
<file path=[Content_Types].xml><?xml version="1.0" encoding="utf-8"?>
<Types xmlns="http://schemas.openxmlformats.org/package/2006/content-types">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Default Extension="gif" ContentType="image/gif"/>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Lst>
  <p:sldSz cx="29260800" cy="38404800"/>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1pPr>
    <a:lvl2pPr marL="4572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2pPr>
    <a:lvl3pPr marL="9144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3pPr>
    <a:lvl4pPr marL="13716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4pPr>
    <a:lvl5pPr marL="18288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5pPr>
    <a:lvl6pPr marL="2286000" algn="l" defTabSz="914400" rtl="0" eaLnBrk="1" latinLnBrk="0" hangingPunct="1">
      <a:defRPr sz="2400" kern="1200">
        <a:solidFill>
          <a:schemeClr val="tx1"/>
        </a:solidFill>
        <a:latin typeface="Arial" charset="0"/>
        <a:ea typeface="ヒラギノ角ゴ Pro W3" pitchFamily="-80" charset="-128"/>
        <a:cs typeface="+mn-cs"/>
      </a:defRPr>
    </a:lvl6pPr>
    <a:lvl7pPr marL="2743200" algn="l" defTabSz="914400" rtl="0" eaLnBrk="1" latinLnBrk="0" hangingPunct="1">
      <a:defRPr sz="2400" kern="1200">
        <a:solidFill>
          <a:schemeClr val="tx1"/>
        </a:solidFill>
        <a:latin typeface="Arial" charset="0"/>
        <a:ea typeface="ヒラギノ角ゴ Pro W3" pitchFamily="-80" charset="-128"/>
        <a:cs typeface="+mn-cs"/>
      </a:defRPr>
    </a:lvl7pPr>
    <a:lvl8pPr marL="3200400" algn="l" defTabSz="914400" rtl="0" eaLnBrk="1" latinLnBrk="0" hangingPunct="1">
      <a:defRPr sz="2400" kern="1200">
        <a:solidFill>
          <a:schemeClr val="tx1"/>
        </a:solidFill>
        <a:latin typeface="Arial" charset="0"/>
        <a:ea typeface="ヒラギノ角ゴ Pro W3" pitchFamily="-80" charset="-128"/>
        <a:cs typeface="+mn-cs"/>
      </a:defRPr>
    </a:lvl8pPr>
    <a:lvl9pPr marL="3657600" algn="l" defTabSz="914400" rtl="0" eaLnBrk="1" latinLnBrk="0" hangingPunct="1">
      <a:defRPr sz="2400" kern="1200">
        <a:solidFill>
          <a:schemeClr val="tx1"/>
        </a:solidFill>
        <a:latin typeface="Arial" charset="0"/>
        <a:ea typeface="ヒラギノ角ゴ Pro W3" pitchFamily="-8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showOutlineIcons="0">
    <p:restoredLeft sz="5602" autoAdjust="0"/>
    <p:restoredTop sz="90929"/>
  </p:normalViewPr>
  <p:slideViewPr>
    <p:cSldViewPr>
      <p:cViewPr varScale="1">
        <p:scale>
          <a:sx n="13" d="100"/>
          <a:sy n="13" d="100"/>
        </p:scale>
        <p:origin x="-2652" y="-180"/>
      </p:cViewPr>
      <p:guideLst>
        <p:guide orient="horz" pos="2160"/>
        <p:guide pos="1152"/>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93925" y="11930063"/>
            <a:ext cx="24872950" cy="823277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4389438" y="21763038"/>
            <a:ext cx="20481925" cy="981392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463675" y="17297400"/>
            <a:ext cx="12928600" cy="9829800"/>
          </a:xfrm>
          <a:prstGeom prst="rect">
            <a:avLst/>
          </a:prstGeom>
          <a:noFill/>
          <a:ln w="76200"/>
        </p:spPr>
        <p:style>
          <a:lnRef idx="2">
            <a:schemeClr val="accent2"/>
          </a:lnRef>
          <a:fillRef idx="1">
            <a:schemeClr val="lt1"/>
          </a:fillRef>
          <a:effectRef idx="0">
            <a:schemeClr val="accent2"/>
          </a:effectRef>
          <a:fontRef idx="none"/>
        </p:style>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5"/>
          <p:cNvSpPr>
            <a:spLocks noGrp="1"/>
          </p:cNvSpPr>
          <p:nvPr>
            <p:ph sz="quarter" idx="4"/>
          </p:nvPr>
        </p:nvSpPr>
        <p:spPr>
          <a:xfrm>
            <a:off x="14863763" y="17297400"/>
            <a:ext cx="12933362" cy="17008475"/>
          </a:xfrm>
          <a:prstGeom prst="rect">
            <a:avLst/>
          </a:prstGeom>
          <a:noFill/>
          <a:ln w="76200"/>
        </p:spPr>
        <p:style>
          <a:lnRef idx="2">
            <a:schemeClr val="accent2"/>
          </a:lnRef>
          <a:fillRef idx="1">
            <a:schemeClr val="lt1"/>
          </a:fillRef>
          <a:effectRef idx="0">
            <a:schemeClr val="accent2"/>
          </a:effectRef>
          <a:fontRef idx="none"/>
        </p:style>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2" name="Straight Connector 11"/>
          <p:cNvCxnSpPr/>
          <p:nvPr userDrawn="1"/>
        </p:nvCxnSpPr>
        <p:spPr bwMode="auto">
          <a:xfrm>
            <a:off x="0" y="9906000"/>
            <a:ext cx="29260800" cy="0"/>
          </a:xfrm>
          <a:prstGeom prst="line">
            <a:avLst/>
          </a:prstGeom>
          <a:ln w="76200">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8" name="Straight Connector 17"/>
          <p:cNvCxnSpPr/>
          <p:nvPr userDrawn="1"/>
        </p:nvCxnSpPr>
        <p:spPr bwMode="auto">
          <a:xfrm>
            <a:off x="152400" y="16764000"/>
            <a:ext cx="29260800" cy="0"/>
          </a:xfrm>
          <a:prstGeom prst="line">
            <a:avLst/>
          </a:prstGeom>
          <a:ln w="76200">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31" name="Content Placeholder 3"/>
          <p:cNvSpPr>
            <a:spLocks noGrp="1"/>
          </p:cNvSpPr>
          <p:nvPr>
            <p:ph sz="half" idx="10"/>
          </p:nvPr>
        </p:nvSpPr>
        <p:spPr>
          <a:xfrm>
            <a:off x="1447800" y="27584400"/>
            <a:ext cx="12928600" cy="6705600"/>
          </a:xfrm>
          <a:prstGeom prst="rect">
            <a:avLst/>
          </a:prstGeom>
          <a:noFill/>
          <a:ln w="76200"/>
        </p:spPr>
        <p:style>
          <a:lnRef idx="2">
            <a:schemeClr val="accent2"/>
          </a:lnRef>
          <a:fillRef idx="1">
            <a:schemeClr val="lt1"/>
          </a:fillRef>
          <a:effectRef idx="0">
            <a:schemeClr val="accent2"/>
          </a:effectRef>
          <a:fontRef idx="none"/>
        </p:style>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theme" Target="../theme/theme1.xml"/><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slideLayout" Target="../slideLayouts/slideLayout2.xml"/><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1.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userDrawn="1"/>
        </p:nvSpPr>
        <p:spPr bwMode="auto">
          <a:xfrm>
            <a:off x="0" y="0"/>
            <a:ext cx="29260800" cy="38404800"/>
          </a:xfrm>
          <a:prstGeom prst="rect">
            <a:avLst/>
          </a:prstGeom>
          <a:solidFill>
            <a:schemeClr val="tx1"/>
          </a:solidFill>
          <a:ln w="9525">
            <a:noFill/>
            <a:miter lim="800000"/>
            <a:headEnd/>
            <a:tailEnd/>
          </a:ln>
        </p:spPr>
        <p:txBody>
          <a:bodyPr wrap="none" anchor="ctr"/>
          <a:lstStyle/>
          <a:p>
            <a:pPr>
              <a:defRPr/>
            </a:pPr>
            <a:endParaRPr lang="en-US" dirty="0"/>
          </a:p>
        </p:txBody>
      </p:sp>
      <p:sp>
        <p:nvSpPr>
          <p:cNvPr id="1032" name="Line 8"/>
          <p:cNvSpPr>
            <a:spLocks noChangeShapeType="1"/>
          </p:cNvSpPr>
          <p:nvPr userDrawn="1"/>
        </p:nvSpPr>
        <p:spPr bwMode="auto">
          <a:xfrm flipV="1">
            <a:off x="914400" y="0"/>
            <a:ext cx="0" cy="457200"/>
          </a:xfrm>
          <a:prstGeom prst="line">
            <a:avLst/>
          </a:prstGeom>
          <a:noFill/>
          <a:ln w="6350">
            <a:solidFill>
              <a:schemeClr val="bg1"/>
            </a:solidFill>
            <a:round/>
            <a:headEnd/>
            <a:tailEnd/>
          </a:ln>
        </p:spPr>
        <p:txBody>
          <a:bodyPr wrap="none" anchor="ctr"/>
          <a:lstStyle/>
          <a:p>
            <a:pPr>
              <a:defRPr/>
            </a:pPr>
            <a:endParaRPr lang="en-US"/>
          </a:p>
        </p:txBody>
      </p:sp>
      <p:sp>
        <p:nvSpPr>
          <p:cNvPr id="1033" name="Line 9"/>
          <p:cNvSpPr>
            <a:spLocks noChangeShapeType="1"/>
          </p:cNvSpPr>
          <p:nvPr userDrawn="1"/>
        </p:nvSpPr>
        <p:spPr bwMode="auto">
          <a:xfrm flipH="1">
            <a:off x="0" y="914400"/>
            <a:ext cx="457200" cy="0"/>
          </a:xfrm>
          <a:prstGeom prst="line">
            <a:avLst/>
          </a:prstGeom>
          <a:noFill/>
          <a:ln w="6350">
            <a:solidFill>
              <a:schemeClr val="bg1"/>
            </a:solidFill>
            <a:round/>
            <a:headEnd/>
            <a:tailEnd/>
          </a:ln>
        </p:spPr>
        <p:txBody>
          <a:bodyPr wrap="none" anchor="ctr"/>
          <a:lstStyle/>
          <a:p>
            <a:pPr>
              <a:defRPr/>
            </a:pPr>
            <a:endParaRPr lang="en-US"/>
          </a:p>
        </p:txBody>
      </p:sp>
      <p:sp>
        <p:nvSpPr>
          <p:cNvPr id="1034" name="Line 10"/>
          <p:cNvSpPr>
            <a:spLocks noChangeShapeType="1"/>
          </p:cNvSpPr>
          <p:nvPr userDrawn="1"/>
        </p:nvSpPr>
        <p:spPr bwMode="auto">
          <a:xfrm>
            <a:off x="28346400" y="0"/>
            <a:ext cx="0" cy="457200"/>
          </a:xfrm>
          <a:prstGeom prst="line">
            <a:avLst/>
          </a:prstGeom>
          <a:noFill/>
          <a:ln w="6350">
            <a:solidFill>
              <a:schemeClr val="bg1"/>
            </a:solidFill>
            <a:round/>
            <a:headEnd/>
            <a:tailEnd/>
          </a:ln>
        </p:spPr>
        <p:txBody>
          <a:bodyPr wrap="none" anchor="ctr"/>
          <a:lstStyle/>
          <a:p>
            <a:pPr>
              <a:defRPr/>
            </a:pPr>
            <a:endParaRPr lang="en-US"/>
          </a:p>
        </p:txBody>
      </p:sp>
      <p:sp>
        <p:nvSpPr>
          <p:cNvPr id="1035" name="Line 11"/>
          <p:cNvSpPr>
            <a:spLocks noChangeShapeType="1"/>
          </p:cNvSpPr>
          <p:nvPr userDrawn="1"/>
        </p:nvSpPr>
        <p:spPr bwMode="auto">
          <a:xfrm flipH="1">
            <a:off x="28803600" y="914400"/>
            <a:ext cx="457200" cy="0"/>
          </a:xfrm>
          <a:prstGeom prst="line">
            <a:avLst/>
          </a:prstGeom>
          <a:noFill/>
          <a:ln w="6350">
            <a:solidFill>
              <a:schemeClr val="bg1"/>
            </a:solidFill>
            <a:round/>
            <a:headEnd/>
            <a:tailEnd/>
          </a:ln>
        </p:spPr>
        <p:txBody>
          <a:bodyPr wrap="none" anchor="ctr"/>
          <a:lstStyle/>
          <a:p>
            <a:pPr>
              <a:defRPr/>
            </a:pPr>
            <a:endParaRPr lang="en-US"/>
          </a:p>
        </p:txBody>
      </p:sp>
      <p:sp>
        <p:nvSpPr>
          <p:cNvPr id="1036" name="Line 12"/>
          <p:cNvSpPr>
            <a:spLocks noChangeShapeType="1"/>
          </p:cNvSpPr>
          <p:nvPr userDrawn="1"/>
        </p:nvSpPr>
        <p:spPr bwMode="auto">
          <a:xfrm>
            <a:off x="28803600" y="37490400"/>
            <a:ext cx="457200" cy="0"/>
          </a:xfrm>
          <a:prstGeom prst="line">
            <a:avLst/>
          </a:prstGeom>
          <a:noFill/>
          <a:ln w="6350">
            <a:solidFill>
              <a:schemeClr val="bg1"/>
            </a:solidFill>
            <a:round/>
            <a:headEnd/>
            <a:tailEnd/>
          </a:ln>
        </p:spPr>
        <p:txBody>
          <a:bodyPr wrap="none" anchor="ctr"/>
          <a:lstStyle/>
          <a:p>
            <a:pPr>
              <a:defRPr/>
            </a:pPr>
            <a:endParaRPr lang="en-US"/>
          </a:p>
        </p:txBody>
      </p:sp>
      <p:sp>
        <p:nvSpPr>
          <p:cNvPr id="1037" name="Line 13"/>
          <p:cNvSpPr>
            <a:spLocks noChangeShapeType="1"/>
          </p:cNvSpPr>
          <p:nvPr userDrawn="1"/>
        </p:nvSpPr>
        <p:spPr bwMode="auto">
          <a:xfrm>
            <a:off x="28346400" y="37947600"/>
            <a:ext cx="0" cy="457200"/>
          </a:xfrm>
          <a:prstGeom prst="line">
            <a:avLst/>
          </a:prstGeom>
          <a:noFill/>
          <a:ln w="6350">
            <a:solidFill>
              <a:schemeClr val="bg1"/>
            </a:solidFill>
            <a:round/>
            <a:headEnd/>
            <a:tailEnd/>
          </a:ln>
        </p:spPr>
        <p:txBody>
          <a:bodyPr wrap="none" anchor="ctr"/>
          <a:lstStyle/>
          <a:p>
            <a:pPr>
              <a:defRPr/>
            </a:pPr>
            <a:endParaRPr lang="en-US"/>
          </a:p>
        </p:txBody>
      </p:sp>
      <p:sp>
        <p:nvSpPr>
          <p:cNvPr id="1038" name="Line 14"/>
          <p:cNvSpPr>
            <a:spLocks noChangeShapeType="1"/>
          </p:cNvSpPr>
          <p:nvPr userDrawn="1"/>
        </p:nvSpPr>
        <p:spPr bwMode="auto">
          <a:xfrm flipH="1">
            <a:off x="0" y="37490400"/>
            <a:ext cx="457200" cy="0"/>
          </a:xfrm>
          <a:prstGeom prst="line">
            <a:avLst/>
          </a:prstGeom>
          <a:noFill/>
          <a:ln w="6350">
            <a:solidFill>
              <a:schemeClr val="bg1"/>
            </a:solidFill>
            <a:round/>
            <a:headEnd/>
            <a:tailEnd/>
          </a:ln>
        </p:spPr>
        <p:txBody>
          <a:bodyPr wrap="none" anchor="ctr"/>
          <a:lstStyle/>
          <a:p>
            <a:pPr>
              <a:defRPr/>
            </a:pPr>
            <a:endParaRPr lang="en-US"/>
          </a:p>
        </p:txBody>
      </p:sp>
      <p:sp>
        <p:nvSpPr>
          <p:cNvPr id="1039" name="Line 15"/>
          <p:cNvSpPr>
            <a:spLocks noChangeShapeType="1"/>
          </p:cNvSpPr>
          <p:nvPr userDrawn="1"/>
        </p:nvSpPr>
        <p:spPr bwMode="auto">
          <a:xfrm>
            <a:off x="914400" y="37947600"/>
            <a:ext cx="0" cy="457200"/>
          </a:xfrm>
          <a:prstGeom prst="line">
            <a:avLst/>
          </a:prstGeom>
          <a:noFill/>
          <a:ln w="6350">
            <a:solidFill>
              <a:schemeClr val="bg1"/>
            </a:solidFill>
            <a:round/>
            <a:headEnd/>
            <a:tailEnd/>
          </a:ln>
        </p:spPr>
        <p:txBody>
          <a:bodyPr wrap="none" anchor="ctr"/>
          <a:lstStyle/>
          <a:p>
            <a:pPr>
              <a:defRPr/>
            </a:pPr>
            <a:endParaRPr lang="en-US"/>
          </a:p>
        </p:txBody>
      </p:sp>
      <p:sp>
        <p:nvSpPr>
          <p:cNvPr id="1042" name="Text Box 18"/>
          <p:cNvSpPr txBox="1">
            <a:spLocks noChangeArrowheads="1"/>
          </p:cNvSpPr>
          <p:nvPr userDrawn="1"/>
        </p:nvSpPr>
        <p:spPr bwMode="auto">
          <a:xfrm>
            <a:off x="1752600" y="35966400"/>
            <a:ext cx="3124200" cy="579438"/>
          </a:xfrm>
          <a:prstGeom prst="rect">
            <a:avLst/>
          </a:prstGeom>
          <a:noFill/>
          <a:ln w="9525">
            <a:noFill/>
            <a:miter lim="800000"/>
            <a:headEnd/>
            <a:tailEnd/>
          </a:ln>
        </p:spPr>
        <p:txBody>
          <a:bodyPr>
            <a:spAutoFit/>
          </a:bodyPr>
          <a:lstStyle/>
          <a:p>
            <a:pPr>
              <a:spcBef>
                <a:spcPct val="50000"/>
              </a:spcBef>
              <a:defRPr/>
            </a:pPr>
            <a:r>
              <a:rPr lang="en-US" sz="3200">
                <a:solidFill>
                  <a:schemeClr val="bg1"/>
                </a:solidFill>
              </a:rPr>
              <a:t>www.nasa.gov</a:t>
            </a:r>
            <a:endParaRPr lang="en-US">
              <a:solidFill>
                <a:schemeClr val="bg1"/>
              </a:solidFill>
            </a:endParaRPr>
          </a:p>
        </p:txBody>
      </p:sp>
      <p:sp>
        <p:nvSpPr>
          <p:cNvPr id="1043" name="Rectangle 19"/>
          <p:cNvSpPr>
            <a:spLocks noChangeArrowheads="1"/>
          </p:cNvSpPr>
          <p:nvPr userDrawn="1"/>
        </p:nvSpPr>
        <p:spPr bwMode="auto">
          <a:xfrm>
            <a:off x="1760538" y="3001963"/>
            <a:ext cx="8678862" cy="579437"/>
          </a:xfrm>
          <a:prstGeom prst="rect">
            <a:avLst/>
          </a:prstGeom>
          <a:noFill/>
          <a:ln w="9525">
            <a:noFill/>
            <a:miter lim="800000"/>
            <a:headEnd/>
            <a:tailEnd/>
          </a:ln>
        </p:spPr>
        <p:txBody>
          <a:bodyPr wrap="none">
            <a:spAutoFit/>
          </a:bodyPr>
          <a:lstStyle/>
          <a:p>
            <a:pPr>
              <a:defRPr/>
            </a:pPr>
            <a:r>
              <a:rPr lang="en-US" sz="3200">
                <a:solidFill>
                  <a:schemeClr val="bg1"/>
                </a:solidFill>
              </a:rPr>
              <a:t>National Aeronautics and Space Administration</a:t>
            </a:r>
          </a:p>
        </p:txBody>
      </p:sp>
      <p:pic>
        <p:nvPicPr>
          <p:cNvPr id="2" name="Picture 20" descr="NASA_Logo_PostersSession1"/>
          <p:cNvPicPr>
            <a:picLocks noChangeAspect="1" noChangeArrowheads="1"/>
          </p:cNvPicPr>
          <p:nvPr userDrawn="1"/>
        </p:nvPicPr>
        <p:blipFill>
          <a:blip r:embed="rId4" cstate="print"/>
          <a:srcRect/>
          <a:stretch>
            <a:fillRect/>
          </a:stretch>
        </p:blipFill>
        <p:spPr bwMode="auto">
          <a:xfrm>
            <a:off x="24688800" y="1676400"/>
            <a:ext cx="2971800" cy="2971800"/>
          </a:xfrm>
          <a:prstGeom prst="rect">
            <a:avLst/>
          </a:prstGeom>
          <a:noFill/>
          <a:ln w="9525">
            <a:noFill/>
            <a:miter lim="800000"/>
            <a:headEnd/>
            <a:tailEnd/>
          </a:ln>
        </p:spPr>
      </p:pic>
      <p:sp>
        <p:nvSpPr>
          <p:cNvPr id="14" name="Title 1"/>
          <p:cNvSpPr txBox="1">
            <a:spLocks/>
          </p:cNvSpPr>
          <p:nvPr userDrawn="1"/>
        </p:nvSpPr>
        <p:spPr>
          <a:xfrm>
            <a:off x="1463675" y="4495800"/>
            <a:ext cx="26333450" cy="2895600"/>
          </a:xfrm>
          <a:prstGeom prst="rect">
            <a:avLst/>
          </a:prstGeom>
        </p:spPr>
        <p:txBody>
          <a:bodyPr/>
          <a:lstStyle>
            <a:lvl1pPr algn="ctr" defTabSz="3867150" rtl="0" eaLnBrk="0" fontAlgn="base" hangingPunct="0">
              <a:spcBef>
                <a:spcPct val="0"/>
              </a:spcBef>
              <a:spcAft>
                <a:spcPct val="0"/>
              </a:spcAft>
              <a:defRPr sz="8800">
                <a:solidFill>
                  <a:schemeClr val="bg1"/>
                </a:solidFill>
                <a:latin typeface="+mj-lt"/>
                <a:ea typeface="+mj-ea"/>
                <a:cs typeface="+mj-cs"/>
              </a:defRPr>
            </a:lvl1pPr>
            <a:lvl2pPr algn="ctr" defTabSz="3867150" rtl="0" eaLnBrk="0" fontAlgn="base" hangingPunct="0">
              <a:spcBef>
                <a:spcPct val="0"/>
              </a:spcBef>
              <a:spcAft>
                <a:spcPct val="0"/>
              </a:spcAft>
              <a:defRPr sz="18600">
                <a:solidFill>
                  <a:schemeClr val="tx2"/>
                </a:solidFill>
                <a:latin typeface="Arial" charset="0"/>
                <a:ea typeface="ヒラギノ角ゴ Pro W3" pitchFamily="-80" charset="-128"/>
              </a:defRPr>
            </a:lvl2pPr>
            <a:lvl3pPr algn="ctr" defTabSz="3867150" rtl="0" eaLnBrk="0" fontAlgn="base" hangingPunct="0">
              <a:spcBef>
                <a:spcPct val="0"/>
              </a:spcBef>
              <a:spcAft>
                <a:spcPct val="0"/>
              </a:spcAft>
              <a:defRPr sz="18600">
                <a:solidFill>
                  <a:schemeClr val="tx2"/>
                </a:solidFill>
                <a:latin typeface="Arial" charset="0"/>
                <a:ea typeface="ヒラギノ角ゴ Pro W3" pitchFamily="-80" charset="-128"/>
              </a:defRPr>
            </a:lvl3pPr>
            <a:lvl4pPr algn="ctr" defTabSz="3867150" rtl="0" eaLnBrk="0" fontAlgn="base" hangingPunct="0">
              <a:spcBef>
                <a:spcPct val="0"/>
              </a:spcBef>
              <a:spcAft>
                <a:spcPct val="0"/>
              </a:spcAft>
              <a:defRPr sz="18600">
                <a:solidFill>
                  <a:schemeClr val="tx2"/>
                </a:solidFill>
                <a:latin typeface="Arial" charset="0"/>
                <a:ea typeface="ヒラギノ角ゴ Pro W3" pitchFamily="-80" charset="-128"/>
              </a:defRPr>
            </a:lvl4pPr>
            <a:lvl5pPr algn="ctr" defTabSz="3867150" rtl="0" eaLnBrk="0" fontAlgn="base" hangingPunct="0">
              <a:spcBef>
                <a:spcPct val="0"/>
              </a:spcBef>
              <a:spcAft>
                <a:spcPct val="0"/>
              </a:spcAft>
              <a:defRPr sz="18600">
                <a:solidFill>
                  <a:schemeClr val="tx2"/>
                </a:solidFill>
                <a:latin typeface="Arial" charset="0"/>
                <a:ea typeface="ヒラギノ角ゴ Pro W3" pitchFamily="-80" charset="-128"/>
              </a:defRPr>
            </a:lvl5pPr>
            <a:lvl6pPr marL="457200" algn="ctr" defTabSz="3867150" rtl="0" fontAlgn="base">
              <a:spcBef>
                <a:spcPct val="0"/>
              </a:spcBef>
              <a:spcAft>
                <a:spcPct val="0"/>
              </a:spcAft>
              <a:defRPr sz="18600">
                <a:solidFill>
                  <a:schemeClr val="tx2"/>
                </a:solidFill>
                <a:latin typeface="Arial" charset="0"/>
                <a:ea typeface="ヒラギノ角ゴ Pro W3" pitchFamily="-80" charset="-128"/>
              </a:defRPr>
            </a:lvl6pPr>
            <a:lvl7pPr marL="914400" algn="ctr" defTabSz="3867150" rtl="0" fontAlgn="base">
              <a:spcBef>
                <a:spcPct val="0"/>
              </a:spcBef>
              <a:spcAft>
                <a:spcPct val="0"/>
              </a:spcAft>
              <a:defRPr sz="18600">
                <a:solidFill>
                  <a:schemeClr val="tx2"/>
                </a:solidFill>
                <a:latin typeface="Arial" charset="0"/>
                <a:ea typeface="ヒラギノ角ゴ Pro W3" pitchFamily="-80" charset="-128"/>
              </a:defRPr>
            </a:lvl7pPr>
            <a:lvl8pPr marL="1371600" algn="ctr" defTabSz="3867150" rtl="0" fontAlgn="base">
              <a:spcBef>
                <a:spcPct val="0"/>
              </a:spcBef>
              <a:spcAft>
                <a:spcPct val="0"/>
              </a:spcAft>
              <a:defRPr sz="18600">
                <a:solidFill>
                  <a:schemeClr val="tx2"/>
                </a:solidFill>
                <a:latin typeface="Arial" charset="0"/>
                <a:ea typeface="ヒラギノ角ゴ Pro W3" pitchFamily="-80" charset="-128"/>
              </a:defRPr>
            </a:lvl8pPr>
            <a:lvl9pPr marL="1828800" algn="ctr" defTabSz="3867150" rtl="0" fontAlgn="base">
              <a:spcBef>
                <a:spcPct val="0"/>
              </a:spcBef>
              <a:spcAft>
                <a:spcPct val="0"/>
              </a:spcAft>
              <a:defRPr sz="18600">
                <a:solidFill>
                  <a:schemeClr val="tx2"/>
                </a:solidFill>
                <a:latin typeface="Arial" charset="0"/>
                <a:ea typeface="ヒラギノ角ゴ Pro W3" pitchFamily="-80" charset="-128"/>
              </a:defRPr>
            </a:lvl9pPr>
          </a:lstStyle>
          <a:p>
            <a:r>
              <a:rPr lang="en-US" dirty="0" smtClean="0"/>
              <a:t>Numerical Simulation of a fully turbulent</a:t>
            </a:r>
            <a:r>
              <a:rPr lang="en-US" baseline="0" dirty="0" smtClean="0"/>
              <a:t> flow in a pipe at low Reynolds numbers</a:t>
            </a:r>
            <a:endParaRPr lang="en-US" dirty="0" smtClean="0"/>
          </a:p>
        </p:txBody>
      </p:sp>
      <p:sp>
        <p:nvSpPr>
          <p:cNvPr id="15" name="Content Placeholder 3"/>
          <p:cNvSpPr txBox="1">
            <a:spLocks/>
          </p:cNvSpPr>
          <p:nvPr userDrawn="1"/>
        </p:nvSpPr>
        <p:spPr>
          <a:xfrm>
            <a:off x="1463675" y="17273574"/>
            <a:ext cx="12928600" cy="17073682"/>
          </a:xfrm>
          <a:prstGeom prst="rect">
            <a:avLst/>
          </a:prstGeom>
          <a:noFill/>
          <a:ln w="76200" cap="flat" cmpd="sng" algn="ctr">
            <a:solidFill>
              <a:schemeClr val="accent2"/>
            </a:solidFill>
            <a:prstDash val="solid"/>
          </a:ln>
        </p:spPr>
        <p:style>
          <a:lnRef idx="2">
            <a:schemeClr val="accent2"/>
          </a:lnRef>
          <a:fillRef idx="1">
            <a:schemeClr val="lt1"/>
          </a:fillRef>
          <a:effectRef idx="0">
            <a:schemeClr val="accent2"/>
          </a:effectRef>
          <a:fontRef idx="none"/>
        </p:style>
        <p:txBody>
          <a:bodyPr/>
          <a:lstStyle>
            <a:lvl1pPr marL="1449388" indent="-1449388" algn="l" defTabSz="3867150" rtl="0" eaLnBrk="0" fontAlgn="base" hangingPunct="0">
              <a:spcBef>
                <a:spcPct val="20000"/>
              </a:spcBef>
              <a:spcAft>
                <a:spcPct val="0"/>
              </a:spcAft>
              <a:buChar char="•"/>
              <a:defRPr sz="2400">
                <a:solidFill>
                  <a:schemeClr val="tx1"/>
                </a:solidFill>
                <a:latin typeface="+mn-lt"/>
                <a:ea typeface="+mn-ea"/>
                <a:cs typeface="+mn-cs"/>
              </a:defRPr>
            </a:lvl1pPr>
            <a:lvl2pPr marL="3141663" indent="-1208088" algn="l" defTabSz="3867150" rtl="0" eaLnBrk="0" fontAlgn="base" hangingPunct="0">
              <a:spcBef>
                <a:spcPct val="20000"/>
              </a:spcBef>
              <a:spcAft>
                <a:spcPct val="0"/>
              </a:spcAft>
              <a:buChar char="–"/>
              <a:defRPr sz="2000">
                <a:solidFill>
                  <a:schemeClr val="tx1"/>
                </a:solidFill>
                <a:latin typeface="+mn-lt"/>
                <a:ea typeface="+mn-ea"/>
              </a:defRPr>
            </a:lvl2pPr>
            <a:lvl3pPr marL="4833938" indent="-966788" algn="l" defTabSz="3867150" rtl="0" eaLnBrk="0" fontAlgn="base" hangingPunct="0">
              <a:spcBef>
                <a:spcPct val="20000"/>
              </a:spcBef>
              <a:spcAft>
                <a:spcPct val="0"/>
              </a:spcAft>
              <a:buChar char="•"/>
              <a:defRPr sz="1800">
                <a:solidFill>
                  <a:schemeClr val="tx1"/>
                </a:solidFill>
                <a:latin typeface="+mn-lt"/>
                <a:ea typeface="+mn-ea"/>
              </a:defRPr>
            </a:lvl3pPr>
            <a:lvl4pPr marL="6765925" indent="-966788" algn="l" defTabSz="3867150" rtl="0" eaLnBrk="0" fontAlgn="base" hangingPunct="0">
              <a:spcBef>
                <a:spcPct val="20000"/>
              </a:spcBef>
              <a:spcAft>
                <a:spcPct val="0"/>
              </a:spcAft>
              <a:buChar char="–"/>
              <a:defRPr sz="1600">
                <a:solidFill>
                  <a:schemeClr val="tx1"/>
                </a:solidFill>
                <a:latin typeface="+mn-lt"/>
                <a:ea typeface="+mn-ea"/>
              </a:defRPr>
            </a:lvl4pPr>
            <a:lvl5pPr marL="8699500" indent="-966788" algn="l" defTabSz="3867150" rtl="0" eaLnBrk="0" fontAlgn="base" hangingPunct="0">
              <a:spcBef>
                <a:spcPct val="20000"/>
              </a:spcBef>
              <a:spcAft>
                <a:spcPct val="0"/>
              </a:spcAft>
              <a:buChar char="»"/>
              <a:defRPr sz="1600">
                <a:solidFill>
                  <a:schemeClr val="tx1"/>
                </a:solidFill>
                <a:latin typeface="+mn-lt"/>
                <a:ea typeface="+mn-ea"/>
              </a:defRPr>
            </a:lvl5pPr>
            <a:lvl6pPr marL="9156700" indent="-966788" algn="l" defTabSz="3867150" rtl="0" fontAlgn="base">
              <a:spcBef>
                <a:spcPct val="20000"/>
              </a:spcBef>
              <a:spcAft>
                <a:spcPct val="0"/>
              </a:spcAft>
              <a:buChar char="»"/>
              <a:defRPr sz="1600">
                <a:solidFill>
                  <a:schemeClr val="tx1"/>
                </a:solidFill>
                <a:latin typeface="+mn-lt"/>
                <a:ea typeface="+mn-ea"/>
              </a:defRPr>
            </a:lvl6pPr>
            <a:lvl7pPr marL="9613900" indent="-966788" algn="l" defTabSz="3867150" rtl="0" fontAlgn="base">
              <a:spcBef>
                <a:spcPct val="20000"/>
              </a:spcBef>
              <a:spcAft>
                <a:spcPct val="0"/>
              </a:spcAft>
              <a:buChar char="»"/>
              <a:defRPr sz="1600">
                <a:solidFill>
                  <a:schemeClr val="tx1"/>
                </a:solidFill>
                <a:latin typeface="+mn-lt"/>
                <a:ea typeface="+mn-ea"/>
              </a:defRPr>
            </a:lvl7pPr>
            <a:lvl8pPr marL="10071100" indent="-966788" algn="l" defTabSz="3867150" rtl="0" fontAlgn="base">
              <a:spcBef>
                <a:spcPct val="20000"/>
              </a:spcBef>
              <a:spcAft>
                <a:spcPct val="0"/>
              </a:spcAft>
              <a:buChar char="»"/>
              <a:defRPr sz="1600">
                <a:solidFill>
                  <a:schemeClr val="tx1"/>
                </a:solidFill>
                <a:latin typeface="+mn-lt"/>
                <a:ea typeface="+mn-ea"/>
              </a:defRPr>
            </a:lvl8pPr>
            <a:lvl9pPr marL="10528300" indent="-966788" algn="l" defTabSz="3867150" rtl="0" fontAlgn="base">
              <a:spcBef>
                <a:spcPct val="20000"/>
              </a:spcBef>
              <a:spcAft>
                <a:spcPct val="0"/>
              </a:spcAft>
              <a:buChar char="»"/>
              <a:defRPr sz="1600">
                <a:solidFill>
                  <a:schemeClr val="tx1"/>
                </a:solidFill>
                <a:latin typeface="+mn-lt"/>
                <a:ea typeface="+mn-ea"/>
              </a:defRPr>
            </a:lvl9pPr>
          </a:lstStyle>
          <a:p>
            <a:r>
              <a:rPr lang="en-US" dirty="0" smtClean="0"/>
              <a:t>Click to edit Master text styled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5"/>
          <p:cNvSpPr txBox="1">
            <a:spLocks/>
          </p:cNvSpPr>
          <p:nvPr userDrawn="1"/>
        </p:nvSpPr>
        <p:spPr>
          <a:xfrm>
            <a:off x="14863763" y="17297400"/>
            <a:ext cx="12933362" cy="12406385"/>
          </a:xfrm>
          <a:prstGeom prst="rect">
            <a:avLst/>
          </a:prstGeom>
          <a:noFill/>
          <a:ln w="76200" cap="flat" cmpd="sng" algn="ctr">
            <a:solidFill>
              <a:schemeClr val="accent2"/>
            </a:solidFill>
            <a:prstDash val="solid"/>
          </a:ln>
        </p:spPr>
        <p:style>
          <a:lnRef idx="2">
            <a:schemeClr val="accent2"/>
          </a:lnRef>
          <a:fillRef idx="1">
            <a:schemeClr val="lt1"/>
          </a:fillRef>
          <a:effectRef idx="0">
            <a:schemeClr val="accent2"/>
          </a:effectRef>
          <a:fontRef idx="none"/>
        </p:style>
        <p:txBody>
          <a:bodyPr/>
          <a:lstStyle>
            <a:lvl1pPr marL="1449388" indent="-1449388" algn="l" defTabSz="3867150" rtl="0" eaLnBrk="0" fontAlgn="base" hangingPunct="0">
              <a:spcBef>
                <a:spcPct val="20000"/>
              </a:spcBef>
              <a:spcAft>
                <a:spcPct val="0"/>
              </a:spcAft>
              <a:buChar char="•"/>
              <a:defRPr sz="2400">
                <a:solidFill>
                  <a:schemeClr val="tx1"/>
                </a:solidFill>
                <a:latin typeface="+mn-lt"/>
                <a:ea typeface="+mn-ea"/>
                <a:cs typeface="+mn-cs"/>
              </a:defRPr>
            </a:lvl1pPr>
            <a:lvl2pPr marL="3141663" indent="-1208088" algn="l" defTabSz="3867150" rtl="0" eaLnBrk="0" fontAlgn="base" hangingPunct="0">
              <a:spcBef>
                <a:spcPct val="20000"/>
              </a:spcBef>
              <a:spcAft>
                <a:spcPct val="0"/>
              </a:spcAft>
              <a:buChar char="–"/>
              <a:defRPr sz="2000">
                <a:solidFill>
                  <a:schemeClr val="tx1"/>
                </a:solidFill>
                <a:latin typeface="+mn-lt"/>
                <a:ea typeface="+mn-ea"/>
              </a:defRPr>
            </a:lvl2pPr>
            <a:lvl3pPr marL="4833938" indent="-966788" algn="l" defTabSz="3867150" rtl="0" eaLnBrk="0" fontAlgn="base" hangingPunct="0">
              <a:spcBef>
                <a:spcPct val="20000"/>
              </a:spcBef>
              <a:spcAft>
                <a:spcPct val="0"/>
              </a:spcAft>
              <a:buChar char="•"/>
              <a:defRPr sz="1800">
                <a:solidFill>
                  <a:schemeClr val="tx1"/>
                </a:solidFill>
                <a:latin typeface="+mn-lt"/>
                <a:ea typeface="+mn-ea"/>
              </a:defRPr>
            </a:lvl3pPr>
            <a:lvl4pPr marL="6765925" indent="-966788" algn="l" defTabSz="3867150" rtl="0" eaLnBrk="0" fontAlgn="base" hangingPunct="0">
              <a:spcBef>
                <a:spcPct val="20000"/>
              </a:spcBef>
              <a:spcAft>
                <a:spcPct val="0"/>
              </a:spcAft>
              <a:buChar char="–"/>
              <a:defRPr sz="1600">
                <a:solidFill>
                  <a:schemeClr val="tx1"/>
                </a:solidFill>
                <a:latin typeface="+mn-lt"/>
                <a:ea typeface="+mn-ea"/>
              </a:defRPr>
            </a:lvl4pPr>
            <a:lvl5pPr marL="8699500" indent="-966788" algn="l" defTabSz="3867150" rtl="0" eaLnBrk="0" fontAlgn="base" hangingPunct="0">
              <a:spcBef>
                <a:spcPct val="20000"/>
              </a:spcBef>
              <a:spcAft>
                <a:spcPct val="0"/>
              </a:spcAft>
              <a:buChar char="»"/>
              <a:defRPr sz="1600">
                <a:solidFill>
                  <a:schemeClr val="tx1"/>
                </a:solidFill>
                <a:latin typeface="+mn-lt"/>
                <a:ea typeface="+mn-ea"/>
              </a:defRPr>
            </a:lvl5pPr>
            <a:lvl6pPr marL="9156700" indent="-966788" algn="l" defTabSz="3867150" rtl="0" fontAlgn="base">
              <a:spcBef>
                <a:spcPct val="20000"/>
              </a:spcBef>
              <a:spcAft>
                <a:spcPct val="0"/>
              </a:spcAft>
              <a:buChar char="»"/>
              <a:defRPr sz="1600">
                <a:solidFill>
                  <a:schemeClr val="tx1"/>
                </a:solidFill>
                <a:latin typeface="+mn-lt"/>
                <a:ea typeface="+mn-ea"/>
              </a:defRPr>
            </a:lvl6pPr>
            <a:lvl7pPr marL="9613900" indent="-966788" algn="l" defTabSz="3867150" rtl="0" fontAlgn="base">
              <a:spcBef>
                <a:spcPct val="20000"/>
              </a:spcBef>
              <a:spcAft>
                <a:spcPct val="0"/>
              </a:spcAft>
              <a:buChar char="»"/>
              <a:defRPr sz="1600">
                <a:solidFill>
                  <a:schemeClr val="tx1"/>
                </a:solidFill>
                <a:latin typeface="+mn-lt"/>
                <a:ea typeface="+mn-ea"/>
              </a:defRPr>
            </a:lvl7pPr>
            <a:lvl8pPr marL="10071100" indent="-966788" algn="l" defTabSz="3867150" rtl="0" fontAlgn="base">
              <a:spcBef>
                <a:spcPct val="20000"/>
              </a:spcBef>
              <a:spcAft>
                <a:spcPct val="0"/>
              </a:spcAft>
              <a:buChar char="»"/>
              <a:defRPr sz="1600">
                <a:solidFill>
                  <a:schemeClr val="tx1"/>
                </a:solidFill>
                <a:latin typeface="+mn-lt"/>
                <a:ea typeface="+mn-ea"/>
              </a:defRPr>
            </a:lvl8pPr>
            <a:lvl9pPr marL="10528300" indent="-966788" algn="l" defTabSz="3867150" rtl="0" fontAlgn="base">
              <a:spcBef>
                <a:spcPct val="20000"/>
              </a:spcBef>
              <a:spcAft>
                <a:spcPct val="0"/>
              </a:spcAft>
              <a:buChar char="»"/>
              <a:defRPr sz="1600">
                <a:solidFill>
                  <a:schemeClr val="tx1"/>
                </a:solidFill>
                <a:latin typeface="+mn-lt"/>
                <a:ea typeface="+mn-ea"/>
              </a:defRPr>
            </a:lvl9pPr>
          </a:lstStyle>
          <a:p>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Title 1"/>
          <p:cNvSpPr txBox="1">
            <a:spLocks/>
          </p:cNvSpPr>
          <p:nvPr userDrawn="1"/>
        </p:nvSpPr>
        <p:spPr>
          <a:xfrm>
            <a:off x="1447800" y="7696200"/>
            <a:ext cx="12573000" cy="1905000"/>
          </a:xfrm>
          <a:prstGeom prst="rect">
            <a:avLst/>
          </a:prstGeom>
        </p:spPr>
        <p:txBody>
          <a:bodyPr/>
          <a:lstStyle>
            <a:lvl1pPr>
              <a:defRPr sz="8800">
                <a:solidFill>
                  <a:schemeClr val="bg1"/>
                </a:solidFill>
              </a:defRPr>
            </a:lvl1pPr>
          </a:lstStyle>
          <a:p>
            <a:pPr marL="0" marR="0" lvl="0" indent="0" algn="ctr" defTabSz="386715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dirty="0" smtClean="0">
                <a:ln>
                  <a:noFill/>
                </a:ln>
                <a:solidFill>
                  <a:schemeClr val="bg1"/>
                </a:solidFill>
                <a:effectLst/>
                <a:uLnTx/>
                <a:uFillTx/>
                <a:latin typeface="+mn-lt"/>
                <a:ea typeface="+mj-ea"/>
                <a:cs typeface="+mj-cs"/>
              </a:rPr>
              <a:t>Gennaro </a:t>
            </a:r>
            <a:r>
              <a:rPr kumimoji="0" lang="en-US" sz="4000" b="1" i="1" u="none" strike="noStrike" kern="0" cap="none" spc="0" normalizeH="0" baseline="0" noProof="0" dirty="0" err="1" smtClean="0">
                <a:ln>
                  <a:noFill/>
                </a:ln>
                <a:solidFill>
                  <a:schemeClr val="bg1"/>
                </a:solidFill>
                <a:effectLst/>
                <a:uLnTx/>
                <a:uFillTx/>
                <a:latin typeface="+mn-lt"/>
                <a:ea typeface="+mj-ea"/>
                <a:cs typeface="+mj-cs"/>
              </a:rPr>
              <a:t>Serino</a:t>
            </a:r>
            <a:r>
              <a:rPr kumimoji="0" lang="en-US" sz="4000" b="1" i="1" u="none" strike="noStrike" kern="0" cap="none" spc="0" normalizeH="0" baseline="0" noProof="0" dirty="0" smtClean="0">
                <a:ln>
                  <a:noFill/>
                </a:ln>
                <a:solidFill>
                  <a:schemeClr val="bg1"/>
                </a:solidFill>
                <a:effectLst/>
                <a:uLnTx/>
                <a:uFillTx/>
                <a:latin typeface="+mn-lt"/>
                <a:ea typeface="+mj-ea"/>
                <a:cs typeface="+mj-cs"/>
              </a:rPr>
              <a:t> </a:t>
            </a:r>
          </a:p>
          <a:p>
            <a:pPr marL="0" marR="0" lvl="0" indent="0" algn="ctr" defTabSz="386715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dirty="0" smtClean="0">
                <a:ln>
                  <a:noFill/>
                </a:ln>
                <a:solidFill>
                  <a:schemeClr val="bg1"/>
                </a:solidFill>
                <a:effectLst/>
                <a:uLnTx/>
                <a:uFillTx/>
                <a:latin typeface="+mn-lt"/>
                <a:ea typeface="+mj-ea"/>
                <a:cs typeface="+mj-cs"/>
              </a:rPr>
              <a:t>gennaro.serino@vki.ac.be</a:t>
            </a:r>
            <a:endParaRPr kumimoji="0" lang="en-US" sz="3600" b="0" i="0" u="none" strike="noStrike" kern="0" cap="none" spc="0" normalizeH="0" baseline="0" noProof="0" dirty="0">
              <a:ln>
                <a:noFill/>
              </a:ln>
              <a:solidFill>
                <a:schemeClr val="bg1"/>
              </a:solidFill>
              <a:effectLst/>
              <a:uLnTx/>
              <a:uFillTx/>
              <a:latin typeface="+mn-lt"/>
              <a:ea typeface="+mj-ea"/>
              <a:cs typeface="+mj-cs"/>
            </a:endParaRPr>
          </a:p>
        </p:txBody>
      </p:sp>
      <p:sp>
        <p:nvSpPr>
          <p:cNvPr id="18" name="Title 1"/>
          <p:cNvSpPr txBox="1">
            <a:spLocks/>
          </p:cNvSpPr>
          <p:nvPr userDrawn="1"/>
        </p:nvSpPr>
        <p:spPr>
          <a:xfrm>
            <a:off x="15240000" y="7696200"/>
            <a:ext cx="12573000" cy="1981200"/>
          </a:xfrm>
          <a:prstGeom prst="rect">
            <a:avLst/>
          </a:prstGeom>
        </p:spPr>
        <p:txBody>
          <a:bodyPr/>
          <a:lstStyle>
            <a:lvl1pPr>
              <a:defRPr sz="8800">
                <a:solidFill>
                  <a:schemeClr val="bg1"/>
                </a:solidFill>
              </a:defRPr>
            </a:lvl1pPr>
          </a:lstStyle>
          <a:p>
            <a:pPr marL="0" marR="0" lvl="0" indent="0" algn="ctr" defTabSz="386715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dirty="0" smtClean="0">
                <a:ln>
                  <a:noFill/>
                </a:ln>
                <a:solidFill>
                  <a:schemeClr val="bg1"/>
                </a:solidFill>
                <a:effectLst/>
                <a:uLnTx/>
                <a:uFillTx/>
                <a:latin typeface="+mn-lt"/>
                <a:ea typeface="+mj-ea"/>
                <a:cs typeface="+mj-cs"/>
              </a:rPr>
              <a:t>Dr. </a:t>
            </a:r>
            <a:r>
              <a:rPr kumimoji="0" lang="en-US" sz="4000" b="1" i="1" u="none" strike="noStrike" kern="0" cap="none" spc="0" normalizeH="0" baseline="0" noProof="0" dirty="0" err="1" smtClean="0">
                <a:ln>
                  <a:noFill/>
                </a:ln>
                <a:solidFill>
                  <a:schemeClr val="bg1"/>
                </a:solidFill>
                <a:effectLst/>
                <a:uLnTx/>
                <a:uFillTx/>
                <a:latin typeface="+mn-lt"/>
                <a:ea typeface="+mj-ea"/>
                <a:cs typeface="+mj-cs"/>
              </a:rPr>
              <a:t>Nagi</a:t>
            </a:r>
            <a:r>
              <a:rPr kumimoji="0" lang="en-US" sz="4000" b="1" i="1" u="none" strike="noStrike" kern="0" cap="none" spc="0" normalizeH="0" baseline="0" noProof="0" dirty="0" smtClean="0">
                <a:ln>
                  <a:noFill/>
                </a:ln>
                <a:solidFill>
                  <a:schemeClr val="bg1"/>
                </a:solidFill>
                <a:effectLst/>
                <a:uLnTx/>
                <a:uFillTx/>
                <a:latin typeface="+mn-lt"/>
                <a:ea typeface="+mj-ea"/>
                <a:cs typeface="+mj-cs"/>
              </a:rPr>
              <a:t> </a:t>
            </a:r>
            <a:r>
              <a:rPr kumimoji="0" lang="en-US" sz="4000" b="1" i="1" u="none" strike="noStrike" kern="0" cap="none" spc="0" normalizeH="0" baseline="0" noProof="0" dirty="0" err="1" smtClean="0">
                <a:ln>
                  <a:noFill/>
                </a:ln>
                <a:solidFill>
                  <a:schemeClr val="bg1"/>
                </a:solidFill>
                <a:effectLst/>
                <a:uLnTx/>
                <a:uFillTx/>
                <a:latin typeface="+mn-lt"/>
                <a:ea typeface="+mj-ea"/>
                <a:cs typeface="+mj-cs"/>
              </a:rPr>
              <a:t>Mansour</a:t>
            </a:r>
            <a:endParaRPr kumimoji="0" lang="en-US" sz="4000" b="1" i="1" u="none" strike="noStrike" kern="0" cap="none" spc="0" normalizeH="0" baseline="0" noProof="0" dirty="0" smtClean="0">
              <a:ln>
                <a:noFill/>
              </a:ln>
              <a:solidFill>
                <a:schemeClr val="bg1"/>
              </a:solidFill>
              <a:effectLst/>
              <a:uLnTx/>
              <a:uFillTx/>
              <a:latin typeface="+mn-lt"/>
              <a:ea typeface="+mj-ea"/>
              <a:cs typeface="+mj-cs"/>
            </a:endParaRPr>
          </a:p>
          <a:p>
            <a:pPr marL="0" marR="0" lvl="0" indent="0" algn="ctr" defTabSz="3867150" rtl="0" eaLnBrk="0" fontAlgn="base" latinLnBrk="0" hangingPunct="0">
              <a:lnSpc>
                <a:spcPct val="100000"/>
              </a:lnSpc>
              <a:spcBef>
                <a:spcPct val="0"/>
              </a:spcBef>
              <a:spcAft>
                <a:spcPct val="0"/>
              </a:spcAft>
              <a:buClrTx/>
              <a:buSzTx/>
              <a:buFontTx/>
              <a:buNone/>
              <a:tabLst/>
              <a:defRPr/>
            </a:pPr>
            <a:r>
              <a:rPr kumimoji="0" lang="en-US" sz="4000" b="1" i="1" u="none" strike="noStrike" kern="0" cap="none" spc="0" normalizeH="0" baseline="0" noProof="0" dirty="0" smtClean="0">
                <a:ln>
                  <a:noFill/>
                </a:ln>
                <a:solidFill>
                  <a:schemeClr val="bg1"/>
                </a:solidFill>
                <a:effectLst/>
                <a:uLnTx/>
                <a:uFillTx/>
                <a:latin typeface="+mn-lt"/>
                <a:ea typeface="+mj-ea"/>
                <a:cs typeface="+mj-cs"/>
              </a:rPr>
              <a:t>Nag.n.mansour@nasa.gov</a:t>
            </a:r>
          </a:p>
          <a:p>
            <a:pPr marL="0" marR="0" lvl="0" indent="0" algn="ctr" defTabSz="3867150" rtl="0" eaLnBrk="0" fontAlgn="base" latinLnBrk="0" hangingPunct="0">
              <a:lnSpc>
                <a:spcPct val="100000"/>
              </a:lnSpc>
              <a:spcBef>
                <a:spcPct val="0"/>
              </a:spcBef>
              <a:spcAft>
                <a:spcPct val="0"/>
              </a:spcAft>
              <a:buClrTx/>
              <a:buSzTx/>
              <a:buFontTx/>
              <a:buNone/>
              <a:tabLst/>
              <a:defRPr/>
            </a:pPr>
            <a:endParaRPr kumimoji="0" lang="en-US" sz="3600" b="0" i="0" u="none" strike="noStrike" kern="0" cap="none" spc="0" normalizeH="0" baseline="0" noProof="0" dirty="0">
              <a:ln>
                <a:noFill/>
              </a:ln>
              <a:solidFill>
                <a:schemeClr val="bg1"/>
              </a:solidFill>
              <a:effectLst/>
              <a:uLnTx/>
              <a:uFillTx/>
              <a:latin typeface="+mn-lt"/>
              <a:ea typeface="+mj-ea"/>
              <a:cs typeface="+mj-cs"/>
            </a:endParaRPr>
          </a:p>
        </p:txBody>
      </p:sp>
      <p:sp>
        <p:nvSpPr>
          <p:cNvPr id="19" name="TextBox 18"/>
          <p:cNvSpPr txBox="1"/>
          <p:nvPr userDrawn="1"/>
        </p:nvSpPr>
        <p:spPr>
          <a:xfrm>
            <a:off x="1447800" y="10899494"/>
            <a:ext cx="26398630" cy="5016758"/>
          </a:xfrm>
          <a:prstGeom prst="rect">
            <a:avLst/>
          </a:prstGeom>
          <a:noFill/>
        </p:spPr>
        <p:txBody>
          <a:bodyPr wrap="square" rtlCol="0">
            <a:spAutoFit/>
          </a:bodyPr>
          <a:lstStyle/>
          <a:p>
            <a:pPr algn="just"/>
            <a:r>
              <a:rPr lang="en-US" sz="4000" b="1" dirty="0" smtClean="0">
                <a:solidFill>
                  <a:schemeClr val="bg1"/>
                </a:solidFill>
              </a:rPr>
              <a:t>Background</a:t>
            </a:r>
            <a:r>
              <a:rPr lang="en-US" sz="4000" b="1" baseline="0" dirty="0" smtClean="0">
                <a:solidFill>
                  <a:schemeClr val="bg1"/>
                </a:solidFill>
              </a:rPr>
              <a:t> &amp; Motivation</a:t>
            </a:r>
          </a:p>
          <a:p>
            <a:pPr algn="just"/>
            <a:r>
              <a:rPr lang="en-US" sz="2800" i="1" baseline="0" dirty="0" smtClean="0">
                <a:solidFill>
                  <a:schemeClr val="bg1"/>
                </a:solidFill>
                <a:latin typeface="+mn-lt"/>
              </a:rPr>
              <a:t>Numerical simulations of a fully developed turbulent flow in a pipe at low Reynolds number have been carried out by using the open-source CFD solver SU2 developed at Stanford University. </a:t>
            </a:r>
          </a:p>
          <a:p>
            <a:pPr algn="just"/>
            <a:r>
              <a:rPr lang="en-US" sz="2800" i="1" baseline="0" dirty="0" smtClean="0">
                <a:solidFill>
                  <a:schemeClr val="bg1"/>
                </a:solidFill>
                <a:latin typeface="+mn-lt"/>
              </a:rPr>
              <a:t>The aim is to validate the </a:t>
            </a:r>
            <a:r>
              <a:rPr lang="en-US" sz="2800" i="1" baseline="0" dirty="0" smtClean="0">
                <a:solidFill>
                  <a:schemeClr val="bg1"/>
                </a:solidFill>
                <a:latin typeface="+mn-lt"/>
              </a:rPr>
              <a:t>SST </a:t>
            </a:r>
            <a:r>
              <a:rPr lang="en-US" sz="2800" i="1" baseline="0" dirty="0" smtClean="0">
                <a:solidFill>
                  <a:schemeClr val="bg1"/>
                </a:solidFill>
                <a:latin typeface="+mn-lt"/>
              </a:rPr>
              <a:t>turbulence model implemented in the solver. </a:t>
            </a:r>
            <a:r>
              <a:rPr lang="en-GB" sz="2800" i="1" kern="1200" baseline="0" dirty="0" smtClean="0">
                <a:solidFill>
                  <a:schemeClr val="bg1"/>
                </a:solidFill>
                <a:latin typeface="+mn-lt"/>
                <a:ea typeface="ヒラギノ角ゴ Pro W3" pitchFamily="-80" charset="-128"/>
                <a:cs typeface="+mn-cs"/>
              </a:rPr>
              <a:t>DNS statistics data of fully-developed turbulent pipe flow by X. Wu and P. </a:t>
            </a:r>
            <a:r>
              <a:rPr lang="en-GB" sz="2800" i="1" kern="1200" baseline="0" dirty="0" err="1" smtClean="0">
                <a:solidFill>
                  <a:schemeClr val="bg1"/>
                </a:solidFill>
                <a:latin typeface="+mn-lt"/>
                <a:ea typeface="ヒラギノ角ゴ Pro W3" pitchFamily="-80" charset="-128"/>
                <a:cs typeface="+mn-cs"/>
              </a:rPr>
              <a:t>Moin</a:t>
            </a:r>
            <a:r>
              <a:rPr lang="en-GB" sz="2800" i="1" kern="1200" baseline="0" dirty="0" smtClean="0">
                <a:solidFill>
                  <a:schemeClr val="bg1"/>
                </a:solidFill>
                <a:latin typeface="+mn-lt"/>
                <a:ea typeface="ヒラギノ角ゴ Pro W3" pitchFamily="-80" charset="-128"/>
                <a:cs typeface="+mn-cs"/>
              </a:rPr>
              <a:t>, (JFM, 2008) have been considered for the validation. Data are available at the following link (http://www.stanford.edu/group/ctr/research_data/pipe/) and the reference publication is the following: "A direct numerical simulation study on the mean velocity characteristics in turbulent pipe flow" by </a:t>
            </a:r>
            <a:r>
              <a:rPr lang="en-GB" sz="2800" i="1" kern="1200" baseline="0" dirty="0" err="1" smtClean="0">
                <a:solidFill>
                  <a:schemeClr val="bg1"/>
                </a:solidFill>
                <a:latin typeface="+mn-lt"/>
                <a:ea typeface="ヒラギノ角ゴ Pro W3" pitchFamily="-80" charset="-128"/>
                <a:cs typeface="+mn-cs"/>
              </a:rPr>
              <a:t>Xiaohua</a:t>
            </a:r>
            <a:r>
              <a:rPr lang="en-GB" sz="2800" i="1" kern="1200" baseline="0" dirty="0" smtClean="0">
                <a:solidFill>
                  <a:schemeClr val="bg1"/>
                </a:solidFill>
                <a:latin typeface="+mn-lt"/>
                <a:ea typeface="ヒラギノ角ゴ Pro W3" pitchFamily="-80" charset="-128"/>
                <a:cs typeface="+mn-cs"/>
              </a:rPr>
              <a:t> Wu and </a:t>
            </a:r>
            <a:r>
              <a:rPr lang="en-GB" sz="2800" i="1" kern="1200" baseline="0" dirty="0" err="1" smtClean="0">
                <a:solidFill>
                  <a:schemeClr val="bg1"/>
                </a:solidFill>
                <a:latin typeface="+mn-lt"/>
                <a:ea typeface="ヒラギノ角ゴ Pro W3" pitchFamily="-80" charset="-128"/>
                <a:cs typeface="+mn-cs"/>
              </a:rPr>
              <a:t>Parviz</a:t>
            </a:r>
            <a:r>
              <a:rPr lang="en-GB" sz="2800" i="1" kern="1200" baseline="0" dirty="0" smtClean="0">
                <a:solidFill>
                  <a:schemeClr val="bg1"/>
                </a:solidFill>
                <a:latin typeface="+mn-lt"/>
                <a:ea typeface="ヒラギノ角ゴ Pro W3" pitchFamily="-80" charset="-128"/>
                <a:cs typeface="+mn-cs"/>
              </a:rPr>
              <a:t> </a:t>
            </a:r>
            <a:r>
              <a:rPr lang="en-GB" sz="2800" i="1" kern="1200" baseline="0" dirty="0" err="1" smtClean="0">
                <a:solidFill>
                  <a:schemeClr val="bg1"/>
                </a:solidFill>
                <a:latin typeface="+mn-lt"/>
                <a:ea typeface="ヒラギノ角ゴ Pro W3" pitchFamily="-80" charset="-128"/>
                <a:cs typeface="+mn-cs"/>
              </a:rPr>
              <a:t>Moin</a:t>
            </a:r>
            <a:r>
              <a:rPr lang="en-GB" sz="2800" i="1" kern="1200" baseline="0" dirty="0" smtClean="0">
                <a:solidFill>
                  <a:schemeClr val="bg1"/>
                </a:solidFill>
                <a:latin typeface="+mn-lt"/>
                <a:ea typeface="ヒラギノ角ゴ Pro W3" pitchFamily="-80" charset="-128"/>
                <a:cs typeface="+mn-cs"/>
              </a:rPr>
              <a:t>, Journal of Fluid Mechanics, Vol. 608 pp. 81-112, 2008. Results have been obtained at the </a:t>
            </a:r>
            <a:r>
              <a:rPr lang="en-GB" sz="2800" i="1" kern="1200" baseline="0" dirty="0" err="1" smtClean="0">
                <a:solidFill>
                  <a:schemeClr val="bg1"/>
                </a:solidFill>
                <a:latin typeface="+mn-lt"/>
                <a:ea typeface="ヒラギノ角ゴ Pro W3" pitchFamily="-80" charset="-128"/>
                <a:cs typeface="+mn-cs"/>
              </a:rPr>
              <a:t>Center</a:t>
            </a:r>
            <a:r>
              <a:rPr lang="en-GB" sz="2800" i="1" kern="1200" baseline="0" dirty="0" smtClean="0">
                <a:solidFill>
                  <a:schemeClr val="bg1"/>
                </a:solidFill>
                <a:latin typeface="+mn-lt"/>
                <a:ea typeface="ヒラギノ角ゴ Pro W3" pitchFamily="-80" charset="-128"/>
                <a:cs typeface="+mn-cs"/>
              </a:rPr>
              <a:t> for Turbulence Research at Stanford University (http://ctr.stanford.edu/). </a:t>
            </a:r>
          </a:p>
          <a:p>
            <a:pPr algn="just"/>
            <a:r>
              <a:rPr lang="en-US" sz="2800" i="1" kern="1200" baseline="0" noProof="0" dirty="0" smtClean="0">
                <a:solidFill>
                  <a:schemeClr val="bg1"/>
                </a:solidFill>
                <a:latin typeface="+mn-lt"/>
                <a:ea typeface="ヒラギノ角ゴ Pro W3" pitchFamily="-80" charset="-128"/>
                <a:cs typeface="+mn-cs"/>
              </a:rPr>
              <a:t>Further simulations have been carried out by including the Joule heating </a:t>
            </a:r>
            <a:r>
              <a:rPr lang="en-US" sz="2800" i="1" kern="1200" baseline="0" noProof="0" dirty="0" smtClean="0">
                <a:solidFill>
                  <a:schemeClr val="bg1"/>
                </a:solidFill>
                <a:latin typeface="+mn-lt"/>
                <a:ea typeface="ヒラギノ角ゴ Pro W3" pitchFamily="-80" charset="-128"/>
                <a:cs typeface="+mn-cs"/>
              </a:rPr>
              <a:t>due to an imposed </a:t>
            </a:r>
            <a:r>
              <a:rPr lang="en-US" sz="2800" i="1" kern="1200" baseline="0" noProof="0" dirty="0" smtClean="0">
                <a:solidFill>
                  <a:schemeClr val="bg1"/>
                </a:solidFill>
                <a:latin typeface="+mn-lt"/>
                <a:ea typeface="ヒラギノ角ゴ Pro W3" pitchFamily="-80" charset="-128"/>
                <a:cs typeface="+mn-cs"/>
              </a:rPr>
              <a:t>current along the </a:t>
            </a:r>
            <a:r>
              <a:rPr lang="en-US" sz="2800" i="1" kern="1200" baseline="0" noProof="0" dirty="0" err="1" smtClean="0">
                <a:solidFill>
                  <a:schemeClr val="bg1"/>
                </a:solidFill>
                <a:latin typeface="+mn-lt"/>
                <a:ea typeface="ヒラギノ角ゴ Pro W3" pitchFamily="-80" charset="-128"/>
                <a:cs typeface="+mn-cs"/>
              </a:rPr>
              <a:t>streamwise</a:t>
            </a:r>
            <a:r>
              <a:rPr lang="en-US" sz="2800" i="1" kern="1200" baseline="0" noProof="0" dirty="0" smtClean="0">
                <a:solidFill>
                  <a:schemeClr val="bg1"/>
                </a:solidFill>
                <a:latin typeface="+mn-lt"/>
                <a:ea typeface="ヒラギノ角ゴ Pro W3" pitchFamily="-80" charset="-128"/>
                <a:cs typeface="+mn-cs"/>
              </a:rPr>
              <a:t> direction of the pipe. A joule-heated </a:t>
            </a:r>
            <a:r>
              <a:rPr lang="it-IT" sz="2800" i="1" kern="1200" baseline="0" dirty="0" err="1" smtClean="0">
                <a:solidFill>
                  <a:schemeClr val="bg1"/>
                </a:solidFill>
                <a:latin typeface="+mn-lt"/>
                <a:ea typeface="ヒラギノ角ゴ Pro W3" pitchFamily="-80" charset="-128"/>
                <a:cs typeface="+mn-cs"/>
              </a:rPr>
              <a:t>fully</a:t>
            </a:r>
            <a:r>
              <a:rPr lang="it-IT" sz="2800" i="1" kern="1200" baseline="0" dirty="0" smtClean="0">
                <a:solidFill>
                  <a:schemeClr val="bg1"/>
                </a:solidFill>
                <a:latin typeface="+mn-lt"/>
                <a:ea typeface="ヒラギノ角ゴ Pro W3" pitchFamily="-80" charset="-128"/>
                <a:cs typeface="+mn-cs"/>
              </a:rPr>
              <a:t> </a:t>
            </a:r>
            <a:r>
              <a:rPr lang="en-US" sz="2800" i="1" kern="1200" baseline="0" noProof="0" dirty="0" smtClean="0">
                <a:solidFill>
                  <a:schemeClr val="bg1"/>
                </a:solidFill>
                <a:latin typeface="+mn-lt"/>
                <a:ea typeface="ヒラギノ角ゴ Pro W3" pitchFamily="-80" charset="-128"/>
                <a:cs typeface="+mn-cs"/>
              </a:rPr>
              <a:t>turbulent flow has been thus simulated in order to understand the physics </a:t>
            </a:r>
            <a:r>
              <a:rPr lang="en-US" sz="2800" i="1" kern="1200" baseline="0" noProof="0" dirty="0" smtClean="0">
                <a:solidFill>
                  <a:schemeClr val="bg1"/>
                </a:solidFill>
                <a:latin typeface="+mn-lt"/>
                <a:ea typeface="ヒラギノ角ゴ Pro W3" pitchFamily="-80" charset="-128"/>
                <a:cs typeface="+mn-cs"/>
              </a:rPr>
              <a:t>in </a:t>
            </a:r>
            <a:r>
              <a:rPr lang="en-US" sz="2800" i="1" kern="1200" baseline="0" noProof="0" dirty="0" smtClean="0">
                <a:solidFill>
                  <a:schemeClr val="bg1"/>
                </a:solidFill>
                <a:latin typeface="+mn-lt"/>
                <a:ea typeface="ヒラギノ角ゴ Pro W3" pitchFamily="-80" charset="-128"/>
                <a:cs typeface="+mn-cs"/>
              </a:rPr>
              <a:t>presence of an heating source. This problem is intended to model </a:t>
            </a:r>
            <a:r>
              <a:rPr lang="en-US" sz="2800" i="1" kern="1200" baseline="0" noProof="0" dirty="0" smtClean="0">
                <a:solidFill>
                  <a:schemeClr val="bg1"/>
                </a:solidFill>
                <a:latin typeface="+mn-lt"/>
                <a:ea typeface="ヒラギノ角ゴ Pro W3" pitchFamily="-80" charset="-128"/>
                <a:cs typeface="+mn-cs"/>
              </a:rPr>
              <a:t>the conditions experienced in </a:t>
            </a:r>
            <a:r>
              <a:rPr lang="en-US" sz="2800" i="1" kern="1200" baseline="0" noProof="0" dirty="0" smtClean="0">
                <a:solidFill>
                  <a:schemeClr val="bg1"/>
                </a:solidFill>
                <a:latin typeface="+mn-lt"/>
                <a:ea typeface="ヒラギノ角ゴ Pro W3" pitchFamily="-80" charset="-128"/>
                <a:cs typeface="+mn-cs"/>
              </a:rPr>
              <a:t>the constricted Arc heater </a:t>
            </a:r>
            <a:r>
              <a:rPr lang="en-GB" sz="2800" i="1" kern="1200" baseline="0" dirty="0" smtClean="0">
                <a:solidFill>
                  <a:schemeClr val="bg1"/>
                </a:solidFill>
                <a:latin typeface="+mn-lt"/>
                <a:ea typeface="ヒラギノ角ゴ Pro W3" pitchFamily="-80" charset="-128"/>
                <a:cs typeface="+mn-cs"/>
              </a:rPr>
              <a:t>of the HAF facility at NASA Ames </a:t>
            </a:r>
            <a:r>
              <a:rPr lang="en-GB" sz="2800" i="1" kern="1200" baseline="0" noProof="0" dirty="0" smtClean="0">
                <a:solidFill>
                  <a:schemeClr val="bg1"/>
                </a:solidFill>
                <a:latin typeface="+mn-lt"/>
                <a:ea typeface="ヒラギノ角ゴ Pro W3" pitchFamily="-80" charset="-128"/>
                <a:cs typeface="+mn-cs"/>
              </a:rPr>
              <a:t>Research </a:t>
            </a:r>
            <a:r>
              <a:rPr lang="en-GB" sz="2800" i="1" kern="1200" baseline="0" noProof="0" dirty="0" err="1" smtClean="0">
                <a:solidFill>
                  <a:schemeClr val="bg1"/>
                </a:solidFill>
                <a:latin typeface="+mn-lt"/>
                <a:ea typeface="ヒラギノ角ゴ Pro W3" pitchFamily="-80" charset="-128"/>
                <a:cs typeface="+mn-cs"/>
              </a:rPr>
              <a:t>Center</a:t>
            </a:r>
            <a:r>
              <a:rPr lang="en-GB" sz="2800" i="1" kern="1200" baseline="0" dirty="0" smtClean="0">
                <a:solidFill>
                  <a:schemeClr val="bg1"/>
                </a:solidFill>
                <a:latin typeface="+mn-lt"/>
                <a:ea typeface="ヒラギノ角ゴ Pro W3" pitchFamily="-80" charset="-128"/>
                <a:cs typeface="+mn-cs"/>
              </a:rPr>
              <a:t>.</a:t>
            </a:r>
            <a:endParaRPr lang="en-US" sz="2800" i="1" baseline="0" dirty="0" smtClean="0">
              <a:solidFill>
                <a:schemeClr val="bg1"/>
              </a:solidFill>
              <a:latin typeface="+mn-lt"/>
            </a:endParaRPr>
          </a:p>
          <a:p>
            <a:pPr algn="just"/>
            <a:endParaRPr lang="en-US" sz="2800" dirty="0" smtClean="0">
              <a:solidFill>
                <a:schemeClr val="bg1"/>
              </a:solidFill>
            </a:endParaRPr>
          </a:p>
        </p:txBody>
      </p:sp>
      <p:sp>
        <p:nvSpPr>
          <p:cNvPr id="23" name="TextBox 22"/>
          <p:cNvSpPr txBox="1"/>
          <p:nvPr userDrawn="1"/>
        </p:nvSpPr>
        <p:spPr>
          <a:xfrm>
            <a:off x="1628684" y="29718073"/>
            <a:ext cx="6286544" cy="646331"/>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Comparison SU2-DNS data : non dimensional mean velocity profiles (Re=24000)</a:t>
            </a:r>
            <a:endParaRPr lang="en-US" sz="1800" dirty="0">
              <a:solidFill>
                <a:schemeClr val="bg1"/>
              </a:solidFill>
            </a:endParaRPr>
          </a:p>
        </p:txBody>
      </p:sp>
      <p:sp>
        <p:nvSpPr>
          <p:cNvPr id="30" name="TextBox 29"/>
          <p:cNvSpPr txBox="1"/>
          <p:nvPr userDrawn="1"/>
        </p:nvSpPr>
        <p:spPr>
          <a:xfrm>
            <a:off x="1524000" y="17386042"/>
            <a:ext cx="12725400" cy="2000548"/>
          </a:xfrm>
          <a:prstGeom prst="rect">
            <a:avLst/>
          </a:prstGeom>
          <a:noFill/>
        </p:spPr>
        <p:txBody>
          <a:bodyPr wrap="square" rtlCol="0">
            <a:spAutoFit/>
          </a:bodyPr>
          <a:lstStyle/>
          <a:p>
            <a:pPr algn="ctr"/>
            <a:r>
              <a:rPr lang="en-US" sz="2400" b="1" kern="1200" baseline="0" noProof="0" dirty="0" smtClean="0">
                <a:solidFill>
                  <a:schemeClr val="bg1"/>
                </a:solidFill>
                <a:latin typeface="Arial" charset="0"/>
                <a:ea typeface="ヒラギノ角ゴ Pro W3" pitchFamily="-80" charset="-128"/>
                <a:cs typeface="+mn-cs"/>
              </a:rPr>
              <a:t>Fully developed turbulent flow in a pipe with the SST turbulence model in SU2</a:t>
            </a:r>
          </a:p>
          <a:p>
            <a:pPr algn="ctr"/>
            <a:endParaRPr lang="en-US" sz="2400" kern="1200" baseline="0" noProof="0" dirty="0" smtClean="0">
              <a:solidFill>
                <a:schemeClr val="bg1"/>
              </a:solidFill>
              <a:latin typeface="Arial" charset="0"/>
              <a:ea typeface="ヒラギノ角ゴ Pro W3" pitchFamily="-80" charset="-128"/>
              <a:cs typeface="+mn-cs"/>
            </a:endParaRPr>
          </a:p>
          <a:p>
            <a:pPr algn="ctr"/>
            <a:endParaRPr lang="en-US" sz="2400" kern="1200" baseline="0" noProof="0" dirty="0" smtClean="0">
              <a:solidFill>
                <a:schemeClr val="bg1"/>
              </a:solidFill>
              <a:latin typeface="Arial" charset="0"/>
              <a:ea typeface="ヒラギノ角ゴ Pro W3" pitchFamily="-80" charset="-128"/>
              <a:cs typeface="+mn-cs"/>
            </a:endParaRPr>
          </a:p>
          <a:p>
            <a:pPr algn="ctr"/>
            <a:endParaRPr lang="en-US" sz="2400" kern="1200" baseline="0" noProof="0" dirty="0" smtClean="0">
              <a:solidFill>
                <a:schemeClr val="bg1"/>
              </a:solidFill>
              <a:latin typeface="Arial" charset="0"/>
              <a:ea typeface="ヒラギノ角ゴ Pro W3" pitchFamily="-80" charset="-128"/>
              <a:cs typeface="+mn-cs"/>
            </a:endParaRPr>
          </a:p>
          <a:p>
            <a:pPr algn="ctr"/>
            <a:endParaRPr lang="en-US" sz="2800" noProof="0" dirty="0">
              <a:solidFill>
                <a:schemeClr val="bg1"/>
              </a:solidFill>
            </a:endParaRPr>
          </a:p>
        </p:txBody>
      </p:sp>
      <p:sp>
        <p:nvSpPr>
          <p:cNvPr id="31" name="Content Placeholder 3"/>
          <p:cNvSpPr txBox="1">
            <a:spLocks/>
          </p:cNvSpPr>
          <p:nvPr userDrawn="1"/>
        </p:nvSpPr>
        <p:spPr>
          <a:xfrm>
            <a:off x="14844714" y="30132414"/>
            <a:ext cx="12928600" cy="4205270"/>
          </a:xfrm>
          <a:prstGeom prst="rect">
            <a:avLst/>
          </a:prstGeom>
          <a:noFill/>
          <a:ln w="76200" cap="flat" cmpd="sng" algn="ctr">
            <a:solidFill>
              <a:schemeClr val="accent2"/>
            </a:solidFill>
            <a:prstDash val="solid"/>
          </a:ln>
        </p:spPr>
        <p:style>
          <a:lnRef idx="2">
            <a:schemeClr val="accent2"/>
          </a:lnRef>
          <a:fillRef idx="1">
            <a:schemeClr val="lt1"/>
          </a:fillRef>
          <a:effectRef idx="0">
            <a:schemeClr val="accent2"/>
          </a:effectRef>
          <a:fontRef idx="none"/>
        </p:style>
        <p:txBody>
          <a:bodyPr/>
          <a:lstStyle>
            <a:lvl1pPr marL="1449388" indent="-1449388" algn="l" defTabSz="3867150" rtl="0" eaLnBrk="0" fontAlgn="base" hangingPunct="0">
              <a:spcBef>
                <a:spcPct val="20000"/>
              </a:spcBef>
              <a:spcAft>
                <a:spcPct val="0"/>
              </a:spcAft>
              <a:buChar char="•"/>
              <a:defRPr sz="2400">
                <a:solidFill>
                  <a:schemeClr val="tx1"/>
                </a:solidFill>
                <a:latin typeface="+mn-lt"/>
                <a:ea typeface="+mn-ea"/>
                <a:cs typeface="+mn-cs"/>
              </a:defRPr>
            </a:lvl1pPr>
            <a:lvl2pPr marL="3141663" indent="-1208088" algn="l" defTabSz="3867150" rtl="0" eaLnBrk="0" fontAlgn="base" hangingPunct="0">
              <a:spcBef>
                <a:spcPct val="20000"/>
              </a:spcBef>
              <a:spcAft>
                <a:spcPct val="0"/>
              </a:spcAft>
              <a:buChar char="–"/>
              <a:defRPr sz="2000">
                <a:solidFill>
                  <a:schemeClr val="tx1"/>
                </a:solidFill>
                <a:latin typeface="+mn-lt"/>
                <a:ea typeface="+mn-ea"/>
              </a:defRPr>
            </a:lvl2pPr>
            <a:lvl3pPr marL="4833938" indent="-966788" algn="l" defTabSz="3867150" rtl="0" eaLnBrk="0" fontAlgn="base" hangingPunct="0">
              <a:spcBef>
                <a:spcPct val="20000"/>
              </a:spcBef>
              <a:spcAft>
                <a:spcPct val="0"/>
              </a:spcAft>
              <a:buChar char="•"/>
              <a:defRPr sz="1800">
                <a:solidFill>
                  <a:schemeClr val="tx1"/>
                </a:solidFill>
                <a:latin typeface="+mn-lt"/>
                <a:ea typeface="+mn-ea"/>
              </a:defRPr>
            </a:lvl3pPr>
            <a:lvl4pPr marL="6765925" indent="-966788" algn="l" defTabSz="3867150" rtl="0" eaLnBrk="0" fontAlgn="base" hangingPunct="0">
              <a:spcBef>
                <a:spcPct val="20000"/>
              </a:spcBef>
              <a:spcAft>
                <a:spcPct val="0"/>
              </a:spcAft>
              <a:buChar char="–"/>
              <a:defRPr sz="1600">
                <a:solidFill>
                  <a:schemeClr val="tx1"/>
                </a:solidFill>
                <a:latin typeface="+mn-lt"/>
                <a:ea typeface="+mn-ea"/>
              </a:defRPr>
            </a:lvl4pPr>
            <a:lvl5pPr marL="8699500" indent="-966788" algn="l" defTabSz="3867150" rtl="0" eaLnBrk="0" fontAlgn="base" hangingPunct="0">
              <a:spcBef>
                <a:spcPct val="20000"/>
              </a:spcBef>
              <a:spcAft>
                <a:spcPct val="0"/>
              </a:spcAft>
              <a:buChar char="»"/>
              <a:defRPr sz="1600">
                <a:solidFill>
                  <a:schemeClr val="tx1"/>
                </a:solidFill>
                <a:latin typeface="+mn-lt"/>
                <a:ea typeface="+mn-ea"/>
              </a:defRPr>
            </a:lvl5pPr>
            <a:lvl6pPr marL="9156700" indent="-966788" algn="l" defTabSz="3867150" rtl="0" fontAlgn="base">
              <a:spcBef>
                <a:spcPct val="20000"/>
              </a:spcBef>
              <a:spcAft>
                <a:spcPct val="0"/>
              </a:spcAft>
              <a:buChar char="»"/>
              <a:defRPr sz="1600">
                <a:solidFill>
                  <a:schemeClr val="tx1"/>
                </a:solidFill>
                <a:latin typeface="+mn-lt"/>
                <a:ea typeface="+mn-ea"/>
              </a:defRPr>
            </a:lvl6pPr>
            <a:lvl7pPr marL="9613900" indent="-966788" algn="l" defTabSz="3867150" rtl="0" fontAlgn="base">
              <a:spcBef>
                <a:spcPct val="20000"/>
              </a:spcBef>
              <a:spcAft>
                <a:spcPct val="0"/>
              </a:spcAft>
              <a:buChar char="»"/>
              <a:defRPr sz="1600">
                <a:solidFill>
                  <a:schemeClr val="tx1"/>
                </a:solidFill>
                <a:latin typeface="+mn-lt"/>
                <a:ea typeface="+mn-ea"/>
              </a:defRPr>
            </a:lvl7pPr>
            <a:lvl8pPr marL="10071100" indent="-966788" algn="l" defTabSz="3867150" rtl="0" fontAlgn="base">
              <a:spcBef>
                <a:spcPct val="20000"/>
              </a:spcBef>
              <a:spcAft>
                <a:spcPct val="0"/>
              </a:spcAft>
              <a:buChar char="»"/>
              <a:defRPr sz="1600">
                <a:solidFill>
                  <a:schemeClr val="tx1"/>
                </a:solidFill>
                <a:latin typeface="+mn-lt"/>
                <a:ea typeface="+mn-ea"/>
              </a:defRPr>
            </a:lvl8pPr>
            <a:lvl9pPr marL="10528300" indent="-966788" algn="l" defTabSz="3867150" rtl="0" fontAlgn="base">
              <a:spcBef>
                <a:spcPct val="20000"/>
              </a:spcBef>
              <a:spcAft>
                <a:spcPct val="0"/>
              </a:spcAft>
              <a:buChar char="»"/>
              <a:defRPr sz="1600">
                <a:solidFill>
                  <a:schemeClr val="tx1"/>
                </a:solidFill>
                <a:latin typeface="+mn-lt"/>
                <a:ea typeface="+mn-ea"/>
              </a:defRPr>
            </a:lvl9pPr>
          </a:lstStyle>
          <a:p>
            <a:pPr lvl="3"/>
            <a:r>
              <a:rPr lang="en-US" dirty="0" smtClean="0"/>
              <a:t>Fourth level</a:t>
            </a:r>
          </a:p>
          <a:p>
            <a:pPr lvl="4"/>
            <a:r>
              <a:rPr lang="en-US" dirty="0" smtClean="0"/>
              <a:t>Fifth level</a:t>
            </a:r>
            <a:endParaRPr lang="en-US" dirty="0"/>
          </a:p>
        </p:txBody>
      </p:sp>
      <p:sp>
        <p:nvSpPr>
          <p:cNvPr id="34" name="TextBox 33"/>
          <p:cNvSpPr txBox="1"/>
          <p:nvPr userDrawn="1"/>
        </p:nvSpPr>
        <p:spPr>
          <a:xfrm>
            <a:off x="14987591" y="30236322"/>
            <a:ext cx="12649200" cy="3539430"/>
          </a:xfrm>
          <a:prstGeom prst="rect">
            <a:avLst/>
          </a:prstGeom>
          <a:noFill/>
        </p:spPr>
        <p:txBody>
          <a:bodyPr wrap="square" rtlCol="0">
            <a:spAutoFit/>
          </a:bodyPr>
          <a:lstStyle/>
          <a:p>
            <a:r>
              <a:rPr lang="en-US" sz="2400" b="1" baseline="0" dirty="0" smtClean="0">
                <a:solidFill>
                  <a:schemeClr val="bg1"/>
                </a:solidFill>
                <a:latin typeface="+mn-lt"/>
              </a:rPr>
              <a:t>Conclusions</a:t>
            </a:r>
          </a:p>
          <a:p>
            <a:endParaRPr lang="en-US" sz="2400" b="0" baseline="0" dirty="0" smtClean="0">
              <a:solidFill>
                <a:schemeClr val="bg1"/>
              </a:solidFill>
              <a:latin typeface="+mn-lt"/>
            </a:endParaRPr>
          </a:p>
          <a:p>
            <a:pPr algn="just"/>
            <a:r>
              <a:rPr lang="en-GB" sz="2200" kern="1200" baseline="0" dirty="0" smtClean="0">
                <a:solidFill>
                  <a:schemeClr val="bg1"/>
                </a:solidFill>
                <a:latin typeface="Arial" charset="0"/>
                <a:ea typeface="ヒラギノ角ゴ Pro W3" pitchFamily="-80" charset="-128"/>
                <a:cs typeface="+mn-cs"/>
              </a:rPr>
              <a:t>The SU2-SST </a:t>
            </a:r>
            <a:r>
              <a:rPr lang="en-GB" sz="2200" kern="1200" baseline="0" dirty="0" smtClean="0">
                <a:solidFill>
                  <a:schemeClr val="bg1"/>
                </a:solidFill>
                <a:latin typeface="Arial" charset="0"/>
                <a:ea typeface="ヒラギノ角ゴ Pro W3" pitchFamily="-80" charset="-128"/>
                <a:cs typeface="+mn-cs"/>
              </a:rPr>
              <a:t>turbulence model </a:t>
            </a:r>
            <a:r>
              <a:rPr lang="en-GB" sz="2200" kern="1200" baseline="0" dirty="0" smtClean="0">
                <a:solidFill>
                  <a:schemeClr val="bg1"/>
                </a:solidFill>
                <a:latin typeface="Arial" charset="0"/>
                <a:ea typeface="ヒラギノ角ゴ Pro W3" pitchFamily="-80" charset="-128"/>
                <a:cs typeface="+mn-cs"/>
              </a:rPr>
              <a:t>has been validated focusing </a:t>
            </a:r>
            <a:r>
              <a:rPr lang="en-GB" sz="2200" kern="1200" baseline="0" dirty="0" smtClean="0">
                <a:solidFill>
                  <a:schemeClr val="bg1"/>
                </a:solidFill>
                <a:latin typeface="Arial" charset="0"/>
                <a:ea typeface="ヒラギノ角ゴ Pro W3" pitchFamily="-80" charset="-128"/>
                <a:cs typeface="+mn-cs"/>
              </a:rPr>
              <a:t>on low-Reynolds cases. </a:t>
            </a:r>
            <a:r>
              <a:rPr lang="en-GB" sz="2200" kern="1200" baseline="0" dirty="0" smtClean="0">
                <a:solidFill>
                  <a:schemeClr val="bg1"/>
                </a:solidFill>
                <a:latin typeface="Arial" charset="0"/>
                <a:ea typeface="ヒラギノ角ゴ Pro W3" pitchFamily="-80" charset="-128"/>
                <a:cs typeface="+mn-cs"/>
              </a:rPr>
              <a:t>DNS data have been used to compare the results and sufficient agreement has been achieved. Only for </a:t>
            </a:r>
            <a:r>
              <a:rPr lang="en-GB" sz="2200" kern="1200" baseline="0" dirty="0" smtClean="0">
                <a:solidFill>
                  <a:schemeClr val="bg1"/>
                </a:solidFill>
                <a:latin typeface="Arial" charset="0"/>
                <a:ea typeface="ヒラギノ角ゴ Pro W3" pitchFamily="-80" charset="-128"/>
                <a:cs typeface="+mn-cs"/>
              </a:rPr>
              <a:t>the lower Reynolds number case (Re=5300</a:t>
            </a:r>
            <a:r>
              <a:rPr lang="en-GB" sz="2200" kern="1200" baseline="0" dirty="0" smtClean="0">
                <a:solidFill>
                  <a:schemeClr val="bg1"/>
                </a:solidFill>
                <a:latin typeface="Arial" charset="0"/>
                <a:ea typeface="ヒラギノ角ゴ Pro W3" pitchFamily="-80" charset="-128"/>
                <a:cs typeface="+mn-cs"/>
              </a:rPr>
              <a:t>), the </a:t>
            </a:r>
            <a:r>
              <a:rPr lang="en-GB" sz="2200" kern="1200" baseline="0" dirty="0" smtClean="0">
                <a:solidFill>
                  <a:schemeClr val="bg1"/>
                </a:solidFill>
                <a:latin typeface="Arial" charset="0"/>
                <a:ea typeface="ヒラギノ角ゴ Pro W3" pitchFamily="-80" charset="-128"/>
                <a:cs typeface="+mn-cs"/>
              </a:rPr>
              <a:t>solution does not match the DNS data in proximity of the wall. This could be addressed to a deficiency of the model or to the necessity of a finer grid. </a:t>
            </a:r>
            <a:r>
              <a:rPr lang="en-GB" sz="2200" kern="1200" baseline="0" dirty="0" smtClean="0">
                <a:solidFill>
                  <a:schemeClr val="bg1"/>
                </a:solidFill>
                <a:latin typeface="Arial" charset="0"/>
                <a:ea typeface="ヒラギノ角ゴ Pro W3" pitchFamily="-80" charset="-128"/>
                <a:cs typeface="+mn-cs"/>
              </a:rPr>
              <a:t>In </a:t>
            </a:r>
            <a:r>
              <a:rPr lang="en-GB" sz="2200" kern="1200" baseline="0" dirty="0" smtClean="0">
                <a:solidFill>
                  <a:schemeClr val="bg1"/>
                </a:solidFill>
                <a:latin typeface="Arial" charset="0"/>
                <a:ea typeface="ヒラギノ角ゴ Pro W3" pitchFamily="-80" charset="-128"/>
                <a:cs typeface="+mn-cs"/>
              </a:rPr>
              <a:t>the future, finer meshes will be used and the results will be compared to those </a:t>
            </a:r>
            <a:r>
              <a:rPr lang="en-GB" sz="2200" kern="1200" baseline="0" dirty="0" smtClean="0">
                <a:solidFill>
                  <a:schemeClr val="bg1"/>
                </a:solidFill>
                <a:latin typeface="Arial" charset="0"/>
                <a:ea typeface="ヒラギノ角ゴ Pro W3" pitchFamily="-80" charset="-128"/>
                <a:cs typeface="+mn-cs"/>
              </a:rPr>
              <a:t>hereby </a:t>
            </a:r>
            <a:r>
              <a:rPr lang="en-GB" sz="2200" kern="1200" baseline="0" dirty="0" smtClean="0">
                <a:solidFill>
                  <a:schemeClr val="bg1"/>
                </a:solidFill>
                <a:latin typeface="Arial" charset="0"/>
                <a:ea typeface="ヒラギノ角ゴ Pro W3" pitchFamily="-80" charset="-128"/>
                <a:cs typeface="+mn-cs"/>
              </a:rPr>
              <a:t>presented. </a:t>
            </a:r>
            <a:endParaRPr lang="en-GB" sz="2200" kern="1200" baseline="0" dirty="0" smtClean="0">
              <a:solidFill>
                <a:schemeClr val="bg1"/>
              </a:solidFill>
              <a:latin typeface="Arial" charset="0"/>
              <a:ea typeface="ヒラギノ角ゴ Pro W3" pitchFamily="-80" charset="-128"/>
              <a:cs typeface="+mn-cs"/>
            </a:endParaRPr>
          </a:p>
          <a:p>
            <a:pPr algn="just"/>
            <a:r>
              <a:rPr lang="en-US" sz="2200" kern="1200" baseline="0" noProof="0" dirty="0" smtClean="0">
                <a:solidFill>
                  <a:schemeClr val="bg1"/>
                </a:solidFill>
                <a:latin typeface="Arial" charset="0"/>
                <a:ea typeface="ヒラギノ角ゴ Pro W3" pitchFamily="-80" charset="-128"/>
                <a:cs typeface="+mn-cs"/>
              </a:rPr>
              <a:t>Finally, the Joule heating effect has been included in order to simulate the conditions experienced by the flow in the ARC heater facility. Results have demonstrated the good coupling of the turbulence model (SST) and the Joule heating due to an imposed current with the SU2 code</a:t>
            </a:r>
            <a:r>
              <a:rPr lang="it-IT" sz="2200" kern="1200" baseline="0" dirty="0" smtClean="0">
                <a:solidFill>
                  <a:schemeClr val="bg1"/>
                </a:solidFill>
                <a:latin typeface="Arial" charset="0"/>
                <a:ea typeface="ヒラギノ角ゴ Pro W3" pitchFamily="-80" charset="-128"/>
                <a:cs typeface="+mn-cs"/>
              </a:rPr>
              <a:t>.</a:t>
            </a:r>
            <a:endParaRPr lang="en-US" sz="2200" baseline="0" dirty="0" smtClean="0">
              <a:solidFill>
                <a:schemeClr val="bg1"/>
              </a:solidFill>
            </a:endParaRPr>
          </a:p>
        </p:txBody>
      </p:sp>
      <p:cxnSp>
        <p:nvCxnSpPr>
          <p:cNvPr id="35" name="Straight Connector 34"/>
          <p:cNvCxnSpPr/>
          <p:nvPr userDrawn="1"/>
        </p:nvCxnSpPr>
        <p:spPr bwMode="auto">
          <a:xfrm>
            <a:off x="0" y="9906000"/>
            <a:ext cx="29260800" cy="0"/>
          </a:xfrm>
          <a:prstGeom prst="line">
            <a:avLst/>
          </a:prstGeom>
          <a:ln w="76200">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36" name="Straight Connector 35"/>
          <p:cNvCxnSpPr/>
          <p:nvPr userDrawn="1"/>
        </p:nvCxnSpPr>
        <p:spPr bwMode="auto">
          <a:xfrm>
            <a:off x="152400" y="16764000"/>
            <a:ext cx="29260800" cy="0"/>
          </a:xfrm>
          <a:prstGeom prst="line">
            <a:avLst/>
          </a:prstGeom>
          <a:ln w="76200">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026" name="Picture 2"/>
          <p:cNvPicPr>
            <a:picLocks noChangeAspect="1" noChangeArrowheads="1"/>
          </p:cNvPicPr>
          <p:nvPr userDrawn="1"/>
        </p:nvPicPr>
        <p:blipFill>
          <a:blip r:embed="rId5" cstate="print"/>
          <a:srcRect/>
          <a:stretch>
            <a:fillRect/>
          </a:stretch>
        </p:blipFill>
        <p:spPr bwMode="auto">
          <a:xfrm>
            <a:off x="8558170" y="18059392"/>
            <a:ext cx="5500726" cy="285589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6"/>
          <a:srcRect t="40880"/>
          <a:stretch>
            <a:fillRect/>
          </a:stretch>
        </p:blipFill>
        <p:spPr bwMode="auto">
          <a:xfrm>
            <a:off x="3728963" y="22059920"/>
            <a:ext cx="8329669" cy="812114"/>
          </a:xfrm>
          <a:prstGeom prst="rect">
            <a:avLst/>
          </a:prstGeom>
          <a:noFill/>
          <a:ln w="9525">
            <a:noFill/>
            <a:miter lim="800000"/>
            <a:headEnd/>
            <a:tailEnd/>
          </a:ln>
          <a:effectLst/>
        </p:spPr>
      </p:pic>
      <p:pic>
        <p:nvPicPr>
          <p:cNvPr id="32" name="Picture 3"/>
          <p:cNvPicPr>
            <a:picLocks noChangeAspect="1" noChangeArrowheads="1"/>
          </p:cNvPicPr>
          <p:nvPr userDrawn="1"/>
        </p:nvPicPr>
        <p:blipFill>
          <a:blip r:embed="rId6"/>
          <a:srcRect b="79560"/>
          <a:stretch>
            <a:fillRect/>
          </a:stretch>
        </p:blipFill>
        <p:spPr bwMode="auto">
          <a:xfrm>
            <a:off x="3728961" y="21774168"/>
            <a:ext cx="8329670" cy="280775"/>
          </a:xfrm>
          <a:prstGeom prst="rect">
            <a:avLst/>
          </a:prstGeom>
          <a:noFill/>
          <a:ln w="9525">
            <a:noFill/>
            <a:miter lim="800000"/>
            <a:headEnd/>
            <a:tailEnd/>
          </a:ln>
          <a:effectLst/>
        </p:spPr>
      </p:pic>
      <p:sp>
        <p:nvSpPr>
          <p:cNvPr id="33" name="TextBox 29"/>
          <p:cNvSpPr txBox="1"/>
          <p:nvPr userDrawn="1"/>
        </p:nvSpPr>
        <p:spPr>
          <a:xfrm>
            <a:off x="1700122" y="17987954"/>
            <a:ext cx="6715172" cy="2800767"/>
          </a:xfrm>
          <a:prstGeom prst="rect">
            <a:avLst/>
          </a:prstGeom>
          <a:noFill/>
        </p:spPr>
        <p:txBody>
          <a:bodyPr wrap="square" rtlCol="0">
            <a:spAutoFit/>
          </a:bodyPr>
          <a:lstStyle/>
          <a:p>
            <a:pPr algn="just"/>
            <a:r>
              <a:rPr lang="en-GB" sz="2200" b="0" u="sng" kern="1200" baseline="0" dirty="0" smtClean="0">
                <a:solidFill>
                  <a:schemeClr val="bg1"/>
                </a:solidFill>
                <a:latin typeface="+mn-lt"/>
                <a:ea typeface="ヒラギノ角ゴ Pro W3" pitchFamily="-80" charset="-128"/>
                <a:cs typeface="+mn-cs"/>
              </a:rPr>
              <a:t>Geometrical Setup </a:t>
            </a:r>
          </a:p>
          <a:p>
            <a:pPr algn="just"/>
            <a:r>
              <a:rPr lang="en-GB" sz="2200" kern="1200" baseline="0" dirty="0" smtClean="0">
                <a:solidFill>
                  <a:schemeClr val="bg1"/>
                </a:solidFill>
                <a:latin typeface="+mn-lt"/>
                <a:ea typeface="ヒラギノ角ゴ Pro W3" pitchFamily="-80" charset="-128"/>
                <a:cs typeface="+mn-cs"/>
              </a:rPr>
              <a:t>The full-3D geometry has been considered for </a:t>
            </a:r>
            <a:r>
              <a:rPr lang="en-GB" sz="2200" kern="1200" baseline="0" dirty="0" smtClean="0">
                <a:solidFill>
                  <a:schemeClr val="bg1"/>
                </a:solidFill>
                <a:latin typeface="+mn-lt"/>
                <a:ea typeface="ヒラギノ角ゴ Pro W3" pitchFamily="-80" charset="-128"/>
                <a:cs typeface="+mn-cs"/>
              </a:rPr>
              <a:t>the </a:t>
            </a:r>
            <a:r>
              <a:rPr lang="en-GB" sz="2200" kern="1200" baseline="0" dirty="0" smtClean="0">
                <a:solidFill>
                  <a:schemeClr val="bg1"/>
                </a:solidFill>
                <a:latin typeface="+mn-lt"/>
                <a:ea typeface="ヒラギノ角ゴ Pro W3" pitchFamily="-80" charset="-128"/>
                <a:cs typeface="+mn-cs"/>
              </a:rPr>
              <a:t>cases and the mesh has been obtained with “</a:t>
            </a:r>
            <a:r>
              <a:rPr lang="en-GB" sz="2200" kern="1200" baseline="0" dirty="0" err="1" smtClean="0">
                <a:solidFill>
                  <a:schemeClr val="bg1"/>
                </a:solidFill>
                <a:latin typeface="+mn-lt"/>
                <a:ea typeface="ヒラギノ角ゴ Pro W3" pitchFamily="-80" charset="-128"/>
                <a:cs typeface="+mn-cs"/>
              </a:rPr>
              <a:t>Pointwise</a:t>
            </a:r>
            <a:r>
              <a:rPr lang="en-GB" sz="2200" kern="1200" baseline="0" dirty="0" smtClean="0">
                <a:solidFill>
                  <a:schemeClr val="bg1"/>
                </a:solidFill>
                <a:latin typeface="+mn-lt"/>
                <a:ea typeface="ヒラギノ角ゴ Pro W3" pitchFamily="-80" charset="-128"/>
                <a:cs typeface="+mn-cs"/>
              </a:rPr>
              <a:t> V17.1R2” which is capable of exporting into the native format of SU2 thanks to the proper plug-in. The number of points in the boundary layer and the wall spacing have been set in order to have a y</a:t>
            </a:r>
            <a:r>
              <a:rPr lang="en-GB" sz="2200" kern="1200" baseline="30000" dirty="0" smtClean="0">
                <a:solidFill>
                  <a:schemeClr val="bg1"/>
                </a:solidFill>
                <a:latin typeface="+mn-lt"/>
                <a:ea typeface="ヒラギノ角ゴ Pro W3" pitchFamily="-80" charset="-128"/>
                <a:cs typeface="+mn-cs"/>
              </a:rPr>
              <a:t>+</a:t>
            </a:r>
            <a:r>
              <a:rPr lang="en-GB" sz="2200" kern="1200" baseline="0" dirty="0" smtClean="0">
                <a:solidFill>
                  <a:schemeClr val="bg1"/>
                </a:solidFill>
                <a:latin typeface="+mn-lt"/>
                <a:ea typeface="ヒラギノ角ゴ Pro W3" pitchFamily="-80" charset="-128"/>
                <a:cs typeface="+mn-cs"/>
              </a:rPr>
              <a:t>&lt;1 on all the </a:t>
            </a:r>
            <a:r>
              <a:rPr lang="en-GB" sz="2200" kern="1200" baseline="0" dirty="0" smtClean="0">
                <a:solidFill>
                  <a:schemeClr val="bg1"/>
                </a:solidFill>
                <a:latin typeface="+mn-lt"/>
                <a:ea typeface="ヒラギノ角ゴ Pro W3" pitchFamily="-80" charset="-128"/>
                <a:cs typeface="+mn-cs"/>
              </a:rPr>
              <a:t>computational domain</a:t>
            </a:r>
            <a:r>
              <a:rPr lang="en-GB" sz="2200" kern="1200" baseline="0" dirty="0" smtClean="0">
                <a:solidFill>
                  <a:schemeClr val="bg1"/>
                </a:solidFill>
                <a:latin typeface="+mn-lt"/>
                <a:ea typeface="ヒラギノ角ゴ Pro W3" pitchFamily="-80" charset="-128"/>
                <a:cs typeface="+mn-cs"/>
              </a:rPr>
              <a:t>. </a:t>
            </a:r>
          </a:p>
        </p:txBody>
      </p:sp>
      <p:sp>
        <p:nvSpPr>
          <p:cNvPr id="37" name="TextBox 22"/>
          <p:cNvSpPr txBox="1"/>
          <p:nvPr userDrawn="1"/>
        </p:nvSpPr>
        <p:spPr>
          <a:xfrm>
            <a:off x="8382048" y="20988351"/>
            <a:ext cx="5962600" cy="369332"/>
          </a:xfrm>
          <a:prstGeom prst="rect">
            <a:avLst/>
          </a:prstGeom>
          <a:noFill/>
        </p:spPr>
        <p:txBody>
          <a:bodyPr wrap="square" rtlCol="0">
            <a:spAutoFit/>
          </a:bodyPr>
          <a:lstStyle/>
          <a:p>
            <a:pPr algn="ctr"/>
            <a:r>
              <a:rPr lang="en-GB" sz="1800" b="1" kern="1200" baseline="0" dirty="0" smtClean="0">
                <a:solidFill>
                  <a:schemeClr val="bg1"/>
                </a:solidFill>
                <a:latin typeface="+mn-lt"/>
                <a:ea typeface="ヒラギノ角ゴ Pro W3" pitchFamily="-80" charset="-128"/>
                <a:cs typeface="+mn-cs"/>
              </a:rPr>
              <a:t>Geometry and mesh details (</a:t>
            </a:r>
            <a:r>
              <a:rPr lang="en-GB" sz="1800" b="1" kern="1200" baseline="0" dirty="0" err="1" smtClean="0">
                <a:solidFill>
                  <a:schemeClr val="bg1"/>
                </a:solidFill>
                <a:latin typeface="+mn-lt"/>
                <a:ea typeface="ヒラギノ角ゴ Pro W3" pitchFamily="-80" charset="-128"/>
                <a:cs typeface="+mn-cs"/>
              </a:rPr>
              <a:t>Pointwise</a:t>
            </a:r>
            <a:r>
              <a:rPr lang="en-GB" sz="1800" b="1" kern="1200" baseline="0" dirty="0" smtClean="0">
                <a:solidFill>
                  <a:schemeClr val="bg1"/>
                </a:solidFill>
                <a:latin typeface="+mn-lt"/>
                <a:ea typeface="ヒラギノ角ゴ Pro W3" pitchFamily="-80" charset="-128"/>
                <a:cs typeface="+mn-cs"/>
              </a:rPr>
              <a:t> V17.1R2) </a:t>
            </a:r>
            <a:endParaRPr lang="en-US" sz="1800" dirty="0">
              <a:solidFill>
                <a:schemeClr val="bg1"/>
              </a:solidFill>
              <a:latin typeface="+mn-lt"/>
            </a:endParaRPr>
          </a:p>
        </p:txBody>
      </p:sp>
      <p:sp>
        <p:nvSpPr>
          <p:cNvPr id="38" name="TextBox 22"/>
          <p:cNvSpPr txBox="1"/>
          <p:nvPr userDrawn="1"/>
        </p:nvSpPr>
        <p:spPr>
          <a:xfrm>
            <a:off x="4771956" y="22917176"/>
            <a:ext cx="5962600" cy="369332"/>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Reference conditions for the simulations</a:t>
            </a:r>
            <a:endParaRPr lang="en-US" sz="1800" dirty="0">
              <a:solidFill>
                <a:schemeClr val="bg1"/>
              </a:solidFill>
              <a:latin typeface="+mn-lt"/>
            </a:endParaRPr>
          </a:p>
        </p:txBody>
      </p:sp>
      <p:pic>
        <p:nvPicPr>
          <p:cNvPr id="1028" name="Picture 4" descr="C:\Users\Gennaro\Desktop\SU2_v.0.2.5\Pipe_Flow_440_SST\U_Re_24000.png"/>
          <p:cNvPicPr>
            <a:picLocks noChangeAspect="1" noChangeArrowheads="1"/>
          </p:cNvPicPr>
          <p:nvPr userDrawn="1"/>
        </p:nvPicPr>
        <p:blipFill>
          <a:blip r:embed="rId7"/>
          <a:srcRect l="5519" t="1502" r="6169"/>
          <a:stretch>
            <a:fillRect/>
          </a:stretch>
        </p:blipFill>
        <p:spPr bwMode="auto">
          <a:xfrm>
            <a:off x="2343064" y="27146305"/>
            <a:ext cx="4917500" cy="2520000"/>
          </a:xfrm>
          <a:prstGeom prst="rect">
            <a:avLst/>
          </a:prstGeom>
          <a:noFill/>
        </p:spPr>
      </p:pic>
      <p:pic>
        <p:nvPicPr>
          <p:cNvPr id="1029" name="Picture 5" descr="C:\Users\Gennaro\Desktop\SU2_v.0.2.5\Pipe_Flow_440_SST\U_plus_Re_24000.png"/>
          <p:cNvPicPr>
            <a:picLocks noChangeAspect="1" noChangeArrowheads="1"/>
          </p:cNvPicPr>
          <p:nvPr userDrawn="1"/>
        </p:nvPicPr>
        <p:blipFill>
          <a:blip r:embed="rId8"/>
          <a:srcRect l="5829" t="1586" r="6006"/>
          <a:stretch>
            <a:fillRect/>
          </a:stretch>
        </p:blipFill>
        <p:spPr bwMode="auto">
          <a:xfrm>
            <a:off x="8643896" y="27146304"/>
            <a:ext cx="4913530" cy="2520000"/>
          </a:xfrm>
          <a:prstGeom prst="rect">
            <a:avLst/>
          </a:prstGeom>
          <a:noFill/>
        </p:spPr>
      </p:pic>
      <p:sp>
        <p:nvSpPr>
          <p:cNvPr id="39" name="TextBox 22"/>
          <p:cNvSpPr txBox="1"/>
          <p:nvPr userDrawn="1"/>
        </p:nvSpPr>
        <p:spPr>
          <a:xfrm>
            <a:off x="7915228" y="29703786"/>
            <a:ext cx="6286544" cy="646331"/>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Comparison SU2-DNS data : non dimensional mean friction velocity (Re=24000)</a:t>
            </a:r>
            <a:endParaRPr lang="en-US" sz="1800" dirty="0">
              <a:solidFill>
                <a:schemeClr val="bg1"/>
              </a:solidFill>
            </a:endParaRPr>
          </a:p>
        </p:txBody>
      </p:sp>
      <p:sp>
        <p:nvSpPr>
          <p:cNvPr id="40" name="TextBox 29"/>
          <p:cNvSpPr txBox="1"/>
          <p:nvPr userDrawn="1"/>
        </p:nvSpPr>
        <p:spPr>
          <a:xfrm>
            <a:off x="14959015" y="17445025"/>
            <a:ext cx="12725400" cy="2000548"/>
          </a:xfrm>
          <a:prstGeom prst="rect">
            <a:avLst/>
          </a:prstGeom>
          <a:noFill/>
        </p:spPr>
        <p:txBody>
          <a:bodyPr wrap="square" rtlCol="0">
            <a:spAutoFit/>
          </a:bodyPr>
          <a:lstStyle/>
          <a:p>
            <a:pPr algn="ctr"/>
            <a:r>
              <a:rPr lang="en-US" sz="2400" b="1" kern="1200" baseline="0" noProof="0" dirty="0" smtClean="0">
                <a:solidFill>
                  <a:schemeClr val="bg1"/>
                </a:solidFill>
                <a:latin typeface="Arial" charset="0"/>
                <a:ea typeface="ヒラギノ角ゴ Pro W3" pitchFamily="-80" charset="-128"/>
                <a:cs typeface="+mn-cs"/>
              </a:rPr>
              <a:t>Effect of Joule heating on turbulent flows in a pipe</a:t>
            </a:r>
          </a:p>
          <a:p>
            <a:pPr algn="ctr"/>
            <a:endParaRPr lang="en-US" sz="2400" kern="1200" baseline="0" noProof="0" dirty="0" smtClean="0">
              <a:solidFill>
                <a:schemeClr val="bg1"/>
              </a:solidFill>
              <a:latin typeface="Arial" charset="0"/>
              <a:ea typeface="ヒラギノ角ゴ Pro W3" pitchFamily="-80" charset="-128"/>
              <a:cs typeface="+mn-cs"/>
            </a:endParaRPr>
          </a:p>
          <a:p>
            <a:pPr algn="ctr"/>
            <a:endParaRPr lang="en-US" sz="2400" kern="1200" baseline="0" noProof="0" dirty="0" smtClean="0">
              <a:solidFill>
                <a:schemeClr val="bg1"/>
              </a:solidFill>
              <a:latin typeface="Arial" charset="0"/>
              <a:ea typeface="ヒラギノ角ゴ Pro W3" pitchFamily="-80" charset="-128"/>
              <a:cs typeface="+mn-cs"/>
            </a:endParaRPr>
          </a:p>
          <a:p>
            <a:pPr algn="ctr"/>
            <a:endParaRPr lang="en-US" sz="2400" kern="1200" baseline="0" noProof="0" dirty="0" smtClean="0">
              <a:solidFill>
                <a:schemeClr val="bg1"/>
              </a:solidFill>
              <a:latin typeface="Arial" charset="0"/>
              <a:ea typeface="ヒラギノ角ゴ Pro W3" pitchFamily="-80" charset="-128"/>
              <a:cs typeface="+mn-cs"/>
            </a:endParaRPr>
          </a:p>
          <a:p>
            <a:pPr algn="ctr"/>
            <a:endParaRPr lang="en-US" sz="2800" noProof="0" dirty="0">
              <a:solidFill>
                <a:schemeClr val="bg1"/>
              </a:solidFill>
            </a:endParaRPr>
          </a:p>
        </p:txBody>
      </p:sp>
      <p:sp>
        <p:nvSpPr>
          <p:cNvPr id="41" name="TextBox 29"/>
          <p:cNvSpPr txBox="1"/>
          <p:nvPr userDrawn="1"/>
        </p:nvSpPr>
        <p:spPr>
          <a:xfrm>
            <a:off x="15159040" y="18016529"/>
            <a:ext cx="7115226" cy="3477875"/>
          </a:xfrm>
          <a:prstGeom prst="rect">
            <a:avLst/>
          </a:prstGeom>
          <a:noFill/>
        </p:spPr>
        <p:txBody>
          <a:bodyPr wrap="square" rtlCol="0">
            <a:spAutoFit/>
          </a:bodyPr>
          <a:lstStyle/>
          <a:p>
            <a:pPr algn="just"/>
            <a:r>
              <a:rPr lang="en-GB" sz="2200" b="0" u="sng" kern="1200" baseline="0" dirty="0" smtClean="0">
                <a:solidFill>
                  <a:schemeClr val="bg1"/>
                </a:solidFill>
                <a:latin typeface="+mn-lt"/>
                <a:ea typeface="ヒラギノ角ゴ Pro W3" pitchFamily="-80" charset="-128"/>
                <a:cs typeface="+mn-cs"/>
              </a:rPr>
              <a:t>Joule heating</a:t>
            </a:r>
          </a:p>
          <a:p>
            <a:pPr algn="just"/>
            <a:r>
              <a:rPr lang="en-US" sz="2200" b="0" i="0" kern="1200" noProof="0" dirty="0" smtClean="0">
                <a:solidFill>
                  <a:schemeClr val="bg1"/>
                </a:solidFill>
                <a:latin typeface="Arial" charset="0"/>
                <a:ea typeface="ヒラギノ角ゴ Pro W3" pitchFamily="-80" charset="-128"/>
                <a:cs typeface="+mn-cs"/>
              </a:rPr>
              <a:t>In</a:t>
            </a:r>
            <a:r>
              <a:rPr lang="en-US" sz="2200" b="0" i="0" kern="1200" baseline="0" noProof="0" dirty="0" smtClean="0">
                <a:solidFill>
                  <a:schemeClr val="bg1"/>
                </a:solidFill>
                <a:latin typeface="Arial" charset="0"/>
                <a:ea typeface="ヒラギノ角ゴ Pro W3" pitchFamily="-80" charset="-128"/>
                <a:cs typeface="+mn-cs"/>
              </a:rPr>
              <a:t> an arc jet facility, a gas is heated and expanded to very high temperature and speeds. The heating is provided by a continuous electrical arc produced by two sets of electrodes . The aim is to simulate the surface temperature and pressure which are </a:t>
            </a:r>
            <a:r>
              <a:rPr lang="en-US" sz="2200" b="0" i="0" kern="1200" baseline="0" noProof="0" dirty="0" smtClean="0">
                <a:solidFill>
                  <a:schemeClr val="bg1"/>
                </a:solidFill>
                <a:latin typeface="Arial" charset="0"/>
                <a:ea typeface="ヒラギノ角ゴ Pro W3" pitchFamily="-80" charset="-128"/>
                <a:cs typeface="+mn-cs"/>
              </a:rPr>
              <a:t>experienced </a:t>
            </a:r>
            <a:r>
              <a:rPr lang="en-US" sz="2200" b="0" i="0" kern="1200" baseline="0" noProof="0" dirty="0" smtClean="0">
                <a:solidFill>
                  <a:schemeClr val="bg1"/>
                </a:solidFill>
                <a:latin typeface="Arial" charset="0"/>
                <a:ea typeface="ヒラギノ角ゴ Pro W3" pitchFamily="-80" charset="-128"/>
                <a:cs typeface="+mn-cs"/>
              </a:rPr>
              <a:t>by </a:t>
            </a:r>
            <a:r>
              <a:rPr lang="en-US" sz="2200" b="0" i="0" kern="1200" baseline="0" noProof="0" dirty="0" smtClean="0">
                <a:solidFill>
                  <a:schemeClr val="bg1"/>
                </a:solidFill>
                <a:latin typeface="Arial" charset="0"/>
                <a:ea typeface="ヒラギノ角ゴ Pro W3" pitchFamily="-80" charset="-128"/>
                <a:cs typeface="+mn-cs"/>
              </a:rPr>
              <a:t>atmospheric </a:t>
            </a:r>
            <a:r>
              <a:rPr lang="en-US" sz="2200" b="0" i="0" kern="1200" baseline="0" noProof="0" dirty="0" smtClean="0">
                <a:solidFill>
                  <a:schemeClr val="bg1"/>
                </a:solidFill>
                <a:latin typeface="Arial" charset="0"/>
                <a:ea typeface="ヒラギノ角ゴ Pro W3" pitchFamily="-80" charset="-128"/>
                <a:cs typeface="+mn-cs"/>
              </a:rPr>
              <a:t>reentry vehicles. </a:t>
            </a:r>
            <a:endParaRPr lang="en-GB" sz="2200" b="0" i="0" kern="1200" baseline="0" noProof="0" dirty="0" smtClean="0">
              <a:solidFill>
                <a:schemeClr val="bg1"/>
              </a:solidFill>
              <a:latin typeface="Arial" charset="0"/>
              <a:ea typeface="ヒラギノ角ゴ Pro W3" pitchFamily="-80" charset="-128"/>
              <a:cs typeface="+mn-cs"/>
            </a:endParaRPr>
          </a:p>
          <a:p>
            <a:pPr algn="just"/>
            <a:r>
              <a:rPr lang="en-US" sz="2200" b="0" i="0" kern="1200" baseline="0" noProof="0" dirty="0" smtClean="0">
                <a:solidFill>
                  <a:schemeClr val="bg1"/>
                </a:solidFill>
                <a:latin typeface="Arial" charset="0"/>
                <a:ea typeface="ヒラギノ角ゴ Pro W3" pitchFamily="-80" charset="-128"/>
                <a:cs typeface="+mn-cs"/>
              </a:rPr>
              <a:t>The local heating </a:t>
            </a:r>
            <a:r>
              <a:rPr lang="en-US" sz="2200" b="1" i="1" kern="1200" baseline="0" noProof="0" dirty="0" smtClean="0">
                <a:solidFill>
                  <a:schemeClr val="bg1"/>
                </a:solidFill>
                <a:latin typeface="Arial" charset="0"/>
                <a:ea typeface="ヒラギノ角ゴ Pro W3" pitchFamily="-80" charset="-128"/>
                <a:cs typeface="+mn-cs"/>
              </a:rPr>
              <a:t>W</a:t>
            </a:r>
            <a:r>
              <a:rPr lang="en-US" sz="2200" b="0" i="0" kern="1200" baseline="0" noProof="0" dirty="0" smtClean="0">
                <a:solidFill>
                  <a:schemeClr val="bg1"/>
                </a:solidFill>
                <a:latin typeface="Arial" charset="0"/>
                <a:ea typeface="ヒラギノ角ゴ Pro W3" pitchFamily="-80" charset="-128"/>
                <a:cs typeface="+mn-cs"/>
              </a:rPr>
              <a:t> is a function of the imposed current </a:t>
            </a:r>
            <a:r>
              <a:rPr lang="it-IT" sz="2200" b="1" i="1" kern="1200" baseline="0" noProof="0" dirty="0" smtClean="0">
                <a:solidFill>
                  <a:schemeClr val="bg1"/>
                </a:solidFill>
                <a:latin typeface="Arial" charset="0"/>
                <a:ea typeface="ヒラギノ角ゴ Pro W3" pitchFamily="-80" charset="-128"/>
                <a:cs typeface="+mn-cs"/>
              </a:rPr>
              <a:t>I </a:t>
            </a:r>
            <a:r>
              <a:rPr lang="en-US" sz="2200" b="0" i="0" kern="1200" baseline="0" noProof="0" dirty="0" smtClean="0">
                <a:solidFill>
                  <a:schemeClr val="bg1"/>
                </a:solidFill>
                <a:latin typeface="Arial" charset="0"/>
                <a:ea typeface="ヒラギノ角ゴ Pro W3" pitchFamily="-80" charset="-128"/>
                <a:cs typeface="+mn-cs"/>
              </a:rPr>
              <a:t>and of the </a:t>
            </a:r>
            <a:r>
              <a:rPr lang="en-US" sz="2200" b="0" i="0" kern="1200" baseline="0" noProof="0" dirty="0" smtClean="0">
                <a:solidFill>
                  <a:schemeClr val="bg1"/>
                </a:solidFill>
                <a:latin typeface="Arial" charset="0"/>
                <a:ea typeface="ヒラギノ角ゴ Pro W3" pitchFamily="-80" charset="-128"/>
                <a:cs typeface="+mn-cs"/>
              </a:rPr>
              <a:t>conductivity </a:t>
            </a:r>
            <a:r>
              <a:rPr lang="el-GR" sz="2200" b="1" i="1" kern="1200" baseline="0" noProof="0" dirty="0" smtClean="0">
                <a:solidFill>
                  <a:schemeClr val="bg1"/>
                </a:solidFill>
                <a:latin typeface="Arial" charset="0"/>
                <a:ea typeface="ヒラギノ角ゴ Pro W3" pitchFamily="-80" charset="-128"/>
                <a:cs typeface="+mn-cs"/>
              </a:rPr>
              <a:t>σ</a:t>
            </a:r>
            <a:r>
              <a:rPr lang="it-IT" sz="2200" b="1" i="1" kern="1200" baseline="0" noProof="0" dirty="0" smtClean="0">
                <a:solidFill>
                  <a:schemeClr val="bg1"/>
                </a:solidFill>
                <a:latin typeface="Arial" charset="0"/>
                <a:ea typeface="ヒラギノ角ゴ Pro W3" pitchFamily="-80" charset="-128"/>
                <a:cs typeface="+mn-cs"/>
              </a:rPr>
              <a:t> </a:t>
            </a:r>
            <a:r>
              <a:rPr lang="en-US" sz="2200" b="0" i="0" kern="1200" baseline="0" noProof="0" dirty="0" smtClean="0">
                <a:solidFill>
                  <a:schemeClr val="bg1"/>
                </a:solidFill>
                <a:latin typeface="Arial" charset="0"/>
                <a:ea typeface="ヒラギノ角ゴ Pro W3" pitchFamily="-80" charset="-128"/>
                <a:cs typeface="+mn-cs"/>
              </a:rPr>
              <a:t>which is a </a:t>
            </a:r>
            <a:r>
              <a:rPr lang="en-US" sz="2200" b="0" i="0" kern="1200" baseline="0" noProof="0" dirty="0" smtClean="0">
                <a:solidFill>
                  <a:schemeClr val="bg1"/>
                </a:solidFill>
                <a:latin typeface="Arial" charset="0"/>
                <a:ea typeface="ヒラギノ角ゴ Pro W3" pitchFamily="-80" charset="-128"/>
                <a:cs typeface="+mn-cs"/>
              </a:rPr>
              <a:t>function </a:t>
            </a:r>
            <a:r>
              <a:rPr lang="en-US" sz="2200" b="0" i="0" kern="1200" baseline="0" noProof="0" dirty="0" smtClean="0">
                <a:solidFill>
                  <a:schemeClr val="bg1"/>
                </a:solidFill>
                <a:latin typeface="Arial" charset="0"/>
                <a:ea typeface="ヒラギノ角ゴ Pro W3" pitchFamily="-80" charset="-128"/>
                <a:cs typeface="+mn-cs"/>
              </a:rPr>
              <a:t>of pressure and temperature</a:t>
            </a:r>
            <a:r>
              <a:rPr lang="it-IT" sz="2200" b="1" i="1" kern="1200" baseline="0" noProof="0" dirty="0" smtClean="0">
                <a:solidFill>
                  <a:schemeClr val="bg1"/>
                </a:solidFill>
                <a:latin typeface="Arial" charset="0"/>
                <a:ea typeface="ヒラギノ角ゴ Pro W3" pitchFamily="-80" charset="-128"/>
                <a:cs typeface="+mn-cs"/>
              </a:rPr>
              <a:t>. </a:t>
            </a:r>
            <a:r>
              <a:rPr lang="it-IT" sz="2200" b="0" i="0" kern="1200" baseline="0" noProof="0" dirty="0" smtClean="0">
                <a:solidFill>
                  <a:schemeClr val="bg1"/>
                </a:solidFill>
                <a:latin typeface="Arial" charset="0"/>
                <a:ea typeface="ヒラギノ角ゴ Pro W3" pitchFamily="-80" charset="-128"/>
                <a:cs typeface="+mn-cs"/>
              </a:rPr>
              <a:t> </a:t>
            </a:r>
            <a:endParaRPr lang="en-US" sz="2200" b="1" i="1" kern="1200" noProof="0" dirty="0" smtClean="0">
              <a:solidFill>
                <a:schemeClr val="bg1"/>
              </a:solidFill>
              <a:latin typeface="Arial" charset="0"/>
              <a:ea typeface="ヒラギノ角ゴ Pro W3" pitchFamily="-80" charset="-128"/>
              <a:cs typeface="+mn-cs"/>
            </a:endParaRPr>
          </a:p>
        </p:txBody>
      </p:sp>
      <p:sp>
        <p:nvSpPr>
          <p:cNvPr id="42" name="TextBox 22"/>
          <p:cNvSpPr txBox="1"/>
          <p:nvPr userDrawn="1"/>
        </p:nvSpPr>
        <p:spPr>
          <a:xfrm>
            <a:off x="22098144" y="21631292"/>
            <a:ext cx="5962600" cy="369332"/>
          </a:xfrm>
          <a:prstGeom prst="rect">
            <a:avLst/>
          </a:prstGeom>
          <a:noFill/>
        </p:spPr>
        <p:txBody>
          <a:bodyPr wrap="square" rtlCol="0">
            <a:spAutoFit/>
          </a:bodyPr>
          <a:lstStyle/>
          <a:p>
            <a:pPr algn="ctr"/>
            <a:r>
              <a:rPr lang="en-GB" sz="1800" kern="1200" baseline="0" dirty="0" smtClean="0">
                <a:solidFill>
                  <a:schemeClr val="bg1"/>
                </a:solidFill>
                <a:latin typeface="Arial" charset="0"/>
                <a:ea typeface="ヒラギノ角ゴ Pro W3" pitchFamily="-80" charset="-128"/>
                <a:cs typeface="+mn-cs"/>
              </a:rPr>
              <a:t>Schematics of a constricted Arc heater arrangement</a:t>
            </a:r>
            <a:endParaRPr lang="en-US" sz="1800" dirty="0">
              <a:solidFill>
                <a:schemeClr val="bg1"/>
              </a:solidFill>
              <a:latin typeface="+mn-lt"/>
            </a:endParaRPr>
          </a:p>
        </p:txBody>
      </p:sp>
      <p:pic>
        <p:nvPicPr>
          <p:cNvPr id="3" name="Picture 7"/>
          <p:cNvPicPr>
            <a:picLocks noChangeAspect="1" noChangeArrowheads="1"/>
          </p:cNvPicPr>
          <p:nvPr userDrawn="1"/>
        </p:nvPicPr>
        <p:blipFill>
          <a:blip r:embed="rId9"/>
          <a:srcRect/>
          <a:stretch>
            <a:fillRect/>
          </a:stretch>
        </p:blipFill>
        <p:spPr bwMode="auto">
          <a:xfrm>
            <a:off x="16630664" y="21730306"/>
            <a:ext cx="4429156" cy="972556"/>
          </a:xfrm>
          <a:prstGeom prst="rect">
            <a:avLst/>
          </a:prstGeom>
          <a:noFill/>
          <a:ln w="9525">
            <a:noFill/>
            <a:miter lim="800000"/>
            <a:headEnd/>
            <a:tailEnd/>
          </a:ln>
          <a:effectLst/>
        </p:spPr>
      </p:pic>
      <p:pic>
        <p:nvPicPr>
          <p:cNvPr id="4" name="Picture 8" descr="C:\Users\Gennaro\Desktop\SU2_v.0.2.5\Pipe_Flow_440_SST\U_Re_44000.png"/>
          <p:cNvPicPr>
            <a:picLocks noChangeAspect="1" noChangeArrowheads="1"/>
          </p:cNvPicPr>
          <p:nvPr userDrawn="1"/>
        </p:nvPicPr>
        <p:blipFill>
          <a:blip r:embed="rId10"/>
          <a:srcRect l="6036" t="2389" r="6169" b="875"/>
          <a:stretch>
            <a:fillRect/>
          </a:stretch>
        </p:blipFill>
        <p:spPr bwMode="auto">
          <a:xfrm>
            <a:off x="2343064" y="30789643"/>
            <a:ext cx="4977778" cy="2520000"/>
          </a:xfrm>
          <a:prstGeom prst="rect">
            <a:avLst/>
          </a:prstGeom>
          <a:noFill/>
        </p:spPr>
      </p:pic>
      <p:sp>
        <p:nvSpPr>
          <p:cNvPr id="43" name="TextBox 22"/>
          <p:cNvSpPr txBox="1"/>
          <p:nvPr userDrawn="1"/>
        </p:nvSpPr>
        <p:spPr>
          <a:xfrm>
            <a:off x="1700122" y="33347124"/>
            <a:ext cx="6286544" cy="646331"/>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Comparison SU2-DNS data : non dimensional mean velocity profiles (Re=44000)</a:t>
            </a:r>
            <a:endParaRPr lang="en-US" sz="1800" dirty="0">
              <a:solidFill>
                <a:schemeClr val="bg1"/>
              </a:solidFill>
            </a:endParaRPr>
          </a:p>
        </p:txBody>
      </p:sp>
      <p:sp>
        <p:nvSpPr>
          <p:cNvPr id="44" name="TextBox 22"/>
          <p:cNvSpPr txBox="1"/>
          <p:nvPr userDrawn="1"/>
        </p:nvSpPr>
        <p:spPr>
          <a:xfrm>
            <a:off x="7986666" y="33347124"/>
            <a:ext cx="6286544" cy="646331"/>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Comparison SU2-DNS data : non dimensional mean friction velocity (Re=44000)</a:t>
            </a:r>
            <a:endParaRPr lang="en-US" sz="1800" dirty="0">
              <a:solidFill>
                <a:schemeClr val="bg1"/>
              </a:solidFill>
            </a:endParaRPr>
          </a:p>
        </p:txBody>
      </p:sp>
      <p:pic>
        <p:nvPicPr>
          <p:cNvPr id="5" name="Picture 9" descr="C:\Users\Gennaro\Desktop\SU2_v.0.2.5\Pipe_Flow_440_SST\U_plus_Re_44000.png"/>
          <p:cNvPicPr>
            <a:picLocks noChangeAspect="1" noChangeArrowheads="1"/>
          </p:cNvPicPr>
          <p:nvPr userDrawn="1"/>
        </p:nvPicPr>
        <p:blipFill>
          <a:blip r:embed="rId11"/>
          <a:srcRect l="7206" t="3423" r="6645" b="-160"/>
          <a:stretch>
            <a:fillRect/>
          </a:stretch>
        </p:blipFill>
        <p:spPr bwMode="auto">
          <a:xfrm>
            <a:off x="8667708" y="30751542"/>
            <a:ext cx="4884444" cy="2520000"/>
          </a:xfrm>
          <a:prstGeom prst="rect">
            <a:avLst/>
          </a:prstGeom>
          <a:noFill/>
        </p:spPr>
      </p:pic>
      <p:sp>
        <p:nvSpPr>
          <p:cNvPr id="46" name="TextBox 22"/>
          <p:cNvSpPr txBox="1"/>
          <p:nvPr userDrawn="1"/>
        </p:nvSpPr>
        <p:spPr>
          <a:xfrm>
            <a:off x="1700122" y="26131886"/>
            <a:ext cx="6286544" cy="646331"/>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Comparison SU2-DNS data : non dimensional mean velocity profiles (Re=5300)</a:t>
            </a:r>
            <a:endParaRPr lang="en-US" sz="1800" dirty="0">
              <a:solidFill>
                <a:schemeClr val="bg1"/>
              </a:solidFill>
            </a:endParaRPr>
          </a:p>
        </p:txBody>
      </p:sp>
      <p:sp>
        <p:nvSpPr>
          <p:cNvPr id="47" name="TextBox 22"/>
          <p:cNvSpPr txBox="1"/>
          <p:nvPr userDrawn="1"/>
        </p:nvSpPr>
        <p:spPr>
          <a:xfrm>
            <a:off x="8024766" y="26141410"/>
            <a:ext cx="6286544" cy="646331"/>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Comparison SU2-DNS data : non dimensional mean friction velocity (Re=5300)</a:t>
            </a:r>
            <a:endParaRPr lang="en-US" sz="1800" dirty="0">
              <a:solidFill>
                <a:schemeClr val="bg1"/>
              </a:solidFill>
            </a:endParaRPr>
          </a:p>
        </p:txBody>
      </p:sp>
      <p:pic>
        <p:nvPicPr>
          <p:cNvPr id="6" name="Picture 10" descr="C:\Users\Gennaro\Desktop\SU2_v.0.2.5\Pipe_Flow_440_SST\U_Re_5300.png"/>
          <p:cNvPicPr>
            <a:picLocks noChangeAspect="1" noChangeArrowheads="1"/>
          </p:cNvPicPr>
          <p:nvPr userDrawn="1"/>
        </p:nvPicPr>
        <p:blipFill>
          <a:blip r:embed="rId12"/>
          <a:srcRect l="5560" t="4618" r="5548" b="1035"/>
          <a:stretch>
            <a:fillRect/>
          </a:stretch>
        </p:blipFill>
        <p:spPr bwMode="auto">
          <a:xfrm>
            <a:off x="2228764" y="23560118"/>
            <a:ext cx="5167595" cy="2520000"/>
          </a:xfrm>
          <a:prstGeom prst="rect">
            <a:avLst/>
          </a:prstGeom>
          <a:noFill/>
        </p:spPr>
      </p:pic>
      <p:pic>
        <p:nvPicPr>
          <p:cNvPr id="8" name="Picture 12" descr="C:\Users\Gennaro\Desktop\SU2_v.0.2.5\Pipe_Flow_440_SST\U_plus_Re_5300.png"/>
          <p:cNvPicPr>
            <a:picLocks noChangeAspect="1" noChangeArrowheads="1"/>
          </p:cNvPicPr>
          <p:nvPr userDrawn="1"/>
        </p:nvPicPr>
        <p:blipFill>
          <a:blip r:embed="rId13"/>
          <a:srcRect l="5560" t="3424" r="5548"/>
          <a:stretch>
            <a:fillRect/>
          </a:stretch>
        </p:blipFill>
        <p:spPr bwMode="auto">
          <a:xfrm>
            <a:off x="8558170" y="23526780"/>
            <a:ext cx="5048328" cy="2520000"/>
          </a:xfrm>
          <a:prstGeom prst="rect">
            <a:avLst/>
          </a:prstGeom>
          <a:noFill/>
        </p:spPr>
      </p:pic>
      <p:pic>
        <p:nvPicPr>
          <p:cNvPr id="9" name="Picture 14" descr="arc jet diagram"/>
          <p:cNvPicPr>
            <a:picLocks noChangeAspect="1" noChangeArrowheads="1"/>
          </p:cNvPicPr>
          <p:nvPr userDrawn="1"/>
        </p:nvPicPr>
        <p:blipFill>
          <a:blip r:embed="rId14"/>
          <a:srcRect/>
          <a:stretch>
            <a:fillRect/>
          </a:stretch>
        </p:blipFill>
        <p:spPr bwMode="auto">
          <a:xfrm>
            <a:off x="22803360" y="18273706"/>
            <a:ext cx="4471566" cy="3199322"/>
          </a:xfrm>
          <a:prstGeom prst="rect">
            <a:avLst/>
          </a:prstGeom>
          <a:noFill/>
        </p:spPr>
      </p:pic>
      <p:sp>
        <p:nvSpPr>
          <p:cNvPr id="48" name="TextBox 29"/>
          <p:cNvSpPr txBox="1"/>
          <p:nvPr userDrawn="1"/>
        </p:nvSpPr>
        <p:spPr>
          <a:xfrm>
            <a:off x="15254290" y="22936658"/>
            <a:ext cx="12034924" cy="2123658"/>
          </a:xfrm>
          <a:prstGeom prst="rect">
            <a:avLst/>
          </a:prstGeom>
          <a:noFill/>
        </p:spPr>
        <p:txBody>
          <a:bodyPr wrap="square" rtlCol="0">
            <a:spAutoFit/>
          </a:bodyPr>
          <a:lstStyle/>
          <a:p>
            <a:pPr algn="just"/>
            <a:r>
              <a:rPr lang="en-US" sz="2200" b="0" i="0" kern="1200" noProof="0" dirty="0" smtClean="0">
                <a:solidFill>
                  <a:schemeClr val="bg1"/>
                </a:solidFill>
                <a:latin typeface="Arial" charset="0"/>
                <a:ea typeface="ヒラギノ角ゴ Pro W3" pitchFamily="-80" charset="-128"/>
                <a:cs typeface="+mn-cs"/>
              </a:rPr>
              <a:t>Simulations have been carried out by considering the Joule heating in a fully turbulent pipe flow with</a:t>
            </a:r>
            <a:r>
              <a:rPr lang="en-US" sz="2200" b="0" i="0" kern="1200" baseline="0" noProof="0" dirty="0" smtClean="0">
                <a:solidFill>
                  <a:schemeClr val="bg1"/>
                </a:solidFill>
                <a:latin typeface="Arial" charset="0"/>
                <a:ea typeface="ヒラギノ角ゴ Pro W3" pitchFamily="-80" charset="-128"/>
                <a:cs typeface="+mn-cs"/>
              </a:rPr>
              <a:t> SU2. The aim is to recreate the condition in the ARC heater facility thus a current of 1000 A has been imposed at the inlet. The Reynolds number has been set to 5300 respect to the pipe diameter in order to compare results with the previous simulations. As expected, by increasing the temperature, the flow becomes less turbulent and the velocity profiles look less smoother at the same </a:t>
            </a:r>
            <a:r>
              <a:rPr lang="en-US" sz="2200" b="0" i="0" kern="1200" baseline="0" noProof="0" dirty="0" err="1" smtClean="0">
                <a:solidFill>
                  <a:schemeClr val="bg1"/>
                </a:solidFill>
                <a:latin typeface="Arial" charset="0"/>
                <a:ea typeface="ヒラギノ角ゴ Pro W3" pitchFamily="-80" charset="-128"/>
                <a:cs typeface="+mn-cs"/>
              </a:rPr>
              <a:t>streamwise</a:t>
            </a:r>
            <a:r>
              <a:rPr lang="en-US" sz="2200" b="0" i="0" kern="1200" baseline="0" noProof="0" dirty="0" smtClean="0">
                <a:solidFill>
                  <a:schemeClr val="bg1"/>
                </a:solidFill>
                <a:latin typeface="Arial" charset="0"/>
                <a:ea typeface="ヒラギノ角ゴ Pro W3" pitchFamily="-80" charset="-128"/>
                <a:cs typeface="+mn-cs"/>
              </a:rPr>
              <a:t> coordinate until they superimpose the end of the pipe.</a:t>
            </a:r>
            <a:endParaRPr lang="en-US" sz="2200" b="1" i="1" kern="1200" noProof="0" dirty="0" smtClean="0">
              <a:solidFill>
                <a:schemeClr val="bg1"/>
              </a:solidFill>
              <a:latin typeface="Arial" charset="0"/>
              <a:ea typeface="ヒラギノ角ゴ Pro W3" pitchFamily="-80" charset="-128"/>
              <a:cs typeface="+mn-cs"/>
            </a:endParaRPr>
          </a:p>
        </p:txBody>
      </p:sp>
      <p:pic>
        <p:nvPicPr>
          <p:cNvPr id="10" name="Picture 3" descr="C:\Users\Gennaro\Desktop\SU2_v.0.2.5\Pipe_Flow_440_SST\U_25.png"/>
          <p:cNvPicPr>
            <a:picLocks noChangeAspect="1" noChangeArrowheads="1"/>
          </p:cNvPicPr>
          <p:nvPr userDrawn="1"/>
        </p:nvPicPr>
        <p:blipFill>
          <a:blip r:embed="rId15"/>
          <a:srcRect l="26960" t="2736" r="28045" b="-995"/>
          <a:stretch>
            <a:fillRect/>
          </a:stretch>
        </p:blipFill>
        <p:spPr bwMode="auto">
          <a:xfrm>
            <a:off x="15416218" y="25476244"/>
            <a:ext cx="2802532" cy="2700000"/>
          </a:xfrm>
          <a:prstGeom prst="rect">
            <a:avLst/>
          </a:prstGeom>
          <a:noFill/>
        </p:spPr>
      </p:pic>
      <p:pic>
        <p:nvPicPr>
          <p:cNvPr id="11" name="Picture 4" descr="C:\Users\Gennaro\Desktop\SU2_v.0.2.5\Pipe_Flow_440_SST\U_50.png"/>
          <p:cNvPicPr>
            <a:picLocks noChangeAspect="1" noChangeArrowheads="1"/>
          </p:cNvPicPr>
          <p:nvPr userDrawn="1"/>
        </p:nvPicPr>
        <p:blipFill>
          <a:blip r:embed="rId16"/>
          <a:srcRect l="26960" t="3980" r="28045" b="248"/>
          <a:stretch>
            <a:fillRect/>
          </a:stretch>
        </p:blipFill>
        <p:spPr bwMode="auto">
          <a:xfrm>
            <a:off x="18448364" y="25467687"/>
            <a:ext cx="2875325" cy="2700000"/>
          </a:xfrm>
          <a:prstGeom prst="rect">
            <a:avLst/>
          </a:prstGeom>
          <a:noFill/>
        </p:spPr>
      </p:pic>
      <p:pic>
        <p:nvPicPr>
          <p:cNvPr id="12" name="Picture 5" descr="C:\Users\Gennaro\Desktop\SU2_v.0.2.5\Pipe_Flow_440_SST\U_75.png"/>
          <p:cNvPicPr>
            <a:picLocks noChangeAspect="1" noChangeArrowheads="1"/>
          </p:cNvPicPr>
          <p:nvPr userDrawn="1"/>
        </p:nvPicPr>
        <p:blipFill>
          <a:blip r:embed="rId17"/>
          <a:srcRect l="26960" t="2736" r="29143" b="248"/>
          <a:stretch>
            <a:fillRect/>
          </a:stretch>
        </p:blipFill>
        <p:spPr bwMode="auto">
          <a:xfrm>
            <a:off x="21559886" y="25457550"/>
            <a:ext cx="2769231" cy="2700000"/>
          </a:xfrm>
          <a:prstGeom prst="rect">
            <a:avLst/>
          </a:prstGeom>
          <a:noFill/>
        </p:spPr>
      </p:pic>
      <p:pic>
        <p:nvPicPr>
          <p:cNvPr id="13" name="Picture 7" descr="C:\Users\Gennaro\Desktop\SU2_v.0.2.5\Pipe_Flow_440_SST\U_100.png"/>
          <p:cNvPicPr>
            <a:picLocks noChangeAspect="1" noChangeArrowheads="1"/>
          </p:cNvPicPr>
          <p:nvPr userDrawn="1"/>
        </p:nvPicPr>
        <p:blipFill>
          <a:blip r:embed="rId18"/>
          <a:srcRect l="29155" t="3980" r="29143" b="248"/>
          <a:stretch>
            <a:fillRect/>
          </a:stretch>
        </p:blipFill>
        <p:spPr bwMode="auto">
          <a:xfrm>
            <a:off x="24576157" y="25438144"/>
            <a:ext cx="2664936" cy="2700000"/>
          </a:xfrm>
          <a:prstGeom prst="rect">
            <a:avLst/>
          </a:prstGeom>
          <a:noFill/>
        </p:spPr>
      </p:pic>
      <p:sp>
        <p:nvSpPr>
          <p:cNvPr id="55" name="TextBox 22"/>
          <p:cNvSpPr txBox="1"/>
          <p:nvPr userDrawn="1"/>
        </p:nvSpPr>
        <p:spPr>
          <a:xfrm>
            <a:off x="15344780" y="28771703"/>
            <a:ext cx="11858708" cy="646331"/>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SU2 simulations of turbulent flow in a pipe with and without Joule heating : comparison of velocity profiles at different </a:t>
            </a:r>
            <a:r>
              <a:rPr lang="en-GB" sz="1800" b="1" kern="1200" baseline="0" dirty="0" err="1" smtClean="0">
                <a:solidFill>
                  <a:schemeClr val="bg1"/>
                </a:solidFill>
                <a:latin typeface="Arial" charset="0"/>
                <a:ea typeface="ヒラギノ角ゴ Pro W3" pitchFamily="-80" charset="-128"/>
                <a:cs typeface="+mn-cs"/>
              </a:rPr>
              <a:t>streamwise</a:t>
            </a:r>
            <a:r>
              <a:rPr lang="en-GB" sz="1800" b="1" kern="1200" baseline="0" dirty="0" smtClean="0">
                <a:solidFill>
                  <a:schemeClr val="bg1"/>
                </a:solidFill>
                <a:latin typeface="Arial" charset="0"/>
                <a:ea typeface="ヒラギノ角ゴ Pro W3" pitchFamily="-80" charset="-128"/>
                <a:cs typeface="+mn-cs"/>
              </a:rPr>
              <a:t> location  </a:t>
            </a:r>
            <a:r>
              <a:rPr lang="en-GB" sz="1800" b="1" kern="1200" baseline="0" dirty="0" smtClean="0">
                <a:solidFill>
                  <a:schemeClr val="bg1"/>
                </a:solidFill>
                <a:latin typeface="Arial" charset="0"/>
                <a:ea typeface="ヒラギノ角ゴ Pro W3" pitchFamily="-80" charset="-128"/>
                <a:cs typeface="+mn-cs"/>
              </a:rPr>
              <a:t>(Re=5300)</a:t>
            </a:r>
            <a:endParaRPr lang="en-US" sz="1800" dirty="0">
              <a:solidFill>
                <a:schemeClr val="bg1"/>
              </a:solidFill>
            </a:endParaRPr>
          </a:p>
        </p:txBody>
      </p:sp>
      <p:sp>
        <p:nvSpPr>
          <p:cNvPr id="56" name="TextBox 22"/>
          <p:cNvSpPr txBox="1"/>
          <p:nvPr userDrawn="1"/>
        </p:nvSpPr>
        <p:spPr>
          <a:xfrm>
            <a:off x="16263950" y="28241688"/>
            <a:ext cx="1438284" cy="369332"/>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x/L = 0.25</a:t>
            </a:r>
            <a:endParaRPr lang="en-US" sz="1800" dirty="0">
              <a:solidFill>
                <a:schemeClr val="bg1"/>
              </a:solidFill>
            </a:endParaRPr>
          </a:p>
        </p:txBody>
      </p:sp>
      <p:sp>
        <p:nvSpPr>
          <p:cNvPr id="57" name="TextBox 22"/>
          <p:cNvSpPr txBox="1"/>
          <p:nvPr userDrawn="1"/>
        </p:nvSpPr>
        <p:spPr>
          <a:xfrm>
            <a:off x="19219894" y="28216288"/>
            <a:ext cx="1438284" cy="369332"/>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x/L = 0.50</a:t>
            </a:r>
            <a:endParaRPr lang="en-US" sz="1800" dirty="0">
              <a:solidFill>
                <a:schemeClr val="bg1"/>
              </a:solidFill>
            </a:endParaRPr>
          </a:p>
        </p:txBody>
      </p:sp>
      <p:sp>
        <p:nvSpPr>
          <p:cNvPr id="58" name="TextBox 22"/>
          <p:cNvSpPr txBox="1"/>
          <p:nvPr userDrawn="1"/>
        </p:nvSpPr>
        <p:spPr>
          <a:xfrm>
            <a:off x="22348880" y="28203588"/>
            <a:ext cx="1438284" cy="369332"/>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x/L = 0.75</a:t>
            </a:r>
            <a:endParaRPr lang="en-US" sz="1800" dirty="0">
              <a:solidFill>
                <a:schemeClr val="bg1"/>
              </a:solidFill>
            </a:endParaRPr>
          </a:p>
        </p:txBody>
      </p:sp>
      <p:sp>
        <p:nvSpPr>
          <p:cNvPr id="59" name="TextBox 22"/>
          <p:cNvSpPr txBox="1"/>
          <p:nvPr userDrawn="1"/>
        </p:nvSpPr>
        <p:spPr>
          <a:xfrm>
            <a:off x="25261962" y="28178188"/>
            <a:ext cx="1438284" cy="369332"/>
          </a:xfrm>
          <a:prstGeom prst="rect">
            <a:avLst/>
          </a:prstGeom>
          <a:noFill/>
        </p:spPr>
        <p:txBody>
          <a:bodyPr wrap="square" rtlCol="0">
            <a:spAutoFit/>
          </a:bodyPr>
          <a:lstStyle/>
          <a:p>
            <a:pPr algn="ctr"/>
            <a:r>
              <a:rPr lang="en-GB" sz="1800" b="1" kern="1200" baseline="0" dirty="0" smtClean="0">
                <a:solidFill>
                  <a:schemeClr val="bg1"/>
                </a:solidFill>
                <a:latin typeface="Arial" charset="0"/>
                <a:ea typeface="ヒラギノ角ゴ Pro W3" pitchFamily="-80" charset="-128"/>
                <a:cs typeface="+mn-cs"/>
              </a:rPr>
              <a:t>x/L = 1.00</a:t>
            </a:r>
            <a:endParaRPr lang="en-US" sz="18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Lst>
  <p:txStyles>
    <p:titleStyle>
      <a:lvl1pPr algn="ctr" defTabSz="3867150" rtl="0" eaLnBrk="0" fontAlgn="base" hangingPunct="0">
        <a:spcBef>
          <a:spcPct val="0"/>
        </a:spcBef>
        <a:spcAft>
          <a:spcPct val="0"/>
        </a:spcAft>
        <a:defRPr sz="18600">
          <a:solidFill>
            <a:schemeClr val="tx2"/>
          </a:solidFill>
          <a:latin typeface="+mj-lt"/>
          <a:ea typeface="+mj-ea"/>
          <a:cs typeface="+mj-cs"/>
        </a:defRPr>
      </a:lvl1pPr>
      <a:lvl2pPr algn="ctr" defTabSz="3867150" rtl="0" eaLnBrk="0" fontAlgn="base" hangingPunct="0">
        <a:spcBef>
          <a:spcPct val="0"/>
        </a:spcBef>
        <a:spcAft>
          <a:spcPct val="0"/>
        </a:spcAft>
        <a:defRPr sz="18600">
          <a:solidFill>
            <a:schemeClr val="tx2"/>
          </a:solidFill>
          <a:latin typeface="Arial" charset="0"/>
          <a:ea typeface="ヒラギノ角ゴ Pro W3" pitchFamily="-80" charset="-128"/>
        </a:defRPr>
      </a:lvl2pPr>
      <a:lvl3pPr algn="ctr" defTabSz="3867150" rtl="0" eaLnBrk="0" fontAlgn="base" hangingPunct="0">
        <a:spcBef>
          <a:spcPct val="0"/>
        </a:spcBef>
        <a:spcAft>
          <a:spcPct val="0"/>
        </a:spcAft>
        <a:defRPr sz="18600">
          <a:solidFill>
            <a:schemeClr val="tx2"/>
          </a:solidFill>
          <a:latin typeface="Arial" charset="0"/>
          <a:ea typeface="ヒラギノ角ゴ Pro W3" pitchFamily="-80" charset="-128"/>
        </a:defRPr>
      </a:lvl3pPr>
      <a:lvl4pPr algn="ctr" defTabSz="3867150" rtl="0" eaLnBrk="0" fontAlgn="base" hangingPunct="0">
        <a:spcBef>
          <a:spcPct val="0"/>
        </a:spcBef>
        <a:spcAft>
          <a:spcPct val="0"/>
        </a:spcAft>
        <a:defRPr sz="18600">
          <a:solidFill>
            <a:schemeClr val="tx2"/>
          </a:solidFill>
          <a:latin typeface="Arial" charset="0"/>
          <a:ea typeface="ヒラギノ角ゴ Pro W3" pitchFamily="-80" charset="-128"/>
        </a:defRPr>
      </a:lvl4pPr>
      <a:lvl5pPr algn="ctr" defTabSz="3867150" rtl="0" eaLnBrk="0" fontAlgn="base" hangingPunct="0">
        <a:spcBef>
          <a:spcPct val="0"/>
        </a:spcBef>
        <a:spcAft>
          <a:spcPct val="0"/>
        </a:spcAft>
        <a:defRPr sz="18600">
          <a:solidFill>
            <a:schemeClr val="tx2"/>
          </a:solidFill>
          <a:latin typeface="Arial" charset="0"/>
          <a:ea typeface="ヒラギノ角ゴ Pro W3" pitchFamily="-80" charset="-128"/>
        </a:defRPr>
      </a:lvl5pPr>
      <a:lvl6pPr marL="457200" algn="ctr" defTabSz="3867150" rtl="0" fontAlgn="base">
        <a:spcBef>
          <a:spcPct val="0"/>
        </a:spcBef>
        <a:spcAft>
          <a:spcPct val="0"/>
        </a:spcAft>
        <a:defRPr sz="18600">
          <a:solidFill>
            <a:schemeClr val="tx2"/>
          </a:solidFill>
          <a:latin typeface="Arial" charset="0"/>
          <a:ea typeface="ヒラギノ角ゴ Pro W3" pitchFamily="-80" charset="-128"/>
        </a:defRPr>
      </a:lvl6pPr>
      <a:lvl7pPr marL="914400" algn="ctr" defTabSz="3867150" rtl="0" fontAlgn="base">
        <a:spcBef>
          <a:spcPct val="0"/>
        </a:spcBef>
        <a:spcAft>
          <a:spcPct val="0"/>
        </a:spcAft>
        <a:defRPr sz="18600">
          <a:solidFill>
            <a:schemeClr val="tx2"/>
          </a:solidFill>
          <a:latin typeface="Arial" charset="0"/>
          <a:ea typeface="ヒラギノ角ゴ Pro W3" pitchFamily="-80" charset="-128"/>
        </a:defRPr>
      </a:lvl7pPr>
      <a:lvl8pPr marL="1371600" algn="ctr" defTabSz="3867150" rtl="0" fontAlgn="base">
        <a:spcBef>
          <a:spcPct val="0"/>
        </a:spcBef>
        <a:spcAft>
          <a:spcPct val="0"/>
        </a:spcAft>
        <a:defRPr sz="18600">
          <a:solidFill>
            <a:schemeClr val="tx2"/>
          </a:solidFill>
          <a:latin typeface="Arial" charset="0"/>
          <a:ea typeface="ヒラギノ角ゴ Pro W3" pitchFamily="-80" charset="-128"/>
        </a:defRPr>
      </a:lvl8pPr>
      <a:lvl9pPr marL="1828800" algn="ctr" defTabSz="3867150" rtl="0" fontAlgn="base">
        <a:spcBef>
          <a:spcPct val="0"/>
        </a:spcBef>
        <a:spcAft>
          <a:spcPct val="0"/>
        </a:spcAft>
        <a:defRPr sz="18600">
          <a:solidFill>
            <a:schemeClr val="tx2"/>
          </a:solidFill>
          <a:latin typeface="Arial" charset="0"/>
          <a:ea typeface="ヒラギノ角ゴ Pro W3" pitchFamily="-80" charset="-128"/>
        </a:defRPr>
      </a:lvl9pPr>
    </p:titleStyle>
    <p:bodyStyle>
      <a:lvl1pPr marL="1449388" indent="-1449388" algn="l" defTabSz="3867150" rtl="0" eaLnBrk="0" fontAlgn="base" hangingPunct="0">
        <a:spcBef>
          <a:spcPct val="20000"/>
        </a:spcBef>
        <a:spcAft>
          <a:spcPct val="0"/>
        </a:spcAft>
        <a:buChar char="•"/>
        <a:defRPr sz="13500">
          <a:solidFill>
            <a:schemeClr val="tx1"/>
          </a:solidFill>
          <a:latin typeface="+mn-lt"/>
          <a:ea typeface="+mn-ea"/>
          <a:cs typeface="+mn-cs"/>
        </a:defRPr>
      </a:lvl1pPr>
      <a:lvl2pPr marL="3141663" indent="-1208088" algn="l" defTabSz="3867150" rtl="0" eaLnBrk="0" fontAlgn="base" hangingPunct="0">
        <a:spcBef>
          <a:spcPct val="20000"/>
        </a:spcBef>
        <a:spcAft>
          <a:spcPct val="0"/>
        </a:spcAft>
        <a:buChar char="–"/>
        <a:defRPr sz="11800">
          <a:solidFill>
            <a:schemeClr val="tx1"/>
          </a:solidFill>
          <a:latin typeface="+mn-lt"/>
          <a:ea typeface="+mn-ea"/>
        </a:defRPr>
      </a:lvl2pPr>
      <a:lvl3pPr marL="4833938" indent="-966788" algn="l" defTabSz="3867150" rtl="0" eaLnBrk="0" fontAlgn="base" hangingPunct="0">
        <a:spcBef>
          <a:spcPct val="20000"/>
        </a:spcBef>
        <a:spcAft>
          <a:spcPct val="0"/>
        </a:spcAft>
        <a:buChar char="•"/>
        <a:defRPr sz="10100">
          <a:solidFill>
            <a:schemeClr val="tx1"/>
          </a:solidFill>
          <a:latin typeface="+mn-lt"/>
          <a:ea typeface="+mn-ea"/>
        </a:defRPr>
      </a:lvl3pPr>
      <a:lvl4pPr marL="6765925" indent="-966788" algn="l" defTabSz="3867150" rtl="0" eaLnBrk="0" fontAlgn="base" hangingPunct="0">
        <a:spcBef>
          <a:spcPct val="20000"/>
        </a:spcBef>
        <a:spcAft>
          <a:spcPct val="0"/>
        </a:spcAft>
        <a:buChar char="–"/>
        <a:defRPr sz="8500">
          <a:solidFill>
            <a:schemeClr val="tx1"/>
          </a:solidFill>
          <a:latin typeface="+mn-lt"/>
          <a:ea typeface="+mn-ea"/>
        </a:defRPr>
      </a:lvl4pPr>
      <a:lvl5pPr marL="8699500" indent="-966788" algn="l" defTabSz="3867150" rtl="0" eaLnBrk="0" fontAlgn="base" hangingPunct="0">
        <a:spcBef>
          <a:spcPct val="20000"/>
        </a:spcBef>
        <a:spcAft>
          <a:spcPct val="0"/>
        </a:spcAft>
        <a:buChar char="»"/>
        <a:defRPr sz="8500">
          <a:solidFill>
            <a:schemeClr val="tx1"/>
          </a:solidFill>
          <a:latin typeface="+mn-lt"/>
          <a:ea typeface="+mn-ea"/>
        </a:defRPr>
      </a:lvl5pPr>
      <a:lvl6pPr marL="9156700" indent="-966788" algn="l" defTabSz="3867150" rtl="0" fontAlgn="base">
        <a:spcBef>
          <a:spcPct val="20000"/>
        </a:spcBef>
        <a:spcAft>
          <a:spcPct val="0"/>
        </a:spcAft>
        <a:buChar char="»"/>
        <a:defRPr sz="8500">
          <a:solidFill>
            <a:schemeClr val="tx1"/>
          </a:solidFill>
          <a:latin typeface="+mn-lt"/>
          <a:ea typeface="+mn-ea"/>
        </a:defRPr>
      </a:lvl6pPr>
      <a:lvl7pPr marL="9613900" indent="-966788" algn="l" defTabSz="3867150" rtl="0" fontAlgn="base">
        <a:spcBef>
          <a:spcPct val="20000"/>
        </a:spcBef>
        <a:spcAft>
          <a:spcPct val="0"/>
        </a:spcAft>
        <a:buChar char="»"/>
        <a:defRPr sz="8500">
          <a:solidFill>
            <a:schemeClr val="tx1"/>
          </a:solidFill>
          <a:latin typeface="+mn-lt"/>
          <a:ea typeface="+mn-ea"/>
        </a:defRPr>
      </a:lvl7pPr>
      <a:lvl8pPr marL="10071100" indent="-966788" algn="l" defTabSz="3867150" rtl="0" fontAlgn="base">
        <a:spcBef>
          <a:spcPct val="20000"/>
        </a:spcBef>
        <a:spcAft>
          <a:spcPct val="0"/>
        </a:spcAft>
        <a:buChar char="»"/>
        <a:defRPr sz="8500">
          <a:solidFill>
            <a:schemeClr val="tx1"/>
          </a:solidFill>
          <a:latin typeface="+mn-lt"/>
          <a:ea typeface="+mn-ea"/>
        </a:defRPr>
      </a:lvl8pPr>
      <a:lvl9pPr marL="10528300" indent="-966788" algn="l" defTabSz="3867150" rtl="0" fontAlgn="base">
        <a:spcBef>
          <a:spcPct val="20000"/>
        </a:spcBef>
        <a:spcAft>
          <a:spcPct val="0"/>
        </a:spcAft>
        <a:buChar char="»"/>
        <a:defRPr sz="85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C66"/>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2944</TotalTime>
  <Words>0</Words>
  <Application>Microsoft Macintosh PowerPoint</Application>
  <PresentationFormat>Personalizzato</PresentationFormat>
  <Paragraphs>0</Paragraphs>
  <Slides>1</Slides>
  <Notes>0</Notes>
  <HiddenSlides>0</HiddenSlides>
  <MMClips>0</MMClips>
  <ScaleCrop>false</ScaleCrop>
  <HeadingPairs>
    <vt:vector size="4" baseType="variant">
      <vt:variant>
        <vt:lpstr>Tema</vt:lpstr>
      </vt:variant>
      <vt:variant>
        <vt:i4>1</vt:i4>
      </vt:variant>
      <vt:variant>
        <vt:lpstr>Titoli diapositive</vt:lpstr>
      </vt:variant>
      <vt:variant>
        <vt:i4>1</vt:i4>
      </vt:variant>
    </vt:vector>
  </HeadingPairs>
  <TitlesOfParts>
    <vt:vector size="2" baseType="lpstr">
      <vt:lpstr>Blank Presentation</vt:lpstr>
      <vt:lpstr>Diapositiva 1</vt:lpstr>
    </vt:vector>
  </TitlesOfParts>
  <Company>ACS,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Roger Margulies</dc:creator>
  <cp:lastModifiedBy>Gennaro</cp:lastModifiedBy>
  <cp:revision>94</cp:revision>
  <dcterms:created xsi:type="dcterms:W3CDTF">2007-06-25T16:27:33Z</dcterms:created>
  <dcterms:modified xsi:type="dcterms:W3CDTF">2013-07-31T18:11:11Z</dcterms:modified>
</cp:coreProperties>
</file>