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0"/>
  </p:notesMasterIdLst>
  <p:handoutMasterIdLst>
    <p:handoutMasterId r:id="rId141"/>
  </p:handoutMasterIdLst>
  <p:sldIdLst>
    <p:sldId id="256" r:id="rId2"/>
    <p:sldId id="258" r:id="rId3"/>
    <p:sldId id="372" r:id="rId4"/>
    <p:sldId id="307" r:id="rId5"/>
    <p:sldId id="308" r:id="rId6"/>
    <p:sldId id="448" r:id="rId7"/>
    <p:sldId id="268" r:id="rId8"/>
    <p:sldId id="447" r:id="rId9"/>
    <p:sldId id="309" r:id="rId10"/>
    <p:sldId id="449" r:id="rId11"/>
    <p:sldId id="271" r:id="rId12"/>
    <p:sldId id="273" r:id="rId13"/>
    <p:sldId id="274" r:id="rId14"/>
    <p:sldId id="321" r:id="rId15"/>
    <p:sldId id="322" r:id="rId16"/>
    <p:sldId id="373" r:id="rId17"/>
    <p:sldId id="275" r:id="rId18"/>
    <p:sldId id="277" r:id="rId19"/>
    <p:sldId id="318" r:id="rId20"/>
    <p:sldId id="374" r:id="rId21"/>
    <p:sldId id="314" r:id="rId22"/>
    <p:sldId id="319" r:id="rId23"/>
    <p:sldId id="316" r:id="rId24"/>
    <p:sldId id="385" r:id="rId25"/>
    <p:sldId id="328" r:id="rId26"/>
    <p:sldId id="294" r:id="rId27"/>
    <p:sldId id="368" r:id="rId28"/>
    <p:sldId id="323" r:id="rId29"/>
    <p:sldId id="384" r:id="rId30"/>
    <p:sldId id="297" r:id="rId31"/>
    <p:sldId id="299" r:id="rId32"/>
    <p:sldId id="438" r:id="rId33"/>
    <p:sldId id="325" r:id="rId34"/>
    <p:sldId id="324" r:id="rId35"/>
    <p:sldId id="444" r:id="rId36"/>
    <p:sldId id="306" r:id="rId37"/>
    <p:sldId id="300" r:id="rId38"/>
    <p:sldId id="301" r:id="rId39"/>
    <p:sldId id="326" r:id="rId40"/>
    <p:sldId id="327" r:id="rId41"/>
    <p:sldId id="302" r:id="rId42"/>
    <p:sldId id="303" r:id="rId43"/>
    <p:sldId id="304" r:id="rId44"/>
    <p:sldId id="383" r:id="rId45"/>
    <p:sldId id="329" r:id="rId46"/>
    <p:sldId id="330" r:id="rId47"/>
    <p:sldId id="331" r:id="rId48"/>
    <p:sldId id="332" r:id="rId49"/>
    <p:sldId id="333" r:id="rId50"/>
    <p:sldId id="334" r:id="rId51"/>
    <p:sldId id="335" r:id="rId52"/>
    <p:sldId id="336" r:id="rId53"/>
    <p:sldId id="337" r:id="rId54"/>
    <p:sldId id="369"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450" r:id="rId70"/>
    <p:sldId id="353" r:id="rId71"/>
    <p:sldId id="354" r:id="rId72"/>
    <p:sldId id="382" r:id="rId73"/>
    <p:sldId id="355" r:id="rId74"/>
    <p:sldId id="356" r:id="rId75"/>
    <p:sldId id="357" r:id="rId76"/>
    <p:sldId id="358" r:id="rId77"/>
    <p:sldId id="359" r:id="rId78"/>
    <p:sldId id="360" r:id="rId79"/>
    <p:sldId id="362" r:id="rId80"/>
    <p:sldId id="363" r:id="rId81"/>
    <p:sldId id="364" r:id="rId82"/>
    <p:sldId id="315" r:id="rId83"/>
    <p:sldId id="381" r:id="rId84"/>
    <p:sldId id="387" r:id="rId85"/>
    <p:sldId id="388" r:id="rId86"/>
    <p:sldId id="389" r:id="rId87"/>
    <p:sldId id="441" r:id="rId88"/>
    <p:sldId id="391" r:id="rId89"/>
    <p:sldId id="392" r:id="rId90"/>
    <p:sldId id="442" r:id="rId91"/>
    <p:sldId id="443" r:id="rId92"/>
    <p:sldId id="440"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54" r:id="rId108"/>
    <p:sldId id="455" r:id="rId109"/>
    <p:sldId id="410" r:id="rId110"/>
    <p:sldId id="411" r:id="rId111"/>
    <p:sldId id="412" r:id="rId112"/>
    <p:sldId id="413" r:id="rId113"/>
    <p:sldId id="451" r:id="rId114"/>
    <p:sldId id="415" r:id="rId115"/>
    <p:sldId id="416" r:id="rId116"/>
    <p:sldId id="417" r:id="rId117"/>
    <p:sldId id="445" r:id="rId118"/>
    <p:sldId id="419" r:id="rId119"/>
    <p:sldId id="420" r:id="rId120"/>
    <p:sldId id="421" r:id="rId121"/>
    <p:sldId id="452" r:id="rId122"/>
    <p:sldId id="422" r:id="rId123"/>
    <p:sldId id="423" r:id="rId124"/>
    <p:sldId id="377" r:id="rId125"/>
    <p:sldId id="424" r:id="rId126"/>
    <p:sldId id="426" r:id="rId127"/>
    <p:sldId id="427" r:id="rId128"/>
    <p:sldId id="428" r:id="rId129"/>
    <p:sldId id="429" r:id="rId130"/>
    <p:sldId id="430" r:id="rId131"/>
    <p:sldId id="431" r:id="rId132"/>
    <p:sldId id="432" r:id="rId133"/>
    <p:sldId id="433" r:id="rId134"/>
    <p:sldId id="434" r:id="rId135"/>
    <p:sldId id="435" r:id="rId136"/>
    <p:sldId id="378" r:id="rId137"/>
    <p:sldId id="376" r:id="rId138"/>
    <p:sldId id="453" r:id="rId13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27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5" autoAdjust="0"/>
    <p:restoredTop sz="99656" autoAdjust="0"/>
  </p:normalViewPr>
  <p:slideViewPr>
    <p:cSldViewPr>
      <p:cViewPr>
        <p:scale>
          <a:sx n="70" d="100"/>
          <a:sy n="70" d="100"/>
        </p:scale>
        <p:origin x="-816" y="-88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5EA7798-A561-4C99-91F3-D24BACABD4A1}" type="datetimeFigureOut">
              <a:rPr lang="fr-BE" smtClean="0"/>
              <a:pPr/>
              <a:t>6/12/2013</a:t>
            </a:fld>
            <a:endParaRPr lang="fr-B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FE7606-93E1-4414-B184-EF82DF2282F8}" type="datetimeFigureOut">
              <a:rPr lang="fr-BE" smtClean="0"/>
              <a:pPr/>
              <a:t>6/12/2013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 the objectives of bibliographic systems. Considering that the four objectives as they now stand (to find, identify, select, and obtain) are not sufficient, Professor </a:t>
            </a:r>
            <a:r>
              <a:rPr lang="en-US" dirty="0" err="1" smtClean="0"/>
              <a:t>Svenonius</a:t>
            </a:r>
            <a:r>
              <a:rPr lang="en-US" dirty="0" smtClean="0"/>
              <a:t> proposes a fifth objective, the navigation objective. To navigate a bibliographic database, useful associative links among documents are essential”</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Intellectual Foundation of Information Organization: by Elaine </a:t>
            </a:r>
            <a:r>
              <a:rPr lang="en-US" b="0" dirty="0" err="1" smtClean="0"/>
              <a:t>Svenonius</a:t>
            </a:r>
            <a:r>
              <a:rPr lang="en-US" b="0" dirty="0" smtClean="0"/>
              <a:t>. Cambridge, MA: MIT Press, 2000</a:t>
            </a:r>
          </a:p>
          <a:p>
            <a:endParaRPr lang="fr-BE" b="0" dirty="0" smtClean="0"/>
          </a:p>
          <a:p>
            <a:r>
              <a:rPr lang="fr-BE" b="0" dirty="0" smtClean="0"/>
              <a:t>FRBR</a:t>
            </a:r>
            <a:r>
              <a:rPr lang="fr-BE" b="0" baseline="0" dirty="0" smtClean="0"/>
              <a:t> ont jeté les bases pour l’innovation des catalogues – mais </a:t>
            </a:r>
            <a:r>
              <a:rPr lang="fr-BE" b="0" baseline="0" dirty="0" err="1" smtClean="0"/>
              <a:t>cf</a:t>
            </a:r>
            <a:r>
              <a:rPr lang="fr-BE" b="0" baseline="0" dirty="0" smtClean="0"/>
              <a:t> dia 30 quelle cohérence entre l’</a:t>
            </a:r>
            <a:r>
              <a:rPr lang="fr-BE" b="0" baseline="0" dirty="0" err="1" smtClean="0"/>
              <a:t>opac</a:t>
            </a:r>
            <a:r>
              <a:rPr lang="fr-BE" b="0" baseline="0" dirty="0" smtClean="0"/>
              <a:t> qui ‘</a:t>
            </a:r>
            <a:r>
              <a:rPr lang="fr-BE" b="0" baseline="0" dirty="0" err="1" smtClean="0"/>
              <a:t>frbrise</a:t>
            </a:r>
            <a:r>
              <a:rPr lang="fr-BE" b="0" baseline="0" dirty="0" smtClean="0"/>
              <a:t>’  et le catalogue que ne l’est </a:t>
            </a:r>
            <a:r>
              <a:rPr lang="fr-BE" b="0" baseline="0" smtClean="0"/>
              <a:t>pas?</a:t>
            </a:r>
            <a:endParaRPr lang="fr-BE" b="0" baseline="0" dirty="0" smtClean="0"/>
          </a:p>
          <a:p>
            <a:endParaRPr lang="fr-BE" b="0" dirty="0" smtClean="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14</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Également par ex. dans la recherche, la</a:t>
            </a:r>
            <a:r>
              <a:rPr lang="fr-BE" baseline="0" dirty="0" smtClean="0"/>
              <a:t> gestion des ISBN10 et 13, des ISBN avec et sans tirets…</a:t>
            </a:r>
          </a:p>
          <a:p>
            <a:endParaRPr lang="fr-BE" baseline="0" dirty="0" smtClean="0"/>
          </a:p>
          <a:p>
            <a:pPr marL="228600" indent="-228600">
              <a:buAutoNum type="arabicParenR"/>
            </a:pPr>
            <a:r>
              <a:rPr lang="fr-BE" baseline="0" dirty="0" smtClean="0"/>
              <a:t>Enlève les caractères définis dans les paramètres –</a:t>
            </a:r>
          </a:p>
          <a:p>
            <a:pPr marL="228600" indent="-228600">
              <a:buNone/>
            </a:pPr>
            <a:r>
              <a:rPr lang="fr-BE" baseline="0" dirty="0" smtClean="0"/>
              <a:t>Par ex, problème avec les crochets carré dans les 260 [abc]</a:t>
            </a:r>
          </a:p>
          <a:p>
            <a:pPr marL="228600" indent="-228600">
              <a:buAutoNum type="arabicParenR"/>
            </a:pPr>
            <a:r>
              <a:rPr lang="fr-BE" baseline="0" dirty="0" smtClean="0"/>
              <a:t>Expression régulière : .{6}([123456789].{3}) </a:t>
            </a:r>
          </a:p>
          <a:p>
            <a:pPr marL="228600" indent="-228600">
              <a:buAutoNum type="arabicParenR"/>
            </a:pPr>
            <a:r>
              <a:rPr lang="fr-BE" baseline="0" dirty="0" smtClean="0"/>
              <a:t>Règle Format </a:t>
            </a:r>
            <a:r>
              <a:rPr lang="fr-BE" baseline="0" dirty="0" err="1" smtClean="0"/>
              <a:t>Year</a:t>
            </a:r>
            <a:r>
              <a:rPr lang="fr-BE" baseline="0" dirty="0" smtClean="0"/>
              <a:t> : transforme les caractères qui ne sont pas des chiffres par un ?</a:t>
            </a:r>
          </a:p>
          <a:p>
            <a:pPr marL="228600" indent="-228600">
              <a:buAutoNum type="arabicParenR"/>
            </a:pPr>
            <a:endParaRPr lang="fr-BE" baseline="0" dirty="0" smtClean="0"/>
          </a:p>
          <a:p>
            <a:pPr marL="228600" indent="-228600">
              <a:buAutoNum type="arabicParenR"/>
            </a:pPr>
            <a:r>
              <a:rPr lang="fr-BE" baseline="0" dirty="0" smtClean="0"/>
              <a:t>L’expression régulière  cherche un caractère entre 1 et 9 après les 6 premiers caractères ; si ne trouve pas, cherche après les 7 premiers… puis prend les 3 caractères suivants.</a:t>
            </a:r>
          </a:p>
          <a:p>
            <a:pPr marL="228600" indent="-228600">
              <a:buNone/>
            </a:pPr>
            <a:r>
              <a:rPr lang="fr-BE" baseline="0" dirty="0" smtClean="0"/>
              <a:t>Par ex. si on a une date de publication 07-10 ‘0974’ et 11-14 ‘0213’, on aura en display 9742  puisque le 0 ne fait pas partie des caractères à chercher.</a:t>
            </a:r>
          </a:p>
          <a:p>
            <a:pPr marL="228600" indent="-228600">
              <a:buNone/>
            </a:pPr>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51</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52</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53</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54</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 lsr</a:t>
            </a:r>
            <a:r>
              <a:rPr lang="fr-BE" baseline="0" dirty="0" smtClean="0"/>
              <a:t>02 (</a:t>
            </a:r>
            <a:r>
              <a:rPr lang="fr-BE" baseline="0" dirty="0" err="1" smtClean="0"/>
              <a:t>search</a:t>
            </a:r>
            <a:r>
              <a:rPr lang="fr-BE" baseline="0" dirty="0" smtClean="0"/>
              <a:t>) pour toutes les zones de classification utilisées 050, 060, 072, 084, 091, 092, 093</a:t>
            </a:r>
          </a:p>
          <a:p>
            <a:endParaRPr lang="fr-BE" baseline="0" dirty="0" smtClean="0"/>
          </a:p>
          <a:p>
            <a:r>
              <a:rPr lang="fr-BE" baseline="0" dirty="0" smtClean="0"/>
              <a:t>Le 050 est affiché sous sa forme indice  sur serv341 (lds29) (non dupliqué 28/11)</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55</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56</a:t>
            </a:fld>
            <a:endParaRPr lang="fr-BE"/>
          </a:p>
        </p:txBody>
      </p:sp>
    </p:spTree>
    <p:extLst>
      <p:ext uri="{BB962C8B-B14F-4D97-AF65-F5344CB8AC3E}">
        <p14:creationId xmlns:p14="http://schemas.microsoft.com/office/powerpoint/2010/main" val="1043466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dirty="0" smtClean="0"/>
              <a:t>Choix faits sur les différentes sources suite au 1</a:t>
            </a:r>
            <a:r>
              <a:rPr lang="fr-BE" baseline="30000" dirty="0" smtClean="0"/>
              <a:t>er</a:t>
            </a:r>
            <a:r>
              <a:rPr lang="fr-BE" dirty="0" smtClean="0"/>
              <a:t> jeu de test</a:t>
            </a:r>
            <a:r>
              <a:rPr lang="fr-BE" baseline="0" dirty="0" smtClean="0"/>
              <a:t> </a:t>
            </a:r>
            <a:r>
              <a:rPr lang="fr-BE" dirty="0" smtClean="0"/>
              <a:t>Mai 2012</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a:p>
            <a:r>
              <a:rPr lang="fr-BE" dirty="0" smtClean="0"/>
              <a:t>Ex. dans</a:t>
            </a:r>
            <a:r>
              <a:rPr lang="fr-BE" baseline="0" dirty="0" smtClean="0"/>
              <a:t> le 1</a:t>
            </a:r>
            <a:r>
              <a:rPr lang="fr-BE" baseline="30000" dirty="0" smtClean="0"/>
              <a:t>er</a:t>
            </a:r>
            <a:r>
              <a:rPr lang="fr-BE" baseline="0" dirty="0" smtClean="0"/>
              <a:t> jeu de test :  </a:t>
            </a:r>
            <a:r>
              <a:rPr lang="fr-BE" sz="1200" strike="sngStrike" kern="1200" dirty="0" smtClean="0">
                <a:solidFill>
                  <a:schemeClr val="tx1"/>
                </a:solidFill>
                <a:latin typeface="+mn-lt"/>
                <a:ea typeface="+mn-ea"/>
                <a:cs typeface="+mn-cs"/>
              </a:rPr>
              <a:t>Social </a:t>
            </a:r>
            <a:r>
              <a:rPr lang="fr-BE" sz="1200" strike="sngStrike" kern="1200" dirty="0" err="1" smtClean="0">
                <a:solidFill>
                  <a:schemeClr val="tx1"/>
                </a:solidFill>
                <a:latin typeface="+mn-lt"/>
                <a:ea typeface="+mn-ea"/>
                <a:cs typeface="+mn-cs"/>
              </a:rPr>
              <a:t>Compass</a:t>
            </a:r>
            <a:r>
              <a:rPr lang="fr-BE" sz="1200" strike="sngStrike" kern="1200" dirty="0" smtClean="0">
                <a:solidFill>
                  <a:schemeClr val="tx1"/>
                </a:solidFill>
                <a:latin typeface="+mn-lt"/>
                <a:ea typeface="+mn-ea"/>
                <a:cs typeface="+mn-cs"/>
              </a:rPr>
              <a:t> : la notice SFX est </a:t>
            </a:r>
            <a:r>
              <a:rPr lang="fr-BE" sz="1200" strike="sngStrike" kern="1200" dirty="0" err="1" smtClean="0">
                <a:solidFill>
                  <a:schemeClr val="tx1"/>
                </a:solidFill>
                <a:latin typeface="+mn-lt"/>
                <a:ea typeface="+mn-ea"/>
                <a:cs typeface="+mn-cs"/>
              </a:rPr>
              <a:t>dédoublonnée</a:t>
            </a:r>
            <a:r>
              <a:rPr lang="fr-BE" sz="1200" strike="sngStrike" kern="1200" dirty="0" smtClean="0">
                <a:solidFill>
                  <a:schemeClr val="tx1"/>
                </a:solidFill>
                <a:latin typeface="+mn-lt"/>
                <a:ea typeface="+mn-ea"/>
                <a:cs typeface="+mn-cs"/>
              </a:rPr>
              <a:t> avec la notice Aleph de la version imprimée [et privilégie la notice SFX</a:t>
            </a:r>
            <a:r>
              <a:rPr lang="fr-BE" sz="1200" strike="sngStrike" kern="1200" baseline="0" dirty="0" smtClean="0">
                <a:solidFill>
                  <a:schemeClr val="tx1"/>
                </a:solidFill>
                <a:latin typeface="+mn-lt"/>
                <a:ea typeface="+mn-ea"/>
                <a:cs typeface="+mn-cs"/>
              </a:rPr>
              <a:t> pour l’accès et l’affichage]</a:t>
            </a:r>
            <a:endParaRPr lang="fr-BE" sz="1200" kern="1200" dirty="0" smtClean="0">
              <a:solidFill>
                <a:schemeClr val="tx1"/>
              </a:solidFill>
              <a:latin typeface="+mn-lt"/>
              <a:ea typeface="+mn-ea"/>
              <a:cs typeface="+mn-cs"/>
            </a:endParaRPr>
          </a:p>
          <a:p>
            <a:r>
              <a:rPr lang="fr-BE" sz="1200" strike="sngStrike" kern="1200" dirty="0" smtClean="0">
                <a:solidFill>
                  <a:schemeClr val="tx1"/>
                </a:solidFill>
                <a:latin typeface="+mn-lt"/>
                <a:ea typeface="+mn-ea"/>
                <a:cs typeface="+mn-cs"/>
              </a:rPr>
              <a:t>La notice Aleph de la version en ligne est isolée parce que le 245$b contient un $b et donc les 30 premiers caractères étaient différents</a:t>
            </a:r>
            <a:endParaRPr lang="fr-BE" sz="1200" kern="1200" dirty="0" smtClean="0">
              <a:solidFill>
                <a:schemeClr val="tx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57</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dirty="0" smtClean="0"/>
              <a:t>SFX -&gt; pas de doublons ‘en théorie’</a:t>
            </a:r>
          </a:p>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58</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dirty="0" smtClean="0"/>
              <a:t>ORBI -&gt; pas de doublons ‘en théorie’</a:t>
            </a:r>
          </a:p>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59</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titre court = les 30 premiers caractères du 245.</a:t>
            </a:r>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sys</a:t>
            </a:r>
            <a:r>
              <a:rPr lang="fr-BE" dirty="0" smtClean="0"/>
              <a:t> 000018923 et </a:t>
            </a:r>
            <a:r>
              <a:rPr lang="fr-BE" dirty="0" err="1" smtClean="0"/>
              <a:t>sys</a:t>
            </a:r>
            <a:r>
              <a:rPr lang="fr-BE" dirty="0" smtClean="0"/>
              <a:t> 000726161</a:t>
            </a:r>
          </a:p>
          <a:p>
            <a:r>
              <a:rPr lang="fr-BE" dirty="0" smtClean="0"/>
              <a:t>Pas</a:t>
            </a:r>
            <a:r>
              <a:rPr lang="fr-BE" baseline="0" dirty="0" smtClean="0"/>
              <a:t> de </a:t>
            </a:r>
            <a:r>
              <a:rPr lang="fr-BE" baseline="0" dirty="0" err="1" smtClean="0"/>
              <a:t>dedup</a:t>
            </a:r>
            <a:r>
              <a:rPr lang="fr-BE" baseline="0" dirty="0" smtClean="0"/>
              <a:t> mais FRBR</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‘agent’ = toutes personne, collectivité,</a:t>
            </a:r>
            <a:r>
              <a:rPr lang="fr-BE" baseline="0" dirty="0" smtClean="0"/>
              <a:t> liée à quelque niveau que ce soit à la ressource</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15</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sz="1200" dirty="0" smtClean="0"/>
              <a:t>Dedupmrg59231828</a:t>
            </a:r>
          </a:p>
          <a:p>
            <a:pPr>
              <a:buFont typeface="Wingdings"/>
              <a:buChar char="Ø"/>
            </a:pPr>
            <a:r>
              <a:rPr lang="fr-BE" sz="1200" dirty="0" smtClean="0"/>
              <a:t>En </a:t>
            </a:r>
            <a:r>
              <a:rPr lang="fr-BE" sz="1200" dirty="0" err="1" smtClean="0"/>
              <a:t>search</a:t>
            </a:r>
            <a:r>
              <a:rPr lang="fr-BE" sz="1200" dirty="0" smtClean="0"/>
              <a:t>, activé</a:t>
            </a:r>
            <a:r>
              <a:rPr lang="fr-BE" sz="1200" baseline="0" dirty="0" smtClean="0"/>
              <a:t> </a:t>
            </a:r>
            <a:r>
              <a:rPr lang="fr-BE" sz="1200" baseline="0" dirty="0" err="1" smtClean="0"/>
              <a:t>search_recordid</a:t>
            </a:r>
            <a:r>
              <a:rPr lang="fr-BE" sz="1200" baseline="0" dirty="0" smtClean="0"/>
              <a:t> sur control/</a:t>
            </a:r>
            <a:r>
              <a:rPr lang="fr-BE" sz="1200" baseline="0" dirty="0" err="1" smtClean="0"/>
              <a:t>recordid</a:t>
            </a:r>
            <a:r>
              <a:rPr lang="fr-BE" sz="1200" baseline="0" dirty="0" smtClean="0"/>
              <a:t> mais ne fonctionne pas sur le ‘</a:t>
            </a:r>
            <a:r>
              <a:rPr lang="fr-BE" sz="1200" baseline="0" dirty="0" err="1" smtClean="0"/>
              <a:t>dedupmrg</a:t>
            </a:r>
            <a:r>
              <a:rPr lang="fr-BE" sz="1200" baseline="0" dirty="0" smtClean="0"/>
              <a:t>… » &gt; il me semble qu’en v3 ça fonctionnait.</a:t>
            </a:r>
          </a:p>
          <a:p>
            <a:pPr>
              <a:buFont typeface="Wingdings"/>
              <a:buChar char="Ø"/>
            </a:pP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61</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 typeface="Wingdings"/>
              <a:buNone/>
            </a:pPr>
            <a:r>
              <a:rPr lang="fr-BE" dirty="0" smtClean="0"/>
              <a:t>*-Algorithme</a:t>
            </a:r>
            <a:r>
              <a:rPr lang="fr-BE" baseline="0" dirty="0" smtClean="0"/>
              <a:t> du DEDUP repris de CDL (</a:t>
            </a:r>
            <a:r>
              <a:rPr lang="fr-BE" baseline="0" dirty="0" err="1" smtClean="0"/>
              <a:t>Californian</a:t>
            </a:r>
            <a:r>
              <a:rPr lang="fr-BE" baseline="0" dirty="0" smtClean="0"/>
              <a:t> Digital Library) =</a:t>
            </a:r>
          </a:p>
          <a:p>
            <a:pPr>
              <a:buFont typeface="Wingdings"/>
              <a:buChar char="Ø"/>
            </a:pPr>
            <a:r>
              <a:rPr lang="fr-BE" baseline="0" dirty="0" smtClean="0"/>
              <a:t>Imparfait</a:t>
            </a:r>
          </a:p>
          <a:p>
            <a:pPr>
              <a:buFont typeface="Wingdings"/>
              <a:buChar char="Ø"/>
            </a:pPr>
            <a:r>
              <a:rPr lang="fr-BE" baseline="0" dirty="0" smtClean="0"/>
              <a:t>Handler = champs ou groupes de champs utilisés par l’algorithme pour le </a:t>
            </a:r>
            <a:r>
              <a:rPr lang="fr-BE" baseline="0" dirty="0" err="1" smtClean="0"/>
              <a:t>matching</a:t>
            </a:r>
            <a:endParaRPr lang="fr-BE" baseline="0" dirty="0" smtClean="0"/>
          </a:p>
          <a:p>
            <a:pPr>
              <a:buFont typeface="Wingdings"/>
              <a:buChar char="Ø"/>
            </a:pPr>
            <a:r>
              <a:rPr lang="fr-BE" baseline="0" dirty="0" err="1" smtClean="0"/>
              <a:t>Thresholds</a:t>
            </a:r>
            <a:r>
              <a:rPr lang="fr-BE" baseline="0" dirty="0" smtClean="0"/>
              <a:t> = les étapes du processus : 2 </a:t>
            </a:r>
            <a:r>
              <a:rPr lang="fr-BE" baseline="0" dirty="0" err="1" smtClean="0"/>
              <a:t>thresholds</a:t>
            </a:r>
            <a:r>
              <a:rPr lang="fr-BE" baseline="0" dirty="0" smtClean="0"/>
              <a:t> =&gt; quick match et full match</a:t>
            </a:r>
          </a:p>
          <a:p>
            <a:pPr>
              <a:buFont typeface="Wingdings"/>
              <a:buChar char="Ø"/>
            </a:pPr>
            <a:endParaRPr lang="fr-BE" baseline="0" dirty="0" smtClean="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62</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dirty="0" smtClean="0"/>
              <a:t>Choix faits sur les différentes sources suite au 1</a:t>
            </a:r>
            <a:r>
              <a:rPr lang="fr-BE" baseline="30000" dirty="0" smtClean="0"/>
              <a:t>er</a:t>
            </a:r>
            <a:r>
              <a:rPr lang="fr-BE" dirty="0" smtClean="0"/>
              <a:t> jeu de test</a:t>
            </a:r>
            <a:r>
              <a:rPr lang="fr-BE" baseline="0" dirty="0" smtClean="0"/>
              <a:t> </a:t>
            </a:r>
            <a:r>
              <a:rPr lang="fr-BE" dirty="0" smtClean="0"/>
              <a:t>Mai 2012</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63</a:t>
            </a:fld>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BE" dirty="0" smtClean="0"/>
              <a:t>Choix faits sur les différentes sources suite au 1</a:t>
            </a:r>
            <a:r>
              <a:rPr lang="fr-BE" baseline="30000" dirty="0" smtClean="0"/>
              <a:t>er</a:t>
            </a:r>
            <a:r>
              <a:rPr lang="fr-BE" dirty="0" smtClean="0"/>
              <a:t> jeu de test</a:t>
            </a:r>
            <a:r>
              <a:rPr lang="fr-BE" baseline="0" dirty="0" smtClean="0"/>
              <a:t> </a:t>
            </a:r>
            <a:r>
              <a:rPr lang="fr-BE" dirty="0" smtClean="0"/>
              <a:t>Mai 2012</a:t>
            </a:r>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64</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Choix faits sur les différentes sources suite au 1</a:t>
            </a:r>
            <a:r>
              <a:rPr lang="fr-BE" baseline="30000" dirty="0" smtClean="0"/>
              <a:t>er</a:t>
            </a:r>
            <a:r>
              <a:rPr lang="fr-BE" dirty="0" smtClean="0"/>
              <a:t> jeu de test</a:t>
            </a:r>
          </a:p>
          <a:p>
            <a:endParaRPr lang="fr-BE"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fr-BE" dirty="0" smtClean="0"/>
          </a:p>
          <a:p>
            <a:endParaRPr lang="fr-BE" dirty="0" smtClean="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65</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err="1" smtClean="0"/>
              <a:t>sys</a:t>
            </a:r>
            <a:r>
              <a:rPr lang="fr-BE" dirty="0" smtClean="0"/>
              <a:t> 000018923 et </a:t>
            </a:r>
            <a:r>
              <a:rPr lang="fr-BE" dirty="0" err="1" smtClean="0"/>
              <a:t>sys</a:t>
            </a:r>
            <a:r>
              <a:rPr lang="fr-BE" dirty="0" smtClean="0"/>
              <a:t> 000726161</a:t>
            </a:r>
          </a:p>
          <a:p>
            <a:r>
              <a:rPr lang="fr-BE" dirty="0" smtClean="0"/>
              <a:t>Pas</a:t>
            </a:r>
            <a:r>
              <a:rPr lang="fr-BE" baseline="0" dirty="0" smtClean="0"/>
              <a:t> de </a:t>
            </a:r>
            <a:r>
              <a:rPr lang="fr-BE" baseline="0" dirty="0" err="1" smtClean="0"/>
              <a:t>dedup</a:t>
            </a:r>
            <a:r>
              <a:rPr lang="fr-BE" baseline="0" dirty="0" smtClean="0"/>
              <a:t> mais FRBR</a:t>
            </a:r>
          </a:p>
          <a:p>
            <a:endParaRPr lang="fr-BE" baseline="0" dirty="0" smtClean="0"/>
          </a:p>
          <a:p>
            <a:r>
              <a:rPr lang="fr-BE" baseline="0" dirty="0" smtClean="0"/>
              <a:t>FRBR : </a:t>
            </a:r>
          </a:p>
          <a:p>
            <a:r>
              <a:rPr lang="fr-BE" baseline="0" dirty="0" smtClean="0"/>
              <a:t>x notices où la paire 100 + 240 est identique mais pas le 245 </a:t>
            </a:r>
            <a:r>
              <a:rPr lang="fr-BE" baseline="0" dirty="0" smtClean="0">
                <a:sym typeface="Wingdings" pitchFamily="2" charset="2"/>
              </a:rPr>
              <a:t> FRBR</a:t>
            </a:r>
          </a:p>
          <a:p>
            <a:endParaRPr lang="fr-BE" baseline="0" dirty="0" smtClean="0">
              <a:sym typeface="Wingdings" pitchFamily="2" charset="2"/>
            </a:endParaRPr>
          </a:p>
          <a:p>
            <a:r>
              <a:rPr lang="fr-BE" baseline="0" dirty="0" smtClean="0">
                <a:sym typeface="Wingdings" pitchFamily="2" charset="2"/>
              </a:rPr>
              <a:t>x notices où le 245 est identique mais pas de 100 dans 1 des 2 -&gt; Pas de FRBR</a:t>
            </a:r>
          </a:p>
          <a:p>
            <a:endParaRPr lang="fr-BE" baseline="0" dirty="0" smtClean="0">
              <a:sym typeface="Wingdings" pitchFamily="2" charset="2"/>
            </a:endParaRPr>
          </a:p>
          <a:p>
            <a:r>
              <a:rPr lang="fr-BE" baseline="0" dirty="0" smtClean="0">
                <a:sym typeface="Wingdings" pitchFamily="2" charset="2"/>
              </a:rPr>
              <a:t>x notices où 130 identique </a:t>
            </a:r>
            <a:r>
              <a:rPr lang="fr-BE" baseline="0" dirty="0" smtClean="0"/>
              <a:t> </a:t>
            </a:r>
            <a:r>
              <a:rPr lang="fr-BE" baseline="0" dirty="0" smtClean="0">
                <a:sym typeface="Wingdings" pitchFamily="2" charset="2"/>
              </a:rPr>
              <a:t> FRBR</a:t>
            </a:r>
          </a:p>
          <a:p>
            <a:endParaRPr lang="fr-BE" dirty="0" smtClean="0"/>
          </a:p>
          <a:p>
            <a:r>
              <a:rPr lang="fr-BE" dirty="0" smtClean="0"/>
              <a:t>X notices</a:t>
            </a:r>
            <a:r>
              <a:rPr lang="fr-BE" baseline="0" dirty="0" smtClean="0"/>
              <a:t> où le 022 est identique </a:t>
            </a:r>
            <a:r>
              <a:rPr lang="fr-BE" baseline="0" dirty="0" smtClean="0">
                <a:sym typeface="Wingdings" pitchFamily="2" charset="2"/>
              </a:rPr>
              <a:t> FRBR [! </a:t>
            </a:r>
            <a:r>
              <a:rPr lang="fr-BE" baseline="0" dirty="0" err="1" smtClean="0">
                <a:sym typeface="Wingdings" pitchFamily="2" charset="2"/>
              </a:rPr>
              <a:t>Frbrisation</a:t>
            </a:r>
            <a:r>
              <a:rPr lang="fr-BE" baseline="0" dirty="0" smtClean="0">
                <a:sym typeface="Wingdings" pitchFamily="2" charset="2"/>
              </a:rPr>
              <a:t> intempestive intra-aleph? A évaluer par les collègues – si la règle tient la route – ou si on ne peut pas fonctionner sans enrichir nos données – ce qui n’est pas possible sur données SFX]</a:t>
            </a:r>
          </a:p>
          <a:p>
            <a:endParaRPr lang="fr-BE" baseline="0" dirty="0" smtClean="0">
              <a:sym typeface="Wingdings" pitchFamily="2" charset="2"/>
            </a:endParaRPr>
          </a:p>
          <a:p>
            <a:r>
              <a:rPr lang="fr-BE" baseline="0" dirty="0" smtClean="0">
                <a:sym typeface="Wingdings" pitchFamily="2" charset="2"/>
              </a:rPr>
              <a:t>Par rapport au ‘1</a:t>
            </a:r>
            <a:r>
              <a:rPr lang="fr-BE" baseline="30000" dirty="0" smtClean="0">
                <a:sym typeface="Wingdings" pitchFamily="2" charset="2"/>
              </a:rPr>
              <a:t>er</a:t>
            </a:r>
            <a:r>
              <a:rPr lang="fr-BE" baseline="0" dirty="0" smtClean="0">
                <a:sym typeface="Wingdings" pitchFamily="2" charset="2"/>
              </a:rPr>
              <a:t> groupe FRBR qu’elle rencontre’  peut déboucher sur des résultats un peu déroutants pour le lecteur : par ex.  Si je cherche ‘Simenon affaire saint fiacre’, le 1</a:t>
            </a:r>
            <a:r>
              <a:rPr lang="fr-BE" baseline="30000" dirty="0" smtClean="0">
                <a:sym typeface="Wingdings" pitchFamily="2" charset="2"/>
              </a:rPr>
              <a:t>er</a:t>
            </a:r>
            <a:r>
              <a:rPr lang="fr-BE" baseline="0" dirty="0" smtClean="0">
                <a:sym typeface="Wingdings" pitchFamily="2" charset="2"/>
              </a:rPr>
              <a:t> groupe </a:t>
            </a:r>
            <a:r>
              <a:rPr lang="fr-BE" baseline="0" dirty="0" err="1" smtClean="0">
                <a:sym typeface="Wingdings" pitchFamily="2" charset="2"/>
              </a:rPr>
              <a:t>frbr</a:t>
            </a:r>
            <a:r>
              <a:rPr lang="fr-BE" baseline="0" dirty="0" smtClean="0">
                <a:sym typeface="Wingdings" pitchFamily="2" charset="2"/>
              </a:rPr>
              <a:t> est celui pour ‘La tête d’un homme’. Une des notices décrit un volume qui contient les 2 œuvres. Donc, mon Affaire Saint Fiacre se retrouve dans le groupe </a:t>
            </a:r>
            <a:r>
              <a:rPr lang="fr-BE" baseline="0" dirty="0" err="1" smtClean="0">
                <a:sym typeface="Wingdings" pitchFamily="2" charset="2"/>
              </a:rPr>
              <a:t>frbrisé</a:t>
            </a:r>
            <a:r>
              <a:rPr lang="fr-BE" baseline="0" dirty="0" smtClean="0">
                <a:sym typeface="Wingdings" pitchFamily="2" charset="2"/>
              </a:rPr>
              <a:t> d’une autre </a:t>
            </a:r>
            <a:r>
              <a:rPr lang="fr-BE" baseline="0" dirty="0" err="1" smtClean="0">
                <a:sym typeface="Wingdings" pitchFamily="2" charset="2"/>
              </a:rPr>
              <a:t>oeuvre</a:t>
            </a:r>
            <a:r>
              <a:rPr lang="fr-BE" baseline="0" dirty="0" smtClean="0">
                <a:sym typeface="Wingdings" pitchFamily="2" charset="2"/>
              </a:rPr>
              <a:t>. – mais dans une groupe unique ‘</a:t>
            </a:r>
            <a:r>
              <a:rPr lang="fr-BE" baseline="0" dirty="0" err="1" smtClean="0">
                <a:sym typeface="Wingdings" pitchFamily="2" charset="2"/>
              </a:rPr>
              <a:t>simenon</a:t>
            </a:r>
            <a:r>
              <a:rPr lang="fr-BE" baseline="0" dirty="0" smtClean="0">
                <a:sym typeface="Wingdings" pitchFamily="2" charset="2"/>
              </a:rPr>
              <a:t> affaire saint fiacre’.</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66</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Notice</a:t>
            </a:r>
            <a:r>
              <a:rPr lang="fr-BE" baseline="0" dirty="0" smtClean="0"/>
              <a:t> de tête ‘nettoyée’ via </a:t>
            </a:r>
            <a:r>
              <a:rPr lang="fr-BE" baseline="0" dirty="0" err="1" smtClean="0"/>
              <a:t>jvs</a:t>
            </a:r>
            <a:r>
              <a:rPr lang="fr-BE" baseline="0" dirty="0" smtClean="0"/>
              <a:t> : on supprime toute info de vedettes secondaires, d’année, on supprime la RTA et les onglets.</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67</a:t>
            </a:fld>
            <a:endParaRPr lang="fr-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68</a:t>
            </a:fld>
            <a:endParaRPr lang="fr-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69</a:t>
            </a:fld>
            <a:endParaRPr lang="fr-B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 Attention</a:t>
            </a:r>
            <a:r>
              <a:rPr lang="fr-BE" baseline="0" dirty="0" smtClean="0"/>
              <a:t> aussi au nombre associé à la facette quand il a y des groupes </a:t>
            </a:r>
            <a:r>
              <a:rPr lang="fr-BE" baseline="0" dirty="0" err="1" smtClean="0"/>
              <a:t>frbr</a:t>
            </a:r>
            <a:r>
              <a:rPr lang="fr-BE" baseline="0" dirty="0" smtClean="0"/>
              <a:t> créés !!</a:t>
            </a:r>
            <a:endParaRPr lang="fr-BE" dirty="0" smtClean="0"/>
          </a:p>
          <a:p>
            <a:endParaRPr lang="fr-BE" dirty="0" smtClean="0"/>
          </a:p>
          <a:p>
            <a:r>
              <a:rPr lang="fr-BE" dirty="0" smtClean="0"/>
              <a:t>Sys 001536261 voir si modification</a:t>
            </a:r>
            <a:r>
              <a:rPr lang="fr-BE" baseline="0" dirty="0" smtClean="0"/>
              <a:t> 730 en 700$t change </a:t>
            </a:r>
            <a:r>
              <a:rPr lang="fr-BE" baseline="0" dirty="0" err="1" smtClean="0"/>
              <a:t>qqch</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70</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25</a:t>
            </a:fld>
            <a:endParaRPr lang="fr-B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71</a:t>
            </a:fld>
            <a:endParaRPr lang="fr-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73</a:t>
            </a:fld>
            <a:endParaRPr lang="fr-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74</a:t>
            </a:fld>
            <a:endParaRPr lang="fr-B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Détecte anglais, français, allemand</a:t>
            </a:r>
          </a:p>
          <a:p>
            <a:endParaRPr lang="fr-BE" dirty="0" smtClean="0"/>
          </a:p>
          <a:p>
            <a:r>
              <a:rPr lang="fr-BE" dirty="0" err="1" smtClean="0"/>
              <a:t>Stemming</a:t>
            </a:r>
            <a:r>
              <a:rPr lang="fr-BE" baseline="0" dirty="0" smtClean="0"/>
              <a:t> &gt; </a:t>
            </a:r>
            <a:r>
              <a:rPr lang="fr-BE" baseline="0" dirty="0" err="1" smtClean="0"/>
              <a:t>Kstem</a:t>
            </a:r>
            <a:endParaRPr lang="fr-BE" baseline="0" dirty="0" smtClean="0"/>
          </a:p>
          <a:p>
            <a:r>
              <a:rPr lang="fr-BE" baseline="0" dirty="0" err="1" smtClean="0"/>
              <a:t>Didyoumean</a:t>
            </a:r>
            <a:r>
              <a:rPr lang="fr-BE" baseline="0" dirty="0" smtClean="0"/>
              <a:t> &gt; </a:t>
            </a:r>
            <a:r>
              <a:rPr lang="fr-BE" baseline="0" dirty="0" err="1" smtClean="0"/>
              <a:t>metaphone</a:t>
            </a:r>
            <a:r>
              <a:rPr lang="fr-BE" baseline="0" dirty="0" smtClean="0"/>
              <a:t> / double </a:t>
            </a:r>
            <a:r>
              <a:rPr lang="fr-BE" baseline="0" dirty="0" err="1" smtClean="0"/>
              <a:t>metaphone</a:t>
            </a:r>
            <a:r>
              <a:rPr lang="fr-BE" baseline="0" dirty="0" smtClean="0"/>
              <a:t> + N-Gram – Sur chaque terme de la requête de façon séparée</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76</a:t>
            </a:fld>
            <a:endParaRPr lang="fr-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77</a:t>
            </a:fld>
            <a:endParaRPr lang="fr-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 ‘</a:t>
            </a:r>
            <a:r>
              <a:rPr lang="fr-BE" dirty="0" err="1" smtClean="0"/>
              <a:t>Cited</a:t>
            </a:r>
            <a:r>
              <a:rPr lang="fr-BE" baseline="0" dirty="0" smtClean="0"/>
              <a:t> articles’ &gt; la facette top </a:t>
            </a:r>
            <a:r>
              <a:rPr lang="fr-BE" baseline="0" dirty="0" err="1" smtClean="0"/>
              <a:t>level</a:t>
            </a:r>
            <a:r>
              <a:rPr lang="fr-BE" baseline="0" dirty="0" smtClean="0"/>
              <a:t> est définie pour WOS</a:t>
            </a:r>
          </a:p>
          <a:p>
            <a:endParaRPr lang="fr-BE" baseline="0" dirty="0" smtClean="0"/>
          </a:p>
          <a:p>
            <a:r>
              <a:rPr lang="fr-BE" baseline="0" dirty="0" err="1" smtClean="0"/>
              <a:t>ORBi</a:t>
            </a:r>
            <a:r>
              <a:rPr lang="fr-BE" baseline="0" dirty="0" smtClean="0"/>
              <a:t> FT = Open Access</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79</a:t>
            </a:fld>
            <a:endParaRPr lang="fr-B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Facette Date de création</a:t>
            </a:r>
          </a:p>
          <a:p>
            <a:r>
              <a:rPr lang="fr-BE" dirty="0" smtClean="0"/>
              <a:t>-&gt;</a:t>
            </a:r>
            <a:r>
              <a:rPr lang="fr-BE" baseline="0" dirty="0" smtClean="0"/>
              <a:t> par siècle avant 1899 [1465 = 1400]</a:t>
            </a:r>
          </a:p>
          <a:p>
            <a:r>
              <a:rPr lang="fr-BE" baseline="0" dirty="0" smtClean="0"/>
              <a:t>-&gt; par décade entre1900 et 1949</a:t>
            </a:r>
          </a:p>
          <a:p>
            <a:r>
              <a:rPr lang="fr-BE" baseline="0" dirty="0" smtClean="0"/>
              <a:t>-&gt;tel quel après 1950</a:t>
            </a:r>
          </a:p>
          <a:p>
            <a:endParaRPr lang="fr-BE" baseline="0" dirty="0" smtClean="0"/>
          </a:p>
          <a:p>
            <a:r>
              <a:rPr lang="fr-BE" baseline="0" dirty="0" smtClean="0"/>
              <a:t>Si le système trouve moins de 5 dates différentes lors de la recherche, la facette n’est pas créée</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80</a:t>
            </a:fld>
            <a:endParaRPr lang="fr-B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URL ne fonctionne</a:t>
            </a:r>
            <a:r>
              <a:rPr lang="fr-BE" baseline="0" dirty="0" smtClean="0"/>
              <a:t> pas si IP pas déclarée – </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81</a:t>
            </a:fld>
            <a:endParaRPr lang="fr-B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84</a:t>
            </a:fld>
            <a:endParaRPr lang="fr-B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86</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API = application </a:t>
            </a:r>
            <a:r>
              <a:rPr lang="fr-BE" dirty="0" err="1" smtClean="0"/>
              <a:t>programming</a:t>
            </a:r>
            <a:r>
              <a:rPr lang="fr-BE" dirty="0" smtClean="0"/>
              <a:t> interface = interface de programmation</a:t>
            </a:r>
            <a:r>
              <a:rPr lang="fr-BE" baseline="0" dirty="0" smtClean="0"/>
              <a:t> fournie par un programme informatique pour permettre l’interaction des programmes les uns avec les autres.</a:t>
            </a:r>
          </a:p>
          <a:p>
            <a:r>
              <a:rPr lang="fr-BE" baseline="0" dirty="0" smtClean="0"/>
              <a:t>Avec Primo, on peut mettre un place un ‘adaptateur </a:t>
            </a:r>
            <a:r>
              <a:rPr lang="fr-BE" baseline="0" dirty="0" err="1" smtClean="0"/>
              <a:t>Ebsco</a:t>
            </a:r>
            <a:r>
              <a:rPr lang="fr-BE" baseline="0" dirty="0" smtClean="0"/>
              <a:t>’ = 1 API  pour aller interroger le contenu des bases </a:t>
            </a:r>
            <a:r>
              <a:rPr lang="fr-BE" baseline="0" dirty="0" err="1" smtClean="0"/>
              <a:t>Ebsco</a:t>
            </a:r>
            <a:r>
              <a:rPr lang="fr-BE" baseline="0" dirty="0" smtClean="0"/>
              <a:t> mais sans par exemple gestion de facettes…</a:t>
            </a:r>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27</a:t>
            </a:fld>
            <a:endParaRPr lang="fr-B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89</a:t>
            </a:fld>
            <a:endParaRPr lang="fr-B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112</a:t>
            </a:fld>
            <a:endParaRPr lang="fr-B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113</a:t>
            </a:fld>
            <a:endParaRPr lang="fr-B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115</a:t>
            </a:fld>
            <a:endParaRPr lang="fr-B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136</a:t>
            </a:fld>
            <a:endParaRPr lang="fr-B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 la base Primo 2007</a:t>
            </a:r>
            <a:r>
              <a:rPr lang="fr-BE" baseline="0" dirty="0" smtClean="0"/>
              <a:t> puis intégration PCI // </a:t>
            </a:r>
            <a:r>
              <a:rPr lang="fr-BE" dirty="0" smtClean="0"/>
              <a:t> Algorithme « pertinence-</a:t>
            </a:r>
            <a:r>
              <a:rPr lang="fr-BE" dirty="0" err="1" smtClean="0"/>
              <a:t>ranking</a:t>
            </a:r>
            <a:r>
              <a:rPr lang="fr-BE" dirty="0" smtClean="0"/>
              <a:t> » amélioré après la généralisation de l’utilisation de PCI (après</a:t>
            </a:r>
            <a:r>
              <a:rPr lang="fr-BE" baseline="0" dirty="0" smtClean="0"/>
              <a:t> 2010) pour devenir Primo </a:t>
            </a:r>
            <a:r>
              <a:rPr lang="fr-BE" baseline="0" dirty="0" err="1" smtClean="0"/>
              <a:t>ScholarRank</a:t>
            </a:r>
            <a:r>
              <a:rPr lang="fr-BE" baseline="0" dirty="0" smtClean="0"/>
              <a:t> </a:t>
            </a:r>
            <a:r>
              <a:rPr lang="fr-BE" baseline="0" dirty="0" err="1" smtClean="0"/>
              <a:t>Technology</a:t>
            </a:r>
            <a:endParaRPr lang="fr-BE" baseline="0" dirty="0" smtClean="0"/>
          </a:p>
          <a:p>
            <a:endParaRPr lang="fr-BE" baseline="0" dirty="0" smtClean="0"/>
          </a:p>
          <a:p>
            <a:r>
              <a:rPr lang="fr-BE" baseline="0" dirty="0" smtClean="0"/>
              <a:t>Pertinence = à quel degré un item colle à la requête -&gt; calculé selon des méthodes de recherche d’information adaptées à la structure du type spécifique d’information (</a:t>
            </a:r>
            <a:r>
              <a:rPr lang="fr-BE" baseline="0" dirty="0" err="1" smtClean="0"/>
              <a:t>metadonnée</a:t>
            </a:r>
            <a:r>
              <a:rPr lang="fr-BE" baseline="0" dirty="0" smtClean="0"/>
              <a:t>, abstract, ou FT). Par ex., la proximité ou l’ordre des termes de recherche ne sont pas les seuls critères qui ont un impact sur le </a:t>
            </a:r>
            <a:r>
              <a:rPr lang="fr-BE" baseline="0" dirty="0" err="1" smtClean="0"/>
              <a:t>ranking</a:t>
            </a:r>
            <a:r>
              <a:rPr lang="fr-BE" baseline="0" dirty="0" smtClean="0"/>
              <a:t>, mais aussi dans quel champ le terme apparaît (on définit ainsi des degrés selon les champs :&gt; sera plus pertinent dans le titre que si les termes cherchés apparaissent seulement dans le FT).</a:t>
            </a:r>
          </a:p>
          <a:p>
            <a:endParaRPr lang="fr-BE" baseline="0" dirty="0" smtClean="0"/>
          </a:p>
          <a:p>
            <a:r>
              <a:rPr lang="fr-BE" baseline="0" dirty="0" smtClean="0"/>
              <a:t>En plus, la technologie Primo </a:t>
            </a:r>
            <a:r>
              <a:rPr lang="fr-BE" baseline="0" dirty="0" err="1" smtClean="0"/>
              <a:t>ScholarRank</a:t>
            </a:r>
            <a:r>
              <a:rPr lang="fr-BE" baseline="0" dirty="0" smtClean="0"/>
              <a:t> inclut des données d’utilisation basées sur </a:t>
            </a:r>
            <a:r>
              <a:rPr lang="fr-BE" baseline="0" dirty="0" err="1" smtClean="0"/>
              <a:t>bx</a:t>
            </a:r>
            <a:r>
              <a:rPr lang="fr-BE" baseline="0" dirty="0" smtClean="0"/>
              <a:t>, et d’autres données comme l’information de citation de la référence.</a:t>
            </a:r>
          </a:p>
          <a:p>
            <a:endParaRPr lang="fr-BE" baseline="0" dirty="0" smtClean="0"/>
          </a:p>
          <a:p>
            <a:r>
              <a:rPr lang="fr-BE" baseline="0" dirty="0" smtClean="0"/>
              <a:t>Egalement, éléments pour personnaliser le </a:t>
            </a:r>
            <a:r>
              <a:rPr lang="fr-BE" baseline="0" dirty="0" err="1" smtClean="0"/>
              <a:t>ranking</a:t>
            </a:r>
            <a:r>
              <a:rPr lang="fr-BE" baseline="0" dirty="0" smtClean="0"/>
              <a:t> par l’utilisateur.</a:t>
            </a:r>
          </a:p>
          <a:p>
            <a:endParaRPr lang="fr-BE" baseline="0" dirty="0" smtClean="0"/>
          </a:p>
          <a:p>
            <a:r>
              <a:rPr lang="fr-BE" baseline="0" dirty="0" smtClean="0"/>
              <a:t>EN REFERENCE, consulter le document « The Primo </a:t>
            </a:r>
            <a:r>
              <a:rPr lang="fr-BE" baseline="0" dirty="0" err="1" smtClean="0"/>
              <a:t>ScholarRank</a:t>
            </a:r>
            <a:r>
              <a:rPr lang="fr-BE" baseline="0" dirty="0" smtClean="0"/>
              <a:t> </a:t>
            </a:r>
            <a:r>
              <a:rPr lang="fr-BE" baseline="0" dirty="0" err="1" smtClean="0"/>
              <a:t>Technology</a:t>
            </a:r>
            <a:r>
              <a:rPr lang="fr-BE" baseline="0" dirty="0" smtClean="0"/>
              <a:t> </a:t>
            </a:r>
            <a:r>
              <a:rPr lang="fr-BE" baseline="0" dirty="0" err="1" smtClean="0"/>
              <a:t>Overview</a:t>
            </a:r>
            <a:r>
              <a:rPr lang="fr-BE" baseline="0" dirty="0" smtClean="0"/>
              <a:t> », disponible dans la documentation d’Ex </a:t>
            </a:r>
            <a:r>
              <a:rPr lang="fr-BE" baseline="0" dirty="0" err="1" smtClean="0"/>
              <a:t>Libris</a:t>
            </a:r>
            <a:r>
              <a:rPr lang="fr-BE" baseline="0" smtClean="0"/>
              <a:t> (lien sur la BAO)</a:t>
            </a:r>
            <a:endParaRPr lang="fr-BE" baseline="0" dirty="0" smtClean="0"/>
          </a:p>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137</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28</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Les</a:t>
            </a:r>
            <a:r>
              <a:rPr lang="fr-BE" baseline="0" dirty="0" smtClean="0"/>
              <a:t> notices HOL v + loin, pas uniquement les </a:t>
            </a:r>
            <a:r>
              <a:rPr lang="fr-BE" baseline="0" dirty="0" err="1" smtClean="0"/>
              <a:t>summary</a:t>
            </a:r>
            <a:r>
              <a:rPr lang="fr-BE" baseline="0" dirty="0" smtClean="0"/>
              <a:t> holdings mais aussi toutes les notes ‘locales’ , particulièrement liées aux fonds anciens. </a:t>
            </a:r>
          </a:p>
          <a:p>
            <a:r>
              <a:rPr lang="fr-BE" baseline="0" dirty="0" smtClean="0"/>
              <a:t>Pour les données d’autorités, pour la recherche, inclut les données d’indexation formes retenues//formes rejetées – mais pas le détail de la notice elle-même.</a:t>
            </a:r>
          </a:p>
          <a:p>
            <a:r>
              <a:rPr lang="fr-BE" baseline="0" dirty="0" smtClean="0"/>
              <a:t>Pour les e-ressources expliquer ce choix dans partie </a:t>
            </a:r>
            <a:r>
              <a:rPr lang="fr-BE" baseline="0" dirty="0" err="1" smtClean="0"/>
              <a:t>dedoublonnement</a:t>
            </a: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45</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1) ’doublons’ Aleph-SFX</a:t>
            </a:r>
            <a:r>
              <a:rPr lang="fr-BE" baseline="0" dirty="0" smtClean="0"/>
              <a:t> – savoir que Primo, dans le processus de </a:t>
            </a:r>
            <a:r>
              <a:rPr lang="fr-BE" baseline="0" dirty="0" err="1" smtClean="0"/>
              <a:t>dédoublonnement</a:t>
            </a:r>
            <a:r>
              <a:rPr lang="fr-BE" baseline="0" dirty="0" smtClean="0"/>
              <a:t>, privilégie la ressource en ligne (donc la source SFX) à la source Aleph.</a:t>
            </a:r>
          </a:p>
          <a:p>
            <a:r>
              <a:rPr lang="fr-BE" baseline="0" dirty="0" smtClean="0"/>
              <a:t>2) Données aleph : </a:t>
            </a:r>
          </a:p>
          <a:p>
            <a:pPr>
              <a:buFontTx/>
              <a:buChar char="-"/>
            </a:pPr>
            <a:r>
              <a:rPr lang="fr-BE" baseline="0" dirty="0" smtClean="0"/>
              <a:t>Ajout dans HOL pour affichage lisible dans Primo des $4 $5</a:t>
            </a:r>
          </a:p>
          <a:p>
            <a:pPr>
              <a:buFontTx/>
              <a:buChar char="-"/>
            </a:pPr>
            <a:r>
              <a:rPr lang="fr-BE" baseline="0" dirty="0" smtClean="0"/>
              <a:t> correction 2</a:t>
            </a:r>
            <a:r>
              <a:rPr lang="fr-BE" baseline="30000" dirty="0" smtClean="0"/>
              <a:t>nd</a:t>
            </a:r>
            <a:r>
              <a:rPr lang="fr-BE" baseline="0" dirty="0" smtClean="0"/>
              <a:t> indic 700 si $t</a:t>
            </a:r>
          </a:p>
          <a:p>
            <a:pPr>
              <a:buFontTx/>
              <a:buChar char="-"/>
            </a:pPr>
            <a:r>
              <a:rPr lang="fr-BE" baseline="0" dirty="0" smtClean="0"/>
              <a:t> ajout systématique des $5 et $3 dans les zones de notes HOL</a:t>
            </a:r>
          </a:p>
          <a:p>
            <a:pPr>
              <a:buFontTx/>
              <a:buChar char="-"/>
            </a:pPr>
            <a:r>
              <a:rPr lang="fr-BE" baseline="0" dirty="0" smtClean="0"/>
              <a:t> </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46</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DC = ensemble de 15</a:t>
            </a:r>
            <a:r>
              <a:rPr lang="fr-BE" baseline="0" dirty="0" smtClean="0"/>
              <a:t> zones éléments</a:t>
            </a:r>
          </a:p>
          <a:p>
            <a:r>
              <a:rPr lang="fr-BE" baseline="0" dirty="0" smtClean="0"/>
              <a:t>Qui peuvent être ‘raffinés’ par ce qu’on appelle QDC</a:t>
            </a:r>
          </a:p>
          <a:p>
            <a:endParaRPr lang="fr-BE" baseline="0" dirty="0" smtClean="0"/>
          </a:p>
          <a:p>
            <a:r>
              <a:rPr lang="fr-BE" baseline="0" dirty="0" smtClean="0"/>
              <a:t>STFP</a:t>
            </a:r>
          </a:p>
          <a:p>
            <a:r>
              <a:rPr lang="fr-BE" baseline="0" dirty="0" smtClean="0"/>
              <a:t>OAI PMH</a:t>
            </a:r>
            <a:endParaRPr lang="fr-BE" dirty="0"/>
          </a:p>
        </p:txBody>
      </p:sp>
      <p:sp>
        <p:nvSpPr>
          <p:cNvPr id="4" name="Espace réservé du numéro de diapositive 3"/>
          <p:cNvSpPr>
            <a:spLocks noGrp="1"/>
          </p:cNvSpPr>
          <p:nvPr>
            <p:ph type="sldNum" sz="quarter" idx="10"/>
          </p:nvPr>
        </p:nvSpPr>
        <p:spPr/>
        <p:txBody>
          <a:bodyPr/>
          <a:lstStyle/>
          <a:p>
            <a:fld id="{B25958C7-2B09-45FD-9C64-04B2A5EB7D40}" type="slidenum">
              <a:rPr lang="fr-BE" smtClean="0"/>
              <a:pPr/>
              <a:t>48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49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r-BE" smtClean="0"/>
              <a:t>Primo @ ULg : formation à destination du personnel...</a:t>
            </a:r>
            <a:endParaRPr lang="en-US"/>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r-BE" smtClean="0"/>
              <a:t>Primo @ ULg : formation à destination du personnel...</a:t>
            </a:r>
            <a:endParaRPr lang="en-US"/>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Rounded MT Bold" pitchFamily="34" charset="0"/>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Footer Placeholder 4"/>
          <p:cNvSpPr>
            <a:spLocks noGrp="1"/>
          </p:cNvSpPr>
          <p:nvPr>
            <p:ph type="ftr" sz="quarter" idx="11"/>
          </p:nvPr>
        </p:nvSpPr>
        <p:spPr>
          <a:xfrm rot="16200000">
            <a:off x="6373254" y="2835104"/>
            <a:ext cx="4794593" cy="365760"/>
          </a:xfrm>
        </p:spPr>
        <p:txBody>
          <a:bodyPr/>
          <a:lstStyle/>
          <a:p>
            <a:r>
              <a:rPr lang="fr-BE" dirty="0" smtClean="0"/>
              <a:t>Primo @ ULg : formation à destination du personnel...</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fr-BE" smtClean="0"/>
              <a:t>Primo @ ULg : formation à destination du personnel...</a:t>
            </a:r>
            <a:endParaRPr lang="en-US"/>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Footer Placeholder 5"/>
          <p:cNvSpPr>
            <a:spLocks noGrp="1"/>
          </p:cNvSpPr>
          <p:nvPr>
            <p:ph type="ftr" sz="quarter" idx="11"/>
          </p:nvPr>
        </p:nvSpPr>
        <p:spPr>
          <a:xfrm rot="16200000">
            <a:off x="6373254" y="2835104"/>
            <a:ext cx="4794593" cy="365760"/>
          </a:xfrm>
        </p:spPr>
        <p:txBody>
          <a:bodyPr/>
          <a:lstStyle/>
          <a:p>
            <a:r>
              <a:rPr lang="fr-BE" dirty="0" smtClean="0"/>
              <a:t>Primo @ ULg : formation à destination du personnel...</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fr-BE" smtClean="0"/>
              <a:t>Primo @ ULg : formation à destination du personnel...</a:t>
            </a:r>
            <a:endParaRPr lang="en-US"/>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r-BE" smtClean="0"/>
              <a:t>Primo @ ULg : formation à destination du personnel...</a:t>
            </a:r>
            <a:endParaRPr lang="en-US"/>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fr-BE" smtClean="0"/>
              <a:t>Primo @ ULg : formation à destination du personnel...</a:t>
            </a:r>
            <a:endParaRPr lang="en-US"/>
          </a:p>
        </p:txBody>
      </p:sp>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fr-BE" smtClean="0"/>
              <a:t>Primo @ ULg : formation à destination du personnel...</a:t>
            </a:r>
            <a:endParaRPr lang="en-US"/>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endParaRPr lang="en-US"/>
          </a:p>
        </p:txBody>
      </p:sp>
      <p:sp>
        <p:nvSpPr>
          <p:cNvPr id="9" name="Slide Number Placeholder 8"/>
          <p:cNvSpPr>
            <a:spLocks noGrp="1"/>
          </p:cNvSpPr>
          <p:nvPr>
            <p:ph type="sldNum" sz="quarter" idx="11"/>
          </p:nvPr>
        </p:nvSpPr>
        <p:spPr/>
        <p:txBody>
          <a:bodyPr/>
          <a:lstStyle/>
          <a:p>
            <a:fld id="{E667ED75-B537-4810-9364-B7D9FE7FDC55}" type="slidenum">
              <a:rPr lang="en-US" smtClean="0"/>
              <a:pPr/>
              <a:t>‹N°›</a:t>
            </a:fld>
            <a:endParaRPr lang="en-US"/>
          </a:p>
        </p:txBody>
      </p:sp>
      <p:sp>
        <p:nvSpPr>
          <p:cNvPr id="10" name="Footer Placeholder 9"/>
          <p:cNvSpPr>
            <a:spLocks noGrp="1"/>
          </p:cNvSpPr>
          <p:nvPr>
            <p:ph type="ftr" sz="quarter" idx="12"/>
          </p:nvPr>
        </p:nvSpPr>
        <p:spPr/>
        <p:txBody>
          <a:bodyPr/>
          <a:lstStyle/>
          <a:p>
            <a:r>
              <a:rPr lang="fr-BE" smtClean="0"/>
              <a:t>Primo @ ULg : formation à destination du personnel...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667ED75-B537-4810-9364-B7D9FE7FDC55}" type="slidenum">
              <a:rPr lang="en-US" smtClean="0"/>
              <a:pPr/>
              <a:t>‹N°›</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fr-BE" smtClean="0"/>
              <a:t>Primo @ ULg : formation à destination du personnel...</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9" name="ZoneTexte 8"/>
          <p:cNvSpPr txBox="1"/>
          <p:nvPr userDrawn="1"/>
        </p:nvSpPr>
        <p:spPr>
          <a:xfrm>
            <a:off x="427688" y="6488970"/>
            <a:ext cx="4864392" cy="292388"/>
          </a:xfrm>
          <a:prstGeom prst="rect">
            <a:avLst/>
          </a:prstGeom>
          <a:noFill/>
        </p:spPr>
        <p:txBody>
          <a:bodyPr wrap="square" rtlCol="0">
            <a:spAutoFit/>
          </a:bodyPr>
          <a:lstStyle/>
          <a:p>
            <a:r>
              <a:rPr lang="fr-BE" sz="1300" i="1" baseline="0" dirty="0" smtClean="0">
                <a:solidFill>
                  <a:schemeClr val="bg2">
                    <a:lumMod val="50000"/>
                  </a:schemeClr>
                </a:solidFill>
                <a:latin typeface="+mn-lt"/>
                <a:ea typeface="Verdana" pitchFamily="34" charset="0"/>
                <a:cs typeface="Verdana" pitchFamily="34" charset="0"/>
              </a:rPr>
              <a:t>Bibliothèques de l’Université de Liège</a:t>
            </a:r>
            <a:endParaRPr lang="fr-BE" sz="1300" i="1" baseline="0" dirty="0">
              <a:solidFill>
                <a:schemeClr val="bg2">
                  <a:lumMod val="50000"/>
                </a:schemeClr>
              </a:solidFill>
              <a:latin typeface="+mn-lt"/>
              <a:ea typeface="Verdana" pitchFamily="34" charset="0"/>
              <a:cs typeface="Verdana" pitchFamily="34" charset="0"/>
            </a:endParaRPr>
          </a:p>
        </p:txBody>
      </p:sp>
      <p:pic>
        <p:nvPicPr>
          <p:cNvPr id="1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504" y="6428047"/>
            <a:ext cx="3238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dl.handle.net/2268/154830"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nssib.fr/bibliotheque-numerique/document-40779" TargetMode="External"/><Relationship Id="rId2" Type="http://schemas.openxmlformats.org/officeDocument/2006/relationships/hyperlink" Target="http://www.sites.univ-rennes2.fr/urfist/sites/default/files/Synthese_Enquete_SCD-URFIST.pdf"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11.xml.rels><?xml version="1.0" encoding="UTF-8" standalone="yes"?>
<Relationships xmlns="http://schemas.openxmlformats.org/package/2006/relationships"><Relationship Id="rId3" Type="http://schemas.openxmlformats.org/officeDocument/2006/relationships/hyperlink" Target="http://www.oclc.org/reports/2010perceptions.en.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11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11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1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oclc.org/reports/2010perceptions.en.html"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2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4" Type="http://schemas.openxmlformats.org/officeDocument/2006/relationships/image" Target="../media/image139.png"/></Relationships>
</file>

<file path=ppt/slides/_rels/slide12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2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ibraryjournal.com/article/CA170458.html"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information-literacy.blogspot.be/2011/07/is-it-really-true-that-only-librarians.html" TargetMode="External"/><Relationship Id="rId4" Type="http://schemas.openxmlformats.org/officeDocument/2006/relationships/image" Target="../media/image16.png"/></Relationships>
</file>

<file path=ppt/slides/_rels/slide13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153.png"/></Relationships>
</file>

<file path=ppt/slides/_rels/slide13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4.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13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4" Type="http://schemas.openxmlformats.org/officeDocument/2006/relationships/image" Target="../media/image158.png"/></Relationships>
</file>

<file path=ppt/slides/_rels/slide135.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138.xml.rels><?xml version="1.0" encoding="UTF-8" standalone="yes"?>
<Relationships xmlns="http://schemas.openxmlformats.org/package/2006/relationships"><Relationship Id="rId3" Type="http://schemas.openxmlformats.org/officeDocument/2006/relationships/hyperlink" Target="mailto:francois.renaville@ulg.ac.be" TargetMode="External"/><Relationship Id="rId2" Type="http://schemas.openxmlformats.org/officeDocument/2006/relationships/hyperlink" Target="mailto:laurence.richelle@ulg.ac.be" TargetMode="Externa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hyperlink" Target="http://hdl.handle.net/2268/154830" TargetMode="External"/><Relationship Id="rId4" Type="http://schemas.openxmlformats.org/officeDocument/2006/relationships/hyperlink" Target="mailto:remy.lhoest@ulg.ac.b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oc.gov/catdir/cpso/FRBRFrench.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ifla.org/files/assets/cataloguing/icp/icp_2009-fr.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hdl.handle.net/2268/9163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w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8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9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9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9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9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46" y="409236"/>
            <a:ext cx="14478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685800" y="1905001"/>
            <a:ext cx="7543800" cy="1812031"/>
          </a:xfrm>
        </p:spPr>
        <p:txBody>
          <a:bodyPr/>
          <a:lstStyle/>
          <a:p>
            <a:r>
              <a:rPr lang="en-US" sz="5000" b="1" dirty="0" smtClean="0">
                <a:latin typeface="+mn-lt"/>
              </a:rPr>
              <a:t>Primo @ ULg</a:t>
            </a:r>
            <a:endParaRPr lang="en-US" sz="5000" b="1" dirty="0">
              <a:latin typeface="+mn-lt"/>
            </a:endParaRPr>
          </a:p>
        </p:txBody>
      </p:sp>
      <p:sp>
        <p:nvSpPr>
          <p:cNvPr id="3" name="Sous-titre 2"/>
          <p:cNvSpPr>
            <a:spLocks noGrp="1"/>
          </p:cNvSpPr>
          <p:nvPr>
            <p:ph type="subTitle" idx="1"/>
          </p:nvPr>
        </p:nvSpPr>
        <p:spPr>
          <a:xfrm>
            <a:off x="755576" y="3717032"/>
            <a:ext cx="7270576" cy="1066800"/>
          </a:xfrm>
        </p:spPr>
        <p:txBody>
          <a:bodyPr>
            <a:normAutofit/>
          </a:bodyPr>
          <a:lstStyle/>
          <a:p>
            <a:r>
              <a:rPr lang="fr-BE" sz="2800" b="1" dirty="0" smtClean="0"/>
              <a:t>formation à </a:t>
            </a:r>
            <a:r>
              <a:rPr lang="fr-BE" sz="2800" b="1" dirty="0"/>
              <a:t>destination du personnel </a:t>
            </a:r>
            <a:r>
              <a:rPr lang="fr-BE" sz="2800" b="1" dirty="0" smtClean="0"/>
              <a:t>des </a:t>
            </a:r>
            <a:r>
              <a:rPr lang="fr-BE" sz="2800" b="1" dirty="0"/>
              <a:t>Bibliothèques de l’Université de Liège</a:t>
            </a:r>
          </a:p>
        </p:txBody>
      </p:sp>
      <p:sp>
        <p:nvSpPr>
          <p:cNvPr id="4" name="ZoneTexte 3"/>
          <p:cNvSpPr txBox="1"/>
          <p:nvPr/>
        </p:nvSpPr>
        <p:spPr>
          <a:xfrm>
            <a:off x="2613350" y="5661248"/>
            <a:ext cx="5832648" cy="1292662"/>
          </a:xfrm>
          <a:prstGeom prst="rect">
            <a:avLst/>
          </a:prstGeom>
          <a:noFill/>
        </p:spPr>
        <p:txBody>
          <a:bodyPr wrap="square" rtlCol="0">
            <a:spAutoFit/>
          </a:bodyPr>
          <a:lstStyle/>
          <a:p>
            <a:pPr algn="r"/>
            <a:r>
              <a:rPr lang="fr-BE" dirty="0" smtClean="0"/>
              <a:t>Laurence </a:t>
            </a:r>
            <a:r>
              <a:rPr lang="fr-BE" dirty="0" err="1" smtClean="0"/>
              <a:t>Richelle</a:t>
            </a:r>
            <a:r>
              <a:rPr lang="fr-BE" dirty="0" smtClean="0"/>
              <a:t>, François </a:t>
            </a:r>
            <a:r>
              <a:rPr lang="fr-BE" dirty="0" err="1" smtClean="0"/>
              <a:t>Renaville</a:t>
            </a:r>
            <a:r>
              <a:rPr lang="fr-BE" dirty="0" smtClean="0"/>
              <a:t>, Rémy </a:t>
            </a:r>
            <a:r>
              <a:rPr lang="fr-BE" dirty="0" err="1" smtClean="0"/>
              <a:t>Lhoest</a:t>
            </a:r>
            <a:endParaRPr lang="fr-BE" dirty="0" smtClean="0"/>
          </a:p>
          <a:p>
            <a:pPr algn="r"/>
            <a:r>
              <a:rPr lang="fr-BE" i="1" dirty="0" smtClean="0"/>
              <a:t>Université de Liège (ULg). Réseau des Bibliothèques</a:t>
            </a:r>
          </a:p>
          <a:p>
            <a:pPr algn="r"/>
            <a:endParaRPr lang="fr-BE" sz="1400" dirty="0" smtClean="0">
              <a:hlinkClick r:id="rId3"/>
            </a:endParaRPr>
          </a:p>
          <a:p>
            <a:pPr algn="r"/>
            <a:r>
              <a:rPr lang="fr-BE" sz="1400" dirty="0" smtClean="0">
                <a:hlinkClick r:id="rId3"/>
              </a:rPr>
              <a:t>http</a:t>
            </a:r>
            <a:r>
              <a:rPr lang="fr-BE" sz="1400" dirty="0">
                <a:hlinkClick r:id="rId3"/>
              </a:rPr>
              <a:t>://</a:t>
            </a:r>
            <a:r>
              <a:rPr lang="fr-BE" sz="1400" dirty="0" smtClean="0">
                <a:hlinkClick r:id="rId3"/>
              </a:rPr>
              <a:t>hdl.handle.net/2268/154830</a:t>
            </a:r>
            <a:endParaRPr lang="fr-BE" sz="1400" dirty="0" smtClean="0"/>
          </a:p>
          <a:p>
            <a:pPr algn="r"/>
            <a:r>
              <a:rPr lang="fr-BE" sz="1400" dirty="0" smtClean="0"/>
              <a:t> </a:t>
            </a:r>
            <a:endParaRPr lang="fr-BE" sz="1400" dirty="0"/>
          </a:p>
        </p:txBody>
      </p:sp>
      <p:sp>
        <p:nvSpPr>
          <p:cNvPr id="5" name="ZoneTexte 4"/>
          <p:cNvSpPr txBox="1"/>
          <p:nvPr/>
        </p:nvSpPr>
        <p:spPr>
          <a:xfrm>
            <a:off x="5364088" y="409236"/>
            <a:ext cx="2736304" cy="369332"/>
          </a:xfrm>
          <a:prstGeom prst="rect">
            <a:avLst/>
          </a:prstGeom>
          <a:noFill/>
        </p:spPr>
        <p:txBody>
          <a:bodyPr wrap="square" rtlCol="0">
            <a:spAutoFit/>
          </a:bodyPr>
          <a:lstStyle/>
          <a:p>
            <a:pPr algn="r"/>
            <a:r>
              <a:rPr lang="fr-BE" i="1" dirty="0" smtClean="0"/>
              <a:t>Octobre 2013</a:t>
            </a:r>
          </a:p>
        </p:txBody>
      </p:sp>
    </p:spTree>
    <p:extLst>
      <p:ext uri="{BB962C8B-B14F-4D97-AF65-F5344CB8AC3E}">
        <p14:creationId xmlns:p14="http://schemas.microsoft.com/office/powerpoint/2010/main" val="214173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r>
              <a:rPr lang="fr-BE" dirty="0" smtClean="0"/>
              <a:t>Ressources documentaires utilisées chez les doctorants</a:t>
            </a:r>
            <a:endParaRPr lang="fr-BE" dirty="0"/>
          </a:p>
        </p:txBody>
      </p:sp>
      <p:sp>
        <p:nvSpPr>
          <p:cNvPr id="3" name="Espace réservé du contenu 2"/>
          <p:cNvSpPr>
            <a:spLocks noGrp="1"/>
          </p:cNvSpPr>
          <p:nvPr>
            <p:ph idx="1"/>
          </p:nvPr>
        </p:nvSpPr>
        <p:spPr>
          <a:xfrm>
            <a:off x="251520" y="1484784"/>
            <a:ext cx="8064896" cy="5256584"/>
          </a:xfrm>
        </p:spPr>
        <p:txBody>
          <a:bodyPr>
            <a:normAutofit fontScale="92500" lnSpcReduction="20000"/>
          </a:bodyPr>
          <a:lstStyle/>
          <a:p>
            <a:pPr marL="114300" indent="0">
              <a:buNone/>
            </a:pPr>
            <a:r>
              <a:rPr lang="fr-BE" b="1" u="sng" dirty="0" smtClean="0">
                <a:solidFill>
                  <a:schemeClr val="accent1"/>
                </a:solidFill>
              </a:rPr>
              <a:t>Etude 1</a:t>
            </a:r>
          </a:p>
          <a:p>
            <a:pPr marL="114300" indent="0">
              <a:buNone/>
            </a:pPr>
            <a:endParaRPr lang="fr-BE" sz="2000" b="1" dirty="0">
              <a:solidFill>
                <a:schemeClr val="accent1"/>
              </a:solidFill>
            </a:endParaRPr>
          </a:p>
          <a:p>
            <a:pPr marL="114300" indent="0">
              <a:buNone/>
            </a:pPr>
            <a:endParaRPr lang="fr-BE" sz="1200" i="1" dirty="0" smtClean="0"/>
          </a:p>
          <a:p>
            <a:pPr marL="114300" indent="0">
              <a:buNone/>
            </a:pPr>
            <a:endParaRPr lang="fr-BE" sz="2600" i="1" dirty="0" smtClean="0"/>
          </a:p>
          <a:p>
            <a:pPr marL="114300" indent="0">
              <a:buNone/>
            </a:pPr>
            <a:endParaRPr lang="fr-BE" sz="2600" i="1" dirty="0"/>
          </a:p>
          <a:p>
            <a:pPr marL="114300" indent="0">
              <a:buNone/>
            </a:pPr>
            <a:endParaRPr lang="fr-BE" sz="2600" i="1" dirty="0" smtClean="0"/>
          </a:p>
          <a:p>
            <a:pPr marL="114300" indent="0">
              <a:buNone/>
            </a:pPr>
            <a:endParaRPr lang="fr-BE" sz="1300" u="sng" dirty="0" smtClean="0"/>
          </a:p>
          <a:p>
            <a:pPr marL="114300" indent="0">
              <a:buNone/>
            </a:pPr>
            <a:r>
              <a:rPr lang="fr-BE" sz="1300" u="sng" dirty="0" smtClean="0"/>
              <a:t>Source</a:t>
            </a:r>
            <a:r>
              <a:rPr lang="fr-BE" sz="1300" dirty="0" smtClean="0"/>
              <a:t> </a:t>
            </a:r>
            <a:r>
              <a:rPr lang="fr-BE" sz="1300" dirty="0"/>
              <a:t>: Enquête sur les besoins de formation des doctorants à la maîtrise de l'information scientifique dans les écoles </a:t>
            </a:r>
            <a:r>
              <a:rPr lang="fr-BE" sz="1300" dirty="0" smtClean="0"/>
              <a:t>doctorales </a:t>
            </a:r>
            <a:r>
              <a:rPr lang="fr-BE" sz="1300" dirty="0"/>
              <a:t>de Bretagne (2008) [</a:t>
            </a:r>
            <a:r>
              <a:rPr lang="fr-BE" sz="1300" dirty="0" err="1">
                <a:hlinkClick r:id="rId2"/>
              </a:rPr>
              <a:t>pdf</a:t>
            </a:r>
            <a:r>
              <a:rPr lang="fr-BE" sz="1300" dirty="0"/>
              <a:t>] (2218 doctorants ; taux de réponse : 23,4</a:t>
            </a:r>
            <a:r>
              <a:rPr lang="fr-BE" sz="1300" dirty="0" smtClean="0"/>
              <a:t>%)</a:t>
            </a:r>
          </a:p>
          <a:p>
            <a:pPr marL="114300" indent="0">
              <a:buNone/>
            </a:pPr>
            <a:endParaRPr lang="fr-BE" sz="500" dirty="0" smtClean="0"/>
          </a:p>
          <a:p>
            <a:pPr marL="114300" indent="0">
              <a:buNone/>
            </a:pPr>
            <a:endParaRPr lang="fr-BE" sz="1300" dirty="0"/>
          </a:p>
          <a:p>
            <a:pPr marL="114300" indent="0">
              <a:buNone/>
            </a:pPr>
            <a:r>
              <a:rPr lang="fr-BE" b="1" u="sng" dirty="0" smtClean="0">
                <a:solidFill>
                  <a:schemeClr val="accent1"/>
                </a:solidFill>
              </a:rPr>
              <a:t>Etude 2</a:t>
            </a:r>
          </a:p>
          <a:p>
            <a:pPr marL="114300" indent="0">
              <a:buNone/>
            </a:pPr>
            <a:endParaRPr lang="fr-BE" sz="1900" b="1" dirty="0">
              <a:solidFill>
                <a:schemeClr val="accent1"/>
              </a:solidFill>
            </a:endParaRPr>
          </a:p>
          <a:p>
            <a:pPr marL="114300" indent="0">
              <a:buNone/>
            </a:pPr>
            <a:endParaRPr lang="fr-BE" sz="2400" b="1" dirty="0">
              <a:solidFill>
                <a:schemeClr val="accent1"/>
              </a:solidFill>
            </a:endParaRPr>
          </a:p>
          <a:p>
            <a:endParaRPr lang="fr-BE" b="1" dirty="0" smtClean="0"/>
          </a:p>
          <a:p>
            <a:endParaRPr lang="fr-BE" b="1" dirty="0"/>
          </a:p>
          <a:p>
            <a:pPr marL="114300" indent="0">
              <a:buNone/>
            </a:pPr>
            <a:endParaRPr lang="fr-BE" sz="1400" u="sng" dirty="0" smtClean="0"/>
          </a:p>
          <a:p>
            <a:pPr marL="114300" indent="0">
              <a:buNone/>
            </a:pPr>
            <a:endParaRPr lang="fr-BE" sz="1400" u="sng" dirty="0"/>
          </a:p>
          <a:p>
            <a:pPr marL="114300" indent="0">
              <a:buNone/>
            </a:pPr>
            <a:endParaRPr lang="fr-BE" sz="1400" u="sng" dirty="0" smtClean="0"/>
          </a:p>
          <a:p>
            <a:pPr marL="114300" indent="0">
              <a:buNone/>
            </a:pPr>
            <a:r>
              <a:rPr lang="fr-BE" sz="1300" u="sng" dirty="0" smtClean="0"/>
              <a:t>Source</a:t>
            </a:r>
            <a:r>
              <a:rPr lang="fr-BE" sz="1300" dirty="0" smtClean="0"/>
              <a:t> : Enquête </a:t>
            </a:r>
            <a:r>
              <a:rPr lang="fr-BE" sz="1300" dirty="0"/>
              <a:t>sur les besoins des doctorants clermontois en formation à la recherche documentaire (2009) [</a:t>
            </a:r>
            <a:r>
              <a:rPr lang="fr-BE" sz="1300" dirty="0" err="1">
                <a:hlinkClick r:id="rId3"/>
              </a:rPr>
              <a:t>pdf</a:t>
            </a:r>
            <a:r>
              <a:rPr lang="fr-BE" sz="1300" dirty="0"/>
              <a:t>] </a:t>
            </a:r>
            <a:r>
              <a:rPr lang="fr-BE" sz="1300" dirty="0" smtClean="0"/>
              <a:t>		(</a:t>
            </a:r>
            <a:r>
              <a:rPr lang="fr-BE" sz="1300" dirty="0"/>
              <a:t>787 </a:t>
            </a:r>
            <a:r>
              <a:rPr lang="fr-BE" sz="1300" dirty="0" smtClean="0"/>
              <a:t>doctorants </a:t>
            </a:r>
            <a:r>
              <a:rPr lang="fr-BE" sz="1300" dirty="0"/>
              <a:t>; taux de réponse : 21%)</a:t>
            </a:r>
          </a:p>
        </p:txBody>
      </p:sp>
      <p:graphicFrame>
        <p:nvGraphicFramePr>
          <p:cNvPr id="5" name="Tableau 4"/>
          <p:cNvGraphicFramePr>
            <a:graphicFrameLocks noGrp="1"/>
          </p:cNvGraphicFramePr>
          <p:nvPr>
            <p:extLst>
              <p:ext uri="{D42A27DB-BD31-4B8C-83A1-F6EECF244321}">
                <p14:modId xmlns:p14="http://schemas.microsoft.com/office/powerpoint/2010/main" val="1092782388"/>
              </p:ext>
            </p:extLst>
          </p:nvPr>
        </p:nvGraphicFramePr>
        <p:xfrm>
          <a:off x="467544" y="4437112"/>
          <a:ext cx="7632848" cy="1676400"/>
        </p:xfrm>
        <a:graphic>
          <a:graphicData uri="http://schemas.openxmlformats.org/drawingml/2006/table">
            <a:tbl>
              <a:tblPr firstRow="1" bandRow="1">
                <a:tableStyleId>{5C22544A-7EE6-4342-B048-85BDC9FD1C3A}</a:tableStyleId>
              </a:tblPr>
              <a:tblGrid>
                <a:gridCol w="3456384"/>
                <a:gridCol w="4176464"/>
              </a:tblGrid>
              <a:tr h="28008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BE" sz="1400" b="1" i="1" dirty="0" smtClean="0"/>
                        <a:t>les plus utilisées</a:t>
                      </a:r>
                      <a:endParaRPr lang="fr-BE" sz="1400" i="1"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BE" sz="1400" b="1" i="1" dirty="0" smtClean="0"/>
                        <a:t>rarement ou jamais utilisées </a:t>
                      </a:r>
                      <a:endParaRPr lang="fr-BE" sz="1400" b="1" dirty="0" smtClean="0"/>
                    </a:p>
                  </a:txBody>
                  <a:tcPr/>
                </a:tc>
              </a:tr>
              <a:tr h="1304096">
                <a:tc>
                  <a:txBody>
                    <a:bodyPr/>
                    <a:lstStyle/>
                    <a:p>
                      <a:pPr marL="182880" lvl="0" indent="-342900">
                        <a:buFont typeface="Wingdings" pitchFamily="2" charset="2"/>
                        <a:buChar char="ü"/>
                      </a:pPr>
                      <a:r>
                        <a:rPr lang="fr-BE" sz="1400" b="1" dirty="0" smtClean="0"/>
                        <a:t>moteurs de recherche : 96%</a:t>
                      </a:r>
                      <a:endParaRPr lang="fr-BE" sz="1400" dirty="0" smtClean="0"/>
                    </a:p>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BE" sz="1400" b="1" dirty="0" smtClean="0"/>
                        <a:t>bases de données spécialisées: 81%</a:t>
                      </a:r>
                      <a:r>
                        <a:rPr lang="fr-BE" sz="1400" dirty="0" smtClean="0"/>
                        <a:t/>
                      </a:r>
                      <a:br>
                        <a:rPr lang="fr-BE" sz="1400" dirty="0" smtClean="0"/>
                      </a:br>
                      <a:r>
                        <a:rPr lang="fr-BE" sz="1400" dirty="0" smtClean="0"/>
                        <a:t> </a:t>
                      </a:r>
                    </a:p>
                    <a:p>
                      <a:endParaRPr lang="fr-BE" sz="1400" dirty="0"/>
                    </a:p>
                  </a:txBody>
                  <a:tcPr/>
                </a:tc>
                <a:tc>
                  <a:txBody>
                    <a:bodyPr/>
                    <a:lstStyle/>
                    <a:p>
                      <a:pPr marL="342900" lvl="1" indent="-342900">
                        <a:buFont typeface="Wingdings" pitchFamily="2" charset="2"/>
                        <a:buChar char="ü"/>
                      </a:pPr>
                      <a:r>
                        <a:rPr lang="fr-BE" sz="1400" dirty="0" smtClean="0"/>
                        <a:t>catalogues étrangers: 83%</a:t>
                      </a:r>
                    </a:p>
                    <a:p>
                      <a:pPr marL="342900" lvl="1" indent="-342900">
                        <a:buFont typeface="Wingdings" pitchFamily="2" charset="2"/>
                        <a:buChar char="ü"/>
                      </a:pPr>
                      <a:r>
                        <a:rPr lang="fr-BE" sz="1400" dirty="0" smtClean="0"/>
                        <a:t>catalogues de bibliothèques françaises: 78%</a:t>
                      </a:r>
                    </a:p>
                    <a:p>
                      <a:pPr marL="342900" marR="0" lvl="1"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BE" sz="1400" dirty="0" smtClean="0"/>
                        <a:t>archives ouvertes:</a:t>
                      </a:r>
                      <a:r>
                        <a:rPr lang="fr-BE" sz="1400" baseline="0" dirty="0" smtClean="0"/>
                        <a:t> </a:t>
                      </a:r>
                      <a:r>
                        <a:rPr lang="fr-BE" sz="1400" dirty="0" smtClean="0"/>
                        <a:t>76% </a:t>
                      </a:r>
                    </a:p>
                    <a:p>
                      <a:pPr marL="342900" lvl="1" indent="-342900">
                        <a:buFont typeface="Wingdings" pitchFamily="2" charset="2"/>
                        <a:buChar char="ü"/>
                      </a:pPr>
                      <a:r>
                        <a:rPr lang="fr-BE" sz="1400" dirty="0" smtClean="0"/>
                        <a:t>SUDOC: 75%</a:t>
                      </a:r>
                    </a:p>
                    <a:p>
                      <a:pPr marL="342900" marR="0" lvl="1" indent="-34290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BE" sz="1400" b="1" dirty="0" smtClean="0"/>
                        <a:t>catalogue de la bibliothèque de l’université (BCIU): 65%</a:t>
                      </a:r>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20123445"/>
              </p:ext>
            </p:extLst>
          </p:nvPr>
        </p:nvGraphicFramePr>
        <p:xfrm>
          <a:off x="467544" y="1844824"/>
          <a:ext cx="7776864" cy="1506478"/>
        </p:xfrm>
        <a:graphic>
          <a:graphicData uri="http://schemas.openxmlformats.org/drawingml/2006/table">
            <a:tbl>
              <a:tblPr firstRow="1" bandRow="1">
                <a:tableStyleId>{5C22544A-7EE6-4342-B048-85BDC9FD1C3A}</a:tableStyleId>
              </a:tblPr>
              <a:tblGrid>
                <a:gridCol w="3384376"/>
                <a:gridCol w="4392488"/>
              </a:tblGrid>
              <a:tr h="288032">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BE" sz="1400" b="1" i="1" dirty="0" smtClean="0"/>
                        <a:t>les plus utilisées</a:t>
                      </a:r>
                      <a:endParaRPr lang="fr-BE" sz="1400" i="1" dirty="0" smtClean="0"/>
                    </a:p>
                  </a:txBody>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BE" sz="1400" b="1" i="1" dirty="0" smtClean="0"/>
                        <a:t>rarement ou jamais utilisées </a:t>
                      </a:r>
                      <a:endParaRPr lang="fr-BE" sz="1400" b="1" dirty="0" smtClean="0"/>
                    </a:p>
                  </a:txBody>
                  <a:tcPr/>
                </a:tc>
              </a:tr>
              <a:tr h="1201678">
                <a:tc>
                  <a:txBody>
                    <a:bodyPr/>
                    <a:lstStyle/>
                    <a:p>
                      <a:pPr marL="182880" lvl="0" indent="-342900">
                        <a:buFont typeface="Wingdings" pitchFamily="2" charset="2"/>
                        <a:buChar char="ü"/>
                      </a:pPr>
                      <a:r>
                        <a:rPr lang="fr-BE" sz="1400" b="1" dirty="0" smtClean="0"/>
                        <a:t>moteurs de recherche : 96%</a:t>
                      </a:r>
                      <a:endParaRPr lang="fr-BE" sz="1400" dirty="0" smtClean="0"/>
                    </a:p>
                    <a:p>
                      <a:pPr marL="342900" lvl="0" indent="-342900">
                        <a:buFont typeface="Wingdings" pitchFamily="2" charset="2"/>
                        <a:buChar char="ü"/>
                      </a:pPr>
                      <a:r>
                        <a:rPr lang="fr-BE" sz="1400" b="1" dirty="0" smtClean="0"/>
                        <a:t>catalogue de la bibliothèque: 65%</a:t>
                      </a:r>
                    </a:p>
                    <a:p>
                      <a:pPr marL="342900" lvl="0" indent="-342900">
                        <a:buFont typeface="Wingdings" pitchFamily="2" charset="2"/>
                        <a:buChar char="ü"/>
                      </a:pPr>
                      <a:r>
                        <a:rPr lang="fr-BE" sz="1400" dirty="0" smtClean="0"/>
                        <a:t>portails spécialisés: 53 % </a:t>
                      </a:r>
                      <a:endParaRPr lang="fr-BE" sz="1400" dirty="0"/>
                    </a:p>
                  </a:txBody>
                  <a:tcPr/>
                </a:tc>
                <a:tc>
                  <a:txBody>
                    <a:bodyPr/>
                    <a:lstStyle/>
                    <a:p>
                      <a:pPr marL="342900" lvl="1" indent="-342900">
                        <a:buFont typeface="Wingdings" pitchFamily="2" charset="2"/>
                        <a:buChar char="ü"/>
                      </a:pPr>
                      <a:r>
                        <a:rPr lang="fr-BE" sz="1400" dirty="0" smtClean="0"/>
                        <a:t>archives ouvertes:</a:t>
                      </a:r>
                      <a:r>
                        <a:rPr lang="fr-BE" sz="1400" baseline="0" dirty="0" smtClean="0"/>
                        <a:t> </a:t>
                      </a:r>
                      <a:r>
                        <a:rPr lang="fr-BE" sz="1400" dirty="0" smtClean="0"/>
                        <a:t>77% </a:t>
                      </a:r>
                    </a:p>
                    <a:p>
                      <a:pPr marL="342900" lvl="1" indent="-342900">
                        <a:buFont typeface="Wingdings" pitchFamily="2" charset="2"/>
                        <a:buChar char="ü"/>
                      </a:pPr>
                      <a:r>
                        <a:rPr lang="fr-BE" sz="1400" dirty="0" smtClean="0"/>
                        <a:t>catalogues étrangers: 74%</a:t>
                      </a:r>
                    </a:p>
                    <a:p>
                      <a:pPr marL="342900" lvl="1" indent="-342900">
                        <a:buFont typeface="Wingdings" pitchFamily="2" charset="2"/>
                        <a:buChar char="ü"/>
                      </a:pPr>
                      <a:r>
                        <a:rPr lang="fr-BE" sz="1400" dirty="0" smtClean="0"/>
                        <a:t>SUDOC: 71%</a:t>
                      </a:r>
                    </a:p>
                    <a:p>
                      <a:pPr marL="342900" lvl="1" indent="-342900">
                        <a:buFont typeface="Wingdings" pitchFamily="2" charset="2"/>
                        <a:buChar char="ü"/>
                      </a:pPr>
                      <a:r>
                        <a:rPr lang="fr-BE" sz="1400" b="1" dirty="0" smtClean="0"/>
                        <a:t>bases de données (</a:t>
                      </a:r>
                      <a:r>
                        <a:rPr lang="fr-BE" sz="1400" b="1" dirty="0" err="1" smtClean="0"/>
                        <a:t>Medline</a:t>
                      </a:r>
                      <a:r>
                        <a:rPr lang="fr-BE" sz="1400" b="1" dirty="0" smtClean="0"/>
                        <a:t>, Francis, Pascal…): 62%</a:t>
                      </a:r>
                    </a:p>
                  </a:txBody>
                  <a:tcPr/>
                </a:tc>
              </a:tr>
            </a:tbl>
          </a:graphicData>
        </a:graphic>
      </p:graphicFrame>
      <p:sp>
        <p:nvSpPr>
          <p:cNvPr id="7" name="Espace réservé du pied de page 6"/>
          <p:cNvSpPr>
            <a:spLocks noGrp="1"/>
          </p:cNvSpPr>
          <p:nvPr>
            <p:ph type="ftr" sz="quarter" idx="11"/>
          </p:nvPr>
        </p:nvSpPr>
        <p:spPr/>
        <p:txBody>
          <a:bodyPr/>
          <a:lstStyle/>
          <a:p>
            <a:r>
              <a:rPr lang="fr-BE" dirty="0"/>
              <a:t>Primo @ ULg : formation à destination du personnel</a:t>
            </a:r>
            <a:r>
              <a:rPr lang="fr-BE" dirty="0" smtClean="0"/>
              <a:t>...</a:t>
            </a:r>
            <a:endParaRPr lang="en-US" dirty="0"/>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10</a:t>
            </a:fld>
            <a:endParaRPr lang="en-US"/>
          </a:p>
        </p:txBody>
      </p:sp>
    </p:spTree>
    <p:extLst>
      <p:ext uri="{BB962C8B-B14F-4D97-AF65-F5344CB8AC3E}">
        <p14:creationId xmlns:p14="http://schemas.microsoft.com/office/powerpoint/2010/main" val="86227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620000" cy="1143000"/>
          </a:xfrm>
        </p:spPr>
        <p:txBody>
          <a:bodyPr/>
          <a:lstStyle/>
          <a:p>
            <a:r>
              <a:rPr lang="fr-BE" dirty="0" smtClean="0"/>
              <a:t>Attention</a:t>
            </a:r>
            <a:endParaRPr lang="fr-BE" dirty="0"/>
          </a:p>
        </p:txBody>
      </p:sp>
      <p:sp>
        <p:nvSpPr>
          <p:cNvPr id="3" name="Espace réservé du contenu 2"/>
          <p:cNvSpPr>
            <a:spLocks noGrp="1"/>
          </p:cNvSpPr>
          <p:nvPr>
            <p:ph idx="1"/>
          </p:nvPr>
        </p:nvSpPr>
        <p:spPr>
          <a:xfrm>
            <a:off x="491716" y="3645024"/>
            <a:ext cx="7620000" cy="2808312"/>
          </a:xfrm>
        </p:spPr>
        <p:txBody>
          <a:bodyPr/>
          <a:lstStyle/>
          <a:p>
            <a:r>
              <a:rPr lang="fr-BE" sz="2000" dirty="0" smtClean="0"/>
              <a:t>La facette « Date de publication » n’est construite que s’il y a 5 dates différentes dans le jeu de résultats</a:t>
            </a:r>
          </a:p>
          <a:p>
            <a:pPr lvl="1"/>
            <a:r>
              <a:rPr lang="fr-BE" sz="1800" dirty="0" smtClean="0"/>
              <a:t>Le système doit construire 5 groupes : </a:t>
            </a:r>
          </a:p>
          <a:p>
            <a:pPr lvl="2"/>
            <a:r>
              <a:rPr lang="fr-BE" sz="1600" dirty="0" smtClean="0"/>
              <a:t>Avant AAAA</a:t>
            </a:r>
          </a:p>
          <a:p>
            <a:pPr lvl="2"/>
            <a:r>
              <a:rPr lang="fr-BE" sz="1600" dirty="0" smtClean="0"/>
              <a:t>AAAA-AAAA</a:t>
            </a:r>
          </a:p>
          <a:p>
            <a:pPr lvl="2"/>
            <a:r>
              <a:rPr lang="fr-BE" sz="1600" dirty="0" smtClean="0"/>
              <a:t>AAAA-AAAA</a:t>
            </a:r>
          </a:p>
          <a:p>
            <a:pPr lvl="2"/>
            <a:r>
              <a:rPr lang="fr-BE" sz="1600" dirty="0" smtClean="0"/>
              <a:t>AAAA-AAAA</a:t>
            </a:r>
          </a:p>
          <a:p>
            <a:pPr lvl="2"/>
            <a:r>
              <a:rPr lang="fr-BE" sz="1600" dirty="0" smtClean="0"/>
              <a:t>Après AAAA</a:t>
            </a:r>
            <a:endParaRPr lang="fr-BE" dirty="0" smtClean="0"/>
          </a:p>
          <a:p>
            <a:endParaRPr lang="fr-BE"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388424" cy="217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100</a:t>
            </a:fld>
            <a:endParaRPr lang="en-US"/>
          </a:p>
        </p:txBody>
      </p:sp>
      <p:pic>
        <p:nvPicPr>
          <p:cNvPr id="14338" name="Picture 2"/>
          <p:cNvPicPr>
            <a:picLocks noChangeAspect="1" noChangeArrowheads="1"/>
          </p:cNvPicPr>
          <p:nvPr/>
        </p:nvPicPr>
        <p:blipFill>
          <a:blip r:embed="rId3" cstate="print"/>
          <a:srcRect/>
          <a:stretch>
            <a:fillRect/>
          </a:stretch>
        </p:blipFill>
        <p:spPr bwMode="auto">
          <a:xfrm>
            <a:off x="2555776" y="1196752"/>
            <a:ext cx="6120680" cy="1224136"/>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2555776" y="2492896"/>
            <a:ext cx="6120680" cy="942975"/>
          </a:xfrm>
          <a:prstGeom prst="rect">
            <a:avLst/>
          </a:prstGeom>
          <a:noFill/>
          <a:ln w="9525">
            <a:noFill/>
            <a:miter lim="800000"/>
            <a:headEnd/>
            <a:tailEnd/>
          </a:ln>
        </p:spPr>
      </p:pic>
    </p:spTree>
    <p:extLst>
      <p:ext uri="{BB962C8B-B14F-4D97-AF65-F5344CB8AC3E}">
        <p14:creationId xmlns:p14="http://schemas.microsoft.com/office/powerpoint/2010/main" val="25312830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620000" cy="1143000"/>
          </a:xfrm>
        </p:spPr>
        <p:txBody>
          <a:bodyPr/>
          <a:lstStyle/>
          <a:p>
            <a:r>
              <a:rPr lang="fr-BE" dirty="0" smtClean="0"/>
              <a:t>Attention</a:t>
            </a:r>
            <a:endParaRPr lang="fr-BE" dirty="0"/>
          </a:p>
        </p:txBody>
      </p:sp>
      <p:sp>
        <p:nvSpPr>
          <p:cNvPr id="3" name="Espace réservé du contenu 2"/>
          <p:cNvSpPr>
            <a:spLocks noGrp="1"/>
          </p:cNvSpPr>
          <p:nvPr>
            <p:ph idx="1"/>
          </p:nvPr>
        </p:nvSpPr>
        <p:spPr>
          <a:xfrm>
            <a:off x="467544" y="1556792"/>
            <a:ext cx="7620000" cy="4800600"/>
          </a:xfrm>
        </p:spPr>
        <p:txBody>
          <a:bodyPr>
            <a:normAutofit/>
          </a:bodyPr>
          <a:lstStyle/>
          <a:p>
            <a:pPr algn="just"/>
            <a:r>
              <a:rPr lang="fr-BE" sz="2000" dirty="0" smtClean="0">
                <a:sym typeface="Wingdings" pitchFamily="2" charset="2"/>
              </a:rPr>
              <a:t>Pour les </a:t>
            </a:r>
            <a:r>
              <a:rPr lang="fr-BE" sz="2000" b="1" dirty="0" smtClean="0">
                <a:sym typeface="Wingdings" pitchFamily="2" charset="2"/>
              </a:rPr>
              <a:t>données locales </a:t>
            </a:r>
            <a:r>
              <a:rPr lang="fr-BE" sz="2000" dirty="0" smtClean="0">
                <a:sym typeface="Wingdings" pitchFamily="2" charset="2"/>
              </a:rPr>
              <a:t>(= nos données), c’est nous qui définissons quelle zone va alimenter quelle facette</a:t>
            </a:r>
          </a:p>
          <a:p>
            <a:pPr lvl="1" algn="just">
              <a:buNone/>
            </a:pPr>
            <a:r>
              <a:rPr lang="fr-BE" sz="1800" i="1" dirty="0" smtClean="0">
                <a:sym typeface="Wingdings" pitchFamily="2" charset="2"/>
              </a:rPr>
              <a:t>Exemples :</a:t>
            </a:r>
          </a:p>
          <a:p>
            <a:pPr lvl="1" algn="just"/>
            <a:r>
              <a:rPr lang="fr-BE" sz="1800" dirty="0" smtClean="0">
                <a:sym typeface="Wingdings" pitchFamily="2" charset="2"/>
              </a:rPr>
              <a:t>La facette Sujet va chercher pour les notices ALEPH les zones 600, 610, 611, 630, 650, 655, 659, 699 MAIS sans les subdivisions !</a:t>
            </a:r>
          </a:p>
          <a:p>
            <a:pPr lvl="1" algn="just"/>
            <a:r>
              <a:rPr lang="fr-BE" sz="1800" dirty="0" smtClean="0">
                <a:sym typeface="Wingdings" pitchFamily="2" charset="2"/>
              </a:rPr>
              <a:t>La facette Sujet va chercher pour les notices </a:t>
            </a:r>
            <a:r>
              <a:rPr lang="fr-BE" sz="1800" dirty="0" err="1" smtClean="0">
                <a:sym typeface="Wingdings" pitchFamily="2" charset="2"/>
              </a:rPr>
              <a:t>ORBi</a:t>
            </a:r>
            <a:r>
              <a:rPr lang="fr-BE" sz="1800" dirty="0" smtClean="0">
                <a:sym typeface="Wingdings" pitchFamily="2" charset="2"/>
              </a:rPr>
              <a:t> et SFX, non seulement les zones </a:t>
            </a:r>
            <a:r>
              <a:rPr lang="fr-BE" sz="1800" dirty="0" err="1" smtClean="0">
                <a:sym typeface="Wingdings" pitchFamily="2" charset="2"/>
              </a:rPr>
              <a:t>dc:subject</a:t>
            </a:r>
            <a:r>
              <a:rPr lang="fr-BE" sz="1800" dirty="0" smtClean="0">
                <a:sym typeface="Wingdings" pitchFamily="2" charset="2"/>
              </a:rPr>
              <a:t> et 6xx, mais aussi les zones contenant la classification </a:t>
            </a:r>
            <a:r>
              <a:rPr lang="fr-BE" sz="1800" dirty="0" err="1" smtClean="0">
                <a:sym typeface="Wingdings" pitchFamily="2" charset="2"/>
              </a:rPr>
              <a:t>ULg</a:t>
            </a:r>
            <a:r>
              <a:rPr lang="fr-BE" sz="1800" dirty="0" smtClean="0">
                <a:sym typeface="Wingdings" pitchFamily="2" charset="2"/>
              </a:rPr>
              <a:t>.</a:t>
            </a:r>
          </a:p>
          <a:p>
            <a:pPr lvl="1" algn="just"/>
            <a:r>
              <a:rPr lang="fr-BE" sz="1800" dirty="0" smtClean="0">
                <a:sym typeface="Wingdings" pitchFamily="2" charset="2"/>
              </a:rPr>
              <a:t>La facette Auteur va chercher pour les notices ALEPH les zones 100, 110, 111, 700, 710, 711, 720, MAIS on ne conserve que l’initiale du prénom, les $a et $b pour les X10 et le $a pour les X11.</a:t>
            </a:r>
          </a:p>
          <a:p>
            <a:pPr>
              <a:buNone/>
            </a:pPr>
            <a:endParaRPr lang="fr-BE" sz="2000" dirty="0" smtClean="0">
              <a:sym typeface="Wingdings" pitchFamily="2" charset="2"/>
            </a:endParaRPr>
          </a:p>
          <a:p>
            <a:r>
              <a:rPr lang="fr-BE" sz="2000" dirty="0" smtClean="0">
                <a:sym typeface="Wingdings" pitchFamily="2" charset="2"/>
              </a:rPr>
              <a:t>Pour </a:t>
            </a:r>
            <a:r>
              <a:rPr lang="fr-BE" sz="2000" dirty="0">
                <a:sym typeface="Wingdings" pitchFamily="2" charset="2"/>
              </a:rPr>
              <a:t>les données des ressources en ligne </a:t>
            </a:r>
            <a:r>
              <a:rPr lang="fr-BE" sz="2000" dirty="0" smtClean="0">
                <a:sym typeface="Wingdings" pitchFamily="2" charset="2"/>
              </a:rPr>
              <a:t>issues de </a:t>
            </a:r>
            <a:r>
              <a:rPr lang="fr-BE" sz="2000" b="1" dirty="0" smtClean="0">
                <a:sym typeface="Wingdings" pitchFamily="2" charset="2"/>
              </a:rPr>
              <a:t>PCI</a:t>
            </a:r>
            <a:r>
              <a:rPr lang="fr-BE" sz="2000" dirty="0" smtClean="0">
                <a:sym typeface="Wingdings" pitchFamily="2" charset="2"/>
              </a:rPr>
              <a:t>, </a:t>
            </a:r>
            <a:r>
              <a:rPr lang="fr-BE" sz="2000" dirty="0">
                <a:sym typeface="Wingdings" pitchFamily="2" charset="2"/>
              </a:rPr>
              <a:t>on ne peut </a:t>
            </a:r>
            <a:r>
              <a:rPr lang="fr-BE" sz="2000" u="sng" dirty="0">
                <a:sym typeface="Wingdings" pitchFamily="2" charset="2"/>
              </a:rPr>
              <a:t>rien</a:t>
            </a:r>
            <a:r>
              <a:rPr lang="fr-BE" sz="2000" dirty="0">
                <a:sym typeface="Wingdings" pitchFamily="2" charset="2"/>
              </a:rPr>
              <a:t> </a:t>
            </a:r>
            <a:r>
              <a:rPr lang="fr-BE" sz="2000" dirty="0" smtClean="0">
                <a:sym typeface="Wingdings" pitchFamily="2" charset="2"/>
              </a:rPr>
              <a:t>paramétrer ici !!</a:t>
            </a:r>
            <a:endParaRPr lang="fr-BE" sz="2000" dirty="0">
              <a:sym typeface="Wingdings" pitchFamily="2" charset="2"/>
            </a:endParaRPr>
          </a:p>
          <a:p>
            <a:pPr>
              <a:buNone/>
            </a:pPr>
            <a:endParaRPr lang="fr-BE" dirty="0" smtClean="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101</a:t>
            </a:fld>
            <a:endParaRPr lang="en-US"/>
          </a:p>
        </p:txBody>
      </p:sp>
    </p:spTree>
    <p:extLst>
      <p:ext uri="{BB962C8B-B14F-4D97-AF65-F5344CB8AC3E}">
        <p14:creationId xmlns:p14="http://schemas.microsoft.com/office/powerpoint/2010/main" val="8700608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FRBR</a:t>
            </a:r>
            <a:endParaRPr lang="fr-BE" dirty="0"/>
          </a:p>
        </p:txBody>
      </p:sp>
      <p:sp>
        <p:nvSpPr>
          <p:cNvPr id="3" name="Espace réservé du contenu 2"/>
          <p:cNvSpPr>
            <a:spLocks noGrp="1"/>
          </p:cNvSpPr>
          <p:nvPr>
            <p:ph idx="1"/>
          </p:nvPr>
        </p:nvSpPr>
        <p:spPr>
          <a:xfrm>
            <a:off x="457200" y="1124744"/>
            <a:ext cx="7620000" cy="5276056"/>
          </a:xfrm>
        </p:spPr>
        <p:txBody>
          <a:bodyPr/>
          <a:lstStyle/>
          <a:p>
            <a:pPr>
              <a:buNone/>
            </a:pPr>
            <a:r>
              <a:rPr lang="fr-BE" sz="2000" dirty="0" smtClean="0"/>
              <a:t>Si plusieurs versions d’un document existent :</a:t>
            </a:r>
          </a:p>
          <a:p>
            <a:endParaRPr lang="fr-BE" dirty="0" smtClean="0"/>
          </a:p>
          <a:p>
            <a:endParaRPr lang="fr-BE" dirty="0" smtClean="0"/>
          </a:p>
          <a:p>
            <a:endParaRPr lang="fr-BE" dirty="0" smtClean="0"/>
          </a:p>
          <a:p>
            <a:pPr>
              <a:buNone/>
            </a:pPr>
            <a:r>
              <a:rPr lang="fr-BE" sz="2000" dirty="0" smtClean="0"/>
              <a:t>Cliquer sur « Il y a x versions » </a:t>
            </a:r>
          </a:p>
          <a:p>
            <a:endParaRPr lang="fr-BE" dirty="0" smtClean="0"/>
          </a:p>
          <a:p>
            <a:endParaRPr lang="fr-BE" dirty="0"/>
          </a:p>
        </p:txBody>
      </p:sp>
      <p:sp>
        <p:nvSpPr>
          <p:cNvPr id="7" name="Rectangle 6"/>
          <p:cNvSpPr/>
          <p:nvPr/>
        </p:nvSpPr>
        <p:spPr>
          <a:xfrm>
            <a:off x="4499992" y="1484784"/>
            <a:ext cx="3888432" cy="2304256"/>
          </a:xfrm>
          <a:prstGeom prst="wedgeRectCallout">
            <a:avLst>
              <a:gd name="adj1" fmla="val -86154"/>
              <a:gd name="adj2" fmla="val -12295"/>
            </a:avLst>
          </a:prstGeom>
          <a:solidFill>
            <a:schemeClr val="tx2">
              <a:lumMod val="40000"/>
              <a:lumOff val="60000"/>
            </a:schemeClr>
          </a:solidFill>
          <a:ln>
            <a:solidFill>
              <a:schemeClr val="tx2">
                <a:lumMod val="60000"/>
                <a:lumOff val="40000"/>
              </a:schemeClr>
            </a:solidFill>
          </a:ln>
          <a:effectLst>
            <a:glow rad="101600">
              <a:schemeClr val="tx2">
                <a:lumMod val="40000"/>
                <a:lumOff val="6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version »</a:t>
            </a:r>
          </a:p>
          <a:p>
            <a:pPr marL="285750" indent="-285750">
              <a:buFont typeface="Arial" pitchFamily="34" charset="0"/>
              <a:buChar char="•"/>
            </a:pPr>
            <a:r>
              <a:rPr lang="fr-BE" sz="1400" dirty="0" smtClean="0"/>
              <a:t>une même œuvre d’un auteur, publiée dans des langues différentes, chez des éditeurs différents, à des dates différentes…</a:t>
            </a:r>
          </a:p>
          <a:p>
            <a:pPr marL="285750" indent="-285750">
              <a:buFont typeface="Arial" pitchFamily="34" charset="0"/>
              <a:buChar char="•"/>
            </a:pPr>
            <a:r>
              <a:rPr lang="fr-BE" sz="1400" dirty="0" smtClean="0"/>
              <a:t>un périodique ou un livre sous format papier dans les collections physiques et le même titre sous forme électronique</a:t>
            </a:r>
          </a:p>
          <a:p>
            <a:pPr marL="285750" indent="-285750">
              <a:buFont typeface="Arial" pitchFamily="34" charset="0"/>
              <a:buChar char="•"/>
            </a:pPr>
            <a:r>
              <a:rPr lang="fr-BE" sz="1400" dirty="0"/>
              <a:t>u</a:t>
            </a:r>
            <a:r>
              <a:rPr lang="fr-BE" sz="1400" dirty="0" smtClean="0"/>
              <a:t>n même article issu de fournisseurs différents dans l’index Primo Central</a:t>
            </a:r>
          </a:p>
          <a:p>
            <a:endParaRPr lang="fr-BE" sz="1400"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102</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467544" y="1628800"/>
            <a:ext cx="2609850" cy="1038225"/>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179512" y="2852936"/>
            <a:ext cx="4095750" cy="3486150"/>
          </a:xfrm>
          <a:prstGeom prst="rect">
            <a:avLst/>
          </a:prstGeom>
          <a:noFill/>
          <a:ln w="9525">
            <a:noFill/>
            <a:miter lim="800000"/>
            <a:headEnd/>
            <a:tailEnd/>
          </a:ln>
        </p:spPr>
      </p:pic>
      <p:sp>
        <p:nvSpPr>
          <p:cNvPr id="11" name="Rectangle 10"/>
          <p:cNvSpPr/>
          <p:nvPr/>
        </p:nvSpPr>
        <p:spPr>
          <a:xfrm>
            <a:off x="3779912" y="4077072"/>
            <a:ext cx="2736304" cy="1224136"/>
          </a:xfrm>
          <a:prstGeom prst="wedgeRectCallout">
            <a:avLst>
              <a:gd name="adj1" fmla="val -60747"/>
              <a:gd name="adj2" fmla="val -13202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2"/>
                </a:solidFill>
              </a:rPr>
              <a:t>Par défaut, le tri dans le groupe FRBR est par ‘Date (du + récent au + ancien)’</a:t>
            </a:r>
            <a:endParaRPr lang="fr-BE" dirty="0">
              <a:solidFill>
                <a:schemeClr val="tx2"/>
              </a:solidFill>
            </a:endParaRPr>
          </a:p>
        </p:txBody>
      </p:sp>
      <p:sp>
        <p:nvSpPr>
          <p:cNvPr id="13" name="Rectangle 12"/>
          <p:cNvSpPr/>
          <p:nvPr/>
        </p:nvSpPr>
        <p:spPr>
          <a:xfrm>
            <a:off x="3203848" y="5589240"/>
            <a:ext cx="5112568" cy="900680"/>
          </a:xfrm>
          <a:prstGeom prst="wedgeRectCallout">
            <a:avLst>
              <a:gd name="adj1" fmla="val -20833"/>
              <a:gd name="adj2" fmla="val 5063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rgbClr val="00B050"/>
                </a:solidFill>
              </a:rPr>
              <a:t>Retour sur le tri d’origine (par défaut ‘Pertinence’) après fermeture du groupe &amp; Retour à la page de résultat à partir de laquelle on avait ouvert le groupe</a:t>
            </a:r>
            <a:endParaRPr lang="fr-BE" dirty="0">
              <a:solidFill>
                <a:srgbClr val="00B050"/>
              </a:solidFill>
            </a:endParaRPr>
          </a:p>
        </p:txBody>
      </p:sp>
      <p:sp>
        <p:nvSpPr>
          <p:cNvPr id="14" name="Flèche vers le bas 13"/>
          <p:cNvSpPr/>
          <p:nvPr/>
        </p:nvSpPr>
        <p:spPr>
          <a:xfrm>
            <a:off x="5220072" y="5157192"/>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336021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BE" dirty="0" smtClean="0"/>
              <a:t>Relancer sa recherche à partir du jeu de résultats</a:t>
            </a:r>
            <a:endParaRPr lang="fr-BE" dirty="0"/>
          </a:p>
        </p:txBody>
      </p:sp>
      <p:sp>
        <p:nvSpPr>
          <p:cNvPr id="5" name="Espace réservé du contenu 2"/>
          <p:cNvSpPr txBox="1">
            <a:spLocks/>
          </p:cNvSpPr>
          <p:nvPr/>
        </p:nvSpPr>
        <p:spPr>
          <a:xfrm>
            <a:off x="457200" y="5445224"/>
            <a:ext cx="7620000" cy="1243608"/>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tabLst/>
              <a:defRPr/>
            </a:pPr>
            <a:r>
              <a:rPr kumimoji="0" lang="fr-BE"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Par auteur ou par sujet : les</a:t>
            </a:r>
            <a:r>
              <a:rPr kumimoji="0" lang="fr-BE" sz="20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entrées proposées correspondent aux facettes « Auteur » et « Sujet »</a:t>
            </a:r>
            <a:endParaRPr kumimoji="0" lang="fr-BE"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259" y="1720054"/>
            <a:ext cx="292417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pied de page 1"/>
          <p:cNvSpPr>
            <a:spLocks noGrp="1"/>
          </p:cNvSpPr>
          <p:nvPr>
            <p:ph type="ftr" sz="quarter" idx="11"/>
          </p:nvPr>
        </p:nvSpPr>
        <p:spPr/>
        <p:txBody>
          <a:bodyPr/>
          <a:lstStyle/>
          <a:p>
            <a:r>
              <a:rPr lang="fr-BE" smtClean="0"/>
              <a:t>Primo @ ULg : formation à destination du personnel...</a:t>
            </a:r>
            <a:endParaRPr lang="en-US"/>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103</a:t>
            </a:fld>
            <a:endParaRPr lang="en-US"/>
          </a:p>
        </p:txBody>
      </p:sp>
    </p:spTree>
    <p:extLst>
      <p:ext uri="{BB962C8B-B14F-4D97-AF65-F5344CB8AC3E}">
        <p14:creationId xmlns:p14="http://schemas.microsoft.com/office/powerpoint/2010/main" val="15029282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latin typeface="Arial Rounded MT Bold" pitchFamily="34" charset="0"/>
              </a:rPr>
              <a:t>Visualiser la notice complète</a:t>
            </a:r>
            <a:endParaRPr lang="fr-BE" sz="3600" dirty="0">
              <a:latin typeface="Arial Rounded MT Bold" pitchFamily="34" charset="0"/>
            </a:endParaRPr>
          </a:p>
        </p:txBody>
      </p:sp>
      <p:sp>
        <p:nvSpPr>
          <p:cNvPr id="6" name="Espace réservé du contenu 5"/>
          <p:cNvSpPr>
            <a:spLocks noGrp="1"/>
          </p:cNvSpPr>
          <p:nvPr>
            <p:ph sz="half" idx="2"/>
          </p:nvPr>
        </p:nvSpPr>
        <p:spPr>
          <a:xfrm>
            <a:off x="323528" y="1196752"/>
            <a:ext cx="6768752" cy="5661248"/>
          </a:xfrm>
        </p:spPr>
        <p:txBody>
          <a:bodyPr>
            <a:normAutofit/>
          </a:bodyPr>
          <a:lstStyle/>
          <a:p>
            <a:pPr>
              <a:buFontTx/>
              <a:buChar char="-"/>
            </a:pPr>
            <a:r>
              <a:rPr lang="fr-BE" sz="1500" dirty="0" smtClean="0"/>
              <a:t>En cliquant sur l’</a:t>
            </a:r>
            <a:r>
              <a:rPr lang="fr-BE" sz="1500" dirty="0" err="1" smtClean="0"/>
              <a:t>imagette</a:t>
            </a:r>
            <a:endParaRPr lang="fr-BE" sz="1500" dirty="0" smtClean="0"/>
          </a:p>
          <a:p>
            <a:pPr>
              <a:buFontTx/>
              <a:buChar char="-"/>
            </a:pPr>
            <a:r>
              <a:rPr lang="fr-BE" sz="1500" dirty="0" smtClean="0"/>
              <a:t>En cliquant sur le titre  (hyperlien)</a:t>
            </a:r>
          </a:p>
          <a:p>
            <a:pPr>
              <a:buFontTx/>
              <a:buChar char="-"/>
            </a:pPr>
            <a:r>
              <a:rPr lang="fr-BE" sz="1500" dirty="0" smtClean="0"/>
              <a:t>En cliquant sur l’onglet +d’infos</a:t>
            </a:r>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dirty="0" smtClean="0"/>
          </a:p>
          <a:p>
            <a:pPr>
              <a:buNone/>
            </a:pPr>
            <a:endParaRPr lang="fr-BE" sz="1600" dirty="0" smtClean="0"/>
          </a:p>
          <a:p>
            <a:r>
              <a:rPr lang="fr-BE" sz="1600" dirty="0" smtClean="0"/>
              <a:t>La notice détaillée s’affiche seule </a:t>
            </a:r>
            <a:r>
              <a:rPr lang="fr-BE" sz="1600" dirty="0" smtClean="0">
                <a:sym typeface="Wingdings" pitchFamily="2" charset="2"/>
              </a:rPr>
              <a:t> </a:t>
            </a:r>
          </a:p>
          <a:p>
            <a:pPr lvl="1"/>
            <a:r>
              <a:rPr lang="fr-BE" sz="1200" dirty="0" smtClean="0">
                <a:sym typeface="Wingdings" pitchFamily="2" charset="2"/>
              </a:rPr>
              <a:t>Cliquer sur le lien en bas à gauche pour retourner à la liste  : </a:t>
            </a:r>
            <a:endParaRPr lang="fr-BE" sz="1200" dirty="0" smtClean="0"/>
          </a:p>
          <a:p>
            <a:pPr>
              <a:buNone/>
            </a:pPr>
            <a:endParaRPr lang="fr-BE" dirty="0"/>
          </a:p>
        </p:txBody>
      </p:sp>
      <p:cxnSp>
        <p:nvCxnSpPr>
          <p:cNvPr id="17" name="Connecteur droit avec flèche 16"/>
          <p:cNvCxnSpPr/>
          <p:nvPr/>
        </p:nvCxnSpPr>
        <p:spPr>
          <a:xfrm>
            <a:off x="1547664" y="3356992"/>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6165304"/>
            <a:ext cx="22098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104</a:t>
            </a:fld>
            <a:endParaRPr lang="en-US"/>
          </a:p>
        </p:txBody>
      </p:sp>
      <p:pic>
        <p:nvPicPr>
          <p:cNvPr id="16386" name="Picture 2"/>
          <p:cNvPicPr>
            <a:picLocks noGrp="1" noChangeAspect="1" noChangeArrowheads="1"/>
          </p:cNvPicPr>
          <p:nvPr>
            <p:ph sz="half" idx="1"/>
          </p:nvPr>
        </p:nvPicPr>
        <p:blipFill>
          <a:blip r:embed="rId3" cstate="print"/>
          <a:srcRect/>
          <a:stretch>
            <a:fillRect/>
          </a:stretch>
        </p:blipFill>
        <p:spPr bwMode="auto">
          <a:xfrm>
            <a:off x="539552" y="2132856"/>
            <a:ext cx="6995120" cy="3558005"/>
          </a:xfrm>
          <a:prstGeom prst="rect">
            <a:avLst/>
          </a:prstGeom>
          <a:noFill/>
          <a:ln w="9525">
            <a:noFill/>
            <a:miter lim="800000"/>
            <a:headEnd/>
            <a:tailEnd/>
          </a:ln>
        </p:spPr>
      </p:pic>
      <p:cxnSp>
        <p:nvCxnSpPr>
          <p:cNvPr id="18" name="Connecteur droit avec flèche 17"/>
          <p:cNvCxnSpPr/>
          <p:nvPr/>
        </p:nvCxnSpPr>
        <p:spPr>
          <a:xfrm>
            <a:off x="3059832" y="1988840"/>
            <a:ext cx="0" cy="7920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1043608" y="2276872"/>
            <a:ext cx="720080" cy="36724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683568" y="2636912"/>
            <a:ext cx="288032" cy="33123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9096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Relancer sa recherche à partir d’une notice du jeu de résultats</a:t>
            </a:r>
            <a:endParaRPr lang="fr-BE" dirty="0"/>
          </a:p>
        </p:txBody>
      </p:sp>
      <p:sp>
        <p:nvSpPr>
          <p:cNvPr id="3" name="Espace réservé du contenu 2"/>
          <p:cNvSpPr>
            <a:spLocks noGrp="1"/>
          </p:cNvSpPr>
          <p:nvPr>
            <p:ph idx="1"/>
          </p:nvPr>
        </p:nvSpPr>
        <p:spPr/>
        <p:txBody>
          <a:bodyPr/>
          <a:lstStyle/>
          <a:p>
            <a:r>
              <a:rPr lang="fr-BE" dirty="0" smtClean="0"/>
              <a:t>Utiliser les hyperliens présents dans les notices</a:t>
            </a:r>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105</a:t>
            </a:fld>
            <a:endParaRPr lang="en-US"/>
          </a:p>
        </p:txBody>
      </p:sp>
      <p:pic>
        <p:nvPicPr>
          <p:cNvPr id="17410" name="Picture 2"/>
          <p:cNvPicPr>
            <a:picLocks noChangeAspect="1" noChangeArrowheads="1"/>
          </p:cNvPicPr>
          <p:nvPr/>
        </p:nvPicPr>
        <p:blipFill>
          <a:blip r:embed="rId2" cstate="print"/>
          <a:srcRect/>
          <a:stretch>
            <a:fillRect/>
          </a:stretch>
        </p:blipFill>
        <p:spPr bwMode="auto">
          <a:xfrm>
            <a:off x="1763688" y="2492896"/>
            <a:ext cx="4823926" cy="2448272"/>
          </a:xfrm>
          <a:prstGeom prst="rect">
            <a:avLst/>
          </a:prstGeom>
          <a:noFill/>
          <a:ln w="9525">
            <a:noFill/>
            <a:miter lim="800000"/>
            <a:headEnd/>
            <a:tailEnd/>
          </a:ln>
        </p:spPr>
      </p:pic>
      <p:cxnSp>
        <p:nvCxnSpPr>
          <p:cNvPr id="13" name="Connecteur droit avec flèche 12"/>
          <p:cNvCxnSpPr/>
          <p:nvPr/>
        </p:nvCxnSpPr>
        <p:spPr>
          <a:xfrm>
            <a:off x="2699792" y="2060848"/>
            <a:ext cx="360040" cy="19442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843808" y="2060848"/>
            <a:ext cx="1440160" cy="25202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0503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Visualiser la notice complète</a:t>
            </a:r>
            <a:endParaRPr lang="fr-BE" dirty="0"/>
          </a:p>
        </p:txBody>
      </p:sp>
      <p:sp>
        <p:nvSpPr>
          <p:cNvPr id="14" name="Espace réservé du contenu 13"/>
          <p:cNvSpPr>
            <a:spLocks noGrp="1"/>
          </p:cNvSpPr>
          <p:nvPr>
            <p:ph idx="1"/>
          </p:nvPr>
        </p:nvSpPr>
        <p:spPr/>
        <p:txBody>
          <a:bodyPr/>
          <a:lstStyle/>
          <a:p>
            <a:endParaRPr lang="fr-BE" dirty="0"/>
          </a:p>
        </p:txBody>
      </p: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106</a:t>
            </a:fld>
            <a:endParaRPr lang="en-US"/>
          </a:p>
        </p:txBody>
      </p:sp>
      <p:pic>
        <p:nvPicPr>
          <p:cNvPr id="18434" name="Picture 2"/>
          <p:cNvPicPr>
            <a:picLocks noChangeAspect="1" noChangeArrowheads="1"/>
          </p:cNvPicPr>
          <p:nvPr/>
        </p:nvPicPr>
        <p:blipFill>
          <a:blip r:embed="rId2" cstate="print"/>
          <a:srcRect/>
          <a:stretch>
            <a:fillRect/>
          </a:stretch>
        </p:blipFill>
        <p:spPr bwMode="auto">
          <a:xfrm>
            <a:off x="251520" y="1124744"/>
            <a:ext cx="7920880" cy="5400600"/>
          </a:xfrm>
          <a:prstGeom prst="rect">
            <a:avLst/>
          </a:prstGeom>
          <a:noFill/>
          <a:ln w="9525">
            <a:noFill/>
            <a:miter lim="800000"/>
            <a:headEnd/>
            <a:tailEnd/>
          </a:ln>
        </p:spPr>
      </p:pic>
      <p:sp>
        <p:nvSpPr>
          <p:cNvPr id="12" name="Rectangle 11"/>
          <p:cNvSpPr/>
          <p:nvPr/>
        </p:nvSpPr>
        <p:spPr>
          <a:xfrm>
            <a:off x="3707904" y="5373216"/>
            <a:ext cx="4536504" cy="1484784"/>
          </a:xfrm>
          <a:prstGeom prst="wedgeRectCallout">
            <a:avLst>
              <a:gd name="adj1" fmla="val 18369"/>
              <a:gd name="adj2" fmla="val -12295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2"/>
                </a:solidFill>
              </a:rPr>
              <a:t>Liens vers d’autres ressources (Amazon, </a:t>
            </a:r>
            <a:r>
              <a:rPr lang="fr-BE" dirty="0" err="1" smtClean="0">
                <a:solidFill>
                  <a:schemeClr val="tx2"/>
                </a:solidFill>
              </a:rPr>
              <a:t>GoogleBooks</a:t>
            </a:r>
            <a:r>
              <a:rPr lang="fr-BE" dirty="0" smtClean="0">
                <a:solidFill>
                  <a:schemeClr val="tx2"/>
                </a:solidFill>
              </a:rPr>
              <a:t>, </a:t>
            </a:r>
            <a:r>
              <a:rPr lang="fr-BE" dirty="0" err="1" smtClean="0">
                <a:solidFill>
                  <a:schemeClr val="tx2"/>
                </a:solidFill>
              </a:rPr>
              <a:t>Wikipedia</a:t>
            </a:r>
            <a:r>
              <a:rPr lang="fr-BE" dirty="0" smtClean="0">
                <a:solidFill>
                  <a:schemeClr val="tx2"/>
                </a:solidFill>
              </a:rPr>
              <a:t>, numérisations, citations…), des services (</a:t>
            </a:r>
            <a:r>
              <a:rPr lang="fr-BE" dirty="0" err="1" smtClean="0">
                <a:solidFill>
                  <a:schemeClr val="tx2"/>
                </a:solidFill>
              </a:rPr>
              <a:t>Get</a:t>
            </a:r>
            <a:r>
              <a:rPr lang="fr-BE" dirty="0" smtClean="0">
                <a:solidFill>
                  <a:schemeClr val="tx2"/>
                </a:solidFill>
              </a:rPr>
              <a:t> It!, SFX, </a:t>
            </a:r>
            <a:r>
              <a:rPr lang="fr-BE" dirty="0" err="1" smtClean="0">
                <a:solidFill>
                  <a:schemeClr val="tx2"/>
                </a:solidFill>
              </a:rPr>
              <a:t>Unicat</a:t>
            </a:r>
            <a:r>
              <a:rPr lang="fr-BE" dirty="0" smtClean="0">
                <a:solidFill>
                  <a:schemeClr val="tx2"/>
                </a:solidFill>
              </a:rPr>
              <a:t>), d’autres notices (changements de titres, ‘contient’… liens des notices Aleph)</a:t>
            </a:r>
            <a:endParaRPr lang="fr-BE" dirty="0">
              <a:solidFill>
                <a:schemeClr val="tx2"/>
              </a:solidFill>
            </a:endParaRPr>
          </a:p>
        </p:txBody>
      </p:sp>
      <p:sp>
        <p:nvSpPr>
          <p:cNvPr id="13" name="Rectangle 12"/>
          <p:cNvSpPr/>
          <p:nvPr/>
        </p:nvSpPr>
        <p:spPr>
          <a:xfrm>
            <a:off x="251520" y="2708920"/>
            <a:ext cx="648072" cy="3492968"/>
          </a:xfrm>
          <a:prstGeom prst="wedgeRectCallout">
            <a:avLst>
              <a:gd name="adj1" fmla="val 51571"/>
              <a:gd name="adj2" fmla="val 158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BE" dirty="0" smtClean="0">
                <a:solidFill>
                  <a:schemeClr val="tx2"/>
                </a:solidFill>
              </a:rPr>
              <a:t>Zones de la description bibliographique</a:t>
            </a:r>
            <a:endParaRPr lang="fr-BE" dirty="0">
              <a:solidFill>
                <a:schemeClr val="tx2"/>
              </a:solidFill>
            </a:endParaRPr>
          </a:p>
        </p:txBody>
      </p:sp>
    </p:spTree>
    <p:extLst>
      <p:ext uri="{BB962C8B-B14F-4D97-AF65-F5344CB8AC3E}">
        <p14:creationId xmlns:p14="http://schemas.microsoft.com/office/powerpoint/2010/main" val="6660030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L’onglet « Citations »</a:t>
            </a:r>
            <a:endParaRPr lang="fr-BE" dirty="0"/>
          </a:p>
        </p:txBody>
      </p:sp>
      <p:sp>
        <p:nvSpPr>
          <p:cNvPr id="3" name="Espace réservé du contenu 2"/>
          <p:cNvSpPr>
            <a:spLocks noGrp="1"/>
          </p:cNvSpPr>
          <p:nvPr>
            <p:ph idx="1"/>
          </p:nvPr>
        </p:nvSpPr>
        <p:spPr>
          <a:xfrm>
            <a:off x="457200" y="1412776"/>
            <a:ext cx="7620000" cy="4988024"/>
          </a:xfrm>
        </p:spPr>
        <p:txBody>
          <a:bodyPr/>
          <a:lstStyle/>
          <a:p>
            <a:r>
              <a:rPr lang="fr-BE" dirty="0" smtClean="0"/>
              <a:t>N’apparaît que pour les références issues de </a:t>
            </a:r>
            <a:r>
              <a:rPr lang="fr-BE" dirty="0" err="1" smtClean="0"/>
              <a:t>Scopus</a:t>
            </a:r>
            <a:r>
              <a:rPr lang="fr-BE" dirty="0" smtClean="0"/>
              <a:t> (facette </a:t>
            </a:r>
            <a:r>
              <a:rPr lang="fr-BE" i="1" dirty="0" err="1" smtClean="0"/>
              <a:t>SciVerse</a:t>
            </a:r>
            <a:r>
              <a:rPr lang="fr-BE" i="1" dirty="0" smtClean="0"/>
              <a:t> </a:t>
            </a:r>
            <a:r>
              <a:rPr lang="fr-BE" i="1" dirty="0" err="1" smtClean="0"/>
              <a:t>Scopus</a:t>
            </a:r>
            <a:r>
              <a:rPr lang="fr-BE" i="1" dirty="0" smtClean="0"/>
              <a:t> (Elsevier)</a:t>
            </a:r>
            <a:r>
              <a:rPr lang="fr-BE" dirty="0" smtClean="0"/>
              <a:t>)</a:t>
            </a:r>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107</a:t>
            </a:fld>
            <a:endParaRPr lang="en-US"/>
          </a:p>
        </p:txBody>
      </p:sp>
      <p:pic>
        <p:nvPicPr>
          <p:cNvPr id="8195" name="Picture 3"/>
          <p:cNvPicPr>
            <a:picLocks noChangeAspect="1" noChangeArrowheads="1"/>
          </p:cNvPicPr>
          <p:nvPr/>
        </p:nvPicPr>
        <p:blipFill>
          <a:blip r:embed="rId2" cstate="print"/>
          <a:srcRect/>
          <a:stretch>
            <a:fillRect/>
          </a:stretch>
        </p:blipFill>
        <p:spPr bwMode="auto">
          <a:xfrm>
            <a:off x="899592" y="2204864"/>
            <a:ext cx="7077075" cy="426720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L’onglet « Citations »</a:t>
            </a:r>
            <a:endParaRPr lang="fr-BE" dirty="0"/>
          </a:p>
        </p:txBody>
      </p:sp>
      <p:sp>
        <p:nvSpPr>
          <p:cNvPr id="3" name="Espace réservé du contenu 2"/>
          <p:cNvSpPr>
            <a:spLocks noGrp="1"/>
          </p:cNvSpPr>
          <p:nvPr>
            <p:ph idx="1"/>
          </p:nvPr>
        </p:nvSpPr>
        <p:spPr>
          <a:xfrm>
            <a:off x="457200" y="1412776"/>
            <a:ext cx="7620000" cy="4988024"/>
          </a:xfrm>
        </p:spPr>
        <p:txBody>
          <a:bodyPr>
            <a:normAutofit lnSpcReduction="10000"/>
          </a:bodyPr>
          <a:lstStyle/>
          <a:p>
            <a:pPr>
              <a:buFont typeface="Wingdings" pitchFamily="2" charset="2"/>
              <a:buChar char="Ø"/>
            </a:pPr>
            <a:r>
              <a:rPr lang="fr-BE" dirty="0" smtClean="0"/>
              <a:t>ouvre la page des citations dans </a:t>
            </a:r>
            <a:r>
              <a:rPr lang="fr-BE" dirty="0" err="1" smtClean="0"/>
              <a:t>Scopus</a:t>
            </a: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endParaRPr lang="fr-BE" dirty="0" smtClean="0"/>
          </a:p>
          <a:p>
            <a:pPr>
              <a:buFont typeface="Wingdings" pitchFamily="2" charset="2"/>
              <a:buChar char="Ø"/>
            </a:pPr>
            <a:r>
              <a:rPr lang="fr-BE" sz="1800" i="1" dirty="0" smtClean="0"/>
              <a:t>L’onglet +d’infos permet</a:t>
            </a:r>
          </a:p>
          <a:p>
            <a:pPr>
              <a:buNone/>
            </a:pPr>
            <a:r>
              <a:rPr lang="fr-BE" sz="1800" i="1" dirty="0" smtClean="0"/>
              <a:t>d’ouvrir la notice dans </a:t>
            </a:r>
            <a:r>
              <a:rPr lang="fr-BE" sz="1800" i="1" dirty="0" err="1" smtClean="0"/>
              <a:t>Scopus</a:t>
            </a:r>
            <a:endParaRPr lang="fr-BE" sz="1800" i="1" dirty="0" smtClean="0"/>
          </a:p>
          <a:p>
            <a:pPr>
              <a:buFont typeface="Wingdings" pitchFamily="2" charset="2"/>
              <a:buChar char="Ø"/>
            </a:pPr>
            <a:r>
              <a:rPr lang="fr-BE" sz="1800" i="1" dirty="0" smtClean="0"/>
              <a:t>L’onglet Ressources en ligne </a:t>
            </a:r>
          </a:p>
          <a:p>
            <a:pPr>
              <a:buNone/>
            </a:pPr>
            <a:r>
              <a:rPr lang="fr-BE" sz="1800" i="1" dirty="0" smtClean="0"/>
              <a:t>permet d’accéder au FT</a:t>
            </a:r>
            <a:endParaRPr lang="fr-BE" sz="1800" i="1"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108</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395536" y="1844824"/>
            <a:ext cx="5400600" cy="3112346"/>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707904" y="3594728"/>
            <a:ext cx="4744194" cy="3263272"/>
          </a:xfrm>
          <a:prstGeom prst="rect">
            <a:avLst/>
          </a:prstGeom>
          <a:noFill/>
          <a:ln w="9525">
            <a:noFill/>
            <a:miter lim="800000"/>
            <a:headEnd/>
            <a:tailEnd/>
          </a:ln>
        </p:spPr>
      </p:pic>
      <p:cxnSp>
        <p:nvCxnSpPr>
          <p:cNvPr id="10" name="Connecteur droit avec flèche 9"/>
          <p:cNvCxnSpPr/>
          <p:nvPr/>
        </p:nvCxnSpPr>
        <p:spPr>
          <a:xfrm flipV="1">
            <a:off x="3347864" y="5085184"/>
            <a:ext cx="3888432"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979712" y="2060848"/>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979712" y="1844824"/>
            <a:ext cx="6480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627784" y="1844824"/>
            <a:ext cx="8384" cy="2244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979712" y="1844824"/>
            <a:ext cx="8384" cy="2244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dirty="0" smtClean="0"/>
              <a:t>La disponibilité des ressources au niveau de la liste de résultats</a:t>
            </a:r>
            <a:endParaRPr lang="fr-BE" sz="4000" dirty="0"/>
          </a:p>
        </p:txBody>
      </p:sp>
      <p:sp>
        <p:nvSpPr>
          <p:cNvPr id="17" name="Espace réservé du contenu 16"/>
          <p:cNvSpPr>
            <a:spLocks noGrp="1"/>
          </p:cNvSpPr>
          <p:nvPr>
            <p:ph idx="1"/>
          </p:nvPr>
        </p:nvSpPr>
        <p:spPr/>
        <p:txBody>
          <a:bodyPr/>
          <a:lstStyle/>
          <a:p>
            <a:r>
              <a:rPr lang="fr-BE" dirty="0" smtClean="0"/>
              <a:t>Pour les notices des collections physiques (= notices d’ALEPH)</a:t>
            </a:r>
            <a:endParaRPr lang="fr-BE" dirty="0"/>
          </a:p>
        </p:txBody>
      </p:sp>
      <p:pic>
        <p:nvPicPr>
          <p:cNvPr id="9218" name="Picture 2"/>
          <p:cNvPicPr>
            <a:picLocks noChangeAspect="1" noChangeArrowheads="1"/>
          </p:cNvPicPr>
          <p:nvPr/>
        </p:nvPicPr>
        <p:blipFill>
          <a:blip r:embed="rId2" cstate="print"/>
          <a:srcRect/>
          <a:stretch>
            <a:fillRect/>
          </a:stretch>
        </p:blipFill>
        <p:spPr bwMode="auto">
          <a:xfrm>
            <a:off x="251520" y="2204864"/>
            <a:ext cx="5962650" cy="81915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251520" y="4941168"/>
            <a:ext cx="4238625" cy="866775"/>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323527" y="3429000"/>
            <a:ext cx="4082853" cy="864096"/>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109</a:t>
            </a:fld>
            <a:endParaRPr lang="en-US"/>
          </a:p>
        </p:txBody>
      </p:sp>
      <p:pic>
        <p:nvPicPr>
          <p:cNvPr id="19459" name="Picture 3"/>
          <p:cNvPicPr>
            <a:picLocks noChangeAspect="1" noChangeArrowheads="1"/>
          </p:cNvPicPr>
          <p:nvPr/>
        </p:nvPicPr>
        <p:blipFill>
          <a:blip r:embed="rId5" cstate="print"/>
          <a:srcRect/>
          <a:stretch>
            <a:fillRect/>
          </a:stretch>
        </p:blipFill>
        <p:spPr bwMode="auto">
          <a:xfrm>
            <a:off x="899592" y="2780928"/>
            <a:ext cx="2876550" cy="200025"/>
          </a:xfrm>
          <a:prstGeom prst="rect">
            <a:avLst/>
          </a:prstGeom>
          <a:noFill/>
          <a:ln w="9525">
            <a:noFill/>
            <a:miter lim="800000"/>
            <a:headEnd/>
            <a:tailEnd/>
          </a:ln>
        </p:spPr>
      </p:pic>
      <p:sp>
        <p:nvSpPr>
          <p:cNvPr id="14" name="Légende encadrée 1 13"/>
          <p:cNvSpPr/>
          <p:nvPr/>
        </p:nvSpPr>
        <p:spPr>
          <a:xfrm>
            <a:off x="5724128" y="2708920"/>
            <a:ext cx="2376264" cy="864096"/>
          </a:xfrm>
          <a:prstGeom prst="borderCallout1">
            <a:avLst>
              <a:gd name="adj1" fmla="val 44879"/>
              <a:gd name="adj2" fmla="val -5008"/>
              <a:gd name="adj3" fmla="val 20593"/>
              <a:gd name="adj4" fmla="val -130735"/>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chemeClr val="tx2"/>
                </a:solidFill>
              </a:rPr>
              <a:t>1 ou tous les exemplaires sont disponibles (il peut y avoir 1 exemplaire disponible et 1 exemplaire en prêt)</a:t>
            </a:r>
            <a:endParaRPr lang="fr-BE" sz="1400" b="1" dirty="0">
              <a:solidFill>
                <a:schemeClr val="tx2"/>
              </a:solidFill>
            </a:endParaRPr>
          </a:p>
        </p:txBody>
      </p:sp>
      <p:pic>
        <p:nvPicPr>
          <p:cNvPr id="19460" name="Picture 4"/>
          <p:cNvPicPr>
            <a:picLocks noChangeAspect="1" noChangeArrowheads="1"/>
          </p:cNvPicPr>
          <p:nvPr/>
        </p:nvPicPr>
        <p:blipFill>
          <a:blip r:embed="rId6" cstate="print"/>
          <a:srcRect/>
          <a:stretch>
            <a:fillRect/>
          </a:stretch>
        </p:blipFill>
        <p:spPr bwMode="auto">
          <a:xfrm>
            <a:off x="1043608" y="3861048"/>
            <a:ext cx="3429000" cy="200025"/>
          </a:xfrm>
          <a:prstGeom prst="rect">
            <a:avLst/>
          </a:prstGeom>
          <a:noFill/>
          <a:ln w="9525">
            <a:noFill/>
            <a:miter lim="800000"/>
            <a:headEnd/>
            <a:tailEnd/>
          </a:ln>
        </p:spPr>
      </p:pic>
      <p:sp>
        <p:nvSpPr>
          <p:cNvPr id="16" name="Légende encadrée 1 15"/>
          <p:cNvSpPr/>
          <p:nvPr/>
        </p:nvSpPr>
        <p:spPr>
          <a:xfrm>
            <a:off x="5796136" y="3861048"/>
            <a:ext cx="2376264" cy="864096"/>
          </a:xfrm>
          <a:prstGeom prst="borderCallout1">
            <a:avLst>
              <a:gd name="adj1" fmla="val 44879"/>
              <a:gd name="adj2" fmla="val -4532"/>
              <a:gd name="adj3" fmla="val 10846"/>
              <a:gd name="adj4" fmla="val -127191"/>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chemeClr val="tx2"/>
                </a:solidFill>
              </a:rPr>
              <a:t>Tous les exemplaires sont indisponibles (= en prêt ou avec un statut de traitement défini comme ‘indisponible’)</a:t>
            </a:r>
            <a:endParaRPr lang="fr-BE" sz="1400" b="1" dirty="0">
              <a:solidFill>
                <a:schemeClr val="tx2"/>
              </a:solidFill>
            </a:endParaRPr>
          </a:p>
        </p:txBody>
      </p:sp>
      <p:pic>
        <p:nvPicPr>
          <p:cNvPr id="19461" name="Picture 5"/>
          <p:cNvPicPr>
            <a:picLocks noChangeAspect="1" noChangeArrowheads="1"/>
          </p:cNvPicPr>
          <p:nvPr/>
        </p:nvPicPr>
        <p:blipFill>
          <a:blip r:embed="rId7" cstate="print"/>
          <a:srcRect/>
          <a:stretch>
            <a:fillRect/>
          </a:stretch>
        </p:blipFill>
        <p:spPr bwMode="auto">
          <a:xfrm>
            <a:off x="971600" y="5301208"/>
            <a:ext cx="3657600" cy="190500"/>
          </a:xfrm>
          <a:prstGeom prst="rect">
            <a:avLst/>
          </a:prstGeom>
          <a:noFill/>
          <a:ln w="9525">
            <a:noFill/>
            <a:miter lim="800000"/>
            <a:headEnd/>
            <a:tailEnd/>
          </a:ln>
        </p:spPr>
      </p:pic>
      <p:sp>
        <p:nvSpPr>
          <p:cNvPr id="19" name="Légende encadrée 1 18"/>
          <p:cNvSpPr/>
          <p:nvPr/>
        </p:nvSpPr>
        <p:spPr>
          <a:xfrm>
            <a:off x="4572000" y="5229200"/>
            <a:ext cx="3672408" cy="1512168"/>
          </a:xfrm>
          <a:prstGeom prst="borderCallout1">
            <a:avLst>
              <a:gd name="adj1" fmla="val 26962"/>
              <a:gd name="adj2" fmla="val -1263"/>
              <a:gd name="adj3" fmla="val 12342"/>
              <a:gd name="adj4" fmla="val -37315"/>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chemeClr val="tx2"/>
                </a:solidFill>
              </a:rPr>
              <a:t>Il n’y a pas d’exemplaires  (par ex. notices de périodiques sans </a:t>
            </a:r>
            <a:r>
              <a:rPr lang="fr-BE" sz="1400" b="1" dirty="0" err="1" smtClean="0">
                <a:solidFill>
                  <a:schemeClr val="tx2"/>
                </a:solidFill>
              </a:rPr>
              <a:t>bulletinage</a:t>
            </a:r>
            <a:r>
              <a:rPr lang="fr-BE" sz="1400" b="1" dirty="0" smtClean="0">
                <a:solidFill>
                  <a:schemeClr val="tx2"/>
                </a:solidFill>
              </a:rPr>
              <a:t>) </a:t>
            </a:r>
          </a:p>
          <a:p>
            <a:pPr algn="ctr"/>
            <a:r>
              <a:rPr lang="fr-BE" sz="1400" b="1" dirty="0" smtClean="0">
                <a:solidFill>
                  <a:schemeClr val="tx2"/>
                </a:solidFill>
              </a:rPr>
              <a:t>ou</a:t>
            </a:r>
          </a:p>
          <a:p>
            <a:pPr algn="ctr"/>
            <a:r>
              <a:rPr lang="fr-BE" sz="1400" b="1" dirty="0" smtClean="0">
                <a:solidFill>
                  <a:schemeClr val="tx2"/>
                </a:solidFill>
              </a:rPr>
              <a:t>Il y a moins de 10 exemplaires par bibliothèque qui sont disponibles /indisponibles et la case </a:t>
            </a:r>
            <a:r>
              <a:rPr lang="fr-BE" sz="1400" b="1" dirty="0" err="1" smtClean="0">
                <a:solidFill>
                  <a:schemeClr val="tx2"/>
                </a:solidFill>
              </a:rPr>
              <a:t>Enumeration</a:t>
            </a:r>
            <a:r>
              <a:rPr lang="fr-BE" sz="1400" b="1" dirty="0" smtClean="0">
                <a:solidFill>
                  <a:schemeClr val="tx2"/>
                </a:solidFill>
              </a:rPr>
              <a:t> (A) contient une valeur</a:t>
            </a:r>
            <a:endParaRPr lang="fr-BE" sz="1400" b="1" dirty="0">
              <a:solidFill>
                <a:schemeClr val="tx2"/>
              </a:solidFill>
            </a:endParaRPr>
          </a:p>
        </p:txBody>
      </p:sp>
    </p:spTree>
    <p:extLst>
      <p:ext uri="{BB962C8B-B14F-4D97-AF65-F5344CB8AC3E}">
        <p14:creationId xmlns:p14="http://schemas.microsoft.com/office/powerpoint/2010/main" val="117779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Par où commencer ?</a:t>
            </a:r>
            <a:endParaRPr lang="fr-BE" dirty="0"/>
          </a:p>
        </p:txBody>
      </p:sp>
      <p:sp>
        <p:nvSpPr>
          <p:cNvPr id="3" name="Espace réservé du contenu 2"/>
          <p:cNvSpPr>
            <a:spLocks noGrp="1"/>
          </p:cNvSpPr>
          <p:nvPr>
            <p:ph idx="1"/>
          </p:nvPr>
        </p:nvSpPr>
        <p:spPr/>
        <p:txBody>
          <a:bodyPr>
            <a:normAutofit/>
          </a:bodyPr>
          <a:lstStyle/>
          <a:p>
            <a:pPr marL="114300" indent="0">
              <a:buNone/>
            </a:pPr>
            <a:endParaRPr lang="fr-BE" sz="1300" u="sng" dirty="0" smtClean="0"/>
          </a:p>
          <a:p>
            <a:pPr marL="114300" indent="0">
              <a:buNone/>
            </a:pPr>
            <a:r>
              <a:rPr lang="fr-BE" sz="2000" b="1" dirty="0" smtClean="0"/>
              <a:t>Par où les Américains</a:t>
            </a:r>
          </a:p>
          <a:p>
            <a:pPr marL="114300" indent="0">
              <a:buNone/>
            </a:pPr>
            <a:r>
              <a:rPr lang="fr-BE" sz="2000" b="1" dirty="0" smtClean="0"/>
              <a:t>commencent leurs recherches</a:t>
            </a:r>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smtClean="0"/>
          </a:p>
          <a:p>
            <a:pPr marL="114300" indent="0">
              <a:buNone/>
            </a:pPr>
            <a:endParaRPr lang="fr-BE" sz="1300" u="sng" dirty="0"/>
          </a:p>
          <a:p>
            <a:pPr marL="3371850" indent="-3371850">
              <a:buNone/>
            </a:pPr>
            <a:endParaRPr lang="fr-BE" sz="1300" u="sng" dirty="0" smtClean="0"/>
          </a:p>
          <a:p>
            <a:pPr marL="3371850" indent="-3371850">
              <a:buNone/>
            </a:pPr>
            <a:endParaRPr lang="fr-BE" sz="1300" u="sng" dirty="0"/>
          </a:p>
          <a:p>
            <a:pPr marL="3371850" indent="-3371850">
              <a:buNone/>
            </a:pPr>
            <a:endParaRPr lang="fr-BE" sz="1300" u="sng" dirty="0" smtClean="0"/>
          </a:p>
          <a:p>
            <a:pPr marL="3371850" indent="-3371850">
              <a:buNone/>
            </a:pPr>
            <a:endParaRPr lang="fr-BE" sz="1300" u="sng" dirty="0"/>
          </a:p>
          <a:p>
            <a:pPr marL="3371850" indent="-3371850">
              <a:buNone/>
            </a:pPr>
            <a:endParaRPr lang="fr-BE" sz="1300" u="sng" dirty="0" smtClean="0"/>
          </a:p>
          <a:p>
            <a:pPr marL="3371850" indent="-3371850">
              <a:buNone/>
            </a:pPr>
            <a:endParaRPr lang="fr-BE" sz="1300" u="sng" dirty="0" smtClean="0"/>
          </a:p>
          <a:p>
            <a:pPr algn="r"/>
            <a:endParaRPr lang="fr-BE"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5662"/>
            <a:ext cx="3816424" cy="64313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79512" y="5661248"/>
            <a:ext cx="4680520" cy="1077218"/>
          </a:xfrm>
          <a:prstGeom prst="rect">
            <a:avLst/>
          </a:prstGeom>
          <a:noFill/>
        </p:spPr>
        <p:txBody>
          <a:bodyPr wrap="square" rtlCol="0">
            <a:spAutoFit/>
          </a:bodyPr>
          <a:lstStyle/>
          <a:p>
            <a:pPr marL="3371850" indent="-3371850">
              <a:buNone/>
            </a:pPr>
            <a:endParaRPr lang="fr-BE" sz="2400" u="sng" dirty="0"/>
          </a:p>
          <a:p>
            <a:pPr marL="3371850" indent="-3371850">
              <a:buNone/>
            </a:pPr>
            <a:r>
              <a:rPr lang="fr-BE" sz="1300" u="sng" dirty="0"/>
              <a:t>Source</a:t>
            </a:r>
            <a:r>
              <a:rPr lang="fr-BE" sz="1300" dirty="0"/>
              <a:t> : </a:t>
            </a:r>
          </a:p>
          <a:p>
            <a:pPr marL="3371850" indent="-3371850">
              <a:buNone/>
            </a:pPr>
            <a:r>
              <a:rPr lang="en-US" sz="1300" i="1" dirty="0"/>
              <a:t>OCLC: Perceptions of Libraries, 2010: Context and Community</a:t>
            </a:r>
          </a:p>
          <a:p>
            <a:r>
              <a:rPr lang="fr-BE" sz="1400" dirty="0">
                <a:hlinkClick r:id="rId3"/>
              </a:rPr>
              <a:t>http://www.oclc.org/reports/2010perceptions.en.html</a:t>
            </a:r>
            <a:endParaRPr lang="en-US" sz="1300"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11</a:t>
            </a:fld>
            <a:endParaRPr lang="en-US"/>
          </a:p>
        </p:txBody>
      </p:sp>
    </p:spTree>
    <p:extLst>
      <p:ext uri="{BB962C8B-B14F-4D97-AF65-F5344CB8AC3E}">
        <p14:creationId xmlns:p14="http://schemas.microsoft.com/office/powerpoint/2010/main" val="424171258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dirty="0" smtClean="0"/>
              <a:t>La disponibilité des ressources au niveau de la liste de résultats</a:t>
            </a:r>
            <a:endParaRPr lang="fr-BE" sz="4000" dirty="0"/>
          </a:p>
        </p:txBody>
      </p:sp>
      <p:pic>
        <p:nvPicPr>
          <p:cNvPr id="10242" name="Picture 2"/>
          <p:cNvPicPr>
            <a:picLocks noGrp="1" noChangeAspect="1" noChangeArrowheads="1"/>
          </p:cNvPicPr>
          <p:nvPr>
            <p:ph idx="1"/>
          </p:nvPr>
        </p:nvPicPr>
        <p:blipFill>
          <a:blip r:embed="rId2" cstate="print"/>
          <a:stretch>
            <a:fillRect/>
          </a:stretch>
        </p:blipFill>
        <p:spPr bwMode="auto">
          <a:xfrm>
            <a:off x="395536" y="3501008"/>
            <a:ext cx="4961467" cy="736600"/>
          </a:xfrm>
          <a:prstGeom prst="rect">
            <a:avLst/>
          </a:prstGeom>
          <a:noFill/>
          <a:ln w="9525">
            <a:noFill/>
            <a:miter lim="800000"/>
            <a:headEnd/>
            <a:tailEnd/>
          </a:ln>
        </p:spPr>
      </p:pic>
      <p:sp>
        <p:nvSpPr>
          <p:cNvPr id="24" name="Légende encadrée 1 23"/>
          <p:cNvSpPr/>
          <p:nvPr/>
        </p:nvSpPr>
        <p:spPr>
          <a:xfrm>
            <a:off x="5436096" y="3717032"/>
            <a:ext cx="2880320" cy="1224136"/>
          </a:xfrm>
          <a:prstGeom prst="borderCallout1">
            <a:avLst>
              <a:gd name="adj1" fmla="val 44879"/>
              <a:gd name="adj2" fmla="val -4532"/>
              <a:gd name="adj3" fmla="val 22437"/>
              <a:gd name="adj4" fmla="val -87782"/>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chemeClr val="tx2"/>
                </a:solidFill>
              </a:rPr>
              <a:t>La ressource en ligne n’est accessible (on n’a pas d’abonnement à cette ressource : on peut juste accéder à ses métadonnées (description bibliographique)</a:t>
            </a:r>
            <a:endParaRPr lang="fr-BE" sz="1400" b="1" dirty="0">
              <a:solidFill>
                <a:schemeClr val="tx2"/>
              </a:solidFill>
            </a:endParaRPr>
          </a:p>
        </p:txBody>
      </p:sp>
      <p:pic>
        <p:nvPicPr>
          <p:cNvPr id="10243" name="Picture 3"/>
          <p:cNvPicPr>
            <a:picLocks noChangeAspect="1" noChangeArrowheads="1"/>
          </p:cNvPicPr>
          <p:nvPr/>
        </p:nvPicPr>
        <p:blipFill>
          <a:blip r:embed="rId3" cstate="print"/>
          <a:srcRect/>
          <a:stretch>
            <a:fillRect/>
          </a:stretch>
        </p:blipFill>
        <p:spPr bwMode="auto">
          <a:xfrm>
            <a:off x="251520" y="2420888"/>
            <a:ext cx="4495800" cy="838200"/>
          </a:xfrm>
          <a:prstGeom prst="rect">
            <a:avLst/>
          </a:prstGeom>
          <a:noFill/>
          <a:ln w="9525">
            <a:noFill/>
            <a:miter lim="800000"/>
            <a:headEnd/>
            <a:tailEnd/>
          </a:ln>
        </p:spPr>
      </p:pic>
      <p:sp>
        <p:nvSpPr>
          <p:cNvPr id="18" name="ZoneTexte 17"/>
          <p:cNvSpPr txBox="1"/>
          <p:nvPr/>
        </p:nvSpPr>
        <p:spPr>
          <a:xfrm>
            <a:off x="611560" y="1556792"/>
            <a:ext cx="7272808" cy="769441"/>
          </a:xfrm>
          <a:prstGeom prst="rect">
            <a:avLst/>
          </a:prstGeom>
          <a:noFill/>
        </p:spPr>
        <p:txBody>
          <a:bodyPr wrap="square" rtlCol="0">
            <a:spAutoFit/>
          </a:bodyPr>
          <a:lstStyle/>
          <a:p>
            <a:pPr>
              <a:buClr>
                <a:schemeClr val="accent6"/>
              </a:buClr>
              <a:buFont typeface="Arial" pitchFamily="34" charset="0"/>
              <a:buChar char="•"/>
            </a:pPr>
            <a:r>
              <a:rPr lang="fr-BE" sz="2200" dirty="0" smtClean="0"/>
              <a:t>Pour les notices des ressources électroniques (= notices SFX, notices de Primo Central, notices d’</a:t>
            </a:r>
            <a:r>
              <a:rPr lang="fr-BE" sz="2200" dirty="0" err="1" smtClean="0"/>
              <a:t>ORBi</a:t>
            </a:r>
            <a:r>
              <a:rPr lang="fr-BE" sz="2200" dirty="0" smtClean="0"/>
              <a:t>) </a:t>
            </a:r>
            <a:endParaRPr lang="fr-BE" sz="2200" dirty="0"/>
          </a:p>
        </p:txBody>
      </p:sp>
      <p:sp>
        <p:nvSpPr>
          <p:cNvPr id="19" name="Légende encadrée 1 18"/>
          <p:cNvSpPr/>
          <p:nvPr/>
        </p:nvSpPr>
        <p:spPr>
          <a:xfrm>
            <a:off x="5940152" y="2420888"/>
            <a:ext cx="2376264" cy="864096"/>
          </a:xfrm>
          <a:prstGeom prst="borderCallout1">
            <a:avLst>
              <a:gd name="adj1" fmla="val 44879"/>
              <a:gd name="adj2" fmla="val -5008"/>
              <a:gd name="adj3" fmla="val 59786"/>
              <a:gd name="adj4" fmla="val -144375"/>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chemeClr val="tx2"/>
                </a:solidFill>
              </a:rPr>
              <a:t>La ressource en ligne est accessible (parce qu’on y est abonné ou parce qu’elle est gratuite)</a:t>
            </a:r>
            <a:endParaRPr lang="fr-BE" sz="1400" b="1" dirty="0">
              <a:solidFill>
                <a:schemeClr val="tx2"/>
              </a:solidFill>
            </a:endParaRPr>
          </a:p>
        </p:txBody>
      </p:sp>
      <p:pic>
        <p:nvPicPr>
          <p:cNvPr id="20" name="Picture 11"/>
          <p:cNvPicPr>
            <a:picLocks noChangeAspect="1" noChangeArrowheads="1"/>
          </p:cNvPicPr>
          <p:nvPr/>
        </p:nvPicPr>
        <p:blipFill>
          <a:blip r:embed="rId4" cstate="print"/>
          <a:srcRect/>
          <a:stretch>
            <a:fillRect/>
          </a:stretch>
        </p:blipFill>
        <p:spPr bwMode="auto">
          <a:xfrm>
            <a:off x="251520" y="5013176"/>
            <a:ext cx="5638800" cy="838200"/>
          </a:xfrm>
          <a:prstGeom prst="rect">
            <a:avLst/>
          </a:prstGeom>
          <a:noFill/>
          <a:ln w="9525">
            <a:noFill/>
            <a:miter lim="800000"/>
            <a:headEnd/>
            <a:tailEnd/>
          </a:ln>
        </p:spPr>
      </p:pic>
      <p:sp>
        <p:nvSpPr>
          <p:cNvPr id="21" name="Légende encadrée 1 20"/>
          <p:cNvSpPr/>
          <p:nvPr/>
        </p:nvSpPr>
        <p:spPr>
          <a:xfrm>
            <a:off x="3923928" y="5589240"/>
            <a:ext cx="4032448" cy="1107504"/>
          </a:xfrm>
          <a:prstGeom prst="borderCallout1">
            <a:avLst>
              <a:gd name="adj1" fmla="val 26962"/>
              <a:gd name="adj2" fmla="val -1263"/>
              <a:gd name="adj3" fmla="val 3772"/>
              <a:gd name="adj4" fmla="val -52016"/>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smtClean="0">
                <a:solidFill>
                  <a:schemeClr val="tx2"/>
                </a:solidFill>
              </a:rPr>
              <a:t>Il s’agit d’une notice issue d’</a:t>
            </a:r>
            <a:r>
              <a:rPr lang="fr-BE" sz="1400" b="1" dirty="0" err="1" smtClean="0">
                <a:solidFill>
                  <a:schemeClr val="tx2"/>
                </a:solidFill>
              </a:rPr>
              <a:t>ORBi</a:t>
            </a:r>
            <a:r>
              <a:rPr lang="fr-BE" sz="1400" b="1" dirty="0" smtClean="0">
                <a:solidFill>
                  <a:schemeClr val="tx2"/>
                </a:solidFill>
              </a:rPr>
              <a:t> : </a:t>
            </a:r>
            <a:r>
              <a:rPr lang="fr-BE" sz="1400" dirty="0" smtClean="0">
                <a:solidFill>
                  <a:schemeClr val="tx2"/>
                </a:solidFill>
              </a:rPr>
              <a:t>un accès en ligne – avec ou sans accès à du texte intégral</a:t>
            </a:r>
            <a:r>
              <a:rPr lang="fr-BE" sz="1400" b="1" dirty="0" smtClean="0">
                <a:solidFill>
                  <a:schemeClr val="tx2"/>
                </a:solidFill>
              </a:rPr>
              <a:t> </a:t>
            </a:r>
          </a:p>
          <a:p>
            <a:pPr algn="ctr"/>
            <a:r>
              <a:rPr lang="fr-BE" sz="1400" b="1" dirty="0" smtClean="0">
                <a:solidFill>
                  <a:schemeClr val="tx2"/>
                </a:solidFill>
              </a:rPr>
              <a:t>Ou</a:t>
            </a:r>
          </a:p>
          <a:p>
            <a:pPr algn="ctr"/>
            <a:r>
              <a:rPr lang="fr-BE" sz="1400" b="1" dirty="0" smtClean="0">
                <a:solidFill>
                  <a:schemeClr val="tx2"/>
                </a:solidFill>
              </a:rPr>
              <a:t>Il s’agit d’une notice d’e-book ou d’e-journal issue de SFX</a:t>
            </a:r>
            <a:endParaRPr lang="fr-BE" sz="1400" b="1" dirty="0">
              <a:solidFill>
                <a:schemeClr val="tx2"/>
              </a:solidFill>
            </a:endParaRPr>
          </a:p>
        </p:txBody>
      </p: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110</a:t>
            </a:fld>
            <a:endParaRPr lang="en-US"/>
          </a:p>
        </p:txBody>
      </p:sp>
      <p:pic>
        <p:nvPicPr>
          <p:cNvPr id="20482" name="Picture 2"/>
          <p:cNvPicPr>
            <a:picLocks noChangeAspect="1" noChangeArrowheads="1"/>
          </p:cNvPicPr>
          <p:nvPr/>
        </p:nvPicPr>
        <p:blipFill>
          <a:blip r:embed="rId5" cstate="print"/>
          <a:srcRect/>
          <a:stretch>
            <a:fillRect/>
          </a:stretch>
        </p:blipFill>
        <p:spPr bwMode="auto">
          <a:xfrm>
            <a:off x="971600" y="2852936"/>
            <a:ext cx="2457450" cy="190500"/>
          </a:xfrm>
          <a:prstGeom prst="rect">
            <a:avLst/>
          </a:prstGeom>
          <a:noFill/>
          <a:ln w="9525">
            <a:noFill/>
            <a:miter lim="800000"/>
            <a:headEnd/>
            <a:tailEnd/>
          </a:ln>
        </p:spPr>
      </p:pic>
    </p:spTree>
    <p:extLst>
      <p:ext uri="{BB962C8B-B14F-4D97-AF65-F5344CB8AC3E}">
        <p14:creationId xmlns:p14="http://schemas.microsoft.com/office/powerpoint/2010/main" val="172613896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Sélection d’un résultat: je veux obtenir le document</a:t>
            </a:r>
            <a:endParaRPr lang="fr-BE" dirty="0"/>
          </a:p>
        </p:txBody>
      </p:sp>
      <p:sp>
        <p:nvSpPr>
          <p:cNvPr id="3" name="Espace réservé du contenu 2"/>
          <p:cNvSpPr>
            <a:spLocks noGrp="1"/>
          </p:cNvSpPr>
          <p:nvPr>
            <p:ph idx="1"/>
          </p:nvPr>
        </p:nvSpPr>
        <p:spPr>
          <a:xfrm>
            <a:off x="179512" y="1600200"/>
            <a:ext cx="8064896" cy="4800600"/>
          </a:xfrm>
        </p:spPr>
        <p:txBody>
          <a:bodyPr/>
          <a:lstStyle/>
          <a:p>
            <a:pPr marL="271463" indent="-271463"/>
            <a:r>
              <a:rPr lang="fr-BE" dirty="0" smtClean="0"/>
              <a:t>Document présent dans une implantation ULg</a:t>
            </a:r>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lgn="ctr">
              <a:buNone/>
            </a:pPr>
            <a:r>
              <a:rPr lang="fr-BE" sz="1800" b="1" i="1" dirty="0" smtClean="0"/>
              <a:t>-&gt; Affiche le détail des localisations et de la disponibilité</a:t>
            </a:r>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111</a:t>
            </a:fld>
            <a:endParaRPr lang="en-US"/>
          </a:p>
        </p:txBody>
      </p:sp>
      <p:pic>
        <p:nvPicPr>
          <p:cNvPr id="21507" name="Picture 3"/>
          <p:cNvPicPr>
            <a:picLocks noChangeAspect="1" noChangeArrowheads="1"/>
          </p:cNvPicPr>
          <p:nvPr/>
        </p:nvPicPr>
        <p:blipFill>
          <a:blip r:embed="rId2" cstate="print"/>
          <a:srcRect/>
          <a:stretch>
            <a:fillRect/>
          </a:stretch>
        </p:blipFill>
        <p:spPr bwMode="auto">
          <a:xfrm>
            <a:off x="539551" y="1988840"/>
            <a:ext cx="7578685" cy="3600400"/>
          </a:xfrm>
          <a:prstGeom prst="rect">
            <a:avLst/>
          </a:prstGeom>
          <a:noFill/>
          <a:ln w="9525">
            <a:noFill/>
            <a:miter lim="800000"/>
            <a:headEnd/>
            <a:tailEnd/>
          </a:ln>
        </p:spPr>
      </p:pic>
      <p:cxnSp>
        <p:nvCxnSpPr>
          <p:cNvPr id="12" name="Connecteur droit avec flèche 11"/>
          <p:cNvCxnSpPr/>
          <p:nvPr/>
        </p:nvCxnSpPr>
        <p:spPr>
          <a:xfrm>
            <a:off x="2051720" y="3284984"/>
            <a:ext cx="0"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4185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Sélection d’un résultat: je veux obtenir le document</a:t>
            </a:r>
            <a:endParaRPr lang="fr-BE" dirty="0"/>
          </a:p>
        </p:txBody>
      </p:sp>
      <p:sp>
        <p:nvSpPr>
          <p:cNvPr id="3" name="Espace réservé du contenu 2"/>
          <p:cNvSpPr>
            <a:spLocks noGrp="1"/>
          </p:cNvSpPr>
          <p:nvPr>
            <p:ph idx="1"/>
          </p:nvPr>
        </p:nvSpPr>
        <p:spPr>
          <a:xfrm>
            <a:off x="457200" y="1412776"/>
            <a:ext cx="7620000" cy="4988024"/>
          </a:xfrm>
        </p:spPr>
        <p:txBody>
          <a:bodyPr/>
          <a:lstStyle/>
          <a:p>
            <a:r>
              <a:rPr lang="fr-BE" dirty="0" smtClean="0"/>
              <a:t>Ressources en ligne : notice issue de PCI</a:t>
            </a:r>
          </a:p>
          <a:p>
            <a:endParaRPr lang="fr-BE" dirty="0" smtClean="0"/>
          </a:p>
          <a:p>
            <a:endParaRPr lang="fr-BE" dirty="0" smtClean="0"/>
          </a:p>
          <a:p>
            <a:endParaRPr lang="fr-BE" dirty="0" smtClean="0"/>
          </a:p>
          <a:p>
            <a:pPr>
              <a:buNone/>
            </a:pPr>
            <a:endParaRPr lang="fr-BE" sz="1800" dirty="0" smtClean="0"/>
          </a:p>
          <a:p>
            <a:pPr>
              <a:buNone/>
            </a:pPr>
            <a:endParaRPr lang="fr-BE" sz="1800" dirty="0" smtClean="0"/>
          </a:p>
          <a:p>
            <a:pPr>
              <a:buNone/>
            </a:pPr>
            <a:endParaRPr lang="fr-BE" sz="1800" dirty="0" smtClean="0"/>
          </a:p>
          <a:p>
            <a:endParaRPr lang="fr-BE" dirty="0"/>
          </a:p>
        </p:txBody>
      </p:sp>
      <p:pic>
        <p:nvPicPr>
          <p:cNvPr id="6149" name="Picture 5"/>
          <p:cNvPicPr>
            <a:picLocks noChangeAspect="1" noChangeArrowheads="1"/>
          </p:cNvPicPr>
          <p:nvPr/>
        </p:nvPicPr>
        <p:blipFill>
          <a:blip r:embed="rId3" cstate="print"/>
          <a:srcRect/>
          <a:stretch>
            <a:fillRect/>
          </a:stretch>
        </p:blipFill>
        <p:spPr bwMode="auto">
          <a:xfrm>
            <a:off x="1187624" y="1988840"/>
            <a:ext cx="4874121" cy="1162050"/>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a:stretch>
            <a:fillRect/>
          </a:stretch>
        </p:blipFill>
        <p:spPr bwMode="auto">
          <a:xfrm>
            <a:off x="683568" y="3789040"/>
            <a:ext cx="7267575" cy="2324100"/>
          </a:xfrm>
          <a:prstGeom prst="rect">
            <a:avLst/>
          </a:prstGeom>
          <a:noFill/>
          <a:ln w="9525">
            <a:noFill/>
            <a:miter lim="800000"/>
            <a:headEnd/>
            <a:tailEnd/>
          </a:ln>
        </p:spPr>
      </p:pic>
      <p:cxnSp>
        <p:nvCxnSpPr>
          <p:cNvPr id="15" name="Connecteur droit avec flèche 14"/>
          <p:cNvCxnSpPr/>
          <p:nvPr/>
        </p:nvCxnSpPr>
        <p:spPr>
          <a:xfrm>
            <a:off x="2987824" y="3140968"/>
            <a:ext cx="0"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rganigramme : Processus 10"/>
          <p:cNvSpPr/>
          <p:nvPr/>
        </p:nvSpPr>
        <p:spPr>
          <a:xfrm>
            <a:off x="5004048" y="2564904"/>
            <a:ext cx="3600400" cy="1440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fr-BE" sz="1600" dirty="0" smtClean="0"/>
              <a:t>Pour accéder au ressources payantes, il faut être reconnu via adresse IP (accès campus ou via VPN)</a:t>
            </a:r>
          </a:p>
          <a:p>
            <a:pPr marL="285750" indent="-285750">
              <a:buFont typeface="Arial" pitchFamily="34" charset="0"/>
              <a:buChar char="•"/>
            </a:pPr>
            <a:r>
              <a:rPr lang="fr-BE" sz="1600" dirty="0" smtClean="0"/>
              <a:t>Si accès gratuit : aucune limite</a:t>
            </a:r>
            <a:endParaRPr lang="fr-BE" sz="1600"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112</a:t>
            </a:fld>
            <a:endParaRPr lang="en-US"/>
          </a:p>
        </p:txBody>
      </p:sp>
      <p:pic>
        <p:nvPicPr>
          <p:cNvPr id="22531" name="Picture 3"/>
          <p:cNvPicPr>
            <a:picLocks noChangeAspect="1" noChangeArrowheads="1"/>
          </p:cNvPicPr>
          <p:nvPr/>
        </p:nvPicPr>
        <p:blipFill>
          <a:blip r:embed="rId5" cstate="print"/>
          <a:srcRect/>
          <a:stretch>
            <a:fillRect/>
          </a:stretch>
        </p:blipFill>
        <p:spPr bwMode="auto">
          <a:xfrm>
            <a:off x="2195736" y="2564904"/>
            <a:ext cx="2457450" cy="180975"/>
          </a:xfrm>
          <a:prstGeom prst="rect">
            <a:avLst/>
          </a:prstGeom>
          <a:noFill/>
          <a:ln w="9525">
            <a:noFill/>
            <a:miter lim="800000"/>
            <a:headEnd/>
            <a:tailEnd/>
          </a:ln>
        </p:spPr>
      </p:pic>
      <p:sp>
        <p:nvSpPr>
          <p:cNvPr id="12" name="Rectangle à coins arrondis 11"/>
          <p:cNvSpPr/>
          <p:nvPr/>
        </p:nvSpPr>
        <p:spPr>
          <a:xfrm>
            <a:off x="5580112" y="5805264"/>
            <a:ext cx="2664296" cy="612648"/>
          </a:xfrm>
          <a:prstGeom prst="wedgeRoundRectCallout">
            <a:avLst>
              <a:gd name="adj1" fmla="val -49783"/>
              <a:gd name="adj2" fmla="val -14566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1"/>
                </a:solidFill>
              </a:rPr>
              <a:t>Ouverture du menu SFX avec les liens vers le FT</a:t>
            </a:r>
            <a:endParaRPr lang="fr-BE" sz="1600" b="1" dirty="0">
              <a:solidFill>
                <a:schemeClr val="tx1"/>
              </a:solidFill>
            </a:endParaRPr>
          </a:p>
        </p:txBody>
      </p:sp>
    </p:spTree>
    <p:extLst>
      <p:ext uri="{BB962C8B-B14F-4D97-AF65-F5344CB8AC3E}">
        <p14:creationId xmlns:p14="http://schemas.microsoft.com/office/powerpoint/2010/main" val="29870855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Sélection d’un résultat: je veux obtenir le document</a:t>
            </a:r>
            <a:endParaRPr lang="fr-BE" dirty="0"/>
          </a:p>
        </p:txBody>
      </p:sp>
      <p:sp>
        <p:nvSpPr>
          <p:cNvPr id="3" name="Espace réservé du contenu 2"/>
          <p:cNvSpPr>
            <a:spLocks noGrp="1"/>
          </p:cNvSpPr>
          <p:nvPr>
            <p:ph idx="1"/>
          </p:nvPr>
        </p:nvSpPr>
        <p:spPr>
          <a:xfrm>
            <a:off x="457200" y="1412776"/>
            <a:ext cx="7620000" cy="4988024"/>
          </a:xfrm>
        </p:spPr>
        <p:txBody>
          <a:bodyPr>
            <a:normAutofit/>
          </a:bodyPr>
          <a:lstStyle/>
          <a:p>
            <a:r>
              <a:rPr lang="fr-BE" sz="2400" dirty="0" smtClean="0"/>
              <a:t>Ressources en ligne : notice issue de SFX</a:t>
            </a:r>
          </a:p>
          <a:p>
            <a:endParaRPr lang="fr-BE" dirty="0" smtClean="0"/>
          </a:p>
          <a:p>
            <a:endParaRPr lang="fr-BE" dirty="0" smtClean="0"/>
          </a:p>
          <a:p>
            <a:endParaRPr lang="fr-BE"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pPr>
              <a:buNone/>
            </a:pPr>
            <a:endParaRPr lang="fr-BE" sz="1800" dirty="0" smtClean="0"/>
          </a:p>
          <a:p>
            <a:endParaRPr lang="fr-BE"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113</a:t>
            </a:fld>
            <a:endParaRPr lang="en-US"/>
          </a:p>
        </p:txBody>
      </p:sp>
      <p:pic>
        <p:nvPicPr>
          <p:cNvPr id="23555" name="Picture 3"/>
          <p:cNvPicPr>
            <a:picLocks noChangeAspect="1" noChangeArrowheads="1"/>
          </p:cNvPicPr>
          <p:nvPr/>
        </p:nvPicPr>
        <p:blipFill>
          <a:blip r:embed="rId3" cstate="print"/>
          <a:srcRect/>
          <a:stretch>
            <a:fillRect/>
          </a:stretch>
        </p:blipFill>
        <p:spPr bwMode="auto">
          <a:xfrm>
            <a:off x="467544" y="1844824"/>
            <a:ext cx="6861711" cy="4064099"/>
          </a:xfrm>
          <a:prstGeom prst="rect">
            <a:avLst/>
          </a:prstGeom>
          <a:noFill/>
          <a:ln w="9525">
            <a:noFill/>
            <a:miter lim="800000"/>
            <a:headEnd/>
            <a:tailEnd/>
          </a:ln>
        </p:spPr>
      </p:pic>
      <p:sp>
        <p:nvSpPr>
          <p:cNvPr id="13" name="Organigramme : Processus 12"/>
          <p:cNvSpPr/>
          <p:nvPr/>
        </p:nvSpPr>
        <p:spPr>
          <a:xfrm>
            <a:off x="4860032" y="1916832"/>
            <a:ext cx="3600400" cy="1440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fr-BE" sz="1600" dirty="0" smtClean="0"/>
              <a:t>Pour accéder au ressources payantes, il faut être reconnu via adresse IP (accès campus ou via VPN)</a:t>
            </a:r>
          </a:p>
          <a:p>
            <a:pPr marL="285750" indent="-285750">
              <a:buFont typeface="Arial" pitchFamily="34" charset="0"/>
              <a:buChar char="•"/>
            </a:pPr>
            <a:r>
              <a:rPr lang="fr-BE" sz="1600" dirty="0" smtClean="0"/>
              <a:t>Si accès gratuit : aucune limite</a:t>
            </a:r>
            <a:endParaRPr lang="fr-BE" sz="1600" dirty="0"/>
          </a:p>
        </p:txBody>
      </p:sp>
      <p:cxnSp>
        <p:nvCxnSpPr>
          <p:cNvPr id="16" name="Connecteur droit avec flèche 15"/>
          <p:cNvCxnSpPr/>
          <p:nvPr/>
        </p:nvCxnSpPr>
        <p:spPr>
          <a:xfrm>
            <a:off x="1763688" y="2204864"/>
            <a:ext cx="0"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à coins arrondis 9"/>
          <p:cNvSpPr/>
          <p:nvPr/>
        </p:nvSpPr>
        <p:spPr>
          <a:xfrm>
            <a:off x="5652120" y="5373216"/>
            <a:ext cx="2664296" cy="612648"/>
          </a:xfrm>
          <a:prstGeom prst="wedgeRoundRectCallout">
            <a:avLst>
              <a:gd name="adj1" fmla="val -60169"/>
              <a:gd name="adj2" fmla="val -12013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1"/>
                </a:solidFill>
              </a:rPr>
              <a:t>Ouverture du menu SFX avec les liens vers le FT</a:t>
            </a:r>
            <a:endParaRPr lang="fr-BE" sz="1600" b="1" dirty="0">
              <a:solidFill>
                <a:schemeClr val="tx1"/>
              </a:solidFill>
            </a:endParaRPr>
          </a:p>
        </p:txBody>
      </p:sp>
    </p:spTree>
    <p:extLst>
      <p:ext uri="{BB962C8B-B14F-4D97-AF65-F5344CB8AC3E}">
        <p14:creationId xmlns:p14="http://schemas.microsoft.com/office/powerpoint/2010/main" val="29870855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BE" dirty="0" smtClean="0"/>
              <a:t>Sélection d’un résultat: je veux obtenir le document</a:t>
            </a:r>
            <a:endParaRPr lang="fr-BE" dirty="0"/>
          </a:p>
        </p:txBody>
      </p:sp>
      <p:sp>
        <p:nvSpPr>
          <p:cNvPr id="7" name="Espace réservé du contenu 6"/>
          <p:cNvSpPr>
            <a:spLocks noGrp="1"/>
          </p:cNvSpPr>
          <p:nvPr>
            <p:ph idx="1"/>
          </p:nvPr>
        </p:nvSpPr>
        <p:spPr/>
        <p:txBody>
          <a:bodyPr/>
          <a:lstStyle/>
          <a:p>
            <a:r>
              <a:rPr lang="fr-BE" sz="2000" dirty="0" smtClean="0"/>
              <a:t>Ressources en ligne : notice issue d’</a:t>
            </a:r>
            <a:r>
              <a:rPr lang="fr-BE" sz="2000" dirty="0" err="1" smtClean="0"/>
              <a:t>ORBi</a:t>
            </a:r>
            <a:endParaRPr lang="fr-BE" dirty="0" smtClean="0"/>
          </a:p>
          <a:p>
            <a:endParaRPr lang="fr-BE" dirty="0" smtClean="0"/>
          </a:p>
          <a:p>
            <a:endParaRPr lang="fr-BE" dirty="0" smtClean="0"/>
          </a:p>
          <a:p>
            <a:endParaRPr lang="fr-BE" dirty="0" smtClean="0"/>
          </a:p>
          <a:p>
            <a:pPr>
              <a:buNone/>
            </a:pPr>
            <a:endParaRPr lang="fr-BE" dirty="0"/>
          </a:p>
        </p:txBody>
      </p:sp>
      <p:pic>
        <p:nvPicPr>
          <p:cNvPr id="10243" name="Picture 3"/>
          <p:cNvPicPr>
            <a:picLocks noChangeAspect="1" noChangeArrowheads="1"/>
          </p:cNvPicPr>
          <p:nvPr/>
        </p:nvPicPr>
        <p:blipFill>
          <a:blip r:embed="rId2" cstate="print"/>
          <a:srcRect/>
          <a:stretch>
            <a:fillRect/>
          </a:stretch>
        </p:blipFill>
        <p:spPr bwMode="auto">
          <a:xfrm>
            <a:off x="1043608" y="2132856"/>
            <a:ext cx="6120680" cy="1200150"/>
          </a:xfrm>
          <a:prstGeom prst="rect">
            <a:avLst/>
          </a:prstGeom>
          <a:noFill/>
          <a:ln w="9525">
            <a:noFill/>
            <a:miter lim="800000"/>
            <a:headEnd/>
            <a:tailEnd/>
          </a:ln>
        </p:spPr>
      </p:pic>
      <p:pic>
        <p:nvPicPr>
          <p:cNvPr id="10246" name="Picture 6"/>
          <p:cNvPicPr>
            <a:picLocks noChangeAspect="1" noChangeArrowheads="1"/>
          </p:cNvPicPr>
          <p:nvPr/>
        </p:nvPicPr>
        <p:blipFill>
          <a:blip r:embed="rId3" cstate="print"/>
          <a:srcRect/>
          <a:stretch>
            <a:fillRect/>
          </a:stretch>
        </p:blipFill>
        <p:spPr bwMode="auto">
          <a:xfrm>
            <a:off x="1403648" y="2996952"/>
            <a:ext cx="6038850" cy="1952625"/>
          </a:xfrm>
          <a:prstGeom prst="rect">
            <a:avLst/>
          </a:prstGeom>
          <a:noFill/>
          <a:ln w="9525">
            <a:noFill/>
            <a:miter lim="800000"/>
            <a:headEnd/>
            <a:tailEnd/>
          </a:ln>
        </p:spPr>
      </p:pic>
      <p:cxnSp>
        <p:nvCxnSpPr>
          <p:cNvPr id="13" name="Connecteur droit avec flèche 12"/>
          <p:cNvCxnSpPr/>
          <p:nvPr/>
        </p:nvCxnSpPr>
        <p:spPr>
          <a:xfrm>
            <a:off x="2195736" y="2852936"/>
            <a:ext cx="0"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r>
              <a:rPr lang="fr-BE" smtClean="0"/>
              <a:t>Primo @ ULg : formation à destination du personnel...</a:t>
            </a:r>
            <a:endParaRPr lang="en-US"/>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114</a:t>
            </a:fld>
            <a:endParaRPr lang="en-US"/>
          </a:p>
        </p:txBody>
      </p:sp>
      <p:sp>
        <p:nvSpPr>
          <p:cNvPr id="12" name="Rectangle à coins arrondis 11"/>
          <p:cNvSpPr/>
          <p:nvPr/>
        </p:nvSpPr>
        <p:spPr>
          <a:xfrm>
            <a:off x="5508104" y="4581128"/>
            <a:ext cx="2664296" cy="720080"/>
          </a:xfrm>
          <a:prstGeom prst="wedgeRoundRectCallout">
            <a:avLst>
              <a:gd name="adj1" fmla="val -60169"/>
              <a:gd name="adj2" fmla="val -120139"/>
              <a:gd name="adj3" fmla="val 16667"/>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1"/>
                </a:solidFill>
              </a:rPr>
              <a:t>L’onglet Ressource en ligne ouvre la référence dans </a:t>
            </a:r>
            <a:r>
              <a:rPr lang="fr-BE" sz="1600" b="1" dirty="0" err="1" smtClean="0">
                <a:solidFill>
                  <a:schemeClr val="tx1"/>
                </a:solidFill>
              </a:rPr>
              <a:t>ORBi</a:t>
            </a:r>
            <a:endParaRPr lang="fr-BE" sz="1600" b="1" dirty="0">
              <a:solidFill>
                <a:schemeClr val="tx1"/>
              </a:solidFill>
            </a:endParaRPr>
          </a:p>
        </p:txBody>
      </p:sp>
    </p:spTree>
    <p:extLst>
      <p:ext uri="{BB962C8B-B14F-4D97-AF65-F5344CB8AC3E}">
        <p14:creationId xmlns:p14="http://schemas.microsoft.com/office/powerpoint/2010/main" val="203081058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Sélection d’un résultat: je veux obtenir le document - le </a:t>
            </a:r>
            <a:r>
              <a:rPr lang="fr-BE" dirty="0" err="1" smtClean="0"/>
              <a:t>Get</a:t>
            </a:r>
            <a:r>
              <a:rPr lang="fr-BE" dirty="0" smtClean="0"/>
              <a:t> It !</a:t>
            </a:r>
            <a:endParaRPr lang="fr-BE" dirty="0"/>
          </a:p>
        </p:txBody>
      </p:sp>
      <p:sp>
        <p:nvSpPr>
          <p:cNvPr id="9" name="Espace réservé du contenu 8"/>
          <p:cNvSpPr>
            <a:spLocks noGrp="1"/>
          </p:cNvSpPr>
          <p:nvPr>
            <p:ph idx="1"/>
          </p:nvPr>
        </p:nvSpPr>
        <p:spPr>
          <a:xfrm>
            <a:off x="395536" y="1556792"/>
            <a:ext cx="7620000" cy="5112568"/>
          </a:xfrm>
        </p:spPr>
        <p:txBody>
          <a:bodyPr/>
          <a:lstStyle/>
          <a:p>
            <a:pPr>
              <a:buNone/>
            </a:pPr>
            <a:r>
              <a:rPr lang="fr-BE" sz="2000" dirty="0" smtClean="0"/>
              <a:t>Le bouton 	       est prése</a:t>
            </a:r>
            <a:r>
              <a:rPr lang="fr-BE" dirty="0" smtClean="0"/>
              <a:t>nt</a:t>
            </a:r>
          </a:p>
          <a:p>
            <a:pPr>
              <a:buClr>
                <a:schemeClr val="tx2"/>
              </a:buClr>
              <a:buFont typeface="Wingdings" pitchFamily="2" charset="2"/>
              <a:buChar char="q"/>
            </a:pPr>
            <a:endParaRPr lang="fr-BE" dirty="0" smtClean="0"/>
          </a:p>
          <a:p>
            <a:pPr>
              <a:buClr>
                <a:schemeClr val="tx2"/>
              </a:buClr>
            </a:pPr>
            <a:r>
              <a:rPr lang="fr-BE" sz="2000" dirty="0" smtClean="0"/>
              <a:t>dans l’onglet</a:t>
            </a:r>
          </a:p>
          <a:p>
            <a:pPr lvl="1">
              <a:buClr>
                <a:schemeClr val="tx2"/>
              </a:buClr>
            </a:pPr>
            <a:r>
              <a:rPr lang="fr-BE" sz="1800" dirty="0" smtClean="0"/>
              <a:t>pour toutes les notices ALEPH </a:t>
            </a:r>
          </a:p>
          <a:p>
            <a:pPr lvl="2">
              <a:buClr>
                <a:schemeClr val="tx2"/>
              </a:buClr>
            </a:pPr>
            <a:r>
              <a:rPr lang="fr-BE" sz="1600" dirty="0" smtClean="0"/>
              <a:t>sauf les notices « Fonds ancien » [avant 1831]</a:t>
            </a:r>
          </a:p>
          <a:p>
            <a:pPr lvl="1">
              <a:buClr>
                <a:schemeClr val="tx2"/>
              </a:buClr>
            </a:pPr>
            <a:r>
              <a:rPr lang="fr-BE" sz="1800" dirty="0" smtClean="0"/>
              <a:t>pour les notices </a:t>
            </a:r>
            <a:r>
              <a:rPr lang="fr-BE" sz="1800" dirty="0" err="1" smtClean="0"/>
              <a:t>ORBi</a:t>
            </a:r>
            <a:r>
              <a:rPr lang="fr-BE" sz="1800" dirty="0" smtClean="0"/>
              <a:t> pour lesquelles il n’y a pas de document électronique associé</a:t>
            </a:r>
          </a:p>
          <a:p>
            <a:pPr lvl="1">
              <a:buClr>
                <a:schemeClr val="tx2"/>
              </a:buClr>
            </a:pPr>
            <a:r>
              <a:rPr lang="fr-BE" sz="1800" dirty="0" smtClean="0"/>
              <a:t>pour les notices de ressources électroniques pour lesquelles on n’a pas accès au texte intégral  </a:t>
            </a:r>
          </a:p>
          <a:p>
            <a:pPr marL="361950" lvl="1" indent="-271463">
              <a:buClr>
                <a:schemeClr val="tx2"/>
              </a:buClr>
              <a:buFont typeface="Wingdings" pitchFamily="2" charset="2"/>
              <a:buChar char="q"/>
            </a:pPr>
            <a:endParaRPr lang="fr-BE" sz="1800" dirty="0" smtClean="0"/>
          </a:p>
          <a:p>
            <a:pPr marL="433387" lvl="1" indent="-342900">
              <a:buClr>
                <a:schemeClr val="tx2"/>
              </a:buClr>
            </a:pPr>
            <a:r>
              <a:rPr lang="fr-BE" dirty="0" smtClean="0"/>
              <a:t>dans l’onglet </a:t>
            </a:r>
          </a:p>
          <a:p>
            <a:pPr marL="741997" lvl="2" indent="-285750">
              <a:buClr>
                <a:schemeClr val="tx2"/>
              </a:buClr>
            </a:pPr>
            <a:r>
              <a:rPr lang="fr-BE" dirty="0" smtClean="0"/>
              <a:t>pour tous les exemplaires « empruntables »</a:t>
            </a:r>
          </a:p>
          <a:p>
            <a:pPr marL="741997" lvl="2" indent="-285750">
              <a:buClr>
                <a:schemeClr val="tx2"/>
              </a:buClr>
            </a:pPr>
            <a:r>
              <a:rPr lang="fr-BE" dirty="0" smtClean="0"/>
              <a:t>pour tous les exemplaires localisés au Magasin à livres</a:t>
            </a:r>
          </a:p>
          <a:p>
            <a:pPr marL="741997" lvl="2" indent="-285750">
              <a:buClr>
                <a:schemeClr val="tx2"/>
              </a:buClr>
            </a:pPr>
            <a:r>
              <a:rPr lang="fr-BE" dirty="0" smtClean="0"/>
              <a:t>au niveau de l’état de collection des périodiques pour pouvoir commander les fascicules pour lesquels il n’existe pas d’item</a:t>
            </a:r>
          </a:p>
        </p:txBody>
      </p:sp>
      <p:pic>
        <p:nvPicPr>
          <p:cNvPr id="11267" name="Picture 3"/>
          <p:cNvPicPr>
            <a:picLocks noChangeAspect="1" noChangeArrowheads="1"/>
          </p:cNvPicPr>
          <p:nvPr/>
        </p:nvPicPr>
        <p:blipFill>
          <a:blip r:embed="rId3" cstate="print"/>
          <a:srcRect/>
          <a:stretch>
            <a:fillRect/>
          </a:stretch>
        </p:blipFill>
        <p:spPr bwMode="auto">
          <a:xfrm>
            <a:off x="1691680" y="1556792"/>
            <a:ext cx="1008112" cy="432048"/>
          </a:xfrm>
          <a:prstGeom prst="rect">
            <a:avLst/>
          </a:prstGeom>
          <a:noFill/>
          <a:ln w="9525">
            <a:noFill/>
            <a:miter lim="800000"/>
            <a:headEnd/>
            <a:tailEnd/>
          </a:ln>
        </p:spPr>
      </p:pic>
      <p:pic>
        <p:nvPicPr>
          <p:cNvPr id="11270" name="Picture 6"/>
          <p:cNvPicPr>
            <a:picLocks noChangeAspect="1" noChangeArrowheads="1"/>
          </p:cNvPicPr>
          <p:nvPr/>
        </p:nvPicPr>
        <p:blipFill>
          <a:blip r:embed="rId4" cstate="print"/>
          <a:srcRect/>
          <a:stretch>
            <a:fillRect/>
          </a:stretch>
        </p:blipFill>
        <p:spPr bwMode="auto">
          <a:xfrm>
            <a:off x="2205122" y="2420887"/>
            <a:ext cx="1080120" cy="315943"/>
          </a:xfrm>
          <a:prstGeom prst="rect">
            <a:avLst/>
          </a:prstGeom>
          <a:noFill/>
          <a:ln w="9525">
            <a:noFill/>
            <a:miter lim="800000"/>
            <a:headEnd/>
            <a:tailEnd/>
          </a:ln>
        </p:spPr>
      </p:pic>
      <p:pic>
        <p:nvPicPr>
          <p:cNvPr id="11272" name="Picture 8"/>
          <p:cNvPicPr>
            <a:picLocks noChangeAspect="1" noChangeArrowheads="1"/>
          </p:cNvPicPr>
          <p:nvPr/>
        </p:nvPicPr>
        <p:blipFill>
          <a:blip r:embed="rId5" cstate="print"/>
          <a:srcRect/>
          <a:stretch>
            <a:fillRect/>
          </a:stretch>
        </p:blipFill>
        <p:spPr bwMode="auto">
          <a:xfrm>
            <a:off x="2411760" y="4891384"/>
            <a:ext cx="2118697" cy="360040"/>
          </a:xfrm>
          <a:prstGeom prst="rect">
            <a:avLst/>
          </a:prstGeom>
          <a:noFill/>
          <a:ln w="9525">
            <a:noFill/>
            <a:miter lim="800000"/>
            <a:headEnd/>
            <a:tailEnd/>
          </a:ln>
        </p:spPr>
      </p:pic>
      <p:pic>
        <p:nvPicPr>
          <p:cNvPr id="133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5242" y="4276960"/>
            <a:ext cx="3663022" cy="26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115</a:t>
            </a:fld>
            <a:endParaRPr lang="en-US"/>
          </a:p>
        </p:txBody>
      </p:sp>
    </p:spTree>
    <p:extLst>
      <p:ext uri="{BB962C8B-B14F-4D97-AF65-F5344CB8AC3E}">
        <p14:creationId xmlns:p14="http://schemas.microsoft.com/office/powerpoint/2010/main" val="22394864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Sélection d’un résultat: je veux obtenir le document - le </a:t>
            </a:r>
            <a:r>
              <a:rPr lang="fr-BE" dirty="0" err="1" smtClean="0"/>
              <a:t>Get</a:t>
            </a:r>
            <a:r>
              <a:rPr lang="fr-BE" dirty="0" smtClean="0"/>
              <a:t> It !</a:t>
            </a:r>
            <a:endParaRPr lang="fr-BE" dirty="0"/>
          </a:p>
        </p:txBody>
      </p:sp>
      <p:sp>
        <p:nvSpPr>
          <p:cNvPr id="6" name="Espace réservé du contenu 5"/>
          <p:cNvSpPr>
            <a:spLocks noGrp="1"/>
          </p:cNvSpPr>
          <p:nvPr>
            <p:ph idx="1"/>
          </p:nvPr>
        </p:nvSpPr>
        <p:spPr>
          <a:xfrm>
            <a:off x="467544" y="2060848"/>
            <a:ext cx="7620000" cy="3936504"/>
          </a:xfrm>
        </p:spPr>
        <p:txBody>
          <a:bodyPr/>
          <a:lstStyle/>
          <a:p>
            <a:pPr marL="378900" indent="-342900"/>
            <a:r>
              <a:rPr lang="fr-BE" sz="2000" dirty="0" smtClean="0"/>
              <a:t>En renvoyant vers la plateforme </a:t>
            </a:r>
            <a:r>
              <a:rPr lang="fr-BE" sz="2000" dirty="0" err="1" smtClean="0"/>
              <a:t>MyDelivery</a:t>
            </a:r>
            <a:endParaRPr lang="fr-BE" sz="2000" dirty="0" smtClean="0"/>
          </a:p>
          <a:p>
            <a:pPr marL="36000" indent="0">
              <a:buNone/>
            </a:pPr>
            <a:r>
              <a:rPr lang="fr-BE" sz="2000" dirty="0"/>
              <a:t>	</a:t>
            </a:r>
            <a:r>
              <a:rPr lang="fr-BE" sz="2000" dirty="0" smtClean="0"/>
              <a:t>Le 		permet de :</a:t>
            </a:r>
          </a:p>
          <a:p>
            <a:pPr lvl="1"/>
            <a:endParaRPr lang="fr-BE" sz="1600" dirty="0" smtClean="0"/>
          </a:p>
          <a:p>
            <a:pPr lvl="1"/>
            <a:r>
              <a:rPr lang="fr-BE" sz="1800" dirty="0" smtClean="0"/>
              <a:t>Transférer un ouvrage du magasin à livres vers sa bibliothèque de proximité</a:t>
            </a:r>
          </a:p>
          <a:p>
            <a:pPr lvl="1"/>
            <a:r>
              <a:rPr lang="fr-BE" sz="1800" dirty="0" smtClean="0"/>
              <a:t>Transférer un ouvrage d’une bibliothèque vers sa bibliothèque de proximité</a:t>
            </a:r>
          </a:p>
          <a:p>
            <a:pPr lvl="1"/>
            <a:r>
              <a:rPr lang="fr-BE" sz="1800" dirty="0" smtClean="0"/>
              <a:t>Faire venir un livre/périodique/article de périodique /… via le PIB</a:t>
            </a:r>
          </a:p>
          <a:p>
            <a:endParaRPr lang="fr-BE" dirty="0"/>
          </a:p>
        </p:txBody>
      </p:sp>
      <p:pic>
        <p:nvPicPr>
          <p:cNvPr id="7" name="Picture 3"/>
          <p:cNvPicPr>
            <a:picLocks noChangeAspect="1" noChangeArrowheads="1"/>
          </p:cNvPicPr>
          <p:nvPr/>
        </p:nvPicPr>
        <p:blipFill>
          <a:blip r:embed="rId2" cstate="print"/>
          <a:srcRect/>
          <a:stretch>
            <a:fillRect/>
          </a:stretch>
        </p:blipFill>
        <p:spPr bwMode="auto">
          <a:xfrm>
            <a:off x="1957786" y="2431969"/>
            <a:ext cx="886022" cy="379724"/>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006686"/>
            <a:ext cx="19907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116</a:t>
            </a:fld>
            <a:endParaRPr lang="en-US"/>
          </a:p>
        </p:txBody>
      </p:sp>
    </p:spTree>
    <p:extLst>
      <p:ext uri="{BB962C8B-B14F-4D97-AF65-F5344CB8AC3E}">
        <p14:creationId xmlns:p14="http://schemas.microsoft.com/office/powerpoint/2010/main" val="8098275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Sélection d’un résultat: je veux obtenir le document - le </a:t>
            </a:r>
            <a:r>
              <a:rPr lang="fr-BE" dirty="0" err="1"/>
              <a:t>Get</a:t>
            </a:r>
            <a:r>
              <a:rPr lang="fr-BE" dirty="0"/>
              <a:t> It !</a:t>
            </a:r>
          </a:p>
        </p:txBody>
      </p:sp>
      <p:sp>
        <p:nvSpPr>
          <p:cNvPr id="3" name="Espace réservé du contenu 2"/>
          <p:cNvSpPr>
            <a:spLocks noGrp="1"/>
          </p:cNvSpPr>
          <p:nvPr>
            <p:ph idx="1"/>
          </p:nvPr>
        </p:nvSpPr>
        <p:spPr>
          <a:xfrm>
            <a:off x="755576" y="5686400"/>
            <a:ext cx="7321624" cy="1171600"/>
          </a:xfrm>
        </p:spPr>
        <p:txBody>
          <a:bodyPr>
            <a:normAutofit/>
          </a:bodyPr>
          <a:lstStyle/>
          <a:p>
            <a:pPr marL="114300" indent="0" algn="ctr">
              <a:buNone/>
            </a:pPr>
            <a:r>
              <a:rPr lang="fr-BE" sz="2000" dirty="0"/>
              <a:t>Le formulaire </a:t>
            </a:r>
            <a:r>
              <a:rPr lang="fr-BE" sz="2000" dirty="0" smtClean="0"/>
              <a:t>du </a:t>
            </a:r>
            <a:r>
              <a:rPr lang="fr-BE" sz="2000" dirty="0" err="1" smtClean="0"/>
              <a:t>Get</a:t>
            </a:r>
            <a:r>
              <a:rPr lang="fr-BE" sz="2000" dirty="0" smtClean="0"/>
              <a:t> It est lié à un exemplaire spécifique.</a:t>
            </a:r>
            <a:endParaRPr lang="fr-BE" sz="2000" dirty="0"/>
          </a:p>
        </p:txBody>
      </p:sp>
      <p:sp>
        <p:nvSpPr>
          <p:cNvPr id="12" name="Espace réservé du pied de page 11"/>
          <p:cNvSpPr>
            <a:spLocks noGrp="1"/>
          </p:cNvSpPr>
          <p:nvPr>
            <p:ph type="ftr" sz="quarter" idx="11"/>
          </p:nvPr>
        </p:nvSpPr>
        <p:spPr/>
        <p:txBody>
          <a:bodyPr/>
          <a:lstStyle/>
          <a:p>
            <a:r>
              <a:rPr lang="fr-BE" smtClean="0"/>
              <a:t>Primo @ ULg : formation à destination du personnel...</a:t>
            </a:r>
            <a:endParaRPr lang="en-US"/>
          </a:p>
        </p:txBody>
      </p:sp>
      <p:sp>
        <p:nvSpPr>
          <p:cNvPr id="13" name="Espace réservé du numéro de diapositive 12"/>
          <p:cNvSpPr>
            <a:spLocks noGrp="1"/>
          </p:cNvSpPr>
          <p:nvPr>
            <p:ph type="sldNum" sz="quarter" idx="12"/>
          </p:nvPr>
        </p:nvSpPr>
        <p:spPr/>
        <p:txBody>
          <a:bodyPr/>
          <a:lstStyle/>
          <a:p>
            <a:fld id="{E667ED75-B537-4810-9364-B7D9FE7FDC55}" type="slidenum">
              <a:rPr lang="en-US" smtClean="0"/>
              <a:pPr/>
              <a:t>117</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115616" y="1556792"/>
            <a:ext cx="6372225" cy="3524250"/>
          </a:xfrm>
          <a:prstGeom prst="rect">
            <a:avLst/>
          </a:prstGeom>
          <a:noFill/>
          <a:ln w="9525">
            <a:noFill/>
            <a:miter lim="800000"/>
            <a:headEnd/>
            <a:tailEnd/>
          </a:ln>
        </p:spPr>
      </p:pic>
      <p:cxnSp>
        <p:nvCxnSpPr>
          <p:cNvPr id="10" name="Connecteur droit avec flèche 9"/>
          <p:cNvCxnSpPr/>
          <p:nvPr/>
        </p:nvCxnSpPr>
        <p:spPr>
          <a:xfrm flipV="1">
            <a:off x="5940152" y="4941168"/>
            <a:ext cx="1080120"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5724128" y="4077072"/>
            <a:ext cx="1224136" cy="16561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047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Sélection d’un résultat: je veux obtenir le document - le </a:t>
            </a:r>
            <a:r>
              <a:rPr lang="fr-BE" dirty="0" err="1" smtClean="0"/>
              <a:t>Get</a:t>
            </a:r>
            <a:r>
              <a:rPr lang="fr-BE" dirty="0" smtClean="0"/>
              <a:t> It !</a:t>
            </a:r>
            <a:endParaRPr lang="fr-BE" dirty="0"/>
          </a:p>
        </p:txBody>
      </p:sp>
      <p:sp>
        <p:nvSpPr>
          <p:cNvPr id="3" name="Espace réservé du contenu 2"/>
          <p:cNvSpPr>
            <a:spLocks noGrp="1"/>
          </p:cNvSpPr>
          <p:nvPr>
            <p:ph idx="1"/>
          </p:nvPr>
        </p:nvSpPr>
        <p:spPr/>
        <p:txBody>
          <a:bodyPr/>
          <a:lstStyle/>
          <a:p>
            <a:endParaRPr lang="fr-BE" dirty="0"/>
          </a:p>
        </p:txBody>
      </p:sp>
      <p:cxnSp>
        <p:nvCxnSpPr>
          <p:cNvPr id="13" name="Connecteur droit avec flèche 12"/>
          <p:cNvCxnSpPr/>
          <p:nvPr/>
        </p:nvCxnSpPr>
        <p:spPr>
          <a:xfrm flipH="1" flipV="1">
            <a:off x="5292080" y="3789041"/>
            <a:ext cx="827002" cy="442610"/>
          </a:xfrm>
          <a:prstGeom prst="straightConnector1">
            <a:avLst/>
          </a:prstGeom>
          <a:ln w="3492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6948264" y="3376177"/>
            <a:ext cx="0" cy="786569"/>
          </a:xfrm>
          <a:prstGeom prst="straightConnector1">
            <a:avLst/>
          </a:prstGeom>
          <a:ln w="3492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Espace réservé du pied de page 18"/>
          <p:cNvSpPr>
            <a:spLocks noGrp="1"/>
          </p:cNvSpPr>
          <p:nvPr>
            <p:ph type="ftr" sz="quarter" idx="11"/>
          </p:nvPr>
        </p:nvSpPr>
        <p:spPr/>
        <p:txBody>
          <a:bodyPr/>
          <a:lstStyle/>
          <a:p>
            <a:r>
              <a:rPr lang="fr-BE" smtClean="0"/>
              <a:t>Primo @ ULg : formation à destination du personnel...</a:t>
            </a:r>
            <a:endParaRPr lang="en-US"/>
          </a:p>
        </p:txBody>
      </p:sp>
      <p:sp>
        <p:nvSpPr>
          <p:cNvPr id="20" name="Espace réservé du numéro de diapositive 19"/>
          <p:cNvSpPr>
            <a:spLocks noGrp="1"/>
          </p:cNvSpPr>
          <p:nvPr>
            <p:ph type="sldNum" sz="quarter" idx="12"/>
          </p:nvPr>
        </p:nvSpPr>
        <p:spPr/>
        <p:txBody>
          <a:bodyPr/>
          <a:lstStyle/>
          <a:p>
            <a:fld id="{E667ED75-B537-4810-9364-B7D9FE7FDC55}" type="slidenum">
              <a:rPr lang="en-US" smtClean="0"/>
              <a:pPr/>
              <a:t>118</a:t>
            </a:fld>
            <a:endParaRPr lang="en-US"/>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90730"/>
            <a:ext cx="9144000" cy="5281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084168" y="4231651"/>
            <a:ext cx="2952328" cy="1200329"/>
          </a:xfrm>
          <a:prstGeom prst="rect">
            <a:avLst/>
          </a:prstGeom>
          <a:solidFill>
            <a:schemeClr val="accent3">
              <a:lumMod val="40000"/>
              <a:lumOff val="60000"/>
            </a:schemeClr>
          </a:solidFill>
          <a:effectLst>
            <a:glow rad="63500">
              <a:schemeClr val="accent3">
                <a:lumMod val="40000"/>
                <a:lumOff val="60000"/>
                <a:alpha val="40000"/>
              </a:schemeClr>
            </a:glow>
            <a:outerShdw blurRad="50800" dist="38100" algn="l" rotWithShape="0">
              <a:prstClr val="black">
                <a:alpha val="40000"/>
              </a:prstClr>
            </a:outerShdw>
            <a:softEdge rad="31750"/>
          </a:effectLst>
        </p:spPr>
        <p:txBody>
          <a:bodyPr wrap="square" rtlCol="0">
            <a:spAutoFit/>
          </a:bodyPr>
          <a:lstStyle/>
          <a:p>
            <a:r>
              <a:rPr lang="fr-BE" dirty="0" smtClean="0"/>
              <a:t>Après identification sur Primo, le formulaire est pré-rempli avec les données fournies par une API Aleph.</a:t>
            </a:r>
            <a:endParaRPr lang="fr-BE" dirty="0"/>
          </a:p>
        </p:txBody>
      </p:sp>
    </p:spTree>
    <p:extLst>
      <p:ext uri="{BB962C8B-B14F-4D97-AF65-F5344CB8AC3E}">
        <p14:creationId xmlns:p14="http://schemas.microsoft.com/office/powerpoint/2010/main" val="39057986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Sélection d’un résultat: je veux obtenir le document - le </a:t>
            </a:r>
            <a:r>
              <a:rPr lang="fr-BE" dirty="0" err="1" smtClean="0"/>
              <a:t>Get</a:t>
            </a:r>
            <a:r>
              <a:rPr lang="fr-BE" dirty="0" smtClean="0"/>
              <a:t> It !</a:t>
            </a:r>
            <a:endParaRPr lang="fr-BE" dirty="0"/>
          </a:p>
        </p:txBody>
      </p:sp>
      <p:sp>
        <p:nvSpPr>
          <p:cNvPr id="3" name="Espace réservé du contenu 2"/>
          <p:cNvSpPr>
            <a:spLocks noGrp="1"/>
          </p:cNvSpPr>
          <p:nvPr>
            <p:ph idx="1"/>
          </p:nvPr>
        </p:nvSpPr>
        <p:spPr>
          <a:xfrm>
            <a:off x="467544" y="1484784"/>
            <a:ext cx="7620000" cy="5373216"/>
          </a:xfrm>
        </p:spPr>
        <p:txBody>
          <a:bodyPr/>
          <a:lstStyle/>
          <a:p>
            <a:pPr>
              <a:buNone/>
            </a:pPr>
            <a:r>
              <a:rPr lang="fr-BE" dirty="0" smtClean="0"/>
              <a:t>ATTENTION ! </a:t>
            </a:r>
            <a:r>
              <a:rPr lang="fr-BE" sz="2000" dirty="0" smtClean="0"/>
              <a:t>Pour les notices de ressources électroniques pour lesquelles on n’a pas accès au texte intégral,  AVANT de lancer une demande de PIB, il est conseillé de  relancer la recherche dans l’interface en cliquant sur le lien </a:t>
            </a:r>
            <a:r>
              <a:rPr lang="fr-BE" sz="2000" dirty="0" smtClean="0">
                <a:solidFill>
                  <a:srgbClr val="0070C0"/>
                </a:solidFill>
              </a:rPr>
              <a:t>« Ce périodique dans les collections papier de l’ULg? »</a:t>
            </a:r>
          </a:p>
          <a:p>
            <a:pPr>
              <a:buNone/>
            </a:pPr>
            <a:endParaRPr lang="fr-BE" dirty="0"/>
          </a:p>
        </p:txBody>
      </p:sp>
      <p:sp>
        <p:nvSpPr>
          <p:cNvPr id="8" name="Espace réservé du pied de page 7"/>
          <p:cNvSpPr>
            <a:spLocks noGrp="1"/>
          </p:cNvSpPr>
          <p:nvPr>
            <p:ph type="ftr" sz="quarter" idx="11"/>
          </p:nvPr>
        </p:nvSpPr>
        <p:spPr/>
        <p:txBody>
          <a:bodyPr/>
          <a:lstStyle/>
          <a:p>
            <a:r>
              <a:rPr lang="fr-BE" smtClean="0"/>
              <a:t>Primo @ ULg : formation à destination du personnel...</a:t>
            </a:r>
            <a:endParaRPr lang="en-US"/>
          </a:p>
        </p:txBody>
      </p:sp>
      <p:sp>
        <p:nvSpPr>
          <p:cNvPr id="9" name="Espace réservé du numéro de diapositive 8"/>
          <p:cNvSpPr>
            <a:spLocks noGrp="1"/>
          </p:cNvSpPr>
          <p:nvPr>
            <p:ph type="sldNum" sz="quarter" idx="12"/>
          </p:nvPr>
        </p:nvSpPr>
        <p:spPr/>
        <p:txBody>
          <a:bodyPr/>
          <a:lstStyle/>
          <a:p>
            <a:fld id="{E667ED75-B537-4810-9364-B7D9FE7FDC55}" type="slidenum">
              <a:rPr lang="en-US" smtClean="0"/>
              <a:pPr/>
              <a:t>119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187624" y="3068960"/>
            <a:ext cx="5877870" cy="3789040"/>
          </a:xfrm>
          <a:prstGeom prst="rect">
            <a:avLst/>
          </a:prstGeom>
          <a:noFill/>
          <a:ln w="9525">
            <a:noFill/>
            <a:miter lim="800000"/>
            <a:headEnd/>
            <a:tailEnd/>
          </a:ln>
        </p:spPr>
      </p:pic>
      <p:cxnSp>
        <p:nvCxnSpPr>
          <p:cNvPr id="10" name="Connecteur droit avec flèche 9"/>
          <p:cNvCxnSpPr/>
          <p:nvPr/>
        </p:nvCxnSpPr>
        <p:spPr>
          <a:xfrm flipH="1">
            <a:off x="6300192" y="2780928"/>
            <a:ext cx="360040" cy="21602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30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3" name="Espace réservé du contenu 2"/>
          <p:cNvSpPr>
            <a:spLocks noGrp="1"/>
          </p:cNvSpPr>
          <p:nvPr>
            <p:ph idx="1"/>
          </p:nvPr>
        </p:nvSpPr>
        <p:spPr/>
        <p:txBody>
          <a:bodyPr>
            <a:normAutofit/>
          </a:bodyPr>
          <a:lstStyle/>
          <a:p>
            <a:pPr marL="114300" indent="0">
              <a:buNone/>
            </a:pPr>
            <a:r>
              <a:rPr lang="fr-BE" sz="2000" b="1" dirty="0" smtClean="0"/>
              <a:t>Et les </a:t>
            </a:r>
            <a:r>
              <a:rPr lang="fr-BE" sz="2000" b="1" u="sng" dirty="0" smtClean="0"/>
              <a:t>étudiants</a:t>
            </a:r>
            <a:r>
              <a:rPr lang="fr-BE" sz="2000" b="1" dirty="0" smtClean="0"/>
              <a:t> </a:t>
            </a:r>
          </a:p>
          <a:p>
            <a:pPr marL="114300" indent="0">
              <a:buNone/>
            </a:pPr>
            <a:r>
              <a:rPr lang="fr-BE" sz="2000" b="1" dirty="0" smtClean="0"/>
              <a:t>américains ?</a:t>
            </a:r>
            <a:endParaRPr lang="fr-BE" sz="2000" b="1" dirty="0"/>
          </a:p>
          <a:p>
            <a:pPr marL="114300" indent="0">
              <a:buNone/>
            </a:pPr>
            <a:endParaRPr lang="fr-BE" sz="3200" u="sng" dirty="0"/>
          </a:p>
          <a:p>
            <a:pPr marL="114300" indent="0">
              <a:buNone/>
            </a:pPr>
            <a:endParaRPr lang="fr-BE" sz="3200" u="sng" dirty="0"/>
          </a:p>
          <a:p>
            <a:pPr marL="114300" indent="0">
              <a:buNone/>
            </a:pPr>
            <a:endParaRPr lang="fr-BE" sz="3200" u="sng" dirty="0"/>
          </a:p>
          <a:p>
            <a:pPr marL="114300" indent="0">
              <a:buNone/>
            </a:pPr>
            <a:endParaRPr lang="fr-BE" sz="3200" u="sng" dirty="0"/>
          </a:p>
          <a:p>
            <a:pPr marL="114300" indent="0">
              <a:buNone/>
            </a:pPr>
            <a:endParaRPr lang="fr-BE" sz="3200" u="sng" dirty="0"/>
          </a:p>
          <a:p>
            <a:pPr marL="114300" indent="0">
              <a:buNone/>
            </a:pPr>
            <a:endParaRPr lang="fr-BE" sz="3200" u="sng" dirty="0"/>
          </a:p>
          <a:p>
            <a:pPr marL="114300" indent="0">
              <a:buNone/>
            </a:pPr>
            <a:endParaRPr lang="fr-BE" sz="3200" u="sng" dirty="0"/>
          </a:p>
          <a:p>
            <a:pPr marL="114300" indent="0">
              <a:buNone/>
            </a:pPr>
            <a:endParaRPr lang="fr-BE" sz="3200" u="sng" dirty="0"/>
          </a:p>
          <a:p>
            <a:pPr marL="3371850" indent="-3371850">
              <a:buNone/>
            </a:pPr>
            <a:endParaRPr lang="fr-BE" sz="3200" u="sng" dirty="0"/>
          </a:p>
          <a:p>
            <a:pPr marL="3371850" indent="-3371850">
              <a:buNone/>
            </a:pPr>
            <a:endParaRPr lang="fr-BE" sz="3200" u="sng" dirty="0"/>
          </a:p>
          <a:p>
            <a:pPr marL="3371850" indent="-3371850">
              <a:buNone/>
            </a:pPr>
            <a:endParaRPr lang="fr-BE" sz="3200" u="sng" dirty="0"/>
          </a:p>
          <a:p>
            <a:pPr marL="3371850" indent="-3371850">
              <a:buNone/>
            </a:pPr>
            <a:endParaRPr lang="fr-BE" sz="3200" u="sng" dirty="0"/>
          </a:p>
          <a:p>
            <a:pPr marL="3371850" indent="-3371850">
              <a:buNone/>
            </a:pPr>
            <a:endParaRPr lang="fr-BE" sz="3200" u="sng" dirty="0"/>
          </a:p>
          <a:p>
            <a:pPr marL="3371850" indent="-3371850">
              <a:buNone/>
            </a:pPr>
            <a:endParaRPr lang="fr-BE" sz="3200" u="sng" dirty="0"/>
          </a:p>
          <a:p>
            <a:pPr marL="3371850" indent="-3371850">
              <a:buNone/>
            </a:pPr>
            <a:endParaRPr lang="fr-BE" sz="3200" u="sng" dirty="0"/>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4" y="692696"/>
            <a:ext cx="5525101"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31081" y="6081246"/>
            <a:ext cx="6048672" cy="600164"/>
          </a:xfrm>
          <a:prstGeom prst="rect">
            <a:avLst/>
          </a:prstGeom>
          <a:noFill/>
        </p:spPr>
        <p:txBody>
          <a:bodyPr wrap="square" rtlCol="0">
            <a:spAutoFit/>
          </a:bodyPr>
          <a:lstStyle/>
          <a:p>
            <a:pPr marL="3371850" indent="-3371850">
              <a:buNone/>
            </a:pPr>
            <a:r>
              <a:rPr lang="fr-BE" sz="1100" u="sng" dirty="0"/>
              <a:t>Source</a:t>
            </a:r>
            <a:r>
              <a:rPr lang="fr-BE" sz="1100" dirty="0"/>
              <a:t> : </a:t>
            </a:r>
          </a:p>
          <a:p>
            <a:pPr marL="3371850" indent="-3371850">
              <a:buNone/>
            </a:pPr>
            <a:r>
              <a:rPr lang="en-US" sz="1100" i="1" dirty="0"/>
              <a:t>OCLC: Perceptions of Libraries, 2010: Context and Community</a:t>
            </a:r>
          </a:p>
          <a:p>
            <a:r>
              <a:rPr lang="fr-BE" sz="1100" dirty="0">
                <a:hlinkClick r:id="rId3"/>
              </a:rPr>
              <a:t>http://www.oclc.org/reports/2010perceptions.en.html</a:t>
            </a:r>
            <a:endParaRPr lang="en-US" sz="1100"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12</a:t>
            </a:fld>
            <a:endParaRPr lang="en-US"/>
          </a:p>
        </p:txBody>
      </p:sp>
    </p:spTree>
    <p:extLst>
      <p:ext uri="{BB962C8B-B14F-4D97-AF65-F5344CB8AC3E}">
        <p14:creationId xmlns:p14="http://schemas.microsoft.com/office/powerpoint/2010/main" val="13806087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136904" cy="1354162"/>
          </a:xfrm>
        </p:spPr>
        <p:txBody>
          <a:bodyPr/>
          <a:lstStyle/>
          <a:p>
            <a:r>
              <a:rPr lang="fr-BE" sz="3200" dirty="0" smtClean="0"/>
              <a:t>Sélection d’un résultat: je veux obtenir le document - Réserver un ouvrage</a:t>
            </a:r>
            <a:endParaRPr lang="fr-BE" sz="3200" dirty="0"/>
          </a:p>
        </p:txBody>
      </p:sp>
      <p:sp>
        <p:nvSpPr>
          <p:cNvPr id="3" name="Espace réservé du contenu 2"/>
          <p:cNvSpPr>
            <a:spLocks noGrp="1"/>
          </p:cNvSpPr>
          <p:nvPr>
            <p:ph idx="1"/>
          </p:nvPr>
        </p:nvSpPr>
        <p:spPr>
          <a:xfrm>
            <a:off x="457200" y="1600200"/>
            <a:ext cx="7620000" cy="4800600"/>
          </a:xfrm>
        </p:spPr>
        <p:txBody>
          <a:bodyPr/>
          <a:lstStyle/>
          <a:p>
            <a:endParaRPr lang="fr-BE" dirty="0" smtClean="0"/>
          </a:p>
          <a:p>
            <a:endParaRPr lang="fr-BE" dirty="0" smtClean="0"/>
          </a:p>
          <a:p>
            <a:endParaRPr lang="fr-BE" dirty="0" smtClean="0"/>
          </a:p>
          <a:p>
            <a:endParaRPr lang="fr-BE" dirty="0" smtClean="0"/>
          </a:p>
          <a:p>
            <a:pPr>
              <a:buNone/>
            </a:pPr>
            <a:endParaRPr lang="fr-BE" sz="2000" dirty="0" smtClean="0"/>
          </a:p>
        </p:txBody>
      </p:sp>
      <p:cxnSp>
        <p:nvCxnSpPr>
          <p:cNvPr id="15" name="Connecteur droit avec flèche 14"/>
          <p:cNvCxnSpPr/>
          <p:nvPr/>
        </p:nvCxnSpPr>
        <p:spPr>
          <a:xfrm>
            <a:off x="3131840" y="4293096"/>
            <a:ext cx="1584176" cy="9001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Espace réservé du pied de page 12"/>
          <p:cNvSpPr>
            <a:spLocks noGrp="1"/>
          </p:cNvSpPr>
          <p:nvPr>
            <p:ph type="ftr" sz="quarter" idx="11"/>
          </p:nvPr>
        </p:nvSpPr>
        <p:spPr/>
        <p:txBody>
          <a:bodyPr/>
          <a:lstStyle/>
          <a:p>
            <a:r>
              <a:rPr lang="fr-BE" smtClean="0"/>
              <a:t>Primo @ ULg : formation à destination du personnel...</a:t>
            </a:r>
            <a:endParaRPr lang="en-US"/>
          </a:p>
        </p:txBody>
      </p:sp>
      <p:sp>
        <p:nvSpPr>
          <p:cNvPr id="14" name="Espace réservé du numéro de diapositive 13"/>
          <p:cNvSpPr>
            <a:spLocks noGrp="1"/>
          </p:cNvSpPr>
          <p:nvPr>
            <p:ph type="sldNum" sz="quarter" idx="12"/>
          </p:nvPr>
        </p:nvSpPr>
        <p:spPr/>
        <p:txBody>
          <a:bodyPr/>
          <a:lstStyle/>
          <a:p>
            <a:fld id="{E667ED75-B537-4810-9364-B7D9FE7FDC55}" type="slidenum">
              <a:rPr lang="en-US" smtClean="0"/>
              <a:pPr/>
              <a:t>120</a:t>
            </a:fld>
            <a:endParaRPr lang="en-US"/>
          </a:p>
        </p:txBody>
      </p:sp>
      <p:pic>
        <p:nvPicPr>
          <p:cNvPr id="3075" name="Picture 3"/>
          <p:cNvPicPr>
            <a:picLocks noChangeAspect="1" noChangeArrowheads="1"/>
          </p:cNvPicPr>
          <p:nvPr/>
        </p:nvPicPr>
        <p:blipFill>
          <a:blip r:embed="rId2" cstate="print"/>
          <a:srcRect/>
          <a:stretch>
            <a:fillRect/>
          </a:stretch>
        </p:blipFill>
        <p:spPr bwMode="auto">
          <a:xfrm>
            <a:off x="1043608" y="2780928"/>
            <a:ext cx="6372225" cy="3524250"/>
          </a:xfrm>
          <a:prstGeom prst="rect">
            <a:avLst/>
          </a:prstGeom>
          <a:noFill/>
          <a:ln w="9525">
            <a:noFill/>
            <a:miter lim="800000"/>
            <a:headEnd/>
            <a:tailEnd/>
          </a:ln>
        </p:spPr>
      </p:pic>
      <p:sp>
        <p:nvSpPr>
          <p:cNvPr id="16" name="Rectangle 15"/>
          <p:cNvSpPr/>
          <p:nvPr/>
        </p:nvSpPr>
        <p:spPr>
          <a:xfrm>
            <a:off x="251520" y="1628801"/>
            <a:ext cx="8208912" cy="923330"/>
          </a:xfrm>
          <a:prstGeom prst="rect">
            <a:avLst/>
          </a:prstGeom>
        </p:spPr>
        <p:txBody>
          <a:bodyPr wrap="square">
            <a:spAutoFit/>
          </a:bodyPr>
          <a:lstStyle/>
          <a:p>
            <a:pPr>
              <a:buNone/>
            </a:pPr>
            <a:r>
              <a:rPr lang="fr-BE" dirty="0" smtClean="0"/>
              <a:t>A partir de l’onglet Où trouver le document.</a:t>
            </a:r>
          </a:p>
          <a:p>
            <a:pPr>
              <a:buNone/>
            </a:pPr>
            <a:r>
              <a:rPr lang="fr-BE" b="1" dirty="0" smtClean="0"/>
              <a:t>-&gt;</a:t>
            </a:r>
            <a:r>
              <a:rPr lang="fr-BE" dirty="0" smtClean="0"/>
              <a:t> Le lien « Identifiez-vous pour réserver » est présent pour les exemplaires qui peuvent être réservés (</a:t>
            </a:r>
            <a:r>
              <a:rPr lang="fr-BE" i="1" dirty="0" smtClean="0"/>
              <a:t>sauf statuts ‘manquant’ et ‘s’adresser au service’)</a:t>
            </a:r>
            <a:endParaRPr lang="fr-BE" i="1" dirty="0"/>
          </a:p>
        </p:txBody>
      </p:sp>
      <p:cxnSp>
        <p:nvCxnSpPr>
          <p:cNvPr id="17" name="Connecteur droit avec flèche 16"/>
          <p:cNvCxnSpPr/>
          <p:nvPr/>
        </p:nvCxnSpPr>
        <p:spPr>
          <a:xfrm>
            <a:off x="2267744" y="2564904"/>
            <a:ext cx="2376264" cy="25202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2267744" y="2564904"/>
            <a:ext cx="2304256" cy="33843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089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136904" cy="1354162"/>
          </a:xfrm>
        </p:spPr>
        <p:txBody>
          <a:bodyPr/>
          <a:lstStyle/>
          <a:p>
            <a:r>
              <a:rPr lang="fr-BE" sz="3200" dirty="0" smtClean="0"/>
              <a:t>Sélection d’un résultat: je veux obtenir le document - Réserver un ouvrage</a:t>
            </a:r>
            <a:endParaRPr lang="fr-BE" sz="3200" dirty="0"/>
          </a:p>
        </p:txBody>
      </p:sp>
      <p:sp>
        <p:nvSpPr>
          <p:cNvPr id="13" name="Espace réservé du pied de page 12"/>
          <p:cNvSpPr>
            <a:spLocks noGrp="1"/>
          </p:cNvSpPr>
          <p:nvPr>
            <p:ph type="ftr" sz="quarter" idx="11"/>
          </p:nvPr>
        </p:nvSpPr>
        <p:spPr/>
        <p:txBody>
          <a:bodyPr/>
          <a:lstStyle/>
          <a:p>
            <a:r>
              <a:rPr lang="fr-BE" smtClean="0"/>
              <a:t>Primo @ ULg : formation à destination du personnel...</a:t>
            </a:r>
            <a:endParaRPr lang="en-US"/>
          </a:p>
        </p:txBody>
      </p:sp>
      <p:sp>
        <p:nvSpPr>
          <p:cNvPr id="14" name="Espace réservé du numéro de diapositive 13"/>
          <p:cNvSpPr>
            <a:spLocks noGrp="1"/>
          </p:cNvSpPr>
          <p:nvPr>
            <p:ph type="sldNum" sz="quarter" idx="12"/>
          </p:nvPr>
        </p:nvSpPr>
        <p:spPr/>
        <p:txBody>
          <a:bodyPr/>
          <a:lstStyle/>
          <a:p>
            <a:fld id="{E667ED75-B537-4810-9364-B7D9FE7FDC55}" type="slidenum">
              <a:rPr lang="en-US" smtClean="0"/>
              <a:pPr/>
              <a:t>121</a:t>
            </a:fld>
            <a:endParaRPr lang="en-US"/>
          </a:p>
        </p:txBody>
      </p:sp>
      <p:sp>
        <p:nvSpPr>
          <p:cNvPr id="16" name="Rectangle 15"/>
          <p:cNvSpPr/>
          <p:nvPr/>
        </p:nvSpPr>
        <p:spPr>
          <a:xfrm>
            <a:off x="251520" y="1628801"/>
            <a:ext cx="8208912" cy="369332"/>
          </a:xfrm>
          <a:prstGeom prst="rect">
            <a:avLst/>
          </a:prstGeom>
        </p:spPr>
        <p:txBody>
          <a:bodyPr wrap="square">
            <a:spAutoFit/>
          </a:bodyPr>
          <a:lstStyle/>
          <a:p>
            <a:pPr>
              <a:buNone/>
            </a:pPr>
            <a:r>
              <a:rPr lang="fr-BE" dirty="0" smtClean="0"/>
              <a:t>Après identification, ce lien est devenu « Réserver »</a:t>
            </a:r>
            <a:endParaRPr lang="fr-BE" i="1" dirty="0"/>
          </a:p>
        </p:txBody>
      </p:sp>
      <p:pic>
        <p:nvPicPr>
          <p:cNvPr id="4098" name="Picture 2"/>
          <p:cNvPicPr>
            <a:picLocks noChangeAspect="1" noChangeArrowheads="1"/>
          </p:cNvPicPr>
          <p:nvPr/>
        </p:nvPicPr>
        <p:blipFill>
          <a:blip r:embed="rId2" cstate="print"/>
          <a:srcRect/>
          <a:stretch>
            <a:fillRect/>
          </a:stretch>
        </p:blipFill>
        <p:spPr bwMode="auto">
          <a:xfrm>
            <a:off x="899593" y="1988840"/>
            <a:ext cx="4982854" cy="2160240"/>
          </a:xfrm>
          <a:prstGeom prst="rect">
            <a:avLst/>
          </a:prstGeom>
          <a:noFill/>
          <a:ln w="9525">
            <a:noFill/>
            <a:miter lim="800000"/>
            <a:headEnd/>
            <a:tailEnd/>
          </a:ln>
        </p:spPr>
      </p:pic>
      <p:cxnSp>
        <p:nvCxnSpPr>
          <p:cNvPr id="12" name="Connecteur droit avec flèche 11"/>
          <p:cNvCxnSpPr/>
          <p:nvPr/>
        </p:nvCxnSpPr>
        <p:spPr>
          <a:xfrm flipH="1">
            <a:off x="4067944" y="1988840"/>
            <a:ext cx="864096" cy="18722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4139952" y="1988840"/>
            <a:ext cx="720080"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cstate="print"/>
          <a:srcRect/>
          <a:stretch>
            <a:fillRect/>
          </a:stretch>
        </p:blipFill>
        <p:spPr bwMode="auto">
          <a:xfrm>
            <a:off x="251520" y="4293096"/>
            <a:ext cx="3505200" cy="2152650"/>
          </a:xfrm>
          <a:prstGeom prst="rect">
            <a:avLst/>
          </a:prstGeom>
          <a:noFill/>
          <a:ln w="9525">
            <a:noFill/>
            <a:miter lim="800000"/>
            <a:headEnd/>
            <a:tailEnd/>
          </a:ln>
        </p:spPr>
      </p:pic>
      <p:sp>
        <p:nvSpPr>
          <p:cNvPr id="25" name="Rectangle à coins arrondis 24"/>
          <p:cNvSpPr/>
          <p:nvPr/>
        </p:nvSpPr>
        <p:spPr>
          <a:xfrm>
            <a:off x="5508104" y="2348880"/>
            <a:ext cx="2808312" cy="1656184"/>
          </a:xfrm>
          <a:prstGeom prst="wedgeRoundRectCallout">
            <a:avLst>
              <a:gd name="adj1" fmla="val -158995"/>
              <a:gd name="adj2" fmla="val 8368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tx2"/>
                </a:solidFill>
              </a:rPr>
              <a:t>Cliquer sur le lien « Réserver » -&gt; ouverture d’un nouvel onglet « Réserver » et du formulaire de réservation</a:t>
            </a:r>
            <a:endParaRPr lang="fr-BE" dirty="0">
              <a:solidFill>
                <a:schemeClr val="tx2"/>
              </a:solidFill>
            </a:endParaRPr>
          </a:p>
        </p:txBody>
      </p:sp>
      <p:pic>
        <p:nvPicPr>
          <p:cNvPr id="4101" name="Picture 5"/>
          <p:cNvPicPr>
            <a:picLocks noGrp="1" noChangeAspect="1" noChangeArrowheads="1"/>
          </p:cNvPicPr>
          <p:nvPr>
            <p:ph idx="1"/>
          </p:nvPr>
        </p:nvPicPr>
        <p:blipFill>
          <a:blip r:embed="rId4" cstate="print"/>
          <a:srcRect/>
          <a:stretch>
            <a:fillRect/>
          </a:stretch>
        </p:blipFill>
        <p:spPr bwMode="auto">
          <a:xfrm>
            <a:off x="4932040" y="5373216"/>
            <a:ext cx="2590800" cy="1007533"/>
          </a:xfrm>
          <a:prstGeom prst="rect">
            <a:avLst/>
          </a:prstGeom>
          <a:noFill/>
          <a:ln w="9525">
            <a:noFill/>
            <a:miter lim="800000"/>
            <a:headEnd/>
            <a:tailEnd/>
          </a:ln>
        </p:spPr>
      </p:pic>
      <p:cxnSp>
        <p:nvCxnSpPr>
          <p:cNvPr id="26" name="Connecteur droit avec flèche 25"/>
          <p:cNvCxnSpPr/>
          <p:nvPr/>
        </p:nvCxnSpPr>
        <p:spPr>
          <a:xfrm>
            <a:off x="2627784" y="6237312"/>
            <a:ext cx="259228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9089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BE" sz="2000" dirty="0" smtClean="0"/>
              <a:t>Accessible depuis la page des résultats, au dessus des facettes :</a:t>
            </a:r>
          </a:p>
          <a:p>
            <a:pPr>
              <a:buNone/>
            </a:pPr>
            <a:endParaRPr lang="fr-BE" sz="2000" dirty="0" smtClean="0"/>
          </a:p>
          <a:p>
            <a:pPr>
              <a:buNone/>
            </a:pPr>
            <a:endParaRPr lang="fr-BE" sz="2000" dirty="0" smtClean="0"/>
          </a:p>
          <a:p>
            <a:pPr>
              <a:buNone/>
            </a:pPr>
            <a:endParaRPr lang="fr-BE" sz="2000" dirty="0" smtClean="0"/>
          </a:p>
          <a:p>
            <a:pPr marL="114300" indent="0">
              <a:buNone/>
            </a:pPr>
            <a:endParaRPr lang="fr-BE" sz="2000" dirty="0" smtClean="0"/>
          </a:p>
          <a:p>
            <a:pPr marL="114300" indent="0">
              <a:buNone/>
            </a:pPr>
            <a:r>
              <a:rPr lang="fr-BE" sz="2000" dirty="0" smtClean="0"/>
              <a:t>Les flux RSS sont utilisés pour informer des nouveaux documents retrouvés par une requête. </a:t>
            </a:r>
          </a:p>
          <a:p>
            <a:pPr marL="114300" indent="0">
              <a:buNone/>
            </a:pPr>
            <a:r>
              <a:rPr lang="fr-BE" sz="2000" dirty="0" smtClean="0"/>
              <a:t>Ils peuvent également être activés via le dossier Mon compte -&gt; Mes requêtes</a:t>
            </a:r>
          </a:p>
          <a:p>
            <a:pPr>
              <a:buNone/>
            </a:pPr>
            <a:r>
              <a:rPr lang="fr-BE" dirty="0" smtClean="0"/>
              <a:t>					</a:t>
            </a:r>
          </a:p>
          <a:p>
            <a:pPr>
              <a:buNone/>
            </a:pPr>
            <a:r>
              <a:rPr lang="fr-BE" dirty="0" smtClean="0"/>
              <a:t>				</a:t>
            </a:r>
            <a:endParaRPr lang="fr-BE" dirty="0"/>
          </a:p>
        </p:txBody>
      </p:sp>
      <p:sp>
        <p:nvSpPr>
          <p:cNvPr id="5" name="Titre 10"/>
          <p:cNvSpPr txBox="1">
            <a:spLocks/>
          </p:cNvSpPr>
          <p:nvPr/>
        </p:nvSpPr>
        <p:spPr>
          <a:xfrm>
            <a:off x="609600" y="427038"/>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BE" sz="36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Flux RSS et alertes</a:t>
            </a:r>
            <a:endParaRPr kumimoji="0" lang="fr-BE" sz="36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pic>
        <p:nvPicPr>
          <p:cNvPr id="10242" name="Picture 2"/>
          <p:cNvPicPr>
            <a:picLocks noChangeAspect="1" noChangeArrowheads="1"/>
          </p:cNvPicPr>
          <p:nvPr/>
        </p:nvPicPr>
        <p:blipFill>
          <a:blip r:embed="rId2" cstate="print"/>
          <a:srcRect/>
          <a:stretch>
            <a:fillRect/>
          </a:stretch>
        </p:blipFill>
        <p:spPr bwMode="auto">
          <a:xfrm>
            <a:off x="258472" y="5085184"/>
            <a:ext cx="7980544" cy="648072"/>
          </a:xfrm>
          <a:prstGeom prst="rect">
            <a:avLst/>
          </a:prstGeom>
          <a:noFill/>
          <a:ln w="9525">
            <a:noFill/>
            <a:miter lim="800000"/>
            <a:headEnd/>
            <a:tailEnd/>
          </a:ln>
        </p:spPr>
      </p:pic>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3" y="2060848"/>
            <a:ext cx="3888432" cy="103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flipV="1">
            <a:off x="467544" y="2276872"/>
            <a:ext cx="792089" cy="720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pied de page 6"/>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122</a:t>
            </a:fld>
            <a:endParaRPr lang="en-US"/>
          </a:p>
        </p:txBody>
      </p:sp>
    </p:spTree>
    <p:extLst>
      <p:ext uri="{BB962C8B-B14F-4D97-AF65-F5344CB8AC3E}">
        <p14:creationId xmlns:p14="http://schemas.microsoft.com/office/powerpoint/2010/main" val="288069506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BE" sz="2000" dirty="0" smtClean="0"/>
              <a:t>Une recherche peut être enregistrée</a:t>
            </a:r>
            <a:r>
              <a:rPr lang="fr-BE" sz="2000" dirty="0"/>
              <a:t> </a:t>
            </a:r>
            <a:r>
              <a:rPr lang="fr-BE" sz="2000" dirty="0" smtClean="0"/>
              <a:t>et mémorisée dans votre compte	</a:t>
            </a:r>
          </a:p>
          <a:p>
            <a:pPr>
              <a:buNone/>
            </a:pPr>
            <a:endParaRPr lang="fr-BE" dirty="0"/>
          </a:p>
          <a:p>
            <a:pPr>
              <a:buNone/>
            </a:pPr>
            <a:endParaRPr lang="fr-BE" dirty="0" smtClean="0"/>
          </a:p>
          <a:p>
            <a:pPr>
              <a:buNone/>
            </a:pPr>
            <a:endParaRPr lang="fr-BE" dirty="0"/>
          </a:p>
          <a:p>
            <a:pPr>
              <a:buNone/>
            </a:pPr>
            <a:r>
              <a:rPr lang="fr-BE" i="1" u="sng" dirty="0" smtClean="0"/>
              <a:t>Enregistrer</a:t>
            </a:r>
            <a:r>
              <a:rPr lang="fr-BE" dirty="0" smtClean="0"/>
              <a:t> :				</a:t>
            </a:r>
            <a:r>
              <a:rPr lang="fr-BE" i="1" u="sng" dirty="0" smtClean="0"/>
              <a:t>Enregistrer + alerte</a:t>
            </a:r>
            <a:r>
              <a:rPr lang="fr-BE" dirty="0" smtClean="0"/>
              <a:t> :</a:t>
            </a:r>
            <a:endParaRPr lang="fr-BE" dirty="0"/>
          </a:p>
        </p:txBody>
      </p:sp>
      <p:sp>
        <p:nvSpPr>
          <p:cNvPr id="5" name="Titre 10"/>
          <p:cNvSpPr txBox="1">
            <a:spLocks/>
          </p:cNvSpPr>
          <p:nvPr/>
        </p:nvSpPr>
        <p:spPr>
          <a:xfrm>
            <a:off x="609600" y="427038"/>
            <a:ext cx="76200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BE" sz="3600" b="0" i="0" u="none" strike="noStrike" kern="1200" cap="none" spc="-100" normalizeH="0" baseline="0" noProof="0" dirty="0" smtClean="0">
                <a:ln>
                  <a:noFill/>
                </a:ln>
                <a:solidFill>
                  <a:schemeClr val="tx2"/>
                </a:solidFill>
                <a:effectLst/>
                <a:uLnTx/>
                <a:uFillTx/>
                <a:latin typeface="Arial Rounded MT Bold" pitchFamily="34" charset="0"/>
                <a:ea typeface="+mj-ea"/>
                <a:cs typeface="+mj-cs"/>
              </a:rPr>
              <a:t>Flux RSS et alertes</a:t>
            </a:r>
            <a:endParaRPr kumimoji="0" lang="fr-BE" sz="3600" b="0" i="0" u="none" strike="noStrike" kern="1200" cap="none" spc="-100" normalizeH="0" baseline="0" noProof="0" dirty="0">
              <a:ln>
                <a:noFill/>
              </a:ln>
              <a:solidFill>
                <a:schemeClr val="tx2"/>
              </a:solidFill>
              <a:effectLst/>
              <a:uLnTx/>
              <a:uFillTx/>
              <a:latin typeface="Arial Rounded MT Bold" pitchFamily="34" charset="0"/>
              <a:ea typeface="+mj-ea"/>
              <a:cs typeface="+mj-cs"/>
            </a:endParaRPr>
          </a:p>
        </p:txBody>
      </p:sp>
      <p:sp>
        <p:nvSpPr>
          <p:cNvPr id="2" name="ZoneTexte 1"/>
          <p:cNvSpPr txBox="1"/>
          <p:nvPr/>
        </p:nvSpPr>
        <p:spPr>
          <a:xfrm>
            <a:off x="2699792" y="6281539"/>
            <a:ext cx="5616624" cy="369332"/>
          </a:xfrm>
          <a:prstGeom prst="rect">
            <a:avLst/>
          </a:prstGeom>
          <a:noFill/>
        </p:spPr>
        <p:txBody>
          <a:bodyPr wrap="square" rtlCol="0">
            <a:spAutoFit/>
          </a:bodyPr>
          <a:lstStyle/>
          <a:p>
            <a:pPr algn="r"/>
            <a:r>
              <a:rPr lang="fr-BE" i="1" dirty="0" smtClean="0"/>
              <a:t>Par e-mail : envoi hebdomadaire de max. 10 références</a:t>
            </a:r>
            <a:endParaRPr lang="fr-BE" i="1"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84" y="2060848"/>
            <a:ext cx="3888432" cy="103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882625" y="2257377"/>
            <a:ext cx="3312368" cy="646331"/>
          </a:xfrm>
          <a:prstGeom prst="rect">
            <a:avLst/>
          </a:prstGeom>
          <a:solidFill>
            <a:schemeClr val="accent3">
              <a:lumMod val="40000"/>
              <a:lumOff val="60000"/>
            </a:schemeClr>
          </a:solidFill>
          <a:effectLst>
            <a:glow rad="228600">
              <a:schemeClr val="accent3">
                <a:lumMod val="20000"/>
                <a:lumOff val="80000"/>
                <a:alpha val="40000"/>
              </a:schemeClr>
            </a:glow>
            <a:outerShdw blurRad="50800" dist="38100" algn="l" rotWithShape="0">
              <a:prstClr val="black">
                <a:alpha val="40000"/>
              </a:prstClr>
            </a:outerShdw>
          </a:effectLst>
        </p:spPr>
        <p:txBody>
          <a:bodyPr wrap="square" rtlCol="0">
            <a:spAutoFit/>
          </a:bodyPr>
          <a:lstStyle/>
          <a:p>
            <a:r>
              <a:rPr lang="fr-BE" dirty="0" smtClean="0"/>
              <a:t>Le « Enregistrer la requête » n’est visible que si l’on est identifié!</a:t>
            </a:r>
            <a:endParaRPr lang="fr-BE" dirty="0"/>
          </a:p>
        </p:txBody>
      </p:sp>
      <p:cxnSp>
        <p:nvCxnSpPr>
          <p:cNvPr id="8" name="Connecteur droit avec flèche 7"/>
          <p:cNvCxnSpPr/>
          <p:nvPr/>
        </p:nvCxnSpPr>
        <p:spPr>
          <a:xfrm flipH="1">
            <a:off x="3347864" y="2580543"/>
            <a:ext cx="792088" cy="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124" y="3958690"/>
            <a:ext cx="34766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5208" y="3933056"/>
            <a:ext cx="4032448" cy="219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pied de page 9"/>
          <p:cNvSpPr>
            <a:spLocks noGrp="1"/>
          </p:cNvSpPr>
          <p:nvPr>
            <p:ph type="ftr" sz="quarter" idx="11"/>
          </p:nvPr>
        </p:nvSpPr>
        <p:spPr/>
        <p:txBody>
          <a:bodyPr/>
          <a:lstStyle/>
          <a:p>
            <a:r>
              <a:rPr lang="fr-BE" smtClean="0"/>
              <a:t>Primo @ ULg : formation à destination du personnel...</a:t>
            </a:r>
            <a:endParaRPr lang="en-US"/>
          </a:p>
        </p:txBody>
      </p:sp>
      <p:sp>
        <p:nvSpPr>
          <p:cNvPr id="11" name="Espace réservé du numéro de diapositive 10"/>
          <p:cNvSpPr>
            <a:spLocks noGrp="1"/>
          </p:cNvSpPr>
          <p:nvPr>
            <p:ph type="sldNum" sz="quarter" idx="12"/>
          </p:nvPr>
        </p:nvSpPr>
        <p:spPr/>
        <p:txBody>
          <a:bodyPr/>
          <a:lstStyle/>
          <a:p>
            <a:fld id="{E667ED75-B537-4810-9364-B7D9FE7FDC55}" type="slidenum">
              <a:rPr lang="en-US" smtClean="0"/>
              <a:pPr/>
              <a:t>123</a:t>
            </a:fld>
            <a:endParaRPr lang="en-US"/>
          </a:p>
        </p:txBody>
      </p:sp>
    </p:spTree>
    <p:extLst>
      <p:ext uri="{BB962C8B-B14F-4D97-AF65-F5344CB8AC3E}">
        <p14:creationId xmlns:p14="http://schemas.microsoft.com/office/powerpoint/2010/main" val="22588625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Zotero</a:t>
            </a:r>
            <a:r>
              <a:rPr lang="fr-BE" dirty="0" smtClean="0"/>
              <a:t> &amp; Primo</a:t>
            </a:r>
            <a:endParaRPr lang="fr-BE" dirty="0"/>
          </a:p>
        </p:txBody>
      </p:sp>
      <p:sp>
        <p:nvSpPr>
          <p:cNvPr id="3" name="Espace réservé du contenu 2"/>
          <p:cNvSpPr>
            <a:spLocks noGrp="1"/>
          </p:cNvSpPr>
          <p:nvPr>
            <p:ph idx="1"/>
          </p:nvPr>
        </p:nvSpPr>
        <p:spPr/>
        <p:txBody>
          <a:bodyPr/>
          <a:lstStyle/>
          <a:p>
            <a:r>
              <a:rPr lang="fr-BE" sz="2000" dirty="0" smtClean="0"/>
              <a:t>Export vers </a:t>
            </a:r>
            <a:r>
              <a:rPr lang="fr-BE" sz="2000" dirty="0" err="1" smtClean="0"/>
              <a:t>Zotero</a:t>
            </a:r>
            <a:r>
              <a:rPr lang="fr-BE" sz="2000" dirty="0" smtClean="0"/>
              <a:t> possible pour les notices de la base Primo locale (Aleph, </a:t>
            </a:r>
            <a:r>
              <a:rPr lang="fr-BE" sz="2000" dirty="0" err="1" smtClean="0"/>
              <a:t>ORBi</a:t>
            </a:r>
            <a:r>
              <a:rPr lang="fr-BE" sz="2000" dirty="0" smtClean="0"/>
              <a:t>, SFX)</a:t>
            </a:r>
          </a:p>
          <a:p>
            <a:r>
              <a:rPr lang="fr-BE" sz="2000" dirty="0" smtClean="0"/>
              <a:t>Export </a:t>
            </a:r>
            <a:r>
              <a:rPr lang="fr-BE" sz="2000" u="sng" dirty="0" smtClean="0"/>
              <a:t>pas possible</a:t>
            </a:r>
            <a:r>
              <a:rPr lang="fr-BE" sz="2000" dirty="0" smtClean="0"/>
              <a:t> pour les notices issues de PCI (cf. pas d’accès à la structure PNX)</a:t>
            </a:r>
          </a:p>
          <a:p>
            <a:pPr lvl="1"/>
            <a:r>
              <a:rPr lang="fr-BE" sz="1800" dirty="0" smtClean="0"/>
              <a:t>Tous les clients Primo dans le même cas !</a:t>
            </a:r>
          </a:p>
          <a:p>
            <a:endParaRPr lang="fr-BE" dirty="0"/>
          </a:p>
          <a:p>
            <a:endParaRPr lang="fr-BE" dirty="0" smtClean="0"/>
          </a:p>
          <a:p>
            <a:endParaRPr lang="fr-BE" dirty="0"/>
          </a:p>
          <a:p>
            <a:r>
              <a:rPr lang="fr-BE" u="sng" dirty="0" smtClean="0"/>
              <a:t>Solution</a:t>
            </a:r>
            <a:r>
              <a:rPr lang="fr-BE" dirty="0" smtClean="0"/>
              <a:t> : </a:t>
            </a:r>
          </a:p>
          <a:p>
            <a:pPr lvl="1"/>
            <a:r>
              <a:rPr lang="fr-BE" dirty="0" smtClean="0"/>
              <a:t>passer par l’export RIS</a:t>
            </a:r>
          </a:p>
          <a:p>
            <a:pPr lvl="1"/>
            <a:r>
              <a:rPr lang="fr-BE" dirty="0" smtClean="0"/>
              <a:t>puis importer dans </a:t>
            </a:r>
            <a:r>
              <a:rPr lang="fr-BE" dirty="0" err="1" smtClean="0"/>
              <a:t>Zotero</a:t>
            </a:r>
            <a:r>
              <a:rPr lang="fr-BE" dirty="0" smtClean="0"/>
              <a:t> </a:t>
            </a:r>
          </a:p>
          <a:p>
            <a:pPr lvl="1"/>
            <a:r>
              <a:rPr lang="fr-BE" dirty="0" smtClean="0"/>
              <a:t>fastidieux si « à la pièce »</a:t>
            </a:r>
          </a:p>
          <a:p>
            <a:endParaRPr lang="fr-B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9466" y="2780928"/>
            <a:ext cx="2880321" cy="140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190" y="4437112"/>
            <a:ext cx="1954553" cy="213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124</a:t>
            </a:fld>
            <a:endParaRPr lang="en-US"/>
          </a:p>
        </p:txBody>
      </p:sp>
    </p:spTree>
    <p:extLst>
      <p:ext uri="{BB962C8B-B14F-4D97-AF65-F5344CB8AC3E}">
        <p14:creationId xmlns:p14="http://schemas.microsoft.com/office/powerpoint/2010/main" val="13166576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7620000" cy="1143000"/>
          </a:xfrm>
        </p:spPr>
        <p:txBody>
          <a:bodyPr/>
          <a:lstStyle/>
          <a:p>
            <a:r>
              <a:rPr lang="fr-BE" dirty="0" smtClean="0"/>
              <a:t>Ajouter des notices au panier</a:t>
            </a:r>
            <a:endParaRPr lang="fr-BE" dirty="0"/>
          </a:p>
        </p:txBody>
      </p:sp>
      <p:sp>
        <p:nvSpPr>
          <p:cNvPr id="3" name="Espace réservé du contenu 2"/>
          <p:cNvSpPr>
            <a:spLocks noGrp="1"/>
          </p:cNvSpPr>
          <p:nvPr>
            <p:ph idx="1"/>
          </p:nvPr>
        </p:nvSpPr>
        <p:spPr>
          <a:xfrm>
            <a:off x="457200" y="1412776"/>
            <a:ext cx="7620000" cy="5445224"/>
          </a:xfrm>
        </p:spPr>
        <p:txBody>
          <a:bodyPr>
            <a:normAutofit/>
          </a:bodyPr>
          <a:lstStyle/>
          <a:p>
            <a:r>
              <a:rPr lang="fr-BE" dirty="0" smtClean="0"/>
              <a:t>1 notice à la fois :</a:t>
            </a:r>
          </a:p>
          <a:p>
            <a:pPr lvl="1">
              <a:buFont typeface="Wingdings" pitchFamily="2" charset="2"/>
              <a:buChar char="Ø"/>
            </a:pPr>
            <a:r>
              <a:rPr lang="fr-BE" sz="1800" dirty="0" smtClean="0"/>
              <a:t>Cliquer sur l’étoile         -&gt; la notice est ajoutée au panier :            </a:t>
            </a:r>
            <a:r>
              <a:rPr lang="fr-BE" sz="1800" i="1" dirty="0" smtClean="0"/>
              <a:t>ou</a:t>
            </a:r>
          </a:p>
          <a:p>
            <a:pPr lvl="1">
              <a:buFont typeface="Wingdings" pitchFamily="2" charset="2"/>
              <a:buChar char="Ø"/>
            </a:pPr>
            <a:r>
              <a:rPr lang="fr-BE" sz="1800" dirty="0" smtClean="0"/>
              <a:t>Ouvrir le menu Envoyer vers et cliquer sur Ajouter au panier</a:t>
            </a:r>
          </a:p>
          <a:p>
            <a:pPr lvl="1">
              <a:buFont typeface="Wingdings" pitchFamily="2" charset="2"/>
              <a:buChar char="Ø"/>
            </a:pPr>
            <a:endParaRPr lang="fr-BE" sz="1800" dirty="0" smtClean="0"/>
          </a:p>
          <a:p>
            <a:pPr lvl="1">
              <a:buFont typeface="Wingdings" pitchFamily="2" charset="2"/>
              <a:buChar char="Ø"/>
            </a:pPr>
            <a:endParaRPr lang="fr-BE" sz="1800" dirty="0" smtClean="0"/>
          </a:p>
          <a:p>
            <a:pPr lvl="1">
              <a:buFont typeface="Wingdings" pitchFamily="2" charset="2"/>
              <a:buChar char="Ø"/>
            </a:pPr>
            <a:endParaRPr lang="fr-BE" sz="1800" dirty="0" smtClean="0"/>
          </a:p>
          <a:p>
            <a:pPr lvl="1">
              <a:buFont typeface="Wingdings" pitchFamily="2" charset="2"/>
              <a:buChar char="Ø"/>
            </a:pPr>
            <a:endParaRPr lang="fr-BE" sz="1800" dirty="0" smtClean="0"/>
          </a:p>
          <a:p>
            <a:pPr lvl="1">
              <a:buFont typeface="Wingdings" pitchFamily="2" charset="2"/>
              <a:buChar char="Ø"/>
            </a:pPr>
            <a:endParaRPr lang="fr-BE" sz="1800" dirty="0" smtClean="0"/>
          </a:p>
          <a:p>
            <a:pPr lvl="1">
              <a:buFont typeface="Wingdings" pitchFamily="2" charset="2"/>
              <a:buChar char="Ø"/>
            </a:pPr>
            <a:endParaRPr lang="fr-BE" sz="1800" dirty="0" smtClean="0"/>
          </a:p>
          <a:p>
            <a:pPr lvl="1">
              <a:buFont typeface="Wingdings" pitchFamily="2" charset="2"/>
              <a:buChar char="Ø"/>
            </a:pPr>
            <a:endParaRPr lang="fr-BE" sz="1800" dirty="0" smtClean="0"/>
          </a:p>
          <a:p>
            <a:pPr lvl="1">
              <a:buFont typeface="Wingdings" pitchFamily="2" charset="2"/>
              <a:buChar char="Ø"/>
            </a:pPr>
            <a:endParaRPr lang="fr-BE" sz="1800" dirty="0" smtClean="0"/>
          </a:p>
          <a:p>
            <a:pPr lvl="1">
              <a:buFont typeface="Wingdings" pitchFamily="2" charset="2"/>
              <a:buChar char="Ø"/>
            </a:pPr>
            <a:endParaRPr lang="fr-BE" sz="1800" dirty="0" smtClean="0"/>
          </a:p>
          <a:p>
            <a:pPr lvl="1">
              <a:buNone/>
            </a:pPr>
            <a:endParaRPr lang="fr-BE" sz="1800" dirty="0" smtClean="0"/>
          </a:p>
          <a:p>
            <a:endParaRPr lang="fr-BE" dirty="0" smtClean="0"/>
          </a:p>
          <a:p>
            <a:r>
              <a:rPr lang="fr-BE" dirty="0" smtClean="0"/>
              <a:t>Ajouter toutes les notices de la page au panier</a:t>
            </a:r>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a:p>
        </p:txBody>
      </p:sp>
      <p:pic>
        <p:nvPicPr>
          <p:cNvPr id="5124" name="Picture 4"/>
          <p:cNvPicPr>
            <a:picLocks noChangeAspect="1" noChangeArrowheads="1"/>
          </p:cNvPicPr>
          <p:nvPr/>
        </p:nvPicPr>
        <p:blipFill>
          <a:blip r:embed="rId2" cstate="print"/>
          <a:srcRect/>
          <a:stretch>
            <a:fillRect/>
          </a:stretch>
        </p:blipFill>
        <p:spPr bwMode="auto">
          <a:xfrm>
            <a:off x="6660232" y="1844824"/>
            <a:ext cx="243458" cy="256983"/>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2915816" y="1844824"/>
            <a:ext cx="220217" cy="247744"/>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125</a:t>
            </a:fld>
            <a:endParaRPr lang="en-US"/>
          </a:p>
        </p:txBody>
      </p:sp>
      <p:pic>
        <p:nvPicPr>
          <p:cNvPr id="5122" name="Picture 2"/>
          <p:cNvPicPr>
            <a:picLocks noChangeAspect="1" noChangeArrowheads="1"/>
          </p:cNvPicPr>
          <p:nvPr/>
        </p:nvPicPr>
        <p:blipFill>
          <a:blip r:embed="rId4" cstate="print"/>
          <a:srcRect/>
          <a:stretch>
            <a:fillRect/>
          </a:stretch>
        </p:blipFill>
        <p:spPr bwMode="auto">
          <a:xfrm>
            <a:off x="467544" y="2564904"/>
            <a:ext cx="7747000" cy="3230563"/>
          </a:xfrm>
          <a:prstGeom prst="rect">
            <a:avLst/>
          </a:prstGeom>
          <a:noFill/>
          <a:ln w="9525">
            <a:noFill/>
            <a:miter lim="800000"/>
            <a:headEnd/>
            <a:tailEnd/>
          </a:ln>
        </p:spPr>
      </p:pic>
      <p:cxnSp>
        <p:nvCxnSpPr>
          <p:cNvPr id="11" name="Connecteur droit avec flèche 10"/>
          <p:cNvCxnSpPr/>
          <p:nvPr/>
        </p:nvCxnSpPr>
        <p:spPr>
          <a:xfrm>
            <a:off x="6516216" y="2420888"/>
            <a:ext cx="360040" cy="144016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827584" y="2348880"/>
            <a:ext cx="2016224" cy="64807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flipH="1">
            <a:off x="827584" y="2060848"/>
            <a:ext cx="360040" cy="288032"/>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H="1" flipV="1">
            <a:off x="1115616" y="3140968"/>
            <a:ext cx="720080" cy="302433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539552" y="3140968"/>
            <a:ext cx="136815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13938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Accéder au panier</a:t>
            </a:r>
            <a:endParaRPr lang="fr-BE" dirty="0"/>
          </a:p>
        </p:txBody>
      </p:sp>
      <p:sp>
        <p:nvSpPr>
          <p:cNvPr id="3" name="Espace réservé du contenu 2"/>
          <p:cNvSpPr>
            <a:spLocks noGrp="1"/>
          </p:cNvSpPr>
          <p:nvPr>
            <p:ph idx="1"/>
          </p:nvPr>
        </p:nvSpPr>
        <p:spPr>
          <a:xfrm>
            <a:off x="467544" y="1196752"/>
            <a:ext cx="7620000" cy="4800600"/>
          </a:xfrm>
        </p:spPr>
        <p:txBody>
          <a:bodyPr>
            <a:normAutofit/>
          </a:bodyPr>
          <a:lstStyle/>
          <a:p>
            <a:r>
              <a:rPr lang="fr-BE" sz="2000" dirty="0" smtClean="0"/>
              <a:t>Cliquer sur « Panier »</a:t>
            </a:r>
            <a:endParaRPr lang="fr-BE" sz="2000" dirty="0"/>
          </a:p>
        </p:txBody>
      </p:sp>
      <p:pic>
        <p:nvPicPr>
          <p:cNvPr id="8195" name="Picture 3"/>
          <p:cNvPicPr>
            <a:picLocks noChangeAspect="1" noChangeArrowheads="1"/>
          </p:cNvPicPr>
          <p:nvPr/>
        </p:nvPicPr>
        <p:blipFill>
          <a:blip r:embed="rId2" cstate="print"/>
          <a:srcRect/>
          <a:stretch>
            <a:fillRect/>
          </a:stretch>
        </p:blipFill>
        <p:spPr bwMode="auto">
          <a:xfrm>
            <a:off x="251520" y="4437112"/>
            <a:ext cx="7992888" cy="2181404"/>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51520" y="1988840"/>
            <a:ext cx="8001000" cy="2817813"/>
          </a:xfrm>
          <a:prstGeom prst="rect">
            <a:avLst/>
          </a:prstGeom>
          <a:noFill/>
          <a:ln w="9525">
            <a:noFill/>
            <a:miter lim="800000"/>
            <a:headEnd/>
            <a:tailEnd/>
          </a:ln>
        </p:spPr>
      </p:pic>
      <p:cxnSp>
        <p:nvCxnSpPr>
          <p:cNvPr id="11" name="Connecteur droit avec flèche 10"/>
          <p:cNvCxnSpPr/>
          <p:nvPr/>
        </p:nvCxnSpPr>
        <p:spPr>
          <a:xfrm>
            <a:off x="3491880" y="1484784"/>
            <a:ext cx="2160240"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126</a:t>
            </a:fld>
            <a:endParaRPr lang="en-US"/>
          </a:p>
        </p:txBody>
      </p:sp>
    </p:spTree>
    <p:extLst>
      <p:ext uri="{BB962C8B-B14F-4D97-AF65-F5344CB8AC3E}">
        <p14:creationId xmlns:p14="http://schemas.microsoft.com/office/powerpoint/2010/main" val="5661810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Mon panier</a:t>
            </a:r>
            <a:endParaRPr lang="fr-BE" dirty="0"/>
          </a:p>
        </p:txBody>
      </p:sp>
      <p:sp>
        <p:nvSpPr>
          <p:cNvPr id="3" name="Espace réservé du contenu 2"/>
          <p:cNvSpPr>
            <a:spLocks noGrp="1"/>
          </p:cNvSpPr>
          <p:nvPr>
            <p:ph idx="1"/>
          </p:nvPr>
        </p:nvSpPr>
        <p:spPr>
          <a:xfrm>
            <a:off x="467544" y="1196752"/>
            <a:ext cx="7620000" cy="792088"/>
          </a:xfrm>
        </p:spPr>
        <p:txBody>
          <a:bodyPr>
            <a:normAutofit/>
          </a:bodyPr>
          <a:lstStyle/>
          <a:p>
            <a:pPr marL="0">
              <a:buNone/>
            </a:pPr>
            <a:r>
              <a:rPr lang="fr-BE" sz="2000" dirty="0" smtClean="0"/>
              <a:t>Le Panier permet d'enregistrer et d'organiser des notices obtenues lors d’une recherche </a:t>
            </a:r>
            <a:endParaRPr lang="fr-BE" sz="2000"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9" name="Espace réservé du numéro de diapositive 8"/>
          <p:cNvSpPr>
            <a:spLocks noGrp="1"/>
          </p:cNvSpPr>
          <p:nvPr>
            <p:ph type="sldNum" sz="quarter" idx="12"/>
          </p:nvPr>
        </p:nvSpPr>
        <p:spPr/>
        <p:txBody>
          <a:bodyPr/>
          <a:lstStyle/>
          <a:p>
            <a:fld id="{E667ED75-B537-4810-9364-B7D9FE7FDC55}" type="slidenum">
              <a:rPr lang="en-US" smtClean="0"/>
              <a:pPr/>
              <a:t>127</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1403648" y="1844824"/>
            <a:ext cx="5811819" cy="4424908"/>
          </a:xfrm>
          <a:prstGeom prst="rect">
            <a:avLst/>
          </a:prstGeom>
          <a:noFill/>
          <a:ln w="9525">
            <a:noFill/>
            <a:miter lim="800000"/>
            <a:headEnd/>
            <a:tailEnd/>
          </a:ln>
        </p:spPr>
      </p:pic>
      <p:sp>
        <p:nvSpPr>
          <p:cNvPr id="13" name="ZoneTexte 12"/>
          <p:cNvSpPr txBox="1"/>
          <p:nvPr/>
        </p:nvSpPr>
        <p:spPr>
          <a:xfrm>
            <a:off x="179512" y="2276872"/>
            <a:ext cx="1368152" cy="646331"/>
          </a:xfrm>
          <a:prstGeom prst="rect">
            <a:avLst/>
          </a:prstGeom>
          <a:noFill/>
        </p:spPr>
        <p:txBody>
          <a:bodyPr wrap="square" rtlCol="0">
            <a:spAutoFit/>
          </a:bodyPr>
          <a:lstStyle/>
          <a:p>
            <a:r>
              <a:rPr lang="fr-BE" dirty="0" smtClean="0"/>
              <a:t>Gestion des dossiers </a:t>
            </a:r>
            <a:endParaRPr lang="fr-BE" dirty="0"/>
          </a:p>
        </p:txBody>
      </p:sp>
      <p:sp>
        <p:nvSpPr>
          <p:cNvPr id="14" name="ZoneTexte 13"/>
          <p:cNvSpPr txBox="1"/>
          <p:nvPr/>
        </p:nvSpPr>
        <p:spPr>
          <a:xfrm>
            <a:off x="2699792" y="6309320"/>
            <a:ext cx="3300712" cy="369332"/>
          </a:xfrm>
          <a:prstGeom prst="rect">
            <a:avLst/>
          </a:prstGeom>
          <a:noFill/>
        </p:spPr>
        <p:txBody>
          <a:bodyPr wrap="none" rtlCol="0">
            <a:spAutoFit/>
          </a:bodyPr>
          <a:lstStyle/>
          <a:p>
            <a:r>
              <a:rPr lang="fr-BE" dirty="0" smtClean="0"/>
              <a:t> Aperçu de la notice sélectionnée</a:t>
            </a:r>
            <a:endParaRPr lang="fr-BE" dirty="0"/>
          </a:p>
        </p:txBody>
      </p:sp>
      <p:sp>
        <p:nvSpPr>
          <p:cNvPr id="15" name="ZoneTexte 14"/>
          <p:cNvSpPr txBox="1"/>
          <p:nvPr/>
        </p:nvSpPr>
        <p:spPr>
          <a:xfrm>
            <a:off x="5436096" y="1772816"/>
            <a:ext cx="3138680" cy="369332"/>
          </a:xfrm>
          <a:prstGeom prst="rect">
            <a:avLst/>
          </a:prstGeom>
          <a:noFill/>
        </p:spPr>
        <p:txBody>
          <a:bodyPr wrap="none" rtlCol="0">
            <a:spAutoFit/>
          </a:bodyPr>
          <a:lstStyle/>
          <a:p>
            <a:r>
              <a:rPr lang="fr-BE" dirty="0" smtClean="0"/>
              <a:t>Liste des notices sauvegardées</a:t>
            </a:r>
            <a:endParaRPr lang="fr-BE" dirty="0"/>
          </a:p>
        </p:txBody>
      </p:sp>
      <p:cxnSp>
        <p:nvCxnSpPr>
          <p:cNvPr id="16" name="Connecteur droit avec flèche 15"/>
          <p:cNvCxnSpPr/>
          <p:nvPr/>
        </p:nvCxnSpPr>
        <p:spPr>
          <a:xfrm flipH="1">
            <a:off x="6732240" y="2132856"/>
            <a:ext cx="792088" cy="5760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1115616" y="2708920"/>
            <a:ext cx="432048"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4283968" y="6165304"/>
            <a:ext cx="0"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77798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556792"/>
            <a:ext cx="7825680" cy="4844008"/>
          </a:xfrm>
        </p:spPr>
        <p:txBody>
          <a:bodyPr>
            <a:normAutofit/>
          </a:bodyPr>
          <a:lstStyle/>
          <a:p>
            <a:pPr>
              <a:buNone/>
            </a:pPr>
            <a:r>
              <a:rPr lang="fr-BE" sz="2000" b="1" dirty="0" smtClean="0"/>
              <a:t>Gérer les dossiers</a:t>
            </a:r>
          </a:p>
          <a:p>
            <a:pPr>
              <a:buNone/>
            </a:pPr>
            <a:endParaRPr lang="fr-BE" sz="2000" b="1" dirty="0" smtClean="0"/>
          </a:p>
          <a:p>
            <a:r>
              <a:rPr lang="fr-BE" sz="2000" dirty="0" smtClean="0"/>
              <a:t>Créer, renommer copier, coller ou supprimer un dossier</a:t>
            </a:r>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endParaRPr lang="fr-BE" dirty="0" smtClean="0"/>
          </a:p>
          <a:p>
            <a:r>
              <a:rPr lang="fr-BE" sz="2000" dirty="0" smtClean="0"/>
              <a:t>Ajouter/modifier une note liée à un dossier</a:t>
            </a:r>
          </a:p>
          <a:p>
            <a:endParaRPr lang="fr-BE" dirty="0"/>
          </a:p>
        </p:txBody>
      </p:sp>
      <p:sp>
        <p:nvSpPr>
          <p:cNvPr id="5" name="Titre 1"/>
          <p:cNvSpPr>
            <a:spLocks noGrp="1"/>
          </p:cNvSpPr>
          <p:nvPr>
            <p:ph type="title"/>
          </p:nvPr>
        </p:nvSpPr>
        <p:spPr>
          <a:xfrm>
            <a:off x="457200" y="274638"/>
            <a:ext cx="7620000" cy="1143000"/>
          </a:xfrm>
        </p:spPr>
        <p:txBody>
          <a:bodyPr/>
          <a:lstStyle/>
          <a:p>
            <a:r>
              <a:rPr lang="fr-BE" dirty="0" smtClean="0"/>
              <a:t>Gérer son panier</a:t>
            </a:r>
            <a:endParaRPr lang="fr-BE" dirty="0"/>
          </a:p>
        </p:txBody>
      </p:sp>
      <p:pic>
        <p:nvPicPr>
          <p:cNvPr id="11266" name="Picture 2"/>
          <p:cNvPicPr>
            <a:picLocks noChangeAspect="1" noChangeArrowheads="1"/>
          </p:cNvPicPr>
          <p:nvPr/>
        </p:nvPicPr>
        <p:blipFill>
          <a:blip r:embed="rId2" cstate="print"/>
          <a:srcRect/>
          <a:stretch>
            <a:fillRect/>
          </a:stretch>
        </p:blipFill>
        <p:spPr bwMode="auto">
          <a:xfrm>
            <a:off x="3923928" y="2780928"/>
            <a:ext cx="4143375" cy="2880320"/>
          </a:xfrm>
          <a:prstGeom prst="rect">
            <a:avLst/>
          </a:prstGeom>
          <a:noFill/>
          <a:ln w="9525">
            <a:noFill/>
            <a:miter lim="800000"/>
            <a:headEnd/>
            <a:tailEnd/>
          </a:ln>
        </p:spPr>
      </p:pic>
      <p:cxnSp>
        <p:nvCxnSpPr>
          <p:cNvPr id="7" name="Connecteur droit avec flèche 6"/>
          <p:cNvCxnSpPr/>
          <p:nvPr/>
        </p:nvCxnSpPr>
        <p:spPr>
          <a:xfrm>
            <a:off x="2843808" y="2852936"/>
            <a:ext cx="1368152"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2699792" y="4293096"/>
            <a:ext cx="331236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128</a:t>
            </a:fld>
            <a:endParaRPr lang="en-US"/>
          </a:p>
        </p:txBody>
      </p:sp>
    </p:spTree>
    <p:extLst>
      <p:ext uri="{BB962C8B-B14F-4D97-AF65-F5344CB8AC3E}">
        <p14:creationId xmlns:p14="http://schemas.microsoft.com/office/powerpoint/2010/main" val="31226269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556792"/>
            <a:ext cx="7825680" cy="5040560"/>
          </a:xfrm>
        </p:spPr>
        <p:txBody>
          <a:bodyPr>
            <a:normAutofit/>
          </a:bodyPr>
          <a:lstStyle/>
          <a:p>
            <a:pPr>
              <a:buNone/>
            </a:pPr>
            <a:r>
              <a:rPr lang="fr-BE" sz="2000" b="1" dirty="0" smtClean="0"/>
              <a:t>Gérer les notices</a:t>
            </a:r>
          </a:p>
          <a:p>
            <a:r>
              <a:rPr lang="fr-BE" sz="2000" dirty="0" smtClean="0"/>
              <a:t>Sélectionner toutes les notices ou notice par notice</a:t>
            </a:r>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endParaRPr lang="fr-BE" sz="2000" dirty="0" smtClean="0"/>
          </a:p>
          <a:p>
            <a:r>
              <a:rPr lang="fr-BE" sz="2000" dirty="0" smtClean="0"/>
              <a:t>Couper, copier, coller, supprimer les notices sélectionnées</a:t>
            </a:r>
          </a:p>
          <a:p>
            <a:r>
              <a:rPr lang="fr-BE" sz="2000" dirty="0" smtClean="0"/>
              <a:t>Envoyer par courriel (l’adresse mail est celle correspondant à l’identification mais elle peut-être modifiée) ou vers une imprimante et envoyer vers un système de gestion de références bibliographiques</a:t>
            </a:r>
          </a:p>
          <a:p>
            <a:endParaRPr lang="fr-BE" dirty="0"/>
          </a:p>
        </p:txBody>
      </p:sp>
      <p:sp>
        <p:nvSpPr>
          <p:cNvPr id="5" name="Titre 1"/>
          <p:cNvSpPr>
            <a:spLocks noGrp="1"/>
          </p:cNvSpPr>
          <p:nvPr>
            <p:ph type="title"/>
          </p:nvPr>
        </p:nvSpPr>
        <p:spPr>
          <a:xfrm>
            <a:off x="457200" y="274638"/>
            <a:ext cx="7620000" cy="1143000"/>
          </a:xfrm>
        </p:spPr>
        <p:txBody>
          <a:bodyPr/>
          <a:lstStyle/>
          <a:p>
            <a:r>
              <a:rPr lang="fr-BE" dirty="0" smtClean="0"/>
              <a:t>Gérer son panier</a:t>
            </a:r>
            <a:endParaRPr lang="fr-BE" dirty="0"/>
          </a:p>
        </p:txBody>
      </p:sp>
      <p:pic>
        <p:nvPicPr>
          <p:cNvPr id="7171" name="Picture 3"/>
          <p:cNvPicPr>
            <a:picLocks noChangeAspect="1" noChangeArrowheads="1"/>
          </p:cNvPicPr>
          <p:nvPr/>
        </p:nvPicPr>
        <p:blipFill>
          <a:blip r:embed="rId2" cstate="print"/>
          <a:srcRect/>
          <a:stretch>
            <a:fillRect/>
          </a:stretch>
        </p:blipFill>
        <p:spPr bwMode="auto">
          <a:xfrm>
            <a:off x="899592" y="2348880"/>
            <a:ext cx="6372225" cy="2352675"/>
          </a:xfrm>
          <a:prstGeom prst="rect">
            <a:avLst/>
          </a:prstGeom>
          <a:noFill/>
          <a:ln w="9525">
            <a:noFill/>
            <a:miter lim="800000"/>
            <a:headEnd/>
            <a:tailEnd/>
          </a:ln>
        </p:spPr>
      </p:pic>
      <p:cxnSp>
        <p:nvCxnSpPr>
          <p:cNvPr id="9" name="Connecteur droit avec flèche 8"/>
          <p:cNvCxnSpPr/>
          <p:nvPr/>
        </p:nvCxnSpPr>
        <p:spPr>
          <a:xfrm flipV="1">
            <a:off x="1043608" y="2852936"/>
            <a:ext cx="1152128" cy="19442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115616" y="2204864"/>
            <a:ext cx="0"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35896" y="2348880"/>
            <a:ext cx="26642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3635896" y="2348880"/>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6300192" y="2348880"/>
            <a:ext cx="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6300192" y="2420888"/>
            <a:ext cx="1512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a:off x="7524328" y="2420888"/>
            <a:ext cx="288032" cy="2808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129</a:t>
            </a:fld>
            <a:endParaRPr lang="en-US"/>
          </a:p>
        </p:txBody>
      </p:sp>
    </p:spTree>
    <p:extLst>
      <p:ext uri="{BB962C8B-B14F-4D97-AF65-F5344CB8AC3E}">
        <p14:creationId xmlns:p14="http://schemas.microsoft.com/office/powerpoint/2010/main" val="40930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Search</a:t>
            </a:r>
            <a:r>
              <a:rPr lang="fr-BE" dirty="0" smtClean="0"/>
              <a:t> </a:t>
            </a:r>
            <a:r>
              <a:rPr lang="fr-BE" i="1" dirty="0" smtClean="0"/>
              <a:t>vs</a:t>
            </a:r>
            <a:r>
              <a:rPr lang="fr-BE" dirty="0" smtClean="0"/>
              <a:t>  </a:t>
            </a:r>
            <a:r>
              <a:rPr lang="fr-BE" dirty="0" err="1" smtClean="0"/>
              <a:t>Find</a:t>
            </a:r>
            <a:endParaRPr lang="fr-BE" dirty="0"/>
          </a:p>
        </p:txBody>
      </p:sp>
      <p:pic>
        <p:nvPicPr>
          <p:cNvPr id="13314" name="Picture 2" descr="https://encrypted-tbn1.gstatic.com/images?q=tbn:ANd9GcTcIQYGXOOMBetd7UqD5FI_WkYHdB19JDbB_yoIKTG_SA0Qmi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382" y="1556792"/>
            <a:ext cx="1555372"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53755" y="1340768"/>
            <a:ext cx="3744416" cy="1940957"/>
          </a:xfrm>
          <a:prstGeom prst="wedgeRoundRectCallout">
            <a:avLst>
              <a:gd name="adj1" fmla="val 92962"/>
              <a:gd name="adj2" fmla="val 27398"/>
              <a:gd name="adj3" fmla="val 16667"/>
            </a:avLst>
          </a:prstGeom>
          <a:noFill/>
          <a:ln w="22225">
            <a:solidFill>
              <a:schemeClr val="tx2"/>
            </a:solidFill>
          </a:ln>
        </p:spPr>
        <p:txBody>
          <a:bodyPr wrap="square" rtlCol="0">
            <a:spAutoFit/>
          </a:bodyPr>
          <a:lstStyle/>
          <a:p>
            <a:r>
              <a:rPr lang="en-US" dirty="0"/>
              <a:t>One search box and a button to search a variety of sources, with results collated for easy review. Go ahead, give in—after all, </a:t>
            </a:r>
            <a:r>
              <a:rPr lang="en-US" b="1" dirty="0"/>
              <a:t>isn't it true that only librarians like to search? Everyone else likes to </a:t>
            </a:r>
            <a:r>
              <a:rPr lang="en-US" b="1" i="1" dirty="0"/>
              <a:t>find</a:t>
            </a:r>
            <a:r>
              <a:rPr lang="en-US" b="1" dirty="0" smtClean="0"/>
              <a:t>.</a:t>
            </a:r>
            <a:endParaRPr lang="fr-BE" b="1" dirty="0"/>
          </a:p>
        </p:txBody>
      </p:sp>
      <p:sp>
        <p:nvSpPr>
          <p:cNvPr id="5" name="ZoneTexte 4"/>
          <p:cNvSpPr txBox="1"/>
          <p:nvPr/>
        </p:nvSpPr>
        <p:spPr>
          <a:xfrm>
            <a:off x="3491880" y="3578649"/>
            <a:ext cx="4752528" cy="553998"/>
          </a:xfrm>
          <a:prstGeom prst="rect">
            <a:avLst/>
          </a:prstGeom>
          <a:noFill/>
        </p:spPr>
        <p:txBody>
          <a:bodyPr wrap="square" rtlCol="0">
            <a:spAutoFit/>
          </a:bodyPr>
          <a:lstStyle/>
          <a:p>
            <a:pPr algn="r"/>
            <a:r>
              <a:rPr lang="fr-BE" sz="1000" b="1" dirty="0" smtClean="0"/>
              <a:t>Roy </a:t>
            </a:r>
            <a:r>
              <a:rPr lang="fr-BE" sz="1000" b="1" dirty="0" err="1" smtClean="0"/>
              <a:t>Tennant</a:t>
            </a:r>
            <a:r>
              <a:rPr lang="fr-BE" sz="1000" dirty="0" smtClean="0"/>
              <a:t>, </a:t>
            </a:r>
            <a:r>
              <a:rPr lang="en-US" sz="1000" dirty="0" smtClean="0"/>
              <a:t>Digital </a:t>
            </a:r>
            <a:r>
              <a:rPr lang="en-US" sz="1000" dirty="0"/>
              <a:t>Libraries- Cross-Database Search: One-Stop </a:t>
            </a:r>
            <a:r>
              <a:rPr lang="en-US" sz="1000" dirty="0" smtClean="0"/>
              <a:t>Shopping</a:t>
            </a:r>
          </a:p>
          <a:p>
            <a:pPr algn="r"/>
            <a:r>
              <a:rPr lang="fr-BE" sz="1000" i="1" dirty="0" smtClean="0"/>
              <a:t>Library </a:t>
            </a:r>
            <a:r>
              <a:rPr lang="fr-BE" sz="1000" i="1" dirty="0"/>
              <a:t>Journal</a:t>
            </a:r>
            <a:r>
              <a:rPr lang="fr-BE" sz="1000" dirty="0"/>
              <a:t>, </a:t>
            </a:r>
            <a:r>
              <a:rPr lang="fr-BE" sz="1000" dirty="0" smtClean="0"/>
              <a:t>10/15/2001, </a:t>
            </a:r>
            <a:r>
              <a:rPr lang="en-US" sz="1000" dirty="0" smtClean="0">
                <a:hlinkClick r:id="rId3"/>
              </a:rPr>
              <a:t>http</a:t>
            </a:r>
            <a:r>
              <a:rPr lang="en-US" sz="1000" dirty="0">
                <a:hlinkClick r:id="rId3"/>
              </a:rPr>
              <a:t>://</a:t>
            </a:r>
            <a:r>
              <a:rPr lang="en-US" sz="1000" dirty="0" smtClean="0">
                <a:hlinkClick r:id="rId3"/>
              </a:rPr>
              <a:t>www.libraryjournal.com/article/CA170458.html</a:t>
            </a:r>
            <a:r>
              <a:rPr lang="en-US" sz="1000" dirty="0" smtClean="0"/>
              <a:t> </a:t>
            </a:r>
            <a:endParaRPr lang="en-US" sz="1000" dirty="0"/>
          </a:p>
          <a:p>
            <a:endParaRPr lang="fr-BE" sz="1000" dirty="0"/>
          </a:p>
        </p:txBody>
      </p:sp>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293096"/>
            <a:ext cx="2399644" cy="2135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732500" y="4141214"/>
            <a:ext cx="4271288" cy="1634490"/>
          </a:xfrm>
          <a:prstGeom prst="wedgeRoundRectCallout">
            <a:avLst>
              <a:gd name="adj1" fmla="val -64532"/>
              <a:gd name="adj2" fmla="val -11323"/>
              <a:gd name="adj3" fmla="val 16667"/>
            </a:avLst>
          </a:prstGeom>
          <a:noFill/>
          <a:ln w="22225">
            <a:solidFill>
              <a:schemeClr val="tx2"/>
            </a:solidFill>
          </a:ln>
        </p:spPr>
        <p:txBody>
          <a:bodyPr wrap="square" rtlCol="0">
            <a:spAutoFit/>
          </a:bodyPr>
          <a:lstStyle/>
          <a:p>
            <a:r>
              <a:rPr lang="en-US" b="1" dirty="0"/>
              <a:t>Searching can be an enjoyable experience. You may find interesting things, you didn´t expect</a:t>
            </a:r>
            <a:r>
              <a:rPr lang="en-US" dirty="0"/>
              <a:t>. Or </a:t>
            </a:r>
            <a:r>
              <a:rPr lang="en-US" dirty="0" smtClean="0"/>
              <a:t>you’ve </a:t>
            </a:r>
            <a:r>
              <a:rPr lang="en-US" dirty="0"/>
              <a:t>found what you wanted and can be proud of your research skills.</a:t>
            </a:r>
            <a:endParaRPr lang="fr-BE" dirty="0"/>
          </a:p>
        </p:txBody>
      </p:sp>
      <p:sp>
        <p:nvSpPr>
          <p:cNvPr id="7" name="ZoneTexte 6"/>
          <p:cNvSpPr txBox="1"/>
          <p:nvPr/>
        </p:nvSpPr>
        <p:spPr>
          <a:xfrm>
            <a:off x="3405470" y="5877272"/>
            <a:ext cx="4838938" cy="553998"/>
          </a:xfrm>
          <a:prstGeom prst="rect">
            <a:avLst/>
          </a:prstGeom>
          <a:noFill/>
        </p:spPr>
        <p:txBody>
          <a:bodyPr wrap="square" rtlCol="0">
            <a:spAutoFit/>
          </a:bodyPr>
          <a:lstStyle/>
          <a:p>
            <a:r>
              <a:rPr lang="fr-BE" sz="1000" b="1" dirty="0" smtClean="0"/>
              <a:t>Günter </a:t>
            </a:r>
            <a:r>
              <a:rPr lang="fr-BE" sz="1000" b="1" dirty="0" err="1" smtClean="0"/>
              <a:t>Schlamp</a:t>
            </a:r>
            <a:r>
              <a:rPr lang="fr-BE" sz="1000" dirty="0" smtClean="0"/>
              <a:t>, en commentaire à « </a:t>
            </a:r>
            <a:r>
              <a:rPr lang="en-US" sz="1000" dirty="0" smtClean="0"/>
              <a:t>Is </a:t>
            </a:r>
            <a:r>
              <a:rPr lang="en-US" sz="1000" dirty="0"/>
              <a:t>it really true that only librarians like to search and that everyone else wants to find? (No</a:t>
            </a:r>
            <a:r>
              <a:rPr lang="en-US" sz="1000" dirty="0" smtClean="0"/>
              <a:t>)” </a:t>
            </a:r>
            <a:endParaRPr lang="en-US" sz="1000" dirty="0"/>
          </a:p>
          <a:p>
            <a:r>
              <a:rPr lang="fr-BE" sz="1000" dirty="0">
                <a:hlinkClick r:id="rId5"/>
              </a:rPr>
              <a:t>http://</a:t>
            </a:r>
            <a:r>
              <a:rPr lang="fr-BE" sz="1000" dirty="0" smtClean="0">
                <a:hlinkClick r:id="rId5"/>
              </a:rPr>
              <a:t>information-literacy.blogspot.be/2011/07/is-it-really-true-that-only-librarians.html</a:t>
            </a:r>
            <a:r>
              <a:rPr lang="fr-BE" sz="1000" dirty="0" smtClean="0"/>
              <a:t> </a:t>
            </a:r>
            <a:endParaRPr lang="fr-BE" sz="1000" dirty="0"/>
          </a:p>
        </p:txBody>
      </p: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9" name="Espace réservé du numéro de diapositive 8"/>
          <p:cNvSpPr>
            <a:spLocks noGrp="1"/>
          </p:cNvSpPr>
          <p:nvPr>
            <p:ph type="sldNum" sz="quarter" idx="12"/>
          </p:nvPr>
        </p:nvSpPr>
        <p:spPr/>
        <p:txBody>
          <a:bodyPr/>
          <a:lstStyle/>
          <a:p>
            <a:fld id="{E667ED75-B537-4810-9364-B7D9FE7FDC55}" type="slidenum">
              <a:rPr lang="en-US" smtClean="0"/>
              <a:pPr/>
              <a:t>13</a:t>
            </a:fld>
            <a:endParaRPr lang="en-US"/>
          </a:p>
        </p:txBody>
      </p:sp>
    </p:spTree>
    <p:extLst>
      <p:ext uri="{BB962C8B-B14F-4D97-AF65-F5344CB8AC3E}">
        <p14:creationId xmlns:p14="http://schemas.microsoft.com/office/powerpoint/2010/main" val="8215342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MyDesk</a:t>
            </a:r>
            <a:endParaRPr lang="fr-BE" dirty="0"/>
          </a:p>
        </p:txBody>
      </p:sp>
      <p:sp>
        <p:nvSpPr>
          <p:cNvPr id="10" name="Espace réservé du contenu 2"/>
          <p:cNvSpPr txBox="1">
            <a:spLocks/>
          </p:cNvSpPr>
          <p:nvPr/>
        </p:nvSpPr>
        <p:spPr>
          <a:xfrm>
            <a:off x="457200" y="1556792"/>
            <a:ext cx="7620000" cy="4844008"/>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lang="fr-BE" sz="2200" b="1"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130</a:t>
            </a:fld>
            <a:endParaRPr lang="en-US"/>
          </a:p>
        </p:txBody>
      </p:sp>
      <p:sp>
        <p:nvSpPr>
          <p:cNvPr id="14" name="Espace réservé du contenu 13"/>
          <p:cNvSpPr>
            <a:spLocks noGrp="1"/>
          </p:cNvSpPr>
          <p:nvPr>
            <p:ph idx="1"/>
          </p:nvPr>
        </p:nvSpPr>
        <p:spPr>
          <a:xfrm>
            <a:off x="323528" y="1340768"/>
            <a:ext cx="7620000" cy="1008112"/>
          </a:xfrm>
        </p:spPr>
        <p:txBody>
          <a:bodyPr>
            <a:normAutofit fontScale="92500" lnSpcReduction="10000"/>
          </a:bodyPr>
          <a:lstStyle/>
          <a:p>
            <a:pPr lvl="0"/>
            <a:r>
              <a:rPr lang="fr-BE" dirty="0" smtClean="0"/>
              <a:t>Consulter ses </a:t>
            </a:r>
            <a:r>
              <a:rPr lang="fr-BE" b="1" dirty="0" smtClean="0"/>
              <a:t>prêts en cours </a:t>
            </a:r>
            <a:r>
              <a:rPr lang="fr-BE" dirty="0" smtClean="0"/>
              <a:t>ou son </a:t>
            </a:r>
            <a:r>
              <a:rPr lang="fr-BE" b="1" dirty="0" smtClean="0"/>
              <a:t>historique de prêt</a:t>
            </a:r>
          </a:p>
          <a:p>
            <a:pPr lvl="0"/>
            <a:r>
              <a:rPr lang="fr-BE" b="1" dirty="0" smtClean="0"/>
              <a:t>Prolonger</a:t>
            </a:r>
            <a:r>
              <a:rPr lang="fr-BE" dirty="0" smtClean="0"/>
              <a:t> 1 ou plusieurs ouvrages (cocher les ouvrages à prolonger puis cliquer sur Prolonger la sélection) / Prolonger tout</a:t>
            </a:r>
          </a:p>
          <a:p>
            <a:endParaRPr lang="fr-BE" dirty="0">
              <a:solidFill>
                <a:schemeClr val="tx2"/>
              </a:solidFill>
            </a:endParaRPr>
          </a:p>
        </p:txBody>
      </p:sp>
      <p:pic>
        <p:nvPicPr>
          <p:cNvPr id="18" name="Picture 3"/>
          <p:cNvPicPr>
            <a:picLocks noChangeAspect="1" noChangeArrowheads="1"/>
          </p:cNvPicPr>
          <p:nvPr/>
        </p:nvPicPr>
        <p:blipFill>
          <a:blip r:embed="rId2" cstate="print"/>
          <a:srcRect/>
          <a:stretch>
            <a:fillRect/>
          </a:stretch>
        </p:blipFill>
        <p:spPr bwMode="auto">
          <a:xfrm>
            <a:off x="323528" y="2636912"/>
            <a:ext cx="8099546" cy="3456384"/>
          </a:xfrm>
          <a:prstGeom prst="rect">
            <a:avLst/>
          </a:prstGeom>
          <a:noFill/>
          <a:ln w="9525">
            <a:noFill/>
            <a:miter lim="800000"/>
            <a:headEnd/>
            <a:tailEnd/>
          </a:ln>
        </p:spPr>
      </p:pic>
      <p:cxnSp>
        <p:nvCxnSpPr>
          <p:cNvPr id="19" name="Connecteur droit avec flèche 18"/>
          <p:cNvCxnSpPr/>
          <p:nvPr/>
        </p:nvCxnSpPr>
        <p:spPr>
          <a:xfrm flipH="1">
            <a:off x="1763688" y="1628800"/>
            <a:ext cx="1080120" cy="27363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2843808" y="1628800"/>
            <a:ext cx="2202886" cy="27363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611560" y="1988840"/>
            <a:ext cx="144016" cy="28083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1846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MyDesk</a:t>
            </a:r>
            <a:endParaRPr lang="fr-BE" dirty="0"/>
          </a:p>
        </p:txBody>
      </p:sp>
      <p:sp>
        <p:nvSpPr>
          <p:cNvPr id="10" name="Espace réservé du contenu 2"/>
          <p:cNvSpPr txBox="1">
            <a:spLocks/>
          </p:cNvSpPr>
          <p:nvPr/>
        </p:nvSpPr>
        <p:spPr>
          <a:xfrm>
            <a:off x="467544" y="548680"/>
            <a:ext cx="7620000" cy="4844008"/>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lang="fr-BE" sz="2200" b="1"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fr-BE" sz="2200" b="0" i="0" u="none" strike="noStrike" kern="1200" cap="none" spc="0" normalizeH="0" baseline="0" noProof="0" dirty="0" smtClean="0">
                <a:ln>
                  <a:noFill/>
                </a:ln>
                <a:solidFill>
                  <a:schemeClr val="tx1"/>
                </a:solidFill>
                <a:effectLst/>
                <a:uLnTx/>
                <a:uFillTx/>
                <a:latin typeface="+mn-lt"/>
                <a:ea typeface="+mn-ea"/>
                <a:cs typeface="+mn-cs"/>
              </a:rPr>
              <a:t>Visualiser ses réservations</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5363" name="Picture 3"/>
          <p:cNvPicPr>
            <a:picLocks noChangeAspect="1" noChangeArrowheads="1"/>
          </p:cNvPicPr>
          <p:nvPr/>
        </p:nvPicPr>
        <p:blipFill>
          <a:blip r:embed="rId2" cstate="print"/>
          <a:srcRect/>
          <a:stretch>
            <a:fillRect/>
          </a:stretch>
        </p:blipFill>
        <p:spPr bwMode="auto">
          <a:xfrm>
            <a:off x="405880" y="2348880"/>
            <a:ext cx="7842076" cy="3226171"/>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467544" y="2348880"/>
            <a:ext cx="6800850" cy="47625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611560" y="3933056"/>
            <a:ext cx="2409825" cy="257175"/>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131</a:t>
            </a:fld>
            <a:endParaRPr lang="en-US"/>
          </a:p>
        </p:txBody>
      </p:sp>
    </p:spTree>
    <p:extLst>
      <p:ext uri="{BB962C8B-B14F-4D97-AF65-F5344CB8AC3E}">
        <p14:creationId xmlns:p14="http://schemas.microsoft.com/office/powerpoint/2010/main" val="11245122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MyDesk</a:t>
            </a:r>
            <a:endParaRPr lang="fr-BE" dirty="0"/>
          </a:p>
        </p:txBody>
      </p:sp>
      <p:sp>
        <p:nvSpPr>
          <p:cNvPr id="10" name="Espace réservé du contenu 2"/>
          <p:cNvSpPr txBox="1">
            <a:spLocks/>
          </p:cNvSpPr>
          <p:nvPr/>
        </p:nvSpPr>
        <p:spPr>
          <a:xfrm>
            <a:off x="467544" y="548680"/>
            <a:ext cx="7620000" cy="5976664"/>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lang="fr-BE" sz="2200" b="1"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fr-BE" sz="2200" b="0" i="0" u="none" strike="noStrike" kern="1200" cap="none" spc="0" normalizeH="0" baseline="0" noProof="0" dirty="0" smtClean="0">
                <a:ln>
                  <a:noFill/>
                </a:ln>
                <a:solidFill>
                  <a:schemeClr val="tx1"/>
                </a:solidFill>
                <a:effectLst/>
                <a:uLnTx/>
                <a:uFillTx/>
                <a:latin typeface="+mn-lt"/>
                <a:ea typeface="+mn-ea"/>
                <a:cs typeface="+mn-cs"/>
              </a:rPr>
              <a:t>Visualiser ses </a:t>
            </a:r>
            <a:r>
              <a:rPr kumimoji="0" lang="fr-BE" sz="2200" b="0" i="0" u="none" strike="noStrike" kern="1200" cap="none" spc="0" normalizeH="0" noProof="0" dirty="0" smtClean="0">
                <a:ln>
                  <a:noFill/>
                </a:ln>
                <a:solidFill>
                  <a:schemeClr val="tx1"/>
                </a:solidFill>
                <a:effectLst/>
                <a:uLnTx/>
                <a:uFillTx/>
                <a:latin typeface="+mn-lt"/>
                <a:ea typeface="+mn-ea"/>
                <a:cs typeface="+mn-cs"/>
              </a:rPr>
              <a:t>transactions payantes (amendes…)</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lang="fr-BE" sz="2200" baseline="0"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lang="fr-BE" sz="2200" baseline="0"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lang="fr-BE" sz="2200" baseline="0"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lang="fr-BE" sz="2200" baseline="0"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lang="fr-BE" sz="2200" baseline="0" dirty="0" smtClean="0"/>
          </a:p>
          <a:p>
            <a:pPr marL="342900" marR="0" lvl="0" indent="-228600" algn="l" defTabSz="914400" rtl="0" eaLnBrk="1" fontAlgn="auto" latinLnBrk="0" hangingPunct="1">
              <a:lnSpc>
                <a:spcPct val="100000"/>
              </a:lnSpc>
              <a:spcBef>
                <a:spcPct val="20000"/>
              </a:spcBef>
              <a:spcAft>
                <a:spcPts val="0"/>
              </a:spcAft>
              <a:buClr>
                <a:schemeClr val="accent1"/>
              </a:buClr>
              <a:buSzTx/>
              <a:tabLst/>
              <a:defRPr/>
            </a:pPr>
            <a:r>
              <a:rPr lang="fr-BE" sz="2200" dirty="0" smtClean="0"/>
              <a:t>ou ses éventuels blocages et messages</a:t>
            </a:r>
            <a:endParaRPr kumimoji="0" lang="fr-BE"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6386" name="Picture 2"/>
          <p:cNvPicPr>
            <a:picLocks noChangeAspect="1" noChangeArrowheads="1"/>
          </p:cNvPicPr>
          <p:nvPr/>
        </p:nvPicPr>
        <p:blipFill>
          <a:blip r:embed="rId2" cstate="print"/>
          <a:srcRect/>
          <a:stretch>
            <a:fillRect/>
          </a:stretch>
        </p:blipFill>
        <p:spPr bwMode="auto">
          <a:xfrm>
            <a:off x="477888" y="2420888"/>
            <a:ext cx="7668344" cy="305922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67544" y="2348880"/>
            <a:ext cx="6800850" cy="476250"/>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a:stretch>
            <a:fillRect/>
          </a:stretch>
        </p:blipFill>
        <p:spPr bwMode="auto">
          <a:xfrm>
            <a:off x="539552" y="3501008"/>
            <a:ext cx="288032" cy="224025"/>
          </a:xfrm>
          <a:prstGeom prst="rect">
            <a:avLst/>
          </a:prstGeom>
          <a:noFill/>
          <a:ln w="9525">
            <a:noFill/>
            <a:miter lim="800000"/>
            <a:headEnd/>
            <a:tailEnd/>
          </a:ln>
        </p:spPr>
      </p:pic>
      <p:cxnSp>
        <p:nvCxnSpPr>
          <p:cNvPr id="9" name="Connecteur droit avec flèche 8"/>
          <p:cNvCxnSpPr/>
          <p:nvPr/>
        </p:nvCxnSpPr>
        <p:spPr>
          <a:xfrm flipH="1">
            <a:off x="1979712" y="2132856"/>
            <a:ext cx="1440160" cy="12241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1979712" y="3573016"/>
            <a:ext cx="936104" cy="22322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132</a:t>
            </a:fld>
            <a:endParaRPr lang="en-US"/>
          </a:p>
        </p:txBody>
      </p:sp>
    </p:spTree>
    <p:extLst>
      <p:ext uri="{BB962C8B-B14F-4D97-AF65-F5344CB8AC3E}">
        <p14:creationId xmlns:p14="http://schemas.microsoft.com/office/powerpoint/2010/main" val="7247717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MyDesk</a:t>
            </a:r>
            <a:endParaRPr lang="fr-BE" dirty="0"/>
          </a:p>
        </p:txBody>
      </p:sp>
      <p:sp>
        <p:nvSpPr>
          <p:cNvPr id="10" name="Espace réservé du contenu 2"/>
          <p:cNvSpPr txBox="1">
            <a:spLocks/>
          </p:cNvSpPr>
          <p:nvPr/>
        </p:nvSpPr>
        <p:spPr>
          <a:xfrm>
            <a:off x="467544" y="548680"/>
            <a:ext cx="7620000" cy="4844008"/>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lang="fr-BE" sz="2200" b="1"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fr-BE" sz="2200" b="0" i="0" u="none" strike="noStrike" kern="1200" cap="none" spc="0" normalizeH="0" baseline="0" noProof="0" dirty="0" smtClean="0">
                <a:ln>
                  <a:noFill/>
                </a:ln>
                <a:solidFill>
                  <a:schemeClr val="tx1"/>
                </a:solidFill>
                <a:effectLst/>
                <a:uLnTx/>
                <a:uFillTx/>
                <a:latin typeface="+mn-lt"/>
                <a:ea typeface="+mn-ea"/>
                <a:cs typeface="+mn-cs"/>
              </a:rPr>
              <a:t>Consulter ses paramètres personnels</a:t>
            </a:r>
          </a:p>
          <a:p>
            <a:pPr marL="1257300" lvl="2" indent="-228600">
              <a:spcBef>
                <a:spcPct val="20000"/>
              </a:spcBef>
              <a:buClr>
                <a:schemeClr val="accent1"/>
              </a:buClr>
              <a:buFont typeface="Arial" pitchFamily="34" charset="0"/>
              <a:buChar char="•"/>
              <a:defRPr/>
            </a:pPr>
            <a:r>
              <a:rPr lang="fr-BE" sz="2200" dirty="0" smtClean="0"/>
              <a:t>Modifier les paramètres de l’affichage : langue de l’interface et nombre de résultats par page</a:t>
            </a:r>
            <a:endParaRPr kumimoji="0" lang="fr-BE"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fr-BE"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8434" name="Picture 2"/>
          <p:cNvPicPr>
            <a:picLocks noChangeAspect="1" noChangeArrowheads="1"/>
          </p:cNvPicPr>
          <p:nvPr/>
        </p:nvPicPr>
        <p:blipFill>
          <a:blip r:embed="rId2" cstate="print"/>
          <a:srcRect/>
          <a:stretch>
            <a:fillRect/>
          </a:stretch>
        </p:blipFill>
        <p:spPr bwMode="auto">
          <a:xfrm>
            <a:off x="1043608" y="3068960"/>
            <a:ext cx="6408711" cy="3241893"/>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1043609" y="3078554"/>
            <a:ext cx="6408711" cy="422454"/>
          </a:xfrm>
          <a:prstGeom prst="rect">
            <a:avLst/>
          </a:prstGeom>
          <a:noFill/>
          <a:ln w="9525">
            <a:noFill/>
            <a:miter lim="800000"/>
            <a:headEnd/>
            <a:tailEnd/>
          </a:ln>
        </p:spPr>
      </p:pic>
      <p:cxnSp>
        <p:nvCxnSpPr>
          <p:cNvPr id="8" name="Connecteur droit avec flèche 7"/>
          <p:cNvCxnSpPr/>
          <p:nvPr/>
        </p:nvCxnSpPr>
        <p:spPr>
          <a:xfrm>
            <a:off x="1115616" y="2204864"/>
            <a:ext cx="72008" cy="21602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6300192" y="2636912"/>
            <a:ext cx="864096" cy="19442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133</a:t>
            </a:fld>
            <a:endParaRPr lang="en-US"/>
          </a:p>
        </p:txBody>
      </p:sp>
    </p:spTree>
    <p:extLst>
      <p:ext uri="{BB962C8B-B14F-4D97-AF65-F5344CB8AC3E}">
        <p14:creationId xmlns:p14="http://schemas.microsoft.com/office/powerpoint/2010/main" val="11172838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MyDesk</a:t>
            </a:r>
            <a:endParaRPr lang="fr-BE" dirty="0"/>
          </a:p>
        </p:txBody>
      </p:sp>
      <p:sp>
        <p:nvSpPr>
          <p:cNvPr id="10" name="Espace réservé du contenu 2"/>
          <p:cNvSpPr txBox="1">
            <a:spLocks/>
          </p:cNvSpPr>
          <p:nvPr/>
        </p:nvSpPr>
        <p:spPr>
          <a:xfrm>
            <a:off x="467544" y="548680"/>
            <a:ext cx="7620000" cy="4844008"/>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fr-BE" sz="2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lang="fr-BE" sz="2200" b="1" dirty="0" smtClean="0"/>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fr-BE" sz="2200" b="0" i="0" u="none" strike="noStrike" kern="1200" cap="none" spc="0" normalizeH="0" baseline="0" noProof="0" dirty="0" smtClean="0">
                <a:ln>
                  <a:noFill/>
                </a:ln>
                <a:solidFill>
                  <a:schemeClr val="tx1"/>
                </a:solidFill>
                <a:effectLst/>
                <a:uLnTx/>
                <a:uFillTx/>
                <a:latin typeface="+mn-lt"/>
                <a:ea typeface="+mn-ea"/>
                <a:cs typeface="+mn-cs"/>
              </a:rPr>
              <a:t>Et personnaliser</a:t>
            </a:r>
            <a:r>
              <a:rPr kumimoji="0" lang="fr-BE" sz="2200" b="0" i="0" u="none" strike="noStrike" kern="1200" cap="none" spc="0" normalizeH="0" noProof="0" dirty="0" smtClean="0">
                <a:ln>
                  <a:noFill/>
                </a:ln>
                <a:solidFill>
                  <a:schemeClr val="tx1"/>
                </a:solidFill>
                <a:effectLst/>
                <a:uLnTx/>
                <a:uFillTx/>
                <a:latin typeface="+mn-lt"/>
                <a:ea typeface="+mn-ea"/>
                <a:cs typeface="+mn-cs"/>
              </a:rPr>
              <a:t> ses résultats</a:t>
            </a:r>
            <a:endParaRPr kumimoji="0" lang="fr-BE"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tabLst/>
              <a:defRPr/>
            </a:pPr>
            <a:endParaRPr kumimoji="0" lang="fr-BE"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8434" name="Picture 2"/>
          <p:cNvPicPr>
            <a:picLocks noChangeAspect="1" noChangeArrowheads="1"/>
          </p:cNvPicPr>
          <p:nvPr/>
        </p:nvPicPr>
        <p:blipFill>
          <a:blip r:embed="rId2" cstate="print"/>
          <a:srcRect/>
          <a:stretch>
            <a:fillRect/>
          </a:stretch>
        </p:blipFill>
        <p:spPr bwMode="auto">
          <a:xfrm>
            <a:off x="827584" y="1772816"/>
            <a:ext cx="6408711" cy="3241893"/>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827584" y="1772816"/>
            <a:ext cx="6408711" cy="422454"/>
          </a:xfrm>
          <a:prstGeom prst="rect">
            <a:avLst/>
          </a:prstGeom>
          <a:noFill/>
          <a:ln w="9525">
            <a:noFill/>
            <a:miter lim="800000"/>
            <a:headEnd/>
            <a:tailEnd/>
          </a:ln>
        </p:spPr>
      </p:pic>
      <p:cxnSp>
        <p:nvCxnSpPr>
          <p:cNvPr id="12" name="Connecteur droit avec flèche 11"/>
          <p:cNvCxnSpPr/>
          <p:nvPr/>
        </p:nvCxnSpPr>
        <p:spPr>
          <a:xfrm>
            <a:off x="3203848" y="1700808"/>
            <a:ext cx="1512168" cy="25202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314" name="Picture 2"/>
          <p:cNvPicPr>
            <a:picLocks noChangeAspect="1" noChangeArrowheads="1"/>
          </p:cNvPicPr>
          <p:nvPr/>
        </p:nvPicPr>
        <p:blipFill>
          <a:blip r:embed="rId4" cstate="print"/>
          <a:srcRect/>
          <a:stretch>
            <a:fillRect/>
          </a:stretch>
        </p:blipFill>
        <p:spPr bwMode="auto">
          <a:xfrm>
            <a:off x="1237914" y="5313168"/>
            <a:ext cx="3067050" cy="1181100"/>
          </a:xfrm>
          <a:prstGeom prst="rect">
            <a:avLst/>
          </a:prstGeom>
          <a:noFill/>
          <a:ln w="9525">
            <a:noFill/>
            <a:miter lim="800000"/>
            <a:headEnd/>
            <a:tailEnd/>
          </a:ln>
        </p:spPr>
      </p:pic>
      <p:cxnSp>
        <p:nvCxnSpPr>
          <p:cNvPr id="11" name="Connecteur droit avec flèche 10"/>
          <p:cNvCxnSpPr/>
          <p:nvPr/>
        </p:nvCxnSpPr>
        <p:spPr>
          <a:xfrm flipH="1">
            <a:off x="4031940" y="4797152"/>
            <a:ext cx="2340260" cy="8280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pied de page 6"/>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134</a:t>
            </a:fld>
            <a:endParaRPr lang="en-US"/>
          </a:p>
        </p:txBody>
      </p:sp>
    </p:spTree>
    <p:extLst>
      <p:ext uri="{BB962C8B-B14F-4D97-AF65-F5344CB8AC3E}">
        <p14:creationId xmlns:p14="http://schemas.microsoft.com/office/powerpoint/2010/main" val="29543103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7992888" cy="1143000"/>
          </a:xfrm>
        </p:spPr>
        <p:txBody>
          <a:bodyPr/>
          <a:lstStyle/>
          <a:p>
            <a:r>
              <a:rPr lang="fr-BE" dirty="0" err="1" smtClean="0"/>
              <a:t>MyDesk</a:t>
            </a:r>
            <a:r>
              <a:rPr lang="fr-BE" dirty="0" smtClean="0"/>
              <a:t> - </a:t>
            </a:r>
            <a:r>
              <a:rPr lang="fr-BE" sz="3200" dirty="0" smtClean="0"/>
              <a:t>Personnalisation des résultats</a:t>
            </a:r>
            <a:endParaRPr lang="fr-BE" sz="3200" dirty="0"/>
          </a:p>
        </p:txBody>
      </p:sp>
      <p:sp>
        <p:nvSpPr>
          <p:cNvPr id="3" name="Espace réservé du contenu 2"/>
          <p:cNvSpPr>
            <a:spLocks noGrp="1"/>
          </p:cNvSpPr>
          <p:nvPr>
            <p:ph idx="1"/>
          </p:nvPr>
        </p:nvSpPr>
        <p:spPr>
          <a:xfrm>
            <a:off x="467544" y="1340768"/>
            <a:ext cx="7620000" cy="5517232"/>
          </a:xfrm>
        </p:spPr>
        <p:txBody>
          <a:bodyPr>
            <a:normAutofit/>
          </a:bodyPr>
          <a:lstStyle/>
          <a:p>
            <a:r>
              <a:rPr lang="fr-BE" sz="2000" dirty="0" smtClean="0"/>
              <a:t>Permet de modifier le classement dans un jeu de résultats triés par pertinence	</a:t>
            </a:r>
          </a:p>
          <a:p>
            <a:pPr lvl="1"/>
            <a:r>
              <a:rPr lang="fr-BE" sz="1600" dirty="0" smtClean="0"/>
              <a:t>Il faut préciser </a:t>
            </a:r>
            <a:r>
              <a:rPr lang="fr-BE" sz="1600" u="sng" dirty="0" smtClean="0"/>
              <a:t>à la fois</a:t>
            </a:r>
            <a:r>
              <a:rPr lang="fr-BE" sz="1600" dirty="0" smtClean="0"/>
              <a:t> un type d’usager </a:t>
            </a:r>
            <a:r>
              <a:rPr lang="fr-BE" sz="1600" u="sng" dirty="0" smtClean="0"/>
              <a:t>et</a:t>
            </a:r>
            <a:r>
              <a:rPr lang="fr-BE" sz="1600" dirty="0" smtClean="0"/>
              <a:t> une ou plusieurs disciplines</a:t>
            </a:r>
          </a:p>
          <a:p>
            <a:pPr lvl="1"/>
            <a:r>
              <a:rPr lang="fr-BE" sz="1600" dirty="0" smtClean="0"/>
              <a:t>Ce n’est  </a:t>
            </a:r>
            <a:r>
              <a:rPr lang="fr-BE" sz="1600" u="sng" dirty="0" smtClean="0"/>
              <a:t>pas</a:t>
            </a:r>
            <a:r>
              <a:rPr lang="fr-BE" sz="1600" dirty="0" smtClean="0"/>
              <a:t> une solution parfaite !!!</a:t>
            </a:r>
          </a:p>
          <a:p>
            <a:pPr lvl="1">
              <a:buNone/>
            </a:pPr>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a:p>
            <a:pPr lvl="1"/>
            <a:endParaRPr lang="fr-BE" sz="1600" dirty="0" smtClean="0"/>
          </a:p>
        </p:txBody>
      </p:sp>
      <p:pic>
        <p:nvPicPr>
          <p:cNvPr id="14339" name="Picture 3"/>
          <p:cNvPicPr>
            <a:picLocks noChangeAspect="1" noChangeArrowheads="1"/>
          </p:cNvPicPr>
          <p:nvPr/>
        </p:nvPicPr>
        <p:blipFill>
          <a:blip r:embed="rId2" cstate="print"/>
          <a:srcRect/>
          <a:stretch>
            <a:fillRect/>
          </a:stretch>
        </p:blipFill>
        <p:spPr bwMode="auto">
          <a:xfrm>
            <a:off x="755576" y="2852936"/>
            <a:ext cx="7058025" cy="3686175"/>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135</a:t>
            </a:fld>
            <a:endParaRPr lang="en-US"/>
          </a:p>
        </p:txBody>
      </p:sp>
    </p:spTree>
    <p:extLst>
      <p:ext uri="{BB962C8B-B14F-4D97-AF65-F5344CB8AC3E}">
        <p14:creationId xmlns:p14="http://schemas.microsoft.com/office/powerpoint/2010/main" val="34320307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bx</a:t>
            </a:r>
            <a:r>
              <a:rPr lang="fr-BE" dirty="0"/>
              <a:t> </a:t>
            </a:r>
            <a:r>
              <a:rPr lang="fr-BE" dirty="0" smtClean="0"/>
              <a:t>Hot Articles</a:t>
            </a:r>
            <a:endParaRPr lang="fr-BE" dirty="0"/>
          </a:p>
        </p:txBody>
      </p:sp>
      <p:sp>
        <p:nvSpPr>
          <p:cNvPr id="3" name="Espace réservé du contenu 2"/>
          <p:cNvSpPr>
            <a:spLocks noGrp="1"/>
          </p:cNvSpPr>
          <p:nvPr>
            <p:ph idx="1"/>
          </p:nvPr>
        </p:nvSpPr>
        <p:spPr/>
        <p:txBody>
          <a:bodyPr>
            <a:normAutofit lnSpcReduction="10000"/>
          </a:bodyPr>
          <a:lstStyle/>
          <a:p>
            <a:r>
              <a:rPr lang="fr-BE" sz="2000" dirty="0"/>
              <a:t>S</a:t>
            </a:r>
            <a:r>
              <a:rPr lang="fr-BE" sz="2000" dirty="0" smtClean="0"/>
              <a:t>élection des </a:t>
            </a:r>
            <a:r>
              <a:rPr lang="fr-BE" sz="2000" dirty="0"/>
              <a:t>articles les plus </a:t>
            </a:r>
            <a:r>
              <a:rPr lang="fr-BE" sz="2000" u="sng" dirty="0" smtClean="0"/>
              <a:t>populaires</a:t>
            </a:r>
            <a:r>
              <a:rPr lang="fr-BE" sz="2000" dirty="0" smtClean="0"/>
              <a:t> du moment</a:t>
            </a:r>
          </a:p>
          <a:p>
            <a:pPr marL="342900" lvl="1">
              <a:buClr>
                <a:schemeClr val="accent1"/>
              </a:buClr>
            </a:pPr>
            <a:r>
              <a:rPr lang="fr-BE" dirty="0" smtClean="0"/>
              <a:t>Basé sur la technologie de </a:t>
            </a:r>
            <a:r>
              <a:rPr lang="fr-BE" dirty="0" err="1" smtClean="0"/>
              <a:t>bx</a:t>
            </a:r>
            <a:r>
              <a:rPr lang="fr-BE" dirty="0" smtClean="0"/>
              <a:t>, service de recommandation basé sur les logs de SFX (sur abonnement)</a:t>
            </a:r>
          </a:p>
          <a:p>
            <a:pPr marL="342900" lvl="1">
              <a:buClr>
                <a:schemeClr val="accent1"/>
              </a:buClr>
            </a:pPr>
            <a:endParaRPr lang="fr-BE" dirty="0" smtClean="0"/>
          </a:p>
          <a:p>
            <a:pPr marL="342900" lvl="1">
              <a:buClr>
                <a:schemeClr val="accent1"/>
              </a:buClr>
            </a:pPr>
            <a:endParaRPr lang="fr-BE" dirty="0"/>
          </a:p>
          <a:p>
            <a:pPr marL="342900" lvl="1">
              <a:buClr>
                <a:schemeClr val="accent1"/>
              </a:buClr>
            </a:pPr>
            <a:endParaRPr lang="fr-BE" dirty="0" smtClean="0"/>
          </a:p>
          <a:p>
            <a:pPr marL="342900" lvl="1">
              <a:buClr>
                <a:schemeClr val="accent1"/>
              </a:buClr>
            </a:pPr>
            <a:endParaRPr lang="fr-BE" dirty="0" smtClean="0"/>
          </a:p>
          <a:p>
            <a:pPr marL="342900" lvl="1">
              <a:buClr>
                <a:schemeClr val="accent1"/>
              </a:buClr>
            </a:pPr>
            <a:endParaRPr lang="fr-BE" dirty="0"/>
          </a:p>
          <a:p>
            <a:pPr marL="342900" lvl="1">
              <a:buClr>
                <a:schemeClr val="accent1"/>
              </a:buClr>
            </a:pPr>
            <a:endParaRPr lang="fr-BE" dirty="0" smtClean="0"/>
          </a:p>
          <a:p>
            <a:pPr marL="342900" lvl="1">
              <a:buClr>
                <a:schemeClr val="accent1"/>
              </a:buClr>
            </a:pPr>
            <a:endParaRPr lang="fr-BE" dirty="0" smtClean="0"/>
          </a:p>
          <a:p>
            <a:pPr marL="342900" lvl="1">
              <a:buClr>
                <a:schemeClr val="accent1"/>
              </a:buClr>
            </a:pPr>
            <a:endParaRPr lang="fr-BE" dirty="0" smtClean="0"/>
          </a:p>
          <a:p>
            <a:pPr marL="342900" lvl="1">
              <a:buClr>
                <a:schemeClr val="accent1"/>
              </a:buClr>
            </a:pPr>
            <a:r>
              <a:rPr lang="fr-BE" dirty="0" smtClean="0"/>
              <a:t>Le </a:t>
            </a:r>
            <a:r>
              <a:rPr lang="fr-BE" dirty="0"/>
              <a:t>menu SFX s’ouvre pour l’article sélectionné, avec accès ou non au texte intégral</a:t>
            </a:r>
            <a:r>
              <a:rPr lang="fr-BE" dirty="0" smtClean="0"/>
              <a:t>.</a:t>
            </a:r>
          </a:p>
          <a:p>
            <a:pPr marL="342900" lvl="1">
              <a:buClr>
                <a:schemeClr val="accent1"/>
              </a:buClr>
            </a:pPr>
            <a:r>
              <a:rPr lang="fr-BE" dirty="0"/>
              <a:t>Service gratuit et nouveau dans Primo </a:t>
            </a:r>
            <a:r>
              <a:rPr lang="fr-BE" dirty="0" smtClean="0"/>
              <a:t>v4, mise </a:t>
            </a:r>
            <a:r>
              <a:rPr lang="fr-BE" dirty="0"/>
              <a:t>à jour mensuelle </a:t>
            </a:r>
          </a:p>
          <a:p>
            <a:pPr marL="342900" lvl="1">
              <a:buClr>
                <a:schemeClr val="accent1"/>
              </a:buClr>
            </a:pPr>
            <a:endParaRPr lang="fr-BE"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2564904"/>
            <a:ext cx="5646778" cy="266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136</a:t>
            </a:fld>
            <a:endParaRPr lang="en-US"/>
          </a:p>
        </p:txBody>
      </p:sp>
    </p:spTree>
    <p:extLst>
      <p:ext uri="{BB962C8B-B14F-4D97-AF65-F5344CB8AC3E}">
        <p14:creationId xmlns:p14="http://schemas.microsoft.com/office/powerpoint/2010/main" val="144025180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Ranking</a:t>
            </a:r>
            <a:r>
              <a:rPr lang="fr-BE" dirty="0" smtClean="0"/>
              <a:t> (pertinence)</a:t>
            </a:r>
            <a:endParaRPr lang="fr-BE" dirty="0"/>
          </a:p>
        </p:txBody>
      </p:sp>
      <p:sp>
        <p:nvSpPr>
          <p:cNvPr id="3" name="Espace réservé du contenu 2"/>
          <p:cNvSpPr>
            <a:spLocks noGrp="1"/>
          </p:cNvSpPr>
          <p:nvPr>
            <p:ph idx="1"/>
          </p:nvPr>
        </p:nvSpPr>
        <p:spPr/>
        <p:txBody>
          <a:bodyPr/>
          <a:lstStyle/>
          <a:p>
            <a:r>
              <a:rPr lang="fr-BE" sz="2000" dirty="0" smtClean="0"/>
              <a:t>La </a:t>
            </a:r>
            <a:r>
              <a:rPr lang="fr-BE" sz="2000" dirty="0"/>
              <a:t>pertinence porte uniquement sur les données issues de PCI</a:t>
            </a:r>
          </a:p>
          <a:p>
            <a:endParaRPr lang="fr-BE" sz="2000" dirty="0" smtClean="0"/>
          </a:p>
          <a:p>
            <a:endParaRPr lang="fr-BE" sz="2000" dirty="0" smtClean="0"/>
          </a:p>
          <a:p>
            <a:endParaRPr lang="fr-BE" sz="2000" dirty="0" smtClean="0"/>
          </a:p>
          <a:p>
            <a:endParaRPr lang="fr-BE" sz="2000" dirty="0" smtClean="0"/>
          </a:p>
          <a:p>
            <a:r>
              <a:rPr lang="fr-BE" sz="2000" dirty="0" smtClean="0"/>
              <a:t>Le </a:t>
            </a:r>
            <a:r>
              <a:rPr lang="fr-BE" sz="2000" dirty="0" err="1"/>
              <a:t>ranking</a:t>
            </a:r>
            <a:r>
              <a:rPr lang="fr-BE" sz="2000" dirty="0"/>
              <a:t> </a:t>
            </a:r>
          </a:p>
          <a:p>
            <a:pPr lvl="1"/>
            <a:r>
              <a:rPr lang="fr-BE" sz="1800" dirty="0"/>
              <a:t>permet le classement d’un résultat de recherche selon le critère de pertinence</a:t>
            </a:r>
          </a:p>
          <a:p>
            <a:pPr lvl="1"/>
            <a:r>
              <a:rPr lang="fr-BE" sz="1800" dirty="0"/>
              <a:t>permet de </a:t>
            </a:r>
            <a:r>
              <a:rPr lang="fr-BE" sz="1800" dirty="0" smtClean="0"/>
              <a:t>« booster » des </a:t>
            </a:r>
            <a:r>
              <a:rPr lang="fr-BE" sz="1800" dirty="0"/>
              <a:t>résultats issus de l’entrepôt Primo </a:t>
            </a:r>
            <a:r>
              <a:rPr lang="fr-BE" sz="1800" dirty="0" smtClean="0"/>
              <a:t>Local (part. données Aleph et ORBi) sur la première page !</a:t>
            </a:r>
          </a:p>
          <a:p>
            <a:endParaRPr lang="fr-BE"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939320"/>
            <a:ext cx="2160240" cy="191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085974"/>
            <a:ext cx="32766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137</a:t>
            </a:fld>
            <a:endParaRPr lang="en-US"/>
          </a:p>
        </p:txBody>
      </p:sp>
    </p:spTree>
    <p:extLst>
      <p:ext uri="{BB962C8B-B14F-4D97-AF65-F5344CB8AC3E}">
        <p14:creationId xmlns:p14="http://schemas.microsoft.com/office/powerpoint/2010/main" val="23951243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dirty="0" smtClean="0"/>
          </a:p>
          <a:p>
            <a:endParaRPr lang="fr-BE" dirty="0" smtClean="0">
              <a:hlinkClick r:id="rId2"/>
            </a:endParaRPr>
          </a:p>
          <a:p>
            <a:endParaRPr lang="fr-BE" dirty="0">
              <a:hlinkClick r:id="rId2"/>
            </a:endParaRPr>
          </a:p>
          <a:p>
            <a:endParaRPr lang="fr-BE" dirty="0" smtClean="0">
              <a:hlinkClick r:id="rId2"/>
            </a:endParaRPr>
          </a:p>
          <a:p>
            <a:endParaRPr lang="fr-BE" dirty="0">
              <a:hlinkClick r:id="rId2"/>
            </a:endParaRPr>
          </a:p>
          <a:p>
            <a:endParaRPr lang="fr-BE" dirty="0" smtClean="0">
              <a:hlinkClick r:id="rId2"/>
            </a:endParaRPr>
          </a:p>
          <a:p>
            <a:endParaRPr lang="fr-BE" dirty="0" smtClean="0">
              <a:hlinkClick r:id="rId2"/>
            </a:endParaRPr>
          </a:p>
          <a:p>
            <a:pPr marL="114300" indent="0" algn="ctr">
              <a:buNone/>
            </a:pPr>
            <a:r>
              <a:rPr lang="fr-BE" sz="1600" dirty="0" smtClean="0">
                <a:hlinkClick r:id="rId2"/>
              </a:rPr>
              <a:t>laurence.richelle@ulg.ac.be</a:t>
            </a:r>
            <a:r>
              <a:rPr lang="fr-BE" sz="1600" dirty="0"/>
              <a:t> | </a:t>
            </a:r>
            <a:r>
              <a:rPr lang="fr-BE" sz="1600" dirty="0" smtClean="0">
                <a:hlinkClick r:id="rId3"/>
              </a:rPr>
              <a:t>francois.renaville@ulg.ac.be</a:t>
            </a:r>
            <a:r>
              <a:rPr lang="fr-BE" sz="1600" dirty="0" smtClean="0"/>
              <a:t> | </a:t>
            </a:r>
            <a:r>
              <a:rPr lang="fr-BE" sz="1600" dirty="0" smtClean="0">
                <a:hlinkClick r:id="rId4"/>
              </a:rPr>
              <a:t>remy.lhoest@ulg.ac.be</a:t>
            </a:r>
            <a:endParaRPr lang="fr-BE" sz="1600" dirty="0" smtClean="0"/>
          </a:p>
          <a:p>
            <a:pPr marL="114300" indent="0" algn="ctr">
              <a:buNone/>
            </a:pPr>
            <a:endParaRPr lang="fr-BE" sz="1600" dirty="0"/>
          </a:p>
          <a:p>
            <a:pPr marL="114300" indent="0" algn="ctr">
              <a:buNone/>
            </a:pPr>
            <a:endParaRPr lang="fr-BE" sz="1800" dirty="0" smtClean="0">
              <a:hlinkClick r:id="rId5"/>
            </a:endParaRPr>
          </a:p>
          <a:p>
            <a:pPr marL="114300" indent="0" algn="ctr">
              <a:buNone/>
            </a:pPr>
            <a:r>
              <a:rPr lang="fr-BE" sz="1800" dirty="0" smtClean="0">
                <a:hlinkClick r:id="rId5"/>
              </a:rPr>
              <a:t>http</a:t>
            </a:r>
            <a:r>
              <a:rPr lang="fr-BE" sz="1800" dirty="0">
                <a:hlinkClick r:id="rId5"/>
              </a:rPr>
              <a:t>://</a:t>
            </a:r>
            <a:r>
              <a:rPr lang="fr-BE" sz="1800" dirty="0" smtClean="0">
                <a:hlinkClick r:id="rId5"/>
              </a:rPr>
              <a:t>hdl.handle.net/2268/154830</a:t>
            </a:r>
            <a:r>
              <a:rPr lang="fr-BE" sz="1800" dirty="0" smtClean="0"/>
              <a:t> </a:t>
            </a:r>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138</a:t>
            </a:fld>
            <a:endParaRPr lang="en-US"/>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4249" y="126876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Les fondements théoriques acquis</a:t>
            </a:r>
            <a:endParaRPr lang="fr-BE" dirty="0"/>
          </a:p>
        </p:txBody>
      </p:sp>
      <p:sp>
        <p:nvSpPr>
          <p:cNvPr id="3" name="Espace réservé du contenu 2"/>
          <p:cNvSpPr>
            <a:spLocks noGrp="1"/>
          </p:cNvSpPr>
          <p:nvPr>
            <p:ph sz="quarter" idx="1"/>
          </p:nvPr>
        </p:nvSpPr>
        <p:spPr>
          <a:xfrm>
            <a:off x="323528" y="1600200"/>
            <a:ext cx="8442520" cy="4495800"/>
          </a:xfrm>
        </p:spPr>
        <p:txBody>
          <a:bodyPr>
            <a:normAutofit lnSpcReduction="10000"/>
          </a:bodyPr>
          <a:lstStyle/>
          <a:p>
            <a:pPr marL="342900" lvl="1">
              <a:buClr>
                <a:schemeClr val="accent1"/>
              </a:buClr>
            </a:pPr>
            <a:r>
              <a:rPr lang="fr-BE" sz="2400" dirty="0">
                <a:sym typeface="Wingdings" pitchFamily="2" charset="2"/>
              </a:rPr>
              <a:t>Le modèle conceptuel FRBR (</a:t>
            </a:r>
            <a:r>
              <a:rPr lang="fr-BE" sz="2400" dirty="0" smtClean="0">
                <a:sym typeface="Wingdings" pitchFamily="2" charset="2"/>
              </a:rPr>
              <a:t>1998)</a:t>
            </a:r>
          </a:p>
          <a:p>
            <a:pPr marL="708660" lvl="2">
              <a:buClr>
                <a:schemeClr val="accent1"/>
              </a:buClr>
            </a:pPr>
            <a:r>
              <a:rPr lang="fr-BE" dirty="0">
                <a:sym typeface="Wingdings" pitchFamily="2" charset="2"/>
              </a:rPr>
              <a:t>q</a:t>
            </a:r>
            <a:r>
              <a:rPr lang="fr-BE" dirty="0" smtClean="0">
                <a:sym typeface="Wingdings" pitchFamily="2" charset="2"/>
              </a:rPr>
              <a:t>ui définit la structure et les liens entre notices bibliographiques et d’autorité</a:t>
            </a:r>
          </a:p>
          <a:p>
            <a:pPr marL="708660" lvl="2">
              <a:buClr>
                <a:schemeClr val="accent1"/>
              </a:buClr>
            </a:pPr>
            <a:r>
              <a:rPr lang="fr-BE" dirty="0" smtClean="0">
                <a:sym typeface="Wingdings" pitchFamily="2" charset="2"/>
              </a:rPr>
              <a:t>qui définit les </a:t>
            </a:r>
            <a:r>
              <a:rPr lang="fr-BE" b="1" dirty="0" smtClean="0">
                <a:sym typeface="Wingdings" pitchFamily="2" charset="2"/>
              </a:rPr>
              <a:t>tâches des utilisateurs</a:t>
            </a:r>
          </a:p>
          <a:p>
            <a:pPr lvl="3"/>
            <a:r>
              <a:rPr lang="fr-BE" b="1" dirty="0" smtClean="0">
                <a:sym typeface="Wingdings" pitchFamily="2" charset="2"/>
              </a:rPr>
              <a:t>Trouver</a:t>
            </a:r>
          </a:p>
          <a:p>
            <a:pPr lvl="3"/>
            <a:r>
              <a:rPr lang="fr-BE" b="1" dirty="0" smtClean="0">
                <a:sym typeface="Wingdings" pitchFamily="2" charset="2"/>
              </a:rPr>
              <a:t>Identifier</a:t>
            </a:r>
          </a:p>
          <a:p>
            <a:pPr lvl="3"/>
            <a:r>
              <a:rPr lang="fr-BE" b="1" dirty="0" smtClean="0">
                <a:sym typeface="Wingdings" pitchFamily="2" charset="2"/>
              </a:rPr>
              <a:t>Choisir</a:t>
            </a:r>
          </a:p>
          <a:p>
            <a:pPr lvl="3"/>
            <a:r>
              <a:rPr lang="fr-BE" b="1" dirty="0" smtClean="0">
                <a:sym typeface="Wingdings" pitchFamily="2" charset="2"/>
              </a:rPr>
              <a:t>Obtenir</a:t>
            </a:r>
          </a:p>
          <a:p>
            <a:pPr lvl="2">
              <a:buNone/>
            </a:pPr>
            <a:endParaRPr lang="fr-BE" dirty="0" smtClean="0">
              <a:sym typeface="Wingdings" pitchFamily="2" charset="2"/>
            </a:endParaRPr>
          </a:p>
          <a:p>
            <a:pPr marL="342900" lvl="1">
              <a:buClr>
                <a:schemeClr val="accent1"/>
              </a:buClr>
            </a:pPr>
            <a:r>
              <a:rPr lang="fr-BE" sz="2400" dirty="0"/>
              <a:t>Les </a:t>
            </a:r>
            <a:r>
              <a:rPr lang="fr-BE" sz="2400" i="1" dirty="0" smtClean="0"/>
              <a:t>Principes </a:t>
            </a:r>
            <a:r>
              <a:rPr lang="fr-BE" sz="2400" i="1" dirty="0"/>
              <a:t>internationaux de </a:t>
            </a:r>
            <a:r>
              <a:rPr lang="fr-BE" sz="2400" i="1" dirty="0" smtClean="0"/>
              <a:t>catalogage</a:t>
            </a:r>
            <a:r>
              <a:rPr lang="fr-BE" sz="2400" dirty="0" smtClean="0"/>
              <a:t> </a:t>
            </a:r>
            <a:r>
              <a:rPr lang="fr-BE" sz="2400" dirty="0"/>
              <a:t>(2009)</a:t>
            </a:r>
          </a:p>
          <a:p>
            <a:pPr marL="708660" lvl="2">
              <a:buClr>
                <a:schemeClr val="accent1"/>
              </a:buClr>
            </a:pPr>
            <a:r>
              <a:rPr lang="fr-BE" dirty="0"/>
              <a:t>qui redéfinissent les </a:t>
            </a:r>
            <a:r>
              <a:rPr lang="fr-BE" dirty="0" smtClean="0"/>
              <a:t>fonctions </a:t>
            </a:r>
            <a:r>
              <a:rPr lang="fr-BE" dirty="0"/>
              <a:t>du </a:t>
            </a:r>
            <a:r>
              <a:rPr lang="fr-BE" dirty="0" smtClean="0"/>
              <a:t>catalogue</a:t>
            </a:r>
            <a:endParaRPr lang="fr-BE" dirty="0"/>
          </a:p>
          <a:p>
            <a:pPr lvl="3"/>
            <a:r>
              <a:rPr lang="fr-BE" b="1" dirty="0"/>
              <a:t>à partir des </a:t>
            </a:r>
            <a:r>
              <a:rPr lang="fr-BE" b="1" dirty="0" smtClean="0"/>
              <a:t>t</a:t>
            </a:r>
            <a:r>
              <a:rPr lang="fr-BE" b="1" dirty="0" smtClean="0">
                <a:sym typeface="Wingdings" pitchFamily="2" charset="2"/>
              </a:rPr>
              <a:t>âches </a:t>
            </a:r>
            <a:r>
              <a:rPr lang="fr-BE" b="1" dirty="0">
                <a:sym typeface="Wingdings" pitchFamily="2" charset="2"/>
              </a:rPr>
              <a:t>des </a:t>
            </a:r>
            <a:r>
              <a:rPr lang="fr-BE" b="1" dirty="0" smtClean="0">
                <a:sym typeface="Wingdings" pitchFamily="2" charset="2"/>
              </a:rPr>
              <a:t>utilisateurs</a:t>
            </a:r>
            <a:r>
              <a:rPr lang="fr-BE" b="1" dirty="0" smtClean="0"/>
              <a:t> </a:t>
            </a:r>
            <a:r>
              <a:rPr lang="fr-BE" dirty="0"/>
              <a:t>&amp;</a:t>
            </a:r>
          </a:p>
          <a:p>
            <a:pPr lvl="3"/>
            <a:r>
              <a:rPr lang="fr-BE" dirty="0"/>
              <a:t>de la possibilité de </a:t>
            </a:r>
            <a:r>
              <a:rPr lang="fr-BE" b="1" dirty="0" smtClean="0"/>
              <a:t>naviguer</a:t>
            </a:r>
          </a:p>
          <a:p>
            <a:pPr lvl="3">
              <a:buNone/>
            </a:pPr>
            <a:endParaRPr lang="fr-BE" b="1" dirty="0"/>
          </a:p>
          <a:p>
            <a:pPr marL="0" lvl="3" indent="0">
              <a:buNone/>
            </a:pPr>
            <a:r>
              <a:rPr lang="fr-BE" sz="1100" b="1" dirty="0" smtClean="0">
                <a:hlinkClick r:id="rId3"/>
              </a:rPr>
              <a:t>http://www.loc.gov/catdir/cpso/FRBRFrench.pdf</a:t>
            </a:r>
            <a:endParaRPr lang="fr-BE" sz="1100" b="1" dirty="0" smtClean="0"/>
          </a:p>
          <a:p>
            <a:pPr marL="0" lvl="3" indent="0">
              <a:buNone/>
            </a:pPr>
            <a:r>
              <a:rPr lang="fr-BE" sz="1100" b="1" dirty="0" smtClean="0">
                <a:hlinkClick r:id="rId4"/>
              </a:rPr>
              <a:t>http://www.ifla.org/files/assets/cataloguing/icp/icp_2009-fr.pdf</a:t>
            </a:r>
            <a:endParaRPr lang="fr-BE" sz="1100" b="1" dirty="0" smtClean="0"/>
          </a:p>
          <a:p>
            <a:pPr marL="0" lvl="3" indent="0">
              <a:buNone/>
            </a:pPr>
            <a:endParaRPr lang="fr-BE" b="1" dirty="0" smtClean="0"/>
          </a:p>
        </p:txBody>
      </p:sp>
      <p:sp>
        <p:nvSpPr>
          <p:cNvPr id="4" name="Rectangle à coins arrondis 3"/>
          <p:cNvSpPr/>
          <p:nvPr/>
        </p:nvSpPr>
        <p:spPr>
          <a:xfrm>
            <a:off x="3131840" y="2852936"/>
            <a:ext cx="4824536" cy="612648"/>
          </a:xfrm>
          <a:prstGeom prst="wedgeRoundRectCallout">
            <a:avLst>
              <a:gd name="adj1" fmla="val -21277"/>
              <a:gd name="adj2" fmla="val 45916"/>
              <a:gd name="adj3" fmla="val 1666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ym typeface="Wingdings" pitchFamily="2" charset="2"/>
              </a:rPr>
              <a:t> Les bases pour des « nouveaux » catalogues</a:t>
            </a:r>
            <a:endParaRPr lang="fr-BE" dirty="0"/>
          </a:p>
        </p:txBody>
      </p:sp>
      <p:sp>
        <p:nvSpPr>
          <p:cNvPr id="6" name="Bulle ronde 5"/>
          <p:cNvSpPr/>
          <p:nvPr/>
        </p:nvSpPr>
        <p:spPr>
          <a:xfrm>
            <a:off x="5004048" y="4653136"/>
            <a:ext cx="3097360" cy="1800200"/>
          </a:xfrm>
          <a:prstGeom prst="wedgeEllipseCallout">
            <a:avLst>
              <a:gd name="adj1" fmla="val -26477"/>
              <a:gd name="adj2" fmla="val 41209"/>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 vers le confort de la recherche</a:t>
            </a:r>
            <a:endParaRPr lang="fr-BE" sz="2400" dirty="0"/>
          </a:p>
        </p:txBody>
      </p:sp>
      <p:sp>
        <p:nvSpPr>
          <p:cNvPr id="7" name="Espace réservé du pied de page 6"/>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14</a:t>
            </a:fld>
            <a:endParaRPr lang="en-US"/>
          </a:p>
        </p:txBody>
      </p:sp>
    </p:spTree>
    <p:extLst>
      <p:ext uri="{BB962C8B-B14F-4D97-AF65-F5344CB8AC3E}">
        <p14:creationId xmlns:p14="http://schemas.microsoft.com/office/powerpoint/2010/main" val="13318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Les fondements théoriques acquis</a:t>
            </a:r>
            <a:endParaRPr lang="fr-BE" dirty="0"/>
          </a:p>
        </p:txBody>
      </p:sp>
      <p:sp>
        <p:nvSpPr>
          <p:cNvPr id="3" name="Espace réservé du contenu 2"/>
          <p:cNvSpPr>
            <a:spLocks noGrp="1"/>
          </p:cNvSpPr>
          <p:nvPr>
            <p:ph sz="quarter" idx="1"/>
          </p:nvPr>
        </p:nvSpPr>
        <p:spPr>
          <a:xfrm>
            <a:off x="251520" y="1484784"/>
            <a:ext cx="8442520" cy="5112568"/>
          </a:xfrm>
        </p:spPr>
        <p:txBody>
          <a:bodyPr>
            <a:normAutofit/>
          </a:bodyPr>
          <a:lstStyle/>
          <a:p>
            <a:pPr marL="189230" lvl="2" indent="-285750"/>
            <a:r>
              <a:rPr lang="fr-BE" b="1" dirty="0" smtClean="0">
                <a:sym typeface="Wingdings" pitchFamily="2" charset="2"/>
              </a:rPr>
              <a:t>Trouver</a:t>
            </a:r>
          </a:p>
          <a:p>
            <a:pPr marL="463550" lvl="3" indent="-285750"/>
            <a:endParaRPr lang="fr-BE" b="1" dirty="0" smtClean="0">
              <a:sym typeface="Wingdings" pitchFamily="2" charset="2"/>
            </a:endParaRPr>
          </a:p>
          <a:p>
            <a:pPr lvl="3"/>
            <a:endParaRPr lang="fr-BE" b="1" dirty="0" smtClean="0">
              <a:sym typeface="Wingdings" pitchFamily="2" charset="2"/>
            </a:endParaRPr>
          </a:p>
          <a:p>
            <a:pPr marL="189230" lvl="2" indent="-285750"/>
            <a:r>
              <a:rPr lang="fr-BE" b="1" dirty="0" smtClean="0">
                <a:sym typeface="Wingdings" pitchFamily="2" charset="2"/>
              </a:rPr>
              <a:t>Identifier</a:t>
            </a:r>
          </a:p>
          <a:p>
            <a:pPr marL="463550" lvl="3" indent="-285750"/>
            <a:endParaRPr lang="fr-BE" b="1" dirty="0" smtClean="0">
              <a:sym typeface="Wingdings" pitchFamily="2" charset="2"/>
            </a:endParaRPr>
          </a:p>
          <a:p>
            <a:pPr marL="463550" lvl="3" indent="-285750"/>
            <a:endParaRPr lang="fr-BE" b="1" dirty="0" smtClean="0">
              <a:sym typeface="Wingdings" pitchFamily="2" charset="2"/>
            </a:endParaRPr>
          </a:p>
          <a:p>
            <a:pPr marL="189230" lvl="2" indent="-285750"/>
            <a:r>
              <a:rPr lang="fr-BE" b="1" dirty="0" smtClean="0">
                <a:sym typeface="Wingdings" pitchFamily="2" charset="2"/>
              </a:rPr>
              <a:t>Choisir</a:t>
            </a:r>
          </a:p>
          <a:p>
            <a:pPr marL="463550" lvl="3" indent="-285750"/>
            <a:endParaRPr lang="fr-BE" b="1" dirty="0" smtClean="0">
              <a:sym typeface="Wingdings" pitchFamily="2" charset="2"/>
            </a:endParaRPr>
          </a:p>
          <a:p>
            <a:pPr marL="463550" lvl="3" indent="-285750"/>
            <a:endParaRPr lang="fr-BE" b="1" dirty="0" smtClean="0">
              <a:sym typeface="Wingdings" pitchFamily="2" charset="2"/>
            </a:endParaRPr>
          </a:p>
          <a:p>
            <a:pPr marL="189230" lvl="2" indent="-285750"/>
            <a:r>
              <a:rPr lang="fr-BE" b="1" dirty="0" smtClean="0">
                <a:sym typeface="Wingdings" pitchFamily="2" charset="2"/>
              </a:rPr>
              <a:t>Obtenir</a:t>
            </a:r>
          </a:p>
          <a:p>
            <a:pPr marL="463550" lvl="3" indent="-285750"/>
            <a:endParaRPr lang="fr-BE" b="1" dirty="0" smtClean="0">
              <a:sym typeface="Wingdings" pitchFamily="2" charset="2"/>
            </a:endParaRPr>
          </a:p>
          <a:p>
            <a:pPr marL="463550" lvl="3" indent="-285750"/>
            <a:endParaRPr lang="fr-BE" dirty="0" smtClean="0">
              <a:sym typeface="Wingdings" pitchFamily="2" charset="2"/>
            </a:endParaRPr>
          </a:p>
          <a:p>
            <a:pPr marL="189230" lvl="2" indent="-285750"/>
            <a:r>
              <a:rPr lang="fr-BE" b="1" dirty="0" smtClean="0"/>
              <a:t>Naviguer</a:t>
            </a:r>
            <a:r>
              <a:rPr lang="fr-BE" dirty="0" smtClean="0"/>
              <a:t> </a:t>
            </a:r>
          </a:p>
        </p:txBody>
      </p:sp>
      <p:sp>
        <p:nvSpPr>
          <p:cNvPr id="8" name="Rectangle 7"/>
          <p:cNvSpPr/>
          <p:nvPr/>
        </p:nvSpPr>
        <p:spPr>
          <a:xfrm>
            <a:off x="1331640" y="5661248"/>
            <a:ext cx="6552728" cy="612648"/>
          </a:xfrm>
          <a:prstGeom prst="wedgeRectCallout">
            <a:avLst>
              <a:gd name="adj1" fmla="val -20665"/>
              <a:gd name="adj2" fmla="val 4591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dirty="0" smtClean="0"/>
              <a:t>Créer des liens entre les documents : </a:t>
            </a:r>
            <a:r>
              <a:rPr lang="fr-BE" sz="1600" b="1" dirty="0" smtClean="0"/>
              <a:t>dans le catalogue</a:t>
            </a:r>
          </a:p>
          <a:p>
            <a:pPr marL="355600"/>
            <a:r>
              <a:rPr lang="fr-BE" sz="1600" dirty="0" smtClean="0"/>
              <a:t>&amp; Créer des liens vers « l’extérieur » : </a:t>
            </a:r>
            <a:r>
              <a:rPr lang="fr-BE" sz="1600" b="1" dirty="0" smtClean="0"/>
              <a:t>au-delà du catalogue</a:t>
            </a:r>
            <a:endParaRPr lang="fr-BE" sz="1600" b="1" dirty="0"/>
          </a:p>
        </p:txBody>
      </p:sp>
      <p:sp>
        <p:nvSpPr>
          <p:cNvPr id="9" name="Rectangle 8"/>
          <p:cNvSpPr/>
          <p:nvPr/>
        </p:nvSpPr>
        <p:spPr>
          <a:xfrm>
            <a:off x="1259632" y="4581128"/>
            <a:ext cx="6787961" cy="612648"/>
          </a:xfrm>
          <a:prstGeom prst="wedgeRectCallout">
            <a:avLst>
              <a:gd name="adj1" fmla="val -20497"/>
              <a:gd name="adj2" fmla="val 47989"/>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dirty="0" smtClean="0"/>
              <a:t>Accéder à des </a:t>
            </a:r>
            <a:r>
              <a:rPr lang="fr-BE" sz="1600" b="1" dirty="0" smtClean="0"/>
              <a:t>données descriptives </a:t>
            </a:r>
          </a:p>
          <a:p>
            <a:pPr algn="ctr"/>
            <a:r>
              <a:rPr lang="fr-BE" sz="1600" dirty="0" smtClean="0"/>
              <a:t>&amp; Accéder au </a:t>
            </a:r>
            <a:r>
              <a:rPr lang="fr-BE" sz="1600" b="1" dirty="0" smtClean="0"/>
              <a:t>document</a:t>
            </a:r>
            <a:r>
              <a:rPr lang="fr-BE" sz="1600" dirty="0" smtClean="0"/>
              <a:t> : l’exemplaire physique, avoir l’accès en ligne</a:t>
            </a:r>
            <a:endParaRPr lang="fr-BE" sz="1600" dirty="0"/>
          </a:p>
        </p:txBody>
      </p:sp>
      <p:sp>
        <p:nvSpPr>
          <p:cNvPr id="10" name="Rectangle 9"/>
          <p:cNvSpPr/>
          <p:nvPr/>
        </p:nvSpPr>
        <p:spPr>
          <a:xfrm>
            <a:off x="1259632" y="3645024"/>
            <a:ext cx="6748879" cy="612648"/>
          </a:xfrm>
          <a:prstGeom prst="wedgeRectCallout">
            <a:avLst>
              <a:gd name="adj1" fmla="val -19657"/>
              <a:gd name="adj2" fmla="val 72865"/>
            </a:avLst>
          </a:prstGeom>
          <a:solidFill>
            <a:srgbClr val="F9A34D"/>
          </a:solidFill>
          <a:ln>
            <a:solidFill>
              <a:srgbClr val="F9A3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400" dirty="0" smtClean="0"/>
              <a:t>Sélectionner une ressource </a:t>
            </a:r>
            <a:r>
              <a:rPr lang="fr-BE" sz="1400" b="1" dirty="0" smtClean="0"/>
              <a:t>pertinente pour ses besoins </a:t>
            </a:r>
            <a:r>
              <a:rPr lang="fr-BE" sz="1400" dirty="0" smtClean="0"/>
              <a:t>(format matériel, contenu…) </a:t>
            </a:r>
            <a:endParaRPr lang="fr-BE" sz="1400" dirty="0"/>
          </a:p>
        </p:txBody>
      </p:sp>
      <p:sp>
        <p:nvSpPr>
          <p:cNvPr id="11" name="Rectangle 10"/>
          <p:cNvSpPr/>
          <p:nvPr/>
        </p:nvSpPr>
        <p:spPr>
          <a:xfrm>
            <a:off x="1043608" y="2780928"/>
            <a:ext cx="7200800" cy="612648"/>
          </a:xfrm>
          <a:prstGeom prst="wedgeRectCallout">
            <a:avLst>
              <a:gd name="adj1" fmla="val -19657"/>
              <a:gd name="adj2" fmla="val 72865"/>
            </a:avLst>
          </a:prstGeom>
          <a:solidFill>
            <a:srgbClr val="FAB876"/>
          </a:solidFill>
          <a:ln>
            <a:solidFill>
              <a:srgbClr val="FAB8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400" dirty="0" smtClean="0"/>
              <a:t>1 ressource ou 1 agent lié à la ressource = </a:t>
            </a:r>
            <a:r>
              <a:rPr lang="fr-BE" sz="1400" b="1" dirty="0" smtClean="0"/>
              <a:t>établir des distinctions au sein d’un ensemble pour « confirmer qu’on a  trouvé »</a:t>
            </a:r>
            <a:endParaRPr lang="fr-BE" sz="1400" b="1" dirty="0"/>
          </a:p>
        </p:txBody>
      </p:sp>
      <p:sp>
        <p:nvSpPr>
          <p:cNvPr id="12" name="Rectangle 11"/>
          <p:cNvSpPr/>
          <p:nvPr/>
        </p:nvSpPr>
        <p:spPr>
          <a:xfrm>
            <a:off x="756755" y="1801892"/>
            <a:ext cx="7487653" cy="612648"/>
          </a:xfrm>
          <a:prstGeom prst="wedgeRectCallout">
            <a:avLst>
              <a:gd name="adj1" fmla="val -19657"/>
              <a:gd name="adj2" fmla="val 72865"/>
            </a:avLst>
          </a:prstGeom>
          <a:solidFill>
            <a:srgbClr val="FBBE81"/>
          </a:solidFill>
          <a:ln>
            <a:solidFill>
              <a:srgbClr val="FCCD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BE" sz="1400" dirty="0" smtClean="0"/>
          </a:p>
          <a:p>
            <a:r>
              <a:rPr lang="fr-BE" sz="1400" dirty="0" smtClean="0"/>
              <a:t>1 ressource ou Toutes les ressources sur 1 sujet ou Toutes les ressources pour 1 œuvre ou Toutes les œuvres d’1 personne … = </a:t>
            </a:r>
            <a:r>
              <a:rPr lang="fr-BE" sz="1400" b="1" dirty="0" smtClean="0"/>
              <a:t>Trouver &amp; Rassembler </a:t>
            </a:r>
          </a:p>
          <a:p>
            <a:endParaRPr lang="fr-BE" sz="1600"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15</a:t>
            </a:fld>
            <a:endParaRPr lang="en-US"/>
          </a:p>
        </p:txBody>
      </p:sp>
    </p:spTree>
    <p:extLst>
      <p:ext uri="{BB962C8B-B14F-4D97-AF65-F5344CB8AC3E}">
        <p14:creationId xmlns:p14="http://schemas.microsoft.com/office/powerpoint/2010/main" val="1959340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solidFill>
                  <a:schemeClr val="bg1">
                    <a:lumMod val="50000"/>
                  </a:schemeClr>
                </a:solidFill>
              </a:rPr>
              <a:t>Rappels &amp; constats </a:t>
            </a:r>
          </a:p>
          <a:p>
            <a:r>
              <a:rPr lang="fr-BE" sz="2800" b="1" dirty="0" err="1" smtClean="0"/>
              <a:t>Opac</a:t>
            </a:r>
            <a:r>
              <a:rPr lang="fr-BE" sz="2800" b="1" dirty="0" smtClean="0"/>
              <a:t> de nouvelle génération &amp; outil </a:t>
            </a:r>
            <a:r>
              <a:rPr lang="fr-BE" sz="2800" b="1" dirty="0" err="1" smtClean="0"/>
              <a:t>discovery</a:t>
            </a:r>
            <a:endParaRPr lang="fr-BE" sz="2800" b="1" dirty="0" smtClean="0"/>
          </a:p>
          <a:p>
            <a:r>
              <a:rPr lang="fr-BE" sz="2800" dirty="0" smtClean="0">
                <a:solidFill>
                  <a:schemeClr val="bg1">
                    <a:lumMod val="50000"/>
                  </a:schemeClr>
                </a:solidFill>
              </a:rPr>
              <a:t>Primo @ ULg</a:t>
            </a:r>
          </a:p>
          <a:p>
            <a:pPr lvl="1"/>
            <a:r>
              <a:rPr lang="fr-BE" sz="2400" dirty="0" smtClean="0">
                <a:solidFill>
                  <a:schemeClr val="bg1">
                    <a:lumMod val="50000"/>
                  </a:schemeClr>
                </a:solidFill>
              </a:rPr>
              <a:t>Projet</a:t>
            </a:r>
          </a:p>
          <a:p>
            <a:pPr lvl="1"/>
            <a:r>
              <a:rPr lang="fr-BE" sz="2400" dirty="0" smtClean="0">
                <a:solidFill>
                  <a:schemeClr val="bg1">
                    <a:lumMod val="50000"/>
                  </a:schemeClr>
                </a:solidFill>
              </a:rPr>
              <a:t>Contenu de l’interface</a:t>
            </a:r>
          </a:p>
          <a:p>
            <a:pPr lvl="2"/>
            <a:r>
              <a:rPr lang="fr-BE" sz="2000" dirty="0" smtClean="0">
                <a:solidFill>
                  <a:schemeClr val="bg1">
                    <a:lumMod val="50000"/>
                  </a:schemeClr>
                </a:solidFill>
              </a:rPr>
              <a:t>Primo Central Index</a:t>
            </a:r>
          </a:p>
          <a:p>
            <a:pPr lvl="2"/>
            <a:r>
              <a:rPr lang="fr-BE" sz="2000" dirty="0" smtClean="0">
                <a:solidFill>
                  <a:schemeClr val="bg1">
                    <a:lumMod val="50000"/>
                  </a:schemeClr>
                </a:solidFill>
              </a:rPr>
              <a:t>Les données locales ALEPH, SFX &amp; </a:t>
            </a:r>
            <a:r>
              <a:rPr lang="fr-BE" sz="2000" dirty="0" err="1" smtClean="0">
                <a:solidFill>
                  <a:schemeClr val="bg1">
                    <a:lumMod val="50000"/>
                  </a:schemeClr>
                </a:solidFill>
              </a:rPr>
              <a:t>ORBi</a:t>
            </a:r>
            <a:endParaRPr lang="fr-BE" sz="2000" dirty="0" smtClean="0">
              <a:solidFill>
                <a:schemeClr val="bg1">
                  <a:lumMod val="50000"/>
                </a:schemeClr>
              </a:solidFill>
            </a:endParaRPr>
          </a:p>
          <a:p>
            <a:pPr lvl="2"/>
            <a:r>
              <a:rPr lang="fr-BE" sz="2000" dirty="0" smtClean="0">
                <a:solidFill>
                  <a:schemeClr val="bg1">
                    <a:lumMod val="50000"/>
                  </a:schemeClr>
                </a:solidFill>
              </a:rPr>
              <a:t>La base PNX</a:t>
            </a:r>
          </a:p>
          <a:p>
            <a:pPr lvl="1"/>
            <a:r>
              <a:rPr lang="fr-BE" sz="2400" dirty="0">
                <a:solidFill>
                  <a:schemeClr val="bg1">
                    <a:lumMod val="50000"/>
                  </a:schemeClr>
                </a:solidFill>
              </a:rPr>
              <a:t>Utilisation du Primo de l’ULg</a:t>
            </a:r>
            <a:endParaRPr lang="fr-BE" sz="2400" dirty="0"/>
          </a:p>
          <a:p>
            <a:pPr lvl="2"/>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16</a:t>
            </a:fld>
            <a:endParaRPr lang="en-US"/>
          </a:p>
        </p:txBody>
      </p:sp>
    </p:spTree>
    <p:extLst>
      <p:ext uri="{BB962C8B-B14F-4D97-AF65-F5344CB8AC3E}">
        <p14:creationId xmlns:p14="http://schemas.microsoft.com/office/powerpoint/2010/main" val="4170532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Opac</a:t>
            </a:r>
            <a:r>
              <a:rPr lang="fr-BE" dirty="0"/>
              <a:t> de nouvelle génération &amp; outil </a:t>
            </a:r>
            <a:r>
              <a:rPr lang="fr-BE" dirty="0" err="1"/>
              <a:t>discovery</a:t>
            </a:r>
            <a:endParaRPr lang="fr-BE" dirty="0"/>
          </a:p>
        </p:txBody>
      </p:sp>
      <p:sp>
        <p:nvSpPr>
          <p:cNvPr id="3" name="Espace réservé du contenu 2"/>
          <p:cNvSpPr>
            <a:spLocks noGrp="1"/>
          </p:cNvSpPr>
          <p:nvPr>
            <p:ph idx="1"/>
          </p:nvPr>
        </p:nvSpPr>
        <p:spPr/>
        <p:txBody>
          <a:bodyPr>
            <a:normAutofit/>
          </a:bodyPr>
          <a:lstStyle/>
          <a:p>
            <a:r>
              <a:rPr lang="fr-BE" b="1" dirty="0" err="1" smtClean="0"/>
              <a:t>Opac</a:t>
            </a:r>
            <a:r>
              <a:rPr lang="fr-BE" b="1" dirty="0" smtClean="0"/>
              <a:t> </a:t>
            </a:r>
            <a:r>
              <a:rPr lang="fr-BE" b="1" dirty="0"/>
              <a:t>de nouvelle </a:t>
            </a:r>
            <a:r>
              <a:rPr lang="fr-BE" b="1" dirty="0" smtClean="0"/>
              <a:t>génération (= </a:t>
            </a:r>
            <a:r>
              <a:rPr lang="fr-BE" b="1" dirty="0" err="1" smtClean="0"/>
              <a:t>opac</a:t>
            </a:r>
            <a:r>
              <a:rPr lang="fr-BE" b="1" dirty="0" smtClean="0"/>
              <a:t> 2.0)</a:t>
            </a:r>
          </a:p>
          <a:p>
            <a:pPr lvl="1"/>
            <a:r>
              <a:rPr lang="fr-BE" dirty="0" err="1" smtClean="0"/>
              <a:t>Facetting</a:t>
            </a:r>
            <a:endParaRPr lang="fr-BE" i="1" dirty="0"/>
          </a:p>
          <a:p>
            <a:pPr lvl="1"/>
            <a:r>
              <a:rPr lang="fr-BE" dirty="0" err="1" smtClean="0"/>
              <a:t>Did</a:t>
            </a:r>
            <a:r>
              <a:rPr lang="fr-BE" dirty="0" smtClean="0"/>
              <a:t> </a:t>
            </a:r>
            <a:r>
              <a:rPr lang="fr-BE" dirty="0" err="1"/>
              <a:t>you</a:t>
            </a:r>
            <a:r>
              <a:rPr lang="fr-BE" dirty="0"/>
              <a:t> </a:t>
            </a:r>
            <a:r>
              <a:rPr lang="fr-BE" dirty="0" err="1" smtClean="0"/>
              <a:t>mean</a:t>
            </a:r>
            <a:r>
              <a:rPr lang="fr-BE" dirty="0" smtClean="0"/>
              <a:t>?</a:t>
            </a:r>
          </a:p>
          <a:p>
            <a:pPr lvl="1"/>
            <a:r>
              <a:rPr lang="fr-BE" dirty="0" smtClean="0"/>
              <a:t>Tri </a:t>
            </a:r>
            <a:r>
              <a:rPr lang="fr-BE" dirty="0"/>
              <a:t>par </a:t>
            </a:r>
            <a:r>
              <a:rPr lang="fr-BE" dirty="0" smtClean="0"/>
              <a:t>pertinence</a:t>
            </a:r>
          </a:p>
          <a:p>
            <a:pPr lvl="1"/>
            <a:r>
              <a:rPr lang="fr-BE" dirty="0" smtClean="0"/>
              <a:t>Tags</a:t>
            </a:r>
          </a:p>
          <a:p>
            <a:pPr lvl="1"/>
            <a:r>
              <a:rPr lang="fr-BE" dirty="0" smtClean="0"/>
              <a:t>Contenus enrichis</a:t>
            </a:r>
          </a:p>
          <a:p>
            <a:pPr lvl="1"/>
            <a:r>
              <a:rPr lang="fr-BE" dirty="0" err="1" smtClean="0"/>
              <a:t>FRBRisation</a:t>
            </a:r>
            <a:r>
              <a:rPr lang="fr-BE" dirty="0" smtClean="0"/>
              <a:t>…</a:t>
            </a:r>
            <a:endParaRPr lang="fr-BE" dirty="0"/>
          </a:p>
          <a:p>
            <a:endParaRPr lang="fr-BE" b="1" dirty="0" smtClean="0"/>
          </a:p>
          <a:p>
            <a:r>
              <a:rPr lang="fr-BE" b="1" dirty="0" smtClean="0"/>
              <a:t>Outil </a:t>
            </a:r>
            <a:r>
              <a:rPr lang="fr-BE" b="1" dirty="0" err="1" smtClean="0"/>
              <a:t>discovery</a:t>
            </a:r>
            <a:endParaRPr lang="fr-BE" b="1" dirty="0" smtClean="0"/>
          </a:p>
          <a:p>
            <a:pPr lvl="1"/>
            <a:r>
              <a:rPr lang="fr-BE" dirty="0" smtClean="0"/>
              <a:t>= </a:t>
            </a:r>
            <a:r>
              <a:rPr lang="fr-BE" b="1" dirty="0" err="1" smtClean="0"/>
              <a:t>Opac</a:t>
            </a:r>
            <a:r>
              <a:rPr lang="fr-BE" b="1" dirty="0" smtClean="0"/>
              <a:t> </a:t>
            </a:r>
            <a:r>
              <a:rPr lang="fr-BE" b="1" dirty="0"/>
              <a:t>de nouvelle </a:t>
            </a:r>
            <a:r>
              <a:rPr lang="fr-BE" b="1" dirty="0" smtClean="0"/>
              <a:t>génération</a:t>
            </a:r>
            <a:endParaRPr lang="fr-BE" dirty="0"/>
          </a:p>
          <a:p>
            <a:pPr lvl="1"/>
            <a:r>
              <a:rPr lang="fr-BE" b="1" dirty="0" smtClean="0"/>
              <a:t>+</a:t>
            </a:r>
            <a:r>
              <a:rPr lang="fr-BE" dirty="0" smtClean="0"/>
              <a:t> Moissonnage de </a:t>
            </a:r>
            <a:r>
              <a:rPr lang="fr-BE" b="1" dirty="0">
                <a:solidFill>
                  <a:schemeClr val="accent5">
                    <a:lumMod val="50000"/>
                  </a:schemeClr>
                </a:solidFill>
              </a:rPr>
              <a:t>données </a:t>
            </a:r>
            <a:r>
              <a:rPr lang="fr-BE" b="1" dirty="0" smtClean="0">
                <a:solidFill>
                  <a:schemeClr val="accent5">
                    <a:lumMod val="50000"/>
                  </a:schemeClr>
                </a:solidFill>
              </a:rPr>
              <a:t>locales</a:t>
            </a:r>
            <a:r>
              <a:rPr lang="fr-BE" dirty="0" smtClean="0"/>
              <a:t> et de </a:t>
            </a:r>
            <a:r>
              <a:rPr lang="fr-BE" b="1" dirty="0" smtClean="0">
                <a:solidFill>
                  <a:schemeClr val="accent5">
                    <a:lumMod val="50000"/>
                  </a:schemeClr>
                </a:solidFill>
              </a:rPr>
              <a:t>données externes</a:t>
            </a:r>
            <a:r>
              <a:rPr lang="fr-BE" dirty="0" smtClean="0"/>
              <a:t> (OAI-PMH, Z39.50, FTP…)</a:t>
            </a:r>
            <a:endParaRPr lang="fr-BE" dirty="0"/>
          </a:p>
          <a:p>
            <a:endParaRPr lang="en-US"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708920"/>
            <a:ext cx="3024336" cy="241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17</a:t>
            </a:fld>
            <a:endParaRPr lang="en-US"/>
          </a:p>
        </p:txBody>
      </p:sp>
    </p:spTree>
    <p:extLst>
      <p:ext uri="{BB962C8B-B14F-4D97-AF65-F5344CB8AC3E}">
        <p14:creationId xmlns:p14="http://schemas.microsoft.com/office/powerpoint/2010/main" val="1644951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err="1" smtClean="0">
                <a:solidFill>
                  <a:schemeClr val="tx1"/>
                </a:solidFill>
              </a:rPr>
              <a:t>Opac</a:t>
            </a:r>
            <a:r>
              <a:rPr lang="fr-BE" sz="3200" dirty="0" smtClean="0">
                <a:solidFill>
                  <a:schemeClr val="tx1"/>
                </a:solidFill>
              </a:rPr>
              <a:t> de nouvelle génération</a:t>
            </a:r>
            <a:endParaRPr lang="fr-BE" sz="3200" dirty="0">
              <a:solidFill>
                <a:schemeClr val="tx1"/>
              </a:solidFill>
            </a:endParaRPr>
          </a:p>
        </p:txBody>
      </p:sp>
      <p:pic>
        <p:nvPicPr>
          <p:cNvPr id="27652" name="Picture 4"/>
          <p:cNvPicPr>
            <a:picLocks noGrp="1" noChangeAspect="1" noChangeArrowheads="1"/>
          </p:cNvPicPr>
          <p:nvPr>
            <p:ph sz="quarter" idx="1"/>
          </p:nvPr>
        </p:nvPicPr>
        <p:blipFill>
          <a:blip r:embed="rId2" cstate="print"/>
          <a:srcRect/>
          <a:stretch>
            <a:fillRect/>
          </a:stretch>
        </p:blipFill>
        <p:spPr bwMode="auto">
          <a:xfrm>
            <a:off x="899592" y="1628800"/>
            <a:ext cx="7776864" cy="5229200"/>
          </a:xfrm>
          <a:prstGeom prst="rect">
            <a:avLst/>
          </a:prstGeom>
          <a:noFill/>
          <a:ln w="9525">
            <a:noFill/>
            <a:miter lim="800000"/>
            <a:headEnd/>
            <a:tailEnd/>
          </a:ln>
        </p:spPr>
      </p:pic>
      <p:sp>
        <p:nvSpPr>
          <p:cNvPr id="12" name="ZoneTexte 11"/>
          <p:cNvSpPr txBox="1"/>
          <p:nvPr/>
        </p:nvSpPr>
        <p:spPr>
          <a:xfrm>
            <a:off x="539552" y="3717032"/>
            <a:ext cx="1296144" cy="369332"/>
          </a:xfrm>
          <a:prstGeom prst="rect">
            <a:avLst/>
          </a:prstGeom>
          <a:noFill/>
        </p:spPr>
        <p:txBody>
          <a:bodyPr wrap="square" rtlCol="0">
            <a:spAutoFit/>
          </a:bodyPr>
          <a:lstStyle/>
          <a:p>
            <a:endParaRPr lang="fr-BE" dirty="0">
              <a:solidFill>
                <a:srgbClr val="FF0000"/>
              </a:solidFill>
            </a:endParaRPr>
          </a:p>
        </p:txBody>
      </p:sp>
      <p:sp>
        <p:nvSpPr>
          <p:cNvPr id="13" name="ZoneTexte 12"/>
          <p:cNvSpPr txBox="1"/>
          <p:nvPr/>
        </p:nvSpPr>
        <p:spPr>
          <a:xfrm>
            <a:off x="2267744" y="1268760"/>
            <a:ext cx="2736304" cy="307777"/>
          </a:xfrm>
          <a:prstGeom prst="rect">
            <a:avLst/>
          </a:prstGeom>
          <a:noFill/>
        </p:spPr>
        <p:txBody>
          <a:bodyPr wrap="square" rtlCol="0">
            <a:spAutoFit/>
          </a:bodyPr>
          <a:lstStyle/>
          <a:p>
            <a:r>
              <a:rPr lang="fr-BE" sz="1400" b="1" i="1" cap="all" dirty="0" smtClean="0">
                <a:solidFill>
                  <a:srgbClr val="7030A0"/>
                </a:solidFill>
              </a:rPr>
              <a:t> </a:t>
            </a:r>
            <a:endParaRPr lang="fr-BE" sz="1400" b="1" i="1" cap="all" dirty="0">
              <a:solidFill>
                <a:srgbClr val="7030A0"/>
              </a:solidFill>
            </a:endParaRPr>
          </a:p>
        </p:txBody>
      </p:sp>
      <p:pic>
        <p:nvPicPr>
          <p:cNvPr id="27654" name="Picture 6"/>
          <p:cNvPicPr>
            <a:picLocks noChangeAspect="1" noChangeArrowheads="1"/>
          </p:cNvPicPr>
          <p:nvPr/>
        </p:nvPicPr>
        <p:blipFill>
          <a:blip r:embed="rId3" cstate="print"/>
          <a:srcRect/>
          <a:stretch>
            <a:fillRect/>
          </a:stretch>
        </p:blipFill>
        <p:spPr bwMode="auto">
          <a:xfrm>
            <a:off x="3131840" y="4725144"/>
            <a:ext cx="5688632" cy="2132856"/>
          </a:xfrm>
          <a:prstGeom prst="rect">
            <a:avLst/>
          </a:prstGeom>
          <a:noFill/>
          <a:ln w="9525">
            <a:noFill/>
            <a:miter lim="800000"/>
            <a:headEnd/>
            <a:tailEnd/>
          </a:ln>
        </p:spPr>
      </p:pic>
      <p:pic>
        <p:nvPicPr>
          <p:cNvPr id="27655" name="Picture 7"/>
          <p:cNvPicPr>
            <a:picLocks noChangeAspect="1" noChangeArrowheads="1"/>
          </p:cNvPicPr>
          <p:nvPr/>
        </p:nvPicPr>
        <p:blipFill>
          <a:blip r:embed="rId4" cstate="print"/>
          <a:srcRect/>
          <a:stretch>
            <a:fillRect/>
          </a:stretch>
        </p:blipFill>
        <p:spPr bwMode="auto">
          <a:xfrm>
            <a:off x="7668344" y="4797152"/>
            <a:ext cx="1075448" cy="1031552"/>
          </a:xfrm>
          <a:prstGeom prst="rect">
            <a:avLst/>
          </a:prstGeom>
          <a:noFill/>
          <a:ln w="9525">
            <a:noFill/>
            <a:miter lim="800000"/>
            <a:headEnd/>
            <a:tailEnd/>
          </a:ln>
        </p:spPr>
      </p:pic>
      <p:sp>
        <p:nvSpPr>
          <p:cNvPr id="23" name="Rectangle à coins arrondis 22"/>
          <p:cNvSpPr/>
          <p:nvPr/>
        </p:nvSpPr>
        <p:spPr>
          <a:xfrm>
            <a:off x="2483768" y="1268760"/>
            <a:ext cx="2088232" cy="648072"/>
          </a:xfrm>
          <a:prstGeom prst="wedgeRoundRectCallout">
            <a:avLst>
              <a:gd name="adj1" fmla="val 73231"/>
              <a:gd name="adj2" fmla="val -167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b="1" dirty="0" smtClean="0">
                <a:solidFill>
                  <a:schemeClr val="tx2"/>
                </a:solidFill>
              </a:rPr>
              <a:t>Interroge toutes les ressources de la bibliothèque</a:t>
            </a:r>
            <a:endParaRPr lang="fr-BE" sz="1100" b="1" dirty="0">
              <a:solidFill>
                <a:schemeClr val="tx2"/>
              </a:solidFill>
            </a:endParaRPr>
          </a:p>
        </p:txBody>
      </p:sp>
      <p:sp>
        <p:nvSpPr>
          <p:cNvPr id="24" name="Rectangle à coins arrondis 23"/>
          <p:cNvSpPr/>
          <p:nvPr/>
        </p:nvSpPr>
        <p:spPr>
          <a:xfrm>
            <a:off x="107504" y="4005064"/>
            <a:ext cx="1080120" cy="360040"/>
          </a:xfrm>
          <a:prstGeom prst="wedgeRoundRectCallout">
            <a:avLst>
              <a:gd name="adj1" fmla="val 42579"/>
              <a:gd name="adj2" fmla="val 1359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b="1" dirty="0" smtClean="0">
                <a:solidFill>
                  <a:schemeClr val="tx2"/>
                </a:solidFill>
              </a:rPr>
              <a:t>Facettes</a:t>
            </a:r>
            <a:endParaRPr lang="fr-BE" sz="1100" b="1" dirty="0">
              <a:solidFill>
                <a:schemeClr val="tx2"/>
              </a:solidFill>
            </a:endParaRPr>
          </a:p>
        </p:txBody>
      </p:sp>
      <p:sp>
        <p:nvSpPr>
          <p:cNvPr id="25" name="Rectangle à coins arrondis 24"/>
          <p:cNvSpPr/>
          <p:nvPr/>
        </p:nvSpPr>
        <p:spPr>
          <a:xfrm>
            <a:off x="4644008" y="4869160"/>
            <a:ext cx="1080120" cy="360040"/>
          </a:xfrm>
          <a:prstGeom prst="wedgeRoundRectCallout">
            <a:avLst>
              <a:gd name="adj1" fmla="val -84614"/>
              <a:gd name="adj2" fmla="val -984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b="1" dirty="0" smtClean="0">
                <a:solidFill>
                  <a:schemeClr val="tx2"/>
                </a:solidFill>
              </a:rPr>
              <a:t>FRBR</a:t>
            </a:r>
            <a:endParaRPr lang="fr-BE" sz="1100" b="1" dirty="0">
              <a:solidFill>
                <a:schemeClr val="tx2"/>
              </a:solidFill>
            </a:endParaRPr>
          </a:p>
        </p:txBody>
      </p:sp>
      <p:pic>
        <p:nvPicPr>
          <p:cNvPr id="27663" name="Picture 15"/>
          <p:cNvPicPr>
            <a:picLocks noChangeAspect="1" noChangeArrowheads="1"/>
          </p:cNvPicPr>
          <p:nvPr/>
        </p:nvPicPr>
        <p:blipFill>
          <a:blip r:embed="rId5" cstate="print"/>
          <a:srcRect/>
          <a:stretch>
            <a:fillRect/>
          </a:stretch>
        </p:blipFill>
        <p:spPr bwMode="auto">
          <a:xfrm>
            <a:off x="5364088" y="3068960"/>
            <a:ext cx="1080120" cy="260718"/>
          </a:xfrm>
          <a:prstGeom prst="rect">
            <a:avLst/>
          </a:prstGeom>
          <a:noFill/>
          <a:ln w="9525">
            <a:noFill/>
            <a:miter lim="800000"/>
            <a:headEnd/>
            <a:tailEnd/>
          </a:ln>
        </p:spPr>
      </p:pic>
      <p:pic>
        <p:nvPicPr>
          <p:cNvPr id="27664" name="Picture 16"/>
          <p:cNvPicPr>
            <a:picLocks noChangeAspect="1" noChangeArrowheads="1"/>
          </p:cNvPicPr>
          <p:nvPr/>
        </p:nvPicPr>
        <p:blipFill>
          <a:blip r:embed="rId6" cstate="print"/>
          <a:srcRect/>
          <a:stretch>
            <a:fillRect/>
          </a:stretch>
        </p:blipFill>
        <p:spPr bwMode="auto">
          <a:xfrm>
            <a:off x="7668344" y="3933056"/>
            <a:ext cx="762000" cy="247650"/>
          </a:xfrm>
          <a:prstGeom prst="rect">
            <a:avLst/>
          </a:prstGeom>
          <a:noFill/>
          <a:ln w="9525">
            <a:noFill/>
            <a:miter lim="800000"/>
            <a:headEnd/>
            <a:tailEnd/>
          </a:ln>
        </p:spPr>
      </p:pic>
      <p:sp>
        <p:nvSpPr>
          <p:cNvPr id="15" name="Rectangle à coins arrondis 14"/>
          <p:cNvSpPr/>
          <p:nvPr/>
        </p:nvSpPr>
        <p:spPr>
          <a:xfrm>
            <a:off x="0" y="2132856"/>
            <a:ext cx="1619672" cy="360040"/>
          </a:xfrm>
          <a:prstGeom prst="wedgeRoundRectCallout">
            <a:avLst>
              <a:gd name="adj1" fmla="val -2175"/>
              <a:gd name="adj2" fmla="val -14534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b="1" dirty="0" smtClean="0">
                <a:solidFill>
                  <a:schemeClr val="tx2"/>
                </a:solidFill>
              </a:rPr>
              <a:t>Recherche type ‘Google’</a:t>
            </a:r>
            <a:endParaRPr lang="fr-BE" sz="1100" b="1" dirty="0">
              <a:solidFill>
                <a:schemeClr val="tx2"/>
              </a:solidFill>
            </a:endParaRPr>
          </a:p>
        </p:txBody>
      </p: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26" name="Rectangle à coins arrondis 25"/>
          <p:cNvSpPr/>
          <p:nvPr/>
        </p:nvSpPr>
        <p:spPr>
          <a:xfrm>
            <a:off x="7199784" y="2348880"/>
            <a:ext cx="1944216" cy="432048"/>
          </a:xfrm>
          <a:prstGeom prst="wedgeRoundRectCallout">
            <a:avLst>
              <a:gd name="adj1" fmla="val 1203"/>
              <a:gd name="adj2" fmla="val -11141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b="1" dirty="0" smtClean="0">
                <a:solidFill>
                  <a:schemeClr val="tx2"/>
                </a:solidFill>
              </a:rPr>
              <a:t>Tris ‘classiques’</a:t>
            </a:r>
            <a:br>
              <a:rPr lang="fr-BE" sz="1100" b="1" dirty="0" smtClean="0">
                <a:solidFill>
                  <a:schemeClr val="tx2"/>
                </a:solidFill>
              </a:rPr>
            </a:br>
            <a:r>
              <a:rPr lang="fr-BE" sz="1100" b="1" dirty="0" smtClean="0">
                <a:solidFill>
                  <a:schemeClr val="tx2"/>
                </a:solidFill>
              </a:rPr>
              <a:t>Tri par pertinence</a:t>
            </a:r>
            <a:endParaRPr lang="fr-BE" sz="1100" b="1" dirty="0">
              <a:solidFill>
                <a:schemeClr val="tx2"/>
              </a:solidFill>
            </a:endParaRPr>
          </a:p>
        </p:txBody>
      </p:sp>
      <p:sp>
        <p:nvSpPr>
          <p:cNvPr id="17" name="Rectangle à coins arrondis 16"/>
          <p:cNvSpPr/>
          <p:nvPr/>
        </p:nvSpPr>
        <p:spPr>
          <a:xfrm>
            <a:off x="6372200" y="4149080"/>
            <a:ext cx="1872208" cy="504056"/>
          </a:xfrm>
          <a:prstGeom prst="wedgeRoundRectCallout">
            <a:avLst>
              <a:gd name="adj1" fmla="val -35"/>
              <a:gd name="adj2" fmla="val -4577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100" b="1" dirty="0" smtClean="0">
                <a:solidFill>
                  <a:schemeClr val="tx2"/>
                </a:solidFill>
              </a:rPr>
              <a:t>Tags, réseaux sociaux : </a:t>
            </a:r>
          </a:p>
          <a:p>
            <a:pPr algn="ctr"/>
            <a:r>
              <a:rPr lang="fr-BE" sz="1100" b="1" dirty="0" smtClean="0">
                <a:solidFill>
                  <a:schemeClr val="tx2"/>
                </a:solidFill>
              </a:rPr>
              <a:t>web 2.0</a:t>
            </a:r>
            <a:endParaRPr lang="fr-BE" sz="1100" b="1" dirty="0">
              <a:solidFill>
                <a:schemeClr val="tx2"/>
              </a:solidFill>
            </a:endParaRPr>
          </a:p>
        </p:txBody>
      </p:sp>
      <p:sp>
        <p:nvSpPr>
          <p:cNvPr id="18" name="Rectangle à coins arrondis 17"/>
          <p:cNvSpPr/>
          <p:nvPr/>
        </p:nvSpPr>
        <p:spPr>
          <a:xfrm>
            <a:off x="6516216" y="2996952"/>
            <a:ext cx="1800200" cy="576064"/>
          </a:xfrm>
          <a:prstGeom prst="wedgeRoundRectCallout">
            <a:avLst>
              <a:gd name="adj1" fmla="val -56844"/>
              <a:gd name="adj2" fmla="val -20909"/>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b="1" dirty="0" smtClean="0">
                <a:solidFill>
                  <a:schemeClr val="tx2"/>
                </a:solidFill>
              </a:rPr>
              <a:t>Enrichissement du catalogue par d’autres contenus</a:t>
            </a:r>
            <a:endParaRPr lang="fr-BE" sz="1200" b="1" dirty="0">
              <a:solidFill>
                <a:schemeClr val="tx2"/>
              </a:solidFill>
            </a:endParaRPr>
          </a:p>
        </p:txBody>
      </p:sp>
    </p:spTree>
    <p:extLst>
      <p:ext uri="{BB962C8B-B14F-4D97-AF65-F5344CB8AC3E}">
        <p14:creationId xmlns:p14="http://schemas.microsoft.com/office/powerpoint/2010/main" val="55237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Quelques </a:t>
            </a:r>
            <a:r>
              <a:rPr lang="fr-BE" dirty="0" err="1" smtClean="0"/>
              <a:t>opac</a:t>
            </a:r>
            <a:r>
              <a:rPr lang="fr-BE" dirty="0" smtClean="0"/>
              <a:t> 2.0 &amp; </a:t>
            </a:r>
            <a:r>
              <a:rPr lang="fr-BE" dirty="0" err="1" smtClean="0"/>
              <a:t>discovery</a:t>
            </a:r>
            <a:endParaRPr lang="fr-BE"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2462281730"/>
              </p:ext>
            </p:extLst>
          </p:nvPr>
        </p:nvGraphicFramePr>
        <p:xfrm>
          <a:off x="457200" y="1600200"/>
          <a:ext cx="7620000" cy="4079240"/>
        </p:xfrm>
        <a:graphic>
          <a:graphicData uri="http://schemas.openxmlformats.org/drawingml/2006/table">
            <a:tbl>
              <a:tblPr firstRow="1" bandRow="1">
                <a:tableStyleId>{5C22544A-7EE6-4342-B048-85BDC9FD1C3A}</a:tableStyleId>
              </a:tblPr>
              <a:tblGrid>
                <a:gridCol w="3106688"/>
                <a:gridCol w="2880320"/>
                <a:gridCol w="1632992"/>
              </a:tblGrid>
              <a:tr h="370840">
                <a:tc>
                  <a:txBody>
                    <a:bodyPr/>
                    <a:lstStyle/>
                    <a:p>
                      <a:pPr algn="ctr"/>
                      <a:r>
                        <a:rPr lang="fr-BE" dirty="0" smtClean="0"/>
                        <a:t>Solutions</a:t>
                      </a:r>
                      <a:endParaRPr lang="fr-BE" dirty="0"/>
                    </a:p>
                  </a:txBody>
                  <a:tcPr/>
                </a:tc>
                <a:tc>
                  <a:txBody>
                    <a:bodyPr/>
                    <a:lstStyle/>
                    <a:p>
                      <a:pPr algn="ctr"/>
                      <a:r>
                        <a:rPr lang="fr-BE" dirty="0" smtClean="0"/>
                        <a:t>Sociétés</a:t>
                      </a:r>
                      <a:endParaRPr lang="fr-BE" dirty="0"/>
                    </a:p>
                  </a:txBody>
                  <a:tcPr/>
                </a:tc>
                <a:tc>
                  <a:txBody>
                    <a:bodyPr/>
                    <a:lstStyle/>
                    <a:p>
                      <a:pPr algn="ctr"/>
                      <a:r>
                        <a:rPr lang="fr-BE" dirty="0" smtClean="0"/>
                        <a:t>Type</a:t>
                      </a:r>
                      <a:endParaRPr lang="fr-BE" dirty="0"/>
                    </a:p>
                  </a:txBody>
                  <a:tcPr/>
                </a:tc>
              </a:tr>
              <a:tr h="370840">
                <a:tc>
                  <a:txBody>
                    <a:bodyPr/>
                    <a:lstStyle/>
                    <a:p>
                      <a:pPr algn="l">
                        <a:lnSpc>
                          <a:spcPts val="1600"/>
                        </a:lnSpc>
                        <a:spcAft>
                          <a:spcPts val="0"/>
                        </a:spcAft>
                      </a:pPr>
                      <a:r>
                        <a:rPr lang="fr-BE" sz="1800" kern="1200">
                          <a:solidFill>
                            <a:srgbClr val="000000"/>
                          </a:solidFill>
                          <a:effectLst/>
                          <a:latin typeface="Calibri"/>
                          <a:ea typeface="Times New Roman"/>
                          <a:cs typeface="Arial"/>
                        </a:rPr>
                        <a:t>AFI-Opac</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AFI</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opac 2.0</a:t>
                      </a:r>
                      <a:endParaRPr lang="fr-BE" sz="110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a:solidFill>
                            <a:srgbClr val="000000"/>
                          </a:solidFill>
                          <a:effectLst/>
                          <a:latin typeface="Calibri"/>
                          <a:ea typeface="Times New Roman"/>
                          <a:cs typeface="Arial"/>
                        </a:rPr>
                        <a:t>AquaBrowser</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Serials Solutions</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discovery</a:t>
                      </a:r>
                      <a:endParaRPr lang="fr-BE" sz="110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dirty="0" err="1">
                          <a:solidFill>
                            <a:srgbClr val="000000"/>
                          </a:solidFill>
                          <a:effectLst/>
                          <a:latin typeface="Calibri"/>
                          <a:ea typeface="Times New Roman"/>
                          <a:cs typeface="Arial"/>
                        </a:rPr>
                        <a:t>Ebsco</a:t>
                      </a:r>
                      <a:r>
                        <a:rPr lang="fr-BE" sz="1800" kern="1200" dirty="0">
                          <a:solidFill>
                            <a:srgbClr val="000000"/>
                          </a:solidFill>
                          <a:effectLst/>
                          <a:latin typeface="Calibri"/>
                          <a:ea typeface="Times New Roman"/>
                          <a:cs typeface="Arial"/>
                        </a:rPr>
                        <a:t> </a:t>
                      </a:r>
                      <a:r>
                        <a:rPr lang="fr-BE" sz="1800" kern="1200" dirty="0" err="1">
                          <a:solidFill>
                            <a:srgbClr val="000000"/>
                          </a:solidFill>
                          <a:effectLst/>
                          <a:latin typeface="Calibri"/>
                          <a:ea typeface="Times New Roman"/>
                          <a:cs typeface="Arial"/>
                        </a:rPr>
                        <a:t>Discovery</a:t>
                      </a:r>
                      <a:r>
                        <a:rPr lang="fr-BE" sz="1800" kern="1200" dirty="0">
                          <a:solidFill>
                            <a:srgbClr val="000000"/>
                          </a:solidFill>
                          <a:effectLst/>
                          <a:latin typeface="Calibri"/>
                          <a:ea typeface="Times New Roman"/>
                          <a:cs typeface="Arial"/>
                        </a:rPr>
                        <a:t> Service (EDS)</a:t>
                      </a:r>
                      <a:endParaRPr lang="fr-BE" sz="1100" dirty="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Ebsco</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discovery</a:t>
                      </a:r>
                      <a:endParaRPr lang="fr-BE" sz="110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a:solidFill>
                            <a:srgbClr val="000000"/>
                          </a:solidFill>
                          <a:effectLst/>
                          <a:latin typeface="Calibri"/>
                          <a:ea typeface="Times New Roman"/>
                          <a:cs typeface="Arial"/>
                        </a:rPr>
                        <a:t>Encore </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Innovative Interfaces</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discovery</a:t>
                      </a:r>
                      <a:endParaRPr lang="fr-BE" sz="110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a:solidFill>
                            <a:srgbClr val="000000"/>
                          </a:solidFill>
                          <a:effectLst/>
                          <a:latin typeface="Calibri"/>
                          <a:ea typeface="Times New Roman"/>
                          <a:cs typeface="Arial"/>
                        </a:rPr>
                        <a:t>Koha</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BibLibre</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opac 2.0</a:t>
                      </a:r>
                      <a:endParaRPr lang="fr-BE" sz="110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a:solidFill>
                            <a:srgbClr val="000000"/>
                          </a:solidFill>
                          <a:effectLst/>
                          <a:latin typeface="Calibri"/>
                          <a:ea typeface="Times New Roman"/>
                          <a:cs typeface="Arial"/>
                        </a:rPr>
                        <a:t>Primo</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Ex Libris</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discovery</a:t>
                      </a:r>
                      <a:endParaRPr lang="fr-BE" sz="110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dirty="0" err="1">
                          <a:solidFill>
                            <a:srgbClr val="000000"/>
                          </a:solidFill>
                          <a:effectLst/>
                          <a:latin typeface="Calibri"/>
                          <a:ea typeface="Times New Roman"/>
                          <a:cs typeface="Arial"/>
                        </a:rPr>
                        <a:t>Summon</a:t>
                      </a:r>
                      <a:r>
                        <a:rPr lang="fr-BE" sz="1800" kern="1200" dirty="0">
                          <a:solidFill>
                            <a:srgbClr val="000000"/>
                          </a:solidFill>
                          <a:effectLst/>
                          <a:latin typeface="Calibri"/>
                          <a:ea typeface="Times New Roman"/>
                          <a:cs typeface="Arial"/>
                        </a:rPr>
                        <a:t> </a:t>
                      </a:r>
                      <a:endParaRPr lang="fr-BE" sz="1100" dirty="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Serials Solutions</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dirty="0">
                          <a:solidFill>
                            <a:srgbClr val="000000"/>
                          </a:solidFill>
                          <a:effectLst/>
                          <a:latin typeface="Calibri"/>
                          <a:ea typeface="Times New Roman"/>
                          <a:cs typeface="Arial"/>
                        </a:rPr>
                        <a:t>discovery</a:t>
                      </a:r>
                      <a:endParaRPr lang="fr-BE" sz="1100" dirty="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dirty="0" smtClean="0">
                          <a:solidFill>
                            <a:srgbClr val="000000"/>
                          </a:solidFill>
                          <a:effectLst/>
                          <a:latin typeface="Calibri"/>
                          <a:ea typeface="Times New Roman"/>
                          <a:cs typeface="Arial"/>
                        </a:rPr>
                        <a:t>Visual </a:t>
                      </a:r>
                      <a:r>
                        <a:rPr lang="fr-BE" sz="1800" kern="1200" dirty="0" err="1" smtClean="0">
                          <a:solidFill>
                            <a:srgbClr val="000000"/>
                          </a:solidFill>
                          <a:effectLst/>
                          <a:latin typeface="Calibri"/>
                          <a:ea typeface="Times New Roman"/>
                          <a:cs typeface="Arial"/>
                        </a:rPr>
                        <a:t>Catalog</a:t>
                      </a:r>
                      <a:endParaRPr lang="fr-BE" sz="1800" kern="1200" dirty="0">
                        <a:solidFill>
                          <a:srgbClr val="000000"/>
                        </a:solidFill>
                        <a:effectLst/>
                        <a:latin typeface="Calibri"/>
                        <a:ea typeface="Times New Roman"/>
                        <a:cs typeface="Arial"/>
                      </a:endParaRPr>
                    </a:p>
                  </a:txBody>
                  <a:tcPr anchor="ctr"/>
                </a:tc>
                <a:tc>
                  <a:txBody>
                    <a:bodyPr/>
                    <a:lstStyle/>
                    <a:p>
                      <a:pPr algn="l">
                        <a:lnSpc>
                          <a:spcPts val="1600"/>
                        </a:lnSpc>
                        <a:spcAft>
                          <a:spcPts val="0"/>
                        </a:spcAft>
                      </a:pPr>
                      <a:r>
                        <a:rPr lang="fr-BE" sz="1800" kern="1200" dirty="0" smtClean="0">
                          <a:solidFill>
                            <a:srgbClr val="000000"/>
                          </a:solidFill>
                          <a:effectLst/>
                          <a:latin typeface="Calibri"/>
                          <a:ea typeface="Times New Roman"/>
                          <a:cs typeface="Arial"/>
                        </a:rPr>
                        <a:t>Université Paris 8</a:t>
                      </a:r>
                      <a:endParaRPr lang="fr-BE" sz="1800" kern="1200" dirty="0">
                        <a:solidFill>
                          <a:srgbClr val="000000"/>
                        </a:solidFill>
                        <a:effectLst/>
                        <a:latin typeface="Calibri"/>
                        <a:ea typeface="Times New Roman"/>
                        <a:cs typeface="Arial"/>
                      </a:endParaRPr>
                    </a:p>
                  </a:txBody>
                  <a:tcPr anchor="ct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fr-BE" sz="1800" kern="1200" dirty="0" err="1" smtClean="0">
                          <a:solidFill>
                            <a:srgbClr val="000000"/>
                          </a:solidFill>
                          <a:effectLst/>
                          <a:latin typeface="Calibri"/>
                          <a:ea typeface="Times New Roman"/>
                          <a:cs typeface="Arial"/>
                        </a:rPr>
                        <a:t>opac</a:t>
                      </a:r>
                      <a:r>
                        <a:rPr lang="fr-BE" sz="1800" kern="1200" dirty="0" smtClean="0">
                          <a:solidFill>
                            <a:srgbClr val="000000"/>
                          </a:solidFill>
                          <a:effectLst/>
                          <a:latin typeface="Calibri"/>
                          <a:ea typeface="Times New Roman"/>
                          <a:cs typeface="Arial"/>
                        </a:rPr>
                        <a:t> 2.0</a:t>
                      </a:r>
                    </a:p>
                  </a:txBody>
                  <a:tcPr anchor="ctr"/>
                </a:tc>
              </a:tr>
              <a:tr h="370840">
                <a:tc>
                  <a:txBody>
                    <a:bodyPr/>
                    <a:lstStyle/>
                    <a:p>
                      <a:pPr algn="l">
                        <a:lnSpc>
                          <a:spcPts val="1600"/>
                        </a:lnSpc>
                        <a:spcAft>
                          <a:spcPts val="0"/>
                        </a:spcAft>
                      </a:pPr>
                      <a:r>
                        <a:rPr lang="fr-BE" sz="1800" kern="1200">
                          <a:solidFill>
                            <a:srgbClr val="000000"/>
                          </a:solidFill>
                          <a:effectLst/>
                          <a:latin typeface="Calibri"/>
                          <a:ea typeface="Times New Roman"/>
                          <a:cs typeface="Arial"/>
                        </a:rPr>
                        <a:t>WebOpac</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Infor Global Solution</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dirty="0" err="1">
                          <a:solidFill>
                            <a:srgbClr val="000000"/>
                          </a:solidFill>
                          <a:effectLst/>
                          <a:latin typeface="Calibri"/>
                          <a:ea typeface="Times New Roman"/>
                          <a:cs typeface="Arial"/>
                        </a:rPr>
                        <a:t>discovery</a:t>
                      </a:r>
                      <a:endParaRPr lang="fr-BE" sz="1100" dirty="0">
                        <a:effectLst/>
                        <a:latin typeface="Calibri"/>
                        <a:ea typeface="Garamond"/>
                        <a:cs typeface="Times New Roman"/>
                      </a:endParaRPr>
                    </a:p>
                  </a:txBody>
                  <a:tcPr anchor="ctr"/>
                </a:tc>
              </a:tr>
              <a:tr h="370840">
                <a:tc>
                  <a:txBody>
                    <a:bodyPr/>
                    <a:lstStyle/>
                    <a:p>
                      <a:pPr algn="l">
                        <a:lnSpc>
                          <a:spcPts val="1600"/>
                        </a:lnSpc>
                        <a:spcAft>
                          <a:spcPts val="0"/>
                        </a:spcAft>
                      </a:pPr>
                      <a:r>
                        <a:rPr lang="fr-BE" sz="1800" kern="1200" dirty="0" err="1">
                          <a:solidFill>
                            <a:srgbClr val="000000"/>
                          </a:solidFill>
                          <a:effectLst/>
                          <a:latin typeface="Calibri"/>
                          <a:ea typeface="Times New Roman"/>
                          <a:cs typeface="Arial"/>
                        </a:rPr>
                        <a:t>WorldCat</a:t>
                      </a:r>
                      <a:r>
                        <a:rPr lang="fr-BE" sz="1800" kern="1200" dirty="0">
                          <a:solidFill>
                            <a:srgbClr val="000000"/>
                          </a:solidFill>
                          <a:effectLst/>
                          <a:latin typeface="Calibri"/>
                          <a:ea typeface="Times New Roman"/>
                          <a:cs typeface="Arial"/>
                        </a:rPr>
                        <a:t> Local</a:t>
                      </a:r>
                      <a:endParaRPr lang="fr-BE" sz="1100" dirty="0">
                        <a:effectLst/>
                        <a:latin typeface="Calibri"/>
                        <a:ea typeface="Garamond"/>
                        <a:cs typeface="Times New Roman"/>
                      </a:endParaRPr>
                    </a:p>
                  </a:txBody>
                  <a:tcPr anchor="ctr"/>
                </a:tc>
                <a:tc>
                  <a:txBody>
                    <a:bodyPr/>
                    <a:lstStyle/>
                    <a:p>
                      <a:pPr algn="l">
                        <a:lnSpc>
                          <a:spcPts val="1600"/>
                        </a:lnSpc>
                        <a:spcAft>
                          <a:spcPts val="0"/>
                        </a:spcAft>
                      </a:pPr>
                      <a:r>
                        <a:rPr lang="fr-BE" sz="1800" kern="1200">
                          <a:solidFill>
                            <a:srgbClr val="000000"/>
                          </a:solidFill>
                          <a:effectLst/>
                          <a:latin typeface="Calibri"/>
                          <a:ea typeface="Times New Roman"/>
                          <a:cs typeface="Arial"/>
                        </a:rPr>
                        <a:t>OCLC</a:t>
                      </a:r>
                      <a:endParaRPr lang="fr-BE" sz="1100">
                        <a:effectLst/>
                        <a:latin typeface="Calibri"/>
                        <a:ea typeface="Garamond"/>
                        <a:cs typeface="Times New Roman"/>
                      </a:endParaRPr>
                    </a:p>
                  </a:txBody>
                  <a:tcPr anchor="ctr"/>
                </a:tc>
                <a:tc>
                  <a:txBody>
                    <a:bodyPr/>
                    <a:lstStyle/>
                    <a:p>
                      <a:pPr algn="l">
                        <a:lnSpc>
                          <a:spcPts val="1600"/>
                        </a:lnSpc>
                        <a:spcAft>
                          <a:spcPts val="0"/>
                        </a:spcAft>
                      </a:pPr>
                      <a:r>
                        <a:rPr lang="fr-BE" sz="1800" kern="1200" dirty="0" smtClean="0">
                          <a:solidFill>
                            <a:srgbClr val="000000"/>
                          </a:solidFill>
                          <a:effectLst/>
                          <a:latin typeface="+mn-lt"/>
                          <a:ea typeface="Times New Roman"/>
                          <a:cs typeface="Arial"/>
                        </a:rPr>
                        <a:t>discovery</a:t>
                      </a:r>
                      <a:endParaRPr lang="fr-BE" sz="1800" dirty="0">
                        <a:effectLst/>
                        <a:latin typeface="Calibri"/>
                        <a:ea typeface="Garamond"/>
                        <a:cs typeface="Times New Roman"/>
                      </a:endParaRPr>
                    </a:p>
                  </a:txBody>
                  <a:tcPr anchor="ctr"/>
                </a:tc>
              </a:tr>
            </a:tbl>
          </a:graphicData>
        </a:graphic>
      </p:graphicFrame>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19</a:t>
            </a:fld>
            <a:endParaRPr lang="en-US"/>
          </a:p>
        </p:txBody>
      </p:sp>
    </p:spTree>
    <p:extLst>
      <p:ext uri="{BB962C8B-B14F-4D97-AF65-F5344CB8AC3E}">
        <p14:creationId xmlns:p14="http://schemas.microsoft.com/office/powerpoint/2010/main" val="178518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t>Rappels &amp; constats </a:t>
            </a:r>
          </a:p>
          <a:p>
            <a:r>
              <a:rPr lang="fr-BE" sz="2800" dirty="0" err="1" smtClean="0"/>
              <a:t>Opac</a:t>
            </a:r>
            <a:r>
              <a:rPr lang="fr-BE" sz="2800" dirty="0" smtClean="0"/>
              <a:t> de nouvelle génération &amp; outil </a:t>
            </a:r>
            <a:r>
              <a:rPr lang="fr-BE" sz="2800" dirty="0" err="1" smtClean="0"/>
              <a:t>discovery</a:t>
            </a:r>
            <a:endParaRPr lang="fr-BE" sz="2800" dirty="0" smtClean="0"/>
          </a:p>
          <a:p>
            <a:r>
              <a:rPr lang="fr-BE" sz="2800" dirty="0" smtClean="0"/>
              <a:t>Primo @ ULg</a:t>
            </a:r>
          </a:p>
          <a:p>
            <a:pPr lvl="1"/>
            <a:r>
              <a:rPr lang="fr-BE" sz="2400" dirty="0" smtClean="0"/>
              <a:t>Projet</a:t>
            </a:r>
          </a:p>
          <a:p>
            <a:pPr lvl="1"/>
            <a:r>
              <a:rPr lang="fr-BE" sz="2400" dirty="0" smtClean="0"/>
              <a:t>Contenu de l’interface</a:t>
            </a:r>
          </a:p>
          <a:p>
            <a:pPr lvl="2"/>
            <a:r>
              <a:rPr lang="fr-BE" sz="2000" dirty="0" smtClean="0"/>
              <a:t>Primo Central Index</a:t>
            </a:r>
          </a:p>
          <a:p>
            <a:pPr lvl="2"/>
            <a:r>
              <a:rPr lang="fr-BE" sz="2000" dirty="0" smtClean="0"/>
              <a:t>Les données locales ALEPH, SFX &amp; </a:t>
            </a:r>
            <a:r>
              <a:rPr lang="fr-BE" sz="2000" dirty="0" err="1" smtClean="0"/>
              <a:t>ORBi</a:t>
            </a:r>
            <a:endParaRPr lang="fr-BE" sz="2000" dirty="0" smtClean="0"/>
          </a:p>
          <a:p>
            <a:pPr lvl="2"/>
            <a:r>
              <a:rPr lang="fr-BE" sz="2000" dirty="0" smtClean="0"/>
              <a:t>La base PNX</a:t>
            </a:r>
          </a:p>
          <a:p>
            <a:pPr lvl="1"/>
            <a:r>
              <a:rPr lang="fr-BE" sz="2400" dirty="0" smtClean="0"/>
              <a:t>Utilisation du Primo de l’ULg</a:t>
            </a:r>
          </a:p>
          <a:p>
            <a:pPr lvl="2"/>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a:t>
            </a:fld>
            <a:endParaRPr lang="en-US"/>
          </a:p>
        </p:txBody>
      </p:sp>
    </p:spTree>
    <p:extLst>
      <p:ext uri="{BB962C8B-B14F-4D97-AF65-F5344CB8AC3E}">
        <p14:creationId xmlns:p14="http://schemas.microsoft.com/office/powerpoint/2010/main" val="1064946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solidFill>
                  <a:schemeClr val="bg1">
                    <a:lumMod val="50000"/>
                  </a:schemeClr>
                </a:solidFill>
              </a:rPr>
              <a:t>Rappels &amp; constats </a:t>
            </a:r>
          </a:p>
          <a:p>
            <a:r>
              <a:rPr lang="fr-BE" sz="2800" dirty="0" err="1" smtClean="0">
                <a:solidFill>
                  <a:schemeClr val="bg1">
                    <a:lumMod val="50000"/>
                  </a:schemeClr>
                </a:solidFill>
              </a:rPr>
              <a:t>Opac</a:t>
            </a:r>
            <a:r>
              <a:rPr lang="fr-BE" sz="2800" dirty="0" smtClean="0">
                <a:solidFill>
                  <a:schemeClr val="bg1">
                    <a:lumMod val="50000"/>
                  </a:schemeClr>
                </a:solidFill>
              </a:rPr>
              <a:t> de nouvelle génération &amp; outil </a:t>
            </a:r>
            <a:r>
              <a:rPr lang="fr-BE" sz="2800" dirty="0" err="1" smtClean="0">
                <a:solidFill>
                  <a:schemeClr val="bg1">
                    <a:lumMod val="50000"/>
                  </a:schemeClr>
                </a:solidFill>
              </a:rPr>
              <a:t>discovery</a:t>
            </a:r>
            <a:endParaRPr lang="fr-BE" sz="2800" dirty="0" smtClean="0">
              <a:solidFill>
                <a:schemeClr val="bg1">
                  <a:lumMod val="50000"/>
                </a:schemeClr>
              </a:solidFill>
            </a:endParaRPr>
          </a:p>
          <a:p>
            <a:r>
              <a:rPr lang="fr-BE" sz="2800" b="1" dirty="0" smtClean="0"/>
              <a:t>Primo @ ULg</a:t>
            </a:r>
          </a:p>
          <a:p>
            <a:pPr lvl="1"/>
            <a:r>
              <a:rPr lang="fr-BE" sz="2400" b="1" dirty="0" smtClean="0"/>
              <a:t>Projet</a:t>
            </a:r>
          </a:p>
          <a:p>
            <a:pPr lvl="1"/>
            <a:r>
              <a:rPr lang="fr-BE" sz="2400" b="1" dirty="0" smtClean="0"/>
              <a:t>Contenu de l’interface</a:t>
            </a:r>
          </a:p>
          <a:p>
            <a:pPr lvl="2"/>
            <a:r>
              <a:rPr lang="fr-BE" sz="2000" b="1" dirty="0" smtClean="0"/>
              <a:t>Primo Central Index</a:t>
            </a:r>
          </a:p>
          <a:p>
            <a:pPr lvl="2"/>
            <a:r>
              <a:rPr lang="fr-BE" sz="2000" b="1" dirty="0" smtClean="0"/>
              <a:t>Les données locales ALEPH, SFX &amp; </a:t>
            </a:r>
            <a:r>
              <a:rPr lang="fr-BE" sz="2000" b="1" dirty="0" err="1" smtClean="0"/>
              <a:t>ORBi</a:t>
            </a:r>
            <a:endParaRPr lang="fr-BE" sz="2000" b="1" dirty="0" smtClean="0"/>
          </a:p>
          <a:p>
            <a:pPr lvl="2"/>
            <a:r>
              <a:rPr lang="fr-BE" sz="2000" b="1" dirty="0" smtClean="0"/>
              <a:t>La base PNX</a:t>
            </a:r>
          </a:p>
          <a:p>
            <a:pPr lvl="1"/>
            <a:r>
              <a:rPr lang="fr-BE" sz="2400" b="1" dirty="0"/>
              <a:t>Utilisation du Primo de l’ULg</a:t>
            </a:r>
          </a:p>
          <a:p>
            <a:pPr marL="777240" lvl="2" indent="0">
              <a:buNone/>
            </a:pPr>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20</a:t>
            </a:fld>
            <a:endParaRPr lang="en-US"/>
          </a:p>
        </p:txBody>
      </p:sp>
    </p:spTree>
    <p:extLst>
      <p:ext uri="{BB962C8B-B14F-4D97-AF65-F5344CB8AC3E}">
        <p14:creationId xmlns:p14="http://schemas.microsoft.com/office/powerpoint/2010/main" val="879163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Projet Primo @ ULg</a:t>
            </a:r>
            <a:endParaRPr lang="fr-BE" dirty="0"/>
          </a:p>
        </p:txBody>
      </p:sp>
      <p:sp>
        <p:nvSpPr>
          <p:cNvPr id="3" name="Espace réservé du contenu 2"/>
          <p:cNvSpPr>
            <a:spLocks noGrp="1"/>
          </p:cNvSpPr>
          <p:nvPr>
            <p:ph idx="1"/>
          </p:nvPr>
        </p:nvSpPr>
        <p:spPr/>
        <p:txBody>
          <a:bodyPr>
            <a:normAutofit fontScale="92500" lnSpcReduction="10000"/>
          </a:bodyPr>
          <a:lstStyle/>
          <a:p>
            <a:r>
              <a:rPr lang="fr-BE" dirty="0" smtClean="0"/>
              <a:t>Hiver 2011 : premières prospections</a:t>
            </a:r>
          </a:p>
          <a:p>
            <a:r>
              <a:rPr lang="fr-BE" dirty="0" smtClean="0"/>
              <a:t>Printemps 2011 : </a:t>
            </a:r>
          </a:p>
          <a:p>
            <a:pPr lvl="1"/>
            <a:r>
              <a:rPr lang="fr-BE" dirty="0" smtClean="0"/>
              <a:t>Comparaison de solutions </a:t>
            </a:r>
            <a:r>
              <a:rPr lang="fr-BE" dirty="0" err="1" smtClean="0"/>
              <a:t>discovery</a:t>
            </a:r>
            <a:r>
              <a:rPr lang="fr-BE" dirty="0" smtClean="0"/>
              <a:t> </a:t>
            </a:r>
          </a:p>
          <a:p>
            <a:pPr lvl="1"/>
            <a:r>
              <a:rPr lang="fr-BE" dirty="0" smtClean="0"/>
              <a:t>Test de plusieurs mois (Primo, EDS), cf. </a:t>
            </a:r>
            <a:r>
              <a:rPr lang="fr-BE" dirty="0" smtClean="0">
                <a:hlinkClick r:id="rId2"/>
              </a:rPr>
              <a:t>http</a:t>
            </a:r>
            <a:r>
              <a:rPr lang="fr-BE" dirty="0">
                <a:hlinkClick r:id="rId2"/>
              </a:rPr>
              <a:t>://</a:t>
            </a:r>
            <a:r>
              <a:rPr lang="fr-BE" dirty="0" smtClean="0">
                <a:hlinkClick r:id="rId2"/>
              </a:rPr>
              <a:t>hdl.handle.net/2268/91633</a:t>
            </a:r>
            <a:r>
              <a:rPr lang="fr-BE" dirty="0" smtClean="0"/>
              <a:t> </a:t>
            </a:r>
          </a:p>
          <a:p>
            <a:r>
              <a:rPr lang="fr-BE" dirty="0" smtClean="0"/>
              <a:t>Printemps 2012-automne 2012 :</a:t>
            </a:r>
          </a:p>
          <a:p>
            <a:pPr lvl="1"/>
            <a:r>
              <a:rPr lang="fr-BE" dirty="0" smtClean="0"/>
              <a:t>Mars 2012 : </a:t>
            </a:r>
          </a:p>
          <a:p>
            <a:pPr lvl="2"/>
            <a:r>
              <a:rPr lang="fr-BE" dirty="0" smtClean="0"/>
              <a:t>Installation de deux serveurs (</a:t>
            </a:r>
            <a:r>
              <a:rPr lang="fr-BE" dirty="0" err="1" smtClean="0"/>
              <a:t>staging</a:t>
            </a:r>
            <a:r>
              <a:rPr lang="fr-BE" dirty="0" smtClean="0"/>
              <a:t> &amp; production)</a:t>
            </a:r>
          </a:p>
          <a:p>
            <a:pPr lvl="2"/>
            <a:r>
              <a:rPr lang="fr-BE" dirty="0" smtClean="0"/>
              <a:t>Installation de l’application et paramétrage initial (Ex </a:t>
            </a:r>
            <a:r>
              <a:rPr lang="fr-BE" dirty="0" err="1" smtClean="0"/>
              <a:t>Libris</a:t>
            </a:r>
            <a:r>
              <a:rPr lang="fr-BE" dirty="0" smtClean="0"/>
              <a:t>)</a:t>
            </a:r>
          </a:p>
          <a:p>
            <a:pPr lvl="1"/>
            <a:r>
              <a:rPr lang="fr-BE" dirty="0" smtClean="0"/>
              <a:t>Avril 2012- …. : Paramétrage </a:t>
            </a:r>
            <a:r>
              <a:rPr lang="fr-BE" dirty="0"/>
              <a:t>(ULg + aide Ex </a:t>
            </a:r>
            <a:r>
              <a:rPr lang="fr-BE" dirty="0" err="1"/>
              <a:t>Libris</a:t>
            </a:r>
            <a:r>
              <a:rPr lang="fr-BE" dirty="0" smtClean="0"/>
              <a:t>)</a:t>
            </a:r>
          </a:p>
          <a:p>
            <a:pPr lvl="2"/>
            <a:r>
              <a:rPr lang="fr-BE" dirty="0" smtClean="0"/>
              <a:t>Export des données</a:t>
            </a:r>
          </a:p>
          <a:p>
            <a:pPr lvl="2"/>
            <a:r>
              <a:rPr lang="fr-BE" dirty="0" smtClean="0"/>
              <a:t>Règles de normalisation</a:t>
            </a:r>
          </a:p>
          <a:p>
            <a:pPr lvl="2"/>
            <a:r>
              <a:rPr lang="fr-BE" dirty="0" smtClean="0"/>
              <a:t>Moissonnage</a:t>
            </a:r>
          </a:p>
          <a:p>
            <a:pPr lvl="2"/>
            <a:r>
              <a:rPr lang="fr-BE" dirty="0" smtClean="0"/>
              <a:t>Backup</a:t>
            </a:r>
          </a:p>
          <a:p>
            <a:pPr lvl="2"/>
            <a:r>
              <a:rPr lang="fr-BE" dirty="0" smtClean="0"/>
              <a:t>Identification</a:t>
            </a:r>
          </a:p>
          <a:p>
            <a:pPr marL="411480" lvl="1" indent="0">
              <a:buNone/>
            </a:pPr>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21</a:t>
            </a:fld>
            <a:endParaRPr lang="en-US"/>
          </a:p>
        </p:txBody>
      </p:sp>
    </p:spTree>
    <p:extLst>
      <p:ext uri="{BB962C8B-B14F-4D97-AF65-F5344CB8AC3E}">
        <p14:creationId xmlns:p14="http://schemas.microsoft.com/office/powerpoint/2010/main" val="1937094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Projet </a:t>
            </a:r>
            <a:r>
              <a:rPr lang="fr-BE" dirty="0" smtClean="0"/>
              <a:t> Primo @ ULg</a:t>
            </a:r>
            <a:endParaRPr lang="fr-BE" dirty="0"/>
          </a:p>
        </p:txBody>
      </p:sp>
      <p:sp>
        <p:nvSpPr>
          <p:cNvPr id="3" name="Espace réservé du contenu 2"/>
          <p:cNvSpPr>
            <a:spLocks noGrp="1"/>
          </p:cNvSpPr>
          <p:nvPr>
            <p:ph idx="1"/>
          </p:nvPr>
        </p:nvSpPr>
        <p:spPr/>
        <p:txBody>
          <a:bodyPr>
            <a:normAutofit fontScale="85000" lnSpcReduction="10000"/>
          </a:bodyPr>
          <a:lstStyle/>
          <a:p>
            <a:pPr lvl="1"/>
            <a:r>
              <a:rPr lang="fr-BE" dirty="0" smtClean="0"/>
              <a:t>Avril-mai 2012 : 1</a:t>
            </a:r>
            <a:r>
              <a:rPr lang="fr-BE" baseline="30000" dirty="0" smtClean="0"/>
              <a:t>er</a:t>
            </a:r>
            <a:r>
              <a:rPr lang="fr-BE" dirty="0" smtClean="0"/>
              <a:t> jeu de test</a:t>
            </a:r>
          </a:p>
          <a:p>
            <a:pPr lvl="2"/>
            <a:r>
              <a:rPr lang="fr-BE" dirty="0" smtClean="0">
                <a:sym typeface="Wingdings" pitchFamily="2" charset="2"/>
              </a:rPr>
              <a:t> modifications de paramétrage</a:t>
            </a:r>
            <a:endParaRPr lang="fr-BE" dirty="0" smtClean="0"/>
          </a:p>
          <a:p>
            <a:pPr lvl="1"/>
            <a:r>
              <a:rPr lang="fr-BE" dirty="0" smtClean="0"/>
              <a:t>Mai-juin 2012 : 2</a:t>
            </a:r>
            <a:r>
              <a:rPr lang="fr-BE" baseline="30000" dirty="0" smtClean="0"/>
              <a:t>e</a:t>
            </a:r>
            <a:r>
              <a:rPr lang="fr-BE" dirty="0" smtClean="0"/>
              <a:t> jeu de test</a:t>
            </a:r>
          </a:p>
          <a:p>
            <a:pPr lvl="2"/>
            <a:r>
              <a:rPr lang="fr-BE" dirty="0" smtClean="0">
                <a:sym typeface="Wingdings" pitchFamily="2" charset="2"/>
              </a:rPr>
              <a:t>En collaboration avec 5 collègues du RB</a:t>
            </a:r>
          </a:p>
          <a:p>
            <a:pPr lvl="2"/>
            <a:r>
              <a:rPr lang="fr-BE" dirty="0" smtClean="0">
                <a:sym typeface="Wingdings" pitchFamily="2" charset="2"/>
              </a:rPr>
              <a:t> modifications de </a:t>
            </a:r>
            <a:r>
              <a:rPr lang="fr-BE" dirty="0">
                <a:sym typeface="Wingdings" pitchFamily="2" charset="2"/>
              </a:rPr>
              <a:t>paramétrage</a:t>
            </a:r>
            <a:endParaRPr lang="fr-BE" dirty="0"/>
          </a:p>
          <a:p>
            <a:pPr lvl="1"/>
            <a:r>
              <a:rPr lang="fr-BE" dirty="0" smtClean="0"/>
              <a:t>Juillet 2012-…. :</a:t>
            </a:r>
          </a:p>
          <a:p>
            <a:pPr lvl="2"/>
            <a:r>
              <a:rPr lang="fr-BE" dirty="0" smtClean="0"/>
              <a:t>Poursuite des tests</a:t>
            </a:r>
          </a:p>
          <a:p>
            <a:pPr lvl="2"/>
            <a:r>
              <a:rPr lang="fr-BE" dirty="0" smtClean="0"/>
              <a:t>Décisions stratégiques : export, règles de normalisation</a:t>
            </a:r>
          </a:p>
          <a:p>
            <a:pPr lvl="2"/>
            <a:r>
              <a:rPr lang="fr-BE" dirty="0" smtClean="0"/>
              <a:t>Traductions </a:t>
            </a:r>
          </a:p>
          <a:p>
            <a:pPr lvl="2"/>
            <a:r>
              <a:rPr lang="fr-BE" dirty="0" smtClean="0"/>
              <a:t>Upgrade 3.1 &gt; 3.1.4</a:t>
            </a:r>
          </a:p>
          <a:p>
            <a:pPr lvl="1"/>
            <a:r>
              <a:rPr lang="fr-BE" dirty="0" smtClean="0"/>
              <a:t>Août 2012-.… :</a:t>
            </a:r>
          </a:p>
          <a:p>
            <a:pPr lvl="2"/>
            <a:r>
              <a:rPr lang="fr-BE" dirty="0"/>
              <a:t>Modification de la </a:t>
            </a:r>
            <a:r>
              <a:rPr lang="fr-BE" dirty="0" err="1"/>
              <a:t>css</a:t>
            </a:r>
            <a:r>
              <a:rPr lang="fr-BE" dirty="0"/>
              <a:t> (cf. nouveau site web du Réseau</a:t>
            </a:r>
            <a:r>
              <a:rPr lang="fr-BE" dirty="0" smtClean="0"/>
              <a:t>)</a:t>
            </a:r>
          </a:p>
          <a:p>
            <a:pPr lvl="2"/>
            <a:r>
              <a:rPr lang="fr-BE" dirty="0" smtClean="0"/>
              <a:t>Tests</a:t>
            </a:r>
            <a:endParaRPr lang="fr-BE" dirty="0"/>
          </a:p>
          <a:p>
            <a:pPr lvl="1"/>
            <a:r>
              <a:rPr lang="fr-BE" dirty="0" smtClean="0"/>
              <a:t>Octobre 2012-…. :</a:t>
            </a:r>
          </a:p>
          <a:p>
            <a:pPr lvl="2"/>
            <a:r>
              <a:rPr lang="fr-BE" dirty="0" smtClean="0"/>
              <a:t>Upgrade 3.1.4 &gt; 4.1.1 </a:t>
            </a:r>
          </a:p>
          <a:p>
            <a:pPr lvl="2"/>
            <a:r>
              <a:rPr lang="fr-BE" dirty="0" smtClean="0"/>
              <a:t>Tests </a:t>
            </a:r>
          </a:p>
          <a:p>
            <a:pPr lvl="2"/>
            <a:r>
              <a:rPr lang="fr-BE" dirty="0" smtClean="0"/>
              <a:t>Bugs… </a:t>
            </a:r>
            <a:r>
              <a:rPr lang="fr-BE" dirty="0" smtClean="0">
                <a:sym typeface="Wingdings" pitchFamily="2" charset="2"/>
              </a:rPr>
              <a:t> </a:t>
            </a:r>
            <a:endParaRPr lang="fr-BE" dirty="0" smtClean="0"/>
          </a:p>
          <a:p>
            <a:pPr lvl="1"/>
            <a:r>
              <a:rPr lang="fr-BE" dirty="0" smtClean="0"/>
              <a:t>Très nombreux échanges avec Ex </a:t>
            </a:r>
            <a:r>
              <a:rPr lang="fr-BE" dirty="0" err="1" smtClean="0"/>
              <a:t>Libris</a:t>
            </a:r>
            <a:r>
              <a:rPr lang="fr-BE" dirty="0" smtClean="0"/>
              <a:t> : mails, </a:t>
            </a:r>
            <a:r>
              <a:rPr lang="fr-BE" dirty="0" err="1" smtClean="0"/>
              <a:t>webinars</a:t>
            </a:r>
            <a:r>
              <a:rPr lang="fr-BE" dirty="0" smtClean="0"/>
              <a:t>, RDV téléphoniques</a:t>
            </a:r>
          </a:p>
          <a:p>
            <a:pPr marL="411480" lvl="1" indent="0">
              <a:buNone/>
            </a:pPr>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22</a:t>
            </a:fld>
            <a:endParaRPr lang="en-US"/>
          </a:p>
        </p:txBody>
      </p:sp>
    </p:spTree>
    <p:extLst>
      <p:ext uri="{BB962C8B-B14F-4D97-AF65-F5344CB8AC3E}">
        <p14:creationId xmlns:p14="http://schemas.microsoft.com/office/powerpoint/2010/main" val="994081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dirty="0"/>
          </a:p>
        </p:txBody>
      </p:sp>
      <p:sp>
        <p:nvSpPr>
          <p:cNvPr id="5" name="ZoneTexte 4"/>
          <p:cNvSpPr txBox="1"/>
          <p:nvPr/>
        </p:nvSpPr>
        <p:spPr>
          <a:xfrm>
            <a:off x="1259632" y="6322347"/>
            <a:ext cx="6552728" cy="369332"/>
          </a:xfrm>
          <a:prstGeom prst="rect">
            <a:avLst/>
          </a:prstGeom>
          <a:noFill/>
        </p:spPr>
        <p:txBody>
          <a:bodyPr wrap="square" rtlCol="0">
            <a:spAutoFit/>
          </a:bodyPr>
          <a:lstStyle/>
          <a:p>
            <a:r>
              <a:rPr lang="fr-BE" dirty="0" smtClean="0"/>
              <a:t>Octobre 2012 : prototype fonctionnel pour l’équipe</a:t>
            </a:r>
            <a:endParaRPr lang="fr-BE"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23</a:t>
            </a:fld>
            <a:endParaRPr lang="en-US"/>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01113"/>
            <a:ext cx="9180512" cy="606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315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solidFill>
                  <a:schemeClr val="bg1">
                    <a:lumMod val="50000"/>
                  </a:schemeClr>
                </a:solidFill>
              </a:rPr>
              <a:t>Rappels &amp; constats </a:t>
            </a:r>
          </a:p>
          <a:p>
            <a:r>
              <a:rPr lang="fr-BE" sz="2800" dirty="0" err="1" smtClean="0">
                <a:solidFill>
                  <a:schemeClr val="bg1">
                    <a:lumMod val="50000"/>
                  </a:schemeClr>
                </a:solidFill>
              </a:rPr>
              <a:t>Opac</a:t>
            </a:r>
            <a:r>
              <a:rPr lang="fr-BE" sz="2800" dirty="0" smtClean="0">
                <a:solidFill>
                  <a:schemeClr val="bg1">
                    <a:lumMod val="50000"/>
                  </a:schemeClr>
                </a:solidFill>
              </a:rPr>
              <a:t> de nouvelle génération &amp; outil </a:t>
            </a:r>
            <a:r>
              <a:rPr lang="fr-BE" sz="2800" dirty="0" err="1" smtClean="0">
                <a:solidFill>
                  <a:schemeClr val="bg1">
                    <a:lumMod val="50000"/>
                  </a:schemeClr>
                </a:solidFill>
              </a:rPr>
              <a:t>discovery</a:t>
            </a:r>
            <a:endParaRPr lang="fr-BE" sz="2800" dirty="0" smtClean="0">
              <a:solidFill>
                <a:schemeClr val="bg1">
                  <a:lumMod val="50000"/>
                </a:schemeClr>
              </a:solidFill>
            </a:endParaRPr>
          </a:p>
          <a:p>
            <a:r>
              <a:rPr lang="fr-BE" sz="2800" dirty="0" smtClean="0">
                <a:solidFill>
                  <a:schemeClr val="bg1">
                    <a:lumMod val="50000"/>
                  </a:schemeClr>
                </a:solidFill>
              </a:rPr>
              <a:t>Primo @ ULg</a:t>
            </a:r>
          </a:p>
          <a:p>
            <a:pPr lvl="1"/>
            <a:r>
              <a:rPr lang="fr-BE" sz="2400" dirty="0" smtClean="0">
                <a:solidFill>
                  <a:schemeClr val="bg1">
                    <a:lumMod val="50000"/>
                  </a:schemeClr>
                </a:solidFill>
              </a:rPr>
              <a:t>Projet</a:t>
            </a:r>
          </a:p>
          <a:p>
            <a:pPr lvl="1"/>
            <a:r>
              <a:rPr lang="fr-BE" sz="2400" b="1" dirty="0" smtClean="0"/>
              <a:t>Contenu de l’interface</a:t>
            </a:r>
          </a:p>
          <a:p>
            <a:pPr lvl="2"/>
            <a:r>
              <a:rPr lang="fr-BE" sz="2000" dirty="0" smtClean="0">
                <a:solidFill>
                  <a:schemeClr val="bg1">
                    <a:lumMod val="50000"/>
                  </a:schemeClr>
                </a:solidFill>
              </a:rPr>
              <a:t>Primo Central Index</a:t>
            </a:r>
          </a:p>
          <a:p>
            <a:pPr lvl="2"/>
            <a:r>
              <a:rPr lang="fr-BE" sz="2000" dirty="0" smtClean="0">
                <a:solidFill>
                  <a:schemeClr val="bg1">
                    <a:lumMod val="50000"/>
                  </a:schemeClr>
                </a:solidFill>
              </a:rPr>
              <a:t>Les données locales ALEPH, SFX &amp; </a:t>
            </a:r>
            <a:r>
              <a:rPr lang="fr-BE" sz="2000" dirty="0" err="1" smtClean="0">
                <a:solidFill>
                  <a:schemeClr val="bg1">
                    <a:lumMod val="50000"/>
                  </a:schemeClr>
                </a:solidFill>
              </a:rPr>
              <a:t>ORBi</a:t>
            </a:r>
            <a:endParaRPr lang="fr-BE" sz="2000" dirty="0" smtClean="0">
              <a:solidFill>
                <a:schemeClr val="bg1">
                  <a:lumMod val="50000"/>
                </a:schemeClr>
              </a:solidFill>
            </a:endParaRPr>
          </a:p>
          <a:p>
            <a:pPr lvl="2"/>
            <a:r>
              <a:rPr lang="fr-BE" sz="2000" dirty="0" smtClean="0">
                <a:solidFill>
                  <a:schemeClr val="bg1">
                    <a:lumMod val="50000"/>
                  </a:schemeClr>
                </a:solidFill>
              </a:rPr>
              <a:t>La base PNX</a:t>
            </a:r>
          </a:p>
          <a:p>
            <a:pPr lvl="1"/>
            <a:r>
              <a:rPr lang="fr-BE" sz="2400" dirty="0" smtClean="0">
                <a:solidFill>
                  <a:schemeClr val="bg1">
                    <a:lumMod val="50000"/>
                  </a:schemeClr>
                </a:solidFill>
              </a:rPr>
              <a:t>Utilisation du Primo de l’ULg</a:t>
            </a:r>
          </a:p>
          <a:p>
            <a:pPr lvl="2"/>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24</a:t>
            </a:fld>
            <a:endParaRPr lang="en-US"/>
          </a:p>
        </p:txBody>
      </p:sp>
    </p:spTree>
    <p:extLst>
      <p:ext uri="{BB962C8B-B14F-4D97-AF65-F5344CB8AC3E}">
        <p14:creationId xmlns:p14="http://schemas.microsoft.com/office/powerpoint/2010/main" val="2362623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560" y="1700808"/>
            <a:ext cx="8153400" cy="4495800"/>
          </a:xfrm>
        </p:spPr>
        <p:txBody>
          <a:bodyPr>
            <a:normAutofit/>
          </a:bodyPr>
          <a:lstStyle/>
          <a:p>
            <a:pPr marL="534988" lvl="3" indent="-358775">
              <a:buNone/>
              <a:tabLst>
                <a:tab pos="176213" algn="l"/>
              </a:tabLst>
            </a:pPr>
            <a:endParaRPr lang="fr-BE" dirty="0" smtClean="0"/>
          </a:p>
          <a:p>
            <a:pPr marL="0" lvl="2" indent="0" algn="ctr">
              <a:buNone/>
            </a:pPr>
            <a:endParaRPr lang="fr-BE" dirty="0" smtClean="0"/>
          </a:p>
          <a:p>
            <a:pPr marL="0" lvl="2" indent="0" algn="ctr">
              <a:buNone/>
            </a:pPr>
            <a:endParaRPr lang="fr-BE" dirty="0" smtClean="0"/>
          </a:p>
          <a:p>
            <a:pPr marL="0" lvl="2" indent="0" algn="ctr">
              <a:buNone/>
            </a:pPr>
            <a:endParaRPr lang="fr-BE" dirty="0" smtClean="0"/>
          </a:p>
          <a:p>
            <a:pPr marL="0" lvl="2" indent="0" algn="ctr">
              <a:buNone/>
            </a:pPr>
            <a:endParaRPr lang="fr-BE" sz="2000" b="1" cap="all" dirty="0" smtClean="0">
              <a:solidFill>
                <a:schemeClr val="accent3"/>
              </a:solidFill>
            </a:endParaRPr>
          </a:p>
          <a:p>
            <a:pPr marL="0" lvl="2" indent="0" algn="ctr">
              <a:buNone/>
            </a:pPr>
            <a:r>
              <a:rPr lang="fr-BE" sz="2400" b="1" cap="all" dirty="0" smtClean="0">
                <a:solidFill>
                  <a:schemeClr val="accent3"/>
                </a:solidFill>
              </a:rPr>
              <a:t>Comment ça fonctionne ?</a:t>
            </a:r>
            <a:endParaRPr lang="fr-BE" sz="2400" b="1" cap="all" dirty="0">
              <a:solidFill>
                <a:schemeClr val="accent3"/>
              </a:solidFill>
            </a:endParaRPr>
          </a:p>
        </p:txBody>
      </p:sp>
      <p:sp>
        <p:nvSpPr>
          <p:cNvPr id="7" name="Rectangle 6"/>
          <p:cNvSpPr/>
          <p:nvPr/>
        </p:nvSpPr>
        <p:spPr>
          <a:xfrm>
            <a:off x="2871855" y="3244334"/>
            <a:ext cx="1569660" cy="369332"/>
          </a:xfrm>
          <a:prstGeom prst="rect">
            <a:avLst/>
          </a:prstGeom>
        </p:spPr>
        <p:txBody>
          <a:bodyPr wrap="none">
            <a:spAutoFit/>
          </a:bodyPr>
          <a:lstStyle/>
          <a:p>
            <a:pPr lvl="3"/>
            <a:endParaRPr lang="fr-BE" dirty="0" smtClean="0"/>
          </a:p>
        </p:txBody>
      </p:sp>
      <p:sp>
        <p:nvSpPr>
          <p:cNvPr id="8" name="Bulle ronde 7"/>
          <p:cNvSpPr/>
          <p:nvPr/>
        </p:nvSpPr>
        <p:spPr>
          <a:xfrm>
            <a:off x="107504" y="836712"/>
            <a:ext cx="2088232" cy="1296144"/>
          </a:xfrm>
          <a:prstGeom prst="wedgeEllipseCallout">
            <a:avLst>
              <a:gd name="adj1" fmla="val 97894"/>
              <a:gd name="adj2" fmla="val 93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Marc21?</a:t>
            </a:r>
          </a:p>
          <a:p>
            <a:pPr algn="ctr"/>
            <a:r>
              <a:rPr lang="fr-BE" dirty="0" err="1" smtClean="0"/>
              <a:t>DublinCore</a:t>
            </a:r>
            <a:r>
              <a:rPr lang="fr-BE" dirty="0" smtClean="0"/>
              <a:t>?</a:t>
            </a:r>
          </a:p>
        </p:txBody>
      </p:sp>
      <p:sp>
        <p:nvSpPr>
          <p:cNvPr id="9" name="Bulle ronde 8"/>
          <p:cNvSpPr/>
          <p:nvPr/>
        </p:nvSpPr>
        <p:spPr>
          <a:xfrm>
            <a:off x="4716016" y="260648"/>
            <a:ext cx="1728192" cy="1080120"/>
          </a:xfrm>
          <a:prstGeom prst="wedgeEllipseCallout">
            <a:avLst>
              <a:gd name="adj1" fmla="val -33813"/>
              <a:gd name="adj2" fmla="val 163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smtClean="0"/>
          </a:p>
          <a:p>
            <a:pPr algn="ctr"/>
            <a:r>
              <a:rPr lang="fr-BE" smtClean="0"/>
              <a:t>Autorités?</a:t>
            </a:r>
            <a:endParaRPr lang="fr-BE" dirty="0" smtClean="0"/>
          </a:p>
          <a:p>
            <a:pPr algn="ctr"/>
            <a:endParaRPr lang="fr-BE" dirty="0"/>
          </a:p>
        </p:txBody>
      </p:sp>
      <p:sp>
        <p:nvSpPr>
          <p:cNvPr id="11" name="Bulle ronde 10"/>
          <p:cNvSpPr/>
          <p:nvPr/>
        </p:nvSpPr>
        <p:spPr>
          <a:xfrm>
            <a:off x="-8465" y="4653136"/>
            <a:ext cx="2880320" cy="1296144"/>
          </a:xfrm>
          <a:prstGeom prst="wedgeEllipseCallout">
            <a:avLst>
              <a:gd name="adj1" fmla="val 54891"/>
              <a:gd name="adj2" fmla="val -96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Comment sont indexées les données?</a:t>
            </a:r>
            <a:endParaRPr lang="fr-BE" dirty="0"/>
          </a:p>
        </p:txBody>
      </p:sp>
      <p:sp>
        <p:nvSpPr>
          <p:cNvPr id="12" name="Bulle ronde 11"/>
          <p:cNvSpPr/>
          <p:nvPr/>
        </p:nvSpPr>
        <p:spPr>
          <a:xfrm>
            <a:off x="5220072" y="5445224"/>
            <a:ext cx="1656184" cy="1008112"/>
          </a:xfrm>
          <a:prstGeom prst="wedgeEllipseCallout">
            <a:avLst>
              <a:gd name="adj1" fmla="val -42670"/>
              <a:gd name="adj2" fmla="val -160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Affichage?</a:t>
            </a:r>
            <a:endParaRPr lang="fr-BE" dirty="0"/>
          </a:p>
        </p:txBody>
      </p:sp>
      <p:sp>
        <p:nvSpPr>
          <p:cNvPr id="13" name="Bulle ronde 12"/>
          <p:cNvSpPr/>
          <p:nvPr/>
        </p:nvSpPr>
        <p:spPr>
          <a:xfrm>
            <a:off x="119093" y="2708920"/>
            <a:ext cx="2076643" cy="1080120"/>
          </a:xfrm>
          <a:prstGeom prst="wedgeEllipseCallout">
            <a:avLst>
              <a:gd name="adj1" fmla="val 66460"/>
              <a:gd name="adj2" fmla="val 22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E-ressources?</a:t>
            </a:r>
          </a:p>
          <a:p>
            <a:pPr algn="ctr"/>
            <a:r>
              <a:rPr lang="fr-BE" dirty="0" smtClean="0"/>
              <a:t>SFX ?</a:t>
            </a:r>
            <a:endParaRPr lang="fr-BE" dirty="0"/>
          </a:p>
        </p:txBody>
      </p:sp>
      <p:sp>
        <p:nvSpPr>
          <p:cNvPr id="16" name="Bulle ronde 15"/>
          <p:cNvSpPr/>
          <p:nvPr/>
        </p:nvSpPr>
        <p:spPr>
          <a:xfrm>
            <a:off x="2378324" y="300201"/>
            <a:ext cx="2088232" cy="1296144"/>
          </a:xfrm>
          <a:prstGeom prst="wedgeEllipseCallout">
            <a:avLst>
              <a:gd name="adj1" fmla="val 20617"/>
              <a:gd name="adj2" fmla="val 125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Quelle précision de recherche?</a:t>
            </a:r>
          </a:p>
        </p:txBody>
      </p:sp>
      <p:sp>
        <p:nvSpPr>
          <p:cNvPr id="17" name="Bulle ronde 16"/>
          <p:cNvSpPr/>
          <p:nvPr/>
        </p:nvSpPr>
        <p:spPr>
          <a:xfrm>
            <a:off x="2378324" y="5697252"/>
            <a:ext cx="2667914" cy="1080120"/>
          </a:xfrm>
          <a:prstGeom prst="wedgeEllipseCallout">
            <a:avLst>
              <a:gd name="adj1" fmla="val 15933"/>
              <a:gd name="adj2" fmla="val -1829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Les HOL?</a:t>
            </a:r>
          </a:p>
          <a:p>
            <a:pPr algn="ctr"/>
            <a:r>
              <a:rPr lang="fr-BE" dirty="0" smtClean="0"/>
              <a:t>Les exemplaires?</a:t>
            </a:r>
          </a:p>
        </p:txBody>
      </p:sp>
      <p:sp>
        <p:nvSpPr>
          <p:cNvPr id="18" name="Bulle ronde 17"/>
          <p:cNvSpPr/>
          <p:nvPr/>
        </p:nvSpPr>
        <p:spPr>
          <a:xfrm>
            <a:off x="6444208" y="4290147"/>
            <a:ext cx="1872208" cy="1188712"/>
          </a:xfrm>
          <a:prstGeom prst="wedgeEllipseCallout">
            <a:avLst>
              <a:gd name="adj1" fmla="val -59924"/>
              <a:gd name="adj2" fmla="val -548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Mise à jour des données?</a:t>
            </a:r>
            <a:endParaRPr lang="fr-BE" dirty="0"/>
          </a:p>
        </p:txBody>
      </p:sp>
      <p:sp>
        <p:nvSpPr>
          <p:cNvPr id="2" name="Espace réservé du pied de page 1"/>
          <p:cNvSpPr>
            <a:spLocks noGrp="1"/>
          </p:cNvSpPr>
          <p:nvPr>
            <p:ph type="ftr" sz="quarter" idx="11"/>
          </p:nvPr>
        </p:nvSpPr>
        <p:spPr/>
        <p:txBody>
          <a:bodyPr/>
          <a:lstStyle/>
          <a:p>
            <a:r>
              <a:rPr lang="fr-BE" dirty="0" smtClean="0"/>
              <a:t>Primo @ ULg : formation à destination du personnel...</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25</a:t>
            </a:fld>
            <a:endParaRPr lang="en-US"/>
          </a:p>
        </p:txBody>
      </p:sp>
      <p:sp>
        <p:nvSpPr>
          <p:cNvPr id="15" name="Bulle ronde 14"/>
          <p:cNvSpPr/>
          <p:nvPr/>
        </p:nvSpPr>
        <p:spPr>
          <a:xfrm>
            <a:off x="6876256" y="2492896"/>
            <a:ext cx="2088232" cy="1296144"/>
          </a:xfrm>
          <a:prstGeom prst="wedgeEllipseCallout">
            <a:avLst>
              <a:gd name="adj1" fmla="val -63555"/>
              <a:gd name="adj2" fmla="val 14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Quelles facettes? Sur quoi?</a:t>
            </a:r>
            <a:endParaRPr lang="fr-BE" dirty="0"/>
          </a:p>
        </p:txBody>
      </p:sp>
      <p:sp>
        <p:nvSpPr>
          <p:cNvPr id="10" name="Bulle ronde 9"/>
          <p:cNvSpPr/>
          <p:nvPr/>
        </p:nvSpPr>
        <p:spPr>
          <a:xfrm>
            <a:off x="6907411" y="836712"/>
            <a:ext cx="2160240" cy="1296144"/>
          </a:xfrm>
          <a:prstGeom prst="wedgeEllipseCallout">
            <a:avLst>
              <a:gd name="adj1" fmla="val -106388"/>
              <a:gd name="adj2" fmla="val 85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Que deviennent mes notices?</a:t>
            </a:r>
            <a:endParaRPr lang="fr-BE" dirty="0"/>
          </a:p>
        </p:txBody>
      </p:sp>
    </p:spTree>
    <p:extLst>
      <p:ext uri="{BB962C8B-B14F-4D97-AF65-F5344CB8AC3E}">
        <p14:creationId xmlns:p14="http://schemas.microsoft.com/office/powerpoint/2010/main" val="2177056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Outil</a:t>
            </a:r>
            <a:r>
              <a:rPr lang="en-US" dirty="0" smtClean="0"/>
              <a:t> discovery</a:t>
            </a:r>
            <a:endParaRPr lang="en-US"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611560" y="1268760"/>
            <a:ext cx="6923755" cy="5137945"/>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26</a:t>
            </a:fld>
            <a:endParaRPr lang="en-US"/>
          </a:p>
        </p:txBody>
      </p:sp>
    </p:spTree>
    <p:extLst>
      <p:ext uri="{BB962C8B-B14F-4D97-AF65-F5344CB8AC3E}">
        <p14:creationId xmlns:p14="http://schemas.microsoft.com/office/powerpoint/2010/main" val="255054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Recherche fédérée</a:t>
            </a:r>
            <a:endParaRPr lang="fr-BE" dirty="0"/>
          </a:p>
        </p:txBody>
      </p:sp>
      <p:sp>
        <p:nvSpPr>
          <p:cNvPr id="3" name="Espace réservé du contenu 2"/>
          <p:cNvSpPr>
            <a:spLocks noGrp="1"/>
          </p:cNvSpPr>
          <p:nvPr>
            <p:ph idx="1"/>
          </p:nvPr>
        </p:nvSpPr>
        <p:spPr/>
        <p:txBody>
          <a:bodyPr/>
          <a:lstStyle/>
          <a:p>
            <a:r>
              <a:rPr lang="fr-BE" dirty="0" smtClean="0"/>
              <a:t>Ce qui n’est pas dans PCI ni par API (</a:t>
            </a:r>
            <a:r>
              <a:rPr lang="fr-BE" i="1" dirty="0" err="1" smtClean="0"/>
              <a:t>deep</a:t>
            </a:r>
            <a:r>
              <a:rPr lang="fr-BE" i="1" dirty="0" smtClean="0"/>
              <a:t> </a:t>
            </a:r>
            <a:r>
              <a:rPr lang="fr-BE" i="1" dirty="0" err="1" smtClean="0"/>
              <a:t>search</a:t>
            </a:r>
            <a:r>
              <a:rPr lang="fr-BE" dirty="0" smtClean="0"/>
              <a:t>)</a:t>
            </a:r>
          </a:p>
          <a:p>
            <a:r>
              <a:rPr lang="fr-BE" dirty="0" smtClean="0"/>
              <a:t>Recherche </a:t>
            </a:r>
            <a:r>
              <a:rPr lang="fr-BE" dirty="0"/>
              <a:t>fédérée -&gt; technologie </a:t>
            </a:r>
            <a:r>
              <a:rPr lang="fr-BE" dirty="0" err="1" smtClean="0"/>
              <a:t>MetaLib</a:t>
            </a:r>
            <a:endParaRPr lang="fr-BE" dirty="0"/>
          </a:p>
          <a:p>
            <a:pPr lvl="1"/>
            <a:r>
              <a:rPr lang="fr-BE" dirty="0"/>
              <a:t>Interrogation simultanée sur des outils différents</a:t>
            </a:r>
          </a:p>
          <a:p>
            <a:pPr lvl="1"/>
            <a:r>
              <a:rPr lang="fr-BE" dirty="0" smtClean="0"/>
              <a:t>Lenteur !</a:t>
            </a:r>
            <a:endParaRPr lang="fr-BE" dirty="0"/>
          </a:p>
          <a:p>
            <a:pPr lvl="1"/>
            <a:r>
              <a:rPr lang="fr-BE" dirty="0" smtClean="0"/>
              <a:t>Surcoût !</a:t>
            </a:r>
            <a:endParaRPr lang="fr-BE" dirty="0"/>
          </a:p>
          <a:p>
            <a:pPr lvl="1"/>
            <a:r>
              <a:rPr lang="fr-BE" dirty="0" smtClean="0"/>
              <a:t>Maintenance !</a:t>
            </a:r>
            <a:endParaRPr lang="fr-BE" dirty="0"/>
          </a:p>
          <a:p>
            <a:pPr lvl="1"/>
            <a:r>
              <a:rPr lang="fr-BE" dirty="0" smtClean="0"/>
              <a:t>Technologie déjà datée</a:t>
            </a:r>
          </a:p>
          <a:p>
            <a:pPr lvl="1"/>
            <a:r>
              <a:rPr lang="fr-BE" dirty="0" smtClean="0"/>
              <a:t>Evolution ?</a:t>
            </a:r>
          </a:p>
          <a:p>
            <a:pPr lvl="1"/>
            <a:endParaRPr lang="fr-BE" dirty="0"/>
          </a:p>
          <a:p>
            <a:pPr marL="114300" indent="0">
              <a:buNone/>
            </a:pPr>
            <a:endParaRPr lang="fr-BE" dirty="0" smtClean="0">
              <a:sym typeface="Wingdings" pitchFamily="2" charset="2"/>
            </a:endParaRPr>
          </a:p>
          <a:p>
            <a:pPr marL="114300" indent="0">
              <a:buNone/>
            </a:pPr>
            <a:endParaRPr lang="fr-BE" dirty="0">
              <a:sym typeface="Wingdings" pitchFamily="2" charset="2"/>
            </a:endParaRPr>
          </a:p>
          <a:p>
            <a:pPr marL="114300" indent="0">
              <a:buNone/>
            </a:pPr>
            <a:r>
              <a:rPr lang="fr-BE" dirty="0" smtClean="0">
                <a:sym typeface="Wingdings" pitchFamily="2" charset="2"/>
              </a:rPr>
              <a:t> option non retenue dans Primo ULg</a:t>
            </a:r>
            <a:endParaRPr lang="fr-BE"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140968"/>
            <a:ext cx="3888432" cy="254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cteur droit 6"/>
          <p:cNvCxnSpPr/>
          <p:nvPr/>
        </p:nvCxnSpPr>
        <p:spPr>
          <a:xfrm>
            <a:off x="2411760" y="620688"/>
            <a:ext cx="1440160"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a:off x="2123728" y="620688"/>
            <a:ext cx="1368152"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27</a:t>
            </a:fld>
            <a:endParaRPr lang="en-US"/>
          </a:p>
        </p:txBody>
      </p:sp>
    </p:spTree>
    <p:extLst>
      <p:ext uri="{BB962C8B-B14F-4D97-AF65-F5344CB8AC3E}">
        <p14:creationId xmlns:p14="http://schemas.microsoft.com/office/powerpoint/2010/main" val="696917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l" rtl="0">
              <a:spcBef>
                <a:spcPct val="0"/>
              </a:spcBef>
            </a:pPr>
            <a:r>
              <a:rPr lang="fr-BE" sz="3600" dirty="0" smtClean="0">
                <a:solidFill>
                  <a:schemeClr val="tx2"/>
                </a:solidFill>
                <a:latin typeface="Arial Rounded MT Bold" pitchFamily="34" charset="0"/>
              </a:rPr>
              <a:t>Contenu de l’interface Primo ULg</a:t>
            </a:r>
            <a:endParaRPr lang="fr-BE" sz="3600" dirty="0">
              <a:solidFill>
                <a:schemeClr val="tx2"/>
              </a:solidFill>
              <a:latin typeface="Arial Rounded MT Bold" pitchFamily="34" charset="0"/>
            </a:endParaRPr>
          </a:p>
        </p:txBody>
      </p:sp>
      <p:sp>
        <p:nvSpPr>
          <p:cNvPr id="3" name="Espace réservé du contenu 2"/>
          <p:cNvSpPr>
            <a:spLocks noGrp="1"/>
          </p:cNvSpPr>
          <p:nvPr>
            <p:ph sz="quarter" idx="1"/>
          </p:nvPr>
        </p:nvSpPr>
        <p:spPr>
          <a:xfrm>
            <a:off x="611560" y="1700808"/>
            <a:ext cx="8153400" cy="4752528"/>
          </a:xfrm>
        </p:spPr>
        <p:txBody>
          <a:bodyPr>
            <a:normAutofit/>
          </a:bodyPr>
          <a:lstStyle/>
          <a:p>
            <a:pPr lvl="1"/>
            <a:r>
              <a:rPr lang="fr-BE" dirty="0" smtClean="0"/>
              <a:t>Des données externes</a:t>
            </a:r>
          </a:p>
          <a:p>
            <a:pPr lvl="1"/>
            <a:r>
              <a:rPr lang="fr-BE" dirty="0" smtClean="0"/>
              <a:t>Des données locales</a:t>
            </a:r>
          </a:p>
          <a:p>
            <a:pPr lvl="2"/>
            <a:r>
              <a:rPr lang="fr-BE" dirty="0" smtClean="0"/>
              <a:t>Sources </a:t>
            </a:r>
            <a:r>
              <a:rPr lang="fr-BE" dirty="0" err="1" smtClean="0"/>
              <a:t>ULg</a:t>
            </a:r>
            <a:r>
              <a:rPr lang="fr-BE" dirty="0" smtClean="0"/>
              <a:t> </a:t>
            </a:r>
          </a:p>
          <a:p>
            <a:pPr lvl="3"/>
            <a:endParaRPr lang="fr-BE" dirty="0" smtClean="0"/>
          </a:p>
          <a:p>
            <a:pPr lvl="3"/>
            <a:endParaRPr lang="fr-BE" dirty="0" smtClean="0"/>
          </a:p>
          <a:p>
            <a:pPr lvl="3"/>
            <a:endParaRPr lang="fr-BE" dirty="0" smtClean="0"/>
          </a:p>
          <a:p>
            <a:pPr lvl="3"/>
            <a:endParaRPr lang="fr-BE" dirty="0" smtClean="0"/>
          </a:p>
          <a:p>
            <a:pPr lvl="3"/>
            <a:endParaRPr lang="fr-BE" dirty="0" smtClean="0"/>
          </a:p>
          <a:p>
            <a:pPr lvl="3"/>
            <a:endParaRPr lang="fr-BE" dirty="0" smtClean="0"/>
          </a:p>
          <a:p>
            <a:pPr lvl="3"/>
            <a:endParaRPr lang="fr-BE" dirty="0" smtClean="0"/>
          </a:p>
          <a:p>
            <a:pPr lvl="2"/>
            <a:r>
              <a:rPr lang="fr-BE" dirty="0" smtClean="0"/>
              <a:t>Données locales intégrées à Primo Central</a:t>
            </a:r>
          </a:p>
          <a:p>
            <a:pPr lvl="2"/>
            <a:endParaRPr lang="fr-BE" dirty="0" smtClean="0"/>
          </a:p>
          <a:p>
            <a:pPr lvl="2"/>
            <a:r>
              <a:rPr lang="fr-BE" dirty="0" smtClean="0"/>
              <a:t>Et dans le futur?</a:t>
            </a:r>
          </a:p>
          <a:p>
            <a:pPr lvl="3">
              <a:buNone/>
            </a:pPr>
            <a:endParaRPr lang="fr-BE" dirty="0" smtClean="0"/>
          </a:p>
          <a:p>
            <a:pPr lvl="3"/>
            <a:endParaRPr lang="fr-BE" dirty="0" smtClean="0"/>
          </a:p>
          <a:p>
            <a:pPr lvl="3"/>
            <a:endParaRPr lang="fr-BE" dirty="0" smtClean="0"/>
          </a:p>
          <a:p>
            <a:pPr lvl="3"/>
            <a:endParaRPr lang="fr-BE" dirty="0" smtClean="0"/>
          </a:p>
          <a:p>
            <a:pPr lvl="3"/>
            <a:endParaRPr lang="fr-BE" dirty="0" smtClean="0"/>
          </a:p>
          <a:p>
            <a:pPr>
              <a:buNone/>
            </a:pPr>
            <a:endParaRPr lang="fr-BE" cap="small" dirty="0" smtClean="0"/>
          </a:p>
          <a:p>
            <a:pPr lvl="3"/>
            <a:endParaRPr lang="fr-BE" dirty="0" smtClean="0"/>
          </a:p>
          <a:p>
            <a:pPr lvl="2"/>
            <a:endParaRPr lang="fr-BE" dirty="0"/>
          </a:p>
        </p:txBody>
      </p:sp>
      <p:sp>
        <p:nvSpPr>
          <p:cNvPr id="11" name="Bulle ronde 10"/>
          <p:cNvSpPr/>
          <p:nvPr/>
        </p:nvSpPr>
        <p:spPr>
          <a:xfrm>
            <a:off x="1529662" y="6165304"/>
            <a:ext cx="1409579" cy="648072"/>
          </a:xfrm>
          <a:prstGeom prst="wedgeEllipseCallout">
            <a:avLst>
              <a:gd name="adj1" fmla="val 15831"/>
              <a:gd name="adj2" fmla="val -97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b="1" dirty="0" smtClean="0"/>
          </a:p>
          <a:p>
            <a:endParaRPr lang="fr-BE" dirty="0" smtClean="0">
              <a:latin typeface="Book Antiqua"/>
            </a:endParaRPr>
          </a:p>
          <a:p>
            <a:pPr algn="ctr"/>
            <a:r>
              <a:rPr lang="fr-BE" sz="1500" b="1" dirty="0" smtClean="0"/>
              <a:t>DONUM</a:t>
            </a:r>
          </a:p>
          <a:p>
            <a:pPr algn="ctr"/>
            <a:endParaRPr lang="fr-BE" dirty="0" smtClean="0"/>
          </a:p>
          <a:p>
            <a:pPr algn="ctr"/>
            <a:endParaRPr lang="fr-BE" dirty="0"/>
          </a:p>
        </p:txBody>
      </p:sp>
      <p:sp>
        <p:nvSpPr>
          <p:cNvPr id="12" name="Bulle ronde 11"/>
          <p:cNvSpPr/>
          <p:nvPr/>
        </p:nvSpPr>
        <p:spPr>
          <a:xfrm>
            <a:off x="3491880" y="5301208"/>
            <a:ext cx="2448272" cy="864096"/>
          </a:xfrm>
          <a:prstGeom prst="wedgeEllipseCallout">
            <a:avLst>
              <a:gd name="adj1" fmla="val -12977"/>
              <a:gd name="adj2" fmla="val -6660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b="1" dirty="0" smtClean="0"/>
          </a:p>
          <a:p>
            <a:endParaRPr lang="fr-BE" dirty="0" smtClean="0">
              <a:latin typeface="Book Antiqua"/>
            </a:endParaRPr>
          </a:p>
          <a:p>
            <a:pPr algn="ctr"/>
            <a:r>
              <a:rPr lang="fr-BE" sz="1500" b="1" dirty="0" err="1" smtClean="0"/>
              <a:t>PoPuPs</a:t>
            </a:r>
            <a:r>
              <a:rPr lang="fr-BE" sz="1500" b="1" dirty="0" smtClean="0"/>
              <a:t> </a:t>
            </a:r>
          </a:p>
          <a:p>
            <a:pPr algn="ctr"/>
            <a:r>
              <a:rPr lang="fr-BE" sz="1500" b="1" dirty="0" smtClean="0"/>
              <a:t>(depuis mai 2012)</a:t>
            </a:r>
          </a:p>
          <a:p>
            <a:pPr algn="ctr"/>
            <a:endParaRPr lang="fr-BE" dirty="0" smtClean="0"/>
          </a:p>
          <a:p>
            <a:pPr algn="ctr"/>
            <a:endParaRPr lang="fr-BE" dirty="0"/>
          </a:p>
        </p:txBody>
      </p:sp>
      <p:cxnSp>
        <p:nvCxnSpPr>
          <p:cNvPr id="28" name="Connecteur en angle 27"/>
          <p:cNvCxnSpPr/>
          <p:nvPr/>
        </p:nvCxnSpPr>
        <p:spPr>
          <a:xfrm flipV="1">
            <a:off x="683568" y="1700808"/>
            <a:ext cx="4536504" cy="2016224"/>
          </a:xfrm>
          <a:prstGeom prst="bentConnector3">
            <a:avLst>
              <a:gd name="adj1" fmla="val 318"/>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Bulle ronde 6"/>
          <p:cNvSpPr/>
          <p:nvPr/>
        </p:nvSpPr>
        <p:spPr>
          <a:xfrm>
            <a:off x="107504" y="3212976"/>
            <a:ext cx="2844316" cy="1584176"/>
          </a:xfrm>
          <a:prstGeom prst="wedgeEllipseCallout">
            <a:avLst>
              <a:gd name="adj1" fmla="val 16678"/>
              <a:gd name="adj2" fmla="val -823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500" b="1" dirty="0" smtClean="0"/>
              <a:t>SFX</a:t>
            </a:r>
          </a:p>
          <a:p>
            <a:pPr algn="ctr"/>
            <a:r>
              <a:rPr lang="fr-BE" sz="1500" dirty="0" smtClean="0"/>
              <a:t>→ </a:t>
            </a:r>
            <a:r>
              <a:rPr lang="fr-BE" sz="1600" dirty="0" smtClean="0"/>
              <a:t>Données bibliographiques </a:t>
            </a:r>
          </a:p>
          <a:p>
            <a:pPr algn="ctr"/>
            <a:r>
              <a:rPr lang="fr-BE" sz="1600" dirty="0" smtClean="0"/>
              <a:t>→ </a:t>
            </a:r>
            <a:r>
              <a:rPr lang="fr-BE" sz="1500" dirty="0" smtClean="0"/>
              <a:t>Données d’accès aux ressources électroniques</a:t>
            </a:r>
          </a:p>
          <a:p>
            <a:pPr algn="ctr"/>
            <a:endParaRPr lang="fr-BE" sz="1400" dirty="0"/>
          </a:p>
        </p:txBody>
      </p:sp>
      <p:sp>
        <p:nvSpPr>
          <p:cNvPr id="8" name="Bulle ronde 7"/>
          <p:cNvSpPr/>
          <p:nvPr/>
        </p:nvSpPr>
        <p:spPr>
          <a:xfrm>
            <a:off x="2627784" y="3573016"/>
            <a:ext cx="2808312" cy="936104"/>
          </a:xfrm>
          <a:prstGeom prst="wedgeEllipseCallout">
            <a:avLst>
              <a:gd name="adj1" fmla="val -42609"/>
              <a:gd name="adj2" fmla="val -132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500" b="1" dirty="0" err="1" smtClean="0"/>
              <a:t>ORBi</a:t>
            </a:r>
            <a:endParaRPr lang="fr-BE" sz="1500" b="1" dirty="0" smtClean="0"/>
          </a:p>
          <a:p>
            <a:pPr algn="ctr"/>
            <a:r>
              <a:rPr lang="fr-BE" sz="1400" dirty="0" smtClean="0"/>
              <a:t>→ Données bibliographiques</a:t>
            </a:r>
          </a:p>
          <a:p>
            <a:pPr algn="ctr"/>
            <a:endParaRPr lang="fr-BE" sz="1400" dirty="0"/>
          </a:p>
        </p:txBody>
      </p:sp>
      <p:sp>
        <p:nvSpPr>
          <p:cNvPr id="5" name="Espace réservé du pied de page 4"/>
          <p:cNvSpPr>
            <a:spLocks noGrp="1"/>
          </p:cNvSpPr>
          <p:nvPr>
            <p:ph type="ftr" sz="quarter" idx="11"/>
          </p:nvPr>
        </p:nvSpPr>
        <p:spPr/>
        <p:txBody>
          <a:bodyPr/>
          <a:lstStyle/>
          <a:p>
            <a:r>
              <a:rPr lang="fr-BE" dirty="0" smtClean="0"/>
              <a:t>Primo @ ULg : formation à destination du personnel...</a:t>
            </a:r>
            <a:endParaRPr lang="en-US" dirty="0"/>
          </a:p>
        </p:txBody>
      </p:sp>
      <p:sp>
        <p:nvSpPr>
          <p:cNvPr id="9" name="Espace réservé du numéro de diapositive 8"/>
          <p:cNvSpPr>
            <a:spLocks noGrp="1"/>
          </p:cNvSpPr>
          <p:nvPr>
            <p:ph type="sldNum" sz="quarter" idx="12"/>
          </p:nvPr>
        </p:nvSpPr>
        <p:spPr/>
        <p:txBody>
          <a:bodyPr/>
          <a:lstStyle/>
          <a:p>
            <a:fld id="{E667ED75-B537-4810-9364-B7D9FE7FDC55}" type="slidenum">
              <a:rPr lang="en-US" smtClean="0"/>
              <a:pPr/>
              <a:t>28</a:t>
            </a:fld>
            <a:endParaRPr lang="en-US"/>
          </a:p>
        </p:txBody>
      </p:sp>
      <p:sp>
        <p:nvSpPr>
          <p:cNvPr id="13" name="Bulle ronde 12"/>
          <p:cNvSpPr/>
          <p:nvPr/>
        </p:nvSpPr>
        <p:spPr>
          <a:xfrm>
            <a:off x="4355976" y="1196752"/>
            <a:ext cx="4211960" cy="1080120"/>
          </a:xfrm>
          <a:prstGeom prst="wedgeEllipseCallout">
            <a:avLst>
              <a:gd name="adj1" fmla="val -67070"/>
              <a:gd name="adj2" fmla="val 2003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b="1" dirty="0" smtClean="0"/>
          </a:p>
          <a:p>
            <a:pPr algn="ctr"/>
            <a:r>
              <a:rPr lang="fr-BE" sz="1500" b="1" dirty="0" smtClean="0"/>
              <a:t>Primo Central Index</a:t>
            </a:r>
          </a:p>
          <a:p>
            <a:pPr algn="ctr"/>
            <a:r>
              <a:rPr lang="fr-BE" sz="1500" dirty="0" smtClean="0"/>
              <a:t>→ Données bibliographiques</a:t>
            </a:r>
          </a:p>
          <a:p>
            <a:pPr algn="ctr"/>
            <a:endParaRPr lang="fr-BE" sz="1400" dirty="0"/>
          </a:p>
        </p:txBody>
      </p:sp>
      <p:sp>
        <p:nvSpPr>
          <p:cNvPr id="6" name="Bulle ronde 5"/>
          <p:cNvSpPr/>
          <p:nvPr/>
        </p:nvSpPr>
        <p:spPr>
          <a:xfrm>
            <a:off x="4824028" y="2348880"/>
            <a:ext cx="4086200" cy="1872208"/>
          </a:xfrm>
          <a:prstGeom prst="wedgeEllipseCallout">
            <a:avLst>
              <a:gd name="adj1" fmla="val -94299"/>
              <a:gd name="adj2" fmla="val -32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b="1" dirty="0" smtClean="0"/>
          </a:p>
          <a:p>
            <a:pPr algn="ctr"/>
            <a:r>
              <a:rPr lang="fr-BE" sz="1500" b="1" dirty="0" smtClean="0"/>
              <a:t>ALEPH</a:t>
            </a:r>
          </a:p>
          <a:p>
            <a:pPr>
              <a:tabLst>
                <a:tab pos="92075" algn="l"/>
              </a:tabLst>
            </a:pPr>
            <a:r>
              <a:rPr lang="fr-BE" sz="1500" dirty="0" smtClean="0"/>
              <a:t>→ Données bibliographiques</a:t>
            </a:r>
          </a:p>
          <a:p>
            <a:r>
              <a:rPr lang="fr-BE" sz="1500" dirty="0" smtClean="0"/>
              <a:t>→ Données de fonds, données d’exemplaires, disponibilité</a:t>
            </a:r>
          </a:p>
          <a:p>
            <a:r>
              <a:rPr lang="fr-BE" sz="1500" dirty="0" smtClean="0"/>
              <a:t>→ Formes retenues et formes rejetées des données d’autorité</a:t>
            </a:r>
          </a:p>
          <a:p>
            <a:endParaRPr lang="fr-BE" dirty="0" smtClean="0">
              <a:latin typeface="Book Antiqua"/>
            </a:endParaRPr>
          </a:p>
          <a:p>
            <a:endParaRPr lang="fr-BE" dirty="0"/>
          </a:p>
        </p:txBody>
      </p:sp>
    </p:spTree>
    <p:extLst>
      <p:ext uri="{BB962C8B-B14F-4D97-AF65-F5344CB8AC3E}">
        <p14:creationId xmlns:p14="http://schemas.microsoft.com/office/powerpoint/2010/main" val="648935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solidFill>
                  <a:schemeClr val="bg1">
                    <a:lumMod val="50000"/>
                  </a:schemeClr>
                </a:solidFill>
              </a:rPr>
              <a:t>Rappels &amp; constats </a:t>
            </a:r>
          </a:p>
          <a:p>
            <a:r>
              <a:rPr lang="fr-BE" sz="2800" dirty="0" err="1" smtClean="0">
                <a:solidFill>
                  <a:schemeClr val="bg1">
                    <a:lumMod val="50000"/>
                  </a:schemeClr>
                </a:solidFill>
              </a:rPr>
              <a:t>Opac</a:t>
            </a:r>
            <a:r>
              <a:rPr lang="fr-BE" sz="2800" dirty="0" smtClean="0">
                <a:solidFill>
                  <a:schemeClr val="bg1">
                    <a:lumMod val="50000"/>
                  </a:schemeClr>
                </a:solidFill>
              </a:rPr>
              <a:t> de nouvelle génération &amp; outil </a:t>
            </a:r>
            <a:r>
              <a:rPr lang="fr-BE" sz="2800" dirty="0" err="1" smtClean="0">
                <a:solidFill>
                  <a:schemeClr val="bg1">
                    <a:lumMod val="50000"/>
                  </a:schemeClr>
                </a:solidFill>
              </a:rPr>
              <a:t>discovery</a:t>
            </a:r>
            <a:endParaRPr lang="fr-BE" sz="2800" dirty="0" smtClean="0">
              <a:solidFill>
                <a:schemeClr val="bg1">
                  <a:lumMod val="50000"/>
                </a:schemeClr>
              </a:solidFill>
            </a:endParaRPr>
          </a:p>
          <a:p>
            <a:r>
              <a:rPr lang="fr-BE" sz="2800" dirty="0" smtClean="0">
                <a:solidFill>
                  <a:schemeClr val="bg1">
                    <a:lumMod val="50000"/>
                  </a:schemeClr>
                </a:solidFill>
              </a:rPr>
              <a:t>Primo @ ULg</a:t>
            </a:r>
          </a:p>
          <a:p>
            <a:pPr lvl="1"/>
            <a:r>
              <a:rPr lang="fr-BE" sz="2400" dirty="0" smtClean="0">
                <a:solidFill>
                  <a:schemeClr val="bg1">
                    <a:lumMod val="50000"/>
                  </a:schemeClr>
                </a:solidFill>
              </a:rPr>
              <a:t>Projet</a:t>
            </a:r>
          </a:p>
          <a:p>
            <a:pPr lvl="1"/>
            <a:r>
              <a:rPr lang="fr-BE" sz="2400" dirty="0" smtClean="0">
                <a:solidFill>
                  <a:schemeClr val="bg1">
                    <a:lumMod val="50000"/>
                  </a:schemeClr>
                </a:solidFill>
              </a:rPr>
              <a:t>Contenu de l’interface</a:t>
            </a:r>
          </a:p>
          <a:p>
            <a:pPr lvl="2"/>
            <a:r>
              <a:rPr lang="fr-BE" sz="2000" b="1" dirty="0" smtClean="0"/>
              <a:t>Primo Central Index</a:t>
            </a:r>
          </a:p>
          <a:p>
            <a:pPr lvl="2"/>
            <a:r>
              <a:rPr lang="fr-BE" sz="2000" dirty="0" smtClean="0">
                <a:solidFill>
                  <a:schemeClr val="bg1">
                    <a:lumMod val="50000"/>
                  </a:schemeClr>
                </a:solidFill>
              </a:rPr>
              <a:t>Les données locales ALEPH, SFX &amp; </a:t>
            </a:r>
            <a:r>
              <a:rPr lang="fr-BE" sz="2000" dirty="0" err="1" smtClean="0">
                <a:solidFill>
                  <a:schemeClr val="bg1">
                    <a:lumMod val="50000"/>
                  </a:schemeClr>
                </a:solidFill>
              </a:rPr>
              <a:t>ORBi</a:t>
            </a:r>
            <a:endParaRPr lang="fr-BE" sz="2000" dirty="0" smtClean="0">
              <a:solidFill>
                <a:schemeClr val="bg1">
                  <a:lumMod val="50000"/>
                </a:schemeClr>
              </a:solidFill>
            </a:endParaRPr>
          </a:p>
          <a:p>
            <a:pPr lvl="2"/>
            <a:r>
              <a:rPr lang="fr-BE" sz="2000" dirty="0" smtClean="0">
                <a:solidFill>
                  <a:schemeClr val="bg1">
                    <a:lumMod val="50000"/>
                  </a:schemeClr>
                </a:solidFill>
              </a:rPr>
              <a:t>La base PNX</a:t>
            </a:r>
          </a:p>
          <a:p>
            <a:pPr lvl="1"/>
            <a:r>
              <a:rPr lang="fr-BE" sz="2400" dirty="0">
                <a:solidFill>
                  <a:schemeClr val="bg1">
                    <a:lumMod val="50000"/>
                  </a:schemeClr>
                </a:solidFill>
              </a:rPr>
              <a:t>Utilisation du Primo de l’ULg</a:t>
            </a:r>
          </a:p>
          <a:p>
            <a:pPr marL="777240" lvl="2" indent="0">
              <a:buNone/>
            </a:pPr>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29</a:t>
            </a:fld>
            <a:endParaRPr lang="en-US"/>
          </a:p>
        </p:txBody>
      </p:sp>
    </p:spTree>
    <p:extLst>
      <p:ext uri="{BB962C8B-B14F-4D97-AF65-F5344CB8AC3E}">
        <p14:creationId xmlns:p14="http://schemas.microsoft.com/office/powerpoint/2010/main" val="416978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b="1" dirty="0" smtClean="0"/>
              <a:t>Rappels &amp; constats </a:t>
            </a:r>
          </a:p>
          <a:p>
            <a:r>
              <a:rPr lang="fr-BE" sz="2800" dirty="0" err="1" smtClean="0">
                <a:solidFill>
                  <a:schemeClr val="bg1">
                    <a:lumMod val="50000"/>
                  </a:schemeClr>
                </a:solidFill>
              </a:rPr>
              <a:t>Opac</a:t>
            </a:r>
            <a:r>
              <a:rPr lang="fr-BE" sz="2800" dirty="0" smtClean="0">
                <a:solidFill>
                  <a:schemeClr val="bg1">
                    <a:lumMod val="50000"/>
                  </a:schemeClr>
                </a:solidFill>
              </a:rPr>
              <a:t> de nouvelle génération &amp; outil </a:t>
            </a:r>
            <a:r>
              <a:rPr lang="fr-BE" sz="2800" dirty="0" err="1" smtClean="0">
                <a:solidFill>
                  <a:schemeClr val="bg1">
                    <a:lumMod val="50000"/>
                  </a:schemeClr>
                </a:solidFill>
              </a:rPr>
              <a:t>discovery</a:t>
            </a:r>
            <a:endParaRPr lang="fr-BE" sz="2800" dirty="0" smtClean="0">
              <a:solidFill>
                <a:schemeClr val="bg1">
                  <a:lumMod val="50000"/>
                </a:schemeClr>
              </a:solidFill>
            </a:endParaRPr>
          </a:p>
          <a:p>
            <a:r>
              <a:rPr lang="fr-BE" sz="2800" dirty="0" smtClean="0">
                <a:solidFill>
                  <a:schemeClr val="bg1">
                    <a:lumMod val="50000"/>
                  </a:schemeClr>
                </a:solidFill>
              </a:rPr>
              <a:t>Primo @ ULg</a:t>
            </a:r>
          </a:p>
          <a:p>
            <a:pPr lvl="1"/>
            <a:r>
              <a:rPr lang="fr-BE" sz="2400" dirty="0" smtClean="0">
                <a:solidFill>
                  <a:schemeClr val="bg1">
                    <a:lumMod val="50000"/>
                  </a:schemeClr>
                </a:solidFill>
              </a:rPr>
              <a:t>Projet</a:t>
            </a:r>
          </a:p>
          <a:p>
            <a:pPr lvl="1"/>
            <a:r>
              <a:rPr lang="fr-BE" sz="2400" dirty="0" smtClean="0">
                <a:solidFill>
                  <a:schemeClr val="bg1">
                    <a:lumMod val="50000"/>
                  </a:schemeClr>
                </a:solidFill>
              </a:rPr>
              <a:t>Contenu de l’interface</a:t>
            </a:r>
          </a:p>
          <a:p>
            <a:pPr lvl="2"/>
            <a:r>
              <a:rPr lang="fr-BE" sz="2000" dirty="0" smtClean="0">
                <a:solidFill>
                  <a:schemeClr val="bg1">
                    <a:lumMod val="50000"/>
                  </a:schemeClr>
                </a:solidFill>
              </a:rPr>
              <a:t>Primo Central Index</a:t>
            </a:r>
          </a:p>
          <a:p>
            <a:pPr lvl="2"/>
            <a:r>
              <a:rPr lang="fr-BE" sz="2000" dirty="0" smtClean="0">
                <a:solidFill>
                  <a:schemeClr val="bg1">
                    <a:lumMod val="50000"/>
                  </a:schemeClr>
                </a:solidFill>
              </a:rPr>
              <a:t>Les données locales ALEPH, SFX &amp; </a:t>
            </a:r>
            <a:r>
              <a:rPr lang="fr-BE" sz="2000" dirty="0" err="1" smtClean="0">
                <a:solidFill>
                  <a:schemeClr val="bg1">
                    <a:lumMod val="50000"/>
                  </a:schemeClr>
                </a:solidFill>
              </a:rPr>
              <a:t>ORBi</a:t>
            </a:r>
            <a:endParaRPr lang="fr-BE" sz="2000" dirty="0" smtClean="0">
              <a:solidFill>
                <a:schemeClr val="bg1">
                  <a:lumMod val="50000"/>
                </a:schemeClr>
              </a:solidFill>
            </a:endParaRPr>
          </a:p>
          <a:p>
            <a:pPr lvl="2"/>
            <a:r>
              <a:rPr lang="fr-BE" sz="2000" dirty="0" smtClean="0">
                <a:solidFill>
                  <a:schemeClr val="bg1">
                    <a:lumMod val="50000"/>
                  </a:schemeClr>
                </a:solidFill>
              </a:rPr>
              <a:t>La base PNX</a:t>
            </a:r>
          </a:p>
          <a:p>
            <a:pPr lvl="1"/>
            <a:r>
              <a:rPr lang="fr-BE" sz="2400" dirty="0">
                <a:solidFill>
                  <a:schemeClr val="bg1">
                    <a:lumMod val="50000"/>
                  </a:schemeClr>
                </a:solidFill>
              </a:rPr>
              <a:t>Utilisation du Primo de </a:t>
            </a:r>
            <a:r>
              <a:rPr lang="fr-BE" sz="2400" dirty="0" smtClean="0">
                <a:solidFill>
                  <a:schemeClr val="bg1">
                    <a:lumMod val="50000"/>
                  </a:schemeClr>
                </a:solidFill>
              </a:rPr>
              <a:t>l’ULg</a:t>
            </a:r>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a:t>
            </a:fld>
            <a:endParaRPr lang="en-US"/>
          </a:p>
        </p:txBody>
      </p:sp>
    </p:spTree>
    <p:extLst>
      <p:ext uri="{BB962C8B-B14F-4D97-AF65-F5344CB8AC3E}">
        <p14:creationId xmlns:p14="http://schemas.microsoft.com/office/powerpoint/2010/main" val="813595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Primo Central Index (PCI)</a:t>
            </a:r>
            <a:endParaRPr lang="fr-BE" dirty="0"/>
          </a:p>
        </p:txBody>
      </p:sp>
      <p:sp>
        <p:nvSpPr>
          <p:cNvPr id="3" name="Espace réservé du contenu 2"/>
          <p:cNvSpPr>
            <a:spLocks noGrp="1"/>
          </p:cNvSpPr>
          <p:nvPr>
            <p:ph idx="1"/>
          </p:nvPr>
        </p:nvSpPr>
        <p:spPr/>
        <p:txBody>
          <a:bodyPr>
            <a:normAutofit/>
          </a:bodyPr>
          <a:lstStyle/>
          <a:p>
            <a:r>
              <a:rPr lang="fr-BE" dirty="0"/>
              <a:t>Primo Central </a:t>
            </a:r>
            <a:r>
              <a:rPr lang="fr-BE" dirty="0" smtClean="0"/>
              <a:t>Index = Index </a:t>
            </a:r>
            <a:r>
              <a:rPr lang="fr-BE" dirty="0"/>
              <a:t>unique </a:t>
            </a:r>
            <a:r>
              <a:rPr lang="fr-BE" dirty="0" smtClean="0"/>
              <a:t>(</a:t>
            </a:r>
            <a:r>
              <a:rPr lang="fr-BE" dirty="0"/>
              <a:t>géré par Ex </a:t>
            </a:r>
            <a:r>
              <a:rPr lang="fr-BE" dirty="0" err="1"/>
              <a:t>Libris</a:t>
            </a:r>
            <a:r>
              <a:rPr lang="fr-BE" dirty="0"/>
              <a:t>)</a:t>
            </a:r>
          </a:p>
          <a:p>
            <a:r>
              <a:rPr lang="fr-BE" dirty="0"/>
              <a:t>Métadonnées fournies par les fournisseurs (</a:t>
            </a:r>
            <a:r>
              <a:rPr lang="fr-BE" dirty="0" smtClean="0"/>
              <a:t>éditeurs </a:t>
            </a:r>
            <a:r>
              <a:rPr lang="fr-BE" dirty="0"/>
              <a:t>ou </a:t>
            </a:r>
            <a:r>
              <a:rPr lang="fr-BE" dirty="0" smtClean="0"/>
              <a:t>agrégateurs) :</a:t>
            </a:r>
            <a:endParaRPr lang="fr-BE" dirty="0"/>
          </a:p>
          <a:p>
            <a:pPr lvl="1"/>
            <a:r>
              <a:rPr lang="fr-BE" dirty="0" smtClean="0"/>
              <a:t>données bibliographiques</a:t>
            </a:r>
          </a:p>
          <a:p>
            <a:pPr lvl="1"/>
            <a:r>
              <a:rPr lang="fr-BE" dirty="0" smtClean="0"/>
              <a:t>abstracts, keywords</a:t>
            </a:r>
          </a:p>
          <a:p>
            <a:pPr lvl="1"/>
            <a:r>
              <a:rPr lang="fr-BE" dirty="0" smtClean="0"/>
              <a:t>Full </a:t>
            </a:r>
            <a:r>
              <a:rPr lang="fr-BE" dirty="0" err="1" smtClean="0"/>
              <a:t>text</a:t>
            </a:r>
            <a:r>
              <a:rPr lang="fr-BE" dirty="0" smtClean="0"/>
              <a:t>, images, tableaux… (</a:t>
            </a:r>
            <a:r>
              <a:rPr lang="fr-BE" dirty="0" err="1" smtClean="0"/>
              <a:t>deep</a:t>
            </a:r>
            <a:r>
              <a:rPr lang="fr-BE" dirty="0" smtClean="0"/>
              <a:t> </a:t>
            </a:r>
            <a:r>
              <a:rPr lang="fr-BE" dirty="0" err="1" smtClean="0"/>
              <a:t>indexing</a:t>
            </a:r>
            <a:r>
              <a:rPr lang="fr-BE" dirty="0" smtClean="0"/>
              <a:t>)</a:t>
            </a:r>
            <a:endParaRPr lang="fr-BE" dirty="0"/>
          </a:p>
          <a:p>
            <a:r>
              <a:rPr lang="fr-BE" dirty="0"/>
              <a:t>Ressources payantes &amp; ressources gratuites (dont </a:t>
            </a:r>
            <a:r>
              <a:rPr lang="fr-BE" dirty="0" smtClean="0"/>
              <a:t>des ressources en libre accès (‘</a:t>
            </a:r>
            <a:r>
              <a:rPr lang="fr-BE" i="1" dirty="0" smtClean="0"/>
              <a:t>open </a:t>
            </a:r>
            <a:r>
              <a:rPr lang="fr-BE" i="1" dirty="0" err="1" smtClean="0"/>
              <a:t>access</a:t>
            </a:r>
            <a:r>
              <a:rPr lang="fr-BE" dirty="0" smtClean="0"/>
              <a:t>’, </a:t>
            </a:r>
            <a:r>
              <a:rPr lang="fr-BE" dirty="0"/>
              <a:t>cf. </a:t>
            </a:r>
            <a:r>
              <a:rPr lang="fr-BE" dirty="0" err="1"/>
              <a:t>pdf</a:t>
            </a:r>
            <a:r>
              <a:rPr lang="fr-BE" dirty="0"/>
              <a:t> « </a:t>
            </a:r>
            <a:r>
              <a:rPr lang="en-US" dirty="0"/>
              <a:t>OA Collections in Primo Central </a:t>
            </a:r>
            <a:r>
              <a:rPr lang="en-US" dirty="0" smtClean="0"/>
              <a:t>Index</a:t>
            </a:r>
            <a:r>
              <a:rPr lang="fr-BE" dirty="0"/>
              <a:t> </a:t>
            </a:r>
            <a:r>
              <a:rPr lang="fr-BE" dirty="0" smtClean="0"/>
              <a:t>»)</a:t>
            </a:r>
            <a:endParaRPr lang="fr-BE" dirty="0"/>
          </a:p>
          <a:p>
            <a:r>
              <a:rPr lang="fr-BE" dirty="0" smtClean="0"/>
              <a:t>Contenu </a:t>
            </a:r>
            <a:r>
              <a:rPr lang="fr-BE" dirty="0"/>
              <a:t>en constante </a:t>
            </a:r>
            <a:r>
              <a:rPr lang="fr-BE" dirty="0" smtClean="0"/>
              <a:t>évolution </a:t>
            </a:r>
            <a:endParaRPr lang="fr-BE" dirty="0"/>
          </a:p>
          <a:p>
            <a:pPr marL="114300" indent="0">
              <a:buNone/>
            </a:pPr>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30</a:t>
            </a:fld>
            <a:endParaRPr lang="en-US"/>
          </a:p>
        </p:txBody>
      </p:sp>
    </p:spTree>
    <p:extLst>
      <p:ext uri="{BB962C8B-B14F-4D97-AF65-F5344CB8AC3E}">
        <p14:creationId xmlns:p14="http://schemas.microsoft.com/office/powerpoint/2010/main" val="173612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31</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590550"/>
            <a:ext cx="9134475"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853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N</a:t>
            </a:r>
            <a:r>
              <a:rPr lang="fr-BE" dirty="0" smtClean="0"/>
              <a:t>ombreux dépôts institutionnels</a:t>
            </a:r>
            <a:endParaRPr lang="fr-BE" dirty="0"/>
          </a:p>
        </p:txBody>
      </p:sp>
      <p:sp>
        <p:nvSpPr>
          <p:cNvPr id="3" name="Espace réservé du contenu 2"/>
          <p:cNvSpPr>
            <a:spLocks noGrp="1"/>
          </p:cNvSpPr>
          <p:nvPr>
            <p:ph idx="1"/>
          </p:nvPr>
        </p:nvSpPr>
        <p:spPr/>
        <p:txBody>
          <a:bodyPr>
            <a:noAutofit/>
          </a:bodyPr>
          <a:lstStyle/>
          <a:p>
            <a:pPr marL="571500" indent="-457200">
              <a:buFont typeface="+mj-lt"/>
              <a:buAutoNum type="arabicParenR"/>
            </a:pPr>
            <a:r>
              <a:rPr lang="en-US" sz="950" dirty="0"/>
              <a:t>ARAN (National University of Ireland Galway)</a:t>
            </a:r>
            <a:endParaRPr lang="fr-BE" sz="950" dirty="0"/>
          </a:p>
          <a:p>
            <a:pPr marL="571500" indent="-457200">
              <a:buFont typeface="+mj-lt"/>
              <a:buAutoNum type="arabicParenR"/>
            </a:pPr>
            <a:r>
              <a:rPr lang="en-US" sz="950" dirty="0"/>
              <a:t>CERES (</a:t>
            </a:r>
            <a:r>
              <a:rPr lang="en-US" sz="950" dirty="0" err="1"/>
              <a:t>Cranfield</a:t>
            </a:r>
            <a:r>
              <a:rPr lang="en-US" sz="950" dirty="0"/>
              <a:t> Collection of E-Research) (</a:t>
            </a:r>
            <a:r>
              <a:rPr lang="en-US" sz="950" dirty="0" err="1"/>
              <a:t>Cranfield</a:t>
            </a:r>
            <a:r>
              <a:rPr lang="en-US" sz="950" dirty="0"/>
              <a:t> University)</a:t>
            </a:r>
            <a:endParaRPr lang="fr-BE" sz="950" dirty="0"/>
          </a:p>
          <a:p>
            <a:pPr marL="571500" indent="-457200">
              <a:buFont typeface="+mj-lt"/>
              <a:buAutoNum type="arabicParenR"/>
            </a:pPr>
            <a:r>
              <a:rPr lang="en-US" sz="950" dirty="0"/>
              <a:t>Digital Access to Scholarship at Harvard (DASH) (Harvard University, Office for Scholarly Communication)</a:t>
            </a:r>
            <a:endParaRPr lang="fr-BE" sz="950" dirty="0"/>
          </a:p>
          <a:p>
            <a:pPr marL="571500" indent="-457200">
              <a:buFont typeface="+mj-lt"/>
              <a:buAutoNum type="arabicParenR"/>
            </a:pPr>
            <a:r>
              <a:rPr lang="en-US" sz="950" dirty="0"/>
              <a:t>Digital Library of the University of Pardubice</a:t>
            </a:r>
            <a:endParaRPr lang="fr-BE" sz="950" dirty="0"/>
          </a:p>
          <a:p>
            <a:pPr marL="571500" indent="-457200">
              <a:buFont typeface="+mj-lt"/>
              <a:buAutoNum type="arabicParenR"/>
            </a:pPr>
            <a:r>
              <a:rPr lang="en-US" sz="950" dirty="0"/>
              <a:t>Digital Repository @ Iowa State University (Iowa State University)</a:t>
            </a:r>
            <a:endParaRPr lang="fr-BE" sz="950" dirty="0"/>
          </a:p>
          <a:p>
            <a:pPr marL="571500" indent="-457200">
              <a:buFont typeface="+mj-lt"/>
              <a:buAutoNum type="arabicParenR"/>
            </a:pPr>
            <a:r>
              <a:rPr lang="fr-BE" sz="950" dirty="0" err="1"/>
              <a:t>Diposit</a:t>
            </a:r>
            <a:r>
              <a:rPr lang="fr-BE" sz="950" dirty="0"/>
              <a:t> Digital de la </a:t>
            </a:r>
            <a:r>
              <a:rPr lang="fr-BE" sz="950" dirty="0" err="1"/>
              <a:t>Universitat</a:t>
            </a:r>
            <a:r>
              <a:rPr lang="fr-BE" sz="950" dirty="0"/>
              <a:t> de Barcelona</a:t>
            </a:r>
          </a:p>
          <a:p>
            <a:pPr marL="571500" indent="-457200">
              <a:buFont typeface="+mj-lt"/>
              <a:buAutoNum type="arabicParenR"/>
            </a:pPr>
            <a:r>
              <a:rPr lang="en-US" sz="950" dirty="0" err="1"/>
              <a:t>DiVA</a:t>
            </a:r>
            <a:r>
              <a:rPr lang="en-US" sz="950" dirty="0"/>
              <a:t> - Academic Archive Online (Uppsala University Library)</a:t>
            </a:r>
            <a:endParaRPr lang="fr-BE" sz="950" dirty="0"/>
          </a:p>
          <a:p>
            <a:pPr marL="571500" indent="-457200">
              <a:buFont typeface="+mj-lt"/>
              <a:buAutoNum type="arabicParenR"/>
            </a:pPr>
            <a:r>
              <a:rPr lang="de-DE" sz="950" dirty="0"/>
              <a:t>Dokumentenserver der FU Berlin (Freie </a:t>
            </a:r>
            <a:r>
              <a:rPr lang="de-DE" sz="950" dirty="0" err="1"/>
              <a:t>Universitat</a:t>
            </a:r>
            <a:r>
              <a:rPr lang="de-DE" sz="950" dirty="0"/>
              <a:t> Berlin)</a:t>
            </a:r>
            <a:endParaRPr lang="fr-BE" sz="950" dirty="0"/>
          </a:p>
          <a:p>
            <a:pPr marL="571500" indent="-457200">
              <a:buFont typeface="+mj-lt"/>
              <a:buAutoNum type="arabicParenR"/>
            </a:pPr>
            <a:r>
              <a:rPr lang="en-US" sz="950" dirty="0" err="1"/>
              <a:t>DSpace@Cambridge</a:t>
            </a:r>
            <a:r>
              <a:rPr lang="en-US" sz="950" dirty="0"/>
              <a:t> (University of Cambridge)</a:t>
            </a:r>
            <a:endParaRPr lang="fr-BE" sz="950" dirty="0"/>
          </a:p>
          <a:p>
            <a:pPr marL="571500" indent="-457200">
              <a:buFont typeface="+mj-lt"/>
              <a:buAutoNum type="arabicParenR"/>
            </a:pPr>
            <a:r>
              <a:rPr lang="en-US" sz="950" dirty="0"/>
              <a:t>Edinburgh Research Archive (University of Edinburgh)</a:t>
            </a:r>
            <a:endParaRPr lang="fr-BE" sz="950" dirty="0"/>
          </a:p>
          <a:p>
            <a:pPr marL="571500" indent="-457200">
              <a:buFont typeface="+mj-lt"/>
              <a:buAutoNum type="arabicParenR"/>
            </a:pPr>
            <a:r>
              <a:rPr lang="en-US" sz="950" dirty="0"/>
              <a:t>ELEA (</a:t>
            </a:r>
            <a:r>
              <a:rPr lang="en-US" sz="950" dirty="0" err="1"/>
              <a:t>Universita</a:t>
            </a:r>
            <a:r>
              <a:rPr lang="en-US" sz="950" dirty="0"/>
              <a:t> </a:t>
            </a:r>
            <a:r>
              <a:rPr lang="en-US" sz="950" dirty="0" err="1"/>
              <a:t>Degli</a:t>
            </a:r>
            <a:r>
              <a:rPr lang="en-US" sz="950" dirty="0"/>
              <a:t> </a:t>
            </a:r>
            <a:r>
              <a:rPr lang="en-US" sz="950" dirty="0" err="1"/>
              <a:t>Studi</a:t>
            </a:r>
            <a:r>
              <a:rPr lang="en-US" sz="950" dirty="0"/>
              <a:t> di Salerno)</a:t>
            </a:r>
            <a:endParaRPr lang="fr-BE" sz="950" dirty="0"/>
          </a:p>
          <a:p>
            <a:pPr marL="571500" indent="-457200">
              <a:buFont typeface="+mj-lt"/>
              <a:buAutoNum type="arabicParenR"/>
            </a:pPr>
            <a:r>
              <a:rPr lang="en-US" sz="950" dirty="0" err="1"/>
              <a:t>eScholarship</a:t>
            </a:r>
            <a:r>
              <a:rPr lang="en-US" sz="950" dirty="0"/>
              <a:t> (University of California, California Digital Library)</a:t>
            </a:r>
            <a:endParaRPr lang="fr-BE" sz="950" dirty="0"/>
          </a:p>
          <a:p>
            <a:pPr marL="571500" indent="-457200">
              <a:buFont typeface="+mj-lt"/>
              <a:buAutoNum type="arabicParenR"/>
            </a:pPr>
            <a:r>
              <a:rPr lang="en-US" sz="950" dirty="0"/>
              <a:t>ETDs Repository (VŠKP - University of Economics, Prague)</a:t>
            </a:r>
            <a:endParaRPr lang="fr-BE" sz="950" dirty="0"/>
          </a:p>
          <a:p>
            <a:pPr marL="571500" indent="-457200">
              <a:buFont typeface="+mj-lt"/>
              <a:buAutoNum type="arabicParenR"/>
            </a:pPr>
            <a:r>
              <a:rPr lang="en-US" sz="950" dirty="0"/>
              <a:t>Ghent University Academic Bibliography (Ghent University)</a:t>
            </a:r>
            <a:endParaRPr lang="fr-BE" sz="950" dirty="0"/>
          </a:p>
          <a:p>
            <a:pPr marL="571500" indent="-457200">
              <a:buFont typeface="+mj-lt"/>
              <a:buAutoNum type="arabicParenR"/>
            </a:pPr>
            <a:r>
              <a:rPr lang="en-US" sz="950" dirty="0"/>
              <a:t>Leiden University Repository</a:t>
            </a:r>
            <a:endParaRPr lang="fr-BE" sz="950" dirty="0"/>
          </a:p>
          <a:p>
            <a:pPr marL="571500" indent="-457200">
              <a:buFont typeface="+mj-lt"/>
              <a:buAutoNum type="arabicParenR"/>
            </a:pPr>
            <a:r>
              <a:rPr lang="en-US" sz="950" dirty="0"/>
              <a:t>Manchester </a:t>
            </a:r>
            <a:r>
              <a:rPr lang="en-US" sz="950" dirty="0" err="1"/>
              <a:t>eScholar</a:t>
            </a:r>
            <a:r>
              <a:rPr lang="en-US" sz="950" dirty="0"/>
              <a:t> (Manchester University)</a:t>
            </a:r>
            <a:endParaRPr lang="fr-BE" sz="950" dirty="0"/>
          </a:p>
          <a:p>
            <a:pPr marL="571500" indent="-457200">
              <a:buFont typeface="+mj-lt"/>
              <a:buAutoNum type="arabicParenR"/>
            </a:pPr>
            <a:r>
              <a:rPr lang="en-US" sz="950" dirty="0"/>
              <a:t>Opus: Online Publications Store (University of Bath)</a:t>
            </a:r>
            <a:endParaRPr lang="fr-BE" sz="950" dirty="0"/>
          </a:p>
          <a:p>
            <a:pPr marL="571500" indent="-457200">
              <a:buFont typeface="+mj-lt"/>
              <a:buAutoNum type="arabicParenR"/>
            </a:pPr>
            <a:r>
              <a:rPr lang="en-US" sz="950" b="1" dirty="0"/>
              <a:t>ORBi (Open Repository and Bibliography) (University of Liège)</a:t>
            </a:r>
            <a:endParaRPr lang="fr-BE" sz="950" b="1" dirty="0"/>
          </a:p>
          <a:p>
            <a:pPr marL="571500" indent="-457200">
              <a:buFont typeface="+mj-lt"/>
              <a:buAutoNum type="arabicParenR"/>
            </a:pPr>
            <a:r>
              <a:rPr lang="en-US" sz="950" dirty="0"/>
              <a:t>ROAR (University of East London Repository)</a:t>
            </a:r>
            <a:endParaRPr lang="fr-BE" sz="950" dirty="0"/>
          </a:p>
          <a:p>
            <a:pPr marL="571500" indent="-457200">
              <a:buFont typeface="+mj-lt"/>
              <a:buAutoNum type="arabicParenR"/>
            </a:pPr>
            <a:r>
              <a:rPr lang="en-US" sz="950" dirty="0"/>
              <a:t>Swinburne </a:t>
            </a:r>
            <a:r>
              <a:rPr lang="en-US" sz="950" dirty="0" err="1"/>
              <a:t>ImageBank</a:t>
            </a:r>
            <a:r>
              <a:rPr lang="en-US" sz="950" dirty="0"/>
              <a:t> (Swinburne University of Technology)</a:t>
            </a:r>
            <a:endParaRPr lang="fr-BE" sz="950" dirty="0"/>
          </a:p>
          <a:p>
            <a:pPr marL="571500" indent="-457200">
              <a:buFont typeface="+mj-lt"/>
              <a:buAutoNum type="arabicParenR"/>
            </a:pPr>
            <a:r>
              <a:rPr lang="en-US" sz="950" dirty="0"/>
              <a:t>Sydney </a:t>
            </a:r>
            <a:r>
              <a:rPr lang="en-US" sz="950" dirty="0" err="1"/>
              <a:t>eScholarship</a:t>
            </a:r>
            <a:r>
              <a:rPr lang="en-US" sz="950" dirty="0"/>
              <a:t> Repository (University of Sydney)</a:t>
            </a:r>
            <a:endParaRPr lang="fr-BE" sz="950" dirty="0"/>
          </a:p>
          <a:p>
            <a:pPr marL="571500" indent="-457200">
              <a:buFont typeface="+mj-lt"/>
              <a:buAutoNum type="arabicParenR"/>
            </a:pPr>
            <a:r>
              <a:rPr lang="en-US" sz="950" dirty="0"/>
              <a:t>The Portal to Texas History (University of North Texas)</a:t>
            </a:r>
            <a:endParaRPr lang="fr-BE" sz="950" dirty="0"/>
          </a:p>
          <a:p>
            <a:pPr marL="571500" indent="-457200">
              <a:buFont typeface="+mj-lt"/>
              <a:buAutoNum type="arabicParenR"/>
            </a:pPr>
            <a:r>
              <a:rPr lang="en-US" sz="950" dirty="0"/>
              <a:t>UBIRA </a:t>
            </a:r>
            <a:r>
              <a:rPr lang="en-US" sz="950" dirty="0" err="1"/>
              <a:t>ePapers</a:t>
            </a:r>
            <a:r>
              <a:rPr lang="en-US" sz="950" dirty="0"/>
              <a:t> (University of Birmingham)</a:t>
            </a:r>
            <a:endParaRPr lang="fr-BE" sz="950" dirty="0"/>
          </a:p>
          <a:p>
            <a:pPr marL="571500" indent="-457200">
              <a:buFont typeface="+mj-lt"/>
              <a:buAutoNum type="arabicParenR"/>
            </a:pPr>
            <a:r>
              <a:rPr lang="en-US" sz="950" dirty="0"/>
              <a:t>UBIRA </a:t>
            </a:r>
            <a:r>
              <a:rPr lang="en-US" sz="950" dirty="0" err="1"/>
              <a:t>eTheses</a:t>
            </a:r>
            <a:r>
              <a:rPr lang="en-US" sz="950" dirty="0"/>
              <a:t> (University of Birmingham)</a:t>
            </a:r>
            <a:endParaRPr lang="fr-BE" sz="950" dirty="0"/>
          </a:p>
          <a:p>
            <a:pPr marL="571500" indent="-457200">
              <a:buFont typeface="+mj-lt"/>
              <a:buAutoNum type="arabicParenR"/>
            </a:pPr>
            <a:r>
              <a:rPr lang="en-US" sz="950" dirty="0"/>
              <a:t>UCL Discovery (University College London)</a:t>
            </a:r>
            <a:endParaRPr lang="fr-BE" sz="950" dirty="0"/>
          </a:p>
          <a:p>
            <a:pPr marL="571500" indent="-457200">
              <a:buFont typeface="+mj-lt"/>
              <a:buAutoNum type="arabicParenR"/>
            </a:pPr>
            <a:r>
              <a:rPr lang="en-US" sz="950" dirty="0"/>
              <a:t>UNT Digital Library (University of North Texas)</a:t>
            </a:r>
            <a:endParaRPr lang="fr-BE" sz="950" dirty="0"/>
          </a:p>
          <a:p>
            <a:pPr marL="571500" indent="-457200">
              <a:buFont typeface="+mj-lt"/>
              <a:buAutoNum type="arabicParenR"/>
            </a:pPr>
            <a:r>
              <a:rPr lang="en-US" sz="950" dirty="0"/>
              <a:t>White Rose Research Online (White Rose University Consortium</a:t>
            </a:r>
            <a:r>
              <a:rPr lang="en-US" sz="950" dirty="0" smtClean="0"/>
              <a:t>)</a:t>
            </a:r>
            <a:endParaRPr lang="fr-BE" sz="950" dirty="0"/>
          </a:p>
        </p:txBody>
      </p:sp>
      <p:sp>
        <p:nvSpPr>
          <p:cNvPr id="7" name="ZoneTexte 6"/>
          <p:cNvSpPr txBox="1"/>
          <p:nvPr/>
        </p:nvSpPr>
        <p:spPr>
          <a:xfrm>
            <a:off x="5584335" y="6165304"/>
            <a:ext cx="2376264" cy="307777"/>
          </a:xfrm>
          <a:prstGeom prst="rect">
            <a:avLst/>
          </a:prstGeom>
          <a:noFill/>
        </p:spPr>
        <p:txBody>
          <a:bodyPr wrap="square" rtlCol="0">
            <a:spAutoFit/>
          </a:bodyPr>
          <a:lstStyle/>
          <a:p>
            <a:pPr algn="r"/>
            <a:r>
              <a:rPr lang="fr-BE" sz="1400" i="1" dirty="0" smtClean="0"/>
              <a:t>état de juin 2013</a:t>
            </a:r>
            <a:endParaRPr lang="fr-BE" sz="1400" i="1"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32</a:t>
            </a:fld>
            <a:endParaRPr lang="en-US"/>
          </a:p>
        </p:txBody>
      </p:sp>
    </p:spTree>
    <p:extLst>
      <p:ext uri="{BB962C8B-B14F-4D97-AF65-F5344CB8AC3E}">
        <p14:creationId xmlns:p14="http://schemas.microsoft.com/office/powerpoint/2010/main" val="182821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Activation dans PCI</a:t>
            </a:r>
            <a:endParaRPr lang="fr-BE" dirty="0"/>
          </a:p>
        </p:txBody>
      </p:sp>
      <p:sp>
        <p:nvSpPr>
          <p:cNvPr id="3" name="Espace réservé du contenu 2"/>
          <p:cNvSpPr>
            <a:spLocks noGrp="1"/>
          </p:cNvSpPr>
          <p:nvPr>
            <p:ph idx="1"/>
          </p:nvPr>
        </p:nvSpPr>
        <p:spPr/>
        <p:txBody>
          <a:bodyPr/>
          <a:lstStyle/>
          <a:p>
            <a:endParaRPr lang="fr-B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5360"/>
            <a:ext cx="869071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33</a:t>
            </a:fld>
            <a:endParaRPr lang="en-US"/>
          </a:p>
        </p:txBody>
      </p:sp>
    </p:spTree>
    <p:extLst>
      <p:ext uri="{BB962C8B-B14F-4D97-AF65-F5344CB8AC3E}">
        <p14:creationId xmlns:p14="http://schemas.microsoft.com/office/powerpoint/2010/main" val="3280127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Fréquence des mises à jour</a:t>
            </a:r>
            <a:endParaRPr lang="fr-BE"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642229852"/>
              </p:ext>
            </p:extLst>
          </p:nvPr>
        </p:nvGraphicFramePr>
        <p:xfrm>
          <a:off x="1475656" y="2203123"/>
          <a:ext cx="6192688" cy="4709160"/>
        </p:xfrm>
        <a:graphic>
          <a:graphicData uri="http://schemas.openxmlformats.org/drawingml/2006/table">
            <a:tbl>
              <a:tblPr firstRow="1" bandRow="1">
                <a:tableStyleId>{5C22544A-7EE6-4342-B048-85BDC9FD1C3A}</a:tableStyleId>
              </a:tblPr>
              <a:tblGrid>
                <a:gridCol w="3686213"/>
                <a:gridCol w="2506475"/>
              </a:tblGrid>
              <a:tr h="0">
                <a:tc>
                  <a:txBody>
                    <a:bodyPr/>
                    <a:lstStyle/>
                    <a:p>
                      <a:pPr algn="ctr"/>
                      <a:r>
                        <a:rPr lang="fr-BE" sz="1300" dirty="0" smtClean="0"/>
                        <a:t>Ressource</a:t>
                      </a:r>
                      <a:endParaRPr lang="fr-BE" sz="1300" dirty="0"/>
                    </a:p>
                  </a:txBody>
                  <a:tcPr/>
                </a:tc>
                <a:tc>
                  <a:txBody>
                    <a:bodyPr/>
                    <a:lstStyle/>
                    <a:p>
                      <a:pPr algn="ctr"/>
                      <a:r>
                        <a:rPr lang="fr-BE" sz="1300" dirty="0" smtClean="0"/>
                        <a:t>Fréquence</a:t>
                      </a:r>
                      <a:endParaRPr lang="fr-BE" sz="1300" dirty="0"/>
                    </a:p>
                  </a:txBody>
                  <a:tcPr/>
                </a:tc>
              </a:tr>
              <a:tr h="0">
                <a:tc>
                  <a:txBody>
                    <a:bodyPr/>
                    <a:lstStyle/>
                    <a:p>
                      <a:pPr>
                        <a:lnSpc>
                          <a:spcPts val="1600"/>
                        </a:lnSpc>
                        <a:spcAft>
                          <a:spcPts val="0"/>
                        </a:spcAft>
                      </a:pPr>
                      <a:r>
                        <a:rPr lang="fr-BE" sz="1300" kern="1200" dirty="0">
                          <a:effectLst/>
                        </a:rPr>
                        <a:t>Année Philologique</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annuelle </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err="1">
                          <a:effectLst/>
                        </a:rPr>
                        <a:t>BioMed</a:t>
                      </a:r>
                      <a:r>
                        <a:rPr lang="fr-BE" sz="1300" kern="1200" dirty="0">
                          <a:effectLst/>
                        </a:rPr>
                        <a:t> Central</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trimestrielle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err="1" smtClean="0">
                          <a:solidFill>
                            <a:schemeClr val="dk1"/>
                          </a:solidFill>
                          <a:effectLst/>
                          <a:latin typeface="+mn-lt"/>
                          <a:ea typeface="+mn-ea"/>
                          <a:cs typeface="+mn-cs"/>
                        </a:rPr>
                        <a:t>CrossRef</a:t>
                      </a:r>
                      <a:r>
                        <a:rPr lang="fr-BE" sz="1300" kern="1200" dirty="0" smtClean="0">
                          <a:solidFill>
                            <a:schemeClr val="dk1"/>
                          </a:solidFill>
                          <a:effectLst/>
                          <a:latin typeface="+mn-lt"/>
                          <a:ea typeface="+mn-ea"/>
                          <a:cs typeface="+mn-cs"/>
                        </a:rPr>
                        <a:t> </a:t>
                      </a:r>
                      <a:endParaRPr lang="fr-BE" sz="1300" kern="1200" dirty="0">
                        <a:solidFill>
                          <a:schemeClr val="dk1"/>
                        </a:solidFill>
                        <a:effectLst/>
                        <a:latin typeface="+mn-lt"/>
                        <a:ea typeface="+mn-ea"/>
                        <a:cs typeface="+mn-cs"/>
                      </a:endParaRPr>
                    </a:p>
                  </a:txBody>
                  <a:tcPr anchor="ctr"/>
                </a:tc>
                <a:tc>
                  <a:txBody>
                    <a:bodyPr/>
                    <a:lstStyle/>
                    <a:p>
                      <a:pPr>
                        <a:lnSpc>
                          <a:spcPts val="1600"/>
                        </a:lnSpc>
                        <a:spcAft>
                          <a:spcPts val="0"/>
                        </a:spcAft>
                      </a:pPr>
                      <a:r>
                        <a:rPr lang="fr-BE" sz="1300" kern="1200" dirty="0" smtClean="0">
                          <a:solidFill>
                            <a:schemeClr val="dk1"/>
                          </a:solidFill>
                          <a:effectLst/>
                          <a:latin typeface="+mn-lt"/>
                          <a:ea typeface="+mn-ea"/>
                          <a:cs typeface="+mn-cs"/>
                        </a:rPr>
                        <a:t>hebdomadaire</a:t>
                      </a:r>
                      <a:endParaRPr lang="fr-BE" sz="1300" kern="1200" dirty="0">
                        <a:solidFill>
                          <a:schemeClr val="dk1"/>
                        </a:solidFill>
                        <a:effectLst/>
                        <a:latin typeface="+mn-lt"/>
                        <a:ea typeface="+mn-ea"/>
                        <a:cs typeface="+mn-cs"/>
                      </a:endParaRPr>
                    </a:p>
                  </a:txBody>
                  <a:tcPr anchor="ctr"/>
                </a:tc>
              </a:tr>
              <a:tr h="0">
                <a:tc>
                  <a:txBody>
                    <a:bodyPr/>
                    <a:lstStyle/>
                    <a:p>
                      <a:pPr>
                        <a:lnSpc>
                          <a:spcPts val="1600"/>
                        </a:lnSpc>
                        <a:spcAft>
                          <a:spcPts val="0"/>
                        </a:spcAft>
                      </a:pPr>
                      <a:r>
                        <a:rPr lang="fr-BE" sz="1300" kern="1200" dirty="0">
                          <a:effectLst/>
                        </a:rPr>
                        <a:t>John </a:t>
                      </a:r>
                      <a:r>
                        <a:rPr lang="fr-BE" sz="1300" kern="1200" dirty="0" err="1">
                          <a:effectLst/>
                        </a:rPr>
                        <a:t>Wiley</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hebdomadaire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a:effectLst/>
                        </a:rPr>
                        <a:t>JSTOR</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trimestrielle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a:effectLst/>
                        </a:rPr>
                        <a:t>MLA </a:t>
                      </a:r>
                      <a:r>
                        <a:rPr lang="fr-BE" sz="1300" kern="1200" dirty="0" err="1">
                          <a:effectLst/>
                        </a:rPr>
                        <a:t>Bibliography</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mensuelle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a:effectLst/>
                        </a:rPr>
                        <a:t>Nature Publishing Group </a:t>
                      </a:r>
                      <a:endParaRPr lang="fr-BE" sz="130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hebdomadaire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en-US" sz="1300" kern="1200">
                          <a:effectLst/>
                        </a:rPr>
                        <a:t>New England Journal of Medicine</a:t>
                      </a:r>
                      <a:endParaRPr lang="fr-BE" sz="130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hebdomadaire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a:effectLst/>
                        </a:rPr>
                        <a:t>PLoS</a:t>
                      </a:r>
                      <a:endParaRPr lang="fr-BE" sz="130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hebdomadaire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err="1">
                          <a:effectLst/>
                        </a:rPr>
                        <a:t>PsycARTICLES</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hebdomadaire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a:effectLst/>
                        </a:rPr>
                        <a:t>SAGE </a:t>
                      </a:r>
                      <a:r>
                        <a:rPr lang="fr-BE" sz="1300" kern="1200" dirty="0" err="1">
                          <a:effectLst/>
                        </a:rPr>
                        <a:t>Journals</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mensuelle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err="1">
                          <a:effectLst/>
                        </a:rPr>
                        <a:t>ScienceDirect</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mensuelle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dirty="0" err="1" smtClean="0">
                          <a:effectLst/>
                          <a:latin typeface="Calibri"/>
                          <a:ea typeface="Garamond"/>
                          <a:cs typeface="Times New Roman"/>
                        </a:rPr>
                        <a:t>Scopus</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dirty="0" smtClean="0">
                          <a:effectLst/>
                          <a:latin typeface="Calibri"/>
                          <a:ea typeface="Garamond"/>
                          <a:cs typeface="Times New Roman"/>
                        </a:rPr>
                        <a:t>hebdomadaire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err="1">
                          <a:effectLst/>
                        </a:rPr>
                        <a:t>SpringerLink</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hebdomadaire</a:t>
                      </a:r>
                      <a:endParaRPr lang="fr-BE" sz="1300" dirty="0">
                        <a:effectLst/>
                        <a:latin typeface="Calibri"/>
                        <a:ea typeface="Garamond"/>
                        <a:cs typeface="Times New Roman"/>
                      </a:endParaRPr>
                    </a:p>
                  </a:txBody>
                  <a:tcPr anchor="ctr"/>
                </a:tc>
              </a:tr>
              <a:tr h="0">
                <a:tc>
                  <a:txBody>
                    <a:bodyPr/>
                    <a:lstStyle/>
                    <a:p>
                      <a:pPr>
                        <a:lnSpc>
                          <a:spcPts val="1600"/>
                        </a:lnSpc>
                        <a:spcAft>
                          <a:spcPts val="0"/>
                        </a:spcAft>
                      </a:pPr>
                      <a:r>
                        <a:rPr lang="fr-BE" sz="1300" kern="1200" dirty="0" smtClean="0">
                          <a:effectLst/>
                        </a:rPr>
                        <a:t>Wikipédia</a:t>
                      </a:r>
                      <a:endParaRPr lang="fr-BE" sz="1300" dirty="0">
                        <a:effectLst/>
                        <a:latin typeface="Calibri"/>
                        <a:ea typeface="Garamond"/>
                        <a:cs typeface="Times New Roman"/>
                      </a:endParaRPr>
                    </a:p>
                  </a:txBody>
                  <a:tcPr anchor="ctr"/>
                </a:tc>
                <a:tc>
                  <a:txBody>
                    <a:bodyPr/>
                    <a:lstStyle/>
                    <a:p>
                      <a:pPr>
                        <a:lnSpc>
                          <a:spcPts val="1600"/>
                        </a:lnSpc>
                        <a:spcAft>
                          <a:spcPts val="0"/>
                        </a:spcAft>
                      </a:pPr>
                      <a:r>
                        <a:rPr lang="fr-BE" sz="1300" kern="1200" dirty="0">
                          <a:effectLst/>
                        </a:rPr>
                        <a:t>annuelle</a:t>
                      </a:r>
                      <a:endParaRPr lang="fr-BE" sz="1300" dirty="0">
                        <a:effectLst/>
                        <a:latin typeface="Calibri"/>
                        <a:ea typeface="Garamond"/>
                        <a:cs typeface="Times New Roman"/>
                      </a:endParaRPr>
                    </a:p>
                  </a:txBody>
                  <a:tcPr anchor="ctr"/>
                </a:tc>
              </a:tr>
            </a:tbl>
          </a:graphicData>
        </a:graphic>
      </p:graphicFrame>
      <p:sp>
        <p:nvSpPr>
          <p:cNvPr id="3" name="ZoneTexte 2"/>
          <p:cNvSpPr txBox="1"/>
          <p:nvPr/>
        </p:nvSpPr>
        <p:spPr>
          <a:xfrm>
            <a:off x="611560" y="1556792"/>
            <a:ext cx="6336704" cy="646331"/>
          </a:xfrm>
          <a:prstGeom prst="rect">
            <a:avLst/>
          </a:prstGeom>
          <a:noFill/>
        </p:spPr>
        <p:txBody>
          <a:bodyPr wrap="square" rtlCol="0">
            <a:spAutoFit/>
          </a:bodyPr>
          <a:lstStyle/>
          <a:p>
            <a:pPr marL="285750" indent="-285750">
              <a:buFont typeface="Arial" pitchFamily="34" charset="0"/>
              <a:buChar char="•"/>
            </a:pPr>
            <a:r>
              <a:rPr lang="fr-BE" dirty="0" smtClean="0"/>
              <a:t>Variable d’un éditeur/propriétaire à l’autre</a:t>
            </a:r>
          </a:p>
          <a:p>
            <a:pPr marL="285750" indent="-285750">
              <a:buFont typeface="Arial" pitchFamily="34" charset="0"/>
              <a:buChar char="•"/>
            </a:pPr>
            <a:r>
              <a:rPr lang="fr-BE" dirty="0" smtClean="0"/>
              <a:t>En fonction des accords entre l’éditeur/propriétaire et Ex </a:t>
            </a:r>
            <a:r>
              <a:rPr lang="fr-BE" dirty="0" err="1" smtClean="0"/>
              <a:t>Libris</a:t>
            </a:r>
            <a:endParaRPr lang="fr-BE"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34</a:t>
            </a:fld>
            <a:endParaRPr lang="en-US"/>
          </a:p>
        </p:txBody>
      </p:sp>
    </p:spTree>
    <p:extLst>
      <p:ext uri="{BB962C8B-B14F-4D97-AF65-F5344CB8AC3E}">
        <p14:creationId xmlns:p14="http://schemas.microsoft.com/office/powerpoint/2010/main" val="738659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Accès restreint à PCI ?</a:t>
            </a:r>
            <a:endParaRPr lang="fr-BE" dirty="0"/>
          </a:p>
        </p:txBody>
      </p:sp>
      <p:sp>
        <p:nvSpPr>
          <p:cNvPr id="3" name="Espace réservé du contenu 2"/>
          <p:cNvSpPr>
            <a:spLocks noGrp="1"/>
          </p:cNvSpPr>
          <p:nvPr>
            <p:ph idx="1"/>
          </p:nvPr>
        </p:nvSpPr>
        <p:spPr/>
        <p:txBody>
          <a:bodyPr>
            <a:normAutofit/>
          </a:bodyPr>
          <a:lstStyle/>
          <a:p>
            <a:r>
              <a:rPr lang="fr-BE" sz="2000" dirty="0" smtClean="0"/>
              <a:t>La majorité des références bibliographiques de PCI sont visibles et accessibles de l’extérieur (hors campus, sans VPN) </a:t>
            </a:r>
          </a:p>
          <a:p>
            <a:pPr lvl="1"/>
            <a:r>
              <a:rPr lang="fr-BE" sz="1800" dirty="0" smtClean="0"/>
              <a:t>&lt; métadonnées fournies par des éditeurs/agrégateurs (ACS, </a:t>
            </a:r>
            <a:r>
              <a:rPr lang="fr-BE" sz="1800" dirty="0" err="1" smtClean="0"/>
              <a:t>Wiley</a:t>
            </a:r>
            <a:r>
              <a:rPr lang="fr-BE" sz="1800" dirty="0" smtClean="0"/>
              <a:t>, Sage, Elsevier, Springer, CAIRN, JSTOR, dépôts institutionnels…) où l’accès même aux données bibliographiques n’est pas protégé</a:t>
            </a:r>
          </a:p>
          <a:p>
            <a:r>
              <a:rPr lang="fr-BE" sz="2000" dirty="0" smtClean="0"/>
              <a:t>Certaines ressources, limitées en nombre, ne sont visibles que sur le campus ULg ou si le VPN est activé. </a:t>
            </a:r>
          </a:p>
          <a:p>
            <a:pPr lvl="1"/>
            <a:r>
              <a:rPr lang="fr-BE" sz="1800" dirty="0" smtClean="0"/>
              <a:t>&lt; souscription aux BDD nécessaire pour accéder aux contenus, Exemples:</a:t>
            </a:r>
          </a:p>
          <a:p>
            <a:pPr lvl="2"/>
            <a:r>
              <a:rPr lang="fr-BE" sz="1600" dirty="0" smtClean="0"/>
              <a:t>Année Philologique</a:t>
            </a:r>
          </a:p>
          <a:p>
            <a:pPr lvl="2"/>
            <a:r>
              <a:rPr lang="fr-BE" sz="1600" dirty="0" err="1"/>
              <a:t>Encyclopædia</a:t>
            </a:r>
            <a:r>
              <a:rPr lang="fr-BE" sz="1600" dirty="0"/>
              <a:t> </a:t>
            </a:r>
            <a:r>
              <a:rPr lang="fr-BE" sz="1600" dirty="0" err="1" smtClean="0"/>
              <a:t>Britannica</a:t>
            </a:r>
            <a:r>
              <a:rPr lang="fr-BE" sz="1600" dirty="0" smtClean="0"/>
              <a:t> </a:t>
            </a:r>
            <a:r>
              <a:rPr lang="fr-BE" sz="1600" dirty="0"/>
              <a:t>(pas de souscription actuellement à l’ULg</a:t>
            </a:r>
            <a:r>
              <a:rPr lang="fr-BE" sz="1600" dirty="0" smtClean="0"/>
              <a:t>)</a:t>
            </a:r>
            <a:endParaRPr lang="fr-BE" sz="1600" dirty="0"/>
          </a:p>
          <a:p>
            <a:pPr lvl="2"/>
            <a:r>
              <a:rPr lang="fr-BE" sz="1600" dirty="0" err="1" smtClean="0"/>
              <a:t>GeoRef</a:t>
            </a:r>
            <a:endParaRPr lang="fr-BE" sz="1600" dirty="0" smtClean="0"/>
          </a:p>
          <a:p>
            <a:pPr lvl="2"/>
            <a:r>
              <a:rPr lang="fr-BE" sz="1600" dirty="0" smtClean="0"/>
              <a:t>MLA </a:t>
            </a:r>
            <a:r>
              <a:rPr lang="fr-BE" sz="1600" dirty="0" err="1" smtClean="0"/>
              <a:t>Bibliography</a:t>
            </a:r>
            <a:endParaRPr lang="fr-BE" sz="1600" dirty="0" smtClean="0"/>
          </a:p>
          <a:p>
            <a:pPr lvl="2"/>
            <a:r>
              <a:rPr lang="fr-BE" sz="1600" dirty="0" smtClean="0"/>
              <a:t>Web of Science (pas de souscription actuellement à l’ULg)</a:t>
            </a:r>
          </a:p>
          <a:p>
            <a:pPr lvl="2"/>
            <a:r>
              <a:rPr lang="fr-BE" sz="1600" dirty="0" err="1" smtClean="0"/>
              <a:t>Scopus</a:t>
            </a:r>
            <a:r>
              <a:rPr lang="fr-BE" sz="1600" dirty="0" smtClean="0"/>
              <a:t> </a:t>
            </a:r>
            <a:endParaRPr lang="fr-BE" sz="1600"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35</a:t>
            </a:fld>
            <a:endParaRPr lang="en-US"/>
          </a:p>
        </p:txBody>
      </p:sp>
    </p:spTree>
    <p:extLst>
      <p:ext uri="{BB962C8B-B14F-4D97-AF65-F5344CB8AC3E}">
        <p14:creationId xmlns:p14="http://schemas.microsoft.com/office/powerpoint/2010/main" val="3942573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Ce qui n’est pas (encore) dans PCI</a:t>
            </a:r>
            <a:endParaRPr lang="fr-BE" dirty="0"/>
          </a:p>
        </p:txBody>
      </p:sp>
      <p:sp>
        <p:nvSpPr>
          <p:cNvPr id="3" name="Espace réservé du contenu 2"/>
          <p:cNvSpPr>
            <a:spLocks noGrp="1"/>
          </p:cNvSpPr>
          <p:nvPr>
            <p:ph idx="1"/>
          </p:nvPr>
        </p:nvSpPr>
        <p:spPr/>
        <p:txBody>
          <a:bodyPr>
            <a:normAutofit fontScale="92500" lnSpcReduction="10000"/>
          </a:bodyPr>
          <a:lstStyle/>
          <a:p>
            <a:r>
              <a:rPr lang="fr-BE" dirty="0" smtClean="0"/>
              <a:t>Des produits dont les éditeurs/propriétaires n’ont pas d’accord avec Ex </a:t>
            </a:r>
            <a:r>
              <a:rPr lang="fr-BE" dirty="0" err="1" smtClean="0"/>
              <a:t>Libris</a:t>
            </a:r>
            <a:endParaRPr lang="fr-BE" dirty="0" smtClean="0"/>
          </a:p>
          <a:p>
            <a:pPr lvl="2"/>
            <a:r>
              <a:rPr lang="en-US" dirty="0" smtClean="0"/>
              <a:t>BBD </a:t>
            </a:r>
            <a:r>
              <a:rPr lang="en-US" dirty="0" err="1" smtClean="0"/>
              <a:t>juridiques</a:t>
            </a:r>
            <a:endParaRPr lang="en-US" dirty="0"/>
          </a:p>
          <a:p>
            <a:pPr lvl="2"/>
            <a:r>
              <a:rPr lang="fr-BE" dirty="0" smtClean="0"/>
              <a:t>FRANCIS (INIST)</a:t>
            </a:r>
          </a:p>
          <a:p>
            <a:pPr lvl="2"/>
            <a:r>
              <a:rPr lang="fr-BE" dirty="0" err="1" smtClean="0"/>
              <a:t>Criminal</a:t>
            </a:r>
            <a:r>
              <a:rPr lang="fr-BE" dirty="0" smtClean="0"/>
              <a:t> </a:t>
            </a:r>
            <a:r>
              <a:rPr lang="fr-BE" dirty="0"/>
              <a:t>Justice </a:t>
            </a:r>
            <a:r>
              <a:rPr lang="fr-BE" dirty="0" smtClean="0"/>
              <a:t>Abstracts (SAGE)</a:t>
            </a:r>
          </a:p>
          <a:p>
            <a:pPr lvl="2"/>
            <a:r>
              <a:rPr lang="fr-BE" dirty="0"/>
              <a:t>I</a:t>
            </a:r>
            <a:r>
              <a:rPr lang="fr-BE" dirty="0" smtClean="0"/>
              <a:t>ndex </a:t>
            </a:r>
            <a:r>
              <a:rPr lang="fr-BE" dirty="0" err="1" smtClean="0"/>
              <a:t>Islamicus</a:t>
            </a:r>
            <a:r>
              <a:rPr lang="fr-BE" dirty="0" smtClean="0"/>
              <a:t> (</a:t>
            </a:r>
            <a:r>
              <a:rPr lang="fr-BE" dirty="0" err="1" smtClean="0"/>
              <a:t>Brill</a:t>
            </a:r>
            <a:r>
              <a:rPr lang="fr-BE" dirty="0" smtClean="0"/>
              <a:t>)</a:t>
            </a:r>
          </a:p>
          <a:p>
            <a:pPr lvl="2"/>
            <a:r>
              <a:rPr lang="fr-BE" dirty="0" err="1" smtClean="0"/>
              <a:t>SportDiscus</a:t>
            </a:r>
            <a:r>
              <a:rPr lang="fr-BE" dirty="0"/>
              <a:t> (Sport Information Resource </a:t>
            </a:r>
            <a:r>
              <a:rPr lang="fr-BE" dirty="0" smtClean="0"/>
              <a:t>Centre)</a:t>
            </a:r>
          </a:p>
          <a:p>
            <a:pPr lvl="2"/>
            <a:r>
              <a:rPr lang="fr-BE" dirty="0" smtClean="0"/>
              <a:t>…</a:t>
            </a:r>
            <a:endParaRPr lang="fr-BE" dirty="0"/>
          </a:p>
          <a:p>
            <a:r>
              <a:rPr lang="fr-BE" dirty="0" smtClean="0"/>
              <a:t>Des </a:t>
            </a:r>
            <a:r>
              <a:rPr lang="fr-BE" dirty="0"/>
              <a:t>produits </a:t>
            </a:r>
            <a:r>
              <a:rPr lang="fr-BE" dirty="0" smtClean="0"/>
              <a:t>appartenant à des agrégateurs</a:t>
            </a:r>
            <a:endParaRPr lang="fr-BE" dirty="0"/>
          </a:p>
          <a:p>
            <a:pPr lvl="2"/>
            <a:r>
              <a:rPr lang="fr-BE" dirty="0" err="1"/>
              <a:t>Ebsco</a:t>
            </a:r>
            <a:r>
              <a:rPr lang="fr-BE" dirty="0"/>
              <a:t> Business Source Premier</a:t>
            </a:r>
          </a:p>
          <a:p>
            <a:pPr lvl="2"/>
            <a:r>
              <a:rPr lang="fr-BE" dirty="0" err="1"/>
              <a:t>Ebsco</a:t>
            </a:r>
            <a:r>
              <a:rPr lang="fr-BE" dirty="0"/>
              <a:t> </a:t>
            </a:r>
            <a:r>
              <a:rPr lang="fr-BE" dirty="0" err="1"/>
              <a:t>Academic</a:t>
            </a:r>
            <a:r>
              <a:rPr lang="fr-BE" dirty="0"/>
              <a:t> </a:t>
            </a:r>
            <a:r>
              <a:rPr lang="fr-BE" dirty="0" err="1"/>
              <a:t>Search</a:t>
            </a:r>
            <a:r>
              <a:rPr lang="fr-BE" dirty="0"/>
              <a:t> Premier</a:t>
            </a:r>
          </a:p>
          <a:p>
            <a:pPr lvl="2"/>
            <a:r>
              <a:rPr lang="fr-BE" dirty="0" err="1"/>
              <a:t>Ebsco</a:t>
            </a:r>
            <a:r>
              <a:rPr lang="fr-BE" dirty="0"/>
              <a:t> </a:t>
            </a:r>
            <a:r>
              <a:rPr lang="fr-BE" dirty="0" err="1"/>
              <a:t>Environment</a:t>
            </a:r>
            <a:r>
              <a:rPr lang="fr-BE" dirty="0"/>
              <a:t> Complete</a:t>
            </a:r>
          </a:p>
          <a:p>
            <a:pPr lvl="2"/>
            <a:r>
              <a:rPr lang="fr-BE" dirty="0" err="1"/>
              <a:t>ProQuest</a:t>
            </a:r>
            <a:r>
              <a:rPr lang="fr-BE" dirty="0"/>
              <a:t> </a:t>
            </a:r>
            <a:r>
              <a:rPr lang="fr-BE" dirty="0" err="1"/>
              <a:t>Sociology</a:t>
            </a:r>
            <a:endParaRPr lang="fr-BE" dirty="0"/>
          </a:p>
          <a:p>
            <a:pPr lvl="2"/>
            <a:r>
              <a:rPr lang="fr-BE" dirty="0"/>
              <a:t>International Index to </a:t>
            </a:r>
            <a:r>
              <a:rPr lang="fr-BE" dirty="0" err="1"/>
              <a:t>Performing</a:t>
            </a:r>
            <a:r>
              <a:rPr lang="fr-BE" dirty="0"/>
              <a:t> Arts (</a:t>
            </a:r>
            <a:r>
              <a:rPr lang="fr-BE" dirty="0" err="1"/>
              <a:t>ProQuest</a:t>
            </a:r>
            <a:r>
              <a:rPr lang="fr-BE" dirty="0"/>
              <a:t>)</a:t>
            </a:r>
          </a:p>
          <a:p>
            <a:pPr lvl="2"/>
            <a:r>
              <a:rPr lang="fr-BE" dirty="0" err="1"/>
              <a:t>Environmental</a:t>
            </a:r>
            <a:r>
              <a:rPr lang="fr-BE" dirty="0"/>
              <a:t> Sciences and Pollution Management‎ (</a:t>
            </a:r>
            <a:r>
              <a:rPr lang="fr-BE" dirty="0" err="1"/>
              <a:t>ProQuest</a:t>
            </a:r>
            <a:r>
              <a:rPr lang="fr-BE" dirty="0"/>
              <a:t>)</a:t>
            </a:r>
          </a:p>
          <a:p>
            <a:pPr lvl="2"/>
            <a:r>
              <a:rPr lang="fr-BE" dirty="0" smtClean="0"/>
              <a:t>…</a:t>
            </a:r>
          </a:p>
        </p:txBody>
      </p:sp>
      <p:sp>
        <p:nvSpPr>
          <p:cNvPr id="5" name="Rectangle à coins arrondis 4"/>
          <p:cNvSpPr/>
          <p:nvPr/>
        </p:nvSpPr>
        <p:spPr>
          <a:xfrm>
            <a:off x="5762465" y="4293096"/>
            <a:ext cx="2232248" cy="828672"/>
          </a:xfrm>
          <a:prstGeom prst="wedgeRoundRectCallout">
            <a:avLst>
              <a:gd name="adj1" fmla="val -20161"/>
              <a:gd name="adj2" fmla="val 491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Envisageable plus tard avec des API ? </a:t>
            </a:r>
          </a:p>
          <a:p>
            <a:pPr algn="ctr"/>
            <a:r>
              <a:rPr lang="fr-BE" sz="1400" dirty="0" smtClean="0"/>
              <a:t>(ex. </a:t>
            </a:r>
            <a:r>
              <a:rPr lang="fr-BE" sz="1400" dirty="0" err="1" smtClean="0"/>
              <a:t>Ebsco</a:t>
            </a:r>
            <a:r>
              <a:rPr lang="fr-BE" sz="1400" dirty="0" smtClean="0"/>
              <a:t> </a:t>
            </a:r>
            <a:r>
              <a:rPr lang="fr-BE" sz="1400" dirty="0" err="1" smtClean="0"/>
              <a:t>Adaptator</a:t>
            </a:r>
            <a:r>
              <a:rPr lang="fr-BE" sz="1400" dirty="0" smtClean="0"/>
              <a:t>)</a:t>
            </a:r>
            <a:endParaRPr lang="fr-BE" sz="1400"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36</a:t>
            </a:fld>
            <a:endParaRPr lang="en-US"/>
          </a:p>
        </p:txBody>
      </p:sp>
    </p:spTree>
    <p:extLst>
      <p:ext uri="{BB962C8B-B14F-4D97-AF65-F5344CB8AC3E}">
        <p14:creationId xmlns:p14="http://schemas.microsoft.com/office/powerpoint/2010/main" val="1015651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Accès à quel FT de PCI ?</a:t>
            </a:r>
            <a:endParaRPr lang="fr-BE" dirty="0"/>
          </a:p>
        </p:txBody>
      </p:sp>
      <p:sp>
        <p:nvSpPr>
          <p:cNvPr id="3" name="Espace réservé du contenu 2"/>
          <p:cNvSpPr>
            <a:spLocks noGrp="1"/>
          </p:cNvSpPr>
          <p:nvPr>
            <p:ph idx="1"/>
          </p:nvPr>
        </p:nvSpPr>
        <p:spPr/>
        <p:txBody>
          <a:bodyPr/>
          <a:lstStyle/>
          <a:p>
            <a:pPr marL="114300" indent="0">
              <a:buNone/>
            </a:pPr>
            <a:r>
              <a:rPr lang="fr-BE" u="sng" dirty="0" smtClean="0"/>
              <a:t>Cas 1</a:t>
            </a:r>
          </a:p>
          <a:p>
            <a:pPr marL="114300" indent="0" algn="ctr">
              <a:buNone/>
            </a:pPr>
            <a:r>
              <a:rPr lang="fr-BE" dirty="0" smtClean="0"/>
              <a:t>référence bibliographique dans PCI </a:t>
            </a:r>
          </a:p>
          <a:p>
            <a:pPr marL="114300" indent="0" algn="ctr">
              <a:buNone/>
            </a:pPr>
            <a:r>
              <a:rPr lang="fr-BE" dirty="0" smtClean="0"/>
              <a:t>(article, chapitre, périodique, livre… )</a:t>
            </a:r>
          </a:p>
          <a:p>
            <a:pPr marL="114300" indent="0" algn="ctr">
              <a:buNone/>
            </a:pPr>
            <a:r>
              <a:rPr lang="fr-BE" sz="4000" b="1" dirty="0" smtClean="0">
                <a:solidFill>
                  <a:schemeClr val="accent1"/>
                </a:solidFill>
              </a:rPr>
              <a:t>+</a:t>
            </a:r>
          </a:p>
          <a:p>
            <a:pPr marL="114300" indent="0" algn="ctr">
              <a:buNone/>
            </a:pPr>
            <a:r>
              <a:rPr lang="fr-BE" dirty="0" smtClean="0"/>
              <a:t>titre du contenant (périodique, livre) </a:t>
            </a:r>
            <a:r>
              <a:rPr lang="fr-BE" u="sng" dirty="0" smtClean="0"/>
              <a:t>activé</a:t>
            </a:r>
            <a:r>
              <a:rPr lang="fr-BE" dirty="0" smtClean="0"/>
              <a:t> dans SFX </a:t>
            </a:r>
          </a:p>
          <a:p>
            <a:pPr marL="114300" indent="0" algn="ctr">
              <a:buNone/>
            </a:pPr>
            <a:r>
              <a:rPr lang="fr-BE" dirty="0" smtClean="0"/>
              <a:t>ou dont </a:t>
            </a:r>
            <a:r>
              <a:rPr lang="fr-BE" dirty="0"/>
              <a:t>les années/vol/fasc. de publication </a:t>
            </a:r>
            <a:r>
              <a:rPr lang="fr-BE" dirty="0" smtClean="0"/>
              <a:t>entrent </a:t>
            </a:r>
            <a:r>
              <a:rPr lang="fr-BE" dirty="0"/>
              <a:t>dans un </a:t>
            </a:r>
            <a:r>
              <a:rPr lang="fr-BE" i="1" dirty="0" err="1"/>
              <a:t>threshold</a:t>
            </a:r>
            <a:r>
              <a:rPr lang="fr-BE" dirty="0"/>
              <a:t> de portfolio activé dans SFX </a:t>
            </a:r>
            <a:endParaRPr lang="fr-BE" dirty="0" smtClean="0"/>
          </a:p>
          <a:p>
            <a:pPr marL="114300" indent="0" algn="ctr">
              <a:buNone/>
            </a:pPr>
            <a:endParaRPr lang="fr-BE" dirty="0"/>
          </a:p>
          <a:p>
            <a:pPr marL="114300" indent="0" algn="ctr">
              <a:buNone/>
            </a:pPr>
            <a:endParaRPr lang="fr-BE" dirty="0" smtClean="0"/>
          </a:p>
          <a:p>
            <a:pPr marL="114300" indent="0" algn="ctr">
              <a:buNone/>
            </a:pPr>
            <a:r>
              <a:rPr lang="fr-BE" b="1" dirty="0" smtClean="0">
                <a:solidFill>
                  <a:srgbClr val="00B050"/>
                </a:solidFill>
              </a:rPr>
              <a:t>Accès en ligne (texte intégral disponible)</a:t>
            </a:r>
            <a:endParaRPr lang="fr-BE" b="1" dirty="0">
              <a:solidFill>
                <a:srgbClr val="00B050"/>
              </a:solidFill>
            </a:endParaRPr>
          </a:p>
        </p:txBody>
      </p:sp>
      <p:cxnSp>
        <p:nvCxnSpPr>
          <p:cNvPr id="18" name="Connecteur droit avec flèche 17"/>
          <p:cNvCxnSpPr/>
          <p:nvPr/>
        </p:nvCxnSpPr>
        <p:spPr>
          <a:xfrm>
            <a:off x="4341833" y="4725144"/>
            <a:ext cx="0" cy="576064"/>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37</a:t>
            </a:fld>
            <a:endParaRPr lang="en-US"/>
          </a:p>
        </p:txBody>
      </p:sp>
    </p:spTree>
    <p:extLst>
      <p:ext uri="{BB962C8B-B14F-4D97-AF65-F5344CB8AC3E}">
        <p14:creationId xmlns:p14="http://schemas.microsoft.com/office/powerpoint/2010/main" val="1937169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Accès à quel FT de PCI ?</a:t>
            </a:r>
            <a:endParaRPr lang="fr-BE" dirty="0"/>
          </a:p>
        </p:txBody>
      </p:sp>
      <p:cxnSp>
        <p:nvCxnSpPr>
          <p:cNvPr id="8" name="Connecteur droit avec flèche 7"/>
          <p:cNvCxnSpPr/>
          <p:nvPr/>
        </p:nvCxnSpPr>
        <p:spPr>
          <a:xfrm flipH="1">
            <a:off x="4216600" y="6554885"/>
            <a:ext cx="50173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38</a:t>
            </a:fld>
            <a:endParaRPr lang="en-US"/>
          </a:p>
        </p:txBody>
      </p:sp>
      <p:pic>
        <p:nvPicPr>
          <p:cNvPr id="4" name="Picture 3"/>
          <p:cNvPicPr>
            <a:picLocks noGrp="1" noChangeAspect="1" noChangeArrowheads="1"/>
          </p:cNvPicPr>
          <p:nvPr>
            <p:ph idx="1"/>
          </p:nvPr>
        </p:nvPicPr>
        <p:blipFill>
          <a:blip r:embed="rId2" cstate="print"/>
          <a:srcRect/>
          <a:stretch>
            <a:fillRect/>
          </a:stretch>
        </p:blipFill>
        <p:spPr bwMode="auto">
          <a:xfrm>
            <a:off x="395536" y="1412776"/>
            <a:ext cx="6454587" cy="48006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228184" y="1124744"/>
            <a:ext cx="1713496" cy="792088"/>
          </a:xfrm>
          <a:prstGeom prst="rect">
            <a:avLst/>
          </a:prstGeom>
          <a:noFill/>
          <a:ln w="9525">
            <a:noFill/>
            <a:miter lim="800000"/>
            <a:headEnd/>
            <a:tailEnd/>
          </a:ln>
        </p:spPr>
      </p:pic>
      <p:sp>
        <p:nvSpPr>
          <p:cNvPr id="16" name="Flèche gauche 15"/>
          <p:cNvSpPr/>
          <p:nvPr/>
        </p:nvSpPr>
        <p:spPr>
          <a:xfrm>
            <a:off x="3275856" y="2420888"/>
            <a:ext cx="720080" cy="144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Flèche gauche 16"/>
          <p:cNvSpPr/>
          <p:nvPr/>
        </p:nvSpPr>
        <p:spPr>
          <a:xfrm>
            <a:off x="5220072" y="3429000"/>
            <a:ext cx="36004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Flèche gauche 18"/>
          <p:cNvSpPr/>
          <p:nvPr/>
        </p:nvSpPr>
        <p:spPr>
          <a:xfrm>
            <a:off x="5220072" y="4293096"/>
            <a:ext cx="36004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Flèche gauche 20"/>
          <p:cNvSpPr/>
          <p:nvPr/>
        </p:nvSpPr>
        <p:spPr>
          <a:xfrm>
            <a:off x="5292080" y="5085184"/>
            <a:ext cx="36004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2" name="Flèche gauche 21"/>
          <p:cNvSpPr/>
          <p:nvPr/>
        </p:nvSpPr>
        <p:spPr>
          <a:xfrm>
            <a:off x="5292080" y="5949280"/>
            <a:ext cx="360040" cy="4571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63086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Accès à quel FT de PCI ?</a:t>
            </a:r>
            <a:endParaRPr lang="fr-BE" dirty="0"/>
          </a:p>
        </p:txBody>
      </p:sp>
      <p:sp>
        <p:nvSpPr>
          <p:cNvPr id="3" name="Espace réservé du contenu 2"/>
          <p:cNvSpPr>
            <a:spLocks noGrp="1"/>
          </p:cNvSpPr>
          <p:nvPr>
            <p:ph idx="1"/>
          </p:nvPr>
        </p:nvSpPr>
        <p:spPr>
          <a:xfrm>
            <a:off x="457200" y="1600200"/>
            <a:ext cx="7620000" cy="3268960"/>
          </a:xfrm>
        </p:spPr>
        <p:txBody>
          <a:bodyPr>
            <a:normAutofit/>
          </a:bodyPr>
          <a:lstStyle/>
          <a:p>
            <a:pPr marL="114300" indent="0">
              <a:buNone/>
            </a:pPr>
            <a:r>
              <a:rPr lang="fr-BE" u="sng" dirty="0" smtClean="0"/>
              <a:t>Cas 2</a:t>
            </a:r>
          </a:p>
          <a:p>
            <a:pPr marL="114300" indent="0" algn="ctr">
              <a:buNone/>
            </a:pPr>
            <a:r>
              <a:rPr lang="fr-BE" dirty="0" smtClean="0"/>
              <a:t>référence bibliographique </a:t>
            </a:r>
          </a:p>
          <a:p>
            <a:pPr marL="114300" indent="0" algn="ctr">
              <a:buNone/>
            </a:pPr>
            <a:r>
              <a:rPr lang="fr-BE" dirty="0" smtClean="0"/>
              <a:t>d’un article </a:t>
            </a:r>
            <a:r>
              <a:rPr lang="fr-BE" dirty="0"/>
              <a:t>d’encyclopédie, </a:t>
            </a:r>
            <a:endParaRPr lang="fr-BE" dirty="0" smtClean="0"/>
          </a:p>
          <a:p>
            <a:pPr marL="114300" indent="0" algn="ctr">
              <a:buNone/>
            </a:pPr>
            <a:r>
              <a:rPr lang="fr-BE" dirty="0" smtClean="0"/>
              <a:t>d’une référence </a:t>
            </a:r>
            <a:r>
              <a:rPr lang="fr-BE" dirty="0"/>
              <a:t>d’un dépôt OA avec FT…</a:t>
            </a:r>
          </a:p>
          <a:p>
            <a:pPr marL="114300" indent="0" algn="ctr">
              <a:buNone/>
            </a:pPr>
            <a:r>
              <a:rPr lang="fr-BE" dirty="0" smtClean="0"/>
              <a:t>dans PCI </a:t>
            </a:r>
          </a:p>
          <a:p>
            <a:pPr marL="114300" indent="0" algn="ctr">
              <a:buNone/>
            </a:pPr>
            <a:endParaRPr lang="fr-BE" dirty="0"/>
          </a:p>
          <a:p>
            <a:pPr marL="114300" indent="0" algn="ctr">
              <a:buNone/>
            </a:pPr>
            <a:endParaRPr lang="fr-BE" dirty="0" smtClean="0"/>
          </a:p>
          <a:p>
            <a:pPr marL="114300" indent="0" algn="ctr">
              <a:buNone/>
            </a:pPr>
            <a:r>
              <a:rPr lang="fr-BE" b="1" dirty="0" smtClean="0">
                <a:solidFill>
                  <a:srgbClr val="00B050"/>
                </a:solidFill>
              </a:rPr>
              <a:t>Accès en ligne (texte intégral disponible)</a:t>
            </a:r>
            <a:endParaRPr lang="fr-BE" b="1" dirty="0">
              <a:solidFill>
                <a:srgbClr val="00B050"/>
              </a:solidFill>
            </a:endParaRPr>
          </a:p>
        </p:txBody>
      </p:sp>
      <p:cxnSp>
        <p:nvCxnSpPr>
          <p:cNvPr id="18" name="Connecteur droit avec flèche 17"/>
          <p:cNvCxnSpPr/>
          <p:nvPr/>
        </p:nvCxnSpPr>
        <p:spPr>
          <a:xfrm>
            <a:off x="4374069" y="3789040"/>
            <a:ext cx="0" cy="576064"/>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700310" y="5661248"/>
            <a:ext cx="5400600" cy="430887"/>
          </a:xfrm>
          <a:prstGeom prst="rect">
            <a:avLst/>
          </a:prstGeom>
          <a:noFill/>
        </p:spPr>
        <p:txBody>
          <a:bodyPr wrap="square" rtlCol="0">
            <a:spAutoFit/>
          </a:bodyPr>
          <a:lstStyle/>
          <a:p>
            <a:pPr algn="ctr"/>
            <a:r>
              <a:rPr lang="fr-BE" sz="2200" i="1" u="sng" dirty="0" smtClean="0">
                <a:solidFill>
                  <a:schemeClr val="accent5">
                    <a:lumMod val="50000"/>
                  </a:schemeClr>
                </a:solidFill>
              </a:rPr>
              <a:t>Pas de lien avec SFX !!</a:t>
            </a:r>
            <a:endParaRPr lang="fr-BE" sz="2200" i="1" u="sng" dirty="0">
              <a:solidFill>
                <a:schemeClr val="accent5">
                  <a:lumMod val="50000"/>
                </a:schemeClr>
              </a:solidFill>
            </a:endParaRPr>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39</a:t>
            </a:fld>
            <a:endParaRPr lang="en-US"/>
          </a:p>
        </p:txBody>
      </p:sp>
    </p:spTree>
    <p:extLst>
      <p:ext uri="{BB962C8B-B14F-4D97-AF65-F5344CB8AC3E}">
        <p14:creationId xmlns:p14="http://schemas.microsoft.com/office/powerpoint/2010/main" val="1482396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Opac</a:t>
            </a:r>
            <a:r>
              <a:rPr lang="fr-BE" dirty="0" smtClean="0"/>
              <a:t> ULg (jusque début juin 2006)</a:t>
            </a:r>
            <a:endParaRPr lang="fr-BE" dirty="0"/>
          </a:p>
        </p:txBody>
      </p:sp>
      <p:sp>
        <p:nvSpPr>
          <p:cNvPr id="3" name="Espace réservé du contenu 2"/>
          <p:cNvSpPr>
            <a:spLocks noGrp="1"/>
          </p:cNvSpPr>
          <p:nvPr>
            <p:ph idx="1"/>
          </p:nvPr>
        </p:nvSpPr>
        <p:spPr/>
        <p:txBody>
          <a:bodyPr/>
          <a:lstStyle/>
          <a:p>
            <a:endParaRPr lang="fr-BE"/>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15591"/>
            <a:ext cx="7704856" cy="467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4</a:t>
            </a:fld>
            <a:endParaRPr lang="en-US"/>
          </a:p>
        </p:txBody>
      </p:sp>
    </p:spTree>
    <p:extLst>
      <p:ext uri="{BB962C8B-B14F-4D97-AF65-F5344CB8AC3E}">
        <p14:creationId xmlns:p14="http://schemas.microsoft.com/office/powerpoint/2010/main" val="85299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Accès à quel FT de PCI ?</a:t>
            </a:r>
            <a:endParaRPr lang="fr-B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96752"/>
            <a:ext cx="7416824" cy="583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40</a:t>
            </a:fld>
            <a:endParaRPr lang="en-US"/>
          </a:p>
        </p:txBody>
      </p:sp>
    </p:spTree>
    <p:extLst>
      <p:ext uri="{BB962C8B-B14F-4D97-AF65-F5344CB8AC3E}">
        <p14:creationId xmlns:p14="http://schemas.microsoft.com/office/powerpoint/2010/main" val="3291148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Dans PCI, mais pas à </a:t>
            </a:r>
            <a:r>
              <a:rPr lang="fr-BE" dirty="0" err="1" smtClean="0"/>
              <a:t>l’ULg</a:t>
            </a:r>
            <a:endParaRPr lang="fr-BE" dirty="0"/>
          </a:p>
        </p:txBody>
      </p:sp>
      <p:sp>
        <p:nvSpPr>
          <p:cNvPr id="3" name="Espace réservé du contenu 2"/>
          <p:cNvSpPr>
            <a:spLocks noGrp="1"/>
          </p:cNvSpPr>
          <p:nvPr>
            <p:ph idx="1"/>
          </p:nvPr>
        </p:nvSpPr>
        <p:spPr/>
        <p:txBody>
          <a:bodyPr/>
          <a:lstStyle/>
          <a:p>
            <a:pPr marL="114300" indent="0" algn="ctr">
              <a:buNone/>
            </a:pPr>
            <a:endParaRPr lang="fr-BE" dirty="0" smtClean="0"/>
          </a:p>
          <a:p>
            <a:pPr marL="114300" indent="0" algn="ctr">
              <a:buNone/>
            </a:pPr>
            <a:r>
              <a:rPr lang="fr-BE" dirty="0" smtClean="0"/>
              <a:t>référence </a:t>
            </a:r>
            <a:r>
              <a:rPr lang="fr-BE" dirty="0"/>
              <a:t>bibliographique dans PCI </a:t>
            </a:r>
          </a:p>
          <a:p>
            <a:pPr marL="114300" indent="0" algn="ctr">
              <a:buNone/>
            </a:pPr>
            <a:r>
              <a:rPr lang="fr-BE" dirty="0"/>
              <a:t>(article, chapitre, périodique, livre… )</a:t>
            </a:r>
          </a:p>
          <a:p>
            <a:pPr marL="114300" indent="0" algn="ctr">
              <a:buNone/>
            </a:pPr>
            <a:r>
              <a:rPr lang="fr-BE" sz="4000" b="1" dirty="0">
                <a:solidFill>
                  <a:schemeClr val="accent1"/>
                </a:solidFill>
              </a:rPr>
              <a:t>+</a:t>
            </a:r>
          </a:p>
          <a:p>
            <a:pPr marL="114300" indent="0" algn="ctr">
              <a:buNone/>
            </a:pPr>
            <a:r>
              <a:rPr lang="fr-BE" dirty="0"/>
              <a:t>titre du contenant (périodique, livre) </a:t>
            </a:r>
            <a:r>
              <a:rPr lang="fr-BE" u="sng" dirty="0" smtClean="0"/>
              <a:t>non activé</a:t>
            </a:r>
            <a:r>
              <a:rPr lang="fr-BE" dirty="0" smtClean="0"/>
              <a:t> </a:t>
            </a:r>
            <a:r>
              <a:rPr lang="fr-BE" dirty="0"/>
              <a:t>dans </a:t>
            </a:r>
            <a:r>
              <a:rPr lang="fr-BE" dirty="0" smtClean="0"/>
              <a:t>SFX </a:t>
            </a:r>
            <a:r>
              <a:rPr lang="fr-BE" i="1" dirty="0" smtClean="0"/>
              <a:t>ou</a:t>
            </a:r>
            <a:r>
              <a:rPr lang="fr-BE" dirty="0" smtClean="0"/>
              <a:t> dont les années/vol/fasc. de publication n’entrent pas dans un </a:t>
            </a:r>
            <a:r>
              <a:rPr lang="fr-BE" i="1" dirty="0" err="1" smtClean="0"/>
              <a:t>threshold</a:t>
            </a:r>
            <a:r>
              <a:rPr lang="fr-BE" dirty="0" smtClean="0"/>
              <a:t> de portfolio activé dans SFX </a:t>
            </a:r>
            <a:endParaRPr lang="fr-BE" dirty="0"/>
          </a:p>
          <a:p>
            <a:pPr marL="114300" indent="0" algn="ctr">
              <a:buNone/>
            </a:pPr>
            <a:endParaRPr lang="fr-BE" dirty="0"/>
          </a:p>
          <a:p>
            <a:pPr marL="114300" indent="0" algn="ctr">
              <a:buNone/>
            </a:pPr>
            <a:endParaRPr lang="fr-BE" dirty="0"/>
          </a:p>
          <a:p>
            <a:pPr marL="114300" indent="0" algn="ctr">
              <a:buNone/>
            </a:pPr>
            <a:r>
              <a:rPr lang="fr-BE" b="1" dirty="0" smtClean="0">
                <a:solidFill>
                  <a:srgbClr val="FF0000"/>
                </a:solidFill>
              </a:rPr>
              <a:t>Pas de version électronique à l’</a:t>
            </a:r>
            <a:r>
              <a:rPr lang="fr-BE" b="1" dirty="0" err="1" smtClean="0">
                <a:solidFill>
                  <a:srgbClr val="FF0000"/>
                </a:solidFill>
              </a:rPr>
              <a:t>ULg</a:t>
            </a:r>
            <a:endParaRPr lang="fr-BE" b="1" dirty="0">
              <a:solidFill>
                <a:srgbClr val="FF0000"/>
              </a:solidFill>
            </a:endParaRPr>
          </a:p>
          <a:p>
            <a:endParaRPr lang="fr-BE" dirty="0"/>
          </a:p>
        </p:txBody>
      </p:sp>
      <p:cxnSp>
        <p:nvCxnSpPr>
          <p:cNvPr id="6" name="Connecteur droit avec flèche 5"/>
          <p:cNvCxnSpPr/>
          <p:nvPr/>
        </p:nvCxnSpPr>
        <p:spPr>
          <a:xfrm>
            <a:off x="4355976" y="4725144"/>
            <a:ext cx="0" cy="576064"/>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41</a:t>
            </a:fld>
            <a:endParaRPr lang="en-US"/>
          </a:p>
        </p:txBody>
      </p:sp>
    </p:spTree>
    <p:extLst>
      <p:ext uri="{BB962C8B-B14F-4D97-AF65-F5344CB8AC3E}">
        <p14:creationId xmlns:p14="http://schemas.microsoft.com/office/powerpoint/2010/main" val="39391404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Dans PCI, mais pas à l’ULg</a:t>
            </a:r>
          </a:p>
        </p:txBody>
      </p:sp>
      <p:sp>
        <p:nvSpPr>
          <p:cNvPr id="3" name="Espace réservé du contenu 2"/>
          <p:cNvSpPr>
            <a:spLocks noGrp="1"/>
          </p:cNvSpPr>
          <p:nvPr>
            <p:ph idx="1"/>
          </p:nvPr>
        </p:nvSpPr>
        <p:spPr/>
        <p:txBody>
          <a:bodyPr/>
          <a:lstStyle/>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42</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15154"/>
            <a:ext cx="9144000" cy="527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avec flèche 5"/>
          <p:cNvCxnSpPr/>
          <p:nvPr/>
        </p:nvCxnSpPr>
        <p:spPr>
          <a:xfrm flipH="1" flipV="1">
            <a:off x="4932040" y="5373216"/>
            <a:ext cx="576064"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2195736" y="2852936"/>
            <a:ext cx="1312021"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Ellipse 18"/>
          <p:cNvSpPr/>
          <p:nvPr/>
        </p:nvSpPr>
        <p:spPr>
          <a:xfrm>
            <a:off x="-2490" y="3032956"/>
            <a:ext cx="2198226" cy="612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1622930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Dans PCI, mais pas à </a:t>
            </a:r>
            <a:r>
              <a:rPr lang="fr-BE" dirty="0" err="1"/>
              <a:t>l’ULg</a:t>
            </a:r>
            <a:endParaRPr lang="fr-BE" dirty="0"/>
          </a:p>
        </p:txBody>
      </p:sp>
      <p:sp>
        <p:nvSpPr>
          <p:cNvPr id="3" name="Espace réservé du contenu 2"/>
          <p:cNvSpPr>
            <a:spLocks noGrp="1"/>
          </p:cNvSpPr>
          <p:nvPr>
            <p:ph idx="1"/>
          </p:nvPr>
        </p:nvSpPr>
        <p:spPr>
          <a:xfrm>
            <a:off x="457200" y="1412776"/>
            <a:ext cx="7620000" cy="4988024"/>
          </a:xfrm>
        </p:spPr>
        <p:txBody>
          <a:bodyPr/>
          <a:lstStyle/>
          <a:p>
            <a:r>
              <a:rPr lang="fr-BE" dirty="0" smtClean="0"/>
              <a:t>Accès au menu SFX si pas de FT</a:t>
            </a:r>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43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187624" y="1916832"/>
            <a:ext cx="6408712" cy="4572607"/>
          </a:xfrm>
          <a:prstGeom prst="rect">
            <a:avLst/>
          </a:prstGeom>
          <a:noFill/>
          <a:ln w="9525">
            <a:noFill/>
            <a:miter lim="800000"/>
            <a:headEnd/>
            <a:tailEnd/>
          </a:ln>
        </p:spPr>
      </p:pic>
    </p:spTree>
    <p:extLst>
      <p:ext uri="{BB962C8B-B14F-4D97-AF65-F5344CB8AC3E}">
        <p14:creationId xmlns:p14="http://schemas.microsoft.com/office/powerpoint/2010/main" val="18180579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solidFill>
                  <a:schemeClr val="bg1">
                    <a:lumMod val="50000"/>
                  </a:schemeClr>
                </a:solidFill>
              </a:rPr>
              <a:t>Rappels &amp; constats </a:t>
            </a:r>
          </a:p>
          <a:p>
            <a:r>
              <a:rPr lang="fr-BE" sz="2800" dirty="0" err="1" smtClean="0">
                <a:solidFill>
                  <a:schemeClr val="bg1">
                    <a:lumMod val="50000"/>
                  </a:schemeClr>
                </a:solidFill>
              </a:rPr>
              <a:t>Opac</a:t>
            </a:r>
            <a:r>
              <a:rPr lang="fr-BE" sz="2800" dirty="0" smtClean="0">
                <a:solidFill>
                  <a:schemeClr val="bg1">
                    <a:lumMod val="50000"/>
                  </a:schemeClr>
                </a:solidFill>
              </a:rPr>
              <a:t> de nouvelle génération &amp; outil </a:t>
            </a:r>
            <a:r>
              <a:rPr lang="fr-BE" sz="2800" dirty="0" err="1" smtClean="0">
                <a:solidFill>
                  <a:schemeClr val="bg1">
                    <a:lumMod val="50000"/>
                  </a:schemeClr>
                </a:solidFill>
              </a:rPr>
              <a:t>discovery</a:t>
            </a:r>
            <a:endParaRPr lang="fr-BE" sz="2800" dirty="0" smtClean="0">
              <a:solidFill>
                <a:schemeClr val="bg1">
                  <a:lumMod val="50000"/>
                </a:schemeClr>
              </a:solidFill>
            </a:endParaRPr>
          </a:p>
          <a:p>
            <a:r>
              <a:rPr lang="fr-BE" sz="2800" dirty="0" smtClean="0">
                <a:solidFill>
                  <a:schemeClr val="bg1">
                    <a:lumMod val="50000"/>
                  </a:schemeClr>
                </a:solidFill>
              </a:rPr>
              <a:t>Primo @ ULg</a:t>
            </a:r>
          </a:p>
          <a:p>
            <a:pPr lvl="1"/>
            <a:r>
              <a:rPr lang="fr-BE" sz="2400" dirty="0" smtClean="0">
                <a:solidFill>
                  <a:schemeClr val="bg1">
                    <a:lumMod val="50000"/>
                  </a:schemeClr>
                </a:solidFill>
              </a:rPr>
              <a:t>Projet</a:t>
            </a:r>
          </a:p>
          <a:p>
            <a:pPr lvl="1"/>
            <a:r>
              <a:rPr lang="fr-BE" sz="2400" dirty="0" smtClean="0">
                <a:solidFill>
                  <a:schemeClr val="bg1">
                    <a:lumMod val="50000"/>
                  </a:schemeClr>
                </a:solidFill>
              </a:rPr>
              <a:t>Contenu de l’interface</a:t>
            </a:r>
          </a:p>
          <a:p>
            <a:pPr lvl="2"/>
            <a:r>
              <a:rPr lang="fr-BE" sz="2000" dirty="0" smtClean="0">
                <a:solidFill>
                  <a:schemeClr val="bg1">
                    <a:lumMod val="50000"/>
                  </a:schemeClr>
                </a:solidFill>
              </a:rPr>
              <a:t>Primo Central Index</a:t>
            </a:r>
          </a:p>
          <a:p>
            <a:pPr lvl="2"/>
            <a:r>
              <a:rPr lang="fr-BE" sz="2000" b="1" dirty="0" smtClean="0"/>
              <a:t>Les données locales ALEPH, SFX &amp; </a:t>
            </a:r>
            <a:r>
              <a:rPr lang="fr-BE" sz="2000" b="1" dirty="0" err="1" smtClean="0"/>
              <a:t>ORBi</a:t>
            </a:r>
            <a:endParaRPr lang="fr-BE" sz="2000" b="1" dirty="0" smtClean="0"/>
          </a:p>
          <a:p>
            <a:pPr lvl="2"/>
            <a:r>
              <a:rPr lang="fr-BE" sz="2000" dirty="0" smtClean="0">
                <a:solidFill>
                  <a:schemeClr val="bg1">
                    <a:lumMod val="50000"/>
                  </a:schemeClr>
                </a:solidFill>
              </a:rPr>
              <a:t>La base PNX</a:t>
            </a:r>
          </a:p>
          <a:p>
            <a:pPr lvl="1"/>
            <a:r>
              <a:rPr lang="fr-BE" sz="2400" dirty="0">
                <a:solidFill>
                  <a:schemeClr val="bg1">
                    <a:lumMod val="50000"/>
                  </a:schemeClr>
                </a:solidFill>
              </a:rPr>
              <a:t>Utilisation du Primo de </a:t>
            </a:r>
            <a:r>
              <a:rPr lang="fr-BE" sz="2400" dirty="0" smtClean="0">
                <a:solidFill>
                  <a:schemeClr val="bg1">
                    <a:lumMod val="50000"/>
                  </a:schemeClr>
                </a:solidFill>
              </a:rPr>
              <a:t>l’ULg</a:t>
            </a:r>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44</a:t>
            </a:fld>
            <a:endParaRPr lang="en-US"/>
          </a:p>
        </p:txBody>
      </p:sp>
    </p:spTree>
    <p:extLst>
      <p:ext uri="{BB962C8B-B14F-4D97-AF65-F5344CB8AC3E}">
        <p14:creationId xmlns:p14="http://schemas.microsoft.com/office/powerpoint/2010/main" val="816687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ALEPH, </a:t>
            </a:r>
            <a:r>
              <a:rPr lang="fr-BE" dirty="0" err="1" smtClean="0"/>
              <a:t>ORBi</a:t>
            </a:r>
            <a:r>
              <a:rPr lang="fr-BE" dirty="0" smtClean="0"/>
              <a:t>, SFX</a:t>
            </a:r>
            <a:endParaRPr lang="fr-BE" dirty="0"/>
          </a:p>
        </p:txBody>
      </p:sp>
      <p:sp>
        <p:nvSpPr>
          <p:cNvPr id="3" name="Espace réservé du contenu 2"/>
          <p:cNvSpPr>
            <a:spLocks noGrp="1"/>
          </p:cNvSpPr>
          <p:nvPr>
            <p:ph sz="quarter" idx="1"/>
          </p:nvPr>
        </p:nvSpPr>
        <p:spPr>
          <a:xfrm>
            <a:off x="612648" y="1600200"/>
            <a:ext cx="7631760" cy="5069160"/>
          </a:xfrm>
        </p:spPr>
        <p:txBody>
          <a:bodyPr>
            <a:normAutofit lnSpcReduction="10000"/>
          </a:bodyPr>
          <a:lstStyle/>
          <a:p>
            <a:pPr marL="0" lvl="1" indent="0" algn="ctr">
              <a:buNone/>
            </a:pPr>
            <a:r>
              <a:rPr lang="fr-BE" b="1" dirty="0" smtClean="0"/>
              <a:t>Après le test de 2011</a:t>
            </a:r>
          </a:p>
          <a:p>
            <a:pPr marL="0" lvl="1" indent="0">
              <a:buNone/>
            </a:pPr>
            <a:r>
              <a:rPr lang="fr-BE" b="1" dirty="0" smtClean="0"/>
              <a:t>ALEPH</a:t>
            </a:r>
          </a:p>
          <a:p>
            <a:pPr marL="342900" lvl="1" indent="-342900"/>
            <a:r>
              <a:rPr lang="fr-BE" dirty="0" smtClean="0"/>
              <a:t>Réfléchir aux données qui seront extraites du SIGB </a:t>
            </a:r>
          </a:p>
          <a:p>
            <a:pPr marL="560070" lvl="2" indent="-285750"/>
            <a:r>
              <a:rPr lang="fr-BE" dirty="0" smtClean="0"/>
              <a:t>Inclure les notices bibliographiques, les notices HOL, les données d’exemplaire, les données d’autorité</a:t>
            </a:r>
          </a:p>
          <a:p>
            <a:pPr marL="560070" lvl="2" indent="-285750"/>
            <a:r>
              <a:rPr lang="fr-BE" dirty="0" smtClean="0"/>
              <a:t>Exclure les notices « NV »</a:t>
            </a:r>
          </a:p>
          <a:p>
            <a:pPr marL="274320" lvl="2" indent="0">
              <a:buNone/>
            </a:pPr>
            <a:r>
              <a:rPr lang="fr-BE" b="1" dirty="0" smtClean="0">
                <a:solidFill>
                  <a:schemeClr val="accent5"/>
                </a:solidFill>
              </a:rPr>
              <a:t>	-&gt; construction d’une base logique</a:t>
            </a:r>
          </a:p>
          <a:p>
            <a:pPr marL="0" lvl="1" indent="0">
              <a:buNone/>
            </a:pPr>
            <a:r>
              <a:rPr lang="fr-BE" b="1" dirty="0" err="1" smtClean="0"/>
              <a:t>ORBi</a:t>
            </a:r>
            <a:endParaRPr lang="fr-BE" b="1" dirty="0" smtClean="0"/>
          </a:p>
          <a:p>
            <a:pPr marL="342900" lvl="1" indent="-342900"/>
            <a:r>
              <a:rPr lang="fr-BE" dirty="0" smtClean="0"/>
              <a:t>L’intégralité de l’entrepôt</a:t>
            </a:r>
          </a:p>
          <a:p>
            <a:pPr marL="560070" lvl="2" indent="-285750"/>
            <a:r>
              <a:rPr lang="fr-BE" dirty="0" smtClean="0"/>
              <a:t>Mais pas d’accès direct au full-</a:t>
            </a:r>
            <a:r>
              <a:rPr lang="fr-BE" dirty="0" err="1" smtClean="0"/>
              <a:t>text</a:t>
            </a:r>
            <a:endParaRPr lang="fr-BE" dirty="0" smtClean="0"/>
          </a:p>
          <a:p>
            <a:pPr marL="0" lvl="1" indent="0">
              <a:buNone/>
            </a:pPr>
            <a:endParaRPr lang="fr-BE" dirty="0" smtClean="0"/>
          </a:p>
          <a:p>
            <a:pPr marL="0" lvl="1" indent="0">
              <a:buNone/>
            </a:pPr>
            <a:r>
              <a:rPr lang="fr-BE" b="1" dirty="0" smtClean="0"/>
              <a:t>SFX</a:t>
            </a:r>
          </a:p>
          <a:p>
            <a:pPr marL="342900" lvl="1" indent="-342900"/>
            <a:r>
              <a:rPr lang="fr-BE" dirty="0" smtClean="0"/>
              <a:t>Toutes les notices d’e-journaux et d’e-books présentes dans la base de connaissance pour les sources activées par l’</a:t>
            </a:r>
            <a:r>
              <a:rPr lang="fr-BE" dirty="0" err="1" smtClean="0"/>
              <a:t>ULg</a:t>
            </a:r>
            <a:endParaRPr lang="fr-BE" dirty="0" smtClean="0"/>
          </a:p>
          <a:p>
            <a:pPr marL="342900" lvl="1" indent="-342900"/>
            <a:r>
              <a:rPr lang="fr-BE" dirty="0" smtClean="0"/>
              <a:t>Toutes les informations sur l’accès à la ressource</a:t>
            </a:r>
          </a:p>
          <a:p>
            <a:pPr marL="274320" lvl="2" indent="0">
              <a:buNone/>
            </a:pPr>
            <a:endParaRPr lang="fr-BE" dirty="0" smtClean="0"/>
          </a:p>
          <a:p>
            <a:pPr marL="274320" lvl="2" indent="0">
              <a:buNone/>
            </a:pPr>
            <a:endParaRPr lang="fr-BE" dirty="0" smtClean="0"/>
          </a:p>
          <a:p>
            <a:pPr marL="274320" lvl="2" indent="0">
              <a:buNone/>
            </a:pPr>
            <a:endParaRPr lang="fr-BE" dirty="0" smtClean="0"/>
          </a:p>
          <a:p>
            <a:pPr marL="274320" lvl="2" indent="0">
              <a:buFont typeface="Wingdings"/>
              <a:buChar char="Ø"/>
            </a:pPr>
            <a:endParaRPr lang="fr-BE" dirty="0" smtClean="0"/>
          </a:p>
          <a:p>
            <a:pPr>
              <a:buNone/>
            </a:pPr>
            <a:endParaRPr lang="fr-BE" dirty="0" smtClean="0"/>
          </a:p>
          <a:p>
            <a:endParaRPr lang="fr-BE" cap="small" dirty="0" smtClean="0"/>
          </a:p>
          <a:p>
            <a:pPr lvl="3"/>
            <a:endParaRPr lang="fr-BE" dirty="0" smtClean="0"/>
          </a:p>
          <a:p>
            <a:pPr lvl="2"/>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45</a:t>
            </a:fld>
            <a:endParaRPr lang="en-US"/>
          </a:p>
        </p:txBody>
      </p:sp>
    </p:spTree>
    <p:extLst>
      <p:ext uri="{BB962C8B-B14F-4D97-AF65-F5344CB8AC3E}">
        <p14:creationId xmlns:p14="http://schemas.microsoft.com/office/powerpoint/2010/main" val="42082822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ALEPH, </a:t>
            </a:r>
            <a:r>
              <a:rPr lang="fr-BE" dirty="0" err="1" smtClean="0"/>
              <a:t>ORBi</a:t>
            </a:r>
            <a:r>
              <a:rPr lang="fr-BE" dirty="0" smtClean="0"/>
              <a:t>, SFX</a:t>
            </a:r>
            <a:endParaRPr lang="fr-BE" dirty="0"/>
          </a:p>
        </p:txBody>
      </p:sp>
      <p:sp>
        <p:nvSpPr>
          <p:cNvPr id="3" name="Espace réservé du contenu 2"/>
          <p:cNvSpPr>
            <a:spLocks noGrp="1"/>
          </p:cNvSpPr>
          <p:nvPr>
            <p:ph sz="quarter" idx="1"/>
          </p:nvPr>
        </p:nvSpPr>
        <p:spPr/>
        <p:txBody>
          <a:bodyPr/>
          <a:lstStyle/>
          <a:p>
            <a:pPr marL="0" lvl="1" indent="0" algn="ctr">
              <a:buNone/>
            </a:pPr>
            <a:r>
              <a:rPr lang="fr-BE" b="1" dirty="0" smtClean="0"/>
              <a:t>Et après un 1</a:t>
            </a:r>
            <a:r>
              <a:rPr lang="fr-BE" b="1" baseline="30000" dirty="0" smtClean="0"/>
              <a:t>er</a:t>
            </a:r>
            <a:r>
              <a:rPr lang="fr-BE" b="1" dirty="0" smtClean="0"/>
              <a:t> jeu de test (mai 2012)</a:t>
            </a:r>
          </a:p>
          <a:p>
            <a:pPr marL="0" lvl="1" indent="0" algn="ctr">
              <a:buNone/>
            </a:pPr>
            <a:r>
              <a:rPr lang="fr-BE" b="1" dirty="0" smtClean="0"/>
              <a:t>… diverses adaptations</a:t>
            </a:r>
          </a:p>
          <a:p>
            <a:pPr marL="0" lvl="1" indent="0">
              <a:buNone/>
            </a:pPr>
            <a:endParaRPr lang="fr-BE" dirty="0" smtClean="0"/>
          </a:p>
          <a:p>
            <a:pPr marL="342900" lvl="1" indent="-342900"/>
            <a:r>
              <a:rPr lang="fr-BE" b="1" dirty="0" smtClean="0"/>
              <a:t>Aleph</a:t>
            </a:r>
            <a:r>
              <a:rPr lang="fr-BE" dirty="0" smtClean="0"/>
              <a:t>:</a:t>
            </a:r>
          </a:p>
          <a:p>
            <a:pPr marL="708660" lvl="2" indent="-342900"/>
            <a:r>
              <a:rPr lang="fr-BE" dirty="0" smtClean="0"/>
              <a:t>Exclure les notices E-ressources issues d’Aleph</a:t>
            </a:r>
          </a:p>
          <a:p>
            <a:pPr marL="708660" lvl="2" indent="-342900"/>
            <a:r>
              <a:rPr lang="fr-BE" dirty="0" smtClean="0"/>
              <a:t>Corriger et adapter des données Aleph et des consignes de catalogage</a:t>
            </a:r>
          </a:p>
          <a:p>
            <a:pPr marL="342900" lvl="1" indent="-342900"/>
            <a:endParaRPr lang="fr-BE" b="1" dirty="0" smtClean="0"/>
          </a:p>
          <a:p>
            <a:pPr marL="342900" lvl="1" indent="-342900"/>
            <a:r>
              <a:rPr lang="fr-BE" b="1" dirty="0" err="1" smtClean="0"/>
              <a:t>ORBi</a:t>
            </a:r>
            <a:r>
              <a:rPr lang="fr-BE" dirty="0" smtClean="0"/>
              <a:t>:</a:t>
            </a:r>
          </a:p>
          <a:p>
            <a:pPr marL="708660" lvl="2" indent="-342900"/>
            <a:r>
              <a:rPr lang="fr-BE" dirty="0" smtClean="0"/>
              <a:t>Modifier la sortie DC en QDC (Dublin </a:t>
            </a:r>
            <a:r>
              <a:rPr lang="fr-BE" dirty="0" err="1" smtClean="0"/>
              <a:t>Core</a:t>
            </a:r>
            <a:r>
              <a:rPr lang="fr-BE" dirty="0" smtClean="0"/>
              <a:t> Qualifié) + local </a:t>
            </a:r>
            <a:r>
              <a:rPr lang="fr-BE" dirty="0" err="1" smtClean="0"/>
              <a:t>ORBi</a:t>
            </a:r>
            <a:endParaRPr lang="fr-BE" dirty="0" smtClean="0"/>
          </a:p>
          <a:p>
            <a:pPr marL="342900" lvl="1" indent="-342900"/>
            <a:endParaRPr lang="fr-BE" dirty="0" smtClean="0"/>
          </a:p>
          <a:p>
            <a:pPr marL="342900" lvl="1" indent="-342900"/>
            <a:r>
              <a:rPr lang="fr-BE" dirty="0" err="1" smtClean="0"/>
              <a:t>Dédoublonner</a:t>
            </a:r>
            <a:r>
              <a:rPr lang="fr-BE" dirty="0" smtClean="0"/>
              <a:t>? </a:t>
            </a:r>
            <a:r>
              <a:rPr lang="fr-BE" dirty="0" err="1" smtClean="0"/>
              <a:t>Frbriser</a:t>
            </a:r>
            <a:r>
              <a:rPr lang="fr-BE" dirty="0" smtClean="0"/>
              <a:t>?</a:t>
            </a:r>
          </a:p>
          <a:p>
            <a:pPr marL="560070" lvl="2" indent="-285750"/>
            <a:r>
              <a:rPr lang="fr-BE" dirty="0" smtClean="0"/>
              <a:t>Quoi avec quoi?</a:t>
            </a:r>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46</a:t>
            </a:fld>
            <a:endParaRPr lang="en-US"/>
          </a:p>
        </p:txBody>
      </p:sp>
    </p:spTree>
    <p:extLst>
      <p:ext uri="{BB962C8B-B14F-4D97-AF65-F5344CB8AC3E}">
        <p14:creationId xmlns:p14="http://schemas.microsoft.com/office/powerpoint/2010/main" val="4216968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ALEPH, </a:t>
            </a:r>
            <a:r>
              <a:rPr lang="fr-BE" dirty="0" err="1" smtClean="0"/>
              <a:t>ORBi</a:t>
            </a:r>
            <a:r>
              <a:rPr lang="fr-BE" dirty="0" smtClean="0"/>
              <a:t>, SFX… et PRIMO </a:t>
            </a:r>
            <a:endParaRPr lang="fr-BE" dirty="0"/>
          </a:p>
        </p:txBody>
      </p:sp>
      <p:sp>
        <p:nvSpPr>
          <p:cNvPr id="3" name="Espace réservé du contenu 2"/>
          <p:cNvSpPr>
            <a:spLocks noGrp="1"/>
          </p:cNvSpPr>
          <p:nvPr>
            <p:ph sz="quarter" idx="1"/>
          </p:nvPr>
        </p:nvSpPr>
        <p:spPr>
          <a:xfrm>
            <a:off x="612648" y="1600200"/>
            <a:ext cx="8153400" cy="4853136"/>
          </a:xfrm>
        </p:spPr>
        <p:txBody>
          <a:bodyPr/>
          <a:lstStyle/>
          <a:p>
            <a:pPr algn="ctr">
              <a:buNone/>
            </a:pPr>
            <a:r>
              <a:rPr lang="fr-BE" sz="1600" b="1" dirty="0" smtClean="0"/>
              <a:t>Sources</a:t>
            </a:r>
          </a:p>
          <a:p>
            <a:pPr algn="ctr">
              <a:buNone/>
            </a:pPr>
            <a:endParaRPr lang="fr-BE" dirty="0" smtClean="0"/>
          </a:p>
        </p:txBody>
      </p:sp>
      <p:sp>
        <p:nvSpPr>
          <p:cNvPr id="4" name="Organigramme : Processus 3"/>
          <p:cNvSpPr/>
          <p:nvPr/>
        </p:nvSpPr>
        <p:spPr>
          <a:xfrm>
            <a:off x="1043608" y="1916832"/>
            <a:ext cx="914400" cy="432048"/>
          </a:xfrm>
          <a:prstGeom prst="flowChartProcess">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Aleph</a:t>
            </a:r>
            <a:endParaRPr lang="fr-BE" dirty="0"/>
          </a:p>
        </p:txBody>
      </p:sp>
      <p:sp>
        <p:nvSpPr>
          <p:cNvPr id="5" name="Organigramme : Processus 4"/>
          <p:cNvSpPr/>
          <p:nvPr/>
        </p:nvSpPr>
        <p:spPr>
          <a:xfrm>
            <a:off x="2555776" y="1916832"/>
            <a:ext cx="914400" cy="432048"/>
          </a:xfrm>
          <a:prstGeom prst="flowChartProcess">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SFX</a:t>
            </a:r>
            <a:endParaRPr lang="fr-BE" dirty="0"/>
          </a:p>
        </p:txBody>
      </p:sp>
      <p:sp>
        <p:nvSpPr>
          <p:cNvPr id="6" name="Organigramme : Processus 5"/>
          <p:cNvSpPr/>
          <p:nvPr/>
        </p:nvSpPr>
        <p:spPr>
          <a:xfrm>
            <a:off x="3995936" y="1916832"/>
            <a:ext cx="1008112" cy="432048"/>
          </a:xfrm>
          <a:prstGeom prst="flowChartProcess">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Voyager</a:t>
            </a:r>
            <a:endParaRPr lang="fr-BE" dirty="0"/>
          </a:p>
        </p:txBody>
      </p:sp>
      <p:sp>
        <p:nvSpPr>
          <p:cNvPr id="7" name="Organigramme : Processus 6"/>
          <p:cNvSpPr/>
          <p:nvPr/>
        </p:nvSpPr>
        <p:spPr>
          <a:xfrm>
            <a:off x="5580112" y="1916832"/>
            <a:ext cx="914400" cy="432048"/>
          </a:xfrm>
          <a:prstGeom prst="flowChartProcess">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Digitool</a:t>
            </a:r>
            <a:endParaRPr lang="fr-BE" dirty="0"/>
          </a:p>
        </p:txBody>
      </p:sp>
      <p:sp>
        <p:nvSpPr>
          <p:cNvPr id="8" name="Organigramme : Processus 7"/>
          <p:cNvSpPr/>
          <p:nvPr/>
        </p:nvSpPr>
        <p:spPr>
          <a:xfrm>
            <a:off x="7020272" y="1916832"/>
            <a:ext cx="914400" cy="432048"/>
          </a:xfrm>
          <a:prstGeom prst="flowChartProcess">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Autres</a:t>
            </a:r>
            <a:endParaRPr lang="fr-BE" dirty="0"/>
          </a:p>
        </p:txBody>
      </p:sp>
      <p:sp>
        <p:nvSpPr>
          <p:cNvPr id="9" name="Organigramme : Processus 8"/>
          <p:cNvSpPr/>
          <p:nvPr/>
        </p:nvSpPr>
        <p:spPr>
          <a:xfrm>
            <a:off x="2339752" y="2564904"/>
            <a:ext cx="4248472" cy="25922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fr-BE" b="1" dirty="0" smtClean="0">
              <a:solidFill>
                <a:schemeClr val="accent5"/>
              </a:solidFill>
            </a:endParaRPr>
          </a:p>
        </p:txBody>
      </p:sp>
      <p:sp>
        <p:nvSpPr>
          <p:cNvPr id="10" name="Organigramme : Alternative 9"/>
          <p:cNvSpPr/>
          <p:nvPr/>
        </p:nvSpPr>
        <p:spPr>
          <a:xfrm>
            <a:off x="3419872" y="2636912"/>
            <a:ext cx="1994520"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Moissonnage</a:t>
            </a:r>
            <a:endParaRPr lang="fr-BE" dirty="0"/>
          </a:p>
        </p:txBody>
      </p:sp>
      <p:sp>
        <p:nvSpPr>
          <p:cNvPr id="11" name="Organigramme : Alternative 10"/>
          <p:cNvSpPr/>
          <p:nvPr/>
        </p:nvSpPr>
        <p:spPr>
          <a:xfrm>
            <a:off x="3419872" y="3212976"/>
            <a:ext cx="1994520"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Normalisation</a:t>
            </a:r>
            <a:endParaRPr lang="fr-BE" dirty="0"/>
          </a:p>
        </p:txBody>
      </p:sp>
      <p:sp>
        <p:nvSpPr>
          <p:cNvPr id="12" name="Organigramme : Alternative 11"/>
          <p:cNvSpPr/>
          <p:nvPr/>
        </p:nvSpPr>
        <p:spPr>
          <a:xfrm>
            <a:off x="3419872" y="3789040"/>
            <a:ext cx="1994520"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Enrichissement</a:t>
            </a:r>
            <a:endParaRPr lang="fr-BE" dirty="0"/>
          </a:p>
        </p:txBody>
      </p:sp>
      <p:sp>
        <p:nvSpPr>
          <p:cNvPr id="13" name="Organigramme : Alternative 12"/>
          <p:cNvSpPr/>
          <p:nvPr/>
        </p:nvSpPr>
        <p:spPr>
          <a:xfrm>
            <a:off x="3419872" y="4365104"/>
            <a:ext cx="1994520" cy="4320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Chargement</a:t>
            </a:r>
            <a:endParaRPr lang="fr-BE" dirty="0"/>
          </a:p>
        </p:txBody>
      </p:sp>
      <p:sp>
        <p:nvSpPr>
          <p:cNvPr id="14" name="Rectangle 13"/>
          <p:cNvSpPr/>
          <p:nvPr/>
        </p:nvSpPr>
        <p:spPr>
          <a:xfrm>
            <a:off x="179512" y="2708920"/>
            <a:ext cx="2880320" cy="648072"/>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accent5"/>
                </a:solidFill>
              </a:rPr>
              <a:t>Plate-forme de publication</a:t>
            </a:r>
            <a:endParaRPr lang="fr-BE" dirty="0"/>
          </a:p>
        </p:txBody>
      </p:sp>
      <p:sp>
        <p:nvSpPr>
          <p:cNvPr id="15" name="Organigramme : Disque magnétique 14"/>
          <p:cNvSpPr/>
          <p:nvPr/>
        </p:nvSpPr>
        <p:spPr>
          <a:xfrm>
            <a:off x="3491880" y="5085184"/>
            <a:ext cx="1706488" cy="1584176"/>
          </a:xfrm>
          <a:prstGeom prst="flowChartMagneticDisk">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PNX </a:t>
            </a:r>
          </a:p>
          <a:p>
            <a:pPr algn="ctr"/>
            <a:r>
              <a:rPr lang="fr-BE" dirty="0" smtClean="0"/>
              <a:t>Notices dans la base de données PRIMO</a:t>
            </a:r>
            <a:endParaRPr lang="fr-BE" dirty="0"/>
          </a:p>
        </p:txBody>
      </p:sp>
      <p:sp>
        <p:nvSpPr>
          <p:cNvPr id="16" name="Organigramme : Alternative 15"/>
          <p:cNvSpPr/>
          <p:nvPr/>
        </p:nvSpPr>
        <p:spPr>
          <a:xfrm>
            <a:off x="611560" y="5229200"/>
            <a:ext cx="2232248" cy="6480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Dédoublonnement</a:t>
            </a:r>
            <a:endParaRPr lang="fr-BE" dirty="0"/>
          </a:p>
        </p:txBody>
      </p:sp>
      <p:sp>
        <p:nvSpPr>
          <p:cNvPr id="17" name="Organigramme : Alternative 16"/>
          <p:cNvSpPr/>
          <p:nvPr/>
        </p:nvSpPr>
        <p:spPr>
          <a:xfrm>
            <a:off x="5796136" y="5229200"/>
            <a:ext cx="2160240" cy="57606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FRBR</a:t>
            </a:r>
            <a:endParaRPr lang="fr-BE" dirty="0"/>
          </a:p>
        </p:txBody>
      </p:sp>
      <p:cxnSp>
        <p:nvCxnSpPr>
          <p:cNvPr id="19" name="Connecteur droit avec flèche 18"/>
          <p:cNvCxnSpPr/>
          <p:nvPr/>
        </p:nvCxnSpPr>
        <p:spPr>
          <a:xfrm>
            <a:off x="1763688" y="2348880"/>
            <a:ext cx="172819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203848" y="2348880"/>
            <a:ext cx="944488"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6" idx="2"/>
            <a:endCxn id="9" idx="0"/>
          </p:cNvCxnSpPr>
          <p:nvPr/>
        </p:nvCxnSpPr>
        <p:spPr>
          <a:xfrm flipH="1">
            <a:off x="4463988" y="2348880"/>
            <a:ext cx="3600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a:off x="4716016" y="2276872"/>
            <a:ext cx="82809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5364088" y="2348880"/>
            <a:ext cx="190821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a:stCxn id="10" idx="2"/>
          </p:cNvCxnSpPr>
          <p:nvPr/>
        </p:nvCxnSpPr>
        <p:spPr>
          <a:xfrm flipH="1">
            <a:off x="4355976" y="3068960"/>
            <a:ext cx="61156"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stCxn id="10" idx="2"/>
            <a:endCxn id="11" idx="0"/>
          </p:cNvCxnSpPr>
          <p:nvPr/>
        </p:nvCxnSpPr>
        <p:spPr>
          <a:xfrm>
            <a:off x="4417132" y="3068960"/>
            <a:ext cx="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a:off x="4427984" y="3645024"/>
            <a:ext cx="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4427984" y="4221088"/>
            <a:ext cx="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4427984" y="479715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17" idx="1"/>
            <a:endCxn id="15" idx="4"/>
          </p:cNvCxnSpPr>
          <p:nvPr/>
        </p:nvCxnSpPr>
        <p:spPr>
          <a:xfrm flipH="1">
            <a:off x="5198368" y="5517232"/>
            <a:ext cx="59776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stCxn id="16" idx="3"/>
            <a:endCxn id="15" idx="2"/>
          </p:cNvCxnSpPr>
          <p:nvPr/>
        </p:nvCxnSpPr>
        <p:spPr>
          <a:xfrm>
            <a:off x="2843808" y="5553236"/>
            <a:ext cx="648072" cy="3240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rganigramme : Alternative 33"/>
          <p:cNvSpPr/>
          <p:nvPr/>
        </p:nvSpPr>
        <p:spPr>
          <a:xfrm>
            <a:off x="5580112" y="5949280"/>
            <a:ext cx="2160240" cy="576064"/>
          </a:xfrm>
          <a:prstGeom prst="flowChartAlternateProces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Indexation</a:t>
            </a:r>
            <a:endParaRPr lang="fr-BE" dirty="0"/>
          </a:p>
        </p:txBody>
      </p:sp>
      <p:sp>
        <p:nvSpPr>
          <p:cNvPr id="35" name="Organigramme : Alternative 34"/>
          <p:cNvSpPr/>
          <p:nvPr/>
        </p:nvSpPr>
        <p:spPr>
          <a:xfrm>
            <a:off x="1043608" y="6021288"/>
            <a:ext cx="2160240" cy="576064"/>
          </a:xfrm>
          <a:prstGeom prst="flowChartAlternateProces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Suppressions de notices</a:t>
            </a:r>
            <a:endParaRPr lang="fr-BE" dirty="0"/>
          </a:p>
        </p:txBody>
      </p:sp>
      <p:cxnSp>
        <p:nvCxnSpPr>
          <p:cNvPr id="36" name="Connecteur droit avec flèche 35"/>
          <p:cNvCxnSpPr>
            <a:stCxn id="34" idx="1"/>
          </p:cNvCxnSpPr>
          <p:nvPr/>
        </p:nvCxnSpPr>
        <p:spPr>
          <a:xfrm flipH="1" flipV="1">
            <a:off x="5220072" y="6165304"/>
            <a:ext cx="360040"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a:stCxn id="35" idx="3"/>
          </p:cNvCxnSpPr>
          <p:nvPr/>
        </p:nvCxnSpPr>
        <p:spPr>
          <a:xfrm flipV="1">
            <a:off x="3203848" y="6093296"/>
            <a:ext cx="28803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Espace réservé du pied de page 19"/>
          <p:cNvSpPr>
            <a:spLocks noGrp="1"/>
          </p:cNvSpPr>
          <p:nvPr>
            <p:ph type="ftr" sz="quarter" idx="11"/>
          </p:nvPr>
        </p:nvSpPr>
        <p:spPr/>
        <p:txBody>
          <a:bodyPr/>
          <a:lstStyle/>
          <a:p>
            <a:r>
              <a:rPr lang="fr-BE" smtClean="0"/>
              <a:t>Primo @ ULg : formation à destination du personnel...</a:t>
            </a:r>
            <a:endParaRPr lang="en-US"/>
          </a:p>
        </p:txBody>
      </p:sp>
      <p:sp>
        <p:nvSpPr>
          <p:cNvPr id="21" name="Espace réservé du numéro de diapositive 20"/>
          <p:cNvSpPr>
            <a:spLocks noGrp="1"/>
          </p:cNvSpPr>
          <p:nvPr>
            <p:ph type="sldNum" sz="quarter" idx="12"/>
          </p:nvPr>
        </p:nvSpPr>
        <p:spPr/>
        <p:txBody>
          <a:bodyPr/>
          <a:lstStyle/>
          <a:p>
            <a:fld id="{E667ED75-B537-4810-9364-B7D9FE7FDC55}" type="slidenum">
              <a:rPr lang="en-US" smtClean="0"/>
              <a:pPr/>
              <a:t>47</a:t>
            </a:fld>
            <a:endParaRPr lang="en-US"/>
          </a:p>
        </p:txBody>
      </p:sp>
    </p:spTree>
    <p:extLst>
      <p:ext uri="{BB962C8B-B14F-4D97-AF65-F5344CB8AC3E}">
        <p14:creationId xmlns:p14="http://schemas.microsoft.com/office/powerpoint/2010/main" val="32598982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ALEPH, </a:t>
            </a:r>
            <a:r>
              <a:rPr lang="fr-BE" dirty="0" err="1" smtClean="0"/>
              <a:t>ORBi</a:t>
            </a:r>
            <a:r>
              <a:rPr lang="fr-BE" dirty="0" smtClean="0"/>
              <a:t>, SFX – </a:t>
            </a:r>
            <a:br>
              <a:rPr lang="fr-BE" dirty="0" smtClean="0"/>
            </a:br>
            <a:r>
              <a:rPr lang="fr-BE" dirty="0"/>
              <a:t>	</a:t>
            </a:r>
            <a:r>
              <a:rPr lang="fr-BE" dirty="0" smtClean="0"/>
              <a:t>			1. Moissonnage</a:t>
            </a:r>
            <a:endParaRPr lang="fr-BE" dirty="0"/>
          </a:p>
        </p:txBody>
      </p:sp>
      <p:sp>
        <p:nvSpPr>
          <p:cNvPr id="3" name="Espace réservé du contenu 2"/>
          <p:cNvSpPr>
            <a:spLocks noGrp="1"/>
          </p:cNvSpPr>
          <p:nvPr>
            <p:ph sz="quarter" idx="1"/>
          </p:nvPr>
        </p:nvSpPr>
        <p:spPr>
          <a:xfrm>
            <a:off x="612648" y="1600200"/>
            <a:ext cx="8153400" cy="4997152"/>
          </a:xfrm>
        </p:spPr>
        <p:txBody>
          <a:bodyPr>
            <a:normAutofit fontScale="92500" lnSpcReduction="10000"/>
          </a:bodyPr>
          <a:lstStyle/>
          <a:p>
            <a:pPr marL="0">
              <a:buNone/>
            </a:pPr>
            <a:r>
              <a:rPr lang="fr-BE" b="1" dirty="0" smtClean="0"/>
              <a:t>Comment sont extraites les notices? Sous quel format?</a:t>
            </a:r>
          </a:p>
          <a:p>
            <a:pPr algn="ctr">
              <a:buNone/>
            </a:pPr>
            <a:endParaRPr lang="fr-BE" dirty="0" smtClean="0"/>
          </a:p>
          <a:p>
            <a:r>
              <a:rPr lang="fr-BE" dirty="0" smtClean="0"/>
              <a:t>Moissonnage des différentes sources</a:t>
            </a:r>
          </a:p>
          <a:p>
            <a:pPr lvl="1"/>
            <a:r>
              <a:rPr lang="fr-BE" dirty="0" smtClean="0"/>
              <a:t>Par SFTP pour ALEPH et SFX</a:t>
            </a:r>
          </a:p>
          <a:p>
            <a:pPr lvl="2">
              <a:buNone/>
            </a:pPr>
            <a:endParaRPr lang="fr-BE" dirty="0" smtClean="0"/>
          </a:p>
          <a:p>
            <a:pPr lvl="2">
              <a:buNone/>
            </a:pPr>
            <a:endParaRPr lang="fr-BE" dirty="0" smtClean="0"/>
          </a:p>
          <a:p>
            <a:pPr lvl="2">
              <a:buNone/>
            </a:pPr>
            <a:endParaRPr lang="fr-BE" dirty="0" smtClean="0"/>
          </a:p>
          <a:p>
            <a:pPr lvl="2"/>
            <a:r>
              <a:rPr lang="fr-BE" dirty="0" smtClean="0"/>
              <a:t>Notices publiées en </a:t>
            </a:r>
            <a:r>
              <a:rPr lang="fr-BE" dirty="0" err="1" smtClean="0"/>
              <a:t>MarcXml</a:t>
            </a:r>
            <a:endParaRPr lang="fr-BE" dirty="0" smtClean="0"/>
          </a:p>
          <a:p>
            <a:pPr lvl="3"/>
            <a:r>
              <a:rPr lang="fr-BE" dirty="0" err="1" smtClean="0"/>
              <a:t>MarcXml</a:t>
            </a:r>
            <a:r>
              <a:rPr lang="fr-BE" dirty="0" smtClean="0"/>
              <a:t> standard</a:t>
            </a:r>
          </a:p>
          <a:p>
            <a:pPr lvl="3"/>
            <a:r>
              <a:rPr lang="fr-BE" dirty="0" smtClean="0"/>
              <a:t>Étiquettes alphanumériques Aleph</a:t>
            </a:r>
          </a:p>
          <a:p>
            <a:pPr lvl="3">
              <a:buFont typeface="Wingdings"/>
              <a:buChar char="Ø"/>
            </a:pPr>
            <a:endParaRPr lang="fr-BE" dirty="0" smtClean="0"/>
          </a:p>
          <a:p>
            <a:pPr lvl="2"/>
            <a:endParaRPr lang="fr-BE" dirty="0" smtClean="0"/>
          </a:p>
          <a:p>
            <a:pPr lvl="1"/>
            <a:r>
              <a:rPr lang="fr-BE" dirty="0" smtClean="0"/>
              <a:t>Par OAI pour </a:t>
            </a:r>
            <a:r>
              <a:rPr lang="fr-BE" dirty="0" err="1" smtClean="0"/>
              <a:t>ORBi</a:t>
            </a:r>
            <a:endParaRPr lang="fr-BE" dirty="0" smtClean="0"/>
          </a:p>
          <a:p>
            <a:pPr lvl="1"/>
            <a:endParaRPr lang="fr-BE" dirty="0" smtClean="0"/>
          </a:p>
          <a:p>
            <a:pPr lvl="2"/>
            <a:r>
              <a:rPr lang="fr-BE" dirty="0" smtClean="0"/>
              <a:t>Notices publiées en QDC</a:t>
            </a:r>
          </a:p>
          <a:p>
            <a:pPr lvl="3"/>
            <a:r>
              <a:rPr lang="fr-BE" dirty="0" smtClean="0"/>
              <a:t>QDC standard</a:t>
            </a:r>
          </a:p>
          <a:p>
            <a:pPr lvl="3"/>
            <a:r>
              <a:rPr lang="fr-BE" dirty="0" smtClean="0"/>
              <a:t>Étiquettes locales</a:t>
            </a:r>
          </a:p>
          <a:p>
            <a:pPr lvl="2">
              <a:buFont typeface="Wingdings"/>
              <a:buChar char="Ø"/>
            </a:pPr>
            <a:endParaRPr lang="fr-BE" dirty="0" smtClean="0"/>
          </a:p>
          <a:p>
            <a:pPr lvl="2">
              <a:buFont typeface="Wingdings"/>
              <a:buChar char="Ø"/>
            </a:pPr>
            <a:endParaRPr lang="fr-BE" dirty="0" smtClean="0"/>
          </a:p>
          <a:p>
            <a:pPr lvl="2">
              <a:buNone/>
            </a:pPr>
            <a:endParaRPr lang="fr-BE" dirty="0" smtClean="0"/>
          </a:p>
          <a:p>
            <a:pPr lvl="1">
              <a:buFont typeface="Wingdings"/>
              <a:buChar char="Ø"/>
            </a:pPr>
            <a:endParaRPr lang="fr-BE" dirty="0" smtClean="0"/>
          </a:p>
          <a:p>
            <a:endParaRPr lang="fr-BE" cap="small" dirty="0" smtClean="0"/>
          </a:p>
          <a:p>
            <a:pPr lvl="3"/>
            <a:endParaRPr lang="fr-BE" dirty="0" smtClean="0"/>
          </a:p>
          <a:p>
            <a:pPr lvl="2"/>
            <a:endParaRPr lang="fr-BE" dirty="0"/>
          </a:p>
        </p:txBody>
      </p:sp>
      <p:sp>
        <p:nvSpPr>
          <p:cNvPr id="4" name="Rectangle à coins arrondis 3"/>
          <p:cNvSpPr/>
          <p:nvPr/>
        </p:nvSpPr>
        <p:spPr>
          <a:xfrm>
            <a:off x="6228184" y="3789040"/>
            <a:ext cx="1872208" cy="612648"/>
          </a:xfrm>
          <a:prstGeom prst="wedgeRoundRectCallout">
            <a:avLst>
              <a:gd name="adj1" fmla="val -157523"/>
              <a:gd name="adj2" fmla="val 191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001, 008, 1xx, 2xx, 3xx, 6xx, 7xx, 852, …</a:t>
            </a:r>
            <a:endParaRPr lang="fr-BE" sz="1400" dirty="0"/>
          </a:p>
        </p:txBody>
      </p:sp>
      <p:sp>
        <p:nvSpPr>
          <p:cNvPr id="5" name="Rectangle à coins arrondis 4"/>
          <p:cNvSpPr/>
          <p:nvPr/>
        </p:nvSpPr>
        <p:spPr>
          <a:xfrm>
            <a:off x="6200023" y="4581128"/>
            <a:ext cx="1584176" cy="612648"/>
          </a:xfrm>
          <a:prstGeom prst="wedgeRoundRectCallout">
            <a:avLst>
              <a:gd name="adj1" fmla="val -144359"/>
              <a:gd name="adj2" fmla="val -606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AUT, SUB, …Z30, AVA, …</a:t>
            </a:r>
            <a:endParaRPr lang="fr-BE" sz="1400" dirty="0"/>
          </a:p>
        </p:txBody>
      </p:sp>
      <p:sp>
        <p:nvSpPr>
          <p:cNvPr id="6" name="Rectangle 5"/>
          <p:cNvSpPr/>
          <p:nvPr/>
        </p:nvSpPr>
        <p:spPr>
          <a:xfrm>
            <a:off x="3347864" y="3140968"/>
            <a:ext cx="2304256" cy="612648"/>
          </a:xfrm>
          <a:prstGeom prst="wedgeRectCallout">
            <a:avLst>
              <a:gd name="adj1" fmla="val -19071"/>
              <a:gd name="adj2" fmla="val 4645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BE" sz="1400" dirty="0" smtClean="0"/>
              <a:t>Export hebdomadaire du fichier des accès transmis pour les données PCI</a:t>
            </a:r>
          </a:p>
        </p:txBody>
      </p:sp>
      <p:sp>
        <p:nvSpPr>
          <p:cNvPr id="7" name="Rectangle 6"/>
          <p:cNvSpPr/>
          <p:nvPr/>
        </p:nvSpPr>
        <p:spPr>
          <a:xfrm>
            <a:off x="5004048" y="2204864"/>
            <a:ext cx="3168352" cy="720080"/>
          </a:xfrm>
          <a:prstGeom prst="wedgeRectCallout">
            <a:avLst>
              <a:gd name="adj1" fmla="val 8992"/>
              <a:gd name="adj2" fmla="val -4924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fr-BE" sz="1300" dirty="0" smtClean="0"/>
              <a:t>Mise à jour  (notices modifiées, supprimées) </a:t>
            </a:r>
          </a:p>
          <a:p>
            <a:pPr marL="0" lvl="2" algn="ctr"/>
            <a:r>
              <a:rPr lang="fr-BE" sz="1400" dirty="0" smtClean="0"/>
              <a:t>1 fois / jour </a:t>
            </a:r>
          </a:p>
        </p:txBody>
      </p:sp>
      <p:sp>
        <p:nvSpPr>
          <p:cNvPr id="8" name="Rectangle 7"/>
          <p:cNvSpPr/>
          <p:nvPr/>
        </p:nvSpPr>
        <p:spPr>
          <a:xfrm>
            <a:off x="683568" y="3068960"/>
            <a:ext cx="1872208" cy="504056"/>
          </a:xfrm>
          <a:prstGeom prst="wedgeRectCallout">
            <a:avLst>
              <a:gd name="adj1" fmla="val 8992"/>
              <a:gd name="adj2" fmla="val -4924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BE" sz="1400" dirty="0" smtClean="0"/>
              <a:t>En temps réel pour la disponibilité</a:t>
            </a:r>
          </a:p>
        </p:txBody>
      </p:sp>
      <p:cxnSp>
        <p:nvCxnSpPr>
          <p:cNvPr id="10" name="Connecteur droit avec flèche 9"/>
          <p:cNvCxnSpPr>
            <a:endCxn id="6" idx="0"/>
          </p:cNvCxnSpPr>
          <p:nvPr/>
        </p:nvCxnSpPr>
        <p:spPr>
          <a:xfrm>
            <a:off x="4067944" y="2852936"/>
            <a:ext cx="432048"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555776" y="2916435"/>
            <a:ext cx="560668" cy="4405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635896" y="5085184"/>
            <a:ext cx="1152128" cy="504056"/>
          </a:xfrm>
          <a:prstGeom prst="wedgeRectCallout">
            <a:avLst>
              <a:gd name="adj1" fmla="val 8992"/>
              <a:gd name="adj2" fmla="val -4924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BE" sz="1400" dirty="0" smtClean="0"/>
              <a:t>1 fois / jour</a:t>
            </a:r>
          </a:p>
        </p:txBody>
      </p:sp>
      <p:cxnSp>
        <p:nvCxnSpPr>
          <p:cNvPr id="23" name="Connecteur droit avec flèche 22"/>
          <p:cNvCxnSpPr/>
          <p:nvPr/>
        </p:nvCxnSpPr>
        <p:spPr>
          <a:xfrm>
            <a:off x="3232153" y="5332040"/>
            <a:ext cx="381086" cy="51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5652120" y="5805264"/>
            <a:ext cx="2664296" cy="612648"/>
          </a:xfrm>
          <a:prstGeom prst="wedgeRoundRectCallout">
            <a:avLst>
              <a:gd name="adj1" fmla="val -141560"/>
              <a:gd name="adj2" fmla="val 174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&lt;</a:t>
            </a:r>
            <a:r>
              <a:rPr lang="fr-BE" sz="1400" dirty="0" err="1" smtClean="0"/>
              <a:t>dc:title</a:t>
            </a:r>
            <a:r>
              <a:rPr lang="fr-BE" sz="1400" dirty="0" smtClean="0"/>
              <a:t>&gt;</a:t>
            </a:r>
          </a:p>
          <a:p>
            <a:pPr algn="ctr"/>
            <a:r>
              <a:rPr lang="fr-BE" sz="1400" dirty="0" smtClean="0"/>
              <a:t>&lt;</a:t>
            </a:r>
            <a:r>
              <a:rPr lang="fr-BE" sz="1400" dirty="0" err="1" smtClean="0"/>
              <a:t>dcterms:bibliographicCitation</a:t>
            </a:r>
            <a:r>
              <a:rPr lang="fr-BE" sz="1400" dirty="0" smtClean="0"/>
              <a:t>&gt;</a:t>
            </a:r>
            <a:endParaRPr lang="fr-BE" sz="1400" dirty="0"/>
          </a:p>
        </p:txBody>
      </p:sp>
      <p:sp>
        <p:nvSpPr>
          <p:cNvPr id="11" name="Espace réservé du pied de page 10"/>
          <p:cNvSpPr>
            <a:spLocks noGrp="1"/>
          </p:cNvSpPr>
          <p:nvPr>
            <p:ph type="ftr" sz="quarter" idx="11"/>
          </p:nvPr>
        </p:nvSpPr>
        <p:spPr/>
        <p:txBody>
          <a:bodyPr/>
          <a:lstStyle/>
          <a:p>
            <a:r>
              <a:rPr lang="fr-BE" smtClean="0"/>
              <a:t>Primo @ ULg : formation à destination du personnel...</a:t>
            </a:r>
            <a:endParaRPr lang="en-US"/>
          </a:p>
        </p:txBody>
      </p:sp>
      <p:sp>
        <p:nvSpPr>
          <p:cNvPr id="12" name="Espace réservé du numéro de diapositive 11"/>
          <p:cNvSpPr>
            <a:spLocks noGrp="1"/>
          </p:cNvSpPr>
          <p:nvPr>
            <p:ph type="sldNum" sz="quarter" idx="12"/>
          </p:nvPr>
        </p:nvSpPr>
        <p:spPr/>
        <p:txBody>
          <a:bodyPr/>
          <a:lstStyle/>
          <a:p>
            <a:fld id="{E667ED75-B537-4810-9364-B7D9FE7FDC55}" type="slidenum">
              <a:rPr lang="en-US" smtClean="0"/>
              <a:pPr/>
              <a:t>48</a:t>
            </a:fld>
            <a:endParaRPr lang="en-US"/>
          </a:p>
        </p:txBody>
      </p:sp>
    </p:spTree>
    <p:extLst>
      <p:ext uri="{BB962C8B-B14F-4D97-AF65-F5344CB8AC3E}">
        <p14:creationId xmlns:p14="http://schemas.microsoft.com/office/powerpoint/2010/main" val="224007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8600"/>
            <a:ext cx="7848872" cy="1256184"/>
          </a:xfrm>
        </p:spPr>
        <p:txBody>
          <a:bodyPr>
            <a:normAutofit/>
          </a:bodyPr>
          <a:lstStyle/>
          <a:p>
            <a:r>
              <a:rPr lang="fr-BE" dirty="0" smtClean="0"/>
              <a:t>ALEPH, </a:t>
            </a:r>
            <a:r>
              <a:rPr lang="fr-BE" dirty="0" err="1" smtClean="0"/>
              <a:t>ORBi</a:t>
            </a:r>
            <a:r>
              <a:rPr lang="fr-BE" dirty="0" smtClean="0"/>
              <a:t>, SFX – </a:t>
            </a:r>
            <a:br>
              <a:rPr lang="fr-BE" dirty="0" smtClean="0"/>
            </a:br>
            <a:r>
              <a:rPr lang="fr-BE" dirty="0" smtClean="0"/>
              <a:t>				2. Normalisation</a:t>
            </a:r>
            <a:endParaRPr lang="fr-BE" dirty="0"/>
          </a:p>
        </p:txBody>
      </p:sp>
      <p:sp>
        <p:nvSpPr>
          <p:cNvPr id="3" name="Espace réservé du contenu 2"/>
          <p:cNvSpPr>
            <a:spLocks noGrp="1"/>
          </p:cNvSpPr>
          <p:nvPr>
            <p:ph sz="quarter" idx="1"/>
          </p:nvPr>
        </p:nvSpPr>
        <p:spPr>
          <a:xfrm>
            <a:off x="612648" y="1600200"/>
            <a:ext cx="7559752" cy="4781128"/>
          </a:xfrm>
        </p:spPr>
        <p:txBody>
          <a:bodyPr>
            <a:normAutofit lnSpcReduction="10000"/>
          </a:bodyPr>
          <a:lstStyle/>
          <a:p>
            <a:pPr marL="0" indent="0">
              <a:buNone/>
            </a:pPr>
            <a:r>
              <a:rPr lang="fr-BE" sz="2600" dirty="0" smtClean="0"/>
              <a:t>Un ensemble de « Règles de normalisation » pour chacune des sources</a:t>
            </a:r>
          </a:p>
          <a:p>
            <a:pPr marL="0" indent="0" algn="ctr">
              <a:buNone/>
            </a:pPr>
            <a:endParaRPr lang="fr-BE" dirty="0" smtClean="0"/>
          </a:p>
          <a:p>
            <a:pPr indent="-342900"/>
            <a:r>
              <a:rPr lang="fr-BE" dirty="0" smtClean="0"/>
              <a:t>Des règles standard pour chaque source / format</a:t>
            </a:r>
          </a:p>
          <a:p>
            <a:pPr indent="-342900"/>
            <a:r>
              <a:rPr lang="fr-BE" dirty="0" smtClean="0"/>
              <a:t>Modifiables pour servir au mieux nos données</a:t>
            </a:r>
          </a:p>
          <a:p>
            <a:pPr marL="662940" lvl="1" indent="-342900"/>
            <a:r>
              <a:rPr lang="fr-BE" dirty="0" smtClean="0"/>
              <a:t>Pour l’affichage</a:t>
            </a:r>
          </a:p>
          <a:p>
            <a:pPr marL="662940" lvl="1" indent="-342900"/>
            <a:r>
              <a:rPr lang="fr-BE" dirty="0" smtClean="0"/>
              <a:t>Pour les liens proposés</a:t>
            </a:r>
          </a:p>
          <a:p>
            <a:pPr marL="662940" lvl="1" indent="-342900"/>
            <a:r>
              <a:rPr lang="fr-BE" dirty="0" smtClean="0"/>
              <a:t>Pour les facettes</a:t>
            </a:r>
          </a:p>
          <a:p>
            <a:pPr marL="662940" lvl="1" indent="-342900"/>
            <a:r>
              <a:rPr lang="fr-BE" dirty="0" smtClean="0"/>
              <a:t>Pour l’enrichissement des données</a:t>
            </a:r>
          </a:p>
          <a:p>
            <a:pPr marL="662940" lvl="1" indent="-342900"/>
            <a:r>
              <a:rPr lang="fr-BE" dirty="0" smtClean="0"/>
              <a:t>Pour la recherche</a:t>
            </a:r>
          </a:p>
          <a:p>
            <a:pPr marL="662940" lvl="1" indent="-342900"/>
            <a:r>
              <a:rPr lang="fr-BE" dirty="0" smtClean="0"/>
              <a:t>Pour le tri</a:t>
            </a:r>
          </a:p>
          <a:p>
            <a:pPr marL="662940" lvl="1" indent="-342900"/>
            <a:r>
              <a:rPr lang="fr-BE" dirty="0" smtClean="0"/>
              <a:t>Pour </a:t>
            </a:r>
            <a:r>
              <a:rPr lang="fr-BE" dirty="0" err="1" smtClean="0"/>
              <a:t>dédoublonner</a:t>
            </a:r>
            <a:r>
              <a:rPr lang="fr-BE" dirty="0" smtClean="0"/>
              <a:t> et </a:t>
            </a:r>
            <a:r>
              <a:rPr lang="fr-BE" dirty="0" err="1" smtClean="0"/>
              <a:t>frbriser</a:t>
            </a:r>
            <a:endParaRPr lang="fr-BE" dirty="0" smtClean="0"/>
          </a:p>
          <a:p>
            <a:pPr marL="662940" lvl="1" indent="-342900"/>
            <a:r>
              <a:rPr lang="fr-BE" dirty="0" smtClean="0"/>
              <a:t>Pour les données de contrôle et l’accès au document</a:t>
            </a:r>
          </a:p>
          <a:p>
            <a:pPr marL="320040" lvl="1" indent="0">
              <a:buNone/>
            </a:pPr>
            <a:endParaRPr lang="fr-BE" dirty="0" smtClean="0"/>
          </a:p>
          <a:p>
            <a:pPr marL="0" indent="0">
              <a:buFont typeface="Wingdings"/>
              <a:buChar char="Ø"/>
            </a:pPr>
            <a:endParaRPr lang="fr-BE" dirty="0" smtClean="0"/>
          </a:p>
          <a:p>
            <a:pPr marL="0" indent="0">
              <a:buNone/>
            </a:pPr>
            <a:endParaRPr lang="fr-BE" dirty="0" smtClean="0"/>
          </a:p>
        </p:txBody>
      </p:sp>
      <p:sp>
        <p:nvSpPr>
          <p:cNvPr id="6" name="Organigramme : Processus 5"/>
          <p:cNvSpPr/>
          <p:nvPr/>
        </p:nvSpPr>
        <p:spPr>
          <a:xfrm>
            <a:off x="5076056" y="3645024"/>
            <a:ext cx="3312368" cy="136815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t>= différentes « sections » des notices « PNX »</a:t>
            </a:r>
            <a:endParaRPr lang="fr-BE" sz="2000" dirty="0"/>
          </a:p>
        </p:txBody>
      </p:sp>
      <p:sp>
        <p:nvSpPr>
          <p:cNvPr id="7" name="Organigramme : Connecteur 6"/>
          <p:cNvSpPr/>
          <p:nvPr/>
        </p:nvSpPr>
        <p:spPr>
          <a:xfrm>
            <a:off x="5580112" y="4869160"/>
            <a:ext cx="2520280" cy="72008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Primo </a:t>
            </a:r>
            <a:r>
              <a:rPr lang="fr-BE" b="1" dirty="0" err="1" smtClean="0"/>
              <a:t>Normalized</a:t>
            </a:r>
            <a:r>
              <a:rPr lang="fr-BE" b="1" dirty="0" smtClean="0"/>
              <a:t> XML</a:t>
            </a:r>
            <a:endParaRPr lang="fr-BE" b="1"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49</a:t>
            </a:fld>
            <a:endParaRPr lang="en-US"/>
          </a:p>
        </p:txBody>
      </p:sp>
    </p:spTree>
    <p:extLst>
      <p:ext uri="{BB962C8B-B14F-4D97-AF65-F5344CB8AC3E}">
        <p14:creationId xmlns:p14="http://schemas.microsoft.com/office/powerpoint/2010/main" val="202315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Opac</a:t>
            </a:r>
            <a:r>
              <a:rPr lang="fr-BE" dirty="0"/>
              <a:t> ULg (juin 2006-février 2013)</a:t>
            </a:r>
          </a:p>
        </p:txBody>
      </p:sp>
      <p:sp>
        <p:nvSpPr>
          <p:cNvPr id="3" name="Espace réservé du contenu 2"/>
          <p:cNvSpPr>
            <a:spLocks noGrp="1"/>
          </p:cNvSpPr>
          <p:nvPr>
            <p:ph idx="1"/>
          </p:nvPr>
        </p:nvSpPr>
        <p:spPr/>
        <p:txBody>
          <a:bodyPr/>
          <a:lstStyle/>
          <a:p>
            <a:endParaRPr lang="fr-BE"/>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92242"/>
            <a:ext cx="7920880" cy="576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25" y="5157192"/>
            <a:ext cx="5482183" cy="11354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BE" dirty="0" smtClean="0"/>
              <a:t>Primo @ ULg : formation à destination du personnel...</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5</a:t>
            </a:fld>
            <a:endParaRPr lang="en-US"/>
          </a:p>
        </p:txBody>
      </p:sp>
    </p:spTree>
    <p:extLst>
      <p:ext uri="{BB962C8B-B14F-4D97-AF65-F5344CB8AC3E}">
        <p14:creationId xmlns:p14="http://schemas.microsoft.com/office/powerpoint/2010/main" val="1630906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1282154"/>
          </a:xfrm>
        </p:spPr>
        <p:txBody>
          <a:bodyPr>
            <a:normAutofit/>
          </a:bodyPr>
          <a:lstStyle/>
          <a:p>
            <a:r>
              <a:rPr lang="fr-BE" dirty="0" smtClean="0"/>
              <a:t>ALEPH, </a:t>
            </a:r>
            <a:r>
              <a:rPr lang="fr-BE" dirty="0" err="1" smtClean="0"/>
              <a:t>ORBi</a:t>
            </a:r>
            <a:r>
              <a:rPr lang="fr-BE" dirty="0" smtClean="0"/>
              <a:t>, SFX – </a:t>
            </a:r>
            <a:br>
              <a:rPr lang="fr-BE" dirty="0" smtClean="0"/>
            </a:br>
            <a:r>
              <a:rPr lang="fr-BE" dirty="0"/>
              <a:t>	</a:t>
            </a:r>
            <a:r>
              <a:rPr lang="fr-BE" dirty="0" smtClean="0"/>
              <a:t>			2. Normalisation</a:t>
            </a:r>
            <a:endParaRPr lang="fr-BE" dirty="0"/>
          </a:p>
        </p:txBody>
      </p:sp>
      <p:sp>
        <p:nvSpPr>
          <p:cNvPr id="3" name="Espace réservé du contenu 2"/>
          <p:cNvSpPr>
            <a:spLocks noGrp="1"/>
          </p:cNvSpPr>
          <p:nvPr>
            <p:ph sz="quarter" idx="1"/>
          </p:nvPr>
        </p:nvSpPr>
        <p:spPr/>
        <p:txBody>
          <a:bodyPr/>
          <a:lstStyle/>
          <a:p>
            <a:pPr marL="431800" lvl="3" indent="-342900"/>
            <a:r>
              <a:rPr lang="fr-BE" sz="2000" dirty="0" smtClean="0"/>
              <a:t>Utilisation de critères logiques ‘vrai’ – ‘faux’</a:t>
            </a:r>
          </a:p>
          <a:p>
            <a:pPr marL="431800" lvl="3" indent="-342900"/>
            <a:r>
              <a:rPr lang="fr-BE" sz="2000" dirty="0" smtClean="0"/>
              <a:t>Application de routines de transformation définies</a:t>
            </a:r>
          </a:p>
          <a:p>
            <a:pPr marL="431800" lvl="3" indent="-342900"/>
            <a:r>
              <a:rPr lang="fr-BE" sz="2000" dirty="0" smtClean="0"/>
              <a:t>Possibilité d’appliquer des expressions régulières</a:t>
            </a:r>
          </a:p>
          <a:p>
            <a:pPr marL="431800" lvl="3" indent="-342900"/>
            <a:r>
              <a:rPr lang="fr-BE" sz="2000" dirty="0" smtClean="0"/>
              <a:t>Tester, déployer, appliquer</a:t>
            </a:r>
          </a:p>
          <a:p>
            <a:pPr marL="354013" lvl="3" indent="-265113">
              <a:buNone/>
            </a:pPr>
            <a:endParaRPr lang="fr-BE" sz="2800" dirty="0" smtClean="0"/>
          </a:p>
          <a:p>
            <a:pPr marL="1273175" lvl="8" indent="-176213" algn="r">
              <a:buNone/>
              <a:tabLst>
                <a:tab pos="3589338" algn="l"/>
              </a:tabLst>
            </a:pPr>
            <a:r>
              <a:rPr lang="fr-BE" sz="2600" b="1" dirty="0" smtClean="0">
                <a:solidFill>
                  <a:schemeClr val="accent5"/>
                </a:solidFill>
              </a:rPr>
              <a:t>Plus de souplesse</a:t>
            </a:r>
          </a:p>
          <a:p>
            <a:pPr marL="717550" lvl="4" indent="-265113" algn="ctr">
              <a:buNone/>
            </a:pPr>
            <a:endParaRPr lang="fr-BE" sz="2800" i="1" dirty="0" smtClean="0"/>
          </a:p>
        </p:txBody>
      </p:sp>
      <p:sp>
        <p:nvSpPr>
          <p:cNvPr id="4" name="Organigramme : Connecteur 3"/>
          <p:cNvSpPr/>
          <p:nvPr/>
        </p:nvSpPr>
        <p:spPr>
          <a:xfrm>
            <a:off x="5749742" y="4604556"/>
            <a:ext cx="2808312" cy="1249288"/>
          </a:xfrm>
          <a:prstGeom prst="flowChartConnector">
            <a:avLst/>
          </a:prstGeom>
          <a:solidFill>
            <a:schemeClr val="tx2">
              <a:lumMod val="25000"/>
              <a:lumOff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smtClean="0">
                <a:solidFill>
                  <a:schemeClr val="tx1"/>
                </a:solidFill>
              </a:rPr>
              <a:t>Pour sortir du carcan du Marc21</a:t>
            </a:r>
            <a:endParaRPr lang="fr-BE" sz="2000" b="1" dirty="0">
              <a:solidFill>
                <a:schemeClr val="tx1"/>
              </a:solidFill>
            </a:endParaRPr>
          </a:p>
        </p:txBody>
      </p:sp>
      <p:cxnSp>
        <p:nvCxnSpPr>
          <p:cNvPr id="10" name="Connecteur droit avec flèche 9"/>
          <p:cNvCxnSpPr/>
          <p:nvPr/>
        </p:nvCxnSpPr>
        <p:spPr>
          <a:xfrm>
            <a:off x="5004048" y="4941168"/>
            <a:ext cx="716632" cy="83722"/>
          </a:xfrm>
          <a:prstGeom prst="straightConnector1">
            <a:avLst/>
          </a:prstGeom>
          <a:ln w="349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 name="Organigramme : Processus 5"/>
          <p:cNvSpPr/>
          <p:nvPr/>
        </p:nvSpPr>
        <p:spPr>
          <a:xfrm>
            <a:off x="179512" y="3645024"/>
            <a:ext cx="4752528" cy="25922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a:buChar char="Ø"/>
            </a:pPr>
            <a:endParaRPr lang="fr-BE" sz="1400" dirty="0" smtClean="0"/>
          </a:p>
          <a:p>
            <a:pPr>
              <a:buFont typeface="Wingdings"/>
              <a:buChar char="Ø"/>
            </a:pPr>
            <a:endParaRPr lang="fr-BE" sz="1400" dirty="0" smtClean="0"/>
          </a:p>
          <a:p>
            <a:pPr>
              <a:buFont typeface="Wingdings"/>
              <a:buChar char="Ø"/>
            </a:pPr>
            <a:endParaRPr lang="fr-BE" sz="1400" dirty="0" smtClean="0"/>
          </a:p>
          <a:p>
            <a:pPr marL="342900" indent="-342900">
              <a:buFont typeface="Arial" pitchFamily="34" charset="0"/>
              <a:buChar char="•"/>
            </a:pPr>
            <a:r>
              <a:rPr lang="fr-BE" sz="1500" dirty="0" smtClean="0"/>
              <a:t>Contrôler la présence des zones Marc21 utilisées dans notre catalogue &amp; gérer nos étiquettes locales</a:t>
            </a:r>
          </a:p>
          <a:p>
            <a:pPr marL="342900" indent="-342900">
              <a:buFont typeface="Arial" pitchFamily="34" charset="0"/>
              <a:buChar char="•"/>
            </a:pPr>
            <a:endParaRPr lang="fr-BE" sz="1500" dirty="0" smtClean="0"/>
          </a:p>
          <a:p>
            <a:pPr marL="342900" lvl="1" indent="-342900">
              <a:buFont typeface="Arial" pitchFamily="34" charset="0"/>
              <a:buChar char="•"/>
            </a:pPr>
            <a:r>
              <a:rPr lang="fr-BE" sz="1500" dirty="0" smtClean="0"/>
              <a:t>Est-ce qu’on affiche encore cette donnée au même endroit? Section « Display »? Section « Links »? Section « </a:t>
            </a:r>
            <a:r>
              <a:rPr lang="fr-BE" sz="1500" dirty="0" err="1" smtClean="0"/>
              <a:t>Facets</a:t>
            </a:r>
            <a:r>
              <a:rPr lang="fr-BE" sz="1500" dirty="0" smtClean="0"/>
              <a:t> »? ...</a:t>
            </a:r>
          </a:p>
          <a:p>
            <a:pPr marL="342900" lvl="1" indent="-342900">
              <a:buFont typeface="Arial" pitchFamily="34" charset="0"/>
              <a:buChar char="•"/>
            </a:pPr>
            <a:endParaRPr lang="fr-BE" sz="1500" dirty="0" smtClean="0"/>
          </a:p>
          <a:p>
            <a:pPr marL="342900" lvl="1" indent="-342900">
              <a:buFont typeface="Arial" pitchFamily="34" charset="0"/>
              <a:buChar char="•"/>
            </a:pPr>
            <a:r>
              <a:rPr lang="fr-BE" sz="1500" dirty="0" smtClean="0"/>
              <a:t>Où mettre les notes relatives aux données de fonds (provenances, reliure, notes sur l’exemplaire), les localisations, les états de collection, les exemplaires?</a:t>
            </a:r>
            <a:endParaRPr lang="fr-BE" dirty="0" smtClean="0"/>
          </a:p>
          <a:p>
            <a:pPr marL="0" lvl="1" algn="ctr">
              <a:buFont typeface="Wingdings"/>
              <a:buChar char="Ø"/>
            </a:pPr>
            <a:endParaRPr lang="fr-BE" dirty="0" smtClean="0"/>
          </a:p>
          <a:p>
            <a:pPr algn="ctr">
              <a:buFont typeface="Wingdings"/>
              <a:buChar char="Ø"/>
            </a:pPr>
            <a:endParaRPr lang="fr-BE" dirty="0" smtClean="0"/>
          </a:p>
          <a:p>
            <a:endParaRPr lang="fr-BE" dirty="0"/>
          </a:p>
        </p:txBody>
      </p:sp>
      <p:cxnSp>
        <p:nvCxnSpPr>
          <p:cNvPr id="7" name="Connecteur droit avec flèche 6"/>
          <p:cNvCxnSpPr/>
          <p:nvPr/>
        </p:nvCxnSpPr>
        <p:spPr>
          <a:xfrm>
            <a:off x="4813638" y="2804356"/>
            <a:ext cx="1270530" cy="1800200"/>
          </a:xfrm>
          <a:prstGeom prst="straightConnector1">
            <a:avLst/>
          </a:prstGeom>
          <a:ln w="3492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7020272" y="4077072"/>
            <a:ext cx="0" cy="455476"/>
          </a:xfrm>
          <a:prstGeom prst="straightConnector1">
            <a:avLst/>
          </a:prstGeom>
          <a:ln w="34925">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 name="Bulle ronde 10"/>
          <p:cNvSpPr/>
          <p:nvPr/>
        </p:nvSpPr>
        <p:spPr>
          <a:xfrm>
            <a:off x="4165566" y="5916272"/>
            <a:ext cx="3168352" cy="928064"/>
          </a:xfrm>
          <a:prstGeom prst="wedgeEllipseCallout">
            <a:avLst>
              <a:gd name="adj1" fmla="val -40581"/>
              <a:gd name="adj2" fmla="val 25724"/>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cap="all" dirty="0" smtClean="0">
                <a:solidFill>
                  <a:schemeClr val="tx1"/>
                </a:solidFill>
              </a:rPr>
              <a:t>MAIS !! D’avoir des données unifiées</a:t>
            </a:r>
            <a:endParaRPr lang="fr-BE" b="1" cap="all" dirty="0">
              <a:solidFill>
                <a:schemeClr val="tx1"/>
              </a:solidFill>
            </a:endParaRPr>
          </a:p>
        </p:txBody>
      </p:sp>
      <p:sp>
        <p:nvSpPr>
          <p:cNvPr id="8" name="Espace réservé du pied de page 7"/>
          <p:cNvSpPr>
            <a:spLocks noGrp="1"/>
          </p:cNvSpPr>
          <p:nvPr>
            <p:ph type="ftr" sz="quarter" idx="11"/>
          </p:nvPr>
        </p:nvSpPr>
        <p:spPr/>
        <p:txBody>
          <a:bodyPr/>
          <a:lstStyle/>
          <a:p>
            <a:r>
              <a:rPr lang="fr-BE" smtClean="0"/>
              <a:t>Primo @ ULg : formation à destination du personnel...</a:t>
            </a:r>
            <a:endParaRPr lang="en-US"/>
          </a:p>
        </p:txBody>
      </p:sp>
      <p:sp>
        <p:nvSpPr>
          <p:cNvPr id="12" name="Espace réservé du numéro de diapositive 11"/>
          <p:cNvSpPr>
            <a:spLocks noGrp="1"/>
          </p:cNvSpPr>
          <p:nvPr>
            <p:ph type="sldNum" sz="quarter" idx="12"/>
          </p:nvPr>
        </p:nvSpPr>
        <p:spPr/>
        <p:txBody>
          <a:bodyPr/>
          <a:lstStyle/>
          <a:p>
            <a:fld id="{E667ED75-B537-4810-9364-B7D9FE7FDC55}" type="slidenum">
              <a:rPr lang="en-US" smtClean="0"/>
              <a:pPr/>
              <a:t>50</a:t>
            </a:fld>
            <a:endParaRPr lang="en-US"/>
          </a:p>
        </p:txBody>
      </p:sp>
    </p:spTree>
    <p:extLst>
      <p:ext uri="{BB962C8B-B14F-4D97-AF65-F5344CB8AC3E}">
        <p14:creationId xmlns:p14="http://schemas.microsoft.com/office/powerpoint/2010/main" val="27961666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a:latin typeface="Arial Rounded MT Bold" pitchFamily="34" charset="0"/>
              </a:rPr>
              <a:t>	</a:t>
            </a:r>
            <a:r>
              <a:rPr lang="fr-BE" sz="3600" dirty="0" smtClean="0">
                <a:latin typeface="Arial Rounded MT Bold" pitchFamily="34" charset="0"/>
              </a:rPr>
              <a:t>			2. Normalisation</a:t>
            </a:r>
            <a:endParaRPr lang="fr-BE" sz="3600" dirty="0">
              <a:latin typeface="Arial Rounded MT Bold" pitchFamily="34" charset="0"/>
            </a:endParaRPr>
          </a:p>
        </p:txBody>
      </p:sp>
      <p:sp>
        <p:nvSpPr>
          <p:cNvPr id="3" name="Espace réservé du contenu 2"/>
          <p:cNvSpPr>
            <a:spLocks noGrp="1"/>
          </p:cNvSpPr>
          <p:nvPr>
            <p:ph sz="quarter" idx="1"/>
          </p:nvPr>
        </p:nvSpPr>
        <p:spPr>
          <a:xfrm>
            <a:off x="609600" y="1589567"/>
            <a:ext cx="7922840" cy="687305"/>
          </a:xfrm>
        </p:spPr>
        <p:txBody>
          <a:bodyPr/>
          <a:lstStyle/>
          <a:p>
            <a:pPr marL="354013" lvl="3" indent="-265113">
              <a:buNone/>
            </a:pPr>
            <a:r>
              <a:rPr lang="fr-BE" sz="2000" dirty="0" smtClean="0"/>
              <a:t>Exemple : affichage de la date de publication</a:t>
            </a:r>
          </a:p>
          <a:p>
            <a:pPr marL="354013" lvl="3" indent="-265113" algn="ctr">
              <a:buNone/>
            </a:pPr>
            <a:endParaRPr lang="fr-BE" sz="2800" dirty="0" smtClean="0"/>
          </a:p>
          <a:p>
            <a:pPr marL="354013" lvl="3" indent="-265113">
              <a:buNone/>
            </a:pPr>
            <a:endParaRPr lang="fr-BE" sz="2800" dirty="0" smtClean="0"/>
          </a:p>
          <a:p>
            <a:pPr marL="354013" lvl="3" indent="-265113">
              <a:buNone/>
            </a:pPr>
            <a:endParaRPr lang="fr-BE" sz="2800" dirty="0" smtClean="0"/>
          </a:p>
          <a:p>
            <a:pPr marL="717550" lvl="4" indent="-265113" algn="ctr">
              <a:buNone/>
            </a:pPr>
            <a:endParaRPr lang="fr-BE" sz="2800" i="1" dirty="0" smtClean="0"/>
          </a:p>
        </p:txBody>
      </p:sp>
      <p:pic>
        <p:nvPicPr>
          <p:cNvPr id="1027" name="Picture 3"/>
          <p:cNvPicPr>
            <a:picLocks noGrp="1" noChangeAspect="1" noChangeArrowheads="1"/>
          </p:cNvPicPr>
          <p:nvPr>
            <p:ph sz="quarter" idx="2"/>
          </p:nvPr>
        </p:nvPicPr>
        <p:blipFill>
          <a:blip r:embed="rId3" cstate="print"/>
          <a:srcRect/>
          <a:stretch>
            <a:fillRect/>
          </a:stretch>
        </p:blipFill>
        <p:spPr bwMode="auto">
          <a:xfrm>
            <a:off x="899592" y="2060848"/>
            <a:ext cx="7200800" cy="4320480"/>
          </a:xfrm>
          <a:prstGeom prst="rect">
            <a:avLst/>
          </a:prstGeom>
          <a:noFill/>
          <a:ln w="9525">
            <a:noFill/>
            <a:miter lim="800000"/>
            <a:headEnd/>
            <a:tailEnd/>
          </a:ln>
        </p:spPr>
      </p:pic>
      <p:sp>
        <p:nvSpPr>
          <p:cNvPr id="13" name="Rectangle 12"/>
          <p:cNvSpPr/>
          <p:nvPr/>
        </p:nvSpPr>
        <p:spPr>
          <a:xfrm>
            <a:off x="5580112" y="2924944"/>
            <a:ext cx="2570584" cy="612648"/>
          </a:xfrm>
          <a:prstGeom prst="wedgeRectCallout">
            <a:avLst>
              <a:gd name="adj1" fmla="val -92477"/>
              <a:gd name="adj2" fmla="val 4147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Règles de transformation ‘Primo’</a:t>
            </a:r>
            <a:endParaRPr lang="fr-BE" dirty="0"/>
          </a:p>
        </p:txBody>
      </p:sp>
      <p:sp>
        <p:nvSpPr>
          <p:cNvPr id="14" name="Rectangle 13"/>
          <p:cNvSpPr/>
          <p:nvPr/>
        </p:nvSpPr>
        <p:spPr>
          <a:xfrm>
            <a:off x="3563888" y="6093296"/>
            <a:ext cx="2570584" cy="612648"/>
          </a:xfrm>
          <a:prstGeom prst="wedgeRectCallout">
            <a:avLst>
              <a:gd name="adj1" fmla="val -86966"/>
              <a:gd name="adj2" fmla="val -65732"/>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Règle de transformation ‘Primo’</a:t>
            </a:r>
            <a:endParaRPr lang="fr-BE" dirty="0"/>
          </a:p>
        </p:txBody>
      </p:sp>
      <p:sp>
        <p:nvSpPr>
          <p:cNvPr id="15" name="Rectangle 14"/>
          <p:cNvSpPr/>
          <p:nvPr/>
        </p:nvSpPr>
        <p:spPr>
          <a:xfrm>
            <a:off x="5292080" y="4869160"/>
            <a:ext cx="3240360" cy="612648"/>
          </a:xfrm>
          <a:prstGeom prst="wedgeRectCallout">
            <a:avLst>
              <a:gd name="adj1" fmla="val -8897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Construction d’une expression régulière</a:t>
            </a:r>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51</a:t>
            </a:fld>
            <a:endParaRPr lang="en-US"/>
          </a:p>
        </p:txBody>
      </p:sp>
    </p:spTree>
    <p:extLst>
      <p:ext uri="{BB962C8B-B14F-4D97-AF65-F5344CB8AC3E}">
        <p14:creationId xmlns:p14="http://schemas.microsoft.com/office/powerpoint/2010/main" val="3108364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a:latin typeface="Arial Rounded MT Bold" pitchFamily="34" charset="0"/>
              </a:rPr>
              <a:t>	</a:t>
            </a:r>
            <a:r>
              <a:rPr lang="fr-BE" sz="3600" dirty="0" smtClean="0">
                <a:latin typeface="Arial Rounded MT Bold" pitchFamily="34" charset="0"/>
              </a:rPr>
              <a:t>			2. Normalisation</a:t>
            </a:r>
            <a:endParaRPr lang="fr-BE" sz="3600" dirty="0">
              <a:latin typeface="Arial Rounded MT Bold" pitchFamily="34" charset="0"/>
            </a:endParaRPr>
          </a:p>
        </p:txBody>
      </p:sp>
      <p:sp>
        <p:nvSpPr>
          <p:cNvPr id="3" name="Espace réservé du contenu 2"/>
          <p:cNvSpPr>
            <a:spLocks noGrp="1"/>
          </p:cNvSpPr>
          <p:nvPr>
            <p:ph sz="quarter" idx="1"/>
          </p:nvPr>
        </p:nvSpPr>
        <p:spPr>
          <a:xfrm>
            <a:off x="609600" y="1589567"/>
            <a:ext cx="7922840" cy="687305"/>
          </a:xfrm>
        </p:spPr>
        <p:txBody>
          <a:bodyPr>
            <a:normAutofit/>
          </a:bodyPr>
          <a:lstStyle/>
          <a:p>
            <a:pPr marL="354013" lvl="3" indent="-265113">
              <a:buNone/>
            </a:pPr>
            <a:r>
              <a:rPr lang="fr-BE" sz="2000" dirty="0" smtClean="0"/>
              <a:t>Exemple : gestion de liens externes - url présentes dans la notice</a:t>
            </a:r>
          </a:p>
          <a:p>
            <a:pPr marL="354013" lvl="3" indent="-265113" algn="ctr">
              <a:buNone/>
            </a:pPr>
            <a:endParaRPr lang="fr-BE" sz="2800" dirty="0" smtClean="0"/>
          </a:p>
          <a:p>
            <a:pPr marL="354013" lvl="3" indent="-265113">
              <a:buNone/>
            </a:pPr>
            <a:endParaRPr lang="fr-BE" sz="2800" dirty="0" smtClean="0"/>
          </a:p>
          <a:p>
            <a:pPr marL="354013" lvl="3" indent="-265113">
              <a:buNone/>
            </a:pPr>
            <a:endParaRPr lang="fr-BE" sz="2800" dirty="0" smtClean="0"/>
          </a:p>
          <a:p>
            <a:pPr marL="717550" lvl="4" indent="-265113" algn="ctr">
              <a:buNone/>
            </a:pPr>
            <a:endParaRPr lang="fr-BE" sz="2800" i="1" dirty="0" smtClean="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52</a:t>
            </a:fld>
            <a:endParaRPr lang="en-US"/>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1043608" y="2060849"/>
            <a:ext cx="7033592" cy="2414668"/>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043608" y="4437112"/>
            <a:ext cx="6912768" cy="1378777"/>
          </a:xfrm>
          <a:prstGeom prst="rect">
            <a:avLst/>
          </a:prstGeom>
          <a:noFill/>
          <a:ln w="9525">
            <a:noFill/>
            <a:miter lim="800000"/>
            <a:headEnd/>
            <a:tailEnd/>
          </a:ln>
        </p:spPr>
      </p:pic>
      <p:sp>
        <p:nvSpPr>
          <p:cNvPr id="12" name="Rectangle 11"/>
          <p:cNvSpPr/>
          <p:nvPr/>
        </p:nvSpPr>
        <p:spPr>
          <a:xfrm>
            <a:off x="4788024" y="5301208"/>
            <a:ext cx="3528392" cy="936104"/>
          </a:xfrm>
          <a:prstGeom prst="wedgeRectCallout">
            <a:avLst>
              <a:gd name="adj1" fmla="val -74841"/>
              <a:gd name="adj2" fmla="val 43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Le lien est actif sous l’intitulé ‘Citation’ si le 510 ne contient pas ‘http://www.ustc.ac.uk’</a:t>
            </a:r>
            <a:endParaRPr lang="fr-BE" dirty="0"/>
          </a:p>
        </p:txBody>
      </p:sp>
    </p:spTree>
    <p:extLst>
      <p:ext uri="{BB962C8B-B14F-4D97-AF65-F5344CB8AC3E}">
        <p14:creationId xmlns:p14="http://schemas.microsoft.com/office/powerpoint/2010/main" val="32053459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a:latin typeface="Arial Rounded MT Bold" pitchFamily="34" charset="0"/>
              </a:rPr>
              <a:t>	</a:t>
            </a:r>
            <a:r>
              <a:rPr lang="fr-BE" sz="3600" dirty="0" smtClean="0">
                <a:latin typeface="Arial Rounded MT Bold" pitchFamily="34" charset="0"/>
              </a:rPr>
              <a:t>		2. Normalisation</a:t>
            </a:r>
            <a:endParaRPr lang="fr-BE" sz="3600" dirty="0">
              <a:latin typeface="Arial Rounded MT Bold" pitchFamily="34" charset="0"/>
            </a:endParaRPr>
          </a:p>
        </p:txBody>
      </p:sp>
      <p:sp>
        <p:nvSpPr>
          <p:cNvPr id="3" name="Espace réservé du contenu 2"/>
          <p:cNvSpPr>
            <a:spLocks noGrp="1"/>
          </p:cNvSpPr>
          <p:nvPr>
            <p:ph sz="quarter" idx="1"/>
          </p:nvPr>
        </p:nvSpPr>
        <p:spPr>
          <a:xfrm>
            <a:off x="395536" y="1589567"/>
            <a:ext cx="7776864" cy="687305"/>
          </a:xfrm>
        </p:spPr>
        <p:txBody>
          <a:bodyPr>
            <a:normAutofit/>
          </a:bodyPr>
          <a:lstStyle/>
          <a:p>
            <a:pPr marL="354013" lvl="3" indent="-265113">
              <a:buNone/>
            </a:pPr>
            <a:r>
              <a:rPr lang="fr-BE" sz="2000" dirty="0" smtClean="0"/>
              <a:t>Exemple : la zone 7xx avec $4prt ne s’affiche pas avec les ‘auteurs’</a:t>
            </a:r>
          </a:p>
          <a:p>
            <a:pPr marL="354013" lvl="3" indent="-265113" algn="ctr">
              <a:buNone/>
            </a:pPr>
            <a:endParaRPr lang="fr-BE" sz="2800" dirty="0" smtClean="0"/>
          </a:p>
          <a:p>
            <a:pPr marL="354013" lvl="3" indent="-265113">
              <a:buNone/>
            </a:pPr>
            <a:endParaRPr lang="fr-BE" sz="2800" dirty="0" smtClean="0"/>
          </a:p>
          <a:p>
            <a:pPr marL="354013" lvl="3" indent="-265113">
              <a:buNone/>
            </a:pPr>
            <a:endParaRPr lang="fr-BE" sz="2800" dirty="0" smtClean="0"/>
          </a:p>
          <a:p>
            <a:pPr marL="717550" lvl="4" indent="-265113" algn="ctr">
              <a:buNone/>
            </a:pPr>
            <a:endParaRPr lang="fr-BE" sz="2800" i="1" dirty="0" smtClean="0"/>
          </a:p>
        </p:txBody>
      </p:sp>
      <p:pic>
        <p:nvPicPr>
          <p:cNvPr id="1028" name="Picture 4"/>
          <p:cNvPicPr>
            <a:picLocks noGrp="1" noChangeAspect="1" noChangeArrowheads="1"/>
          </p:cNvPicPr>
          <p:nvPr>
            <p:ph sz="quarter" idx="2"/>
          </p:nvPr>
        </p:nvPicPr>
        <p:blipFill>
          <a:blip r:embed="rId3" cstate="print"/>
          <a:srcRect/>
          <a:stretch>
            <a:fillRect/>
          </a:stretch>
        </p:blipFill>
        <p:spPr bwMode="auto">
          <a:xfrm>
            <a:off x="179511" y="1988840"/>
            <a:ext cx="8304109" cy="4536504"/>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53</a:t>
            </a:fld>
            <a:endParaRPr lang="en-US"/>
          </a:p>
        </p:txBody>
      </p:sp>
    </p:spTree>
    <p:extLst>
      <p:ext uri="{BB962C8B-B14F-4D97-AF65-F5344CB8AC3E}">
        <p14:creationId xmlns:p14="http://schemas.microsoft.com/office/powerpoint/2010/main" val="824123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a:latin typeface="Arial Rounded MT Bold" pitchFamily="34" charset="0"/>
              </a:rPr>
              <a:t>	</a:t>
            </a:r>
            <a:r>
              <a:rPr lang="fr-BE" sz="3600" dirty="0" smtClean="0">
                <a:latin typeface="Arial Rounded MT Bold" pitchFamily="34" charset="0"/>
              </a:rPr>
              <a:t>		2. Normalisation</a:t>
            </a:r>
            <a:endParaRPr lang="fr-BE" sz="3600" dirty="0">
              <a:latin typeface="Arial Rounded MT Bold" pitchFamily="34" charset="0"/>
            </a:endParaRPr>
          </a:p>
        </p:txBody>
      </p:sp>
      <p:sp>
        <p:nvSpPr>
          <p:cNvPr id="8" name="Espace réservé du texte 7"/>
          <p:cNvSpPr>
            <a:spLocks noGrp="1"/>
          </p:cNvSpPr>
          <p:nvPr>
            <p:ph type="body" idx="1"/>
          </p:nvPr>
        </p:nvSpPr>
        <p:spPr>
          <a:xfrm>
            <a:off x="457200" y="1535112"/>
            <a:ext cx="7571184" cy="813767"/>
          </a:xfrm>
        </p:spPr>
        <p:txBody>
          <a:bodyPr/>
          <a:lstStyle/>
          <a:p>
            <a:pPr marL="85725" lvl="3" indent="3175"/>
            <a:r>
              <a:rPr lang="fr-BE" sz="1800" b="0" dirty="0" smtClean="0"/>
              <a:t>Exemple : </a:t>
            </a:r>
          </a:p>
          <a:p>
            <a:pPr marL="85725" lvl="3" indent="3175"/>
            <a:r>
              <a:rPr lang="fr-BE" sz="1800" b="0" dirty="0" smtClean="0"/>
              <a:t>Dans la phase de normalisation, des zones « vecteurs» pour les processus de </a:t>
            </a:r>
            <a:r>
              <a:rPr lang="fr-BE" sz="1800" b="0" dirty="0" err="1" smtClean="0"/>
              <a:t>dédoublonnement</a:t>
            </a:r>
            <a:r>
              <a:rPr lang="fr-BE" sz="1800" b="0" dirty="0" smtClean="0"/>
              <a:t> et de </a:t>
            </a:r>
            <a:r>
              <a:rPr lang="fr-BE" sz="1800" b="0" dirty="0" err="1" smtClean="0"/>
              <a:t>frbrisation</a:t>
            </a:r>
            <a:r>
              <a:rPr lang="fr-BE" sz="1800" b="0" dirty="0" smtClean="0"/>
              <a:t> sont attribuées à toutes les notices</a:t>
            </a:r>
          </a:p>
        </p:txBody>
      </p:sp>
      <p:sp>
        <p:nvSpPr>
          <p:cNvPr id="3" name="Espace réservé du contenu 2"/>
          <p:cNvSpPr>
            <a:spLocks noGrp="1"/>
          </p:cNvSpPr>
          <p:nvPr>
            <p:ph sz="half" idx="2"/>
          </p:nvPr>
        </p:nvSpPr>
        <p:spPr/>
        <p:txBody>
          <a:bodyPr>
            <a:normAutofit/>
          </a:bodyPr>
          <a:lstStyle/>
          <a:p>
            <a:pPr marL="354013" lvl="3" indent="-265113">
              <a:buNone/>
            </a:pPr>
            <a:endParaRPr lang="fr-BE" sz="2000" dirty="0" smtClean="0"/>
          </a:p>
          <a:p>
            <a:pPr marL="354013" lvl="3" indent="-265113" algn="ctr">
              <a:buNone/>
            </a:pPr>
            <a:endParaRPr lang="fr-BE" sz="2800" dirty="0" smtClean="0"/>
          </a:p>
          <a:p>
            <a:pPr marL="354013" lvl="3" indent="-265113">
              <a:buNone/>
            </a:pPr>
            <a:endParaRPr lang="fr-BE" sz="2800" dirty="0" smtClean="0"/>
          </a:p>
          <a:p>
            <a:pPr marL="354013" lvl="3" indent="-265113">
              <a:buNone/>
            </a:pPr>
            <a:endParaRPr lang="fr-BE" sz="2800" dirty="0" smtClean="0"/>
          </a:p>
          <a:p>
            <a:pPr marL="717550" lvl="4" indent="-265113" algn="ctr">
              <a:buNone/>
            </a:pPr>
            <a:endParaRPr lang="fr-BE" sz="2800" i="1" dirty="0" smtClean="0"/>
          </a:p>
        </p:txBody>
      </p:sp>
      <p:pic>
        <p:nvPicPr>
          <p:cNvPr id="11" name="Picture 2"/>
          <p:cNvPicPr>
            <a:picLocks noChangeAspect="1" noChangeArrowheads="1"/>
          </p:cNvPicPr>
          <p:nvPr/>
        </p:nvPicPr>
        <p:blipFill>
          <a:blip r:embed="rId3" cstate="print"/>
          <a:stretch>
            <a:fillRect/>
          </a:stretch>
        </p:blipFill>
        <p:spPr bwMode="auto">
          <a:xfrm>
            <a:off x="179511" y="2492896"/>
            <a:ext cx="4337097" cy="3888432"/>
          </a:xfrm>
          <a:prstGeom prst="rect">
            <a:avLst/>
          </a:prstGeom>
          <a:noFill/>
          <a:ln w="9525">
            <a:noFill/>
            <a:miter lim="800000"/>
            <a:headEnd/>
            <a:tailEnd/>
          </a:ln>
        </p:spPr>
      </p:pic>
      <p:pic>
        <p:nvPicPr>
          <p:cNvPr id="1027" name="Picture 3"/>
          <p:cNvPicPr>
            <a:picLocks noGrp="1" noChangeAspect="1" noChangeArrowheads="1"/>
          </p:cNvPicPr>
          <p:nvPr>
            <p:ph sz="quarter" idx="4"/>
          </p:nvPr>
        </p:nvPicPr>
        <p:blipFill>
          <a:blip r:embed="rId4" cstate="print"/>
          <a:srcRect/>
          <a:stretch>
            <a:fillRect/>
          </a:stretch>
        </p:blipFill>
        <p:spPr bwMode="auto">
          <a:xfrm>
            <a:off x="4427984" y="2636912"/>
            <a:ext cx="4009256" cy="3922641"/>
          </a:xfrm>
          <a:prstGeom prst="rect">
            <a:avLst/>
          </a:prstGeom>
          <a:noFill/>
          <a:ln w="9525">
            <a:noFill/>
            <a:miter lim="800000"/>
            <a:headEnd/>
            <a:tailEnd/>
          </a:ln>
        </p:spPr>
      </p:pic>
      <p:sp>
        <p:nvSpPr>
          <p:cNvPr id="5" name="Espace réservé du pied de page 4"/>
          <p:cNvSpPr>
            <a:spLocks noGrp="1"/>
          </p:cNvSpPr>
          <p:nvPr>
            <p:ph type="ftr" sz="quarter" idx="11"/>
          </p:nvPr>
        </p:nvSpPr>
        <p:spPr>
          <a:xfrm rot="16200000">
            <a:off x="6373254" y="2835104"/>
            <a:ext cx="4794593" cy="365760"/>
          </a:xfrm>
        </p:spPr>
        <p:txBody>
          <a:bodyPr/>
          <a:lstStyle/>
          <a:p>
            <a:r>
              <a:rPr lang="fr-BE" dirty="0" smtClean="0"/>
              <a:t>Primo @ ULg : formation à destination du personnel...</a:t>
            </a:r>
            <a:endParaRPr lang="en-US" dirty="0"/>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54</a:t>
            </a:fld>
            <a:endParaRPr lang="en-US"/>
          </a:p>
        </p:txBody>
      </p:sp>
    </p:spTree>
    <p:extLst>
      <p:ext uri="{BB962C8B-B14F-4D97-AF65-F5344CB8AC3E}">
        <p14:creationId xmlns:p14="http://schemas.microsoft.com/office/powerpoint/2010/main" val="824123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8600"/>
            <a:ext cx="7632848" cy="1400200"/>
          </a:xfrm>
        </p:spPr>
        <p:txBody>
          <a:bodyPr>
            <a:normAutofit/>
          </a:bodyPr>
          <a:lstStyle/>
          <a:p>
            <a:r>
              <a:rPr lang="fr-BE" dirty="0" smtClean="0"/>
              <a:t>ALEPH, </a:t>
            </a:r>
            <a:r>
              <a:rPr lang="fr-BE" dirty="0" err="1" smtClean="0"/>
              <a:t>ORBi</a:t>
            </a:r>
            <a:r>
              <a:rPr lang="fr-BE" dirty="0" smtClean="0"/>
              <a:t>, SFX – </a:t>
            </a:r>
            <a:br>
              <a:rPr lang="fr-BE" dirty="0" smtClean="0"/>
            </a:br>
            <a:r>
              <a:rPr lang="fr-BE" dirty="0" smtClean="0"/>
              <a:t>			3. Enrichissement</a:t>
            </a:r>
            <a:endParaRPr lang="fr-BE" dirty="0"/>
          </a:p>
        </p:txBody>
      </p:sp>
      <p:sp>
        <p:nvSpPr>
          <p:cNvPr id="3" name="Espace réservé du contenu 2"/>
          <p:cNvSpPr>
            <a:spLocks noGrp="1"/>
          </p:cNvSpPr>
          <p:nvPr>
            <p:ph sz="quarter" idx="1"/>
          </p:nvPr>
        </p:nvSpPr>
        <p:spPr>
          <a:xfrm>
            <a:off x="612648" y="1600200"/>
            <a:ext cx="8153400" cy="4853136"/>
          </a:xfrm>
        </p:spPr>
        <p:txBody>
          <a:bodyPr>
            <a:normAutofit/>
          </a:bodyPr>
          <a:lstStyle/>
          <a:p>
            <a:pPr marL="354013" lvl="1" indent="-354013">
              <a:buClr>
                <a:schemeClr val="accent5"/>
              </a:buClr>
              <a:buSzPct val="80000"/>
            </a:pPr>
            <a:r>
              <a:rPr lang="fr-BE" dirty="0" smtClean="0"/>
              <a:t> </a:t>
            </a:r>
            <a:r>
              <a:rPr lang="fr-BE" sz="2400" dirty="0" smtClean="0"/>
              <a:t>Ajouter du contenu</a:t>
            </a:r>
          </a:p>
          <a:p>
            <a:pPr marL="628333" lvl="2" indent="-354013">
              <a:buClr>
                <a:schemeClr val="accent5"/>
              </a:buClr>
              <a:buSzPct val="80000"/>
            </a:pPr>
            <a:r>
              <a:rPr lang="fr-BE" sz="2000" dirty="0" err="1" smtClean="0"/>
              <a:t>Syndetics</a:t>
            </a:r>
            <a:r>
              <a:rPr lang="fr-BE" sz="2000" dirty="0" smtClean="0"/>
              <a:t>, Baker &amp; Taylor, </a:t>
            </a:r>
            <a:r>
              <a:rPr lang="fr-BE" sz="2000" dirty="0" err="1" smtClean="0"/>
              <a:t>LibraryThing</a:t>
            </a:r>
            <a:r>
              <a:rPr lang="fr-BE" sz="2000" dirty="0" smtClean="0"/>
              <a:t>… = abonnements</a:t>
            </a:r>
          </a:p>
          <a:p>
            <a:pPr marL="628333" lvl="2" indent="-354013">
              <a:buClr>
                <a:schemeClr val="accent5"/>
              </a:buClr>
              <a:buSzPct val="80000"/>
              <a:buNone/>
            </a:pPr>
            <a:endParaRPr lang="fr-BE" sz="2000" dirty="0" smtClean="0"/>
          </a:p>
          <a:p>
            <a:pPr marL="628333" lvl="2" indent="-354013">
              <a:buClr>
                <a:schemeClr val="accent5"/>
              </a:buClr>
              <a:buSzPct val="80000"/>
            </a:pPr>
            <a:endParaRPr lang="fr-BE" sz="2000" dirty="0" smtClean="0"/>
          </a:p>
          <a:p>
            <a:pPr marL="628333" lvl="2" indent="-354013">
              <a:buClr>
                <a:schemeClr val="accent5"/>
              </a:buClr>
              <a:buSzPct val="80000"/>
            </a:pPr>
            <a:r>
              <a:rPr lang="fr-BE" sz="2000" dirty="0" smtClean="0"/>
              <a:t>Classifications LCC, RVK</a:t>
            </a:r>
          </a:p>
          <a:p>
            <a:pPr lvl="1">
              <a:buNone/>
            </a:pPr>
            <a:endParaRPr lang="fr-BE" dirty="0" smtClean="0"/>
          </a:p>
          <a:p>
            <a:pPr lvl="3">
              <a:buNone/>
            </a:pPr>
            <a:endParaRPr lang="fr-BE" sz="2800" dirty="0" smtClean="0"/>
          </a:p>
        </p:txBody>
      </p:sp>
      <p:cxnSp>
        <p:nvCxnSpPr>
          <p:cNvPr id="5" name="Connecteur droit 4"/>
          <p:cNvCxnSpPr/>
          <p:nvPr/>
        </p:nvCxnSpPr>
        <p:spPr>
          <a:xfrm flipH="1">
            <a:off x="6084168" y="2060848"/>
            <a:ext cx="504056"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6156176" y="2060848"/>
            <a:ext cx="432048"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Organigramme : Processus 10"/>
          <p:cNvSpPr/>
          <p:nvPr/>
        </p:nvSpPr>
        <p:spPr>
          <a:xfrm>
            <a:off x="2843808" y="3861048"/>
            <a:ext cx="3168352" cy="1008112"/>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Dans la notice MARC ALEPH </a:t>
            </a:r>
          </a:p>
          <a:p>
            <a:pPr algn="ctr"/>
            <a:r>
              <a:rPr lang="fr-BE" dirty="0" smtClean="0"/>
              <a:t>050 #4 $aBF80</a:t>
            </a:r>
            <a:endParaRPr lang="fr-BE" dirty="0"/>
          </a:p>
        </p:txBody>
      </p:sp>
      <p:sp>
        <p:nvSpPr>
          <p:cNvPr id="12" name="Organigramme : Processus 11"/>
          <p:cNvSpPr/>
          <p:nvPr/>
        </p:nvSpPr>
        <p:spPr>
          <a:xfrm>
            <a:off x="2483768" y="5373216"/>
            <a:ext cx="4608512" cy="1116704"/>
          </a:xfrm>
          <a:prstGeom prst="flowChart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Enrichissement : création d’une facette</a:t>
            </a:r>
          </a:p>
          <a:p>
            <a:pPr algn="ctr"/>
            <a:r>
              <a:rPr lang="fr-BE" dirty="0" smtClean="0"/>
              <a:t>&lt;</a:t>
            </a:r>
            <a:r>
              <a:rPr lang="fr-BE" dirty="0" err="1" smtClean="0"/>
              <a:t>classificationlcc</a:t>
            </a:r>
            <a:r>
              <a:rPr lang="fr-BE" dirty="0" smtClean="0"/>
              <a:t>&gt;</a:t>
            </a:r>
          </a:p>
          <a:p>
            <a:pPr algn="ctr"/>
            <a:r>
              <a:rPr lang="fr-BE" dirty="0" smtClean="0"/>
              <a:t>B - </a:t>
            </a:r>
            <a:r>
              <a:rPr lang="fr-BE" dirty="0" err="1" smtClean="0"/>
              <a:t>Philosophy</a:t>
            </a:r>
            <a:r>
              <a:rPr lang="fr-BE" dirty="0" smtClean="0"/>
              <a:t>. </a:t>
            </a:r>
            <a:r>
              <a:rPr lang="fr-BE" dirty="0" err="1" smtClean="0"/>
              <a:t>Psychology</a:t>
            </a:r>
            <a:r>
              <a:rPr lang="fr-BE" dirty="0" smtClean="0"/>
              <a:t>. Religion–</a:t>
            </a:r>
            <a:r>
              <a:rPr lang="fr-BE" dirty="0" err="1" smtClean="0"/>
              <a:t>Psychology</a:t>
            </a:r>
            <a:endParaRPr lang="fr-BE" dirty="0"/>
          </a:p>
        </p:txBody>
      </p:sp>
      <p:sp>
        <p:nvSpPr>
          <p:cNvPr id="13" name="Flèche vers le bas 12"/>
          <p:cNvSpPr/>
          <p:nvPr/>
        </p:nvSpPr>
        <p:spPr>
          <a:xfrm>
            <a:off x="3007573" y="3511804"/>
            <a:ext cx="144016" cy="4932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Flèche vers le bas 13"/>
          <p:cNvSpPr/>
          <p:nvPr/>
        </p:nvSpPr>
        <p:spPr>
          <a:xfrm>
            <a:off x="4211960" y="4797152"/>
            <a:ext cx="14401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5" name="Bulle ronde 14"/>
          <p:cNvSpPr/>
          <p:nvPr/>
        </p:nvSpPr>
        <p:spPr>
          <a:xfrm>
            <a:off x="2215485" y="2420888"/>
            <a:ext cx="936104" cy="504056"/>
          </a:xfrm>
          <a:prstGeom prst="wedgeEllipseCallout">
            <a:avLst>
              <a:gd name="adj1" fmla="val -20833"/>
              <a:gd name="adj2" fmla="val 19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TOC</a:t>
            </a:r>
            <a:endParaRPr lang="fr-BE" sz="1400" dirty="0"/>
          </a:p>
        </p:txBody>
      </p:sp>
      <p:sp>
        <p:nvSpPr>
          <p:cNvPr id="16" name="Bulle ronde 15"/>
          <p:cNvSpPr/>
          <p:nvPr/>
        </p:nvSpPr>
        <p:spPr>
          <a:xfrm>
            <a:off x="4330179" y="2420888"/>
            <a:ext cx="936104" cy="504056"/>
          </a:xfrm>
          <a:prstGeom prst="wedgeEllipseCallout">
            <a:avLst>
              <a:gd name="adj1" fmla="val -20833"/>
              <a:gd name="adj2" fmla="val 19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smtClean="0"/>
              <a:t>TAGS</a:t>
            </a:r>
            <a:endParaRPr lang="fr-BE" sz="1400"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55</a:t>
            </a:fld>
            <a:endParaRPr lang="en-US"/>
          </a:p>
        </p:txBody>
      </p:sp>
    </p:spTree>
    <p:extLst>
      <p:ext uri="{BB962C8B-B14F-4D97-AF65-F5344CB8AC3E}">
        <p14:creationId xmlns:p14="http://schemas.microsoft.com/office/powerpoint/2010/main" val="1312621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620000" cy="1354162"/>
          </a:xfrm>
        </p:spPr>
        <p:txBody>
          <a:bodyPr>
            <a:normAutofit/>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smtClean="0">
                <a:latin typeface="Arial Rounded MT Bold" pitchFamily="34" charset="0"/>
              </a:rPr>
              <a:t>				4. Chargement</a:t>
            </a:r>
            <a:endParaRPr lang="fr-BE" sz="3600" dirty="0">
              <a:latin typeface="Arial Rounded MT Bold" pitchFamily="34" charset="0"/>
            </a:endParaRPr>
          </a:p>
        </p:txBody>
      </p:sp>
      <p:sp>
        <p:nvSpPr>
          <p:cNvPr id="3" name="Espace réservé du contenu 2"/>
          <p:cNvSpPr>
            <a:spLocks noGrp="1"/>
          </p:cNvSpPr>
          <p:nvPr>
            <p:ph sz="quarter" idx="1"/>
          </p:nvPr>
        </p:nvSpPr>
        <p:spPr>
          <a:xfrm>
            <a:off x="5940152" y="2564904"/>
            <a:ext cx="2232248" cy="2952328"/>
          </a:xfrm>
        </p:spPr>
        <p:txBody>
          <a:bodyPr/>
          <a:lstStyle/>
          <a:p>
            <a:pPr marL="114300" indent="0">
              <a:buNone/>
            </a:pPr>
            <a:r>
              <a:rPr lang="fr-BE" sz="2000" dirty="0" smtClean="0">
                <a:sym typeface="Wingdings" pitchFamily="2" charset="2"/>
              </a:rPr>
              <a:t>Les 3 sources de données se retrouvent dans l’entrepôt de notices PNX</a:t>
            </a:r>
          </a:p>
          <a:p>
            <a:pPr>
              <a:buNone/>
            </a:pPr>
            <a:endParaRPr lang="fr-BE" dirty="0" smtClean="0">
              <a:sym typeface="Wingdings" pitchFamily="2" charset="2"/>
            </a:endParaRPr>
          </a:p>
          <a:p>
            <a:pPr>
              <a:buNone/>
            </a:pPr>
            <a:endParaRPr lang="fr-BE"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42014"/>
            <a:ext cx="5760640" cy="5415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56</a:t>
            </a:fld>
            <a:endParaRPr lang="en-US"/>
          </a:p>
        </p:txBody>
      </p:sp>
    </p:spTree>
    <p:extLst>
      <p:ext uri="{BB962C8B-B14F-4D97-AF65-F5344CB8AC3E}">
        <p14:creationId xmlns:p14="http://schemas.microsoft.com/office/powerpoint/2010/main" val="15203308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7992888" cy="1184176"/>
          </a:xfrm>
        </p:spPr>
        <p:txBody>
          <a:bodyPr>
            <a:noAutofit/>
          </a:bodyPr>
          <a:lstStyle/>
          <a:p>
            <a:r>
              <a:rPr lang="fr-BE" dirty="0" smtClean="0"/>
              <a:t>ALEPH, </a:t>
            </a:r>
            <a:r>
              <a:rPr lang="fr-BE" dirty="0" err="1" smtClean="0"/>
              <a:t>ORBi</a:t>
            </a:r>
            <a:r>
              <a:rPr lang="fr-BE" dirty="0" smtClean="0"/>
              <a:t>, SFX – </a:t>
            </a:r>
            <a:br>
              <a:rPr lang="fr-BE" dirty="0" smtClean="0"/>
            </a:br>
            <a:r>
              <a:rPr lang="fr-BE" dirty="0" smtClean="0"/>
              <a:t>			5. </a:t>
            </a:r>
            <a:r>
              <a:rPr lang="fr-BE" dirty="0" err="1" smtClean="0"/>
              <a:t>Dédoublonnement</a:t>
            </a:r>
            <a:endParaRPr lang="fr-BE" dirty="0"/>
          </a:p>
        </p:txBody>
      </p:sp>
      <p:sp>
        <p:nvSpPr>
          <p:cNvPr id="5" name="Espace réservé du contenu 4"/>
          <p:cNvSpPr>
            <a:spLocks noGrp="1"/>
          </p:cNvSpPr>
          <p:nvPr>
            <p:ph sz="quarter" idx="1"/>
          </p:nvPr>
        </p:nvSpPr>
        <p:spPr>
          <a:xfrm>
            <a:off x="539552" y="1556792"/>
            <a:ext cx="8351840" cy="5301208"/>
          </a:xfrm>
        </p:spPr>
        <p:txBody>
          <a:bodyPr>
            <a:normAutofit/>
          </a:bodyPr>
          <a:lstStyle/>
          <a:p>
            <a:pPr marL="457200" lvl="2" indent="-457200">
              <a:buNone/>
            </a:pPr>
            <a:r>
              <a:rPr lang="fr-BE" sz="2400" b="1" dirty="0" smtClean="0"/>
              <a:t>ALEPH</a:t>
            </a:r>
          </a:p>
          <a:p>
            <a:pPr marL="342900" lvl="2" indent="-342900">
              <a:tabLst>
                <a:tab pos="265113" algn="l"/>
              </a:tabLst>
            </a:pPr>
            <a:r>
              <a:rPr lang="fr-BE" sz="2000" dirty="0" smtClean="0"/>
              <a:t>Est-ce que les notices ALEPH doivent/peuvent être </a:t>
            </a:r>
            <a:r>
              <a:rPr lang="fr-BE" sz="2000" dirty="0" err="1" smtClean="0"/>
              <a:t>dédoublonnées</a:t>
            </a:r>
            <a:endParaRPr lang="fr-BE" sz="2000" dirty="0" smtClean="0"/>
          </a:p>
          <a:p>
            <a:pPr marL="742950" lvl="3" indent="-285750">
              <a:tabLst>
                <a:tab pos="265113" algn="l"/>
              </a:tabLst>
            </a:pPr>
            <a:r>
              <a:rPr lang="fr-BE" sz="2000" dirty="0" smtClean="0"/>
              <a:t>Entre elles?</a:t>
            </a:r>
          </a:p>
          <a:p>
            <a:pPr marL="722313" lvl="3" indent="-265113">
              <a:buNone/>
              <a:tabLst>
                <a:tab pos="265113" algn="l"/>
              </a:tabLst>
            </a:pPr>
            <a:endParaRPr lang="fr-BE" dirty="0" smtClean="0"/>
          </a:p>
          <a:p>
            <a:pPr marL="722313" lvl="3" indent="-265113">
              <a:buNone/>
              <a:tabLst>
                <a:tab pos="265113" algn="l"/>
              </a:tabLst>
            </a:pPr>
            <a:endParaRPr lang="fr-BE" dirty="0" smtClean="0"/>
          </a:p>
          <a:p>
            <a:pPr marL="722313" lvl="3" indent="-265113">
              <a:buNone/>
              <a:tabLst>
                <a:tab pos="265113" algn="l"/>
              </a:tabLst>
            </a:pPr>
            <a:endParaRPr lang="fr-BE" dirty="0" smtClean="0"/>
          </a:p>
          <a:p>
            <a:pPr marL="722313" lvl="3" indent="-265113">
              <a:buNone/>
              <a:tabLst>
                <a:tab pos="265113" algn="l"/>
              </a:tabLst>
            </a:pPr>
            <a:endParaRPr lang="fr-BE" dirty="0" smtClean="0"/>
          </a:p>
          <a:p>
            <a:pPr marL="722313" lvl="3" indent="-265113">
              <a:buNone/>
              <a:tabLst>
                <a:tab pos="265113" algn="l"/>
              </a:tabLst>
            </a:pPr>
            <a:endParaRPr lang="fr-BE" dirty="0" smtClean="0"/>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742950" lvl="3" indent="-285750">
              <a:tabLst>
                <a:tab pos="265113" algn="l"/>
              </a:tabLst>
            </a:pPr>
            <a:r>
              <a:rPr lang="fr-BE" sz="2000" dirty="0" smtClean="0"/>
              <a:t>Avec une des autres sources?</a:t>
            </a:r>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274320" lvl="2" indent="0">
              <a:buFont typeface="Wingdings"/>
              <a:buChar char="Ø"/>
            </a:pPr>
            <a:endParaRPr lang="fr-BE" dirty="0" smtClean="0"/>
          </a:p>
          <a:p>
            <a:pPr marL="274320" lvl="2" indent="0">
              <a:buFont typeface="Wingdings"/>
              <a:buChar char="Ø"/>
            </a:pPr>
            <a:endParaRPr lang="fr-BE" dirty="0" smtClean="0"/>
          </a:p>
          <a:p>
            <a:endParaRPr lang="fr-BE" dirty="0"/>
          </a:p>
        </p:txBody>
      </p:sp>
      <p:sp>
        <p:nvSpPr>
          <p:cNvPr id="4" name="Rectangle à coins arrondis 3"/>
          <p:cNvSpPr/>
          <p:nvPr/>
        </p:nvSpPr>
        <p:spPr>
          <a:xfrm>
            <a:off x="3796936" y="2348880"/>
            <a:ext cx="4375464" cy="1152128"/>
          </a:xfrm>
          <a:prstGeom prst="wedgeRoundRectCallout">
            <a:avLst>
              <a:gd name="adj1" fmla="val -74571"/>
              <a:gd name="adj2" fmla="val -34914"/>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t>NON</a:t>
            </a:r>
          </a:p>
          <a:p>
            <a:pPr algn="ctr"/>
            <a:r>
              <a:rPr lang="fr-BE" sz="1600" dirty="0" smtClean="0">
                <a:sym typeface="Wingdings" pitchFamily="2" charset="2"/>
              </a:rPr>
              <a:t> Attribuer un ‘vecteur’ de non-</a:t>
            </a:r>
            <a:r>
              <a:rPr lang="fr-BE" sz="1600" dirty="0" err="1" smtClean="0">
                <a:sym typeface="Wingdings" pitchFamily="2" charset="2"/>
              </a:rPr>
              <a:t>dédoublonnement</a:t>
            </a:r>
            <a:r>
              <a:rPr lang="fr-BE" sz="1600" dirty="0" smtClean="0">
                <a:sym typeface="Wingdings" pitchFamily="2" charset="2"/>
              </a:rPr>
              <a:t> pour les fonds anciens et les documents cartographiques</a:t>
            </a:r>
            <a:r>
              <a:rPr lang="fr-BE" sz="1600" dirty="0" smtClean="0"/>
              <a:t> </a:t>
            </a:r>
          </a:p>
          <a:p>
            <a:pPr algn="ctr"/>
            <a:endParaRPr lang="fr-BE" dirty="0"/>
          </a:p>
        </p:txBody>
      </p:sp>
      <p:sp>
        <p:nvSpPr>
          <p:cNvPr id="6" name="Rectangle à coins arrondis 5"/>
          <p:cNvSpPr/>
          <p:nvPr/>
        </p:nvSpPr>
        <p:spPr>
          <a:xfrm>
            <a:off x="549948" y="2680930"/>
            <a:ext cx="4022052" cy="1900198"/>
          </a:xfrm>
          <a:custGeom>
            <a:avLst/>
            <a:gdLst>
              <a:gd name="connsiteX0" fmla="*/ 0 w 4022052"/>
              <a:gd name="connsiteY0" fmla="*/ 198123 h 1188712"/>
              <a:gd name="connsiteX1" fmla="*/ 198123 w 4022052"/>
              <a:gd name="connsiteY1" fmla="*/ 0 h 1188712"/>
              <a:gd name="connsiteX2" fmla="*/ 670342 w 4022052"/>
              <a:gd name="connsiteY2" fmla="*/ 0 h 1188712"/>
              <a:gd name="connsiteX3" fmla="*/ 1490210 w 4022052"/>
              <a:gd name="connsiteY3" fmla="*/ -1093354 h 1188712"/>
              <a:gd name="connsiteX4" fmla="*/ 1675855 w 4022052"/>
              <a:gd name="connsiteY4" fmla="*/ 0 h 1188712"/>
              <a:gd name="connsiteX5" fmla="*/ 3823929 w 4022052"/>
              <a:gd name="connsiteY5" fmla="*/ 0 h 1188712"/>
              <a:gd name="connsiteX6" fmla="*/ 4022052 w 4022052"/>
              <a:gd name="connsiteY6" fmla="*/ 198123 h 1188712"/>
              <a:gd name="connsiteX7" fmla="*/ 4022052 w 4022052"/>
              <a:gd name="connsiteY7" fmla="*/ 198119 h 1188712"/>
              <a:gd name="connsiteX8" fmla="*/ 4022052 w 4022052"/>
              <a:gd name="connsiteY8" fmla="*/ 198119 h 1188712"/>
              <a:gd name="connsiteX9" fmla="*/ 4022052 w 4022052"/>
              <a:gd name="connsiteY9" fmla="*/ 495297 h 1188712"/>
              <a:gd name="connsiteX10" fmla="*/ 4022052 w 4022052"/>
              <a:gd name="connsiteY10" fmla="*/ 990589 h 1188712"/>
              <a:gd name="connsiteX11" fmla="*/ 3823929 w 4022052"/>
              <a:gd name="connsiteY11" fmla="*/ 1188712 h 1188712"/>
              <a:gd name="connsiteX12" fmla="*/ 1675855 w 4022052"/>
              <a:gd name="connsiteY12" fmla="*/ 1188712 h 1188712"/>
              <a:gd name="connsiteX13" fmla="*/ 670342 w 4022052"/>
              <a:gd name="connsiteY13" fmla="*/ 1188712 h 1188712"/>
              <a:gd name="connsiteX14" fmla="*/ 670342 w 4022052"/>
              <a:gd name="connsiteY14" fmla="*/ 1188712 h 1188712"/>
              <a:gd name="connsiteX15" fmla="*/ 198123 w 4022052"/>
              <a:gd name="connsiteY15" fmla="*/ 1188712 h 1188712"/>
              <a:gd name="connsiteX16" fmla="*/ 0 w 4022052"/>
              <a:gd name="connsiteY16" fmla="*/ 990589 h 1188712"/>
              <a:gd name="connsiteX17" fmla="*/ 0 w 4022052"/>
              <a:gd name="connsiteY17" fmla="*/ 495297 h 1188712"/>
              <a:gd name="connsiteX18" fmla="*/ 0 w 4022052"/>
              <a:gd name="connsiteY18" fmla="*/ 198119 h 1188712"/>
              <a:gd name="connsiteX19" fmla="*/ 0 w 4022052"/>
              <a:gd name="connsiteY19" fmla="*/ 198119 h 1188712"/>
              <a:gd name="connsiteX20" fmla="*/ 0 w 4022052"/>
              <a:gd name="connsiteY20" fmla="*/ 198123 h 1188712"/>
              <a:gd name="connsiteX0" fmla="*/ 0 w 4022052"/>
              <a:gd name="connsiteY0" fmla="*/ 1291477 h 2282066"/>
              <a:gd name="connsiteX1" fmla="*/ 198123 w 4022052"/>
              <a:gd name="connsiteY1" fmla="*/ 1093354 h 2282066"/>
              <a:gd name="connsiteX2" fmla="*/ 1257195 w 4022052"/>
              <a:gd name="connsiteY2" fmla="*/ 1066059 h 2282066"/>
              <a:gd name="connsiteX3" fmla="*/ 1490210 w 4022052"/>
              <a:gd name="connsiteY3" fmla="*/ 0 h 2282066"/>
              <a:gd name="connsiteX4" fmla="*/ 1675855 w 4022052"/>
              <a:gd name="connsiteY4" fmla="*/ 1093354 h 2282066"/>
              <a:gd name="connsiteX5" fmla="*/ 3823929 w 4022052"/>
              <a:gd name="connsiteY5" fmla="*/ 1093354 h 2282066"/>
              <a:gd name="connsiteX6" fmla="*/ 4022052 w 4022052"/>
              <a:gd name="connsiteY6" fmla="*/ 1291477 h 2282066"/>
              <a:gd name="connsiteX7" fmla="*/ 4022052 w 4022052"/>
              <a:gd name="connsiteY7" fmla="*/ 1291473 h 2282066"/>
              <a:gd name="connsiteX8" fmla="*/ 4022052 w 4022052"/>
              <a:gd name="connsiteY8" fmla="*/ 1291473 h 2282066"/>
              <a:gd name="connsiteX9" fmla="*/ 4022052 w 4022052"/>
              <a:gd name="connsiteY9" fmla="*/ 1588651 h 2282066"/>
              <a:gd name="connsiteX10" fmla="*/ 4022052 w 4022052"/>
              <a:gd name="connsiteY10" fmla="*/ 2083943 h 2282066"/>
              <a:gd name="connsiteX11" fmla="*/ 3823929 w 4022052"/>
              <a:gd name="connsiteY11" fmla="*/ 2282066 h 2282066"/>
              <a:gd name="connsiteX12" fmla="*/ 1675855 w 4022052"/>
              <a:gd name="connsiteY12" fmla="*/ 2282066 h 2282066"/>
              <a:gd name="connsiteX13" fmla="*/ 670342 w 4022052"/>
              <a:gd name="connsiteY13" fmla="*/ 2282066 h 2282066"/>
              <a:gd name="connsiteX14" fmla="*/ 670342 w 4022052"/>
              <a:gd name="connsiteY14" fmla="*/ 2282066 h 2282066"/>
              <a:gd name="connsiteX15" fmla="*/ 198123 w 4022052"/>
              <a:gd name="connsiteY15" fmla="*/ 2282066 h 2282066"/>
              <a:gd name="connsiteX16" fmla="*/ 0 w 4022052"/>
              <a:gd name="connsiteY16" fmla="*/ 2083943 h 2282066"/>
              <a:gd name="connsiteX17" fmla="*/ 0 w 4022052"/>
              <a:gd name="connsiteY17" fmla="*/ 1588651 h 2282066"/>
              <a:gd name="connsiteX18" fmla="*/ 0 w 4022052"/>
              <a:gd name="connsiteY18" fmla="*/ 1291473 h 2282066"/>
              <a:gd name="connsiteX19" fmla="*/ 0 w 4022052"/>
              <a:gd name="connsiteY19" fmla="*/ 1291473 h 2282066"/>
              <a:gd name="connsiteX20" fmla="*/ 0 w 4022052"/>
              <a:gd name="connsiteY20" fmla="*/ 1291477 h 228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22052" h="2282066">
                <a:moveTo>
                  <a:pt x="0" y="1291477"/>
                </a:moveTo>
                <a:cubicBezTo>
                  <a:pt x="0" y="1182057"/>
                  <a:pt x="88703" y="1093354"/>
                  <a:pt x="198123" y="1093354"/>
                </a:cubicBezTo>
                <a:lnTo>
                  <a:pt x="1257195" y="1066059"/>
                </a:lnTo>
                <a:lnTo>
                  <a:pt x="1490210" y="0"/>
                </a:lnTo>
                <a:lnTo>
                  <a:pt x="1675855" y="1093354"/>
                </a:lnTo>
                <a:lnTo>
                  <a:pt x="3823929" y="1093354"/>
                </a:lnTo>
                <a:cubicBezTo>
                  <a:pt x="3933349" y="1093354"/>
                  <a:pt x="4022052" y="1182057"/>
                  <a:pt x="4022052" y="1291477"/>
                </a:cubicBezTo>
                <a:lnTo>
                  <a:pt x="4022052" y="1291473"/>
                </a:lnTo>
                <a:lnTo>
                  <a:pt x="4022052" y="1291473"/>
                </a:lnTo>
                <a:lnTo>
                  <a:pt x="4022052" y="1588651"/>
                </a:lnTo>
                <a:lnTo>
                  <a:pt x="4022052" y="2083943"/>
                </a:lnTo>
                <a:cubicBezTo>
                  <a:pt x="4022052" y="2193363"/>
                  <a:pt x="3933349" y="2282066"/>
                  <a:pt x="3823929" y="2282066"/>
                </a:cubicBezTo>
                <a:lnTo>
                  <a:pt x="1675855" y="2282066"/>
                </a:lnTo>
                <a:lnTo>
                  <a:pt x="670342" y="2282066"/>
                </a:lnTo>
                <a:lnTo>
                  <a:pt x="670342" y="2282066"/>
                </a:lnTo>
                <a:lnTo>
                  <a:pt x="198123" y="2282066"/>
                </a:lnTo>
                <a:cubicBezTo>
                  <a:pt x="88703" y="2282066"/>
                  <a:pt x="0" y="2193363"/>
                  <a:pt x="0" y="2083943"/>
                </a:cubicBezTo>
                <a:lnTo>
                  <a:pt x="0" y="1588651"/>
                </a:lnTo>
                <a:lnTo>
                  <a:pt x="0" y="1291473"/>
                </a:lnTo>
                <a:lnTo>
                  <a:pt x="0" y="1291473"/>
                </a:lnTo>
                <a:lnTo>
                  <a:pt x="0" y="1291477"/>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600" b="1" dirty="0" smtClean="0"/>
          </a:p>
          <a:p>
            <a:pPr algn="ctr"/>
            <a:endParaRPr lang="fr-BE" sz="1600" b="1" dirty="0"/>
          </a:p>
          <a:p>
            <a:pPr algn="ctr"/>
            <a:endParaRPr lang="fr-BE" sz="1600" b="1" dirty="0" smtClean="0"/>
          </a:p>
          <a:p>
            <a:pPr algn="ctr"/>
            <a:endParaRPr lang="fr-BE" sz="1600" b="1" dirty="0"/>
          </a:p>
          <a:p>
            <a:pPr algn="ctr"/>
            <a:r>
              <a:rPr lang="fr-BE" sz="1600" b="1" dirty="0" smtClean="0"/>
              <a:t>OUI</a:t>
            </a:r>
          </a:p>
          <a:p>
            <a:pPr algn="ctr"/>
            <a:r>
              <a:rPr lang="fr-BE" sz="1600" dirty="0" smtClean="0">
                <a:sym typeface="Wingdings" pitchFamily="2" charset="2"/>
              </a:rPr>
              <a:t></a:t>
            </a:r>
            <a:r>
              <a:rPr lang="fr-BE" sz="1600" dirty="0" err="1" smtClean="0">
                <a:sym typeface="Wingdings" pitchFamily="2" charset="2"/>
              </a:rPr>
              <a:t>Dédoublonnement</a:t>
            </a:r>
            <a:r>
              <a:rPr lang="fr-BE" sz="1600" dirty="0" smtClean="0">
                <a:sym typeface="Wingdings" pitchFamily="2" charset="2"/>
              </a:rPr>
              <a:t> sur le reste du catalogue</a:t>
            </a:r>
          </a:p>
          <a:p>
            <a:pPr algn="ctr">
              <a:buFont typeface="Symbol"/>
              <a:buChar char="Þ"/>
            </a:pPr>
            <a:r>
              <a:rPr lang="fr-BE" sz="1600" dirty="0" smtClean="0">
                <a:sym typeface="Wingdings" pitchFamily="2" charset="2"/>
              </a:rPr>
              <a:t>Algorithme ‘Primo’</a:t>
            </a:r>
            <a:endParaRPr lang="fr-BE" sz="1600" dirty="0"/>
          </a:p>
        </p:txBody>
      </p:sp>
      <p:sp>
        <p:nvSpPr>
          <p:cNvPr id="7" name="Bulle ronde 6"/>
          <p:cNvSpPr/>
          <p:nvPr/>
        </p:nvSpPr>
        <p:spPr>
          <a:xfrm>
            <a:off x="4590971" y="4109815"/>
            <a:ext cx="4104456" cy="2132856"/>
          </a:xfrm>
          <a:prstGeom prst="wedgeEllipseCallout">
            <a:avLst>
              <a:gd name="adj1" fmla="val -35924"/>
              <a:gd name="adj2" fmla="val -35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700" b="1" dirty="0" smtClean="0"/>
              <a:t>RISQUE D’ERREUR?</a:t>
            </a:r>
          </a:p>
          <a:p>
            <a:pPr algn="ctr">
              <a:buFont typeface="Wingdings"/>
              <a:buChar char="à"/>
            </a:pPr>
            <a:r>
              <a:rPr lang="fr-BE" sz="1700" b="1" dirty="0" smtClean="0">
                <a:sym typeface="Wingdings" pitchFamily="2" charset="2"/>
              </a:rPr>
              <a:t>Minimal par rapport au gain qualitatif</a:t>
            </a:r>
          </a:p>
          <a:p>
            <a:pPr algn="ctr">
              <a:buFont typeface="Wingdings"/>
              <a:buChar char="à"/>
            </a:pPr>
            <a:r>
              <a:rPr lang="fr-BE" sz="1700" b="1" dirty="0" smtClean="0">
                <a:sym typeface="Wingdings" pitchFamily="2" charset="2"/>
              </a:rPr>
              <a:t>A vous de contrôler et signaler les incongruités</a:t>
            </a:r>
            <a:endParaRPr lang="fr-BE" sz="1700" b="1" dirty="0"/>
          </a:p>
        </p:txBody>
      </p:sp>
      <p:sp>
        <p:nvSpPr>
          <p:cNvPr id="8" name="Rectangle à coins arrondis 7"/>
          <p:cNvSpPr/>
          <p:nvPr/>
        </p:nvSpPr>
        <p:spPr>
          <a:xfrm>
            <a:off x="1043608" y="5805264"/>
            <a:ext cx="2138536" cy="396624"/>
          </a:xfrm>
          <a:prstGeom prst="wedgeRoundRectCallout">
            <a:avLst>
              <a:gd name="adj1" fmla="val 22855"/>
              <a:gd name="adj2" fmla="val -146124"/>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t>NON</a:t>
            </a:r>
            <a:endParaRPr lang="fr-BE" sz="1600" b="1" dirty="0"/>
          </a:p>
        </p:txBody>
      </p:sp>
      <p:sp>
        <p:nvSpPr>
          <p:cNvPr id="9" name="Légende à une bordure 1 8"/>
          <p:cNvSpPr/>
          <p:nvPr/>
        </p:nvSpPr>
        <p:spPr>
          <a:xfrm>
            <a:off x="4679484" y="6262123"/>
            <a:ext cx="3528392" cy="424008"/>
          </a:xfrm>
          <a:prstGeom prst="accentCallout1">
            <a:avLst>
              <a:gd name="adj1" fmla="val -3479"/>
              <a:gd name="adj2" fmla="val 100427"/>
              <a:gd name="adj3" fmla="val -105547"/>
              <a:gd name="adj4" fmla="val 87664"/>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bg2">
                    <a:lumMod val="75000"/>
                  </a:schemeClr>
                </a:solidFill>
              </a:rPr>
              <a:t>Corriger la (les) notice(s) dans Aleph</a:t>
            </a:r>
            <a:endParaRPr lang="fr-BE" sz="1600" b="1" dirty="0">
              <a:solidFill>
                <a:schemeClr val="bg2">
                  <a:lumMod val="75000"/>
                </a:schemeClr>
              </a:solidFill>
            </a:endParaRPr>
          </a:p>
        </p:txBody>
      </p:sp>
      <p:sp>
        <p:nvSpPr>
          <p:cNvPr id="10" name="Espace réservé du pied de page 9"/>
          <p:cNvSpPr>
            <a:spLocks noGrp="1"/>
          </p:cNvSpPr>
          <p:nvPr>
            <p:ph type="ftr" sz="quarter" idx="11"/>
          </p:nvPr>
        </p:nvSpPr>
        <p:spPr/>
        <p:txBody>
          <a:bodyPr/>
          <a:lstStyle/>
          <a:p>
            <a:r>
              <a:rPr lang="fr-BE" smtClean="0"/>
              <a:t>Primo @ ULg : formation à destination du personnel...</a:t>
            </a:r>
            <a:endParaRPr lang="en-US"/>
          </a:p>
        </p:txBody>
      </p:sp>
      <p:sp>
        <p:nvSpPr>
          <p:cNvPr id="11" name="Espace réservé du numéro de diapositive 10"/>
          <p:cNvSpPr>
            <a:spLocks noGrp="1"/>
          </p:cNvSpPr>
          <p:nvPr>
            <p:ph type="sldNum" sz="quarter" idx="12"/>
          </p:nvPr>
        </p:nvSpPr>
        <p:spPr/>
        <p:txBody>
          <a:bodyPr/>
          <a:lstStyle/>
          <a:p>
            <a:fld id="{E667ED75-B537-4810-9364-B7D9FE7FDC55}" type="slidenum">
              <a:rPr lang="en-US" smtClean="0"/>
              <a:pPr/>
              <a:t>57</a:t>
            </a:fld>
            <a:endParaRPr lang="en-US"/>
          </a:p>
        </p:txBody>
      </p:sp>
    </p:spTree>
    <p:extLst>
      <p:ext uri="{BB962C8B-B14F-4D97-AF65-F5344CB8AC3E}">
        <p14:creationId xmlns:p14="http://schemas.microsoft.com/office/powerpoint/2010/main" val="37046096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8136904" cy="1184176"/>
          </a:xfrm>
        </p:spPr>
        <p:txBody>
          <a:bodyPr>
            <a:noAutofit/>
          </a:bodyPr>
          <a:lstStyle/>
          <a:p>
            <a:r>
              <a:rPr lang="fr-BE" dirty="0" smtClean="0"/>
              <a:t>ALEPH, </a:t>
            </a:r>
            <a:r>
              <a:rPr lang="fr-BE" dirty="0" err="1" smtClean="0"/>
              <a:t>ORBi</a:t>
            </a:r>
            <a:r>
              <a:rPr lang="fr-BE" dirty="0" smtClean="0"/>
              <a:t>, SFX – </a:t>
            </a:r>
            <a:br>
              <a:rPr lang="fr-BE" dirty="0" smtClean="0"/>
            </a:br>
            <a:r>
              <a:rPr lang="fr-BE" dirty="0" smtClean="0"/>
              <a:t>			5. </a:t>
            </a:r>
            <a:r>
              <a:rPr lang="fr-BE" dirty="0" err="1" smtClean="0"/>
              <a:t>Dédoublonnement</a:t>
            </a:r>
            <a:endParaRPr lang="fr-BE" dirty="0"/>
          </a:p>
        </p:txBody>
      </p:sp>
      <p:sp>
        <p:nvSpPr>
          <p:cNvPr id="5" name="Espace réservé du contenu 4"/>
          <p:cNvSpPr>
            <a:spLocks noGrp="1"/>
          </p:cNvSpPr>
          <p:nvPr>
            <p:ph sz="quarter" idx="1"/>
          </p:nvPr>
        </p:nvSpPr>
        <p:spPr/>
        <p:txBody>
          <a:bodyPr>
            <a:normAutofit/>
          </a:bodyPr>
          <a:lstStyle/>
          <a:p>
            <a:pPr marL="0" lvl="2" indent="0">
              <a:buNone/>
            </a:pPr>
            <a:r>
              <a:rPr lang="fr-BE" sz="2400" b="1" dirty="0" smtClean="0"/>
              <a:t>SFX</a:t>
            </a:r>
          </a:p>
          <a:p>
            <a:pPr marL="342900" lvl="2" indent="-342900"/>
            <a:r>
              <a:rPr lang="fr-BE" sz="2000" dirty="0" smtClean="0">
                <a:sym typeface="Wingdings" pitchFamily="2" charset="2"/>
              </a:rPr>
              <a:t>Il n’y a pas de doublons dans la base de connaissance (en théorie)</a:t>
            </a:r>
          </a:p>
          <a:p>
            <a:pPr marL="342900" lvl="2" indent="-342900"/>
            <a:endParaRPr lang="fr-BE" sz="2000" dirty="0" smtClean="0">
              <a:sym typeface="Wingdings" pitchFamily="2" charset="2"/>
            </a:endParaRPr>
          </a:p>
          <a:p>
            <a:pPr marL="342900" lvl="2" indent="-342900"/>
            <a:r>
              <a:rPr lang="fr-BE" sz="2000" dirty="0" smtClean="0">
                <a:sym typeface="Wingdings" pitchFamily="2" charset="2"/>
              </a:rPr>
              <a:t>Avec Aleph ?</a:t>
            </a:r>
          </a:p>
          <a:p>
            <a:pPr marL="742950" lvl="3" indent="-285750"/>
            <a:r>
              <a:rPr lang="fr-BE" sz="1800" strike="sngStrike" dirty="0" smtClean="0">
                <a:sym typeface="Wingdings" pitchFamily="2" charset="2"/>
              </a:rPr>
              <a:t>Notices « E-ressources »</a:t>
            </a:r>
          </a:p>
          <a:p>
            <a:pPr marL="742950" lvl="3" indent="-285750"/>
            <a:r>
              <a:rPr lang="fr-BE" sz="1800" dirty="0" smtClean="0">
                <a:sym typeface="Wingdings" pitchFamily="2" charset="2"/>
              </a:rPr>
              <a:t>Notices de matériel physique (périodiques et livres) (Aleph) // Notices de  ressources en ligne (périodiques et livres) (SFX)</a:t>
            </a:r>
          </a:p>
          <a:p>
            <a:pPr marL="1200150" lvl="4" indent="-285750"/>
            <a:r>
              <a:rPr lang="fr-BE" sz="1600" dirty="0" smtClean="0"/>
              <a:t>Le processus de </a:t>
            </a:r>
            <a:r>
              <a:rPr lang="fr-BE" sz="1600" dirty="0" err="1" smtClean="0"/>
              <a:t>dédoublonnement</a:t>
            </a:r>
            <a:r>
              <a:rPr lang="fr-BE" sz="1600" dirty="0" smtClean="0"/>
              <a:t> privilégie l’accès en ligne</a:t>
            </a:r>
          </a:p>
          <a:p>
            <a:pPr marL="1200150" lvl="4" indent="-285750"/>
            <a:r>
              <a:rPr lang="fr-BE" sz="1600" dirty="0" smtClean="0"/>
              <a:t>Conserve les zones de la notice ‘préférée’</a:t>
            </a:r>
          </a:p>
          <a:p>
            <a:pPr marL="1474470" lvl="5" indent="-285750"/>
            <a:r>
              <a:rPr lang="fr-BE" sz="1600" b="1" cap="small" dirty="0" smtClean="0"/>
              <a:t>! Mélange / perte de données ! </a:t>
            </a:r>
          </a:p>
          <a:p>
            <a:endParaRPr lang="fr-BE" dirty="0"/>
          </a:p>
        </p:txBody>
      </p:sp>
      <p:sp>
        <p:nvSpPr>
          <p:cNvPr id="4" name="Rectangle à coins arrondis 3"/>
          <p:cNvSpPr/>
          <p:nvPr/>
        </p:nvSpPr>
        <p:spPr>
          <a:xfrm>
            <a:off x="4788024" y="2564904"/>
            <a:ext cx="3218656" cy="612648"/>
          </a:xfrm>
          <a:prstGeom prst="wedgeRoundRectCallout">
            <a:avLst>
              <a:gd name="adj1" fmla="val -45641"/>
              <a:gd name="adj2" fmla="val -82550"/>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Pas de </a:t>
            </a:r>
            <a:r>
              <a:rPr lang="fr-BE" dirty="0" err="1" smtClean="0"/>
              <a:t>dédoublonnement</a:t>
            </a:r>
            <a:r>
              <a:rPr lang="fr-BE" dirty="0" smtClean="0"/>
              <a:t> entre notices SFX</a:t>
            </a:r>
            <a:endParaRPr lang="fr-BE" dirty="0"/>
          </a:p>
        </p:txBody>
      </p:sp>
      <p:sp>
        <p:nvSpPr>
          <p:cNvPr id="6" name="Rectangle 5"/>
          <p:cNvSpPr/>
          <p:nvPr/>
        </p:nvSpPr>
        <p:spPr>
          <a:xfrm>
            <a:off x="863588" y="5472286"/>
            <a:ext cx="6840760" cy="693017"/>
          </a:xfrm>
          <a:prstGeom prst="wedgeRectCallout">
            <a:avLst>
              <a:gd name="adj1" fmla="val -20505"/>
              <a:gd name="adj2" fmla="val 51621"/>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smtClean="0"/>
              <a:t>Pas de </a:t>
            </a:r>
            <a:r>
              <a:rPr lang="fr-BE" sz="2000" b="1" dirty="0" err="1" smtClean="0"/>
              <a:t>dédoublonnement</a:t>
            </a:r>
            <a:r>
              <a:rPr lang="fr-BE" sz="2000" b="1" dirty="0" smtClean="0"/>
              <a:t> entre les sources ALEPH et SFX</a:t>
            </a:r>
            <a:endParaRPr lang="fr-BE" sz="2000" b="1" dirty="0"/>
          </a:p>
        </p:txBody>
      </p:sp>
      <p:cxnSp>
        <p:nvCxnSpPr>
          <p:cNvPr id="8" name="Connecteur droit avec flèche 7"/>
          <p:cNvCxnSpPr/>
          <p:nvPr/>
        </p:nvCxnSpPr>
        <p:spPr>
          <a:xfrm>
            <a:off x="4283968" y="4941168"/>
            <a:ext cx="0" cy="50405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pied de page 6"/>
          <p:cNvSpPr>
            <a:spLocks noGrp="1"/>
          </p:cNvSpPr>
          <p:nvPr>
            <p:ph type="ftr" sz="quarter" idx="11"/>
          </p:nvPr>
        </p:nvSpPr>
        <p:spPr/>
        <p:txBody>
          <a:bodyPr/>
          <a:lstStyle/>
          <a:p>
            <a:r>
              <a:rPr lang="fr-BE" smtClean="0"/>
              <a:t>Primo @ ULg : formation à destination du personnel...</a:t>
            </a:r>
            <a:endParaRPr lang="en-US"/>
          </a:p>
        </p:txBody>
      </p:sp>
      <p:sp>
        <p:nvSpPr>
          <p:cNvPr id="9" name="Espace réservé du numéro de diapositive 8"/>
          <p:cNvSpPr>
            <a:spLocks noGrp="1"/>
          </p:cNvSpPr>
          <p:nvPr>
            <p:ph type="sldNum" sz="quarter" idx="12"/>
          </p:nvPr>
        </p:nvSpPr>
        <p:spPr/>
        <p:txBody>
          <a:bodyPr/>
          <a:lstStyle/>
          <a:p>
            <a:fld id="{E667ED75-B537-4810-9364-B7D9FE7FDC55}" type="slidenum">
              <a:rPr lang="en-US" smtClean="0"/>
              <a:pPr/>
              <a:t>58</a:t>
            </a:fld>
            <a:endParaRPr lang="en-US"/>
          </a:p>
        </p:txBody>
      </p:sp>
    </p:spTree>
    <p:extLst>
      <p:ext uri="{BB962C8B-B14F-4D97-AF65-F5344CB8AC3E}">
        <p14:creationId xmlns:p14="http://schemas.microsoft.com/office/powerpoint/2010/main" val="148324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8064896" cy="1112168"/>
          </a:xfrm>
        </p:spPr>
        <p:txBody>
          <a:bodyPr>
            <a:noAutofit/>
          </a:bodyPr>
          <a:lstStyle/>
          <a:p>
            <a:r>
              <a:rPr lang="fr-BE" dirty="0" smtClean="0"/>
              <a:t>ALEPH, </a:t>
            </a:r>
            <a:r>
              <a:rPr lang="fr-BE" dirty="0" err="1" smtClean="0"/>
              <a:t>ORBi</a:t>
            </a:r>
            <a:r>
              <a:rPr lang="fr-BE" dirty="0" smtClean="0"/>
              <a:t>, SFX </a:t>
            </a:r>
            <a:r>
              <a:rPr lang="fr-BE" dirty="0"/>
              <a:t/>
            </a:r>
            <a:br>
              <a:rPr lang="fr-BE" dirty="0"/>
            </a:br>
            <a:r>
              <a:rPr lang="fr-BE" dirty="0" smtClean="0"/>
              <a:t>			5. </a:t>
            </a:r>
            <a:r>
              <a:rPr lang="fr-BE" dirty="0" err="1" smtClean="0"/>
              <a:t>Dédoublonnement</a:t>
            </a:r>
            <a:endParaRPr lang="fr-BE" dirty="0"/>
          </a:p>
        </p:txBody>
      </p:sp>
      <p:sp>
        <p:nvSpPr>
          <p:cNvPr id="5" name="Espace réservé du contenu 4"/>
          <p:cNvSpPr>
            <a:spLocks noGrp="1"/>
          </p:cNvSpPr>
          <p:nvPr>
            <p:ph sz="quarter" idx="1"/>
          </p:nvPr>
        </p:nvSpPr>
        <p:spPr/>
        <p:txBody>
          <a:bodyPr>
            <a:normAutofit/>
          </a:bodyPr>
          <a:lstStyle/>
          <a:p>
            <a:pPr marL="0" lvl="2" indent="0">
              <a:buNone/>
            </a:pPr>
            <a:r>
              <a:rPr lang="fr-BE" sz="2400" b="1" dirty="0" err="1" smtClean="0"/>
              <a:t>ORBi</a:t>
            </a:r>
            <a:endParaRPr lang="fr-BE" sz="2400" b="1" dirty="0" smtClean="0"/>
          </a:p>
          <a:p>
            <a:pPr marL="342900" lvl="2" indent="-342900"/>
            <a:r>
              <a:rPr lang="fr-BE" sz="2000" dirty="0" smtClean="0">
                <a:sym typeface="Wingdings" pitchFamily="2" charset="2"/>
              </a:rPr>
              <a:t>Pas de doublons dans la base </a:t>
            </a:r>
            <a:r>
              <a:rPr lang="fr-BE" sz="2000" dirty="0" err="1" smtClean="0">
                <a:sym typeface="Wingdings" pitchFamily="2" charset="2"/>
              </a:rPr>
              <a:t>ORBi</a:t>
            </a:r>
            <a:endParaRPr lang="fr-BE" sz="2000" dirty="0" smtClean="0">
              <a:sym typeface="Wingdings" pitchFamily="2" charset="2"/>
            </a:endParaRPr>
          </a:p>
          <a:p>
            <a:pPr marL="342900" lvl="2" indent="-342900"/>
            <a:r>
              <a:rPr lang="fr-BE" sz="2000" dirty="0" smtClean="0">
                <a:sym typeface="Wingdings" pitchFamily="2" charset="2"/>
              </a:rPr>
              <a:t>Avec Aleph?</a:t>
            </a:r>
          </a:p>
          <a:p>
            <a:pPr marL="1200150" lvl="4" indent="-285750"/>
            <a:r>
              <a:rPr lang="fr-BE" sz="1800" dirty="0" smtClean="0"/>
              <a:t>Le processus de </a:t>
            </a:r>
            <a:r>
              <a:rPr lang="fr-BE" sz="1800" dirty="0" err="1" smtClean="0"/>
              <a:t>dédoublonnement</a:t>
            </a:r>
            <a:r>
              <a:rPr lang="fr-BE" sz="1800" dirty="0" smtClean="0"/>
              <a:t> privilégie l’accès en ligne</a:t>
            </a:r>
          </a:p>
          <a:p>
            <a:pPr marL="1200150" lvl="4" indent="-285750"/>
            <a:r>
              <a:rPr lang="fr-BE" sz="1800" dirty="0" smtClean="0"/>
              <a:t>Conserve les zones de la notice ‘préférée’</a:t>
            </a:r>
          </a:p>
          <a:p>
            <a:pPr marL="1474470" lvl="5" indent="-285750"/>
            <a:r>
              <a:rPr lang="fr-BE" sz="1800" b="1" cap="small" dirty="0" smtClean="0"/>
              <a:t>! Mélange / perte de données ! </a:t>
            </a:r>
          </a:p>
          <a:p>
            <a:pPr lvl="1"/>
            <a:r>
              <a:rPr lang="fr-BE" dirty="0" smtClean="0"/>
              <a:t>+ volonté de conserver </a:t>
            </a:r>
            <a:r>
              <a:rPr lang="fr-BE" dirty="0" err="1" smtClean="0"/>
              <a:t>ORBi</a:t>
            </a:r>
            <a:r>
              <a:rPr lang="fr-BE" dirty="0" smtClean="0"/>
              <a:t> en tant qu’ensemble indépendant</a:t>
            </a:r>
            <a:endParaRPr lang="fr-BE" dirty="0"/>
          </a:p>
        </p:txBody>
      </p:sp>
      <p:sp>
        <p:nvSpPr>
          <p:cNvPr id="4" name="Rectangle à coins arrondis 3"/>
          <p:cNvSpPr/>
          <p:nvPr/>
        </p:nvSpPr>
        <p:spPr>
          <a:xfrm>
            <a:off x="5383183" y="1895682"/>
            <a:ext cx="3005241" cy="612648"/>
          </a:xfrm>
          <a:prstGeom prst="wedgeRoundRectCallout">
            <a:avLst>
              <a:gd name="adj1" fmla="val -69649"/>
              <a:gd name="adj2" fmla="val -6872"/>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Pas de </a:t>
            </a:r>
            <a:r>
              <a:rPr lang="fr-BE" dirty="0" err="1" smtClean="0"/>
              <a:t>dédoublonnement</a:t>
            </a:r>
            <a:r>
              <a:rPr lang="fr-BE" dirty="0" smtClean="0"/>
              <a:t> entre notices </a:t>
            </a:r>
            <a:r>
              <a:rPr lang="fr-BE" dirty="0" err="1" smtClean="0"/>
              <a:t>ORBi</a:t>
            </a:r>
            <a:endParaRPr lang="fr-BE" dirty="0" smtClean="0"/>
          </a:p>
        </p:txBody>
      </p:sp>
      <p:sp>
        <p:nvSpPr>
          <p:cNvPr id="6" name="Rectangle 5"/>
          <p:cNvSpPr/>
          <p:nvPr/>
        </p:nvSpPr>
        <p:spPr>
          <a:xfrm>
            <a:off x="967820" y="5013176"/>
            <a:ext cx="6912768" cy="828672"/>
          </a:xfrm>
          <a:prstGeom prst="wedgeRectCallout">
            <a:avLst>
              <a:gd name="adj1" fmla="val -20505"/>
              <a:gd name="adj2" fmla="val 51621"/>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smtClean="0"/>
              <a:t>Pas de </a:t>
            </a:r>
            <a:r>
              <a:rPr lang="fr-BE" sz="2000" b="1" dirty="0" err="1" smtClean="0"/>
              <a:t>dédoublonnement</a:t>
            </a:r>
            <a:r>
              <a:rPr lang="fr-BE" sz="2000" b="1" dirty="0" smtClean="0"/>
              <a:t> entre les sources ALEPH et </a:t>
            </a:r>
            <a:r>
              <a:rPr lang="fr-BE" sz="2000" b="1" dirty="0" err="1" smtClean="0"/>
              <a:t>ORBi</a:t>
            </a:r>
            <a:endParaRPr lang="fr-BE" sz="2000" b="1" dirty="0"/>
          </a:p>
        </p:txBody>
      </p:sp>
      <p:cxnSp>
        <p:nvCxnSpPr>
          <p:cNvPr id="7" name="Connecteur droit avec flèche 6"/>
          <p:cNvCxnSpPr/>
          <p:nvPr/>
        </p:nvCxnSpPr>
        <p:spPr>
          <a:xfrm>
            <a:off x="4211960" y="4171595"/>
            <a:ext cx="0" cy="6480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Espace réservé du pied de page 7"/>
          <p:cNvSpPr>
            <a:spLocks noGrp="1"/>
          </p:cNvSpPr>
          <p:nvPr>
            <p:ph type="ftr" sz="quarter" idx="11"/>
          </p:nvPr>
        </p:nvSpPr>
        <p:spPr/>
        <p:txBody>
          <a:bodyPr/>
          <a:lstStyle/>
          <a:p>
            <a:r>
              <a:rPr lang="fr-BE" smtClean="0"/>
              <a:t>Primo @ ULg : formation à destination du personnel...</a:t>
            </a:r>
            <a:endParaRPr lang="en-US"/>
          </a:p>
        </p:txBody>
      </p:sp>
      <p:sp>
        <p:nvSpPr>
          <p:cNvPr id="9" name="Espace réservé du numéro de diapositive 8"/>
          <p:cNvSpPr>
            <a:spLocks noGrp="1"/>
          </p:cNvSpPr>
          <p:nvPr>
            <p:ph type="sldNum" sz="quarter" idx="12"/>
          </p:nvPr>
        </p:nvSpPr>
        <p:spPr/>
        <p:txBody>
          <a:bodyPr/>
          <a:lstStyle/>
          <a:p>
            <a:fld id="{E667ED75-B537-4810-9364-B7D9FE7FDC55}" type="slidenum">
              <a:rPr lang="en-US" smtClean="0"/>
              <a:pPr/>
              <a:t>59</a:t>
            </a:fld>
            <a:endParaRPr lang="en-US"/>
          </a:p>
        </p:txBody>
      </p:sp>
    </p:spTree>
    <p:extLst>
      <p:ext uri="{BB962C8B-B14F-4D97-AF65-F5344CB8AC3E}">
        <p14:creationId xmlns:p14="http://schemas.microsoft.com/office/powerpoint/2010/main" val="1134993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92242"/>
            <a:ext cx="7920880" cy="576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BE" dirty="0" err="1" smtClean="0"/>
              <a:t>Opac</a:t>
            </a:r>
            <a:r>
              <a:rPr lang="fr-BE" dirty="0" smtClean="0"/>
              <a:t> ULg (juin 2006-février 2013)</a:t>
            </a:r>
            <a:endParaRPr lang="fr-BE" dirty="0"/>
          </a:p>
        </p:txBody>
      </p:sp>
      <p:sp>
        <p:nvSpPr>
          <p:cNvPr id="3" name="Espace réservé du contenu 2"/>
          <p:cNvSpPr>
            <a:spLocks noGrp="1"/>
          </p:cNvSpPr>
          <p:nvPr>
            <p:ph idx="1"/>
          </p:nvPr>
        </p:nvSpPr>
        <p:spPr/>
        <p:txBody>
          <a:bodyPr/>
          <a:lstStyle/>
          <a:p>
            <a:endParaRPr lang="fr-BE"/>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5999" y="3365018"/>
            <a:ext cx="19050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2708920"/>
            <a:ext cx="1962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4694262"/>
            <a:ext cx="20383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cteur droit 5"/>
          <p:cNvCxnSpPr/>
          <p:nvPr/>
        </p:nvCxnSpPr>
        <p:spPr>
          <a:xfrm>
            <a:off x="3347864" y="2564904"/>
            <a:ext cx="593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4094262" y="2564904"/>
            <a:ext cx="1917898" cy="97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755576" y="6021288"/>
            <a:ext cx="432048" cy="43204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H="1" flipV="1">
            <a:off x="7524328" y="3861048"/>
            <a:ext cx="252028" cy="52427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6761" y="1092242"/>
            <a:ext cx="494347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BE" dirty="0"/>
              <a:t>Primo @ ULg : formation à destination du personnel...</a:t>
            </a:r>
            <a:endParaRPr lang="en-US" dirty="0"/>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6</a:t>
            </a:fld>
            <a:endParaRPr lang="en-US"/>
          </a:p>
        </p:txBody>
      </p:sp>
    </p:spTree>
    <p:extLst>
      <p:ext uri="{BB962C8B-B14F-4D97-AF65-F5344CB8AC3E}">
        <p14:creationId xmlns:p14="http://schemas.microsoft.com/office/powerpoint/2010/main" val="191700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10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7920880" cy="1256184"/>
          </a:xfrm>
        </p:spPr>
        <p:txBody>
          <a:bodyPr>
            <a:normAutofit/>
          </a:bodyPr>
          <a:lstStyle/>
          <a:p>
            <a:r>
              <a:rPr lang="fr-BE" dirty="0" smtClean="0"/>
              <a:t>ALEPH, </a:t>
            </a:r>
            <a:r>
              <a:rPr lang="fr-BE" dirty="0" err="1" smtClean="0"/>
              <a:t>ORBi</a:t>
            </a:r>
            <a:r>
              <a:rPr lang="fr-BE" dirty="0" smtClean="0"/>
              <a:t>, SFX – </a:t>
            </a:r>
            <a:br>
              <a:rPr lang="fr-BE" dirty="0" smtClean="0"/>
            </a:br>
            <a:r>
              <a:rPr lang="fr-BE" dirty="0" smtClean="0"/>
              <a:t>			5. </a:t>
            </a:r>
            <a:r>
              <a:rPr lang="fr-BE" dirty="0" err="1" smtClean="0"/>
              <a:t>Dédoublonnement</a:t>
            </a:r>
            <a:endParaRPr lang="fr-BE" dirty="0"/>
          </a:p>
        </p:txBody>
      </p:sp>
      <p:sp>
        <p:nvSpPr>
          <p:cNvPr id="3" name="Espace réservé du contenu 2"/>
          <p:cNvSpPr>
            <a:spLocks noGrp="1"/>
          </p:cNvSpPr>
          <p:nvPr>
            <p:ph sz="quarter" idx="1"/>
          </p:nvPr>
        </p:nvSpPr>
        <p:spPr/>
        <p:txBody>
          <a:bodyPr>
            <a:normAutofit/>
          </a:bodyPr>
          <a:lstStyle/>
          <a:p>
            <a:pPr marL="342900" lvl="2" indent="-342900">
              <a:spcBef>
                <a:spcPts val="0"/>
              </a:spcBef>
              <a:buClrTx/>
              <a:buSzTx/>
              <a:buFont typeface="+mj-lt"/>
              <a:buAutoNum type="arabicParenR"/>
              <a:defRPr/>
            </a:pPr>
            <a:r>
              <a:rPr lang="fr-BE" sz="2000" dirty="0" smtClean="0"/>
              <a:t>Identification du type de notice (SE, Non SE, MP, Non MP, FAN) (&lt;t&gt;)</a:t>
            </a:r>
          </a:p>
          <a:p>
            <a:pPr marL="342900" lvl="2" indent="-342900">
              <a:spcBef>
                <a:spcPts val="0"/>
              </a:spcBef>
              <a:buClrTx/>
              <a:buSzTx/>
              <a:buFont typeface="+mj-lt"/>
              <a:buAutoNum type="arabicParenR"/>
              <a:defRPr/>
            </a:pPr>
            <a:r>
              <a:rPr lang="fr-BE" sz="2000" dirty="0" smtClean="0"/>
              <a:t>Attribution de champs ‘vecteurs’ pour définir les ‘candidats’  et les isoler dans l’entrepôt PNX : (&lt;c&gt;)</a:t>
            </a:r>
          </a:p>
          <a:p>
            <a:pPr marL="891540" lvl="4" indent="-342900">
              <a:spcBef>
                <a:spcPts val="0"/>
              </a:spcBef>
              <a:buClrTx/>
              <a:defRPr/>
            </a:pPr>
            <a:r>
              <a:rPr lang="fr-BE" sz="1800" dirty="0" smtClean="0"/>
              <a:t>Pour les SE : ISSN, titre court, lieu de publication</a:t>
            </a:r>
          </a:p>
          <a:p>
            <a:pPr marL="891540" lvl="4" indent="-342900">
              <a:spcBef>
                <a:spcPts val="0"/>
              </a:spcBef>
              <a:buClrTx/>
              <a:defRPr/>
            </a:pPr>
            <a:r>
              <a:rPr lang="fr-BE" sz="1800" dirty="0" smtClean="0"/>
              <a:t>Pour les non SE : ISBN, titre court, année de publication</a:t>
            </a:r>
          </a:p>
          <a:p>
            <a:pPr marL="342900" lvl="2" indent="-342900">
              <a:spcBef>
                <a:spcPts val="0"/>
              </a:spcBef>
              <a:buClrTx/>
              <a:buSzTx/>
              <a:buFont typeface="+mj-lt"/>
              <a:buAutoNum type="arabicParenR"/>
              <a:defRPr/>
            </a:pPr>
            <a:r>
              <a:rPr lang="fr-BE" sz="2000" dirty="0" smtClean="0"/>
              <a:t>Création des champs ‘vecteurs’ pour le </a:t>
            </a:r>
            <a:r>
              <a:rPr lang="fr-BE" sz="2000" dirty="0" err="1" smtClean="0"/>
              <a:t>matching</a:t>
            </a:r>
            <a:r>
              <a:rPr lang="fr-BE" sz="2000" dirty="0" smtClean="0"/>
              <a:t> (&lt;f&gt;)</a:t>
            </a:r>
          </a:p>
          <a:p>
            <a:pPr marL="228600" lvl="2">
              <a:spcBef>
                <a:spcPts val="0"/>
              </a:spcBef>
              <a:buClrTx/>
              <a:buSzTx/>
              <a:buNone/>
              <a:defRPr/>
            </a:pPr>
            <a:endParaRPr lang="fr-BE" dirty="0" smtClean="0"/>
          </a:p>
          <a:p>
            <a:pPr marL="228600" lvl="2">
              <a:spcBef>
                <a:spcPts val="0"/>
              </a:spcBef>
              <a:buClrTx/>
              <a:buSzTx/>
              <a:buNone/>
              <a:defRPr/>
            </a:pPr>
            <a:endParaRPr lang="fr-BE" dirty="0" smtClean="0"/>
          </a:p>
          <a:p>
            <a:pPr marL="228600" lvl="2">
              <a:spcBef>
                <a:spcPts val="0"/>
              </a:spcBef>
              <a:buClrTx/>
              <a:buSzTx/>
              <a:buNone/>
              <a:defRPr/>
            </a:pPr>
            <a:endParaRPr lang="fr-BE" dirty="0" smtClean="0"/>
          </a:p>
          <a:p>
            <a:pPr marL="457200" lvl="2" indent="-457200">
              <a:spcBef>
                <a:spcPts val="0"/>
              </a:spcBef>
              <a:buClrTx/>
              <a:buSzTx/>
              <a:buAutoNum type="arabicParenR"/>
              <a:defRPr/>
            </a:pPr>
            <a:endParaRPr lang="fr-BE" dirty="0" smtClean="0"/>
          </a:p>
          <a:p>
            <a:pPr marL="457200" lvl="2" indent="-457200">
              <a:spcBef>
                <a:spcPts val="0"/>
              </a:spcBef>
              <a:buClrTx/>
              <a:buSzTx/>
              <a:buAutoNum type="arabicParenR"/>
              <a:defRPr/>
            </a:pPr>
            <a:r>
              <a:rPr lang="fr-BE" sz="2000" dirty="0" smtClean="0"/>
              <a:t>Les ‘candidats’ au processus sont ‘isolés’ des autres notices dans la base PNX et l’algorithme précis est lancé sur les champs ‘vecteurs’</a:t>
            </a:r>
          </a:p>
          <a:p>
            <a:pPr marL="457200" lvl="2" indent="-457200">
              <a:spcBef>
                <a:spcPts val="0"/>
              </a:spcBef>
              <a:buClrTx/>
              <a:buSzTx/>
              <a:buAutoNum type="arabicParenR"/>
              <a:defRPr/>
            </a:pPr>
            <a:r>
              <a:rPr lang="fr-BE" sz="2000" dirty="0" smtClean="0"/>
              <a:t>Attribution de points +, points 0 et points – </a:t>
            </a:r>
          </a:p>
          <a:p>
            <a:pPr marL="914400" lvl="3" indent="-457200">
              <a:spcBef>
                <a:spcPts val="0"/>
              </a:spcBef>
              <a:buClrTx/>
              <a:buSzTx/>
              <a:defRPr/>
            </a:pPr>
            <a:r>
              <a:rPr lang="fr-BE" sz="1800" dirty="0" smtClean="0"/>
              <a:t>800 pour les SE</a:t>
            </a:r>
          </a:p>
          <a:p>
            <a:pPr marL="914400" lvl="3" indent="-457200">
              <a:spcBef>
                <a:spcPts val="0"/>
              </a:spcBef>
              <a:buClrTx/>
              <a:buSzTx/>
              <a:defRPr/>
            </a:pPr>
            <a:r>
              <a:rPr lang="fr-BE" sz="1800" dirty="0" smtClean="0"/>
              <a:t>875 pour les non SE</a:t>
            </a:r>
          </a:p>
          <a:p>
            <a:pPr>
              <a:buFont typeface="Wingdings" pitchFamily="2" charset="2"/>
              <a:buChar char="ü"/>
            </a:pPr>
            <a:endParaRPr lang="fr-BE" dirty="0" smtClean="0"/>
          </a:p>
          <a:p>
            <a:endParaRPr lang="fr-BE" dirty="0"/>
          </a:p>
        </p:txBody>
      </p:sp>
      <p:sp>
        <p:nvSpPr>
          <p:cNvPr id="4" name="Rectangle 3"/>
          <p:cNvSpPr/>
          <p:nvPr/>
        </p:nvSpPr>
        <p:spPr>
          <a:xfrm>
            <a:off x="2339752" y="3573016"/>
            <a:ext cx="4536504" cy="720080"/>
          </a:xfrm>
          <a:prstGeom prst="wedgeRectCallout">
            <a:avLst>
              <a:gd name="adj1" fmla="val -64476"/>
              <a:gd name="adj2" fmla="val -63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t>= étape de la normalisation</a:t>
            </a:r>
          </a:p>
          <a:p>
            <a:pPr algn="ctr"/>
            <a:r>
              <a:rPr lang="fr-BE" sz="2000" dirty="0" smtClean="0"/>
              <a:t>[et indexation]</a:t>
            </a:r>
            <a:endParaRPr lang="fr-BE" sz="2000" dirty="0"/>
          </a:p>
        </p:txBody>
      </p:sp>
      <p:sp>
        <p:nvSpPr>
          <p:cNvPr id="5" name="Rectangle 4"/>
          <p:cNvSpPr/>
          <p:nvPr/>
        </p:nvSpPr>
        <p:spPr>
          <a:xfrm>
            <a:off x="3347864" y="6021288"/>
            <a:ext cx="4536504" cy="612648"/>
          </a:xfrm>
          <a:prstGeom prst="wedgeRectCallout">
            <a:avLst>
              <a:gd name="adj1" fmla="val -55113"/>
              <a:gd name="adj2" fmla="val -48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t>= étape du </a:t>
            </a:r>
            <a:r>
              <a:rPr lang="fr-BE" sz="2000" dirty="0" err="1" smtClean="0"/>
              <a:t>dédoublonnement</a:t>
            </a:r>
            <a:endParaRPr lang="fr-BE" sz="2000" dirty="0" smtClean="0"/>
          </a:p>
          <a:p>
            <a:pPr algn="ctr"/>
            <a:r>
              <a:rPr lang="fr-BE" sz="2000" dirty="0" smtClean="0"/>
              <a:t>[puis (ré)indexation]</a:t>
            </a:r>
            <a:endParaRPr lang="fr-BE" sz="2000" dirty="0"/>
          </a:p>
        </p:txBody>
      </p:sp>
      <p:sp>
        <p:nvSpPr>
          <p:cNvPr id="7" name="Espace réservé du pied de page 6"/>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60</a:t>
            </a:fld>
            <a:endParaRPr lang="en-US"/>
          </a:p>
        </p:txBody>
      </p:sp>
    </p:spTree>
    <p:extLst>
      <p:ext uri="{BB962C8B-B14F-4D97-AF65-F5344CB8AC3E}">
        <p14:creationId xmlns:p14="http://schemas.microsoft.com/office/powerpoint/2010/main" val="37601924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28600"/>
            <a:ext cx="7776864" cy="1256184"/>
          </a:xfrm>
        </p:spPr>
        <p:txBody>
          <a:bodyPr>
            <a:normAutofit/>
          </a:bodyPr>
          <a:lstStyle/>
          <a:p>
            <a:r>
              <a:rPr lang="fr-BE" dirty="0" smtClean="0"/>
              <a:t>ALEPH, </a:t>
            </a:r>
            <a:r>
              <a:rPr lang="fr-BE" dirty="0" err="1" smtClean="0"/>
              <a:t>ORBi</a:t>
            </a:r>
            <a:r>
              <a:rPr lang="fr-BE" dirty="0" smtClean="0"/>
              <a:t>, SFX – </a:t>
            </a:r>
            <a:br>
              <a:rPr lang="fr-BE" dirty="0" smtClean="0"/>
            </a:br>
            <a:r>
              <a:rPr lang="fr-BE" dirty="0" smtClean="0"/>
              <a:t>			5. </a:t>
            </a:r>
            <a:r>
              <a:rPr lang="fr-BE" dirty="0" err="1" smtClean="0"/>
              <a:t>Dédoublonnement</a:t>
            </a:r>
            <a:endParaRPr lang="fr-BE" dirty="0"/>
          </a:p>
        </p:txBody>
      </p:sp>
      <p:sp>
        <p:nvSpPr>
          <p:cNvPr id="5" name="Espace réservé du contenu 4"/>
          <p:cNvSpPr>
            <a:spLocks noGrp="1"/>
          </p:cNvSpPr>
          <p:nvPr>
            <p:ph sz="quarter" idx="1"/>
          </p:nvPr>
        </p:nvSpPr>
        <p:spPr>
          <a:xfrm>
            <a:off x="457200" y="1600200"/>
            <a:ext cx="7931224" cy="4800600"/>
          </a:xfrm>
        </p:spPr>
        <p:txBody>
          <a:bodyPr>
            <a:normAutofit/>
          </a:bodyPr>
          <a:lstStyle/>
          <a:p>
            <a:pPr marL="0" lvl="2" indent="0">
              <a:buNone/>
            </a:pPr>
            <a:r>
              <a:rPr lang="fr-BE" sz="2000" dirty="0" smtClean="0"/>
              <a:t>Exemple : </a:t>
            </a:r>
            <a:r>
              <a:rPr lang="fr-BE" sz="2000" dirty="0" err="1" smtClean="0"/>
              <a:t>Dédoublonnement</a:t>
            </a:r>
            <a:r>
              <a:rPr lang="fr-BE" sz="2000" dirty="0" smtClean="0"/>
              <a:t> de 2 notices ALEPH</a:t>
            </a:r>
          </a:p>
          <a:p>
            <a:pPr marL="0" lvl="2" indent="0">
              <a:buNone/>
            </a:pPr>
            <a:endParaRPr lang="fr-BE" dirty="0" smtClean="0"/>
          </a:p>
          <a:p>
            <a:pPr marL="274320" lvl="3" indent="0">
              <a:buNone/>
            </a:pPr>
            <a:r>
              <a:rPr lang="fr-BE" sz="1800" dirty="0" smtClean="0"/>
              <a:t>Le monde visuel du jeune enfant /Eliane VURPILLOT. Paris, PUF, 1972</a:t>
            </a:r>
          </a:p>
          <a:p>
            <a:pPr marL="274320" lvl="3" indent="0">
              <a:buNone/>
            </a:pPr>
            <a:r>
              <a:rPr lang="fr-BE" sz="1800" dirty="0" err="1" smtClean="0"/>
              <a:t>sys</a:t>
            </a:r>
            <a:r>
              <a:rPr lang="fr-BE" sz="1800" dirty="0" smtClean="0"/>
              <a:t> 000109599 et </a:t>
            </a:r>
            <a:r>
              <a:rPr lang="fr-BE" sz="1800" dirty="0" err="1" smtClean="0"/>
              <a:t>sys</a:t>
            </a:r>
            <a:r>
              <a:rPr lang="fr-BE" sz="1800" dirty="0" smtClean="0"/>
              <a:t> 000154633 = dedupmrg59231828</a:t>
            </a:r>
          </a:p>
          <a:p>
            <a:pPr marL="0" lvl="2" indent="0">
              <a:buNone/>
            </a:pPr>
            <a:endParaRPr lang="fr-BE" dirty="0" smtClean="0"/>
          </a:p>
          <a:p>
            <a:pPr marL="95250" lvl="2" indent="82550">
              <a:buNone/>
            </a:pPr>
            <a:r>
              <a:rPr lang="fr-BE" sz="1500" dirty="0" smtClean="0">
                <a:latin typeface="Courier" pitchFamily="49" charset="0"/>
              </a:rPr>
              <a:t>&lt;</a:t>
            </a:r>
            <a:r>
              <a:rPr lang="fr-BE" sz="1500" dirty="0" err="1" smtClean="0">
                <a:latin typeface="Courier" pitchFamily="49" charset="0"/>
              </a:rPr>
              <a:t>sourcerecordid</a:t>
            </a:r>
            <a:r>
              <a:rPr lang="fr-BE" sz="1500" dirty="0" smtClean="0">
                <a:latin typeface="Courier" pitchFamily="49" charset="0"/>
              </a:rPr>
              <a:t>&gt;$$V000109599$$OALEPH_ULG000109599&lt;/</a:t>
            </a:r>
            <a:r>
              <a:rPr lang="fr-BE" sz="1500" dirty="0" err="1" smtClean="0">
                <a:latin typeface="Courier" pitchFamily="49" charset="0"/>
              </a:rPr>
              <a:t>sourcerecordid</a:t>
            </a:r>
            <a:r>
              <a:rPr lang="fr-BE" sz="1500" dirty="0" smtClean="0">
                <a:latin typeface="Courier" pitchFamily="49" charset="0"/>
              </a:rPr>
              <a:t>&gt;</a:t>
            </a:r>
          </a:p>
          <a:p>
            <a:pPr marL="95250" lvl="2" indent="82550">
              <a:buNone/>
            </a:pPr>
            <a:r>
              <a:rPr lang="fr-BE" sz="1500" dirty="0" smtClean="0">
                <a:latin typeface="Courier" pitchFamily="49" charset="0"/>
              </a:rPr>
              <a:t>&lt;</a:t>
            </a:r>
            <a:r>
              <a:rPr lang="fr-BE" sz="1500" dirty="0" err="1" smtClean="0">
                <a:latin typeface="Courier" pitchFamily="49" charset="0"/>
              </a:rPr>
              <a:t>sourcerecordid</a:t>
            </a:r>
            <a:r>
              <a:rPr lang="fr-BE" sz="1500" dirty="0" smtClean="0">
                <a:latin typeface="Courier" pitchFamily="49" charset="0"/>
              </a:rPr>
              <a:t>&gt;$$V000154633$$OALEPH_ULG000154633&lt;/</a:t>
            </a:r>
            <a:r>
              <a:rPr lang="fr-BE" sz="1500" dirty="0" err="1" smtClean="0">
                <a:latin typeface="Courier" pitchFamily="49" charset="0"/>
              </a:rPr>
              <a:t>sourcerecordid</a:t>
            </a:r>
            <a:r>
              <a:rPr lang="fr-BE" sz="1500" dirty="0" smtClean="0">
                <a:latin typeface="Courier" pitchFamily="49" charset="0"/>
              </a:rPr>
              <a:t>&gt;</a:t>
            </a:r>
          </a:p>
          <a:p>
            <a:pPr marL="95250" lvl="2" indent="82550">
              <a:buNone/>
            </a:pPr>
            <a:r>
              <a:rPr lang="fr-BE" sz="1500" dirty="0" smtClean="0">
                <a:latin typeface="Courier" pitchFamily="49" charset="0"/>
              </a:rPr>
              <a:t>&lt;</a:t>
            </a:r>
            <a:r>
              <a:rPr lang="fr-BE" sz="1500" dirty="0" err="1" smtClean="0">
                <a:latin typeface="Courier" pitchFamily="49" charset="0"/>
              </a:rPr>
              <a:t>sourceid</a:t>
            </a:r>
            <a:r>
              <a:rPr lang="fr-BE" sz="1500" dirty="0" smtClean="0">
                <a:latin typeface="Courier" pitchFamily="49" charset="0"/>
              </a:rPr>
              <a:t>&gt;$$VALEPH_ULG$$OALEPH_ULG000109599&lt;/</a:t>
            </a:r>
            <a:r>
              <a:rPr lang="fr-BE" sz="1500" dirty="0" err="1" smtClean="0">
                <a:latin typeface="Courier" pitchFamily="49" charset="0"/>
              </a:rPr>
              <a:t>sourceid</a:t>
            </a:r>
            <a:r>
              <a:rPr lang="fr-BE" sz="1500" dirty="0" smtClean="0">
                <a:latin typeface="Courier" pitchFamily="49" charset="0"/>
              </a:rPr>
              <a:t>&gt;</a:t>
            </a:r>
          </a:p>
          <a:p>
            <a:pPr marL="95250" lvl="2" indent="82550">
              <a:buNone/>
            </a:pPr>
            <a:r>
              <a:rPr lang="fr-BE" sz="1500" dirty="0" smtClean="0">
                <a:latin typeface="Courier" pitchFamily="49" charset="0"/>
              </a:rPr>
              <a:t>&lt;</a:t>
            </a:r>
            <a:r>
              <a:rPr lang="fr-BE" sz="1500" dirty="0" err="1" smtClean="0">
                <a:latin typeface="Courier" pitchFamily="49" charset="0"/>
              </a:rPr>
              <a:t>sourceid</a:t>
            </a:r>
            <a:r>
              <a:rPr lang="fr-BE" sz="1500" dirty="0" smtClean="0">
                <a:latin typeface="Courier" pitchFamily="49" charset="0"/>
              </a:rPr>
              <a:t>&gt;$$VALEPH_ULG$$OALEPH_ULG000154633&lt;/</a:t>
            </a:r>
            <a:r>
              <a:rPr lang="fr-BE" sz="1500" dirty="0" err="1" smtClean="0">
                <a:latin typeface="Courier" pitchFamily="49" charset="0"/>
              </a:rPr>
              <a:t>sourceid</a:t>
            </a:r>
            <a:r>
              <a:rPr lang="fr-BE" sz="1500" dirty="0" smtClean="0">
                <a:latin typeface="Courier" pitchFamily="49" charset="0"/>
              </a:rPr>
              <a:t>&gt;</a:t>
            </a:r>
          </a:p>
          <a:p>
            <a:pPr marL="95250" lvl="2" indent="82550">
              <a:buNone/>
            </a:pPr>
            <a:r>
              <a:rPr lang="fr-BE" sz="1500" dirty="0" smtClean="0">
                <a:latin typeface="Courier" pitchFamily="49" charset="0"/>
              </a:rPr>
              <a:t>&lt;</a:t>
            </a:r>
            <a:r>
              <a:rPr lang="fr-BE" sz="1500" dirty="0" err="1" smtClean="0">
                <a:latin typeface="Courier" pitchFamily="49" charset="0"/>
              </a:rPr>
              <a:t>recordid</a:t>
            </a:r>
            <a:r>
              <a:rPr lang="fr-BE" sz="1500" dirty="0" smtClean="0">
                <a:latin typeface="Courier" pitchFamily="49" charset="0"/>
              </a:rPr>
              <a:t>&gt;dedupmrg59231828&lt;/</a:t>
            </a:r>
            <a:r>
              <a:rPr lang="fr-BE" sz="1500" dirty="0" err="1" smtClean="0">
                <a:latin typeface="Courier" pitchFamily="49" charset="0"/>
              </a:rPr>
              <a:t>recordid</a:t>
            </a:r>
            <a:r>
              <a:rPr lang="fr-BE" sz="1500" dirty="0" smtClean="0">
                <a:latin typeface="Courier" pitchFamily="49" charset="0"/>
              </a:rPr>
              <a:t>&gt;</a:t>
            </a:r>
          </a:p>
          <a:p>
            <a:pPr marL="0" lvl="2" indent="0">
              <a:buNone/>
            </a:pPr>
            <a:endParaRPr lang="fr-BE" b="1" dirty="0" smtClean="0"/>
          </a:p>
          <a:p>
            <a:pPr marL="0" lvl="2" indent="0">
              <a:buNone/>
            </a:pPr>
            <a:r>
              <a:rPr lang="fr-BE" b="1" dirty="0" smtClean="0"/>
              <a:t>&lt;</a:t>
            </a:r>
            <a:r>
              <a:rPr lang="fr-BE" b="1" dirty="0" err="1" smtClean="0"/>
              <a:t>dedup</a:t>
            </a:r>
            <a:r>
              <a:rPr lang="fr-BE" b="1" dirty="0" smtClean="0"/>
              <a:t>&gt;&lt;t&gt;1&lt;/t&gt;&lt;c3&gt;</a:t>
            </a:r>
            <a:r>
              <a:rPr lang="fr-BE" b="1" dirty="0" err="1" smtClean="0"/>
              <a:t>mondevisueldujeuneenfant</a:t>
            </a:r>
            <a:r>
              <a:rPr lang="fr-BE" b="1" dirty="0" smtClean="0"/>
              <a:t>&lt;/c3&gt;&lt;c4&gt;1972&lt;/c4&gt;&lt;f5&gt;</a:t>
            </a:r>
            <a:r>
              <a:rPr lang="fr-BE" b="1" dirty="0" err="1" smtClean="0"/>
              <a:t>mondevisueldujeuneenfant</a:t>
            </a:r>
            <a:r>
              <a:rPr lang="fr-BE" b="1" dirty="0" smtClean="0"/>
              <a:t>&lt;/f5&gt;&lt;f6&gt;1972&lt;/f6&gt;&lt;f7&gt;monde visuel du jeune enfant&lt;/f7&gt;&lt;f8&gt;</a:t>
            </a:r>
            <a:r>
              <a:rPr lang="fr-BE" b="1" dirty="0" err="1" smtClean="0"/>
              <a:t>fr</a:t>
            </a:r>
            <a:r>
              <a:rPr lang="fr-BE" b="1" dirty="0" smtClean="0"/>
              <a:t>&lt;/f8&gt;&lt;f9&gt;412 p. :&lt;/f9&gt;&lt;f10&gt;</a:t>
            </a:r>
            <a:r>
              <a:rPr lang="fr-BE" b="1" dirty="0" err="1" smtClean="0"/>
              <a:t>puf</a:t>
            </a:r>
            <a:r>
              <a:rPr lang="fr-BE" b="1" dirty="0" smtClean="0"/>
              <a:t> presses universitaires de </a:t>
            </a:r>
            <a:r>
              <a:rPr lang="fr-BE" b="1" dirty="0" err="1" smtClean="0"/>
              <a:t>france</a:t>
            </a:r>
            <a:r>
              <a:rPr lang="fr-BE" b="1" dirty="0" smtClean="0"/>
              <a:t>&lt;/f10&gt;&lt;f11&gt;</a:t>
            </a:r>
            <a:r>
              <a:rPr lang="fr-BE" b="1" dirty="0" err="1" smtClean="0"/>
              <a:t>vurpillot</a:t>
            </a:r>
            <a:r>
              <a:rPr lang="fr-BE" b="1" dirty="0" smtClean="0"/>
              <a:t> </a:t>
            </a:r>
            <a:r>
              <a:rPr lang="fr-BE" b="1" dirty="0" err="1" smtClean="0"/>
              <a:t>eliane</a:t>
            </a:r>
            <a:r>
              <a:rPr lang="fr-BE" b="1" dirty="0" smtClean="0"/>
              <a:t>&lt;/f11&gt;&lt;/</a:t>
            </a:r>
            <a:r>
              <a:rPr lang="fr-BE" b="1" dirty="0" err="1" smtClean="0"/>
              <a:t>dedup</a:t>
            </a:r>
            <a:r>
              <a:rPr lang="fr-BE" b="1" dirty="0" smtClean="0"/>
              <a:t>&gt;</a:t>
            </a:r>
          </a:p>
          <a:p>
            <a:pPr marL="0" lvl="2" indent="0">
              <a:buNone/>
            </a:pPr>
            <a:endParaRPr lang="fr-BE" b="1" dirty="0" smtClean="0"/>
          </a:p>
          <a:p>
            <a:pPr marL="0" lvl="2" indent="0">
              <a:buNone/>
            </a:pPr>
            <a:endParaRPr lang="fr-BE" b="1" dirty="0" smtClean="0"/>
          </a:p>
          <a:p>
            <a:pPr marL="0" lvl="2" indent="0">
              <a:buNone/>
            </a:pPr>
            <a:endParaRPr lang="fr-BE" b="1" dirty="0" smtClean="0"/>
          </a:p>
          <a:p>
            <a:pPr marL="0" lvl="2" indent="0">
              <a:buNone/>
            </a:pPr>
            <a:endParaRPr lang="fr-BE" b="1" dirty="0" smtClean="0"/>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61</a:t>
            </a:fld>
            <a:endParaRPr lang="en-US"/>
          </a:p>
        </p:txBody>
      </p:sp>
    </p:spTree>
    <p:extLst>
      <p:ext uri="{BB962C8B-B14F-4D97-AF65-F5344CB8AC3E}">
        <p14:creationId xmlns:p14="http://schemas.microsoft.com/office/powerpoint/2010/main" val="41732395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7776864" cy="1184176"/>
          </a:xfrm>
        </p:spPr>
        <p:txBody>
          <a:bodyPr>
            <a:noAutofit/>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smtClean="0">
                <a:latin typeface="Arial Rounded MT Bold" pitchFamily="34" charset="0"/>
              </a:rPr>
              <a:t>			5. </a:t>
            </a:r>
            <a:r>
              <a:rPr lang="fr-BE" sz="3600" dirty="0" err="1" smtClean="0">
                <a:latin typeface="Arial Rounded MT Bold" pitchFamily="34" charset="0"/>
              </a:rPr>
              <a:t>Dédoublonnement</a:t>
            </a:r>
            <a:endParaRPr lang="fr-BE" sz="3600" dirty="0">
              <a:latin typeface="Arial Rounded MT Bold" pitchFamily="34" charset="0"/>
            </a:endParaRPr>
          </a:p>
        </p:txBody>
      </p:sp>
      <p:sp>
        <p:nvSpPr>
          <p:cNvPr id="5" name="Espace réservé du contenu 4"/>
          <p:cNvSpPr>
            <a:spLocks noGrp="1"/>
          </p:cNvSpPr>
          <p:nvPr>
            <p:ph sz="quarter" idx="1"/>
          </p:nvPr>
        </p:nvSpPr>
        <p:spPr/>
        <p:txBody>
          <a:bodyPr>
            <a:normAutofit/>
          </a:bodyPr>
          <a:lstStyle/>
          <a:p>
            <a:pPr marL="0" lvl="2" indent="0">
              <a:buNone/>
            </a:pPr>
            <a:endParaRPr lang="fr-BE" b="1" dirty="0" smtClean="0"/>
          </a:p>
          <a:p>
            <a:pPr marL="0" lvl="2" indent="0">
              <a:buNone/>
            </a:pPr>
            <a:endParaRPr lang="fr-BE" b="1" dirty="0" smtClean="0"/>
          </a:p>
          <a:p>
            <a:pPr marL="0" lvl="2" indent="0">
              <a:buNone/>
            </a:pPr>
            <a:endParaRPr lang="fr-BE" b="1" dirty="0" smtClean="0"/>
          </a:p>
          <a:p>
            <a:pPr marL="0" lvl="2" indent="0">
              <a:buNone/>
            </a:pPr>
            <a:endParaRPr lang="fr-BE" b="1" dirty="0" smtClean="0"/>
          </a:p>
          <a:p>
            <a:pPr marL="0" lvl="2" indent="0">
              <a:buNone/>
            </a:pPr>
            <a:endParaRPr lang="fr-BE" b="1" dirty="0" smtClean="0"/>
          </a:p>
          <a:p>
            <a:endParaRPr lang="fr-BE" dirty="0"/>
          </a:p>
        </p:txBody>
      </p:sp>
      <p:pic>
        <p:nvPicPr>
          <p:cNvPr id="7" name="Picture 2"/>
          <p:cNvPicPr>
            <a:picLocks noChangeAspect="1" noChangeArrowheads="1"/>
          </p:cNvPicPr>
          <p:nvPr/>
        </p:nvPicPr>
        <p:blipFill>
          <a:blip r:embed="rId3" cstate="print"/>
          <a:stretch>
            <a:fillRect/>
          </a:stretch>
        </p:blipFill>
        <p:spPr bwMode="auto">
          <a:xfrm>
            <a:off x="467544" y="1836535"/>
            <a:ext cx="4896544" cy="4824536"/>
          </a:xfrm>
          <a:prstGeom prst="rect">
            <a:avLst/>
          </a:prstGeom>
          <a:noFill/>
          <a:ln w="9525">
            <a:noFill/>
            <a:miter lim="800000"/>
            <a:headEnd/>
            <a:tailEnd/>
          </a:ln>
        </p:spPr>
      </p:pic>
      <p:pic>
        <p:nvPicPr>
          <p:cNvPr id="1027" name="Picture 3"/>
          <p:cNvPicPr>
            <a:picLocks noGrp="1" noChangeAspect="1" noChangeArrowheads="1"/>
          </p:cNvPicPr>
          <p:nvPr>
            <p:ph sz="quarter" idx="2"/>
          </p:nvPr>
        </p:nvPicPr>
        <p:blipFill>
          <a:blip r:embed="rId4" cstate="print"/>
          <a:srcRect/>
          <a:stretch>
            <a:fillRect/>
          </a:stretch>
        </p:blipFill>
        <p:spPr bwMode="auto">
          <a:xfrm>
            <a:off x="1475656" y="1477443"/>
            <a:ext cx="4905535" cy="360039"/>
          </a:xfrm>
          <a:prstGeom prst="rect">
            <a:avLst/>
          </a:prstGeom>
          <a:noFill/>
          <a:ln w="9525">
            <a:noFill/>
            <a:miter lim="800000"/>
            <a:headEnd/>
            <a:tailEnd/>
          </a:ln>
        </p:spPr>
      </p:pic>
      <p:sp>
        <p:nvSpPr>
          <p:cNvPr id="9" name="Rectangle 8"/>
          <p:cNvSpPr/>
          <p:nvPr/>
        </p:nvSpPr>
        <p:spPr>
          <a:xfrm>
            <a:off x="5364088" y="1772816"/>
            <a:ext cx="3002632" cy="612648"/>
          </a:xfrm>
          <a:prstGeom prst="wedgeRectCallout">
            <a:avLst>
              <a:gd name="adj1" fmla="val -86458"/>
              <a:gd name="adj2" fmla="val -6871"/>
            </a:avLst>
          </a:prstGeom>
          <a:solidFill>
            <a:srgbClr val="FCC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Par ex. le </a:t>
            </a:r>
            <a:r>
              <a:rPr lang="fr-BE" sz="1600" dirty="0" err="1" smtClean="0">
                <a:solidFill>
                  <a:schemeClr val="tx1"/>
                </a:solidFill>
              </a:rPr>
              <a:t>recordid</a:t>
            </a:r>
            <a:r>
              <a:rPr lang="fr-BE" sz="1600" dirty="0" smtClean="0">
                <a:solidFill>
                  <a:schemeClr val="tx1"/>
                </a:solidFill>
              </a:rPr>
              <a:t>, l’</a:t>
            </a:r>
            <a:r>
              <a:rPr lang="fr-BE" sz="1600" dirty="0" err="1" smtClean="0">
                <a:solidFill>
                  <a:schemeClr val="tx1"/>
                </a:solidFill>
              </a:rPr>
              <a:t>isbn</a:t>
            </a:r>
            <a:r>
              <a:rPr lang="fr-BE" sz="1600" dirty="0" smtClean="0">
                <a:solidFill>
                  <a:schemeClr val="tx1"/>
                </a:solidFill>
              </a:rPr>
              <a:t>,…</a:t>
            </a:r>
            <a:endParaRPr lang="fr-BE" sz="1600" dirty="0">
              <a:solidFill>
                <a:schemeClr val="tx1"/>
              </a:solidFill>
            </a:endParaRPr>
          </a:p>
        </p:txBody>
      </p:sp>
      <p:sp>
        <p:nvSpPr>
          <p:cNvPr id="10" name="Rectangle 9"/>
          <p:cNvSpPr/>
          <p:nvPr/>
        </p:nvSpPr>
        <p:spPr>
          <a:xfrm>
            <a:off x="5364088" y="2564904"/>
            <a:ext cx="3002632" cy="612648"/>
          </a:xfrm>
          <a:prstGeom prst="wedgeRectCallout">
            <a:avLst>
              <a:gd name="adj1" fmla="val -94608"/>
              <a:gd name="adj2" fmla="val -23689"/>
            </a:avLst>
          </a:prstGeom>
          <a:solidFill>
            <a:srgbClr val="FAB8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f1, f2 = 010a, z</a:t>
            </a:r>
          </a:p>
          <a:p>
            <a:pPr algn="ctr"/>
            <a:r>
              <a:rPr lang="fr-BE" sz="1600" dirty="0" smtClean="0">
                <a:solidFill>
                  <a:schemeClr val="tx1"/>
                </a:solidFill>
              </a:rPr>
              <a:t>f3, f4 = 020, 022a, y, z</a:t>
            </a:r>
            <a:endParaRPr lang="fr-BE" sz="1600" dirty="0">
              <a:solidFill>
                <a:schemeClr val="tx1"/>
              </a:solidFill>
            </a:endParaRPr>
          </a:p>
        </p:txBody>
      </p:sp>
      <p:sp>
        <p:nvSpPr>
          <p:cNvPr id="11" name="Rectangle 10"/>
          <p:cNvSpPr/>
          <p:nvPr/>
        </p:nvSpPr>
        <p:spPr>
          <a:xfrm>
            <a:off x="5364088" y="3356992"/>
            <a:ext cx="3002632" cy="1224136"/>
          </a:xfrm>
          <a:prstGeom prst="wedgeRectCallout">
            <a:avLst>
              <a:gd name="adj1" fmla="val -85384"/>
              <a:gd name="adj2" fmla="val -23689"/>
            </a:avLst>
          </a:prstGeom>
          <a:solidFill>
            <a:srgbClr val="F89B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smtClean="0"/>
          </a:p>
          <a:p>
            <a:pPr algn="ctr"/>
            <a:r>
              <a:rPr lang="fr-BE" sz="1600" dirty="0" smtClean="0">
                <a:solidFill>
                  <a:schemeClr val="bg2">
                    <a:lumMod val="10000"/>
                  </a:schemeClr>
                </a:solidFill>
              </a:rPr>
              <a:t>f5 = titre court &gt; match</a:t>
            </a:r>
          </a:p>
          <a:p>
            <a:pPr algn="ctr"/>
            <a:r>
              <a:rPr lang="fr-BE" sz="1600" dirty="0" smtClean="0">
                <a:solidFill>
                  <a:schemeClr val="bg2">
                    <a:lumMod val="10000"/>
                  </a:schemeClr>
                </a:solidFill>
              </a:rPr>
              <a:t>f6 = date &gt; match</a:t>
            </a:r>
          </a:p>
          <a:p>
            <a:pPr algn="ctr"/>
            <a:r>
              <a:rPr lang="fr-BE" sz="1600" dirty="0" smtClean="0">
                <a:solidFill>
                  <a:schemeClr val="bg2">
                    <a:lumMod val="10000"/>
                  </a:schemeClr>
                </a:solidFill>
              </a:rPr>
              <a:t>450+200 = 650</a:t>
            </a:r>
          </a:p>
          <a:p>
            <a:pPr algn="ctr"/>
            <a:r>
              <a:rPr lang="fr-BE" dirty="0" smtClean="0">
                <a:solidFill>
                  <a:schemeClr val="bg2">
                    <a:lumMod val="10000"/>
                  </a:schemeClr>
                </a:solidFill>
              </a:rPr>
              <a:t>pas suffisant-&gt; on continue</a:t>
            </a:r>
          </a:p>
          <a:p>
            <a:pPr algn="ctr"/>
            <a:r>
              <a:rPr lang="fr-BE" dirty="0" smtClean="0">
                <a:solidFill>
                  <a:schemeClr val="bg2">
                    <a:lumMod val="10000"/>
                  </a:schemeClr>
                </a:solidFill>
              </a:rPr>
              <a:t> </a:t>
            </a:r>
            <a:endParaRPr lang="fr-BE" dirty="0">
              <a:solidFill>
                <a:schemeClr val="bg2">
                  <a:lumMod val="10000"/>
                </a:schemeClr>
              </a:solidFill>
            </a:endParaRPr>
          </a:p>
        </p:txBody>
      </p:sp>
      <p:sp>
        <p:nvSpPr>
          <p:cNvPr id="12" name="Rectangle 11"/>
          <p:cNvSpPr/>
          <p:nvPr/>
        </p:nvSpPr>
        <p:spPr>
          <a:xfrm>
            <a:off x="5652120" y="4797152"/>
            <a:ext cx="2714600" cy="2060848"/>
          </a:xfrm>
          <a:prstGeom prst="wedgeRectCallout">
            <a:avLst>
              <a:gd name="adj1" fmla="val -49608"/>
              <a:gd name="adj2" fmla="val 1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smtClean="0">
                <a:solidFill>
                  <a:schemeClr val="tx1"/>
                </a:solidFill>
              </a:rPr>
              <a:t>Titre long</a:t>
            </a:r>
          </a:p>
          <a:p>
            <a:pPr algn="ctr"/>
            <a:r>
              <a:rPr lang="fr-BE" sz="1600" dirty="0" smtClean="0">
                <a:solidFill>
                  <a:schemeClr val="tx1"/>
                </a:solidFill>
              </a:rPr>
              <a:t>Pays de publication</a:t>
            </a:r>
          </a:p>
          <a:p>
            <a:pPr algn="ctr"/>
            <a:r>
              <a:rPr lang="fr-BE" sz="1600" dirty="0" smtClean="0">
                <a:solidFill>
                  <a:schemeClr val="tx1"/>
                </a:solidFill>
              </a:rPr>
              <a:t>Pagination</a:t>
            </a:r>
          </a:p>
          <a:p>
            <a:pPr algn="ctr"/>
            <a:r>
              <a:rPr lang="fr-BE" sz="1600" dirty="0" smtClean="0">
                <a:solidFill>
                  <a:schemeClr val="tx1"/>
                </a:solidFill>
              </a:rPr>
              <a:t>Éditeur</a:t>
            </a:r>
          </a:p>
          <a:p>
            <a:pPr algn="ctr"/>
            <a:r>
              <a:rPr lang="fr-BE" sz="1600" dirty="0" smtClean="0">
                <a:solidFill>
                  <a:schemeClr val="tx1"/>
                </a:solidFill>
              </a:rPr>
              <a:t>Vedette principale</a:t>
            </a:r>
          </a:p>
          <a:p>
            <a:pPr algn="ctr"/>
            <a:r>
              <a:rPr lang="fr-BE" sz="1600" dirty="0" smtClean="0">
                <a:sym typeface="Wingdings" pitchFamily="2" charset="2"/>
              </a:rPr>
              <a:t> 1165 points = Match</a:t>
            </a:r>
            <a:endParaRPr lang="fr-BE" sz="1600"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62</a:t>
            </a:fld>
            <a:endParaRPr lang="en-US"/>
          </a:p>
        </p:txBody>
      </p:sp>
    </p:spTree>
    <p:extLst>
      <p:ext uri="{BB962C8B-B14F-4D97-AF65-F5344CB8AC3E}">
        <p14:creationId xmlns:p14="http://schemas.microsoft.com/office/powerpoint/2010/main" val="1928314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28600"/>
            <a:ext cx="7488832" cy="1184176"/>
          </a:xfrm>
        </p:spPr>
        <p:txBody>
          <a:bodyPr>
            <a:noAutofit/>
          </a:bodyPr>
          <a:lstStyle/>
          <a:p>
            <a:r>
              <a:rPr lang="fr-BE" dirty="0" smtClean="0"/>
              <a:t>ALEPH, </a:t>
            </a:r>
            <a:r>
              <a:rPr lang="fr-BE" dirty="0" err="1" smtClean="0"/>
              <a:t>ORBi</a:t>
            </a:r>
            <a:r>
              <a:rPr lang="fr-BE" dirty="0" smtClean="0"/>
              <a:t>, SFX –</a:t>
            </a:r>
            <a:br>
              <a:rPr lang="fr-BE" dirty="0" smtClean="0"/>
            </a:br>
            <a:r>
              <a:rPr lang="fr-BE" dirty="0" smtClean="0"/>
              <a:t>				6. </a:t>
            </a:r>
            <a:r>
              <a:rPr lang="fr-BE" dirty="0" err="1" smtClean="0"/>
              <a:t>FRBRisation</a:t>
            </a:r>
            <a:endParaRPr lang="fr-BE" dirty="0"/>
          </a:p>
        </p:txBody>
      </p:sp>
      <p:sp>
        <p:nvSpPr>
          <p:cNvPr id="5" name="Espace réservé du contenu 4"/>
          <p:cNvSpPr>
            <a:spLocks noGrp="1"/>
          </p:cNvSpPr>
          <p:nvPr>
            <p:ph sz="quarter" idx="1"/>
          </p:nvPr>
        </p:nvSpPr>
        <p:spPr>
          <a:xfrm>
            <a:off x="539552" y="1556792"/>
            <a:ext cx="8351840" cy="5301208"/>
          </a:xfrm>
        </p:spPr>
        <p:txBody>
          <a:bodyPr>
            <a:normAutofit/>
          </a:bodyPr>
          <a:lstStyle/>
          <a:p>
            <a:pPr marL="457200" lvl="2" indent="-457200">
              <a:buNone/>
            </a:pPr>
            <a:r>
              <a:rPr lang="fr-BE" sz="2400" b="1" dirty="0" smtClean="0"/>
              <a:t>ALEPH</a:t>
            </a:r>
          </a:p>
          <a:p>
            <a:pPr marL="342900" lvl="2" indent="-342900">
              <a:tabLst>
                <a:tab pos="265113" algn="l"/>
              </a:tabLst>
            </a:pPr>
            <a:r>
              <a:rPr lang="fr-BE" sz="2000" dirty="0" smtClean="0"/>
              <a:t>Est-ce que les notices ALEPH doivent/peuvent être ‘</a:t>
            </a:r>
            <a:r>
              <a:rPr lang="fr-BE" sz="2000" dirty="0" err="1" smtClean="0"/>
              <a:t>frbrisées</a:t>
            </a:r>
            <a:r>
              <a:rPr lang="fr-BE" sz="2000" dirty="0" smtClean="0"/>
              <a:t>’</a:t>
            </a:r>
          </a:p>
          <a:p>
            <a:pPr marL="742950" lvl="3" indent="-285750">
              <a:tabLst>
                <a:tab pos="265113" algn="l"/>
              </a:tabLst>
            </a:pPr>
            <a:r>
              <a:rPr lang="fr-BE" sz="2000" dirty="0" smtClean="0"/>
              <a:t>Entre elles?</a:t>
            </a:r>
          </a:p>
          <a:p>
            <a:pPr marL="742950" lvl="3" indent="-285750">
              <a:tabLst>
                <a:tab pos="265113" algn="l"/>
              </a:tabLst>
            </a:pPr>
            <a:endParaRPr lang="fr-BE" sz="1800" dirty="0" smtClean="0"/>
          </a:p>
          <a:p>
            <a:pPr marL="742950" lvl="3" indent="-285750">
              <a:tabLst>
                <a:tab pos="265113" algn="l"/>
              </a:tabLst>
            </a:pPr>
            <a:endParaRPr lang="fr-BE" sz="1800" dirty="0" smtClean="0"/>
          </a:p>
          <a:p>
            <a:pPr marL="742950" lvl="3" indent="-285750">
              <a:tabLst>
                <a:tab pos="265113" algn="l"/>
              </a:tabLst>
            </a:pPr>
            <a:endParaRPr lang="fr-BE" sz="1800" dirty="0" smtClean="0"/>
          </a:p>
          <a:p>
            <a:pPr marL="742950" lvl="3" indent="-285750">
              <a:tabLst>
                <a:tab pos="265113" algn="l"/>
              </a:tabLst>
            </a:pPr>
            <a:endParaRPr lang="fr-BE" sz="1800" dirty="0" smtClean="0"/>
          </a:p>
          <a:p>
            <a:pPr marL="742950" lvl="3" indent="-285750">
              <a:tabLst>
                <a:tab pos="265113" algn="l"/>
              </a:tabLst>
            </a:pPr>
            <a:r>
              <a:rPr lang="fr-BE" sz="2000" dirty="0" smtClean="0"/>
              <a:t>Avec une des autres sources?</a:t>
            </a:r>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274320" lvl="2" indent="0">
              <a:buFont typeface="Wingdings"/>
              <a:buChar char="Ø"/>
            </a:pPr>
            <a:endParaRPr lang="fr-BE" dirty="0" smtClean="0"/>
          </a:p>
          <a:p>
            <a:pPr marL="274320" lvl="2" indent="0">
              <a:buFont typeface="Wingdings"/>
              <a:buChar char="Ø"/>
            </a:pPr>
            <a:endParaRPr lang="fr-BE" dirty="0" smtClean="0"/>
          </a:p>
          <a:p>
            <a:endParaRPr lang="fr-BE" dirty="0"/>
          </a:p>
        </p:txBody>
      </p:sp>
      <p:sp>
        <p:nvSpPr>
          <p:cNvPr id="6" name="Rectangle à coins arrondis 5"/>
          <p:cNvSpPr/>
          <p:nvPr/>
        </p:nvSpPr>
        <p:spPr>
          <a:xfrm>
            <a:off x="3347864" y="2420888"/>
            <a:ext cx="4608512" cy="1237828"/>
          </a:xfrm>
          <a:prstGeom prst="wedgeRoundRectCallout">
            <a:avLst>
              <a:gd name="adj1" fmla="val -64653"/>
              <a:gd name="adj2" fmla="val -46507"/>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OUI</a:t>
            </a:r>
          </a:p>
          <a:p>
            <a:pPr algn="ctr"/>
            <a:r>
              <a:rPr lang="fr-BE" dirty="0" smtClean="0">
                <a:sym typeface="Wingdings" pitchFamily="2" charset="2"/>
              </a:rPr>
              <a:t></a:t>
            </a:r>
            <a:r>
              <a:rPr lang="fr-BE" dirty="0" err="1" smtClean="0">
                <a:sym typeface="Wingdings" pitchFamily="2" charset="2"/>
              </a:rPr>
              <a:t>Frbrisation</a:t>
            </a:r>
            <a:r>
              <a:rPr lang="fr-BE" dirty="0" smtClean="0">
                <a:sym typeface="Wingdings" pitchFamily="2" charset="2"/>
              </a:rPr>
              <a:t> sur l’ensemble du catalogue</a:t>
            </a:r>
          </a:p>
          <a:p>
            <a:pPr algn="ctr">
              <a:buFont typeface="Symbol"/>
              <a:buChar char="Þ"/>
            </a:pPr>
            <a:r>
              <a:rPr lang="fr-BE" dirty="0" smtClean="0">
                <a:sym typeface="Wingdings" pitchFamily="2" charset="2"/>
              </a:rPr>
              <a:t>Algorithme ‘Primo’</a:t>
            </a:r>
            <a:endParaRPr lang="fr-BE" dirty="0"/>
          </a:p>
        </p:txBody>
      </p:sp>
      <p:sp>
        <p:nvSpPr>
          <p:cNvPr id="7" name="Bulle ronde 6"/>
          <p:cNvSpPr/>
          <p:nvPr/>
        </p:nvSpPr>
        <p:spPr>
          <a:xfrm>
            <a:off x="4499992" y="3802732"/>
            <a:ext cx="3888432" cy="2132856"/>
          </a:xfrm>
          <a:prstGeom prst="wedgeEllipseCallout">
            <a:avLst>
              <a:gd name="adj1" fmla="val -35924"/>
              <a:gd name="adj2" fmla="val -356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700" b="1" dirty="0" smtClean="0"/>
              <a:t>RISQUE D’</a:t>
            </a:r>
            <a:r>
              <a:rPr lang="fr-BE" sz="1700" b="1" dirty="0" err="1" smtClean="0"/>
              <a:t>INCO</a:t>
            </a:r>
            <a:r>
              <a:rPr lang="fr-BE" sz="1700" b="1" cap="all" dirty="0" err="1" smtClean="0"/>
              <a:t>Hérences</a:t>
            </a:r>
            <a:r>
              <a:rPr lang="fr-BE" sz="1700" b="1" dirty="0" smtClean="0"/>
              <a:t>?</a:t>
            </a:r>
          </a:p>
          <a:p>
            <a:pPr algn="ctr">
              <a:buFont typeface="Wingdings"/>
              <a:buChar char="à"/>
            </a:pPr>
            <a:r>
              <a:rPr lang="fr-BE" sz="1700" b="1" dirty="0" smtClean="0">
                <a:sym typeface="Wingdings" pitchFamily="2" charset="2"/>
              </a:rPr>
              <a:t> A évaluer par rapport au gain qualitatif</a:t>
            </a:r>
          </a:p>
          <a:p>
            <a:pPr algn="ctr">
              <a:buFont typeface="Wingdings"/>
              <a:buChar char="à"/>
            </a:pPr>
            <a:r>
              <a:rPr lang="fr-BE" sz="1700" b="1" dirty="0" smtClean="0">
                <a:sym typeface="Wingdings" pitchFamily="2" charset="2"/>
              </a:rPr>
              <a:t>A vous de contrôler et signaler les incongruités</a:t>
            </a:r>
            <a:endParaRPr lang="fr-BE" sz="1700" b="1" dirty="0"/>
          </a:p>
        </p:txBody>
      </p:sp>
      <p:sp>
        <p:nvSpPr>
          <p:cNvPr id="8" name="Rectangle à coins arrondis 7"/>
          <p:cNvSpPr/>
          <p:nvPr/>
        </p:nvSpPr>
        <p:spPr>
          <a:xfrm>
            <a:off x="1735357" y="5118097"/>
            <a:ext cx="2138536" cy="504056"/>
          </a:xfrm>
          <a:prstGeom prst="wedgeRoundRectCallout">
            <a:avLst>
              <a:gd name="adj1" fmla="val 24025"/>
              <a:gd name="adj2" fmla="val -184534"/>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OUI</a:t>
            </a:r>
          </a:p>
          <a:p>
            <a:pPr algn="ctr"/>
            <a:r>
              <a:rPr lang="fr-BE" dirty="0" smtClean="0">
                <a:sym typeface="Wingdings" pitchFamily="2" charset="2"/>
              </a:rPr>
              <a:t> SFX</a:t>
            </a:r>
            <a:endParaRPr lang="fr-BE" dirty="0"/>
          </a:p>
        </p:txBody>
      </p:sp>
      <p:sp>
        <p:nvSpPr>
          <p:cNvPr id="9" name="Légende à une bordure 1 8"/>
          <p:cNvSpPr/>
          <p:nvPr/>
        </p:nvSpPr>
        <p:spPr>
          <a:xfrm>
            <a:off x="4788024" y="5805264"/>
            <a:ext cx="3528392" cy="424008"/>
          </a:xfrm>
          <a:prstGeom prst="accentCallout1">
            <a:avLst>
              <a:gd name="adj1" fmla="val -3479"/>
              <a:gd name="adj2" fmla="val 100427"/>
              <a:gd name="adj3" fmla="val -163485"/>
              <a:gd name="adj4" fmla="val 82636"/>
            </a:avLst>
          </a:prstGeom>
          <a:solidFill>
            <a:schemeClr val="tx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bg2">
                    <a:lumMod val="75000"/>
                  </a:schemeClr>
                </a:solidFill>
              </a:rPr>
              <a:t>Corriger la (les) notice(s) dans Aleph</a:t>
            </a:r>
            <a:endParaRPr lang="fr-BE" sz="1600" b="1" dirty="0">
              <a:solidFill>
                <a:schemeClr val="bg2">
                  <a:lumMod val="75000"/>
                </a:schemeClr>
              </a:solidFill>
            </a:endParaRPr>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10" name="Espace réservé du numéro de diapositive 9"/>
          <p:cNvSpPr>
            <a:spLocks noGrp="1"/>
          </p:cNvSpPr>
          <p:nvPr>
            <p:ph type="sldNum" sz="quarter" idx="12"/>
          </p:nvPr>
        </p:nvSpPr>
        <p:spPr/>
        <p:txBody>
          <a:bodyPr/>
          <a:lstStyle/>
          <a:p>
            <a:fld id="{E667ED75-B537-4810-9364-B7D9FE7FDC55}" type="slidenum">
              <a:rPr lang="en-US" smtClean="0"/>
              <a:pPr/>
              <a:t>63</a:t>
            </a:fld>
            <a:endParaRPr lang="en-US"/>
          </a:p>
        </p:txBody>
      </p:sp>
    </p:spTree>
    <p:extLst>
      <p:ext uri="{BB962C8B-B14F-4D97-AF65-F5344CB8AC3E}">
        <p14:creationId xmlns:p14="http://schemas.microsoft.com/office/powerpoint/2010/main" val="6248328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28600"/>
            <a:ext cx="7704856" cy="1256184"/>
          </a:xfrm>
        </p:spPr>
        <p:txBody>
          <a:bodyPr>
            <a:normAutofit/>
          </a:bodyPr>
          <a:lstStyle/>
          <a:p>
            <a:r>
              <a:rPr lang="fr-BE" dirty="0" smtClean="0"/>
              <a:t>ALEPH, </a:t>
            </a:r>
            <a:r>
              <a:rPr lang="fr-BE" dirty="0" err="1" smtClean="0"/>
              <a:t>ORBi</a:t>
            </a:r>
            <a:r>
              <a:rPr lang="fr-BE" dirty="0" smtClean="0"/>
              <a:t>, SFX – </a:t>
            </a:r>
            <a:br>
              <a:rPr lang="fr-BE" dirty="0" smtClean="0"/>
            </a:br>
            <a:r>
              <a:rPr lang="fr-BE" dirty="0" smtClean="0"/>
              <a:t>				6. </a:t>
            </a:r>
            <a:r>
              <a:rPr lang="fr-BE" dirty="0" err="1" smtClean="0"/>
              <a:t>FRBRisation</a:t>
            </a:r>
            <a:endParaRPr lang="fr-BE" dirty="0"/>
          </a:p>
        </p:txBody>
      </p:sp>
      <p:sp>
        <p:nvSpPr>
          <p:cNvPr id="5" name="Espace réservé du contenu 4"/>
          <p:cNvSpPr>
            <a:spLocks noGrp="1"/>
          </p:cNvSpPr>
          <p:nvPr>
            <p:ph sz="quarter" idx="1"/>
          </p:nvPr>
        </p:nvSpPr>
        <p:spPr>
          <a:xfrm>
            <a:off x="539552" y="1556792"/>
            <a:ext cx="7704856" cy="5040560"/>
          </a:xfrm>
        </p:spPr>
        <p:txBody>
          <a:bodyPr>
            <a:normAutofit/>
          </a:bodyPr>
          <a:lstStyle/>
          <a:p>
            <a:pPr marL="457200" lvl="2" indent="-457200">
              <a:buNone/>
            </a:pPr>
            <a:r>
              <a:rPr lang="fr-BE" sz="2400" b="1" dirty="0" smtClean="0"/>
              <a:t>SFX</a:t>
            </a:r>
            <a:endParaRPr lang="fr-BE" b="1" dirty="0" smtClean="0"/>
          </a:p>
          <a:p>
            <a:pPr marL="285750" lvl="2" indent="-285750">
              <a:tabLst>
                <a:tab pos="265113" algn="l"/>
              </a:tabLst>
            </a:pPr>
            <a:r>
              <a:rPr lang="fr-BE" sz="2000" dirty="0" smtClean="0"/>
              <a:t>Est-ce que les notices SFX doivent/peuvent être ‘</a:t>
            </a:r>
            <a:r>
              <a:rPr lang="fr-BE" sz="2000" dirty="0" err="1" smtClean="0"/>
              <a:t>frbrisées</a:t>
            </a:r>
            <a:r>
              <a:rPr lang="fr-BE" sz="2000" dirty="0" smtClean="0"/>
              <a:t>’</a:t>
            </a:r>
          </a:p>
          <a:p>
            <a:pPr marL="742950" lvl="3" indent="-285750">
              <a:tabLst>
                <a:tab pos="265113" algn="l"/>
              </a:tabLst>
            </a:pPr>
            <a:r>
              <a:rPr lang="fr-BE" sz="2000" dirty="0" smtClean="0"/>
              <a:t>Entre elles?</a:t>
            </a:r>
          </a:p>
          <a:p>
            <a:pPr marL="742950" lvl="3" indent="-285750">
              <a:tabLst>
                <a:tab pos="265113" algn="l"/>
              </a:tabLst>
            </a:pPr>
            <a:endParaRPr lang="fr-BE" sz="2000" dirty="0" smtClean="0"/>
          </a:p>
          <a:p>
            <a:pPr marL="742950" lvl="3" indent="-285750">
              <a:tabLst>
                <a:tab pos="265113" algn="l"/>
              </a:tabLst>
            </a:pPr>
            <a:endParaRPr lang="fr-BE" sz="2000" dirty="0" smtClean="0"/>
          </a:p>
          <a:p>
            <a:pPr marL="742950" lvl="3" indent="-285750">
              <a:tabLst>
                <a:tab pos="265113" algn="l"/>
              </a:tabLst>
            </a:pPr>
            <a:endParaRPr lang="fr-BE" sz="2000" dirty="0" smtClean="0"/>
          </a:p>
          <a:p>
            <a:pPr marL="742950" lvl="3" indent="-285750">
              <a:tabLst>
                <a:tab pos="265113" algn="l"/>
              </a:tabLst>
            </a:pPr>
            <a:endParaRPr lang="fr-BE" sz="2000" dirty="0" smtClean="0"/>
          </a:p>
          <a:p>
            <a:pPr marL="742950" lvl="3" indent="-285750">
              <a:tabLst>
                <a:tab pos="265113" algn="l"/>
              </a:tabLst>
            </a:pPr>
            <a:endParaRPr lang="fr-BE" sz="2000" dirty="0" smtClean="0"/>
          </a:p>
          <a:p>
            <a:pPr marL="742950" lvl="3" indent="-285750">
              <a:tabLst>
                <a:tab pos="265113" algn="l"/>
              </a:tabLst>
            </a:pPr>
            <a:endParaRPr lang="fr-BE" sz="2000" dirty="0" smtClean="0"/>
          </a:p>
          <a:p>
            <a:pPr marL="742950" lvl="3" indent="-285750">
              <a:tabLst>
                <a:tab pos="265113" algn="l"/>
              </a:tabLst>
            </a:pPr>
            <a:endParaRPr lang="fr-BE" sz="2000" dirty="0" smtClean="0"/>
          </a:p>
          <a:p>
            <a:pPr marL="742950" lvl="3" indent="-285750">
              <a:tabLst>
                <a:tab pos="265113" algn="l"/>
              </a:tabLst>
            </a:pPr>
            <a:r>
              <a:rPr lang="fr-BE" sz="2000" dirty="0" smtClean="0"/>
              <a:t>Avec ALEPH</a:t>
            </a:r>
          </a:p>
          <a:p>
            <a:pPr marL="722313" lvl="3" indent="-265113">
              <a:buFont typeface="Wingdings" pitchFamily="2" charset="2"/>
              <a:buChar char="q"/>
              <a:tabLst>
                <a:tab pos="265113" algn="l"/>
              </a:tabLst>
            </a:pPr>
            <a:endParaRPr lang="fr-BE" dirty="0" smtClean="0"/>
          </a:p>
          <a:p>
            <a:pPr marL="722313" lvl="3" indent="-265113">
              <a:buFont typeface="Wingdings" pitchFamily="2" charset="2"/>
              <a:buChar char="q"/>
              <a:tabLst>
                <a:tab pos="265113" algn="l"/>
              </a:tabLst>
            </a:pPr>
            <a:endParaRPr lang="fr-BE" dirty="0" smtClean="0"/>
          </a:p>
          <a:p>
            <a:pPr marL="274320" lvl="2" indent="0">
              <a:buFont typeface="Wingdings"/>
              <a:buChar char="Ø"/>
            </a:pPr>
            <a:endParaRPr lang="fr-BE" dirty="0" smtClean="0"/>
          </a:p>
          <a:p>
            <a:pPr marL="274320" lvl="2" indent="0">
              <a:buFont typeface="Wingdings"/>
              <a:buChar char="Ø"/>
            </a:pPr>
            <a:endParaRPr lang="fr-BE" dirty="0" smtClean="0"/>
          </a:p>
          <a:p>
            <a:endParaRPr lang="fr-BE" dirty="0"/>
          </a:p>
        </p:txBody>
      </p:sp>
      <p:sp>
        <p:nvSpPr>
          <p:cNvPr id="6" name="Rectangle à coins arrondis 5"/>
          <p:cNvSpPr/>
          <p:nvPr/>
        </p:nvSpPr>
        <p:spPr>
          <a:xfrm>
            <a:off x="2987824" y="2564904"/>
            <a:ext cx="5328592" cy="2016224"/>
          </a:xfrm>
          <a:prstGeom prst="wedgeRoundRectCallout">
            <a:avLst>
              <a:gd name="adj1" fmla="val -58936"/>
              <a:gd name="adj2" fmla="val -42852"/>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NON</a:t>
            </a:r>
          </a:p>
          <a:p>
            <a:pPr algn="ctr"/>
            <a:r>
              <a:rPr lang="fr-BE" dirty="0" smtClean="0"/>
              <a:t>Gère des accès, pas des descriptions</a:t>
            </a:r>
          </a:p>
          <a:p>
            <a:pPr algn="ctr"/>
            <a:endParaRPr lang="fr-BE" dirty="0" smtClean="0"/>
          </a:p>
          <a:p>
            <a:pPr algn="ctr"/>
            <a:r>
              <a:rPr lang="fr-BE" dirty="0" smtClean="0">
                <a:sym typeface="Wingdings" pitchFamily="2" charset="2"/>
              </a:rPr>
              <a:t> Il n’y aura pas de « candidats FRBR » dans l’ensemble unique SFX, mais des candidats FRBR qui vont ‘rencontrer’ d’autres candidats FRBR dans Aleph </a:t>
            </a:r>
            <a:endParaRPr lang="fr-BE" dirty="0"/>
          </a:p>
        </p:txBody>
      </p:sp>
      <p:sp>
        <p:nvSpPr>
          <p:cNvPr id="7" name="Rectangle à coins arrondis 6"/>
          <p:cNvSpPr/>
          <p:nvPr/>
        </p:nvSpPr>
        <p:spPr>
          <a:xfrm>
            <a:off x="3707904" y="5733256"/>
            <a:ext cx="4176464" cy="972688"/>
          </a:xfrm>
          <a:prstGeom prst="wedgeRoundRectCallout">
            <a:avLst>
              <a:gd name="adj1" fmla="val -74566"/>
              <a:gd name="adj2" fmla="val -66403"/>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dirty="0" smtClean="0"/>
              <a:t> FRBR sur base de :</a:t>
            </a:r>
          </a:p>
          <a:p>
            <a:pPr marL="742950" lvl="1" indent="-285750">
              <a:buFont typeface="Arial" pitchFamily="34" charset="0"/>
              <a:buChar char="•"/>
            </a:pPr>
            <a:r>
              <a:rPr lang="fr-BE" dirty="0" smtClean="0"/>
              <a:t>l’ISSN avec les notices SE</a:t>
            </a:r>
          </a:p>
          <a:p>
            <a:pPr marL="742950" lvl="1" indent="-285750">
              <a:buFont typeface="Arial" pitchFamily="34" charset="0"/>
              <a:buChar char="•"/>
            </a:pPr>
            <a:r>
              <a:rPr lang="fr-BE" dirty="0" smtClean="0"/>
              <a:t>l’ISBN, l’auteur, le titre, </a:t>
            </a:r>
            <a:r>
              <a:rPr lang="fr-BE" dirty="0"/>
              <a:t>avec les notices </a:t>
            </a:r>
            <a:r>
              <a:rPr lang="fr-BE" dirty="0" smtClean="0"/>
              <a:t>BK</a:t>
            </a:r>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64</a:t>
            </a:fld>
            <a:endParaRPr lang="en-US"/>
          </a:p>
        </p:txBody>
      </p:sp>
    </p:spTree>
    <p:extLst>
      <p:ext uri="{BB962C8B-B14F-4D97-AF65-F5344CB8AC3E}">
        <p14:creationId xmlns:p14="http://schemas.microsoft.com/office/powerpoint/2010/main" val="36430723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28600"/>
            <a:ext cx="7776864" cy="1256184"/>
          </a:xfrm>
        </p:spPr>
        <p:txBody>
          <a:bodyPr>
            <a:normAutofit/>
          </a:bodyPr>
          <a:lstStyle/>
          <a:p>
            <a:r>
              <a:rPr lang="fr-BE" dirty="0" smtClean="0"/>
              <a:t>ALEPH, </a:t>
            </a:r>
            <a:r>
              <a:rPr lang="fr-BE" dirty="0" err="1" smtClean="0"/>
              <a:t>ORBi</a:t>
            </a:r>
            <a:r>
              <a:rPr lang="fr-BE" dirty="0" smtClean="0"/>
              <a:t>, SFX – </a:t>
            </a:r>
            <a:br>
              <a:rPr lang="fr-BE" dirty="0" smtClean="0"/>
            </a:br>
            <a:r>
              <a:rPr lang="fr-BE" dirty="0" smtClean="0"/>
              <a:t>				6. </a:t>
            </a:r>
            <a:r>
              <a:rPr lang="fr-BE" dirty="0" err="1" smtClean="0"/>
              <a:t>FRBRisation</a:t>
            </a:r>
            <a:endParaRPr lang="fr-BE" dirty="0"/>
          </a:p>
        </p:txBody>
      </p:sp>
      <p:sp>
        <p:nvSpPr>
          <p:cNvPr id="5" name="Espace réservé du contenu 4"/>
          <p:cNvSpPr>
            <a:spLocks noGrp="1"/>
          </p:cNvSpPr>
          <p:nvPr>
            <p:ph sz="quarter" idx="1"/>
          </p:nvPr>
        </p:nvSpPr>
        <p:spPr/>
        <p:txBody>
          <a:bodyPr>
            <a:normAutofit/>
          </a:bodyPr>
          <a:lstStyle/>
          <a:p>
            <a:pPr marL="0" lvl="2" indent="0">
              <a:buNone/>
            </a:pPr>
            <a:r>
              <a:rPr lang="fr-BE" sz="2400" b="1" dirty="0" err="1" smtClean="0"/>
              <a:t>ORBi</a:t>
            </a:r>
            <a:endParaRPr lang="fr-BE" sz="2000" b="1" dirty="0" smtClean="0"/>
          </a:p>
          <a:p>
            <a:pPr lvl="1"/>
            <a:r>
              <a:rPr lang="fr-BE" dirty="0" smtClean="0"/>
              <a:t>volonté de conserver </a:t>
            </a:r>
            <a:r>
              <a:rPr lang="fr-BE" dirty="0" err="1" smtClean="0"/>
              <a:t>ORBi</a:t>
            </a:r>
            <a:r>
              <a:rPr lang="fr-BE" dirty="0" smtClean="0"/>
              <a:t> en tant qu’ensemble indépendant</a:t>
            </a:r>
          </a:p>
          <a:p>
            <a:pPr lvl="2"/>
            <a:r>
              <a:rPr lang="fr-BE" sz="2000" dirty="0" smtClean="0"/>
              <a:t>1 notice dans </a:t>
            </a:r>
            <a:r>
              <a:rPr lang="fr-BE" sz="2000" dirty="0" err="1" smtClean="0"/>
              <a:t>ORBi</a:t>
            </a:r>
            <a:r>
              <a:rPr lang="fr-BE" sz="2000" dirty="0" smtClean="0"/>
              <a:t> = 1 notice dans PRIMO</a:t>
            </a:r>
            <a:endParaRPr lang="fr-BE" sz="2000" dirty="0"/>
          </a:p>
        </p:txBody>
      </p:sp>
      <p:sp>
        <p:nvSpPr>
          <p:cNvPr id="6" name="Rectangle 5"/>
          <p:cNvSpPr/>
          <p:nvPr/>
        </p:nvSpPr>
        <p:spPr>
          <a:xfrm>
            <a:off x="755576" y="4365104"/>
            <a:ext cx="7128792" cy="1296144"/>
          </a:xfrm>
          <a:prstGeom prst="wedgeRectCallout">
            <a:avLst>
              <a:gd name="adj1" fmla="val -20505"/>
              <a:gd name="adj2" fmla="val 51621"/>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dirty="0" smtClean="0"/>
          </a:p>
          <a:p>
            <a:pPr algn="ctr"/>
            <a:r>
              <a:rPr lang="fr-BE" sz="2000" b="1" dirty="0" smtClean="0"/>
              <a:t>Pas de </a:t>
            </a:r>
            <a:r>
              <a:rPr lang="fr-BE" sz="2000" b="1" dirty="0" err="1" smtClean="0"/>
              <a:t>FRBRisation</a:t>
            </a:r>
            <a:r>
              <a:rPr lang="fr-BE" sz="2000" b="1" dirty="0" smtClean="0"/>
              <a:t> entre notices </a:t>
            </a:r>
            <a:r>
              <a:rPr lang="fr-BE" sz="2000" b="1" dirty="0" err="1" smtClean="0"/>
              <a:t>ORBi</a:t>
            </a:r>
            <a:endParaRPr lang="fr-BE" sz="2000" b="1" dirty="0" smtClean="0"/>
          </a:p>
          <a:p>
            <a:pPr algn="ctr"/>
            <a:r>
              <a:rPr lang="fr-BE" sz="2000" b="1" dirty="0" smtClean="0"/>
              <a:t>Pas de </a:t>
            </a:r>
            <a:r>
              <a:rPr lang="fr-BE" sz="2000" b="1" dirty="0" err="1" smtClean="0"/>
              <a:t>FRBRisation</a:t>
            </a:r>
            <a:r>
              <a:rPr lang="fr-BE" sz="2000" b="1" dirty="0" smtClean="0"/>
              <a:t> entre les sources ALEPH et </a:t>
            </a:r>
            <a:r>
              <a:rPr lang="fr-BE" sz="2000" b="1" dirty="0" err="1" smtClean="0"/>
              <a:t>ORBi</a:t>
            </a:r>
            <a:endParaRPr lang="fr-BE" sz="2000" b="1" dirty="0" smtClean="0"/>
          </a:p>
          <a:p>
            <a:pPr algn="ctr"/>
            <a:r>
              <a:rPr lang="fr-BE" sz="2000" b="1" dirty="0" smtClean="0"/>
              <a:t>Pas de </a:t>
            </a:r>
            <a:r>
              <a:rPr lang="fr-BE" sz="2000" b="1" dirty="0" err="1" smtClean="0"/>
              <a:t>FRBRisation</a:t>
            </a:r>
            <a:r>
              <a:rPr lang="fr-BE" sz="2000" b="1" dirty="0" smtClean="0"/>
              <a:t> entre les sources SFX et </a:t>
            </a:r>
            <a:r>
              <a:rPr lang="fr-BE" sz="2000" b="1" dirty="0" err="1" smtClean="0"/>
              <a:t>ORBi</a:t>
            </a:r>
            <a:endParaRPr lang="fr-BE" sz="2000" b="1" dirty="0" smtClean="0"/>
          </a:p>
          <a:p>
            <a:pPr algn="ctr"/>
            <a:endParaRPr lang="fr-BE" b="1" dirty="0"/>
          </a:p>
        </p:txBody>
      </p:sp>
      <p:cxnSp>
        <p:nvCxnSpPr>
          <p:cNvPr id="7" name="Connecteur droit avec flèche 6"/>
          <p:cNvCxnSpPr/>
          <p:nvPr/>
        </p:nvCxnSpPr>
        <p:spPr>
          <a:xfrm>
            <a:off x="4067944" y="3212976"/>
            <a:ext cx="0" cy="7200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65</a:t>
            </a:fld>
            <a:endParaRPr lang="en-US"/>
          </a:p>
        </p:txBody>
      </p:sp>
    </p:spTree>
    <p:extLst>
      <p:ext uri="{BB962C8B-B14F-4D97-AF65-F5344CB8AC3E}">
        <p14:creationId xmlns:p14="http://schemas.microsoft.com/office/powerpoint/2010/main" val="38267420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8600"/>
            <a:ext cx="7632848" cy="1184176"/>
          </a:xfrm>
        </p:spPr>
        <p:txBody>
          <a:bodyPr>
            <a:noAutofit/>
          </a:bodyPr>
          <a:lstStyle/>
          <a:p>
            <a:r>
              <a:rPr lang="fr-BE" dirty="0" smtClean="0"/>
              <a:t>ALEPH, </a:t>
            </a:r>
            <a:r>
              <a:rPr lang="fr-BE" dirty="0" err="1" smtClean="0"/>
              <a:t>ORBi</a:t>
            </a:r>
            <a:r>
              <a:rPr lang="fr-BE" dirty="0" smtClean="0"/>
              <a:t>, SFX – </a:t>
            </a:r>
            <a:br>
              <a:rPr lang="fr-BE" dirty="0" smtClean="0"/>
            </a:br>
            <a:r>
              <a:rPr lang="fr-BE" dirty="0" smtClean="0"/>
              <a:t>				6. </a:t>
            </a:r>
            <a:r>
              <a:rPr lang="fr-BE" dirty="0" err="1" smtClean="0"/>
              <a:t>FRBRisation</a:t>
            </a:r>
            <a:endParaRPr lang="fr-BE" dirty="0"/>
          </a:p>
        </p:txBody>
      </p:sp>
      <p:sp>
        <p:nvSpPr>
          <p:cNvPr id="3" name="Espace réservé du contenu 2"/>
          <p:cNvSpPr>
            <a:spLocks noGrp="1"/>
          </p:cNvSpPr>
          <p:nvPr>
            <p:ph sz="quarter" idx="1"/>
          </p:nvPr>
        </p:nvSpPr>
        <p:spPr/>
        <p:txBody>
          <a:bodyPr>
            <a:normAutofit/>
          </a:bodyPr>
          <a:lstStyle/>
          <a:p>
            <a:pPr marL="228600" lvl="2" algn="ctr">
              <a:spcBef>
                <a:spcPts val="0"/>
              </a:spcBef>
              <a:buClrTx/>
              <a:buSzTx/>
              <a:buNone/>
              <a:defRPr/>
            </a:pPr>
            <a:r>
              <a:rPr lang="fr-BE" dirty="0" smtClean="0"/>
              <a:t>= Construction de </a:t>
            </a:r>
            <a:r>
              <a:rPr lang="fr-BE" u="sng" dirty="0" smtClean="0"/>
              <a:t>groupes de notices</a:t>
            </a:r>
            <a:r>
              <a:rPr lang="fr-BE" dirty="0" smtClean="0"/>
              <a:t> suivant les principes des « </a:t>
            </a:r>
            <a:r>
              <a:rPr lang="fr-BE" i="1" dirty="0" smtClean="0"/>
              <a:t>Spécifications fonctionnelles des notices bibliographiques </a:t>
            </a:r>
            <a:r>
              <a:rPr lang="fr-BE" dirty="0" smtClean="0"/>
              <a:t>»</a:t>
            </a:r>
          </a:p>
          <a:p>
            <a:pPr marL="228600" lvl="2" algn="ctr">
              <a:spcBef>
                <a:spcPts val="0"/>
              </a:spcBef>
              <a:buClrTx/>
              <a:buSzTx/>
              <a:buNone/>
              <a:defRPr/>
            </a:pPr>
            <a:endParaRPr lang="fr-BE" dirty="0" smtClean="0"/>
          </a:p>
          <a:p>
            <a:pPr marL="228600" lvl="2">
              <a:spcBef>
                <a:spcPts val="0"/>
              </a:spcBef>
              <a:buClrTx/>
              <a:buSzTx/>
              <a:buNone/>
              <a:defRPr/>
            </a:pPr>
            <a:r>
              <a:rPr lang="fr-BE" dirty="0" smtClean="0"/>
              <a:t>1) Attribution de champs vecteurs à toutes les notices (&lt;t&gt; et &lt;k&gt;)</a:t>
            </a:r>
          </a:p>
          <a:p>
            <a:pPr marL="228600" lvl="2">
              <a:spcBef>
                <a:spcPts val="0"/>
              </a:spcBef>
              <a:buClrTx/>
              <a:buSzTx/>
              <a:buNone/>
              <a:defRPr/>
            </a:pPr>
            <a:endParaRPr lang="fr-BE" dirty="0" smtClean="0"/>
          </a:p>
          <a:p>
            <a:pPr marL="228600" lvl="2">
              <a:spcBef>
                <a:spcPts val="0"/>
              </a:spcBef>
              <a:buClrTx/>
              <a:buSzTx/>
              <a:buNone/>
              <a:defRPr/>
            </a:pPr>
            <a:endParaRPr lang="fr-BE" dirty="0" smtClean="0"/>
          </a:p>
          <a:p>
            <a:pPr marL="228600" lvl="2">
              <a:spcBef>
                <a:spcPts val="0"/>
              </a:spcBef>
              <a:buClrTx/>
              <a:buSzTx/>
              <a:buNone/>
              <a:defRPr/>
            </a:pPr>
            <a:endParaRPr lang="fr-BE" dirty="0"/>
          </a:p>
          <a:p>
            <a:pPr marL="228600" lvl="2">
              <a:spcBef>
                <a:spcPts val="0"/>
              </a:spcBef>
              <a:buClrTx/>
              <a:buSzTx/>
              <a:buNone/>
              <a:defRPr/>
            </a:pPr>
            <a:endParaRPr lang="fr-BE" dirty="0" smtClean="0"/>
          </a:p>
          <a:p>
            <a:pPr marL="457200" lvl="2" indent="-457200">
              <a:spcBef>
                <a:spcPts val="0"/>
              </a:spcBef>
              <a:buClrTx/>
              <a:buSzTx/>
              <a:buAutoNum type="arabicParenR"/>
              <a:defRPr/>
            </a:pPr>
            <a:r>
              <a:rPr lang="fr-BE" dirty="0" smtClean="0"/>
              <a:t>Contrôle de </a:t>
            </a:r>
            <a:r>
              <a:rPr lang="fr-BE" dirty="0" err="1" smtClean="0"/>
              <a:t>matching</a:t>
            </a:r>
            <a:endParaRPr lang="fr-BE" dirty="0" smtClean="0"/>
          </a:p>
          <a:p>
            <a:pPr marL="989013" lvl="2" indent="-265113">
              <a:spcBef>
                <a:spcPts val="0"/>
              </a:spcBef>
              <a:buClrTx/>
              <a:buSzTx/>
              <a:defRPr/>
            </a:pPr>
            <a:r>
              <a:rPr lang="fr-BE" sz="1800" dirty="0" smtClean="0"/>
              <a:t>Clés ‘Auteur’ + ‘Titre’ (100/110/111+240 et 100/110/111 +245 ; 700/710/711 + 740 et 700/710/711 + 245 )</a:t>
            </a:r>
          </a:p>
          <a:p>
            <a:pPr marL="989013" lvl="2" indent="-265113">
              <a:spcBef>
                <a:spcPts val="0"/>
              </a:spcBef>
              <a:buClrTx/>
              <a:buSzTx/>
              <a:defRPr/>
            </a:pPr>
            <a:r>
              <a:rPr lang="fr-BE" sz="1800" dirty="0" smtClean="0"/>
              <a:t>Clé ‘Titre’ (130)</a:t>
            </a:r>
          </a:p>
          <a:p>
            <a:pPr marL="989013" lvl="2" indent="-265113">
              <a:spcBef>
                <a:spcPts val="0"/>
              </a:spcBef>
              <a:buClrTx/>
              <a:buSzTx/>
              <a:defRPr/>
            </a:pPr>
            <a:r>
              <a:rPr lang="fr-BE" sz="1800" dirty="0" smtClean="0"/>
              <a:t>Clé ISSN &amp; ISBN pour la </a:t>
            </a:r>
            <a:r>
              <a:rPr lang="fr-BE" sz="1800" dirty="0" err="1" smtClean="0"/>
              <a:t>frbrisation</a:t>
            </a:r>
            <a:r>
              <a:rPr lang="fr-BE" sz="1800" dirty="0" smtClean="0"/>
              <a:t> Aleph-SFX</a:t>
            </a:r>
          </a:p>
          <a:p>
            <a:pPr marL="457200" lvl="2" indent="-457200">
              <a:spcBef>
                <a:spcPts val="0"/>
              </a:spcBef>
              <a:buClrTx/>
              <a:buSzTx/>
              <a:buFont typeface="+mj-lt"/>
              <a:buAutoNum type="arabicParenR" startAt="2"/>
              <a:defRPr/>
            </a:pPr>
            <a:r>
              <a:rPr lang="fr-BE" dirty="0" smtClean="0"/>
              <a:t>La notice est ajoutée au </a:t>
            </a:r>
            <a:r>
              <a:rPr lang="fr-BE" u="sng" dirty="0" smtClean="0"/>
              <a:t>1</a:t>
            </a:r>
            <a:r>
              <a:rPr lang="fr-BE" u="sng" baseline="30000" dirty="0" smtClean="0"/>
              <a:t>er</a:t>
            </a:r>
            <a:r>
              <a:rPr lang="fr-BE" u="sng" dirty="0" smtClean="0"/>
              <a:t> groupe FRBR qu’elle rencontre </a:t>
            </a:r>
            <a:r>
              <a:rPr lang="fr-BE" dirty="0" smtClean="0"/>
              <a:t>et le processus se termine pour cette notice</a:t>
            </a:r>
          </a:p>
          <a:p>
            <a:pPr>
              <a:buFont typeface="Wingdings" pitchFamily="2" charset="2"/>
              <a:buChar char="ü"/>
            </a:pPr>
            <a:endParaRPr lang="fr-BE" dirty="0" smtClean="0"/>
          </a:p>
          <a:p>
            <a:endParaRPr lang="fr-BE" dirty="0"/>
          </a:p>
        </p:txBody>
      </p:sp>
      <p:sp>
        <p:nvSpPr>
          <p:cNvPr id="4" name="Rectangle 3"/>
          <p:cNvSpPr/>
          <p:nvPr/>
        </p:nvSpPr>
        <p:spPr>
          <a:xfrm>
            <a:off x="1979712" y="2852936"/>
            <a:ext cx="5256584" cy="612648"/>
          </a:xfrm>
          <a:prstGeom prst="wedgeRectCallout">
            <a:avLst>
              <a:gd name="adj1" fmla="val -55752"/>
              <a:gd name="adj2" fmla="val -405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étape de la normalisation</a:t>
            </a:r>
          </a:p>
        </p:txBody>
      </p:sp>
      <p:sp>
        <p:nvSpPr>
          <p:cNvPr id="5" name="Rectangle 4"/>
          <p:cNvSpPr/>
          <p:nvPr/>
        </p:nvSpPr>
        <p:spPr>
          <a:xfrm>
            <a:off x="2123728" y="5949280"/>
            <a:ext cx="5112568" cy="612648"/>
          </a:xfrm>
          <a:prstGeom prst="wedgeRectCallout">
            <a:avLst>
              <a:gd name="adj1" fmla="val -55113"/>
              <a:gd name="adj2" fmla="val -489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étape de la </a:t>
            </a:r>
            <a:r>
              <a:rPr lang="fr-BE" dirty="0" err="1" smtClean="0"/>
              <a:t>frbrisation</a:t>
            </a:r>
            <a:endParaRPr lang="fr-BE" dirty="0" smtClean="0"/>
          </a:p>
          <a:p>
            <a:pPr algn="ctr"/>
            <a:r>
              <a:rPr lang="fr-BE" dirty="0" smtClean="0"/>
              <a:t>[puis indexation]</a:t>
            </a:r>
            <a:endParaRPr lang="fr-BE" dirty="0"/>
          </a:p>
        </p:txBody>
      </p:sp>
      <p:sp>
        <p:nvSpPr>
          <p:cNvPr id="7" name="Espace réservé du pied de page 6"/>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66</a:t>
            </a:fld>
            <a:endParaRPr lang="en-US"/>
          </a:p>
        </p:txBody>
      </p:sp>
    </p:spTree>
    <p:extLst>
      <p:ext uri="{BB962C8B-B14F-4D97-AF65-F5344CB8AC3E}">
        <p14:creationId xmlns:p14="http://schemas.microsoft.com/office/powerpoint/2010/main" val="29921673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a:latin typeface="Arial Rounded MT Bold" pitchFamily="34" charset="0"/>
              </a:rPr>
              <a:t>	</a:t>
            </a:r>
            <a:r>
              <a:rPr lang="fr-BE" sz="3600" dirty="0" smtClean="0">
                <a:latin typeface="Arial Rounded MT Bold" pitchFamily="34" charset="0"/>
              </a:rPr>
              <a:t>			6. </a:t>
            </a:r>
            <a:r>
              <a:rPr lang="fr-BE" sz="3600" dirty="0" err="1" smtClean="0">
                <a:latin typeface="Arial Rounded MT Bold" pitchFamily="34" charset="0"/>
              </a:rPr>
              <a:t>FRBRisation</a:t>
            </a:r>
            <a:endParaRPr lang="fr-BE" sz="3600" dirty="0">
              <a:latin typeface="Arial Rounded MT Bold" pitchFamily="34" charset="0"/>
            </a:endParaRPr>
          </a:p>
        </p:txBody>
      </p:sp>
      <p:sp>
        <p:nvSpPr>
          <p:cNvPr id="5" name="Espace réservé du contenu 4"/>
          <p:cNvSpPr>
            <a:spLocks noGrp="1"/>
          </p:cNvSpPr>
          <p:nvPr>
            <p:ph sz="quarter" idx="1"/>
          </p:nvPr>
        </p:nvSpPr>
        <p:spPr>
          <a:xfrm>
            <a:off x="683568" y="1628800"/>
            <a:ext cx="7994848" cy="648071"/>
          </a:xfrm>
        </p:spPr>
        <p:txBody>
          <a:bodyPr>
            <a:normAutofit fontScale="70000" lnSpcReduction="20000"/>
          </a:bodyPr>
          <a:lstStyle/>
          <a:p>
            <a:pPr marL="0" lvl="2" indent="0">
              <a:buNone/>
            </a:pPr>
            <a:r>
              <a:rPr lang="fr-BE" sz="3400" dirty="0" smtClean="0"/>
              <a:t>Exemple</a:t>
            </a:r>
            <a:endParaRPr lang="fr-BE" sz="3600" dirty="0" smtClean="0"/>
          </a:p>
          <a:p>
            <a:pPr marL="0" lvl="2" indent="0">
              <a:buNone/>
            </a:pPr>
            <a:r>
              <a:rPr lang="fr-BE" b="1" cap="small" dirty="0" smtClean="0"/>
              <a:t> </a:t>
            </a:r>
            <a:endParaRPr lang="fr-BE" b="1" dirty="0" smtClean="0"/>
          </a:p>
          <a:p>
            <a:pPr marL="0" lvl="2" indent="0">
              <a:buNone/>
            </a:pPr>
            <a:endParaRPr lang="fr-BE" b="1" dirty="0" smtClean="0"/>
          </a:p>
          <a:p>
            <a:pPr marL="0" lvl="2" indent="0">
              <a:buNone/>
            </a:pPr>
            <a:endParaRPr lang="fr-BE" b="1" dirty="0" smtClean="0"/>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67</a:t>
            </a:fld>
            <a:endParaRPr lang="en-US"/>
          </a:p>
        </p:txBody>
      </p:sp>
      <p:pic>
        <p:nvPicPr>
          <p:cNvPr id="4098" name="Picture 2"/>
          <p:cNvPicPr>
            <a:picLocks noGrp="1" noChangeAspect="1" noChangeArrowheads="1"/>
          </p:cNvPicPr>
          <p:nvPr>
            <p:ph sz="half" idx="2"/>
          </p:nvPr>
        </p:nvPicPr>
        <p:blipFill>
          <a:blip r:embed="rId3" cstate="print"/>
          <a:srcRect/>
          <a:stretch>
            <a:fillRect/>
          </a:stretch>
        </p:blipFill>
        <p:spPr bwMode="auto">
          <a:xfrm>
            <a:off x="683568" y="2996952"/>
            <a:ext cx="7703878" cy="1471928"/>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395536" y="2060848"/>
            <a:ext cx="6010275" cy="800100"/>
          </a:xfrm>
          <a:prstGeom prst="rect">
            <a:avLst/>
          </a:prstGeom>
          <a:noFill/>
          <a:ln w="9525">
            <a:noFill/>
            <a:miter lim="800000"/>
            <a:headEnd/>
            <a:tailEnd/>
          </a:ln>
        </p:spPr>
      </p:pic>
      <p:sp>
        <p:nvSpPr>
          <p:cNvPr id="14" name="Bulle ronde 13"/>
          <p:cNvSpPr/>
          <p:nvPr/>
        </p:nvSpPr>
        <p:spPr>
          <a:xfrm rot="10800000" flipV="1">
            <a:off x="4860032" y="3501008"/>
            <a:ext cx="3744416" cy="1368153"/>
          </a:xfrm>
          <a:prstGeom prst="wedgeEllipseCallout">
            <a:avLst>
              <a:gd name="adj1" fmla="val -6066"/>
              <a:gd name="adj2" fmla="val -6943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1 notice est sélectionnée par Primo et constitue la ‘passerelle’ pour accéder à l’ensemble FRBR défini</a:t>
            </a:r>
            <a:endParaRPr lang="fr-BE" dirty="0"/>
          </a:p>
        </p:txBody>
      </p:sp>
      <p:sp>
        <p:nvSpPr>
          <p:cNvPr id="15" name="Bulle ronde 14"/>
          <p:cNvSpPr/>
          <p:nvPr/>
        </p:nvSpPr>
        <p:spPr>
          <a:xfrm rot="10800000" flipV="1">
            <a:off x="539552" y="4725144"/>
            <a:ext cx="2411760" cy="1512168"/>
          </a:xfrm>
          <a:prstGeom prst="wedgeEllipseCallout">
            <a:avLst>
              <a:gd name="adj1" fmla="val -25777"/>
              <a:gd name="adj2" fmla="val -7924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Ouvrir le groupe FRBR basé sur Shakespeare (auteur) + Hamlet (titre)</a:t>
            </a:r>
            <a:endParaRPr lang="fr-BE" dirty="0"/>
          </a:p>
        </p:txBody>
      </p:sp>
    </p:spTree>
    <p:extLst>
      <p:ext uri="{BB962C8B-B14F-4D97-AF65-F5344CB8AC3E}">
        <p14:creationId xmlns:p14="http://schemas.microsoft.com/office/powerpoint/2010/main" val="75987569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a:latin typeface="Arial Rounded MT Bold" pitchFamily="34" charset="0"/>
              </a:rPr>
              <a:t>	</a:t>
            </a:r>
            <a:r>
              <a:rPr lang="fr-BE" sz="3600" dirty="0" smtClean="0">
                <a:latin typeface="Arial Rounded MT Bold" pitchFamily="34" charset="0"/>
              </a:rPr>
              <a:t>			6. </a:t>
            </a:r>
            <a:r>
              <a:rPr lang="fr-BE" sz="3600" dirty="0" err="1" smtClean="0">
                <a:latin typeface="Arial Rounded MT Bold" pitchFamily="34" charset="0"/>
              </a:rPr>
              <a:t>FRBRisation</a:t>
            </a:r>
            <a:endParaRPr lang="fr-BE" sz="3600" dirty="0">
              <a:latin typeface="Arial Rounded MT Bold" pitchFamily="34" charset="0"/>
            </a:endParaRPr>
          </a:p>
        </p:txBody>
      </p:sp>
      <p:sp>
        <p:nvSpPr>
          <p:cNvPr id="5" name="Espace réservé du contenu 4"/>
          <p:cNvSpPr>
            <a:spLocks noGrp="1"/>
          </p:cNvSpPr>
          <p:nvPr>
            <p:ph sz="quarter" idx="1"/>
          </p:nvPr>
        </p:nvSpPr>
        <p:spPr>
          <a:xfrm>
            <a:off x="609600" y="1589567"/>
            <a:ext cx="7346776" cy="759313"/>
          </a:xfrm>
        </p:spPr>
        <p:txBody>
          <a:bodyPr>
            <a:normAutofit/>
          </a:bodyPr>
          <a:lstStyle/>
          <a:p>
            <a:pPr marL="0" lvl="2" indent="0">
              <a:buNone/>
            </a:pPr>
            <a:r>
              <a:rPr lang="fr-BE" b="1" cap="small" dirty="0" smtClean="0"/>
              <a:t>Attention  : </a:t>
            </a:r>
            <a:r>
              <a:rPr lang="fr-BE" i="1" dirty="0" smtClean="0"/>
              <a:t>La notice est ajoutée au 1</a:t>
            </a:r>
            <a:r>
              <a:rPr lang="fr-BE" i="1" baseline="30000" dirty="0" smtClean="0"/>
              <a:t>er</a:t>
            </a:r>
            <a:r>
              <a:rPr lang="fr-BE" i="1" dirty="0" smtClean="0"/>
              <a:t> groupe FRBR qu’elle rencontre</a:t>
            </a:r>
            <a:endParaRPr lang="fr-BE" dirty="0" smtClean="0"/>
          </a:p>
          <a:p>
            <a:pPr marL="0" lvl="2" indent="0">
              <a:buNone/>
            </a:pPr>
            <a:endParaRPr lang="fr-BE" b="1" dirty="0" smtClean="0"/>
          </a:p>
          <a:p>
            <a:pPr marL="0" lvl="2" indent="0">
              <a:buNone/>
            </a:pPr>
            <a:endParaRPr lang="fr-BE" b="1" dirty="0" smtClean="0"/>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68</a:t>
            </a:fld>
            <a:endParaRPr lang="en-US"/>
          </a:p>
        </p:txBody>
      </p:sp>
      <p:pic>
        <p:nvPicPr>
          <p:cNvPr id="5123" name="Picture 3"/>
          <p:cNvPicPr>
            <a:picLocks noGrp="1" noChangeAspect="1" noChangeArrowheads="1"/>
          </p:cNvPicPr>
          <p:nvPr>
            <p:ph sz="half" idx="2"/>
          </p:nvPr>
        </p:nvPicPr>
        <p:blipFill>
          <a:blip r:embed="rId3" cstate="print"/>
          <a:srcRect/>
          <a:stretch>
            <a:fillRect/>
          </a:stretch>
        </p:blipFill>
        <p:spPr bwMode="auto">
          <a:xfrm>
            <a:off x="1259632" y="1988840"/>
            <a:ext cx="6048672" cy="4552373"/>
          </a:xfrm>
          <a:prstGeom prst="rect">
            <a:avLst/>
          </a:prstGeom>
          <a:noFill/>
          <a:ln w="9525">
            <a:noFill/>
            <a:miter lim="800000"/>
            <a:headEnd/>
            <a:tailEnd/>
          </a:ln>
        </p:spPr>
      </p:pic>
      <p:cxnSp>
        <p:nvCxnSpPr>
          <p:cNvPr id="11" name="Connecteur droit avec flèche 10"/>
          <p:cNvCxnSpPr/>
          <p:nvPr/>
        </p:nvCxnSpPr>
        <p:spPr>
          <a:xfrm flipH="1" flipV="1">
            <a:off x="4139952" y="5013176"/>
            <a:ext cx="1656184" cy="7920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627784" y="5013176"/>
            <a:ext cx="1512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à coins arrondis 18"/>
          <p:cNvSpPr/>
          <p:nvPr/>
        </p:nvSpPr>
        <p:spPr>
          <a:xfrm>
            <a:off x="5796136" y="5229200"/>
            <a:ext cx="2592288" cy="1224136"/>
          </a:xfrm>
          <a:prstGeom prst="wedgeRoundRectCallout">
            <a:avLst>
              <a:gd name="adj1" fmla="val -27412"/>
              <a:gd name="adj2" fmla="val 48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t>
            </a:r>
            <a:r>
              <a:rPr lang="fr-BE" i="1" dirty="0" smtClean="0"/>
              <a:t>Beaucoup de bruit pour rien</a:t>
            </a:r>
            <a:r>
              <a:rPr lang="fr-BE" dirty="0" smtClean="0"/>
              <a:t>’ se trouve dans le groupe de ‘</a:t>
            </a:r>
            <a:r>
              <a:rPr lang="fr-BE" i="1" dirty="0" smtClean="0"/>
              <a:t>Hamlet</a:t>
            </a:r>
            <a:r>
              <a:rPr lang="fr-BE" dirty="0" smtClean="0"/>
              <a:t>’</a:t>
            </a:r>
            <a:endParaRPr lang="fr-BE" dirty="0"/>
          </a:p>
        </p:txBody>
      </p:sp>
    </p:spTree>
    <p:extLst>
      <p:ext uri="{BB962C8B-B14F-4D97-AF65-F5344CB8AC3E}">
        <p14:creationId xmlns:p14="http://schemas.microsoft.com/office/powerpoint/2010/main" val="2276536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 </a:t>
            </a:r>
            <a:br>
              <a:rPr lang="fr-BE" sz="3600" dirty="0" smtClean="0">
                <a:latin typeface="Arial Rounded MT Bold" pitchFamily="34" charset="0"/>
              </a:rPr>
            </a:br>
            <a:r>
              <a:rPr lang="fr-BE" sz="3600" dirty="0" smtClean="0">
                <a:latin typeface="Arial Rounded MT Bold" pitchFamily="34" charset="0"/>
              </a:rPr>
              <a:t>				6. </a:t>
            </a:r>
            <a:r>
              <a:rPr lang="fr-BE" sz="3600" dirty="0" err="1" smtClean="0">
                <a:latin typeface="Arial Rounded MT Bold" pitchFamily="34" charset="0"/>
              </a:rPr>
              <a:t>FRBRisation</a:t>
            </a:r>
            <a:endParaRPr lang="fr-BE" sz="3600" dirty="0">
              <a:latin typeface="Arial Rounded MT Bold" pitchFamily="34" charset="0"/>
            </a:endParaRPr>
          </a:p>
        </p:txBody>
      </p:sp>
      <p:sp>
        <p:nvSpPr>
          <p:cNvPr id="5" name="Espace réservé du contenu 4"/>
          <p:cNvSpPr>
            <a:spLocks noGrp="1"/>
          </p:cNvSpPr>
          <p:nvPr>
            <p:ph sz="quarter" idx="1"/>
          </p:nvPr>
        </p:nvSpPr>
        <p:spPr>
          <a:xfrm>
            <a:off x="611560" y="1556792"/>
            <a:ext cx="7202760" cy="759313"/>
          </a:xfrm>
        </p:spPr>
        <p:txBody>
          <a:bodyPr>
            <a:normAutofit/>
          </a:bodyPr>
          <a:lstStyle/>
          <a:p>
            <a:pPr marL="0" lvl="2" indent="0">
              <a:buNone/>
            </a:pPr>
            <a:r>
              <a:rPr lang="fr-BE" i="1" dirty="0" smtClean="0"/>
              <a:t>mais elle n’est pas dans celui-ci…</a:t>
            </a:r>
          </a:p>
          <a:p>
            <a:pPr marL="0" lvl="2" indent="0">
              <a:buNone/>
            </a:pPr>
            <a:endParaRPr lang="fr-BE" dirty="0" smtClean="0"/>
          </a:p>
          <a:p>
            <a:pPr marL="0" lvl="2" indent="0">
              <a:buNone/>
            </a:pPr>
            <a:endParaRPr lang="fr-BE" b="1" dirty="0" smtClean="0"/>
          </a:p>
          <a:p>
            <a:pPr marL="0" lvl="2" indent="0">
              <a:buNone/>
            </a:pPr>
            <a:endParaRPr lang="fr-BE" b="1" dirty="0" smtClean="0"/>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69</a:t>
            </a:fld>
            <a:endParaRPr lang="en-US"/>
          </a:p>
        </p:txBody>
      </p:sp>
      <p:pic>
        <p:nvPicPr>
          <p:cNvPr id="6146" name="Picture 2"/>
          <p:cNvPicPr>
            <a:picLocks noGrp="1" noChangeAspect="1" noChangeArrowheads="1"/>
          </p:cNvPicPr>
          <p:nvPr>
            <p:ph sz="half" idx="2"/>
          </p:nvPr>
        </p:nvPicPr>
        <p:blipFill>
          <a:blip r:embed="rId3" cstate="print"/>
          <a:srcRect/>
          <a:stretch>
            <a:fillRect/>
          </a:stretch>
        </p:blipFill>
        <p:spPr bwMode="auto">
          <a:xfrm>
            <a:off x="251520" y="1916832"/>
            <a:ext cx="4752528" cy="2947586"/>
          </a:xfrm>
          <a:prstGeom prst="rect">
            <a:avLst/>
          </a:prstGeom>
          <a:noFill/>
          <a:ln w="9525">
            <a:noFill/>
            <a:miter lim="800000"/>
            <a:headEnd/>
            <a:tailEnd/>
          </a:ln>
        </p:spPr>
      </p:pic>
      <p:pic>
        <p:nvPicPr>
          <p:cNvPr id="10" name="Picture 4" descr="C:\Users\Laurence\AppData\Local\Microsoft\Windows\Temporary Internet Files\Content.IE5\9A731M8D\MC900435929[1].wmf"/>
          <p:cNvPicPr>
            <a:picLocks noChangeAspect="1" noChangeArrowheads="1"/>
          </p:cNvPicPr>
          <p:nvPr/>
        </p:nvPicPr>
        <p:blipFill>
          <a:blip r:embed="rId4" cstate="print"/>
          <a:srcRect/>
          <a:stretch>
            <a:fillRect/>
          </a:stretch>
        </p:blipFill>
        <p:spPr bwMode="auto">
          <a:xfrm>
            <a:off x="4283968" y="4365104"/>
            <a:ext cx="728414" cy="516168"/>
          </a:xfrm>
          <a:prstGeom prst="rect">
            <a:avLst/>
          </a:prstGeom>
          <a:noFill/>
        </p:spPr>
      </p:pic>
      <p:pic>
        <p:nvPicPr>
          <p:cNvPr id="6147" name="Picture 3"/>
          <p:cNvPicPr>
            <a:picLocks noChangeAspect="1" noChangeArrowheads="1"/>
          </p:cNvPicPr>
          <p:nvPr/>
        </p:nvPicPr>
        <p:blipFill>
          <a:blip r:embed="rId5" cstate="print"/>
          <a:srcRect/>
          <a:stretch>
            <a:fillRect/>
          </a:stretch>
        </p:blipFill>
        <p:spPr bwMode="auto">
          <a:xfrm>
            <a:off x="4860032" y="4785980"/>
            <a:ext cx="3528392" cy="2072020"/>
          </a:xfrm>
          <a:prstGeom prst="rect">
            <a:avLst/>
          </a:prstGeom>
          <a:noFill/>
          <a:ln w="9525">
            <a:noFill/>
            <a:miter lim="800000"/>
            <a:headEnd/>
            <a:tailEnd/>
          </a:ln>
        </p:spPr>
      </p:pic>
    </p:spTree>
    <p:extLst>
      <p:ext uri="{BB962C8B-B14F-4D97-AF65-F5344CB8AC3E}">
        <p14:creationId xmlns:p14="http://schemas.microsoft.com/office/powerpoint/2010/main" val="924824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Mais cela aurait pu être…</a:t>
            </a:r>
            <a:endParaRPr lang="fr-BE" dirty="0"/>
          </a:p>
        </p:txBody>
      </p:sp>
      <p:sp>
        <p:nvSpPr>
          <p:cNvPr id="3" name="Espace réservé du contenu 2"/>
          <p:cNvSpPr>
            <a:spLocks noGrp="1"/>
          </p:cNvSpPr>
          <p:nvPr>
            <p:ph idx="1"/>
          </p:nvPr>
        </p:nvSpPr>
        <p:spPr/>
        <p:txBody>
          <a:bodyPr>
            <a:normAutofit/>
          </a:bodyPr>
          <a:lstStyle/>
          <a:p>
            <a:pPr marL="114300" indent="0">
              <a:buNone/>
            </a:pPr>
            <a:endParaRPr lang="fr-BE" i="1" dirty="0" smtClean="0"/>
          </a:p>
          <a:p>
            <a:endParaRPr lang="fr-BE" i="1" dirty="0"/>
          </a:p>
          <a:p>
            <a:endParaRPr lang="fr-BE" i="1" dirty="0" smtClean="0"/>
          </a:p>
          <a:p>
            <a:endParaRPr lang="fr-BE" i="1" dirty="0"/>
          </a:p>
          <a:p>
            <a:endParaRPr lang="fr-BE" i="1" dirty="0" smtClean="0"/>
          </a:p>
          <a:p>
            <a:endParaRPr lang="fr-BE" i="1" dirty="0"/>
          </a:p>
          <a:p>
            <a:endParaRPr lang="fr-BE" i="1" dirty="0" smtClean="0"/>
          </a:p>
          <a:p>
            <a:endParaRPr lang="fr-BE" i="1" dirty="0"/>
          </a:p>
          <a:p>
            <a:endParaRPr lang="fr-BE" i="1" dirty="0" smtClean="0"/>
          </a:p>
          <a:p>
            <a:endParaRPr lang="fr-BE" i="1" dirty="0"/>
          </a:p>
          <a:p>
            <a:pPr marL="114300" indent="0" algn="ctr">
              <a:buNone/>
            </a:pPr>
            <a:endParaRPr lang="fr-BE" sz="2000" i="1" dirty="0" smtClean="0"/>
          </a:p>
          <a:p>
            <a:pPr marL="114300" indent="0" algn="ctr">
              <a:buNone/>
            </a:pPr>
            <a:r>
              <a:rPr lang="fr-BE" sz="2000" i="1" dirty="0" smtClean="0"/>
              <a:t>Le </a:t>
            </a:r>
            <a:r>
              <a:rPr lang="fr-BE" sz="2000" i="1" dirty="0"/>
              <a:t>catalogue Source de </a:t>
            </a:r>
            <a:r>
              <a:rPr lang="fr-BE" sz="2000" i="1" dirty="0" err="1"/>
              <a:t>l’ULg</a:t>
            </a:r>
            <a:r>
              <a:rPr lang="fr-BE" sz="2000" i="1" dirty="0"/>
              <a:t> </a:t>
            </a:r>
            <a:r>
              <a:rPr lang="fr-BE" sz="2000" i="1" dirty="0" smtClean="0"/>
              <a:t>« avant transformations</a:t>
            </a:r>
            <a:r>
              <a:rPr lang="fr-BE" sz="2000" i="1" dirty="0"/>
              <a:t> </a:t>
            </a:r>
            <a:r>
              <a:rPr lang="fr-BE" sz="2000" i="1" dirty="0" smtClean="0"/>
              <a:t>»</a:t>
            </a:r>
            <a:endParaRPr lang="fr-BE" sz="2000" i="1"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484784"/>
            <a:ext cx="6434182" cy="41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7</a:t>
            </a:fld>
            <a:endParaRPr lang="en-US"/>
          </a:p>
        </p:txBody>
      </p:sp>
    </p:spTree>
    <p:extLst>
      <p:ext uri="{BB962C8B-B14F-4D97-AF65-F5344CB8AC3E}">
        <p14:creationId xmlns:p14="http://schemas.microsoft.com/office/powerpoint/2010/main" val="16233964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600" dirty="0" smtClean="0">
                <a:latin typeface="Arial Rounded MT Bold" pitchFamily="34" charset="0"/>
              </a:rPr>
              <a:t>ALEPH, </a:t>
            </a:r>
            <a:r>
              <a:rPr lang="fr-BE" sz="3600" dirty="0" err="1" smtClean="0">
                <a:latin typeface="Arial Rounded MT Bold" pitchFamily="34" charset="0"/>
              </a:rPr>
              <a:t>ORBi</a:t>
            </a:r>
            <a:r>
              <a:rPr lang="fr-BE" sz="3600" dirty="0" smtClean="0">
                <a:latin typeface="Arial Rounded MT Bold" pitchFamily="34" charset="0"/>
              </a:rPr>
              <a:t>, SFX </a:t>
            </a:r>
            <a:r>
              <a:rPr lang="fr-BE" sz="3600" dirty="0">
                <a:latin typeface="Arial Rounded MT Bold" pitchFamily="34" charset="0"/>
              </a:rPr>
              <a:t/>
            </a:r>
            <a:br>
              <a:rPr lang="fr-BE" sz="3600" dirty="0">
                <a:latin typeface="Arial Rounded MT Bold" pitchFamily="34" charset="0"/>
              </a:rPr>
            </a:br>
            <a:r>
              <a:rPr lang="fr-BE" sz="3600" dirty="0" smtClean="0">
                <a:latin typeface="Arial Rounded MT Bold" pitchFamily="34" charset="0"/>
              </a:rPr>
              <a:t>				6. </a:t>
            </a:r>
            <a:r>
              <a:rPr lang="fr-BE" sz="3600" dirty="0" err="1" smtClean="0">
                <a:latin typeface="Arial Rounded MT Bold" pitchFamily="34" charset="0"/>
              </a:rPr>
              <a:t>FRBRisation</a:t>
            </a:r>
            <a:endParaRPr lang="fr-BE" sz="3600" dirty="0">
              <a:latin typeface="Arial Rounded MT Bold" pitchFamily="34" charset="0"/>
            </a:endParaRPr>
          </a:p>
        </p:txBody>
      </p:sp>
      <p:sp>
        <p:nvSpPr>
          <p:cNvPr id="5" name="Espace réservé du contenu 4"/>
          <p:cNvSpPr>
            <a:spLocks noGrp="1"/>
          </p:cNvSpPr>
          <p:nvPr>
            <p:ph sz="quarter" idx="1"/>
          </p:nvPr>
        </p:nvSpPr>
        <p:spPr>
          <a:xfrm>
            <a:off x="611560" y="1589567"/>
            <a:ext cx="7920880" cy="1119353"/>
          </a:xfrm>
        </p:spPr>
        <p:txBody>
          <a:bodyPr>
            <a:normAutofit/>
          </a:bodyPr>
          <a:lstStyle/>
          <a:p>
            <a:pPr marL="0" lvl="2" indent="0">
              <a:buNone/>
            </a:pPr>
            <a:r>
              <a:rPr lang="fr-BE" b="1" cap="small" dirty="0" smtClean="0"/>
              <a:t>Attention  </a:t>
            </a:r>
          </a:p>
          <a:p>
            <a:pPr marL="0" lvl="2" indent="0">
              <a:buNone/>
            </a:pPr>
            <a:r>
              <a:rPr lang="fr-BE" b="1" cap="small" dirty="0" smtClean="0"/>
              <a:t>*</a:t>
            </a:r>
            <a:r>
              <a:rPr lang="fr-BE" dirty="0" smtClean="0"/>
              <a:t> </a:t>
            </a:r>
            <a:r>
              <a:rPr lang="fr-BE" dirty="0" err="1" smtClean="0"/>
              <a:t>FRBRiser</a:t>
            </a:r>
            <a:r>
              <a:rPr lang="fr-BE" dirty="0" smtClean="0"/>
              <a:t> les interfaces publiques avant d’avoir </a:t>
            </a:r>
            <a:r>
              <a:rPr lang="fr-BE" dirty="0" err="1" smtClean="0"/>
              <a:t>FRBRisé</a:t>
            </a:r>
            <a:r>
              <a:rPr lang="fr-BE" dirty="0" smtClean="0"/>
              <a:t> les catalogues?</a:t>
            </a:r>
          </a:p>
          <a:p>
            <a:pPr marL="0" lvl="2" indent="0">
              <a:buNone/>
            </a:pPr>
            <a:endParaRPr lang="fr-BE" b="1" dirty="0" smtClean="0"/>
          </a:p>
          <a:p>
            <a:pPr marL="0" lvl="2" indent="0">
              <a:buNone/>
            </a:pPr>
            <a:endParaRPr lang="fr-BE" b="1" dirty="0" smtClean="0"/>
          </a:p>
          <a:p>
            <a:endParaRPr lang="fr-BE" dirty="0"/>
          </a:p>
        </p:txBody>
      </p:sp>
      <p:sp>
        <p:nvSpPr>
          <p:cNvPr id="6" name="Légende à une bordure 1 5"/>
          <p:cNvSpPr/>
          <p:nvPr/>
        </p:nvSpPr>
        <p:spPr>
          <a:xfrm>
            <a:off x="5220072" y="3212976"/>
            <a:ext cx="3312368" cy="1944216"/>
          </a:xfrm>
          <a:prstGeom prst="accentCallout1">
            <a:avLst>
              <a:gd name="adj1" fmla="val -63013"/>
              <a:gd name="adj2" fmla="val -7350"/>
              <a:gd name="adj3" fmla="val 215246"/>
              <a:gd name="adj4" fmla="val -7535"/>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Maigret et la vielle dame</a:t>
            </a:r>
          </a:p>
          <a:p>
            <a:pPr algn="ctr"/>
            <a:r>
              <a:rPr lang="fr-BE" b="1" i="1" dirty="0" smtClean="0">
                <a:solidFill>
                  <a:schemeClr val="tx1"/>
                </a:solidFill>
              </a:rPr>
              <a:t>Il y a 4 groupes FRBR + des notices séparées!!</a:t>
            </a:r>
          </a:p>
          <a:p>
            <a:pPr algn="ctr"/>
            <a:endParaRPr lang="fr-BE" b="1" i="1" dirty="0" smtClean="0">
              <a:solidFill>
                <a:schemeClr val="tx1"/>
              </a:solidFill>
            </a:endParaRPr>
          </a:p>
          <a:p>
            <a:pPr algn="ctr"/>
            <a:r>
              <a:rPr lang="fr-BE" b="1" i="1" dirty="0" smtClean="0">
                <a:solidFill>
                  <a:schemeClr val="tx1"/>
                </a:solidFill>
              </a:rPr>
              <a:t>1 seul groupe FRBR contenant toutes les versions</a:t>
            </a:r>
          </a:p>
          <a:p>
            <a:pPr algn="ctr"/>
            <a:endParaRPr lang="fr-BE" b="1" i="1" dirty="0">
              <a:solidFill>
                <a:schemeClr val="tx1"/>
              </a:solidFill>
            </a:endParaRPr>
          </a:p>
        </p:txBody>
      </p:sp>
      <p:pic>
        <p:nvPicPr>
          <p:cNvPr id="3076" name="Picture 4" descr="C:\Users\Laurence\AppData\Local\Microsoft\Windows\Temporary Internet Files\Content.IE5\K47RWFXN\MC900434389[1].wmf"/>
          <p:cNvPicPr>
            <a:picLocks noChangeAspect="1" noChangeArrowheads="1"/>
          </p:cNvPicPr>
          <p:nvPr/>
        </p:nvPicPr>
        <p:blipFill>
          <a:blip r:embed="rId3" cstate="print"/>
          <a:srcRect/>
          <a:stretch>
            <a:fillRect/>
          </a:stretch>
        </p:blipFill>
        <p:spPr bwMode="auto">
          <a:xfrm>
            <a:off x="1619672" y="1268760"/>
            <a:ext cx="466207" cy="734889"/>
          </a:xfrm>
          <a:prstGeom prst="rect">
            <a:avLst/>
          </a:prstGeom>
          <a:noFill/>
        </p:spPr>
      </p:pic>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70</a:t>
            </a:fld>
            <a:endParaRPr lang="en-US"/>
          </a:p>
        </p:txBody>
      </p:sp>
      <p:pic>
        <p:nvPicPr>
          <p:cNvPr id="7170" name="Picture 2"/>
          <p:cNvPicPr>
            <a:picLocks noGrp="1" noChangeAspect="1" noChangeArrowheads="1"/>
          </p:cNvPicPr>
          <p:nvPr>
            <p:ph sz="half" idx="2"/>
          </p:nvPr>
        </p:nvPicPr>
        <p:blipFill>
          <a:blip r:embed="rId4" cstate="print"/>
          <a:srcRect/>
          <a:stretch>
            <a:fillRect/>
          </a:stretch>
        </p:blipFill>
        <p:spPr bwMode="auto">
          <a:xfrm>
            <a:off x="827584" y="2492896"/>
            <a:ext cx="3657600" cy="4162832"/>
          </a:xfrm>
          <a:prstGeom prst="rect">
            <a:avLst/>
          </a:prstGeom>
          <a:noFill/>
          <a:ln w="9525">
            <a:noFill/>
            <a:miter lim="800000"/>
            <a:headEnd/>
            <a:tailEnd/>
          </a:ln>
        </p:spPr>
      </p:pic>
      <p:sp>
        <p:nvSpPr>
          <p:cNvPr id="10" name="Flèche courbée vers la droite 9"/>
          <p:cNvSpPr/>
          <p:nvPr/>
        </p:nvSpPr>
        <p:spPr>
          <a:xfrm>
            <a:off x="5004048" y="3645024"/>
            <a:ext cx="432048" cy="936104"/>
          </a:xfrm>
          <a:prstGeom prst="curved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Tree>
    <p:extLst>
      <p:ext uri="{BB962C8B-B14F-4D97-AF65-F5344CB8AC3E}">
        <p14:creationId xmlns:p14="http://schemas.microsoft.com/office/powerpoint/2010/main" val="816620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704856" cy="1184176"/>
          </a:xfrm>
        </p:spPr>
        <p:txBody>
          <a:bodyPr>
            <a:noAutofit/>
          </a:bodyPr>
          <a:lstStyle/>
          <a:p>
            <a:r>
              <a:rPr lang="fr-BE" dirty="0" err="1" smtClean="0"/>
              <a:t>ALEPH,ORBi,SFX</a:t>
            </a:r>
            <a:r>
              <a:rPr lang="fr-BE" dirty="0" smtClean="0"/>
              <a:t> – </a:t>
            </a:r>
            <a:br>
              <a:rPr lang="fr-BE" dirty="0" smtClean="0"/>
            </a:br>
            <a:r>
              <a:rPr lang="fr-BE" dirty="0" smtClean="0"/>
              <a:t>	7. Suppression &amp; Indexation</a:t>
            </a:r>
            <a:endParaRPr lang="fr-BE" dirty="0"/>
          </a:p>
        </p:txBody>
      </p:sp>
      <p:sp>
        <p:nvSpPr>
          <p:cNvPr id="5" name="Espace réservé du contenu 4"/>
          <p:cNvSpPr>
            <a:spLocks noGrp="1"/>
          </p:cNvSpPr>
          <p:nvPr>
            <p:ph sz="quarter" idx="1"/>
          </p:nvPr>
        </p:nvSpPr>
        <p:spPr/>
        <p:txBody>
          <a:bodyPr/>
          <a:lstStyle/>
          <a:p>
            <a:pPr marL="0" lvl="2" indent="0">
              <a:buNone/>
            </a:pPr>
            <a:endParaRPr lang="fr-BE" b="1" dirty="0" smtClean="0"/>
          </a:p>
          <a:p>
            <a:pPr marL="342900" lvl="2" indent="-342900"/>
            <a:r>
              <a:rPr lang="fr-BE" sz="2000" dirty="0" smtClean="0"/>
              <a:t>Après le moissonnage quotidien, les notices supprimées des 3 sources (par ex. une notice Aleph marquée ‘DEL’) sont supprimées de l’entrepôt PNX</a:t>
            </a:r>
          </a:p>
          <a:p>
            <a:pPr marL="342900" lvl="2" indent="-342900"/>
            <a:endParaRPr lang="fr-BE" sz="2000" dirty="0" smtClean="0"/>
          </a:p>
          <a:p>
            <a:pPr marL="342900" lvl="2" indent="-342900"/>
            <a:r>
              <a:rPr lang="fr-BE" sz="2000" dirty="0" smtClean="0"/>
              <a:t>Indexation quotidienne (à 7h00)</a:t>
            </a:r>
          </a:p>
          <a:p>
            <a:pPr marL="617220" lvl="3" indent="-342900"/>
            <a:r>
              <a:rPr lang="fr-BE" sz="1800" dirty="0" smtClean="0"/>
              <a:t>des nouvelles notices (y compris le chargement quotidien de SFX)</a:t>
            </a:r>
          </a:p>
          <a:p>
            <a:pPr marL="617220" lvl="3" indent="-342900"/>
            <a:r>
              <a:rPr lang="fr-BE" sz="1800" dirty="0" smtClean="0"/>
              <a:t>des notices mises à jour</a:t>
            </a:r>
          </a:p>
          <a:p>
            <a:pPr marL="274320" lvl="3" indent="0">
              <a:buNone/>
            </a:pPr>
            <a:r>
              <a:rPr lang="fr-BE" sz="1800" dirty="0" smtClean="0"/>
              <a:t>en relation avec l’ensemble de la base PNX</a:t>
            </a:r>
          </a:p>
          <a:p>
            <a:pPr marL="891540" lvl="4" indent="-342900"/>
            <a:endParaRPr lang="fr-BE" dirty="0" smtClean="0"/>
          </a:p>
          <a:p>
            <a:pPr marL="0" lvl="2" indent="0">
              <a:buFont typeface="Wingdings" pitchFamily="2" charset="2"/>
              <a:buChar char="q"/>
            </a:pPr>
            <a:endParaRPr lang="fr-BE" b="1" dirty="0" smtClean="0"/>
          </a:p>
          <a:p>
            <a:pPr marL="0" lvl="2" indent="0">
              <a:buNone/>
            </a:pPr>
            <a:endParaRPr lang="fr-BE" b="1" dirty="0" smtClean="0"/>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71</a:t>
            </a:fld>
            <a:endParaRPr lang="en-US"/>
          </a:p>
        </p:txBody>
      </p:sp>
    </p:spTree>
    <p:extLst>
      <p:ext uri="{BB962C8B-B14F-4D97-AF65-F5344CB8AC3E}">
        <p14:creationId xmlns:p14="http://schemas.microsoft.com/office/powerpoint/2010/main" val="21289242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solidFill>
                  <a:schemeClr val="bg1">
                    <a:lumMod val="50000"/>
                  </a:schemeClr>
                </a:solidFill>
              </a:rPr>
              <a:t>Rappels &amp; constats </a:t>
            </a:r>
          </a:p>
          <a:p>
            <a:r>
              <a:rPr lang="fr-BE" sz="2800" dirty="0" err="1" smtClean="0">
                <a:solidFill>
                  <a:schemeClr val="bg1">
                    <a:lumMod val="50000"/>
                  </a:schemeClr>
                </a:solidFill>
              </a:rPr>
              <a:t>Opac</a:t>
            </a:r>
            <a:r>
              <a:rPr lang="fr-BE" sz="2800" dirty="0" smtClean="0">
                <a:solidFill>
                  <a:schemeClr val="bg1">
                    <a:lumMod val="50000"/>
                  </a:schemeClr>
                </a:solidFill>
              </a:rPr>
              <a:t> de nouvelle génération &amp; outil </a:t>
            </a:r>
            <a:r>
              <a:rPr lang="fr-BE" sz="2800" dirty="0" err="1" smtClean="0">
                <a:solidFill>
                  <a:schemeClr val="bg1">
                    <a:lumMod val="50000"/>
                  </a:schemeClr>
                </a:solidFill>
              </a:rPr>
              <a:t>discovery</a:t>
            </a:r>
            <a:endParaRPr lang="fr-BE" sz="2800" dirty="0" smtClean="0">
              <a:solidFill>
                <a:schemeClr val="bg1">
                  <a:lumMod val="50000"/>
                </a:schemeClr>
              </a:solidFill>
            </a:endParaRPr>
          </a:p>
          <a:p>
            <a:r>
              <a:rPr lang="fr-BE" sz="2800" dirty="0" smtClean="0">
                <a:solidFill>
                  <a:schemeClr val="bg1">
                    <a:lumMod val="50000"/>
                  </a:schemeClr>
                </a:solidFill>
              </a:rPr>
              <a:t>Primo @ ULg</a:t>
            </a:r>
          </a:p>
          <a:p>
            <a:pPr lvl="1"/>
            <a:r>
              <a:rPr lang="fr-BE" sz="2400" dirty="0" smtClean="0">
                <a:solidFill>
                  <a:schemeClr val="bg1">
                    <a:lumMod val="50000"/>
                  </a:schemeClr>
                </a:solidFill>
              </a:rPr>
              <a:t>Projet</a:t>
            </a:r>
          </a:p>
          <a:p>
            <a:pPr lvl="1"/>
            <a:r>
              <a:rPr lang="fr-BE" sz="2400" dirty="0" smtClean="0">
                <a:solidFill>
                  <a:schemeClr val="bg1">
                    <a:lumMod val="50000"/>
                  </a:schemeClr>
                </a:solidFill>
              </a:rPr>
              <a:t>Contenu de l’interface</a:t>
            </a:r>
          </a:p>
          <a:p>
            <a:pPr lvl="2"/>
            <a:r>
              <a:rPr lang="fr-BE" sz="2000" dirty="0" smtClean="0">
                <a:solidFill>
                  <a:schemeClr val="bg1">
                    <a:lumMod val="50000"/>
                  </a:schemeClr>
                </a:solidFill>
              </a:rPr>
              <a:t>Primo Central Index</a:t>
            </a:r>
          </a:p>
          <a:p>
            <a:pPr lvl="2"/>
            <a:r>
              <a:rPr lang="fr-BE" sz="2000" dirty="0" smtClean="0">
                <a:solidFill>
                  <a:schemeClr val="bg1">
                    <a:lumMod val="50000"/>
                  </a:schemeClr>
                </a:solidFill>
              </a:rPr>
              <a:t>Les données locales ALEPH, SFX &amp; </a:t>
            </a:r>
            <a:r>
              <a:rPr lang="fr-BE" sz="2000" dirty="0" err="1" smtClean="0">
                <a:solidFill>
                  <a:schemeClr val="bg1">
                    <a:lumMod val="50000"/>
                  </a:schemeClr>
                </a:solidFill>
              </a:rPr>
              <a:t>ORBi</a:t>
            </a:r>
            <a:endParaRPr lang="fr-BE" sz="2000" dirty="0" smtClean="0">
              <a:solidFill>
                <a:schemeClr val="bg1">
                  <a:lumMod val="50000"/>
                </a:schemeClr>
              </a:solidFill>
            </a:endParaRPr>
          </a:p>
          <a:p>
            <a:pPr lvl="2"/>
            <a:r>
              <a:rPr lang="fr-BE" sz="2000" b="1" dirty="0" smtClean="0"/>
              <a:t>La base PNX</a:t>
            </a:r>
          </a:p>
          <a:p>
            <a:pPr lvl="1"/>
            <a:r>
              <a:rPr lang="fr-BE" sz="2400" dirty="0">
                <a:solidFill>
                  <a:schemeClr val="bg1">
                    <a:lumMod val="50000"/>
                  </a:schemeClr>
                </a:solidFill>
              </a:rPr>
              <a:t>Utilisation du Primo de </a:t>
            </a:r>
            <a:r>
              <a:rPr lang="fr-BE" sz="2400" dirty="0" smtClean="0">
                <a:solidFill>
                  <a:schemeClr val="bg1">
                    <a:lumMod val="50000"/>
                  </a:schemeClr>
                </a:solidFill>
              </a:rPr>
              <a:t>l’ULg</a:t>
            </a:r>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72</a:t>
            </a:fld>
            <a:endParaRPr lang="en-US"/>
          </a:p>
        </p:txBody>
      </p:sp>
    </p:spTree>
    <p:extLst>
      <p:ext uri="{BB962C8B-B14F-4D97-AF65-F5344CB8AC3E}">
        <p14:creationId xmlns:p14="http://schemas.microsoft.com/office/powerpoint/2010/main" val="21210814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28600"/>
            <a:ext cx="7560840" cy="990600"/>
          </a:xfrm>
        </p:spPr>
        <p:txBody>
          <a:bodyPr>
            <a:noAutofit/>
          </a:bodyPr>
          <a:lstStyle/>
          <a:p>
            <a:r>
              <a:rPr lang="fr-BE" dirty="0" smtClean="0"/>
              <a:t>La base PNX ‘Primo local’</a:t>
            </a:r>
            <a:endParaRPr lang="fr-BE" dirty="0"/>
          </a:p>
        </p:txBody>
      </p:sp>
      <p:sp>
        <p:nvSpPr>
          <p:cNvPr id="5" name="Espace réservé du contenu 4"/>
          <p:cNvSpPr>
            <a:spLocks noGrp="1"/>
          </p:cNvSpPr>
          <p:nvPr>
            <p:ph sz="quarter" idx="1"/>
          </p:nvPr>
        </p:nvSpPr>
        <p:spPr/>
        <p:txBody>
          <a:bodyPr>
            <a:normAutofit/>
          </a:bodyPr>
          <a:lstStyle/>
          <a:p>
            <a:pPr marL="0" lvl="2" indent="0">
              <a:buNone/>
            </a:pPr>
            <a:r>
              <a:rPr lang="fr-BE" sz="2400" dirty="0" smtClean="0"/>
              <a:t>Résultats des opérations précédentes : </a:t>
            </a:r>
          </a:p>
          <a:p>
            <a:pPr marL="342900" lvl="2" indent="-342900"/>
            <a:r>
              <a:rPr lang="fr-BE" sz="2400" dirty="0" smtClean="0"/>
              <a:t>l’ensemble des notices des 3 sources est stocké dans la base locale qui contient les notices PNX</a:t>
            </a:r>
          </a:p>
          <a:p>
            <a:pPr marL="800100" lvl="3" indent="-342900"/>
            <a:r>
              <a:rPr lang="fr-BE" sz="2000" dirty="0" smtClean="0"/>
              <a:t>1 notice ALEPH = 1 notice PNX [</a:t>
            </a:r>
            <a:r>
              <a:rPr lang="fr-BE" sz="2000" cap="all" dirty="0" smtClean="0">
                <a:solidFill>
                  <a:srgbClr val="7030A0"/>
                </a:solidFill>
              </a:rPr>
              <a:t>aleph_ulg</a:t>
            </a:r>
            <a:r>
              <a:rPr lang="fr-BE" sz="2000" dirty="0" smtClean="0">
                <a:solidFill>
                  <a:schemeClr val="bg2">
                    <a:lumMod val="50000"/>
                  </a:schemeClr>
                </a:solidFill>
              </a:rPr>
              <a:t>001725538</a:t>
            </a:r>
            <a:r>
              <a:rPr lang="fr-BE" sz="2000" dirty="0" smtClean="0"/>
              <a:t>]</a:t>
            </a:r>
          </a:p>
          <a:p>
            <a:pPr marL="800100" lvl="3" indent="-342900"/>
            <a:r>
              <a:rPr lang="fr-BE" sz="2000" dirty="0" smtClean="0"/>
              <a:t>1 notice </a:t>
            </a:r>
            <a:r>
              <a:rPr lang="fr-BE" sz="2000" dirty="0" err="1" smtClean="0"/>
              <a:t>ORBi</a:t>
            </a:r>
            <a:r>
              <a:rPr lang="fr-BE" sz="2000" dirty="0" smtClean="0"/>
              <a:t> = 1 notice PNX [</a:t>
            </a:r>
            <a:r>
              <a:rPr lang="fr-BE" sz="2000" dirty="0" smtClean="0">
                <a:solidFill>
                  <a:srgbClr val="7030A0"/>
                </a:solidFill>
              </a:rPr>
              <a:t>ORBI_ULG</a:t>
            </a:r>
            <a:r>
              <a:rPr lang="fr-BE" sz="2000" dirty="0" smtClean="0">
                <a:solidFill>
                  <a:schemeClr val="bg2">
                    <a:lumMod val="50000"/>
                  </a:schemeClr>
                </a:solidFill>
              </a:rPr>
              <a:t>2268/38331</a:t>
            </a:r>
            <a:r>
              <a:rPr lang="fr-BE" sz="2000" dirty="0" smtClean="0"/>
              <a:t>]</a:t>
            </a:r>
          </a:p>
          <a:p>
            <a:pPr marL="800100" lvl="3" indent="-342900"/>
            <a:r>
              <a:rPr lang="fr-BE" sz="2000" dirty="0" smtClean="0"/>
              <a:t>1 notice SFX = 1 notice PNX [</a:t>
            </a:r>
            <a:r>
              <a:rPr lang="fr-BE" sz="2000" dirty="0" smtClean="0">
                <a:solidFill>
                  <a:srgbClr val="7030A0"/>
                </a:solidFill>
              </a:rPr>
              <a:t>SFX_ULG</a:t>
            </a:r>
            <a:r>
              <a:rPr lang="fr-BE" sz="2000" dirty="0" smtClean="0">
                <a:solidFill>
                  <a:schemeClr val="bg2">
                    <a:lumMod val="50000"/>
                  </a:schemeClr>
                </a:solidFill>
              </a:rPr>
              <a:t>991042744299750</a:t>
            </a:r>
            <a:r>
              <a:rPr lang="fr-BE" sz="2000" dirty="0" smtClean="0"/>
              <a:t>]</a:t>
            </a:r>
          </a:p>
          <a:p>
            <a:pPr marL="800100" lvl="3" indent="-342900"/>
            <a:r>
              <a:rPr lang="fr-BE" sz="2000" dirty="0" smtClean="0"/>
              <a:t>X notices ALEPH = 1 notice PNX [dedupmrg60001462 = </a:t>
            </a:r>
            <a:r>
              <a:rPr lang="fr-BE" sz="2000" dirty="0" err="1" smtClean="0"/>
              <a:t>dédoublonnement</a:t>
            </a:r>
            <a:r>
              <a:rPr lang="fr-BE" sz="2000" dirty="0" smtClean="0"/>
              <a:t> de SYS 000933673  et SYS 000961784]</a:t>
            </a:r>
          </a:p>
          <a:p>
            <a:pPr marL="800100" lvl="3" indent="-342900"/>
            <a:r>
              <a:rPr lang="fr-BE" sz="2000" dirty="0" smtClean="0"/>
              <a:t>X notices ALEPH = 1 groupe FRBR = X notices PNX [</a:t>
            </a:r>
            <a:r>
              <a:rPr lang="fr-BE" sz="2000" cap="all" dirty="0" smtClean="0"/>
              <a:t>aleph_ulg</a:t>
            </a:r>
            <a:r>
              <a:rPr lang="fr-BE" sz="2000" dirty="0" smtClean="0"/>
              <a:t>000758470, </a:t>
            </a:r>
            <a:r>
              <a:rPr lang="fr-BE" sz="2000" cap="all" dirty="0" smtClean="0"/>
              <a:t>aleph_ulg</a:t>
            </a:r>
            <a:r>
              <a:rPr lang="fr-BE" sz="2000" dirty="0" smtClean="0"/>
              <a:t>000928956,…]</a:t>
            </a:r>
          </a:p>
          <a:p>
            <a:pPr marL="800100" lvl="3" indent="-342900"/>
            <a:r>
              <a:rPr lang="fr-BE" sz="2000" dirty="0" smtClean="0"/>
              <a:t>1 notice ALEPH &amp; 1 notice SFX = 1 groupe FRBR = X notices PNX [« Acta </a:t>
            </a:r>
            <a:r>
              <a:rPr lang="fr-BE" sz="2000" dirty="0" err="1" smtClean="0"/>
              <a:t>psychologica</a:t>
            </a:r>
            <a:r>
              <a:rPr lang="fr-BE" sz="2000" dirty="0" smtClean="0"/>
              <a:t> »]</a:t>
            </a:r>
          </a:p>
          <a:p>
            <a:pPr marL="0" lvl="2" indent="0">
              <a:buNone/>
            </a:pPr>
            <a:endParaRPr lang="fr-BE" b="1" dirty="0" smtClean="0"/>
          </a:p>
          <a:p>
            <a:endParaRPr lang="fr-BE"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73</a:t>
            </a:fld>
            <a:endParaRPr lang="en-US"/>
          </a:p>
        </p:txBody>
      </p:sp>
      <p:sp>
        <p:nvSpPr>
          <p:cNvPr id="4" name="Rectangle 3"/>
          <p:cNvSpPr/>
          <p:nvPr/>
        </p:nvSpPr>
        <p:spPr>
          <a:xfrm>
            <a:off x="7308304" y="2852936"/>
            <a:ext cx="1728192" cy="1152128"/>
          </a:xfrm>
          <a:prstGeom prst="wedgeRectCallout">
            <a:avLst>
              <a:gd name="adj1" fmla="val -63621"/>
              <a:gd name="adj2" fmla="val -28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Utiliser cette structure pour retrouver vos notices</a:t>
            </a:r>
            <a:endParaRPr lang="fr-BE" dirty="0"/>
          </a:p>
        </p:txBody>
      </p:sp>
    </p:spTree>
    <p:extLst>
      <p:ext uri="{BB962C8B-B14F-4D97-AF65-F5344CB8AC3E}">
        <p14:creationId xmlns:p14="http://schemas.microsoft.com/office/powerpoint/2010/main" val="1030414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28600"/>
            <a:ext cx="8208912" cy="990600"/>
          </a:xfrm>
        </p:spPr>
        <p:txBody>
          <a:bodyPr>
            <a:noAutofit/>
          </a:bodyPr>
          <a:lstStyle/>
          <a:p>
            <a:r>
              <a:rPr lang="fr-BE" dirty="0" smtClean="0"/>
              <a:t>La base PNX ‘Primo Central Index’</a:t>
            </a:r>
            <a:endParaRPr lang="fr-BE" dirty="0"/>
          </a:p>
        </p:txBody>
      </p:sp>
      <p:sp>
        <p:nvSpPr>
          <p:cNvPr id="5" name="Espace réservé du contenu 4"/>
          <p:cNvSpPr>
            <a:spLocks noGrp="1"/>
          </p:cNvSpPr>
          <p:nvPr>
            <p:ph sz="quarter" idx="1"/>
          </p:nvPr>
        </p:nvSpPr>
        <p:spPr>
          <a:xfrm>
            <a:off x="539552" y="1600200"/>
            <a:ext cx="7537648" cy="4800600"/>
          </a:xfrm>
        </p:spPr>
        <p:txBody>
          <a:bodyPr>
            <a:normAutofit/>
          </a:bodyPr>
          <a:lstStyle/>
          <a:p>
            <a:pPr marL="0" lvl="2" indent="0">
              <a:buNone/>
            </a:pPr>
            <a:endParaRPr lang="fr-BE" sz="2200" dirty="0" smtClean="0"/>
          </a:p>
          <a:p>
            <a:pPr marL="285750" lvl="2" indent="-285750"/>
            <a:r>
              <a:rPr lang="fr-BE" sz="2200" dirty="0" smtClean="0"/>
              <a:t>Entièrement géré par </a:t>
            </a:r>
            <a:r>
              <a:rPr lang="fr-BE" sz="2200" dirty="0" err="1" smtClean="0"/>
              <a:t>ExLibris</a:t>
            </a:r>
            <a:endParaRPr lang="fr-BE" sz="2200" dirty="0" smtClean="0"/>
          </a:p>
          <a:p>
            <a:pPr marL="285750" lvl="2" indent="-285750"/>
            <a:r>
              <a:rPr lang="fr-BE" sz="2200" dirty="0" smtClean="0"/>
              <a:t>Le client n’a pas la main sur les règles de normalisation</a:t>
            </a:r>
          </a:p>
          <a:p>
            <a:pPr marL="285750" lvl="2" indent="-285750"/>
            <a:r>
              <a:rPr lang="fr-BE" sz="2200" dirty="0" smtClean="0"/>
              <a:t>La structure PNX des notices est accessible depuis la V4.4</a:t>
            </a:r>
          </a:p>
          <a:p>
            <a:pPr marL="285750" lvl="2" indent="-285750"/>
            <a:endParaRPr lang="fr-BE" sz="2200" dirty="0" smtClean="0"/>
          </a:p>
          <a:p>
            <a:pPr marL="285750" lvl="2" indent="-285750"/>
            <a:r>
              <a:rPr lang="fr-BE" sz="2200" dirty="0" smtClean="0"/>
              <a:t>Pas de </a:t>
            </a:r>
            <a:r>
              <a:rPr lang="fr-BE" sz="2200" dirty="0" err="1" smtClean="0"/>
              <a:t>dédoublonnement</a:t>
            </a:r>
            <a:r>
              <a:rPr lang="fr-BE" sz="2200" dirty="0" smtClean="0"/>
              <a:t> </a:t>
            </a:r>
            <a:r>
              <a:rPr lang="fr-BE" sz="2200" dirty="0" smtClean="0">
                <a:sym typeface="Wingdings" pitchFamily="2" charset="2"/>
              </a:rPr>
              <a:t> éviter le </a:t>
            </a:r>
            <a:r>
              <a:rPr lang="fr-BE" sz="2200" dirty="0" err="1" smtClean="0">
                <a:sym typeface="Wingdings" pitchFamily="2" charset="2"/>
              </a:rPr>
              <a:t>dédoublonnement</a:t>
            </a:r>
            <a:r>
              <a:rPr lang="fr-BE" sz="2200" dirty="0" smtClean="0">
                <a:sym typeface="Wingdings" pitchFamily="2" charset="2"/>
              </a:rPr>
              <a:t>!!</a:t>
            </a:r>
            <a:endParaRPr lang="fr-BE" sz="2200" dirty="0" smtClean="0"/>
          </a:p>
          <a:p>
            <a:pPr marL="285750" lvl="2" indent="-285750"/>
            <a:r>
              <a:rPr lang="fr-BE" sz="2200" dirty="0" smtClean="0"/>
              <a:t>Uniquement un </a:t>
            </a:r>
            <a:r>
              <a:rPr lang="fr-BE" sz="2200" dirty="0" err="1" smtClean="0"/>
              <a:t>workflow</a:t>
            </a:r>
            <a:r>
              <a:rPr lang="fr-BE" sz="2200" dirty="0" smtClean="0"/>
              <a:t> « FRBR »</a:t>
            </a:r>
          </a:p>
          <a:p>
            <a:pPr marL="0" lvl="2" indent="0">
              <a:buFont typeface="Arial" charset="0"/>
              <a:buChar char="•"/>
            </a:pPr>
            <a:endParaRPr lang="fr-BE" sz="2200" dirty="0" smtClean="0"/>
          </a:p>
          <a:p>
            <a:pPr marL="177800" lvl="2" indent="0">
              <a:buNone/>
            </a:pPr>
            <a:r>
              <a:rPr lang="fr-BE" sz="2200" dirty="0" smtClean="0">
                <a:sym typeface="Wingdings" pitchFamily="2" charset="2"/>
              </a:rPr>
              <a:t> Mais les notices issues des différentes sources sont également transposées en « PNX »</a:t>
            </a:r>
            <a:endParaRPr lang="fr-BE" sz="2200" dirty="0" smtClean="0"/>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74</a:t>
            </a:fld>
            <a:endParaRPr lang="en-US"/>
          </a:p>
        </p:txBody>
      </p:sp>
    </p:spTree>
    <p:extLst>
      <p:ext uri="{BB962C8B-B14F-4D97-AF65-F5344CB8AC3E}">
        <p14:creationId xmlns:p14="http://schemas.microsoft.com/office/powerpoint/2010/main" val="35915484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base PNX</a:t>
            </a:r>
            <a:endParaRPr lang="fr-BE" dirty="0"/>
          </a:p>
        </p:txBody>
      </p:sp>
      <p:sp>
        <p:nvSpPr>
          <p:cNvPr id="3" name="Espace réservé du contenu 2"/>
          <p:cNvSpPr>
            <a:spLocks noGrp="1"/>
          </p:cNvSpPr>
          <p:nvPr>
            <p:ph sz="quarter" idx="1"/>
          </p:nvPr>
        </p:nvSpPr>
        <p:spPr/>
        <p:txBody>
          <a:bodyPr/>
          <a:lstStyle/>
          <a:p>
            <a:r>
              <a:rPr lang="fr-BE" dirty="0" smtClean="0"/>
              <a:t>Les notices PNX contiennent toutes les informations</a:t>
            </a:r>
          </a:p>
          <a:p>
            <a:pPr lvl="1"/>
            <a:r>
              <a:rPr lang="fr-BE" sz="2400" dirty="0" smtClean="0"/>
              <a:t>pour permettre au moteur de recherche de fonctionner</a:t>
            </a:r>
          </a:p>
          <a:p>
            <a:pPr lvl="1"/>
            <a:r>
              <a:rPr lang="fr-BE" sz="2400" dirty="0" smtClean="0"/>
              <a:t> pour permettre à l’interface utilisateur </a:t>
            </a:r>
          </a:p>
          <a:p>
            <a:pPr lvl="2"/>
            <a:r>
              <a:rPr lang="fr-BE" sz="2000" dirty="0" smtClean="0"/>
              <a:t>d’afficher du contenu</a:t>
            </a:r>
          </a:p>
          <a:p>
            <a:pPr lvl="2"/>
            <a:r>
              <a:rPr lang="fr-BE" sz="2000" dirty="0" smtClean="0"/>
              <a:t>d’identifier les localisation et contrôler la disponibilité</a:t>
            </a:r>
          </a:p>
          <a:p>
            <a:pPr lvl="2"/>
            <a:r>
              <a:rPr lang="fr-BE" sz="2000" dirty="0" smtClean="0"/>
              <a:t>d‘appliquer des filtres (</a:t>
            </a:r>
            <a:r>
              <a:rPr lang="fr-BE" sz="2000" i="1" dirty="0" smtClean="0"/>
              <a:t>facettes)</a:t>
            </a:r>
          </a:p>
          <a:p>
            <a:pPr lvl="2">
              <a:buNone/>
            </a:pPr>
            <a:endParaRPr lang="fr-BE" dirty="0" smtClean="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75</a:t>
            </a:fld>
            <a:endParaRPr lang="en-US"/>
          </a:p>
        </p:txBody>
      </p:sp>
    </p:spTree>
    <p:extLst>
      <p:ext uri="{BB962C8B-B14F-4D97-AF65-F5344CB8AC3E}">
        <p14:creationId xmlns:p14="http://schemas.microsoft.com/office/powerpoint/2010/main" val="40250195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latin typeface="Arial Rounded MT Bold" pitchFamily="34" charset="0"/>
              </a:rPr>
              <a:t>La base PNX</a:t>
            </a:r>
            <a:endParaRPr lang="fr-BE" sz="3600" dirty="0">
              <a:latin typeface="Arial Rounded MT Bold" pitchFamily="34" charset="0"/>
            </a:endParaRPr>
          </a:p>
        </p:txBody>
      </p:sp>
      <p:sp>
        <p:nvSpPr>
          <p:cNvPr id="3" name="Espace réservé du contenu 2"/>
          <p:cNvSpPr>
            <a:spLocks noGrp="1"/>
          </p:cNvSpPr>
          <p:nvPr>
            <p:ph sz="quarter" idx="1"/>
          </p:nvPr>
        </p:nvSpPr>
        <p:spPr>
          <a:xfrm>
            <a:off x="609600" y="1484785"/>
            <a:ext cx="8138864" cy="864096"/>
          </a:xfrm>
        </p:spPr>
        <p:txBody>
          <a:bodyPr/>
          <a:lstStyle/>
          <a:p>
            <a:pPr marL="0" lvl="1" indent="0">
              <a:buClr>
                <a:schemeClr val="accent2"/>
              </a:buClr>
              <a:buNone/>
            </a:pPr>
            <a:r>
              <a:rPr lang="fr-BE" sz="2000" b="1" dirty="0" smtClean="0">
                <a:solidFill>
                  <a:schemeClr val="accent5"/>
                </a:solidFill>
              </a:rPr>
              <a:t>Permettre au moteur de recherche de fonctionner</a:t>
            </a:r>
          </a:p>
          <a:p>
            <a:pPr marL="0" lvl="1" indent="0" algn="ctr">
              <a:buClr>
                <a:schemeClr val="accent2"/>
              </a:buClr>
              <a:buNone/>
            </a:pPr>
            <a:endParaRPr lang="fr-BE" dirty="0" smtClean="0"/>
          </a:p>
        </p:txBody>
      </p:sp>
      <p:pic>
        <p:nvPicPr>
          <p:cNvPr id="8195" name="Picture 3"/>
          <p:cNvPicPr>
            <a:picLocks noGrp="1" noChangeAspect="1" noChangeArrowheads="1"/>
          </p:cNvPicPr>
          <p:nvPr>
            <p:ph sz="quarter" idx="2"/>
          </p:nvPr>
        </p:nvPicPr>
        <p:blipFill>
          <a:blip r:embed="rId3" cstate="print"/>
          <a:srcRect/>
          <a:stretch>
            <a:fillRect/>
          </a:stretch>
        </p:blipFill>
        <p:spPr bwMode="auto">
          <a:xfrm>
            <a:off x="443306" y="1844824"/>
            <a:ext cx="5856886" cy="5013176"/>
          </a:xfrm>
          <a:prstGeom prst="rect">
            <a:avLst/>
          </a:prstGeom>
          <a:noFill/>
          <a:ln w="9525">
            <a:noFill/>
            <a:miter lim="800000"/>
            <a:headEnd/>
            <a:tailEnd/>
          </a:ln>
        </p:spPr>
      </p:pic>
      <p:sp>
        <p:nvSpPr>
          <p:cNvPr id="7" name="Rectangle à coins arrondis 6"/>
          <p:cNvSpPr/>
          <p:nvPr/>
        </p:nvSpPr>
        <p:spPr>
          <a:xfrm>
            <a:off x="4932040" y="2060848"/>
            <a:ext cx="2642592" cy="612648"/>
          </a:xfrm>
          <a:prstGeom prst="wedgeRoundRectCallout">
            <a:avLst>
              <a:gd name="adj1" fmla="val -24678"/>
              <a:gd name="adj2" fmla="val 47989"/>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détection de la langue</a:t>
            </a:r>
            <a:endParaRPr lang="fr-BE" dirty="0"/>
          </a:p>
        </p:txBody>
      </p:sp>
      <p:sp>
        <p:nvSpPr>
          <p:cNvPr id="8" name="Rectangle à coins arrondis 7"/>
          <p:cNvSpPr/>
          <p:nvPr/>
        </p:nvSpPr>
        <p:spPr>
          <a:xfrm>
            <a:off x="5940152" y="4509120"/>
            <a:ext cx="2952328" cy="612648"/>
          </a:xfrm>
          <a:prstGeom prst="wedgeRoundRectCallout">
            <a:avLst>
              <a:gd name="adj1" fmla="val -24678"/>
              <a:gd name="adj2" fmla="val 47989"/>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fonction ‘</a:t>
            </a:r>
            <a:r>
              <a:rPr lang="fr-BE" dirty="0" err="1" smtClean="0"/>
              <a:t>did</a:t>
            </a:r>
            <a:r>
              <a:rPr lang="fr-BE" dirty="0" smtClean="0"/>
              <a:t> </a:t>
            </a:r>
            <a:r>
              <a:rPr lang="fr-BE" dirty="0" err="1" smtClean="0"/>
              <a:t>you</a:t>
            </a:r>
            <a:r>
              <a:rPr lang="fr-BE" dirty="0" smtClean="0"/>
              <a:t> </a:t>
            </a:r>
            <a:r>
              <a:rPr lang="fr-BE" dirty="0" err="1" smtClean="0"/>
              <a:t>mean</a:t>
            </a:r>
            <a:r>
              <a:rPr lang="fr-BE" dirty="0" smtClean="0"/>
              <a:t>’</a:t>
            </a:r>
            <a:endParaRPr lang="fr-BE" dirty="0"/>
          </a:p>
        </p:txBody>
      </p:sp>
      <p:sp>
        <p:nvSpPr>
          <p:cNvPr id="9" name="Rectangle à coins arrondis 8"/>
          <p:cNvSpPr/>
          <p:nvPr/>
        </p:nvSpPr>
        <p:spPr>
          <a:xfrm>
            <a:off x="4355976" y="5949280"/>
            <a:ext cx="3600400" cy="612648"/>
          </a:xfrm>
          <a:prstGeom prst="wedgeRoundRectCallout">
            <a:avLst>
              <a:gd name="adj1" fmla="val -24678"/>
              <a:gd name="adj2" fmla="val 47989"/>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formes 4xx des notices d’autorité</a:t>
            </a:r>
            <a:endParaRPr lang="fr-BE" dirty="0"/>
          </a:p>
        </p:txBody>
      </p:sp>
      <p:sp>
        <p:nvSpPr>
          <p:cNvPr id="10" name="Bulle ronde 9"/>
          <p:cNvSpPr/>
          <p:nvPr/>
        </p:nvSpPr>
        <p:spPr>
          <a:xfrm>
            <a:off x="3309970" y="4011536"/>
            <a:ext cx="1656184" cy="936104"/>
          </a:xfrm>
          <a:prstGeom prst="wedgeEllipseCallout">
            <a:avLst>
              <a:gd name="adj1" fmla="val -23133"/>
              <a:gd name="adj2" fmla="val 475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ORACLE</a:t>
            </a:r>
            <a:endParaRPr lang="fr-BE" dirty="0"/>
          </a:p>
        </p:txBody>
      </p:sp>
      <p:sp>
        <p:nvSpPr>
          <p:cNvPr id="11" name="Rectangle à coins arrondis 10"/>
          <p:cNvSpPr/>
          <p:nvPr/>
        </p:nvSpPr>
        <p:spPr>
          <a:xfrm>
            <a:off x="6012160" y="2924944"/>
            <a:ext cx="2642592" cy="612648"/>
          </a:xfrm>
          <a:prstGeom prst="wedgeRoundRectCallout">
            <a:avLst>
              <a:gd name="adj1" fmla="val -24678"/>
              <a:gd name="adj2" fmla="val 47989"/>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a:t>
            </a:r>
            <a:r>
              <a:rPr lang="fr-BE" dirty="0" err="1" smtClean="0"/>
              <a:t>stemming</a:t>
            </a:r>
            <a:endParaRPr lang="fr-BE" dirty="0"/>
          </a:p>
        </p:txBody>
      </p:sp>
      <p:sp>
        <p:nvSpPr>
          <p:cNvPr id="12" name="Rectangle à coins arrondis 11"/>
          <p:cNvSpPr/>
          <p:nvPr/>
        </p:nvSpPr>
        <p:spPr>
          <a:xfrm>
            <a:off x="6084168" y="3717032"/>
            <a:ext cx="2642592" cy="612648"/>
          </a:xfrm>
          <a:prstGeom prst="wedgeRoundRectCallout">
            <a:avLst>
              <a:gd name="adj1" fmla="val -24678"/>
              <a:gd name="adj2" fmla="val 47989"/>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synonymes</a:t>
            </a:r>
            <a:endParaRPr lang="fr-BE" dirty="0"/>
          </a:p>
        </p:txBody>
      </p:sp>
      <p:sp>
        <p:nvSpPr>
          <p:cNvPr id="13" name="Rectangle à coins arrondis 12"/>
          <p:cNvSpPr/>
          <p:nvPr/>
        </p:nvSpPr>
        <p:spPr>
          <a:xfrm>
            <a:off x="5292080" y="5229200"/>
            <a:ext cx="2642592" cy="612648"/>
          </a:xfrm>
          <a:prstGeom prst="wedgeRoundRectCallout">
            <a:avLst>
              <a:gd name="adj1" fmla="val -24678"/>
              <a:gd name="adj2" fmla="val 47989"/>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 diacritiques</a:t>
            </a:r>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76</a:t>
            </a:fld>
            <a:endParaRPr lang="en-US"/>
          </a:p>
        </p:txBody>
      </p:sp>
    </p:spTree>
    <p:extLst>
      <p:ext uri="{BB962C8B-B14F-4D97-AF65-F5344CB8AC3E}">
        <p14:creationId xmlns:p14="http://schemas.microsoft.com/office/powerpoint/2010/main" val="37785917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latin typeface="Arial Rounded MT Bold" pitchFamily="34" charset="0"/>
              </a:rPr>
              <a:t>La base PNX</a:t>
            </a:r>
            <a:endParaRPr lang="fr-BE" sz="3600" dirty="0">
              <a:latin typeface="Arial Rounded MT Bold" pitchFamily="34" charset="0"/>
            </a:endParaRPr>
          </a:p>
        </p:txBody>
      </p:sp>
      <p:sp>
        <p:nvSpPr>
          <p:cNvPr id="3" name="Espace réservé du contenu 2"/>
          <p:cNvSpPr>
            <a:spLocks noGrp="1"/>
          </p:cNvSpPr>
          <p:nvPr>
            <p:ph sz="quarter" idx="1"/>
          </p:nvPr>
        </p:nvSpPr>
        <p:spPr>
          <a:xfrm>
            <a:off x="395536" y="1340768"/>
            <a:ext cx="8496944" cy="1191361"/>
          </a:xfrm>
        </p:spPr>
        <p:txBody>
          <a:bodyPr>
            <a:normAutofit fontScale="62500" lnSpcReduction="20000"/>
          </a:bodyPr>
          <a:lstStyle/>
          <a:p>
            <a:pPr>
              <a:buNone/>
            </a:pPr>
            <a:r>
              <a:rPr lang="fr-BE" b="1" dirty="0" smtClean="0">
                <a:solidFill>
                  <a:schemeClr val="accent5"/>
                </a:solidFill>
              </a:rPr>
              <a:t>Afficher du contenu</a:t>
            </a:r>
          </a:p>
          <a:p>
            <a:r>
              <a:rPr lang="fr-BE" dirty="0" smtClean="0"/>
              <a:t>Les zones de la description bibliographique</a:t>
            </a:r>
          </a:p>
          <a:p>
            <a:r>
              <a:rPr lang="fr-BE" dirty="0" smtClean="0"/>
              <a:t>Les zones de données sur les fonds &amp; des notes liées à l’exemplaire</a:t>
            </a:r>
          </a:p>
          <a:p>
            <a:r>
              <a:rPr lang="fr-BE" dirty="0" smtClean="0"/>
              <a:t>L‘accès &amp; la disponibilité en temps réel (&lt; API vers ALEPH)</a:t>
            </a:r>
          </a:p>
          <a:p>
            <a:endParaRPr lang="fr-BE" dirty="0" smtClean="0"/>
          </a:p>
          <a:p>
            <a:pPr algn="ctr">
              <a:buNone/>
            </a:pPr>
            <a:endParaRPr lang="fr-BE" dirty="0" smtClean="0"/>
          </a:p>
          <a:p>
            <a:pPr algn="ctr">
              <a:buNone/>
            </a:pPr>
            <a:endParaRPr lang="fr-BE" dirty="0" smtClean="0"/>
          </a:p>
          <a:p>
            <a:pPr algn="ctr">
              <a:buNone/>
            </a:pPr>
            <a:endParaRPr lang="fr-BE" dirty="0" smtClean="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77</a:t>
            </a:fld>
            <a:endParaRPr lang="en-US"/>
          </a:p>
        </p:txBody>
      </p:sp>
      <p:pic>
        <p:nvPicPr>
          <p:cNvPr id="5" name="Picture 2"/>
          <p:cNvPicPr>
            <a:picLocks noChangeAspect="1" noChangeArrowheads="1"/>
          </p:cNvPicPr>
          <p:nvPr/>
        </p:nvPicPr>
        <p:blipFill>
          <a:blip r:embed="rId3" cstate="print"/>
          <a:srcRect/>
          <a:stretch>
            <a:fillRect/>
          </a:stretch>
        </p:blipFill>
        <p:spPr bwMode="auto">
          <a:xfrm>
            <a:off x="1115616" y="2492896"/>
            <a:ext cx="6624736" cy="4365104"/>
          </a:xfrm>
          <a:prstGeom prst="rect">
            <a:avLst/>
          </a:prstGeom>
          <a:noFill/>
          <a:ln w="9525">
            <a:noFill/>
            <a:miter lim="800000"/>
            <a:headEnd/>
            <a:tailEnd/>
          </a:ln>
        </p:spPr>
      </p:pic>
    </p:spTree>
    <p:extLst>
      <p:ext uri="{BB962C8B-B14F-4D97-AF65-F5344CB8AC3E}">
        <p14:creationId xmlns:p14="http://schemas.microsoft.com/office/powerpoint/2010/main" val="19983467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latin typeface="Arial Rounded MT Bold" pitchFamily="34" charset="0"/>
              </a:rPr>
              <a:t>La base PNX</a:t>
            </a:r>
            <a:endParaRPr lang="fr-BE" sz="3600" dirty="0">
              <a:latin typeface="Arial Rounded MT Bold" pitchFamily="34" charset="0"/>
            </a:endParaRPr>
          </a:p>
        </p:txBody>
      </p:sp>
      <p:sp>
        <p:nvSpPr>
          <p:cNvPr id="3" name="Espace réservé du contenu 2"/>
          <p:cNvSpPr>
            <a:spLocks noGrp="1"/>
          </p:cNvSpPr>
          <p:nvPr>
            <p:ph sz="quarter" idx="1"/>
          </p:nvPr>
        </p:nvSpPr>
        <p:spPr>
          <a:xfrm>
            <a:off x="251520" y="1340768"/>
            <a:ext cx="8352928" cy="1191361"/>
          </a:xfrm>
        </p:spPr>
        <p:txBody>
          <a:bodyPr>
            <a:normAutofit fontScale="62500" lnSpcReduction="20000"/>
          </a:bodyPr>
          <a:lstStyle/>
          <a:p>
            <a:pPr>
              <a:buNone/>
            </a:pPr>
            <a:r>
              <a:rPr lang="fr-BE" b="1" dirty="0" smtClean="0">
                <a:solidFill>
                  <a:schemeClr val="accent5"/>
                </a:solidFill>
              </a:rPr>
              <a:t>Afficher du contenu</a:t>
            </a:r>
          </a:p>
          <a:p>
            <a:r>
              <a:rPr lang="fr-BE" dirty="0" smtClean="0"/>
              <a:t>Les zones de la description bibliographique</a:t>
            </a:r>
          </a:p>
          <a:p>
            <a:r>
              <a:rPr lang="fr-BE" dirty="0" smtClean="0"/>
              <a:t>Les zones de données sur les fonds &amp; des notes liées à l’exemplaire</a:t>
            </a:r>
          </a:p>
          <a:p>
            <a:r>
              <a:rPr lang="fr-BE" dirty="0" smtClean="0"/>
              <a:t>L‘accès &amp; la disponibilité en temps réel (&lt; API vers ALEPH)</a:t>
            </a:r>
          </a:p>
          <a:p>
            <a:pPr algn="ctr">
              <a:buNone/>
            </a:pPr>
            <a:endParaRPr lang="fr-BE" dirty="0" smtClean="0"/>
          </a:p>
          <a:p>
            <a:pPr algn="ctr">
              <a:buNone/>
            </a:pPr>
            <a:endParaRPr lang="fr-BE" dirty="0" smtClean="0"/>
          </a:p>
          <a:p>
            <a:pPr algn="ctr">
              <a:buNone/>
            </a:pPr>
            <a:endParaRPr lang="fr-BE" dirty="0" smtClean="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78</a:t>
            </a:fld>
            <a:endParaRPr lang="en-US"/>
          </a:p>
        </p:txBody>
      </p:sp>
      <p:pic>
        <p:nvPicPr>
          <p:cNvPr id="4" name="Picture 2"/>
          <p:cNvPicPr>
            <a:picLocks noChangeAspect="1" noChangeArrowheads="1"/>
          </p:cNvPicPr>
          <p:nvPr/>
        </p:nvPicPr>
        <p:blipFill>
          <a:blip r:embed="rId2" cstate="print"/>
          <a:srcRect/>
          <a:stretch>
            <a:fillRect/>
          </a:stretch>
        </p:blipFill>
        <p:spPr bwMode="auto">
          <a:xfrm>
            <a:off x="1619672" y="2543771"/>
            <a:ext cx="5053130" cy="4314229"/>
          </a:xfrm>
          <a:prstGeom prst="rect">
            <a:avLst/>
          </a:prstGeom>
          <a:noFill/>
          <a:ln w="9525">
            <a:noFill/>
            <a:miter lim="800000"/>
            <a:headEnd/>
            <a:tailEnd/>
          </a:ln>
        </p:spPr>
      </p:pic>
    </p:spTree>
    <p:extLst>
      <p:ext uri="{BB962C8B-B14F-4D97-AF65-F5344CB8AC3E}">
        <p14:creationId xmlns:p14="http://schemas.microsoft.com/office/powerpoint/2010/main" val="37888465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La base PNX</a:t>
            </a:r>
            <a:endParaRPr lang="fr-BE" dirty="0"/>
          </a:p>
        </p:txBody>
      </p:sp>
      <p:sp>
        <p:nvSpPr>
          <p:cNvPr id="3" name="Espace réservé du contenu 2"/>
          <p:cNvSpPr>
            <a:spLocks noGrp="1"/>
          </p:cNvSpPr>
          <p:nvPr>
            <p:ph sz="quarter" idx="1"/>
          </p:nvPr>
        </p:nvSpPr>
        <p:spPr>
          <a:xfrm>
            <a:off x="611560" y="1628800"/>
            <a:ext cx="7848872" cy="5040560"/>
          </a:xfrm>
        </p:spPr>
        <p:txBody>
          <a:bodyPr>
            <a:normAutofit fontScale="92500" lnSpcReduction="10000"/>
          </a:bodyPr>
          <a:lstStyle/>
          <a:p>
            <a:pPr indent="-342900">
              <a:buNone/>
            </a:pPr>
            <a:r>
              <a:rPr lang="fr-BE" b="1" dirty="0" smtClean="0">
                <a:solidFill>
                  <a:schemeClr val="accent5"/>
                </a:solidFill>
              </a:rPr>
              <a:t>Appliquer des filtres : les facettes</a:t>
            </a:r>
          </a:p>
          <a:p>
            <a:pPr marL="177800" indent="-177800"/>
            <a:r>
              <a:rPr lang="fr-BE" dirty="0" smtClean="0"/>
              <a:t>Des facettes statiques</a:t>
            </a:r>
          </a:p>
          <a:p>
            <a:pPr lvl="1"/>
            <a:r>
              <a:rPr lang="fr-BE" dirty="0" smtClean="0"/>
              <a:t>Sur base de listes prédéfinies (langue, type de document)</a:t>
            </a:r>
          </a:p>
          <a:p>
            <a:pPr lvl="1"/>
            <a:r>
              <a:rPr lang="fr-BE" dirty="0" smtClean="0"/>
              <a:t>Top-</a:t>
            </a:r>
            <a:r>
              <a:rPr lang="fr-BE" dirty="0" err="1" smtClean="0"/>
              <a:t>level</a:t>
            </a:r>
            <a:r>
              <a:rPr lang="fr-BE" dirty="0" smtClean="0"/>
              <a:t> = </a:t>
            </a:r>
            <a:r>
              <a:rPr lang="fr-BE" i="1" dirty="0" smtClean="0"/>
              <a:t>N’afficher que</a:t>
            </a:r>
          </a:p>
          <a:p>
            <a:pPr lvl="3"/>
            <a:r>
              <a:rPr lang="fr-BE" dirty="0" smtClean="0"/>
              <a:t>Ressource en ligne </a:t>
            </a:r>
          </a:p>
          <a:p>
            <a:pPr lvl="3"/>
            <a:r>
              <a:rPr lang="fr-BE" dirty="0" smtClean="0"/>
              <a:t>Peer-</a:t>
            </a:r>
            <a:r>
              <a:rPr lang="fr-BE" dirty="0" err="1" smtClean="0"/>
              <a:t>reviewed</a:t>
            </a:r>
            <a:r>
              <a:rPr lang="fr-BE" dirty="0" smtClean="0"/>
              <a:t> </a:t>
            </a:r>
            <a:r>
              <a:rPr lang="fr-BE" dirty="0" err="1" smtClean="0"/>
              <a:t>Journals</a:t>
            </a:r>
            <a:endParaRPr lang="fr-BE" dirty="0" smtClean="0"/>
          </a:p>
          <a:p>
            <a:pPr lvl="3"/>
            <a:r>
              <a:rPr lang="fr-BE" dirty="0"/>
              <a:t>Collections </a:t>
            </a:r>
            <a:r>
              <a:rPr lang="fr-BE" dirty="0" smtClean="0"/>
              <a:t>physiques</a:t>
            </a:r>
          </a:p>
          <a:p>
            <a:pPr lvl="3"/>
            <a:r>
              <a:rPr lang="fr-BE" dirty="0" smtClean="0"/>
              <a:t>Actuellement en bibliothèque</a:t>
            </a:r>
          </a:p>
          <a:p>
            <a:pPr lvl="3"/>
            <a:r>
              <a:rPr lang="fr-BE" dirty="0" err="1" smtClean="0"/>
              <a:t>ORBi</a:t>
            </a:r>
            <a:endParaRPr lang="fr-BE" dirty="0"/>
          </a:p>
          <a:p>
            <a:pPr lvl="3"/>
            <a:r>
              <a:rPr lang="fr-BE" dirty="0" err="1" smtClean="0"/>
              <a:t>ORBi</a:t>
            </a:r>
            <a:r>
              <a:rPr lang="fr-BE" dirty="0" smtClean="0"/>
              <a:t> Open Access</a:t>
            </a:r>
          </a:p>
          <a:p>
            <a:pPr marL="177800" indent="-177800"/>
            <a:r>
              <a:rPr lang="fr-BE" dirty="0" smtClean="0"/>
              <a:t>Des facettes dynamiques</a:t>
            </a:r>
          </a:p>
          <a:p>
            <a:pPr lvl="1"/>
            <a:r>
              <a:rPr lang="fr-BE" dirty="0" smtClean="0"/>
              <a:t>Adaptables à nos données</a:t>
            </a:r>
          </a:p>
          <a:p>
            <a:pPr lvl="1"/>
            <a:r>
              <a:rPr lang="fr-BE" dirty="0" smtClean="0"/>
              <a:t>Tout en conservant une cohérence entre les différentes sources</a:t>
            </a:r>
          </a:p>
          <a:p>
            <a:pPr lvl="2"/>
            <a:r>
              <a:rPr lang="fr-BE" dirty="0" smtClean="0"/>
              <a:t>les sources locales (Aleph, SFX, </a:t>
            </a:r>
            <a:r>
              <a:rPr lang="fr-BE" dirty="0" err="1" smtClean="0"/>
              <a:t>ORBi</a:t>
            </a:r>
            <a:r>
              <a:rPr lang="fr-BE" dirty="0" smtClean="0"/>
              <a:t>)</a:t>
            </a:r>
          </a:p>
          <a:p>
            <a:pPr lvl="2"/>
            <a:r>
              <a:rPr lang="fr-BE" dirty="0" smtClean="0"/>
              <a:t>les sources contenues dans PCI</a:t>
            </a:r>
          </a:p>
          <a:p>
            <a:pPr marL="273050" lvl="2" indent="-273050">
              <a:buNone/>
            </a:pPr>
            <a:r>
              <a:rPr lang="fr-BE" sz="2200" b="1" dirty="0" smtClean="0">
                <a:solidFill>
                  <a:schemeClr val="accent5"/>
                </a:solidFill>
              </a:rPr>
              <a:t>Et appliquer des sélections multiples</a:t>
            </a:r>
            <a:endParaRPr lang="fr-BE" dirty="0" smtClean="0"/>
          </a:p>
          <a:p>
            <a:pPr lvl="2">
              <a:buFont typeface="Wingdings" pitchFamily="2" charset="2"/>
              <a:buChar char="q"/>
            </a:pPr>
            <a:endParaRPr lang="fr-BE" dirty="0" smtClean="0"/>
          </a:p>
          <a:p>
            <a:pPr>
              <a:buFont typeface="Wingdings" pitchFamily="2" charset="2"/>
              <a:buChar char="q"/>
            </a:pPr>
            <a:endParaRPr lang="fr-BE" dirty="0" smtClean="0"/>
          </a:p>
          <a:p>
            <a:pPr lvl="1">
              <a:buFont typeface="Wingdings" pitchFamily="2" charset="2"/>
              <a:buChar char="q"/>
            </a:pPr>
            <a:endParaRPr lang="fr-BE" dirty="0" smtClean="0"/>
          </a:p>
          <a:p>
            <a:pPr lvl="2">
              <a:buNone/>
            </a:pPr>
            <a:endParaRPr lang="fr-BE" dirty="0" smtClean="0"/>
          </a:p>
        </p:txBody>
      </p:sp>
      <p:sp>
        <p:nvSpPr>
          <p:cNvPr id="5" name="Accolade fermante 4"/>
          <p:cNvSpPr/>
          <p:nvPr/>
        </p:nvSpPr>
        <p:spPr>
          <a:xfrm>
            <a:off x="4355976" y="3429000"/>
            <a:ext cx="216024" cy="504056"/>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6" name="Accolade fermante 5"/>
          <p:cNvSpPr/>
          <p:nvPr/>
        </p:nvSpPr>
        <p:spPr>
          <a:xfrm>
            <a:off x="3563888" y="3978255"/>
            <a:ext cx="216024" cy="504056"/>
          </a:xfrm>
          <a:prstGeom prst="rightBrace">
            <a:avLst/>
          </a:prstGeom>
          <a:ln w="2540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7" name="ZoneTexte 6"/>
          <p:cNvSpPr txBox="1"/>
          <p:nvPr/>
        </p:nvSpPr>
        <p:spPr>
          <a:xfrm>
            <a:off x="3831950" y="4045617"/>
            <a:ext cx="1008112" cy="369332"/>
          </a:xfrm>
          <a:prstGeom prst="rect">
            <a:avLst/>
          </a:prstGeom>
          <a:noFill/>
        </p:spPr>
        <p:txBody>
          <a:bodyPr wrap="square" rtlCol="0">
            <a:spAutoFit/>
          </a:bodyPr>
          <a:lstStyle/>
          <a:p>
            <a:r>
              <a:rPr lang="fr-BE" b="1" dirty="0" smtClean="0">
                <a:solidFill>
                  <a:srgbClr val="FF9900"/>
                </a:solidFill>
              </a:rPr>
              <a:t>ORBi</a:t>
            </a:r>
            <a:endParaRPr lang="fr-BE" b="1" dirty="0">
              <a:solidFill>
                <a:srgbClr val="FF9900"/>
              </a:solidFill>
            </a:endParaRPr>
          </a:p>
        </p:txBody>
      </p:sp>
      <p:sp>
        <p:nvSpPr>
          <p:cNvPr id="8" name="ZoneTexte 7"/>
          <p:cNvSpPr txBox="1"/>
          <p:nvPr/>
        </p:nvSpPr>
        <p:spPr>
          <a:xfrm>
            <a:off x="4691953" y="3496362"/>
            <a:ext cx="888159" cy="369332"/>
          </a:xfrm>
          <a:prstGeom prst="rect">
            <a:avLst/>
          </a:prstGeom>
          <a:noFill/>
        </p:spPr>
        <p:txBody>
          <a:bodyPr wrap="square" rtlCol="0">
            <a:spAutoFit/>
          </a:bodyPr>
          <a:lstStyle/>
          <a:p>
            <a:r>
              <a:rPr lang="fr-BE" b="1" dirty="0" smtClean="0">
                <a:solidFill>
                  <a:srgbClr val="A6A278"/>
                </a:solidFill>
              </a:rPr>
              <a:t>Aleph</a:t>
            </a:r>
            <a:endParaRPr lang="fr-BE" b="1" dirty="0">
              <a:solidFill>
                <a:srgbClr val="A6A278"/>
              </a:solidFill>
            </a:endParaRPr>
          </a:p>
        </p:txBody>
      </p:sp>
      <p:sp>
        <p:nvSpPr>
          <p:cNvPr id="9" name="Espace réservé du pied de page 8"/>
          <p:cNvSpPr>
            <a:spLocks noGrp="1"/>
          </p:cNvSpPr>
          <p:nvPr>
            <p:ph type="ftr" sz="quarter" idx="11"/>
          </p:nvPr>
        </p:nvSpPr>
        <p:spPr/>
        <p:txBody>
          <a:bodyPr/>
          <a:lstStyle/>
          <a:p>
            <a:r>
              <a:rPr lang="fr-BE" smtClean="0"/>
              <a:t>Primo @ ULg : formation à destination du personnel...</a:t>
            </a:r>
            <a:endParaRPr lang="en-US"/>
          </a:p>
        </p:txBody>
      </p:sp>
      <p:sp>
        <p:nvSpPr>
          <p:cNvPr id="10" name="Espace réservé du numéro de diapositive 9"/>
          <p:cNvSpPr>
            <a:spLocks noGrp="1"/>
          </p:cNvSpPr>
          <p:nvPr>
            <p:ph type="sldNum" sz="quarter" idx="12"/>
          </p:nvPr>
        </p:nvSpPr>
        <p:spPr/>
        <p:txBody>
          <a:bodyPr/>
          <a:lstStyle/>
          <a:p>
            <a:fld id="{E667ED75-B537-4810-9364-B7D9FE7FDC55}" type="slidenum">
              <a:rPr lang="en-US" smtClean="0"/>
              <a:pPr/>
              <a:t>79</a:t>
            </a:fld>
            <a:endParaRPr lang="en-US"/>
          </a:p>
        </p:txBody>
      </p:sp>
      <p:sp>
        <p:nvSpPr>
          <p:cNvPr id="11" name="Accolade fermante 10"/>
          <p:cNvSpPr/>
          <p:nvPr/>
        </p:nvSpPr>
        <p:spPr>
          <a:xfrm>
            <a:off x="5940152" y="2852936"/>
            <a:ext cx="216024" cy="504056"/>
          </a:xfrm>
          <a:prstGeom prst="rightBrac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dirty="0">
              <a:solidFill>
                <a:schemeClr val="accent2"/>
              </a:solidFill>
            </a:endParaRPr>
          </a:p>
        </p:txBody>
      </p:sp>
      <p:sp>
        <p:nvSpPr>
          <p:cNvPr id="12" name="Accolade fermante 11"/>
          <p:cNvSpPr/>
          <p:nvPr/>
        </p:nvSpPr>
        <p:spPr>
          <a:xfrm>
            <a:off x="3491880" y="2924944"/>
            <a:ext cx="144016" cy="288032"/>
          </a:xfrm>
          <a:prstGeom prst="rightBrace">
            <a:avLst/>
          </a:pr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4" name="ZoneTexte 13"/>
          <p:cNvSpPr txBox="1"/>
          <p:nvPr/>
        </p:nvSpPr>
        <p:spPr>
          <a:xfrm>
            <a:off x="3779912" y="2852936"/>
            <a:ext cx="2088232" cy="369332"/>
          </a:xfrm>
          <a:prstGeom prst="rect">
            <a:avLst/>
          </a:prstGeom>
          <a:noFill/>
        </p:spPr>
        <p:txBody>
          <a:bodyPr wrap="square" rtlCol="0">
            <a:spAutoFit/>
          </a:bodyPr>
          <a:lstStyle/>
          <a:p>
            <a:pPr algn="ctr"/>
            <a:r>
              <a:rPr lang="fr-BE" b="1" dirty="0" smtClean="0">
                <a:solidFill>
                  <a:schemeClr val="accent3"/>
                </a:solidFill>
              </a:rPr>
              <a:t>PCI, SFX, </a:t>
            </a:r>
            <a:r>
              <a:rPr lang="fr-BE" b="1" dirty="0" err="1" smtClean="0">
                <a:solidFill>
                  <a:schemeClr val="accent3"/>
                </a:solidFill>
              </a:rPr>
              <a:t>ORBi</a:t>
            </a:r>
            <a:endParaRPr lang="fr-BE" b="1" dirty="0">
              <a:solidFill>
                <a:schemeClr val="accent3"/>
              </a:solidFill>
            </a:endParaRPr>
          </a:p>
        </p:txBody>
      </p:sp>
      <p:sp>
        <p:nvSpPr>
          <p:cNvPr id="15" name="ZoneTexte 14"/>
          <p:cNvSpPr txBox="1"/>
          <p:nvPr/>
        </p:nvSpPr>
        <p:spPr>
          <a:xfrm>
            <a:off x="6516216" y="2924944"/>
            <a:ext cx="888159" cy="369332"/>
          </a:xfrm>
          <a:prstGeom prst="rect">
            <a:avLst/>
          </a:prstGeom>
          <a:noFill/>
        </p:spPr>
        <p:txBody>
          <a:bodyPr wrap="square" rtlCol="0">
            <a:spAutoFit/>
          </a:bodyPr>
          <a:lstStyle/>
          <a:p>
            <a:pPr algn="ctr"/>
            <a:r>
              <a:rPr lang="fr-BE" b="1" dirty="0" smtClean="0">
                <a:solidFill>
                  <a:schemeClr val="accent2"/>
                </a:solidFill>
              </a:rPr>
              <a:t>PCI</a:t>
            </a:r>
            <a:endParaRPr lang="fr-BE" b="1" dirty="0">
              <a:solidFill>
                <a:schemeClr val="accent2"/>
              </a:solidFill>
            </a:endParaRPr>
          </a:p>
        </p:txBody>
      </p:sp>
    </p:spTree>
    <p:extLst>
      <p:ext uri="{BB962C8B-B14F-4D97-AF65-F5344CB8AC3E}">
        <p14:creationId xmlns:p14="http://schemas.microsoft.com/office/powerpoint/2010/main" val="979063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a:t>Opac</a:t>
            </a:r>
            <a:r>
              <a:rPr lang="fr-BE" dirty="0"/>
              <a:t> classique</a:t>
            </a:r>
          </a:p>
        </p:txBody>
      </p:sp>
      <p:sp>
        <p:nvSpPr>
          <p:cNvPr id="3" name="Espace réservé du contenu 2"/>
          <p:cNvSpPr>
            <a:spLocks noGrp="1"/>
          </p:cNvSpPr>
          <p:nvPr>
            <p:ph idx="1"/>
          </p:nvPr>
        </p:nvSpPr>
        <p:spPr/>
        <p:txBody>
          <a:bodyPr>
            <a:normAutofit lnSpcReduction="10000"/>
          </a:bodyPr>
          <a:lstStyle/>
          <a:p>
            <a:r>
              <a:rPr lang="fr-BE" dirty="0"/>
              <a:t>SIGB – collections physiques</a:t>
            </a:r>
          </a:p>
          <a:p>
            <a:r>
              <a:rPr lang="fr-BE" dirty="0"/>
              <a:t>SIGB – création et import de notices e-ressources (SFX, </a:t>
            </a:r>
            <a:r>
              <a:rPr lang="fr-BE" dirty="0" err="1"/>
              <a:t>ebooks</a:t>
            </a:r>
            <a:r>
              <a:rPr lang="fr-BE" dirty="0"/>
              <a:t> Springer, </a:t>
            </a:r>
            <a:r>
              <a:rPr lang="fr-BE" dirty="0" err="1"/>
              <a:t>ebooks</a:t>
            </a:r>
            <a:r>
              <a:rPr lang="fr-BE" dirty="0"/>
              <a:t> Elsevier, e-books gratuits…)</a:t>
            </a:r>
          </a:p>
          <a:p>
            <a:pPr lvl="1"/>
            <a:r>
              <a:rPr lang="fr-BE" dirty="0"/>
              <a:t>Triple gestion:</a:t>
            </a:r>
          </a:p>
          <a:p>
            <a:pPr marL="1120140" lvl="2" indent="-342900">
              <a:buFont typeface="+mj-lt"/>
              <a:buAutoNum type="arabicParenR"/>
            </a:pPr>
            <a:r>
              <a:rPr lang="fr-BE" dirty="0"/>
              <a:t>Gestion des accès </a:t>
            </a:r>
          </a:p>
          <a:p>
            <a:pPr lvl="3"/>
            <a:r>
              <a:rPr lang="fr-BE" dirty="0"/>
              <a:t>SFX</a:t>
            </a:r>
          </a:p>
          <a:p>
            <a:pPr lvl="3"/>
            <a:r>
              <a:rPr lang="fr-BE" dirty="0"/>
              <a:t>SIGB</a:t>
            </a:r>
          </a:p>
          <a:p>
            <a:pPr marL="1120140" lvl="2" indent="-342900">
              <a:buFont typeface="+mj-lt"/>
              <a:buAutoNum type="arabicParenR"/>
            </a:pPr>
            <a:r>
              <a:rPr lang="fr-BE" dirty="0"/>
              <a:t>Données bibliographiques (description, indexation matière, classifications…) (SIGB)</a:t>
            </a:r>
          </a:p>
          <a:p>
            <a:pPr marL="1120140" lvl="2" indent="-342900">
              <a:buFont typeface="+mj-lt"/>
              <a:buAutoNum type="arabicParenR"/>
            </a:pPr>
            <a:r>
              <a:rPr lang="fr-BE" dirty="0"/>
              <a:t>Gestion des licences et listes (ex. fichiers Excel &lt; pas d’ERM)</a:t>
            </a:r>
          </a:p>
          <a:p>
            <a:r>
              <a:rPr lang="fr-BE" dirty="0"/>
              <a:t>En conséquence : </a:t>
            </a:r>
          </a:p>
          <a:p>
            <a:pPr lvl="1"/>
            <a:r>
              <a:rPr lang="fr-BE" dirty="0"/>
              <a:t>Peu de possibilités d’enrichissement</a:t>
            </a:r>
          </a:p>
          <a:p>
            <a:pPr lvl="1"/>
            <a:r>
              <a:rPr lang="fr-BE" dirty="0"/>
              <a:t>Uniquement ce qui est dans le SIGB</a:t>
            </a:r>
          </a:p>
          <a:p>
            <a:pPr lvl="1"/>
            <a:r>
              <a:rPr lang="fr-BE" dirty="0"/>
              <a:t>Pas d’accès au </a:t>
            </a:r>
            <a:r>
              <a:rPr lang="fr-BE" u="sng" dirty="0"/>
              <a:t>contenu même</a:t>
            </a:r>
            <a:r>
              <a:rPr lang="fr-BE" dirty="0"/>
              <a:t> des e-ressources</a:t>
            </a:r>
          </a:p>
          <a:p>
            <a:pPr lvl="1"/>
            <a:r>
              <a:rPr lang="fr-BE" dirty="0"/>
              <a:t>Convivialité moyenne (vieillissante)</a:t>
            </a:r>
          </a:p>
          <a:p>
            <a:endParaRPr lang="fr-BE" dirty="0"/>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dirty="0"/>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8</a:t>
            </a:fld>
            <a:endParaRPr lang="en-US"/>
          </a:p>
        </p:txBody>
      </p:sp>
    </p:spTree>
    <p:extLst>
      <p:ext uri="{BB962C8B-B14F-4D97-AF65-F5344CB8AC3E}">
        <p14:creationId xmlns:p14="http://schemas.microsoft.com/office/powerpoint/2010/main" val="8306377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sp>
        <p:nvSpPr>
          <p:cNvPr id="10" name="Espace réservé du contenu 9"/>
          <p:cNvSpPr>
            <a:spLocks noGrp="1"/>
          </p:cNvSpPr>
          <p:nvPr>
            <p:ph idx="1"/>
          </p:nvPr>
        </p:nvSpPr>
        <p:spPr>
          <a:xfrm>
            <a:off x="457200" y="1600200"/>
            <a:ext cx="6995120" cy="4277072"/>
          </a:xfrm>
        </p:spPr>
        <p:txBody>
          <a:bodyPr/>
          <a:lstStyle/>
          <a:p>
            <a:endParaRPr lang="fr-BE" b="1"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275" y="1299783"/>
            <a:ext cx="2175751" cy="540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446" y="1359382"/>
            <a:ext cx="2315602" cy="394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1253640"/>
            <a:ext cx="2514600" cy="55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2627784" y="5877272"/>
            <a:ext cx="1202432" cy="612648"/>
          </a:xfrm>
          <a:prstGeom prst="wedgeRoundRectCallout">
            <a:avLst>
              <a:gd name="adj1" fmla="val 28972"/>
              <a:gd name="adj2" fmla="val -2043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Static</a:t>
            </a:r>
            <a:r>
              <a:rPr lang="fr-BE" dirty="0" smtClean="0"/>
              <a:t> ‘langue’</a:t>
            </a:r>
            <a:endParaRPr lang="fr-BE" dirty="0"/>
          </a:p>
        </p:txBody>
      </p:sp>
      <p:sp>
        <p:nvSpPr>
          <p:cNvPr id="5" name="Rectangle à coins arrondis 4"/>
          <p:cNvSpPr/>
          <p:nvPr/>
        </p:nvSpPr>
        <p:spPr>
          <a:xfrm>
            <a:off x="933934" y="260648"/>
            <a:ext cx="1202432" cy="612648"/>
          </a:xfrm>
          <a:prstGeom prst="wedgeRoundRectCallout">
            <a:avLst>
              <a:gd name="adj1" fmla="val -38171"/>
              <a:gd name="adj2" fmla="val 1128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err="1" smtClean="0"/>
              <a:t>Static</a:t>
            </a:r>
            <a:r>
              <a:rPr lang="fr-BE" dirty="0" smtClean="0"/>
              <a:t> ‘top </a:t>
            </a:r>
            <a:r>
              <a:rPr lang="fr-BE" dirty="0" err="1" smtClean="0"/>
              <a:t>level</a:t>
            </a:r>
            <a:r>
              <a:rPr lang="fr-BE" dirty="0" smtClean="0"/>
              <a:t>’</a:t>
            </a:r>
            <a:endParaRPr lang="fr-BE" dirty="0"/>
          </a:p>
        </p:txBody>
      </p:sp>
      <p:sp>
        <p:nvSpPr>
          <p:cNvPr id="7" name="Rectangle à coins arrondis 6"/>
          <p:cNvSpPr/>
          <p:nvPr/>
        </p:nvSpPr>
        <p:spPr>
          <a:xfrm>
            <a:off x="7775757" y="4509120"/>
            <a:ext cx="1202432" cy="612648"/>
          </a:xfrm>
          <a:prstGeom prst="wedgeRoundRectCallout">
            <a:avLst>
              <a:gd name="adj1" fmla="val -198782"/>
              <a:gd name="adj2" fmla="val 565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Données PCI</a:t>
            </a:r>
            <a:endParaRPr lang="fr-BE" dirty="0"/>
          </a:p>
        </p:txBody>
      </p:sp>
      <p:sp>
        <p:nvSpPr>
          <p:cNvPr id="9" name="Rectangle à coins arrondis 8"/>
          <p:cNvSpPr/>
          <p:nvPr/>
        </p:nvSpPr>
        <p:spPr>
          <a:xfrm>
            <a:off x="6732240" y="260648"/>
            <a:ext cx="1202432" cy="612648"/>
          </a:xfrm>
          <a:prstGeom prst="wedgeRoundRectCallout">
            <a:avLst>
              <a:gd name="adj1" fmla="val -61737"/>
              <a:gd name="adj2" fmla="val 1247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Données Aleph</a:t>
            </a:r>
            <a:endParaRPr lang="fr-BE" dirty="0"/>
          </a:p>
        </p:txBody>
      </p:sp>
      <p:sp>
        <p:nvSpPr>
          <p:cNvPr id="11" name="Espace réservé du pied de page 10"/>
          <p:cNvSpPr>
            <a:spLocks noGrp="1"/>
          </p:cNvSpPr>
          <p:nvPr>
            <p:ph type="ftr" sz="quarter" idx="11"/>
          </p:nvPr>
        </p:nvSpPr>
        <p:spPr/>
        <p:txBody>
          <a:bodyPr/>
          <a:lstStyle/>
          <a:p>
            <a:r>
              <a:rPr lang="fr-BE" smtClean="0"/>
              <a:t>Primo @ ULg : formation à destination du personnel...</a:t>
            </a:r>
            <a:endParaRPr lang="en-US"/>
          </a:p>
        </p:txBody>
      </p:sp>
      <p:sp>
        <p:nvSpPr>
          <p:cNvPr id="12" name="Espace réservé du numéro de diapositive 11"/>
          <p:cNvSpPr>
            <a:spLocks noGrp="1"/>
          </p:cNvSpPr>
          <p:nvPr>
            <p:ph type="sldNum" sz="quarter" idx="12"/>
          </p:nvPr>
        </p:nvSpPr>
        <p:spPr/>
        <p:txBody>
          <a:bodyPr/>
          <a:lstStyle/>
          <a:p>
            <a:fld id="{E667ED75-B537-4810-9364-B7D9FE7FDC55}" type="slidenum">
              <a:rPr lang="en-US" smtClean="0"/>
              <a:pPr/>
              <a:t>80</a:t>
            </a:fld>
            <a:endParaRPr lang="en-US"/>
          </a:p>
        </p:txBody>
      </p:sp>
      <p:sp>
        <p:nvSpPr>
          <p:cNvPr id="8" name="Rectangle à coins arrondis 7"/>
          <p:cNvSpPr/>
          <p:nvPr/>
        </p:nvSpPr>
        <p:spPr>
          <a:xfrm>
            <a:off x="7656893" y="2658048"/>
            <a:ext cx="1440160" cy="612648"/>
          </a:xfrm>
          <a:prstGeom prst="wedgeRoundRectCallout">
            <a:avLst>
              <a:gd name="adj1" fmla="val -170624"/>
              <a:gd name="adj2" fmla="val 682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Données PCI et </a:t>
            </a:r>
            <a:r>
              <a:rPr lang="fr-BE" dirty="0" err="1" smtClean="0"/>
              <a:t>ORBi</a:t>
            </a:r>
            <a:endParaRPr lang="fr-BE" dirty="0"/>
          </a:p>
        </p:txBody>
      </p:sp>
    </p:spTree>
    <p:extLst>
      <p:ext uri="{BB962C8B-B14F-4D97-AF65-F5344CB8AC3E}">
        <p14:creationId xmlns:p14="http://schemas.microsoft.com/office/powerpoint/2010/main" val="22621188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latin typeface="Arial Rounded MT Bold" pitchFamily="34" charset="0"/>
              </a:rPr>
              <a:t>La base PNX</a:t>
            </a:r>
            <a:endParaRPr lang="fr-BE" sz="3600" dirty="0">
              <a:latin typeface="Arial Rounded MT Bold" pitchFamily="34" charset="0"/>
            </a:endParaRPr>
          </a:p>
        </p:txBody>
      </p:sp>
      <p:sp>
        <p:nvSpPr>
          <p:cNvPr id="10" name="Espace réservé du contenu 9"/>
          <p:cNvSpPr>
            <a:spLocks noGrp="1"/>
          </p:cNvSpPr>
          <p:nvPr>
            <p:ph sz="half" idx="1"/>
          </p:nvPr>
        </p:nvSpPr>
        <p:spPr>
          <a:xfrm>
            <a:off x="467544" y="1556792"/>
            <a:ext cx="7200800" cy="5022336"/>
          </a:xfrm>
        </p:spPr>
        <p:txBody>
          <a:bodyPr/>
          <a:lstStyle/>
          <a:p>
            <a:pPr>
              <a:buNone/>
            </a:pPr>
            <a:r>
              <a:rPr lang="fr-BE" sz="2000" dirty="0" smtClean="0"/>
              <a:t>Afficher une notice PNX à partir du FE </a:t>
            </a:r>
          </a:p>
          <a:p>
            <a:pPr>
              <a:buNone/>
            </a:pPr>
            <a:endParaRPr lang="fr-BE" sz="2000" dirty="0" smtClean="0"/>
          </a:p>
          <a:p>
            <a:pPr>
              <a:buNone/>
            </a:pPr>
            <a:r>
              <a:rPr lang="fr-BE" sz="2000" dirty="0" smtClean="0"/>
              <a:t>-&gt; ouvrir la notice détaillée </a:t>
            </a:r>
          </a:p>
          <a:p>
            <a:pPr>
              <a:buNone/>
            </a:pPr>
            <a:endParaRPr lang="fr-BE" sz="2000" dirty="0" smtClean="0"/>
          </a:p>
          <a:p>
            <a:pPr>
              <a:buNone/>
            </a:pPr>
            <a:endParaRPr lang="fr-BE" sz="2000" dirty="0" smtClean="0"/>
          </a:p>
          <a:p>
            <a:pPr>
              <a:buNone/>
            </a:pPr>
            <a:endParaRPr lang="fr-BE" sz="2000" dirty="0" smtClean="0"/>
          </a:p>
          <a:p>
            <a:pPr>
              <a:buNone/>
            </a:pPr>
            <a:endParaRPr lang="fr-BE" sz="2000" dirty="0" smtClean="0"/>
          </a:p>
          <a:p>
            <a:pPr>
              <a:buNone/>
            </a:pPr>
            <a:endParaRPr lang="fr-BE" sz="2000" dirty="0" smtClean="0"/>
          </a:p>
          <a:p>
            <a:pPr>
              <a:buNone/>
            </a:pPr>
            <a:endParaRPr lang="fr-BE" sz="2000" dirty="0" smtClean="0"/>
          </a:p>
          <a:p>
            <a:pPr>
              <a:buNone/>
            </a:pPr>
            <a:endParaRPr lang="fr-BE" sz="2000" dirty="0" smtClean="0"/>
          </a:p>
          <a:p>
            <a:pPr>
              <a:buNone/>
            </a:pPr>
            <a:r>
              <a:rPr lang="fr-BE" sz="2000" dirty="0" smtClean="0"/>
              <a:t>-&gt; ajouter à la fin de l’url :</a:t>
            </a:r>
          </a:p>
          <a:p>
            <a:pPr>
              <a:buNone/>
            </a:pPr>
            <a:r>
              <a:rPr lang="fr-BE" sz="2000" b="1" dirty="0" smtClean="0">
                <a:latin typeface="Courier" pitchFamily="49" charset="0"/>
              </a:rPr>
              <a:t>&amp;</a:t>
            </a:r>
            <a:r>
              <a:rPr lang="fr-BE" sz="2000" b="1" dirty="0" err="1" smtClean="0">
                <a:latin typeface="Courier" pitchFamily="49" charset="0"/>
              </a:rPr>
              <a:t>showPnx</a:t>
            </a:r>
            <a:r>
              <a:rPr lang="fr-BE" sz="2000" b="1" dirty="0" smtClean="0">
                <a:latin typeface="Courier" pitchFamily="49" charset="0"/>
              </a:rPr>
              <a:t>=</a:t>
            </a:r>
            <a:r>
              <a:rPr lang="fr-BE" sz="2000" b="1" dirty="0" err="1" smtClean="0">
                <a:latin typeface="Courier" pitchFamily="49" charset="0"/>
              </a:rPr>
              <a:t>true</a:t>
            </a:r>
            <a:endParaRPr lang="fr-BE" sz="2000" b="1" dirty="0" smtClean="0">
              <a:latin typeface="Courier" pitchFamily="49" charset="0"/>
            </a:endParaRPr>
          </a:p>
          <a:p>
            <a:pPr>
              <a:buNone/>
            </a:pPr>
            <a:endParaRPr lang="fr-BE" sz="2000" dirty="0" smtClean="0"/>
          </a:p>
          <a:p>
            <a:pPr>
              <a:buNone/>
            </a:pPr>
            <a:endParaRPr lang="fr-BE" sz="2000" dirty="0" smtClean="0"/>
          </a:p>
          <a:p>
            <a:pPr>
              <a:buNone/>
            </a:pPr>
            <a:endParaRPr lang="fr-BE" sz="2000" dirty="0" smtClean="0"/>
          </a:p>
          <a:p>
            <a:pPr algn="ctr">
              <a:buNone/>
            </a:pPr>
            <a:endParaRPr lang="fr-BE" sz="2400" dirty="0" smtClean="0">
              <a:latin typeface="Courier" pitchFamily="49" charset="0"/>
            </a:endParaRPr>
          </a:p>
          <a:p>
            <a:pPr algn="ctr">
              <a:buNone/>
            </a:pPr>
            <a:endParaRPr lang="fr-BE" sz="2400" dirty="0">
              <a:latin typeface="Courier" pitchFamily="49" charset="0"/>
            </a:endParaRPr>
          </a:p>
        </p:txBody>
      </p:sp>
      <p:sp>
        <p:nvSpPr>
          <p:cNvPr id="4" name="Espace réservé du pied de page 3"/>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81</a:t>
            </a:fld>
            <a:endParaRPr lang="en-US"/>
          </a:p>
        </p:txBody>
      </p:sp>
      <p:pic>
        <p:nvPicPr>
          <p:cNvPr id="3076" name="Picture 4"/>
          <p:cNvPicPr>
            <a:picLocks noChangeAspect="1" noChangeArrowheads="1"/>
          </p:cNvPicPr>
          <p:nvPr/>
        </p:nvPicPr>
        <p:blipFill>
          <a:blip r:embed="rId3" cstate="print"/>
          <a:srcRect/>
          <a:stretch>
            <a:fillRect/>
          </a:stretch>
        </p:blipFill>
        <p:spPr bwMode="auto">
          <a:xfrm>
            <a:off x="1331640" y="2708920"/>
            <a:ext cx="6515100" cy="1685925"/>
          </a:xfrm>
          <a:prstGeom prst="rect">
            <a:avLst/>
          </a:prstGeom>
          <a:noFill/>
          <a:ln w="9525">
            <a:noFill/>
            <a:miter lim="800000"/>
            <a:headEnd/>
            <a:tailEnd/>
          </a:ln>
        </p:spPr>
      </p:pic>
      <p:cxnSp>
        <p:nvCxnSpPr>
          <p:cNvPr id="11" name="Connecteur droit avec flèche 10"/>
          <p:cNvCxnSpPr/>
          <p:nvPr/>
        </p:nvCxnSpPr>
        <p:spPr>
          <a:xfrm>
            <a:off x="3635896" y="2636912"/>
            <a:ext cx="3528392" cy="11521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06212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r>
              <a:rPr lang="fr-BE" dirty="0" smtClean="0"/>
              <a:t>Primo @ ULg : formation à destination du personnel...</a:t>
            </a:r>
            <a:endParaRPr lang="en-US" dirty="0"/>
          </a:p>
        </p:txBody>
      </p:sp>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sp>
        <p:nvSpPr>
          <p:cNvPr id="5" name="ZoneTexte 4"/>
          <p:cNvSpPr txBox="1"/>
          <p:nvPr/>
        </p:nvSpPr>
        <p:spPr>
          <a:xfrm>
            <a:off x="107504" y="404664"/>
            <a:ext cx="1224136" cy="430887"/>
          </a:xfrm>
          <a:prstGeom prst="rect">
            <a:avLst/>
          </a:prstGeom>
          <a:noFill/>
        </p:spPr>
        <p:txBody>
          <a:bodyPr wrap="square" rtlCol="0">
            <a:spAutoFit/>
          </a:bodyPr>
          <a:lstStyle/>
          <a:p>
            <a:r>
              <a:rPr lang="fr-BE" sz="2200" dirty="0" smtClean="0"/>
              <a:t>Aleph</a:t>
            </a:r>
            <a:endParaRPr lang="fr-BE" sz="2200" dirty="0"/>
          </a:p>
        </p:txBody>
      </p:sp>
      <p:pic>
        <p:nvPicPr>
          <p:cNvPr id="16386" name="Picture 2" descr="http://serv341.segi.ulg.ac.be:1701/primo_library/libweb/images/img/DELTA_composi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0" y="116632"/>
            <a:ext cx="9145196" cy="674136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rot="958877">
            <a:off x="6804248" y="404664"/>
            <a:ext cx="2016224" cy="430887"/>
          </a:xfrm>
          <a:prstGeom prst="rect">
            <a:avLst/>
          </a:prstGeom>
          <a:noFill/>
        </p:spPr>
        <p:txBody>
          <a:bodyPr wrap="square" rtlCol="0">
            <a:spAutoFit/>
          </a:bodyPr>
          <a:lstStyle/>
          <a:p>
            <a:r>
              <a:rPr lang="fr-BE" sz="2200" dirty="0" smtClean="0"/>
              <a:t>Interface Primo</a:t>
            </a:r>
            <a:endParaRPr lang="fr-BE" sz="2200" dirty="0"/>
          </a:p>
        </p:txBody>
      </p:sp>
      <p:sp>
        <p:nvSpPr>
          <p:cNvPr id="7" name="ZoneTexte 6"/>
          <p:cNvSpPr txBox="1"/>
          <p:nvPr/>
        </p:nvSpPr>
        <p:spPr>
          <a:xfrm rot="19694762">
            <a:off x="8164574" y="6268964"/>
            <a:ext cx="936104" cy="430887"/>
          </a:xfrm>
          <a:prstGeom prst="rect">
            <a:avLst/>
          </a:prstGeom>
          <a:noFill/>
        </p:spPr>
        <p:txBody>
          <a:bodyPr wrap="square" rtlCol="0">
            <a:spAutoFit/>
          </a:bodyPr>
          <a:lstStyle/>
          <a:p>
            <a:pPr algn="ctr"/>
            <a:r>
              <a:rPr lang="fr-BE" sz="2200" dirty="0" smtClean="0"/>
              <a:t>PCI</a:t>
            </a:r>
            <a:endParaRPr lang="fr-BE" sz="2200" dirty="0"/>
          </a:p>
        </p:txBody>
      </p:sp>
      <p:cxnSp>
        <p:nvCxnSpPr>
          <p:cNvPr id="12" name="Connecteur droit avec flèche 11"/>
          <p:cNvCxnSpPr>
            <a:stCxn id="6" idx="2"/>
          </p:cNvCxnSpPr>
          <p:nvPr/>
        </p:nvCxnSpPr>
        <p:spPr>
          <a:xfrm flipH="1">
            <a:off x="6516216" y="827224"/>
            <a:ext cx="1236827" cy="47695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6" idx="2"/>
          </p:cNvCxnSpPr>
          <p:nvPr/>
        </p:nvCxnSpPr>
        <p:spPr>
          <a:xfrm>
            <a:off x="7753043" y="827224"/>
            <a:ext cx="275341" cy="20257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7" idx="0"/>
          </p:cNvCxnSpPr>
          <p:nvPr/>
        </p:nvCxnSpPr>
        <p:spPr>
          <a:xfrm flipH="1" flipV="1">
            <a:off x="7890713" y="5733256"/>
            <a:ext cx="628531" cy="5679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90" name="ZoneTexte 16389"/>
          <p:cNvSpPr txBox="1"/>
          <p:nvPr/>
        </p:nvSpPr>
        <p:spPr>
          <a:xfrm>
            <a:off x="0" y="6184989"/>
            <a:ext cx="3096344" cy="646331"/>
          </a:xfrm>
          <a:prstGeom prst="rect">
            <a:avLst/>
          </a:prstGeom>
          <a:noFill/>
        </p:spPr>
        <p:txBody>
          <a:bodyPr wrap="square" rtlCol="0">
            <a:spAutoFit/>
          </a:bodyPr>
          <a:lstStyle/>
          <a:p>
            <a:r>
              <a:rPr lang="fr-BE" b="1" dirty="0" smtClean="0">
                <a:solidFill>
                  <a:srgbClr val="00B050"/>
                </a:solidFill>
              </a:rPr>
              <a:t>Accessibles via SFX (activés)</a:t>
            </a:r>
          </a:p>
          <a:p>
            <a:r>
              <a:rPr lang="fr-BE" b="1" dirty="0" smtClean="0">
                <a:solidFill>
                  <a:srgbClr val="FF0000"/>
                </a:solidFill>
              </a:rPr>
              <a:t>Non accessibles via SFX</a:t>
            </a:r>
            <a:endParaRPr lang="fr-BE" b="1" dirty="0">
              <a:solidFill>
                <a:srgbClr val="FF0000"/>
              </a:solidFill>
            </a:endParaRPr>
          </a:p>
        </p:txBody>
      </p:sp>
      <p:cxnSp>
        <p:nvCxnSpPr>
          <p:cNvPr id="16392" name="Connecteur droit avec flèche 16391"/>
          <p:cNvCxnSpPr/>
          <p:nvPr/>
        </p:nvCxnSpPr>
        <p:spPr>
          <a:xfrm flipH="1">
            <a:off x="2771800" y="5589240"/>
            <a:ext cx="1152128" cy="711972"/>
          </a:xfrm>
          <a:prstGeom prst="straightConnector1">
            <a:avLst/>
          </a:prstGeom>
          <a:ln w="444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395" name="Connecteur droit avec flèche 16394"/>
          <p:cNvCxnSpPr/>
          <p:nvPr/>
        </p:nvCxnSpPr>
        <p:spPr>
          <a:xfrm flipH="1">
            <a:off x="2483768" y="6508154"/>
            <a:ext cx="2736304" cy="16120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E667ED75-B537-4810-9364-B7D9FE7FDC55}" type="slidenum">
              <a:rPr lang="en-US" smtClean="0"/>
              <a:pPr/>
              <a:t>82</a:t>
            </a:fld>
            <a:endParaRPr lang="en-US"/>
          </a:p>
        </p:txBody>
      </p:sp>
    </p:spTree>
    <p:extLst>
      <p:ext uri="{BB962C8B-B14F-4D97-AF65-F5344CB8AC3E}">
        <p14:creationId xmlns:p14="http://schemas.microsoft.com/office/powerpoint/2010/main" val="34585442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Au menu</a:t>
            </a:r>
            <a:endParaRPr lang="fr-BE" dirty="0"/>
          </a:p>
        </p:txBody>
      </p:sp>
      <p:sp>
        <p:nvSpPr>
          <p:cNvPr id="3" name="Espace réservé du contenu 2"/>
          <p:cNvSpPr>
            <a:spLocks noGrp="1"/>
          </p:cNvSpPr>
          <p:nvPr>
            <p:ph idx="1"/>
          </p:nvPr>
        </p:nvSpPr>
        <p:spPr/>
        <p:txBody>
          <a:bodyPr>
            <a:normAutofit/>
          </a:bodyPr>
          <a:lstStyle/>
          <a:p>
            <a:r>
              <a:rPr lang="fr-BE" sz="2800" dirty="0" smtClean="0">
                <a:solidFill>
                  <a:schemeClr val="bg1">
                    <a:lumMod val="50000"/>
                  </a:schemeClr>
                </a:solidFill>
              </a:rPr>
              <a:t>Rappels &amp; constats </a:t>
            </a:r>
          </a:p>
          <a:p>
            <a:r>
              <a:rPr lang="fr-BE" sz="2800" dirty="0" err="1" smtClean="0">
                <a:solidFill>
                  <a:schemeClr val="bg1">
                    <a:lumMod val="50000"/>
                  </a:schemeClr>
                </a:solidFill>
              </a:rPr>
              <a:t>Opac</a:t>
            </a:r>
            <a:r>
              <a:rPr lang="fr-BE" sz="2800" dirty="0" smtClean="0">
                <a:solidFill>
                  <a:schemeClr val="bg1">
                    <a:lumMod val="50000"/>
                  </a:schemeClr>
                </a:solidFill>
              </a:rPr>
              <a:t> de nouvelle génération &amp; outil </a:t>
            </a:r>
            <a:r>
              <a:rPr lang="fr-BE" sz="2800" dirty="0" err="1" smtClean="0">
                <a:solidFill>
                  <a:schemeClr val="bg1">
                    <a:lumMod val="50000"/>
                  </a:schemeClr>
                </a:solidFill>
              </a:rPr>
              <a:t>discovery</a:t>
            </a:r>
            <a:endParaRPr lang="fr-BE" sz="2800" dirty="0" smtClean="0">
              <a:solidFill>
                <a:schemeClr val="bg1">
                  <a:lumMod val="50000"/>
                </a:schemeClr>
              </a:solidFill>
            </a:endParaRPr>
          </a:p>
          <a:p>
            <a:r>
              <a:rPr lang="fr-BE" sz="2800" dirty="0" smtClean="0">
                <a:solidFill>
                  <a:schemeClr val="bg1">
                    <a:lumMod val="50000"/>
                  </a:schemeClr>
                </a:solidFill>
              </a:rPr>
              <a:t>Primo @ ULg</a:t>
            </a:r>
          </a:p>
          <a:p>
            <a:pPr lvl="1"/>
            <a:r>
              <a:rPr lang="fr-BE" sz="2400" dirty="0" smtClean="0">
                <a:solidFill>
                  <a:schemeClr val="bg1">
                    <a:lumMod val="50000"/>
                  </a:schemeClr>
                </a:solidFill>
              </a:rPr>
              <a:t>Projet</a:t>
            </a:r>
          </a:p>
          <a:p>
            <a:pPr lvl="1"/>
            <a:r>
              <a:rPr lang="fr-BE" sz="2400" dirty="0" smtClean="0">
                <a:solidFill>
                  <a:schemeClr val="bg1">
                    <a:lumMod val="50000"/>
                  </a:schemeClr>
                </a:solidFill>
              </a:rPr>
              <a:t>Contenu de l’interface</a:t>
            </a:r>
          </a:p>
          <a:p>
            <a:pPr lvl="2"/>
            <a:r>
              <a:rPr lang="fr-BE" sz="2000" dirty="0" smtClean="0">
                <a:solidFill>
                  <a:schemeClr val="bg1">
                    <a:lumMod val="50000"/>
                  </a:schemeClr>
                </a:solidFill>
              </a:rPr>
              <a:t>Primo Central Index</a:t>
            </a:r>
          </a:p>
          <a:p>
            <a:pPr lvl="2"/>
            <a:r>
              <a:rPr lang="fr-BE" sz="2000" dirty="0" smtClean="0">
                <a:solidFill>
                  <a:schemeClr val="bg1">
                    <a:lumMod val="50000"/>
                  </a:schemeClr>
                </a:solidFill>
              </a:rPr>
              <a:t>Les données locales ALEPH, SFX &amp; </a:t>
            </a:r>
            <a:r>
              <a:rPr lang="fr-BE" sz="2000" dirty="0" err="1" smtClean="0">
                <a:solidFill>
                  <a:schemeClr val="bg1">
                    <a:lumMod val="50000"/>
                  </a:schemeClr>
                </a:solidFill>
              </a:rPr>
              <a:t>ORBi</a:t>
            </a:r>
            <a:endParaRPr lang="fr-BE" sz="2000" dirty="0" smtClean="0">
              <a:solidFill>
                <a:schemeClr val="bg1">
                  <a:lumMod val="50000"/>
                </a:schemeClr>
              </a:solidFill>
            </a:endParaRPr>
          </a:p>
          <a:p>
            <a:pPr lvl="2"/>
            <a:r>
              <a:rPr lang="fr-BE" sz="2000" dirty="0" smtClean="0">
                <a:solidFill>
                  <a:schemeClr val="bg1">
                    <a:lumMod val="50000"/>
                  </a:schemeClr>
                </a:solidFill>
              </a:rPr>
              <a:t>La base PNX</a:t>
            </a:r>
          </a:p>
          <a:p>
            <a:pPr lvl="1"/>
            <a:r>
              <a:rPr lang="fr-BE" sz="2400" b="1" dirty="0"/>
              <a:t>Utilisation du Primo de </a:t>
            </a:r>
            <a:r>
              <a:rPr lang="fr-BE" sz="2400" b="1" dirty="0" smtClean="0"/>
              <a:t>l’ULg</a:t>
            </a:r>
            <a:endParaRPr lang="fr-BE" dirty="0" smtClean="0"/>
          </a:p>
          <a:p>
            <a:pPr lvl="1"/>
            <a:endParaRPr lang="fr-BE" dirty="0"/>
          </a:p>
          <a:p>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83</a:t>
            </a:fld>
            <a:endParaRPr lang="en-US"/>
          </a:p>
        </p:txBody>
      </p:sp>
    </p:spTree>
    <p:extLst>
      <p:ext uri="{BB962C8B-B14F-4D97-AF65-F5344CB8AC3E}">
        <p14:creationId xmlns:p14="http://schemas.microsoft.com/office/powerpoint/2010/main" val="428129391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136904" cy="1210146"/>
          </a:xfrm>
        </p:spPr>
        <p:txBody>
          <a:bodyPr/>
          <a:lstStyle/>
          <a:p>
            <a:pPr marL="114300" indent="0"/>
            <a:r>
              <a:rPr lang="fr-BE" dirty="0" smtClean="0"/>
              <a:t>Accès depuis le site web</a:t>
            </a:r>
          </a:p>
        </p:txBody>
      </p:sp>
      <p:sp>
        <p:nvSpPr>
          <p:cNvPr id="9" name="Espace réservé du contenu 2"/>
          <p:cNvSpPr>
            <a:spLocks noGrp="1"/>
          </p:cNvSpPr>
          <p:nvPr>
            <p:ph idx="1"/>
          </p:nvPr>
        </p:nvSpPr>
        <p:spPr>
          <a:xfrm>
            <a:off x="107504" y="1268760"/>
            <a:ext cx="8244408" cy="5400600"/>
          </a:xfrm>
        </p:spPr>
        <p:txBody>
          <a:bodyPr>
            <a:normAutofit/>
          </a:bodyPr>
          <a:lstStyle/>
          <a:p>
            <a:pPr marL="114300" indent="0">
              <a:buNone/>
            </a:pPr>
            <a:endParaRPr lang="fr-BE" sz="1300" u="sng" dirty="0" smtClean="0"/>
          </a:p>
          <a:p>
            <a:pPr marL="114300" indent="0">
              <a:buNone/>
            </a:pPr>
            <a:r>
              <a:rPr lang="fr-BE" sz="2000" b="1" dirty="0" smtClean="0"/>
              <a:t>Effectuer une recherche simple dans</a:t>
            </a:r>
          </a:p>
          <a:p>
            <a:pPr marL="1050925" lvl="3" indent="295275">
              <a:buClr>
                <a:schemeClr val="tx2"/>
              </a:buClr>
              <a:buFont typeface="Wingdings" pitchFamily="2" charset="2"/>
              <a:buChar char="Ø"/>
              <a:tabLst>
                <a:tab pos="1257300" algn="l"/>
              </a:tabLst>
            </a:pPr>
            <a:r>
              <a:rPr lang="fr-BE" sz="1800" dirty="0" smtClean="0"/>
              <a:t>Le contenu du catalogue ALEPH</a:t>
            </a:r>
          </a:p>
          <a:p>
            <a:pPr marL="1050925" lvl="3" indent="295275">
              <a:buClr>
                <a:schemeClr val="tx2"/>
              </a:buClr>
              <a:buFont typeface="Wingdings" pitchFamily="2" charset="2"/>
              <a:buChar char="Ø"/>
              <a:tabLst>
                <a:tab pos="1257300" algn="l"/>
              </a:tabLst>
            </a:pPr>
            <a:r>
              <a:rPr lang="fr-BE" sz="1800" dirty="0" smtClean="0"/>
              <a:t>Le contenu d’</a:t>
            </a:r>
            <a:r>
              <a:rPr lang="fr-BE" sz="1800" dirty="0" err="1" smtClean="0"/>
              <a:t>ORBi</a:t>
            </a:r>
            <a:endParaRPr lang="fr-BE" sz="1800" dirty="0" smtClean="0"/>
          </a:p>
          <a:p>
            <a:pPr marL="1050925" lvl="3" indent="295275">
              <a:buClr>
                <a:schemeClr val="tx2"/>
              </a:buClr>
              <a:buFont typeface="Wingdings" pitchFamily="2" charset="2"/>
              <a:buChar char="Ø"/>
            </a:pPr>
            <a:r>
              <a:rPr lang="fr-BE" sz="1800" dirty="0" smtClean="0"/>
              <a:t>Les ressources électroniques : </a:t>
            </a:r>
          </a:p>
          <a:p>
            <a:pPr marL="1612900" lvl="4" indent="266700">
              <a:buClr>
                <a:schemeClr val="tx2"/>
              </a:buClr>
              <a:buFont typeface="Wingdings" pitchFamily="2" charset="2"/>
              <a:buChar char="Ø"/>
            </a:pPr>
            <a:r>
              <a:rPr lang="fr-BE" sz="1600" dirty="0" smtClean="0"/>
              <a:t>E-journaux &amp; articles</a:t>
            </a:r>
          </a:p>
          <a:p>
            <a:pPr marL="1612900" lvl="4" indent="266700">
              <a:buClr>
                <a:schemeClr val="tx2"/>
              </a:buClr>
              <a:buFont typeface="Wingdings" pitchFamily="2" charset="2"/>
              <a:buChar char="Ø"/>
            </a:pPr>
            <a:r>
              <a:rPr lang="fr-BE" sz="1600" dirty="0" smtClean="0"/>
              <a:t>E-books &amp; chapitres</a:t>
            </a:r>
          </a:p>
          <a:p>
            <a:pPr marL="1612900" lvl="4" indent="266700">
              <a:buClr>
                <a:schemeClr val="tx2"/>
              </a:buClr>
              <a:buFont typeface="Wingdings" pitchFamily="2" charset="2"/>
              <a:buChar char="Ø"/>
            </a:pPr>
            <a:r>
              <a:rPr lang="fr-BE" sz="1600" dirty="0" smtClean="0"/>
              <a:t>Publications en Open Access (dépôts institutionnels…)</a:t>
            </a:r>
          </a:p>
          <a:p>
            <a:pPr marL="1612900" lvl="4" indent="266700">
              <a:buClr>
                <a:schemeClr val="tx2"/>
              </a:buClr>
              <a:buFont typeface="Wingdings" pitchFamily="2" charset="2"/>
              <a:buChar char="Ø"/>
            </a:pPr>
            <a:r>
              <a:rPr lang="fr-BE" sz="1600" dirty="0" smtClean="0"/>
              <a:t>des articles d’encyclopédies</a:t>
            </a:r>
          </a:p>
          <a:p>
            <a:pPr marL="1612900" lvl="4" indent="266700">
              <a:buClr>
                <a:schemeClr val="tx2"/>
              </a:buClr>
              <a:buFont typeface="Wingdings" pitchFamily="2" charset="2"/>
              <a:buChar char="Ø"/>
            </a:pPr>
            <a:r>
              <a:rPr lang="fr-BE" sz="1600" dirty="0" smtClean="0"/>
              <a:t>…</a:t>
            </a:r>
          </a:p>
          <a:p>
            <a:pPr marL="1612900" lvl="4" indent="266700">
              <a:buClr>
                <a:schemeClr val="tx2"/>
              </a:buClr>
              <a:buFont typeface="Wingdings" pitchFamily="2" charset="2"/>
              <a:buChar char="Ø"/>
            </a:pPr>
            <a:endParaRPr lang="fr-BE" sz="1600" dirty="0" smtClean="0"/>
          </a:p>
          <a:p>
            <a:pPr marL="1612900" lvl="4" indent="266700">
              <a:buClr>
                <a:schemeClr val="tx2"/>
              </a:buClr>
              <a:buFont typeface="Wingdings" pitchFamily="2" charset="2"/>
              <a:buChar char="Ø"/>
            </a:pPr>
            <a:endParaRPr lang="fr-BE" sz="1600" dirty="0" smtClean="0"/>
          </a:p>
          <a:p>
            <a:pPr marL="1612900" lvl="4" indent="266700">
              <a:buClr>
                <a:schemeClr val="tx2"/>
              </a:buClr>
              <a:buFont typeface="Wingdings" pitchFamily="2" charset="2"/>
              <a:buChar char="Ø"/>
            </a:pPr>
            <a:endParaRPr lang="fr-BE" sz="1600" dirty="0" smtClean="0"/>
          </a:p>
          <a:p>
            <a:pPr marL="1612900" lvl="4" indent="266700">
              <a:buClr>
                <a:schemeClr val="tx2"/>
              </a:buClr>
              <a:buFont typeface="Wingdings" pitchFamily="2" charset="2"/>
              <a:buChar char="Ø"/>
            </a:pPr>
            <a:endParaRPr lang="fr-BE" sz="1600" dirty="0" smtClean="0"/>
          </a:p>
          <a:p>
            <a:pPr marL="114300" indent="0">
              <a:buNone/>
            </a:pPr>
            <a:endParaRPr lang="fr-BE" sz="2000" b="1" dirty="0" smtClean="0"/>
          </a:p>
          <a:p>
            <a:pPr marL="114300" indent="0">
              <a:buNone/>
            </a:pPr>
            <a:endParaRPr lang="fr-BE" sz="2000" b="1" dirty="0" smtClean="0"/>
          </a:p>
          <a:p>
            <a:pPr marL="114300" indent="0">
              <a:buNone/>
            </a:pPr>
            <a:endParaRPr lang="fr-BE" sz="2000" b="1" dirty="0" smtClean="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smtClean="0"/>
          </a:p>
          <a:p>
            <a:pPr marL="114300" indent="0">
              <a:buNone/>
            </a:pPr>
            <a:endParaRPr lang="fr-BE" sz="1300" u="sng" dirty="0"/>
          </a:p>
          <a:p>
            <a:pPr marL="3371850" indent="-3371850">
              <a:buNone/>
            </a:pPr>
            <a:endParaRPr lang="fr-BE" sz="1300" u="sng" dirty="0" smtClean="0"/>
          </a:p>
          <a:p>
            <a:pPr marL="3371850" indent="-3371850">
              <a:buNone/>
            </a:pPr>
            <a:endParaRPr lang="fr-BE" sz="1300" u="sng" dirty="0" smtClean="0"/>
          </a:p>
          <a:p>
            <a:pPr marL="3371850" indent="-3371850">
              <a:buNone/>
            </a:pPr>
            <a:endParaRPr lang="fr-BE" sz="1300" u="sng" dirty="0"/>
          </a:p>
          <a:p>
            <a:pPr marL="3371850" indent="-3371850">
              <a:buNone/>
            </a:pPr>
            <a:endParaRPr lang="fr-BE" sz="1300" u="sng" dirty="0" smtClean="0"/>
          </a:p>
          <a:p>
            <a:pPr marL="3371850" indent="-3371850">
              <a:buNone/>
            </a:pPr>
            <a:endParaRPr lang="fr-BE" sz="1300" u="sng" dirty="0" smtClean="0"/>
          </a:p>
          <a:p>
            <a:pPr algn="r"/>
            <a:endParaRPr lang="fr-BE" dirty="0"/>
          </a:p>
        </p:txBody>
      </p: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84</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395536" y="4437112"/>
            <a:ext cx="7866633" cy="1080120"/>
          </a:xfrm>
          <a:prstGeom prst="rect">
            <a:avLst/>
          </a:prstGeom>
          <a:noFill/>
          <a:ln w="9525">
            <a:noFill/>
            <a:miter lim="800000"/>
            <a:headEnd/>
            <a:tailEnd/>
          </a:ln>
        </p:spPr>
      </p:pic>
    </p:spTree>
    <p:extLst>
      <p:ext uri="{BB962C8B-B14F-4D97-AF65-F5344CB8AC3E}">
        <p14:creationId xmlns:p14="http://schemas.microsoft.com/office/powerpoint/2010/main" val="340070156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136904" cy="1210146"/>
          </a:xfrm>
        </p:spPr>
        <p:txBody>
          <a:bodyPr/>
          <a:lstStyle/>
          <a:p>
            <a:pPr marL="114300" indent="0"/>
            <a:r>
              <a:rPr lang="fr-BE" dirty="0" smtClean="0"/>
              <a:t>Recherche simple</a:t>
            </a:r>
          </a:p>
        </p:txBody>
      </p:sp>
      <p:sp>
        <p:nvSpPr>
          <p:cNvPr id="9" name="Espace réservé du contenu 2"/>
          <p:cNvSpPr>
            <a:spLocks noGrp="1"/>
          </p:cNvSpPr>
          <p:nvPr>
            <p:ph idx="1"/>
          </p:nvPr>
        </p:nvSpPr>
        <p:spPr>
          <a:xfrm>
            <a:off x="539552" y="2852936"/>
            <a:ext cx="7632848" cy="4005064"/>
          </a:xfrm>
        </p:spPr>
        <p:txBody>
          <a:bodyPr>
            <a:normAutofit/>
          </a:bodyPr>
          <a:lstStyle/>
          <a:p>
            <a:r>
              <a:rPr lang="fr-BE" sz="2000" dirty="0" smtClean="0"/>
              <a:t>Entrer n’importe quel(s) terme(s) de recherche</a:t>
            </a:r>
          </a:p>
          <a:p>
            <a:r>
              <a:rPr lang="fr-BE" sz="2000" dirty="0" smtClean="0"/>
              <a:t>La plupart des zones sont indexées : le résultat peut venir d’une zone ‘Auteur’, ‘Titre’, ‘Description’, ‘Abstract’, ‘Sujet’, ‘Publication’,  etc.</a:t>
            </a:r>
          </a:p>
          <a:p>
            <a:endParaRPr lang="fr-BE" sz="2000" dirty="0" smtClean="0"/>
          </a:p>
          <a:p>
            <a:r>
              <a:rPr lang="fr-BE" sz="2000" dirty="0" smtClean="0"/>
              <a:t>Possibilité :</a:t>
            </a:r>
          </a:p>
          <a:p>
            <a:pPr lvl="1"/>
            <a:r>
              <a:rPr lang="fr-BE" sz="1800" dirty="0" smtClean="0"/>
              <a:t>d’utiliser des troncatures et masques : * ?</a:t>
            </a:r>
          </a:p>
          <a:p>
            <a:pPr lvl="1"/>
            <a:r>
              <a:rPr lang="fr-BE" sz="1800" dirty="0" smtClean="0"/>
              <a:t>d’utiliser des guillemets « langage des signes »</a:t>
            </a:r>
          </a:p>
          <a:p>
            <a:pPr lvl="1"/>
            <a:r>
              <a:rPr lang="fr-BE" sz="1800" dirty="0" smtClean="0"/>
              <a:t>de construire une équation complexe : ET, OU, SAUF, parenthèses</a:t>
            </a:r>
          </a:p>
          <a:p>
            <a:pPr lvl="1">
              <a:tabLst>
                <a:tab pos="5835650" algn="l"/>
              </a:tabLst>
            </a:pPr>
            <a:r>
              <a:rPr lang="fr-BE" sz="1800" dirty="0" smtClean="0"/>
              <a:t>de chercher sur tous les types de documents, ou de filtrer sur les livres, les périodiques, ou les articles</a:t>
            </a:r>
          </a:p>
          <a:p>
            <a:pPr lvl="1"/>
            <a:endParaRPr lang="fr-BE" sz="1800" dirty="0" smtClean="0"/>
          </a:p>
          <a:p>
            <a:pPr marL="114300" indent="0">
              <a:buNone/>
            </a:pPr>
            <a:endParaRPr lang="fr-BE" sz="2000" b="1" dirty="0" smtClean="0"/>
          </a:p>
          <a:p>
            <a:pPr marL="114300" indent="0">
              <a:buNone/>
            </a:pPr>
            <a:endParaRPr lang="fr-BE" sz="2000" b="1" dirty="0" smtClean="0"/>
          </a:p>
          <a:p>
            <a:pPr marL="114300" indent="0">
              <a:buNone/>
            </a:pPr>
            <a:endParaRPr lang="fr-BE" sz="2000" b="1" dirty="0" smtClean="0"/>
          </a:p>
          <a:p>
            <a:pPr marL="114300" indent="0">
              <a:buNone/>
            </a:pPr>
            <a:endParaRPr lang="fr-BE" sz="2000" b="1" dirty="0" smtClean="0"/>
          </a:p>
          <a:p>
            <a:pPr marL="114300" indent="0">
              <a:buNone/>
            </a:pPr>
            <a:endParaRPr lang="fr-BE" sz="2000" b="1" dirty="0" smtClean="0"/>
          </a:p>
          <a:p>
            <a:pPr marL="114300" indent="0">
              <a:buNone/>
            </a:pPr>
            <a:endParaRPr lang="fr-BE" sz="2000" b="1" dirty="0" smtClean="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smtClean="0"/>
          </a:p>
          <a:p>
            <a:pPr marL="114300" indent="0">
              <a:buNone/>
            </a:pPr>
            <a:endParaRPr lang="fr-BE" sz="1300" u="sng" dirty="0"/>
          </a:p>
          <a:p>
            <a:pPr marL="3371850" indent="-3371850">
              <a:buNone/>
            </a:pPr>
            <a:endParaRPr lang="fr-BE" sz="1300" u="sng" dirty="0" smtClean="0"/>
          </a:p>
          <a:p>
            <a:pPr marL="3371850" indent="-3371850">
              <a:buNone/>
            </a:pPr>
            <a:endParaRPr lang="fr-BE" sz="1300" u="sng" dirty="0" smtClean="0"/>
          </a:p>
          <a:p>
            <a:pPr marL="3371850" indent="-3371850">
              <a:buNone/>
            </a:pPr>
            <a:endParaRPr lang="fr-BE" sz="1300" u="sng" dirty="0"/>
          </a:p>
          <a:p>
            <a:pPr marL="3371850" indent="-3371850">
              <a:buNone/>
            </a:pPr>
            <a:endParaRPr lang="fr-BE" sz="1300" u="sng" dirty="0" smtClean="0"/>
          </a:p>
          <a:p>
            <a:pPr marL="3371850" indent="-3371850">
              <a:buNone/>
            </a:pPr>
            <a:endParaRPr lang="fr-BE" sz="1300" u="sng" dirty="0" smtClean="0"/>
          </a:p>
          <a:p>
            <a:pPr algn="r"/>
            <a:endParaRPr lang="fr-BE" dirty="0"/>
          </a:p>
        </p:txBody>
      </p:sp>
      <p:sp>
        <p:nvSpPr>
          <p:cNvPr id="3" name="Rectangle 2"/>
          <p:cNvSpPr/>
          <p:nvPr/>
        </p:nvSpPr>
        <p:spPr>
          <a:xfrm>
            <a:off x="467544" y="1196752"/>
            <a:ext cx="3600400" cy="400110"/>
          </a:xfrm>
          <a:prstGeom prst="rect">
            <a:avLst/>
          </a:prstGeom>
        </p:spPr>
        <p:txBody>
          <a:bodyPr wrap="square">
            <a:spAutoFit/>
          </a:bodyPr>
          <a:lstStyle/>
          <a:p>
            <a:r>
              <a:rPr lang="en-US" sz="2000" dirty="0" err="1"/>
              <a:t>Recherche</a:t>
            </a:r>
            <a:r>
              <a:rPr lang="en-US" sz="2000" dirty="0"/>
              <a:t> </a:t>
            </a:r>
            <a:r>
              <a:rPr lang="en-US" sz="2000" dirty="0" err="1"/>
              <a:t>globale</a:t>
            </a:r>
            <a:r>
              <a:rPr lang="en-US" sz="2000" dirty="0"/>
              <a:t> (</a:t>
            </a:r>
            <a:r>
              <a:rPr lang="en-US" sz="2000" i="1" dirty="0"/>
              <a:t>blended</a:t>
            </a:r>
            <a:r>
              <a:rPr lang="en-US" sz="2000" dirty="0"/>
              <a:t>)</a:t>
            </a:r>
          </a:p>
        </p:txBody>
      </p:sp>
      <p:sp>
        <p:nvSpPr>
          <p:cNvPr id="7" name="Organigramme : Bande perforée 6"/>
          <p:cNvSpPr/>
          <p:nvPr/>
        </p:nvSpPr>
        <p:spPr>
          <a:xfrm>
            <a:off x="6516216" y="4581129"/>
            <a:ext cx="1872208" cy="648072"/>
          </a:xfrm>
          <a:prstGeom prst="flowChartPunchedTape">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fr-BE" sz="2000" b="1" dirty="0" smtClean="0"/>
              <a:t>+ </a:t>
            </a:r>
            <a:r>
              <a:rPr lang="fr-BE" sz="2000" b="1" dirty="0" err="1" smtClean="0"/>
              <a:t>stemming</a:t>
            </a:r>
            <a:r>
              <a:rPr lang="fr-BE" sz="2000" b="1" dirty="0" smtClean="0"/>
              <a:t> !</a:t>
            </a:r>
            <a:endParaRPr lang="fr-BE" sz="2000" b="1"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85</a:t>
            </a:fld>
            <a:endParaRPr lang="en-US"/>
          </a:p>
        </p:txBody>
      </p:sp>
      <p:pic>
        <p:nvPicPr>
          <p:cNvPr id="10" name="Picture 4"/>
          <p:cNvPicPr>
            <a:picLocks noChangeAspect="1" noChangeArrowheads="1"/>
          </p:cNvPicPr>
          <p:nvPr/>
        </p:nvPicPr>
        <p:blipFill>
          <a:blip r:embed="rId2" cstate="print"/>
          <a:srcRect/>
          <a:stretch>
            <a:fillRect/>
          </a:stretch>
        </p:blipFill>
        <p:spPr bwMode="auto">
          <a:xfrm>
            <a:off x="4211960" y="5949281"/>
            <a:ext cx="1635696" cy="90872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403648" y="1628799"/>
            <a:ext cx="6264696" cy="1093033"/>
          </a:xfrm>
          <a:prstGeom prst="rect">
            <a:avLst/>
          </a:prstGeom>
          <a:noFill/>
          <a:ln w="9525">
            <a:noFill/>
            <a:miter lim="800000"/>
            <a:headEnd/>
            <a:tailEnd/>
          </a:ln>
        </p:spPr>
      </p:pic>
    </p:spTree>
    <p:extLst>
      <p:ext uri="{BB962C8B-B14F-4D97-AF65-F5344CB8AC3E}">
        <p14:creationId xmlns:p14="http://schemas.microsoft.com/office/powerpoint/2010/main" val="39133868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600" dirty="0" smtClean="0">
                <a:latin typeface="Arial Rounded MT Bold" pitchFamily="34" charset="0"/>
              </a:rPr>
              <a:t>Recherche avancée</a:t>
            </a:r>
            <a:endParaRPr lang="fr-BE" sz="3600" dirty="0">
              <a:latin typeface="Arial Rounded MT Bold" pitchFamily="34" charset="0"/>
            </a:endParaRPr>
          </a:p>
        </p:txBody>
      </p:sp>
      <p:sp>
        <p:nvSpPr>
          <p:cNvPr id="9" name="Espace réservé du contenu 8"/>
          <p:cNvSpPr>
            <a:spLocks noGrp="1"/>
          </p:cNvSpPr>
          <p:nvPr>
            <p:ph sz="half" idx="1"/>
          </p:nvPr>
        </p:nvSpPr>
        <p:spPr>
          <a:xfrm>
            <a:off x="467544" y="5661248"/>
            <a:ext cx="7715200" cy="1008112"/>
          </a:xfrm>
        </p:spPr>
        <p:txBody>
          <a:bodyPr>
            <a:normAutofit/>
          </a:bodyPr>
          <a:lstStyle/>
          <a:p>
            <a:pPr>
              <a:buNone/>
            </a:pPr>
            <a:r>
              <a:rPr lang="fr-BE" sz="1400" b="1" i="1" dirty="0" smtClean="0"/>
              <a:t>« Commence par » -&gt; uniquement sur les </a:t>
            </a:r>
            <a:r>
              <a:rPr lang="fr-BE" sz="1400" b="1" i="1" dirty="0" smtClean="0">
                <a:effectLst>
                  <a:outerShdw blurRad="38100" dist="38100" dir="2700000" algn="tl">
                    <a:srgbClr val="000000">
                      <a:alpha val="43137"/>
                    </a:srgbClr>
                  </a:outerShdw>
                </a:effectLst>
              </a:rPr>
              <a:t>titres (zones 245 &amp; 130)</a:t>
            </a:r>
          </a:p>
          <a:p>
            <a:pPr>
              <a:buNone/>
            </a:pPr>
            <a:r>
              <a:rPr lang="fr-BE" sz="1400" b="1" i="1" dirty="0" smtClean="0"/>
              <a:t>« Description » = zone 520 (résumé)</a:t>
            </a:r>
          </a:p>
          <a:p>
            <a:pPr>
              <a:buNone/>
            </a:pPr>
            <a:endParaRPr lang="fr-BE" sz="2000" dirty="0" smtClean="0"/>
          </a:p>
          <a:p>
            <a:pPr>
              <a:buNone/>
            </a:pPr>
            <a:endParaRPr lang="fr-BE" sz="2000" dirty="0" smtClean="0"/>
          </a:p>
          <a:p>
            <a:pPr>
              <a:buNone/>
            </a:pPr>
            <a:endParaRPr lang="fr-BE" dirty="0" smtClean="0"/>
          </a:p>
          <a:p>
            <a:pPr>
              <a:buNone/>
            </a:pPr>
            <a:endParaRPr lang="fr-BE" dirty="0"/>
          </a:p>
        </p:txBody>
      </p: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86</a:t>
            </a:fld>
            <a:endParaRPr lang="en-US"/>
          </a:p>
        </p:txBody>
      </p:sp>
      <p:pic>
        <p:nvPicPr>
          <p:cNvPr id="6146" name="Picture 2"/>
          <p:cNvPicPr>
            <a:picLocks noChangeAspect="1" noChangeArrowheads="1"/>
          </p:cNvPicPr>
          <p:nvPr/>
        </p:nvPicPr>
        <p:blipFill>
          <a:blip r:embed="rId3" cstate="print"/>
          <a:srcRect/>
          <a:stretch>
            <a:fillRect/>
          </a:stretch>
        </p:blipFill>
        <p:spPr bwMode="auto">
          <a:xfrm>
            <a:off x="251520" y="1196752"/>
            <a:ext cx="8172078" cy="1111968"/>
          </a:xfrm>
          <a:prstGeom prst="rect">
            <a:avLst/>
          </a:prstGeom>
          <a:noFill/>
          <a:ln w="9525">
            <a:noFill/>
            <a:miter lim="800000"/>
            <a:headEnd/>
            <a:tailEnd/>
          </a:ln>
        </p:spPr>
      </p:pic>
      <p:cxnSp>
        <p:nvCxnSpPr>
          <p:cNvPr id="13" name="Connecteur droit avec flèche 12"/>
          <p:cNvCxnSpPr/>
          <p:nvPr/>
        </p:nvCxnSpPr>
        <p:spPr>
          <a:xfrm flipH="1">
            <a:off x="4788024" y="1916832"/>
            <a:ext cx="1008112" cy="10081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4" cstate="print"/>
          <a:srcRect/>
          <a:stretch>
            <a:fillRect/>
          </a:stretch>
        </p:blipFill>
        <p:spPr bwMode="auto">
          <a:xfrm>
            <a:off x="323528" y="3068960"/>
            <a:ext cx="8004258" cy="1728192"/>
          </a:xfrm>
          <a:prstGeom prst="rect">
            <a:avLst/>
          </a:prstGeom>
          <a:noFill/>
          <a:ln w="9525">
            <a:noFill/>
            <a:miter lim="800000"/>
            <a:headEnd/>
            <a:tailEnd/>
          </a:ln>
        </p:spPr>
      </p:pic>
      <p:pic>
        <p:nvPicPr>
          <p:cNvPr id="22" name="Picture 6"/>
          <p:cNvPicPr>
            <a:picLocks noChangeAspect="1" noChangeArrowheads="1"/>
          </p:cNvPicPr>
          <p:nvPr/>
        </p:nvPicPr>
        <p:blipFill>
          <a:blip r:embed="rId5" cstate="print"/>
          <a:srcRect/>
          <a:stretch>
            <a:fillRect/>
          </a:stretch>
        </p:blipFill>
        <p:spPr bwMode="auto">
          <a:xfrm>
            <a:off x="323528" y="5013176"/>
            <a:ext cx="2628900" cy="590550"/>
          </a:xfrm>
          <a:prstGeom prst="rect">
            <a:avLst/>
          </a:prstGeom>
          <a:noFill/>
          <a:ln w="9525">
            <a:noFill/>
            <a:miter lim="800000"/>
            <a:headEnd/>
            <a:tailEnd/>
          </a:ln>
        </p:spPr>
      </p:pic>
      <p:pic>
        <p:nvPicPr>
          <p:cNvPr id="23" name="Picture 3"/>
          <p:cNvPicPr>
            <a:picLocks noChangeAspect="1" noChangeArrowheads="1"/>
          </p:cNvPicPr>
          <p:nvPr/>
        </p:nvPicPr>
        <p:blipFill>
          <a:blip r:embed="rId6" cstate="print"/>
          <a:srcRect/>
          <a:stretch>
            <a:fillRect/>
          </a:stretch>
        </p:blipFill>
        <p:spPr bwMode="auto">
          <a:xfrm>
            <a:off x="467544" y="2348880"/>
            <a:ext cx="1584176" cy="1342174"/>
          </a:xfrm>
          <a:prstGeom prst="rect">
            <a:avLst/>
          </a:prstGeom>
          <a:noFill/>
          <a:ln w="9525">
            <a:noFill/>
            <a:miter lim="800000"/>
            <a:headEnd/>
            <a:tailEnd/>
          </a:ln>
        </p:spPr>
      </p:pic>
      <p:pic>
        <p:nvPicPr>
          <p:cNvPr id="24" name="Picture 5"/>
          <p:cNvPicPr>
            <a:picLocks noChangeAspect="1" noChangeArrowheads="1"/>
          </p:cNvPicPr>
          <p:nvPr/>
        </p:nvPicPr>
        <p:blipFill>
          <a:blip r:embed="rId7" cstate="print"/>
          <a:srcRect/>
          <a:stretch>
            <a:fillRect/>
          </a:stretch>
        </p:blipFill>
        <p:spPr bwMode="auto">
          <a:xfrm>
            <a:off x="467544" y="3933056"/>
            <a:ext cx="2971800" cy="1085850"/>
          </a:xfrm>
          <a:prstGeom prst="rect">
            <a:avLst/>
          </a:prstGeom>
          <a:noFill/>
          <a:ln w="9525">
            <a:noFill/>
            <a:miter lim="800000"/>
            <a:headEnd/>
            <a:tailEnd/>
          </a:ln>
        </p:spPr>
      </p:pic>
    </p:spTree>
    <p:extLst>
      <p:ext uri="{BB962C8B-B14F-4D97-AF65-F5344CB8AC3E}">
        <p14:creationId xmlns:p14="http://schemas.microsoft.com/office/powerpoint/2010/main" val="30062441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79512" y="274638"/>
            <a:ext cx="8136904" cy="1210146"/>
          </a:xfrm>
        </p:spPr>
        <p:txBody>
          <a:bodyPr/>
          <a:lstStyle/>
          <a:p>
            <a:pPr marL="114300" indent="0"/>
            <a:r>
              <a:rPr lang="fr-BE" dirty="0" smtClean="0"/>
              <a:t>Affichage des résultats</a:t>
            </a:r>
          </a:p>
        </p:txBody>
      </p:sp>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87</a:t>
            </a:fld>
            <a:endParaRPr lang="en-US"/>
          </a:p>
        </p:txBody>
      </p:sp>
      <p:pic>
        <p:nvPicPr>
          <p:cNvPr id="7174" name="Picture 6"/>
          <p:cNvPicPr>
            <a:picLocks noChangeAspect="1" noChangeArrowheads="1"/>
          </p:cNvPicPr>
          <p:nvPr/>
        </p:nvPicPr>
        <p:blipFill>
          <a:blip r:embed="rId2" cstate="print"/>
          <a:srcRect/>
          <a:stretch>
            <a:fillRect/>
          </a:stretch>
        </p:blipFill>
        <p:spPr bwMode="auto">
          <a:xfrm>
            <a:off x="467544" y="1340768"/>
            <a:ext cx="7402581" cy="5004445"/>
          </a:xfrm>
          <a:prstGeom prst="rect">
            <a:avLst/>
          </a:prstGeom>
          <a:noFill/>
          <a:ln w="9525">
            <a:noFill/>
            <a:miter lim="800000"/>
            <a:headEnd/>
            <a:tailEnd/>
          </a:ln>
        </p:spPr>
      </p:pic>
    </p:spTree>
    <p:extLst>
      <p:ext uri="{BB962C8B-B14F-4D97-AF65-F5344CB8AC3E}">
        <p14:creationId xmlns:p14="http://schemas.microsoft.com/office/powerpoint/2010/main" val="20727420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79512" y="274638"/>
            <a:ext cx="8136904" cy="1210146"/>
          </a:xfrm>
        </p:spPr>
        <p:txBody>
          <a:bodyPr/>
          <a:lstStyle/>
          <a:p>
            <a:pPr marL="114300" indent="0"/>
            <a:r>
              <a:rPr lang="fr-BE" dirty="0" smtClean="0"/>
              <a:t>Affichage des résultats</a:t>
            </a:r>
          </a:p>
        </p:txBody>
      </p:sp>
      <p:sp>
        <p:nvSpPr>
          <p:cNvPr id="5" name="ZoneTexte 4"/>
          <p:cNvSpPr txBox="1"/>
          <p:nvPr/>
        </p:nvSpPr>
        <p:spPr>
          <a:xfrm>
            <a:off x="611560" y="1700808"/>
            <a:ext cx="7488832" cy="1477328"/>
          </a:xfrm>
          <a:prstGeom prst="rect">
            <a:avLst/>
          </a:prstGeom>
          <a:noFill/>
        </p:spPr>
        <p:txBody>
          <a:bodyPr wrap="square" rtlCol="0">
            <a:spAutoFit/>
          </a:bodyPr>
          <a:lstStyle/>
          <a:p>
            <a:r>
              <a:rPr lang="fr-BE" dirty="0" smtClean="0"/>
              <a:t>Pour les ressources en ligne avec FT, si les termes de recherche ne font pas partie du titre, des sujets, des auteurs… ou des autres informations qui se trouvent dans le « + d’infos », mais sont issus du texte intégral indexé, alors un bref extrait du FT (</a:t>
            </a:r>
            <a:r>
              <a:rPr lang="fr-BE" i="1" dirty="0" err="1" smtClean="0"/>
              <a:t>snippet</a:t>
            </a:r>
            <a:r>
              <a:rPr lang="fr-BE" dirty="0" smtClean="0"/>
              <a:t>) avec les termes apparaît en grisé dès l’affichage abrégé.</a:t>
            </a:r>
            <a:endParaRPr lang="fr-BE" dirty="0"/>
          </a:p>
        </p:txBody>
      </p:sp>
      <p:sp>
        <p:nvSpPr>
          <p:cNvPr id="2" name="Espace réservé du pied de page 1"/>
          <p:cNvSpPr>
            <a:spLocks noGrp="1"/>
          </p:cNvSpPr>
          <p:nvPr>
            <p:ph type="ftr" sz="quarter" idx="11"/>
          </p:nvPr>
        </p:nvSpPr>
        <p:spPr/>
        <p:txBody>
          <a:bodyPr/>
          <a:lstStyle/>
          <a:p>
            <a:r>
              <a:rPr lang="fr-BE" smtClean="0"/>
              <a:t>Primo @ ULg : formation à destination du personnel...</a:t>
            </a:r>
            <a:endParaRPr lang="en-US"/>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88</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611560" y="3284984"/>
            <a:ext cx="7434459" cy="2780828"/>
          </a:xfrm>
          <a:prstGeom prst="rect">
            <a:avLst/>
          </a:prstGeom>
          <a:noFill/>
          <a:ln w="9525">
            <a:noFill/>
            <a:miter lim="800000"/>
            <a:headEnd/>
            <a:tailEnd/>
          </a:ln>
        </p:spPr>
      </p:pic>
      <p:sp>
        <p:nvSpPr>
          <p:cNvPr id="10" name="Flèche droite à entaille 9"/>
          <p:cNvSpPr/>
          <p:nvPr/>
        </p:nvSpPr>
        <p:spPr>
          <a:xfrm>
            <a:off x="755576" y="3861048"/>
            <a:ext cx="504056" cy="72008"/>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Flèche droite à entaille 10"/>
          <p:cNvSpPr/>
          <p:nvPr/>
        </p:nvSpPr>
        <p:spPr>
          <a:xfrm>
            <a:off x="755576" y="5229200"/>
            <a:ext cx="546360" cy="72008"/>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515713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Obtenir plus de résultats ?</a:t>
            </a:r>
          </a:p>
        </p:txBody>
      </p:sp>
      <p:sp>
        <p:nvSpPr>
          <p:cNvPr id="3" name="Espace réservé du contenu 2"/>
          <p:cNvSpPr>
            <a:spLocks noGrp="1"/>
          </p:cNvSpPr>
          <p:nvPr>
            <p:ph idx="1"/>
          </p:nvPr>
        </p:nvSpPr>
        <p:spPr>
          <a:xfrm>
            <a:off x="3851920" y="1196752"/>
            <a:ext cx="5482952" cy="888038"/>
          </a:xfrm>
          <a:solidFill>
            <a:schemeClr val="accent1">
              <a:lumMod val="40000"/>
              <a:lumOff val="60000"/>
            </a:schemeClr>
          </a:solidFill>
          <a:effectLst>
            <a:glow rad="63500">
              <a:schemeClr val="accent1">
                <a:satMod val="175000"/>
                <a:alpha val="40000"/>
              </a:schemeClr>
            </a:glow>
          </a:effectLst>
        </p:spPr>
        <p:txBody>
          <a:bodyPr>
            <a:normAutofit fontScale="32500" lnSpcReduction="20000"/>
          </a:bodyPr>
          <a:lstStyle/>
          <a:p>
            <a:endParaRPr lang="fr-BE" dirty="0" smtClean="0"/>
          </a:p>
          <a:p>
            <a:r>
              <a:rPr lang="fr-BE" sz="4300" i="1" dirty="0" smtClean="0"/>
              <a:t>Ne pas recliquer sur « Rechercher » : la case se décoche dès qu’on lance une autre recherche</a:t>
            </a:r>
          </a:p>
          <a:p>
            <a:r>
              <a:rPr lang="fr-BE" sz="4300" i="1" dirty="0" smtClean="0"/>
              <a:t>Étend la recherche aux références sans FT à l’ULg</a:t>
            </a:r>
            <a:endParaRPr lang="fr-BE" sz="4300" i="1"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89</a:t>
            </a:fld>
            <a:endParaRPr lang="en-US"/>
          </a:p>
        </p:txBody>
      </p:sp>
      <p:pic>
        <p:nvPicPr>
          <p:cNvPr id="9218" name="Picture 2"/>
          <p:cNvPicPr>
            <a:picLocks noChangeAspect="1" noChangeArrowheads="1"/>
          </p:cNvPicPr>
          <p:nvPr/>
        </p:nvPicPr>
        <p:blipFill>
          <a:blip r:embed="rId3" cstate="print"/>
          <a:srcRect/>
          <a:stretch>
            <a:fillRect/>
          </a:stretch>
        </p:blipFill>
        <p:spPr bwMode="auto">
          <a:xfrm>
            <a:off x="467544" y="1920051"/>
            <a:ext cx="7668344" cy="4937949"/>
          </a:xfrm>
          <a:prstGeom prst="rect">
            <a:avLst/>
          </a:prstGeom>
          <a:noFill/>
          <a:ln w="9525">
            <a:noFill/>
            <a:miter lim="800000"/>
            <a:headEnd/>
            <a:tailEnd/>
          </a:ln>
        </p:spPr>
      </p:pic>
      <p:cxnSp>
        <p:nvCxnSpPr>
          <p:cNvPr id="15" name="Connecteur droit avec flèche 14"/>
          <p:cNvCxnSpPr/>
          <p:nvPr/>
        </p:nvCxnSpPr>
        <p:spPr>
          <a:xfrm flipH="1">
            <a:off x="1691680" y="1772816"/>
            <a:ext cx="2232248" cy="43204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076056" y="1988840"/>
            <a:ext cx="1872208" cy="266429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5940152" y="1988840"/>
            <a:ext cx="1008112" cy="316835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887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À </a:t>
            </a:r>
            <a:r>
              <a:rPr lang="fr-BE" dirty="0" smtClean="0"/>
              <a:t>l’ULg, avec Primo…</a:t>
            </a:r>
            <a:endParaRPr lang="fr-BE" dirty="0"/>
          </a:p>
        </p:txBody>
      </p:sp>
      <p:sp>
        <p:nvSpPr>
          <p:cNvPr id="3" name="Espace réservé du contenu 2"/>
          <p:cNvSpPr>
            <a:spLocks noGrp="1"/>
          </p:cNvSpPr>
          <p:nvPr>
            <p:ph idx="1"/>
          </p:nvPr>
        </p:nvSpPr>
        <p:spPr/>
        <p:txBody>
          <a:bodyPr/>
          <a:lstStyle/>
          <a:p>
            <a:pPr marL="361950" indent="-276225"/>
            <a:r>
              <a:rPr lang="fr-BE" sz="2400" dirty="0" smtClean="0"/>
              <a:t>Vers une nouvelle solution :</a:t>
            </a:r>
          </a:p>
          <a:p>
            <a:pPr marL="659130" lvl="1" indent="-276225"/>
            <a:r>
              <a:rPr lang="fr-BE" dirty="0" smtClean="0"/>
              <a:t>Plus attirante</a:t>
            </a:r>
            <a:endParaRPr lang="fr-BE" dirty="0"/>
          </a:p>
          <a:p>
            <a:pPr marL="659130" lvl="1" indent="-276225"/>
            <a:r>
              <a:rPr lang="fr-BE" dirty="0" smtClean="0"/>
              <a:t>Plus esthétique</a:t>
            </a:r>
            <a:endParaRPr lang="fr-BE" dirty="0"/>
          </a:p>
          <a:p>
            <a:pPr marL="659130" lvl="1" indent="-276225"/>
            <a:r>
              <a:rPr lang="fr-BE" dirty="0" smtClean="0"/>
              <a:t>Simple d’usage</a:t>
            </a:r>
          </a:p>
          <a:p>
            <a:pPr marL="659130" lvl="1" indent="-276225"/>
            <a:r>
              <a:rPr lang="fr-BE" dirty="0" smtClean="0"/>
              <a:t>Plus rapide </a:t>
            </a:r>
            <a:endParaRPr lang="fr-BE" dirty="0"/>
          </a:p>
          <a:p>
            <a:pPr marL="659130" lvl="1" indent="-276225"/>
            <a:r>
              <a:rPr lang="fr-BE" dirty="0" smtClean="0"/>
              <a:t>Plus moderne</a:t>
            </a:r>
          </a:p>
          <a:p>
            <a:pPr marL="659130" lvl="1" indent="-276225"/>
            <a:r>
              <a:rPr lang="fr-BE" dirty="0" smtClean="0"/>
              <a:t>Plus riche en contenus !</a:t>
            </a:r>
            <a:endParaRPr lang="fr-BE" dirty="0"/>
          </a:p>
          <a:p>
            <a:pPr marL="361950" indent="-276225"/>
            <a:endParaRPr lang="fr-BE" dirty="0"/>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068960"/>
            <a:ext cx="3888432" cy="321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9</a:t>
            </a:fld>
            <a:endParaRPr lang="en-US"/>
          </a:p>
        </p:txBody>
      </p:sp>
    </p:spTree>
    <p:extLst>
      <p:ext uri="{BB962C8B-B14F-4D97-AF65-F5344CB8AC3E}">
        <p14:creationId xmlns:p14="http://schemas.microsoft.com/office/powerpoint/2010/main" val="22739758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Did</a:t>
            </a:r>
            <a:r>
              <a:rPr lang="fr-BE" dirty="0" smtClean="0"/>
              <a:t> </a:t>
            </a:r>
            <a:r>
              <a:rPr lang="fr-BE" dirty="0" err="1" smtClean="0"/>
              <a:t>you</a:t>
            </a:r>
            <a:r>
              <a:rPr lang="fr-BE" dirty="0" smtClean="0"/>
              <a:t> </a:t>
            </a:r>
            <a:r>
              <a:rPr lang="fr-BE" dirty="0" err="1" smtClean="0"/>
              <a:t>mean</a:t>
            </a:r>
            <a:r>
              <a:rPr lang="fr-BE" dirty="0"/>
              <a:t>?</a:t>
            </a:r>
          </a:p>
        </p:txBody>
      </p:sp>
      <p:sp>
        <p:nvSpPr>
          <p:cNvPr id="3" name="Espace réservé du contenu 2"/>
          <p:cNvSpPr>
            <a:spLocks noGrp="1"/>
          </p:cNvSpPr>
          <p:nvPr>
            <p:ph idx="1"/>
          </p:nvPr>
        </p:nvSpPr>
        <p:spPr/>
        <p:txBody>
          <a:bodyPr/>
          <a:lstStyle/>
          <a:p>
            <a:r>
              <a:rPr lang="fr-BE" dirty="0"/>
              <a:t>Une faute de frappe</a:t>
            </a:r>
            <a:r>
              <a:rPr lang="fr-BE" dirty="0" smtClean="0"/>
              <a:t>? </a:t>
            </a:r>
            <a:endParaRPr lang="fr-BE" dirty="0"/>
          </a:p>
          <a:p>
            <a:r>
              <a:rPr lang="fr-BE" dirty="0" smtClean="0"/>
              <a:t>Moins de 50 résultats ?</a:t>
            </a:r>
          </a:p>
          <a:p>
            <a:pPr marL="114300" indent="0">
              <a:buNone/>
            </a:pPr>
            <a:r>
              <a:rPr lang="fr-BE" dirty="0" smtClean="0">
                <a:sym typeface="Wingdings 3"/>
              </a:rPr>
              <a:t>	 </a:t>
            </a:r>
            <a:r>
              <a:rPr lang="fr-BE" dirty="0" smtClean="0">
                <a:sym typeface="Wingdings" pitchFamily="2" charset="2"/>
              </a:rPr>
              <a:t>Un </a:t>
            </a:r>
            <a:r>
              <a:rPr lang="fr-BE" dirty="0">
                <a:sym typeface="Wingdings" pitchFamily="2" charset="2"/>
              </a:rPr>
              <a:t>autre terme est proposé pour relancer la </a:t>
            </a:r>
            <a:r>
              <a:rPr lang="fr-BE" dirty="0" smtClean="0">
                <a:sym typeface="Wingdings" pitchFamily="2" charset="2"/>
              </a:rPr>
              <a:t>recherche</a:t>
            </a:r>
          </a:p>
          <a:p>
            <a:endParaRPr lang="fr-BE" dirty="0">
              <a:solidFill>
                <a:srgbClr val="FF0000"/>
              </a:solidFill>
              <a:sym typeface="Wingdings" pitchFamily="2" charset="2"/>
            </a:endParaRPr>
          </a:p>
          <a:p>
            <a:endParaRPr lang="fr-BE" dirty="0" smtClean="0">
              <a:solidFill>
                <a:srgbClr val="FF0000"/>
              </a:solidFill>
              <a:sym typeface="Wingdings" pitchFamily="2" charset="2"/>
            </a:endParaRPr>
          </a:p>
          <a:p>
            <a:endParaRPr lang="fr-BE" dirty="0">
              <a:solidFill>
                <a:srgbClr val="FF0000"/>
              </a:solidFill>
              <a:sym typeface="Wingdings" pitchFamily="2" charset="2"/>
            </a:endParaRPr>
          </a:p>
          <a:p>
            <a:endParaRPr lang="fr-BE" dirty="0" smtClean="0">
              <a:solidFill>
                <a:srgbClr val="FF0000"/>
              </a:solidFill>
              <a:sym typeface="Wingdings" pitchFamily="2" charset="2"/>
            </a:endParaRPr>
          </a:p>
          <a:p>
            <a:endParaRPr lang="fr-BE" dirty="0">
              <a:solidFill>
                <a:srgbClr val="FF0000"/>
              </a:solidFill>
              <a:sym typeface="Wingdings" pitchFamily="2" charset="2"/>
            </a:endParaRPr>
          </a:p>
          <a:p>
            <a:endParaRPr lang="fr-BE" dirty="0" smtClean="0">
              <a:solidFill>
                <a:srgbClr val="FF0000"/>
              </a:solidFill>
              <a:sym typeface="Wingdings" pitchFamily="2" charset="2"/>
            </a:endParaRPr>
          </a:p>
          <a:p>
            <a:endParaRPr lang="fr-BE" dirty="0">
              <a:solidFill>
                <a:srgbClr val="FF0000"/>
              </a:solidFill>
              <a:sym typeface="Wingdings" pitchFamily="2" charset="2"/>
            </a:endParaRPr>
          </a:p>
          <a:p>
            <a:pPr algn="ctr">
              <a:buNone/>
            </a:pPr>
            <a:r>
              <a:rPr lang="fr-BE" dirty="0" smtClean="0">
                <a:sym typeface="Wingdings 3"/>
              </a:rPr>
              <a:t> </a:t>
            </a:r>
            <a:r>
              <a:rPr lang="fr-BE" i="1" dirty="0" smtClean="0"/>
              <a:t>Il suffit de cliquer sur le lien pour relancer la recherche</a:t>
            </a:r>
            <a:endParaRPr lang="fr-BE" i="1" dirty="0"/>
          </a:p>
          <a:p>
            <a:endParaRPr lang="fr-BE" dirty="0"/>
          </a:p>
        </p:txBody>
      </p:sp>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90</a:t>
            </a:fld>
            <a:endParaRPr lang="en-US"/>
          </a:p>
        </p:txBody>
      </p:sp>
      <p:pic>
        <p:nvPicPr>
          <p:cNvPr id="10243" name="Picture 3"/>
          <p:cNvPicPr>
            <a:picLocks noChangeAspect="1" noChangeArrowheads="1"/>
          </p:cNvPicPr>
          <p:nvPr/>
        </p:nvPicPr>
        <p:blipFill>
          <a:blip r:embed="rId2" cstate="print"/>
          <a:srcRect/>
          <a:stretch>
            <a:fillRect/>
          </a:stretch>
        </p:blipFill>
        <p:spPr bwMode="auto">
          <a:xfrm>
            <a:off x="683568" y="2924944"/>
            <a:ext cx="6984776" cy="2314169"/>
          </a:xfrm>
          <a:prstGeom prst="rect">
            <a:avLst/>
          </a:prstGeom>
          <a:noFill/>
          <a:ln w="9525">
            <a:noFill/>
            <a:miter lim="800000"/>
            <a:headEnd/>
            <a:tailEnd/>
          </a:ln>
        </p:spPr>
      </p:pic>
      <p:cxnSp>
        <p:nvCxnSpPr>
          <p:cNvPr id="13" name="Connecteur droit avec flèche 12"/>
          <p:cNvCxnSpPr/>
          <p:nvPr/>
        </p:nvCxnSpPr>
        <p:spPr>
          <a:xfrm>
            <a:off x="3491880" y="2852936"/>
            <a:ext cx="1296144" cy="115212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4057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Affiner ses résultats</a:t>
            </a:r>
          </a:p>
        </p:txBody>
      </p:sp>
      <p:sp>
        <p:nvSpPr>
          <p:cNvPr id="3" name="Espace réservé du contenu 2"/>
          <p:cNvSpPr>
            <a:spLocks noGrp="1"/>
          </p:cNvSpPr>
          <p:nvPr>
            <p:ph idx="1"/>
          </p:nvPr>
        </p:nvSpPr>
        <p:spPr/>
        <p:txBody>
          <a:bodyPr>
            <a:normAutofit lnSpcReduction="10000"/>
          </a:bodyPr>
          <a:lstStyle/>
          <a:p>
            <a:r>
              <a:rPr lang="fr-BE" sz="2000" dirty="0"/>
              <a:t>En sélectionnant une ou plusieurs facettes (ou </a:t>
            </a:r>
            <a:r>
              <a:rPr lang="fr-BE" sz="2000" dirty="0" smtClean="0"/>
              <a:t>filtres)</a:t>
            </a:r>
            <a:endParaRPr lang="fr-BE" sz="2000" dirty="0"/>
          </a:p>
          <a:p>
            <a:r>
              <a:rPr lang="fr-BE" sz="2000" dirty="0" smtClean="0"/>
              <a:t>5 </a:t>
            </a:r>
            <a:r>
              <a:rPr lang="fr-BE" sz="2000" dirty="0"/>
              <a:t>choix maximum </a:t>
            </a:r>
            <a:r>
              <a:rPr lang="fr-BE" sz="2000" dirty="0" smtClean="0"/>
              <a:t>affichés :</a:t>
            </a:r>
            <a:endParaRPr lang="fr-BE" sz="2000" dirty="0"/>
          </a:p>
          <a:p>
            <a:pPr lvl="1"/>
            <a:r>
              <a:rPr lang="fr-BE" sz="1800" dirty="0" smtClean="0"/>
              <a:t>par </a:t>
            </a:r>
            <a:r>
              <a:rPr lang="fr-BE" sz="1800" dirty="0"/>
              <a:t>nombre décroissant de résultats</a:t>
            </a:r>
          </a:p>
          <a:p>
            <a:pPr lvl="1"/>
            <a:r>
              <a:rPr lang="fr-BE" sz="1800" dirty="0" smtClean="0"/>
              <a:t>avec un «</a:t>
            </a:r>
            <a:r>
              <a:rPr lang="fr-BE" sz="1800" dirty="0"/>
              <a:t> Plus d’options »</a:t>
            </a:r>
          </a:p>
          <a:p>
            <a:endParaRPr lang="fr-BE" dirty="0" smtClean="0"/>
          </a:p>
          <a:p>
            <a:endParaRPr lang="fr-BE" sz="2000" dirty="0" smtClean="0"/>
          </a:p>
          <a:p>
            <a:r>
              <a:rPr lang="fr-BE" sz="2000" dirty="0" smtClean="0"/>
              <a:t>A </a:t>
            </a:r>
            <a:r>
              <a:rPr lang="fr-BE" sz="2000" dirty="0"/>
              <a:t>l’exception de la première </a:t>
            </a:r>
            <a:r>
              <a:rPr lang="fr-BE" sz="2000" dirty="0" smtClean="0"/>
              <a:t>facette «</a:t>
            </a:r>
            <a:r>
              <a:rPr lang="fr-BE" sz="2000" dirty="0"/>
              <a:t> N’afficher que »</a:t>
            </a:r>
          </a:p>
          <a:p>
            <a:endParaRPr lang="fr-BE" dirty="0" smtClean="0"/>
          </a:p>
          <a:p>
            <a:endParaRPr lang="fr-BE" dirty="0" smtClean="0"/>
          </a:p>
          <a:p>
            <a:endParaRPr lang="fr-BE" dirty="0"/>
          </a:p>
          <a:p>
            <a:endParaRPr lang="fr-BE" sz="2000" dirty="0" smtClean="0"/>
          </a:p>
          <a:p>
            <a:r>
              <a:rPr lang="fr-BE" sz="2000" dirty="0" smtClean="0"/>
              <a:t> Ne </a:t>
            </a:r>
            <a:r>
              <a:rPr lang="fr-BE" sz="2000" dirty="0"/>
              <a:t>signifie pas qu’il y a + </a:t>
            </a:r>
            <a:r>
              <a:rPr lang="fr-BE" sz="2000" dirty="0" smtClean="0"/>
              <a:t>que </a:t>
            </a:r>
            <a:r>
              <a:rPr lang="fr-BE" sz="2000" dirty="0"/>
              <a:t>5 facettes </a:t>
            </a:r>
            <a:r>
              <a:rPr lang="fr-BE" sz="2000" dirty="0" smtClean="0"/>
              <a:t>créées </a:t>
            </a:r>
            <a:endParaRPr lang="fr-BE" sz="2000" dirty="0"/>
          </a:p>
          <a:p>
            <a:pPr lvl="1"/>
            <a:r>
              <a:rPr lang="fr-BE" sz="1800" dirty="0"/>
              <a:t>MAIS </a:t>
            </a:r>
            <a:r>
              <a:rPr lang="fr-BE" sz="1800" dirty="0" smtClean="0"/>
              <a:t>possibilité </a:t>
            </a:r>
            <a:r>
              <a:rPr lang="fr-BE" sz="1800" dirty="0"/>
              <a:t>de sélectionner ou d’exclure 1 ou plusieurs choix</a:t>
            </a:r>
            <a:r>
              <a:rPr lang="fr-BE" sz="1800" dirty="0" smtClean="0"/>
              <a:t>.</a:t>
            </a:r>
          </a:p>
          <a:p>
            <a:endParaRPr lang="fr-BE" dirty="0"/>
          </a:p>
          <a:p>
            <a:endParaRPr lang="fr-BE" dirty="0" smtClean="0"/>
          </a:p>
          <a:p>
            <a:endParaRPr lang="fr-BE" dirty="0"/>
          </a:p>
          <a:p>
            <a:endParaRPr lang="fr-BE"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3775" y="2083684"/>
            <a:ext cx="2476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5364088" y="3311665"/>
            <a:ext cx="1238250" cy="2613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0802" y="3918176"/>
            <a:ext cx="2269754" cy="1392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3213" y="5109814"/>
            <a:ext cx="402332" cy="40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pied de page 5"/>
          <p:cNvSpPr>
            <a:spLocks noGrp="1"/>
          </p:cNvSpPr>
          <p:nvPr>
            <p:ph type="ftr" sz="quarter" idx="11"/>
          </p:nvPr>
        </p:nvSpPr>
        <p:spPr/>
        <p:txBody>
          <a:bodyPr/>
          <a:lstStyle/>
          <a:p>
            <a:r>
              <a:rPr lang="fr-BE" smtClean="0"/>
              <a:t>Primo @ ULg : formation à destination du personnel...</a:t>
            </a:r>
            <a:endParaRPr lang="en-US"/>
          </a:p>
        </p:txBody>
      </p:sp>
      <p:sp>
        <p:nvSpPr>
          <p:cNvPr id="7" name="Espace réservé du numéro de diapositive 6"/>
          <p:cNvSpPr>
            <a:spLocks noGrp="1"/>
          </p:cNvSpPr>
          <p:nvPr>
            <p:ph type="sldNum" sz="quarter" idx="12"/>
          </p:nvPr>
        </p:nvSpPr>
        <p:spPr/>
        <p:txBody>
          <a:bodyPr/>
          <a:lstStyle/>
          <a:p>
            <a:fld id="{E667ED75-B537-4810-9364-B7D9FE7FDC55}" type="slidenum">
              <a:rPr lang="en-US" smtClean="0"/>
              <a:pPr/>
              <a:t>91</a:t>
            </a:fld>
            <a:endParaRPr lang="en-US"/>
          </a:p>
        </p:txBody>
      </p:sp>
    </p:spTree>
    <p:extLst>
      <p:ext uri="{BB962C8B-B14F-4D97-AF65-F5344CB8AC3E}">
        <p14:creationId xmlns:p14="http://schemas.microsoft.com/office/powerpoint/2010/main" val="13319682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3096344" cy="5449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1676864"/>
            <a:ext cx="4056284" cy="5181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779912" y="908720"/>
            <a:ext cx="4680520" cy="369332"/>
          </a:xfrm>
          <a:prstGeom prst="rect">
            <a:avLst/>
          </a:prstGeom>
          <a:noFill/>
        </p:spPr>
        <p:txBody>
          <a:bodyPr wrap="square" rtlCol="0">
            <a:spAutoFit/>
          </a:bodyPr>
          <a:lstStyle/>
          <a:p>
            <a:r>
              <a:rPr lang="fr-BE" dirty="0" smtClean="0"/>
              <a:t>Possibilité d’affiner par inclusion et exclusion</a:t>
            </a:r>
            <a:endParaRPr lang="fr-BE" dirty="0"/>
          </a:p>
        </p:txBody>
      </p:sp>
      <p:cxnSp>
        <p:nvCxnSpPr>
          <p:cNvPr id="7" name="Connecteur droit avec flèche 6"/>
          <p:cNvCxnSpPr/>
          <p:nvPr/>
        </p:nvCxnSpPr>
        <p:spPr>
          <a:xfrm flipH="1">
            <a:off x="4283968" y="1248196"/>
            <a:ext cx="2016224" cy="7406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4788024" y="1248196"/>
            <a:ext cx="2664296" cy="74064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Espace réservé du pied de page 15"/>
          <p:cNvSpPr>
            <a:spLocks noGrp="1"/>
          </p:cNvSpPr>
          <p:nvPr>
            <p:ph type="ftr" sz="quarter" idx="11"/>
          </p:nvPr>
        </p:nvSpPr>
        <p:spPr/>
        <p:txBody>
          <a:bodyPr/>
          <a:lstStyle/>
          <a:p>
            <a:r>
              <a:rPr lang="fr-BE" smtClean="0"/>
              <a:t>Primo @ ULg : formation à destination du personnel...</a:t>
            </a:r>
            <a:endParaRPr lang="en-US"/>
          </a:p>
        </p:txBody>
      </p:sp>
      <p:sp>
        <p:nvSpPr>
          <p:cNvPr id="17" name="Espace réservé du numéro de diapositive 16"/>
          <p:cNvSpPr>
            <a:spLocks noGrp="1"/>
          </p:cNvSpPr>
          <p:nvPr>
            <p:ph type="sldNum" sz="quarter" idx="12"/>
          </p:nvPr>
        </p:nvSpPr>
        <p:spPr/>
        <p:txBody>
          <a:bodyPr/>
          <a:lstStyle/>
          <a:p>
            <a:fld id="{E667ED75-B537-4810-9364-B7D9FE7FDC55}" type="slidenum">
              <a:rPr lang="en-US" smtClean="0"/>
              <a:pPr/>
              <a:t>92</a:t>
            </a:fld>
            <a:endParaRPr lang="en-US"/>
          </a:p>
        </p:txBody>
      </p:sp>
    </p:spTree>
    <p:extLst>
      <p:ext uri="{BB962C8B-B14F-4D97-AF65-F5344CB8AC3E}">
        <p14:creationId xmlns:p14="http://schemas.microsoft.com/office/powerpoint/2010/main" val="15534280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39552" y="1196752"/>
            <a:ext cx="5679168" cy="3608759"/>
          </a:xfrm>
          <a:prstGeom prst="rect">
            <a:avLst/>
          </a:prstGeom>
          <a:noFill/>
          <a:ln w="9525">
            <a:noFill/>
            <a:miter lim="800000"/>
            <a:headEnd/>
            <a:tailEnd/>
          </a:ln>
        </p:spPr>
      </p:pic>
      <p:sp>
        <p:nvSpPr>
          <p:cNvPr id="3" name="Espace réservé du contenu 2"/>
          <p:cNvSpPr>
            <a:spLocks noGrp="1"/>
          </p:cNvSpPr>
          <p:nvPr>
            <p:ph idx="1"/>
          </p:nvPr>
        </p:nvSpPr>
        <p:spPr>
          <a:xfrm>
            <a:off x="179512" y="4725144"/>
            <a:ext cx="7897688" cy="1872208"/>
          </a:xfrm>
        </p:spPr>
        <p:txBody>
          <a:bodyPr>
            <a:normAutofit/>
          </a:bodyPr>
          <a:lstStyle/>
          <a:p>
            <a:pPr marL="114300" indent="0">
              <a:buNone/>
            </a:pPr>
            <a:endParaRPr lang="fr-BE" sz="2400" dirty="0" smtClean="0">
              <a:solidFill>
                <a:srgbClr val="FF0000"/>
              </a:solidFill>
            </a:endParaRPr>
          </a:p>
          <a:p>
            <a:pPr marL="114300" indent="0">
              <a:buNone/>
            </a:pPr>
            <a:r>
              <a:rPr lang="fr-BE" sz="1800" dirty="0" smtClean="0"/>
              <a:t>Correspond à des notices d’e-journaux ou d’e-books, des notices d’articles issues de ces e-journaux ou e-books, ou des notices d’ORBi</a:t>
            </a:r>
          </a:p>
          <a:p>
            <a:pPr marL="114300" indent="0">
              <a:buNone/>
            </a:pPr>
            <a:r>
              <a:rPr lang="fr-BE" sz="1600" b="1" dirty="0" smtClean="0">
                <a:sym typeface="Wingdings" pitchFamily="2" charset="2"/>
              </a:rPr>
              <a:t> </a:t>
            </a:r>
            <a:r>
              <a:rPr lang="fr-BE" sz="1600" b="1" u="sng" dirty="0" smtClean="0">
                <a:sym typeface="Wingdings" pitchFamily="2" charset="2"/>
              </a:rPr>
              <a:t>Le jeu de résultats s’adapte à la sélection</a:t>
            </a:r>
            <a:endParaRPr lang="fr-BE" sz="1600" b="1" dirty="0" smtClean="0"/>
          </a:p>
          <a:p>
            <a:pPr marL="114300" indent="0">
              <a:buNone/>
            </a:pPr>
            <a:endParaRPr lang="fr-BE" sz="2800" u="sng" dirty="0" smtClean="0"/>
          </a:p>
          <a:p>
            <a:pPr marL="114300" indent="0">
              <a:buNone/>
            </a:pPr>
            <a:endParaRPr lang="fr-BE" sz="2800" u="sng" dirty="0" smtClean="0"/>
          </a:p>
        </p:txBody>
      </p:sp>
      <p:sp>
        <p:nvSpPr>
          <p:cNvPr id="5" name="Bulle ronde 4"/>
          <p:cNvSpPr/>
          <p:nvPr/>
        </p:nvSpPr>
        <p:spPr>
          <a:xfrm rot="10800000" flipV="1">
            <a:off x="3419872" y="2348880"/>
            <a:ext cx="3960440" cy="1152129"/>
          </a:xfrm>
          <a:prstGeom prst="wedgeEllipseCallout">
            <a:avLst>
              <a:gd name="adj1" fmla="val 50237"/>
              <a:gd name="adj2" fmla="val 57399"/>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buNone/>
            </a:pPr>
            <a:r>
              <a:rPr lang="fr-BE" dirty="0" smtClean="0">
                <a:solidFill>
                  <a:schemeClr val="bg1"/>
                </a:solidFill>
              </a:rPr>
              <a:t>Je veux uniquement ce qui est ‘Ressource en ligne’</a:t>
            </a:r>
          </a:p>
        </p:txBody>
      </p:sp>
      <p:sp>
        <p:nvSpPr>
          <p:cNvPr id="9" name="Titre 1"/>
          <p:cNvSpPr>
            <a:spLocks noGrp="1"/>
          </p:cNvSpPr>
          <p:nvPr>
            <p:ph type="title"/>
          </p:nvPr>
        </p:nvSpPr>
        <p:spPr>
          <a:xfrm>
            <a:off x="467544" y="260648"/>
            <a:ext cx="7620000" cy="864096"/>
          </a:xfrm>
        </p:spPr>
        <p:txBody>
          <a:bodyPr/>
          <a:lstStyle/>
          <a:p>
            <a:r>
              <a:rPr lang="fr-BE" dirty="0" smtClean="0"/>
              <a:t>Affiner ses résultats</a:t>
            </a:r>
            <a:endParaRPr lang="fr-BE" dirty="0"/>
          </a:p>
        </p:txBody>
      </p:sp>
      <p:pic>
        <p:nvPicPr>
          <p:cNvPr id="1026" name="Picture 2"/>
          <p:cNvPicPr>
            <a:picLocks noChangeAspect="1" noChangeArrowheads="1"/>
          </p:cNvPicPr>
          <p:nvPr/>
        </p:nvPicPr>
        <p:blipFill>
          <a:blip r:embed="rId3" cstate="print"/>
          <a:srcRect/>
          <a:stretch>
            <a:fillRect/>
          </a:stretch>
        </p:blipFill>
        <p:spPr bwMode="auto">
          <a:xfrm>
            <a:off x="611560" y="2780928"/>
            <a:ext cx="2726702" cy="50405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11560" y="4149080"/>
            <a:ext cx="2664296" cy="238086"/>
          </a:xfrm>
          <a:prstGeom prst="rect">
            <a:avLst/>
          </a:prstGeom>
          <a:noFill/>
          <a:ln w="9525">
            <a:noFill/>
            <a:miter lim="800000"/>
            <a:headEnd/>
            <a:tailEnd/>
          </a:ln>
        </p:spPr>
      </p:pic>
      <p:sp>
        <p:nvSpPr>
          <p:cNvPr id="2" name="Espace réservé du pied de page 1"/>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93</a:t>
            </a:fld>
            <a:endParaRPr lang="en-US"/>
          </a:p>
        </p:txBody>
      </p:sp>
    </p:spTree>
    <p:extLst>
      <p:ext uri="{BB962C8B-B14F-4D97-AF65-F5344CB8AC3E}">
        <p14:creationId xmlns:p14="http://schemas.microsoft.com/office/powerpoint/2010/main" val="1429749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331640" y="1196752"/>
            <a:ext cx="5722764" cy="3636461"/>
          </a:xfrm>
          <a:prstGeom prst="rect">
            <a:avLst/>
          </a:prstGeom>
          <a:noFill/>
          <a:ln w="9525">
            <a:noFill/>
            <a:miter lim="800000"/>
            <a:headEnd/>
            <a:tailEnd/>
          </a:ln>
        </p:spPr>
      </p:pic>
      <p:sp>
        <p:nvSpPr>
          <p:cNvPr id="7" name="Espace réservé du contenu 2"/>
          <p:cNvSpPr>
            <a:spLocks noGrp="1"/>
          </p:cNvSpPr>
          <p:nvPr>
            <p:ph idx="1"/>
          </p:nvPr>
        </p:nvSpPr>
        <p:spPr>
          <a:xfrm>
            <a:off x="179512" y="1196752"/>
            <a:ext cx="8136904" cy="5544616"/>
          </a:xfrm>
        </p:spPr>
        <p:txBody>
          <a:bodyPr>
            <a:normAutofit lnSpcReduction="10000"/>
          </a:bodyPr>
          <a:lstStyle/>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None/>
            </a:pPr>
            <a:endParaRPr lang="fr-BE" sz="1400" dirty="0" smtClean="0">
              <a:solidFill>
                <a:srgbClr val="FF0000"/>
              </a:solidFill>
            </a:endParaRPr>
          </a:p>
          <a:p>
            <a:pPr marL="114300" indent="0">
              <a:buFontTx/>
              <a:buChar char="-"/>
            </a:pPr>
            <a:endParaRPr lang="fr-BE" sz="1400" dirty="0" smtClean="0">
              <a:solidFill>
                <a:srgbClr val="FF0000"/>
              </a:solidFill>
              <a:sym typeface="Wingdings" pitchFamily="2" charset="2"/>
            </a:endParaRPr>
          </a:p>
          <a:p>
            <a:pPr marL="114300" indent="0">
              <a:buNone/>
            </a:pPr>
            <a:r>
              <a:rPr lang="fr-BE" sz="1800" dirty="0" smtClean="0">
                <a:sym typeface="Wingdings" pitchFamily="2" charset="2"/>
              </a:rPr>
              <a:t>« Collections physiques » = tout Aleph</a:t>
            </a:r>
          </a:p>
          <a:p>
            <a:pPr marL="114300" indent="0">
              <a:buNone/>
            </a:pPr>
            <a:r>
              <a:rPr lang="fr-BE" sz="1800" dirty="0" smtClean="0">
                <a:sym typeface="Wingdings" pitchFamily="2" charset="2"/>
              </a:rPr>
              <a:t>« Actuellement disponible en bibliothèque » = exclu les ‘indisponibles’ (en prêt, en commande</a:t>
            </a:r>
            <a:r>
              <a:rPr lang="fr-BE" sz="1600" dirty="0" smtClean="0">
                <a:sym typeface="Wingdings" pitchFamily="2" charset="2"/>
              </a:rPr>
              <a:t>… -&gt; tout ce qui a un « statut de traitement » pour lequel on n’a pas précisé que ce statut doit être « disponible »</a:t>
            </a:r>
            <a:r>
              <a:rPr lang="fr-BE" sz="1800" dirty="0" smtClean="0">
                <a:sym typeface="Wingdings" pitchFamily="2" charset="2"/>
              </a:rPr>
              <a:t>)</a:t>
            </a:r>
            <a:endParaRPr lang="fr-BE" sz="1800" dirty="0" smtClean="0"/>
          </a:p>
          <a:p>
            <a:pPr marL="114300" indent="0">
              <a:buNone/>
            </a:pPr>
            <a:r>
              <a:rPr lang="fr-BE" sz="1600" b="1" dirty="0" smtClean="0">
                <a:sym typeface="Wingdings" pitchFamily="2" charset="2"/>
              </a:rPr>
              <a:t> </a:t>
            </a:r>
            <a:r>
              <a:rPr lang="fr-BE" sz="1600" b="1" u="sng" dirty="0" smtClean="0">
                <a:sym typeface="Wingdings" pitchFamily="2" charset="2"/>
              </a:rPr>
              <a:t>Le jeu de résultats s’adapte à la sélection</a:t>
            </a:r>
            <a:endParaRPr lang="fr-BE" sz="1600" b="1"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smtClean="0"/>
          </a:p>
          <a:p>
            <a:pPr marL="114300" indent="0">
              <a:buNone/>
            </a:pPr>
            <a:endParaRPr lang="fr-BE" sz="1300" u="sng" dirty="0"/>
          </a:p>
          <a:p>
            <a:pPr marL="3371850" indent="-3371850">
              <a:buNone/>
            </a:pPr>
            <a:endParaRPr lang="fr-BE" sz="1300" u="sng" dirty="0" smtClean="0"/>
          </a:p>
          <a:p>
            <a:pPr marL="3371850" indent="-3371850">
              <a:buNone/>
            </a:pPr>
            <a:endParaRPr lang="fr-BE" sz="1300" u="sng" dirty="0" smtClean="0"/>
          </a:p>
          <a:p>
            <a:pPr marL="3371850" indent="-3371850">
              <a:buNone/>
            </a:pPr>
            <a:endParaRPr lang="fr-BE" sz="1300" u="sng" dirty="0"/>
          </a:p>
          <a:p>
            <a:pPr marL="3371850" indent="-3371850">
              <a:buNone/>
            </a:pPr>
            <a:endParaRPr lang="fr-BE" sz="1300" u="sng" dirty="0" smtClean="0"/>
          </a:p>
          <a:p>
            <a:pPr marL="3371850" indent="-3371850">
              <a:buNone/>
            </a:pPr>
            <a:endParaRPr lang="fr-BE" sz="1300" u="sng" dirty="0" smtClean="0"/>
          </a:p>
          <a:p>
            <a:pPr algn="r"/>
            <a:endParaRPr lang="fr-BE" dirty="0"/>
          </a:p>
        </p:txBody>
      </p:sp>
      <p:sp>
        <p:nvSpPr>
          <p:cNvPr id="2" name="Titre 1"/>
          <p:cNvSpPr>
            <a:spLocks noGrp="1"/>
          </p:cNvSpPr>
          <p:nvPr>
            <p:ph type="title"/>
          </p:nvPr>
        </p:nvSpPr>
        <p:spPr>
          <a:xfrm>
            <a:off x="467544" y="188640"/>
            <a:ext cx="7620000" cy="864096"/>
          </a:xfrm>
        </p:spPr>
        <p:txBody>
          <a:bodyPr/>
          <a:lstStyle/>
          <a:p>
            <a:r>
              <a:rPr lang="fr-BE" dirty="0" smtClean="0"/>
              <a:t>Affiner ses résultats</a:t>
            </a:r>
            <a:endParaRPr lang="fr-BE" dirty="0"/>
          </a:p>
        </p:txBody>
      </p:sp>
      <p:sp>
        <p:nvSpPr>
          <p:cNvPr id="8" name="Bulle ronde 7"/>
          <p:cNvSpPr/>
          <p:nvPr/>
        </p:nvSpPr>
        <p:spPr>
          <a:xfrm rot="10800000" flipV="1">
            <a:off x="4860032" y="2420888"/>
            <a:ext cx="3744416" cy="1368153"/>
          </a:xfrm>
          <a:prstGeom prst="wedgeEllipseCallout">
            <a:avLst>
              <a:gd name="adj1" fmla="val 68409"/>
              <a:gd name="adj2" fmla="val 80193"/>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Je veux uniquement ce qui est ‘physiquement’ dans les collections </a:t>
            </a:r>
            <a:r>
              <a:rPr lang="fr-BE" dirty="0" err="1" smtClean="0"/>
              <a:t>ULg</a:t>
            </a:r>
            <a:endParaRPr lang="fr-BE" dirty="0"/>
          </a:p>
        </p:txBody>
      </p:sp>
      <p:pic>
        <p:nvPicPr>
          <p:cNvPr id="9" name="Picture 2"/>
          <p:cNvPicPr>
            <a:picLocks noChangeAspect="1" noChangeArrowheads="1"/>
          </p:cNvPicPr>
          <p:nvPr/>
        </p:nvPicPr>
        <p:blipFill>
          <a:blip r:embed="rId3" cstate="print"/>
          <a:srcRect/>
          <a:stretch>
            <a:fillRect/>
          </a:stretch>
        </p:blipFill>
        <p:spPr bwMode="auto">
          <a:xfrm>
            <a:off x="1403648" y="2780928"/>
            <a:ext cx="2726702" cy="504056"/>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1403648" y="4149080"/>
            <a:ext cx="2664296" cy="238086"/>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94</a:t>
            </a:fld>
            <a:endParaRPr lang="en-US"/>
          </a:p>
        </p:txBody>
      </p:sp>
    </p:spTree>
    <p:extLst>
      <p:ext uri="{BB962C8B-B14F-4D97-AF65-F5344CB8AC3E}">
        <p14:creationId xmlns:p14="http://schemas.microsoft.com/office/powerpoint/2010/main" val="8867955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467544" y="1052736"/>
            <a:ext cx="7267021" cy="2631356"/>
          </a:xfrm>
          <a:prstGeom prst="rect">
            <a:avLst/>
          </a:prstGeom>
          <a:noFill/>
          <a:ln w="9525">
            <a:noFill/>
            <a:miter lim="800000"/>
            <a:headEnd/>
            <a:tailEnd/>
          </a:ln>
        </p:spPr>
      </p:pic>
      <p:sp>
        <p:nvSpPr>
          <p:cNvPr id="7" name="Espace réservé du contenu 2"/>
          <p:cNvSpPr>
            <a:spLocks noGrp="1"/>
          </p:cNvSpPr>
          <p:nvPr>
            <p:ph idx="1"/>
          </p:nvPr>
        </p:nvSpPr>
        <p:spPr>
          <a:xfrm>
            <a:off x="179512" y="1412776"/>
            <a:ext cx="8136904" cy="5112568"/>
          </a:xfrm>
        </p:spPr>
        <p:txBody>
          <a:bodyPr>
            <a:normAutofit/>
          </a:bodyPr>
          <a:lstStyle/>
          <a:p>
            <a:pPr marL="114300" indent="0">
              <a:buNone/>
            </a:pPr>
            <a:endParaRPr lang="fr-BE" sz="1400" u="sng" dirty="0" smtClean="0"/>
          </a:p>
          <a:p>
            <a:pPr marL="114300" indent="0">
              <a:buFontTx/>
              <a:buChar char="-"/>
            </a:pPr>
            <a:endParaRPr lang="fr-BE" sz="1200" dirty="0" smtClean="0">
              <a:solidFill>
                <a:srgbClr val="FF0000"/>
              </a:solidFill>
            </a:endParaRPr>
          </a:p>
          <a:p>
            <a:pPr marL="114300" indent="0">
              <a:buFontTx/>
              <a:buChar char="-"/>
            </a:pPr>
            <a:endParaRPr lang="fr-BE" sz="1200" dirty="0" smtClean="0">
              <a:solidFill>
                <a:srgbClr val="FF0000"/>
              </a:solidFill>
            </a:endParaRPr>
          </a:p>
          <a:p>
            <a:pPr marL="114300" indent="0">
              <a:buNone/>
            </a:pPr>
            <a:endParaRPr lang="fr-BE" sz="2000" b="1" dirty="0" smtClean="0"/>
          </a:p>
          <a:p>
            <a:pPr marL="114300" indent="0">
              <a:buNone/>
            </a:pPr>
            <a:endParaRPr lang="fr-BE" sz="1300" u="sng" dirty="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smtClean="0"/>
          </a:p>
          <a:p>
            <a:pPr marL="114300" indent="0">
              <a:buNone/>
            </a:pPr>
            <a:r>
              <a:rPr lang="fr-BE" sz="1600" b="1" dirty="0" smtClean="0">
                <a:sym typeface="Wingdings" pitchFamily="2" charset="2"/>
              </a:rPr>
              <a:t> </a:t>
            </a:r>
            <a:r>
              <a:rPr lang="fr-BE" sz="1600" b="1" u="sng" dirty="0" smtClean="0">
                <a:sym typeface="Wingdings" pitchFamily="2" charset="2"/>
              </a:rPr>
              <a:t>Le jeu de résultats s’adapte à la sélection</a:t>
            </a:r>
            <a:endParaRPr lang="fr-BE" sz="1600" b="1" u="sng" dirty="0" smtClean="0"/>
          </a:p>
          <a:p>
            <a:pPr marL="114300" indent="0">
              <a:buNone/>
            </a:pPr>
            <a:endParaRPr lang="fr-BE" sz="1300" u="sng" dirty="0"/>
          </a:p>
          <a:p>
            <a:pPr marL="3371850" indent="-3371850">
              <a:buNone/>
            </a:pPr>
            <a:endParaRPr lang="fr-BE" sz="1300" u="sng" dirty="0" smtClean="0"/>
          </a:p>
          <a:p>
            <a:pPr marL="3371850" indent="-3371850">
              <a:buNone/>
            </a:pPr>
            <a:endParaRPr lang="fr-BE" sz="1300" u="sng" dirty="0" smtClean="0"/>
          </a:p>
          <a:p>
            <a:pPr marL="3371850" indent="-3371850">
              <a:buNone/>
            </a:pPr>
            <a:endParaRPr lang="fr-BE" sz="1300" u="sng" dirty="0"/>
          </a:p>
          <a:p>
            <a:pPr marL="3371850" indent="-3371850">
              <a:buNone/>
            </a:pPr>
            <a:endParaRPr lang="fr-BE" sz="1300" u="sng" dirty="0" smtClean="0"/>
          </a:p>
          <a:p>
            <a:pPr marL="3371850" indent="-3371850">
              <a:buNone/>
            </a:pPr>
            <a:endParaRPr lang="fr-BE" sz="1300" u="sng" dirty="0" smtClean="0"/>
          </a:p>
          <a:p>
            <a:pPr algn="r"/>
            <a:endParaRPr lang="fr-BE" dirty="0"/>
          </a:p>
        </p:txBody>
      </p:sp>
      <p:sp>
        <p:nvSpPr>
          <p:cNvPr id="2" name="Titre 1"/>
          <p:cNvSpPr>
            <a:spLocks noGrp="1"/>
          </p:cNvSpPr>
          <p:nvPr>
            <p:ph type="title"/>
          </p:nvPr>
        </p:nvSpPr>
        <p:spPr>
          <a:xfrm>
            <a:off x="467544" y="260648"/>
            <a:ext cx="7620000" cy="864096"/>
          </a:xfrm>
        </p:spPr>
        <p:txBody>
          <a:bodyPr/>
          <a:lstStyle/>
          <a:p>
            <a:r>
              <a:rPr lang="fr-BE" dirty="0" smtClean="0"/>
              <a:t>Affiner ses résultats</a:t>
            </a:r>
            <a:endParaRPr lang="fr-BE" dirty="0"/>
          </a:p>
        </p:txBody>
      </p:sp>
      <p:sp>
        <p:nvSpPr>
          <p:cNvPr id="6" name="Bulle ronde 5"/>
          <p:cNvSpPr/>
          <p:nvPr/>
        </p:nvSpPr>
        <p:spPr>
          <a:xfrm rot="10800000" flipV="1">
            <a:off x="2483768" y="980728"/>
            <a:ext cx="4608512" cy="1584177"/>
          </a:xfrm>
          <a:prstGeom prst="wedgeEllipseCallout">
            <a:avLst>
              <a:gd name="adj1" fmla="val 33135"/>
              <a:gd name="adj2" fmla="val 55439"/>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bg1"/>
                </a:solidFill>
              </a:rPr>
              <a:t>Je veux uniquement ce qui se trouve dans les implantations de la Bibliothèque des Sciences et Techniques</a:t>
            </a:r>
            <a:endParaRPr lang="fr-BE" dirty="0">
              <a:solidFill>
                <a:schemeClr val="bg1"/>
              </a:solidFill>
            </a:endParaRPr>
          </a:p>
        </p:txBody>
      </p:sp>
      <p:pic>
        <p:nvPicPr>
          <p:cNvPr id="5124" name="Picture 4"/>
          <p:cNvPicPr>
            <a:picLocks noChangeAspect="1" noChangeArrowheads="1"/>
          </p:cNvPicPr>
          <p:nvPr/>
        </p:nvPicPr>
        <p:blipFill>
          <a:blip r:embed="rId3" cstate="print"/>
          <a:srcRect/>
          <a:stretch>
            <a:fillRect/>
          </a:stretch>
        </p:blipFill>
        <p:spPr bwMode="auto">
          <a:xfrm>
            <a:off x="395537" y="4365104"/>
            <a:ext cx="7656851" cy="2088232"/>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539552" y="1700808"/>
            <a:ext cx="1224136" cy="219962"/>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95</a:t>
            </a:fld>
            <a:endParaRPr lang="en-US"/>
          </a:p>
        </p:txBody>
      </p:sp>
    </p:spTree>
    <p:extLst>
      <p:ext uri="{BB962C8B-B14F-4D97-AF65-F5344CB8AC3E}">
        <p14:creationId xmlns:p14="http://schemas.microsoft.com/office/powerpoint/2010/main" val="7143446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611560" y="1340768"/>
            <a:ext cx="2590800" cy="1724025"/>
          </a:xfrm>
          <a:prstGeom prst="rect">
            <a:avLst/>
          </a:prstGeom>
          <a:noFill/>
          <a:ln w="9525">
            <a:noFill/>
            <a:miter lim="800000"/>
            <a:headEnd/>
            <a:tailEnd/>
          </a:ln>
        </p:spPr>
      </p:pic>
      <p:sp>
        <p:nvSpPr>
          <p:cNvPr id="2" name="Titre 1"/>
          <p:cNvSpPr>
            <a:spLocks noGrp="1"/>
          </p:cNvSpPr>
          <p:nvPr>
            <p:ph type="title"/>
          </p:nvPr>
        </p:nvSpPr>
        <p:spPr>
          <a:xfrm>
            <a:off x="467544" y="260648"/>
            <a:ext cx="7620000" cy="864096"/>
          </a:xfrm>
        </p:spPr>
        <p:txBody>
          <a:bodyPr/>
          <a:lstStyle/>
          <a:p>
            <a:r>
              <a:rPr lang="fr-BE" dirty="0" smtClean="0"/>
              <a:t>Affiner ses résultats</a:t>
            </a:r>
            <a:endParaRPr lang="fr-BE" dirty="0"/>
          </a:p>
        </p:txBody>
      </p:sp>
      <p:sp>
        <p:nvSpPr>
          <p:cNvPr id="7" name="Espace réservé du contenu 2"/>
          <p:cNvSpPr>
            <a:spLocks noGrp="1"/>
          </p:cNvSpPr>
          <p:nvPr>
            <p:ph idx="1"/>
          </p:nvPr>
        </p:nvSpPr>
        <p:spPr>
          <a:xfrm>
            <a:off x="179512" y="3212976"/>
            <a:ext cx="8136904" cy="3312368"/>
          </a:xfrm>
        </p:spPr>
        <p:txBody>
          <a:bodyPr>
            <a:normAutofit/>
          </a:bodyPr>
          <a:lstStyle/>
          <a:p>
            <a:pPr marL="114300" indent="0">
              <a:buNone/>
            </a:pPr>
            <a:r>
              <a:rPr lang="fr-BE" sz="1600" i="1" dirty="0" smtClean="0"/>
              <a:t>(ou je vise des documents plus anciens et je sélectionne un bouquet comme </a:t>
            </a:r>
            <a:r>
              <a:rPr lang="fr-BE" sz="1600" i="1" dirty="0" err="1" smtClean="0"/>
              <a:t>Hathi</a:t>
            </a:r>
            <a:r>
              <a:rPr lang="fr-BE" sz="1600" i="1" dirty="0" smtClean="0"/>
              <a:t> Trust)</a:t>
            </a:r>
          </a:p>
          <a:p>
            <a:pPr marL="114300" indent="0">
              <a:buFontTx/>
              <a:buChar char="-"/>
            </a:pPr>
            <a:endParaRPr lang="fr-BE" sz="1800" dirty="0" smtClean="0"/>
          </a:p>
          <a:p>
            <a:pPr marL="114300" indent="0">
              <a:buNone/>
            </a:pPr>
            <a:endParaRPr lang="fr-BE" sz="1300" u="sng" dirty="0"/>
          </a:p>
          <a:p>
            <a:pPr marL="114300" indent="0">
              <a:buNone/>
            </a:pPr>
            <a:endParaRPr lang="fr-BE" sz="1300" u="sng" dirty="0" smtClean="0"/>
          </a:p>
          <a:p>
            <a:pPr marL="114300" indent="0">
              <a:buNone/>
            </a:pPr>
            <a:endParaRPr lang="fr-BE" sz="1300" u="sng" dirty="0"/>
          </a:p>
          <a:p>
            <a:pPr marL="114300" indent="0">
              <a:buNone/>
            </a:pPr>
            <a:endParaRPr lang="fr-BE" sz="1300" u="sng" dirty="0" smtClean="0"/>
          </a:p>
          <a:p>
            <a:pPr marL="114300" indent="0">
              <a:buNone/>
            </a:pPr>
            <a:endParaRPr lang="fr-BE" sz="1300" u="sng" dirty="0" smtClean="0"/>
          </a:p>
          <a:p>
            <a:pPr marL="114300" indent="0">
              <a:buNone/>
            </a:pPr>
            <a:endParaRPr lang="fr-BE" sz="1300" u="sng" dirty="0"/>
          </a:p>
          <a:p>
            <a:pPr marL="3371850" indent="-3371850">
              <a:buNone/>
            </a:pPr>
            <a:endParaRPr lang="fr-BE" sz="1300" u="sng" dirty="0" smtClean="0"/>
          </a:p>
          <a:p>
            <a:pPr marL="3371850" indent="-3371850">
              <a:buNone/>
            </a:pPr>
            <a:endParaRPr lang="fr-BE" sz="1300" u="sng" dirty="0" smtClean="0"/>
          </a:p>
          <a:p>
            <a:pPr marL="3371850" indent="-3371850">
              <a:buNone/>
            </a:pPr>
            <a:endParaRPr lang="fr-BE" sz="1300" u="sng" dirty="0"/>
          </a:p>
          <a:p>
            <a:pPr marL="3371850" indent="-3371850">
              <a:buNone/>
            </a:pPr>
            <a:endParaRPr lang="fr-BE" sz="1300" u="sng" dirty="0" smtClean="0"/>
          </a:p>
          <a:p>
            <a:pPr marL="3371850" indent="-3371850">
              <a:buNone/>
            </a:pPr>
            <a:endParaRPr lang="fr-BE" sz="1300" u="sng" dirty="0" smtClean="0"/>
          </a:p>
          <a:p>
            <a:pPr algn="r"/>
            <a:endParaRPr lang="fr-BE" dirty="0"/>
          </a:p>
        </p:txBody>
      </p:sp>
      <p:sp>
        <p:nvSpPr>
          <p:cNvPr id="6" name="Bulle ronde 5"/>
          <p:cNvSpPr/>
          <p:nvPr/>
        </p:nvSpPr>
        <p:spPr>
          <a:xfrm rot="10800000" flipV="1">
            <a:off x="3491880" y="1124744"/>
            <a:ext cx="4608512" cy="1296145"/>
          </a:xfrm>
          <a:prstGeom prst="wedgeEllipseCallout">
            <a:avLst>
              <a:gd name="adj1" fmla="val 61305"/>
              <a:gd name="adj2" fmla="val 11020"/>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bg1"/>
                </a:solidFill>
              </a:rPr>
              <a:t>Je veux uniquement ce qui vient de la plateforme </a:t>
            </a:r>
            <a:r>
              <a:rPr lang="fr-BE" dirty="0" err="1" smtClean="0">
                <a:solidFill>
                  <a:schemeClr val="bg1"/>
                </a:solidFill>
              </a:rPr>
              <a:t>SciVerse</a:t>
            </a:r>
            <a:r>
              <a:rPr lang="fr-BE" dirty="0" smtClean="0">
                <a:solidFill>
                  <a:schemeClr val="bg1"/>
                </a:solidFill>
              </a:rPr>
              <a:t> </a:t>
            </a:r>
            <a:r>
              <a:rPr lang="fr-BE" dirty="0" err="1" smtClean="0">
                <a:solidFill>
                  <a:schemeClr val="bg1"/>
                </a:solidFill>
              </a:rPr>
              <a:t>ScienceDirect</a:t>
            </a:r>
            <a:endParaRPr lang="fr-BE" dirty="0">
              <a:solidFill>
                <a:schemeClr val="bg1"/>
              </a:solidFill>
            </a:endParaRPr>
          </a:p>
        </p:txBody>
      </p:sp>
      <p:pic>
        <p:nvPicPr>
          <p:cNvPr id="2051" name="Picture 3"/>
          <p:cNvPicPr>
            <a:picLocks noChangeAspect="1" noChangeArrowheads="1"/>
          </p:cNvPicPr>
          <p:nvPr/>
        </p:nvPicPr>
        <p:blipFill>
          <a:blip r:embed="rId3" cstate="print"/>
          <a:srcRect/>
          <a:stretch>
            <a:fillRect/>
          </a:stretch>
        </p:blipFill>
        <p:spPr bwMode="auto">
          <a:xfrm>
            <a:off x="179512" y="4653136"/>
            <a:ext cx="2286000" cy="1514475"/>
          </a:xfrm>
          <a:prstGeom prst="rect">
            <a:avLst/>
          </a:prstGeom>
          <a:noFill/>
          <a:ln w="9525">
            <a:noFill/>
            <a:miter lim="800000"/>
            <a:headEnd/>
            <a:tailEnd/>
          </a:ln>
        </p:spPr>
      </p:pic>
      <p:sp>
        <p:nvSpPr>
          <p:cNvPr id="9" name="Bulle ronde 8"/>
          <p:cNvSpPr/>
          <p:nvPr/>
        </p:nvSpPr>
        <p:spPr>
          <a:xfrm rot="10800000" flipV="1">
            <a:off x="3347864" y="4509120"/>
            <a:ext cx="4608512" cy="1296145"/>
          </a:xfrm>
          <a:prstGeom prst="wedgeEllipseCallout">
            <a:avLst>
              <a:gd name="adj1" fmla="val 67429"/>
              <a:gd name="adj2" fmla="val -14238"/>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olidFill>
                  <a:schemeClr val="bg1"/>
                </a:solidFill>
              </a:rPr>
              <a:t>Ensuite, je veux uniquement ce qui est publié dans la revue ‘Archives de pédiatrie’</a:t>
            </a:r>
            <a:endParaRPr lang="fr-BE" dirty="0">
              <a:solidFill>
                <a:schemeClr val="bg1"/>
              </a:solidFill>
            </a:endParaRPr>
          </a:p>
        </p:txBody>
      </p:sp>
      <p:pic>
        <p:nvPicPr>
          <p:cNvPr id="2052" name="Picture 4"/>
          <p:cNvPicPr>
            <a:picLocks noChangeAspect="1" noChangeArrowheads="1"/>
          </p:cNvPicPr>
          <p:nvPr/>
        </p:nvPicPr>
        <p:blipFill>
          <a:blip r:embed="rId4" cstate="print"/>
          <a:srcRect/>
          <a:stretch>
            <a:fillRect/>
          </a:stretch>
        </p:blipFill>
        <p:spPr bwMode="auto">
          <a:xfrm>
            <a:off x="1403648" y="3717032"/>
            <a:ext cx="6160758" cy="568449"/>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BE" smtClean="0"/>
              <a:t>Primo @ ULg : formation à destination du personnel...</a:t>
            </a:r>
            <a:endParaRPr lang="en-US"/>
          </a:p>
        </p:txBody>
      </p:sp>
      <p:sp>
        <p:nvSpPr>
          <p:cNvPr id="5" name="Espace réservé du numéro de diapositive 4"/>
          <p:cNvSpPr>
            <a:spLocks noGrp="1"/>
          </p:cNvSpPr>
          <p:nvPr>
            <p:ph type="sldNum" sz="quarter" idx="12"/>
          </p:nvPr>
        </p:nvSpPr>
        <p:spPr/>
        <p:txBody>
          <a:bodyPr/>
          <a:lstStyle/>
          <a:p>
            <a:fld id="{E667ED75-B537-4810-9364-B7D9FE7FDC55}" type="slidenum">
              <a:rPr lang="en-US" smtClean="0"/>
              <a:pPr/>
              <a:t>96</a:t>
            </a:fld>
            <a:endParaRPr lang="en-US"/>
          </a:p>
        </p:txBody>
      </p:sp>
    </p:spTree>
    <p:extLst>
      <p:ext uri="{BB962C8B-B14F-4D97-AF65-F5344CB8AC3E}">
        <p14:creationId xmlns:p14="http://schemas.microsoft.com/office/powerpoint/2010/main" val="29447424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dirty="0" smtClean="0"/>
              <a:t>Affiner ses résultats</a:t>
            </a:r>
            <a:endParaRPr lang="fr-BE" dirty="0"/>
          </a:p>
        </p:txBody>
      </p:sp>
      <p:sp>
        <p:nvSpPr>
          <p:cNvPr id="6" name="Espace réservé du contenu 5"/>
          <p:cNvSpPr>
            <a:spLocks noGrp="1"/>
          </p:cNvSpPr>
          <p:nvPr>
            <p:ph idx="1"/>
          </p:nvPr>
        </p:nvSpPr>
        <p:spPr/>
        <p:txBody>
          <a:bodyPr/>
          <a:lstStyle/>
          <a:p>
            <a:pPr>
              <a:buNone/>
            </a:pPr>
            <a:r>
              <a:rPr lang="fr-BE" sz="2000" dirty="0" smtClean="0"/>
              <a:t>Le nombre de résultats final est de 5 résultats</a:t>
            </a:r>
          </a:p>
          <a:p>
            <a:endParaRPr lang="fr-BE" dirty="0" smtClean="0"/>
          </a:p>
          <a:p>
            <a:endParaRPr lang="fr-BE" dirty="0" smtClean="0"/>
          </a:p>
          <a:p>
            <a:endParaRPr lang="fr-BE" dirty="0" smtClean="0"/>
          </a:p>
          <a:p>
            <a:endParaRPr lang="fr-BE" sz="2000" dirty="0" smtClean="0"/>
          </a:p>
          <a:p>
            <a:pPr>
              <a:buNone/>
            </a:pPr>
            <a:r>
              <a:rPr lang="fr-BE" sz="2000" dirty="0" smtClean="0"/>
              <a:t>-&gt; je peux supprimer 1 facette à la fois, au choix, en cliquant sur  la croix </a:t>
            </a:r>
          </a:p>
          <a:p>
            <a:pPr>
              <a:buNone/>
            </a:pPr>
            <a:endParaRPr lang="fr-BE" sz="2000" dirty="0" smtClean="0"/>
          </a:p>
          <a:p>
            <a:pPr>
              <a:buNone/>
            </a:pPr>
            <a:r>
              <a:rPr lang="fr-BE" sz="2000" dirty="0" smtClean="0">
                <a:sym typeface="Wingdings" pitchFamily="2" charset="2"/>
              </a:rPr>
              <a:t> </a:t>
            </a:r>
            <a:r>
              <a:rPr lang="fr-BE" sz="1600" b="1" u="sng" dirty="0" smtClean="0">
                <a:sym typeface="Wingdings" pitchFamily="2" charset="2"/>
              </a:rPr>
              <a:t>Le jeu de résultats s’adapte à nouveau à la sélection</a:t>
            </a:r>
            <a:endParaRPr lang="fr-BE" sz="1600" b="1" u="sng" dirty="0" smtClean="0"/>
          </a:p>
          <a:p>
            <a:pPr>
              <a:buNone/>
            </a:pPr>
            <a:endParaRPr lang="fr-BE" dirty="0" smtClean="0"/>
          </a:p>
          <a:p>
            <a:pPr>
              <a:buNone/>
            </a:pPr>
            <a:endParaRPr lang="fr-BE" dirty="0" smtClean="0"/>
          </a:p>
          <a:p>
            <a:pPr>
              <a:buNone/>
            </a:pPr>
            <a:endParaRPr lang="fr-BE" dirty="0"/>
          </a:p>
        </p:txBody>
      </p:sp>
      <p:pic>
        <p:nvPicPr>
          <p:cNvPr id="3076" name="Picture 4"/>
          <p:cNvPicPr>
            <a:picLocks noChangeAspect="1" noChangeArrowheads="1"/>
          </p:cNvPicPr>
          <p:nvPr/>
        </p:nvPicPr>
        <p:blipFill>
          <a:blip r:embed="rId2" cstate="print"/>
          <a:srcRect/>
          <a:stretch>
            <a:fillRect/>
          </a:stretch>
        </p:blipFill>
        <p:spPr bwMode="auto">
          <a:xfrm>
            <a:off x="467544" y="2348880"/>
            <a:ext cx="7570232" cy="936104"/>
          </a:xfrm>
          <a:prstGeom prst="rect">
            <a:avLst/>
          </a:prstGeom>
          <a:noFill/>
          <a:ln w="9525">
            <a:noFill/>
            <a:miter lim="800000"/>
            <a:headEnd/>
            <a:tailEnd/>
          </a:ln>
        </p:spPr>
      </p:pic>
      <p:pic>
        <p:nvPicPr>
          <p:cNvPr id="3079" name="Picture 7"/>
          <p:cNvPicPr>
            <a:picLocks noChangeAspect="1" noChangeArrowheads="1"/>
          </p:cNvPicPr>
          <p:nvPr/>
        </p:nvPicPr>
        <p:blipFill>
          <a:blip r:embed="rId3" cstate="print"/>
          <a:srcRect/>
          <a:stretch>
            <a:fillRect/>
          </a:stretch>
        </p:blipFill>
        <p:spPr bwMode="auto">
          <a:xfrm>
            <a:off x="1459654" y="3933056"/>
            <a:ext cx="304034" cy="288032"/>
          </a:xfrm>
          <a:prstGeom prst="rect">
            <a:avLst/>
          </a:prstGeom>
          <a:noFill/>
          <a:ln w="9525">
            <a:noFill/>
            <a:miter lim="800000"/>
            <a:headEnd/>
            <a:tailEnd/>
          </a:ln>
        </p:spPr>
      </p:pic>
      <p:sp>
        <p:nvSpPr>
          <p:cNvPr id="2" name="Espace réservé du pied de page 1"/>
          <p:cNvSpPr>
            <a:spLocks noGrp="1"/>
          </p:cNvSpPr>
          <p:nvPr>
            <p:ph type="ftr" sz="quarter" idx="11"/>
          </p:nvPr>
        </p:nvSpPr>
        <p:spPr/>
        <p:txBody>
          <a:bodyPr/>
          <a:lstStyle/>
          <a:p>
            <a:r>
              <a:rPr lang="fr-BE" smtClean="0"/>
              <a:t>Primo @ ULg : formation à destination du personnel...</a:t>
            </a:r>
            <a:endParaRPr lang="en-US"/>
          </a:p>
        </p:txBody>
      </p:sp>
      <p:sp>
        <p:nvSpPr>
          <p:cNvPr id="3" name="Espace réservé du numéro de diapositive 2"/>
          <p:cNvSpPr>
            <a:spLocks noGrp="1"/>
          </p:cNvSpPr>
          <p:nvPr>
            <p:ph type="sldNum" sz="quarter" idx="12"/>
          </p:nvPr>
        </p:nvSpPr>
        <p:spPr/>
        <p:txBody>
          <a:bodyPr/>
          <a:lstStyle/>
          <a:p>
            <a:fld id="{E667ED75-B537-4810-9364-B7D9FE7FDC55}" type="slidenum">
              <a:rPr lang="en-US" smtClean="0"/>
              <a:pPr/>
              <a:t>97</a:t>
            </a:fld>
            <a:endParaRPr lang="en-US"/>
          </a:p>
        </p:txBody>
      </p:sp>
      <p:pic>
        <p:nvPicPr>
          <p:cNvPr id="11267" name="Picture 3"/>
          <p:cNvPicPr>
            <a:picLocks noChangeAspect="1" noChangeArrowheads="1"/>
          </p:cNvPicPr>
          <p:nvPr/>
        </p:nvPicPr>
        <p:blipFill>
          <a:blip r:embed="rId4" cstate="print"/>
          <a:srcRect/>
          <a:stretch>
            <a:fillRect/>
          </a:stretch>
        </p:blipFill>
        <p:spPr bwMode="auto">
          <a:xfrm>
            <a:off x="4283968" y="2780928"/>
            <a:ext cx="648072" cy="257861"/>
          </a:xfrm>
          <a:prstGeom prst="rect">
            <a:avLst/>
          </a:prstGeom>
          <a:noFill/>
          <a:ln w="9525">
            <a:noFill/>
            <a:miter lim="800000"/>
            <a:headEnd/>
            <a:tailEnd/>
          </a:ln>
        </p:spPr>
      </p:pic>
    </p:spTree>
    <p:extLst>
      <p:ext uri="{BB962C8B-B14F-4D97-AF65-F5344CB8AC3E}">
        <p14:creationId xmlns:p14="http://schemas.microsoft.com/office/powerpoint/2010/main" val="26075853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620000" cy="1143000"/>
          </a:xfrm>
        </p:spPr>
        <p:txBody>
          <a:bodyPr/>
          <a:lstStyle/>
          <a:p>
            <a:r>
              <a:rPr lang="fr-BE" dirty="0" smtClean="0"/>
              <a:t>Attention</a:t>
            </a:r>
            <a:endParaRPr lang="fr-BE" dirty="0"/>
          </a:p>
        </p:txBody>
      </p:sp>
      <p:sp>
        <p:nvSpPr>
          <p:cNvPr id="3" name="Espace réservé du contenu 2"/>
          <p:cNvSpPr>
            <a:spLocks noGrp="1"/>
          </p:cNvSpPr>
          <p:nvPr>
            <p:ph idx="1"/>
          </p:nvPr>
        </p:nvSpPr>
        <p:spPr>
          <a:xfrm>
            <a:off x="0" y="1196752"/>
            <a:ext cx="8460432" cy="5661248"/>
          </a:xfrm>
        </p:spPr>
        <p:txBody>
          <a:bodyPr/>
          <a:lstStyle/>
          <a:p>
            <a:r>
              <a:rPr lang="fr-BE" dirty="0" smtClean="0"/>
              <a:t>Certaines facettes ne se construisent que s’il y a au moins 200 références qui contiennent cette facette dans le jeu de résultat . Ex : une recherche sur « </a:t>
            </a:r>
            <a:r>
              <a:rPr lang="fr-BE" dirty="0" err="1" smtClean="0"/>
              <a:t>Cristallographica</a:t>
            </a:r>
            <a:r>
              <a:rPr lang="fr-BE" dirty="0" smtClean="0"/>
              <a:t> » donne environ 294 résultats MAIS seulement 7 pour les bibliothèques </a:t>
            </a:r>
            <a:r>
              <a:rPr lang="fr-BE" dirty="0" err="1" smtClean="0"/>
              <a:t>ULg</a:t>
            </a:r>
            <a:endParaRPr lang="fr-BE" sz="2400" i="1" dirty="0" smtClean="0">
              <a:sym typeface="Wingdings" pitchFamily="2" charset="2"/>
            </a:endParaRPr>
          </a:p>
          <a:p>
            <a:pPr>
              <a:buNone/>
            </a:pPr>
            <a:endParaRPr lang="fr-BE" dirty="0"/>
          </a:p>
        </p:txBody>
      </p:sp>
      <p:sp>
        <p:nvSpPr>
          <p:cNvPr id="5" name="Espace réservé du pied de page 4"/>
          <p:cNvSpPr>
            <a:spLocks noGrp="1"/>
          </p:cNvSpPr>
          <p:nvPr>
            <p:ph type="ftr" sz="quarter" idx="11"/>
          </p:nvPr>
        </p:nvSpPr>
        <p:spPr/>
        <p:txBody>
          <a:bodyPr/>
          <a:lstStyle/>
          <a:p>
            <a:r>
              <a:rPr lang="fr-BE" smtClean="0"/>
              <a:t>Primo @ ULg : formation à destination du personnel...</a:t>
            </a:r>
            <a:endParaRPr lang="en-US"/>
          </a:p>
        </p:txBody>
      </p:sp>
      <p:sp>
        <p:nvSpPr>
          <p:cNvPr id="6" name="Espace réservé du numéro de diapositive 5"/>
          <p:cNvSpPr>
            <a:spLocks noGrp="1"/>
          </p:cNvSpPr>
          <p:nvPr>
            <p:ph type="sldNum" sz="quarter" idx="12"/>
          </p:nvPr>
        </p:nvSpPr>
        <p:spPr/>
        <p:txBody>
          <a:bodyPr/>
          <a:lstStyle/>
          <a:p>
            <a:fld id="{E667ED75-B537-4810-9364-B7D9FE7FDC55}" type="slidenum">
              <a:rPr lang="en-US" smtClean="0"/>
              <a:pPr/>
              <a:t>98</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683568" y="2924944"/>
            <a:ext cx="7272808" cy="2232248"/>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683568" y="5013176"/>
            <a:ext cx="1846558" cy="570837"/>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1331640" y="5589240"/>
            <a:ext cx="2085975" cy="266700"/>
          </a:xfrm>
          <a:prstGeom prst="rect">
            <a:avLst/>
          </a:prstGeom>
          <a:noFill/>
          <a:ln w="9525">
            <a:noFill/>
            <a:miter lim="800000"/>
            <a:headEnd/>
            <a:tailEnd/>
          </a:ln>
        </p:spPr>
      </p:pic>
      <p:pic>
        <p:nvPicPr>
          <p:cNvPr id="12293" name="Picture 5"/>
          <p:cNvPicPr>
            <a:picLocks noChangeAspect="1" noChangeArrowheads="1"/>
          </p:cNvPicPr>
          <p:nvPr/>
        </p:nvPicPr>
        <p:blipFill>
          <a:blip r:embed="rId5" cstate="print"/>
          <a:srcRect/>
          <a:stretch>
            <a:fillRect/>
          </a:stretch>
        </p:blipFill>
        <p:spPr bwMode="auto">
          <a:xfrm>
            <a:off x="683568" y="5949280"/>
            <a:ext cx="1956817" cy="790076"/>
          </a:xfrm>
          <a:prstGeom prst="rect">
            <a:avLst/>
          </a:prstGeom>
          <a:noFill/>
          <a:ln w="9525">
            <a:noFill/>
            <a:miter lim="800000"/>
            <a:headEnd/>
            <a:tailEnd/>
          </a:ln>
        </p:spPr>
      </p:pic>
      <p:cxnSp>
        <p:nvCxnSpPr>
          <p:cNvPr id="13" name="Connecteur droit 12"/>
          <p:cNvCxnSpPr/>
          <p:nvPr/>
        </p:nvCxnSpPr>
        <p:spPr>
          <a:xfrm>
            <a:off x="2051720" y="5589240"/>
            <a:ext cx="288032"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12292" idx="0"/>
          </p:cNvCxnSpPr>
          <p:nvPr/>
        </p:nvCxnSpPr>
        <p:spPr>
          <a:xfrm flipH="1">
            <a:off x="1907704" y="5589240"/>
            <a:ext cx="466924"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707904" y="5445224"/>
            <a:ext cx="4248472" cy="972688"/>
          </a:xfrm>
          <a:prstGeom prst="wedgeRectCallout">
            <a:avLst>
              <a:gd name="adj1" fmla="val -20550"/>
              <a:gd name="adj2" fmla="val 51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sym typeface="Wingdings" pitchFamily="2" charset="2"/>
              </a:rPr>
              <a:t> </a:t>
            </a:r>
            <a:r>
              <a:rPr lang="fr-BE" i="1" dirty="0" smtClean="0">
                <a:sym typeface="Wingdings" pitchFamily="2" charset="2"/>
              </a:rPr>
              <a:t>la facette « Bibliothèque campus » n’est pas  présente dans le jeu de résultats</a:t>
            </a:r>
            <a:endParaRPr lang="fr-BE" dirty="0"/>
          </a:p>
        </p:txBody>
      </p:sp>
    </p:spTree>
    <p:extLst>
      <p:ext uri="{BB962C8B-B14F-4D97-AF65-F5344CB8AC3E}">
        <p14:creationId xmlns:p14="http://schemas.microsoft.com/office/powerpoint/2010/main" val="317983572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620000" cy="1143000"/>
          </a:xfrm>
        </p:spPr>
        <p:txBody>
          <a:bodyPr/>
          <a:lstStyle/>
          <a:p>
            <a:r>
              <a:rPr lang="fr-BE" dirty="0" smtClean="0"/>
              <a:t>Attention</a:t>
            </a:r>
            <a:endParaRPr lang="fr-BE" dirty="0"/>
          </a:p>
        </p:txBody>
      </p:sp>
      <p:sp>
        <p:nvSpPr>
          <p:cNvPr id="3" name="Espace réservé du contenu 2"/>
          <p:cNvSpPr>
            <a:spLocks noGrp="1"/>
          </p:cNvSpPr>
          <p:nvPr>
            <p:ph idx="1"/>
          </p:nvPr>
        </p:nvSpPr>
        <p:spPr/>
        <p:txBody>
          <a:bodyPr/>
          <a:lstStyle/>
          <a:p>
            <a:r>
              <a:rPr lang="fr-BE" dirty="0" smtClean="0"/>
              <a:t>Le chiffre entre parenthèse à coté de chaque facette représente le nombre de références correspondantes </a:t>
            </a:r>
          </a:p>
          <a:p>
            <a:r>
              <a:rPr lang="fr-BE" dirty="0" smtClean="0"/>
              <a:t>MAIS attention qu’un « groupe FRBR » vaut pour </a:t>
            </a:r>
            <a:r>
              <a:rPr lang="fr-BE" b="1" dirty="0" smtClean="0"/>
              <a:t>1</a:t>
            </a:r>
            <a:r>
              <a:rPr lang="fr-BE" dirty="0" smtClean="0"/>
              <a:t> référence (même s’il contient 150 notices)</a:t>
            </a:r>
          </a:p>
          <a:p>
            <a:endParaRPr lang="fr-BE" dirty="0"/>
          </a:p>
        </p:txBody>
      </p:sp>
      <p:sp>
        <p:nvSpPr>
          <p:cNvPr id="6" name="Flèche droite 5"/>
          <p:cNvSpPr/>
          <p:nvPr/>
        </p:nvSpPr>
        <p:spPr>
          <a:xfrm>
            <a:off x="2987824" y="4149080"/>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386" name="Picture 2"/>
          <p:cNvPicPr>
            <a:picLocks noChangeAspect="1" noChangeArrowheads="1"/>
          </p:cNvPicPr>
          <p:nvPr/>
        </p:nvPicPr>
        <p:blipFill>
          <a:blip r:embed="rId2" cstate="print"/>
          <a:srcRect/>
          <a:stretch>
            <a:fillRect/>
          </a:stretch>
        </p:blipFill>
        <p:spPr bwMode="auto">
          <a:xfrm>
            <a:off x="467544" y="3789040"/>
            <a:ext cx="2257425" cy="1390650"/>
          </a:xfrm>
          <a:prstGeom prst="rect">
            <a:avLst/>
          </a:prstGeom>
          <a:noFill/>
          <a:ln w="9525">
            <a:noFill/>
            <a:miter lim="800000"/>
            <a:headEnd/>
            <a:tailEnd/>
          </a:ln>
        </p:spPr>
      </p:pic>
      <p:pic>
        <p:nvPicPr>
          <p:cNvPr id="16389" name="Picture 5"/>
          <p:cNvPicPr>
            <a:picLocks noChangeAspect="1" noChangeArrowheads="1"/>
          </p:cNvPicPr>
          <p:nvPr/>
        </p:nvPicPr>
        <p:blipFill>
          <a:blip r:embed="rId3" cstate="print"/>
          <a:srcRect/>
          <a:stretch>
            <a:fillRect/>
          </a:stretch>
        </p:blipFill>
        <p:spPr bwMode="auto">
          <a:xfrm>
            <a:off x="3981611" y="3284984"/>
            <a:ext cx="2714625" cy="3057525"/>
          </a:xfrm>
          <a:prstGeom prst="rect">
            <a:avLst/>
          </a:prstGeom>
          <a:noFill/>
          <a:ln w="9525">
            <a:noFill/>
            <a:miter lim="800000"/>
            <a:headEnd/>
            <a:tailEnd/>
          </a:ln>
        </p:spPr>
      </p:pic>
      <p:sp>
        <p:nvSpPr>
          <p:cNvPr id="12" name="Organigramme : Processus 11"/>
          <p:cNvSpPr/>
          <p:nvPr/>
        </p:nvSpPr>
        <p:spPr>
          <a:xfrm>
            <a:off x="6948264" y="4094784"/>
            <a:ext cx="1440160" cy="82867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En fait 2 ou x résultats en +</a:t>
            </a:r>
            <a:endParaRPr lang="fr-BE" dirty="0"/>
          </a:p>
        </p:txBody>
      </p:sp>
      <p:cxnSp>
        <p:nvCxnSpPr>
          <p:cNvPr id="14" name="Connecteur droit avec flèche 13"/>
          <p:cNvCxnSpPr/>
          <p:nvPr/>
        </p:nvCxnSpPr>
        <p:spPr>
          <a:xfrm>
            <a:off x="6480212" y="4153677"/>
            <a:ext cx="432048" cy="1263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6372200" y="4813746"/>
            <a:ext cx="576064" cy="1966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pied de page 6"/>
          <p:cNvSpPr>
            <a:spLocks noGrp="1"/>
          </p:cNvSpPr>
          <p:nvPr>
            <p:ph type="ftr" sz="quarter" idx="11"/>
          </p:nvPr>
        </p:nvSpPr>
        <p:spPr/>
        <p:txBody>
          <a:bodyPr/>
          <a:lstStyle/>
          <a:p>
            <a:r>
              <a:rPr lang="fr-BE" smtClean="0"/>
              <a:t>Primo @ ULg : formation à destination du personnel...</a:t>
            </a:r>
            <a:endParaRPr lang="en-US"/>
          </a:p>
        </p:txBody>
      </p:sp>
      <p:sp>
        <p:nvSpPr>
          <p:cNvPr id="8" name="Espace réservé du numéro de diapositive 7"/>
          <p:cNvSpPr>
            <a:spLocks noGrp="1"/>
          </p:cNvSpPr>
          <p:nvPr>
            <p:ph type="sldNum" sz="quarter" idx="12"/>
          </p:nvPr>
        </p:nvSpPr>
        <p:spPr/>
        <p:txBody>
          <a:bodyPr/>
          <a:lstStyle/>
          <a:p>
            <a:fld id="{E667ED75-B537-4810-9364-B7D9FE7FDC55}" type="slidenum">
              <a:rPr lang="en-US" smtClean="0"/>
              <a:pPr/>
              <a:t>99</a:t>
            </a:fld>
            <a:endParaRPr lang="en-US"/>
          </a:p>
        </p:txBody>
      </p:sp>
      <p:pic>
        <p:nvPicPr>
          <p:cNvPr id="13315" name="Picture 3"/>
          <p:cNvPicPr>
            <a:picLocks noChangeAspect="1" noChangeArrowheads="1"/>
          </p:cNvPicPr>
          <p:nvPr/>
        </p:nvPicPr>
        <p:blipFill>
          <a:blip r:embed="rId4" cstate="print"/>
          <a:srcRect/>
          <a:stretch>
            <a:fillRect/>
          </a:stretch>
        </p:blipFill>
        <p:spPr bwMode="auto">
          <a:xfrm>
            <a:off x="4139952" y="5229200"/>
            <a:ext cx="3867150" cy="1047750"/>
          </a:xfrm>
          <a:prstGeom prst="rect">
            <a:avLst/>
          </a:prstGeom>
          <a:noFill/>
          <a:ln w="9525">
            <a:noFill/>
            <a:miter lim="800000"/>
            <a:headEnd/>
            <a:tailEnd/>
          </a:ln>
        </p:spPr>
      </p:pic>
    </p:spTree>
    <p:extLst>
      <p:ext uri="{BB962C8B-B14F-4D97-AF65-F5344CB8AC3E}">
        <p14:creationId xmlns:p14="http://schemas.microsoft.com/office/powerpoint/2010/main" val="1090014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2877</TotalTime>
  <Words>8555</Words>
  <Application>Microsoft Office PowerPoint</Application>
  <PresentationFormat>Affichage à l'écran (4:3)</PresentationFormat>
  <Paragraphs>1961</Paragraphs>
  <Slides>138</Slides>
  <Notes>45</Notes>
  <HiddenSlides>0</HiddenSlides>
  <MMClips>0</MMClips>
  <ScaleCrop>false</ScaleCrop>
  <HeadingPairs>
    <vt:vector size="4" baseType="variant">
      <vt:variant>
        <vt:lpstr>Thème</vt:lpstr>
      </vt:variant>
      <vt:variant>
        <vt:i4>1</vt:i4>
      </vt:variant>
      <vt:variant>
        <vt:lpstr>Titres des diapositives</vt:lpstr>
      </vt:variant>
      <vt:variant>
        <vt:i4>138</vt:i4>
      </vt:variant>
    </vt:vector>
  </HeadingPairs>
  <TitlesOfParts>
    <vt:vector size="139" baseType="lpstr">
      <vt:lpstr>Contiguïté</vt:lpstr>
      <vt:lpstr>Primo @ ULg</vt:lpstr>
      <vt:lpstr>Au menu</vt:lpstr>
      <vt:lpstr>Au menu</vt:lpstr>
      <vt:lpstr>Opac ULg (jusque début juin 2006)</vt:lpstr>
      <vt:lpstr>Opac ULg (juin 2006-février 2013)</vt:lpstr>
      <vt:lpstr>Opac ULg (juin 2006-février 2013)</vt:lpstr>
      <vt:lpstr>Mais cela aurait pu être…</vt:lpstr>
      <vt:lpstr>Opac classique</vt:lpstr>
      <vt:lpstr>À l’ULg, avec Primo…</vt:lpstr>
      <vt:lpstr>Ressources documentaires utilisées chez les doctorants</vt:lpstr>
      <vt:lpstr>Par où commencer ?</vt:lpstr>
      <vt:lpstr>Présentation PowerPoint</vt:lpstr>
      <vt:lpstr>Search vs  Find</vt:lpstr>
      <vt:lpstr>Les fondements théoriques acquis</vt:lpstr>
      <vt:lpstr>Les fondements théoriques acquis</vt:lpstr>
      <vt:lpstr>Au menu</vt:lpstr>
      <vt:lpstr>Opac de nouvelle génération &amp; outil discovery</vt:lpstr>
      <vt:lpstr>Opac de nouvelle génération</vt:lpstr>
      <vt:lpstr>Quelques opac 2.0 &amp; discovery</vt:lpstr>
      <vt:lpstr>Au menu</vt:lpstr>
      <vt:lpstr>Projet Primo @ ULg</vt:lpstr>
      <vt:lpstr>Projet  Primo @ ULg</vt:lpstr>
      <vt:lpstr>Présentation PowerPoint</vt:lpstr>
      <vt:lpstr>Au menu</vt:lpstr>
      <vt:lpstr>Présentation PowerPoint</vt:lpstr>
      <vt:lpstr>Outil discovery</vt:lpstr>
      <vt:lpstr>Recherche fédérée</vt:lpstr>
      <vt:lpstr>Contenu de l’interface Primo ULg</vt:lpstr>
      <vt:lpstr>Au menu</vt:lpstr>
      <vt:lpstr>Primo Central Index (PCI)</vt:lpstr>
      <vt:lpstr>Présentation PowerPoint</vt:lpstr>
      <vt:lpstr>Nombreux dépôts institutionnels</vt:lpstr>
      <vt:lpstr>Activation dans PCI</vt:lpstr>
      <vt:lpstr>Fréquence des mises à jour</vt:lpstr>
      <vt:lpstr>Accès restreint à PCI ?</vt:lpstr>
      <vt:lpstr>Ce qui n’est pas (encore) dans PCI</vt:lpstr>
      <vt:lpstr>Accès à quel FT de PCI ?</vt:lpstr>
      <vt:lpstr>Accès à quel FT de PCI ?</vt:lpstr>
      <vt:lpstr>Accès à quel FT de PCI ?</vt:lpstr>
      <vt:lpstr>Accès à quel FT de PCI ?</vt:lpstr>
      <vt:lpstr>Dans PCI, mais pas à l’ULg</vt:lpstr>
      <vt:lpstr>Dans PCI, mais pas à l’ULg</vt:lpstr>
      <vt:lpstr>Dans PCI, mais pas à l’ULg</vt:lpstr>
      <vt:lpstr>Au menu</vt:lpstr>
      <vt:lpstr>ALEPH, ORBi, SFX</vt:lpstr>
      <vt:lpstr>ALEPH, ORBi, SFX</vt:lpstr>
      <vt:lpstr>ALEPH, ORBi, SFX… et PRIMO </vt:lpstr>
      <vt:lpstr>ALEPH, ORBi, SFX –      1. Moissonnage</vt:lpstr>
      <vt:lpstr>ALEPH, ORBi, SFX –      2. Normalisation</vt:lpstr>
      <vt:lpstr>ALEPH, ORBi, SFX –      2. Normalisation</vt:lpstr>
      <vt:lpstr>ALEPH, ORBi, SFX –      2. Normalisation</vt:lpstr>
      <vt:lpstr>ALEPH, ORBi, SFX –      2. Normalisation</vt:lpstr>
      <vt:lpstr>ALEPH, ORBi, SFX –     2. Normalisation</vt:lpstr>
      <vt:lpstr>ALEPH, ORBi, SFX –     2. Normalisation</vt:lpstr>
      <vt:lpstr>ALEPH, ORBi, SFX –     3. Enrichissement</vt:lpstr>
      <vt:lpstr>ALEPH, ORBi, SFX –      4. Chargement</vt:lpstr>
      <vt:lpstr>ALEPH, ORBi, SFX –     5. Dédoublonnement</vt:lpstr>
      <vt:lpstr>ALEPH, ORBi, SFX –     5. Dédoublonnement</vt:lpstr>
      <vt:lpstr>ALEPH, ORBi, SFX     5. Dédoublonnement</vt:lpstr>
      <vt:lpstr>ALEPH, ORBi, SFX –     5. Dédoublonnement</vt:lpstr>
      <vt:lpstr>ALEPH, ORBi, SFX –     5. Dédoublonnement</vt:lpstr>
      <vt:lpstr>ALEPH, ORBi, SFX –     5. Dédoublonnement</vt:lpstr>
      <vt:lpstr>ALEPH, ORBi, SFX –     6. FRBRisation</vt:lpstr>
      <vt:lpstr>ALEPH, ORBi, SFX –      6. FRBRisation</vt:lpstr>
      <vt:lpstr>ALEPH, ORBi, SFX –      6. FRBRisation</vt:lpstr>
      <vt:lpstr>ALEPH, ORBi, SFX –      6. FRBRisation</vt:lpstr>
      <vt:lpstr>ALEPH, ORBi, SFX –      6. FRBRisation</vt:lpstr>
      <vt:lpstr>ALEPH, ORBi, SFX –      6. FRBRisation</vt:lpstr>
      <vt:lpstr>ALEPH, ORBi, SFX –      6. FRBRisation</vt:lpstr>
      <vt:lpstr>ALEPH, ORBi, SFX      6. FRBRisation</vt:lpstr>
      <vt:lpstr>ALEPH,ORBi,SFX –   7. Suppression &amp; Indexation</vt:lpstr>
      <vt:lpstr>Au menu</vt:lpstr>
      <vt:lpstr>La base PNX ‘Primo local’</vt:lpstr>
      <vt:lpstr>La base PNX ‘Primo Central Index’</vt:lpstr>
      <vt:lpstr>La base PNX</vt:lpstr>
      <vt:lpstr>La base PNX</vt:lpstr>
      <vt:lpstr>La base PNX</vt:lpstr>
      <vt:lpstr>La base PNX</vt:lpstr>
      <vt:lpstr>La base PNX</vt:lpstr>
      <vt:lpstr>Présentation PowerPoint</vt:lpstr>
      <vt:lpstr>La base PNX</vt:lpstr>
      <vt:lpstr>Présentation PowerPoint</vt:lpstr>
      <vt:lpstr>Au menu</vt:lpstr>
      <vt:lpstr>Accès depuis le site web</vt:lpstr>
      <vt:lpstr>Recherche simple</vt:lpstr>
      <vt:lpstr>Recherche avancée</vt:lpstr>
      <vt:lpstr>Affichage des résultats</vt:lpstr>
      <vt:lpstr>Affichage des résultats</vt:lpstr>
      <vt:lpstr>Obtenir plus de résultats ?</vt:lpstr>
      <vt:lpstr>Did you mean?</vt:lpstr>
      <vt:lpstr>Affiner ses résultats</vt:lpstr>
      <vt:lpstr>Présentation PowerPoint</vt:lpstr>
      <vt:lpstr>Affiner ses résultats</vt:lpstr>
      <vt:lpstr>Affiner ses résultats</vt:lpstr>
      <vt:lpstr>Affiner ses résultats</vt:lpstr>
      <vt:lpstr>Affiner ses résultats</vt:lpstr>
      <vt:lpstr>Affiner ses résultats</vt:lpstr>
      <vt:lpstr>Attention</vt:lpstr>
      <vt:lpstr>Attention</vt:lpstr>
      <vt:lpstr>Attention</vt:lpstr>
      <vt:lpstr>Attention</vt:lpstr>
      <vt:lpstr>FRBR</vt:lpstr>
      <vt:lpstr>Relancer sa recherche à partir du jeu de résultats</vt:lpstr>
      <vt:lpstr>Visualiser la notice complète</vt:lpstr>
      <vt:lpstr>Relancer sa recherche à partir d’une notice du jeu de résultats</vt:lpstr>
      <vt:lpstr>Visualiser la notice complète</vt:lpstr>
      <vt:lpstr>L’onglet « Citations »</vt:lpstr>
      <vt:lpstr>L’onglet « Citations »</vt:lpstr>
      <vt:lpstr>La disponibilité des ressources au niveau de la liste de résultats</vt:lpstr>
      <vt:lpstr>La disponibilité des ressources au niveau de la liste de résultats</vt:lpstr>
      <vt:lpstr>Sélection d’un résultat: je veux obtenir le document</vt:lpstr>
      <vt:lpstr>Sélection d’un résultat: je veux obtenir le document</vt:lpstr>
      <vt:lpstr>Sélection d’un résultat: je veux obtenir le document</vt:lpstr>
      <vt:lpstr>Sélection d’un résultat: je veux obtenir le document</vt:lpstr>
      <vt:lpstr>Sélection d’un résultat: je veux obtenir le document - le Get It !</vt:lpstr>
      <vt:lpstr>Sélection d’un résultat: je veux obtenir le document - le Get It !</vt:lpstr>
      <vt:lpstr>Sélection d’un résultat: je veux obtenir le document - le Get It !</vt:lpstr>
      <vt:lpstr>Sélection d’un résultat: je veux obtenir le document - le Get It !</vt:lpstr>
      <vt:lpstr>Sélection d’un résultat: je veux obtenir le document - le Get It !</vt:lpstr>
      <vt:lpstr>Sélection d’un résultat: je veux obtenir le document - Réserver un ouvrage</vt:lpstr>
      <vt:lpstr>Sélection d’un résultat: je veux obtenir le document - Réserver un ouvrage</vt:lpstr>
      <vt:lpstr>Présentation PowerPoint</vt:lpstr>
      <vt:lpstr>Présentation PowerPoint</vt:lpstr>
      <vt:lpstr>Zotero &amp; Primo</vt:lpstr>
      <vt:lpstr>Ajouter des notices au panier</vt:lpstr>
      <vt:lpstr>Accéder au panier</vt:lpstr>
      <vt:lpstr>Mon panier</vt:lpstr>
      <vt:lpstr>Gérer son panier</vt:lpstr>
      <vt:lpstr>Gérer son panier</vt:lpstr>
      <vt:lpstr>MyDesk</vt:lpstr>
      <vt:lpstr>MyDesk</vt:lpstr>
      <vt:lpstr>MyDesk</vt:lpstr>
      <vt:lpstr>MyDesk</vt:lpstr>
      <vt:lpstr>MyDesk</vt:lpstr>
      <vt:lpstr>MyDesk - Personnalisation des résultats</vt:lpstr>
      <vt:lpstr>bx Hot Articles</vt:lpstr>
      <vt:lpstr>Ranking (pertinence)</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 opac traditionnel à une solution discovery</dc:title>
  <dc:creator>François Renaville</dc:creator>
  <cp:lastModifiedBy>François Renaville</cp:lastModifiedBy>
  <cp:revision>440</cp:revision>
  <cp:lastPrinted>2012-11-15T12:08:29Z</cp:lastPrinted>
  <dcterms:created xsi:type="dcterms:W3CDTF">2012-10-03T15:09:59Z</dcterms:created>
  <dcterms:modified xsi:type="dcterms:W3CDTF">2013-12-06T09:03:11Z</dcterms:modified>
</cp:coreProperties>
</file>