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56" r:id="rId2"/>
    <p:sldId id="257" r:id="rId3"/>
    <p:sldId id="258" r:id="rId4"/>
    <p:sldId id="262" r:id="rId5"/>
    <p:sldId id="270" r:id="rId6"/>
    <p:sldId id="283" r:id="rId7"/>
    <p:sldId id="269" r:id="rId8"/>
    <p:sldId id="259" r:id="rId9"/>
    <p:sldId id="271" r:id="rId10"/>
    <p:sldId id="285" r:id="rId11"/>
    <p:sldId id="273" r:id="rId12"/>
    <p:sldId id="272" r:id="rId13"/>
    <p:sldId id="260" r:id="rId14"/>
    <p:sldId id="265" r:id="rId15"/>
    <p:sldId id="266" r:id="rId16"/>
    <p:sldId id="284" r:id="rId17"/>
    <p:sldId id="267" r:id="rId18"/>
    <p:sldId id="282" r:id="rId19"/>
    <p:sldId id="275" r:id="rId20"/>
    <p:sldId id="274" r:id="rId21"/>
    <p:sldId id="276" r:id="rId22"/>
    <p:sldId id="277" r:id="rId23"/>
    <p:sldId id="278" r:id="rId24"/>
    <p:sldId id="280" r:id="rId25"/>
    <p:sldId id="279" r:id="rId26"/>
    <p:sldId id="281" r:id="rId27"/>
    <p:sldId id="268"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3300"/>
    <a:srgbClr val="1AAA06"/>
    <a:srgbClr val="01AF86"/>
    <a:srgbClr val="10B02B"/>
    <a:srgbClr val="13AD4E"/>
    <a:srgbClr val="6BAC14"/>
    <a:srgbClr val="98AF11"/>
    <a:srgbClr val="1BA722"/>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39" autoAdjust="0"/>
    <p:restoredTop sz="99424" autoAdjust="0"/>
  </p:normalViewPr>
  <p:slideViewPr>
    <p:cSldViewPr>
      <p:cViewPr>
        <p:scale>
          <a:sx n="125" d="100"/>
          <a:sy n="125" d="100"/>
        </p:scale>
        <p:origin x="-330" y="11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08F2B9-30CB-416A-BCC8-A0D68668CE28}" type="datetimeFigureOut">
              <a:rPr lang="fr-BE" smtClean="0"/>
              <a:t>13/07/2013</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42E14-7ABF-4621-9CF5-80CC86634429}" type="slidenum">
              <a:rPr lang="fr-BE" smtClean="0"/>
              <a:t>‹N°›</a:t>
            </a:fld>
            <a:endParaRPr lang="fr-BE"/>
          </a:p>
        </p:txBody>
      </p:sp>
    </p:spTree>
    <p:extLst>
      <p:ext uri="{BB962C8B-B14F-4D97-AF65-F5344CB8AC3E}">
        <p14:creationId xmlns:p14="http://schemas.microsoft.com/office/powerpoint/2010/main" val="3654948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a:t>
            </a:fld>
            <a:endParaRPr lang="fr-BE"/>
          </a:p>
        </p:txBody>
      </p:sp>
    </p:spTree>
    <p:extLst>
      <p:ext uri="{BB962C8B-B14F-4D97-AF65-F5344CB8AC3E}">
        <p14:creationId xmlns:p14="http://schemas.microsoft.com/office/powerpoint/2010/main" val="3851883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Important</a:t>
            </a:r>
            <a:r>
              <a:rPr lang="fr-BE" baseline="0" dirty="0" smtClean="0"/>
              <a:t> </a:t>
            </a:r>
            <a:r>
              <a:rPr lang="fr-BE" baseline="0" dirty="0" err="1" smtClean="0"/>
              <a:t>differences</a:t>
            </a:r>
            <a:r>
              <a:rPr lang="fr-BE" baseline="0" dirty="0" smtClean="0"/>
              <a:t> </a:t>
            </a:r>
            <a:r>
              <a:rPr lang="fr-BE" baseline="0" dirty="0" err="1" smtClean="0"/>
              <a:t>were</a:t>
            </a:r>
            <a:r>
              <a:rPr lang="fr-BE" baseline="0" dirty="0" smtClean="0"/>
              <a:t> </a:t>
            </a:r>
            <a:r>
              <a:rPr lang="fr-BE" baseline="0" dirty="0" err="1" smtClean="0"/>
              <a:t>also</a:t>
            </a:r>
            <a:r>
              <a:rPr lang="fr-BE" baseline="0" dirty="0" smtClean="0"/>
              <a:t> </a:t>
            </a:r>
            <a:r>
              <a:rPr lang="fr-BE" baseline="0" dirty="0" err="1" smtClean="0"/>
              <a:t>observed</a:t>
            </a:r>
            <a:r>
              <a:rPr lang="fr-BE" baseline="0" dirty="0" smtClean="0"/>
              <a:t> in </a:t>
            </a:r>
            <a:r>
              <a:rPr lang="fr-BE" baseline="0" dirty="0" err="1" smtClean="0"/>
              <a:t>sonic</a:t>
            </a:r>
            <a:r>
              <a:rPr lang="fr-BE" baseline="0" dirty="0" smtClean="0"/>
              <a:t> </a:t>
            </a:r>
            <a:r>
              <a:rPr lang="fr-BE" baseline="0" dirty="0" err="1" smtClean="0"/>
              <a:t>apparatus</a:t>
            </a:r>
            <a:r>
              <a:rPr lang="fr-BE" baseline="0" dirty="0" smtClean="0"/>
              <a:t> </a:t>
            </a:r>
            <a:r>
              <a:rPr lang="fr-BE" baseline="0" dirty="0" err="1" smtClean="0"/>
              <a:t>morphology</a:t>
            </a:r>
            <a:r>
              <a:rPr lang="fr-BE" baseline="0" dirty="0" smtClean="0"/>
              <a:t>. </a:t>
            </a:r>
            <a:r>
              <a:rPr lang="fr-BE" baseline="0" dirty="0" err="1" smtClean="0"/>
              <a:t>Despite</a:t>
            </a:r>
            <a:r>
              <a:rPr lang="fr-BE" baseline="0" dirty="0" smtClean="0"/>
              <a:t> all morphotypes </a:t>
            </a:r>
            <a:r>
              <a:rPr lang="fr-BE" baseline="0" dirty="0" err="1" smtClean="0"/>
              <a:t>had</a:t>
            </a:r>
            <a:r>
              <a:rPr lang="fr-BE" baseline="0" dirty="0" smtClean="0"/>
              <a:t> 3 pairs of </a:t>
            </a:r>
            <a:r>
              <a:rPr lang="fr-BE" baseline="0" dirty="0" err="1" smtClean="0"/>
              <a:t>sonic</a:t>
            </a:r>
            <a:r>
              <a:rPr lang="fr-BE" baseline="0" dirty="0" smtClean="0"/>
              <a:t> muscles, </a:t>
            </a:r>
            <a:r>
              <a:rPr lang="fr-BE" baseline="0" dirty="0" err="1" smtClean="0"/>
              <a:t>these</a:t>
            </a:r>
            <a:r>
              <a:rPr lang="fr-BE" baseline="0" dirty="0" smtClean="0"/>
              <a:t> muscles </a:t>
            </a:r>
            <a:r>
              <a:rPr lang="fr-BE" baseline="0" dirty="0" err="1" smtClean="0"/>
              <a:t>differed</a:t>
            </a:r>
            <a:r>
              <a:rPr lang="fr-BE" baseline="0" dirty="0" smtClean="0"/>
              <a:t> in </a:t>
            </a:r>
            <a:r>
              <a:rPr lang="fr-BE" baseline="0" dirty="0" err="1" smtClean="0"/>
              <a:t>shapes</a:t>
            </a:r>
            <a:r>
              <a:rPr lang="fr-BE" baseline="0" dirty="0" smtClean="0"/>
              <a:t>, sizes, and insertion points. The ventral </a:t>
            </a:r>
            <a:r>
              <a:rPr lang="fr-BE" baseline="0" dirty="0" err="1" smtClean="0"/>
              <a:t>sonic</a:t>
            </a:r>
            <a:r>
              <a:rPr lang="fr-BE" baseline="0" dirty="0" smtClean="0"/>
              <a:t> muscle insert on rocker </a:t>
            </a:r>
            <a:r>
              <a:rPr lang="fr-BE" baseline="0" dirty="0" err="1" smtClean="0"/>
              <a:t>bone</a:t>
            </a:r>
            <a:r>
              <a:rPr lang="fr-BE" baseline="0" dirty="0" smtClean="0"/>
              <a:t> in males </a:t>
            </a:r>
            <a:r>
              <a:rPr lang="fr-BE" baseline="0" dirty="0" err="1" smtClean="0"/>
              <a:t>while</a:t>
            </a:r>
            <a:r>
              <a:rPr lang="fr-BE" baseline="0" dirty="0" smtClean="0"/>
              <a:t> </a:t>
            </a:r>
            <a:r>
              <a:rPr lang="fr-BE" baseline="0" dirty="0" err="1" smtClean="0"/>
              <a:t>it</a:t>
            </a:r>
            <a:r>
              <a:rPr lang="fr-BE" baseline="0" dirty="0" smtClean="0"/>
              <a:t> inserts </a:t>
            </a:r>
            <a:r>
              <a:rPr lang="fr-BE" baseline="0" dirty="0" err="1" smtClean="0"/>
              <a:t>directly</a:t>
            </a:r>
            <a:r>
              <a:rPr lang="fr-BE" baseline="0" dirty="0" smtClean="0"/>
              <a:t> on the swimbladder in </a:t>
            </a:r>
            <a:r>
              <a:rPr lang="fr-BE" baseline="0" dirty="0" err="1" smtClean="0"/>
              <a:t>other</a:t>
            </a:r>
            <a:r>
              <a:rPr lang="fr-BE" baseline="0" dirty="0" smtClean="0"/>
              <a:t> morphotypes. Important </a:t>
            </a:r>
            <a:r>
              <a:rPr lang="fr-BE" baseline="0" dirty="0" err="1" smtClean="0"/>
              <a:t>differences</a:t>
            </a:r>
            <a:r>
              <a:rPr lang="fr-BE" baseline="0" dirty="0" smtClean="0"/>
              <a:t> </a:t>
            </a:r>
            <a:r>
              <a:rPr lang="fr-BE" baseline="0" dirty="0" err="1" smtClean="0"/>
              <a:t>were</a:t>
            </a:r>
            <a:r>
              <a:rPr lang="fr-BE" baseline="0" dirty="0" smtClean="0"/>
              <a:t> </a:t>
            </a:r>
            <a:r>
              <a:rPr lang="fr-BE" baseline="0" dirty="0" err="1" smtClean="0"/>
              <a:t>laso</a:t>
            </a:r>
            <a:r>
              <a:rPr lang="fr-BE" baseline="0" dirty="0" smtClean="0"/>
              <a:t> </a:t>
            </a:r>
            <a:r>
              <a:rPr lang="fr-BE" baseline="0" dirty="0" err="1" smtClean="0"/>
              <a:t>observed</a:t>
            </a:r>
            <a:r>
              <a:rPr lang="fr-BE" baseline="0" dirty="0" smtClean="0"/>
              <a:t> </a:t>
            </a:r>
            <a:r>
              <a:rPr lang="fr-BE" baseline="0" dirty="0" err="1" smtClean="0"/>
              <a:t>at</a:t>
            </a:r>
            <a:r>
              <a:rPr lang="fr-BE" baseline="0" dirty="0" smtClean="0"/>
              <a:t> the </a:t>
            </a:r>
            <a:r>
              <a:rPr lang="fr-BE" baseline="0" dirty="0" err="1" smtClean="0"/>
              <a:t>level</a:t>
            </a:r>
            <a:r>
              <a:rPr lang="fr-BE" baseline="0" dirty="0" smtClean="0"/>
              <a:t> of the first </a:t>
            </a:r>
            <a:r>
              <a:rPr lang="fr-BE" baseline="0" dirty="0" err="1" smtClean="0"/>
              <a:t>ribs</a:t>
            </a:r>
            <a:r>
              <a:rPr lang="fr-BE" baseline="0" dirty="0" smtClean="0"/>
              <a:t> and </a:t>
            </a:r>
            <a:r>
              <a:rPr lang="fr-BE" baseline="0" dirty="0" err="1" smtClean="0"/>
              <a:t>vertebrae</a:t>
            </a:r>
            <a:r>
              <a:rPr lang="fr-BE" baseline="0" dirty="0" smtClean="0"/>
              <a:t>. </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10</a:t>
            </a:fld>
            <a:endParaRPr lang="fr-BE"/>
          </a:p>
        </p:txBody>
      </p:sp>
    </p:spTree>
    <p:extLst>
      <p:ext uri="{BB962C8B-B14F-4D97-AF65-F5344CB8AC3E}">
        <p14:creationId xmlns:p14="http://schemas.microsoft.com/office/powerpoint/2010/main" val="37574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In </a:t>
            </a:r>
            <a:r>
              <a:rPr lang="fr-BE" i="1" dirty="0" smtClean="0"/>
              <a:t>Ophidion rochei </a:t>
            </a:r>
            <a:r>
              <a:rPr lang="fr-BE" i="0" dirty="0" smtClean="0"/>
              <a:t>rocker </a:t>
            </a:r>
            <a:r>
              <a:rPr lang="fr-BE" i="0" dirty="0" err="1" smtClean="0"/>
              <a:t>bone</a:t>
            </a:r>
            <a:r>
              <a:rPr lang="fr-BE" i="0" baseline="0" dirty="0" smtClean="0"/>
              <a:t> </a:t>
            </a:r>
            <a:r>
              <a:rPr lang="fr-BE" i="0" baseline="0" dirty="0" err="1" smtClean="0"/>
              <a:t>is</a:t>
            </a:r>
            <a:r>
              <a:rPr lang="fr-BE" i="0" baseline="0" dirty="0" smtClean="0"/>
              <a:t> </a:t>
            </a:r>
            <a:r>
              <a:rPr lang="fr-BE" i="0" baseline="0" dirty="0" err="1" smtClean="0"/>
              <a:t>clearly</a:t>
            </a:r>
            <a:r>
              <a:rPr lang="fr-BE" i="0" baseline="0" dirty="0" smtClean="0"/>
              <a:t> </a:t>
            </a:r>
            <a:r>
              <a:rPr lang="fr-BE" i="0" baseline="0" dirty="0" err="1" smtClean="0"/>
              <a:t>appear</a:t>
            </a:r>
            <a:r>
              <a:rPr lang="fr-BE" i="0" baseline="0" dirty="0" smtClean="0"/>
              <a:t> and </a:t>
            </a:r>
            <a:r>
              <a:rPr lang="fr-BE" i="0" baseline="0" dirty="0" err="1" smtClean="0"/>
              <a:t>grow</a:t>
            </a:r>
            <a:r>
              <a:rPr lang="fr-BE" i="0" baseline="0" dirty="0" smtClean="0"/>
              <a:t> </a:t>
            </a:r>
            <a:r>
              <a:rPr lang="fr-BE" i="0" baseline="0" dirty="0" err="1" smtClean="0"/>
              <a:t>during</a:t>
            </a:r>
            <a:r>
              <a:rPr lang="fr-BE" i="0" baseline="0" dirty="0" smtClean="0"/>
              <a:t> male </a:t>
            </a:r>
            <a:r>
              <a:rPr lang="fr-BE" i="0" baseline="0" dirty="0" err="1" smtClean="0"/>
              <a:t>sexual</a:t>
            </a:r>
            <a:r>
              <a:rPr lang="fr-BE" i="0" baseline="0" dirty="0" smtClean="0"/>
              <a:t> maturation. </a:t>
            </a:r>
            <a:r>
              <a:rPr lang="fr-BE" i="0" baseline="0" dirty="0" err="1" smtClean="0"/>
              <a:t>Other</a:t>
            </a:r>
            <a:r>
              <a:rPr lang="fr-BE" i="0" baseline="0" dirty="0" smtClean="0"/>
              <a:t> </a:t>
            </a:r>
            <a:r>
              <a:rPr lang="fr-BE" i="0" baseline="0" dirty="0" err="1" smtClean="0"/>
              <a:t>strcutres</a:t>
            </a:r>
            <a:r>
              <a:rPr lang="fr-BE" i="0" baseline="0" dirty="0" smtClean="0"/>
              <a:t> as the </a:t>
            </a:r>
            <a:r>
              <a:rPr lang="fr-BE" i="0" baseline="0" dirty="0" err="1" smtClean="0"/>
              <a:t>internal</a:t>
            </a:r>
            <a:r>
              <a:rPr lang="fr-BE" i="0" baseline="0" dirty="0" smtClean="0"/>
              <a:t> tube of male swimbladder </a:t>
            </a:r>
            <a:r>
              <a:rPr lang="fr-BE" i="0" baseline="0" dirty="0" err="1" smtClean="0"/>
              <a:t>also</a:t>
            </a:r>
            <a:r>
              <a:rPr lang="fr-BE" i="0" baseline="0" dirty="0" smtClean="0"/>
              <a:t> </a:t>
            </a:r>
            <a:r>
              <a:rPr lang="fr-BE" i="0" baseline="0" dirty="0" err="1" smtClean="0"/>
              <a:t>appear</a:t>
            </a:r>
            <a:r>
              <a:rPr lang="fr-BE" i="0" baseline="0" dirty="0" smtClean="0"/>
              <a:t> </a:t>
            </a:r>
            <a:r>
              <a:rPr lang="fr-BE" i="0" baseline="0" dirty="0" err="1" smtClean="0"/>
              <a:t>during</a:t>
            </a:r>
            <a:r>
              <a:rPr lang="fr-BE" i="0" baseline="0" dirty="0" smtClean="0"/>
              <a:t> maturation. </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11</a:t>
            </a:fld>
            <a:endParaRPr lang="fr-BE"/>
          </a:p>
        </p:txBody>
      </p:sp>
    </p:spTree>
    <p:extLst>
      <p:ext uri="{BB962C8B-B14F-4D97-AF65-F5344CB8AC3E}">
        <p14:creationId xmlns:p14="http://schemas.microsoft.com/office/powerpoint/2010/main" val="67977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Nowadays</a:t>
            </a:r>
            <a:r>
              <a:rPr lang="fr-BE" dirty="0" smtClean="0"/>
              <a:t>, </a:t>
            </a:r>
            <a:r>
              <a:rPr lang="fr-BE" dirty="0" err="1" smtClean="0"/>
              <a:t>only</a:t>
            </a:r>
            <a:r>
              <a:rPr lang="fr-BE" dirty="0" smtClean="0"/>
              <a:t> a</a:t>
            </a:r>
            <a:r>
              <a:rPr lang="fr-BE" baseline="0" dirty="0" smtClean="0"/>
              <a:t> single type of </a:t>
            </a:r>
            <a:r>
              <a:rPr lang="fr-BE" baseline="0" dirty="0" err="1" smtClean="0"/>
              <a:t>sounds</a:t>
            </a:r>
            <a:r>
              <a:rPr lang="fr-BE" baseline="0" dirty="0" smtClean="0"/>
              <a:t> </a:t>
            </a:r>
            <a:r>
              <a:rPr lang="fr-BE" baseline="0" dirty="0" err="1" smtClean="0"/>
              <a:t>was</a:t>
            </a:r>
            <a:r>
              <a:rPr lang="fr-BE" baseline="0" dirty="0" smtClean="0"/>
              <a:t> </a:t>
            </a:r>
            <a:r>
              <a:rPr lang="fr-BE" baseline="0" dirty="0" err="1" smtClean="0"/>
              <a:t>recorded</a:t>
            </a:r>
            <a:r>
              <a:rPr lang="fr-BE" baseline="0" dirty="0" smtClean="0"/>
              <a:t>. The </a:t>
            </a:r>
            <a:r>
              <a:rPr lang="fr-BE" baseline="0" dirty="0" err="1" smtClean="0"/>
              <a:t>number</a:t>
            </a:r>
            <a:r>
              <a:rPr lang="fr-BE" baseline="0" dirty="0" smtClean="0"/>
              <a:t> of pulse </a:t>
            </a:r>
            <a:r>
              <a:rPr lang="fr-BE" baseline="0" dirty="0" err="1" smtClean="0"/>
              <a:t>could</a:t>
            </a:r>
            <a:r>
              <a:rPr lang="fr-BE" baseline="0" dirty="0" smtClean="0"/>
              <a:t> show </a:t>
            </a:r>
            <a:r>
              <a:rPr lang="fr-BE" baseline="0" dirty="0" err="1" smtClean="0"/>
              <a:t>great</a:t>
            </a:r>
            <a:r>
              <a:rPr lang="fr-BE" baseline="0" dirty="0" smtClean="0"/>
              <a:t> variations </a:t>
            </a:r>
            <a:r>
              <a:rPr lang="fr-BE" baseline="0" dirty="0" err="1" smtClean="0"/>
              <a:t>however</a:t>
            </a:r>
            <a:r>
              <a:rPr lang="fr-BE" baseline="0" dirty="0" smtClean="0"/>
              <a:t> </a:t>
            </a:r>
            <a:r>
              <a:rPr lang="fr-BE" baseline="0" dirty="0" err="1" smtClean="0"/>
              <a:t>sounds</a:t>
            </a:r>
            <a:r>
              <a:rPr lang="fr-BE" baseline="0" dirty="0" smtClean="0"/>
              <a:t> </a:t>
            </a:r>
            <a:r>
              <a:rPr lang="fr-BE" baseline="0" dirty="0" err="1" smtClean="0"/>
              <a:t>could</a:t>
            </a:r>
            <a:r>
              <a:rPr lang="fr-BE" baseline="0" dirty="0" smtClean="0"/>
              <a:t> last for </a:t>
            </a:r>
            <a:r>
              <a:rPr lang="fr-BE" baseline="0" dirty="0" err="1" smtClean="0"/>
              <a:t>several</a:t>
            </a:r>
            <a:r>
              <a:rPr lang="fr-BE" baseline="0" dirty="0" smtClean="0"/>
              <a:t> seconds. Pulses in </a:t>
            </a:r>
            <a:r>
              <a:rPr lang="fr-BE" baseline="0" dirty="0" err="1" smtClean="0"/>
              <a:t>these</a:t>
            </a:r>
            <a:r>
              <a:rPr lang="fr-BE" baseline="0" dirty="0" smtClean="0"/>
              <a:t> </a:t>
            </a:r>
            <a:r>
              <a:rPr lang="fr-BE" baseline="0" dirty="0" err="1" smtClean="0"/>
              <a:t>sound</a:t>
            </a:r>
            <a:r>
              <a:rPr lang="fr-BE" baseline="0" dirty="0" smtClean="0"/>
              <a:t> last for </a:t>
            </a:r>
            <a:r>
              <a:rPr lang="fr-BE" i="1" baseline="0" dirty="0" smtClean="0"/>
              <a:t>ca. </a:t>
            </a:r>
            <a:r>
              <a:rPr lang="fr-BE" i="0" baseline="0" dirty="0" smtClean="0"/>
              <a:t>20 ms.</a:t>
            </a:r>
          </a:p>
          <a:p>
            <a:endParaRPr lang="fr-BE" i="0" baseline="0" dirty="0" smtClean="0"/>
          </a:p>
          <a:p>
            <a:r>
              <a:rPr lang="fr-BE" i="0" baseline="0" dirty="0" smtClean="0"/>
              <a:t>No </a:t>
            </a:r>
            <a:r>
              <a:rPr lang="fr-BE" i="0" baseline="0" dirty="0" err="1" smtClean="0"/>
              <a:t>specific</a:t>
            </a:r>
            <a:r>
              <a:rPr lang="fr-BE" i="0" baseline="0" dirty="0" smtClean="0"/>
              <a:t> pattern </a:t>
            </a:r>
            <a:r>
              <a:rPr lang="fr-BE" i="0" baseline="0" dirty="0" err="1" smtClean="0"/>
              <a:t>was</a:t>
            </a:r>
            <a:r>
              <a:rPr lang="fr-BE" i="0" baseline="0" dirty="0" smtClean="0"/>
              <a:t> </a:t>
            </a:r>
            <a:r>
              <a:rPr lang="fr-BE" i="0" baseline="0" dirty="0" err="1" smtClean="0"/>
              <a:t>observed</a:t>
            </a:r>
            <a:r>
              <a:rPr lang="fr-BE" i="0" baseline="0" dirty="0" smtClean="0"/>
              <a:t> in </a:t>
            </a:r>
            <a:r>
              <a:rPr lang="fr-BE" i="0" baseline="0" dirty="0" err="1" smtClean="0"/>
              <a:t>period</a:t>
            </a:r>
            <a:r>
              <a:rPr lang="fr-BE" i="0" baseline="0" dirty="0" smtClean="0"/>
              <a:t> duration </a:t>
            </a:r>
            <a:r>
              <a:rPr lang="fr-BE" i="0" baseline="0" dirty="0" err="1" smtClean="0"/>
              <a:t>except</a:t>
            </a:r>
            <a:r>
              <a:rPr lang="fr-BE" i="0" baseline="0" dirty="0" smtClean="0"/>
              <a:t> </a:t>
            </a:r>
            <a:r>
              <a:rPr lang="fr-BE" i="0" baseline="0" dirty="0" err="1" smtClean="0"/>
              <a:t>that</a:t>
            </a:r>
            <a:r>
              <a:rPr lang="fr-BE" i="0" baseline="0" dirty="0" smtClean="0"/>
              <a:t> </a:t>
            </a:r>
            <a:r>
              <a:rPr lang="fr-BE" i="0" baseline="0" dirty="0" err="1" smtClean="0"/>
              <a:t>is</a:t>
            </a:r>
            <a:r>
              <a:rPr lang="fr-BE" i="0" baseline="0" dirty="0" smtClean="0"/>
              <a:t> </a:t>
            </a:r>
            <a:r>
              <a:rPr lang="fr-BE" i="0" baseline="0" dirty="0" err="1" smtClean="0"/>
              <a:t>became</a:t>
            </a:r>
            <a:r>
              <a:rPr lang="fr-BE" i="0" baseline="0" dirty="0" smtClean="0"/>
              <a:t> </a:t>
            </a:r>
            <a:r>
              <a:rPr lang="fr-BE" i="0" baseline="0" dirty="0" err="1" smtClean="0"/>
              <a:t>slighlty</a:t>
            </a:r>
            <a:r>
              <a:rPr lang="fr-BE" i="0" baseline="0" dirty="0" smtClean="0"/>
              <a:t> longer </a:t>
            </a:r>
            <a:r>
              <a:rPr lang="fr-BE" i="0" baseline="0" dirty="0" err="1" smtClean="0"/>
              <a:t>along</a:t>
            </a:r>
            <a:r>
              <a:rPr lang="fr-BE" i="0" baseline="0" dirty="0" smtClean="0"/>
              <a:t> the </a:t>
            </a:r>
            <a:r>
              <a:rPr lang="fr-BE" i="0" baseline="0" dirty="0" err="1" smtClean="0"/>
              <a:t>sound</a:t>
            </a:r>
            <a:r>
              <a:rPr lang="fr-BE" i="0" baseline="0" dirty="0" smtClean="0"/>
              <a:t>. </a:t>
            </a:r>
            <a:endParaRPr lang="en-US" i="0"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12</a:t>
            </a:fld>
            <a:endParaRPr lang="fr-BE"/>
          </a:p>
        </p:txBody>
      </p:sp>
    </p:spTree>
    <p:extLst>
      <p:ext uri="{BB962C8B-B14F-4D97-AF65-F5344CB8AC3E}">
        <p14:creationId xmlns:p14="http://schemas.microsoft.com/office/powerpoint/2010/main" val="261778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i="0" baseline="0" dirty="0" smtClean="0"/>
              <a:t>The </a:t>
            </a:r>
            <a:r>
              <a:rPr lang="fr-BE" i="1" baseline="0" dirty="0" smtClean="0"/>
              <a:t>Onuxodon</a:t>
            </a:r>
            <a:r>
              <a:rPr lang="fr-BE" i="0" baseline="0" dirty="0" smtClean="0"/>
              <a:t> </a:t>
            </a:r>
            <a:r>
              <a:rPr lang="fr-BE" i="0" baseline="0" dirty="0" err="1" smtClean="0"/>
              <a:t>we</a:t>
            </a:r>
            <a:r>
              <a:rPr lang="fr-BE" i="0" baseline="0" dirty="0" smtClean="0"/>
              <a:t> </a:t>
            </a:r>
            <a:r>
              <a:rPr lang="fr-BE" i="0" baseline="0" dirty="0" err="1" smtClean="0"/>
              <a:t>captured</a:t>
            </a:r>
            <a:r>
              <a:rPr lang="fr-BE" i="0" baseline="0" dirty="0" smtClean="0"/>
              <a:t> </a:t>
            </a:r>
            <a:r>
              <a:rPr lang="fr-BE" i="0" baseline="0" dirty="0" err="1" smtClean="0"/>
              <a:t>were</a:t>
            </a:r>
            <a:r>
              <a:rPr lang="fr-BE" i="0" baseline="0" dirty="0" smtClean="0"/>
              <a:t> </a:t>
            </a:r>
            <a:r>
              <a:rPr lang="fr-BE" i="0" baseline="0" dirty="0" err="1" smtClean="0"/>
              <a:t>between</a:t>
            </a:r>
            <a:r>
              <a:rPr lang="fr-BE" i="0" baseline="0" dirty="0" smtClean="0"/>
              <a:t> 59.5 mm and 80 mm in TL. </a:t>
            </a:r>
            <a:r>
              <a:rPr lang="fr-BE" dirty="0" smtClean="0"/>
              <a:t>All </a:t>
            </a:r>
            <a:r>
              <a:rPr lang="fr-BE" i="0" dirty="0" err="1" smtClean="0"/>
              <a:t>fish</a:t>
            </a:r>
            <a:r>
              <a:rPr lang="fr-BE" i="0" baseline="0" dirty="0" smtClean="0"/>
              <a:t> </a:t>
            </a:r>
            <a:r>
              <a:rPr lang="fr-BE" i="0" baseline="0" dirty="0" err="1" smtClean="0"/>
              <a:t>investigated</a:t>
            </a:r>
            <a:r>
              <a:rPr lang="fr-BE" i="0" baseline="0" dirty="0" smtClean="0"/>
              <a:t> to date </a:t>
            </a:r>
            <a:r>
              <a:rPr lang="fr-BE" i="0" baseline="0" dirty="0" err="1" smtClean="0"/>
              <a:t>had</a:t>
            </a:r>
            <a:r>
              <a:rPr lang="fr-BE" i="0" baseline="0" dirty="0" smtClean="0"/>
              <a:t> a rocker </a:t>
            </a:r>
            <a:r>
              <a:rPr lang="fr-BE" i="0" baseline="0" dirty="0" err="1" smtClean="0"/>
              <a:t>bone</a:t>
            </a:r>
            <a:r>
              <a:rPr lang="fr-BE" i="0" baseline="0" dirty="0" smtClean="0"/>
              <a:t>. </a:t>
            </a:r>
            <a:r>
              <a:rPr lang="fr-BE" i="0" baseline="0" dirty="0" err="1" smtClean="0"/>
              <a:t>However</a:t>
            </a:r>
            <a:r>
              <a:rPr lang="fr-BE" i="0" baseline="0" dirty="0" smtClean="0"/>
              <a:t>, </a:t>
            </a:r>
            <a:r>
              <a:rPr lang="fr-BE" i="0" baseline="0" dirty="0" err="1" smtClean="0"/>
              <a:t>this</a:t>
            </a:r>
            <a:r>
              <a:rPr lang="fr-BE" i="0" baseline="0" dirty="0" smtClean="0"/>
              <a:t> structure </a:t>
            </a:r>
            <a:r>
              <a:rPr lang="fr-BE" i="0" baseline="0" dirty="0" err="1" smtClean="0"/>
              <a:t>could</a:t>
            </a:r>
            <a:r>
              <a:rPr lang="fr-BE" i="0" baseline="0" dirty="0" smtClean="0"/>
              <a:t> show </a:t>
            </a:r>
            <a:r>
              <a:rPr lang="fr-BE" i="0" baseline="0" dirty="0" err="1" smtClean="0"/>
              <a:t>small</a:t>
            </a:r>
            <a:r>
              <a:rPr lang="fr-BE" i="0" baseline="0" dirty="0" smtClean="0"/>
              <a:t> </a:t>
            </a:r>
            <a:r>
              <a:rPr lang="fr-BE" i="0" baseline="0" dirty="0" err="1" smtClean="0"/>
              <a:t>differences</a:t>
            </a:r>
            <a:r>
              <a:rPr lang="fr-BE" i="0" baseline="0" dirty="0" smtClean="0"/>
              <a:t> in </a:t>
            </a:r>
            <a:r>
              <a:rPr lang="fr-BE" i="0" baseline="0" dirty="0" err="1" smtClean="0"/>
              <a:t>its</a:t>
            </a:r>
            <a:r>
              <a:rPr lang="fr-BE" i="0" baseline="0" dirty="0" smtClean="0"/>
              <a:t> </a:t>
            </a:r>
            <a:r>
              <a:rPr lang="fr-BE" i="0" baseline="0" dirty="0" err="1" smtClean="0"/>
              <a:t>shape</a:t>
            </a:r>
            <a:r>
              <a:rPr lang="fr-BE" i="0" baseline="0" dirty="0" smtClean="0"/>
              <a:t> </a:t>
            </a:r>
            <a:r>
              <a:rPr lang="fr-BE" i="0" baseline="0" dirty="0" err="1" smtClean="0"/>
              <a:t>from</a:t>
            </a:r>
            <a:r>
              <a:rPr lang="fr-BE" i="0" baseline="0" dirty="0" smtClean="0"/>
              <a:t> one </a:t>
            </a:r>
            <a:r>
              <a:rPr lang="fr-BE" i="0" baseline="0" dirty="0" err="1" smtClean="0"/>
              <a:t>specimen</a:t>
            </a:r>
            <a:r>
              <a:rPr lang="fr-BE" i="0" baseline="0" dirty="0" smtClean="0"/>
              <a:t> to an </a:t>
            </a:r>
            <a:r>
              <a:rPr lang="fr-BE" i="0" baseline="0" dirty="0" err="1" smtClean="0"/>
              <a:t>other</a:t>
            </a:r>
            <a:r>
              <a:rPr lang="fr-BE" i="0" baseline="0" dirty="0" smtClean="0"/>
              <a:t>. Courtenay in 1970 </a:t>
            </a:r>
            <a:r>
              <a:rPr lang="fr-BE" i="0" baseline="0" dirty="0" err="1" smtClean="0"/>
              <a:t>also</a:t>
            </a:r>
            <a:r>
              <a:rPr lang="fr-BE" i="0" baseline="0" dirty="0" smtClean="0"/>
              <a:t> mention modification </a:t>
            </a:r>
            <a:r>
              <a:rPr lang="fr-BE" i="0" baseline="0" dirty="0" err="1" smtClean="0"/>
              <a:t>with</a:t>
            </a:r>
            <a:r>
              <a:rPr lang="fr-BE" i="0" baseline="0" dirty="0" smtClean="0"/>
              <a:t> size but no </a:t>
            </a:r>
            <a:r>
              <a:rPr lang="fr-BE" i="0" baseline="0" dirty="0" err="1" smtClean="0"/>
              <a:t>sexual</a:t>
            </a:r>
            <a:r>
              <a:rPr lang="fr-BE" i="0" baseline="0" dirty="0" smtClean="0"/>
              <a:t> </a:t>
            </a:r>
            <a:r>
              <a:rPr lang="fr-BE" i="0" baseline="0" dirty="0" err="1" smtClean="0"/>
              <a:t>dimorphism</a:t>
            </a:r>
            <a:r>
              <a:rPr lang="fr-BE" i="0" baseline="0" dirty="0" smtClean="0"/>
              <a:t>.  As </a:t>
            </a:r>
            <a:r>
              <a:rPr lang="fr-BE" i="0" baseline="0" dirty="0" err="1" smtClean="0"/>
              <a:t>you</a:t>
            </a:r>
            <a:r>
              <a:rPr lang="fr-BE" i="0" baseline="0" dirty="0" smtClean="0"/>
              <a:t> </a:t>
            </a:r>
            <a:r>
              <a:rPr lang="fr-BE" i="0" baseline="0" dirty="0" err="1" smtClean="0"/>
              <a:t>can</a:t>
            </a:r>
            <a:r>
              <a:rPr lang="fr-BE" i="0" baseline="0" dirty="0" smtClean="0"/>
              <a:t> the </a:t>
            </a:r>
            <a:r>
              <a:rPr lang="fr-BE" i="0" baseline="0" dirty="0" err="1" smtClean="0"/>
              <a:t>primary</a:t>
            </a:r>
            <a:r>
              <a:rPr lang="fr-BE" i="0" baseline="0" dirty="0" smtClean="0"/>
              <a:t> </a:t>
            </a:r>
            <a:r>
              <a:rPr lang="fr-BE" i="0" baseline="0" dirty="0" err="1" smtClean="0"/>
              <a:t>sonic</a:t>
            </a:r>
            <a:r>
              <a:rPr lang="fr-BE" i="0" baseline="0" dirty="0" smtClean="0"/>
              <a:t> muscle of </a:t>
            </a:r>
            <a:r>
              <a:rPr lang="fr-BE" i="1" baseline="0" dirty="0" smtClean="0"/>
              <a:t>Onuxodon </a:t>
            </a:r>
            <a:r>
              <a:rPr lang="fr-BE" i="0" baseline="0" dirty="0" err="1" smtClean="0"/>
              <a:t>originate</a:t>
            </a:r>
            <a:r>
              <a:rPr lang="fr-BE" i="0" baseline="0" dirty="0" smtClean="0"/>
              <a:t> in the </a:t>
            </a:r>
            <a:r>
              <a:rPr lang="fr-BE" i="0" baseline="0" dirty="0" err="1" smtClean="0"/>
              <a:t>orbit</a:t>
            </a:r>
            <a:r>
              <a:rPr lang="fr-BE" i="0" baseline="0" dirty="0" smtClean="0"/>
              <a:t> and insert on the rocker </a:t>
            </a:r>
            <a:r>
              <a:rPr lang="fr-BE" i="0" baseline="0" dirty="0" err="1" smtClean="0"/>
              <a:t>bone</a:t>
            </a:r>
            <a:r>
              <a:rPr lang="fr-BE" i="0" baseline="0" dirty="0" smtClean="0"/>
              <a:t>. As male </a:t>
            </a:r>
            <a:r>
              <a:rPr lang="fr-BE" i="1" baseline="0" dirty="0" smtClean="0"/>
              <a:t>O rochei, </a:t>
            </a:r>
            <a:r>
              <a:rPr lang="fr-BE" i="0" baseline="0" dirty="0" smtClean="0"/>
              <a:t>O. fowleri </a:t>
            </a:r>
            <a:r>
              <a:rPr lang="fr-BE" i="0" baseline="0" dirty="0" err="1" smtClean="0"/>
              <a:t>also</a:t>
            </a:r>
            <a:r>
              <a:rPr lang="fr-BE" i="0" baseline="0" dirty="0" smtClean="0"/>
              <a:t> </a:t>
            </a:r>
            <a:r>
              <a:rPr lang="fr-BE" i="0" baseline="0" dirty="0" err="1" smtClean="0"/>
              <a:t>had</a:t>
            </a:r>
            <a:r>
              <a:rPr lang="fr-BE" i="0" baseline="0" dirty="0" smtClean="0"/>
              <a:t> </a:t>
            </a:r>
            <a:r>
              <a:rPr lang="fr-BE" i="0" baseline="0" dirty="0" err="1" smtClean="0"/>
              <a:t>huge</a:t>
            </a:r>
            <a:r>
              <a:rPr lang="fr-BE" i="0" baseline="0" dirty="0" smtClean="0"/>
              <a:t> swimbladder plate. A second pair of muscle </a:t>
            </a:r>
            <a:r>
              <a:rPr lang="fr-BE" i="0" baseline="0" dirty="0" err="1" smtClean="0"/>
              <a:t>is</a:t>
            </a:r>
            <a:r>
              <a:rPr lang="fr-BE" i="0" baseline="0" dirty="0" smtClean="0"/>
              <a:t> </a:t>
            </a:r>
            <a:r>
              <a:rPr lang="fr-BE" i="0" baseline="0" dirty="0" err="1" smtClean="0"/>
              <a:t>also</a:t>
            </a:r>
            <a:r>
              <a:rPr lang="fr-BE" i="0" baseline="0" dirty="0" smtClean="0"/>
              <a:t> </a:t>
            </a:r>
            <a:r>
              <a:rPr lang="fr-BE" i="0" baseline="0" dirty="0" err="1" smtClean="0"/>
              <a:t>consider</a:t>
            </a:r>
            <a:r>
              <a:rPr lang="fr-BE" i="0" baseline="0" dirty="0" smtClean="0"/>
              <a:t> as a part of the </a:t>
            </a:r>
            <a:r>
              <a:rPr lang="fr-BE" i="0" baseline="0" dirty="0" err="1" smtClean="0"/>
              <a:t>sonic</a:t>
            </a:r>
            <a:r>
              <a:rPr lang="fr-BE" i="0" baseline="0" dirty="0" smtClean="0"/>
              <a:t> </a:t>
            </a:r>
            <a:r>
              <a:rPr lang="fr-BE" i="0" baseline="0" dirty="0" err="1" smtClean="0"/>
              <a:t>apparatus</a:t>
            </a:r>
            <a:r>
              <a:rPr lang="fr-BE" i="0" baseline="0" dirty="0" smtClean="0"/>
              <a:t> </a:t>
            </a:r>
            <a:r>
              <a:rPr lang="fr-BE" i="0" baseline="0" dirty="0" err="1" smtClean="0"/>
              <a:t>it</a:t>
            </a:r>
            <a:r>
              <a:rPr lang="fr-BE" i="0" baseline="0" dirty="0" smtClean="0"/>
              <a:t> </a:t>
            </a:r>
            <a:r>
              <a:rPr lang="fr-BE" i="0" baseline="0" dirty="0" err="1" smtClean="0"/>
              <a:t>is</a:t>
            </a:r>
            <a:r>
              <a:rPr lang="fr-BE" i="0" baseline="0" dirty="0" smtClean="0"/>
              <a:t> the </a:t>
            </a:r>
            <a:r>
              <a:rPr lang="fr-BE" i="0" baseline="0" dirty="0" err="1" smtClean="0"/>
              <a:t>secondary</a:t>
            </a:r>
            <a:r>
              <a:rPr lang="fr-BE" i="0" baseline="0" dirty="0" smtClean="0"/>
              <a:t> </a:t>
            </a:r>
            <a:r>
              <a:rPr lang="fr-BE" i="0" baseline="0" dirty="0" err="1" smtClean="0"/>
              <a:t>sonic</a:t>
            </a:r>
            <a:r>
              <a:rPr lang="fr-BE" i="0" baseline="0" dirty="0" smtClean="0"/>
              <a:t> muscle </a:t>
            </a:r>
            <a:r>
              <a:rPr lang="fr-BE" i="0" baseline="0" dirty="0" err="1" smtClean="0"/>
              <a:t>which</a:t>
            </a:r>
            <a:r>
              <a:rPr lang="fr-BE" i="0" baseline="0" dirty="0" smtClean="0"/>
              <a:t> insert on the 1st pair of </a:t>
            </a:r>
            <a:r>
              <a:rPr lang="fr-BE" i="0" baseline="0" dirty="0" err="1" smtClean="0"/>
              <a:t>ribs</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13</a:t>
            </a:fld>
            <a:endParaRPr lang="fr-BE"/>
          </a:p>
        </p:txBody>
      </p:sp>
    </p:spTree>
    <p:extLst>
      <p:ext uri="{BB962C8B-B14F-4D97-AF65-F5344CB8AC3E}">
        <p14:creationId xmlns:p14="http://schemas.microsoft.com/office/powerpoint/2010/main" val="543405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table allow a rapid comparison between </a:t>
            </a:r>
            <a:r>
              <a:rPr lang="en-US" i="1" dirty="0" smtClean="0"/>
              <a:t>O. fowleri </a:t>
            </a:r>
            <a:r>
              <a:rPr lang="en-US" i="0" dirty="0" smtClean="0"/>
              <a:t>and </a:t>
            </a:r>
            <a:r>
              <a:rPr lang="en-US" i="1" dirty="0" smtClean="0"/>
              <a:t>O. rochei. </a:t>
            </a:r>
            <a:r>
              <a:rPr lang="en-US" i="0" dirty="0" smtClean="0"/>
              <a:t>It is clear that sounds of</a:t>
            </a:r>
            <a:r>
              <a:rPr lang="en-US" i="0" baseline="0" dirty="0" smtClean="0"/>
              <a:t> male </a:t>
            </a:r>
            <a:r>
              <a:rPr lang="en-US" i="1" baseline="0" dirty="0" smtClean="0"/>
              <a:t>O. rochei </a:t>
            </a:r>
            <a:r>
              <a:rPr lang="en-US" i="0" baseline="0" dirty="0" err="1" smtClean="0"/>
              <a:t>resssemble</a:t>
            </a:r>
            <a:r>
              <a:rPr lang="en-US" i="0" baseline="0" dirty="0" smtClean="0"/>
              <a:t> more the sound of </a:t>
            </a:r>
            <a:r>
              <a:rPr lang="en-US" i="1" baseline="0" dirty="0" smtClean="0"/>
              <a:t>O. fowleri </a:t>
            </a:r>
            <a:r>
              <a:rPr lang="en-US" i="0" baseline="0" dirty="0" smtClean="0"/>
              <a:t>than those of female </a:t>
            </a:r>
            <a:r>
              <a:rPr lang="en-US" i="1" baseline="0" dirty="0" smtClean="0"/>
              <a:t>O. rochei. </a:t>
            </a:r>
            <a:r>
              <a:rPr lang="en-US" i="0" baseline="0" dirty="0" smtClean="0"/>
              <a:t>As shown by the 4 first line in the table, male </a:t>
            </a:r>
            <a:r>
              <a:rPr lang="en-US" i="1" baseline="0" dirty="0" smtClean="0"/>
              <a:t>O. rochei </a:t>
            </a:r>
            <a:r>
              <a:rPr lang="en-US" i="0" baseline="0" dirty="0" smtClean="0"/>
              <a:t>and </a:t>
            </a:r>
            <a:r>
              <a:rPr lang="en-US" i="1" baseline="0" dirty="0" smtClean="0"/>
              <a:t>O. fowleri </a:t>
            </a:r>
            <a:r>
              <a:rPr lang="en-US" i="0" baseline="0" dirty="0" smtClean="0"/>
              <a:t>are able to produce long sound composed of numerous large pulses that are well isolated. Despite the differences in period pattern and number of sonic muscles, they also show similarities in their sonic apparatus morphology. Both have a rocker bone and large swimbladder plates witch is not the case in female </a:t>
            </a:r>
            <a:r>
              <a:rPr lang="en-US" i="1" baseline="0" dirty="0" smtClean="0"/>
              <a:t>O. rochei.</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14</a:t>
            </a:fld>
            <a:endParaRPr lang="fr-BE"/>
          </a:p>
        </p:txBody>
      </p:sp>
    </p:spTree>
    <p:extLst>
      <p:ext uri="{BB962C8B-B14F-4D97-AF65-F5344CB8AC3E}">
        <p14:creationId xmlns:p14="http://schemas.microsoft.com/office/powerpoint/2010/main" val="91058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i="0" baseline="0" dirty="0" smtClean="0"/>
              <a:t>Note </a:t>
            </a:r>
            <a:r>
              <a:rPr lang="fr-BE" i="0" baseline="0" dirty="0" err="1" smtClean="0"/>
              <a:t>that</a:t>
            </a:r>
            <a:r>
              <a:rPr lang="fr-BE" i="0" baseline="0" dirty="0" smtClean="0"/>
              <a:t> the </a:t>
            </a:r>
            <a:r>
              <a:rPr lang="fr-BE" i="0" baseline="0" dirty="0" err="1" smtClean="0"/>
              <a:t>presence</a:t>
            </a:r>
            <a:r>
              <a:rPr lang="fr-BE" i="0" baseline="0" dirty="0" smtClean="0"/>
              <a:t> of the rocker </a:t>
            </a:r>
            <a:r>
              <a:rPr lang="fr-BE" i="0" baseline="0" dirty="0" err="1" smtClean="0"/>
              <a:t>bone</a:t>
            </a:r>
            <a:r>
              <a:rPr lang="fr-BE" i="0" baseline="0" dirty="0" smtClean="0"/>
              <a:t> </a:t>
            </a:r>
            <a:r>
              <a:rPr lang="fr-BE" i="0" baseline="0" dirty="0" err="1" smtClean="0"/>
              <a:t>is</a:t>
            </a:r>
            <a:r>
              <a:rPr lang="fr-BE" i="0" baseline="0" dirty="0" smtClean="0"/>
              <a:t> </a:t>
            </a:r>
            <a:r>
              <a:rPr lang="fr-BE" i="0" baseline="0" dirty="0" err="1" smtClean="0"/>
              <a:t>paralleled</a:t>
            </a:r>
            <a:r>
              <a:rPr lang="fr-BE" i="0" baseline="0" dirty="0" smtClean="0"/>
              <a:t> </a:t>
            </a:r>
            <a:r>
              <a:rPr lang="fr-BE" i="0" baseline="0" dirty="0" err="1" smtClean="0"/>
              <a:t>with</a:t>
            </a:r>
            <a:r>
              <a:rPr lang="fr-BE" i="0" baseline="0" dirty="0" smtClean="0"/>
              <a:t> long pulse </a:t>
            </a:r>
            <a:r>
              <a:rPr lang="fr-BE" i="0" baseline="0" dirty="0" err="1" smtClean="0"/>
              <a:t>period</a:t>
            </a:r>
            <a:r>
              <a:rPr lang="fr-BE" i="0" baseline="0" dirty="0" smtClean="0"/>
              <a:t> in </a:t>
            </a:r>
            <a:r>
              <a:rPr lang="fr-BE" i="1" baseline="0" dirty="0" smtClean="0"/>
              <a:t>O. fowleri</a:t>
            </a:r>
            <a:r>
              <a:rPr lang="fr-BE" i="0" baseline="0" dirty="0" smtClean="0"/>
              <a:t>  and male </a:t>
            </a:r>
            <a:r>
              <a:rPr lang="fr-BE" i="1" baseline="0" dirty="0" smtClean="0"/>
              <a:t>O. rochei . </a:t>
            </a:r>
            <a:r>
              <a:rPr lang="fr-BE" i="0" baseline="0" dirty="0" smtClean="0"/>
              <a:t>It</a:t>
            </a:r>
            <a:r>
              <a:rPr lang="fr-BE" i="1" baseline="0" dirty="0" smtClean="0"/>
              <a:t> </a:t>
            </a:r>
            <a:r>
              <a:rPr lang="fr-BE" i="0" baseline="0" dirty="0" err="1" smtClean="0"/>
              <a:t>suggest</a:t>
            </a:r>
            <a:r>
              <a:rPr lang="fr-BE" i="0" baseline="0" dirty="0" smtClean="0"/>
              <a:t> longer </a:t>
            </a:r>
            <a:r>
              <a:rPr lang="fr-BE" i="0" baseline="0" dirty="0" err="1" smtClean="0"/>
              <a:t>rest</a:t>
            </a:r>
            <a:r>
              <a:rPr lang="fr-BE" i="0" baseline="0" dirty="0" smtClean="0"/>
              <a:t> </a:t>
            </a:r>
            <a:r>
              <a:rPr lang="fr-BE" i="0" baseline="0" dirty="0" err="1" smtClean="0"/>
              <a:t>between</a:t>
            </a:r>
            <a:r>
              <a:rPr lang="fr-BE" i="0" baseline="0" dirty="0" smtClean="0"/>
              <a:t> muscle contraction and </a:t>
            </a:r>
            <a:r>
              <a:rPr lang="fr-BE" i="0" baseline="0" dirty="0" err="1" smtClean="0"/>
              <a:t>thus</a:t>
            </a:r>
            <a:r>
              <a:rPr lang="fr-BE" i="0" baseline="0" dirty="0" smtClean="0"/>
              <a:t> </a:t>
            </a:r>
            <a:r>
              <a:rPr lang="fr-BE" i="0" baseline="0" dirty="0" err="1" smtClean="0"/>
              <a:t>lower</a:t>
            </a:r>
            <a:r>
              <a:rPr lang="fr-BE" i="0" baseline="0" dirty="0" smtClean="0"/>
              <a:t> the </a:t>
            </a:r>
            <a:r>
              <a:rPr lang="fr-BE" i="0" baseline="0" dirty="0" err="1" smtClean="0"/>
              <a:t>cost</a:t>
            </a:r>
            <a:r>
              <a:rPr lang="fr-BE" i="0" baseline="0" dirty="0" smtClean="0"/>
              <a:t> of long </a:t>
            </a:r>
            <a:r>
              <a:rPr lang="fr-BE" i="0" baseline="0" dirty="0" err="1" smtClean="0"/>
              <a:t>soun</a:t>
            </a:r>
            <a:r>
              <a:rPr lang="fr-BE" i="0" baseline="0" dirty="0" smtClean="0"/>
              <a:t> production.</a:t>
            </a:r>
          </a:p>
          <a:p>
            <a:pPr marL="0" marR="0" indent="0" algn="l" defTabSz="914400" rtl="0" eaLnBrk="1" fontAlgn="auto" latinLnBrk="0" hangingPunct="1">
              <a:lnSpc>
                <a:spcPct val="100000"/>
              </a:lnSpc>
              <a:spcBef>
                <a:spcPts val="0"/>
              </a:spcBef>
              <a:spcAft>
                <a:spcPts val="0"/>
              </a:spcAft>
              <a:buClrTx/>
              <a:buSzTx/>
              <a:buFontTx/>
              <a:buNone/>
              <a:tabLst/>
              <a:defRPr/>
            </a:pPr>
            <a:r>
              <a:rPr lang="fr-BE" i="0" baseline="0" dirty="0" err="1" smtClean="0"/>
              <a:t>We</a:t>
            </a:r>
            <a:r>
              <a:rPr lang="fr-BE" i="0" baseline="0" dirty="0" smtClean="0"/>
              <a:t> </a:t>
            </a:r>
            <a:r>
              <a:rPr lang="fr-BE" i="0" baseline="0" dirty="0" err="1" smtClean="0"/>
              <a:t>suggest</a:t>
            </a:r>
            <a:r>
              <a:rPr lang="fr-BE" i="0" baseline="0" dirty="0" smtClean="0"/>
              <a:t> </a:t>
            </a:r>
            <a:r>
              <a:rPr lang="fr-BE" i="0" baseline="0" dirty="0" err="1" smtClean="0"/>
              <a:t>that</a:t>
            </a:r>
            <a:r>
              <a:rPr lang="fr-BE" i="0" baseline="0" dirty="0" smtClean="0"/>
              <a:t> the rocker </a:t>
            </a:r>
            <a:r>
              <a:rPr lang="fr-BE" i="0" baseline="0" dirty="0" err="1" smtClean="0"/>
              <a:t>bone</a:t>
            </a:r>
            <a:r>
              <a:rPr lang="fr-BE" i="0" baseline="0" dirty="0" smtClean="0"/>
              <a:t> and large swimbladder plate </a:t>
            </a:r>
            <a:r>
              <a:rPr lang="fr-BE" i="0" baseline="0" dirty="0" err="1" smtClean="0"/>
              <a:t>evolved</a:t>
            </a:r>
            <a:r>
              <a:rPr lang="fr-BE" i="0" baseline="0" dirty="0" smtClean="0"/>
              <a:t> in </a:t>
            </a:r>
            <a:r>
              <a:rPr lang="fr-BE" i="0" baseline="0" dirty="0" err="1" smtClean="0"/>
              <a:t>response</a:t>
            </a:r>
            <a:r>
              <a:rPr lang="fr-BE" i="0" baseline="0" dirty="0" smtClean="0"/>
              <a:t> to high </a:t>
            </a:r>
            <a:r>
              <a:rPr lang="fr-BE" i="0" baseline="0" dirty="0" err="1" smtClean="0"/>
              <a:t>physical</a:t>
            </a:r>
            <a:r>
              <a:rPr lang="fr-BE" i="0" baseline="0" dirty="0" smtClean="0"/>
              <a:t> contraints </a:t>
            </a:r>
            <a:r>
              <a:rPr lang="fr-BE" i="0" baseline="0" dirty="0" err="1" smtClean="0"/>
              <a:t>caused</a:t>
            </a:r>
            <a:r>
              <a:rPr lang="fr-BE" i="0" baseline="0" dirty="0" smtClean="0"/>
              <a:t> by long and intense </a:t>
            </a:r>
            <a:r>
              <a:rPr lang="fr-BE" i="0" baseline="0" dirty="0" err="1" smtClean="0"/>
              <a:t>sound</a:t>
            </a:r>
            <a:r>
              <a:rPr lang="fr-BE" i="0" baseline="0" dirty="0" smtClean="0"/>
              <a:t> production</a:t>
            </a:r>
            <a:r>
              <a:rPr lang="fr-BE" i="1" baseline="0" dirty="0" smtClean="0"/>
              <a:t>.</a:t>
            </a:r>
            <a:r>
              <a:rPr lang="fr-BE" i="0" baseline="0" dirty="0" smtClean="0"/>
              <a:t> </a:t>
            </a:r>
            <a:endParaRPr lang="en-US" i="0" dirty="0" smtClean="0"/>
          </a:p>
          <a:p>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15</a:t>
            </a:fld>
            <a:endParaRPr lang="fr-BE"/>
          </a:p>
        </p:txBody>
      </p:sp>
    </p:spTree>
    <p:extLst>
      <p:ext uri="{BB962C8B-B14F-4D97-AF65-F5344CB8AC3E}">
        <p14:creationId xmlns:p14="http://schemas.microsoft.com/office/powerpoint/2010/main" val="2250903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i="0" baseline="0" dirty="0" smtClean="0"/>
              <a:t>Note </a:t>
            </a:r>
            <a:r>
              <a:rPr lang="fr-BE" i="0" baseline="0" dirty="0" err="1" smtClean="0"/>
              <a:t>that</a:t>
            </a:r>
            <a:r>
              <a:rPr lang="fr-BE" i="0" baseline="0" dirty="0" smtClean="0"/>
              <a:t> the </a:t>
            </a:r>
            <a:r>
              <a:rPr lang="fr-BE" i="0" baseline="0" dirty="0" err="1" smtClean="0"/>
              <a:t>presence</a:t>
            </a:r>
            <a:r>
              <a:rPr lang="fr-BE" i="0" baseline="0" dirty="0" smtClean="0"/>
              <a:t> of the rocker </a:t>
            </a:r>
            <a:r>
              <a:rPr lang="fr-BE" i="0" baseline="0" dirty="0" err="1" smtClean="0"/>
              <a:t>bone</a:t>
            </a:r>
            <a:r>
              <a:rPr lang="fr-BE" i="0" baseline="0" dirty="0" smtClean="0"/>
              <a:t> </a:t>
            </a:r>
            <a:r>
              <a:rPr lang="fr-BE" i="0" baseline="0" dirty="0" err="1" smtClean="0"/>
              <a:t>is</a:t>
            </a:r>
            <a:r>
              <a:rPr lang="fr-BE" i="0" baseline="0" dirty="0" smtClean="0"/>
              <a:t> </a:t>
            </a:r>
            <a:r>
              <a:rPr lang="fr-BE" i="0" baseline="0" dirty="0" err="1" smtClean="0"/>
              <a:t>paralleled</a:t>
            </a:r>
            <a:r>
              <a:rPr lang="fr-BE" i="0" baseline="0" dirty="0" smtClean="0"/>
              <a:t> </a:t>
            </a:r>
            <a:r>
              <a:rPr lang="fr-BE" i="0" baseline="0" dirty="0" err="1" smtClean="0"/>
              <a:t>with</a:t>
            </a:r>
            <a:r>
              <a:rPr lang="fr-BE" i="0" baseline="0" dirty="0" smtClean="0"/>
              <a:t> long pulse </a:t>
            </a:r>
            <a:r>
              <a:rPr lang="fr-BE" i="0" baseline="0" dirty="0" err="1" smtClean="0"/>
              <a:t>period</a:t>
            </a:r>
            <a:r>
              <a:rPr lang="fr-BE" i="0" baseline="0" dirty="0" smtClean="0"/>
              <a:t> in </a:t>
            </a:r>
            <a:r>
              <a:rPr lang="fr-BE" i="1" baseline="0" dirty="0" smtClean="0"/>
              <a:t>O. fowleri</a:t>
            </a:r>
            <a:r>
              <a:rPr lang="fr-BE" i="0" baseline="0" dirty="0" smtClean="0"/>
              <a:t>  and male </a:t>
            </a:r>
            <a:r>
              <a:rPr lang="fr-BE" i="1" baseline="0" dirty="0" smtClean="0"/>
              <a:t>O. rochei . </a:t>
            </a:r>
            <a:r>
              <a:rPr lang="fr-BE" i="0" baseline="0" dirty="0" smtClean="0"/>
              <a:t>It</a:t>
            </a:r>
            <a:r>
              <a:rPr lang="fr-BE" i="1" baseline="0" dirty="0" smtClean="0"/>
              <a:t> </a:t>
            </a:r>
            <a:r>
              <a:rPr lang="fr-BE" i="0" baseline="0" dirty="0" err="1" smtClean="0"/>
              <a:t>suggest</a:t>
            </a:r>
            <a:r>
              <a:rPr lang="fr-BE" i="0" baseline="0" dirty="0" smtClean="0"/>
              <a:t> longer </a:t>
            </a:r>
            <a:r>
              <a:rPr lang="fr-BE" i="0" baseline="0" dirty="0" err="1" smtClean="0"/>
              <a:t>rest</a:t>
            </a:r>
            <a:r>
              <a:rPr lang="fr-BE" i="0" baseline="0" dirty="0" smtClean="0"/>
              <a:t> </a:t>
            </a:r>
            <a:r>
              <a:rPr lang="fr-BE" i="0" baseline="0" dirty="0" err="1" smtClean="0"/>
              <a:t>between</a:t>
            </a:r>
            <a:r>
              <a:rPr lang="fr-BE" i="0" baseline="0" dirty="0" smtClean="0"/>
              <a:t> muscle contraction and </a:t>
            </a:r>
            <a:r>
              <a:rPr lang="fr-BE" i="0" baseline="0" dirty="0" err="1" smtClean="0"/>
              <a:t>thus</a:t>
            </a:r>
            <a:r>
              <a:rPr lang="fr-BE" i="0" baseline="0" dirty="0" smtClean="0"/>
              <a:t> </a:t>
            </a:r>
            <a:r>
              <a:rPr lang="fr-BE" i="0" baseline="0" dirty="0" err="1" smtClean="0"/>
              <a:t>lower</a:t>
            </a:r>
            <a:r>
              <a:rPr lang="fr-BE" i="0" baseline="0" dirty="0" smtClean="0"/>
              <a:t> the </a:t>
            </a:r>
            <a:r>
              <a:rPr lang="fr-BE" i="0" baseline="0" dirty="0" err="1" smtClean="0"/>
              <a:t>cost</a:t>
            </a:r>
            <a:r>
              <a:rPr lang="fr-BE" i="0" baseline="0" dirty="0" smtClean="0"/>
              <a:t> of long </a:t>
            </a:r>
            <a:r>
              <a:rPr lang="fr-BE" i="0" baseline="0" dirty="0" err="1" smtClean="0"/>
              <a:t>soun</a:t>
            </a:r>
            <a:r>
              <a:rPr lang="fr-BE" i="0" baseline="0" dirty="0" smtClean="0"/>
              <a:t> production.</a:t>
            </a:r>
          </a:p>
          <a:p>
            <a:pPr marL="0" marR="0" indent="0" algn="l" defTabSz="914400" rtl="0" eaLnBrk="1" fontAlgn="auto" latinLnBrk="0" hangingPunct="1">
              <a:lnSpc>
                <a:spcPct val="100000"/>
              </a:lnSpc>
              <a:spcBef>
                <a:spcPts val="0"/>
              </a:spcBef>
              <a:spcAft>
                <a:spcPts val="0"/>
              </a:spcAft>
              <a:buClrTx/>
              <a:buSzTx/>
              <a:buFontTx/>
              <a:buNone/>
              <a:tabLst/>
              <a:defRPr/>
            </a:pPr>
            <a:r>
              <a:rPr lang="fr-BE" i="0" baseline="0" dirty="0" err="1" smtClean="0"/>
              <a:t>We</a:t>
            </a:r>
            <a:r>
              <a:rPr lang="fr-BE" i="0" baseline="0" dirty="0" smtClean="0"/>
              <a:t> </a:t>
            </a:r>
            <a:r>
              <a:rPr lang="fr-BE" i="0" baseline="0" dirty="0" err="1" smtClean="0"/>
              <a:t>suggest</a:t>
            </a:r>
            <a:r>
              <a:rPr lang="fr-BE" i="0" baseline="0" dirty="0" smtClean="0"/>
              <a:t> </a:t>
            </a:r>
            <a:r>
              <a:rPr lang="fr-BE" i="0" baseline="0" dirty="0" err="1" smtClean="0"/>
              <a:t>that</a:t>
            </a:r>
            <a:r>
              <a:rPr lang="fr-BE" i="0" baseline="0" dirty="0" smtClean="0"/>
              <a:t> the rocker </a:t>
            </a:r>
            <a:r>
              <a:rPr lang="fr-BE" i="0" baseline="0" dirty="0" err="1" smtClean="0"/>
              <a:t>bone</a:t>
            </a:r>
            <a:r>
              <a:rPr lang="fr-BE" i="0" baseline="0" dirty="0" smtClean="0"/>
              <a:t> and large swimbladder plate </a:t>
            </a:r>
            <a:r>
              <a:rPr lang="fr-BE" i="0" baseline="0" dirty="0" err="1" smtClean="0"/>
              <a:t>evolved</a:t>
            </a:r>
            <a:r>
              <a:rPr lang="fr-BE" i="0" baseline="0" dirty="0" smtClean="0"/>
              <a:t> in </a:t>
            </a:r>
            <a:r>
              <a:rPr lang="fr-BE" i="0" baseline="0" dirty="0" err="1" smtClean="0"/>
              <a:t>response</a:t>
            </a:r>
            <a:r>
              <a:rPr lang="fr-BE" i="0" baseline="0" dirty="0" smtClean="0"/>
              <a:t> to high </a:t>
            </a:r>
            <a:r>
              <a:rPr lang="fr-BE" i="0" baseline="0" dirty="0" err="1" smtClean="0"/>
              <a:t>physical</a:t>
            </a:r>
            <a:r>
              <a:rPr lang="fr-BE" i="0" baseline="0" dirty="0" smtClean="0"/>
              <a:t> contraints </a:t>
            </a:r>
            <a:r>
              <a:rPr lang="fr-BE" i="0" baseline="0" dirty="0" err="1" smtClean="0"/>
              <a:t>caused</a:t>
            </a:r>
            <a:r>
              <a:rPr lang="fr-BE" i="0" baseline="0" dirty="0" smtClean="0"/>
              <a:t> by long and intense </a:t>
            </a:r>
            <a:r>
              <a:rPr lang="fr-BE" i="0" baseline="0" dirty="0" err="1" smtClean="0"/>
              <a:t>sound</a:t>
            </a:r>
            <a:r>
              <a:rPr lang="fr-BE" i="0" baseline="0" dirty="0" smtClean="0"/>
              <a:t> production</a:t>
            </a:r>
            <a:r>
              <a:rPr lang="fr-BE" i="1" baseline="0" dirty="0" smtClean="0"/>
              <a:t>.</a:t>
            </a:r>
            <a:r>
              <a:rPr lang="fr-BE" i="0" baseline="0" dirty="0" smtClean="0"/>
              <a:t> </a:t>
            </a:r>
            <a:endParaRPr lang="en-US" i="0" dirty="0" smtClean="0"/>
          </a:p>
          <a:p>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16</a:t>
            </a:fld>
            <a:endParaRPr lang="fr-BE"/>
          </a:p>
        </p:txBody>
      </p:sp>
    </p:spTree>
    <p:extLst>
      <p:ext uri="{BB962C8B-B14F-4D97-AF65-F5344CB8AC3E}">
        <p14:creationId xmlns:p14="http://schemas.microsoft.com/office/powerpoint/2010/main" val="2250903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18</a:t>
            </a:fld>
            <a:endParaRPr lang="fr-BE"/>
          </a:p>
        </p:txBody>
      </p:sp>
    </p:spTree>
    <p:extLst>
      <p:ext uri="{BB962C8B-B14F-4D97-AF65-F5344CB8AC3E}">
        <p14:creationId xmlns:p14="http://schemas.microsoft.com/office/powerpoint/2010/main" val="225090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Sons </a:t>
            </a:r>
            <a:r>
              <a:rPr lang="en-US" dirty="0" err="1" smtClean="0"/>
              <a:t>Homei</a:t>
            </a:r>
            <a:r>
              <a:rPr lang="en-US" baseline="0" dirty="0" smtClean="0"/>
              <a:t> et bora: </a:t>
            </a:r>
            <a:r>
              <a:rPr lang="en-US" baseline="0" dirty="0" err="1" smtClean="0"/>
              <a:t>Lagardère</a:t>
            </a:r>
            <a:r>
              <a:rPr lang="en-US" baseline="0" dirty="0" smtClean="0"/>
              <a:t> 2005</a:t>
            </a:r>
          </a:p>
          <a:p>
            <a:r>
              <a:rPr lang="en-US" dirty="0" smtClean="0"/>
              <a:t>Bora </a:t>
            </a:r>
            <a:r>
              <a:rPr lang="en-US" dirty="0" err="1" smtClean="0"/>
              <a:t>morpho</a:t>
            </a:r>
            <a:r>
              <a:rPr lang="en-US" dirty="0" smtClean="0"/>
              <a:t>: Parmentier</a:t>
            </a:r>
            <a:r>
              <a:rPr lang="en-US" baseline="0" dirty="0" smtClean="0"/>
              <a:t> 2006</a:t>
            </a:r>
          </a:p>
          <a:p>
            <a:r>
              <a:rPr lang="en-US" dirty="0" smtClean="0"/>
              <a:t>Presence</a:t>
            </a:r>
            <a:r>
              <a:rPr lang="en-US" baseline="0" dirty="0" smtClean="0"/>
              <a:t> of THS: Parmentier et al 2008</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21</a:t>
            </a:fld>
            <a:endParaRPr lang="fr-BE"/>
          </a:p>
        </p:txBody>
      </p:sp>
    </p:spTree>
    <p:extLst>
      <p:ext uri="{BB962C8B-B14F-4D97-AF65-F5344CB8AC3E}">
        <p14:creationId xmlns:p14="http://schemas.microsoft.com/office/powerpoint/2010/main" val="1799414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Sons </a:t>
            </a:r>
            <a:r>
              <a:rPr lang="en-US" dirty="0" err="1" smtClean="0"/>
              <a:t>Homei</a:t>
            </a:r>
            <a:r>
              <a:rPr lang="en-US" baseline="0" dirty="0" smtClean="0"/>
              <a:t> et bora: </a:t>
            </a:r>
            <a:r>
              <a:rPr lang="en-US" baseline="0" dirty="0" err="1" smtClean="0"/>
              <a:t>Lagardère</a:t>
            </a:r>
            <a:r>
              <a:rPr lang="en-US" baseline="0" dirty="0" smtClean="0"/>
              <a:t> 2005</a:t>
            </a:r>
          </a:p>
          <a:p>
            <a:r>
              <a:rPr lang="en-US" dirty="0" smtClean="0"/>
              <a:t>Bora </a:t>
            </a:r>
            <a:r>
              <a:rPr lang="en-US" dirty="0" err="1" smtClean="0"/>
              <a:t>morpho</a:t>
            </a:r>
            <a:r>
              <a:rPr lang="en-US" dirty="0" smtClean="0"/>
              <a:t>: Parmentier</a:t>
            </a:r>
            <a:r>
              <a:rPr lang="en-US" baseline="0" dirty="0" smtClean="0"/>
              <a:t> 2006</a:t>
            </a:r>
          </a:p>
          <a:p>
            <a:r>
              <a:rPr lang="en-US" dirty="0" smtClean="0"/>
              <a:t>Presence</a:t>
            </a:r>
            <a:r>
              <a:rPr lang="en-US" baseline="0" dirty="0" smtClean="0"/>
              <a:t> of THS</a:t>
            </a:r>
            <a:r>
              <a:rPr lang="en-US" baseline="0" smtClean="0"/>
              <a:t>: Parmentier et al 2008</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22</a:t>
            </a:fld>
            <a:endParaRPr lang="fr-BE"/>
          </a:p>
        </p:txBody>
      </p:sp>
    </p:spTree>
    <p:extLst>
      <p:ext uri="{BB962C8B-B14F-4D97-AF65-F5344CB8AC3E}">
        <p14:creationId xmlns:p14="http://schemas.microsoft.com/office/powerpoint/2010/main" val="179941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a:t>
            </a:fld>
            <a:endParaRPr lang="fr-BE"/>
          </a:p>
        </p:txBody>
      </p:sp>
    </p:spTree>
    <p:extLst>
      <p:ext uri="{BB962C8B-B14F-4D97-AF65-F5344CB8AC3E}">
        <p14:creationId xmlns:p14="http://schemas.microsoft.com/office/powerpoint/2010/main" val="30594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Sons </a:t>
            </a:r>
            <a:r>
              <a:rPr lang="en-US" dirty="0" err="1" smtClean="0"/>
              <a:t>Homei</a:t>
            </a:r>
            <a:r>
              <a:rPr lang="en-US" baseline="0" dirty="0" smtClean="0"/>
              <a:t> et bora: </a:t>
            </a:r>
            <a:r>
              <a:rPr lang="en-US" baseline="0" dirty="0" err="1" smtClean="0"/>
              <a:t>Lagardère</a:t>
            </a:r>
            <a:r>
              <a:rPr lang="en-US" baseline="0" dirty="0" smtClean="0"/>
              <a:t> 2005</a:t>
            </a:r>
          </a:p>
          <a:p>
            <a:r>
              <a:rPr lang="en-US" dirty="0" smtClean="0"/>
              <a:t>Bora </a:t>
            </a:r>
            <a:r>
              <a:rPr lang="en-US" dirty="0" err="1" smtClean="0"/>
              <a:t>morpho</a:t>
            </a:r>
            <a:r>
              <a:rPr lang="en-US" dirty="0" smtClean="0"/>
              <a:t>: Parmentier</a:t>
            </a:r>
            <a:r>
              <a:rPr lang="en-US" baseline="0" dirty="0" smtClean="0"/>
              <a:t> 2006</a:t>
            </a:r>
          </a:p>
          <a:p>
            <a:r>
              <a:rPr lang="en-US" dirty="0" smtClean="0"/>
              <a:t>Presence</a:t>
            </a:r>
            <a:r>
              <a:rPr lang="en-US" baseline="0" dirty="0" smtClean="0"/>
              <a:t> of THS</a:t>
            </a:r>
            <a:r>
              <a:rPr lang="en-US" baseline="0" smtClean="0"/>
              <a:t>: Parmentier et al 2008</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23</a:t>
            </a:fld>
            <a:endParaRPr lang="fr-BE"/>
          </a:p>
        </p:txBody>
      </p:sp>
    </p:spTree>
    <p:extLst>
      <p:ext uri="{BB962C8B-B14F-4D97-AF65-F5344CB8AC3E}">
        <p14:creationId xmlns:p14="http://schemas.microsoft.com/office/powerpoint/2010/main" val="179941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Sons </a:t>
            </a:r>
            <a:r>
              <a:rPr lang="en-US" dirty="0" err="1" smtClean="0"/>
              <a:t>Homei</a:t>
            </a:r>
            <a:r>
              <a:rPr lang="en-US" baseline="0" dirty="0" smtClean="0"/>
              <a:t> et bora: </a:t>
            </a:r>
            <a:r>
              <a:rPr lang="en-US" baseline="0" dirty="0" err="1" smtClean="0"/>
              <a:t>Lagardère</a:t>
            </a:r>
            <a:r>
              <a:rPr lang="en-US" baseline="0" dirty="0" smtClean="0"/>
              <a:t> 2005</a:t>
            </a:r>
          </a:p>
          <a:p>
            <a:r>
              <a:rPr lang="en-US" dirty="0" smtClean="0"/>
              <a:t>Bora </a:t>
            </a:r>
            <a:r>
              <a:rPr lang="en-US" dirty="0" err="1" smtClean="0"/>
              <a:t>morpho</a:t>
            </a:r>
            <a:r>
              <a:rPr lang="en-US" dirty="0" smtClean="0"/>
              <a:t>: Parmentier</a:t>
            </a:r>
            <a:r>
              <a:rPr lang="en-US" baseline="0" dirty="0" smtClean="0"/>
              <a:t> 2006</a:t>
            </a:r>
          </a:p>
          <a:p>
            <a:r>
              <a:rPr lang="en-US" dirty="0" smtClean="0"/>
              <a:t>Presence</a:t>
            </a:r>
            <a:r>
              <a:rPr lang="en-US" baseline="0" dirty="0" smtClean="0"/>
              <a:t> of THS</a:t>
            </a:r>
            <a:r>
              <a:rPr lang="en-US" baseline="0" smtClean="0"/>
              <a:t>: Parmentier et al 2008</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24</a:t>
            </a:fld>
            <a:endParaRPr lang="fr-BE"/>
          </a:p>
        </p:txBody>
      </p:sp>
    </p:spTree>
    <p:extLst>
      <p:ext uri="{BB962C8B-B14F-4D97-AF65-F5344CB8AC3E}">
        <p14:creationId xmlns:p14="http://schemas.microsoft.com/office/powerpoint/2010/main" val="1799414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Sons </a:t>
            </a:r>
            <a:r>
              <a:rPr lang="en-US" dirty="0" err="1" smtClean="0"/>
              <a:t>Homei</a:t>
            </a:r>
            <a:r>
              <a:rPr lang="en-US" baseline="0" dirty="0" smtClean="0"/>
              <a:t> et bora: </a:t>
            </a:r>
            <a:r>
              <a:rPr lang="en-US" baseline="0" dirty="0" err="1" smtClean="0"/>
              <a:t>Lagardère</a:t>
            </a:r>
            <a:r>
              <a:rPr lang="en-US" baseline="0" dirty="0" smtClean="0"/>
              <a:t> 2005</a:t>
            </a:r>
          </a:p>
          <a:p>
            <a:r>
              <a:rPr lang="en-US" dirty="0" smtClean="0"/>
              <a:t>Bora </a:t>
            </a:r>
            <a:r>
              <a:rPr lang="en-US" dirty="0" err="1" smtClean="0"/>
              <a:t>morpho</a:t>
            </a:r>
            <a:r>
              <a:rPr lang="en-US" dirty="0" smtClean="0"/>
              <a:t>: Parmentier</a:t>
            </a:r>
            <a:r>
              <a:rPr lang="en-US" baseline="0" dirty="0" smtClean="0"/>
              <a:t> 2006</a:t>
            </a:r>
          </a:p>
          <a:p>
            <a:r>
              <a:rPr lang="en-US" dirty="0" smtClean="0"/>
              <a:t>Presence</a:t>
            </a:r>
            <a:r>
              <a:rPr lang="en-US" baseline="0" dirty="0" smtClean="0"/>
              <a:t> of THS</a:t>
            </a:r>
            <a:r>
              <a:rPr lang="en-US" baseline="0" smtClean="0"/>
              <a:t>: Parmentier et al 2008</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25</a:t>
            </a:fld>
            <a:endParaRPr lang="fr-BE"/>
          </a:p>
        </p:txBody>
      </p:sp>
    </p:spTree>
    <p:extLst>
      <p:ext uri="{BB962C8B-B14F-4D97-AF65-F5344CB8AC3E}">
        <p14:creationId xmlns:p14="http://schemas.microsoft.com/office/powerpoint/2010/main" val="1799414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The sonic apparatus has been described in many Ophidiidae</a:t>
            </a:r>
            <a:r>
              <a:rPr lang="en-US" sz="1200" kern="1200" baseline="0" dirty="0" smtClean="0">
                <a:solidFill>
                  <a:schemeClr val="tx1"/>
                </a:solidFill>
                <a:effectLst/>
                <a:latin typeface="+mn-lt"/>
                <a:ea typeface="+mn-ea"/>
                <a:cs typeface="+mn-cs"/>
              </a:rPr>
              <a:t> and Carapidae</a:t>
            </a:r>
            <a:r>
              <a:rPr lang="en-US" sz="1200" kern="1200" dirty="0" smtClean="0">
                <a:solidFill>
                  <a:schemeClr val="tx1"/>
                </a:solidFill>
                <a:effectLst/>
                <a:latin typeface="+mn-lt"/>
                <a:ea typeface="+mn-ea"/>
                <a:cs typeface="+mn-cs"/>
              </a:rPr>
              <a:t>. It is based on sonic muscles associated with the swimbladder. This is common in </a:t>
            </a:r>
            <a:r>
              <a:rPr lang="en-US" sz="1200" kern="1200" dirty="0" err="1" smtClean="0">
                <a:solidFill>
                  <a:schemeClr val="tx1"/>
                </a:solidFill>
                <a:effectLst/>
                <a:latin typeface="+mn-lt"/>
                <a:ea typeface="+mn-ea"/>
                <a:cs typeface="+mn-cs"/>
              </a:rPr>
              <a:t>teleosts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owever, there is a higher degree of complexity in the</a:t>
            </a:r>
            <a:r>
              <a:rPr lang="en-US" sz="1200" kern="1200" baseline="0" dirty="0" smtClean="0">
                <a:solidFill>
                  <a:schemeClr val="tx1"/>
                </a:solidFill>
                <a:effectLst/>
                <a:latin typeface="+mn-lt"/>
                <a:ea typeface="+mn-ea"/>
                <a:cs typeface="+mn-cs"/>
              </a:rPr>
              <a:t> present families</a:t>
            </a:r>
            <a:r>
              <a:rPr lang="en-US" sz="1200" kern="1200" dirty="0" smtClean="0">
                <a:solidFill>
                  <a:schemeClr val="tx1"/>
                </a:solidFill>
                <a:effectLst/>
                <a:latin typeface="+mn-lt"/>
                <a:ea typeface="+mn-ea"/>
                <a:cs typeface="+mn-cs"/>
              </a:rPr>
              <a:t>. Their sonic apparatus is generally composed of two or three pairs of sonic muscles,  and highly modified vertebrae, ribs, and swimbladder. </a:t>
            </a:r>
          </a:p>
          <a:p>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27</a:t>
            </a:fld>
            <a:endParaRPr lang="fr-BE"/>
          </a:p>
        </p:txBody>
      </p:sp>
    </p:spTree>
    <p:extLst>
      <p:ext uri="{BB962C8B-B14F-4D97-AF65-F5344CB8AC3E}">
        <p14:creationId xmlns:p14="http://schemas.microsoft.com/office/powerpoint/2010/main" val="412509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3</a:t>
            </a:fld>
            <a:endParaRPr lang="fr-BE"/>
          </a:p>
        </p:txBody>
      </p:sp>
    </p:spTree>
    <p:extLst>
      <p:ext uri="{BB962C8B-B14F-4D97-AF65-F5344CB8AC3E}">
        <p14:creationId xmlns:p14="http://schemas.microsoft.com/office/powerpoint/2010/main" val="253485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Carapidae has over 30 </a:t>
            </a:r>
            <a:r>
              <a:rPr lang="fr-BE" dirty="0" err="1" smtClean="0"/>
              <a:t>species</a:t>
            </a:r>
            <a:r>
              <a:rPr lang="fr-BE" baseline="0" dirty="0" smtClean="0"/>
              <a:t> </a:t>
            </a:r>
            <a:r>
              <a:rPr lang="fr-BE" baseline="0" dirty="0" err="1" smtClean="0"/>
              <a:t>that</a:t>
            </a:r>
            <a:r>
              <a:rPr lang="fr-BE" baseline="0" dirty="0" smtClean="0"/>
              <a:t> </a:t>
            </a:r>
            <a:r>
              <a:rPr lang="fr-BE" baseline="0" dirty="0" err="1" smtClean="0"/>
              <a:t>mostly</a:t>
            </a:r>
            <a:r>
              <a:rPr lang="fr-BE" baseline="0" dirty="0" smtClean="0"/>
              <a:t> </a:t>
            </a:r>
            <a:r>
              <a:rPr lang="fr-BE" baseline="0" dirty="0" err="1" smtClean="0"/>
              <a:t>inhabit</a:t>
            </a:r>
            <a:r>
              <a:rPr lang="fr-BE" baseline="0" dirty="0" smtClean="0"/>
              <a:t>  warm to </a:t>
            </a:r>
            <a:r>
              <a:rPr lang="fr-BE" baseline="0" dirty="0" err="1" smtClean="0"/>
              <a:t>temperature</a:t>
            </a:r>
            <a:r>
              <a:rPr lang="fr-BE" baseline="0" dirty="0" smtClean="0"/>
              <a:t> </a:t>
            </a:r>
            <a:r>
              <a:rPr lang="fr-BE" baseline="0" dirty="0" err="1" smtClean="0"/>
              <a:t>shallow</a:t>
            </a:r>
            <a:r>
              <a:rPr lang="fr-BE" baseline="0" dirty="0" smtClean="0"/>
              <a:t> waters. </a:t>
            </a:r>
            <a:r>
              <a:rPr lang="fr-BE" baseline="0" dirty="0" err="1" smtClean="0"/>
              <a:t>Adults</a:t>
            </a:r>
            <a:r>
              <a:rPr lang="fr-BE" baseline="0" dirty="0" smtClean="0"/>
              <a:t> </a:t>
            </a:r>
            <a:r>
              <a:rPr lang="fr-BE" baseline="0" dirty="0" err="1" smtClean="0"/>
              <a:t>from</a:t>
            </a:r>
            <a:r>
              <a:rPr lang="fr-BE" baseline="0" dirty="0" smtClean="0"/>
              <a:t> </a:t>
            </a:r>
            <a:r>
              <a:rPr lang="fr-BE" baseline="0" dirty="0" err="1" smtClean="0"/>
              <a:t>many</a:t>
            </a:r>
            <a:r>
              <a:rPr lang="fr-BE" baseline="0" dirty="0" smtClean="0"/>
              <a:t> </a:t>
            </a:r>
            <a:r>
              <a:rPr lang="fr-BE" baseline="0" dirty="0" err="1" smtClean="0"/>
              <a:t>species</a:t>
            </a:r>
            <a:r>
              <a:rPr lang="fr-BE" baseline="0" dirty="0" smtClean="0"/>
              <a:t> live in </a:t>
            </a:r>
            <a:r>
              <a:rPr lang="fr-BE" baseline="0" dirty="0" err="1" smtClean="0"/>
              <a:t>symbiosis</a:t>
            </a:r>
            <a:r>
              <a:rPr lang="fr-BE" baseline="0" dirty="0" smtClean="0"/>
              <a:t> </a:t>
            </a:r>
            <a:r>
              <a:rPr lang="fr-BE" baseline="0" dirty="0" err="1" smtClean="0"/>
              <a:t>with</a:t>
            </a:r>
            <a:r>
              <a:rPr lang="fr-BE" baseline="0" dirty="0" smtClean="0"/>
              <a:t> </a:t>
            </a:r>
            <a:r>
              <a:rPr lang="fr-BE" baseline="0" dirty="0" err="1" smtClean="0"/>
              <a:t>invertebrates</a:t>
            </a:r>
            <a:r>
              <a:rPr lang="fr-BE" baseline="0" dirty="0" smtClean="0"/>
              <a:t>. </a:t>
            </a:r>
            <a:r>
              <a:rPr lang="fr-BE" baseline="0" dirty="0" err="1" smtClean="0"/>
              <a:t>These</a:t>
            </a:r>
            <a:r>
              <a:rPr lang="fr-BE" baseline="0" dirty="0" smtClean="0"/>
              <a:t> are </a:t>
            </a:r>
            <a:r>
              <a:rPr lang="fr-BE" baseline="0" dirty="0" err="1" smtClean="0"/>
              <a:t>generally</a:t>
            </a:r>
            <a:r>
              <a:rPr lang="fr-BE" baseline="0" dirty="0" smtClean="0"/>
              <a:t> </a:t>
            </a:r>
            <a:r>
              <a:rPr lang="fr-BE" baseline="0" dirty="0" err="1" smtClean="0"/>
              <a:t>sea</a:t>
            </a:r>
            <a:r>
              <a:rPr lang="fr-BE" baseline="0" dirty="0" smtClean="0"/>
              <a:t> </a:t>
            </a:r>
            <a:r>
              <a:rPr lang="fr-BE" baseline="0" dirty="0" err="1" smtClean="0"/>
              <a:t>cucumbers</a:t>
            </a:r>
            <a:r>
              <a:rPr lang="fr-BE" baseline="0" dirty="0" smtClean="0"/>
              <a:t>, bivalves, or </a:t>
            </a:r>
            <a:r>
              <a:rPr lang="fr-BE" baseline="0" dirty="0" err="1" smtClean="0"/>
              <a:t>starfish</a:t>
            </a:r>
            <a:r>
              <a:rPr lang="fr-BE" baseline="0" dirty="0" smtClean="0"/>
              <a:t>. </a:t>
            </a:r>
            <a:r>
              <a:rPr lang="fr-BE" i="1" baseline="0" dirty="0" smtClean="0"/>
              <a:t>Onuxodon </a:t>
            </a:r>
            <a:r>
              <a:rPr lang="fr-BE" i="1" baseline="0" dirty="0" err="1" smtClean="0"/>
              <a:t>spp</a:t>
            </a:r>
            <a:r>
              <a:rPr lang="fr-BE" i="1" baseline="0" dirty="0" smtClean="0"/>
              <a:t> </a:t>
            </a:r>
            <a:r>
              <a:rPr lang="fr-BE" i="0" baseline="0" dirty="0" smtClean="0"/>
              <a:t>for </a:t>
            </a:r>
            <a:r>
              <a:rPr lang="fr-BE" i="0" baseline="0" dirty="0" err="1" smtClean="0"/>
              <a:t>example</a:t>
            </a:r>
            <a:r>
              <a:rPr lang="fr-BE" i="0" baseline="0" dirty="0" smtClean="0"/>
              <a:t> live in association </a:t>
            </a:r>
            <a:r>
              <a:rPr lang="fr-BE" i="0" baseline="0" dirty="0" err="1" smtClean="0"/>
              <a:t>with</a:t>
            </a:r>
            <a:r>
              <a:rPr lang="fr-BE" i="0" baseline="0" dirty="0" smtClean="0"/>
              <a:t> </a:t>
            </a:r>
            <a:r>
              <a:rPr lang="fr-BE" i="0" baseline="0" dirty="0" err="1" smtClean="0"/>
              <a:t>pearl</a:t>
            </a:r>
            <a:r>
              <a:rPr lang="fr-BE" i="0" baseline="0" dirty="0" smtClean="0"/>
              <a:t> </a:t>
            </a:r>
            <a:r>
              <a:rPr lang="fr-BE" i="0" baseline="0" dirty="0" err="1" smtClean="0"/>
              <a:t>oysters</a:t>
            </a:r>
            <a:r>
              <a:rPr lang="fr-BE" i="0" baseline="0" dirty="0" smtClean="0"/>
              <a:t>. </a:t>
            </a:r>
            <a:r>
              <a:rPr lang="fr-BE" i="0" baseline="0" dirty="0" err="1" smtClean="0"/>
              <a:t>Symbiotic</a:t>
            </a:r>
            <a:r>
              <a:rPr lang="fr-BE" i="0" baseline="0" dirty="0" smtClean="0"/>
              <a:t> </a:t>
            </a:r>
            <a:r>
              <a:rPr lang="fr-BE" i="0" baseline="0" dirty="0" err="1" smtClean="0"/>
              <a:t>species</a:t>
            </a:r>
            <a:r>
              <a:rPr lang="fr-BE" i="0" baseline="0" dirty="0" smtClean="0"/>
              <a:t> parasite </a:t>
            </a:r>
            <a:r>
              <a:rPr lang="fr-BE" i="0" baseline="0" dirty="0" err="1" smtClean="0"/>
              <a:t>their</a:t>
            </a:r>
            <a:r>
              <a:rPr lang="fr-BE" i="0" baseline="0" dirty="0" smtClean="0"/>
              <a:t> host or </a:t>
            </a:r>
            <a:r>
              <a:rPr lang="fr-BE" i="0" baseline="0" dirty="0" err="1" smtClean="0"/>
              <a:t>feed</a:t>
            </a:r>
            <a:r>
              <a:rPr lang="fr-BE" i="0" baseline="0" dirty="0" smtClean="0"/>
              <a:t> </a:t>
            </a:r>
            <a:r>
              <a:rPr lang="fr-BE" i="0" baseline="0" dirty="0" err="1" smtClean="0"/>
              <a:t>during</a:t>
            </a:r>
            <a:r>
              <a:rPr lang="fr-BE" i="0" baseline="0" dirty="0" smtClean="0"/>
              <a:t> the night. </a:t>
            </a:r>
          </a:p>
          <a:p>
            <a:r>
              <a:rPr lang="fr-BE" i="0" baseline="0" dirty="0" err="1" smtClean="0"/>
              <a:t>Thus</a:t>
            </a:r>
            <a:r>
              <a:rPr lang="fr-BE" i="0" baseline="0" dirty="0" smtClean="0"/>
              <a:t>, as Ophidiidae, </a:t>
            </a:r>
            <a:r>
              <a:rPr lang="fr-BE" i="0" baseline="0" dirty="0" err="1" smtClean="0"/>
              <a:t>they</a:t>
            </a:r>
            <a:r>
              <a:rPr lang="fr-BE" i="0" baseline="0" dirty="0" smtClean="0"/>
              <a:t> are </a:t>
            </a:r>
            <a:r>
              <a:rPr lang="fr-BE" i="0" baseline="0" dirty="0" err="1" smtClean="0"/>
              <a:t>mainly</a:t>
            </a:r>
            <a:r>
              <a:rPr lang="fr-BE" i="0" baseline="0" dirty="0" smtClean="0"/>
              <a:t> active in the </a:t>
            </a:r>
            <a:r>
              <a:rPr lang="fr-BE" i="0" baseline="0" dirty="0" err="1" smtClean="0"/>
              <a:t>dark</a:t>
            </a:r>
            <a:r>
              <a:rPr lang="fr-BE" i="0" baseline="0" dirty="0" smtClean="0"/>
              <a:t>. </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4</a:t>
            </a:fld>
            <a:endParaRPr lang="fr-BE"/>
          </a:p>
        </p:txBody>
      </p:sp>
    </p:spTree>
    <p:extLst>
      <p:ext uri="{BB962C8B-B14F-4D97-AF65-F5344CB8AC3E}">
        <p14:creationId xmlns:p14="http://schemas.microsoft.com/office/powerpoint/2010/main" val="184389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two</a:t>
            </a:r>
            <a:r>
              <a:rPr lang="fr-BE" dirty="0" smtClean="0"/>
              <a:t> </a:t>
            </a:r>
            <a:r>
              <a:rPr lang="fr-BE" dirty="0" err="1" smtClean="0"/>
              <a:t>species</a:t>
            </a:r>
            <a:r>
              <a:rPr lang="fr-BE" dirty="0" smtClean="0"/>
              <a:t> </a:t>
            </a:r>
            <a:r>
              <a:rPr lang="fr-BE" dirty="0" err="1" smtClean="0"/>
              <a:t>we</a:t>
            </a:r>
            <a:r>
              <a:rPr lang="fr-BE" baseline="0" dirty="0" smtClean="0"/>
              <a:t> </a:t>
            </a:r>
            <a:r>
              <a:rPr lang="fr-BE" baseline="0" dirty="0" err="1" smtClean="0"/>
              <a:t>studied</a:t>
            </a:r>
            <a:r>
              <a:rPr lang="fr-BE" baseline="0" dirty="0" smtClean="0"/>
              <a:t> </a:t>
            </a:r>
            <a:r>
              <a:rPr lang="fr-BE" baseline="0" dirty="0" err="1" smtClean="0"/>
              <a:t>differed</a:t>
            </a:r>
            <a:r>
              <a:rPr lang="fr-BE" baseline="0" dirty="0" smtClean="0"/>
              <a:t> </a:t>
            </a:r>
            <a:r>
              <a:rPr lang="fr-BE" baseline="0" dirty="0" err="1" smtClean="0"/>
              <a:t>at</a:t>
            </a:r>
            <a:r>
              <a:rPr lang="fr-BE" baseline="0" dirty="0" smtClean="0"/>
              <a:t> </a:t>
            </a:r>
            <a:r>
              <a:rPr lang="fr-BE" baseline="0" dirty="0" err="1" smtClean="0"/>
              <a:t>many</a:t>
            </a:r>
            <a:r>
              <a:rPr lang="fr-BE" baseline="0" dirty="0" smtClean="0"/>
              <a:t> points: </a:t>
            </a:r>
            <a:r>
              <a:rPr lang="fr-BE" baseline="0" dirty="0" err="1" smtClean="0"/>
              <a:t>family</a:t>
            </a:r>
            <a:r>
              <a:rPr lang="fr-BE" baseline="0" dirty="0" smtClean="0"/>
              <a:t>, </a:t>
            </a:r>
            <a:r>
              <a:rPr lang="fr-BE" baseline="0" dirty="0" err="1" smtClean="0"/>
              <a:t>geographical</a:t>
            </a:r>
            <a:r>
              <a:rPr lang="fr-BE" baseline="0" dirty="0" smtClean="0"/>
              <a:t> </a:t>
            </a:r>
            <a:r>
              <a:rPr lang="fr-BE" baseline="0" dirty="0" err="1" smtClean="0"/>
              <a:t>localistion</a:t>
            </a:r>
            <a:r>
              <a:rPr lang="fr-BE" baseline="0" dirty="0" smtClean="0"/>
              <a:t>, habitat, </a:t>
            </a:r>
            <a:r>
              <a:rPr lang="fr-BE" baseline="0" dirty="0" err="1" smtClean="0"/>
              <a:t>ecology</a:t>
            </a:r>
            <a:r>
              <a:rPr lang="fr-BE" baseline="0" dirty="0" smtClean="0"/>
              <a:t>, … </a:t>
            </a:r>
            <a:r>
              <a:rPr lang="fr-BE" baseline="0" dirty="0" err="1" smtClean="0"/>
              <a:t>However</a:t>
            </a:r>
            <a:r>
              <a:rPr lang="fr-BE" baseline="0" dirty="0" smtClean="0"/>
              <a:t>, </a:t>
            </a:r>
            <a:r>
              <a:rPr lang="fr-BE" baseline="0" dirty="0" err="1" smtClean="0"/>
              <a:t>they</a:t>
            </a:r>
            <a:r>
              <a:rPr lang="fr-BE" baseline="0" dirty="0" smtClean="0"/>
              <a:t> are </a:t>
            </a:r>
            <a:r>
              <a:rPr lang="fr-BE" baseline="0" dirty="0" err="1" smtClean="0"/>
              <a:t>equiped</a:t>
            </a:r>
            <a:r>
              <a:rPr lang="fr-BE" baseline="0" dirty="0" smtClean="0"/>
              <a:t> </a:t>
            </a:r>
            <a:r>
              <a:rPr lang="fr-BE" baseline="0" dirty="0" err="1" smtClean="0"/>
              <a:t>with</a:t>
            </a:r>
            <a:r>
              <a:rPr lang="fr-BE" baseline="0" dirty="0" smtClean="0"/>
              <a:t> a unique </a:t>
            </a:r>
            <a:r>
              <a:rPr lang="fr-BE" baseline="0" dirty="0" err="1" smtClean="0"/>
              <a:t>mineralised</a:t>
            </a:r>
            <a:r>
              <a:rPr lang="fr-BE" baseline="0" dirty="0" smtClean="0"/>
              <a:t> structure: the rocker </a:t>
            </a:r>
            <a:r>
              <a:rPr lang="fr-BE" baseline="0" dirty="0" err="1" smtClean="0"/>
              <a:t>bone</a:t>
            </a:r>
            <a:r>
              <a:rPr lang="fr-BE" baseline="0" dirty="0" smtClean="0"/>
              <a:t>. </a:t>
            </a:r>
            <a:r>
              <a:rPr lang="fr-BE" dirty="0" smtClean="0"/>
              <a:t>In</a:t>
            </a:r>
            <a:r>
              <a:rPr lang="fr-BE" baseline="0" dirty="0" smtClean="0"/>
              <a:t> Ophidiidae, </a:t>
            </a:r>
            <a:r>
              <a:rPr lang="fr-BE" baseline="0" dirty="0" err="1" smtClean="0"/>
              <a:t>it</a:t>
            </a:r>
            <a:r>
              <a:rPr lang="fr-BE" baseline="0" dirty="0" smtClean="0"/>
              <a:t> </a:t>
            </a:r>
            <a:r>
              <a:rPr lang="fr-BE" baseline="0" dirty="0" err="1" smtClean="0"/>
              <a:t>is</a:t>
            </a:r>
            <a:r>
              <a:rPr lang="fr-BE" baseline="0" dirty="0" smtClean="0"/>
              <a:t> </a:t>
            </a:r>
            <a:r>
              <a:rPr lang="fr-BE" baseline="0" dirty="0" err="1" smtClean="0"/>
              <a:t>present</a:t>
            </a:r>
            <a:r>
              <a:rPr lang="fr-BE" baseline="0" dirty="0" smtClean="0"/>
              <a:t> </a:t>
            </a:r>
            <a:r>
              <a:rPr lang="fr-BE" baseline="0" dirty="0" err="1" smtClean="0"/>
              <a:t>only</a:t>
            </a:r>
            <a:r>
              <a:rPr lang="fr-BE" baseline="0" dirty="0" smtClean="0"/>
              <a:t> in males of</a:t>
            </a:r>
            <a:r>
              <a:rPr lang="fr-BE" dirty="0" smtClean="0"/>
              <a:t> </a:t>
            </a:r>
            <a:r>
              <a:rPr lang="fr-BE" dirty="0" err="1" smtClean="0"/>
              <a:t>some</a:t>
            </a:r>
            <a:r>
              <a:rPr lang="fr-BE" baseline="0" dirty="0" smtClean="0"/>
              <a:t> </a:t>
            </a:r>
            <a:r>
              <a:rPr lang="fr-BE" i="1" dirty="0" smtClean="0"/>
              <a:t>Ophidion</a:t>
            </a:r>
            <a:r>
              <a:rPr lang="fr-BE" dirty="0" smtClean="0"/>
              <a:t> </a:t>
            </a:r>
            <a:r>
              <a:rPr lang="fr-BE" dirty="0" err="1" smtClean="0"/>
              <a:t>species</a:t>
            </a:r>
            <a:r>
              <a:rPr lang="fr-BE" dirty="0" smtClean="0"/>
              <a:t>. In </a:t>
            </a:r>
            <a:r>
              <a:rPr lang="fr-BE" dirty="0" err="1" smtClean="0"/>
              <a:t>carapidae</a:t>
            </a:r>
            <a:r>
              <a:rPr lang="fr-BE" dirty="0" smtClean="0"/>
              <a:t>,</a:t>
            </a:r>
            <a:r>
              <a:rPr lang="fr-BE" baseline="0" dirty="0" smtClean="0"/>
              <a:t> </a:t>
            </a:r>
            <a:r>
              <a:rPr lang="fr-BE" baseline="0" dirty="0" err="1" smtClean="0"/>
              <a:t>this</a:t>
            </a:r>
            <a:r>
              <a:rPr lang="fr-BE" baseline="0" dirty="0" smtClean="0"/>
              <a:t> structure </a:t>
            </a:r>
            <a:r>
              <a:rPr lang="fr-BE" baseline="0" dirty="0" err="1" smtClean="0"/>
              <a:t>is</a:t>
            </a:r>
            <a:r>
              <a:rPr lang="fr-BE" baseline="0" dirty="0" smtClean="0"/>
              <a:t> </a:t>
            </a:r>
            <a:r>
              <a:rPr lang="fr-BE" baseline="0" dirty="0" err="1" smtClean="0"/>
              <a:t>only</a:t>
            </a:r>
            <a:r>
              <a:rPr lang="fr-BE" baseline="0" dirty="0" smtClean="0"/>
              <a:t> </a:t>
            </a:r>
            <a:r>
              <a:rPr lang="fr-BE" baseline="0" dirty="0" err="1" smtClean="0"/>
              <a:t>observed</a:t>
            </a:r>
            <a:r>
              <a:rPr lang="fr-BE" baseline="0" dirty="0" smtClean="0"/>
              <a:t> in the </a:t>
            </a:r>
            <a:r>
              <a:rPr lang="fr-BE" baseline="0" dirty="0" err="1" smtClean="0"/>
              <a:t>three</a:t>
            </a:r>
            <a:r>
              <a:rPr lang="fr-BE" baseline="0" dirty="0" smtClean="0"/>
              <a:t> </a:t>
            </a:r>
            <a:r>
              <a:rPr lang="fr-BE" i="1" baseline="0" dirty="0" smtClean="0"/>
              <a:t>Onuxodon</a:t>
            </a:r>
            <a:r>
              <a:rPr lang="fr-BE" baseline="0" dirty="0" smtClean="0"/>
              <a:t> </a:t>
            </a:r>
            <a:r>
              <a:rPr lang="fr-BE" baseline="0" dirty="0" err="1" smtClean="0"/>
              <a:t>species</a:t>
            </a:r>
            <a:r>
              <a:rPr lang="fr-BE" baseline="0" dirty="0" smtClean="0"/>
              <a:t>. </a:t>
            </a:r>
          </a:p>
          <a:p>
            <a:endParaRPr lang="fr-BE" baseline="0" dirty="0" smtClean="0"/>
          </a:p>
          <a:p>
            <a:r>
              <a:rPr lang="fr-BE" baseline="0" dirty="0" smtClean="0"/>
              <a:t> </a:t>
            </a:r>
            <a:r>
              <a:rPr lang="fr-BE" baseline="0" dirty="0" err="1" smtClean="0"/>
              <a:t>We</a:t>
            </a:r>
            <a:r>
              <a:rPr lang="fr-BE" baseline="0" dirty="0" smtClean="0"/>
              <a:t> </a:t>
            </a:r>
            <a:r>
              <a:rPr lang="fr-BE" baseline="0" dirty="0" err="1" smtClean="0"/>
              <a:t>hypothized</a:t>
            </a:r>
            <a:r>
              <a:rPr lang="fr-BE" baseline="0" dirty="0" smtClean="0"/>
              <a:t> </a:t>
            </a:r>
            <a:r>
              <a:rPr lang="fr-BE" baseline="0" dirty="0" err="1" smtClean="0"/>
              <a:t>that</a:t>
            </a:r>
            <a:r>
              <a:rPr lang="fr-BE" baseline="0" dirty="0" smtClean="0"/>
              <a:t> rocker </a:t>
            </a:r>
            <a:r>
              <a:rPr lang="fr-BE" baseline="0" dirty="0" err="1" smtClean="0"/>
              <a:t>bone</a:t>
            </a:r>
            <a:r>
              <a:rPr lang="fr-BE" baseline="0" dirty="0" smtClean="0"/>
              <a:t> </a:t>
            </a:r>
            <a:r>
              <a:rPr lang="fr-BE" baseline="0" dirty="0" err="1" smtClean="0"/>
              <a:t>could</a:t>
            </a:r>
            <a:r>
              <a:rPr lang="fr-BE" baseline="0" dirty="0" smtClean="0"/>
              <a:t> </a:t>
            </a:r>
            <a:r>
              <a:rPr lang="fr-BE" baseline="0" dirty="0" err="1" smtClean="0"/>
              <a:t>results</a:t>
            </a:r>
            <a:r>
              <a:rPr lang="fr-BE" baseline="0" dirty="0" smtClean="0"/>
              <a:t> </a:t>
            </a:r>
            <a:r>
              <a:rPr lang="fr-BE" baseline="0" dirty="0" err="1" smtClean="0"/>
              <a:t>from</a:t>
            </a:r>
            <a:r>
              <a:rPr lang="fr-BE" baseline="0" dirty="0" smtClean="0"/>
              <a:t> convergent </a:t>
            </a:r>
            <a:r>
              <a:rPr lang="fr-BE" baseline="0" dirty="0" err="1" smtClean="0"/>
              <a:t>evolution</a:t>
            </a:r>
            <a:r>
              <a:rPr lang="fr-BE" baseline="0" dirty="0" smtClean="0"/>
              <a:t> and </a:t>
            </a:r>
            <a:r>
              <a:rPr lang="fr-BE" baseline="0" dirty="0" err="1" smtClean="0"/>
              <a:t>thus</a:t>
            </a:r>
            <a:r>
              <a:rPr lang="fr-BE" baseline="0" dirty="0" smtClean="0"/>
              <a:t> </a:t>
            </a:r>
            <a:r>
              <a:rPr lang="fr-BE" baseline="0" dirty="0" err="1" smtClean="0"/>
              <a:t>started</a:t>
            </a:r>
            <a:r>
              <a:rPr lang="fr-BE" baseline="0" dirty="0" smtClean="0"/>
              <a:t> to </a:t>
            </a:r>
            <a:r>
              <a:rPr lang="fr-BE" baseline="0" dirty="0" err="1" smtClean="0"/>
              <a:t>investigate</a:t>
            </a:r>
            <a:r>
              <a:rPr lang="fr-BE" baseline="0" dirty="0" smtClean="0"/>
              <a:t> </a:t>
            </a:r>
            <a:r>
              <a:rPr lang="fr-BE" baseline="0" dirty="0" err="1" smtClean="0"/>
              <a:t>advantages</a:t>
            </a:r>
            <a:r>
              <a:rPr lang="fr-BE" baseline="0" dirty="0" smtClean="0"/>
              <a:t> </a:t>
            </a:r>
            <a:r>
              <a:rPr lang="fr-BE" baseline="0" dirty="0" err="1" smtClean="0"/>
              <a:t>it</a:t>
            </a:r>
            <a:r>
              <a:rPr lang="fr-BE" baseline="0" dirty="0" smtClean="0"/>
              <a:t> </a:t>
            </a:r>
            <a:r>
              <a:rPr lang="fr-BE" baseline="0" dirty="0" err="1" smtClean="0"/>
              <a:t>could</a:t>
            </a:r>
            <a:r>
              <a:rPr lang="fr-BE" baseline="0" dirty="0" smtClean="0"/>
              <a:t> </a:t>
            </a:r>
            <a:r>
              <a:rPr lang="fr-BE" baseline="0" dirty="0" err="1" smtClean="0"/>
              <a:t>confers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5</a:t>
            </a:fld>
            <a:endParaRPr lang="fr-BE"/>
          </a:p>
        </p:txBody>
      </p:sp>
    </p:spTree>
    <p:extLst>
      <p:ext uri="{BB962C8B-B14F-4D97-AF65-F5344CB8AC3E}">
        <p14:creationId xmlns:p14="http://schemas.microsoft.com/office/powerpoint/2010/main" val="305729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two</a:t>
            </a:r>
            <a:r>
              <a:rPr lang="fr-BE" dirty="0" smtClean="0"/>
              <a:t> </a:t>
            </a:r>
            <a:r>
              <a:rPr lang="fr-BE" dirty="0" err="1" smtClean="0"/>
              <a:t>species</a:t>
            </a:r>
            <a:r>
              <a:rPr lang="fr-BE" dirty="0" smtClean="0"/>
              <a:t> </a:t>
            </a:r>
            <a:r>
              <a:rPr lang="fr-BE" dirty="0" err="1" smtClean="0"/>
              <a:t>we</a:t>
            </a:r>
            <a:r>
              <a:rPr lang="fr-BE" baseline="0" dirty="0" smtClean="0"/>
              <a:t> </a:t>
            </a:r>
            <a:r>
              <a:rPr lang="fr-BE" baseline="0" dirty="0" err="1" smtClean="0"/>
              <a:t>studied</a:t>
            </a:r>
            <a:r>
              <a:rPr lang="fr-BE" baseline="0" dirty="0" smtClean="0"/>
              <a:t> </a:t>
            </a:r>
            <a:r>
              <a:rPr lang="fr-BE" baseline="0" dirty="0" err="1" smtClean="0"/>
              <a:t>differed</a:t>
            </a:r>
            <a:r>
              <a:rPr lang="fr-BE" baseline="0" dirty="0" smtClean="0"/>
              <a:t> </a:t>
            </a:r>
            <a:r>
              <a:rPr lang="fr-BE" baseline="0" dirty="0" err="1" smtClean="0"/>
              <a:t>at</a:t>
            </a:r>
            <a:r>
              <a:rPr lang="fr-BE" baseline="0" dirty="0" smtClean="0"/>
              <a:t> </a:t>
            </a:r>
            <a:r>
              <a:rPr lang="fr-BE" baseline="0" dirty="0" err="1" smtClean="0"/>
              <a:t>many</a:t>
            </a:r>
            <a:r>
              <a:rPr lang="fr-BE" baseline="0" dirty="0" smtClean="0"/>
              <a:t> points: </a:t>
            </a:r>
            <a:r>
              <a:rPr lang="fr-BE" baseline="0" dirty="0" err="1" smtClean="0"/>
              <a:t>family</a:t>
            </a:r>
            <a:r>
              <a:rPr lang="fr-BE" baseline="0" dirty="0" smtClean="0"/>
              <a:t>, </a:t>
            </a:r>
            <a:r>
              <a:rPr lang="fr-BE" baseline="0" dirty="0" err="1" smtClean="0"/>
              <a:t>geographical</a:t>
            </a:r>
            <a:r>
              <a:rPr lang="fr-BE" baseline="0" dirty="0" smtClean="0"/>
              <a:t> </a:t>
            </a:r>
            <a:r>
              <a:rPr lang="fr-BE" baseline="0" dirty="0" err="1" smtClean="0"/>
              <a:t>localistion</a:t>
            </a:r>
            <a:r>
              <a:rPr lang="fr-BE" baseline="0" dirty="0" smtClean="0"/>
              <a:t>, habitat, </a:t>
            </a:r>
            <a:r>
              <a:rPr lang="fr-BE" baseline="0" dirty="0" err="1" smtClean="0"/>
              <a:t>ecology</a:t>
            </a:r>
            <a:r>
              <a:rPr lang="fr-BE" baseline="0" dirty="0" smtClean="0"/>
              <a:t>, … </a:t>
            </a:r>
            <a:r>
              <a:rPr lang="fr-BE" baseline="0" dirty="0" err="1" smtClean="0"/>
              <a:t>However</a:t>
            </a:r>
            <a:r>
              <a:rPr lang="fr-BE" baseline="0" dirty="0" smtClean="0"/>
              <a:t>, </a:t>
            </a:r>
            <a:r>
              <a:rPr lang="fr-BE" baseline="0" dirty="0" err="1" smtClean="0"/>
              <a:t>they</a:t>
            </a:r>
            <a:r>
              <a:rPr lang="fr-BE" baseline="0" dirty="0" smtClean="0"/>
              <a:t> are </a:t>
            </a:r>
            <a:r>
              <a:rPr lang="fr-BE" baseline="0" dirty="0" err="1" smtClean="0"/>
              <a:t>equiped</a:t>
            </a:r>
            <a:r>
              <a:rPr lang="fr-BE" baseline="0" dirty="0" smtClean="0"/>
              <a:t> </a:t>
            </a:r>
            <a:r>
              <a:rPr lang="fr-BE" baseline="0" dirty="0" err="1" smtClean="0"/>
              <a:t>with</a:t>
            </a:r>
            <a:r>
              <a:rPr lang="fr-BE" baseline="0" dirty="0" smtClean="0"/>
              <a:t> a unique </a:t>
            </a:r>
            <a:r>
              <a:rPr lang="fr-BE" baseline="0" dirty="0" err="1" smtClean="0"/>
              <a:t>mineralised</a:t>
            </a:r>
            <a:r>
              <a:rPr lang="fr-BE" baseline="0" dirty="0" smtClean="0"/>
              <a:t> structure: the rocker </a:t>
            </a:r>
            <a:r>
              <a:rPr lang="fr-BE" baseline="0" dirty="0" err="1" smtClean="0"/>
              <a:t>bone</a:t>
            </a:r>
            <a:r>
              <a:rPr lang="fr-BE" baseline="0" dirty="0" smtClean="0"/>
              <a:t>. </a:t>
            </a:r>
            <a:r>
              <a:rPr lang="fr-BE" dirty="0" smtClean="0"/>
              <a:t>In</a:t>
            </a:r>
            <a:r>
              <a:rPr lang="fr-BE" baseline="0" dirty="0" smtClean="0"/>
              <a:t> Ophidiidae, </a:t>
            </a:r>
            <a:r>
              <a:rPr lang="fr-BE" baseline="0" dirty="0" err="1" smtClean="0"/>
              <a:t>it</a:t>
            </a:r>
            <a:r>
              <a:rPr lang="fr-BE" baseline="0" dirty="0" smtClean="0"/>
              <a:t> </a:t>
            </a:r>
            <a:r>
              <a:rPr lang="fr-BE" baseline="0" dirty="0" err="1" smtClean="0"/>
              <a:t>is</a:t>
            </a:r>
            <a:r>
              <a:rPr lang="fr-BE" baseline="0" dirty="0" smtClean="0"/>
              <a:t> </a:t>
            </a:r>
            <a:r>
              <a:rPr lang="fr-BE" baseline="0" dirty="0" err="1" smtClean="0"/>
              <a:t>present</a:t>
            </a:r>
            <a:r>
              <a:rPr lang="fr-BE" baseline="0" dirty="0" smtClean="0"/>
              <a:t> </a:t>
            </a:r>
            <a:r>
              <a:rPr lang="fr-BE" baseline="0" dirty="0" err="1" smtClean="0"/>
              <a:t>only</a:t>
            </a:r>
            <a:r>
              <a:rPr lang="fr-BE" baseline="0" dirty="0" smtClean="0"/>
              <a:t> in males of</a:t>
            </a:r>
            <a:r>
              <a:rPr lang="fr-BE" dirty="0" smtClean="0"/>
              <a:t> </a:t>
            </a:r>
            <a:r>
              <a:rPr lang="fr-BE" dirty="0" err="1" smtClean="0"/>
              <a:t>some</a:t>
            </a:r>
            <a:r>
              <a:rPr lang="fr-BE" baseline="0" dirty="0" smtClean="0"/>
              <a:t> </a:t>
            </a:r>
            <a:r>
              <a:rPr lang="fr-BE" i="1" dirty="0" smtClean="0"/>
              <a:t>Ophidion</a:t>
            </a:r>
            <a:r>
              <a:rPr lang="fr-BE" dirty="0" smtClean="0"/>
              <a:t> </a:t>
            </a:r>
            <a:r>
              <a:rPr lang="fr-BE" dirty="0" err="1" smtClean="0"/>
              <a:t>species</a:t>
            </a:r>
            <a:r>
              <a:rPr lang="fr-BE" dirty="0" smtClean="0"/>
              <a:t>. In </a:t>
            </a:r>
            <a:r>
              <a:rPr lang="fr-BE" dirty="0" err="1" smtClean="0"/>
              <a:t>carapidae</a:t>
            </a:r>
            <a:r>
              <a:rPr lang="fr-BE" dirty="0" smtClean="0"/>
              <a:t>,</a:t>
            </a:r>
            <a:r>
              <a:rPr lang="fr-BE" baseline="0" dirty="0" smtClean="0"/>
              <a:t> </a:t>
            </a:r>
            <a:r>
              <a:rPr lang="fr-BE" baseline="0" dirty="0" err="1" smtClean="0"/>
              <a:t>this</a:t>
            </a:r>
            <a:r>
              <a:rPr lang="fr-BE" baseline="0" dirty="0" smtClean="0"/>
              <a:t> structure </a:t>
            </a:r>
            <a:r>
              <a:rPr lang="fr-BE" baseline="0" dirty="0" err="1" smtClean="0"/>
              <a:t>is</a:t>
            </a:r>
            <a:r>
              <a:rPr lang="fr-BE" baseline="0" dirty="0" smtClean="0"/>
              <a:t> </a:t>
            </a:r>
            <a:r>
              <a:rPr lang="fr-BE" baseline="0" dirty="0" err="1" smtClean="0"/>
              <a:t>only</a:t>
            </a:r>
            <a:r>
              <a:rPr lang="fr-BE" baseline="0" dirty="0" smtClean="0"/>
              <a:t> </a:t>
            </a:r>
            <a:r>
              <a:rPr lang="fr-BE" baseline="0" dirty="0" err="1" smtClean="0"/>
              <a:t>observed</a:t>
            </a:r>
            <a:r>
              <a:rPr lang="fr-BE" baseline="0" dirty="0" smtClean="0"/>
              <a:t> in the </a:t>
            </a:r>
            <a:r>
              <a:rPr lang="fr-BE" baseline="0" dirty="0" err="1" smtClean="0"/>
              <a:t>three</a:t>
            </a:r>
            <a:r>
              <a:rPr lang="fr-BE" baseline="0" dirty="0" smtClean="0"/>
              <a:t> </a:t>
            </a:r>
            <a:r>
              <a:rPr lang="fr-BE" i="1" baseline="0" dirty="0" smtClean="0"/>
              <a:t>Onuxodon</a:t>
            </a:r>
            <a:r>
              <a:rPr lang="fr-BE" baseline="0" dirty="0" smtClean="0"/>
              <a:t> </a:t>
            </a:r>
            <a:r>
              <a:rPr lang="fr-BE" baseline="0" dirty="0" err="1" smtClean="0"/>
              <a:t>species</a:t>
            </a:r>
            <a:r>
              <a:rPr lang="fr-BE" baseline="0" dirty="0" smtClean="0"/>
              <a:t>. </a:t>
            </a:r>
          </a:p>
          <a:p>
            <a:endParaRPr lang="fr-BE" baseline="0" dirty="0" smtClean="0"/>
          </a:p>
          <a:p>
            <a:r>
              <a:rPr lang="fr-BE" baseline="0" dirty="0" smtClean="0"/>
              <a:t> </a:t>
            </a:r>
            <a:r>
              <a:rPr lang="fr-BE" baseline="0" dirty="0" err="1" smtClean="0"/>
              <a:t>We</a:t>
            </a:r>
            <a:r>
              <a:rPr lang="fr-BE" baseline="0" dirty="0" smtClean="0"/>
              <a:t> </a:t>
            </a:r>
            <a:r>
              <a:rPr lang="fr-BE" baseline="0" dirty="0" err="1" smtClean="0"/>
              <a:t>hypothized</a:t>
            </a:r>
            <a:r>
              <a:rPr lang="fr-BE" baseline="0" dirty="0" smtClean="0"/>
              <a:t> </a:t>
            </a:r>
            <a:r>
              <a:rPr lang="fr-BE" baseline="0" dirty="0" err="1" smtClean="0"/>
              <a:t>that</a:t>
            </a:r>
            <a:r>
              <a:rPr lang="fr-BE" baseline="0" dirty="0" smtClean="0"/>
              <a:t> rocker </a:t>
            </a:r>
            <a:r>
              <a:rPr lang="fr-BE" baseline="0" dirty="0" err="1" smtClean="0"/>
              <a:t>bone</a:t>
            </a:r>
            <a:r>
              <a:rPr lang="fr-BE" baseline="0" dirty="0" smtClean="0"/>
              <a:t> </a:t>
            </a:r>
            <a:r>
              <a:rPr lang="fr-BE" baseline="0" dirty="0" err="1" smtClean="0"/>
              <a:t>could</a:t>
            </a:r>
            <a:r>
              <a:rPr lang="fr-BE" baseline="0" dirty="0" smtClean="0"/>
              <a:t> </a:t>
            </a:r>
            <a:r>
              <a:rPr lang="fr-BE" baseline="0" dirty="0" err="1" smtClean="0"/>
              <a:t>results</a:t>
            </a:r>
            <a:r>
              <a:rPr lang="fr-BE" baseline="0" dirty="0" smtClean="0"/>
              <a:t> </a:t>
            </a:r>
            <a:r>
              <a:rPr lang="fr-BE" baseline="0" dirty="0" err="1" smtClean="0"/>
              <a:t>from</a:t>
            </a:r>
            <a:r>
              <a:rPr lang="fr-BE" baseline="0" dirty="0" smtClean="0"/>
              <a:t> convergent </a:t>
            </a:r>
            <a:r>
              <a:rPr lang="fr-BE" baseline="0" dirty="0" err="1" smtClean="0"/>
              <a:t>evolution</a:t>
            </a:r>
            <a:r>
              <a:rPr lang="fr-BE" baseline="0" dirty="0" smtClean="0"/>
              <a:t> and </a:t>
            </a:r>
            <a:r>
              <a:rPr lang="fr-BE" baseline="0" dirty="0" err="1" smtClean="0"/>
              <a:t>thus</a:t>
            </a:r>
            <a:r>
              <a:rPr lang="fr-BE" baseline="0" dirty="0" smtClean="0"/>
              <a:t> </a:t>
            </a:r>
            <a:r>
              <a:rPr lang="fr-BE" baseline="0" dirty="0" err="1" smtClean="0"/>
              <a:t>started</a:t>
            </a:r>
            <a:r>
              <a:rPr lang="fr-BE" baseline="0" dirty="0" smtClean="0"/>
              <a:t> to </a:t>
            </a:r>
            <a:r>
              <a:rPr lang="fr-BE" baseline="0" dirty="0" err="1" smtClean="0"/>
              <a:t>investigate</a:t>
            </a:r>
            <a:r>
              <a:rPr lang="fr-BE" baseline="0" dirty="0" smtClean="0"/>
              <a:t> </a:t>
            </a:r>
            <a:r>
              <a:rPr lang="fr-BE" baseline="0" dirty="0" err="1" smtClean="0"/>
              <a:t>advantages</a:t>
            </a:r>
            <a:r>
              <a:rPr lang="fr-BE" baseline="0" dirty="0" smtClean="0"/>
              <a:t> </a:t>
            </a:r>
            <a:r>
              <a:rPr lang="fr-BE" baseline="0" dirty="0" err="1" smtClean="0"/>
              <a:t>it</a:t>
            </a:r>
            <a:r>
              <a:rPr lang="fr-BE" baseline="0" dirty="0" smtClean="0"/>
              <a:t> </a:t>
            </a:r>
            <a:r>
              <a:rPr lang="fr-BE" baseline="0" dirty="0" err="1" smtClean="0"/>
              <a:t>could</a:t>
            </a:r>
            <a:r>
              <a:rPr lang="fr-BE" baseline="0" dirty="0" smtClean="0"/>
              <a:t> </a:t>
            </a:r>
            <a:r>
              <a:rPr lang="fr-BE" baseline="0" dirty="0" err="1" smtClean="0"/>
              <a:t>confers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6</a:t>
            </a:fld>
            <a:endParaRPr lang="fr-BE"/>
          </a:p>
        </p:txBody>
      </p:sp>
    </p:spTree>
    <p:extLst>
      <p:ext uri="{BB962C8B-B14F-4D97-AF65-F5344CB8AC3E}">
        <p14:creationId xmlns:p14="http://schemas.microsoft.com/office/powerpoint/2010/main" val="3057294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We</a:t>
            </a:r>
            <a:r>
              <a:rPr lang="fr-BE" baseline="0" dirty="0" smtClean="0"/>
              <a:t> </a:t>
            </a:r>
            <a:r>
              <a:rPr lang="fr-BE" baseline="0" dirty="0" err="1" smtClean="0"/>
              <a:t>studied</a:t>
            </a:r>
            <a:r>
              <a:rPr lang="fr-BE" baseline="0" dirty="0" smtClean="0"/>
              <a:t> </a:t>
            </a:r>
            <a:r>
              <a:rPr lang="fr-BE" baseline="0" dirty="0" err="1" smtClean="0"/>
              <a:t>sound</a:t>
            </a:r>
            <a:r>
              <a:rPr lang="fr-BE" baseline="0" dirty="0" smtClean="0"/>
              <a:t> production of </a:t>
            </a:r>
            <a:r>
              <a:rPr lang="fr-BE" baseline="0" dirty="0" err="1" smtClean="0"/>
              <a:t>both</a:t>
            </a:r>
            <a:r>
              <a:rPr lang="fr-BE" baseline="0" dirty="0" smtClean="0"/>
              <a:t> </a:t>
            </a:r>
            <a:r>
              <a:rPr lang="fr-BE" baseline="0" dirty="0" err="1" smtClean="0"/>
              <a:t>species</a:t>
            </a:r>
            <a:r>
              <a:rPr lang="fr-BE" baseline="0" dirty="0" smtClean="0"/>
              <a:t> </a:t>
            </a:r>
            <a:r>
              <a:rPr lang="fr-BE" baseline="0" dirty="0" err="1" smtClean="0"/>
              <a:t>with</a:t>
            </a:r>
            <a:r>
              <a:rPr lang="fr-BE" baseline="0" dirty="0" smtClean="0"/>
              <a:t> hydrophones and </a:t>
            </a:r>
            <a:r>
              <a:rPr lang="fr-BE" baseline="0" dirty="0" err="1" smtClean="0"/>
              <a:t>described</a:t>
            </a:r>
            <a:r>
              <a:rPr lang="fr-BE" baseline="0" dirty="0" smtClean="0"/>
              <a:t> </a:t>
            </a:r>
            <a:r>
              <a:rPr lang="fr-BE" baseline="0" dirty="0" err="1" smtClean="0"/>
              <a:t>their</a:t>
            </a:r>
            <a:r>
              <a:rPr lang="fr-BE" baseline="0" dirty="0" smtClean="0"/>
              <a:t> </a:t>
            </a:r>
            <a:r>
              <a:rPr lang="fr-BE" baseline="0" dirty="0" err="1" smtClean="0"/>
              <a:t>sonic</a:t>
            </a:r>
            <a:r>
              <a:rPr lang="fr-BE" baseline="0" dirty="0" smtClean="0"/>
              <a:t> </a:t>
            </a:r>
            <a:r>
              <a:rPr lang="fr-BE" baseline="0" dirty="0" err="1" smtClean="0"/>
              <a:t>apparatus</a:t>
            </a:r>
            <a:r>
              <a:rPr lang="fr-BE" baseline="0" dirty="0" smtClean="0"/>
              <a:t> </a:t>
            </a:r>
            <a:r>
              <a:rPr lang="fr-BE" baseline="0" dirty="0" err="1" smtClean="0"/>
              <a:t>thanks</a:t>
            </a:r>
            <a:r>
              <a:rPr lang="fr-BE" baseline="0" dirty="0" smtClean="0"/>
              <a:t> to dissections, </a:t>
            </a:r>
            <a:r>
              <a:rPr lang="fr-BE" baseline="0" dirty="0" err="1" smtClean="0"/>
              <a:t>staining</a:t>
            </a:r>
            <a:r>
              <a:rPr lang="fr-BE" baseline="0" dirty="0" smtClean="0"/>
              <a:t> techniques, </a:t>
            </a:r>
            <a:r>
              <a:rPr lang="fr-BE" baseline="0" dirty="0" err="1" smtClean="0"/>
              <a:t>radiographs</a:t>
            </a:r>
            <a:r>
              <a:rPr lang="fr-BE" baseline="0" dirty="0" smtClean="0"/>
              <a:t> and µCT-scans. </a:t>
            </a:r>
            <a:endParaRPr lang="fr-BE"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7</a:t>
            </a:fld>
            <a:endParaRPr lang="fr-BE"/>
          </a:p>
        </p:txBody>
      </p:sp>
    </p:spTree>
    <p:extLst>
      <p:ext uri="{BB962C8B-B14F-4D97-AF65-F5344CB8AC3E}">
        <p14:creationId xmlns:p14="http://schemas.microsoft.com/office/powerpoint/2010/main" val="305729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Sounds</a:t>
            </a:r>
            <a:r>
              <a:rPr lang="fr-BE" baseline="0" dirty="0" smtClean="0"/>
              <a:t> </a:t>
            </a:r>
            <a:r>
              <a:rPr lang="fr-BE" baseline="0" dirty="0" err="1" smtClean="0"/>
              <a:t>recorded</a:t>
            </a:r>
            <a:r>
              <a:rPr lang="fr-BE" baseline="0" dirty="0" smtClean="0"/>
              <a:t> for </a:t>
            </a:r>
            <a:r>
              <a:rPr lang="fr-BE" i="1" baseline="0" dirty="0" smtClean="0"/>
              <a:t>Ophidion rochei </a:t>
            </a:r>
            <a:r>
              <a:rPr lang="fr-BE" i="0" baseline="0" dirty="0" err="1" smtClean="0"/>
              <a:t>can</a:t>
            </a:r>
            <a:r>
              <a:rPr lang="fr-BE" i="0" baseline="0" dirty="0" smtClean="0"/>
              <a:t> </a:t>
            </a:r>
            <a:r>
              <a:rPr lang="fr-BE" i="0" baseline="0" dirty="0" err="1" smtClean="0"/>
              <a:t>be</a:t>
            </a:r>
            <a:r>
              <a:rPr lang="fr-BE" i="0" baseline="0" dirty="0" smtClean="0"/>
              <a:t> </a:t>
            </a:r>
            <a:r>
              <a:rPr lang="fr-BE" i="0" baseline="0" dirty="0" err="1" smtClean="0"/>
              <a:t>divided</a:t>
            </a:r>
            <a:r>
              <a:rPr lang="fr-BE" i="0" baseline="0" dirty="0" smtClean="0"/>
              <a:t> in </a:t>
            </a:r>
            <a:r>
              <a:rPr lang="fr-BE" i="0" baseline="0" dirty="0" err="1" smtClean="0"/>
              <a:t>two</a:t>
            </a:r>
            <a:r>
              <a:rPr lang="fr-BE" i="0" baseline="0" dirty="0" smtClean="0"/>
              <a:t> principal types</a:t>
            </a:r>
            <a:r>
              <a:rPr lang="fr-BE" baseline="0" dirty="0" smtClean="0"/>
              <a:t>: Type 1 </a:t>
            </a:r>
            <a:r>
              <a:rPr lang="fr-BE" baseline="0" dirty="0" err="1" smtClean="0"/>
              <a:t>sounds</a:t>
            </a:r>
            <a:r>
              <a:rPr lang="fr-BE" baseline="0" dirty="0" smtClean="0"/>
              <a:t> </a:t>
            </a:r>
            <a:r>
              <a:rPr lang="fr-BE" baseline="0" dirty="0" err="1" smtClean="0"/>
              <a:t>often</a:t>
            </a:r>
            <a:r>
              <a:rPr lang="fr-BE" baseline="0" dirty="0" smtClean="0"/>
              <a:t> last </a:t>
            </a:r>
            <a:r>
              <a:rPr lang="fr-BE" baseline="0" dirty="0" err="1" smtClean="0"/>
              <a:t>several</a:t>
            </a:r>
            <a:r>
              <a:rPr lang="fr-BE" baseline="0" dirty="0" smtClean="0"/>
              <a:t> seconds </a:t>
            </a:r>
            <a:r>
              <a:rPr lang="fr-BE" baseline="0" dirty="0" err="1" smtClean="0"/>
              <a:t>while</a:t>
            </a:r>
            <a:r>
              <a:rPr lang="fr-BE" baseline="0" dirty="0" smtClean="0"/>
              <a:t> type 2 </a:t>
            </a:r>
            <a:r>
              <a:rPr lang="fr-BE" baseline="0" dirty="0" err="1" smtClean="0"/>
              <a:t>sounds</a:t>
            </a:r>
            <a:r>
              <a:rPr lang="fr-BE" baseline="0" dirty="0" smtClean="0"/>
              <a:t> are </a:t>
            </a:r>
            <a:r>
              <a:rPr lang="fr-BE" baseline="0" dirty="0" err="1" smtClean="0"/>
              <a:t>much</a:t>
            </a:r>
            <a:r>
              <a:rPr lang="fr-BE" baseline="0" dirty="0" smtClean="0"/>
              <a:t> </a:t>
            </a:r>
            <a:r>
              <a:rPr lang="fr-BE" baseline="0" dirty="0" err="1" smtClean="0"/>
              <a:t>shorter</a:t>
            </a:r>
            <a:r>
              <a:rPr lang="fr-BE" baseline="0" dirty="0" smtClean="0"/>
              <a:t> and last </a:t>
            </a:r>
            <a:r>
              <a:rPr lang="fr-BE" baseline="0" dirty="0" err="1" smtClean="0"/>
              <a:t>generally</a:t>
            </a:r>
            <a:r>
              <a:rPr lang="fr-BE" baseline="0" dirty="0" smtClean="0"/>
              <a:t> </a:t>
            </a:r>
            <a:r>
              <a:rPr lang="fr-BE" baseline="0" dirty="0" err="1" smtClean="0"/>
              <a:t>between</a:t>
            </a:r>
            <a:r>
              <a:rPr lang="fr-BE" baseline="0" dirty="0" smtClean="0"/>
              <a:t> 15 and 30 ms.</a:t>
            </a:r>
            <a:r>
              <a:rPr lang="en-US" sz="1200" kern="1200" dirty="0" smtClean="0">
                <a:solidFill>
                  <a:schemeClr val="tx1"/>
                </a:solidFill>
                <a:effectLst/>
                <a:latin typeface="+mn-lt"/>
                <a:ea typeface="+mn-ea"/>
                <a:cs typeface="+mn-cs"/>
              </a:rPr>
              <a:t> </a:t>
            </a:r>
            <a:r>
              <a:rPr lang="fr-BE" baseline="0" dirty="0" smtClean="0"/>
              <a:t>In addition the pulses or </a:t>
            </a:r>
            <a:r>
              <a:rPr lang="fr-BE" baseline="0" dirty="0" err="1" smtClean="0"/>
              <a:t>peaks</a:t>
            </a:r>
            <a:r>
              <a:rPr lang="fr-BE" baseline="0" dirty="0" smtClean="0"/>
              <a:t> </a:t>
            </a:r>
            <a:r>
              <a:rPr lang="fr-BE" baseline="0" dirty="0" err="1" smtClean="0"/>
              <a:t>differed</a:t>
            </a:r>
            <a:r>
              <a:rPr lang="fr-BE" baseline="0" dirty="0" smtClean="0"/>
              <a:t> </a:t>
            </a:r>
            <a:r>
              <a:rPr lang="fr-BE" baseline="0" dirty="0" err="1" smtClean="0"/>
              <a:t>greatly</a:t>
            </a:r>
            <a:r>
              <a:rPr lang="fr-BE" baseline="0" dirty="0" smtClean="0"/>
              <a:t>. </a:t>
            </a:r>
            <a:r>
              <a:rPr lang="fr-BE" baseline="0" dirty="0" err="1" smtClean="0"/>
              <a:t>Mean</a:t>
            </a:r>
            <a:r>
              <a:rPr lang="fr-BE" baseline="0" dirty="0" smtClean="0"/>
              <a:t> </a:t>
            </a:r>
            <a:r>
              <a:rPr lang="fr-BE" baseline="0" dirty="0" err="1" smtClean="0"/>
              <a:t>was</a:t>
            </a:r>
            <a:r>
              <a:rPr lang="fr-BE" baseline="0" dirty="0" smtClean="0"/>
              <a:t> </a:t>
            </a:r>
            <a:r>
              <a:rPr lang="fr-BE" baseline="0" dirty="0" err="1" smtClean="0"/>
              <a:t>circa</a:t>
            </a:r>
            <a:r>
              <a:rPr lang="fr-BE" baseline="0" dirty="0" smtClean="0"/>
              <a:t> 15ms  in type 1 </a:t>
            </a:r>
            <a:r>
              <a:rPr lang="fr-BE" baseline="0" dirty="0" err="1" smtClean="0"/>
              <a:t>sound</a:t>
            </a:r>
            <a:r>
              <a:rPr lang="fr-BE" baseline="0" dirty="0" smtClean="0"/>
              <a:t> and </a:t>
            </a:r>
            <a:r>
              <a:rPr lang="fr-BE" baseline="0" dirty="0" err="1" smtClean="0"/>
              <a:t>circa</a:t>
            </a:r>
            <a:r>
              <a:rPr lang="fr-BE" baseline="0" dirty="0" smtClean="0"/>
              <a:t> 1 ms in type 2 </a:t>
            </a:r>
            <a:r>
              <a:rPr lang="fr-BE" baseline="0" dirty="0" err="1" smtClean="0"/>
              <a:t>sounds</a:t>
            </a:r>
            <a:r>
              <a:rPr lang="fr-BE" baseline="0" dirty="0" smtClean="0"/>
              <a:t>. </a:t>
            </a:r>
            <a:r>
              <a:rPr lang="en-US" sz="1200" kern="1200" dirty="0" smtClean="0">
                <a:solidFill>
                  <a:schemeClr val="tx1"/>
                </a:solidFill>
                <a:effectLst/>
                <a:latin typeface="+mn-lt"/>
                <a:ea typeface="+mn-ea"/>
                <a:cs typeface="+mn-cs"/>
              </a:rPr>
              <a:t>I’ll make you listen to these sounds (play sounds).</a:t>
            </a:r>
            <a:endParaRPr lang="fr-BE" baseline="0" dirty="0" smtClean="0"/>
          </a:p>
          <a:p>
            <a:r>
              <a:rPr lang="fr-BE" baseline="0" dirty="0" smtClean="0"/>
              <a:t> Type 1 </a:t>
            </a:r>
            <a:r>
              <a:rPr lang="fr-BE" baseline="0" dirty="0" err="1" smtClean="0"/>
              <a:t>sounds</a:t>
            </a:r>
            <a:r>
              <a:rPr lang="fr-BE" baseline="0" dirty="0" smtClean="0"/>
              <a:t> </a:t>
            </a:r>
            <a:r>
              <a:rPr lang="fr-BE" baseline="0" dirty="0" err="1" smtClean="0"/>
              <a:t>displayed</a:t>
            </a:r>
            <a:r>
              <a:rPr lang="fr-BE" baseline="0" dirty="0" smtClean="0"/>
              <a:t> a </a:t>
            </a:r>
            <a:r>
              <a:rPr lang="fr-BE" baseline="0" dirty="0" err="1" smtClean="0"/>
              <a:t>very</a:t>
            </a:r>
            <a:r>
              <a:rPr lang="fr-BE" baseline="0" dirty="0" smtClean="0"/>
              <a:t> </a:t>
            </a:r>
            <a:r>
              <a:rPr lang="fr-BE" baseline="0" dirty="0" err="1" smtClean="0"/>
              <a:t>intersting</a:t>
            </a:r>
            <a:r>
              <a:rPr lang="fr-BE" baseline="0" dirty="0" smtClean="0"/>
              <a:t> </a:t>
            </a:r>
            <a:r>
              <a:rPr lang="fr-BE" baseline="0" dirty="0" err="1" smtClean="0"/>
              <a:t>characterisitic</a:t>
            </a:r>
            <a:r>
              <a:rPr lang="fr-BE" baseline="0" dirty="0" smtClean="0"/>
              <a:t> </a:t>
            </a:r>
            <a:r>
              <a:rPr lang="fr-BE" baseline="0" dirty="0" err="1" smtClean="0"/>
              <a:t>at</a:t>
            </a:r>
            <a:r>
              <a:rPr lang="fr-BE" baseline="0" dirty="0" smtClean="0"/>
              <a:t> the </a:t>
            </a:r>
            <a:r>
              <a:rPr lang="fr-BE" baseline="0" dirty="0" err="1" smtClean="0"/>
              <a:t>level</a:t>
            </a:r>
            <a:r>
              <a:rPr lang="fr-BE" baseline="0" dirty="0" smtClean="0"/>
              <a:t> of </a:t>
            </a:r>
            <a:r>
              <a:rPr lang="fr-BE" baseline="0" dirty="0" err="1" smtClean="0"/>
              <a:t>its</a:t>
            </a:r>
            <a:r>
              <a:rPr lang="fr-BE" baseline="0" dirty="0" smtClean="0"/>
              <a:t> pulse </a:t>
            </a:r>
            <a:r>
              <a:rPr lang="fr-BE" baseline="0" dirty="0" err="1" smtClean="0"/>
              <a:t>period</a:t>
            </a:r>
            <a:r>
              <a:rPr lang="fr-BE" baseline="0" dirty="0" smtClean="0"/>
              <a:t>. The pulse </a:t>
            </a:r>
            <a:r>
              <a:rPr lang="fr-BE" baseline="0" dirty="0" err="1" smtClean="0"/>
              <a:t>period</a:t>
            </a:r>
            <a:r>
              <a:rPr lang="fr-BE" baseline="0" dirty="0" smtClean="0"/>
              <a:t> correspond to the time </a:t>
            </a:r>
            <a:r>
              <a:rPr lang="fr-BE" baseline="0" dirty="0" err="1" smtClean="0"/>
              <a:t>from</a:t>
            </a:r>
            <a:r>
              <a:rPr lang="fr-BE" baseline="0" dirty="0" smtClean="0"/>
              <a:t> the </a:t>
            </a:r>
            <a:r>
              <a:rPr lang="fr-BE" baseline="0" dirty="0" err="1" smtClean="0"/>
              <a:t>beginning</a:t>
            </a:r>
            <a:r>
              <a:rPr lang="fr-BE" baseline="0" dirty="0" smtClean="0"/>
              <a:t> of </a:t>
            </a:r>
            <a:r>
              <a:rPr lang="fr-BE" baseline="0" dirty="0" err="1" smtClean="0"/>
              <a:t>peak</a:t>
            </a:r>
            <a:r>
              <a:rPr lang="fr-BE" baseline="0" dirty="0" smtClean="0"/>
              <a:t> the </a:t>
            </a:r>
            <a:r>
              <a:rPr lang="fr-BE" baseline="0" dirty="0" err="1" smtClean="0"/>
              <a:t>the</a:t>
            </a:r>
            <a:r>
              <a:rPr lang="fr-BE" baseline="0" dirty="0" smtClean="0"/>
              <a:t> </a:t>
            </a:r>
            <a:r>
              <a:rPr lang="fr-BE" baseline="0" dirty="0" err="1" smtClean="0"/>
              <a:t>beginning</a:t>
            </a:r>
            <a:r>
              <a:rPr lang="fr-BE" baseline="0" dirty="0" smtClean="0"/>
              <a:t> of the </a:t>
            </a:r>
            <a:r>
              <a:rPr lang="fr-BE" baseline="0" dirty="0" err="1" smtClean="0"/>
              <a:t>next</a:t>
            </a:r>
            <a:r>
              <a:rPr lang="fr-BE" baseline="0" dirty="0" smtClean="0"/>
              <a:t> one. The duration of </a:t>
            </a:r>
            <a:r>
              <a:rPr lang="fr-BE" baseline="0" dirty="0" err="1" smtClean="0"/>
              <a:t>period</a:t>
            </a:r>
            <a:r>
              <a:rPr lang="fr-BE" baseline="0" dirty="0" smtClean="0"/>
              <a:t> first </a:t>
            </a:r>
            <a:r>
              <a:rPr lang="fr-BE" baseline="0" dirty="0" err="1" smtClean="0"/>
              <a:t>rise</a:t>
            </a:r>
            <a:r>
              <a:rPr lang="fr-BE" baseline="0" dirty="0" smtClean="0"/>
              <a:t> </a:t>
            </a:r>
            <a:r>
              <a:rPr lang="fr-BE" baseline="0" dirty="0" err="1" smtClean="0"/>
              <a:t>than</a:t>
            </a:r>
            <a:r>
              <a:rPr lang="fr-BE" baseline="0" dirty="0" smtClean="0"/>
              <a:t> in </a:t>
            </a:r>
            <a:r>
              <a:rPr lang="fr-BE" baseline="0" dirty="0" err="1" smtClean="0"/>
              <a:t>alternates</a:t>
            </a:r>
            <a:r>
              <a:rPr lang="fr-BE" baseline="0" dirty="0" smtClean="0"/>
              <a:t> </a:t>
            </a:r>
            <a:r>
              <a:rPr lang="fr-BE" baseline="0" dirty="0" err="1" smtClean="0"/>
              <a:t>between</a:t>
            </a:r>
            <a:r>
              <a:rPr lang="fr-BE" baseline="0" dirty="0" smtClean="0"/>
              <a:t> long and short duration in type 1 </a:t>
            </a:r>
            <a:r>
              <a:rPr lang="fr-BE" baseline="0" dirty="0" err="1" smtClean="0"/>
              <a:t>sounds</a:t>
            </a:r>
            <a:r>
              <a:rPr lang="fr-BE" baseline="0" dirty="0" smtClean="0"/>
              <a:t> but not in type 2 </a:t>
            </a:r>
            <a:r>
              <a:rPr lang="fr-BE" baseline="0" dirty="0" err="1" smtClean="0"/>
              <a:t>sound</a:t>
            </a:r>
            <a:r>
              <a:rPr lang="fr-BE" baseline="0" dirty="0" smtClean="0"/>
              <a:t>.</a:t>
            </a:r>
          </a:p>
          <a:p>
            <a:r>
              <a:rPr lang="fr-BE" baseline="0" dirty="0" smtClean="0"/>
              <a:t>The </a:t>
            </a:r>
            <a:r>
              <a:rPr lang="fr-BE" baseline="0" dirty="0" err="1" smtClean="0"/>
              <a:t>specific</a:t>
            </a:r>
            <a:r>
              <a:rPr lang="fr-BE" baseline="0" dirty="0" smtClean="0"/>
              <a:t> pattern of type 1 </a:t>
            </a:r>
            <a:r>
              <a:rPr lang="fr-BE" baseline="0" dirty="0" err="1" smtClean="0"/>
              <a:t>sounds</a:t>
            </a:r>
            <a:r>
              <a:rPr lang="fr-BE" baseline="0" dirty="0" smtClean="0"/>
              <a:t> </a:t>
            </a:r>
            <a:r>
              <a:rPr lang="fr-BE" baseline="0" dirty="0" err="1" smtClean="0"/>
              <a:t>were</a:t>
            </a:r>
            <a:r>
              <a:rPr lang="fr-BE" baseline="0" dirty="0" smtClean="0"/>
              <a:t> </a:t>
            </a:r>
            <a:r>
              <a:rPr lang="fr-BE" baseline="0" dirty="0" err="1" smtClean="0"/>
              <a:t>only</a:t>
            </a:r>
            <a:r>
              <a:rPr lang="fr-BE" baseline="0" dirty="0" smtClean="0"/>
              <a:t> </a:t>
            </a:r>
            <a:r>
              <a:rPr lang="fr-BE" baseline="0" dirty="0" err="1" smtClean="0"/>
              <a:t>observed</a:t>
            </a:r>
            <a:r>
              <a:rPr lang="fr-BE" baseline="0" dirty="0" smtClean="0"/>
              <a:t> on long </a:t>
            </a:r>
            <a:r>
              <a:rPr lang="fr-BE" baseline="0" dirty="0" err="1" smtClean="0"/>
              <a:t>sound</a:t>
            </a:r>
            <a:r>
              <a:rPr lang="fr-BE" baseline="0" dirty="0" smtClean="0"/>
              <a:t> (</a:t>
            </a:r>
            <a:r>
              <a:rPr lang="fr-BE" baseline="0" dirty="0" err="1" smtClean="0"/>
              <a:t>generally</a:t>
            </a:r>
            <a:r>
              <a:rPr lang="fr-BE" baseline="0" dirty="0" smtClean="0"/>
              <a:t> longer </a:t>
            </a:r>
            <a:r>
              <a:rPr lang="fr-BE" baseline="0" dirty="0" err="1" smtClean="0"/>
              <a:t>than</a:t>
            </a:r>
            <a:r>
              <a:rPr lang="fr-BE" baseline="0" dirty="0" smtClean="0"/>
              <a:t> 15 pulses). </a:t>
            </a:r>
            <a:r>
              <a:rPr lang="fr-BE" baseline="0" dirty="0" err="1" smtClean="0"/>
              <a:t>However</a:t>
            </a:r>
            <a:r>
              <a:rPr lang="fr-BE" baseline="0" dirty="0" smtClean="0"/>
              <a:t>, pulse </a:t>
            </a:r>
            <a:r>
              <a:rPr lang="fr-BE" baseline="0" dirty="0" err="1" smtClean="0"/>
              <a:t>number</a:t>
            </a:r>
            <a:r>
              <a:rPr lang="fr-BE" baseline="0" dirty="0" smtClean="0"/>
              <a:t> </a:t>
            </a:r>
            <a:r>
              <a:rPr lang="fr-BE" baseline="0" dirty="0" err="1" smtClean="0"/>
              <a:t>can</a:t>
            </a:r>
            <a:r>
              <a:rPr lang="fr-BE" baseline="0" dirty="0" smtClean="0"/>
              <a:t> </a:t>
            </a:r>
            <a:r>
              <a:rPr lang="fr-BE" baseline="0" dirty="0" err="1" smtClean="0"/>
              <a:t>vary</a:t>
            </a:r>
            <a:r>
              <a:rPr lang="fr-BE" baseline="0" dirty="0" smtClean="0"/>
              <a:t> </a:t>
            </a:r>
            <a:r>
              <a:rPr lang="fr-BE" baseline="0" dirty="0" err="1" smtClean="0"/>
              <a:t>from</a:t>
            </a:r>
            <a:r>
              <a:rPr lang="fr-BE" baseline="0" dirty="0" smtClean="0"/>
              <a:t> 1 to 55 pulses.</a:t>
            </a:r>
          </a:p>
          <a:p>
            <a:r>
              <a:rPr lang="fr-BE" baseline="0" dirty="0" smtClean="0"/>
              <a:t>Type 1 </a:t>
            </a:r>
            <a:r>
              <a:rPr lang="fr-BE" baseline="0" dirty="0" err="1" smtClean="0"/>
              <a:t>sounds</a:t>
            </a:r>
            <a:r>
              <a:rPr lang="fr-BE" baseline="0" dirty="0" smtClean="0"/>
              <a:t> </a:t>
            </a:r>
            <a:r>
              <a:rPr lang="fr-BE" baseline="0" dirty="0" err="1" smtClean="0"/>
              <a:t>were</a:t>
            </a:r>
            <a:r>
              <a:rPr lang="fr-BE" baseline="0" dirty="0" smtClean="0"/>
              <a:t> </a:t>
            </a:r>
            <a:r>
              <a:rPr lang="fr-BE" baseline="0" dirty="0" err="1" smtClean="0"/>
              <a:t>only</a:t>
            </a:r>
            <a:r>
              <a:rPr lang="fr-BE" baseline="0" dirty="0" smtClean="0"/>
              <a:t> </a:t>
            </a:r>
            <a:r>
              <a:rPr lang="fr-BE" baseline="0" dirty="0" err="1" smtClean="0"/>
              <a:t>produced</a:t>
            </a:r>
            <a:r>
              <a:rPr lang="fr-BE" baseline="0" dirty="0" smtClean="0"/>
              <a:t> by males </a:t>
            </a:r>
            <a:r>
              <a:rPr lang="fr-BE" baseline="0" dirty="0" err="1" smtClean="0"/>
              <a:t>while</a:t>
            </a:r>
            <a:r>
              <a:rPr lang="fr-BE" baseline="0" dirty="0" smtClean="0"/>
              <a:t> </a:t>
            </a:r>
            <a:r>
              <a:rPr lang="fr-BE" baseline="0" dirty="0" err="1" smtClean="0"/>
              <a:t>female</a:t>
            </a:r>
            <a:r>
              <a:rPr lang="fr-BE" baseline="0" dirty="0" smtClean="0"/>
              <a:t> and </a:t>
            </a:r>
            <a:r>
              <a:rPr lang="fr-BE" baseline="0" dirty="0" err="1" smtClean="0"/>
              <a:t>juvenile</a:t>
            </a:r>
            <a:r>
              <a:rPr lang="fr-BE" baseline="0" dirty="0" smtClean="0"/>
              <a:t> </a:t>
            </a:r>
            <a:r>
              <a:rPr lang="fr-BE" baseline="0" dirty="0" err="1" smtClean="0"/>
              <a:t>produce</a:t>
            </a:r>
            <a:r>
              <a:rPr lang="fr-BE" baseline="0" dirty="0" smtClean="0"/>
              <a:t> type 2 </a:t>
            </a:r>
            <a:r>
              <a:rPr lang="fr-BE" baseline="0" dirty="0" err="1" smtClean="0"/>
              <a:t>sounds</a:t>
            </a:r>
            <a:r>
              <a:rPr lang="fr-BE" baseline="0" dirty="0" smtClean="0"/>
              <a:t>.</a:t>
            </a:r>
            <a:endParaRPr lang="fr-BE"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8</a:t>
            </a:fld>
            <a:endParaRPr lang="fr-BE"/>
          </a:p>
        </p:txBody>
      </p:sp>
    </p:spTree>
    <p:extLst>
      <p:ext uri="{BB962C8B-B14F-4D97-AF65-F5344CB8AC3E}">
        <p14:creationId xmlns:p14="http://schemas.microsoft.com/office/powerpoint/2010/main" val="3049039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Important</a:t>
            </a:r>
            <a:r>
              <a:rPr lang="fr-BE" baseline="0" dirty="0" smtClean="0"/>
              <a:t> </a:t>
            </a:r>
            <a:r>
              <a:rPr lang="fr-BE" baseline="0" dirty="0" err="1" smtClean="0"/>
              <a:t>differences</a:t>
            </a:r>
            <a:r>
              <a:rPr lang="fr-BE" baseline="0" dirty="0" smtClean="0"/>
              <a:t> </a:t>
            </a:r>
            <a:r>
              <a:rPr lang="fr-BE" baseline="0" dirty="0" err="1" smtClean="0"/>
              <a:t>were</a:t>
            </a:r>
            <a:r>
              <a:rPr lang="fr-BE" baseline="0" dirty="0" smtClean="0"/>
              <a:t> </a:t>
            </a:r>
            <a:r>
              <a:rPr lang="fr-BE" baseline="0" dirty="0" err="1" smtClean="0"/>
              <a:t>also</a:t>
            </a:r>
            <a:r>
              <a:rPr lang="fr-BE" baseline="0" dirty="0" smtClean="0"/>
              <a:t> </a:t>
            </a:r>
            <a:r>
              <a:rPr lang="fr-BE" baseline="0" dirty="0" err="1" smtClean="0"/>
              <a:t>observed</a:t>
            </a:r>
            <a:r>
              <a:rPr lang="fr-BE" baseline="0" dirty="0" smtClean="0"/>
              <a:t> in </a:t>
            </a:r>
            <a:r>
              <a:rPr lang="fr-BE" baseline="0" dirty="0" err="1" smtClean="0"/>
              <a:t>sonic</a:t>
            </a:r>
            <a:r>
              <a:rPr lang="fr-BE" baseline="0" dirty="0" smtClean="0"/>
              <a:t> </a:t>
            </a:r>
            <a:r>
              <a:rPr lang="fr-BE" baseline="0" dirty="0" err="1" smtClean="0"/>
              <a:t>apparatus</a:t>
            </a:r>
            <a:r>
              <a:rPr lang="fr-BE" baseline="0" dirty="0" smtClean="0"/>
              <a:t> </a:t>
            </a:r>
            <a:r>
              <a:rPr lang="fr-BE" baseline="0" dirty="0" err="1" smtClean="0"/>
              <a:t>morphology</a:t>
            </a:r>
            <a:r>
              <a:rPr lang="fr-BE" baseline="0" dirty="0" smtClean="0"/>
              <a:t>. </a:t>
            </a:r>
            <a:r>
              <a:rPr lang="fr-BE" baseline="0" dirty="0" err="1" smtClean="0"/>
              <a:t>Despite</a:t>
            </a:r>
            <a:r>
              <a:rPr lang="fr-BE" baseline="0" dirty="0" smtClean="0"/>
              <a:t> all morphotypes </a:t>
            </a:r>
            <a:r>
              <a:rPr lang="fr-BE" baseline="0" dirty="0" err="1" smtClean="0"/>
              <a:t>had</a:t>
            </a:r>
            <a:r>
              <a:rPr lang="fr-BE" baseline="0" dirty="0" smtClean="0"/>
              <a:t> 3 pairs of </a:t>
            </a:r>
            <a:r>
              <a:rPr lang="fr-BE" baseline="0" dirty="0" err="1" smtClean="0"/>
              <a:t>sonic</a:t>
            </a:r>
            <a:r>
              <a:rPr lang="fr-BE" baseline="0" dirty="0" smtClean="0"/>
              <a:t> muscles, </a:t>
            </a:r>
            <a:r>
              <a:rPr lang="fr-BE" baseline="0" dirty="0" err="1" smtClean="0"/>
              <a:t>these</a:t>
            </a:r>
            <a:r>
              <a:rPr lang="fr-BE" baseline="0" dirty="0" smtClean="0"/>
              <a:t> muscles </a:t>
            </a:r>
            <a:r>
              <a:rPr lang="fr-BE" baseline="0" dirty="0" err="1" smtClean="0"/>
              <a:t>differed</a:t>
            </a:r>
            <a:r>
              <a:rPr lang="fr-BE" baseline="0" dirty="0" smtClean="0"/>
              <a:t> in </a:t>
            </a:r>
            <a:r>
              <a:rPr lang="fr-BE" baseline="0" dirty="0" err="1" smtClean="0"/>
              <a:t>shapes</a:t>
            </a:r>
            <a:r>
              <a:rPr lang="fr-BE" baseline="0" dirty="0" smtClean="0"/>
              <a:t>, sizes, and insertion points. The ventral </a:t>
            </a:r>
            <a:r>
              <a:rPr lang="fr-BE" baseline="0" dirty="0" err="1" smtClean="0"/>
              <a:t>sonic</a:t>
            </a:r>
            <a:r>
              <a:rPr lang="fr-BE" baseline="0" dirty="0" smtClean="0"/>
              <a:t> muscle insert on rocker </a:t>
            </a:r>
            <a:r>
              <a:rPr lang="fr-BE" baseline="0" dirty="0" err="1" smtClean="0"/>
              <a:t>bone</a:t>
            </a:r>
            <a:r>
              <a:rPr lang="fr-BE" baseline="0" dirty="0" smtClean="0"/>
              <a:t> in males </a:t>
            </a:r>
            <a:r>
              <a:rPr lang="fr-BE" baseline="0" dirty="0" err="1" smtClean="0"/>
              <a:t>while</a:t>
            </a:r>
            <a:r>
              <a:rPr lang="fr-BE" baseline="0" dirty="0" smtClean="0"/>
              <a:t> </a:t>
            </a:r>
            <a:r>
              <a:rPr lang="fr-BE" baseline="0" dirty="0" err="1" smtClean="0"/>
              <a:t>it</a:t>
            </a:r>
            <a:r>
              <a:rPr lang="fr-BE" baseline="0" dirty="0" smtClean="0"/>
              <a:t> inserts </a:t>
            </a:r>
            <a:r>
              <a:rPr lang="fr-BE" baseline="0" dirty="0" err="1" smtClean="0"/>
              <a:t>directly</a:t>
            </a:r>
            <a:r>
              <a:rPr lang="fr-BE" baseline="0" dirty="0" smtClean="0"/>
              <a:t> on the swimbladder in </a:t>
            </a:r>
            <a:r>
              <a:rPr lang="fr-BE" baseline="0" dirty="0" err="1" smtClean="0"/>
              <a:t>other</a:t>
            </a:r>
            <a:r>
              <a:rPr lang="fr-BE" baseline="0" dirty="0" smtClean="0"/>
              <a:t> morphotypes. Important </a:t>
            </a:r>
            <a:r>
              <a:rPr lang="fr-BE" baseline="0" dirty="0" err="1" smtClean="0"/>
              <a:t>differences</a:t>
            </a:r>
            <a:r>
              <a:rPr lang="fr-BE" baseline="0" dirty="0" smtClean="0"/>
              <a:t> </a:t>
            </a:r>
            <a:r>
              <a:rPr lang="fr-BE" baseline="0" dirty="0" err="1" smtClean="0"/>
              <a:t>were</a:t>
            </a:r>
            <a:r>
              <a:rPr lang="fr-BE" baseline="0" dirty="0" smtClean="0"/>
              <a:t> </a:t>
            </a:r>
            <a:r>
              <a:rPr lang="fr-BE" baseline="0" dirty="0" err="1" smtClean="0"/>
              <a:t>laso</a:t>
            </a:r>
            <a:r>
              <a:rPr lang="fr-BE" baseline="0" dirty="0" smtClean="0"/>
              <a:t> </a:t>
            </a:r>
            <a:r>
              <a:rPr lang="fr-BE" baseline="0" dirty="0" err="1" smtClean="0"/>
              <a:t>observed</a:t>
            </a:r>
            <a:r>
              <a:rPr lang="fr-BE" baseline="0" dirty="0" smtClean="0"/>
              <a:t> </a:t>
            </a:r>
            <a:r>
              <a:rPr lang="fr-BE" baseline="0" dirty="0" err="1" smtClean="0"/>
              <a:t>at</a:t>
            </a:r>
            <a:r>
              <a:rPr lang="fr-BE" baseline="0" dirty="0" smtClean="0"/>
              <a:t> the </a:t>
            </a:r>
            <a:r>
              <a:rPr lang="fr-BE" baseline="0" dirty="0" err="1" smtClean="0"/>
              <a:t>level</a:t>
            </a:r>
            <a:r>
              <a:rPr lang="fr-BE" baseline="0" dirty="0" smtClean="0"/>
              <a:t> of the first </a:t>
            </a:r>
            <a:r>
              <a:rPr lang="fr-BE" baseline="0" dirty="0" err="1" smtClean="0"/>
              <a:t>ribs</a:t>
            </a:r>
            <a:r>
              <a:rPr lang="fr-BE" baseline="0" dirty="0" smtClean="0"/>
              <a:t> and </a:t>
            </a:r>
            <a:r>
              <a:rPr lang="fr-BE" baseline="0" dirty="0" err="1" smtClean="0"/>
              <a:t>vertebrae</a:t>
            </a:r>
            <a:r>
              <a:rPr lang="fr-BE" baseline="0" dirty="0" smtClean="0"/>
              <a:t>. </a:t>
            </a:r>
            <a:endParaRPr lang="en-US" dirty="0"/>
          </a:p>
        </p:txBody>
      </p:sp>
      <p:sp>
        <p:nvSpPr>
          <p:cNvPr id="4" name="Espace réservé du numéro de diapositive 3"/>
          <p:cNvSpPr>
            <a:spLocks noGrp="1"/>
          </p:cNvSpPr>
          <p:nvPr>
            <p:ph type="sldNum" sz="quarter" idx="10"/>
          </p:nvPr>
        </p:nvSpPr>
        <p:spPr/>
        <p:txBody>
          <a:bodyPr/>
          <a:lstStyle/>
          <a:p>
            <a:fld id="{7D942E14-7ABF-4621-9CF5-80CC86634429}" type="slidenum">
              <a:rPr lang="fr-BE" smtClean="0"/>
              <a:t>9</a:t>
            </a:fld>
            <a:endParaRPr lang="fr-BE"/>
          </a:p>
        </p:txBody>
      </p:sp>
    </p:spTree>
    <p:extLst>
      <p:ext uri="{BB962C8B-B14F-4D97-AF65-F5344CB8AC3E}">
        <p14:creationId xmlns:p14="http://schemas.microsoft.com/office/powerpoint/2010/main" val="37574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37992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162940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222758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84108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99096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390742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392883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62794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87100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223883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A592A5-1003-48FD-95A3-B6A9F09C2DCA}" type="datetimeFigureOut">
              <a:rPr lang="fr-BE" smtClean="0"/>
              <a:t>13/07/2013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3878B9E7-9468-42C2-855A-84C6B545D6BA}" type="slidenum">
              <a:rPr lang="fr-BE" smtClean="0"/>
              <a:t>‹N°›</a:t>
            </a:fld>
            <a:endParaRPr lang="fr-BE" dirty="0"/>
          </a:p>
        </p:txBody>
      </p:sp>
    </p:spTree>
    <p:extLst>
      <p:ext uri="{BB962C8B-B14F-4D97-AF65-F5344CB8AC3E}">
        <p14:creationId xmlns:p14="http://schemas.microsoft.com/office/powerpoint/2010/main" val="317184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592A5-1003-48FD-95A3-B6A9F09C2DCA}" type="datetimeFigureOut">
              <a:rPr lang="fr-BE" smtClean="0"/>
              <a:t>13/07/2013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8B9E7-9468-42C2-855A-84C6B545D6BA}" type="slidenum">
              <a:rPr lang="fr-BE" smtClean="0"/>
              <a:t>‹N°›</a:t>
            </a:fld>
            <a:endParaRPr lang="fr-BE" dirty="0"/>
          </a:p>
        </p:txBody>
      </p:sp>
    </p:spTree>
    <p:extLst>
      <p:ext uri="{BB962C8B-B14F-4D97-AF65-F5344CB8AC3E}">
        <p14:creationId xmlns:p14="http://schemas.microsoft.com/office/powerpoint/2010/main" val="20976197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4.png"/><Relationship Id="rId5" Type="http://schemas.openxmlformats.org/officeDocument/2006/relationships/image" Target="../media/image3.jpeg"/><Relationship Id="rId10" Type="http://schemas.openxmlformats.org/officeDocument/2006/relationships/image" Target="../media/image36.png"/><Relationship Id="rId4" Type="http://schemas.openxmlformats.org/officeDocument/2006/relationships/notesSlide" Target="../notesSlides/notesSlide12.xm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jpe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0.png"/><Relationship Id="rId4" Type="http://schemas.openxmlformats.org/officeDocument/2006/relationships/image" Target="../media/image49.tiff"/></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tif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jpe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3.jpeg"/><Relationship Id="rId10" Type="http://schemas.openxmlformats.org/officeDocument/2006/relationships/image" Target="../media/image20.jpeg"/><Relationship Id="rId4" Type="http://schemas.openxmlformats.org/officeDocument/2006/relationships/image" Target="../media/image15.tiff"/><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microsoft.com/office/2007/relationships/media" Target="../media/media4.wav"/><Relationship Id="rId7" Type="http://schemas.openxmlformats.org/officeDocument/2006/relationships/image" Target="../media/image3.jpeg"/><Relationship Id="rId12" Type="http://schemas.openxmlformats.org/officeDocument/2006/relationships/image" Target="../media/image25.tif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8.xml"/><Relationship Id="rId11" Type="http://schemas.openxmlformats.org/officeDocument/2006/relationships/image" Target="../media/image24.tiff"/><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4.wav"/><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484784"/>
            <a:ext cx="8784976" cy="1200329"/>
          </a:xfrm>
          <a:prstGeom prst="rect">
            <a:avLst/>
          </a:prstGeom>
          <a:ln w="12700">
            <a:solidFill>
              <a:srgbClr val="98AF11"/>
            </a:solidFill>
          </a:ln>
        </p:spPr>
        <p:txBody>
          <a:bodyPr wrap="square">
            <a:spAutoFit/>
          </a:bodyPr>
          <a:lstStyle/>
          <a:p>
            <a:pPr algn="ctr"/>
            <a:r>
              <a:rPr lang="en-US" sz="2400" dirty="0"/>
              <a:t>Sound Characteristics and Complex Sonic </a:t>
            </a:r>
            <a:r>
              <a:rPr lang="en-US" sz="2400" dirty="0" smtClean="0"/>
              <a:t>Apparatus </a:t>
            </a:r>
            <a:r>
              <a:rPr lang="fr-BE" sz="2400" dirty="0" smtClean="0"/>
              <a:t>Morphologies </a:t>
            </a:r>
            <a:r>
              <a:rPr lang="fr-BE" sz="2400" dirty="0"/>
              <a:t>in </a:t>
            </a:r>
            <a:r>
              <a:rPr lang="fr-BE" sz="2400" dirty="0" err="1"/>
              <a:t>Two</a:t>
            </a:r>
            <a:r>
              <a:rPr lang="fr-BE" sz="2400" dirty="0"/>
              <a:t> Ophidiiformes: </a:t>
            </a:r>
            <a:endParaRPr lang="fr-BE" sz="2400" dirty="0" smtClean="0"/>
          </a:p>
          <a:p>
            <a:pPr algn="ctr"/>
            <a:r>
              <a:rPr lang="fr-BE" sz="2400" i="1" dirty="0" smtClean="0"/>
              <a:t>Ophidion rochei </a:t>
            </a:r>
            <a:r>
              <a:rPr lang="fr-BE" sz="2400" dirty="0" smtClean="0"/>
              <a:t>(Ophidiidae</a:t>
            </a:r>
            <a:r>
              <a:rPr lang="fr-BE" sz="2400" dirty="0"/>
              <a:t>) and </a:t>
            </a:r>
            <a:r>
              <a:rPr lang="fr-BE" sz="2400" i="1" dirty="0"/>
              <a:t>Onuxodon fowleri </a:t>
            </a:r>
            <a:r>
              <a:rPr lang="fr-BE" sz="2400" dirty="0"/>
              <a:t>(Carapidae)</a:t>
            </a:r>
          </a:p>
        </p:txBody>
      </p:sp>
      <p:pic>
        <p:nvPicPr>
          <p:cNvPr id="6" name="Picture 4" descr="c:\users\loïc\downloads\logo_coul_texte_blason_cadre_300.tif"/>
          <p:cNvPicPr>
            <a:picLocks noChangeAspect="1" noChangeArrowheads="1"/>
          </p:cNvPicPr>
          <p:nvPr/>
        </p:nvPicPr>
        <p:blipFill>
          <a:blip r:embed="rId3" cstate="print"/>
          <a:srcRect/>
          <a:stretch>
            <a:fillRect/>
          </a:stretch>
        </p:blipFill>
        <p:spPr bwMode="auto">
          <a:xfrm>
            <a:off x="179512" y="68040"/>
            <a:ext cx="1331789" cy="971182"/>
          </a:xfrm>
          <a:prstGeom prst="rect">
            <a:avLst/>
          </a:prstGeom>
          <a:noFill/>
          <a:ln w="12700">
            <a:solidFill>
              <a:srgbClr val="0070C0"/>
            </a:solidFill>
          </a:ln>
        </p:spPr>
      </p:pic>
      <p:sp>
        <p:nvSpPr>
          <p:cNvPr id="5" name="Rectangle 4"/>
          <p:cNvSpPr/>
          <p:nvPr/>
        </p:nvSpPr>
        <p:spPr>
          <a:xfrm>
            <a:off x="251520" y="2780928"/>
            <a:ext cx="8352928" cy="338554"/>
          </a:xfrm>
          <a:prstGeom prst="rect">
            <a:avLst/>
          </a:prstGeom>
        </p:spPr>
        <p:txBody>
          <a:bodyPr wrap="square">
            <a:spAutoFit/>
          </a:bodyPr>
          <a:lstStyle/>
          <a:p>
            <a:r>
              <a:rPr lang="fr-BE" sz="1600" dirty="0"/>
              <a:t>Loïc </a:t>
            </a:r>
            <a:r>
              <a:rPr lang="fr-BE" sz="1600" dirty="0" err="1" smtClean="0"/>
              <a:t>Kéver</a:t>
            </a:r>
            <a:r>
              <a:rPr lang="fr-BE" sz="1600" dirty="0" smtClean="0"/>
              <a:t>*, </a:t>
            </a:r>
            <a:r>
              <a:rPr lang="fr-BE" sz="1600" dirty="0"/>
              <a:t>Orphal </a:t>
            </a:r>
            <a:r>
              <a:rPr lang="fr-BE" sz="1600" dirty="0" err="1" smtClean="0"/>
              <a:t>Colleye</a:t>
            </a:r>
            <a:r>
              <a:rPr lang="fr-BE" sz="1600" dirty="0" smtClean="0"/>
              <a:t>, </a:t>
            </a:r>
            <a:r>
              <a:rPr lang="fr-BE" sz="1600" dirty="0"/>
              <a:t>David </a:t>
            </a:r>
            <a:r>
              <a:rPr lang="fr-BE" sz="1600" dirty="0" err="1" smtClean="0"/>
              <a:t>Lecchini</a:t>
            </a:r>
            <a:r>
              <a:rPr lang="fr-BE" sz="1600" dirty="0" smtClean="0"/>
              <a:t>, </a:t>
            </a:r>
            <a:r>
              <a:rPr lang="fr-BE" sz="1600" dirty="0"/>
              <a:t>Franck </a:t>
            </a:r>
            <a:r>
              <a:rPr lang="fr-BE" sz="1600" dirty="0" err="1" smtClean="0"/>
              <a:t>Lerouvreur</a:t>
            </a:r>
            <a:r>
              <a:rPr lang="fr-BE" sz="1600" dirty="0" smtClean="0"/>
              <a:t>, </a:t>
            </a:r>
            <a:r>
              <a:rPr lang="fr-BE" sz="1600" dirty="0"/>
              <a:t>Eric </a:t>
            </a:r>
            <a:r>
              <a:rPr lang="fr-BE" sz="1600" dirty="0" smtClean="0"/>
              <a:t>Parmentier</a:t>
            </a:r>
            <a:endParaRPr lang="fr-BE" sz="1600" dirty="0"/>
          </a:p>
        </p:txBody>
      </p:sp>
      <p:pic>
        <p:nvPicPr>
          <p:cNvPr id="1030" name="Picture 6" descr="http://www2.ulg.ac.be/morfonct/images/logo%20carre%20squelette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681" y="68040"/>
            <a:ext cx="1239807" cy="971182"/>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1032"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2645" y="68040"/>
            <a:ext cx="978710" cy="971182"/>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3119482"/>
            <a:ext cx="3052887" cy="307777"/>
          </a:xfrm>
          <a:prstGeom prst="rect">
            <a:avLst/>
          </a:prstGeom>
        </p:spPr>
        <p:txBody>
          <a:bodyPr wrap="none">
            <a:spAutoFit/>
          </a:bodyPr>
          <a:lstStyle/>
          <a:p>
            <a:r>
              <a:rPr lang="en-US" sz="1400" dirty="0"/>
              <a:t>* e-mail address: Loic.kever@ulg.ac.be </a:t>
            </a:r>
          </a:p>
        </p:txBody>
      </p:sp>
      <p:pic>
        <p:nvPicPr>
          <p:cNvPr id="1026" name="Picture 2" descr="D:\JMIH 2013\image 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6435" y="3617268"/>
            <a:ext cx="6271131" cy="301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707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JMIH 2013\male and female roche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908" y="1420389"/>
            <a:ext cx="5992620" cy="415188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63688" y="201340"/>
            <a:ext cx="5616624" cy="523220"/>
          </a:xfrm>
          <a:prstGeom prst="rect">
            <a:avLst/>
          </a:prstGeom>
          <a:noFill/>
        </p:spPr>
        <p:txBody>
          <a:bodyPr wrap="square" rtlCol="0">
            <a:spAutoFit/>
          </a:bodyPr>
          <a:lstStyle/>
          <a:p>
            <a:pPr algn="ctr"/>
            <a:r>
              <a:rPr lang="fr-BE" sz="2800" i="1" dirty="0" smtClean="0"/>
              <a:t>Ophidion rochei: </a:t>
            </a:r>
            <a:r>
              <a:rPr lang="fr-BE" sz="2800" dirty="0" err="1" smtClean="0"/>
              <a:t>morphology</a:t>
            </a:r>
            <a:endParaRPr lang="fr-BE" sz="2800" i="1" dirty="0"/>
          </a:p>
        </p:txBody>
      </p:sp>
      <p:sp>
        <p:nvSpPr>
          <p:cNvPr id="14" name="Forme libre 13"/>
          <p:cNvSpPr/>
          <p:nvPr/>
        </p:nvSpPr>
        <p:spPr>
          <a:xfrm>
            <a:off x="5289146" y="1574951"/>
            <a:ext cx="1466829" cy="1095522"/>
          </a:xfrm>
          <a:custGeom>
            <a:avLst/>
            <a:gdLst>
              <a:gd name="connsiteX0" fmla="*/ 81384 w 1133897"/>
              <a:gd name="connsiteY0" fmla="*/ 48885 h 877561"/>
              <a:gd name="connsiteX1" fmla="*/ 271884 w 1133897"/>
              <a:gd name="connsiteY1" fmla="*/ 1260 h 877561"/>
              <a:gd name="connsiteX2" fmla="*/ 457622 w 1133897"/>
              <a:gd name="connsiteY2" fmla="*/ 15547 h 877561"/>
              <a:gd name="connsiteX3" fmla="*/ 548109 w 1133897"/>
              <a:gd name="connsiteY3" fmla="*/ 34597 h 877561"/>
              <a:gd name="connsiteX4" fmla="*/ 643359 w 1133897"/>
              <a:gd name="connsiteY4" fmla="*/ 86985 h 877561"/>
              <a:gd name="connsiteX5" fmla="*/ 762422 w 1133897"/>
              <a:gd name="connsiteY5" fmla="*/ 139372 h 877561"/>
              <a:gd name="connsiteX6" fmla="*/ 862434 w 1133897"/>
              <a:gd name="connsiteY6" fmla="*/ 234622 h 877561"/>
              <a:gd name="connsiteX7" fmla="*/ 991022 w 1133897"/>
              <a:gd name="connsiteY7" fmla="*/ 315585 h 877561"/>
              <a:gd name="connsiteX8" fmla="*/ 1062459 w 1133897"/>
              <a:gd name="connsiteY8" fmla="*/ 387022 h 877561"/>
              <a:gd name="connsiteX9" fmla="*/ 1133897 w 1133897"/>
              <a:gd name="connsiteY9" fmla="*/ 444172 h 877561"/>
              <a:gd name="connsiteX10" fmla="*/ 1062459 w 1133897"/>
              <a:gd name="connsiteY10" fmla="*/ 539422 h 877561"/>
              <a:gd name="connsiteX11" fmla="*/ 1014834 w 1133897"/>
              <a:gd name="connsiteY11" fmla="*/ 672772 h 877561"/>
              <a:gd name="connsiteX12" fmla="*/ 995784 w 1133897"/>
              <a:gd name="connsiteY12" fmla="*/ 768022 h 877561"/>
              <a:gd name="connsiteX13" fmla="*/ 971972 w 1133897"/>
              <a:gd name="connsiteY13" fmla="*/ 863272 h 877561"/>
              <a:gd name="connsiteX14" fmla="*/ 952922 w 1133897"/>
              <a:gd name="connsiteY14" fmla="*/ 872797 h 877561"/>
              <a:gd name="connsiteX15" fmla="*/ 857672 w 1133897"/>
              <a:gd name="connsiteY15" fmla="*/ 820410 h 877561"/>
              <a:gd name="connsiteX16" fmla="*/ 762422 w 1133897"/>
              <a:gd name="connsiteY16" fmla="*/ 791835 h 877561"/>
              <a:gd name="connsiteX17" fmla="*/ 614784 w 1133897"/>
              <a:gd name="connsiteY17" fmla="*/ 768022 h 877561"/>
              <a:gd name="connsiteX18" fmla="*/ 471909 w 1133897"/>
              <a:gd name="connsiteY18" fmla="*/ 725160 h 877561"/>
              <a:gd name="connsiteX19" fmla="*/ 338559 w 1133897"/>
              <a:gd name="connsiteY19" fmla="*/ 634672 h 877561"/>
              <a:gd name="connsiteX20" fmla="*/ 257597 w 1133897"/>
              <a:gd name="connsiteY20" fmla="*/ 534660 h 877561"/>
              <a:gd name="connsiteX21" fmla="*/ 171872 w 1133897"/>
              <a:gd name="connsiteY21" fmla="*/ 434647 h 877561"/>
              <a:gd name="connsiteX22" fmla="*/ 71859 w 1133897"/>
              <a:gd name="connsiteY22" fmla="*/ 334635 h 877561"/>
              <a:gd name="connsiteX23" fmla="*/ 422 w 1133897"/>
              <a:gd name="connsiteY23" fmla="*/ 287010 h 877561"/>
              <a:gd name="connsiteX24" fmla="*/ 48047 w 1133897"/>
              <a:gd name="connsiteY24" fmla="*/ 229860 h 877561"/>
              <a:gd name="connsiteX25" fmla="*/ 162347 w 1133897"/>
              <a:gd name="connsiteY25" fmla="*/ 244147 h 877561"/>
              <a:gd name="connsiteX26" fmla="*/ 205209 w 1133897"/>
              <a:gd name="connsiteY26" fmla="*/ 196522 h 877561"/>
              <a:gd name="connsiteX27" fmla="*/ 133772 w 1133897"/>
              <a:gd name="connsiteY27" fmla="*/ 139372 h 877561"/>
              <a:gd name="connsiteX28" fmla="*/ 81384 w 1133897"/>
              <a:gd name="connsiteY28" fmla="*/ 48885 h 87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3897" h="877561">
                <a:moveTo>
                  <a:pt x="81384" y="48885"/>
                </a:moveTo>
                <a:cubicBezTo>
                  <a:pt x="104403" y="25866"/>
                  <a:pt x="209178" y="6816"/>
                  <a:pt x="271884" y="1260"/>
                </a:cubicBezTo>
                <a:cubicBezTo>
                  <a:pt x="334590" y="-4296"/>
                  <a:pt x="411585" y="9991"/>
                  <a:pt x="457622" y="15547"/>
                </a:cubicBezTo>
                <a:cubicBezTo>
                  <a:pt x="503660" y="21103"/>
                  <a:pt x="517153" y="22691"/>
                  <a:pt x="548109" y="34597"/>
                </a:cubicBezTo>
                <a:cubicBezTo>
                  <a:pt x="579065" y="46503"/>
                  <a:pt x="607640" y="69523"/>
                  <a:pt x="643359" y="86985"/>
                </a:cubicBezTo>
                <a:cubicBezTo>
                  <a:pt x="679078" y="104448"/>
                  <a:pt x="725910" y="114766"/>
                  <a:pt x="762422" y="139372"/>
                </a:cubicBezTo>
                <a:cubicBezTo>
                  <a:pt x="798934" y="163978"/>
                  <a:pt x="824334" y="205253"/>
                  <a:pt x="862434" y="234622"/>
                </a:cubicBezTo>
                <a:cubicBezTo>
                  <a:pt x="900534" y="263991"/>
                  <a:pt x="957685" y="290185"/>
                  <a:pt x="991022" y="315585"/>
                </a:cubicBezTo>
                <a:cubicBezTo>
                  <a:pt x="1024359" y="340985"/>
                  <a:pt x="1038647" y="365591"/>
                  <a:pt x="1062459" y="387022"/>
                </a:cubicBezTo>
                <a:cubicBezTo>
                  <a:pt x="1086271" y="408453"/>
                  <a:pt x="1133897" y="418772"/>
                  <a:pt x="1133897" y="444172"/>
                </a:cubicBezTo>
                <a:cubicBezTo>
                  <a:pt x="1133897" y="469572"/>
                  <a:pt x="1082303" y="501322"/>
                  <a:pt x="1062459" y="539422"/>
                </a:cubicBezTo>
                <a:cubicBezTo>
                  <a:pt x="1042615" y="577522"/>
                  <a:pt x="1025946" y="634672"/>
                  <a:pt x="1014834" y="672772"/>
                </a:cubicBezTo>
                <a:cubicBezTo>
                  <a:pt x="1003722" y="710872"/>
                  <a:pt x="1002928" y="736272"/>
                  <a:pt x="995784" y="768022"/>
                </a:cubicBezTo>
                <a:cubicBezTo>
                  <a:pt x="988640" y="799772"/>
                  <a:pt x="979116" y="845810"/>
                  <a:pt x="971972" y="863272"/>
                </a:cubicBezTo>
                <a:cubicBezTo>
                  <a:pt x="964828" y="880734"/>
                  <a:pt x="971972" y="879941"/>
                  <a:pt x="952922" y="872797"/>
                </a:cubicBezTo>
                <a:cubicBezTo>
                  <a:pt x="933872" y="865653"/>
                  <a:pt x="889422" y="833904"/>
                  <a:pt x="857672" y="820410"/>
                </a:cubicBezTo>
                <a:cubicBezTo>
                  <a:pt x="825922" y="806916"/>
                  <a:pt x="802903" y="800566"/>
                  <a:pt x="762422" y="791835"/>
                </a:cubicBezTo>
                <a:cubicBezTo>
                  <a:pt x="721941" y="783104"/>
                  <a:pt x="663203" y="779134"/>
                  <a:pt x="614784" y="768022"/>
                </a:cubicBezTo>
                <a:cubicBezTo>
                  <a:pt x="566365" y="756910"/>
                  <a:pt x="517946" y="747385"/>
                  <a:pt x="471909" y="725160"/>
                </a:cubicBezTo>
                <a:cubicBezTo>
                  <a:pt x="425872" y="702935"/>
                  <a:pt x="374278" y="666422"/>
                  <a:pt x="338559" y="634672"/>
                </a:cubicBezTo>
                <a:cubicBezTo>
                  <a:pt x="302840" y="602922"/>
                  <a:pt x="285378" y="567998"/>
                  <a:pt x="257597" y="534660"/>
                </a:cubicBezTo>
                <a:cubicBezTo>
                  <a:pt x="229816" y="501323"/>
                  <a:pt x="202828" y="467984"/>
                  <a:pt x="171872" y="434647"/>
                </a:cubicBezTo>
                <a:cubicBezTo>
                  <a:pt x="140916" y="401310"/>
                  <a:pt x="100434" y="359241"/>
                  <a:pt x="71859" y="334635"/>
                </a:cubicBezTo>
                <a:cubicBezTo>
                  <a:pt x="43284" y="310029"/>
                  <a:pt x="4391" y="304473"/>
                  <a:pt x="422" y="287010"/>
                </a:cubicBezTo>
                <a:cubicBezTo>
                  <a:pt x="-3547" y="269547"/>
                  <a:pt x="21060" y="237004"/>
                  <a:pt x="48047" y="229860"/>
                </a:cubicBezTo>
                <a:cubicBezTo>
                  <a:pt x="75034" y="222716"/>
                  <a:pt x="136153" y="249703"/>
                  <a:pt x="162347" y="244147"/>
                </a:cubicBezTo>
                <a:cubicBezTo>
                  <a:pt x="188541" y="238591"/>
                  <a:pt x="209972" y="213985"/>
                  <a:pt x="205209" y="196522"/>
                </a:cubicBezTo>
                <a:cubicBezTo>
                  <a:pt x="200446" y="179059"/>
                  <a:pt x="155203" y="161597"/>
                  <a:pt x="133772" y="139372"/>
                </a:cubicBezTo>
                <a:cubicBezTo>
                  <a:pt x="112341" y="117147"/>
                  <a:pt x="58365" y="71904"/>
                  <a:pt x="81384" y="48885"/>
                </a:cubicBezTo>
                <a:close/>
              </a:path>
            </a:pathLst>
          </a:custGeom>
          <a:solidFill>
            <a:schemeClr val="tx2">
              <a:alpha val="50000"/>
            </a:schemeClr>
          </a:solidFill>
          <a:ln w="25400">
            <a:solidFill>
              <a:srgbClr val="10B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e libre 14"/>
          <p:cNvSpPr/>
          <p:nvPr/>
        </p:nvSpPr>
        <p:spPr>
          <a:xfrm>
            <a:off x="5688182" y="4014417"/>
            <a:ext cx="844150" cy="576065"/>
          </a:xfrm>
          <a:custGeom>
            <a:avLst/>
            <a:gdLst>
              <a:gd name="connsiteX0" fmla="*/ 9008 w 650343"/>
              <a:gd name="connsiteY0" fmla="*/ 533 h 460473"/>
              <a:gd name="connsiteX1" fmla="*/ 268088 w 650343"/>
              <a:gd name="connsiteY1" fmla="*/ 91973 h 460473"/>
              <a:gd name="connsiteX2" fmla="*/ 489068 w 650343"/>
              <a:gd name="connsiteY2" fmla="*/ 137693 h 460473"/>
              <a:gd name="connsiteX3" fmla="*/ 626228 w 650343"/>
              <a:gd name="connsiteY3" fmla="*/ 137693 h 460473"/>
              <a:gd name="connsiteX4" fmla="*/ 649088 w 650343"/>
              <a:gd name="connsiteY4" fmla="*/ 206273 h 460473"/>
              <a:gd name="connsiteX5" fmla="*/ 610988 w 650343"/>
              <a:gd name="connsiteY5" fmla="*/ 358673 h 460473"/>
              <a:gd name="connsiteX6" fmla="*/ 534788 w 650343"/>
              <a:gd name="connsiteY6" fmla="*/ 457733 h 460473"/>
              <a:gd name="connsiteX7" fmla="*/ 443348 w 650343"/>
              <a:gd name="connsiteY7" fmla="*/ 434873 h 460473"/>
              <a:gd name="connsiteX8" fmla="*/ 252848 w 650343"/>
              <a:gd name="connsiteY8" fmla="*/ 389153 h 460473"/>
              <a:gd name="connsiteX9" fmla="*/ 77588 w 650343"/>
              <a:gd name="connsiteY9" fmla="*/ 236753 h 460473"/>
              <a:gd name="connsiteX10" fmla="*/ 62348 w 650343"/>
              <a:gd name="connsiteY10" fmla="*/ 137693 h 460473"/>
              <a:gd name="connsiteX11" fmla="*/ 9008 w 650343"/>
              <a:gd name="connsiteY11" fmla="*/ 533 h 46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343" h="460473">
                <a:moveTo>
                  <a:pt x="9008" y="533"/>
                </a:moveTo>
                <a:cubicBezTo>
                  <a:pt x="43298" y="-7087"/>
                  <a:pt x="188078" y="69113"/>
                  <a:pt x="268088" y="91973"/>
                </a:cubicBezTo>
                <a:cubicBezTo>
                  <a:pt x="348098" y="114833"/>
                  <a:pt x="429378" y="130073"/>
                  <a:pt x="489068" y="137693"/>
                </a:cubicBezTo>
                <a:cubicBezTo>
                  <a:pt x="548758" y="145313"/>
                  <a:pt x="599558" y="126263"/>
                  <a:pt x="626228" y="137693"/>
                </a:cubicBezTo>
                <a:cubicBezTo>
                  <a:pt x="652898" y="149123"/>
                  <a:pt x="651628" y="169443"/>
                  <a:pt x="649088" y="206273"/>
                </a:cubicBezTo>
                <a:cubicBezTo>
                  <a:pt x="646548" y="243103"/>
                  <a:pt x="630038" y="316763"/>
                  <a:pt x="610988" y="358673"/>
                </a:cubicBezTo>
                <a:cubicBezTo>
                  <a:pt x="591938" y="400583"/>
                  <a:pt x="562728" y="445033"/>
                  <a:pt x="534788" y="457733"/>
                </a:cubicBezTo>
                <a:cubicBezTo>
                  <a:pt x="506848" y="470433"/>
                  <a:pt x="443348" y="434873"/>
                  <a:pt x="443348" y="434873"/>
                </a:cubicBezTo>
                <a:cubicBezTo>
                  <a:pt x="396358" y="423443"/>
                  <a:pt x="313808" y="422173"/>
                  <a:pt x="252848" y="389153"/>
                </a:cubicBezTo>
                <a:cubicBezTo>
                  <a:pt x="191888" y="356133"/>
                  <a:pt x="109338" y="278663"/>
                  <a:pt x="77588" y="236753"/>
                </a:cubicBezTo>
                <a:cubicBezTo>
                  <a:pt x="45838" y="194843"/>
                  <a:pt x="76318" y="169443"/>
                  <a:pt x="62348" y="137693"/>
                </a:cubicBezTo>
                <a:cubicBezTo>
                  <a:pt x="48378" y="105943"/>
                  <a:pt x="-25282" y="8153"/>
                  <a:pt x="9008" y="533"/>
                </a:cubicBezTo>
                <a:close/>
              </a:path>
            </a:pathLst>
          </a:custGeom>
          <a:solidFill>
            <a:schemeClr val="tx2">
              <a:alpha val="50000"/>
            </a:schemeClr>
          </a:solidFill>
          <a:ln w="25400">
            <a:solidFill>
              <a:srgbClr val="10B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6698455" y="3286145"/>
            <a:ext cx="72008" cy="67106"/>
          </a:xfrm>
          <a:prstGeom prst="ellipse">
            <a:avLst/>
          </a:prstGeom>
          <a:solidFill>
            <a:srgbClr val="FF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6543090" y="5060630"/>
            <a:ext cx="99411" cy="68442"/>
          </a:xfrm>
          <a:prstGeom prst="ellipse">
            <a:avLst/>
          </a:prstGeom>
          <a:solidFill>
            <a:srgbClr val="FF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p:cNvSpPr txBox="1"/>
          <p:nvPr/>
        </p:nvSpPr>
        <p:spPr>
          <a:xfrm>
            <a:off x="369854" y="1032991"/>
            <a:ext cx="2232248" cy="923330"/>
          </a:xfrm>
          <a:prstGeom prst="rect">
            <a:avLst/>
          </a:prstGeom>
          <a:noFill/>
        </p:spPr>
        <p:txBody>
          <a:bodyPr wrap="square" rtlCol="0">
            <a:spAutoFit/>
          </a:bodyPr>
          <a:lstStyle/>
          <a:p>
            <a:pPr marL="285750" indent="-285750">
              <a:buFont typeface="Arial" pitchFamily="34" charset="0"/>
              <a:buChar char="•"/>
            </a:pPr>
            <a:r>
              <a:rPr lang="en-US" dirty="0" smtClean="0"/>
              <a:t>≠ shapes</a:t>
            </a:r>
          </a:p>
          <a:p>
            <a:pPr marL="285750" indent="-285750">
              <a:buFont typeface="Arial" pitchFamily="34" charset="0"/>
              <a:buChar char="•"/>
            </a:pPr>
            <a:r>
              <a:rPr lang="en-US" dirty="0"/>
              <a:t>≠ </a:t>
            </a:r>
            <a:r>
              <a:rPr lang="en-US" dirty="0" smtClean="0"/>
              <a:t>sizes</a:t>
            </a:r>
          </a:p>
          <a:p>
            <a:pPr marL="285750" indent="-285750">
              <a:buFont typeface="Arial" pitchFamily="34" charset="0"/>
              <a:buChar char="•"/>
            </a:pPr>
            <a:r>
              <a:rPr lang="en-US" dirty="0" smtClean="0"/>
              <a:t>≠ insertion points</a:t>
            </a:r>
            <a:endParaRPr lang="en-US" dirty="0"/>
          </a:p>
        </p:txBody>
      </p:sp>
      <p:pic>
        <p:nvPicPr>
          <p:cNvPr id="23" name="Picture 2" descr="D:\JMIH 2013\low 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750355" y="3009408"/>
            <a:ext cx="2946603" cy="307777"/>
          </a:xfrm>
          <a:prstGeom prst="rect">
            <a:avLst/>
          </a:prstGeom>
          <a:noFill/>
        </p:spPr>
        <p:txBody>
          <a:bodyPr wrap="square" rtlCol="0">
            <a:spAutoFit/>
          </a:bodyPr>
          <a:lstStyle/>
          <a:p>
            <a:r>
              <a:rPr lang="en-US" sz="1400" dirty="0" smtClean="0">
                <a:solidFill>
                  <a:schemeClr val="bg1"/>
                </a:solidFill>
              </a:rPr>
              <a:t>Ventral sonic muscle</a:t>
            </a:r>
            <a:endParaRPr lang="en-US" sz="1400" dirty="0">
              <a:solidFill>
                <a:schemeClr val="bg1"/>
              </a:solidFill>
            </a:endParaRPr>
          </a:p>
        </p:txBody>
      </p:sp>
      <p:sp>
        <p:nvSpPr>
          <p:cNvPr id="24" name="ZoneTexte 23"/>
          <p:cNvSpPr txBox="1"/>
          <p:nvPr/>
        </p:nvSpPr>
        <p:spPr>
          <a:xfrm>
            <a:off x="5149718" y="5211593"/>
            <a:ext cx="2946603" cy="307777"/>
          </a:xfrm>
          <a:prstGeom prst="rect">
            <a:avLst/>
          </a:prstGeom>
          <a:noFill/>
        </p:spPr>
        <p:txBody>
          <a:bodyPr wrap="square" rtlCol="0">
            <a:spAutoFit/>
          </a:bodyPr>
          <a:lstStyle/>
          <a:p>
            <a:r>
              <a:rPr lang="en-US" sz="1400" dirty="0" smtClean="0">
                <a:solidFill>
                  <a:schemeClr val="bg1"/>
                </a:solidFill>
              </a:rPr>
              <a:t>Ventral sonic muscle</a:t>
            </a:r>
            <a:endParaRPr lang="en-US" sz="1400" dirty="0">
              <a:solidFill>
                <a:schemeClr val="bg1"/>
              </a:solidFill>
            </a:endParaRPr>
          </a:p>
        </p:txBody>
      </p:sp>
      <p:cxnSp>
        <p:nvCxnSpPr>
          <p:cNvPr id="25" name="Connecteur droit 24"/>
          <p:cNvCxnSpPr/>
          <p:nvPr/>
        </p:nvCxnSpPr>
        <p:spPr>
          <a:xfrm flipV="1">
            <a:off x="5556595" y="2771577"/>
            <a:ext cx="155623" cy="343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5956268" y="4957408"/>
            <a:ext cx="153989" cy="343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377925" y="1340768"/>
            <a:ext cx="2946603" cy="307777"/>
          </a:xfrm>
          <a:prstGeom prst="rect">
            <a:avLst/>
          </a:prstGeom>
          <a:noFill/>
        </p:spPr>
        <p:txBody>
          <a:bodyPr wrap="square" rtlCol="0">
            <a:spAutoFit/>
          </a:bodyPr>
          <a:lstStyle/>
          <a:p>
            <a:r>
              <a:rPr lang="en-US" sz="1400" dirty="0" smtClean="0">
                <a:solidFill>
                  <a:schemeClr val="bg1"/>
                </a:solidFill>
              </a:rPr>
              <a:t>Dorsal sonic muscle</a:t>
            </a:r>
            <a:endParaRPr lang="en-US" sz="1400" dirty="0">
              <a:solidFill>
                <a:schemeClr val="bg1"/>
              </a:solidFill>
            </a:endParaRPr>
          </a:p>
        </p:txBody>
      </p:sp>
      <p:sp>
        <p:nvSpPr>
          <p:cNvPr id="34" name="ZoneTexte 33"/>
          <p:cNvSpPr txBox="1"/>
          <p:nvPr/>
        </p:nvSpPr>
        <p:spPr>
          <a:xfrm>
            <a:off x="5654489" y="3532365"/>
            <a:ext cx="2946603" cy="307777"/>
          </a:xfrm>
          <a:prstGeom prst="rect">
            <a:avLst/>
          </a:prstGeom>
          <a:noFill/>
        </p:spPr>
        <p:txBody>
          <a:bodyPr wrap="square" rtlCol="0">
            <a:spAutoFit/>
          </a:bodyPr>
          <a:lstStyle/>
          <a:p>
            <a:r>
              <a:rPr lang="en-US" sz="1400" dirty="0" smtClean="0">
                <a:solidFill>
                  <a:schemeClr val="bg1"/>
                </a:solidFill>
              </a:rPr>
              <a:t>Dorsal sonic muscle</a:t>
            </a:r>
            <a:endParaRPr lang="en-US" sz="1400" dirty="0">
              <a:solidFill>
                <a:schemeClr val="bg1"/>
              </a:solidFill>
            </a:endParaRPr>
          </a:p>
        </p:txBody>
      </p:sp>
      <p:cxnSp>
        <p:nvCxnSpPr>
          <p:cNvPr id="35" name="Connecteur droit 34"/>
          <p:cNvCxnSpPr/>
          <p:nvPr/>
        </p:nvCxnSpPr>
        <p:spPr>
          <a:xfrm flipV="1">
            <a:off x="6262657" y="1559585"/>
            <a:ext cx="548038" cy="3433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6061359" y="3789911"/>
            <a:ext cx="398801" cy="5125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54" name="ZoneTexte 2053"/>
          <p:cNvSpPr txBox="1"/>
          <p:nvPr/>
        </p:nvSpPr>
        <p:spPr>
          <a:xfrm>
            <a:off x="6674960" y="1885993"/>
            <a:ext cx="268638" cy="276999"/>
          </a:xfrm>
          <a:prstGeom prst="rect">
            <a:avLst/>
          </a:prstGeom>
          <a:noFill/>
        </p:spPr>
        <p:txBody>
          <a:bodyPr wrap="square" rtlCol="0">
            <a:spAutoFit/>
          </a:bodyPr>
          <a:lstStyle/>
          <a:p>
            <a:r>
              <a:rPr lang="en-US" sz="1200" dirty="0" smtClean="0">
                <a:solidFill>
                  <a:schemeClr val="bg1"/>
                </a:solidFill>
              </a:rPr>
              <a:t>I</a:t>
            </a:r>
            <a:endParaRPr lang="en-US" sz="1200" dirty="0">
              <a:solidFill>
                <a:schemeClr val="bg1"/>
              </a:solidFill>
            </a:endParaRPr>
          </a:p>
        </p:txBody>
      </p:sp>
      <p:sp>
        <p:nvSpPr>
          <p:cNvPr id="44" name="ZoneTexte 43"/>
          <p:cNvSpPr txBox="1"/>
          <p:nvPr/>
        </p:nvSpPr>
        <p:spPr>
          <a:xfrm>
            <a:off x="6388316" y="3953443"/>
            <a:ext cx="268638" cy="276999"/>
          </a:xfrm>
          <a:prstGeom prst="rect">
            <a:avLst/>
          </a:prstGeom>
          <a:noFill/>
        </p:spPr>
        <p:txBody>
          <a:bodyPr wrap="square" rtlCol="0">
            <a:spAutoFit/>
          </a:bodyPr>
          <a:lstStyle/>
          <a:p>
            <a:r>
              <a:rPr lang="en-US" sz="1200" dirty="0" smtClean="0">
                <a:solidFill>
                  <a:schemeClr val="bg1"/>
                </a:solidFill>
              </a:rPr>
              <a:t>I</a:t>
            </a:r>
            <a:endParaRPr lang="en-US" sz="1200" dirty="0">
              <a:solidFill>
                <a:schemeClr val="bg1"/>
              </a:solidFill>
            </a:endParaRPr>
          </a:p>
        </p:txBody>
      </p:sp>
      <p:sp>
        <p:nvSpPr>
          <p:cNvPr id="45" name="ZoneTexte 44"/>
          <p:cNvSpPr txBox="1"/>
          <p:nvPr/>
        </p:nvSpPr>
        <p:spPr>
          <a:xfrm>
            <a:off x="7602061" y="3582247"/>
            <a:ext cx="2946603" cy="307777"/>
          </a:xfrm>
          <a:prstGeom prst="rect">
            <a:avLst/>
          </a:prstGeom>
          <a:noFill/>
        </p:spPr>
        <p:txBody>
          <a:bodyPr wrap="square" rtlCol="0">
            <a:spAutoFit/>
          </a:bodyPr>
          <a:lstStyle/>
          <a:p>
            <a:r>
              <a:rPr lang="en-US" sz="1400" dirty="0" smtClean="0">
                <a:solidFill>
                  <a:schemeClr val="bg1"/>
                </a:solidFill>
              </a:rPr>
              <a:t>Swimbladder</a:t>
            </a:r>
            <a:endParaRPr lang="en-US" sz="1400" dirty="0">
              <a:solidFill>
                <a:schemeClr val="bg1"/>
              </a:solidFill>
            </a:endParaRPr>
          </a:p>
        </p:txBody>
      </p:sp>
      <p:sp>
        <p:nvSpPr>
          <p:cNvPr id="46" name="ZoneTexte 45"/>
          <p:cNvSpPr txBox="1"/>
          <p:nvPr/>
        </p:nvSpPr>
        <p:spPr>
          <a:xfrm>
            <a:off x="1128801" y="5497487"/>
            <a:ext cx="2946603" cy="307777"/>
          </a:xfrm>
          <a:prstGeom prst="rect">
            <a:avLst/>
          </a:prstGeom>
          <a:noFill/>
        </p:spPr>
        <p:txBody>
          <a:bodyPr wrap="square" rtlCol="0">
            <a:spAutoFit/>
          </a:bodyPr>
          <a:lstStyle/>
          <a:p>
            <a:r>
              <a:rPr lang="en-US" sz="1400" dirty="0" smtClean="0">
                <a:solidFill>
                  <a:schemeClr val="bg1"/>
                </a:solidFill>
              </a:rPr>
              <a:t>Swimbladder</a:t>
            </a:r>
            <a:endParaRPr lang="en-US" sz="1400" dirty="0">
              <a:solidFill>
                <a:schemeClr val="bg1"/>
              </a:solidFill>
            </a:endParaRPr>
          </a:p>
        </p:txBody>
      </p:sp>
      <p:cxnSp>
        <p:nvCxnSpPr>
          <p:cNvPr id="2056" name="Connecteur droit 2055"/>
          <p:cNvCxnSpPr/>
          <p:nvPr/>
        </p:nvCxnSpPr>
        <p:spPr>
          <a:xfrm flipH="1" flipV="1">
            <a:off x="8055258" y="5228628"/>
            <a:ext cx="222673" cy="1772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flipV="1">
            <a:off x="7984985" y="3478614"/>
            <a:ext cx="222673" cy="1772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3277054" y="2791895"/>
            <a:ext cx="2946603" cy="307777"/>
          </a:xfrm>
          <a:prstGeom prst="rect">
            <a:avLst/>
          </a:prstGeom>
          <a:noFill/>
        </p:spPr>
        <p:txBody>
          <a:bodyPr wrap="square" rtlCol="0">
            <a:spAutoFit/>
          </a:bodyPr>
          <a:lstStyle/>
          <a:p>
            <a:r>
              <a:rPr lang="en-US" sz="1400" dirty="0" smtClean="0">
                <a:solidFill>
                  <a:schemeClr val="bg1"/>
                </a:solidFill>
              </a:rPr>
              <a:t>Intermediary sonic muscle</a:t>
            </a:r>
            <a:endParaRPr lang="en-US" sz="1400" dirty="0">
              <a:solidFill>
                <a:schemeClr val="bg1"/>
              </a:solidFill>
            </a:endParaRPr>
          </a:p>
        </p:txBody>
      </p:sp>
      <p:cxnSp>
        <p:nvCxnSpPr>
          <p:cNvPr id="52" name="Connecteur droit 51"/>
          <p:cNvCxnSpPr/>
          <p:nvPr/>
        </p:nvCxnSpPr>
        <p:spPr>
          <a:xfrm flipV="1">
            <a:off x="5289146" y="2502250"/>
            <a:ext cx="534899" cy="4032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3652012" y="5019169"/>
            <a:ext cx="2946603" cy="307777"/>
          </a:xfrm>
          <a:prstGeom prst="rect">
            <a:avLst/>
          </a:prstGeom>
          <a:noFill/>
        </p:spPr>
        <p:txBody>
          <a:bodyPr wrap="square" rtlCol="0">
            <a:spAutoFit/>
          </a:bodyPr>
          <a:lstStyle/>
          <a:p>
            <a:r>
              <a:rPr lang="en-US" sz="1400" dirty="0" smtClean="0">
                <a:solidFill>
                  <a:schemeClr val="bg1"/>
                </a:solidFill>
              </a:rPr>
              <a:t>Intermediary sonic muscle</a:t>
            </a:r>
            <a:endParaRPr lang="en-US" sz="1400" dirty="0">
              <a:solidFill>
                <a:schemeClr val="bg1"/>
              </a:solidFill>
            </a:endParaRPr>
          </a:p>
        </p:txBody>
      </p:sp>
      <p:cxnSp>
        <p:nvCxnSpPr>
          <p:cNvPr id="57" name="Connecteur droit 56"/>
          <p:cNvCxnSpPr/>
          <p:nvPr/>
        </p:nvCxnSpPr>
        <p:spPr>
          <a:xfrm flipV="1">
            <a:off x="5679436" y="4737782"/>
            <a:ext cx="534899" cy="4032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3502154" y="1453926"/>
            <a:ext cx="2946603" cy="307777"/>
          </a:xfrm>
          <a:prstGeom prst="rect">
            <a:avLst/>
          </a:prstGeom>
          <a:noFill/>
        </p:spPr>
        <p:txBody>
          <a:bodyPr wrap="square" rtlCol="0">
            <a:spAutoFit/>
          </a:bodyPr>
          <a:lstStyle/>
          <a:p>
            <a:r>
              <a:rPr lang="en-US" sz="1400" dirty="0" smtClean="0">
                <a:solidFill>
                  <a:schemeClr val="bg1"/>
                </a:solidFill>
              </a:rPr>
              <a:t>Neurocranium</a:t>
            </a:r>
            <a:endParaRPr lang="en-US" sz="1400" dirty="0">
              <a:solidFill>
                <a:schemeClr val="bg1"/>
              </a:solidFill>
            </a:endParaRPr>
          </a:p>
        </p:txBody>
      </p:sp>
      <p:sp>
        <p:nvSpPr>
          <p:cNvPr id="59" name="ZoneTexte 58"/>
          <p:cNvSpPr txBox="1"/>
          <p:nvPr/>
        </p:nvSpPr>
        <p:spPr>
          <a:xfrm>
            <a:off x="3773368" y="3588850"/>
            <a:ext cx="2946603" cy="307777"/>
          </a:xfrm>
          <a:prstGeom prst="rect">
            <a:avLst/>
          </a:prstGeom>
          <a:noFill/>
        </p:spPr>
        <p:txBody>
          <a:bodyPr wrap="square" rtlCol="0">
            <a:spAutoFit/>
          </a:bodyPr>
          <a:lstStyle/>
          <a:p>
            <a:r>
              <a:rPr lang="en-US" sz="1400" dirty="0" smtClean="0">
                <a:solidFill>
                  <a:schemeClr val="bg1"/>
                </a:solidFill>
              </a:rPr>
              <a:t>Neurocranium</a:t>
            </a:r>
            <a:endParaRPr lang="en-US" sz="1400" dirty="0">
              <a:solidFill>
                <a:schemeClr val="bg1"/>
              </a:solidFill>
            </a:endParaRPr>
          </a:p>
        </p:txBody>
      </p:sp>
      <p:cxnSp>
        <p:nvCxnSpPr>
          <p:cNvPr id="60" name="Connecteur droit 59"/>
          <p:cNvCxnSpPr/>
          <p:nvPr/>
        </p:nvCxnSpPr>
        <p:spPr>
          <a:xfrm flipH="1" flipV="1">
            <a:off x="4166826" y="1659670"/>
            <a:ext cx="130744" cy="184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H="1" flipV="1">
            <a:off x="4619611" y="3795452"/>
            <a:ext cx="130744" cy="184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62" name="ZoneTexte 2061"/>
          <p:cNvSpPr txBox="1"/>
          <p:nvPr/>
        </p:nvSpPr>
        <p:spPr>
          <a:xfrm>
            <a:off x="2641653" y="5371812"/>
            <a:ext cx="2232248" cy="276999"/>
          </a:xfrm>
          <a:prstGeom prst="rect">
            <a:avLst/>
          </a:prstGeom>
          <a:noFill/>
        </p:spPr>
        <p:txBody>
          <a:bodyPr wrap="square" rtlCol="0">
            <a:spAutoFit/>
          </a:bodyPr>
          <a:lstStyle/>
          <a:p>
            <a:r>
              <a:rPr lang="en-US" sz="1200" dirty="0" err="1" smtClean="0">
                <a:solidFill>
                  <a:schemeClr val="bg1"/>
                </a:solidFill>
              </a:rPr>
              <a:t>Kéver</a:t>
            </a:r>
            <a:r>
              <a:rPr lang="en-US" sz="1200" dirty="0" smtClean="0">
                <a:solidFill>
                  <a:schemeClr val="bg1"/>
                </a:solidFill>
              </a:rPr>
              <a:t> </a:t>
            </a:r>
            <a:r>
              <a:rPr lang="en-US" sz="1200" i="1" dirty="0" smtClean="0">
                <a:solidFill>
                  <a:schemeClr val="bg1"/>
                </a:solidFill>
              </a:rPr>
              <a:t>et al. </a:t>
            </a:r>
            <a:r>
              <a:rPr lang="en-US" sz="1200" dirty="0" smtClean="0">
                <a:solidFill>
                  <a:schemeClr val="bg1"/>
                </a:solidFill>
              </a:rPr>
              <a:t>2012</a:t>
            </a:r>
            <a:endParaRPr lang="en-US" sz="1200" dirty="0">
              <a:solidFill>
                <a:schemeClr val="bg1"/>
              </a:solidFill>
            </a:endParaRPr>
          </a:p>
        </p:txBody>
      </p:sp>
      <p:sp>
        <p:nvSpPr>
          <p:cNvPr id="65" name="ZoneTexte 64"/>
          <p:cNvSpPr txBox="1"/>
          <p:nvPr/>
        </p:nvSpPr>
        <p:spPr>
          <a:xfrm>
            <a:off x="2643900" y="3305740"/>
            <a:ext cx="2232248" cy="276999"/>
          </a:xfrm>
          <a:prstGeom prst="rect">
            <a:avLst/>
          </a:prstGeom>
          <a:noFill/>
        </p:spPr>
        <p:txBody>
          <a:bodyPr wrap="square" rtlCol="0">
            <a:spAutoFit/>
          </a:bodyPr>
          <a:lstStyle/>
          <a:p>
            <a:r>
              <a:rPr lang="en-US" sz="1200" dirty="0" smtClean="0">
                <a:solidFill>
                  <a:schemeClr val="bg1"/>
                </a:solidFill>
              </a:rPr>
              <a:t>Parmentier </a:t>
            </a:r>
            <a:r>
              <a:rPr lang="en-US" sz="1200" i="1" dirty="0" smtClean="0">
                <a:solidFill>
                  <a:schemeClr val="bg1"/>
                </a:solidFill>
              </a:rPr>
              <a:t>et al. </a:t>
            </a:r>
            <a:r>
              <a:rPr lang="en-US" sz="1200" dirty="0" smtClean="0">
                <a:solidFill>
                  <a:schemeClr val="bg1"/>
                </a:solidFill>
              </a:rPr>
              <a:t>2010</a:t>
            </a:r>
            <a:endParaRPr lang="en-US" sz="1200" dirty="0">
              <a:solidFill>
                <a:schemeClr val="bg1"/>
              </a:solidFill>
            </a:endParaRPr>
          </a:p>
        </p:txBody>
      </p:sp>
      <p:sp>
        <p:nvSpPr>
          <p:cNvPr id="2063" name="ZoneTexte 2062"/>
          <p:cNvSpPr txBox="1"/>
          <p:nvPr/>
        </p:nvSpPr>
        <p:spPr>
          <a:xfrm>
            <a:off x="2715908" y="5538748"/>
            <a:ext cx="6048672" cy="461665"/>
          </a:xfrm>
          <a:prstGeom prst="rect">
            <a:avLst/>
          </a:prstGeom>
          <a:noFill/>
        </p:spPr>
        <p:txBody>
          <a:bodyPr wrap="square" rtlCol="0">
            <a:spAutoFit/>
          </a:bodyPr>
          <a:lstStyle/>
          <a:p>
            <a:r>
              <a:rPr lang="en-US" sz="1200" dirty="0" smtClean="0"/>
              <a:t>Left lateral views of neurocranium, anterior vertebral column, swimbladder and sonic muscles in male and female </a:t>
            </a:r>
            <a:r>
              <a:rPr lang="en-US" sz="1200" i="1" dirty="0" smtClean="0"/>
              <a:t>O. rochei</a:t>
            </a:r>
            <a:endParaRPr lang="en-US" sz="1200" dirty="0"/>
          </a:p>
        </p:txBody>
      </p:sp>
      <p:cxnSp>
        <p:nvCxnSpPr>
          <p:cNvPr id="10" name="Connecteur droit 9"/>
          <p:cNvCxnSpPr/>
          <p:nvPr/>
        </p:nvCxnSpPr>
        <p:spPr>
          <a:xfrm flipH="1" flipV="1">
            <a:off x="6156176" y="3412141"/>
            <a:ext cx="360040" cy="16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539552" y="3338435"/>
            <a:ext cx="288032" cy="1679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flipV="1">
            <a:off x="3946253" y="1918784"/>
            <a:ext cx="130744" cy="184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36512" y="1702760"/>
            <a:ext cx="94091" cy="760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flipV="1">
            <a:off x="6218658" y="4618887"/>
            <a:ext cx="235076" cy="74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ZoneTexte 73"/>
          <p:cNvSpPr txBox="1"/>
          <p:nvPr/>
        </p:nvSpPr>
        <p:spPr>
          <a:xfrm>
            <a:off x="5166489" y="3272284"/>
            <a:ext cx="2946603" cy="307777"/>
          </a:xfrm>
          <a:prstGeom prst="rect">
            <a:avLst/>
          </a:prstGeom>
          <a:noFill/>
        </p:spPr>
        <p:txBody>
          <a:bodyPr wrap="square" rtlCol="0">
            <a:spAutoFit/>
          </a:bodyPr>
          <a:lstStyle/>
          <a:p>
            <a:r>
              <a:rPr lang="en-US" sz="1400" dirty="0" smtClean="0">
                <a:solidFill>
                  <a:schemeClr val="bg1"/>
                </a:solidFill>
              </a:rPr>
              <a:t>Rocker bone</a:t>
            </a:r>
            <a:endParaRPr lang="en-US" sz="1400" dirty="0">
              <a:solidFill>
                <a:schemeClr val="bg1"/>
              </a:solidFill>
            </a:endParaRPr>
          </a:p>
        </p:txBody>
      </p:sp>
      <p:sp>
        <p:nvSpPr>
          <p:cNvPr id="75" name="Ellipse 74"/>
          <p:cNvSpPr/>
          <p:nvPr/>
        </p:nvSpPr>
        <p:spPr>
          <a:xfrm>
            <a:off x="2246652" y="2421597"/>
            <a:ext cx="237115" cy="2357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Connecteur droit avec flèche 75"/>
          <p:cNvCxnSpPr>
            <a:stCxn id="75" idx="7"/>
          </p:cNvCxnSpPr>
          <p:nvPr/>
        </p:nvCxnSpPr>
        <p:spPr>
          <a:xfrm flipV="1">
            <a:off x="2449042" y="2224010"/>
            <a:ext cx="178742" cy="2321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Ellipse 77"/>
          <p:cNvSpPr/>
          <p:nvPr/>
        </p:nvSpPr>
        <p:spPr>
          <a:xfrm>
            <a:off x="2246652" y="4320857"/>
            <a:ext cx="237115" cy="2219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Connecteur droit 78"/>
          <p:cNvCxnSpPr>
            <a:stCxn id="78" idx="4"/>
          </p:cNvCxnSpPr>
          <p:nvPr/>
        </p:nvCxnSpPr>
        <p:spPr>
          <a:xfrm flipH="1">
            <a:off x="2365209" y="4542791"/>
            <a:ext cx="1" cy="3263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a:off x="2259175" y="4666260"/>
            <a:ext cx="219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45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D:\JMIH 2013\low 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63688" y="201340"/>
            <a:ext cx="5616624" cy="523220"/>
          </a:xfrm>
          <a:prstGeom prst="rect">
            <a:avLst/>
          </a:prstGeom>
          <a:noFill/>
        </p:spPr>
        <p:txBody>
          <a:bodyPr wrap="square" rtlCol="0">
            <a:spAutoFit/>
          </a:bodyPr>
          <a:lstStyle/>
          <a:p>
            <a:pPr algn="ctr"/>
            <a:r>
              <a:rPr lang="fr-BE" sz="2800" i="1" dirty="0" smtClean="0"/>
              <a:t>Ophidion rochei: </a:t>
            </a:r>
            <a:r>
              <a:rPr lang="fr-BE" sz="2800" dirty="0" err="1" smtClean="0"/>
              <a:t>morphology</a:t>
            </a:r>
            <a:endParaRPr lang="fr-BE" sz="2800" i="1" dirty="0"/>
          </a:p>
        </p:txBody>
      </p:sp>
      <p:sp>
        <p:nvSpPr>
          <p:cNvPr id="2" name="Flèche vers le bas 1"/>
          <p:cNvSpPr/>
          <p:nvPr/>
        </p:nvSpPr>
        <p:spPr>
          <a:xfrm>
            <a:off x="2771800" y="2013465"/>
            <a:ext cx="576064" cy="3779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p:cNvSpPr txBox="1"/>
          <p:nvPr/>
        </p:nvSpPr>
        <p:spPr>
          <a:xfrm>
            <a:off x="2870731" y="2245175"/>
            <a:ext cx="399070" cy="2862322"/>
          </a:xfrm>
          <a:prstGeom prst="rect">
            <a:avLst/>
          </a:prstGeom>
          <a:noFill/>
        </p:spPr>
        <p:txBody>
          <a:bodyPr wrap="square" rtlCol="0">
            <a:spAutoFit/>
          </a:bodyPr>
          <a:lstStyle/>
          <a:p>
            <a:pPr algn="ctr"/>
            <a:r>
              <a:rPr lang="fr-BE" b="1" dirty="0" smtClean="0"/>
              <a:t>M</a:t>
            </a:r>
          </a:p>
          <a:p>
            <a:pPr algn="ctr"/>
            <a:r>
              <a:rPr lang="fr-BE" b="1" dirty="0" smtClean="0"/>
              <a:t>A</a:t>
            </a:r>
          </a:p>
          <a:p>
            <a:pPr algn="ctr"/>
            <a:r>
              <a:rPr lang="fr-BE" b="1" dirty="0" smtClean="0"/>
              <a:t>T</a:t>
            </a:r>
          </a:p>
          <a:p>
            <a:pPr algn="ctr"/>
            <a:r>
              <a:rPr lang="fr-BE" b="1" dirty="0" smtClean="0"/>
              <a:t>U</a:t>
            </a:r>
          </a:p>
          <a:p>
            <a:pPr algn="ctr"/>
            <a:r>
              <a:rPr lang="fr-BE" b="1" dirty="0" smtClean="0"/>
              <a:t>R</a:t>
            </a:r>
          </a:p>
          <a:p>
            <a:pPr algn="ctr"/>
            <a:r>
              <a:rPr lang="fr-BE" b="1" dirty="0" smtClean="0"/>
              <a:t>A</a:t>
            </a:r>
          </a:p>
          <a:p>
            <a:pPr algn="ctr"/>
            <a:r>
              <a:rPr lang="fr-BE" b="1" dirty="0" smtClean="0"/>
              <a:t>T</a:t>
            </a:r>
          </a:p>
          <a:p>
            <a:pPr algn="ctr"/>
            <a:r>
              <a:rPr lang="fr-BE" b="1" dirty="0" smtClean="0"/>
              <a:t>I</a:t>
            </a:r>
          </a:p>
          <a:p>
            <a:pPr algn="ctr"/>
            <a:r>
              <a:rPr lang="fr-BE" b="1" dirty="0" smtClean="0"/>
              <a:t>O</a:t>
            </a:r>
          </a:p>
          <a:p>
            <a:pPr algn="ctr"/>
            <a:r>
              <a:rPr lang="fr-BE" b="1" dirty="0"/>
              <a:t>N</a:t>
            </a:r>
          </a:p>
        </p:txBody>
      </p:sp>
      <p:cxnSp>
        <p:nvCxnSpPr>
          <p:cNvPr id="24" name="Connecteur droit avec flèche 23"/>
          <p:cNvCxnSpPr/>
          <p:nvPr/>
        </p:nvCxnSpPr>
        <p:spPr>
          <a:xfrm flipV="1">
            <a:off x="5785409" y="3510992"/>
            <a:ext cx="2952328" cy="91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5785409" y="991456"/>
            <a:ext cx="0" cy="25286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433481" y="3450486"/>
            <a:ext cx="3312368" cy="338554"/>
          </a:xfrm>
          <a:prstGeom prst="rect">
            <a:avLst/>
          </a:prstGeom>
          <a:noFill/>
        </p:spPr>
        <p:txBody>
          <a:bodyPr wrap="square" rtlCol="0">
            <a:spAutoFit/>
          </a:bodyPr>
          <a:lstStyle/>
          <a:p>
            <a:r>
              <a:rPr lang="en-US" sz="1600" b="1" dirty="0" smtClean="0"/>
              <a:t>Ontogeny</a:t>
            </a:r>
            <a:endParaRPr lang="en-US" sz="1600" b="1" dirty="0"/>
          </a:p>
        </p:txBody>
      </p:sp>
      <p:sp>
        <p:nvSpPr>
          <p:cNvPr id="27" name="ZoneTexte 26"/>
          <p:cNvSpPr txBox="1"/>
          <p:nvPr/>
        </p:nvSpPr>
        <p:spPr>
          <a:xfrm rot="16200000">
            <a:off x="3515045" y="1252130"/>
            <a:ext cx="4180657" cy="338554"/>
          </a:xfrm>
          <a:prstGeom prst="rect">
            <a:avLst/>
          </a:prstGeom>
          <a:noFill/>
        </p:spPr>
        <p:txBody>
          <a:bodyPr wrap="square" rtlCol="0">
            <a:spAutoFit/>
          </a:bodyPr>
          <a:lstStyle/>
          <a:p>
            <a:r>
              <a:rPr lang="en-US" sz="1600" b="1" dirty="0" smtClean="0"/>
              <a:t>Sonic apparatus complexity</a:t>
            </a:r>
            <a:endParaRPr lang="en-US" sz="1600" b="1" dirty="0"/>
          </a:p>
        </p:txBody>
      </p:sp>
      <p:cxnSp>
        <p:nvCxnSpPr>
          <p:cNvPr id="28" name="Connecteur droit 27"/>
          <p:cNvCxnSpPr/>
          <p:nvPr/>
        </p:nvCxnSpPr>
        <p:spPr>
          <a:xfrm>
            <a:off x="6856236" y="1156988"/>
            <a:ext cx="0" cy="23448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7648324" y="1156988"/>
            <a:ext cx="0" cy="23749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5704108" y="899703"/>
            <a:ext cx="1224136" cy="307777"/>
          </a:xfrm>
          <a:prstGeom prst="rect">
            <a:avLst/>
          </a:prstGeom>
          <a:noFill/>
        </p:spPr>
        <p:txBody>
          <a:bodyPr wrap="square" rtlCol="0">
            <a:spAutoFit/>
          </a:bodyPr>
          <a:lstStyle/>
          <a:p>
            <a:pPr algn="ctr"/>
            <a:r>
              <a:rPr lang="en-US" sz="1400" dirty="0" smtClean="0"/>
              <a:t>Juveniles</a:t>
            </a:r>
            <a:endParaRPr lang="en-US" sz="1400" dirty="0"/>
          </a:p>
        </p:txBody>
      </p:sp>
      <p:sp>
        <p:nvSpPr>
          <p:cNvPr id="31" name="ZoneTexte 30"/>
          <p:cNvSpPr txBox="1"/>
          <p:nvPr/>
        </p:nvSpPr>
        <p:spPr>
          <a:xfrm>
            <a:off x="6826272" y="899703"/>
            <a:ext cx="1152128" cy="307777"/>
          </a:xfrm>
          <a:prstGeom prst="rect">
            <a:avLst/>
          </a:prstGeom>
          <a:noFill/>
        </p:spPr>
        <p:txBody>
          <a:bodyPr wrap="square" rtlCol="0">
            <a:spAutoFit/>
          </a:bodyPr>
          <a:lstStyle/>
          <a:p>
            <a:r>
              <a:rPr lang="en-US" sz="1400" dirty="0" smtClean="0"/>
              <a:t>Puberty</a:t>
            </a:r>
            <a:endParaRPr lang="en-US" sz="1400" dirty="0"/>
          </a:p>
        </p:txBody>
      </p:sp>
      <p:cxnSp>
        <p:nvCxnSpPr>
          <p:cNvPr id="32" name="Connecteur droit 31"/>
          <p:cNvCxnSpPr/>
          <p:nvPr/>
        </p:nvCxnSpPr>
        <p:spPr>
          <a:xfrm flipV="1">
            <a:off x="5848124" y="3007680"/>
            <a:ext cx="1008112" cy="29732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6856236" y="1783544"/>
            <a:ext cx="792088" cy="12241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7081553" y="899703"/>
            <a:ext cx="2016224" cy="307777"/>
          </a:xfrm>
          <a:prstGeom prst="rect">
            <a:avLst/>
          </a:prstGeom>
          <a:noFill/>
        </p:spPr>
        <p:txBody>
          <a:bodyPr wrap="square" rtlCol="0">
            <a:spAutoFit/>
          </a:bodyPr>
          <a:lstStyle/>
          <a:p>
            <a:pPr algn="ctr"/>
            <a:r>
              <a:rPr lang="en-US" sz="1400" dirty="0"/>
              <a:t>A</a:t>
            </a:r>
            <a:r>
              <a:rPr lang="en-US" sz="1400" dirty="0" smtClean="0"/>
              <a:t>dults</a:t>
            </a:r>
            <a:endParaRPr lang="en-US" sz="1400" dirty="0"/>
          </a:p>
        </p:txBody>
      </p:sp>
      <p:cxnSp>
        <p:nvCxnSpPr>
          <p:cNvPr id="35" name="Connecteur droit 34"/>
          <p:cNvCxnSpPr/>
          <p:nvPr/>
        </p:nvCxnSpPr>
        <p:spPr>
          <a:xfrm flipV="1">
            <a:off x="6862586" y="2604243"/>
            <a:ext cx="792088" cy="403437"/>
          </a:xfrm>
          <a:prstGeom prst="line">
            <a:avLst/>
          </a:prstGeom>
          <a:ln w="19050">
            <a:solidFill>
              <a:srgbClr val="1AAA06"/>
            </a:solidFill>
            <a:prstDash val="solid"/>
          </a:ln>
        </p:spPr>
        <p:style>
          <a:lnRef idx="1">
            <a:schemeClr val="accent1"/>
          </a:lnRef>
          <a:fillRef idx="0">
            <a:schemeClr val="accent1"/>
          </a:fillRef>
          <a:effectRef idx="0">
            <a:schemeClr val="accent1"/>
          </a:effectRef>
          <a:fontRef idx="minor">
            <a:schemeClr val="tx1"/>
          </a:fontRef>
        </p:style>
      </p:cxnSp>
      <p:sp>
        <p:nvSpPr>
          <p:cNvPr id="38" name="Ellipse 37"/>
          <p:cNvSpPr/>
          <p:nvPr/>
        </p:nvSpPr>
        <p:spPr>
          <a:xfrm>
            <a:off x="7741285" y="1637239"/>
            <a:ext cx="237115" cy="2357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Connecteur droit avec flèche 38"/>
          <p:cNvCxnSpPr>
            <a:stCxn id="38" idx="7"/>
          </p:cNvCxnSpPr>
          <p:nvPr/>
        </p:nvCxnSpPr>
        <p:spPr>
          <a:xfrm flipV="1">
            <a:off x="7943675" y="1439652"/>
            <a:ext cx="178742" cy="2321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7741285" y="2382309"/>
            <a:ext cx="237115" cy="221934"/>
          </a:xfrm>
          <a:prstGeom prst="ellipse">
            <a:avLst/>
          </a:prstGeom>
          <a:solidFill>
            <a:srgbClr val="1AAA06"/>
          </a:solidFill>
          <a:ln>
            <a:solidFill>
              <a:srgbClr val="1AA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Connecteur droit 40"/>
          <p:cNvCxnSpPr>
            <a:stCxn id="40" idx="4"/>
          </p:cNvCxnSpPr>
          <p:nvPr/>
        </p:nvCxnSpPr>
        <p:spPr>
          <a:xfrm flipH="1">
            <a:off x="7859842" y="2604243"/>
            <a:ext cx="1" cy="326369"/>
          </a:xfrm>
          <a:prstGeom prst="line">
            <a:avLst/>
          </a:prstGeom>
          <a:ln w="25400">
            <a:solidFill>
              <a:srgbClr val="1AAA06"/>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7753808" y="2727712"/>
            <a:ext cx="219829" cy="0"/>
          </a:xfrm>
          <a:prstGeom prst="line">
            <a:avLst/>
          </a:prstGeom>
          <a:ln w="25400">
            <a:solidFill>
              <a:srgbClr val="1AAA06"/>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01028" y="5750833"/>
            <a:ext cx="4999392" cy="461665"/>
          </a:xfrm>
          <a:prstGeom prst="rect">
            <a:avLst/>
          </a:prstGeom>
          <a:noFill/>
        </p:spPr>
        <p:txBody>
          <a:bodyPr wrap="square" rtlCol="0">
            <a:spAutoFit/>
          </a:bodyPr>
          <a:lstStyle/>
          <a:p>
            <a:r>
              <a:rPr lang="en-US" sz="1200" dirty="0"/>
              <a:t>R</a:t>
            </a:r>
            <a:r>
              <a:rPr lang="en-US" sz="1200" dirty="0" smtClean="0"/>
              <a:t>adiographs of male </a:t>
            </a:r>
            <a:r>
              <a:rPr lang="en-US" sz="1200" i="1" dirty="0" smtClean="0"/>
              <a:t>O. rochei </a:t>
            </a:r>
          </a:p>
          <a:p>
            <a:r>
              <a:rPr lang="en-US" sz="1200" dirty="0" smtClean="0"/>
              <a:t>during its sexual maturation and at maturity</a:t>
            </a:r>
            <a:endParaRPr lang="en-US" sz="1200" dirty="0"/>
          </a:p>
        </p:txBody>
      </p:sp>
      <p:pic>
        <p:nvPicPr>
          <p:cNvPr id="5123" name="Picture 3" descr="D:\JMIH 2013\juvenile Xra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1071160"/>
            <a:ext cx="2088232" cy="672680"/>
          </a:xfrm>
          <a:prstGeom prst="rect">
            <a:avLst/>
          </a:prstGeom>
          <a:noFill/>
          <a:ln w="25400">
            <a:solidFill>
              <a:srgbClr val="01AF86"/>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979712" y="764704"/>
            <a:ext cx="2160240" cy="369332"/>
          </a:xfrm>
          <a:prstGeom prst="rect">
            <a:avLst/>
          </a:prstGeom>
          <a:noFill/>
        </p:spPr>
        <p:txBody>
          <a:bodyPr wrap="square" rtlCol="0">
            <a:spAutoFit/>
          </a:bodyPr>
          <a:lstStyle/>
          <a:p>
            <a:pPr algn="ctr"/>
            <a:r>
              <a:rPr lang="en-US" dirty="0" smtClean="0"/>
              <a:t>Juvenile</a:t>
            </a:r>
            <a:endParaRPr lang="en-US" dirty="0"/>
          </a:p>
        </p:txBody>
      </p:sp>
      <p:pic>
        <p:nvPicPr>
          <p:cNvPr id="5124" name="Picture 4" descr="D:\JMIH 2013\adult fema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4926877"/>
            <a:ext cx="2414668" cy="845472"/>
          </a:xfrm>
          <a:prstGeom prst="rect">
            <a:avLst/>
          </a:prstGeom>
          <a:noFill/>
          <a:ln w="25400">
            <a:solidFill>
              <a:srgbClr val="1AAA06"/>
            </a:solidFill>
          </a:ln>
          <a:extLst>
            <a:ext uri="{909E8E84-426E-40DD-AFC4-6F175D3DCCD1}">
              <a14:hiddenFill xmlns:a14="http://schemas.microsoft.com/office/drawing/2010/main">
                <a:solidFill>
                  <a:srgbClr val="FFFFFF"/>
                </a:solidFill>
              </a14:hiddenFill>
            </a:ext>
          </a:extLst>
        </p:spPr>
      </p:pic>
      <p:sp>
        <p:nvSpPr>
          <p:cNvPr id="37" name="ZoneTexte 36"/>
          <p:cNvSpPr txBox="1"/>
          <p:nvPr/>
        </p:nvSpPr>
        <p:spPr>
          <a:xfrm>
            <a:off x="3328205" y="5740075"/>
            <a:ext cx="4999392" cy="461665"/>
          </a:xfrm>
          <a:prstGeom prst="rect">
            <a:avLst/>
          </a:prstGeom>
          <a:noFill/>
        </p:spPr>
        <p:txBody>
          <a:bodyPr wrap="square" rtlCol="0">
            <a:spAutoFit/>
          </a:bodyPr>
          <a:lstStyle/>
          <a:p>
            <a:r>
              <a:rPr lang="en-US" sz="1200" dirty="0"/>
              <a:t>R</a:t>
            </a:r>
            <a:r>
              <a:rPr lang="en-US" sz="1200" dirty="0" smtClean="0"/>
              <a:t>adiograph of typical female </a:t>
            </a:r>
            <a:r>
              <a:rPr lang="en-US" sz="1200" i="1" dirty="0" smtClean="0"/>
              <a:t>O. rochei </a:t>
            </a:r>
          </a:p>
          <a:p>
            <a:r>
              <a:rPr lang="en-US" sz="1200" dirty="0" smtClean="0"/>
              <a:t> at maturity</a:t>
            </a:r>
            <a:endParaRPr lang="en-US" sz="1200" dirty="0"/>
          </a:p>
        </p:txBody>
      </p:sp>
      <p:sp>
        <p:nvSpPr>
          <p:cNvPr id="43" name="ZoneTexte 42"/>
          <p:cNvSpPr txBox="1"/>
          <p:nvPr/>
        </p:nvSpPr>
        <p:spPr>
          <a:xfrm>
            <a:off x="1861374" y="1687334"/>
            <a:ext cx="4999392" cy="276999"/>
          </a:xfrm>
          <a:prstGeom prst="rect">
            <a:avLst/>
          </a:prstGeom>
          <a:noFill/>
        </p:spPr>
        <p:txBody>
          <a:bodyPr wrap="square" rtlCol="0">
            <a:spAutoFit/>
          </a:bodyPr>
          <a:lstStyle/>
          <a:p>
            <a:r>
              <a:rPr lang="en-US" sz="1200" dirty="0"/>
              <a:t>R</a:t>
            </a:r>
            <a:r>
              <a:rPr lang="en-US" sz="1200" dirty="0" smtClean="0"/>
              <a:t>adiograph of a typical juvenile </a:t>
            </a:r>
            <a:r>
              <a:rPr lang="en-US" sz="1200" i="1" dirty="0" smtClean="0"/>
              <a:t>O. rochei</a:t>
            </a:r>
            <a:endParaRPr lang="en-US" sz="1200" dirty="0"/>
          </a:p>
        </p:txBody>
      </p:sp>
      <p:cxnSp>
        <p:nvCxnSpPr>
          <p:cNvPr id="55" name="Connecteur droit 54"/>
          <p:cNvCxnSpPr/>
          <p:nvPr/>
        </p:nvCxnSpPr>
        <p:spPr>
          <a:xfrm>
            <a:off x="3456319" y="5745639"/>
            <a:ext cx="3718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3362215" y="5521995"/>
            <a:ext cx="696203" cy="276999"/>
          </a:xfrm>
          <a:prstGeom prst="rect">
            <a:avLst/>
          </a:prstGeom>
          <a:noFill/>
        </p:spPr>
        <p:txBody>
          <a:bodyPr wrap="square" rtlCol="0">
            <a:spAutoFit/>
          </a:bodyPr>
          <a:lstStyle/>
          <a:p>
            <a:r>
              <a:rPr lang="en-US" sz="1200" dirty="0" smtClean="0">
                <a:solidFill>
                  <a:schemeClr val="bg1"/>
                </a:solidFill>
              </a:rPr>
              <a:t>1cm</a:t>
            </a:r>
            <a:endParaRPr lang="en-US" sz="1200" dirty="0">
              <a:solidFill>
                <a:schemeClr val="bg1"/>
              </a:solidFill>
            </a:endParaRPr>
          </a:p>
        </p:txBody>
      </p:sp>
      <p:pic>
        <p:nvPicPr>
          <p:cNvPr id="5125" name="Picture 5" descr="D:\JMIH 2013\radio mal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796" y="2013465"/>
            <a:ext cx="2403351" cy="3758884"/>
          </a:xfrm>
          <a:prstGeom prst="rect">
            <a:avLst/>
          </a:prstGeom>
          <a:noFill/>
          <a:ln w="25400">
            <a:solidFill>
              <a:srgbClr val="FF3300"/>
            </a:solidFill>
          </a:ln>
          <a:extLst>
            <a:ext uri="{909E8E84-426E-40DD-AFC4-6F175D3DCCD1}">
              <a14:hiddenFill xmlns:a14="http://schemas.microsoft.com/office/drawing/2010/main">
                <a:solidFill>
                  <a:srgbClr val="FFFFFF"/>
                </a:solidFill>
              </a14:hiddenFill>
            </a:ext>
          </a:extLst>
        </p:spPr>
      </p:pic>
      <p:sp>
        <p:nvSpPr>
          <p:cNvPr id="58" name="ZoneTexte 57"/>
          <p:cNvSpPr txBox="1"/>
          <p:nvPr/>
        </p:nvSpPr>
        <p:spPr>
          <a:xfrm>
            <a:off x="755576" y="2767427"/>
            <a:ext cx="1010054" cy="276999"/>
          </a:xfrm>
          <a:prstGeom prst="rect">
            <a:avLst/>
          </a:prstGeom>
          <a:noFill/>
        </p:spPr>
        <p:txBody>
          <a:bodyPr wrap="square" rtlCol="0">
            <a:spAutoFit/>
          </a:bodyPr>
          <a:lstStyle/>
          <a:p>
            <a:r>
              <a:rPr lang="en-US" sz="1200" dirty="0" smtClean="0">
                <a:solidFill>
                  <a:schemeClr val="bg1"/>
                </a:solidFill>
              </a:rPr>
              <a:t>Rocker bone</a:t>
            </a:r>
            <a:endParaRPr lang="en-US" sz="1200" dirty="0">
              <a:solidFill>
                <a:schemeClr val="bg1"/>
              </a:solidFill>
            </a:endParaRPr>
          </a:p>
        </p:txBody>
      </p:sp>
      <p:sp>
        <p:nvSpPr>
          <p:cNvPr id="59" name="ZoneTexte 58"/>
          <p:cNvSpPr txBox="1"/>
          <p:nvPr/>
        </p:nvSpPr>
        <p:spPr>
          <a:xfrm>
            <a:off x="752672" y="4683616"/>
            <a:ext cx="1010054" cy="276999"/>
          </a:xfrm>
          <a:prstGeom prst="rect">
            <a:avLst/>
          </a:prstGeom>
          <a:noFill/>
        </p:spPr>
        <p:txBody>
          <a:bodyPr wrap="square" rtlCol="0">
            <a:spAutoFit/>
          </a:bodyPr>
          <a:lstStyle/>
          <a:p>
            <a:r>
              <a:rPr lang="en-US" sz="1200" dirty="0" smtClean="0">
                <a:solidFill>
                  <a:schemeClr val="bg1"/>
                </a:solidFill>
              </a:rPr>
              <a:t>Rocker bone</a:t>
            </a:r>
            <a:endParaRPr lang="en-US" sz="1200" dirty="0">
              <a:solidFill>
                <a:schemeClr val="bg1"/>
              </a:solidFill>
            </a:endParaRPr>
          </a:p>
        </p:txBody>
      </p:sp>
      <p:sp>
        <p:nvSpPr>
          <p:cNvPr id="60" name="ZoneTexte 59"/>
          <p:cNvSpPr txBox="1"/>
          <p:nvPr/>
        </p:nvSpPr>
        <p:spPr>
          <a:xfrm>
            <a:off x="1727838" y="2837696"/>
            <a:ext cx="1010054" cy="276999"/>
          </a:xfrm>
          <a:prstGeom prst="rect">
            <a:avLst/>
          </a:prstGeom>
          <a:noFill/>
        </p:spPr>
        <p:txBody>
          <a:bodyPr wrap="square" rtlCol="0">
            <a:spAutoFit/>
          </a:bodyPr>
          <a:lstStyle/>
          <a:p>
            <a:r>
              <a:rPr lang="en-US" sz="1200" dirty="0" smtClean="0">
                <a:solidFill>
                  <a:schemeClr val="bg1"/>
                </a:solidFill>
              </a:rPr>
              <a:t>Internal tube</a:t>
            </a:r>
            <a:endParaRPr lang="en-US" sz="1200" dirty="0">
              <a:solidFill>
                <a:schemeClr val="bg1"/>
              </a:solidFill>
            </a:endParaRPr>
          </a:p>
        </p:txBody>
      </p:sp>
      <p:cxnSp>
        <p:nvCxnSpPr>
          <p:cNvPr id="15" name="Connecteur droit 14"/>
          <p:cNvCxnSpPr/>
          <p:nvPr/>
        </p:nvCxnSpPr>
        <p:spPr>
          <a:xfrm>
            <a:off x="353244" y="5743909"/>
            <a:ext cx="3718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59140" y="5520265"/>
            <a:ext cx="696203" cy="276999"/>
          </a:xfrm>
          <a:prstGeom prst="rect">
            <a:avLst/>
          </a:prstGeom>
          <a:noFill/>
        </p:spPr>
        <p:txBody>
          <a:bodyPr wrap="square" rtlCol="0">
            <a:spAutoFit/>
          </a:bodyPr>
          <a:lstStyle/>
          <a:p>
            <a:r>
              <a:rPr lang="en-US" sz="1200" dirty="0" smtClean="0">
                <a:solidFill>
                  <a:schemeClr val="bg1"/>
                </a:solidFill>
              </a:rPr>
              <a:t>1cm</a:t>
            </a:r>
            <a:endParaRPr lang="en-US" sz="1200" dirty="0">
              <a:solidFill>
                <a:schemeClr val="bg1"/>
              </a:solidFill>
            </a:endParaRPr>
          </a:p>
        </p:txBody>
      </p:sp>
      <p:sp>
        <p:nvSpPr>
          <p:cNvPr id="61" name="ZoneTexte 60"/>
          <p:cNvSpPr txBox="1"/>
          <p:nvPr/>
        </p:nvSpPr>
        <p:spPr>
          <a:xfrm>
            <a:off x="1765937" y="4715482"/>
            <a:ext cx="1010054" cy="276999"/>
          </a:xfrm>
          <a:prstGeom prst="rect">
            <a:avLst/>
          </a:prstGeom>
          <a:noFill/>
        </p:spPr>
        <p:txBody>
          <a:bodyPr wrap="square" rtlCol="0">
            <a:spAutoFit/>
          </a:bodyPr>
          <a:lstStyle/>
          <a:p>
            <a:r>
              <a:rPr lang="en-US" sz="1200" dirty="0" smtClean="0">
                <a:solidFill>
                  <a:schemeClr val="bg1"/>
                </a:solidFill>
              </a:rPr>
              <a:t>Internal tube</a:t>
            </a:r>
            <a:endParaRPr lang="en-US" sz="1200" dirty="0">
              <a:solidFill>
                <a:schemeClr val="bg1"/>
              </a:solidFill>
            </a:endParaRPr>
          </a:p>
        </p:txBody>
      </p:sp>
      <p:sp>
        <p:nvSpPr>
          <p:cNvPr id="2055" name="ZoneTexte 2054"/>
          <p:cNvSpPr txBox="1"/>
          <p:nvPr/>
        </p:nvSpPr>
        <p:spPr>
          <a:xfrm>
            <a:off x="3097875" y="985145"/>
            <a:ext cx="1629261" cy="276999"/>
          </a:xfrm>
          <a:prstGeom prst="rect">
            <a:avLst/>
          </a:prstGeom>
          <a:noFill/>
        </p:spPr>
        <p:txBody>
          <a:bodyPr wrap="square" rtlCol="0">
            <a:spAutoFit/>
          </a:bodyPr>
          <a:lstStyle/>
          <a:p>
            <a:r>
              <a:rPr lang="en-US" sz="1200" dirty="0" smtClean="0">
                <a:solidFill>
                  <a:schemeClr val="bg1"/>
                </a:solidFill>
              </a:rPr>
              <a:t>Swimbladder</a:t>
            </a:r>
            <a:endParaRPr lang="en-US" sz="1200" dirty="0">
              <a:solidFill>
                <a:schemeClr val="bg1"/>
              </a:solidFill>
            </a:endParaRPr>
          </a:p>
        </p:txBody>
      </p:sp>
      <p:cxnSp>
        <p:nvCxnSpPr>
          <p:cNvPr id="2057" name="Connecteur droit 2056"/>
          <p:cNvCxnSpPr/>
          <p:nvPr/>
        </p:nvCxnSpPr>
        <p:spPr>
          <a:xfrm flipV="1">
            <a:off x="3419872" y="1169688"/>
            <a:ext cx="184273" cy="282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1418234" y="2281075"/>
            <a:ext cx="1629261" cy="276999"/>
          </a:xfrm>
          <a:prstGeom prst="rect">
            <a:avLst/>
          </a:prstGeom>
          <a:noFill/>
        </p:spPr>
        <p:txBody>
          <a:bodyPr wrap="square" rtlCol="0">
            <a:spAutoFit/>
          </a:bodyPr>
          <a:lstStyle/>
          <a:p>
            <a:r>
              <a:rPr lang="en-US" sz="1200" dirty="0" smtClean="0">
                <a:solidFill>
                  <a:schemeClr val="bg1"/>
                </a:solidFill>
              </a:rPr>
              <a:t>Swimbladder</a:t>
            </a:r>
            <a:endParaRPr lang="en-US" sz="1200" dirty="0">
              <a:solidFill>
                <a:schemeClr val="bg1"/>
              </a:solidFill>
            </a:endParaRPr>
          </a:p>
        </p:txBody>
      </p:sp>
      <p:sp>
        <p:nvSpPr>
          <p:cNvPr id="45" name="ZoneTexte 44"/>
          <p:cNvSpPr txBox="1"/>
          <p:nvPr/>
        </p:nvSpPr>
        <p:spPr>
          <a:xfrm>
            <a:off x="4434125" y="5190331"/>
            <a:ext cx="1629261" cy="276999"/>
          </a:xfrm>
          <a:prstGeom prst="rect">
            <a:avLst/>
          </a:prstGeom>
          <a:noFill/>
        </p:spPr>
        <p:txBody>
          <a:bodyPr wrap="square" rtlCol="0">
            <a:spAutoFit/>
          </a:bodyPr>
          <a:lstStyle/>
          <a:p>
            <a:r>
              <a:rPr lang="en-US" sz="1200" dirty="0" smtClean="0">
                <a:solidFill>
                  <a:schemeClr val="bg1"/>
                </a:solidFill>
              </a:rPr>
              <a:t>Swimbladder</a:t>
            </a:r>
            <a:endParaRPr lang="en-US" sz="1200" dirty="0">
              <a:solidFill>
                <a:schemeClr val="bg1"/>
              </a:solidFill>
            </a:endParaRPr>
          </a:p>
        </p:txBody>
      </p:sp>
      <p:sp>
        <p:nvSpPr>
          <p:cNvPr id="11" name="Ellipse 10"/>
          <p:cNvSpPr/>
          <p:nvPr/>
        </p:nvSpPr>
        <p:spPr>
          <a:xfrm flipH="1">
            <a:off x="1417916" y="2379931"/>
            <a:ext cx="45719" cy="4571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e libre 11"/>
          <p:cNvSpPr/>
          <p:nvPr/>
        </p:nvSpPr>
        <p:spPr>
          <a:xfrm>
            <a:off x="1431742" y="3316817"/>
            <a:ext cx="73408" cy="88582"/>
          </a:xfrm>
          <a:custGeom>
            <a:avLst/>
            <a:gdLst>
              <a:gd name="connsiteX0" fmla="*/ 66858 w 73408"/>
              <a:gd name="connsiteY0" fmla="*/ 80433 h 88582"/>
              <a:gd name="connsiteX1" fmla="*/ 70033 w 73408"/>
              <a:gd name="connsiteY1" fmla="*/ 16933 h 88582"/>
              <a:gd name="connsiteX2" fmla="*/ 44633 w 73408"/>
              <a:gd name="connsiteY2" fmla="*/ 1058 h 88582"/>
              <a:gd name="connsiteX3" fmla="*/ 22408 w 73408"/>
              <a:gd name="connsiteY3" fmla="*/ 4233 h 88582"/>
              <a:gd name="connsiteX4" fmla="*/ 6533 w 73408"/>
              <a:gd name="connsiteY4" fmla="*/ 26458 h 88582"/>
              <a:gd name="connsiteX5" fmla="*/ 183 w 73408"/>
              <a:gd name="connsiteY5" fmla="*/ 55033 h 88582"/>
              <a:gd name="connsiteX6" fmla="*/ 12883 w 73408"/>
              <a:gd name="connsiteY6" fmla="*/ 83608 h 88582"/>
              <a:gd name="connsiteX7" fmla="*/ 66858 w 73408"/>
              <a:gd name="connsiteY7" fmla="*/ 8043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08" h="88582">
                <a:moveTo>
                  <a:pt x="66858" y="80433"/>
                </a:moveTo>
                <a:cubicBezTo>
                  <a:pt x="76383" y="69320"/>
                  <a:pt x="73737" y="30162"/>
                  <a:pt x="70033" y="16933"/>
                </a:cubicBezTo>
                <a:cubicBezTo>
                  <a:pt x="66329" y="3704"/>
                  <a:pt x="52570" y="3175"/>
                  <a:pt x="44633" y="1058"/>
                </a:cubicBezTo>
                <a:cubicBezTo>
                  <a:pt x="36696" y="-1059"/>
                  <a:pt x="28758" y="0"/>
                  <a:pt x="22408" y="4233"/>
                </a:cubicBezTo>
                <a:cubicBezTo>
                  <a:pt x="16058" y="8466"/>
                  <a:pt x="10237" y="17991"/>
                  <a:pt x="6533" y="26458"/>
                </a:cubicBezTo>
                <a:cubicBezTo>
                  <a:pt x="2829" y="34925"/>
                  <a:pt x="-875" y="45508"/>
                  <a:pt x="183" y="55033"/>
                </a:cubicBezTo>
                <a:cubicBezTo>
                  <a:pt x="1241" y="64558"/>
                  <a:pt x="4416" y="77258"/>
                  <a:pt x="12883" y="83608"/>
                </a:cubicBezTo>
                <a:cubicBezTo>
                  <a:pt x="21350" y="89958"/>
                  <a:pt x="57333" y="91546"/>
                  <a:pt x="66858" y="80433"/>
                </a:cubicBez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rme libre 12"/>
          <p:cNvSpPr/>
          <p:nvPr/>
        </p:nvSpPr>
        <p:spPr>
          <a:xfrm>
            <a:off x="1406823" y="4281684"/>
            <a:ext cx="138584" cy="141523"/>
          </a:xfrm>
          <a:custGeom>
            <a:avLst/>
            <a:gdLst>
              <a:gd name="connsiteX0" fmla="*/ 2833 w 132190"/>
              <a:gd name="connsiteY0" fmla="*/ 96641 h 141523"/>
              <a:gd name="connsiteX1" fmla="*/ 47283 w 132190"/>
              <a:gd name="connsiteY1" fmla="*/ 137916 h 141523"/>
              <a:gd name="connsiteX2" fmla="*/ 91733 w 132190"/>
              <a:gd name="connsiteY2" fmla="*/ 134741 h 141523"/>
              <a:gd name="connsiteX3" fmla="*/ 110783 w 132190"/>
              <a:gd name="connsiteY3" fmla="*/ 96641 h 141523"/>
              <a:gd name="connsiteX4" fmla="*/ 123483 w 132190"/>
              <a:gd name="connsiteY4" fmla="*/ 58541 h 141523"/>
              <a:gd name="connsiteX5" fmla="*/ 129833 w 132190"/>
              <a:gd name="connsiteY5" fmla="*/ 39491 h 141523"/>
              <a:gd name="connsiteX6" fmla="*/ 82208 w 132190"/>
              <a:gd name="connsiteY6" fmla="*/ 4566 h 141523"/>
              <a:gd name="connsiteX7" fmla="*/ 37758 w 132190"/>
              <a:gd name="connsiteY7" fmla="*/ 4566 h 141523"/>
              <a:gd name="connsiteX8" fmla="*/ 9183 w 132190"/>
              <a:gd name="connsiteY8" fmla="*/ 42666 h 141523"/>
              <a:gd name="connsiteX9" fmla="*/ 2833 w 132190"/>
              <a:gd name="connsiteY9" fmla="*/ 96641 h 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190" h="141523">
                <a:moveTo>
                  <a:pt x="2833" y="96641"/>
                </a:moveTo>
                <a:cubicBezTo>
                  <a:pt x="9183" y="112516"/>
                  <a:pt x="32466" y="131566"/>
                  <a:pt x="47283" y="137916"/>
                </a:cubicBezTo>
                <a:cubicBezTo>
                  <a:pt x="62100" y="144266"/>
                  <a:pt x="81150" y="141620"/>
                  <a:pt x="91733" y="134741"/>
                </a:cubicBezTo>
                <a:cubicBezTo>
                  <a:pt x="102316" y="127862"/>
                  <a:pt x="105491" y="109341"/>
                  <a:pt x="110783" y="96641"/>
                </a:cubicBezTo>
                <a:cubicBezTo>
                  <a:pt x="116075" y="83941"/>
                  <a:pt x="123483" y="58541"/>
                  <a:pt x="123483" y="58541"/>
                </a:cubicBezTo>
                <a:cubicBezTo>
                  <a:pt x="126658" y="49016"/>
                  <a:pt x="136712" y="48487"/>
                  <a:pt x="129833" y="39491"/>
                </a:cubicBezTo>
                <a:cubicBezTo>
                  <a:pt x="122954" y="30495"/>
                  <a:pt x="97554" y="10387"/>
                  <a:pt x="82208" y="4566"/>
                </a:cubicBezTo>
                <a:cubicBezTo>
                  <a:pt x="66862" y="-1255"/>
                  <a:pt x="49929" y="-1784"/>
                  <a:pt x="37758" y="4566"/>
                </a:cubicBezTo>
                <a:cubicBezTo>
                  <a:pt x="25587" y="10916"/>
                  <a:pt x="16591" y="31553"/>
                  <a:pt x="9183" y="42666"/>
                </a:cubicBezTo>
                <a:cubicBezTo>
                  <a:pt x="1775" y="53778"/>
                  <a:pt x="-3517" y="80766"/>
                  <a:pt x="2833" y="96641"/>
                </a:cubicBez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rme libre 13"/>
          <p:cNvSpPr/>
          <p:nvPr/>
        </p:nvSpPr>
        <p:spPr>
          <a:xfrm>
            <a:off x="1372419" y="5197221"/>
            <a:ext cx="167756" cy="187823"/>
          </a:xfrm>
          <a:custGeom>
            <a:avLst/>
            <a:gdLst>
              <a:gd name="connsiteX0" fmla="*/ 78556 w 167756"/>
              <a:gd name="connsiteY0" fmla="*/ 187579 h 187823"/>
              <a:gd name="connsiteX1" fmla="*/ 30931 w 167756"/>
              <a:gd name="connsiteY1" fmla="*/ 152654 h 187823"/>
              <a:gd name="connsiteX2" fmla="*/ 5531 w 167756"/>
              <a:gd name="connsiteY2" fmla="*/ 130429 h 187823"/>
              <a:gd name="connsiteX3" fmla="*/ 2356 w 167756"/>
              <a:gd name="connsiteY3" fmla="*/ 95504 h 187823"/>
              <a:gd name="connsiteX4" fmla="*/ 34106 w 167756"/>
              <a:gd name="connsiteY4" fmla="*/ 32004 h 187823"/>
              <a:gd name="connsiteX5" fmla="*/ 81731 w 167756"/>
              <a:gd name="connsiteY5" fmla="*/ 254 h 187823"/>
              <a:gd name="connsiteX6" fmla="*/ 161106 w 167756"/>
              <a:gd name="connsiteY6" fmla="*/ 47879 h 187823"/>
              <a:gd name="connsiteX7" fmla="*/ 161106 w 167756"/>
              <a:gd name="connsiteY7" fmla="*/ 108204 h 187823"/>
              <a:gd name="connsiteX8" fmla="*/ 142056 w 167756"/>
              <a:gd name="connsiteY8" fmla="*/ 127254 h 187823"/>
              <a:gd name="connsiteX9" fmla="*/ 116656 w 167756"/>
              <a:gd name="connsiteY9" fmla="*/ 133604 h 187823"/>
              <a:gd name="connsiteX10" fmla="*/ 78556 w 167756"/>
              <a:gd name="connsiteY10" fmla="*/ 187579 h 18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56" h="187823">
                <a:moveTo>
                  <a:pt x="78556" y="187579"/>
                </a:moveTo>
                <a:cubicBezTo>
                  <a:pt x="64269" y="190754"/>
                  <a:pt x="43102" y="162179"/>
                  <a:pt x="30931" y="152654"/>
                </a:cubicBezTo>
                <a:cubicBezTo>
                  <a:pt x="18760" y="143129"/>
                  <a:pt x="10294" y="139954"/>
                  <a:pt x="5531" y="130429"/>
                </a:cubicBezTo>
                <a:cubicBezTo>
                  <a:pt x="768" y="120904"/>
                  <a:pt x="-2407" y="111908"/>
                  <a:pt x="2356" y="95504"/>
                </a:cubicBezTo>
                <a:cubicBezTo>
                  <a:pt x="7119" y="79100"/>
                  <a:pt x="20877" y="47879"/>
                  <a:pt x="34106" y="32004"/>
                </a:cubicBezTo>
                <a:cubicBezTo>
                  <a:pt x="47335" y="16129"/>
                  <a:pt x="60564" y="-2392"/>
                  <a:pt x="81731" y="254"/>
                </a:cubicBezTo>
                <a:cubicBezTo>
                  <a:pt x="102898" y="2900"/>
                  <a:pt x="147877" y="29887"/>
                  <a:pt x="161106" y="47879"/>
                </a:cubicBezTo>
                <a:cubicBezTo>
                  <a:pt x="174335" y="65871"/>
                  <a:pt x="164281" y="94975"/>
                  <a:pt x="161106" y="108204"/>
                </a:cubicBezTo>
                <a:cubicBezTo>
                  <a:pt x="157931" y="121433"/>
                  <a:pt x="149464" y="123021"/>
                  <a:pt x="142056" y="127254"/>
                </a:cubicBezTo>
                <a:cubicBezTo>
                  <a:pt x="134648" y="131487"/>
                  <a:pt x="121418" y="126725"/>
                  <a:pt x="116656" y="133604"/>
                </a:cubicBezTo>
                <a:cubicBezTo>
                  <a:pt x="111894" y="140483"/>
                  <a:pt x="92843" y="184404"/>
                  <a:pt x="78556" y="187579"/>
                </a:cubicBez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p:cNvSpPr/>
          <p:nvPr/>
        </p:nvSpPr>
        <p:spPr>
          <a:xfrm rot="19993094">
            <a:off x="2432949" y="2548865"/>
            <a:ext cx="65902" cy="45719"/>
          </a:xfrm>
          <a:prstGeom prst="ellipse">
            <a:avLst/>
          </a:prstGeom>
          <a:solidFill>
            <a:srgbClr val="66FF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rme libre 16"/>
          <p:cNvSpPr/>
          <p:nvPr/>
        </p:nvSpPr>
        <p:spPr>
          <a:xfrm>
            <a:off x="2364306" y="3659384"/>
            <a:ext cx="189045" cy="97538"/>
          </a:xfrm>
          <a:custGeom>
            <a:avLst/>
            <a:gdLst>
              <a:gd name="connsiteX0" fmla="*/ 7419 w 189045"/>
              <a:gd name="connsiteY0" fmla="*/ 96641 h 97538"/>
              <a:gd name="connsiteX1" fmla="*/ 32819 w 189045"/>
              <a:gd name="connsiteY1" fmla="*/ 49016 h 97538"/>
              <a:gd name="connsiteX2" fmla="*/ 13769 w 189045"/>
              <a:gd name="connsiteY2" fmla="*/ 45841 h 97538"/>
              <a:gd name="connsiteX3" fmla="*/ 64569 w 189045"/>
              <a:gd name="connsiteY3" fmla="*/ 1391 h 97538"/>
              <a:gd name="connsiteX4" fmla="*/ 89969 w 189045"/>
              <a:gd name="connsiteY4" fmla="*/ 29966 h 97538"/>
              <a:gd name="connsiteX5" fmla="*/ 188394 w 189045"/>
              <a:gd name="connsiteY5" fmla="*/ 1391 h 97538"/>
              <a:gd name="connsiteX6" fmla="*/ 7419 w 189045"/>
              <a:gd name="connsiteY6" fmla="*/ 96641 h 9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045" h="97538">
                <a:moveTo>
                  <a:pt x="7419" y="96641"/>
                </a:moveTo>
                <a:cubicBezTo>
                  <a:pt x="-18510" y="104578"/>
                  <a:pt x="31761" y="57483"/>
                  <a:pt x="32819" y="49016"/>
                </a:cubicBezTo>
                <a:cubicBezTo>
                  <a:pt x="33877" y="40549"/>
                  <a:pt x="8477" y="53778"/>
                  <a:pt x="13769" y="45841"/>
                </a:cubicBezTo>
                <a:cubicBezTo>
                  <a:pt x="19061" y="37904"/>
                  <a:pt x="51869" y="4037"/>
                  <a:pt x="64569" y="1391"/>
                </a:cubicBezTo>
                <a:cubicBezTo>
                  <a:pt x="77269" y="-1255"/>
                  <a:pt x="69332" y="29966"/>
                  <a:pt x="89969" y="29966"/>
                </a:cubicBezTo>
                <a:cubicBezTo>
                  <a:pt x="110606" y="29966"/>
                  <a:pt x="197390" y="-7605"/>
                  <a:pt x="188394" y="1391"/>
                </a:cubicBezTo>
                <a:cubicBezTo>
                  <a:pt x="179398" y="10387"/>
                  <a:pt x="33348" y="88704"/>
                  <a:pt x="7419" y="96641"/>
                </a:cubicBezTo>
                <a:close/>
              </a:path>
            </a:pathLst>
          </a:custGeom>
          <a:solidFill>
            <a:srgbClr val="66FF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rme libre 17"/>
          <p:cNvSpPr/>
          <p:nvPr/>
        </p:nvSpPr>
        <p:spPr>
          <a:xfrm>
            <a:off x="2307064" y="4486268"/>
            <a:ext cx="266400" cy="140026"/>
          </a:xfrm>
          <a:custGeom>
            <a:avLst/>
            <a:gdLst>
              <a:gd name="connsiteX0" fmla="*/ 80536 w 266400"/>
              <a:gd name="connsiteY0" fmla="*/ 139707 h 140026"/>
              <a:gd name="connsiteX1" fmla="*/ 20211 w 266400"/>
              <a:gd name="connsiteY1" fmla="*/ 85732 h 140026"/>
              <a:gd name="connsiteX2" fmla="*/ 1161 w 266400"/>
              <a:gd name="connsiteY2" fmla="*/ 34932 h 140026"/>
              <a:gd name="connsiteX3" fmla="*/ 48786 w 266400"/>
              <a:gd name="connsiteY3" fmla="*/ 3182 h 140026"/>
              <a:gd name="connsiteX4" fmla="*/ 93236 w 266400"/>
              <a:gd name="connsiteY4" fmla="*/ 38107 h 140026"/>
              <a:gd name="connsiteX5" fmla="*/ 204361 w 266400"/>
              <a:gd name="connsiteY5" fmla="*/ 31757 h 140026"/>
              <a:gd name="connsiteX6" fmla="*/ 245636 w 266400"/>
              <a:gd name="connsiteY6" fmla="*/ 7 h 140026"/>
              <a:gd name="connsiteX7" fmla="*/ 261511 w 266400"/>
              <a:gd name="connsiteY7" fmla="*/ 34932 h 140026"/>
              <a:gd name="connsiteX8" fmla="*/ 159911 w 266400"/>
              <a:gd name="connsiteY8" fmla="*/ 104782 h 140026"/>
              <a:gd name="connsiteX9" fmla="*/ 80536 w 266400"/>
              <a:gd name="connsiteY9" fmla="*/ 139707 h 14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00" h="140026">
                <a:moveTo>
                  <a:pt x="80536" y="139707"/>
                </a:moveTo>
                <a:cubicBezTo>
                  <a:pt x="57253" y="136532"/>
                  <a:pt x="33440" y="103194"/>
                  <a:pt x="20211" y="85732"/>
                </a:cubicBezTo>
                <a:cubicBezTo>
                  <a:pt x="6982" y="68269"/>
                  <a:pt x="-3601" y="48690"/>
                  <a:pt x="1161" y="34932"/>
                </a:cubicBezTo>
                <a:cubicBezTo>
                  <a:pt x="5923" y="21174"/>
                  <a:pt x="33440" y="2653"/>
                  <a:pt x="48786" y="3182"/>
                </a:cubicBezTo>
                <a:cubicBezTo>
                  <a:pt x="64132" y="3711"/>
                  <a:pt x="67307" y="33345"/>
                  <a:pt x="93236" y="38107"/>
                </a:cubicBezTo>
                <a:cubicBezTo>
                  <a:pt x="119165" y="42869"/>
                  <a:pt x="178961" y="38107"/>
                  <a:pt x="204361" y="31757"/>
                </a:cubicBezTo>
                <a:cubicBezTo>
                  <a:pt x="229761" y="25407"/>
                  <a:pt x="236111" y="-522"/>
                  <a:pt x="245636" y="7"/>
                </a:cubicBezTo>
                <a:cubicBezTo>
                  <a:pt x="255161" y="536"/>
                  <a:pt x="275798" y="17470"/>
                  <a:pt x="261511" y="34932"/>
                </a:cubicBezTo>
                <a:cubicBezTo>
                  <a:pt x="247224" y="52394"/>
                  <a:pt x="190073" y="87849"/>
                  <a:pt x="159911" y="104782"/>
                </a:cubicBezTo>
                <a:cubicBezTo>
                  <a:pt x="129749" y="121715"/>
                  <a:pt x="103819" y="142882"/>
                  <a:pt x="80536" y="139707"/>
                </a:cubicBezTo>
                <a:close/>
              </a:path>
            </a:pathLst>
          </a:custGeom>
          <a:solidFill>
            <a:srgbClr val="66FF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e libre 18"/>
          <p:cNvSpPr/>
          <p:nvPr/>
        </p:nvSpPr>
        <p:spPr>
          <a:xfrm>
            <a:off x="2223466" y="5422834"/>
            <a:ext cx="354822" cy="185171"/>
          </a:xfrm>
          <a:custGeom>
            <a:avLst/>
            <a:gdLst>
              <a:gd name="connsiteX0" fmla="*/ 138734 w 354822"/>
              <a:gd name="connsiteY0" fmla="*/ 184216 h 185171"/>
              <a:gd name="connsiteX1" fmla="*/ 160959 w 354822"/>
              <a:gd name="connsiteY1" fmla="*/ 130241 h 185171"/>
              <a:gd name="connsiteX2" fmla="*/ 27609 w 354822"/>
              <a:gd name="connsiteY2" fmla="*/ 69916 h 185171"/>
              <a:gd name="connsiteX3" fmla="*/ 2209 w 354822"/>
              <a:gd name="connsiteY3" fmla="*/ 41341 h 185171"/>
              <a:gd name="connsiteX4" fmla="*/ 62534 w 354822"/>
              <a:gd name="connsiteY4" fmla="*/ 66 h 185171"/>
              <a:gd name="connsiteX5" fmla="*/ 160959 w 354822"/>
              <a:gd name="connsiteY5" fmla="*/ 31816 h 185171"/>
              <a:gd name="connsiteX6" fmla="*/ 259384 w 354822"/>
              <a:gd name="connsiteY6" fmla="*/ 34991 h 185171"/>
              <a:gd name="connsiteX7" fmla="*/ 354634 w 354822"/>
              <a:gd name="connsiteY7" fmla="*/ 31816 h 185171"/>
              <a:gd name="connsiteX8" fmla="*/ 281609 w 354822"/>
              <a:gd name="connsiteY8" fmla="*/ 101666 h 185171"/>
              <a:gd name="connsiteX9" fmla="*/ 205409 w 354822"/>
              <a:gd name="connsiteY9" fmla="*/ 158816 h 185171"/>
              <a:gd name="connsiteX10" fmla="*/ 138734 w 354822"/>
              <a:gd name="connsiteY10" fmla="*/ 184216 h 18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822" h="185171">
                <a:moveTo>
                  <a:pt x="138734" y="184216"/>
                </a:moveTo>
                <a:cubicBezTo>
                  <a:pt x="131326" y="179453"/>
                  <a:pt x="179480" y="149291"/>
                  <a:pt x="160959" y="130241"/>
                </a:cubicBezTo>
                <a:cubicBezTo>
                  <a:pt x="142438" y="111191"/>
                  <a:pt x="54067" y="84733"/>
                  <a:pt x="27609" y="69916"/>
                </a:cubicBezTo>
                <a:cubicBezTo>
                  <a:pt x="1151" y="55099"/>
                  <a:pt x="-3612" y="52983"/>
                  <a:pt x="2209" y="41341"/>
                </a:cubicBezTo>
                <a:cubicBezTo>
                  <a:pt x="8030" y="29699"/>
                  <a:pt x="36076" y="1653"/>
                  <a:pt x="62534" y="66"/>
                </a:cubicBezTo>
                <a:cubicBezTo>
                  <a:pt x="88992" y="-1522"/>
                  <a:pt x="128151" y="25995"/>
                  <a:pt x="160959" y="31816"/>
                </a:cubicBezTo>
                <a:cubicBezTo>
                  <a:pt x="193767" y="37637"/>
                  <a:pt x="227105" y="34991"/>
                  <a:pt x="259384" y="34991"/>
                </a:cubicBezTo>
                <a:cubicBezTo>
                  <a:pt x="291663" y="34991"/>
                  <a:pt x="350930" y="20704"/>
                  <a:pt x="354634" y="31816"/>
                </a:cubicBezTo>
                <a:cubicBezTo>
                  <a:pt x="358338" y="42928"/>
                  <a:pt x="306480" y="80499"/>
                  <a:pt x="281609" y="101666"/>
                </a:cubicBezTo>
                <a:cubicBezTo>
                  <a:pt x="256738" y="122833"/>
                  <a:pt x="231867" y="142412"/>
                  <a:pt x="205409" y="158816"/>
                </a:cubicBezTo>
                <a:cubicBezTo>
                  <a:pt x="178951" y="175220"/>
                  <a:pt x="146142" y="188979"/>
                  <a:pt x="138734" y="184216"/>
                </a:cubicBezTo>
                <a:close/>
              </a:path>
            </a:pathLst>
          </a:custGeom>
          <a:solidFill>
            <a:srgbClr val="66FF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44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8" grpId="0" animBg="1"/>
      <p:bldP spid="40" grpId="0" animBg="1"/>
      <p:bldP spid="9" grpId="0"/>
      <p:bldP spid="37" grpId="0"/>
      <p:bldP spid="56" grpId="0"/>
      <p:bldP spid="21" grpId="0"/>
      <p:bldP spid="11" grpId="0" animBg="1"/>
      <p:bldP spid="12" grpId="0" animBg="1"/>
      <p:bldP spid="13" grpId="0" animBg="1"/>
      <p:bldP spid="14"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63688" y="201340"/>
            <a:ext cx="5616624" cy="523220"/>
          </a:xfrm>
          <a:prstGeom prst="rect">
            <a:avLst/>
          </a:prstGeom>
          <a:noFill/>
        </p:spPr>
        <p:txBody>
          <a:bodyPr wrap="square" rtlCol="0">
            <a:spAutoFit/>
          </a:bodyPr>
          <a:lstStyle/>
          <a:p>
            <a:pPr algn="ctr"/>
            <a:r>
              <a:rPr lang="fr-BE" sz="2800" i="1" dirty="0" smtClean="0"/>
              <a:t>Onuxodon fowleri: </a:t>
            </a:r>
            <a:r>
              <a:rPr lang="fr-BE" sz="2800" dirty="0" err="1" smtClean="0"/>
              <a:t>sound</a:t>
            </a:r>
            <a:r>
              <a:rPr lang="fr-BE" sz="2800" dirty="0" smtClean="0"/>
              <a:t> production</a:t>
            </a:r>
            <a:endParaRPr lang="fr-BE" sz="2800" i="1" dirty="0"/>
          </a:p>
        </p:txBody>
      </p:sp>
      <p:pic>
        <p:nvPicPr>
          <p:cNvPr id="1027" name="Picture 3" descr="D:\JMIH 2013\ocillo onux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366" y="1865706"/>
            <a:ext cx="6856978" cy="3813823"/>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3" name="play_sound_onux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4912" y="1972072"/>
            <a:ext cx="448816" cy="448816"/>
          </a:xfrm>
          <a:prstGeom prst="rect">
            <a:avLst/>
          </a:prstGeom>
        </p:spPr>
      </p:pic>
      <p:sp>
        <p:nvSpPr>
          <p:cNvPr id="10" name="ZoneTexte 9"/>
          <p:cNvSpPr txBox="1"/>
          <p:nvPr/>
        </p:nvSpPr>
        <p:spPr>
          <a:xfrm>
            <a:off x="4487292" y="5225416"/>
            <a:ext cx="504056" cy="400110"/>
          </a:xfrm>
          <a:prstGeom prst="rect">
            <a:avLst/>
          </a:prstGeom>
          <a:solidFill>
            <a:schemeClr val="tx1"/>
          </a:solidFill>
        </p:spPr>
        <p:txBody>
          <a:bodyPr wrap="square" rtlCol="0">
            <a:spAutoFit/>
          </a:bodyPr>
          <a:lstStyle/>
          <a:p>
            <a:r>
              <a:rPr lang="fr-BE" sz="2000" b="1" dirty="0" smtClean="0">
                <a:solidFill>
                  <a:srgbClr val="FF0000"/>
                </a:solidFill>
              </a:rPr>
              <a:t>(s)</a:t>
            </a:r>
            <a:endParaRPr lang="en-US" sz="2000" b="1" dirty="0">
              <a:solidFill>
                <a:srgbClr val="FF0000"/>
              </a:solidFill>
            </a:endParaRPr>
          </a:p>
        </p:txBody>
      </p:sp>
      <p:sp>
        <p:nvSpPr>
          <p:cNvPr id="12" name="ZoneTexte 11"/>
          <p:cNvSpPr txBox="1"/>
          <p:nvPr/>
        </p:nvSpPr>
        <p:spPr>
          <a:xfrm>
            <a:off x="883374" y="908720"/>
            <a:ext cx="7439691" cy="923330"/>
          </a:xfrm>
          <a:prstGeom prst="rect">
            <a:avLst/>
          </a:prstGeom>
          <a:noFill/>
        </p:spPr>
        <p:txBody>
          <a:bodyPr wrap="square" rtlCol="0">
            <a:spAutoFit/>
          </a:bodyPr>
          <a:lstStyle/>
          <a:p>
            <a:pPr marL="285750" indent="-285750">
              <a:buFont typeface="Arial" pitchFamily="34" charset="0"/>
              <a:buChar char="•"/>
            </a:pPr>
            <a:r>
              <a:rPr lang="fr-BE" dirty="0" smtClean="0"/>
              <a:t> </a:t>
            </a:r>
            <a:r>
              <a:rPr lang="fr-BE" b="1" dirty="0" smtClean="0"/>
              <a:t>1</a:t>
            </a:r>
            <a:r>
              <a:rPr lang="fr-BE" dirty="0" smtClean="0"/>
              <a:t> </a:t>
            </a:r>
            <a:r>
              <a:rPr lang="fr-BE" dirty="0" err="1" smtClean="0"/>
              <a:t>sound</a:t>
            </a:r>
            <a:r>
              <a:rPr lang="fr-BE" dirty="0" smtClean="0"/>
              <a:t> type:</a:t>
            </a:r>
          </a:p>
          <a:p>
            <a:r>
              <a:rPr lang="fr-BE" dirty="0" smtClean="0"/>
              <a:t>- Pulse duration: </a:t>
            </a:r>
            <a:r>
              <a:rPr lang="fr-BE" i="1" dirty="0" smtClean="0"/>
              <a:t>ca. </a:t>
            </a:r>
            <a:r>
              <a:rPr lang="fr-BE" dirty="0" smtClean="0"/>
              <a:t>20 ms</a:t>
            </a:r>
          </a:p>
          <a:p>
            <a:r>
              <a:rPr lang="fr-BE" dirty="0" smtClean="0"/>
              <a:t>- 1 to 41 pulses</a:t>
            </a:r>
            <a:endParaRPr lang="en-US" dirty="0"/>
          </a:p>
        </p:txBody>
      </p:sp>
      <p:sp>
        <p:nvSpPr>
          <p:cNvPr id="2" name="ZoneTexte 1"/>
          <p:cNvSpPr txBox="1"/>
          <p:nvPr/>
        </p:nvSpPr>
        <p:spPr>
          <a:xfrm>
            <a:off x="3015719" y="1972072"/>
            <a:ext cx="2636401" cy="369332"/>
          </a:xfrm>
          <a:prstGeom prst="rect">
            <a:avLst/>
          </a:prstGeom>
          <a:noFill/>
        </p:spPr>
        <p:txBody>
          <a:bodyPr wrap="square" rtlCol="0">
            <a:spAutoFit/>
          </a:bodyPr>
          <a:lstStyle/>
          <a:p>
            <a:pPr algn="ctr"/>
            <a:r>
              <a:rPr lang="fr-BE" b="1" dirty="0" smtClean="0">
                <a:solidFill>
                  <a:schemeClr val="bg1"/>
                </a:solidFill>
              </a:rPr>
              <a:t>&gt; 20 pulses</a:t>
            </a:r>
            <a:endParaRPr lang="en-US" b="1" dirty="0">
              <a:solidFill>
                <a:schemeClr val="bg1"/>
              </a:solidFill>
            </a:endParaRPr>
          </a:p>
        </p:txBody>
      </p:sp>
      <p:pic>
        <p:nvPicPr>
          <p:cNvPr id="16" name="Picture 2" descr="D:\JMIH 2013\low 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JMIH 2013\20pulse_period_roche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0524" y="1894281"/>
            <a:ext cx="6349330" cy="37353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64469" y="5310733"/>
            <a:ext cx="259457" cy="244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3664470" y="5248250"/>
            <a:ext cx="259457"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20" name="ZoneTexte 19"/>
          <p:cNvSpPr txBox="1"/>
          <p:nvPr/>
        </p:nvSpPr>
        <p:spPr>
          <a:xfrm>
            <a:off x="1259632" y="5673035"/>
            <a:ext cx="5976664" cy="276999"/>
          </a:xfrm>
          <a:prstGeom prst="rect">
            <a:avLst/>
          </a:prstGeom>
          <a:noFill/>
        </p:spPr>
        <p:txBody>
          <a:bodyPr wrap="square" rtlCol="0">
            <a:spAutoFit/>
          </a:bodyPr>
          <a:lstStyle/>
          <a:p>
            <a:pPr algn="r"/>
            <a:r>
              <a:rPr lang="en-US" sz="1200" dirty="0" smtClean="0"/>
              <a:t>Variations  in pulse period duration in </a:t>
            </a:r>
            <a:r>
              <a:rPr lang="en-US" sz="1200" i="1" dirty="0" smtClean="0"/>
              <a:t>Onuxodon fowleri </a:t>
            </a:r>
            <a:r>
              <a:rPr lang="en-US" sz="1200" dirty="0" smtClean="0"/>
              <a:t>and male </a:t>
            </a:r>
            <a:r>
              <a:rPr lang="en-US" sz="1200" i="1" dirty="0" smtClean="0"/>
              <a:t>O. rochei  </a:t>
            </a:r>
            <a:r>
              <a:rPr lang="en-US" sz="1200" dirty="0" smtClean="0"/>
              <a:t>sounds</a:t>
            </a:r>
            <a:endParaRPr lang="en-US" sz="1200" dirty="0"/>
          </a:p>
        </p:txBody>
      </p:sp>
      <p:pic>
        <p:nvPicPr>
          <p:cNvPr id="6147" name="Picture 3" descr="D:\JMIH 2013\evo period_onuxo_rochei_linre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529" y="1972072"/>
            <a:ext cx="6296443" cy="37042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726954" y="5329783"/>
            <a:ext cx="259457" cy="2443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p:cNvSpPr txBox="1"/>
          <p:nvPr/>
        </p:nvSpPr>
        <p:spPr>
          <a:xfrm>
            <a:off x="3726955" y="5267300"/>
            <a:ext cx="259457"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13" name="ZoneTexte 12"/>
          <p:cNvSpPr txBox="1"/>
          <p:nvPr/>
        </p:nvSpPr>
        <p:spPr>
          <a:xfrm>
            <a:off x="1763688" y="1972072"/>
            <a:ext cx="2351501" cy="584775"/>
          </a:xfrm>
          <a:prstGeom prst="rect">
            <a:avLst/>
          </a:prstGeom>
          <a:noFill/>
        </p:spPr>
        <p:txBody>
          <a:bodyPr wrap="square" rtlCol="0">
            <a:spAutoFit/>
          </a:bodyPr>
          <a:lstStyle/>
          <a:p>
            <a:r>
              <a:rPr lang="en-US" sz="1600" i="1" dirty="0" smtClean="0">
                <a:solidFill>
                  <a:schemeClr val="tx1">
                    <a:lumMod val="50000"/>
                  </a:schemeClr>
                </a:solidFill>
              </a:rPr>
              <a:t>Ophidion rochei</a:t>
            </a:r>
          </a:p>
          <a:p>
            <a:endParaRPr lang="en-US" sz="1600" dirty="0">
              <a:solidFill>
                <a:schemeClr val="tx1">
                  <a:lumMod val="50000"/>
                </a:schemeClr>
              </a:solidFill>
            </a:endParaRPr>
          </a:p>
        </p:txBody>
      </p:sp>
      <p:sp>
        <p:nvSpPr>
          <p:cNvPr id="25" name="ZoneTexte 24"/>
          <p:cNvSpPr txBox="1"/>
          <p:nvPr/>
        </p:nvSpPr>
        <p:spPr>
          <a:xfrm>
            <a:off x="1743524" y="2178535"/>
            <a:ext cx="2351501" cy="338554"/>
          </a:xfrm>
          <a:prstGeom prst="rect">
            <a:avLst/>
          </a:prstGeom>
          <a:noFill/>
        </p:spPr>
        <p:txBody>
          <a:bodyPr wrap="square" rtlCol="0">
            <a:spAutoFit/>
          </a:bodyPr>
          <a:lstStyle/>
          <a:p>
            <a:r>
              <a:rPr lang="en-US" sz="1600" i="1" dirty="0" smtClean="0">
                <a:solidFill>
                  <a:schemeClr val="bg1"/>
                </a:solidFill>
              </a:rPr>
              <a:t>Onuxodon fowleri</a:t>
            </a:r>
            <a:endParaRPr lang="en-US" sz="1600" i="1" dirty="0">
              <a:solidFill>
                <a:schemeClr val="bg1"/>
              </a:solidFill>
            </a:endParaRPr>
          </a:p>
        </p:txBody>
      </p:sp>
      <p:sp>
        <p:nvSpPr>
          <p:cNvPr id="14" name="ZoneTexte 13"/>
          <p:cNvSpPr txBox="1"/>
          <p:nvPr/>
        </p:nvSpPr>
        <p:spPr>
          <a:xfrm rot="21213687">
            <a:off x="4615950" y="3561893"/>
            <a:ext cx="1884908" cy="338554"/>
          </a:xfrm>
          <a:prstGeom prst="rect">
            <a:avLst/>
          </a:prstGeom>
          <a:noFill/>
        </p:spPr>
        <p:txBody>
          <a:bodyPr wrap="square" rtlCol="0">
            <a:spAutoFit/>
          </a:bodyPr>
          <a:lstStyle/>
          <a:p>
            <a:r>
              <a:rPr lang="en-US" sz="1600" dirty="0">
                <a:solidFill>
                  <a:srgbClr val="FF0000"/>
                </a:solidFill>
              </a:rPr>
              <a:t>y</a:t>
            </a:r>
            <a:r>
              <a:rPr lang="en-US" sz="1600" dirty="0" smtClean="0">
                <a:solidFill>
                  <a:srgbClr val="FF0000"/>
                </a:solidFill>
              </a:rPr>
              <a:t> = 92.5 + 0.6x</a:t>
            </a:r>
            <a:endParaRPr lang="en-US" sz="1600" dirty="0">
              <a:solidFill>
                <a:srgbClr val="FF0000"/>
              </a:solidFill>
            </a:endParaRPr>
          </a:p>
        </p:txBody>
      </p:sp>
    </p:spTree>
    <p:extLst>
      <p:ext uri="{BB962C8B-B14F-4D97-AF65-F5344CB8AC3E}">
        <p14:creationId xmlns:p14="http://schemas.microsoft.com/office/powerpoint/2010/main" val="24913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961"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9" grpId="0" animBg="1"/>
      <p:bldP spid="4" grpId="0"/>
      <p:bldP spid="20" grpId="0"/>
      <p:bldP spid="22" grpId="0" animBg="1"/>
      <p:bldP spid="23" grpId="0"/>
      <p:bldP spid="13" grpId="0"/>
      <p:bldP spid="2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G:\fowleriventraB.jpg"/>
          <p:cNvPicPr>
            <a:picLocks noChangeAspect="1" noChangeArrowheads="1"/>
          </p:cNvPicPr>
          <p:nvPr/>
        </p:nvPicPr>
        <p:blipFill rotWithShape="1">
          <a:blip r:embed="rId3">
            <a:extLst>
              <a:ext uri="{28A0092B-C50C-407E-A947-70E740481C1C}">
                <a14:useLocalDpi xmlns:a14="http://schemas.microsoft.com/office/drawing/2010/main" val="0"/>
              </a:ext>
            </a:extLst>
          </a:blip>
          <a:srcRect t="17676" b="41403"/>
          <a:stretch/>
        </p:blipFill>
        <p:spPr bwMode="auto">
          <a:xfrm>
            <a:off x="989434" y="3637564"/>
            <a:ext cx="7200000" cy="170758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G:\fowleriventraC.jpg"/>
          <p:cNvPicPr>
            <a:picLocks noChangeAspect="1" noChangeArrowheads="1"/>
          </p:cNvPicPr>
          <p:nvPr/>
        </p:nvPicPr>
        <p:blipFill rotWithShape="1">
          <a:blip r:embed="rId4">
            <a:extLst>
              <a:ext uri="{28A0092B-C50C-407E-A947-70E740481C1C}">
                <a14:useLocalDpi xmlns:a14="http://schemas.microsoft.com/office/drawing/2010/main" val="0"/>
              </a:ext>
            </a:extLst>
          </a:blip>
          <a:srcRect t="17676" b="41403"/>
          <a:stretch/>
        </p:blipFill>
        <p:spPr bwMode="auto">
          <a:xfrm>
            <a:off x="972000" y="3637563"/>
            <a:ext cx="7200000" cy="1707583"/>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Connecteur droit 65"/>
          <p:cNvCxnSpPr/>
          <p:nvPr/>
        </p:nvCxnSpPr>
        <p:spPr>
          <a:xfrm flipH="1" flipV="1">
            <a:off x="6444208" y="2516200"/>
            <a:ext cx="66811" cy="3693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7" name="Picture 9" descr="G:\fowleri left lat B.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75" b="23327"/>
          <a:stretch/>
        </p:blipFill>
        <p:spPr bwMode="auto">
          <a:xfrm>
            <a:off x="989434" y="1044349"/>
            <a:ext cx="7200000" cy="25286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fowleri left lat C.jpg"/>
          <p:cNvPicPr>
            <a:picLocks noChangeAspect="1" noChangeArrowheads="1"/>
          </p:cNvPicPr>
          <p:nvPr/>
        </p:nvPicPr>
        <p:blipFill rotWithShape="1">
          <a:blip r:embed="rId6">
            <a:extLst>
              <a:ext uri="{28A0092B-C50C-407E-A947-70E740481C1C}">
                <a14:useLocalDpi xmlns:a14="http://schemas.microsoft.com/office/drawing/2010/main" val="0"/>
              </a:ext>
            </a:extLst>
          </a:blip>
          <a:srcRect t="16075" b="23327"/>
          <a:stretch/>
        </p:blipFill>
        <p:spPr bwMode="auto">
          <a:xfrm>
            <a:off x="989434" y="1044348"/>
            <a:ext cx="7200000" cy="25286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i="1" dirty="0" smtClean="0"/>
              <a:t>Onuxodon fowleri: </a:t>
            </a:r>
            <a:r>
              <a:rPr lang="fr-BE" sz="2800" dirty="0" err="1" smtClean="0"/>
              <a:t>morphology</a:t>
            </a:r>
            <a:r>
              <a:rPr lang="fr-BE" sz="2800" i="1" dirty="0" smtClean="0"/>
              <a:t> </a:t>
            </a:r>
            <a:endParaRPr lang="fr-BE" sz="2800" i="1" dirty="0"/>
          </a:p>
        </p:txBody>
      </p:sp>
      <p:sp>
        <p:nvSpPr>
          <p:cNvPr id="28" name="ZoneTexte 27"/>
          <p:cNvSpPr txBox="1"/>
          <p:nvPr/>
        </p:nvSpPr>
        <p:spPr>
          <a:xfrm>
            <a:off x="1512726" y="2374686"/>
            <a:ext cx="3613100" cy="307777"/>
          </a:xfrm>
          <a:prstGeom prst="rect">
            <a:avLst/>
          </a:prstGeom>
          <a:noFill/>
        </p:spPr>
        <p:txBody>
          <a:bodyPr wrap="square" rtlCol="0">
            <a:spAutoFit/>
          </a:bodyPr>
          <a:lstStyle/>
          <a:p>
            <a:r>
              <a:rPr lang="en-US" sz="1400" dirty="0" smtClean="0"/>
              <a:t>Secondary sonic muscle</a:t>
            </a:r>
            <a:endParaRPr lang="en-US" sz="1400" dirty="0"/>
          </a:p>
        </p:txBody>
      </p:sp>
      <p:cxnSp>
        <p:nvCxnSpPr>
          <p:cNvPr id="19" name="Connecteur droit 18"/>
          <p:cNvCxnSpPr/>
          <p:nvPr/>
        </p:nvCxnSpPr>
        <p:spPr>
          <a:xfrm flipV="1">
            <a:off x="5148064" y="2308682"/>
            <a:ext cx="126540" cy="8409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H="1" flipV="1">
            <a:off x="5146220" y="3362337"/>
            <a:ext cx="65114" cy="11665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3563888" y="2308683"/>
            <a:ext cx="0" cy="5728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3563888" y="3069997"/>
            <a:ext cx="0" cy="17271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3955095" y="2110398"/>
            <a:ext cx="0" cy="1216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a:off x="3779912" y="3487223"/>
            <a:ext cx="168628" cy="1237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flipV="1">
            <a:off x="2339752" y="1988840"/>
            <a:ext cx="401216" cy="121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H="1" flipV="1">
            <a:off x="2780076" y="3637564"/>
            <a:ext cx="447888" cy="9872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flipV="1">
            <a:off x="2994174" y="1648545"/>
            <a:ext cx="325102" cy="8338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D:\JMIH 2013\low 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989434" y="5661134"/>
            <a:ext cx="7200000" cy="523220"/>
          </a:xfrm>
          <a:prstGeom prst="rect">
            <a:avLst/>
          </a:prstGeom>
          <a:noFill/>
        </p:spPr>
        <p:txBody>
          <a:bodyPr wrap="square" rtlCol="0">
            <a:spAutoFit/>
          </a:bodyPr>
          <a:lstStyle/>
          <a:p>
            <a:r>
              <a:rPr lang="en-US" sz="1400" dirty="0" smtClean="0"/>
              <a:t>Left </a:t>
            </a:r>
            <a:r>
              <a:rPr lang="en-US" sz="1400" b="1" dirty="0" smtClean="0"/>
              <a:t>lateral and ventral views </a:t>
            </a:r>
            <a:r>
              <a:rPr lang="en-US" sz="1400" dirty="0" smtClean="0"/>
              <a:t>of neurocranium, vertebral column, swimbladder, rocker bone, and sonic muscles of </a:t>
            </a:r>
            <a:r>
              <a:rPr lang="en-US" sz="1400" i="1" dirty="0" smtClean="0"/>
              <a:t>Onuxodon fowleri</a:t>
            </a:r>
            <a:endParaRPr lang="en-US" sz="1400" dirty="0"/>
          </a:p>
        </p:txBody>
      </p:sp>
      <p:sp>
        <p:nvSpPr>
          <p:cNvPr id="40" name="ZoneTexte 39"/>
          <p:cNvSpPr txBox="1"/>
          <p:nvPr/>
        </p:nvSpPr>
        <p:spPr>
          <a:xfrm>
            <a:off x="1187624" y="2030404"/>
            <a:ext cx="1806550" cy="307777"/>
          </a:xfrm>
          <a:prstGeom prst="rect">
            <a:avLst/>
          </a:prstGeom>
          <a:noFill/>
        </p:spPr>
        <p:txBody>
          <a:bodyPr wrap="square" rtlCol="0">
            <a:spAutoFit/>
          </a:bodyPr>
          <a:lstStyle/>
          <a:p>
            <a:r>
              <a:rPr lang="en-US" sz="1400" dirty="0" smtClean="0"/>
              <a:t>Primary sonic muscle</a:t>
            </a:r>
            <a:endParaRPr lang="en-US" sz="1400" dirty="0"/>
          </a:p>
        </p:txBody>
      </p:sp>
      <p:sp>
        <p:nvSpPr>
          <p:cNvPr id="41" name="ZoneTexte 40"/>
          <p:cNvSpPr txBox="1"/>
          <p:nvPr/>
        </p:nvSpPr>
        <p:spPr>
          <a:xfrm>
            <a:off x="3634439" y="3265238"/>
            <a:ext cx="1806550" cy="307777"/>
          </a:xfrm>
          <a:prstGeom prst="rect">
            <a:avLst/>
          </a:prstGeom>
          <a:noFill/>
        </p:spPr>
        <p:txBody>
          <a:bodyPr wrap="square" rtlCol="0">
            <a:spAutoFit/>
          </a:bodyPr>
          <a:lstStyle/>
          <a:p>
            <a:r>
              <a:rPr lang="en-US" sz="1400" dirty="0" smtClean="0"/>
              <a:t>Plates</a:t>
            </a:r>
            <a:endParaRPr lang="en-US" sz="1400" dirty="0"/>
          </a:p>
        </p:txBody>
      </p:sp>
      <p:sp>
        <p:nvSpPr>
          <p:cNvPr id="42" name="ZoneTexte 41"/>
          <p:cNvSpPr txBox="1"/>
          <p:nvPr/>
        </p:nvSpPr>
        <p:spPr>
          <a:xfrm>
            <a:off x="2915816" y="2821911"/>
            <a:ext cx="1084150" cy="307777"/>
          </a:xfrm>
          <a:prstGeom prst="rect">
            <a:avLst/>
          </a:prstGeom>
          <a:noFill/>
        </p:spPr>
        <p:txBody>
          <a:bodyPr wrap="square" rtlCol="0">
            <a:spAutoFit/>
          </a:bodyPr>
          <a:lstStyle/>
          <a:p>
            <a:r>
              <a:rPr lang="en-US" sz="1400" dirty="0" smtClean="0"/>
              <a:t>Rocker bone</a:t>
            </a:r>
            <a:endParaRPr lang="en-US" sz="1400" dirty="0"/>
          </a:p>
        </p:txBody>
      </p:sp>
      <p:sp>
        <p:nvSpPr>
          <p:cNvPr id="46" name="ZoneTexte 45"/>
          <p:cNvSpPr txBox="1"/>
          <p:nvPr/>
        </p:nvSpPr>
        <p:spPr>
          <a:xfrm>
            <a:off x="4588928" y="3069997"/>
            <a:ext cx="1371352" cy="307777"/>
          </a:xfrm>
          <a:prstGeom prst="rect">
            <a:avLst/>
          </a:prstGeom>
          <a:noFill/>
        </p:spPr>
        <p:txBody>
          <a:bodyPr wrap="square" rtlCol="0">
            <a:spAutoFit/>
          </a:bodyPr>
          <a:lstStyle/>
          <a:p>
            <a:r>
              <a:rPr lang="en-US" sz="1400" dirty="0" smtClean="0"/>
              <a:t>Swimbladder</a:t>
            </a:r>
            <a:endParaRPr lang="en-US" sz="1400" dirty="0"/>
          </a:p>
        </p:txBody>
      </p:sp>
      <p:sp>
        <p:nvSpPr>
          <p:cNvPr id="47" name="ZoneTexte 46"/>
          <p:cNvSpPr txBox="1"/>
          <p:nvPr/>
        </p:nvSpPr>
        <p:spPr>
          <a:xfrm>
            <a:off x="1187624" y="3985319"/>
            <a:ext cx="1806550" cy="307777"/>
          </a:xfrm>
          <a:prstGeom prst="rect">
            <a:avLst/>
          </a:prstGeom>
          <a:noFill/>
        </p:spPr>
        <p:txBody>
          <a:bodyPr wrap="square" rtlCol="0">
            <a:spAutoFit/>
          </a:bodyPr>
          <a:lstStyle/>
          <a:p>
            <a:r>
              <a:rPr lang="en-US" sz="1400" dirty="0" smtClean="0"/>
              <a:t>Primary sonic muscles</a:t>
            </a:r>
            <a:endParaRPr lang="en-US" sz="1400" dirty="0"/>
          </a:p>
        </p:txBody>
      </p:sp>
      <p:cxnSp>
        <p:nvCxnSpPr>
          <p:cNvPr id="48" name="Connecteur droit 47"/>
          <p:cNvCxnSpPr/>
          <p:nvPr/>
        </p:nvCxnSpPr>
        <p:spPr>
          <a:xfrm flipH="1" flipV="1">
            <a:off x="2339752" y="4221088"/>
            <a:ext cx="440324"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1496438" y="3398864"/>
            <a:ext cx="2067450" cy="307777"/>
          </a:xfrm>
          <a:prstGeom prst="rect">
            <a:avLst/>
          </a:prstGeom>
          <a:noFill/>
        </p:spPr>
        <p:txBody>
          <a:bodyPr wrap="square" rtlCol="0">
            <a:spAutoFit/>
          </a:bodyPr>
          <a:lstStyle/>
          <a:p>
            <a:r>
              <a:rPr lang="en-US" sz="1400" dirty="0" smtClean="0"/>
              <a:t>Secondary sonic muscles</a:t>
            </a:r>
            <a:endParaRPr lang="en-US" sz="1400" dirty="0"/>
          </a:p>
        </p:txBody>
      </p:sp>
      <p:sp>
        <p:nvSpPr>
          <p:cNvPr id="57" name="ZoneTexte 56"/>
          <p:cNvSpPr txBox="1"/>
          <p:nvPr/>
        </p:nvSpPr>
        <p:spPr>
          <a:xfrm>
            <a:off x="1008492" y="869677"/>
            <a:ext cx="2946603" cy="307777"/>
          </a:xfrm>
          <a:prstGeom prst="rect">
            <a:avLst/>
          </a:prstGeom>
          <a:noFill/>
        </p:spPr>
        <p:txBody>
          <a:bodyPr wrap="square" rtlCol="0">
            <a:spAutoFit/>
          </a:bodyPr>
          <a:lstStyle/>
          <a:p>
            <a:r>
              <a:rPr lang="en-US" sz="1400" dirty="0" smtClean="0"/>
              <a:t>Neurocranium</a:t>
            </a:r>
            <a:endParaRPr lang="en-US" sz="1400" dirty="0"/>
          </a:p>
        </p:txBody>
      </p:sp>
      <p:sp>
        <p:nvSpPr>
          <p:cNvPr id="58" name="ZoneTexte 57"/>
          <p:cNvSpPr txBox="1"/>
          <p:nvPr/>
        </p:nvSpPr>
        <p:spPr>
          <a:xfrm>
            <a:off x="3214239" y="1126115"/>
            <a:ext cx="268638" cy="276999"/>
          </a:xfrm>
          <a:prstGeom prst="rect">
            <a:avLst/>
          </a:prstGeom>
          <a:noFill/>
        </p:spPr>
        <p:txBody>
          <a:bodyPr wrap="square" rtlCol="0">
            <a:spAutoFit/>
          </a:bodyPr>
          <a:lstStyle/>
          <a:p>
            <a:r>
              <a:rPr lang="en-US" sz="1200" dirty="0" smtClean="0"/>
              <a:t>I</a:t>
            </a:r>
            <a:endParaRPr lang="en-US" sz="1200" dirty="0"/>
          </a:p>
        </p:txBody>
      </p:sp>
      <p:sp>
        <p:nvSpPr>
          <p:cNvPr id="59" name="ZoneTexte 58"/>
          <p:cNvSpPr txBox="1"/>
          <p:nvPr/>
        </p:nvSpPr>
        <p:spPr>
          <a:xfrm>
            <a:off x="3511274" y="898329"/>
            <a:ext cx="268638" cy="276999"/>
          </a:xfrm>
          <a:prstGeom prst="rect">
            <a:avLst/>
          </a:prstGeom>
          <a:noFill/>
        </p:spPr>
        <p:txBody>
          <a:bodyPr wrap="square" rtlCol="0">
            <a:spAutoFit/>
          </a:bodyPr>
          <a:lstStyle/>
          <a:p>
            <a:r>
              <a:rPr lang="en-US" sz="1200" dirty="0" smtClean="0"/>
              <a:t>II</a:t>
            </a:r>
            <a:endParaRPr lang="en-US" sz="1200" dirty="0"/>
          </a:p>
        </p:txBody>
      </p:sp>
      <p:sp>
        <p:nvSpPr>
          <p:cNvPr id="60" name="ZoneTexte 59"/>
          <p:cNvSpPr txBox="1"/>
          <p:nvPr/>
        </p:nvSpPr>
        <p:spPr>
          <a:xfrm>
            <a:off x="3779912" y="939164"/>
            <a:ext cx="404270" cy="276999"/>
          </a:xfrm>
          <a:prstGeom prst="rect">
            <a:avLst/>
          </a:prstGeom>
          <a:noFill/>
        </p:spPr>
        <p:txBody>
          <a:bodyPr wrap="square" rtlCol="0">
            <a:spAutoFit/>
          </a:bodyPr>
          <a:lstStyle/>
          <a:p>
            <a:r>
              <a:rPr lang="en-US" sz="1200" dirty="0" smtClean="0"/>
              <a:t>III</a:t>
            </a:r>
            <a:endParaRPr lang="en-US" sz="1200" dirty="0"/>
          </a:p>
        </p:txBody>
      </p:sp>
      <p:sp>
        <p:nvSpPr>
          <p:cNvPr id="61" name="ZoneTexte 60"/>
          <p:cNvSpPr txBox="1"/>
          <p:nvPr/>
        </p:nvSpPr>
        <p:spPr>
          <a:xfrm>
            <a:off x="4067944" y="1063769"/>
            <a:ext cx="404270" cy="276999"/>
          </a:xfrm>
          <a:prstGeom prst="rect">
            <a:avLst/>
          </a:prstGeom>
          <a:noFill/>
        </p:spPr>
        <p:txBody>
          <a:bodyPr wrap="square" rtlCol="0">
            <a:spAutoFit/>
          </a:bodyPr>
          <a:lstStyle/>
          <a:p>
            <a:r>
              <a:rPr lang="en-US" sz="1200" dirty="0" smtClean="0"/>
              <a:t>IV</a:t>
            </a:r>
            <a:endParaRPr lang="en-US" sz="1200" dirty="0"/>
          </a:p>
        </p:txBody>
      </p:sp>
      <p:sp>
        <p:nvSpPr>
          <p:cNvPr id="62" name="ZoneTexte 61"/>
          <p:cNvSpPr txBox="1"/>
          <p:nvPr/>
        </p:nvSpPr>
        <p:spPr>
          <a:xfrm>
            <a:off x="4599778" y="1186361"/>
            <a:ext cx="404270" cy="276999"/>
          </a:xfrm>
          <a:prstGeom prst="rect">
            <a:avLst/>
          </a:prstGeom>
          <a:noFill/>
        </p:spPr>
        <p:txBody>
          <a:bodyPr wrap="square" rtlCol="0">
            <a:spAutoFit/>
          </a:bodyPr>
          <a:lstStyle/>
          <a:p>
            <a:r>
              <a:rPr lang="en-US" sz="1200" dirty="0" smtClean="0"/>
              <a:t>VI</a:t>
            </a:r>
            <a:endParaRPr lang="en-US" sz="1200" dirty="0"/>
          </a:p>
        </p:txBody>
      </p:sp>
      <p:cxnSp>
        <p:nvCxnSpPr>
          <p:cNvPr id="63" name="Connecteur droit 62"/>
          <p:cNvCxnSpPr/>
          <p:nvPr/>
        </p:nvCxnSpPr>
        <p:spPr>
          <a:xfrm>
            <a:off x="1938536" y="1105128"/>
            <a:ext cx="257200" cy="2356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4383754" y="1124744"/>
            <a:ext cx="404270" cy="276999"/>
          </a:xfrm>
          <a:prstGeom prst="rect">
            <a:avLst/>
          </a:prstGeom>
          <a:noFill/>
        </p:spPr>
        <p:txBody>
          <a:bodyPr wrap="square" rtlCol="0">
            <a:spAutoFit/>
          </a:bodyPr>
          <a:lstStyle/>
          <a:p>
            <a:r>
              <a:rPr lang="en-US" sz="1200" dirty="0" smtClean="0"/>
              <a:t>V</a:t>
            </a:r>
            <a:endParaRPr lang="en-US" sz="1200" dirty="0"/>
          </a:p>
        </p:txBody>
      </p:sp>
      <p:sp>
        <p:nvSpPr>
          <p:cNvPr id="26" name="Forme libre 25"/>
          <p:cNvSpPr/>
          <p:nvPr/>
        </p:nvSpPr>
        <p:spPr>
          <a:xfrm>
            <a:off x="3600125" y="1598549"/>
            <a:ext cx="517060" cy="720956"/>
          </a:xfrm>
          <a:custGeom>
            <a:avLst/>
            <a:gdLst>
              <a:gd name="connsiteX0" fmla="*/ 28900 w 517060"/>
              <a:gd name="connsiteY0" fmla="*/ 51657 h 720956"/>
              <a:gd name="connsiteX1" fmla="*/ 325 w 517060"/>
              <a:gd name="connsiteY1" fmla="*/ 99282 h 720956"/>
              <a:gd name="connsiteX2" fmla="*/ 45569 w 517060"/>
              <a:gd name="connsiteY2" fmla="*/ 165957 h 720956"/>
              <a:gd name="connsiteX3" fmla="*/ 119388 w 517060"/>
              <a:gd name="connsiteY3" fmla="*/ 235014 h 720956"/>
              <a:gd name="connsiteX4" fmla="*/ 181300 w 517060"/>
              <a:gd name="connsiteY4" fmla="*/ 296926 h 720956"/>
              <a:gd name="connsiteX5" fmla="*/ 281313 w 517060"/>
              <a:gd name="connsiteY5" fmla="*/ 404082 h 720956"/>
              <a:gd name="connsiteX6" fmla="*/ 202731 w 517060"/>
              <a:gd name="connsiteY6" fmla="*/ 427895 h 720956"/>
              <a:gd name="connsiteX7" fmla="*/ 124150 w 517060"/>
              <a:gd name="connsiteY7" fmla="*/ 342170 h 720956"/>
              <a:gd name="connsiteX8" fmla="*/ 107481 w 517060"/>
              <a:gd name="connsiteY8" fmla="*/ 358839 h 720956"/>
              <a:gd name="connsiteX9" fmla="*/ 90813 w 517060"/>
              <a:gd name="connsiteY9" fmla="*/ 470757 h 720956"/>
              <a:gd name="connsiteX10" fmla="*/ 181300 w 517060"/>
              <a:gd name="connsiteY10" fmla="*/ 589820 h 720956"/>
              <a:gd name="connsiteX11" fmla="*/ 347988 w 517060"/>
              <a:gd name="connsiteY11" fmla="*/ 685070 h 720956"/>
              <a:gd name="connsiteX12" fmla="*/ 405138 w 517060"/>
              <a:gd name="connsiteY12" fmla="*/ 720789 h 720956"/>
              <a:gd name="connsiteX13" fmla="*/ 483719 w 517060"/>
              <a:gd name="connsiteY13" fmla="*/ 673164 h 720956"/>
              <a:gd name="connsiteX14" fmla="*/ 517056 w 517060"/>
              <a:gd name="connsiteY14" fmla="*/ 635064 h 720956"/>
              <a:gd name="connsiteX15" fmla="*/ 486100 w 517060"/>
              <a:gd name="connsiteY15" fmla="*/ 394557 h 720956"/>
              <a:gd name="connsiteX16" fmla="*/ 471813 w 517060"/>
              <a:gd name="connsiteY16" fmla="*/ 304070 h 720956"/>
              <a:gd name="connsiteX17" fmla="*/ 469431 w 517060"/>
              <a:gd name="connsiteY17" fmla="*/ 230251 h 720956"/>
              <a:gd name="connsiteX18" fmla="*/ 438475 w 517060"/>
              <a:gd name="connsiteY18" fmla="*/ 130239 h 720956"/>
              <a:gd name="connsiteX19" fmla="*/ 397994 w 517060"/>
              <a:gd name="connsiteY19" fmla="*/ 68326 h 720956"/>
              <a:gd name="connsiteX20" fmla="*/ 319413 w 517060"/>
              <a:gd name="connsiteY20" fmla="*/ 1651 h 720956"/>
              <a:gd name="connsiteX21" fmla="*/ 259881 w 517060"/>
              <a:gd name="connsiteY21" fmla="*/ 23082 h 720956"/>
              <a:gd name="connsiteX22" fmla="*/ 205113 w 517060"/>
              <a:gd name="connsiteY22" fmla="*/ 54039 h 720956"/>
              <a:gd name="connsiteX23" fmla="*/ 147963 w 517060"/>
              <a:gd name="connsiteY23" fmla="*/ 46895 h 720956"/>
              <a:gd name="connsiteX24" fmla="*/ 221781 w 517060"/>
              <a:gd name="connsiteY24" fmla="*/ 135001 h 720956"/>
              <a:gd name="connsiteX25" fmla="*/ 247975 w 517060"/>
              <a:gd name="connsiteY25" fmla="*/ 304070 h 720956"/>
              <a:gd name="connsiteX26" fmla="*/ 143200 w 517060"/>
              <a:gd name="connsiteY26" fmla="*/ 227870 h 720956"/>
              <a:gd name="connsiteX27" fmla="*/ 95575 w 517060"/>
              <a:gd name="connsiteY27" fmla="*/ 118332 h 720956"/>
              <a:gd name="connsiteX28" fmla="*/ 28900 w 517060"/>
              <a:gd name="connsiteY28" fmla="*/ 51657 h 72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7060" h="720956">
                <a:moveTo>
                  <a:pt x="28900" y="51657"/>
                </a:moveTo>
                <a:cubicBezTo>
                  <a:pt x="13025" y="48482"/>
                  <a:pt x="-2453" y="80232"/>
                  <a:pt x="325" y="99282"/>
                </a:cubicBezTo>
                <a:cubicBezTo>
                  <a:pt x="3103" y="118332"/>
                  <a:pt x="25725" y="143335"/>
                  <a:pt x="45569" y="165957"/>
                </a:cubicBezTo>
                <a:cubicBezTo>
                  <a:pt x="65413" y="188579"/>
                  <a:pt x="96766" y="213186"/>
                  <a:pt x="119388" y="235014"/>
                </a:cubicBezTo>
                <a:cubicBezTo>
                  <a:pt x="142010" y="256842"/>
                  <a:pt x="154312" y="268748"/>
                  <a:pt x="181300" y="296926"/>
                </a:cubicBezTo>
                <a:cubicBezTo>
                  <a:pt x="208288" y="325104"/>
                  <a:pt x="277741" y="382254"/>
                  <a:pt x="281313" y="404082"/>
                </a:cubicBezTo>
                <a:cubicBezTo>
                  <a:pt x="284885" y="425910"/>
                  <a:pt x="228925" y="438214"/>
                  <a:pt x="202731" y="427895"/>
                </a:cubicBezTo>
                <a:cubicBezTo>
                  <a:pt x="176537" y="417576"/>
                  <a:pt x="140025" y="353679"/>
                  <a:pt x="124150" y="342170"/>
                </a:cubicBezTo>
                <a:cubicBezTo>
                  <a:pt x="108275" y="330661"/>
                  <a:pt x="113037" y="337408"/>
                  <a:pt x="107481" y="358839"/>
                </a:cubicBezTo>
                <a:cubicBezTo>
                  <a:pt x="101925" y="380270"/>
                  <a:pt x="78510" y="432260"/>
                  <a:pt x="90813" y="470757"/>
                </a:cubicBezTo>
                <a:cubicBezTo>
                  <a:pt x="103116" y="509254"/>
                  <a:pt x="138438" y="554101"/>
                  <a:pt x="181300" y="589820"/>
                </a:cubicBezTo>
                <a:cubicBezTo>
                  <a:pt x="224162" y="625539"/>
                  <a:pt x="310682" y="663242"/>
                  <a:pt x="347988" y="685070"/>
                </a:cubicBezTo>
                <a:cubicBezTo>
                  <a:pt x="385294" y="706898"/>
                  <a:pt x="382516" y="722773"/>
                  <a:pt x="405138" y="720789"/>
                </a:cubicBezTo>
                <a:cubicBezTo>
                  <a:pt x="427760" y="718805"/>
                  <a:pt x="465066" y="687451"/>
                  <a:pt x="483719" y="673164"/>
                </a:cubicBezTo>
                <a:cubicBezTo>
                  <a:pt x="502372" y="658877"/>
                  <a:pt x="516659" y="681498"/>
                  <a:pt x="517056" y="635064"/>
                </a:cubicBezTo>
                <a:cubicBezTo>
                  <a:pt x="517453" y="588630"/>
                  <a:pt x="493640" y="449723"/>
                  <a:pt x="486100" y="394557"/>
                </a:cubicBezTo>
                <a:cubicBezTo>
                  <a:pt x="478560" y="339391"/>
                  <a:pt x="474591" y="331454"/>
                  <a:pt x="471813" y="304070"/>
                </a:cubicBezTo>
                <a:cubicBezTo>
                  <a:pt x="469035" y="276686"/>
                  <a:pt x="474987" y="259223"/>
                  <a:pt x="469431" y="230251"/>
                </a:cubicBezTo>
                <a:cubicBezTo>
                  <a:pt x="463875" y="201279"/>
                  <a:pt x="450381" y="157226"/>
                  <a:pt x="438475" y="130239"/>
                </a:cubicBezTo>
                <a:cubicBezTo>
                  <a:pt x="426569" y="103252"/>
                  <a:pt x="417838" y="89757"/>
                  <a:pt x="397994" y="68326"/>
                </a:cubicBezTo>
                <a:cubicBezTo>
                  <a:pt x="378150" y="46895"/>
                  <a:pt x="342432" y="9192"/>
                  <a:pt x="319413" y="1651"/>
                </a:cubicBezTo>
                <a:cubicBezTo>
                  <a:pt x="296394" y="-5890"/>
                  <a:pt x="278931" y="14351"/>
                  <a:pt x="259881" y="23082"/>
                </a:cubicBezTo>
                <a:cubicBezTo>
                  <a:pt x="240831" y="31813"/>
                  <a:pt x="223766" y="50070"/>
                  <a:pt x="205113" y="54039"/>
                </a:cubicBezTo>
                <a:cubicBezTo>
                  <a:pt x="186460" y="58008"/>
                  <a:pt x="145185" y="33401"/>
                  <a:pt x="147963" y="46895"/>
                </a:cubicBezTo>
                <a:cubicBezTo>
                  <a:pt x="150741" y="60389"/>
                  <a:pt x="205112" y="92139"/>
                  <a:pt x="221781" y="135001"/>
                </a:cubicBezTo>
                <a:cubicBezTo>
                  <a:pt x="238450" y="177863"/>
                  <a:pt x="261072" y="288592"/>
                  <a:pt x="247975" y="304070"/>
                </a:cubicBezTo>
                <a:cubicBezTo>
                  <a:pt x="234878" y="319548"/>
                  <a:pt x="168600" y="258826"/>
                  <a:pt x="143200" y="227870"/>
                </a:cubicBezTo>
                <a:cubicBezTo>
                  <a:pt x="117800" y="196914"/>
                  <a:pt x="114228" y="147701"/>
                  <a:pt x="95575" y="118332"/>
                </a:cubicBezTo>
                <a:cubicBezTo>
                  <a:pt x="76922" y="88963"/>
                  <a:pt x="44775" y="54832"/>
                  <a:pt x="28900" y="51657"/>
                </a:cubicBezTo>
                <a:close/>
              </a:path>
            </a:pathLst>
          </a:custGeom>
          <a:solidFill>
            <a:srgbClr val="66FF33">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orme libre 26"/>
          <p:cNvSpPr/>
          <p:nvPr/>
        </p:nvSpPr>
        <p:spPr>
          <a:xfrm>
            <a:off x="3578796" y="4619619"/>
            <a:ext cx="533941" cy="184695"/>
          </a:xfrm>
          <a:custGeom>
            <a:avLst/>
            <a:gdLst>
              <a:gd name="connsiteX0" fmla="*/ 223 w 533941"/>
              <a:gd name="connsiteY0" fmla="*/ 71444 h 184695"/>
              <a:gd name="connsiteX1" fmla="*/ 102617 w 533941"/>
              <a:gd name="connsiteY1" fmla="*/ 121450 h 184695"/>
              <a:gd name="connsiteX2" fmla="*/ 207392 w 533941"/>
              <a:gd name="connsiteY2" fmla="*/ 147644 h 184695"/>
              <a:gd name="connsiteX3" fmla="*/ 290735 w 533941"/>
              <a:gd name="connsiteY3" fmla="*/ 152406 h 184695"/>
              <a:gd name="connsiteX4" fmla="*/ 340742 w 533941"/>
              <a:gd name="connsiteY4" fmla="*/ 173837 h 184695"/>
              <a:gd name="connsiteX5" fmla="*/ 381223 w 533941"/>
              <a:gd name="connsiteY5" fmla="*/ 183362 h 184695"/>
              <a:gd name="connsiteX6" fmla="*/ 419323 w 533941"/>
              <a:gd name="connsiteY6" fmla="*/ 145262 h 184695"/>
              <a:gd name="connsiteX7" fmla="*/ 507429 w 533941"/>
              <a:gd name="connsiteY7" fmla="*/ 28581 h 184695"/>
              <a:gd name="connsiteX8" fmla="*/ 528860 w 533941"/>
              <a:gd name="connsiteY8" fmla="*/ 6 h 184695"/>
              <a:gd name="connsiteX9" fmla="*/ 424085 w 533941"/>
              <a:gd name="connsiteY9" fmla="*/ 26200 h 184695"/>
              <a:gd name="connsiteX10" fmla="*/ 345504 w 533941"/>
              <a:gd name="connsiteY10" fmla="*/ 59537 h 184695"/>
              <a:gd name="connsiteX11" fmla="*/ 285973 w 533941"/>
              <a:gd name="connsiteY11" fmla="*/ 83350 h 184695"/>
              <a:gd name="connsiteX12" fmla="*/ 257398 w 533941"/>
              <a:gd name="connsiteY12" fmla="*/ 88112 h 184695"/>
              <a:gd name="connsiteX13" fmla="*/ 197867 w 533941"/>
              <a:gd name="connsiteY13" fmla="*/ 73825 h 184695"/>
              <a:gd name="connsiteX14" fmla="*/ 128810 w 533941"/>
              <a:gd name="connsiteY14" fmla="*/ 54775 h 184695"/>
              <a:gd name="connsiteX15" fmla="*/ 76423 w 533941"/>
              <a:gd name="connsiteY15" fmla="*/ 35725 h 184695"/>
              <a:gd name="connsiteX16" fmla="*/ 223 w 533941"/>
              <a:gd name="connsiteY16" fmla="*/ 71444 h 1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941" h="184695">
                <a:moveTo>
                  <a:pt x="223" y="71444"/>
                </a:moveTo>
                <a:cubicBezTo>
                  <a:pt x="4589" y="85731"/>
                  <a:pt x="68089" y="108750"/>
                  <a:pt x="102617" y="121450"/>
                </a:cubicBezTo>
                <a:cubicBezTo>
                  <a:pt x="137145" y="134150"/>
                  <a:pt x="176039" y="142485"/>
                  <a:pt x="207392" y="147644"/>
                </a:cubicBezTo>
                <a:cubicBezTo>
                  <a:pt x="238745" y="152803"/>
                  <a:pt x="268510" y="148040"/>
                  <a:pt x="290735" y="152406"/>
                </a:cubicBezTo>
                <a:cubicBezTo>
                  <a:pt x="312960" y="156772"/>
                  <a:pt x="325661" y="168678"/>
                  <a:pt x="340742" y="173837"/>
                </a:cubicBezTo>
                <a:cubicBezTo>
                  <a:pt x="355823" y="178996"/>
                  <a:pt x="368126" y="188124"/>
                  <a:pt x="381223" y="183362"/>
                </a:cubicBezTo>
                <a:cubicBezTo>
                  <a:pt x="394320" y="178600"/>
                  <a:pt x="398289" y="171059"/>
                  <a:pt x="419323" y="145262"/>
                </a:cubicBezTo>
                <a:cubicBezTo>
                  <a:pt x="440357" y="119465"/>
                  <a:pt x="507429" y="28581"/>
                  <a:pt x="507429" y="28581"/>
                </a:cubicBezTo>
                <a:cubicBezTo>
                  <a:pt x="525685" y="4372"/>
                  <a:pt x="542751" y="403"/>
                  <a:pt x="528860" y="6"/>
                </a:cubicBezTo>
                <a:cubicBezTo>
                  <a:pt x="514969" y="-391"/>
                  <a:pt x="454644" y="16278"/>
                  <a:pt x="424085" y="26200"/>
                </a:cubicBezTo>
                <a:cubicBezTo>
                  <a:pt x="393526" y="36122"/>
                  <a:pt x="368523" y="50012"/>
                  <a:pt x="345504" y="59537"/>
                </a:cubicBezTo>
                <a:cubicBezTo>
                  <a:pt x="322485" y="69062"/>
                  <a:pt x="300657" y="78587"/>
                  <a:pt x="285973" y="83350"/>
                </a:cubicBezTo>
                <a:cubicBezTo>
                  <a:pt x="271289" y="88113"/>
                  <a:pt x="272082" y="89700"/>
                  <a:pt x="257398" y="88112"/>
                </a:cubicBezTo>
                <a:cubicBezTo>
                  <a:pt x="242714" y="86525"/>
                  <a:pt x="219298" y="79381"/>
                  <a:pt x="197867" y="73825"/>
                </a:cubicBezTo>
                <a:cubicBezTo>
                  <a:pt x="176436" y="68269"/>
                  <a:pt x="149051" y="61125"/>
                  <a:pt x="128810" y="54775"/>
                </a:cubicBezTo>
                <a:cubicBezTo>
                  <a:pt x="108569" y="48425"/>
                  <a:pt x="96267" y="34534"/>
                  <a:pt x="76423" y="35725"/>
                </a:cubicBezTo>
                <a:cubicBezTo>
                  <a:pt x="56579" y="36916"/>
                  <a:pt x="-4143" y="57157"/>
                  <a:pt x="223" y="71444"/>
                </a:cubicBezTo>
                <a:close/>
              </a:path>
            </a:pathLst>
          </a:cu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rme libre 28"/>
          <p:cNvSpPr/>
          <p:nvPr/>
        </p:nvSpPr>
        <p:spPr>
          <a:xfrm>
            <a:off x="3488156" y="4983863"/>
            <a:ext cx="482270" cy="225843"/>
          </a:xfrm>
          <a:custGeom>
            <a:avLst/>
            <a:gdLst>
              <a:gd name="connsiteX0" fmla="*/ 13869 w 482270"/>
              <a:gd name="connsiteY0" fmla="*/ 108837 h 225843"/>
              <a:gd name="connsiteX1" fmla="*/ 13869 w 482270"/>
              <a:gd name="connsiteY1" fmla="*/ 54862 h 225843"/>
              <a:gd name="connsiteX2" fmla="*/ 74194 w 482270"/>
              <a:gd name="connsiteY2" fmla="*/ 61212 h 225843"/>
              <a:gd name="connsiteX3" fmla="*/ 153569 w 482270"/>
              <a:gd name="connsiteY3" fmla="*/ 29462 h 225843"/>
              <a:gd name="connsiteX4" fmla="*/ 299619 w 482270"/>
              <a:gd name="connsiteY4" fmla="*/ 887 h 225843"/>
              <a:gd name="connsiteX5" fmla="*/ 321844 w 482270"/>
              <a:gd name="connsiteY5" fmla="*/ 64387 h 225843"/>
              <a:gd name="connsiteX6" fmla="*/ 394869 w 482270"/>
              <a:gd name="connsiteY6" fmla="*/ 38987 h 225843"/>
              <a:gd name="connsiteX7" fmla="*/ 448844 w 482270"/>
              <a:gd name="connsiteY7" fmla="*/ 134237 h 225843"/>
              <a:gd name="connsiteX8" fmla="*/ 477419 w 482270"/>
              <a:gd name="connsiteY8" fmla="*/ 219962 h 225843"/>
              <a:gd name="connsiteX9" fmla="*/ 347244 w 482270"/>
              <a:gd name="connsiteY9" fmla="*/ 210437 h 225843"/>
              <a:gd name="connsiteX10" fmla="*/ 305969 w 482270"/>
              <a:gd name="connsiteY10" fmla="*/ 146937 h 225843"/>
              <a:gd name="connsiteX11" fmla="*/ 264694 w 482270"/>
              <a:gd name="connsiteY11" fmla="*/ 83437 h 225843"/>
              <a:gd name="connsiteX12" fmla="*/ 166269 w 482270"/>
              <a:gd name="connsiteY12" fmla="*/ 83437 h 225843"/>
              <a:gd name="connsiteX13" fmla="*/ 13869 w 482270"/>
              <a:gd name="connsiteY13" fmla="*/ 108837 h 22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270" h="225843">
                <a:moveTo>
                  <a:pt x="13869" y="108837"/>
                </a:moveTo>
                <a:cubicBezTo>
                  <a:pt x="-11531" y="104075"/>
                  <a:pt x="3815" y="62799"/>
                  <a:pt x="13869" y="54862"/>
                </a:cubicBezTo>
                <a:cubicBezTo>
                  <a:pt x="23923" y="46925"/>
                  <a:pt x="50911" y="65445"/>
                  <a:pt x="74194" y="61212"/>
                </a:cubicBezTo>
                <a:cubicBezTo>
                  <a:pt x="97477" y="56979"/>
                  <a:pt x="115998" y="39516"/>
                  <a:pt x="153569" y="29462"/>
                </a:cubicBezTo>
                <a:cubicBezTo>
                  <a:pt x="191140" y="19408"/>
                  <a:pt x="271573" y="-4934"/>
                  <a:pt x="299619" y="887"/>
                </a:cubicBezTo>
                <a:cubicBezTo>
                  <a:pt x="327665" y="6708"/>
                  <a:pt x="305969" y="58037"/>
                  <a:pt x="321844" y="64387"/>
                </a:cubicBezTo>
                <a:cubicBezTo>
                  <a:pt x="337719" y="70737"/>
                  <a:pt x="373702" y="27345"/>
                  <a:pt x="394869" y="38987"/>
                </a:cubicBezTo>
                <a:cubicBezTo>
                  <a:pt x="416036" y="50629"/>
                  <a:pt x="435086" y="104075"/>
                  <a:pt x="448844" y="134237"/>
                </a:cubicBezTo>
                <a:cubicBezTo>
                  <a:pt x="462602" y="164399"/>
                  <a:pt x="494352" y="207262"/>
                  <a:pt x="477419" y="219962"/>
                </a:cubicBezTo>
                <a:cubicBezTo>
                  <a:pt x="460486" y="232662"/>
                  <a:pt x="375819" y="222608"/>
                  <a:pt x="347244" y="210437"/>
                </a:cubicBezTo>
                <a:cubicBezTo>
                  <a:pt x="318669" y="198266"/>
                  <a:pt x="305969" y="146937"/>
                  <a:pt x="305969" y="146937"/>
                </a:cubicBezTo>
                <a:cubicBezTo>
                  <a:pt x="292211" y="125770"/>
                  <a:pt x="287977" y="94020"/>
                  <a:pt x="264694" y="83437"/>
                </a:cubicBezTo>
                <a:cubicBezTo>
                  <a:pt x="241411" y="72854"/>
                  <a:pt x="201723" y="82379"/>
                  <a:pt x="166269" y="83437"/>
                </a:cubicBezTo>
                <a:cubicBezTo>
                  <a:pt x="130815" y="84495"/>
                  <a:pt x="39269" y="113599"/>
                  <a:pt x="13869" y="108837"/>
                </a:cubicBezTo>
                <a:close/>
              </a:path>
            </a:pathLst>
          </a:cu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Connecteur droit 30"/>
          <p:cNvCxnSpPr/>
          <p:nvPr/>
        </p:nvCxnSpPr>
        <p:spPr>
          <a:xfrm>
            <a:off x="1148791" y="5517232"/>
            <a:ext cx="63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1074064" y="5199855"/>
            <a:ext cx="966536" cy="369332"/>
          </a:xfrm>
          <a:prstGeom prst="rect">
            <a:avLst/>
          </a:prstGeom>
          <a:noFill/>
        </p:spPr>
        <p:txBody>
          <a:bodyPr wrap="square" rtlCol="0">
            <a:spAutoFit/>
          </a:bodyPr>
          <a:lstStyle/>
          <a:p>
            <a:r>
              <a:rPr lang="en-US" dirty="0" smtClean="0"/>
              <a:t>2 mm</a:t>
            </a:r>
            <a:endParaRPr lang="en-US" dirty="0"/>
          </a:p>
        </p:txBody>
      </p:sp>
      <p:cxnSp>
        <p:nvCxnSpPr>
          <p:cNvPr id="76" name="Connecteur droit 75"/>
          <p:cNvCxnSpPr/>
          <p:nvPr/>
        </p:nvCxnSpPr>
        <p:spPr>
          <a:xfrm flipH="1" flipV="1">
            <a:off x="2780076" y="3641096"/>
            <a:ext cx="539200" cy="13901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flipH="1" flipV="1">
            <a:off x="2339752" y="4221088"/>
            <a:ext cx="401216" cy="762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nvCxnSpPr>
        <p:spPr>
          <a:xfrm flipH="1">
            <a:off x="3905827" y="3521579"/>
            <a:ext cx="45048" cy="15653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0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P spid="56" grpId="0"/>
      <p:bldP spid="58" grpId="0"/>
      <p:bldP spid="59" grpId="0"/>
      <p:bldP spid="60" grpId="0"/>
      <p:bldP spid="61" grpId="0"/>
      <p:bldP spid="62" grpId="0"/>
      <p:bldP spid="65" grpId="0"/>
      <p:bldP spid="26" grpId="0" animBg="1"/>
      <p:bldP spid="27"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971600" y="201340"/>
            <a:ext cx="7056784" cy="523220"/>
          </a:xfrm>
          <a:prstGeom prst="rect">
            <a:avLst/>
          </a:prstGeom>
          <a:noFill/>
        </p:spPr>
        <p:txBody>
          <a:bodyPr wrap="square" rtlCol="0">
            <a:spAutoFit/>
          </a:bodyPr>
          <a:lstStyle/>
          <a:p>
            <a:pPr algn="ctr"/>
            <a:r>
              <a:rPr lang="fr-BE" sz="2800" dirty="0" err="1" smtClean="0"/>
              <a:t>Comparison</a:t>
            </a:r>
            <a:r>
              <a:rPr lang="fr-BE" sz="2800" dirty="0" smtClean="0"/>
              <a:t> </a:t>
            </a:r>
            <a:r>
              <a:rPr lang="fr-BE" sz="2800" dirty="0" err="1" smtClean="0"/>
              <a:t>between</a:t>
            </a:r>
            <a:r>
              <a:rPr lang="fr-BE" sz="2800" dirty="0" smtClean="0"/>
              <a:t> </a:t>
            </a:r>
            <a:r>
              <a:rPr lang="fr-BE" sz="2800" i="1" dirty="0" smtClean="0"/>
              <a:t>O. fowleri </a:t>
            </a:r>
            <a:r>
              <a:rPr lang="fr-BE" sz="2800" dirty="0" smtClean="0"/>
              <a:t>and </a:t>
            </a:r>
            <a:r>
              <a:rPr lang="fr-BE" sz="2800" i="1" dirty="0"/>
              <a:t>O. rochei </a:t>
            </a:r>
            <a:endParaRPr lang="fr-BE" sz="2800" dirty="0"/>
          </a:p>
        </p:txBody>
      </p:sp>
      <p:graphicFrame>
        <p:nvGraphicFramePr>
          <p:cNvPr id="9" name="Tableau 8"/>
          <p:cNvGraphicFramePr>
            <a:graphicFrameLocks noGrp="1"/>
          </p:cNvGraphicFramePr>
          <p:nvPr>
            <p:extLst>
              <p:ext uri="{D42A27DB-BD31-4B8C-83A1-F6EECF244321}">
                <p14:modId xmlns:p14="http://schemas.microsoft.com/office/powerpoint/2010/main" val="2672398104"/>
              </p:ext>
            </p:extLst>
          </p:nvPr>
        </p:nvGraphicFramePr>
        <p:xfrm>
          <a:off x="251519" y="980728"/>
          <a:ext cx="8470615" cy="3606800"/>
        </p:xfrm>
        <a:graphic>
          <a:graphicData uri="http://schemas.openxmlformats.org/drawingml/2006/table">
            <a:tbl>
              <a:tblPr firstRow="1" bandRow="1">
                <a:tableStyleId>{2D5ABB26-0587-4C30-8999-92F81FD0307C}</a:tableStyleId>
              </a:tblPr>
              <a:tblGrid>
                <a:gridCol w="3528393"/>
                <a:gridCol w="1293111"/>
                <a:gridCol w="1659542"/>
                <a:gridCol w="1989569"/>
              </a:tblGrid>
              <a:tr h="129185">
                <a:tc>
                  <a:txBody>
                    <a:bodyPr/>
                    <a:lstStyle/>
                    <a:p>
                      <a:pPr algn="ctr"/>
                      <a:endParaRPr lang="en-US" dirty="0"/>
                    </a:p>
                  </a:txBody>
                  <a:tcPr/>
                </a:tc>
                <a:tc>
                  <a:txBody>
                    <a:bodyPr/>
                    <a:lstStyle/>
                    <a:p>
                      <a:pPr algn="ctr"/>
                      <a:r>
                        <a:rPr lang="fr-BE" i="1" dirty="0" smtClean="0"/>
                        <a:t>O. Fowleri</a:t>
                      </a:r>
                    </a:p>
                    <a:p>
                      <a:pPr algn="ctr"/>
                      <a:r>
                        <a:rPr lang="fr-BE" i="0" dirty="0" smtClean="0"/>
                        <a:t>(Carapidae)</a:t>
                      </a:r>
                      <a:endParaRPr lang="en-US" i="0" dirty="0"/>
                    </a:p>
                  </a:txBody>
                  <a:tcPr/>
                </a:tc>
                <a:tc>
                  <a:txBody>
                    <a:bodyPr/>
                    <a:lstStyle/>
                    <a:p>
                      <a:pPr algn="ctr"/>
                      <a:r>
                        <a:rPr lang="fr-BE" i="0" dirty="0" smtClean="0"/>
                        <a:t>Male</a:t>
                      </a:r>
                      <a:r>
                        <a:rPr lang="fr-BE" i="1" dirty="0" smtClean="0"/>
                        <a:t> O.</a:t>
                      </a:r>
                      <a:r>
                        <a:rPr lang="fr-BE" i="1" baseline="0" dirty="0" smtClean="0"/>
                        <a:t> </a:t>
                      </a:r>
                      <a:r>
                        <a:rPr lang="fr-BE" i="1" dirty="0" smtClean="0"/>
                        <a:t>rochei</a:t>
                      </a:r>
                    </a:p>
                    <a:p>
                      <a:pPr algn="ctr"/>
                      <a:r>
                        <a:rPr lang="fr-BE" i="0" dirty="0" smtClean="0"/>
                        <a:t>(Ophidiidae)</a:t>
                      </a:r>
                      <a:endParaRPr lang="en-US" i="0" dirty="0"/>
                    </a:p>
                  </a:txBody>
                  <a:tcPr/>
                </a:tc>
                <a:tc>
                  <a:txBody>
                    <a:bodyPr/>
                    <a:lstStyle/>
                    <a:p>
                      <a:pPr algn="ctr"/>
                      <a:r>
                        <a:rPr lang="fr-BE" i="0" dirty="0" err="1" smtClean="0"/>
                        <a:t>Female</a:t>
                      </a:r>
                      <a:r>
                        <a:rPr lang="fr-BE" i="1" dirty="0" smtClean="0"/>
                        <a:t> O. rochei</a:t>
                      </a:r>
                    </a:p>
                    <a:p>
                      <a:pPr algn="ctr"/>
                      <a:r>
                        <a:rPr lang="en-US" i="0" dirty="0" smtClean="0"/>
                        <a:t>(Ophidiidae)</a:t>
                      </a:r>
                      <a:endParaRPr lang="fr-BE" i="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Sounds</a:t>
                      </a:r>
                      <a:r>
                        <a:rPr lang="fr-BE" dirty="0" smtClean="0"/>
                        <a:t> up to </a:t>
                      </a:r>
                      <a:r>
                        <a:rPr lang="fr-BE" dirty="0" err="1" smtClean="0"/>
                        <a:t>several</a:t>
                      </a:r>
                      <a:r>
                        <a:rPr lang="fr-BE" baseline="0" dirty="0" smtClean="0"/>
                        <a:t> seconds</a:t>
                      </a:r>
                      <a:endParaRPr lang="en-US" dirty="0" smtClean="0"/>
                    </a:p>
                  </a:txBody>
                  <a:tcPr/>
                </a:tc>
                <a:tc>
                  <a:txBody>
                    <a:bodyPr/>
                    <a:lstStyle/>
                    <a:p>
                      <a:pPr algn="ctr"/>
                      <a:r>
                        <a:rPr lang="fr-BE" b="1" dirty="0" smtClean="0">
                          <a:solidFill>
                            <a:srgbClr val="00B050"/>
                          </a:solidFill>
                        </a:rPr>
                        <a:t>YES</a:t>
                      </a:r>
                      <a:endParaRPr lang="en-US" b="1" i="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Sounds </a:t>
                      </a:r>
                      <a:r>
                        <a:rPr lang="en-US" baseline="0" dirty="0" smtClean="0"/>
                        <a:t>over 3</a:t>
                      </a:r>
                      <a:r>
                        <a:rPr lang="en-US" dirty="0" smtClean="0"/>
                        <a:t>0 pulses</a:t>
                      </a:r>
                    </a:p>
                  </a:txBody>
                  <a:tcPr/>
                </a:tc>
                <a:tc>
                  <a:txBody>
                    <a:bodyPr/>
                    <a:lstStyle/>
                    <a:p>
                      <a:pPr algn="ctr"/>
                      <a:r>
                        <a:rPr lang="fr-BE" b="1" dirty="0" smtClean="0">
                          <a:solidFill>
                            <a:srgbClr val="00B050"/>
                          </a:solidFill>
                        </a:rPr>
                        <a:t>YES</a:t>
                      </a:r>
                      <a:endParaRPr lang="en-US" b="1" i="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r h="370840">
                <a:tc>
                  <a:txBody>
                    <a:bodyPr/>
                    <a:lstStyle/>
                    <a:p>
                      <a:r>
                        <a:rPr lang="fr-BE" dirty="0" smtClean="0"/>
                        <a:t>Pulse duration over</a:t>
                      </a:r>
                      <a:r>
                        <a:rPr lang="fr-BE" baseline="0" dirty="0" smtClean="0"/>
                        <a:t> 10 ms</a:t>
                      </a:r>
                      <a:endParaRPr lang="en-US" dirty="0"/>
                    </a:p>
                  </a:txBody>
                  <a:tcPr/>
                </a:tc>
                <a:tc>
                  <a:txBody>
                    <a:bodyPr/>
                    <a:lstStyle/>
                    <a:p>
                      <a:pPr algn="ctr"/>
                      <a:r>
                        <a:rPr lang="fr-BE" b="1" dirty="0" smtClean="0">
                          <a:solidFill>
                            <a:srgbClr val="00B050"/>
                          </a:solidFill>
                        </a:rPr>
                        <a:t>YES</a:t>
                      </a:r>
                      <a:endParaRPr lang="en-US" b="1" i="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r h="370840">
                <a:tc>
                  <a:txBody>
                    <a:bodyPr/>
                    <a:lstStyle/>
                    <a:p>
                      <a:r>
                        <a:rPr lang="fr-BE" dirty="0" err="1" smtClean="0"/>
                        <a:t>Period</a:t>
                      </a:r>
                      <a:r>
                        <a:rPr lang="fr-BE" dirty="0" smtClean="0"/>
                        <a:t> over 50 ms</a:t>
                      </a:r>
                      <a:endParaRPr lang="en-US" dirty="0"/>
                    </a:p>
                  </a:txBody>
                  <a:tcPr/>
                </a:tc>
                <a:tc>
                  <a:txBody>
                    <a:bodyPr/>
                    <a:lstStyle/>
                    <a:p>
                      <a:pPr algn="ctr"/>
                      <a:r>
                        <a:rPr lang="fr-BE" b="1" i="0" dirty="0" smtClean="0">
                          <a:solidFill>
                            <a:srgbClr val="00B050"/>
                          </a:solidFill>
                        </a:rPr>
                        <a:t>YES</a:t>
                      </a:r>
                      <a:endParaRPr lang="en-US" b="1" i="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r h="370840">
                <a:tc>
                  <a:txBody>
                    <a:bodyPr/>
                    <a:lstStyle/>
                    <a:p>
                      <a:r>
                        <a:rPr lang="fr-BE" dirty="0" smtClean="0"/>
                        <a:t>Unique</a:t>
                      </a:r>
                      <a:r>
                        <a:rPr lang="fr-BE" baseline="0" dirty="0" smtClean="0"/>
                        <a:t> </a:t>
                      </a:r>
                      <a:r>
                        <a:rPr lang="fr-BE" baseline="0" dirty="0" err="1" smtClean="0"/>
                        <a:t>period</a:t>
                      </a:r>
                      <a:r>
                        <a:rPr lang="fr-BE" baseline="0" dirty="0" smtClean="0"/>
                        <a:t> pattern</a:t>
                      </a:r>
                      <a:endParaRPr lang="en-US" dirty="0"/>
                    </a:p>
                  </a:txBody>
                  <a:tcPr/>
                </a:tc>
                <a:tc>
                  <a:txBody>
                    <a:bodyPr/>
                    <a:lstStyle/>
                    <a:p>
                      <a:pPr algn="ctr"/>
                      <a:r>
                        <a:rPr lang="fr-BE" dirty="0" smtClean="0"/>
                        <a:t>NO</a:t>
                      </a:r>
                      <a:endParaRPr lang="en-US" i="1" dirty="0"/>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r h="370840">
                <a:tc>
                  <a:txBody>
                    <a:bodyPr/>
                    <a:lstStyle/>
                    <a:p>
                      <a:r>
                        <a:rPr lang="fr-BE" dirty="0" smtClean="0"/>
                        <a:t>3</a:t>
                      </a:r>
                      <a:r>
                        <a:rPr lang="fr-BE" baseline="0" dirty="0" smtClean="0"/>
                        <a:t> pairs of </a:t>
                      </a:r>
                      <a:r>
                        <a:rPr lang="fr-BE" baseline="0" dirty="0" err="1" smtClean="0"/>
                        <a:t>sonic</a:t>
                      </a:r>
                      <a:r>
                        <a:rPr lang="fr-BE" baseline="0" dirty="0" smtClean="0"/>
                        <a:t> muscles</a:t>
                      </a:r>
                      <a:endParaRPr lang="en-US" dirty="0"/>
                    </a:p>
                  </a:txBody>
                  <a:tcPr/>
                </a:tc>
                <a:tc>
                  <a:txBody>
                    <a:bodyPr/>
                    <a:lstStyle/>
                    <a:p>
                      <a:pPr algn="ctr"/>
                      <a:r>
                        <a:rPr lang="fr-BE" dirty="0" smtClean="0"/>
                        <a:t>NO</a:t>
                      </a:r>
                      <a:endParaRPr lang="en-US" i="1" dirty="0"/>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r>
              <a:tr h="370840">
                <a:tc>
                  <a:txBody>
                    <a:bodyPr/>
                    <a:lstStyle/>
                    <a:p>
                      <a:r>
                        <a:rPr lang="fr-BE" dirty="0" smtClean="0"/>
                        <a:t>Rocker </a:t>
                      </a:r>
                      <a:r>
                        <a:rPr lang="fr-BE" dirty="0" err="1" smtClean="0"/>
                        <a:t>bone</a:t>
                      </a:r>
                      <a:endParaRPr lang="en-US" dirty="0"/>
                    </a:p>
                  </a:txBody>
                  <a:tcPr/>
                </a:tc>
                <a:tc>
                  <a:txBody>
                    <a:bodyPr/>
                    <a:lstStyle/>
                    <a:p>
                      <a:pPr algn="ctr"/>
                      <a:r>
                        <a:rPr lang="fr-BE" b="1" dirty="0" smtClean="0">
                          <a:solidFill>
                            <a:srgbClr val="00B050"/>
                          </a:solidFill>
                        </a:rPr>
                        <a:t>YES</a:t>
                      </a:r>
                      <a:endParaRPr lang="en-US" b="1" i="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r h="370840">
                <a:tc>
                  <a:txBody>
                    <a:bodyPr/>
                    <a:lstStyle/>
                    <a:p>
                      <a:r>
                        <a:rPr lang="fr-BE" dirty="0" err="1" smtClean="0"/>
                        <a:t>Very</a:t>
                      </a:r>
                      <a:r>
                        <a:rPr lang="fr-BE" baseline="0" dirty="0" smtClean="0"/>
                        <a:t> l</a:t>
                      </a:r>
                      <a:r>
                        <a:rPr lang="fr-BE" dirty="0" smtClean="0"/>
                        <a:t>arge</a:t>
                      </a:r>
                      <a:r>
                        <a:rPr lang="fr-BE" baseline="0" dirty="0" smtClean="0"/>
                        <a:t> plates</a:t>
                      </a:r>
                      <a:endParaRPr lang="en-US" dirty="0"/>
                    </a:p>
                  </a:txBody>
                  <a:tcPr/>
                </a:tc>
                <a:tc>
                  <a:txBody>
                    <a:bodyPr/>
                    <a:lstStyle/>
                    <a:p>
                      <a:pPr algn="ctr"/>
                      <a:r>
                        <a:rPr lang="fr-BE" b="1" dirty="0" smtClean="0">
                          <a:solidFill>
                            <a:srgbClr val="00B050"/>
                          </a:solidFill>
                        </a:rPr>
                        <a:t>YES</a:t>
                      </a:r>
                      <a:endParaRPr lang="en-US" b="1" i="1" dirty="0">
                        <a:solidFill>
                          <a:srgbClr val="00B050"/>
                        </a:solidFill>
                      </a:endParaRPr>
                    </a:p>
                  </a:txBody>
                  <a:tcPr/>
                </a:tc>
                <a:tc>
                  <a:txBody>
                    <a:bodyPr/>
                    <a:lstStyle/>
                    <a:p>
                      <a:pPr algn="ctr"/>
                      <a:r>
                        <a:rPr lang="fr-BE" b="1" dirty="0" smtClean="0">
                          <a:solidFill>
                            <a:srgbClr val="00B050"/>
                          </a:solidFill>
                        </a:rPr>
                        <a:t>YES</a:t>
                      </a:r>
                      <a:endParaRPr lang="en-US" b="1" dirty="0">
                        <a:solidFill>
                          <a:srgbClr val="00B050"/>
                        </a:solidFill>
                      </a:endParaRPr>
                    </a:p>
                  </a:txBody>
                  <a:tcPr/>
                </a:tc>
                <a:tc>
                  <a:txBody>
                    <a:bodyPr/>
                    <a:lstStyle/>
                    <a:p>
                      <a:pPr algn="ctr"/>
                      <a:r>
                        <a:rPr lang="fr-BE" dirty="0" smtClean="0"/>
                        <a:t>NO</a:t>
                      </a:r>
                      <a:endParaRPr lang="en-US" dirty="0"/>
                    </a:p>
                  </a:txBody>
                  <a:tcPr/>
                </a:tc>
              </a:tr>
            </a:tbl>
          </a:graphicData>
        </a:graphic>
      </p:graphicFrame>
      <p:sp>
        <p:nvSpPr>
          <p:cNvPr id="10" name="Rectangle 9"/>
          <p:cNvSpPr/>
          <p:nvPr/>
        </p:nvSpPr>
        <p:spPr>
          <a:xfrm>
            <a:off x="251520" y="1629388"/>
            <a:ext cx="8280920" cy="1482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0622" y="3861048"/>
            <a:ext cx="828092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1521" y="3183948"/>
            <a:ext cx="8280920" cy="60509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Picture 2" descr="D:\JMIH 2013\low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2"/>
          <p:cNvCxnSpPr/>
          <p:nvPr/>
        </p:nvCxnSpPr>
        <p:spPr>
          <a:xfrm>
            <a:off x="5076056" y="1052736"/>
            <a:ext cx="0" cy="36004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13" idx="3"/>
            <a:endCxn id="13" idx="1"/>
          </p:cNvCxnSpPr>
          <p:nvPr/>
        </p:nvCxnSpPr>
        <p:spPr>
          <a:xfrm flipH="1">
            <a:off x="251521" y="3486494"/>
            <a:ext cx="828092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4427984" y="3111940"/>
            <a:ext cx="0" cy="74910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940152" y="3111940"/>
            <a:ext cx="0" cy="74910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13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llipse 35"/>
          <p:cNvSpPr>
            <a:spLocks noChangeAspect="1"/>
          </p:cNvSpPr>
          <p:nvPr/>
        </p:nvSpPr>
        <p:spPr>
          <a:xfrm>
            <a:off x="6407721" y="4679920"/>
            <a:ext cx="792088" cy="712879"/>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llipse 56"/>
          <p:cNvSpPr>
            <a:spLocks noChangeAspect="1"/>
          </p:cNvSpPr>
          <p:nvPr/>
        </p:nvSpPr>
        <p:spPr>
          <a:xfrm>
            <a:off x="6407721" y="4679920"/>
            <a:ext cx="792088" cy="712879"/>
          </a:xfrm>
          <a:prstGeom prst="ellipse">
            <a:avLst/>
          </a:prstGeom>
          <a:solidFill>
            <a:srgbClr val="FF33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a:spLocks noChangeAspect="1"/>
          </p:cNvSpPr>
          <p:nvPr/>
        </p:nvSpPr>
        <p:spPr>
          <a:xfrm>
            <a:off x="6361316" y="2518355"/>
            <a:ext cx="792088" cy="712879"/>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e 53"/>
          <p:cNvSpPr>
            <a:spLocks noChangeAspect="1"/>
          </p:cNvSpPr>
          <p:nvPr/>
        </p:nvSpPr>
        <p:spPr>
          <a:xfrm>
            <a:off x="6492636" y="2678818"/>
            <a:ext cx="128683" cy="11102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llipse 54"/>
          <p:cNvSpPr>
            <a:spLocks noChangeAspect="1"/>
          </p:cNvSpPr>
          <p:nvPr/>
        </p:nvSpPr>
        <p:spPr>
          <a:xfrm>
            <a:off x="6839721" y="2691518"/>
            <a:ext cx="128683" cy="11102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a:spLocks noChangeAspect="1"/>
          </p:cNvSpPr>
          <p:nvPr/>
        </p:nvSpPr>
        <p:spPr>
          <a:xfrm>
            <a:off x="3601138" y="2557818"/>
            <a:ext cx="2621093" cy="725841"/>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Ellipse 2052"/>
          <p:cNvSpPr>
            <a:spLocks noChangeAspect="1"/>
          </p:cNvSpPr>
          <p:nvPr/>
        </p:nvSpPr>
        <p:spPr>
          <a:xfrm>
            <a:off x="3832268" y="2784952"/>
            <a:ext cx="174304" cy="15038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a:spLocks noChangeAspect="1"/>
          </p:cNvSpPr>
          <p:nvPr/>
        </p:nvSpPr>
        <p:spPr>
          <a:xfrm>
            <a:off x="6467030" y="4732086"/>
            <a:ext cx="633671" cy="583902"/>
          </a:xfrm>
          <a:prstGeom prst="ellipse">
            <a:avLst/>
          </a:prstGeom>
          <a:solidFill>
            <a:srgbClr val="00B05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p:cNvSpPr>
            <a:spLocks noChangeAspect="1"/>
          </p:cNvSpPr>
          <p:nvPr/>
        </p:nvSpPr>
        <p:spPr>
          <a:xfrm>
            <a:off x="3647543" y="4719383"/>
            <a:ext cx="2621093" cy="725841"/>
          </a:xfrm>
          <a:prstGeom prst="ellipse">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llipse 44"/>
          <p:cNvSpPr/>
          <p:nvPr/>
        </p:nvSpPr>
        <p:spPr>
          <a:xfrm>
            <a:off x="3629210" y="4779060"/>
            <a:ext cx="576064" cy="583902"/>
          </a:xfrm>
          <a:prstGeom prst="ellipse">
            <a:avLst/>
          </a:prstGeom>
          <a:solidFill>
            <a:srgbClr val="00B05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27684" y="201340"/>
            <a:ext cx="5688632" cy="523220"/>
          </a:xfrm>
          <a:prstGeom prst="rect">
            <a:avLst/>
          </a:prstGeom>
          <a:noFill/>
        </p:spPr>
        <p:txBody>
          <a:bodyPr wrap="square" rtlCol="0">
            <a:spAutoFit/>
          </a:bodyPr>
          <a:lstStyle/>
          <a:p>
            <a:pPr algn="ctr"/>
            <a:r>
              <a:rPr lang="fr-BE" sz="2800" dirty="0" smtClean="0"/>
              <a:t>Discussion &amp; conclusions</a:t>
            </a:r>
            <a:endParaRPr lang="fr-BE" sz="2800" dirty="0"/>
          </a:p>
        </p:txBody>
      </p:sp>
      <p:sp>
        <p:nvSpPr>
          <p:cNvPr id="3" name="ZoneTexte 2"/>
          <p:cNvSpPr txBox="1"/>
          <p:nvPr/>
        </p:nvSpPr>
        <p:spPr>
          <a:xfrm>
            <a:off x="-1836712" y="1837000"/>
            <a:ext cx="7632848" cy="369332"/>
          </a:xfrm>
          <a:prstGeom prst="rect">
            <a:avLst/>
          </a:prstGeom>
          <a:noFill/>
        </p:spPr>
        <p:txBody>
          <a:bodyPr wrap="square" rtlCol="0">
            <a:spAutoFit/>
          </a:bodyPr>
          <a:lstStyle/>
          <a:p>
            <a:pPr algn="ctr"/>
            <a:r>
              <a:rPr lang="en-US" dirty="0">
                <a:solidFill>
                  <a:schemeClr val="accent2">
                    <a:lumMod val="60000"/>
                    <a:lumOff val="40000"/>
                  </a:schemeClr>
                </a:solidFill>
              </a:rPr>
              <a:t>J</a:t>
            </a:r>
            <a:r>
              <a:rPr lang="en-US" dirty="0" smtClean="0">
                <a:solidFill>
                  <a:schemeClr val="accent2">
                    <a:lumMod val="60000"/>
                    <a:lumOff val="40000"/>
                  </a:schemeClr>
                </a:solidFill>
              </a:rPr>
              <a:t>uvenile and female </a:t>
            </a:r>
            <a:r>
              <a:rPr lang="en-US" i="1" dirty="0" smtClean="0">
                <a:solidFill>
                  <a:schemeClr val="accent2">
                    <a:lumMod val="60000"/>
                    <a:lumOff val="40000"/>
                  </a:schemeClr>
                </a:solidFill>
              </a:rPr>
              <a:t>O. rochei</a:t>
            </a:r>
            <a:endParaRPr lang="en-US" dirty="0">
              <a:solidFill>
                <a:schemeClr val="accent2">
                  <a:lumMod val="60000"/>
                  <a:lumOff val="40000"/>
                </a:schemeClr>
              </a:solidFill>
            </a:endParaRPr>
          </a:p>
        </p:txBody>
      </p:sp>
      <p:sp>
        <p:nvSpPr>
          <p:cNvPr id="13" name="Rectangle 12"/>
          <p:cNvSpPr/>
          <p:nvPr/>
        </p:nvSpPr>
        <p:spPr>
          <a:xfrm>
            <a:off x="1435026" y="2195565"/>
            <a:ext cx="1581648" cy="47894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rme libre 13"/>
          <p:cNvSpPr>
            <a:spLocks noChangeAspect="1"/>
          </p:cNvSpPr>
          <p:nvPr/>
        </p:nvSpPr>
        <p:spPr>
          <a:xfrm>
            <a:off x="2544892" y="2496639"/>
            <a:ext cx="1256410" cy="302626"/>
          </a:xfrm>
          <a:custGeom>
            <a:avLst/>
            <a:gdLst>
              <a:gd name="connsiteX0" fmla="*/ 333534 w 1330608"/>
              <a:gd name="connsiteY0" fmla="*/ 7980 h 351623"/>
              <a:gd name="connsiteX1" fmla="*/ 1222534 w 1330608"/>
              <a:gd name="connsiteY1" fmla="*/ 287380 h 351623"/>
              <a:gd name="connsiteX2" fmla="*/ 1184434 w 1330608"/>
              <a:gd name="connsiteY2" fmla="*/ 338180 h 351623"/>
              <a:gd name="connsiteX3" fmla="*/ 41434 w 1330608"/>
              <a:gd name="connsiteY3" fmla="*/ 96880 h 351623"/>
              <a:gd name="connsiteX4" fmla="*/ 333534 w 1330608"/>
              <a:gd name="connsiteY4" fmla="*/ 7980 h 35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08" h="351623">
                <a:moveTo>
                  <a:pt x="333534" y="7980"/>
                </a:moveTo>
                <a:cubicBezTo>
                  <a:pt x="530384" y="39730"/>
                  <a:pt x="1080717" y="232347"/>
                  <a:pt x="1222534" y="287380"/>
                </a:cubicBezTo>
                <a:cubicBezTo>
                  <a:pt x="1364351" y="342413"/>
                  <a:pt x="1381284" y="369930"/>
                  <a:pt x="1184434" y="338180"/>
                </a:cubicBezTo>
                <a:cubicBezTo>
                  <a:pt x="987584" y="306430"/>
                  <a:pt x="179017" y="147680"/>
                  <a:pt x="41434" y="96880"/>
                </a:cubicBezTo>
                <a:cubicBezTo>
                  <a:pt x="-96149" y="46080"/>
                  <a:pt x="136684" y="-23770"/>
                  <a:pt x="333534" y="7980"/>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p:cNvSpPr>
            <a:spLocks noChangeAspect="1"/>
          </p:cNvSpPr>
          <p:nvPr/>
        </p:nvSpPr>
        <p:spPr>
          <a:xfrm>
            <a:off x="1557968" y="2270521"/>
            <a:ext cx="190101" cy="1901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Ellipse 18"/>
          <p:cNvSpPr>
            <a:spLocks noChangeAspect="1"/>
          </p:cNvSpPr>
          <p:nvPr/>
        </p:nvSpPr>
        <p:spPr>
          <a:xfrm>
            <a:off x="6505336" y="2701838"/>
            <a:ext cx="79208" cy="59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a:spLocks noChangeAspect="1"/>
          </p:cNvSpPr>
          <p:nvPr/>
        </p:nvSpPr>
        <p:spPr>
          <a:xfrm>
            <a:off x="6865376" y="2710637"/>
            <a:ext cx="79208" cy="59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orme libre 2047"/>
          <p:cNvSpPr/>
          <p:nvPr/>
        </p:nvSpPr>
        <p:spPr>
          <a:xfrm rot="9880380">
            <a:off x="3795428" y="2784048"/>
            <a:ext cx="109004" cy="79824"/>
          </a:xfrm>
          <a:custGeom>
            <a:avLst/>
            <a:gdLst>
              <a:gd name="connsiteX0" fmla="*/ 0 w 166243"/>
              <a:gd name="connsiteY0" fmla="*/ 65 h 65373"/>
              <a:gd name="connsiteX1" fmla="*/ 147637 w 166243"/>
              <a:gd name="connsiteY1" fmla="*/ 52453 h 65373"/>
              <a:gd name="connsiteX2" fmla="*/ 150018 w 166243"/>
              <a:gd name="connsiteY2" fmla="*/ 64359 h 65373"/>
              <a:gd name="connsiteX3" fmla="*/ 0 w 166243"/>
              <a:gd name="connsiteY3" fmla="*/ 65 h 65373"/>
            </a:gdLst>
            <a:ahLst/>
            <a:cxnLst>
              <a:cxn ang="0">
                <a:pos x="connsiteX0" y="connsiteY0"/>
              </a:cxn>
              <a:cxn ang="0">
                <a:pos x="connsiteX1" y="connsiteY1"/>
              </a:cxn>
              <a:cxn ang="0">
                <a:pos x="connsiteX2" y="connsiteY2"/>
              </a:cxn>
              <a:cxn ang="0">
                <a:pos x="connsiteX3" y="connsiteY3"/>
              </a:cxn>
            </a:cxnLst>
            <a:rect l="l" t="t" r="r" b="b"/>
            <a:pathLst>
              <a:path w="166243" h="65373">
                <a:moveTo>
                  <a:pt x="0" y="65"/>
                </a:moveTo>
                <a:cubicBezTo>
                  <a:pt x="-397" y="-1919"/>
                  <a:pt x="122634" y="41737"/>
                  <a:pt x="147637" y="52453"/>
                </a:cubicBezTo>
                <a:cubicBezTo>
                  <a:pt x="172640" y="63169"/>
                  <a:pt x="171449" y="67534"/>
                  <a:pt x="150018" y="64359"/>
                </a:cubicBezTo>
                <a:cubicBezTo>
                  <a:pt x="128587" y="61184"/>
                  <a:pt x="397" y="2049"/>
                  <a:pt x="0" y="65"/>
                </a:cubicBezTo>
                <a:close/>
              </a:path>
            </a:pathLst>
          </a:custGeom>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ZoneTexte 33"/>
          <p:cNvSpPr txBox="1"/>
          <p:nvPr/>
        </p:nvSpPr>
        <p:spPr>
          <a:xfrm>
            <a:off x="-1454794" y="4024025"/>
            <a:ext cx="7632848" cy="369332"/>
          </a:xfrm>
          <a:prstGeom prst="rect">
            <a:avLst/>
          </a:prstGeom>
          <a:noFill/>
        </p:spPr>
        <p:txBody>
          <a:bodyPr wrap="square" rtlCol="0">
            <a:spAutoFit/>
          </a:bodyPr>
          <a:lstStyle/>
          <a:p>
            <a:pPr algn="ctr"/>
            <a:r>
              <a:rPr lang="en-US" dirty="0" smtClean="0">
                <a:solidFill>
                  <a:schemeClr val="accent1">
                    <a:lumMod val="40000"/>
                    <a:lumOff val="60000"/>
                  </a:schemeClr>
                </a:solidFill>
              </a:rPr>
              <a:t>Male </a:t>
            </a:r>
            <a:r>
              <a:rPr lang="en-US" i="1" dirty="0" smtClean="0">
                <a:solidFill>
                  <a:schemeClr val="accent1">
                    <a:lumMod val="40000"/>
                    <a:lumOff val="60000"/>
                  </a:schemeClr>
                </a:solidFill>
              </a:rPr>
              <a:t>O. rochei </a:t>
            </a:r>
            <a:r>
              <a:rPr lang="en-US" dirty="0" smtClean="0">
                <a:solidFill>
                  <a:schemeClr val="accent1">
                    <a:lumMod val="40000"/>
                    <a:lumOff val="60000"/>
                  </a:schemeClr>
                </a:solidFill>
              </a:rPr>
              <a:t>and </a:t>
            </a:r>
            <a:r>
              <a:rPr lang="en-US" i="1" dirty="0" smtClean="0">
                <a:solidFill>
                  <a:schemeClr val="accent1">
                    <a:lumMod val="40000"/>
                    <a:lumOff val="60000"/>
                  </a:schemeClr>
                </a:solidFill>
              </a:rPr>
              <a:t>Onuxodon fowleri</a:t>
            </a:r>
            <a:endParaRPr lang="en-US" dirty="0">
              <a:solidFill>
                <a:schemeClr val="accent1">
                  <a:lumMod val="40000"/>
                  <a:lumOff val="60000"/>
                </a:schemeClr>
              </a:solidFill>
            </a:endParaRPr>
          </a:p>
        </p:txBody>
      </p:sp>
      <p:sp>
        <p:nvSpPr>
          <p:cNvPr id="37" name="Rectangle 36"/>
          <p:cNvSpPr/>
          <p:nvPr/>
        </p:nvSpPr>
        <p:spPr>
          <a:xfrm>
            <a:off x="1435922" y="4396162"/>
            <a:ext cx="1581648" cy="478944"/>
          </a:xfrm>
          <a:prstGeom prst="rect">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rme libre 37"/>
          <p:cNvSpPr>
            <a:spLocks noChangeAspect="1"/>
          </p:cNvSpPr>
          <p:nvPr/>
        </p:nvSpPr>
        <p:spPr>
          <a:xfrm>
            <a:off x="2302787" y="4665201"/>
            <a:ext cx="1523404" cy="366936"/>
          </a:xfrm>
          <a:custGeom>
            <a:avLst/>
            <a:gdLst>
              <a:gd name="connsiteX0" fmla="*/ 333534 w 1330608"/>
              <a:gd name="connsiteY0" fmla="*/ 7980 h 351623"/>
              <a:gd name="connsiteX1" fmla="*/ 1222534 w 1330608"/>
              <a:gd name="connsiteY1" fmla="*/ 287380 h 351623"/>
              <a:gd name="connsiteX2" fmla="*/ 1184434 w 1330608"/>
              <a:gd name="connsiteY2" fmla="*/ 338180 h 351623"/>
              <a:gd name="connsiteX3" fmla="*/ 41434 w 1330608"/>
              <a:gd name="connsiteY3" fmla="*/ 96880 h 351623"/>
              <a:gd name="connsiteX4" fmla="*/ 333534 w 1330608"/>
              <a:gd name="connsiteY4" fmla="*/ 7980 h 35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08" h="351623">
                <a:moveTo>
                  <a:pt x="333534" y="7980"/>
                </a:moveTo>
                <a:cubicBezTo>
                  <a:pt x="530384" y="39730"/>
                  <a:pt x="1080717" y="232347"/>
                  <a:pt x="1222534" y="287380"/>
                </a:cubicBezTo>
                <a:cubicBezTo>
                  <a:pt x="1364351" y="342413"/>
                  <a:pt x="1381284" y="369930"/>
                  <a:pt x="1184434" y="338180"/>
                </a:cubicBezTo>
                <a:cubicBezTo>
                  <a:pt x="987584" y="306430"/>
                  <a:pt x="179017" y="147680"/>
                  <a:pt x="41434" y="96880"/>
                </a:cubicBezTo>
                <a:cubicBezTo>
                  <a:pt x="-96149" y="46080"/>
                  <a:pt x="136684" y="-23770"/>
                  <a:pt x="333534" y="7980"/>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e 38"/>
          <p:cNvSpPr>
            <a:spLocks noChangeAspect="1"/>
          </p:cNvSpPr>
          <p:nvPr/>
        </p:nvSpPr>
        <p:spPr>
          <a:xfrm>
            <a:off x="1556071" y="4468177"/>
            <a:ext cx="190101" cy="1901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Ellipse 39"/>
          <p:cNvSpPr>
            <a:spLocks noChangeAspect="1"/>
          </p:cNvSpPr>
          <p:nvPr/>
        </p:nvSpPr>
        <p:spPr>
          <a:xfrm>
            <a:off x="6551741" y="4863403"/>
            <a:ext cx="79208" cy="59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lipse 40"/>
          <p:cNvSpPr>
            <a:spLocks noChangeAspect="1"/>
          </p:cNvSpPr>
          <p:nvPr/>
        </p:nvSpPr>
        <p:spPr>
          <a:xfrm>
            <a:off x="6911781" y="4879918"/>
            <a:ext cx="79208" cy="59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orme libre 41"/>
          <p:cNvSpPr>
            <a:spLocks noChangeAspect="1"/>
          </p:cNvSpPr>
          <p:nvPr/>
        </p:nvSpPr>
        <p:spPr>
          <a:xfrm rot="9880380">
            <a:off x="3712198" y="4965859"/>
            <a:ext cx="162412" cy="118936"/>
          </a:xfrm>
          <a:custGeom>
            <a:avLst/>
            <a:gdLst>
              <a:gd name="connsiteX0" fmla="*/ 0 w 166243"/>
              <a:gd name="connsiteY0" fmla="*/ 65 h 65373"/>
              <a:gd name="connsiteX1" fmla="*/ 147637 w 166243"/>
              <a:gd name="connsiteY1" fmla="*/ 52453 h 65373"/>
              <a:gd name="connsiteX2" fmla="*/ 150018 w 166243"/>
              <a:gd name="connsiteY2" fmla="*/ 64359 h 65373"/>
              <a:gd name="connsiteX3" fmla="*/ 0 w 166243"/>
              <a:gd name="connsiteY3" fmla="*/ 65 h 65373"/>
            </a:gdLst>
            <a:ahLst/>
            <a:cxnLst>
              <a:cxn ang="0">
                <a:pos x="connsiteX0" y="connsiteY0"/>
              </a:cxn>
              <a:cxn ang="0">
                <a:pos x="connsiteX1" y="connsiteY1"/>
              </a:cxn>
              <a:cxn ang="0">
                <a:pos x="connsiteX2" y="connsiteY2"/>
              </a:cxn>
              <a:cxn ang="0">
                <a:pos x="connsiteX3" y="connsiteY3"/>
              </a:cxn>
            </a:cxnLst>
            <a:rect l="l" t="t" r="r" b="b"/>
            <a:pathLst>
              <a:path w="166243" h="65373">
                <a:moveTo>
                  <a:pt x="0" y="65"/>
                </a:moveTo>
                <a:cubicBezTo>
                  <a:pt x="-397" y="-1919"/>
                  <a:pt x="122634" y="41737"/>
                  <a:pt x="147637" y="52453"/>
                </a:cubicBezTo>
                <a:cubicBezTo>
                  <a:pt x="172640" y="63169"/>
                  <a:pt x="171449" y="67534"/>
                  <a:pt x="150018" y="64359"/>
                </a:cubicBezTo>
                <a:cubicBezTo>
                  <a:pt x="128587" y="61184"/>
                  <a:pt x="397" y="2049"/>
                  <a:pt x="0" y="65"/>
                </a:cubicBezTo>
                <a:close/>
              </a:path>
            </a:pathLst>
          </a:custGeom>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45534" y="908720"/>
            <a:ext cx="11399274" cy="1200329"/>
          </a:xfrm>
          <a:prstGeom prst="rect">
            <a:avLst/>
          </a:prstGeom>
        </p:spPr>
        <p:txBody>
          <a:bodyPr wrap="none">
            <a:spAutoFit/>
          </a:bodyPr>
          <a:lstStyle/>
          <a:p>
            <a:pPr marL="285750" indent="-285750">
              <a:buFont typeface="Arial" pitchFamily="34" charset="0"/>
              <a:buChar char="•"/>
            </a:pPr>
            <a:r>
              <a:rPr lang="en-US" dirty="0" smtClean="0"/>
              <a:t>RB evolved under strong physical constraints…                         long sounds</a:t>
            </a:r>
          </a:p>
          <a:p>
            <a:r>
              <a:rPr lang="en-US" dirty="0" smtClean="0"/>
              <a:t>                                                                                                                 long pulses</a:t>
            </a:r>
          </a:p>
          <a:p>
            <a:r>
              <a:rPr lang="en-US" dirty="0"/>
              <a:t> </a:t>
            </a:r>
            <a:r>
              <a:rPr lang="en-US" dirty="0" smtClean="0"/>
              <a:t>                                                                                                                Higher </a:t>
            </a:r>
            <a:r>
              <a:rPr lang="en-US" dirty="0"/>
              <a:t>intensity</a:t>
            </a:r>
            <a:r>
              <a:rPr lang="en-US" dirty="0" smtClean="0"/>
              <a:t>?</a:t>
            </a:r>
          </a:p>
          <a:p>
            <a:r>
              <a:rPr lang="en-US" sz="1600" dirty="0"/>
              <a:t> </a:t>
            </a:r>
            <a:r>
              <a:rPr lang="en-US" sz="1600" dirty="0" smtClean="0"/>
              <a:t>                                                       </a:t>
            </a:r>
            <a:r>
              <a:rPr lang="en-US" dirty="0" smtClean="0"/>
              <a:t>                                                                                                                                                            </a:t>
            </a:r>
            <a:endParaRPr lang="en-US" dirty="0"/>
          </a:p>
        </p:txBody>
      </p:sp>
      <p:sp>
        <p:nvSpPr>
          <p:cNvPr id="49" name="Flèche droite 48"/>
          <p:cNvSpPr/>
          <p:nvPr/>
        </p:nvSpPr>
        <p:spPr>
          <a:xfrm>
            <a:off x="5663240" y="1018303"/>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èche droite 50"/>
          <p:cNvSpPr/>
          <p:nvPr/>
        </p:nvSpPr>
        <p:spPr>
          <a:xfrm>
            <a:off x="5652120" y="1292079"/>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Forme libre 2053"/>
          <p:cNvSpPr/>
          <p:nvPr/>
        </p:nvSpPr>
        <p:spPr>
          <a:xfrm>
            <a:off x="4076195" y="4768864"/>
            <a:ext cx="184725" cy="576461"/>
          </a:xfrm>
          <a:custGeom>
            <a:avLst/>
            <a:gdLst>
              <a:gd name="connsiteX0" fmla="*/ 570 w 184725"/>
              <a:gd name="connsiteY0" fmla="*/ 28754 h 524054"/>
              <a:gd name="connsiteX1" fmla="*/ 89470 w 184725"/>
              <a:gd name="connsiteY1" fmla="*/ 16054 h 524054"/>
              <a:gd name="connsiteX2" fmla="*/ 178370 w 184725"/>
              <a:gd name="connsiteY2" fmla="*/ 162104 h 524054"/>
              <a:gd name="connsiteX3" fmla="*/ 165670 w 184725"/>
              <a:gd name="connsiteY3" fmla="*/ 390704 h 524054"/>
              <a:gd name="connsiteX4" fmla="*/ 70420 w 184725"/>
              <a:gd name="connsiteY4" fmla="*/ 524054 h 524054"/>
              <a:gd name="connsiteX5" fmla="*/ 6920 w 184725"/>
              <a:gd name="connsiteY5" fmla="*/ 524054 h 524054"/>
              <a:gd name="connsiteX6" fmla="*/ 108520 w 184725"/>
              <a:gd name="connsiteY6" fmla="*/ 390704 h 524054"/>
              <a:gd name="connsiteX7" fmla="*/ 133920 w 184725"/>
              <a:gd name="connsiteY7" fmla="*/ 238304 h 524054"/>
              <a:gd name="connsiteX8" fmla="*/ 570 w 184725"/>
              <a:gd name="connsiteY8" fmla="*/ 28754 h 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5" h="524054">
                <a:moveTo>
                  <a:pt x="570" y="28754"/>
                </a:moveTo>
                <a:cubicBezTo>
                  <a:pt x="-6838" y="-8288"/>
                  <a:pt x="59837" y="-6171"/>
                  <a:pt x="89470" y="16054"/>
                </a:cubicBezTo>
                <a:cubicBezTo>
                  <a:pt x="119103" y="38279"/>
                  <a:pt x="165670" y="99662"/>
                  <a:pt x="178370" y="162104"/>
                </a:cubicBezTo>
                <a:cubicBezTo>
                  <a:pt x="191070" y="224546"/>
                  <a:pt x="183662" y="330379"/>
                  <a:pt x="165670" y="390704"/>
                </a:cubicBezTo>
                <a:cubicBezTo>
                  <a:pt x="147678" y="451029"/>
                  <a:pt x="96878" y="501829"/>
                  <a:pt x="70420" y="524054"/>
                </a:cubicBezTo>
                <a:cubicBezTo>
                  <a:pt x="43962" y="546279"/>
                  <a:pt x="570" y="546279"/>
                  <a:pt x="6920" y="524054"/>
                </a:cubicBezTo>
                <a:cubicBezTo>
                  <a:pt x="13270" y="501829"/>
                  <a:pt x="87353" y="438329"/>
                  <a:pt x="108520" y="390704"/>
                </a:cubicBezTo>
                <a:cubicBezTo>
                  <a:pt x="129687" y="343079"/>
                  <a:pt x="147678" y="292279"/>
                  <a:pt x="133920" y="238304"/>
                </a:cubicBezTo>
                <a:cubicBezTo>
                  <a:pt x="120162" y="184329"/>
                  <a:pt x="7978" y="65796"/>
                  <a:pt x="570" y="28754"/>
                </a:cubicBezTo>
                <a:close/>
              </a:path>
            </a:pathLst>
          </a:custGeom>
          <a:solidFill>
            <a:srgbClr val="FF33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èche droite 49"/>
          <p:cNvSpPr/>
          <p:nvPr/>
        </p:nvSpPr>
        <p:spPr>
          <a:xfrm>
            <a:off x="5661912" y="1583591"/>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D:\JMIH 2013\low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4345092" y="2773104"/>
            <a:ext cx="1656184" cy="338554"/>
          </a:xfrm>
          <a:prstGeom prst="rect">
            <a:avLst/>
          </a:prstGeom>
          <a:noFill/>
        </p:spPr>
        <p:txBody>
          <a:bodyPr wrap="square" rtlCol="0">
            <a:spAutoFit/>
          </a:bodyPr>
          <a:lstStyle/>
          <a:p>
            <a:r>
              <a:rPr lang="en-US" sz="1600" dirty="0" smtClean="0">
                <a:solidFill>
                  <a:schemeClr val="bg1"/>
                </a:solidFill>
              </a:rPr>
              <a:t>Swimbladder (</a:t>
            </a:r>
            <a:r>
              <a:rPr lang="en-US" sz="1600" dirty="0" err="1" smtClean="0">
                <a:solidFill>
                  <a:schemeClr val="bg1"/>
                </a:solidFill>
              </a:rPr>
              <a:t>Sb</a:t>
            </a:r>
            <a:r>
              <a:rPr lang="en-US" sz="1600" dirty="0" smtClean="0">
                <a:solidFill>
                  <a:schemeClr val="bg1"/>
                </a:solidFill>
              </a:rPr>
              <a:t>)</a:t>
            </a:r>
            <a:endParaRPr lang="en-US" sz="1600" dirty="0">
              <a:solidFill>
                <a:schemeClr val="bg1"/>
              </a:solidFill>
            </a:endParaRPr>
          </a:p>
        </p:txBody>
      </p:sp>
      <p:sp>
        <p:nvSpPr>
          <p:cNvPr id="85" name="ZoneTexte 84"/>
          <p:cNvSpPr txBox="1"/>
          <p:nvPr/>
        </p:nvSpPr>
        <p:spPr>
          <a:xfrm>
            <a:off x="4456856" y="4938613"/>
            <a:ext cx="1734841" cy="338554"/>
          </a:xfrm>
          <a:prstGeom prst="rect">
            <a:avLst/>
          </a:prstGeom>
          <a:noFill/>
        </p:spPr>
        <p:txBody>
          <a:bodyPr wrap="square" rtlCol="0">
            <a:spAutoFit/>
          </a:bodyPr>
          <a:lstStyle/>
          <a:p>
            <a:r>
              <a:rPr lang="en-US" sz="1600" dirty="0" smtClean="0">
                <a:solidFill>
                  <a:schemeClr val="bg1"/>
                </a:solidFill>
              </a:rPr>
              <a:t>Swimbladder</a:t>
            </a:r>
            <a:endParaRPr lang="en-US" sz="1600" dirty="0">
              <a:solidFill>
                <a:schemeClr val="bg1"/>
              </a:solidFill>
            </a:endParaRPr>
          </a:p>
        </p:txBody>
      </p:sp>
      <p:sp>
        <p:nvSpPr>
          <p:cNvPr id="86" name="ZoneTexte 85"/>
          <p:cNvSpPr txBox="1"/>
          <p:nvPr/>
        </p:nvSpPr>
        <p:spPr>
          <a:xfrm>
            <a:off x="467544" y="3409836"/>
            <a:ext cx="7848872" cy="523220"/>
          </a:xfrm>
          <a:prstGeom prst="rect">
            <a:avLst/>
          </a:prstGeom>
          <a:noFill/>
        </p:spPr>
        <p:txBody>
          <a:bodyPr wrap="square" rtlCol="0">
            <a:spAutoFit/>
          </a:bodyPr>
          <a:lstStyle/>
          <a:p>
            <a:r>
              <a:rPr lang="en-US" sz="1400" dirty="0"/>
              <a:t>S</a:t>
            </a:r>
            <a:r>
              <a:rPr lang="en-US" sz="1400" dirty="0" smtClean="0"/>
              <a:t>chematic representation (left </a:t>
            </a:r>
            <a:r>
              <a:rPr lang="en-US" sz="1400" dirty="0"/>
              <a:t>lateral and frontal </a:t>
            </a:r>
            <a:r>
              <a:rPr lang="en-US" sz="1400" dirty="0" smtClean="0"/>
              <a:t>views) of sonic muscle insertion on the swimbladder in female and juvenile </a:t>
            </a:r>
            <a:r>
              <a:rPr lang="en-US" sz="1400" i="1" dirty="0" smtClean="0"/>
              <a:t>Ophidion rochei</a:t>
            </a:r>
            <a:endParaRPr lang="en-US" sz="1400" dirty="0"/>
          </a:p>
        </p:txBody>
      </p:sp>
      <p:sp>
        <p:nvSpPr>
          <p:cNvPr id="12" name="ZoneTexte 11"/>
          <p:cNvSpPr txBox="1"/>
          <p:nvPr/>
        </p:nvSpPr>
        <p:spPr>
          <a:xfrm>
            <a:off x="6555824" y="2844585"/>
            <a:ext cx="608464" cy="338554"/>
          </a:xfrm>
          <a:prstGeom prst="rect">
            <a:avLst/>
          </a:prstGeom>
          <a:noFill/>
        </p:spPr>
        <p:txBody>
          <a:bodyPr wrap="square" rtlCol="0">
            <a:spAutoFit/>
          </a:bodyPr>
          <a:lstStyle/>
          <a:p>
            <a:r>
              <a:rPr lang="en-US" sz="1600" dirty="0" err="1" smtClean="0">
                <a:solidFill>
                  <a:schemeClr val="bg1"/>
                </a:solidFill>
              </a:rPr>
              <a:t>Sb</a:t>
            </a:r>
            <a:endParaRPr lang="en-US" sz="1600" dirty="0">
              <a:solidFill>
                <a:schemeClr val="bg1"/>
              </a:solidFill>
            </a:endParaRPr>
          </a:p>
        </p:txBody>
      </p:sp>
      <p:sp>
        <p:nvSpPr>
          <p:cNvPr id="87" name="ZoneTexte 86"/>
          <p:cNvSpPr txBox="1"/>
          <p:nvPr/>
        </p:nvSpPr>
        <p:spPr>
          <a:xfrm>
            <a:off x="1718485" y="4342026"/>
            <a:ext cx="1734841" cy="338554"/>
          </a:xfrm>
          <a:prstGeom prst="rect">
            <a:avLst/>
          </a:prstGeom>
          <a:noFill/>
        </p:spPr>
        <p:txBody>
          <a:bodyPr wrap="square" rtlCol="0">
            <a:spAutoFit/>
          </a:bodyPr>
          <a:lstStyle/>
          <a:p>
            <a:r>
              <a:rPr lang="en-US" sz="1600" dirty="0" smtClean="0">
                <a:solidFill>
                  <a:schemeClr val="bg1"/>
                </a:solidFill>
              </a:rPr>
              <a:t>Neurocranium</a:t>
            </a:r>
            <a:endParaRPr lang="en-US" sz="1600" dirty="0">
              <a:solidFill>
                <a:schemeClr val="bg1"/>
              </a:solidFill>
            </a:endParaRPr>
          </a:p>
        </p:txBody>
      </p:sp>
      <p:sp>
        <p:nvSpPr>
          <p:cNvPr id="88" name="ZoneTexte 87"/>
          <p:cNvSpPr txBox="1"/>
          <p:nvPr/>
        </p:nvSpPr>
        <p:spPr>
          <a:xfrm>
            <a:off x="1716900" y="2125032"/>
            <a:ext cx="1734841" cy="338554"/>
          </a:xfrm>
          <a:prstGeom prst="rect">
            <a:avLst/>
          </a:prstGeom>
          <a:noFill/>
        </p:spPr>
        <p:txBody>
          <a:bodyPr wrap="square" rtlCol="0">
            <a:spAutoFit/>
          </a:bodyPr>
          <a:lstStyle/>
          <a:p>
            <a:r>
              <a:rPr lang="en-US" sz="1600" dirty="0" smtClean="0">
                <a:solidFill>
                  <a:schemeClr val="bg1"/>
                </a:solidFill>
              </a:rPr>
              <a:t>Neurocranium</a:t>
            </a:r>
            <a:endParaRPr lang="en-US" sz="1600" dirty="0">
              <a:solidFill>
                <a:schemeClr val="bg1"/>
              </a:solidFill>
            </a:endParaRPr>
          </a:p>
        </p:txBody>
      </p:sp>
      <p:sp>
        <p:nvSpPr>
          <p:cNvPr id="89" name="ZoneTexte 88"/>
          <p:cNvSpPr txBox="1"/>
          <p:nvPr/>
        </p:nvSpPr>
        <p:spPr>
          <a:xfrm>
            <a:off x="1936576" y="4962654"/>
            <a:ext cx="1734841" cy="338554"/>
          </a:xfrm>
          <a:prstGeom prst="rect">
            <a:avLst/>
          </a:prstGeom>
          <a:noFill/>
        </p:spPr>
        <p:txBody>
          <a:bodyPr wrap="square" rtlCol="0">
            <a:spAutoFit/>
          </a:bodyPr>
          <a:lstStyle/>
          <a:p>
            <a:r>
              <a:rPr lang="en-US" sz="1600" dirty="0" smtClean="0"/>
              <a:t>Sonic muscle</a:t>
            </a:r>
            <a:endParaRPr lang="en-US" sz="1600" dirty="0"/>
          </a:p>
        </p:txBody>
      </p:sp>
      <p:sp>
        <p:nvSpPr>
          <p:cNvPr id="90" name="ZoneTexte 89"/>
          <p:cNvSpPr txBox="1"/>
          <p:nvPr/>
        </p:nvSpPr>
        <p:spPr>
          <a:xfrm>
            <a:off x="1896820" y="2773104"/>
            <a:ext cx="1734841" cy="338554"/>
          </a:xfrm>
          <a:prstGeom prst="rect">
            <a:avLst/>
          </a:prstGeom>
          <a:noFill/>
        </p:spPr>
        <p:txBody>
          <a:bodyPr wrap="square" rtlCol="0">
            <a:spAutoFit/>
          </a:bodyPr>
          <a:lstStyle/>
          <a:p>
            <a:r>
              <a:rPr lang="en-US" sz="1600" dirty="0" smtClean="0"/>
              <a:t>Sonic muscle</a:t>
            </a:r>
            <a:endParaRPr lang="en-US" sz="1600" dirty="0"/>
          </a:p>
        </p:txBody>
      </p:sp>
      <p:sp>
        <p:nvSpPr>
          <p:cNvPr id="91" name="ZoneTexte 90"/>
          <p:cNvSpPr txBox="1"/>
          <p:nvPr/>
        </p:nvSpPr>
        <p:spPr>
          <a:xfrm>
            <a:off x="539552" y="5642084"/>
            <a:ext cx="7848872" cy="523220"/>
          </a:xfrm>
          <a:prstGeom prst="rect">
            <a:avLst/>
          </a:prstGeom>
          <a:noFill/>
        </p:spPr>
        <p:txBody>
          <a:bodyPr wrap="square" rtlCol="0">
            <a:spAutoFit/>
          </a:bodyPr>
          <a:lstStyle/>
          <a:p>
            <a:r>
              <a:rPr lang="en-US" sz="1400" dirty="0"/>
              <a:t>S</a:t>
            </a:r>
            <a:r>
              <a:rPr lang="en-US" sz="1400" dirty="0" smtClean="0"/>
              <a:t>chematic representation (left </a:t>
            </a:r>
            <a:r>
              <a:rPr lang="en-US" sz="1400" dirty="0"/>
              <a:t>lateral and frontal </a:t>
            </a:r>
            <a:r>
              <a:rPr lang="en-US" sz="1400" dirty="0" smtClean="0"/>
              <a:t>views) of sonic muscle insertion on the rocker bone in </a:t>
            </a:r>
            <a:r>
              <a:rPr lang="en-US" sz="1400" i="1" dirty="0" smtClean="0"/>
              <a:t>Onuxodon fowleri </a:t>
            </a:r>
            <a:r>
              <a:rPr lang="en-US" sz="1400" dirty="0" smtClean="0"/>
              <a:t>and male </a:t>
            </a:r>
            <a:r>
              <a:rPr lang="en-US" sz="1400" i="1" dirty="0" smtClean="0"/>
              <a:t>Ophidion rochei</a:t>
            </a:r>
            <a:endParaRPr lang="en-US" sz="1400" dirty="0"/>
          </a:p>
        </p:txBody>
      </p:sp>
      <p:sp>
        <p:nvSpPr>
          <p:cNvPr id="16" name="Rectangle 15"/>
          <p:cNvSpPr/>
          <p:nvPr/>
        </p:nvSpPr>
        <p:spPr>
          <a:xfrm>
            <a:off x="467544" y="1852648"/>
            <a:ext cx="7992888" cy="208040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467544" y="4035929"/>
            <a:ext cx="7992888" cy="2129373"/>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eur droit 17"/>
          <p:cNvCxnSpPr/>
          <p:nvPr/>
        </p:nvCxnSpPr>
        <p:spPr>
          <a:xfrm flipV="1">
            <a:off x="3018084" y="2647952"/>
            <a:ext cx="155013" cy="244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flipV="1">
            <a:off x="3139382" y="4855715"/>
            <a:ext cx="155013" cy="244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ZoneTexte 93"/>
          <p:cNvSpPr txBox="1"/>
          <p:nvPr/>
        </p:nvSpPr>
        <p:spPr>
          <a:xfrm>
            <a:off x="3184614" y="5319930"/>
            <a:ext cx="1734841" cy="338554"/>
          </a:xfrm>
          <a:prstGeom prst="rect">
            <a:avLst/>
          </a:prstGeom>
          <a:noFill/>
        </p:spPr>
        <p:txBody>
          <a:bodyPr wrap="square" rtlCol="0">
            <a:spAutoFit/>
          </a:bodyPr>
          <a:lstStyle/>
          <a:p>
            <a:r>
              <a:rPr lang="en-US" sz="1600" dirty="0" smtClean="0"/>
              <a:t>Rocker bone</a:t>
            </a:r>
            <a:endParaRPr lang="en-US" sz="1600" dirty="0"/>
          </a:p>
        </p:txBody>
      </p:sp>
      <p:sp>
        <p:nvSpPr>
          <p:cNvPr id="95" name="ZoneTexte 94"/>
          <p:cNvSpPr txBox="1"/>
          <p:nvPr/>
        </p:nvSpPr>
        <p:spPr>
          <a:xfrm>
            <a:off x="7157639" y="5311936"/>
            <a:ext cx="1734841" cy="338554"/>
          </a:xfrm>
          <a:prstGeom prst="rect">
            <a:avLst/>
          </a:prstGeom>
          <a:noFill/>
        </p:spPr>
        <p:txBody>
          <a:bodyPr wrap="square" rtlCol="0">
            <a:spAutoFit/>
          </a:bodyPr>
          <a:lstStyle/>
          <a:p>
            <a:r>
              <a:rPr lang="en-US" sz="1600" dirty="0" smtClean="0"/>
              <a:t>Rocker bone</a:t>
            </a:r>
            <a:endParaRPr lang="en-US" sz="1600" dirty="0"/>
          </a:p>
        </p:txBody>
      </p:sp>
      <p:cxnSp>
        <p:nvCxnSpPr>
          <p:cNvPr id="96" name="Connecteur droit 95"/>
          <p:cNvCxnSpPr/>
          <p:nvPr/>
        </p:nvCxnSpPr>
        <p:spPr>
          <a:xfrm flipV="1">
            <a:off x="3812897" y="5178758"/>
            <a:ext cx="155013" cy="244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a:stCxn id="95" idx="1"/>
          </p:cNvCxnSpPr>
          <p:nvPr/>
        </p:nvCxnSpPr>
        <p:spPr>
          <a:xfrm flipH="1" flipV="1">
            <a:off x="6772733" y="5118062"/>
            <a:ext cx="384906" cy="363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ZoneTexte 97"/>
          <p:cNvSpPr txBox="1"/>
          <p:nvPr/>
        </p:nvSpPr>
        <p:spPr>
          <a:xfrm>
            <a:off x="3347864" y="4437112"/>
            <a:ext cx="1734841" cy="338554"/>
          </a:xfrm>
          <a:prstGeom prst="rect">
            <a:avLst/>
          </a:prstGeom>
          <a:noFill/>
        </p:spPr>
        <p:txBody>
          <a:bodyPr wrap="square" rtlCol="0">
            <a:spAutoFit/>
          </a:bodyPr>
          <a:lstStyle/>
          <a:p>
            <a:r>
              <a:rPr lang="en-US" sz="1600" dirty="0" smtClean="0"/>
              <a:t>Tendon</a:t>
            </a:r>
            <a:endParaRPr lang="en-US" sz="1600" dirty="0"/>
          </a:p>
        </p:txBody>
      </p:sp>
      <p:sp>
        <p:nvSpPr>
          <p:cNvPr id="99" name="ZoneTexte 98"/>
          <p:cNvSpPr txBox="1"/>
          <p:nvPr/>
        </p:nvSpPr>
        <p:spPr>
          <a:xfrm>
            <a:off x="6372200" y="4221088"/>
            <a:ext cx="1734841" cy="338554"/>
          </a:xfrm>
          <a:prstGeom prst="rect">
            <a:avLst/>
          </a:prstGeom>
          <a:noFill/>
        </p:spPr>
        <p:txBody>
          <a:bodyPr wrap="square" rtlCol="0">
            <a:spAutoFit/>
          </a:bodyPr>
          <a:lstStyle/>
          <a:p>
            <a:r>
              <a:rPr lang="en-US" sz="1600" dirty="0" smtClean="0"/>
              <a:t>Tendon</a:t>
            </a:r>
            <a:endParaRPr lang="en-US" sz="1600" dirty="0"/>
          </a:p>
        </p:txBody>
      </p:sp>
      <p:sp>
        <p:nvSpPr>
          <p:cNvPr id="100" name="ZoneTexte 99"/>
          <p:cNvSpPr txBox="1"/>
          <p:nvPr/>
        </p:nvSpPr>
        <p:spPr>
          <a:xfrm>
            <a:off x="6372200" y="2082364"/>
            <a:ext cx="1734841" cy="338554"/>
          </a:xfrm>
          <a:prstGeom prst="rect">
            <a:avLst/>
          </a:prstGeom>
          <a:noFill/>
        </p:spPr>
        <p:txBody>
          <a:bodyPr wrap="square" rtlCol="0">
            <a:spAutoFit/>
          </a:bodyPr>
          <a:lstStyle/>
          <a:p>
            <a:r>
              <a:rPr lang="en-US" sz="1600" dirty="0" smtClean="0"/>
              <a:t>Tendon</a:t>
            </a:r>
            <a:endParaRPr lang="en-US" sz="1600" dirty="0"/>
          </a:p>
        </p:txBody>
      </p:sp>
      <p:sp>
        <p:nvSpPr>
          <p:cNvPr id="101" name="ZoneTexte 100"/>
          <p:cNvSpPr txBox="1"/>
          <p:nvPr/>
        </p:nvSpPr>
        <p:spPr>
          <a:xfrm>
            <a:off x="3485231" y="2204864"/>
            <a:ext cx="1734841" cy="338554"/>
          </a:xfrm>
          <a:prstGeom prst="rect">
            <a:avLst/>
          </a:prstGeom>
          <a:noFill/>
        </p:spPr>
        <p:txBody>
          <a:bodyPr wrap="square" rtlCol="0">
            <a:spAutoFit/>
          </a:bodyPr>
          <a:lstStyle/>
          <a:p>
            <a:r>
              <a:rPr lang="en-US" sz="1600" dirty="0" smtClean="0"/>
              <a:t>Tendon</a:t>
            </a:r>
            <a:endParaRPr lang="en-US" sz="1600" dirty="0"/>
          </a:p>
        </p:txBody>
      </p:sp>
      <p:sp>
        <p:nvSpPr>
          <p:cNvPr id="102" name="ZoneTexte 101"/>
          <p:cNvSpPr txBox="1"/>
          <p:nvPr/>
        </p:nvSpPr>
        <p:spPr>
          <a:xfrm>
            <a:off x="7236296" y="4602614"/>
            <a:ext cx="1398817" cy="338554"/>
          </a:xfrm>
          <a:prstGeom prst="rect">
            <a:avLst/>
          </a:prstGeom>
          <a:noFill/>
        </p:spPr>
        <p:txBody>
          <a:bodyPr wrap="square" rtlCol="0">
            <a:spAutoFit/>
          </a:bodyPr>
          <a:lstStyle/>
          <a:p>
            <a:r>
              <a:rPr lang="en-US" sz="1600" dirty="0" smtClean="0"/>
              <a:t>Swimbladder</a:t>
            </a:r>
            <a:endParaRPr lang="en-US" sz="1600" dirty="0"/>
          </a:p>
        </p:txBody>
      </p:sp>
      <p:cxnSp>
        <p:nvCxnSpPr>
          <p:cNvPr id="103" name="Connecteur droit 102"/>
          <p:cNvCxnSpPr>
            <a:stCxn id="40" idx="0"/>
          </p:cNvCxnSpPr>
          <p:nvPr/>
        </p:nvCxnSpPr>
        <p:spPr>
          <a:xfrm flipV="1">
            <a:off x="6591345" y="4511303"/>
            <a:ext cx="130254" cy="352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flipH="1" flipV="1">
            <a:off x="6772733" y="4516612"/>
            <a:ext cx="178652" cy="372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flipV="1">
            <a:off x="6555950" y="2345582"/>
            <a:ext cx="130254" cy="352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flipH="1" flipV="1">
            <a:off x="6737338" y="2350891"/>
            <a:ext cx="178652" cy="372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flipV="1">
            <a:off x="3832268" y="2457596"/>
            <a:ext cx="43596" cy="359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flipV="1">
            <a:off x="3798130" y="4671877"/>
            <a:ext cx="43596" cy="359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flipV="1">
            <a:off x="7136059" y="4829426"/>
            <a:ext cx="135835" cy="118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15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4" grpId="0" animBg="1"/>
      <p:bldP spid="55" grpId="0" animBg="1"/>
      <p:bldP spid="2053" grpId="0" animBg="1"/>
      <p:bldP spid="20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27684" y="201340"/>
            <a:ext cx="5688632" cy="523220"/>
          </a:xfrm>
          <a:prstGeom prst="rect">
            <a:avLst/>
          </a:prstGeom>
          <a:noFill/>
        </p:spPr>
        <p:txBody>
          <a:bodyPr wrap="square" rtlCol="0">
            <a:spAutoFit/>
          </a:bodyPr>
          <a:lstStyle/>
          <a:p>
            <a:pPr algn="ctr"/>
            <a:r>
              <a:rPr lang="fr-BE" sz="2800" dirty="0" smtClean="0"/>
              <a:t>Discussion &amp; conclusions</a:t>
            </a:r>
            <a:endParaRPr lang="fr-BE" sz="2800" dirty="0"/>
          </a:p>
        </p:txBody>
      </p:sp>
      <p:sp>
        <p:nvSpPr>
          <p:cNvPr id="43" name="ZoneTexte 42"/>
          <p:cNvSpPr txBox="1"/>
          <p:nvPr/>
        </p:nvSpPr>
        <p:spPr>
          <a:xfrm>
            <a:off x="3640996" y="1940982"/>
            <a:ext cx="7656724" cy="369332"/>
          </a:xfrm>
          <a:prstGeom prst="rect">
            <a:avLst/>
          </a:prstGeom>
          <a:noFill/>
        </p:spPr>
        <p:txBody>
          <a:bodyPr wrap="square" rtlCol="0">
            <a:spAutoFit/>
          </a:bodyPr>
          <a:lstStyle/>
          <a:p>
            <a:r>
              <a:rPr lang="en-US" dirty="0" smtClean="0"/>
              <a:t>Additional studies are needed…</a:t>
            </a:r>
            <a:endParaRPr lang="en-US" dirty="0"/>
          </a:p>
        </p:txBody>
      </p:sp>
      <p:sp>
        <p:nvSpPr>
          <p:cNvPr id="46" name="Flèche droite 45"/>
          <p:cNvSpPr/>
          <p:nvPr/>
        </p:nvSpPr>
        <p:spPr>
          <a:xfrm>
            <a:off x="3185630" y="2048824"/>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D:\JMIH 2013\low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80" name="Flèche droite 79"/>
          <p:cNvSpPr/>
          <p:nvPr/>
        </p:nvSpPr>
        <p:spPr>
          <a:xfrm>
            <a:off x="3188068" y="1680950"/>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èche droite 80"/>
          <p:cNvSpPr/>
          <p:nvPr/>
        </p:nvSpPr>
        <p:spPr>
          <a:xfrm>
            <a:off x="3185630" y="1350060"/>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p:cNvSpPr txBox="1"/>
          <p:nvPr/>
        </p:nvSpPr>
        <p:spPr>
          <a:xfrm>
            <a:off x="459921" y="1268760"/>
            <a:ext cx="2759686" cy="369332"/>
          </a:xfrm>
          <a:prstGeom prst="rect">
            <a:avLst/>
          </a:prstGeom>
          <a:noFill/>
        </p:spPr>
        <p:txBody>
          <a:bodyPr wrap="square" rtlCol="0">
            <a:spAutoFit/>
          </a:bodyPr>
          <a:lstStyle/>
          <a:p>
            <a:r>
              <a:rPr lang="en-US" b="1" dirty="0" smtClean="0"/>
              <a:t>Presence of a rocker bone</a:t>
            </a:r>
            <a:endParaRPr lang="en-US" b="1" dirty="0"/>
          </a:p>
        </p:txBody>
      </p:sp>
      <p:sp>
        <p:nvSpPr>
          <p:cNvPr id="83" name="ZoneTexte 82"/>
          <p:cNvSpPr txBox="1"/>
          <p:nvPr/>
        </p:nvSpPr>
        <p:spPr>
          <a:xfrm>
            <a:off x="3640996" y="1253106"/>
            <a:ext cx="5158246" cy="369332"/>
          </a:xfrm>
          <a:prstGeom prst="rect">
            <a:avLst/>
          </a:prstGeom>
          <a:noFill/>
        </p:spPr>
        <p:txBody>
          <a:bodyPr wrap="square" rtlCol="0">
            <a:spAutoFit/>
          </a:bodyPr>
          <a:lstStyle/>
          <a:p>
            <a:r>
              <a:rPr lang="en-US" dirty="0" smtClean="0"/>
              <a:t>Caused by constraints related to sound production</a:t>
            </a:r>
            <a:endParaRPr lang="en-US" dirty="0"/>
          </a:p>
        </p:txBody>
      </p:sp>
      <p:sp>
        <p:nvSpPr>
          <p:cNvPr id="84" name="ZoneTexte 83"/>
          <p:cNvSpPr txBox="1"/>
          <p:nvPr/>
        </p:nvSpPr>
        <p:spPr>
          <a:xfrm>
            <a:off x="3617678" y="1619508"/>
            <a:ext cx="3600400" cy="369332"/>
          </a:xfrm>
          <a:prstGeom prst="rect">
            <a:avLst/>
          </a:prstGeom>
          <a:noFill/>
        </p:spPr>
        <p:txBody>
          <a:bodyPr wrap="square" rtlCol="0">
            <a:spAutoFit/>
          </a:bodyPr>
          <a:lstStyle/>
          <a:p>
            <a:r>
              <a:rPr lang="en-US" dirty="0" smtClean="0"/>
              <a:t>Convergent evolution</a:t>
            </a:r>
            <a:endParaRPr lang="en-US" dirty="0"/>
          </a:p>
        </p:txBody>
      </p:sp>
    </p:spTree>
    <p:extLst>
      <p:ext uri="{BB962C8B-B14F-4D97-AF65-F5344CB8AC3E}">
        <p14:creationId xmlns:p14="http://schemas.microsoft.com/office/powerpoint/2010/main" val="639335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99592" y="1124744"/>
            <a:ext cx="7416824" cy="584775"/>
          </a:xfrm>
          <a:prstGeom prst="rect">
            <a:avLst/>
          </a:prstGeom>
          <a:noFill/>
        </p:spPr>
        <p:txBody>
          <a:bodyPr wrap="square" rtlCol="0">
            <a:spAutoFit/>
          </a:bodyPr>
          <a:lstStyle/>
          <a:p>
            <a:r>
              <a:rPr lang="fr-BE" sz="3200" dirty="0" err="1" smtClean="0"/>
              <a:t>Thank</a:t>
            </a:r>
            <a:r>
              <a:rPr lang="fr-BE" sz="3200" dirty="0" smtClean="0"/>
              <a:t> </a:t>
            </a:r>
            <a:r>
              <a:rPr lang="fr-BE" sz="3200" dirty="0" err="1" smtClean="0"/>
              <a:t>you</a:t>
            </a:r>
            <a:r>
              <a:rPr lang="fr-BE" sz="3200" dirty="0" smtClean="0"/>
              <a:t> for </a:t>
            </a:r>
            <a:r>
              <a:rPr lang="fr-BE" sz="3200" dirty="0" err="1" smtClean="0"/>
              <a:t>your</a:t>
            </a:r>
            <a:r>
              <a:rPr lang="fr-BE" sz="3200" dirty="0" smtClean="0"/>
              <a:t> attention…</a:t>
            </a:r>
            <a:endParaRPr lang="fr-BE" sz="3200" dirty="0"/>
          </a:p>
        </p:txBody>
      </p:sp>
      <p:sp>
        <p:nvSpPr>
          <p:cNvPr id="9" name="Rectangle 8"/>
          <p:cNvSpPr/>
          <p:nvPr/>
        </p:nvSpPr>
        <p:spPr>
          <a:xfrm>
            <a:off x="4932040" y="6197242"/>
            <a:ext cx="4155881" cy="400110"/>
          </a:xfrm>
          <a:prstGeom prst="rect">
            <a:avLst/>
          </a:prstGeom>
        </p:spPr>
        <p:txBody>
          <a:bodyPr wrap="none">
            <a:spAutoFit/>
          </a:bodyPr>
          <a:lstStyle/>
          <a:p>
            <a:r>
              <a:rPr lang="en-US" sz="2000" dirty="0" smtClean="0">
                <a:solidFill>
                  <a:srgbClr val="FFFF00"/>
                </a:solidFill>
              </a:rPr>
              <a:t> e-mail address: Loic.kever@ulg.ac.be </a:t>
            </a:r>
            <a:endParaRPr lang="en-US" sz="2000" dirty="0"/>
          </a:p>
        </p:txBody>
      </p:sp>
      <p:sp>
        <p:nvSpPr>
          <p:cNvPr id="10" name="ZoneTexte 9"/>
          <p:cNvSpPr txBox="1"/>
          <p:nvPr/>
        </p:nvSpPr>
        <p:spPr>
          <a:xfrm>
            <a:off x="4980209" y="5813798"/>
            <a:ext cx="6704506" cy="400110"/>
          </a:xfrm>
          <a:prstGeom prst="rect">
            <a:avLst/>
          </a:prstGeom>
          <a:noFill/>
        </p:spPr>
        <p:txBody>
          <a:bodyPr wrap="square" rtlCol="0">
            <a:spAutoFit/>
          </a:bodyPr>
          <a:lstStyle/>
          <a:p>
            <a:r>
              <a:rPr lang="en-US" sz="2000" dirty="0" smtClean="0">
                <a:solidFill>
                  <a:srgbClr val="FFFF00"/>
                </a:solidFill>
              </a:rPr>
              <a:t>Funds: FRIA (F.R.S.-FNRS) </a:t>
            </a:r>
            <a:endParaRPr lang="en-US" sz="2000" dirty="0">
              <a:solidFill>
                <a:srgbClr val="FFFF00"/>
              </a:solidFill>
            </a:endParaRPr>
          </a:p>
        </p:txBody>
      </p:sp>
    </p:spTree>
    <p:extLst>
      <p:ext uri="{BB962C8B-B14F-4D97-AF65-F5344CB8AC3E}">
        <p14:creationId xmlns:p14="http://schemas.microsoft.com/office/powerpoint/2010/main" val="749188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050" name="Picture 2" descr="D:\JMIH 2013\low image.t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 y="6118696"/>
            <a:ext cx="91490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27684" y="201340"/>
            <a:ext cx="5688632" cy="523220"/>
          </a:xfrm>
          <a:prstGeom prst="rect">
            <a:avLst/>
          </a:prstGeom>
          <a:noFill/>
        </p:spPr>
        <p:txBody>
          <a:bodyPr wrap="square" rtlCol="0">
            <a:spAutoFit/>
          </a:bodyPr>
          <a:lstStyle/>
          <a:p>
            <a:pPr algn="ctr"/>
            <a:r>
              <a:rPr lang="fr-BE" sz="2800" dirty="0" smtClean="0"/>
              <a:t>Conclusions</a:t>
            </a:r>
            <a:endParaRPr lang="fr-BE" sz="2800" dirty="0"/>
          </a:p>
        </p:txBody>
      </p:sp>
      <p:sp>
        <p:nvSpPr>
          <p:cNvPr id="2055" name="ZoneTexte 2054"/>
          <p:cNvSpPr txBox="1"/>
          <p:nvPr/>
        </p:nvSpPr>
        <p:spPr>
          <a:xfrm>
            <a:off x="1307764" y="1124744"/>
            <a:ext cx="7656724" cy="646331"/>
          </a:xfrm>
          <a:prstGeom prst="rect">
            <a:avLst/>
          </a:prstGeom>
          <a:noFill/>
        </p:spPr>
        <p:txBody>
          <a:bodyPr wrap="square" rtlCol="0">
            <a:spAutoFit/>
          </a:bodyPr>
          <a:lstStyle/>
          <a:p>
            <a:r>
              <a:rPr lang="en-US" b="1" dirty="0" smtClean="0"/>
              <a:t>Rocker bone might evolve to ameliorate swimbladder physical </a:t>
            </a:r>
            <a:r>
              <a:rPr lang="en-US" b="1" dirty="0" err="1" smtClean="0"/>
              <a:t>resistence</a:t>
            </a:r>
            <a:r>
              <a:rPr lang="en-US" b="1" dirty="0" smtClean="0"/>
              <a:t>  to long and intense sound production…</a:t>
            </a:r>
            <a:endParaRPr lang="en-US" b="1" dirty="0"/>
          </a:p>
        </p:txBody>
      </p:sp>
      <p:sp>
        <p:nvSpPr>
          <p:cNvPr id="59" name="Flèche droite 58"/>
          <p:cNvSpPr/>
          <p:nvPr/>
        </p:nvSpPr>
        <p:spPr>
          <a:xfrm>
            <a:off x="962499" y="1232586"/>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ZoneTexte 42"/>
          <p:cNvSpPr txBox="1"/>
          <p:nvPr/>
        </p:nvSpPr>
        <p:spPr>
          <a:xfrm>
            <a:off x="1307764" y="1907540"/>
            <a:ext cx="7656724" cy="369332"/>
          </a:xfrm>
          <a:prstGeom prst="rect">
            <a:avLst/>
          </a:prstGeom>
          <a:noFill/>
        </p:spPr>
        <p:txBody>
          <a:bodyPr wrap="square" rtlCol="0">
            <a:spAutoFit/>
          </a:bodyPr>
          <a:lstStyle/>
          <a:p>
            <a:r>
              <a:rPr lang="en-US" b="1" dirty="0" smtClean="0"/>
              <a:t>Rocker bone could lower the cost of long sound production…</a:t>
            </a:r>
            <a:endParaRPr lang="en-US" b="1" dirty="0"/>
          </a:p>
        </p:txBody>
      </p:sp>
      <p:sp>
        <p:nvSpPr>
          <p:cNvPr id="46" name="Flèche droite 45"/>
          <p:cNvSpPr/>
          <p:nvPr/>
        </p:nvSpPr>
        <p:spPr>
          <a:xfrm>
            <a:off x="962499" y="2015382"/>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ZoneTexte 46"/>
          <p:cNvSpPr txBox="1"/>
          <p:nvPr/>
        </p:nvSpPr>
        <p:spPr>
          <a:xfrm>
            <a:off x="1316865" y="2411596"/>
            <a:ext cx="7656724" cy="369332"/>
          </a:xfrm>
          <a:prstGeom prst="rect">
            <a:avLst/>
          </a:prstGeom>
          <a:noFill/>
        </p:spPr>
        <p:txBody>
          <a:bodyPr wrap="square" rtlCol="0">
            <a:spAutoFit/>
          </a:bodyPr>
          <a:lstStyle/>
          <a:p>
            <a:r>
              <a:rPr lang="en-US" b="1" dirty="0" smtClean="0"/>
              <a:t>Swimbladder plate could affect resonance of sound apparatus.</a:t>
            </a:r>
            <a:endParaRPr lang="en-US" b="1" dirty="0"/>
          </a:p>
        </p:txBody>
      </p:sp>
      <p:sp>
        <p:nvSpPr>
          <p:cNvPr id="53" name="Flèche droite 52"/>
          <p:cNvSpPr/>
          <p:nvPr/>
        </p:nvSpPr>
        <p:spPr>
          <a:xfrm>
            <a:off x="971600" y="2519438"/>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p:cNvSpPr txBox="1"/>
          <p:nvPr/>
        </p:nvSpPr>
        <p:spPr>
          <a:xfrm>
            <a:off x="1307764" y="2915652"/>
            <a:ext cx="7656724" cy="369332"/>
          </a:xfrm>
          <a:prstGeom prst="rect">
            <a:avLst/>
          </a:prstGeom>
          <a:noFill/>
        </p:spPr>
        <p:txBody>
          <a:bodyPr wrap="square" rtlCol="0">
            <a:spAutoFit/>
          </a:bodyPr>
          <a:lstStyle/>
          <a:p>
            <a:r>
              <a:rPr lang="en-US" b="1" dirty="0" smtClean="0"/>
              <a:t>Further studies are needed…</a:t>
            </a:r>
            <a:endParaRPr lang="en-US" b="1" dirty="0"/>
          </a:p>
        </p:txBody>
      </p:sp>
      <p:sp>
        <p:nvSpPr>
          <p:cNvPr id="14" name="Flèche droite 13"/>
          <p:cNvSpPr/>
          <p:nvPr/>
        </p:nvSpPr>
        <p:spPr>
          <a:xfrm>
            <a:off x="962499" y="3023494"/>
            <a:ext cx="372003" cy="17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701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971600" y="201340"/>
            <a:ext cx="7056784" cy="523220"/>
          </a:xfrm>
          <a:prstGeom prst="rect">
            <a:avLst/>
          </a:prstGeom>
          <a:noFill/>
        </p:spPr>
        <p:txBody>
          <a:bodyPr wrap="square" rtlCol="0">
            <a:spAutoFit/>
          </a:bodyPr>
          <a:lstStyle/>
          <a:p>
            <a:pPr algn="ctr"/>
            <a:r>
              <a:rPr lang="en-US" sz="2800" smtClean="0"/>
              <a:t>Annex 1</a:t>
            </a:r>
            <a:endParaRPr lang="en-US" sz="280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968214"/>
            <a:ext cx="3945904" cy="207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0" y="968214"/>
            <a:ext cx="4772392" cy="168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rme libre 10"/>
          <p:cNvSpPr/>
          <p:nvPr/>
        </p:nvSpPr>
        <p:spPr>
          <a:xfrm>
            <a:off x="2428638" y="1226437"/>
            <a:ext cx="668489" cy="481843"/>
          </a:xfrm>
          <a:custGeom>
            <a:avLst/>
            <a:gdLst>
              <a:gd name="connsiteX0" fmla="*/ 262484 w 668489"/>
              <a:gd name="connsiteY0" fmla="*/ 403102 h 481843"/>
              <a:gd name="connsiteX1" fmla="*/ 99199 w 668489"/>
              <a:gd name="connsiteY1" fmla="*/ 250702 h 481843"/>
              <a:gd name="connsiteX2" fmla="*/ 66542 w 668489"/>
              <a:gd name="connsiteY2" fmla="*/ 228930 h 481843"/>
              <a:gd name="connsiteX3" fmla="*/ 66542 w 668489"/>
              <a:gd name="connsiteY3" fmla="*/ 174502 h 481843"/>
              <a:gd name="connsiteX4" fmla="*/ 1227 w 668489"/>
              <a:gd name="connsiteY4" fmla="*/ 54759 h 481843"/>
              <a:gd name="connsiteX5" fmla="*/ 22999 w 668489"/>
              <a:gd name="connsiteY5" fmla="*/ 32987 h 481843"/>
              <a:gd name="connsiteX6" fmla="*/ 12113 w 668489"/>
              <a:gd name="connsiteY6" fmla="*/ 330 h 481843"/>
              <a:gd name="connsiteX7" fmla="*/ 175399 w 668489"/>
              <a:gd name="connsiteY7" fmla="*/ 54759 h 481843"/>
              <a:gd name="connsiteX8" fmla="*/ 545513 w 668489"/>
              <a:gd name="connsiteY8" fmla="*/ 141844 h 481843"/>
              <a:gd name="connsiteX9" fmla="*/ 643484 w 668489"/>
              <a:gd name="connsiteY9" fmla="*/ 163616 h 481843"/>
              <a:gd name="connsiteX10" fmla="*/ 665256 w 668489"/>
              <a:gd name="connsiteY10" fmla="*/ 316016 h 481843"/>
              <a:gd name="connsiteX11" fmla="*/ 589056 w 668489"/>
              <a:gd name="connsiteY11" fmla="*/ 479302 h 481843"/>
              <a:gd name="connsiteX12" fmla="*/ 425770 w 668489"/>
              <a:gd name="connsiteY12" fmla="*/ 413987 h 481843"/>
              <a:gd name="connsiteX13" fmla="*/ 262484 w 668489"/>
              <a:gd name="connsiteY13" fmla="*/ 403102 h 48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489" h="481843">
                <a:moveTo>
                  <a:pt x="262484" y="403102"/>
                </a:moveTo>
                <a:cubicBezTo>
                  <a:pt x="208056" y="375888"/>
                  <a:pt x="131856" y="279731"/>
                  <a:pt x="99199" y="250702"/>
                </a:cubicBezTo>
                <a:cubicBezTo>
                  <a:pt x="66542" y="221673"/>
                  <a:pt x="71985" y="241630"/>
                  <a:pt x="66542" y="228930"/>
                </a:cubicBezTo>
                <a:cubicBezTo>
                  <a:pt x="61099" y="216230"/>
                  <a:pt x="77428" y="203530"/>
                  <a:pt x="66542" y="174502"/>
                </a:cubicBezTo>
                <a:cubicBezTo>
                  <a:pt x="55656" y="145473"/>
                  <a:pt x="8484" y="78345"/>
                  <a:pt x="1227" y="54759"/>
                </a:cubicBezTo>
                <a:cubicBezTo>
                  <a:pt x="-6030" y="31173"/>
                  <a:pt x="21185" y="42058"/>
                  <a:pt x="22999" y="32987"/>
                </a:cubicBezTo>
                <a:cubicBezTo>
                  <a:pt x="24813" y="23916"/>
                  <a:pt x="-13287" y="-3299"/>
                  <a:pt x="12113" y="330"/>
                </a:cubicBezTo>
                <a:cubicBezTo>
                  <a:pt x="37513" y="3959"/>
                  <a:pt x="86499" y="31173"/>
                  <a:pt x="175399" y="54759"/>
                </a:cubicBezTo>
                <a:cubicBezTo>
                  <a:pt x="264299" y="78345"/>
                  <a:pt x="467499" y="123701"/>
                  <a:pt x="545513" y="141844"/>
                </a:cubicBezTo>
                <a:cubicBezTo>
                  <a:pt x="623527" y="159987"/>
                  <a:pt x="623527" y="134587"/>
                  <a:pt x="643484" y="163616"/>
                </a:cubicBezTo>
                <a:cubicBezTo>
                  <a:pt x="663441" y="192645"/>
                  <a:pt x="674327" y="263402"/>
                  <a:pt x="665256" y="316016"/>
                </a:cubicBezTo>
                <a:cubicBezTo>
                  <a:pt x="656185" y="368630"/>
                  <a:pt x="628970" y="462974"/>
                  <a:pt x="589056" y="479302"/>
                </a:cubicBezTo>
                <a:cubicBezTo>
                  <a:pt x="549142" y="495630"/>
                  <a:pt x="482013" y="428501"/>
                  <a:pt x="425770" y="413987"/>
                </a:cubicBezTo>
                <a:cubicBezTo>
                  <a:pt x="369527" y="399473"/>
                  <a:pt x="316912" y="430316"/>
                  <a:pt x="262484" y="403102"/>
                </a:cubicBezTo>
                <a:close/>
              </a:path>
            </a:pathLst>
          </a:cu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e libre 11"/>
          <p:cNvSpPr/>
          <p:nvPr/>
        </p:nvSpPr>
        <p:spPr>
          <a:xfrm>
            <a:off x="2511664" y="1660691"/>
            <a:ext cx="631150" cy="351515"/>
          </a:xfrm>
          <a:custGeom>
            <a:avLst/>
            <a:gdLst>
              <a:gd name="connsiteX0" fmla="*/ 56087 w 631150"/>
              <a:gd name="connsiteY0" fmla="*/ 3319 h 351515"/>
              <a:gd name="connsiteX1" fmla="*/ 49737 w 631150"/>
              <a:gd name="connsiteY1" fmla="*/ 123969 h 351515"/>
              <a:gd name="connsiteX2" fmla="*/ 595837 w 631150"/>
              <a:gd name="connsiteY2" fmla="*/ 339869 h 351515"/>
              <a:gd name="connsiteX3" fmla="*/ 557737 w 631150"/>
              <a:gd name="connsiteY3" fmla="*/ 295419 h 351515"/>
              <a:gd name="connsiteX4" fmla="*/ 398987 w 631150"/>
              <a:gd name="connsiteY4" fmla="*/ 66819 h 351515"/>
              <a:gd name="connsiteX5" fmla="*/ 322787 w 631150"/>
              <a:gd name="connsiteY5" fmla="*/ 35069 h 351515"/>
              <a:gd name="connsiteX6" fmla="*/ 56087 w 631150"/>
              <a:gd name="connsiteY6" fmla="*/ 3319 h 35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50" h="351515">
                <a:moveTo>
                  <a:pt x="56087" y="3319"/>
                </a:moveTo>
                <a:cubicBezTo>
                  <a:pt x="10579" y="18136"/>
                  <a:pt x="-40221" y="67877"/>
                  <a:pt x="49737" y="123969"/>
                </a:cubicBezTo>
                <a:cubicBezTo>
                  <a:pt x="139695" y="180061"/>
                  <a:pt x="511170" y="311294"/>
                  <a:pt x="595837" y="339869"/>
                </a:cubicBezTo>
                <a:cubicBezTo>
                  <a:pt x="680504" y="368444"/>
                  <a:pt x="590545" y="340927"/>
                  <a:pt x="557737" y="295419"/>
                </a:cubicBezTo>
                <a:cubicBezTo>
                  <a:pt x="524929" y="249911"/>
                  <a:pt x="438145" y="110211"/>
                  <a:pt x="398987" y="66819"/>
                </a:cubicBezTo>
                <a:cubicBezTo>
                  <a:pt x="359829" y="23427"/>
                  <a:pt x="378879" y="42477"/>
                  <a:pt x="322787" y="35069"/>
                </a:cubicBezTo>
                <a:cubicBezTo>
                  <a:pt x="266695" y="27661"/>
                  <a:pt x="101595" y="-11498"/>
                  <a:pt x="56087" y="3319"/>
                </a:cubicBezTo>
                <a:close/>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rme libre 12"/>
          <p:cNvSpPr/>
          <p:nvPr/>
        </p:nvSpPr>
        <p:spPr>
          <a:xfrm>
            <a:off x="2510735" y="1816287"/>
            <a:ext cx="615013" cy="274601"/>
          </a:xfrm>
          <a:custGeom>
            <a:avLst/>
            <a:gdLst>
              <a:gd name="connsiteX0" fmla="*/ 25266 w 615013"/>
              <a:gd name="connsiteY0" fmla="*/ 158873 h 274601"/>
              <a:gd name="connsiteX1" fmla="*/ 50666 w 615013"/>
              <a:gd name="connsiteY1" fmla="*/ 123 h 274601"/>
              <a:gd name="connsiteX2" fmla="*/ 317366 w 615013"/>
              <a:gd name="connsiteY2" fmla="*/ 133473 h 274601"/>
              <a:gd name="connsiteX3" fmla="*/ 476116 w 615013"/>
              <a:gd name="connsiteY3" fmla="*/ 190623 h 274601"/>
              <a:gd name="connsiteX4" fmla="*/ 603116 w 615013"/>
              <a:gd name="connsiteY4" fmla="*/ 228723 h 274601"/>
              <a:gd name="connsiteX5" fmla="*/ 603116 w 615013"/>
              <a:gd name="connsiteY5" fmla="*/ 266823 h 274601"/>
              <a:gd name="connsiteX6" fmla="*/ 545966 w 615013"/>
              <a:gd name="connsiteY6" fmla="*/ 273173 h 274601"/>
              <a:gd name="connsiteX7" fmla="*/ 330066 w 615013"/>
              <a:gd name="connsiteY7" fmla="*/ 247773 h 274601"/>
              <a:gd name="connsiteX8" fmla="*/ 25266 w 615013"/>
              <a:gd name="connsiteY8" fmla="*/ 158873 h 27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13" h="274601">
                <a:moveTo>
                  <a:pt x="25266" y="158873"/>
                </a:moveTo>
                <a:cubicBezTo>
                  <a:pt x="-21301" y="117598"/>
                  <a:pt x="1983" y="4356"/>
                  <a:pt x="50666" y="123"/>
                </a:cubicBezTo>
                <a:cubicBezTo>
                  <a:pt x="99349" y="-4110"/>
                  <a:pt x="246458" y="101723"/>
                  <a:pt x="317366" y="133473"/>
                </a:cubicBezTo>
                <a:cubicBezTo>
                  <a:pt x="388274" y="165223"/>
                  <a:pt x="428491" y="174748"/>
                  <a:pt x="476116" y="190623"/>
                </a:cubicBezTo>
                <a:cubicBezTo>
                  <a:pt x="523741" y="206498"/>
                  <a:pt x="581949" y="216023"/>
                  <a:pt x="603116" y="228723"/>
                </a:cubicBezTo>
                <a:cubicBezTo>
                  <a:pt x="624283" y="241423"/>
                  <a:pt x="612641" y="259415"/>
                  <a:pt x="603116" y="266823"/>
                </a:cubicBezTo>
                <a:cubicBezTo>
                  <a:pt x="593591" y="274231"/>
                  <a:pt x="591474" y="276348"/>
                  <a:pt x="545966" y="273173"/>
                </a:cubicBezTo>
                <a:cubicBezTo>
                  <a:pt x="500458" y="269998"/>
                  <a:pt x="411558" y="267881"/>
                  <a:pt x="330066" y="247773"/>
                </a:cubicBezTo>
                <a:cubicBezTo>
                  <a:pt x="248574" y="227665"/>
                  <a:pt x="71833" y="200148"/>
                  <a:pt x="25266" y="158873"/>
                </a:cubicBezTo>
                <a:close/>
              </a:path>
            </a:pathLst>
          </a:cu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65634" y="1296896"/>
            <a:ext cx="432048" cy="206732"/>
          </a:xfrm>
          <a:prstGeom prst="rect">
            <a:avLst/>
          </a:prstGeom>
          <a:solidFill>
            <a:srgbClr val="FF0000">
              <a:alpha val="59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C:\Users\Suez\Documents\comité 2012\onuxodon p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77" y="3501008"/>
            <a:ext cx="4730047" cy="2052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15616" y="4091638"/>
            <a:ext cx="432048" cy="206732"/>
          </a:xfrm>
          <a:prstGeom prst="rect">
            <a:avLst/>
          </a:prstGeom>
          <a:solidFill>
            <a:srgbClr val="FF0000">
              <a:alpha val="59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e libre 18"/>
          <p:cNvSpPr/>
          <p:nvPr/>
        </p:nvSpPr>
        <p:spPr>
          <a:xfrm>
            <a:off x="1731030" y="4324094"/>
            <a:ext cx="1559213" cy="559616"/>
          </a:xfrm>
          <a:custGeom>
            <a:avLst/>
            <a:gdLst>
              <a:gd name="connsiteX0" fmla="*/ 51088 w 1559213"/>
              <a:gd name="connsiteY0" fmla="*/ 327817 h 559616"/>
              <a:gd name="connsiteX1" fmla="*/ 187613 w 1559213"/>
              <a:gd name="connsiteY1" fmla="*/ 340517 h 559616"/>
              <a:gd name="connsiteX2" fmla="*/ 343188 w 1559213"/>
              <a:gd name="connsiteY2" fmla="*/ 397667 h 559616"/>
              <a:gd name="connsiteX3" fmla="*/ 520988 w 1559213"/>
              <a:gd name="connsiteY3" fmla="*/ 432592 h 559616"/>
              <a:gd name="connsiteX4" fmla="*/ 717838 w 1559213"/>
              <a:gd name="connsiteY4" fmla="*/ 435767 h 559616"/>
              <a:gd name="connsiteX5" fmla="*/ 930563 w 1559213"/>
              <a:gd name="connsiteY5" fmla="*/ 346867 h 559616"/>
              <a:gd name="connsiteX6" fmla="*/ 1121063 w 1559213"/>
              <a:gd name="connsiteY6" fmla="*/ 207167 h 559616"/>
              <a:gd name="connsiteX7" fmla="*/ 1298863 w 1559213"/>
              <a:gd name="connsiteY7" fmla="*/ 51592 h 559616"/>
              <a:gd name="connsiteX8" fmla="*/ 1378238 w 1559213"/>
              <a:gd name="connsiteY8" fmla="*/ 792 h 559616"/>
              <a:gd name="connsiteX9" fmla="*/ 1549688 w 1559213"/>
              <a:gd name="connsiteY9" fmla="*/ 83342 h 559616"/>
              <a:gd name="connsiteX10" fmla="*/ 1559213 w 1559213"/>
              <a:gd name="connsiteY10" fmla="*/ 108742 h 559616"/>
              <a:gd name="connsiteX11" fmla="*/ 1406813 w 1559213"/>
              <a:gd name="connsiteY11" fmla="*/ 207167 h 559616"/>
              <a:gd name="connsiteX12" fmla="*/ 1111538 w 1559213"/>
              <a:gd name="connsiteY12" fmla="*/ 404017 h 559616"/>
              <a:gd name="connsiteX13" fmla="*/ 832138 w 1559213"/>
              <a:gd name="connsiteY13" fmla="*/ 531017 h 559616"/>
              <a:gd name="connsiteX14" fmla="*/ 565438 w 1559213"/>
              <a:gd name="connsiteY14" fmla="*/ 559592 h 559616"/>
              <a:gd name="connsiteX15" fmla="*/ 362238 w 1559213"/>
              <a:gd name="connsiteY15" fmla="*/ 534192 h 559616"/>
              <a:gd name="connsiteX16" fmla="*/ 225713 w 1559213"/>
              <a:gd name="connsiteY16" fmla="*/ 451642 h 559616"/>
              <a:gd name="connsiteX17" fmla="*/ 44738 w 1559213"/>
              <a:gd name="connsiteY17" fmla="*/ 388142 h 559616"/>
              <a:gd name="connsiteX18" fmla="*/ 288 w 1559213"/>
              <a:gd name="connsiteY18" fmla="*/ 388142 h 559616"/>
              <a:gd name="connsiteX19" fmla="*/ 51088 w 1559213"/>
              <a:gd name="connsiteY19" fmla="*/ 327817 h 5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9213" h="559616">
                <a:moveTo>
                  <a:pt x="51088" y="327817"/>
                </a:moveTo>
                <a:cubicBezTo>
                  <a:pt x="82309" y="319880"/>
                  <a:pt x="138930" y="328875"/>
                  <a:pt x="187613" y="340517"/>
                </a:cubicBezTo>
                <a:cubicBezTo>
                  <a:pt x="236296" y="352159"/>
                  <a:pt x="287626" y="382321"/>
                  <a:pt x="343188" y="397667"/>
                </a:cubicBezTo>
                <a:cubicBezTo>
                  <a:pt x="398750" y="413013"/>
                  <a:pt x="458546" y="426242"/>
                  <a:pt x="520988" y="432592"/>
                </a:cubicBezTo>
                <a:cubicBezTo>
                  <a:pt x="583430" y="438942"/>
                  <a:pt x="649576" y="450054"/>
                  <a:pt x="717838" y="435767"/>
                </a:cubicBezTo>
                <a:cubicBezTo>
                  <a:pt x="786100" y="421480"/>
                  <a:pt x="863359" y="384967"/>
                  <a:pt x="930563" y="346867"/>
                </a:cubicBezTo>
                <a:cubicBezTo>
                  <a:pt x="997767" y="308767"/>
                  <a:pt x="1059680" y="256379"/>
                  <a:pt x="1121063" y="207167"/>
                </a:cubicBezTo>
                <a:cubicBezTo>
                  <a:pt x="1182446" y="157954"/>
                  <a:pt x="1256001" y="85988"/>
                  <a:pt x="1298863" y="51592"/>
                </a:cubicBezTo>
                <a:cubicBezTo>
                  <a:pt x="1341725" y="17196"/>
                  <a:pt x="1336434" y="-4500"/>
                  <a:pt x="1378238" y="792"/>
                </a:cubicBezTo>
                <a:cubicBezTo>
                  <a:pt x="1420042" y="6084"/>
                  <a:pt x="1519526" y="65350"/>
                  <a:pt x="1549688" y="83342"/>
                </a:cubicBezTo>
                <a:cubicBezTo>
                  <a:pt x="1579850" y="101334"/>
                  <a:pt x="1583025" y="88105"/>
                  <a:pt x="1559213" y="108742"/>
                </a:cubicBezTo>
                <a:cubicBezTo>
                  <a:pt x="1535401" y="129379"/>
                  <a:pt x="1406813" y="207167"/>
                  <a:pt x="1406813" y="207167"/>
                </a:cubicBezTo>
                <a:cubicBezTo>
                  <a:pt x="1332201" y="256379"/>
                  <a:pt x="1207317" y="350042"/>
                  <a:pt x="1111538" y="404017"/>
                </a:cubicBezTo>
                <a:cubicBezTo>
                  <a:pt x="1015759" y="457992"/>
                  <a:pt x="923155" y="505088"/>
                  <a:pt x="832138" y="531017"/>
                </a:cubicBezTo>
                <a:cubicBezTo>
                  <a:pt x="741121" y="556946"/>
                  <a:pt x="643755" y="559063"/>
                  <a:pt x="565438" y="559592"/>
                </a:cubicBezTo>
                <a:cubicBezTo>
                  <a:pt x="487121" y="560121"/>
                  <a:pt x="418859" y="552184"/>
                  <a:pt x="362238" y="534192"/>
                </a:cubicBezTo>
                <a:cubicBezTo>
                  <a:pt x="305617" y="516200"/>
                  <a:pt x="278630" y="475984"/>
                  <a:pt x="225713" y="451642"/>
                </a:cubicBezTo>
                <a:cubicBezTo>
                  <a:pt x="172796" y="427300"/>
                  <a:pt x="82309" y="398725"/>
                  <a:pt x="44738" y="388142"/>
                </a:cubicBezTo>
                <a:cubicBezTo>
                  <a:pt x="7167" y="377559"/>
                  <a:pt x="-1829" y="399254"/>
                  <a:pt x="288" y="388142"/>
                </a:cubicBezTo>
                <a:cubicBezTo>
                  <a:pt x="2405" y="377030"/>
                  <a:pt x="19867" y="335754"/>
                  <a:pt x="51088" y="327817"/>
                </a:cubicBezTo>
                <a:close/>
              </a:path>
            </a:pathLst>
          </a:cu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descr="D:\comité de thèse 2013\Mean fiber diam fowleri.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6847" y="3474280"/>
            <a:ext cx="3633105" cy="2105650"/>
          </a:xfrm>
          <a:prstGeom prst="rect">
            <a:avLst/>
          </a:prstGeom>
          <a:noFill/>
          <a:extLst>
            <a:ext uri="{909E8E84-426E-40DD-AFC4-6F175D3DCCD1}">
              <a14:hiddenFill xmlns:a14="http://schemas.microsoft.com/office/drawing/2010/main">
                <a:solidFill>
                  <a:srgbClr val="FFFFFF"/>
                </a:solidFill>
              </a14:hiddenFill>
            </a:ext>
          </a:extLst>
        </p:spPr>
      </p:pic>
      <p:sp>
        <p:nvSpPr>
          <p:cNvPr id="2" name="Forme libre 1"/>
          <p:cNvSpPr/>
          <p:nvPr/>
        </p:nvSpPr>
        <p:spPr>
          <a:xfrm>
            <a:off x="1303598" y="4090013"/>
            <a:ext cx="1008818" cy="921601"/>
          </a:xfrm>
          <a:custGeom>
            <a:avLst/>
            <a:gdLst>
              <a:gd name="connsiteX0" fmla="*/ 0 w 1008818"/>
              <a:gd name="connsiteY0" fmla="*/ 921601 h 921601"/>
              <a:gd name="connsiteX1" fmla="*/ 168275 w 1008818"/>
              <a:gd name="connsiteY1" fmla="*/ 635851 h 921601"/>
              <a:gd name="connsiteX2" fmla="*/ 301625 w 1008818"/>
              <a:gd name="connsiteY2" fmla="*/ 473926 h 921601"/>
              <a:gd name="connsiteX3" fmla="*/ 400050 w 1008818"/>
              <a:gd name="connsiteY3" fmla="*/ 419951 h 921601"/>
              <a:gd name="connsiteX4" fmla="*/ 635000 w 1008818"/>
              <a:gd name="connsiteY4" fmla="*/ 273901 h 921601"/>
              <a:gd name="connsiteX5" fmla="*/ 828675 w 1008818"/>
              <a:gd name="connsiteY5" fmla="*/ 102451 h 921601"/>
              <a:gd name="connsiteX6" fmla="*/ 860425 w 1008818"/>
              <a:gd name="connsiteY6" fmla="*/ 42126 h 921601"/>
              <a:gd name="connsiteX7" fmla="*/ 965200 w 1008818"/>
              <a:gd name="connsiteY7" fmla="*/ 851 h 921601"/>
              <a:gd name="connsiteX8" fmla="*/ 990600 w 1008818"/>
              <a:gd name="connsiteY8" fmla="*/ 80226 h 921601"/>
              <a:gd name="connsiteX9" fmla="*/ 698500 w 1008818"/>
              <a:gd name="connsiteY9" fmla="*/ 324701 h 921601"/>
              <a:gd name="connsiteX10" fmla="*/ 447675 w 1008818"/>
              <a:gd name="connsiteY10" fmla="*/ 537426 h 921601"/>
              <a:gd name="connsiteX11" fmla="*/ 0 w 1008818"/>
              <a:gd name="connsiteY11" fmla="*/ 921601 h 92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8818" h="921601">
                <a:moveTo>
                  <a:pt x="0" y="921601"/>
                </a:moveTo>
                <a:cubicBezTo>
                  <a:pt x="59002" y="816032"/>
                  <a:pt x="118004" y="710463"/>
                  <a:pt x="168275" y="635851"/>
                </a:cubicBezTo>
                <a:cubicBezTo>
                  <a:pt x="218546" y="561239"/>
                  <a:pt x="262996" y="509909"/>
                  <a:pt x="301625" y="473926"/>
                </a:cubicBezTo>
                <a:cubicBezTo>
                  <a:pt x="340254" y="437943"/>
                  <a:pt x="344488" y="453288"/>
                  <a:pt x="400050" y="419951"/>
                </a:cubicBezTo>
                <a:cubicBezTo>
                  <a:pt x="455613" y="386613"/>
                  <a:pt x="563563" y="326818"/>
                  <a:pt x="635000" y="273901"/>
                </a:cubicBezTo>
                <a:cubicBezTo>
                  <a:pt x="706438" y="220984"/>
                  <a:pt x="791104" y="141080"/>
                  <a:pt x="828675" y="102451"/>
                </a:cubicBezTo>
                <a:cubicBezTo>
                  <a:pt x="866246" y="63822"/>
                  <a:pt x="837671" y="59059"/>
                  <a:pt x="860425" y="42126"/>
                </a:cubicBezTo>
                <a:cubicBezTo>
                  <a:pt x="883179" y="25193"/>
                  <a:pt x="943504" y="-5499"/>
                  <a:pt x="965200" y="851"/>
                </a:cubicBezTo>
                <a:cubicBezTo>
                  <a:pt x="986896" y="7201"/>
                  <a:pt x="1035050" y="26251"/>
                  <a:pt x="990600" y="80226"/>
                </a:cubicBezTo>
                <a:cubicBezTo>
                  <a:pt x="946150" y="134201"/>
                  <a:pt x="698500" y="324701"/>
                  <a:pt x="698500" y="324701"/>
                </a:cubicBezTo>
                <a:lnTo>
                  <a:pt x="447675" y="537426"/>
                </a:lnTo>
                <a:lnTo>
                  <a:pt x="0" y="921601"/>
                </a:lnTo>
                <a:close/>
              </a:path>
            </a:pathLst>
          </a:custGeom>
          <a:solidFill>
            <a:schemeClr val="accent6">
              <a:lumMod val="75000"/>
              <a:alpha val="78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Forme libre 26"/>
          <p:cNvSpPr/>
          <p:nvPr/>
        </p:nvSpPr>
        <p:spPr>
          <a:xfrm rot="21410954">
            <a:off x="1823856" y="4210141"/>
            <a:ext cx="492973" cy="405366"/>
          </a:xfrm>
          <a:custGeom>
            <a:avLst/>
            <a:gdLst>
              <a:gd name="connsiteX0" fmla="*/ 463992 w 492973"/>
              <a:gd name="connsiteY0" fmla="*/ 14073 h 405366"/>
              <a:gd name="connsiteX1" fmla="*/ 441767 w 492973"/>
              <a:gd name="connsiteY1" fmla="*/ 74398 h 405366"/>
              <a:gd name="connsiteX2" fmla="*/ 362392 w 492973"/>
              <a:gd name="connsiteY2" fmla="*/ 141073 h 405366"/>
              <a:gd name="connsiteX3" fmla="*/ 229042 w 492973"/>
              <a:gd name="connsiteY3" fmla="*/ 258548 h 405366"/>
              <a:gd name="connsiteX4" fmla="*/ 73467 w 492973"/>
              <a:gd name="connsiteY4" fmla="*/ 398248 h 405366"/>
              <a:gd name="connsiteX5" fmla="*/ 41717 w 492973"/>
              <a:gd name="connsiteY5" fmla="*/ 382373 h 405366"/>
              <a:gd name="connsiteX6" fmla="*/ 25842 w 492973"/>
              <a:gd name="connsiteY6" fmla="*/ 360148 h 405366"/>
              <a:gd name="connsiteX7" fmla="*/ 463992 w 492973"/>
              <a:gd name="connsiteY7" fmla="*/ 14073 h 40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973" h="405366">
                <a:moveTo>
                  <a:pt x="463992" y="14073"/>
                </a:moveTo>
                <a:cubicBezTo>
                  <a:pt x="533313" y="-33552"/>
                  <a:pt x="458700" y="53231"/>
                  <a:pt x="441767" y="74398"/>
                </a:cubicBezTo>
                <a:cubicBezTo>
                  <a:pt x="424834" y="95565"/>
                  <a:pt x="397846" y="110381"/>
                  <a:pt x="362392" y="141073"/>
                </a:cubicBezTo>
                <a:cubicBezTo>
                  <a:pt x="326938" y="171765"/>
                  <a:pt x="229042" y="258548"/>
                  <a:pt x="229042" y="258548"/>
                </a:cubicBezTo>
                <a:cubicBezTo>
                  <a:pt x="180888" y="301410"/>
                  <a:pt x="104688" y="377611"/>
                  <a:pt x="73467" y="398248"/>
                </a:cubicBezTo>
                <a:cubicBezTo>
                  <a:pt x="42246" y="418885"/>
                  <a:pt x="49654" y="388723"/>
                  <a:pt x="41717" y="382373"/>
                </a:cubicBezTo>
                <a:cubicBezTo>
                  <a:pt x="33780" y="376023"/>
                  <a:pt x="-37129" y="420473"/>
                  <a:pt x="25842" y="360148"/>
                </a:cubicBezTo>
                <a:cubicBezTo>
                  <a:pt x="88813" y="299823"/>
                  <a:pt x="394671" y="61698"/>
                  <a:pt x="463992" y="14073"/>
                </a:cubicBezTo>
                <a:close/>
              </a:path>
            </a:pathLst>
          </a:custGeom>
          <a:solidFill>
            <a:srgbClr val="FFFF00">
              <a:alpha val="8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7295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397600" y="2442590"/>
            <a:ext cx="210822" cy="36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2" name="Rectangle 21"/>
          <p:cNvSpPr/>
          <p:nvPr/>
        </p:nvSpPr>
        <p:spPr>
          <a:xfrm>
            <a:off x="7347290" y="3188070"/>
            <a:ext cx="210822" cy="36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3" name="Rectangle 22"/>
          <p:cNvSpPr/>
          <p:nvPr/>
        </p:nvSpPr>
        <p:spPr>
          <a:xfrm>
            <a:off x="5508104" y="3188070"/>
            <a:ext cx="210822" cy="36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4" name="Rectangle 23"/>
          <p:cNvSpPr/>
          <p:nvPr/>
        </p:nvSpPr>
        <p:spPr>
          <a:xfrm>
            <a:off x="3513974" y="3192705"/>
            <a:ext cx="210822" cy="36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5" name="Rectangle 24"/>
          <p:cNvSpPr/>
          <p:nvPr/>
        </p:nvSpPr>
        <p:spPr>
          <a:xfrm>
            <a:off x="1586774" y="3188070"/>
            <a:ext cx="210822" cy="36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4" name="Rectangle 3"/>
          <p:cNvSpPr/>
          <p:nvPr/>
        </p:nvSpPr>
        <p:spPr>
          <a:xfrm>
            <a:off x="2521868" y="2440849"/>
            <a:ext cx="210822" cy="36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BACKGROUND</a:t>
            </a:r>
            <a:endParaRPr lang="fr-BE" sz="2800" dirty="0"/>
          </a:p>
        </p:txBody>
      </p:sp>
      <p:sp>
        <p:nvSpPr>
          <p:cNvPr id="3" name="ZoneTexte 2"/>
          <p:cNvSpPr txBox="1"/>
          <p:nvPr/>
        </p:nvSpPr>
        <p:spPr>
          <a:xfrm>
            <a:off x="818484" y="1794518"/>
            <a:ext cx="7504582" cy="707886"/>
          </a:xfrm>
          <a:prstGeom prst="rect">
            <a:avLst/>
          </a:prstGeom>
          <a:solidFill>
            <a:schemeClr val="tx1"/>
          </a:solidFill>
          <a:ln w="19050">
            <a:solidFill>
              <a:schemeClr val="accent1">
                <a:shade val="50000"/>
              </a:schemeClr>
            </a:solidFill>
          </a:ln>
        </p:spPr>
        <p:txBody>
          <a:bodyPr wrap="square" rtlCol="0">
            <a:spAutoFit/>
          </a:bodyPr>
          <a:lstStyle/>
          <a:p>
            <a:pPr algn="ctr"/>
            <a:r>
              <a:rPr lang="fr-BE" sz="2000" b="1" dirty="0" smtClean="0">
                <a:solidFill>
                  <a:schemeClr val="bg1"/>
                </a:solidFill>
              </a:rPr>
              <a:t>Ophidiiformes</a:t>
            </a:r>
          </a:p>
          <a:p>
            <a:pPr algn="ctr"/>
            <a:r>
              <a:rPr lang="fr-BE" sz="2000" b="1" dirty="0" smtClean="0">
                <a:solidFill>
                  <a:schemeClr val="bg1"/>
                </a:solidFill>
              </a:rPr>
              <a:t>( ≥ 350 </a:t>
            </a:r>
            <a:r>
              <a:rPr lang="fr-BE" sz="2000" b="1" dirty="0" err="1" smtClean="0">
                <a:solidFill>
                  <a:schemeClr val="bg1"/>
                </a:solidFill>
              </a:rPr>
              <a:t>species</a:t>
            </a:r>
            <a:r>
              <a:rPr lang="fr-BE" sz="2000" b="1" dirty="0" smtClean="0">
                <a:solidFill>
                  <a:schemeClr val="bg1"/>
                </a:solidFill>
              </a:rPr>
              <a:t>) </a:t>
            </a:r>
            <a:endParaRPr lang="fr-BE" sz="2000" b="1" dirty="0">
              <a:solidFill>
                <a:schemeClr val="bg1"/>
              </a:solidFill>
            </a:endParaRPr>
          </a:p>
        </p:txBody>
      </p:sp>
      <p:sp>
        <p:nvSpPr>
          <p:cNvPr id="9" name="ZoneTexte 8"/>
          <p:cNvSpPr txBox="1"/>
          <p:nvPr/>
        </p:nvSpPr>
        <p:spPr>
          <a:xfrm>
            <a:off x="817180" y="2804762"/>
            <a:ext cx="3610804" cy="400110"/>
          </a:xfrm>
          <a:prstGeom prst="rect">
            <a:avLst/>
          </a:prstGeom>
          <a:solidFill>
            <a:schemeClr val="tx1"/>
          </a:solidFill>
          <a:ln w="19050">
            <a:solidFill>
              <a:srgbClr val="1BA722"/>
            </a:solidFill>
          </a:ln>
        </p:spPr>
        <p:txBody>
          <a:bodyPr wrap="square" rtlCol="0">
            <a:spAutoFit/>
          </a:bodyPr>
          <a:lstStyle/>
          <a:p>
            <a:pPr algn="ctr"/>
            <a:r>
              <a:rPr lang="fr-BE" sz="2000" b="1" dirty="0" err="1" smtClean="0">
                <a:solidFill>
                  <a:schemeClr val="bg1"/>
                </a:solidFill>
              </a:rPr>
              <a:t>Ophidioidei</a:t>
            </a:r>
            <a:endParaRPr lang="fr-BE" sz="2000" b="1" dirty="0" smtClean="0">
              <a:solidFill>
                <a:schemeClr val="bg1"/>
              </a:solidFill>
            </a:endParaRPr>
          </a:p>
        </p:txBody>
      </p:sp>
      <p:sp>
        <p:nvSpPr>
          <p:cNvPr id="10" name="ZoneTexte 9"/>
          <p:cNvSpPr txBox="1"/>
          <p:nvPr/>
        </p:nvSpPr>
        <p:spPr>
          <a:xfrm>
            <a:off x="4788023" y="2804762"/>
            <a:ext cx="3535041" cy="400110"/>
          </a:xfrm>
          <a:prstGeom prst="rect">
            <a:avLst/>
          </a:prstGeom>
          <a:solidFill>
            <a:schemeClr val="tx1"/>
          </a:solidFill>
          <a:ln w="19050">
            <a:solidFill>
              <a:srgbClr val="1BA722"/>
            </a:solidFill>
          </a:ln>
        </p:spPr>
        <p:txBody>
          <a:bodyPr wrap="square" rtlCol="0">
            <a:spAutoFit/>
          </a:bodyPr>
          <a:lstStyle/>
          <a:p>
            <a:pPr algn="ctr"/>
            <a:r>
              <a:rPr lang="fr-BE" sz="2000" b="1" dirty="0" err="1" smtClean="0">
                <a:solidFill>
                  <a:schemeClr val="bg1"/>
                </a:solidFill>
              </a:rPr>
              <a:t>Bythitoidei</a:t>
            </a:r>
            <a:endParaRPr lang="fr-BE" sz="2000" b="1" dirty="0">
              <a:solidFill>
                <a:schemeClr val="bg1"/>
              </a:solidFill>
            </a:endParaRPr>
          </a:p>
        </p:txBody>
      </p:sp>
      <p:sp>
        <p:nvSpPr>
          <p:cNvPr id="11" name="ZoneTexte 10"/>
          <p:cNvSpPr txBox="1"/>
          <p:nvPr/>
        </p:nvSpPr>
        <p:spPr>
          <a:xfrm>
            <a:off x="4788023" y="3532946"/>
            <a:ext cx="1656186"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dirty="0" smtClean="0">
                <a:solidFill>
                  <a:schemeClr val="bg1"/>
                </a:solidFill>
              </a:rPr>
              <a:t>Bythitidae</a:t>
            </a:r>
            <a:endParaRPr lang="fr-BE" sz="2000" dirty="0">
              <a:solidFill>
                <a:schemeClr val="bg1"/>
              </a:solidFill>
            </a:endParaRPr>
          </a:p>
        </p:txBody>
      </p:sp>
      <p:sp>
        <p:nvSpPr>
          <p:cNvPr id="12" name="ZoneTexte 11"/>
          <p:cNvSpPr txBox="1"/>
          <p:nvPr/>
        </p:nvSpPr>
        <p:spPr>
          <a:xfrm>
            <a:off x="6611652" y="3532946"/>
            <a:ext cx="1711414"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dirty="0" smtClean="0">
                <a:solidFill>
                  <a:schemeClr val="bg1"/>
                </a:solidFill>
              </a:rPr>
              <a:t>Aphyonidae</a:t>
            </a:r>
            <a:endParaRPr lang="fr-BE" sz="2000" dirty="0">
              <a:solidFill>
                <a:schemeClr val="bg1"/>
              </a:solidFill>
            </a:endParaRPr>
          </a:p>
        </p:txBody>
      </p:sp>
      <p:sp>
        <p:nvSpPr>
          <p:cNvPr id="13" name="ZoneTexte 12"/>
          <p:cNvSpPr txBox="1"/>
          <p:nvPr/>
        </p:nvSpPr>
        <p:spPr>
          <a:xfrm>
            <a:off x="817180" y="3522710"/>
            <a:ext cx="1738598"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dirty="0" smtClean="0">
                <a:solidFill>
                  <a:schemeClr val="bg1"/>
                </a:solidFill>
              </a:rPr>
              <a:t>Ophidiidae</a:t>
            </a:r>
            <a:endParaRPr lang="fr-BE" sz="2000" dirty="0">
              <a:solidFill>
                <a:schemeClr val="bg1"/>
              </a:solidFill>
            </a:endParaRPr>
          </a:p>
        </p:txBody>
      </p:sp>
      <p:sp>
        <p:nvSpPr>
          <p:cNvPr id="14" name="ZoneTexte 13"/>
          <p:cNvSpPr txBox="1"/>
          <p:nvPr/>
        </p:nvSpPr>
        <p:spPr>
          <a:xfrm>
            <a:off x="2723220" y="3522710"/>
            <a:ext cx="1704763"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dirty="0" smtClean="0">
                <a:solidFill>
                  <a:schemeClr val="bg1"/>
                </a:solidFill>
              </a:rPr>
              <a:t>Carapidae</a:t>
            </a:r>
            <a:endParaRPr lang="fr-BE" sz="2000" dirty="0">
              <a:solidFill>
                <a:schemeClr val="bg1"/>
              </a:solidFill>
            </a:endParaRPr>
          </a:p>
        </p:txBody>
      </p:sp>
      <p:sp>
        <p:nvSpPr>
          <p:cNvPr id="26" name="ZoneTexte 25"/>
          <p:cNvSpPr txBox="1"/>
          <p:nvPr/>
        </p:nvSpPr>
        <p:spPr>
          <a:xfrm>
            <a:off x="4788024" y="2802630"/>
            <a:ext cx="3535041" cy="400110"/>
          </a:xfrm>
          <a:prstGeom prst="rect">
            <a:avLst/>
          </a:prstGeom>
          <a:solidFill>
            <a:schemeClr val="tx1"/>
          </a:solidFill>
          <a:ln w="19050">
            <a:solidFill>
              <a:schemeClr val="tx1">
                <a:lumMod val="50000"/>
              </a:schemeClr>
            </a:solidFill>
          </a:ln>
        </p:spPr>
        <p:txBody>
          <a:bodyPr wrap="square" rtlCol="0">
            <a:spAutoFit/>
          </a:bodyPr>
          <a:lstStyle/>
          <a:p>
            <a:pPr algn="ctr"/>
            <a:r>
              <a:rPr lang="fr-BE" sz="2000" dirty="0" err="1" smtClean="0">
                <a:solidFill>
                  <a:schemeClr val="tx1">
                    <a:lumMod val="75000"/>
                  </a:schemeClr>
                </a:solidFill>
              </a:rPr>
              <a:t>Bythitoidei</a:t>
            </a:r>
            <a:endParaRPr lang="fr-BE" sz="2000" dirty="0">
              <a:solidFill>
                <a:schemeClr val="tx1">
                  <a:lumMod val="75000"/>
                </a:schemeClr>
              </a:solidFill>
            </a:endParaRPr>
          </a:p>
        </p:txBody>
      </p:sp>
      <p:sp>
        <p:nvSpPr>
          <p:cNvPr id="27" name="ZoneTexte 26"/>
          <p:cNvSpPr txBox="1"/>
          <p:nvPr/>
        </p:nvSpPr>
        <p:spPr>
          <a:xfrm>
            <a:off x="4788024" y="3530814"/>
            <a:ext cx="1656186" cy="400110"/>
          </a:xfrm>
          <a:prstGeom prst="rect">
            <a:avLst/>
          </a:prstGeom>
          <a:solidFill>
            <a:schemeClr val="tx1"/>
          </a:solidFill>
          <a:ln w="19050">
            <a:solidFill>
              <a:schemeClr val="tx1">
                <a:lumMod val="50000"/>
              </a:schemeClr>
            </a:solidFill>
          </a:ln>
        </p:spPr>
        <p:txBody>
          <a:bodyPr wrap="square" rtlCol="0">
            <a:spAutoFit/>
          </a:bodyPr>
          <a:lstStyle/>
          <a:p>
            <a:pPr algn="ctr"/>
            <a:r>
              <a:rPr lang="fr-BE" sz="2000" dirty="0" smtClean="0">
                <a:solidFill>
                  <a:schemeClr val="tx1">
                    <a:lumMod val="75000"/>
                  </a:schemeClr>
                </a:solidFill>
              </a:rPr>
              <a:t>Bythitidae</a:t>
            </a:r>
            <a:endParaRPr lang="fr-BE" sz="2000" dirty="0">
              <a:solidFill>
                <a:schemeClr val="tx1">
                  <a:lumMod val="75000"/>
                </a:schemeClr>
              </a:solidFill>
            </a:endParaRPr>
          </a:p>
        </p:txBody>
      </p:sp>
      <p:sp>
        <p:nvSpPr>
          <p:cNvPr id="28" name="ZoneTexte 27"/>
          <p:cNvSpPr txBox="1"/>
          <p:nvPr/>
        </p:nvSpPr>
        <p:spPr>
          <a:xfrm>
            <a:off x="6611653" y="3530814"/>
            <a:ext cx="1711414" cy="400110"/>
          </a:xfrm>
          <a:prstGeom prst="rect">
            <a:avLst/>
          </a:prstGeom>
          <a:solidFill>
            <a:schemeClr val="tx1"/>
          </a:solidFill>
          <a:ln w="19050">
            <a:solidFill>
              <a:schemeClr val="tx1">
                <a:lumMod val="50000"/>
              </a:schemeClr>
            </a:solidFill>
          </a:ln>
        </p:spPr>
        <p:txBody>
          <a:bodyPr wrap="square" rtlCol="0">
            <a:spAutoFit/>
          </a:bodyPr>
          <a:lstStyle/>
          <a:p>
            <a:pPr algn="ctr"/>
            <a:r>
              <a:rPr lang="fr-BE" sz="2000" dirty="0" smtClean="0">
                <a:solidFill>
                  <a:schemeClr val="tx1">
                    <a:lumMod val="75000"/>
                  </a:schemeClr>
                </a:solidFill>
              </a:rPr>
              <a:t>Aphyonidae</a:t>
            </a:r>
            <a:endParaRPr lang="fr-BE" sz="2000" dirty="0">
              <a:solidFill>
                <a:schemeClr val="tx1">
                  <a:lumMod val="75000"/>
                </a:schemeClr>
              </a:solidFill>
            </a:endParaRPr>
          </a:p>
        </p:txBody>
      </p:sp>
      <p:sp>
        <p:nvSpPr>
          <p:cNvPr id="29" name="ZoneTexte 28"/>
          <p:cNvSpPr txBox="1"/>
          <p:nvPr/>
        </p:nvSpPr>
        <p:spPr>
          <a:xfrm>
            <a:off x="814884" y="3522710"/>
            <a:ext cx="1738598"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dirty="0" smtClean="0">
                <a:solidFill>
                  <a:schemeClr val="bg1"/>
                </a:solidFill>
              </a:rPr>
              <a:t>Ophidiidae</a:t>
            </a:r>
          </a:p>
        </p:txBody>
      </p:sp>
      <p:sp>
        <p:nvSpPr>
          <p:cNvPr id="30" name="ZoneTexte 29"/>
          <p:cNvSpPr txBox="1"/>
          <p:nvPr/>
        </p:nvSpPr>
        <p:spPr>
          <a:xfrm>
            <a:off x="2720924" y="3522710"/>
            <a:ext cx="1704763"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dirty="0" smtClean="0">
                <a:solidFill>
                  <a:schemeClr val="bg1"/>
                </a:solidFill>
              </a:rPr>
              <a:t>Carapidae</a:t>
            </a:r>
          </a:p>
        </p:txBody>
      </p:sp>
      <p:pic>
        <p:nvPicPr>
          <p:cNvPr id="31" name="Picture 2" descr="D:\JMIH 2013\low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6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971600" y="201340"/>
            <a:ext cx="7056784" cy="523220"/>
          </a:xfrm>
          <a:prstGeom prst="rect">
            <a:avLst/>
          </a:prstGeom>
          <a:noFill/>
        </p:spPr>
        <p:txBody>
          <a:bodyPr wrap="square" rtlCol="0">
            <a:spAutoFit/>
          </a:bodyPr>
          <a:lstStyle/>
          <a:p>
            <a:pPr algn="ctr"/>
            <a:r>
              <a:rPr lang="en-US" sz="2800" dirty="0" smtClean="0"/>
              <a:t>Annex 2</a:t>
            </a:r>
            <a:endParaRPr lang="en-US" sz="2800" dirty="0"/>
          </a:p>
        </p:txBody>
      </p:sp>
      <p:pic>
        <p:nvPicPr>
          <p:cNvPr id="29" name="Picture 2" descr="D:\comité de thèse 2013\M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505" y="908444"/>
            <a:ext cx="3101975" cy="23511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D:\comité de thèse 2013\M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920" y="908720"/>
            <a:ext cx="3058524" cy="231816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comité de thèse 2013\MV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58" y="3429001"/>
            <a:ext cx="3915612" cy="26896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comité de thèse 2013\MV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511" y="3407229"/>
            <a:ext cx="3970623" cy="2727483"/>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p:cNvSpPr txBox="1"/>
          <p:nvPr/>
        </p:nvSpPr>
        <p:spPr>
          <a:xfrm>
            <a:off x="251520" y="1484784"/>
            <a:ext cx="2056467" cy="1200329"/>
          </a:xfrm>
          <a:prstGeom prst="rect">
            <a:avLst/>
          </a:prstGeom>
          <a:noFill/>
        </p:spPr>
        <p:txBody>
          <a:bodyPr wrap="square" rtlCol="0">
            <a:spAutoFit/>
          </a:bodyPr>
          <a:lstStyle/>
          <a:p>
            <a:r>
              <a:rPr lang="en-US" dirty="0" smtClean="0"/>
              <a:t>1 female:</a:t>
            </a:r>
          </a:p>
          <a:p>
            <a:endParaRPr lang="en-US" dirty="0"/>
          </a:p>
          <a:p>
            <a:pPr marL="285750" indent="-285750">
              <a:buFontTx/>
              <a:buChar char="-"/>
            </a:pPr>
            <a:r>
              <a:rPr lang="en-US" dirty="0" smtClean="0"/>
              <a:t>MSD</a:t>
            </a:r>
          </a:p>
          <a:p>
            <a:pPr marL="285750" indent="-285750">
              <a:buFontTx/>
              <a:buChar char="-"/>
            </a:pPr>
            <a:r>
              <a:rPr lang="en-US" dirty="0" smtClean="0"/>
              <a:t>MSV</a:t>
            </a:r>
            <a:endParaRPr lang="en-US" dirty="0"/>
          </a:p>
        </p:txBody>
      </p:sp>
      <p:cxnSp>
        <p:nvCxnSpPr>
          <p:cNvPr id="34" name="Connecteur droit avec flèche 33"/>
          <p:cNvCxnSpPr/>
          <p:nvPr/>
        </p:nvCxnSpPr>
        <p:spPr>
          <a:xfrm flipV="1">
            <a:off x="1279753" y="2084948"/>
            <a:ext cx="1136438" cy="119916"/>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1115616" y="2685113"/>
            <a:ext cx="936104" cy="743887"/>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446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18483" y="201340"/>
            <a:ext cx="7478005" cy="523220"/>
          </a:xfrm>
          <a:prstGeom prst="rect">
            <a:avLst/>
          </a:prstGeom>
          <a:noFill/>
        </p:spPr>
        <p:txBody>
          <a:bodyPr wrap="square" rtlCol="0">
            <a:spAutoFit/>
          </a:bodyPr>
          <a:lstStyle/>
          <a:p>
            <a:pPr algn="ctr"/>
            <a:r>
              <a:rPr lang="fr-BE" sz="2800" dirty="0" err="1" smtClean="0"/>
              <a:t>Comparison</a:t>
            </a:r>
            <a:r>
              <a:rPr lang="fr-BE" sz="2800" dirty="0" smtClean="0"/>
              <a:t> </a:t>
            </a:r>
            <a:r>
              <a:rPr lang="fr-BE" sz="2800" dirty="0" err="1" smtClean="0"/>
              <a:t>with</a:t>
            </a:r>
            <a:r>
              <a:rPr lang="fr-BE" sz="2800" dirty="0" smtClean="0"/>
              <a:t> </a:t>
            </a:r>
            <a:r>
              <a:rPr lang="fr-BE" sz="2800" dirty="0" err="1" smtClean="0"/>
              <a:t>other</a:t>
            </a:r>
            <a:r>
              <a:rPr lang="fr-BE" sz="2800" dirty="0"/>
              <a:t> </a:t>
            </a:r>
            <a:r>
              <a:rPr lang="fr-BE" sz="2800" dirty="0" err="1" smtClean="0"/>
              <a:t>Ophidioidei</a:t>
            </a:r>
            <a:endParaRPr lang="fr-BE" sz="2800" dirty="0"/>
          </a:p>
        </p:txBody>
      </p:sp>
      <p:graphicFrame>
        <p:nvGraphicFramePr>
          <p:cNvPr id="4" name="Tableau 3"/>
          <p:cNvGraphicFramePr>
            <a:graphicFrameLocks noGrp="1"/>
          </p:cNvGraphicFramePr>
          <p:nvPr>
            <p:extLst>
              <p:ext uri="{D42A27DB-BD31-4B8C-83A1-F6EECF244321}">
                <p14:modId xmlns:p14="http://schemas.microsoft.com/office/powerpoint/2010/main" val="1625837003"/>
              </p:ext>
            </p:extLst>
          </p:nvPr>
        </p:nvGraphicFramePr>
        <p:xfrm>
          <a:off x="166810" y="1340768"/>
          <a:ext cx="8869686" cy="3337560"/>
        </p:xfrm>
        <a:graphic>
          <a:graphicData uri="http://schemas.openxmlformats.org/drawingml/2006/table">
            <a:tbl>
              <a:tblPr firstRow="1" bandRow="1">
                <a:tableStyleId>{2D5ABB26-0587-4C30-8999-92F81FD0307C}</a:tableStyleId>
              </a:tblPr>
              <a:tblGrid>
                <a:gridCol w="2100934"/>
                <a:gridCol w="1152128"/>
                <a:gridCol w="1028097"/>
                <a:gridCol w="1051513"/>
                <a:gridCol w="1126621"/>
                <a:gridCol w="976405"/>
                <a:gridCol w="1433988"/>
              </a:tblGrid>
              <a:tr h="370840">
                <a:tc>
                  <a:txBody>
                    <a:bodyPr/>
                    <a:lstStyle/>
                    <a:p>
                      <a:endParaRPr lang="en-US" dirty="0"/>
                    </a:p>
                  </a:txBody>
                  <a:tcPr/>
                </a:tc>
                <a:tc gridSpan="5">
                  <a:txBody>
                    <a:bodyPr/>
                    <a:lstStyle/>
                    <a:p>
                      <a:pPr algn="ctr"/>
                      <a:r>
                        <a:rPr lang="en-US" dirty="0" smtClean="0"/>
                        <a:t>Carapidae</a:t>
                      </a:r>
                      <a:endParaRPr lang="en-US" i="0" dirty="0"/>
                    </a:p>
                  </a:txBody>
                  <a:tcPr/>
                </a:tc>
                <a:tc hMerge="1">
                  <a:txBody>
                    <a:bodyPr/>
                    <a:lstStyle/>
                    <a:p>
                      <a:endParaRPr lang="en-US" i="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r>
                        <a:rPr lang="en-US" dirty="0" smtClean="0"/>
                        <a:t>Ophidiidae</a:t>
                      </a:r>
                      <a:endParaRPr lang="en-US" dirty="0"/>
                    </a:p>
                  </a:txBody>
                  <a:tcPr/>
                </a:tc>
              </a:tr>
              <a:tr h="370840">
                <a:tc>
                  <a:txBody>
                    <a:bodyPr/>
                    <a:lstStyle/>
                    <a:p>
                      <a:endParaRPr lang="en-US"/>
                    </a:p>
                  </a:txBody>
                  <a:tcPr/>
                </a:tc>
                <a:tc>
                  <a:txBody>
                    <a:bodyPr/>
                    <a:lstStyle/>
                    <a:p>
                      <a:r>
                        <a:rPr lang="en-US" i="1" dirty="0" smtClean="0"/>
                        <a:t>E. </a:t>
                      </a:r>
                      <a:r>
                        <a:rPr lang="en-US" i="1" dirty="0" err="1" smtClean="0"/>
                        <a:t>gracilis</a:t>
                      </a:r>
                      <a:endParaRPr lang="en-US" i="1" dirty="0"/>
                    </a:p>
                  </a:txBody>
                  <a:tcPr/>
                </a:tc>
                <a:tc>
                  <a:txBody>
                    <a:bodyPr/>
                    <a:lstStyle/>
                    <a:p>
                      <a:r>
                        <a:rPr lang="en-US" i="1" dirty="0" smtClean="0"/>
                        <a:t>C. acus</a:t>
                      </a:r>
                      <a:endParaRPr lang="en-US" i="1" dirty="0"/>
                    </a:p>
                  </a:txBody>
                  <a:tcPr/>
                </a:tc>
                <a:tc>
                  <a:txBody>
                    <a:bodyPr/>
                    <a:lstStyle/>
                    <a:p>
                      <a:r>
                        <a:rPr lang="en-US" i="1" dirty="0" smtClean="0"/>
                        <a:t>C.</a:t>
                      </a:r>
                      <a:r>
                        <a:rPr lang="en-US" i="1" baseline="0" dirty="0" smtClean="0"/>
                        <a:t> </a:t>
                      </a:r>
                      <a:r>
                        <a:rPr lang="en-US" i="1" baseline="0" dirty="0" err="1" smtClean="0"/>
                        <a:t>homei</a:t>
                      </a:r>
                      <a:endParaRPr lang="en-US" i="1" dirty="0"/>
                    </a:p>
                  </a:txBody>
                  <a:tcPr/>
                </a:tc>
                <a:tc>
                  <a:txBody>
                    <a:bodyPr/>
                    <a:lstStyle/>
                    <a:p>
                      <a:r>
                        <a:rPr lang="en-US" i="1" dirty="0" smtClean="0"/>
                        <a:t>C. </a:t>
                      </a:r>
                      <a:r>
                        <a:rPr lang="en-US" i="1" dirty="0" err="1" smtClean="0"/>
                        <a:t>mour</a:t>
                      </a:r>
                      <a:r>
                        <a:rPr lang="en-US" i="1" dirty="0" smtClean="0"/>
                        <a:t>.</a:t>
                      </a:r>
                      <a:endParaRPr lang="en-US" i="1" dirty="0"/>
                    </a:p>
                  </a:txBody>
                  <a:tcPr/>
                </a:tc>
                <a:tc>
                  <a:txBody>
                    <a:bodyPr/>
                    <a:lstStyle/>
                    <a:p>
                      <a:r>
                        <a:rPr lang="en-US" i="1" dirty="0" smtClean="0"/>
                        <a:t>C. bora.</a:t>
                      </a:r>
                      <a:endParaRPr lang="en-US" i="1" dirty="0"/>
                    </a:p>
                  </a:txBody>
                  <a:tcPr/>
                </a:tc>
                <a:tc>
                  <a:txBody>
                    <a:bodyPr/>
                    <a:lstStyle/>
                    <a:p>
                      <a:r>
                        <a:rPr lang="en-US" i="1" dirty="0" smtClean="0"/>
                        <a:t>O. </a:t>
                      </a:r>
                      <a:r>
                        <a:rPr lang="en-US" i="1" dirty="0" err="1" smtClean="0"/>
                        <a:t>margi</a:t>
                      </a:r>
                      <a:r>
                        <a:rPr lang="en-US" i="1" dirty="0" smtClean="0"/>
                        <a:t>.</a:t>
                      </a:r>
                      <a:endParaRPr lang="en-US" i="1" dirty="0"/>
                    </a:p>
                  </a:txBody>
                  <a:tcPr/>
                </a:tc>
              </a:tr>
              <a:tr h="370840">
                <a:tc>
                  <a:txBody>
                    <a:bodyPr/>
                    <a:lstStyle/>
                    <a:p>
                      <a:r>
                        <a:rPr lang="en-US" dirty="0" smtClean="0"/>
                        <a:t>Sound duration (s)</a:t>
                      </a:r>
                      <a:endParaRPr lang="en-US" dirty="0"/>
                    </a:p>
                  </a:txBody>
                  <a:tcPr/>
                </a:tc>
                <a:tc>
                  <a:txBody>
                    <a:bodyPr/>
                    <a:lstStyle/>
                    <a:p>
                      <a:r>
                        <a:rPr lang="en-US" i="1" dirty="0" smtClean="0"/>
                        <a:t>ca. </a:t>
                      </a:r>
                      <a:r>
                        <a:rPr lang="en-US" i="0" dirty="0" smtClean="0"/>
                        <a:t>0,2</a:t>
                      </a:r>
                      <a:endParaRPr lang="en-US" i="1" dirty="0"/>
                    </a:p>
                  </a:txBody>
                  <a:tcPr/>
                </a:tc>
                <a:tc>
                  <a:txBody>
                    <a:bodyPr/>
                    <a:lstStyle/>
                    <a:p>
                      <a:r>
                        <a:rPr lang="en-US" i="1" dirty="0" smtClean="0"/>
                        <a:t>ca. </a:t>
                      </a:r>
                      <a:r>
                        <a:rPr lang="en-US" dirty="0" smtClean="0"/>
                        <a:t>0,035</a:t>
                      </a:r>
                      <a:endParaRPr lang="en-US" dirty="0"/>
                    </a:p>
                  </a:txBody>
                  <a:tcPr/>
                </a:tc>
                <a:tc>
                  <a:txBody>
                    <a:bodyPr/>
                    <a:lstStyle/>
                    <a:p>
                      <a:r>
                        <a:rPr lang="en-US" dirty="0" smtClean="0"/>
                        <a:t>3-5</a:t>
                      </a:r>
                      <a:endParaRPr lang="en-US" dirty="0"/>
                    </a:p>
                  </a:txBody>
                  <a:tcPr/>
                </a:tc>
                <a:tc>
                  <a:txBody>
                    <a:bodyPr/>
                    <a:lstStyle/>
                    <a:p>
                      <a:r>
                        <a:rPr lang="en-US" i="1" dirty="0" smtClean="0"/>
                        <a:t>ca. </a:t>
                      </a:r>
                      <a:r>
                        <a:rPr lang="en-US" i="0" dirty="0" smtClean="0"/>
                        <a:t>0,05</a:t>
                      </a:r>
                      <a:endParaRPr lang="en-US"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3-14.5</a:t>
                      </a:r>
                      <a:r>
                        <a:rPr lang="en-US" baseline="0" dirty="0" smtClean="0"/>
                        <a:t> </a:t>
                      </a:r>
                      <a:endParaRPr lang="en-US" dirty="0" smtClean="0"/>
                    </a:p>
                  </a:txBody>
                  <a:tcPr/>
                </a:tc>
                <a:tc>
                  <a:txBody>
                    <a:bodyPr/>
                    <a:lstStyle/>
                    <a:p>
                      <a:r>
                        <a:rPr lang="en-US" dirty="0" smtClean="0"/>
                        <a:t> </a:t>
                      </a:r>
                      <a:r>
                        <a:rPr lang="en-US" i="1" dirty="0" smtClean="0"/>
                        <a:t>ca. </a:t>
                      </a:r>
                      <a:r>
                        <a:rPr lang="en-US" i="0" dirty="0" smtClean="0"/>
                        <a:t>1</a:t>
                      </a:r>
                      <a:endParaRPr lang="en-US" dirty="0"/>
                    </a:p>
                  </a:txBody>
                  <a:tcPr/>
                </a:tc>
              </a:tr>
              <a:tr h="370840">
                <a:tc>
                  <a:txBody>
                    <a:bodyPr/>
                    <a:lstStyle/>
                    <a:p>
                      <a:r>
                        <a:rPr lang="en-US" dirty="0" smtClean="0"/>
                        <a:t>Number of pulses</a:t>
                      </a:r>
                      <a:endParaRPr lang="en-US" dirty="0"/>
                    </a:p>
                  </a:txBody>
                  <a:tcPr/>
                </a:tc>
                <a:tc>
                  <a:txBody>
                    <a:bodyPr/>
                    <a:lstStyle/>
                    <a:p>
                      <a:r>
                        <a:rPr lang="en-US" dirty="0" smtClean="0"/>
                        <a:t>5-6</a:t>
                      </a:r>
                      <a:endParaRPr lang="en-US" dirty="0"/>
                    </a:p>
                  </a:txBody>
                  <a:tcPr/>
                </a:tc>
                <a:tc>
                  <a:txBody>
                    <a:bodyPr/>
                    <a:lstStyle/>
                    <a:p>
                      <a:r>
                        <a:rPr lang="en-US" dirty="0" smtClean="0"/>
                        <a:t>1</a:t>
                      </a:r>
                      <a:endParaRPr lang="en-US" dirty="0"/>
                    </a:p>
                  </a:txBody>
                  <a:tcPr/>
                </a:tc>
                <a:tc>
                  <a:txBody>
                    <a:bodyPr/>
                    <a:lstStyle/>
                    <a:p>
                      <a:r>
                        <a:rPr lang="en-US" i="1" dirty="0" smtClean="0"/>
                        <a:t>ca. </a:t>
                      </a:r>
                      <a:r>
                        <a:rPr lang="en-US" i="0" dirty="0" smtClean="0"/>
                        <a:t>10</a:t>
                      </a:r>
                      <a:endParaRPr lang="en-US" i="1" dirty="0"/>
                    </a:p>
                  </a:txBody>
                  <a:tcPr/>
                </a:tc>
                <a:tc>
                  <a:txBody>
                    <a:bodyPr/>
                    <a:lstStyle/>
                    <a:p>
                      <a:r>
                        <a:rPr lang="en-US" dirty="0" smtClean="0"/>
                        <a:t>1-2</a:t>
                      </a:r>
                      <a:endParaRPr lang="en-US" dirty="0"/>
                    </a:p>
                  </a:txBody>
                  <a:tcPr/>
                </a:tc>
                <a:tc>
                  <a:txBody>
                    <a:bodyPr/>
                    <a:lstStyle/>
                    <a:p>
                      <a:r>
                        <a:rPr lang="en-US" dirty="0" smtClean="0"/>
                        <a:t>10-83</a:t>
                      </a:r>
                      <a:endParaRPr lang="en-US" dirty="0"/>
                    </a:p>
                  </a:txBody>
                  <a:tcPr/>
                </a:tc>
                <a:tc>
                  <a:txBody>
                    <a:bodyPr/>
                    <a:lstStyle/>
                    <a:p>
                      <a:r>
                        <a:rPr lang="en-US" dirty="0" smtClean="0"/>
                        <a:t>1-27</a:t>
                      </a:r>
                      <a:endParaRPr lang="en-US" dirty="0"/>
                    </a:p>
                  </a:txBody>
                  <a:tcPr/>
                </a:tc>
              </a:tr>
              <a:tr h="370840">
                <a:tc>
                  <a:txBody>
                    <a:bodyPr/>
                    <a:lstStyle/>
                    <a:p>
                      <a:r>
                        <a:rPr lang="en-US" dirty="0" smtClean="0"/>
                        <a:t>Pulse </a:t>
                      </a:r>
                      <a:r>
                        <a:rPr lang="en-US" dirty="0" err="1" smtClean="0"/>
                        <a:t>durartion</a:t>
                      </a:r>
                      <a:r>
                        <a:rPr lang="en-US" baseline="0" dirty="0" smtClean="0"/>
                        <a:t> (ms)</a:t>
                      </a:r>
                      <a:endParaRPr lang="en-US" i="0" dirty="0"/>
                    </a:p>
                  </a:txBody>
                  <a:tcPr/>
                </a:tc>
                <a:tc>
                  <a:txBody>
                    <a:bodyPr/>
                    <a:lstStyle/>
                    <a:p>
                      <a:r>
                        <a:rPr lang="en-US" i="1" dirty="0" smtClean="0"/>
                        <a:t>ca. </a:t>
                      </a:r>
                      <a:r>
                        <a:rPr lang="en-US" i="0" dirty="0" smtClean="0"/>
                        <a:t>20</a:t>
                      </a:r>
                      <a:endParaRPr lang="en-US" i="1" dirty="0"/>
                    </a:p>
                  </a:txBody>
                  <a:tcPr/>
                </a:tc>
                <a:tc>
                  <a:txBody>
                    <a:bodyPr/>
                    <a:lstStyle/>
                    <a:p>
                      <a:r>
                        <a:rPr lang="en-US" i="1" dirty="0" smtClean="0"/>
                        <a:t>ca. </a:t>
                      </a:r>
                      <a:r>
                        <a:rPr lang="en-US" dirty="0" smtClean="0"/>
                        <a:t>35</a:t>
                      </a:r>
                      <a:endParaRPr lang="en-US" dirty="0"/>
                    </a:p>
                  </a:txBody>
                  <a:tcPr/>
                </a:tc>
                <a:tc>
                  <a:txBody>
                    <a:bodyPr/>
                    <a:lstStyle/>
                    <a:p>
                      <a:r>
                        <a:rPr lang="en-US" i="1" dirty="0" smtClean="0"/>
                        <a:t>ca. </a:t>
                      </a:r>
                      <a:r>
                        <a:rPr lang="en-US" i="0" dirty="0" smtClean="0"/>
                        <a:t>200</a:t>
                      </a:r>
                      <a:endParaRPr lang="en-US" i="1" dirty="0"/>
                    </a:p>
                  </a:txBody>
                  <a:tcPr/>
                </a:tc>
                <a:tc>
                  <a:txBody>
                    <a:bodyPr/>
                    <a:lstStyle/>
                    <a:p>
                      <a:r>
                        <a:rPr lang="en-US" i="1" dirty="0" smtClean="0"/>
                        <a:t>ca. </a:t>
                      </a:r>
                      <a:r>
                        <a:rPr lang="en-US" i="0" dirty="0" smtClean="0"/>
                        <a:t>25</a:t>
                      </a:r>
                      <a:endParaRPr lang="en-US" i="0" dirty="0"/>
                    </a:p>
                  </a:txBody>
                  <a:tcPr/>
                </a:tc>
                <a:tc>
                  <a:txBody>
                    <a:bodyPr/>
                    <a:lstStyle/>
                    <a:p>
                      <a:r>
                        <a:rPr lang="en-US" i="1" dirty="0" smtClean="0"/>
                        <a:t>ca. </a:t>
                      </a:r>
                      <a:r>
                        <a:rPr lang="en-US" i="0" dirty="0" smtClean="0"/>
                        <a:t>100</a:t>
                      </a:r>
                      <a:endParaRPr lang="en-US" i="0" dirty="0"/>
                    </a:p>
                  </a:txBody>
                  <a:tcPr/>
                </a:tc>
                <a:tc>
                  <a:txBody>
                    <a:bodyPr/>
                    <a:lstStyle/>
                    <a:p>
                      <a:r>
                        <a:rPr lang="en-US" dirty="0" smtClean="0"/>
                        <a:t>?</a:t>
                      </a:r>
                      <a:endParaRPr lang="en-US" dirty="0"/>
                    </a:p>
                  </a:txBody>
                  <a:tcPr/>
                </a:tc>
              </a:tr>
              <a:tr h="370840">
                <a:tc>
                  <a:txBody>
                    <a:bodyPr/>
                    <a:lstStyle/>
                    <a:p>
                      <a:r>
                        <a:rPr lang="en-US" dirty="0" smtClean="0"/>
                        <a:t>Period</a:t>
                      </a:r>
                      <a:r>
                        <a:rPr lang="en-US" baseline="0" dirty="0" smtClean="0"/>
                        <a:t> (ms)</a:t>
                      </a:r>
                      <a:endParaRPr lang="en-US" dirty="0"/>
                    </a:p>
                  </a:txBody>
                  <a:tcPr/>
                </a:tc>
                <a:tc>
                  <a:txBody>
                    <a:bodyPr/>
                    <a:lstStyle/>
                    <a:p>
                      <a:r>
                        <a:rPr lang="en-US" i="1" dirty="0" smtClean="0"/>
                        <a:t>ca. </a:t>
                      </a:r>
                      <a:r>
                        <a:rPr lang="en-US" i="0" dirty="0" smtClean="0"/>
                        <a:t>40</a:t>
                      </a:r>
                      <a:endParaRPr lang="en-US" i="0" dirty="0"/>
                    </a:p>
                  </a:txBody>
                  <a:tcPr/>
                </a:tc>
                <a:tc>
                  <a:txBody>
                    <a:bodyPr/>
                    <a:lstStyle/>
                    <a:p>
                      <a:r>
                        <a:rPr lang="en-US" dirty="0" smtClean="0"/>
                        <a:t>/</a:t>
                      </a:r>
                      <a:endParaRPr lang="en-US" dirty="0"/>
                    </a:p>
                  </a:txBody>
                  <a:tcPr/>
                </a:tc>
                <a:tc>
                  <a:txBody>
                    <a:bodyPr/>
                    <a:lstStyle/>
                    <a:p>
                      <a:r>
                        <a:rPr lang="en-US" i="1" dirty="0" smtClean="0"/>
                        <a:t>ca. </a:t>
                      </a:r>
                      <a:r>
                        <a:rPr lang="en-US" i="0" dirty="0" smtClean="0"/>
                        <a:t>330</a:t>
                      </a:r>
                      <a:endParaRPr lang="en-US" i="0" dirty="0"/>
                    </a:p>
                  </a:txBody>
                  <a:tcPr/>
                </a:tc>
                <a:tc>
                  <a:txBody>
                    <a:bodyPr/>
                    <a:lstStyle/>
                    <a:p>
                      <a:r>
                        <a:rPr lang="en-US" i="1" dirty="0" smtClean="0"/>
                        <a:t>ca. </a:t>
                      </a:r>
                      <a:r>
                        <a:rPr lang="en-US" i="0" dirty="0" smtClean="0"/>
                        <a:t>35</a:t>
                      </a:r>
                      <a:endParaRPr lang="en-US" i="0" dirty="0"/>
                    </a:p>
                  </a:txBody>
                  <a:tcPr/>
                </a:tc>
                <a:tc>
                  <a:txBody>
                    <a:bodyPr/>
                    <a:lstStyle/>
                    <a:p>
                      <a:r>
                        <a:rPr lang="en-US" i="1" dirty="0" smtClean="0"/>
                        <a:t>ca. </a:t>
                      </a:r>
                      <a:r>
                        <a:rPr lang="en-US" i="0" dirty="0" smtClean="0"/>
                        <a:t>200</a:t>
                      </a:r>
                      <a:endParaRPr lang="en-US" i="1" dirty="0"/>
                    </a:p>
                  </a:txBody>
                  <a:tcPr/>
                </a:tc>
                <a:tc>
                  <a:txBody>
                    <a:bodyPr/>
                    <a:lstStyle/>
                    <a:p>
                      <a:r>
                        <a:rPr lang="en-US" dirty="0" smtClean="0"/>
                        <a:t>50</a:t>
                      </a:r>
                      <a:endParaRPr lang="en-US" dirty="0"/>
                    </a:p>
                  </a:txBody>
                  <a:tcPr/>
                </a:tc>
              </a:tr>
              <a:tr h="370840">
                <a:tc>
                  <a:txBody>
                    <a:bodyPr/>
                    <a:lstStyle/>
                    <a:p>
                      <a:r>
                        <a:rPr lang="en-US" dirty="0" smtClean="0"/>
                        <a:t>Swimbladder</a:t>
                      </a:r>
                      <a:r>
                        <a:rPr lang="en-US" baseline="0" dirty="0" smtClean="0"/>
                        <a:t> plate</a:t>
                      </a:r>
                      <a:endParaRPr lang="en-US" dirty="0"/>
                    </a:p>
                  </a:txBody>
                  <a:tcPr/>
                </a:tc>
                <a:tc>
                  <a:txBody>
                    <a:bodyPr/>
                    <a:lstStyle/>
                    <a:p>
                      <a:r>
                        <a:rPr lang="en-US" dirty="0" smtClean="0"/>
                        <a:t>Large</a:t>
                      </a:r>
                      <a:endParaRPr lang="en-US" dirty="0"/>
                    </a:p>
                  </a:txBody>
                  <a:tcPr/>
                </a:tc>
                <a:tc>
                  <a:txBody>
                    <a:bodyPr/>
                    <a:lstStyle/>
                    <a:p>
                      <a:r>
                        <a:rPr lang="en-US" dirty="0" smtClean="0"/>
                        <a:t>Large</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LARGE</a:t>
                      </a:r>
                      <a:endParaRPr lang="en-US" dirty="0"/>
                    </a:p>
                  </a:txBody>
                  <a:tcPr/>
                </a:tc>
                <a:tc>
                  <a:txBody>
                    <a:bodyPr/>
                    <a:lstStyle/>
                    <a:p>
                      <a:r>
                        <a:rPr lang="en-US" dirty="0" smtClean="0"/>
                        <a:t>?</a:t>
                      </a:r>
                      <a:endParaRPr lang="en-US" dirty="0"/>
                    </a:p>
                  </a:txBody>
                  <a:tcPr/>
                </a:tc>
              </a:tr>
              <a:tr h="370840">
                <a:tc>
                  <a:txBody>
                    <a:bodyPr/>
                    <a:lstStyle/>
                    <a:p>
                      <a:r>
                        <a:rPr lang="en-US" dirty="0" smtClean="0"/>
                        <a:t>Rocker</a:t>
                      </a:r>
                      <a:r>
                        <a:rPr lang="en-US" baseline="0" dirty="0" smtClean="0"/>
                        <a:t> bone</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70840">
                <a:tc>
                  <a:txBody>
                    <a:bodyPr/>
                    <a:lstStyle/>
                    <a:p>
                      <a:r>
                        <a:rPr lang="en-US" dirty="0" smtClean="0"/>
                        <a:t>THS</a:t>
                      </a:r>
                      <a:endParaRPr lang="en-US" dirty="0"/>
                    </a:p>
                  </a:txBody>
                  <a:tcPr/>
                </a:tc>
                <a:tc>
                  <a:txBody>
                    <a:bodyPr/>
                    <a:lstStyle/>
                    <a:p>
                      <a:r>
                        <a:rPr lang="en-US" dirty="0" smtClean="0"/>
                        <a:t>NO</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bl>
          </a:graphicData>
        </a:graphic>
      </p:graphicFrame>
      <p:sp>
        <p:nvSpPr>
          <p:cNvPr id="9" name="ZoneTexte 8"/>
          <p:cNvSpPr txBox="1"/>
          <p:nvPr/>
        </p:nvSpPr>
        <p:spPr>
          <a:xfrm>
            <a:off x="419413" y="5241974"/>
            <a:ext cx="8401059" cy="830997"/>
          </a:xfrm>
          <a:prstGeom prst="rect">
            <a:avLst/>
          </a:prstGeom>
          <a:noFill/>
        </p:spPr>
        <p:txBody>
          <a:bodyPr wrap="square" rtlCol="0">
            <a:spAutoFit/>
          </a:bodyPr>
          <a:lstStyle/>
          <a:p>
            <a:r>
              <a:rPr lang="en-US" sz="1600" dirty="0" smtClean="0"/>
              <a:t>SWP: swimbladder plate</a:t>
            </a:r>
            <a:r>
              <a:rPr lang="en-US" sz="1600" i="1" dirty="0" smtClean="0"/>
              <a:t>. </a:t>
            </a:r>
            <a:r>
              <a:rPr lang="en-US" sz="1600" dirty="0" smtClean="0"/>
              <a:t>Pulse </a:t>
            </a:r>
            <a:r>
              <a:rPr lang="en-US" sz="1600" dirty="0" err="1" smtClean="0"/>
              <a:t>dur</a:t>
            </a:r>
            <a:r>
              <a:rPr lang="en-US" sz="1600" dirty="0" smtClean="0"/>
              <a:t>.; pulse duration.</a:t>
            </a:r>
            <a:r>
              <a:rPr lang="en-US" sz="1600" i="1" dirty="0" smtClean="0"/>
              <a:t> E. </a:t>
            </a:r>
            <a:r>
              <a:rPr lang="en-US" sz="1600" i="1" dirty="0" err="1" smtClean="0"/>
              <a:t>gracilis</a:t>
            </a:r>
            <a:r>
              <a:rPr lang="en-US" sz="1600" i="1" dirty="0" smtClean="0"/>
              <a:t>: </a:t>
            </a:r>
            <a:r>
              <a:rPr lang="en-US" sz="1600" i="1" dirty="0" err="1" smtClean="0"/>
              <a:t>Encheliophis</a:t>
            </a:r>
            <a:r>
              <a:rPr lang="en-US" sz="1600" i="1" dirty="0" smtClean="0"/>
              <a:t> </a:t>
            </a:r>
            <a:r>
              <a:rPr lang="en-US" sz="1600" i="1" dirty="0" err="1" smtClean="0"/>
              <a:t>gracilis</a:t>
            </a:r>
            <a:r>
              <a:rPr lang="en-US" sz="1600" i="1" dirty="0" smtClean="0"/>
              <a:t>. C. acus: Carapus acus. C. </a:t>
            </a:r>
            <a:r>
              <a:rPr lang="en-US" sz="1600" i="1" dirty="0" err="1" smtClean="0"/>
              <a:t>homei</a:t>
            </a:r>
            <a:r>
              <a:rPr lang="en-US" sz="1600" i="1" dirty="0" smtClean="0"/>
              <a:t>: Carapus </a:t>
            </a:r>
            <a:r>
              <a:rPr lang="en-US" sz="1600" i="1" dirty="0" err="1" smtClean="0"/>
              <a:t>homei</a:t>
            </a:r>
            <a:r>
              <a:rPr lang="en-US" sz="1600" i="1" dirty="0" smtClean="0"/>
              <a:t>. C. </a:t>
            </a:r>
            <a:r>
              <a:rPr lang="en-US" sz="1600" i="1" dirty="0" err="1" smtClean="0"/>
              <a:t>mour</a:t>
            </a:r>
            <a:r>
              <a:rPr lang="en-US" sz="1600" i="1" dirty="0" smtClean="0"/>
              <a:t>.: Carapus </a:t>
            </a:r>
            <a:r>
              <a:rPr lang="en-US" sz="1600" i="1" dirty="0" err="1" smtClean="0"/>
              <a:t>mourlani</a:t>
            </a:r>
            <a:r>
              <a:rPr lang="en-US" sz="1600" i="1" dirty="0" smtClean="0"/>
              <a:t>. C. bora: Carapus </a:t>
            </a:r>
            <a:r>
              <a:rPr lang="en-US" sz="1600" i="1" dirty="0" err="1" smtClean="0"/>
              <a:t>boraborensis</a:t>
            </a:r>
            <a:r>
              <a:rPr lang="en-US" sz="1600" i="1" dirty="0" smtClean="0"/>
              <a:t>. O. </a:t>
            </a:r>
            <a:r>
              <a:rPr lang="en-US" sz="1600" i="1" dirty="0" err="1" smtClean="0"/>
              <a:t>margi</a:t>
            </a:r>
            <a:r>
              <a:rPr lang="en-US" sz="1600" i="1" dirty="0" smtClean="0"/>
              <a:t>.: Ophidion marginatum</a:t>
            </a:r>
            <a:endParaRPr lang="en-US" sz="1600" i="1" dirty="0"/>
          </a:p>
        </p:txBody>
      </p:sp>
    </p:spTree>
    <p:extLst>
      <p:ext uri="{BB962C8B-B14F-4D97-AF65-F5344CB8AC3E}">
        <p14:creationId xmlns:p14="http://schemas.microsoft.com/office/powerpoint/2010/main" val="4230281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18483" y="201340"/>
            <a:ext cx="7478005" cy="523220"/>
          </a:xfrm>
          <a:prstGeom prst="rect">
            <a:avLst/>
          </a:prstGeom>
          <a:noFill/>
        </p:spPr>
        <p:txBody>
          <a:bodyPr wrap="square" rtlCol="0">
            <a:spAutoFit/>
          </a:bodyPr>
          <a:lstStyle/>
          <a:p>
            <a:pPr algn="ctr"/>
            <a:r>
              <a:rPr lang="fr-BE" sz="2800" dirty="0" err="1" smtClean="0"/>
              <a:t>Comparison</a:t>
            </a:r>
            <a:r>
              <a:rPr lang="fr-BE" sz="2800" dirty="0" smtClean="0"/>
              <a:t> </a:t>
            </a:r>
            <a:r>
              <a:rPr lang="fr-BE" sz="2800" dirty="0" err="1" smtClean="0"/>
              <a:t>with</a:t>
            </a:r>
            <a:r>
              <a:rPr lang="fr-BE" sz="2800" dirty="0" smtClean="0"/>
              <a:t> </a:t>
            </a:r>
            <a:r>
              <a:rPr lang="fr-BE" sz="2800" dirty="0" err="1" smtClean="0"/>
              <a:t>other</a:t>
            </a:r>
            <a:r>
              <a:rPr lang="fr-BE" sz="2800" dirty="0"/>
              <a:t> </a:t>
            </a:r>
            <a:r>
              <a:rPr lang="fr-BE" sz="2800" dirty="0" err="1" smtClean="0"/>
              <a:t>Ophidioidei</a:t>
            </a:r>
            <a:endParaRPr lang="fr-BE" sz="2800" dirty="0"/>
          </a:p>
        </p:txBody>
      </p:sp>
      <p:pic>
        <p:nvPicPr>
          <p:cNvPr id="10" name="Picture 3" descr="C:\Users\Loïc\Desktop\hook+swblder fenestra.tif"/>
          <p:cNvPicPr>
            <a:picLocks noChangeAspect="1" noChangeArrowheads="1"/>
          </p:cNvPicPr>
          <p:nvPr/>
        </p:nvPicPr>
        <p:blipFill>
          <a:blip r:embed="rId4" cstate="print"/>
          <a:srcRect/>
          <a:stretch>
            <a:fillRect/>
          </a:stretch>
        </p:blipFill>
        <p:spPr bwMode="auto">
          <a:xfrm>
            <a:off x="818483" y="2532040"/>
            <a:ext cx="1896992" cy="3317701"/>
          </a:xfrm>
          <a:prstGeom prst="rect">
            <a:avLst/>
          </a:prstGeom>
          <a:noFill/>
          <a:ln w="19050">
            <a:solidFill>
              <a:schemeClr val="tx1"/>
            </a:solidFill>
          </a:ln>
        </p:spPr>
      </p:pic>
      <p:pic>
        <p:nvPicPr>
          <p:cNvPr id="11" name="Picture 2"/>
          <p:cNvPicPr>
            <a:picLocks noChangeAspect="1" noChangeArrowheads="1"/>
          </p:cNvPicPr>
          <p:nvPr/>
        </p:nvPicPr>
        <p:blipFill>
          <a:blip r:embed="rId5" cstate="print"/>
          <a:srcRect/>
          <a:stretch>
            <a:fillRect/>
          </a:stretch>
        </p:blipFill>
        <p:spPr bwMode="auto">
          <a:xfrm>
            <a:off x="3923928" y="1340768"/>
            <a:ext cx="4837980" cy="4536505"/>
          </a:xfrm>
          <a:prstGeom prst="rect">
            <a:avLst/>
          </a:prstGeom>
          <a:noFill/>
          <a:ln w="19050">
            <a:solidFill>
              <a:schemeClr val="tx1"/>
            </a:solidFill>
            <a:miter lim="800000"/>
            <a:headEnd/>
            <a:tailEnd/>
          </a:ln>
        </p:spPr>
      </p:pic>
      <p:sp>
        <p:nvSpPr>
          <p:cNvPr id="12" name="Forme libre 11"/>
          <p:cNvSpPr/>
          <p:nvPr/>
        </p:nvSpPr>
        <p:spPr>
          <a:xfrm>
            <a:off x="6648053" y="2443362"/>
            <a:ext cx="390525" cy="231775"/>
          </a:xfrm>
          <a:custGeom>
            <a:avLst/>
            <a:gdLst>
              <a:gd name="connsiteX0" fmla="*/ 0 w 390525"/>
              <a:gd name="connsiteY0" fmla="*/ 0 h 231775"/>
              <a:gd name="connsiteX1" fmla="*/ 127000 w 390525"/>
              <a:gd name="connsiteY1" fmla="*/ 66675 h 231775"/>
              <a:gd name="connsiteX2" fmla="*/ 390525 w 390525"/>
              <a:gd name="connsiteY2" fmla="*/ 231775 h 231775"/>
            </a:gdLst>
            <a:ahLst/>
            <a:cxnLst>
              <a:cxn ang="0">
                <a:pos x="connsiteX0" y="connsiteY0"/>
              </a:cxn>
              <a:cxn ang="0">
                <a:pos x="connsiteX1" y="connsiteY1"/>
              </a:cxn>
              <a:cxn ang="0">
                <a:pos x="connsiteX2" y="connsiteY2"/>
              </a:cxn>
            </a:cxnLst>
            <a:rect l="l" t="t" r="r" b="b"/>
            <a:pathLst>
              <a:path w="390525" h="231775">
                <a:moveTo>
                  <a:pt x="0" y="0"/>
                </a:moveTo>
                <a:cubicBezTo>
                  <a:pt x="30956" y="14023"/>
                  <a:pt x="61913" y="28046"/>
                  <a:pt x="127000" y="66675"/>
                </a:cubicBezTo>
                <a:cubicBezTo>
                  <a:pt x="192087" y="105304"/>
                  <a:pt x="339196" y="201613"/>
                  <a:pt x="390525" y="23177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orme libre 12"/>
          <p:cNvSpPr/>
          <p:nvPr/>
        </p:nvSpPr>
        <p:spPr>
          <a:xfrm>
            <a:off x="6365478" y="3179962"/>
            <a:ext cx="892175" cy="372533"/>
          </a:xfrm>
          <a:custGeom>
            <a:avLst/>
            <a:gdLst>
              <a:gd name="connsiteX0" fmla="*/ 0 w 892175"/>
              <a:gd name="connsiteY0" fmla="*/ 155575 h 372533"/>
              <a:gd name="connsiteX1" fmla="*/ 92075 w 892175"/>
              <a:gd name="connsiteY1" fmla="*/ 266700 h 372533"/>
              <a:gd name="connsiteX2" fmla="*/ 133350 w 892175"/>
              <a:gd name="connsiteY2" fmla="*/ 311150 h 372533"/>
              <a:gd name="connsiteX3" fmla="*/ 317500 w 892175"/>
              <a:gd name="connsiteY3" fmla="*/ 355600 h 372533"/>
              <a:gd name="connsiteX4" fmla="*/ 587375 w 892175"/>
              <a:gd name="connsiteY4" fmla="*/ 365125 h 372533"/>
              <a:gd name="connsiteX5" fmla="*/ 803275 w 892175"/>
              <a:gd name="connsiteY5" fmla="*/ 311150 h 372533"/>
              <a:gd name="connsiteX6" fmla="*/ 879475 w 892175"/>
              <a:gd name="connsiteY6" fmla="*/ 244475 h 372533"/>
              <a:gd name="connsiteX7" fmla="*/ 879475 w 892175"/>
              <a:gd name="connsiteY7" fmla="*/ 161925 h 372533"/>
              <a:gd name="connsiteX8" fmla="*/ 889000 w 892175"/>
              <a:gd name="connsiteY8" fmla="*/ 0 h 37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175" h="372533">
                <a:moveTo>
                  <a:pt x="0" y="155575"/>
                </a:moveTo>
                <a:cubicBezTo>
                  <a:pt x="34925" y="198173"/>
                  <a:pt x="69850" y="240771"/>
                  <a:pt x="92075" y="266700"/>
                </a:cubicBezTo>
                <a:cubicBezTo>
                  <a:pt x="114300" y="292629"/>
                  <a:pt x="95779" y="296333"/>
                  <a:pt x="133350" y="311150"/>
                </a:cubicBezTo>
                <a:cubicBezTo>
                  <a:pt x="170921" y="325967"/>
                  <a:pt x="241829" y="346604"/>
                  <a:pt x="317500" y="355600"/>
                </a:cubicBezTo>
                <a:cubicBezTo>
                  <a:pt x="393171" y="364596"/>
                  <a:pt x="506413" y="372533"/>
                  <a:pt x="587375" y="365125"/>
                </a:cubicBezTo>
                <a:cubicBezTo>
                  <a:pt x="668337" y="357717"/>
                  <a:pt x="754592" y="331258"/>
                  <a:pt x="803275" y="311150"/>
                </a:cubicBezTo>
                <a:cubicBezTo>
                  <a:pt x="851958" y="291042"/>
                  <a:pt x="866775" y="269346"/>
                  <a:pt x="879475" y="244475"/>
                </a:cubicBezTo>
                <a:cubicBezTo>
                  <a:pt x="892175" y="219604"/>
                  <a:pt x="877888" y="202671"/>
                  <a:pt x="879475" y="161925"/>
                </a:cubicBezTo>
                <a:cubicBezTo>
                  <a:pt x="881062" y="121179"/>
                  <a:pt x="885296" y="7408"/>
                  <a:pt x="889000"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5022825" y="3356993"/>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70897" y="3429001"/>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30937" y="3573017"/>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62985" y="3573017"/>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471097" y="3501009"/>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43105" y="2852937"/>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15113" y="2276873"/>
            <a:ext cx="432048" cy="216024"/>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10631" y="5034606"/>
            <a:ext cx="1768669" cy="773038"/>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C:\Users\Loïc\Desktop\carapus boraborensis.jpg"/>
          <p:cNvPicPr>
            <a:picLocks noChangeAspect="1" noChangeArrowheads="1"/>
          </p:cNvPicPr>
          <p:nvPr/>
        </p:nvPicPr>
        <p:blipFill>
          <a:blip r:embed="rId6" cstate="print"/>
          <a:srcRect/>
          <a:stretch>
            <a:fillRect/>
          </a:stretch>
        </p:blipFill>
        <p:spPr bwMode="auto">
          <a:xfrm>
            <a:off x="818483" y="934354"/>
            <a:ext cx="1702012" cy="1127289"/>
          </a:xfrm>
          <a:prstGeom prst="rect">
            <a:avLst/>
          </a:prstGeom>
          <a:noFill/>
          <a:ln w="19050">
            <a:solidFill>
              <a:schemeClr val="tx1"/>
            </a:solidFill>
          </a:ln>
        </p:spPr>
      </p:pic>
      <p:sp>
        <p:nvSpPr>
          <p:cNvPr id="23" name="Forme libre 22"/>
          <p:cNvSpPr/>
          <p:nvPr/>
        </p:nvSpPr>
        <p:spPr>
          <a:xfrm>
            <a:off x="5723433" y="2325222"/>
            <a:ext cx="657225" cy="304800"/>
          </a:xfrm>
          <a:custGeom>
            <a:avLst/>
            <a:gdLst>
              <a:gd name="connsiteX0" fmla="*/ 0 w 657225"/>
              <a:gd name="connsiteY0" fmla="*/ 304800 h 304800"/>
              <a:gd name="connsiteX1" fmla="*/ 95250 w 657225"/>
              <a:gd name="connsiteY1" fmla="*/ 171450 h 304800"/>
              <a:gd name="connsiteX2" fmla="*/ 161925 w 657225"/>
              <a:gd name="connsiteY2" fmla="*/ 95250 h 304800"/>
              <a:gd name="connsiteX3" fmla="*/ 142875 w 657225"/>
              <a:gd name="connsiteY3" fmla="*/ 9525 h 304800"/>
              <a:gd name="connsiteX4" fmla="*/ 314325 w 657225"/>
              <a:gd name="connsiteY4" fmla="*/ 38100 h 304800"/>
              <a:gd name="connsiteX5" fmla="*/ 466725 w 657225"/>
              <a:gd name="connsiteY5" fmla="*/ 133350 h 304800"/>
              <a:gd name="connsiteX6" fmla="*/ 657225 w 657225"/>
              <a:gd name="connsiteY6" fmla="*/ 10477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304800">
                <a:moveTo>
                  <a:pt x="0" y="304800"/>
                </a:moveTo>
                <a:cubicBezTo>
                  <a:pt x="34131" y="255587"/>
                  <a:pt x="68263" y="206375"/>
                  <a:pt x="95250" y="171450"/>
                </a:cubicBezTo>
                <a:cubicBezTo>
                  <a:pt x="122238" y="136525"/>
                  <a:pt x="153988" y="122237"/>
                  <a:pt x="161925" y="95250"/>
                </a:cubicBezTo>
                <a:cubicBezTo>
                  <a:pt x="169862" y="68263"/>
                  <a:pt x="117475" y="19050"/>
                  <a:pt x="142875" y="9525"/>
                </a:cubicBezTo>
                <a:cubicBezTo>
                  <a:pt x="168275" y="0"/>
                  <a:pt x="260350" y="17463"/>
                  <a:pt x="314325" y="38100"/>
                </a:cubicBezTo>
                <a:cubicBezTo>
                  <a:pt x="368300" y="58738"/>
                  <a:pt x="409575" y="122238"/>
                  <a:pt x="466725" y="133350"/>
                </a:cubicBezTo>
                <a:cubicBezTo>
                  <a:pt x="523875" y="144463"/>
                  <a:pt x="574675" y="109537"/>
                  <a:pt x="657225" y="10477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e 23"/>
          <p:cNvGrpSpPr/>
          <p:nvPr/>
        </p:nvGrpSpPr>
        <p:grpSpPr>
          <a:xfrm>
            <a:off x="5682853" y="2335412"/>
            <a:ext cx="1607442" cy="1205835"/>
            <a:chOff x="5874445" y="2962940"/>
            <a:chExt cx="1607442" cy="1205835"/>
          </a:xfrm>
        </p:grpSpPr>
        <p:sp>
          <p:nvSpPr>
            <p:cNvPr id="25" name="Forme libre 24"/>
            <p:cNvSpPr/>
            <p:nvPr/>
          </p:nvSpPr>
          <p:spPr>
            <a:xfrm>
              <a:off x="5874445" y="2962940"/>
              <a:ext cx="698500" cy="304800"/>
            </a:xfrm>
            <a:custGeom>
              <a:avLst/>
              <a:gdLst>
                <a:gd name="connsiteX0" fmla="*/ 0 w 698500"/>
                <a:gd name="connsiteY0" fmla="*/ 304800 h 304800"/>
                <a:gd name="connsiteX1" fmla="*/ 47625 w 698500"/>
                <a:gd name="connsiteY1" fmla="*/ 288925 h 304800"/>
                <a:gd name="connsiteX2" fmla="*/ 123825 w 698500"/>
                <a:gd name="connsiteY2" fmla="*/ 209550 h 304800"/>
                <a:gd name="connsiteX3" fmla="*/ 190500 w 698500"/>
                <a:gd name="connsiteY3" fmla="*/ 85725 h 304800"/>
                <a:gd name="connsiteX4" fmla="*/ 171450 w 698500"/>
                <a:gd name="connsiteY4" fmla="*/ 12700 h 304800"/>
                <a:gd name="connsiteX5" fmla="*/ 190500 w 698500"/>
                <a:gd name="connsiteY5" fmla="*/ 19050 h 304800"/>
                <a:gd name="connsiteX6" fmla="*/ 247650 w 698500"/>
                <a:gd name="connsiteY6" fmla="*/ 0 h 304800"/>
                <a:gd name="connsiteX7" fmla="*/ 250825 w 698500"/>
                <a:gd name="connsiteY7" fmla="*/ 19050 h 304800"/>
                <a:gd name="connsiteX8" fmla="*/ 317500 w 698500"/>
                <a:gd name="connsiteY8" fmla="*/ 22225 h 304800"/>
                <a:gd name="connsiteX9" fmla="*/ 396875 w 698500"/>
                <a:gd name="connsiteY9" fmla="*/ 50800 h 304800"/>
                <a:gd name="connsiteX10" fmla="*/ 457200 w 698500"/>
                <a:gd name="connsiteY10" fmla="*/ 95250 h 304800"/>
                <a:gd name="connsiteX11" fmla="*/ 495300 w 698500"/>
                <a:gd name="connsiteY11" fmla="*/ 95250 h 304800"/>
                <a:gd name="connsiteX12" fmla="*/ 517525 w 698500"/>
                <a:gd name="connsiteY12" fmla="*/ 130175 h 304800"/>
                <a:gd name="connsiteX13" fmla="*/ 568325 w 698500"/>
                <a:gd name="connsiteY13" fmla="*/ 117475 h 304800"/>
                <a:gd name="connsiteX14" fmla="*/ 698500 w 698500"/>
                <a:gd name="connsiteY14" fmla="*/ 9207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500" h="304800">
                  <a:moveTo>
                    <a:pt x="0" y="304800"/>
                  </a:moveTo>
                  <a:cubicBezTo>
                    <a:pt x="13494" y="304800"/>
                    <a:pt x="26988" y="304800"/>
                    <a:pt x="47625" y="288925"/>
                  </a:cubicBezTo>
                  <a:cubicBezTo>
                    <a:pt x="68263" y="273050"/>
                    <a:pt x="100013" y="243417"/>
                    <a:pt x="123825" y="209550"/>
                  </a:cubicBezTo>
                  <a:cubicBezTo>
                    <a:pt x="147637" y="175683"/>
                    <a:pt x="182563" y="118533"/>
                    <a:pt x="190500" y="85725"/>
                  </a:cubicBezTo>
                  <a:cubicBezTo>
                    <a:pt x="198437" y="52917"/>
                    <a:pt x="171450" y="23812"/>
                    <a:pt x="171450" y="12700"/>
                  </a:cubicBezTo>
                  <a:cubicBezTo>
                    <a:pt x="171450" y="1588"/>
                    <a:pt x="177800" y="21167"/>
                    <a:pt x="190500" y="19050"/>
                  </a:cubicBezTo>
                  <a:cubicBezTo>
                    <a:pt x="203200" y="16933"/>
                    <a:pt x="237596" y="0"/>
                    <a:pt x="247650" y="0"/>
                  </a:cubicBezTo>
                  <a:cubicBezTo>
                    <a:pt x="257704" y="0"/>
                    <a:pt x="239183" y="15346"/>
                    <a:pt x="250825" y="19050"/>
                  </a:cubicBezTo>
                  <a:cubicBezTo>
                    <a:pt x="262467" y="22754"/>
                    <a:pt x="293158" y="16933"/>
                    <a:pt x="317500" y="22225"/>
                  </a:cubicBezTo>
                  <a:cubicBezTo>
                    <a:pt x="341842" y="27517"/>
                    <a:pt x="373592" y="38629"/>
                    <a:pt x="396875" y="50800"/>
                  </a:cubicBezTo>
                  <a:cubicBezTo>
                    <a:pt x="420158" y="62971"/>
                    <a:pt x="440796" y="87842"/>
                    <a:pt x="457200" y="95250"/>
                  </a:cubicBezTo>
                  <a:cubicBezTo>
                    <a:pt x="473604" y="102658"/>
                    <a:pt x="485246" y="89429"/>
                    <a:pt x="495300" y="95250"/>
                  </a:cubicBezTo>
                  <a:cubicBezTo>
                    <a:pt x="505354" y="101071"/>
                    <a:pt x="505354" y="126471"/>
                    <a:pt x="517525" y="130175"/>
                  </a:cubicBezTo>
                  <a:cubicBezTo>
                    <a:pt x="529696" y="133879"/>
                    <a:pt x="538163" y="123825"/>
                    <a:pt x="568325" y="117475"/>
                  </a:cubicBezTo>
                  <a:cubicBezTo>
                    <a:pt x="598487" y="111125"/>
                    <a:pt x="672042" y="101071"/>
                    <a:pt x="698500" y="92075"/>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orme libre 25"/>
            <p:cNvSpPr/>
            <p:nvPr/>
          </p:nvSpPr>
          <p:spPr>
            <a:xfrm>
              <a:off x="6838950" y="3067050"/>
              <a:ext cx="419100" cy="257175"/>
            </a:xfrm>
            <a:custGeom>
              <a:avLst/>
              <a:gdLst>
                <a:gd name="connsiteX0" fmla="*/ 0 w 419100"/>
                <a:gd name="connsiteY0" fmla="*/ 0 h 257175"/>
                <a:gd name="connsiteX1" fmla="*/ 419100 w 419100"/>
                <a:gd name="connsiteY1" fmla="*/ 257175 h 257175"/>
              </a:gdLst>
              <a:ahLst/>
              <a:cxnLst>
                <a:cxn ang="0">
                  <a:pos x="connsiteX0" y="connsiteY0"/>
                </a:cxn>
                <a:cxn ang="0">
                  <a:pos x="connsiteX1" y="connsiteY1"/>
                </a:cxn>
              </a:cxnLst>
              <a:rect l="l" t="t" r="r" b="b"/>
              <a:pathLst>
                <a:path w="419100" h="257175">
                  <a:moveTo>
                    <a:pt x="0" y="0"/>
                  </a:moveTo>
                  <a:cubicBezTo>
                    <a:pt x="155575" y="92075"/>
                    <a:pt x="311150" y="184150"/>
                    <a:pt x="419100" y="257175"/>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orme libre 26"/>
            <p:cNvSpPr/>
            <p:nvPr/>
          </p:nvSpPr>
          <p:spPr>
            <a:xfrm>
              <a:off x="6562725" y="3781425"/>
              <a:ext cx="919162" cy="387350"/>
            </a:xfrm>
            <a:custGeom>
              <a:avLst/>
              <a:gdLst>
                <a:gd name="connsiteX0" fmla="*/ 0 w 919162"/>
                <a:gd name="connsiteY0" fmla="*/ 190500 h 387350"/>
                <a:gd name="connsiteX1" fmla="*/ 114300 w 919162"/>
                <a:gd name="connsiteY1" fmla="*/ 333375 h 387350"/>
                <a:gd name="connsiteX2" fmla="*/ 419100 w 919162"/>
                <a:gd name="connsiteY2" fmla="*/ 381000 h 387350"/>
                <a:gd name="connsiteX3" fmla="*/ 666750 w 919162"/>
                <a:gd name="connsiteY3" fmla="*/ 371475 h 387350"/>
                <a:gd name="connsiteX4" fmla="*/ 885825 w 919162"/>
                <a:gd name="connsiteY4" fmla="*/ 295275 h 387350"/>
                <a:gd name="connsiteX5" fmla="*/ 866775 w 919162"/>
                <a:gd name="connsiteY5"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 h="387350">
                  <a:moveTo>
                    <a:pt x="0" y="190500"/>
                  </a:moveTo>
                  <a:cubicBezTo>
                    <a:pt x="22225" y="246062"/>
                    <a:pt x="44450" y="301625"/>
                    <a:pt x="114300" y="333375"/>
                  </a:cubicBezTo>
                  <a:cubicBezTo>
                    <a:pt x="184150" y="365125"/>
                    <a:pt x="327025" y="374650"/>
                    <a:pt x="419100" y="381000"/>
                  </a:cubicBezTo>
                  <a:cubicBezTo>
                    <a:pt x="511175" y="387350"/>
                    <a:pt x="588963" y="385763"/>
                    <a:pt x="666750" y="371475"/>
                  </a:cubicBezTo>
                  <a:cubicBezTo>
                    <a:pt x="744538" y="357188"/>
                    <a:pt x="852488" y="357187"/>
                    <a:pt x="885825" y="295275"/>
                  </a:cubicBezTo>
                  <a:cubicBezTo>
                    <a:pt x="919162" y="233363"/>
                    <a:pt x="892968" y="116681"/>
                    <a:pt x="866775"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Rectangle 27"/>
          <p:cNvSpPr/>
          <p:nvPr/>
        </p:nvSpPr>
        <p:spPr>
          <a:xfrm>
            <a:off x="4164384" y="3017496"/>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eur droit 28"/>
          <p:cNvCxnSpPr/>
          <p:nvPr/>
        </p:nvCxnSpPr>
        <p:spPr>
          <a:xfrm rot="10800000" flipV="1">
            <a:off x="4608815" y="3027022"/>
            <a:ext cx="432048"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050" name="Picture 2" descr="D:\JMIH 2013\low image.t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 y="6118696"/>
            <a:ext cx="91490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18483" y="201340"/>
            <a:ext cx="7478005" cy="523220"/>
          </a:xfrm>
          <a:prstGeom prst="rect">
            <a:avLst/>
          </a:prstGeom>
          <a:noFill/>
        </p:spPr>
        <p:txBody>
          <a:bodyPr wrap="square" rtlCol="0">
            <a:spAutoFit/>
          </a:bodyPr>
          <a:lstStyle/>
          <a:p>
            <a:pPr algn="ctr"/>
            <a:r>
              <a:rPr lang="fr-BE" sz="2800" dirty="0" err="1" smtClean="0"/>
              <a:t>Comparison</a:t>
            </a:r>
            <a:r>
              <a:rPr lang="fr-BE" sz="2800" dirty="0" smtClean="0"/>
              <a:t> </a:t>
            </a:r>
            <a:r>
              <a:rPr lang="fr-BE" sz="2800" dirty="0" err="1" smtClean="0"/>
              <a:t>with</a:t>
            </a:r>
            <a:r>
              <a:rPr lang="fr-BE" sz="2800" dirty="0" smtClean="0"/>
              <a:t> </a:t>
            </a:r>
            <a:r>
              <a:rPr lang="fr-BE" sz="2800" dirty="0" err="1" smtClean="0"/>
              <a:t>other</a:t>
            </a:r>
            <a:r>
              <a:rPr lang="fr-BE" sz="2800" dirty="0"/>
              <a:t> </a:t>
            </a:r>
            <a:r>
              <a:rPr lang="fr-BE" sz="2800" dirty="0" err="1" smtClean="0"/>
              <a:t>Ophidioidei</a:t>
            </a:r>
            <a:endParaRPr lang="fr-BE" sz="28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097297"/>
            <a:ext cx="7165122" cy="449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564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18483" y="201340"/>
            <a:ext cx="7478005" cy="523220"/>
          </a:xfrm>
          <a:prstGeom prst="rect">
            <a:avLst/>
          </a:prstGeom>
          <a:noFill/>
        </p:spPr>
        <p:txBody>
          <a:bodyPr wrap="square" rtlCol="0">
            <a:spAutoFit/>
          </a:bodyPr>
          <a:lstStyle/>
          <a:p>
            <a:pPr algn="ctr"/>
            <a:r>
              <a:rPr lang="fr-BE" sz="2800" dirty="0" err="1" smtClean="0"/>
              <a:t>Comparison</a:t>
            </a:r>
            <a:r>
              <a:rPr lang="fr-BE" sz="2800" dirty="0" smtClean="0"/>
              <a:t> </a:t>
            </a:r>
            <a:r>
              <a:rPr lang="fr-BE" sz="2800" dirty="0" err="1" smtClean="0"/>
              <a:t>with</a:t>
            </a:r>
            <a:r>
              <a:rPr lang="fr-BE" sz="2800" dirty="0" smtClean="0"/>
              <a:t> </a:t>
            </a:r>
            <a:r>
              <a:rPr lang="fr-BE" sz="2800" dirty="0" err="1" smtClean="0"/>
              <a:t>other</a:t>
            </a:r>
            <a:r>
              <a:rPr lang="fr-BE" sz="2800" dirty="0"/>
              <a:t> </a:t>
            </a:r>
            <a:r>
              <a:rPr lang="fr-BE" sz="2800" dirty="0" err="1" smtClean="0"/>
              <a:t>Ophidioidei</a:t>
            </a:r>
            <a:endParaRPr lang="fr-BE" sz="28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22" y="1065583"/>
            <a:ext cx="4300363" cy="505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065582"/>
            <a:ext cx="4006118" cy="336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808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18483" y="201340"/>
            <a:ext cx="7478005" cy="523220"/>
          </a:xfrm>
          <a:prstGeom prst="rect">
            <a:avLst/>
          </a:prstGeom>
          <a:noFill/>
        </p:spPr>
        <p:txBody>
          <a:bodyPr wrap="square" rtlCol="0">
            <a:spAutoFit/>
          </a:bodyPr>
          <a:lstStyle/>
          <a:p>
            <a:pPr algn="ctr"/>
            <a:r>
              <a:rPr lang="fr-BE" sz="2800" dirty="0" err="1" smtClean="0"/>
              <a:t>Comparison</a:t>
            </a:r>
            <a:r>
              <a:rPr lang="fr-BE" sz="2800" dirty="0" smtClean="0"/>
              <a:t> </a:t>
            </a:r>
            <a:r>
              <a:rPr lang="fr-BE" sz="2800" dirty="0" err="1" smtClean="0"/>
              <a:t>with</a:t>
            </a:r>
            <a:r>
              <a:rPr lang="fr-BE" sz="2800" dirty="0" smtClean="0"/>
              <a:t> </a:t>
            </a:r>
            <a:r>
              <a:rPr lang="fr-BE" sz="2800" dirty="0" err="1" smtClean="0"/>
              <a:t>other</a:t>
            </a:r>
            <a:r>
              <a:rPr lang="fr-BE" sz="2800" dirty="0"/>
              <a:t> </a:t>
            </a:r>
            <a:r>
              <a:rPr lang="fr-BE" sz="2800" dirty="0" err="1" smtClean="0"/>
              <a:t>Ophidioidei</a:t>
            </a:r>
            <a:endParaRPr lang="fr-BE" sz="2800" dirty="0"/>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150144"/>
            <a:ext cx="3574070" cy="341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361" y="1124744"/>
            <a:ext cx="4283655" cy="330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877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27684" y="201340"/>
            <a:ext cx="5688632" cy="523220"/>
          </a:xfrm>
          <a:prstGeom prst="rect">
            <a:avLst/>
          </a:prstGeom>
          <a:noFill/>
        </p:spPr>
        <p:txBody>
          <a:bodyPr wrap="square" rtlCol="0">
            <a:spAutoFit/>
          </a:bodyPr>
          <a:lstStyle/>
          <a:p>
            <a:pPr algn="ctr"/>
            <a:r>
              <a:rPr lang="fr-BE" sz="2800" dirty="0" smtClean="0"/>
              <a:t>Discussion and conclusions</a:t>
            </a:r>
            <a:endParaRPr lang="fr-BE" sz="2800" dirty="0"/>
          </a:p>
        </p:txBody>
      </p:sp>
      <p:sp>
        <p:nvSpPr>
          <p:cNvPr id="2" name="ZoneTexte 1"/>
          <p:cNvSpPr txBox="1"/>
          <p:nvPr/>
        </p:nvSpPr>
        <p:spPr>
          <a:xfrm>
            <a:off x="419413" y="1124744"/>
            <a:ext cx="7176923" cy="5355312"/>
          </a:xfrm>
          <a:prstGeom prst="rect">
            <a:avLst/>
          </a:prstGeom>
          <a:noFill/>
        </p:spPr>
        <p:txBody>
          <a:bodyPr wrap="square" rtlCol="0">
            <a:spAutoFit/>
          </a:bodyPr>
          <a:lstStyle/>
          <a:p>
            <a:r>
              <a:rPr lang="fr-BE" dirty="0" smtClean="0"/>
              <a:t>Rocker </a:t>
            </a:r>
            <a:r>
              <a:rPr lang="fr-BE" dirty="0" err="1" smtClean="0"/>
              <a:t>bone</a:t>
            </a:r>
            <a:r>
              <a:rPr lang="fr-BE" dirty="0" smtClean="0"/>
              <a:t>: </a:t>
            </a:r>
          </a:p>
          <a:p>
            <a:pPr marL="285750" indent="-285750">
              <a:buFontTx/>
              <a:buChar char="-"/>
            </a:pPr>
            <a:r>
              <a:rPr lang="fr-BE" dirty="0" smtClean="0"/>
              <a:t>Adaptation to </a:t>
            </a:r>
            <a:r>
              <a:rPr lang="fr-BE" dirty="0" err="1" smtClean="0"/>
              <a:t>produce</a:t>
            </a:r>
            <a:r>
              <a:rPr lang="fr-BE" dirty="0" smtClean="0"/>
              <a:t> long </a:t>
            </a:r>
            <a:r>
              <a:rPr lang="fr-BE" dirty="0" err="1" smtClean="0"/>
              <a:t>pulsed</a:t>
            </a:r>
            <a:r>
              <a:rPr lang="fr-BE" dirty="0" smtClean="0"/>
              <a:t> </a:t>
            </a:r>
            <a:r>
              <a:rPr lang="fr-BE" dirty="0" err="1" smtClean="0"/>
              <a:t>sounds</a:t>
            </a:r>
            <a:r>
              <a:rPr lang="fr-BE" dirty="0" smtClean="0"/>
              <a:t> (high </a:t>
            </a:r>
            <a:r>
              <a:rPr lang="fr-BE" dirty="0" err="1" smtClean="0"/>
              <a:t>mechanical</a:t>
            </a:r>
            <a:r>
              <a:rPr lang="fr-BE" dirty="0" smtClean="0"/>
              <a:t> </a:t>
            </a:r>
            <a:r>
              <a:rPr lang="fr-BE" dirty="0" err="1" smtClean="0"/>
              <a:t>constrains</a:t>
            </a:r>
            <a:r>
              <a:rPr lang="fr-BE" dirty="0" smtClean="0"/>
              <a:t>)</a:t>
            </a:r>
          </a:p>
          <a:p>
            <a:r>
              <a:rPr lang="fr-BE" dirty="0" err="1" smtClean="0"/>
              <a:t>However</a:t>
            </a:r>
            <a:r>
              <a:rPr lang="fr-BE" dirty="0" smtClean="0"/>
              <a:t> Ophidiiformes </a:t>
            </a:r>
            <a:r>
              <a:rPr lang="fr-BE" dirty="0" err="1" smtClean="0"/>
              <a:t>species</a:t>
            </a:r>
            <a:r>
              <a:rPr lang="fr-BE" dirty="0" smtClean="0"/>
              <a:t> </a:t>
            </a:r>
            <a:r>
              <a:rPr lang="fr-BE" dirty="0" err="1" smtClean="0"/>
              <a:t>with</a:t>
            </a:r>
            <a:r>
              <a:rPr lang="fr-BE" dirty="0" smtClean="0"/>
              <a:t> </a:t>
            </a:r>
            <a:r>
              <a:rPr lang="fr-BE" dirty="0" err="1" smtClean="0"/>
              <a:t>different</a:t>
            </a:r>
            <a:r>
              <a:rPr lang="fr-BE" dirty="0" smtClean="0"/>
              <a:t> no RB but </a:t>
            </a:r>
            <a:r>
              <a:rPr lang="fr-BE" dirty="0" err="1" smtClean="0"/>
              <a:t>other</a:t>
            </a:r>
            <a:r>
              <a:rPr lang="fr-BE" dirty="0" smtClean="0"/>
              <a:t> modifications </a:t>
            </a:r>
            <a:r>
              <a:rPr lang="fr-BE" dirty="0" err="1" smtClean="0"/>
              <a:t>also</a:t>
            </a:r>
            <a:r>
              <a:rPr lang="fr-BE" dirty="0" smtClean="0"/>
              <a:t> </a:t>
            </a:r>
            <a:r>
              <a:rPr lang="fr-BE" dirty="0" err="1" smtClean="0"/>
              <a:t>produce</a:t>
            </a:r>
            <a:r>
              <a:rPr lang="fr-BE" dirty="0" smtClean="0"/>
              <a:t> long </a:t>
            </a:r>
            <a:r>
              <a:rPr lang="fr-BE" dirty="0" err="1" smtClean="0"/>
              <a:t>pulsed</a:t>
            </a:r>
            <a:r>
              <a:rPr lang="fr-BE" dirty="0" smtClean="0"/>
              <a:t> </a:t>
            </a:r>
            <a:r>
              <a:rPr lang="fr-BE" dirty="0" err="1" smtClean="0"/>
              <a:t>sounds</a:t>
            </a:r>
            <a:endParaRPr lang="fr-BE" dirty="0" smtClean="0"/>
          </a:p>
          <a:p>
            <a:endParaRPr lang="fr-BE" dirty="0"/>
          </a:p>
          <a:p>
            <a:pPr marL="285750" indent="-285750">
              <a:buFontTx/>
              <a:buChar char="-"/>
            </a:pPr>
            <a:r>
              <a:rPr lang="fr-BE" dirty="0" smtClean="0"/>
              <a:t>Sound </a:t>
            </a:r>
            <a:r>
              <a:rPr lang="fr-BE" dirty="0" err="1" smtClean="0"/>
              <a:t>intensty</a:t>
            </a:r>
            <a:r>
              <a:rPr lang="fr-BE" dirty="0" smtClean="0"/>
              <a:t>?</a:t>
            </a:r>
          </a:p>
          <a:p>
            <a:pPr marL="285750" indent="-285750">
              <a:buFontTx/>
              <a:buChar char="-"/>
            </a:pPr>
            <a:r>
              <a:rPr lang="fr-BE" dirty="0" smtClean="0"/>
              <a:t>High </a:t>
            </a:r>
            <a:r>
              <a:rPr lang="fr-BE" dirty="0" err="1" smtClean="0"/>
              <a:t>sound</a:t>
            </a:r>
            <a:r>
              <a:rPr lang="fr-BE" dirty="0" smtClean="0"/>
              <a:t> production rate? (</a:t>
            </a:r>
            <a:r>
              <a:rPr lang="fr-BE" dirty="0" err="1" smtClean="0"/>
              <a:t>Higher</a:t>
            </a:r>
            <a:r>
              <a:rPr lang="fr-BE" dirty="0" smtClean="0"/>
              <a:t> </a:t>
            </a:r>
            <a:r>
              <a:rPr lang="fr-BE" dirty="0" err="1" smtClean="0"/>
              <a:t>resistence</a:t>
            </a:r>
            <a:r>
              <a:rPr lang="fr-BE" dirty="0" smtClean="0"/>
              <a:t> to </a:t>
            </a:r>
            <a:r>
              <a:rPr lang="fr-BE" dirty="0" err="1" smtClean="0"/>
              <a:t>physical</a:t>
            </a:r>
            <a:r>
              <a:rPr lang="fr-BE" dirty="0" smtClean="0"/>
              <a:t> </a:t>
            </a:r>
            <a:r>
              <a:rPr lang="fr-BE" dirty="0" err="1" smtClean="0"/>
              <a:t>constrains</a:t>
            </a:r>
            <a:r>
              <a:rPr lang="fr-BE" dirty="0" smtClean="0"/>
              <a:t>)</a:t>
            </a:r>
          </a:p>
          <a:p>
            <a:pPr marL="285750" indent="-285750">
              <a:buFontTx/>
              <a:buChar char="-"/>
            </a:pPr>
            <a:r>
              <a:rPr lang="fr-BE" dirty="0" smtClean="0"/>
              <a:t>…</a:t>
            </a:r>
          </a:p>
          <a:p>
            <a:pPr marL="285750" indent="-285750">
              <a:buFontTx/>
              <a:buChar char="-"/>
            </a:pPr>
            <a:endParaRPr lang="fr-BE" dirty="0" smtClean="0"/>
          </a:p>
          <a:p>
            <a:pPr marL="285750" indent="-285750">
              <a:buFontTx/>
              <a:buChar char="-"/>
            </a:pPr>
            <a:endParaRPr lang="fr-BE" dirty="0"/>
          </a:p>
          <a:p>
            <a:pPr marL="285750" indent="-285750">
              <a:buFont typeface="Arial" pitchFamily="34" charset="0"/>
              <a:buChar char="•"/>
            </a:pPr>
            <a:r>
              <a:rPr lang="fr-BE" dirty="0" err="1" smtClean="0"/>
              <a:t>Sexual</a:t>
            </a:r>
            <a:r>
              <a:rPr lang="fr-BE" dirty="0" smtClean="0"/>
              <a:t> </a:t>
            </a:r>
            <a:r>
              <a:rPr lang="fr-BE" dirty="0" err="1" smtClean="0"/>
              <a:t>dimorphism</a:t>
            </a:r>
            <a:r>
              <a:rPr lang="fr-BE" dirty="0" smtClean="0"/>
              <a:t> in </a:t>
            </a:r>
            <a:r>
              <a:rPr lang="fr-BE" i="1" dirty="0" smtClean="0"/>
              <a:t>O. rochei </a:t>
            </a:r>
            <a:r>
              <a:rPr lang="fr-BE" dirty="0" smtClean="0"/>
              <a:t>but not in </a:t>
            </a:r>
            <a:r>
              <a:rPr lang="fr-BE" i="1" dirty="0" smtClean="0"/>
              <a:t>O. fowleri.</a:t>
            </a:r>
          </a:p>
          <a:p>
            <a:r>
              <a:rPr lang="fr-BE" dirty="0" smtClean="0"/>
              <a:t>If rocker </a:t>
            </a:r>
            <a:r>
              <a:rPr lang="fr-BE" dirty="0" err="1" smtClean="0"/>
              <a:t>adapted</a:t>
            </a:r>
            <a:r>
              <a:rPr lang="fr-BE" dirty="0" smtClean="0"/>
              <a:t> for </a:t>
            </a:r>
            <a:r>
              <a:rPr lang="fr-BE" dirty="0" err="1" smtClean="0"/>
              <a:t>sound</a:t>
            </a:r>
            <a:r>
              <a:rPr lang="fr-BE" dirty="0" smtClean="0"/>
              <a:t> production:</a:t>
            </a:r>
          </a:p>
          <a:p>
            <a:r>
              <a:rPr lang="fr-BE" dirty="0"/>
              <a:t>-</a:t>
            </a:r>
            <a:r>
              <a:rPr lang="fr-BE" dirty="0" err="1" smtClean="0"/>
              <a:t>their</a:t>
            </a:r>
            <a:r>
              <a:rPr lang="fr-BE" dirty="0" smtClean="0"/>
              <a:t> </a:t>
            </a:r>
            <a:r>
              <a:rPr lang="fr-BE" dirty="0" err="1" smtClean="0"/>
              <a:t>should</a:t>
            </a:r>
            <a:r>
              <a:rPr lang="fr-BE" dirty="0" smtClean="0"/>
              <a:t> </a:t>
            </a:r>
            <a:r>
              <a:rPr lang="fr-BE" dirty="0" err="1" smtClean="0"/>
              <a:t>be</a:t>
            </a:r>
            <a:r>
              <a:rPr lang="fr-BE" dirty="0" smtClean="0"/>
              <a:t> </a:t>
            </a:r>
            <a:r>
              <a:rPr lang="fr-BE" dirty="0" err="1" smtClean="0"/>
              <a:t>differences</a:t>
            </a:r>
            <a:r>
              <a:rPr lang="fr-BE" dirty="0" smtClean="0"/>
              <a:t> in </a:t>
            </a:r>
            <a:r>
              <a:rPr lang="fr-BE" dirty="0" err="1" smtClean="0"/>
              <a:t>role</a:t>
            </a:r>
            <a:r>
              <a:rPr lang="fr-BE" dirty="0" smtClean="0"/>
              <a:t> of </a:t>
            </a:r>
            <a:r>
              <a:rPr lang="fr-BE" dirty="0" err="1" smtClean="0"/>
              <a:t>soundS</a:t>
            </a:r>
            <a:r>
              <a:rPr lang="fr-BE" dirty="0" smtClean="0"/>
              <a:t>?</a:t>
            </a:r>
          </a:p>
          <a:p>
            <a:r>
              <a:rPr lang="fr-BE" dirty="0" smtClean="0"/>
              <a:t>      - Male O. rochei </a:t>
            </a:r>
            <a:r>
              <a:rPr lang="fr-BE" dirty="0" err="1" smtClean="0"/>
              <a:t>attract</a:t>
            </a:r>
            <a:r>
              <a:rPr lang="fr-BE" dirty="0" smtClean="0"/>
              <a:t> </a:t>
            </a:r>
            <a:r>
              <a:rPr lang="fr-BE" dirty="0" err="1" smtClean="0"/>
              <a:t>female</a:t>
            </a:r>
            <a:r>
              <a:rPr lang="fr-BE" dirty="0" smtClean="0"/>
              <a:t> for reproduction </a:t>
            </a:r>
            <a:r>
              <a:rPr lang="fr-BE" dirty="0" err="1" smtClean="0"/>
              <a:t>thanks</a:t>
            </a:r>
            <a:r>
              <a:rPr lang="fr-BE" dirty="0" smtClean="0"/>
              <a:t> to </a:t>
            </a:r>
            <a:r>
              <a:rPr lang="fr-BE" dirty="0" err="1" smtClean="0"/>
              <a:t>their</a:t>
            </a:r>
            <a:r>
              <a:rPr lang="fr-BE" dirty="0" smtClean="0"/>
              <a:t> </a:t>
            </a:r>
            <a:r>
              <a:rPr lang="fr-BE" dirty="0" err="1" smtClean="0"/>
              <a:t>sound</a:t>
            </a:r>
            <a:endParaRPr lang="fr-BE" dirty="0"/>
          </a:p>
          <a:p>
            <a:r>
              <a:rPr lang="fr-BE" dirty="0" smtClean="0"/>
              <a:t>      - </a:t>
            </a:r>
            <a:r>
              <a:rPr lang="fr-BE" dirty="0" err="1" smtClean="0"/>
              <a:t>Unknown</a:t>
            </a:r>
            <a:r>
              <a:rPr lang="fr-BE" dirty="0" smtClean="0"/>
              <a:t> in </a:t>
            </a:r>
            <a:r>
              <a:rPr lang="fr-BE" i="1" dirty="0" smtClean="0"/>
              <a:t>O. fowleri</a:t>
            </a:r>
          </a:p>
          <a:p>
            <a:pPr marL="285750" indent="-285750">
              <a:buFontTx/>
              <a:buChar char="-"/>
            </a:pPr>
            <a:r>
              <a:rPr lang="fr-BE" dirty="0" err="1" smtClean="0"/>
              <a:t>Differences</a:t>
            </a:r>
            <a:r>
              <a:rPr lang="fr-BE" dirty="0" smtClean="0"/>
              <a:t> in </a:t>
            </a:r>
            <a:r>
              <a:rPr lang="fr-BE" dirty="0" err="1" smtClean="0"/>
              <a:t>swimbblader</a:t>
            </a:r>
            <a:r>
              <a:rPr lang="fr-BE" dirty="0" smtClean="0"/>
              <a:t> </a:t>
            </a:r>
            <a:r>
              <a:rPr lang="fr-BE" dirty="0" err="1" smtClean="0"/>
              <a:t>resistence</a:t>
            </a:r>
            <a:endParaRPr lang="fr-BE" dirty="0" smtClean="0"/>
          </a:p>
          <a:p>
            <a:r>
              <a:rPr lang="fr-BE" dirty="0"/>
              <a:t> </a:t>
            </a:r>
            <a:r>
              <a:rPr lang="fr-BE" dirty="0" smtClean="0"/>
              <a:t>     - </a:t>
            </a:r>
            <a:r>
              <a:rPr lang="fr-BE" i="1" dirty="0" smtClean="0"/>
              <a:t>O. rochei </a:t>
            </a:r>
            <a:r>
              <a:rPr lang="fr-BE" dirty="0" smtClean="0"/>
              <a:t>have </a:t>
            </a:r>
            <a:r>
              <a:rPr lang="fr-BE" dirty="0" err="1" smtClean="0"/>
              <a:t>reltively</a:t>
            </a:r>
            <a:r>
              <a:rPr lang="fr-BE" dirty="0" smtClean="0"/>
              <a:t> </a:t>
            </a:r>
            <a:r>
              <a:rPr lang="fr-BE" dirty="0" err="1" smtClean="0"/>
              <a:t>thick</a:t>
            </a:r>
            <a:r>
              <a:rPr lang="fr-BE" dirty="0" smtClean="0"/>
              <a:t> swimbladder </a:t>
            </a:r>
            <a:r>
              <a:rPr lang="fr-BE" dirty="0" err="1" smtClean="0"/>
              <a:t>wall</a:t>
            </a:r>
            <a:endParaRPr lang="fr-BE" dirty="0" smtClean="0"/>
          </a:p>
          <a:p>
            <a:r>
              <a:rPr lang="fr-BE" dirty="0"/>
              <a:t> </a:t>
            </a:r>
            <a:r>
              <a:rPr lang="fr-BE" dirty="0" smtClean="0"/>
              <a:t>     - </a:t>
            </a:r>
            <a:r>
              <a:rPr lang="fr-BE" i="1" dirty="0" smtClean="0"/>
              <a:t>O. fowleri </a:t>
            </a:r>
            <a:r>
              <a:rPr lang="fr-BE" dirty="0" smtClean="0"/>
              <a:t>have </a:t>
            </a:r>
            <a:r>
              <a:rPr lang="fr-BE" dirty="0" err="1" smtClean="0"/>
              <a:t>thin</a:t>
            </a:r>
            <a:r>
              <a:rPr lang="fr-BE" dirty="0" smtClean="0"/>
              <a:t> swimbladder </a:t>
            </a:r>
            <a:r>
              <a:rPr lang="fr-BE" dirty="0" err="1" smtClean="0"/>
              <a:t>wall</a:t>
            </a:r>
            <a:endParaRPr lang="fr-BE" dirty="0" smtClean="0"/>
          </a:p>
          <a:p>
            <a:pPr marL="285750" indent="-285750">
              <a:buFontTx/>
              <a:buChar char="-"/>
            </a:pPr>
            <a:endParaRPr lang="fr-BE" dirty="0"/>
          </a:p>
        </p:txBody>
      </p:sp>
    </p:spTree>
    <p:extLst>
      <p:ext uri="{BB962C8B-B14F-4D97-AF65-F5344CB8AC3E}">
        <p14:creationId xmlns:p14="http://schemas.microsoft.com/office/powerpoint/2010/main" val="4221317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BACKGROUND</a:t>
            </a:r>
            <a:endParaRPr lang="fr-BE" sz="2800" dirty="0"/>
          </a:p>
        </p:txBody>
      </p:sp>
      <p:sp>
        <p:nvSpPr>
          <p:cNvPr id="18" name="ZoneTexte 17"/>
          <p:cNvSpPr txBox="1"/>
          <p:nvPr/>
        </p:nvSpPr>
        <p:spPr>
          <a:xfrm>
            <a:off x="814884" y="908720"/>
            <a:ext cx="2698768"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dirty="0" smtClean="0">
                <a:solidFill>
                  <a:schemeClr val="bg1"/>
                </a:solidFill>
              </a:rPr>
              <a:t>Ophidiidae &amp; Carapidae</a:t>
            </a:r>
            <a:endParaRPr lang="fr-BE" sz="2000" b="1" dirty="0">
              <a:solidFill>
                <a:schemeClr val="bg1"/>
              </a:solidFill>
            </a:endParaRPr>
          </a:p>
        </p:txBody>
      </p:sp>
      <p:sp>
        <p:nvSpPr>
          <p:cNvPr id="2" name="ZoneTexte 1"/>
          <p:cNvSpPr txBox="1"/>
          <p:nvPr/>
        </p:nvSpPr>
        <p:spPr>
          <a:xfrm>
            <a:off x="419413" y="1484784"/>
            <a:ext cx="7248931" cy="1615827"/>
          </a:xfrm>
          <a:prstGeom prst="rect">
            <a:avLst/>
          </a:prstGeom>
          <a:noFill/>
        </p:spPr>
        <p:txBody>
          <a:bodyPr wrap="square" rtlCol="0">
            <a:spAutoFit/>
          </a:bodyPr>
          <a:lstStyle/>
          <a:p>
            <a:pPr marL="285750" indent="-285750">
              <a:lnSpc>
                <a:spcPct val="150000"/>
              </a:lnSpc>
              <a:buFont typeface="Arial" pitchFamily="34" charset="0"/>
              <a:buChar char="•"/>
            </a:pPr>
            <a:r>
              <a:rPr lang="fr-BE" dirty="0" err="1" smtClean="0"/>
              <a:t>Complex</a:t>
            </a:r>
            <a:r>
              <a:rPr lang="fr-BE" dirty="0" smtClean="0"/>
              <a:t> and </a:t>
            </a:r>
            <a:r>
              <a:rPr lang="fr-BE" dirty="0" err="1" smtClean="0"/>
              <a:t>diversified</a:t>
            </a:r>
            <a:r>
              <a:rPr lang="fr-BE" dirty="0" smtClean="0"/>
              <a:t> </a:t>
            </a:r>
            <a:r>
              <a:rPr lang="fr-BE" dirty="0" err="1" smtClean="0"/>
              <a:t>sound</a:t>
            </a:r>
            <a:r>
              <a:rPr lang="fr-BE" dirty="0" smtClean="0"/>
              <a:t> production </a:t>
            </a:r>
            <a:r>
              <a:rPr lang="fr-BE" dirty="0" err="1" smtClean="0"/>
              <a:t>mechanisms</a:t>
            </a:r>
            <a:r>
              <a:rPr lang="fr-BE" dirty="0" smtClean="0"/>
              <a:t>:</a:t>
            </a:r>
          </a:p>
          <a:p>
            <a:pPr marL="285750" indent="-285750">
              <a:buFontTx/>
              <a:buChar char="-"/>
            </a:pPr>
            <a:r>
              <a:rPr lang="en-US" dirty="0" smtClean="0"/>
              <a:t>&gt; 1 </a:t>
            </a:r>
            <a:r>
              <a:rPr lang="en-US" dirty="0"/>
              <a:t>pair of sonic muscles </a:t>
            </a:r>
          </a:p>
          <a:p>
            <a:pPr marL="285750" indent="-285750">
              <a:buFontTx/>
              <a:buChar char="-"/>
            </a:pPr>
            <a:r>
              <a:rPr lang="en-US" dirty="0" smtClean="0"/>
              <a:t>modified </a:t>
            </a:r>
            <a:r>
              <a:rPr lang="en-US" dirty="0"/>
              <a:t>anterior </a:t>
            </a:r>
            <a:r>
              <a:rPr lang="en-US" dirty="0" smtClean="0"/>
              <a:t>vertebrae and </a:t>
            </a:r>
            <a:r>
              <a:rPr lang="en-US" dirty="0"/>
              <a:t>ribs </a:t>
            </a:r>
            <a:endParaRPr lang="en-US" dirty="0" smtClean="0"/>
          </a:p>
          <a:p>
            <a:pPr marL="285750" indent="-285750">
              <a:buFontTx/>
              <a:buChar char="-"/>
            </a:pPr>
            <a:r>
              <a:rPr lang="en-US" dirty="0" smtClean="0"/>
              <a:t>modified swimbladder </a:t>
            </a:r>
            <a:endParaRPr lang="fr-BE" dirty="0" smtClean="0"/>
          </a:p>
          <a:p>
            <a:endParaRPr lang="fr-BE" dirty="0"/>
          </a:p>
        </p:txBody>
      </p:sp>
      <p:pic>
        <p:nvPicPr>
          <p:cNvPr id="21" name="Picture 2" descr="C:\Users\Suez\Documents\ECI XIV\Loïc\avec musc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3" y="2764630"/>
            <a:ext cx="3766147" cy="282461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6300192" y="3905680"/>
            <a:ext cx="648072" cy="369332"/>
          </a:xfrm>
          <a:prstGeom prst="rect">
            <a:avLst/>
          </a:prstGeom>
          <a:noFill/>
        </p:spPr>
        <p:txBody>
          <a:bodyPr wrap="square" rtlCol="0">
            <a:spAutoFit/>
          </a:bodyPr>
          <a:lstStyle/>
          <a:p>
            <a:r>
              <a:rPr lang="en-US" dirty="0" smtClean="0"/>
              <a:t>V</a:t>
            </a:r>
            <a:endParaRPr lang="en-US" dirty="0"/>
          </a:p>
        </p:txBody>
      </p:sp>
      <p:sp>
        <p:nvSpPr>
          <p:cNvPr id="3" name="ZoneTexte 2"/>
          <p:cNvSpPr txBox="1"/>
          <p:nvPr/>
        </p:nvSpPr>
        <p:spPr>
          <a:xfrm>
            <a:off x="5181972" y="5528265"/>
            <a:ext cx="3444198" cy="276999"/>
          </a:xfrm>
          <a:prstGeom prst="rect">
            <a:avLst/>
          </a:prstGeom>
          <a:noFill/>
        </p:spPr>
        <p:txBody>
          <a:bodyPr wrap="square" rtlCol="0">
            <a:spAutoFit/>
          </a:bodyPr>
          <a:lstStyle/>
          <a:p>
            <a:pPr algn="r"/>
            <a:r>
              <a:rPr lang="fr-BE" sz="1200" dirty="0" err="1" smtClean="0"/>
              <a:t>Sonic</a:t>
            </a:r>
            <a:r>
              <a:rPr lang="fr-BE" sz="1200" dirty="0" smtClean="0"/>
              <a:t> </a:t>
            </a:r>
            <a:r>
              <a:rPr lang="fr-BE" sz="1200" dirty="0" err="1" smtClean="0"/>
              <a:t>apparatus</a:t>
            </a:r>
            <a:r>
              <a:rPr lang="fr-BE" sz="1200" dirty="0" smtClean="0"/>
              <a:t> of male </a:t>
            </a:r>
            <a:r>
              <a:rPr lang="fr-BE" sz="1200" i="1" dirty="0" smtClean="0"/>
              <a:t>O. rochei</a:t>
            </a:r>
            <a:endParaRPr lang="en-US" sz="1200" i="1" dirty="0"/>
          </a:p>
        </p:txBody>
      </p:sp>
      <p:pic>
        <p:nvPicPr>
          <p:cNvPr id="19" name="Picture 2" descr="D:\JMIH 2013\low 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042002" y="2780928"/>
            <a:ext cx="1512168" cy="369332"/>
          </a:xfrm>
          <a:prstGeom prst="rect">
            <a:avLst/>
          </a:prstGeom>
          <a:noFill/>
        </p:spPr>
        <p:txBody>
          <a:bodyPr wrap="square" rtlCol="0">
            <a:spAutoFit/>
          </a:bodyPr>
          <a:lstStyle/>
          <a:p>
            <a:r>
              <a:rPr lang="en-US" dirty="0" smtClean="0">
                <a:solidFill>
                  <a:schemeClr val="bg1"/>
                </a:solidFill>
              </a:rPr>
              <a:t>Sonic muscles</a:t>
            </a:r>
            <a:endParaRPr lang="en-US" dirty="0">
              <a:solidFill>
                <a:schemeClr val="bg1"/>
              </a:solidFill>
            </a:endParaRPr>
          </a:p>
        </p:txBody>
      </p:sp>
      <p:cxnSp>
        <p:nvCxnSpPr>
          <p:cNvPr id="10" name="Connecteur droit 9"/>
          <p:cNvCxnSpPr>
            <a:stCxn id="4" idx="2"/>
          </p:cNvCxnSpPr>
          <p:nvPr/>
        </p:nvCxnSpPr>
        <p:spPr>
          <a:xfrm flipH="1">
            <a:off x="7380312" y="3150260"/>
            <a:ext cx="417774" cy="73064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7380312" y="3120822"/>
            <a:ext cx="417774" cy="115419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7020272" y="5219908"/>
            <a:ext cx="1512168" cy="369332"/>
          </a:xfrm>
          <a:prstGeom prst="rect">
            <a:avLst/>
          </a:prstGeom>
          <a:noFill/>
        </p:spPr>
        <p:txBody>
          <a:bodyPr wrap="square" rtlCol="0">
            <a:spAutoFit/>
          </a:bodyPr>
          <a:lstStyle/>
          <a:p>
            <a:r>
              <a:rPr lang="en-US" dirty="0" smtClean="0">
                <a:solidFill>
                  <a:schemeClr val="bg1"/>
                </a:solidFill>
              </a:rPr>
              <a:t>Swimbladder</a:t>
            </a:r>
            <a:endParaRPr lang="en-US" dirty="0">
              <a:solidFill>
                <a:schemeClr val="bg1"/>
              </a:solidFill>
            </a:endParaRPr>
          </a:p>
        </p:txBody>
      </p:sp>
      <p:cxnSp>
        <p:nvCxnSpPr>
          <p:cNvPr id="16" name="Connecteur droit 15"/>
          <p:cNvCxnSpPr/>
          <p:nvPr/>
        </p:nvCxnSpPr>
        <p:spPr>
          <a:xfrm flipH="1" flipV="1">
            <a:off x="6444208" y="4941168"/>
            <a:ext cx="576064" cy="46340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a:stCxn id="31" idx="1"/>
          </p:cNvCxnSpPr>
          <p:nvPr/>
        </p:nvCxnSpPr>
        <p:spPr>
          <a:xfrm flipH="1" flipV="1">
            <a:off x="5364088" y="5219908"/>
            <a:ext cx="1656184" cy="18466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049" name="ZoneTexte 2048"/>
          <p:cNvSpPr txBox="1"/>
          <p:nvPr/>
        </p:nvSpPr>
        <p:spPr>
          <a:xfrm>
            <a:off x="4936432" y="2780928"/>
            <a:ext cx="1969467" cy="369332"/>
          </a:xfrm>
          <a:prstGeom prst="rect">
            <a:avLst/>
          </a:prstGeom>
          <a:noFill/>
        </p:spPr>
        <p:txBody>
          <a:bodyPr wrap="square" rtlCol="0">
            <a:spAutoFit/>
          </a:bodyPr>
          <a:lstStyle/>
          <a:p>
            <a:r>
              <a:rPr lang="en-US" dirty="0" smtClean="0">
                <a:solidFill>
                  <a:schemeClr val="bg1"/>
                </a:solidFill>
              </a:rPr>
              <a:t>Swimbladder plate</a:t>
            </a:r>
            <a:endParaRPr lang="en-US" dirty="0">
              <a:solidFill>
                <a:schemeClr val="bg1"/>
              </a:solidFill>
            </a:endParaRPr>
          </a:p>
        </p:txBody>
      </p:sp>
      <p:cxnSp>
        <p:nvCxnSpPr>
          <p:cNvPr id="2052" name="Connecteur droit 2051"/>
          <p:cNvCxnSpPr/>
          <p:nvPr/>
        </p:nvCxnSpPr>
        <p:spPr>
          <a:xfrm>
            <a:off x="5921165" y="3150260"/>
            <a:ext cx="45497" cy="15028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057" name="Forme libre 2056"/>
          <p:cNvSpPr/>
          <p:nvPr/>
        </p:nvSpPr>
        <p:spPr>
          <a:xfrm>
            <a:off x="7710451" y="3462501"/>
            <a:ext cx="846174" cy="1158617"/>
          </a:xfrm>
          <a:custGeom>
            <a:avLst/>
            <a:gdLst>
              <a:gd name="connsiteX0" fmla="*/ 839824 w 846174"/>
              <a:gd name="connsiteY0" fmla="*/ 1150774 h 1158617"/>
              <a:gd name="connsiteX1" fmla="*/ 420724 w 846174"/>
              <a:gd name="connsiteY1" fmla="*/ 1144424 h 1158617"/>
              <a:gd name="connsiteX2" fmla="*/ 369924 w 846174"/>
              <a:gd name="connsiteY2" fmla="*/ 1020599 h 1158617"/>
              <a:gd name="connsiteX3" fmla="*/ 144499 w 846174"/>
              <a:gd name="connsiteY3" fmla="*/ 791999 h 1158617"/>
              <a:gd name="connsiteX4" fmla="*/ 80999 w 846174"/>
              <a:gd name="connsiteY4" fmla="*/ 671349 h 1158617"/>
              <a:gd name="connsiteX5" fmla="*/ 109574 w 846174"/>
              <a:gd name="connsiteY5" fmla="*/ 426874 h 1158617"/>
              <a:gd name="connsiteX6" fmla="*/ 122274 w 846174"/>
              <a:gd name="connsiteY6" fmla="*/ 204624 h 1158617"/>
              <a:gd name="connsiteX7" fmla="*/ 39724 w 846174"/>
              <a:gd name="connsiteY7" fmla="*/ 29999 h 1158617"/>
              <a:gd name="connsiteX8" fmla="*/ 846174 w 846174"/>
              <a:gd name="connsiteY8" fmla="*/ 1424 h 115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174" h="1158617">
                <a:moveTo>
                  <a:pt x="839824" y="1150774"/>
                </a:moveTo>
                <a:cubicBezTo>
                  <a:pt x="669432" y="1158447"/>
                  <a:pt x="499040" y="1166120"/>
                  <a:pt x="420724" y="1144424"/>
                </a:cubicBezTo>
                <a:cubicBezTo>
                  <a:pt x="342408" y="1122728"/>
                  <a:pt x="415961" y="1079336"/>
                  <a:pt x="369924" y="1020599"/>
                </a:cubicBezTo>
                <a:cubicBezTo>
                  <a:pt x="323887" y="961862"/>
                  <a:pt x="192653" y="850207"/>
                  <a:pt x="144499" y="791999"/>
                </a:cubicBezTo>
                <a:cubicBezTo>
                  <a:pt x="96345" y="733791"/>
                  <a:pt x="86820" y="732203"/>
                  <a:pt x="80999" y="671349"/>
                </a:cubicBezTo>
                <a:cubicBezTo>
                  <a:pt x="75178" y="610495"/>
                  <a:pt x="102695" y="504661"/>
                  <a:pt x="109574" y="426874"/>
                </a:cubicBezTo>
                <a:cubicBezTo>
                  <a:pt x="116453" y="349087"/>
                  <a:pt x="133916" y="270770"/>
                  <a:pt x="122274" y="204624"/>
                </a:cubicBezTo>
                <a:cubicBezTo>
                  <a:pt x="110632" y="138478"/>
                  <a:pt x="-80926" y="63866"/>
                  <a:pt x="39724" y="29999"/>
                </a:cubicBezTo>
                <a:cubicBezTo>
                  <a:pt x="160374" y="-3868"/>
                  <a:pt x="503274" y="-1222"/>
                  <a:pt x="846174" y="1424"/>
                </a:cubicBezTo>
              </a:path>
            </a:pathLst>
          </a:custGeom>
          <a:no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onnecteur droit 29"/>
          <p:cNvCxnSpPr/>
          <p:nvPr/>
        </p:nvCxnSpPr>
        <p:spPr>
          <a:xfrm flipH="1">
            <a:off x="7532712" y="3120822"/>
            <a:ext cx="265374" cy="130659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7956376" y="3861048"/>
            <a:ext cx="1512168" cy="369332"/>
          </a:xfrm>
          <a:prstGeom prst="rect">
            <a:avLst/>
          </a:prstGeom>
          <a:noFill/>
        </p:spPr>
        <p:txBody>
          <a:bodyPr wrap="square" rtlCol="0">
            <a:spAutoFit/>
          </a:bodyPr>
          <a:lstStyle/>
          <a:p>
            <a:r>
              <a:rPr lang="en-US" dirty="0" smtClean="0">
                <a:solidFill>
                  <a:schemeClr val="tx2">
                    <a:lumMod val="25000"/>
                  </a:schemeClr>
                </a:solidFill>
              </a:rPr>
              <a:t>Skull</a:t>
            </a:r>
            <a:endParaRPr lang="en-US" dirty="0">
              <a:solidFill>
                <a:schemeClr val="tx2">
                  <a:lumMod val="25000"/>
                </a:schemeClr>
              </a:solidFill>
            </a:endParaRPr>
          </a:p>
        </p:txBody>
      </p:sp>
      <p:sp>
        <p:nvSpPr>
          <p:cNvPr id="2058" name="Flèche vers le bas 2057"/>
          <p:cNvSpPr/>
          <p:nvPr/>
        </p:nvSpPr>
        <p:spPr>
          <a:xfrm rot="5400000">
            <a:off x="4000552" y="3732272"/>
            <a:ext cx="553560" cy="850822"/>
          </a:xfrm>
          <a:prstGeom prst="downArrow">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p:cNvSpPr txBox="1"/>
          <p:nvPr/>
        </p:nvSpPr>
        <p:spPr>
          <a:xfrm>
            <a:off x="4041112" y="3976722"/>
            <a:ext cx="1512168" cy="369332"/>
          </a:xfrm>
          <a:prstGeom prst="rect">
            <a:avLst/>
          </a:prstGeom>
          <a:noFill/>
        </p:spPr>
        <p:txBody>
          <a:bodyPr wrap="square" rtlCol="0">
            <a:spAutoFit/>
          </a:bodyPr>
          <a:lstStyle/>
          <a:p>
            <a:r>
              <a:rPr lang="en-US" dirty="0" smtClean="0"/>
              <a:t>Tail</a:t>
            </a:r>
            <a:endParaRPr lang="en-US" dirty="0"/>
          </a:p>
        </p:txBody>
      </p:sp>
    </p:spTree>
    <p:extLst>
      <p:ext uri="{BB962C8B-B14F-4D97-AF65-F5344CB8AC3E}">
        <p14:creationId xmlns:p14="http://schemas.microsoft.com/office/powerpoint/2010/main" val="1753051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BACKGROUND</a:t>
            </a:r>
            <a:endParaRPr lang="fr-BE" sz="2800" dirty="0"/>
          </a:p>
        </p:txBody>
      </p:sp>
      <p:sp>
        <p:nvSpPr>
          <p:cNvPr id="2" name="Rectangle 1"/>
          <p:cNvSpPr/>
          <p:nvPr/>
        </p:nvSpPr>
        <p:spPr>
          <a:xfrm>
            <a:off x="345300" y="1227925"/>
            <a:ext cx="7107020" cy="2092881"/>
          </a:xfrm>
          <a:prstGeom prst="rect">
            <a:avLst/>
          </a:prstGeom>
        </p:spPr>
        <p:txBody>
          <a:bodyPr wrap="square">
            <a:spAutoFit/>
          </a:bodyPr>
          <a:lstStyle/>
          <a:p>
            <a:pPr marL="342900" indent="-342900">
              <a:lnSpc>
                <a:spcPct val="150000"/>
              </a:lnSpc>
              <a:buFont typeface="Arial" pitchFamily="34" charset="0"/>
              <a:buChar char="•"/>
            </a:pPr>
            <a:r>
              <a:rPr lang="en-US" sz="2000" dirty="0" err="1" smtClean="0"/>
              <a:t>Benthopelagic</a:t>
            </a:r>
            <a:r>
              <a:rPr lang="en-US" sz="2000" dirty="0" smtClean="0"/>
              <a:t>, shallow to </a:t>
            </a:r>
            <a:r>
              <a:rPr lang="en-US" sz="2000" dirty="0" err="1" smtClean="0"/>
              <a:t>hadal</a:t>
            </a:r>
            <a:r>
              <a:rPr lang="en-US" sz="2000" dirty="0" smtClean="0"/>
              <a:t> depths</a:t>
            </a:r>
          </a:p>
          <a:p>
            <a:pPr marL="342900" indent="-342900">
              <a:buFont typeface="Arial" pitchFamily="34" charset="0"/>
              <a:buChar char="•"/>
            </a:pPr>
            <a:endParaRPr lang="en-US" sz="2000" dirty="0" smtClean="0"/>
          </a:p>
          <a:p>
            <a:pPr marL="342900" indent="-342900">
              <a:buFontTx/>
              <a:buChar char="-"/>
            </a:pPr>
            <a:r>
              <a:rPr lang="en-US" sz="2000" i="1" dirty="0" err="1" smtClean="0"/>
              <a:t>Abyssobrotula</a:t>
            </a:r>
            <a:r>
              <a:rPr lang="en-US" sz="2000" i="1" dirty="0" smtClean="0"/>
              <a:t> </a:t>
            </a:r>
            <a:r>
              <a:rPr lang="en-US" sz="2000" i="1" dirty="0" err="1"/>
              <a:t>galatheae</a:t>
            </a:r>
            <a:r>
              <a:rPr lang="en-US" sz="2000" dirty="0"/>
              <a:t>: 3110-8370 </a:t>
            </a:r>
            <a:r>
              <a:rPr lang="en-US" sz="2000" dirty="0" smtClean="0"/>
              <a:t>m (WR for a fish)</a:t>
            </a:r>
          </a:p>
          <a:p>
            <a:pPr marL="342900" indent="-342900">
              <a:buFontTx/>
              <a:buChar char="-"/>
            </a:pPr>
            <a:r>
              <a:rPr lang="en-US" sz="2000" i="1" dirty="0" err="1" smtClean="0"/>
              <a:t>Genypterus</a:t>
            </a:r>
            <a:r>
              <a:rPr lang="en-US" sz="2000" i="1" dirty="0" smtClean="0"/>
              <a:t> </a:t>
            </a:r>
            <a:r>
              <a:rPr lang="en-US" sz="2000" i="1" dirty="0" err="1" smtClean="0"/>
              <a:t>blacodes</a:t>
            </a:r>
            <a:r>
              <a:rPr lang="en-US" sz="2000" i="1" dirty="0" smtClean="0"/>
              <a:t>: </a:t>
            </a:r>
            <a:r>
              <a:rPr lang="en-US" sz="2000" dirty="0" smtClean="0"/>
              <a:t>200-650 m, max. TL: ≥ 2 m</a:t>
            </a:r>
            <a:endParaRPr lang="en-US" sz="2000" i="1" dirty="0" smtClean="0"/>
          </a:p>
          <a:p>
            <a:pPr marL="342900" indent="-342900">
              <a:buFontTx/>
              <a:buChar char="-"/>
            </a:pPr>
            <a:r>
              <a:rPr lang="en-US" sz="2000" i="1" dirty="0" smtClean="0">
                <a:sym typeface="Wingdings" pitchFamily="2" charset="2"/>
              </a:rPr>
              <a:t>Ophidion rochei: </a:t>
            </a:r>
            <a:r>
              <a:rPr lang="en-US" sz="2000" dirty="0" smtClean="0">
                <a:sym typeface="Wingdings" pitchFamily="2" charset="2"/>
              </a:rPr>
              <a:t>0-150m, nocturnal </a:t>
            </a:r>
            <a:r>
              <a:rPr lang="en-US" sz="2000" dirty="0">
                <a:sym typeface="Wingdings" pitchFamily="2" charset="2"/>
              </a:rPr>
              <a:t>and burrowing </a:t>
            </a:r>
            <a:r>
              <a:rPr lang="en-US" sz="2000" dirty="0" smtClean="0">
                <a:sym typeface="Wingdings" pitchFamily="2" charset="2"/>
              </a:rPr>
              <a:t>behavior</a:t>
            </a:r>
          </a:p>
          <a:p>
            <a:pPr marL="342900" indent="-342900">
              <a:buFontTx/>
              <a:buChar char="-"/>
            </a:pPr>
            <a:r>
              <a:rPr lang="en-US" sz="2000" dirty="0" smtClean="0">
                <a:sym typeface="Wingdings" pitchFamily="2" charset="2"/>
              </a:rPr>
              <a:t>…</a:t>
            </a:r>
            <a:endParaRPr lang="en-US" sz="2000" dirty="0"/>
          </a:p>
        </p:txBody>
      </p:sp>
      <p:sp>
        <p:nvSpPr>
          <p:cNvPr id="13" name="ZoneTexte 12"/>
          <p:cNvSpPr txBox="1"/>
          <p:nvPr/>
        </p:nvSpPr>
        <p:spPr>
          <a:xfrm>
            <a:off x="814884" y="908720"/>
            <a:ext cx="2698768"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dirty="0" smtClean="0">
                <a:solidFill>
                  <a:schemeClr val="bg1"/>
                </a:solidFill>
              </a:rPr>
              <a:t>Ophidiidae (</a:t>
            </a:r>
            <a:r>
              <a:rPr lang="fr-BE" sz="2000" b="1" dirty="0" err="1" smtClean="0">
                <a:solidFill>
                  <a:schemeClr val="bg1"/>
                </a:solidFill>
              </a:rPr>
              <a:t>cusk-eels</a:t>
            </a:r>
            <a:r>
              <a:rPr lang="fr-BE" sz="2000" b="1" dirty="0" smtClean="0">
                <a:solidFill>
                  <a:schemeClr val="bg1"/>
                </a:solidFill>
              </a:rPr>
              <a:t>)</a:t>
            </a:r>
            <a:endParaRPr lang="fr-BE" sz="2000" b="1" dirty="0">
              <a:solidFill>
                <a:schemeClr val="bg1"/>
              </a:solidFill>
            </a:endParaRPr>
          </a:p>
        </p:txBody>
      </p:sp>
      <p:sp>
        <p:nvSpPr>
          <p:cNvPr id="15" name="Flèche droite 14"/>
          <p:cNvSpPr/>
          <p:nvPr/>
        </p:nvSpPr>
        <p:spPr>
          <a:xfrm rot="5400000">
            <a:off x="1791431" y="3997244"/>
            <a:ext cx="411837" cy="1619451"/>
          </a:xfrm>
          <a:prstGeom prst="rightArrow">
            <a:avLst/>
          </a:prstGeom>
          <a:solidFill>
            <a:schemeClr val="bg2">
              <a:lumMod val="20000"/>
              <a:lumOff val="8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p:cNvSpPr txBox="1"/>
          <p:nvPr/>
        </p:nvSpPr>
        <p:spPr>
          <a:xfrm>
            <a:off x="899592" y="5003884"/>
            <a:ext cx="5040560" cy="369332"/>
          </a:xfrm>
          <a:prstGeom prst="rect">
            <a:avLst/>
          </a:prstGeom>
          <a:noFill/>
        </p:spPr>
        <p:txBody>
          <a:bodyPr wrap="square" rtlCol="0">
            <a:spAutoFit/>
          </a:bodyPr>
          <a:lstStyle/>
          <a:p>
            <a:r>
              <a:rPr lang="en-US" b="1" dirty="0" smtClean="0"/>
              <a:t>ACTIVE IN THE DARK</a:t>
            </a:r>
            <a:endParaRPr lang="en-US" b="1" dirty="0"/>
          </a:p>
        </p:txBody>
      </p:sp>
      <p:pic>
        <p:nvPicPr>
          <p:cNvPr id="19" name="Picture 4" descr="http://www.fishingmag.co.nz/Assets/Fish%20Species/ling-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5676" y="3003492"/>
            <a:ext cx="1510823" cy="2945788"/>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20" name="Picture 3" descr="C:\Users\Suez\Documents\abyssobrotula.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6402" y="1052736"/>
            <a:ext cx="2980097" cy="770548"/>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3" name="Picture 2" descr="D:\JMIH 2013\low 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6381862" y="1752034"/>
            <a:ext cx="2600363" cy="276999"/>
          </a:xfrm>
          <a:prstGeom prst="rect">
            <a:avLst/>
          </a:prstGeom>
          <a:noFill/>
        </p:spPr>
        <p:txBody>
          <a:bodyPr wrap="square" rtlCol="0">
            <a:spAutoFit/>
          </a:bodyPr>
          <a:lstStyle/>
          <a:p>
            <a:r>
              <a:rPr lang="en-US" sz="1200" dirty="0" smtClean="0"/>
              <a:t>Drawing of </a:t>
            </a:r>
            <a:r>
              <a:rPr lang="en-US" sz="1200" i="1" dirty="0" smtClean="0"/>
              <a:t>A. </a:t>
            </a:r>
            <a:r>
              <a:rPr lang="en-US" sz="1200" i="1" dirty="0" err="1" smtClean="0"/>
              <a:t>galatheae</a:t>
            </a:r>
            <a:r>
              <a:rPr lang="en-US" sz="1200" i="1" dirty="0" smtClean="0"/>
              <a:t>  </a:t>
            </a:r>
            <a:r>
              <a:rPr lang="en-US" sz="1200" dirty="0" smtClean="0"/>
              <a:t>(FAO)</a:t>
            </a:r>
            <a:endParaRPr lang="en-US" sz="1200" i="1" dirty="0"/>
          </a:p>
        </p:txBody>
      </p:sp>
      <p:sp>
        <p:nvSpPr>
          <p:cNvPr id="17" name="ZoneTexte 16"/>
          <p:cNvSpPr txBox="1"/>
          <p:nvPr/>
        </p:nvSpPr>
        <p:spPr>
          <a:xfrm>
            <a:off x="7588261" y="5898054"/>
            <a:ext cx="2600363" cy="276999"/>
          </a:xfrm>
          <a:prstGeom prst="rect">
            <a:avLst/>
          </a:prstGeom>
          <a:noFill/>
        </p:spPr>
        <p:txBody>
          <a:bodyPr wrap="square" rtlCol="0">
            <a:spAutoFit/>
          </a:bodyPr>
          <a:lstStyle/>
          <a:p>
            <a:r>
              <a:rPr lang="en-US" sz="1200" i="1" dirty="0" smtClean="0"/>
              <a:t>G. </a:t>
            </a:r>
            <a:r>
              <a:rPr lang="en-US" sz="1200" i="1" dirty="0" err="1" smtClean="0"/>
              <a:t>blacodes</a:t>
            </a:r>
            <a:endParaRPr lang="en-US" sz="1200" i="1" dirty="0"/>
          </a:p>
        </p:txBody>
      </p:sp>
      <p:sp>
        <p:nvSpPr>
          <p:cNvPr id="18" name="ZoneTexte 17"/>
          <p:cNvSpPr txBox="1"/>
          <p:nvPr/>
        </p:nvSpPr>
        <p:spPr>
          <a:xfrm>
            <a:off x="4163779" y="5898054"/>
            <a:ext cx="2600363" cy="276999"/>
          </a:xfrm>
          <a:prstGeom prst="rect">
            <a:avLst/>
          </a:prstGeom>
          <a:noFill/>
        </p:spPr>
        <p:txBody>
          <a:bodyPr wrap="square" rtlCol="0">
            <a:spAutoFit/>
          </a:bodyPr>
          <a:lstStyle/>
          <a:p>
            <a:r>
              <a:rPr lang="en-US" sz="1200" i="1" dirty="0" smtClean="0"/>
              <a:t>O. Rochei  </a:t>
            </a:r>
            <a:r>
              <a:rPr lang="en-US" sz="1200" dirty="0" smtClean="0"/>
              <a:t>that burrows into the sand</a:t>
            </a:r>
            <a:endParaRPr lang="en-US" sz="1200" dirty="0"/>
          </a:p>
        </p:txBody>
      </p:sp>
      <p:pic>
        <p:nvPicPr>
          <p:cNvPr id="12" name="O.roche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1907" y="3003492"/>
            <a:ext cx="3682236" cy="2945788"/>
          </a:xfrm>
          <a:prstGeom prst="rect">
            <a:avLst/>
          </a:prstGeom>
        </p:spPr>
      </p:pic>
    </p:spTree>
    <p:extLst>
      <p:ext uri="{BB962C8B-B14F-4D97-AF65-F5344CB8AC3E}">
        <p14:creationId xmlns:p14="http://schemas.microsoft.com/office/powerpoint/2010/main" val="29548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2"/>
                </p:tgtEl>
              </p:cMediaNode>
            </p:video>
          </p:childTnLst>
        </p:cTn>
      </p:par>
    </p:tnLst>
    <p:bldLst>
      <p:bldP spid="15" grpId="0" animBg="1"/>
      <p:bldP spid="16" grpId="0"/>
      <p:bldP spid="9"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quence 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0032" y="3127618"/>
            <a:ext cx="3771034" cy="2828276"/>
          </a:xfrm>
          <a:prstGeom prst="rect">
            <a:avLst/>
          </a:prstGeom>
          <a:ln>
            <a:solidFill>
              <a:srgbClr val="0070C0"/>
            </a:solidFill>
          </a:ln>
        </p:spPr>
      </p:pic>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BACKGROUND</a:t>
            </a:r>
            <a:endParaRPr lang="fr-BE" sz="2800" dirty="0"/>
          </a:p>
        </p:txBody>
      </p:sp>
      <p:sp>
        <p:nvSpPr>
          <p:cNvPr id="9" name="ZoneTexte 8"/>
          <p:cNvSpPr txBox="1"/>
          <p:nvPr/>
        </p:nvSpPr>
        <p:spPr>
          <a:xfrm>
            <a:off x="851013" y="971436"/>
            <a:ext cx="2532126"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dirty="0" smtClean="0">
                <a:solidFill>
                  <a:schemeClr val="bg1"/>
                </a:solidFill>
              </a:rPr>
              <a:t>Carapidae (</a:t>
            </a:r>
            <a:r>
              <a:rPr lang="fr-BE" sz="2000" b="1" dirty="0" err="1" smtClean="0">
                <a:solidFill>
                  <a:schemeClr val="bg1"/>
                </a:solidFill>
              </a:rPr>
              <a:t>pearlfish</a:t>
            </a:r>
            <a:r>
              <a:rPr lang="fr-BE" sz="2000" b="1" dirty="0" smtClean="0">
                <a:solidFill>
                  <a:schemeClr val="bg1"/>
                </a:solidFill>
              </a:rPr>
              <a:t>)</a:t>
            </a:r>
            <a:endParaRPr lang="fr-BE" sz="2000" b="1" dirty="0">
              <a:solidFill>
                <a:schemeClr val="bg1"/>
              </a:solidFill>
            </a:endParaRPr>
          </a:p>
        </p:txBody>
      </p:sp>
      <p:sp>
        <p:nvSpPr>
          <p:cNvPr id="10" name="Rectangle 9"/>
          <p:cNvSpPr/>
          <p:nvPr/>
        </p:nvSpPr>
        <p:spPr>
          <a:xfrm>
            <a:off x="395536" y="1389257"/>
            <a:ext cx="6336704" cy="3323987"/>
          </a:xfrm>
          <a:prstGeom prst="rect">
            <a:avLst/>
          </a:prstGeom>
        </p:spPr>
        <p:txBody>
          <a:bodyPr wrap="square">
            <a:spAutoFit/>
          </a:bodyPr>
          <a:lstStyle/>
          <a:p>
            <a:pPr marL="342900" indent="-342900">
              <a:lnSpc>
                <a:spcPct val="150000"/>
              </a:lnSpc>
              <a:buFont typeface="Arial" pitchFamily="34" charset="0"/>
              <a:buChar char="•"/>
            </a:pPr>
            <a:r>
              <a:rPr lang="en-US" sz="2000" dirty="0" smtClean="0"/>
              <a:t>Tropical reefs and warm-temperate waters </a:t>
            </a:r>
          </a:p>
          <a:p>
            <a:pPr marL="342900" indent="-342900">
              <a:lnSpc>
                <a:spcPct val="150000"/>
              </a:lnSpc>
              <a:buFont typeface="Arial" pitchFamily="34" charset="0"/>
              <a:buChar char="•"/>
            </a:pPr>
            <a:r>
              <a:rPr lang="en-US" sz="2000" dirty="0"/>
              <a:t>S</a:t>
            </a:r>
            <a:r>
              <a:rPr lang="en-US" sz="2000" dirty="0" smtClean="0"/>
              <a:t>hallow waters to continental slope</a:t>
            </a:r>
          </a:p>
          <a:p>
            <a:pPr marL="342900" indent="-342900">
              <a:lnSpc>
                <a:spcPct val="150000"/>
              </a:lnSpc>
              <a:buFont typeface="Arial" pitchFamily="34" charset="0"/>
              <a:buChar char="•"/>
            </a:pPr>
            <a:r>
              <a:rPr lang="en-US" sz="2000" dirty="0" smtClean="0"/>
              <a:t>Symbiosis with invertebrates is common:</a:t>
            </a:r>
          </a:p>
          <a:p>
            <a:pPr marL="342900" indent="-342900">
              <a:buFontTx/>
              <a:buChar char="-"/>
            </a:pPr>
            <a:r>
              <a:rPr lang="en-US" sz="2000" dirty="0" smtClean="0"/>
              <a:t>Sea cucumbers: </a:t>
            </a:r>
            <a:r>
              <a:rPr lang="en-US" sz="2000" i="1" dirty="0" smtClean="0"/>
              <a:t>Carapus spp., </a:t>
            </a:r>
            <a:r>
              <a:rPr lang="en-US" sz="2000" i="1" dirty="0" err="1" smtClean="0"/>
              <a:t>Encheliophis</a:t>
            </a:r>
            <a:r>
              <a:rPr lang="en-US" sz="2000" i="1" dirty="0" smtClean="0"/>
              <a:t> spp.</a:t>
            </a:r>
            <a:endParaRPr lang="en-US" sz="2000" i="1" dirty="0"/>
          </a:p>
          <a:p>
            <a:pPr marL="342900" indent="-342900">
              <a:buFontTx/>
              <a:buChar char="-"/>
            </a:pPr>
            <a:r>
              <a:rPr lang="en-US" sz="2000" dirty="0" smtClean="0"/>
              <a:t>Bivalves: </a:t>
            </a:r>
            <a:r>
              <a:rPr lang="en-US" sz="2000" i="1" dirty="0" smtClean="0"/>
              <a:t>Onuxodon spp. </a:t>
            </a:r>
            <a:r>
              <a:rPr lang="en-US" sz="2000" dirty="0" smtClean="0"/>
              <a:t>and </a:t>
            </a:r>
            <a:r>
              <a:rPr lang="en-US" sz="2000" i="1" dirty="0" smtClean="0"/>
              <a:t>C. </a:t>
            </a:r>
            <a:r>
              <a:rPr lang="en-US" sz="2000" i="1" dirty="0" err="1" smtClean="0"/>
              <a:t>dubius</a:t>
            </a:r>
            <a:endParaRPr lang="en-US" sz="2000" i="1" dirty="0" smtClean="0"/>
          </a:p>
          <a:p>
            <a:pPr marL="342900" indent="-342900">
              <a:buFontTx/>
              <a:buChar char="-"/>
            </a:pPr>
            <a:r>
              <a:rPr lang="en-US" sz="2000" dirty="0" smtClean="0"/>
              <a:t>Sea stars: </a:t>
            </a:r>
            <a:r>
              <a:rPr lang="en-US" sz="2000" i="1" dirty="0" smtClean="0"/>
              <a:t> Carapus </a:t>
            </a:r>
            <a:r>
              <a:rPr lang="en-US" sz="2000" i="1" dirty="0" err="1" smtClean="0"/>
              <a:t>mourlani</a:t>
            </a:r>
            <a:endParaRPr lang="en-US" sz="2000" i="1" dirty="0" smtClean="0"/>
          </a:p>
          <a:p>
            <a:pPr marL="342900" indent="-342900">
              <a:buFontTx/>
              <a:buChar char="-"/>
            </a:pPr>
            <a:r>
              <a:rPr lang="en-US" sz="2000" i="1" dirty="0" smtClean="0"/>
              <a:t>…</a:t>
            </a:r>
          </a:p>
          <a:p>
            <a:pPr marL="342900" indent="-342900">
              <a:buFont typeface="Wingdings"/>
              <a:buChar char="à"/>
            </a:pPr>
            <a:r>
              <a:rPr lang="en-US" sz="2000" dirty="0" smtClean="0">
                <a:sym typeface="Wingdings" pitchFamily="2" charset="2"/>
              </a:rPr>
              <a:t>Parasites or commensals </a:t>
            </a:r>
            <a:endParaRPr lang="en-US" sz="2000" dirty="0">
              <a:sym typeface="Wingdings" pitchFamily="2" charset="2"/>
            </a:endParaRPr>
          </a:p>
          <a:p>
            <a:r>
              <a:rPr lang="en-US" sz="2000" dirty="0" smtClean="0">
                <a:sym typeface="Wingdings" pitchFamily="2" charset="2"/>
              </a:rPr>
              <a:t>       (chase during the night)</a:t>
            </a:r>
            <a:endParaRPr lang="en-US" sz="2000" dirty="0" smtClean="0"/>
          </a:p>
        </p:txBody>
      </p:sp>
      <p:pic>
        <p:nvPicPr>
          <p:cNvPr id="11" name="Picture 3" descr="C:\Users\Loïc\Desktop\carapus boraborensis.jpg"/>
          <p:cNvPicPr>
            <a:picLocks noChangeAspect="1" noChangeArrowheads="1"/>
          </p:cNvPicPr>
          <p:nvPr/>
        </p:nvPicPr>
        <p:blipFill>
          <a:blip r:embed="rId7" cstate="print"/>
          <a:srcRect/>
          <a:stretch>
            <a:fillRect/>
          </a:stretch>
        </p:blipFill>
        <p:spPr bwMode="auto">
          <a:xfrm>
            <a:off x="6033932" y="1052736"/>
            <a:ext cx="2556000" cy="1692910"/>
          </a:xfrm>
          <a:prstGeom prst="rect">
            <a:avLst/>
          </a:prstGeom>
          <a:noFill/>
          <a:ln w="19050">
            <a:solidFill>
              <a:schemeClr val="accent1"/>
            </a:solidFill>
          </a:ln>
        </p:spPr>
      </p:pic>
      <p:pic>
        <p:nvPicPr>
          <p:cNvPr id="16" name="Picture 2" descr="F:\Dell\Makemo 2011\Onuxodon photos\onuxo recoupé.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3127618"/>
            <a:ext cx="3760449" cy="560687"/>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
        <p:nvSpPr>
          <p:cNvPr id="19" name="Flèche droite 18"/>
          <p:cNvSpPr/>
          <p:nvPr/>
        </p:nvSpPr>
        <p:spPr>
          <a:xfrm rot="5400000">
            <a:off x="1791431" y="4481377"/>
            <a:ext cx="411837" cy="1619451"/>
          </a:xfrm>
          <a:prstGeom prst="rightArrow">
            <a:avLst/>
          </a:prstGeom>
          <a:solidFill>
            <a:schemeClr val="bg2">
              <a:lumMod val="20000"/>
              <a:lumOff val="8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p:cNvSpPr txBox="1"/>
          <p:nvPr/>
        </p:nvSpPr>
        <p:spPr>
          <a:xfrm>
            <a:off x="899592" y="5488017"/>
            <a:ext cx="5040560" cy="369332"/>
          </a:xfrm>
          <a:prstGeom prst="rect">
            <a:avLst/>
          </a:prstGeom>
          <a:noFill/>
        </p:spPr>
        <p:txBody>
          <a:bodyPr wrap="square" rtlCol="0">
            <a:spAutoFit/>
          </a:bodyPr>
          <a:lstStyle/>
          <a:p>
            <a:r>
              <a:rPr lang="en-US" b="1" dirty="0" smtClean="0"/>
              <a:t>ACTIVE IN THE DARK</a:t>
            </a:r>
            <a:endParaRPr lang="en-US" b="1" dirty="0"/>
          </a:p>
        </p:txBody>
      </p:sp>
      <p:pic>
        <p:nvPicPr>
          <p:cNvPr id="21" name="Picture 2" descr="D:\JMIH 2013\low imag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000828" y="2683300"/>
            <a:ext cx="2798862" cy="276999"/>
          </a:xfrm>
          <a:prstGeom prst="rect">
            <a:avLst/>
          </a:prstGeom>
          <a:noFill/>
        </p:spPr>
        <p:txBody>
          <a:bodyPr wrap="square" rtlCol="0">
            <a:spAutoFit/>
          </a:bodyPr>
          <a:lstStyle/>
          <a:p>
            <a:r>
              <a:rPr lang="en-US" sz="1200" i="1" dirty="0" smtClean="0"/>
              <a:t>C. </a:t>
            </a:r>
            <a:r>
              <a:rPr lang="en-US" sz="1200" i="1" dirty="0" err="1" smtClean="0"/>
              <a:t>boraborensis</a:t>
            </a:r>
            <a:r>
              <a:rPr lang="en-US" sz="1200" i="1" dirty="0" smtClean="0"/>
              <a:t> </a:t>
            </a:r>
            <a:r>
              <a:rPr lang="en-US" sz="1200" dirty="0" smtClean="0"/>
              <a:t>entering a sea cucumber</a:t>
            </a:r>
            <a:r>
              <a:rPr lang="en-US" sz="1200" i="1" dirty="0" smtClean="0"/>
              <a:t>  </a:t>
            </a:r>
            <a:endParaRPr lang="en-US" sz="1200" i="1" dirty="0"/>
          </a:p>
        </p:txBody>
      </p:sp>
      <p:sp>
        <p:nvSpPr>
          <p:cNvPr id="22" name="ZoneTexte 21"/>
          <p:cNvSpPr txBox="1"/>
          <p:nvPr/>
        </p:nvSpPr>
        <p:spPr>
          <a:xfrm>
            <a:off x="5949602" y="5960313"/>
            <a:ext cx="2798862" cy="276999"/>
          </a:xfrm>
          <a:prstGeom prst="rect">
            <a:avLst/>
          </a:prstGeom>
          <a:noFill/>
        </p:spPr>
        <p:txBody>
          <a:bodyPr wrap="square" rtlCol="0">
            <a:spAutoFit/>
          </a:bodyPr>
          <a:lstStyle/>
          <a:p>
            <a:pPr algn="r"/>
            <a:r>
              <a:rPr lang="en-US" sz="1200" i="1" dirty="0" smtClean="0"/>
              <a:t>Onuxodon  fowleri </a:t>
            </a:r>
            <a:r>
              <a:rPr lang="en-US" sz="1200" dirty="0" smtClean="0"/>
              <a:t>entering a pearl oyster</a:t>
            </a:r>
            <a:r>
              <a:rPr lang="en-US" sz="1200" i="1" dirty="0" smtClean="0"/>
              <a:t> </a:t>
            </a:r>
            <a:endParaRPr lang="en-US" sz="1200" i="1" dirty="0"/>
          </a:p>
        </p:txBody>
      </p:sp>
    </p:spTree>
    <p:extLst>
      <p:ext uri="{BB962C8B-B14F-4D97-AF65-F5344CB8AC3E}">
        <p14:creationId xmlns:p14="http://schemas.microsoft.com/office/powerpoint/2010/main" val="372912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4"/>
                </p:tgtEl>
              </p:cMediaNode>
            </p:video>
          </p:childTnLst>
        </p:cTn>
      </p:par>
    </p:tnLst>
    <p:bldLst>
      <p:bldP spid="19" grpId="0" animBg="1"/>
      <p:bldP spid="20" grpId="0"/>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SPECIES CHOICE</a:t>
            </a:r>
            <a:endParaRPr lang="fr-BE" sz="2800" dirty="0"/>
          </a:p>
        </p:txBody>
      </p:sp>
      <p:sp>
        <p:nvSpPr>
          <p:cNvPr id="18" name="ZoneTexte 17"/>
          <p:cNvSpPr txBox="1"/>
          <p:nvPr/>
        </p:nvSpPr>
        <p:spPr>
          <a:xfrm>
            <a:off x="827584" y="908720"/>
            <a:ext cx="3469084"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i="1" dirty="0" smtClean="0">
                <a:solidFill>
                  <a:schemeClr val="bg1"/>
                </a:solidFill>
              </a:rPr>
              <a:t>Ophidion rochei</a:t>
            </a:r>
            <a:endParaRPr lang="fr-BE" sz="2000" b="1" i="1" dirty="0">
              <a:solidFill>
                <a:schemeClr val="bg1"/>
              </a:solidFill>
            </a:endParaRPr>
          </a:p>
        </p:txBody>
      </p:sp>
      <p:sp>
        <p:nvSpPr>
          <p:cNvPr id="17" name="ZoneTexte 16"/>
          <p:cNvSpPr txBox="1"/>
          <p:nvPr/>
        </p:nvSpPr>
        <p:spPr>
          <a:xfrm>
            <a:off x="4847332" y="908720"/>
            <a:ext cx="3469084" cy="400110"/>
          </a:xfrm>
          <a:prstGeom prst="rect">
            <a:avLst/>
          </a:prstGeom>
          <a:solidFill>
            <a:schemeClr val="tx1"/>
          </a:solidFill>
          <a:ln w="19050">
            <a:solidFill>
              <a:schemeClr val="accent6">
                <a:lumMod val="75000"/>
              </a:schemeClr>
            </a:solidFill>
          </a:ln>
        </p:spPr>
        <p:txBody>
          <a:bodyPr wrap="square" rtlCol="0">
            <a:spAutoFit/>
          </a:bodyPr>
          <a:lstStyle/>
          <a:p>
            <a:pPr algn="ctr"/>
            <a:r>
              <a:rPr lang="fr-BE" sz="2000" b="1" i="1" dirty="0" smtClean="0">
                <a:solidFill>
                  <a:schemeClr val="bg1"/>
                </a:solidFill>
              </a:rPr>
              <a:t>Onuxodon fowleri</a:t>
            </a:r>
            <a:endParaRPr lang="fr-BE" sz="2000" b="1" i="1" dirty="0">
              <a:solidFill>
                <a:schemeClr val="bg1"/>
              </a:solidFill>
            </a:endParaRPr>
          </a:p>
        </p:txBody>
      </p:sp>
      <p:sp>
        <p:nvSpPr>
          <p:cNvPr id="19" name="ZoneTexte 18"/>
          <p:cNvSpPr txBox="1"/>
          <p:nvPr/>
        </p:nvSpPr>
        <p:spPr>
          <a:xfrm>
            <a:off x="827584" y="1484784"/>
            <a:ext cx="3469084" cy="1477328"/>
          </a:xfrm>
          <a:prstGeom prst="rect">
            <a:avLst/>
          </a:prstGeom>
          <a:solidFill>
            <a:schemeClr val="tx1"/>
          </a:solidFill>
          <a:ln w="19050">
            <a:solidFill>
              <a:schemeClr val="accent6">
                <a:lumMod val="75000"/>
              </a:schemeClr>
            </a:solidFill>
          </a:ln>
        </p:spPr>
        <p:txBody>
          <a:bodyPr wrap="square" rtlCol="0">
            <a:spAutoFit/>
          </a:bodyPr>
          <a:lstStyle/>
          <a:p>
            <a:pPr marL="342900" indent="-342900">
              <a:buFont typeface="Arial" pitchFamily="34" charset="0"/>
              <a:buChar char="•"/>
            </a:pPr>
            <a:r>
              <a:rPr lang="fr-BE" dirty="0" smtClean="0">
                <a:solidFill>
                  <a:schemeClr val="bg1"/>
                </a:solidFill>
              </a:rPr>
              <a:t>Ophidiidae</a:t>
            </a:r>
          </a:p>
          <a:p>
            <a:pPr marL="342900" indent="-342900">
              <a:buFont typeface="Arial" pitchFamily="34" charset="0"/>
              <a:buChar char="•"/>
            </a:pPr>
            <a:r>
              <a:rPr lang="fr-BE" dirty="0" err="1" smtClean="0">
                <a:solidFill>
                  <a:schemeClr val="bg1"/>
                </a:solidFill>
              </a:rPr>
              <a:t>Mediterranean</a:t>
            </a:r>
            <a:r>
              <a:rPr lang="fr-BE" dirty="0" smtClean="0">
                <a:solidFill>
                  <a:schemeClr val="bg1"/>
                </a:solidFill>
              </a:rPr>
              <a:t> and Black </a:t>
            </a:r>
            <a:r>
              <a:rPr lang="fr-BE" dirty="0" err="1" smtClean="0">
                <a:solidFill>
                  <a:schemeClr val="bg1"/>
                </a:solidFill>
              </a:rPr>
              <a:t>seas</a:t>
            </a:r>
            <a:endParaRPr lang="fr-BE" dirty="0" smtClean="0">
              <a:solidFill>
                <a:schemeClr val="bg1"/>
              </a:solidFill>
            </a:endParaRPr>
          </a:p>
          <a:p>
            <a:pPr marL="342900" indent="-342900">
              <a:buFont typeface="Arial" pitchFamily="34" charset="0"/>
              <a:buChar char="•"/>
            </a:pPr>
            <a:r>
              <a:rPr lang="fr-BE" dirty="0" err="1" smtClean="0">
                <a:solidFill>
                  <a:schemeClr val="bg1"/>
                </a:solidFill>
              </a:rPr>
              <a:t>Burrowing</a:t>
            </a:r>
            <a:r>
              <a:rPr lang="fr-BE" dirty="0" smtClean="0">
                <a:solidFill>
                  <a:schemeClr val="bg1"/>
                </a:solidFill>
              </a:rPr>
              <a:t> </a:t>
            </a:r>
            <a:r>
              <a:rPr lang="fr-BE" dirty="0" err="1" smtClean="0">
                <a:solidFill>
                  <a:schemeClr val="bg1"/>
                </a:solidFill>
              </a:rPr>
              <a:t>behavior</a:t>
            </a:r>
            <a:endParaRPr lang="fr-BE" dirty="0" smtClean="0">
              <a:solidFill>
                <a:schemeClr val="bg1"/>
              </a:solidFill>
            </a:endParaRPr>
          </a:p>
          <a:p>
            <a:pPr marL="342900" indent="-342900">
              <a:buFont typeface="Arial" pitchFamily="34" charset="0"/>
              <a:buChar char="•"/>
            </a:pPr>
            <a:r>
              <a:rPr lang="fr-BE" dirty="0">
                <a:solidFill>
                  <a:schemeClr val="bg1"/>
                </a:solidFill>
              </a:rPr>
              <a:t>3</a:t>
            </a:r>
            <a:r>
              <a:rPr lang="fr-BE" dirty="0" smtClean="0">
                <a:solidFill>
                  <a:schemeClr val="bg1"/>
                </a:solidFill>
              </a:rPr>
              <a:t> pairs of </a:t>
            </a:r>
            <a:r>
              <a:rPr lang="fr-BE" dirty="0" err="1" smtClean="0">
                <a:solidFill>
                  <a:schemeClr val="bg1"/>
                </a:solidFill>
              </a:rPr>
              <a:t>sonic</a:t>
            </a:r>
            <a:r>
              <a:rPr lang="fr-BE" dirty="0" smtClean="0">
                <a:solidFill>
                  <a:schemeClr val="bg1"/>
                </a:solidFill>
              </a:rPr>
              <a:t> muscles </a:t>
            </a:r>
          </a:p>
          <a:p>
            <a:pPr marL="342900" indent="-342900">
              <a:buFont typeface="Arial" pitchFamily="34" charset="0"/>
              <a:buChar char="•"/>
            </a:pPr>
            <a:r>
              <a:rPr lang="fr-BE" dirty="0">
                <a:solidFill>
                  <a:schemeClr val="bg1"/>
                </a:solidFill>
              </a:rPr>
              <a:t>Rocker </a:t>
            </a:r>
            <a:r>
              <a:rPr lang="fr-BE" dirty="0" err="1">
                <a:solidFill>
                  <a:schemeClr val="bg1"/>
                </a:solidFill>
              </a:rPr>
              <a:t>bone</a:t>
            </a:r>
            <a:r>
              <a:rPr lang="fr-BE" dirty="0">
                <a:solidFill>
                  <a:schemeClr val="bg1"/>
                </a:solidFill>
              </a:rPr>
              <a:t> (RB)</a:t>
            </a:r>
          </a:p>
        </p:txBody>
      </p:sp>
      <p:sp>
        <p:nvSpPr>
          <p:cNvPr id="20" name="ZoneTexte 19"/>
          <p:cNvSpPr txBox="1"/>
          <p:nvPr/>
        </p:nvSpPr>
        <p:spPr>
          <a:xfrm>
            <a:off x="4847332" y="1484784"/>
            <a:ext cx="3469084" cy="1477328"/>
          </a:xfrm>
          <a:prstGeom prst="rect">
            <a:avLst/>
          </a:prstGeom>
          <a:solidFill>
            <a:schemeClr val="tx1"/>
          </a:solidFill>
          <a:ln w="19050">
            <a:solidFill>
              <a:schemeClr val="accent6">
                <a:lumMod val="75000"/>
              </a:schemeClr>
            </a:solidFill>
          </a:ln>
        </p:spPr>
        <p:txBody>
          <a:bodyPr wrap="square" rtlCol="0">
            <a:spAutoFit/>
          </a:bodyPr>
          <a:lstStyle/>
          <a:p>
            <a:pPr marL="342900" indent="-342900">
              <a:buFont typeface="Arial" pitchFamily="34" charset="0"/>
              <a:buChar char="•"/>
            </a:pPr>
            <a:r>
              <a:rPr lang="fr-BE" dirty="0" smtClean="0">
                <a:solidFill>
                  <a:schemeClr val="bg1"/>
                </a:solidFill>
              </a:rPr>
              <a:t>Carapidae</a:t>
            </a:r>
          </a:p>
          <a:p>
            <a:pPr marL="342900" indent="-342900">
              <a:buFont typeface="Arial" pitchFamily="34" charset="0"/>
              <a:buChar char="•"/>
            </a:pPr>
            <a:r>
              <a:rPr lang="fr-BE" dirty="0" smtClean="0">
                <a:solidFill>
                  <a:schemeClr val="bg1"/>
                </a:solidFill>
              </a:rPr>
              <a:t>Pacific </a:t>
            </a:r>
            <a:r>
              <a:rPr lang="fr-BE" dirty="0" err="1" smtClean="0">
                <a:solidFill>
                  <a:schemeClr val="bg1"/>
                </a:solidFill>
              </a:rPr>
              <a:t>Ocean</a:t>
            </a:r>
            <a:endParaRPr lang="fr-BE" dirty="0" smtClean="0">
              <a:solidFill>
                <a:schemeClr val="bg1"/>
              </a:solidFill>
            </a:endParaRPr>
          </a:p>
          <a:p>
            <a:pPr marL="342900" indent="-342900">
              <a:buFont typeface="Arial" pitchFamily="34" charset="0"/>
              <a:buChar char="•"/>
            </a:pPr>
            <a:r>
              <a:rPr lang="fr-BE" dirty="0" err="1" smtClean="0">
                <a:solidFill>
                  <a:schemeClr val="bg1"/>
                </a:solidFill>
              </a:rPr>
              <a:t>Symbiosis</a:t>
            </a:r>
            <a:r>
              <a:rPr lang="fr-BE" dirty="0" smtClean="0">
                <a:solidFill>
                  <a:schemeClr val="bg1"/>
                </a:solidFill>
              </a:rPr>
              <a:t> (</a:t>
            </a:r>
            <a:r>
              <a:rPr lang="fr-BE" dirty="0" err="1" smtClean="0">
                <a:solidFill>
                  <a:schemeClr val="bg1"/>
                </a:solidFill>
              </a:rPr>
              <a:t>pearl</a:t>
            </a:r>
            <a:r>
              <a:rPr lang="fr-BE" dirty="0" smtClean="0">
                <a:solidFill>
                  <a:schemeClr val="bg1"/>
                </a:solidFill>
              </a:rPr>
              <a:t> </a:t>
            </a:r>
            <a:r>
              <a:rPr lang="fr-BE" dirty="0" err="1" smtClean="0">
                <a:solidFill>
                  <a:schemeClr val="bg1"/>
                </a:solidFill>
              </a:rPr>
              <a:t>oysters</a:t>
            </a:r>
            <a:r>
              <a:rPr lang="fr-BE" dirty="0" smtClean="0">
                <a:solidFill>
                  <a:schemeClr val="bg1"/>
                </a:solidFill>
              </a:rPr>
              <a:t>)</a:t>
            </a:r>
          </a:p>
          <a:p>
            <a:pPr marL="342900" indent="-342900">
              <a:buFont typeface="Arial" pitchFamily="34" charset="0"/>
              <a:buChar char="•"/>
            </a:pPr>
            <a:r>
              <a:rPr lang="fr-BE" dirty="0" smtClean="0">
                <a:solidFill>
                  <a:schemeClr val="bg1"/>
                </a:solidFill>
              </a:rPr>
              <a:t>2 pairs of </a:t>
            </a:r>
            <a:r>
              <a:rPr lang="fr-BE" dirty="0" err="1" smtClean="0">
                <a:solidFill>
                  <a:schemeClr val="bg1"/>
                </a:solidFill>
              </a:rPr>
              <a:t>sonic</a:t>
            </a:r>
            <a:r>
              <a:rPr lang="fr-BE" dirty="0" smtClean="0">
                <a:solidFill>
                  <a:schemeClr val="bg1"/>
                </a:solidFill>
              </a:rPr>
              <a:t> muscles</a:t>
            </a:r>
          </a:p>
          <a:p>
            <a:pPr marL="342900" indent="-342900">
              <a:buFont typeface="Arial" pitchFamily="34" charset="0"/>
              <a:buChar char="•"/>
            </a:pPr>
            <a:r>
              <a:rPr lang="fr-BE" dirty="0" smtClean="0">
                <a:solidFill>
                  <a:schemeClr val="bg1"/>
                </a:solidFill>
              </a:rPr>
              <a:t>Rocker </a:t>
            </a:r>
            <a:r>
              <a:rPr lang="fr-BE" dirty="0" err="1" smtClean="0">
                <a:solidFill>
                  <a:schemeClr val="bg1"/>
                </a:solidFill>
              </a:rPr>
              <a:t>bone</a:t>
            </a:r>
            <a:r>
              <a:rPr lang="fr-BE" dirty="0" smtClean="0">
                <a:solidFill>
                  <a:schemeClr val="bg1"/>
                </a:solidFill>
              </a:rPr>
              <a:t> (RB)</a:t>
            </a:r>
          </a:p>
        </p:txBody>
      </p:sp>
      <p:sp>
        <p:nvSpPr>
          <p:cNvPr id="3" name="ZoneTexte 2"/>
          <p:cNvSpPr txBox="1"/>
          <p:nvPr/>
        </p:nvSpPr>
        <p:spPr>
          <a:xfrm>
            <a:off x="1115616" y="4869160"/>
            <a:ext cx="6624736" cy="1200329"/>
          </a:xfrm>
          <a:prstGeom prst="rect">
            <a:avLst/>
          </a:prstGeom>
          <a:noFill/>
        </p:spPr>
        <p:txBody>
          <a:bodyPr wrap="square" rtlCol="0">
            <a:spAutoFit/>
          </a:bodyPr>
          <a:lstStyle/>
          <a:p>
            <a:pPr algn="ctr"/>
            <a:r>
              <a:rPr lang="fr-BE" sz="2400" dirty="0"/>
              <a:t>Convergent </a:t>
            </a:r>
            <a:r>
              <a:rPr lang="fr-BE" sz="2400" dirty="0" err="1"/>
              <a:t>evolution</a:t>
            </a:r>
            <a:r>
              <a:rPr lang="fr-BE" sz="2400" dirty="0" smtClean="0"/>
              <a:t>?</a:t>
            </a:r>
          </a:p>
          <a:p>
            <a:pPr algn="ctr"/>
            <a:endParaRPr lang="fr-BE" sz="2400" dirty="0" smtClean="0"/>
          </a:p>
          <a:p>
            <a:pPr algn="ctr"/>
            <a:r>
              <a:rPr lang="fr-BE" sz="2400" dirty="0" err="1" smtClean="0"/>
              <a:t>Function</a:t>
            </a:r>
            <a:r>
              <a:rPr lang="fr-BE" sz="2400" dirty="0" smtClean="0"/>
              <a:t>(s) in </a:t>
            </a:r>
            <a:r>
              <a:rPr lang="fr-BE" sz="2400" dirty="0" err="1" smtClean="0"/>
              <a:t>sound</a:t>
            </a:r>
            <a:r>
              <a:rPr lang="fr-BE" sz="2400" dirty="0" smtClean="0"/>
              <a:t> production? </a:t>
            </a:r>
          </a:p>
        </p:txBody>
      </p:sp>
      <p:sp>
        <p:nvSpPr>
          <p:cNvPr id="2" name="ZoneTexte 1"/>
          <p:cNvSpPr txBox="1"/>
          <p:nvPr/>
        </p:nvSpPr>
        <p:spPr>
          <a:xfrm>
            <a:off x="4399520" y="2492896"/>
            <a:ext cx="576064" cy="523220"/>
          </a:xfrm>
          <a:prstGeom prst="rect">
            <a:avLst/>
          </a:prstGeom>
          <a:noFill/>
        </p:spPr>
        <p:txBody>
          <a:bodyPr wrap="square" rtlCol="0">
            <a:spAutoFit/>
          </a:bodyPr>
          <a:lstStyle/>
          <a:p>
            <a:r>
              <a:rPr lang="fr-BE" sz="2800" dirty="0" smtClean="0"/>
              <a:t>=</a:t>
            </a:r>
            <a:endParaRPr lang="fr-BE" sz="2800" dirty="0"/>
          </a:p>
        </p:txBody>
      </p:sp>
      <p:sp>
        <p:nvSpPr>
          <p:cNvPr id="4" name="Rectangle 3"/>
          <p:cNvSpPr/>
          <p:nvPr/>
        </p:nvSpPr>
        <p:spPr>
          <a:xfrm>
            <a:off x="4399520" y="2226636"/>
            <a:ext cx="364202" cy="523220"/>
          </a:xfrm>
          <a:prstGeom prst="rect">
            <a:avLst/>
          </a:prstGeom>
        </p:spPr>
        <p:txBody>
          <a:bodyPr wrap="none">
            <a:spAutoFit/>
          </a:bodyPr>
          <a:lstStyle/>
          <a:p>
            <a:r>
              <a:rPr lang="fr-BE" sz="2800" dirty="0"/>
              <a:t>≠</a:t>
            </a:r>
          </a:p>
        </p:txBody>
      </p:sp>
      <p:sp>
        <p:nvSpPr>
          <p:cNvPr id="14" name="Rectangle 13"/>
          <p:cNvSpPr/>
          <p:nvPr/>
        </p:nvSpPr>
        <p:spPr>
          <a:xfrm>
            <a:off x="4399520" y="1949490"/>
            <a:ext cx="364202" cy="523220"/>
          </a:xfrm>
          <a:prstGeom prst="rect">
            <a:avLst/>
          </a:prstGeom>
        </p:spPr>
        <p:txBody>
          <a:bodyPr wrap="none">
            <a:spAutoFit/>
          </a:bodyPr>
          <a:lstStyle/>
          <a:p>
            <a:r>
              <a:rPr lang="fr-BE" sz="2800" dirty="0"/>
              <a:t>≠</a:t>
            </a:r>
          </a:p>
        </p:txBody>
      </p:sp>
      <p:sp>
        <p:nvSpPr>
          <p:cNvPr id="15" name="Rectangle 14"/>
          <p:cNvSpPr/>
          <p:nvPr/>
        </p:nvSpPr>
        <p:spPr>
          <a:xfrm>
            <a:off x="4399520" y="1668150"/>
            <a:ext cx="364202" cy="523220"/>
          </a:xfrm>
          <a:prstGeom prst="rect">
            <a:avLst/>
          </a:prstGeom>
        </p:spPr>
        <p:txBody>
          <a:bodyPr wrap="none">
            <a:spAutoFit/>
          </a:bodyPr>
          <a:lstStyle/>
          <a:p>
            <a:r>
              <a:rPr lang="fr-BE" sz="2800" dirty="0"/>
              <a:t>≠</a:t>
            </a:r>
          </a:p>
        </p:txBody>
      </p:sp>
      <p:sp>
        <p:nvSpPr>
          <p:cNvPr id="16" name="Rectangle 15"/>
          <p:cNvSpPr/>
          <p:nvPr/>
        </p:nvSpPr>
        <p:spPr>
          <a:xfrm>
            <a:off x="4399520" y="1371840"/>
            <a:ext cx="364202" cy="523220"/>
          </a:xfrm>
          <a:prstGeom prst="rect">
            <a:avLst/>
          </a:prstGeom>
        </p:spPr>
        <p:txBody>
          <a:bodyPr wrap="none">
            <a:spAutoFit/>
          </a:bodyPr>
          <a:lstStyle/>
          <a:p>
            <a:r>
              <a:rPr lang="fr-BE" sz="2800" dirty="0"/>
              <a:t>≠</a:t>
            </a:r>
          </a:p>
        </p:txBody>
      </p:sp>
      <p:pic>
        <p:nvPicPr>
          <p:cNvPr id="1028" name="Picture 4" descr="D:\JMIH 2013\rochei_rb_rou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155848"/>
            <a:ext cx="3469084" cy="128126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2123728" y="4120505"/>
            <a:ext cx="1152128" cy="276999"/>
          </a:xfrm>
          <a:prstGeom prst="rect">
            <a:avLst/>
          </a:prstGeom>
          <a:noFill/>
        </p:spPr>
        <p:txBody>
          <a:bodyPr wrap="square" rtlCol="0">
            <a:spAutoFit/>
          </a:bodyPr>
          <a:lstStyle/>
          <a:p>
            <a:r>
              <a:rPr lang="fr-BE" sz="1200" dirty="0" smtClean="0"/>
              <a:t>10 mm</a:t>
            </a:r>
            <a:endParaRPr lang="fr-BE" sz="1200" dirty="0"/>
          </a:p>
        </p:txBody>
      </p:sp>
      <p:pic>
        <p:nvPicPr>
          <p:cNvPr id="1029" name="Picture 5" descr="D:\JMIH 2013\onuxo_rb_rou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7332" y="3214674"/>
            <a:ext cx="3469084" cy="11636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6948264" y="4158605"/>
            <a:ext cx="1152128" cy="276999"/>
          </a:xfrm>
          <a:prstGeom prst="rect">
            <a:avLst/>
          </a:prstGeom>
          <a:noFill/>
        </p:spPr>
        <p:txBody>
          <a:bodyPr wrap="square" rtlCol="0">
            <a:spAutoFit/>
          </a:bodyPr>
          <a:lstStyle/>
          <a:p>
            <a:r>
              <a:rPr lang="fr-BE" sz="1200" dirty="0" smtClean="0"/>
              <a:t>10 mm</a:t>
            </a:r>
            <a:endParaRPr lang="fr-BE" sz="1200" dirty="0"/>
          </a:p>
        </p:txBody>
      </p:sp>
      <p:sp>
        <p:nvSpPr>
          <p:cNvPr id="10" name="ZoneTexte 9"/>
          <p:cNvSpPr txBox="1"/>
          <p:nvPr/>
        </p:nvSpPr>
        <p:spPr>
          <a:xfrm>
            <a:off x="2123728" y="3809822"/>
            <a:ext cx="1440160" cy="307777"/>
          </a:xfrm>
          <a:prstGeom prst="rect">
            <a:avLst/>
          </a:prstGeom>
          <a:noFill/>
        </p:spPr>
        <p:txBody>
          <a:bodyPr wrap="square" rtlCol="0">
            <a:spAutoFit/>
          </a:bodyPr>
          <a:lstStyle/>
          <a:p>
            <a:r>
              <a:rPr lang="fr-BE" sz="1400" dirty="0" smtClean="0"/>
              <a:t>Rocker </a:t>
            </a:r>
            <a:r>
              <a:rPr lang="fr-BE" sz="1400" dirty="0" err="1" smtClean="0"/>
              <a:t>bone</a:t>
            </a:r>
            <a:endParaRPr lang="fr-BE" sz="1400" dirty="0"/>
          </a:p>
        </p:txBody>
      </p:sp>
      <p:sp>
        <p:nvSpPr>
          <p:cNvPr id="23" name="ZoneTexte 22"/>
          <p:cNvSpPr txBox="1"/>
          <p:nvPr/>
        </p:nvSpPr>
        <p:spPr>
          <a:xfrm>
            <a:off x="6372200" y="3789040"/>
            <a:ext cx="1656184" cy="307777"/>
          </a:xfrm>
          <a:prstGeom prst="rect">
            <a:avLst/>
          </a:prstGeom>
          <a:noFill/>
        </p:spPr>
        <p:txBody>
          <a:bodyPr wrap="square" rtlCol="0">
            <a:spAutoFit/>
          </a:bodyPr>
          <a:lstStyle/>
          <a:p>
            <a:r>
              <a:rPr lang="fr-BE" sz="1400" dirty="0" smtClean="0"/>
              <a:t>Rocker </a:t>
            </a:r>
            <a:r>
              <a:rPr lang="fr-BE" sz="1400" dirty="0" err="1" smtClean="0"/>
              <a:t>bone</a:t>
            </a:r>
            <a:endParaRPr lang="fr-BE" sz="1400" dirty="0"/>
          </a:p>
        </p:txBody>
      </p:sp>
      <p:cxnSp>
        <p:nvCxnSpPr>
          <p:cNvPr id="12" name="Connecteur droit 11"/>
          <p:cNvCxnSpPr/>
          <p:nvPr/>
        </p:nvCxnSpPr>
        <p:spPr>
          <a:xfrm flipV="1">
            <a:off x="2469536" y="3684374"/>
            <a:ext cx="252028" cy="184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flipV="1">
            <a:off x="6318194" y="3776707"/>
            <a:ext cx="126014" cy="101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05994" y="2580144"/>
            <a:ext cx="2173287" cy="369332"/>
          </a:xfrm>
          <a:prstGeom prst="rect">
            <a:avLst/>
          </a:prstGeom>
        </p:spPr>
        <p:txBody>
          <a:bodyPr wrap="none">
            <a:spAutoFit/>
          </a:bodyPr>
          <a:lstStyle/>
          <a:p>
            <a:pPr marL="342900" indent="-342900">
              <a:buFont typeface="Arial" pitchFamily="34" charset="0"/>
              <a:buChar char="•"/>
            </a:pPr>
            <a:r>
              <a:rPr lang="fr-BE" b="1" dirty="0">
                <a:solidFill>
                  <a:schemeClr val="bg1"/>
                </a:solidFill>
              </a:rPr>
              <a:t>Rocker </a:t>
            </a:r>
            <a:r>
              <a:rPr lang="fr-BE" b="1" dirty="0" err="1">
                <a:solidFill>
                  <a:schemeClr val="bg1"/>
                </a:solidFill>
              </a:rPr>
              <a:t>bone</a:t>
            </a:r>
            <a:r>
              <a:rPr lang="fr-BE" b="1" dirty="0">
                <a:solidFill>
                  <a:schemeClr val="bg1"/>
                </a:solidFill>
              </a:rPr>
              <a:t> (RB)</a:t>
            </a:r>
          </a:p>
        </p:txBody>
      </p:sp>
      <p:sp>
        <p:nvSpPr>
          <p:cNvPr id="32" name="Rectangle 31"/>
          <p:cNvSpPr/>
          <p:nvPr/>
        </p:nvSpPr>
        <p:spPr>
          <a:xfrm>
            <a:off x="4820950" y="2580144"/>
            <a:ext cx="2173287" cy="369332"/>
          </a:xfrm>
          <a:prstGeom prst="rect">
            <a:avLst/>
          </a:prstGeom>
        </p:spPr>
        <p:txBody>
          <a:bodyPr wrap="none">
            <a:spAutoFit/>
          </a:bodyPr>
          <a:lstStyle/>
          <a:p>
            <a:pPr marL="342900" indent="-342900">
              <a:buFont typeface="Arial" pitchFamily="34" charset="0"/>
              <a:buChar char="•"/>
            </a:pPr>
            <a:r>
              <a:rPr lang="fr-BE" b="1" dirty="0">
                <a:solidFill>
                  <a:schemeClr val="bg1"/>
                </a:solidFill>
              </a:rPr>
              <a:t>Rocker </a:t>
            </a:r>
            <a:r>
              <a:rPr lang="fr-BE" b="1" dirty="0" err="1">
                <a:solidFill>
                  <a:schemeClr val="bg1"/>
                </a:solidFill>
              </a:rPr>
              <a:t>bone</a:t>
            </a:r>
            <a:r>
              <a:rPr lang="fr-BE" b="1" dirty="0">
                <a:solidFill>
                  <a:schemeClr val="bg1"/>
                </a:solidFill>
              </a:rPr>
              <a:t> (RB)</a:t>
            </a:r>
          </a:p>
        </p:txBody>
      </p:sp>
      <p:pic>
        <p:nvPicPr>
          <p:cNvPr id="28" name="Picture 2" descr="D:\JMIH 2013\low ima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27584" y="4389487"/>
            <a:ext cx="3469084" cy="276999"/>
          </a:xfrm>
          <a:prstGeom prst="rect">
            <a:avLst/>
          </a:prstGeom>
          <a:noFill/>
        </p:spPr>
        <p:txBody>
          <a:bodyPr wrap="square" rtlCol="0">
            <a:spAutoFit/>
          </a:bodyPr>
          <a:lstStyle/>
          <a:p>
            <a:pPr algn="r"/>
            <a:r>
              <a:rPr lang="en-US" sz="1200" dirty="0" smtClean="0"/>
              <a:t>3D reconstruction of an </a:t>
            </a:r>
            <a:r>
              <a:rPr lang="en-US" sz="1200" i="1" dirty="0" smtClean="0"/>
              <a:t>O. rochei</a:t>
            </a:r>
            <a:endParaRPr lang="en-US" sz="1200" dirty="0"/>
          </a:p>
        </p:txBody>
      </p:sp>
      <p:sp>
        <p:nvSpPr>
          <p:cNvPr id="29" name="ZoneTexte 28"/>
          <p:cNvSpPr txBox="1"/>
          <p:nvPr/>
        </p:nvSpPr>
        <p:spPr>
          <a:xfrm>
            <a:off x="4847332" y="4365104"/>
            <a:ext cx="3469084" cy="276999"/>
          </a:xfrm>
          <a:prstGeom prst="rect">
            <a:avLst/>
          </a:prstGeom>
          <a:noFill/>
        </p:spPr>
        <p:txBody>
          <a:bodyPr wrap="square" rtlCol="0">
            <a:spAutoFit/>
          </a:bodyPr>
          <a:lstStyle/>
          <a:p>
            <a:pPr algn="r"/>
            <a:r>
              <a:rPr lang="en-US" sz="1200" dirty="0" smtClean="0"/>
              <a:t>3D reconstruction of an </a:t>
            </a:r>
            <a:r>
              <a:rPr lang="en-US" sz="1200" i="1" dirty="0" smtClean="0"/>
              <a:t>O. fowleri</a:t>
            </a:r>
            <a:endParaRPr lang="en-US" sz="1200" dirty="0"/>
          </a:p>
        </p:txBody>
      </p:sp>
    </p:spTree>
    <p:extLst>
      <p:ext uri="{BB962C8B-B14F-4D97-AF65-F5344CB8AC3E}">
        <p14:creationId xmlns:p14="http://schemas.microsoft.com/office/powerpoint/2010/main" val="150257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9">
                                            <p:txEl>
                                              <p:pRg st="4" end="4"/>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xEl>
                                              <p:pRg st="4" end="4"/>
                                            </p:txEl>
                                          </p:spTgt>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P spid="16" grpId="0"/>
      <p:bldP spid="9" grpId="0"/>
      <p:bldP spid="22" grpId="0"/>
      <p:bldP spid="10" grpId="0"/>
      <p:bldP spid="23" grpId="0"/>
      <p:bldP spid="27" grpId="0"/>
      <p:bldP spid="32" grpId="0"/>
      <p:bldP spid="11"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AIMS</a:t>
            </a:r>
            <a:endParaRPr lang="fr-BE" sz="2800" dirty="0"/>
          </a:p>
        </p:txBody>
      </p:sp>
      <p:pic>
        <p:nvPicPr>
          <p:cNvPr id="28" name="Picture 2" descr="D:\JMIH 2013\low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95536" y="1700808"/>
            <a:ext cx="8352928" cy="369332"/>
          </a:xfrm>
          <a:prstGeom prst="rect">
            <a:avLst/>
          </a:prstGeom>
          <a:noFill/>
        </p:spPr>
        <p:txBody>
          <a:bodyPr wrap="square" rtlCol="0">
            <a:spAutoFit/>
          </a:bodyPr>
          <a:lstStyle/>
          <a:p>
            <a:pPr marL="285750" indent="-285750">
              <a:buFont typeface="Arial" pitchFamily="34" charset="0"/>
              <a:buChar char="•"/>
            </a:pPr>
            <a:r>
              <a:rPr lang="en-US" dirty="0" smtClean="0"/>
              <a:t>Sound production in </a:t>
            </a:r>
            <a:r>
              <a:rPr lang="en-US" i="1" dirty="0" smtClean="0"/>
              <a:t>Ophidion rochei </a:t>
            </a:r>
            <a:r>
              <a:rPr lang="en-US" dirty="0" smtClean="0"/>
              <a:t>(Ophidiidae) and </a:t>
            </a:r>
            <a:r>
              <a:rPr lang="en-US" i="1" dirty="0" smtClean="0"/>
              <a:t>Onuxodon fowleri </a:t>
            </a:r>
            <a:r>
              <a:rPr lang="en-US" dirty="0" smtClean="0"/>
              <a:t>(Carapidae)</a:t>
            </a:r>
            <a:endParaRPr lang="en-US" dirty="0"/>
          </a:p>
        </p:txBody>
      </p:sp>
      <p:sp>
        <p:nvSpPr>
          <p:cNvPr id="30" name="ZoneTexte 29"/>
          <p:cNvSpPr txBox="1"/>
          <p:nvPr/>
        </p:nvSpPr>
        <p:spPr>
          <a:xfrm>
            <a:off x="391344" y="2339588"/>
            <a:ext cx="8352928" cy="369332"/>
          </a:xfrm>
          <a:prstGeom prst="rect">
            <a:avLst/>
          </a:prstGeom>
          <a:noFill/>
        </p:spPr>
        <p:txBody>
          <a:bodyPr wrap="square" rtlCol="0">
            <a:spAutoFit/>
          </a:bodyPr>
          <a:lstStyle/>
          <a:p>
            <a:pPr marL="285750" indent="-285750">
              <a:buFont typeface="Arial" pitchFamily="34" charset="0"/>
              <a:buChar char="•"/>
            </a:pPr>
            <a:r>
              <a:rPr lang="en-US" dirty="0" smtClean="0"/>
              <a:t>Sonic apparatus morphology in both species</a:t>
            </a:r>
            <a:endParaRPr lang="en-US" dirty="0"/>
          </a:p>
        </p:txBody>
      </p:sp>
      <p:sp>
        <p:nvSpPr>
          <p:cNvPr id="2" name="Flèche vers le bas 1"/>
          <p:cNvSpPr/>
          <p:nvPr/>
        </p:nvSpPr>
        <p:spPr>
          <a:xfrm>
            <a:off x="3599892" y="2852936"/>
            <a:ext cx="19442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p:cNvSpPr txBox="1"/>
          <p:nvPr/>
        </p:nvSpPr>
        <p:spPr>
          <a:xfrm>
            <a:off x="2843808" y="3356992"/>
            <a:ext cx="3600400" cy="369332"/>
          </a:xfrm>
          <a:prstGeom prst="rect">
            <a:avLst/>
          </a:prstGeom>
          <a:noFill/>
        </p:spPr>
        <p:txBody>
          <a:bodyPr wrap="square" rtlCol="0">
            <a:spAutoFit/>
          </a:bodyPr>
          <a:lstStyle/>
          <a:p>
            <a:pPr algn="ctr"/>
            <a:r>
              <a:rPr lang="en-US" dirty="0" smtClean="0"/>
              <a:t>Role(s) of the rocker bone?</a:t>
            </a:r>
            <a:endParaRPr lang="en-US" dirty="0"/>
          </a:p>
        </p:txBody>
      </p:sp>
    </p:spTree>
    <p:extLst>
      <p:ext uri="{BB962C8B-B14F-4D97-AF65-F5344CB8AC3E}">
        <p14:creationId xmlns:p14="http://schemas.microsoft.com/office/powerpoint/2010/main" val="2191864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JMIH 2013\CT scan recontru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098" y="5010532"/>
            <a:ext cx="3059020" cy="93897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050" name="Picture 2" descr="D:\JMIH 2013\low image.tif"/>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 y="6118696"/>
            <a:ext cx="91490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195736" y="201340"/>
            <a:ext cx="4752528" cy="523220"/>
          </a:xfrm>
          <a:prstGeom prst="rect">
            <a:avLst/>
          </a:prstGeom>
          <a:noFill/>
        </p:spPr>
        <p:txBody>
          <a:bodyPr wrap="square" rtlCol="0">
            <a:spAutoFit/>
          </a:bodyPr>
          <a:lstStyle/>
          <a:p>
            <a:pPr algn="ctr"/>
            <a:r>
              <a:rPr lang="fr-BE" sz="2800" dirty="0" smtClean="0"/>
              <a:t>METHODS</a:t>
            </a:r>
            <a:endParaRPr lang="fr-BE" sz="2800" dirty="0"/>
          </a:p>
        </p:txBody>
      </p:sp>
      <p:pic>
        <p:nvPicPr>
          <p:cNvPr id="31" name="Picture 2" descr="F:\comité de thèse 2011\bac rect.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6255" y="1412776"/>
            <a:ext cx="2443058" cy="18002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32" name="Picture 2" descr="C:\Users\Loïc Kever\Pictures\IMG_616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413542"/>
            <a:ext cx="1349576" cy="1799434"/>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33" name="ZoneTexte 32"/>
          <p:cNvSpPr txBox="1"/>
          <p:nvPr/>
        </p:nvSpPr>
        <p:spPr>
          <a:xfrm>
            <a:off x="419413" y="1196752"/>
            <a:ext cx="7248931" cy="4770537"/>
          </a:xfrm>
          <a:prstGeom prst="rect">
            <a:avLst/>
          </a:prstGeom>
          <a:noFill/>
        </p:spPr>
        <p:txBody>
          <a:bodyPr wrap="square" rtlCol="0">
            <a:spAutoFit/>
          </a:bodyPr>
          <a:lstStyle/>
          <a:p>
            <a:pPr marL="285750" indent="-285750">
              <a:buFont typeface="Arial" pitchFamily="34" charset="0"/>
              <a:buChar char="•"/>
            </a:pPr>
            <a:r>
              <a:rPr lang="fr-BE" sz="2000" dirty="0" smtClean="0"/>
              <a:t>Sound </a:t>
            </a:r>
            <a:r>
              <a:rPr lang="fr-BE" sz="2000" dirty="0" err="1" smtClean="0"/>
              <a:t>recordings</a:t>
            </a:r>
            <a:r>
              <a:rPr lang="fr-BE" sz="2000" dirty="0" smtClean="0"/>
              <a:t>: hydrophones</a:t>
            </a:r>
          </a:p>
          <a:p>
            <a:pPr marL="285750" indent="-285750">
              <a:buFont typeface="Arial" pitchFamily="34" charset="0"/>
              <a:buChar char="•"/>
            </a:pPr>
            <a:endParaRPr lang="fr-BE" sz="2000" dirty="0"/>
          </a:p>
          <a:p>
            <a:pPr marL="285750" indent="-285750">
              <a:buFont typeface="Arial" pitchFamily="34" charset="0"/>
              <a:buChar char="•"/>
            </a:pPr>
            <a:endParaRPr lang="fr-BE" sz="2000" dirty="0" smtClean="0"/>
          </a:p>
          <a:p>
            <a:pPr marL="285750" indent="-285750">
              <a:buFont typeface="Arial" pitchFamily="34" charset="0"/>
              <a:buChar char="•"/>
            </a:pPr>
            <a:endParaRPr lang="fr-BE" sz="2000" dirty="0"/>
          </a:p>
          <a:p>
            <a:pPr marL="285750" indent="-285750">
              <a:buFont typeface="Arial" pitchFamily="34" charset="0"/>
              <a:buChar char="•"/>
            </a:pPr>
            <a:endParaRPr lang="fr-BE" sz="2000" dirty="0" smtClean="0"/>
          </a:p>
          <a:p>
            <a:pPr marL="285750" indent="-285750">
              <a:buFont typeface="Arial" pitchFamily="34" charset="0"/>
              <a:buChar char="•"/>
            </a:pPr>
            <a:endParaRPr lang="fr-BE" sz="2000" dirty="0"/>
          </a:p>
          <a:p>
            <a:pPr marL="285750" indent="-285750">
              <a:buFont typeface="Arial" pitchFamily="34" charset="0"/>
              <a:buChar char="•"/>
            </a:pPr>
            <a:endParaRPr lang="fr-BE" sz="2000" dirty="0" smtClean="0"/>
          </a:p>
          <a:p>
            <a:pPr marL="285750" indent="-285750">
              <a:buFont typeface="Arial" pitchFamily="34" charset="0"/>
              <a:buChar char="•"/>
            </a:pPr>
            <a:r>
              <a:rPr lang="fr-BE" sz="2000" dirty="0" err="1" smtClean="0"/>
              <a:t>Morphology</a:t>
            </a:r>
            <a:r>
              <a:rPr lang="fr-BE" sz="2000" dirty="0" smtClean="0"/>
              <a:t> of </a:t>
            </a:r>
            <a:r>
              <a:rPr lang="fr-BE" sz="2000" dirty="0" err="1" smtClean="0"/>
              <a:t>sound</a:t>
            </a:r>
            <a:r>
              <a:rPr lang="fr-BE" sz="2000" dirty="0" smtClean="0"/>
              <a:t> production </a:t>
            </a:r>
            <a:r>
              <a:rPr lang="fr-BE" sz="2000" dirty="0" err="1" smtClean="0"/>
              <a:t>mechanism</a:t>
            </a:r>
            <a:endParaRPr lang="fr-BE" sz="2000" dirty="0" smtClean="0"/>
          </a:p>
          <a:p>
            <a:pPr marL="285750" indent="-285750">
              <a:buFont typeface="Arial" pitchFamily="34" charset="0"/>
              <a:buChar char="•"/>
            </a:pPr>
            <a:endParaRPr lang="fr-BE" dirty="0"/>
          </a:p>
          <a:p>
            <a:pPr marL="285750" indent="-285750">
              <a:buFont typeface="Arial" pitchFamily="34" charset="0"/>
              <a:buChar char="•"/>
            </a:pPr>
            <a:endParaRPr lang="fr-BE" dirty="0" smtClean="0"/>
          </a:p>
          <a:p>
            <a:pPr marL="285750" indent="-285750">
              <a:buFont typeface="Arial" pitchFamily="34" charset="0"/>
              <a:buChar char="•"/>
            </a:pPr>
            <a:endParaRPr lang="fr-BE" dirty="0"/>
          </a:p>
          <a:p>
            <a:pPr marL="285750" indent="-285750">
              <a:buFont typeface="Arial" pitchFamily="34" charset="0"/>
              <a:buChar char="•"/>
            </a:pPr>
            <a:endParaRPr lang="fr-BE" dirty="0" smtClean="0"/>
          </a:p>
          <a:p>
            <a:pPr marL="285750" indent="-285750">
              <a:buFont typeface="Arial" pitchFamily="34" charset="0"/>
              <a:buChar char="•"/>
            </a:pPr>
            <a:endParaRPr lang="fr-BE" dirty="0"/>
          </a:p>
          <a:p>
            <a:pPr marL="285750" indent="-285750">
              <a:buFont typeface="Arial" pitchFamily="34" charset="0"/>
              <a:buChar char="•"/>
            </a:pPr>
            <a:endParaRPr lang="fr-BE" dirty="0" smtClean="0"/>
          </a:p>
          <a:p>
            <a:pPr marL="285750" indent="-285750">
              <a:buFont typeface="Arial" pitchFamily="34" charset="0"/>
              <a:buChar char="•"/>
            </a:pPr>
            <a:endParaRPr lang="fr-BE" dirty="0" smtClean="0"/>
          </a:p>
          <a:p>
            <a:endParaRPr lang="fr-BE" dirty="0"/>
          </a:p>
        </p:txBody>
      </p:sp>
      <p:sp>
        <p:nvSpPr>
          <p:cNvPr id="39" name="ZoneTexte 38"/>
          <p:cNvSpPr txBox="1"/>
          <p:nvPr/>
        </p:nvSpPr>
        <p:spPr>
          <a:xfrm>
            <a:off x="5588285" y="5633130"/>
            <a:ext cx="2203097" cy="369332"/>
          </a:xfrm>
          <a:prstGeom prst="rect">
            <a:avLst/>
          </a:prstGeom>
          <a:noFill/>
        </p:spPr>
        <p:txBody>
          <a:bodyPr wrap="square" rtlCol="0">
            <a:spAutoFit/>
          </a:bodyPr>
          <a:lstStyle/>
          <a:p>
            <a:r>
              <a:rPr lang="fr-BE" b="1" dirty="0" smtClean="0"/>
              <a:t>µCT-scan</a:t>
            </a:r>
            <a:endParaRPr lang="fr-BE" b="1" dirty="0"/>
          </a:p>
        </p:txBody>
      </p:sp>
      <p:pic>
        <p:nvPicPr>
          <p:cNvPr id="3076" name="Picture 4" descr="D:\JMIH 2013\dissect roche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7965" y="3791818"/>
            <a:ext cx="2831686" cy="1600771"/>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2627784" y="5085184"/>
            <a:ext cx="2203097" cy="369332"/>
          </a:xfrm>
          <a:prstGeom prst="rect">
            <a:avLst/>
          </a:prstGeom>
          <a:noFill/>
        </p:spPr>
        <p:txBody>
          <a:bodyPr wrap="square" rtlCol="0">
            <a:spAutoFit/>
          </a:bodyPr>
          <a:lstStyle/>
          <a:p>
            <a:r>
              <a:rPr lang="fr-BE" b="1" dirty="0" smtClean="0"/>
              <a:t>Dissections</a:t>
            </a:r>
            <a:endParaRPr lang="fr-BE" b="1" dirty="0"/>
          </a:p>
        </p:txBody>
      </p:sp>
      <p:pic>
        <p:nvPicPr>
          <p:cNvPr id="3077" name="Picture 5" descr="D:\JMIH 2013\X ray o roche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7966" y="5530318"/>
            <a:ext cx="2831686" cy="417921"/>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078" name="Picture 6" descr="D:\JMIH 2013\onuxo col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6255" y="3775201"/>
            <a:ext cx="2443058" cy="1178909"/>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6194852" y="4681711"/>
            <a:ext cx="2203097" cy="369332"/>
          </a:xfrm>
          <a:prstGeom prst="rect">
            <a:avLst/>
          </a:prstGeom>
          <a:noFill/>
        </p:spPr>
        <p:txBody>
          <a:bodyPr wrap="square" rtlCol="0">
            <a:spAutoFit/>
          </a:bodyPr>
          <a:lstStyle/>
          <a:p>
            <a:r>
              <a:rPr lang="fr-BE" b="1" dirty="0" err="1" smtClean="0">
                <a:solidFill>
                  <a:schemeClr val="bg1"/>
                </a:solidFill>
              </a:rPr>
              <a:t>Alizarin</a:t>
            </a:r>
            <a:r>
              <a:rPr lang="fr-BE" b="1" dirty="0" smtClean="0">
                <a:solidFill>
                  <a:schemeClr val="bg1"/>
                </a:solidFill>
              </a:rPr>
              <a:t> </a:t>
            </a:r>
            <a:r>
              <a:rPr lang="fr-BE" b="1" dirty="0" err="1" smtClean="0">
                <a:solidFill>
                  <a:schemeClr val="bg1"/>
                </a:solidFill>
              </a:rPr>
              <a:t>red</a:t>
            </a:r>
            <a:endParaRPr lang="fr-BE" b="1" dirty="0">
              <a:solidFill>
                <a:schemeClr val="bg1"/>
              </a:solidFill>
            </a:endParaRPr>
          </a:p>
        </p:txBody>
      </p:sp>
      <p:sp>
        <p:nvSpPr>
          <p:cNvPr id="24" name="ZoneTexte 23"/>
          <p:cNvSpPr txBox="1"/>
          <p:nvPr/>
        </p:nvSpPr>
        <p:spPr>
          <a:xfrm>
            <a:off x="2660316" y="5633130"/>
            <a:ext cx="2203097" cy="369332"/>
          </a:xfrm>
          <a:prstGeom prst="rect">
            <a:avLst/>
          </a:prstGeom>
          <a:noFill/>
        </p:spPr>
        <p:txBody>
          <a:bodyPr wrap="square" rtlCol="0">
            <a:spAutoFit/>
          </a:bodyPr>
          <a:lstStyle/>
          <a:p>
            <a:r>
              <a:rPr lang="fr-BE" b="1" dirty="0" smtClean="0"/>
              <a:t>X-ray</a:t>
            </a:r>
            <a:endParaRPr lang="fr-BE" b="1" dirty="0"/>
          </a:p>
        </p:txBody>
      </p:sp>
    </p:spTree>
    <p:extLst>
      <p:ext uri="{BB962C8B-B14F-4D97-AF65-F5344CB8AC3E}">
        <p14:creationId xmlns:p14="http://schemas.microsoft.com/office/powerpoint/2010/main" val="3952341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63688" y="201340"/>
            <a:ext cx="5616624" cy="523220"/>
          </a:xfrm>
          <a:prstGeom prst="rect">
            <a:avLst/>
          </a:prstGeom>
          <a:noFill/>
        </p:spPr>
        <p:txBody>
          <a:bodyPr wrap="square" rtlCol="0">
            <a:spAutoFit/>
          </a:bodyPr>
          <a:lstStyle/>
          <a:p>
            <a:pPr algn="ctr"/>
            <a:r>
              <a:rPr lang="fr-BE" sz="2800" i="1" dirty="0" smtClean="0"/>
              <a:t>Ophidion rochei: </a:t>
            </a:r>
            <a:r>
              <a:rPr lang="fr-BE" sz="2800" dirty="0" err="1" smtClean="0"/>
              <a:t>sound</a:t>
            </a:r>
            <a:r>
              <a:rPr lang="fr-BE" sz="2800" dirty="0" smtClean="0"/>
              <a:t> production</a:t>
            </a:r>
            <a:endParaRPr lang="fr-BE" sz="2800" i="1" dirty="0"/>
          </a:p>
        </p:txBody>
      </p:sp>
      <p:pic>
        <p:nvPicPr>
          <p:cNvPr id="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970" r="7278" b="4156"/>
          <a:stretch/>
        </p:blipFill>
        <p:spPr bwMode="auto">
          <a:xfrm>
            <a:off x="337075" y="2619530"/>
            <a:ext cx="4090909" cy="2880000"/>
          </a:xfrm>
          <a:prstGeom prst="rect">
            <a:avLst/>
          </a:prstGeom>
          <a:noFill/>
          <a:ln w="127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122" t="1267" r="4849" b="-3489"/>
          <a:stretch/>
        </p:blipFill>
        <p:spPr bwMode="auto">
          <a:xfrm>
            <a:off x="4710203" y="2624532"/>
            <a:ext cx="4038261" cy="2880000"/>
          </a:xfrm>
          <a:prstGeom prst="rect">
            <a:avLst/>
          </a:prstGeom>
          <a:solidFill>
            <a:schemeClr val="tx1"/>
          </a:solidFill>
          <a:ln w="12700">
            <a:solidFill>
              <a:srgbClr val="0070C0"/>
            </a:solidFill>
          </a:ln>
          <a:effectLst/>
          <a:extLst/>
        </p:spPr>
      </p:pic>
      <p:sp>
        <p:nvSpPr>
          <p:cNvPr id="11" name="ZoneTexte 10"/>
          <p:cNvSpPr txBox="1"/>
          <p:nvPr/>
        </p:nvSpPr>
        <p:spPr>
          <a:xfrm>
            <a:off x="1993211" y="5182592"/>
            <a:ext cx="1440160" cy="307777"/>
          </a:xfrm>
          <a:prstGeom prst="rect">
            <a:avLst/>
          </a:prstGeom>
          <a:solidFill>
            <a:schemeClr val="tx1"/>
          </a:solidFill>
        </p:spPr>
        <p:txBody>
          <a:bodyPr wrap="square" rtlCol="0">
            <a:spAutoFit/>
          </a:bodyPr>
          <a:lstStyle/>
          <a:p>
            <a:pPr algn="ctr"/>
            <a:r>
              <a:rPr lang="en-US" sz="1400" b="1" dirty="0" smtClean="0">
                <a:solidFill>
                  <a:schemeClr val="bg1"/>
                </a:solidFill>
              </a:rPr>
              <a:t>Time</a:t>
            </a:r>
            <a:r>
              <a:rPr lang="en-US" sz="1400" b="1" dirty="0" smtClean="0"/>
              <a:t> </a:t>
            </a:r>
            <a:r>
              <a:rPr lang="en-US" sz="1400" b="1" dirty="0" smtClean="0">
                <a:solidFill>
                  <a:srgbClr val="FF0000"/>
                </a:solidFill>
              </a:rPr>
              <a:t>(s)</a:t>
            </a:r>
            <a:endParaRPr lang="en-US" sz="1400" b="1" dirty="0">
              <a:solidFill>
                <a:srgbClr val="FF0000"/>
              </a:solidFill>
            </a:endParaRPr>
          </a:p>
        </p:txBody>
      </p:sp>
      <p:sp>
        <p:nvSpPr>
          <p:cNvPr id="12" name="ZoneTexte 11"/>
          <p:cNvSpPr txBox="1"/>
          <p:nvPr/>
        </p:nvSpPr>
        <p:spPr>
          <a:xfrm>
            <a:off x="6225673" y="5185278"/>
            <a:ext cx="1440160" cy="307777"/>
          </a:xfrm>
          <a:prstGeom prst="rect">
            <a:avLst/>
          </a:prstGeom>
          <a:solidFill>
            <a:schemeClr val="tx1"/>
          </a:solidFill>
        </p:spPr>
        <p:txBody>
          <a:bodyPr wrap="square" rtlCol="0">
            <a:spAutoFit/>
          </a:bodyPr>
          <a:lstStyle/>
          <a:p>
            <a:pPr algn="ctr"/>
            <a:r>
              <a:rPr lang="en-US" sz="1400" b="1" dirty="0" smtClean="0">
                <a:solidFill>
                  <a:schemeClr val="bg1"/>
                </a:solidFill>
              </a:rPr>
              <a:t>Time </a:t>
            </a:r>
            <a:r>
              <a:rPr lang="en-US" sz="1400" b="1" dirty="0" smtClean="0">
                <a:solidFill>
                  <a:srgbClr val="FF0000"/>
                </a:solidFill>
              </a:rPr>
              <a:t>(</a:t>
            </a:r>
            <a:r>
              <a:rPr lang="en-US" sz="1400" b="1" dirty="0" err="1" smtClean="0">
                <a:solidFill>
                  <a:srgbClr val="FF0000"/>
                </a:solidFill>
              </a:rPr>
              <a:t>ms</a:t>
            </a:r>
            <a:r>
              <a:rPr lang="en-US" sz="1400" b="1" dirty="0" smtClean="0">
                <a:solidFill>
                  <a:srgbClr val="FF0000"/>
                </a:solidFill>
              </a:rPr>
              <a:t>)</a:t>
            </a:r>
            <a:endParaRPr lang="en-US" sz="1400" b="1" dirty="0">
              <a:solidFill>
                <a:srgbClr val="FF0000"/>
              </a:solidFill>
            </a:endParaRPr>
          </a:p>
        </p:txBody>
      </p:sp>
      <p:sp>
        <p:nvSpPr>
          <p:cNvPr id="13" name="ZoneTexte 12"/>
          <p:cNvSpPr txBox="1"/>
          <p:nvPr/>
        </p:nvSpPr>
        <p:spPr>
          <a:xfrm rot="16200000">
            <a:off x="3586900" y="3891085"/>
            <a:ext cx="2615934" cy="307777"/>
          </a:xfrm>
          <a:prstGeom prst="rect">
            <a:avLst/>
          </a:prstGeom>
          <a:solidFill>
            <a:schemeClr val="tx1"/>
          </a:solidFill>
        </p:spPr>
        <p:txBody>
          <a:bodyPr wrap="square" rtlCol="0">
            <a:spAutoFit/>
          </a:bodyPr>
          <a:lstStyle/>
          <a:p>
            <a:pPr algn="ctr"/>
            <a:r>
              <a:rPr lang="en-US" sz="1400" dirty="0" smtClean="0">
                <a:solidFill>
                  <a:schemeClr val="bg1"/>
                </a:solidFill>
              </a:rPr>
              <a:t>Relative intensity (V)</a:t>
            </a:r>
            <a:endParaRPr lang="en-US" sz="1400" dirty="0">
              <a:solidFill>
                <a:schemeClr val="bg1"/>
              </a:solidFill>
            </a:endParaRPr>
          </a:p>
        </p:txBody>
      </p:sp>
      <p:sp>
        <p:nvSpPr>
          <p:cNvPr id="14" name="ZoneTexte 13"/>
          <p:cNvSpPr txBox="1"/>
          <p:nvPr/>
        </p:nvSpPr>
        <p:spPr>
          <a:xfrm rot="16200000">
            <a:off x="-775135" y="3827276"/>
            <a:ext cx="2615934" cy="307777"/>
          </a:xfrm>
          <a:prstGeom prst="rect">
            <a:avLst/>
          </a:prstGeom>
          <a:solidFill>
            <a:schemeClr val="tx1"/>
          </a:solidFill>
        </p:spPr>
        <p:txBody>
          <a:bodyPr wrap="square" rtlCol="0">
            <a:spAutoFit/>
          </a:bodyPr>
          <a:lstStyle/>
          <a:p>
            <a:pPr algn="ctr"/>
            <a:r>
              <a:rPr lang="en-US" sz="1400" dirty="0" smtClean="0">
                <a:solidFill>
                  <a:schemeClr val="bg1"/>
                </a:solidFill>
              </a:rPr>
              <a:t>Relative intensity (V)</a:t>
            </a:r>
            <a:endParaRPr lang="en-US" sz="1400" dirty="0">
              <a:solidFill>
                <a:schemeClr val="bg1"/>
              </a:solidFill>
            </a:endParaRPr>
          </a:p>
        </p:txBody>
      </p:sp>
      <p:pic>
        <p:nvPicPr>
          <p:cNvPr id="17" name="male captiv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3696" y="2613684"/>
            <a:ext cx="432000" cy="432000"/>
          </a:xfrm>
          <a:prstGeom prst="rect">
            <a:avLst/>
          </a:prstGeom>
        </p:spPr>
      </p:pic>
      <p:pic>
        <p:nvPicPr>
          <p:cNvPr id="18" name="Picture 2" descr="C:\Users\Suez\Documents\ECI XIV\evoltuion of period males.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6136" y="2624532"/>
            <a:ext cx="4141848" cy="2880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cxnSp>
        <p:nvCxnSpPr>
          <p:cNvPr id="19" name="Connecteur droit avec flèche 18"/>
          <p:cNvCxnSpPr/>
          <p:nvPr/>
        </p:nvCxnSpPr>
        <p:spPr>
          <a:xfrm>
            <a:off x="3361363" y="3045684"/>
            <a:ext cx="72008" cy="380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3539510" y="3031318"/>
            <a:ext cx="48193" cy="447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3462086" y="2989034"/>
            <a:ext cx="77424" cy="4521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Connecteur droit avec flèche 21"/>
          <p:cNvCxnSpPr/>
          <p:nvPr/>
        </p:nvCxnSpPr>
        <p:spPr>
          <a:xfrm flipV="1">
            <a:off x="3587703" y="3080075"/>
            <a:ext cx="108012" cy="35041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27" name="female cap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62688" y="2624212"/>
            <a:ext cx="432000" cy="432000"/>
          </a:xfrm>
          <a:prstGeom prst="rect">
            <a:avLst/>
          </a:prstGeom>
        </p:spPr>
      </p:pic>
      <p:pic>
        <p:nvPicPr>
          <p:cNvPr id="23" name="Picture 3" descr="C:\Users\Suez\Documents\ECI XIV\evolution of period in females.t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26" r="4058"/>
          <a:stretch/>
        </p:blipFill>
        <p:spPr bwMode="auto">
          <a:xfrm>
            <a:off x="4716016" y="2637232"/>
            <a:ext cx="4032000" cy="2880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33" name="ZoneTexte 32"/>
          <p:cNvSpPr txBox="1"/>
          <p:nvPr/>
        </p:nvSpPr>
        <p:spPr>
          <a:xfrm>
            <a:off x="395536" y="940658"/>
            <a:ext cx="3947290" cy="400110"/>
          </a:xfrm>
          <a:prstGeom prst="rect">
            <a:avLst/>
          </a:prstGeom>
          <a:noFill/>
        </p:spPr>
        <p:txBody>
          <a:bodyPr wrap="square" rtlCol="0">
            <a:spAutoFit/>
          </a:bodyPr>
          <a:lstStyle/>
          <a:p>
            <a:pPr algn="ctr"/>
            <a:r>
              <a:rPr lang="en-US" sz="2000" b="1" dirty="0" smtClean="0"/>
              <a:t>Type 1 sound = male</a:t>
            </a:r>
            <a:endParaRPr lang="en-US" sz="2000" b="1" dirty="0"/>
          </a:p>
        </p:txBody>
      </p:sp>
      <p:sp>
        <p:nvSpPr>
          <p:cNvPr id="34" name="ZoneTexte 33"/>
          <p:cNvSpPr txBox="1"/>
          <p:nvPr/>
        </p:nvSpPr>
        <p:spPr>
          <a:xfrm>
            <a:off x="4772599" y="940658"/>
            <a:ext cx="3947290" cy="400110"/>
          </a:xfrm>
          <a:prstGeom prst="rect">
            <a:avLst/>
          </a:prstGeom>
          <a:noFill/>
        </p:spPr>
        <p:txBody>
          <a:bodyPr wrap="square" rtlCol="0">
            <a:spAutoFit/>
          </a:bodyPr>
          <a:lstStyle/>
          <a:p>
            <a:pPr algn="ctr"/>
            <a:r>
              <a:rPr lang="en-US" sz="2000" b="1" dirty="0" smtClean="0"/>
              <a:t>Type 2 sound = female and juvenile</a:t>
            </a:r>
            <a:endParaRPr lang="en-US" sz="2000" b="1" dirty="0"/>
          </a:p>
        </p:txBody>
      </p:sp>
      <p:sp>
        <p:nvSpPr>
          <p:cNvPr id="3" name="ZoneTexte 2"/>
          <p:cNvSpPr txBox="1"/>
          <p:nvPr/>
        </p:nvSpPr>
        <p:spPr>
          <a:xfrm>
            <a:off x="286136" y="1470848"/>
            <a:ext cx="4285864" cy="923330"/>
          </a:xfrm>
          <a:prstGeom prst="rect">
            <a:avLst/>
          </a:prstGeom>
          <a:noFill/>
        </p:spPr>
        <p:txBody>
          <a:bodyPr wrap="square" rtlCol="0">
            <a:spAutoFit/>
          </a:bodyPr>
          <a:lstStyle/>
          <a:p>
            <a:pPr marL="285750" indent="-285750">
              <a:buFontTx/>
              <a:buChar char="-"/>
            </a:pPr>
            <a:r>
              <a:rPr lang="fr-BE" dirty="0" smtClean="0"/>
              <a:t>Pulse duration</a:t>
            </a:r>
            <a:r>
              <a:rPr lang="fr-BE" dirty="0" smtClean="0"/>
              <a:t>: </a:t>
            </a:r>
            <a:r>
              <a:rPr lang="fr-BE" i="1" dirty="0" smtClean="0"/>
              <a:t>ca. </a:t>
            </a:r>
            <a:r>
              <a:rPr lang="fr-BE" dirty="0" smtClean="0"/>
              <a:t>15-20 ms</a:t>
            </a:r>
          </a:p>
          <a:p>
            <a:pPr marL="285750" indent="-285750">
              <a:buFontTx/>
              <a:buChar char="-"/>
            </a:pPr>
            <a:r>
              <a:rPr lang="fr-BE" dirty="0" smtClean="0"/>
              <a:t>1 to 55 pulses</a:t>
            </a:r>
          </a:p>
          <a:p>
            <a:pPr marL="285750" indent="-285750">
              <a:buFontTx/>
              <a:buChar char="-"/>
            </a:pPr>
            <a:r>
              <a:rPr lang="fr-BE" dirty="0" smtClean="0"/>
              <a:t>&gt;20 pulses: unique pattern in </a:t>
            </a:r>
            <a:r>
              <a:rPr lang="fr-BE" dirty="0" err="1" smtClean="0"/>
              <a:t>period</a:t>
            </a:r>
            <a:endParaRPr lang="en-US" dirty="0"/>
          </a:p>
        </p:txBody>
      </p:sp>
      <p:sp>
        <p:nvSpPr>
          <p:cNvPr id="30" name="ZoneTexte 29"/>
          <p:cNvSpPr txBox="1"/>
          <p:nvPr/>
        </p:nvSpPr>
        <p:spPr>
          <a:xfrm>
            <a:off x="4716016" y="1470848"/>
            <a:ext cx="3960440" cy="923330"/>
          </a:xfrm>
          <a:prstGeom prst="rect">
            <a:avLst/>
          </a:prstGeom>
          <a:noFill/>
        </p:spPr>
        <p:txBody>
          <a:bodyPr wrap="square" rtlCol="0">
            <a:spAutoFit/>
          </a:bodyPr>
          <a:lstStyle/>
          <a:p>
            <a:pPr marL="285750" indent="-285750">
              <a:buFontTx/>
              <a:buChar char="-"/>
            </a:pPr>
            <a:r>
              <a:rPr lang="fr-BE" dirty="0" smtClean="0"/>
              <a:t>Pulse duration: </a:t>
            </a:r>
            <a:r>
              <a:rPr lang="fr-BE" i="1" dirty="0" smtClean="0"/>
              <a:t>ca. </a:t>
            </a:r>
            <a:r>
              <a:rPr lang="fr-BE" dirty="0" smtClean="0"/>
              <a:t>1 ms</a:t>
            </a:r>
          </a:p>
          <a:p>
            <a:pPr marL="285750" indent="-285750">
              <a:buFontTx/>
              <a:buChar char="-"/>
            </a:pPr>
            <a:r>
              <a:rPr lang="fr-BE" dirty="0" smtClean="0"/>
              <a:t>2 to 21 pulses</a:t>
            </a:r>
          </a:p>
          <a:p>
            <a:pPr marL="285750" indent="-285750">
              <a:buFontTx/>
              <a:buChar char="-"/>
            </a:pPr>
            <a:r>
              <a:rPr lang="fr-BE" dirty="0" smtClean="0"/>
              <a:t>No </a:t>
            </a:r>
            <a:r>
              <a:rPr lang="fr-BE" dirty="0" err="1" smtClean="0"/>
              <a:t>specific</a:t>
            </a:r>
            <a:r>
              <a:rPr lang="fr-BE" dirty="0" smtClean="0"/>
              <a:t> pattern in </a:t>
            </a:r>
            <a:r>
              <a:rPr lang="fr-BE" dirty="0" err="1" smtClean="0"/>
              <a:t>period</a:t>
            </a:r>
            <a:r>
              <a:rPr lang="fr-BE" dirty="0" smtClean="0"/>
              <a:t> </a:t>
            </a:r>
            <a:endParaRPr lang="en-US" dirty="0"/>
          </a:p>
        </p:txBody>
      </p:sp>
      <p:pic>
        <p:nvPicPr>
          <p:cNvPr id="31" name="Picture 2" descr="D:\JMIH 2013\low imag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973058" y="5517232"/>
            <a:ext cx="3535112" cy="276999"/>
          </a:xfrm>
          <a:prstGeom prst="rect">
            <a:avLst/>
          </a:prstGeom>
          <a:noFill/>
        </p:spPr>
        <p:txBody>
          <a:bodyPr wrap="square" rtlCol="0">
            <a:spAutoFit/>
          </a:bodyPr>
          <a:lstStyle/>
          <a:p>
            <a:pPr algn="r"/>
            <a:r>
              <a:rPr lang="en-US" sz="1200" dirty="0" err="1" smtClean="0"/>
              <a:t>Ocillogram</a:t>
            </a:r>
            <a:r>
              <a:rPr lang="en-US" sz="1200" dirty="0" smtClean="0"/>
              <a:t> of  a typical male </a:t>
            </a:r>
            <a:r>
              <a:rPr lang="en-US" sz="1200" i="1" dirty="0" smtClean="0"/>
              <a:t>O. rochei </a:t>
            </a:r>
            <a:r>
              <a:rPr lang="en-US" sz="1200" dirty="0" smtClean="0"/>
              <a:t>sound</a:t>
            </a:r>
            <a:endParaRPr lang="en-US" sz="1200" dirty="0"/>
          </a:p>
        </p:txBody>
      </p:sp>
      <p:sp>
        <p:nvSpPr>
          <p:cNvPr id="35" name="ZoneTexte 34"/>
          <p:cNvSpPr txBox="1"/>
          <p:nvPr/>
        </p:nvSpPr>
        <p:spPr>
          <a:xfrm>
            <a:off x="5747852" y="5530403"/>
            <a:ext cx="3535112" cy="276999"/>
          </a:xfrm>
          <a:prstGeom prst="rect">
            <a:avLst/>
          </a:prstGeom>
          <a:noFill/>
        </p:spPr>
        <p:txBody>
          <a:bodyPr wrap="square" rtlCol="0">
            <a:spAutoFit/>
          </a:bodyPr>
          <a:lstStyle/>
          <a:p>
            <a:r>
              <a:rPr lang="en-US" sz="1200" dirty="0" err="1" smtClean="0"/>
              <a:t>Ocillogram</a:t>
            </a:r>
            <a:r>
              <a:rPr lang="en-US" sz="1200" dirty="0" smtClean="0"/>
              <a:t> of  a typical female </a:t>
            </a:r>
            <a:r>
              <a:rPr lang="en-US" sz="1200" i="1" dirty="0" smtClean="0"/>
              <a:t>O. rochei </a:t>
            </a:r>
            <a:r>
              <a:rPr lang="en-US" sz="1200" dirty="0" smtClean="0"/>
              <a:t>sound</a:t>
            </a:r>
            <a:endParaRPr lang="en-US" sz="1200" dirty="0"/>
          </a:p>
        </p:txBody>
      </p:sp>
      <p:sp>
        <p:nvSpPr>
          <p:cNvPr id="36" name="ZoneTexte 35"/>
          <p:cNvSpPr txBox="1"/>
          <p:nvPr/>
        </p:nvSpPr>
        <p:spPr>
          <a:xfrm>
            <a:off x="189903" y="5517232"/>
            <a:ext cx="4323495" cy="276999"/>
          </a:xfrm>
          <a:prstGeom prst="rect">
            <a:avLst/>
          </a:prstGeom>
          <a:noFill/>
        </p:spPr>
        <p:txBody>
          <a:bodyPr wrap="square" rtlCol="0">
            <a:spAutoFit/>
          </a:bodyPr>
          <a:lstStyle/>
          <a:p>
            <a:pPr algn="r"/>
            <a:r>
              <a:rPr lang="en-US" sz="1200" dirty="0" smtClean="0"/>
              <a:t>Variations  in pulse period duration in a male </a:t>
            </a:r>
            <a:r>
              <a:rPr lang="en-US" sz="1200" i="1" dirty="0" smtClean="0"/>
              <a:t>O. rochei  </a:t>
            </a:r>
            <a:r>
              <a:rPr lang="en-US" sz="1200" dirty="0" smtClean="0"/>
              <a:t>sound</a:t>
            </a:r>
            <a:endParaRPr lang="en-US" sz="1200" dirty="0"/>
          </a:p>
        </p:txBody>
      </p:sp>
      <p:sp>
        <p:nvSpPr>
          <p:cNvPr id="37" name="ZoneTexte 36"/>
          <p:cNvSpPr txBox="1"/>
          <p:nvPr/>
        </p:nvSpPr>
        <p:spPr>
          <a:xfrm>
            <a:off x="4510383" y="5527623"/>
            <a:ext cx="4323495" cy="276999"/>
          </a:xfrm>
          <a:prstGeom prst="rect">
            <a:avLst/>
          </a:prstGeom>
          <a:noFill/>
        </p:spPr>
        <p:txBody>
          <a:bodyPr wrap="square" rtlCol="0">
            <a:spAutoFit/>
          </a:bodyPr>
          <a:lstStyle/>
          <a:p>
            <a:pPr algn="r"/>
            <a:r>
              <a:rPr lang="en-US" sz="1200" dirty="0" smtClean="0"/>
              <a:t>Variations in pulse period duration in a female </a:t>
            </a:r>
            <a:r>
              <a:rPr lang="en-US" sz="1200" i="1" dirty="0" smtClean="0"/>
              <a:t>O. rochei </a:t>
            </a:r>
            <a:r>
              <a:rPr lang="en-US" sz="1200" dirty="0" smtClean="0"/>
              <a:t>sound</a:t>
            </a:r>
            <a:endParaRPr lang="en-US" sz="1200" dirty="0"/>
          </a:p>
        </p:txBody>
      </p:sp>
      <p:sp>
        <p:nvSpPr>
          <p:cNvPr id="25" name="ZoneTexte 24"/>
          <p:cNvSpPr txBox="1"/>
          <p:nvPr/>
        </p:nvSpPr>
        <p:spPr>
          <a:xfrm>
            <a:off x="1918095" y="5085184"/>
            <a:ext cx="225686" cy="369332"/>
          </a:xfrm>
          <a:prstGeom prst="rect">
            <a:avLst/>
          </a:prstGeom>
          <a:solidFill>
            <a:schemeClr val="tx1"/>
          </a:solid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38" name="ZoneTexte 37"/>
          <p:cNvSpPr txBox="1"/>
          <p:nvPr/>
        </p:nvSpPr>
        <p:spPr>
          <a:xfrm>
            <a:off x="6204891" y="5085184"/>
            <a:ext cx="225686" cy="369332"/>
          </a:xfrm>
          <a:prstGeom prst="rect">
            <a:avLst/>
          </a:prstGeom>
          <a:solidFill>
            <a:schemeClr val="tx1"/>
          </a:solidFill>
        </p:spPr>
        <p:txBody>
          <a:bodyPr wrap="square" rtlCol="0">
            <a:spAutoFit/>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05577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739" fill="hold"/>
                                        <p:tgtEl>
                                          <p:spTgt spid="27"/>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763" fill="hold"/>
                                        <p:tgtEl>
                                          <p:spTgt spid="17"/>
                                        </p:tgtEl>
                                      </p:cBhvr>
                                    </p:cmd>
                                  </p:childTnLst>
                                </p:cTn>
                              </p:par>
                            </p:childTnLst>
                          </p:cTn>
                        </p:par>
                      </p:childTnLst>
                    </p:cTn>
                  </p:par>
                </p:childTnLst>
              </p:cTn>
              <p:nextCondLst>
                <p:cond evt="onClick" delay="0">
                  <p:tgtEl>
                    <p:spTgt spid="17"/>
                  </p:tgtEl>
                </p:cond>
              </p:nextCondLst>
            </p:seq>
            <p:audio>
              <p:cMediaNode vol="80000">
                <p:cTn id="39" fill="hold" display="0">
                  <p:stCondLst>
                    <p:cond delay="indefinite"/>
                  </p:stCondLst>
                  <p:endCondLst>
                    <p:cond evt="onStopAudio" delay="0">
                      <p:tgtEl>
                        <p:sldTgt/>
                      </p:tgtEl>
                    </p:cond>
                  </p:endCondLst>
                </p:cTn>
                <p:tgtEl>
                  <p:spTgt spid="27"/>
                </p:tgtEl>
              </p:cMediaNode>
            </p:audio>
            <p:audio>
              <p:cMediaNode vol="80000">
                <p:cTn id="40" fill="hold" display="0">
                  <p:stCondLst>
                    <p:cond delay="indefinite"/>
                  </p:stCondLst>
                  <p:endCondLst>
                    <p:cond evt="onStopAudio" delay="0">
                      <p:tgtEl>
                        <p:sldTgt/>
                      </p:tgtEl>
                    </p:cond>
                  </p:endCondLst>
                </p:cTn>
                <p:tgtEl>
                  <p:spTgt spid="17"/>
                </p:tgtEl>
              </p:cMediaNode>
            </p:audio>
          </p:childTnLst>
        </p:cTn>
      </p:par>
    </p:tnLst>
    <p:bldLst>
      <p:bldP spid="24" grpId="0"/>
      <p:bldP spid="35" grpId="0"/>
      <p:bldP spid="36" grpId="0"/>
      <p:bldP spid="37" grpId="0"/>
      <p:bldP spid="2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1" cy="81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065" y="3810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8" descr="http://www.asih.org/sites/default/files/imagecache/home_image_portrait/home/asih-2013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4" y="32020"/>
            <a:ext cx="798139" cy="792000"/>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763688" y="201340"/>
            <a:ext cx="5616624" cy="523220"/>
          </a:xfrm>
          <a:prstGeom prst="rect">
            <a:avLst/>
          </a:prstGeom>
          <a:noFill/>
        </p:spPr>
        <p:txBody>
          <a:bodyPr wrap="square" rtlCol="0">
            <a:spAutoFit/>
          </a:bodyPr>
          <a:lstStyle/>
          <a:p>
            <a:pPr algn="ctr"/>
            <a:r>
              <a:rPr lang="fr-BE" sz="2800" i="1" dirty="0" smtClean="0"/>
              <a:t>Ophidion rochei: </a:t>
            </a:r>
            <a:r>
              <a:rPr lang="fr-BE" sz="2800" dirty="0" err="1" smtClean="0"/>
              <a:t>morphology</a:t>
            </a:r>
            <a:endParaRPr lang="fr-BE" sz="2800" i="1" dirty="0"/>
          </a:p>
        </p:txBody>
      </p:sp>
      <p:pic>
        <p:nvPicPr>
          <p:cNvPr id="23" name="Picture 2" descr="D:\JMIH 2013\low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1" y="6165303"/>
            <a:ext cx="9134946" cy="686141"/>
          </a:xfrm>
          <a:prstGeom prst="rect">
            <a:avLst/>
          </a:prstGeom>
          <a:noFill/>
          <a:extLst>
            <a:ext uri="{909E8E84-426E-40DD-AFC4-6F175D3DCCD1}">
              <a14:hiddenFill xmlns:a14="http://schemas.microsoft.com/office/drawing/2010/main">
                <a:solidFill>
                  <a:srgbClr val="FFFFFF"/>
                </a:solidFill>
              </a14:hiddenFill>
            </a:ext>
          </a:extLst>
        </p:spPr>
      </p:pic>
      <p:sp>
        <p:nvSpPr>
          <p:cNvPr id="63" name="ZoneTexte 62"/>
          <p:cNvSpPr txBox="1"/>
          <p:nvPr/>
        </p:nvSpPr>
        <p:spPr>
          <a:xfrm>
            <a:off x="427862" y="908720"/>
            <a:ext cx="2920002" cy="369332"/>
          </a:xfrm>
          <a:prstGeom prst="rect">
            <a:avLst/>
          </a:prstGeom>
          <a:noFill/>
        </p:spPr>
        <p:txBody>
          <a:bodyPr wrap="square" rtlCol="0">
            <a:spAutoFit/>
          </a:bodyPr>
          <a:lstStyle/>
          <a:p>
            <a:pPr marL="285750" indent="-285750">
              <a:buFont typeface="Arial" pitchFamily="34" charset="0"/>
              <a:buChar char="•"/>
            </a:pPr>
            <a:r>
              <a:rPr lang="en-US" dirty="0" smtClean="0"/>
              <a:t>≠ mineralized structures</a:t>
            </a:r>
            <a:endParaRPr lang="en-US" dirty="0"/>
          </a:p>
        </p:txBody>
      </p:sp>
      <p:cxnSp>
        <p:nvCxnSpPr>
          <p:cNvPr id="10" name="Connecteur droit 9"/>
          <p:cNvCxnSpPr/>
          <p:nvPr/>
        </p:nvCxnSpPr>
        <p:spPr>
          <a:xfrm flipH="1" flipV="1">
            <a:off x="6156176" y="3839023"/>
            <a:ext cx="360040" cy="16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flipV="1">
            <a:off x="3946253" y="2001617"/>
            <a:ext cx="130744" cy="184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5248823" y="1547872"/>
            <a:ext cx="2946603" cy="307777"/>
          </a:xfrm>
          <a:prstGeom prst="rect">
            <a:avLst/>
          </a:prstGeom>
          <a:noFill/>
        </p:spPr>
        <p:txBody>
          <a:bodyPr wrap="square" rtlCol="0">
            <a:spAutoFit/>
          </a:bodyPr>
          <a:lstStyle/>
          <a:p>
            <a:r>
              <a:rPr lang="en-US" sz="1400" dirty="0" smtClean="0"/>
              <a:t>Neurocranium</a:t>
            </a:r>
            <a:endParaRPr lang="en-US" sz="1400" dirty="0"/>
          </a:p>
        </p:txBody>
      </p:sp>
      <p:cxnSp>
        <p:nvCxnSpPr>
          <p:cNvPr id="67" name="Connecteur droit 66"/>
          <p:cNvCxnSpPr/>
          <p:nvPr/>
        </p:nvCxnSpPr>
        <p:spPr>
          <a:xfrm flipH="1" flipV="1">
            <a:off x="3745102" y="4448698"/>
            <a:ext cx="130744" cy="184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6516216" y="2001617"/>
            <a:ext cx="94091" cy="760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G:\o rochei male lat view.jpg"/>
          <p:cNvPicPr>
            <a:picLocks noChangeAspect="1" noChangeArrowheads="1"/>
          </p:cNvPicPr>
          <p:nvPr/>
        </p:nvPicPr>
        <p:blipFill rotWithShape="1">
          <a:blip r:embed="rId5">
            <a:extLst>
              <a:ext uri="{28A0092B-C50C-407E-A947-70E740481C1C}">
                <a14:useLocalDpi xmlns:a14="http://schemas.microsoft.com/office/drawing/2010/main" val="0"/>
              </a:ext>
            </a:extLst>
          </a:blip>
          <a:srcRect t="21033" r="8837" b="13561"/>
          <a:stretch/>
        </p:blipFill>
        <p:spPr bwMode="auto">
          <a:xfrm>
            <a:off x="836968" y="1555634"/>
            <a:ext cx="4248000" cy="17664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o rochei fem squel_dor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309" b="25306"/>
          <a:stretch/>
        </p:blipFill>
        <p:spPr bwMode="auto">
          <a:xfrm>
            <a:off x="5148063" y="3948004"/>
            <a:ext cx="3556567" cy="1018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 rochei fem squel_lat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656" b="9941"/>
          <a:stretch/>
        </p:blipFill>
        <p:spPr bwMode="auto">
          <a:xfrm>
            <a:off x="836968" y="3639858"/>
            <a:ext cx="4221097" cy="160016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o rochei male dorsa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 t="30403" r="12016" b="28518"/>
          <a:stretch/>
        </p:blipFill>
        <p:spPr bwMode="auto">
          <a:xfrm>
            <a:off x="5126346" y="1896027"/>
            <a:ext cx="3600000" cy="972000"/>
          </a:xfrm>
          <a:prstGeom prst="rect">
            <a:avLst/>
          </a:prstGeom>
          <a:noFill/>
          <a:extLst>
            <a:ext uri="{909E8E84-426E-40DD-AFC4-6F175D3DCCD1}">
              <a14:hiddenFill xmlns:a14="http://schemas.microsoft.com/office/drawing/2010/main">
                <a:solidFill>
                  <a:srgbClr val="FFFFFF"/>
                </a:solidFill>
              </a14:hiddenFill>
            </a:ext>
          </a:extLst>
        </p:spPr>
      </p:pic>
      <p:sp>
        <p:nvSpPr>
          <p:cNvPr id="90" name="Ellipse 89"/>
          <p:cNvSpPr/>
          <p:nvPr/>
        </p:nvSpPr>
        <p:spPr>
          <a:xfrm>
            <a:off x="202205" y="2028630"/>
            <a:ext cx="237115" cy="2357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Connecteur droit avec flèche 90"/>
          <p:cNvCxnSpPr>
            <a:stCxn id="90" idx="7"/>
          </p:cNvCxnSpPr>
          <p:nvPr/>
        </p:nvCxnSpPr>
        <p:spPr>
          <a:xfrm flipV="1">
            <a:off x="404595" y="1831043"/>
            <a:ext cx="178742" cy="2321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Ellipse 91"/>
          <p:cNvSpPr/>
          <p:nvPr/>
        </p:nvSpPr>
        <p:spPr>
          <a:xfrm>
            <a:off x="202205" y="4071906"/>
            <a:ext cx="237115" cy="2219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Connecteur droit 92"/>
          <p:cNvCxnSpPr>
            <a:stCxn id="92" idx="4"/>
          </p:cNvCxnSpPr>
          <p:nvPr/>
        </p:nvCxnSpPr>
        <p:spPr>
          <a:xfrm flipH="1">
            <a:off x="320762" y="4293840"/>
            <a:ext cx="1" cy="3263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214728" y="4417309"/>
            <a:ext cx="2198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Connecteur droit 2057"/>
          <p:cNvCxnSpPr/>
          <p:nvPr/>
        </p:nvCxnSpPr>
        <p:spPr>
          <a:xfrm>
            <a:off x="1237525" y="5032889"/>
            <a:ext cx="3119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60" name="ZoneTexte 2059"/>
          <p:cNvSpPr txBox="1"/>
          <p:nvPr/>
        </p:nvSpPr>
        <p:spPr>
          <a:xfrm>
            <a:off x="1139431" y="4772241"/>
            <a:ext cx="820105" cy="307777"/>
          </a:xfrm>
          <a:prstGeom prst="rect">
            <a:avLst/>
          </a:prstGeom>
          <a:noFill/>
        </p:spPr>
        <p:txBody>
          <a:bodyPr wrap="square" rtlCol="0">
            <a:spAutoFit/>
          </a:bodyPr>
          <a:lstStyle/>
          <a:p>
            <a:r>
              <a:rPr lang="en-US" sz="1400" dirty="0" smtClean="0"/>
              <a:t>2mm</a:t>
            </a:r>
            <a:endParaRPr lang="en-US" sz="1400" dirty="0"/>
          </a:p>
        </p:txBody>
      </p:sp>
      <p:sp>
        <p:nvSpPr>
          <p:cNvPr id="102" name="ZoneTexte 101"/>
          <p:cNvSpPr txBox="1"/>
          <p:nvPr/>
        </p:nvSpPr>
        <p:spPr>
          <a:xfrm>
            <a:off x="5148064" y="4772241"/>
            <a:ext cx="820105" cy="307777"/>
          </a:xfrm>
          <a:prstGeom prst="rect">
            <a:avLst/>
          </a:prstGeom>
          <a:noFill/>
        </p:spPr>
        <p:txBody>
          <a:bodyPr wrap="square" rtlCol="0">
            <a:spAutoFit/>
          </a:bodyPr>
          <a:lstStyle/>
          <a:p>
            <a:r>
              <a:rPr lang="en-US" sz="1400" dirty="0" smtClean="0"/>
              <a:t>2mm</a:t>
            </a:r>
            <a:endParaRPr lang="en-US" sz="1400" dirty="0"/>
          </a:p>
        </p:txBody>
      </p:sp>
      <p:sp>
        <p:nvSpPr>
          <p:cNvPr id="61" name="ZoneTexte 60"/>
          <p:cNvSpPr txBox="1"/>
          <p:nvPr/>
        </p:nvSpPr>
        <p:spPr>
          <a:xfrm>
            <a:off x="1217389" y="1376345"/>
            <a:ext cx="2946603" cy="307777"/>
          </a:xfrm>
          <a:prstGeom prst="rect">
            <a:avLst/>
          </a:prstGeom>
          <a:noFill/>
        </p:spPr>
        <p:txBody>
          <a:bodyPr wrap="square" rtlCol="0">
            <a:spAutoFit/>
          </a:bodyPr>
          <a:lstStyle/>
          <a:p>
            <a:r>
              <a:rPr lang="en-US" sz="1400" dirty="0" smtClean="0"/>
              <a:t>Neurocranium</a:t>
            </a:r>
            <a:endParaRPr lang="en-US" sz="1400" dirty="0"/>
          </a:p>
        </p:txBody>
      </p:sp>
      <p:sp>
        <p:nvSpPr>
          <p:cNvPr id="13" name="ZoneTexte 12"/>
          <p:cNvSpPr txBox="1"/>
          <p:nvPr/>
        </p:nvSpPr>
        <p:spPr>
          <a:xfrm>
            <a:off x="2483768" y="2560250"/>
            <a:ext cx="1332148" cy="307777"/>
          </a:xfrm>
          <a:prstGeom prst="rect">
            <a:avLst/>
          </a:prstGeom>
          <a:noFill/>
        </p:spPr>
        <p:txBody>
          <a:bodyPr wrap="square" rtlCol="0">
            <a:spAutoFit/>
          </a:bodyPr>
          <a:lstStyle/>
          <a:p>
            <a:r>
              <a:rPr lang="en-US" sz="1400" dirty="0" smtClean="0"/>
              <a:t>Rocker bone</a:t>
            </a:r>
            <a:endParaRPr lang="en-US" sz="1400" dirty="0"/>
          </a:p>
        </p:txBody>
      </p:sp>
      <p:sp>
        <p:nvSpPr>
          <p:cNvPr id="16" name="ZoneTexte 15"/>
          <p:cNvSpPr txBox="1"/>
          <p:nvPr/>
        </p:nvSpPr>
        <p:spPr>
          <a:xfrm>
            <a:off x="3275856" y="2935769"/>
            <a:ext cx="1728192" cy="307777"/>
          </a:xfrm>
          <a:prstGeom prst="rect">
            <a:avLst/>
          </a:prstGeom>
          <a:noFill/>
        </p:spPr>
        <p:txBody>
          <a:bodyPr wrap="square" rtlCol="0">
            <a:spAutoFit/>
          </a:bodyPr>
          <a:lstStyle/>
          <a:p>
            <a:r>
              <a:rPr lang="en-US" sz="1400" dirty="0" smtClean="0"/>
              <a:t>Swimbladder plate</a:t>
            </a:r>
            <a:endParaRPr lang="en-US" sz="1400" dirty="0"/>
          </a:p>
        </p:txBody>
      </p:sp>
      <p:sp>
        <p:nvSpPr>
          <p:cNvPr id="53" name="ZoneTexte 52"/>
          <p:cNvSpPr txBox="1"/>
          <p:nvPr/>
        </p:nvSpPr>
        <p:spPr>
          <a:xfrm>
            <a:off x="2699792" y="4804686"/>
            <a:ext cx="1728192" cy="307777"/>
          </a:xfrm>
          <a:prstGeom prst="rect">
            <a:avLst/>
          </a:prstGeom>
          <a:noFill/>
        </p:spPr>
        <p:txBody>
          <a:bodyPr wrap="square" rtlCol="0">
            <a:spAutoFit/>
          </a:bodyPr>
          <a:lstStyle/>
          <a:p>
            <a:r>
              <a:rPr lang="en-US" sz="1400" dirty="0" smtClean="0"/>
              <a:t>Swimbladder plate</a:t>
            </a:r>
            <a:endParaRPr lang="en-US" sz="1400" dirty="0"/>
          </a:p>
        </p:txBody>
      </p:sp>
      <p:sp>
        <p:nvSpPr>
          <p:cNvPr id="70" name="ZoneTexte 69"/>
          <p:cNvSpPr txBox="1"/>
          <p:nvPr/>
        </p:nvSpPr>
        <p:spPr>
          <a:xfrm>
            <a:off x="7113488" y="1581681"/>
            <a:ext cx="1872208" cy="307777"/>
          </a:xfrm>
          <a:prstGeom prst="rect">
            <a:avLst/>
          </a:prstGeom>
          <a:noFill/>
        </p:spPr>
        <p:txBody>
          <a:bodyPr wrap="square" rtlCol="0">
            <a:spAutoFit/>
          </a:bodyPr>
          <a:lstStyle/>
          <a:p>
            <a:r>
              <a:rPr lang="en-US" sz="1400" dirty="0" smtClean="0"/>
              <a:t>Neural rocker</a:t>
            </a:r>
            <a:endParaRPr lang="en-US" sz="1400" dirty="0"/>
          </a:p>
        </p:txBody>
      </p:sp>
      <p:sp>
        <p:nvSpPr>
          <p:cNvPr id="71" name="ZoneTexte 70"/>
          <p:cNvSpPr txBox="1"/>
          <p:nvPr/>
        </p:nvSpPr>
        <p:spPr>
          <a:xfrm>
            <a:off x="3479180" y="3620113"/>
            <a:ext cx="1872208" cy="307777"/>
          </a:xfrm>
          <a:prstGeom prst="rect">
            <a:avLst/>
          </a:prstGeom>
          <a:noFill/>
        </p:spPr>
        <p:txBody>
          <a:bodyPr wrap="square" rtlCol="0">
            <a:spAutoFit/>
          </a:bodyPr>
          <a:lstStyle/>
          <a:p>
            <a:r>
              <a:rPr lang="en-US" sz="1400" dirty="0" smtClean="0"/>
              <a:t>Neural rocker</a:t>
            </a:r>
            <a:endParaRPr lang="en-US" sz="1400" dirty="0"/>
          </a:p>
        </p:txBody>
      </p:sp>
      <p:cxnSp>
        <p:nvCxnSpPr>
          <p:cNvPr id="106" name="Connecteur droit 105"/>
          <p:cNvCxnSpPr/>
          <p:nvPr/>
        </p:nvCxnSpPr>
        <p:spPr>
          <a:xfrm>
            <a:off x="5242932" y="5032889"/>
            <a:ext cx="27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Connecteur droit 2073"/>
          <p:cNvCxnSpPr/>
          <p:nvPr/>
        </p:nvCxnSpPr>
        <p:spPr>
          <a:xfrm>
            <a:off x="1021501" y="2935769"/>
            <a:ext cx="2160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Connecteur droit 2075"/>
          <p:cNvCxnSpPr/>
          <p:nvPr/>
        </p:nvCxnSpPr>
        <p:spPr>
          <a:xfrm>
            <a:off x="5346104" y="2935769"/>
            <a:ext cx="16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ZoneTexte 119"/>
          <p:cNvSpPr txBox="1"/>
          <p:nvPr/>
        </p:nvSpPr>
        <p:spPr>
          <a:xfrm>
            <a:off x="922452" y="2700000"/>
            <a:ext cx="820105" cy="307777"/>
          </a:xfrm>
          <a:prstGeom prst="rect">
            <a:avLst/>
          </a:prstGeom>
          <a:noFill/>
        </p:spPr>
        <p:txBody>
          <a:bodyPr wrap="square" rtlCol="0">
            <a:spAutoFit/>
          </a:bodyPr>
          <a:lstStyle/>
          <a:p>
            <a:r>
              <a:rPr lang="en-US" sz="1400" dirty="0" smtClean="0"/>
              <a:t>2mm</a:t>
            </a:r>
            <a:endParaRPr lang="en-US" sz="1400" dirty="0"/>
          </a:p>
        </p:txBody>
      </p:sp>
      <p:sp>
        <p:nvSpPr>
          <p:cNvPr id="121" name="ZoneTexte 120"/>
          <p:cNvSpPr txBox="1"/>
          <p:nvPr/>
        </p:nvSpPr>
        <p:spPr>
          <a:xfrm>
            <a:off x="5248823" y="2700000"/>
            <a:ext cx="820105" cy="307777"/>
          </a:xfrm>
          <a:prstGeom prst="rect">
            <a:avLst/>
          </a:prstGeom>
          <a:noFill/>
        </p:spPr>
        <p:txBody>
          <a:bodyPr wrap="square" rtlCol="0">
            <a:spAutoFit/>
          </a:bodyPr>
          <a:lstStyle/>
          <a:p>
            <a:r>
              <a:rPr lang="en-US" sz="1400" dirty="0" smtClean="0"/>
              <a:t>2mm</a:t>
            </a:r>
            <a:endParaRPr lang="en-US" sz="1400" dirty="0"/>
          </a:p>
        </p:txBody>
      </p:sp>
      <p:cxnSp>
        <p:nvCxnSpPr>
          <p:cNvPr id="2078" name="Connecteur droit 2077"/>
          <p:cNvCxnSpPr/>
          <p:nvPr/>
        </p:nvCxnSpPr>
        <p:spPr>
          <a:xfrm flipH="1" flipV="1">
            <a:off x="2339752" y="1555633"/>
            <a:ext cx="350940" cy="5908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ZoneTexte 125"/>
          <p:cNvSpPr txBox="1"/>
          <p:nvPr/>
        </p:nvSpPr>
        <p:spPr>
          <a:xfrm>
            <a:off x="1259633" y="3351826"/>
            <a:ext cx="1576766" cy="307777"/>
          </a:xfrm>
          <a:prstGeom prst="rect">
            <a:avLst/>
          </a:prstGeom>
          <a:noFill/>
        </p:spPr>
        <p:txBody>
          <a:bodyPr wrap="square" rtlCol="0">
            <a:spAutoFit/>
          </a:bodyPr>
          <a:lstStyle/>
          <a:p>
            <a:r>
              <a:rPr lang="en-US" sz="1400" dirty="0" smtClean="0"/>
              <a:t>Neurocranium</a:t>
            </a:r>
            <a:endParaRPr lang="en-US" sz="1400" dirty="0"/>
          </a:p>
        </p:txBody>
      </p:sp>
      <p:cxnSp>
        <p:nvCxnSpPr>
          <p:cNvPr id="127" name="Connecteur droit 126"/>
          <p:cNvCxnSpPr/>
          <p:nvPr/>
        </p:nvCxnSpPr>
        <p:spPr>
          <a:xfrm flipH="1" flipV="1">
            <a:off x="2381995" y="3531114"/>
            <a:ext cx="175470" cy="2954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ZoneTexte 128"/>
          <p:cNvSpPr txBox="1"/>
          <p:nvPr/>
        </p:nvSpPr>
        <p:spPr>
          <a:xfrm>
            <a:off x="3347864" y="1351593"/>
            <a:ext cx="1872208" cy="307777"/>
          </a:xfrm>
          <a:prstGeom prst="rect">
            <a:avLst/>
          </a:prstGeom>
          <a:noFill/>
        </p:spPr>
        <p:txBody>
          <a:bodyPr wrap="square" rtlCol="0">
            <a:spAutoFit/>
          </a:bodyPr>
          <a:lstStyle/>
          <a:p>
            <a:r>
              <a:rPr lang="en-US" sz="1400" dirty="0" smtClean="0"/>
              <a:t>Neural rocker</a:t>
            </a:r>
            <a:endParaRPr lang="en-US" sz="1400" dirty="0"/>
          </a:p>
        </p:txBody>
      </p:sp>
      <p:sp>
        <p:nvSpPr>
          <p:cNvPr id="130" name="ZoneTexte 129"/>
          <p:cNvSpPr txBox="1"/>
          <p:nvPr/>
        </p:nvSpPr>
        <p:spPr>
          <a:xfrm>
            <a:off x="7164288" y="3692121"/>
            <a:ext cx="1872208" cy="307777"/>
          </a:xfrm>
          <a:prstGeom prst="rect">
            <a:avLst/>
          </a:prstGeom>
          <a:noFill/>
        </p:spPr>
        <p:txBody>
          <a:bodyPr wrap="square" rtlCol="0">
            <a:spAutoFit/>
          </a:bodyPr>
          <a:lstStyle/>
          <a:p>
            <a:r>
              <a:rPr lang="en-US" sz="1400" dirty="0" smtClean="0"/>
              <a:t>Neural rocker</a:t>
            </a:r>
            <a:endParaRPr lang="en-US" sz="1400" dirty="0"/>
          </a:p>
        </p:txBody>
      </p:sp>
      <p:sp>
        <p:nvSpPr>
          <p:cNvPr id="131" name="ZoneTexte 130"/>
          <p:cNvSpPr txBox="1"/>
          <p:nvPr/>
        </p:nvSpPr>
        <p:spPr>
          <a:xfrm>
            <a:off x="5225797" y="3639858"/>
            <a:ext cx="2946603" cy="307777"/>
          </a:xfrm>
          <a:prstGeom prst="rect">
            <a:avLst/>
          </a:prstGeom>
          <a:noFill/>
        </p:spPr>
        <p:txBody>
          <a:bodyPr wrap="square" rtlCol="0">
            <a:spAutoFit/>
          </a:bodyPr>
          <a:lstStyle/>
          <a:p>
            <a:r>
              <a:rPr lang="en-US" sz="1400" dirty="0" smtClean="0"/>
              <a:t>Neurocranium</a:t>
            </a:r>
            <a:endParaRPr lang="en-US" sz="1400" dirty="0"/>
          </a:p>
        </p:txBody>
      </p:sp>
      <p:sp>
        <p:nvSpPr>
          <p:cNvPr id="132" name="ZoneTexte 131"/>
          <p:cNvSpPr txBox="1"/>
          <p:nvPr/>
        </p:nvSpPr>
        <p:spPr>
          <a:xfrm>
            <a:off x="7353337" y="4907479"/>
            <a:ext cx="1728192" cy="307777"/>
          </a:xfrm>
          <a:prstGeom prst="rect">
            <a:avLst/>
          </a:prstGeom>
          <a:noFill/>
        </p:spPr>
        <p:txBody>
          <a:bodyPr wrap="square" rtlCol="0">
            <a:spAutoFit/>
          </a:bodyPr>
          <a:lstStyle/>
          <a:p>
            <a:r>
              <a:rPr lang="en-US" sz="1400" dirty="0" smtClean="0"/>
              <a:t>Swimbladder plate</a:t>
            </a:r>
            <a:endParaRPr lang="en-US" sz="1400" dirty="0"/>
          </a:p>
        </p:txBody>
      </p:sp>
      <p:sp>
        <p:nvSpPr>
          <p:cNvPr id="133" name="ZoneTexte 132"/>
          <p:cNvSpPr txBox="1"/>
          <p:nvPr/>
        </p:nvSpPr>
        <p:spPr>
          <a:xfrm>
            <a:off x="7124613" y="2935769"/>
            <a:ext cx="1728192" cy="307777"/>
          </a:xfrm>
          <a:prstGeom prst="rect">
            <a:avLst/>
          </a:prstGeom>
          <a:noFill/>
        </p:spPr>
        <p:txBody>
          <a:bodyPr wrap="square" rtlCol="0">
            <a:spAutoFit/>
          </a:bodyPr>
          <a:lstStyle/>
          <a:p>
            <a:r>
              <a:rPr lang="en-US" sz="1400" dirty="0" smtClean="0"/>
              <a:t>Swimbladder plate</a:t>
            </a:r>
            <a:endParaRPr lang="en-US" sz="1400" dirty="0"/>
          </a:p>
        </p:txBody>
      </p:sp>
      <p:cxnSp>
        <p:nvCxnSpPr>
          <p:cNvPr id="134" name="Connecteur droit 133"/>
          <p:cNvCxnSpPr/>
          <p:nvPr/>
        </p:nvCxnSpPr>
        <p:spPr>
          <a:xfrm flipV="1">
            <a:off x="3612164" y="1659370"/>
            <a:ext cx="132938" cy="5320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flipV="1">
            <a:off x="3636166" y="3855882"/>
            <a:ext cx="132938" cy="412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Connecteur droit 137"/>
          <p:cNvCxnSpPr/>
          <p:nvPr/>
        </p:nvCxnSpPr>
        <p:spPr>
          <a:xfrm flipV="1">
            <a:off x="7585258" y="1827952"/>
            <a:ext cx="0" cy="4364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Connecteur droit 140"/>
          <p:cNvCxnSpPr/>
          <p:nvPr/>
        </p:nvCxnSpPr>
        <p:spPr>
          <a:xfrm flipH="1" flipV="1">
            <a:off x="7550516" y="3927890"/>
            <a:ext cx="34742" cy="4364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Connecteur droit 142"/>
          <p:cNvCxnSpPr/>
          <p:nvPr/>
        </p:nvCxnSpPr>
        <p:spPr>
          <a:xfrm flipV="1">
            <a:off x="3875846" y="4633456"/>
            <a:ext cx="70407" cy="2301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p:nvPr/>
        </p:nvCxnSpPr>
        <p:spPr>
          <a:xfrm flipH="1" flipV="1">
            <a:off x="7810759" y="4695971"/>
            <a:ext cx="177950" cy="2301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Connecteur droit 147"/>
          <p:cNvCxnSpPr/>
          <p:nvPr/>
        </p:nvCxnSpPr>
        <p:spPr>
          <a:xfrm flipV="1">
            <a:off x="3946253" y="2700001"/>
            <a:ext cx="132938" cy="307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Connecteur droit 149"/>
          <p:cNvCxnSpPr/>
          <p:nvPr/>
        </p:nvCxnSpPr>
        <p:spPr>
          <a:xfrm flipH="1" flipV="1">
            <a:off x="7899734" y="2688739"/>
            <a:ext cx="61736" cy="307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p:cNvCxnSpPr/>
          <p:nvPr/>
        </p:nvCxnSpPr>
        <p:spPr>
          <a:xfrm flipV="1">
            <a:off x="6034186" y="1783415"/>
            <a:ext cx="0" cy="4364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necteur droit 153"/>
          <p:cNvCxnSpPr/>
          <p:nvPr/>
        </p:nvCxnSpPr>
        <p:spPr>
          <a:xfrm flipV="1">
            <a:off x="6034186" y="3884380"/>
            <a:ext cx="0" cy="4364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Connecteur droit 154"/>
          <p:cNvCxnSpPr/>
          <p:nvPr/>
        </p:nvCxnSpPr>
        <p:spPr>
          <a:xfrm flipV="1">
            <a:off x="3503228" y="2688739"/>
            <a:ext cx="132938" cy="73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2" name="Forme libre 4111"/>
          <p:cNvSpPr/>
          <p:nvPr/>
        </p:nvSpPr>
        <p:spPr>
          <a:xfrm>
            <a:off x="3460619" y="1965584"/>
            <a:ext cx="290649" cy="331495"/>
          </a:xfrm>
          <a:custGeom>
            <a:avLst/>
            <a:gdLst>
              <a:gd name="connsiteX0" fmla="*/ 38231 w 290649"/>
              <a:gd name="connsiteY0" fmla="*/ 187349 h 331495"/>
              <a:gd name="connsiteX1" fmla="*/ 98556 w 290649"/>
              <a:gd name="connsiteY1" fmla="*/ 254024 h 331495"/>
              <a:gd name="connsiteX2" fmla="*/ 120781 w 290649"/>
              <a:gd name="connsiteY2" fmla="*/ 307999 h 331495"/>
              <a:gd name="connsiteX3" fmla="*/ 225556 w 290649"/>
              <a:gd name="connsiteY3" fmla="*/ 330224 h 331495"/>
              <a:gd name="connsiteX4" fmla="*/ 282706 w 290649"/>
              <a:gd name="connsiteY4" fmla="*/ 273074 h 331495"/>
              <a:gd name="connsiteX5" fmla="*/ 289056 w 290649"/>
              <a:gd name="connsiteY5" fmla="*/ 57174 h 331495"/>
              <a:gd name="connsiteX6" fmla="*/ 279531 w 290649"/>
              <a:gd name="connsiteY6" fmla="*/ 24 h 331495"/>
              <a:gd name="connsiteX7" fmla="*/ 184281 w 290649"/>
              <a:gd name="connsiteY7" fmla="*/ 50824 h 331495"/>
              <a:gd name="connsiteX8" fmla="*/ 92206 w 290649"/>
              <a:gd name="connsiteY8" fmla="*/ 114324 h 331495"/>
              <a:gd name="connsiteX9" fmla="*/ 41406 w 290649"/>
              <a:gd name="connsiteY9" fmla="*/ 127024 h 331495"/>
              <a:gd name="connsiteX10" fmla="*/ 131 w 290649"/>
              <a:gd name="connsiteY10" fmla="*/ 142899 h 331495"/>
              <a:gd name="connsiteX11" fmla="*/ 38231 w 290649"/>
              <a:gd name="connsiteY11" fmla="*/ 187349 h 33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649" h="331495">
                <a:moveTo>
                  <a:pt x="38231" y="187349"/>
                </a:moveTo>
                <a:cubicBezTo>
                  <a:pt x="54635" y="205870"/>
                  <a:pt x="84798" y="233916"/>
                  <a:pt x="98556" y="254024"/>
                </a:cubicBezTo>
                <a:cubicBezTo>
                  <a:pt x="112314" y="274132"/>
                  <a:pt x="99614" y="295299"/>
                  <a:pt x="120781" y="307999"/>
                </a:cubicBezTo>
                <a:cubicBezTo>
                  <a:pt x="141948" y="320699"/>
                  <a:pt x="198568" y="336045"/>
                  <a:pt x="225556" y="330224"/>
                </a:cubicBezTo>
                <a:cubicBezTo>
                  <a:pt x="252544" y="324403"/>
                  <a:pt x="272123" y="318582"/>
                  <a:pt x="282706" y="273074"/>
                </a:cubicBezTo>
                <a:cubicBezTo>
                  <a:pt x="293289" y="227566"/>
                  <a:pt x="289585" y="102682"/>
                  <a:pt x="289056" y="57174"/>
                </a:cubicBezTo>
                <a:cubicBezTo>
                  <a:pt x="288527" y="11666"/>
                  <a:pt x="296993" y="1082"/>
                  <a:pt x="279531" y="24"/>
                </a:cubicBezTo>
                <a:cubicBezTo>
                  <a:pt x="262069" y="-1034"/>
                  <a:pt x="215502" y="31774"/>
                  <a:pt x="184281" y="50824"/>
                </a:cubicBezTo>
                <a:cubicBezTo>
                  <a:pt x="153060" y="69874"/>
                  <a:pt x="116019" y="101624"/>
                  <a:pt x="92206" y="114324"/>
                </a:cubicBezTo>
                <a:cubicBezTo>
                  <a:pt x="68394" y="127024"/>
                  <a:pt x="56752" y="122261"/>
                  <a:pt x="41406" y="127024"/>
                </a:cubicBezTo>
                <a:cubicBezTo>
                  <a:pt x="26060" y="131787"/>
                  <a:pt x="2248" y="137078"/>
                  <a:pt x="131" y="142899"/>
                </a:cubicBezTo>
                <a:cubicBezTo>
                  <a:pt x="-1986" y="148720"/>
                  <a:pt x="21827" y="168828"/>
                  <a:pt x="38231" y="187349"/>
                </a:cubicBezTo>
                <a:close/>
              </a:path>
            </a:pathLst>
          </a:custGeom>
          <a:solidFill>
            <a:schemeClr val="accent1">
              <a:alpha val="4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Forme libre 4112"/>
          <p:cNvSpPr/>
          <p:nvPr/>
        </p:nvSpPr>
        <p:spPr>
          <a:xfrm>
            <a:off x="3544006" y="4102583"/>
            <a:ext cx="225097" cy="213096"/>
          </a:xfrm>
          <a:custGeom>
            <a:avLst/>
            <a:gdLst>
              <a:gd name="connsiteX0" fmla="*/ 4057 w 215988"/>
              <a:gd name="connsiteY0" fmla="*/ 176343 h 212285"/>
              <a:gd name="connsiteX1" fmla="*/ 65970 w 215988"/>
              <a:gd name="connsiteY1" fmla="*/ 212062 h 212285"/>
              <a:gd name="connsiteX2" fmla="*/ 111213 w 215988"/>
              <a:gd name="connsiteY2" fmla="*/ 188250 h 212285"/>
              <a:gd name="connsiteX3" fmla="*/ 154076 w 215988"/>
              <a:gd name="connsiteY3" fmla="*/ 126337 h 212285"/>
              <a:gd name="connsiteX4" fmla="*/ 196938 w 215988"/>
              <a:gd name="connsiteY4" fmla="*/ 42993 h 212285"/>
              <a:gd name="connsiteX5" fmla="*/ 206463 w 215988"/>
              <a:gd name="connsiteY5" fmla="*/ 19181 h 212285"/>
              <a:gd name="connsiteX6" fmla="*/ 215988 w 215988"/>
              <a:gd name="connsiteY6" fmla="*/ 131 h 212285"/>
              <a:gd name="connsiteX7" fmla="*/ 206463 w 215988"/>
              <a:gd name="connsiteY7" fmla="*/ 12037 h 212285"/>
              <a:gd name="connsiteX8" fmla="*/ 180270 w 215988"/>
              <a:gd name="connsiteY8" fmla="*/ 35850 h 212285"/>
              <a:gd name="connsiteX9" fmla="*/ 132645 w 215988"/>
              <a:gd name="connsiteY9" fmla="*/ 66806 h 212285"/>
              <a:gd name="connsiteX10" fmla="*/ 73113 w 215988"/>
              <a:gd name="connsiteY10" fmla="*/ 85856 h 212285"/>
              <a:gd name="connsiteX11" fmla="*/ 15963 w 215988"/>
              <a:gd name="connsiteY11" fmla="*/ 126337 h 212285"/>
              <a:gd name="connsiteX12" fmla="*/ 4057 w 215988"/>
              <a:gd name="connsiteY12" fmla="*/ 176343 h 2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88" h="212285">
                <a:moveTo>
                  <a:pt x="4057" y="176343"/>
                </a:moveTo>
                <a:cubicBezTo>
                  <a:pt x="12391" y="190630"/>
                  <a:pt x="48111" y="210078"/>
                  <a:pt x="65970" y="212062"/>
                </a:cubicBezTo>
                <a:cubicBezTo>
                  <a:pt x="83829" y="214046"/>
                  <a:pt x="96529" y="202538"/>
                  <a:pt x="111213" y="188250"/>
                </a:cubicBezTo>
                <a:cubicBezTo>
                  <a:pt x="125897" y="173962"/>
                  <a:pt x="139788" y="150547"/>
                  <a:pt x="154076" y="126337"/>
                </a:cubicBezTo>
                <a:cubicBezTo>
                  <a:pt x="168364" y="102127"/>
                  <a:pt x="188207" y="60852"/>
                  <a:pt x="196938" y="42993"/>
                </a:cubicBezTo>
                <a:cubicBezTo>
                  <a:pt x="205669" y="25134"/>
                  <a:pt x="203288" y="26325"/>
                  <a:pt x="206463" y="19181"/>
                </a:cubicBezTo>
                <a:cubicBezTo>
                  <a:pt x="209638" y="12037"/>
                  <a:pt x="215988" y="1322"/>
                  <a:pt x="215988" y="131"/>
                </a:cubicBezTo>
                <a:cubicBezTo>
                  <a:pt x="215988" y="-1060"/>
                  <a:pt x="212416" y="6084"/>
                  <a:pt x="206463" y="12037"/>
                </a:cubicBezTo>
                <a:cubicBezTo>
                  <a:pt x="200510" y="17990"/>
                  <a:pt x="192573" y="26722"/>
                  <a:pt x="180270" y="35850"/>
                </a:cubicBezTo>
                <a:cubicBezTo>
                  <a:pt x="167967" y="44978"/>
                  <a:pt x="150505" y="58472"/>
                  <a:pt x="132645" y="66806"/>
                </a:cubicBezTo>
                <a:cubicBezTo>
                  <a:pt x="114785" y="75140"/>
                  <a:pt x="92560" y="75934"/>
                  <a:pt x="73113" y="85856"/>
                </a:cubicBezTo>
                <a:cubicBezTo>
                  <a:pt x="53666" y="95778"/>
                  <a:pt x="31441" y="115224"/>
                  <a:pt x="15963" y="126337"/>
                </a:cubicBezTo>
                <a:cubicBezTo>
                  <a:pt x="485" y="137449"/>
                  <a:pt x="-4277" y="162056"/>
                  <a:pt x="4057" y="176343"/>
                </a:cubicBezTo>
                <a:close/>
              </a:path>
            </a:pathLst>
          </a:custGeom>
          <a:solidFill>
            <a:schemeClr val="accent1">
              <a:alpha val="4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4" name="Forme libre 4113"/>
          <p:cNvSpPr/>
          <p:nvPr/>
        </p:nvSpPr>
        <p:spPr>
          <a:xfrm>
            <a:off x="7402927" y="2049834"/>
            <a:ext cx="261078" cy="755606"/>
          </a:xfrm>
          <a:custGeom>
            <a:avLst/>
            <a:gdLst>
              <a:gd name="connsiteX0" fmla="*/ 9904 w 261078"/>
              <a:gd name="connsiteY0" fmla="*/ 280899 h 755606"/>
              <a:gd name="connsiteX1" fmla="*/ 52767 w 261078"/>
              <a:gd name="connsiteY1" fmla="*/ 233274 h 755606"/>
              <a:gd name="connsiteX2" fmla="*/ 67054 w 261078"/>
              <a:gd name="connsiteY2" fmla="*/ 171362 h 755606"/>
              <a:gd name="connsiteX3" fmla="*/ 100392 w 261078"/>
              <a:gd name="connsiteY3" fmla="*/ 83255 h 755606"/>
              <a:gd name="connsiteX4" fmla="*/ 117061 w 261078"/>
              <a:gd name="connsiteY4" fmla="*/ 38012 h 755606"/>
              <a:gd name="connsiteX5" fmla="*/ 150398 w 261078"/>
              <a:gd name="connsiteY5" fmla="*/ 11818 h 755606"/>
              <a:gd name="connsiteX6" fmla="*/ 214692 w 261078"/>
              <a:gd name="connsiteY6" fmla="*/ 14199 h 755606"/>
              <a:gd name="connsiteX7" fmla="*/ 252792 w 261078"/>
              <a:gd name="connsiteY7" fmla="*/ 14199 h 755606"/>
              <a:gd name="connsiteX8" fmla="*/ 259936 w 261078"/>
              <a:gd name="connsiteY8" fmla="*/ 207080 h 755606"/>
              <a:gd name="connsiteX9" fmla="*/ 252792 w 261078"/>
              <a:gd name="connsiteY9" fmla="*/ 399962 h 755606"/>
              <a:gd name="connsiteX10" fmla="*/ 252792 w 261078"/>
              <a:gd name="connsiteY10" fmla="*/ 621418 h 755606"/>
              <a:gd name="connsiteX11" fmla="*/ 250411 w 261078"/>
              <a:gd name="connsiteY11" fmla="*/ 688093 h 755606"/>
              <a:gd name="connsiteX12" fmla="*/ 257554 w 261078"/>
              <a:gd name="connsiteY12" fmla="*/ 742862 h 755606"/>
              <a:gd name="connsiteX13" fmla="*/ 186117 w 261078"/>
              <a:gd name="connsiteY13" fmla="*/ 750005 h 755606"/>
              <a:gd name="connsiteX14" fmla="*/ 119442 w 261078"/>
              <a:gd name="connsiteY14" fmla="*/ 745243 h 755606"/>
              <a:gd name="connsiteX15" fmla="*/ 93248 w 261078"/>
              <a:gd name="connsiteY15" fmla="*/ 630943 h 755606"/>
              <a:gd name="connsiteX16" fmla="*/ 43242 w 261078"/>
              <a:gd name="connsiteY16" fmla="*/ 540455 h 755606"/>
              <a:gd name="connsiteX17" fmla="*/ 26573 w 261078"/>
              <a:gd name="connsiteY17" fmla="*/ 497593 h 755606"/>
              <a:gd name="connsiteX18" fmla="*/ 379 w 261078"/>
              <a:gd name="connsiteY18" fmla="*/ 483305 h 755606"/>
              <a:gd name="connsiteX19" fmla="*/ 48004 w 261078"/>
              <a:gd name="connsiteY19" fmla="*/ 452349 h 755606"/>
              <a:gd name="connsiteX20" fmla="*/ 24192 w 261078"/>
              <a:gd name="connsiteY20" fmla="*/ 385674 h 755606"/>
              <a:gd name="connsiteX21" fmla="*/ 48004 w 261078"/>
              <a:gd name="connsiteY21" fmla="*/ 314237 h 755606"/>
              <a:gd name="connsiteX22" fmla="*/ 9904 w 261078"/>
              <a:gd name="connsiteY22" fmla="*/ 280899 h 75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078" h="755606">
                <a:moveTo>
                  <a:pt x="9904" y="280899"/>
                </a:moveTo>
                <a:cubicBezTo>
                  <a:pt x="10698" y="267405"/>
                  <a:pt x="43242" y="251530"/>
                  <a:pt x="52767" y="233274"/>
                </a:cubicBezTo>
                <a:cubicBezTo>
                  <a:pt x="62292" y="215018"/>
                  <a:pt x="59116" y="196365"/>
                  <a:pt x="67054" y="171362"/>
                </a:cubicBezTo>
                <a:cubicBezTo>
                  <a:pt x="74992" y="146359"/>
                  <a:pt x="92058" y="105480"/>
                  <a:pt x="100392" y="83255"/>
                </a:cubicBezTo>
                <a:cubicBezTo>
                  <a:pt x="108727" y="61030"/>
                  <a:pt x="108727" y="49918"/>
                  <a:pt x="117061" y="38012"/>
                </a:cubicBezTo>
                <a:cubicBezTo>
                  <a:pt x="125395" y="26106"/>
                  <a:pt x="134126" y="15787"/>
                  <a:pt x="150398" y="11818"/>
                </a:cubicBezTo>
                <a:cubicBezTo>
                  <a:pt x="166670" y="7849"/>
                  <a:pt x="197626" y="13802"/>
                  <a:pt x="214692" y="14199"/>
                </a:cubicBezTo>
                <a:cubicBezTo>
                  <a:pt x="231758" y="14596"/>
                  <a:pt x="245251" y="-17948"/>
                  <a:pt x="252792" y="14199"/>
                </a:cubicBezTo>
                <a:cubicBezTo>
                  <a:pt x="260333" y="46346"/>
                  <a:pt x="259936" y="142786"/>
                  <a:pt x="259936" y="207080"/>
                </a:cubicBezTo>
                <a:cubicBezTo>
                  <a:pt x="259936" y="271374"/>
                  <a:pt x="253983" y="330906"/>
                  <a:pt x="252792" y="399962"/>
                </a:cubicBezTo>
                <a:cubicBezTo>
                  <a:pt x="251601" y="469018"/>
                  <a:pt x="253189" y="573396"/>
                  <a:pt x="252792" y="621418"/>
                </a:cubicBezTo>
                <a:cubicBezTo>
                  <a:pt x="252395" y="669440"/>
                  <a:pt x="249617" y="667852"/>
                  <a:pt x="250411" y="688093"/>
                </a:cubicBezTo>
                <a:cubicBezTo>
                  <a:pt x="251205" y="708334"/>
                  <a:pt x="268270" y="732543"/>
                  <a:pt x="257554" y="742862"/>
                </a:cubicBezTo>
                <a:cubicBezTo>
                  <a:pt x="246838" y="753181"/>
                  <a:pt x="209136" y="749608"/>
                  <a:pt x="186117" y="750005"/>
                </a:cubicBezTo>
                <a:cubicBezTo>
                  <a:pt x="163098" y="750402"/>
                  <a:pt x="134920" y="765087"/>
                  <a:pt x="119442" y="745243"/>
                </a:cubicBezTo>
                <a:cubicBezTo>
                  <a:pt x="103964" y="725399"/>
                  <a:pt x="105948" y="665074"/>
                  <a:pt x="93248" y="630943"/>
                </a:cubicBezTo>
                <a:cubicBezTo>
                  <a:pt x="80548" y="596812"/>
                  <a:pt x="54354" y="562680"/>
                  <a:pt x="43242" y="540455"/>
                </a:cubicBezTo>
                <a:cubicBezTo>
                  <a:pt x="32130" y="518230"/>
                  <a:pt x="33717" y="507118"/>
                  <a:pt x="26573" y="497593"/>
                </a:cubicBezTo>
                <a:cubicBezTo>
                  <a:pt x="19429" y="488068"/>
                  <a:pt x="-3193" y="490846"/>
                  <a:pt x="379" y="483305"/>
                </a:cubicBezTo>
                <a:cubicBezTo>
                  <a:pt x="3951" y="475764"/>
                  <a:pt x="44035" y="468621"/>
                  <a:pt x="48004" y="452349"/>
                </a:cubicBezTo>
                <a:cubicBezTo>
                  <a:pt x="51973" y="436077"/>
                  <a:pt x="24192" y="408693"/>
                  <a:pt x="24192" y="385674"/>
                </a:cubicBezTo>
                <a:cubicBezTo>
                  <a:pt x="24192" y="362655"/>
                  <a:pt x="48004" y="331699"/>
                  <a:pt x="48004" y="314237"/>
                </a:cubicBezTo>
                <a:cubicBezTo>
                  <a:pt x="48004" y="296775"/>
                  <a:pt x="9110" y="294393"/>
                  <a:pt x="9904" y="280899"/>
                </a:cubicBezTo>
                <a:close/>
              </a:path>
            </a:pathLst>
          </a:custGeom>
          <a:solidFill>
            <a:schemeClr val="accent1">
              <a:alpha val="4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orme libre 4114"/>
          <p:cNvSpPr/>
          <p:nvPr/>
        </p:nvSpPr>
        <p:spPr>
          <a:xfrm>
            <a:off x="7442080" y="4283323"/>
            <a:ext cx="209698" cy="366561"/>
          </a:xfrm>
          <a:custGeom>
            <a:avLst/>
            <a:gdLst>
              <a:gd name="connsiteX0" fmla="*/ 15995 w 209698"/>
              <a:gd name="connsiteY0" fmla="*/ 86901 h 366561"/>
              <a:gd name="connsiteX1" fmla="*/ 47745 w 209698"/>
              <a:gd name="connsiteY1" fmla="*/ 26576 h 366561"/>
              <a:gd name="connsiteX2" fmla="*/ 89020 w 209698"/>
              <a:gd name="connsiteY2" fmla="*/ 1176 h 366561"/>
              <a:gd name="connsiteX3" fmla="*/ 171570 w 209698"/>
              <a:gd name="connsiteY3" fmla="*/ 61501 h 366561"/>
              <a:gd name="connsiteX4" fmla="*/ 187445 w 209698"/>
              <a:gd name="connsiteY4" fmla="*/ 131351 h 366561"/>
              <a:gd name="connsiteX5" fmla="*/ 209670 w 209698"/>
              <a:gd name="connsiteY5" fmla="*/ 207551 h 366561"/>
              <a:gd name="connsiteX6" fmla="*/ 190620 w 209698"/>
              <a:gd name="connsiteY6" fmla="*/ 286926 h 366561"/>
              <a:gd name="connsiteX7" fmla="*/ 133470 w 209698"/>
              <a:gd name="connsiteY7" fmla="*/ 344076 h 366561"/>
              <a:gd name="connsiteX8" fmla="*/ 89020 w 209698"/>
              <a:gd name="connsiteY8" fmla="*/ 366301 h 366561"/>
              <a:gd name="connsiteX9" fmla="*/ 50920 w 209698"/>
              <a:gd name="connsiteY9" fmla="*/ 331376 h 366561"/>
              <a:gd name="connsiteX10" fmla="*/ 3295 w 209698"/>
              <a:gd name="connsiteY10" fmla="*/ 290101 h 366561"/>
              <a:gd name="connsiteX11" fmla="*/ 6470 w 209698"/>
              <a:gd name="connsiteY11" fmla="*/ 267876 h 366561"/>
              <a:gd name="connsiteX12" fmla="*/ 25520 w 209698"/>
              <a:gd name="connsiteY12" fmla="*/ 223426 h 366561"/>
              <a:gd name="connsiteX13" fmla="*/ 15995 w 209698"/>
              <a:gd name="connsiteY13" fmla="*/ 86901 h 36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698" h="366561">
                <a:moveTo>
                  <a:pt x="15995" y="86901"/>
                </a:moveTo>
                <a:cubicBezTo>
                  <a:pt x="19699" y="54093"/>
                  <a:pt x="35574" y="40863"/>
                  <a:pt x="47745" y="26576"/>
                </a:cubicBezTo>
                <a:cubicBezTo>
                  <a:pt x="59916" y="12289"/>
                  <a:pt x="68383" y="-4645"/>
                  <a:pt x="89020" y="1176"/>
                </a:cubicBezTo>
                <a:cubicBezTo>
                  <a:pt x="109657" y="6997"/>
                  <a:pt x="155166" y="39805"/>
                  <a:pt x="171570" y="61501"/>
                </a:cubicBezTo>
                <a:cubicBezTo>
                  <a:pt x="187974" y="83197"/>
                  <a:pt x="181095" y="107009"/>
                  <a:pt x="187445" y="131351"/>
                </a:cubicBezTo>
                <a:cubicBezTo>
                  <a:pt x="193795" y="155693"/>
                  <a:pt x="209141" y="181622"/>
                  <a:pt x="209670" y="207551"/>
                </a:cubicBezTo>
                <a:cubicBezTo>
                  <a:pt x="210199" y="233480"/>
                  <a:pt x="203320" y="264172"/>
                  <a:pt x="190620" y="286926"/>
                </a:cubicBezTo>
                <a:cubicBezTo>
                  <a:pt x="177920" y="309680"/>
                  <a:pt x="150403" y="330847"/>
                  <a:pt x="133470" y="344076"/>
                </a:cubicBezTo>
                <a:cubicBezTo>
                  <a:pt x="116537" y="357305"/>
                  <a:pt x="102778" y="368418"/>
                  <a:pt x="89020" y="366301"/>
                </a:cubicBezTo>
                <a:cubicBezTo>
                  <a:pt x="75262" y="364184"/>
                  <a:pt x="65208" y="344076"/>
                  <a:pt x="50920" y="331376"/>
                </a:cubicBezTo>
                <a:cubicBezTo>
                  <a:pt x="36633" y="318676"/>
                  <a:pt x="10703" y="300684"/>
                  <a:pt x="3295" y="290101"/>
                </a:cubicBezTo>
                <a:cubicBezTo>
                  <a:pt x="-4113" y="279518"/>
                  <a:pt x="2766" y="278988"/>
                  <a:pt x="6470" y="267876"/>
                </a:cubicBezTo>
                <a:cubicBezTo>
                  <a:pt x="10174" y="256764"/>
                  <a:pt x="24991" y="253589"/>
                  <a:pt x="25520" y="223426"/>
                </a:cubicBezTo>
                <a:cubicBezTo>
                  <a:pt x="26049" y="193264"/>
                  <a:pt x="12291" y="119709"/>
                  <a:pt x="15995" y="86901"/>
                </a:cubicBezTo>
                <a:close/>
              </a:path>
            </a:pathLst>
          </a:custGeom>
          <a:solidFill>
            <a:schemeClr val="accent1">
              <a:alpha val="4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Forme libre 4115"/>
          <p:cNvSpPr/>
          <p:nvPr/>
        </p:nvSpPr>
        <p:spPr>
          <a:xfrm>
            <a:off x="3876511" y="2385351"/>
            <a:ext cx="340704" cy="522390"/>
          </a:xfrm>
          <a:custGeom>
            <a:avLst/>
            <a:gdLst>
              <a:gd name="connsiteX0" fmla="*/ 164 w 340704"/>
              <a:gd name="connsiteY0" fmla="*/ 14438 h 522390"/>
              <a:gd name="connsiteX1" fmla="*/ 81127 w 340704"/>
              <a:gd name="connsiteY1" fmla="*/ 78732 h 522390"/>
              <a:gd name="connsiteX2" fmla="*/ 126370 w 340704"/>
              <a:gd name="connsiteY2" fmla="*/ 145407 h 522390"/>
              <a:gd name="connsiteX3" fmla="*/ 112083 w 340704"/>
              <a:gd name="connsiteY3" fmla="*/ 307332 h 522390"/>
              <a:gd name="connsiteX4" fmla="*/ 97795 w 340704"/>
              <a:gd name="connsiteY4" fmla="*/ 407345 h 522390"/>
              <a:gd name="connsiteX5" fmla="*/ 78745 w 340704"/>
              <a:gd name="connsiteY5" fmla="*/ 495451 h 522390"/>
              <a:gd name="connsiteX6" fmla="*/ 121608 w 340704"/>
              <a:gd name="connsiteY6" fmla="*/ 512120 h 522390"/>
              <a:gd name="connsiteX7" fmla="*/ 224002 w 340704"/>
              <a:gd name="connsiteY7" fmla="*/ 519263 h 522390"/>
              <a:gd name="connsiteX8" fmla="*/ 250195 w 340704"/>
              <a:gd name="connsiteY8" fmla="*/ 459732 h 522390"/>
              <a:gd name="connsiteX9" fmla="*/ 309727 w 340704"/>
              <a:gd name="connsiteY9" fmla="*/ 390676 h 522390"/>
              <a:gd name="connsiteX10" fmla="*/ 340683 w 340704"/>
              <a:gd name="connsiteY10" fmla="*/ 269232 h 522390"/>
              <a:gd name="connsiteX11" fmla="*/ 314489 w 340704"/>
              <a:gd name="connsiteY11" fmla="*/ 171601 h 522390"/>
              <a:gd name="connsiteX12" fmla="*/ 304964 w 340704"/>
              <a:gd name="connsiteY12" fmla="*/ 123976 h 522390"/>
              <a:gd name="connsiteX13" fmla="*/ 328777 w 340704"/>
              <a:gd name="connsiteY13" fmla="*/ 100163 h 522390"/>
              <a:gd name="connsiteX14" fmla="*/ 281152 w 340704"/>
              <a:gd name="connsiteY14" fmla="*/ 62063 h 522390"/>
              <a:gd name="connsiteX15" fmla="*/ 140658 w 340704"/>
              <a:gd name="connsiteY15" fmla="*/ 14438 h 522390"/>
              <a:gd name="connsiteX16" fmla="*/ 62077 w 340704"/>
              <a:gd name="connsiteY16" fmla="*/ 151 h 522390"/>
              <a:gd name="connsiteX17" fmla="*/ 164 w 340704"/>
              <a:gd name="connsiteY17" fmla="*/ 14438 h 52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704" h="522390">
                <a:moveTo>
                  <a:pt x="164" y="14438"/>
                </a:moveTo>
                <a:cubicBezTo>
                  <a:pt x="3339" y="27535"/>
                  <a:pt x="60093" y="56904"/>
                  <a:pt x="81127" y="78732"/>
                </a:cubicBezTo>
                <a:cubicBezTo>
                  <a:pt x="102161" y="100560"/>
                  <a:pt x="121211" y="107307"/>
                  <a:pt x="126370" y="145407"/>
                </a:cubicBezTo>
                <a:cubicBezTo>
                  <a:pt x="131529" y="183507"/>
                  <a:pt x="116845" y="263676"/>
                  <a:pt x="112083" y="307332"/>
                </a:cubicBezTo>
                <a:cubicBezTo>
                  <a:pt x="107321" y="350988"/>
                  <a:pt x="103351" y="375992"/>
                  <a:pt x="97795" y="407345"/>
                </a:cubicBezTo>
                <a:cubicBezTo>
                  <a:pt x="92239" y="438698"/>
                  <a:pt x="74776" y="477989"/>
                  <a:pt x="78745" y="495451"/>
                </a:cubicBezTo>
                <a:cubicBezTo>
                  <a:pt x="82714" y="512914"/>
                  <a:pt x="97398" y="508151"/>
                  <a:pt x="121608" y="512120"/>
                </a:cubicBezTo>
                <a:cubicBezTo>
                  <a:pt x="145818" y="516089"/>
                  <a:pt x="202571" y="527994"/>
                  <a:pt x="224002" y="519263"/>
                </a:cubicBezTo>
                <a:cubicBezTo>
                  <a:pt x="245433" y="510532"/>
                  <a:pt x="235908" y="481163"/>
                  <a:pt x="250195" y="459732"/>
                </a:cubicBezTo>
                <a:cubicBezTo>
                  <a:pt x="264483" y="438301"/>
                  <a:pt x="294646" y="422426"/>
                  <a:pt x="309727" y="390676"/>
                </a:cubicBezTo>
                <a:cubicBezTo>
                  <a:pt x="324808" y="358926"/>
                  <a:pt x="339889" y="305745"/>
                  <a:pt x="340683" y="269232"/>
                </a:cubicBezTo>
                <a:cubicBezTo>
                  <a:pt x="341477" y="232720"/>
                  <a:pt x="320442" y="195810"/>
                  <a:pt x="314489" y="171601"/>
                </a:cubicBezTo>
                <a:cubicBezTo>
                  <a:pt x="308536" y="147392"/>
                  <a:pt x="302583" y="135882"/>
                  <a:pt x="304964" y="123976"/>
                </a:cubicBezTo>
                <a:cubicBezTo>
                  <a:pt x="307345" y="112070"/>
                  <a:pt x="332746" y="110482"/>
                  <a:pt x="328777" y="100163"/>
                </a:cubicBezTo>
                <a:cubicBezTo>
                  <a:pt x="324808" y="89844"/>
                  <a:pt x="312505" y="76350"/>
                  <a:pt x="281152" y="62063"/>
                </a:cubicBezTo>
                <a:cubicBezTo>
                  <a:pt x="249799" y="47776"/>
                  <a:pt x="177170" y="24757"/>
                  <a:pt x="140658" y="14438"/>
                </a:cubicBezTo>
                <a:cubicBezTo>
                  <a:pt x="104146" y="4119"/>
                  <a:pt x="83508" y="945"/>
                  <a:pt x="62077" y="151"/>
                </a:cubicBezTo>
                <a:cubicBezTo>
                  <a:pt x="40646" y="-643"/>
                  <a:pt x="-3011" y="1341"/>
                  <a:pt x="164" y="14438"/>
                </a:cubicBezTo>
                <a:close/>
              </a:path>
            </a:pathLst>
          </a:cu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Forme libre 4116"/>
          <p:cNvSpPr/>
          <p:nvPr/>
        </p:nvSpPr>
        <p:spPr>
          <a:xfrm>
            <a:off x="3900426" y="4555304"/>
            <a:ext cx="71690" cy="153408"/>
          </a:xfrm>
          <a:custGeom>
            <a:avLst/>
            <a:gdLst>
              <a:gd name="connsiteX0" fmla="*/ 38162 w 71690"/>
              <a:gd name="connsiteY0" fmla="*/ 153058 h 153408"/>
              <a:gd name="connsiteX1" fmla="*/ 64355 w 71690"/>
              <a:gd name="connsiteY1" fmla="*/ 57808 h 153408"/>
              <a:gd name="connsiteX2" fmla="*/ 69118 w 71690"/>
              <a:gd name="connsiteY2" fmla="*/ 33995 h 153408"/>
              <a:gd name="connsiteX3" fmla="*/ 28637 w 71690"/>
              <a:gd name="connsiteY3" fmla="*/ 658 h 153408"/>
              <a:gd name="connsiteX4" fmla="*/ 62 w 71690"/>
              <a:gd name="connsiteY4" fmla="*/ 19708 h 153408"/>
              <a:gd name="connsiteX5" fmla="*/ 38162 w 71690"/>
              <a:gd name="connsiteY5" fmla="*/ 153058 h 15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 h="153408">
                <a:moveTo>
                  <a:pt x="38162" y="153058"/>
                </a:moveTo>
                <a:cubicBezTo>
                  <a:pt x="48877" y="159408"/>
                  <a:pt x="59196" y="77652"/>
                  <a:pt x="64355" y="57808"/>
                </a:cubicBezTo>
                <a:cubicBezTo>
                  <a:pt x="69514" y="37964"/>
                  <a:pt x="75071" y="43520"/>
                  <a:pt x="69118" y="33995"/>
                </a:cubicBezTo>
                <a:cubicBezTo>
                  <a:pt x="63165" y="24470"/>
                  <a:pt x="40146" y="3039"/>
                  <a:pt x="28637" y="658"/>
                </a:cubicBezTo>
                <a:cubicBezTo>
                  <a:pt x="17128" y="-1723"/>
                  <a:pt x="1649" y="1849"/>
                  <a:pt x="62" y="19708"/>
                </a:cubicBezTo>
                <a:cubicBezTo>
                  <a:pt x="-1525" y="37567"/>
                  <a:pt x="27447" y="146708"/>
                  <a:pt x="38162" y="153058"/>
                </a:cubicBezTo>
                <a:close/>
              </a:path>
            </a:pathLst>
          </a:cu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8" name="Forme libre 4117"/>
          <p:cNvSpPr/>
          <p:nvPr/>
        </p:nvSpPr>
        <p:spPr>
          <a:xfrm>
            <a:off x="7771148" y="4624006"/>
            <a:ext cx="80817" cy="150213"/>
          </a:xfrm>
          <a:custGeom>
            <a:avLst/>
            <a:gdLst>
              <a:gd name="connsiteX0" fmla="*/ 17921 w 80817"/>
              <a:gd name="connsiteY0" fmla="*/ 3393 h 150213"/>
              <a:gd name="connsiteX1" fmla="*/ 72690 w 80817"/>
              <a:gd name="connsiteY1" fmla="*/ 12918 h 150213"/>
              <a:gd name="connsiteX2" fmla="*/ 79833 w 80817"/>
              <a:gd name="connsiteY2" fmla="*/ 65306 h 150213"/>
              <a:gd name="connsiteX3" fmla="*/ 65546 w 80817"/>
              <a:gd name="connsiteY3" fmla="*/ 148649 h 150213"/>
              <a:gd name="connsiteX4" fmla="*/ 36971 w 80817"/>
              <a:gd name="connsiteY4" fmla="*/ 115312 h 150213"/>
              <a:gd name="connsiteX5" fmla="*/ 1252 w 80817"/>
              <a:gd name="connsiteY5" fmla="*/ 60543 h 150213"/>
              <a:gd name="connsiteX6" fmla="*/ 17921 w 80817"/>
              <a:gd name="connsiteY6" fmla="*/ 3393 h 15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817" h="150213">
                <a:moveTo>
                  <a:pt x="17921" y="3393"/>
                </a:moveTo>
                <a:cubicBezTo>
                  <a:pt x="29827" y="-4544"/>
                  <a:pt x="62371" y="2599"/>
                  <a:pt x="72690" y="12918"/>
                </a:cubicBezTo>
                <a:cubicBezTo>
                  <a:pt x="83009" y="23237"/>
                  <a:pt x="81024" y="42684"/>
                  <a:pt x="79833" y="65306"/>
                </a:cubicBezTo>
                <a:cubicBezTo>
                  <a:pt x="78642" y="87928"/>
                  <a:pt x="72690" y="140315"/>
                  <a:pt x="65546" y="148649"/>
                </a:cubicBezTo>
                <a:cubicBezTo>
                  <a:pt x="58402" y="156983"/>
                  <a:pt x="47687" y="129996"/>
                  <a:pt x="36971" y="115312"/>
                </a:cubicBezTo>
                <a:cubicBezTo>
                  <a:pt x="26255" y="100628"/>
                  <a:pt x="6014" y="78402"/>
                  <a:pt x="1252" y="60543"/>
                </a:cubicBezTo>
                <a:cubicBezTo>
                  <a:pt x="-3510" y="42684"/>
                  <a:pt x="6015" y="11330"/>
                  <a:pt x="17921" y="3393"/>
                </a:cubicBezTo>
                <a:close/>
              </a:path>
            </a:pathLst>
          </a:cu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Forme libre 4118"/>
          <p:cNvSpPr/>
          <p:nvPr/>
        </p:nvSpPr>
        <p:spPr>
          <a:xfrm>
            <a:off x="7750874" y="2518852"/>
            <a:ext cx="354888" cy="270883"/>
          </a:xfrm>
          <a:custGeom>
            <a:avLst/>
            <a:gdLst>
              <a:gd name="connsiteX0" fmla="*/ 23907 w 354888"/>
              <a:gd name="connsiteY0" fmla="*/ 50006 h 270883"/>
              <a:gd name="connsiteX1" fmla="*/ 4857 w 354888"/>
              <a:gd name="connsiteY1" fmla="*/ 107156 h 270883"/>
              <a:gd name="connsiteX2" fmla="*/ 83439 w 354888"/>
              <a:gd name="connsiteY2" fmla="*/ 214312 h 270883"/>
              <a:gd name="connsiteX3" fmla="*/ 214407 w 354888"/>
              <a:gd name="connsiteY3" fmla="*/ 264319 h 270883"/>
              <a:gd name="connsiteX4" fmla="*/ 285845 w 354888"/>
              <a:gd name="connsiteY4" fmla="*/ 266700 h 270883"/>
              <a:gd name="connsiteX5" fmla="*/ 331089 w 354888"/>
              <a:gd name="connsiteY5" fmla="*/ 230981 h 270883"/>
              <a:gd name="connsiteX6" fmla="*/ 326326 w 354888"/>
              <a:gd name="connsiteY6" fmla="*/ 204787 h 270883"/>
              <a:gd name="connsiteX7" fmla="*/ 288226 w 354888"/>
              <a:gd name="connsiteY7" fmla="*/ 164306 h 270883"/>
              <a:gd name="connsiteX8" fmla="*/ 312039 w 354888"/>
              <a:gd name="connsiteY8" fmla="*/ 152400 h 270883"/>
              <a:gd name="connsiteX9" fmla="*/ 333470 w 354888"/>
              <a:gd name="connsiteY9" fmla="*/ 69056 h 270883"/>
              <a:gd name="connsiteX10" fmla="*/ 352520 w 354888"/>
              <a:gd name="connsiteY10" fmla="*/ 21431 h 270883"/>
              <a:gd name="connsiteX11" fmla="*/ 276320 w 354888"/>
              <a:gd name="connsiteY11" fmla="*/ 7144 h 270883"/>
              <a:gd name="connsiteX12" fmla="*/ 133445 w 354888"/>
              <a:gd name="connsiteY12" fmla="*/ 0 h 270883"/>
              <a:gd name="connsiteX13" fmla="*/ 88201 w 354888"/>
              <a:gd name="connsiteY13" fmla="*/ 7144 h 270883"/>
              <a:gd name="connsiteX14" fmla="*/ 123920 w 354888"/>
              <a:gd name="connsiteY14" fmla="*/ 26194 h 270883"/>
              <a:gd name="connsiteX15" fmla="*/ 159639 w 354888"/>
              <a:gd name="connsiteY15" fmla="*/ 38100 h 270883"/>
              <a:gd name="connsiteX16" fmla="*/ 150114 w 354888"/>
              <a:gd name="connsiteY16" fmla="*/ 57150 h 270883"/>
              <a:gd name="connsiteX17" fmla="*/ 23907 w 354888"/>
              <a:gd name="connsiteY17" fmla="*/ 50006 h 2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888" h="270883">
                <a:moveTo>
                  <a:pt x="23907" y="50006"/>
                </a:moveTo>
                <a:cubicBezTo>
                  <a:pt x="-302" y="58340"/>
                  <a:pt x="-5065" y="79772"/>
                  <a:pt x="4857" y="107156"/>
                </a:cubicBezTo>
                <a:cubicBezTo>
                  <a:pt x="14779" y="134540"/>
                  <a:pt x="48514" y="188118"/>
                  <a:pt x="83439" y="214312"/>
                </a:cubicBezTo>
                <a:cubicBezTo>
                  <a:pt x="118364" y="240506"/>
                  <a:pt x="180673" y="255588"/>
                  <a:pt x="214407" y="264319"/>
                </a:cubicBezTo>
                <a:cubicBezTo>
                  <a:pt x="248141" y="273050"/>
                  <a:pt x="266398" y="272256"/>
                  <a:pt x="285845" y="266700"/>
                </a:cubicBezTo>
                <a:cubicBezTo>
                  <a:pt x="305292" y="261144"/>
                  <a:pt x="324342" y="241300"/>
                  <a:pt x="331089" y="230981"/>
                </a:cubicBezTo>
                <a:cubicBezTo>
                  <a:pt x="337836" y="220662"/>
                  <a:pt x="333470" y="215899"/>
                  <a:pt x="326326" y="204787"/>
                </a:cubicBezTo>
                <a:cubicBezTo>
                  <a:pt x="319182" y="193675"/>
                  <a:pt x="290607" y="173037"/>
                  <a:pt x="288226" y="164306"/>
                </a:cubicBezTo>
                <a:cubicBezTo>
                  <a:pt x="285845" y="155575"/>
                  <a:pt x="304498" y="168275"/>
                  <a:pt x="312039" y="152400"/>
                </a:cubicBezTo>
                <a:cubicBezTo>
                  <a:pt x="319580" y="136525"/>
                  <a:pt x="326723" y="90884"/>
                  <a:pt x="333470" y="69056"/>
                </a:cubicBezTo>
                <a:cubicBezTo>
                  <a:pt x="340217" y="47228"/>
                  <a:pt x="362045" y="31750"/>
                  <a:pt x="352520" y="21431"/>
                </a:cubicBezTo>
                <a:cubicBezTo>
                  <a:pt x="342995" y="11112"/>
                  <a:pt x="312832" y="10716"/>
                  <a:pt x="276320" y="7144"/>
                </a:cubicBezTo>
                <a:cubicBezTo>
                  <a:pt x="239808" y="3572"/>
                  <a:pt x="164798" y="0"/>
                  <a:pt x="133445" y="0"/>
                </a:cubicBezTo>
                <a:cubicBezTo>
                  <a:pt x="102092" y="0"/>
                  <a:pt x="89788" y="2778"/>
                  <a:pt x="88201" y="7144"/>
                </a:cubicBezTo>
                <a:cubicBezTo>
                  <a:pt x="86614" y="11510"/>
                  <a:pt x="112014" y="21035"/>
                  <a:pt x="123920" y="26194"/>
                </a:cubicBezTo>
                <a:cubicBezTo>
                  <a:pt x="135826" y="31353"/>
                  <a:pt x="155273" y="32941"/>
                  <a:pt x="159639" y="38100"/>
                </a:cubicBezTo>
                <a:cubicBezTo>
                  <a:pt x="164005" y="43259"/>
                  <a:pt x="169561" y="57547"/>
                  <a:pt x="150114" y="57150"/>
                </a:cubicBezTo>
                <a:cubicBezTo>
                  <a:pt x="130667" y="56753"/>
                  <a:pt x="48116" y="41672"/>
                  <a:pt x="23907" y="50006"/>
                </a:cubicBezTo>
                <a:close/>
              </a:path>
            </a:pathLst>
          </a:cu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ZoneTexte 165"/>
          <p:cNvSpPr txBox="1"/>
          <p:nvPr/>
        </p:nvSpPr>
        <p:spPr>
          <a:xfrm>
            <a:off x="587828" y="5271591"/>
            <a:ext cx="4497140" cy="461665"/>
          </a:xfrm>
          <a:prstGeom prst="rect">
            <a:avLst/>
          </a:prstGeom>
          <a:noFill/>
        </p:spPr>
        <p:txBody>
          <a:bodyPr wrap="square" rtlCol="0">
            <a:spAutoFit/>
          </a:bodyPr>
          <a:lstStyle/>
          <a:p>
            <a:r>
              <a:rPr lang="en-US" sz="1200" dirty="0" smtClean="0"/>
              <a:t>Left </a:t>
            </a:r>
            <a:r>
              <a:rPr lang="en-US" sz="1200" b="1" dirty="0" smtClean="0"/>
              <a:t>lateral views </a:t>
            </a:r>
            <a:r>
              <a:rPr lang="en-US" sz="1200" dirty="0" smtClean="0"/>
              <a:t>of neurocranium and  anterior vertebral column of male and female </a:t>
            </a:r>
            <a:r>
              <a:rPr lang="en-US" sz="1200" i="1" dirty="0" smtClean="0"/>
              <a:t>O. rochei</a:t>
            </a:r>
            <a:endParaRPr lang="en-US" sz="1200" dirty="0"/>
          </a:p>
        </p:txBody>
      </p:sp>
      <p:sp>
        <p:nvSpPr>
          <p:cNvPr id="167" name="ZoneTexte 166"/>
          <p:cNvSpPr txBox="1"/>
          <p:nvPr/>
        </p:nvSpPr>
        <p:spPr>
          <a:xfrm>
            <a:off x="5104767" y="5271591"/>
            <a:ext cx="3880929" cy="461665"/>
          </a:xfrm>
          <a:prstGeom prst="rect">
            <a:avLst/>
          </a:prstGeom>
          <a:noFill/>
        </p:spPr>
        <p:txBody>
          <a:bodyPr wrap="square" rtlCol="0">
            <a:spAutoFit/>
          </a:bodyPr>
          <a:lstStyle/>
          <a:p>
            <a:r>
              <a:rPr lang="en-US" sz="1200" b="1" dirty="0" smtClean="0"/>
              <a:t>Dorsal views </a:t>
            </a:r>
            <a:r>
              <a:rPr lang="en-US" sz="1200" dirty="0" smtClean="0"/>
              <a:t>of neurocranium and  anterior vertebral column of male and female </a:t>
            </a:r>
            <a:r>
              <a:rPr lang="en-US" sz="1200" i="1" dirty="0" smtClean="0"/>
              <a:t>O. rochei</a:t>
            </a:r>
            <a:endParaRPr lang="en-US" sz="1200" dirty="0"/>
          </a:p>
        </p:txBody>
      </p:sp>
      <p:sp>
        <p:nvSpPr>
          <p:cNvPr id="168" name="ZoneTexte 167"/>
          <p:cNvSpPr txBox="1"/>
          <p:nvPr/>
        </p:nvSpPr>
        <p:spPr>
          <a:xfrm>
            <a:off x="3523053" y="1764230"/>
            <a:ext cx="268638" cy="276999"/>
          </a:xfrm>
          <a:prstGeom prst="rect">
            <a:avLst/>
          </a:prstGeom>
          <a:noFill/>
        </p:spPr>
        <p:txBody>
          <a:bodyPr wrap="square" rtlCol="0">
            <a:spAutoFit/>
          </a:bodyPr>
          <a:lstStyle/>
          <a:p>
            <a:r>
              <a:rPr lang="en-US" sz="1200" dirty="0" smtClean="0"/>
              <a:t>I</a:t>
            </a:r>
            <a:endParaRPr lang="en-US" sz="1200" dirty="0"/>
          </a:p>
        </p:txBody>
      </p:sp>
      <p:sp>
        <p:nvSpPr>
          <p:cNvPr id="169" name="ZoneTexte 168"/>
          <p:cNvSpPr txBox="1"/>
          <p:nvPr/>
        </p:nvSpPr>
        <p:spPr>
          <a:xfrm>
            <a:off x="3533444" y="3944523"/>
            <a:ext cx="268638" cy="276999"/>
          </a:xfrm>
          <a:prstGeom prst="rect">
            <a:avLst/>
          </a:prstGeom>
          <a:noFill/>
        </p:spPr>
        <p:txBody>
          <a:bodyPr wrap="square" rtlCol="0">
            <a:spAutoFit/>
          </a:bodyPr>
          <a:lstStyle/>
          <a:p>
            <a:r>
              <a:rPr lang="en-US" sz="1200" dirty="0" smtClean="0"/>
              <a:t>I</a:t>
            </a:r>
            <a:endParaRPr lang="en-US" sz="1200" dirty="0"/>
          </a:p>
        </p:txBody>
      </p:sp>
      <p:sp>
        <p:nvSpPr>
          <p:cNvPr id="170" name="ZoneTexte 169"/>
          <p:cNvSpPr txBox="1"/>
          <p:nvPr/>
        </p:nvSpPr>
        <p:spPr>
          <a:xfrm>
            <a:off x="3727298" y="1567617"/>
            <a:ext cx="268638" cy="276999"/>
          </a:xfrm>
          <a:prstGeom prst="rect">
            <a:avLst/>
          </a:prstGeom>
          <a:noFill/>
        </p:spPr>
        <p:txBody>
          <a:bodyPr wrap="square" rtlCol="0">
            <a:spAutoFit/>
          </a:bodyPr>
          <a:lstStyle/>
          <a:p>
            <a:r>
              <a:rPr lang="en-US" sz="1200" dirty="0" smtClean="0"/>
              <a:t>II</a:t>
            </a:r>
            <a:endParaRPr lang="en-US" sz="1200" dirty="0"/>
          </a:p>
        </p:txBody>
      </p:sp>
      <p:sp>
        <p:nvSpPr>
          <p:cNvPr id="171" name="ZoneTexte 170"/>
          <p:cNvSpPr txBox="1"/>
          <p:nvPr/>
        </p:nvSpPr>
        <p:spPr>
          <a:xfrm>
            <a:off x="3727298" y="3810898"/>
            <a:ext cx="268638" cy="276999"/>
          </a:xfrm>
          <a:prstGeom prst="rect">
            <a:avLst/>
          </a:prstGeom>
          <a:noFill/>
        </p:spPr>
        <p:txBody>
          <a:bodyPr wrap="square" rtlCol="0">
            <a:spAutoFit/>
          </a:bodyPr>
          <a:lstStyle/>
          <a:p>
            <a:r>
              <a:rPr lang="en-US" sz="1200" dirty="0" smtClean="0"/>
              <a:t>II</a:t>
            </a:r>
            <a:endParaRPr lang="en-US" sz="1200" dirty="0"/>
          </a:p>
        </p:txBody>
      </p:sp>
      <p:sp>
        <p:nvSpPr>
          <p:cNvPr id="172" name="ZoneTexte 171"/>
          <p:cNvSpPr txBox="1"/>
          <p:nvPr/>
        </p:nvSpPr>
        <p:spPr>
          <a:xfrm>
            <a:off x="4074940" y="3779083"/>
            <a:ext cx="404270" cy="276999"/>
          </a:xfrm>
          <a:prstGeom prst="rect">
            <a:avLst/>
          </a:prstGeom>
          <a:noFill/>
        </p:spPr>
        <p:txBody>
          <a:bodyPr wrap="square" rtlCol="0">
            <a:spAutoFit/>
          </a:bodyPr>
          <a:lstStyle/>
          <a:p>
            <a:r>
              <a:rPr lang="en-US" sz="1200" dirty="0" smtClean="0"/>
              <a:t>III</a:t>
            </a:r>
            <a:endParaRPr lang="en-US" sz="1200" dirty="0"/>
          </a:p>
        </p:txBody>
      </p:sp>
      <p:sp>
        <p:nvSpPr>
          <p:cNvPr id="173" name="ZoneTexte 172"/>
          <p:cNvSpPr txBox="1"/>
          <p:nvPr/>
        </p:nvSpPr>
        <p:spPr>
          <a:xfrm>
            <a:off x="4067944" y="1598061"/>
            <a:ext cx="404270" cy="276999"/>
          </a:xfrm>
          <a:prstGeom prst="rect">
            <a:avLst/>
          </a:prstGeom>
          <a:noFill/>
        </p:spPr>
        <p:txBody>
          <a:bodyPr wrap="square" rtlCol="0">
            <a:spAutoFit/>
          </a:bodyPr>
          <a:lstStyle/>
          <a:p>
            <a:r>
              <a:rPr lang="en-US" sz="1200" dirty="0" smtClean="0"/>
              <a:t>III</a:t>
            </a:r>
            <a:endParaRPr lang="en-US" sz="1200" dirty="0"/>
          </a:p>
        </p:txBody>
      </p:sp>
      <p:sp>
        <p:nvSpPr>
          <p:cNvPr id="174" name="ZoneTexte 173"/>
          <p:cNvSpPr txBox="1"/>
          <p:nvPr/>
        </p:nvSpPr>
        <p:spPr>
          <a:xfrm>
            <a:off x="4383754" y="3840700"/>
            <a:ext cx="404270" cy="276999"/>
          </a:xfrm>
          <a:prstGeom prst="rect">
            <a:avLst/>
          </a:prstGeom>
          <a:noFill/>
        </p:spPr>
        <p:txBody>
          <a:bodyPr wrap="square" rtlCol="0">
            <a:spAutoFit/>
          </a:bodyPr>
          <a:lstStyle/>
          <a:p>
            <a:r>
              <a:rPr lang="en-US" sz="1200" dirty="0" smtClean="0"/>
              <a:t>IV</a:t>
            </a:r>
            <a:endParaRPr lang="en-US" sz="1200" dirty="0"/>
          </a:p>
        </p:txBody>
      </p:sp>
      <p:sp>
        <p:nvSpPr>
          <p:cNvPr id="175" name="ZoneTexte 174"/>
          <p:cNvSpPr txBox="1"/>
          <p:nvPr/>
        </p:nvSpPr>
        <p:spPr>
          <a:xfrm>
            <a:off x="4383754" y="1660407"/>
            <a:ext cx="404270" cy="276999"/>
          </a:xfrm>
          <a:prstGeom prst="rect">
            <a:avLst/>
          </a:prstGeom>
          <a:noFill/>
        </p:spPr>
        <p:txBody>
          <a:bodyPr wrap="square" rtlCol="0">
            <a:spAutoFit/>
          </a:bodyPr>
          <a:lstStyle/>
          <a:p>
            <a:r>
              <a:rPr lang="en-US" sz="1200" dirty="0" smtClean="0"/>
              <a:t>IV</a:t>
            </a:r>
            <a:endParaRPr lang="en-US" sz="1200" dirty="0"/>
          </a:p>
        </p:txBody>
      </p:sp>
      <p:sp>
        <p:nvSpPr>
          <p:cNvPr id="176" name="ZoneTexte 175"/>
          <p:cNvSpPr txBox="1"/>
          <p:nvPr/>
        </p:nvSpPr>
        <p:spPr>
          <a:xfrm>
            <a:off x="4671786" y="1760852"/>
            <a:ext cx="404270" cy="276999"/>
          </a:xfrm>
          <a:prstGeom prst="rect">
            <a:avLst/>
          </a:prstGeom>
          <a:noFill/>
        </p:spPr>
        <p:txBody>
          <a:bodyPr wrap="square" rtlCol="0">
            <a:spAutoFit/>
          </a:bodyPr>
          <a:lstStyle/>
          <a:p>
            <a:r>
              <a:rPr lang="en-US" sz="1200" dirty="0" smtClean="0"/>
              <a:t>V</a:t>
            </a:r>
            <a:endParaRPr lang="en-US" sz="1200" dirty="0"/>
          </a:p>
        </p:txBody>
      </p:sp>
      <p:sp>
        <p:nvSpPr>
          <p:cNvPr id="177" name="ZoneTexte 176"/>
          <p:cNvSpPr txBox="1"/>
          <p:nvPr/>
        </p:nvSpPr>
        <p:spPr>
          <a:xfrm>
            <a:off x="4688554" y="3924470"/>
            <a:ext cx="404270" cy="276999"/>
          </a:xfrm>
          <a:prstGeom prst="rect">
            <a:avLst/>
          </a:prstGeom>
          <a:noFill/>
        </p:spPr>
        <p:txBody>
          <a:bodyPr wrap="square" rtlCol="0">
            <a:spAutoFit/>
          </a:bodyPr>
          <a:lstStyle/>
          <a:p>
            <a:r>
              <a:rPr lang="en-US" sz="1200" dirty="0" smtClean="0"/>
              <a:t>V</a:t>
            </a:r>
            <a:endParaRPr lang="en-US" sz="1200" dirty="0"/>
          </a:p>
        </p:txBody>
      </p:sp>
      <p:sp>
        <p:nvSpPr>
          <p:cNvPr id="178" name="ZoneTexte 177"/>
          <p:cNvSpPr txBox="1"/>
          <p:nvPr/>
        </p:nvSpPr>
        <p:spPr>
          <a:xfrm>
            <a:off x="4887810" y="1855649"/>
            <a:ext cx="404270" cy="276999"/>
          </a:xfrm>
          <a:prstGeom prst="rect">
            <a:avLst/>
          </a:prstGeom>
          <a:noFill/>
        </p:spPr>
        <p:txBody>
          <a:bodyPr wrap="square" rtlCol="0">
            <a:spAutoFit/>
          </a:bodyPr>
          <a:lstStyle/>
          <a:p>
            <a:r>
              <a:rPr lang="en-US" sz="1200" dirty="0" smtClean="0"/>
              <a:t>VI</a:t>
            </a:r>
            <a:endParaRPr lang="en-US" sz="1200" dirty="0"/>
          </a:p>
        </p:txBody>
      </p:sp>
      <p:sp>
        <p:nvSpPr>
          <p:cNvPr id="179" name="ZoneTexte 178"/>
          <p:cNvSpPr txBox="1"/>
          <p:nvPr/>
        </p:nvSpPr>
        <p:spPr>
          <a:xfrm>
            <a:off x="4860032" y="4026922"/>
            <a:ext cx="404270" cy="276999"/>
          </a:xfrm>
          <a:prstGeom prst="rect">
            <a:avLst/>
          </a:prstGeom>
          <a:noFill/>
        </p:spPr>
        <p:txBody>
          <a:bodyPr wrap="square" rtlCol="0">
            <a:spAutoFit/>
          </a:bodyPr>
          <a:lstStyle/>
          <a:p>
            <a:r>
              <a:rPr lang="en-US" sz="1200" dirty="0" smtClean="0"/>
              <a:t>VI</a:t>
            </a:r>
            <a:endParaRPr lang="en-US" sz="1200" dirty="0"/>
          </a:p>
        </p:txBody>
      </p:sp>
      <p:cxnSp>
        <p:nvCxnSpPr>
          <p:cNvPr id="4121" name="Connecteur droit 4120"/>
          <p:cNvCxnSpPr/>
          <p:nvPr/>
        </p:nvCxnSpPr>
        <p:spPr>
          <a:xfrm>
            <a:off x="755576" y="3284984"/>
            <a:ext cx="7966558" cy="0"/>
          </a:xfrm>
          <a:prstGeom prst="line">
            <a:avLst/>
          </a:prstGeom>
          <a:ln w="12700">
            <a:prstDash val="solid"/>
          </a:ln>
        </p:spPr>
        <p:style>
          <a:lnRef idx="1">
            <a:schemeClr val="accent1"/>
          </a:lnRef>
          <a:fillRef idx="0">
            <a:schemeClr val="accent1"/>
          </a:fillRef>
          <a:effectRef idx="0">
            <a:schemeClr val="accent1"/>
          </a:effectRef>
          <a:fontRef idx="minor">
            <a:schemeClr val="tx1"/>
          </a:fontRef>
        </p:style>
      </p:cxnSp>
      <p:cxnSp>
        <p:nvCxnSpPr>
          <p:cNvPr id="182" name="Connecteur droit 181"/>
          <p:cNvCxnSpPr/>
          <p:nvPr/>
        </p:nvCxnSpPr>
        <p:spPr>
          <a:xfrm flipV="1">
            <a:off x="5104767" y="1165394"/>
            <a:ext cx="31173" cy="456786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0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70" grpId="0"/>
      <p:bldP spid="71" grpId="0"/>
      <p:bldP spid="129" grpId="0"/>
      <p:bldP spid="130" grpId="0"/>
      <p:bldP spid="132" grpId="0"/>
      <p:bldP spid="133" grpId="0"/>
      <p:bldP spid="4112" grpId="0" animBg="1"/>
      <p:bldP spid="4113" grpId="0" animBg="1"/>
      <p:bldP spid="4114" grpId="0" animBg="1"/>
      <p:bldP spid="4115" grpId="0" animBg="1"/>
      <p:bldP spid="4116" grpId="0" animBg="1"/>
      <p:bldP spid="4117" grpId="0" animBg="1"/>
      <p:bldP spid="4118" grpId="0" animBg="1"/>
      <p:bldP spid="411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5517</TotalTime>
  <Words>2610</Words>
  <Application>Microsoft Office PowerPoint</Application>
  <PresentationFormat>Affichage à l'écran (4:3)</PresentationFormat>
  <Paragraphs>467</Paragraphs>
  <Slides>27</Slides>
  <Notes>23</Notes>
  <HiddenSlides>0</HiddenSlides>
  <MMClips>5</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SUEZ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Loïc</dc:creator>
  <cp:lastModifiedBy>Loïc</cp:lastModifiedBy>
  <cp:revision>255</cp:revision>
  <dcterms:created xsi:type="dcterms:W3CDTF">2013-06-10T08:43:43Z</dcterms:created>
  <dcterms:modified xsi:type="dcterms:W3CDTF">2013-07-13T19:44:55Z</dcterms:modified>
</cp:coreProperties>
</file>