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1" r:id="rId6"/>
    <p:sldId id="312" r:id="rId7"/>
    <p:sldId id="311" r:id="rId8"/>
    <p:sldId id="313" r:id="rId9"/>
    <p:sldId id="269" r:id="rId10"/>
    <p:sldId id="316" r:id="rId11"/>
    <p:sldId id="262" r:id="rId12"/>
    <p:sldId id="263" r:id="rId13"/>
    <p:sldId id="264" r:id="rId14"/>
    <p:sldId id="317" r:id="rId15"/>
    <p:sldId id="278" r:id="rId16"/>
    <p:sldId id="315" r:id="rId17"/>
    <p:sldId id="314" r:id="rId18"/>
    <p:sldId id="308" r:id="rId19"/>
    <p:sldId id="280" r:id="rId20"/>
    <p:sldId id="318" r:id="rId21"/>
    <p:sldId id="319" r:id="rId22"/>
    <p:sldId id="321" r:id="rId23"/>
    <p:sldId id="322" r:id="rId24"/>
    <p:sldId id="323" r:id="rId25"/>
    <p:sldId id="328" r:id="rId26"/>
    <p:sldId id="329" r:id="rId27"/>
    <p:sldId id="306" r:id="rId28"/>
    <p:sldId id="324" r:id="rId29"/>
    <p:sldId id="325" r:id="rId30"/>
    <p:sldId id="320" r:id="rId31"/>
    <p:sldId id="326" r:id="rId32"/>
    <p:sldId id="282" r:id="rId33"/>
    <p:sldId id="302" r:id="rId34"/>
    <p:sldId id="307" r:id="rId35"/>
    <p:sldId id="330" r:id="rId36"/>
    <p:sldId id="331" r:id="rId37"/>
    <p:sldId id="332" r:id="rId38"/>
    <p:sldId id="279" r:id="rId3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8" autoAdjust="0"/>
    <p:restoredTop sz="91065" autoAdjust="0"/>
  </p:normalViewPr>
  <p:slideViewPr>
    <p:cSldViewPr>
      <p:cViewPr varScale="1">
        <p:scale>
          <a:sx n="64" d="100"/>
          <a:sy n="64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lasseur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BE"/>
  <c:style val="7"/>
  <c:chart>
    <c:title>
      <c:tx>
        <c:rich>
          <a:bodyPr/>
          <a:lstStyle/>
          <a:p>
            <a:pPr>
              <a:defRPr sz="2800" u="sng"/>
            </a:pPr>
            <a:r>
              <a:rPr lang="en-US" sz="2800" u="sng"/>
              <a:t>World consumption of dihydrogen in chemical industry and refinery</a:t>
            </a:r>
            <a:r>
              <a:rPr lang="en-US" sz="2800" u="sng" baseline="30000"/>
              <a:t>1</a:t>
            </a:r>
          </a:p>
        </c:rich>
      </c:tx>
      <c:layout>
        <c:manualLayout>
          <c:xMode val="edge"/>
          <c:yMode val="edge"/>
          <c:x val="0.12704777373680309"/>
          <c:y val="8.7481146304675683E-2"/>
        </c:manualLayout>
      </c:layout>
    </c:title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15676871590538904"/>
                  <c:y val="0.11406342174813151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/>
                      <a:t>Ammoniac production
34%</a:t>
                    </a:r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-8.9698719916242953E-2"/>
                  <c:y val="-0.1435664034199645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>
                        <a:latin typeface="Arial" pitchFamily="34" charset="0"/>
                        <a:cs typeface="Arial" pitchFamily="34" charset="0"/>
                      </a:rPr>
                      <a:t>O</a:t>
                    </a:r>
                    <a:r>
                      <a:rPr lang="en-US" dirty="0"/>
                      <a:t>ther </a:t>
                    </a:r>
                    <a:endParaRPr lang="en-US" dirty="0" smtClean="0"/>
                  </a:p>
                  <a:p>
                    <a:r>
                      <a:rPr lang="en-US" dirty="0" smtClean="0"/>
                      <a:t>chemical </a:t>
                    </a:r>
                  </a:p>
                  <a:p>
                    <a:r>
                      <a:rPr lang="en-US" dirty="0" smtClean="0"/>
                      <a:t>products</a:t>
                    </a:r>
                    <a:r>
                      <a:rPr lang="en-US" dirty="0"/>
                      <a:t>
15%</a:t>
                    </a:r>
                  </a:p>
                </c:rich>
              </c:tx>
              <c:showCatName val="1"/>
              <c:showPercent val="1"/>
            </c:dLbl>
            <c:dLbl>
              <c:idx val="2"/>
              <c:layout>
                <c:manualLayout>
                  <c:x val="0.15833245458602577"/>
                  <c:y val="-1.3881673554268644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>
                        <a:latin typeface="Arial" pitchFamily="34" charset="0"/>
                        <a:cs typeface="Arial" pitchFamily="34" charset="0"/>
                      </a:rPr>
                      <a:t>R</a:t>
                    </a:r>
                    <a:r>
                      <a:rPr lang="en-US" sz="2000" dirty="0"/>
                      <a:t>efinery
51%</a:t>
                    </a:r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sz="1400">
                    <a:latin typeface="Arial" pitchFamily="34" charset="0"/>
                    <a:cs typeface="Arial" pitchFamily="34" charset="0"/>
                  </a:defRPr>
                </a:pPr>
                <a:endParaRPr lang="fr-FR"/>
              </a:p>
            </c:txPr>
            <c:showCatName val="1"/>
            <c:showPercent val="1"/>
            <c:showLeaderLines val="1"/>
          </c:dLbls>
          <c:cat>
            <c:strLit>
              <c:ptCount val="1"/>
              <c:pt idx="0">
                <c:v>Ammoniac production</c:v>
              </c:pt>
            </c:strLit>
          </c:cat>
          <c:val>
            <c:numRef>
              <c:f>Feuil1!$D$1:$D$3</c:f>
              <c:numCache>
                <c:formatCode>General</c:formatCode>
                <c:ptCount val="3"/>
                <c:pt idx="0">
                  <c:v>34</c:v>
                </c:pt>
                <c:pt idx="1">
                  <c:v>15</c:v>
                </c:pt>
                <c:pt idx="2">
                  <c:v>51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99A3B6-D883-45BF-957C-2608CAF982E1}" type="datetimeFigureOut">
              <a:rPr lang="fr-BE" smtClean="0"/>
              <a:pPr/>
              <a:t>18/04/2013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A8064-EA4D-48A8-8E2D-2A1DDA14DB60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A8064-EA4D-48A8-8E2D-2A1DDA14DB60}" type="slidenum">
              <a:rPr lang="fr-BE" smtClean="0"/>
              <a:pPr/>
              <a:t>1</a:t>
            </a:fld>
            <a:endParaRPr lang="fr-B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A8064-EA4D-48A8-8E2D-2A1DDA14DB60}" type="slidenum">
              <a:rPr lang="fr-BE" smtClean="0"/>
              <a:pPr/>
              <a:t>13</a:t>
            </a:fld>
            <a:endParaRPr lang="fr-B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A8064-EA4D-48A8-8E2D-2A1DDA14DB60}" type="slidenum">
              <a:rPr lang="fr-BE" smtClean="0"/>
              <a:pPr/>
              <a:t>14</a:t>
            </a:fld>
            <a:endParaRPr lang="fr-B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A8064-EA4D-48A8-8E2D-2A1DDA14DB60}" type="slidenum">
              <a:rPr lang="fr-BE" smtClean="0"/>
              <a:pPr/>
              <a:t>16</a:t>
            </a:fld>
            <a:endParaRPr lang="fr-B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err="1" smtClean="0"/>
              <a:t>Biphenyl</a:t>
            </a:r>
            <a:r>
              <a:rPr lang="fr-BE" dirty="0" smtClean="0"/>
              <a:t> </a:t>
            </a:r>
            <a:r>
              <a:rPr lang="fr-BE" dirty="0" err="1" smtClean="0"/>
              <a:t>dicarboxilic</a:t>
            </a:r>
            <a:r>
              <a:rPr lang="fr-BE" dirty="0" smtClean="0"/>
              <a:t> </a:t>
            </a:r>
            <a:r>
              <a:rPr lang="fr-BE" dirty="0" err="1" smtClean="0"/>
              <a:t>acid</a:t>
            </a:r>
            <a:endParaRPr lang="fr-BE" dirty="0" smtClean="0"/>
          </a:p>
          <a:p>
            <a:r>
              <a:rPr lang="fr-BE" dirty="0" err="1" smtClean="0"/>
              <a:t>dimetylformamide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A8064-EA4D-48A8-8E2D-2A1DDA14DB60}" type="slidenum">
              <a:rPr lang="fr-BE" smtClean="0"/>
              <a:pPr/>
              <a:t>30</a:t>
            </a:fld>
            <a:endParaRPr lang="fr-B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A8064-EA4D-48A8-8E2D-2A1DDA14DB60}" type="slidenum">
              <a:rPr lang="fr-BE" smtClean="0"/>
              <a:pPr/>
              <a:t>33</a:t>
            </a:fld>
            <a:endParaRPr lang="fr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A8064-EA4D-48A8-8E2D-2A1DDA14DB60}" type="slidenum">
              <a:rPr lang="fr-BE" smtClean="0"/>
              <a:pPr/>
              <a:t>2</a:t>
            </a:fld>
            <a:endParaRPr lang="fr-B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idem</a:t>
            </a: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A8064-EA4D-48A8-8E2D-2A1DDA14DB60}" type="slidenum">
              <a:rPr lang="fr-BE" smtClean="0"/>
              <a:pPr/>
              <a:t>3</a:t>
            </a:fld>
            <a:endParaRPr lang="fr-B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idem</a:t>
            </a: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A8064-EA4D-48A8-8E2D-2A1DDA14DB60}" type="slidenum">
              <a:rPr lang="fr-BE" smtClean="0"/>
              <a:pPr/>
              <a:t>4</a:t>
            </a:fld>
            <a:endParaRPr lang="fr-B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noProof="0" dirty="0" smtClean="0"/>
              <a:t>Le </a:t>
            </a:r>
            <a:r>
              <a:rPr lang="en-US" baseline="0" noProof="0" dirty="0" err="1" smtClean="0"/>
              <a:t>secteur</a:t>
            </a:r>
            <a:r>
              <a:rPr lang="en-US" baseline="0" noProof="0" dirty="0" smtClean="0"/>
              <a:t> de la </a:t>
            </a:r>
            <a:r>
              <a:rPr lang="en-US" baseline="0" noProof="0" dirty="0" err="1" smtClean="0"/>
              <a:t>chimie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exploite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l’hydrogène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dans</a:t>
            </a:r>
            <a:r>
              <a:rPr lang="en-US" baseline="0" noProof="0" dirty="0" smtClean="0"/>
              <a:t> de </a:t>
            </a:r>
            <a:r>
              <a:rPr lang="en-US" baseline="0" noProof="0" dirty="0" err="1" smtClean="0"/>
              <a:t>nombreuse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réaction</a:t>
            </a:r>
            <a:r>
              <a:rPr lang="en-US" baseline="0" noProof="0" dirty="0" smtClean="0"/>
              <a:t>:</a:t>
            </a:r>
          </a:p>
          <a:p>
            <a:r>
              <a:rPr lang="en-US" baseline="0" noProof="0" dirty="0" smtClean="0"/>
              <a:t>Les premières </a:t>
            </a:r>
            <a:r>
              <a:rPr lang="en-US" baseline="0" noProof="0" dirty="0" err="1" smtClean="0"/>
              <a:t>réactions</a:t>
            </a:r>
            <a:r>
              <a:rPr lang="en-US" baseline="0" noProof="0" dirty="0" smtClean="0"/>
              <a:t> consistent à </a:t>
            </a:r>
            <a:r>
              <a:rPr lang="en-US" baseline="0" noProof="0" dirty="0" err="1" smtClean="0"/>
              <a:t>cliver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une</a:t>
            </a:r>
            <a:r>
              <a:rPr lang="en-US" baseline="0" noProof="0" dirty="0" smtClean="0"/>
              <a:t> double liaison C-C </a:t>
            </a:r>
            <a:r>
              <a:rPr lang="en-US" baseline="0" noProof="0" dirty="0" err="1" smtClean="0"/>
              <a:t>que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ce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soit</a:t>
            </a:r>
            <a:r>
              <a:rPr lang="en-US" baseline="0" noProof="0" dirty="0" smtClean="0"/>
              <a:t> via </a:t>
            </a:r>
            <a:r>
              <a:rPr lang="en-US" baseline="0" noProof="0" dirty="0" err="1" smtClean="0"/>
              <a:t>sabatier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ou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normann</a:t>
            </a:r>
            <a:endParaRPr lang="en-US" baseline="0" noProof="0" dirty="0" smtClean="0"/>
          </a:p>
          <a:p>
            <a:r>
              <a:rPr lang="en-US" baseline="0" noProof="0" dirty="0" err="1" smtClean="0"/>
              <a:t>Depuis</a:t>
            </a:r>
            <a:r>
              <a:rPr lang="en-US" baseline="0" noProof="0" dirty="0" smtClean="0"/>
              <a:t> 1910 </a:t>
            </a:r>
            <a:r>
              <a:rPr lang="en-US" baseline="0" noProof="0" dirty="0" err="1" smtClean="0"/>
              <a:t>haber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synthétise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l’ammoniac</a:t>
            </a:r>
            <a:endParaRPr lang="en-US" baseline="0" noProof="0" dirty="0" smtClean="0"/>
          </a:p>
          <a:p>
            <a:r>
              <a:rPr lang="en-US" baseline="0" noProof="0" dirty="0" err="1" smtClean="0"/>
              <a:t>Viendront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ensuite</a:t>
            </a:r>
            <a:r>
              <a:rPr lang="en-US" baseline="0" noProof="0" dirty="0" smtClean="0"/>
              <a:t> la </a:t>
            </a:r>
            <a:r>
              <a:rPr lang="en-US" baseline="0" noProof="0" dirty="0" err="1" smtClean="0"/>
              <a:t>synthèse</a:t>
            </a:r>
            <a:r>
              <a:rPr lang="en-US" baseline="0" noProof="0" dirty="0" smtClean="0"/>
              <a:t> du </a:t>
            </a:r>
            <a:r>
              <a:rPr lang="en-US" baseline="0" noProof="0" dirty="0" err="1" smtClean="0"/>
              <a:t>metanol</a:t>
            </a:r>
            <a:r>
              <a:rPr lang="en-US" baseline="0" noProof="0" dirty="0" smtClean="0"/>
              <a:t> et le </a:t>
            </a:r>
            <a:r>
              <a:rPr lang="en-US" baseline="0" noProof="0" dirty="0" err="1" smtClean="0"/>
              <a:t>procédé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d’hydrodésulfuration</a:t>
            </a:r>
            <a:endParaRPr lang="en-US" baseline="0" noProof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A8064-EA4D-48A8-8E2D-2A1DDA14DB60}" type="slidenum">
              <a:rPr lang="fr-BE" smtClean="0"/>
              <a:pPr/>
              <a:t>5</a:t>
            </a:fld>
            <a:endParaRPr lang="fr-B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Consommation répartie comme telle</a:t>
            </a:r>
          </a:p>
          <a:p>
            <a:r>
              <a:rPr lang="fr-BE" dirty="0" err="1" smtClean="0"/>
              <a:t>Quantitée</a:t>
            </a:r>
            <a:r>
              <a:rPr lang="fr-BE" dirty="0" smtClean="0"/>
              <a:t> consommée =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A8064-EA4D-48A8-8E2D-2A1DDA14DB60}" type="slidenum">
              <a:rPr lang="fr-BE" smtClean="0"/>
              <a:pPr/>
              <a:t>6</a:t>
            </a:fld>
            <a:endParaRPr lang="fr-B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Mais après toutes ces </a:t>
            </a:r>
            <a:r>
              <a:rPr lang="fr-BE" dirty="0" err="1" smtClean="0"/>
              <a:t>applic</a:t>
            </a:r>
            <a:r>
              <a:rPr lang="fr-BE" dirty="0" smtClean="0"/>
              <a:t> et ces réaction, il serait p-ê temps de s’intéresser à ses </a:t>
            </a:r>
            <a:r>
              <a:rPr lang="fr-BE" dirty="0" err="1" smtClean="0"/>
              <a:t>propr</a:t>
            </a:r>
            <a:r>
              <a:rPr lang="fr-BE" dirty="0" smtClean="0"/>
              <a:t>…</a:t>
            </a:r>
          </a:p>
          <a:p>
            <a:r>
              <a:rPr lang="fr-BE" dirty="0" smtClean="0"/>
              <a:t>Voici un </a:t>
            </a:r>
            <a:r>
              <a:rPr lang="fr-BE" dirty="0" err="1" smtClean="0"/>
              <a:t>diag</a:t>
            </a:r>
            <a:endParaRPr lang="fr-BE" dirty="0" smtClean="0"/>
          </a:p>
          <a:p>
            <a:r>
              <a:rPr lang="fr-BE" dirty="0" smtClean="0"/>
              <a:t>Si on est a T et P </a:t>
            </a:r>
            <a:r>
              <a:rPr lang="fr-BE" dirty="0" err="1" smtClean="0"/>
              <a:t>amb</a:t>
            </a:r>
            <a:r>
              <a:rPr lang="fr-BE" dirty="0" smtClean="0"/>
              <a:t>, H2 = gaz</a:t>
            </a:r>
          </a:p>
          <a:p>
            <a:r>
              <a:rPr lang="fr-BE" dirty="0" smtClean="0"/>
              <a:t>Pour avoir le </a:t>
            </a:r>
            <a:r>
              <a:rPr lang="fr-BE" dirty="0" err="1" smtClean="0"/>
              <a:t>liq</a:t>
            </a:r>
            <a:r>
              <a:rPr lang="fr-BE" dirty="0" smtClean="0"/>
              <a:t> à P </a:t>
            </a:r>
            <a:r>
              <a:rPr lang="fr-BE" dirty="0" err="1" smtClean="0"/>
              <a:t>amb</a:t>
            </a:r>
            <a:r>
              <a:rPr lang="fr-BE" dirty="0" smtClean="0"/>
              <a:t>, il faut descendre à 20K</a:t>
            </a:r>
          </a:p>
          <a:p>
            <a:r>
              <a:rPr lang="fr-BE" dirty="0" smtClean="0"/>
              <a:t>Vous savez </a:t>
            </a:r>
            <a:r>
              <a:rPr lang="fr-BE" dirty="0" err="1" smtClean="0"/>
              <a:t>dèjà</a:t>
            </a:r>
            <a:r>
              <a:rPr lang="fr-BE" dirty="0" smtClean="0"/>
              <a:t> que bruler de l’hydrogène produit de l’eau,</a:t>
            </a:r>
            <a:r>
              <a:rPr lang="fr-BE" baseline="0" dirty="0" smtClean="0"/>
              <a:t> maintenant, vous voyez que cette réaction est exothermique</a:t>
            </a:r>
          </a:p>
          <a:p>
            <a:r>
              <a:rPr lang="fr-BE" baseline="0" dirty="0" smtClean="0"/>
              <a:t>Donc cette molécule contient de l’E, qui plus est, c’est un des fuel le plus énergétiques que nous connaissons</a:t>
            </a:r>
          </a:p>
          <a:p>
            <a:r>
              <a:rPr lang="fr-BE" baseline="0" dirty="0" smtClean="0"/>
              <a:t>De plus, il est non </a:t>
            </a:r>
            <a:r>
              <a:rPr lang="fr-BE" baseline="0" dirty="0" err="1" smtClean="0"/>
              <a:t>toxic</a:t>
            </a:r>
            <a:endParaRPr lang="fr-BE" baseline="0" dirty="0" smtClean="0"/>
          </a:p>
          <a:p>
            <a:r>
              <a:rPr lang="fr-BE" baseline="0" dirty="0" smtClean="0"/>
              <a:t>En fait le principal problème de l’</a:t>
            </a:r>
            <a:r>
              <a:rPr lang="fr-BE" baseline="0" dirty="0" err="1" smtClean="0"/>
              <a:t>hydrog</a:t>
            </a:r>
            <a:r>
              <a:rPr lang="fr-BE" baseline="0" dirty="0" smtClean="0"/>
              <a:t> c’est son </a:t>
            </a:r>
            <a:r>
              <a:rPr lang="fr-BE" baseline="0" dirty="0" err="1" smtClean="0"/>
              <a:t>inflammability</a:t>
            </a:r>
            <a:r>
              <a:rPr lang="fr-BE" baseline="0" dirty="0" smtClean="0"/>
              <a:t> qui se passe dès qu’on </a:t>
            </a:r>
            <a:r>
              <a:rPr lang="fr-BE" baseline="0" dirty="0" err="1" smtClean="0"/>
              <a:t>atteind</a:t>
            </a:r>
            <a:r>
              <a:rPr lang="fr-BE" baseline="0" dirty="0" smtClean="0"/>
              <a:t> les 4% en ??</a:t>
            </a:r>
          </a:p>
          <a:p>
            <a:r>
              <a:rPr lang="fr-BE" baseline="0" dirty="0" smtClean="0"/>
              <a:t>Mais rassurez vous, cette </a:t>
            </a:r>
            <a:r>
              <a:rPr lang="fr-BE" baseline="0" dirty="0" err="1" smtClean="0"/>
              <a:t>qtt</a:t>
            </a:r>
            <a:r>
              <a:rPr lang="fr-BE" baseline="0" dirty="0" smtClean="0"/>
              <a:t> n’est que très rarement atteinte car sa densité est vraiment trop faible et en cas de fuite il ne fait que se diluer.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A8064-EA4D-48A8-8E2D-2A1DDA14DB60}" type="slidenum">
              <a:rPr lang="fr-BE" smtClean="0"/>
              <a:pPr/>
              <a:t>7</a:t>
            </a:fld>
            <a:endParaRPr lang="fr-B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A8064-EA4D-48A8-8E2D-2A1DDA14DB60}" type="slidenum">
              <a:rPr lang="fr-BE" smtClean="0"/>
              <a:pPr/>
              <a:t>11</a:t>
            </a:fld>
            <a:endParaRPr lang="fr-B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A8064-EA4D-48A8-8E2D-2A1DDA14DB60}" type="slidenum">
              <a:rPr lang="fr-BE" smtClean="0"/>
              <a:pPr/>
              <a:t>12</a:t>
            </a:fld>
            <a:endParaRPr lang="fr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D5D-A0E5-4801-AF37-C21929AB6B6A}" type="datetime1">
              <a:rPr lang="fr-BE" smtClean="0"/>
              <a:pPr/>
              <a:t>18/04/2013</a:t>
            </a:fld>
            <a:endParaRPr lang="fr-BE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75B3-A723-48B2-B124-DC342C00A868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94E32-A094-4F8A-854A-C348A03A3229}" type="datetime1">
              <a:rPr lang="fr-BE" smtClean="0"/>
              <a:pPr/>
              <a:t>18/04/2013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75B3-A723-48B2-B124-DC342C00A868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955EF-4988-42A8-86B2-80E8E26703EA}" type="datetime1">
              <a:rPr lang="fr-BE" smtClean="0"/>
              <a:pPr/>
              <a:t>18/04/2013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75B3-A723-48B2-B124-DC342C00A868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796F-CF8B-483F-A6CB-8DF4A1B18BAC}" type="datetime1">
              <a:rPr lang="fr-BE" smtClean="0"/>
              <a:pPr/>
              <a:t>18/04/2013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75B3-A723-48B2-B124-DC342C00A868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E9EF-96D1-4222-9431-1EA797C13634}" type="datetime1">
              <a:rPr lang="fr-BE" smtClean="0"/>
              <a:pPr/>
              <a:t>18/04/2013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75B3-A723-48B2-B124-DC342C00A868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F567-0802-447D-9CB1-A0EA24ACDC09}" type="datetime1">
              <a:rPr lang="fr-BE" smtClean="0"/>
              <a:pPr/>
              <a:t>18/04/2013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75B3-A723-48B2-B124-DC342C00A868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ABDCD-5AF3-41D1-B4A0-E353FBEE88A1}" type="datetime1">
              <a:rPr lang="fr-BE" smtClean="0"/>
              <a:pPr/>
              <a:t>18/04/2013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75B3-A723-48B2-B124-DC342C00A868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0C279-CFBA-4A4B-BDF6-35343D42E89E}" type="datetime1">
              <a:rPr lang="fr-BE" smtClean="0"/>
              <a:pPr/>
              <a:t>18/04/2013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75B3-A723-48B2-B124-DC342C00A868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115D6-681C-4CCA-A9D2-A55D53796960}" type="datetime1">
              <a:rPr lang="fr-BE" smtClean="0"/>
              <a:pPr/>
              <a:t>18/04/2013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75B3-A723-48B2-B124-DC342C00A868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7388B-DE33-4533-BFBE-229EAE14D5E6}" type="datetime1">
              <a:rPr lang="fr-BE" smtClean="0"/>
              <a:pPr/>
              <a:t>18/04/2013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75B3-A723-48B2-B124-DC342C00A868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1055F-E44E-4180-BCC8-4DE212053B1B}" type="datetime1">
              <a:rPr lang="fr-BE" smtClean="0"/>
              <a:pPr/>
              <a:t>18/04/2013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26775B3-A723-48B2-B124-DC342C00A868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880CAA2-1903-4518-818F-C2CD7636890A}" type="datetime1">
              <a:rPr lang="fr-BE" smtClean="0"/>
              <a:pPr/>
              <a:t>18/04/2013</a:t>
            </a:fld>
            <a:endParaRPr lang="fr-BE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26775B3-A723-48B2-B124-DC342C00A868}" type="slidenum">
              <a:rPr lang="fr-BE" smtClean="0"/>
              <a:pPr/>
              <a:t>‹N°›</a:t>
            </a:fld>
            <a:endParaRPr lang="fr-BE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1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2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hyperlink" Target="//upload.wikimedia.org/wikipedia/commons/1/1e/US-DeptOfEnergy-Seal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//upload.wikimedia.org/wikipedia/fr/0/09/CEA_logotype2012.png" TargetMode="External"/><Relationship Id="rId5" Type="http://schemas.openxmlformats.org/officeDocument/2006/relationships/image" Target="../media/image31.png"/><Relationship Id="rId10" Type="http://schemas.openxmlformats.org/officeDocument/2006/relationships/image" Target="../media/image25.jpeg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be/url?sa=i&amp;rct=j&amp;q=encombrant&amp;source=images&amp;cd=&amp;cad=rja&amp;docid=7D6wkGvrl06hCM&amp;tbnid=DdTYF32RGLWx5M:&amp;ved=0CAUQjRw&amp;url=http://cartman107.free.fr/dotclear/index.php/2006/10&amp;ei=9rNmUYP3ENSd0wXLxoCACg&amp;bvm=bv.45107431,d.d2k&amp;psig=AFQjCNEHXH0MpCu4Ei_uUBYPzUYmIm6dGg&amp;ust=1365771617406503" TargetMode="External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be/url?sa=i&amp;rct=j&amp;q=poids&amp;source=images&amp;cd=&amp;cad=rja&amp;docid=lQ_JBiY5yg6xPM&amp;tbnid=08eZFZObRKac7M:&amp;ved=0CAUQjRw&amp;url=http://www.stand3d.com/Abriminute&amp;ei=YbNmUcbyO4WM0wXX_4HgCg&amp;bvm=bv.45107431,d.d2k&amp;psig=AFQjCNHcxdvZwW2oRy6d1yu4LBaA6CUCzQ&amp;ust=1365771481075918" TargetMode="External"/><Relationship Id="rId5" Type="http://schemas.openxmlformats.org/officeDocument/2006/relationships/image" Target="../media/image36.jpeg"/><Relationship Id="rId4" Type="http://schemas.openxmlformats.org/officeDocument/2006/relationships/hyperlink" Target="http://www.google.be/url?sa=i&amp;rct=j&amp;q=voiture+dessin&amp;source=images&amp;cd=&amp;cad=rja&amp;docid=7sLrRIZOlDYW_M&amp;tbnid=tvKMzCuodVplzM:&amp;ved=0CAUQjRw&amp;url=http://fr.123rf.com/photo_9316805_4-voitures-de-dessin-anime-sur-fond-blanc.html&amp;ei=grJmUfHKNuLW0QXG74G4DA&amp;bvm=bv.45107431,d.d2k&amp;psig=AFQjCNHI9z_yDXUkSexh5ah-ixWHXzpqOQ&amp;ust=1365771215429190" TargetMode="External"/><Relationship Id="rId9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be/url?sa=i&amp;rct=j&amp;q=hydrogen+car&amp;source=images&amp;cd=&amp;cad=rja&amp;docid=6qr0iqkstCcCKM&amp;tbnid=K_xdXgupqd3V1M:&amp;ved=0CAUQjRw&amp;url=https://www.llnl.gov/news/newsreleases/2008/NR-08-06-02.html&amp;ei=iSdMUbOYIoyb0AXk_4CYAg&amp;bvm=bv.44158598,d.ZWU&amp;psig=AFQjCNG9qeLq1Id5HWUImZlcCfemyYHOvA&amp;ust=1364031736837900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hyperlink" Target="http://www.google.be/url?sa=i&amp;rct=j&amp;q=MOF+Mg&amp;source=images&amp;cd=&amp;cad=rja&amp;docid=uvc0NeAAy6OkYM&amp;tbnid=oWqq2QHRPKY3xM:&amp;ved=0CAUQjRw&amp;url=http://www.pnas.org/content/106/49/20551.figures-only&amp;ei=PZBiUb65EMn20gW0pIGACA&amp;psig=AFQjCNG9W-iYqd-s1d7Qq-mvIPTOXddMmA&amp;ust=136550029584499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//upload.wikimedia.org/wikipedia/commons/2/2d/Activated_Carbon.jp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//upload.wikimedia.org/wikipedia/commons/9/94/Min_graphite.jpg" TargetMode="External"/><Relationship Id="rId3" Type="http://schemas.openxmlformats.org/officeDocument/2006/relationships/image" Target="../media/image49.png"/><Relationship Id="rId7" Type="http://schemas.openxmlformats.org/officeDocument/2006/relationships/image" Target="../media/image51.png"/><Relationship Id="rId2" Type="http://schemas.openxmlformats.org/officeDocument/2006/relationships/hyperlink" Target="http://www.google.be/url?sa=i&amp;rct=j&amp;q=graphene&amp;source=images&amp;cd=&amp;cad=rja&amp;docid=psQ9YwkFrl49_M&amp;tbnid=v3D-wmhc8r_aUM:&amp;ved=0CAUQjRw&amp;url=http://commons.wikimedia.org/wiki/File:Graphene-graphite_relation.png&amp;ei=lmxRUaKCIcav0QW7rYHIDA&amp;bvm=bv.44158598,d.d2k&amp;psig=AFQjCNGwngGYCb03ICqQV195SElgqatFDA&amp;ust=136437704971322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//upload.wikimedia.org/wikipedia/commons/5/54/GraphitGitter4.png" TargetMode="External"/><Relationship Id="rId5" Type="http://schemas.openxmlformats.org/officeDocument/2006/relationships/image" Target="../media/image50.jpeg"/><Relationship Id="rId4" Type="http://schemas.openxmlformats.org/officeDocument/2006/relationships/hyperlink" Target="//upload.wikimedia.org/wikipedia/commons/9/9e/Graphen.jpg" TargetMode="External"/><Relationship Id="rId9" Type="http://schemas.openxmlformats.org/officeDocument/2006/relationships/image" Target="../media/image5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6.png"/><Relationship Id="rId2" Type="http://schemas.openxmlformats.org/officeDocument/2006/relationships/hyperlink" Target="http://www.google.be/url?sa=i&amp;source=images&amp;cd=&amp;cad=rja&amp;docid=26ZMwVC5x50BQM&amp;tbnid=_TjYCQWxS5lqGM:&amp;ved=0CAgQjRwwAA&amp;url=http://en.wikipedia.org/wiki/File:Types_of_Carbon_Nanotubes.png&amp;ei=qMtiUcnpLcO_PMLEgaAD&amp;psig=AFQjCNFtFuKDijxfpAN8XYYz9IIoI0tBRw&amp;ust=136551556079559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jpeg"/><Relationship Id="rId4" Type="http://schemas.openxmlformats.org/officeDocument/2006/relationships/hyperlink" Target="http://www.google.be/url?sa=i&amp;source=images&amp;cd=&amp;cad=rja&amp;docid=Qg21KfzrLYYnSM&amp;tbnid=KeGPPYujKwsHdM:&amp;ved=0CAgQjRwwAA&amp;url=http://jnm.snmjournals.org/content/48/7/1039/F1.expansion.html&amp;ei=Q8xiUaPkKoTZOoSqgLAH&amp;psig=AFQjCNFVdFz2th78Evt6ziXGVVLX6gTbmQ&amp;ust=1365515715729908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hyperlink" Target="http://www.google.be/url?sa=i&amp;rct=j&amp;q=spray&amp;source=images&amp;cd=&amp;cad=rja&amp;docid=qs6UCB_750LHfM&amp;tbnid=9yuGFYksMmHLcM:&amp;ved=0CAUQjRw&amp;url=http://topnews.net.nz/content/23603-new-spray-make-men-warmer-discovered-german-researchers&amp;ei=l8piUcy6HKiw0AWWw4GIBw&amp;bvm=bv.44770516,d.ZWU&amp;psig=AFQjCNGlnFzI_g8QjAYW8yY-cWdulBHTPA&amp;ust=136551527795891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2" Type="http://schemas.openxmlformats.org/officeDocument/2006/relationships/hyperlink" Target="http://www.google.be/url?sa=i&amp;source=images&amp;cd=&amp;cad=rja&amp;docid=bkeer20g1VZJnM&amp;tbnid=kl9hlP0QJ6YofM:&amp;ved=0CAgQjRwwAA&amp;url=http://tak-sempurna.blogspot.com/2009/05/zeolite.html&amp;ei=jMhjUYuBPYOv7Aa9zYDADg&amp;psig=AFQjCNHB5zm6TdAxt0oZ5QivGBZ8NAkaPw&amp;ust=136558030106401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gif"/><Relationship Id="rId4" Type="http://schemas.openxmlformats.org/officeDocument/2006/relationships/hyperlink" Target="http://www.google.be/url?sa=i&amp;rct=j&amp;q=zeolithe+X&amp;source=images&amp;cd=&amp;cad=rja&amp;docid=obUa283WC5p8IM&amp;tbnid=u1eUwmxh_C2-2M:&amp;ved=0CAUQjRw&amp;url=http://cro-jap-workshop.ifs.hr/Page.aspx?id=7&amp;ei=9shjUf-LJs330gWijYGoDA&amp;bvm=bv.44990110,d.d2k&amp;psig=AFQjCNGNLcUL0E8eU8119cGhloUPhcoyYA&amp;ust=1365580350549231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be/url?sa=i&amp;source=images&amp;cd=&amp;cad=rja&amp;docid=bkeer20g1VZJnM&amp;tbnid=kl9hlP0QJ6YofM:&amp;ved=0CAgQjRwwAA&amp;url=http://tak-sempurna.blogspot.com/2009/05/zeolite.html&amp;ei=jMhjUYuBPYOv7Aa9zYDADg&amp;psig=AFQjCNHB5zm6TdAxt0oZ5QivGBZ8NAkaPw&amp;ust=1365580301064019" TargetMode="External"/><Relationship Id="rId3" Type="http://schemas.openxmlformats.org/officeDocument/2006/relationships/image" Target="../media/image65.jpeg"/><Relationship Id="rId7" Type="http://schemas.openxmlformats.org/officeDocument/2006/relationships/image" Target="../media/image67.gif"/><Relationship Id="rId2" Type="http://schemas.openxmlformats.org/officeDocument/2006/relationships/hyperlink" Target="http://www.google.be/url?sa=i&amp;source=images&amp;cd=&amp;cad=rja&amp;docid=smlOTwFVvZJB4M&amp;tbnid=5mg8wU4novw3cM:&amp;ved=0CAgQjRwwAA&amp;url=http://minmag.geoscienceworld.org/content/68/4/591/F4.expansion.html&amp;ei=ieNjUZOfIaKR7AadmIDABA&amp;psig=AFQjCNEv5xDnIHpFIRhfpppDTulfHy_QEg&amp;ust=136558720957427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be/url?sa=i&amp;rct=j&amp;q=zeolit+x&amp;source=images&amp;cd=&amp;cad=rja&amp;docid=TjnAY-SR7EuHgM&amp;tbnid=spvhuYz7FcbLHM:&amp;ved=&amp;url=http://www.govations.com/p/1-mm-Natural-Zeolite-Granules1X50.html&amp;ei=ff5nUfX0KYGRO4nYgagC&amp;bvm=bv.45175338,d.ZWU&amp;psig=AFQjCNHJl9z5V_28Q8UjrNxfQdIv5vV9iA&amp;ust=1365856254052948" TargetMode="External"/><Relationship Id="rId5" Type="http://schemas.openxmlformats.org/officeDocument/2006/relationships/image" Target="../media/image66.jpeg"/><Relationship Id="rId4" Type="http://schemas.openxmlformats.org/officeDocument/2006/relationships/hyperlink" Target="http://www.google.be/url?sa=i&amp;source=images&amp;cd=&amp;cad=rja&amp;docid=cKBsic73aCK7_M&amp;tbnid=cLNDs2CSG25J_M:&amp;ved=0CAgQjRwwAA&amp;url=http://www.miramodus.com/tinc?key=D64hSYSq&amp;session_currentpage=data&amp;session_mode=guest&amp;formname=modellist&amp;showentries=true&amp;sortby=field_1&amp;session_sortby=field_1&amp;userid=1240842212;34342;50&amp;offset=50&amp;session_offset=50&amp;start=51&amp;session_start=51&amp;ei=kvRnUbyzHcSVO_38gMAK&amp;psig=AFQjCNHtcJQggqO8h0wgawjxaApTIGEuXg&amp;ust=1365853714510647" TargetMode="External"/><Relationship Id="rId9" Type="http://schemas.openxmlformats.org/officeDocument/2006/relationships/image" Target="../media/image6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0/06/Hazard_F.sv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be/url?sa=i&amp;rct=j&amp;q=voiture+dessin+sourire&amp;source=images&amp;cd=&amp;cad=rja&amp;docid=zaujcTISSjEX-M&amp;tbnid=1ktmnCOiNOamkM:&amp;ved=0CAUQjRw&amp;url=http://www.masterfile.com/stock-photography/image/400-04161315/Various-cartoon-vehicles---vector-illustration.&amp;ei=xC5lUcfpGqSZ0QXovIGYBw&amp;bvm=bv.44990110,d.ZWU&amp;psig=AFQjCNHIJlmnNbP4gel-S53HGsA-O7yjnQ&amp;ust=1365671953285741" TargetMode="External"/><Relationship Id="rId7" Type="http://schemas.openxmlformats.org/officeDocument/2006/relationships/image" Target="../media/image4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be/url?sa=i&amp;rct=j&amp;q=hydrogen+car&amp;source=images&amp;cd=&amp;cad=rja&amp;docid=6qr0iqkstCcCKM&amp;tbnid=K_xdXgupqd3V1M:&amp;ved=0CAUQjRw&amp;url=https://www.llnl.gov/news/newsreleases/2008/NR-08-06-02.html&amp;ei=iSdMUbOYIoyb0AXk_4CYAg&amp;bvm=bv.44158598,d.ZWU&amp;psig=AFQjCNG9qeLq1Id5HWUImZlcCfemyYHOvA&amp;ust=1364031736837900" TargetMode="External"/><Relationship Id="rId5" Type="http://schemas.openxmlformats.org/officeDocument/2006/relationships/image" Target="../media/image21.jpeg"/><Relationship Id="rId4" Type="http://schemas.openxmlformats.org/officeDocument/2006/relationships/image" Target="../media/image1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www.google.be/url?sa=i&amp;rct=j&amp;q=hydrogen+car&amp;source=images&amp;cd=&amp;cad=rja&amp;docid=6qr0iqkstCcCKM&amp;tbnid=K_xdXgupqd3V1M:&amp;ved=0CAUQjRw&amp;url=https://www.llnl.gov/news/newsreleases/2008/NR-08-06-02.html&amp;ei=iSdMUbOYIoyb0AXk_4CYAg&amp;bvm=bv.44158598,d.ZWU&amp;psig=AFQjCNG9qeLq1Id5HWUImZlcCfemyYHOvA&amp;ust=136403173683790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://michel34.midiblogs.com/media/00/02/3890c7ecd10d93d6c74019d8f7a821f4.jpg" TargetMode="External"/><Relationship Id="rId10" Type="http://schemas.openxmlformats.org/officeDocument/2006/relationships/image" Target="../media/image11.gif"/><Relationship Id="rId4" Type="http://schemas.openxmlformats.org/officeDocument/2006/relationships/image" Target="../media/image7.jpeg"/><Relationship Id="rId9" Type="http://schemas.openxmlformats.org/officeDocument/2006/relationships/hyperlink" Target="http://fr.wikipedia.org/wiki/Fichier:Hydrogen_maser.gi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be/url?sa=i&amp;rct=j&amp;q=voiture+dessin+sourire&amp;source=images&amp;cd=&amp;cad=rja&amp;docid=zaujcTISSjEX-M&amp;tbnid=1ktmnCOiNOamkM:&amp;ved=0CAUQjRw&amp;url=http://www.masterfile.com/stock-photography/image/400-04161315/Various-cartoon-vehicles---vector-illustration.&amp;ei=xC5lUcfpGqSZ0QXovIGYBw&amp;bvm=bv.44990110,d.ZWU&amp;psig=AFQjCNHIJlmnNbP4gel-S53HGsA-O7yjnQ&amp;ust=1365671953285741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1916832"/>
            <a:ext cx="7851648" cy="1828800"/>
          </a:xfrm>
        </p:spPr>
        <p:txBody>
          <a:bodyPr/>
          <a:lstStyle/>
          <a:p>
            <a:r>
              <a:rPr lang="en-US" dirty="0" smtClean="0"/>
              <a:t>Dihydrogen</a:t>
            </a:r>
            <a:br>
              <a:rPr lang="en-US" dirty="0" smtClean="0"/>
            </a:br>
            <a:r>
              <a:rPr lang="en-US" dirty="0" smtClean="0"/>
              <a:t>Storage &amp; distribution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724456" y="5132784"/>
            <a:ext cx="3240032" cy="1752600"/>
          </a:xfrm>
        </p:spPr>
        <p:txBody>
          <a:bodyPr/>
          <a:lstStyle/>
          <a:p>
            <a:r>
              <a:rPr lang="en-US" dirty="0" err="1" smtClean="0"/>
              <a:t>Frédéric</a:t>
            </a:r>
            <a:r>
              <a:rPr lang="en-US" dirty="0" smtClean="0"/>
              <a:t> Stevens</a:t>
            </a:r>
          </a:p>
          <a:p>
            <a:r>
              <a:rPr lang="en-US" dirty="0" smtClean="0"/>
              <a:t>Thesis seminar</a:t>
            </a:r>
          </a:p>
          <a:p>
            <a:r>
              <a:rPr lang="en-US" dirty="0" smtClean="0"/>
              <a:t>LCIS-</a:t>
            </a:r>
            <a:r>
              <a:rPr lang="en-US" dirty="0" err="1" smtClean="0"/>
              <a:t>GREENMat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75B3-A723-48B2-B124-DC342C00A868}" type="slidenum">
              <a:rPr lang="fr-BE" smtClean="0"/>
              <a:pPr/>
              <a:t>1</a:t>
            </a:fld>
            <a:endParaRPr lang="fr-BE"/>
          </a:p>
        </p:txBody>
      </p:sp>
      <p:pic>
        <p:nvPicPr>
          <p:cNvPr id="38914" name="Picture 2" descr="C:\Users\Fred\Desktop\assistant ULg\LCIS\lc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256584"/>
            <a:ext cx="1340768" cy="1340768"/>
          </a:xfrm>
          <a:prstGeom prst="rect">
            <a:avLst/>
          </a:prstGeom>
          <a:noFill/>
        </p:spPr>
      </p:pic>
      <p:pic>
        <p:nvPicPr>
          <p:cNvPr id="38915" name="Picture 3" descr="C:\Users\Fred\Desktop\assistant ULg\LCIS\Logo\logo3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5301208"/>
            <a:ext cx="3791138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75B3-A723-48B2-B124-DC342C00A868}" type="slidenum">
              <a:rPr lang="fr-BE" smtClean="0"/>
              <a:pPr/>
              <a:t>10</a:t>
            </a:fld>
            <a:endParaRPr lang="fr-BE"/>
          </a:p>
        </p:txBody>
      </p:sp>
      <p:sp>
        <p:nvSpPr>
          <p:cNvPr id="5" name="ZoneTexte 4"/>
          <p:cNvSpPr txBox="1"/>
          <p:nvPr/>
        </p:nvSpPr>
        <p:spPr>
          <a:xfrm>
            <a:off x="1756071" y="1196752"/>
            <a:ext cx="504817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Produced from other compounds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236312" y="2823319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 smtClean="0">
                <a:latin typeface="Arial" pitchFamily="34" charset="0"/>
                <a:cs typeface="Arial" pitchFamily="34" charset="0"/>
              </a:rPr>
              <a:t>CH</a:t>
            </a:r>
            <a:r>
              <a:rPr lang="fr-BE" sz="2400" baseline="-25000" dirty="0" smtClean="0">
                <a:latin typeface="Arial" pitchFamily="34" charset="0"/>
                <a:cs typeface="Arial" pitchFamily="34" charset="0"/>
              </a:rPr>
              <a:t>4</a:t>
            </a:r>
            <a:endParaRPr lang="fr-BE" sz="24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308320" y="4335487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fr-BE" sz="24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BE" sz="2400" dirty="0" smtClean="0">
                <a:latin typeface="Arial" pitchFamily="34" charset="0"/>
                <a:cs typeface="Arial" pitchFamily="34" charset="0"/>
              </a:rPr>
              <a:t>O</a:t>
            </a:r>
            <a:endParaRPr lang="fr-BE" sz="24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236312" y="3513782"/>
            <a:ext cx="926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fr-BE" sz="2400" baseline="-25000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fr-BE" sz="2400" dirty="0" err="1" smtClean="0">
                <a:latin typeface="Arial" pitchFamily="34" charset="0"/>
                <a:cs typeface="Arial" pitchFamily="34" charset="0"/>
              </a:rPr>
              <a:t>H</a:t>
            </a:r>
            <a:r>
              <a:rPr lang="fr-BE" sz="2400" baseline="-25000" dirty="0" err="1" smtClean="0">
                <a:latin typeface="Arial" pitchFamily="34" charset="0"/>
                <a:cs typeface="Arial" pitchFamily="34" charset="0"/>
              </a:rPr>
              <a:t>m</a:t>
            </a:r>
            <a:endParaRPr lang="fr-BE" sz="2400" baseline="-25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http://www.terremoto.ca/images/h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7465" y="2967335"/>
            <a:ext cx="1704975" cy="1553716"/>
          </a:xfrm>
          <a:prstGeom prst="rect">
            <a:avLst/>
          </a:prstGeom>
          <a:noFill/>
        </p:spPr>
      </p:pic>
      <p:sp>
        <p:nvSpPr>
          <p:cNvPr id="10" name="Accolade fermante 9"/>
          <p:cNvSpPr/>
          <p:nvPr/>
        </p:nvSpPr>
        <p:spPr>
          <a:xfrm>
            <a:off x="4451201" y="2823319"/>
            <a:ext cx="864096" cy="1872208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1" name="Connecteur droit avec flèche 10"/>
          <p:cNvCxnSpPr>
            <a:stCxn id="10" idx="1"/>
          </p:cNvCxnSpPr>
          <p:nvPr/>
        </p:nvCxnSpPr>
        <p:spPr>
          <a:xfrm>
            <a:off x="5315297" y="3759423"/>
            <a:ext cx="144016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55576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Targets and problems</a:t>
            </a:r>
            <a:endParaRPr lang="en-US" u="sng" dirty="0"/>
          </a:p>
        </p:txBody>
      </p:sp>
      <p:pic>
        <p:nvPicPr>
          <p:cNvPr id="16" name="Picture 4" descr="http://library.thinkquest.org/17531/fossiltit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032" y="2066076"/>
            <a:ext cx="2771800" cy="1938988"/>
          </a:xfrm>
          <a:prstGeom prst="rect">
            <a:avLst/>
          </a:prstGeom>
          <a:noFill/>
        </p:spPr>
      </p:pic>
      <p:pic>
        <p:nvPicPr>
          <p:cNvPr id="17" name="Picture 6" descr="http://www.hydrosim.co.za/images/water-droplet-icon.jpg"/>
          <p:cNvPicPr>
            <a:picLocks noChangeAspect="1" noChangeArrowheads="1"/>
          </p:cNvPicPr>
          <p:nvPr/>
        </p:nvPicPr>
        <p:blipFill>
          <a:blip r:embed="rId4" cstate="print"/>
          <a:srcRect l="23256" r="25581"/>
          <a:stretch>
            <a:fillRect/>
          </a:stretch>
        </p:blipFill>
        <p:spPr bwMode="auto">
          <a:xfrm>
            <a:off x="467544" y="4077072"/>
            <a:ext cx="1584176" cy="2476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2128228" y="5013176"/>
            <a:ext cx="6984776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75B3-A723-48B2-B124-DC342C00A868}" type="slidenum">
              <a:rPr lang="fr-BE" smtClean="0"/>
              <a:pPr/>
              <a:t>11</a:t>
            </a:fld>
            <a:endParaRPr lang="fr-BE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323528" y="0"/>
            <a:ext cx="6048672" cy="755576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Production: Synthesis</a:t>
            </a:r>
            <a:endParaRPr lang="en-US" u="sng" dirty="0"/>
          </a:p>
        </p:txBody>
      </p:sp>
      <p:sp>
        <p:nvSpPr>
          <p:cNvPr id="13" name="Rectangle 12"/>
          <p:cNvSpPr/>
          <p:nvPr/>
        </p:nvSpPr>
        <p:spPr>
          <a:xfrm>
            <a:off x="4139952" y="1475492"/>
            <a:ext cx="1833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 smtClean="0">
                <a:latin typeface="Arial" pitchFamily="34" charset="0"/>
                <a:cs typeface="Arial" pitchFamily="34" charset="0"/>
              </a:rPr>
              <a:t>Partial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oxidation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11960" y="2123564"/>
            <a:ext cx="1992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 smtClean="0">
                <a:latin typeface="Arial" pitchFamily="34" charset="0"/>
                <a:cs typeface="Arial" pitchFamily="34" charset="0"/>
              </a:rPr>
              <a:t>Plasma reforming</a:t>
            </a:r>
            <a:endParaRPr lang="fr-B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11960" y="2771636"/>
            <a:ext cx="1877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Coal gasification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39952" y="692696"/>
            <a:ext cx="20778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Steam reforming</a:t>
            </a:r>
            <a:endParaRPr lang="fr-BE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5300" name="Picture 4" descr="http://library.thinkquest.org/17531/fossiltit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79" y="1196752"/>
            <a:ext cx="3088081" cy="2160240"/>
          </a:xfrm>
          <a:prstGeom prst="rect">
            <a:avLst/>
          </a:prstGeom>
          <a:noFill/>
        </p:spPr>
      </p:pic>
      <p:cxnSp>
        <p:nvCxnSpPr>
          <p:cNvPr id="25" name="Connecteur droit avec flèche 24"/>
          <p:cNvCxnSpPr>
            <a:stCxn id="55300" idx="3"/>
            <a:endCxn id="11" idx="1"/>
          </p:cNvCxnSpPr>
          <p:nvPr/>
        </p:nvCxnSpPr>
        <p:spPr>
          <a:xfrm flipV="1">
            <a:off x="3556360" y="892751"/>
            <a:ext cx="583592" cy="13841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>
            <a:stCxn id="55300" idx="3"/>
            <a:endCxn id="13" idx="1"/>
          </p:cNvCxnSpPr>
          <p:nvPr/>
        </p:nvCxnSpPr>
        <p:spPr>
          <a:xfrm flipV="1">
            <a:off x="3556360" y="1660158"/>
            <a:ext cx="583592" cy="6167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>
            <a:stCxn id="55300" idx="3"/>
            <a:endCxn id="14" idx="1"/>
          </p:cNvCxnSpPr>
          <p:nvPr/>
        </p:nvCxnSpPr>
        <p:spPr>
          <a:xfrm>
            <a:off x="3556360" y="2276872"/>
            <a:ext cx="655600" cy="313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>
            <a:stCxn id="55300" idx="3"/>
            <a:endCxn id="15" idx="1"/>
          </p:cNvCxnSpPr>
          <p:nvPr/>
        </p:nvCxnSpPr>
        <p:spPr>
          <a:xfrm>
            <a:off x="3556360" y="2276872"/>
            <a:ext cx="655600" cy="6794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302" name="Picture 6" descr="http://www.hydrosim.co.za/images/water-droplet-icon.jpg"/>
          <p:cNvPicPr>
            <a:picLocks noChangeAspect="1" noChangeArrowheads="1"/>
          </p:cNvPicPr>
          <p:nvPr/>
        </p:nvPicPr>
        <p:blipFill>
          <a:blip r:embed="rId4" cstate="print"/>
          <a:srcRect l="23256" r="25581"/>
          <a:stretch>
            <a:fillRect/>
          </a:stretch>
        </p:blipFill>
        <p:spPr bwMode="auto">
          <a:xfrm>
            <a:off x="186294" y="3356992"/>
            <a:ext cx="1584176" cy="2476075"/>
          </a:xfrm>
          <a:prstGeom prst="rect">
            <a:avLst/>
          </a:prstGeom>
          <a:noFill/>
        </p:spPr>
      </p:pic>
      <p:sp>
        <p:nvSpPr>
          <p:cNvPr id="16" name="ZoneTexte 15"/>
          <p:cNvSpPr txBox="1"/>
          <p:nvPr/>
        </p:nvSpPr>
        <p:spPr>
          <a:xfrm>
            <a:off x="653221" y="5651956"/>
            <a:ext cx="79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Water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Connecteur droit avec flèche 32"/>
          <p:cNvCxnSpPr>
            <a:stCxn id="55302" idx="3"/>
            <a:endCxn id="17" idx="1"/>
          </p:cNvCxnSpPr>
          <p:nvPr/>
        </p:nvCxnSpPr>
        <p:spPr>
          <a:xfrm flipV="1">
            <a:off x="1770470" y="3829690"/>
            <a:ext cx="353258" cy="7653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>
            <a:stCxn id="55302" idx="3"/>
            <a:endCxn id="18" idx="1"/>
          </p:cNvCxnSpPr>
          <p:nvPr/>
        </p:nvCxnSpPr>
        <p:spPr>
          <a:xfrm flipV="1">
            <a:off x="1770470" y="4261738"/>
            <a:ext cx="353258" cy="3332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>
            <a:stCxn id="55302" idx="3"/>
            <a:endCxn id="19" idx="1"/>
          </p:cNvCxnSpPr>
          <p:nvPr/>
        </p:nvCxnSpPr>
        <p:spPr>
          <a:xfrm>
            <a:off x="1770470" y="4595030"/>
            <a:ext cx="361312" cy="5900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>
            <a:stCxn id="55302" idx="3"/>
            <a:endCxn id="20" idx="1"/>
          </p:cNvCxnSpPr>
          <p:nvPr/>
        </p:nvCxnSpPr>
        <p:spPr>
          <a:xfrm>
            <a:off x="1770470" y="4595030"/>
            <a:ext cx="353258" cy="1228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>
            <a:stCxn id="55302" idx="3"/>
            <a:endCxn id="21" idx="1"/>
          </p:cNvCxnSpPr>
          <p:nvPr/>
        </p:nvCxnSpPr>
        <p:spPr>
          <a:xfrm>
            <a:off x="1770470" y="4595030"/>
            <a:ext cx="427875" cy="987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5529380" y="993502"/>
            <a:ext cx="33631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CH</a:t>
            </a:r>
            <a:r>
              <a:rPr kumimoji="0" lang="fr-FR" sz="2000" b="0" i="0" u="none" strike="noStrike" cap="none" normalizeH="0" baseline="-30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4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+ H</a:t>
            </a:r>
            <a:r>
              <a:rPr kumimoji="0" lang="fr-FR" sz="2000" b="0" i="0" u="none" strike="noStrike" cap="none" normalizeH="0" baseline="-30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O ⇌ CO + 3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endParaRPr lang="fr-FR" sz="2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457200" marR="0" lvl="1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CO + H</a:t>
            </a:r>
            <a:r>
              <a:rPr kumimoji="0" lang="fr-FR" sz="2000" b="0" i="0" u="none" strike="noStrike" cap="none" normalizeH="0" baseline="-30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O → CO</a:t>
            </a:r>
            <a:r>
              <a:rPr kumimoji="0" lang="fr-FR" sz="2000" b="0" i="0" u="none" strike="noStrike" cap="none" normalizeH="0" baseline="-30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lang="fr-FR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000" b="1" baseline="-25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716016" y="1732746"/>
            <a:ext cx="43765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fr-FR" sz="2000" baseline="-25000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H</a:t>
            </a:r>
            <a:r>
              <a:rPr lang="fr-FR" sz="2000" baseline="-25000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+ n/2 O</a:t>
            </a:r>
            <a:r>
              <a:rPr lang="fr-FR" sz="2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→ nCO</a:t>
            </a:r>
            <a:r>
              <a:rPr lang="fr-FR" sz="2000" baseline="-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+ m/2 </a:t>
            </a:r>
            <a:r>
              <a:rPr lang="fr-FR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000" b="1" baseline="-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565420" y="2452826"/>
            <a:ext cx="36150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CO</a:t>
            </a:r>
            <a:r>
              <a:rPr lang="fr-FR" sz="2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+ CH</a:t>
            </a:r>
            <a:r>
              <a:rPr lang="fr-FR" sz="2000" baseline="-30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→ 2CO + 2</a:t>
            </a:r>
            <a:r>
              <a:rPr lang="fr-FR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000" b="1" baseline="-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724128" y="3100898"/>
            <a:ext cx="33618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3C + O</a:t>
            </a:r>
            <a:r>
              <a:rPr lang="pt-BR" sz="2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+ H</a:t>
            </a:r>
            <a:r>
              <a:rPr lang="pt-BR" sz="2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O → 3CO + </a:t>
            </a:r>
            <a:r>
              <a:rPr lang="pt-BR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pt-BR" sz="2000" b="1" baseline="-25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BE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79512" y="6341258"/>
            <a:ext cx="33137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2H</a:t>
            </a:r>
            <a:r>
              <a:rPr lang="pt-BR" sz="2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O + Energy → O</a:t>
            </a:r>
            <a:r>
              <a:rPr lang="pt-BR" sz="2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+ 2</a:t>
            </a:r>
            <a:r>
              <a:rPr lang="pt-BR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pt-BR" sz="2000" b="1" baseline="-25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BE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7" name="Groupe 46"/>
          <p:cNvGrpSpPr/>
          <p:nvPr/>
        </p:nvGrpSpPr>
        <p:grpSpPr>
          <a:xfrm>
            <a:off x="2123728" y="3645024"/>
            <a:ext cx="6574291" cy="369332"/>
            <a:chOff x="2195736" y="3645024"/>
            <a:chExt cx="6574291" cy="369332"/>
          </a:xfrm>
        </p:grpSpPr>
        <p:sp>
          <p:nvSpPr>
            <p:cNvPr id="17" name="Rectangle 16"/>
            <p:cNvSpPr/>
            <p:nvPr/>
          </p:nvSpPr>
          <p:spPr>
            <a:xfrm>
              <a:off x="2195736" y="3645024"/>
              <a:ext cx="13516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Electrolysis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796136" y="3645024"/>
              <a:ext cx="297389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E= external applied voltage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9" name="Connecteur droit avec flèche 58"/>
            <p:cNvCxnSpPr>
              <a:stCxn id="17" idx="3"/>
              <a:endCxn id="52" idx="1"/>
            </p:cNvCxnSpPr>
            <p:nvPr/>
          </p:nvCxnSpPr>
          <p:spPr>
            <a:xfrm>
              <a:off x="3547388" y="3829690"/>
              <a:ext cx="22487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e 45"/>
          <p:cNvGrpSpPr/>
          <p:nvPr/>
        </p:nvGrpSpPr>
        <p:grpSpPr>
          <a:xfrm>
            <a:off x="2123728" y="4077072"/>
            <a:ext cx="4586567" cy="369332"/>
            <a:chOff x="2195736" y="4077072"/>
            <a:chExt cx="4586567" cy="369332"/>
          </a:xfrm>
        </p:grpSpPr>
        <p:sp>
          <p:nvSpPr>
            <p:cNvPr id="18" name="Rectangle 17"/>
            <p:cNvSpPr/>
            <p:nvPr/>
          </p:nvSpPr>
          <p:spPr>
            <a:xfrm>
              <a:off x="2195736" y="4077072"/>
              <a:ext cx="14285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Thermolysis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796136" y="4077072"/>
              <a:ext cx="9861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E= heat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61" name="Connecteur droit avec flèche 60"/>
            <p:cNvCxnSpPr>
              <a:stCxn id="18" idx="3"/>
              <a:endCxn id="53" idx="1"/>
            </p:cNvCxnSpPr>
            <p:nvPr/>
          </p:nvCxnSpPr>
          <p:spPr>
            <a:xfrm>
              <a:off x="3624332" y="4261738"/>
              <a:ext cx="217180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e 41"/>
          <p:cNvGrpSpPr/>
          <p:nvPr/>
        </p:nvGrpSpPr>
        <p:grpSpPr>
          <a:xfrm>
            <a:off x="2131782" y="4725144"/>
            <a:ext cx="6112626" cy="923330"/>
            <a:chOff x="2195736" y="4233862"/>
            <a:chExt cx="6112626" cy="923330"/>
          </a:xfrm>
        </p:grpSpPr>
        <p:sp>
          <p:nvSpPr>
            <p:cNvPr id="19" name="Rectangle 18"/>
            <p:cNvSpPr/>
            <p:nvPr/>
          </p:nvSpPr>
          <p:spPr>
            <a:xfrm>
              <a:off x="2195736" y="4509120"/>
              <a:ext cx="32335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Photobiological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water splitting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796136" y="4233862"/>
              <a:ext cx="2512226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E= sun </a:t>
              </a:r>
            </a:p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Catalyst =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biomolecule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65" name="Connecteur droit avec flèche 64"/>
            <p:cNvCxnSpPr>
              <a:stCxn id="19" idx="3"/>
              <a:endCxn id="54" idx="1"/>
            </p:cNvCxnSpPr>
            <p:nvPr/>
          </p:nvCxnSpPr>
          <p:spPr>
            <a:xfrm>
              <a:off x="5429314" y="4693786"/>
              <a:ext cx="366822" cy="174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e 44"/>
          <p:cNvGrpSpPr/>
          <p:nvPr/>
        </p:nvGrpSpPr>
        <p:grpSpPr>
          <a:xfrm>
            <a:off x="2123728" y="5373216"/>
            <a:ext cx="7023132" cy="923330"/>
            <a:chOff x="2195736" y="4809926"/>
            <a:chExt cx="7023132" cy="923330"/>
          </a:xfrm>
        </p:grpSpPr>
        <p:sp>
          <p:nvSpPr>
            <p:cNvPr id="20" name="Rectangle 19"/>
            <p:cNvSpPr/>
            <p:nvPr/>
          </p:nvSpPr>
          <p:spPr>
            <a:xfrm>
              <a:off x="2195736" y="5075892"/>
              <a:ext cx="30910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Photocatalytic water splitting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5796136" y="4809926"/>
              <a:ext cx="3422732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E= sun </a:t>
              </a:r>
            </a:p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Catalyst =  inorganic compound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1" name="Connecteur droit avec flèche 70"/>
            <p:cNvCxnSpPr>
              <a:stCxn id="20" idx="3"/>
              <a:endCxn id="55" idx="1"/>
            </p:cNvCxnSpPr>
            <p:nvPr/>
          </p:nvCxnSpPr>
          <p:spPr>
            <a:xfrm>
              <a:off x="5286775" y="5260558"/>
              <a:ext cx="509361" cy="1103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e 42"/>
          <p:cNvGrpSpPr/>
          <p:nvPr/>
        </p:nvGrpSpPr>
        <p:grpSpPr>
          <a:xfrm>
            <a:off x="2198345" y="4509120"/>
            <a:ext cx="6406103" cy="369332"/>
            <a:chOff x="2267744" y="5723964"/>
            <a:chExt cx="6406103" cy="369332"/>
          </a:xfrm>
        </p:grpSpPr>
        <p:sp>
          <p:nvSpPr>
            <p:cNvPr id="21" name="Rectangle 20"/>
            <p:cNvSpPr/>
            <p:nvPr/>
          </p:nvSpPr>
          <p:spPr>
            <a:xfrm>
              <a:off x="2267744" y="5723964"/>
              <a:ext cx="28264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Thermochemical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process 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796136" y="5723964"/>
              <a:ext cx="287771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E= heat + other molecules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82" name="Connecteur droit avec flèche 81"/>
            <p:cNvCxnSpPr>
              <a:stCxn id="21" idx="3"/>
              <a:endCxn id="80" idx="1"/>
            </p:cNvCxnSpPr>
            <p:nvPr/>
          </p:nvCxnSpPr>
          <p:spPr>
            <a:xfrm>
              <a:off x="5094159" y="5908630"/>
              <a:ext cx="70197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13" grpId="0"/>
      <p:bldP spid="14" grpId="0"/>
      <p:bldP spid="15" grpId="0"/>
      <p:bldP spid="11" grpId="0"/>
      <p:bldP spid="28" grpId="0"/>
      <p:bldP spid="32" grpId="0"/>
      <p:bldP spid="36" grpId="0"/>
      <p:bldP spid="44" grpId="0"/>
      <p:bldP spid="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75B3-A723-48B2-B124-DC342C00A868}" type="slidenum">
              <a:rPr lang="fr-BE" smtClean="0"/>
              <a:pPr/>
              <a:t>12</a:t>
            </a:fld>
            <a:endParaRPr lang="fr-BE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55576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Targets &amp; Possibilities</a:t>
            </a:r>
            <a:endParaRPr lang="en-US" u="sng" dirty="0"/>
          </a:p>
        </p:txBody>
      </p:sp>
      <p:sp>
        <p:nvSpPr>
          <p:cNvPr id="7" name="ZoneTexte 6"/>
          <p:cNvSpPr txBox="1"/>
          <p:nvPr/>
        </p:nvSpPr>
        <p:spPr>
          <a:xfrm>
            <a:off x="179512" y="3429000"/>
            <a:ext cx="4209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Immobile and huge quantities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1" name="Groupe 30"/>
          <p:cNvGrpSpPr/>
          <p:nvPr/>
        </p:nvGrpSpPr>
        <p:grpSpPr>
          <a:xfrm>
            <a:off x="611560" y="4509120"/>
            <a:ext cx="2381250" cy="1936766"/>
            <a:chOff x="6012160" y="4643844"/>
            <a:chExt cx="2381250" cy="1936766"/>
          </a:xfrm>
        </p:grpSpPr>
        <p:sp>
          <p:nvSpPr>
            <p:cNvPr id="13" name="Rectangle 12"/>
            <p:cNvSpPr/>
            <p:nvPr/>
          </p:nvSpPr>
          <p:spPr>
            <a:xfrm>
              <a:off x="6732240" y="4643844"/>
              <a:ext cx="11208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BE" dirty="0" smtClean="0">
                  <a:latin typeface="Arial" pitchFamily="34" charset="0"/>
                  <a:cs typeface="Arial" pitchFamily="34" charset="0"/>
                </a:rPr>
                <a:t>Pipelines</a:t>
              </a:r>
              <a:endParaRPr lang="fr-BE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0184" name="Picture 8" descr="http://www.fuelcellpark.com/h2/images/pipeline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12160" y="5085184"/>
              <a:ext cx="2381250" cy="1495426"/>
            </a:xfrm>
            <a:prstGeom prst="rect">
              <a:avLst/>
            </a:prstGeom>
            <a:noFill/>
          </p:spPr>
        </p:pic>
      </p:grpSp>
      <p:grpSp>
        <p:nvGrpSpPr>
          <p:cNvPr id="28" name="Groupe 27"/>
          <p:cNvGrpSpPr/>
          <p:nvPr/>
        </p:nvGrpSpPr>
        <p:grpSpPr>
          <a:xfrm>
            <a:off x="539552" y="980728"/>
            <a:ext cx="2698175" cy="2299784"/>
            <a:chOff x="5436096" y="1129216"/>
            <a:chExt cx="2698175" cy="2299784"/>
          </a:xfrm>
        </p:grpSpPr>
        <p:pic>
          <p:nvPicPr>
            <p:cNvPr id="50178" name="Picture 2" descr="http://s1.karcher.com/versions/be/assets/pictogram-industrie.jpg?FjQBAA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91045" y="1129216"/>
              <a:ext cx="1940400" cy="1940400"/>
            </a:xfrm>
            <a:prstGeom prst="rect">
              <a:avLst/>
            </a:prstGeom>
            <a:noFill/>
          </p:spPr>
        </p:pic>
        <p:sp>
          <p:nvSpPr>
            <p:cNvPr id="12" name="Rectangle 11"/>
            <p:cNvSpPr/>
            <p:nvPr/>
          </p:nvSpPr>
          <p:spPr>
            <a:xfrm>
              <a:off x="5436096" y="3059668"/>
              <a:ext cx="269817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100 kg - 1 ton and more </a:t>
              </a:r>
              <a:endParaRPr lang="fr-BE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2" name="Flèche vers le bas 31"/>
          <p:cNvSpPr/>
          <p:nvPr/>
        </p:nvSpPr>
        <p:spPr>
          <a:xfrm>
            <a:off x="1763688" y="3933056"/>
            <a:ext cx="21602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75B3-A723-48B2-B124-DC342C00A868}" type="slidenum">
              <a:rPr lang="fr-BE" smtClean="0"/>
              <a:pPr/>
              <a:t>13</a:t>
            </a:fld>
            <a:endParaRPr lang="fr-BE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2386608" cy="755576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Pipelines</a:t>
            </a:r>
            <a:endParaRPr lang="en-US" u="sng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908720"/>
            <a:ext cx="3312368" cy="24461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717032"/>
            <a:ext cx="3456384" cy="245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144016" y="908720"/>
            <a:ext cx="5004048" cy="568863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Old technology (1938)</a:t>
            </a:r>
          </a:p>
          <a:p>
            <a:pPr>
              <a:lnSpc>
                <a:spcPct val="16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Underground steel pipes (50 years old)</a:t>
            </a:r>
          </a:p>
          <a:p>
            <a:pPr>
              <a:lnSpc>
                <a:spcPct val="16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No famous damage registered</a:t>
            </a:r>
          </a:p>
          <a:p>
            <a:pPr>
              <a:lnSpc>
                <a:spcPct val="16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For more than 1 ton</a:t>
            </a:r>
          </a:p>
          <a:p>
            <a:pPr>
              <a:lnSpc>
                <a:spcPct val="16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P= 3.4 to 100 bars</a:t>
            </a:r>
          </a:p>
          <a:p>
            <a:pPr>
              <a:lnSpc>
                <a:spcPct val="16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Ø = 10 – 300mm </a:t>
            </a:r>
          </a:p>
          <a:p>
            <a:pPr>
              <a:lnSpc>
                <a:spcPct val="16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Under development: </a:t>
            </a:r>
          </a:p>
          <a:p>
            <a:pPr lvl="1">
              <a:lnSpc>
                <a:spcPct val="16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To reduce the cost</a:t>
            </a:r>
          </a:p>
          <a:p>
            <a:pPr lvl="1">
              <a:lnSpc>
                <a:spcPct val="16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To reduce the weakening of steel provoked by H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6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To improve the soldered joints</a:t>
            </a:r>
          </a:p>
          <a:p>
            <a:pPr lvl="1">
              <a:lnSpc>
                <a:spcPct val="16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To improve the compression technology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589275" y="6165304"/>
            <a:ext cx="165513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BE" dirty="0" smtClean="0">
                <a:latin typeface="Arial" pitchFamily="34" charset="0"/>
                <a:cs typeface="Arial" pitchFamily="34" charset="0"/>
              </a:rPr>
              <a:t>USA: 1150 km</a:t>
            </a:r>
            <a:endParaRPr lang="fr-B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580112" y="908720"/>
            <a:ext cx="53091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BE" sz="2400" dirty="0" smtClean="0">
                <a:solidFill>
                  <a:srgbClr val="FF0000"/>
                </a:solidFill>
              </a:rPr>
              <a:t>H</a:t>
            </a:r>
            <a:r>
              <a:rPr lang="fr-BE" sz="2400" baseline="-25000" dirty="0" smtClean="0">
                <a:solidFill>
                  <a:srgbClr val="FF0000"/>
                </a:solidFill>
              </a:rPr>
              <a:t>2</a:t>
            </a:r>
          </a:p>
          <a:p>
            <a:r>
              <a:rPr lang="fr-BE" sz="2400" dirty="0" smtClean="0">
                <a:solidFill>
                  <a:srgbClr val="0070C0"/>
                </a:solidFill>
              </a:rPr>
              <a:t>O</a:t>
            </a:r>
            <a:r>
              <a:rPr lang="fr-BE" sz="2400" baseline="-25000" dirty="0" smtClean="0">
                <a:solidFill>
                  <a:srgbClr val="0070C0"/>
                </a:solidFill>
              </a:rPr>
              <a:t>2</a:t>
            </a:r>
          </a:p>
          <a:p>
            <a:r>
              <a:rPr lang="fr-BE" sz="2400" dirty="0" smtClean="0">
                <a:solidFill>
                  <a:srgbClr val="00B050"/>
                </a:solidFill>
              </a:rPr>
              <a:t>N</a:t>
            </a:r>
            <a:r>
              <a:rPr lang="fr-BE" sz="2400" baseline="-25000" dirty="0" smtClean="0">
                <a:solidFill>
                  <a:srgbClr val="00B050"/>
                </a:solidFill>
              </a:rPr>
              <a:t>2</a:t>
            </a:r>
            <a:endParaRPr lang="fr-BE" sz="2400" baseline="-25000" dirty="0">
              <a:solidFill>
                <a:srgbClr val="00B05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2591" y="3356992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 smtClean="0">
                <a:latin typeface="Arial" pitchFamily="34" charset="0"/>
                <a:cs typeface="Arial" pitchFamily="34" charset="0"/>
              </a:rPr>
              <a:t>EU: 1500km </a:t>
            </a:r>
            <a:endParaRPr lang="fr-BE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5868144" y="1052736"/>
            <a:ext cx="2880320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75B3-A723-48B2-B124-DC342C00A868}" type="slidenum">
              <a:rPr lang="fr-BE" smtClean="0"/>
              <a:pPr/>
              <a:t>14</a:t>
            </a:fld>
            <a:endParaRPr lang="fr-BE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55576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Targets &amp; Possibilities</a:t>
            </a:r>
            <a:endParaRPr lang="en-US" u="sng" dirty="0"/>
          </a:p>
        </p:txBody>
      </p:sp>
      <p:sp>
        <p:nvSpPr>
          <p:cNvPr id="6" name="ZoneTexte 5"/>
          <p:cNvSpPr txBox="1"/>
          <p:nvPr/>
        </p:nvSpPr>
        <p:spPr>
          <a:xfrm>
            <a:off x="4355976" y="3429000"/>
            <a:ext cx="4589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Mobile and/or limited  quantities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79512" y="3429000"/>
            <a:ext cx="4209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Immobile and huge quantities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e 30"/>
          <p:cNvGrpSpPr/>
          <p:nvPr/>
        </p:nvGrpSpPr>
        <p:grpSpPr>
          <a:xfrm>
            <a:off x="611560" y="4509120"/>
            <a:ext cx="2381250" cy="1936766"/>
            <a:chOff x="6012160" y="4643844"/>
            <a:chExt cx="2381250" cy="1936766"/>
          </a:xfrm>
        </p:grpSpPr>
        <p:sp>
          <p:nvSpPr>
            <p:cNvPr id="13" name="Rectangle 12"/>
            <p:cNvSpPr/>
            <p:nvPr/>
          </p:nvSpPr>
          <p:spPr>
            <a:xfrm>
              <a:off x="6732240" y="4643844"/>
              <a:ext cx="11208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BE" dirty="0" smtClean="0">
                  <a:latin typeface="Arial" pitchFamily="34" charset="0"/>
                  <a:cs typeface="Arial" pitchFamily="34" charset="0"/>
                </a:rPr>
                <a:t>Pipelines</a:t>
              </a:r>
              <a:endParaRPr lang="fr-BE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0184" name="Picture 8" descr="http://www.fuelcellpark.com/h2/images/pipeline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12160" y="5085184"/>
              <a:ext cx="2381250" cy="1495426"/>
            </a:xfrm>
            <a:prstGeom prst="rect">
              <a:avLst/>
            </a:prstGeom>
            <a:noFill/>
          </p:spPr>
        </p:pic>
      </p:grpSp>
      <p:pic>
        <p:nvPicPr>
          <p:cNvPr id="50182" name="Picture 6" descr="http://www.miwim.fr/blog/wp-content/uploads/syberco/hydrog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124744"/>
            <a:ext cx="2716559" cy="19404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6881347" y="3068960"/>
            <a:ext cx="1011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&lt; 100kg</a:t>
            </a:r>
            <a:endParaRPr lang="fr-BE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e 27"/>
          <p:cNvGrpSpPr/>
          <p:nvPr/>
        </p:nvGrpSpPr>
        <p:grpSpPr>
          <a:xfrm>
            <a:off x="539552" y="980728"/>
            <a:ext cx="2698175" cy="2299784"/>
            <a:chOff x="5436096" y="1129216"/>
            <a:chExt cx="2698175" cy="2299784"/>
          </a:xfrm>
        </p:grpSpPr>
        <p:pic>
          <p:nvPicPr>
            <p:cNvPr id="50178" name="Picture 2" descr="http://s1.karcher.com/versions/be/assets/pictogram-industrie.jpg?FjQBAA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91045" y="1129216"/>
              <a:ext cx="1940400" cy="1940400"/>
            </a:xfrm>
            <a:prstGeom prst="rect">
              <a:avLst/>
            </a:prstGeom>
            <a:noFill/>
          </p:spPr>
        </p:pic>
        <p:sp>
          <p:nvSpPr>
            <p:cNvPr id="12" name="Rectangle 11"/>
            <p:cNvSpPr/>
            <p:nvPr/>
          </p:nvSpPr>
          <p:spPr>
            <a:xfrm>
              <a:off x="5436096" y="3059668"/>
              <a:ext cx="269817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100 kg - 1 ton and more </a:t>
              </a:r>
              <a:endParaRPr lang="fr-BE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e 25"/>
          <p:cNvGrpSpPr/>
          <p:nvPr/>
        </p:nvGrpSpPr>
        <p:grpSpPr>
          <a:xfrm>
            <a:off x="3923928" y="1115452"/>
            <a:ext cx="1531188" cy="2313548"/>
            <a:chOff x="3923928" y="1115452"/>
            <a:chExt cx="1531188" cy="2313548"/>
          </a:xfrm>
        </p:grpSpPr>
        <p:pic>
          <p:nvPicPr>
            <p:cNvPr id="50180" name="Picture 4" descr="http://www.pixelcreation.fr/typo3temp/pics/herge4_af8c67ea4f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78877" y="1115452"/>
              <a:ext cx="797100" cy="1940051"/>
            </a:xfrm>
            <a:prstGeom prst="rect">
              <a:avLst/>
            </a:prstGeom>
            <a:noFill/>
          </p:spPr>
        </p:pic>
        <p:sp>
          <p:nvSpPr>
            <p:cNvPr id="23" name="Rectangle 22"/>
            <p:cNvSpPr/>
            <p:nvPr/>
          </p:nvSpPr>
          <p:spPr>
            <a:xfrm>
              <a:off x="3923928" y="3059668"/>
              <a:ext cx="15311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100 kg -1 ton</a:t>
              </a:r>
              <a:endParaRPr lang="fr-BE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50188" name="Picture 12" descr="http://t2.gstatic.com/images?q=tbn:ANd9GcQRrEtoheaqXnHoCYShSp8Y4xDj5IHm1IQHsK7iMx80y6WrJjqaTQ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1960" y="4941168"/>
            <a:ext cx="1994566" cy="1494000"/>
          </a:xfrm>
          <a:prstGeom prst="rect">
            <a:avLst/>
          </a:prstGeom>
          <a:noFill/>
        </p:spPr>
      </p:pic>
      <p:pic>
        <p:nvPicPr>
          <p:cNvPr id="50190" name="Picture 14" descr="http://t2.gstatic.com/images?q=tbn:ANd9GcQaaX8FkxXnMF_Xp040uKxsGgnurLLH015Vig_2Nvnbz3VzP3MqSw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00" y="4941168"/>
            <a:ext cx="2276569" cy="1494000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6012160" y="4509120"/>
            <a:ext cx="787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Tanks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Connecteur droit 28"/>
          <p:cNvCxnSpPr/>
          <p:nvPr/>
        </p:nvCxnSpPr>
        <p:spPr>
          <a:xfrm>
            <a:off x="3707904" y="4293096"/>
            <a:ext cx="0" cy="22322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lèche vers le bas 31"/>
          <p:cNvSpPr/>
          <p:nvPr/>
        </p:nvSpPr>
        <p:spPr>
          <a:xfrm>
            <a:off x="1763688" y="3933056"/>
            <a:ext cx="21602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4" name="Flèche vers le bas 33"/>
          <p:cNvSpPr/>
          <p:nvPr/>
        </p:nvSpPr>
        <p:spPr>
          <a:xfrm>
            <a:off x="6300192" y="3933056"/>
            <a:ext cx="21602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4" grpId="0"/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956376" y="6356350"/>
            <a:ext cx="762000" cy="365125"/>
          </a:xfrm>
        </p:spPr>
        <p:txBody>
          <a:bodyPr/>
          <a:lstStyle/>
          <a:p>
            <a:fld id="{026775B3-A723-48B2-B124-DC342C00A868}" type="slidenum">
              <a:rPr lang="fr-BE" smtClean="0"/>
              <a:pPr/>
              <a:t>15</a:t>
            </a:fld>
            <a:endParaRPr lang="fr-BE" dirty="0"/>
          </a:p>
        </p:txBody>
      </p:sp>
      <p:pic>
        <p:nvPicPr>
          <p:cNvPr id="64514" name="Picture 2" descr="File:US-DeptOfEnergy-Seal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052736"/>
            <a:ext cx="1008112" cy="1008112"/>
          </a:xfrm>
          <a:prstGeom prst="rect">
            <a:avLst/>
          </a:prstGeom>
          <a:noFill/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4" cstate="print"/>
          <a:srcRect t="15375" r="88659" b="64938"/>
          <a:stretch>
            <a:fillRect/>
          </a:stretch>
        </p:blipFill>
        <p:spPr bwMode="auto">
          <a:xfrm>
            <a:off x="7668344" y="1772816"/>
            <a:ext cx="1097838" cy="10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5" cstate="print"/>
          <a:srcRect l="16794" t="29328" r="12367" b="26375"/>
          <a:stretch>
            <a:fillRect/>
          </a:stretch>
        </p:blipFill>
        <p:spPr bwMode="auto">
          <a:xfrm>
            <a:off x="323528" y="3356992"/>
            <a:ext cx="860255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 descr="Fichier:CEA logotype2012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2360" y="836712"/>
            <a:ext cx="965552" cy="787843"/>
          </a:xfrm>
          <a:prstGeom prst="rect">
            <a:avLst/>
          </a:prstGeom>
          <a:noFill/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8" cstate="print"/>
          <a:srcRect l="1298" t="14563" r="85139" b="61812"/>
          <a:stretch>
            <a:fillRect/>
          </a:stretch>
        </p:blipFill>
        <p:spPr bwMode="auto">
          <a:xfrm>
            <a:off x="5436096" y="1916832"/>
            <a:ext cx="936104" cy="916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9" cstate="print"/>
          <a:srcRect l="1851" t="15547" r="79332" b="76578"/>
          <a:stretch>
            <a:fillRect/>
          </a:stretch>
        </p:blipFill>
        <p:spPr bwMode="auto">
          <a:xfrm>
            <a:off x="5436096" y="980728"/>
            <a:ext cx="2142241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Connecteur droit avec flèche 27"/>
          <p:cNvCxnSpPr/>
          <p:nvPr/>
        </p:nvCxnSpPr>
        <p:spPr>
          <a:xfrm>
            <a:off x="4572000" y="2204864"/>
            <a:ext cx="1152128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>
            <a:off x="6516216" y="1640848"/>
            <a:ext cx="504056" cy="2160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>
            <a:stCxn id="38914" idx="2"/>
          </p:cNvCxnSpPr>
          <p:nvPr/>
        </p:nvCxnSpPr>
        <p:spPr>
          <a:xfrm>
            <a:off x="8217263" y="2844278"/>
            <a:ext cx="27145" cy="9568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55576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Requirements for cars</a:t>
            </a:r>
            <a:endParaRPr lang="en-US" u="sng" dirty="0"/>
          </a:p>
        </p:txBody>
      </p:sp>
      <p:sp>
        <p:nvSpPr>
          <p:cNvPr id="37" name="Espace réservé du contenu 2"/>
          <p:cNvSpPr>
            <a:spLocks noGrp="1"/>
          </p:cNvSpPr>
          <p:nvPr>
            <p:ph idx="1"/>
          </p:nvPr>
        </p:nvSpPr>
        <p:spPr>
          <a:xfrm>
            <a:off x="1224136" y="620688"/>
            <a:ext cx="1259632" cy="864096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Cars </a:t>
            </a:r>
          </a:p>
        </p:txBody>
      </p:sp>
      <p:pic>
        <p:nvPicPr>
          <p:cNvPr id="48" name="Picture 6" descr="http://www.miwim.fr/blog/wp-content/uploads/syberco/hydrogen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7544" y="1340768"/>
            <a:ext cx="2716559" cy="194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/>
          <a:srcRect l="31818" t="39984" r="14499" b="15719"/>
          <a:stretch>
            <a:fillRect/>
          </a:stretch>
        </p:blipFill>
        <p:spPr bwMode="auto">
          <a:xfrm>
            <a:off x="1187624" y="2348880"/>
            <a:ext cx="698477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75B3-A723-48B2-B124-DC342C00A868}" type="slidenum">
              <a:rPr lang="fr-BE" smtClean="0"/>
              <a:pPr/>
              <a:t>16</a:t>
            </a:fld>
            <a:endParaRPr lang="fr-BE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55576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Summary of the requirements</a:t>
            </a:r>
            <a:endParaRPr lang="en-US" u="sng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144016" y="908720"/>
            <a:ext cx="1835696" cy="864096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  <a:buNone/>
            </a:pPr>
            <a:r>
              <a:rPr lang="en-US" sz="2800" u="sng" dirty="0" smtClean="0">
                <a:latin typeface="Arial" pitchFamily="34" charset="0"/>
                <a:cs typeface="Arial" pitchFamily="34" charset="0"/>
              </a:rPr>
              <a:t>Cars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-36512" y="1484784"/>
            <a:ext cx="5040560" cy="7200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40080" marR="0" lvl="1" indent="-246888" algn="l" defTabSz="914400" rtl="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500km /full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tank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075129"/>
            <a:ext cx="9144000" cy="605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0" lvl="1" indent="-246888">
              <a:lnSpc>
                <a:spcPct val="16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Storing device (to compete fossil fuel)</a:t>
            </a:r>
          </a:p>
        </p:txBody>
      </p:sp>
      <p:grpSp>
        <p:nvGrpSpPr>
          <p:cNvPr id="25" name="Groupe 24"/>
          <p:cNvGrpSpPr/>
          <p:nvPr/>
        </p:nvGrpSpPr>
        <p:grpSpPr>
          <a:xfrm>
            <a:off x="5292080" y="2132856"/>
            <a:ext cx="3758233" cy="2016224"/>
            <a:chOff x="5385767" y="2636912"/>
            <a:chExt cx="3758233" cy="2016224"/>
          </a:xfrm>
        </p:grpSpPr>
        <p:grpSp>
          <p:nvGrpSpPr>
            <p:cNvPr id="18" name="Groupe 17"/>
            <p:cNvGrpSpPr/>
            <p:nvPr/>
          </p:nvGrpSpPr>
          <p:grpSpPr>
            <a:xfrm>
              <a:off x="5385767" y="2636912"/>
              <a:ext cx="3758233" cy="1944216"/>
              <a:chOff x="4499992" y="4509120"/>
              <a:chExt cx="3758233" cy="1944216"/>
            </a:xfrm>
          </p:grpSpPr>
          <p:grpSp>
            <p:nvGrpSpPr>
              <p:cNvPr id="12" name="Groupe 11"/>
              <p:cNvGrpSpPr/>
              <p:nvPr/>
            </p:nvGrpSpPr>
            <p:grpSpPr>
              <a:xfrm>
                <a:off x="4499992" y="5013176"/>
                <a:ext cx="3758233" cy="1440160"/>
                <a:chOff x="4211960" y="5157192"/>
                <a:chExt cx="3758233" cy="1440160"/>
              </a:xfrm>
            </p:grpSpPr>
            <p:pic>
              <p:nvPicPr>
                <p:cNvPr id="49158" name="Picture 6" descr="http://us.123rf.com/400wm/400/400/katerinamk/katerinamk1104/katerinamk110400013/9316805-4-voitures-de-dessin-anime-sur-fond-blanc.jpg">
                  <a:hlinkClick r:id="rId4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54352" t="52936" b="15633"/>
                <a:stretch>
                  <a:fillRect/>
                </a:stretch>
              </p:blipFill>
              <p:spPr bwMode="auto">
                <a:xfrm>
                  <a:off x="4644008" y="5229200"/>
                  <a:ext cx="3326185" cy="1368152"/>
                </a:xfrm>
                <a:prstGeom prst="rect">
                  <a:avLst/>
                </a:prstGeom>
                <a:noFill/>
              </p:spPr>
            </p:pic>
            <p:sp>
              <p:nvSpPr>
                <p:cNvPr id="10" name="Rectangle 9"/>
                <p:cNvSpPr/>
                <p:nvPr/>
              </p:nvSpPr>
              <p:spPr>
                <a:xfrm>
                  <a:off x="4499992" y="5157192"/>
                  <a:ext cx="576064" cy="5760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BE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4211960" y="5445224"/>
                  <a:ext cx="576064" cy="5760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BE"/>
                </a:p>
              </p:txBody>
            </p:sp>
          </p:grpSp>
          <p:pic>
            <p:nvPicPr>
              <p:cNvPr id="49160" name="Picture 8" descr="http://www.stand3d.com/WebRoot/ce_fr/Shops/293394/MediaGallery/Picto-poids.png">
                <a:hlinkClick r:id="rId6"/>
              </p:cNvPr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21295" t="14264" r="21917" b="25114"/>
              <a:stretch>
                <a:fillRect/>
              </a:stretch>
            </p:blipFill>
            <p:spPr bwMode="auto">
              <a:xfrm>
                <a:off x="6372200" y="4509120"/>
                <a:ext cx="1152128" cy="1224136"/>
              </a:xfrm>
              <a:prstGeom prst="rect">
                <a:avLst/>
              </a:prstGeom>
              <a:noFill/>
            </p:spPr>
          </p:pic>
        </p:grpSp>
        <p:cxnSp>
          <p:nvCxnSpPr>
            <p:cNvPr id="23" name="Connecteur droit 22"/>
            <p:cNvCxnSpPr/>
            <p:nvPr/>
          </p:nvCxnSpPr>
          <p:spPr>
            <a:xfrm flipV="1">
              <a:off x="5796136" y="2708920"/>
              <a:ext cx="2736304" cy="194421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 flipH="1" flipV="1">
              <a:off x="5796136" y="2708920"/>
              <a:ext cx="2736304" cy="194421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/>
          <p:cNvSpPr/>
          <p:nvPr/>
        </p:nvSpPr>
        <p:spPr>
          <a:xfrm>
            <a:off x="0" y="2514669"/>
            <a:ext cx="9144000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indent="-246888">
              <a:lnSpc>
                <a:spcPct val="16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/>
            </a:pPr>
            <a:r>
              <a:rPr lang="en-US" sz="2100" dirty="0" smtClean="0">
                <a:latin typeface="Arial" pitchFamily="34" charset="0"/>
                <a:cs typeface="Arial" pitchFamily="34" charset="0"/>
              </a:rPr>
              <a:t>6kg d’H</a:t>
            </a:r>
            <a:r>
              <a:rPr lang="en-US" sz="21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/100kg of storing device</a:t>
            </a:r>
          </a:p>
          <a:p>
            <a:pPr lvl="2" indent="-246888">
              <a:lnSpc>
                <a:spcPct val="16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/>
            </a:pPr>
            <a:r>
              <a:rPr lang="en-US" sz="2100" dirty="0" smtClean="0">
                <a:latin typeface="Arial" pitchFamily="34" charset="0"/>
                <a:cs typeface="Arial" pitchFamily="34" charset="0"/>
              </a:rPr>
              <a:t>45kg d’H</a:t>
            </a:r>
            <a:r>
              <a:rPr lang="en-US" sz="21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/m³ of storing device</a:t>
            </a:r>
          </a:p>
          <a:p>
            <a:pPr lvl="2" indent="-246888">
              <a:lnSpc>
                <a:spcPct val="16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/>
            </a:pPr>
            <a:r>
              <a:rPr lang="en-US" sz="2100" dirty="0" smtClean="0">
                <a:latin typeface="Arial" pitchFamily="34" charset="0"/>
                <a:cs typeface="Arial" pitchFamily="34" charset="0"/>
              </a:rPr>
              <a:t>Working temperature: -30°C to 150°C</a:t>
            </a:r>
          </a:p>
          <a:p>
            <a:pPr lvl="2" indent="-246888">
              <a:lnSpc>
                <a:spcPct val="16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/>
            </a:pPr>
            <a:r>
              <a:rPr lang="en-US" sz="2100" dirty="0" smtClean="0">
                <a:latin typeface="Arial" pitchFamily="34" charset="0"/>
                <a:cs typeface="Arial" pitchFamily="34" charset="0"/>
              </a:rPr>
              <a:t>Suitable pressure</a:t>
            </a:r>
          </a:p>
        </p:txBody>
      </p:sp>
      <p:grpSp>
        <p:nvGrpSpPr>
          <p:cNvPr id="21" name="Groupe 20"/>
          <p:cNvGrpSpPr/>
          <p:nvPr/>
        </p:nvGrpSpPr>
        <p:grpSpPr>
          <a:xfrm>
            <a:off x="4139952" y="4293096"/>
            <a:ext cx="3960440" cy="2232248"/>
            <a:chOff x="4139952" y="4293096"/>
            <a:chExt cx="3960440" cy="2232248"/>
          </a:xfrm>
        </p:grpSpPr>
        <p:pic>
          <p:nvPicPr>
            <p:cNvPr id="49162" name="Picture 10" descr="http://cartman107.free.fr/dotclear/images/Chine/vousgenez.JPG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355976" y="4485418"/>
              <a:ext cx="3563888" cy="1952714"/>
            </a:xfrm>
            <a:prstGeom prst="rect">
              <a:avLst/>
            </a:prstGeom>
            <a:noFill/>
          </p:spPr>
        </p:pic>
        <p:cxnSp>
          <p:nvCxnSpPr>
            <p:cNvPr id="30" name="Connecteur droit 29"/>
            <p:cNvCxnSpPr/>
            <p:nvPr/>
          </p:nvCxnSpPr>
          <p:spPr>
            <a:xfrm flipH="1" flipV="1">
              <a:off x="4139952" y="4320480"/>
              <a:ext cx="3960440" cy="220486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 flipV="1">
              <a:off x="4139952" y="4293096"/>
              <a:ext cx="3960440" cy="220486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75B3-A723-48B2-B124-DC342C00A868}" type="slidenum">
              <a:rPr lang="fr-BE" smtClean="0"/>
              <a:pPr/>
              <a:t>17</a:t>
            </a:fld>
            <a:endParaRPr lang="fr-BE"/>
          </a:p>
        </p:txBody>
      </p:sp>
      <p:sp>
        <p:nvSpPr>
          <p:cNvPr id="6" name="ZoneTexte 5"/>
          <p:cNvSpPr txBox="1"/>
          <p:nvPr/>
        </p:nvSpPr>
        <p:spPr>
          <a:xfrm>
            <a:off x="683568" y="4581128"/>
            <a:ext cx="3294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Solid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state hydrogen storage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259632" y="1691516"/>
            <a:ext cx="3480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High pressure hydrogen storage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11560" y="1340768"/>
            <a:ext cx="3299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Gas, supercritical fluid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e 17"/>
          <p:cNvGrpSpPr/>
          <p:nvPr/>
        </p:nvGrpSpPr>
        <p:grpSpPr>
          <a:xfrm>
            <a:off x="539552" y="2708920"/>
            <a:ext cx="3946991" cy="858398"/>
            <a:chOff x="1907704" y="4782525"/>
            <a:chExt cx="3946991" cy="858398"/>
          </a:xfrm>
        </p:grpSpPr>
        <p:sp>
          <p:nvSpPr>
            <p:cNvPr id="10" name="ZoneTexte 9"/>
            <p:cNvSpPr txBox="1"/>
            <p:nvPr/>
          </p:nvSpPr>
          <p:spPr>
            <a:xfrm>
              <a:off x="2771800" y="4911551"/>
              <a:ext cx="30828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Cryogenic hydrogen storage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1907704" y="4782525"/>
              <a:ext cx="10086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Liquid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2771800" y="5271591"/>
              <a:ext cx="16279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Organic liquid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" name="Titre 1"/>
          <p:cNvSpPr txBox="1">
            <a:spLocks/>
          </p:cNvSpPr>
          <p:nvPr/>
        </p:nvSpPr>
        <p:spPr>
          <a:xfrm>
            <a:off x="457200" y="0"/>
            <a:ext cx="8229600" cy="755576"/>
          </a:xfrm>
          <a:prstGeom prst="rect">
            <a:avLst/>
          </a:prstGeom>
        </p:spPr>
        <p:txBody>
          <a:bodyPr vert="horz" lIns="0" rIns="0" bIns="0" anchor="b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Possibilities</a:t>
            </a:r>
            <a:endParaRPr kumimoji="0" lang="en-US" sz="5000" b="0" i="0" u="sng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Flèche droite 20"/>
          <p:cNvSpPr/>
          <p:nvPr/>
        </p:nvSpPr>
        <p:spPr>
          <a:xfrm>
            <a:off x="4788024" y="1556792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2" name="ZoneTexte 21"/>
          <p:cNvSpPr txBox="1"/>
          <p:nvPr/>
        </p:nvSpPr>
        <p:spPr>
          <a:xfrm>
            <a:off x="5364088" y="1484784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>
                <a:latin typeface="Arial" pitchFamily="34" charset="0"/>
                <a:cs typeface="Arial" pitchFamily="34" charset="0"/>
              </a:rPr>
              <a:t>700 bar</a:t>
            </a:r>
            <a:endParaRPr lang="fr-BE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oupe 22"/>
          <p:cNvGrpSpPr/>
          <p:nvPr/>
        </p:nvGrpSpPr>
        <p:grpSpPr>
          <a:xfrm>
            <a:off x="4860032" y="2924944"/>
            <a:ext cx="3286125" cy="3125961"/>
            <a:chOff x="323528" y="663079"/>
            <a:chExt cx="3286125" cy="3125961"/>
          </a:xfrm>
        </p:grpSpPr>
        <p:pic>
          <p:nvPicPr>
            <p:cNvPr id="24" name="Picture 2" descr="http://pravarini.free.fr/Images/DiagH2_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3528" y="1036315"/>
              <a:ext cx="3286125" cy="2752725"/>
            </a:xfrm>
            <a:prstGeom prst="rect">
              <a:avLst/>
            </a:prstGeom>
            <a:noFill/>
          </p:spPr>
        </p:pic>
        <p:sp>
          <p:nvSpPr>
            <p:cNvPr id="25" name="ZoneTexte 24"/>
            <p:cNvSpPr txBox="1"/>
            <p:nvPr/>
          </p:nvSpPr>
          <p:spPr>
            <a:xfrm>
              <a:off x="1043608" y="663079"/>
              <a:ext cx="21168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Phase diagram</a:t>
              </a:r>
              <a:endParaRPr lang="en-US" sz="2400" dirty="0"/>
            </a:p>
          </p:txBody>
        </p:sp>
      </p:grpSp>
      <p:cxnSp>
        <p:nvCxnSpPr>
          <p:cNvPr id="27" name="Connecteur droit avec flèche 26"/>
          <p:cNvCxnSpPr>
            <a:stCxn id="22" idx="3"/>
          </p:cNvCxnSpPr>
          <p:nvPr/>
        </p:nvCxnSpPr>
        <p:spPr>
          <a:xfrm>
            <a:off x="6331019" y="1669450"/>
            <a:ext cx="1625357" cy="19035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>
            <a:stCxn id="10" idx="3"/>
          </p:cNvCxnSpPr>
          <p:nvPr/>
        </p:nvCxnSpPr>
        <p:spPr>
          <a:xfrm>
            <a:off x="4486543" y="3022612"/>
            <a:ext cx="2389713" cy="1414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lèche droite 29"/>
          <p:cNvSpPr/>
          <p:nvPr/>
        </p:nvSpPr>
        <p:spPr>
          <a:xfrm>
            <a:off x="1619672" y="5229200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1" name="ZoneTexte 30"/>
          <p:cNvSpPr txBox="1"/>
          <p:nvPr/>
        </p:nvSpPr>
        <p:spPr>
          <a:xfrm>
            <a:off x="2051720" y="5147900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>
                <a:latin typeface="Arial" pitchFamily="34" charset="0"/>
                <a:cs typeface="Arial" pitchFamily="34" charset="0"/>
              </a:rPr>
              <a:t>Min 6 </a:t>
            </a:r>
            <a:r>
              <a:rPr lang="fr-BE" dirty="0" err="1" smtClean="0">
                <a:latin typeface="Arial" pitchFamily="34" charset="0"/>
                <a:cs typeface="Arial" pitchFamily="34" charset="0"/>
              </a:rPr>
              <a:t>wt</a:t>
            </a:r>
            <a:r>
              <a:rPr lang="fr-BE" dirty="0" smtClean="0">
                <a:latin typeface="Arial" pitchFamily="34" charset="0"/>
                <a:cs typeface="Arial" pitchFamily="34" charset="0"/>
              </a:rPr>
              <a:t>. %</a:t>
            </a:r>
            <a:endParaRPr lang="fr-BE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75B3-A723-48B2-B124-DC342C00A868}" type="slidenum">
              <a:rPr lang="fr-BE" smtClean="0"/>
              <a:pPr/>
              <a:t>18</a:t>
            </a:fld>
            <a:endParaRPr lang="fr-BE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075240" cy="755576"/>
          </a:xfrm>
        </p:spPr>
        <p:txBody>
          <a:bodyPr>
            <a:noAutofit/>
          </a:bodyPr>
          <a:lstStyle/>
          <a:p>
            <a:r>
              <a:rPr lang="en-US" sz="3800" u="sng" dirty="0" smtClean="0"/>
              <a:t>Gas storage: Composite pressurized tank</a:t>
            </a:r>
            <a:endParaRPr lang="en-US" sz="3800" u="sng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13555" t="21282" r="37189" b="11782"/>
          <a:stretch>
            <a:fillRect/>
          </a:stretch>
        </p:blipFill>
        <p:spPr bwMode="auto">
          <a:xfrm>
            <a:off x="467544" y="1916832"/>
            <a:ext cx="3675585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2" name="Picture 4" descr="https://www.llnl.gov/news/newsreleases/2008/images/hydrogen_car_rear_big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268760"/>
            <a:ext cx="4663613" cy="4032448"/>
          </a:xfrm>
          <a:prstGeom prst="rect">
            <a:avLst/>
          </a:prstGeom>
          <a:noFill/>
        </p:spPr>
      </p:pic>
      <p:sp>
        <p:nvSpPr>
          <p:cNvPr id="7" name="Flèche droite 6"/>
          <p:cNvSpPr/>
          <p:nvPr/>
        </p:nvSpPr>
        <p:spPr>
          <a:xfrm>
            <a:off x="683568" y="5805264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ZoneTexte 7"/>
          <p:cNvSpPr txBox="1"/>
          <p:nvPr/>
        </p:nvSpPr>
        <p:spPr>
          <a:xfrm>
            <a:off x="1403648" y="5733256"/>
            <a:ext cx="71513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Internal pressure: 700 bar but still too voluminous 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most developed technology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75B3-A723-48B2-B124-DC342C00A868}" type="slidenum">
              <a:rPr lang="fr-BE" smtClean="0"/>
              <a:pPr/>
              <a:t>19</a:t>
            </a:fld>
            <a:endParaRPr lang="fr-BE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140968"/>
            <a:ext cx="3744416" cy="2753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67544" y="1340768"/>
            <a:ext cx="403244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en-US" sz="1900" dirty="0" smtClean="0">
                <a:latin typeface="Arial" pitchFamily="34" charset="0"/>
                <a:cs typeface="Arial" pitchFamily="34" charset="0"/>
              </a:rPr>
              <a:t> 70.8 kg/m</a:t>
            </a:r>
            <a:r>
              <a:rPr lang="en-US" sz="1900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Clr>
                <a:srgbClr val="FF0000"/>
              </a:buClr>
              <a:buFont typeface="Arial" pitchFamily="34" charset="0"/>
              <a:buChar char="x"/>
            </a:pPr>
            <a:r>
              <a:rPr lang="en-US" sz="1900" dirty="0" smtClean="0">
                <a:latin typeface="Arial" pitchFamily="34" charset="0"/>
                <a:cs typeface="Arial" pitchFamily="34" charset="0"/>
              </a:rPr>
              <a:t> Liquefaction require too much energy</a:t>
            </a:r>
          </a:p>
          <a:p>
            <a:pPr>
              <a:buClr>
                <a:srgbClr val="FF0000"/>
              </a:buClr>
              <a:buFont typeface="Arial" pitchFamily="34" charset="0"/>
              <a:buChar char="x"/>
            </a:pPr>
            <a:r>
              <a:rPr lang="en-US" sz="1900" dirty="0" smtClean="0">
                <a:latin typeface="Arial" pitchFamily="34" charset="0"/>
                <a:cs typeface="Arial" pitchFamily="34" charset="0"/>
              </a:rPr>
              <a:t> Loss of efficiency due to evaporation</a:t>
            </a:r>
          </a:p>
          <a:p>
            <a:pPr>
              <a:buClr>
                <a:srgbClr val="FF0000"/>
              </a:buClr>
              <a:buFont typeface="Arial" pitchFamily="34" charset="0"/>
              <a:buChar char="x"/>
            </a:pPr>
            <a:r>
              <a:rPr lang="en-US" sz="1900" dirty="0" smtClean="0">
                <a:latin typeface="Arial" pitchFamily="34" charset="0"/>
                <a:cs typeface="Arial" pitchFamily="34" charset="0"/>
              </a:rPr>
              <a:t> Voluminous insulation</a:t>
            </a:r>
            <a:endParaRPr lang="en-US" sz="1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457200" y="0"/>
            <a:ext cx="8075240" cy="75557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Liquid storage:</a:t>
            </a:r>
            <a:endParaRPr kumimoji="0" lang="en-US" sz="3800" b="0" i="0" u="sng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67544" y="908720"/>
            <a:ext cx="4055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Cryogenic hydrogen storage</a:t>
            </a:r>
            <a:endParaRPr lang="en-US" sz="24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508104" y="908720"/>
            <a:ext cx="2107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Organic liquid</a:t>
            </a:r>
            <a:endParaRPr lang="en-US" sz="24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32040" y="1340768"/>
            <a:ext cx="38164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6,1 wt %</a:t>
            </a:r>
          </a:p>
          <a:p>
            <a:pPr>
              <a:buClr>
                <a:srgbClr val="FF0000"/>
              </a:buClr>
              <a:buFont typeface="Arial" pitchFamily="34" charset="0"/>
              <a:buChar char="x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Rest products must be recycled in plants for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rehydrogenation</a:t>
            </a:r>
            <a:endParaRPr lang="en-U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>
              <a:buClr>
                <a:srgbClr val="FF0000"/>
              </a:buClr>
              <a:buFont typeface="Arial" pitchFamily="34" charset="0"/>
              <a:buChar char="x"/>
            </a:pP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Conversion Yield &lt;&lt;100%</a:t>
            </a:r>
          </a:p>
          <a:p>
            <a:pPr>
              <a:buClr>
                <a:srgbClr val="FF0000"/>
              </a:buClr>
              <a:buFont typeface="Arial" pitchFamily="34" charset="0"/>
              <a:buChar char="x"/>
            </a:pP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Expensive</a:t>
            </a:r>
          </a:p>
          <a:p>
            <a:pPr>
              <a:buClr>
                <a:srgbClr val="FF0000"/>
              </a:buClr>
              <a:buFont typeface="Arial" pitchFamily="34" charset="0"/>
              <a:buChar char="x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Dirty</a:t>
            </a: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5004048" y="4329608"/>
            <a:ext cx="3528392" cy="75557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Conclusions</a:t>
            </a:r>
            <a:endParaRPr kumimoji="0" lang="en-US" sz="3800" b="0" i="0" u="sng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932041" y="5129897"/>
            <a:ext cx="36003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Unprofitable from practical and economical point of view at least for on-board storage system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1976" y="2547992"/>
            <a:ext cx="2448496" cy="188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Connecteur droit 13"/>
          <p:cNvCxnSpPr/>
          <p:nvPr/>
        </p:nvCxnSpPr>
        <p:spPr>
          <a:xfrm>
            <a:off x="4932040" y="980728"/>
            <a:ext cx="0" cy="2304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55576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Presentation’s main points</a:t>
            </a:r>
            <a:endParaRPr lang="en-US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25352" y="1340768"/>
            <a:ext cx="5987008" cy="5256584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Introduction</a:t>
            </a:r>
          </a:p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Targets and problems</a:t>
            </a:r>
          </a:p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Storage &amp; Distribution method</a:t>
            </a:r>
          </a:p>
          <a:p>
            <a:pPr lvl="1"/>
            <a:r>
              <a:rPr lang="en-US" sz="3000" dirty="0" smtClean="0">
                <a:latin typeface="Arial" pitchFamily="34" charset="0"/>
                <a:cs typeface="Arial" pitchFamily="34" charset="0"/>
              </a:rPr>
              <a:t>Materials for solid storage</a:t>
            </a:r>
          </a:p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Conclusions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75B3-A723-48B2-B124-DC342C00A868}" type="slidenum">
              <a:rPr lang="fr-BE" smtClean="0"/>
              <a:pPr/>
              <a:t>2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75B3-A723-48B2-B124-DC342C00A868}" type="slidenum">
              <a:rPr lang="fr-BE" smtClean="0"/>
              <a:pPr/>
              <a:t>20</a:t>
            </a:fld>
            <a:endParaRPr lang="fr-BE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467544" y="0"/>
            <a:ext cx="8075240" cy="72008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>
              <a:spcBef>
                <a:spcPct val="0"/>
              </a:spcBef>
            </a:pPr>
            <a:r>
              <a:rPr lang="en-US" sz="4800" u="sng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Solid state hydrogen storage</a:t>
            </a:r>
            <a:endParaRPr kumimoji="0" lang="en-US" sz="4800" b="0" i="0" u="sng" strike="noStrike" kern="1200" cap="none" spc="0" normalizeH="0" baseline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4067944" y="1268760"/>
            <a:ext cx="4355976" cy="4896544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Adsorbed on surfaces </a:t>
            </a:r>
          </a:p>
          <a:p>
            <a:pPr lvl="1">
              <a:lnSpc>
                <a:spcPct val="16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metallic glasses</a:t>
            </a:r>
          </a:p>
          <a:p>
            <a:pPr lvl="1">
              <a:lnSpc>
                <a:spcPct val="16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carbon-based compound</a:t>
            </a:r>
          </a:p>
          <a:p>
            <a:pPr lvl="1">
              <a:lnSpc>
                <a:spcPct val="160000"/>
              </a:lnSpc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Zeolithe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6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MOFs</a:t>
            </a:r>
          </a:p>
          <a:p>
            <a:pPr>
              <a:lnSpc>
                <a:spcPct val="16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Structural </a:t>
            </a:r>
          </a:p>
          <a:p>
            <a:pPr lvl="1">
              <a:lnSpc>
                <a:spcPct val="16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hydrides</a:t>
            </a:r>
          </a:p>
        </p:txBody>
      </p:sp>
      <p:sp>
        <p:nvSpPr>
          <p:cNvPr id="7" name="Rectangle 6"/>
          <p:cNvSpPr/>
          <p:nvPr/>
        </p:nvSpPr>
        <p:spPr>
          <a:xfrm>
            <a:off x="971600" y="1196752"/>
            <a:ext cx="1512168" cy="21602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pSp>
        <p:nvGrpSpPr>
          <p:cNvPr id="16" name="Groupe 15"/>
          <p:cNvGrpSpPr/>
          <p:nvPr/>
        </p:nvGrpSpPr>
        <p:grpSpPr>
          <a:xfrm>
            <a:off x="683568" y="1700808"/>
            <a:ext cx="2448272" cy="1008112"/>
            <a:chOff x="683568" y="2420888"/>
            <a:chExt cx="1440160" cy="720080"/>
          </a:xfrm>
        </p:grpSpPr>
        <p:sp>
          <p:nvSpPr>
            <p:cNvPr id="8" name="Rectangle 7"/>
            <p:cNvSpPr/>
            <p:nvPr/>
          </p:nvSpPr>
          <p:spPr>
            <a:xfrm>
              <a:off x="683568" y="2924944"/>
              <a:ext cx="1440160" cy="21602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467544" y="2636912"/>
              <a:ext cx="576064" cy="144016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899592" y="2636912"/>
              <a:ext cx="576064" cy="144016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1331640" y="2636912"/>
              <a:ext cx="576064" cy="144016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2" name="Rectangle 11"/>
            <p:cNvSpPr/>
            <p:nvPr/>
          </p:nvSpPr>
          <p:spPr>
            <a:xfrm rot="5400000">
              <a:off x="1763688" y="2636912"/>
              <a:ext cx="576064" cy="144016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pic>
        <p:nvPicPr>
          <p:cNvPr id="49156" name="Picture 4" descr="http://www.pnas.org/content/106/49/20551/F2.small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852936"/>
            <a:ext cx="1866900" cy="1905000"/>
          </a:xfrm>
          <a:prstGeom prst="rect">
            <a:avLst/>
          </a:prstGeom>
          <a:noFill/>
        </p:spPr>
      </p:pic>
      <p:pic>
        <p:nvPicPr>
          <p:cNvPr id="15" name="Picture 2" descr="http://www.sigmaaldrich.com/content/dam/sigma-aldrich/countries/japan/materialscience/images/hydrogenstorage-img2.gif"/>
          <p:cNvPicPr>
            <a:picLocks noChangeAspect="1" noChangeArrowheads="1"/>
          </p:cNvPicPr>
          <p:nvPr/>
        </p:nvPicPr>
        <p:blipFill>
          <a:blip r:embed="rId4" cstate="print"/>
          <a:srcRect l="74979" b="18003"/>
          <a:stretch>
            <a:fillRect/>
          </a:stretch>
        </p:blipFill>
        <p:spPr bwMode="auto">
          <a:xfrm>
            <a:off x="1187624" y="5229200"/>
            <a:ext cx="1329545" cy="1296144"/>
          </a:xfrm>
          <a:prstGeom prst="rect">
            <a:avLst/>
          </a:prstGeom>
          <a:noFill/>
        </p:spPr>
      </p:pic>
      <p:grpSp>
        <p:nvGrpSpPr>
          <p:cNvPr id="19" name="Groupe 18"/>
          <p:cNvGrpSpPr/>
          <p:nvPr/>
        </p:nvGrpSpPr>
        <p:grpSpPr>
          <a:xfrm>
            <a:off x="1115616" y="1052736"/>
            <a:ext cx="288032" cy="144016"/>
            <a:chOff x="2987824" y="1484784"/>
            <a:chExt cx="288032" cy="144016"/>
          </a:xfrm>
        </p:grpSpPr>
        <p:sp>
          <p:nvSpPr>
            <p:cNvPr id="17" name="Ellipse 16"/>
            <p:cNvSpPr/>
            <p:nvPr/>
          </p:nvSpPr>
          <p:spPr>
            <a:xfrm>
              <a:off x="2987824" y="148478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8" name="Ellipse 17"/>
            <p:cNvSpPr/>
            <p:nvPr/>
          </p:nvSpPr>
          <p:spPr>
            <a:xfrm>
              <a:off x="3131840" y="148478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1475656" y="1052736"/>
            <a:ext cx="288032" cy="144016"/>
            <a:chOff x="2987824" y="1484784"/>
            <a:chExt cx="288032" cy="144016"/>
          </a:xfrm>
        </p:grpSpPr>
        <p:sp>
          <p:nvSpPr>
            <p:cNvPr id="21" name="Ellipse 20"/>
            <p:cNvSpPr/>
            <p:nvPr/>
          </p:nvSpPr>
          <p:spPr>
            <a:xfrm>
              <a:off x="2987824" y="148478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22" name="Ellipse 21"/>
            <p:cNvSpPr/>
            <p:nvPr/>
          </p:nvSpPr>
          <p:spPr>
            <a:xfrm>
              <a:off x="3131840" y="148478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1907704" y="1052736"/>
            <a:ext cx="288032" cy="144016"/>
            <a:chOff x="2987824" y="1484784"/>
            <a:chExt cx="288032" cy="144016"/>
          </a:xfrm>
        </p:grpSpPr>
        <p:sp>
          <p:nvSpPr>
            <p:cNvPr id="24" name="Ellipse 23"/>
            <p:cNvSpPr/>
            <p:nvPr/>
          </p:nvSpPr>
          <p:spPr>
            <a:xfrm>
              <a:off x="2987824" y="148478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25" name="Ellipse 24"/>
            <p:cNvSpPr/>
            <p:nvPr/>
          </p:nvSpPr>
          <p:spPr>
            <a:xfrm>
              <a:off x="3131840" y="148478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grpSp>
        <p:nvGrpSpPr>
          <p:cNvPr id="26" name="Groupe 25"/>
          <p:cNvGrpSpPr/>
          <p:nvPr/>
        </p:nvGrpSpPr>
        <p:grpSpPr>
          <a:xfrm rot="5400000">
            <a:off x="857564" y="1796912"/>
            <a:ext cx="288032" cy="144016"/>
            <a:chOff x="2987824" y="1484784"/>
            <a:chExt cx="288032" cy="144016"/>
          </a:xfrm>
        </p:grpSpPr>
        <p:sp>
          <p:nvSpPr>
            <p:cNvPr id="27" name="Ellipse 26"/>
            <p:cNvSpPr/>
            <p:nvPr/>
          </p:nvSpPr>
          <p:spPr>
            <a:xfrm>
              <a:off x="2987824" y="148478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28" name="Ellipse 27"/>
            <p:cNvSpPr/>
            <p:nvPr/>
          </p:nvSpPr>
          <p:spPr>
            <a:xfrm>
              <a:off x="3131840" y="148478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grpSp>
        <p:nvGrpSpPr>
          <p:cNvPr id="29" name="Groupe 28"/>
          <p:cNvGrpSpPr/>
          <p:nvPr/>
        </p:nvGrpSpPr>
        <p:grpSpPr>
          <a:xfrm rot="5400000">
            <a:off x="1187624" y="2147846"/>
            <a:ext cx="288032" cy="144016"/>
            <a:chOff x="2987824" y="1484784"/>
            <a:chExt cx="288032" cy="144016"/>
          </a:xfrm>
        </p:grpSpPr>
        <p:sp>
          <p:nvSpPr>
            <p:cNvPr id="30" name="Ellipse 29"/>
            <p:cNvSpPr/>
            <p:nvPr/>
          </p:nvSpPr>
          <p:spPr>
            <a:xfrm>
              <a:off x="2987824" y="148478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1" name="Ellipse 30"/>
            <p:cNvSpPr/>
            <p:nvPr/>
          </p:nvSpPr>
          <p:spPr>
            <a:xfrm>
              <a:off x="3131840" y="148478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grpSp>
        <p:nvGrpSpPr>
          <p:cNvPr id="32" name="Groupe 31"/>
          <p:cNvGrpSpPr/>
          <p:nvPr/>
        </p:nvGrpSpPr>
        <p:grpSpPr>
          <a:xfrm rot="5400000">
            <a:off x="869611" y="2162836"/>
            <a:ext cx="288032" cy="144016"/>
            <a:chOff x="2987824" y="1484784"/>
            <a:chExt cx="288032" cy="144016"/>
          </a:xfrm>
        </p:grpSpPr>
        <p:sp>
          <p:nvSpPr>
            <p:cNvPr id="33" name="Ellipse 32"/>
            <p:cNvSpPr/>
            <p:nvPr/>
          </p:nvSpPr>
          <p:spPr>
            <a:xfrm>
              <a:off x="2987824" y="148478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4" name="Ellipse 33"/>
            <p:cNvSpPr/>
            <p:nvPr/>
          </p:nvSpPr>
          <p:spPr>
            <a:xfrm>
              <a:off x="3131840" y="148478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grpSp>
        <p:nvGrpSpPr>
          <p:cNvPr id="35" name="Groupe 34"/>
          <p:cNvGrpSpPr/>
          <p:nvPr/>
        </p:nvGrpSpPr>
        <p:grpSpPr>
          <a:xfrm rot="5400000">
            <a:off x="1187624" y="1772817"/>
            <a:ext cx="288032" cy="144016"/>
            <a:chOff x="2987824" y="1484784"/>
            <a:chExt cx="288032" cy="144016"/>
          </a:xfrm>
        </p:grpSpPr>
        <p:sp>
          <p:nvSpPr>
            <p:cNvPr id="36" name="Ellipse 35"/>
            <p:cNvSpPr/>
            <p:nvPr/>
          </p:nvSpPr>
          <p:spPr>
            <a:xfrm>
              <a:off x="2987824" y="148478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7" name="Ellipse 36"/>
            <p:cNvSpPr/>
            <p:nvPr/>
          </p:nvSpPr>
          <p:spPr>
            <a:xfrm>
              <a:off x="3131840" y="148478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grpSp>
        <p:nvGrpSpPr>
          <p:cNvPr id="38" name="Groupe 37"/>
          <p:cNvGrpSpPr/>
          <p:nvPr/>
        </p:nvGrpSpPr>
        <p:grpSpPr>
          <a:xfrm rot="5400000">
            <a:off x="1619672" y="1772817"/>
            <a:ext cx="288032" cy="144016"/>
            <a:chOff x="2987824" y="1484784"/>
            <a:chExt cx="288032" cy="144016"/>
          </a:xfrm>
        </p:grpSpPr>
        <p:sp>
          <p:nvSpPr>
            <p:cNvPr id="39" name="Ellipse 38"/>
            <p:cNvSpPr/>
            <p:nvPr/>
          </p:nvSpPr>
          <p:spPr>
            <a:xfrm>
              <a:off x="2987824" y="148478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40" name="Ellipse 39"/>
            <p:cNvSpPr/>
            <p:nvPr/>
          </p:nvSpPr>
          <p:spPr>
            <a:xfrm>
              <a:off x="3131840" y="148478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grpSp>
        <p:nvGrpSpPr>
          <p:cNvPr id="41" name="Groupe 40"/>
          <p:cNvGrpSpPr/>
          <p:nvPr/>
        </p:nvGrpSpPr>
        <p:grpSpPr>
          <a:xfrm rot="5400000">
            <a:off x="1619672" y="2132856"/>
            <a:ext cx="288032" cy="144016"/>
            <a:chOff x="2987824" y="1484784"/>
            <a:chExt cx="288032" cy="144016"/>
          </a:xfrm>
        </p:grpSpPr>
        <p:sp>
          <p:nvSpPr>
            <p:cNvPr id="42" name="Ellipse 41"/>
            <p:cNvSpPr/>
            <p:nvPr/>
          </p:nvSpPr>
          <p:spPr>
            <a:xfrm>
              <a:off x="2987824" y="148478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43" name="Ellipse 42"/>
            <p:cNvSpPr/>
            <p:nvPr/>
          </p:nvSpPr>
          <p:spPr>
            <a:xfrm>
              <a:off x="3131840" y="148478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grpSp>
        <p:nvGrpSpPr>
          <p:cNvPr id="44" name="Groupe 43"/>
          <p:cNvGrpSpPr/>
          <p:nvPr/>
        </p:nvGrpSpPr>
        <p:grpSpPr>
          <a:xfrm rot="5400000">
            <a:off x="1907703" y="2132856"/>
            <a:ext cx="288032" cy="144016"/>
            <a:chOff x="2987824" y="1484784"/>
            <a:chExt cx="288032" cy="144016"/>
          </a:xfrm>
        </p:grpSpPr>
        <p:sp>
          <p:nvSpPr>
            <p:cNvPr id="45" name="Ellipse 44"/>
            <p:cNvSpPr/>
            <p:nvPr/>
          </p:nvSpPr>
          <p:spPr>
            <a:xfrm>
              <a:off x="2987824" y="148478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46" name="Ellipse 45"/>
            <p:cNvSpPr/>
            <p:nvPr/>
          </p:nvSpPr>
          <p:spPr>
            <a:xfrm>
              <a:off x="3131840" y="148478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grpSp>
        <p:nvGrpSpPr>
          <p:cNvPr id="47" name="Groupe 46"/>
          <p:cNvGrpSpPr/>
          <p:nvPr/>
        </p:nvGrpSpPr>
        <p:grpSpPr>
          <a:xfrm rot="5400000">
            <a:off x="1907704" y="1772817"/>
            <a:ext cx="288032" cy="144016"/>
            <a:chOff x="2987824" y="1484784"/>
            <a:chExt cx="288032" cy="144016"/>
          </a:xfrm>
        </p:grpSpPr>
        <p:sp>
          <p:nvSpPr>
            <p:cNvPr id="48" name="Ellipse 47"/>
            <p:cNvSpPr/>
            <p:nvPr/>
          </p:nvSpPr>
          <p:spPr>
            <a:xfrm>
              <a:off x="2987824" y="148478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49" name="Ellipse 48"/>
            <p:cNvSpPr/>
            <p:nvPr/>
          </p:nvSpPr>
          <p:spPr>
            <a:xfrm>
              <a:off x="3131840" y="148478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grpSp>
        <p:nvGrpSpPr>
          <p:cNvPr id="50" name="Groupe 49"/>
          <p:cNvGrpSpPr/>
          <p:nvPr/>
        </p:nvGrpSpPr>
        <p:grpSpPr>
          <a:xfrm rot="5400000">
            <a:off x="2339752" y="1772816"/>
            <a:ext cx="288032" cy="144016"/>
            <a:chOff x="2987824" y="1484784"/>
            <a:chExt cx="288032" cy="144016"/>
          </a:xfrm>
        </p:grpSpPr>
        <p:sp>
          <p:nvSpPr>
            <p:cNvPr id="51" name="Ellipse 50"/>
            <p:cNvSpPr/>
            <p:nvPr/>
          </p:nvSpPr>
          <p:spPr>
            <a:xfrm>
              <a:off x="2987824" y="148478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52" name="Ellipse 51"/>
            <p:cNvSpPr/>
            <p:nvPr/>
          </p:nvSpPr>
          <p:spPr>
            <a:xfrm>
              <a:off x="3131840" y="148478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grpSp>
        <p:nvGrpSpPr>
          <p:cNvPr id="53" name="Groupe 52"/>
          <p:cNvGrpSpPr/>
          <p:nvPr/>
        </p:nvGrpSpPr>
        <p:grpSpPr>
          <a:xfrm rot="5400000">
            <a:off x="2339752" y="2132856"/>
            <a:ext cx="288032" cy="144016"/>
            <a:chOff x="2987824" y="1484784"/>
            <a:chExt cx="288032" cy="144016"/>
          </a:xfrm>
        </p:grpSpPr>
        <p:sp>
          <p:nvSpPr>
            <p:cNvPr id="54" name="Ellipse 53"/>
            <p:cNvSpPr/>
            <p:nvPr/>
          </p:nvSpPr>
          <p:spPr>
            <a:xfrm>
              <a:off x="2987824" y="148478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55" name="Ellipse 54"/>
            <p:cNvSpPr/>
            <p:nvPr/>
          </p:nvSpPr>
          <p:spPr>
            <a:xfrm>
              <a:off x="3131840" y="148478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grpSp>
        <p:nvGrpSpPr>
          <p:cNvPr id="56" name="Groupe 55"/>
          <p:cNvGrpSpPr/>
          <p:nvPr/>
        </p:nvGrpSpPr>
        <p:grpSpPr>
          <a:xfrm rot="5400000">
            <a:off x="2642774" y="1772816"/>
            <a:ext cx="288032" cy="144016"/>
            <a:chOff x="2987824" y="1484784"/>
            <a:chExt cx="288032" cy="144016"/>
          </a:xfrm>
        </p:grpSpPr>
        <p:sp>
          <p:nvSpPr>
            <p:cNvPr id="57" name="Ellipse 56"/>
            <p:cNvSpPr/>
            <p:nvPr/>
          </p:nvSpPr>
          <p:spPr>
            <a:xfrm>
              <a:off x="2987824" y="148478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58" name="Ellipse 57"/>
            <p:cNvSpPr/>
            <p:nvPr/>
          </p:nvSpPr>
          <p:spPr>
            <a:xfrm>
              <a:off x="3131840" y="148478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grpSp>
        <p:nvGrpSpPr>
          <p:cNvPr id="59" name="Groupe 58"/>
          <p:cNvGrpSpPr/>
          <p:nvPr/>
        </p:nvGrpSpPr>
        <p:grpSpPr>
          <a:xfrm rot="5400000">
            <a:off x="2627784" y="2132856"/>
            <a:ext cx="288032" cy="144016"/>
            <a:chOff x="2987824" y="1484784"/>
            <a:chExt cx="288032" cy="144016"/>
          </a:xfrm>
        </p:grpSpPr>
        <p:sp>
          <p:nvSpPr>
            <p:cNvPr id="60" name="Ellipse 59"/>
            <p:cNvSpPr/>
            <p:nvPr/>
          </p:nvSpPr>
          <p:spPr>
            <a:xfrm>
              <a:off x="2987824" y="148478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61" name="Ellipse 60"/>
            <p:cNvSpPr/>
            <p:nvPr/>
          </p:nvSpPr>
          <p:spPr>
            <a:xfrm>
              <a:off x="3131840" y="148478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grpSp>
        <p:nvGrpSpPr>
          <p:cNvPr id="62" name="Groupe 61"/>
          <p:cNvGrpSpPr/>
          <p:nvPr/>
        </p:nvGrpSpPr>
        <p:grpSpPr>
          <a:xfrm rot="5400000">
            <a:off x="1547664" y="3429000"/>
            <a:ext cx="288032" cy="144016"/>
            <a:chOff x="2987824" y="1484784"/>
            <a:chExt cx="288032" cy="144016"/>
          </a:xfrm>
        </p:grpSpPr>
        <p:sp>
          <p:nvSpPr>
            <p:cNvPr id="63" name="Ellipse 62"/>
            <p:cNvSpPr/>
            <p:nvPr/>
          </p:nvSpPr>
          <p:spPr>
            <a:xfrm>
              <a:off x="2987824" y="148478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64" name="Ellipse 63"/>
            <p:cNvSpPr/>
            <p:nvPr/>
          </p:nvSpPr>
          <p:spPr>
            <a:xfrm>
              <a:off x="3131840" y="148478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grpSp>
        <p:nvGrpSpPr>
          <p:cNvPr id="65" name="Groupe 64"/>
          <p:cNvGrpSpPr/>
          <p:nvPr/>
        </p:nvGrpSpPr>
        <p:grpSpPr>
          <a:xfrm rot="5400000">
            <a:off x="1187624" y="4005063"/>
            <a:ext cx="288032" cy="144016"/>
            <a:chOff x="2987824" y="1484784"/>
            <a:chExt cx="288032" cy="144016"/>
          </a:xfrm>
        </p:grpSpPr>
        <p:sp>
          <p:nvSpPr>
            <p:cNvPr id="66" name="Ellipse 65"/>
            <p:cNvSpPr/>
            <p:nvPr/>
          </p:nvSpPr>
          <p:spPr>
            <a:xfrm>
              <a:off x="2987824" y="148478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67" name="Ellipse 66"/>
            <p:cNvSpPr/>
            <p:nvPr/>
          </p:nvSpPr>
          <p:spPr>
            <a:xfrm>
              <a:off x="3131840" y="148478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grpSp>
        <p:nvGrpSpPr>
          <p:cNvPr id="68" name="Groupe 67"/>
          <p:cNvGrpSpPr/>
          <p:nvPr/>
        </p:nvGrpSpPr>
        <p:grpSpPr>
          <a:xfrm rot="5400000">
            <a:off x="1907704" y="4005064"/>
            <a:ext cx="288032" cy="144016"/>
            <a:chOff x="2987824" y="1484784"/>
            <a:chExt cx="288032" cy="144016"/>
          </a:xfrm>
        </p:grpSpPr>
        <p:sp>
          <p:nvSpPr>
            <p:cNvPr id="69" name="Ellipse 68"/>
            <p:cNvSpPr/>
            <p:nvPr/>
          </p:nvSpPr>
          <p:spPr>
            <a:xfrm>
              <a:off x="2987824" y="148478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70" name="Ellipse 69"/>
            <p:cNvSpPr/>
            <p:nvPr/>
          </p:nvSpPr>
          <p:spPr>
            <a:xfrm>
              <a:off x="3131840" y="148478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grpSp>
        <p:nvGrpSpPr>
          <p:cNvPr id="71" name="Groupe 70"/>
          <p:cNvGrpSpPr/>
          <p:nvPr/>
        </p:nvGrpSpPr>
        <p:grpSpPr>
          <a:xfrm>
            <a:off x="2843808" y="1484784"/>
            <a:ext cx="288032" cy="144016"/>
            <a:chOff x="2987824" y="1484784"/>
            <a:chExt cx="288032" cy="144016"/>
          </a:xfrm>
        </p:grpSpPr>
        <p:sp>
          <p:nvSpPr>
            <p:cNvPr id="72" name="Ellipse 71"/>
            <p:cNvSpPr/>
            <p:nvPr/>
          </p:nvSpPr>
          <p:spPr>
            <a:xfrm>
              <a:off x="2987824" y="148478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73" name="Ellipse 72"/>
            <p:cNvSpPr/>
            <p:nvPr/>
          </p:nvSpPr>
          <p:spPr>
            <a:xfrm>
              <a:off x="3131840" y="148478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grpSp>
        <p:nvGrpSpPr>
          <p:cNvPr id="74" name="Groupe 73"/>
          <p:cNvGrpSpPr/>
          <p:nvPr/>
        </p:nvGrpSpPr>
        <p:grpSpPr>
          <a:xfrm>
            <a:off x="2123728" y="1484784"/>
            <a:ext cx="288032" cy="144016"/>
            <a:chOff x="2987824" y="1484784"/>
            <a:chExt cx="288032" cy="144016"/>
          </a:xfrm>
        </p:grpSpPr>
        <p:sp>
          <p:nvSpPr>
            <p:cNvPr id="75" name="Ellipse 74"/>
            <p:cNvSpPr/>
            <p:nvPr/>
          </p:nvSpPr>
          <p:spPr>
            <a:xfrm>
              <a:off x="2987824" y="148478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76" name="Ellipse 75"/>
            <p:cNvSpPr/>
            <p:nvPr/>
          </p:nvSpPr>
          <p:spPr>
            <a:xfrm>
              <a:off x="3131840" y="148478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grpSp>
        <p:nvGrpSpPr>
          <p:cNvPr id="77" name="Groupe 76"/>
          <p:cNvGrpSpPr/>
          <p:nvPr/>
        </p:nvGrpSpPr>
        <p:grpSpPr>
          <a:xfrm>
            <a:off x="1403648" y="1484784"/>
            <a:ext cx="288032" cy="144016"/>
            <a:chOff x="2987824" y="1484784"/>
            <a:chExt cx="288032" cy="144016"/>
          </a:xfrm>
        </p:grpSpPr>
        <p:sp>
          <p:nvSpPr>
            <p:cNvPr id="78" name="Ellipse 77"/>
            <p:cNvSpPr/>
            <p:nvPr/>
          </p:nvSpPr>
          <p:spPr>
            <a:xfrm>
              <a:off x="2987824" y="148478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79" name="Ellipse 78"/>
            <p:cNvSpPr/>
            <p:nvPr/>
          </p:nvSpPr>
          <p:spPr>
            <a:xfrm>
              <a:off x="3131840" y="148478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grpSp>
        <p:nvGrpSpPr>
          <p:cNvPr id="80" name="Groupe 79"/>
          <p:cNvGrpSpPr/>
          <p:nvPr/>
        </p:nvGrpSpPr>
        <p:grpSpPr>
          <a:xfrm>
            <a:off x="683568" y="1484784"/>
            <a:ext cx="288032" cy="144016"/>
            <a:chOff x="2987824" y="1484784"/>
            <a:chExt cx="288032" cy="144016"/>
          </a:xfrm>
        </p:grpSpPr>
        <p:sp>
          <p:nvSpPr>
            <p:cNvPr id="81" name="Ellipse 80"/>
            <p:cNvSpPr/>
            <p:nvPr/>
          </p:nvSpPr>
          <p:spPr>
            <a:xfrm>
              <a:off x="2987824" y="148478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82" name="Ellipse 81"/>
            <p:cNvSpPr/>
            <p:nvPr/>
          </p:nvSpPr>
          <p:spPr>
            <a:xfrm>
              <a:off x="3131840" y="148478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1"/>
          <p:cNvPicPr>
            <a:picLocks noChangeAspect="1" noChangeArrowheads="1"/>
          </p:cNvPicPr>
          <p:nvPr/>
        </p:nvPicPr>
        <p:blipFill>
          <a:blip r:embed="rId2" cstate="print"/>
          <a:srcRect l="11895" t="33094" r="49918" b="9813"/>
          <a:stretch>
            <a:fillRect/>
          </a:stretch>
        </p:blipFill>
        <p:spPr bwMode="auto">
          <a:xfrm>
            <a:off x="4067944" y="1412776"/>
            <a:ext cx="496855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Ellipse 18"/>
          <p:cNvSpPr/>
          <p:nvPr/>
        </p:nvSpPr>
        <p:spPr>
          <a:xfrm>
            <a:off x="7524328" y="4248472"/>
            <a:ext cx="57606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75B3-A723-48B2-B124-DC342C00A868}" type="slidenum">
              <a:rPr lang="fr-BE" smtClean="0"/>
              <a:pPr/>
              <a:t>21</a:t>
            </a:fld>
            <a:endParaRPr lang="fr-BE"/>
          </a:p>
        </p:txBody>
      </p:sp>
      <p:sp>
        <p:nvSpPr>
          <p:cNvPr id="6" name="Rectangle 5"/>
          <p:cNvSpPr/>
          <p:nvPr/>
        </p:nvSpPr>
        <p:spPr>
          <a:xfrm>
            <a:off x="395536" y="1412776"/>
            <a:ext cx="79928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Zr</a:t>
            </a:r>
            <a:r>
              <a:rPr lang="en-US" sz="2200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52.5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Cu</a:t>
            </a:r>
            <a:r>
              <a:rPr lang="en-US" sz="2200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17.9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Ni</a:t>
            </a:r>
            <a:r>
              <a:rPr lang="en-US" sz="2200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14.6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Ti</a:t>
            </a:r>
            <a:r>
              <a:rPr lang="en-US" sz="2200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Al</a:t>
            </a:r>
            <a:r>
              <a:rPr lang="en-US" sz="2200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alloy*</a:t>
            </a:r>
            <a:endParaRPr lang="en-US" sz="2200" baseline="-25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3161820" y="5733256"/>
            <a:ext cx="43204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1"/>
          <p:cNvSpPr txBox="1">
            <a:spLocks/>
          </p:cNvSpPr>
          <p:nvPr/>
        </p:nvSpPr>
        <p:spPr>
          <a:xfrm>
            <a:off x="467544" y="0"/>
            <a:ext cx="8075240" cy="72008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>
              <a:spcBef>
                <a:spcPct val="0"/>
              </a:spcBef>
            </a:pPr>
            <a:r>
              <a:rPr lang="en-US" sz="4800" u="sng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Solid state hydrogen storage</a:t>
            </a:r>
            <a:endParaRPr kumimoji="0" lang="en-US" sz="4800" b="0" i="0" u="sng" strike="noStrike" kern="1200" cap="none" spc="0" normalizeH="0" baseline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67544" y="690432"/>
            <a:ext cx="8229600" cy="722344"/>
          </a:xfrm>
        </p:spPr>
        <p:txBody>
          <a:bodyPr>
            <a:normAutofit fontScale="90000"/>
          </a:bodyPr>
          <a:lstStyle/>
          <a:p>
            <a:r>
              <a:rPr lang="fr-BE" i="1" dirty="0" smtClean="0">
                <a:latin typeface="Arial" pitchFamily="34" charset="0"/>
                <a:cs typeface="Arial" pitchFamily="34" charset="0"/>
              </a:rPr>
              <a:t>Adsorption on surface</a:t>
            </a:r>
            <a:endParaRPr lang="fr-BE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 cstate="print"/>
          <a:srcRect l="56723" t="34078" r="14499" b="27532"/>
          <a:stretch>
            <a:fillRect/>
          </a:stretch>
        </p:blipFill>
        <p:spPr bwMode="auto">
          <a:xfrm>
            <a:off x="251520" y="1800200"/>
            <a:ext cx="374441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4333478"/>
            <a:ext cx="6000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ZoneTexte 13"/>
          <p:cNvSpPr txBox="1"/>
          <p:nvPr/>
        </p:nvSpPr>
        <p:spPr>
          <a:xfrm>
            <a:off x="585124" y="4725144"/>
            <a:ext cx="3042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Morphology of metallic glass</a:t>
            </a:r>
            <a:endParaRPr lang="en-US" dirty="0"/>
          </a:p>
        </p:txBody>
      </p:sp>
      <p:sp>
        <p:nvSpPr>
          <p:cNvPr id="15" name="ZoneTexte 14"/>
          <p:cNvSpPr txBox="1"/>
          <p:nvPr/>
        </p:nvSpPr>
        <p:spPr>
          <a:xfrm>
            <a:off x="0" y="6453336"/>
            <a:ext cx="1534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* Cheng 2009</a:t>
            </a:r>
            <a:endParaRPr lang="fr-BE" dirty="0"/>
          </a:p>
        </p:txBody>
      </p:sp>
      <p:grpSp>
        <p:nvGrpSpPr>
          <p:cNvPr id="20" name="Groupe 19"/>
          <p:cNvGrpSpPr/>
          <p:nvPr/>
        </p:nvGrpSpPr>
        <p:grpSpPr>
          <a:xfrm>
            <a:off x="323528" y="5013176"/>
            <a:ext cx="8820472" cy="1348061"/>
            <a:chOff x="323528" y="1340768"/>
            <a:chExt cx="8820472" cy="1348061"/>
          </a:xfrm>
        </p:grpSpPr>
        <p:sp>
          <p:nvSpPr>
            <p:cNvPr id="16" name="Flèche droite 15"/>
            <p:cNvSpPr/>
            <p:nvPr/>
          </p:nvSpPr>
          <p:spPr>
            <a:xfrm>
              <a:off x="506630" y="1889794"/>
              <a:ext cx="576064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23528" y="1340768"/>
              <a:ext cx="8820472" cy="13480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74320" lvl="0" indent="-27432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/>
                <a:buChar char=""/>
              </a:pPr>
              <a:endPara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marL="1082675" lvl="0" indent="-273050">
                <a:spcBef>
                  <a:spcPct val="20000"/>
                </a:spcBef>
                <a:buClr>
                  <a:srgbClr val="FFC000"/>
                </a:buClr>
                <a:buSzPct val="95000"/>
                <a:buFont typeface="Arial" pitchFamily="34" charset="0"/>
                <a:buChar char="•"/>
              </a:pPr>
              <a:r>
                <a:rPr lang="en-US" sz="24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Amorphous        storage capacity ~ micro-structure</a:t>
              </a:r>
            </a:p>
            <a:p>
              <a:pPr marL="1082675" lvl="0" indent="-273050">
                <a:spcBef>
                  <a:spcPct val="20000"/>
                </a:spcBef>
                <a:buClr>
                  <a:srgbClr val="FF0000"/>
                </a:buClr>
                <a:buSzPct val="95000"/>
                <a:buFont typeface="Arial" pitchFamily="34" charset="0"/>
                <a:buChar char="x"/>
              </a:pPr>
              <a:r>
                <a:rPr lang="en-US" sz="24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too high desorption temperature</a:t>
              </a:r>
              <a:endParaRPr lang="en-US" sz="2400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" name="Ellipse 22"/>
          <p:cNvSpPr/>
          <p:nvPr/>
        </p:nvSpPr>
        <p:spPr>
          <a:xfrm>
            <a:off x="5538084" y="4236078"/>
            <a:ext cx="57606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4" name="Rectangle 23"/>
          <p:cNvSpPr/>
          <p:nvPr/>
        </p:nvSpPr>
        <p:spPr>
          <a:xfrm>
            <a:off x="5868144" y="1556792"/>
            <a:ext cx="2088232" cy="23762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75B3-A723-48B2-B124-DC342C00A868}" type="slidenum">
              <a:rPr lang="fr-BE" smtClean="0"/>
              <a:pPr/>
              <a:t>22</a:t>
            </a:fld>
            <a:endParaRPr lang="fr-BE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467544" y="0"/>
            <a:ext cx="8075240" cy="72008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>
              <a:spcBef>
                <a:spcPct val="0"/>
              </a:spcBef>
            </a:pPr>
            <a:r>
              <a:rPr lang="en-US" sz="4800" u="sng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Solid state hydrogen storage</a:t>
            </a:r>
            <a:endParaRPr kumimoji="0" lang="en-US" sz="4800" b="0" i="0" u="sng" strike="noStrike" kern="1200" cap="none" spc="0" normalizeH="0" baseline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67544" y="690432"/>
            <a:ext cx="8229600" cy="722344"/>
          </a:xfrm>
        </p:spPr>
        <p:txBody>
          <a:bodyPr>
            <a:normAutofit fontScale="90000"/>
          </a:bodyPr>
          <a:lstStyle/>
          <a:p>
            <a:r>
              <a:rPr lang="fr-BE" i="1" dirty="0" smtClean="0">
                <a:latin typeface="Arial" pitchFamily="34" charset="0"/>
                <a:cs typeface="Arial" pitchFamily="34" charset="0"/>
              </a:rPr>
              <a:t>Adsorption on surface</a:t>
            </a:r>
            <a:endParaRPr lang="fr-BE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File:Activated Carbo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484784"/>
            <a:ext cx="2579440" cy="1853973"/>
          </a:xfrm>
          <a:prstGeom prst="rect">
            <a:avLst/>
          </a:prstGeom>
          <a:noFill/>
        </p:spPr>
      </p:pic>
      <p:grpSp>
        <p:nvGrpSpPr>
          <p:cNvPr id="13" name="Groupe 12"/>
          <p:cNvGrpSpPr/>
          <p:nvPr/>
        </p:nvGrpSpPr>
        <p:grpSpPr>
          <a:xfrm>
            <a:off x="467544" y="5227107"/>
            <a:ext cx="7992888" cy="1514261"/>
            <a:chOff x="395536" y="1412776"/>
            <a:chExt cx="7992888" cy="1514261"/>
          </a:xfrm>
        </p:grpSpPr>
        <p:sp>
          <p:nvSpPr>
            <p:cNvPr id="7" name="Rectangle 6"/>
            <p:cNvSpPr/>
            <p:nvPr/>
          </p:nvSpPr>
          <p:spPr>
            <a:xfrm>
              <a:off x="395536" y="1412776"/>
              <a:ext cx="7992888" cy="15142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74320" lvl="0" indent="-27432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/>
                <a:buChar char=""/>
              </a:pPr>
              <a:r>
                <a:rPr lang="en-US" sz="22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conclusion</a:t>
              </a:r>
            </a:p>
            <a:p>
              <a:pPr marL="1082675" lvl="0" indent="-273050">
                <a:spcBef>
                  <a:spcPct val="20000"/>
                </a:spcBef>
                <a:buClr>
                  <a:srgbClr val="FFC000"/>
                </a:buClr>
                <a:buSzPct val="95000"/>
                <a:buFont typeface="Arial" pitchFamily="34" charset="0"/>
                <a:buChar char="•"/>
              </a:pPr>
              <a:r>
                <a:rPr lang="en-US" sz="22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partially controlled porosity        storage capacity </a:t>
              </a:r>
            </a:p>
            <a:p>
              <a:pPr marL="1082675" indent="-273050">
                <a:spcBef>
                  <a:spcPct val="20000"/>
                </a:spcBef>
                <a:buClr>
                  <a:srgbClr val="FF0000"/>
                </a:buClr>
                <a:buSzPct val="95000"/>
                <a:buFont typeface="Arial" pitchFamily="34" charset="0"/>
                <a:buChar char="x"/>
              </a:pPr>
              <a:r>
                <a:rPr lang="en-US" sz="22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1315 m²/g       2 wt. % (not enough)</a:t>
              </a:r>
            </a:p>
            <a:p>
              <a:pPr marL="1082675" indent="-273050">
                <a:spcBef>
                  <a:spcPct val="20000"/>
                </a:spcBef>
                <a:buClr>
                  <a:srgbClr val="FF0000"/>
                </a:buClr>
                <a:buSzPct val="95000"/>
                <a:buFont typeface="Wingdings" pitchFamily="2" charset="2"/>
                <a:buChar char="v"/>
              </a:pPr>
              <a:endParaRPr lang="en-US" sz="2200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8" name="Connecteur droit avec flèche 7"/>
            <p:cNvCxnSpPr/>
            <p:nvPr/>
          </p:nvCxnSpPr>
          <p:spPr>
            <a:xfrm>
              <a:off x="5076056" y="2062941"/>
              <a:ext cx="432048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lèche droite 9"/>
            <p:cNvSpPr/>
            <p:nvPr/>
          </p:nvSpPr>
          <p:spPr>
            <a:xfrm>
              <a:off x="2987824" y="2375918"/>
              <a:ext cx="360040" cy="1440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395536" y="3064774"/>
            <a:ext cx="7776864" cy="2326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Synthesis</a:t>
            </a:r>
          </a:p>
          <a:p>
            <a:pPr marL="914400" lvl="1" indent="-457200">
              <a:spcBef>
                <a:spcPct val="20000"/>
              </a:spcBef>
              <a:buClr>
                <a:srgbClr val="0BD0D9"/>
              </a:buClr>
              <a:buSzPct val="95000"/>
              <a:buAutoNum type="arabicParenR"/>
            </a:pP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Anaerobic pyrolysis of wood or other C-based compound</a:t>
            </a:r>
          </a:p>
          <a:p>
            <a:pPr marL="914400" lvl="1" indent="-457200">
              <a:spcBef>
                <a:spcPct val="20000"/>
              </a:spcBef>
              <a:buClr>
                <a:srgbClr val="0BD0D9"/>
              </a:buClr>
              <a:buSzPct val="95000"/>
              <a:buAutoNum type="arabicParenR"/>
            </a:pP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* Physical Activation: 950°C + pressurized water steam 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 small pores </a:t>
            </a:r>
          </a:p>
          <a:p>
            <a:pPr marL="914400" lvl="1" indent="-45720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* Chemical activation:  450°C + H</a:t>
            </a:r>
            <a:r>
              <a:rPr lang="en-US" sz="2200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</a:t>
            </a:r>
            <a:r>
              <a:rPr lang="en-US" sz="2200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 big pores</a:t>
            </a:r>
            <a:endParaRPr lang="en-US" sz="2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39552" y="1681644"/>
            <a:ext cx="2980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600" u="sng" dirty="0" smtClean="0">
                <a:latin typeface="Arial" pitchFamily="34" charset="0"/>
                <a:cs typeface="Arial" pitchFamily="34" charset="0"/>
              </a:rPr>
              <a:t>Active </a:t>
            </a:r>
            <a:r>
              <a:rPr lang="fr-BE" sz="3600" u="sng" dirty="0" err="1" smtClean="0">
                <a:latin typeface="Arial" pitchFamily="34" charset="0"/>
                <a:cs typeface="Arial" pitchFamily="34" charset="0"/>
              </a:rPr>
              <a:t>carbon</a:t>
            </a:r>
            <a:endParaRPr lang="fr-BE" sz="36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59632" y="6036278"/>
            <a:ext cx="3312368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ttp://upload.wikimedia.org/wikipedia/commons/d/d6/Graphene-graphite_relation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4077072"/>
            <a:ext cx="2088232" cy="2594470"/>
          </a:xfrm>
          <a:prstGeom prst="rect">
            <a:avLst/>
          </a:prstGeom>
          <a:noFill/>
        </p:spPr>
      </p:pic>
      <p:pic>
        <p:nvPicPr>
          <p:cNvPr id="16" name="Picture 4" descr="File:Graphen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1628800"/>
            <a:ext cx="2823270" cy="2258616"/>
          </a:xfrm>
          <a:prstGeom prst="rect">
            <a:avLst/>
          </a:prstGeom>
          <a:noFill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75B3-A723-48B2-B124-DC342C00A868}" type="slidenum">
              <a:rPr lang="fr-BE" smtClean="0"/>
              <a:pPr/>
              <a:t>23</a:t>
            </a:fld>
            <a:endParaRPr lang="fr-BE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467544" y="0"/>
            <a:ext cx="8075240" cy="72008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>
              <a:spcBef>
                <a:spcPct val="0"/>
              </a:spcBef>
            </a:pPr>
            <a:r>
              <a:rPr lang="en-US" sz="4800" u="sng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Solid state hydrogen storage</a:t>
            </a:r>
            <a:endParaRPr kumimoji="0" lang="en-US" sz="4800" b="0" i="0" u="sng" strike="noStrike" kern="1200" cap="none" spc="0" normalizeH="0" baseline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67544" y="690432"/>
            <a:ext cx="8229600" cy="722344"/>
          </a:xfrm>
        </p:spPr>
        <p:txBody>
          <a:bodyPr>
            <a:normAutofit fontScale="90000"/>
          </a:bodyPr>
          <a:lstStyle/>
          <a:p>
            <a:r>
              <a:rPr lang="fr-BE" i="1" dirty="0" smtClean="0">
                <a:latin typeface="Arial" pitchFamily="34" charset="0"/>
                <a:cs typeface="Arial" pitchFamily="34" charset="0"/>
              </a:rPr>
              <a:t>Adsorption on surface</a:t>
            </a:r>
            <a:endParaRPr lang="fr-BE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5536" y="3718193"/>
            <a:ext cx="7776864" cy="83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Native element</a:t>
            </a: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 intercalation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827584" y="1412776"/>
            <a:ext cx="1954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600" u="sng" dirty="0" smtClean="0">
                <a:latin typeface="Arial" pitchFamily="34" charset="0"/>
                <a:cs typeface="Arial" pitchFamily="34" charset="0"/>
              </a:rPr>
              <a:t>Graphite</a:t>
            </a:r>
            <a:endParaRPr lang="fr-BE" sz="3600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8066" name="Picture 2" descr="File:GraphitGitter4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04306" y="1471262"/>
            <a:ext cx="2059782" cy="2173762"/>
          </a:xfrm>
          <a:prstGeom prst="rect">
            <a:avLst/>
          </a:prstGeom>
          <a:noFill/>
        </p:spPr>
      </p:pic>
      <p:pic>
        <p:nvPicPr>
          <p:cNvPr id="88068" name="Picture 4" descr="File:Min graphite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 l="12245" t="16327" r="10204" b="18367"/>
          <a:stretch>
            <a:fillRect/>
          </a:stretch>
        </p:blipFill>
        <p:spPr bwMode="auto">
          <a:xfrm>
            <a:off x="539552" y="2162836"/>
            <a:ext cx="2280253" cy="1440160"/>
          </a:xfrm>
          <a:prstGeom prst="rect">
            <a:avLst/>
          </a:prstGeom>
          <a:noFill/>
        </p:spPr>
      </p:pic>
      <p:cxnSp>
        <p:nvCxnSpPr>
          <p:cNvPr id="19" name="Connecteur droit avec flèche 18"/>
          <p:cNvCxnSpPr/>
          <p:nvPr/>
        </p:nvCxnSpPr>
        <p:spPr>
          <a:xfrm>
            <a:off x="5076056" y="4293096"/>
            <a:ext cx="0" cy="6480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5076056" y="4437112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0,3355 nm</a:t>
            </a:r>
            <a:endParaRPr lang="fr-BE" dirty="0"/>
          </a:p>
        </p:txBody>
      </p:sp>
      <p:sp>
        <p:nvSpPr>
          <p:cNvPr id="23" name="Ellipse 22"/>
          <p:cNvSpPr/>
          <p:nvPr/>
        </p:nvSpPr>
        <p:spPr>
          <a:xfrm>
            <a:off x="5652120" y="5301208"/>
            <a:ext cx="1152128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H-H</a:t>
            </a:r>
            <a:endParaRPr lang="fr-BE" dirty="0"/>
          </a:p>
        </p:txBody>
      </p:sp>
      <p:cxnSp>
        <p:nvCxnSpPr>
          <p:cNvPr id="24" name="Connecteur droit avec flèche 23"/>
          <p:cNvCxnSpPr/>
          <p:nvPr/>
        </p:nvCxnSpPr>
        <p:spPr>
          <a:xfrm>
            <a:off x="6948264" y="5301208"/>
            <a:ext cx="0" cy="6480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7020272" y="5445224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0,4059 nm</a:t>
            </a:r>
            <a:endParaRPr lang="fr-BE" dirty="0"/>
          </a:p>
        </p:txBody>
      </p:sp>
      <p:cxnSp>
        <p:nvCxnSpPr>
          <p:cNvPr id="27" name="Connecteur en arc 26"/>
          <p:cNvCxnSpPr/>
          <p:nvPr/>
        </p:nvCxnSpPr>
        <p:spPr>
          <a:xfrm rot="10800000" flipV="1">
            <a:off x="4211960" y="5949280"/>
            <a:ext cx="1440160" cy="76470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5004048" y="6237312"/>
            <a:ext cx="52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>
                <a:solidFill>
                  <a:srgbClr val="00B050"/>
                </a:solidFill>
              </a:rPr>
              <a:t>OK</a:t>
            </a:r>
            <a:endParaRPr lang="fr-BE" dirty="0">
              <a:solidFill>
                <a:srgbClr val="00B05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67544" y="5589240"/>
            <a:ext cx="2016224" cy="83099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Font typeface="Arial" pitchFamily="34" charset="0"/>
              <a:buChar char="x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1315 m²/g 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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3,3 wt. %</a:t>
            </a:r>
          </a:p>
        </p:txBody>
      </p:sp>
      <p:grpSp>
        <p:nvGrpSpPr>
          <p:cNvPr id="28" name="Groupe 27"/>
          <p:cNvGrpSpPr/>
          <p:nvPr/>
        </p:nvGrpSpPr>
        <p:grpSpPr>
          <a:xfrm>
            <a:off x="3051651" y="4499828"/>
            <a:ext cx="1808381" cy="369332"/>
            <a:chOff x="3051651" y="4437112"/>
            <a:chExt cx="1808381" cy="369332"/>
          </a:xfrm>
        </p:grpSpPr>
        <p:sp>
          <p:nvSpPr>
            <p:cNvPr id="26" name="Ellipse 25"/>
            <p:cNvSpPr/>
            <p:nvPr/>
          </p:nvSpPr>
          <p:spPr>
            <a:xfrm>
              <a:off x="3059832" y="4509120"/>
              <a:ext cx="1800200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3051651" y="4437112"/>
              <a:ext cx="17363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dirty="0" smtClean="0"/>
                <a:t>- - - - - - - - - - - </a:t>
              </a:r>
              <a:endParaRPr lang="fr-BE" dirty="0"/>
            </a:p>
          </p:txBody>
        </p:sp>
      </p:grpSp>
      <p:grpSp>
        <p:nvGrpSpPr>
          <p:cNvPr id="29" name="Groupe 28"/>
          <p:cNvGrpSpPr/>
          <p:nvPr/>
        </p:nvGrpSpPr>
        <p:grpSpPr>
          <a:xfrm>
            <a:off x="2987824" y="5219908"/>
            <a:ext cx="1808381" cy="369332"/>
            <a:chOff x="3051651" y="4437112"/>
            <a:chExt cx="1808381" cy="369332"/>
          </a:xfrm>
        </p:grpSpPr>
        <p:sp>
          <p:nvSpPr>
            <p:cNvPr id="31" name="Ellipse 30"/>
            <p:cNvSpPr/>
            <p:nvPr/>
          </p:nvSpPr>
          <p:spPr>
            <a:xfrm>
              <a:off x="3059832" y="4509120"/>
              <a:ext cx="1800200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3051651" y="4437112"/>
              <a:ext cx="17363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dirty="0" smtClean="0"/>
                <a:t>- - - - - - - - - - - </a:t>
              </a:r>
              <a:endParaRPr lang="fr-BE" dirty="0"/>
            </a:p>
          </p:txBody>
        </p:sp>
      </p:grpSp>
      <p:grpSp>
        <p:nvGrpSpPr>
          <p:cNvPr id="37" name="Groupe 36"/>
          <p:cNvGrpSpPr/>
          <p:nvPr/>
        </p:nvGrpSpPr>
        <p:grpSpPr>
          <a:xfrm>
            <a:off x="2987824" y="5939988"/>
            <a:ext cx="1808381" cy="369332"/>
            <a:chOff x="3051651" y="4437112"/>
            <a:chExt cx="1808381" cy="369332"/>
          </a:xfrm>
        </p:grpSpPr>
        <p:sp>
          <p:nvSpPr>
            <p:cNvPr id="38" name="Ellipse 37"/>
            <p:cNvSpPr/>
            <p:nvPr/>
          </p:nvSpPr>
          <p:spPr>
            <a:xfrm>
              <a:off x="3059832" y="4509120"/>
              <a:ext cx="1800200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3051651" y="4437112"/>
              <a:ext cx="17363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dirty="0" smtClean="0"/>
                <a:t>- - - - - - - - - - - </a:t>
              </a:r>
              <a:endParaRPr lang="fr-BE" dirty="0"/>
            </a:p>
          </p:txBody>
        </p:sp>
      </p:grpSp>
      <p:cxnSp>
        <p:nvCxnSpPr>
          <p:cNvPr id="30" name="Connecteur droit avec flèche 29"/>
          <p:cNvCxnSpPr/>
          <p:nvPr/>
        </p:nvCxnSpPr>
        <p:spPr>
          <a:xfrm flipH="1" flipV="1">
            <a:off x="3923928" y="5373216"/>
            <a:ext cx="1584176" cy="1440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4644008" y="5301208"/>
            <a:ext cx="432048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flipV="1">
            <a:off x="4644008" y="5301208"/>
            <a:ext cx="432048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  <p:bldP spid="34" grpId="0"/>
      <p:bldP spid="3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75B3-A723-48B2-B124-DC342C00A868}" type="slidenum">
              <a:rPr lang="fr-BE" smtClean="0"/>
              <a:pPr/>
              <a:t>24</a:t>
            </a:fld>
            <a:endParaRPr lang="fr-BE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467544" y="0"/>
            <a:ext cx="8075240" cy="72008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>
              <a:spcBef>
                <a:spcPct val="0"/>
              </a:spcBef>
            </a:pPr>
            <a:r>
              <a:rPr lang="en-US" sz="4800" u="sng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Solid state hydrogen storage</a:t>
            </a:r>
            <a:endParaRPr kumimoji="0" lang="en-US" sz="4800" b="0" i="0" u="sng" strike="noStrike" kern="1200" cap="none" spc="0" normalizeH="0" baseline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67544" y="690432"/>
            <a:ext cx="8229600" cy="722344"/>
          </a:xfrm>
        </p:spPr>
        <p:txBody>
          <a:bodyPr>
            <a:normAutofit fontScale="90000"/>
          </a:bodyPr>
          <a:lstStyle/>
          <a:p>
            <a:r>
              <a:rPr lang="fr-BE" i="1" dirty="0" smtClean="0">
                <a:latin typeface="Arial" pitchFamily="34" charset="0"/>
                <a:cs typeface="Arial" pitchFamily="34" charset="0"/>
              </a:rPr>
              <a:t>Adsorption on surface</a:t>
            </a:r>
            <a:endParaRPr lang="fr-BE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07504" y="1412776"/>
            <a:ext cx="3826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600" u="sng" dirty="0" err="1" smtClean="0">
                <a:latin typeface="Arial" pitchFamily="34" charset="0"/>
                <a:cs typeface="Arial" pitchFamily="34" charset="0"/>
              </a:rPr>
              <a:t>Carbon</a:t>
            </a:r>
            <a:r>
              <a:rPr lang="fr-BE" sz="3600" u="sng" dirty="0" smtClean="0">
                <a:latin typeface="Arial" pitchFamily="34" charset="0"/>
                <a:cs typeface="Arial" pitchFamily="34" charset="0"/>
              </a:rPr>
              <a:t> Nanotube</a:t>
            </a:r>
            <a:endParaRPr lang="fr-BE" sz="36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5536" y="3064774"/>
            <a:ext cx="777686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Synthesis</a:t>
            </a:r>
          </a:p>
          <a:p>
            <a:pPr marL="731520" lvl="1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A)  High Temperature</a:t>
            </a:r>
          </a:p>
          <a:p>
            <a:pPr marL="731520" lvl="1" indent="-27432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2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vaporisation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condensation</a:t>
            </a:r>
            <a:endParaRPr lang="en-US" sz="2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188720" lvl="2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Electric arc, 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T= 6000°C</a:t>
            </a:r>
          </a:p>
          <a:p>
            <a:pPr marL="1188720" lvl="2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Laser, T= 4800°C</a:t>
            </a:r>
          </a:p>
          <a:p>
            <a:pPr marL="1188720" lvl="2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endParaRPr lang="en-US" sz="2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0" y="2132856"/>
            <a:ext cx="3597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SWCNT (</a:t>
            </a:r>
            <a:r>
              <a:rPr lang="fr-BE" dirty="0" err="1" smtClean="0"/>
              <a:t>zig-zag</a:t>
            </a:r>
            <a:r>
              <a:rPr lang="fr-BE" dirty="0" smtClean="0"/>
              <a:t>, </a:t>
            </a:r>
            <a:r>
              <a:rPr lang="fr-BE" dirty="0" err="1" smtClean="0"/>
              <a:t>armchair</a:t>
            </a:r>
            <a:r>
              <a:rPr lang="fr-BE" dirty="0" smtClean="0"/>
              <a:t>, chiral)</a:t>
            </a:r>
          </a:p>
          <a:p>
            <a:r>
              <a:rPr lang="fr-BE" dirty="0" smtClean="0"/>
              <a:t>MWCNT</a:t>
            </a:r>
            <a:endParaRPr lang="fr-BE" dirty="0"/>
          </a:p>
        </p:txBody>
      </p:sp>
      <p:grpSp>
        <p:nvGrpSpPr>
          <p:cNvPr id="46" name="Groupe 45"/>
          <p:cNvGrpSpPr/>
          <p:nvPr/>
        </p:nvGrpSpPr>
        <p:grpSpPr>
          <a:xfrm>
            <a:off x="539552" y="5229200"/>
            <a:ext cx="2736304" cy="1281420"/>
            <a:chOff x="5292080" y="2852936"/>
            <a:chExt cx="3547576" cy="1800637"/>
          </a:xfrm>
        </p:grpSpPr>
        <p:sp>
          <p:nvSpPr>
            <p:cNvPr id="11" name="ZoneTexte 10"/>
            <p:cNvSpPr txBox="1"/>
            <p:nvPr/>
          </p:nvSpPr>
          <p:spPr>
            <a:xfrm>
              <a:off x="5292080" y="4221088"/>
              <a:ext cx="1079952" cy="43248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fr-BE" sz="1400" dirty="0" smtClean="0"/>
                <a:t>graphite</a:t>
              </a:r>
              <a:endParaRPr lang="fr-BE" sz="1400" dirty="0"/>
            </a:p>
          </p:txBody>
        </p:sp>
        <p:sp>
          <p:nvSpPr>
            <p:cNvPr id="12" name="Nuage 11"/>
            <p:cNvSpPr/>
            <p:nvPr/>
          </p:nvSpPr>
          <p:spPr>
            <a:xfrm>
              <a:off x="6228184" y="2852936"/>
              <a:ext cx="1872208" cy="792088"/>
            </a:xfrm>
            <a:prstGeom prst="cloud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plasma</a:t>
              </a:r>
              <a:endParaRPr lang="fr-BE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20" name="Groupe 19"/>
            <p:cNvGrpSpPr/>
            <p:nvPr/>
          </p:nvGrpSpPr>
          <p:grpSpPr>
            <a:xfrm>
              <a:off x="7524328" y="4221088"/>
              <a:ext cx="1315328" cy="379908"/>
              <a:chOff x="6649432" y="3985196"/>
              <a:chExt cx="1315328" cy="379908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6732240" y="4077072"/>
                <a:ext cx="1080120" cy="7200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14" name="Rectangle 13"/>
              <p:cNvSpPr/>
              <p:nvPr/>
            </p:nvSpPr>
            <p:spPr>
              <a:xfrm rot="20232564">
                <a:off x="6884640" y="4229472"/>
                <a:ext cx="1080120" cy="7200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15" name="Rectangle 14"/>
              <p:cNvSpPr/>
              <p:nvPr/>
            </p:nvSpPr>
            <p:spPr>
              <a:xfrm rot="713410">
                <a:off x="6656062" y="4259580"/>
                <a:ext cx="1080120" cy="7200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16" name="Rectangle 15"/>
              <p:cNvSpPr/>
              <p:nvPr/>
            </p:nvSpPr>
            <p:spPr>
              <a:xfrm rot="20645953">
                <a:off x="6649432" y="4151649"/>
                <a:ext cx="1080120" cy="7200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732240" y="4293096"/>
                <a:ext cx="1080120" cy="7200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18" name="Rectangle 17"/>
              <p:cNvSpPr/>
              <p:nvPr/>
            </p:nvSpPr>
            <p:spPr>
              <a:xfrm rot="730326">
                <a:off x="6727690" y="4046118"/>
                <a:ext cx="1080120" cy="7200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19" name="Rectangle 18"/>
              <p:cNvSpPr/>
              <p:nvPr/>
            </p:nvSpPr>
            <p:spPr>
              <a:xfrm rot="21242266">
                <a:off x="6707611" y="3985196"/>
                <a:ext cx="1080120" cy="7200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</p:grpSp>
        <p:sp>
          <p:nvSpPr>
            <p:cNvPr id="21" name="Éclair 20"/>
            <p:cNvSpPr/>
            <p:nvPr/>
          </p:nvSpPr>
          <p:spPr>
            <a:xfrm>
              <a:off x="5364088" y="3356992"/>
              <a:ext cx="432048" cy="720080"/>
            </a:xfrm>
            <a:prstGeom prst="lightningBol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cxnSp>
          <p:nvCxnSpPr>
            <p:cNvPr id="23" name="Connecteur droit avec flèche 22"/>
            <p:cNvCxnSpPr/>
            <p:nvPr/>
          </p:nvCxnSpPr>
          <p:spPr>
            <a:xfrm flipV="1">
              <a:off x="5940152" y="3645024"/>
              <a:ext cx="360040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avec flèche 24"/>
            <p:cNvCxnSpPr/>
            <p:nvPr/>
          </p:nvCxnSpPr>
          <p:spPr>
            <a:xfrm>
              <a:off x="7668344" y="3717032"/>
              <a:ext cx="360040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9094" name="Picture 6" descr="http://upload.wikimedia.org/wikipedia/commons/5/53/Types_of_Carbon_Nanotubes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836712"/>
            <a:ext cx="2640584" cy="2448272"/>
          </a:xfrm>
          <a:prstGeom prst="rect">
            <a:avLst/>
          </a:prstGeom>
          <a:noFill/>
        </p:spPr>
      </p:pic>
      <p:pic>
        <p:nvPicPr>
          <p:cNvPr id="89096" name="Picture 8" descr="http://jnm.snmjournals.org/content/48/7/1039/F1.larg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1556792"/>
            <a:ext cx="2239294" cy="1409662"/>
          </a:xfrm>
          <a:prstGeom prst="rect">
            <a:avLst/>
          </a:prstGeom>
          <a:noFill/>
        </p:spPr>
      </p:pic>
      <p:pic>
        <p:nvPicPr>
          <p:cNvPr id="45" name="Picture 6" descr="&#10;C-NT-6.gif                                                     0005A317Macintosh HD                   ABA78158: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5157192"/>
            <a:ext cx="2304256" cy="15530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7" name="Rectangle 46"/>
          <p:cNvSpPr/>
          <p:nvPr/>
        </p:nvSpPr>
        <p:spPr>
          <a:xfrm>
            <a:off x="2267744" y="6525344"/>
            <a:ext cx="100811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48" name="Picture 2" descr="&#10;C-NT-9.gif                                                     0005A317Macintosh HD                   ABA78158:"/>
          <p:cNvPicPr>
            <a:picLocks noChangeAspect="1" noChangeArrowheads="1"/>
          </p:cNvPicPr>
          <p:nvPr/>
        </p:nvPicPr>
        <p:blipFill>
          <a:blip r:embed="rId7" cstate="print">
            <a:lum bright="-6000" contrast="6000"/>
          </a:blip>
          <a:srcRect/>
          <a:stretch>
            <a:fillRect/>
          </a:stretch>
        </p:blipFill>
        <p:spPr bwMode="auto">
          <a:xfrm>
            <a:off x="6444208" y="3429000"/>
            <a:ext cx="2533824" cy="2153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50" name="Connecteur droit avec flèche 49"/>
          <p:cNvCxnSpPr/>
          <p:nvPr/>
        </p:nvCxnSpPr>
        <p:spPr>
          <a:xfrm flipV="1">
            <a:off x="6156176" y="5733256"/>
            <a:ext cx="864096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oneTexte 50"/>
          <p:cNvSpPr txBox="1"/>
          <p:nvPr/>
        </p:nvSpPr>
        <p:spPr>
          <a:xfrm>
            <a:off x="6372200" y="5949280"/>
            <a:ext cx="2357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Pyrolysis (750°C) + air</a:t>
            </a:r>
            <a:endParaRPr lang="fr-BE" dirty="0"/>
          </a:p>
        </p:txBody>
      </p:sp>
      <p:sp>
        <p:nvSpPr>
          <p:cNvPr id="52" name="ZoneTexte 51"/>
          <p:cNvSpPr txBox="1"/>
          <p:nvPr/>
        </p:nvSpPr>
        <p:spPr>
          <a:xfrm>
            <a:off x="5364088" y="4005064"/>
            <a:ext cx="10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MWCNT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7" grpId="0" animBg="1"/>
      <p:bldP spid="51" grpId="0"/>
      <p:bldP spid="5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75B3-A723-48B2-B124-DC342C00A868}" type="slidenum">
              <a:rPr lang="fr-BE" smtClean="0"/>
              <a:pPr/>
              <a:t>25</a:t>
            </a:fld>
            <a:endParaRPr lang="fr-BE"/>
          </a:p>
        </p:txBody>
      </p:sp>
      <p:grpSp>
        <p:nvGrpSpPr>
          <p:cNvPr id="5" name="Groupe 4"/>
          <p:cNvGrpSpPr/>
          <p:nvPr/>
        </p:nvGrpSpPr>
        <p:grpSpPr>
          <a:xfrm>
            <a:off x="611560" y="2060848"/>
            <a:ext cx="7704856" cy="2016224"/>
            <a:chOff x="323528" y="5013176"/>
            <a:chExt cx="7704856" cy="1584176"/>
          </a:xfrm>
        </p:grpSpPr>
        <p:grpSp>
          <p:nvGrpSpPr>
            <p:cNvPr id="6" name="Groupe 28"/>
            <p:cNvGrpSpPr/>
            <p:nvPr/>
          </p:nvGrpSpPr>
          <p:grpSpPr>
            <a:xfrm>
              <a:off x="323528" y="5239488"/>
              <a:ext cx="2736304" cy="1357864"/>
              <a:chOff x="1187624" y="5239488"/>
              <a:chExt cx="2736304" cy="1357864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187624" y="5301208"/>
                <a:ext cx="2664296" cy="129614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CH</a:t>
                </a:r>
                <a:r>
                  <a:rPr lang="en-US" baseline="-25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4</a:t>
                </a:r>
                <a:r>
                  <a:rPr lang="en-US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,C</a:t>
                </a:r>
                <a:r>
                  <a:rPr lang="en-US" baseline="-25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en-US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H</a:t>
                </a:r>
                <a:r>
                  <a:rPr lang="en-US" baseline="-25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en-US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, C</a:t>
                </a:r>
                <a:r>
                  <a:rPr lang="en-US" baseline="-25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6</a:t>
                </a:r>
                <a:r>
                  <a:rPr lang="en-US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H</a:t>
                </a:r>
                <a:r>
                  <a:rPr lang="en-US" baseline="-25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6</a:t>
                </a:r>
                <a:r>
                  <a:rPr lang="en-US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, … </a:t>
                </a:r>
              </a:p>
              <a:p>
                <a:pPr algn="ctr"/>
                <a:r>
                  <a:rPr lang="en-US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+</a:t>
                </a:r>
              </a:p>
              <a:p>
                <a:pPr algn="ctr"/>
                <a:r>
                  <a:rPr lang="en-US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Metallic precursor</a:t>
                </a:r>
              </a:p>
              <a:p>
                <a:pPr algn="ctr"/>
                <a:r>
                  <a:rPr lang="fr-BE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(</a:t>
                </a:r>
                <a:r>
                  <a:rPr lang="pl-PL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Co, Ni, Fe, Pt</a:t>
                </a:r>
                <a:r>
                  <a:rPr lang="fr-BE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or</a:t>
                </a:r>
                <a:r>
                  <a:rPr lang="pl-PL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Pd</a:t>
                </a:r>
                <a:r>
                  <a:rPr lang="fr-BE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)</a:t>
                </a:r>
                <a:endPara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187624" y="5239488"/>
                <a:ext cx="2736304" cy="1131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</p:grpSp>
        <p:pic>
          <p:nvPicPr>
            <p:cNvPr id="7" name="Picture 4" descr="http://topnews.net.nz/images/spray-top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3633914" y="5157192"/>
              <a:ext cx="2378246" cy="1412776"/>
            </a:xfrm>
            <a:prstGeom prst="rect">
              <a:avLst/>
            </a:prstGeom>
            <a:noFill/>
          </p:spPr>
        </p:pic>
        <p:cxnSp>
          <p:nvCxnSpPr>
            <p:cNvPr id="8" name="Connecteur droit avec flèche 7"/>
            <p:cNvCxnSpPr/>
            <p:nvPr/>
          </p:nvCxnSpPr>
          <p:spPr>
            <a:xfrm>
              <a:off x="2987824" y="5949280"/>
              <a:ext cx="50405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/>
            <p:cNvCxnSpPr/>
            <p:nvPr/>
          </p:nvCxnSpPr>
          <p:spPr>
            <a:xfrm>
              <a:off x="7020272" y="5517232"/>
              <a:ext cx="79208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/>
          </p:nvCxnSpPr>
          <p:spPr>
            <a:xfrm>
              <a:off x="7020272" y="5669632"/>
              <a:ext cx="79208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/>
            <p:cNvCxnSpPr/>
            <p:nvPr/>
          </p:nvCxnSpPr>
          <p:spPr>
            <a:xfrm>
              <a:off x="7020272" y="5805264"/>
              <a:ext cx="79208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>
              <a:off x="7020272" y="5949280"/>
              <a:ext cx="79208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>
              <a:off x="7020272" y="6093296"/>
              <a:ext cx="79208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>
              <a:off x="7020272" y="6237312"/>
              <a:ext cx="79208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7812360" y="5373216"/>
              <a:ext cx="216024" cy="10081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cxnSp>
          <p:nvCxnSpPr>
            <p:cNvPr id="16" name="Connecteur droit avec flèche 15"/>
            <p:cNvCxnSpPr/>
            <p:nvPr/>
          </p:nvCxnSpPr>
          <p:spPr>
            <a:xfrm>
              <a:off x="6084168" y="5877272"/>
              <a:ext cx="8640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ZoneTexte 16"/>
            <p:cNvSpPr txBox="1"/>
            <p:nvPr/>
          </p:nvSpPr>
          <p:spPr>
            <a:xfrm>
              <a:off x="6228184" y="5517232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dirty="0" smtClean="0"/>
                <a:t>Ar</a:t>
              </a:r>
              <a:endParaRPr lang="fr-BE" dirty="0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7092280" y="5013176"/>
              <a:ext cx="8290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dirty="0" smtClean="0">
                  <a:latin typeface="Arial" pitchFamily="34" charset="0"/>
                  <a:cs typeface="Arial" pitchFamily="34" charset="0"/>
                </a:rPr>
                <a:t>800°C</a:t>
              </a:r>
              <a:endParaRPr lang="fr-BE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899592" y="2060848"/>
            <a:ext cx="187871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31520" lvl="1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B) CVD</a:t>
            </a:r>
          </a:p>
        </p:txBody>
      </p:sp>
      <p:sp>
        <p:nvSpPr>
          <p:cNvPr id="22" name="Titre 1"/>
          <p:cNvSpPr txBox="1">
            <a:spLocks/>
          </p:cNvSpPr>
          <p:nvPr/>
        </p:nvSpPr>
        <p:spPr>
          <a:xfrm>
            <a:off x="467544" y="0"/>
            <a:ext cx="8075240" cy="72008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>
              <a:spcBef>
                <a:spcPct val="0"/>
              </a:spcBef>
            </a:pPr>
            <a:r>
              <a:rPr lang="en-US" sz="4800" u="sng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Solid state hydrogen storage</a:t>
            </a:r>
            <a:endParaRPr kumimoji="0" lang="en-US" sz="4800" b="0" i="0" u="sng" strike="noStrike" kern="1200" cap="none" spc="0" normalizeH="0" baseline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itre 1"/>
          <p:cNvSpPr>
            <a:spLocks noGrp="1"/>
          </p:cNvSpPr>
          <p:nvPr>
            <p:ph type="title"/>
          </p:nvPr>
        </p:nvSpPr>
        <p:spPr>
          <a:xfrm>
            <a:off x="467544" y="690432"/>
            <a:ext cx="8229600" cy="722344"/>
          </a:xfrm>
        </p:spPr>
        <p:txBody>
          <a:bodyPr>
            <a:normAutofit fontScale="90000"/>
          </a:bodyPr>
          <a:lstStyle/>
          <a:p>
            <a:r>
              <a:rPr lang="fr-BE" i="1" dirty="0" smtClean="0">
                <a:latin typeface="Arial" pitchFamily="34" charset="0"/>
                <a:cs typeface="Arial" pitchFamily="34" charset="0"/>
              </a:rPr>
              <a:t>Adsorption on surface</a:t>
            </a:r>
            <a:endParaRPr lang="fr-BE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07504" y="1412776"/>
            <a:ext cx="3826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600" u="sng" dirty="0" err="1" smtClean="0">
                <a:latin typeface="Arial" pitchFamily="34" charset="0"/>
                <a:cs typeface="Arial" pitchFamily="34" charset="0"/>
              </a:rPr>
              <a:t>Carbon</a:t>
            </a:r>
            <a:r>
              <a:rPr lang="fr-BE" sz="3600" u="sng" dirty="0" smtClean="0">
                <a:latin typeface="Arial" pitchFamily="34" charset="0"/>
                <a:cs typeface="Arial" pitchFamily="34" charset="0"/>
              </a:rPr>
              <a:t> Nanotube</a:t>
            </a:r>
            <a:endParaRPr lang="fr-BE" sz="36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99592" y="4294257"/>
            <a:ext cx="24445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31520" lvl="1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C) Catalysis</a:t>
            </a:r>
          </a:p>
        </p:txBody>
      </p:sp>
      <p:grpSp>
        <p:nvGrpSpPr>
          <p:cNvPr id="39" name="Groupe 38"/>
          <p:cNvGrpSpPr/>
          <p:nvPr/>
        </p:nvGrpSpPr>
        <p:grpSpPr>
          <a:xfrm>
            <a:off x="72008" y="4869160"/>
            <a:ext cx="5796136" cy="1440160"/>
            <a:chOff x="72008" y="4437112"/>
            <a:chExt cx="5796136" cy="1440160"/>
          </a:xfrm>
        </p:grpSpPr>
        <p:grpSp>
          <p:nvGrpSpPr>
            <p:cNvPr id="28" name="Groupe 27"/>
            <p:cNvGrpSpPr/>
            <p:nvPr/>
          </p:nvGrpSpPr>
          <p:grpSpPr>
            <a:xfrm>
              <a:off x="107504" y="4437112"/>
              <a:ext cx="2160240" cy="1080120"/>
              <a:chOff x="539552" y="4725144"/>
              <a:chExt cx="2160240" cy="1080120"/>
            </a:xfrm>
          </p:grpSpPr>
          <p:sp>
            <p:nvSpPr>
              <p:cNvPr id="26" name="Nuage 25"/>
              <p:cNvSpPr/>
              <p:nvPr/>
            </p:nvSpPr>
            <p:spPr>
              <a:xfrm>
                <a:off x="539552" y="4725144"/>
                <a:ext cx="2160240" cy="1080120"/>
              </a:xfrm>
              <a:prstGeom prst="cloud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611560" y="5013176"/>
                <a:ext cx="203132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altLang="fr-FR" b="1" dirty="0" smtClean="0">
                    <a:latin typeface="Times"/>
                  </a:rPr>
                  <a:t>CO, C</a:t>
                </a:r>
                <a:r>
                  <a:rPr lang="fr-FR" altLang="fr-FR" b="1" baseline="-25000" dirty="0" smtClean="0">
                    <a:latin typeface="Times"/>
                  </a:rPr>
                  <a:t>2</a:t>
                </a:r>
                <a:r>
                  <a:rPr lang="fr-FR" altLang="fr-FR" b="1" dirty="0" smtClean="0">
                    <a:latin typeface="Times"/>
                  </a:rPr>
                  <a:t>H</a:t>
                </a:r>
                <a:r>
                  <a:rPr lang="fr-FR" altLang="fr-FR" b="1" baseline="-25000" dirty="0" smtClean="0">
                    <a:latin typeface="Times"/>
                  </a:rPr>
                  <a:t>2</a:t>
                </a:r>
                <a:r>
                  <a:rPr lang="fr-FR" altLang="fr-FR" b="1" dirty="0" smtClean="0">
                    <a:latin typeface="Times"/>
                  </a:rPr>
                  <a:t>, CH</a:t>
                </a:r>
                <a:r>
                  <a:rPr lang="fr-FR" altLang="fr-FR" b="1" baseline="-25000" dirty="0" smtClean="0">
                    <a:latin typeface="Times"/>
                  </a:rPr>
                  <a:t>4</a:t>
                </a:r>
                <a:r>
                  <a:rPr lang="fr-FR" altLang="fr-FR" b="1" dirty="0" smtClean="0">
                    <a:latin typeface="Times"/>
                  </a:rPr>
                  <a:t>, …</a:t>
                </a:r>
                <a:endParaRPr lang="fr-BE" dirty="0"/>
              </a:p>
            </p:txBody>
          </p:sp>
        </p:grpSp>
        <p:sp>
          <p:nvSpPr>
            <p:cNvPr id="29" name="Rectangle 28"/>
            <p:cNvSpPr/>
            <p:nvPr/>
          </p:nvSpPr>
          <p:spPr>
            <a:xfrm>
              <a:off x="72008" y="5589240"/>
              <a:ext cx="2267744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dirty="0" smtClean="0"/>
                <a:t>Fe, </a:t>
              </a:r>
              <a:r>
                <a:rPr lang="fr-BE" dirty="0" err="1" smtClean="0"/>
                <a:t>Ni,Co</a:t>
              </a:r>
              <a:r>
                <a:rPr lang="fr-BE" dirty="0" smtClean="0"/>
                <a:t>,…</a:t>
              </a:r>
              <a:endParaRPr lang="fr-BE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600400" y="5589240"/>
              <a:ext cx="2267744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dirty="0" smtClean="0"/>
                <a:t>Fe, </a:t>
              </a:r>
              <a:r>
                <a:rPr lang="fr-BE" dirty="0" err="1" smtClean="0"/>
                <a:t>Ni,Co</a:t>
              </a:r>
              <a:r>
                <a:rPr lang="fr-BE" dirty="0" smtClean="0"/>
                <a:t>,…</a:t>
              </a:r>
              <a:endParaRPr lang="fr-BE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578878" y="5301208"/>
              <a:ext cx="2289266" cy="2880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cxnSp>
          <p:nvCxnSpPr>
            <p:cNvPr id="33" name="Connecteur droit avec flèche 32"/>
            <p:cNvCxnSpPr/>
            <p:nvPr/>
          </p:nvCxnSpPr>
          <p:spPr>
            <a:xfrm>
              <a:off x="2411760" y="5301208"/>
              <a:ext cx="108012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ZoneTexte 33"/>
            <p:cNvSpPr txBox="1"/>
            <p:nvPr/>
          </p:nvSpPr>
          <p:spPr>
            <a:xfrm>
              <a:off x="2339752" y="5001128"/>
              <a:ext cx="129170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BE" dirty="0" smtClean="0"/>
                <a:t>Pyrolysis</a:t>
              </a:r>
            </a:p>
            <a:p>
              <a:pPr algn="ctr"/>
              <a:r>
                <a:rPr lang="fr-BE" dirty="0" smtClean="0"/>
                <a:t>700-1200°C</a:t>
              </a:r>
              <a:endParaRPr lang="fr-BE" dirty="0"/>
            </a:p>
          </p:txBody>
        </p:sp>
      </p:grpSp>
      <p:pic>
        <p:nvPicPr>
          <p:cNvPr id="36" name="Picture 5" descr="&#10;C-NT-7.gif                                                     0005A317Macintosh HD                   ABA78158:"/>
          <p:cNvPicPr>
            <a:picLocks noChangeAspect="1" noChangeArrowheads="1"/>
          </p:cNvPicPr>
          <p:nvPr/>
        </p:nvPicPr>
        <p:blipFill>
          <a:blip r:embed="rId4" cstate="print">
            <a:lum bright="-6000" contrast="6000"/>
          </a:blip>
          <a:srcRect/>
          <a:stretch>
            <a:fillRect/>
          </a:stretch>
        </p:blipFill>
        <p:spPr bwMode="auto">
          <a:xfrm>
            <a:off x="6012160" y="4293096"/>
            <a:ext cx="2880320" cy="21245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8" name="ZoneTexte 37"/>
          <p:cNvSpPr txBox="1"/>
          <p:nvPr/>
        </p:nvSpPr>
        <p:spPr>
          <a:xfrm>
            <a:off x="6804248" y="6453336"/>
            <a:ext cx="1449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MWCNT/Co</a:t>
            </a:r>
            <a:endParaRPr lang="fr-BE" dirty="0"/>
          </a:p>
        </p:txBody>
      </p:sp>
      <p:sp>
        <p:nvSpPr>
          <p:cNvPr id="40" name="ZoneTexte 39"/>
          <p:cNvSpPr txBox="1"/>
          <p:nvPr/>
        </p:nvSpPr>
        <p:spPr>
          <a:xfrm>
            <a:off x="7308304" y="1700808"/>
            <a:ext cx="992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SWCNT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8" grpId="0"/>
      <p:bldP spid="4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75B3-A723-48B2-B124-DC342C00A868}" type="slidenum">
              <a:rPr lang="fr-BE" smtClean="0"/>
              <a:pPr/>
              <a:t>26</a:t>
            </a:fld>
            <a:endParaRPr lang="fr-BE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467544" y="0"/>
            <a:ext cx="8075240" cy="72008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>
              <a:spcBef>
                <a:spcPct val="0"/>
              </a:spcBef>
            </a:pPr>
            <a:r>
              <a:rPr lang="en-US" sz="4800" u="sng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Solid state hydrogen storage</a:t>
            </a:r>
            <a:endParaRPr kumimoji="0" lang="en-US" sz="4800" b="0" i="0" u="sng" strike="noStrike" kern="1200" cap="none" spc="0" normalizeH="0" baseline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67544" y="690432"/>
            <a:ext cx="8229600" cy="722344"/>
          </a:xfrm>
        </p:spPr>
        <p:txBody>
          <a:bodyPr>
            <a:normAutofit fontScale="90000"/>
          </a:bodyPr>
          <a:lstStyle/>
          <a:p>
            <a:r>
              <a:rPr lang="fr-BE" i="1" dirty="0" smtClean="0">
                <a:latin typeface="Arial" pitchFamily="34" charset="0"/>
                <a:cs typeface="Arial" pitchFamily="34" charset="0"/>
              </a:rPr>
              <a:t>Adsorption on surface</a:t>
            </a:r>
            <a:endParaRPr lang="fr-BE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07504" y="1412776"/>
            <a:ext cx="3826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600" u="sng" dirty="0" err="1" smtClean="0">
                <a:latin typeface="Arial" pitchFamily="34" charset="0"/>
                <a:cs typeface="Arial" pitchFamily="34" charset="0"/>
              </a:rPr>
              <a:t>Carbon</a:t>
            </a:r>
            <a:r>
              <a:rPr lang="fr-BE" sz="3600" u="sng" dirty="0" smtClean="0">
                <a:latin typeface="Arial" pitchFamily="34" charset="0"/>
                <a:cs typeface="Arial" pitchFamily="34" charset="0"/>
              </a:rPr>
              <a:t> Nanotube</a:t>
            </a:r>
            <a:endParaRPr lang="fr-BE" sz="3600" u="sng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323528" y="2564904"/>
            <a:ext cx="6235700" cy="3797300"/>
            <a:chOff x="912" y="672"/>
            <a:chExt cx="3928" cy="2392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>
              <a:lum bright="-12000" contrast="24000"/>
            </a:blip>
            <a:srcRect/>
            <a:stretch>
              <a:fillRect/>
            </a:stretch>
          </p:blipFill>
          <p:spPr bwMode="auto">
            <a:xfrm>
              <a:off x="912" y="672"/>
              <a:ext cx="3928" cy="23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3312" y="1008"/>
              <a:ext cx="914" cy="3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altLang="fr-FR" sz="1600" b="1">
                  <a:latin typeface="Times"/>
                </a:rPr>
                <a:t>dissolution du </a:t>
              </a:r>
            </a:p>
            <a:p>
              <a:r>
                <a:rPr lang="fr-FR" altLang="fr-FR" sz="1600" b="1">
                  <a:latin typeface="Times"/>
                </a:rPr>
                <a:t>template Al</a:t>
              </a: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6084168" y="908720"/>
            <a:ext cx="3021394" cy="3738116"/>
            <a:chOff x="6084168" y="908720"/>
            <a:chExt cx="3021394" cy="3738116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84168" y="1052736"/>
              <a:ext cx="2984500" cy="35941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12" name="Rectangle 11"/>
            <p:cNvSpPr/>
            <p:nvPr/>
          </p:nvSpPr>
          <p:spPr>
            <a:xfrm>
              <a:off x="6084168" y="908720"/>
              <a:ext cx="3021394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sp>
        <p:nvSpPr>
          <p:cNvPr id="15" name="ZoneTexte 14"/>
          <p:cNvSpPr txBox="1"/>
          <p:nvPr/>
        </p:nvSpPr>
        <p:spPr>
          <a:xfrm>
            <a:off x="7092280" y="4725144"/>
            <a:ext cx="10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MWCNT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75B3-A723-48B2-B124-DC342C00A868}" type="slidenum">
              <a:rPr lang="fr-BE" smtClean="0"/>
              <a:pPr/>
              <a:t>27</a:t>
            </a:fld>
            <a:endParaRPr lang="fr-BE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 l="25177" t="15376" r="20586" b="6250"/>
          <a:stretch>
            <a:fillRect/>
          </a:stretch>
        </p:blipFill>
        <p:spPr bwMode="auto">
          <a:xfrm>
            <a:off x="251520" y="2492896"/>
            <a:ext cx="425429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611560" y="1846565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latin typeface="Arial" pitchFamily="34" charset="0"/>
                <a:cs typeface="Arial" pitchFamily="34" charset="0"/>
              </a:rPr>
              <a:t>SWCNT and MWCNT (</a:t>
            </a:r>
            <a:r>
              <a:rPr lang="en-US" u="sng" dirty="0" err="1" smtClean="0">
                <a:latin typeface="Arial" pitchFamily="34" charset="0"/>
                <a:cs typeface="Arial" pitchFamily="34" charset="0"/>
              </a:rPr>
              <a:t>zig-zag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2267744" y="1106812"/>
            <a:ext cx="5544616" cy="722344"/>
          </a:xfrm>
        </p:spPr>
        <p:txBody>
          <a:bodyPr>
            <a:normAutofit/>
          </a:bodyPr>
          <a:lstStyle/>
          <a:p>
            <a:r>
              <a:rPr lang="fr-BE" sz="3600" u="sng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Carbon</a:t>
            </a:r>
            <a:r>
              <a:rPr lang="fr-BE" sz="36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fr-BE" sz="3600" u="sng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based</a:t>
            </a:r>
            <a:r>
              <a:rPr lang="fr-BE" sz="36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compound</a:t>
            </a:r>
            <a:endParaRPr lang="fr-BE" sz="3600" u="sng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467544" y="0"/>
            <a:ext cx="8075240" cy="72008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>
              <a:spcBef>
                <a:spcPct val="0"/>
              </a:spcBef>
            </a:pPr>
            <a:r>
              <a:rPr lang="en-US" sz="4800" u="sng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Solid state hydrogen storage</a:t>
            </a:r>
            <a:endParaRPr kumimoji="0" lang="en-US" sz="4800" b="0" i="0" u="sng" strike="noStrike" kern="1200" cap="none" spc="0" normalizeH="0" baseline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Picture 6" descr="http://www.nature.com/nature/journal/v414/n6861/images/414353ab.2.jpg"/>
          <p:cNvPicPr>
            <a:picLocks noChangeAspect="1" noChangeArrowheads="1"/>
          </p:cNvPicPr>
          <p:nvPr/>
        </p:nvPicPr>
        <p:blipFill>
          <a:blip r:embed="rId3" cstate="print"/>
          <a:srcRect b="-4098"/>
          <a:stretch>
            <a:fillRect/>
          </a:stretch>
        </p:blipFill>
        <p:spPr bwMode="auto">
          <a:xfrm>
            <a:off x="4644008" y="2276872"/>
            <a:ext cx="3914800" cy="3008873"/>
          </a:xfrm>
          <a:prstGeom prst="rect">
            <a:avLst/>
          </a:prstGeom>
          <a:noFill/>
        </p:spPr>
      </p:pic>
      <p:sp>
        <p:nvSpPr>
          <p:cNvPr id="15" name="ZoneTexte 14"/>
          <p:cNvSpPr txBox="1"/>
          <p:nvPr/>
        </p:nvSpPr>
        <p:spPr>
          <a:xfrm>
            <a:off x="4788024" y="5373216"/>
            <a:ext cx="38884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Red circle = CNT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Blue triangle =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Nanostructured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carbon sample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467544" y="690432"/>
            <a:ext cx="8229600" cy="722344"/>
          </a:xfrm>
          <a:prstGeom prst="rect">
            <a:avLst/>
          </a:prstGeom>
        </p:spPr>
        <p:txBody>
          <a:bodyPr vert="horz" lIns="0" rIns="0" bIns="0" anchor="b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5000" b="0" i="1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Adsorption on surface</a:t>
            </a:r>
            <a:endParaRPr kumimoji="0" lang="fr-BE" sz="5000" b="0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179512" y="6165304"/>
            <a:ext cx="5146354" cy="369332"/>
            <a:chOff x="179512" y="6165304"/>
            <a:chExt cx="5146354" cy="369332"/>
          </a:xfrm>
        </p:grpSpPr>
        <p:sp>
          <p:nvSpPr>
            <p:cNvPr id="10" name="Flèche droite 9"/>
            <p:cNvSpPr/>
            <p:nvPr/>
          </p:nvSpPr>
          <p:spPr>
            <a:xfrm>
              <a:off x="179512" y="6237312"/>
              <a:ext cx="504056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755576" y="6165304"/>
              <a:ext cx="45702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Wt. % too small for on-board storage system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75B3-A723-48B2-B124-DC342C00A868}" type="slidenum">
              <a:rPr lang="fr-BE" smtClean="0"/>
              <a:pPr/>
              <a:t>28</a:t>
            </a:fld>
            <a:endParaRPr lang="fr-BE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467544" y="0"/>
            <a:ext cx="8075240" cy="72008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>
              <a:spcBef>
                <a:spcPct val="0"/>
              </a:spcBef>
            </a:pPr>
            <a:r>
              <a:rPr lang="en-US" sz="4800" u="sng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Solid state hydrogen storage</a:t>
            </a:r>
            <a:endParaRPr kumimoji="0" lang="en-US" sz="4800" b="0" i="0" u="sng" strike="noStrike" kern="1200" cap="none" spc="0" normalizeH="0" baseline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467544" y="690432"/>
            <a:ext cx="8229600" cy="722344"/>
          </a:xfrm>
          <a:prstGeom prst="rect">
            <a:avLst/>
          </a:prstGeom>
        </p:spPr>
        <p:txBody>
          <a:bodyPr vert="horz" lIns="0" rIns="0" bIns="0" anchor="b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5000" b="0" i="1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Adsorption on surface</a:t>
            </a:r>
            <a:endParaRPr kumimoji="0" lang="fr-BE" sz="5000" b="0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203848" y="1556792"/>
            <a:ext cx="1826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600" u="sng" dirty="0" err="1" smtClean="0">
                <a:latin typeface="Arial" pitchFamily="34" charset="0"/>
                <a:cs typeface="Arial" pitchFamily="34" charset="0"/>
              </a:rPr>
              <a:t>Zeolithe</a:t>
            </a:r>
            <a:endParaRPr lang="fr-BE" sz="3600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9394" name="Picture 2" descr="http://4.bp.blogspot.com/_K5zhJzfmPkA/SgnBveMv1xI/AAAAAAAAAB4/NUyJMfVPGA8/s400/zeoliteA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b="6613"/>
          <a:stretch>
            <a:fillRect/>
          </a:stretch>
        </p:blipFill>
        <p:spPr bwMode="auto">
          <a:xfrm>
            <a:off x="395536" y="1988840"/>
            <a:ext cx="2160240" cy="2143468"/>
          </a:xfrm>
          <a:prstGeom prst="rect">
            <a:avLst/>
          </a:prstGeom>
          <a:noFill/>
        </p:spPr>
      </p:pic>
      <p:pic>
        <p:nvPicPr>
          <p:cNvPr id="59396" name="Picture 4" descr="http://cro-jap-workshop.ifs.hr/Images/nozue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221088"/>
            <a:ext cx="2895600" cy="222885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483768" y="2276872"/>
            <a:ext cx="5472608" cy="1649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2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Aluminosilicate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 [Al</a:t>
            </a:r>
            <a:r>
              <a:rPr lang="en-US" sz="2200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Si</a:t>
            </a:r>
            <a:r>
              <a:rPr lang="en-US" sz="2200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200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2x+2y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en-US" sz="2200" baseline="30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x-</a:t>
            </a: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Variables</a:t>
            </a:r>
          </a:p>
          <a:p>
            <a:pPr marL="731520" lvl="1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Pore size 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size of </a:t>
            </a:r>
            <a:r>
              <a:rPr lang="en-US" sz="2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organoamonium</a:t>
            </a:r>
            <a:endParaRPr lang="en-US" sz="2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731520" lvl="1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Si/Al ratio</a:t>
            </a:r>
            <a:endParaRPr lang="en-US" sz="2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2483768" y="3933056"/>
            <a:ext cx="6243562" cy="2590547"/>
            <a:chOff x="2483768" y="3933056"/>
            <a:chExt cx="6243562" cy="2590547"/>
          </a:xfrm>
        </p:grpSpPr>
        <p:sp>
          <p:nvSpPr>
            <p:cNvPr id="10" name="ZoneTexte 9"/>
            <p:cNvSpPr txBox="1"/>
            <p:nvPr/>
          </p:nvSpPr>
          <p:spPr>
            <a:xfrm>
              <a:off x="4686296" y="4355812"/>
              <a:ext cx="2117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dirty="0" smtClean="0">
                  <a:latin typeface="Arial" pitchFamily="34" charset="0"/>
                  <a:cs typeface="Arial" pitchFamily="34" charset="0"/>
                </a:rPr>
                <a:t>Na</a:t>
              </a:r>
              <a:r>
                <a:rPr lang="fr-BE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fr-BE" dirty="0" smtClean="0">
                  <a:latin typeface="Arial" pitchFamily="34" charset="0"/>
                  <a:cs typeface="Arial" pitchFamily="34" charset="0"/>
                </a:rPr>
                <a:t>SiO</a:t>
              </a:r>
              <a:r>
                <a:rPr lang="fr-BE" baseline="-25000" dirty="0" smtClean="0">
                  <a:latin typeface="Arial" pitchFamily="34" charset="0"/>
                  <a:cs typeface="Arial" pitchFamily="34" charset="0"/>
                </a:rPr>
                <a:t>3</a:t>
              </a:r>
              <a:r>
                <a:rPr lang="fr-BE" dirty="0" smtClean="0">
                  <a:latin typeface="Arial" pitchFamily="34" charset="0"/>
                  <a:cs typeface="Arial" pitchFamily="34" charset="0"/>
                </a:rPr>
                <a:t> + Al(OH)</a:t>
              </a:r>
              <a:r>
                <a:rPr lang="fr-BE" baseline="-250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fr-BE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3419872" y="4797152"/>
              <a:ext cx="167475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dirty="0" err="1" smtClean="0">
                  <a:latin typeface="Arial" pitchFamily="34" charset="0"/>
                  <a:cs typeface="Arial" pitchFamily="34" charset="0"/>
                </a:rPr>
                <a:t>Low</a:t>
              </a:r>
              <a:r>
                <a:rPr lang="fr-BE" dirty="0" smtClean="0">
                  <a:latin typeface="Arial" pitchFamily="34" charset="0"/>
                  <a:cs typeface="Arial" pitchFamily="34" charset="0"/>
                </a:rPr>
                <a:t> Si/Al ratio</a:t>
              </a:r>
            </a:p>
            <a:p>
              <a:r>
                <a:rPr lang="fr-BE" dirty="0" smtClean="0">
                  <a:latin typeface="Arial" pitchFamily="34" charset="0"/>
                  <a:cs typeface="Arial" pitchFamily="34" charset="0"/>
                </a:rPr>
                <a:t>(Me</a:t>
              </a:r>
              <a:r>
                <a:rPr lang="fr-BE" baseline="-25000" dirty="0" smtClean="0">
                  <a:latin typeface="Arial" pitchFamily="34" charset="0"/>
                  <a:cs typeface="Arial" pitchFamily="34" charset="0"/>
                </a:rPr>
                <a:t>4</a:t>
              </a:r>
              <a:r>
                <a:rPr lang="fr-BE" dirty="0" smtClean="0">
                  <a:latin typeface="Arial" pitchFamily="34" charset="0"/>
                  <a:cs typeface="Arial" pitchFamily="34" charset="0"/>
                </a:rPr>
                <a:t>N)OH</a:t>
              </a:r>
            </a:p>
            <a:p>
              <a:r>
                <a:rPr lang="fr-BE" dirty="0" smtClean="0">
                  <a:latin typeface="Arial" pitchFamily="34" charset="0"/>
                  <a:cs typeface="Arial" pitchFamily="34" charset="0"/>
                </a:rPr>
                <a:t>100-200°C</a:t>
              </a:r>
              <a:endParaRPr lang="fr-BE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6420189" y="4797152"/>
              <a:ext cx="175221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BE" dirty="0" smtClean="0">
                  <a:latin typeface="Arial" pitchFamily="34" charset="0"/>
                  <a:cs typeface="Arial" pitchFamily="34" charset="0"/>
                </a:rPr>
                <a:t>High Si/Al ratio</a:t>
              </a:r>
            </a:p>
            <a:p>
              <a:pPr algn="r"/>
              <a:r>
                <a:rPr lang="fr-BE" dirty="0" smtClean="0">
                  <a:latin typeface="Arial" pitchFamily="34" charset="0"/>
                  <a:cs typeface="Arial" pitchFamily="34" charset="0"/>
                </a:rPr>
                <a:t>(n-Pr</a:t>
              </a:r>
              <a:r>
                <a:rPr lang="fr-BE" baseline="-25000" dirty="0" smtClean="0">
                  <a:latin typeface="Arial" pitchFamily="34" charset="0"/>
                  <a:cs typeface="Arial" pitchFamily="34" charset="0"/>
                </a:rPr>
                <a:t>4</a:t>
              </a:r>
              <a:r>
                <a:rPr lang="fr-BE" dirty="0" smtClean="0">
                  <a:latin typeface="Arial" pitchFamily="34" charset="0"/>
                  <a:cs typeface="Arial" pitchFamily="34" charset="0"/>
                </a:rPr>
                <a:t>N)OH</a:t>
              </a:r>
            </a:p>
            <a:p>
              <a:pPr algn="r"/>
              <a:r>
                <a:rPr lang="fr-BE" dirty="0" smtClean="0">
                  <a:latin typeface="Arial" pitchFamily="34" charset="0"/>
                  <a:cs typeface="Arial" pitchFamily="34" charset="0"/>
                </a:rPr>
                <a:t>100-200°C</a:t>
              </a:r>
              <a:endParaRPr lang="fr-BE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4" name="Connecteur droit avec flèche 13"/>
            <p:cNvCxnSpPr/>
            <p:nvPr/>
          </p:nvCxnSpPr>
          <p:spPr>
            <a:xfrm flipH="1">
              <a:off x="4427984" y="4869160"/>
              <a:ext cx="864096" cy="10081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avec flèche 14"/>
            <p:cNvCxnSpPr/>
            <p:nvPr/>
          </p:nvCxnSpPr>
          <p:spPr>
            <a:xfrm>
              <a:off x="6300192" y="4869160"/>
              <a:ext cx="864096" cy="10081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ZoneTexte 15"/>
            <p:cNvSpPr txBox="1"/>
            <p:nvPr/>
          </p:nvSpPr>
          <p:spPr>
            <a:xfrm>
              <a:off x="3347864" y="5877272"/>
              <a:ext cx="21611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BE" dirty="0" err="1" smtClean="0">
                  <a:latin typeface="Arial" pitchFamily="34" charset="0"/>
                  <a:cs typeface="Arial" pitchFamily="34" charset="0"/>
                </a:rPr>
                <a:t>Sodalite</a:t>
              </a:r>
              <a:endParaRPr lang="fr-BE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fr-BE" dirty="0" smtClean="0">
                  <a:latin typeface="Arial" pitchFamily="34" charset="0"/>
                  <a:cs typeface="Arial" pitchFamily="34" charset="0"/>
                </a:rPr>
                <a:t>Na</a:t>
              </a:r>
              <a:r>
                <a:rPr lang="fr-BE" baseline="-25000" dirty="0" smtClean="0">
                  <a:latin typeface="Arial" pitchFamily="34" charset="0"/>
                  <a:cs typeface="Arial" pitchFamily="34" charset="0"/>
                </a:rPr>
                <a:t>6</a:t>
              </a:r>
              <a:r>
                <a:rPr lang="fr-BE" dirty="0" smtClean="0">
                  <a:latin typeface="Arial" pitchFamily="34" charset="0"/>
                  <a:cs typeface="Arial" pitchFamily="34" charset="0"/>
                </a:rPr>
                <a:t>Al</a:t>
              </a:r>
              <a:r>
                <a:rPr lang="fr-BE" baseline="-25000" dirty="0" smtClean="0">
                  <a:latin typeface="Arial" pitchFamily="34" charset="0"/>
                  <a:cs typeface="Arial" pitchFamily="34" charset="0"/>
                </a:rPr>
                <a:t>6</a:t>
              </a:r>
              <a:r>
                <a:rPr lang="fr-BE" dirty="0" smtClean="0">
                  <a:latin typeface="Arial" pitchFamily="34" charset="0"/>
                  <a:cs typeface="Arial" pitchFamily="34" charset="0"/>
                </a:rPr>
                <a:t>Si</a:t>
              </a:r>
              <a:r>
                <a:rPr lang="fr-BE" baseline="-25000" dirty="0" smtClean="0">
                  <a:latin typeface="Arial" pitchFamily="34" charset="0"/>
                  <a:cs typeface="Arial" pitchFamily="34" charset="0"/>
                </a:rPr>
                <a:t>6</a:t>
              </a:r>
              <a:r>
                <a:rPr lang="fr-BE" dirty="0" smtClean="0">
                  <a:latin typeface="Arial" pitchFamily="34" charset="0"/>
                  <a:cs typeface="Arial" pitchFamily="34" charset="0"/>
                </a:rPr>
                <a:t>O</a:t>
              </a:r>
              <a:r>
                <a:rPr lang="fr-BE" baseline="-25000" dirty="0" smtClean="0">
                  <a:latin typeface="Arial" pitchFamily="34" charset="0"/>
                  <a:cs typeface="Arial" pitchFamily="34" charset="0"/>
                </a:rPr>
                <a:t>24</a:t>
              </a:r>
              <a:r>
                <a:rPr lang="fr-BE" dirty="0" smtClean="0">
                  <a:latin typeface="Arial" pitchFamily="34" charset="0"/>
                  <a:cs typeface="Arial" pitchFamily="34" charset="0"/>
                </a:rPr>
                <a:t>.2H</a:t>
              </a:r>
              <a:r>
                <a:rPr lang="fr-BE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fr-BE" dirty="0" smtClean="0">
                  <a:latin typeface="Arial" pitchFamily="34" charset="0"/>
                  <a:cs typeface="Arial" pitchFamily="34" charset="0"/>
                </a:rPr>
                <a:t>O</a:t>
              </a:r>
              <a:endParaRPr lang="fr-BE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6268002" y="5877272"/>
              <a:ext cx="24593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BE" dirty="0" smtClean="0">
                  <a:latin typeface="Arial" pitchFamily="34" charset="0"/>
                  <a:cs typeface="Arial" pitchFamily="34" charset="0"/>
                </a:rPr>
                <a:t>ZSM-5</a:t>
              </a:r>
            </a:p>
            <a:p>
              <a:pPr algn="ctr"/>
              <a:r>
                <a:rPr lang="fr-BE" dirty="0" smtClean="0">
                  <a:latin typeface="Arial" pitchFamily="34" charset="0"/>
                  <a:cs typeface="Arial" pitchFamily="34" charset="0"/>
                </a:rPr>
                <a:t>Na</a:t>
              </a:r>
              <a:r>
                <a:rPr lang="fr-BE" baseline="-25000" dirty="0" smtClean="0">
                  <a:latin typeface="Arial" pitchFamily="34" charset="0"/>
                  <a:cs typeface="Arial" pitchFamily="34" charset="0"/>
                </a:rPr>
                <a:t>3</a:t>
              </a:r>
              <a:r>
                <a:rPr lang="fr-BE" dirty="0" smtClean="0">
                  <a:latin typeface="Arial" pitchFamily="34" charset="0"/>
                  <a:cs typeface="Arial" pitchFamily="34" charset="0"/>
                </a:rPr>
                <a:t>Al</a:t>
              </a:r>
              <a:r>
                <a:rPr lang="fr-BE" baseline="-25000" dirty="0" smtClean="0">
                  <a:latin typeface="Arial" pitchFamily="34" charset="0"/>
                  <a:cs typeface="Arial" pitchFamily="34" charset="0"/>
                </a:rPr>
                <a:t>3</a:t>
              </a:r>
              <a:r>
                <a:rPr lang="fr-BE" dirty="0" smtClean="0">
                  <a:latin typeface="Arial" pitchFamily="34" charset="0"/>
                  <a:cs typeface="Arial" pitchFamily="34" charset="0"/>
                </a:rPr>
                <a:t>Si</a:t>
              </a:r>
              <a:r>
                <a:rPr lang="fr-BE" baseline="-25000" dirty="0" smtClean="0">
                  <a:latin typeface="Arial" pitchFamily="34" charset="0"/>
                  <a:cs typeface="Arial" pitchFamily="34" charset="0"/>
                </a:rPr>
                <a:t>93</a:t>
              </a:r>
              <a:r>
                <a:rPr lang="fr-BE" dirty="0" smtClean="0">
                  <a:latin typeface="Arial" pitchFamily="34" charset="0"/>
                  <a:cs typeface="Arial" pitchFamily="34" charset="0"/>
                </a:rPr>
                <a:t>O</a:t>
              </a:r>
              <a:r>
                <a:rPr lang="fr-BE" baseline="-25000" dirty="0" smtClean="0">
                  <a:latin typeface="Arial" pitchFamily="34" charset="0"/>
                  <a:cs typeface="Arial" pitchFamily="34" charset="0"/>
                </a:rPr>
                <a:t>192</a:t>
              </a:r>
              <a:r>
                <a:rPr lang="fr-BE" dirty="0" smtClean="0">
                  <a:latin typeface="Arial" pitchFamily="34" charset="0"/>
                  <a:cs typeface="Arial" pitchFamily="34" charset="0"/>
                </a:rPr>
                <a:t>.16H</a:t>
              </a:r>
              <a:r>
                <a:rPr lang="fr-BE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fr-BE" dirty="0" smtClean="0">
                  <a:latin typeface="Arial" pitchFamily="34" charset="0"/>
                  <a:cs typeface="Arial" pitchFamily="34" charset="0"/>
                </a:rPr>
                <a:t>O</a:t>
              </a:r>
              <a:endParaRPr lang="fr-BE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483768" y="3933056"/>
              <a:ext cx="1684757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74320" lvl="0" indent="-27432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/>
                <a:buChar char=""/>
              </a:pPr>
              <a:r>
                <a:rPr lang="en-US" sz="22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Synthesis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2315656" y="6264350"/>
            <a:ext cx="4464496" cy="47667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75B3-A723-48B2-B124-DC342C00A868}" type="slidenum">
              <a:rPr lang="fr-BE" smtClean="0"/>
              <a:pPr/>
              <a:t>29</a:t>
            </a:fld>
            <a:endParaRPr lang="fr-BE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467544" y="0"/>
            <a:ext cx="8075240" cy="72008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>
              <a:spcBef>
                <a:spcPct val="0"/>
              </a:spcBef>
            </a:pPr>
            <a:r>
              <a:rPr lang="en-US" sz="4800" u="sng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Solid state hydrogen storage</a:t>
            </a:r>
            <a:endParaRPr kumimoji="0" lang="en-US" sz="4800" b="0" i="0" u="sng" strike="noStrike" kern="1200" cap="none" spc="0" normalizeH="0" baseline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467544" y="690432"/>
            <a:ext cx="8229600" cy="722344"/>
          </a:xfrm>
          <a:prstGeom prst="rect">
            <a:avLst/>
          </a:prstGeom>
        </p:spPr>
        <p:txBody>
          <a:bodyPr vert="horz" lIns="0" rIns="0" bIns="0" anchor="b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5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Adsorption on surface</a:t>
            </a:r>
            <a:endParaRPr kumimoji="0" lang="fr-BE" sz="5000" b="0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131840" y="1628800"/>
            <a:ext cx="1826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600" u="sng" dirty="0" err="1" smtClean="0">
                <a:latin typeface="Arial" pitchFamily="34" charset="0"/>
                <a:cs typeface="Arial" pitchFamily="34" charset="0"/>
              </a:rPr>
              <a:t>Zeolithe</a:t>
            </a:r>
            <a:endParaRPr lang="fr-BE" sz="36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89228" y="3068960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u="sng" dirty="0" err="1" smtClean="0">
                <a:latin typeface="Arial" pitchFamily="34" charset="0"/>
                <a:cs typeface="Arial" pitchFamily="34" charset="0"/>
              </a:rPr>
              <a:t>Sodalite</a:t>
            </a:r>
            <a:r>
              <a:rPr lang="fr-BE" dirty="0" smtClean="0">
                <a:latin typeface="Arial" pitchFamily="34" charset="0"/>
                <a:cs typeface="Arial" pitchFamily="34" charset="0"/>
              </a:rPr>
              <a:t>: </a:t>
            </a:r>
          </a:p>
        </p:txBody>
      </p:sp>
      <p:grpSp>
        <p:nvGrpSpPr>
          <p:cNvPr id="15" name="Groupe 14"/>
          <p:cNvGrpSpPr/>
          <p:nvPr/>
        </p:nvGrpSpPr>
        <p:grpSpPr>
          <a:xfrm>
            <a:off x="5652120" y="980728"/>
            <a:ext cx="3024336" cy="1809492"/>
            <a:chOff x="1691680" y="2996952"/>
            <a:chExt cx="4473291" cy="2097524"/>
          </a:xfrm>
        </p:grpSpPr>
        <p:sp>
          <p:nvSpPr>
            <p:cNvPr id="9" name="ZoneTexte 8"/>
            <p:cNvSpPr txBox="1"/>
            <p:nvPr/>
          </p:nvSpPr>
          <p:spPr>
            <a:xfrm>
              <a:off x="1691680" y="3789040"/>
              <a:ext cx="13917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dirty="0" err="1" smtClean="0">
                  <a:latin typeface="Arial" pitchFamily="34" charset="0"/>
                  <a:cs typeface="Arial" pitchFamily="34" charset="0"/>
                </a:rPr>
                <a:t>Zeolite</a:t>
              </a:r>
              <a:r>
                <a:rPr lang="fr-BE" dirty="0" smtClean="0">
                  <a:latin typeface="Arial" pitchFamily="34" charset="0"/>
                  <a:cs typeface="Arial" pitchFamily="34" charset="0"/>
                </a:rPr>
                <a:t> + H</a:t>
              </a:r>
              <a:r>
                <a:rPr lang="fr-BE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fr-BE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4932040" y="3789040"/>
              <a:ext cx="12057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dirty="0" err="1" smtClean="0">
                  <a:latin typeface="Arial" pitchFamily="34" charset="0"/>
                  <a:cs typeface="Arial" pitchFamily="34" charset="0"/>
                </a:rPr>
                <a:t>Zeolite</a:t>
              </a:r>
              <a:r>
                <a:rPr lang="fr-BE" dirty="0" smtClean="0">
                  <a:latin typeface="Arial" pitchFamily="34" charset="0"/>
                  <a:cs typeface="Arial" pitchFamily="34" charset="0"/>
                </a:rPr>
                <a:t>-H</a:t>
              </a:r>
              <a:r>
                <a:rPr lang="fr-BE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fr-BE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Demi-tour 10"/>
            <p:cNvSpPr/>
            <p:nvPr/>
          </p:nvSpPr>
          <p:spPr>
            <a:xfrm>
              <a:off x="2930631" y="3429000"/>
              <a:ext cx="2808313" cy="360040"/>
            </a:xfrm>
            <a:prstGeom prst="utur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Demi-tour 11"/>
            <p:cNvSpPr/>
            <p:nvPr/>
          </p:nvSpPr>
          <p:spPr>
            <a:xfrm rot="10800000">
              <a:off x="2930631" y="4221087"/>
              <a:ext cx="2808313" cy="360040"/>
            </a:xfrm>
            <a:prstGeom prst="utur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2561797" y="2996952"/>
              <a:ext cx="3603174" cy="428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dirty="0" smtClean="0">
                  <a:latin typeface="Arial" pitchFamily="34" charset="0"/>
                  <a:cs typeface="Arial" pitchFamily="34" charset="0"/>
                </a:rPr>
                <a:t>High P and/or </a:t>
              </a:r>
              <a:r>
                <a:rPr lang="fr-BE" dirty="0" err="1" smtClean="0">
                  <a:latin typeface="Arial" pitchFamily="34" charset="0"/>
                  <a:cs typeface="Arial" pitchFamily="34" charset="0"/>
                </a:rPr>
                <a:t>Low</a:t>
              </a:r>
              <a:r>
                <a:rPr lang="fr-BE" dirty="0" smtClean="0">
                  <a:latin typeface="Arial" pitchFamily="34" charset="0"/>
                  <a:cs typeface="Arial" pitchFamily="34" charset="0"/>
                </a:rPr>
                <a:t> T</a:t>
              </a:r>
              <a:endParaRPr lang="fr-BE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2650242" y="4666354"/>
              <a:ext cx="3355662" cy="428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dirty="0" smtClean="0">
                  <a:latin typeface="Arial" pitchFamily="34" charset="0"/>
                  <a:cs typeface="Arial" pitchFamily="34" charset="0"/>
                </a:rPr>
                <a:t>High T and/or </a:t>
              </a:r>
              <a:r>
                <a:rPr lang="fr-BE" dirty="0" err="1" smtClean="0">
                  <a:latin typeface="Arial" pitchFamily="34" charset="0"/>
                  <a:cs typeface="Arial" pitchFamily="34" charset="0"/>
                </a:rPr>
                <a:t>Low</a:t>
              </a:r>
              <a:r>
                <a:rPr lang="fr-BE" dirty="0" smtClean="0">
                  <a:latin typeface="Arial" pitchFamily="34" charset="0"/>
                  <a:cs typeface="Arial" pitchFamily="34" charset="0"/>
                </a:rPr>
                <a:t> P</a:t>
              </a:r>
              <a:endParaRPr lang="fr-BE" baseline="-250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90114" name="Picture 2" descr="http://minmag.geoscienceworld.org/content/68/4/591/F4.larg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20135" b="54321"/>
          <a:stretch>
            <a:fillRect/>
          </a:stretch>
        </p:blipFill>
        <p:spPr bwMode="auto">
          <a:xfrm>
            <a:off x="179512" y="3789040"/>
            <a:ext cx="1956933" cy="1794100"/>
          </a:xfrm>
          <a:prstGeom prst="rect">
            <a:avLst/>
          </a:prstGeom>
          <a:noFill/>
        </p:spPr>
      </p:pic>
      <p:sp>
        <p:nvSpPr>
          <p:cNvPr id="17" name="Flèche droite 16"/>
          <p:cNvSpPr/>
          <p:nvPr/>
        </p:nvSpPr>
        <p:spPr>
          <a:xfrm>
            <a:off x="2699792" y="6381328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8" name="ZoneTexte 17"/>
          <p:cNvSpPr txBox="1"/>
          <p:nvPr/>
        </p:nvSpPr>
        <p:spPr>
          <a:xfrm>
            <a:off x="3419872" y="6309320"/>
            <a:ext cx="3337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1,1 </a:t>
            </a:r>
            <a:r>
              <a:rPr lang="fr-BE" dirty="0" err="1" smtClean="0"/>
              <a:t>wt</a:t>
            </a:r>
            <a:r>
              <a:rPr lang="fr-BE" dirty="0" smtClean="0"/>
              <a:t>. % &lt; 6 </a:t>
            </a:r>
            <a:r>
              <a:rPr lang="fr-BE" dirty="0" err="1" smtClean="0"/>
              <a:t>wt</a:t>
            </a:r>
            <a:r>
              <a:rPr lang="fr-BE" dirty="0" smtClean="0"/>
              <a:t>. % (not </a:t>
            </a:r>
            <a:r>
              <a:rPr lang="fr-BE" dirty="0" err="1" smtClean="0"/>
              <a:t>enough</a:t>
            </a:r>
            <a:r>
              <a:rPr lang="fr-BE" dirty="0" smtClean="0"/>
              <a:t>)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5217844" y="2926685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u="sng" dirty="0" smtClean="0">
                <a:latin typeface="Arial" pitchFamily="34" charset="0"/>
                <a:cs typeface="Arial" pitchFamily="34" charset="0"/>
              </a:rPr>
              <a:t>ZSM-5</a:t>
            </a:r>
            <a:r>
              <a:rPr lang="fr-BE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59394" name="Picture 2" descr="http://miramodus.com/images/ZSM5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573016"/>
            <a:ext cx="1972823" cy="2627784"/>
          </a:xfrm>
          <a:prstGeom prst="rect">
            <a:avLst/>
          </a:prstGeom>
          <a:noFill/>
        </p:spPr>
      </p:pic>
      <p:sp>
        <p:nvSpPr>
          <p:cNvPr id="20" name="ZoneTexte 19"/>
          <p:cNvSpPr txBox="1"/>
          <p:nvPr/>
        </p:nvSpPr>
        <p:spPr>
          <a:xfrm>
            <a:off x="3107424" y="2998693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u="sng" dirty="0" err="1" smtClean="0">
                <a:latin typeface="Arial" pitchFamily="34" charset="0"/>
                <a:cs typeface="Arial" pitchFamily="34" charset="0"/>
              </a:rPr>
              <a:t>NaX</a:t>
            </a:r>
            <a:r>
              <a:rPr lang="fr-BE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59398" name="Picture 6" descr="http://www.govations.com/mm5/graphics/00000001/zeolite.gif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752" y="3645024"/>
            <a:ext cx="2304256" cy="2304256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611560" y="2276872"/>
            <a:ext cx="16115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000" dirty="0" smtClean="0">
                <a:latin typeface="Arial" pitchFamily="34" charset="0"/>
                <a:cs typeface="Arial" pitchFamily="34" charset="0"/>
              </a:rPr>
              <a:t>70bar, 20°C </a:t>
            </a:r>
          </a:p>
        </p:txBody>
      </p:sp>
      <p:pic>
        <p:nvPicPr>
          <p:cNvPr id="25" name="Picture 2" descr="http://4.bp.blogspot.com/_K5zhJzfmPkA/SgnBveMv1xI/AAAAAAAAAB4/NUyJMfVPGA8/s400/zeoliteA.gif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 b="6613"/>
          <a:stretch>
            <a:fillRect/>
          </a:stretch>
        </p:blipFill>
        <p:spPr bwMode="auto">
          <a:xfrm>
            <a:off x="6732240" y="3717032"/>
            <a:ext cx="2377954" cy="2359492"/>
          </a:xfrm>
          <a:prstGeom prst="rect">
            <a:avLst/>
          </a:prstGeom>
          <a:noFill/>
        </p:spPr>
      </p:pic>
      <p:sp>
        <p:nvSpPr>
          <p:cNvPr id="26" name="ZoneTexte 25"/>
          <p:cNvSpPr txBox="1"/>
          <p:nvPr/>
        </p:nvSpPr>
        <p:spPr>
          <a:xfrm>
            <a:off x="7519116" y="2998693"/>
            <a:ext cx="684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u="sng" dirty="0" err="1" smtClean="0">
                <a:latin typeface="Arial" pitchFamily="34" charset="0"/>
                <a:cs typeface="Arial" pitchFamily="34" charset="0"/>
              </a:rPr>
              <a:t>NaA</a:t>
            </a:r>
            <a:r>
              <a:rPr lang="fr-BE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0" y="6488668"/>
            <a:ext cx="2206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 err="1" smtClean="0"/>
              <a:t>Xiao</a:t>
            </a:r>
            <a:r>
              <a:rPr lang="fr-BE" dirty="0" smtClean="0"/>
              <a:t>-ming Du, 2006</a:t>
            </a:r>
            <a:endParaRPr lang="fr-BE" dirty="0"/>
          </a:p>
        </p:txBody>
      </p:sp>
      <p:sp>
        <p:nvSpPr>
          <p:cNvPr id="29" name="Rectangle 28"/>
          <p:cNvSpPr/>
          <p:nvPr/>
        </p:nvSpPr>
        <p:spPr>
          <a:xfrm>
            <a:off x="683568" y="3356992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BE" dirty="0" smtClean="0">
                <a:latin typeface="Arial" pitchFamily="34" charset="0"/>
                <a:cs typeface="Arial" pitchFamily="34" charset="0"/>
              </a:rPr>
              <a:t>1,1 </a:t>
            </a:r>
            <a:r>
              <a:rPr lang="fr-BE" dirty="0" err="1" smtClean="0">
                <a:latin typeface="Arial" pitchFamily="34" charset="0"/>
                <a:cs typeface="Arial" pitchFamily="34" charset="0"/>
              </a:rPr>
              <a:t>wt</a:t>
            </a:r>
            <a:r>
              <a:rPr lang="fr-BE" dirty="0" smtClean="0">
                <a:latin typeface="Arial" pitchFamily="34" charset="0"/>
                <a:cs typeface="Arial" pitchFamily="34" charset="0"/>
              </a:rPr>
              <a:t>.% </a:t>
            </a:r>
            <a:endParaRPr lang="fr-B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915816" y="3284984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BE" dirty="0" smtClean="0">
                <a:latin typeface="Arial" pitchFamily="34" charset="0"/>
                <a:cs typeface="Arial" pitchFamily="34" charset="0"/>
              </a:rPr>
              <a:t>0,40 </a:t>
            </a:r>
            <a:r>
              <a:rPr lang="fr-BE" dirty="0" err="1" smtClean="0">
                <a:latin typeface="Arial" pitchFamily="34" charset="0"/>
                <a:cs typeface="Arial" pitchFamily="34" charset="0"/>
              </a:rPr>
              <a:t>wt</a:t>
            </a:r>
            <a:r>
              <a:rPr lang="fr-BE" dirty="0" smtClean="0">
                <a:latin typeface="Arial" pitchFamily="34" charset="0"/>
                <a:cs typeface="Arial" pitchFamily="34" charset="0"/>
              </a:rPr>
              <a:t>.%</a:t>
            </a:r>
            <a:endParaRPr lang="fr-B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076056" y="3212976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BE" dirty="0" smtClean="0">
                <a:latin typeface="Arial" pitchFamily="34" charset="0"/>
                <a:cs typeface="Arial" pitchFamily="34" charset="0"/>
              </a:rPr>
              <a:t>0,38 </a:t>
            </a:r>
            <a:r>
              <a:rPr lang="fr-BE" dirty="0" err="1" smtClean="0">
                <a:latin typeface="Arial" pitchFamily="34" charset="0"/>
                <a:cs typeface="Arial" pitchFamily="34" charset="0"/>
              </a:rPr>
              <a:t>wt</a:t>
            </a:r>
            <a:r>
              <a:rPr lang="fr-BE" dirty="0" smtClean="0">
                <a:latin typeface="Arial" pitchFamily="34" charset="0"/>
                <a:cs typeface="Arial" pitchFamily="34" charset="0"/>
              </a:rPr>
              <a:t>.%</a:t>
            </a:r>
            <a:endParaRPr lang="fr-B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236296" y="3284984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BE" dirty="0" smtClean="0">
                <a:latin typeface="Arial" pitchFamily="34" charset="0"/>
                <a:cs typeface="Arial" pitchFamily="34" charset="0"/>
              </a:rPr>
              <a:t>0,27 </a:t>
            </a:r>
            <a:r>
              <a:rPr lang="fr-BE" dirty="0" err="1" smtClean="0">
                <a:latin typeface="Arial" pitchFamily="34" charset="0"/>
                <a:cs typeface="Arial" pitchFamily="34" charset="0"/>
              </a:rPr>
              <a:t>wt</a:t>
            </a:r>
            <a:r>
              <a:rPr lang="fr-BE" dirty="0" smtClean="0">
                <a:latin typeface="Arial" pitchFamily="34" charset="0"/>
                <a:cs typeface="Arial" pitchFamily="34" charset="0"/>
              </a:rPr>
              <a:t>.%</a:t>
            </a:r>
            <a:endParaRPr lang="fr-BE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7" grpId="0" animBg="1"/>
      <p:bldP spid="18" grpId="0"/>
      <p:bldP spid="24" grpId="0"/>
      <p:bldP spid="29" grpId="0"/>
      <p:bldP spid="30" grpId="0"/>
      <p:bldP spid="31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 18"/>
          <p:cNvGrpSpPr/>
          <p:nvPr/>
        </p:nvGrpSpPr>
        <p:grpSpPr>
          <a:xfrm>
            <a:off x="1691680" y="4437112"/>
            <a:ext cx="5760640" cy="936104"/>
            <a:chOff x="2627784" y="3717032"/>
            <a:chExt cx="5760640" cy="936104"/>
          </a:xfrm>
        </p:grpSpPr>
        <p:sp>
          <p:nvSpPr>
            <p:cNvPr id="15" name="Rectangle 14"/>
            <p:cNvSpPr/>
            <p:nvPr/>
          </p:nvSpPr>
          <p:spPr>
            <a:xfrm>
              <a:off x="2627784" y="4005064"/>
              <a:ext cx="45191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 smtClean="0">
                  <a:latin typeface="Arial" pitchFamily="34" charset="0"/>
                  <a:cs typeface="Arial" pitchFamily="34" charset="0"/>
                </a:rPr>
                <a:t>Cavendish Henry : Inflammable air (1766) </a:t>
              </a:r>
            </a:p>
          </p:txBody>
        </p:sp>
        <p:pic>
          <p:nvPicPr>
            <p:cNvPr id="11" name="Picture 4" descr="Fichier:Hazard F.sv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52320" y="3717032"/>
              <a:ext cx="936104" cy="936104"/>
            </a:xfrm>
            <a:prstGeom prst="rect">
              <a:avLst/>
            </a:prstGeom>
            <a:noFill/>
          </p:spPr>
        </p:pic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55576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Introduction</a:t>
            </a:r>
            <a:endParaRPr lang="en-US" u="sng" dirty="0"/>
          </a:p>
        </p:txBody>
      </p:sp>
      <p:sp>
        <p:nvSpPr>
          <p:cNvPr id="6" name="ZoneTexte 5"/>
          <p:cNvSpPr txBox="1"/>
          <p:nvPr/>
        </p:nvSpPr>
        <p:spPr>
          <a:xfrm>
            <a:off x="1331640" y="2492896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Hydro = water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75B3-A723-48B2-B124-DC342C00A868}" type="slidenum">
              <a:rPr lang="fr-BE" smtClean="0"/>
              <a:pPr/>
              <a:t>3</a:t>
            </a:fld>
            <a:endParaRPr lang="fr-BE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467544" y="908720"/>
            <a:ext cx="2314600" cy="1008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Etymology</a:t>
            </a:r>
          </a:p>
        </p:txBody>
      </p:sp>
      <p:grpSp>
        <p:nvGrpSpPr>
          <p:cNvPr id="18" name="Groupe 17"/>
          <p:cNvGrpSpPr/>
          <p:nvPr/>
        </p:nvGrpSpPr>
        <p:grpSpPr>
          <a:xfrm>
            <a:off x="4211960" y="1556792"/>
            <a:ext cx="1296144" cy="648072"/>
            <a:chOff x="4211960" y="1556792"/>
            <a:chExt cx="1296144" cy="648072"/>
          </a:xfrm>
        </p:grpSpPr>
        <p:sp>
          <p:nvSpPr>
            <p:cNvPr id="10" name="Ellipse 9"/>
            <p:cNvSpPr/>
            <p:nvPr/>
          </p:nvSpPr>
          <p:spPr>
            <a:xfrm>
              <a:off x="4211960" y="1556792"/>
              <a:ext cx="648072" cy="6480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dirty="0" smtClean="0"/>
                <a:t>H</a:t>
              </a:r>
              <a:endParaRPr lang="fr-BE" dirty="0"/>
            </a:p>
          </p:txBody>
        </p:sp>
        <p:sp>
          <p:nvSpPr>
            <p:cNvPr id="12" name="Ellipse 11"/>
            <p:cNvSpPr/>
            <p:nvPr/>
          </p:nvSpPr>
          <p:spPr>
            <a:xfrm>
              <a:off x="4860032" y="1556792"/>
              <a:ext cx="648072" cy="6480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dirty="0" smtClean="0"/>
                <a:t>H</a:t>
              </a:r>
              <a:endParaRPr lang="fr-BE" dirty="0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1475656" y="3789040"/>
            <a:ext cx="5976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i="1" dirty="0">
                <a:solidFill>
                  <a:srgbClr val="0070C0"/>
                </a:solidFill>
              </a:rPr>
              <a:t>Luft</a:t>
            </a:r>
            <a:r>
              <a:rPr lang="de-DE" b="1" i="1" dirty="0"/>
              <a:t> erhebt sich und bricht </a:t>
            </a:r>
            <a:r>
              <a:rPr lang="de-DE" b="1" i="1" dirty="0" err="1" smtClean="0"/>
              <a:t>herfdir</a:t>
            </a:r>
            <a:r>
              <a:rPr lang="de-DE" b="1" i="1" dirty="0" smtClean="0"/>
              <a:t> </a:t>
            </a:r>
            <a:r>
              <a:rPr lang="fr-BE" b="1" i="1" dirty="0" err="1" smtClean="0"/>
              <a:t>gleichwie</a:t>
            </a:r>
            <a:r>
              <a:rPr lang="fr-BE" b="1" i="1" dirty="0" smtClean="0"/>
              <a:t> </a:t>
            </a:r>
            <a:r>
              <a:rPr lang="fr-BE" b="1" i="1" dirty="0" err="1"/>
              <a:t>ein</a:t>
            </a:r>
            <a:r>
              <a:rPr lang="fr-BE" b="1" i="1" dirty="0"/>
              <a:t> </a:t>
            </a:r>
            <a:r>
              <a:rPr lang="fr-BE" b="1" i="1" dirty="0" smtClean="0"/>
              <a:t>Wind </a:t>
            </a:r>
          </a:p>
          <a:p>
            <a:r>
              <a:rPr lang="fr-BE" dirty="0" smtClean="0">
                <a:latin typeface="Arial" pitchFamily="34" charset="0"/>
                <a:cs typeface="Arial" pitchFamily="34" charset="0"/>
              </a:rPr>
              <a:t>(‘</a:t>
            </a:r>
            <a:r>
              <a:rPr lang="fr-BE" dirty="0" err="1" smtClean="0">
                <a:latin typeface="Arial" pitchFamily="34" charset="0"/>
                <a:cs typeface="Arial" pitchFamily="34" charset="0"/>
              </a:rPr>
              <a:t>Archidoxa</a:t>
            </a:r>
            <a:r>
              <a:rPr lang="fr-BE" dirty="0" smtClean="0">
                <a:latin typeface="Arial" pitchFamily="34" charset="0"/>
                <a:cs typeface="Arial" pitchFamily="34" charset="0"/>
              </a:rPr>
              <a:t>‘, </a:t>
            </a:r>
            <a:r>
              <a:rPr lang="fr-BE" dirty="0" err="1" smtClean="0">
                <a:latin typeface="Arial" pitchFamily="34" charset="0"/>
                <a:cs typeface="Arial" pitchFamily="34" charset="0"/>
              </a:rPr>
              <a:t>Paracelsus</a:t>
            </a:r>
            <a:r>
              <a:rPr lang="fr-BE" dirty="0" smtClean="0">
                <a:latin typeface="Arial" pitchFamily="34" charset="0"/>
                <a:cs typeface="Arial" pitchFamily="34" charset="0"/>
              </a:rPr>
              <a:t> (1493-1541))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195736" y="5589240"/>
            <a:ext cx="39293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Lavoisier  Antoine:  Hydrogen (1783)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	2 H</a:t>
            </a:r>
            <a:r>
              <a:rPr lang="en-GB" baseline="-25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  <a:r>
              <a:rPr lang="en-GB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+ O</a:t>
            </a:r>
            <a:r>
              <a:rPr lang="en-GB" baseline="-25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  <a:r>
              <a:rPr lang="en-GB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 H</a:t>
            </a:r>
            <a:r>
              <a:rPr lang="en-GB" baseline="-25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  <a:r>
              <a:rPr lang="en-GB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O</a:t>
            </a:r>
            <a:endParaRPr lang="fr-B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043608" y="1558533"/>
            <a:ext cx="2529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600" dirty="0" smtClean="0"/>
              <a:t>Dihydrogen</a:t>
            </a:r>
            <a:endParaRPr lang="fr-BE" sz="3600" dirty="0"/>
          </a:p>
        </p:txBody>
      </p:sp>
      <p:sp>
        <p:nvSpPr>
          <p:cNvPr id="17" name="Espace réservé du contenu 2"/>
          <p:cNvSpPr txBox="1">
            <a:spLocks/>
          </p:cNvSpPr>
          <p:nvPr/>
        </p:nvSpPr>
        <p:spPr>
          <a:xfrm>
            <a:off x="467544" y="3214717"/>
            <a:ext cx="2314600" cy="86409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History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043608" y="1556792"/>
            <a:ext cx="2529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600" dirty="0" smtClean="0">
                <a:solidFill>
                  <a:srgbClr val="FFC000"/>
                </a:solidFill>
              </a:rPr>
              <a:t>Di</a:t>
            </a:r>
            <a:r>
              <a:rPr lang="fr-BE" sz="3600" dirty="0" smtClean="0"/>
              <a:t>hydrogen</a:t>
            </a:r>
            <a:endParaRPr lang="fr-BE" sz="3600" dirty="0"/>
          </a:p>
        </p:txBody>
      </p:sp>
      <p:sp>
        <p:nvSpPr>
          <p:cNvPr id="21" name="ZoneTexte 20"/>
          <p:cNvSpPr txBox="1"/>
          <p:nvPr/>
        </p:nvSpPr>
        <p:spPr>
          <a:xfrm>
            <a:off x="1043608" y="1556792"/>
            <a:ext cx="2529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600" dirty="0" smtClean="0">
                <a:solidFill>
                  <a:srgbClr val="FFC000"/>
                </a:solidFill>
              </a:rPr>
              <a:t>Di</a:t>
            </a:r>
            <a:r>
              <a:rPr lang="fr-BE" sz="3600" dirty="0" smtClean="0">
                <a:solidFill>
                  <a:srgbClr val="0070C0"/>
                </a:solidFill>
              </a:rPr>
              <a:t>hydro</a:t>
            </a:r>
            <a:r>
              <a:rPr lang="fr-BE" sz="3600" dirty="0" smtClean="0"/>
              <a:t>gen</a:t>
            </a:r>
            <a:endParaRPr lang="fr-BE" sz="3600" dirty="0"/>
          </a:p>
        </p:txBody>
      </p:sp>
      <p:pic>
        <p:nvPicPr>
          <p:cNvPr id="22" name="Picture 6" descr="http://www.hydrosim.co.za/images/water-droplet-icon.jpg"/>
          <p:cNvPicPr>
            <a:picLocks noChangeAspect="1" noChangeArrowheads="1"/>
          </p:cNvPicPr>
          <p:nvPr/>
        </p:nvPicPr>
        <p:blipFill>
          <a:blip r:embed="rId5" cstate="print"/>
          <a:srcRect l="23256" r="25581"/>
          <a:stretch>
            <a:fillRect/>
          </a:stretch>
        </p:blipFill>
        <p:spPr bwMode="auto">
          <a:xfrm>
            <a:off x="7020272" y="908720"/>
            <a:ext cx="1584176" cy="2476075"/>
          </a:xfrm>
          <a:prstGeom prst="rect">
            <a:avLst/>
          </a:prstGeom>
          <a:noFill/>
        </p:spPr>
      </p:pic>
      <p:sp>
        <p:nvSpPr>
          <p:cNvPr id="23" name="Flèche droite 22"/>
          <p:cNvSpPr/>
          <p:nvPr/>
        </p:nvSpPr>
        <p:spPr>
          <a:xfrm>
            <a:off x="5796136" y="1700808"/>
            <a:ext cx="108012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4" name="ZoneTexte 23"/>
          <p:cNvSpPr txBox="1"/>
          <p:nvPr/>
        </p:nvSpPr>
        <p:spPr>
          <a:xfrm>
            <a:off x="1331640" y="2823319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Gen 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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genan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= to generate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e 22"/>
          <p:cNvGrpSpPr/>
          <p:nvPr/>
        </p:nvGrpSpPr>
        <p:grpSpPr>
          <a:xfrm>
            <a:off x="1547664" y="3933056"/>
            <a:ext cx="3672408" cy="2564904"/>
            <a:chOff x="467544" y="3573016"/>
            <a:chExt cx="4680520" cy="3024336"/>
          </a:xfrm>
        </p:grpSpPr>
        <p:pic>
          <p:nvPicPr>
            <p:cNvPr id="4915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32372" t="41953" r="31655" b="16704"/>
            <a:stretch>
              <a:fillRect/>
            </a:stretch>
          </p:blipFill>
          <p:spPr bwMode="auto">
            <a:xfrm>
              <a:off x="467544" y="3573016"/>
              <a:ext cx="4680520" cy="3024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Rectangle 21"/>
            <p:cNvSpPr/>
            <p:nvPr/>
          </p:nvSpPr>
          <p:spPr>
            <a:xfrm>
              <a:off x="4716016" y="6381328"/>
              <a:ext cx="432048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75B3-A723-48B2-B124-DC342C00A868}" type="slidenum">
              <a:rPr lang="fr-BE" smtClean="0"/>
              <a:pPr/>
              <a:t>30</a:t>
            </a:fld>
            <a:endParaRPr lang="fr-BE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467544" y="0"/>
            <a:ext cx="8075240" cy="72008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>
              <a:spcBef>
                <a:spcPct val="0"/>
              </a:spcBef>
            </a:pPr>
            <a:r>
              <a:rPr lang="en-US" sz="4800" u="sng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Solid state hydrogen storage</a:t>
            </a:r>
            <a:endParaRPr kumimoji="0" lang="en-US" sz="4800" b="0" i="0" u="sng" strike="noStrike" kern="1200" cap="none" spc="0" normalizeH="0" baseline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467544" y="690432"/>
            <a:ext cx="8229600" cy="722344"/>
          </a:xfrm>
          <a:prstGeom prst="rect">
            <a:avLst/>
          </a:prstGeom>
        </p:spPr>
        <p:txBody>
          <a:bodyPr vert="horz" lIns="0" rIns="0" bIns="0" anchor="b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5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Adsorption on surface</a:t>
            </a:r>
            <a:endParaRPr kumimoji="0" lang="fr-BE" sz="5000" b="0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67544" y="1556792"/>
            <a:ext cx="1441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600" u="sng" dirty="0" err="1" smtClean="0">
                <a:latin typeface="Arial" pitchFamily="34" charset="0"/>
                <a:cs typeface="Arial" pitchFamily="34" charset="0"/>
              </a:rPr>
              <a:t>MOFs</a:t>
            </a:r>
            <a:endParaRPr lang="fr-BE" sz="36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55576" y="2492896"/>
            <a:ext cx="1867819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fr-BE" dirty="0" smtClean="0">
                <a:latin typeface="Arial" pitchFamily="34" charset="0"/>
                <a:cs typeface="Arial" pitchFamily="34" charset="0"/>
              </a:rPr>
              <a:t>Mg(NO</a:t>
            </a:r>
            <a:r>
              <a:rPr lang="fr-BE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BE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fr-BE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BE" dirty="0" smtClean="0">
                <a:latin typeface="Arial" pitchFamily="34" charset="0"/>
                <a:cs typeface="Arial" pitchFamily="34" charset="0"/>
              </a:rPr>
              <a:t> / DMF</a:t>
            </a:r>
            <a:endParaRPr lang="fr-B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7544" y="3573016"/>
            <a:ext cx="2313582" cy="36933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linear bpdcH</a:t>
            </a:r>
            <a:r>
              <a:rPr lang="en-US" baseline="-2500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mtClean="0">
                <a:latin typeface="Arial" pitchFamily="34" charset="0"/>
                <a:cs typeface="Arial" pitchFamily="34" charset="0"/>
              </a:rPr>
              <a:t> / DMF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5" name="Groupe 24"/>
          <p:cNvGrpSpPr/>
          <p:nvPr/>
        </p:nvGrpSpPr>
        <p:grpSpPr>
          <a:xfrm>
            <a:off x="2843808" y="2708920"/>
            <a:ext cx="1588324" cy="1008112"/>
            <a:chOff x="2987824" y="2924944"/>
            <a:chExt cx="1588324" cy="1008112"/>
          </a:xfrm>
        </p:grpSpPr>
        <p:sp>
          <p:nvSpPr>
            <p:cNvPr id="15" name="ZoneTexte 14"/>
            <p:cNvSpPr txBox="1"/>
            <p:nvPr/>
          </p:nvSpPr>
          <p:spPr>
            <a:xfrm>
              <a:off x="3250144" y="3113930"/>
              <a:ext cx="13260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BE" dirty="0" smtClean="0">
                  <a:latin typeface="Arial" pitchFamily="34" charset="0"/>
                  <a:cs typeface="Arial" pitchFamily="34" charset="0"/>
                </a:rPr>
                <a:t>Autoclave  </a:t>
              </a:r>
            </a:p>
            <a:p>
              <a:pPr algn="ctr"/>
              <a:r>
                <a:rPr lang="fr-BE" dirty="0" smtClean="0">
                  <a:latin typeface="Arial" pitchFamily="34" charset="0"/>
                  <a:cs typeface="Arial" pitchFamily="34" charset="0"/>
                </a:rPr>
                <a:t>150°C</a:t>
              </a:r>
              <a:endParaRPr lang="fr-BE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1" name="Groupe 20"/>
            <p:cNvGrpSpPr/>
            <p:nvPr/>
          </p:nvGrpSpPr>
          <p:grpSpPr>
            <a:xfrm rot="16200000">
              <a:off x="3239852" y="2672916"/>
              <a:ext cx="1008112" cy="1512168"/>
              <a:chOff x="1475656" y="2996952"/>
              <a:chExt cx="1008112" cy="1512168"/>
            </a:xfrm>
          </p:grpSpPr>
          <p:cxnSp>
            <p:nvCxnSpPr>
              <p:cNvPr id="17" name="Connecteur droit avec flèche 16"/>
              <p:cNvCxnSpPr/>
              <p:nvPr/>
            </p:nvCxnSpPr>
            <p:spPr>
              <a:xfrm>
                <a:off x="1979712" y="3284984"/>
                <a:ext cx="0" cy="122413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necteur droit 18"/>
              <p:cNvCxnSpPr/>
              <p:nvPr/>
            </p:nvCxnSpPr>
            <p:spPr>
              <a:xfrm flipH="1" flipV="1">
                <a:off x="1475656" y="2996952"/>
                <a:ext cx="504056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cteur droit 19"/>
              <p:cNvCxnSpPr/>
              <p:nvPr/>
            </p:nvCxnSpPr>
            <p:spPr>
              <a:xfrm flipV="1">
                <a:off x="1979712" y="2996952"/>
                <a:ext cx="504056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4" cstate="print"/>
          <a:srcRect l="61069" t="28344" r="28969" b="22438"/>
          <a:stretch>
            <a:fillRect/>
          </a:stretch>
        </p:blipFill>
        <p:spPr bwMode="auto">
          <a:xfrm>
            <a:off x="6084168" y="4509120"/>
            <a:ext cx="77768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5" cstate="print"/>
          <a:srcRect l="27863" t="33266" r="20668" b="17516"/>
          <a:stretch>
            <a:fillRect/>
          </a:stretch>
        </p:blipFill>
        <p:spPr bwMode="auto">
          <a:xfrm>
            <a:off x="4607496" y="2060848"/>
            <a:ext cx="4536504" cy="243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ZoneTexte 25"/>
          <p:cNvSpPr txBox="1"/>
          <p:nvPr/>
        </p:nvSpPr>
        <p:spPr>
          <a:xfrm>
            <a:off x="0" y="6488668"/>
            <a:ext cx="1390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err="1" smtClean="0"/>
              <a:t>Huaxue</a:t>
            </a:r>
            <a:r>
              <a:rPr lang="fr-BE" dirty="0" smtClean="0"/>
              <a:t> 2011</a:t>
            </a:r>
            <a:endParaRPr lang="fr-BE" dirty="0"/>
          </a:p>
        </p:txBody>
      </p:sp>
      <p:sp>
        <p:nvSpPr>
          <p:cNvPr id="29" name="Ellipse 28"/>
          <p:cNvSpPr/>
          <p:nvPr/>
        </p:nvSpPr>
        <p:spPr>
          <a:xfrm>
            <a:off x="755576" y="2423830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75B3-A723-48B2-B124-DC342C00A868}" type="slidenum">
              <a:rPr lang="fr-BE" smtClean="0"/>
              <a:pPr/>
              <a:t>31</a:t>
            </a:fld>
            <a:endParaRPr lang="fr-BE"/>
          </a:p>
        </p:txBody>
      </p:sp>
      <p:pic>
        <p:nvPicPr>
          <p:cNvPr id="7" name="Picture 2" descr="N2- and H2-adsorption isotherms (Mg-MOF, Basolite M050) indicating a molecular sieving effect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2530" y="1484784"/>
            <a:ext cx="5547862" cy="3538178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2123728" y="5085184"/>
            <a:ext cx="6074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</a:t>
            </a:r>
            <a:r>
              <a:rPr lang="en-US" baseline="-25000" dirty="0" smtClean="0"/>
              <a:t>2</a:t>
            </a:r>
            <a:r>
              <a:rPr lang="en-US" dirty="0" smtClean="0"/>
              <a:t>- and H</a:t>
            </a:r>
            <a:r>
              <a:rPr lang="en-US" baseline="-25000" dirty="0" smtClean="0"/>
              <a:t>2</a:t>
            </a:r>
            <a:r>
              <a:rPr lang="en-US" dirty="0" smtClean="0"/>
              <a:t>-adsorption isotherms (Mg-MOF, </a:t>
            </a:r>
            <a:r>
              <a:rPr lang="en-US" dirty="0" err="1" smtClean="0"/>
              <a:t>Basolite</a:t>
            </a:r>
            <a:r>
              <a:rPr lang="en-US" dirty="0" smtClean="0"/>
              <a:t> M050)</a:t>
            </a:r>
            <a:endParaRPr lang="fr-BE" dirty="0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467544" y="0"/>
            <a:ext cx="8075240" cy="72008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>
              <a:spcBef>
                <a:spcPct val="0"/>
              </a:spcBef>
            </a:pPr>
            <a:r>
              <a:rPr lang="en-US" sz="4800" u="sng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Solid state hydrogen storage</a:t>
            </a:r>
            <a:endParaRPr kumimoji="0" lang="en-US" sz="4800" b="0" i="0" u="sng" strike="noStrike" kern="1200" cap="none" spc="0" normalizeH="0" baseline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467544" y="690432"/>
            <a:ext cx="8229600" cy="722344"/>
          </a:xfrm>
          <a:prstGeom prst="rect">
            <a:avLst/>
          </a:prstGeom>
        </p:spPr>
        <p:txBody>
          <a:bodyPr vert="horz" lIns="0" rIns="0" bIns="0" anchor="b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5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Adsorption on surface</a:t>
            </a:r>
            <a:endParaRPr kumimoji="0" lang="fr-BE" sz="5000" b="0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67544" y="1556792"/>
            <a:ext cx="1441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600" u="sng" dirty="0" err="1" smtClean="0">
                <a:latin typeface="Arial" pitchFamily="34" charset="0"/>
                <a:cs typeface="Arial" pitchFamily="34" charset="0"/>
              </a:rPr>
              <a:t>MOFs</a:t>
            </a:r>
            <a:endParaRPr lang="fr-BE" sz="36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0" y="6488668"/>
            <a:ext cx="1390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err="1" smtClean="0"/>
              <a:t>Huaxue</a:t>
            </a:r>
            <a:r>
              <a:rPr lang="fr-BE" dirty="0" smtClean="0"/>
              <a:t> 2011</a:t>
            </a:r>
            <a:endParaRPr lang="fr-BE" dirty="0"/>
          </a:p>
        </p:txBody>
      </p:sp>
      <p:grpSp>
        <p:nvGrpSpPr>
          <p:cNvPr id="16" name="Groupe 15"/>
          <p:cNvGrpSpPr/>
          <p:nvPr/>
        </p:nvGrpSpPr>
        <p:grpSpPr>
          <a:xfrm>
            <a:off x="179512" y="5517232"/>
            <a:ext cx="5904656" cy="936104"/>
            <a:chOff x="179512" y="5517232"/>
            <a:chExt cx="5904656" cy="936104"/>
          </a:xfrm>
        </p:grpSpPr>
        <p:sp>
          <p:nvSpPr>
            <p:cNvPr id="15" name="Rectangle 14"/>
            <p:cNvSpPr/>
            <p:nvPr/>
          </p:nvSpPr>
          <p:spPr>
            <a:xfrm>
              <a:off x="179512" y="5517232"/>
              <a:ext cx="5904656" cy="93610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899592" y="5517232"/>
              <a:ext cx="516038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latin typeface="Arial" pitchFamily="34" charset="0"/>
                  <a:cs typeface="Arial" pitchFamily="34" charset="0"/>
                </a:rPr>
                <a:t>Best MOFs for hydrogen storage:- Mg</a:t>
              </a:r>
            </a:p>
            <a:p>
              <a:r>
                <a:rPr lang="en-US" smtClean="0">
                  <a:latin typeface="Arial" pitchFamily="34" charset="0"/>
                  <a:cs typeface="Arial" pitchFamily="34" charset="0"/>
                </a:rPr>
                <a:t>			         - smallest pores</a:t>
              </a:r>
            </a:p>
            <a:p>
              <a:r>
                <a:rPr lang="en-US" smtClean="0">
                  <a:latin typeface="Arial" pitchFamily="34" charset="0"/>
                  <a:cs typeface="Arial" pitchFamily="34" charset="0"/>
                </a:rPr>
                <a:t>			         - 77K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Flèche droite 13"/>
            <p:cNvSpPr/>
            <p:nvPr/>
          </p:nvSpPr>
          <p:spPr>
            <a:xfrm>
              <a:off x="323528" y="5589240"/>
              <a:ext cx="576064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e 11"/>
          <p:cNvSpPr/>
          <p:nvPr/>
        </p:nvSpPr>
        <p:spPr>
          <a:xfrm>
            <a:off x="7740352" y="1916832"/>
            <a:ext cx="720080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r="32857"/>
          <a:stretch>
            <a:fillRect/>
          </a:stretch>
        </p:blipFill>
        <p:spPr bwMode="auto">
          <a:xfrm>
            <a:off x="323528" y="4509120"/>
            <a:ext cx="2172270" cy="215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556792"/>
            <a:ext cx="8820472" cy="1008112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2800" baseline="-25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Simple Metal hydride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MHx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where M = Li, Na, Mg</a:t>
            </a:r>
          </a:p>
          <a:p>
            <a:pPr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		</a:t>
            </a:r>
          </a:p>
          <a:p>
            <a:pPr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		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75B3-A723-48B2-B124-DC342C00A868}" type="slidenum">
              <a:rPr lang="fr-BE" smtClean="0"/>
              <a:pPr/>
              <a:t>32</a:t>
            </a:fld>
            <a:endParaRPr lang="fr-BE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467544" y="0"/>
            <a:ext cx="8075240" cy="72008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>
              <a:spcBef>
                <a:spcPct val="0"/>
              </a:spcBef>
            </a:pPr>
            <a:r>
              <a:rPr lang="en-US" sz="4800" u="sng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Solid state hydrogen storage</a:t>
            </a:r>
            <a:endParaRPr kumimoji="0" lang="en-US" sz="4800" b="0" i="0" u="sng" strike="noStrike" kern="1200" cap="none" spc="0" normalizeH="0" baseline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467544" y="690432"/>
            <a:ext cx="8229600" cy="722344"/>
          </a:xfrm>
          <a:prstGeom prst="rect">
            <a:avLst/>
          </a:prstGeom>
        </p:spPr>
        <p:txBody>
          <a:bodyPr vert="horz" lIns="0" rIns="0" bIns="0" anchor="b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5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Structural</a:t>
            </a:r>
            <a:endParaRPr kumimoji="0" lang="fr-BE" sz="5000" b="0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80464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Hydrolysis	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MHx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+ xH</a:t>
            </a:r>
            <a:r>
              <a:rPr lang="en-US" sz="28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M(OH)x + x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800" b="1" baseline="-25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</a:t>
            </a:r>
          </a:p>
          <a:p>
            <a:pPr>
              <a:buNone/>
            </a:pPr>
            <a:r>
              <a:rPr lang="en-US" sz="2800" b="1" baseline="-25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		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reversibility protected by US patent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386104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Pyrolysis	2M + x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800" b="1" baseline="-25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 3"/>
              </a:rPr>
              <a:t> 2MH</a:t>
            </a:r>
            <a:r>
              <a:rPr lang="en-US" sz="2800" baseline="-25000" dirty="0" smtClean="0">
                <a:latin typeface="Arial" pitchFamily="34" charset="0"/>
                <a:cs typeface="Arial" pitchFamily="34" charset="0"/>
                <a:sym typeface="Wingdings 3"/>
              </a:rPr>
              <a:t>x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Groupe 17"/>
          <p:cNvGrpSpPr/>
          <p:nvPr/>
        </p:nvGrpSpPr>
        <p:grpSpPr>
          <a:xfrm>
            <a:off x="0" y="4709462"/>
            <a:ext cx="9144000" cy="1815882"/>
            <a:chOff x="0" y="4709462"/>
            <a:chExt cx="9144000" cy="1815882"/>
          </a:xfrm>
        </p:grpSpPr>
        <p:sp>
          <p:nvSpPr>
            <p:cNvPr id="17" name="Rectangle 16"/>
            <p:cNvSpPr/>
            <p:nvPr/>
          </p:nvSpPr>
          <p:spPr>
            <a:xfrm>
              <a:off x="2627784" y="4725144"/>
              <a:ext cx="6192688" cy="172819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4709462"/>
              <a:ext cx="9144000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67025" lvl="0" indent="-273050">
                <a:buClr>
                  <a:srgbClr val="FF0000"/>
                </a:buClr>
                <a:buFont typeface="Arial" pitchFamily="34" charset="0"/>
                <a:buChar char="x"/>
              </a:pPr>
              <a:r>
                <a:rPr lang="en-US" sz="28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Reversibility for MgH</a:t>
              </a:r>
              <a:r>
                <a:rPr lang="en-US" sz="2800" baseline="-25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28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: 300°C, 1 bar</a:t>
              </a:r>
            </a:p>
            <a:p>
              <a:pPr marL="2867025" lvl="0" indent="-273050">
                <a:buClr>
                  <a:srgbClr val="FF0000"/>
                </a:buClr>
                <a:buFont typeface="Arial" pitchFamily="34" charset="0"/>
                <a:buChar char="x"/>
              </a:pPr>
              <a:r>
                <a:rPr lang="en-US" sz="28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Kinetic too slow</a:t>
              </a:r>
            </a:p>
            <a:p>
              <a:pPr marL="2867025" lvl="0" indent="-273050">
                <a:buClr>
                  <a:srgbClr val="00B050"/>
                </a:buClr>
                <a:buFont typeface="Wingdings" pitchFamily="2" charset="2"/>
                <a:buChar char="ü"/>
              </a:pPr>
              <a:r>
                <a:rPr lang="en-US" sz="28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7,6 wt. %</a:t>
              </a:r>
            </a:p>
            <a:p>
              <a:pPr marL="2867025" lvl="0" indent="-273050">
                <a:buClr>
                  <a:srgbClr val="FF0000"/>
                </a:buClr>
                <a:buFont typeface="Arial" pitchFamily="34" charset="0"/>
                <a:buChar char="x"/>
              </a:pPr>
              <a:r>
                <a:rPr lang="en-US" sz="28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structural deformation</a:t>
              </a:r>
              <a:endParaRPr lang="fr-BE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75B3-A723-48B2-B124-DC342C00A868}" type="slidenum">
              <a:rPr lang="fr-BE" smtClean="0"/>
              <a:pPr/>
              <a:t>33</a:t>
            </a:fld>
            <a:endParaRPr lang="fr-BE"/>
          </a:p>
        </p:txBody>
      </p:sp>
      <p:sp>
        <p:nvSpPr>
          <p:cNvPr id="5" name="Rectangle 4"/>
          <p:cNvSpPr/>
          <p:nvPr/>
        </p:nvSpPr>
        <p:spPr>
          <a:xfrm>
            <a:off x="323528" y="908720"/>
            <a:ext cx="8280920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</a:pPr>
            <a:endParaRPr lang="en-US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2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Complex metal hydride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 MXH</a:t>
            </a:r>
            <a:r>
              <a:rPr lang="en-US" sz="2200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where X=trivalent element</a:t>
            </a:r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251520" y="3356992"/>
          <a:ext cx="3865881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4440"/>
                <a:gridCol w="851218"/>
                <a:gridCol w="892493"/>
                <a:gridCol w="887730"/>
              </a:tblGrid>
              <a:tr h="370840">
                <a:tc>
                  <a:txBody>
                    <a:bodyPr/>
                    <a:lstStyle/>
                    <a:p>
                      <a:r>
                        <a:rPr lang="fr-BE" sz="2000" dirty="0" err="1" smtClean="0"/>
                        <a:t>Metal</a:t>
                      </a:r>
                      <a:endParaRPr lang="fr-B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2000" dirty="0" smtClean="0"/>
                        <a:t>Li</a:t>
                      </a:r>
                      <a:endParaRPr lang="fr-B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2000" dirty="0" smtClean="0"/>
                        <a:t>Na</a:t>
                      </a:r>
                      <a:endParaRPr lang="fr-B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2000" dirty="0" smtClean="0"/>
                        <a:t>K</a:t>
                      </a:r>
                      <a:endParaRPr lang="fr-BE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sz="2000" dirty="0" smtClean="0"/>
                        <a:t>T</a:t>
                      </a:r>
                      <a:r>
                        <a:rPr lang="fr-BE" sz="2000" baseline="-25000" dirty="0" smtClean="0"/>
                        <a:t>dec1</a:t>
                      </a:r>
                      <a:endParaRPr lang="fr-BE" sz="2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000" dirty="0" smtClean="0"/>
                        <a:t>100°C</a:t>
                      </a:r>
                      <a:endParaRPr lang="fr-B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000" dirty="0" smtClean="0"/>
                        <a:t>100°C</a:t>
                      </a:r>
                      <a:endParaRPr lang="fr-B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000" dirty="0" smtClean="0"/>
                        <a:t>300°C</a:t>
                      </a:r>
                      <a:endParaRPr lang="fr-BE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sz="2000" dirty="0" smtClean="0"/>
                        <a:t>T</a:t>
                      </a:r>
                      <a:r>
                        <a:rPr lang="fr-BE" sz="2000" baseline="-25000" dirty="0" smtClean="0"/>
                        <a:t>dec2</a:t>
                      </a:r>
                      <a:endParaRPr lang="fr-BE" sz="2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000" dirty="0" smtClean="0"/>
                        <a:t>120°C</a:t>
                      </a:r>
                      <a:endParaRPr lang="fr-B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000" dirty="0" smtClean="0"/>
                        <a:t>150°C</a:t>
                      </a:r>
                      <a:endParaRPr lang="fr-B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000" dirty="0" smtClean="0"/>
                        <a:t>340°C</a:t>
                      </a:r>
                      <a:endParaRPr lang="fr-BE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sz="2000" dirty="0" smtClean="0"/>
                        <a:t>T</a:t>
                      </a:r>
                      <a:r>
                        <a:rPr lang="fr-BE" sz="2000" baseline="-25000" dirty="0" smtClean="0"/>
                        <a:t>dec3</a:t>
                      </a:r>
                      <a:endParaRPr lang="fr-BE" sz="2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000" dirty="0" smtClean="0"/>
                        <a:t>650°C</a:t>
                      </a:r>
                      <a:endParaRPr lang="fr-B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000" dirty="0" smtClean="0"/>
                        <a:t>425°C</a:t>
                      </a:r>
                      <a:endParaRPr lang="fr-B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000" dirty="0" smtClean="0"/>
                        <a:t>-</a:t>
                      </a:r>
                      <a:endParaRPr lang="fr-BE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sz="2000" baseline="0" dirty="0" smtClean="0"/>
                        <a:t>Wt.% </a:t>
                      </a:r>
                      <a:r>
                        <a:rPr lang="fr-BE" sz="2000" baseline="-25000" dirty="0" smtClean="0"/>
                        <a:t>th</a:t>
                      </a:r>
                      <a:endParaRPr lang="fr-BE" sz="2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000" dirty="0" smtClean="0"/>
                        <a:t>10,6 </a:t>
                      </a:r>
                      <a:endParaRPr lang="fr-B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000" dirty="0" smtClean="0"/>
                        <a:t>7,5</a:t>
                      </a:r>
                      <a:endParaRPr lang="fr-B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000" dirty="0" smtClean="0"/>
                        <a:t>5,7</a:t>
                      </a:r>
                      <a:endParaRPr lang="fr-BE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sz="2000" baseline="0" dirty="0" smtClean="0"/>
                        <a:t>Wt. % </a:t>
                      </a:r>
                      <a:r>
                        <a:rPr lang="fr-BE" sz="2000" baseline="-25000" dirty="0" smtClean="0"/>
                        <a:t>real</a:t>
                      </a:r>
                      <a:endParaRPr lang="fr-BE" sz="2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000" b="1" dirty="0" smtClean="0">
                          <a:solidFill>
                            <a:srgbClr val="00B050"/>
                          </a:solidFill>
                        </a:rPr>
                        <a:t>7,9</a:t>
                      </a:r>
                      <a:endParaRPr lang="fr-BE" sz="2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000" dirty="0" smtClean="0"/>
                        <a:t>5,6</a:t>
                      </a:r>
                      <a:endParaRPr lang="fr-B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000" dirty="0" smtClean="0"/>
                        <a:t>4,3</a:t>
                      </a:r>
                      <a:endParaRPr lang="fr-BE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4314945" y="3789040"/>
            <a:ext cx="455028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Global reaction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3 MAlH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3 M + 3 Al + 6 H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</a:p>
          <a:p>
            <a:endParaRPr lang="en-US" sz="2400" baseline="-25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Reversible reaction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3 MAlH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 3"/>
              </a:rPr>
              <a:t>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3 MH + 3 Al + 9/2 H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  <a:endParaRPr lang="en-US" sz="24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467544" y="0"/>
            <a:ext cx="8075240" cy="72008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>
              <a:spcBef>
                <a:spcPct val="0"/>
              </a:spcBef>
            </a:pPr>
            <a:r>
              <a:rPr lang="en-US" sz="4800" u="sng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Solid state hydrogen storage</a:t>
            </a:r>
            <a:endParaRPr kumimoji="0" lang="en-US" sz="4800" b="0" i="0" u="sng" strike="noStrike" kern="1200" cap="none" spc="0" normalizeH="0" baseline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467544" y="690432"/>
            <a:ext cx="8229600" cy="722344"/>
          </a:xfrm>
          <a:prstGeom prst="rect">
            <a:avLst/>
          </a:prstGeom>
        </p:spPr>
        <p:txBody>
          <a:bodyPr vert="horz" lIns="0" rIns="0" bIns="0" anchor="b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5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Structural</a:t>
            </a:r>
            <a:endParaRPr kumimoji="0" lang="fr-BE" sz="5000" b="0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846560"/>
            <a:ext cx="896448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2000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Alanates (MAlH</a:t>
            </a:r>
            <a:r>
              <a:rPr lang="en-US" sz="2000" u="sng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2000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</a:pPr>
            <a:endParaRPr lang="en-US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</a:pPr>
            <a:endParaRPr lang="en-US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</a:pPr>
            <a:endParaRPr lang="en-US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</a:pPr>
            <a:endParaRPr lang="en-US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</a:pPr>
            <a:endParaRPr lang="en-US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</a:pPr>
            <a:endParaRPr lang="en-US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</a:pPr>
            <a:endParaRPr lang="en-US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</a:pPr>
            <a:endParaRPr lang="en-US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</a:pPr>
            <a:endParaRPr lang="en-US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2000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Borohydrides (MBH</a:t>
            </a:r>
            <a:r>
              <a:rPr lang="en-US" sz="2000" u="sng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4</a:t>
            </a:r>
            <a:r>
              <a:rPr lang="en-US" sz="2000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)</a:t>
            </a:r>
            <a:endParaRPr lang="en-US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08112" y="2204864"/>
            <a:ext cx="6012160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baseline="30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Decomposition: 3MAlH</a:t>
            </a:r>
            <a:r>
              <a:rPr lang="en-US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3 H</a:t>
            </a:r>
            <a:r>
              <a:rPr lang="en-US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+ M</a:t>
            </a:r>
            <a:r>
              <a:rPr lang="en-US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AlH</a:t>
            </a:r>
            <a:r>
              <a:rPr lang="en-US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+ 2Al</a:t>
            </a: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baseline="30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nd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Decomposition: M</a:t>
            </a:r>
            <a:r>
              <a:rPr lang="en-US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AlH</a:t>
            </a:r>
            <a:r>
              <a:rPr lang="en-US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3/2 H</a:t>
            </a:r>
            <a:r>
              <a:rPr lang="en-US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+ 3 MH + Al</a:t>
            </a: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3</a:t>
            </a:r>
            <a:r>
              <a:rPr lang="en-US" baseline="30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rd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Decomposition: MH  ½ H</a:t>
            </a:r>
            <a:r>
              <a:rPr lang="en-US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+ M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623731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LiBH</a:t>
            </a:r>
            <a:r>
              <a:rPr lang="en-US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4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: T</a:t>
            </a:r>
            <a:r>
              <a:rPr lang="en-US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dec1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320°C, T</a:t>
            </a:r>
            <a:r>
              <a:rPr lang="en-US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dec2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600°C,….,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wt.%</a:t>
            </a:r>
            <a:r>
              <a:rPr lang="en-US" baseline="-25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th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18,4,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wt.%</a:t>
            </a:r>
            <a:r>
              <a:rPr lang="en-US" baseline="-25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real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8%</a:t>
            </a:r>
            <a:endParaRPr 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/>
      <p:bldP spid="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75B3-A723-48B2-B124-DC342C00A868}" type="slidenum">
              <a:rPr lang="fr-BE" smtClean="0"/>
              <a:pPr/>
              <a:t>34</a:t>
            </a:fld>
            <a:endParaRPr lang="fr-BE"/>
          </a:p>
        </p:txBody>
      </p:sp>
      <p:sp>
        <p:nvSpPr>
          <p:cNvPr id="6" name="Rectangle 5"/>
          <p:cNvSpPr/>
          <p:nvPr/>
        </p:nvSpPr>
        <p:spPr>
          <a:xfrm>
            <a:off x="323528" y="908721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</a:pPr>
            <a:endParaRPr lang="en-US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2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Intermetallic compounds</a:t>
            </a: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</a:pPr>
            <a:endParaRPr lang="en-US" sz="2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</a:pPr>
            <a:endParaRPr lang="en-US" sz="2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</a:pPr>
            <a:endParaRPr lang="en-US" sz="2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</a:pPr>
            <a:endParaRPr lang="en-US" sz="2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</a:pPr>
            <a:endParaRPr lang="en-US" sz="2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</a:pPr>
            <a:endParaRPr lang="en-US" sz="2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</a:pPr>
            <a:endParaRPr lang="en-US" sz="2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</a:pPr>
            <a:endParaRPr lang="en-US" sz="2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467544" y="0"/>
            <a:ext cx="8075240" cy="72008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>
              <a:spcBef>
                <a:spcPct val="0"/>
              </a:spcBef>
            </a:pPr>
            <a:r>
              <a:rPr lang="en-US" sz="4800" u="sng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Solid state hydrogen storage</a:t>
            </a:r>
            <a:endParaRPr kumimoji="0" lang="en-US" sz="4800" b="0" i="0" u="sng" strike="noStrike" kern="1200" cap="none" spc="0" normalizeH="0" baseline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467544" y="690432"/>
            <a:ext cx="8229600" cy="722344"/>
          </a:xfrm>
          <a:prstGeom prst="rect">
            <a:avLst/>
          </a:prstGeom>
        </p:spPr>
        <p:txBody>
          <a:bodyPr vert="horz" lIns="0" rIns="0" bIns="0" anchor="b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5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Structural</a:t>
            </a:r>
            <a:endParaRPr kumimoji="0" lang="fr-BE" sz="5000" b="0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11" name="Tableau 10"/>
          <p:cNvGraphicFramePr>
            <a:graphicFrameLocks noGrp="1"/>
          </p:cNvGraphicFramePr>
          <p:nvPr/>
        </p:nvGraphicFramePr>
        <p:xfrm>
          <a:off x="1475656" y="2060848"/>
          <a:ext cx="6048672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2016224"/>
                <a:gridCol w="20162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000" dirty="0" err="1" smtClean="0"/>
                        <a:t>Metal</a:t>
                      </a:r>
                      <a:endParaRPr lang="fr-B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000" dirty="0" smtClean="0"/>
                        <a:t>Hydride</a:t>
                      </a:r>
                      <a:endParaRPr lang="fr-B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000" dirty="0" smtClean="0"/>
                        <a:t>Mass %</a:t>
                      </a:r>
                      <a:endParaRPr lang="fr-BE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000" dirty="0" smtClean="0"/>
                        <a:t>Pd</a:t>
                      </a:r>
                      <a:endParaRPr lang="fr-B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000" dirty="0" smtClean="0"/>
                        <a:t>PdH</a:t>
                      </a:r>
                      <a:r>
                        <a:rPr lang="fr-BE" sz="2000" baseline="-25000" dirty="0" smtClean="0"/>
                        <a:t>0.6</a:t>
                      </a:r>
                      <a:endParaRPr lang="fr-BE" sz="2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000" dirty="0" smtClean="0"/>
                        <a:t>0.56</a:t>
                      </a:r>
                      <a:endParaRPr lang="fr-BE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000" dirty="0" smtClean="0"/>
                        <a:t>LaNi</a:t>
                      </a:r>
                      <a:r>
                        <a:rPr lang="fr-BE" sz="2000" baseline="-25000" dirty="0" smtClean="0"/>
                        <a:t>5</a:t>
                      </a:r>
                      <a:endParaRPr lang="fr-BE" sz="2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000" dirty="0" smtClean="0"/>
                        <a:t>LaNi</a:t>
                      </a:r>
                      <a:r>
                        <a:rPr lang="fr-BE" sz="2000" baseline="-25000" dirty="0" smtClean="0"/>
                        <a:t>5</a:t>
                      </a:r>
                      <a:r>
                        <a:rPr lang="fr-BE" sz="2000" dirty="0" smtClean="0"/>
                        <a:t>H</a:t>
                      </a:r>
                      <a:r>
                        <a:rPr lang="fr-BE" sz="2000" baseline="-25000" dirty="0" smtClean="0"/>
                        <a:t>6</a:t>
                      </a:r>
                      <a:endParaRPr lang="fr-BE" sz="2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000" dirty="0" smtClean="0"/>
                        <a:t>1.37</a:t>
                      </a:r>
                      <a:endParaRPr lang="fr-BE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000" dirty="0" smtClean="0"/>
                        <a:t>ZrV</a:t>
                      </a:r>
                      <a:r>
                        <a:rPr lang="fr-BE" sz="2000" baseline="-25000" dirty="0" smtClean="0"/>
                        <a:t>2</a:t>
                      </a:r>
                      <a:endParaRPr lang="fr-B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000" dirty="0" smtClean="0"/>
                        <a:t>ZrV</a:t>
                      </a:r>
                      <a:r>
                        <a:rPr lang="fr-BE" sz="2000" baseline="-25000" dirty="0" smtClean="0"/>
                        <a:t>2</a:t>
                      </a:r>
                      <a:r>
                        <a:rPr lang="fr-BE" sz="2000" dirty="0" smtClean="0"/>
                        <a:t>H</a:t>
                      </a:r>
                      <a:r>
                        <a:rPr lang="fr-BE" sz="2000" baseline="-25000" dirty="0" smtClean="0"/>
                        <a:t>5.5</a:t>
                      </a:r>
                      <a:endParaRPr lang="fr-BE" sz="2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000" dirty="0" smtClean="0"/>
                        <a:t>3.01</a:t>
                      </a:r>
                      <a:endParaRPr lang="fr-BE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000" dirty="0" err="1" smtClean="0"/>
                        <a:t>FeTi</a:t>
                      </a:r>
                      <a:endParaRPr lang="fr-B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000" dirty="0" smtClean="0"/>
                        <a:t>FeTiH</a:t>
                      </a:r>
                      <a:r>
                        <a:rPr lang="fr-BE" sz="2000" baseline="-25000" dirty="0" smtClean="0"/>
                        <a:t>2</a:t>
                      </a:r>
                      <a:endParaRPr lang="fr-BE" sz="2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000" dirty="0" smtClean="0"/>
                        <a:t>1.89</a:t>
                      </a:r>
                      <a:endParaRPr lang="fr-BE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000" dirty="0" smtClean="0"/>
                        <a:t>Mg</a:t>
                      </a:r>
                      <a:r>
                        <a:rPr lang="fr-BE" sz="2000" baseline="-25000" dirty="0" smtClean="0"/>
                        <a:t>2</a:t>
                      </a:r>
                      <a:r>
                        <a:rPr lang="fr-BE" sz="2000" dirty="0" smtClean="0"/>
                        <a:t>Ni</a:t>
                      </a:r>
                      <a:endParaRPr lang="fr-B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000" dirty="0" smtClean="0"/>
                        <a:t>Mg</a:t>
                      </a:r>
                      <a:r>
                        <a:rPr lang="fr-BE" sz="2000" baseline="-25000" dirty="0" smtClean="0"/>
                        <a:t>2</a:t>
                      </a:r>
                      <a:r>
                        <a:rPr lang="fr-BE" sz="2000" dirty="0" smtClean="0"/>
                        <a:t>NiH</a:t>
                      </a:r>
                      <a:r>
                        <a:rPr lang="fr-BE" sz="2000" baseline="-25000" dirty="0" smtClean="0"/>
                        <a:t>4</a:t>
                      </a:r>
                      <a:endParaRPr lang="fr-BE" sz="2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000" dirty="0" smtClean="0"/>
                        <a:t>3.59</a:t>
                      </a:r>
                      <a:endParaRPr lang="fr-BE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000" dirty="0" smtClean="0"/>
                        <a:t>TiV</a:t>
                      </a:r>
                      <a:r>
                        <a:rPr lang="fr-BE" sz="2000" baseline="-25000" dirty="0" smtClean="0"/>
                        <a:t>2</a:t>
                      </a:r>
                      <a:endParaRPr lang="fr-BE" sz="2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000" dirty="0" smtClean="0"/>
                        <a:t>TiV</a:t>
                      </a:r>
                      <a:r>
                        <a:rPr lang="fr-BE" sz="2000" baseline="-25000" dirty="0" smtClean="0"/>
                        <a:t>2</a:t>
                      </a:r>
                      <a:r>
                        <a:rPr lang="fr-BE" sz="2000" dirty="0" smtClean="0"/>
                        <a:t>H</a:t>
                      </a:r>
                      <a:r>
                        <a:rPr lang="fr-BE" sz="2000" baseline="-25000" dirty="0" smtClean="0"/>
                        <a:t>4</a:t>
                      </a:r>
                      <a:endParaRPr lang="fr-BE" sz="2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000" dirty="0" smtClean="0"/>
                        <a:t>2.6</a:t>
                      </a:r>
                      <a:endParaRPr lang="fr-BE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539552" y="5589240"/>
            <a:ext cx="5747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Not suitable for on-board storage system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 flipH="1" flipV="1">
            <a:off x="6876256" y="4293096"/>
            <a:ext cx="72008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/>
          <p:cNvSpPr/>
          <p:nvPr/>
        </p:nvSpPr>
        <p:spPr>
          <a:xfrm>
            <a:off x="2051720" y="4077072"/>
            <a:ext cx="576064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1" name="Rectangle 20"/>
          <p:cNvSpPr/>
          <p:nvPr/>
        </p:nvSpPr>
        <p:spPr>
          <a:xfrm>
            <a:off x="5508104" y="2060848"/>
            <a:ext cx="2016224" cy="28083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 animBg="1"/>
      <p:bldP spid="18" grpId="1" animBg="1"/>
      <p:bldP spid="2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75B3-A723-48B2-B124-DC342C00A868}" type="slidenum">
              <a:rPr lang="fr-BE" smtClean="0"/>
              <a:pPr/>
              <a:t>35</a:t>
            </a:fld>
            <a:endParaRPr lang="fr-BE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467544" y="0"/>
            <a:ext cx="8075240" cy="72008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>
              <a:spcBef>
                <a:spcPct val="0"/>
              </a:spcBef>
            </a:pPr>
            <a:r>
              <a:rPr lang="en-US" sz="4800" u="sng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Solid state hydrogen storage</a:t>
            </a:r>
            <a:endParaRPr kumimoji="0" lang="en-US" sz="4800" b="0" i="0" u="sng" strike="noStrike" kern="1200" cap="none" spc="0" normalizeH="0" baseline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467544" y="690432"/>
            <a:ext cx="8229600" cy="722344"/>
          </a:xfrm>
          <a:prstGeom prst="rect">
            <a:avLst/>
          </a:prstGeom>
        </p:spPr>
        <p:txBody>
          <a:bodyPr vert="horz" lIns="0" rIns="0" bIns="0" anchor="b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5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Conclusion</a:t>
            </a:r>
            <a:endParaRPr kumimoji="0" lang="fr-BE" sz="5000" b="0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67544" y="1988840"/>
            <a:ext cx="3180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Adsorption on surface</a:t>
            </a:r>
            <a:endParaRPr lang="en-US" sz="24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lèche droite 7"/>
          <p:cNvSpPr/>
          <p:nvPr/>
        </p:nvSpPr>
        <p:spPr>
          <a:xfrm>
            <a:off x="1619672" y="2852936"/>
            <a:ext cx="50405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411760" y="2708920"/>
            <a:ext cx="48926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Small pores (high specific surface)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Mg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67544" y="4221088"/>
            <a:ext cx="2236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In the structure</a:t>
            </a:r>
            <a:endParaRPr lang="en-US" sz="24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lèche droite 10"/>
          <p:cNvSpPr/>
          <p:nvPr/>
        </p:nvSpPr>
        <p:spPr>
          <a:xfrm>
            <a:off x="1691680" y="5157192"/>
            <a:ext cx="50405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411760" y="5013176"/>
            <a:ext cx="5593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Best results with complex metal hydride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75B3-A723-48B2-B124-DC342C00A868}" type="slidenum">
              <a:rPr lang="fr-BE" smtClean="0"/>
              <a:pPr/>
              <a:t>36</a:t>
            </a:fld>
            <a:endParaRPr lang="fr-BE"/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323528" y="1052736"/>
          <a:ext cx="4207594" cy="628650"/>
        </p:xfrm>
        <a:graphic>
          <a:graphicData uri="http://schemas.openxmlformats.org/drawingml/2006/table">
            <a:tbl>
              <a:tblPr/>
              <a:tblGrid>
                <a:gridCol w="1562821"/>
                <a:gridCol w="2644773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BE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Fuel Type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Energy</a:t>
                      </a:r>
                      <a:r>
                        <a:rPr lang="fr-BE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fr-BE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Content (</a:t>
                      </a:r>
                      <a:r>
                        <a:rPr lang="fr-BE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kJ/g)</a:t>
                      </a:r>
                      <a:r>
                        <a:rPr lang="fr-BE" sz="2000" b="1" i="0" u="none" strike="noStrike" baseline="30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fr-BE" sz="2000" b="1" i="0" u="none" strike="noStrike" baseline="300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BE" sz="2000" b="0" i="0" u="none" strike="noStrike" dirty="0">
                          <a:solidFill>
                            <a:schemeClr val="accent1"/>
                          </a:solidFill>
                          <a:latin typeface="Calibri"/>
                        </a:rPr>
                        <a:t>dihydrogen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  <a:endParaRPr lang="fr-BE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4330824" cy="755576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Conclusion</a:t>
            </a:r>
            <a:endParaRPr lang="en-US" u="sng" dirty="0"/>
          </a:p>
        </p:txBody>
      </p:sp>
      <p:pic>
        <p:nvPicPr>
          <p:cNvPr id="7" name="Picture 4" descr="http://t2.gstatic.com/images?q=tbn:ANd9GcQWMKOSZN1Wv8_FgSkcSapd__PDomqrgEU2AFzNAImpgY64eIJ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2376264" cy="1462316"/>
          </a:xfrm>
          <a:prstGeom prst="rect">
            <a:avLst/>
          </a:prstGeom>
          <a:noFill/>
        </p:spPr>
      </p:pic>
      <p:grpSp>
        <p:nvGrpSpPr>
          <p:cNvPr id="14" name="Groupe 13"/>
          <p:cNvGrpSpPr/>
          <p:nvPr/>
        </p:nvGrpSpPr>
        <p:grpSpPr>
          <a:xfrm>
            <a:off x="4644008" y="692696"/>
            <a:ext cx="2592288" cy="2448272"/>
            <a:chOff x="4644008" y="692696"/>
            <a:chExt cx="2592288" cy="2448272"/>
          </a:xfrm>
        </p:grpSpPr>
        <p:grpSp>
          <p:nvGrpSpPr>
            <p:cNvPr id="8" name="Groupe 7"/>
            <p:cNvGrpSpPr/>
            <p:nvPr/>
          </p:nvGrpSpPr>
          <p:grpSpPr>
            <a:xfrm>
              <a:off x="4644008" y="1196752"/>
              <a:ext cx="2592288" cy="1944216"/>
              <a:chOff x="2771800" y="1628800"/>
              <a:chExt cx="2592288" cy="1944216"/>
            </a:xfrm>
          </p:grpSpPr>
          <p:pic>
            <p:nvPicPr>
              <p:cNvPr id="9" name="Picture 2" descr="http://t2.gstatic.com/images?q=tbn:ANd9GcTYbdnAac5EByimKm2nryzNZk45yUb_5XN2hJQhIr6fEiT5FUzIYA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t="6617" r="50727" b="50373"/>
              <a:stretch>
                <a:fillRect/>
              </a:stretch>
            </p:blipFill>
            <p:spPr bwMode="auto">
              <a:xfrm>
                <a:off x="2771800" y="1700808"/>
                <a:ext cx="2520280" cy="1872208"/>
              </a:xfrm>
              <a:prstGeom prst="rect">
                <a:avLst/>
              </a:prstGeom>
              <a:noFill/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5148064" y="1628800"/>
                <a:ext cx="216024" cy="122413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932040" y="1628800"/>
                <a:ext cx="288032" cy="93610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5061066" y="2537866"/>
                <a:ext cx="144016" cy="2160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</p:grpSp>
        <p:sp>
          <p:nvSpPr>
            <p:cNvPr id="13" name="ZoneTexte 12"/>
            <p:cNvSpPr txBox="1"/>
            <p:nvPr/>
          </p:nvSpPr>
          <p:spPr>
            <a:xfrm>
              <a:off x="6588224" y="692696"/>
              <a:ext cx="58541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7200" dirty="0" smtClean="0"/>
                <a:t>?</a:t>
              </a:r>
              <a:endParaRPr lang="fr-BE" sz="7200" dirty="0"/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395536" y="3491718"/>
            <a:ext cx="3240360" cy="2601582"/>
            <a:chOff x="6012160" y="4786417"/>
            <a:chExt cx="2381250" cy="1794193"/>
          </a:xfrm>
        </p:grpSpPr>
        <p:sp>
          <p:nvSpPr>
            <p:cNvPr id="16" name="Rectangle 15"/>
            <p:cNvSpPr/>
            <p:nvPr/>
          </p:nvSpPr>
          <p:spPr>
            <a:xfrm>
              <a:off x="6890990" y="4786417"/>
              <a:ext cx="973254" cy="2547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BE" dirty="0" smtClean="0">
                  <a:latin typeface="Arial" pitchFamily="34" charset="0"/>
                  <a:cs typeface="Arial" pitchFamily="34" charset="0"/>
                </a:rPr>
                <a:t>Pipelines</a:t>
              </a:r>
              <a:endParaRPr lang="fr-BE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7" name="Picture 8" descr="http://www.fuelcellpark.com/h2/images/pipeline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12160" y="5085184"/>
              <a:ext cx="2381250" cy="1495426"/>
            </a:xfrm>
            <a:prstGeom prst="rect">
              <a:avLst/>
            </a:prstGeom>
            <a:noFill/>
          </p:spPr>
        </p:pic>
      </p:grpSp>
      <p:cxnSp>
        <p:nvCxnSpPr>
          <p:cNvPr id="19" name="Connecteur droit avec flèche 18"/>
          <p:cNvCxnSpPr/>
          <p:nvPr/>
        </p:nvCxnSpPr>
        <p:spPr>
          <a:xfrm flipV="1">
            <a:off x="3491880" y="2708920"/>
            <a:ext cx="1152128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3851920" y="2996952"/>
            <a:ext cx="360040" cy="5040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H="1">
            <a:off x="3851920" y="2996952"/>
            <a:ext cx="360040" cy="5040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4" descr="https://www.llnl.gov/news/newsreleases/2008/images/hydrogen_car_rear_big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0" y="3789040"/>
            <a:ext cx="3168352" cy="2739553"/>
          </a:xfrm>
          <a:prstGeom prst="rect">
            <a:avLst/>
          </a:prstGeom>
          <a:noFill/>
        </p:spPr>
      </p:pic>
      <p:sp>
        <p:nvSpPr>
          <p:cNvPr id="24" name="ZoneTexte 23"/>
          <p:cNvSpPr txBox="1"/>
          <p:nvPr/>
        </p:nvSpPr>
        <p:spPr>
          <a:xfrm>
            <a:off x="5220072" y="3284984"/>
            <a:ext cx="2687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Storage problem !!!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75B3-A723-48B2-B124-DC342C00A868}" type="slidenum">
              <a:rPr lang="fr-BE" smtClean="0"/>
              <a:pPr/>
              <a:t>37</a:t>
            </a:fld>
            <a:endParaRPr lang="fr-BE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2674640" cy="755576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Conclusion</a:t>
            </a:r>
            <a:endParaRPr lang="en-US" u="sng" dirty="0"/>
          </a:p>
        </p:txBody>
      </p:sp>
      <p:pic>
        <p:nvPicPr>
          <p:cNvPr id="6" name="Picture 4" descr="https://www.llnl.gov/news/newsreleases/2008/images/hydrogen_car_rear_bi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24744"/>
            <a:ext cx="3168352" cy="2739553"/>
          </a:xfrm>
          <a:prstGeom prst="rect">
            <a:avLst/>
          </a:prstGeom>
          <a:noFill/>
        </p:spPr>
      </p:pic>
      <p:cxnSp>
        <p:nvCxnSpPr>
          <p:cNvPr id="8" name="Connecteur droit avec flèche 7"/>
          <p:cNvCxnSpPr>
            <a:stCxn id="6" idx="3"/>
            <a:endCxn id="14" idx="1"/>
          </p:cNvCxnSpPr>
          <p:nvPr/>
        </p:nvCxnSpPr>
        <p:spPr>
          <a:xfrm flipV="1">
            <a:off x="3275856" y="1243499"/>
            <a:ext cx="864096" cy="12510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>
            <a:stCxn id="6" idx="3"/>
          </p:cNvCxnSpPr>
          <p:nvPr/>
        </p:nvCxnSpPr>
        <p:spPr>
          <a:xfrm>
            <a:off x="3275856" y="2494521"/>
            <a:ext cx="936104" cy="7904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>
            <a:stCxn id="6" idx="3"/>
          </p:cNvCxnSpPr>
          <p:nvPr/>
        </p:nvCxnSpPr>
        <p:spPr>
          <a:xfrm>
            <a:off x="3275856" y="2494521"/>
            <a:ext cx="288032" cy="19425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 l="13555" t="21282" r="37189" b="11782"/>
          <a:stretch>
            <a:fillRect/>
          </a:stretch>
        </p:blipFill>
        <p:spPr bwMode="auto">
          <a:xfrm>
            <a:off x="6084168" y="836712"/>
            <a:ext cx="2811489" cy="2148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ZoneTexte 13"/>
          <p:cNvSpPr txBox="1"/>
          <p:nvPr/>
        </p:nvSpPr>
        <p:spPr>
          <a:xfrm>
            <a:off x="4139952" y="1043444"/>
            <a:ext cx="19375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Pressurized Gas</a:t>
            </a:r>
            <a:endParaRPr lang="en-US" sz="2000" u="sng" dirty="0"/>
          </a:p>
        </p:txBody>
      </p:sp>
      <p:sp>
        <p:nvSpPr>
          <p:cNvPr id="19" name="ZoneTexte 18"/>
          <p:cNvSpPr txBox="1"/>
          <p:nvPr/>
        </p:nvSpPr>
        <p:spPr>
          <a:xfrm>
            <a:off x="4283968" y="3212976"/>
            <a:ext cx="12218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u="sng" dirty="0" err="1" smtClean="0">
                <a:latin typeface="Arial" pitchFamily="34" charset="0"/>
                <a:cs typeface="Arial" pitchFamily="34" charset="0"/>
              </a:rPr>
              <a:t>Liquid</a:t>
            </a:r>
            <a:r>
              <a:rPr lang="fr-BE" sz="2000" u="sng" dirty="0" smtClean="0">
                <a:latin typeface="Arial" pitchFamily="34" charset="0"/>
                <a:cs typeface="Arial" pitchFamily="34" charset="0"/>
              </a:rPr>
              <a:t> H</a:t>
            </a:r>
            <a:r>
              <a:rPr lang="fr-BE" sz="2000" u="sng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fr-BE" sz="2000" u="sng" baseline="-25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" name="Groupe 23"/>
          <p:cNvGrpSpPr/>
          <p:nvPr/>
        </p:nvGrpSpPr>
        <p:grpSpPr>
          <a:xfrm>
            <a:off x="6012160" y="2996952"/>
            <a:ext cx="3096344" cy="1440160"/>
            <a:chOff x="5796136" y="3356992"/>
            <a:chExt cx="3096344" cy="1440160"/>
          </a:xfrm>
        </p:grpSpPr>
        <p:sp>
          <p:nvSpPr>
            <p:cNvPr id="22" name="Ellipse 21"/>
            <p:cNvSpPr/>
            <p:nvPr/>
          </p:nvSpPr>
          <p:spPr>
            <a:xfrm>
              <a:off x="5796136" y="3356992"/>
              <a:ext cx="3096344" cy="144016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23" name="Ellipse 22"/>
            <p:cNvSpPr/>
            <p:nvPr/>
          </p:nvSpPr>
          <p:spPr>
            <a:xfrm>
              <a:off x="6552220" y="3717032"/>
              <a:ext cx="1548172" cy="72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sp>
        <p:nvSpPr>
          <p:cNvPr id="26" name="ZoneTexte 25"/>
          <p:cNvSpPr txBox="1"/>
          <p:nvPr/>
        </p:nvSpPr>
        <p:spPr>
          <a:xfrm>
            <a:off x="2483768" y="4437112"/>
            <a:ext cx="21747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u="sng" dirty="0" err="1" smtClean="0"/>
              <a:t>Solid</a:t>
            </a:r>
            <a:r>
              <a:rPr lang="fr-BE" sz="2000" u="sng" dirty="0" smtClean="0"/>
              <a:t> state </a:t>
            </a:r>
            <a:r>
              <a:rPr lang="fr-BE" sz="2000" u="sng" dirty="0" err="1" smtClean="0"/>
              <a:t>storage</a:t>
            </a:r>
            <a:endParaRPr lang="fr-BE" sz="2000" u="sng" dirty="0"/>
          </a:p>
        </p:txBody>
      </p:sp>
      <p:sp>
        <p:nvSpPr>
          <p:cNvPr id="27" name="ZoneTexte 26"/>
          <p:cNvSpPr txBox="1"/>
          <p:nvPr/>
        </p:nvSpPr>
        <p:spPr>
          <a:xfrm>
            <a:off x="179512" y="4797152"/>
            <a:ext cx="2581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/>
              <a:t>Adsorption on surface</a:t>
            </a:r>
            <a:endParaRPr lang="fr-BE" b="1" dirty="0"/>
          </a:p>
        </p:txBody>
      </p:sp>
      <p:sp>
        <p:nvSpPr>
          <p:cNvPr id="28" name="ZoneTexte 27"/>
          <p:cNvSpPr txBox="1"/>
          <p:nvPr/>
        </p:nvSpPr>
        <p:spPr>
          <a:xfrm>
            <a:off x="3920492" y="4859868"/>
            <a:ext cx="1883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/>
              <a:t>In the structure</a:t>
            </a:r>
            <a:endParaRPr lang="fr-BE" b="1" dirty="0"/>
          </a:p>
        </p:txBody>
      </p:sp>
      <p:sp>
        <p:nvSpPr>
          <p:cNvPr id="29" name="ZoneTexte 28"/>
          <p:cNvSpPr txBox="1"/>
          <p:nvPr/>
        </p:nvSpPr>
        <p:spPr>
          <a:xfrm>
            <a:off x="4694552" y="1556792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&gt;700 bar</a:t>
            </a:r>
            <a:endParaRPr lang="fr-BE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4283968" y="4077072"/>
            <a:ext cx="2181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Volume not suitable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-36512" y="5085184"/>
            <a:ext cx="3672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metallic glasses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carbon-based compound</a:t>
            </a:r>
          </a:p>
          <a:p>
            <a:pPr lvl="1"/>
            <a:r>
              <a:rPr lang="en-US" dirty="0" err="1" smtClean="0">
                <a:latin typeface="Arial" pitchFamily="34" charset="0"/>
                <a:cs typeface="Arial" pitchFamily="34" charset="0"/>
              </a:rPr>
              <a:t>Zeolite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MOFs</a:t>
            </a:r>
          </a:p>
        </p:txBody>
      </p:sp>
      <p:sp>
        <p:nvSpPr>
          <p:cNvPr id="32" name="Flèche droite 31"/>
          <p:cNvSpPr/>
          <p:nvPr/>
        </p:nvSpPr>
        <p:spPr>
          <a:xfrm>
            <a:off x="251520" y="6309320"/>
            <a:ext cx="50405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755576" y="6228601"/>
            <a:ext cx="3320140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Small pores (high specific surface)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Mg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Flèche droite 33"/>
          <p:cNvSpPr/>
          <p:nvPr/>
        </p:nvSpPr>
        <p:spPr>
          <a:xfrm>
            <a:off x="4283968" y="6071810"/>
            <a:ext cx="50405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4816231" y="5949280"/>
            <a:ext cx="3788217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Best results with complex metal hydride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995936" y="5085184"/>
            <a:ext cx="3672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Simple metal hydride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Complex metal hydride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Intermetallic</a:t>
            </a:r>
          </a:p>
          <a:p>
            <a:pPr lvl="1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itre 1"/>
          <p:cNvSpPr txBox="1">
            <a:spLocks/>
          </p:cNvSpPr>
          <p:nvPr/>
        </p:nvSpPr>
        <p:spPr>
          <a:xfrm>
            <a:off x="2915816" y="2596"/>
            <a:ext cx="3744416" cy="755576"/>
          </a:xfrm>
          <a:prstGeom prst="rect">
            <a:avLst/>
          </a:prstGeom>
        </p:spPr>
        <p:txBody>
          <a:bodyPr vert="horz" lIns="0" rIns="0" bIns="0" anchor="b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&amp; perspectives</a:t>
            </a:r>
            <a:endParaRPr kumimoji="0" lang="en-US" sz="5000" b="0" i="0" u="sng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6" grpId="0"/>
      <p:bldP spid="27" grpId="0"/>
      <p:bldP spid="28" grpId="0"/>
      <p:bldP spid="29" grpId="0"/>
      <p:bldP spid="30" grpId="0"/>
      <p:bldP spid="31" grpId="0"/>
      <p:bldP spid="32" grpId="0" animBg="1"/>
      <p:bldP spid="33" grpId="0" animBg="1"/>
      <p:bldP spid="34" grpId="0" animBg="1"/>
      <p:bldP spid="35" grpId="0" animBg="1"/>
      <p:bldP spid="36" grpId="0"/>
      <p:bldP spid="2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75B3-A723-48B2-B124-DC342C00A868}" type="slidenum">
              <a:rPr lang="fr-BE" smtClean="0"/>
              <a:pPr/>
              <a:t>38</a:t>
            </a:fld>
            <a:endParaRPr lang="fr-BE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914400" y="2852936"/>
            <a:ext cx="8229600" cy="755576"/>
          </a:xfrm>
          <a:prstGeom prst="rect">
            <a:avLst/>
          </a:prstGeom>
        </p:spPr>
        <p:txBody>
          <a:bodyPr vert="horz" lIns="0" rIns="0" bIns="0" anchor="b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Thanks for your attention !</a:t>
            </a:r>
            <a:endParaRPr kumimoji="0" lang="en-US" sz="5000" b="0" i="0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07504" y="6372036"/>
            <a:ext cx="8748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« Water is life  » and « hydrogen generates water »… Does hydrogen generate life?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75B3-A723-48B2-B124-DC342C00A868}" type="slidenum">
              <a:rPr lang="fr-BE" smtClean="0"/>
              <a:pPr/>
              <a:t>4</a:t>
            </a:fld>
            <a:endParaRPr lang="fr-BE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55576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Introduction</a:t>
            </a:r>
            <a:endParaRPr lang="en-US" u="sng" dirty="0"/>
          </a:p>
        </p:txBody>
      </p:sp>
      <p:grpSp>
        <p:nvGrpSpPr>
          <p:cNvPr id="12" name="Groupe 11"/>
          <p:cNvGrpSpPr/>
          <p:nvPr/>
        </p:nvGrpSpPr>
        <p:grpSpPr>
          <a:xfrm>
            <a:off x="323528" y="1634734"/>
            <a:ext cx="2916183" cy="2082298"/>
            <a:chOff x="251520" y="2364106"/>
            <a:chExt cx="2916183" cy="2082298"/>
          </a:xfrm>
        </p:grpSpPr>
        <p:pic>
          <p:nvPicPr>
            <p:cNvPr id="13" name="Picture 8" descr="http://www.ffaerostation.org/public/images/historique/firstvol2111178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43608" y="2364106"/>
              <a:ext cx="1224136" cy="1692353"/>
            </a:xfrm>
            <a:prstGeom prst="rect">
              <a:avLst/>
            </a:prstGeom>
            <a:noFill/>
          </p:spPr>
        </p:pic>
        <p:sp>
          <p:nvSpPr>
            <p:cNvPr id="14" name="ZoneTexte 13"/>
            <p:cNvSpPr txBox="1"/>
            <p:nvPr/>
          </p:nvSpPr>
          <p:spPr>
            <a:xfrm>
              <a:off x="251520" y="4077072"/>
              <a:ext cx="29161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Arial" pitchFamily="34" charset="0"/>
                  <a:cs typeface="Arial" pitchFamily="34" charset="0"/>
                  <a:sym typeface="Wingdings" pitchFamily="2" charset="2"/>
                </a:rPr>
                <a:t>Montgolfier brother (1783) </a:t>
              </a:r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3707904" y="4005064"/>
            <a:ext cx="2376264" cy="2385556"/>
            <a:chOff x="3707904" y="4005064"/>
            <a:chExt cx="2376264" cy="2385556"/>
          </a:xfrm>
        </p:grpSpPr>
        <p:pic>
          <p:nvPicPr>
            <p:cNvPr id="16" name="Picture 6" descr="http://spot.colorado.edu/~dziadeck/zf/images/logos/zc.logowhind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07904" y="4005064"/>
              <a:ext cx="2376264" cy="1844732"/>
            </a:xfrm>
            <a:prstGeom prst="rect">
              <a:avLst/>
            </a:prstGeom>
            <a:noFill/>
          </p:spPr>
        </p:pic>
        <p:sp>
          <p:nvSpPr>
            <p:cNvPr id="17" name="ZoneTexte 16"/>
            <p:cNvSpPr txBox="1"/>
            <p:nvPr/>
          </p:nvSpPr>
          <p:spPr>
            <a:xfrm>
              <a:off x="4211960" y="6021288"/>
              <a:ext cx="16466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dirty="0" smtClean="0">
                  <a:latin typeface="Arial" pitchFamily="34" charset="0"/>
                  <a:cs typeface="Arial" pitchFamily="34" charset="0"/>
                </a:rPr>
                <a:t>Zeppelin 1900</a:t>
              </a:r>
              <a:endParaRPr lang="fr-BE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3257486" y="908720"/>
            <a:ext cx="2121094" cy="2878579"/>
            <a:chOff x="3347933" y="1158630"/>
            <a:chExt cx="2121094" cy="2878579"/>
          </a:xfrm>
        </p:grpSpPr>
        <p:pic>
          <p:nvPicPr>
            <p:cNvPr id="19" name="Picture 2" descr="3890c7ecd10d93d6c74019d8f7a821f4.jp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655572" y="1158630"/>
              <a:ext cx="1564500" cy="2208707"/>
            </a:xfrm>
            <a:prstGeom prst="rect">
              <a:avLst/>
            </a:prstGeom>
            <a:noFill/>
          </p:spPr>
        </p:pic>
        <p:sp>
          <p:nvSpPr>
            <p:cNvPr id="20" name="ZoneTexte 19"/>
            <p:cNvSpPr txBox="1"/>
            <p:nvPr/>
          </p:nvSpPr>
          <p:spPr>
            <a:xfrm>
              <a:off x="3347933" y="3390878"/>
              <a:ext cx="21210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>
                  <a:latin typeface="Arial" pitchFamily="34" charset="0"/>
                  <a:cs typeface="Arial" pitchFamily="34" charset="0"/>
                </a:rPr>
                <a:t>Streetlight</a:t>
              </a:r>
              <a:r>
                <a:rPr lang="fr-BE" dirty="0" smtClean="0">
                  <a:latin typeface="Arial" pitchFamily="34" charset="0"/>
                  <a:cs typeface="Arial" pitchFamily="34" charset="0"/>
                </a:rPr>
                <a:t>  in Paris</a:t>
              </a:r>
            </a:p>
            <a:p>
              <a:pPr algn="ctr"/>
              <a:r>
                <a:rPr lang="fr-BE" dirty="0" smtClean="0">
                  <a:latin typeface="Arial" pitchFamily="34" charset="0"/>
                  <a:cs typeface="Arial" pitchFamily="34" charset="0"/>
                </a:rPr>
                <a:t>(P. Lebon 1786)</a:t>
              </a:r>
            </a:p>
          </p:txBody>
        </p:sp>
      </p:grpSp>
      <p:grpSp>
        <p:nvGrpSpPr>
          <p:cNvPr id="21" name="Groupe 20"/>
          <p:cNvGrpSpPr/>
          <p:nvPr/>
        </p:nvGrpSpPr>
        <p:grpSpPr>
          <a:xfrm>
            <a:off x="5796136" y="838453"/>
            <a:ext cx="2996974" cy="2806571"/>
            <a:chOff x="5535466" y="764704"/>
            <a:chExt cx="2996974" cy="2806571"/>
          </a:xfrm>
        </p:grpSpPr>
        <p:pic>
          <p:nvPicPr>
            <p:cNvPr id="22" name="Picture 2" descr="http://i87.servimg.com/u/f87/11/07/13/65/hydrog10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796136" y="764704"/>
              <a:ext cx="2376264" cy="2175786"/>
            </a:xfrm>
            <a:prstGeom prst="rect">
              <a:avLst/>
            </a:prstGeom>
            <a:noFill/>
          </p:spPr>
        </p:pic>
        <p:sp>
          <p:nvSpPr>
            <p:cNvPr id="23" name="ZoneTexte 22"/>
            <p:cNvSpPr txBox="1"/>
            <p:nvPr/>
          </p:nvSpPr>
          <p:spPr>
            <a:xfrm>
              <a:off x="5535466" y="2924944"/>
              <a:ext cx="299697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Arial" pitchFamily="34" charset="0"/>
                  <a:cs typeface="Arial" pitchFamily="34" charset="0"/>
                </a:rPr>
                <a:t>Internal</a:t>
              </a:r>
              <a:r>
                <a:rPr lang="fr-BE" dirty="0" smtClean="0">
                  <a:latin typeface="Arial" pitchFamily="34" charset="0"/>
                  <a:cs typeface="Arial" pitchFamily="34" charset="0"/>
                </a:rPr>
                <a:t> combustion </a:t>
              </a:r>
              <a:r>
                <a:rPr lang="en-GB" dirty="0" smtClean="0">
                  <a:latin typeface="Arial" pitchFamily="34" charset="0"/>
                  <a:cs typeface="Arial" pitchFamily="34" charset="0"/>
                </a:rPr>
                <a:t>engine</a:t>
              </a:r>
              <a:r>
                <a:rPr lang="fr-BE" dirty="0" smtClean="0"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algn="ctr"/>
              <a:r>
                <a:rPr lang="fr-BE" dirty="0" smtClean="0">
                  <a:latin typeface="Arial" pitchFamily="34" charset="0"/>
                  <a:cs typeface="Arial" pitchFamily="34" charset="0"/>
                </a:rPr>
                <a:t>(1806 </a:t>
              </a:r>
              <a:r>
                <a:rPr lang="fr-BE" dirty="0" err="1" smtClean="0">
                  <a:latin typeface="Arial" pitchFamily="34" charset="0"/>
                  <a:cs typeface="Arial" pitchFamily="34" charset="0"/>
                </a:rPr>
                <a:t>Rivaz</a:t>
              </a:r>
              <a:r>
                <a:rPr lang="fr-BE" dirty="0" smtClean="0">
                  <a:latin typeface="Arial" pitchFamily="34" charset="0"/>
                  <a:cs typeface="Arial" pitchFamily="34" charset="0"/>
                </a:rPr>
                <a:t>)</a:t>
              </a:r>
            </a:p>
          </p:txBody>
        </p:sp>
      </p:grpSp>
      <p:pic>
        <p:nvPicPr>
          <p:cNvPr id="2050" name="Picture 2" descr="http://biodiesel.environmentalactiongroup.org/cel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3717032"/>
            <a:ext cx="3131840" cy="2214625"/>
          </a:xfrm>
          <a:prstGeom prst="rect">
            <a:avLst/>
          </a:prstGeom>
          <a:noFill/>
        </p:spPr>
      </p:pic>
      <p:grpSp>
        <p:nvGrpSpPr>
          <p:cNvPr id="24" name="Groupe 23"/>
          <p:cNvGrpSpPr/>
          <p:nvPr/>
        </p:nvGrpSpPr>
        <p:grpSpPr>
          <a:xfrm>
            <a:off x="6150310" y="3862789"/>
            <a:ext cx="2749472" cy="2590547"/>
            <a:chOff x="5958186" y="3645024"/>
            <a:chExt cx="2749472" cy="2590547"/>
          </a:xfrm>
        </p:grpSpPr>
        <p:pic>
          <p:nvPicPr>
            <p:cNvPr id="25" name="Picture 11" descr="http://upload.wikimedia.org/wikipedia/commons/thumb/c/c9/Hydrogen_maser.gif/220px-Hydrogen_maser.gif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516216" y="3645024"/>
              <a:ext cx="1519436" cy="1989081"/>
            </a:xfrm>
            <a:prstGeom prst="rect">
              <a:avLst/>
            </a:prstGeom>
            <a:noFill/>
          </p:spPr>
        </p:pic>
        <p:sp>
          <p:nvSpPr>
            <p:cNvPr id="26" name="ZoneTexte 25"/>
            <p:cNvSpPr txBox="1"/>
            <p:nvPr/>
          </p:nvSpPr>
          <p:spPr>
            <a:xfrm>
              <a:off x="5958186" y="5589240"/>
              <a:ext cx="27494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 err="1" smtClean="0">
                  <a:latin typeface="Arial" pitchFamily="34" charset="0"/>
                  <a:cs typeface="Arial" pitchFamily="34" charset="0"/>
                </a:rPr>
                <a:t>Hydrogen</a:t>
              </a:r>
              <a:r>
                <a:rPr lang="fr-FR" dirty="0" smtClean="0">
                  <a:latin typeface="Arial" pitchFamily="34" charset="0"/>
                  <a:cs typeface="Arial" pitchFamily="34" charset="0"/>
                </a:rPr>
                <a:t> maser </a:t>
              </a:r>
            </a:p>
            <a:p>
              <a:pPr algn="ctr"/>
              <a:r>
                <a:rPr lang="fr-FR" dirty="0" smtClean="0">
                  <a:latin typeface="Arial" pitchFamily="34" charset="0"/>
                  <a:cs typeface="Arial" pitchFamily="34" charset="0"/>
                </a:rPr>
                <a:t>1952 :Pr Robert H. </a:t>
              </a:r>
              <a:r>
                <a:rPr lang="fr-FR" dirty="0" err="1" smtClean="0">
                  <a:latin typeface="Arial" pitchFamily="34" charset="0"/>
                  <a:cs typeface="Arial" pitchFamily="34" charset="0"/>
                </a:rPr>
                <a:t>Dicke</a:t>
              </a:r>
              <a:endParaRPr lang="fr-BE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7" name="ZoneTexte 26"/>
          <p:cNvSpPr txBox="1"/>
          <p:nvPr/>
        </p:nvSpPr>
        <p:spPr>
          <a:xfrm>
            <a:off x="863431" y="5949280"/>
            <a:ext cx="2300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Hydrogen</a:t>
            </a:r>
            <a:r>
              <a:rPr lang="fr-BE" dirty="0" smtClean="0">
                <a:latin typeface="Arial" pitchFamily="34" charset="0"/>
                <a:cs typeface="Arial" pitchFamily="34" charset="0"/>
              </a:rPr>
              <a:t> fuel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cell</a:t>
            </a:r>
          </a:p>
          <a:p>
            <a:pPr algn="ctr"/>
            <a:r>
              <a:rPr lang="fr-BE" dirty="0" smtClean="0">
                <a:latin typeface="Arial" pitchFamily="34" charset="0"/>
                <a:cs typeface="Arial" pitchFamily="34" charset="0"/>
              </a:rPr>
              <a:t>(W. R.G </a:t>
            </a:r>
            <a:r>
              <a:rPr lang="fr-BE" dirty="0" err="1" smtClean="0">
                <a:latin typeface="Arial" pitchFamily="34" charset="0"/>
                <a:cs typeface="Arial" pitchFamily="34" charset="0"/>
              </a:rPr>
              <a:t>roove</a:t>
            </a:r>
            <a:r>
              <a:rPr lang="fr-BE" dirty="0" smtClean="0">
                <a:latin typeface="Arial" pitchFamily="34" charset="0"/>
                <a:cs typeface="Arial" pitchFamily="34" charset="0"/>
              </a:rPr>
              <a:t> 1839)</a:t>
            </a:r>
          </a:p>
        </p:txBody>
      </p:sp>
      <p:sp>
        <p:nvSpPr>
          <p:cNvPr id="29" name="Espace réservé du contenu 2"/>
          <p:cNvSpPr txBox="1">
            <a:spLocks/>
          </p:cNvSpPr>
          <p:nvPr/>
        </p:nvSpPr>
        <p:spPr>
          <a:xfrm>
            <a:off x="467544" y="908720"/>
            <a:ext cx="2314600" cy="1008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Applications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75B3-A723-48B2-B124-DC342C00A868}" type="slidenum">
              <a:rPr lang="fr-BE" smtClean="0"/>
              <a:pPr/>
              <a:t>5</a:t>
            </a:fld>
            <a:endParaRPr lang="fr-BE"/>
          </a:p>
        </p:txBody>
      </p:sp>
      <p:grpSp>
        <p:nvGrpSpPr>
          <p:cNvPr id="13" name="Groupe 12"/>
          <p:cNvGrpSpPr/>
          <p:nvPr/>
        </p:nvGrpSpPr>
        <p:grpSpPr>
          <a:xfrm>
            <a:off x="3419872" y="3573016"/>
            <a:ext cx="4752528" cy="1161420"/>
            <a:chOff x="3347864" y="3212976"/>
            <a:chExt cx="4752528" cy="1161420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32372" t="46875" r="31101" b="42297"/>
            <a:stretch>
              <a:fillRect/>
            </a:stretch>
          </p:blipFill>
          <p:spPr bwMode="auto">
            <a:xfrm>
              <a:off x="3347864" y="3212976"/>
              <a:ext cx="4752528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ZoneTexte 14"/>
            <p:cNvSpPr txBox="1"/>
            <p:nvPr/>
          </p:nvSpPr>
          <p:spPr>
            <a:xfrm>
              <a:off x="5364088" y="4005064"/>
              <a:ext cx="1505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dirty="0" smtClean="0">
                  <a:latin typeface="Arial" pitchFamily="34" charset="0"/>
                  <a:cs typeface="Arial" pitchFamily="34" charset="0"/>
                </a:rPr>
                <a:t>1923 - BASF</a:t>
              </a:r>
              <a:endParaRPr lang="fr-BE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2401241" y="5301208"/>
            <a:ext cx="39709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fr-FR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fr-FR" baseline="-25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-S-C</a:t>
            </a:r>
            <a:r>
              <a:rPr lang="fr-FR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fr-FR" baseline="-25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+ 2 H</a:t>
            </a:r>
            <a:r>
              <a:rPr lang="fr-FR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H</a:t>
            </a:r>
            <a:r>
              <a:rPr lang="fr-FR" baseline="-25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  <a:r>
              <a:rPr lang="fr-F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S + 2 C</a:t>
            </a:r>
            <a:r>
              <a:rPr lang="fr-FR" baseline="-25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  <a:r>
              <a:rPr lang="fr-F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H</a:t>
            </a:r>
            <a:r>
              <a:rPr lang="fr-FR" sz="1400" baseline="-25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6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endParaRPr lang="fr-BE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1949 -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Hydrodesulfuration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395536" y="-27384"/>
            <a:ext cx="7056784" cy="755576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u="sng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Introduction</a:t>
            </a:r>
            <a:endParaRPr kumimoji="0" lang="en-US" sz="4500" b="0" i="0" u="sng" strike="noStrike" kern="1200" cap="none" spc="0" normalizeH="0" baseline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539552" y="1403484"/>
            <a:ext cx="2520280" cy="1089412"/>
            <a:chOff x="3419872" y="4293096"/>
            <a:chExt cx="2520280" cy="1089412"/>
          </a:xfrm>
        </p:grpSpPr>
        <p:pic>
          <p:nvPicPr>
            <p:cNvPr id="7" name="Picture 4" descr="http://www.refer.mg/cours/alcene/rxn/sas1.gif"/>
            <p:cNvPicPr>
              <a:picLocks noChangeAspect="1" noChangeArrowheads="1"/>
            </p:cNvPicPr>
            <p:nvPr/>
          </p:nvPicPr>
          <p:blipFill>
            <a:blip r:embed="rId5" cstate="print"/>
            <a:srcRect r="11910" b="28560"/>
            <a:stretch>
              <a:fillRect/>
            </a:stretch>
          </p:blipFill>
          <p:spPr bwMode="auto">
            <a:xfrm>
              <a:off x="3419872" y="4293096"/>
              <a:ext cx="2520280" cy="648072"/>
            </a:xfrm>
            <a:prstGeom prst="rect">
              <a:avLst/>
            </a:prstGeom>
            <a:noFill/>
          </p:spPr>
        </p:pic>
        <p:sp>
          <p:nvSpPr>
            <p:cNvPr id="8" name="ZoneTexte 7"/>
            <p:cNvSpPr txBox="1"/>
            <p:nvPr/>
          </p:nvSpPr>
          <p:spPr>
            <a:xfrm>
              <a:off x="3635896" y="5013176"/>
              <a:ext cx="22878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latin typeface="Arial" pitchFamily="34" charset="0"/>
                  <a:cs typeface="Arial" pitchFamily="34" charset="0"/>
                </a:rPr>
                <a:t>1897 - Paul Sabatier</a:t>
              </a:r>
              <a:endParaRPr lang="fr-BE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3491880" y="1433787"/>
            <a:ext cx="5284787" cy="1377121"/>
            <a:chOff x="3563938" y="3789363"/>
            <a:chExt cx="5284787" cy="1377121"/>
          </a:xfrm>
        </p:grpSpPr>
        <p:graphicFrame>
          <p:nvGraphicFramePr>
            <p:cNvPr id="10" name="Object 2"/>
            <p:cNvGraphicFramePr>
              <a:graphicFrameLocks noChangeAspect="1"/>
            </p:cNvGraphicFramePr>
            <p:nvPr/>
          </p:nvGraphicFramePr>
          <p:xfrm>
            <a:off x="3563938" y="3789363"/>
            <a:ext cx="5284787" cy="938212"/>
          </p:xfrm>
          <a:graphic>
            <a:graphicData uri="http://schemas.openxmlformats.org/presentationml/2006/ole">
              <p:oleObj spid="_x0000_s24578" name="ChemSketch" r:id="rId6" imgW="5285160" imgH="938880" progId="ACD.ChemSketch.20">
                <p:embed/>
              </p:oleObj>
            </a:graphicData>
          </a:graphic>
        </p:graphicFrame>
        <p:sp>
          <p:nvSpPr>
            <p:cNvPr id="11" name="ZoneTexte 10"/>
            <p:cNvSpPr txBox="1"/>
            <p:nvPr/>
          </p:nvSpPr>
          <p:spPr>
            <a:xfrm>
              <a:off x="4570310" y="4797152"/>
              <a:ext cx="27366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latin typeface="Arial" pitchFamily="34" charset="0"/>
                  <a:cs typeface="Arial" pitchFamily="34" charset="0"/>
                </a:rPr>
                <a:t>1901 - Wilhelm </a:t>
              </a:r>
              <a:r>
                <a:rPr lang="fr-FR" dirty="0" err="1" smtClean="0">
                  <a:latin typeface="Arial" pitchFamily="34" charset="0"/>
                  <a:cs typeface="Arial" pitchFamily="34" charset="0"/>
                </a:rPr>
                <a:t>Normann</a:t>
              </a:r>
              <a:endParaRPr lang="fr-BE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ZoneTexte 11"/>
          <p:cNvSpPr txBox="1"/>
          <p:nvPr/>
        </p:nvSpPr>
        <p:spPr>
          <a:xfrm>
            <a:off x="683568" y="3585790"/>
            <a:ext cx="2108270" cy="9233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fr-BE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fr-BE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BE" dirty="0" smtClean="0">
                <a:latin typeface="Arial" pitchFamily="34" charset="0"/>
                <a:cs typeface="Arial" pitchFamily="34" charset="0"/>
              </a:rPr>
              <a:t> + 3H</a:t>
            </a:r>
            <a:r>
              <a:rPr lang="fr-BE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BE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fr-BE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2 NH</a:t>
            </a:r>
            <a:r>
              <a:rPr lang="fr-BE" baseline="-25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3</a:t>
            </a:r>
          </a:p>
          <a:p>
            <a:pPr algn="ctr"/>
            <a:endParaRPr lang="fr-BE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1910 - Fritz Haber</a:t>
            </a:r>
            <a:endParaRPr lang="fr-B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Espace réservé du contenu 2"/>
          <p:cNvSpPr txBox="1">
            <a:spLocks/>
          </p:cNvSpPr>
          <p:nvPr/>
        </p:nvSpPr>
        <p:spPr>
          <a:xfrm>
            <a:off x="467544" y="908720"/>
            <a:ext cx="3816424" cy="1008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Popular reactions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39552" y="1400728"/>
            <a:ext cx="2520280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0" name="Rectangle 19"/>
          <p:cNvSpPr/>
          <p:nvPr/>
        </p:nvSpPr>
        <p:spPr>
          <a:xfrm>
            <a:off x="3419872" y="1412776"/>
            <a:ext cx="5472608" cy="13681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1" name="Rectangle 20"/>
          <p:cNvSpPr/>
          <p:nvPr/>
        </p:nvSpPr>
        <p:spPr>
          <a:xfrm>
            <a:off x="725596" y="3585064"/>
            <a:ext cx="2016224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2" name="Rectangle 21"/>
          <p:cNvSpPr/>
          <p:nvPr/>
        </p:nvSpPr>
        <p:spPr>
          <a:xfrm>
            <a:off x="3449852" y="3573016"/>
            <a:ext cx="4824536" cy="1224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3" name="Rectangle 22"/>
          <p:cNvSpPr/>
          <p:nvPr/>
        </p:nvSpPr>
        <p:spPr>
          <a:xfrm>
            <a:off x="2411760" y="5259180"/>
            <a:ext cx="3960440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2" grpId="0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75B3-A723-48B2-B124-DC342C00A868}" type="slidenum">
              <a:rPr lang="fr-BE" smtClean="0"/>
              <a:pPr/>
              <a:t>6</a:t>
            </a:fld>
            <a:endParaRPr lang="fr-BE"/>
          </a:p>
        </p:txBody>
      </p:sp>
      <p:graphicFrame>
        <p:nvGraphicFramePr>
          <p:cNvPr id="6" name="Graphique 5"/>
          <p:cNvGraphicFramePr/>
          <p:nvPr/>
        </p:nvGraphicFramePr>
        <p:xfrm>
          <a:off x="323528" y="692696"/>
          <a:ext cx="849694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3059832" y="5570076"/>
            <a:ext cx="3312368" cy="523220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800" dirty="0" smtClean="0">
                <a:latin typeface="Arial" pitchFamily="34" charset="0"/>
                <a:cs typeface="Arial" pitchFamily="34" charset="0"/>
              </a:rPr>
              <a:t>57,6.10</a:t>
            </a:r>
            <a:r>
              <a:rPr lang="fr-BE" sz="2800" baseline="30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fr-BE" sz="2800" dirty="0" smtClean="0">
                <a:latin typeface="Arial" pitchFamily="34" charset="0"/>
                <a:cs typeface="Arial" pitchFamily="34" charset="0"/>
              </a:rPr>
              <a:t> ton/</a:t>
            </a:r>
            <a:r>
              <a:rPr lang="fr-BE" sz="2800" dirty="0" err="1" smtClean="0">
                <a:latin typeface="Arial" pitchFamily="34" charset="0"/>
                <a:cs typeface="Arial" pitchFamily="34" charset="0"/>
              </a:rPr>
              <a:t>year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baseline="30000" dirty="0" smtClean="0">
                <a:latin typeface="Arial" pitchFamily="34" charset="0"/>
                <a:cs typeface="Arial" pitchFamily="34" charset="0"/>
              </a:rPr>
              <a:t>1 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395536" y="-27384"/>
            <a:ext cx="3384376" cy="755576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sng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Introduction</a:t>
            </a:r>
            <a:endParaRPr kumimoji="0" lang="en-US" sz="4500" b="0" i="0" u="sng" strike="noStrike" kern="1200" cap="none" spc="0" normalizeH="0" baseline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0" y="6488668"/>
            <a:ext cx="1856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aseline="30000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fr-BE" dirty="0" smtClean="0">
                <a:latin typeface="Arial" pitchFamily="34" charset="0"/>
                <a:cs typeface="Arial" pitchFamily="34" charset="0"/>
              </a:rPr>
              <a:t>AFH2 </a:t>
            </a:r>
            <a:r>
              <a:rPr lang="fr-BE" dirty="0" err="1" smtClean="0">
                <a:latin typeface="Arial" pitchFamily="34" charset="0"/>
                <a:cs typeface="Arial" pitchFamily="34" charset="0"/>
              </a:rPr>
              <a:t>feb</a:t>
            </a:r>
            <a:r>
              <a:rPr lang="fr-BE" dirty="0" smtClean="0">
                <a:latin typeface="Arial" pitchFamily="34" charset="0"/>
                <a:cs typeface="Arial" pitchFamily="34" charset="0"/>
              </a:rPr>
              <a:t> 2008</a:t>
            </a:r>
            <a:endParaRPr lang="fr-BE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http://t2.gstatic.com/images?q=tbn:ANd9GcQWMKOSZN1Wv8_FgSkcSapd__PDomqrgEU2AFzNAImpgY64eIJ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036119"/>
            <a:ext cx="2952328" cy="1816817"/>
          </a:xfrm>
          <a:prstGeom prst="rect">
            <a:avLst/>
          </a:prstGeom>
          <a:noFill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75B3-A723-48B2-B124-DC342C00A868}" type="slidenum">
              <a:rPr lang="fr-BE" smtClean="0"/>
              <a:pPr/>
              <a:t>7</a:t>
            </a:fld>
            <a:endParaRPr lang="fr-BE"/>
          </a:p>
        </p:txBody>
      </p:sp>
      <p:pic>
        <p:nvPicPr>
          <p:cNvPr id="6" name="Picture 8" descr="http://www.terremoto.ca/images/h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908720"/>
            <a:ext cx="1704975" cy="1553716"/>
          </a:xfrm>
          <a:prstGeom prst="rect">
            <a:avLst/>
          </a:prstGeom>
          <a:noFill/>
        </p:spPr>
      </p:pic>
      <p:grpSp>
        <p:nvGrpSpPr>
          <p:cNvPr id="7" name="Groupe 6"/>
          <p:cNvGrpSpPr/>
          <p:nvPr/>
        </p:nvGrpSpPr>
        <p:grpSpPr>
          <a:xfrm>
            <a:off x="323528" y="807095"/>
            <a:ext cx="3286125" cy="3125961"/>
            <a:chOff x="323528" y="663079"/>
            <a:chExt cx="3286125" cy="3125961"/>
          </a:xfrm>
        </p:grpSpPr>
        <p:pic>
          <p:nvPicPr>
            <p:cNvPr id="8" name="Picture 2" descr="http://pravarini.free.fr/Images/DiagH2_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3528" y="1036315"/>
              <a:ext cx="3286125" cy="2752725"/>
            </a:xfrm>
            <a:prstGeom prst="rect">
              <a:avLst/>
            </a:prstGeom>
            <a:noFill/>
          </p:spPr>
        </p:pic>
        <p:sp>
          <p:nvSpPr>
            <p:cNvPr id="9" name="ZoneTexte 8"/>
            <p:cNvSpPr txBox="1"/>
            <p:nvPr/>
          </p:nvSpPr>
          <p:spPr>
            <a:xfrm>
              <a:off x="1043608" y="663079"/>
              <a:ext cx="21168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Phase diagram</a:t>
              </a:r>
              <a:endParaRPr lang="en-US" sz="2400" dirty="0"/>
            </a:p>
          </p:txBody>
        </p:sp>
      </p:grpSp>
      <p:sp>
        <p:nvSpPr>
          <p:cNvPr id="10" name="Ellipse 9"/>
          <p:cNvSpPr/>
          <p:nvPr/>
        </p:nvSpPr>
        <p:spPr>
          <a:xfrm>
            <a:off x="3131840" y="3356992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Ellipse 10"/>
          <p:cNvSpPr/>
          <p:nvPr/>
        </p:nvSpPr>
        <p:spPr>
          <a:xfrm>
            <a:off x="467544" y="2060848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Ellipse 11"/>
          <p:cNvSpPr/>
          <p:nvPr/>
        </p:nvSpPr>
        <p:spPr>
          <a:xfrm>
            <a:off x="3317884" y="2261882"/>
            <a:ext cx="21602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3" name="Connecteur droit 12"/>
          <p:cNvCxnSpPr/>
          <p:nvPr/>
        </p:nvCxnSpPr>
        <p:spPr>
          <a:xfrm>
            <a:off x="2597804" y="2462916"/>
            <a:ext cx="36004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 rot="17399489">
            <a:off x="2004939" y="1852552"/>
            <a:ext cx="759099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Ellipse 14"/>
          <p:cNvSpPr/>
          <p:nvPr/>
        </p:nvSpPr>
        <p:spPr>
          <a:xfrm>
            <a:off x="2150766" y="3386972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Rectangle 15"/>
          <p:cNvSpPr/>
          <p:nvPr/>
        </p:nvSpPr>
        <p:spPr>
          <a:xfrm>
            <a:off x="251521" y="4077072"/>
            <a:ext cx="3995003" cy="1200329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H</a:t>
            </a:r>
            <a:r>
              <a:rPr lang="en-GB" sz="2400" baseline="-25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  <a:r>
              <a:rPr lang="en-GB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+ ½ O</a:t>
            </a:r>
            <a:r>
              <a:rPr lang="en-GB" sz="2400" baseline="-25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  <a:r>
              <a:rPr lang="en-GB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 H</a:t>
            </a:r>
            <a:r>
              <a:rPr lang="en-GB" sz="2400" baseline="-25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  <a:r>
              <a:rPr lang="en-GB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O  </a:t>
            </a:r>
          </a:p>
          <a:p>
            <a:pPr algn="ctr"/>
            <a:endParaRPr lang="en-GB" sz="24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ctr"/>
            <a:r>
              <a:rPr lang="en-GB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∆H= -285,97 kJ/mol at 25°C</a:t>
            </a:r>
            <a:endParaRPr lang="fr-BE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Tableau 16"/>
          <p:cNvGraphicFramePr>
            <a:graphicFrameLocks noGrp="1"/>
          </p:cNvGraphicFramePr>
          <p:nvPr/>
        </p:nvGraphicFramePr>
        <p:xfrm>
          <a:off x="4644008" y="3212976"/>
          <a:ext cx="4207594" cy="1571625"/>
        </p:xfrm>
        <a:graphic>
          <a:graphicData uri="http://schemas.openxmlformats.org/drawingml/2006/table">
            <a:tbl>
              <a:tblPr/>
              <a:tblGrid>
                <a:gridCol w="1562821"/>
                <a:gridCol w="2644773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BE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Fuel Type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Energy</a:t>
                      </a:r>
                      <a:r>
                        <a:rPr lang="fr-BE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fr-BE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Content (</a:t>
                      </a:r>
                      <a:r>
                        <a:rPr lang="fr-BE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kJ/g)</a:t>
                      </a:r>
                      <a:r>
                        <a:rPr lang="fr-BE" sz="2000" b="1" i="0" u="none" strike="noStrike" baseline="30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fr-BE" sz="2000" b="1" i="0" u="none" strike="noStrike" baseline="300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BE" sz="2000" b="0" i="0" u="none" strike="noStrike" dirty="0">
                          <a:solidFill>
                            <a:schemeClr val="accent1"/>
                          </a:solidFill>
                          <a:latin typeface="Calibri"/>
                        </a:rPr>
                        <a:t>dihydrogen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  <a:endParaRPr lang="fr-BE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BE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Natural </a:t>
                      </a:r>
                      <a:r>
                        <a:rPr lang="en-US" sz="20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gas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  <a:endParaRPr lang="fr-BE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Kerosene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  <a:endParaRPr lang="fr-BE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Methanol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  <a:endParaRPr lang="fr-BE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leau 18"/>
          <p:cNvGraphicFramePr>
            <a:graphicFrameLocks noGrp="1"/>
          </p:cNvGraphicFramePr>
          <p:nvPr/>
        </p:nvGraphicFramePr>
        <p:xfrm>
          <a:off x="2051720" y="5421581"/>
          <a:ext cx="5184575" cy="1175771"/>
        </p:xfrm>
        <a:graphic>
          <a:graphicData uri="http://schemas.openxmlformats.org/drawingml/2006/table">
            <a:tbl>
              <a:tblPr/>
              <a:tblGrid>
                <a:gridCol w="2330386"/>
                <a:gridCol w="1522234"/>
                <a:gridCol w="1331955"/>
              </a:tblGrid>
              <a:tr h="218675">
                <a:tc>
                  <a:txBody>
                    <a:bodyPr/>
                    <a:lstStyle/>
                    <a:p>
                      <a:pPr algn="l" fontAlgn="b"/>
                      <a:r>
                        <a:rPr lang="fr-BE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  <a:r>
                        <a:rPr lang="fr-BE" sz="20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</a:t>
                      </a:r>
                      <a:r>
                        <a:rPr lang="fr-BE" sz="20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7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noProof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Flammability limit</a:t>
                      </a:r>
                      <a:endParaRPr lang="en-US" sz="2000" b="0" i="0" u="none" strike="noStrike" noProof="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4-76%</a:t>
                      </a:r>
                      <a:endParaRPr lang="fr-BE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5-15%</a:t>
                      </a:r>
                      <a:endParaRPr lang="fr-BE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7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density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0,09 kg/m³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0,67 kg/m³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" name="Titre 1"/>
          <p:cNvSpPr txBox="1">
            <a:spLocks/>
          </p:cNvSpPr>
          <p:nvPr/>
        </p:nvSpPr>
        <p:spPr>
          <a:xfrm>
            <a:off x="395536" y="-27384"/>
            <a:ext cx="3384376" cy="755576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sng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Introduction</a:t>
            </a:r>
            <a:endParaRPr kumimoji="0" lang="en-US" sz="4500" b="0" i="0" u="sng" strike="noStrike" kern="1200" cap="none" spc="0" normalizeH="0" baseline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4" grpId="0" animBg="1"/>
      <p:bldP spid="14" grpId="1" animBg="1"/>
      <p:bldP spid="15" grpId="0" animBg="1"/>
      <p:bldP spid="15" grpId="1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47664" y="1196752"/>
            <a:ext cx="5626968" cy="5040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mtClean="0"/>
              <a:t>Why H</a:t>
            </a:r>
            <a:r>
              <a:rPr lang="en-US" baseline="-25000" smtClean="0"/>
              <a:t>2</a:t>
            </a:r>
            <a:r>
              <a:rPr lang="en-US" smtClean="0"/>
              <a:t> is not use as fuel for our cars?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75B3-A723-48B2-B124-DC342C00A868}" type="slidenum">
              <a:rPr lang="fr-BE" smtClean="0"/>
              <a:pPr/>
              <a:t>8</a:t>
            </a:fld>
            <a:endParaRPr lang="fr-BE"/>
          </a:p>
        </p:txBody>
      </p:sp>
      <p:sp>
        <p:nvSpPr>
          <p:cNvPr id="5" name="Rectangle 4"/>
          <p:cNvSpPr/>
          <p:nvPr/>
        </p:nvSpPr>
        <p:spPr>
          <a:xfrm>
            <a:off x="1619672" y="3717032"/>
            <a:ext cx="20845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400" dirty="0" smtClean="0">
                <a:sym typeface="Wingdings" pitchFamily="2" charset="2"/>
              </a:rPr>
              <a:t> Production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691680" y="5085184"/>
            <a:ext cx="37630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400" dirty="0" smtClean="0">
                <a:sym typeface="Wingdings" pitchFamily="2" charset="2"/>
              </a:rPr>
              <a:t> distribution and </a:t>
            </a:r>
            <a:r>
              <a:rPr lang="fr-BE" sz="2400" dirty="0" err="1" smtClean="0">
                <a:sym typeface="Wingdings" pitchFamily="2" charset="2"/>
              </a:rPr>
              <a:t>storage</a:t>
            </a:r>
            <a:endParaRPr lang="fr-BE" sz="2400" dirty="0" smtClean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55576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Targets and problems</a:t>
            </a:r>
            <a:endParaRPr lang="en-US" u="sng" dirty="0"/>
          </a:p>
        </p:txBody>
      </p:sp>
      <p:grpSp>
        <p:nvGrpSpPr>
          <p:cNvPr id="13" name="Groupe 12"/>
          <p:cNvGrpSpPr/>
          <p:nvPr/>
        </p:nvGrpSpPr>
        <p:grpSpPr>
          <a:xfrm>
            <a:off x="2771800" y="1628800"/>
            <a:ext cx="2592288" cy="1944216"/>
            <a:chOff x="2771800" y="1628800"/>
            <a:chExt cx="2592288" cy="1944216"/>
          </a:xfrm>
        </p:grpSpPr>
        <p:pic>
          <p:nvPicPr>
            <p:cNvPr id="87042" name="Picture 2" descr="http://t2.gstatic.com/images?q=tbn:ANd9GcTYbdnAac5EByimKm2nryzNZk45yUb_5XN2hJQhIr6fEiT5FUzIYA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t="6617" r="50727" b="50373"/>
            <a:stretch>
              <a:fillRect/>
            </a:stretch>
          </p:blipFill>
          <p:spPr bwMode="auto">
            <a:xfrm>
              <a:off x="2771800" y="1700808"/>
              <a:ext cx="2520280" cy="1872208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5148064" y="1628800"/>
              <a:ext cx="216024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932040" y="1628800"/>
              <a:ext cx="288032" cy="936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061066" y="2537866"/>
              <a:ext cx="144016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://radiometrie.free.fr/images/IIBA.jpg"/>
          <p:cNvPicPr>
            <a:picLocks noChangeAspect="1" noChangeArrowheads="1"/>
          </p:cNvPicPr>
          <p:nvPr/>
        </p:nvPicPr>
        <p:blipFill>
          <a:blip r:embed="rId2" cstate="print"/>
          <a:srcRect l="14175" t="7320" r="12589" b="25672"/>
          <a:stretch>
            <a:fillRect/>
          </a:stretch>
        </p:blipFill>
        <p:spPr bwMode="auto">
          <a:xfrm>
            <a:off x="1129464" y="908720"/>
            <a:ext cx="6610888" cy="4536504"/>
          </a:xfrm>
          <a:prstGeom prst="rect">
            <a:avLst/>
          </a:prstGeom>
          <a:noFill/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4544" y="5517232"/>
            <a:ext cx="8495928" cy="12241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is too volatile 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unexploitable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quantities in the nature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		 Must be produced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75B3-A723-48B2-B124-DC342C00A868}" type="slidenum">
              <a:rPr lang="fr-BE" smtClean="0"/>
              <a:pPr/>
              <a:t>9</a:t>
            </a:fld>
            <a:endParaRPr lang="fr-BE"/>
          </a:p>
        </p:txBody>
      </p:sp>
      <p:sp>
        <p:nvSpPr>
          <p:cNvPr id="14" name="Rectangle 13"/>
          <p:cNvSpPr/>
          <p:nvPr/>
        </p:nvSpPr>
        <p:spPr>
          <a:xfrm>
            <a:off x="1475656" y="3284984"/>
            <a:ext cx="6048672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55576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Targets and problems</a:t>
            </a:r>
            <a:endParaRPr 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11377</TotalTime>
  <Words>1624</Words>
  <Application>Microsoft Office PowerPoint</Application>
  <PresentationFormat>Affichage à l'écran (4:3)</PresentationFormat>
  <Paragraphs>530</Paragraphs>
  <Slides>38</Slides>
  <Notes>14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40" baseType="lpstr">
      <vt:lpstr>Débit</vt:lpstr>
      <vt:lpstr>ChemSketch</vt:lpstr>
      <vt:lpstr>Dihydrogen Storage &amp; distribution</vt:lpstr>
      <vt:lpstr>Presentation’s main points</vt:lpstr>
      <vt:lpstr>Introduction</vt:lpstr>
      <vt:lpstr>Introduction</vt:lpstr>
      <vt:lpstr>Diapositive 5</vt:lpstr>
      <vt:lpstr>Diapositive 6</vt:lpstr>
      <vt:lpstr>Diapositive 7</vt:lpstr>
      <vt:lpstr>Targets and problems</vt:lpstr>
      <vt:lpstr>Targets and problems</vt:lpstr>
      <vt:lpstr>Targets and problems</vt:lpstr>
      <vt:lpstr>Production: Synthesis</vt:lpstr>
      <vt:lpstr>Targets &amp; Possibilities</vt:lpstr>
      <vt:lpstr>Pipelines</vt:lpstr>
      <vt:lpstr>Targets &amp; Possibilities</vt:lpstr>
      <vt:lpstr>Requirements for cars</vt:lpstr>
      <vt:lpstr>Summary of the requirements</vt:lpstr>
      <vt:lpstr>Diapositive 17</vt:lpstr>
      <vt:lpstr>Gas storage: Composite pressurized tank</vt:lpstr>
      <vt:lpstr>Diapositive 19</vt:lpstr>
      <vt:lpstr>Diapositive 20</vt:lpstr>
      <vt:lpstr>Adsorption on surface</vt:lpstr>
      <vt:lpstr>Adsorption on surface</vt:lpstr>
      <vt:lpstr>Adsorption on surface</vt:lpstr>
      <vt:lpstr>Adsorption on surface</vt:lpstr>
      <vt:lpstr>Adsorption on surface</vt:lpstr>
      <vt:lpstr>Adsorption on surface</vt:lpstr>
      <vt:lpstr>Carbon-based compound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Conclusion</vt:lpstr>
      <vt:lpstr>Conclusion</vt:lpstr>
      <vt:lpstr>Diapositive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Dihydrogen Vector of energy</dc:title>
  <dc:creator>Fred</dc:creator>
  <cp:lastModifiedBy>Fred</cp:lastModifiedBy>
  <cp:revision>836</cp:revision>
  <dcterms:created xsi:type="dcterms:W3CDTF">2012-11-23T08:35:02Z</dcterms:created>
  <dcterms:modified xsi:type="dcterms:W3CDTF">2013-04-18T18:29:51Z</dcterms:modified>
</cp:coreProperties>
</file>