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2" r:id="rId1"/>
  </p:sldMasterIdLst>
  <p:notesMasterIdLst>
    <p:notesMasterId r:id="rId25"/>
  </p:notesMasterIdLst>
  <p:handoutMasterIdLst>
    <p:handoutMasterId r:id="rId26"/>
  </p:handoutMasterIdLst>
  <p:sldIdLst>
    <p:sldId id="366" r:id="rId2"/>
    <p:sldId id="368" r:id="rId3"/>
    <p:sldId id="466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6" r:id="rId15"/>
    <p:sldId id="457" r:id="rId16"/>
    <p:sldId id="458" r:id="rId17"/>
    <p:sldId id="460" r:id="rId18"/>
    <p:sldId id="467" r:id="rId19"/>
    <p:sldId id="461" r:id="rId20"/>
    <p:sldId id="462" r:id="rId21"/>
    <p:sldId id="463" r:id="rId22"/>
    <p:sldId id="464" r:id="rId23"/>
    <p:sldId id="465" r:id="rId24"/>
  </p:sldIdLst>
  <p:sldSz cx="9144000" cy="6858000" type="screen4x3"/>
  <p:notesSz cx="68326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CC"/>
    <a:srgbClr val="FF3300"/>
    <a:srgbClr val="DEEE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09" autoAdjust="0"/>
  </p:normalViewPr>
  <p:slideViewPr>
    <p:cSldViewPr snapToGrid="0">
      <p:cViewPr>
        <p:scale>
          <a:sx n="100" d="100"/>
          <a:sy n="100" d="100"/>
        </p:scale>
        <p:origin x="-1848" y="-222"/>
      </p:cViewPr>
      <p:guideLst>
        <p:guide orient="horz" pos="2208"/>
        <p:guide pos="2976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06" y="-90"/>
      </p:cViewPr>
      <p:guideLst>
        <p:guide orient="horz" pos="3124"/>
        <p:guide pos="21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6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1.wmf"/><Relationship Id="rId7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image" Target="../media/image28.wmf"/><Relationship Id="rId10" Type="http://schemas.openxmlformats.org/officeDocument/2006/relationships/image" Target="../media/image25.wmf"/><Relationship Id="rId4" Type="http://schemas.openxmlformats.org/officeDocument/2006/relationships/image" Target="../media/image27.w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60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23400"/>
            <a:ext cx="29606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F4D1A2-A1B8-4D54-B077-A2BFDA099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11700"/>
            <a:ext cx="54673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Cliquez pour modifier les styles du texte du masque</a:t>
            </a:r>
          </a:p>
          <a:p>
            <a:pPr lvl="1"/>
            <a:r>
              <a:rPr lang="fr-BE" noProof="0" smtClean="0"/>
              <a:t>Deuxième niveau</a:t>
            </a:r>
          </a:p>
          <a:p>
            <a:pPr lvl="2"/>
            <a:r>
              <a:rPr lang="fr-BE" noProof="0" smtClean="0"/>
              <a:t>Troisième niveau</a:t>
            </a:r>
          </a:p>
          <a:p>
            <a:pPr lvl="3"/>
            <a:r>
              <a:rPr lang="fr-BE" noProof="0" smtClean="0"/>
              <a:t>Quatrième niveau</a:t>
            </a:r>
          </a:p>
          <a:p>
            <a:pPr lvl="4"/>
            <a:r>
              <a:rPr lang="fr-BE" noProof="0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60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21813"/>
            <a:ext cx="2960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8F0633A-7163-4027-BC9E-C8EAE10922D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633A-7163-4027-BC9E-C8EAE10922DD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850F7-FCFE-4F5C-B044-76734155D5D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CF022-84CA-4583-B5A9-28BCA40D252D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A204-4DA9-4E92-8D9F-A74AA9433034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C55EA-E77B-426E-AF49-B9A44BB4E4DE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63E4-409B-446E-921E-727B7F12362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B57D2-5247-4B71-8944-15945719D459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1AFBABA-CE89-4354-A952-1F3387AAD560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C8681F7-FEB2-433E-9364-AF20E57884BF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FE816-34A5-44E2-A230-4615998D97AB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24EA-36AD-4840-9CE6-8D1EFBFAC011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87F161-7C60-42A9-B18B-4CF2FFABFAFA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lg.ac.b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://www.argenco.ulg.ac.be/accueil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4032" y="2584025"/>
            <a:ext cx="7772400" cy="1362075"/>
          </a:xfrm>
        </p:spPr>
        <p:txBody>
          <a:bodyPr/>
          <a:lstStyle/>
          <a:p>
            <a:pPr algn="ctr" eaLnBrk="1" hangingPunct="1"/>
            <a: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Approches multi-échelles et éléments finis </a:t>
            </a:r>
            <a:r>
              <a:rPr lang="fr-BE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Solid</a:t>
            </a:r>
            <a:r>
              <a:rPr lang="fr-B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-Shell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4233863"/>
            <a:ext cx="7772400" cy="80912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BE" sz="2400" dirty="0" smtClean="0">
                <a:solidFill>
                  <a:schemeClr val="tx1"/>
                </a:solidFill>
              </a:rPr>
              <a:t>Laurent </a:t>
            </a:r>
            <a:r>
              <a:rPr lang="fr-BE" sz="2400" dirty="0" err="1" smtClean="0">
                <a:solidFill>
                  <a:schemeClr val="tx1"/>
                </a:solidFill>
              </a:rPr>
              <a:t>Duchêne</a:t>
            </a:r>
            <a:r>
              <a:rPr lang="fr-BE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fr-BE" sz="2400" dirty="0" smtClean="0">
              <a:solidFill>
                <a:schemeClr val="tx1"/>
              </a:solidFill>
            </a:endParaRPr>
          </a:p>
          <a:p>
            <a:pPr eaLnBrk="1" hangingPunct="1"/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A63E4-409B-446E-921E-727B7F123626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2313" y="5377218"/>
            <a:ext cx="8162380" cy="59140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BE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Leçon inaugurale					23</a:t>
            </a:r>
            <a:r>
              <a:rPr kumimoji="0" lang="fr-BE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/01 /2012</a:t>
            </a:r>
            <a:r>
              <a:rPr kumimoji="0" lang="fr-BE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BE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fr-BE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 de l'Université de Liège">
            <a:hlinkClick r:id="rId2" tooltip="Aller sur le site de l'Université de Liè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719138"/>
            <a:ext cx="1708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logo_argen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0738" y="814388"/>
            <a:ext cx="1771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3" y="593856"/>
            <a:ext cx="81863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Techniques de transition </a:t>
            </a:r>
            <a:r>
              <a:rPr lang="fr-BE" sz="4000" dirty="0" smtClean="0">
                <a:latin typeface="+mn-lt"/>
              </a:rPr>
              <a:t>d’échelles</a:t>
            </a:r>
            <a:endParaRPr lang="fr-BE" sz="40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4603674" y="2866942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be 67"/>
          <p:cNvSpPr/>
          <p:nvPr/>
        </p:nvSpPr>
        <p:spPr>
          <a:xfrm>
            <a:off x="3067050" y="2933700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18829" y="1362529"/>
            <a:ext cx="3748371" cy="5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Quelques exemples:</a:t>
            </a:r>
            <a:endParaRPr lang="fr-BE" sz="2400" dirty="0">
              <a:latin typeface="+mn-lt"/>
            </a:endParaRPr>
          </a:p>
        </p:txBody>
      </p:sp>
      <p:sp>
        <p:nvSpPr>
          <p:cNvPr id="80" name="Flèche gauche 79"/>
          <p:cNvSpPr/>
          <p:nvPr/>
        </p:nvSpPr>
        <p:spPr>
          <a:xfrm>
            <a:off x="4143375" y="3190875"/>
            <a:ext cx="3429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1" name="Rectangle 41"/>
          <p:cNvSpPr>
            <a:spLocks noChangeArrowheads="1"/>
          </p:cNvSpPr>
          <p:nvPr/>
        </p:nvSpPr>
        <p:spPr bwMode="auto">
          <a:xfrm>
            <a:off x="236274" y="1909576"/>
            <a:ext cx="7679002" cy="60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/>
              <a:buChar char="®"/>
            </a:pPr>
            <a:r>
              <a:rPr lang="fr-BE" sz="2400" dirty="0" smtClean="0">
                <a:latin typeface="+mn-lt"/>
              </a:rPr>
              <a:t> Transition </a:t>
            </a:r>
            <a:r>
              <a:rPr lang="fr-BE" sz="2400" dirty="0" smtClean="0">
                <a:latin typeface="+mn-lt"/>
              </a:rPr>
              <a:t>d’échelles </a:t>
            </a:r>
            <a:r>
              <a:rPr lang="fr-BE" sz="2400" dirty="0" smtClean="0">
                <a:latin typeface="+mn-lt"/>
              </a:rPr>
              <a:t>via des paramètres matériau</a:t>
            </a:r>
            <a:endParaRPr lang="fr-BE" sz="2400" dirty="0">
              <a:latin typeface="+mn-lt"/>
            </a:endParaRPr>
          </a:p>
        </p:txBody>
      </p:sp>
      <p:sp>
        <p:nvSpPr>
          <p:cNvPr id="192" name="Rectangle 41"/>
          <p:cNvSpPr>
            <a:spLocks noChangeArrowheads="1"/>
          </p:cNvSpPr>
          <p:nvPr/>
        </p:nvSpPr>
        <p:spPr bwMode="auto">
          <a:xfrm>
            <a:off x="6010274" y="2553864"/>
            <a:ext cx="2809875" cy="8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Modèle de plasticité cristalline (Taylor, </a:t>
            </a:r>
            <a:r>
              <a:rPr lang="fr-BE" dirty="0" err="1" smtClean="0">
                <a:latin typeface="+mn-lt"/>
                <a:sym typeface="Symbol"/>
              </a:rPr>
              <a:t>Lamel</a:t>
            </a:r>
            <a:r>
              <a:rPr lang="fr-BE" dirty="0" smtClean="0">
                <a:latin typeface="+mn-lt"/>
                <a:sym typeface="Symbol"/>
              </a:rPr>
              <a:t>, CPFEM…) </a:t>
            </a:r>
            <a:endParaRPr lang="fr-BE" dirty="0">
              <a:latin typeface="+mn-lt"/>
            </a:endParaRP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264849" y="2938276"/>
            <a:ext cx="2668851" cy="11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BE" dirty="0" smtClean="0">
                <a:latin typeface="+mn-lt"/>
              </a:rPr>
              <a:t>Loi analytique avec coefficients</a:t>
            </a:r>
            <a:endParaRPr lang="fr-BE" dirty="0">
              <a:latin typeface="+mn-lt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6048374" y="3506364"/>
            <a:ext cx="2809875" cy="8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Wingdings" pitchFamily="2" charset="2"/>
              </a:rPr>
              <a:t> </a:t>
            </a:r>
            <a:r>
              <a:rPr lang="fr-BE" dirty="0" smtClean="0">
                <a:latin typeface="+mn-lt"/>
                <a:sym typeface="Symbol"/>
              </a:rPr>
              <a:t>Coefficients pour le</a:t>
            </a:r>
            <a:br>
              <a:rPr lang="fr-BE" dirty="0" smtClean="0">
                <a:latin typeface="+mn-lt"/>
                <a:sym typeface="Symbol"/>
              </a:rPr>
            </a:br>
            <a:r>
              <a:rPr lang="fr-BE" dirty="0" smtClean="0">
                <a:latin typeface="+mn-lt"/>
                <a:sym typeface="Symbol"/>
              </a:rPr>
              <a:t>      matériau étudié</a:t>
            </a:r>
            <a:endParaRPr lang="fr-BE" dirty="0">
              <a:latin typeface="+mn-lt"/>
            </a:endParaRPr>
          </a:p>
        </p:txBody>
      </p:sp>
      <p:grpSp>
        <p:nvGrpSpPr>
          <p:cNvPr id="41" name="Groupe 49"/>
          <p:cNvGrpSpPr/>
          <p:nvPr/>
        </p:nvGrpSpPr>
        <p:grpSpPr>
          <a:xfrm>
            <a:off x="2679624" y="4810042"/>
            <a:ext cx="1349204" cy="1090612"/>
            <a:chOff x="6108871" y="2705595"/>
            <a:chExt cx="2255494" cy="3280868"/>
          </a:xfrm>
        </p:grpSpPr>
        <p:sp>
          <p:nvSpPr>
            <p:cNvPr id="42" name="Forme libre 41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45" name="Connecteur droit 44"/>
            <p:cNvCxnSpPr>
              <a:stCxn id="43" idx="1"/>
              <a:endCxn id="42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stCxn id="43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endCxn id="42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43" idx="2"/>
              <a:endCxn id="44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>
              <a:stCxn id="44" idx="0"/>
              <a:endCxn id="42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3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endCxn id="44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>
              <a:endCxn id="43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>
              <a:stCxn id="44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endCxn id="42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496" y="4836131"/>
            <a:ext cx="1024059" cy="11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lèche gauche 75"/>
          <p:cNvSpPr/>
          <p:nvPr/>
        </p:nvSpPr>
        <p:spPr>
          <a:xfrm>
            <a:off x="4143375" y="5200650"/>
            <a:ext cx="3429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>
            <a:off x="0" y="4719450"/>
            <a:ext cx="2628900" cy="16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BE" dirty="0" smtClean="0">
                <a:latin typeface="+mn-lt"/>
              </a:rPr>
              <a:t>Modèle de plasticité cristalline avec prise en compte des interactions entre dislocations (via coefficients)</a:t>
            </a:r>
            <a:endParaRPr lang="fr-BE" dirty="0">
              <a:latin typeface="+mn-lt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6010274" y="4763664"/>
            <a:ext cx="2809875" cy="8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Modèle DDD (</a:t>
            </a:r>
            <a:r>
              <a:rPr lang="fr-BE" dirty="0" err="1" smtClean="0">
                <a:latin typeface="+mn-lt"/>
                <a:sym typeface="Symbol"/>
              </a:rPr>
              <a:t>Discrete</a:t>
            </a:r>
            <a:r>
              <a:rPr lang="fr-BE" dirty="0" smtClean="0">
                <a:latin typeface="+mn-lt"/>
                <a:sym typeface="Symbol"/>
              </a:rPr>
              <a:t> Dislocation </a:t>
            </a:r>
            <a:r>
              <a:rPr lang="fr-BE" dirty="0" err="1" smtClean="0">
                <a:latin typeface="+mn-lt"/>
                <a:sym typeface="Symbol"/>
              </a:rPr>
              <a:t>Dynamic</a:t>
            </a:r>
            <a:r>
              <a:rPr lang="fr-BE" dirty="0" smtClean="0">
                <a:latin typeface="+mn-lt"/>
                <a:sym typeface="Symbol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6048374" y="5535189"/>
            <a:ext cx="2924176" cy="8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Wingdings" pitchFamily="2" charset="2"/>
              </a:rPr>
              <a:t> </a:t>
            </a:r>
            <a:r>
              <a:rPr lang="fr-BE" dirty="0" smtClean="0">
                <a:latin typeface="+mn-lt"/>
                <a:sym typeface="Symbol"/>
              </a:rPr>
              <a:t>Coefficients</a:t>
            </a:r>
            <a:br>
              <a:rPr lang="fr-BE" dirty="0" smtClean="0">
                <a:latin typeface="+mn-lt"/>
                <a:sym typeface="Symbol"/>
              </a:rPr>
            </a:br>
            <a:r>
              <a:rPr lang="fr-BE" dirty="0" smtClean="0">
                <a:latin typeface="+mn-lt"/>
                <a:sym typeface="Symbol"/>
              </a:rPr>
              <a:t>      d’interaction des</a:t>
            </a:r>
            <a:br>
              <a:rPr lang="fr-BE" dirty="0" smtClean="0">
                <a:latin typeface="+mn-lt"/>
                <a:sym typeface="Symbol"/>
              </a:rPr>
            </a:br>
            <a:r>
              <a:rPr lang="fr-BE" dirty="0" smtClean="0">
                <a:latin typeface="+mn-lt"/>
                <a:sym typeface="Symbol"/>
              </a:rPr>
              <a:t>      dislocations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191" grpId="0"/>
      <p:bldP spid="192" grpId="0"/>
      <p:bldP spid="38" grpId="0"/>
      <p:bldP spid="40" grpId="0"/>
      <p:bldP spid="76" grpId="0" animBg="1"/>
      <p:bldP spid="77" grpId="0"/>
      <p:bldP spid="78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Approches multi-échelles</a:t>
            </a:r>
            <a:endParaRPr lang="fr-BE" sz="4000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704990" y="2253826"/>
            <a:ext cx="7343635" cy="5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 Meilleures connaissances des mécanismes au(x) niveau(x) micro</a:t>
            </a:r>
            <a:endParaRPr lang="fr-BE" dirty="0">
              <a:latin typeface="+mn-lt"/>
            </a:endParaRPr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266699" y="1677564"/>
            <a:ext cx="4333875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Progrès rapides depuis 1990</a:t>
            </a:r>
            <a:endParaRPr lang="fr-BE" sz="2400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1447941" y="2587201"/>
            <a:ext cx="3314560" cy="4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 Modèles + réalistes</a:t>
            </a:r>
            <a:endParaRPr lang="fr-BE" dirty="0">
              <a:latin typeface="+mn-lt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704990" y="3282526"/>
            <a:ext cx="6934060" cy="4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 Amélioration des performances informatiques</a:t>
            </a:r>
            <a:endParaRPr lang="fr-BE" dirty="0">
              <a:latin typeface="+mn-lt"/>
            </a:endParaRP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1447941" y="3615901"/>
            <a:ext cx="3314560" cy="4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 Modèles + détaillés</a:t>
            </a:r>
            <a:endParaRPr lang="fr-BE" dirty="0">
              <a:latin typeface="+mn-lt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704990" y="5235151"/>
            <a:ext cx="4648060" cy="36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 En fonction de l’application étudiée</a:t>
            </a:r>
            <a:endParaRPr lang="fr-BE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266699" y="4658889"/>
            <a:ext cx="4333875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Choix du modèle </a:t>
            </a:r>
            <a:endParaRPr lang="fr-BE" sz="2400" dirty="0">
              <a:latin typeface="+mn-lt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2200415" y="5920951"/>
            <a:ext cx="6162535" cy="3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de la précision souhaitée (niveau de détail des résultats)</a:t>
            </a:r>
            <a:endParaRPr lang="fr-BE" dirty="0">
              <a:latin typeface="+mn-lt"/>
            </a:endParaRPr>
          </a:p>
        </p:txBody>
      </p:sp>
      <p:sp>
        <p:nvSpPr>
          <p:cNvPr id="89" name="Rectangle 41"/>
          <p:cNvSpPr>
            <a:spLocks noChangeArrowheads="1"/>
          </p:cNvSpPr>
          <p:nvPr/>
        </p:nvSpPr>
        <p:spPr bwMode="auto">
          <a:xfrm>
            <a:off x="2209940" y="5578051"/>
            <a:ext cx="2028685" cy="3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du matériau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9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Eléments finis </a:t>
            </a:r>
            <a:r>
              <a:rPr lang="fr-BE" sz="4000" dirty="0" err="1" smtClean="0">
                <a:latin typeface="+mn-lt"/>
              </a:rPr>
              <a:t>Solid</a:t>
            </a:r>
            <a:r>
              <a:rPr lang="fr-BE" sz="4000" dirty="0" smtClean="0">
                <a:latin typeface="+mn-lt"/>
              </a:rPr>
              <a:t>-Shell</a:t>
            </a:r>
            <a:endParaRPr lang="fr-BE" sz="4000" dirty="0">
              <a:latin typeface="+mn-lt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618725" y="2017497"/>
            <a:ext cx="2305630" cy="6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  <a:sym typeface="Symbol"/>
              </a:rPr>
              <a:t>Elément solide (brique à 8 nœuds)</a:t>
            </a:r>
            <a:endParaRPr lang="fr-BE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449863"/>
            <a:ext cx="4333875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Qu’est-ce que c’est ?</a:t>
            </a:r>
            <a:endParaRPr lang="fr-BE" sz="2400" dirty="0">
              <a:latin typeface="+mn-lt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 l="15086" t="2563" r="11925" b="24588"/>
          <a:stretch>
            <a:fillRect/>
          </a:stretch>
        </p:blipFill>
        <p:spPr bwMode="auto">
          <a:xfrm>
            <a:off x="5751708" y="4528868"/>
            <a:ext cx="3262896" cy="217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46" y="3940653"/>
            <a:ext cx="2477459" cy="24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e 57"/>
          <p:cNvGrpSpPr/>
          <p:nvPr/>
        </p:nvGrpSpPr>
        <p:grpSpPr>
          <a:xfrm>
            <a:off x="1119398" y="2796336"/>
            <a:ext cx="1038225" cy="1076325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6633074" y="2788638"/>
            <a:ext cx="1251891" cy="708366"/>
            <a:chOff x="4012261" y="2673619"/>
            <a:chExt cx="1251891" cy="708366"/>
          </a:xfrm>
        </p:grpSpPr>
        <p:cxnSp>
          <p:nvCxnSpPr>
            <p:cNvPr id="61" name="Connecteur droit 60"/>
            <p:cNvCxnSpPr/>
            <p:nvPr/>
          </p:nvCxnSpPr>
          <p:spPr>
            <a:xfrm flipH="1">
              <a:off x="4026122" y="3271071"/>
              <a:ext cx="949714" cy="90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4032592" y="2702816"/>
              <a:ext cx="571138" cy="6576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4979084" y="2688394"/>
              <a:ext cx="270784" cy="588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>
              <a:off x="4598295" y="2691279"/>
              <a:ext cx="654458" cy="10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lipse 75"/>
            <p:cNvSpPr/>
            <p:nvPr/>
          </p:nvSpPr>
          <p:spPr>
            <a:xfrm>
              <a:off x="4012261" y="333118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4573475" y="2679989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5213352" y="2673619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0" name="Ellipse 79"/>
            <p:cNvSpPr/>
            <p:nvPr/>
          </p:nvSpPr>
          <p:spPr>
            <a:xfrm>
              <a:off x="4944449" y="3238028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3293012" y="3929932"/>
            <a:ext cx="1984375" cy="904875"/>
            <a:chOff x="1835150" y="2825750"/>
            <a:chExt cx="1984375" cy="904875"/>
          </a:xfrm>
        </p:grpSpPr>
        <p:cxnSp>
          <p:nvCxnSpPr>
            <p:cNvPr id="97" name="Connecteur droit 96"/>
            <p:cNvCxnSpPr/>
            <p:nvPr/>
          </p:nvCxnSpPr>
          <p:spPr>
            <a:xfrm flipH="1">
              <a:off x="1860550" y="3397250"/>
              <a:ext cx="6350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 flipV="1">
              <a:off x="1866900" y="3403600"/>
              <a:ext cx="1384300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 flipV="1">
              <a:off x="1860550" y="3552826"/>
              <a:ext cx="1390650" cy="1555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3248025" y="3565525"/>
              <a:ext cx="9525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1863725" y="2844800"/>
              <a:ext cx="806451" cy="555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>
              <a:off x="3254375" y="2879725"/>
              <a:ext cx="546100" cy="688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flipH="1" flipV="1">
              <a:off x="2667001" y="2844800"/>
              <a:ext cx="1130299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3797300" y="2873375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3251204" y="3025775"/>
              <a:ext cx="542921" cy="685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2673350" y="2841625"/>
              <a:ext cx="0" cy="1333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H="1" flipV="1">
              <a:off x="2670175" y="2978150"/>
              <a:ext cx="1127125" cy="412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1860550" y="2971800"/>
              <a:ext cx="819150" cy="584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Ellipse 108"/>
            <p:cNvSpPr/>
            <p:nvPr/>
          </p:nvSpPr>
          <p:spPr>
            <a:xfrm>
              <a:off x="1841500" y="33718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1835150" y="35274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3222625" y="36798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228975" y="35369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2647950" y="29527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2647950" y="28257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765550" y="28575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3768725" y="29972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2" name="Rectangle 41"/>
          <p:cNvSpPr>
            <a:spLocks noChangeArrowheads="1"/>
          </p:cNvSpPr>
          <p:nvPr/>
        </p:nvSpPr>
        <p:spPr bwMode="auto">
          <a:xfrm>
            <a:off x="6389796" y="2017497"/>
            <a:ext cx="2305630" cy="6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  <a:sym typeface="Symbol"/>
              </a:rPr>
              <a:t>Elément coque (</a:t>
            </a:r>
            <a:r>
              <a:rPr lang="fr-BE" dirty="0" err="1" smtClean="0">
                <a:latin typeface="+mn-lt"/>
                <a:sym typeface="Symbol"/>
              </a:rPr>
              <a:t>shell</a:t>
            </a:r>
            <a:r>
              <a:rPr lang="fr-BE" dirty="0" smtClean="0">
                <a:latin typeface="+mn-lt"/>
                <a:sym typeface="Symbol"/>
              </a:rPr>
              <a:t>)</a:t>
            </a:r>
            <a:endParaRPr lang="fr-BE" dirty="0">
              <a:latin typeface="+mn-lt"/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2769079" y="3200400"/>
            <a:ext cx="3355676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3301541" y="3527119"/>
            <a:ext cx="2305630" cy="6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Elément </a:t>
            </a:r>
            <a:r>
              <a:rPr lang="fr-BE" dirty="0" err="1" smtClean="0">
                <a:latin typeface="+mn-lt"/>
                <a:sym typeface="Symbol"/>
              </a:rPr>
              <a:t>Solid</a:t>
            </a:r>
            <a:r>
              <a:rPr lang="fr-BE" dirty="0" smtClean="0">
                <a:latin typeface="+mn-lt"/>
                <a:sym typeface="Symbol"/>
              </a:rPr>
              <a:t>-Shell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62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Eléments finis </a:t>
            </a:r>
            <a:r>
              <a:rPr lang="fr-BE" sz="4000" dirty="0" err="1" smtClean="0">
                <a:latin typeface="+mn-lt"/>
              </a:rPr>
              <a:t>Solid</a:t>
            </a:r>
            <a:r>
              <a:rPr lang="fr-BE" sz="4000" dirty="0" smtClean="0">
                <a:latin typeface="+mn-lt"/>
              </a:rPr>
              <a:t>-Shell</a:t>
            </a:r>
            <a:endParaRPr lang="fr-BE" sz="4000" dirty="0">
              <a:latin typeface="+mn-lt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627352" y="2474698"/>
            <a:ext cx="3841131" cy="53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u="sng" dirty="0" smtClean="0">
                <a:latin typeface="+mn-lt"/>
                <a:sym typeface="Symbol"/>
              </a:rPr>
              <a:t>Départ</a:t>
            </a:r>
            <a:r>
              <a:rPr lang="fr-BE" dirty="0" smtClean="0">
                <a:latin typeface="+mn-lt"/>
                <a:sym typeface="Symbol"/>
              </a:rPr>
              <a:t>: élément solide à 8 nœuds</a:t>
            </a:r>
            <a:endParaRPr lang="fr-BE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449863"/>
            <a:ext cx="8635762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Formulation: Quelles sont les équations dans un </a:t>
            </a:r>
            <a:r>
              <a:rPr lang="fr-BE" sz="2400" dirty="0" err="1" smtClean="0">
                <a:latin typeface="+mn-lt"/>
              </a:rPr>
              <a:t>Solid</a:t>
            </a:r>
            <a:r>
              <a:rPr lang="fr-BE" sz="2400" dirty="0" smtClean="0">
                <a:latin typeface="+mn-lt"/>
              </a:rPr>
              <a:t>-Shell ?</a:t>
            </a:r>
            <a:endParaRPr lang="fr-BE" sz="2400" dirty="0">
              <a:latin typeface="+mn-lt"/>
            </a:endParaRPr>
          </a:p>
        </p:txBody>
      </p:sp>
      <p:grpSp>
        <p:nvGrpSpPr>
          <p:cNvPr id="2" name="Groupe 57"/>
          <p:cNvGrpSpPr/>
          <p:nvPr/>
        </p:nvGrpSpPr>
        <p:grpSpPr>
          <a:xfrm>
            <a:off x="4699363" y="2070340"/>
            <a:ext cx="864812" cy="896548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e 129"/>
          <p:cNvGrpSpPr/>
          <p:nvPr/>
        </p:nvGrpSpPr>
        <p:grpSpPr>
          <a:xfrm>
            <a:off x="6849373" y="3010429"/>
            <a:ext cx="1352369" cy="616680"/>
            <a:chOff x="1835150" y="2825750"/>
            <a:chExt cx="1984375" cy="904875"/>
          </a:xfrm>
        </p:grpSpPr>
        <p:cxnSp>
          <p:nvCxnSpPr>
            <p:cNvPr id="97" name="Connecteur droit 96"/>
            <p:cNvCxnSpPr/>
            <p:nvPr/>
          </p:nvCxnSpPr>
          <p:spPr>
            <a:xfrm flipH="1">
              <a:off x="1860550" y="3397250"/>
              <a:ext cx="6350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 flipV="1">
              <a:off x="1866900" y="3403600"/>
              <a:ext cx="1384300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 flipV="1">
              <a:off x="1860550" y="3552826"/>
              <a:ext cx="1390650" cy="1555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3248025" y="3565525"/>
              <a:ext cx="9525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1863725" y="2844800"/>
              <a:ext cx="806451" cy="555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>
              <a:off x="3254375" y="2879725"/>
              <a:ext cx="546100" cy="688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flipH="1" flipV="1">
              <a:off x="2667001" y="2844800"/>
              <a:ext cx="1130299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3797300" y="2873375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3251204" y="3025775"/>
              <a:ext cx="542921" cy="685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2673350" y="2841625"/>
              <a:ext cx="0" cy="1333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H="1" flipV="1">
              <a:off x="2670175" y="2978150"/>
              <a:ext cx="1127125" cy="412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1860550" y="2971800"/>
              <a:ext cx="819150" cy="584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Ellipse 108"/>
            <p:cNvSpPr/>
            <p:nvPr/>
          </p:nvSpPr>
          <p:spPr>
            <a:xfrm>
              <a:off x="1841500" y="33718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1835150" y="35274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3222625" y="36798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228975" y="35369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2647950" y="29527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2647950" y="28257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765550" y="28575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3768725" y="29972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627351" y="3164810"/>
            <a:ext cx="7041531" cy="6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u="sng" dirty="0" smtClean="0">
                <a:latin typeface="+mn-lt"/>
                <a:sym typeface="Symbol"/>
              </a:rPr>
              <a:t>Problème</a:t>
            </a:r>
            <a:r>
              <a:rPr lang="fr-BE" dirty="0" smtClean="0">
                <a:latin typeface="+mn-lt"/>
                <a:sym typeface="Symbol"/>
              </a:rPr>
              <a:t>: mauvais comportement quand épaisseur faible</a:t>
            </a:r>
            <a:endParaRPr lang="fr-BE" dirty="0">
              <a:latin typeface="+mn-lt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2102469" y="3811791"/>
            <a:ext cx="7041531" cy="6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err="1" smtClean="0">
                <a:latin typeface="+mn-lt"/>
                <a:sym typeface="Symbol"/>
              </a:rPr>
              <a:t>Locking</a:t>
            </a:r>
            <a:r>
              <a:rPr lang="fr-BE" dirty="0" smtClean="0">
                <a:latin typeface="+mn-lt"/>
                <a:sym typeface="Symbol"/>
              </a:rPr>
              <a:t> (élément trop raide) pour certains modes de déformation</a:t>
            </a:r>
            <a:endParaRPr lang="fr-BE" dirty="0">
              <a:latin typeface="+mn-lt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2102469" y="4156848"/>
            <a:ext cx="7041531" cy="6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Mauvais conditionnement de la matrice de raideur</a:t>
            </a:r>
            <a:endParaRPr lang="fr-BE" dirty="0">
              <a:latin typeface="+mn-lt"/>
            </a:endParaRPr>
          </a:p>
        </p:txBody>
      </p:sp>
      <p:sp>
        <p:nvSpPr>
          <p:cNvPr id="71" name="Rectangle 41"/>
          <p:cNvSpPr>
            <a:spLocks noChangeArrowheads="1"/>
          </p:cNvSpPr>
          <p:nvPr/>
        </p:nvSpPr>
        <p:spPr bwMode="auto">
          <a:xfrm>
            <a:off x="2620055" y="4458773"/>
            <a:ext cx="4979818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(</a:t>
            </a:r>
            <a:r>
              <a:rPr lang="fr-BE" dirty="0" smtClean="0">
                <a:latin typeface="+mn-lt"/>
                <a:sym typeface="Wingdings" pitchFamily="2" charset="2"/>
              </a:rPr>
              <a:t> problème numérique lors de la résolution)</a:t>
            </a:r>
            <a:endParaRPr lang="fr-BE" dirty="0">
              <a:latin typeface="+mn-lt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1759789" y="4016856"/>
            <a:ext cx="386033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1759789" y="4353286"/>
            <a:ext cx="386033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1766263" y="3536830"/>
            <a:ext cx="433473" cy="480027"/>
          </a:xfrm>
          <a:prstGeom prst="straightConnector1">
            <a:avLst/>
          </a:prstGeom>
          <a:ln w="38100">
            <a:solidFill>
              <a:srgbClr val="0070C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>
            <a:off x="1759789" y="4019910"/>
            <a:ext cx="8627" cy="345056"/>
          </a:xfrm>
          <a:prstGeom prst="straightConnector1">
            <a:avLst/>
          </a:prstGeom>
          <a:ln w="38100">
            <a:solidFill>
              <a:srgbClr val="0070C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627352" y="5002237"/>
            <a:ext cx="1227328" cy="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u="sng" dirty="0" smtClean="0">
                <a:latin typeface="+mn-lt"/>
                <a:sym typeface="Symbol"/>
              </a:rPr>
              <a:t>Remèdes</a:t>
            </a:r>
            <a:r>
              <a:rPr lang="fr-BE" dirty="0" smtClean="0">
                <a:latin typeface="+mn-lt"/>
                <a:sym typeface="Symbol"/>
              </a:rPr>
              <a:t>:</a:t>
            </a:r>
            <a:endParaRPr lang="fr-BE" dirty="0">
              <a:latin typeface="+mn-lt"/>
            </a:endParaRPr>
          </a:p>
        </p:txBody>
      </p:sp>
      <p:sp>
        <p:nvSpPr>
          <p:cNvPr id="89" name="Rectangle 41"/>
          <p:cNvSpPr>
            <a:spLocks noChangeArrowheads="1"/>
          </p:cNvSpPr>
          <p:nvPr/>
        </p:nvSpPr>
        <p:spPr bwMode="auto">
          <a:xfrm>
            <a:off x="1748787" y="5002237"/>
            <a:ext cx="3746239" cy="3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- EAS (</a:t>
            </a:r>
            <a:r>
              <a:rPr lang="fr-BE" dirty="0" err="1" smtClean="0">
                <a:latin typeface="+mn-lt"/>
                <a:sym typeface="Symbol"/>
              </a:rPr>
              <a:t>Enhanced</a:t>
            </a:r>
            <a:r>
              <a:rPr lang="fr-BE" dirty="0" smtClean="0">
                <a:latin typeface="+mn-lt"/>
                <a:sym typeface="Symbol"/>
              </a:rPr>
              <a:t> </a:t>
            </a:r>
            <a:r>
              <a:rPr lang="fr-BE" dirty="0" err="1" smtClean="0">
                <a:latin typeface="+mn-lt"/>
                <a:sym typeface="Symbol"/>
              </a:rPr>
              <a:t>Assumed</a:t>
            </a:r>
            <a:r>
              <a:rPr lang="fr-BE" dirty="0" smtClean="0">
                <a:latin typeface="+mn-lt"/>
                <a:sym typeface="Symbol"/>
              </a:rPr>
              <a:t> </a:t>
            </a:r>
            <a:r>
              <a:rPr lang="fr-BE" dirty="0" err="1" smtClean="0">
                <a:latin typeface="+mn-lt"/>
                <a:sym typeface="Symbol"/>
              </a:rPr>
              <a:t>Strain</a:t>
            </a:r>
            <a:r>
              <a:rPr lang="fr-BE" dirty="0" smtClean="0">
                <a:latin typeface="+mn-lt"/>
                <a:sym typeface="Symbol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90" name="Rectangle 41"/>
          <p:cNvSpPr>
            <a:spLocks noChangeArrowheads="1"/>
          </p:cNvSpPr>
          <p:nvPr/>
        </p:nvSpPr>
        <p:spPr bwMode="auto">
          <a:xfrm>
            <a:off x="1748787" y="5424932"/>
            <a:ext cx="3746239" cy="3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- ANS (</a:t>
            </a:r>
            <a:r>
              <a:rPr lang="fr-BE" dirty="0" err="1" smtClean="0">
                <a:latin typeface="+mn-lt"/>
                <a:sym typeface="Symbol"/>
              </a:rPr>
              <a:t>Assumed</a:t>
            </a:r>
            <a:r>
              <a:rPr lang="fr-BE" dirty="0" smtClean="0">
                <a:latin typeface="+mn-lt"/>
                <a:sym typeface="Symbol"/>
              </a:rPr>
              <a:t> Natural </a:t>
            </a:r>
            <a:r>
              <a:rPr lang="fr-BE" dirty="0" err="1" smtClean="0">
                <a:latin typeface="+mn-lt"/>
                <a:sym typeface="Symbol"/>
              </a:rPr>
              <a:t>Strain</a:t>
            </a:r>
            <a:r>
              <a:rPr lang="fr-BE" dirty="0" smtClean="0">
                <a:latin typeface="+mn-lt"/>
                <a:sym typeface="Symbol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1748787" y="5847626"/>
            <a:ext cx="3746239" cy="3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- Schéma d’intégration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63" grpId="0"/>
      <p:bldP spid="69" grpId="0"/>
      <p:bldP spid="70" grpId="0"/>
      <p:bldP spid="71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Connecteur droit avec flèche 173"/>
          <p:cNvCxnSpPr/>
          <p:nvPr/>
        </p:nvCxnSpPr>
        <p:spPr>
          <a:xfrm>
            <a:off x="2337760" y="5080957"/>
            <a:ext cx="431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>
            <a:off x="1966823" y="5460520"/>
            <a:ext cx="431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/>
          <p:cNvCxnSpPr/>
          <p:nvPr/>
        </p:nvCxnSpPr>
        <p:spPr>
          <a:xfrm>
            <a:off x="1975449" y="6530195"/>
            <a:ext cx="431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avec flèche 171"/>
          <p:cNvCxnSpPr/>
          <p:nvPr/>
        </p:nvCxnSpPr>
        <p:spPr>
          <a:xfrm>
            <a:off x="2346386" y="6142006"/>
            <a:ext cx="431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 EAS</a:t>
            </a:r>
            <a:endParaRPr lang="fr-BE" sz="4000" dirty="0">
              <a:latin typeface="+mn-lt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265043" y="2422939"/>
            <a:ext cx="5031576" cy="53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Déformation en un point dans un élément ?</a:t>
            </a:r>
            <a:endParaRPr lang="fr-BE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449863"/>
            <a:ext cx="5159317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Enrichissement des modes de 	déformation de l’élément</a:t>
            </a:r>
            <a:endParaRPr lang="fr-BE" sz="2400" dirty="0">
              <a:latin typeface="+mn-lt"/>
            </a:endParaRPr>
          </a:p>
        </p:txBody>
      </p:sp>
      <p:grpSp>
        <p:nvGrpSpPr>
          <p:cNvPr id="2" name="Groupe 57"/>
          <p:cNvGrpSpPr/>
          <p:nvPr/>
        </p:nvGrpSpPr>
        <p:grpSpPr>
          <a:xfrm>
            <a:off x="6243491" y="1216327"/>
            <a:ext cx="2030337" cy="2104844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" name="Groupe 63"/>
          <p:cNvGrpSpPr/>
          <p:nvPr/>
        </p:nvGrpSpPr>
        <p:grpSpPr>
          <a:xfrm>
            <a:off x="7539486" y="2242871"/>
            <a:ext cx="163901" cy="172528"/>
            <a:chOff x="4011283" y="3493698"/>
            <a:chExt cx="163901" cy="17252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Objet 65"/>
          <p:cNvGraphicFramePr>
            <a:graphicFrameLocks noChangeAspect="1"/>
          </p:cNvGraphicFramePr>
          <p:nvPr/>
        </p:nvGraphicFramePr>
        <p:xfrm>
          <a:off x="8350728" y="1925459"/>
          <a:ext cx="577611" cy="543634"/>
        </p:xfrm>
        <a:graphic>
          <a:graphicData uri="http://schemas.openxmlformats.org/presentationml/2006/ole">
            <p:oleObj spid="_x0000_s331778" name="Equation" r:id="rId4" imgW="215640" imgH="203040" progId="Equation.DSMT4">
              <p:embed/>
            </p:oleObj>
          </a:graphicData>
        </a:graphic>
      </p:graphicFrame>
      <p:graphicFrame>
        <p:nvGraphicFramePr>
          <p:cNvPr id="270340" name="Object 3"/>
          <p:cNvGraphicFramePr>
            <a:graphicFrameLocks noChangeAspect="1"/>
          </p:cNvGraphicFramePr>
          <p:nvPr/>
        </p:nvGraphicFramePr>
        <p:xfrm>
          <a:off x="1822859" y="2861066"/>
          <a:ext cx="1531550" cy="649886"/>
        </p:xfrm>
        <a:graphic>
          <a:graphicData uri="http://schemas.openxmlformats.org/presentationml/2006/ole">
            <p:oleObj spid="_x0000_s331779" name="Equation" r:id="rId5" imgW="533160" imgH="228600" progId="Equation.DSMT4">
              <p:embed/>
            </p:oleObj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326756" y="2894732"/>
          <a:ext cx="1751012" cy="685800"/>
        </p:xfrm>
        <a:graphic>
          <a:graphicData uri="http://schemas.openxmlformats.org/presentationml/2006/ole">
            <p:oleObj spid="_x0000_s331780" name="Equation" r:id="rId6" imgW="609480" imgH="241200" progId="Equation.DSMT4">
              <p:embed/>
            </p:oleObj>
          </a:graphicData>
        </a:graphic>
      </p:graphicFrame>
      <p:sp>
        <p:nvSpPr>
          <p:cNvPr id="73" name="Arc 72"/>
          <p:cNvSpPr/>
          <p:nvPr/>
        </p:nvSpPr>
        <p:spPr>
          <a:xfrm rot="931037">
            <a:off x="5748614" y="1904462"/>
            <a:ext cx="1912579" cy="778243"/>
          </a:xfrm>
          <a:prstGeom prst="arc">
            <a:avLst>
              <a:gd name="adj1" fmla="val 13460098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Arc 75"/>
          <p:cNvSpPr/>
          <p:nvPr/>
        </p:nvSpPr>
        <p:spPr>
          <a:xfrm rot="2924194">
            <a:off x="6092994" y="1514776"/>
            <a:ext cx="1692767" cy="737919"/>
          </a:xfrm>
          <a:prstGeom prst="arc">
            <a:avLst>
              <a:gd name="adj1" fmla="val 13460098"/>
              <a:gd name="adj2" fmla="val 20389645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Arc 76"/>
          <p:cNvSpPr/>
          <p:nvPr/>
        </p:nvSpPr>
        <p:spPr>
          <a:xfrm rot="18013641" flipH="1">
            <a:off x="7383006" y="1412035"/>
            <a:ext cx="1428114" cy="737919"/>
          </a:xfrm>
          <a:prstGeom prst="arc">
            <a:avLst>
              <a:gd name="adj1" fmla="val 13781164"/>
              <a:gd name="adj2" fmla="val 20379847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Arc 77"/>
          <p:cNvSpPr/>
          <p:nvPr/>
        </p:nvSpPr>
        <p:spPr>
          <a:xfrm rot="6505263">
            <a:off x="6521960" y="1403378"/>
            <a:ext cx="1901457" cy="737919"/>
          </a:xfrm>
          <a:prstGeom prst="arc">
            <a:avLst>
              <a:gd name="adj1" fmla="val 16801790"/>
              <a:gd name="adj2" fmla="val 1907673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Arc 78"/>
          <p:cNvSpPr/>
          <p:nvPr/>
        </p:nvSpPr>
        <p:spPr>
          <a:xfrm rot="20282263">
            <a:off x="7009150" y="2354582"/>
            <a:ext cx="838551" cy="611395"/>
          </a:xfrm>
          <a:prstGeom prst="arc">
            <a:avLst>
              <a:gd name="adj1" fmla="val 13048581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Arc 79"/>
          <p:cNvSpPr/>
          <p:nvPr/>
        </p:nvSpPr>
        <p:spPr>
          <a:xfrm rot="1317737" flipH="1">
            <a:off x="7341699" y="2348714"/>
            <a:ext cx="945570" cy="611395"/>
          </a:xfrm>
          <a:prstGeom prst="arc">
            <a:avLst>
              <a:gd name="adj1" fmla="val 13663907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Arc 80"/>
          <p:cNvSpPr/>
          <p:nvPr/>
        </p:nvSpPr>
        <p:spPr>
          <a:xfrm rot="19774731" flipV="1">
            <a:off x="5575036" y="2268631"/>
            <a:ext cx="2249197" cy="778243"/>
          </a:xfrm>
          <a:prstGeom prst="arc">
            <a:avLst>
              <a:gd name="adj1" fmla="val 12901184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Arc 81"/>
          <p:cNvSpPr/>
          <p:nvPr/>
        </p:nvSpPr>
        <p:spPr>
          <a:xfrm rot="16200000" flipV="1">
            <a:off x="6194002" y="2931426"/>
            <a:ext cx="2384522" cy="778243"/>
          </a:xfrm>
          <a:prstGeom prst="arc">
            <a:avLst>
              <a:gd name="adj1" fmla="val 17790819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4124325" y="3863914"/>
            <a:ext cx="90487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163913" y="2992286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Sans EAS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94" name="Connecteur droit avec flèche 93"/>
          <p:cNvCxnSpPr/>
          <p:nvPr/>
        </p:nvCxnSpPr>
        <p:spPr>
          <a:xfrm flipH="1">
            <a:off x="4114800" y="3510951"/>
            <a:ext cx="86265" cy="356199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5061330" y="3664424"/>
            <a:ext cx="3720361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8 nœuds </a:t>
            </a:r>
            <a:r>
              <a:rPr lang="fr-BE" dirty="0" smtClean="0"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fr-BE" dirty="0" smtClean="0">
                <a:latin typeface="+mn-lt"/>
                <a:sym typeface="Symbol"/>
              </a:rPr>
              <a:t> 3 directions = 24 </a:t>
            </a:r>
            <a:r>
              <a:rPr lang="fr-BE" dirty="0" err="1" smtClean="0">
                <a:latin typeface="+mn-lt"/>
                <a:sym typeface="Symbol"/>
              </a:rPr>
              <a:t>ddl</a:t>
            </a:r>
            <a:endParaRPr lang="fr-BE" dirty="0" smtClean="0">
              <a:latin typeface="+mn-lt"/>
              <a:sym typeface="Symbol"/>
            </a:endParaRPr>
          </a:p>
          <a:p>
            <a:endParaRPr lang="fr-BE" dirty="0">
              <a:latin typeface="+mn-lt"/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 flipH="1">
            <a:off x="3638550" y="3536830"/>
            <a:ext cx="208833" cy="758945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3648075" y="4295235"/>
            <a:ext cx="90667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41"/>
          <p:cNvSpPr>
            <a:spLocks noChangeArrowheads="1"/>
          </p:cNvSpPr>
          <p:nvPr/>
        </p:nvSpPr>
        <p:spPr bwMode="auto">
          <a:xfrm>
            <a:off x="4569626" y="4095745"/>
            <a:ext cx="3720361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Contient 24 modes de déformation</a:t>
            </a:r>
            <a:endParaRPr lang="fr-BE" dirty="0">
              <a:latin typeface="+mn-lt"/>
            </a:endParaRPr>
          </a:p>
        </p:txBody>
      </p:sp>
      <p:sp>
        <p:nvSpPr>
          <p:cNvPr id="121" name="Rectangle 41"/>
          <p:cNvSpPr>
            <a:spLocks noChangeArrowheads="1"/>
          </p:cNvSpPr>
          <p:nvPr/>
        </p:nvSpPr>
        <p:spPr bwMode="auto">
          <a:xfrm>
            <a:off x="265043" y="4238799"/>
            <a:ext cx="1581009" cy="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Exemples:</a:t>
            </a:r>
            <a:endParaRPr lang="fr-BE" dirty="0">
              <a:latin typeface="+mn-lt"/>
            </a:endParaRPr>
          </a:p>
        </p:txBody>
      </p:sp>
      <p:grpSp>
        <p:nvGrpSpPr>
          <p:cNvPr id="409" name="Groupe 408"/>
          <p:cNvGrpSpPr/>
          <p:nvPr/>
        </p:nvGrpSpPr>
        <p:grpSpPr>
          <a:xfrm>
            <a:off x="895685" y="5075394"/>
            <a:ext cx="1448339" cy="1452311"/>
            <a:chOff x="895685" y="5075394"/>
            <a:chExt cx="1448339" cy="1452311"/>
          </a:xfrm>
        </p:grpSpPr>
        <p:cxnSp>
          <p:nvCxnSpPr>
            <p:cNvPr id="123" name="Connecteur droit 122"/>
            <p:cNvCxnSpPr/>
            <p:nvPr/>
          </p:nvCxnSpPr>
          <p:spPr>
            <a:xfrm>
              <a:off x="895685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flipH="1">
              <a:off x="902473" y="61344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>
              <a:off x="1971442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rot="16200000">
              <a:off x="1431574" y="59878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rot="16200000">
              <a:off x="1431574" y="49309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1264291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>
              <a:off x="2344024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 rot="16200000">
              <a:off x="1804156" y="56119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rot="16200000">
              <a:off x="1804156" y="45431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 flipH="1">
              <a:off x="1971923" y="6138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flipH="1">
              <a:off x="1971923" y="5076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 flipH="1">
              <a:off x="898497" y="50808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e 99"/>
          <p:cNvGrpSpPr/>
          <p:nvPr/>
        </p:nvGrpSpPr>
        <p:grpSpPr>
          <a:xfrm>
            <a:off x="853372" y="5037825"/>
            <a:ext cx="2031469" cy="1535503"/>
            <a:chOff x="3534086" y="5037825"/>
            <a:chExt cx="2031469" cy="1535503"/>
          </a:xfrm>
        </p:grpSpPr>
        <p:sp>
          <p:nvSpPr>
            <p:cNvPr id="193" name="Ellipse 192"/>
            <p:cNvSpPr/>
            <p:nvPr/>
          </p:nvSpPr>
          <p:spPr>
            <a:xfrm>
              <a:off x="5105406" y="6480289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4" name="Ellipse 193"/>
            <p:cNvSpPr/>
            <p:nvPr/>
          </p:nvSpPr>
          <p:spPr>
            <a:xfrm>
              <a:off x="5095962" y="5425907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98" name="Connecteur droit 197"/>
            <p:cNvCxnSpPr/>
            <p:nvPr/>
          </p:nvCxnSpPr>
          <p:spPr>
            <a:xfrm>
              <a:off x="5145961" y="5463184"/>
              <a:ext cx="0" cy="10645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/>
            <p:cNvSpPr/>
            <p:nvPr/>
          </p:nvSpPr>
          <p:spPr>
            <a:xfrm>
              <a:off x="5477989" y="6092499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5" name="Ellipse 214"/>
            <p:cNvSpPr/>
            <p:nvPr/>
          </p:nvSpPr>
          <p:spPr>
            <a:xfrm>
              <a:off x="5468544" y="5038117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17" name="Connecteur droit 216"/>
            <p:cNvCxnSpPr/>
            <p:nvPr/>
          </p:nvCxnSpPr>
          <p:spPr>
            <a:xfrm>
              <a:off x="5518543" y="5075394"/>
              <a:ext cx="0" cy="10645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 flipH="1">
              <a:off x="5164942" y="6152034"/>
              <a:ext cx="333474" cy="35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/>
            <p:cNvCxnSpPr/>
            <p:nvPr/>
          </p:nvCxnSpPr>
          <p:spPr>
            <a:xfrm flipH="1">
              <a:off x="5164942" y="5095116"/>
              <a:ext cx="333474" cy="3562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/>
            <p:cNvCxnSpPr/>
            <p:nvPr/>
          </p:nvCxnSpPr>
          <p:spPr>
            <a:xfrm>
              <a:off x="3574525" y="5463184"/>
              <a:ext cx="0" cy="1064521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>
              <a:stCxn id="229" idx="7"/>
            </p:cNvCxnSpPr>
            <p:nvPr/>
          </p:nvCxnSpPr>
          <p:spPr>
            <a:xfrm flipH="1">
              <a:off x="3583971" y="6110796"/>
              <a:ext cx="398068" cy="42422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Ellipse 221"/>
            <p:cNvSpPr/>
            <p:nvPr/>
          </p:nvSpPr>
          <p:spPr>
            <a:xfrm>
              <a:off x="3534714" y="6485762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3534086" y="5425615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24" name="Connecteur droit 223"/>
            <p:cNvCxnSpPr/>
            <p:nvPr/>
          </p:nvCxnSpPr>
          <p:spPr>
            <a:xfrm>
              <a:off x="3590754" y="5463184"/>
              <a:ext cx="1550588" cy="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/>
            <p:cNvCxnSpPr/>
            <p:nvPr/>
          </p:nvCxnSpPr>
          <p:spPr>
            <a:xfrm>
              <a:off x="3947107" y="5075394"/>
              <a:ext cx="0" cy="1064521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/>
            <p:cNvSpPr/>
            <p:nvPr/>
          </p:nvSpPr>
          <p:spPr>
            <a:xfrm>
              <a:off x="3907296" y="6097972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0" name="Ellipse 229"/>
            <p:cNvSpPr/>
            <p:nvPr/>
          </p:nvSpPr>
          <p:spPr>
            <a:xfrm>
              <a:off x="3906668" y="5037825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31" name="Connecteur droit 230"/>
            <p:cNvCxnSpPr/>
            <p:nvPr/>
          </p:nvCxnSpPr>
          <p:spPr>
            <a:xfrm flipH="1">
              <a:off x="3593510" y="5095116"/>
              <a:ext cx="333474" cy="356286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/>
            <p:cNvCxnSpPr/>
            <p:nvPr/>
          </p:nvCxnSpPr>
          <p:spPr>
            <a:xfrm>
              <a:off x="3590754" y="6532860"/>
              <a:ext cx="1550588" cy="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/>
            <p:cNvCxnSpPr/>
            <p:nvPr/>
          </p:nvCxnSpPr>
          <p:spPr>
            <a:xfrm>
              <a:off x="3961689" y="5083622"/>
              <a:ext cx="1550588" cy="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/>
            <p:cNvCxnSpPr/>
            <p:nvPr/>
          </p:nvCxnSpPr>
          <p:spPr>
            <a:xfrm>
              <a:off x="3961689" y="6144671"/>
              <a:ext cx="1550588" cy="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5" name="Connecteur droit avec flèche 304"/>
          <p:cNvCxnSpPr/>
          <p:nvPr/>
        </p:nvCxnSpPr>
        <p:spPr>
          <a:xfrm>
            <a:off x="4661139" y="5460520"/>
            <a:ext cx="512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avec flèche 325"/>
          <p:cNvCxnSpPr/>
          <p:nvPr/>
        </p:nvCxnSpPr>
        <p:spPr>
          <a:xfrm>
            <a:off x="4661139" y="6521569"/>
            <a:ext cx="512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avec flèche 326"/>
          <p:cNvCxnSpPr/>
          <p:nvPr/>
        </p:nvCxnSpPr>
        <p:spPr>
          <a:xfrm>
            <a:off x="5748068" y="6521569"/>
            <a:ext cx="512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Connecteur droit avec flèche 327"/>
          <p:cNvCxnSpPr/>
          <p:nvPr/>
        </p:nvCxnSpPr>
        <p:spPr>
          <a:xfrm>
            <a:off x="5748068" y="5460520"/>
            <a:ext cx="512319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8" name="Groupe 407"/>
          <p:cNvGrpSpPr/>
          <p:nvPr/>
        </p:nvGrpSpPr>
        <p:grpSpPr>
          <a:xfrm>
            <a:off x="4667585" y="5075394"/>
            <a:ext cx="1448339" cy="1452311"/>
            <a:chOff x="4105610" y="5075394"/>
            <a:chExt cx="1448339" cy="1452311"/>
          </a:xfrm>
        </p:grpSpPr>
        <p:cxnSp>
          <p:nvCxnSpPr>
            <p:cNvPr id="375" name="Connecteur droit 374"/>
            <p:cNvCxnSpPr/>
            <p:nvPr/>
          </p:nvCxnSpPr>
          <p:spPr>
            <a:xfrm>
              <a:off x="4105610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/>
            <p:cNvCxnSpPr/>
            <p:nvPr/>
          </p:nvCxnSpPr>
          <p:spPr>
            <a:xfrm flipH="1">
              <a:off x="4112398" y="61344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/>
            <p:cNvCxnSpPr/>
            <p:nvPr/>
          </p:nvCxnSpPr>
          <p:spPr>
            <a:xfrm>
              <a:off x="5181367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/>
            <p:cNvCxnSpPr/>
            <p:nvPr/>
          </p:nvCxnSpPr>
          <p:spPr>
            <a:xfrm rot="16200000">
              <a:off x="4641499" y="59878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/>
            <p:cNvCxnSpPr/>
            <p:nvPr/>
          </p:nvCxnSpPr>
          <p:spPr>
            <a:xfrm rot="16200000">
              <a:off x="4641499" y="49309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/>
            <p:cNvCxnSpPr/>
            <p:nvPr/>
          </p:nvCxnSpPr>
          <p:spPr>
            <a:xfrm>
              <a:off x="4474216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/>
            <p:cNvCxnSpPr/>
            <p:nvPr/>
          </p:nvCxnSpPr>
          <p:spPr>
            <a:xfrm>
              <a:off x="5553949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/>
            <p:cNvCxnSpPr/>
            <p:nvPr/>
          </p:nvCxnSpPr>
          <p:spPr>
            <a:xfrm rot="16200000">
              <a:off x="5014081" y="56119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/>
            <p:cNvCxnSpPr/>
            <p:nvPr/>
          </p:nvCxnSpPr>
          <p:spPr>
            <a:xfrm rot="16200000">
              <a:off x="5014081" y="45431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/>
            <p:cNvCxnSpPr/>
            <p:nvPr/>
          </p:nvCxnSpPr>
          <p:spPr>
            <a:xfrm flipH="1">
              <a:off x="5181848" y="6138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/>
            <p:cNvCxnSpPr/>
            <p:nvPr/>
          </p:nvCxnSpPr>
          <p:spPr>
            <a:xfrm flipH="1">
              <a:off x="5181848" y="5076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/>
            <p:cNvCxnSpPr/>
            <p:nvPr/>
          </p:nvCxnSpPr>
          <p:spPr>
            <a:xfrm flipH="1">
              <a:off x="4108422" y="50808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e 349"/>
          <p:cNvGrpSpPr/>
          <p:nvPr/>
        </p:nvGrpSpPr>
        <p:grpSpPr>
          <a:xfrm>
            <a:off x="4997370" y="5037825"/>
            <a:ext cx="1363917" cy="1535503"/>
            <a:chOff x="6667120" y="5037825"/>
            <a:chExt cx="1363917" cy="1535503"/>
          </a:xfrm>
        </p:grpSpPr>
        <p:cxnSp>
          <p:nvCxnSpPr>
            <p:cNvPr id="351" name="Connecteur droit 350"/>
            <p:cNvCxnSpPr/>
            <p:nvPr/>
          </p:nvCxnSpPr>
          <p:spPr>
            <a:xfrm>
              <a:off x="6904293" y="5463184"/>
              <a:ext cx="0" cy="1064521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Ellipse 351"/>
            <p:cNvSpPr/>
            <p:nvPr/>
          </p:nvSpPr>
          <p:spPr>
            <a:xfrm>
              <a:off x="6864482" y="6485762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53" name="Ellipse 352"/>
            <p:cNvSpPr/>
            <p:nvPr/>
          </p:nvSpPr>
          <p:spPr>
            <a:xfrm>
              <a:off x="7943471" y="6480289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54" name="Ellipse 353"/>
            <p:cNvSpPr/>
            <p:nvPr/>
          </p:nvSpPr>
          <p:spPr>
            <a:xfrm>
              <a:off x="6863854" y="5425615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55" name="Ellipse 354"/>
            <p:cNvSpPr/>
            <p:nvPr/>
          </p:nvSpPr>
          <p:spPr>
            <a:xfrm>
              <a:off x="7934027" y="5425907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56" name="Connecteur droit 355"/>
            <p:cNvCxnSpPr/>
            <p:nvPr/>
          </p:nvCxnSpPr>
          <p:spPr>
            <a:xfrm>
              <a:off x="7984026" y="5463184"/>
              <a:ext cx="0" cy="1064521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/>
            <p:cNvCxnSpPr/>
            <p:nvPr/>
          </p:nvCxnSpPr>
          <p:spPr>
            <a:xfrm rot="16200000">
              <a:off x="7444158" y="5987841"/>
              <a:ext cx="0" cy="106452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/>
            <p:cNvCxnSpPr/>
            <p:nvPr/>
          </p:nvCxnSpPr>
          <p:spPr>
            <a:xfrm rot="16200000">
              <a:off x="7444158" y="4930923"/>
              <a:ext cx="0" cy="106452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/>
            <p:cNvCxnSpPr/>
            <p:nvPr/>
          </p:nvCxnSpPr>
          <p:spPr>
            <a:xfrm>
              <a:off x="6707559" y="5075394"/>
              <a:ext cx="0" cy="1064521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Ellipse 359"/>
            <p:cNvSpPr/>
            <p:nvPr/>
          </p:nvSpPr>
          <p:spPr>
            <a:xfrm>
              <a:off x="6667748" y="6097972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61" name="Ellipse 360"/>
            <p:cNvSpPr/>
            <p:nvPr/>
          </p:nvSpPr>
          <p:spPr>
            <a:xfrm>
              <a:off x="7746738" y="6092499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62" name="Ellipse 361"/>
            <p:cNvSpPr/>
            <p:nvPr/>
          </p:nvSpPr>
          <p:spPr>
            <a:xfrm>
              <a:off x="6667120" y="5037825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63" name="Ellipse 362"/>
            <p:cNvSpPr/>
            <p:nvPr/>
          </p:nvSpPr>
          <p:spPr>
            <a:xfrm>
              <a:off x="7737293" y="5038117"/>
              <a:ext cx="87566" cy="875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64" name="Connecteur droit 363"/>
            <p:cNvCxnSpPr/>
            <p:nvPr/>
          </p:nvCxnSpPr>
          <p:spPr>
            <a:xfrm>
              <a:off x="7787292" y="5075394"/>
              <a:ext cx="0" cy="1064521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/>
            <p:cNvCxnSpPr/>
            <p:nvPr/>
          </p:nvCxnSpPr>
          <p:spPr>
            <a:xfrm rot="16200000">
              <a:off x="7247424" y="5600051"/>
              <a:ext cx="0" cy="106452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/>
            <p:cNvCxnSpPr/>
            <p:nvPr/>
          </p:nvCxnSpPr>
          <p:spPr>
            <a:xfrm rot="16200000">
              <a:off x="7247424" y="4543133"/>
              <a:ext cx="0" cy="106452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/>
            <p:cNvCxnSpPr/>
            <p:nvPr/>
          </p:nvCxnSpPr>
          <p:spPr>
            <a:xfrm>
              <a:off x="7786157" y="5078355"/>
              <a:ext cx="196734" cy="38779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/>
            <p:cNvCxnSpPr/>
            <p:nvPr/>
          </p:nvCxnSpPr>
          <p:spPr>
            <a:xfrm>
              <a:off x="6725108" y="5078355"/>
              <a:ext cx="196734" cy="38779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/>
            <p:cNvCxnSpPr/>
            <p:nvPr/>
          </p:nvCxnSpPr>
          <p:spPr>
            <a:xfrm>
              <a:off x="6725108" y="6156657"/>
              <a:ext cx="196734" cy="38779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/>
            <p:cNvCxnSpPr/>
            <p:nvPr/>
          </p:nvCxnSpPr>
          <p:spPr>
            <a:xfrm>
              <a:off x="7794783" y="6156657"/>
              <a:ext cx="196734" cy="38779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" name="Rectangle 41"/>
          <p:cNvSpPr>
            <a:spLocks noChangeArrowheads="1"/>
          </p:cNvSpPr>
          <p:nvPr/>
        </p:nvSpPr>
        <p:spPr bwMode="auto">
          <a:xfrm>
            <a:off x="979418" y="4629324"/>
            <a:ext cx="2259082" cy="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1600" dirty="0" smtClean="0">
                <a:latin typeface="+mn-lt"/>
                <a:sym typeface="Symbol"/>
              </a:rPr>
              <a:t>Allongement uniforme</a:t>
            </a:r>
            <a:endParaRPr lang="fr-BE" sz="1600" dirty="0">
              <a:latin typeface="+mn-lt"/>
            </a:endParaRPr>
          </a:p>
        </p:txBody>
      </p:sp>
      <p:sp>
        <p:nvSpPr>
          <p:cNvPr id="411" name="Rectangle 41"/>
          <p:cNvSpPr>
            <a:spLocks noChangeArrowheads="1"/>
          </p:cNvSpPr>
          <p:nvPr/>
        </p:nvSpPr>
        <p:spPr bwMode="auto">
          <a:xfrm>
            <a:off x="4398893" y="4629324"/>
            <a:ext cx="2259082" cy="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1600" dirty="0" smtClean="0">
                <a:latin typeface="+mn-lt"/>
                <a:sym typeface="Symbol"/>
              </a:rPr>
              <a:t>Cisaillement uniforme</a:t>
            </a:r>
            <a:endParaRPr lang="fr-BE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/>
      <p:bldP spid="96" grpId="0"/>
      <p:bldP spid="120" grpId="0"/>
      <p:bldP spid="121" grpId="0"/>
      <p:bldP spid="410" grpId="0"/>
      <p:bldP spid="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 EAS</a:t>
            </a:r>
            <a:endParaRPr lang="fr-BE" sz="4000" dirty="0">
              <a:latin typeface="+mn-lt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265043" y="2422939"/>
            <a:ext cx="5031576" cy="53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Déformation en un point dans un élément ?</a:t>
            </a:r>
            <a:endParaRPr lang="fr-BE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449863"/>
            <a:ext cx="5159317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Enrichissement des modes de 	déformation de l’élément</a:t>
            </a:r>
            <a:endParaRPr lang="fr-BE" sz="2400" dirty="0">
              <a:latin typeface="+mn-lt"/>
            </a:endParaRPr>
          </a:p>
        </p:txBody>
      </p:sp>
      <p:grpSp>
        <p:nvGrpSpPr>
          <p:cNvPr id="2" name="Groupe 57"/>
          <p:cNvGrpSpPr/>
          <p:nvPr/>
        </p:nvGrpSpPr>
        <p:grpSpPr>
          <a:xfrm>
            <a:off x="6243491" y="1216327"/>
            <a:ext cx="2030337" cy="2104844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" name="Groupe 63"/>
          <p:cNvGrpSpPr/>
          <p:nvPr/>
        </p:nvGrpSpPr>
        <p:grpSpPr>
          <a:xfrm>
            <a:off x="7539486" y="2242871"/>
            <a:ext cx="163901" cy="172528"/>
            <a:chOff x="4011283" y="3493698"/>
            <a:chExt cx="163901" cy="17252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Objet 65"/>
          <p:cNvGraphicFramePr>
            <a:graphicFrameLocks noChangeAspect="1"/>
          </p:cNvGraphicFramePr>
          <p:nvPr/>
        </p:nvGraphicFramePr>
        <p:xfrm>
          <a:off x="8350728" y="1925459"/>
          <a:ext cx="577611" cy="543634"/>
        </p:xfrm>
        <a:graphic>
          <a:graphicData uri="http://schemas.openxmlformats.org/presentationml/2006/ole">
            <p:oleObj spid="_x0000_s332802" name="Equation" r:id="rId4" imgW="215640" imgH="203040" progId="Equation.DSMT4">
              <p:embed/>
            </p:oleObj>
          </a:graphicData>
        </a:graphic>
      </p:graphicFrame>
      <p:graphicFrame>
        <p:nvGraphicFramePr>
          <p:cNvPr id="270340" name="Object 3"/>
          <p:cNvGraphicFramePr>
            <a:graphicFrameLocks noChangeAspect="1"/>
          </p:cNvGraphicFramePr>
          <p:nvPr/>
        </p:nvGraphicFramePr>
        <p:xfrm>
          <a:off x="1822859" y="2861066"/>
          <a:ext cx="1531550" cy="649886"/>
        </p:xfrm>
        <a:graphic>
          <a:graphicData uri="http://schemas.openxmlformats.org/presentationml/2006/ole">
            <p:oleObj spid="_x0000_s332803" name="Equation" r:id="rId5" imgW="533160" imgH="228600" progId="Equation.DSMT4">
              <p:embed/>
            </p:oleObj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326756" y="2894732"/>
          <a:ext cx="1751012" cy="685800"/>
        </p:xfrm>
        <a:graphic>
          <a:graphicData uri="http://schemas.openxmlformats.org/presentationml/2006/ole">
            <p:oleObj spid="_x0000_s332804" name="Equation" r:id="rId6" imgW="609480" imgH="241200" progId="Equation.DSMT4">
              <p:embed/>
            </p:oleObj>
          </a:graphicData>
        </a:graphic>
      </p:graphicFrame>
      <p:sp>
        <p:nvSpPr>
          <p:cNvPr id="73" name="Arc 72"/>
          <p:cNvSpPr/>
          <p:nvPr/>
        </p:nvSpPr>
        <p:spPr>
          <a:xfrm rot="931037">
            <a:off x="5748614" y="1904462"/>
            <a:ext cx="1912579" cy="778243"/>
          </a:xfrm>
          <a:prstGeom prst="arc">
            <a:avLst>
              <a:gd name="adj1" fmla="val 13460098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Arc 75"/>
          <p:cNvSpPr/>
          <p:nvPr/>
        </p:nvSpPr>
        <p:spPr>
          <a:xfrm rot="2924194">
            <a:off x="6092994" y="1514776"/>
            <a:ext cx="1692767" cy="737919"/>
          </a:xfrm>
          <a:prstGeom prst="arc">
            <a:avLst>
              <a:gd name="adj1" fmla="val 13460098"/>
              <a:gd name="adj2" fmla="val 20389645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Arc 76"/>
          <p:cNvSpPr/>
          <p:nvPr/>
        </p:nvSpPr>
        <p:spPr>
          <a:xfrm rot="18013641" flipH="1">
            <a:off x="7383006" y="1412035"/>
            <a:ext cx="1428114" cy="737919"/>
          </a:xfrm>
          <a:prstGeom prst="arc">
            <a:avLst>
              <a:gd name="adj1" fmla="val 13781164"/>
              <a:gd name="adj2" fmla="val 20379847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Arc 77"/>
          <p:cNvSpPr/>
          <p:nvPr/>
        </p:nvSpPr>
        <p:spPr>
          <a:xfrm rot="6505263">
            <a:off x="6521960" y="1403378"/>
            <a:ext cx="1901457" cy="737919"/>
          </a:xfrm>
          <a:prstGeom prst="arc">
            <a:avLst>
              <a:gd name="adj1" fmla="val 16801790"/>
              <a:gd name="adj2" fmla="val 1907673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Arc 78"/>
          <p:cNvSpPr/>
          <p:nvPr/>
        </p:nvSpPr>
        <p:spPr>
          <a:xfrm rot="20282263">
            <a:off x="7009150" y="2354582"/>
            <a:ext cx="838551" cy="611395"/>
          </a:xfrm>
          <a:prstGeom prst="arc">
            <a:avLst>
              <a:gd name="adj1" fmla="val 13048581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Arc 79"/>
          <p:cNvSpPr/>
          <p:nvPr/>
        </p:nvSpPr>
        <p:spPr>
          <a:xfrm rot="1317737" flipH="1">
            <a:off x="7341699" y="2348714"/>
            <a:ext cx="945570" cy="611395"/>
          </a:xfrm>
          <a:prstGeom prst="arc">
            <a:avLst>
              <a:gd name="adj1" fmla="val 13663907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Arc 80"/>
          <p:cNvSpPr/>
          <p:nvPr/>
        </p:nvSpPr>
        <p:spPr>
          <a:xfrm rot="19774731" flipV="1">
            <a:off x="5575036" y="2268631"/>
            <a:ext cx="2249197" cy="778243"/>
          </a:xfrm>
          <a:prstGeom prst="arc">
            <a:avLst>
              <a:gd name="adj1" fmla="val 12901184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Arc 81"/>
          <p:cNvSpPr/>
          <p:nvPr/>
        </p:nvSpPr>
        <p:spPr>
          <a:xfrm rot="16200000" flipV="1">
            <a:off x="6194002" y="2931426"/>
            <a:ext cx="2384522" cy="778243"/>
          </a:xfrm>
          <a:prstGeom prst="arc">
            <a:avLst>
              <a:gd name="adj1" fmla="val 17790819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163913" y="2992286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Sans EAS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26" name="Object 3"/>
          <p:cNvGraphicFramePr>
            <a:graphicFrameLocks noChangeAspect="1"/>
          </p:cNvGraphicFramePr>
          <p:nvPr/>
        </p:nvGraphicFramePr>
        <p:xfrm>
          <a:off x="1822450" y="5741988"/>
          <a:ext cx="2552700" cy="685800"/>
        </p:xfrm>
        <a:graphic>
          <a:graphicData uri="http://schemas.openxmlformats.org/presentationml/2006/ole">
            <p:oleObj spid="_x0000_s332806" name="Equation" r:id="rId7" imgW="888840" imgH="241200" progId="Equation.DSMT4">
              <p:embed/>
            </p:oleObj>
          </a:graphicData>
        </a:graphic>
      </p:graphicFrame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163913" y="5840261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Avec EAS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28" name="Connecteur droit avec flèche 127"/>
          <p:cNvCxnSpPr/>
          <p:nvPr/>
        </p:nvCxnSpPr>
        <p:spPr>
          <a:xfrm>
            <a:off x="4272592" y="5502214"/>
            <a:ext cx="96615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/>
          <p:nvPr/>
        </p:nvCxnSpPr>
        <p:spPr>
          <a:xfrm flipH="1">
            <a:off x="4162425" y="5492151"/>
            <a:ext cx="105315" cy="38477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41"/>
          <p:cNvSpPr>
            <a:spLocks noChangeArrowheads="1"/>
          </p:cNvSpPr>
          <p:nvPr/>
        </p:nvSpPr>
        <p:spPr bwMode="auto">
          <a:xfrm>
            <a:off x="5242306" y="5321774"/>
            <a:ext cx="2491994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err="1" smtClean="0">
                <a:latin typeface="+mn-lt"/>
                <a:sym typeface="Symbol"/>
              </a:rPr>
              <a:t>ddl</a:t>
            </a:r>
            <a:r>
              <a:rPr lang="fr-BE" dirty="0" smtClean="0">
                <a:latin typeface="+mn-lt"/>
                <a:sym typeface="Symbol"/>
              </a:rPr>
              <a:t> associés (1 à 30)</a:t>
            </a:r>
            <a:endParaRPr lang="fr-BE" dirty="0">
              <a:latin typeface="+mn-lt"/>
            </a:endParaRPr>
          </a:p>
        </p:txBody>
      </p:sp>
      <p:cxnSp>
        <p:nvCxnSpPr>
          <p:cNvPr id="131" name="Connecteur droit avec flèche 130"/>
          <p:cNvCxnSpPr/>
          <p:nvPr/>
        </p:nvCxnSpPr>
        <p:spPr>
          <a:xfrm flipH="1">
            <a:off x="3874340" y="5133975"/>
            <a:ext cx="183310" cy="67635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4045789" y="5142960"/>
            <a:ext cx="96615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41"/>
          <p:cNvSpPr>
            <a:spLocks noChangeArrowheads="1"/>
          </p:cNvSpPr>
          <p:nvPr/>
        </p:nvSpPr>
        <p:spPr bwMode="auto">
          <a:xfrm>
            <a:off x="4979201" y="4943470"/>
            <a:ext cx="4040974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Modes de déformation additionnels</a:t>
            </a:r>
            <a:endParaRPr lang="fr-BE" dirty="0">
              <a:latin typeface="+mn-lt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4124325" y="3863914"/>
            <a:ext cx="90487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4114800" y="3510951"/>
            <a:ext cx="86265" cy="356199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5061330" y="3664424"/>
            <a:ext cx="3720361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8 nœuds </a:t>
            </a:r>
            <a:r>
              <a:rPr lang="fr-BE" dirty="0" smtClean="0"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fr-BE" dirty="0" smtClean="0">
                <a:latin typeface="+mn-lt"/>
                <a:sym typeface="Symbol"/>
              </a:rPr>
              <a:t> 3 directions = 24 </a:t>
            </a:r>
            <a:r>
              <a:rPr lang="fr-BE" dirty="0" err="1" smtClean="0">
                <a:latin typeface="+mn-lt"/>
                <a:sym typeface="Symbol"/>
              </a:rPr>
              <a:t>ddl</a:t>
            </a:r>
            <a:endParaRPr lang="fr-BE" dirty="0" smtClean="0">
              <a:latin typeface="+mn-lt"/>
              <a:sym typeface="Symbol"/>
            </a:endParaRPr>
          </a:p>
          <a:p>
            <a:endParaRPr lang="fr-BE" dirty="0">
              <a:latin typeface="+mn-lt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3638550" y="3536830"/>
            <a:ext cx="208833" cy="758945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3648075" y="4295235"/>
            <a:ext cx="90667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4569626" y="4095745"/>
            <a:ext cx="3720361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Contient 24 modes de déformation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 EAS</a:t>
            </a:r>
            <a:endParaRPr lang="fr-BE" sz="4000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449863"/>
            <a:ext cx="5159317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Enrichissement des modes de 	déformation de l’élément</a:t>
            </a:r>
            <a:endParaRPr lang="fr-BE" sz="2400" dirty="0">
              <a:latin typeface="+mn-lt"/>
            </a:endParaRPr>
          </a:p>
        </p:txBody>
      </p:sp>
      <p:graphicFrame>
        <p:nvGraphicFramePr>
          <p:cNvPr id="126" name="Object 3"/>
          <p:cNvGraphicFramePr>
            <a:graphicFrameLocks noChangeAspect="1"/>
          </p:cNvGraphicFramePr>
          <p:nvPr/>
        </p:nvGraphicFramePr>
        <p:xfrm>
          <a:off x="1822450" y="5741988"/>
          <a:ext cx="2552700" cy="685800"/>
        </p:xfrm>
        <a:graphic>
          <a:graphicData uri="http://schemas.openxmlformats.org/presentationml/2006/ole">
            <p:oleObj spid="_x0000_s333829" name="Equation" r:id="rId4" imgW="888840" imgH="241200" progId="Equation.DSMT4">
              <p:embed/>
            </p:oleObj>
          </a:graphicData>
        </a:graphic>
      </p:graphicFrame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163913" y="5840261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Avec EAS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28" name="Connecteur droit avec flèche 127"/>
          <p:cNvCxnSpPr/>
          <p:nvPr/>
        </p:nvCxnSpPr>
        <p:spPr>
          <a:xfrm>
            <a:off x="4272592" y="5502214"/>
            <a:ext cx="96615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/>
          <p:nvPr/>
        </p:nvCxnSpPr>
        <p:spPr>
          <a:xfrm flipH="1">
            <a:off x="4162425" y="5492151"/>
            <a:ext cx="105315" cy="38477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41"/>
          <p:cNvSpPr>
            <a:spLocks noChangeArrowheads="1"/>
          </p:cNvSpPr>
          <p:nvPr/>
        </p:nvSpPr>
        <p:spPr bwMode="auto">
          <a:xfrm>
            <a:off x="5242306" y="5321774"/>
            <a:ext cx="2491994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err="1" smtClean="0">
                <a:latin typeface="+mn-lt"/>
                <a:sym typeface="Symbol"/>
              </a:rPr>
              <a:t>ddl</a:t>
            </a:r>
            <a:r>
              <a:rPr lang="fr-BE" dirty="0" smtClean="0">
                <a:latin typeface="+mn-lt"/>
                <a:sym typeface="Symbol"/>
              </a:rPr>
              <a:t> associés (1 à 30)</a:t>
            </a:r>
            <a:endParaRPr lang="fr-BE" dirty="0">
              <a:latin typeface="+mn-lt"/>
            </a:endParaRPr>
          </a:p>
        </p:txBody>
      </p:sp>
      <p:cxnSp>
        <p:nvCxnSpPr>
          <p:cNvPr id="131" name="Connecteur droit avec flèche 130"/>
          <p:cNvCxnSpPr/>
          <p:nvPr/>
        </p:nvCxnSpPr>
        <p:spPr>
          <a:xfrm flipH="1">
            <a:off x="3874340" y="5133975"/>
            <a:ext cx="183310" cy="67635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4045789" y="5142960"/>
            <a:ext cx="96615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41"/>
          <p:cNvSpPr>
            <a:spLocks noChangeArrowheads="1"/>
          </p:cNvSpPr>
          <p:nvPr/>
        </p:nvSpPr>
        <p:spPr bwMode="auto">
          <a:xfrm>
            <a:off x="4979201" y="4943470"/>
            <a:ext cx="4040974" cy="4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Modes de déformation additionnels</a:t>
            </a:r>
            <a:endParaRPr lang="fr-BE" dirty="0">
              <a:latin typeface="+mn-lt"/>
            </a:endParaRPr>
          </a:p>
        </p:txBody>
      </p:sp>
      <p:sp>
        <p:nvSpPr>
          <p:cNvPr id="142" name="Rectangle 41"/>
          <p:cNvSpPr>
            <a:spLocks noChangeArrowheads="1"/>
          </p:cNvSpPr>
          <p:nvPr/>
        </p:nvSpPr>
        <p:spPr bwMode="auto">
          <a:xfrm>
            <a:off x="265043" y="2371899"/>
            <a:ext cx="1581009" cy="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Exemples:</a:t>
            </a:r>
            <a:endParaRPr lang="fr-BE" dirty="0">
              <a:latin typeface="+mn-lt"/>
            </a:endParaRPr>
          </a:p>
        </p:txBody>
      </p:sp>
      <p:grpSp>
        <p:nvGrpSpPr>
          <p:cNvPr id="229" name="Groupe 228"/>
          <p:cNvGrpSpPr/>
          <p:nvPr/>
        </p:nvGrpSpPr>
        <p:grpSpPr>
          <a:xfrm>
            <a:off x="295610" y="3379944"/>
            <a:ext cx="1448339" cy="1452311"/>
            <a:chOff x="895685" y="2979894"/>
            <a:chExt cx="1448339" cy="1452311"/>
          </a:xfrm>
        </p:grpSpPr>
        <p:cxnSp>
          <p:nvCxnSpPr>
            <p:cNvPr id="144" name="Connecteur droit 143"/>
            <p:cNvCxnSpPr/>
            <p:nvPr/>
          </p:nvCxnSpPr>
          <p:spPr>
            <a:xfrm>
              <a:off x="895685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flipH="1">
              <a:off x="902473" y="40389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>
              <a:off x="1971442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rot="16200000">
              <a:off x="1431574" y="38923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rot="16200000">
              <a:off x="1431574" y="28354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>
              <a:off x="1264291" y="29798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>
              <a:off x="2344024" y="29798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rot="16200000">
              <a:off x="1804156" y="35164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rot="16200000">
              <a:off x="1804156" y="24476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 flipH="1">
              <a:off x="1971923" y="4042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flipH="1">
              <a:off x="1971923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 flipH="1">
              <a:off x="898497" y="29853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1074978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flipH="1">
              <a:off x="1074089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>
              <a:off x="1254271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flipH="1">
              <a:off x="1253656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>
              <a:off x="1433564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flipH="1">
              <a:off x="1433223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1612857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flipH="1">
              <a:off x="1612790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1792150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 flipH="1">
              <a:off x="1792357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e 229"/>
          <p:cNvGrpSpPr/>
          <p:nvPr/>
        </p:nvGrpSpPr>
        <p:grpSpPr>
          <a:xfrm>
            <a:off x="2276810" y="3379944"/>
            <a:ext cx="1999915" cy="1452311"/>
            <a:chOff x="3115010" y="2979894"/>
            <a:chExt cx="1999915" cy="1452311"/>
          </a:xfrm>
        </p:grpSpPr>
        <p:cxnSp>
          <p:nvCxnSpPr>
            <p:cNvPr id="159" name="Connecteur droit 158"/>
            <p:cNvCxnSpPr/>
            <p:nvPr/>
          </p:nvCxnSpPr>
          <p:spPr>
            <a:xfrm>
              <a:off x="3115010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flipH="1">
              <a:off x="3121798" y="40389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>
              <a:off x="4733692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3118638" y="4424602"/>
              <a:ext cx="1624812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>
              <a:off x="3118638" y="3367684"/>
              <a:ext cx="1624812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>
              <a:off x="3483616" y="29798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>
              <a:off x="5106274" y="29798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>
            <a:xfrm>
              <a:off x="3491220" y="4048740"/>
              <a:ext cx="1623705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>
              <a:off x="3491220" y="2979894"/>
              <a:ext cx="1623705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flipH="1">
              <a:off x="4734173" y="4042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flipH="1">
              <a:off x="4734173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 flipH="1">
              <a:off x="3117822" y="29853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/>
            <p:cNvCxnSpPr/>
            <p:nvPr/>
          </p:nvCxnSpPr>
          <p:spPr>
            <a:xfrm>
              <a:off x="3294303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 flipH="1">
              <a:off x="3293414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>
              <a:off x="3502171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/>
            <p:cNvCxnSpPr/>
            <p:nvPr/>
          </p:nvCxnSpPr>
          <p:spPr>
            <a:xfrm flipH="1">
              <a:off x="3501556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/>
            <p:cNvCxnSpPr/>
            <p:nvPr/>
          </p:nvCxnSpPr>
          <p:spPr>
            <a:xfrm>
              <a:off x="3729089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/>
            <p:cNvCxnSpPr/>
            <p:nvPr/>
          </p:nvCxnSpPr>
          <p:spPr>
            <a:xfrm flipH="1">
              <a:off x="3728748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>
              <a:off x="3984582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/>
            <p:cNvCxnSpPr/>
            <p:nvPr/>
          </p:nvCxnSpPr>
          <p:spPr>
            <a:xfrm flipH="1">
              <a:off x="3984515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/>
            <p:cNvCxnSpPr/>
            <p:nvPr/>
          </p:nvCxnSpPr>
          <p:spPr>
            <a:xfrm>
              <a:off x="4297225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/>
            <p:nvPr/>
          </p:nvCxnSpPr>
          <p:spPr>
            <a:xfrm flipH="1">
              <a:off x="4297432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Rectangle 41"/>
          <p:cNvSpPr>
            <a:spLocks noChangeArrowheads="1"/>
          </p:cNvSpPr>
          <p:nvPr/>
        </p:nvSpPr>
        <p:spPr bwMode="auto">
          <a:xfrm>
            <a:off x="979417" y="2895774"/>
            <a:ext cx="2725807" cy="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1600" dirty="0" smtClean="0">
                <a:latin typeface="+mn-lt"/>
                <a:sym typeface="Symbol"/>
              </a:rPr>
              <a:t>Allongement non uniforme</a:t>
            </a:r>
            <a:endParaRPr lang="fr-BE" sz="1600" dirty="0">
              <a:latin typeface="+mn-lt"/>
            </a:endParaRPr>
          </a:p>
        </p:txBody>
      </p:sp>
      <p:sp>
        <p:nvSpPr>
          <p:cNvPr id="232" name="Arc 231"/>
          <p:cNvSpPr/>
          <p:nvPr/>
        </p:nvSpPr>
        <p:spPr>
          <a:xfrm>
            <a:off x="1714500" y="4038599"/>
            <a:ext cx="571500" cy="295275"/>
          </a:xfrm>
          <a:prstGeom prst="arc">
            <a:avLst>
              <a:gd name="adj1" fmla="val 12712275"/>
              <a:gd name="adj2" fmla="val 20117991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34" name="Groupe 233"/>
          <p:cNvGrpSpPr/>
          <p:nvPr/>
        </p:nvGrpSpPr>
        <p:grpSpPr>
          <a:xfrm>
            <a:off x="4848560" y="3379944"/>
            <a:ext cx="1448339" cy="1452311"/>
            <a:chOff x="895685" y="2979894"/>
            <a:chExt cx="1448339" cy="1452311"/>
          </a:xfrm>
        </p:grpSpPr>
        <p:cxnSp>
          <p:nvCxnSpPr>
            <p:cNvPr id="238" name="Connecteur droit 237"/>
            <p:cNvCxnSpPr/>
            <p:nvPr/>
          </p:nvCxnSpPr>
          <p:spPr>
            <a:xfrm>
              <a:off x="895685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/>
            <p:cNvCxnSpPr/>
            <p:nvPr/>
          </p:nvCxnSpPr>
          <p:spPr>
            <a:xfrm flipH="1">
              <a:off x="902473" y="40389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/>
            <p:cNvCxnSpPr/>
            <p:nvPr/>
          </p:nvCxnSpPr>
          <p:spPr>
            <a:xfrm>
              <a:off x="1971442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/>
            <p:cNvCxnSpPr/>
            <p:nvPr/>
          </p:nvCxnSpPr>
          <p:spPr>
            <a:xfrm rot="16200000">
              <a:off x="1431574" y="38923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/>
            <p:cNvCxnSpPr/>
            <p:nvPr/>
          </p:nvCxnSpPr>
          <p:spPr>
            <a:xfrm rot="16200000">
              <a:off x="1431574" y="28354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/>
            <p:nvPr/>
          </p:nvCxnSpPr>
          <p:spPr>
            <a:xfrm>
              <a:off x="1264291" y="29798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/>
            <p:cNvCxnSpPr/>
            <p:nvPr/>
          </p:nvCxnSpPr>
          <p:spPr>
            <a:xfrm>
              <a:off x="2344024" y="29798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/>
            <p:cNvCxnSpPr/>
            <p:nvPr/>
          </p:nvCxnSpPr>
          <p:spPr>
            <a:xfrm rot="16200000">
              <a:off x="1804156" y="35164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 rot="16200000">
              <a:off x="1804156" y="24476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/>
            <p:cNvCxnSpPr/>
            <p:nvPr/>
          </p:nvCxnSpPr>
          <p:spPr>
            <a:xfrm flipH="1">
              <a:off x="1971923" y="4042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/>
            <p:cNvCxnSpPr/>
            <p:nvPr/>
          </p:nvCxnSpPr>
          <p:spPr>
            <a:xfrm flipH="1">
              <a:off x="1971923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/>
            <p:nvPr/>
          </p:nvCxnSpPr>
          <p:spPr>
            <a:xfrm flipH="1">
              <a:off x="898497" y="29853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/>
            <p:cNvCxnSpPr/>
            <p:nvPr/>
          </p:nvCxnSpPr>
          <p:spPr>
            <a:xfrm>
              <a:off x="1074978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/>
            <p:cNvCxnSpPr/>
            <p:nvPr/>
          </p:nvCxnSpPr>
          <p:spPr>
            <a:xfrm flipH="1">
              <a:off x="1074089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/>
            <p:cNvCxnSpPr/>
            <p:nvPr/>
          </p:nvCxnSpPr>
          <p:spPr>
            <a:xfrm>
              <a:off x="1254271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/>
            <p:cNvCxnSpPr/>
            <p:nvPr/>
          </p:nvCxnSpPr>
          <p:spPr>
            <a:xfrm flipH="1">
              <a:off x="1253656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/>
            <p:cNvCxnSpPr/>
            <p:nvPr/>
          </p:nvCxnSpPr>
          <p:spPr>
            <a:xfrm>
              <a:off x="1433564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/>
            <p:cNvCxnSpPr/>
            <p:nvPr/>
          </p:nvCxnSpPr>
          <p:spPr>
            <a:xfrm flipH="1">
              <a:off x="1433223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/>
            <p:cNvCxnSpPr/>
            <p:nvPr/>
          </p:nvCxnSpPr>
          <p:spPr>
            <a:xfrm>
              <a:off x="1612857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/>
            <p:cNvCxnSpPr/>
            <p:nvPr/>
          </p:nvCxnSpPr>
          <p:spPr>
            <a:xfrm flipH="1">
              <a:off x="1612790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/>
            <p:cNvCxnSpPr/>
            <p:nvPr/>
          </p:nvCxnSpPr>
          <p:spPr>
            <a:xfrm>
              <a:off x="1792150" y="33676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/>
            <p:cNvCxnSpPr/>
            <p:nvPr/>
          </p:nvCxnSpPr>
          <p:spPr>
            <a:xfrm flipH="1">
              <a:off x="1792357" y="2981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Rectangle 41"/>
          <p:cNvSpPr>
            <a:spLocks noChangeArrowheads="1"/>
          </p:cNvSpPr>
          <p:nvPr/>
        </p:nvSpPr>
        <p:spPr bwMode="auto">
          <a:xfrm>
            <a:off x="5494267" y="2895774"/>
            <a:ext cx="2725807" cy="4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1600" dirty="0" smtClean="0">
                <a:latin typeface="+mn-lt"/>
                <a:sym typeface="Symbol"/>
              </a:rPr>
              <a:t>Cisaillement non uniforme</a:t>
            </a:r>
            <a:endParaRPr lang="fr-BE" sz="1600" dirty="0">
              <a:latin typeface="+mn-lt"/>
            </a:endParaRPr>
          </a:p>
        </p:txBody>
      </p:sp>
      <p:sp>
        <p:nvSpPr>
          <p:cNvPr id="294" name="Arc 293"/>
          <p:cNvSpPr/>
          <p:nvPr/>
        </p:nvSpPr>
        <p:spPr>
          <a:xfrm>
            <a:off x="6267450" y="4038599"/>
            <a:ext cx="571500" cy="295275"/>
          </a:xfrm>
          <a:prstGeom prst="arc">
            <a:avLst>
              <a:gd name="adj1" fmla="val 12712275"/>
              <a:gd name="adj2" fmla="val 20117991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9" name="Groupe 108"/>
          <p:cNvGrpSpPr/>
          <p:nvPr/>
        </p:nvGrpSpPr>
        <p:grpSpPr>
          <a:xfrm>
            <a:off x="6829760" y="3379944"/>
            <a:ext cx="1647490" cy="1458756"/>
            <a:chOff x="6829760" y="3379944"/>
            <a:chExt cx="1647490" cy="1458756"/>
          </a:xfrm>
        </p:grpSpPr>
        <p:cxnSp>
          <p:nvCxnSpPr>
            <p:cNvPr id="296" name="Connecteur droit 295"/>
            <p:cNvCxnSpPr/>
            <p:nvPr/>
          </p:nvCxnSpPr>
          <p:spPr>
            <a:xfrm>
              <a:off x="6829760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/>
            <p:cNvCxnSpPr/>
            <p:nvPr/>
          </p:nvCxnSpPr>
          <p:spPr>
            <a:xfrm flipH="1">
              <a:off x="6836548" y="443898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/>
            <p:cNvCxnSpPr/>
            <p:nvPr/>
          </p:nvCxnSpPr>
          <p:spPr>
            <a:xfrm>
              <a:off x="8467492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/>
            <p:cNvCxnSpPr/>
            <p:nvPr/>
          </p:nvCxnSpPr>
          <p:spPr>
            <a:xfrm>
              <a:off x="6833388" y="4824652"/>
              <a:ext cx="1634337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/>
            <p:cNvCxnSpPr/>
            <p:nvPr/>
          </p:nvCxnSpPr>
          <p:spPr>
            <a:xfrm>
              <a:off x="6833388" y="3767734"/>
              <a:ext cx="1643862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/>
            <p:cNvCxnSpPr/>
            <p:nvPr/>
          </p:nvCxnSpPr>
          <p:spPr>
            <a:xfrm>
              <a:off x="7198366" y="337994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/>
            <p:cNvCxnSpPr/>
            <p:nvPr/>
          </p:nvCxnSpPr>
          <p:spPr>
            <a:xfrm>
              <a:off x="8278099" y="337994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/>
            <p:cNvCxnSpPr/>
            <p:nvPr/>
          </p:nvCxnSpPr>
          <p:spPr>
            <a:xfrm rot="16200000">
              <a:off x="7738231" y="391652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/>
            <p:cNvCxnSpPr/>
            <p:nvPr/>
          </p:nvCxnSpPr>
          <p:spPr>
            <a:xfrm rot="16200000">
              <a:off x="7738231" y="284768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/>
            <p:cNvCxnSpPr/>
            <p:nvPr/>
          </p:nvCxnSpPr>
          <p:spPr>
            <a:xfrm>
              <a:off x="8275734" y="3381457"/>
              <a:ext cx="191991" cy="39044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/>
            <p:cNvCxnSpPr/>
            <p:nvPr/>
          </p:nvCxnSpPr>
          <p:spPr>
            <a:xfrm flipH="1">
              <a:off x="6832572" y="338543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/>
            <p:cNvCxnSpPr/>
            <p:nvPr/>
          </p:nvCxnSpPr>
          <p:spPr>
            <a:xfrm>
              <a:off x="7009053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/>
            <p:cNvCxnSpPr/>
            <p:nvPr/>
          </p:nvCxnSpPr>
          <p:spPr>
            <a:xfrm flipH="1">
              <a:off x="7008164" y="338145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/>
            <p:cNvCxnSpPr/>
            <p:nvPr/>
          </p:nvCxnSpPr>
          <p:spPr>
            <a:xfrm>
              <a:off x="7216921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/>
            <p:cNvCxnSpPr/>
            <p:nvPr/>
          </p:nvCxnSpPr>
          <p:spPr>
            <a:xfrm flipH="1">
              <a:off x="7210425" y="3381457"/>
              <a:ext cx="347042" cy="39996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/>
            <p:cNvCxnSpPr/>
            <p:nvPr/>
          </p:nvCxnSpPr>
          <p:spPr>
            <a:xfrm>
              <a:off x="7453364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/>
            <p:cNvCxnSpPr/>
            <p:nvPr/>
          </p:nvCxnSpPr>
          <p:spPr>
            <a:xfrm flipH="1">
              <a:off x="7448550" y="3381457"/>
              <a:ext cx="288484" cy="39996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/>
            <p:cNvCxnSpPr/>
            <p:nvPr/>
          </p:nvCxnSpPr>
          <p:spPr>
            <a:xfrm>
              <a:off x="7708857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/>
            <p:cNvCxnSpPr/>
            <p:nvPr/>
          </p:nvCxnSpPr>
          <p:spPr>
            <a:xfrm flipH="1">
              <a:off x="7705725" y="3381457"/>
              <a:ext cx="210876" cy="39044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/>
            <p:cNvCxnSpPr/>
            <p:nvPr/>
          </p:nvCxnSpPr>
          <p:spPr>
            <a:xfrm>
              <a:off x="8021500" y="376773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/>
            <p:cNvCxnSpPr/>
            <p:nvPr/>
          </p:nvCxnSpPr>
          <p:spPr>
            <a:xfrm flipH="1">
              <a:off x="8020050" y="3381457"/>
              <a:ext cx="76118" cy="39044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/>
            <p:cNvCxnSpPr/>
            <p:nvPr/>
          </p:nvCxnSpPr>
          <p:spPr>
            <a:xfrm>
              <a:off x="8275734" y="4448257"/>
              <a:ext cx="191991" cy="39044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232" grpId="0" animBg="1"/>
      <p:bldP spid="293" grpId="0"/>
      <p:bldP spid="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grpSp>
        <p:nvGrpSpPr>
          <p:cNvPr id="2" name="Groupe 57"/>
          <p:cNvGrpSpPr/>
          <p:nvPr/>
        </p:nvGrpSpPr>
        <p:grpSpPr>
          <a:xfrm>
            <a:off x="6243491" y="1216327"/>
            <a:ext cx="2030337" cy="2104844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" name="Groupe 63"/>
          <p:cNvGrpSpPr/>
          <p:nvPr/>
        </p:nvGrpSpPr>
        <p:grpSpPr>
          <a:xfrm>
            <a:off x="7539486" y="2242871"/>
            <a:ext cx="163901" cy="172528"/>
            <a:chOff x="4011283" y="3493698"/>
            <a:chExt cx="163901" cy="17252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Objet 65"/>
          <p:cNvGraphicFramePr>
            <a:graphicFrameLocks noChangeAspect="1"/>
          </p:cNvGraphicFramePr>
          <p:nvPr/>
        </p:nvGraphicFramePr>
        <p:xfrm>
          <a:off x="8350728" y="1925459"/>
          <a:ext cx="577611" cy="543634"/>
        </p:xfrm>
        <a:graphic>
          <a:graphicData uri="http://schemas.openxmlformats.org/presentationml/2006/ole">
            <p:oleObj spid="_x0000_s335874" name="Equation" r:id="rId4" imgW="215640" imgH="203040" progId="Equation.DSMT4">
              <p:embed/>
            </p:oleObj>
          </a:graphicData>
        </a:graphic>
      </p:graphicFrame>
      <p:graphicFrame>
        <p:nvGraphicFramePr>
          <p:cNvPr id="270340" name="Object 3"/>
          <p:cNvGraphicFramePr>
            <a:graphicFrameLocks noChangeAspect="1"/>
          </p:cNvGraphicFramePr>
          <p:nvPr/>
        </p:nvGraphicFramePr>
        <p:xfrm>
          <a:off x="1822859" y="2356241"/>
          <a:ext cx="1531550" cy="649886"/>
        </p:xfrm>
        <a:graphic>
          <a:graphicData uri="http://schemas.openxmlformats.org/presentationml/2006/ole">
            <p:oleObj spid="_x0000_s335875" name="Equation" r:id="rId5" imgW="533160" imgH="228600" progId="Equation.DSMT4">
              <p:embed/>
            </p:oleObj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326756" y="2389907"/>
          <a:ext cx="1751012" cy="685800"/>
        </p:xfrm>
        <a:graphic>
          <a:graphicData uri="http://schemas.openxmlformats.org/presentationml/2006/ole">
            <p:oleObj spid="_x0000_s335876" name="Equation" r:id="rId6" imgW="609480" imgH="241200" progId="Equation.DSMT4">
              <p:embed/>
            </p:oleObj>
          </a:graphicData>
        </a:graphic>
      </p:graphicFrame>
      <p:sp>
        <p:nvSpPr>
          <p:cNvPr id="73" name="Arc 72"/>
          <p:cNvSpPr/>
          <p:nvPr/>
        </p:nvSpPr>
        <p:spPr>
          <a:xfrm rot="931037">
            <a:off x="5748614" y="1904462"/>
            <a:ext cx="1912579" cy="778243"/>
          </a:xfrm>
          <a:prstGeom prst="arc">
            <a:avLst>
              <a:gd name="adj1" fmla="val 13460098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Arc 75"/>
          <p:cNvSpPr/>
          <p:nvPr/>
        </p:nvSpPr>
        <p:spPr>
          <a:xfrm rot="2924194">
            <a:off x="6092994" y="1514776"/>
            <a:ext cx="1692767" cy="737919"/>
          </a:xfrm>
          <a:prstGeom prst="arc">
            <a:avLst>
              <a:gd name="adj1" fmla="val 13460098"/>
              <a:gd name="adj2" fmla="val 20389645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Arc 76"/>
          <p:cNvSpPr/>
          <p:nvPr/>
        </p:nvSpPr>
        <p:spPr>
          <a:xfrm rot="18013641" flipH="1">
            <a:off x="7383006" y="1412035"/>
            <a:ext cx="1428114" cy="737919"/>
          </a:xfrm>
          <a:prstGeom prst="arc">
            <a:avLst>
              <a:gd name="adj1" fmla="val 13781164"/>
              <a:gd name="adj2" fmla="val 20379847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Arc 77"/>
          <p:cNvSpPr/>
          <p:nvPr/>
        </p:nvSpPr>
        <p:spPr>
          <a:xfrm rot="6505263">
            <a:off x="6521960" y="1403378"/>
            <a:ext cx="1901457" cy="737919"/>
          </a:xfrm>
          <a:prstGeom prst="arc">
            <a:avLst>
              <a:gd name="adj1" fmla="val 16801790"/>
              <a:gd name="adj2" fmla="val 1907673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Arc 78"/>
          <p:cNvSpPr/>
          <p:nvPr/>
        </p:nvSpPr>
        <p:spPr>
          <a:xfrm rot="20282263">
            <a:off x="7009150" y="2354582"/>
            <a:ext cx="838551" cy="611395"/>
          </a:xfrm>
          <a:prstGeom prst="arc">
            <a:avLst>
              <a:gd name="adj1" fmla="val 13048581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Arc 79"/>
          <p:cNvSpPr/>
          <p:nvPr/>
        </p:nvSpPr>
        <p:spPr>
          <a:xfrm rot="1317737" flipH="1">
            <a:off x="7341699" y="2348714"/>
            <a:ext cx="945570" cy="611395"/>
          </a:xfrm>
          <a:prstGeom prst="arc">
            <a:avLst>
              <a:gd name="adj1" fmla="val 13663907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Arc 80"/>
          <p:cNvSpPr/>
          <p:nvPr/>
        </p:nvSpPr>
        <p:spPr>
          <a:xfrm rot="19774731" flipV="1">
            <a:off x="5575036" y="2268631"/>
            <a:ext cx="2249197" cy="778243"/>
          </a:xfrm>
          <a:prstGeom prst="arc">
            <a:avLst>
              <a:gd name="adj1" fmla="val 12901184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Arc 81"/>
          <p:cNvSpPr/>
          <p:nvPr/>
        </p:nvSpPr>
        <p:spPr>
          <a:xfrm rot="16200000" flipV="1">
            <a:off x="6194002" y="2931426"/>
            <a:ext cx="2384522" cy="778243"/>
          </a:xfrm>
          <a:prstGeom prst="arc">
            <a:avLst>
              <a:gd name="adj1" fmla="val 17790819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163913" y="2487461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Sans ANS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 ANS</a:t>
            </a:r>
            <a:endParaRPr lang="fr-BE" sz="4000" dirty="0">
              <a:latin typeface="+mn-lt"/>
            </a:endParaRP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154555" y="1449863"/>
            <a:ext cx="5159317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Elimination de contributions 	</a:t>
            </a:r>
            <a:r>
              <a:rPr lang="fr-BE" sz="2400" dirty="0" err="1" smtClean="0">
                <a:latin typeface="+mn-lt"/>
              </a:rPr>
              <a:t>nuisantes</a:t>
            </a:r>
            <a:r>
              <a:rPr lang="fr-BE" sz="2400" dirty="0" smtClean="0">
                <a:latin typeface="+mn-lt"/>
              </a:rPr>
              <a:t> de déformation</a:t>
            </a:r>
            <a:endParaRPr lang="fr-BE" sz="2400" dirty="0">
              <a:latin typeface="+mn-lt"/>
            </a:endParaRPr>
          </a:p>
        </p:txBody>
      </p:sp>
      <p:sp>
        <p:nvSpPr>
          <p:cNvPr id="129" name="Rectangle 41"/>
          <p:cNvSpPr>
            <a:spLocks noChangeArrowheads="1"/>
          </p:cNvSpPr>
          <p:nvPr/>
        </p:nvSpPr>
        <p:spPr bwMode="auto">
          <a:xfrm>
            <a:off x="163913" y="3411386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Avec ANS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76" name="Groupe 57"/>
          <p:cNvGrpSpPr/>
          <p:nvPr/>
        </p:nvGrpSpPr>
        <p:grpSpPr>
          <a:xfrm>
            <a:off x="2395391" y="4073827"/>
            <a:ext cx="2030337" cy="2104844"/>
            <a:chOff x="1117600" y="2622550"/>
            <a:chExt cx="1038225" cy="1076325"/>
          </a:xfrm>
        </p:grpSpPr>
        <p:cxnSp>
          <p:nvCxnSpPr>
            <p:cNvPr id="177" name="Connecteur droit 176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Ellipse 188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4" name="Ellipse 193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6" name="Ellipse 195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97" name="Ellipse 196"/>
          <p:cNvSpPr/>
          <p:nvPr/>
        </p:nvSpPr>
        <p:spPr>
          <a:xfrm>
            <a:off x="2371725" y="529590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2" name="Ellipse 201"/>
          <p:cNvSpPr/>
          <p:nvPr/>
        </p:nvSpPr>
        <p:spPr>
          <a:xfrm>
            <a:off x="3000375" y="476250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3" name="Ellipse 202"/>
          <p:cNvSpPr/>
          <p:nvPr/>
        </p:nvSpPr>
        <p:spPr>
          <a:xfrm>
            <a:off x="4200525" y="4657725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4" name="Ellipse 203"/>
          <p:cNvSpPr/>
          <p:nvPr/>
        </p:nvSpPr>
        <p:spPr>
          <a:xfrm>
            <a:off x="3876675" y="5248275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335889" name="Object 9"/>
          <p:cNvGraphicFramePr>
            <a:graphicFrameLocks noChangeAspect="1"/>
          </p:cNvGraphicFramePr>
          <p:nvPr/>
        </p:nvGraphicFramePr>
        <p:xfrm>
          <a:off x="2095500" y="5283200"/>
          <a:ext cx="293688" cy="317500"/>
        </p:xfrm>
        <a:graphic>
          <a:graphicData uri="http://schemas.openxmlformats.org/presentationml/2006/ole">
            <p:oleObj spid="_x0000_s335889" name="Equation" r:id="rId7" imgW="152280" imgH="164880" progId="Equation.DSMT4">
              <p:embed/>
            </p:oleObj>
          </a:graphicData>
        </a:graphic>
      </p:graphicFrame>
      <p:graphicFrame>
        <p:nvGraphicFramePr>
          <p:cNvPr id="335890" name="Object 10"/>
          <p:cNvGraphicFramePr>
            <a:graphicFrameLocks noChangeAspect="1"/>
          </p:cNvGraphicFramePr>
          <p:nvPr/>
        </p:nvGraphicFramePr>
        <p:xfrm>
          <a:off x="2724150" y="4778375"/>
          <a:ext cx="293688" cy="317500"/>
        </p:xfrm>
        <a:graphic>
          <a:graphicData uri="http://schemas.openxmlformats.org/presentationml/2006/ole">
            <p:oleObj spid="_x0000_s335890" name="Equation" r:id="rId8" imgW="152280" imgH="164880" progId="Equation.DSMT4">
              <p:embed/>
            </p:oleObj>
          </a:graphicData>
        </a:graphic>
      </p:graphicFrame>
      <p:graphicFrame>
        <p:nvGraphicFramePr>
          <p:cNvPr id="335891" name="Object 11"/>
          <p:cNvGraphicFramePr>
            <a:graphicFrameLocks noChangeAspect="1"/>
          </p:cNvGraphicFramePr>
          <p:nvPr/>
        </p:nvGraphicFramePr>
        <p:xfrm>
          <a:off x="4429125" y="4500563"/>
          <a:ext cx="293688" cy="341312"/>
        </p:xfrm>
        <a:graphic>
          <a:graphicData uri="http://schemas.openxmlformats.org/presentationml/2006/ole">
            <p:oleObj spid="_x0000_s335891" name="Equation" r:id="rId9" imgW="152280" imgH="177480" progId="Equation.DSMT4">
              <p:embed/>
            </p:oleObj>
          </a:graphicData>
        </a:graphic>
      </p:graphicFrame>
      <p:graphicFrame>
        <p:nvGraphicFramePr>
          <p:cNvPr id="335892" name="Object 11"/>
          <p:cNvGraphicFramePr>
            <a:graphicFrameLocks noChangeAspect="1"/>
          </p:cNvGraphicFramePr>
          <p:nvPr/>
        </p:nvGraphicFramePr>
        <p:xfrm>
          <a:off x="3971925" y="5378450"/>
          <a:ext cx="317500" cy="317500"/>
        </p:xfrm>
        <a:graphic>
          <a:graphicData uri="http://schemas.openxmlformats.org/presentationml/2006/ole">
            <p:oleObj spid="_x0000_s335892" name="Equation" r:id="rId10" imgW="1648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/>
      <p:bldP spid="128" grpId="0"/>
      <p:bldP spid="129" grpId="0"/>
      <p:bldP spid="197" grpId="0" animBg="1"/>
      <p:bldP spid="202" grpId="0" animBg="1"/>
      <p:bldP spid="203" grpId="0" animBg="1"/>
      <p:bldP spid="2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grpSp>
        <p:nvGrpSpPr>
          <p:cNvPr id="2" name="Groupe 57"/>
          <p:cNvGrpSpPr/>
          <p:nvPr/>
        </p:nvGrpSpPr>
        <p:grpSpPr>
          <a:xfrm>
            <a:off x="6243491" y="1216327"/>
            <a:ext cx="2030337" cy="2104844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" name="Groupe 63"/>
          <p:cNvGrpSpPr/>
          <p:nvPr/>
        </p:nvGrpSpPr>
        <p:grpSpPr>
          <a:xfrm>
            <a:off x="7539486" y="2242871"/>
            <a:ext cx="163901" cy="172528"/>
            <a:chOff x="4011283" y="3493698"/>
            <a:chExt cx="163901" cy="17252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Objet 65"/>
          <p:cNvGraphicFramePr>
            <a:graphicFrameLocks noChangeAspect="1"/>
          </p:cNvGraphicFramePr>
          <p:nvPr/>
        </p:nvGraphicFramePr>
        <p:xfrm>
          <a:off x="8350728" y="1925459"/>
          <a:ext cx="577611" cy="543634"/>
        </p:xfrm>
        <a:graphic>
          <a:graphicData uri="http://schemas.openxmlformats.org/presentationml/2006/ole">
            <p:oleObj spid="_x0000_s405506" name="Equation" r:id="rId4" imgW="215640" imgH="203040" progId="Equation.DSMT4">
              <p:embed/>
            </p:oleObj>
          </a:graphicData>
        </a:graphic>
      </p:graphicFrame>
      <p:graphicFrame>
        <p:nvGraphicFramePr>
          <p:cNvPr id="270340" name="Object 3"/>
          <p:cNvGraphicFramePr>
            <a:graphicFrameLocks noChangeAspect="1"/>
          </p:cNvGraphicFramePr>
          <p:nvPr/>
        </p:nvGraphicFramePr>
        <p:xfrm>
          <a:off x="1822859" y="2356241"/>
          <a:ext cx="1531550" cy="649886"/>
        </p:xfrm>
        <a:graphic>
          <a:graphicData uri="http://schemas.openxmlformats.org/presentationml/2006/ole">
            <p:oleObj spid="_x0000_s405507" name="Equation" r:id="rId5" imgW="533160" imgH="228600" progId="Equation.DSMT4">
              <p:embed/>
            </p:oleObj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326756" y="2389907"/>
          <a:ext cx="1751012" cy="685800"/>
        </p:xfrm>
        <a:graphic>
          <a:graphicData uri="http://schemas.openxmlformats.org/presentationml/2006/ole">
            <p:oleObj spid="_x0000_s405508" name="Equation" r:id="rId6" imgW="609480" imgH="241200" progId="Equation.DSMT4">
              <p:embed/>
            </p:oleObj>
          </a:graphicData>
        </a:graphic>
      </p:graphicFrame>
      <p:sp>
        <p:nvSpPr>
          <p:cNvPr id="73" name="Arc 72"/>
          <p:cNvSpPr/>
          <p:nvPr/>
        </p:nvSpPr>
        <p:spPr>
          <a:xfrm rot="931037">
            <a:off x="5748614" y="1904462"/>
            <a:ext cx="1912579" cy="778243"/>
          </a:xfrm>
          <a:prstGeom prst="arc">
            <a:avLst>
              <a:gd name="adj1" fmla="val 13460098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Arc 75"/>
          <p:cNvSpPr/>
          <p:nvPr/>
        </p:nvSpPr>
        <p:spPr>
          <a:xfrm rot="2924194">
            <a:off x="6092994" y="1514776"/>
            <a:ext cx="1692767" cy="737919"/>
          </a:xfrm>
          <a:prstGeom prst="arc">
            <a:avLst>
              <a:gd name="adj1" fmla="val 13460098"/>
              <a:gd name="adj2" fmla="val 20389645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Arc 76"/>
          <p:cNvSpPr/>
          <p:nvPr/>
        </p:nvSpPr>
        <p:spPr>
          <a:xfrm rot="18013641" flipH="1">
            <a:off x="7383006" y="1412035"/>
            <a:ext cx="1428114" cy="737919"/>
          </a:xfrm>
          <a:prstGeom prst="arc">
            <a:avLst>
              <a:gd name="adj1" fmla="val 13781164"/>
              <a:gd name="adj2" fmla="val 20379847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Arc 77"/>
          <p:cNvSpPr/>
          <p:nvPr/>
        </p:nvSpPr>
        <p:spPr>
          <a:xfrm rot="6505263">
            <a:off x="6521960" y="1403378"/>
            <a:ext cx="1901457" cy="737919"/>
          </a:xfrm>
          <a:prstGeom prst="arc">
            <a:avLst>
              <a:gd name="adj1" fmla="val 16801790"/>
              <a:gd name="adj2" fmla="val 1907673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Arc 78"/>
          <p:cNvSpPr/>
          <p:nvPr/>
        </p:nvSpPr>
        <p:spPr>
          <a:xfrm rot="20282263">
            <a:off x="7009150" y="2354582"/>
            <a:ext cx="838551" cy="611395"/>
          </a:xfrm>
          <a:prstGeom prst="arc">
            <a:avLst>
              <a:gd name="adj1" fmla="val 13048581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Arc 79"/>
          <p:cNvSpPr/>
          <p:nvPr/>
        </p:nvSpPr>
        <p:spPr>
          <a:xfrm rot="1317737" flipH="1">
            <a:off x="7341699" y="2348714"/>
            <a:ext cx="945570" cy="611395"/>
          </a:xfrm>
          <a:prstGeom prst="arc">
            <a:avLst>
              <a:gd name="adj1" fmla="val 13663907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Arc 80"/>
          <p:cNvSpPr/>
          <p:nvPr/>
        </p:nvSpPr>
        <p:spPr>
          <a:xfrm rot="19774731" flipV="1">
            <a:off x="5575036" y="2268631"/>
            <a:ext cx="2249197" cy="778243"/>
          </a:xfrm>
          <a:prstGeom prst="arc">
            <a:avLst>
              <a:gd name="adj1" fmla="val 12901184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Arc 81"/>
          <p:cNvSpPr/>
          <p:nvPr/>
        </p:nvSpPr>
        <p:spPr>
          <a:xfrm rot="16200000" flipV="1">
            <a:off x="6194002" y="2931426"/>
            <a:ext cx="2384522" cy="778243"/>
          </a:xfrm>
          <a:prstGeom prst="arc">
            <a:avLst>
              <a:gd name="adj1" fmla="val 17790819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163913" y="2487461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Sans ANS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 ANS</a:t>
            </a:r>
            <a:endParaRPr lang="fr-BE" sz="4000" dirty="0">
              <a:latin typeface="+mn-lt"/>
            </a:endParaRP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154555" y="1449863"/>
            <a:ext cx="5159317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Elimination de contributions 	</a:t>
            </a:r>
            <a:r>
              <a:rPr lang="fr-BE" sz="2400" dirty="0" err="1" smtClean="0">
                <a:latin typeface="+mn-lt"/>
              </a:rPr>
              <a:t>nuisantes</a:t>
            </a:r>
            <a:r>
              <a:rPr lang="fr-BE" sz="2400" dirty="0" smtClean="0">
                <a:latin typeface="+mn-lt"/>
              </a:rPr>
              <a:t> de déformation</a:t>
            </a:r>
            <a:endParaRPr lang="fr-BE" sz="2400" dirty="0">
              <a:latin typeface="+mn-lt"/>
            </a:endParaRPr>
          </a:p>
        </p:txBody>
      </p:sp>
      <p:sp>
        <p:nvSpPr>
          <p:cNvPr id="129" name="Rectangle 41"/>
          <p:cNvSpPr>
            <a:spLocks noChangeArrowheads="1"/>
          </p:cNvSpPr>
          <p:nvPr/>
        </p:nvSpPr>
        <p:spPr bwMode="auto">
          <a:xfrm>
            <a:off x="163913" y="3411386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Avec ANS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0" name="Rectangle 41"/>
          <p:cNvSpPr>
            <a:spLocks noChangeArrowheads="1"/>
          </p:cNvSpPr>
          <p:nvPr/>
        </p:nvSpPr>
        <p:spPr bwMode="auto">
          <a:xfrm>
            <a:off x="1773806" y="3383438"/>
            <a:ext cx="1988570" cy="51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1</a:t>
            </a:r>
            <a:r>
              <a:rPr lang="fr-BE" sz="2400" baseline="30000" dirty="0" smtClean="0">
                <a:latin typeface="+mn-lt"/>
              </a:rPr>
              <a:t>ère</a:t>
            </a:r>
            <a:r>
              <a:rPr lang="fr-BE" sz="2400" dirty="0" smtClean="0">
                <a:latin typeface="+mn-lt"/>
              </a:rPr>
              <a:t> étape</a:t>
            </a:r>
            <a:endParaRPr lang="fr-BE" sz="2400" dirty="0">
              <a:latin typeface="+mn-lt"/>
            </a:endParaRPr>
          </a:p>
        </p:txBody>
      </p:sp>
      <p:grpSp>
        <p:nvGrpSpPr>
          <p:cNvPr id="4" name="Groupe 57"/>
          <p:cNvGrpSpPr/>
          <p:nvPr/>
        </p:nvGrpSpPr>
        <p:grpSpPr>
          <a:xfrm>
            <a:off x="290367" y="4284749"/>
            <a:ext cx="1900384" cy="1970122"/>
            <a:chOff x="1117600" y="2622550"/>
            <a:chExt cx="1038225" cy="1076325"/>
          </a:xfrm>
        </p:grpSpPr>
        <p:cxnSp>
          <p:nvCxnSpPr>
            <p:cNvPr id="132" name="Connecteur droit 131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Ellipse 144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e 57"/>
          <p:cNvGrpSpPr/>
          <p:nvPr/>
        </p:nvGrpSpPr>
        <p:grpSpPr>
          <a:xfrm>
            <a:off x="2490642" y="4284749"/>
            <a:ext cx="1900384" cy="1970122"/>
            <a:chOff x="1117600" y="2622550"/>
            <a:chExt cx="1038225" cy="1076325"/>
          </a:xfrm>
        </p:grpSpPr>
        <p:cxnSp>
          <p:nvCxnSpPr>
            <p:cNvPr id="251" name="Connecteur droit 250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Ellipse 262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5" name="Ellipse 264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6" name="Ellipse 265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7" name="Groupe 57"/>
          <p:cNvGrpSpPr/>
          <p:nvPr/>
        </p:nvGrpSpPr>
        <p:grpSpPr>
          <a:xfrm>
            <a:off x="4690917" y="4284749"/>
            <a:ext cx="1900384" cy="1970122"/>
            <a:chOff x="1117600" y="2622550"/>
            <a:chExt cx="1038225" cy="1076325"/>
          </a:xfrm>
        </p:grpSpPr>
        <p:cxnSp>
          <p:nvCxnSpPr>
            <p:cNvPr id="272" name="Connecteur droit 271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Ellipse 283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0" name="Ellipse 289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1" name="Ellipse 290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8" name="Groupe 57"/>
          <p:cNvGrpSpPr/>
          <p:nvPr/>
        </p:nvGrpSpPr>
        <p:grpSpPr>
          <a:xfrm>
            <a:off x="6891192" y="4284749"/>
            <a:ext cx="1900384" cy="1970122"/>
            <a:chOff x="1117600" y="2622550"/>
            <a:chExt cx="1038225" cy="1076325"/>
          </a:xfrm>
        </p:grpSpPr>
        <p:cxnSp>
          <p:nvCxnSpPr>
            <p:cNvPr id="293" name="Connecteur droit 292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eur droit 293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Ellipse 305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7" name="Ellipse 306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8" name="Ellipse 307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9" name="Ellipse 308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0" name="Ellipse 309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1" name="Ellipse 310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2" name="Ellipse 311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3" name="Ellipse 312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14" name="Ellipse 313"/>
          <p:cNvSpPr/>
          <p:nvPr/>
        </p:nvSpPr>
        <p:spPr>
          <a:xfrm>
            <a:off x="276225" y="539115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9" name="Groupe 170"/>
          <p:cNvGrpSpPr/>
          <p:nvPr/>
        </p:nvGrpSpPr>
        <p:grpSpPr>
          <a:xfrm>
            <a:off x="161925" y="4358779"/>
            <a:ext cx="2126212" cy="1877445"/>
            <a:chOff x="161925" y="4358779"/>
            <a:chExt cx="2126212" cy="1877445"/>
          </a:xfrm>
        </p:grpSpPr>
        <p:sp>
          <p:nvSpPr>
            <p:cNvPr id="315" name="Arc 314"/>
            <p:cNvSpPr/>
            <p:nvPr/>
          </p:nvSpPr>
          <p:spPr>
            <a:xfrm rot="5400000">
              <a:off x="-39705" y="5032264"/>
              <a:ext cx="748365" cy="268905"/>
            </a:xfrm>
            <a:prstGeom prst="arc">
              <a:avLst>
                <a:gd name="adj1" fmla="val 12177195"/>
                <a:gd name="adj2" fmla="val 1995497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6" name="Arc 315"/>
            <p:cNvSpPr/>
            <p:nvPr/>
          </p:nvSpPr>
          <p:spPr>
            <a:xfrm rot="6764483">
              <a:off x="35724" y="4796280"/>
              <a:ext cx="1143907" cy="268905"/>
            </a:xfrm>
            <a:prstGeom prst="arc">
              <a:avLst>
                <a:gd name="adj1" fmla="val 11257372"/>
                <a:gd name="adj2" fmla="val 21043841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7" name="Arc 316"/>
            <p:cNvSpPr/>
            <p:nvPr/>
          </p:nvSpPr>
          <p:spPr>
            <a:xfrm rot="8378634">
              <a:off x="283064" y="4637676"/>
              <a:ext cx="2005073" cy="268905"/>
            </a:xfrm>
            <a:prstGeom prst="arc">
              <a:avLst>
                <a:gd name="adj1" fmla="val 11257372"/>
                <a:gd name="adj2" fmla="val 2151681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8" name="Arc 317"/>
            <p:cNvSpPr/>
            <p:nvPr/>
          </p:nvSpPr>
          <p:spPr>
            <a:xfrm rot="9087323">
              <a:off x="433544" y="4981617"/>
              <a:ext cx="1479335" cy="268905"/>
            </a:xfrm>
            <a:prstGeom prst="arc">
              <a:avLst>
                <a:gd name="adj1" fmla="val 11289695"/>
                <a:gd name="adj2" fmla="val 2151681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9" name="Arc 318"/>
            <p:cNvSpPr/>
            <p:nvPr/>
          </p:nvSpPr>
          <p:spPr>
            <a:xfrm rot="16200000" flipV="1">
              <a:off x="-77805" y="5727589"/>
              <a:ext cx="748365" cy="268905"/>
            </a:xfrm>
            <a:prstGeom prst="arc">
              <a:avLst>
                <a:gd name="adj1" fmla="val 12177195"/>
                <a:gd name="adj2" fmla="val 1995497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0" name="Arc 319"/>
            <p:cNvSpPr/>
            <p:nvPr/>
          </p:nvSpPr>
          <p:spPr>
            <a:xfrm rot="11319323">
              <a:off x="176923" y="5320155"/>
              <a:ext cx="1143907" cy="268905"/>
            </a:xfrm>
            <a:prstGeom prst="arc">
              <a:avLst>
                <a:gd name="adj1" fmla="val 12797031"/>
                <a:gd name="adj2" fmla="val 19968020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1" name="Arc 320"/>
            <p:cNvSpPr/>
            <p:nvPr/>
          </p:nvSpPr>
          <p:spPr>
            <a:xfrm rot="12072758">
              <a:off x="403242" y="5733783"/>
              <a:ext cx="1530285" cy="268905"/>
            </a:xfrm>
            <a:prstGeom prst="arc">
              <a:avLst>
                <a:gd name="adj1" fmla="val 11353347"/>
                <a:gd name="adj2" fmla="val 2151681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2" name="Arc 321"/>
            <p:cNvSpPr/>
            <p:nvPr/>
          </p:nvSpPr>
          <p:spPr>
            <a:xfrm rot="10633377">
              <a:off x="604993" y="5457870"/>
              <a:ext cx="1479335" cy="268905"/>
            </a:xfrm>
            <a:prstGeom prst="arc">
              <a:avLst>
                <a:gd name="adj1" fmla="val 11052379"/>
                <a:gd name="adj2" fmla="val 21505861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23" name="Ellipse 322"/>
          <p:cNvSpPr/>
          <p:nvPr/>
        </p:nvSpPr>
        <p:spPr>
          <a:xfrm>
            <a:off x="3057525" y="491490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325" name="Object 3"/>
          <p:cNvGraphicFramePr>
            <a:graphicFrameLocks noChangeAspect="1"/>
          </p:cNvGraphicFramePr>
          <p:nvPr/>
        </p:nvGraphicFramePr>
        <p:xfrm>
          <a:off x="1066800" y="3717925"/>
          <a:ext cx="509587" cy="650875"/>
        </p:xfrm>
        <a:graphic>
          <a:graphicData uri="http://schemas.openxmlformats.org/presentationml/2006/ole">
            <p:oleObj spid="_x0000_s405509" name="Equation" r:id="rId7" imgW="177480" imgH="228600" progId="Equation.DSMT4">
              <p:embed/>
            </p:oleObj>
          </a:graphicData>
        </a:graphic>
      </p:graphicFrame>
      <p:graphicFrame>
        <p:nvGraphicFramePr>
          <p:cNvPr id="329" name="Object 3"/>
          <p:cNvGraphicFramePr>
            <a:graphicFrameLocks noChangeAspect="1"/>
          </p:cNvGraphicFramePr>
          <p:nvPr/>
        </p:nvGraphicFramePr>
        <p:xfrm>
          <a:off x="3287183" y="3717925"/>
          <a:ext cx="509587" cy="650875"/>
        </p:xfrm>
        <a:graphic>
          <a:graphicData uri="http://schemas.openxmlformats.org/presentationml/2006/ole">
            <p:oleObj spid="_x0000_s405510" name="Equation" r:id="rId8" imgW="177480" imgH="228600" progId="Equation.DSMT4">
              <p:embed/>
            </p:oleObj>
          </a:graphicData>
        </a:graphic>
      </p:graphicFrame>
      <p:graphicFrame>
        <p:nvGraphicFramePr>
          <p:cNvPr id="330" name="Object 3"/>
          <p:cNvGraphicFramePr>
            <a:graphicFrameLocks noChangeAspect="1"/>
          </p:cNvGraphicFramePr>
          <p:nvPr/>
        </p:nvGraphicFramePr>
        <p:xfrm>
          <a:off x="5507566" y="3717925"/>
          <a:ext cx="546100" cy="650875"/>
        </p:xfrm>
        <a:graphic>
          <a:graphicData uri="http://schemas.openxmlformats.org/presentationml/2006/ole">
            <p:oleObj spid="_x0000_s405511" name="Equation" r:id="rId9" imgW="190440" imgH="228600" progId="Equation.DSMT4">
              <p:embed/>
            </p:oleObj>
          </a:graphicData>
        </a:graphic>
      </p:graphicFrame>
      <p:graphicFrame>
        <p:nvGraphicFramePr>
          <p:cNvPr id="331" name="Object 3"/>
          <p:cNvGraphicFramePr>
            <a:graphicFrameLocks noChangeAspect="1"/>
          </p:cNvGraphicFramePr>
          <p:nvPr/>
        </p:nvGraphicFramePr>
        <p:xfrm>
          <a:off x="7764463" y="3717925"/>
          <a:ext cx="546100" cy="650875"/>
        </p:xfrm>
        <a:graphic>
          <a:graphicData uri="http://schemas.openxmlformats.org/presentationml/2006/ole">
            <p:oleObj spid="_x0000_s405512" name="Equation" r:id="rId10" imgW="190440" imgH="228600" progId="Equation.DSMT4">
              <p:embed/>
            </p:oleObj>
          </a:graphicData>
        </a:graphic>
      </p:graphicFrame>
      <p:grpSp>
        <p:nvGrpSpPr>
          <p:cNvPr id="10" name="Groupe 171"/>
          <p:cNvGrpSpPr/>
          <p:nvPr/>
        </p:nvGrpSpPr>
        <p:grpSpPr>
          <a:xfrm>
            <a:off x="2528780" y="4325808"/>
            <a:ext cx="2062764" cy="2363529"/>
            <a:chOff x="2528780" y="4325808"/>
            <a:chExt cx="2062764" cy="2363529"/>
          </a:xfrm>
        </p:grpSpPr>
        <p:sp>
          <p:nvSpPr>
            <p:cNvPr id="332" name="Arc 331"/>
            <p:cNvSpPr/>
            <p:nvPr/>
          </p:nvSpPr>
          <p:spPr>
            <a:xfrm rot="4986231">
              <a:off x="2693970" y="4565538"/>
              <a:ext cx="748365" cy="268905"/>
            </a:xfrm>
            <a:prstGeom prst="arc">
              <a:avLst>
                <a:gd name="adj1" fmla="val 12525252"/>
                <a:gd name="adj2" fmla="val 1995497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3" name="Arc 332"/>
            <p:cNvSpPr/>
            <p:nvPr/>
          </p:nvSpPr>
          <p:spPr>
            <a:xfrm rot="15542192" flipV="1">
              <a:off x="2751120" y="5184665"/>
              <a:ext cx="748365" cy="268905"/>
            </a:xfrm>
            <a:prstGeom prst="arc">
              <a:avLst>
                <a:gd name="adj1" fmla="val 12177195"/>
                <a:gd name="adj2" fmla="val 19516199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4" name="Arc 333"/>
            <p:cNvSpPr/>
            <p:nvPr/>
          </p:nvSpPr>
          <p:spPr>
            <a:xfrm rot="1302017">
              <a:off x="2528780" y="4876292"/>
              <a:ext cx="622658" cy="268905"/>
            </a:xfrm>
            <a:prstGeom prst="arc">
              <a:avLst>
                <a:gd name="adj1" fmla="val 12726964"/>
                <a:gd name="adj2" fmla="val 19541858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5" name="Arc 334"/>
            <p:cNvSpPr/>
            <p:nvPr/>
          </p:nvSpPr>
          <p:spPr>
            <a:xfrm rot="17894691">
              <a:off x="1943073" y="5568665"/>
              <a:ext cx="1972438" cy="268905"/>
            </a:xfrm>
            <a:prstGeom prst="arc">
              <a:avLst>
                <a:gd name="adj1" fmla="val 11537313"/>
                <a:gd name="adj2" fmla="val 20947042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6" name="Arc 335"/>
            <p:cNvSpPr/>
            <p:nvPr/>
          </p:nvSpPr>
          <p:spPr>
            <a:xfrm rot="19679853" flipH="1">
              <a:off x="3163430" y="4440985"/>
              <a:ext cx="1428114" cy="737919"/>
            </a:xfrm>
            <a:prstGeom prst="arc">
              <a:avLst>
                <a:gd name="adj1" fmla="val 12860687"/>
                <a:gd name="adj2" fmla="val 2037984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7" name="Arc 336"/>
            <p:cNvSpPr/>
            <p:nvPr/>
          </p:nvSpPr>
          <p:spPr>
            <a:xfrm rot="21270771" flipH="1">
              <a:off x="3182480" y="4860084"/>
              <a:ext cx="1008519" cy="473915"/>
            </a:xfrm>
            <a:prstGeom prst="arc">
              <a:avLst>
                <a:gd name="adj1" fmla="val 13425757"/>
                <a:gd name="adj2" fmla="val 2037984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8" name="Arc 337"/>
            <p:cNvSpPr/>
            <p:nvPr/>
          </p:nvSpPr>
          <p:spPr>
            <a:xfrm rot="1628235" flipH="1">
              <a:off x="3113638" y="5159367"/>
              <a:ext cx="1316100" cy="473915"/>
            </a:xfrm>
            <a:prstGeom prst="arc">
              <a:avLst>
                <a:gd name="adj1" fmla="val 11923975"/>
                <a:gd name="adj2" fmla="val 20938855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39" name="Arc 338"/>
            <p:cNvSpPr/>
            <p:nvPr/>
          </p:nvSpPr>
          <p:spPr>
            <a:xfrm rot="3231330" flipH="1">
              <a:off x="2817953" y="5403146"/>
              <a:ext cx="1386023" cy="473915"/>
            </a:xfrm>
            <a:prstGeom prst="arc">
              <a:avLst>
                <a:gd name="adj1" fmla="val 11283643"/>
                <a:gd name="adj2" fmla="val 20938855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aphicFrame>
        <p:nvGraphicFramePr>
          <p:cNvPr id="340" name="Object 3"/>
          <p:cNvGraphicFramePr>
            <a:graphicFrameLocks noChangeAspect="1"/>
          </p:cNvGraphicFramePr>
          <p:nvPr/>
        </p:nvGraphicFramePr>
        <p:xfrm>
          <a:off x="57150" y="5140326"/>
          <a:ext cx="293981" cy="317500"/>
        </p:xfrm>
        <a:graphic>
          <a:graphicData uri="http://schemas.openxmlformats.org/presentationml/2006/ole">
            <p:oleObj spid="_x0000_s405513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341" name="Object 3"/>
          <p:cNvGraphicFramePr>
            <a:graphicFrameLocks noChangeAspect="1"/>
          </p:cNvGraphicFramePr>
          <p:nvPr/>
        </p:nvGraphicFramePr>
        <p:xfrm>
          <a:off x="2762250" y="4959351"/>
          <a:ext cx="293981" cy="317500"/>
        </p:xfrm>
        <a:graphic>
          <a:graphicData uri="http://schemas.openxmlformats.org/presentationml/2006/ole">
            <p:oleObj spid="_x0000_s405514" name="Equation" r:id="rId12" imgW="152280" imgH="164880" progId="Equation.DSMT4">
              <p:embed/>
            </p:oleObj>
          </a:graphicData>
        </a:graphic>
      </p:graphicFrame>
      <p:sp>
        <p:nvSpPr>
          <p:cNvPr id="342" name="Ellipse 341"/>
          <p:cNvSpPr/>
          <p:nvPr/>
        </p:nvSpPr>
        <p:spPr>
          <a:xfrm>
            <a:off x="6381750" y="4829175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345" name="Object 3"/>
          <p:cNvGraphicFramePr>
            <a:graphicFrameLocks noChangeAspect="1"/>
          </p:cNvGraphicFramePr>
          <p:nvPr/>
        </p:nvGraphicFramePr>
        <p:xfrm>
          <a:off x="6562725" y="4652963"/>
          <a:ext cx="293688" cy="341312"/>
        </p:xfrm>
        <a:graphic>
          <a:graphicData uri="http://schemas.openxmlformats.org/presentationml/2006/ole">
            <p:oleObj spid="_x0000_s405515" name="Equation" r:id="rId13" imgW="152280" imgH="177480" progId="Equation.DSMT4">
              <p:embed/>
            </p:oleObj>
          </a:graphicData>
        </a:graphic>
      </p:graphicFrame>
      <p:grpSp>
        <p:nvGrpSpPr>
          <p:cNvPr id="11" name="Groupe 174"/>
          <p:cNvGrpSpPr/>
          <p:nvPr/>
        </p:nvGrpSpPr>
        <p:grpSpPr>
          <a:xfrm>
            <a:off x="4377261" y="4230558"/>
            <a:ext cx="2585514" cy="2607106"/>
            <a:chOff x="4377261" y="4230558"/>
            <a:chExt cx="2585514" cy="2607106"/>
          </a:xfrm>
        </p:grpSpPr>
        <p:sp>
          <p:nvSpPr>
            <p:cNvPr id="348" name="Arc 347"/>
            <p:cNvSpPr/>
            <p:nvPr/>
          </p:nvSpPr>
          <p:spPr>
            <a:xfrm>
              <a:off x="5448300" y="4890585"/>
              <a:ext cx="1514475" cy="271965"/>
            </a:xfrm>
            <a:prstGeom prst="arc">
              <a:avLst>
                <a:gd name="adj1" fmla="val 17237480"/>
                <a:gd name="adj2" fmla="val 19154091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2" name="Groupe 172"/>
            <p:cNvGrpSpPr/>
            <p:nvPr/>
          </p:nvGrpSpPr>
          <p:grpSpPr>
            <a:xfrm>
              <a:off x="4377261" y="4230558"/>
              <a:ext cx="2382661" cy="2607106"/>
              <a:chOff x="4377261" y="4230558"/>
              <a:chExt cx="2382661" cy="2607106"/>
            </a:xfrm>
          </p:grpSpPr>
          <p:sp>
            <p:nvSpPr>
              <p:cNvPr id="343" name="Arc 342"/>
              <p:cNvSpPr/>
              <p:nvPr/>
            </p:nvSpPr>
            <p:spPr>
              <a:xfrm rot="4986231">
                <a:off x="5999145" y="4470288"/>
                <a:ext cx="748365" cy="268905"/>
              </a:xfrm>
              <a:prstGeom prst="arc">
                <a:avLst>
                  <a:gd name="adj1" fmla="val 12525252"/>
                  <a:gd name="adj2" fmla="val 19954977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4" name="Arc 343"/>
              <p:cNvSpPr/>
              <p:nvPr/>
            </p:nvSpPr>
            <p:spPr>
              <a:xfrm rot="15542192" flipV="1">
                <a:off x="6084870" y="5098940"/>
                <a:ext cx="748365" cy="268905"/>
              </a:xfrm>
              <a:prstGeom prst="arc">
                <a:avLst>
                  <a:gd name="adj1" fmla="val 12177195"/>
                  <a:gd name="adj2" fmla="val 19516199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6" name="Arc 345"/>
              <p:cNvSpPr/>
              <p:nvPr/>
            </p:nvSpPr>
            <p:spPr>
              <a:xfrm rot="1099913">
                <a:off x="5170303" y="4500060"/>
                <a:ext cx="1296427" cy="268905"/>
              </a:xfrm>
              <a:prstGeom prst="arc">
                <a:avLst>
                  <a:gd name="adj1" fmla="val 11490504"/>
                  <a:gd name="adj2" fmla="val 21400632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7" name="Arc 346"/>
              <p:cNvSpPr/>
              <p:nvPr/>
            </p:nvSpPr>
            <p:spPr>
              <a:xfrm>
                <a:off x="4838700" y="4709610"/>
                <a:ext cx="1514475" cy="271965"/>
              </a:xfrm>
              <a:prstGeom prst="arc">
                <a:avLst>
                  <a:gd name="adj1" fmla="val 11124815"/>
                  <a:gd name="adj2" fmla="val 21474394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9" name="Arc 348"/>
              <p:cNvSpPr/>
              <p:nvPr/>
            </p:nvSpPr>
            <p:spPr>
              <a:xfrm rot="19347224">
                <a:off x="5029200" y="5309685"/>
                <a:ext cx="1514475" cy="271965"/>
              </a:xfrm>
              <a:prstGeom prst="arc">
                <a:avLst>
                  <a:gd name="adj1" fmla="val 12120616"/>
                  <a:gd name="adj2" fmla="val 21474394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50" name="Arc 349"/>
              <p:cNvSpPr/>
              <p:nvPr/>
            </p:nvSpPr>
            <p:spPr>
              <a:xfrm rot="8531576" flipH="1">
                <a:off x="4377261" y="5231200"/>
                <a:ext cx="2382661" cy="473915"/>
              </a:xfrm>
              <a:prstGeom prst="arc">
                <a:avLst>
                  <a:gd name="adj1" fmla="val 11256161"/>
                  <a:gd name="adj2" fmla="val 21064310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71" name="Arc 370"/>
              <p:cNvSpPr/>
              <p:nvPr/>
            </p:nvSpPr>
            <p:spPr>
              <a:xfrm rot="6316639" flipH="1">
                <a:off x="4891612" y="5409376"/>
                <a:ext cx="2382661" cy="473915"/>
              </a:xfrm>
              <a:prstGeom prst="arc">
                <a:avLst>
                  <a:gd name="adj1" fmla="val 12715611"/>
                  <a:gd name="adj2" fmla="val 20612184"/>
                </a:avLst>
              </a:prstGeom>
              <a:ln w="38100">
                <a:solidFill>
                  <a:srgbClr val="0070C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aphicFrame>
        <p:nvGraphicFramePr>
          <p:cNvPr id="372" name="Object 3"/>
          <p:cNvGraphicFramePr>
            <a:graphicFrameLocks noChangeAspect="1"/>
          </p:cNvGraphicFramePr>
          <p:nvPr/>
        </p:nvGraphicFramePr>
        <p:xfrm>
          <a:off x="8448675" y="5588000"/>
          <a:ext cx="317500" cy="317500"/>
        </p:xfrm>
        <a:graphic>
          <a:graphicData uri="http://schemas.openxmlformats.org/presentationml/2006/ole">
            <p:oleObj spid="_x0000_s405516" name="Equation" r:id="rId14" imgW="164880" imgH="164880" progId="Equation.DSMT4">
              <p:embed/>
            </p:oleObj>
          </a:graphicData>
        </a:graphic>
      </p:graphicFrame>
      <p:sp>
        <p:nvSpPr>
          <p:cNvPr id="373" name="Ellipse 372"/>
          <p:cNvSpPr/>
          <p:nvPr/>
        </p:nvSpPr>
        <p:spPr>
          <a:xfrm>
            <a:off x="8267700" y="541020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3" name="Groupe 173"/>
          <p:cNvGrpSpPr/>
          <p:nvPr/>
        </p:nvGrpSpPr>
        <p:grpSpPr>
          <a:xfrm>
            <a:off x="6330233" y="4147921"/>
            <a:ext cx="2665178" cy="2107353"/>
            <a:chOff x="6330233" y="4147921"/>
            <a:chExt cx="2665178" cy="2107353"/>
          </a:xfrm>
        </p:grpSpPr>
        <p:sp>
          <p:nvSpPr>
            <p:cNvPr id="374" name="Arc 373"/>
            <p:cNvSpPr/>
            <p:nvPr/>
          </p:nvSpPr>
          <p:spPr>
            <a:xfrm rot="5400000">
              <a:off x="7961295" y="5070364"/>
              <a:ext cx="748365" cy="268905"/>
            </a:xfrm>
            <a:prstGeom prst="arc">
              <a:avLst>
                <a:gd name="adj1" fmla="val 12177195"/>
                <a:gd name="adj2" fmla="val 1995497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7" name="Arc 386"/>
            <p:cNvSpPr/>
            <p:nvPr/>
          </p:nvSpPr>
          <p:spPr>
            <a:xfrm rot="16200000" flipV="1">
              <a:off x="7923195" y="5746639"/>
              <a:ext cx="748365" cy="268905"/>
            </a:xfrm>
            <a:prstGeom prst="arc">
              <a:avLst>
                <a:gd name="adj1" fmla="val 12177195"/>
                <a:gd name="adj2" fmla="val 19954977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8" name="Arc 387"/>
            <p:cNvSpPr/>
            <p:nvPr/>
          </p:nvSpPr>
          <p:spPr>
            <a:xfrm rot="10246530">
              <a:off x="8247046" y="5279913"/>
              <a:ext cx="748365" cy="268905"/>
            </a:xfrm>
            <a:prstGeom prst="arc">
              <a:avLst>
                <a:gd name="adj1" fmla="val 16218538"/>
                <a:gd name="adj2" fmla="val 19363373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9" name="Arc 388"/>
            <p:cNvSpPr/>
            <p:nvPr/>
          </p:nvSpPr>
          <p:spPr>
            <a:xfrm rot="5400000">
              <a:off x="7861852" y="4649708"/>
              <a:ext cx="1267115" cy="349969"/>
            </a:xfrm>
            <a:prstGeom prst="arc">
              <a:avLst>
                <a:gd name="adj1" fmla="val 12109874"/>
                <a:gd name="adj2" fmla="val 2068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0" name="Arc 389"/>
            <p:cNvSpPr/>
            <p:nvPr/>
          </p:nvSpPr>
          <p:spPr>
            <a:xfrm rot="3010763">
              <a:off x="7093146" y="4753128"/>
              <a:ext cx="1479320" cy="268905"/>
            </a:xfrm>
            <a:prstGeom prst="arc">
              <a:avLst>
                <a:gd name="adj1" fmla="val 11490504"/>
                <a:gd name="adj2" fmla="val 21334163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1" name="Arc 390"/>
            <p:cNvSpPr/>
            <p:nvPr/>
          </p:nvSpPr>
          <p:spPr>
            <a:xfrm rot="1460897">
              <a:off x="6835972" y="5038878"/>
              <a:ext cx="1479320" cy="268905"/>
            </a:xfrm>
            <a:prstGeom prst="arc">
              <a:avLst>
                <a:gd name="adj1" fmla="val 11318786"/>
                <a:gd name="adj2" fmla="val 21392101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2" name="Arc 391"/>
            <p:cNvSpPr/>
            <p:nvPr/>
          </p:nvSpPr>
          <p:spPr>
            <a:xfrm rot="20857648">
              <a:off x="7435812" y="5507441"/>
              <a:ext cx="939802" cy="271965"/>
            </a:xfrm>
            <a:prstGeom prst="arc">
              <a:avLst>
                <a:gd name="adj1" fmla="val 12784766"/>
                <a:gd name="adj2" fmla="val 20847393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3" name="Arc 392"/>
            <p:cNvSpPr/>
            <p:nvPr/>
          </p:nvSpPr>
          <p:spPr>
            <a:xfrm rot="9377099" flipH="1">
              <a:off x="6330233" y="5560052"/>
              <a:ext cx="2148852" cy="473915"/>
            </a:xfrm>
            <a:prstGeom prst="arc">
              <a:avLst>
                <a:gd name="adj1" fmla="val 12383212"/>
                <a:gd name="adj2" fmla="val 21064310"/>
              </a:avLst>
            </a:prstGeom>
            <a:ln w="38100">
              <a:solidFill>
                <a:srgbClr val="0070C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314" grpId="0" animBg="1"/>
      <p:bldP spid="323" grpId="0" animBg="1"/>
      <p:bldP spid="342" grpId="0" animBg="1"/>
      <p:bldP spid="3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 57"/>
          <p:cNvGrpSpPr/>
          <p:nvPr/>
        </p:nvGrpSpPr>
        <p:grpSpPr>
          <a:xfrm>
            <a:off x="2395391" y="4073827"/>
            <a:ext cx="2030337" cy="2104844"/>
            <a:chOff x="1117600" y="2622550"/>
            <a:chExt cx="1038225" cy="1076325"/>
          </a:xfrm>
        </p:grpSpPr>
        <p:cxnSp>
          <p:nvCxnSpPr>
            <p:cNvPr id="172" name="Connecteur droit 171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Ellipse 183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grpSp>
        <p:nvGrpSpPr>
          <p:cNvPr id="2" name="Groupe 57"/>
          <p:cNvGrpSpPr/>
          <p:nvPr/>
        </p:nvGrpSpPr>
        <p:grpSpPr>
          <a:xfrm>
            <a:off x="6243491" y="1216327"/>
            <a:ext cx="2030337" cy="2104844"/>
            <a:chOff x="1117600" y="2622550"/>
            <a:chExt cx="1038225" cy="1076325"/>
          </a:xfrm>
        </p:grpSpPr>
        <p:cxnSp>
          <p:nvCxnSpPr>
            <p:cNvPr id="16" name="Connecteur droit 15"/>
            <p:cNvCxnSpPr/>
            <p:nvPr/>
          </p:nvCxnSpPr>
          <p:spPr>
            <a:xfrm flipH="1">
              <a:off x="1139825" y="2921000"/>
              <a:ext cx="381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1177925" y="2921000"/>
              <a:ext cx="768350" cy="31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133475" y="3679825"/>
              <a:ext cx="7874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1911350" y="2940050"/>
              <a:ext cx="31750" cy="736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1181100" y="2679700"/>
              <a:ext cx="263525" cy="241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1946275" y="2638425"/>
              <a:ext cx="98426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1441450" y="2638425"/>
              <a:ext cx="600075" cy="41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044700" y="2632075"/>
              <a:ext cx="92075" cy="669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917703" y="3298825"/>
              <a:ext cx="215897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447800" y="2676525"/>
              <a:ext cx="66675" cy="7016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11300" y="3295650"/>
              <a:ext cx="622300" cy="50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46175" y="3346450"/>
              <a:ext cx="361950" cy="330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1117600" y="36480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89125" y="364490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105025" y="32797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85900" y="331787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52525" y="2905125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422400" y="26606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016125" y="26225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914525" y="2927350"/>
              <a:ext cx="50800" cy="50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" name="Groupe 63"/>
          <p:cNvGrpSpPr/>
          <p:nvPr/>
        </p:nvGrpSpPr>
        <p:grpSpPr>
          <a:xfrm>
            <a:off x="7539486" y="2242871"/>
            <a:ext cx="163901" cy="172528"/>
            <a:chOff x="4011283" y="3493698"/>
            <a:chExt cx="163901" cy="17252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Objet 65"/>
          <p:cNvGraphicFramePr>
            <a:graphicFrameLocks noChangeAspect="1"/>
          </p:cNvGraphicFramePr>
          <p:nvPr/>
        </p:nvGraphicFramePr>
        <p:xfrm>
          <a:off x="8350728" y="1925459"/>
          <a:ext cx="577611" cy="543634"/>
        </p:xfrm>
        <a:graphic>
          <a:graphicData uri="http://schemas.openxmlformats.org/presentationml/2006/ole">
            <p:oleObj spid="_x0000_s336898" name="Equation" r:id="rId4" imgW="215640" imgH="203040" progId="Equation.DSMT4">
              <p:embed/>
            </p:oleObj>
          </a:graphicData>
        </a:graphic>
      </p:graphicFrame>
      <p:graphicFrame>
        <p:nvGraphicFramePr>
          <p:cNvPr id="270340" name="Object 3"/>
          <p:cNvGraphicFramePr>
            <a:graphicFrameLocks noChangeAspect="1"/>
          </p:cNvGraphicFramePr>
          <p:nvPr/>
        </p:nvGraphicFramePr>
        <p:xfrm>
          <a:off x="1822859" y="2356241"/>
          <a:ext cx="1531550" cy="649886"/>
        </p:xfrm>
        <a:graphic>
          <a:graphicData uri="http://schemas.openxmlformats.org/presentationml/2006/ole">
            <p:oleObj spid="_x0000_s336899" name="Equation" r:id="rId5" imgW="533160" imgH="228600" progId="Equation.DSMT4">
              <p:embed/>
            </p:oleObj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3326756" y="2389907"/>
          <a:ext cx="1751012" cy="685800"/>
        </p:xfrm>
        <a:graphic>
          <a:graphicData uri="http://schemas.openxmlformats.org/presentationml/2006/ole">
            <p:oleObj spid="_x0000_s336900" name="Equation" r:id="rId6" imgW="609480" imgH="241200" progId="Equation.DSMT4">
              <p:embed/>
            </p:oleObj>
          </a:graphicData>
        </a:graphic>
      </p:graphicFrame>
      <p:sp>
        <p:nvSpPr>
          <p:cNvPr id="73" name="Arc 72"/>
          <p:cNvSpPr/>
          <p:nvPr/>
        </p:nvSpPr>
        <p:spPr>
          <a:xfrm rot="931037">
            <a:off x="5748614" y="1904462"/>
            <a:ext cx="1912579" cy="778243"/>
          </a:xfrm>
          <a:prstGeom prst="arc">
            <a:avLst>
              <a:gd name="adj1" fmla="val 13460098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Arc 75"/>
          <p:cNvSpPr/>
          <p:nvPr/>
        </p:nvSpPr>
        <p:spPr>
          <a:xfrm rot="2924194">
            <a:off x="6092994" y="1514776"/>
            <a:ext cx="1692767" cy="737919"/>
          </a:xfrm>
          <a:prstGeom prst="arc">
            <a:avLst>
              <a:gd name="adj1" fmla="val 13460098"/>
              <a:gd name="adj2" fmla="val 20389645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Arc 76"/>
          <p:cNvSpPr/>
          <p:nvPr/>
        </p:nvSpPr>
        <p:spPr>
          <a:xfrm rot="18013641" flipH="1">
            <a:off x="7383006" y="1412035"/>
            <a:ext cx="1428114" cy="737919"/>
          </a:xfrm>
          <a:prstGeom prst="arc">
            <a:avLst>
              <a:gd name="adj1" fmla="val 13781164"/>
              <a:gd name="adj2" fmla="val 20379847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Arc 77"/>
          <p:cNvSpPr/>
          <p:nvPr/>
        </p:nvSpPr>
        <p:spPr>
          <a:xfrm rot="6505263">
            <a:off x="6521960" y="1403378"/>
            <a:ext cx="1901457" cy="737919"/>
          </a:xfrm>
          <a:prstGeom prst="arc">
            <a:avLst>
              <a:gd name="adj1" fmla="val 16801790"/>
              <a:gd name="adj2" fmla="val 1907673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Arc 78"/>
          <p:cNvSpPr/>
          <p:nvPr/>
        </p:nvSpPr>
        <p:spPr>
          <a:xfrm rot="20282263">
            <a:off x="7009150" y="2354582"/>
            <a:ext cx="838551" cy="611395"/>
          </a:xfrm>
          <a:prstGeom prst="arc">
            <a:avLst>
              <a:gd name="adj1" fmla="val 13048581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Arc 79"/>
          <p:cNvSpPr/>
          <p:nvPr/>
        </p:nvSpPr>
        <p:spPr>
          <a:xfrm rot="1317737" flipH="1">
            <a:off x="7341699" y="2348714"/>
            <a:ext cx="945570" cy="611395"/>
          </a:xfrm>
          <a:prstGeom prst="arc">
            <a:avLst>
              <a:gd name="adj1" fmla="val 13663907"/>
              <a:gd name="adj2" fmla="val 1849101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Arc 80"/>
          <p:cNvSpPr/>
          <p:nvPr/>
        </p:nvSpPr>
        <p:spPr>
          <a:xfrm rot="19774731" flipV="1">
            <a:off x="5575036" y="2268631"/>
            <a:ext cx="2249197" cy="778243"/>
          </a:xfrm>
          <a:prstGeom prst="arc">
            <a:avLst>
              <a:gd name="adj1" fmla="val 12901184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Arc 81"/>
          <p:cNvSpPr/>
          <p:nvPr/>
        </p:nvSpPr>
        <p:spPr>
          <a:xfrm rot="16200000" flipV="1">
            <a:off x="6194002" y="2931426"/>
            <a:ext cx="2384522" cy="778243"/>
          </a:xfrm>
          <a:prstGeom prst="arc">
            <a:avLst>
              <a:gd name="adj1" fmla="val 17790819"/>
              <a:gd name="adj2" fmla="val 20585604"/>
            </a:avLst>
          </a:prstGeom>
          <a:ln w="38100">
            <a:solidFill>
              <a:srgbClr val="0070C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163913" y="2487461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Sans ANS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 ANS</a:t>
            </a:r>
            <a:endParaRPr lang="fr-BE" sz="4000" dirty="0">
              <a:latin typeface="+mn-lt"/>
            </a:endParaRP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154555" y="1449863"/>
            <a:ext cx="5159317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Elimination de contributions 	</a:t>
            </a:r>
            <a:r>
              <a:rPr lang="fr-BE" sz="2400" dirty="0" err="1" smtClean="0">
                <a:latin typeface="+mn-lt"/>
              </a:rPr>
              <a:t>nuisantes</a:t>
            </a:r>
            <a:r>
              <a:rPr lang="fr-BE" sz="2400" dirty="0" smtClean="0">
                <a:latin typeface="+mn-lt"/>
              </a:rPr>
              <a:t> de déformation</a:t>
            </a:r>
            <a:endParaRPr lang="fr-BE" sz="2400" dirty="0">
              <a:latin typeface="+mn-lt"/>
            </a:endParaRPr>
          </a:p>
        </p:txBody>
      </p:sp>
      <p:sp>
        <p:nvSpPr>
          <p:cNvPr id="129" name="Rectangle 41"/>
          <p:cNvSpPr>
            <a:spLocks noChangeArrowheads="1"/>
          </p:cNvSpPr>
          <p:nvPr/>
        </p:nvSpPr>
        <p:spPr bwMode="auto">
          <a:xfrm>
            <a:off x="163913" y="3411386"/>
            <a:ext cx="1572384" cy="4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  <a:sym typeface="Symbol"/>
              </a:rPr>
              <a:t>Avec ANS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0" name="Rectangle 41"/>
          <p:cNvSpPr>
            <a:spLocks noChangeArrowheads="1"/>
          </p:cNvSpPr>
          <p:nvPr/>
        </p:nvSpPr>
        <p:spPr bwMode="auto">
          <a:xfrm>
            <a:off x="1773806" y="3383438"/>
            <a:ext cx="1988570" cy="51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2</a:t>
            </a:r>
            <a:r>
              <a:rPr lang="fr-BE" sz="2400" baseline="30000" dirty="0" smtClean="0">
                <a:latin typeface="+mn-lt"/>
              </a:rPr>
              <a:t>ème</a:t>
            </a:r>
            <a:r>
              <a:rPr lang="fr-BE" sz="2400" dirty="0" smtClean="0">
                <a:latin typeface="+mn-lt"/>
              </a:rPr>
              <a:t> étape</a:t>
            </a:r>
            <a:endParaRPr lang="fr-BE" sz="2400" dirty="0">
              <a:latin typeface="+mn-lt"/>
            </a:endParaRPr>
          </a:p>
        </p:txBody>
      </p:sp>
      <p:sp>
        <p:nvSpPr>
          <p:cNvPr id="314" name="Ellipse 313"/>
          <p:cNvSpPr/>
          <p:nvPr/>
        </p:nvSpPr>
        <p:spPr>
          <a:xfrm>
            <a:off x="2371725" y="529590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325" name="Object 3"/>
          <p:cNvGraphicFramePr>
            <a:graphicFrameLocks noChangeAspect="1"/>
          </p:cNvGraphicFramePr>
          <p:nvPr/>
        </p:nvGraphicFramePr>
        <p:xfrm>
          <a:off x="1866900" y="5099050"/>
          <a:ext cx="509587" cy="650875"/>
        </p:xfrm>
        <a:graphic>
          <a:graphicData uri="http://schemas.openxmlformats.org/presentationml/2006/ole">
            <p:oleObj spid="_x0000_s336901" name="Equation" r:id="rId7" imgW="177480" imgH="228600" progId="Equation.DSMT4">
              <p:embed/>
            </p:oleObj>
          </a:graphicData>
        </a:graphic>
      </p:graphicFrame>
      <p:graphicFrame>
        <p:nvGraphicFramePr>
          <p:cNvPr id="329" name="Object 3"/>
          <p:cNvGraphicFramePr>
            <a:graphicFrameLocks noChangeAspect="1"/>
          </p:cNvGraphicFramePr>
          <p:nvPr/>
        </p:nvGraphicFramePr>
        <p:xfrm>
          <a:off x="2610908" y="4213225"/>
          <a:ext cx="509587" cy="650875"/>
        </p:xfrm>
        <a:graphic>
          <a:graphicData uri="http://schemas.openxmlformats.org/presentationml/2006/ole">
            <p:oleObj spid="_x0000_s336902" name="Equation" r:id="rId8" imgW="177480" imgH="228600" progId="Equation.DSMT4">
              <p:embed/>
            </p:oleObj>
          </a:graphicData>
        </a:graphic>
      </p:graphicFrame>
      <p:graphicFrame>
        <p:nvGraphicFramePr>
          <p:cNvPr id="330" name="Object 3"/>
          <p:cNvGraphicFramePr>
            <a:graphicFrameLocks noChangeAspect="1"/>
          </p:cNvGraphicFramePr>
          <p:nvPr/>
        </p:nvGraphicFramePr>
        <p:xfrm>
          <a:off x="4431241" y="4213225"/>
          <a:ext cx="546100" cy="650875"/>
        </p:xfrm>
        <a:graphic>
          <a:graphicData uri="http://schemas.openxmlformats.org/presentationml/2006/ole">
            <p:oleObj spid="_x0000_s336903" name="Equation" r:id="rId9" imgW="190440" imgH="228600" progId="Equation.DSMT4">
              <p:embed/>
            </p:oleObj>
          </a:graphicData>
        </a:graphic>
      </p:graphicFrame>
      <p:graphicFrame>
        <p:nvGraphicFramePr>
          <p:cNvPr id="331" name="Object 3"/>
          <p:cNvGraphicFramePr>
            <a:graphicFrameLocks noChangeAspect="1"/>
          </p:cNvGraphicFramePr>
          <p:nvPr/>
        </p:nvGraphicFramePr>
        <p:xfrm>
          <a:off x="3944938" y="5251450"/>
          <a:ext cx="546100" cy="650875"/>
        </p:xfrm>
        <a:graphic>
          <a:graphicData uri="http://schemas.openxmlformats.org/presentationml/2006/ole">
            <p:oleObj spid="_x0000_s336904" name="Equation" r:id="rId10" imgW="190440" imgH="228600" progId="Equation.DSMT4">
              <p:embed/>
            </p:oleObj>
          </a:graphicData>
        </a:graphic>
      </p:graphicFrame>
      <p:sp>
        <p:nvSpPr>
          <p:cNvPr id="192" name="Ellipse 191"/>
          <p:cNvSpPr/>
          <p:nvPr/>
        </p:nvSpPr>
        <p:spPr>
          <a:xfrm>
            <a:off x="3000375" y="4762500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3" name="Ellipse 192"/>
          <p:cNvSpPr/>
          <p:nvPr/>
        </p:nvSpPr>
        <p:spPr>
          <a:xfrm>
            <a:off x="4200525" y="4657725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4" name="Ellipse 193"/>
          <p:cNvSpPr/>
          <p:nvPr/>
        </p:nvSpPr>
        <p:spPr>
          <a:xfrm>
            <a:off x="3876675" y="5248275"/>
            <a:ext cx="200025" cy="200025"/>
          </a:xfrm>
          <a:prstGeom prst="ellipse">
            <a:avLst/>
          </a:prstGeom>
          <a:solidFill>
            <a:srgbClr val="0066F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16" name="Groupe 63"/>
          <p:cNvGrpSpPr/>
          <p:nvPr/>
        </p:nvGrpSpPr>
        <p:grpSpPr>
          <a:xfrm>
            <a:off x="3662811" y="4852721"/>
            <a:ext cx="163901" cy="172528"/>
            <a:chOff x="4011283" y="3493698"/>
            <a:chExt cx="163901" cy="172528"/>
          </a:xfrm>
        </p:grpSpPr>
        <p:cxnSp>
          <p:nvCxnSpPr>
            <p:cNvPr id="217" name="Connecteur droit 216"/>
            <p:cNvCxnSpPr/>
            <p:nvPr/>
          </p:nvCxnSpPr>
          <p:spPr>
            <a:xfrm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 flipH="1">
              <a:off x="4011283" y="3493698"/>
              <a:ext cx="163901" cy="1725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Arc 218"/>
          <p:cNvSpPr/>
          <p:nvPr/>
        </p:nvSpPr>
        <p:spPr>
          <a:xfrm rot="20530310">
            <a:off x="2333883" y="5023988"/>
            <a:ext cx="1830175" cy="611395"/>
          </a:xfrm>
          <a:prstGeom prst="arc">
            <a:avLst>
              <a:gd name="adj1" fmla="val 12054589"/>
              <a:gd name="adj2" fmla="val 20045743"/>
            </a:avLst>
          </a:prstGeom>
          <a:ln w="3810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0" name="Arc 219"/>
          <p:cNvSpPr/>
          <p:nvPr/>
        </p:nvSpPr>
        <p:spPr>
          <a:xfrm rot="487670">
            <a:off x="3017643" y="4774674"/>
            <a:ext cx="820346" cy="611395"/>
          </a:xfrm>
          <a:prstGeom prst="arc">
            <a:avLst>
              <a:gd name="adj1" fmla="val 13697573"/>
              <a:gd name="adj2" fmla="val 18118359"/>
            </a:avLst>
          </a:prstGeom>
          <a:ln w="3810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1" name="Arc 220"/>
          <p:cNvSpPr/>
          <p:nvPr/>
        </p:nvSpPr>
        <p:spPr>
          <a:xfrm rot="20478638" flipH="1">
            <a:off x="3569039" y="4793107"/>
            <a:ext cx="1147629" cy="269938"/>
          </a:xfrm>
          <a:prstGeom prst="arc">
            <a:avLst>
              <a:gd name="adj1" fmla="val 14717758"/>
              <a:gd name="adj2" fmla="val 20040611"/>
            </a:avLst>
          </a:prstGeom>
          <a:ln w="3810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2" name="Arc 221"/>
          <p:cNvSpPr/>
          <p:nvPr/>
        </p:nvSpPr>
        <p:spPr>
          <a:xfrm rot="3278914" flipH="1">
            <a:off x="3443315" y="5012268"/>
            <a:ext cx="604633" cy="269938"/>
          </a:xfrm>
          <a:prstGeom prst="arc">
            <a:avLst>
              <a:gd name="adj1" fmla="val 12782191"/>
              <a:gd name="adj2" fmla="val 16760641"/>
            </a:avLst>
          </a:prstGeom>
          <a:ln w="3810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314" grpId="0" animBg="1"/>
      <p:bldP spid="192" grpId="0" animBg="1"/>
      <p:bldP spid="193" grpId="0" animBg="1"/>
      <p:bldP spid="194" grpId="0" animBg="1"/>
      <p:bldP spid="219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Approches multi-échelles</a:t>
            </a:r>
            <a:endParaRPr lang="fr-BE" sz="4000" dirty="0">
              <a:latin typeface="+mn-lt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528354" y="1686379"/>
            <a:ext cx="8028791" cy="5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</a:t>
            </a:r>
            <a:endParaRPr lang="fr-BE" sz="2400" dirty="0">
              <a:latin typeface="+mn-lt"/>
            </a:endParaRPr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295400" y="1700026"/>
            <a:ext cx="7370925" cy="173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Obtenir le comportement d’un matériau à une échelle souhaitée en partant du comportement (mieux connu…) à une (ou plusieurs) autre(s) échelle(s). </a:t>
            </a:r>
            <a:endParaRPr lang="fr-BE" sz="2400" dirty="0">
              <a:latin typeface="+mn-lt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504966" y="3296814"/>
            <a:ext cx="1528551" cy="4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Échelles ?</a:t>
            </a:r>
            <a:endParaRPr lang="fr-BE" sz="2400" dirty="0">
              <a:latin typeface="+mn-lt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3822624" y="4857667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924425"/>
            <a:ext cx="13654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Cube 67"/>
          <p:cNvSpPr/>
          <p:nvPr/>
        </p:nvSpPr>
        <p:spPr>
          <a:xfrm>
            <a:off x="2286000" y="4924425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146" y="4883756"/>
            <a:ext cx="1024059" cy="11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/>
          <a:srcRect l="9690" r="9183" b="35503"/>
          <a:stretch>
            <a:fillRect/>
          </a:stretch>
        </p:blipFill>
        <p:spPr bwMode="auto">
          <a:xfrm>
            <a:off x="7472651" y="4968985"/>
            <a:ext cx="1230057" cy="8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52566" y="4044526"/>
            <a:ext cx="1528551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du composant</a:t>
            </a:r>
            <a:endParaRPr lang="fr-BE" dirty="0">
              <a:latin typeface="+mn-lt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790841" y="3920701"/>
            <a:ext cx="1828659" cy="8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macroscopique (RVE)</a:t>
            </a:r>
            <a:endParaRPr lang="fr-BE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505341" y="4044526"/>
            <a:ext cx="1990584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des grains (</a:t>
            </a:r>
            <a:r>
              <a:rPr lang="fr-BE" dirty="0" err="1" smtClean="0">
                <a:latin typeface="+mn-lt"/>
              </a:rPr>
              <a:t>mésoscopique</a:t>
            </a:r>
            <a:r>
              <a:rPr lang="fr-BE" dirty="0" smtClean="0">
                <a:latin typeface="+mn-lt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5267466" y="3930226"/>
            <a:ext cx="1990584" cy="8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microscopique (dislocations)</a:t>
            </a:r>
            <a:endParaRPr lang="fr-BE" dirty="0">
              <a:latin typeface="+mn-lt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153416" y="4135014"/>
            <a:ext cx="1990584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échelle atomique</a:t>
            </a:r>
            <a:endParaRPr lang="fr-BE" dirty="0">
              <a:latin typeface="+mn-lt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80582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-9</a:t>
            </a:r>
            <a:endParaRPr lang="fr-BE" baseline="30000" dirty="0">
              <a:latin typeface="+mn-lt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33350" y="6238875"/>
            <a:ext cx="8820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324850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5687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38889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42091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52937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484959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7091501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-8</a:t>
            </a:r>
            <a:endParaRPr lang="fr-BE" baseline="30000" dirty="0">
              <a:latin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6124714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-7</a:t>
            </a:r>
            <a:endParaRPr lang="fr-BE" baseline="30000" dirty="0">
              <a:latin typeface="+mn-lt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5157927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-6</a:t>
            </a:r>
            <a:endParaRPr lang="fr-BE" baseline="30000" dirty="0">
              <a:latin typeface="+mn-lt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191140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-5</a:t>
            </a:r>
            <a:endParaRPr lang="fr-BE" baseline="30000" dirty="0">
              <a:latin typeface="+mn-lt"/>
            </a:endParaRPr>
          </a:p>
        </p:txBody>
      </p:sp>
      <p:sp>
        <p:nvSpPr>
          <p:cNvPr id="71" name="Rectangle 41"/>
          <p:cNvSpPr>
            <a:spLocks noChangeArrowheads="1"/>
          </p:cNvSpPr>
          <p:nvPr/>
        </p:nvSpPr>
        <p:spPr bwMode="auto">
          <a:xfrm>
            <a:off x="3224353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-4</a:t>
            </a:r>
            <a:endParaRPr lang="fr-BE" baseline="30000" dirty="0">
              <a:latin typeface="+mn-lt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2257566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-3</a:t>
            </a:r>
            <a:endParaRPr lang="fr-BE" baseline="30000" dirty="0">
              <a:latin typeface="+mn-lt"/>
            </a:endParaRPr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auto">
          <a:xfrm>
            <a:off x="1290779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-2</a:t>
            </a:r>
            <a:endParaRPr lang="fr-BE" baseline="30000" dirty="0">
              <a:latin typeface="+mn-lt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39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-1</a:t>
            </a:r>
            <a:endParaRPr lang="fr-BE" baseline="30000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251698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54900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8102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-76199" y="5878089"/>
            <a:ext cx="704850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[m]</a:t>
            </a:r>
            <a:endParaRPr lang="fr-BE" dirty="0">
              <a:latin typeface="+mn-lt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1666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1666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3051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33051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5095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095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6705600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6705600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 animBg="1"/>
      <p:bldP spid="29" grpId="0"/>
      <p:bldP spid="30" grpId="0"/>
      <p:bldP spid="33" grpId="0"/>
      <p:bldP spid="34" grpId="0"/>
      <p:bldP spid="35" grpId="0"/>
      <p:bldP spid="37" grpId="0"/>
      <p:bldP spid="49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graphicFrame>
        <p:nvGraphicFramePr>
          <p:cNvPr id="270340" name="Object 3"/>
          <p:cNvGraphicFramePr>
            <a:graphicFrameLocks noChangeAspect="1"/>
          </p:cNvGraphicFramePr>
          <p:nvPr/>
        </p:nvGraphicFramePr>
        <p:xfrm>
          <a:off x="717550" y="2903538"/>
          <a:ext cx="2689229" cy="696912"/>
        </p:xfrm>
        <a:graphic>
          <a:graphicData uri="http://schemas.openxmlformats.org/presentationml/2006/ole">
            <p:oleObj spid="_x0000_s403459" name="Equation" r:id="rId4" imgW="1117440" imgH="291960" progId="Equation.DSMT4">
              <p:embed/>
            </p:oleObj>
          </a:graphicData>
        </a:graphic>
      </p:graphicFrame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Schéma d’intégration</a:t>
            </a:r>
            <a:endParaRPr lang="fr-BE" sz="4000" dirty="0">
              <a:latin typeface="+mn-lt"/>
            </a:endParaRP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154555" y="1449863"/>
            <a:ext cx="7170170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Adapter le schéma d’intégration au mode de 	déformation de l’élément</a:t>
            </a:r>
            <a:endParaRPr lang="fr-BE" sz="2400" dirty="0">
              <a:latin typeface="+mn-lt"/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183130" y="2392838"/>
            <a:ext cx="5112770" cy="62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Schéma d’intégration ?</a:t>
            </a:r>
            <a:endParaRPr lang="fr-BE" sz="2400" dirty="0">
              <a:latin typeface="+mn-lt"/>
            </a:endParaRPr>
          </a:p>
        </p:txBody>
      </p:sp>
      <p:graphicFrame>
        <p:nvGraphicFramePr>
          <p:cNvPr id="84" name="Object 3"/>
          <p:cNvGraphicFramePr>
            <a:graphicFrameLocks noChangeAspect="1"/>
          </p:cNvGraphicFramePr>
          <p:nvPr/>
        </p:nvGraphicFramePr>
        <p:xfrm>
          <a:off x="3411538" y="2903538"/>
          <a:ext cx="3759200" cy="849312"/>
        </p:xfrm>
        <a:graphic>
          <a:graphicData uri="http://schemas.openxmlformats.org/presentationml/2006/ole">
            <p:oleObj spid="_x0000_s403465" name="Equation" r:id="rId5" imgW="1562040" imgH="355320" progId="Equation.DSMT4">
              <p:embed/>
            </p:oleObj>
          </a:graphicData>
        </a:graphic>
      </p:graphicFrame>
      <p:graphicFrame>
        <p:nvGraphicFramePr>
          <p:cNvPr id="87" name="Object 3"/>
          <p:cNvGraphicFramePr>
            <a:graphicFrameLocks noChangeAspect="1"/>
          </p:cNvGraphicFramePr>
          <p:nvPr/>
        </p:nvGraphicFramePr>
        <p:xfrm>
          <a:off x="3421063" y="3794125"/>
          <a:ext cx="4370387" cy="819150"/>
        </p:xfrm>
        <a:graphic>
          <a:graphicData uri="http://schemas.openxmlformats.org/presentationml/2006/ole">
            <p:oleObj spid="_x0000_s403467" name="Equation" r:id="rId6" imgW="1815840" imgH="342720" progId="Equation.DSMT4">
              <p:embed/>
            </p:oleObj>
          </a:graphicData>
        </a:graphic>
      </p:graphicFrame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545455" y="2392839"/>
            <a:ext cx="4788920" cy="57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solidFill>
                  <a:srgbClr val="0070C0"/>
                </a:solidFill>
                <a:latin typeface="+mn-lt"/>
              </a:rPr>
              <a:t>= nombre et localisation des PI</a:t>
            </a:r>
            <a:endParaRPr lang="fr-BE" sz="24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3228386" y="4889828"/>
            <a:ext cx="3915365" cy="2680295"/>
            <a:chOff x="3228386" y="4889828"/>
            <a:chExt cx="3915365" cy="2680295"/>
          </a:xfrm>
        </p:grpSpPr>
        <p:sp>
          <p:nvSpPr>
            <p:cNvPr id="89" name="Arc 88"/>
            <p:cNvSpPr/>
            <p:nvPr/>
          </p:nvSpPr>
          <p:spPr>
            <a:xfrm rot="20539737">
              <a:off x="3257550" y="5160300"/>
              <a:ext cx="3790950" cy="876300"/>
            </a:xfrm>
            <a:prstGeom prst="arc">
              <a:avLst>
                <a:gd name="adj1" fmla="val 20379721"/>
                <a:gd name="adj2" fmla="val 21118101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0" name="Arc 89"/>
            <p:cNvSpPr/>
            <p:nvPr/>
          </p:nvSpPr>
          <p:spPr>
            <a:xfrm rot="20539737">
              <a:off x="3286126" y="6693823"/>
              <a:ext cx="3790950" cy="876300"/>
            </a:xfrm>
            <a:prstGeom prst="arc">
              <a:avLst>
                <a:gd name="adj1" fmla="val 20389485"/>
                <a:gd name="adj2" fmla="val 21118101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1" name="Arc 90"/>
            <p:cNvSpPr/>
            <p:nvPr/>
          </p:nvSpPr>
          <p:spPr>
            <a:xfrm rot="20539737">
              <a:off x="3228386" y="5174359"/>
              <a:ext cx="3820819" cy="876300"/>
            </a:xfrm>
            <a:prstGeom prst="arc">
              <a:avLst>
                <a:gd name="adj1" fmla="val 18661790"/>
                <a:gd name="adj2" fmla="val 20314909"/>
              </a:avLst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2" name="Arc 91"/>
            <p:cNvSpPr/>
            <p:nvPr/>
          </p:nvSpPr>
          <p:spPr>
            <a:xfrm rot="20539737">
              <a:off x="3352801" y="6684300"/>
              <a:ext cx="3790950" cy="876300"/>
            </a:xfrm>
            <a:prstGeom prst="arc">
              <a:avLst>
                <a:gd name="adj1" fmla="val 18558445"/>
                <a:gd name="adj2" fmla="val 20254420"/>
              </a:avLst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94" name="Connecteur droit 93"/>
            <p:cNvCxnSpPr>
              <a:stCxn id="89" idx="2"/>
              <a:endCxn id="90" idx="2"/>
            </p:cNvCxnSpPr>
            <p:nvPr/>
          </p:nvCxnSpPr>
          <p:spPr>
            <a:xfrm>
              <a:off x="6625257" y="4889828"/>
              <a:ext cx="28576" cy="15335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1046188" y="5681809"/>
            <a:ext cx="2670247" cy="981905"/>
            <a:chOff x="1046188" y="5681809"/>
            <a:chExt cx="2670247" cy="981905"/>
          </a:xfrm>
        </p:grpSpPr>
        <p:sp>
          <p:nvSpPr>
            <p:cNvPr id="115" name="Arc 114"/>
            <p:cNvSpPr/>
            <p:nvPr/>
          </p:nvSpPr>
          <p:spPr>
            <a:xfrm rot="20539737">
              <a:off x="1046188" y="5730264"/>
              <a:ext cx="2651197" cy="876300"/>
            </a:xfrm>
            <a:prstGeom prst="arc">
              <a:avLst>
                <a:gd name="adj1" fmla="val 11281473"/>
                <a:gd name="adj2" fmla="val 21339274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6" name="Arc 115"/>
            <p:cNvSpPr/>
            <p:nvPr/>
          </p:nvSpPr>
          <p:spPr>
            <a:xfrm rot="20539737">
              <a:off x="1065238" y="5787414"/>
              <a:ext cx="2651197" cy="876300"/>
            </a:xfrm>
            <a:prstGeom prst="arc">
              <a:avLst>
                <a:gd name="adj1" fmla="val 11374687"/>
                <a:gd name="adj2" fmla="val 21221154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18" name="Connecteur droit 117"/>
            <p:cNvCxnSpPr>
              <a:stCxn id="115" idx="0"/>
              <a:endCxn id="116" idx="0"/>
            </p:cNvCxnSpPr>
            <p:nvPr/>
          </p:nvCxnSpPr>
          <p:spPr>
            <a:xfrm>
              <a:off x="1157821" y="6374753"/>
              <a:ext cx="47609" cy="193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>
              <a:off x="3548063" y="5681809"/>
              <a:ext cx="24346" cy="3319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Ellipse 125"/>
          <p:cNvSpPr/>
          <p:nvPr/>
        </p:nvSpPr>
        <p:spPr>
          <a:xfrm>
            <a:off x="2486025" y="5534026"/>
            <a:ext cx="295276" cy="295274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2" name="Connecteur droit 131"/>
          <p:cNvCxnSpPr/>
          <p:nvPr/>
        </p:nvCxnSpPr>
        <p:spPr>
          <a:xfrm flipV="1">
            <a:off x="2771775" y="4962525"/>
            <a:ext cx="2438400" cy="54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2762250" y="5857875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6029325" y="4867275"/>
            <a:ext cx="1181100" cy="1524001"/>
            <a:chOff x="6029325" y="4867275"/>
            <a:chExt cx="1181100" cy="1524001"/>
          </a:xfrm>
        </p:grpSpPr>
        <p:cxnSp>
          <p:nvCxnSpPr>
            <p:cNvPr id="96" name="Connecteur droit 95"/>
            <p:cNvCxnSpPr/>
            <p:nvPr/>
          </p:nvCxnSpPr>
          <p:spPr>
            <a:xfrm flipV="1">
              <a:off x="6029325" y="4867275"/>
              <a:ext cx="1181100" cy="152400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>
              <a:off x="6629402" y="4876800"/>
              <a:ext cx="571498" cy="9526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6038851" y="6391275"/>
              <a:ext cx="600074" cy="1"/>
            </a:xfrm>
            <a:prstGeom prst="line">
              <a:avLst/>
            </a:prstGeom>
            <a:ln w="158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H="1">
              <a:off x="6638926" y="5216327"/>
              <a:ext cx="285749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6638925" y="5400675"/>
              <a:ext cx="152401" cy="3175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H="1">
              <a:off x="6467475" y="5829300"/>
              <a:ext cx="180977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H="1">
              <a:off x="6324600" y="6019800"/>
              <a:ext cx="323851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flipH="1">
              <a:off x="6638925" y="5054402"/>
              <a:ext cx="428625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flipH="1">
              <a:off x="6172200" y="6219825"/>
              <a:ext cx="476252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Ellipse 147"/>
          <p:cNvSpPr/>
          <p:nvPr/>
        </p:nvSpPr>
        <p:spPr>
          <a:xfrm>
            <a:off x="6543675" y="62007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9" name="Ellipse 148"/>
          <p:cNvSpPr/>
          <p:nvPr/>
        </p:nvSpPr>
        <p:spPr>
          <a:xfrm>
            <a:off x="6543675" y="59436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0" name="Ellipse 149"/>
          <p:cNvSpPr/>
          <p:nvPr/>
        </p:nvSpPr>
        <p:spPr>
          <a:xfrm>
            <a:off x="6543675" y="56864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1" name="Ellipse 150"/>
          <p:cNvSpPr/>
          <p:nvPr/>
        </p:nvSpPr>
        <p:spPr>
          <a:xfrm>
            <a:off x="6543675" y="54292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2" name="Ellipse 151"/>
          <p:cNvSpPr/>
          <p:nvPr/>
        </p:nvSpPr>
        <p:spPr>
          <a:xfrm>
            <a:off x="6543675" y="51720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3" name="Ellipse 152"/>
          <p:cNvSpPr/>
          <p:nvPr/>
        </p:nvSpPr>
        <p:spPr>
          <a:xfrm>
            <a:off x="6543675" y="49149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54" name="Object 3"/>
          <p:cNvGraphicFramePr>
            <a:graphicFrameLocks noChangeAspect="1"/>
          </p:cNvGraphicFramePr>
          <p:nvPr/>
        </p:nvGraphicFramePr>
        <p:xfrm>
          <a:off x="7421563" y="6281739"/>
          <a:ext cx="455612" cy="345876"/>
        </p:xfrm>
        <a:graphic>
          <a:graphicData uri="http://schemas.openxmlformats.org/presentationml/2006/ole">
            <p:oleObj spid="_x0000_s403468" name="Equation" r:id="rId7" imgW="215640" imgH="164880" progId="Equation.DSMT4">
              <p:embed/>
            </p:oleObj>
          </a:graphicData>
        </a:graphic>
      </p:graphicFrame>
      <p:cxnSp>
        <p:nvCxnSpPr>
          <p:cNvPr id="156" name="Connecteur droit avec flèche 155"/>
          <p:cNvCxnSpPr/>
          <p:nvPr/>
        </p:nvCxnSpPr>
        <p:spPr>
          <a:xfrm flipH="1" flipV="1">
            <a:off x="6791326" y="6334126"/>
            <a:ext cx="619124" cy="104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83" grpId="0"/>
      <p:bldP spid="88" grpId="0"/>
      <p:bldP spid="126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127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Schéma d’intégration</a:t>
            </a:r>
            <a:endParaRPr lang="fr-BE" sz="4000" dirty="0">
              <a:latin typeface="+mn-lt"/>
            </a:endParaRPr>
          </a:p>
        </p:txBody>
      </p:sp>
      <p:sp>
        <p:nvSpPr>
          <p:cNvPr id="128" name="Rectangle 41"/>
          <p:cNvSpPr>
            <a:spLocks noChangeArrowheads="1"/>
          </p:cNvSpPr>
          <p:nvPr/>
        </p:nvSpPr>
        <p:spPr bwMode="auto">
          <a:xfrm>
            <a:off x="154555" y="1449863"/>
            <a:ext cx="7170170" cy="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But: Adapter le schéma d’intégration au mode de 	déformation de l’élément</a:t>
            </a:r>
            <a:endParaRPr lang="fr-BE" sz="2400" dirty="0">
              <a:latin typeface="+mn-lt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724235" y="3551394"/>
            <a:ext cx="2133265" cy="2139115"/>
            <a:chOff x="895685" y="5075394"/>
            <a:chExt cx="1448339" cy="1452311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895685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902473" y="61344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1971442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rot="16200000">
              <a:off x="1431574" y="59878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16200000">
              <a:off x="1431574" y="49309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1264291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2344024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16200000">
              <a:off x="1804156" y="56119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>
              <a:off x="1804156" y="45431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H="1">
              <a:off x="1971923" y="6138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1971923" y="5076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898497" y="50808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640331" y="2724150"/>
            <a:ext cx="25791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Intégration complète classique</a:t>
            </a:r>
            <a:endParaRPr lang="fr-BE" dirty="0">
              <a:latin typeface="+mn-lt"/>
            </a:endParaRPr>
          </a:p>
        </p:txBody>
      </p:sp>
      <p:sp>
        <p:nvSpPr>
          <p:cNvPr id="53" name="Rectangle 41"/>
          <p:cNvSpPr>
            <a:spLocks noChangeArrowheads="1"/>
          </p:cNvSpPr>
          <p:nvPr/>
        </p:nvSpPr>
        <p:spPr bwMode="auto">
          <a:xfrm>
            <a:off x="859406" y="5850413"/>
            <a:ext cx="1740919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2 X 2 X 2 </a:t>
            </a:r>
            <a:r>
              <a:rPr lang="fr-BE" dirty="0" smtClean="0">
                <a:latin typeface="+mn-lt"/>
              </a:rPr>
              <a:t>PI</a:t>
            </a:r>
            <a:endParaRPr lang="fr-BE" dirty="0">
              <a:latin typeface="+mn-lt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1047750" y="51530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5" name="Ellipse 54"/>
          <p:cNvSpPr/>
          <p:nvPr/>
        </p:nvSpPr>
        <p:spPr>
          <a:xfrm>
            <a:off x="1419225" y="47529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Ellipse 55"/>
          <p:cNvSpPr/>
          <p:nvPr/>
        </p:nvSpPr>
        <p:spPr>
          <a:xfrm>
            <a:off x="2276475" y="47625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Ellipse 56"/>
          <p:cNvSpPr/>
          <p:nvPr/>
        </p:nvSpPr>
        <p:spPr>
          <a:xfrm>
            <a:off x="1933575" y="51530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Ellipse 57"/>
          <p:cNvSpPr/>
          <p:nvPr/>
        </p:nvSpPr>
        <p:spPr>
          <a:xfrm>
            <a:off x="1047750" y="43243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Ellipse 58"/>
          <p:cNvSpPr/>
          <p:nvPr/>
        </p:nvSpPr>
        <p:spPr>
          <a:xfrm>
            <a:off x="1419225" y="39243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Ellipse 59"/>
          <p:cNvSpPr/>
          <p:nvPr/>
        </p:nvSpPr>
        <p:spPr>
          <a:xfrm>
            <a:off x="2276475" y="39338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Ellipse 60"/>
          <p:cNvSpPr/>
          <p:nvPr/>
        </p:nvSpPr>
        <p:spPr>
          <a:xfrm>
            <a:off x="1933575" y="43243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62" name="Groupe 61"/>
          <p:cNvGrpSpPr/>
          <p:nvPr/>
        </p:nvGrpSpPr>
        <p:grpSpPr>
          <a:xfrm>
            <a:off x="3600785" y="3551394"/>
            <a:ext cx="2133265" cy="2139115"/>
            <a:chOff x="895685" y="5075394"/>
            <a:chExt cx="1448339" cy="1452311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895685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902473" y="61344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1971442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16200000">
              <a:off x="1431574" y="59878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16200000">
              <a:off x="1431574" y="49309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1264291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2344024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16200000">
              <a:off x="1804156" y="56119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16200000">
              <a:off x="1804156" y="45431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1971923" y="6138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1971923" y="5076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>
              <a:off x="898497" y="50808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41"/>
          <p:cNvSpPr>
            <a:spLocks noChangeArrowheads="1"/>
          </p:cNvSpPr>
          <p:nvPr/>
        </p:nvSpPr>
        <p:spPr bwMode="auto">
          <a:xfrm>
            <a:off x="3516881" y="2524125"/>
            <a:ext cx="257912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Intégration complète dans le plan et </a:t>
            </a:r>
            <a:r>
              <a:rPr lang="fr-BE" i="1" dirty="0" smtClean="0">
                <a:latin typeface="+mn-lt"/>
              </a:rPr>
              <a:t>n</a:t>
            </a:r>
            <a:r>
              <a:rPr lang="fr-BE" dirty="0" smtClean="0">
                <a:latin typeface="+mn-lt"/>
              </a:rPr>
              <a:t> PI selon l’épaisseur</a:t>
            </a:r>
            <a:endParaRPr lang="fr-BE" dirty="0">
              <a:latin typeface="+mn-lt"/>
            </a:endParaRPr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3735956" y="5850413"/>
            <a:ext cx="1740919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2 X 2 X </a:t>
            </a:r>
            <a:r>
              <a:rPr lang="fr-B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dirty="0" smtClean="0">
                <a:latin typeface="+mn-lt"/>
              </a:rPr>
              <a:t>PI</a:t>
            </a:r>
            <a:endParaRPr lang="fr-BE" dirty="0">
              <a:latin typeface="+mn-lt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3924300" y="53340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Ellipse 77"/>
          <p:cNvSpPr/>
          <p:nvPr/>
        </p:nvSpPr>
        <p:spPr>
          <a:xfrm>
            <a:off x="4295775" y="49339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Ellipse 78"/>
          <p:cNvSpPr/>
          <p:nvPr/>
        </p:nvSpPr>
        <p:spPr>
          <a:xfrm>
            <a:off x="5153025" y="49434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Ellipse 79"/>
          <p:cNvSpPr/>
          <p:nvPr/>
        </p:nvSpPr>
        <p:spPr>
          <a:xfrm>
            <a:off x="4810125" y="53340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Ellipse 80"/>
          <p:cNvSpPr/>
          <p:nvPr/>
        </p:nvSpPr>
        <p:spPr>
          <a:xfrm>
            <a:off x="3924300" y="50387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Ellipse 81"/>
          <p:cNvSpPr/>
          <p:nvPr/>
        </p:nvSpPr>
        <p:spPr>
          <a:xfrm>
            <a:off x="4295775" y="46386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Ellipse 84"/>
          <p:cNvSpPr/>
          <p:nvPr/>
        </p:nvSpPr>
        <p:spPr>
          <a:xfrm>
            <a:off x="5153025" y="46482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6" name="Ellipse 85"/>
          <p:cNvSpPr/>
          <p:nvPr/>
        </p:nvSpPr>
        <p:spPr>
          <a:xfrm>
            <a:off x="4810125" y="50387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93" name="Groupe 92"/>
          <p:cNvGrpSpPr/>
          <p:nvPr/>
        </p:nvGrpSpPr>
        <p:grpSpPr>
          <a:xfrm>
            <a:off x="6439235" y="3551394"/>
            <a:ext cx="2133265" cy="2139115"/>
            <a:chOff x="895685" y="5075394"/>
            <a:chExt cx="1448339" cy="1452311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895685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902473" y="6134432"/>
              <a:ext cx="365761" cy="389614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1971442" y="546318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16200000">
              <a:off x="1431574" y="5987841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>
              <a:off x="1431574" y="493092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1264291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2344024" y="5075394"/>
              <a:ext cx="0" cy="1064521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rot="16200000">
              <a:off x="1804156" y="5611979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rot="16200000">
              <a:off x="1804156" y="4543133"/>
              <a:ext cx="0" cy="1064522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1971923" y="61384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H="1">
              <a:off x="1971923" y="5076907"/>
              <a:ext cx="369736" cy="385638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flipH="1">
              <a:off x="898497" y="5080883"/>
              <a:ext cx="365761" cy="381663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angle 41"/>
          <p:cNvSpPr>
            <a:spLocks noChangeArrowheads="1"/>
          </p:cNvSpPr>
          <p:nvPr/>
        </p:nvSpPr>
        <p:spPr bwMode="auto">
          <a:xfrm>
            <a:off x="6574406" y="5850413"/>
            <a:ext cx="1740919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Arial" pitchFamily="34" charset="0"/>
                <a:cs typeface="Arial" pitchFamily="34" charset="0"/>
              </a:rPr>
              <a:t>1 X 1 X </a:t>
            </a:r>
            <a:r>
              <a:rPr lang="fr-B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dirty="0" smtClean="0">
                <a:latin typeface="+mn-lt"/>
              </a:rPr>
              <a:t>PI</a:t>
            </a:r>
            <a:endParaRPr lang="fr-BE" dirty="0">
              <a:latin typeface="+mn-lt"/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3924300" y="41052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4" name="Ellipse 133"/>
          <p:cNvSpPr/>
          <p:nvPr/>
        </p:nvSpPr>
        <p:spPr>
          <a:xfrm>
            <a:off x="4295775" y="37052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5" name="Ellipse 134"/>
          <p:cNvSpPr/>
          <p:nvPr/>
        </p:nvSpPr>
        <p:spPr>
          <a:xfrm>
            <a:off x="5153025" y="37147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6" name="Ellipse 135"/>
          <p:cNvSpPr/>
          <p:nvPr/>
        </p:nvSpPr>
        <p:spPr>
          <a:xfrm>
            <a:off x="4810125" y="41052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7" name="Ellipse 136"/>
          <p:cNvSpPr/>
          <p:nvPr/>
        </p:nvSpPr>
        <p:spPr>
          <a:xfrm>
            <a:off x="3924300" y="47529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8" name="Ellipse 137"/>
          <p:cNvSpPr/>
          <p:nvPr/>
        </p:nvSpPr>
        <p:spPr>
          <a:xfrm>
            <a:off x="4295775" y="43529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9" name="Ellipse 138"/>
          <p:cNvSpPr/>
          <p:nvPr/>
        </p:nvSpPr>
        <p:spPr>
          <a:xfrm>
            <a:off x="5153025" y="436245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0" name="Ellipse 139"/>
          <p:cNvSpPr/>
          <p:nvPr/>
        </p:nvSpPr>
        <p:spPr>
          <a:xfrm>
            <a:off x="4810125" y="47529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2" name="Connecteur droit 141"/>
          <p:cNvCxnSpPr/>
          <p:nvPr/>
        </p:nvCxnSpPr>
        <p:spPr>
          <a:xfrm>
            <a:off x="4019550" y="4352925"/>
            <a:ext cx="0" cy="3429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4391025" y="3971925"/>
            <a:ext cx="0" cy="3429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5238750" y="3971925"/>
            <a:ext cx="0" cy="3429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>
            <a:off x="4905375" y="4352925"/>
            <a:ext cx="0" cy="3429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6326756" y="2524125"/>
            <a:ext cx="257912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Intégration réduite dans le plan et </a:t>
            </a:r>
            <a:r>
              <a:rPr lang="fr-BE" i="1" dirty="0" smtClean="0">
                <a:latin typeface="+mn-lt"/>
              </a:rPr>
              <a:t>n</a:t>
            </a:r>
            <a:r>
              <a:rPr lang="fr-BE" dirty="0" smtClean="0">
                <a:latin typeface="+mn-lt"/>
              </a:rPr>
              <a:t> PI selon l’épaisseur</a:t>
            </a:r>
            <a:endParaRPr lang="fr-BE" dirty="0">
              <a:latin typeface="+mn-lt"/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7400925" y="5181600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8" name="Ellipse 157"/>
          <p:cNvSpPr/>
          <p:nvPr/>
        </p:nvSpPr>
        <p:spPr>
          <a:xfrm>
            <a:off x="7400925" y="488632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9" name="Ellipse 158"/>
          <p:cNvSpPr/>
          <p:nvPr/>
        </p:nvSpPr>
        <p:spPr>
          <a:xfrm>
            <a:off x="7400925" y="39528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0" name="Ellipse 159"/>
          <p:cNvSpPr/>
          <p:nvPr/>
        </p:nvSpPr>
        <p:spPr>
          <a:xfrm>
            <a:off x="7400925" y="4600575"/>
            <a:ext cx="180975" cy="1809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1" name="Connecteur droit 160"/>
          <p:cNvCxnSpPr/>
          <p:nvPr/>
        </p:nvCxnSpPr>
        <p:spPr>
          <a:xfrm>
            <a:off x="7496175" y="4200525"/>
            <a:ext cx="0" cy="3429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6" grpId="0" animBg="1"/>
      <p:bldP spid="117" grpId="0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55" grpId="0"/>
      <p:bldP spid="157" grpId="0" animBg="1"/>
      <p:bldP spid="158" grpId="0" animBg="1"/>
      <p:bldP spid="159" grpId="0" animBg="1"/>
      <p:bldP spid="1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Eléments finis </a:t>
            </a:r>
            <a:r>
              <a:rPr lang="fr-BE" sz="4000" dirty="0" err="1" smtClean="0">
                <a:latin typeface="+mn-lt"/>
              </a:rPr>
              <a:t>Solid</a:t>
            </a:r>
            <a:r>
              <a:rPr lang="fr-BE" sz="4000" dirty="0" smtClean="0">
                <a:latin typeface="+mn-lt"/>
              </a:rPr>
              <a:t>-Shell</a:t>
            </a:r>
            <a:endParaRPr lang="fr-BE" sz="4000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345088"/>
            <a:ext cx="8635762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Quelques applications:</a:t>
            </a:r>
            <a:endParaRPr lang="fr-BE" sz="2400" dirty="0">
              <a:latin typeface="+mn-lt"/>
            </a:endParaRP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 l="1562" t="8765" r="50224" b="5309"/>
          <a:stretch>
            <a:fillRect/>
          </a:stretch>
        </p:blipFill>
        <p:spPr bwMode="auto">
          <a:xfrm>
            <a:off x="3238500" y="1840970"/>
            <a:ext cx="1604798" cy="12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6156" y="1838324"/>
            <a:ext cx="1389970" cy="12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09" name="Picture 5"/>
          <p:cNvPicPr>
            <a:picLocks noChangeAspect="1" noChangeArrowheads="1"/>
          </p:cNvPicPr>
          <p:nvPr/>
        </p:nvPicPr>
        <p:blipFill>
          <a:blip r:embed="rId5" cstate="print"/>
          <a:srcRect l="15696" t="15570" r="14137" b="12141"/>
          <a:stretch>
            <a:fillRect/>
          </a:stretch>
        </p:blipFill>
        <p:spPr bwMode="auto">
          <a:xfrm>
            <a:off x="1038225" y="5495925"/>
            <a:ext cx="2143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209690" y="1822238"/>
            <a:ext cx="3114535" cy="3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 Mise en forme de tôles</a:t>
            </a:r>
            <a:endParaRPr lang="fr-BE" dirty="0">
              <a:latin typeface="+mn-lt"/>
            </a:endParaRP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209690" y="3289088"/>
            <a:ext cx="4009885" cy="3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 Modélisation de revêtements fins</a:t>
            </a:r>
            <a:endParaRPr lang="fr-BE" dirty="0">
              <a:latin typeface="+mn-lt"/>
            </a:endParaRPr>
          </a:p>
        </p:txBody>
      </p:sp>
      <p:sp>
        <p:nvSpPr>
          <p:cNvPr id="66" name="Rectangle 28" descr="Diagonales larges vers le haut"/>
          <p:cNvSpPr>
            <a:spLocks noChangeArrowheads="1"/>
          </p:cNvSpPr>
          <p:nvPr/>
        </p:nvSpPr>
        <p:spPr bwMode="auto">
          <a:xfrm>
            <a:off x="897846" y="4476881"/>
            <a:ext cx="2731179" cy="361819"/>
          </a:xfrm>
          <a:prstGeom prst="rect">
            <a:avLst/>
          </a:prstGeom>
          <a:pattFill prst="wdUpDiag">
            <a:fgClr>
              <a:srgbClr val="000000">
                <a:alpha val="12941"/>
              </a:srgbClr>
            </a:fgClr>
            <a:bgClr>
              <a:srgbClr val="FFFFFF">
                <a:alpha val="12941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4880192" y="3724369"/>
            <a:ext cx="2739808" cy="628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895350" y="4476750"/>
            <a:ext cx="2724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533650" y="3743325"/>
            <a:ext cx="2066925" cy="561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2533650" y="4648200"/>
            <a:ext cx="2047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4886325" y="4352925"/>
            <a:ext cx="272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4886325" y="3714750"/>
            <a:ext cx="2724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886325" y="3705225"/>
            <a:ext cx="0" cy="1476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4886325" y="5162550"/>
            <a:ext cx="0" cy="190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7610475" y="3705225"/>
            <a:ext cx="0" cy="1476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7610475" y="5162550"/>
            <a:ext cx="0" cy="190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28" descr="Diagonales larges vers le haut"/>
          <p:cNvSpPr>
            <a:spLocks noChangeArrowheads="1"/>
          </p:cNvSpPr>
          <p:nvPr/>
        </p:nvSpPr>
        <p:spPr bwMode="auto">
          <a:xfrm>
            <a:off x="4888821" y="4352926"/>
            <a:ext cx="2731179" cy="981074"/>
          </a:xfrm>
          <a:prstGeom prst="rect">
            <a:avLst/>
          </a:prstGeom>
          <a:pattFill prst="wdUpDiag">
            <a:fgClr>
              <a:srgbClr val="000000">
                <a:alpha val="12941"/>
              </a:srgbClr>
            </a:fgClr>
            <a:bgClr>
              <a:srgbClr val="FFFFFF">
                <a:alpha val="12941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" name="Rectangle 41"/>
          <p:cNvSpPr>
            <a:spLocks noChangeArrowheads="1"/>
          </p:cNvSpPr>
          <p:nvPr/>
        </p:nvSpPr>
        <p:spPr bwMode="auto">
          <a:xfrm>
            <a:off x="5542252" y="4688810"/>
            <a:ext cx="1449098" cy="3022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BE" dirty="0" smtClean="0">
                <a:latin typeface="+mn-lt"/>
                <a:sym typeface="Symbol"/>
              </a:rPr>
              <a:t>Acier (~1mm) </a:t>
            </a:r>
            <a:endParaRPr lang="fr-BE" dirty="0">
              <a:latin typeface="+mn-lt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5285077" y="3888710"/>
            <a:ext cx="1963448" cy="3022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BE" dirty="0" smtClean="0">
                <a:latin typeface="+mn-lt"/>
                <a:sym typeface="Symbol"/>
              </a:rPr>
              <a:t>Polymère (~10m) </a:t>
            </a:r>
            <a:endParaRPr lang="fr-BE" dirty="0">
              <a:latin typeface="+mn-lt"/>
            </a:endParaRPr>
          </a:p>
        </p:txBody>
      </p:sp>
      <p:sp>
        <p:nvSpPr>
          <p:cNvPr id="94" name="Rectangle 41"/>
          <p:cNvSpPr>
            <a:spLocks noChangeArrowheads="1"/>
          </p:cNvSpPr>
          <p:nvPr/>
        </p:nvSpPr>
        <p:spPr bwMode="auto">
          <a:xfrm>
            <a:off x="5094577" y="3402935"/>
            <a:ext cx="2344448" cy="30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BE" dirty="0" smtClean="0">
                <a:latin typeface="+mn-lt"/>
                <a:sym typeface="Symbol"/>
              </a:rPr>
              <a:t>Aluminium (~50nm) </a:t>
            </a:r>
            <a:endParaRPr lang="fr-BE" dirty="0">
              <a:latin typeface="+mn-lt"/>
            </a:endParaRPr>
          </a:p>
        </p:txBody>
      </p: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209690" y="5222663"/>
            <a:ext cx="4009885" cy="3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 Matériaux composites</a:t>
            </a:r>
            <a:endParaRPr lang="fr-BE" dirty="0">
              <a:latin typeface="+mn-lt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2247900" y="4333876"/>
            <a:ext cx="295276" cy="295274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 animBg="1"/>
      <p:bldP spid="67" grpId="0" animBg="1"/>
      <p:bldP spid="85" grpId="0" animBg="1"/>
      <p:bldP spid="92" grpId="0" animBg="1"/>
      <p:bldP spid="93" grpId="0" animBg="1"/>
      <p:bldP spid="94" grpId="0"/>
      <p:bldP spid="95" grpId="0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Eléments finis </a:t>
            </a:r>
            <a:r>
              <a:rPr lang="fr-BE" sz="4000" dirty="0" err="1" smtClean="0">
                <a:latin typeface="+mn-lt"/>
              </a:rPr>
              <a:t>Solid</a:t>
            </a:r>
            <a:r>
              <a:rPr lang="fr-BE" sz="4000" dirty="0" smtClean="0">
                <a:latin typeface="+mn-lt"/>
              </a:rPr>
              <a:t>-Shell</a:t>
            </a:r>
            <a:endParaRPr lang="fr-BE" sz="4000" dirty="0">
              <a:latin typeface="+mn-lt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154555" y="1297463"/>
            <a:ext cx="8635762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Performances des éléments </a:t>
            </a:r>
            <a:r>
              <a:rPr lang="fr-BE" sz="2400" dirty="0" err="1" smtClean="0">
                <a:latin typeface="+mn-lt"/>
              </a:rPr>
              <a:t>Solid</a:t>
            </a:r>
            <a:r>
              <a:rPr lang="fr-BE" sz="2400" dirty="0" smtClean="0">
                <a:latin typeface="+mn-lt"/>
              </a:rPr>
              <a:t>-Shell:</a:t>
            </a:r>
            <a:endParaRPr lang="fr-BE" sz="2400" dirty="0">
              <a:latin typeface="+mn-lt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849880" y="1773713"/>
            <a:ext cx="7036820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Rapport de forme d’un élément = </a:t>
            </a:r>
            <a:r>
              <a:rPr lang="fr-BE" dirty="0" smtClean="0">
                <a:latin typeface="+mn-lt"/>
              </a:rPr>
              <a:t>dimension </a:t>
            </a:r>
            <a:r>
              <a:rPr lang="fr-BE" dirty="0" smtClean="0">
                <a:latin typeface="+mn-lt"/>
              </a:rPr>
              <a:t>max / dimension min </a:t>
            </a:r>
            <a:endParaRPr lang="fr-BE" dirty="0">
              <a:latin typeface="+mn-lt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2192905" y="2202338"/>
            <a:ext cx="4579370" cy="37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(avec résultat suffisamment précis !)</a:t>
            </a:r>
            <a:endParaRPr lang="fr-BE" dirty="0">
              <a:latin typeface="+mn-lt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849880" y="2630963"/>
            <a:ext cx="7036820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Eléments solides classiques: 10 maximum</a:t>
            </a:r>
            <a:endParaRPr lang="fr-BE" dirty="0">
              <a:latin typeface="+mn-lt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849880" y="3088163"/>
            <a:ext cx="4141220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Eléments </a:t>
            </a:r>
            <a:r>
              <a:rPr lang="fr-BE" dirty="0" err="1" smtClean="0">
                <a:latin typeface="+mn-lt"/>
              </a:rPr>
              <a:t>Solid</a:t>
            </a:r>
            <a:r>
              <a:rPr lang="fr-BE" dirty="0" smtClean="0">
                <a:latin typeface="+mn-lt"/>
              </a:rPr>
              <a:t>-Shell: 1000 et plus !</a:t>
            </a:r>
            <a:endParaRPr lang="fr-BE" dirty="0">
              <a:latin typeface="+mn-lt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54555" y="3773963"/>
            <a:ext cx="4007870" cy="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Quel élément </a:t>
            </a:r>
            <a:r>
              <a:rPr lang="fr-BE" sz="2400" dirty="0" err="1" smtClean="0">
                <a:latin typeface="+mn-lt"/>
              </a:rPr>
              <a:t>Solid</a:t>
            </a:r>
            <a:r>
              <a:rPr lang="fr-BE" sz="2400" dirty="0" smtClean="0">
                <a:latin typeface="+mn-lt"/>
              </a:rPr>
              <a:t>-Shell ?</a:t>
            </a:r>
            <a:endParaRPr lang="fr-BE" sz="2400" dirty="0">
              <a:latin typeface="+mn-lt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849880" y="4240688"/>
            <a:ext cx="4922270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Technique EAS: beaucoup de choix possibles</a:t>
            </a:r>
          </a:p>
          <a:p>
            <a:r>
              <a:rPr lang="fr-BE" dirty="0" smtClean="0">
                <a:latin typeface="+mn-lt"/>
              </a:rPr>
              <a:t>	(1 à 30 modes)</a:t>
            </a:r>
            <a:endParaRPr lang="fr-BE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849880" y="4926488"/>
            <a:ext cx="4922270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Technique ANS: plusieurs choix possibles</a:t>
            </a:r>
            <a:endParaRPr lang="fr-BE" dirty="0">
              <a:latin typeface="+mn-lt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49880" y="5355113"/>
            <a:ext cx="5227070" cy="4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Schéma d’intégration: plusieurs choix possibles</a:t>
            </a:r>
            <a:endParaRPr lang="fr-BE" dirty="0">
              <a:latin typeface="+mn-lt"/>
            </a:endParaRPr>
          </a:p>
        </p:txBody>
      </p:sp>
      <p:sp>
        <p:nvSpPr>
          <p:cNvPr id="35" name="Accolade fermante 34"/>
          <p:cNvSpPr/>
          <p:nvPr/>
        </p:nvSpPr>
        <p:spPr>
          <a:xfrm>
            <a:off x="5800725" y="4314826"/>
            <a:ext cx="180975" cy="13335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6115049" y="4688363"/>
            <a:ext cx="2800351" cy="8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 Très nombreuses combinaisons possibles</a:t>
            </a:r>
            <a:endParaRPr lang="fr-BE" dirty="0">
              <a:latin typeface="+mn-lt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1438274" y="5859938"/>
            <a:ext cx="7534275" cy="8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 Adapter la formulation de l’élément en fonction de l’application (géométrie, mode de chargement, résultat souhaité, temps de calcul…)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Approches multi-échelles</a:t>
            </a:r>
            <a:endParaRPr lang="fr-BE" sz="4000" dirty="0">
              <a:latin typeface="+mn-lt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504966" y="3296814"/>
            <a:ext cx="1528551" cy="4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Échelles ?</a:t>
            </a:r>
            <a:endParaRPr lang="fr-BE" sz="24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3822624" y="4857667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924425"/>
            <a:ext cx="13654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Cube 67"/>
          <p:cNvSpPr/>
          <p:nvPr/>
        </p:nvSpPr>
        <p:spPr>
          <a:xfrm>
            <a:off x="2286000" y="4924425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146" y="4883756"/>
            <a:ext cx="1024059" cy="11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/>
          <a:srcRect l="9690" r="9183" b="35503"/>
          <a:stretch>
            <a:fillRect/>
          </a:stretch>
        </p:blipFill>
        <p:spPr bwMode="auto">
          <a:xfrm>
            <a:off x="7472651" y="4968985"/>
            <a:ext cx="1230057" cy="8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52566" y="4044526"/>
            <a:ext cx="1528551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du composant</a:t>
            </a:r>
            <a:endParaRPr lang="fr-BE" dirty="0">
              <a:latin typeface="+mn-lt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790841" y="3920701"/>
            <a:ext cx="1828659" cy="8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macroscopique (RVE)</a:t>
            </a:r>
            <a:endParaRPr lang="fr-BE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505341" y="4044526"/>
            <a:ext cx="1990584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des grains (</a:t>
            </a:r>
            <a:r>
              <a:rPr lang="fr-BE" dirty="0" err="1" smtClean="0">
                <a:latin typeface="+mn-lt"/>
              </a:rPr>
              <a:t>mésoscopique</a:t>
            </a:r>
            <a:r>
              <a:rPr lang="fr-BE" dirty="0" smtClean="0">
                <a:latin typeface="+mn-lt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5267466" y="3930226"/>
            <a:ext cx="1990584" cy="8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microscopique (dislocations)</a:t>
            </a:r>
            <a:endParaRPr lang="fr-BE" dirty="0">
              <a:latin typeface="+mn-lt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153416" y="4135014"/>
            <a:ext cx="1990584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échelle atomique</a:t>
            </a:r>
            <a:endParaRPr lang="fr-BE" dirty="0">
              <a:latin typeface="+mn-lt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80582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-9</a:t>
            </a:r>
            <a:endParaRPr lang="fr-BE" baseline="30000" dirty="0">
              <a:latin typeface="+mn-lt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33350" y="6238875"/>
            <a:ext cx="8820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324850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5687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38889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42091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52937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484959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7091501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-8</a:t>
            </a:r>
            <a:endParaRPr lang="fr-BE" baseline="30000" dirty="0">
              <a:latin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6124714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-7</a:t>
            </a:r>
            <a:endParaRPr lang="fr-BE" baseline="30000" dirty="0">
              <a:latin typeface="+mn-lt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5157927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-6</a:t>
            </a:r>
            <a:endParaRPr lang="fr-BE" baseline="30000" dirty="0">
              <a:latin typeface="+mn-lt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191140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-5</a:t>
            </a:r>
            <a:endParaRPr lang="fr-BE" baseline="30000" dirty="0">
              <a:latin typeface="+mn-lt"/>
            </a:endParaRPr>
          </a:p>
        </p:txBody>
      </p:sp>
      <p:sp>
        <p:nvSpPr>
          <p:cNvPr id="71" name="Rectangle 41"/>
          <p:cNvSpPr>
            <a:spLocks noChangeArrowheads="1"/>
          </p:cNvSpPr>
          <p:nvPr/>
        </p:nvSpPr>
        <p:spPr bwMode="auto">
          <a:xfrm>
            <a:off x="3224353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-4</a:t>
            </a:r>
            <a:endParaRPr lang="fr-BE" baseline="30000" dirty="0">
              <a:latin typeface="+mn-lt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2257566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-3</a:t>
            </a:r>
            <a:endParaRPr lang="fr-BE" baseline="30000" dirty="0">
              <a:latin typeface="+mn-lt"/>
            </a:endParaRPr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auto">
          <a:xfrm>
            <a:off x="1290779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-2</a:t>
            </a:r>
            <a:endParaRPr lang="fr-BE" baseline="30000" dirty="0">
              <a:latin typeface="+mn-lt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39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-1</a:t>
            </a:r>
            <a:endParaRPr lang="fr-BE" baseline="30000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251698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54900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8102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-76199" y="5878089"/>
            <a:ext cx="704850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[m]</a:t>
            </a:r>
            <a:endParaRPr lang="fr-BE" dirty="0">
              <a:latin typeface="+mn-lt"/>
            </a:endParaRPr>
          </a:p>
        </p:txBody>
      </p:sp>
      <p:pic>
        <p:nvPicPr>
          <p:cNvPr id="79" name="Picture 1"/>
          <p:cNvPicPr>
            <a:picLocks noChangeAspect="1" noChangeArrowheads="1"/>
          </p:cNvPicPr>
          <p:nvPr/>
        </p:nvPicPr>
        <p:blipFill>
          <a:blip r:embed="rId6" cstate="print"/>
          <a:srcRect l="15088" t="15011" r="12737" b="19209"/>
          <a:stretch>
            <a:fillRect/>
          </a:stretch>
        </p:blipFill>
        <p:spPr bwMode="auto">
          <a:xfrm>
            <a:off x="161926" y="1676400"/>
            <a:ext cx="1752599" cy="119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7" cstate="print"/>
          <a:srcRect r="19437" b="16292"/>
          <a:stretch>
            <a:fillRect/>
          </a:stretch>
        </p:blipFill>
        <p:spPr bwMode="auto">
          <a:xfrm>
            <a:off x="2278510" y="1752600"/>
            <a:ext cx="1551881" cy="107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650" y="1771651"/>
            <a:ext cx="1414462" cy="9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9" cstate="print"/>
          <a:srcRect l="29636" t="26849" r="12980" b="17524"/>
          <a:stretch>
            <a:fillRect/>
          </a:stretch>
        </p:blipFill>
        <p:spPr bwMode="auto">
          <a:xfrm>
            <a:off x="5800779" y="1752600"/>
            <a:ext cx="145451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6039" y="1400175"/>
            <a:ext cx="1178704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>
          <a:blip r:embed="rId11" cstate="print"/>
          <a:srcRect l="22000" t="19333" r="18625" b="4167"/>
          <a:stretch>
            <a:fillRect/>
          </a:stretch>
        </p:blipFill>
        <p:spPr bwMode="auto">
          <a:xfrm>
            <a:off x="7762875" y="2390775"/>
            <a:ext cx="100541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Connecteur droit 84"/>
          <p:cNvCxnSpPr/>
          <p:nvPr/>
        </p:nvCxnSpPr>
        <p:spPr>
          <a:xfrm flipV="1">
            <a:off x="1666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1666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33051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33051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5095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5095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6705600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6705600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Approches multi-échelles</a:t>
            </a:r>
            <a:endParaRPr lang="fr-BE" sz="4000" dirty="0">
              <a:latin typeface="+mn-lt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190641" y="2077614"/>
            <a:ext cx="2209659" cy="4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Modèle macro</a:t>
            </a:r>
            <a:endParaRPr lang="fr-BE" sz="24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3822624" y="4857667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924425"/>
            <a:ext cx="13654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Cube 67"/>
          <p:cNvSpPr/>
          <p:nvPr/>
        </p:nvSpPr>
        <p:spPr>
          <a:xfrm>
            <a:off x="2286000" y="4924425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146" y="4883756"/>
            <a:ext cx="1024059" cy="11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/>
          <a:srcRect l="9690" r="9183" b="35503"/>
          <a:stretch>
            <a:fillRect/>
          </a:stretch>
        </p:blipFill>
        <p:spPr bwMode="auto">
          <a:xfrm>
            <a:off x="7472651" y="4968985"/>
            <a:ext cx="1230057" cy="8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52566" y="4044526"/>
            <a:ext cx="1528551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du composant</a:t>
            </a:r>
            <a:endParaRPr lang="fr-BE" dirty="0">
              <a:latin typeface="+mn-lt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790841" y="3920701"/>
            <a:ext cx="1828659" cy="8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macroscopique (RVE)</a:t>
            </a:r>
            <a:endParaRPr lang="fr-BE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505341" y="4044526"/>
            <a:ext cx="1990584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des grains (</a:t>
            </a:r>
            <a:r>
              <a:rPr lang="fr-BE" dirty="0" err="1" smtClean="0">
                <a:latin typeface="+mn-lt"/>
              </a:rPr>
              <a:t>mésoscopique</a:t>
            </a:r>
            <a:r>
              <a:rPr lang="fr-BE" dirty="0" smtClean="0">
                <a:latin typeface="+mn-lt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5267466" y="3930226"/>
            <a:ext cx="1990584" cy="8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microscopique (dislocations)</a:t>
            </a:r>
            <a:endParaRPr lang="fr-BE" dirty="0">
              <a:latin typeface="+mn-lt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153416" y="4135014"/>
            <a:ext cx="1990584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échelle atomique</a:t>
            </a:r>
            <a:endParaRPr lang="fr-BE" dirty="0">
              <a:latin typeface="+mn-lt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80582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-9</a:t>
            </a:r>
            <a:endParaRPr lang="fr-BE" baseline="30000" dirty="0">
              <a:latin typeface="+mn-lt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33350" y="6238875"/>
            <a:ext cx="8820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324850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5687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38889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42091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52937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484959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7091501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-8</a:t>
            </a:r>
            <a:endParaRPr lang="fr-BE" baseline="30000" dirty="0">
              <a:latin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6124714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-7</a:t>
            </a:r>
            <a:endParaRPr lang="fr-BE" baseline="30000" dirty="0">
              <a:latin typeface="+mn-lt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5157927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-6</a:t>
            </a:r>
            <a:endParaRPr lang="fr-BE" baseline="30000" dirty="0">
              <a:latin typeface="+mn-lt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191140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-5</a:t>
            </a:r>
            <a:endParaRPr lang="fr-BE" baseline="30000" dirty="0">
              <a:latin typeface="+mn-lt"/>
            </a:endParaRPr>
          </a:p>
        </p:txBody>
      </p:sp>
      <p:sp>
        <p:nvSpPr>
          <p:cNvPr id="71" name="Rectangle 41"/>
          <p:cNvSpPr>
            <a:spLocks noChangeArrowheads="1"/>
          </p:cNvSpPr>
          <p:nvPr/>
        </p:nvSpPr>
        <p:spPr bwMode="auto">
          <a:xfrm>
            <a:off x="3224353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-4</a:t>
            </a:r>
            <a:endParaRPr lang="fr-BE" baseline="30000" dirty="0">
              <a:latin typeface="+mn-lt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2257566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-3</a:t>
            </a:r>
            <a:endParaRPr lang="fr-BE" baseline="30000" dirty="0">
              <a:latin typeface="+mn-lt"/>
            </a:endParaRPr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auto">
          <a:xfrm>
            <a:off x="1290779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-2</a:t>
            </a:r>
            <a:endParaRPr lang="fr-BE" baseline="30000" dirty="0">
              <a:latin typeface="+mn-lt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39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-1</a:t>
            </a:r>
            <a:endParaRPr lang="fr-BE" baseline="30000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251698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54900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8102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-76199" y="5878089"/>
            <a:ext cx="704850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[m]</a:t>
            </a:r>
            <a:endParaRPr lang="fr-BE" dirty="0">
              <a:latin typeface="+mn-lt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1143000" y="2628900"/>
            <a:ext cx="9525" cy="1228726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ccolade fermante 81"/>
          <p:cNvSpPr/>
          <p:nvPr/>
        </p:nvSpPr>
        <p:spPr>
          <a:xfrm rot="16200000">
            <a:off x="6131719" y="1078708"/>
            <a:ext cx="233366" cy="5333995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Arc 82"/>
          <p:cNvSpPr/>
          <p:nvPr/>
        </p:nvSpPr>
        <p:spPr>
          <a:xfrm>
            <a:off x="-1085850" y="2333624"/>
            <a:ext cx="7362825" cy="2943226"/>
          </a:xfrm>
          <a:prstGeom prst="arc">
            <a:avLst>
              <a:gd name="adj1" fmla="val 15953772"/>
              <a:gd name="adj2" fmla="val 21343007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4238766" y="2049038"/>
            <a:ext cx="4733784" cy="9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Ne tient pas compte des 	 	  détails aux échelles 		très petites</a:t>
            </a:r>
            <a:endParaRPr lang="fr-BE" sz="2400" dirty="0">
              <a:latin typeface="+mn-lt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1666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1666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3051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33051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095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095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705600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705600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2" grpId="0" animBg="1"/>
      <p:bldP spid="83" grpId="0" animBg="1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Approches multi-échelles</a:t>
            </a:r>
            <a:endParaRPr lang="fr-BE" sz="4000" dirty="0">
              <a:latin typeface="+mn-lt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5219841" y="2087139"/>
            <a:ext cx="2209659" cy="4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Modèle micro</a:t>
            </a:r>
            <a:endParaRPr lang="fr-BE" sz="24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3822624" y="4857667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924425"/>
            <a:ext cx="13654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Cube 67"/>
          <p:cNvSpPr/>
          <p:nvPr/>
        </p:nvSpPr>
        <p:spPr>
          <a:xfrm>
            <a:off x="2286000" y="4924425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146" y="4883756"/>
            <a:ext cx="1024059" cy="11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/>
          <a:srcRect l="9690" r="9183" b="35503"/>
          <a:stretch>
            <a:fillRect/>
          </a:stretch>
        </p:blipFill>
        <p:spPr bwMode="auto">
          <a:xfrm>
            <a:off x="7472651" y="4968985"/>
            <a:ext cx="1230057" cy="8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52566" y="4044526"/>
            <a:ext cx="1528551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du composant</a:t>
            </a:r>
            <a:endParaRPr lang="fr-BE" dirty="0">
              <a:latin typeface="+mn-lt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790841" y="3920701"/>
            <a:ext cx="1828659" cy="8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macroscopique (RVE)</a:t>
            </a:r>
            <a:endParaRPr lang="fr-BE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505341" y="4044526"/>
            <a:ext cx="1990584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des grains (</a:t>
            </a:r>
            <a:r>
              <a:rPr lang="fr-BE" dirty="0" err="1" smtClean="0">
                <a:latin typeface="+mn-lt"/>
              </a:rPr>
              <a:t>mésoscopique</a:t>
            </a:r>
            <a:r>
              <a:rPr lang="fr-BE" dirty="0" smtClean="0">
                <a:latin typeface="+mn-lt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5267466" y="3930226"/>
            <a:ext cx="1990584" cy="8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microscopique (dislocations)</a:t>
            </a:r>
            <a:endParaRPr lang="fr-BE" dirty="0">
              <a:latin typeface="+mn-lt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153416" y="4135014"/>
            <a:ext cx="1990584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échelle atomique</a:t>
            </a:r>
            <a:endParaRPr lang="fr-BE" dirty="0">
              <a:latin typeface="+mn-lt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80582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-9</a:t>
            </a:r>
            <a:endParaRPr lang="fr-BE" baseline="30000" dirty="0">
              <a:latin typeface="+mn-lt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33350" y="6238875"/>
            <a:ext cx="8820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324850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5687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38889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42091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52937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484959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7091501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-8</a:t>
            </a:r>
            <a:endParaRPr lang="fr-BE" baseline="30000" dirty="0">
              <a:latin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6124714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-7</a:t>
            </a:r>
            <a:endParaRPr lang="fr-BE" baseline="30000" dirty="0">
              <a:latin typeface="+mn-lt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5157927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-6</a:t>
            </a:r>
            <a:endParaRPr lang="fr-BE" baseline="30000" dirty="0">
              <a:latin typeface="+mn-lt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191140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-5</a:t>
            </a:r>
            <a:endParaRPr lang="fr-BE" baseline="30000" dirty="0">
              <a:latin typeface="+mn-lt"/>
            </a:endParaRPr>
          </a:p>
        </p:txBody>
      </p:sp>
      <p:sp>
        <p:nvSpPr>
          <p:cNvPr id="71" name="Rectangle 41"/>
          <p:cNvSpPr>
            <a:spLocks noChangeArrowheads="1"/>
          </p:cNvSpPr>
          <p:nvPr/>
        </p:nvSpPr>
        <p:spPr bwMode="auto">
          <a:xfrm>
            <a:off x="3224353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-4</a:t>
            </a:r>
            <a:endParaRPr lang="fr-BE" baseline="30000" dirty="0">
              <a:latin typeface="+mn-lt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2257566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-3</a:t>
            </a:r>
            <a:endParaRPr lang="fr-BE" baseline="30000" dirty="0">
              <a:latin typeface="+mn-lt"/>
            </a:endParaRPr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auto">
          <a:xfrm>
            <a:off x="1290779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-2</a:t>
            </a:r>
            <a:endParaRPr lang="fr-BE" baseline="30000" dirty="0">
              <a:latin typeface="+mn-lt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39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-1</a:t>
            </a:r>
            <a:endParaRPr lang="fr-BE" baseline="30000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251698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54900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8102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-76199" y="5878089"/>
            <a:ext cx="704850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[m]</a:t>
            </a:r>
            <a:endParaRPr lang="fr-BE" dirty="0">
              <a:latin typeface="+mn-lt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6276975" y="2609850"/>
            <a:ext cx="0" cy="933452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ccolade fermante 81"/>
          <p:cNvSpPr/>
          <p:nvPr/>
        </p:nvSpPr>
        <p:spPr>
          <a:xfrm rot="16200000">
            <a:off x="6160296" y="1116808"/>
            <a:ext cx="233366" cy="5333995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Arc 82"/>
          <p:cNvSpPr/>
          <p:nvPr/>
        </p:nvSpPr>
        <p:spPr>
          <a:xfrm flipH="1">
            <a:off x="1428749" y="2343149"/>
            <a:ext cx="7362825" cy="3552826"/>
          </a:xfrm>
          <a:prstGeom prst="arc">
            <a:avLst>
              <a:gd name="adj1" fmla="val 15953772"/>
              <a:gd name="adj2" fmla="val 21343007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123825" y="2001413"/>
            <a:ext cx="3810000" cy="9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Impossible de représenter tout le composant</a:t>
            </a:r>
            <a:endParaRPr lang="fr-BE" sz="2400" dirty="0">
              <a:latin typeface="+mn-lt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1666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1666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3051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33051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095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095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705600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705600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2" grpId="0" animBg="1"/>
      <p:bldP spid="83" grpId="0" animBg="1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4" y="593856"/>
            <a:ext cx="73136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Approches multi-échelles</a:t>
            </a:r>
            <a:endParaRPr lang="fr-BE" sz="40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3822624" y="4857667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924425"/>
            <a:ext cx="13654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Cube 67"/>
          <p:cNvSpPr/>
          <p:nvPr/>
        </p:nvSpPr>
        <p:spPr>
          <a:xfrm>
            <a:off x="2286000" y="4924425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146" y="4883756"/>
            <a:ext cx="1024059" cy="11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/>
          <a:srcRect l="9690" r="9183" b="35503"/>
          <a:stretch>
            <a:fillRect/>
          </a:stretch>
        </p:blipFill>
        <p:spPr bwMode="auto">
          <a:xfrm>
            <a:off x="7472651" y="4968985"/>
            <a:ext cx="1230057" cy="8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52566" y="4044526"/>
            <a:ext cx="1528551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du composant</a:t>
            </a:r>
            <a:endParaRPr lang="fr-BE" dirty="0">
              <a:latin typeface="+mn-lt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790841" y="3920701"/>
            <a:ext cx="1828659" cy="8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macroscopique (RVE)</a:t>
            </a:r>
            <a:endParaRPr lang="fr-BE" dirty="0">
              <a:latin typeface="+mn-lt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505341" y="4044526"/>
            <a:ext cx="1990584" cy="6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des grains (</a:t>
            </a:r>
            <a:r>
              <a:rPr lang="fr-BE" dirty="0" err="1" smtClean="0">
                <a:latin typeface="+mn-lt"/>
              </a:rPr>
              <a:t>mésoscopique</a:t>
            </a:r>
            <a:r>
              <a:rPr lang="fr-BE" dirty="0" smtClean="0">
                <a:latin typeface="+mn-lt"/>
              </a:rPr>
              <a:t>)</a:t>
            </a:r>
            <a:endParaRPr lang="fr-BE" dirty="0">
              <a:latin typeface="+mn-lt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5267466" y="3930226"/>
            <a:ext cx="1990584" cy="8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dirty="0" smtClean="0">
                <a:latin typeface="+mn-lt"/>
              </a:rPr>
              <a:t>échelle microscopique (dislocations)</a:t>
            </a:r>
            <a:endParaRPr lang="fr-BE" dirty="0">
              <a:latin typeface="+mn-lt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153416" y="4135014"/>
            <a:ext cx="1990584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échelle atomique</a:t>
            </a:r>
            <a:endParaRPr lang="fr-BE" dirty="0">
              <a:latin typeface="+mn-lt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80582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-9</a:t>
            </a:r>
            <a:endParaRPr lang="fr-BE" baseline="30000" dirty="0">
              <a:latin typeface="+mn-lt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33350" y="6238875"/>
            <a:ext cx="88201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324850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735687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38889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42091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52937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484959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7091501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-8</a:t>
            </a:r>
            <a:endParaRPr lang="fr-BE" baseline="30000" dirty="0">
              <a:latin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6124714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-7</a:t>
            </a:r>
            <a:endParaRPr lang="fr-BE" baseline="30000" dirty="0">
              <a:latin typeface="+mn-lt"/>
            </a:endParaRPr>
          </a:p>
        </p:txBody>
      </p: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5157927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-6</a:t>
            </a:r>
            <a:endParaRPr lang="fr-BE" baseline="30000" dirty="0">
              <a:latin typeface="+mn-lt"/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191140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-5</a:t>
            </a:r>
            <a:endParaRPr lang="fr-BE" baseline="30000" dirty="0">
              <a:latin typeface="+mn-lt"/>
            </a:endParaRPr>
          </a:p>
        </p:txBody>
      </p:sp>
      <p:sp>
        <p:nvSpPr>
          <p:cNvPr id="71" name="Rectangle 41"/>
          <p:cNvSpPr>
            <a:spLocks noChangeArrowheads="1"/>
          </p:cNvSpPr>
          <p:nvPr/>
        </p:nvSpPr>
        <p:spPr bwMode="auto">
          <a:xfrm>
            <a:off x="3224353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-4</a:t>
            </a:r>
            <a:endParaRPr lang="fr-BE" baseline="30000" dirty="0">
              <a:latin typeface="+mn-lt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2257566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-3</a:t>
            </a:r>
            <a:endParaRPr lang="fr-BE" baseline="30000" dirty="0">
              <a:latin typeface="+mn-lt"/>
            </a:endParaRPr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auto">
          <a:xfrm>
            <a:off x="1290779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-2</a:t>
            </a:r>
            <a:endParaRPr lang="fr-BE" baseline="30000" dirty="0">
              <a:latin typeface="+mn-lt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23992" y="6316239"/>
            <a:ext cx="657084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10</a:t>
            </a:r>
            <a:r>
              <a:rPr lang="fr-BE" baseline="30000" dirty="0" smtClean="0">
                <a:latin typeface="+mn-lt"/>
                <a:sym typeface="Symbol"/>
              </a:rPr>
              <a:t>-1</a:t>
            </a:r>
            <a:endParaRPr lang="fr-BE" baseline="30000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2516981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549003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81025" y="6143625"/>
            <a:ext cx="0" cy="18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-76199" y="5878089"/>
            <a:ext cx="704850" cy="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</a:rPr>
              <a:t>[m]</a:t>
            </a:r>
            <a:endParaRPr lang="fr-BE" dirty="0">
              <a:latin typeface="+mn-lt"/>
            </a:endParaRPr>
          </a:p>
        </p:txBody>
      </p:sp>
      <p:sp>
        <p:nvSpPr>
          <p:cNvPr id="82" name="Accolade fermante 81"/>
          <p:cNvSpPr/>
          <p:nvPr/>
        </p:nvSpPr>
        <p:spPr>
          <a:xfrm rot="10800000">
            <a:off x="1666870" y="1783552"/>
            <a:ext cx="200029" cy="654847"/>
          </a:xfrm>
          <a:prstGeom prst="rightBrace">
            <a:avLst>
              <a:gd name="adj1" fmla="val 8333"/>
              <a:gd name="adj2" fmla="val 7118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619125" y="2915813"/>
            <a:ext cx="6581776" cy="9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 Techniques de transition d’échelles</a:t>
            </a:r>
            <a:endParaRPr lang="fr-BE" sz="2400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28354" y="1686379"/>
            <a:ext cx="8028791" cy="5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Intérêt:</a:t>
            </a:r>
            <a:endParaRPr lang="fr-BE" sz="2400" dirty="0">
              <a:latin typeface="+mn-lt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1826950" y="1700026"/>
            <a:ext cx="4754825" cy="10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Efficacité des approches macro</a:t>
            </a:r>
          </a:p>
          <a:p>
            <a:r>
              <a:rPr lang="fr-BE" sz="2400" dirty="0" smtClean="0">
                <a:latin typeface="+mn-lt"/>
              </a:rPr>
              <a:t>Précision des approches micro </a:t>
            </a:r>
            <a:endParaRPr lang="fr-BE" sz="2400" dirty="0">
              <a:latin typeface="+mn-lt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 flipV="1">
            <a:off x="1666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1666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3051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33051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095875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095875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705600" y="490537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705600" y="5572125"/>
            <a:ext cx="695325" cy="447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3" y="593856"/>
            <a:ext cx="81863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Techniques de transition </a:t>
            </a:r>
            <a:r>
              <a:rPr lang="fr-BE" sz="4000" dirty="0" smtClean="0">
                <a:latin typeface="+mn-lt"/>
              </a:rPr>
              <a:t>d’échelles</a:t>
            </a:r>
            <a:endParaRPr lang="fr-BE" sz="40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7670724" y="1266742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be 67"/>
          <p:cNvSpPr/>
          <p:nvPr/>
        </p:nvSpPr>
        <p:spPr>
          <a:xfrm>
            <a:off x="6134100" y="1333500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171450" y="1991888"/>
            <a:ext cx="4495800" cy="9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Idéalisation (simplification) de l’interaction entre les grains</a:t>
            </a:r>
            <a:endParaRPr lang="fr-BE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18829" y="1362529"/>
            <a:ext cx="3748371" cy="5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Quelques exemples:</a:t>
            </a:r>
            <a:endParaRPr lang="fr-BE" sz="2400" dirty="0">
              <a:latin typeface="+mn-lt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703001" y="2766827"/>
            <a:ext cx="3164150" cy="5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</a:t>
            </a:r>
            <a:r>
              <a:rPr lang="fr-BE" sz="2400" dirty="0" smtClean="0">
                <a:latin typeface="+mn-lt"/>
              </a:rPr>
              <a:t> Modèle de Taylor</a:t>
            </a:r>
            <a:endParaRPr lang="fr-BE" sz="2400" dirty="0">
              <a:latin typeface="+mn-lt"/>
            </a:endParaRPr>
          </a:p>
        </p:txBody>
      </p:sp>
      <p:sp>
        <p:nvSpPr>
          <p:cNvPr id="80" name="Flèche gauche 79"/>
          <p:cNvSpPr/>
          <p:nvPr/>
        </p:nvSpPr>
        <p:spPr>
          <a:xfrm>
            <a:off x="7210425" y="1590675"/>
            <a:ext cx="3429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1428749" y="3315864"/>
            <a:ext cx="4038601" cy="7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Tous les grains subissent la même déformation (= déformation macro)</a:t>
            </a:r>
            <a:endParaRPr lang="fr-BE" dirty="0">
              <a:latin typeface="+mn-lt"/>
            </a:endParaRP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5686425" y="2506239"/>
            <a:ext cx="2752725" cy="5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Représentation 1D</a:t>
            </a:r>
            <a:endParaRPr lang="fr-BE" sz="2400" dirty="0">
              <a:latin typeface="+mn-lt"/>
            </a:endParaRPr>
          </a:p>
        </p:txBody>
      </p:sp>
      <p:grpSp>
        <p:nvGrpSpPr>
          <p:cNvPr id="102" name="Groupe 101"/>
          <p:cNvGrpSpPr/>
          <p:nvPr/>
        </p:nvGrpSpPr>
        <p:grpSpPr>
          <a:xfrm>
            <a:off x="6248399" y="2943225"/>
            <a:ext cx="1457325" cy="1800225"/>
            <a:chOff x="6438900" y="3771900"/>
            <a:chExt cx="2019300" cy="1800225"/>
          </a:xfrm>
        </p:grpSpPr>
        <p:cxnSp>
          <p:nvCxnSpPr>
            <p:cNvPr id="87" name="Connecteur droit 86"/>
            <p:cNvCxnSpPr/>
            <p:nvPr/>
          </p:nvCxnSpPr>
          <p:spPr>
            <a:xfrm>
              <a:off x="6438900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6690122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941344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7192566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7443788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7695010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7946232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8197454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8448675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6438900" y="4124325"/>
              <a:ext cx="2019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6438900" y="5229225"/>
              <a:ext cx="2019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flipV="1">
              <a:off x="7448550" y="3771900"/>
              <a:ext cx="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flipH="1">
              <a:off x="7448550" y="5229225"/>
              <a:ext cx="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41"/>
          <p:cNvSpPr>
            <a:spLocks noChangeArrowheads="1"/>
          </p:cNvSpPr>
          <p:nvPr/>
        </p:nvSpPr>
        <p:spPr bwMode="auto">
          <a:xfrm>
            <a:off x="1428749" y="4011189"/>
            <a:ext cx="3352801" cy="6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/>
              <a:buChar char="Þ"/>
            </a:pPr>
            <a:r>
              <a:rPr lang="fr-BE" dirty="0" smtClean="0">
                <a:latin typeface="+mn-lt"/>
                <a:sym typeface="Symbol"/>
              </a:rPr>
              <a:t> Compatibilité entre grains</a:t>
            </a:r>
          </a:p>
          <a:p>
            <a:pPr>
              <a:buFont typeface="Symbol"/>
              <a:buChar char="Þ"/>
            </a:pPr>
            <a:r>
              <a:rPr lang="fr-BE" dirty="0" smtClean="0">
                <a:latin typeface="+mn-lt"/>
                <a:sym typeface="Symbol"/>
              </a:rPr>
              <a:t> Equilibre</a:t>
            </a:r>
            <a:endParaRPr lang="fr-BE" dirty="0">
              <a:latin typeface="+mn-lt"/>
            </a:endParaRPr>
          </a:p>
        </p:txBody>
      </p: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4438649" y="4020714"/>
            <a:ext cx="628651" cy="4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OK</a:t>
            </a: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1781175" y="4391025"/>
            <a:ext cx="1000125" cy="20955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703001" y="4833752"/>
            <a:ext cx="3164150" cy="5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</a:t>
            </a:r>
            <a:r>
              <a:rPr lang="fr-BE" sz="2400" dirty="0" smtClean="0">
                <a:latin typeface="+mn-lt"/>
              </a:rPr>
              <a:t> Modèle de Sachs</a:t>
            </a:r>
            <a:endParaRPr lang="fr-BE" sz="2400" dirty="0">
              <a:latin typeface="+mn-lt"/>
            </a:endParaRPr>
          </a:p>
        </p:txBody>
      </p:sp>
      <p:sp>
        <p:nvSpPr>
          <p:cNvPr id="108" name="Rectangle 41"/>
          <p:cNvSpPr>
            <a:spLocks noChangeArrowheads="1"/>
          </p:cNvSpPr>
          <p:nvPr/>
        </p:nvSpPr>
        <p:spPr bwMode="auto">
          <a:xfrm>
            <a:off x="1428749" y="5382789"/>
            <a:ext cx="4038601" cy="7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Tous les grains subissent la même contrainte (= contrainte macro)</a:t>
            </a:r>
            <a:endParaRPr lang="fr-BE" dirty="0">
              <a:latin typeface="+mn-lt"/>
            </a:endParaRPr>
          </a:p>
        </p:txBody>
      </p:sp>
      <p:sp>
        <p:nvSpPr>
          <p:cNvPr id="123" name="Rectangle 41"/>
          <p:cNvSpPr>
            <a:spLocks noChangeArrowheads="1"/>
          </p:cNvSpPr>
          <p:nvPr/>
        </p:nvSpPr>
        <p:spPr bwMode="auto">
          <a:xfrm>
            <a:off x="1428749" y="6078114"/>
            <a:ext cx="3857626" cy="6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/>
              <a:buChar char="Þ"/>
            </a:pPr>
            <a:r>
              <a:rPr lang="fr-BE" dirty="0" smtClean="0">
                <a:latin typeface="+mn-lt"/>
                <a:sym typeface="Symbol"/>
              </a:rPr>
              <a:t> Compatibilité entre grains</a:t>
            </a:r>
          </a:p>
          <a:p>
            <a:pPr>
              <a:buFont typeface="Symbol"/>
              <a:buChar char="Þ"/>
            </a:pPr>
            <a:r>
              <a:rPr lang="fr-BE" dirty="0" smtClean="0">
                <a:latin typeface="+mn-lt"/>
                <a:sym typeface="Symbol"/>
              </a:rPr>
              <a:t> Equilibre</a:t>
            </a:r>
            <a:endParaRPr lang="fr-BE" dirty="0">
              <a:latin typeface="+mn-lt"/>
            </a:endParaRPr>
          </a:p>
        </p:txBody>
      </p:sp>
      <p:sp>
        <p:nvSpPr>
          <p:cNvPr id="124" name="Rectangle 41"/>
          <p:cNvSpPr>
            <a:spLocks noChangeArrowheads="1"/>
          </p:cNvSpPr>
          <p:nvPr/>
        </p:nvSpPr>
        <p:spPr bwMode="auto">
          <a:xfrm>
            <a:off x="2790824" y="6372807"/>
            <a:ext cx="628651" cy="4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OK</a:t>
            </a:r>
          </a:p>
        </p:txBody>
      </p:sp>
      <p:cxnSp>
        <p:nvCxnSpPr>
          <p:cNvPr id="125" name="Connecteur droit 124"/>
          <p:cNvCxnSpPr/>
          <p:nvPr/>
        </p:nvCxnSpPr>
        <p:spPr>
          <a:xfrm flipV="1">
            <a:off x="1800225" y="6210300"/>
            <a:ext cx="2676525" cy="15240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e 151"/>
          <p:cNvGrpSpPr/>
          <p:nvPr/>
        </p:nvGrpSpPr>
        <p:grpSpPr>
          <a:xfrm>
            <a:off x="6400799" y="4848225"/>
            <a:ext cx="1114426" cy="1952625"/>
            <a:chOff x="6896099" y="4905375"/>
            <a:chExt cx="1114426" cy="1952625"/>
          </a:xfrm>
        </p:grpSpPr>
        <p:cxnSp>
          <p:nvCxnSpPr>
            <p:cNvPr id="119" name="Connecteur droit 118"/>
            <p:cNvCxnSpPr/>
            <p:nvPr/>
          </p:nvCxnSpPr>
          <p:spPr>
            <a:xfrm>
              <a:off x="6896100" y="5229225"/>
              <a:ext cx="1114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 flipV="1">
              <a:off x="7467600" y="4905375"/>
              <a:ext cx="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rot="5400000">
              <a:off x="7448549" y="4858081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>
              <a:off x="7448549" y="5039388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5400000">
              <a:off x="7448549" y="5220694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 rot="5400000">
              <a:off x="7448549" y="5402001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rot="5400000">
              <a:off x="7448549" y="5583307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5400000">
              <a:off x="7448549" y="5764614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rot="5400000">
              <a:off x="7448549" y="594592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 flipV="1">
              <a:off x="6896099" y="5229225"/>
              <a:ext cx="0" cy="127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flipV="1">
              <a:off x="8000999" y="5229225"/>
              <a:ext cx="0" cy="127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 flipH="1">
              <a:off x="7467600" y="6515100"/>
              <a:ext cx="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>
              <a:off x="6896100" y="6505575"/>
              <a:ext cx="1114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4" grpId="0"/>
      <p:bldP spid="81" grpId="0"/>
      <p:bldP spid="80" grpId="0" animBg="1"/>
      <p:bldP spid="83" grpId="0"/>
      <p:bldP spid="85" grpId="0"/>
      <p:bldP spid="103" grpId="0"/>
      <p:bldP spid="104" grpId="0"/>
      <p:bldP spid="107" grpId="0"/>
      <p:bldP spid="108" grpId="0"/>
      <p:bldP spid="123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e 179"/>
          <p:cNvGrpSpPr/>
          <p:nvPr/>
        </p:nvGrpSpPr>
        <p:grpSpPr>
          <a:xfrm>
            <a:off x="6076975" y="3067050"/>
            <a:ext cx="366712" cy="1257300"/>
            <a:chOff x="6872332" y="3343275"/>
            <a:chExt cx="366712" cy="1257300"/>
          </a:xfrm>
        </p:grpSpPr>
        <p:cxnSp>
          <p:nvCxnSpPr>
            <p:cNvPr id="169" name="Connecteur droit 168"/>
            <p:cNvCxnSpPr/>
            <p:nvPr/>
          </p:nvCxnSpPr>
          <p:spPr>
            <a:xfrm>
              <a:off x="6872332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>
              <a:off x="7053638" y="337185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>
              <a:off x="7234945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 flipV="1">
              <a:off x="6872332" y="3343275"/>
              <a:ext cx="180976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 flipV="1">
              <a:off x="6877096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>
            <a:xfrm flipV="1">
              <a:off x="7229521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 flipH="1" flipV="1">
              <a:off x="7048545" y="3352800"/>
              <a:ext cx="190499" cy="1333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flipV="1">
              <a:off x="6872332" y="4457700"/>
              <a:ext cx="180976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 flipH="1" flipV="1">
              <a:off x="7048545" y="4462462"/>
              <a:ext cx="190499" cy="1333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e 198"/>
          <p:cNvGrpSpPr/>
          <p:nvPr/>
        </p:nvGrpSpPr>
        <p:grpSpPr>
          <a:xfrm>
            <a:off x="6532772" y="3143250"/>
            <a:ext cx="362613" cy="1181100"/>
            <a:chOff x="7362844" y="3419475"/>
            <a:chExt cx="362613" cy="1181100"/>
          </a:xfrm>
        </p:grpSpPr>
        <p:cxnSp>
          <p:nvCxnSpPr>
            <p:cNvPr id="149" name="Connecteur droit 148"/>
            <p:cNvCxnSpPr/>
            <p:nvPr/>
          </p:nvCxnSpPr>
          <p:spPr>
            <a:xfrm>
              <a:off x="736284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>
              <a:off x="7544150" y="3424243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7725457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flipV="1">
              <a:off x="7362844" y="3419475"/>
              <a:ext cx="176194" cy="66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flipV="1">
              <a:off x="736760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flipV="1">
              <a:off x="7720033" y="3478667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 flipH="1" flipV="1">
              <a:off x="7541078" y="3423557"/>
              <a:ext cx="184378" cy="557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flipV="1">
              <a:off x="7365565" y="4524375"/>
              <a:ext cx="176194" cy="66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 flipH="1" flipV="1">
              <a:off x="7543800" y="4529138"/>
              <a:ext cx="176213" cy="571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Forme libre 253"/>
          <p:cNvSpPr/>
          <p:nvPr/>
        </p:nvSpPr>
        <p:spPr>
          <a:xfrm>
            <a:off x="310681" y="5205608"/>
            <a:ext cx="1600366" cy="1433317"/>
          </a:xfrm>
          <a:custGeom>
            <a:avLst/>
            <a:gdLst>
              <a:gd name="connsiteX0" fmla="*/ 98894 w 1600366"/>
              <a:gd name="connsiteY0" fmla="*/ 176017 h 1433317"/>
              <a:gd name="connsiteX1" fmla="*/ 136994 w 1600366"/>
              <a:gd name="connsiteY1" fmla="*/ 118867 h 1433317"/>
              <a:gd name="connsiteX2" fmla="*/ 156044 w 1600366"/>
              <a:gd name="connsiteY2" fmla="*/ 90292 h 1433317"/>
              <a:gd name="connsiteX3" fmla="*/ 194144 w 1600366"/>
              <a:gd name="connsiteY3" fmla="*/ 80767 h 1433317"/>
              <a:gd name="connsiteX4" fmla="*/ 308444 w 1600366"/>
              <a:gd name="connsiteY4" fmla="*/ 71242 h 1433317"/>
              <a:gd name="connsiteX5" fmla="*/ 346544 w 1600366"/>
              <a:gd name="connsiteY5" fmla="*/ 61717 h 1433317"/>
              <a:gd name="connsiteX6" fmla="*/ 565619 w 1600366"/>
              <a:gd name="connsiteY6" fmla="*/ 42667 h 1433317"/>
              <a:gd name="connsiteX7" fmla="*/ 918044 w 1600366"/>
              <a:gd name="connsiteY7" fmla="*/ 33142 h 1433317"/>
              <a:gd name="connsiteX8" fmla="*/ 1108544 w 1600366"/>
              <a:gd name="connsiteY8" fmla="*/ 23617 h 1433317"/>
              <a:gd name="connsiteX9" fmla="*/ 1137119 w 1600366"/>
              <a:gd name="connsiteY9" fmla="*/ 33142 h 1433317"/>
              <a:gd name="connsiteX10" fmla="*/ 1222844 w 1600366"/>
              <a:gd name="connsiteY10" fmla="*/ 52192 h 1433317"/>
              <a:gd name="connsiteX11" fmla="*/ 1489544 w 1600366"/>
              <a:gd name="connsiteY11" fmla="*/ 52192 h 1433317"/>
              <a:gd name="connsiteX12" fmla="*/ 1508594 w 1600366"/>
              <a:gd name="connsiteY12" fmla="*/ 80767 h 1433317"/>
              <a:gd name="connsiteX13" fmla="*/ 1518119 w 1600366"/>
              <a:gd name="connsiteY13" fmla="*/ 337942 h 1433317"/>
              <a:gd name="connsiteX14" fmla="*/ 1537169 w 1600366"/>
              <a:gd name="connsiteY14" fmla="*/ 366517 h 1433317"/>
              <a:gd name="connsiteX15" fmla="*/ 1546694 w 1600366"/>
              <a:gd name="connsiteY15" fmla="*/ 623692 h 1433317"/>
              <a:gd name="connsiteX16" fmla="*/ 1556219 w 1600366"/>
              <a:gd name="connsiteY16" fmla="*/ 661792 h 1433317"/>
              <a:gd name="connsiteX17" fmla="*/ 1584794 w 1600366"/>
              <a:gd name="connsiteY17" fmla="*/ 728467 h 1433317"/>
              <a:gd name="connsiteX18" fmla="*/ 1584794 w 1600366"/>
              <a:gd name="connsiteY18" fmla="*/ 966592 h 1433317"/>
              <a:gd name="connsiteX19" fmla="*/ 1575269 w 1600366"/>
              <a:gd name="connsiteY19" fmla="*/ 995167 h 1433317"/>
              <a:gd name="connsiteX20" fmla="*/ 1565744 w 1600366"/>
              <a:gd name="connsiteY20" fmla="*/ 1033267 h 1433317"/>
              <a:gd name="connsiteX21" fmla="*/ 1546694 w 1600366"/>
              <a:gd name="connsiteY21" fmla="*/ 1061842 h 1433317"/>
              <a:gd name="connsiteX22" fmla="*/ 1518119 w 1600366"/>
              <a:gd name="connsiteY22" fmla="*/ 1118992 h 1433317"/>
              <a:gd name="connsiteX23" fmla="*/ 1460969 w 1600366"/>
              <a:gd name="connsiteY23" fmla="*/ 1138042 h 1433317"/>
              <a:gd name="connsiteX24" fmla="*/ 1403819 w 1600366"/>
              <a:gd name="connsiteY24" fmla="*/ 1166617 h 1433317"/>
              <a:gd name="connsiteX25" fmla="*/ 1356194 w 1600366"/>
              <a:gd name="connsiteY25" fmla="*/ 1214242 h 1433317"/>
              <a:gd name="connsiteX26" fmla="*/ 1279994 w 1600366"/>
              <a:gd name="connsiteY26" fmla="*/ 1271392 h 1433317"/>
              <a:gd name="connsiteX27" fmla="*/ 1241894 w 1600366"/>
              <a:gd name="connsiteY27" fmla="*/ 1366642 h 1433317"/>
              <a:gd name="connsiteX28" fmla="*/ 1203794 w 1600366"/>
              <a:gd name="connsiteY28" fmla="*/ 1414267 h 1433317"/>
              <a:gd name="connsiteX29" fmla="*/ 1108544 w 1600366"/>
              <a:gd name="connsiteY29" fmla="*/ 1423792 h 1433317"/>
              <a:gd name="connsiteX30" fmla="*/ 1051394 w 1600366"/>
              <a:gd name="connsiteY30" fmla="*/ 1433317 h 1433317"/>
              <a:gd name="connsiteX31" fmla="*/ 517994 w 1600366"/>
              <a:gd name="connsiteY31" fmla="*/ 1423792 h 1433317"/>
              <a:gd name="connsiteX32" fmla="*/ 489419 w 1600366"/>
              <a:gd name="connsiteY32" fmla="*/ 1404742 h 1433317"/>
              <a:gd name="connsiteX33" fmla="*/ 451319 w 1600366"/>
              <a:gd name="connsiteY33" fmla="*/ 1385692 h 1433317"/>
              <a:gd name="connsiteX34" fmla="*/ 365594 w 1600366"/>
              <a:gd name="connsiteY34" fmla="*/ 1366642 h 1433317"/>
              <a:gd name="connsiteX35" fmla="*/ 270344 w 1600366"/>
              <a:gd name="connsiteY35" fmla="*/ 1347592 h 1433317"/>
              <a:gd name="connsiteX36" fmla="*/ 232244 w 1600366"/>
              <a:gd name="connsiteY36" fmla="*/ 1328542 h 1433317"/>
              <a:gd name="connsiteX37" fmla="*/ 184619 w 1600366"/>
              <a:gd name="connsiteY37" fmla="*/ 1319017 h 1433317"/>
              <a:gd name="connsiteX38" fmla="*/ 165569 w 1600366"/>
              <a:gd name="connsiteY38" fmla="*/ 1290442 h 1433317"/>
              <a:gd name="connsiteX39" fmla="*/ 136994 w 1600366"/>
              <a:gd name="connsiteY39" fmla="*/ 1271392 h 1433317"/>
              <a:gd name="connsiteX40" fmla="*/ 60794 w 1600366"/>
              <a:gd name="connsiteY40" fmla="*/ 1204717 h 1433317"/>
              <a:gd name="connsiteX41" fmla="*/ 32219 w 1600366"/>
              <a:gd name="connsiteY41" fmla="*/ 1128517 h 1433317"/>
              <a:gd name="connsiteX42" fmla="*/ 22694 w 1600366"/>
              <a:gd name="connsiteY42" fmla="*/ 1080892 h 1433317"/>
              <a:gd name="connsiteX43" fmla="*/ 22694 w 1600366"/>
              <a:gd name="connsiteY43" fmla="*/ 518917 h 1433317"/>
              <a:gd name="connsiteX44" fmla="*/ 60794 w 1600366"/>
              <a:gd name="connsiteY44" fmla="*/ 461767 h 1433317"/>
              <a:gd name="connsiteX45" fmla="*/ 79844 w 1600366"/>
              <a:gd name="connsiteY45" fmla="*/ 433192 h 1433317"/>
              <a:gd name="connsiteX46" fmla="*/ 98894 w 1600366"/>
              <a:gd name="connsiteY46" fmla="*/ 404617 h 1433317"/>
              <a:gd name="connsiteX47" fmla="*/ 98894 w 1600366"/>
              <a:gd name="connsiteY47" fmla="*/ 176017 h 143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00366" h="1433317">
                <a:moveTo>
                  <a:pt x="98894" y="176017"/>
                </a:moveTo>
                <a:cubicBezTo>
                  <a:pt x="105244" y="128392"/>
                  <a:pt x="97356" y="166433"/>
                  <a:pt x="136994" y="118867"/>
                </a:cubicBezTo>
                <a:cubicBezTo>
                  <a:pt x="144323" y="110073"/>
                  <a:pt x="146519" y="96642"/>
                  <a:pt x="156044" y="90292"/>
                </a:cubicBezTo>
                <a:cubicBezTo>
                  <a:pt x="166936" y="83030"/>
                  <a:pt x="181154" y="82391"/>
                  <a:pt x="194144" y="80767"/>
                </a:cubicBezTo>
                <a:cubicBezTo>
                  <a:pt x="232081" y="76025"/>
                  <a:pt x="270344" y="74417"/>
                  <a:pt x="308444" y="71242"/>
                </a:cubicBezTo>
                <a:cubicBezTo>
                  <a:pt x="321144" y="68067"/>
                  <a:pt x="333664" y="64059"/>
                  <a:pt x="346544" y="61717"/>
                </a:cubicBezTo>
                <a:cubicBezTo>
                  <a:pt x="418700" y="48598"/>
                  <a:pt x="492623" y="45422"/>
                  <a:pt x="565619" y="42667"/>
                </a:cubicBezTo>
                <a:cubicBezTo>
                  <a:pt x="683053" y="38236"/>
                  <a:pt x="800569" y="36317"/>
                  <a:pt x="918044" y="33142"/>
                </a:cubicBezTo>
                <a:cubicBezTo>
                  <a:pt x="1017470" y="0"/>
                  <a:pt x="955165" y="12661"/>
                  <a:pt x="1108544" y="23617"/>
                </a:cubicBezTo>
                <a:cubicBezTo>
                  <a:pt x="1118069" y="26792"/>
                  <a:pt x="1127465" y="30384"/>
                  <a:pt x="1137119" y="33142"/>
                </a:cubicBezTo>
                <a:cubicBezTo>
                  <a:pt x="1168506" y="42110"/>
                  <a:pt x="1190108" y="45645"/>
                  <a:pt x="1222844" y="52192"/>
                </a:cubicBezTo>
                <a:cubicBezTo>
                  <a:pt x="1301866" y="46548"/>
                  <a:pt x="1410522" y="32436"/>
                  <a:pt x="1489544" y="52192"/>
                </a:cubicBezTo>
                <a:cubicBezTo>
                  <a:pt x="1500650" y="54968"/>
                  <a:pt x="1502244" y="71242"/>
                  <a:pt x="1508594" y="80767"/>
                </a:cubicBezTo>
                <a:cubicBezTo>
                  <a:pt x="1511769" y="166492"/>
                  <a:pt x="1509583" y="252584"/>
                  <a:pt x="1518119" y="337942"/>
                </a:cubicBezTo>
                <a:cubicBezTo>
                  <a:pt x="1519258" y="349333"/>
                  <a:pt x="1536030" y="355126"/>
                  <a:pt x="1537169" y="366517"/>
                </a:cubicBezTo>
                <a:cubicBezTo>
                  <a:pt x="1545705" y="451875"/>
                  <a:pt x="1541171" y="538086"/>
                  <a:pt x="1546694" y="623692"/>
                </a:cubicBezTo>
                <a:cubicBezTo>
                  <a:pt x="1547537" y="636756"/>
                  <a:pt x="1552623" y="649205"/>
                  <a:pt x="1556219" y="661792"/>
                </a:cubicBezTo>
                <a:cubicBezTo>
                  <a:pt x="1565562" y="694494"/>
                  <a:pt x="1567861" y="694600"/>
                  <a:pt x="1584794" y="728467"/>
                </a:cubicBezTo>
                <a:cubicBezTo>
                  <a:pt x="1594881" y="849506"/>
                  <a:pt x="1600366" y="842019"/>
                  <a:pt x="1584794" y="966592"/>
                </a:cubicBezTo>
                <a:cubicBezTo>
                  <a:pt x="1583549" y="976555"/>
                  <a:pt x="1578027" y="985513"/>
                  <a:pt x="1575269" y="995167"/>
                </a:cubicBezTo>
                <a:cubicBezTo>
                  <a:pt x="1571673" y="1007754"/>
                  <a:pt x="1570901" y="1021235"/>
                  <a:pt x="1565744" y="1033267"/>
                </a:cubicBezTo>
                <a:cubicBezTo>
                  <a:pt x="1561235" y="1043789"/>
                  <a:pt x="1551814" y="1051603"/>
                  <a:pt x="1546694" y="1061842"/>
                </a:cubicBezTo>
                <a:cubicBezTo>
                  <a:pt x="1537730" y="1079771"/>
                  <a:pt x="1537972" y="1106584"/>
                  <a:pt x="1518119" y="1118992"/>
                </a:cubicBezTo>
                <a:cubicBezTo>
                  <a:pt x="1501091" y="1129635"/>
                  <a:pt x="1477677" y="1126903"/>
                  <a:pt x="1460969" y="1138042"/>
                </a:cubicBezTo>
                <a:cubicBezTo>
                  <a:pt x="1424040" y="1162661"/>
                  <a:pt x="1443254" y="1153472"/>
                  <a:pt x="1403819" y="1166617"/>
                </a:cubicBezTo>
                <a:cubicBezTo>
                  <a:pt x="1375431" y="1209199"/>
                  <a:pt x="1397282" y="1184360"/>
                  <a:pt x="1356194" y="1214242"/>
                </a:cubicBezTo>
                <a:cubicBezTo>
                  <a:pt x="1330517" y="1232916"/>
                  <a:pt x="1279994" y="1271392"/>
                  <a:pt x="1279994" y="1271392"/>
                </a:cubicBezTo>
                <a:cubicBezTo>
                  <a:pt x="1236633" y="1401474"/>
                  <a:pt x="1283939" y="1268536"/>
                  <a:pt x="1241894" y="1366642"/>
                </a:cubicBezTo>
                <a:cubicBezTo>
                  <a:pt x="1231296" y="1391371"/>
                  <a:pt x="1237819" y="1406415"/>
                  <a:pt x="1203794" y="1414267"/>
                </a:cubicBezTo>
                <a:cubicBezTo>
                  <a:pt x="1172703" y="1421442"/>
                  <a:pt x="1140206" y="1419834"/>
                  <a:pt x="1108544" y="1423792"/>
                </a:cubicBezTo>
                <a:cubicBezTo>
                  <a:pt x="1089380" y="1426187"/>
                  <a:pt x="1070444" y="1430142"/>
                  <a:pt x="1051394" y="1433317"/>
                </a:cubicBezTo>
                <a:cubicBezTo>
                  <a:pt x="873594" y="1430142"/>
                  <a:pt x="695593" y="1432822"/>
                  <a:pt x="517994" y="1423792"/>
                </a:cubicBezTo>
                <a:cubicBezTo>
                  <a:pt x="506561" y="1423211"/>
                  <a:pt x="499358" y="1410422"/>
                  <a:pt x="489419" y="1404742"/>
                </a:cubicBezTo>
                <a:cubicBezTo>
                  <a:pt x="477091" y="1397697"/>
                  <a:pt x="464370" y="1391285"/>
                  <a:pt x="451319" y="1385692"/>
                </a:cubicBezTo>
                <a:cubicBezTo>
                  <a:pt x="418879" y="1371789"/>
                  <a:pt x="404840" y="1374491"/>
                  <a:pt x="365594" y="1366642"/>
                </a:cubicBezTo>
                <a:cubicBezTo>
                  <a:pt x="223504" y="1338224"/>
                  <a:pt x="466181" y="1380232"/>
                  <a:pt x="270344" y="1347592"/>
                </a:cubicBezTo>
                <a:cubicBezTo>
                  <a:pt x="257644" y="1341242"/>
                  <a:pt x="245714" y="1333032"/>
                  <a:pt x="232244" y="1328542"/>
                </a:cubicBezTo>
                <a:cubicBezTo>
                  <a:pt x="216885" y="1323422"/>
                  <a:pt x="198675" y="1327049"/>
                  <a:pt x="184619" y="1319017"/>
                </a:cubicBezTo>
                <a:cubicBezTo>
                  <a:pt x="174680" y="1313337"/>
                  <a:pt x="173664" y="1298537"/>
                  <a:pt x="165569" y="1290442"/>
                </a:cubicBezTo>
                <a:cubicBezTo>
                  <a:pt x="157474" y="1282347"/>
                  <a:pt x="146309" y="1278046"/>
                  <a:pt x="136994" y="1271392"/>
                </a:cubicBezTo>
                <a:cubicBezTo>
                  <a:pt x="111028" y="1252845"/>
                  <a:pt x="80135" y="1230505"/>
                  <a:pt x="60794" y="1204717"/>
                </a:cubicBezTo>
                <a:cubicBezTo>
                  <a:pt x="43354" y="1181463"/>
                  <a:pt x="38306" y="1155910"/>
                  <a:pt x="32219" y="1128517"/>
                </a:cubicBezTo>
                <a:cubicBezTo>
                  <a:pt x="28707" y="1112713"/>
                  <a:pt x="25869" y="1096767"/>
                  <a:pt x="22694" y="1080892"/>
                </a:cubicBezTo>
                <a:cubicBezTo>
                  <a:pt x="12907" y="885142"/>
                  <a:pt x="0" y="723163"/>
                  <a:pt x="22694" y="518917"/>
                </a:cubicBezTo>
                <a:cubicBezTo>
                  <a:pt x="25222" y="496162"/>
                  <a:pt x="48094" y="480817"/>
                  <a:pt x="60794" y="461767"/>
                </a:cubicBezTo>
                <a:lnTo>
                  <a:pt x="79844" y="433192"/>
                </a:lnTo>
                <a:cubicBezTo>
                  <a:pt x="86194" y="423667"/>
                  <a:pt x="95274" y="415477"/>
                  <a:pt x="98894" y="404617"/>
                </a:cubicBezTo>
                <a:cubicBezTo>
                  <a:pt x="137020" y="290238"/>
                  <a:pt x="92544" y="223642"/>
                  <a:pt x="98894" y="176017"/>
                </a:cubicBezTo>
                <a:close/>
              </a:path>
            </a:pathLst>
          </a:cu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2" name="Ellipse 251"/>
          <p:cNvSpPr/>
          <p:nvPr/>
        </p:nvSpPr>
        <p:spPr>
          <a:xfrm>
            <a:off x="866775" y="554355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3" y="593856"/>
            <a:ext cx="81863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Techniques de transition </a:t>
            </a:r>
            <a:r>
              <a:rPr lang="fr-BE" sz="4000" dirty="0" smtClean="0">
                <a:latin typeface="+mn-lt"/>
              </a:rPr>
              <a:t>d’échelles</a:t>
            </a:r>
            <a:endParaRPr lang="fr-BE" sz="40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7670724" y="1266742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be 67"/>
          <p:cNvSpPr/>
          <p:nvPr/>
        </p:nvSpPr>
        <p:spPr>
          <a:xfrm>
            <a:off x="6134100" y="1333500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171450" y="1991888"/>
            <a:ext cx="4495800" cy="5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Intermédiaires entre Taylor et Sachs</a:t>
            </a:r>
            <a:endParaRPr lang="fr-BE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18829" y="1362529"/>
            <a:ext cx="3748371" cy="5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Quelques exemples:</a:t>
            </a:r>
            <a:endParaRPr lang="fr-BE" sz="2400" dirty="0">
              <a:latin typeface="+mn-lt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341050" y="2490602"/>
            <a:ext cx="5459675" cy="5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</a:t>
            </a:r>
            <a:r>
              <a:rPr lang="fr-BE" sz="2400" dirty="0" smtClean="0">
                <a:latin typeface="+mn-lt"/>
              </a:rPr>
              <a:t> Les grains sont traités par groupes</a:t>
            </a:r>
            <a:endParaRPr lang="fr-BE" sz="2400" dirty="0">
              <a:latin typeface="+mn-lt"/>
            </a:endParaRPr>
          </a:p>
        </p:txBody>
      </p:sp>
      <p:sp>
        <p:nvSpPr>
          <p:cNvPr id="80" name="Flèche gauche 79"/>
          <p:cNvSpPr/>
          <p:nvPr/>
        </p:nvSpPr>
        <p:spPr>
          <a:xfrm>
            <a:off x="7210425" y="1590675"/>
            <a:ext cx="3429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5498645" y="2551143"/>
            <a:ext cx="3645355" cy="4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(</a:t>
            </a:r>
            <a:r>
              <a:rPr lang="fr-BE" dirty="0" err="1" smtClean="0">
                <a:latin typeface="+mn-lt"/>
                <a:sym typeface="Symbol"/>
              </a:rPr>
              <a:t>Lamel</a:t>
            </a:r>
            <a:r>
              <a:rPr lang="fr-BE" dirty="0" smtClean="0">
                <a:latin typeface="+mn-lt"/>
                <a:sym typeface="Symbol"/>
              </a:rPr>
              <a:t>, </a:t>
            </a:r>
            <a:r>
              <a:rPr lang="fr-BE" dirty="0" err="1" smtClean="0">
                <a:latin typeface="+mn-lt"/>
                <a:sym typeface="Symbol"/>
              </a:rPr>
              <a:t>Alamel</a:t>
            </a:r>
            <a:r>
              <a:rPr lang="fr-BE" dirty="0" smtClean="0">
                <a:latin typeface="+mn-lt"/>
                <a:sym typeface="Symbol"/>
              </a:rPr>
              <a:t>, GIA, </a:t>
            </a:r>
            <a:r>
              <a:rPr lang="fr-BE" dirty="0" err="1" smtClean="0">
                <a:latin typeface="+mn-lt"/>
                <a:sym typeface="Symbol"/>
              </a:rPr>
              <a:t>Multisite</a:t>
            </a:r>
            <a:r>
              <a:rPr lang="fr-BE" dirty="0" smtClean="0">
                <a:latin typeface="+mn-lt"/>
                <a:sym typeface="Symbol"/>
              </a:rPr>
              <a:t>…)</a:t>
            </a:r>
            <a:endParaRPr lang="fr-BE" dirty="0">
              <a:latin typeface="+mn-lt"/>
            </a:endParaRPr>
          </a:p>
        </p:txBody>
      </p:sp>
      <p:grpSp>
        <p:nvGrpSpPr>
          <p:cNvPr id="3" name="Groupe 101"/>
          <p:cNvGrpSpPr/>
          <p:nvPr/>
        </p:nvGrpSpPr>
        <p:grpSpPr>
          <a:xfrm>
            <a:off x="1533524" y="2857500"/>
            <a:ext cx="1457325" cy="1800225"/>
            <a:chOff x="6438900" y="3771900"/>
            <a:chExt cx="2019300" cy="1800225"/>
          </a:xfrm>
        </p:grpSpPr>
        <p:cxnSp>
          <p:nvCxnSpPr>
            <p:cNvPr id="87" name="Connecteur droit 86"/>
            <p:cNvCxnSpPr/>
            <p:nvPr/>
          </p:nvCxnSpPr>
          <p:spPr>
            <a:xfrm>
              <a:off x="6438900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6690122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941344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7192566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7443788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7695010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7946232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8197454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8448675" y="411480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6438900" y="4124325"/>
              <a:ext cx="2019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6438900" y="5229225"/>
              <a:ext cx="2019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flipV="1">
              <a:off x="7448550" y="3771900"/>
              <a:ext cx="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flipH="1">
              <a:off x="7448550" y="5229225"/>
              <a:ext cx="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341050" y="4643252"/>
            <a:ext cx="5926399" cy="5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</a:t>
            </a:r>
            <a:r>
              <a:rPr lang="fr-BE" sz="2400" dirty="0" smtClean="0">
                <a:latin typeface="+mn-lt"/>
              </a:rPr>
              <a:t> Modèle auto-cohérent (self-consistent)</a:t>
            </a:r>
            <a:endParaRPr lang="fr-BE" sz="2400" dirty="0">
              <a:latin typeface="+mn-lt"/>
            </a:endParaRPr>
          </a:p>
        </p:txBody>
      </p:sp>
      <p:grpSp>
        <p:nvGrpSpPr>
          <p:cNvPr id="113" name="Groupe 112"/>
          <p:cNvGrpSpPr/>
          <p:nvPr/>
        </p:nvGrpSpPr>
        <p:grpSpPr>
          <a:xfrm>
            <a:off x="3781424" y="3200400"/>
            <a:ext cx="1457325" cy="1123950"/>
            <a:chOff x="4143374" y="3476625"/>
            <a:chExt cx="1457325" cy="112395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414337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4324680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505987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4687293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4868600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5049906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5231213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412519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93825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4143374" y="3486150"/>
              <a:ext cx="14573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4143374" y="4591050"/>
              <a:ext cx="14573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V="1">
              <a:off x="414813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V="1">
              <a:off x="450056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V="1">
              <a:off x="486251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523398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558641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Arc 111"/>
          <p:cNvSpPr/>
          <p:nvPr/>
        </p:nvSpPr>
        <p:spPr>
          <a:xfrm>
            <a:off x="3067050" y="3790949"/>
            <a:ext cx="647700" cy="295275"/>
          </a:xfrm>
          <a:prstGeom prst="arc">
            <a:avLst>
              <a:gd name="adj1" fmla="val 11871572"/>
              <a:gd name="adj2" fmla="val 20769361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81" name="Groupe 180"/>
          <p:cNvGrpSpPr/>
          <p:nvPr/>
        </p:nvGrpSpPr>
        <p:grpSpPr>
          <a:xfrm>
            <a:off x="6530974" y="3200400"/>
            <a:ext cx="371476" cy="1123950"/>
            <a:chOff x="8582024" y="3476625"/>
            <a:chExt cx="371476" cy="1123950"/>
          </a:xfrm>
        </p:grpSpPr>
        <p:cxnSp>
          <p:nvCxnSpPr>
            <p:cNvPr id="115" name="Connecteur droit 114"/>
            <p:cNvCxnSpPr/>
            <p:nvPr/>
          </p:nvCxnSpPr>
          <p:spPr>
            <a:xfrm>
              <a:off x="858202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8763330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>
              <a:off x="8944637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>
              <a:off x="8582024" y="3486150"/>
              <a:ext cx="3714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>
              <a:off x="8582024" y="4591050"/>
              <a:ext cx="3619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858678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 flipV="1">
              <a:off x="893921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Arc 144"/>
          <p:cNvSpPr/>
          <p:nvPr/>
        </p:nvSpPr>
        <p:spPr>
          <a:xfrm>
            <a:off x="5314950" y="3790949"/>
            <a:ext cx="647700" cy="295275"/>
          </a:xfrm>
          <a:prstGeom prst="arc">
            <a:avLst>
              <a:gd name="adj1" fmla="val 11871572"/>
              <a:gd name="adj2" fmla="val 20769361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79" name="Groupe 178"/>
          <p:cNvGrpSpPr/>
          <p:nvPr/>
        </p:nvGrpSpPr>
        <p:grpSpPr>
          <a:xfrm>
            <a:off x="6076949" y="3200400"/>
            <a:ext cx="371476" cy="1123950"/>
            <a:chOff x="7953374" y="3476625"/>
            <a:chExt cx="371476" cy="1123950"/>
          </a:xfrm>
        </p:grpSpPr>
        <p:cxnSp>
          <p:nvCxnSpPr>
            <p:cNvPr id="162" name="Connecteur droit 161"/>
            <p:cNvCxnSpPr/>
            <p:nvPr/>
          </p:nvCxnSpPr>
          <p:spPr>
            <a:xfrm>
              <a:off x="795337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>
              <a:off x="8134680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8315987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>
              <a:off x="7953374" y="3486150"/>
              <a:ext cx="3714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>
              <a:off x="7953374" y="4591050"/>
              <a:ext cx="3619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flipV="1">
              <a:off x="795813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 flipV="1">
              <a:off x="831056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e 208"/>
          <p:cNvGrpSpPr/>
          <p:nvPr/>
        </p:nvGrpSpPr>
        <p:grpSpPr>
          <a:xfrm flipV="1">
            <a:off x="6982505" y="3203102"/>
            <a:ext cx="371475" cy="1257301"/>
            <a:chOff x="8024831" y="3343275"/>
            <a:chExt cx="371475" cy="1257301"/>
          </a:xfrm>
        </p:grpSpPr>
        <p:cxnSp>
          <p:nvCxnSpPr>
            <p:cNvPr id="182" name="Connecteur droit 181"/>
            <p:cNvCxnSpPr/>
            <p:nvPr/>
          </p:nvCxnSpPr>
          <p:spPr>
            <a:xfrm>
              <a:off x="8024831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/>
            <p:nvPr/>
          </p:nvCxnSpPr>
          <p:spPr>
            <a:xfrm>
              <a:off x="8206137" y="3371850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/>
            <p:nvPr/>
          </p:nvCxnSpPr>
          <p:spPr>
            <a:xfrm>
              <a:off x="838744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 flipV="1">
              <a:off x="8024831" y="3343275"/>
              <a:ext cx="180976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 flipV="1">
              <a:off x="8029595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 flipV="1">
              <a:off x="8382020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 flipH="1" flipV="1">
              <a:off x="8205807" y="3352800"/>
              <a:ext cx="190499" cy="1333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 flipV="1">
              <a:off x="8024831" y="4457700"/>
              <a:ext cx="180976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 flipH="1" flipV="1">
              <a:off x="8205807" y="4467225"/>
              <a:ext cx="190499" cy="1333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e 213"/>
          <p:cNvGrpSpPr/>
          <p:nvPr/>
        </p:nvGrpSpPr>
        <p:grpSpPr>
          <a:xfrm>
            <a:off x="7436984" y="3182697"/>
            <a:ext cx="371476" cy="1141653"/>
            <a:chOff x="6936259" y="3458922"/>
            <a:chExt cx="371476" cy="1141653"/>
          </a:xfrm>
        </p:grpSpPr>
        <p:cxnSp>
          <p:nvCxnSpPr>
            <p:cNvPr id="200" name="Connecteur droit 199"/>
            <p:cNvCxnSpPr/>
            <p:nvPr/>
          </p:nvCxnSpPr>
          <p:spPr>
            <a:xfrm>
              <a:off x="6936259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>
              <a:off x="7117565" y="3458922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>
              <a:off x="7298872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flipV="1">
              <a:off x="6936259" y="3461657"/>
              <a:ext cx="180277" cy="244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flipV="1">
              <a:off x="694102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/>
            <p:cNvCxnSpPr/>
            <p:nvPr/>
          </p:nvCxnSpPr>
          <p:spPr>
            <a:xfrm flipV="1">
              <a:off x="729344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/>
            <p:cNvCxnSpPr/>
            <p:nvPr/>
          </p:nvCxnSpPr>
          <p:spPr>
            <a:xfrm flipH="1" flipV="1">
              <a:off x="7116536" y="3464379"/>
              <a:ext cx="191199" cy="217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/>
            <p:cNvCxnSpPr/>
            <p:nvPr/>
          </p:nvCxnSpPr>
          <p:spPr>
            <a:xfrm flipV="1">
              <a:off x="6936259" y="4563836"/>
              <a:ext cx="180277" cy="244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/>
            <p:cNvCxnSpPr/>
            <p:nvPr/>
          </p:nvCxnSpPr>
          <p:spPr>
            <a:xfrm flipH="1" flipV="1">
              <a:off x="7116536" y="4566558"/>
              <a:ext cx="191199" cy="217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e 214"/>
          <p:cNvGrpSpPr/>
          <p:nvPr/>
        </p:nvGrpSpPr>
        <p:grpSpPr>
          <a:xfrm>
            <a:off x="6984999" y="3200400"/>
            <a:ext cx="371476" cy="1123950"/>
            <a:chOff x="8582024" y="3476625"/>
            <a:chExt cx="371476" cy="1123950"/>
          </a:xfrm>
        </p:grpSpPr>
        <p:cxnSp>
          <p:nvCxnSpPr>
            <p:cNvPr id="216" name="Connecteur droit 215"/>
            <p:cNvCxnSpPr/>
            <p:nvPr/>
          </p:nvCxnSpPr>
          <p:spPr>
            <a:xfrm>
              <a:off x="858202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/>
            <p:cNvCxnSpPr/>
            <p:nvPr/>
          </p:nvCxnSpPr>
          <p:spPr>
            <a:xfrm>
              <a:off x="8763330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>
              <a:off x="8944637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/>
            <p:cNvCxnSpPr/>
            <p:nvPr/>
          </p:nvCxnSpPr>
          <p:spPr>
            <a:xfrm>
              <a:off x="8582024" y="3486150"/>
              <a:ext cx="3714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/>
            <p:cNvCxnSpPr/>
            <p:nvPr/>
          </p:nvCxnSpPr>
          <p:spPr>
            <a:xfrm>
              <a:off x="8582024" y="4591050"/>
              <a:ext cx="3619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/>
            <p:nvPr/>
          </p:nvCxnSpPr>
          <p:spPr>
            <a:xfrm flipV="1">
              <a:off x="858678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/>
            <p:cNvCxnSpPr/>
            <p:nvPr/>
          </p:nvCxnSpPr>
          <p:spPr>
            <a:xfrm flipV="1">
              <a:off x="893921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e 222"/>
          <p:cNvGrpSpPr/>
          <p:nvPr/>
        </p:nvGrpSpPr>
        <p:grpSpPr>
          <a:xfrm>
            <a:off x="7439024" y="3200400"/>
            <a:ext cx="371476" cy="1123950"/>
            <a:chOff x="8582024" y="3476625"/>
            <a:chExt cx="371476" cy="1123950"/>
          </a:xfrm>
        </p:grpSpPr>
        <p:cxnSp>
          <p:nvCxnSpPr>
            <p:cNvPr id="224" name="Connecteur droit 223"/>
            <p:cNvCxnSpPr/>
            <p:nvPr/>
          </p:nvCxnSpPr>
          <p:spPr>
            <a:xfrm>
              <a:off x="8582024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/>
            <p:cNvCxnSpPr/>
            <p:nvPr/>
          </p:nvCxnSpPr>
          <p:spPr>
            <a:xfrm>
              <a:off x="8763330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/>
            <p:cNvCxnSpPr/>
            <p:nvPr/>
          </p:nvCxnSpPr>
          <p:spPr>
            <a:xfrm>
              <a:off x="8944637" y="3476625"/>
              <a:ext cx="0" cy="1104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/>
            <p:cNvCxnSpPr/>
            <p:nvPr/>
          </p:nvCxnSpPr>
          <p:spPr>
            <a:xfrm>
              <a:off x="8582024" y="3486150"/>
              <a:ext cx="3714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/>
            <p:cNvCxnSpPr/>
            <p:nvPr/>
          </p:nvCxnSpPr>
          <p:spPr>
            <a:xfrm>
              <a:off x="8582024" y="4591050"/>
              <a:ext cx="3619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/>
            <p:cNvCxnSpPr/>
            <p:nvPr/>
          </p:nvCxnSpPr>
          <p:spPr>
            <a:xfrm flipV="1">
              <a:off x="8586788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/>
            <p:cNvCxnSpPr/>
            <p:nvPr/>
          </p:nvCxnSpPr>
          <p:spPr>
            <a:xfrm flipV="1">
              <a:off x="8939213" y="3481388"/>
              <a:ext cx="0" cy="11191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Rectangle 41"/>
          <p:cNvSpPr>
            <a:spLocks noChangeArrowheads="1"/>
          </p:cNvSpPr>
          <p:nvPr/>
        </p:nvSpPr>
        <p:spPr bwMode="auto">
          <a:xfrm>
            <a:off x="4105275" y="2868188"/>
            <a:ext cx="847725" cy="3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Taylor</a:t>
            </a:r>
            <a:endParaRPr lang="fr-B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2" name="Rectangle 41"/>
          <p:cNvSpPr>
            <a:spLocks noChangeArrowheads="1"/>
          </p:cNvSpPr>
          <p:nvPr/>
        </p:nvSpPr>
        <p:spPr bwMode="auto">
          <a:xfrm rot="16200000">
            <a:off x="5874256" y="3631694"/>
            <a:ext cx="719718" cy="238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BE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Symbol"/>
              </a:rPr>
              <a:t>Sachs</a:t>
            </a:r>
            <a:endParaRPr lang="fr-B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34" name="Connecteur droit 233"/>
          <p:cNvCxnSpPr/>
          <p:nvPr/>
        </p:nvCxnSpPr>
        <p:spPr>
          <a:xfrm>
            <a:off x="5686425" y="2876550"/>
            <a:ext cx="628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e 49"/>
          <p:cNvGrpSpPr/>
          <p:nvPr/>
        </p:nvGrpSpPr>
        <p:grpSpPr>
          <a:xfrm>
            <a:off x="469824" y="5295817"/>
            <a:ext cx="1349204" cy="1090612"/>
            <a:chOff x="6108871" y="2705595"/>
            <a:chExt cx="2255494" cy="3280868"/>
          </a:xfrm>
        </p:grpSpPr>
        <p:sp>
          <p:nvSpPr>
            <p:cNvPr id="236" name="Forme libre 235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7" name="Forme libre 236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8" name="Forme libre 237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39" name="Connecteur droit 238"/>
            <p:cNvCxnSpPr>
              <a:stCxn id="237" idx="1"/>
              <a:endCxn id="236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/>
            <p:cNvCxnSpPr>
              <a:stCxn id="237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/>
            <p:cNvCxnSpPr>
              <a:endCxn id="236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/>
            <p:cNvCxnSpPr>
              <a:stCxn id="237" idx="2"/>
              <a:endCxn id="238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/>
            <p:cNvCxnSpPr>
              <a:stCxn id="238" idx="0"/>
              <a:endCxn id="236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/>
            <p:cNvCxnSpPr>
              <a:stCxn id="237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/>
            <p:cNvCxnSpPr>
              <a:endCxn id="238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245"/>
            <p:cNvCxnSpPr>
              <a:endCxn id="237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/>
            <p:cNvCxnSpPr>
              <a:stCxn id="238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/>
            <p:cNvCxnSpPr>
              <a:endCxn id="236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Rectangle 41"/>
          <p:cNvSpPr>
            <a:spLocks noChangeArrowheads="1"/>
          </p:cNvSpPr>
          <p:nvPr/>
        </p:nvSpPr>
        <p:spPr bwMode="auto">
          <a:xfrm>
            <a:off x="2076450" y="5097039"/>
            <a:ext cx="1200150" cy="4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matrice</a:t>
            </a:r>
            <a:endParaRPr lang="fr-BE" dirty="0">
              <a:latin typeface="+mn-lt"/>
            </a:endParaRPr>
          </a:p>
        </p:txBody>
      </p:sp>
      <p:cxnSp>
        <p:nvCxnSpPr>
          <p:cNvPr id="257" name="Connecteur droit avec flèche 256"/>
          <p:cNvCxnSpPr/>
          <p:nvPr/>
        </p:nvCxnSpPr>
        <p:spPr>
          <a:xfrm flipH="1">
            <a:off x="1724025" y="5320295"/>
            <a:ext cx="381000" cy="8990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41"/>
          <p:cNvSpPr>
            <a:spLocks noChangeArrowheads="1"/>
          </p:cNvSpPr>
          <p:nvPr/>
        </p:nvSpPr>
        <p:spPr bwMode="auto">
          <a:xfrm>
            <a:off x="1828800" y="6392438"/>
            <a:ext cx="1200150" cy="4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inclusion</a:t>
            </a:r>
            <a:endParaRPr lang="fr-BE" dirty="0">
              <a:latin typeface="+mn-lt"/>
            </a:endParaRPr>
          </a:p>
        </p:txBody>
      </p:sp>
      <p:cxnSp>
        <p:nvCxnSpPr>
          <p:cNvPr id="259" name="Connecteur droit avec flèche 258"/>
          <p:cNvCxnSpPr/>
          <p:nvPr/>
        </p:nvCxnSpPr>
        <p:spPr>
          <a:xfrm flipH="1" flipV="1">
            <a:off x="1162050" y="5886450"/>
            <a:ext cx="733425" cy="609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Accolade fermante 260"/>
          <p:cNvSpPr/>
          <p:nvPr/>
        </p:nvSpPr>
        <p:spPr>
          <a:xfrm>
            <a:off x="3124200" y="5172075"/>
            <a:ext cx="161925" cy="15716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2" name="Rectangle 41"/>
          <p:cNvSpPr>
            <a:spLocks noChangeArrowheads="1"/>
          </p:cNvSpPr>
          <p:nvPr/>
        </p:nvSpPr>
        <p:spPr bwMode="auto">
          <a:xfrm>
            <a:off x="3257549" y="5754263"/>
            <a:ext cx="1343025" cy="7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= nouvelle</a:t>
            </a:r>
          </a:p>
          <a:p>
            <a:r>
              <a:rPr lang="fr-BE" dirty="0" smtClean="0">
                <a:latin typeface="+mn-lt"/>
                <a:sym typeface="Symbol"/>
              </a:rPr>
              <a:t>    matrice</a:t>
            </a:r>
            <a:endParaRPr lang="fr-BE" dirty="0">
              <a:latin typeface="+mn-lt"/>
            </a:endParaRPr>
          </a:p>
        </p:txBody>
      </p:sp>
      <p:sp>
        <p:nvSpPr>
          <p:cNvPr id="263" name="Forme libre 262"/>
          <p:cNvSpPr/>
          <p:nvPr/>
        </p:nvSpPr>
        <p:spPr>
          <a:xfrm>
            <a:off x="4730281" y="5205608"/>
            <a:ext cx="1600366" cy="1433317"/>
          </a:xfrm>
          <a:custGeom>
            <a:avLst/>
            <a:gdLst>
              <a:gd name="connsiteX0" fmla="*/ 98894 w 1600366"/>
              <a:gd name="connsiteY0" fmla="*/ 176017 h 1433317"/>
              <a:gd name="connsiteX1" fmla="*/ 136994 w 1600366"/>
              <a:gd name="connsiteY1" fmla="*/ 118867 h 1433317"/>
              <a:gd name="connsiteX2" fmla="*/ 156044 w 1600366"/>
              <a:gd name="connsiteY2" fmla="*/ 90292 h 1433317"/>
              <a:gd name="connsiteX3" fmla="*/ 194144 w 1600366"/>
              <a:gd name="connsiteY3" fmla="*/ 80767 h 1433317"/>
              <a:gd name="connsiteX4" fmla="*/ 308444 w 1600366"/>
              <a:gd name="connsiteY4" fmla="*/ 71242 h 1433317"/>
              <a:gd name="connsiteX5" fmla="*/ 346544 w 1600366"/>
              <a:gd name="connsiteY5" fmla="*/ 61717 h 1433317"/>
              <a:gd name="connsiteX6" fmla="*/ 565619 w 1600366"/>
              <a:gd name="connsiteY6" fmla="*/ 42667 h 1433317"/>
              <a:gd name="connsiteX7" fmla="*/ 918044 w 1600366"/>
              <a:gd name="connsiteY7" fmla="*/ 33142 h 1433317"/>
              <a:gd name="connsiteX8" fmla="*/ 1108544 w 1600366"/>
              <a:gd name="connsiteY8" fmla="*/ 23617 h 1433317"/>
              <a:gd name="connsiteX9" fmla="*/ 1137119 w 1600366"/>
              <a:gd name="connsiteY9" fmla="*/ 33142 h 1433317"/>
              <a:gd name="connsiteX10" fmla="*/ 1222844 w 1600366"/>
              <a:gd name="connsiteY10" fmla="*/ 52192 h 1433317"/>
              <a:gd name="connsiteX11" fmla="*/ 1489544 w 1600366"/>
              <a:gd name="connsiteY11" fmla="*/ 52192 h 1433317"/>
              <a:gd name="connsiteX12" fmla="*/ 1508594 w 1600366"/>
              <a:gd name="connsiteY12" fmla="*/ 80767 h 1433317"/>
              <a:gd name="connsiteX13" fmla="*/ 1518119 w 1600366"/>
              <a:gd name="connsiteY13" fmla="*/ 337942 h 1433317"/>
              <a:gd name="connsiteX14" fmla="*/ 1537169 w 1600366"/>
              <a:gd name="connsiteY14" fmla="*/ 366517 h 1433317"/>
              <a:gd name="connsiteX15" fmla="*/ 1546694 w 1600366"/>
              <a:gd name="connsiteY15" fmla="*/ 623692 h 1433317"/>
              <a:gd name="connsiteX16" fmla="*/ 1556219 w 1600366"/>
              <a:gd name="connsiteY16" fmla="*/ 661792 h 1433317"/>
              <a:gd name="connsiteX17" fmla="*/ 1584794 w 1600366"/>
              <a:gd name="connsiteY17" fmla="*/ 728467 h 1433317"/>
              <a:gd name="connsiteX18" fmla="*/ 1584794 w 1600366"/>
              <a:gd name="connsiteY18" fmla="*/ 966592 h 1433317"/>
              <a:gd name="connsiteX19" fmla="*/ 1575269 w 1600366"/>
              <a:gd name="connsiteY19" fmla="*/ 995167 h 1433317"/>
              <a:gd name="connsiteX20" fmla="*/ 1565744 w 1600366"/>
              <a:gd name="connsiteY20" fmla="*/ 1033267 h 1433317"/>
              <a:gd name="connsiteX21" fmla="*/ 1546694 w 1600366"/>
              <a:gd name="connsiteY21" fmla="*/ 1061842 h 1433317"/>
              <a:gd name="connsiteX22" fmla="*/ 1518119 w 1600366"/>
              <a:gd name="connsiteY22" fmla="*/ 1118992 h 1433317"/>
              <a:gd name="connsiteX23" fmla="*/ 1460969 w 1600366"/>
              <a:gd name="connsiteY23" fmla="*/ 1138042 h 1433317"/>
              <a:gd name="connsiteX24" fmla="*/ 1403819 w 1600366"/>
              <a:gd name="connsiteY24" fmla="*/ 1166617 h 1433317"/>
              <a:gd name="connsiteX25" fmla="*/ 1356194 w 1600366"/>
              <a:gd name="connsiteY25" fmla="*/ 1214242 h 1433317"/>
              <a:gd name="connsiteX26" fmla="*/ 1279994 w 1600366"/>
              <a:gd name="connsiteY26" fmla="*/ 1271392 h 1433317"/>
              <a:gd name="connsiteX27" fmla="*/ 1241894 w 1600366"/>
              <a:gd name="connsiteY27" fmla="*/ 1366642 h 1433317"/>
              <a:gd name="connsiteX28" fmla="*/ 1203794 w 1600366"/>
              <a:gd name="connsiteY28" fmla="*/ 1414267 h 1433317"/>
              <a:gd name="connsiteX29" fmla="*/ 1108544 w 1600366"/>
              <a:gd name="connsiteY29" fmla="*/ 1423792 h 1433317"/>
              <a:gd name="connsiteX30" fmla="*/ 1051394 w 1600366"/>
              <a:gd name="connsiteY30" fmla="*/ 1433317 h 1433317"/>
              <a:gd name="connsiteX31" fmla="*/ 517994 w 1600366"/>
              <a:gd name="connsiteY31" fmla="*/ 1423792 h 1433317"/>
              <a:gd name="connsiteX32" fmla="*/ 489419 w 1600366"/>
              <a:gd name="connsiteY32" fmla="*/ 1404742 h 1433317"/>
              <a:gd name="connsiteX33" fmla="*/ 451319 w 1600366"/>
              <a:gd name="connsiteY33" fmla="*/ 1385692 h 1433317"/>
              <a:gd name="connsiteX34" fmla="*/ 365594 w 1600366"/>
              <a:gd name="connsiteY34" fmla="*/ 1366642 h 1433317"/>
              <a:gd name="connsiteX35" fmla="*/ 270344 w 1600366"/>
              <a:gd name="connsiteY35" fmla="*/ 1347592 h 1433317"/>
              <a:gd name="connsiteX36" fmla="*/ 232244 w 1600366"/>
              <a:gd name="connsiteY36" fmla="*/ 1328542 h 1433317"/>
              <a:gd name="connsiteX37" fmla="*/ 184619 w 1600366"/>
              <a:gd name="connsiteY37" fmla="*/ 1319017 h 1433317"/>
              <a:gd name="connsiteX38" fmla="*/ 165569 w 1600366"/>
              <a:gd name="connsiteY38" fmla="*/ 1290442 h 1433317"/>
              <a:gd name="connsiteX39" fmla="*/ 136994 w 1600366"/>
              <a:gd name="connsiteY39" fmla="*/ 1271392 h 1433317"/>
              <a:gd name="connsiteX40" fmla="*/ 60794 w 1600366"/>
              <a:gd name="connsiteY40" fmla="*/ 1204717 h 1433317"/>
              <a:gd name="connsiteX41" fmla="*/ 32219 w 1600366"/>
              <a:gd name="connsiteY41" fmla="*/ 1128517 h 1433317"/>
              <a:gd name="connsiteX42" fmla="*/ 22694 w 1600366"/>
              <a:gd name="connsiteY42" fmla="*/ 1080892 h 1433317"/>
              <a:gd name="connsiteX43" fmla="*/ 22694 w 1600366"/>
              <a:gd name="connsiteY43" fmla="*/ 518917 h 1433317"/>
              <a:gd name="connsiteX44" fmla="*/ 60794 w 1600366"/>
              <a:gd name="connsiteY44" fmla="*/ 461767 h 1433317"/>
              <a:gd name="connsiteX45" fmla="*/ 79844 w 1600366"/>
              <a:gd name="connsiteY45" fmla="*/ 433192 h 1433317"/>
              <a:gd name="connsiteX46" fmla="*/ 98894 w 1600366"/>
              <a:gd name="connsiteY46" fmla="*/ 404617 h 1433317"/>
              <a:gd name="connsiteX47" fmla="*/ 98894 w 1600366"/>
              <a:gd name="connsiteY47" fmla="*/ 176017 h 143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00366" h="1433317">
                <a:moveTo>
                  <a:pt x="98894" y="176017"/>
                </a:moveTo>
                <a:cubicBezTo>
                  <a:pt x="105244" y="128392"/>
                  <a:pt x="97356" y="166433"/>
                  <a:pt x="136994" y="118867"/>
                </a:cubicBezTo>
                <a:cubicBezTo>
                  <a:pt x="144323" y="110073"/>
                  <a:pt x="146519" y="96642"/>
                  <a:pt x="156044" y="90292"/>
                </a:cubicBezTo>
                <a:cubicBezTo>
                  <a:pt x="166936" y="83030"/>
                  <a:pt x="181154" y="82391"/>
                  <a:pt x="194144" y="80767"/>
                </a:cubicBezTo>
                <a:cubicBezTo>
                  <a:pt x="232081" y="76025"/>
                  <a:pt x="270344" y="74417"/>
                  <a:pt x="308444" y="71242"/>
                </a:cubicBezTo>
                <a:cubicBezTo>
                  <a:pt x="321144" y="68067"/>
                  <a:pt x="333664" y="64059"/>
                  <a:pt x="346544" y="61717"/>
                </a:cubicBezTo>
                <a:cubicBezTo>
                  <a:pt x="418700" y="48598"/>
                  <a:pt x="492623" y="45422"/>
                  <a:pt x="565619" y="42667"/>
                </a:cubicBezTo>
                <a:cubicBezTo>
                  <a:pt x="683053" y="38236"/>
                  <a:pt x="800569" y="36317"/>
                  <a:pt x="918044" y="33142"/>
                </a:cubicBezTo>
                <a:cubicBezTo>
                  <a:pt x="1017470" y="0"/>
                  <a:pt x="955165" y="12661"/>
                  <a:pt x="1108544" y="23617"/>
                </a:cubicBezTo>
                <a:cubicBezTo>
                  <a:pt x="1118069" y="26792"/>
                  <a:pt x="1127465" y="30384"/>
                  <a:pt x="1137119" y="33142"/>
                </a:cubicBezTo>
                <a:cubicBezTo>
                  <a:pt x="1168506" y="42110"/>
                  <a:pt x="1190108" y="45645"/>
                  <a:pt x="1222844" y="52192"/>
                </a:cubicBezTo>
                <a:cubicBezTo>
                  <a:pt x="1301866" y="46548"/>
                  <a:pt x="1410522" y="32436"/>
                  <a:pt x="1489544" y="52192"/>
                </a:cubicBezTo>
                <a:cubicBezTo>
                  <a:pt x="1500650" y="54968"/>
                  <a:pt x="1502244" y="71242"/>
                  <a:pt x="1508594" y="80767"/>
                </a:cubicBezTo>
                <a:cubicBezTo>
                  <a:pt x="1511769" y="166492"/>
                  <a:pt x="1509583" y="252584"/>
                  <a:pt x="1518119" y="337942"/>
                </a:cubicBezTo>
                <a:cubicBezTo>
                  <a:pt x="1519258" y="349333"/>
                  <a:pt x="1536030" y="355126"/>
                  <a:pt x="1537169" y="366517"/>
                </a:cubicBezTo>
                <a:cubicBezTo>
                  <a:pt x="1545705" y="451875"/>
                  <a:pt x="1541171" y="538086"/>
                  <a:pt x="1546694" y="623692"/>
                </a:cubicBezTo>
                <a:cubicBezTo>
                  <a:pt x="1547537" y="636756"/>
                  <a:pt x="1552623" y="649205"/>
                  <a:pt x="1556219" y="661792"/>
                </a:cubicBezTo>
                <a:cubicBezTo>
                  <a:pt x="1565562" y="694494"/>
                  <a:pt x="1567861" y="694600"/>
                  <a:pt x="1584794" y="728467"/>
                </a:cubicBezTo>
                <a:cubicBezTo>
                  <a:pt x="1594881" y="849506"/>
                  <a:pt x="1600366" y="842019"/>
                  <a:pt x="1584794" y="966592"/>
                </a:cubicBezTo>
                <a:cubicBezTo>
                  <a:pt x="1583549" y="976555"/>
                  <a:pt x="1578027" y="985513"/>
                  <a:pt x="1575269" y="995167"/>
                </a:cubicBezTo>
                <a:cubicBezTo>
                  <a:pt x="1571673" y="1007754"/>
                  <a:pt x="1570901" y="1021235"/>
                  <a:pt x="1565744" y="1033267"/>
                </a:cubicBezTo>
                <a:cubicBezTo>
                  <a:pt x="1561235" y="1043789"/>
                  <a:pt x="1551814" y="1051603"/>
                  <a:pt x="1546694" y="1061842"/>
                </a:cubicBezTo>
                <a:cubicBezTo>
                  <a:pt x="1537730" y="1079771"/>
                  <a:pt x="1537972" y="1106584"/>
                  <a:pt x="1518119" y="1118992"/>
                </a:cubicBezTo>
                <a:cubicBezTo>
                  <a:pt x="1501091" y="1129635"/>
                  <a:pt x="1477677" y="1126903"/>
                  <a:pt x="1460969" y="1138042"/>
                </a:cubicBezTo>
                <a:cubicBezTo>
                  <a:pt x="1424040" y="1162661"/>
                  <a:pt x="1443254" y="1153472"/>
                  <a:pt x="1403819" y="1166617"/>
                </a:cubicBezTo>
                <a:cubicBezTo>
                  <a:pt x="1375431" y="1209199"/>
                  <a:pt x="1397282" y="1184360"/>
                  <a:pt x="1356194" y="1214242"/>
                </a:cubicBezTo>
                <a:cubicBezTo>
                  <a:pt x="1330517" y="1232916"/>
                  <a:pt x="1279994" y="1271392"/>
                  <a:pt x="1279994" y="1271392"/>
                </a:cubicBezTo>
                <a:cubicBezTo>
                  <a:pt x="1236633" y="1401474"/>
                  <a:pt x="1283939" y="1268536"/>
                  <a:pt x="1241894" y="1366642"/>
                </a:cubicBezTo>
                <a:cubicBezTo>
                  <a:pt x="1231296" y="1391371"/>
                  <a:pt x="1237819" y="1406415"/>
                  <a:pt x="1203794" y="1414267"/>
                </a:cubicBezTo>
                <a:cubicBezTo>
                  <a:pt x="1172703" y="1421442"/>
                  <a:pt x="1140206" y="1419834"/>
                  <a:pt x="1108544" y="1423792"/>
                </a:cubicBezTo>
                <a:cubicBezTo>
                  <a:pt x="1089380" y="1426187"/>
                  <a:pt x="1070444" y="1430142"/>
                  <a:pt x="1051394" y="1433317"/>
                </a:cubicBezTo>
                <a:cubicBezTo>
                  <a:pt x="873594" y="1430142"/>
                  <a:pt x="695593" y="1432822"/>
                  <a:pt x="517994" y="1423792"/>
                </a:cubicBezTo>
                <a:cubicBezTo>
                  <a:pt x="506561" y="1423211"/>
                  <a:pt x="499358" y="1410422"/>
                  <a:pt x="489419" y="1404742"/>
                </a:cubicBezTo>
                <a:cubicBezTo>
                  <a:pt x="477091" y="1397697"/>
                  <a:pt x="464370" y="1391285"/>
                  <a:pt x="451319" y="1385692"/>
                </a:cubicBezTo>
                <a:cubicBezTo>
                  <a:pt x="418879" y="1371789"/>
                  <a:pt x="404840" y="1374491"/>
                  <a:pt x="365594" y="1366642"/>
                </a:cubicBezTo>
                <a:cubicBezTo>
                  <a:pt x="223504" y="1338224"/>
                  <a:pt x="466181" y="1380232"/>
                  <a:pt x="270344" y="1347592"/>
                </a:cubicBezTo>
                <a:cubicBezTo>
                  <a:pt x="257644" y="1341242"/>
                  <a:pt x="245714" y="1333032"/>
                  <a:pt x="232244" y="1328542"/>
                </a:cubicBezTo>
                <a:cubicBezTo>
                  <a:pt x="216885" y="1323422"/>
                  <a:pt x="198675" y="1327049"/>
                  <a:pt x="184619" y="1319017"/>
                </a:cubicBezTo>
                <a:cubicBezTo>
                  <a:pt x="174680" y="1313337"/>
                  <a:pt x="173664" y="1298537"/>
                  <a:pt x="165569" y="1290442"/>
                </a:cubicBezTo>
                <a:cubicBezTo>
                  <a:pt x="157474" y="1282347"/>
                  <a:pt x="146309" y="1278046"/>
                  <a:pt x="136994" y="1271392"/>
                </a:cubicBezTo>
                <a:cubicBezTo>
                  <a:pt x="111028" y="1252845"/>
                  <a:pt x="80135" y="1230505"/>
                  <a:pt x="60794" y="1204717"/>
                </a:cubicBezTo>
                <a:cubicBezTo>
                  <a:pt x="43354" y="1181463"/>
                  <a:pt x="38306" y="1155910"/>
                  <a:pt x="32219" y="1128517"/>
                </a:cubicBezTo>
                <a:cubicBezTo>
                  <a:pt x="28707" y="1112713"/>
                  <a:pt x="25869" y="1096767"/>
                  <a:pt x="22694" y="1080892"/>
                </a:cubicBezTo>
                <a:cubicBezTo>
                  <a:pt x="12907" y="885142"/>
                  <a:pt x="0" y="723163"/>
                  <a:pt x="22694" y="518917"/>
                </a:cubicBezTo>
                <a:cubicBezTo>
                  <a:pt x="25222" y="496162"/>
                  <a:pt x="48094" y="480817"/>
                  <a:pt x="60794" y="461767"/>
                </a:cubicBezTo>
                <a:lnTo>
                  <a:pt x="79844" y="433192"/>
                </a:lnTo>
                <a:cubicBezTo>
                  <a:pt x="86194" y="423667"/>
                  <a:pt x="95274" y="415477"/>
                  <a:pt x="98894" y="404617"/>
                </a:cubicBezTo>
                <a:cubicBezTo>
                  <a:pt x="137020" y="290238"/>
                  <a:pt x="92544" y="223642"/>
                  <a:pt x="98894" y="176017"/>
                </a:cubicBezTo>
                <a:close/>
              </a:path>
            </a:pathLst>
          </a:custGeom>
          <a:solidFill>
            <a:schemeClr val="accent4">
              <a:lumMod val="75000"/>
              <a:alpha val="51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4" name="Ellipse 263"/>
          <p:cNvSpPr/>
          <p:nvPr/>
        </p:nvSpPr>
        <p:spPr>
          <a:xfrm>
            <a:off x="5715000" y="5753100"/>
            <a:ext cx="5334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65" name="Groupe 49"/>
          <p:cNvGrpSpPr/>
          <p:nvPr/>
        </p:nvGrpSpPr>
        <p:grpSpPr>
          <a:xfrm>
            <a:off x="4889424" y="5295817"/>
            <a:ext cx="1349204" cy="1090612"/>
            <a:chOff x="6108871" y="2705595"/>
            <a:chExt cx="2255494" cy="3280868"/>
          </a:xfrm>
        </p:grpSpPr>
        <p:sp>
          <p:nvSpPr>
            <p:cNvPr id="266" name="Forme libre 265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7" name="Forme libre 266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8" name="Forme libre 267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69" name="Connecteur droit 268"/>
            <p:cNvCxnSpPr>
              <a:stCxn id="267" idx="1"/>
              <a:endCxn id="266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/>
            <p:cNvCxnSpPr>
              <a:stCxn id="267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/>
            <p:cNvCxnSpPr>
              <a:endCxn id="266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/>
            <p:cNvCxnSpPr>
              <a:stCxn id="267" idx="2"/>
              <a:endCxn id="268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/>
            <p:cNvCxnSpPr>
              <a:stCxn id="268" idx="0"/>
              <a:endCxn id="266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/>
            <p:cNvCxnSpPr>
              <a:stCxn id="267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/>
            <p:cNvCxnSpPr>
              <a:endCxn id="268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/>
            <p:cNvCxnSpPr>
              <a:endCxn id="267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/>
            <p:cNvCxnSpPr>
              <a:stCxn id="268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/>
            <p:cNvCxnSpPr>
              <a:endCxn id="266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3" name="Connecteur droit avec flèche 282"/>
          <p:cNvCxnSpPr/>
          <p:nvPr/>
        </p:nvCxnSpPr>
        <p:spPr>
          <a:xfrm flipV="1">
            <a:off x="4448175" y="5410200"/>
            <a:ext cx="476250" cy="4476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Accolade fermante 284"/>
          <p:cNvSpPr/>
          <p:nvPr/>
        </p:nvSpPr>
        <p:spPr>
          <a:xfrm>
            <a:off x="6391275" y="5172075"/>
            <a:ext cx="161925" cy="15716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7" name="Rectangle 41"/>
          <p:cNvSpPr>
            <a:spLocks noChangeArrowheads="1"/>
          </p:cNvSpPr>
          <p:nvPr/>
        </p:nvSpPr>
        <p:spPr bwMode="auto">
          <a:xfrm>
            <a:off x="6515099" y="5754263"/>
            <a:ext cx="1343025" cy="7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= nouvelle</a:t>
            </a:r>
          </a:p>
          <a:p>
            <a:r>
              <a:rPr lang="fr-BE" dirty="0" smtClean="0">
                <a:latin typeface="+mn-lt"/>
                <a:sym typeface="Symbol"/>
              </a:rPr>
              <a:t>    matrice</a:t>
            </a:r>
            <a:endParaRPr lang="fr-BE" dirty="0">
              <a:latin typeface="+mn-lt"/>
            </a:endParaRPr>
          </a:p>
        </p:txBody>
      </p:sp>
      <p:sp>
        <p:nvSpPr>
          <p:cNvPr id="288" name="Rectangle 41"/>
          <p:cNvSpPr>
            <a:spLocks noChangeArrowheads="1"/>
          </p:cNvSpPr>
          <p:nvPr/>
        </p:nvSpPr>
        <p:spPr bwMode="auto">
          <a:xfrm>
            <a:off x="8010524" y="5639964"/>
            <a:ext cx="533401" cy="4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  <a:sym typeface="Symbol"/>
              </a:rPr>
              <a:t>…</a:t>
            </a:r>
            <a:endParaRPr lang="fr-B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2" grpId="0" animBg="1"/>
      <p:bldP spid="84" grpId="0"/>
      <p:bldP spid="81" grpId="0"/>
      <p:bldP spid="83" grpId="0"/>
      <p:bldP spid="107" grpId="0"/>
      <p:bldP spid="112" grpId="0" animBg="1"/>
      <p:bldP spid="145" grpId="0" animBg="1"/>
      <p:bldP spid="231" grpId="0"/>
      <p:bldP spid="232" grpId="0" animBg="1"/>
      <p:bldP spid="255" grpId="0"/>
      <p:bldP spid="258" grpId="0"/>
      <p:bldP spid="261" grpId="0" animBg="1"/>
      <p:bldP spid="262" grpId="0"/>
      <p:bldP spid="263" grpId="0" animBg="1"/>
      <p:bldP spid="264" grpId="0" animBg="1"/>
      <p:bldP spid="285" grpId="0" animBg="1"/>
      <p:bldP spid="287" grpId="0"/>
      <p:bldP spid="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3320-918A-4246-A030-4CBCE6A61EB4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719563" y="593856"/>
            <a:ext cx="8224412" cy="8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4000" dirty="0" smtClean="0">
                <a:latin typeface="+mn-lt"/>
              </a:rPr>
              <a:t>Techniques de transition </a:t>
            </a:r>
            <a:r>
              <a:rPr lang="fr-BE" sz="4000" dirty="0" smtClean="0">
                <a:latin typeface="+mn-lt"/>
              </a:rPr>
              <a:t>d’échelles</a:t>
            </a:r>
            <a:endParaRPr lang="fr-BE" sz="4000" dirty="0">
              <a:latin typeface="+mn-lt"/>
            </a:endParaRPr>
          </a:p>
        </p:txBody>
      </p:sp>
      <p:grpSp>
        <p:nvGrpSpPr>
          <p:cNvPr id="2" name="Groupe 49"/>
          <p:cNvGrpSpPr/>
          <p:nvPr/>
        </p:nvGrpSpPr>
        <p:grpSpPr>
          <a:xfrm>
            <a:off x="7670724" y="1266742"/>
            <a:ext cx="1349204" cy="1090612"/>
            <a:chOff x="6108871" y="2705595"/>
            <a:chExt cx="2255494" cy="3280868"/>
          </a:xfrm>
        </p:grpSpPr>
        <p:sp>
          <p:nvSpPr>
            <p:cNvPr id="51" name="Forme libre 50"/>
            <p:cNvSpPr/>
            <p:nvPr/>
          </p:nvSpPr>
          <p:spPr>
            <a:xfrm>
              <a:off x="6758759" y="2705595"/>
              <a:ext cx="1236062" cy="958511"/>
            </a:xfrm>
            <a:custGeom>
              <a:avLst/>
              <a:gdLst>
                <a:gd name="connsiteX0" fmla="*/ 85725 w 923925"/>
                <a:gd name="connsiteY0" fmla="*/ 114300 h 638175"/>
                <a:gd name="connsiteX1" fmla="*/ 676275 w 923925"/>
                <a:gd name="connsiteY1" fmla="*/ 0 h 638175"/>
                <a:gd name="connsiteX2" fmla="*/ 923925 w 923925"/>
                <a:gd name="connsiteY2" fmla="*/ 285750 h 638175"/>
                <a:gd name="connsiteX3" fmla="*/ 666750 w 923925"/>
                <a:gd name="connsiteY3" fmla="*/ 590550 h 638175"/>
                <a:gd name="connsiteX4" fmla="*/ 114300 w 923925"/>
                <a:gd name="connsiteY4" fmla="*/ 638175 h 638175"/>
                <a:gd name="connsiteX5" fmla="*/ 0 w 923925"/>
                <a:gd name="connsiteY5" fmla="*/ 352425 h 638175"/>
                <a:gd name="connsiteX6" fmla="*/ 85725 w 923925"/>
                <a:gd name="connsiteY6" fmla="*/ 1143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925" h="638175">
                  <a:moveTo>
                    <a:pt x="85725" y="114300"/>
                  </a:moveTo>
                  <a:lnTo>
                    <a:pt x="676275" y="0"/>
                  </a:lnTo>
                  <a:lnTo>
                    <a:pt x="923925" y="285750"/>
                  </a:lnTo>
                  <a:lnTo>
                    <a:pt x="666750" y="590550"/>
                  </a:lnTo>
                  <a:lnTo>
                    <a:pt x="114300" y="638175"/>
                  </a:lnTo>
                  <a:lnTo>
                    <a:pt x="0" y="352425"/>
                  </a:lnTo>
                  <a:lnTo>
                    <a:pt x="85725" y="1143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108871" y="4007452"/>
              <a:ext cx="790060" cy="1130184"/>
            </a:xfrm>
            <a:custGeom>
              <a:avLst/>
              <a:gdLst>
                <a:gd name="connsiteX0" fmla="*/ 152400 w 590550"/>
                <a:gd name="connsiteY0" fmla="*/ 0 h 752475"/>
                <a:gd name="connsiteX1" fmla="*/ 466725 w 590550"/>
                <a:gd name="connsiteY1" fmla="*/ 38100 h 752475"/>
                <a:gd name="connsiteX2" fmla="*/ 590550 w 590550"/>
                <a:gd name="connsiteY2" fmla="*/ 438150 h 752475"/>
                <a:gd name="connsiteX3" fmla="*/ 476250 w 590550"/>
                <a:gd name="connsiteY3" fmla="*/ 752475 h 752475"/>
                <a:gd name="connsiteX4" fmla="*/ 152400 w 590550"/>
                <a:gd name="connsiteY4" fmla="*/ 723900 h 752475"/>
                <a:gd name="connsiteX5" fmla="*/ 0 w 590550"/>
                <a:gd name="connsiteY5" fmla="*/ 142875 h 752475"/>
                <a:gd name="connsiteX6" fmla="*/ 152400 w 590550"/>
                <a:gd name="connsiteY6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752475">
                  <a:moveTo>
                    <a:pt x="152400" y="0"/>
                  </a:moveTo>
                  <a:lnTo>
                    <a:pt x="466725" y="38100"/>
                  </a:lnTo>
                  <a:lnTo>
                    <a:pt x="590550" y="438150"/>
                  </a:lnTo>
                  <a:lnTo>
                    <a:pt x="476250" y="752475"/>
                  </a:lnTo>
                  <a:lnTo>
                    <a:pt x="152400" y="723900"/>
                  </a:lnTo>
                  <a:lnTo>
                    <a:pt x="0" y="142875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7472362" y="4136208"/>
              <a:ext cx="892003" cy="1630899"/>
            </a:xfrm>
            <a:custGeom>
              <a:avLst/>
              <a:gdLst>
                <a:gd name="connsiteX0" fmla="*/ 95250 w 666750"/>
                <a:gd name="connsiteY0" fmla="*/ 66675 h 1085850"/>
                <a:gd name="connsiteX1" fmla="*/ 533400 w 666750"/>
                <a:gd name="connsiteY1" fmla="*/ 0 h 1085850"/>
                <a:gd name="connsiteX2" fmla="*/ 666750 w 666750"/>
                <a:gd name="connsiteY2" fmla="*/ 304800 h 1085850"/>
                <a:gd name="connsiteX3" fmla="*/ 600075 w 666750"/>
                <a:gd name="connsiteY3" fmla="*/ 762000 h 1085850"/>
                <a:gd name="connsiteX4" fmla="*/ 247650 w 666750"/>
                <a:gd name="connsiteY4" fmla="*/ 1085850 h 1085850"/>
                <a:gd name="connsiteX5" fmla="*/ 0 w 666750"/>
                <a:gd name="connsiteY5" fmla="*/ 609600 h 1085850"/>
                <a:gd name="connsiteX6" fmla="*/ 95250 w 666750"/>
                <a:gd name="connsiteY6" fmla="*/ 66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085850">
                  <a:moveTo>
                    <a:pt x="95250" y="66675"/>
                  </a:moveTo>
                  <a:lnTo>
                    <a:pt x="533400" y="0"/>
                  </a:lnTo>
                  <a:lnTo>
                    <a:pt x="666750" y="304800"/>
                  </a:lnTo>
                  <a:lnTo>
                    <a:pt x="600075" y="762000"/>
                  </a:lnTo>
                  <a:lnTo>
                    <a:pt x="247650" y="1085850"/>
                  </a:lnTo>
                  <a:lnTo>
                    <a:pt x="0" y="609600"/>
                  </a:lnTo>
                  <a:lnTo>
                    <a:pt x="95250" y="666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54" name="Connecteur droit 53"/>
            <p:cNvCxnSpPr>
              <a:stCxn id="52" idx="1"/>
              <a:endCxn id="51" idx="4"/>
            </p:cNvCxnSpPr>
            <p:nvPr/>
          </p:nvCxnSpPr>
          <p:spPr>
            <a:xfrm flipV="1">
              <a:off x="6733273" y="3664105"/>
              <a:ext cx="178401" cy="400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52" idx="0"/>
            </p:cNvCxnSpPr>
            <p:nvPr/>
          </p:nvCxnSpPr>
          <p:spPr>
            <a:xfrm flipH="1" flipV="1">
              <a:off x="6153150" y="3581400"/>
              <a:ext cx="159607" cy="42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endCxn id="51" idx="5"/>
            </p:cNvCxnSpPr>
            <p:nvPr/>
          </p:nvCxnSpPr>
          <p:spPr>
            <a:xfrm flipV="1">
              <a:off x="6210814" y="3234921"/>
              <a:ext cx="547945" cy="85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52" idx="2"/>
              <a:endCxn id="53" idx="5"/>
            </p:cNvCxnSpPr>
            <p:nvPr/>
          </p:nvCxnSpPr>
          <p:spPr>
            <a:xfrm>
              <a:off x="6898931" y="4665534"/>
              <a:ext cx="573431" cy="386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3" idx="0"/>
              <a:endCxn id="51" idx="3"/>
            </p:cNvCxnSpPr>
            <p:nvPr/>
          </p:nvCxnSpPr>
          <p:spPr>
            <a:xfrm flipV="1">
              <a:off x="7599791" y="3592575"/>
              <a:ext cx="50972" cy="64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</p:cNvCxnSpPr>
            <p:nvPr/>
          </p:nvCxnSpPr>
          <p:spPr>
            <a:xfrm>
              <a:off x="6746016" y="5137637"/>
              <a:ext cx="560688" cy="658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53" idx="4"/>
            </p:cNvCxnSpPr>
            <p:nvPr/>
          </p:nvCxnSpPr>
          <p:spPr>
            <a:xfrm flipV="1">
              <a:off x="7306704" y="5767107"/>
              <a:ext cx="496973" cy="28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endCxn id="52" idx="4"/>
            </p:cNvCxnSpPr>
            <p:nvPr/>
          </p:nvCxnSpPr>
          <p:spPr>
            <a:xfrm rot="5400000" flipH="1" flipV="1">
              <a:off x="5958230" y="5398274"/>
              <a:ext cx="658082" cy="50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53" idx="1"/>
            </p:cNvCxnSpPr>
            <p:nvPr/>
          </p:nvCxnSpPr>
          <p:spPr>
            <a:xfrm flipV="1">
              <a:off x="8185964" y="3563962"/>
              <a:ext cx="165658" cy="572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endCxn id="51" idx="2"/>
            </p:cNvCxnSpPr>
            <p:nvPr/>
          </p:nvCxnSpPr>
          <p:spPr>
            <a:xfrm rot="16200000" flipV="1">
              <a:off x="7958629" y="3170970"/>
              <a:ext cx="429184" cy="35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65069" y="5755481"/>
              <a:ext cx="469106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734175" y="5795701"/>
              <a:ext cx="570855" cy="190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5400000" flipH="1" flipV="1">
              <a:off x="6044805" y="3425429"/>
              <a:ext cx="273845" cy="57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be 67"/>
          <p:cNvSpPr/>
          <p:nvPr/>
        </p:nvSpPr>
        <p:spPr>
          <a:xfrm>
            <a:off x="6134100" y="1333500"/>
            <a:ext cx="971550" cy="100965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238126" y="3373014"/>
            <a:ext cx="3390900" cy="95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Utilisation des éléments finis pour déterminer l’interaction entre les grains</a:t>
            </a:r>
            <a:endParaRPr lang="fr-BE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18829" y="1362529"/>
            <a:ext cx="3748371" cy="5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sz="2400" dirty="0" smtClean="0">
                <a:latin typeface="+mn-lt"/>
              </a:rPr>
              <a:t>Quelques exemples:</a:t>
            </a:r>
            <a:endParaRPr lang="fr-BE" sz="2400" dirty="0">
              <a:latin typeface="+mn-lt"/>
            </a:endParaRPr>
          </a:p>
        </p:txBody>
      </p:sp>
      <p:sp>
        <p:nvSpPr>
          <p:cNvPr id="80" name="Flèche gauche 79"/>
          <p:cNvSpPr/>
          <p:nvPr/>
        </p:nvSpPr>
        <p:spPr>
          <a:xfrm>
            <a:off x="7210425" y="1590675"/>
            <a:ext cx="3429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1" name="Rectangle 41"/>
          <p:cNvSpPr>
            <a:spLocks noChangeArrowheads="1"/>
          </p:cNvSpPr>
          <p:nvPr/>
        </p:nvSpPr>
        <p:spPr bwMode="auto">
          <a:xfrm>
            <a:off x="236274" y="1909576"/>
            <a:ext cx="3345125" cy="13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/>
              <a:buChar char="®"/>
            </a:pPr>
            <a:r>
              <a:rPr lang="fr-BE" sz="2400" dirty="0" smtClean="0">
                <a:latin typeface="+mn-lt"/>
              </a:rPr>
              <a:t> CPFEM </a:t>
            </a:r>
          </a:p>
          <a:p>
            <a:r>
              <a:rPr lang="fr-BE" sz="2400" dirty="0" smtClean="0">
                <a:latin typeface="+mn-lt"/>
              </a:rPr>
              <a:t>(</a:t>
            </a:r>
            <a:r>
              <a:rPr lang="fr-BE" sz="2400" dirty="0" err="1" smtClean="0">
                <a:latin typeface="+mn-lt"/>
              </a:rPr>
              <a:t>crystal</a:t>
            </a:r>
            <a:r>
              <a:rPr lang="fr-BE" sz="2400" dirty="0" smtClean="0">
                <a:latin typeface="+mn-lt"/>
              </a:rPr>
              <a:t> </a:t>
            </a:r>
            <a:r>
              <a:rPr lang="fr-BE" sz="2400" dirty="0" err="1" smtClean="0">
                <a:latin typeface="+mn-lt"/>
              </a:rPr>
              <a:t>plasticity</a:t>
            </a:r>
            <a:r>
              <a:rPr lang="fr-BE" sz="2400" dirty="0" smtClean="0">
                <a:latin typeface="+mn-lt"/>
              </a:rPr>
              <a:t> </a:t>
            </a:r>
            <a:r>
              <a:rPr lang="fr-BE" sz="2400" dirty="0" err="1" smtClean="0">
                <a:latin typeface="+mn-lt"/>
              </a:rPr>
              <a:t>finite</a:t>
            </a:r>
            <a:r>
              <a:rPr lang="fr-BE" sz="2400" dirty="0" smtClean="0">
                <a:latin typeface="+mn-lt"/>
              </a:rPr>
              <a:t> </a:t>
            </a:r>
            <a:r>
              <a:rPr lang="fr-BE" sz="2400" dirty="0" err="1" smtClean="0">
                <a:latin typeface="+mn-lt"/>
              </a:rPr>
              <a:t>element</a:t>
            </a:r>
            <a:r>
              <a:rPr lang="fr-BE" sz="2400" dirty="0" smtClean="0">
                <a:latin typeface="+mn-lt"/>
              </a:rPr>
              <a:t> </a:t>
            </a:r>
            <a:r>
              <a:rPr lang="fr-BE" sz="2400" dirty="0" err="1" smtClean="0">
                <a:latin typeface="+mn-lt"/>
              </a:rPr>
              <a:t>method</a:t>
            </a:r>
            <a:r>
              <a:rPr lang="fr-BE" sz="2400" dirty="0" smtClean="0">
                <a:latin typeface="+mn-lt"/>
              </a:rPr>
              <a:t>)</a:t>
            </a:r>
            <a:endParaRPr lang="fr-BE" sz="2400" dirty="0">
              <a:latin typeface="+mn-lt"/>
            </a:endParaRPr>
          </a:p>
        </p:txBody>
      </p:sp>
      <p:sp>
        <p:nvSpPr>
          <p:cNvPr id="192" name="Rectangle 41"/>
          <p:cNvSpPr>
            <a:spLocks noChangeArrowheads="1"/>
          </p:cNvSpPr>
          <p:nvPr/>
        </p:nvSpPr>
        <p:spPr bwMode="auto">
          <a:xfrm>
            <a:off x="6010274" y="2553864"/>
            <a:ext cx="2809875" cy="8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dirty="0" smtClean="0">
                <a:latin typeface="+mn-lt"/>
                <a:sym typeface="Symbol"/>
              </a:rPr>
              <a:t>Meilleurs équilibre et compatibilité entre grains</a:t>
            </a:r>
            <a:endParaRPr lang="fr-BE" dirty="0">
              <a:latin typeface="+mn-lt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228653"/>
            <a:ext cx="2319338" cy="201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" name="Rectangle 41"/>
          <p:cNvSpPr>
            <a:spLocks noChangeArrowheads="1"/>
          </p:cNvSpPr>
          <p:nvPr/>
        </p:nvSpPr>
        <p:spPr bwMode="auto">
          <a:xfrm>
            <a:off x="236275" y="4948052"/>
            <a:ext cx="1744925" cy="5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Symbol"/>
              <a:buChar char="®"/>
            </a:pPr>
            <a:r>
              <a:rPr lang="fr-BE" sz="2400" dirty="0" smtClean="0">
                <a:latin typeface="+mn-lt"/>
              </a:rPr>
              <a:t> FEM</a:t>
            </a:r>
            <a:r>
              <a:rPr lang="fr-BE" sz="2400" baseline="30000" dirty="0" smtClean="0">
                <a:latin typeface="+mn-lt"/>
              </a:rPr>
              <a:t>2</a:t>
            </a:r>
            <a:r>
              <a:rPr lang="fr-BE" sz="2400" dirty="0" smtClean="0">
                <a:latin typeface="+mn-lt"/>
              </a:rPr>
              <a:t> </a:t>
            </a:r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813" y="3143250"/>
            <a:ext cx="147683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5" cstate="print"/>
          <a:srcRect l="28452" t="3425" r="27174" b="11986"/>
          <a:stretch>
            <a:fillRect/>
          </a:stretch>
        </p:blipFill>
        <p:spPr bwMode="auto">
          <a:xfrm>
            <a:off x="2409825" y="4800096"/>
            <a:ext cx="1304925" cy="189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 descr="C:\rapports\Leçon_inaugurale\220px-Finite_element_triangulati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49" y="5076824"/>
            <a:ext cx="1514475" cy="1514475"/>
          </a:xfrm>
          <a:prstGeom prst="rect">
            <a:avLst/>
          </a:prstGeom>
          <a:noFill/>
        </p:spPr>
      </p:pic>
      <p:sp>
        <p:nvSpPr>
          <p:cNvPr id="37" name="Forme libre 36"/>
          <p:cNvSpPr/>
          <p:nvPr/>
        </p:nvSpPr>
        <p:spPr>
          <a:xfrm>
            <a:off x="3350419" y="5724525"/>
            <a:ext cx="178594" cy="197644"/>
          </a:xfrm>
          <a:custGeom>
            <a:avLst/>
            <a:gdLst>
              <a:gd name="connsiteX0" fmla="*/ 0 w 178594"/>
              <a:gd name="connsiteY0" fmla="*/ 30956 h 197644"/>
              <a:gd name="connsiteX1" fmla="*/ 54769 w 178594"/>
              <a:gd name="connsiteY1" fmla="*/ 73819 h 197644"/>
              <a:gd name="connsiteX2" fmla="*/ 178594 w 178594"/>
              <a:gd name="connsiteY2" fmla="*/ 0 h 197644"/>
              <a:gd name="connsiteX3" fmla="*/ 173831 w 178594"/>
              <a:gd name="connsiteY3" fmla="*/ 121444 h 197644"/>
              <a:gd name="connsiteX4" fmla="*/ 116681 w 178594"/>
              <a:gd name="connsiteY4" fmla="*/ 164306 h 197644"/>
              <a:gd name="connsiteX5" fmla="*/ 52387 w 178594"/>
              <a:gd name="connsiteY5" fmla="*/ 197644 h 197644"/>
              <a:gd name="connsiteX6" fmla="*/ 2381 w 178594"/>
              <a:gd name="connsiteY6" fmla="*/ 164306 h 197644"/>
              <a:gd name="connsiteX7" fmla="*/ 0 w 178594"/>
              <a:gd name="connsiteY7" fmla="*/ 30956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594" h="197644">
                <a:moveTo>
                  <a:pt x="0" y="30956"/>
                </a:moveTo>
                <a:lnTo>
                  <a:pt x="54769" y="73819"/>
                </a:lnTo>
                <a:lnTo>
                  <a:pt x="178594" y="0"/>
                </a:lnTo>
                <a:lnTo>
                  <a:pt x="173831" y="121444"/>
                </a:lnTo>
                <a:lnTo>
                  <a:pt x="116681" y="164306"/>
                </a:lnTo>
                <a:lnTo>
                  <a:pt x="52387" y="197644"/>
                </a:lnTo>
                <a:lnTo>
                  <a:pt x="2381" y="164306"/>
                </a:lnTo>
                <a:cubicBezTo>
                  <a:pt x="1587" y="121444"/>
                  <a:pt x="794" y="78581"/>
                  <a:pt x="0" y="309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38"/>
          <p:cNvCxnSpPr>
            <a:stCxn id="37" idx="1"/>
            <a:endCxn id="37" idx="5"/>
          </p:cNvCxnSpPr>
          <p:nvPr/>
        </p:nvCxnSpPr>
        <p:spPr>
          <a:xfrm flipH="1">
            <a:off x="3402806" y="5798344"/>
            <a:ext cx="2382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448050" y="5124450"/>
            <a:ext cx="1771650" cy="7048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448050" y="5848350"/>
            <a:ext cx="1771650" cy="7048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91" grpId="0"/>
      <p:bldP spid="192" grpId="0"/>
      <p:bldP spid="195" grpId="0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17918</TotalTime>
  <Words>983</Words>
  <Application>Microsoft Office PowerPoint</Application>
  <PresentationFormat>Affichage à l'écran (4:3)</PresentationFormat>
  <Paragraphs>284</Paragraphs>
  <Slides>23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Urbain</vt:lpstr>
      <vt:lpstr>Equation</vt:lpstr>
      <vt:lpstr>Approches multi-échelles et éléments finis Solid-Shell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Duchene</dc:creator>
  <cp:lastModifiedBy>Laurent Duchene</cp:lastModifiedBy>
  <cp:revision>986</cp:revision>
  <dcterms:created xsi:type="dcterms:W3CDTF">1601-01-01T00:00:00Z</dcterms:created>
  <dcterms:modified xsi:type="dcterms:W3CDTF">2012-01-23T10:17:24Z</dcterms:modified>
</cp:coreProperties>
</file>