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21388388" cy="30275213"/>
  <p:notesSz cx="6858000" cy="9144000"/>
  <p:defaultTextStyle>
    <a:defPPr>
      <a:defRPr lang="ja-JP"/>
    </a:defPPr>
    <a:lvl1pPr marL="0" algn="l" defTabSz="1475901" rtl="0" eaLnBrk="1" latinLnBrk="0" hangingPunct="1">
      <a:defRPr kumimoji="1" sz="5800" kern="1200">
        <a:solidFill>
          <a:schemeClr val="tx1"/>
        </a:solidFill>
        <a:latin typeface="+mn-lt"/>
        <a:ea typeface="+mn-ea"/>
        <a:cs typeface="+mn-cs"/>
      </a:defRPr>
    </a:lvl1pPr>
    <a:lvl2pPr marL="1475901" algn="l" defTabSz="1475901" rtl="0" eaLnBrk="1" latinLnBrk="0" hangingPunct="1">
      <a:defRPr kumimoji="1" sz="5800" kern="1200">
        <a:solidFill>
          <a:schemeClr val="tx1"/>
        </a:solidFill>
        <a:latin typeface="+mn-lt"/>
        <a:ea typeface="+mn-ea"/>
        <a:cs typeface="+mn-cs"/>
      </a:defRPr>
    </a:lvl2pPr>
    <a:lvl3pPr marL="2951803" algn="l" defTabSz="1475901" rtl="0" eaLnBrk="1" latinLnBrk="0" hangingPunct="1">
      <a:defRPr kumimoji="1" sz="5800" kern="1200">
        <a:solidFill>
          <a:schemeClr val="tx1"/>
        </a:solidFill>
        <a:latin typeface="+mn-lt"/>
        <a:ea typeface="+mn-ea"/>
        <a:cs typeface="+mn-cs"/>
      </a:defRPr>
    </a:lvl3pPr>
    <a:lvl4pPr marL="4427703" algn="l" defTabSz="1475901" rtl="0" eaLnBrk="1" latinLnBrk="0" hangingPunct="1">
      <a:defRPr kumimoji="1" sz="5800" kern="1200">
        <a:solidFill>
          <a:schemeClr val="tx1"/>
        </a:solidFill>
        <a:latin typeface="+mn-lt"/>
        <a:ea typeface="+mn-ea"/>
        <a:cs typeface="+mn-cs"/>
      </a:defRPr>
    </a:lvl4pPr>
    <a:lvl5pPr marL="5903605" algn="l" defTabSz="1475901" rtl="0" eaLnBrk="1" latinLnBrk="0" hangingPunct="1">
      <a:defRPr kumimoji="1" sz="5800" kern="1200">
        <a:solidFill>
          <a:schemeClr val="tx1"/>
        </a:solidFill>
        <a:latin typeface="+mn-lt"/>
        <a:ea typeface="+mn-ea"/>
        <a:cs typeface="+mn-cs"/>
      </a:defRPr>
    </a:lvl5pPr>
    <a:lvl6pPr marL="7379506" algn="l" defTabSz="1475901" rtl="0" eaLnBrk="1" latinLnBrk="0" hangingPunct="1">
      <a:defRPr kumimoji="1" sz="5800" kern="1200">
        <a:solidFill>
          <a:schemeClr val="tx1"/>
        </a:solidFill>
        <a:latin typeface="+mn-lt"/>
        <a:ea typeface="+mn-ea"/>
        <a:cs typeface="+mn-cs"/>
      </a:defRPr>
    </a:lvl6pPr>
    <a:lvl7pPr marL="8855407" algn="l" defTabSz="1475901" rtl="0" eaLnBrk="1" latinLnBrk="0" hangingPunct="1">
      <a:defRPr kumimoji="1" sz="5800" kern="1200">
        <a:solidFill>
          <a:schemeClr val="tx1"/>
        </a:solidFill>
        <a:latin typeface="+mn-lt"/>
        <a:ea typeface="+mn-ea"/>
        <a:cs typeface="+mn-cs"/>
      </a:defRPr>
    </a:lvl7pPr>
    <a:lvl8pPr marL="10331308" algn="l" defTabSz="1475901" rtl="0" eaLnBrk="1" latinLnBrk="0" hangingPunct="1">
      <a:defRPr kumimoji="1" sz="5800" kern="1200">
        <a:solidFill>
          <a:schemeClr val="tx1"/>
        </a:solidFill>
        <a:latin typeface="+mn-lt"/>
        <a:ea typeface="+mn-ea"/>
        <a:cs typeface="+mn-cs"/>
      </a:defRPr>
    </a:lvl8pPr>
    <a:lvl9pPr marL="11807209" algn="l" defTabSz="1475901" rtl="0" eaLnBrk="1" latinLnBrk="0" hangingPunct="1">
      <a:defRPr kumimoji="1"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中間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間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50" d="100"/>
          <a:sy n="50" d="100"/>
        </p:scale>
        <p:origin x="-30" y="-72"/>
      </p:cViewPr>
      <p:guideLst>
        <p:guide orient="horz" pos="9536"/>
        <p:guide pos="67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04129" y="9404946"/>
            <a:ext cx="18180130" cy="6489547"/>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3208258" y="17155956"/>
            <a:ext cx="14971872" cy="7736998"/>
          </a:xfrm>
        </p:spPr>
        <p:txBody>
          <a:bodyPr/>
          <a:lstStyle>
            <a:lvl1pPr marL="0" indent="0" algn="ctr">
              <a:buNone/>
              <a:defRPr>
                <a:solidFill>
                  <a:schemeClr val="tx1">
                    <a:tint val="75000"/>
                  </a:schemeClr>
                </a:solidFill>
              </a:defRPr>
            </a:lvl1pPr>
            <a:lvl2pPr marL="1475901" indent="0" algn="ctr">
              <a:buNone/>
              <a:defRPr>
                <a:solidFill>
                  <a:schemeClr val="tx1">
                    <a:tint val="75000"/>
                  </a:schemeClr>
                </a:solidFill>
              </a:defRPr>
            </a:lvl2pPr>
            <a:lvl3pPr marL="2951803" indent="0" algn="ctr">
              <a:buNone/>
              <a:defRPr>
                <a:solidFill>
                  <a:schemeClr val="tx1">
                    <a:tint val="75000"/>
                  </a:schemeClr>
                </a:solidFill>
              </a:defRPr>
            </a:lvl3pPr>
            <a:lvl4pPr marL="4427703" indent="0" algn="ctr">
              <a:buNone/>
              <a:defRPr>
                <a:solidFill>
                  <a:schemeClr val="tx1">
                    <a:tint val="75000"/>
                  </a:schemeClr>
                </a:solidFill>
              </a:defRPr>
            </a:lvl4pPr>
            <a:lvl5pPr marL="5903605" indent="0" algn="ctr">
              <a:buNone/>
              <a:defRPr>
                <a:solidFill>
                  <a:schemeClr val="tx1">
                    <a:tint val="75000"/>
                  </a:schemeClr>
                </a:solidFill>
              </a:defRPr>
            </a:lvl5pPr>
            <a:lvl6pPr marL="7379506" indent="0" algn="ctr">
              <a:buNone/>
              <a:defRPr>
                <a:solidFill>
                  <a:schemeClr val="tx1">
                    <a:tint val="75000"/>
                  </a:schemeClr>
                </a:solidFill>
              </a:defRPr>
            </a:lvl6pPr>
            <a:lvl7pPr marL="8855407" indent="0" algn="ctr">
              <a:buNone/>
              <a:defRPr>
                <a:solidFill>
                  <a:schemeClr val="tx1">
                    <a:tint val="75000"/>
                  </a:schemeClr>
                </a:solidFill>
              </a:defRPr>
            </a:lvl7pPr>
            <a:lvl8pPr marL="10331308" indent="0" algn="ctr">
              <a:buNone/>
              <a:defRPr>
                <a:solidFill>
                  <a:schemeClr val="tx1">
                    <a:tint val="75000"/>
                  </a:schemeClr>
                </a:solidFill>
              </a:defRPr>
            </a:lvl8pPr>
            <a:lvl9pPr marL="11807209"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1875760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2048079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5506582" y="1212418"/>
            <a:ext cx="4812387" cy="2583204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1069420" y="1212418"/>
            <a:ext cx="14080689" cy="258320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1884709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2070690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689536" y="19454628"/>
            <a:ext cx="18180130" cy="6012994"/>
          </a:xfrm>
        </p:spPr>
        <p:txBody>
          <a:bodyPr anchor="t"/>
          <a:lstStyle>
            <a:lvl1pPr algn="l">
              <a:defRPr sz="129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689536" y="12831933"/>
            <a:ext cx="18180130" cy="6622699"/>
          </a:xfrm>
        </p:spPr>
        <p:txBody>
          <a:bodyPr anchor="b"/>
          <a:lstStyle>
            <a:lvl1pPr marL="0" indent="0">
              <a:buNone/>
              <a:defRPr sz="6400">
                <a:solidFill>
                  <a:schemeClr val="tx1">
                    <a:tint val="75000"/>
                  </a:schemeClr>
                </a:solidFill>
              </a:defRPr>
            </a:lvl1pPr>
            <a:lvl2pPr marL="1475901" indent="0">
              <a:buNone/>
              <a:defRPr sz="5800">
                <a:solidFill>
                  <a:schemeClr val="tx1">
                    <a:tint val="75000"/>
                  </a:schemeClr>
                </a:solidFill>
              </a:defRPr>
            </a:lvl2pPr>
            <a:lvl3pPr marL="2951803" indent="0">
              <a:buNone/>
              <a:defRPr sz="5100">
                <a:solidFill>
                  <a:schemeClr val="tx1">
                    <a:tint val="75000"/>
                  </a:schemeClr>
                </a:solidFill>
              </a:defRPr>
            </a:lvl3pPr>
            <a:lvl4pPr marL="4427703" indent="0">
              <a:buNone/>
              <a:defRPr sz="4500">
                <a:solidFill>
                  <a:schemeClr val="tx1">
                    <a:tint val="75000"/>
                  </a:schemeClr>
                </a:solidFill>
              </a:defRPr>
            </a:lvl4pPr>
            <a:lvl5pPr marL="5903605" indent="0">
              <a:buNone/>
              <a:defRPr sz="4500">
                <a:solidFill>
                  <a:schemeClr val="tx1">
                    <a:tint val="75000"/>
                  </a:schemeClr>
                </a:solidFill>
              </a:defRPr>
            </a:lvl5pPr>
            <a:lvl6pPr marL="7379506" indent="0">
              <a:buNone/>
              <a:defRPr sz="4500">
                <a:solidFill>
                  <a:schemeClr val="tx1">
                    <a:tint val="75000"/>
                  </a:schemeClr>
                </a:solidFill>
              </a:defRPr>
            </a:lvl6pPr>
            <a:lvl7pPr marL="8855407" indent="0">
              <a:buNone/>
              <a:defRPr sz="4500">
                <a:solidFill>
                  <a:schemeClr val="tx1">
                    <a:tint val="75000"/>
                  </a:schemeClr>
                </a:solidFill>
              </a:defRPr>
            </a:lvl7pPr>
            <a:lvl8pPr marL="10331308" indent="0">
              <a:buNone/>
              <a:defRPr sz="4500">
                <a:solidFill>
                  <a:schemeClr val="tx1">
                    <a:tint val="75000"/>
                  </a:schemeClr>
                </a:solidFill>
              </a:defRPr>
            </a:lvl8pPr>
            <a:lvl9pPr marL="11807209" indent="0">
              <a:buNone/>
              <a:defRPr sz="4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43453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1069420" y="7064223"/>
            <a:ext cx="9446538" cy="19980241"/>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10872430" y="7064223"/>
            <a:ext cx="9446538" cy="19980241"/>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2225315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69421" y="6776883"/>
            <a:ext cx="9450252" cy="2824283"/>
          </a:xfrm>
        </p:spPr>
        <p:txBody>
          <a:bodyPr anchor="b"/>
          <a:lstStyle>
            <a:lvl1pPr marL="0" indent="0">
              <a:buNone/>
              <a:defRPr sz="7700" b="1"/>
            </a:lvl1pPr>
            <a:lvl2pPr marL="1475901" indent="0">
              <a:buNone/>
              <a:defRPr sz="6400" b="1"/>
            </a:lvl2pPr>
            <a:lvl3pPr marL="2951803" indent="0">
              <a:buNone/>
              <a:defRPr sz="5800" b="1"/>
            </a:lvl3pPr>
            <a:lvl4pPr marL="4427703" indent="0">
              <a:buNone/>
              <a:defRPr sz="5100" b="1"/>
            </a:lvl4pPr>
            <a:lvl5pPr marL="5903605" indent="0">
              <a:buNone/>
              <a:defRPr sz="5100" b="1"/>
            </a:lvl5pPr>
            <a:lvl6pPr marL="7379506" indent="0">
              <a:buNone/>
              <a:defRPr sz="5100" b="1"/>
            </a:lvl6pPr>
            <a:lvl7pPr marL="8855407" indent="0">
              <a:buNone/>
              <a:defRPr sz="5100" b="1"/>
            </a:lvl7pPr>
            <a:lvl8pPr marL="10331308" indent="0">
              <a:buNone/>
              <a:defRPr sz="5100" b="1"/>
            </a:lvl8pPr>
            <a:lvl9pPr marL="11807209" indent="0">
              <a:buNone/>
              <a:defRPr sz="51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1069421" y="9601166"/>
            <a:ext cx="9450252" cy="17443291"/>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10865006" y="6776883"/>
            <a:ext cx="9453964" cy="2824283"/>
          </a:xfrm>
        </p:spPr>
        <p:txBody>
          <a:bodyPr anchor="b"/>
          <a:lstStyle>
            <a:lvl1pPr marL="0" indent="0">
              <a:buNone/>
              <a:defRPr sz="7700" b="1"/>
            </a:lvl1pPr>
            <a:lvl2pPr marL="1475901" indent="0">
              <a:buNone/>
              <a:defRPr sz="6400" b="1"/>
            </a:lvl2pPr>
            <a:lvl3pPr marL="2951803" indent="0">
              <a:buNone/>
              <a:defRPr sz="5800" b="1"/>
            </a:lvl3pPr>
            <a:lvl4pPr marL="4427703" indent="0">
              <a:buNone/>
              <a:defRPr sz="5100" b="1"/>
            </a:lvl4pPr>
            <a:lvl5pPr marL="5903605" indent="0">
              <a:buNone/>
              <a:defRPr sz="5100" b="1"/>
            </a:lvl5pPr>
            <a:lvl6pPr marL="7379506" indent="0">
              <a:buNone/>
              <a:defRPr sz="5100" b="1"/>
            </a:lvl6pPr>
            <a:lvl7pPr marL="8855407" indent="0">
              <a:buNone/>
              <a:defRPr sz="5100" b="1"/>
            </a:lvl7pPr>
            <a:lvl8pPr marL="10331308" indent="0">
              <a:buNone/>
              <a:defRPr sz="5100" b="1"/>
            </a:lvl8pPr>
            <a:lvl9pPr marL="11807209" indent="0">
              <a:buNone/>
              <a:defRPr sz="51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10865006" y="9601166"/>
            <a:ext cx="9453964" cy="17443291"/>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1157639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2192180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3146687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069421" y="1205403"/>
            <a:ext cx="7036633" cy="5129967"/>
          </a:xfrm>
        </p:spPr>
        <p:txBody>
          <a:bodyPr anchor="b"/>
          <a:lstStyle>
            <a:lvl1pPr algn="l">
              <a:defRPr sz="64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8362265" y="1205406"/>
            <a:ext cx="11956705" cy="25839056"/>
          </a:xfrm>
        </p:spPr>
        <p:txBody>
          <a:bodyPr/>
          <a:lstStyle>
            <a:lvl1pPr>
              <a:defRPr sz="10300"/>
            </a:lvl1pPr>
            <a:lvl2pPr>
              <a:defRPr sz="9000"/>
            </a:lvl2pPr>
            <a:lvl3pPr>
              <a:defRPr sz="7700"/>
            </a:lvl3pPr>
            <a:lvl4pPr>
              <a:defRPr sz="6400"/>
            </a:lvl4pPr>
            <a:lvl5pPr>
              <a:defRPr sz="6400"/>
            </a:lvl5pPr>
            <a:lvl6pPr>
              <a:defRPr sz="6400"/>
            </a:lvl6pPr>
            <a:lvl7pPr>
              <a:defRPr sz="6400"/>
            </a:lvl7pPr>
            <a:lvl8pPr>
              <a:defRPr sz="6400"/>
            </a:lvl8pPr>
            <a:lvl9pPr>
              <a:defRPr sz="6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1069421" y="6335371"/>
            <a:ext cx="7036633" cy="20709090"/>
          </a:xfrm>
        </p:spPr>
        <p:txBody>
          <a:bodyPr/>
          <a:lstStyle>
            <a:lvl1pPr marL="0" indent="0">
              <a:buNone/>
              <a:defRPr sz="4500"/>
            </a:lvl1pPr>
            <a:lvl2pPr marL="1475901" indent="0">
              <a:buNone/>
              <a:defRPr sz="3900"/>
            </a:lvl2pPr>
            <a:lvl3pPr marL="2951803" indent="0">
              <a:buNone/>
              <a:defRPr sz="3300"/>
            </a:lvl3pPr>
            <a:lvl4pPr marL="4427703" indent="0">
              <a:buNone/>
              <a:defRPr sz="2900"/>
            </a:lvl4pPr>
            <a:lvl5pPr marL="5903605" indent="0">
              <a:buNone/>
              <a:defRPr sz="2900"/>
            </a:lvl5pPr>
            <a:lvl6pPr marL="7379506" indent="0">
              <a:buNone/>
              <a:defRPr sz="2900"/>
            </a:lvl6pPr>
            <a:lvl7pPr marL="8855407" indent="0">
              <a:buNone/>
              <a:defRPr sz="2900"/>
            </a:lvl7pPr>
            <a:lvl8pPr marL="10331308" indent="0">
              <a:buNone/>
              <a:defRPr sz="2900"/>
            </a:lvl8pPr>
            <a:lvl9pPr marL="11807209" indent="0">
              <a:buNone/>
              <a:defRPr sz="2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3211314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192274" y="21192652"/>
            <a:ext cx="12833033" cy="2501913"/>
          </a:xfrm>
        </p:spPr>
        <p:txBody>
          <a:bodyPr anchor="b"/>
          <a:lstStyle>
            <a:lvl1pPr algn="l">
              <a:defRPr sz="64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192274" y="2705147"/>
            <a:ext cx="12833033" cy="18165128"/>
          </a:xfrm>
        </p:spPr>
        <p:txBody>
          <a:bodyPr/>
          <a:lstStyle>
            <a:lvl1pPr marL="0" indent="0">
              <a:buNone/>
              <a:defRPr sz="10300"/>
            </a:lvl1pPr>
            <a:lvl2pPr marL="1475901" indent="0">
              <a:buNone/>
              <a:defRPr sz="9000"/>
            </a:lvl2pPr>
            <a:lvl3pPr marL="2951803" indent="0">
              <a:buNone/>
              <a:defRPr sz="7700"/>
            </a:lvl3pPr>
            <a:lvl4pPr marL="4427703" indent="0">
              <a:buNone/>
              <a:defRPr sz="6400"/>
            </a:lvl4pPr>
            <a:lvl5pPr marL="5903605" indent="0">
              <a:buNone/>
              <a:defRPr sz="6400"/>
            </a:lvl5pPr>
            <a:lvl6pPr marL="7379506" indent="0">
              <a:buNone/>
              <a:defRPr sz="6400"/>
            </a:lvl6pPr>
            <a:lvl7pPr marL="8855407" indent="0">
              <a:buNone/>
              <a:defRPr sz="6400"/>
            </a:lvl7pPr>
            <a:lvl8pPr marL="10331308" indent="0">
              <a:buNone/>
              <a:defRPr sz="6400"/>
            </a:lvl8pPr>
            <a:lvl9pPr marL="11807209" indent="0">
              <a:buNone/>
              <a:defRPr sz="6400"/>
            </a:lvl9pPr>
          </a:lstStyle>
          <a:p>
            <a:endParaRPr kumimoji="1" lang="ja-JP" altLang="en-US"/>
          </a:p>
        </p:txBody>
      </p:sp>
      <p:sp>
        <p:nvSpPr>
          <p:cNvPr id="4" name="テキスト プレースホルダー 3"/>
          <p:cNvSpPr>
            <a:spLocks noGrp="1"/>
          </p:cNvSpPr>
          <p:nvPr>
            <p:ph type="body" sz="half" idx="2"/>
          </p:nvPr>
        </p:nvSpPr>
        <p:spPr>
          <a:xfrm>
            <a:off x="4192274" y="23694565"/>
            <a:ext cx="12833033" cy="3553130"/>
          </a:xfrm>
        </p:spPr>
        <p:txBody>
          <a:bodyPr/>
          <a:lstStyle>
            <a:lvl1pPr marL="0" indent="0">
              <a:buNone/>
              <a:defRPr sz="4500"/>
            </a:lvl1pPr>
            <a:lvl2pPr marL="1475901" indent="0">
              <a:buNone/>
              <a:defRPr sz="3900"/>
            </a:lvl2pPr>
            <a:lvl3pPr marL="2951803" indent="0">
              <a:buNone/>
              <a:defRPr sz="3300"/>
            </a:lvl3pPr>
            <a:lvl4pPr marL="4427703" indent="0">
              <a:buNone/>
              <a:defRPr sz="2900"/>
            </a:lvl4pPr>
            <a:lvl5pPr marL="5903605" indent="0">
              <a:buNone/>
              <a:defRPr sz="2900"/>
            </a:lvl5pPr>
            <a:lvl6pPr marL="7379506" indent="0">
              <a:buNone/>
              <a:defRPr sz="2900"/>
            </a:lvl6pPr>
            <a:lvl7pPr marL="8855407" indent="0">
              <a:buNone/>
              <a:defRPr sz="2900"/>
            </a:lvl7pPr>
            <a:lvl8pPr marL="10331308" indent="0">
              <a:buNone/>
              <a:defRPr sz="2900"/>
            </a:lvl8pPr>
            <a:lvl9pPr marL="11807209" indent="0">
              <a:buNone/>
              <a:defRPr sz="2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ACD164B-0C5D-0342-8504-B41EA9E9E230}" type="datetimeFigureOut">
              <a:rPr kumimoji="1" lang="ja-JP" altLang="en-US" smtClean="0"/>
              <a:t>2013/7/17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246371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069420" y="1212414"/>
            <a:ext cx="19249549" cy="5045868"/>
          </a:xfrm>
          <a:prstGeom prst="rect">
            <a:avLst/>
          </a:prstGeom>
        </p:spPr>
        <p:txBody>
          <a:bodyPr vert="horz" lIns="295180" tIns="147590" rIns="295180" bIns="14759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69420" y="7064223"/>
            <a:ext cx="19249549" cy="19980241"/>
          </a:xfrm>
          <a:prstGeom prst="rect">
            <a:avLst/>
          </a:prstGeom>
        </p:spPr>
        <p:txBody>
          <a:bodyPr vert="horz" lIns="295180" tIns="147590" rIns="295180" bIns="14759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1069420" y="28060642"/>
            <a:ext cx="4990624" cy="1611874"/>
          </a:xfrm>
          <a:prstGeom prst="rect">
            <a:avLst/>
          </a:prstGeom>
        </p:spPr>
        <p:txBody>
          <a:bodyPr vert="horz" lIns="295180" tIns="147590" rIns="295180" bIns="147590" rtlCol="0" anchor="ctr"/>
          <a:lstStyle>
            <a:lvl1pPr algn="l">
              <a:defRPr sz="3900">
                <a:solidFill>
                  <a:schemeClr val="tx1">
                    <a:tint val="75000"/>
                  </a:schemeClr>
                </a:solidFill>
              </a:defRPr>
            </a:lvl1pPr>
          </a:lstStyle>
          <a:p>
            <a:fld id="{9ACD164B-0C5D-0342-8504-B41EA9E9E230}" type="datetimeFigureOut">
              <a:rPr kumimoji="1" lang="ja-JP" altLang="en-US" smtClean="0"/>
              <a:t>2013/7/17</a:t>
            </a:fld>
            <a:endParaRPr kumimoji="1" lang="ja-JP" altLang="en-US"/>
          </a:p>
        </p:txBody>
      </p:sp>
      <p:sp>
        <p:nvSpPr>
          <p:cNvPr id="5" name="フッター プレースホルダー 4"/>
          <p:cNvSpPr>
            <a:spLocks noGrp="1"/>
          </p:cNvSpPr>
          <p:nvPr>
            <p:ph type="ftr" sz="quarter" idx="3"/>
          </p:nvPr>
        </p:nvSpPr>
        <p:spPr>
          <a:xfrm>
            <a:off x="7307699" y="28060642"/>
            <a:ext cx="6772990" cy="1611874"/>
          </a:xfrm>
          <a:prstGeom prst="rect">
            <a:avLst/>
          </a:prstGeom>
        </p:spPr>
        <p:txBody>
          <a:bodyPr vert="horz" lIns="295180" tIns="147590" rIns="295180" bIns="147590" rtlCol="0" anchor="ctr"/>
          <a:lstStyle>
            <a:lvl1pPr algn="ctr">
              <a:defRPr sz="3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5328345" y="28060642"/>
            <a:ext cx="4990624" cy="1611874"/>
          </a:xfrm>
          <a:prstGeom prst="rect">
            <a:avLst/>
          </a:prstGeom>
        </p:spPr>
        <p:txBody>
          <a:bodyPr vert="horz" lIns="295180" tIns="147590" rIns="295180" bIns="147590" rtlCol="0" anchor="ctr"/>
          <a:lstStyle>
            <a:lvl1pPr algn="r">
              <a:defRPr sz="3900">
                <a:solidFill>
                  <a:schemeClr val="tx1">
                    <a:tint val="75000"/>
                  </a:schemeClr>
                </a:solidFill>
              </a:defRPr>
            </a:lvl1pPr>
          </a:lstStyle>
          <a:p>
            <a:fld id="{D5A4E424-2A5F-254D-B9C1-4CB8947A3E46}" type="slidenum">
              <a:rPr kumimoji="1" lang="ja-JP" altLang="en-US" smtClean="0"/>
              <a:t>‹#›</a:t>
            </a:fld>
            <a:endParaRPr kumimoji="1" lang="ja-JP" altLang="en-US"/>
          </a:p>
        </p:txBody>
      </p:sp>
    </p:spTree>
    <p:extLst>
      <p:ext uri="{BB962C8B-B14F-4D97-AF65-F5344CB8AC3E}">
        <p14:creationId xmlns:p14="http://schemas.microsoft.com/office/powerpoint/2010/main" val="3596799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901" rtl="0" eaLnBrk="1" latinLnBrk="0" hangingPunct="1">
        <a:spcBef>
          <a:spcPct val="0"/>
        </a:spcBef>
        <a:buNone/>
        <a:defRPr kumimoji="1" sz="14200" kern="1200">
          <a:solidFill>
            <a:schemeClr val="tx1"/>
          </a:solidFill>
          <a:latin typeface="+mj-lt"/>
          <a:ea typeface="+mj-ea"/>
          <a:cs typeface="+mj-cs"/>
        </a:defRPr>
      </a:lvl1pPr>
    </p:titleStyle>
    <p:bodyStyle>
      <a:lvl1pPr marL="1106926" indent="-1106926" algn="l" defTabSz="1475901" rtl="0" eaLnBrk="1" latinLnBrk="0" hangingPunct="1">
        <a:spcBef>
          <a:spcPct val="20000"/>
        </a:spcBef>
        <a:buFont typeface="Arial"/>
        <a:buChar char="•"/>
        <a:defRPr kumimoji="1" sz="10300" kern="1200">
          <a:solidFill>
            <a:schemeClr val="tx1"/>
          </a:solidFill>
          <a:latin typeface="+mn-lt"/>
          <a:ea typeface="+mn-ea"/>
          <a:cs typeface="+mn-cs"/>
        </a:defRPr>
      </a:lvl1pPr>
      <a:lvl2pPr marL="2398340" indent="-922438" algn="l" defTabSz="1475901" rtl="0" eaLnBrk="1" latinLnBrk="0" hangingPunct="1">
        <a:spcBef>
          <a:spcPct val="20000"/>
        </a:spcBef>
        <a:buFont typeface="Arial"/>
        <a:buChar char="–"/>
        <a:defRPr kumimoji="1" sz="9000" kern="1200">
          <a:solidFill>
            <a:schemeClr val="tx1"/>
          </a:solidFill>
          <a:latin typeface="+mn-lt"/>
          <a:ea typeface="+mn-ea"/>
          <a:cs typeface="+mn-cs"/>
        </a:defRPr>
      </a:lvl2pPr>
      <a:lvl3pPr marL="3689753" indent="-737950" algn="l" defTabSz="1475901" rtl="0" eaLnBrk="1" latinLnBrk="0" hangingPunct="1">
        <a:spcBef>
          <a:spcPct val="20000"/>
        </a:spcBef>
        <a:buFont typeface="Arial"/>
        <a:buChar char="•"/>
        <a:defRPr kumimoji="1" sz="7700" kern="1200">
          <a:solidFill>
            <a:schemeClr val="tx1"/>
          </a:solidFill>
          <a:latin typeface="+mn-lt"/>
          <a:ea typeface="+mn-ea"/>
          <a:cs typeface="+mn-cs"/>
        </a:defRPr>
      </a:lvl3pPr>
      <a:lvl4pPr marL="5165654" indent="-737950" algn="l" defTabSz="1475901" rtl="0" eaLnBrk="1" latinLnBrk="0" hangingPunct="1">
        <a:spcBef>
          <a:spcPct val="20000"/>
        </a:spcBef>
        <a:buFont typeface="Arial"/>
        <a:buChar char="–"/>
        <a:defRPr kumimoji="1" sz="6400" kern="1200">
          <a:solidFill>
            <a:schemeClr val="tx1"/>
          </a:solidFill>
          <a:latin typeface="+mn-lt"/>
          <a:ea typeface="+mn-ea"/>
          <a:cs typeface="+mn-cs"/>
        </a:defRPr>
      </a:lvl4pPr>
      <a:lvl5pPr marL="6641555" indent="-737950" algn="l" defTabSz="1475901" rtl="0" eaLnBrk="1" latinLnBrk="0" hangingPunct="1">
        <a:spcBef>
          <a:spcPct val="20000"/>
        </a:spcBef>
        <a:buFont typeface="Arial"/>
        <a:buChar char="»"/>
        <a:defRPr kumimoji="1" sz="6400" kern="1200">
          <a:solidFill>
            <a:schemeClr val="tx1"/>
          </a:solidFill>
          <a:latin typeface="+mn-lt"/>
          <a:ea typeface="+mn-ea"/>
          <a:cs typeface="+mn-cs"/>
        </a:defRPr>
      </a:lvl5pPr>
      <a:lvl6pPr marL="8117456" indent="-737950" algn="l" defTabSz="1475901" rtl="0" eaLnBrk="1" latinLnBrk="0" hangingPunct="1">
        <a:spcBef>
          <a:spcPct val="20000"/>
        </a:spcBef>
        <a:buFont typeface="Arial"/>
        <a:buChar char="•"/>
        <a:defRPr kumimoji="1" sz="6400" kern="1200">
          <a:solidFill>
            <a:schemeClr val="tx1"/>
          </a:solidFill>
          <a:latin typeface="+mn-lt"/>
          <a:ea typeface="+mn-ea"/>
          <a:cs typeface="+mn-cs"/>
        </a:defRPr>
      </a:lvl6pPr>
      <a:lvl7pPr marL="9593358" indent="-737950" algn="l" defTabSz="1475901" rtl="0" eaLnBrk="1" latinLnBrk="0" hangingPunct="1">
        <a:spcBef>
          <a:spcPct val="20000"/>
        </a:spcBef>
        <a:buFont typeface="Arial"/>
        <a:buChar char="•"/>
        <a:defRPr kumimoji="1" sz="6400" kern="1200">
          <a:solidFill>
            <a:schemeClr val="tx1"/>
          </a:solidFill>
          <a:latin typeface="+mn-lt"/>
          <a:ea typeface="+mn-ea"/>
          <a:cs typeface="+mn-cs"/>
        </a:defRPr>
      </a:lvl7pPr>
      <a:lvl8pPr marL="11069259" indent="-737950" algn="l" defTabSz="1475901" rtl="0" eaLnBrk="1" latinLnBrk="0" hangingPunct="1">
        <a:spcBef>
          <a:spcPct val="20000"/>
        </a:spcBef>
        <a:buFont typeface="Arial"/>
        <a:buChar char="•"/>
        <a:defRPr kumimoji="1" sz="6400" kern="1200">
          <a:solidFill>
            <a:schemeClr val="tx1"/>
          </a:solidFill>
          <a:latin typeface="+mn-lt"/>
          <a:ea typeface="+mn-ea"/>
          <a:cs typeface="+mn-cs"/>
        </a:defRPr>
      </a:lvl8pPr>
      <a:lvl9pPr marL="12545160" indent="-737950" algn="l" defTabSz="1475901" rtl="0" eaLnBrk="1" latinLnBrk="0" hangingPunct="1">
        <a:spcBef>
          <a:spcPct val="20000"/>
        </a:spcBef>
        <a:buFont typeface="Arial"/>
        <a:buChar char="•"/>
        <a:defRPr kumimoji="1" sz="6400" kern="1200">
          <a:solidFill>
            <a:schemeClr val="tx1"/>
          </a:solidFill>
          <a:latin typeface="+mn-lt"/>
          <a:ea typeface="+mn-ea"/>
          <a:cs typeface="+mn-cs"/>
        </a:defRPr>
      </a:lvl9pPr>
    </p:bodyStyle>
    <p:otherStyle>
      <a:defPPr>
        <a:defRPr lang="ja-JP"/>
      </a:defPPr>
      <a:lvl1pPr marL="0" algn="l" defTabSz="1475901" rtl="0" eaLnBrk="1" latinLnBrk="0" hangingPunct="1">
        <a:defRPr kumimoji="1" sz="5800" kern="1200">
          <a:solidFill>
            <a:schemeClr val="tx1"/>
          </a:solidFill>
          <a:latin typeface="+mn-lt"/>
          <a:ea typeface="+mn-ea"/>
          <a:cs typeface="+mn-cs"/>
        </a:defRPr>
      </a:lvl1pPr>
      <a:lvl2pPr marL="1475901" algn="l" defTabSz="1475901" rtl="0" eaLnBrk="1" latinLnBrk="0" hangingPunct="1">
        <a:defRPr kumimoji="1" sz="5800" kern="1200">
          <a:solidFill>
            <a:schemeClr val="tx1"/>
          </a:solidFill>
          <a:latin typeface="+mn-lt"/>
          <a:ea typeface="+mn-ea"/>
          <a:cs typeface="+mn-cs"/>
        </a:defRPr>
      </a:lvl2pPr>
      <a:lvl3pPr marL="2951803" algn="l" defTabSz="1475901" rtl="0" eaLnBrk="1" latinLnBrk="0" hangingPunct="1">
        <a:defRPr kumimoji="1" sz="5800" kern="1200">
          <a:solidFill>
            <a:schemeClr val="tx1"/>
          </a:solidFill>
          <a:latin typeface="+mn-lt"/>
          <a:ea typeface="+mn-ea"/>
          <a:cs typeface="+mn-cs"/>
        </a:defRPr>
      </a:lvl3pPr>
      <a:lvl4pPr marL="4427703" algn="l" defTabSz="1475901" rtl="0" eaLnBrk="1" latinLnBrk="0" hangingPunct="1">
        <a:defRPr kumimoji="1" sz="5800" kern="1200">
          <a:solidFill>
            <a:schemeClr val="tx1"/>
          </a:solidFill>
          <a:latin typeface="+mn-lt"/>
          <a:ea typeface="+mn-ea"/>
          <a:cs typeface="+mn-cs"/>
        </a:defRPr>
      </a:lvl4pPr>
      <a:lvl5pPr marL="5903605" algn="l" defTabSz="1475901" rtl="0" eaLnBrk="1" latinLnBrk="0" hangingPunct="1">
        <a:defRPr kumimoji="1" sz="5800" kern="1200">
          <a:solidFill>
            <a:schemeClr val="tx1"/>
          </a:solidFill>
          <a:latin typeface="+mn-lt"/>
          <a:ea typeface="+mn-ea"/>
          <a:cs typeface="+mn-cs"/>
        </a:defRPr>
      </a:lvl5pPr>
      <a:lvl6pPr marL="7379506" algn="l" defTabSz="1475901" rtl="0" eaLnBrk="1" latinLnBrk="0" hangingPunct="1">
        <a:defRPr kumimoji="1" sz="5800" kern="1200">
          <a:solidFill>
            <a:schemeClr val="tx1"/>
          </a:solidFill>
          <a:latin typeface="+mn-lt"/>
          <a:ea typeface="+mn-ea"/>
          <a:cs typeface="+mn-cs"/>
        </a:defRPr>
      </a:lvl6pPr>
      <a:lvl7pPr marL="8855407" algn="l" defTabSz="1475901" rtl="0" eaLnBrk="1" latinLnBrk="0" hangingPunct="1">
        <a:defRPr kumimoji="1" sz="5800" kern="1200">
          <a:solidFill>
            <a:schemeClr val="tx1"/>
          </a:solidFill>
          <a:latin typeface="+mn-lt"/>
          <a:ea typeface="+mn-ea"/>
          <a:cs typeface="+mn-cs"/>
        </a:defRPr>
      </a:lvl7pPr>
      <a:lvl8pPr marL="10331308" algn="l" defTabSz="1475901" rtl="0" eaLnBrk="1" latinLnBrk="0" hangingPunct="1">
        <a:defRPr kumimoji="1" sz="5800" kern="1200">
          <a:solidFill>
            <a:schemeClr val="tx1"/>
          </a:solidFill>
          <a:latin typeface="+mn-lt"/>
          <a:ea typeface="+mn-ea"/>
          <a:cs typeface="+mn-cs"/>
        </a:defRPr>
      </a:lvl8pPr>
      <a:lvl9pPr marL="11807209" algn="l" defTabSz="1475901" rtl="0" eaLnBrk="1" latinLnBrk="0" hangingPunct="1">
        <a:defRPr kumimoji="1"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図形グループ 44"/>
          <p:cNvGrpSpPr/>
          <p:nvPr/>
        </p:nvGrpSpPr>
        <p:grpSpPr>
          <a:xfrm>
            <a:off x="15845044" y="8818879"/>
            <a:ext cx="4647449" cy="3907815"/>
            <a:chOff x="15671373" y="8509315"/>
            <a:chExt cx="4647449" cy="3907815"/>
          </a:xfrm>
        </p:grpSpPr>
        <p:pic>
          <p:nvPicPr>
            <p:cNvPr id="42" name="図 41"/>
            <p:cNvPicPr>
              <a:picLocks noChangeAspect="1"/>
            </p:cNvPicPr>
            <p:nvPr/>
          </p:nvPicPr>
          <p:blipFill rotWithShape="1">
            <a:blip r:embed="rId2"/>
            <a:srcRect l="17460" r="20571"/>
            <a:stretch/>
          </p:blipFill>
          <p:spPr>
            <a:xfrm>
              <a:off x="15671373" y="8509315"/>
              <a:ext cx="4647449" cy="3907815"/>
            </a:xfrm>
            <a:prstGeom prst="rect">
              <a:avLst/>
            </a:prstGeom>
          </p:spPr>
        </p:pic>
        <p:sp>
          <p:nvSpPr>
            <p:cNvPr id="44" name="左右矢印 43"/>
            <p:cNvSpPr/>
            <p:nvPr/>
          </p:nvSpPr>
          <p:spPr>
            <a:xfrm>
              <a:off x="16899368" y="9168782"/>
              <a:ext cx="2109962" cy="700040"/>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1800" dirty="0" smtClean="0"/>
                <a:t>Early-warning TA</a:t>
              </a:r>
              <a:endParaRPr kumimoji="1" lang="ja-JP" altLang="en-US" sz="1800" dirty="0"/>
            </a:p>
          </p:txBody>
        </p:sp>
        <p:sp>
          <p:nvSpPr>
            <p:cNvPr id="106" name="左右矢印 105"/>
            <p:cNvSpPr/>
            <p:nvPr/>
          </p:nvSpPr>
          <p:spPr>
            <a:xfrm rot="947020">
              <a:off x="16846950" y="9907480"/>
              <a:ext cx="1825675" cy="1068625"/>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1800" dirty="0" smtClean="0"/>
                <a:t>Bottom-up TA</a:t>
              </a:r>
              <a:endParaRPr kumimoji="1" lang="ja-JP" altLang="en-US" sz="1800" dirty="0"/>
            </a:p>
          </p:txBody>
        </p:sp>
        <p:sp>
          <p:nvSpPr>
            <p:cNvPr id="107" name="左右矢印 106"/>
            <p:cNvSpPr/>
            <p:nvPr/>
          </p:nvSpPr>
          <p:spPr>
            <a:xfrm rot="17792875">
              <a:off x="17730354" y="10708511"/>
              <a:ext cx="1948922" cy="700040"/>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1800" dirty="0" smtClean="0"/>
                <a:t>Interactive TA</a:t>
              </a:r>
              <a:endParaRPr kumimoji="1" lang="ja-JP" altLang="en-US" sz="1800" dirty="0"/>
            </a:p>
          </p:txBody>
        </p:sp>
      </p:grpSp>
      <p:sp>
        <p:nvSpPr>
          <p:cNvPr id="7" name="角丸四角形 6"/>
          <p:cNvSpPr/>
          <p:nvPr/>
        </p:nvSpPr>
        <p:spPr>
          <a:xfrm>
            <a:off x="907950" y="865915"/>
            <a:ext cx="19646503" cy="1821558"/>
          </a:xfrm>
          <a:prstGeom prst="roundRect">
            <a:avLst/>
          </a:prstGeom>
          <a:effectLst>
            <a:glow rad="63500">
              <a:schemeClr val="accent1">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5400" dirty="0">
                <a:solidFill>
                  <a:schemeClr val="bg1"/>
                </a:solidFill>
              </a:rPr>
              <a:t>Science and Technology Governance in Japan and Belgium:</a:t>
            </a:r>
          </a:p>
          <a:p>
            <a:pPr algn="ctr"/>
            <a:r>
              <a:rPr lang="en-US" altLang="ja-JP" sz="4800" dirty="0">
                <a:solidFill>
                  <a:schemeClr val="bg1"/>
                </a:solidFill>
              </a:rPr>
              <a:t>Building on Experiments with Technology Assessment and TA-like Activities</a:t>
            </a:r>
            <a:endParaRPr lang="ja-JP" altLang="en-US" sz="5400" dirty="0">
              <a:solidFill>
                <a:schemeClr val="bg1"/>
              </a:solidFill>
            </a:endParaRPr>
          </a:p>
        </p:txBody>
      </p:sp>
      <p:sp>
        <p:nvSpPr>
          <p:cNvPr id="5" name="テキスト ボックス 4"/>
          <p:cNvSpPr txBox="1"/>
          <p:nvPr/>
        </p:nvSpPr>
        <p:spPr>
          <a:xfrm>
            <a:off x="907950" y="2842125"/>
            <a:ext cx="9411674" cy="1168048"/>
          </a:xfrm>
          <a:prstGeom prst="rect">
            <a:avLst/>
          </a:prstGeom>
          <a:noFill/>
        </p:spPr>
        <p:txBody>
          <a:bodyPr wrap="square" lIns="59473" tIns="29736" rIns="59473" bIns="29736" rtlCol="0">
            <a:spAutoFit/>
          </a:bodyPr>
          <a:lstStyle/>
          <a:p>
            <a:r>
              <a:rPr lang="en-US" altLang="ja-JP" sz="3600" dirty="0" err="1">
                <a:latin typeface="Corbel"/>
                <a:cs typeface="Corbel"/>
              </a:rPr>
              <a:t>Michiel</a:t>
            </a:r>
            <a:r>
              <a:rPr lang="en-US" altLang="ja-JP" sz="3600" dirty="0">
                <a:latin typeface="Corbel"/>
                <a:cs typeface="Corbel"/>
              </a:rPr>
              <a:t> van </a:t>
            </a:r>
            <a:r>
              <a:rPr lang="en-US" altLang="ja-JP" sz="3600" dirty="0" err="1">
                <a:latin typeface="Corbel"/>
                <a:cs typeface="Corbel"/>
              </a:rPr>
              <a:t>Oudheusden</a:t>
            </a:r>
            <a:r>
              <a:rPr lang="en-US" altLang="ja-JP" sz="3600" dirty="0">
                <a:latin typeface="Corbel"/>
                <a:cs typeface="Corbel"/>
              </a:rPr>
              <a:t> (University of Liège)</a:t>
            </a:r>
          </a:p>
          <a:p>
            <a:r>
              <a:rPr lang="en-US" altLang="ja-JP" sz="3600" dirty="0">
                <a:latin typeface="Corbel"/>
                <a:cs typeface="Corbel"/>
              </a:rPr>
              <a:t>Go </a:t>
            </a:r>
            <a:r>
              <a:rPr lang="en-US" altLang="ja-JP" sz="3600" dirty="0" err="1">
                <a:latin typeface="Corbel"/>
                <a:cs typeface="Corbel"/>
              </a:rPr>
              <a:t>Yoshizawa</a:t>
            </a:r>
            <a:r>
              <a:rPr lang="en-US" altLang="ja-JP" sz="3600" dirty="0">
                <a:latin typeface="Corbel"/>
                <a:cs typeface="Corbel"/>
              </a:rPr>
              <a:t> (Osaka University)</a:t>
            </a:r>
            <a:endParaRPr lang="ja-JP" altLang="en-US" sz="3600" dirty="0">
              <a:latin typeface="Corbel"/>
              <a:cs typeface="Corbel"/>
            </a:endParaRPr>
          </a:p>
        </p:txBody>
      </p:sp>
      <p:graphicFrame>
        <p:nvGraphicFramePr>
          <p:cNvPr id="9" name="表 8"/>
          <p:cNvGraphicFramePr>
            <a:graphicFrameLocks noGrp="1"/>
          </p:cNvGraphicFramePr>
          <p:nvPr>
            <p:extLst>
              <p:ext uri="{D42A27DB-BD31-4B8C-83A1-F6EECF244321}">
                <p14:modId xmlns:p14="http://schemas.microsoft.com/office/powerpoint/2010/main" val="182656861"/>
              </p:ext>
            </p:extLst>
          </p:nvPr>
        </p:nvGraphicFramePr>
        <p:xfrm>
          <a:off x="3080363" y="13203312"/>
          <a:ext cx="16009931" cy="3986784"/>
        </p:xfrm>
        <a:graphic>
          <a:graphicData uri="http://schemas.openxmlformats.org/drawingml/2006/table">
            <a:tbl>
              <a:tblPr firstRow="1" bandRow="1">
                <a:tableStyleId>{1FECB4D8-DB02-4DC6-A0A2-4F2EBAE1DC90}</a:tableStyleId>
              </a:tblPr>
              <a:tblGrid>
                <a:gridCol w="3996195"/>
                <a:gridCol w="3985520"/>
                <a:gridCol w="4026048"/>
                <a:gridCol w="4002168"/>
              </a:tblGrid>
              <a:tr h="0">
                <a:tc>
                  <a:txBody>
                    <a:bodyPr/>
                    <a:lstStyle/>
                    <a:p>
                      <a:pPr>
                        <a:lnSpc>
                          <a:spcPct val="115000"/>
                        </a:lnSpc>
                        <a:spcAft>
                          <a:spcPts val="0"/>
                        </a:spcAft>
                      </a:pPr>
                      <a:r>
                        <a:rPr lang="en-GB" sz="2400" noProof="0" dirty="0" smtClean="0">
                          <a:effectLst/>
                        </a:rPr>
                        <a:t> Innovation</a:t>
                      </a:r>
                      <a:r>
                        <a:rPr lang="en-GB" sz="2400" baseline="0" noProof="0" dirty="0" smtClean="0">
                          <a:effectLst/>
                        </a:rPr>
                        <a:t> Policy</a:t>
                      </a:r>
                      <a:endParaRPr lang="en-GB" altLang="ja-JP" sz="24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400" noProof="0" dirty="0" smtClean="0">
                          <a:effectLst/>
                        </a:rPr>
                        <a:t>First</a:t>
                      </a:r>
                      <a:r>
                        <a:rPr lang="en-GB" sz="2400" baseline="0" noProof="0" dirty="0" smtClean="0">
                          <a:effectLst/>
                        </a:rPr>
                        <a:t> Generation (FGIP)</a:t>
                      </a:r>
                      <a:endParaRPr lang="en-GB" altLang="ja-JP" sz="24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400" noProof="0" dirty="0" smtClean="0">
                          <a:effectLst/>
                        </a:rPr>
                        <a:t>Second</a:t>
                      </a:r>
                      <a:r>
                        <a:rPr lang="en-GB" sz="2400" baseline="0" noProof="0" dirty="0" smtClean="0">
                          <a:effectLst/>
                        </a:rPr>
                        <a:t> Generation (SGIP)</a:t>
                      </a:r>
                      <a:endParaRPr lang="en-GB" altLang="ja-JP" sz="24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400" noProof="0" dirty="0" smtClean="0">
                          <a:effectLst/>
                        </a:rPr>
                        <a:t>Third</a:t>
                      </a:r>
                      <a:r>
                        <a:rPr lang="en-GB" sz="2400" baseline="0" noProof="0" dirty="0" smtClean="0">
                          <a:effectLst/>
                        </a:rPr>
                        <a:t> Generation (TGIP)</a:t>
                      </a:r>
                      <a:endParaRPr lang="en-GB" altLang="ja-JP" sz="24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r h="370840">
                <a:tc>
                  <a:txBody>
                    <a:bodyPr/>
                    <a:lstStyle/>
                    <a:p>
                      <a:pPr>
                        <a:lnSpc>
                          <a:spcPct val="115000"/>
                        </a:lnSpc>
                        <a:spcAft>
                          <a:spcPts val="0"/>
                        </a:spcAft>
                      </a:pPr>
                      <a:r>
                        <a:rPr lang="en-GB" sz="2000" b="1" noProof="0" dirty="0" smtClean="0">
                          <a:solidFill>
                            <a:schemeClr val="accent3">
                              <a:lumMod val="50000"/>
                            </a:schemeClr>
                          </a:solidFill>
                          <a:effectLst/>
                        </a:rPr>
                        <a:t>Time period</a:t>
                      </a:r>
                      <a:endParaRPr lang="en-GB" altLang="ja-JP" sz="2000" b="1" noProof="0" dirty="0">
                        <a:solidFill>
                          <a:schemeClr val="accent3">
                            <a:lumMod val="50000"/>
                          </a:schemeClr>
                        </a:solidFill>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80s</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90s</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dirty="0" smtClean="0">
                          <a:effectLst/>
                        </a:rPr>
                        <a:t>?</a:t>
                      </a:r>
                      <a:endParaRPr lang="en-GB" altLang="ja-JP" sz="20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r h="370840">
                <a:tc>
                  <a:txBody>
                    <a:bodyPr/>
                    <a:lstStyle/>
                    <a:p>
                      <a:pPr>
                        <a:lnSpc>
                          <a:spcPct val="115000"/>
                        </a:lnSpc>
                        <a:spcAft>
                          <a:spcPts val="0"/>
                        </a:spcAft>
                      </a:pPr>
                      <a:r>
                        <a:rPr lang="en-GB" sz="2000" b="1" noProof="0" dirty="0" smtClean="0">
                          <a:solidFill>
                            <a:schemeClr val="accent3">
                              <a:lumMod val="50000"/>
                            </a:schemeClr>
                          </a:solidFill>
                          <a:effectLst/>
                        </a:rPr>
                        <a:t>View of innovation process</a:t>
                      </a:r>
                      <a:endParaRPr lang="en-GB" altLang="ja-JP" sz="2000" b="1" noProof="0" dirty="0">
                        <a:solidFill>
                          <a:schemeClr val="accent3">
                            <a:lumMod val="50000"/>
                          </a:schemeClr>
                        </a:solidFill>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Linear, from research to market</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Nonsequential feedback loops</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dirty="0" smtClean="0">
                          <a:effectLst/>
                        </a:rPr>
                        <a:t>Complex, nonlinear, interactive</a:t>
                      </a:r>
                      <a:endParaRPr lang="en-GB" altLang="ja-JP" sz="20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r h="370840">
                <a:tc>
                  <a:txBody>
                    <a:bodyPr/>
                    <a:lstStyle/>
                    <a:p>
                      <a:pPr>
                        <a:lnSpc>
                          <a:spcPct val="115000"/>
                        </a:lnSpc>
                        <a:spcAft>
                          <a:spcPts val="0"/>
                        </a:spcAft>
                      </a:pPr>
                      <a:r>
                        <a:rPr lang="en-GB" sz="2000" b="1" noProof="0" dirty="0" smtClean="0">
                          <a:solidFill>
                            <a:schemeClr val="accent3">
                              <a:lumMod val="50000"/>
                            </a:schemeClr>
                          </a:solidFill>
                          <a:effectLst/>
                        </a:rPr>
                        <a:t>Main actors</a:t>
                      </a:r>
                      <a:endParaRPr lang="en-GB" altLang="ja-JP" sz="2000" b="1" noProof="0" dirty="0">
                        <a:solidFill>
                          <a:schemeClr val="accent3">
                            <a:lumMod val="50000"/>
                          </a:schemeClr>
                        </a:solidFill>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Scientists and government</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As in FGIP plus “nontechnical” actors, e.g. ‘social partners’; government as innovation mentor/enabler</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Actors from all policy domains and all relevant stakeholders; includes social scientists and lay publics</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r h="370840">
                <a:tc>
                  <a:txBody>
                    <a:bodyPr/>
                    <a:lstStyle/>
                    <a:p>
                      <a:pPr>
                        <a:lnSpc>
                          <a:spcPct val="115000"/>
                        </a:lnSpc>
                        <a:spcAft>
                          <a:spcPts val="0"/>
                        </a:spcAft>
                      </a:pPr>
                      <a:r>
                        <a:rPr lang="en-GB" sz="2000" b="1" noProof="0" dirty="0" smtClean="0">
                          <a:solidFill>
                            <a:schemeClr val="accent3">
                              <a:lumMod val="50000"/>
                            </a:schemeClr>
                          </a:solidFill>
                          <a:effectLst/>
                        </a:rPr>
                        <a:t>Types of relations among agents</a:t>
                      </a:r>
                      <a:endParaRPr lang="en-GB" altLang="ja-JP" sz="2000" b="1" noProof="0" dirty="0">
                        <a:solidFill>
                          <a:schemeClr val="accent3">
                            <a:lumMod val="50000"/>
                          </a:schemeClr>
                        </a:solidFill>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Vertical, hierarchical</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Networked (“horizontal”)</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Integrated, cooperative</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r h="370840">
                <a:tc>
                  <a:txBody>
                    <a:bodyPr/>
                    <a:lstStyle/>
                    <a:p>
                      <a:pPr>
                        <a:lnSpc>
                          <a:spcPct val="115000"/>
                        </a:lnSpc>
                        <a:spcAft>
                          <a:spcPts val="0"/>
                        </a:spcAft>
                      </a:pPr>
                      <a:r>
                        <a:rPr lang="en-GB" sz="2000" b="1" noProof="0" dirty="0" smtClean="0">
                          <a:solidFill>
                            <a:schemeClr val="accent3">
                              <a:lumMod val="50000"/>
                            </a:schemeClr>
                          </a:solidFill>
                          <a:effectLst/>
                        </a:rPr>
                        <a:t>Key concepts and metaphors</a:t>
                      </a:r>
                      <a:endParaRPr lang="en-GB" altLang="ja-JP" sz="2000" b="1" noProof="0" dirty="0">
                        <a:solidFill>
                          <a:schemeClr val="accent3">
                            <a:lumMod val="50000"/>
                          </a:schemeClr>
                        </a:solidFill>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Picking winners, technology push</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Systems, clusters, networks, bottom up</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Interaction, learning, knowledge-based economy</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r h="370840">
                <a:tc>
                  <a:txBody>
                    <a:bodyPr/>
                    <a:lstStyle/>
                    <a:p>
                      <a:pPr>
                        <a:lnSpc>
                          <a:spcPct val="115000"/>
                        </a:lnSpc>
                        <a:spcAft>
                          <a:spcPts val="0"/>
                        </a:spcAft>
                      </a:pPr>
                      <a:r>
                        <a:rPr lang="en-GB" sz="2000" b="1" noProof="0" dirty="0" smtClean="0">
                          <a:solidFill>
                            <a:schemeClr val="accent3">
                              <a:lumMod val="50000"/>
                            </a:schemeClr>
                          </a:solidFill>
                          <a:effectLst/>
                        </a:rPr>
                        <a:t>Main emphasis</a:t>
                      </a:r>
                      <a:endParaRPr lang="en-GB" altLang="ja-JP" sz="2000" b="1" noProof="0" dirty="0">
                        <a:solidFill>
                          <a:schemeClr val="accent3">
                            <a:lumMod val="50000"/>
                          </a:schemeClr>
                        </a:solidFill>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Science and technology</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smtClean="0">
                          <a:effectLst/>
                        </a:rPr>
                        <a:t>Innovation systems and networks</a:t>
                      </a:r>
                      <a:endParaRPr lang="en-GB" altLang="ja-JP" sz="2000" noProof="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c>
                  <a:txBody>
                    <a:bodyPr/>
                    <a:lstStyle/>
                    <a:p>
                      <a:pPr>
                        <a:lnSpc>
                          <a:spcPct val="115000"/>
                        </a:lnSpc>
                        <a:spcAft>
                          <a:spcPts val="0"/>
                        </a:spcAft>
                      </a:pPr>
                      <a:r>
                        <a:rPr lang="en-GB" sz="2000" noProof="0" dirty="0" smtClean="0">
                          <a:effectLst/>
                        </a:rPr>
                        <a:t>Knowledge, collaboration, and process</a:t>
                      </a:r>
                      <a:endParaRPr lang="en-GB" altLang="ja-JP" sz="2000" noProof="0" dirty="0">
                        <a:effectLst/>
                        <a:latin typeface="+mn-lt"/>
                        <a:ea typeface="Times New Roman"/>
                      </a:endParaRPr>
                    </a:p>
                  </a:txBody>
                  <a:tcPr marL="68580" marR="68580" marT="0" marB="0">
                    <a:lnL w="19050" cap="flat" cmpd="sng" algn="ctr">
                      <a:solidFill>
                        <a:srgbClr val="9BBB59">
                          <a:lumMod val="50000"/>
                        </a:srgbClr>
                      </a:solidFill>
                      <a:prstDash val="solid"/>
                      <a:round/>
                      <a:headEnd type="none" w="med" len="med"/>
                      <a:tailEnd type="none" w="med" len="med"/>
                    </a:lnL>
                    <a:lnR w="19050" cap="flat" cmpd="sng" algn="ctr">
                      <a:solidFill>
                        <a:srgbClr val="9BBB59">
                          <a:lumMod val="50000"/>
                        </a:srgbClr>
                      </a:solidFill>
                      <a:prstDash val="solid"/>
                      <a:round/>
                      <a:headEnd type="none" w="med" len="med"/>
                      <a:tailEnd type="none" w="med" len="med"/>
                    </a:lnR>
                    <a:lnT w="19050" cap="flat" cmpd="sng" algn="ctr">
                      <a:solidFill>
                        <a:srgbClr val="9BBB59">
                          <a:lumMod val="50000"/>
                        </a:srgbClr>
                      </a:solidFill>
                      <a:prstDash val="solid"/>
                      <a:round/>
                      <a:headEnd type="none" w="med" len="med"/>
                      <a:tailEnd type="none" w="med" len="med"/>
                    </a:lnT>
                    <a:lnB w="19050" cap="flat" cmpd="sng" algn="ctr">
                      <a:solidFill>
                        <a:srgbClr val="9BBB59">
                          <a:lumMod val="50000"/>
                        </a:srgbClr>
                      </a:solidFill>
                      <a:prstDash val="solid"/>
                      <a:round/>
                      <a:headEnd type="none" w="med" len="med"/>
                      <a:tailEnd type="none" w="med" len="med"/>
                    </a:lnB>
                  </a:tcPr>
                </a:tc>
              </a:tr>
            </a:tbl>
          </a:graphicData>
        </a:graphic>
      </p:graphicFrame>
      <p:sp>
        <p:nvSpPr>
          <p:cNvPr id="8" name="角丸四角形吹き出し 7"/>
          <p:cNvSpPr/>
          <p:nvPr/>
        </p:nvSpPr>
        <p:spPr>
          <a:xfrm>
            <a:off x="10082711" y="8818879"/>
            <a:ext cx="5002758" cy="4145331"/>
          </a:xfrm>
          <a:prstGeom prst="wedgeRoundRectCallout">
            <a:avLst>
              <a:gd name="adj1" fmla="val 72372"/>
              <a:gd name="adj2" fmla="val 56258"/>
              <a:gd name="adj3" fmla="val 16667"/>
            </a:avLst>
          </a:prstGeom>
          <a:solidFill>
            <a:schemeClr val="accent6">
              <a:lumMod val="40000"/>
              <a:lumOff val="6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altLang="ja-JP" sz="2400" dirty="0">
                <a:solidFill>
                  <a:srgbClr val="800000"/>
                </a:solidFill>
              </a:rPr>
              <a:t>To make the participatory approach more reflective and critically discursive, </a:t>
            </a:r>
            <a:r>
              <a:rPr lang="en-US" altLang="ja-JP" sz="2400" dirty="0" err="1">
                <a:solidFill>
                  <a:srgbClr val="800000"/>
                </a:solidFill>
              </a:rPr>
              <a:t>pTA</a:t>
            </a:r>
            <a:r>
              <a:rPr lang="en-US" altLang="ja-JP" sz="2400" dirty="0">
                <a:solidFill>
                  <a:srgbClr val="800000"/>
                </a:solidFill>
              </a:rPr>
              <a:t> must acknowledge power dimensions in participation such as conflict, politics, and bargaining, and it must expose participants’ different ways of seeing and acting if ‘participation’ is to incite mutual learning beyond the interests of dominant actors.</a:t>
            </a:r>
            <a:endParaRPr lang="ja-JP" altLang="en-US" sz="2400" dirty="0">
              <a:solidFill>
                <a:srgbClr val="800000"/>
              </a:solidFill>
            </a:endParaRPr>
          </a:p>
        </p:txBody>
      </p:sp>
      <p:sp>
        <p:nvSpPr>
          <p:cNvPr id="2" name="角丸四角形 1"/>
          <p:cNvSpPr/>
          <p:nvPr/>
        </p:nvSpPr>
        <p:spPr>
          <a:xfrm>
            <a:off x="877429" y="5328620"/>
            <a:ext cx="8617134" cy="5724235"/>
          </a:xfrm>
          <a:prstGeom prst="roundRect">
            <a:avLst/>
          </a:prstGeom>
          <a:solidFill>
            <a:schemeClr val="accent1">
              <a:lumMod val="20000"/>
              <a:lumOff val="80000"/>
            </a:schemeClr>
          </a:solidFill>
          <a:ln w="76200" cmpd="tri"/>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marL="457200" indent="-457200">
              <a:buFont typeface="+mj-lt"/>
              <a:buAutoNum type="arabicPeriod"/>
            </a:pPr>
            <a:r>
              <a:rPr lang="en-US" altLang="ja-JP" sz="2400" dirty="0" smtClean="0">
                <a:solidFill>
                  <a:schemeClr val="tx2">
                    <a:lumMod val="50000"/>
                  </a:schemeClr>
                </a:solidFill>
              </a:rPr>
              <a:t>To </a:t>
            </a:r>
            <a:r>
              <a:rPr lang="en-US" altLang="ja-JP" sz="2400" dirty="0">
                <a:solidFill>
                  <a:schemeClr val="tx2">
                    <a:lumMod val="50000"/>
                  </a:schemeClr>
                </a:solidFill>
              </a:rPr>
              <a:t>describe how TA concepts and practices, as well as related TA activities, have emerged in Japan, Wallonia, and Flanders since the 1960s-70s, and in what particular forms.</a:t>
            </a:r>
          </a:p>
          <a:p>
            <a:pPr marL="457200" indent="-457200">
              <a:buFont typeface="+mj-lt"/>
              <a:buAutoNum type="arabicPeriod"/>
            </a:pPr>
            <a:r>
              <a:rPr lang="en-US" altLang="ja-JP" sz="2400" dirty="0" smtClean="0">
                <a:solidFill>
                  <a:schemeClr val="tx2">
                    <a:lumMod val="50000"/>
                  </a:schemeClr>
                </a:solidFill>
              </a:rPr>
              <a:t>To </a:t>
            </a:r>
            <a:r>
              <a:rPr lang="en-US" altLang="ja-JP" sz="2400" dirty="0">
                <a:solidFill>
                  <a:schemeClr val="tx2">
                    <a:lumMod val="50000"/>
                  </a:schemeClr>
                </a:solidFill>
              </a:rPr>
              <a:t>describe how TA has evolved with, sustained, and/or countered, science, technology, and innovation policies on the regional, national, and international level.</a:t>
            </a:r>
          </a:p>
          <a:p>
            <a:pPr marL="457200" indent="-457200">
              <a:buFont typeface="+mj-lt"/>
              <a:buAutoNum type="arabicPeriod"/>
            </a:pPr>
            <a:r>
              <a:rPr lang="en-US" altLang="ja-JP" sz="2400" dirty="0" smtClean="0">
                <a:solidFill>
                  <a:schemeClr val="tx2">
                    <a:lumMod val="50000"/>
                  </a:schemeClr>
                </a:solidFill>
              </a:rPr>
              <a:t>To </a:t>
            </a:r>
            <a:r>
              <a:rPr lang="en-US" altLang="ja-JP" sz="2400" dirty="0">
                <a:solidFill>
                  <a:schemeClr val="tx2">
                    <a:lumMod val="50000"/>
                  </a:schemeClr>
                </a:solidFill>
              </a:rPr>
              <a:t>compare and contrast how TA is, or is not, institutionalized in the countries and regions, notably by taking into account initiatives to initiate or abolish parliamentary TA forms.</a:t>
            </a:r>
          </a:p>
          <a:p>
            <a:pPr marL="457200" indent="-457200">
              <a:buFont typeface="+mj-lt"/>
              <a:buAutoNum type="arabicPeriod"/>
            </a:pPr>
            <a:r>
              <a:rPr lang="en-US" altLang="ja-JP" sz="2400" dirty="0" smtClean="0">
                <a:solidFill>
                  <a:schemeClr val="tx2">
                    <a:lumMod val="50000"/>
                  </a:schemeClr>
                </a:solidFill>
              </a:rPr>
              <a:t>To </a:t>
            </a:r>
            <a:r>
              <a:rPr lang="en-US" altLang="ja-JP" sz="2400" dirty="0">
                <a:solidFill>
                  <a:schemeClr val="tx2">
                    <a:lumMod val="50000"/>
                  </a:schemeClr>
                </a:solidFill>
              </a:rPr>
              <a:t>situate the processes that are discerned through empirical analysis within a broader theory of, and movement towards anticipatory governance, and to assess the potential of TA of enhancing novel governance forms</a:t>
            </a:r>
            <a:r>
              <a:rPr lang="en-US" altLang="ja-JP" sz="2400" dirty="0" smtClean="0">
                <a:solidFill>
                  <a:schemeClr val="tx2">
                    <a:lumMod val="50000"/>
                  </a:schemeClr>
                </a:solidFill>
              </a:rPr>
              <a:t>.</a:t>
            </a:r>
            <a:endParaRPr lang="en-US" altLang="ja-JP" sz="2400" dirty="0">
              <a:solidFill>
                <a:schemeClr val="tx2">
                  <a:lumMod val="50000"/>
                </a:schemeClr>
              </a:solidFill>
            </a:endParaRPr>
          </a:p>
        </p:txBody>
      </p:sp>
      <p:grpSp>
        <p:nvGrpSpPr>
          <p:cNvPr id="56" name="図形グループ 55"/>
          <p:cNvGrpSpPr/>
          <p:nvPr/>
        </p:nvGrpSpPr>
        <p:grpSpPr>
          <a:xfrm>
            <a:off x="518120" y="17860051"/>
            <a:ext cx="20393390" cy="11936764"/>
            <a:chOff x="518120" y="17772020"/>
            <a:chExt cx="20393390" cy="11936764"/>
          </a:xfrm>
        </p:grpSpPr>
        <p:sp>
          <p:nvSpPr>
            <p:cNvPr id="40" name="角丸四角形 39"/>
            <p:cNvSpPr/>
            <p:nvPr/>
          </p:nvSpPr>
          <p:spPr>
            <a:xfrm>
              <a:off x="518120" y="17772020"/>
              <a:ext cx="20393390" cy="11936764"/>
            </a:xfrm>
            <a:prstGeom prst="roundRect">
              <a:avLst>
                <a:gd name="adj" fmla="val 5597"/>
              </a:avLst>
            </a:prstGeom>
            <a:solidFill>
              <a:schemeClr val="bg2">
                <a:lumMod val="90000"/>
              </a:schemeClr>
            </a:solidFill>
            <a:ln w="38100" cmpd="dbl">
              <a:solidFill>
                <a:schemeClr val="bg2">
                  <a:lumMod val="50000"/>
                </a:schemeClr>
              </a:solidFill>
            </a:ln>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0" name="正方形/長方形 9"/>
            <p:cNvSpPr/>
            <p:nvPr/>
          </p:nvSpPr>
          <p:spPr>
            <a:xfrm>
              <a:off x="2852272" y="19768349"/>
              <a:ext cx="4002483" cy="1616293"/>
            </a:xfrm>
            <a:prstGeom prst="rect">
              <a:avLst/>
            </a:prstGeom>
            <a:solidFill>
              <a:schemeClr val="accent5">
                <a:lumMod val="60000"/>
                <a:lumOff val="4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1" name="正方形/長方形 10"/>
            <p:cNvSpPr/>
            <p:nvPr/>
          </p:nvSpPr>
          <p:spPr>
            <a:xfrm>
              <a:off x="6854755" y="19768349"/>
              <a:ext cx="4002483" cy="1616293"/>
            </a:xfrm>
            <a:prstGeom prst="rect">
              <a:avLst/>
            </a:prstGeom>
            <a:solidFill>
              <a:schemeClr val="accent5">
                <a:lumMod val="60000"/>
                <a:lumOff val="4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2" name="正方形/長方形 11"/>
            <p:cNvSpPr/>
            <p:nvPr/>
          </p:nvSpPr>
          <p:spPr>
            <a:xfrm>
              <a:off x="10857238" y="19768349"/>
              <a:ext cx="4002483" cy="1616293"/>
            </a:xfrm>
            <a:prstGeom prst="rect">
              <a:avLst/>
            </a:prstGeom>
            <a:solidFill>
              <a:schemeClr val="accent5">
                <a:lumMod val="60000"/>
                <a:lumOff val="4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3" name="正方形/長方形 12"/>
            <p:cNvSpPr/>
            <p:nvPr/>
          </p:nvSpPr>
          <p:spPr>
            <a:xfrm>
              <a:off x="14859721" y="19768349"/>
              <a:ext cx="4002483" cy="1616293"/>
            </a:xfrm>
            <a:prstGeom prst="rect">
              <a:avLst/>
            </a:prstGeom>
            <a:solidFill>
              <a:schemeClr val="accent5">
                <a:lumMod val="60000"/>
                <a:lumOff val="4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4" name="正方形/長方形 13"/>
            <p:cNvSpPr/>
            <p:nvPr/>
          </p:nvSpPr>
          <p:spPr>
            <a:xfrm>
              <a:off x="2852272" y="23294989"/>
              <a:ext cx="4002483" cy="161629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6854755" y="23294989"/>
              <a:ext cx="4002483" cy="161629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0857238" y="23294989"/>
              <a:ext cx="4002483" cy="161629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14859721" y="23294989"/>
              <a:ext cx="4002483" cy="161629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2852272" y="26887231"/>
              <a:ext cx="4002483" cy="1616293"/>
            </a:xfrm>
            <a:prstGeom prst="rect">
              <a:avLst/>
            </a:prstGeom>
            <a:solidFill>
              <a:schemeClr val="accent4">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9" name="正方形/長方形 18"/>
            <p:cNvSpPr/>
            <p:nvPr/>
          </p:nvSpPr>
          <p:spPr>
            <a:xfrm>
              <a:off x="6854755" y="26887231"/>
              <a:ext cx="4002483" cy="1616293"/>
            </a:xfrm>
            <a:prstGeom prst="rect">
              <a:avLst/>
            </a:prstGeom>
            <a:solidFill>
              <a:schemeClr val="accent4">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0" name="正方形/長方形 19"/>
            <p:cNvSpPr/>
            <p:nvPr/>
          </p:nvSpPr>
          <p:spPr>
            <a:xfrm>
              <a:off x="10857238" y="26887231"/>
              <a:ext cx="4002483" cy="1616293"/>
            </a:xfrm>
            <a:prstGeom prst="rect">
              <a:avLst/>
            </a:prstGeom>
            <a:solidFill>
              <a:schemeClr val="accent4">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1" name="正方形/長方形 20"/>
            <p:cNvSpPr/>
            <p:nvPr/>
          </p:nvSpPr>
          <p:spPr>
            <a:xfrm>
              <a:off x="14859721" y="26887231"/>
              <a:ext cx="4002483" cy="1616293"/>
            </a:xfrm>
            <a:prstGeom prst="rect">
              <a:avLst/>
            </a:prstGeom>
            <a:solidFill>
              <a:schemeClr val="accent4">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523760" y="20235064"/>
              <a:ext cx="2199052" cy="707886"/>
            </a:xfrm>
            <a:prstGeom prst="rect">
              <a:avLst/>
            </a:prstGeom>
            <a:noFill/>
          </p:spPr>
          <p:txBody>
            <a:bodyPr wrap="square" rtlCol="0">
              <a:spAutoFit/>
            </a:bodyPr>
            <a:lstStyle/>
            <a:p>
              <a:pPr algn="r"/>
              <a:r>
                <a:rPr kumimoji="1" lang="en-US" altLang="ja-JP" sz="4000" dirty="0" smtClean="0">
                  <a:latin typeface="Corbel"/>
                  <a:cs typeface="Corbel"/>
                </a:rPr>
                <a:t>Flanders</a:t>
              </a:r>
              <a:endParaRPr kumimoji="1" lang="ja-JP" altLang="en-US" sz="4000" dirty="0">
                <a:latin typeface="Corbel"/>
                <a:cs typeface="Corbel"/>
              </a:endParaRPr>
            </a:p>
          </p:txBody>
        </p:sp>
        <p:sp>
          <p:nvSpPr>
            <p:cNvPr id="23" name="テキスト ボックス 22"/>
            <p:cNvSpPr txBox="1"/>
            <p:nvPr/>
          </p:nvSpPr>
          <p:spPr>
            <a:xfrm>
              <a:off x="518120" y="23746255"/>
              <a:ext cx="2199052" cy="707886"/>
            </a:xfrm>
            <a:prstGeom prst="rect">
              <a:avLst/>
            </a:prstGeom>
            <a:noFill/>
          </p:spPr>
          <p:txBody>
            <a:bodyPr wrap="square" rtlCol="0">
              <a:spAutoFit/>
            </a:bodyPr>
            <a:lstStyle/>
            <a:p>
              <a:pPr algn="r"/>
              <a:r>
                <a:rPr kumimoji="1" lang="en-US" altLang="ja-JP" sz="4000" dirty="0" smtClean="0">
                  <a:latin typeface="Corbel"/>
                  <a:cs typeface="Corbel"/>
                </a:rPr>
                <a:t>Wallonia</a:t>
              </a:r>
              <a:endParaRPr kumimoji="1" lang="ja-JP" altLang="en-US" sz="4000" dirty="0">
                <a:latin typeface="Corbel"/>
                <a:cs typeface="Corbel"/>
              </a:endParaRPr>
            </a:p>
          </p:txBody>
        </p:sp>
        <p:sp>
          <p:nvSpPr>
            <p:cNvPr id="24" name="テキスト ボックス 23"/>
            <p:cNvSpPr txBox="1"/>
            <p:nvPr/>
          </p:nvSpPr>
          <p:spPr>
            <a:xfrm>
              <a:off x="518120" y="27497284"/>
              <a:ext cx="2199052" cy="707886"/>
            </a:xfrm>
            <a:prstGeom prst="rect">
              <a:avLst/>
            </a:prstGeom>
            <a:noFill/>
          </p:spPr>
          <p:txBody>
            <a:bodyPr wrap="square" rtlCol="0">
              <a:spAutoFit/>
            </a:bodyPr>
            <a:lstStyle/>
            <a:p>
              <a:pPr algn="r"/>
              <a:r>
                <a:rPr kumimoji="1" lang="en-US" altLang="ja-JP" sz="4000" dirty="0" smtClean="0">
                  <a:latin typeface="Corbel"/>
                  <a:cs typeface="Corbel"/>
                </a:rPr>
                <a:t>Japan</a:t>
              </a:r>
              <a:endParaRPr kumimoji="1" lang="ja-JP" altLang="en-US" sz="4000" dirty="0">
                <a:latin typeface="Corbel"/>
                <a:cs typeface="Corbel"/>
              </a:endParaRPr>
            </a:p>
          </p:txBody>
        </p:sp>
        <p:sp>
          <p:nvSpPr>
            <p:cNvPr id="25" name="テキスト ボックス 24"/>
            <p:cNvSpPr txBox="1"/>
            <p:nvPr/>
          </p:nvSpPr>
          <p:spPr>
            <a:xfrm>
              <a:off x="2086567" y="19060463"/>
              <a:ext cx="1531410" cy="707886"/>
            </a:xfrm>
            <a:prstGeom prst="rect">
              <a:avLst/>
            </a:prstGeom>
            <a:noFill/>
          </p:spPr>
          <p:txBody>
            <a:bodyPr wrap="square" rtlCol="0">
              <a:spAutoFit/>
            </a:bodyPr>
            <a:lstStyle/>
            <a:p>
              <a:pPr algn="ctr"/>
              <a:r>
                <a:rPr kumimoji="1" lang="en-US" altLang="ja-JP" sz="4000" dirty="0" smtClean="0"/>
                <a:t>1970s</a:t>
              </a:r>
              <a:endParaRPr kumimoji="1" lang="ja-JP" altLang="en-US" sz="4000" dirty="0"/>
            </a:p>
          </p:txBody>
        </p:sp>
        <p:sp>
          <p:nvSpPr>
            <p:cNvPr id="26" name="テキスト ボックス 25"/>
            <p:cNvSpPr txBox="1"/>
            <p:nvPr/>
          </p:nvSpPr>
          <p:spPr>
            <a:xfrm>
              <a:off x="6089050" y="19060463"/>
              <a:ext cx="1531410" cy="707886"/>
            </a:xfrm>
            <a:prstGeom prst="rect">
              <a:avLst/>
            </a:prstGeom>
            <a:noFill/>
          </p:spPr>
          <p:txBody>
            <a:bodyPr wrap="square" rtlCol="0">
              <a:spAutoFit/>
            </a:bodyPr>
            <a:lstStyle/>
            <a:p>
              <a:pPr algn="ctr"/>
              <a:r>
                <a:rPr kumimoji="1" lang="en-US" altLang="ja-JP" sz="4000" dirty="0" smtClean="0"/>
                <a:t>1980s</a:t>
              </a:r>
              <a:endParaRPr kumimoji="1" lang="ja-JP" altLang="en-US" sz="4000" dirty="0"/>
            </a:p>
          </p:txBody>
        </p:sp>
        <p:sp>
          <p:nvSpPr>
            <p:cNvPr id="27" name="テキスト ボックス 26"/>
            <p:cNvSpPr txBox="1"/>
            <p:nvPr/>
          </p:nvSpPr>
          <p:spPr>
            <a:xfrm>
              <a:off x="10091533" y="19060463"/>
              <a:ext cx="1531410" cy="707886"/>
            </a:xfrm>
            <a:prstGeom prst="rect">
              <a:avLst/>
            </a:prstGeom>
            <a:noFill/>
          </p:spPr>
          <p:txBody>
            <a:bodyPr wrap="square" rtlCol="0">
              <a:spAutoFit/>
            </a:bodyPr>
            <a:lstStyle/>
            <a:p>
              <a:pPr algn="ctr"/>
              <a:r>
                <a:rPr kumimoji="1" lang="en-US" altLang="ja-JP" sz="4000" dirty="0" smtClean="0"/>
                <a:t>1990s</a:t>
              </a:r>
              <a:endParaRPr kumimoji="1" lang="ja-JP" altLang="en-US" sz="4000" dirty="0"/>
            </a:p>
          </p:txBody>
        </p:sp>
        <p:sp>
          <p:nvSpPr>
            <p:cNvPr id="28" name="テキスト ボックス 27"/>
            <p:cNvSpPr txBox="1"/>
            <p:nvPr/>
          </p:nvSpPr>
          <p:spPr>
            <a:xfrm>
              <a:off x="14094015" y="19060463"/>
              <a:ext cx="1911851" cy="707886"/>
            </a:xfrm>
            <a:prstGeom prst="rect">
              <a:avLst/>
            </a:prstGeom>
            <a:noFill/>
          </p:spPr>
          <p:txBody>
            <a:bodyPr wrap="square" rtlCol="0">
              <a:spAutoFit/>
            </a:bodyPr>
            <a:lstStyle/>
            <a:p>
              <a:pPr algn="ctr"/>
              <a:r>
                <a:rPr kumimoji="1" lang="en-US" altLang="ja-JP" sz="4000" dirty="0" smtClean="0"/>
                <a:t>2000s-</a:t>
              </a:r>
              <a:endParaRPr kumimoji="1" lang="ja-JP" altLang="en-US" sz="4000" dirty="0"/>
            </a:p>
          </p:txBody>
        </p:sp>
        <p:sp>
          <p:nvSpPr>
            <p:cNvPr id="29" name="雲 28"/>
            <p:cNvSpPr/>
            <p:nvPr/>
          </p:nvSpPr>
          <p:spPr>
            <a:xfrm>
              <a:off x="3165799" y="20077260"/>
              <a:ext cx="3494719" cy="1015663"/>
            </a:xfrm>
            <a:prstGeom prst="cloud">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en-US" altLang="ja-JP" sz="2000" dirty="0" smtClean="0"/>
                <a:t>Pursuing its own innovation policy</a:t>
              </a:r>
              <a:endParaRPr kumimoji="1" lang="ja-JP" altLang="en-US" sz="2000" dirty="0"/>
            </a:p>
          </p:txBody>
        </p:sp>
        <p:sp>
          <p:nvSpPr>
            <p:cNvPr id="30" name="円/楕円 29"/>
            <p:cNvSpPr/>
            <p:nvPr/>
          </p:nvSpPr>
          <p:spPr>
            <a:xfrm>
              <a:off x="7620460" y="20778621"/>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5597577" y="21760777"/>
              <a:ext cx="1972574" cy="1015663"/>
            </a:xfrm>
            <a:prstGeom prst="rect">
              <a:avLst/>
            </a:prstGeom>
            <a:noFill/>
          </p:spPr>
          <p:txBody>
            <a:bodyPr wrap="square" rtlCol="0">
              <a:spAutoFit/>
            </a:bodyPr>
            <a:lstStyle/>
            <a:p>
              <a:pPr algn="ctr"/>
              <a:r>
                <a:rPr kumimoji="1" lang="en-US" altLang="ja-JP" sz="2000" dirty="0" smtClean="0"/>
                <a:t>Third Industrial Revolution Flanders (DIRV)</a:t>
              </a:r>
            </a:p>
          </p:txBody>
        </p:sp>
        <p:cxnSp>
          <p:nvCxnSpPr>
            <p:cNvPr id="33" name="直線コネクタ 32"/>
            <p:cNvCxnSpPr>
              <a:stCxn id="31" idx="0"/>
              <a:endCxn id="30" idx="3"/>
            </p:cNvCxnSpPr>
            <p:nvPr/>
          </p:nvCxnSpPr>
          <p:spPr>
            <a:xfrm flipV="1">
              <a:off x="6583864" y="20918908"/>
              <a:ext cx="1064310" cy="841869"/>
            </a:xfrm>
            <a:prstGeom prst="line">
              <a:avLst/>
            </a:prstGeom>
          </p:spPr>
          <p:style>
            <a:lnRef idx="2">
              <a:schemeClr val="accent1"/>
            </a:lnRef>
            <a:fillRef idx="0">
              <a:schemeClr val="accent1"/>
            </a:fillRef>
            <a:effectRef idx="1">
              <a:schemeClr val="accent1"/>
            </a:effectRef>
            <a:fontRef idx="minor">
              <a:schemeClr val="tx1"/>
            </a:fontRef>
          </p:style>
        </p:cxnSp>
        <p:sp>
          <p:nvSpPr>
            <p:cNvPr id="36" name="テキスト ボックス 35"/>
            <p:cNvSpPr txBox="1"/>
            <p:nvPr/>
          </p:nvSpPr>
          <p:spPr>
            <a:xfrm>
              <a:off x="7221938" y="20979482"/>
              <a:ext cx="986287" cy="400110"/>
            </a:xfrm>
            <a:prstGeom prst="rect">
              <a:avLst/>
            </a:prstGeom>
            <a:noFill/>
          </p:spPr>
          <p:txBody>
            <a:bodyPr wrap="square" rtlCol="0">
              <a:spAutoFit/>
            </a:bodyPr>
            <a:lstStyle/>
            <a:p>
              <a:pPr algn="ctr"/>
              <a:r>
                <a:rPr kumimoji="1" lang="en-US" altLang="ja-JP" sz="2000" dirty="0" smtClean="0"/>
                <a:t>1982</a:t>
              </a:r>
              <a:endParaRPr kumimoji="1" lang="ja-JP" altLang="en-US" sz="2000" dirty="0"/>
            </a:p>
          </p:txBody>
        </p:sp>
        <p:sp>
          <p:nvSpPr>
            <p:cNvPr id="37" name="円/楕円 36"/>
            <p:cNvSpPr/>
            <p:nvPr/>
          </p:nvSpPr>
          <p:spPr>
            <a:xfrm>
              <a:off x="8389372" y="20153044"/>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8055590" y="20350594"/>
              <a:ext cx="876327" cy="400110"/>
            </a:xfrm>
            <a:prstGeom prst="rect">
              <a:avLst/>
            </a:prstGeom>
            <a:noFill/>
          </p:spPr>
          <p:txBody>
            <a:bodyPr wrap="square" rtlCol="0">
              <a:spAutoFit/>
            </a:bodyPr>
            <a:lstStyle/>
            <a:p>
              <a:pPr algn="ctr"/>
              <a:r>
                <a:rPr kumimoji="1" lang="en-US" altLang="ja-JP" sz="2000" dirty="0" smtClean="0"/>
                <a:t>1984</a:t>
              </a:r>
              <a:endParaRPr kumimoji="1" lang="ja-JP" altLang="en-US" sz="2000" dirty="0"/>
            </a:p>
          </p:txBody>
        </p:sp>
        <p:sp>
          <p:nvSpPr>
            <p:cNvPr id="39" name="テキスト ボックス 38"/>
            <p:cNvSpPr txBox="1"/>
            <p:nvPr/>
          </p:nvSpPr>
          <p:spPr>
            <a:xfrm>
              <a:off x="8843120" y="17943650"/>
              <a:ext cx="2496826" cy="1015663"/>
            </a:xfrm>
            <a:prstGeom prst="rect">
              <a:avLst/>
            </a:prstGeom>
            <a:noFill/>
          </p:spPr>
          <p:txBody>
            <a:bodyPr wrap="square" rtlCol="0">
              <a:spAutoFit/>
            </a:bodyPr>
            <a:lstStyle/>
            <a:p>
              <a:pPr algn="ctr"/>
              <a:r>
                <a:rPr kumimoji="1" lang="en-US" altLang="ja-JP" sz="2000" dirty="0" smtClean="0"/>
                <a:t>Flemish Foundation for Technology Assessment (STV)</a:t>
              </a:r>
            </a:p>
          </p:txBody>
        </p:sp>
        <p:cxnSp>
          <p:nvCxnSpPr>
            <p:cNvPr id="41" name="直線コネクタ 40"/>
            <p:cNvCxnSpPr>
              <a:stCxn id="39" idx="2"/>
              <a:endCxn id="37" idx="0"/>
            </p:cNvCxnSpPr>
            <p:nvPr/>
          </p:nvCxnSpPr>
          <p:spPr>
            <a:xfrm flipH="1">
              <a:off x="8483994" y="18959313"/>
              <a:ext cx="1607539" cy="1193731"/>
            </a:xfrm>
            <a:prstGeom prst="line">
              <a:avLst/>
            </a:prstGeom>
          </p:spPr>
          <p:style>
            <a:lnRef idx="2">
              <a:schemeClr val="accent1"/>
            </a:lnRef>
            <a:fillRef idx="0">
              <a:schemeClr val="accent1"/>
            </a:fillRef>
            <a:effectRef idx="1">
              <a:schemeClr val="accent1"/>
            </a:effectRef>
            <a:fontRef idx="minor">
              <a:schemeClr val="tx1"/>
            </a:fontRef>
          </p:style>
        </p:cxnSp>
        <p:sp>
          <p:nvSpPr>
            <p:cNvPr id="46" name="円形吹き出し 45"/>
            <p:cNvSpPr/>
            <p:nvPr/>
          </p:nvSpPr>
          <p:spPr>
            <a:xfrm>
              <a:off x="1949212" y="21632221"/>
              <a:ext cx="3360579" cy="1285887"/>
            </a:xfrm>
            <a:prstGeom prst="wedgeEllipseCallout">
              <a:avLst>
                <a:gd name="adj1" fmla="val 62486"/>
                <a:gd name="adj2" fmla="val -12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t>Lacked </a:t>
              </a:r>
              <a:r>
                <a:rPr lang="en-US" altLang="ja-JP" sz="2000" dirty="0" smtClean="0"/>
                <a:t>consideration of social dimension in innovation …</a:t>
              </a:r>
              <a:endParaRPr kumimoji="1" lang="ja-JP" altLang="en-US" sz="2000" dirty="0"/>
            </a:p>
          </p:txBody>
        </p:sp>
        <p:sp>
          <p:nvSpPr>
            <p:cNvPr id="47" name="角丸四角形 46"/>
            <p:cNvSpPr/>
            <p:nvPr/>
          </p:nvSpPr>
          <p:spPr>
            <a:xfrm>
              <a:off x="10091533" y="21460463"/>
              <a:ext cx="2278622" cy="8081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ja-JP" sz="2000" dirty="0" smtClean="0"/>
                <a:t>Knowledge-based economy</a:t>
              </a:r>
              <a:endParaRPr kumimoji="1" lang="ja-JP" altLang="en-US" sz="2000" dirty="0"/>
            </a:p>
          </p:txBody>
        </p:sp>
        <p:sp>
          <p:nvSpPr>
            <p:cNvPr id="48" name="円/楕円 47"/>
            <p:cNvSpPr/>
            <p:nvPr/>
          </p:nvSpPr>
          <p:spPr>
            <a:xfrm>
              <a:off x="14765099" y="20506829"/>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12050587" y="18041777"/>
              <a:ext cx="3464611" cy="1015663"/>
            </a:xfrm>
            <a:prstGeom prst="rect">
              <a:avLst/>
            </a:prstGeom>
            <a:noFill/>
          </p:spPr>
          <p:txBody>
            <a:bodyPr wrap="square" rtlCol="0">
              <a:spAutoFit/>
            </a:bodyPr>
            <a:lstStyle/>
            <a:p>
              <a:pPr algn="ctr"/>
              <a:r>
                <a:rPr kumimoji="1" lang="en-US" altLang="ja-JP" sz="2000" dirty="0" smtClean="0"/>
                <a:t>Flemish Institute for Science and Technology Assessment (</a:t>
              </a:r>
              <a:r>
                <a:rPr kumimoji="1" lang="en-US" altLang="ja-JP" sz="2000" dirty="0" err="1" smtClean="0"/>
                <a:t>viWTA</a:t>
              </a:r>
              <a:r>
                <a:rPr kumimoji="1" lang="en-US" altLang="ja-JP" sz="2000" dirty="0" smtClean="0"/>
                <a:t>)</a:t>
              </a:r>
            </a:p>
          </p:txBody>
        </p:sp>
        <p:sp>
          <p:nvSpPr>
            <p:cNvPr id="50" name="円/楕円 49"/>
            <p:cNvSpPr/>
            <p:nvPr/>
          </p:nvSpPr>
          <p:spPr>
            <a:xfrm>
              <a:off x="17234014" y="20815126"/>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13937627" y="21777875"/>
              <a:ext cx="2645955" cy="1015663"/>
            </a:xfrm>
            <a:prstGeom prst="rect">
              <a:avLst/>
            </a:prstGeom>
            <a:noFill/>
          </p:spPr>
          <p:txBody>
            <a:bodyPr wrap="square" rtlCol="0">
              <a:spAutoFit/>
            </a:bodyPr>
            <a:lstStyle/>
            <a:p>
              <a:pPr algn="ctr"/>
              <a:r>
                <a:rPr kumimoji="1" lang="en-US" altLang="ja-JP" sz="2000" dirty="0" smtClean="0"/>
                <a:t>Nanotechnologies for Tomorrow’s Society (</a:t>
              </a:r>
              <a:r>
                <a:rPr kumimoji="1" lang="en-US" altLang="ja-JP" sz="2000" dirty="0" err="1" smtClean="0"/>
                <a:t>NanoSoc</a:t>
              </a:r>
              <a:r>
                <a:rPr kumimoji="1" lang="en-US" altLang="ja-JP" sz="2000" dirty="0" smtClean="0"/>
                <a:t>)</a:t>
              </a:r>
            </a:p>
          </p:txBody>
        </p:sp>
        <p:cxnSp>
          <p:nvCxnSpPr>
            <p:cNvPr id="52" name="直線コネクタ 51"/>
            <p:cNvCxnSpPr>
              <a:stCxn id="49" idx="2"/>
              <a:endCxn id="48" idx="0"/>
            </p:cNvCxnSpPr>
            <p:nvPr/>
          </p:nvCxnSpPr>
          <p:spPr>
            <a:xfrm>
              <a:off x="13782893" y="19057440"/>
              <a:ext cx="1076828" cy="1449389"/>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直線コネクタ 54"/>
            <p:cNvCxnSpPr>
              <a:stCxn id="51" idx="0"/>
              <a:endCxn id="50" idx="3"/>
            </p:cNvCxnSpPr>
            <p:nvPr/>
          </p:nvCxnSpPr>
          <p:spPr>
            <a:xfrm flipV="1">
              <a:off x="15260605" y="20955413"/>
              <a:ext cx="2001123" cy="822462"/>
            </a:xfrm>
            <a:prstGeom prst="line">
              <a:avLst/>
            </a:prstGeom>
          </p:spPr>
          <p:style>
            <a:lnRef idx="2">
              <a:schemeClr val="accent1"/>
            </a:lnRef>
            <a:fillRef idx="0">
              <a:schemeClr val="accent1"/>
            </a:fillRef>
            <a:effectRef idx="1">
              <a:schemeClr val="accent1"/>
            </a:effectRef>
            <a:fontRef idx="minor">
              <a:schemeClr val="tx1"/>
            </a:fontRef>
          </p:style>
        </p:cxnSp>
        <p:sp>
          <p:nvSpPr>
            <p:cNvPr id="61" name="テキスト ボックス 60"/>
            <p:cNvSpPr txBox="1"/>
            <p:nvPr/>
          </p:nvSpPr>
          <p:spPr>
            <a:xfrm>
              <a:off x="16890680" y="20983855"/>
              <a:ext cx="876327" cy="400110"/>
            </a:xfrm>
            <a:prstGeom prst="rect">
              <a:avLst/>
            </a:prstGeom>
            <a:noFill/>
          </p:spPr>
          <p:txBody>
            <a:bodyPr wrap="square" rtlCol="0">
              <a:spAutoFit/>
            </a:bodyPr>
            <a:lstStyle/>
            <a:p>
              <a:pPr algn="ctr"/>
              <a:r>
                <a:rPr kumimoji="1" lang="en-US" altLang="ja-JP" sz="2000" dirty="0" smtClean="0"/>
                <a:t>2006</a:t>
              </a:r>
              <a:endParaRPr kumimoji="1" lang="ja-JP" altLang="en-US" sz="2000" dirty="0"/>
            </a:p>
          </p:txBody>
        </p:sp>
        <p:sp>
          <p:nvSpPr>
            <p:cNvPr id="62" name="角丸四角形 61"/>
            <p:cNvSpPr/>
            <p:nvPr/>
          </p:nvSpPr>
          <p:spPr>
            <a:xfrm>
              <a:off x="16583582" y="21460463"/>
              <a:ext cx="2278622" cy="8081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ja-JP" sz="2000" dirty="0" smtClean="0"/>
                <a:t>Co-responsibility towards innovation</a:t>
              </a:r>
              <a:endParaRPr kumimoji="1" lang="ja-JP" altLang="en-US" sz="2000" dirty="0"/>
            </a:p>
          </p:txBody>
        </p:sp>
        <p:sp>
          <p:nvSpPr>
            <p:cNvPr id="63" name="円/楕円 62"/>
            <p:cNvSpPr/>
            <p:nvPr/>
          </p:nvSpPr>
          <p:spPr>
            <a:xfrm>
              <a:off x="19116820" y="20506829"/>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cxnSp>
          <p:nvCxnSpPr>
            <p:cNvPr id="65" name="直線矢印コネクタ 64"/>
            <p:cNvCxnSpPr>
              <a:stCxn id="48" idx="6"/>
              <a:endCxn id="63" idx="2"/>
            </p:cNvCxnSpPr>
            <p:nvPr/>
          </p:nvCxnSpPr>
          <p:spPr>
            <a:xfrm>
              <a:off x="14954343" y="20589007"/>
              <a:ext cx="4162477"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68" name="テキスト ボックス 67"/>
            <p:cNvSpPr txBox="1"/>
            <p:nvPr/>
          </p:nvSpPr>
          <p:spPr>
            <a:xfrm>
              <a:off x="18791083" y="20707690"/>
              <a:ext cx="876327" cy="400110"/>
            </a:xfrm>
            <a:prstGeom prst="rect">
              <a:avLst/>
            </a:prstGeom>
            <a:noFill/>
          </p:spPr>
          <p:txBody>
            <a:bodyPr wrap="square" rtlCol="0">
              <a:spAutoFit/>
            </a:bodyPr>
            <a:lstStyle/>
            <a:p>
              <a:pPr algn="ctr"/>
              <a:r>
                <a:rPr kumimoji="1" lang="en-US" altLang="ja-JP" sz="2000" dirty="0" smtClean="0"/>
                <a:t>2011</a:t>
              </a:r>
              <a:endParaRPr kumimoji="1" lang="ja-JP" altLang="en-US" sz="2000" dirty="0"/>
            </a:p>
          </p:txBody>
        </p:sp>
        <p:sp>
          <p:nvSpPr>
            <p:cNvPr id="69" name="テキスト ボックス 68"/>
            <p:cNvSpPr txBox="1"/>
            <p:nvPr/>
          </p:nvSpPr>
          <p:spPr>
            <a:xfrm>
              <a:off x="18265555" y="18041777"/>
              <a:ext cx="2645955" cy="1015663"/>
            </a:xfrm>
            <a:prstGeom prst="rect">
              <a:avLst/>
            </a:prstGeom>
            <a:noFill/>
          </p:spPr>
          <p:txBody>
            <a:bodyPr wrap="square" rtlCol="0">
              <a:spAutoFit/>
            </a:bodyPr>
            <a:lstStyle/>
            <a:p>
              <a:pPr algn="ctr"/>
              <a:r>
                <a:rPr kumimoji="1" lang="en-US" altLang="ja-JP" sz="2000" dirty="0" smtClean="0"/>
                <a:t>Flemish Institute for Technological Research (VITO)</a:t>
              </a:r>
            </a:p>
          </p:txBody>
        </p:sp>
        <p:sp>
          <p:nvSpPr>
            <p:cNvPr id="70" name="テキスト ボックス 69"/>
            <p:cNvSpPr txBox="1"/>
            <p:nvPr/>
          </p:nvSpPr>
          <p:spPr>
            <a:xfrm>
              <a:off x="15567702" y="18044800"/>
              <a:ext cx="2645955" cy="1015663"/>
            </a:xfrm>
            <a:prstGeom prst="rect">
              <a:avLst/>
            </a:prstGeom>
            <a:noFill/>
          </p:spPr>
          <p:txBody>
            <a:bodyPr wrap="square" rtlCol="0">
              <a:spAutoFit/>
            </a:bodyPr>
            <a:lstStyle/>
            <a:p>
              <a:pPr algn="ctr"/>
              <a:r>
                <a:rPr kumimoji="1" lang="en-US" altLang="ja-JP" sz="2000" dirty="0" smtClean="0"/>
                <a:t>Institute Science and Technology</a:t>
              </a:r>
              <a:br>
                <a:rPr kumimoji="1" lang="en-US" altLang="ja-JP" sz="2000" dirty="0" smtClean="0"/>
              </a:br>
              <a:r>
                <a:rPr kumimoji="1" lang="en-US" altLang="ja-JP" sz="2000" dirty="0" smtClean="0"/>
                <a:t>(IST)</a:t>
              </a:r>
            </a:p>
          </p:txBody>
        </p:sp>
        <p:sp>
          <p:nvSpPr>
            <p:cNvPr id="71" name="雲 70"/>
            <p:cNvSpPr/>
            <p:nvPr/>
          </p:nvSpPr>
          <p:spPr>
            <a:xfrm>
              <a:off x="8827328" y="23605759"/>
              <a:ext cx="2166603" cy="1015663"/>
            </a:xfrm>
            <a:prstGeom prst="cloud">
              <a:avLst/>
            </a:prstGeom>
            <a:ln>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en-US" altLang="ja-JP" sz="2000" dirty="0" smtClean="0"/>
                <a:t>Failed attempt</a:t>
              </a:r>
              <a:endParaRPr kumimoji="1" lang="ja-JP" altLang="en-US" sz="2000" dirty="0"/>
            </a:p>
          </p:txBody>
        </p:sp>
        <p:sp>
          <p:nvSpPr>
            <p:cNvPr id="72" name="円/楕円 71"/>
            <p:cNvSpPr/>
            <p:nvPr/>
          </p:nvSpPr>
          <p:spPr>
            <a:xfrm>
              <a:off x="12332004" y="23664077"/>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12050587" y="23828433"/>
              <a:ext cx="757731" cy="400110"/>
            </a:xfrm>
            <a:prstGeom prst="rect">
              <a:avLst/>
            </a:prstGeom>
            <a:noFill/>
          </p:spPr>
          <p:txBody>
            <a:bodyPr wrap="square" rtlCol="0">
              <a:spAutoFit/>
            </a:bodyPr>
            <a:lstStyle/>
            <a:p>
              <a:pPr algn="ctr"/>
              <a:r>
                <a:rPr kumimoji="1" lang="en-US" altLang="ja-JP" sz="2000" dirty="0" smtClean="0"/>
                <a:t>1994</a:t>
              </a:r>
              <a:endParaRPr kumimoji="1" lang="ja-JP" altLang="en-US" sz="2000" dirty="0"/>
            </a:p>
          </p:txBody>
        </p:sp>
        <p:cxnSp>
          <p:nvCxnSpPr>
            <p:cNvPr id="74" name="直線矢印コネクタ 73"/>
            <p:cNvCxnSpPr>
              <a:stCxn id="72" idx="6"/>
            </p:cNvCxnSpPr>
            <p:nvPr/>
          </p:nvCxnSpPr>
          <p:spPr>
            <a:xfrm>
              <a:off x="12521248" y="23746255"/>
              <a:ext cx="338003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79" name="テキスト ボックス 78"/>
            <p:cNvSpPr txBox="1"/>
            <p:nvPr/>
          </p:nvSpPr>
          <p:spPr>
            <a:xfrm>
              <a:off x="15515198" y="23828433"/>
              <a:ext cx="757731" cy="400110"/>
            </a:xfrm>
            <a:prstGeom prst="rect">
              <a:avLst/>
            </a:prstGeom>
            <a:noFill/>
          </p:spPr>
          <p:txBody>
            <a:bodyPr wrap="square" rtlCol="0">
              <a:spAutoFit/>
            </a:bodyPr>
            <a:lstStyle/>
            <a:p>
              <a:pPr algn="ctr"/>
              <a:r>
                <a:rPr kumimoji="1" lang="en-US" altLang="ja-JP" sz="2000" dirty="0" smtClean="0"/>
                <a:t>2002</a:t>
              </a:r>
              <a:endParaRPr kumimoji="1" lang="ja-JP" altLang="en-US" sz="2000" dirty="0"/>
            </a:p>
          </p:txBody>
        </p:sp>
        <p:sp>
          <p:nvSpPr>
            <p:cNvPr id="80" name="テキスト ボックス 79"/>
            <p:cNvSpPr txBox="1"/>
            <p:nvPr/>
          </p:nvSpPr>
          <p:spPr>
            <a:xfrm>
              <a:off x="12975159" y="22975720"/>
              <a:ext cx="2540039" cy="707886"/>
            </a:xfrm>
            <a:prstGeom prst="rect">
              <a:avLst/>
            </a:prstGeom>
            <a:solidFill>
              <a:schemeClr val="accent1">
                <a:lumMod val="20000"/>
                <a:lumOff val="80000"/>
              </a:schemeClr>
            </a:solidFill>
          </p:spPr>
          <p:txBody>
            <a:bodyPr wrap="square" rtlCol="0">
              <a:spAutoFit/>
            </a:bodyPr>
            <a:lstStyle/>
            <a:p>
              <a:pPr algn="ctr"/>
              <a:r>
                <a:rPr kumimoji="1" lang="en-US" altLang="ja-JP" sz="2000" dirty="0" smtClean="0"/>
                <a:t>Walloon Council for Science Policy</a:t>
              </a:r>
            </a:p>
          </p:txBody>
        </p:sp>
        <p:sp>
          <p:nvSpPr>
            <p:cNvPr id="81" name="テキスト ボックス 80"/>
            <p:cNvSpPr txBox="1"/>
            <p:nvPr/>
          </p:nvSpPr>
          <p:spPr>
            <a:xfrm>
              <a:off x="18400053" y="23224107"/>
              <a:ext cx="1618764" cy="707886"/>
            </a:xfrm>
            <a:prstGeom prst="rect">
              <a:avLst/>
            </a:prstGeom>
            <a:solidFill>
              <a:srgbClr val="DCE6F2"/>
            </a:solidFill>
          </p:spPr>
          <p:txBody>
            <a:bodyPr wrap="square" rtlCol="0">
              <a:spAutoFit/>
            </a:bodyPr>
            <a:lstStyle/>
            <a:p>
              <a:pPr algn="ctr"/>
              <a:r>
                <a:rPr kumimoji="1" lang="en-US" altLang="ja-JP" sz="2000" i="1" dirty="0" smtClean="0"/>
                <a:t>PTA pilot project</a:t>
              </a:r>
            </a:p>
          </p:txBody>
        </p:sp>
        <p:sp>
          <p:nvSpPr>
            <p:cNvPr id="82" name="円/楕円 81"/>
            <p:cNvSpPr/>
            <p:nvPr/>
          </p:nvSpPr>
          <p:spPr>
            <a:xfrm>
              <a:off x="19116820" y="23996546"/>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18791083" y="24197407"/>
              <a:ext cx="876327" cy="400110"/>
            </a:xfrm>
            <a:prstGeom prst="rect">
              <a:avLst/>
            </a:prstGeom>
            <a:noFill/>
          </p:spPr>
          <p:txBody>
            <a:bodyPr wrap="square" rtlCol="0">
              <a:spAutoFit/>
            </a:bodyPr>
            <a:lstStyle/>
            <a:p>
              <a:pPr algn="ctr"/>
              <a:r>
                <a:rPr kumimoji="1" lang="en-US" altLang="ja-JP" sz="2000" dirty="0" smtClean="0"/>
                <a:t>2011</a:t>
              </a:r>
              <a:endParaRPr kumimoji="1" lang="ja-JP" altLang="en-US" sz="2000" dirty="0"/>
            </a:p>
          </p:txBody>
        </p:sp>
        <p:sp>
          <p:nvSpPr>
            <p:cNvPr id="85" name="雲 84"/>
            <p:cNvSpPr/>
            <p:nvPr/>
          </p:nvSpPr>
          <p:spPr>
            <a:xfrm>
              <a:off x="9233713" y="27200626"/>
              <a:ext cx="3590281" cy="1015663"/>
            </a:xfrm>
            <a:prstGeom prst="cloud">
              <a:avLst/>
            </a:prstGeom>
            <a:ln>
              <a:solidFill>
                <a:schemeClr val="accent4"/>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en-US" altLang="ja-JP" sz="2000" dirty="0" smtClean="0"/>
                <a:t>PTA movement in parliament</a:t>
              </a:r>
              <a:endParaRPr kumimoji="1" lang="ja-JP" altLang="en-US" sz="2000" dirty="0"/>
            </a:p>
          </p:txBody>
        </p:sp>
        <p:sp>
          <p:nvSpPr>
            <p:cNvPr id="86" name="雲 85"/>
            <p:cNvSpPr/>
            <p:nvPr/>
          </p:nvSpPr>
          <p:spPr>
            <a:xfrm>
              <a:off x="14094015" y="27200626"/>
              <a:ext cx="2796665" cy="1015663"/>
            </a:xfrm>
            <a:prstGeom prst="cloud">
              <a:avLst/>
            </a:prstGeom>
            <a:ln>
              <a:solidFill>
                <a:schemeClr val="accent4"/>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sz="2000" dirty="0" smtClean="0"/>
                <a:t>STS &amp; </a:t>
              </a:r>
              <a:r>
                <a:rPr lang="en-US" altLang="ja-JP" sz="2000" dirty="0" err="1" smtClean="0"/>
                <a:t>p</a:t>
              </a:r>
              <a:r>
                <a:rPr kumimoji="1" lang="en-US" altLang="ja-JP" sz="2000" dirty="0" err="1" smtClean="0"/>
                <a:t>TA</a:t>
              </a:r>
              <a:r>
                <a:rPr kumimoji="1" lang="en-US" altLang="ja-JP" sz="2000" dirty="0" smtClean="0"/>
                <a:t> movement</a:t>
              </a:r>
              <a:endParaRPr kumimoji="1" lang="ja-JP" altLang="en-US" sz="2000" dirty="0"/>
            </a:p>
          </p:txBody>
        </p:sp>
        <p:sp>
          <p:nvSpPr>
            <p:cNvPr id="89" name="円/楕円 88"/>
            <p:cNvSpPr/>
            <p:nvPr/>
          </p:nvSpPr>
          <p:spPr>
            <a:xfrm>
              <a:off x="17359492" y="27920691"/>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17044392" y="28085047"/>
              <a:ext cx="831823" cy="400110"/>
            </a:xfrm>
            <a:prstGeom prst="rect">
              <a:avLst/>
            </a:prstGeom>
            <a:noFill/>
          </p:spPr>
          <p:txBody>
            <a:bodyPr wrap="square" rtlCol="0">
              <a:spAutoFit/>
            </a:bodyPr>
            <a:lstStyle/>
            <a:p>
              <a:pPr algn="ctr"/>
              <a:r>
                <a:rPr kumimoji="1" lang="en-US" altLang="ja-JP" sz="2000" dirty="0" smtClean="0"/>
                <a:t>2007</a:t>
              </a:r>
              <a:endParaRPr kumimoji="1" lang="ja-JP" altLang="en-US" sz="2000" dirty="0"/>
            </a:p>
          </p:txBody>
        </p:sp>
        <p:cxnSp>
          <p:nvCxnSpPr>
            <p:cNvPr id="91" name="直線矢印コネクタ 90"/>
            <p:cNvCxnSpPr>
              <a:stCxn id="89" idx="6"/>
            </p:cNvCxnSpPr>
            <p:nvPr/>
          </p:nvCxnSpPr>
          <p:spPr>
            <a:xfrm>
              <a:off x="17548736" y="28002869"/>
              <a:ext cx="1663809"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95" name="角丸四角形 94"/>
            <p:cNvSpPr/>
            <p:nvPr/>
          </p:nvSpPr>
          <p:spPr>
            <a:xfrm>
              <a:off x="18047740" y="28579345"/>
              <a:ext cx="2278622" cy="8081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ja-JP" sz="2000" dirty="0" smtClean="0"/>
                <a:t>Science for policy</a:t>
              </a:r>
              <a:endParaRPr kumimoji="1" lang="ja-JP" altLang="en-US" sz="2000" dirty="0"/>
            </a:p>
          </p:txBody>
        </p:sp>
        <p:sp>
          <p:nvSpPr>
            <p:cNvPr id="75" name="テキスト ボックス 74"/>
            <p:cNvSpPr txBox="1"/>
            <p:nvPr/>
          </p:nvSpPr>
          <p:spPr>
            <a:xfrm>
              <a:off x="17006858" y="26835564"/>
              <a:ext cx="2786390" cy="1015663"/>
            </a:xfrm>
            <a:prstGeom prst="rect">
              <a:avLst/>
            </a:prstGeom>
            <a:solidFill>
              <a:schemeClr val="accent4">
                <a:lumMod val="20000"/>
                <a:lumOff val="80000"/>
              </a:schemeClr>
            </a:solidFill>
          </p:spPr>
          <p:txBody>
            <a:bodyPr wrap="square" rtlCol="0">
              <a:spAutoFit/>
            </a:bodyPr>
            <a:lstStyle/>
            <a:p>
              <a:pPr algn="ctr"/>
              <a:r>
                <a:rPr lang="en-US" altLang="ja-JP" sz="2000" i="1" dirty="0" smtClean="0"/>
                <a:t>Innovation and Institutionalization of TA (i2TA) project </a:t>
              </a:r>
              <a:endParaRPr kumimoji="1" lang="en-US" altLang="ja-JP" sz="2000" i="1" dirty="0" smtClean="0"/>
            </a:p>
          </p:txBody>
        </p:sp>
        <p:sp>
          <p:nvSpPr>
            <p:cNvPr id="76" name="角丸四角形 75"/>
            <p:cNvSpPr/>
            <p:nvPr/>
          </p:nvSpPr>
          <p:spPr>
            <a:xfrm>
              <a:off x="14612058" y="28588582"/>
              <a:ext cx="2278622" cy="8081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ja-JP" sz="2000" dirty="0" smtClean="0"/>
                <a:t>Science for society</a:t>
              </a:r>
              <a:endParaRPr kumimoji="1" lang="ja-JP" altLang="en-US" sz="2000" dirty="0"/>
            </a:p>
          </p:txBody>
        </p:sp>
        <p:sp>
          <p:nvSpPr>
            <p:cNvPr id="77" name="角丸四角形 76"/>
            <p:cNvSpPr/>
            <p:nvPr/>
          </p:nvSpPr>
          <p:spPr>
            <a:xfrm>
              <a:off x="9854620" y="28588582"/>
              <a:ext cx="2771050" cy="8081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ja-JP" sz="2000" dirty="0" smtClean="0"/>
                <a:t>National technology strategy</a:t>
              </a:r>
              <a:endParaRPr kumimoji="1" lang="ja-JP" altLang="en-US" sz="2000" dirty="0"/>
            </a:p>
          </p:txBody>
        </p:sp>
        <p:sp>
          <p:nvSpPr>
            <p:cNvPr id="78" name="角丸四角形 77"/>
            <p:cNvSpPr/>
            <p:nvPr/>
          </p:nvSpPr>
          <p:spPr>
            <a:xfrm>
              <a:off x="3190592" y="28588582"/>
              <a:ext cx="1654036" cy="8081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ja-JP" sz="2000" dirty="0" smtClean="0"/>
                <a:t>Recheck for technology</a:t>
              </a:r>
              <a:endParaRPr kumimoji="1" lang="ja-JP" altLang="en-US" sz="2000" dirty="0"/>
            </a:p>
          </p:txBody>
        </p:sp>
        <p:sp>
          <p:nvSpPr>
            <p:cNvPr id="87" name="雲 86"/>
            <p:cNvSpPr/>
            <p:nvPr/>
          </p:nvSpPr>
          <p:spPr>
            <a:xfrm>
              <a:off x="4882185" y="27156056"/>
              <a:ext cx="1644192" cy="1015663"/>
            </a:xfrm>
            <a:prstGeom prst="cloud">
              <a:avLst/>
            </a:prstGeom>
            <a:ln>
              <a:solidFill>
                <a:schemeClr val="accent4"/>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en-US" altLang="ja-JP" sz="2000" dirty="0" smtClean="0"/>
                <a:t>Failed attempt</a:t>
              </a:r>
              <a:endParaRPr kumimoji="1" lang="ja-JP" altLang="en-US" sz="2000" dirty="0"/>
            </a:p>
          </p:txBody>
        </p:sp>
        <p:sp>
          <p:nvSpPr>
            <p:cNvPr id="88" name="テキスト ボックス 87"/>
            <p:cNvSpPr txBox="1"/>
            <p:nvPr/>
          </p:nvSpPr>
          <p:spPr>
            <a:xfrm>
              <a:off x="18835587" y="28085047"/>
              <a:ext cx="831823" cy="400110"/>
            </a:xfrm>
            <a:prstGeom prst="rect">
              <a:avLst/>
            </a:prstGeom>
            <a:noFill/>
          </p:spPr>
          <p:txBody>
            <a:bodyPr wrap="square" rtlCol="0">
              <a:spAutoFit/>
            </a:bodyPr>
            <a:lstStyle/>
            <a:p>
              <a:pPr algn="ctr"/>
              <a:r>
                <a:rPr kumimoji="1" lang="en-US" altLang="ja-JP" sz="2000" dirty="0" smtClean="0"/>
                <a:t>2011</a:t>
              </a:r>
              <a:endParaRPr kumimoji="1" lang="ja-JP" altLang="en-US" sz="2000" dirty="0"/>
            </a:p>
          </p:txBody>
        </p:sp>
        <p:sp>
          <p:nvSpPr>
            <p:cNvPr id="92" name="テキスト ボックス 91"/>
            <p:cNvSpPr txBox="1"/>
            <p:nvPr/>
          </p:nvSpPr>
          <p:spPr>
            <a:xfrm>
              <a:off x="17961889" y="20704379"/>
              <a:ext cx="876327" cy="400110"/>
            </a:xfrm>
            <a:prstGeom prst="rect">
              <a:avLst/>
            </a:prstGeom>
            <a:noFill/>
          </p:spPr>
          <p:txBody>
            <a:bodyPr wrap="square" rtlCol="0">
              <a:spAutoFit/>
            </a:bodyPr>
            <a:lstStyle/>
            <a:p>
              <a:pPr algn="ctr"/>
              <a:r>
                <a:rPr kumimoji="1" lang="en-US" altLang="ja-JP" sz="2000" dirty="0" smtClean="0"/>
                <a:t>2009</a:t>
              </a:r>
              <a:endParaRPr kumimoji="1" lang="ja-JP" altLang="en-US" sz="2000" dirty="0"/>
            </a:p>
          </p:txBody>
        </p:sp>
        <p:cxnSp>
          <p:nvCxnSpPr>
            <p:cNvPr id="93" name="直線コネクタ 92"/>
            <p:cNvCxnSpPr>
              <a:stCxn id="70" idx="2"/>
            </p:cNvCxnSpPr>
            <p:nvPr/>
          </p:nvCxnSpPr>
          <p:spPr>
            <a:xfrm>
              <a:off x="16890680" y="19060463"/>
              <a:ext cx="1509373" cy="1528544"/>
            </a:xfrm>
            <a:prstGeom prst="line">
              <a:avLst/>
            </a:prstGeom>
          </p:spPr>
          <p:style>
            <a:lnRef idx="2">
              <a:schemeClr val="accent1"/>
            </a:lnRef>
            <a:fillRef idx="0">
              <a:schemeClr val="accent1"/>
            </a:fillRef>
            <a:effectRef idx="1">
              <a:schemeClr val="accent1"/>
            </a:effectRef>
            <a:fontRef idx="minor">
              <a:schemeClr val="tx1"/>
            </a:fontRef>
          </p:style>
        </p:cxnSp>
        <p:sp>
          <p:nvSpPr>
            <p:cNvPr id="94" name="円/楕円 93"/>
            <p:cNvSpPr/>
            <p:nvPr/>
          </p:nvSpPr>
          <p:spPr>
            <a:xfrm>
              <a:off x="19762522" y="20506829"/>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cxnSp>
          <p:nvCxnSpPr>
            <p:cNvPr id="96" name="直線コネクタ 95"/>
            <p:cNvCxnSpPr>
              <a:stCxn id="69" idx="2"/>
              <a:endCxn id="94" idx="0"/>
            </p:cNvCxnSpPr>
            <p:nvPr/>
          </p:nvCxnSpPr>
          <p:spPr>
            <a:xfrm>
              <a:off x="19588533" y="19057440"/>
              <a:ext cx="268611" cy="1449389"/>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直線矢印コネクタ 100"/>
            <p:cNvCxnSpPr>
              <a:stCxn id="37" idx="6"/>
            </p:cNvCxnSpPr>
            <p:nvPr/>
          </p:nvCxnSpPr>
          <p:spPr>
            <a:xfrm>
              <a:off x="8578616" y="20235222"/>
              <a:ext cx="628110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08" name="円/楕円 107"/>
            <p:cNvSpPr/>
            <p:nvPr/>
          </p:nvSpPr>
          <p:spPr>
            <a:xfrm>
              <a:off x="3153188" y="27286761"/>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09" name="テキスト ボックス 108"/>
            <p:cNvSpPr txBox="1"/>
            <p:nvPr/>
          </p:nvSpPr>
          <p:spPr>
            <a:xfrm>
              <a:off x="2871771" y="27451117"/>
              <a:ext cx="757731" cy="400110"/>
            </a:xfrm>
            <a:prstGeom prst="rect">
              <a:avLst/>
            </a:prstGeom>
            <a:noFill/>
          </p:spPr>
          <p:txBody>
            <a:bodyPr wrap="square" rtlCol="0">
              <a:spAutoFit/>
            </a:bodyPr>
            <a:lstStyle/>
            <a:p>
              <a:pPr algn="ctr"/>
              <a:r>
                <a:rPr kumimoji="1" lang="en-US" altLang="ja-JP" sz="2000" dirty="0" smtClean="0"/>
                <a:t>1971</a:t>
              </a:r>
              <a:endParaRPr kumimoji="1" lang="ja-JP" altLang="en-US" sz="2000" dirty="0"/>
            </a:p>
          </p:txBody>
        </p:sp>
        <p:cxnSp>
          <p:nvCxnSpPr>
            <p:cNvPr id="110" name="直線矢印コネクタ 109"/>
            <p:cNvCxnSpPr>
              <a:stCxn id="108" idx="6"/>
            </p:cNvCxnSpPr>
            <p:nvPr/>
          </p:nvCxnSpPr>
          <p:spPr>
            <a:xfrm>
              <a:off x="3342432" y="27368939"/>
              <a:ext cx="1667989" cy="0"/>
            </a:xfrm>
            <a:prstGeom prst="straightConnector1">
              <a:avLst/>
            </a:prstGeom>
            <a:ln>
              <a:headEnd type="none"/>
              <a:tailEnd type="none"/>
            </a:ln>
          </p:spPr>
          <p:style>
            <a:lnRef idx="2">
              <a:schemeClr val="accent2"/>
            </a:lnRef>
            <a:fillRef idx="0">
              <a:schemeClr val="accent2"/>
            </a:fillRef>
            <a:effectRef idx="1">
              <a:schemeClr val="accent2"/>
            </a:effectRef>
            <a:fontRef idx="minor">
              <a:schemeClr val="tx1"/>
            </a:fontRef>
          </p:style>
        </p:cxnSp>
        <p:sp>
          <p:nvSpPr>
            <p:cNvPr id="111" name="テキスト ボックス 110"/>
            <p:cNvSpPr txBox="1"/>
            <p:nvPr/>
          </p:nvSpPr>
          <p:spPr>
            <a:xfrm>
              <a:off x="5331319" y="28112958"/>
              <a:ext cx="1058645" cy="400110"/>
            </a:xfrm>
            <a:prstGeom prst="rect">
              <a:avLst/>
            </a:prstGeom>
            <a:noFill/>
          </p:spPr>
          <p:txBody>
            <a:bodyPr wrap="square" rtlCol="0">
              <a:spAutoFit/>
            </a:bodyPr>
            <a:lstStyle/>
            <a:p>
              <a:pPr algn="ctr"/>
              <a:r>
                <a:rPr kumimoji="1" lang="en-US" altLang="ja-JP" sz="2000" dirty="0" smtClean="0"/>
                <a:t>1977-78</a:t>
              </a:r>
              <a:endParaRPr kumimoji="1" lang="ja-JP" altLang="en-US" sz="2000" dirty="0"/>
            </a:p>
          </p:txBody>
        </p:sp>
        <p:sp>
          <p:nvSpPr>
            <p:cNvPr id="113" name="テキスト ボックス 112"/>
            <p:cNvSpPr txBox="1"/>
            <p:nvPr/>
          </p:nvSpPr>
          <p:spPr>
            <a:xfrm>
              <a:off x="3416669" y="26578875"/>
              <a:ext cx="1534617" cy="707886"/>
            </a:xfrm>
            <a:prstGeom prst="rect">
              <a:avLst/>
            </a:prstGeom>
            <a:solidFill>
              <a:schemeClr val="accent4">
                <a:lumMod val="20000"/>
                <a:lumOff val="80000"/>
              </a:schemeClr>
            </a:solidFill>
          </p:spPr>
          <p:txBody>
            <a:bodyPr wrap="square" rtlCol="0">
              <a:spAutoFit/>
            </a:bodyPr>
            <a:lstStyle/>
            <a:p>
              <a:pPr algn="ctr"/>
              <a:r>
                <a:rPr lang="en-US" altLang="ja-JP" sz="2000" i="1" dirty="0" smtClean="0"/>
                <a:t>STA/MITI’s pilot study</a:t>
              </a:r>
              <a:endParaRPr kumimoji="1" lang="en-US" altLang="ja-JP" sz="2000" i="1" dirty="0" smtClean="0"/>
            </a:p>
          </p:txBody>
        </p:sp>
        <p:cxnSp>
          <p:nvCxnSpPr>
            <p:cNvPr id="115" name="直線矢印コネクタ 114"/>
            <p:cNvCxnSpPr/>
            <p:nvPr/>
          </p:nvCxnSpPr>
          <p:spPr>
            <a:xfrm>
              <a:off x="5010421" y="27368939"/>
              <a:ext cx="1078629" cy="0"/>
            </a:xfrm>
            <a:prstGeom prst="straightConnector1">
              <a:avLst/>
            </a:prstGeom>
            <a:ln>
              <a:prstDash val="dash"/>
              <a:tailEnd type="arrow"/>
            </a:ln>
          </p:spPr>
          <p:style>
            <a:lnRef idx="2">
              <a:schemeClr val="accent2"/>
            </a:lnRef>
            <a:fillRef idx="0">
              <a:schemeClr val="accent2"/>
            </a:fillRef>
            <a:effectRef idx="1">
              <a:schemeClr val="accent2"/>
            </a:effectRef>
            <a:fontRef idx="minor">
              <a:schemeClr val="tx1"/>
            </a:fontRef>
          </p:style>
        </p:cxnSp>
        <p:sp>
          <p:nvSpPr>
            <p:cNvPr id="117" name="円/楕円 116"/>
            <p:cNvSpPr/>
            <p:nvPr/>
          </p:nvSpPr>
          <p:spPr>
            <a:xfrm>
              <a:off x="12729372" y="27604693"/>
              <a:ext cx="189244" cy="1643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18" name="テキスト ボックス 117"/>
            <p:cNvSpPr txBox="1"/>
            <p:nvPr/>
          </p:nvSpPr>
          <p:spPr>
            <a:xfrm>
              <a:off x="12445128" y="27771609"/>
              <a:ext cx="757731" cy="400110"/>
            </a:xfrm>
            <a:prstGeom prst="rect">
              <a:avLst/>
            </a:prstGeom>
            <a:noFill/>
          </p:spPr>
          <p:txBody>
            <a:bodyPr wrap="square" rtlCol="0">
              <a:spAutoFit/>
            </a:bodyPr>
            <a:lstStyle/>
            <a:p>
              <a:pPr algn="ctr"/>
              <a:r>
                <a:rPr kumimoji="1" lang="en-US" altLang="ja-JP" sz="2000" dirty="0" smtClean="0"/>
                <a:t>1995</a:t>
              </a:r>
              <a:endParaRPr kumimoji="1" lang="ja-JP" altLang="en-US" sz="2000" dirty="0"/>
            </a:p>
          </p:txBody>
        </p:sp>
        <p:sp>
          <p:nvSpPr>
            <p:cNvPr id="119" name="テキスト ボックス 118"/>
            <p:cNvSpPr txBox="1"/>
            <p:nvPr/>
          </p:nvSpPr>
          <p:spPr>
            <a:xfrm>
              <a:off x="11905788" y="25650460"/>
              <a:ext cx="2645955" cy="707886"/>
            </a:xfrm>
            <a:prstGeom prst="rect">
              <a:avLst/>
            </a:prstGeom>
            <a:noFill/>
          </p:spPr>
          <p:txBody>
            <a:bodyPr wrap="square" rtlCol="0">
              <a:spAutoFit/>
            </a:bodyPr>
            <a:lstStyle/>
            <a:p>
              <a:pPr algn="ctr"/>
              <a:r>
                <a:rPr kumimoji="1" lang="en-US" altLang="ja-JP" sz="2000" dirty="0" smtClean="0"/>
                <a:t>Science and Technology Basic Law</a:t>
              </a:r>
            </a:p>
          </p:txBody>
        </p:sp>
        <p:cxnSp>
          <p:nvCxnSpPr>
            <p:cNvPr id="120" name="直線コネクタ 119"/>
            <p:cNvCxnSpPr>
              <a:stCxn id="117" idx="0"/>
              <a:endCxn id="119" idx="2"/>
            </p:cNvCxnSpPr>
            <p:nvPr/>
          </p:nvCxnSpPr>
          <p:spPr>
            <a:xfrm flipV="1">
              <a:off x="12823994" y="26358346"/>
              <a:ext cx="404772" cy="1246347"/>
            </a:xfrm>
            <a:prstGeom prst="line">
              <a:avLst/>
            </a:prstGeom>
          </p:spPr>
          <p:style>
            <a:lnRef idx="2">
              <a:schemeClr val="accent1"/>
            </a:lnRef>
            <a:fillRef idx="0">
              <a:schemeClr val="accent1"/>
            </a:fillRef>
            <a:effectRef idx="1">
              <a:schemeClr val="accent1"/>
            </a:effectRef>
            <a:fontRef idx="minor">
              <a:schemeClr val="tx1"/>
            </a:fontRef>
          </p:style>
        </p:cxnSp>
        <p:sp>
          <p:nvSpPr>
            <p:cNvPr id="99" name="テキスト ボックス 98"/>
            <p:cNvSpPr txBox="1"/>
            <p:nvPr/>
          </p:nvSpPr>
          <p:spPr>
            <a:xfrm>
              <a:off x="19418980" y="20704379"/>
              <a:ext cx="876327" cy="400110"/>
            </a:xfrm>
            <a:prstGeom prst="rect">
              <a:avLst/>
            </a:prstGeom>
            <a:noFill/>
          </p:spPr>
          <p:txBody>
            <a:bodyPr wrap="square" rtlCol="0">
              <a:spAutoFit/>
            </a:bodyPr>
            <a:lstStyle/>
            <a:p>
              <a:pPr algn="ctr"/>
              <a:r>
                <a:rPr kumimoji="1" lang="en-US" altLang="ja-JP" sz="2000" dirty="0" smtClean="0"/>
                <a:t>2013</a:t>
              </a:r>
              <a:endParaRPr kumimoji="1" lang="ja-JP" altLang="en-US" sz="2000" dirty="0"/>
            </a:p>
          </p:txBody>
        </p:sp>
      </p:grpSp>
      <p:sp>
        <p:nvSpPr>
          <p:cNvPr id="32" name="テキスト ボックス 31"/>
          <p:cNvSpPr txBox="1"/>
          <p:nvPr/>
        </p:nvSpPr>
        <p:spPr>
          <a:xfrm>
            <a:off x="877429" y="4522836"/>
            <a:ext cx="6496254" cy="646331"/>
          </a:xfrm>
          <a:prstGeom prst="rect">
            <a:avLst/>
          </a:prstGeom>
          <a:noFill/>
        </p:spPr>
        <p:txBody>
          <a:bodyPr wrap="square" rtlCol="0">
            <a:spAutoFit/>
          </a:bodyPr>
          <a:lstStyle/>
          <a:p>
            <a:r>
              <a:rPr kumimoji="1" lang="en-US" altLang="ja-JP" sz="3600" b="1" dirty="0" smtClean="0">
                <a:solidFill>
                  <a:schemeClr val="tx2"/>
                </a:solidFill>
                <a:latin typeface="Corbel"/>
                <a:cs typeface="Corbel"/>
              </a:rPr>
              <a:t>Research objectives</a:t>
            </a:r>
            <a:endParaRPr kumimoji="1" lang="ja-JP" altLang="en-US" sz="3600" b="1" dirty="0">
              <a:solidFill>
                <a:schemeClr val="tx2"/>
              </a:solidFill>
              <a:latin typeface="Corbel"/>
              <a:cs typeface="Corbel"/>
            </a:endParaRPr>
          </a:p>
        </p:txBody>
      </p:sp>
      <p:grpSp>
        <p:nvGrpSpPr>
          <p:cNvPr id="43" name="図形グループ 42"/>
          <p:cNvGrpSpPr/>
          <p:nvPr/>
        </p:nvGrpSpPr>
        <p:grpSpPr>
          <a:xfrm>
            <a:off x="10486188" y="4897229"/>
            <a:ext cx="9495324" cy="3544738"/>
            <a:chOff x="1684925" y="9259740"/>
            <a:chExt cx="9495324" cy="3544738"/>
          </a:xfrm>
        </p:grpSpPr>
        <p:sp>
          <p:nvSpPr>
            <p:cNvPr id="105" name="角丸四角形吹き出し 104"/>
            <p:cNvSpPr/>
            <p:nvPr/>
          </p:nvSpPr>
          <p:spPr>
            <a:xfrm>
              <a:off x="7743358" y="9691131"/>
              <a:ext cx="3436891" cy="2665378"/>
            </a:xfrm>
            <a:prstGeom prst="wedgeRoundRectCallout">
              <a:avLst>
                <a:gd name="adj1" fmla="val -71752"/>
                <a:gd name="adj2" fmla="val 6538"/>
                <a:gd name="adj3" fmla="val 16667"/>
              </a:avLst>
            </a:prstGeom>
            <a:solidFill>
              <a:schemeClr val="accent2">
                <a:lumMod val="40000"/>
                <a:lumOff val="60000"/>
              </a:schemeClr>
            </a:solidFill>
            <a:ln>
              <a:solidFill>
                <a:schemeClr val="accent2">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altLang="ja-JP" sz="2400" dirty="0" smtClean="0">
                  <a:solidFill>
                    <a:schemeClr val="accent2">
                      <a:lumMod val="50000"/>
                    </a:schemeClr>
                  </a:solidFill>
                </a:rPr>
                <a:t>A non-directional cycle of assessment mechanisms within the policy making process fed by knowledge assessment process</a:t>
              </a:r>
              <a:endParaRPr lang="ja-JP" altLang="en-US" sz="2400" dirty="0">
                <a:solidFill>
                  <a:schemeClr val="accent2">
                    <a:lumMod val="50000"/>
                  </a:schemeClr>
                </a:solidFill>
              </a:endParaRPr>
            </a:p>
          </p:txBody>
        </p:sp>
        <p:sp>
          <p:nvSpPr>
            <p:cNvPr id="35" name="円/楕円 34"/>
            <p:cNvSpPr/>
            <p:nvPr/>
          </p:nvSpPr>
          <p:spPr>
            <a:xfrm>
              <a:off x="2458392" y="9334552"/>
              <a:ext cx="3469926" cy="3469926"/>
            </a:xfrm>
            <a:prstGeom prst="ellipse">
              <a:avLst/>
            </a:prstGeom>
            <a:noFill/>
            <a:ln w="38100" cmpd="sng">
              <a:solidFill>
                <a:schemeClr val="accent2"/>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3120117" y="9259740"/>
              <a:ext cx="2059736" cy="61414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400" dirty="0" smtClean="0"/>
                <a:t>Cost-benefit</a:t>
              </a:r>
              <a:endParaRPr kumimoji="1" lang="ja-JP" altLang="en-US" sz="2400" dirty="0"/>
            </a:p>
          </p:txBody>
        </p:sp>
        <p:sp>
          <p:nvSpPr>
            <p:cNvPr id="100" name="角丸四角形 99"/>
            <p:cNvSpPr/>
            <p:nvPr/>
          </p:nvSpPr>
          <p:spPr>
            <a:xfrm>
              <a:off x="4488750" y="10308610"/>
              <a:ext cx="2725827" cy="61414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400" dirty="0" smtClean="0"/>
                <a:t>Type of measures</a:t>
              </a:r>
              <a:endParaRPr kumimoji="1" lang="ja-JP" altLang="en-US" sz="2400" dirty="0"/>
            </a:p>
          </p:txBody>
        </p:sp>
        <p:sp>
          <p:nvSpPr>
            <p:cNvPr id="102" name="角丸四角形 101"/>
            <p:cNvSpPr/>
            <p:nvPr/>
          </p:nvSpPr>
          <p:spPr>
            <a:xfrm>
              <a:off x="4149985" y="11486557"/>
              <a:ext cx="2932861" cy="8699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400" dirty="0" smtClean="0"/>
                <a:t>Choice of regulatory framework</a:t>
              </a:r>
              <a:endParaRPr kumimoji="1" lang="ja-JP" altLang="en-US" sz="2400" dirty="0"/>
            </a:p>
          </p:txBody>
        </p:sp>
        <p:sp>
          <p:nvSpPr>
            <p:cNvPr id="103" name="角丸四角形 102"/>
            <p:cNvSpPr/>
            <p:nvPr/>
          </p:nvSpPr>
          <p:spPr>
            <a:xfrm>
              <a:off x="1772432" y="11486557"/>
              <a:ext cx="2140497" cy="8699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400" dirty="0" smtClean="0"/>
                <a:t>Defining acceptability</a:t>
              </a:r>
              <a:endParaRPr kumimoji="1" lang="ja-JP" altLang="en-US" sz="2400" dirty="0"/>
            </a:p>
          </p:txBody>
        </p:sp>
        <p:sp>
          <p:nvSpPr>
            <p:cNvPr id="104" name="角丸四角形 103"/>
            <p:cNvSpPr/>
            <p:nvPr/>
          </p:nvSpPr>
          <p:spPr>
            <a:xfrm>
              <a:off x="1684925" y="10308610"/>
              <a:ext cx="1737223" cy="61414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400" dirty="0" smtClean="0"/>
                <a:t>Foresight</a:t>
              </a:r>
              <a:endParaRPr kumimoji="1" lang="ja-JP" altLang="en-US" sz="2400" dirty="0"/>
            </a:p>
          </p:txBody>
        </p:sp>
      </p:grpSp>
      <p:sp>
        <p:nvSpPr>
          <p:cNvPr id="53" name="テキスト ボックス 52"/>
          <p:cNvSpPr txBox="1"/>
          <p:nvPr/>
        </p:nvSpPr>
        <p:spPr>
          <a:xfrm>
            <a:off x="3080363" y="11710464"/>
            <a:ext cx="6890293" cy="1200329"/>
          </a:xfrm>
          <a:prstGeom prst="rect">
            <a:avLst/>
          </a:prstGeom>
          <a:noFill/>
        </p:spPr>
        <p:txBody>
          <a:bodyPr wrap="square" rtlCol="0">
            <a:spAutoFit/>
          </a:bodyPr>
          <a:lstStyle/>
          <a:p>
            <a:r>
              <a:rPr kumimoji="1" lang="en-US" altLang="ja-JP" sz="3600" b="1" dirty="0" smtClean="0">
                <a:solidFill>
                  <a:schemeClr val="bg2">
                    <a:lumMod val="10000"/>
                  </a:schemeClr>
                </a:solidFill>
                <a:latin typeface="Corbel"/>
                <a:cs typeface="Corbel"/>
              </a:rPr>
              <a:t>TA waves in relation to </a:t>
            </a:r>
            <a:br>
              <a:rPr kumimoji="1" lang="en-US" altLang="ja-JP" sz="3600" b="1" dirty="0" smtClean="0">
                <a:solidFill>
                  <a:schemeClr val="bg2">
                    <a:lumMod val="10000"/>
                  </a:schemeClr>
                </a:solidFill>
                <a:latin typeface="Corbel"/>
                <a:cs typeface="Corbel"/>
              </a:rPr>
            </a:br>
            <a:r>
              <a:rPr kumimoji="1" lang="en-US" altLang="ja-JP" sz="3600" b="1" dirty="0" smtClean="0">
                <a:solidFill>
                  <a:schemeClr val="bg2">
                    <a:lumMod val="10000"/>
                  </a:schemeClr>
                </a:solidFill>
                <a:latin typeface="Corbel"/>
                <a:cs typeface="Corbel"/>
              </a:rPr>
              <a:t>Generations of Innovation Policy</a:t>
            </a:r>
            <a:endParaRPr kumimoji="1" lang="ja-JP" altLang="en-US" sz="3600" b="1" dirty="0">
              <a:solidFill>
                <a:schemeClr val="bg2">
                  <a:lumMod val="10000"/>
                </a:schemeClr>
              </a:solidFill>
              <a:latin typeface="Corbel"/>
              <a:cs typeface="Corbel"/>
            </a:endParaRPr>
          </a:p>
        </p:txBody>
      </p:sp>
      <p:sp>
        <p:nvSpPr>
          <p:cNvPr id="54" name="正方形/長方形 53"/>
          <p:cNvSpPr/>
          <p:nvPr/>
        </p:nvSpPr>
        <p:spPr>
          <a:xfrm>
            <a:off x="16982674" y="7996076"/>
            <a:ext cx="2998838" cy="461665"/>
          </a:xfrm>
          <a:prstGeom prst="rect">
            <a:avLst/>
          </a:prstGeom>
        </p:spPr>
        <p:txBody>
          <a:bodyPr wrap="none">
            <a:spAutoFit/>
          </a:bodyPr>
          <a:lstStyle/>
          <a:p>
            <a:pPr algn="r"/>
            <a:r>
              <a:rPr lang="en-US" altLang="ja-JP" sz="2400" dirty="0">
                <a:solidFill>
                  <a:schemeClr val="accent2">
                    <a:lumMod val="50000"/>
                  </a:schemeClr>
                </a:solidFill>
              </a:rPr>
              <a:t>(von </a:t>
            </a:r>
            <a:r>
              <a:rPr lang="en-US" altLang="ja-JP" sz="2400" dirty="0" err="1">
                <a:solidFill>
                  <a:schemeClr val="accent2">
                    <a:lumMod val="50000"/>
                  </a:schemeClr>
                </a:solidFill>
              </a:rPr>
              <a:t>Schomberg</a:t>
            </a:r>
            <a:r>
              <a:rPr lang="en-US" altLang="ja-JP" sz="2400" dirty="0">
                <a:solidFill>
                  <a:schemeClr val="accent2">
                    <a:lumMod val="50000"/>
                  </a:schemeClr>
                </a:solidFill>
              </a:rPr>
              <a:t> 2012)</a:t>
            </a:r>
            <a:endParaRPr lang="ja-JP" altLang="en-US" sz="2400" dirty="0">
              <a:solidFill>
                <a:schemeClr val="accent2">
                  <a:lumMod val="50000"/>
                </a:schemeClr>
              </a:solidFill>
            </a:endParaRPr>
          </a:p>
        </p:txBody>
      </p:sp>
      <p:sp>
        <p:nvSpPr>
          <p:cNvPr id="57" name="テキスト ボックス 56"/>
          <p:cNvSpPr txBox="1"/>
          <p:nvPr/>
        </p:nvSpPr>
        <p:spPr>
          <a:xfrm>
            <a:off x="12445128" y="2795702"/>
            <a:ext cx="8109325" cy="1190069"/>
          </a:xfrm>
          <a:prstGeom prst="rect">
            <a:avLst/>
          </a:prstGeom>
          <a:noFill/>
        </p:spPr>
        <p:txBody>
          <a:bodyPr wrap="square" rtlCol="0">
            <a:spAutoFit/>
          </a:bodyPr>
          <a:lstStyle/>
          <a:p>
            <a:pPr algn="r">
              <a:lnSpc>
                <a:spcPct val="120000"/>
              </a:lnSpc>
            </a:pPr>
            <a:r>
              <a:rPr kumimoji="1" lang="en-US" altLang="ja-JP" sz="2000" i="1" dirty="0" smtClean="0">
                <a:solidFill>
                  <a:schemeClr val="tx1">
                    <a:lumMod val="65000"/>
                    <a:lumOff val="35000"/>
                  </a:schemeClr>
                </a:solidFill>
                <a:latin typeface="Geneva"/>
                <a:cs typeface="Geneva"/>
              </a:rPr>
              <a:t>Asia-Pacific Science, Technology &amp; Society Network (APSTSN)</a:t>
            </a:r>
          </a:p>
          <a:p>
            <a:pPr algn="r">
              <a:lnSpc>
                <a:spcPct val="120000"/>
              </a:lnSpc>
            </a:pPr>
            <a:r>
              <a:rPr lang="en-US" altLang="ja-JP" sz="2000" i="1" dirty="0" smtClean="0">
                <a:solidFill>
                  <a:schemeClr val="tx1">
                    <a:lumMod val="65000"/>
                    <a:lumOff val="35000"/>
                  </a:schemeClr>
                </a:solidFill>
                <a:latin typeface="Geneva"/>
                <a:cs typeface="Geneva"/>
              </a:rPr>
              <a:t>Biennial Conference 2013: Knowing, Making, Governing</a:t>
            </a:r>
          </a:p>
          <a:p>
            <a:pPr algn="r">
              <a:lnSpc>
                <a:spcPct val="120000"/>
              </a:lnSpc>
            </a:pPr>
            <a:r>
              <a:rPr kumimoji="1" lang="en-US" altLang="ja-JP" sz="2000" i="1" dirty="0" smtClean="0">
                <a:solidFill>
                  <a:schemeClr val="tx1">
                    <a:lumMod val="65000"/>
                    <a:lumOff val="35000"/>
                  </a:schemeClr>
                </a:solidFill>
                <a:latin typeface="Geneva"/>
                <a:cs typeface="Geneva"/>
              </a:rPr>
              <a:t>National University of Singapore, 15-17 July 2013</a:t>
            </a:r>
            <a:endParaRPr kumimoji="1" lang="ja-JP" altLang="en-US" sz="2000" i="1" dirty="0">
              <a:solidFill>
                <a:schemeClr val="tx1">
                  <a:lumMod val="65000"/>
                  <a:lumOff val="35000"/>
                </a:schemeClr>
              </a:solidFill>
              <a:latin typeface="Geneva"/>
              <a:cs typeface="Geneva"/>
            </a:endParaRPr>
          </a:p>
        </p:txBody>
      </p:sp>
    </p:spTree>
    <p:extLst>
      <p:ext uri="{BB962C8B-B14F-4D97-AF65-F5344CB8AC3E}">
        <p14:creationId xmlns:p14="http://schemas.microsoft.com/office/powerpoint/2010/main" val="1937054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221</TotalTime>
  <Words>554</Words>
  <Application>Microsoft Office PowerPoint</Application>
  <PresentationFormat>Custom</PresentationFormat>
  <Paragraphs>96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ホワイト</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mvoudheu</dc:creator>
  <cp:lastModifiedBy>mvoudheu</cp:lastModifiedBy>
  <cp:revision>26</cp:revision>
  <dcterms:created xsi:type="dcterms:W3CDTF">2013-07-04T03:54:57Z</dcterms:created>
  <dcterms:modified xsi:type="dcterms:W3CDTF">2013-07-17T07:33:41Z</dcterms:modified>
</cp:coreProperties>
</file>