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5203150" cy="32404050"/>
  <p:notesSz cx="6858000" cy="9144000"/>
  <p:defaultTextStyle>
    <a:defPPr>
      <a:defRPr lang="fr-FR"/>
    </a:defPPr>
    <a:lvl1pPr marL="0" algn="l" defTabSz="3291840" rtl="0" eaLnBrk="1" latinLnBrk="0" hangingPunct="1">
      <a:defRPr sz="6500" kern="1200">
        <a:solidFill>
          <a:schemeClr val="tx1"/>
        </a:solidFill>
        <a:latin typeface="+mn-lt"/>
        <a:ea typeface="+mn-ea"/>
        <a:cs typeface="+mn-cs"/>
      </a:defRPr>
    </a:lvl1pPr>
    <a:lvl2pPr marL="1645920" algn="l" defTabSz="3291840" rtl="0" eaLnBrk="1" latinLnBrk="0" hangingPunct="1">
      <a:defRPr sz="6500" kern="1200">
        <a:solidFill>
          <a:schemeClr val="tx1"/>
        </a:solidFill>
        <a:latin typeface="+mn-lt"/>
        <a:ea typeface="+mn-ea"/>
        <a:cs typeface="+mn-cs"/>
      </a:defRPr>
    </a:lvl2pPr>
    <a:lvl3pPr marL="3291840" algn="l" defTabSz="3291840" rtl="0" eaLnBrk="1" latinLnBrk="0" hangingPunct="1">
      <a:defRPr sz="6500" kern="1200">
        <a:solidFill>
          <a:schemeClr val="tx1"/>
        </a:solidFill>
        <a:latin typeface="+mn-lt"/>
        <a:ea typeface="+mn-ea"/>
        <a:cs typeface="+mn-cs"/>
      </a:defRPr>
    </a:lvl3pPr>
    <a:lvl4pPr marL="4937760" algn="l" defTabSz="3291840" rtl="0" eaLnBrk="1" latinLnBrk="0" hangingPunct="1">
      <a:defRPr sz="6500" kern="1200">
        <a:solidFill>
          <a:schemeClr val="tx1"/>
        </a:solidFill>
        <a:latin typeface="+mn-lt"/>
        <a:ea typeface="+mn-ea"/>
        <a:cs typeface="+mn-cs"/>
      </a:defRPr>
    </a:lvl4pPr>
    <a:lvl5pPr marL="6583680" algn="l" defTabSz="3291840" rtl="0" eaLnBrk="1" latinLnBrk="0" hangingPunct="1">
      <a:defRPr sz="6500" kern="1200">
        <a:solidFill>
          <a:schemeClr val="tx1"/>
        </a:solidFill>
        <a:latin typeface="+mn-lt"/>
        <a:ea typeface="+mn-ea"/>
        <a:cs typeface="+mn-cs"/>
      </a:defRPr>
    </a:lvl5pPr>
    <a:lvl6pPr marL="8229600" algn="l" defTabSz="3291840" rtl="0" eaLnBrk="1" latinLnBrk="0" hangingPunct="1">
      <a:defRPr sz="6500" kern="1200">
        <a:solidFill>
          <a:schemeClr val="tx1"/>
        </a:solidFill>
        <a:latin typeface="+mn-lt"/>
        <a:ea typeface="+mn-ea"/>
        <a:cs typeface="+mn-cs"/>
      </a:defRPr>
    </a:lvl6pPr>
    <a:lvl7pPr marL="9875520" algn="l" defTabSz="3291840" rtl="0" eaLnBrk="1" latinLnBrk="0" hangingPunct="1">
      <a:defRPr sz="6500" kern="1200">
        <a:solidFill>
          <a:schemeClr val="tx1"/>
        </a:solidFill>
        <a:latin typeface="+mn-lt"/>
        <a:ea typeface="+mn-ea"/>
        <a:cs typeface="+mn-cs"/>
      </a:defRPr>
    </a:lvl7pPr>
    <a:lvl8pPr marL="11521440" algn="l" defTabSz="3291840" rtl="0" eaLnBrk="1" latinLnBrk="0" hangingPunct="1">
      <a:defRPr sz="6500" kern="1200">
        <a:solidFill>
          <a:schemeClr val="tx1"/>
        </a:solidFill>
        <a:latin typeface="+mn-lt"/>
        <a:ea typeface="+mn-ea"/>
        <a:cs typeface="+mn-cs"/>
      </a:defRPr>
    </a:lvl8pPr>
    <a:lvl9pPr marL="13167360" algn="l" defTabSz="3291840" rtl="0" eaLnBrk="1" latinLnBrk="0" hangingPunct="1">
      <a:defRPr sz="6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33" d="100"/>
          <a:sy n="33" d="100"/>
        </p:scale>
        <p:origin x="-528" y="1746"/>
      </p:cViewPr>
      <p:guideLst>
        <p:guide orient="horz" pos="10206"/>
        <p:guide pos="793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afida\Desktop\th&#232;se\Article\R&#233;sultat_global_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afida\Desktop\th&#232;se\Article\R&#233;sultat_global_Fin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afida\Desktop\th&#232;se\Article\R&#233;sultat_global_Fin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afida\Desktop\th&#232;se\Article\R&#233;sultat_global_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00" b="1"/>
            </a:pPr>
            <a:r>
              <a:rPr lang="fr-FR" sz="1400" b="1"/>
              <a:t>Retention observed and measured for Water</a:t>
            </a:r>
          </a:p>
        </c:rich>
      </c:tx>
      <c:layout/>
    </c:title>
    <c:plotArea>
      <c:layout/>
      <c:barChart>
        <c:barDir val="col"/>
        <c:grouping val="clustered"/>
        <c:ser>
          <c:idx val="0"/>
          <c:order val="0"/>
          <c:tx>
            <c:strRef>
              <c:f>article!$F$3</c:f>
              <c:strCache>
                <c:ptCount val="1"/>
                <c:pt idx="0">
                  <c:v>Reten P (µl)</c:v>
                </c:pt>
              </c:strCache>
            </c:strRef>
          </c:tx>
          <c:spPr>
            <a:solidFill>
              <a:srgbClr val="00B050"/>
            </a:solidFill>
          </c:spPr>
          <c:val>
            <c:numRef>
              <c:f>article!$F$4:$F$13</c:f>
              <c:numCache>
                <c:formatCode>0.000</c:formatCode>
                <c:ptCount val="10"/>
                <c:pt idx="0">
                  <c:v>0.12000000000000002</c:v>
                </c:pt>
                <c:pt idx="1">
                  <c:v>0.31700000000000061</c:v>
                </c:pt>
                <c:pt idx="2">
                  <c:v>0.27400000000000002</c:v>
                </c:pt>
                <c:pt idx="3">
                  <c:v>0.24200000000000021</c:v>
                </c:pt>
                <c:pt idx="4">
                  <c:v>0.252</c:v>
                </c:pt>
                <c:pt idx="5">
                  <c:v>0.13100000000000001</c:v>
                </c:pt>
                <c:pt idx="6">
                  <c:v>7.6900000000000024E-2</c:v>
                </c:pt>
                <c:pt idx="7">
                  <c:v>0.26200000000000001</c:v>
                </c:pt>
                <c:pt idx="8">
                  <c:v>9.1200000000000003E-2</c:v>
                </c:pt>
                <c:pt idx="9">
                  <c:v>0.4</c:v>
                </c:pt>
              </c:numCache>
            </c:numRef>
          </c:val>
        </c:ser>
        <c:ser>
          <c:idx val="1"/>
          <c:order val="1"/>
          <c:tx>
            <c:strRef>
              <c:f>article!$G$3</c:f>
              <c:strCache>
                <c:ptCount val="1"/>
                <c:pt idx="0">
                  <c:v>VF(µl)</c:v>
                </c:pt>
              </c:strCache>
            </c:strRef>
          </c:tx>
          <c:val>
            <c:numRef>
              <c:f>article!$G$4:$G$13</c:f>
              <c:numCache>
                <c:formatCode>0.000</c:formatCode>
                <c:ptCount val="10"/>
                <c:pt idx="0">
                  <c:v>0.12375500000000016</c:v>
                </c:pt>
                <c:pt idx="1">
                  <c:v>0.28890500000000008</c:v>
                </c:pt>
                <c:pt idx="2">
                  <c:v>0.29176000000000002</c:v>
                </c:pt>
                <c:pt idx="3">
                  <c:v>0.28607000000000032</c:v>
                </c:pt>
                <c:pt idx="4">
                  <c:v>0.29422000000000031</c:v>
                </c:pt>
                <c:pt idx="5">
                  <c:v>8.7515000000000065E-2</c:v>
                </c:pt>
                <c:pt idx="6">
                  <c:v>8.7335000000000024E-2</c:v>
                </c:pt>
                <c:pt idx="7">
                  <c:v>0.26244000000000001</c:v>
                </c:pt>
                <c:pt idx="8">
                  <c:v>6.8425000000000014E-2</c:v>
                </c:pt>
                <c:pt idx="9">
                  <c:v>0.39550500000000038</c:v>
                </c:pt>
              </c:numCache>
            </c:numRef>
          </c:val>
        </c:ser>
        <c:axId val="49204608"/>
        <c:axId val="50033792"/>
      </c:barChart>
      <c:catAx>
        <c:axId val="49204608"/>
        <c:scaling>
          <c:orientation val="minMax"/>
        </c:scaling>
        <c:axPos val="b"/>
        <c:tickLblPos val="nextTo"/>
        <c:crossAx val="50033792"/>
        <c:crosses val="autoZero"/>
        <c:auto val="1"/>
        <c:lblAlgn val="ctr"/>
        <c:lblOffset val="100"/>
      </c:catAx>
      <c:valAx>
        <c:axId val="50033792"/>
        <c:scaling>
          <c:orientation val="minMax"/>
          <c:max val="0.4"/>
        </c:scaling>
        <c:axPos val="l"/>
        <c:majorGridlines/>
        <c:numFmt formatCode="0.000" sourceLinked="1"/>
        <c:tickLblPos val="nextTo"/>
        <c:crossAx val="49204608"/>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00" b="1"/>
            </a:pPr>
            <a:r>
              <a:rPr lang="fr-FR" sz="1400" b="1"/>
              <a:t>Retention observed and measured for Break-thru</a:t>
            </a:r>
          </a:p>
        </c:rich>
      </c:tx>
      <c:layout/>
    </c:title>
    <c:plotArea>
      <c:layout/>
      <c:barChart>
        <c:barDir val="col"/>
        <c:grouping val="clustered"/>
        <c:ser>
          <c:idx val="0"/>
          <c:order val="0"/>
          <c:tx>
            <c:strRef>
              <c:f>article!$F$18</c:f>
              <c:strCache>
                <c:ptCount val="1"/>
                <c:pt idx="0">
                  <c:v>Reten P (µl)</c:v>
                </c:pt>
              </c:strCache>
            </c:strRef>
          </c:tx>
          <c:spPr>
            <a:solidFill>
              <a:srgbClr val="00B050"/>
            </a:solidFill>
          </c:spPr>
          <c:val>
            <c:numRef>
              <c:f>article!$F$19:$F$28</c:f>
              <c:numCache>
                <c:formatCode>0.000</c:formatCode>
                <c:ptCount val="10"/>
                <c:pt idx="0">
                  <c:v>0.24000000000000021</c:v>
                </c:pt>
                <c:pt idx="1">
                  <c:v>0.27800000000000002</c:v>
                </c:pt>
                <c:pt idx="2">
                  <c:v>0.254</c:v>
                </c:pt>
                <c:pt idx="3">
                  <c:v>0.26</c:v>
                </c:pt>
                <c:pt idx="4">
                  <c:v>0.35000000000000031</c:v>
                </c:pt>
                <c:pt idx="5">
                  <c:v>0.30500000000000038</c:v>
                </c:pt>
                <c:pt idx="6">
                  <c:v>0.18800000000000031</c:v>
                </c:pt>
                <c:pt idx="7">
                  <c:v>0.28300000000000008</c:v>
                </c:pt>
                <c:pt idx="8">
                  <c:v>0.37900000000000061</c:v>
                </c:pt>
                <c:pt idx="9">
                  <c:v>0.20500000000000004</c:v>
                </c:pt>
              </c:numCache>
            </c:numRef>
          </c:val>
        </c:ser>
        <c:ser>
          <c:idx val="1"/>
          <c:order val="1"/>
          <c:tx>
            <c:strRef>
              <c:f>article!$G$18</c:f>
              <c:strCache>
                <c:ptCount val="1"/>
                <c:pt idx="0">
                  <c:v>VF(µl)</c:v>
                </c:pt>
              </c:strCache>
            </c:strRef>
          </c:tx>
          <c:val>
            <c:numRef>
              <c:f>article!$G$19:$G$28</c:f>
              <c:numCache>
                <c:formatCode>0.000</c:formatCode>
                <c:ptCount val="10"/>
                <c:pt idx="0">
                  <c:v>0.26987500000000031</c:v>
                </c:pt>
                <c:pt idx="1">
                  <c:v>0.26637000000000038</c:v>
                </c:pt>
                <c:pt idx="2">
                  <c:v>0.25672</c:v>
                </c:pt>
                <c:pt idx="3">
                  <c:v>0.29391000000000062</c:v>
                </c:pt>
                <c:pt idx="4">
                  <c:v>0.36358500000000032</c:v>
                </c:pt>
                <c:pt idx="5">
                  <c:v>0.28193000000000001</c:v>
                </c:pt>
                <c:pt idx="6">
                  <c:v>0.20640000000000031</c:v>
                </c:pt>
                <c:pt idx="7">
                  <c:v>0.30665500000000001</c:v>
                </c:pt>
                <c:pt idx="8">
                  <c:v>0.264235</c:v>
                </c:pt>
                <c:pt idx="9">
                  <c:v>0.196105</c:v>
                </c:pt>
              </c:numCache>
            </c:numRef>
          </c:val>
        </c:ser>
        <c:axId val="50079232"/>
        <c:axId val="50080768"/>
      </c:barChart>
      <c:catAx>
        <c:axId val="50079232"/>
        <c:scaling>
          <c:orientation val="minMax"/>
        </c:scaling>
        <c:axPos val="b"/>
        <c:tickLblPos val="nextTo"/>
        <c:crossAx val="50080768"/>
        <c:crosses val="autoZero"/>
        <c:auto val="1"/>
        <c:lblAlgn val="ctr"/>
        <c:lblOffset val="100"/>
      </c:catAx>
      <c:valAx>
        <c:axId val="50080768"/>
        <c:scaling>
          <c:orientation val="minMax"/>
        </c:scaling>
        <c:axPos val="l"/>
        <c:majorGridlines/>
        <c:numFmt formatCode="0.000" sourceLinked="1"/>
        <c:tickLblPos val="nextTo"/>
        <c:crossAx val="50079232"/>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00" b="1"/>
            </a:pPr>
            <a:r>
              <a:rPr lang="fr-FR" sz="1400" b="1"/>
              <a:t>Retention observed and measured for Li700</a:t>
            </a:r>
          </a:p>
        </c:rich>
      </c:tx>
      <c:layout/>
    </c:title>
    <c:plotArea>
      <c:layout/>
      <c:barChart>
        <c:barDir val="col"/>
        <c:grouping val="clustered"/>
        <c:ser>
          <c:idx val="0"/>
          <c:order val="0"/>
          <c:tx>
            <c:strRef>
              <c:f>article!$F$33</c:f>
              <c:strCache>
                <c:ptCount val="1"/>
                <c:pt idx="0">
                  <c:v>Reten P (µl)</c:v>
                </c:pt>
              </c:strCache>
            </c:strRef>
          </c:tx>
          <c:spPr>
            <a:solidFill>
              <a:srgbClr val="00B050"/>
            </a:solidFill>
          </c:spPr>
          <c:val>
            <c:numRef>
              <c:f>article!$F$34:$F$43</c:f>
              <c:numCache>
                <c:formatCode>0.000</c:formatCode>
                <c:ptCount val="10"/>
                <c:pt idx="0">
                  <c:v>0.29000000000000031</c:v>
                </c:pt>
                <c:pt idx="1">
                  <c:v>0.23200000000000001</c:v>
                </c:pt>
                <c:pt idx="2">
                  <c:v>0.32500000000000062</c:v>
                </c:pt>
                <c:pt idx="3">
                  <c:v>0.12400000000000012</c:v>
                </c:pt>
                <c:pt idx="4">
                  <c:v>0.27300000000000002</c:v>
                </c:pt>
                <c:pt idx="5">
                  <c:v>0.23900000000000021</c:v>
                </c:pt>
                <c:pt idx="6">
                  <c:v>0.1860000000000003</c:v>
                </c:pt>
                <c:pt idx="7">
                  <c:v>0.13800000000000001</c:v>
                </c:pt>
                <c:pt idx="8">
                  <c:v>0.14600000000000021</c:v>
                </c:pt>
                <c:pt idx="9">
                  <c:v>0.223</c:v>
                </c:pt>
              </c:numCache>
            </c:numRef>
          </c:val>
        </c:ser>
        <c:ser>
          <c:idx val="1"/>
          <c:order val="1"/>
          <c:tx>
            <c:strRef>
              <c:f>article!$G$33</c:f>
              <c:strCache>
                <c:ptCount val="1"/>
                <c:pt idx="0">
                  <c:v>VF(µl)</c:v>
                </c:pt>
              </c:strCache>
            </c:strRef>
          </c:tx>
          <c:val>
            <c:numRef>
              <c:f>article!$G$34:$G$43</c:f>
              <c:numCache>
                <c:formatCode>0.000</c:formatCode>
                <c:ptCount val="10"/>
                <c:pt idx="0">
                  <c:v>0.30046500000000032</c:v>
                </c:pt>
                <c:pt idx="1">
                  <c:v>0.20164500000000021</c:v>
                </c:pt>
                <c:pt idx="2">
                  <c:v>0.34235500000000002</c:v>
                </c:pt>
                <c:pt idx="3">
                  <c:v>0.14236500000000021</c:v>
                </c:pt>
                <c:pt idx="4">
                  <c:v>0.29212000000000032</c:v>
                </c:pt>
                <c:pt idx="5">
                  <c:v>0.19909500000000024</c:v>
                </c:pt>
                <c:pt idx="6">
                  <c:v>0.28200500000000001</c:v>
                </c:pt>
                <c:pt idx="7">
                  <c:v>8.5565000000000252E-2</c:v>
                </c:pt>
                <c:pt idx="8">
                  <c:v>0.16033999999999998</c:v>
                </c:pt>
                <c:pt idx="9">
                  <c:v>0.19991500000000031</c:v>
                </c:pt>
              </c:numCache>
            </c:numRef>
          </c:val>
        </c:ser>
        <c:axId val="50093440"/>
        <c:axId val="50099328"/>
      </c:barChart>
      <c:catAx>
        <c:axId val="50093440"/>
        <c:scaling>
          <c:orientation val="minMax"/>
        </c:scaling>
        <c:axPos val="b"/>
        <c:tickLblPos val="nextTo"/>
        <c:crossAx val="50099328"/>
        <c:crosses val="autoZero"/>
        <c:auto val="1"/>
        <c:lblAlgn val="ctr"/>
        <c:lblOffset val="100"/>
      </c:catAx>
      <c:valAx>
        <c:axId val="50099328"/>
        <c:scaling>
          <c:orientation val="minMax"/>
        </c:scaling>
        <c:axPos val="l"/>
        <c:majorGridlines/>
        <c:numFmt formatCode="0.000" sourceLinked="1"/>
        <c:tickLblPos val="nextTo"/>
        <c:crossAx val="50093440"/>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200" b="0">
                <a:latin typeface="Arial" pitchFamily="34" charset="0"/>
                <a:cs typeface="Arial" pitchFamily="34" charset="0"/>
              </a:defRPr>
            </a:pPr>
            <a:r>
              <a:rPr lang="fr-FR" sz="1200" b="0" dirty="0" smtClean="0">
                <a:latin typeface="Arial" pitchFamily="34" charset="0"/>
                <a:cs typeface="Arial" pitchFamily="34" charset="0"/>
              </a:rPr>
              <a:t>Rétention </a:t>
            </a:r>
            <a:r>
              <a:rPr lang="fr-FR" sz="1200" b="0" dirty="0" err="1" smtClean="0">
                <a:latin typeface="Arial" pitchFamily="34" charset="0"/>
                <a:cs typeface="Arial" pitchFamily="34" charset="0"/>
              </a:rPr>
              <a:t>average</a:t>
            </a:r>
            <a:r>
              <a:rPr lang="fr-FR" sz="1200" b="0" dirty="0" smtClean="0">
                <a:latin typeface="Arial" pitchFamily="34" charset="0"/>
                <a:cs typeface="Arial" pitchFamily="34" charset="0"/>
              </a:rPr>
              <a:t> </a:t>
            </a:r>
            <a:r>
              <a:rPr lang="fr-FR" sz="1200" b="0" dirty="0" err="1" smtClean="0">
                <a:latin typeface="Arial" pitchFamily="34" charset="0"/>
                <a:cs typeface="Arial" pitchFamily="34" charset="0"/>
              </a:rPr>
              <a:t>measured</a:t>
            </a:r>
            <a:r>
              <a:rPr lang="fr-FR" sz="1200" b="0" dirty="0" smtClean="0">
                <a:latin typeface="Arial" pitchFamily="34" charset="0"/>
                <a:cs typeface="Arial" pitchFamily="34" charset="0"/>
              </a:rPr>
              <a:t> by </a:t>
            </a:r>
            <a:r>
              <a:rPr lang="fr-FR" sz="1200" b="0" dirty="0" err="1" smtClean="0">
                <a:latin typeface="Arial" pitchFamily="34" charset="0"/>
                <a:cs typeface="Arial" pitchFamily="34" charset="0"/>
              </a:rPr>
              <a:t>both</a:t>
            </a:r>
            <a:r>
              <a:rPr lang="fr-FR" sz="1200" b="0" dirty="0" smtClean="0">
                <a:latin typeface="Arial" pitchFamily="34" charset="0"/>
                <a:cs typeface="Arial" pitchFamily="34" charset="0"/>
              </a:rPr>
              <a:t> </a:t>
            </a:r>
            <a:r>
              <a:rPr lang="fr-FR" sz="1200" b="0" dirty="0" err="1" smtClean="0">
                <a:latin typeface="Arial" pitchFamily="34" charset="0"/>
                <a:cs typeface="Arial" pitchFamily="34" charset="0"/>
              </a:rPr>
              <a:t>methods</a:t>
            </a:r>
            <a:endParaRPr lang="fr-FR" sz="1200" b="0" dirty="0">
              <a:latin typeface="Arial" pitchFamily="34" charset="0"/>
              <a:cs typeface="Arial" pitchFamily="34" charset="0"/>
            </a:endParaRPr>
          </a:p>
        </c:rich>
      </c:tx>
      <c:layout/>
    </c:title>
    <c:plotArea>
      <c:layout/>
      <c:barChart>
        <c:barDir val="col"/>
        <c:grouping val="clustered"/>
        <c:ser>
          <c:idx val="0"/>
          <c:order val="0"/>
          <c:tx>
            <c:strRef>
              <c:f>article!$F$3</c:f>
              <c:strCache>
                <c:ptCount val="1"/>
                <c:pt idx="0">
                  <c:v>Reten P (µl)</c:v>
                </c:pt>
              </c:strCache>
            </c:strRef>
          </c:tx>
          <c:errBars>
            <c:errBarType val="both"/>
            <c:errValType val="cust"/>
            <c:plus>
              <c:numRef>
                <c:f>[Résultat_global_Final.xlsx]article!$F$15,[Résultat_global_Final.xlsx]article!$F$30,[Résultat_global_Final.xlsx]article!$F$45</c:f>
                <c:numCache>
                  <c:formatCode>General</c:formatCode>
                  <c:ptCount val="3"/>
                  <c:pt idx="0">
                    <c:v>0.10691124512105057</c:v>
                  </c:pt>
                  <c:pt idx="1">
                    <c:v>5.9411558920241685E-2</c:v>
                  </c:pt>
                  <c:pt idx="2">
                    <c:v>6.811950283631471E-2</c:v>
                  </c:pt>
                </c:numCache>
              </c:numRef>
            </c:plus>
            <c:minus>
              <c:numRef>
                <c:f>[Résultat_global_Final.xlsx]article!$F$15,[Résultat_global_Final.xlsx]article!$F$30,[Résultat_global_Final.xlsx]article!$F$45</c:f>
                <c:numCache>
                  <c:formatCode>General</c:formatCode>
                  <c:ptCount val="3"/>
                  <c:pt idx="0">
                    <c:v>0.10691124512105057</c:v>
                  </c:pt>
                  <c:pt idx="1">
                    <c:v>5.9411558920241685E-2</c:v>
                  </c:pt>
                  <c:pt idx="2">
                    <c:v>6.811950283631471E-2</c:v>
                  </c:pt>
                </c:numCache>
              </c:numRef>
            </c:minus>
          </c:errBars>
          <c:val>
            <c:numRef>
              <c:f>[Résultat_global_Final.xlsx]article!$F$14,[Résultat_global_Final.xlsx]article!$F$29,[Résultat_global_Final.xlsx]article!$F$44</c:f>
              <c:numCache>
                <c:formatCode>0.000</c:formatCode>
                <c:ptCount val="3"/>
                <c:pt idx="0">
                  <c:v>0.21661000000000022</c:v>
                </c:pt>
                <c:pt idx="1">
                  <c:v>0.2742</c:v>
                </c:pt>
                <c:pt idx="2">
                  <c:v>0.21760000000000004</c:v>
                </c:pt>
              </c:numCache>
            </c:numRef>
          </c:val>
        </c:ser>
        <c:ser>
          <c:idx val="1"/>
          <c:order val="1"/>
          <c:tx>
            <c:strRef>
              <c:f>article!$G$3</c:f>
              <c:strCache>
                <c:ptCount val="1"/>
                <c:pt idx="0">
                  <c:v>VF(µl)</c:v>
                </c:pt>
              </c:strCache>
            </c:strRef>
          </c:tx>
          <c:errBars>
            <c:errBarType val="both"/>
            <c:errValType val="cust"/>
            <c:plus>
              <c:numRef>
                <c:f>[Résultat_global_Final.xlsx]article!$G$15,[Résultat_global_Final.xlsx]article!$G$30,[Résultat_global_Final.xlsx]article!$G$45</c:f>
                <c:numCache>
                  <c:formatCode>General</c:formatCode>
                  <c:ptCount val="3"/>
                  <c:pt idx="0">
                    <c:v>0.11534728728689046</c:v>
                  </c:pt>
                  <c:pt idx="1">
                    <c:v>4.7773336127197912E-2</c:v>
                  </c:pt>
                  <c:pt idx="2">
                    <c:v>8.118869742765919E-2</c:v>
                  </c:pt>
                </c:numCache>
              </c:numRef>
            </c:plus>
            <c:minus>
              <c:numRef>
                <c:f>[Résultat_global_Final.xlsx]article!$G$15,[Résultat_global_Final.xlsx]article!$G$30,[Résultat_global_Final.xlsx]article!$G$45</c:f>
                <c:numCache>
                  <c:formatCode>General</c:formatCode>
                  <c:ptCount val="3"/>
                  <c:pt idx="0">
                    <c:v>0.11534728728689046</c:v>
                  </c:pt>
                  <c:pt idx="1">
                    <c:v>4.7773336127197912E-2</c:v>
                  </c:pt>
                  <c:pt idx="2">
                    <c:v>8.118869742765919E-2</c:v>
                  </c:pt>
                </c:numCache>
              </c:numRef>
            </c:minus>
          </c:errBars>
          <c:val>
            <c:numRef>
              <c:f>[Résultat_global_Final.xlsx]article!$G$14,[Résultat_global_Final.xlsx]article!$G$29,[Résultat_global_Final.xlsx]article!$G$44</c:f>
              <c:numCache>
                <c:formatCode>0.000</c:formatCode>
                <c:ptCount val="3"/>
                <c:pt idx="0">
                  <c:v>0.21859300000000026</c:v>
                </c:pt>
                <c:pt idx="1">
                  <c:v>0.27057850000000039</c:v>
                </c:pt>
                <c:pt idx="2">
                  <c:v>0.22058700000000001</c:v>
                </c:pt>
              </c:numCache>
            </c:numRef>
          </c:val>
        </c:ser>
        <c:axId val="51386624"/>
        <c:axId val="51412992"/>
      </c:barChart>
      <c:catAx>
        <c:axId val="51386624"/>
        <c:scaling>
          <c:orientation val="minMax"/>
        </c:scaling>
        <c:axPos val="b"/>
        <c:tickLblPos val="nextTo"/>
        <c:crossAx val="51412992"/>
        <c:crosses val="autoZero"/>
        <c:auto val="1"/>
        <c:lblAlgn val="ctr"/>
        <c:lblOffset val="100"/>
        <c:tickLblSkip val="1"/>
      </c:catAx>
      <c:valAx>
        <c:axId val="51412992"/>
        <c:scaling>
          <c:orientation val="minMax"/>
          <c:max val="0.35000000000000031"/>
        </c:scaling>
        <c:axPos val="l"/>
        <c:majorGridlines/>
        <c:numFmt formatCode="0.00" sourceLinked="0"/>
        <c:tickLblPos val="nextTo"/>
        <c:crossAx val="51386624"/>
        <c:crosses val="autoZero"/>
        <c:crossBetween val="between"/>
      </c:val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CB9ED1-F95A-41B2-BF2F-D25A6E842270}" type="datetimeFigureOut">
              <a:rPr lang="fr-FR" smtClean="0"/>
              <a:pPr/>
              <a:t>20/06/2013</a:t>
            </a:fld>
            <a:endParaRPr lang="fr-FR"/>
          </a:p>
        </p:txBody>
      </p:sp>
      <p:sp>
        <p:nvSpPr>
          <p:cNvPr id="4" name="Espace réservé de l'image des diapositives 3"/>
          <p:cNvSpPr>
            <a:spLocks noGrp="1" noRot="1" noChangeAspect="1"/>
          </p:cNvSpPr>
          <p:nvPr>
            <p:ph type="sldImg" idx="2"/>
          </p:nvPr>
        </p:nvSpPr>
        <p:spPr>
          <a:xfrm>
            <a:off x="2095500" y="685800"/>
            <a:ext cx="2667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63904-6427-45EC-8B27-B9D676FB5DD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A63904-6427-45EC-8B27-B9D676FB5DDA}"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890236" y="10066261"/>
            <a:ext cx="21422678" cy="6945868"/>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3780473" y="18362295"/>
            <a:ext cx="17642205" cy="8281035"/>
          </a:xfrm>
        </p:spPr>
        <p:txBody>
          <a:bodyPr/>
          <a:lstStyle>
            <a:lvl1pPr marL="0" indent="0" algn="ctr">
              <a:buNone/>
              <a:defRPr>
                <a:solidFill>
                  <a:schemeClr val="tx1">
                    <a:tint val="75000"/>
                  </a:schemeClr>
                </a:solidFill>
              </a:defRPr>
            </a:lvl1pPr>
            <a:lvl2pPr marL="1645920" indent="0" algn="ctr">
              <a:buNone/>
              <a:defRPr>
                <a:solidFill>
                  <a:schemeClr val="tx1">
                    <a:tint val="75000"/>
                  </a:schemeClr>
                </a:solidFill>
              </a:defRPr>
            </a:lvl2pPr>
            <a:lvl3pPr marL="3291840" indent="0" algn="ctr">
              <a:buNone/>
              <a:defRPr>
                <a:solidFill>
                  <a:schemeClr val="tx1">
                    <a:tint val="75000"/>
                  </a:schemeClr>
                </a:solidFill>
              </a:defRPr>
            </a:lvl3pPr>
            <a:lvl4pPr marL="4937760" indent="0" algn="ctr">
              <a:buNone/>
              <a:defRPr>
                <a:solidFill>
                  <a:schemeClr val="tx1">
                    <a:tint val="75000"/>
                  </a:schemeClr>
                </a:solidFill>
              </a:defRPr>
            </a:lvl4pPr>
            <a:lvl5pPr marL="6583680" indent="0" algn="ctr">
              <a:buNone/>
              <a:defRPr>
                <a:solidFill>
                  <a:schemeClr val="tx1">
                    <a:tint val="75000"/>
                  </a:schemeClr>
                </a:solidFill>
              </a:defRPr>
            </a:lvl5pPr>
            <a:lvl6pPr marL="8229600" indent="0" algn="ctr">
              <a:buNone/>
              <a:defRPr>
                <a:solidFill>
                  <a:schemeClr val="tx1">
                    <a:tint val="75000"/>
                  </a:schemeClr>
                </a:solidFill>
              </a:defRPr>
            </a:lvl6pPr>
            <a:lvl7pPr marL="9875520" indent="0" algn="ctr">
              <a:buNone/>
              <a:defRPr>
                <a:solidFill>
                  <a:schemeClr val="tx1">
                    <a:tint val="75000"/>
                  </a:schemeClr>
                </a:solidFill>
              </a:defRPr>
            </a:lvl7pPr>
            <a:lvl8pPr marL="11521440" indent="0" algn="ctr">
              <a:buNone/>
              <a:defRPr>
                <a:solidFill>
                  <a:schemeClr val="tx1">
                    <a:tint val="75000"/>
                  </a:schemeClr>
                </a:solidFill>
              </a:defRPr>
            </a:lvl8pPr>
            <a:lvl9pPr marL="1316736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4466DBD-120E-41B1-9EEF-7A6CD85ED163}" type="datetimeFigureOut">
              <a:rPr lang="fr-FR" smtClean="0"/>
              <a:pPr/>
              <a:t>20/06/2013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52FACE-F438-45C4-B65D-0B59FEE0BFB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466DBD-120E-41B1-9EEF-7A6CD85ED163}" type="datetimeFigureOut">
              <a:rPr lang="fr-FR" smtClean="0"/>
              <a:pPr/>
              <a:t>20/06/2013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52FACE-F438-45C4-B65D-0B59FEE0BFB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0362545" y="6128271"/>
            <a:ext cx="15629453" cy="13064382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474184" y="6128271"/>
            <a:ext cx="46468308" cy="1306438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466DBD-120E-41B1-9EEF-7A6CD85ED163}" type="datetimeFigureOut">
              <a:rPr lang="fr-FR" smtClean="0"/>
              <a:pPr/>
              <a:t>20/06/2013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52FACE-F438-45C4-B65D-0B59FEE0BFB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466DBD-120E-41B1-9EEF-7A6CD85ED163}" type="datetimeFigureOut">
              <a:rPr lang="fr-FR" smtClean="0"/>
              <a:pPr/>
              <a:t>20/06/2013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52FACE-F438-45C4-B65D-0B59FEE0BFB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990875" y="20822605"/>
            <a:ext cx="21422678" cy="6435804"/>
          </a:xfrm>
        </p:spPr>
        <p:txBody>
          <a:bodyPr anchor="t"/>
          <a:lstStyle>
            <a:lvl1pPr algn="l">
              <a:defRPr sz="144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990875" y="13734221"/>
            <a:ext cx="21422678" cy="7088384"/>
          </a:xfrm>
        </p:spPr>
        <p:txBody>
          <a:bodyPr anchor="b"/>
          <a:lstStyle>
            <a:lvl1pPr marL="0" indent="0">
              <a:buNone/>
              <a:defRPr sz="7200">
                <a:solidFill>
                  <a:schemeClr val="tx1">
                    <a:tint val="75000"/>
                  </a:schemeClr>
                </a:solidFill>
              </a:defRPr>
            </a:lvl1pPr>
            <a:lvl2pPr marL="1645920" indent="0">
              <a:buNone/>
              <a:defRPr sz="6500">
                <a:solidFill>
                  <a:schemeClr val="tx1">
                    <a:tint val="75000"/>
                  </a:schemeClr>
                </a:solidFill>
              </a:defRPr>
            </a:lvl2pPr>
            <a:lvl3pPr marL="3291840" indent="0">
              <a:buNone/>
              <a:defRPr sz="5800">
                <a:solidFill>
                  <a:schemeClr val="tx1">
                    <a:tint val="75000"/>
                  </a:schemeClr>
                </a:solidFill>
              </a:defRPr>
            </a:lvl3pPr>
            <a:lvl4pPr marL="4937760" indent="0">
              <a:buNone/>
              <a:defRPr sz="5000">
                <a:solidFill>
                  <a:schemeClr val="tx1">
                    <a:tint val="75000"/>
                  </a:schemeClr>
                </a:solidFill>
              </a:defRPr>
            </a:lvl4pPr>
            <a:lvl5pPr marL="6583680" indent="0">
              <a:buNone/>
              <a:defRPr sz="5000">
                <a:solidFill>
                  <a:schemeClr val="tx1">
                    <a:tint val="75000"/>
                  </a:schemeClr>
                </a:solidFill>
              </a:defRPr>
            </a:lvl5pPr>
            <a:lvl6pPr marL="8229600" indent="0">
              <a:buNone/>
              <a:defRPr sz="5000">
                <a:solidFill>
                  <a:schemeClr val="tx1">
                    <a:tint val="75000"/>
                  </a:schemeClr>
                </a:solidFill>
              </a:defRPr>
            </a:lvl6pPr>
            <a:lvl7pPr marL="9875520" indent="0">
              <a:buNone/>
              <a:defRPr sz="5000">
                <a:solidFill>
                  <a:schemeClr val="tx1">
                    <a:tint val="75000"/>
                  </a:schemeClr>
                </a:solidFill>
              </a:defRPr>
            </a:lvl7pPr>
            <a:lvl8pPr marL="11521440" indent="0">
              <a:buNone/>
              <a:defRPr sz="5000">
                <a:solidFill>
                  <a:schemeClr val="tx1">
                    <a:tint val="75000"/>
                  </a:schemeClr>
                </a:solidFill>
              </a:defRPr>
            </a:lvl8pPr>
            <a:lvl9pPr marL="13167360" indent="0">
              <a:buNone/>
              <a:defRPr sz="50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4466DBD-120E-41B1-9EEF-7A6CD85ED163}" type="datetimeFigureOut">
              <a:rPr lang="fr-FR" smtClean="0"/>
              <a:pPr/>
              <a:t>20/06/2013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52FACE-F438-45C4-B65D-0B59FEE0BFB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74184" y="35726968"/>
            <a:ext cx="31048881" cy="101045127"/>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4943117" y="35726968"/>
            <a:ext cx="31048881" cy="101045127"/>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4466DBD-120E-41B1-9EEF-7A6CD85ED163}" type="datetimeFigureOut">
              <a:rPr lang="fr-FR" smtClean="0"/>
              <a:pPr/>
              <a:t>20/06/2013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52FACE-F438-45C4-B65D-0B59FEE0BFB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60158" y="1297665"/>
            <a:ext cx="22682835" cy="5400675"/>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260158" y="7253409"/>
            <a:ext cx="11135768" cy="3022875"/>
          </a:xfrm>
        </p:spPr>
        <p:txBody>
          <a:bodyPr anchor="b"/>
          <a:lstStyle>
            <a:lvl1pPr marL="0" indent="0">
              <a:buNone/>
              <a:defRPr sz="8600" b="1"/>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260158" y="10276284"/>
            <a:ext cx="11135768" cy="18669836"/>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2802852" y="7253409"/>
            <a:ext cx="11140142" cy="3022875"/>
          </a:xfrm>
        </p:spPr>
        <p:txBody>
          <a:bodyPr anchor="b"/>
          <a:lstStyle>
            <a:lvl1pPr marL="0" indent="0">
              <a:buNone/>
              <a:defRPr sz="8600" b="1"/>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2802852" y="10276284"/>
            <a:ext cx="11140142" cy="18669836"/>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4466DBD-120E-41B1-9EEF-7A6CD85ED163}" type="datetimeFigureOut">
              <a:rPr lang="fr-FR" smtClean="0"/>
              <a:pPr/>
              <a:t>20/06/2013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A52FACE-F438-45C4-B65D-0B59FEE0BFB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4466DBD-120E-41B1-9EEF-7A6CD85ED163}" type="datetimeFigureOut">
              <a:rPr lang="fr-FR" smtClean="0"/>
              <a:pPr/>
              <a:t>20/06/2013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A52FACE-F438-45C4-B65D-0B59FEE0BFB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466DBD-120E-41B1-9EEF-7A6CD85ED163}" type="datetimeFigureOut">
              <a:rPr lang="fr-FR" smtClean="0"/>
              <a:pPr/>
              <a:t>20/06/2013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A52FACE-F438-45C4-B65D-0B59FEE0BFB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60159" y="1290161"/>
            <a:ext cx="8291663" cy="5490686"/>
          </a:xfrm>
        </p:spPr>
        <p:txBody>
          <a:bodyPr anchor="b"/>
          <a:lstStyle>
            <a:lvl1pPr algn="l">
              <a:defRPr sz="7200" b="1"/>
            </a:lvl1pPr>
          </a:lstStyle>
          <a:p>
            <a:r>
              <a:rPr lang="fr-FR" smtClean="0"/>
              <a:t>Cliquez pour modifier le style du titre</a:t>
            </a:r>
            <a:endParaRPr lang="fr-FR"/>
          </a:p>
        </p:txBody>
      </p:sp>
      <p:sp>
        <p:nvSpPr>
          <p:cNvPr id="3" name="Espace réservé du contenu 2"/>
          <p:cNvSpPr>
            <a:spLocks noGrp="1"/>
          </p:cNvSpPr>
          <p:nvPr>
            <p:ph idx="1"/>
          </p:nvPr>
        </p:nvSpPr>
        <p:spPr>
          <a:xfrm>
            <a:off x="9853732" y="1290164"/>
            <a:ext cx="14089261" cy="27655959"/>
          </a:xfrm>
        </p:spPr>
        <p:txBody>
          <a:bodyPr/>
          <a:lstStyle>
            <a:lvl1pPr>
              <a:defRPr sz="11500"/>
            </a:lvl1pPr>
            <a:lvl2pPr>
              <a:defRPr sz="10100"/>
            </a:lvl2pPr>
            <a:lvl3pPr>
              <a:defRPr sz="8600"/>
            </a:lvl3pPr>
            <a:lvl4pPr>
              <a:defRPr sz="7200"/>
            </a:lvl4pPr>
            <a:lvl5pPr>
              <a:defRPr sz="7200"/>
            </a:lvl5pPr>
            <a:lvl6pPr>
              <a:defRPr sz="7200"/>
            </a:lvl6pPr>
            <a:lvl7pPr>
              <a:defRPr sz="7200"/>
            </a:lvl7pPr>
            <a:lvl8pPr>
              <a:defRPr sz="7200"/>
            </a:lvl8pPr>
            <a:lvl9pPr>
              <a:defRPr sz="7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260159" y="6780850"/>
            <a:ext cx="8291663" cy="22165273"/>
          </a:xfrm>
        </p:spPr>
        <p:txBody>
          <a:bodyPr/>
          <a:lstStyle>
            <a:lvl1pPr marL="0" indent="0">
              <a:buNone/>
              <a:defRPr sz="5000"/>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4466DBD-120E-41B1-9EEF-7A6CD85ED163}" type="datetimeFigureOut">
              <a:rPr lang="fr-FR" smtClean="0"/>
              <a:pPr/>
              <a:t>20/06/2013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52FACE-F438-45C4-B65D-0B59FEE0BFB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39994" y="22682835"/>
            <a:ext cx="15121890" cy="2677837"/>
          </a:xfrm>
        </p:spPr>
        <p:txBody>
          <a:bodyPr anchor="b"/>
          <a:lstStyle>
            <a:lvl1pPr algn="l">
              <a:defRPr sz="7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4939994" y="2895362"/>
            <a:ext cx="15121890" cy="19442430"/>
          </a:xfrm>
        </p:spPr>
        <p:txBody>
          <a:bodyPr/>
          <a:lstStyle>
            <a:lvl1pPr marL="0" indent="0">
              <a:buNone/>
              <a:defRPr sz="11500"/>
            </a:lvl1pPr>
            <a:lvl2pPr marL="1645920" indent="0">
              <a:buNone/>
              <a:defRPr sz="10100"/>
            </a:lvl2pPr>
            <a:lvl3pPr marL="3291840" indent="0">
              <a:buNone/>
              <a:defRPr sz="860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fr-FR"/>
          </a:p>
        </p:txBody>
      </p:sp>
      <p:sp>
        <p:nvSpPr>
          <p:cNvPr id="4" name="Espace réservé du texte 3"/>
          <p:cNvSpPr>
            <a:spLocks noGrp="1"/>
          </p:cNvSpPr>
          <p:nvPr>
            <p:ph type="body" sz="half" idx="2"/>
          </p:nvPr>
        </p:nvSpPr>
        <p:spPr>
          <a:xfrm>
            <a:off x="4939994" y="25360672"/>
            <a:ext cx="15121890" cy="3802973"/>
          </a:xfrm>
        </p:spPr>
        <p:txBody>
          <a:bodyPr/>
          <a:lstStyle>
            <a:lvl1pPr marL="0" indent="0">
              <a:buNone/>
              <a:defRPr sz="5000"/>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4466DBD-120E-41B1-9EEF-7A6CD85ED163}" type="datetimeFigureOut">
              <a:rPr lang="fr-FR" smtClean="0"/>
              <a:pPr/>
              <a:t>20/06/2013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52FACE-F438-45C4-B65D-0B59FEE0BFB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60158" y="1297665"/>
            <a:ext cx="22682835" cy="5400675"/>
          </a:xfrm>
          <a:prstGeom prst="rect">
            <a:avLst/>
          </a:prstGeom>
        </p:spPr>
        <p:txBody>
          <a:bodyPr vert="horz" lIns="329184" tIns="164592" rIns="329184" bIns="164592"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1260158" y="7560947"/>
            <a:ext cx="22682835" cy="21385175"/>
          </a:xfrm>
          <a:prstGeom prst="rect">
            <a:avLst/>
          </a:prstGeom>
        </p:spPr>
        <p:txBody>
          <a:bodyPr vert="horz" lIns="329184" tIns="164592" rIns="329184" bIns="16459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260158" y="30033756"/>
            <a:ext cx="5880735" cy="1725216"/>
          </a:xfrm>
          <a:prstGeom prst="rect">
            <a:avLst/>
          </a:prstGeom>
        </p:spPr>
        <p:txBody>
          <a:bodyPr vert="horz" lIns="329184" tIns="164592" rIns="329184" bIns="164592" rtlCol="0" anchor="ctr"/>
          <a:lstStyle>
            <a:lvl1pPr algn="l">
              <a:defRPr sz="4300">
                <a:solidFill>
                  <a:schemeClr val="tx1">
                    <a:tint val="75000"/>
                  </a:schemeClr>
                </a:solidFill>
              </a:defRPr>
            </a:lvl1pPr>
          </a:lstStyle>
          <a:p>
            <a:fld id="{34466DBD-120E-41B1-9EEF-7A6CD85ED163}" type="datetimeFigureOut">
              <a:rPr lang="fr-FR" smtClean="0"/>
              <a:pPr/>
              <a:t>20/06/2013</a:t>
            </a:fld>
            <a:endParaRPr lang="fr-FR"/>
          </a:p>
        </p:txBody>
      </p:sp>
      <p:sp>
        <p:nvSpPr>
          <p:cNvPr id="5" name="Espace réservé du pied de page 4"/>
          <p:cNvSpPr>
            <a:spLocks noGrp="1"/>
          </p:cNvSpPr>
          <p:nvPr>
            <p:ph type="ftr" sz="quarter" idx="3"/>
          </p:nvPr>
        </p:nvSpPr>
        <p:spPr>
          <a:xfrm>
            <a:off x="8611076" y="30033756"/>
            <a:ext cx="7980998" cy="1725216"/>
          </a:xfrm>
          <a:prstGeom prst="rect">
            <a:avLst/>
          </a:prstGeom>
        </p:spPr>
        <p:txBody>
          <a:bodyPr vert="horz" lIns="329184" tIns="164592" rIns="329184" bIns="164592" rtlCol="0" anchor="ctr"/>
          <a:lstStyle>
            <a:lvl1pPr algn="ctr">
              <a:defRPr sz="4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8062258" y="30033756"/>
            <a:ext cx="5880735" cy="1725216"/>
          </a:xfrm>
          <a:prstGeom prst="rect">
            <a:avLst/>
          </a:prstGeom>
        </p:spPr>
        <p:txBody>
          <a:bodyPr vert="horz" lIns="329184" tIns="164592" rIns="329184" bIns="164592" rtlCol="0" anchor="ctr"/>
          <a:lstStyle>
            <a:lvl1pPr algn="r">
              <a:defRPr sz="4300">
                <a:solidFill>
                  <a:schemeClr val="tx1">
                    <a:tint val="75000"/>
                  </a:schemeClr>
                </a:solidFill>
              </a:defRPr>
            </a:lvl1pPr>
          </a:lstStyle>
          <a:p>
            <a:fld id="{4A52FACE-F438-45C4-B65D-0B59FEE0BFB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91840" rtl="0" eaLnBrk="1" latinLnBrk="0" hangingPunct="1">
        <a:spcBef>
          <a:spcPct val="0"/>
        </a:spcBef>
        <a:buNone/>
        <a:defRPr sz="15800" kern="1200">
          <a:solidFill>
            <a:schemeClr val="tx1"/>
          </a:solidFill>
          <a:latin typeface="+mj-lt"/>
          <a:ea typeface="+mj-ea"/>
          <a:cs typeface="+mj-cs"/>
        </a:defRPr>
      </a:lvl1pPr>
    </p:titleStyle>
    <p:bodyStyle>
      <a:lvl1pPr marL="1234440" indent="-1234440" algn="l" defTabSz="3291840" rtl="0" eaLnBrk="1" latinLnBrk="0" hangingPunct="1">
        <a:spcBef>
          <a:spcPct val="20000"/>
        </a:spcBef>
        <a:buFont typeface="Arial" pitchFamily="34" charset="0"/>
        <a:buChar char="•"/>
        <a:defRPr sz="11500" kern="1200">
          <a:solidFill>
            <a:schemeClr val="tx1"/>
          </a:solidFill>
          <a:latin typeface="+mn-lt"/>
          <a:ea typeface="+mn-ea"/>
          <a:cs typeface="+mn-cs"/>
        </a:defRPr>
      </a:lvl1pPr>
      <a:lvl2pPr marL="2674620" indent="-1028700" algn="l" defTabSz="3291840" rtl="0" eaLnBrk="1" latinLnBrk="0" hangingPunct="1">
        <a:spcBef>
          <a:spcPct val="20000"/>
        </a:spcBef>
        <a:buFont typeface="Arial" pitchFamily="34" charset="0"/>
        <a:buChar char="–"/>
        <a:defRPr sz="10100" kern="1200">
          <a:solidFill>
            <a:schemeClr val="tx1"/>
          </a:solidFill>
          <a:latin typeface="+mn-lt"/>
          <a:ea typeface="+mn-ea"/>
          <a:cs typeface="+mn-cs"/>
        </a:defRPr>
      </a:lvl2pPr>
      <a:lvl3pPr marL="4114800" indent="-822960" algn="l" defTabSz="3291840" rtl="0" eaLnBrk="1" latinLnBrk="0" hangingPunct="1">
        <a:spcBef>
          <a:spcPct val="20000"/>
        </a:spcBef>
        <a:buFont typeface="Arial" pitchFamily="34" charset="0"/>
        <a:buChar char="•"/>
        <a:defRPr sz="8600" kern="1200">
          <a:solidFill>
            <a:schemeClr val="tx1"/>
          </a:solidFill>
          <a:latin typeface="+mn-lt"/>
          <a:ea typeface="+mn-ea"/>
          <a:cs typeface="+mn-cs"/>
        </a:defRPr>
      </a:lvl3pPr>
      <a:lvl4pPr marL="576072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64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56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848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440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9032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fr-FR"/>
      </a:defPPr>
      <a:lvl1pPr marL="0" algn="l" defTabSz="3291840" rtl="0" eaLnBrk="1" latinLnBrk="0" hangingPunct="1">
        <a:defRPr sz="6500" kern="1200">
          <a:solidFill>
            <a:schemeClr val="tx1"/>
          </a:solidFill>
          <a:latin typeface="+mn-lt"/>
          <a:ea typeface="+mn-ea"/>
          <a:cs typeface="+mn-cs"/>
        </a:defRPr>
      </a:lvl1pPr>
      <a:lvl2pPr marL="1645920" algn="l" defTabSz="3291840" rtl="0" eaLnBrk="1" latinLnBrk="0" hangingPunct="1">
        <a:defRPr sz="6500" kern="1200">
          <a:solidFill>
            <a:schemeClr val="tx1"/>
          </a:solidFill>
          <a:latin typeface="+mn-lt"/>
          <a:ea typeface="+mn-ea"/>
          <a:cs typeface="+mn-cs"/>
        </a:defRPr>
      </a:lvl2pPr>
      <a:lvl3pPr marL="3291840" algn="l" defTabSz="3291840" rtl="0" eaLnBrk="1" latinLnBrk="0" hangingPunct="1">
        <a:defRPr sz="6500" kern="1200">
          <a:solidFill>
            <a:schemeClr val="tx1"/>
          </a:solidFill>
          <a:latin typeface="+mn-lt"/>
          <a:ea typeface="+mn-ea"/>
          <a:cs typeface="+mn-cs"/>
        </a:defRPr>
      </a:lvl3pPr>
      <a:lvl4pPr marL="4937760" algn="l" defTabSz="3291840" rtl="0" eaLnBrk="1" latinLnBrk="0" hangingPunct="1">
        <a:defRPr sz="6500" kern="1200">
          <a:solidFill>
            <a:schemeClr val="tx1"/>
          </a:solidFill>
          <a:latin typeface="+mn-lt"/>
          <a:ea typeface="+mn-ea"/>
          <a:cs typeface="+mn-cs"/>
        </a:defRPr>
      </a:lvl4pPr>
      <a:lvl5pPr marL="6583680" algn="l" defTabSz="3291840" rtl="0" eaLnBrk="1" latinLnBrk="0" hangingPunct="1">
        <a:defRPr sz="6500" kern="1200">
          <a:solidFill>
            <a:schemeClr val="tx1"/>
          </a:solidFill>
          <a:latin typeface="+mn-lt"/>
          <a:ea typeface="+mn-ea"/>
          <a:cs typeface="+mn-cs"/>
        </a:defRPr>
      </a:lvl5pPr>
      <a:lvl6pPr marL="8229600" algn="l" defTabSz="3291840" rtl="0" eaLnBrk="1" latinLnBrk="0" hangingPunct="1">
        <a:defRPr sz="6500" kern="1200">
          <a:solidFill>
            <a:schemeClr val="tx1"/>
          </a:solidFill>
          <a:latin typeface="+mn-lt"/>
          <a:ea typeface="+mn-ea"/>
          <a:cs typeface="+mn-cs"/>
        </a:defRPr>
      </a:lvl6pPr>
      <a:lvl7pPr marL="9875520" algn="l" defTabSz="3291840" rtl="0" eaLnBrk="1" latinLnBrk="0" hangingPunct="1">
        <a:defRPr sz="6500" kern="1200">
          <a:solidFill>
            <a:schemeClr val="tx1"/>
          </a:solidFill>
          <a:latin typeface="+mn-lt"/>
          <a:ea typeface="+mn-ea"/>
          <a:cs typeface="+mn-cs"/>
        </a:defRPr>
      </a:lvl7pPr>
      <a:lvl8pPr marL="11521440" algn="l" defTabSz="3291840" rtl="0" eaLnBrk="1" latinLnBrk="0" hangingPunct="1">
        <a:defRPr sz="6500" kern="1200">
          <a:solidFill>
            <a:schemeClr val="tx1"/>
          </a:solidFill>
          <a:latin typeface="+mn-lt"/>
          <a:ea typeface="+mn-ea"/>
          <a:cs typeface="+mn-cs"/>
        </a:defRPr>
      </a:lvl8pPr>
      <a:lvl9pPr marL="13167360" algn="l" defTabSz="3291840"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hart" Target="../charts/chart3.xml"/><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chart" Target="../charts/chart2.xm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chart" Target="../charts/chart1.xml"/><Relationship Id="rId1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6" descr="Sigle"/>
          <p:cNvPicPr>
            <a:picLocks noChangeAspect="1" noChangeArrowheads="1"/>
          </p:cNvPicPr>
          <p:nvPr/>
        </p:nvPicPr>
        <p:blipFill>
          <a:blip r:embed="rId3"/>
          <a:srcRect/>
          <a:stretch>
            <a:fillRect/>
          </a:stretch>
        </p:blipFill>
        <p:spPr bwMode="auto">
          <a:xfrm>
            <a:off x="21959953" y="19099"/>
            <a:ext cx="3171758" cy="2538268"/>
          </a:xfrm>
          <a:prstGeom prst="rect">
            <a:avLst/>
          </a:prstGeom>
          <a:noFill/>
          <a:ln w="9525">
            <a:noFill/>
            <a:miter lim="800000"/>
            <a:headEnd/>
            <a:tailEnd/>
          </a:ln>
        </p:spPr>
      </p:pic>
      <p:pic>
        <p:nvPicPr>
          <p:cNvPr id="13" name="Picture 65"/>
          <p:cNvPicPr>
            <a:picLocks noChangeAspect="1" noChangeArrowheads="1"/>
          </p:cNvPicPr>
          <p:nvPr/>
        </p:nvPicPr>
        <p:blipFill>
          <a:blip r:embed="rId4"/>
          <a:srcRect/>
          <a:stretch>
            <a:fillRect/>
          </a:stretch>
        </p:blipFill>
        <p:spPr bwMode="auto">
          <a:xfrm>
            <a:off x="28486" y="57037"/>
            <a:ext cx="5298525" cy="2428892"/>
          </a:xfrm>
          <a:prstGeom prst="rect">
            <a:avLst/>
          </a:prstGeom>
          <a:noFill/>
          <a:ln w="9525">
            <a:noFill/>
            <a:miter lim="800000"/>
            <a:headEnd/>
            <a:tailEnd/>
          </a:ln>
        </p:spPr>
      </p:pic>
      <p:sp>
        <p:nvSpPr>
          <p:cNvPr id="6" name="ZoneTexte 5"/>
          <p:cNvSpPr txBox="1"/>
          <p:nvPr/>
        </p:nvSpPr>
        <p:spPr>
          <a:xfrm>
            <a:off x="4814833" y="236901"/>
            <a:ext cx="17073682" cy="2677656"/>
          </a:xfrm>
          <a:prstGeom prst="rect">
            <a:avLst/>
          </a:prstGeom>
          <a:noFill/>
        </p:spPr>
        <p:txBody>
          <a:bodyPr wrap="square" rtlCol="0">
            <a:spAutoFit/>
          </a:bodyPr>
          <a:lstStyle/>
          <a:p>
            <a:pPr algn="ctr"/>
            <a:r>
              <a:rPr lang="fr-FR" sz="4400" dirty="0" smtClean="0">
                <a:latin typeface="Arial" pitchFamily="34" charset="0"/>
                <a:cs typeface="Arial" pitchFamily="34" charset="0"/>
              </a:rPr>
              <a:t>USE OF HIGH-SPEED IMAGING TO PREDICT SPRAY RETENTION ON BARLEY LEAVES</a:t>
            </a:r>
          </a:p>
          <a:p>
            <a:pPr algn="ctr"/>
            <a:r>
              <a:rPr lang="fr-FR" sz="8000" dirty="0" smtClean="0">
                <a:latin typeface="Arial" pitchFamily="34" charset="0"/>
                <a:cs typeface="Arial" pitchFamily="34" charset="0"/>
              </a:rPr>
              <a:t> </a:t>
            </a:r>
            <a:r>
              <a:rPr lang="fr-FR" sz="4000" u="sng" dirty="0" smtClean="0">
                <a:latin typeface="Arial" pitchFamily="34" charset="0"/>
                <a:cs typeface="Arial" pitchFamily="34" charset="0"/>
              </a:rPr>
              <a:t>H.H. </a:t>
            </a:r>
            <a:r>
              <a:rPr lang="fr-FR" sz="4000" u="sng" dirty="0" err="1" smtClean="0">
                <a:latin typeface="Arial" pitchFamily="34" charset="0"/>
                <a:cs typeface="Arial" pitchFamily="34" charset="0"/>
              </a:rPr>
              <a:t>Boukhalfa</a:t>
            </a:r>
            <a:r>
              <a:rPr lang="fr-FR" sz="4000" dirty="0" smtClean="0">
                <a:latin typeface="Arial" pitchFamily="34" charset="0"/>
                <a:cs typeface="Arial" pitchFamily="34" charset="0"/>
              </a:rPr>
              <a:t>, M. </a:t>
            </a:r>
            <a:r>
              <a:rPr lang="fr-FR" sz="4000" dirty="0" err="1" smtClean="0">
                <a:latin typeface="Arial" pitchFamily="34" charset="0"/>
                <a:cs typeface="Arial" pitchFamily="34" charset="0"/>
              </a:rPr>
              <a:t>Massinon</a:t>
            </a:r>
            <a:r>
              <a:rPr lang="fr-FR" sz="4000" dirty="0" smtClean="0">
                <a:latin typeface="Arial" pitchFamily="34" charset="0"/>
                <a:cs typeface="Arial" pitchFamily="34" charset="0"/>
              </a:rPr>
              <a:t>, F. Lebeau, M. </a:t>
            </a:r>
            <a:r>
              <a:rPr lang="fr-FR" sz="4000" dirty="0" err="1" smtClean="0">
                <a:latin typeface="Arial" pitchFamily="34" charset="0"/>
                <a:cs typeface="Arial" pitchFamily="34" charset="0"/>
              </a:rPr>
              <a:t>Belhamra</a:t>
            </a:r>
            <a:endParaRPr lang="fr-FR" sz="4000" dirty="0">
              <a:latin typeface="Arial" pitchFamily="34" charset="0"/>
              <a:cs typeface="Arial" pitchFamily="34" charset="0"/>
            </a:endParaRPr>
          </a:p>
        </p:txBody>
      </p:sp>
      <p:sp>
        <p:nvSpPr>
          <p:cNvPr id="8" name="ZoneTexte 7"/>
          <p:cNvSpPr txBox="1"/>
          <p:nvPr/>
        </p:nvSpPr>
        <p:spPr>
          <a:xfrm>
            <a:off x="99926" y="2843119"/>
            <a:ext cx="24431796" cy="2400657"/>
          </a:xfrm>
          <a:prstGeom prst="rect">
            <a:avLst/>
          </a:prstGeom>
          <a:noFill/>
        </p:spPr>
        <p:txBody>
          <a:bodyPr wrap="square" rtlCol="0">
            <a:spAutoFit/>
          </a:bodyPr>
          <a:lstStyle/>
          <a:p>
            <a:pPr algn="ctr"/>
            <a:r>
              <a:rPr lang="fr-FR" sz="3000" b="1" dirty="0" smtClean="0">
                <a:latin typeface="Arial" pitchFamily="34" charset="0"/>
                <a:cs typeface="Arial" pitchFamily="34" charset="0"/>
              </a:rPr>
              <a:t>SUMMARY</a:t>
            </a:r>
          </a:p>
          <a:p>
            <a:pPr algn="just"/>
            <a:r>
              <a:rPr lang="fr-FR" sz="2400" dirty="0" err="1" smtClean="0">
                <a:latin typeface="Arial" pitchFamily="34" charset="0"/>
                <a:cs typeface="Arial" pitchFamily="34" charset="0"/>
              </a:rPr>
              <a:t>Laboratory</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studies</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were</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conducted</a:t>
            </a:r>
            <a:r>
              <a:rPr lang="fr-FR" sz="2400" dirty="0" smtClean="0">
                <a:latin typeface="Arial" pitchFamily="34" charset="0"/>
                <a:cs typeface="Arial" pitchFamily="34" charset="0"/>
              </a:rPr>
              <a:t> to </a:t>
            </a:r>
            <a:r>
              <a:rPr lang="fr-FR" sz="2400" dirty="0" err="1" smtClean="0">
                <a:latin typeface="Arial" pitchFamily="34" charset="0"/>
                <a:cs typeface="Arial" pitchFamily="34" charset="0"/>
              </a:rPr>
              <a:t>validate</a:t>
            </a:r>
            <a:r>
              <a:rPr lang="fr-FR" sz="2400" dirty="0" smtClean="0">
                <a:latin typeface="Arial" pitchFamily="34" charset="0"/>
                <a:cs typeface="Arial" pitchFamily="34" charset="0"/>
              </a:rPr>
              <a:t> the </a:t>
            </a:r>
            <a:r>
              <a:rPr lang="fr-FR" sz="2400" dirty="0" err="1" smtClean="0">
                <a:latin typeface="Arial" pitchFamily="34" charset="0"/>
                <a:cs typeface="Arial" pitchFamily="34" charset="0"/>
              </a:rPr>
              <a:t>effectiveness</a:t>
            </a:r>
            <a:r>
              <a:rPr lang="fr-FR" sz="2400" dirty="0" smtClean="0">
                <a:latin typeface="Arial" pitchFamily="34" charset="0"/>
                <a:cs typeface="Arial" pitchFamily="34" charset="0"/>
              </a:rPr>
              <a:t> of </a:t>
            </a:r>
            <a:r>
              <a:rPr lang="fr-FR" sz="2400" dirty="0" err="1" smtClean="0">
                <a:latin typeface="Arial" pitchFamily="34" charset="0"/>
                <a:cs typeface="Arial" pitchFamily="34" charset="0"/>
              </a:rPr>
              <a:t>using</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high</a:t>
            </a:r>
            <a:r>
              <a:rPr lang="fr-FR" sz="2400" dirty="0" smtClean="0">
                <a:latin typeface="Arial" pitchFamily="34" charset="0"/>
                <a:cs typeface="Arial" pitchFamily="34" charset="0"/>
              </a:rPr>
              <a:t>-speed </a:t>
            </a:r>
            <a:r>
              <a:rPr lang="fr-FR" sz="2400" dirty="0" err="1" smtClean="0">
                <a:latin typeface="Arial" pitchFamily="34" charset="0"/>
                <a:cs typeface="Arial" pitchFamily="34" charset="0"/>
              </a:rPr>
              <a:t>imaging</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method</a:t>
            </a:r>
            <a:r>
              <a:rPr lang="fr-FR" sz="2400" dirty="0" smtClean="0">
                <a:latin typeface="Arial" pitchFamily="34" charset="0"/>
                <a:cs typeface="Arial" pitchFamily="34" charset="0"/>
              </a:rPr>
              <a:t> to replace </a:t>
            </a:r>
            <a:r>
              <a:rPr lang="fr-FR" sz="2400" dirty="0" err="1" smtClean="0">
                <a:latin typeface="Arial" pitchFamily="34" charset="0"/>
                <a:cs typeface="Arial" pitchFamily="34" charset="0"/>
              </a:rPr>
              <a:t>chemical</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analysis</a:t>
            </a:r>
            <a:r>
              <a:rPr lang="fr-FR" sz="2400" dirty="0" smtClean="0">
                <a:latin typeface="Arial" pitchFamily="34" charset="0"/>
                <a:cs typeface="Arial" pitchFamily="34" charset="0"/>
              </a:rPr>
              <a:t> by </a:t>
            </a:r>
            <a:r>
              <a:rPr lang="fr-FR" sz="2400" dirty="0" err="1" smtClean="0">
                <a:latin typeface="Arial" pitchFamily="34" charset="0"/>
                <a:cs typeface="Arial" pitchFamily="34" charset="0"/>
              </a:rPr>
              <a:t>fluorometry</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Measurements</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were</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performed</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with</a:t>
            </a:r>
            <a:r>
              <a:rPr lang="fr-FR" sz="2400" dirty="0" smtClean="0">
                <a:latin typeface="Arial" pitchFamily="34" charset="0"/>
                <a:cs typeface="Arial" pitchFamily="34" charset="0"/>
              </a:rPr>
              <a:t> a </a:t>
            </a:r>
            <a:r>
              <a:rPr lang="fr-FR" sz="2400" dirty="0" err="1" smtClean="0">
                <a:latin typeface="Arial" pitchFamily="34" charset="0"/>
                <a:cs typeface="Arial" pitchFamily="34" charset="0"/>
              </a:rPr>
              <a:t>high</a:t>
            </a:r>
            <a:r>
              <a:rPr lang="fr-FR" sz="2400" dirty="0" smtClean="0">
                <a:latin typeface="Arial" pitchFamily="34" charset="0"/>
                <a:cs typeface="Arial" pitchFamily="34" charset="0"/>
              </a:rPr>
              <a:t>-speed camera </a:t>
            </a:r>
            <a:r>
              <a:rPr lang="fr-FR" sz="2400" dirty="0" err="1" smtClean="0">
                <a:latin typeface="Arial" pitchFamily="34" charset="0"/>
                <a:cs typeface="Arial" pitchFamily="34" charset="0"/>
              </a:rPr>
              <a:t>coupled</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with</a:t>
            </a:r>
            <a:r>
              <a:rPr lang="fr-FR" sz="2400" dirty="0" smtClean="0">
                <a:latin typeface="Arial" pitchFamily="34" charset="0"/>
                <a:cs typeface="Arial" pitchFamily="34" charset="0"/>
              </a:rPr>
              <a:t> a retro-LED </a:t>
            </a:r>
            <a:r>
              <a:rPr lang="fr-FR" sz="2400" dirty="0" err="1" smtClean="0">
                <a:latin typeface="Arial" pitchFamily="34" charset="0"/>
                <a:cs typeface="Arial" pitchFamily="34" charset="0"/>
              </a:rPr>
              <a:t>lighting</a:t>
            </a:r>
            <a:r>
              <a:rPr lang="fr-FR" sz="2400" dirty="0" smtClean="0">
                <a:latin typeface="Arial" pitchFamily="34" charset="0"/>
                <a:cs typeface="Arial" pitchFamily="34" charset="0"/>
              </a:rPr>
              <a:t>. </a:t>
            </a:r>
            <a:endParaRPr lang="fr-FR" sz="2400" dirty="0" smtClean="0">
              <a:latin typeface="Arial" pitchFamily="34" charset="0"/>
              <a:cs typeface="Arial" pitchFamily="34" charset="0"/>
            </a:endParaRPr>
          </a:p>
          <a:p>
            <a:pPr algn="just"/>
            <a:r>
              <a:rPr lang="fr-FR" sz="2400" dirty="0" err="1" smtClean="0">
                <a:latin typeface="Arial" pitchFamily="34" charset="0"/>
                <a:cs typeface="Arial" pitchFamily="34" charset="0"/>
              </a:rPr>
              <a:t>Sizes</a:t>
            </a:r>
            <a:r>
              <a:rPr lang="fr-FR" sz="2400" dirty="0" smtClean="0">
                <a:latin typeface="Arial" pitchFamily="34" charset="0"/>
                <a:cs typeface="Arial" pitchFamily="34" charset="0"/>
              </a:rPr>
              <a:t> </a:t>
            </a:r>
            <a:r>
              <a:rPr lang="fr-FR" sz="2400" dirty="0" smtClean="0">
                <a:latin typeface="Arial" pitchFamily="34" charset="0"/>
                <a:cs typeface="Arial" pitchFamily="34" charset="0"/>
              </a:rPr>
              <a:t>and </a:t>
            </a:r>
            <a:r>
              <a:rPr lang="fr-FR" sz="2400" dirty="0" err="1" smtClean="0">
                <a:latin typeface="Arial" pitchFamily="34" charset="0"/>
                <a:cs typeface="Arial" pitchFamily="34" charset="0"/>
              </a:rPr>
              <a:t>velocities</a:t>
            </a:r>
            <a:r>
              <a:rPr lang="fr-FR" sz="2400" dirty="0" smtClean="0">
                <a:latin typeface="Arial" pitchFamily="34" charset="0"/>
                <a:cs typeface="Arial" pitchFamily="34" charset="0"/>
              </a:rPr>
              <a:t> </a:t>
            </a:r>
            <a:r>
              <a:rPr lang="fr-FR" sz="2400" dirty="0" smtClean="0">
                <a:latin typeface="Arial" pitchFamily="34" charset="0"/>
                <a:cs typeface="Arial" pitchFamily="34" charset="0"/>
              </a:rPr>
              <a:t>of the </a:t>
            </a:r>
            <a:r>
              <a:rPr lang="fr-FR" sz="2400" dirty="0" smtClean="0">
                <a:latin typeface="Arial" pitchFamily="34" charset="0"/>
                <a:cs typeface="Arial" pitchFamily="34" charset="0"/>
              </a:rPr>
              <a:t>drops </a:t>
            </a:r>
            <a:r>
              <a:rPr lang="fr-FR" sz="2400" dirty="0" err="1" smtClean="0">
                <a:latin typeface="Arial" pitchFamily="34" charset="0"/>
                <a:cs typeface="Arial" pitchFamily="34" charset="0"/>
              </a:rPr>
              <a:t>were</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extracted</a:t>
            </a:r>
            <a:r>
              <a:rPr lang="fr-FR" sz="2400" dirty="0" smtClean="0">
                <a:latin typeface="Arial" pitchFamily="34" charset="0"/>
                <a:cs typeface="Arial" pitchFamily="34" charset="0"/>
              </a:rPr>
              <a:t> by image </a:t>
            </a:r>
            <a:r>
              <a:rPr lang="fr-FR" sz="2400" dirty="0" err="1" smtClean="0">
                <a:latin typeface="Arial" pitchFamily="34" charset="0"/>
                <a:cs typeface="Arial" pitchFamily="34" charset="0"/>
              </a:rPr>
              <a:t>analysis</a:t>
            </a:r>
            <a:r>
              <a:rPr lang="fr-FR" sz="2400" dirty="0" smtClean="0">
                <a:latin typeface="Arial" pitchFamily="34" charset="0"/>
                <a:cs typeface="Arial" pitchFamily="34" charset="0"/>
              </a:rPr>
              <a:t>. </a:t>
            </a:r>
            <a:r>
              <a:rPr lang="fr-FR" sz="2400" dirty="0" smtClean="0">
                <a:latin typeface="Arial" pitchFamily="34" charset="0"/>
                <a:cs typeface="Arial" pitchFamily="34" charset="0"/>
              </a:rPr>
              <a:t>Drop </a:t>
            </a:r>
            <a:r>
              <a:rPr lang="fr-FR" sz="2400" dirty="0" smtClean="0">
                <a:latin typeface="Arial" pitchFamily="34" charset="0"/>
                <a:cs typeface="Arial" pitchFamily="34" charset="0"/>
              </a:rPr>
              <a:t>impact types </a:t>
            </a:r>
            <a:r>
              <a:rPr lang="fr-FR" sz="2400" dirty="0" err="1" smtClean="0">
                <a:latin typeface="Arial" pitchFamily="34" charset="0"/>
                <a:cs typeface="Arial" pitchFamily="34" charset="0"/>
              </a:rPr>
              <a:t>were</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determined</a:t>
            </a:r>
            <a:r>
              <a:rPr lang="fr-FR" sz="2400" dirty="0" smtClean="0">
                <a:latin typeface="Arial" pitchFamily="34" charset="0"/>
                <a:cs typeface="Arial" pitchFamily="34" charset="0"/>
              </a:rPr>
              <a:t> by the </a:t>
            </a:r>
            <a:r>
              <a:rPr lang="fr-FR" sz="2400" dirty="0" err="1" smtClean="0">
                <a:latin typeface="Arial" pitchFamily="34" charset="0"/>
                <a:cs typeface="Arial" pitchFamily="34" charset="0"/>
              </a:rPr>
              <a:t>operator</a:t>
            </a:r>
            <a:r>
              <a:rPr lang="fr-FR" sz="2400" dirty="0" smtClean="0">
                <a:latin typeface="Arial" pitchFamily="34" charset="0"/>
                <a:cs typeface="Arial" pitchFamily="34" charset="0"/>
              </a:rPr>
              <a:t>. </a:t>
            </a:r>
            <a:r>
              <a:rPr lang="fr-FR" sz="2400" dirty="0" smtClean="0">
                <a:latin typeface="Arial" pitchFamily="34" charset="0"/>
                <a:cs typeface="Arial" pitchFamily="34" charset="0"/>
              </a:rPr>
              <a:t>Sprays </a:t>
            </a:r>
            <a:r>
              <a:rPr lang="fr-FR" sz="2400" dirty="0" err="1" smtClean="0">
                <a:latin typeface="Arial" pitchFamily="34" charset="0"/>
                <a:cs typeface="Arial" pitchFamily="34" charset="0"/>
              </a:rPr>
              <a:t>were</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produced</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with</a:t>
            </a:r>
            <a:r>
              <a:rPr lang="fr-FR" sz="2400" dirty="0" smtClean="0">
                <a:latin typeface="Arial" pitchFamily="34" charset="0"/>
                <a:cs typeface="Arial" pitchFamily="34" charset="0"/>
              </a:rPr>
              <a:t> a flat-fan </a:t>
            </a:r>
            <a:r>
              <a:rPr lang="fr-FR" sz="2400" dirty="0" err="1" smtClean="0">
                <a:latin typeface="Arial" pitchFamily="34" charset="0"/>
                <a:cs typeface="Arial" pitchFamily="34" charset="0"/>
              </a:rPr>
              <a:t>nozzle</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mounted</a:t>
            </a:r>
            <a:r>
              <a:rPr lang="fr-FR" sz="2400" dirty="0" smtClean="0">
                <a:latin typeface="Arial" pitchFamily="34" charset="0"/>
                <a:cs typeface="Arial" pitchFamily="34" charset="0"/>
              </a:rPr>
              <a:t> on a </a:t>
            </a:r>
            <a:r>
              <a:rPr lang="fr-FR" sz="2400" dirty="0" err="1" smtClean="0">
                <a:latin typeface="Arial" pitchFamily="34" charset="0"/>
                <a:cs typeface="Arial" pitchFamily="34" charset="0"/>
              </a:rPr>
              <a:t>movable</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ramp</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Two</a:t>
            </a:r>
            <a:r>
              <a:rPr lang="fr-FR" sz="2400" dirty="0" smtClean="0">
                <a:latin typeface="Arial" pitchFamily="34" charset="0"/>
                <a:cs typeface="Arial" pitchFamily="34" charset="0"/>
              </a:rPr>
              <a:t> surfactant (Break-</a:t>
            </a:r>
            <a:r>
              <a:rPr lang="fr-FR" sz="2400" dirty="0" err="1" smtClean="0">
                <a:latin typeface="Arial" pitchFamily="34" charset="0"/>
                <a:cs typeface="Arial" pitchFamily="34" charset="0"/>
              </a:rPr>
              <a:t>Thru</a:t>
            </a:r>
            <a:r>
              <a:rPr lang="fr-FR" sz="2400" dirty="0" smtClean="0">
                <a:latin typeface="Arial" pitchFamily="34" charset="0"/>
                <a:cs typeface="Arial" pitchFamily="34" charset="0"/>
              </a:rPr>
              <a:t>® S240 and Li700) </a:t>
            </a:r>
            <a:r>
              <a:rPr lang="fr-FR" sz="2400" dirty="0" err="1" smtClean="0">
                <a:latin typeface="Arial" pitchFamily="34" charset="0"/>
                <a:cs typeface="Arial" pitchFamily="34" charset="0"/>
              </a:rPr>
              <a:t>were</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sprayed</a:t>
            </a:r>
            <a:r>
              <a:rPr lang="fr-FR" sz="2400" dirty="0" smtClean="0">
                <a:latin typeface="Arial" pitchFamily="34" charset="0"/>
                <a:cs typeface="Arial" pitchFamily="34" charset="0"/>
              </a:rPr>
              <a:t> to </a:t>
            </a:r>
            <a:r>
              <a:rPr lang="fr-FR" sz="2400" dirty="0" err="1" smtClean="0">
                <a:latin typeface="Arial" pitchFamily="34" charset="0"/>
                <a:cs typeface="Arial" pitchFamily="34" charset="0"/>
              </a:rPr>
              <a:t>highlight</a:t>
            </a:r>
            <a:r>
              <a:rPr lang="fr-FR" sz="2400" dirty="0" smtClean="0">
                <a:latin typeface="Arial" pitchFamily="34" charset="0"/>
                <a:cs typeface="Arial" pitchFamily="34" charset="0"/>
              </a:rPr>
              <a:t> the </a:t>
            </a:r>
            <a:r>
              <a:rPr lang="fr-FR" sz="2400" dirty="0" err="1" smtClean="0">
                <a:latin typeface="Arial" pitchFamily="34" charset="0"/>
                <a:cs typeface="Arial" pitchFamily="34" charset="0"/>
              </a:rPr>
              <a:t>effect</a:t>
            </a:r>
            <a:r>
              <a:rPr lang="fr-FR" sz="2400" dirty="0" smtClean="0">
                <a:latin typeface="Arial" pitchFamily="34" charset="0"/>
                <a:cs typeface="Arial" pitchFamily="34" charset="0"/>
              </a:rPr>
              <a:t> of the </a:t>
            </a:r>
            <a:r>
              <a:rPr lang="fr-FR" sz="2400" dirty="0" err="1" smtClean="0">
                <a:latin typeface="Arial" pitchFamily="34" charset="0"/>
                <a:cs typeface="Arial" pitchFamily="34" charset="0"/>
              </a:rPr>
              <a:t>reduction</a:t>
            </a:r>
            <a:r>
              <a:rPr lang="fr-FR" sz="2400" dirty="0" smtClean="0">
                <a:latin typeface="Arial" pitchFamily="34" charset="0"/>
                <a:cs typeface="Arial" pitchFamily="34" charset="0"/>
              </a:rPr>
              <a:t> of the surface tension. Relative volume proportions </a:t>
            </a:r>
            <a:r>
              <a:rPr lang="fr-FR" sz="2400" dirty="0" err="1" smtClean="0">
                <a:latin typeface="Arial" pitchFamily="34" charset="0"/>
                <a:cs typeface="Arial" pitchFamily="34" charset="0"/>
              </a:rPr>
              <a:t>were</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computed</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within</a:t>
            </a:r>
            <a:r>
              <a:rPr lang="fr-FR" sz="2400" dirty="0" smtClean="0">
                <a:latin typeface="Arial" pitchFamily="34" charset="0"/>
                <a:cs typeface="Arial" pitchFamily="34" charset="0"/>
              </a:rPr>
              <a:t> of an </a:t>
            </a:r>
            <a:r>
              <a:rPr lang="fr-FR" sz="2400" dirty="0" err="1" smtClean="0">
                <a:latin typeface="Arial" pitchFamily="34" charset="0"/>
                <a:cs typeface="Arial" pitchFamily="34" charset="0"/>
              </a:rPr>
              <a:t>energy</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scale</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divided</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into</a:t>
            </a:r>
            <a:r>
              <a:rPr lang="fr-FR" sz="2400" dirty="0" smtClean="0">
                <a:latin typeface="Arial" pitchFamily="34" charset="0"/>
                <a:cs typeface="Arial" pitchFamily="34" charset="0"/>
              </a:rPr>
              <a:t> 11 classes </a:t>
            </a:r>
            <a:r>
              <a:rPr lang="fr-FR" sz="2400" dirty="0" err="1" smtClean="0">
                <a:latin typeface="Arial" pitchFamily="34" charset="0"/>
                <a:cs typeface="Arial" pitchFamily="34" charset="0"/>
              </a:rPr>
              <a:t>based</a:t>
            </a:r>
            <a:r>
              <a:rPr lang="fr-FR" sz="2400" dirty="0" smtClean="0">
                <a:latin typeface="Arial" pitchFamily="34" charset="0"/>
                <a:cs typeface="Arial" pitchFamily="34" charset="0"/>
              </a:rPr>
              <a:t> on the Weber </a:t>
            </a:r>
            <a:r>
              <a:rPr lang="fr-FR" sz="2400" dirty="0" err="1" smtClean="0">
                <a:latin typeface="Arial" pitchFamily="34" charset="0"/>
                <a:cs typeface="Arial" pitchFamily="34" charset="0"/>
              </a:rPr>
              <a:t>number</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Results</a:t>
            </a:r>
            <a:r>
              <a:rPr lang="fr-FR" sz="2400" dirty="0" smtClean="0">
                <a:latin typeface="Arial" pitchFamily="34" charset="0"/>
                <a:cs typeface="Arial" pitchFamily="34" charset="0"/>
              </a:rPr>
              <a:t> are </a:t>
            </a:r>
            <a:r>
              <a:rPr lang="fr-FR" sz="2400" dirty="0" err="1" smtClean="0">
                <a:latin typeface="Arial" pitchFamily="34" charset="0"/>
                <a:cs typeface="Arial" pitchFamily="34" charset="0"/>
              </a:rPr>
              <a:t>compared</a:t>
            </a:r>
            <a:r>
              <a:rPr lang="fr-FR" sz="2400" dirty="0" smtClean="0">
                <a:latin typeface="Arial" pitchFamily="34" charset="0"/>
                <a:cs typeface="Arial" pitchFamily="34" charset="0"/>
              </a:rPr>
              <a:t> to the </a:t>
            </a:r>
            <a:r>
              <a:rPr lang="fr-FR" sz="2400" dirty="0" err="1" smtClean="0">
                <a:latin typeface="Arial" pitchFamily="34" charset="0"/>
                <a:cs typeface="Arial" pitchFamily="34" charset="0"/>
              </a:rPr>
              <a:t>results</a:t>
            </a:r>
            <a:r>
              <a:rPr lang="fr-FR" sz="2400" dirty="0" smtClean="0">
                <a:latin typeface="Arial" pitchFamily="34" charset="0"/>
                <a:cs typeface="Arial" pitchFamily="34" charset="0"/>
              </a:rPr>
              <a:t> of </a:t>
            </a:r>
            <a:r>
              <a:rPr lang="fr-FR" sz="2400" dirty="0" smtClean="0">
                <a:latin typeface="Arial" pitchFamily="34" charset="0"/>
                <a:cs typeface="Arial" pitchFamily="34" charset="0"/>
              </a:rPr>
              <a:t>the </a:t>
            </a:r>
            <a:r>
              <a:rPr lang="fr-FR" sz="2400" dirty="0" err="1" smtClean="0">
                <a:latin typeface="Arial" pitchFamily="34" charset="0"/>
                <a:cs typeface="Arial" pitchFamily="34" charset="0"/>
              </a:rPr>
              <a:t>chemical</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analysis</a:t>
            </a:r>
            <a:r>
              <a:rPr lang="fr-FR" sz="2400" dirty="0" smtClean="0">
                <a:latin typeface="Arial" pitchFamily="34" charset="0"/>
                <a:cs typeface="Arial" pitchFamily="34" charset="0"/>
              </a:rPr>
              <a:t> by </a:t>
            </a:r>
            <a:r>
              <a:rPr lang="fr-FR" sz="2400" dirty="0" err="1" smtClean="0">
                <a:latin typeface="Arial" pitchFamily="34" charset="0"/>
                <a:cs typeface="Arial" pitchFamily="34" charset="0"/>
              </a:rPr>
              <a:t>spectrofluorometry</a:t>
            </a:r>
            <a:r>
              <a:rPr lang="fr-FR" sz="2400" dirty="0" smtClean="0">
                <a:latin typeface="Arial" pitchFamily="34" charset="0"/>
                <a:cs typeface="Arial" pitchFamily="34" charset="0"/>
              </a:rPr>
              <a:t>.</a:t>
            </a:r>
            <a:endParaRPr lang="fr-FR" sz="2400" dirty="0">
              <a:latin typeface="Arial" pitchFamily="34" charset="0"/>
              <a:cs typeface="Arial" pitchFamily="34" charset="0"/>
            </a:endParaRPr>
          </a:p>
        </p:txBody>
      </p:sp>
      <p:sp>
        <p:nvSpPr>
          <p:cNvPr id="9" name="ZoneTexte 8"/>
          <p:cNvSpPr txBox="1"/>
          <p:nvPr/>
        </p:nvSpPr>
        <p:spPr>
          <a:xfrm>
            <a:off x="99925" y="5272011"/>
            <a:ext cx="24503234" cy="3139321"/>
          </a:xfrm>
          <a:prstGeom prst="rect">
            <a:avLst/>
          </a:prstGeom>
          <a:noFill/>
        </p:spPr>
        <p:txBody>
          <a:bodyPr wrap="square" rtlCol="0">
            <a:spAutoFit/>
          </a:bodyPr>
          <a:lstStyle/>
          <a:p>
            <a:pPr algn="ctr"/>
            <a:r>
              <a:rPr lang="fr-FR" sz="3000" b="1" dirty="0" smtClean="0">
                <a:latin typeface="Arial" pitchFamily="34" charset="0"/>
                <a:cs typeface="Arial" pitchFamily="34" charset="0"/>
              </a:rPr>
              <a:t>INTRODUCTION</a:t>
            </a:r>
          </a:p>
          <a:p>
            <a:pPr algn="just">
              <a:defRPr/>
            </a:pPr>
            <a:r>
              <a:rPr lang="en-US" sz="2400" dirty="0" smtClean="0">
                <a:latin typeface="Arial" pitchFamily="34" charset="0"/>
                <a:cs typeface="Arial" pitchFamily="34" charset="0"/>
              </a:rPr>
              <a:t>Barley foliage is oriented mainly vertically and the leaves are difficult to wet because of their dense covering of microcrystalline epicuticular wax. And that affect spray retention. </a:t>
            </a:r>
            <a:r>
              <a:rPr lang="en-GB" sz="2400" dirty="0" smtClean="0">
                <a:latin typeface="Arial" pitchFamily="34" charset="0"/>
                <a:cs typeface="Arial" pitchFamily="34" charset="0"/>
              </a:rPr>
              <a:t>Drop behaviour during impact affects also retention. </a:t>
            </a:r>
            <a:endParaRPr lang="en-GB" sz="2400" dirty="0" smtClean="0">
              <a:latin typeface="Arial" pitchFamily="34" charset="0"/>
              <a:cs typeface="Arial" pitchFamily="34" charset="0"/>
            </a:endParaRPr>
          </a:p>
          <a:p>
            <a:pPr algn="just">
              <a:defRPr/>
            </a:pPr>
            <a:r>
              <a:rPr lang="en-GB" sz="2400" dirty="0" smtClean="0">
                <a:latin typeface="Arial" pitchFamily="34" charset="0"/>
                <a:cs typeface="Arial" pitchFamily="34" charset="0"/>
              </a:rPr>
              <a:t>The </a:t>
            </a:r>
            <a:r>
              <a:rPr lang="en-GB" sz="2400" dirty="0" smtClean="0">
                <a:latin typeface="Arial" pitchFamily="34" charset="0"/>
                <a:cs typeface="Arial" pitchFamily="34" charset="0"/>
              </a:rPr>
              <a:t>increase of adhesion is usually seen as the objective when applying crop protection products, while bouncing and shattering are seen as detrimental to spray retention. However, observation of drop impacts using high speed imaging shows that bouncing and fragmentation can occur in Cassie-Baxter as well as in Wenzel wetting regime. In this last regime, a part of the drop sticks on the surface, what contributes to retention. </a:t>
            </a:r>
          </a:p>
          <a:p>
            <a:pPr algn="just">
              <a:defRPr/>
            </a:pPr>
            <a:r>
              <a:rPr lang="en-GB" sz="2400" dirty="0" smtClean="0">
                <a:latin typeface="Arial" pitchFamily="34" charset="0"/>
                <a:cs typeface="Arial" pitchFamily="34" charset="0"/>
              </a:rPr>
              <a:t>Using simultaneous measurements of drop impacts with high speed imaging and of retention with fluorometry for 3 spray mixtures on excised barley leaves, we should relate the behaviour impacts on the leaves to the spray retention in order to highlight how spray droplets can be retained by plant leaves and what is the effect of surfactants.</a:t>
            </a:r>
            <a:endParaRPr lang="fr-FR" sz="2400" dirty="0">
              <a:latin typeface="Arial" pitchFamily="34" charset="0"/>
              <a:cs typeface="Arial" pitchFamily="34" charset="0"/>
            </a:endParaRPr>
          </a:p>
        </p:txBody>
      </p:sp>
      <p:sp>
        <p:nvSpPr>
          <p:cNvPr id="10" name="ZoneTexte 9"/>
          <p:cNvSpPr txBox="1"/>
          <p:nvPr/>
        </p:nvSpPr>
        <p:spPr>
          <a:xfrm>
            <a:off x="28487" y="8451420"/>
            <a:ext cx="24503234" cy="7571303"/>
          </a:xfrm>
          <a:prstGeom prst="rect">
            <a:avLst/>
          </a:prstGeom>
          <a:noFill/>
        </p:spPr>
        <p:txBody>
          <a:bodyPr wrap="square" rtlCol="0">
            <a:spAutoFit/>
          </a:bodyPr>
          <a:lstStyle/>
          <a:p>
            <a:pPr algn="ctr"/>
            <a:r>
              <a:rPr lang="fr-FR" sz="3000" b="1" dirty="0" smtClean="0">
                <a:latin typeface="Arial" pitchFamily="34" charset="0"/>
                <a:cs typeface="Arial" pitchFamily="34" charset="0"/>
              </a:rPr>
              <a:t>MATERIAL AND METHODS</a:t>
            </a:r>
          </a:p>
          <a:p>
            <a:pPr algn="just">
              <a:defRPr/>
            </a:pPr>
            <a:r>
              <a:rPr lang="en-GB" sz="2400" dirty="0" smtClean="0">
                <a:latin typeface="Arial" pitchFamily="34" charset="0"/>
                <a:cs typeface="Arial" pitchFamily="34" charset="0"/>
              </a:rPr>
              <a:t>Simultaneous </a:t>
            </a:r>
            <a:r>
              <a:rPr lang="en-US" sz="2400" dirty="0" smtClean="0">
                <a:latin typeface="Arial" pitchFamily="34" charset="0"/>
                <a:cs typeface="Arial" pitchFamily="34" charset="0"/>
              </a:rPr>
              <a:t>measurements of retention were  done for </a:t>
            </a:r>
            <a:r>
              <a:rPr lang="en-US" sz="2400" dirty="0" smtClean="0">
                <a:latin typeface="Arial" pitchFamily="34" charset="0"/>
                <a:cs typeface="Arial" pitchFamily="34" charset="0"/>
              </a:rPr>
              <a:t>two surfactants and compared to water on </a:t>
            </a:r>
            <a:r>
              <a:rPr lang="en-GB" sz="2400" dirty="0" smtClean="0">
                <a:latin typeface="Arial" pitchFamily="34" charset="0"/>
                <a:cs typeface="Arial" pitchFamily="34" charset="0"/>
              </a:rPr>
              <a:t>excised</a:t>
            </a:r>
            <a:r>
              <a:rPr lang="en-US" sz="2400" dirty="0" smtClean="0">
                <a:latin typeface="Arial" pitchFamily="34" charset="0"/>
                <a:cs typeface="Arial" pitchFamily="34" charset="0"/>
              </a:rPr>
              <a:t> (0,3 cm²)</a:t>
            </a:r>
            <a:r>
              <a:rPr lang="en-GB" sz="2400" dirty="0" smtClean="0">
                <a:latin typeface="Arial" pitchFamily="34" charset="0"/>
                <a:cs typeface="Arial" pitchFamily="34" charset="0"/>
              </a:rPr>
              <a:t> </a:t>
            </a:r>
            <a:r>
              <a:rPr lang="en-US" sz="2400" dirty="0" smtClean="0">
                <a:latin typeface="Arial" pitchFamily="34" charset="0"/>
                <a:cs typeface="Arial" pitchFamily="34" charset="0"/>
              </a:rPr>
              <a:t>barley leaves (BBCH12</a:t>
            </a:r>
            <a:r>
              <a:rPr lang="en-US" sz="2400" dirty="0" smtClean="0">
                <a:latin typeface="Arial" pitchFamily="34" charset="0"/>
                <a:cs typeface="Arial" pitchFamily="34" charset="0"/>
              </a:rPr>
              <a:t>) using two methods, high-speed </a:t>
            </a:r>
            <a:r>
              <a:rPr lang="en-US" sz="2400" dirty="0" err="1" smtClean="0">
                <a:latin typeface="Arial" pitchFamily="34" charset="0"/>
                <a:cs typeface="Arial" pitchFamily="34" charset="0"/>
              </a:rPr>
              <a:t>shadowgraphy</a:t>
            </a:r>
            <a:r>
              <a:rPr lang="en-US" sz="2400" dirty="0" smtClean="0">
                <a:latin typeface="Arial" pitchFamily="34" charset="0"/>
                <a:cs typeface="Arial" pitchFamily="34" charset="0"/>
              </a:rPr>
              <a:t> and spectrofluorometry. </a:t>
            </a:r>
            <a:r>
              <a:rPr lang="en-US" sz="2400" dirty="0" smtClean="0">
                <a:latin typeface="Arial" pitchFamily="34" charset="0"/>
                <a:cs typeface="Arial" pitchFamily="34" charset="0"/>
              </a:rPr>
              <a:t>Break-Thru® S240 (</a:t>
            </a:r>
            <a:r>
              <a:rPr lang="en-US" sz="2400" dirty="0" err="1" smtClean="0">
                <a:latin typeface="Arial" pitchFamily="34" charset="0"/>
                <a:cs typeface="Arial" pitchFamily="34" charset="0"/>
              </a:rPr>
              <a:t>Organosilicone</a:t>
            </a:r>
            <a:r>
              <a:rPr lang="en-US" sz="2400" dirty="0" smtClean="0">
                <a:latin typeface="Arial" pitchFamily="34" charset="0"/>
                <a:cs typeface="Arial" pitchFamily="34" charset="0"/>
              </a:rPr>
              <a:t> surfactant) at the concentration of 0,1% and Li700® (Phospholipid surfactant) at the concentration of 0,25% were applied to foliage in aqueous sprays. </a:t>
            </a:r>
            <a:r>
              <a:rPr lang="en-US" sz="2400" dirty="0" smtClean="0">
                <a:latin typeface="Arial" pitchFamily="34" charset="0"/>
                <a:cs typeface="Arial" pitchFamily="34" charset="0"/>
              </a:rPr>
              <a:t>The three tank mixtures were marked  by fluorescein </a:t>
            </a:r>
            <a:r>
              <a:rPr lang="en-US" sz="2400" dirty="0" smtClean="0">
                <a:latin typeface="Arial" pitchFamily="34" charset="0"/>
                <a:cs typeface="Arial" pitchFamily="34" charset="0"/>
              </a:rPr>
              <a:t>tracer at a concentration of 1g/l</a:t>
            </a:r>
            <a:endParaRPr lang="en-US" sz="2400" dirty="0" smtClean="0">
              <a:latin typeface="Arial" pitchFamily="34" charset="0"/>
              <a:cs typeface="Arial" pitchFamily="34" charset="0"/>
            </a:endParaRPr>
          </a:p>
          <a:p>
            <a:pPr algn="just">
              <a:defRPr/>
            </a:pPr>
            <a:r>
              <a:rPr lang="en-US" sz="2400" dirty="0" smtClean="0">
                <a:latin typeface="Arial" pitchFamily="34" charset="0"/>
                <a:cs typeface="Arial" pitchFamily="34" charset="0"/>
              </a:rPr>
              <a:t>The </a:t>
            </a:r>
            <a:r>
              <a:rPr lang="en-US" sz="2400" dirty="0" smtClean="0">
                <a:latin typeface="Arial" pitchFamily="34" charset="0"/>
                <a:cs typeface="Arial" pitchFamily="34" charset="0"/>
              </a:rPr>
              <a:t>sprays were produced by a flat-fan nozzle </a:t>
            </a:r>
            <a:r>
              <a:rPr lang="en-US" sz="2400" dirty="0" err="1" smtClean="0">
                <a:latin typeface="Arial" pitchFamily="34" charset="0"/>
                <a:cs typeface="Arial" pitchFamily="34" charset="0"/>
              </a:rPr>
              <a:t>Teejet</a:t>
            </a:r>
            <a:r>
              <a:rPr lang="en-US" sz="2400" dirty="0" smtClean="0">
                <a:latin typeface="Arial" pitchFamily="34" charset="0"/>
                <a:cs typeface="Arial" pitchFamily="34" charset="0"/>
              </a:rPr>
              <a:t> 11003 and a pressure of 2bars, mounted 50cm height above the target on a ramp moving at a speed of 2m/s. Sprayings were performed in laboratory at a temperature of 18°C and relative humidity of 40</a:t>
            </a:r>
            <a:r>
              <a:rPr lang="en-US" sz="2400" dirty="0" smtClean="0">
                <a:latin typeface="Arial" pitchFamily="34" charset="0"/>
                <a:cs typeface="Arial" pitchFamily="34" charset="0"/>
              </a:rPr>
              <a:t>%.</a:t>
            </a:r>
          </a:p>
          <a:p>
            <a:pPr algn="just">
              <a:defRPr/>
            </a:pPr>
            <a:r>
              <a:rPr lang="fr-FR" sz="2400" b="1" dirty="0" smtClean="0">
                <a:latin typeface="Arial" pitchFamily="34" charset="0"/>
                <a:cs typeface="Arial" pitchFamily="34" charset="0"/>
              </a:rPr>
              <a:t> </a:t>
            </a:r>
          </a:p>
          <a:p>
            <a:pPr algn="just">
              <a:defRPr/>
            </a:pPr>
            <a:r>
              <a:rPr lang="fr-FR" sz="2400" b="1" dirty="0" smtClean="0">
                <a:latin typeface="Arial" pitchFamily="34" charset="0"/>
                <a:cs typeface="Arial" pitchFamily="34" charset="0"/>
              </a:rPr>
              <a:t> </a:t>
            </a:r>
            <a:r>
              <a:rPr lang="fr-FR" sz="2400" b="1" dirty="0" smtClean="0">
                <a:latin typeface="Arial" pitchFamily="34" charset="0"/>
                <a:cs typeface="Arial" pitchFamily="34" charset="0"/>
              </a:rPr>
              <a:t>             </a:t>
            </a:r>
            <a:r>
              <a:rPr lang="fr-FR" sz="2400" b="1" dirty="0" smtClean="0">
                <a:latin typeface="Arial" pitchFamily="34" charset="0"/>
                <a:cs typeface="Arial" pitchFamily="34" charset="0"/>
              </a:rPr>
              <a:t> Figure1 </a:t>
            </a:r>
            <a:r>
              <a:rPr lang="fr-FR" sz="2400" dirty="0" err="1" smtClean="0">
                <a:latin typeface="Arial" pitchFamily="34" charset="0"/>
                <a:cs typeface="Arial" pitchFamily="34" charset="0"/>
              </a:rPr>
              <a:t>Dynamic</a:t>
            </a:r>
            <a:r>
              <a:rPr lang="fr-FR" sz="2400" dirty="0" smtClean="0">
                <a:latin typeface="Arial" pitchFamily="34" charset="0"/>
                <a:cs typeface="Arial" pitchFamily="34" charset="0"/>
              </a:rPr>
              <a:t> spray application </a:t>
            </a:r>
            <a:r>
              <a:rPr lang="fr-FR" sz="2400" dirty="0" err="1" smtClean="0">
                <a:latin typeface="Arial" pitchFamily="34" charset="0"/>
                <a:cs typeface="Arial" pitchFamily="34" charset="0"/>
              </a:rPr>
              <a:t>bench</a:t>
            </a:r>
            <a:r>
              <a:rPr lang="fr-FR" sz="2400" dirty="0" smtClean="0">
                <a:latin typeface="Arial" pitchFamily="34" charset="0"/>
                <a:cs typeface="Arial" pitchFamily="34" charset="0"/>
              </a:rPr>
              <a:t>:</a:t>
            </a:r>
            <a:endParaRPr lang="fr-FR" sz="2400" dirty="0" smtClean="0">
              <a:latin typeface="Arial" pitchFamily="34" charset="0"/>
              <a:cs typeface="Arial" pitchFamily="34" charset="0"/>
            </a:endParaRPr>
          </a:p>
          <a:p>
            <a:pPr algn="just">
              <a:defRPr/>
            </a:pPr>
            <a:r>
              <a:rPr lang="fr-FR" sz="2400" dirty="0" smtClean="0">
                <a:latin typeface="Arial" pitchFamily="34" charset="0"/>
                <a:cs typeface="Arial" pitchFamily="34" charset="0"/>
              </a:rPr>
              <a:t>	</a:t>
            </a:r>
            <a:r>
              <a:rPr lang="fr-FR" sz="2400" dirty="0" smtClean="0">
                <a:latin typeface="Arial" pitchFamily="34" charset="0"/>
                <a:cs typeface="Arial" pitchFamily="34" charset="0"/>
              </a:rPr>
              <a:t>(1)</a:t>
            </a:r>
            <a:r>
              <a:rPr lang="fr-FR" sz="2400" dirty="0" err="1" smtClean="0">
                <a:latin typeface="Arial" pitchFamily="34" charset="0"/>
                <a:cs typeface="Arial" pitchFamily="34" charset="0"/>
              </a:rPr>
              <a:t>high</a:t>
            </a:r>
            <a:r>
              <a:rPr lang="fr-FR" sz="2400" dirty="0" smtClean="0">
                <a:latin typeface="Arial" pitchFamily="34" charset="0"/>
                <a:cs typeface="Arial" pitchFamily="34" charset="0"/>
              </a:rPr>
              <a:t>-speed camera </a:t>
            </a:r>
          </a:p>
          <a:p>
            <a:pPr algn="just">
              <a:defRPr/>
            </a:pPr>
            <a:r>
              <a:rPr lang="fr-FR" sz="2400" dirty="0" smtClean="0">
                <a:latin typeface="Arial" pitchFamily="34" charset="0"/>
                <a:cs typeface="Arial" pitchFamily="34" charset="0"/>
              </a:rPr>
              <a:t>	</a:t>
            </a:r>
            <a:r>
              <a:rPr lang="fr-FR" sz="2400" dirty="0" smtClean="0">
                <a:latin typeface="Arial" pitchFamily="34" charset="0"/>
                <a:cs typeface="Arial" pitchFamily="34" charset="0"/>
              </a:rPr>
              <a:t>(</a:t>
            </a:r>
            <a:r>
              <a:rPr lang="fr-FR" sz="2400" dirty="0" smtClean="0">
                <a:latin typeface="Arial" pitchFamily="34" charset="0"/>
                <a:cs typeface="Arial" pitchFamily="34" charset="0"/>
              </a:rPr>
              <a:t>2) LED </a:t>
            </a:r>
            <a:r>
              <a:rPr lang="fr-FR" sz="2400" dirty="0" err="1" smtClean="0">
                <a:latin typeface="Arial" pitchFamily="34" charset="0"/>
                <a:cs typeface="Arial" pitchFamily="34" charset="0"/>
              </a:rPr>
              <a:t>lighting</a:t>
            </a:r>
            <a:endParaRPr lang="fr-FR" sz="2400" dirty="0" smtClean="0">
              <a:latin typeface="Arial" pitchFamily="34" charset="0"/>
              <a:cs typeface="Arial" pitchFamily="34" charset="0"/>
            </a:endParaRPr>
          </a:p>
          <a:p>
            <a:pPr algn="just">
              <a:defRPr/>
            </a:pPr>
            <a:r>
              <a:rPr lang="fr-FR" sz="2400" dirty="0" smtClean="0">
                <a:latin typeface="Arial" pitchFamily="34" charset="0"/>
                <a:cs typeface="Arial" pitchFamily="34" charset="0"/>
              </a:rPr>
              <a:t>	(3</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target</a:t>
            </a:r>
            <a:r>
              <a:rPr lang="fr-FR" sz="2400" dirty="0" smtClean="0">
                <a:latin typeface="Arial" pitchFamily="34" charset="0"/>
                <a:cs typeface="Arial" pitchFamily="34" charset="0"/>
              </a:rPr>
              <a:t> surface on </a:t>
            </a:r>
            <a:r>
              <a:rPr lang="fr-FR" sz="2400" dirty="0" err="1" smtClean="0">
                <a:latin typeface="Arial" pitchFamily="34" charset="0"/>
                <a:cs typeface="Arial" pitchFamily="34" charset="0"/>
              </a:rPr>
              <a:t>linear</a:t>
            </a:r>
            <a:r>
              <a:rPr lang="fr-FR" sz="2400" dirty="0" smtClean="0">
                <a:latin typeface="Arial" pitchFamily="34" charset="0"/>
                <a:cs typeface="Arial" pitchFamily="34" charset="0"/>
              </a:rPr>
              <a:t> stage </a:t>
            </a:r>
          </a:p>
          <a:p>
            <a:pPr algn="just">
              <a:defRPr/>
            </a:pPr>
            <a:r>
              <a:rPr lang="fr-FR" sz="2400" dirty="0" smtClean="0">
                <a:latin typeface="Arial" pitchFamily="34" charset="0"/>
                <a:cs typeface="Arial" pitchFamily="34" charset="0"/>
              </a:rPr>
              <a:t>	</a:t>
            </a:r>
            <a:r>
              <a:rPr lang="fr-FR" sz="2400" dirty="0" smtClean="0">
                <a:latin typeface="Arial" pitchFamily="34" charset="0"/>
                <a:cs typeface="Arial" pitchFamily="34" charset="0"/>
              </a:rPr>
              <a:t>(4)computer</a:t>
            </a:r>
            <a:endParaRPr lang="fr-FR" sz="2400" dirty="0" smtClean="0">
              <a:latin typeface="Arial" pitchFamily="34" charset="0"/>
              <a:cs typeface="Arial" pitchFamily="34" charset="0"/>
            </a:endParaRPr>
          </a:p>
          <a:p>
            <a:pPr algn="just">
              <a:defRPr/>
            </a:pPr>
            <a:r>
              <a:rPr lang="fr-FR" sz="2400" dirty="0" smtClean="0">
                <a:latin typeface="Arial" pitchFamily="34" charset="0"/>
                <a:cs typeface="Arial" pitchFamily="34" charset="0"/>
              </a:rPr>
              <a:t>	</a:t>
            </a:r>
            <a:r>
              <a:rPr lang="fr-FR" sz="2400" dirty="0" smtClean="0">
                <a:latin typeface="Arial" pitchFamily="34" charset="0"/>
                <a:cs typeface="Arial" pitchFamily="34" charset="0"/>
              </a:rPr>
              <a:t>(5</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pressurised</a:t>
            </a:r>
            <a:r>
              <a:rPr lang="fr-FR" sz="2400" dirty="0" smtClean="0">
                <a:latin typeface="Arial" pitchFamily="34" charset="0"/>
                <a:cs typeface="Arial" pitchFamily="34" charset="0"/>
              </a:rPr>
              <a:t> </a:t>
            </a:r>
            <a:r>
              <a:rPr lang="fr-FR" sz="2400" dirty="0" smtClean="0">
                <a:latin typeface="Arial" pitchFamily="34" charset="0"/>
                <a:cs typeface="Arial" pitchFamily="34" charset="0"/>
              </a:rPr>
              <a:t>tank </a:t>
            </a:r>
          </a:p>
          <a:p>
            <a:pPr algn="just">
              <a:defRPr/>
            </a:pPr>
            <a:r>
              <a:rPr lang="fr-FR" sz="2400" dirty="0" smtClean="0">
                <a:latin typeface="Arial" pitchFamily="34" charset="0"/>
                <a:cs typeface="Arial" pitchFamily="34" charset="0"/>
              </a:rPr>
              <a:t>	</a:t>
            </a:r>
            <a:r>
              <a:rPr lang="fr-FR" sz="2400" dirty="0" smtClean="0">
                <a:latin typeface="Arial" pitchFamily="34" charset="0"/>
                <a:cs typeface="Arial" pitchFamily="34" charset="0"/>
              </a:rPr>
              <a:t>(</a:t>
            </a:r>
            <a:r>
              <a:rPr lang="fr-FR" sz="2400" dirty="0" smtClean="0">
                <a:latin typeface="Arial" pitchFamily="34" charset="0"/>
                <a:cs typeface="Arial" pitchFamily="34" charset="0"/>
              </a:rPr>
              <a:t>6) </a:t>
            </a:r>
            <a:r>
              <a:rPr lang="fr-FR" sz="2400" dirty="0" err="1" smtClean="0">
                <a:latin typeface="Arial" pitchFamily="34" charset="0"/>
                <a:cs typeface="Arial" pitchFamily="34" charset="0"/>
              </a:rPr>
              <a:t>solenoid</a:t>
            </a:r>
            <a:r>
              <a:rPr lang="fr-FR" sz="2400" dirty="0" smtClean="0">
                <a:latin typeface="Arial" pitchFamily="34" charset="0"/>
                <a:cs typeface="Arial" pitchFamily="34" charset="0"/>
              </a:rPr>
              <a:t> </a:t>
            </a:r>
            <a:r>
              <a:rPr lang="fr-FR" sz="2400" dirty="0" smtClean="0">
                <a:latin typeface="Arial" pitchFamily="34" charset="0"/>
                <a:cs typeface="Arial" pitchFamily="34" charset="0"/>
              </a:rPr>
              <a:t>valve</a:t>
            </a:r>
          </a:p>
          <a:p>
            <a:pPr algn="just">
              <a:defRPr/>
            </a:pPr>
            <a:r>
              <a:rPr lang="fr-FR" sz="2400" dirty="0" smtClean="0">
                <a:latin typeface="Arial" pitchFamily="34" charset="0"/>
                <a:cs typeface="Arial" pitchFamily="34" charset="0"/>
              </a:rPr>
              <a:t>	</a:t>
            </a:r>
            <a:r>
              <a:rPr lang="fr-FR" sz="2400" dirty="0" smtClean="0">
                <a:latin typeface="Arial" pitchFamily="34" charset="0"/>
                <a:cs typeface="Arial" pitchFamily="34" charset="0"/>
              </a:rPr>
              <a:t>(</a:t>
            </a:r>
            <a:r>
              <a:rPr lang="fr-FR" sz="2400" dirty="0" smtClean="0">
                <a:latin typeface="Arial" pitchFamily="34" charset="0"/>
                <a:cs typeface="Arial" pitchFamily="34" charset="0"/>
              </a:rPr>
              <a:t>7) </a:t>
            </a:r>
            <a:r>
              <a:rPr lang="fr-FR" sz="2400" dirty="0" err="1" smtClean="0">
                <a:latin typeface="Arial" pitchFamily="34" charset="0"/>
                <a:cs typeface="Arial" pitchFamily="34" charset="0"/>
              </a:rPr>
              <a:t>nozzle</a:t>
            </a:r>
            <a:endParaRPr lang="fr-FR" sz="2400" dirty="0" smtClean="0">
              <a:latin typeface="Arial" pitchFamily="34" charset="0"/>
              <a:cs typeface="Arial" pitchFamily="34" charset="0"/>
            </a:endParaRPr>
          </a:p>
          <a:p>
            <a:pPr algn="just">
              <a:defRPr/>
            </a:pPr>
            <a:r>
              <a:rPr lang="fr-FR" sz="2400" dirty="0" smtClean="0">
                <a:latin typeface="Arial" pitchFamily="34" charset="0"/>
                <a:cs typeface="Arial" pitchFamily="34" charset="0"/>
              </a:rPr>
              <a:t>	</a:t>
            </a:r>
            <a:r>
              <a:rPr lang="fr-FR" sz="2400" dirty="0" smtClean="0">
                <a:latin typeface="Arial" pitchFamily="34" charset="0"/>
                <a:cs typeface="Arial" pitchFamily="34" charset="0"/>
              </a:rPr>
              <a:t>(</a:t>
            </a:r>
            <a:r>
              <a:rPr lang="fr-FR" sz="2400" dirty="0" smtClean="0">
                <a:latin typeface="Arial" pitchFamily="34" charset="0"/>
                <a:cs typeface="Arial" pitchFamily="34" charset="0"/>
              </a:rPr>
              <a:t>8) pressure </a:t>
            </a:r>
            <a:r>
              <a:rPr lang="fr-FR" sz="2400" dirty="0" smtClean="0">
                <a:latin typeface="Arial" pitchFamily="34" charset="0"/>
                <a:cs typeface="Arial" pitchFamily="34" charset="0"/>
              </a:rPr>
              <a:t>gage</a:t>
            </a:r>
          </a:p>
          <a:p>
            <a:pPr algn="just">
              <a:defRPr/>
            </a:pPr>
            <a:r>
              <a:rPr lang="fr-FR" sz="2400" dirty="0" smtClean="0">
                <a:latin typeface="Arial" pitchFamily="34" charset="0"/>
                <a:cs typeface="Arial" pitchFamily="34" charset="0"/>
              </a:rPr>
              <a:t>	</a:t>
            </a:r>
            <a:r>
              <a:rPr lang="fr-FR" sz="2400" dirty="0" smtClean="0">
                <a:latin typeface="Arial" pitchFamily="34" charset="0"/>
                <a:cs typeface="Arial" pitchFamily="34" charset="0"/>
              </a:rPr>
              <a:t> </a:t>
            </a:r>
            <a:r>
              <a:rPr lang="fr-FR" sz="2400" dirty="0" smtClean="0">
                <a:latin typeface="Arial" pitchFamily="34" charset="0"/>
                <a:cs typeface="Arial" pitchFamily="34" charset="0"/>
              </a:rPr>
              <a:t>(</a:t>
            </a:r>
            <a:r>
              <a:rPr lang="fr-FR" sz="2400" dirty="0" smtClean="0">
                <a:latin typeface="Arial" pitchFamily="34" charset="0"/>
                <a:cs typeface="Arial" pitchFamily="34" charset="0"/>
              </a:rPr>
              <a:t>9)</a:t>
            </a:r>
            <a:r>
              <a:rPr lang="fr-FR" sz="2400" dirty="0" err="1" smtClean="0">
                <a:latin typeface="Arial" pitchFamily="34" charset="0"/>
                <a:cs typeface="Arial" pitchFamily="34" charset="0"/>
              </a:rPr>
              <a:t>servomotor</a:t>
            </a:r>
            <a:endParaRPr lang="fr-FR" sz="2400" dirty="0" smtClean="0">
              <a:latin typeface="Arial" pitchFamily="34" charset="0"/>
              <a:cs typeface="Arial" pitchFamily="34" charset="0"/>
            </a:endParaRPr>
          </a:p>
          <a:p>
            <a:pPr algn="just">
              <a:defRPr/>
            </a:pPr>
            <a:r>
              <a:rPr lang="fr-FR" sz="2400" dirty="0" smtClean="0">
                <a:latin typeface="Arial" pitchFamily="34" charset="0"/>
                <a:cs typeface="Arial" pitchFamily="34" charset="0"/>
              </a:rPr>
              <a:t>	</a:t>
            </a:r>
            <a:r>
              <a:rPr lang="fr-FR" sz="2400" dirty="0" smtClean="0">
                <a:latin typeface="Arial" pitchFamily="34" charset="0"/>
                <a:cs typeface="Arial" pitchFamily="34" charset="0"/>
              </a:rPr>
              <a:t>(</a:t>
            </a:r>
            <a:r>
              <a:rPr lang="fr-FR" sz="2400" dirty="0" smtClean="0">
                <a:latin typeface="Arial" pitchFamily="34" charset="0"/>
                <a:cs typeface="Arial" pitchFamily="34" charset="0"/>
              </a:rPr>
              <a:t>10) programmable </a:t>
            </a:r>
            <a:r>
              <a:rPr lang="fr-FR" sz="2400" dirty="0" err="1" smtClean="0">
                <a:latin typeface="Arial" pitchFamily="34" charset="0"/>
                <a:cs typeface="Arial" pitchFamily="34" charset="0"/>
              </a:rPr>
              <a:t>controller</a:t>
            </a:r>
            <a:endParaRPr lang="fr-FR" sz="2400" dirty="0" smtClean="0">
              <a:latin typeface="Arial" pitchFamily="34" charset="0"/>
              <a:cs typeface="Arial" pitchFamily="34" charset="0"/>
            </a:endParaRPr>
          </a:p>
          <a:p>
            <a:pPr algn="just">
              <a:defRPr/>
            </a:pPr>
            <a:r>
              <a:rPr lang="fr-FR" sz="2400" dirty="0" smtClean="0">
                <a:latin typeface="Arial" pitchFamily="34" charset="0"/>
                <a:cs typeface="Arial" pitchFamily="34" charset="0"/>
              </a:rPr>
              <a:t>	</a:t>
            </a:r>
            <a:r>
              <a:rPr lang="fr-FR" sz="2400" dirty="0" smtClean="0">
                <a:latin typeface="Arial" pitchFamily="34" charset="0"/>
                <a:cs typeface="Arial" pitchFamily="34" charset="0"/>
              </a:rPr>
              <a:t>(11</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linear</a:t>
            </a:r>
            <a:r>
              <a:rPr lang="fr-FR" sz="2400" dirty="0" smtClean="0">
                <a:latin typeface="Arial" pitchFamily="34" charset="0"/>
                <a:cs typeface="Arial" pitchFamily="34" charset="0"/>
              </a:rPr>
              <a:t> </a:t>
            </a:r>
            <a:r>
              <a:rPr lang="fr-FR" sz="2400" dirty="0" smtClean="0">
                <a:latin typeface="Arial" pitchFamily="34" charset="0"/>
                <a:cs typeface="Arial" pitchFamily="34" charset="0"/>
              </a:rPr>
              <a:t>stage</a:t>
            </a:r>
          </a:p>
          <a:p>
            <a:pPr algn="just">
              <a:defRPr/>
            </a:pPr>
            <a:endParaRPr lang="fr-FR" sz="2400" dirty="0" smtClean="0">
              <a:latin typeface="Arial" pitchFamily="34" charset="0"/>
              <a:cs typeface="Arial" pitchFamily="34" charset="0"/>
            </a:endParaRPr>
          </a:p>
        </p:txBody>
      </p:sp>
      <p:sp>
        <p:nvSpPr>
          <p:cNvPr id="11" name="ZoneTexte 10"/>
          <p:cNvSpPr txBox="1"/>
          <p:nvPr/>
        </p:nvSpPr>
        <p:spPr>
          <a:xfrm>
            <a:off x="99925" y="15914571"/>
            <a:ext cx="24503234" cy="12372618"/>
          </a:xfrm>
          <a:prstGeom prst="rect">
            <a:avLst/>
          </a:prstGeom>
          <a:noFill/>
        </p:spPr>
        <p:txBody>
          <a:bodyPr wrap="square" rtlCol="0">
            <a:spAutoFit/>
          </a:bodyPr>
          <a:lstStyle/>
          <a:p>
            <a:pPr algn="ctr"/>
            <a:r>
              <a:rPr lang="fr-FR" sz="3000" b="1" dirty="0" smtClean="0">
                <a:latin typeface="Arial" pitchFamily="34" charset="0"/>
                <a:cs typeface="Arial" pitchFamily="34" charset="0"/>
              </a:rPr>
              <a:t>RESULTS AND DISCUSION</a:t>
            </a:r>
          </a:p>
          <a:p>
            <a:pPr algn="just">
              <a:defRPr/>
            </a:pPr>
            <a:r>
              <a:rPr lang="en-US" sz="2400" dirty="0" smtClean="0">
                <a:latin typeface="Arial" pitchFamily="34" charset="0"/>
                <a:cs typeface="Arial" pitchFamily="34" charset="0"/>
              </a:rPr>
              <a:t>The imaging method provides information on the quality of impact on barley leaves. It appears that rebound has been considerably decreased by Break-Thru® and the adhesion increased greatly. The addition of Li700® increased the fragmentation and decreased the rebound relatively. </a:t>
            </a:r>
            <a:r>
              <a:rPr lang="en-US" sz="2400" dirty="0" smtClean="0">
                <a:latin typeface="Arial" pitchFamily="34" charset="0"/>
                <a:cs typeface="Arial" pitchFamily="34" charset="0"/>
              </a:rPr>
              <a:t>The VMD </a:t>
            </a:r>
            <a:r>
              <a:rPr lang="en-GB" sz="2400" dirty="0" smtClean="0">
                <a:latin typeface="Arial" pitchFamily="34" charset="0"/>
                <a:cs typeface="Arial" pitchFamily="34" charset="0"/>
              </a:rPr>
              <a:t>(</a:t>
            </a:r>
            <a:r>
              <a:rPr lang="en-GB" sz="2400" dirty="0" smtClean="0">
                <a:latin typeface="Arial" pitchFamily="34" charset="0"/>
                <a:cs typeface="Arial" pitchFamily="34" charset="0"/>
              </a:rPr>
              <a:t>Volume Median Diameter)</a:t>
            </a:r>
            <a:r>
              <a:rPr lang="en-US" sz="2400" dirty="0" smtClean="0">
                <a:latin typeface="Arial" pitchFamily="34" charset="0"/>
                <a:cs typeface="Arial" pitchFamily="34" charset="0"/>
              </a:rPr>
              <a:t> </a:t>
            </a:r>
            <a:r>
              <a:rPr lang="en-US" sz="2400" dirty="0" smtClean="0">
                <a:latin typeface="Arial" pitchFamily="34" charset="0"/>
                <a:cs typeface="Arial" pitchFamily="34" charset="0"/>
              </a:rPr>
              <a:t>has been increased by Li700® addition, which can promote the fragmentation .</a:t>
            </a:r>
          </a:p>
          <a:p>
            <a:pPr algn="just">
              <a:defRPr/>
            </a:pPr>
            <a:r>
              <a:rPr lang="en-GB" sz="2400" dirty="0" smtClean="0">
                <a:latin typeface="Arial" pitchFamily="34" charset="0"/>
                <a:cs typeface="Arial" pitchFamily="34" charset="0"/>
              </a:rPr>
              <a:t>it is observed that about 50% of the drops fragmented in Wenzel state remain on the leaf. Depending on spray mixture, these impact outcomes accounted for 25 to 50% of retention, the higher contribution being correlated with bigger VMD (Volume Median Diameter).</a:t>
            </a:r>
          </a:p>
          <a:p>
            <a:endParaRPr lang="en-US" sz="2400" dirty="0" smtClean="0">
              <a:solidFill>
                <a:srgbClr val="00B050"/>
              </a:solidFill>
            </a:endParaRPr>
          </a:p>
          <a:p>
            <a:r>
              <a:rPr lang="en-US" sz="2400" dirty="0" smtClean="0">
                <a:solidFill>
                  <a:srgbClr val="00B050"/>
                </a:solidFill>
              </a:rPr>
              <a:t>                   </a:t>
            </a:r>
          </a:p>
          <a:p>
            <a:endParaRPr lang="en-US" sz="2400" dirty="0" smtClean="0">
              <a:solidFill>
                <a:srgbClr val="00B050"/>
              </a:solidFill>
            </a:endParaRPr>
          </a:p>
          <a:p>
            <a:r>
              <a:rPr lang="en-US" sz="2400" dirty="0" smtClean="0">
                <a:solidFill>
                  <a:srgbClr val="00B050"/>
                </a:solidFill>
              </a:rPr>
              <a:t>                                             Δ </a:t>
            </a:r>
            <a:r>
              <a:rPr lang="en-US" sz="2400" dirty="0" smtClean="0">
                <a:solidFill>
                  <a:srgbClr val="00B050"/>
                </a:solidFill>
              </a:rPr>
              <a:t>adhesion </a:t>
            </a:r>
            <a:endParaRPr lang="en-US" sz="2400" dirty="0" smtClean="0">
              <a:solidFill>
                <a:srgbClr val="00B050"/>
              </a:solidFill>
            </a:endParaRPr>
          </a:p>
          <a:p>
            <a:r>
              <a:rPr lang="en-US" sz="2400" dirty="0" smtClean="0">
                <a:solidFill>
                  <a:srgbClr val="FF0000"/>
                </a:solidFill>
              </a:rPr>
              <a:t>                                             ●</a:t>
            </a:r>
            <a:r>
              <a:rPr lang="en-US" sz="2400" dirty="0" smtClean="0">
                <a:solidFill>
                  <a:srgbClr val="FF0000"/>
                </a:solidFill>
              </a:rPr>
              <a:t>rebound </a:t>
            </a:r>
            <a:endParaRPr lang="en-US" sz="2400" dirty="0" smtClean="0">
              <a:solidFill>
                <a:srgbClr val="FF0000"/>
              </a:solidFill>
            </a:endParaRPr>
          </a:p>
          <a:p>
            <a:r>
              <a:rPr lang="en-US" sz="2400" dirty="0" smtClean="0">
                <a:solidFill>
                  <a:srgbClr val="0070C0"/>
                </a:solidFill>
              </a:rPr>
              <a:t>                                             +</a:t>
            </a:r>
            <a:r>
              <a:rPr lang="en-US" sz="2400" dirty="0" smtClean="0">
                <a:solidFill>
                  <a:srgbClr val="0070C0"/>
                </a:solidFill>
              </a:rPr>
              <a:t>fragmentation (Cassie-Baxter) </a:t>
            </a:r>
            <a:endParaRPr lang="en-US" sz="2400" dirty="0" smtClean="0">
              <a:solidFill>
                <a:srgbClr val="0070C0"/>
              </a:solidFill>
            </a:endParaRPr>
          </a:p>
          <a:p>
            <a:r>
              <a:rPr lang="en-US" sz="2400" dirty="0" smtClean="0">
                <a:solidFill>
                  <a:srgbClr val="00B0F0"/>
                </a:solidFill>
              </a:rPr>
              <a:t>                                             x </a:t>
            </a:r>
            <a:r>
              <a:rPr lang="en-US" sz="2400" dirty="0" smtClean="0">
                <a:solidFill>
                  <a:srgbClr val="00B0F0"/>
                </a:solidFill>
              </a:rPr>
              <a:t>fragmentation (Wenzel)</a:t>
            </a:r>
            <a:endParaRPr lang="en-US" sz="2400" dirty="0" smtClean="0"/>
          </a:p>
          <a:p>
            <a:pPr algn="just">
              <a:defRPr/>
            </a:pPr>
            <a:endParaRPr lang="en-US" sz="2400" dirty="0" smtClean="0"/>
          </a:p>
          <a:p>
            <a:pPr algn="just">
              <a:defRPr/>
            </a:pPr>
            <a:endParaRPr lang="en-US" sz="2400" dirty="0" smtClean="0"/>
          </a:p>
          <a:p>
            <a:pPr algn="just">
              <a:defRPr/>
            </a:pPr>
            <a:endParaRPr lang="en-US" sz="2400" dirty="0" smtClean="0"/>
          </a:p>
          <a:p>
            <a:pPr algn="just">
              <a:defRPr/>
            </a:pPr>
            <a:endParaRPr lang="en-US" sz="2400" dirty="0" smtClean="0"/>
          </a:p>
          <a:p>
            <a:pPr algn="just">
              <a:defRPr/>
            </a:pPr>
            <a:endParaRPr lang="en-US" sz="2400" dirty="0" smtClean="0"/>
          </a:p>
          <a:p>
            <a:pPr algn="just">
              <a:defRPr/>
            </a:pPr>
            <a:endParaRPr lang="en-US" sz="2400" dirty="0" smtClean="0"/>
          </a:p>
          <a:p>
            <a:pPr algn="just">
              <a:defRPr/>
            </a:pPr>
            <a:endParaRPr lang="en-US" sz="2400" dirty="0" smtClean="0"/>
          </a:p>
          <a:p>
            <a:endParaRPr lang="en-US" sz="2400" b="1" dirty="0" smtClean="0"/>
          </a:p>
          <a:p>
            <a:r>
              <a:rPr lang="en-US" sz="2400" b="1" dirty="0" smtClean="0"/>
              <a:t>	</a:t>
            </a:r>
            <a:endParaRPr lang="en-US" sz="2400" b="1" dirty="0" smtClean="0"/>
          </a:p>
          <a:p>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	</a:t>
            </a:r>
            <a:r>
              <a:rPr lang="en-US" sz="2400" b="1" dirty="0" smtClean="0">
                <a:latin typeface="Arial" pitchFamily="34" charset="0"/>
                <a:cs typeface="Arial" pitchFamily="34" charset="0"/>
              </a:rPr>
              <a:t>	                             </a:t>
            </a: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   			</a:t>
            </a:r>
            <a:r>
              <a:rPr lang="en-US" sz="2400" b="1" dirty="0" smtClean="0">
                <a:latin typeface="Arial" pitchFamily="34" charset="0"/>
                <a:cs typeface="Arial" pitchFamily="34" charset="0"/>
              </a:rPr>
              <a:t>Water</a:t>
            </a:r>
            <a:r>
              <a:rPr lang="en-US" sz="2400" b="1" dirty="0" smtClean="0">
                <a:latin typeface="Arial" pitchFamily="34" charset="0"/>
                <a:cs typeface="Arial" pitchFamily="34" charset="0"/>
              </a:rPr>
              <a:t>	</a:t>
            </a:r>
            <a:r>
              <a:rPr lang="en-US" sz="2400" b="1" dirty="0" smtClean="0">
                <a:latin typeface="Arial" pitchFamily="34" charset="0"/>
                <a:cs typeface="Arial" pitchFamily="34" charset="0"/>
              </a:rPr>
              <a:t>     </a:t>
            </a:r>
            <a:r>
              <a:rPr lang="en-US" sz="2400" b="1" dirty="0" smtClean="0">
                <a:latin typeface="Arial" pitchFamily="34" charset="0"/>
                <a:cs typeface="Arial" pitchFamily="34" charset="0"/>
              </a:rPr>
              <a:t>Break-Thru® S240 0,1% v/v	</a:t>
            </a:r>
            <a:r>
              <a:rPr lang="en-US" sz="2400" b="1" dirty="0" smtClean="0">
                <a:latin typeface="Arial" pitchFamily="34" charset="0"/>
                <a:cs typeface="Arial" pitchFamily="34" charset="0"/>
              </a:rPr>
              <a:t>Li700</a:t>
            </a:r>
            <a:r>
              <a:rPr lang="en-US" sz="2400" b="1" dirty="0" smtClean="0">
                <a:latin typeface="Arial" pitchFamily="34" charset="0"/>
                <a:cs typeface="Arial" pitchFamily="34" charset="0"/>
              </a:rPr>
              <a:t>® 0,25% </a:t>
            </a:r>
            <a:r>
              <a:rPr lang="en-US" sz="2400" b="1" dirty="0" smtClean="0">
                <a:latin typeface="Arial" pitchFamily="34" charset="0"/>
                <a:cs typeface="Arial" pitchFamily="34" charset="0"/>
              </a:rPr>
              <a:t>v/v</a:t>
            </a:r>
            <a:endParaRPr lang="en-US" sz="2400" dirty="0" smtClean="0">
              <a:latin typeface="Arial" pitchFamily="34" charset="0"/>
              <a:cs typeface="Arial" pitchFamily="34" charset="0"/>
            </a:endParaRPr>
          </a:p>
          <a:p>
            <a:pPr algn="just">
              <a:defRPr/>
            </a:pPr>
            <a:r>
              <a:rPr lang="en-US" sz="2400" dirty="0" smtClean="0">
                <a:latin typeface="Arial" pitchFamily="34" charset="0"/>
                <a:cs typeface="Arial" pitchFamily="34" charset="0"/>
              </a:rPr>
              <a:t>R</a:t>
            </a:r>
            <a:r>
              <a:rPr lang="en-US" sz="2400" dirty="0" smtClean="0">
                <a:latin typeface="Arial" pitchFamily="34" charset="0"/>
                <a:cs typeface="Arial" pitchFamily="34" charset="0"/>
              </a:rPr>
              <a:t>etention </a:t>
            </a:r>
            <a:r>
              <a:rPr lang="en-US" sz="2400" dirty="0" smtClean="0">
                <a:latin typeface="Arial" pitchFamily="34" charset="0"/>
                <a:cs typeface="Arial" pitchFamily="34" charset="0"/>
              </a:rPr>
              <a:t>observed by </a:t>
            </a:r>
            <a:r>
              <a:rPr lang="en-US" sz="2400" dirty="0" smtClean="0">
                <a:latin typeface="Arial" pitchFamily="34" charset="0"/>
                <a:cs typeface="Arial" pitchFamily="34" charset="0"/>
              </a:rPr>
              <a:t>high-speed </a:t>
            </a:r>
            <a:r>
              <a:rPr lang="en-US" sz="2400" dirty="0" smtClean="0">
                <a:latin typeface="Arial" pitchFamily="34" charset="0"/>
                <a:cs typeface="Arial" pitchFamily="34" charset="0"/>
              </a:rPr>
              <a:t>imaging is very close to retention measured by spectrofluorometry. which encourages us to adopt the </a:t>
            </a:r>
            <a:r>
              <a:rPr lang="en-US" sz="2400" dirty="0" smtClean="0">
                <a:latin typeface="Arial" pitchFamily="34" charset="0"/>
                <a:cs typeface="Arial" pitchFamily="34" charset="0"/>
              </a:rPr>
              <a:t>first method </a:t>
            </a:r>
            <a:r>
              <a:rPr lang="en-US" sz="2400" dirty="0" smtClean="0">
                <a:latin typeface="Arial" pitchFamily="34" charset="0"/>
                <a:cs typeface="Arial" pitchFamily="34" charset="0"/>
              </a:rPr>
              <a:t>for measuring retention without going </a:t>
            </a:r>
            <a:r>
              <a:rPr lang="en-US" sz="2400" dirty="0" smtClean="0">
                <a:latin typeface="Arial" pitchFamily="34" charset="0"/>
                <a:cs typeface="Arial" pitchFamily="34" charset="0"/>
              </a:rPr>
              <a:t>through chemical </a:t>
            </a:r>
            <a:r>
              <a:rPr lang="en-US" sz="2400" dirty="0" smtClean="0">
                <a:latin typeface="Arial" pitchFamily="34" charset="0"/>
                <a:cs typeface="Arial" pitchFamily="34" charset="0"/>
              </a:rPr>
              <a:t>manipulation. This method provides more explicit information on the interaction </a:t>
            </a:r>
            <a:r>
              <a:rPr lang="en-US" sz="2400" dirty="0" smtClean="0">
                <a:latin typeface="Arial" pitchFamily="34" charset="0"/>
                <a:cs typeface="Arial" pitchFamily="34" charset="0"/>
              </a:rPr>
              <a:t>spray-target. The link between retention assessed by spectrofluorometry and that determined by high speed imaging confirm the possibility of </a:t>
            </a:r>
            <a:r>
              <a:rPr lang="en-US" sz="2400" dirty="0" smtClean="0">
                <a:latin typeface="Arial" pitchFamily="34" charset="0"/>
                <a:cs typeface="Arial" pitchFamily="34" charset="0"/>
              </a:rPr>
              <a:t>using the last one in </a:t>
            </a:r>
            <a:r>
              <a:rPr lang="en-US" sz="2400" dirty="0" smtClean="0">
                <a:latin typeface="Arial" pitchFamily="34" charset="0"/>
                <a:cs typeface="Arial" pitchFamily="34" charset="0"/>
              </a:rPr>
              <a:t>retention studies and the efficiency of its results.</a:t>
            </a:r>
          </a:p>
          <a:p>
            <a:pPr algn="just">
              <a:defRPr/>
            </a:pPr>
            <a:r>
              <a:rPr lang="en-US" sz="2400" dirty="0" smtClean="0">
                <a:latin typeface="Arial" pitchFamily="34" charset="0"/>
                <a:cs typeface="Arial" pitchFamily="34" charset="0"/>
              </a:rPr>
              <a:t>Because tank-mix </a:t>
            </a:r>
            <a:r>
              <a:rPr lang="en-US" sz="2400" dirty="0" err="1" smtClean="0">
                <a:latin typeface="Arial" pitchFamily="34" charset="0"/>
                <a:cs typeface="Arial" pitchFamily="34" charset="0"/>
              </a:rPr>
              <a:t>adjuvants</a:t>
            </a:r>
            <a:r>
              <a:rPr lang="en-US" sz="2400" dirty="0" smtClean="0">
                <a:latin typeface="Arial" pitchFamily="34" charset="0"/>
                <a:cs typeface="Arial" pitchFamily="34" charset="0"/>
              </a:rPr>
              <a:t> affect the physicochemical properties of spray droplets in terms of their size and velocity, </a:t>
            </a:r>
            <a:r>
              <a:rPr lang="en-US" sz="2400" dirty="0" smtClean="0">
                <a:latin typeface="Arial" pitchFamily="34" charset="0"/>
                <a:cs typeface="Arial" pitchFamily="34" charset="0"/>
              </a:rPr>
              <a:t>so it can determine </a:t>
            </a:r>
            <a:r>
              <a:rPr lang="en-US" sz="2400" dirty="0" smtClean="0">
                <a:latin typeface="Arial" pitchFamily="34" charset="0"/>
                <a:cs typeface="Arial" pitchFamily="34" charset="0"/>
              </a:rPr>
              <a:t>their impact behavior. </a:t>
            </a:r>
            <a:endParaRPr lang="en-US" sz="2400" dirty="0" smtClean="0">
              <a:latin typeface="Arial" pitchFamily="34" charset="0"/>
              <a:cs typeface="Arial" pitchFamily="34" charset="0"/>
            </a:endParaRPr>
          </a:p>
          <a:p>
            <a:pPr algn="just">
              <a:defRPr/>
            </a:pPr>
            <a:r>
              <a:rPr lang="en-GB" sz="2400" dirty="0" smtClean="0">
                <a:latin typeface="Arial" pitchFamily="34" charset="0"/>
                <a:cs typeface="Arial" pitchFamily="34" charset="0"/>
              </a:rPr>
              <a:t>Contribution of </a:t>
            </a:r>
            <a:r>
              <a:rPr lang="en-GB" sz="2400" dirty="0" smtClean="0">
                <a:latin typeface="Arial" pitchFamily="34" charset="0"/>
                <a:cs typeface="Arial" pitchFamily="34" charset="0"/>
              </a:rPr>
              <a:t>drops </a:t>
            </a:r>
            <a:r>
              <a:rPr lang="en-GB" sz="2400" dirty="0" smtClean="0">
                <a:latin typeface="Arial" pitchFamily="34" charset="0"/>
                <a:cs typeface="Arial" pitchFamily="34" charset="0"/>
              </a:rPr>
              <a:t>fragmented in Wenzel </a:t>
            </a:r>
            <a:r>
              <a:rPr lang="en-GB" sz="2400" dirty="0" smtClean="0">
                <a:latin typeface="Arial" pitchFamily="34" charset="0"/>
                <a:cs typeface="Arial" pitchFamily="34" charset="0"/>
              </a:rPr>
              <a:t>state in retention </a:t>
            </a:r>
            <a:r>
              <a:rPr lang="en-GB" sz="2400" dirty="0" smtClean="0">
                <a:latin typeface="Arial" pitchFamily="34" charset="0"/>
                <a:cs typeface="Arial" pitchFamily="34" charset="0"/>
              </a:rPr>
              <a:t>is </a:t>
            </a:r>
            <a:r>
              <a:rPr lang="en-GB" sz="2400" dirty="0" smtClean="0">
                <a:latin typeface="Arial" pitchFamily="34" charset="0"/>
                <a:cs typeface="Arial" pitchFamily="34" charset="0"/>
              </a:rPr>
              <a:t>non-negligible and should be considered when a modelling of spray retention process is performed. </a:t>
            </a:r>
            <a:endParaRPr lang="fr-FR" sz="3000" dirty="0">
              <a:latin typeface="Arial" pitchFamily="34" charset="0"/>
              <a:cs typeface="Arial" pitchFamily="34" charset="0"/>
            </a:endParaRPr>
          </a:p>
        </p:txBody>
      </p:sp>
      <p:sp>
        <p:nvSpPr>
          <p:cNvPr id="12" name="ZoneTexte 11"/>
          <p:cNvSpPr txBox="1"/>
          <p:nvPr/>
        </p:nvSpPr>
        <p:spPr>
          <a:xfrm>
            <a:off x="171363" y="28326152"/>
            <a:ext cx="24431797" cy="3877985"/>
          </a:xfrm>
          <a:prstGeom prst="rect">
            <a:avLst/>
          </a:prstGeom>
          <a:noFill/>
        </p:spPr>
        <p:txBody>
          <a:bodyPr wrap="square" rtlCol="0">
            <a:spAutoFit/>
          </a:bodyPr>
          <a:lstStyle/>
          <a:p>
            <a:pPr algn="ctr"/>
            <a:r>
              <a:rPr lang="fr-FR" sz="3000" b="1" dirty="0" smtClean="0">
                <a:latin typeface="Arial" pitchFamily="34" charset="0"/>
                <a:cs typeface="Arial" pitchFamily="34" charset="0"/>
              </a:rPr>
              <a:t>REFERENCES</a:t>
            </a:r>
          </a:p>
          <a:p>
            <a:pPr algn="just"/>
            <a:r>
              <a:rPr lang="fr-FR" sz="2400" dirty="0" smtClean="0">
                <a:latin typeface="Arial" pitchFamily="34" charset="0"/>
                <a:cs typeface="Arial" pitchFamily="34" charset="0"/>
              </a:rPr>
              <a:t>Butler Ellis, M.C., </a:t>
            </a:r>
            <a:r>
              <a:rPr lang="fr-FR" sz="2400" dirty="0" err="1" smtClean="0">
                <a:latin typeface="Arial" pitchFamily="34" charset="0"/>
                <a:cs typeface="Arial" pitchFamily="34" charset="0"/>
              </a:rPr>
              <a:t>Tuck</a:t>
            </a:r>
            <a:r>
              <a:rPr lang="fr-FR" sz="2400" dirty="0" smtClean="0">
                <a:latin typeface="Arial" pitchFamily="34" charset="0"/>
                <a:cs typeface="Arial" pitchFamily="34" charset="0"/>
              </a:rPr>
              <a:t>, C.R., 1999. How adjuvants influence spray formation </a:t>
            </a:r>
            <a:r>
              <a:rPr lang="fr-FR" sz="2400" dirty="0" err="1" smtClean="0">
                <a:latin typeface="Arial" pitchFamily="34" charset="0"/>
                <a:cs typeface="Arial" pitchFamily="34" charset="0"/>
              </a:rPr>
              <a:t>with</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different</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hydraulic</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nozzle</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Crop</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Prot</a:t>
            </a:r>
            <a:r>
              <a:rPr lang="fr-FR" sz="2400" dirty="0" smtClean="0">
                <a:latin typeface="Arial" pitchFamily="34" charset="0"/>
                <a:cs typeface="Arial" pitchFamily="34" charset="0"/>
              </a:rPr>
              <a:t>. 18, pp. 101 109.</a:t>
            </a:r>
          </a:p>
          <a:p>
            <a:pPr algn="just"/>
            <a:r>
              <a:rPr lang="fr-FR" sz="2400" dirty="0" smtClean="0">
                <a:latin typeface="Arial" pitchFamily="34" charset="0"/>
                <a:cs typeface="Arial" pitchFamily="34" charset="0"/>
              </a:rPr>
              <a:t>Butler Ellis, M.C., </a:t>
            </a:r>
            <a:r>
              <a:rPr lang="fr-FR" sz="2400" dirty="0" err="1" smtClean="0">
                <a:latin typeface="Arial" pitchFamily="34" charset="0"/>
                <a:cs typeface="Arial" pitchFamily="34" charset="0"/>
              </a:rPr>
              <a:t>Tuck</a:t>
            </a:r>
            <a:r>
              <a:rPr lang="fr-FR" sz="2400" dirty="0" smtClean="0">
                <a:latin typeface="Arial" pitchFamily="34" charset="0"/>
                <a:cs typeface="Arial" pitchFamily="34" charset="0"/>
              </a:rPr>
              <a:t>, C.R., Miller, P.C.H., 1997. The </a:t>
            </a:r>
            <a:r>
              <a:rPr lang="fr-FR" sz="2400" dirty="0" err="1" smtClean="0">
                <a:latin typeface="Arial" pitchFamily="34" charset="0"/>
                <a:cs typeface="Arial" pitchFamily="34" charset="0"/>
              </a:rPr>
              <a:t>effect</a:t>
            </a:r>
            <a:r>
              <a:rPr lang="fr-FR" sz="2400" dirty="0" smtClean="0">
                <a:latin typeface="Arial" pitchFamily="34" charset="0"/>
                <a:cs typeface="Arial" pitchFamily="34" charset="0"/>
              </a:rPr>
              <a:t> of </a:t>
            </a:r>
            <a:r>
              <a:rPr lang="fr-FR" sz="2400" dirty="0" err="1" smtClean="0">
                <a:latin typeface="Arial" pitchFamily="34" charset="0"/>
                <a:cs typeface="Arial" pitchFamily="34" charset="0"/>
              </a:rPr>
              <a:t>some</a:t>
            </a:r>
            <a:r>
              <a:rPr lang="fr-FR" sz="2400" dirty="0" smtClean="0">
                <a:latin typeface="Arial" pitchFamily="34" charset="0"/>
                <a:cs typeface="Arial" pitchFamily="34" charset="0"/>
              </a:rPr>
              <a:t> adjuvants on sprays </a:t>
            </a:r>
            <a:r>
              <a:rPr lang="fr-FR" sz="2400" dirty="0" err="1" smtClean="0">
                <a:latin typeface="Arial" pitchFamily="34" charset="0"/>
                <a:cs typeface="Arial" pitchFamily="34" charset="0"/>
              </a:rPr>
              <a:t>produced</a:t>
            </a:r>
            <a:r>
              <a:rPr lang="fr-FR" sz="2400" dirty="0" smtClean="0">
                <a:latin typeface="Arial" pitchFamily="34" charset="0"/>
                <a:cs typeface="Arial" pitchFamily="34" charset="0"/>
              </a:rPr>
              <a:t> by agricultural flat fan </a:t>
            </a:r>
            <a:r>
              <a:rPr lang="fr-FR" sz="2400" dirty="0" err="1" smtClean="0">
                <a:latin typeface="Arial" pitchFamily="34" charset="0"/>
                <a:cs typeface="Arial" pitchFamily="34" charset="0"/>
              </a:rPr>
              <a:t>nozzles</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Crop</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Prot</a:t>
            </a:r>
            <a:r>
              <a:rPr lang="fr-FR" sz="2400" dirty="0" smtClean="0">
                <a:latin typeface="Arial" pitchFamily="34" charset="0"/>
                <a:cs typeface="Arial" pitchFamily="34" charset="0"/>
              </a:rPr>
              <a:t>. 16, pp. 41 50. </a:t>
            </a:r>
          </a:p>
          <a:p>
            <a:pPr algn="just"/>
            <a:r>
              <a:rPr lang="fr-FR" sz="2400" dirty="0" smtClean="0">
                <a:latin typeface="Arial" pitchFamily="34" charset="0"/>
                <a:cs typeface="Arial" pitchFamily="34" charset="0"/>
              </a:rPr>
              <a:t>Cox, S.J., Salt, D.W., Lee, B.E., Ford, M.G., 2000. A model for the capture of </a:t>
            </a:r>
            <a:r>
              <a:rPr lang="fr-FR" sz="2400" dirty="0" err="1" smtClean="0">
                <a:latin typeface="Arial" pitchFamily="34" charset="0"/>
                <a:cs typeface="Arial" pitchFamily="34" charset="0"/>
              </a:rPr>
              <a:t>aerially</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sprayed</a:t>
            </a:r>
            <a:r>
              <a:rPr lang="fr-FR" sz="2400" dirty="0" smtClean="0">
                <a:latin typeface="Arial" pitchFamily="34" charset="0"/>
                <a:cs typeface="Arial" pitchFamily="34" charset="0"/>
              </a:rPr>
              <a:t> pesticide by </a:t>
            </a:r>
            <a:r>
              <a:rPr lang="fr-FR" sz="2400" dirty="0" err="1" smtClean="0">
                <a:latin typeface="Arial" pitchFamily="34" charset="0"/>
                <a:cs typeface="Arial" pitchFamily="34" charset="0"/>
              </a:rPr>
              <a:t>barley</a:t>
            </a:r>
            <a:r>
              <a:rPr lang="fr-FR" sz="2400" dirty="0" smtClean="0">
                <a:latin typeface="Arial" pitchFamily="34" charset="0"/>
                <a:cs typeface="Arial" pitchFamily="34" charset="0"/>
              </a:rPr>
              <a:t>. J. Wind Eng. </a:t>
            </a:r>
            <a:r>
              <a:rPr lang="fr-FR" sz="2400" dirty="0" err="1" smtClean="0">
                <a:latin typeface="Arial" pitchFamily="34" charset="0"/>
                <a:cs typeface="Arial" pitchFamily="34" charset="0"/>
              </a:rPr>
              <a:t>Ind</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Aerodyn</a:t>
            </a:r>
            <a:r>
              <a:rPr lang="fr-FR" sz="2400" dirty="0" smtClean="0">
                <a:latin typeface="Arial" pitchFamily="34" charset="0"/>
                <a:cs typeface="Arial" pitchFamily="34" charset="0"/>
              </a:rPr>
              <a:t>. 87, pp. 217 230. </a:t>
            </a:r>
          </a:p>
          <a:p>
            <a:pPr algn="just"/>
            <a:r>
              <a:rPr lang="fr-FR" sz="2400" dirty="0" smtClean="0">
                <a:latin typeface="Arial" pitchFamily="34" charset="0"/>
                <a:cs typeface="Arial" pitchFamily="34" charset="0"/>
              </a:rPr>
              <a:t>Forster, W.A., Kimberley, M.O., </a:t>
            </a:r>
            <a:r>
              <a:rPr lang="fr-FR" sz="2400" dirty="0" err="1" smtClean="0">
                <a:latin typeface="Arial" pitchFamily="34" charset="0"/>
                <a:cs typeface="Arial" pitchFamily="34" charset="0"/>
              </a:rPr>
              <a:t>Zabkiewicz</a:t>
            </a:r>
            <a:r>
              <a:rPr lang="fr-FR" sz="2400" dirty="0" smtClean="0">
                <a:latin typeface="Arial" pitchFamily="34" charset="0"/>
                <a:cs typeface="Arial" pitchFamily="34" charset="0"/>
              </a:rPr>
              <a:t>, J.A., 2005. </a:t>
            </a:r>
            <a:r>
              <a:rPr lang="fr-FR" sz="2400" dirty="0" err="1" smtClean="0">
                <a:latin typeface="Arial" pitchFamily="34" charset="0"/>
                <a:cs typeface="Arial" pitchFamily="34" charset="0"/>
              </a:rPr>
              <a:t>Auniversal</a:t>
            </a:r>
            <a:r>
              <a:rPr lang="fr-FR" sz="2400" dirty="0" smtClean="0">
                <a:latin typeface="Arial" pitchFamily="34" charset="0"/>
                <a:cs typeface="Arial" pitchFamily="34" charset="0"/>
              </a:rPr>
              <a:t> spray </a:t>
            </a:r>
            <a:r>
              <a:rPr lang="fr-FR" sz="2400" dirty="0" err="1" smtClean="0">
                <a:latin typeface="Arial" pitchFamily="34" charset="0"/>
                <a:cs typeface="Arial" pitchFamily="34" charset="0"/>
              </a:rPr>
              <a:t>droplet</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adhesion</a:t>
            </a:r>
            <a:r>
              <a:rPr lang="fr-FR" sz="2400" dirty="0" smtClean="0">
                <a:latin typeface="Arial" pitchFamily="34" charset="0"/>
                <a:cs typeface="Arial" pitchFamily="34" charset="0"/>
              </a:rPr>
              <a:t> model. Transactions of the ASAE, 48(4), pp. 1321 1330.</a:t>
            </a:r>
          </a:p>
          <a:p>
            <a:pPr algn="just"/>
            <a:r>
              <a:rPr lang="fr-FR" sz="2400" dirty="0" err="1" smtClean="0">
                <a:latin typeface="Arial" pitchFamily="34" charset="0"/>
                <a:cs typeface="Arial" pitchFamily="34" charset="0"/>
              </a:rPr>
              <a:t>Holloway</a:t>
            </a:r>
            <a:r>
              <a:rPr lang="fr-FR" sz="2400" dirty="0" smtClean="0">
                <a:latin typeface="Arial" pitchFamily="34" charset="0"/>
                <a:cs typeface="Arial" pitchFamily="34" charset="0"/>
              </a:rPr>
              <a:t>, P.J., Butler Ellis, M.C., Webb, D.A., Western, N.M., </a:t>
            </a:r>
            <a:r>
              <a:rPr lang="fr-FR" sz="2400" dirty="0" err="1" smtClean="0">
                <a:latin typeface="Arial" pitchFamily="34" charset="0"/>
                <a:cs typeface="Arial" pitchFamily="34" charset="0"/>
              </a:rPr>
              <a:t>Tuck</a:t>
            </a:r>
            <a:r>
              <a:rPr lang="fr-FR" sz="2400" dirty="0" smtClean="0">
                <a:latin typeface="Arial" pitchFamily="34" charset="0"/>
                <a:cs typeface="Arial" pitchFamily="34" charset="0"/>
              </a:rPr>
              <a:t>, C.R., Hayes, A.L., Miller, P.C.H., 2000. </a:t>
            </a:r>
            <a:r>
              <a:rPr lang="fr-FR" sz="2400" dirty="0" err="1" smtClean="0">
                <a:latin typeface="Arial" pitchFamily="34" charset="0"/>
                <a:cs typeface="Arial" pitchFamily="34" charset="0"/>
              </a:rPr>
              <a:t>Effect</a:t>
            </a:r>
            <a:r>
              <a:rPr lang="fr-FR" sz="2400" dirty="0" smtClean="0">
                <a:latin typeface="Arial" pitchFamily="34" charset="0"/>
                <a:cs typeface="Arial" pitchFamily="34" charset="0"/>
              </a:rPr>
              <a:t> of </a:t>
            </a:r>
            <a:r>
              <a:rPr lang="fr-FR" sz="2400" dirty="0" err="1" smtClean="0">
                <a:latin typeface="Arial" pitchFamily="34" charset="0"/>
                <a:cs typeface="Arial" pitchFamily="34" charset="0"/>
              </a:rPr>
              <a:t>some</a:t>
            </a:r>
            <a:r>
              <a:rPr lang="fr-FR" sz="2400" dirty="0" smtClean="0">
                <a:latin typeface="Arial" pitchFamily="34" charset="0"/>
                <a:cs typeface="Arial" pitchFamily="34" charset="0"/>
              </a:rPr>
              <a:t> agricultural tank-mix adjuvants on the </a:t>
            </a:r>
            <a:r>
              <a:rPr lang="fr-FR" sz="2400" dirty="0" err="1" smtClean="0">
                <a:latin typeface="Arial" pitchFamily="34" charset="0"/>
                <a:cs typeface="Arial" pitchFamily="34" charset="0"/>
              </a:rPr>
              <a:t>deposition</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efficiency</a:t>
            </a:r>
            <a:r>
              <a:rPr lang="fr-FR" sz="2400" dirty="0" smtClean="0">
                <a:latin typeface="Arial" pitchFamily="34" charset="0"/>
                <a:cs typeface="Arial" pitchFamily="34" charset="0"/>
              </a:rPr>
              <a:t>  of </a:t>
            </a:r>
            <a:r>
              <a:rPr lang="fr-FR" sz="2400" dirty="0" err="1" smtClean="0">
                <a:latin typeface="Arial" pitchFamily="34" charset="0"/>
                <a:cs typeface="Arial" pitchFamily="34" charset="0"/>
              </a:rPr>
              <a:t>aqueous</a:t>
            </a:r>
            <a:r>
              <a:rPr lang="fr-FR" sz="2400" dirty="0" smtClean="0">
                <a:latin typeface="Arial" pitchFamily="34" charset="0"/>
                <a:cs typeface="Arial" pitchFamily="34" charset="0"/>
              </a:rPr>
              <a:t> sprays on </a:t>
            </a:r>
            <a:r>
              <a:rPr lang="fr-FR" sz="2400" dirty="0" err="1" smtClean="0">
                <a:latin typeface="Arial" pitchFamily="34" charset="0"/>
                <a:cs typeface="Arial" pitchFamily="34" charset="0"/>
              </a:rPr>
              <a:t>foliage</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Crop</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Prot</a:t>
            </a:r>
            <a:r>
              <a:rPr lang="fr-FR" sz="2400" dirty="0" smtClean="0">
                <a:latin typeface="Arial" pitchFamily="34" charset="0"/>
                <a:cs typeface="Arial" pitchFamily="34" charset="0"/>
              </a:rPr>
              <a:t>. 19, pp. 27 37. </a:t>
            </a:r>
          </a:p>
          <a:p>
            <a:pPr algn="just"/>
            <a:r>
              <a:rPr lang="fr-FR" sz="2400" dirty="0" err="1" smtClean="0">
                <a:latin typeface="Arial" pitchFamily="34" charset="0"/>
                <a:cs typeface="Arial" pitchFamily="34" charset="0"/>
              </a:rPr>
              <a:t>Massinon</a:t>
            </a:r>
            <a:r>
              <a:rPr lang="fr-FR" sz="2400" dirty="0" smtClean="0">
                <a:latin typeface="Arial" pitchFamily="34" charset="0"/>
                <a:cs typeface="Arial" pitchFamily="34" charset="0"/>
              </a:rPr>
              <a:t>, M., Lebeau, F., 2012. </a:t>
            </a:r>
            <a:r>
              <a:rPr lang="fr-FR" sz="2400" dirty="0" err="1" smtClean="0">
                <a:latin typeface="Arial" pitchFamily="34" charset="0"/>
                <a:cs typeface="Arial" pitchFamily="34" charset="0"/>
              </a:rPr>
              <a:t>Experimental</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method</a:t>
            </a:r>
            <a:r>
              <a:rPr lang="fr-FR" sz="2400" dirty="0" smtClean="0">
                <a:latin typeface="Arial" pitchFamily="34" charset="0"/>
                <a:cs typeface="Arial" pitchFamily="34" charset="0"/>
              </a:rPr>
              <a:t> for the </a:t>
            </a:r>
            <a:r>
              <a:rPr lang="fr-FR" sz="2400" dirty="0" err="1" smtClean="0">
                <a:latin typeface="Arial" pitchFamily="34" charset="0"/>
                <a:cs typeface="Arial" pitchFamily="34" charset="0"/>
              </a:rPr>
              <a:t>assessment</a:t>
            </a:r>
            <a:r>
              <a:rPr lang="fr-FR" sz="2400" dirty="0" smtClean="0">
                <a:latin typeface="Arial" pitchFamily="34" charset="0"/>
                <a:cs typeface="Arial" pitchFamily="34" charset="0"/>
              </a:rPr>
              <a:t> of agricultural spray </a:t>
            </a:r>
            <a:r>
              <a:rPr lang="fr-FR" sz="2400" dirty="0" err="1" smtClean="0">
                <a:latin typeface="Arial" pitchFamily="34" charset="0"/>
                <a:cs typeface="Arial" pitchFamily="34" charset="0"/>
              </a:rPr>
              <a:t>retention</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based</a:t>
            </a:r>
            <a:r>
              <a:rPr lang="fr-FR" sz="2400" dirty="0" smtClean="0">
                <a:latin typeface="Arial" pitchFamily="34" charset="0"/>
                <a:cs typeface="Arial" pitchFamily="34" charset="0"/>
              </a:rPr>
              <a:t> on </a:t>
            </a:r>
            <a:r>
              <a:rPr lang="fr-FR" sz="2400" dirty="0" err="1" smtClean="0">
                <a:latin typeface="Arial" pitchFamily="34" charset="0"/>
                <a:cs typeface="Arial" pitchFamily="34" charset="0"/>
              </a:rPr>
              <a:t>high</a:t>
            </a:r>
            <a:r>
              <a:rPr lang="fr-FR" sz="2400" dirty="0" smtClean="0">
                <a:latin typeface="Arial" pitchFamily="34" charset="0"/>
                <a:cs typeface="Arial" pitchFamily="34" charset="0"/>
              </a:rPr>
              <a:t>-speed </a:t>
            </a:r>
            <a:r>
              <a:rPr lang="fr-FR" sz="2400" dirty="0" err="1" smtClean="0">
                <a:latin typeface="Arial" pitchFamily="34" charset="0"/>
                <a:cs typeface="Arial" pitchFamily="34" charset="0"/>
              </a:rPr>
              <a:t>imaging</a:t>
            </a:r>
            <a:r>
              <a:rPr lang="fr-FR" sz="2400" dirty="0" smtClean="0">
                <a:latin typeface="Arial" pitchFamily="34" charset="0"/>
                <a:cs typeface="Arial" pitchFamily="34" charset="0"/>
              </a:rPr>
              <a:t> of drop impact on a </a:t>
            </a:r>
            <a:r>
              <a:rPr lang="fr-FR" sz="2400" dirty="0" err="1" smtClean="0">
                <a:latin typeface="Arial" pitchFamily="34" charset="0"/>
                <a:cs typeface="Arial" pitchFamily="34" charset="0"/>
              </a:rPr>
              <a:t>synthetic</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superhydrophobic</a:t>
            </a:r>
            <a:r>
              <a:rPr lang="fr-FR" sz="2400" dirty="0" smtClean="0">
                <a:latin typeface="Arial" pitchFamily="34" charset="0"/>
                <a:cs typeface="Arial" pitchFamily="34" charset="0"/>
              </a:rPr>
              <a:t> surface. </a:t>
            </a:r>
            <a:r>
              <a:rPr lang="fr-FR" sz="2400" dirty="0" err="1" smtClean="0">
                <a:latin typeface="Arial" pitchFamily="34" charset="0"/>
                <a:cs typeface="Arial" pitchFamily="34" charset="0"/>
              </a:rPr>
              <a:t>Biosystems</a:t>
            </a:r>
            <a:r>
              <a:rPr lang="fr-FR" sz="2400" dirty="0" smtClean="0">
                <a:latin typeface="Arial" pitchFamily="34" charset="0"/>
                <a:cs typeface="Arial" pitchFamily="34" charset="0"/>
              </a:rPr>
              <a:t> Engineering, 112, pp. 56 64.</a:t>
            </a:r>
          </a:p>
          <a:p>
            <a:pPr algn="just"/>
            <a:r>
              <a:rPr lang="fr-FR" sz="2400" dirty="0" err="1" smtClean="0">
                <a:latin typeface="Arial" pitchFamily="34" charset="0"/>
                <a:cs typeface="Arial" pitchFamily="34" charset="0"/>
              </a:rPr>
              <a:t>Mercer</a:t>
            </a:r>
            <a:r>
              <a:rPr lang="fr-FR" sz="2400" dirty="0" smtClean="0">
                <a:latin typeface="Arial" pitchFamily="34" charset="0"/>
                <a:cs typeface="Arial" pitchFamily="34" charset="0"/>
              </a:rPr>
              <a:t>, G.N., </a:t>
            </a:r>
            <a:r>
              <a:rPr lang="fr-FR" sz="2400" dirty="0" err="1" smtClean="0">
                <a:latin typeface="Arial" pitchFamily="34" charset="0"/>
                <a:cs typeface="Arial" pitchFamily="34" charset="0"/>
              </a:rPr>
              <a:t>Sweatman</a:t>
            </a:r>
            <a:r>
              <a:rPr lang="fr-FR" sz="2400" dirty="0" smtClean="0">
                <a:latin typeface="Arial" pitchFamily="34" charset="0"/>
                <a:cs typeface="Arial" pitchFamily="34" charset="0"/>
              </a:rPr>
              <a:t>, W.L., Forster, W.A., 2010. </a:t>
            </a:r>
            <a:r>
              <a:rPr lang="fr-FR" sz="2400" dirty="0" err="1" smtClean="0">
                <a:latin typeface="Arial" pitchFamily="34" charset="0"/>
                <a:cs typeface="Arial" pitchFamily="34" charset="0"/>
              </a:rPr>
              <a:t>Amodel</a:t>
            </a:r>
            <a:r>
              <a:rPr lang="fr-FR" sz="2400" dirty="0" smtClean="0">
                <a:latin typeface="Arial" pitchFamily="34" charset="0"/>
                <a:cs typeface="Arial" pitchFamily="34" charset="0"/>
              </a:rPr>
              <a:t> for spray </a:t>
            </a:r>
            <a:r>
              <a:rPr lang="fr-FR" sz="2400" dirty="0" err="1" smtClean="0">
                <a:latin typeface="Arial" pitchFamily="34" charset="0"/>
                <a:cs typeface="Arial" pitchFamily="34" charset="0"/>
              </a:rPr>
              <a:t>droplet</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adhesion</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bounce</a:t>
            </a:r>
            <a:r>
              <a:rPr lang="fr-FR" sz="2400" dirty="0" smtClean="0">
                <a:latin typeface="Arial" pitchFamily="34" charset="0"/>
                <a:cs typeface="Arial" pitchFamily="34" charset="0"/>
              </a:rPr>
              <a:t> or </a:t>
            </a:r>
            <a:r>
              <a:rPr lang="fr-FR" sz="2400" dirty="0" err="1" smtClean="0">
                <a:latin typeface="Arial" pitchFamily="34" charset="0"/>
                <a:cs typeface="Arial" pitchFamily="34" charset="0"/>
              </a:rPr>
              <a:t>shatter</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at</a:t>
            </a:r>
            <a:r>
              <a:rPr lang="fr-FR" sz="2400" dirty="0" smtClean="0">
                <a:latin typeface="Arial" pitchFamily="34" charset="0"/>
                <a:cs typeface="Arial" pitchFamily="34" charset="0"/>
              </a:rPr>
              <a:t> a </a:t>
            </a:r>
            <a:r>
              <a:rPr lang="fr-FR" sz="2400" dirty="0" err="1" smtClean="0">
                <a:latin typeface="Arial" pitchFamily="34" charset="0"/>
                <a:cs typeface="Arial" pitchFamily="34" charset="0"/>
              </a:rPr>
              <a:t>crop</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leaf</a:t>
            </a:r>
            <a:r>
              <a:rPr lang="fr-FR" sz="2400" dirty="0" smtClean="0">
                <a:latin typeface="Arial" pitchFamily="34" charset="0"/>
                <a:cs typeface="Arial" pitchFamily="34" charset="0"/>
              </a:rPr>
              <a:t> surface. </a:t>
            </a:r>
            <a:r>
              <a:rPr lang="fr-FR" sz="2400" dirty="0" err="1" smtClean="0">
                <a:latin typeface="Arial" pitchFamily="34" charset="0"/>
                <a:cs typeface="Arial" pitchFamily="34" charset="0"/>
              </a:rPr>
              <a:t>Mathematics</a:t>
            </a:r>
            <a:r>
              <a:rPr lang="fr-FR" sz="2400" dirty="0" smtClean="0">
                <a:latin typeface="Arial" pitchFamily="34" charset="0"/>
                <a:cs typeface="Arial" pitchFamily="34" charset="0"/>
              </a:rPr>
              <a:t> in </a:t>
            </a:r>
            <a:r>
              <a:rPr lang="fr-FR" sz="2400" dirty="0" err="1" smtClean="0">
                <a:latin typeface="Arial" pitchFamily="34" charset="0"/>
                <a:cs typeface="Arial" pitchFamily="34" charset="0"/>
              </a:rPr>
              <a:t>Industry</a:t>
            </a:r>
            <a:r>
              <a:rPr lang="fr-FR" sz="2400" dirty="0" smtClean="0">
                <a:latin typeface="Arial" pitchFamily="34" charset="0"/>
                <a:cs typeface="Arial" pitchFamily="34" charset="0"/>
              </a:rPr>
              <a:t> 15, pp. 945 951.</a:t>
            </a:r>
          </a:p>
        </p:txBody>
      </p:sp>
      <p:pic>
        <p:nvPicPr>
          <p:cNvPr id="15" name="Picture 66"/>
          <p:cNvPicPr>
            <a:picLocks noChangeAspect="1" noChangeArrowheads="1"/>
          </p:cNvPicPr>
          <p:nvPr/>
        </p:nvPicPr>
        <p:blipFill>
          <a:blip r:embed="rId5"/>
          <a:srcRect/>
          <a:stretch>
            <a:fillRect/>
          </a:stretch>
        </p:blipFill>
        <p:spPr bwMode="auto">
          <a:xfrm>
            <a:off x="3457511" y="233683"/>
            <a:ext cx="2071702" cy="894924"/>
          </a:xfrm>
          <a:prstGeom prst="rect">
            <a:avLst/>
          </a:prstGeom>
          <a:noFill/>
          <a:ln w="9525">
            <a:noFill/>
            <a:miter lim="800000"/>
            <a:headEnd/>
            <a:tailEnd/>
          </a:ln>
        </p:spPr>
      </p:pic>
      <p:pic>
        <p:nvPicPr>
          <p:cNvPr id="17" name="Picture 225" descr="C:\Users\hafida\Desktop\thèse\Article\Figure2.jpg"/>
          <p:cNvPicPr>
            <a:picLocks noChangeAspect="1" noChangeArrowheads="1"/>
          </p:cNvPicPr>
          <p:nvPr/>
        </p:nvPicPr>
        <p:blipFill>
          <a:blip r:embed="rId6" cstate="print"/>
          <a:srcRect/>
          <a:stretch>
            <a:fillRect/>
          </a:stretch>
        </p:blipFill>
        <p:spPr bwMode="auto">
          <a:xfrm>
            <a:off x="8312174" y="10772738"/>
            <a:ext cx="6432541" cy="5072097"/>
          </a:xfrm>
          <a:prstGeom prst="rect">
            <a:avLst/>
          </a:prstGeom>
          <a:noFill/>
          <a:ln w="9525">
            <a:noFill/>
            <a:miter lim="800000"/>
            <a:headEnd/>
            <a:tailEnd/>
          </a:ln>
        </p:spPr>
      </p:pic>
      <p:pic>
        <p:nvPicPr>
          <p:cNvPr id="21" name="Image 28" descr="http://www.triadsci.com/pics/2750.jpg"/>
          <p:cNvPicPr>
            <a:picLocks noChangeAspect="1" noChangeArrowheads="1"/>
          </p:cNvPicPr>
          <p:nvPr/>
        </p:nvPicPr>
        <p:blipFill>
          <a:blip r:embed="rId7"/>
          <a:srcRect/>
          <a:stretch>
            <a:fillRect/>
          </a:stretch>
        </p:blipFill>
        <p:spPr bwMode="auto">
          <a:xfrm>
            <a:off x="16744979" y="10844175"/>
            <a:ext cx="5731020" cy="4786346"/>
          </a:xfrm>
          <a:prstGeom prst="rect">
            <a:avLst/>
          </a:prstGeom>
          <a:noFill/>
          <a:ln w="9525">
            <a:noFill/>
            <a:miter lim="800000"/>
            <a:headEnd/>
            <a:tailEnd/>
          </a:ln>
        </p:spPr>
      </p:pic>
      <p:pic>
        <p:nvPicPr>
          <p:cNvPr id="22" name="Picture 226" descr="C:\Users\hafida\Documents\MATLAB\Article\eau_flu_orge.tif"/>
          <p:cNvPicPr>
            <a:picLocks noChangeAspect="1" noChangeArrowheads="1"/>
          </p:cNvPicPr>
          <p:nvPr/>
        </p:nvPicPr>
        <p:blipFill>
          <a:blip r:embed="rId8" cstate="print"/>
          <a:srcRect/>
          <a:stretch>
            <a:fillRect/>
          </a:stretch>
        </p:blipFill>
        <p:spPr bwMode="auto">
          <a:xfrm>
            <a:off x="7481611" y="18202289"/>
            <a:ext cx="5432034" cy="4071966"/>
          </a:xfrm>
          <a:prstGeom prst="rect">
            <a:avLst/>
          </a:prstGeom>
          <a:noFill/>
          <a:ln w="9525">
            <a:noFill/>
            <a:miter lim="800000"/>
            <a:headEnd/>
            <a:tailEnd/>
          </a:ln>
        </p:spPr>
      </p:pic>
      <p:graphicFrame>
        <p:nvGraphicFramePr>
          <p:cNvPr id="23" name="Graphique 22"/>
          <p:cNvGraphicFramePr/>
          <p:nvPr/>
        </p:nvGraphicFramePr>
        <p:xfrm>
          <a:off x="7886667" y="22202817"/>
          <a:ext cx="5214974" cy="3714776"/>
        </p:xfrm>
        <a:graphic>
          <a:graphicData uri="http://schemas.openxmlformats.org/drawingml/2006/chart">
            <c:chart xmlns:c="http://schemas.openxmlformats.org/drawingml/2006/chart" xmlns:r="http://schemas.openxmlformats.org/officeDocument/2006/relationships" r:id="rId9"/>
          </a:graphicData>
        </a:graphic>
      </p:graphicFrame>
      <p:pic>
        <p:nvPicPr>
          <p:cNvPr id="24" name="Picture 227" descr="C:\Users\hafida\Documents\MATLAB\Article\eau_BT_fluo_orge.tif"/>
          <p:cNvPicPr>
            <a:picLocks noChangeAspect="1" noChangeArrowheads="1"/>
          </p:cNvPicPr>
          <p:nvPr/>
        </p:nvPicPr>
        <p:blipFill>
          <a:blip r:embed="rId10" cstate="print"/>
          <a:srcRect/>
          <a:stretch>
            <a:fillRect/>
          </a:stretch>
        </p:blipFill>
        <p:spPr bwMode="auto">
          <a:xfrm>
            <a:off x="12673012" y="18273727"/>
            <a:ext cx="5644039" cy="4143404"/>
          </a:xfrm>
          <a:prstGeom prst="rect">
            <a:avLst/>
          </a:prstGeom>
          <a:noFill/>
          <a:ln w="9525">
            <a:noFill/>
            <a:miter lim="800000"/>
            <a:headEnd/>
            <a:tailEnd/>
          </a:ln>
        </p:spPr>
      </p:pic>
      <p:graphicFrame>
        <p:nvGraphicFramePr>
          <p:cNvPr id="25" name="Graphique 24"/>
          <p:cNvGraphicFramePr/>
          <p:nvPr/>
        </p:nvGraphicFramePr>
        <p:xfrm>
          <a:off x="13244517" y="22345693"/>
          <a:ext cx="5000660" cy="3571900"/>
        </p:xfrm>
        <a:graphic>
          <a:graphicData uri="http://schemas.openxmlformats.org/drawingml/2006/chart">
            <c:chart xmlns:c="http://schemas.openxmlformats.org/drawingml/2006/chart" xmlns:r="http://schemas.openxmlformats.org/officeDocument/2006/relationships" r:id="rId11"/>
          </a:graphicData>
        </a:graphic>
      </p:graphicFrame>
      <p:pic>
        <p:nvPicPr>
          <p:cNvPr id="26" name="Picture 228" descr="C:\Users\hafida\Documents\MATLAB\Article\eau_Li700_fluo_orge.tif"/>
          <p:cNvPicPr>
            <a:picLocks noChangeAspect="1" noChangeArrowheads="1"/>
          </p:cNvPicPr>
          <p:nvPr/>
        </p:nvPicPr>
        <p:blipFill>
          <a:blip r:embed="rId12" cstate="print"/>
          <a:srcRect/>
          <a:stretch>
            <a:fillRect/>
          </a:stretch>
        </p:blipFill>
        <p:spPr bwMode="auto">
          <a:xfrm>
            <a:off x="18014317" y="18192054"/>
            <a:ext cx="5731586" cy="4296515"/>
          </a:xfrm>
          <a:prstGeom prst="rect">
            <a:avLst/>
          </a:prstGeom>
          <a:noFill/>
          <a:ln w="9525">
            <a:noFill/>
            <a:miter lim="800000"/>
            <a:headEnd/>
            <a:tailEnd/>
          </a:ln>
        </p:spPr>
      </p:pic>
      <p:graphicFrame>
        <p:nvGraphicFramePr>
          <p:cNvPr id="27" name="Graphique 26"/>
          <p:cNvGraphicFramePr/>
          <p:nvPr/>
        </p:nvGraphicFramePr>
        <p:xfrm>
          <a:off x="18816681" y="22345693"/>
          <a:ext cx="5143536" cy="364333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0" name="Graphique 19"/>
          <p:cNvGraphicFramePr/>
          <p:nvPr/>
        </p:nvGraphicFramePr>
        <p:xfrm>
          <a:off x="814305" y="20916933"/>
          <a:ext cx="6500858" cy="4929222"/>
        </p:xfrm>
        <a:graphic>
          <a:graphicData uri="http://schemas.openxmlformats.org/drawingml/2006/chart">
            <c:chart xmlns:c="http://schemas.openxmlformats.org/drawingml/2006/chart" xmlns:r="http://schemas.openxmlformats.org/officeDocument/2006/relationships" r:id="rId14"/>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735</Words>
  <Application>Microsoft Office PowerPoint</Application>
  <PresentationFormat>Personnalisé</PresentationFormat>
  <Paragraphs>66</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hafida</dc:creator>
  <cp:lastModifiedBy>hafida</cp:lastModifiedBy>
  <cp:revision>59</cp:revision>
  <dcterms:created xsi:type="dcterms:W3CDTF">2013-06-10T06:40:49Z</dcterms:created>
  <dcterms:modified xsi:type="dcterms:W3CDTF">2013-06-20T11:58:40Z</dcterms:modified>
</cp:coreProperties>
</file>