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5203150" cy="32404050"/>
  <p:notesSz cx="6858000" cy="9144000"/>
  <p:defaultTextStyle>
    <a:defPPr>
      <a:defRPr lang="fr-FR"/>
    </a:defPPr>
    <a:lvl1pPr marL="0" algn="l" defTabSz="3291718" rtl="0" eaLnBrk="1" latinLnBrk="0" hangingPunct="1">
      <a:defRPr sz="6500" kern="1200">
        <a:solidFill>
          <a:schemeClr val="tx1"/>
        </a:solidFill>
        <a:latin typeface="+mn-lt"/>
        <a:ea typeface="+mn-ea"/>
        <a:cs typeface="+mn-cs"/>
      </a:defRPr>
    </a:lvl1pPr>
    <a:lvl2pPr marL="1645861" algn="l" defTabSz="3291718" rtl="0" eaLnBrk="1" latinLnBrk="0" hangingPunct="1">
      <a:defRPr sz="6500" kern="1200">
        <a:solidFill>
          <a:schemeClr val="tx1"/>
        </a:solidFill>
        <a:latin typeface="+mn-lt"/>
        <a:ea typeface="+mn-ea"/>
        <a:cs typeface="+mn-cs"/>
      </a:defRPr>
    </a:lvl2pPr>
    <a:lvl3pPr marL="3291718" algn="l" defTabSz="3291718" rtl="0" eaLnBrk="1" latinLnBrk="0" hangingPunct="1">
      <a:defRPr sz="6500" kern="1200">
        <a:solidFill>
          <a:schemeClr val="tx1"/>
        </a:solidFill>
        <a:latin typeface="+mn-lt"/>
        <a:ea typeface="+mn-ea"/>
        <a:cs typeface="+mn-cs"/>
      </a:defRPr>
    </a:lvl3pPr>
    <a:lvl4pPr marL="4937578" algn="l" defTabSz="3291718" rtl="0" eaLnBrk="1" latinLnBrk="0" hangingPunct="1">
      <a:defRPr sz="6500" kern="1200">
        <a:solidFill>
          <a:schemeClr val="tx1"/>
        </a:solidFill>
        <a:latin typeface="+mn-lt"/>
        <a:ea typeface="+mn-ea"/>
        <a:cs typeface="+mn-cs"/>
      </a:defRPr>
    </a:lvl4pPr>
    <a:lvl5pPr marL="6583439" algn="l" defTabSz="3291718" rtl="0" eaLnBrk="1" latinLnBrk="0" hangingPunct="1">
      <a:defRPr sz="6500" kern="1200">
        <a:solidFill>
          <a:schemeClr val="tx1"/>
        </a:solidFill>
        <a:latin typeface="+mn-lt"/>
        <a:ea typeface="+mn-ea"/>
        <a:cs typeface="+mn-cs"/>
      </a:defRPr>
    </a:lvl5pPr>
    <a:lvl6pPr marL="8229299" algn="l" defTabSz="3291718" rtl="0" eaLnBrk="1" latinLnBrk="0" hangingPunct="1">
      <a:defRPr sz="6500" kern="1200">
        <a:solidFill>
          <a:schemeClr val="tx1"/>
        </a:solidFill>
        <a:latin typeface="+mn-lt"/>
        <a:ea typeface="+mn-ea"/>
        <a:cs typeface="+mn-cs"/>
      </a:defRPr>
    </a:lvl6pPr>
    <a:lvl7pPr marL="9875156" algn="l" defTabSz="3291718" rtl="0" eaLnBrk="1" latinLnBrk="0" hangingPunct="1">
      <a:defRPr sz="6500" kern="1200">
        <a:solidFill>
          <a:schemeClr val="tx1"/>
        </a:solidFill>
        <a:latin typeface="+mn-lt"/>
        <a:ea typeface="+mn-ea"/>
        <a:cs typeface="+mn-cs"/>
      </a:defRPr>
    </a:lvl7pPr>
    <a:lvl8pPr marL="11521017" algn="l" defTabSz="3291718" rtl="0" eaLnBrk="1" latinLnBrk="0" hangingPunct="1">
      <a:defRPr sz="6500" kern="1200">
        <a:solidFill>
          <a:schemeClr val="tx1"/>
        </a:solidFill>
        <a:latin typeface="+mn-lt"/>
        <a:ea typeface="+mn-ea"/>
        <a:cs typeface="+mn-cs"/>
      </a:defRPr>
    </a:lvl8pPr>
    <a:lvl9pPr marL="13166878" algn="l" defTabSz="3291718" rtl="0" eaLnBrk="1" latinLnBrk="0" hangingPunct="1">
      <a:defRPr sz="6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33" d="100"/>
          <a:sy n="33" d="100"/>
        </p:scale>
        <p:origin x="-528" y="-78"/>
      </p:cViewPr>
      <p:guideLst>
        <p:guide orient="horz" pos="10206"/>
        <p:guide pos="7938"/>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afida\Desktop\th&#232;se\EVAPORATI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hafida\Desktop\th&#232;se\Evaporation\EVAPORA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plotArea>
      <c:layout/>
      <c:barChart>
        <c:barDir val="col"/>
        <c:grouping val="clustered"/>
        <c:ser>
          <c:idx val="0"/>
          <c:order val="0"/>
          <c:tx>
            <c:strRef>
              <c:f>Feuil14!$E$4</c:f>
              <c:strCache>
                <c:ptCount val="1"/>
                <c:pt idx="0">
                  <c:v>d(µl/cm²)EAU</c:v>
                </c:pt>
              </c:strCache>
            </c:strRef>
          </c:tx>
          <c:val>
            <c:numRef>
              <c:f>Feuil14!$E$5:$E$14</c:f>
              <c:numCache>
                <c:formatCode>0.0000</c:formatCode>
                <c:ptCount val="10"/>
                <c:pt idx="0">
                  <c:v>3.7568302710850751E-2</c:v>
                </c:pt>
                <c:pt idx="1">
                  <c:v>4.0235800782058663E-2</c:v>
                </c:pt>
                <c:pt idx="2">
                  <c:v>2.9457802438690301E-2</c:v>
                </c:pt>
                <c:pt idx="3">
                  <c:v>3.1429109860546207E-2</c:v>
                </c:pt>
                <c:pt idx="4">
                  <c:v>5.7726264318377511E-2</c:v>
                </c:pt>
                <c:pt idx="5">
                  <c:v>2.6171679546339095E-2</c:v>
                </c:pt>
                <c:pt idx="6">
                  <c:v>3.7143343247466959E-2</c:v>
                </c:pt>
                <c:pt idx="7">
                  <c:v>2.7888933314388256E-2</c:v>
                </c:pt>
                <c:pt idx="8">
                  <c:v>3.0140527791846512E-2</c:v>
                </c:pt>
                <c:pt idx="9">
                  <c:v>2.8758165672466682E-2</c:v>
                </c:pt>
              </c:numCache>
            </c:numRef>
          </c:val>
        </c:ser>
        <c:ser>
          <c:idx val="1"/>
          <c:order val="1"/>
          <c:tx>
            <c:strRef>
              <c:f>Feuil14!$J$4</c:f>
              <c:strCache>
                <c:ptCount val="1"/>
                <c:pt idx="0">
                  <c:v>d(µl/cm²) BT</c:v>
                </c:pt>
              </c:strCache>
            </c:strRef>
          </c:tx>
          <c:val>
            <c:numRef>
              <c:f>Feuil14!$J$5:$J$14</c:f>
              <c:numCache>
                <c:formatCode>0.0000</c:formatCode>
                <c:ptCount val="10"/>
                <c:pt idx="0">
                  <c:v>0.10870305468680458</c:v>
                </c:pt>
                <c:pt idx="1">
                  <c:v>0.10298350972964675</c:v>
                </c:pt>
                <c:pt idx="2">
                  <c:v>7.5306737197854828E-2</c:v>
                </c:pt>
                <c:pt idx="3">
                  <c:v>9.6313832737341259E-2</c:v>
                </c:pt>
                <c:pt idx="4">
                  <c:v>9.3288670391686951E-2</c:v>
                </c:pt>
                <c:pt idx="5">
                  <c:v>0.11764860357935369</c:v>
                </c:pt>
                <c:pt idx="6">
                  <c:v>0.10352879700844236</c:v>
                </c:pt>
                <c:pt idx="7">
                  <c:v>8.0922959155777019E-2</c:v>
                </c:pt>
                <c:pt idx="8">
                  <c:v>0.11603184594645018</c:v>
                </c:pt>
                <c:pt idx="9">
                  <c:v>9.510699948093608E-2</c:v>
                </c:pt>
              </c:numCache>
            </c:numRef>
          </c:val>
        </c:ser>
        <c:ser>
          <c:idx val="2"/>
          <c:order val="2"/>
          <c:tx>
            <c:strRef>
              <c:f>Feuil14!$O$4</c:f>
              <c:strCache>
                <c:ptCount val="1"/>
                <c:pt idx="0">
                  <c:v>d(µl/cm²) Li700</c:v>
                </c:pt>
              </c:strCache>
            </c:strRef>
          </c:tx>
          <c:val>
            <c:numRef>
              <c:f>Feuil14!$O$5:$O$14</c:f>
              <c:numCache>
                <c:formatCode>0.0000</c:formatCode>
                <c:ptCount val="10"/>
                <c:pt idx="0">
                  <c:v>9.9719180080792724E-2</c:v>
                </c:pt>
                <c:pt idx="1">
                  <c:v>8.3390864896752001E-2</c:v>
                </c:pt>
                <c:pt idx="2">
                  <c:v>6.457404251044746E-2</c:v>
                </c:pt>
                <c:pt idx="3">
                  <c:v>9.0710594424164709E-2</c:v>
                </c:pt>
                <c:pt idx="4">
                  <c:v>6.4027980759680608E-2</c:v>
                </c:pt>
                <c:pt idx="5">
                  <c:v>2.8593949278267604E-2</c:v>
                </c:pt>
                <c:pt idx="6">
                  <c:v>0.10399661779545689</c:v>
                </c:pt>
                <c:pt idx="7">
                  <c:v>4.4543004680197125E-2</c:v>
                </c:pt>
                <c:pt idx="8">
                  <c:v>4.2453405457809824E-2</c:v>
                </c:pt>
                <c:pt idx="9">
                  <c:v>3.6678228282103584E-2</c:v>
                </c:pt>
              </c:numCache>
            </c:numRef>
          </c:val>
        </c:ser>
        <c:axId val="47555712"/>
        <c:axId val="47557248"/>
      </c:barChart>
      <c:catAx>
        <c:axId val="47555712"/>
        <c:scaling>
          <c:orientation val="minMax"/>
        </c:scaling>
        <c:axPos val="b"/>
        <c:tickLblPos val="nextTo"/>
        <c:crossAx val="47557248"/>
        <c:crosses val="autoZero"/>
        <c:auto val="1"/>
        <c:lblAlgn val="ctr"/>
        <c:lblOffset val="100"/>
      </c:catAx>
      <c:valAx>
        <c:axId val="47557248"/>
        <c:scaling>
          <c:orientation val="minMax"/>
        </c:scaling>
        <c:axPos val="l"/>
        <c:majorGridlines/>
        <c:numFmt formatCode="0.0000" sourceLinked="1"/>
        <c:tickLblPos val="nextTo"/>
        <c:crossAx val="47555712"/>
        <c:crosses val="autoZero"/>
        <c:crossBetween val="between"/>
      </c:valAx>
    </c:plotArea>
    <c:legend>
      <c:legendPos val="r"/>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sz="1200">
                <a:latin typeface="Arial" pitchFamily="34" charset="0"/>
                <a:cs typeface="Arial" pitchFamily="34" charset="0"/>
              </a:defRPr>
            </a:pPr>
            <a:r>
              <a:rPr lang="fr-FR" sz="1400" dirty="0" err="1" smtClean="0">
                <a:latin typeface="Arial" pitchFamily="34" charset="0"/>
                <a:cs typeface="Arial" pitchFamily="34" charset="0"/>
              </a:rPr>
              <a:t>Retention</a:t>
            </a:r>
            <a:r>
              <a:rPr lang="fr-FR" sz="1400" dirty="0" smtClean="0">
                <a:latin typeface="Arial" pitchFamily="34" charset="0"/>
                <a:cs typeface="Arial" pitchFamily="34" charset="0"/>
              </a:rPr>
              <a:t> </a:t>
            </a:r>
            <a:r>
              <a:rPr lang="fr-FR" sz="1400" dirty="0" err="1" smtClean="0">
                <a:latin typeface="Arial" pitchFamily="34" charset="0"/>
                <a:cs typeface="Arial" pitchFamily="34" charset="0"/>
              </a:rPr>
              <a:t>averages</a:t>
            </a:r>
            <a:r>
              <a:rPr lang="fr-FR" sz="1400" dirty="0" smtClean="0">
                <a:latin typeface="Arial" pitchFamily="34" charset="0"/>
                <a:cs typeface="Arial" pitchFamily="34" charset="0"/>
              </a:rPr>
              <a:t> </a:t>
            </a:r>
            <a:endParaRPr lang="fr-FR" sz="1400" dirty="0">
              <a:latin typeface="Arial" pitchFamily="34" charset="0"/>
              <a:cs typeface="Arial" pitchFamily="34" charset="0"/>
            </a:endParaRPr>
          </a:p>
        </c:rich>
      </c:tx>
      <c:layout/>
    </c:title>
    <c:plotArea>
      <c:layout/>
      <c:barChart>
        <c:barDir val="col"/>
        <c:grouping val="clustered"/>
        <c:ser>
          <c:idx val="0"/>
          <c:order val="0"/>
          <c:errBars>
            <c:errBarType val="both"/>
            <c:errValType val="cust"/>
            <c:plus>
              <c:numRef>
                <c:f>Feuil14!$K$21:$M$21</c:f>
                <c:numCache>
                  <c:formatCode>General</c:formatCode>
                  <c:ptCount val="3"/>
                  <c:pt idx="0">
                    <c:v>9.3596319811236495E-3</c:v>
                  </c:pt>
                  <c:pt idx="1">
                    <c:v>1.3790171352533374E-2</c:v>
                  </c:pt>
                  <c:pt idx="2">
                    <c:v>2.7433465903852056E-2</c:v>
                  </c:pt>
                </c:numCache>
              </c:numRef>
            </c:plus>
            <c:minus>
              <c:numRef>
                <c:f>Feuil14!$K$21:$M$21</c:f>
                <c:numCache>
                  <c:formatCode>General</c:formatCode>
                  <c:ptCount val="3"/>
                  <c:pt idx="0">
                    <c:v>9.3596319811236495E-3</c:v>
                  </c:pt>
                  <c:pt idx="1">
                    <c:v>1.3790171352533374E-2</c:v>
                  </c:pt>
                  <c:pt idx="2">
                    <c:v>2.7433465903852056E-2</c:v>
                  </c:pt>
                </c:numCache>
              </c:numRef>
            </c:minus>
          </c:errBars>
          <c:cat>
            <c:strRef>
              <c:f>Feuil14!$K$19:$M$19</c:f>
              <c:strCache>
                <c:ptCount val="3"/>
                <c:pt idx="0">
                  <c:v>d(µl/cm²) Eau</c:v>
                </c:pt>
                <c:pt idx="1">
                  <c:v>d(µl/cm²) BT</c:v>
                </c:pt>
                <c:pt idx="2">
                  <c:v>d(µl/cm²) Li700</c:v>
                </c:pt>
              </c:strCache>
            </c:strRef>
          </c:cat>
          <c:val>
            <c:numRef>
              <c:f>Feuil14!$K$20:$M$20</c:f>
              <c:numCache>
                <c:formatCode>0.0000</c:formatCode>
                <c:ptCount val="3"/>
                <c:pt idx="0">
                  <c:v>3.465199296830309E-2</c:v>
                </c:pt>
                <c:pt idx="1">
                  <c:v>9.8983500991429246E-2</c:v>
                </c:pt>
                <c:pt idx="2">
                  <c:v>6.5868786816567285E-2</c:v>
                </c:pt>
              </c:numCache>
            </c:numRef>
          </c:val>
        </c:ser>
        <c:axId val="48367872"/>
        <c:axId val="48402432"/>
      </c:barChart>
      <c:catAx>
        <c:axId val="48367872"/>
        <c:scaling>
          <c:orientation val="minMax"/>
        </c:scaling>
        <c:axPos val="b"/>
        <c:tickLblPos val="nextTo"/>
        <c:crossAx val="48402432"/>
        <c:crosses val="autoZero"/>
        <c:auto val="1"/>
        <c:lblAlgn val="ctr"/>
        <c:lblOffset val="100"/>
      </c:catAx>
      <c:valAx>
        <c:axId val="48402432"/>
        <c:scaling>
          <c:orientation val="minMax"/>
        </c:scaling>
        <c:axPos val="l"/>
        <c:majorGridlines/>
        <c:numFmt formatCode="0.0000" sourceLinked="1"/>
        <c:tickLblPos val="nextTo"/>
        <c:crossAx val="48367872"/>
        <c:crosses val="autoZero"/>
        <c:crossBetween val="between"/>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D6ABC4-8E70-4755-82E0-3A40039AD266}" type="datetimeFigureOut">
              <a:rPr lang="fr-FR" smtClean="0"/>
              <a:pPr/>
              <a:t>12/07/2013</a:t>
            </a:fld>
            <a:endParaRPr lang="fr-FR"/>
          </a:p>
        </p:txBody>
      </p:sp>
      <p:sp>
        <p:nvSpPr>
          <p:cNvPr id="4" name="Espace réservé de l'image des diapositives 3"/>
          <p:cNvSpPr>
            <a:spLocks noGrp="1" noRot="1" noChangeAspect="1"/>
          </p:cNvSpPr>
          <p:nvPr>
            <p:ph type="sldImg" idx="2"/>
          </p:nvPr>
        </p:nvSpPr>
        <p:spPr>
          <a:xfrm>
            <a:off x="2095500" y="685800"/>
            <a:ext cx="2667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4066E3-263E-41EF-B188-E5DB65A4936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365" rtl="0" eaLnBrk="1" latinLnBrk="0" hangingPunct="1">
      <a:defRPr sz="1000" kern="1200">
        <a:solidFill>
          <a:schemeClr val="tx1"/>
        </a:solidFill>
        <a:latin typeface="+mn-lt"/>
        <a:ea typeface="+mn-ea"/>
        <a:cs typeface="+mn-cs"/>
      </a:defRPr>
    </a:lvl1pPr>
    <a:lvl2pPr marL="457183" algn="l" defTabSz="914365" rtl="0" eaLnBrk="1" latinLnBrk="0" hangingPunct="1">
      <a:defRPr sz="1000" kern="1200">
        <a:solidFill>
          <a:schemeClr val="tx1"/>
        </a:solidFill>
        <a:latin typeface="+mn-lt"/>
        <a:ea typeface="+mn-ea"/>
        <a:cs typeface="+mn-cs"/>
      </a:defRPr>
    </a:lvl2pPr>
    <a:lvl3pPr marL="914365" algn="l" defTabSz="914365" rtl="0" eaLnBrk="1" latinLnBrk="0" hangingPunct="1">
      <a:defRPr sz="1000" kern="1200">
        <a:solidFill>
          <a:schemeClr val="tx1"/>
        </a:solidFill>
        <a:latin typeface="+mn-lt"/>
        <a:ea typeface="+mn-ea"/>
        <a:cs typeface="+mn-cs"/>
      </a:defRPr>
    </a:lvl3pPr>
    <a:lvl4pPr marL="1371551" algn="l" defTabSz="914365" rtl="0" eaLnBrk="1" latinLnBrk="0" hangingPunct="1">
      <a:defRPr sz="1000" kern="1200">
        <a:solidFill>
          <a:schemeClr val="tx1"/>
        </a:solidFill>
        <a:latin typeface="+mn-lt"/>
        <a:ea typeface="+mn-ea"/>
        <a:cs typeface="+mn-cs"/>
      </a:defRPr>
    </a:lvl4pPr>
    <a:lvl5pPr marL="1828734" algn="l" defTabSz="914365" rtl="0" eaLnBrk="1" latinLnBrk="0" hangingPunct="1">
      <a:defRPr sz="1000" kern="1200">
        <a:solidFill>
          <a:schemeClr val="tx1"/>
        </a:solidFill>
        <a:latin typeface="+mn-lt"/>
        <a:ea typeface="+mn-ea"/>
        <a:cs typeface="+mn-cs"/>
      </a:defRPr>
    </a:lvl5pPr>
    <a:lvl6pPr marL="2285916" algn="l" defTabSz="914365" rtl="0" eaLnBrk="1" latinLnBrk="0" hangingPunct="1">
      <a:defRPr sz="1000" kern="1200">
        <a:solidFill>
          <a:schemeClr val="tx1"/>
        </a:solidFill>
        <a:latin typeface="+mn-lt"/>
        <a:ea typeface="+mn-ea"/>
        <a:cs typeface="+mn-cs"/>
      </a:defRPr>
    </a:lvl6pPr>
    <a:lvl7pPr marL="2743099" algn="l" defTabSz="914365" rtl="0" eaLnBrk="1" latinLnBrk="0" hangingPunct="1">
      <a:defRPr sz="1000" kern="1200">
        <a:solidFill>
          <a:schemeClr val="tx1"/>
        </a:solidFill>
        <a:latin typeface="+mn-lt"/>
        <a:ea typeface="+mn-ea"/>
        <a:cs typeface="+mn-cs"/>
      </a:defRPr>
    </a:lvl7pPr>
    <a:lvl8pPr marL="3200281" algn="l" defTabSz="914365" rtl="0" eaLnBrk="1" latinLnBrk="0" hangingPunct="1">
      <a:defRPr sz="1000" kern="1200">
        <a:solidFill>
          <a:schemeClr val="tx1"/>
        </a:solidFill>
        <a:latin typeface="+mn-lt"/>
        <a:ea typeface="+mn-ea"/>
        <a:cs typeface="+mn-cs"/>
      </a:defRPr>
    </a:lvl8pPr>
    <a:lvl9pPr marL="3657467" algn="l" defTabSz="914365"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095500" y="685800"/>
            <a:ext cx="2667000" cy="3429000"/>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44066E3-263E-41EF-B188-E5DB65A49364}"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890236" y="10066264"/>
            <a:ext cx="21422678" cy="6945867"/>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3780473" y="18362297"/>
            <a:ext cx="17642205" cy="8281034"/>
          </a:xfrm>
        </p:spPr>
        <p:txBody>
          <a:bodyPr/>
          <a:lstStyle>
            <a:lvl1pPr marL="0" indent="0" algn="ctr">
              <a:buNone/>
              <a:defRPr>
                <a:solidFill>
                  <a:schemeClr val="tx1">
                    <a:tint val="75000"/>
                  </a:schemeClr>
                </a:solidFill>
              </a:defRPr>
            </a:lvl1pPr>
            <a:lvl2pPr marL="1645861" indent="0" algn="ctr">
              <a:buNone/>
              <a:defRPr>
                <a:solidFill>
                  <a:schemeClr val="tx1">
                    <a:tint val="75000"/>
                  </a:schemeClr>
                </a:solidFill>
              </a:defRPr>
            </a:lvl2pPr>
            <a:lvl3pPr marL="3291718" indent="0" algn="ctr">
              <a:buNone/>
              <a:defRPr>
                <a:solidFill>
                  <a:schemeClr val="tx1">
                    <a:tint val="75000"/>
                  </a:schemeClr>
                </a:solidFill>
              </a:defRPr>
            </a:lvl3pPr>
            <a:lvl4pPr marL="4937578" indent="0" algn="ctr">
              <a:buNone/>
              <a:defRPr>
                <a:solidFill>
                  <a:schemeClr val="tx1">
                    <a:tint val="75000"/>
                  </a:schemeClr>
                </a:solidFill>
              </a:defRPr>
            </a:lvl4pPr>
            <a:lvl5pPr marL="6583439" indent="0" algn="ctr">
              <a:buNone/>
              <a:defRPr>
                <a:solidFill>
                  <a:schemeClr val="tx1">
                    <a:tint val="75000"/>
                  </a:schemeClr>
                </a:solidFill>
              </a:defRPr>
            </a:lvl5pPr>
            <a:lvl6pPr marL="8229299" indent="0" algn="ctr">
              <a:buNone/>
              <a:defRPr>
                <a:solidFill>
                  <a:schemeClr val="tx1">
                    <a:tint val="75000"/>
                  </a:schemeClr>
                </a:solidFill>
              </a:defRPr>
            </a:lvl6pPr>
            <a:lvl7pPr marL="9875156" indent="0" algn="ctr">
              <a:buNone/>
              <a:defRPr>
                <a:solidFill>
                  <a:schemeClr val="tx1">
                    <a:tint val="75000"/>
                  </a:schemeClr>
                </a:solidFill>
              </a:defRPr>
            </a:lvl7pPr>
            <a:lvl8pPr marL="11521017" indent="0" algn="ctr">
              <a:buNone/>
              <a:defRPr>
                <a:solidFill>
                  <a:schemeClr val="tx1">
                    <a:tint val="75000"/>
                  </a:schemeClr>
                </a:solidFill>
              </a:defRPr>
            </a:lvl8pPr>
            <a:lvl9pPr marL="13166878"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0362545" y="6128271"/>
            <a:ext cx="15629452" cy="130643826"/>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3474183" y="6128271"/>
            <a:ext cx="46468310" cy="130643826"/>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990876" y="20822605"/>
            <a:ext cx="21422678" cy="6435805"/>
          </a:xfrm>
        </p:spPr>
        <p:txBody>
          <a:bodyPr anchor="t"/>
          <a:lstStyle>
            <a:lvl1pPr algn="l">
              <a:defRPr sz="144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1990876" y="13734223"/>
            <a:ext cx="21422678" cy="7088384"/>
          </a:xfrm>
        </p:spPr>
        <p:txBody>
          <a:bodyPr anchor="b"/>
          <a:lstStyle>
            <a:lvl1pPr marL="0" indent="0">
              <a:buNone/>
              <a:defRPr sz="7200">
                <a:solidFill>
                  <a:schemeClr val="tx1">
                    <a:tint val="75000"/>
                  </a:schemeClr>
                </a:solidFill>
              </a:defRPr>
            </a:lvl1pPr>
            <a:lvl2pPr marL="1645861" indent="0">
              <a:buNone/>
              <a:defRPr sz="6500">
                <a:solidFill>
                  <a:schemeClr val="tx1">
                    <a:tint val="75000"/>
                  </a:schemeClr>
                </a:solidFill>
              </a:defRPr>
            </a:lvl2pPr>
            <a:lvl3pPr marL="3291718" indent="0">
              <a:buNone/>
              <a:defRPr sz="5800">
                <a:solidFill>
                  <a:schemeClr val="tx1">
                    <a:tint val="75000"/>
                  </a:schemeClr>
                </a:solidFill>
              </a:defRPr>
            </a:lvl3pPr>
            <a:lvl4pPr marL="4937578" indent="0">
              <a:buNone/>
              <a:defRPr sz="5200">
                <a:solidFill>
                  <a:schemeClr val="tx1">
                    <a:tint val="75000"/>
                  </a:schemeClr>
                </a:solidFill>
              </a:defRPr>
            </a:lvl4pPr>
            <a:lvl5pPr marL="6583439" indent="0">
              <a:buNone/>
              <a:defRPr sz="5200">
                <a:solidFill>
                  <a:schemeClr val="tx1">
                    <a:tint val="75000"/>
                  </a:schemeClr>
                </a:solidFill>
              </a:defRPr>
            </a:lvl5pPr>
            <a:lvl6pPr marL="8229299" indent="0">
              <a:buNone/>
              <a:defRPr sz="5200">
                <a:solidFill>
                  <a:schemeClr val="tx1">
                    <a:tint val="75000"/>
                  </a:schemeClr>
                </a:solidFill>
              </a:defRPr>
            </a:lvl6pPr>
            <a:lvl7pPr marL="9875156" indent="0">
              <a:buNone/>
              <a:defRPr sz="5200">
                <a:solidFill>
                  <a:schemeClr val="tx1">
                    <a:tint val="75000"/>
                  </a:schemeClr>
                </a:solidFill>
              </a:defRPr>
            </a:lvl7pPr>
            <a:lvl8pPr marL="11521017" indent="0">
              <a:buNone/>
              <a:defRPr sz="5200">
                <a:solidFill>
                  <a:schemeClr val="tx1">
                    <a:tint val="75000"/>
                  </a:schemeClr>
                </a:solidFill>
              </a:defRPr>
            </a:lvl8pPr>
            <a:lvl9pPr marL="13166878" indent="0">
              <a:buNone/>
              <a:defRPr sz="52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3474185" y="35726968"/>
            <a:ext cx="31048881" cy="101045128"/>
          </a:xfrm>
        </p:spPr>
        <p:txBody>
          <a:bodyPr/>
          <a:lstStyle>
            <a:lvl1pPr>
              <a:defRPr sz="10000"/>
            </a:lvl1pPr>
            <a:lvl2pPr>
              <a:defRPr sz="8600"/>
            </a:lvl2pPr>
            <a:lvl3pPr>
              <a:defRPr sz="7200"/>
            </a:lvl3pPr>
            <a:lvl4pPr>
              <a:defRPr sz="6500"/>
            </a:lvl4pPr>
            <a:lvl5pPr>
              <a:defRPr sz="6500"/>
            </a:lvl5pPr>
            <a:lvl6pPr>
              <a:defRPr sz="6500"/>
            </a:lvl6pPr>
            <a:lvl7pPr>
              <a:defRPr sz="6500"/>
            </a:lvl7pPr>
            <a:lvl8pPr>
              <a:defRPr sz="6500"/>
            </a:lvl8pPr>
            <a:lvl9pPr>
              <a:defRPr sz="6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4943118" y="35726968"/>
            <a:ext cx="31048881" cy="101045128"/>
          </a:xfrm>
        </p:spPr>
        <p:txBody>
          <a:bodyPr/>
          <a:lstStyle>
            <a:lvl1pPr>
              <a:defRPr sz="10000"/>
            </a:lvl1pPr>
            <a:lvl2pPr>
              <a:defRPr sz="8600"/>
            </a:lvl2pPr>
            <a:lvl3pPr>
              <a:defRPr sz="7200"/>
            </a:lvl3pPr>
            <a:lvl4pPr>
              <a:defRPr sz="6500"/>
            </a:lvl4pPr>
            <a:lvl5pPr>
              <a:defRPr sz="6500"/>
            </a:lvl5pPr>
            <a:lvl6pPr>
              <a:defRPr sz="6500"/>
            </a:lvl6pPr>
            <a:lvl7pPr>
              <a:defRPr sz="6500"/>
            </a:lvl7pPr>
            <a:lvl8pPr>
              <a:defRPr sz="6500"/>
            </a:lvl8pPr>
            <a:lvl9pPr>
              <a:defRPr sz="65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260158" y="1297667"/>
            <a:ext cx="22682835" cy="5400675"/>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1260159" y="7253409"/>
            <a:ext cx="11135768" cy="3022877"/>
          </a:xfrm>
        </p:spPr>
        <p:txBody>
          <a:bodyPr anchor="b"/>
          <a:lstStyle>
            <a:lvl1pPr marL="0" indent="0">
              <a:buNone/>
              <a:defRPr sz="8600" b="1"/>
            </a:lvl1pPr>
            <a:lvl2pPr marL="1645861" indent="0">
              <a:buNone/>
              <a:defRPr sz="7200" b="1"/>
            </a:lvl2pPr>
            <a:lvl3pPr marL="3291718" indent="0">
              <a:buNone/>
              <a:defRPr sz="6500" b="1"/>
            </a:lvl3pPr>
            <a:lvl4pPr marL="4937578" indent="0">
              <a:buNone/>
              <a:defRPr sz="5800" b="1"/>
            </a:lvl4pPr>
            <a:lvl5pPr marL="6583439" indent="0">
              <a:buNone/>
              <a:defRPr sz="5800" b="1"/>
            </a:lvl5pPr>
            <a:lvl6pPr marL="8229299" indent="0">
              <a:buNone/>
              <a:defRPr sz="5800" b="1"/>
            </a:lvl6pPr>
            <a:lvl7pPr marL="9875156" indent="0">
              <a:buNone/>
              <a:defRPr sz="5800" b="1"/>
            </a:lvl7pPr>
            <a:lvl8pPr marL="11521017" indent="0">
              <a:buNone/>
              <a:defRPr sz="5800" b="1"/>
            </a:lvl8pPr>
            <a:lvl9pPr marL="13166878" indent="0">
              <a:buNone/>
              <a:defRPr sz="58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260159" y="10276284"/>
            <a:ext cx="11135768" cy="18669836"/>
          </a:xfrm>
        </p:spPr>
        <p:txBody>
          <a:bodyPr/>
          <a:lstStyle>
            <a:lvl1pPr>
              <a:defRPr sz="8600"/>
            </a:lvl1pPr>
            <a:lvl2pPr>
              <a:defRPr sz="7200"/>
            </a:lvl2pPr>
            <a:lvl3pPr>
              <a:defRPr sz="6500"/>
            </a:lvl3pPr>
            <a:lvl4pPr>
              <a:defRPr sz="5800"/>
            </a:lvl4pPr>
            <a:lvl5pPr>
              <a:defRPr sz="5800"/>
            </a:lvl5pPr>
            <a:lvl6pPr>
              <a:defRPr sz="5800"/>
            </a:lvl6pPr>
            <a:lvl7pPr>
              <a:defRPr sz="5800"/>
            </a:lvl7pPr>
            <a:lvl8pPr>
              <a:defRPr sz="5800"/>
            </a:lvl8pPr>
            <a:lvl9pPr>
              <a:defRPr sz="5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12802853" y="7253409"/>
            <a:ext cx="11140141" cy="3022877"/>
          </a:xfrm>
        </p:spPr>
        <p:txBody>
          <a:bodyPr anchor="b"/>
          <a:lstStyle>
            <a:lvl1pPr marL="0" indent="0">
              <a:buNone/>
              <a:defRPr sz="8600" b="1"/>
            </a:lvl1pPr>
            <a:lvl2pPr marL="1645861" indent="0">
              <a:buNone/>
              <a:defRPr sz="7200" b="1"/>
            </a:lvl2pPr>
            <a:lvl3pPr marL="3291718" indent="0">
              <a:buNone/>
              <a:defRPr sz="6500" b="1"/>
            </a:lvl3pPr>
            <a:lvl4pPr marL="4937578" indent="0">
              <a:buNone/>
              <a:defRPr sz="5800" b="1"/>
            </a:lvl4pPr>
            <a:lvl5pPr marL="6583439" indent="0">
              <a:buNone/>
              <a:defRPr sz="5800" b="1"/>
            </a:lvl5pPr>
            <a:lvl6pPr marL="8229299" indent="0">
              <a:buNone/>
              <a:defRPr sz="5800" b="1"/>
            </a:lvl6pPr>
            <a:lvl7pPr marL="9875156" indent="0">
              <a:buNone/>
              <a:defRPr sz="5800" b="1"/>
            </a:lvl7pPr>
            <a:lvl8pPr marL="11521017" indent="0">
              <a:buNone/>
              <a:defRPr sz="5800" b="1"/>
            </a:lvl8pPr>
            <a:lvl9pPr marL="13166878" indent="0">
              <a:buNone/>
              <a:defRPr sz="58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2802853" y="10276284"/>
            <a:ext cx="11140141" cy="18669836"/>
          </a:xfrm>
        </p:spPr>
        <p:txBody>
          <a:bodyPr/>
          <a:lstStyle>
            <a:lvl1pPr>
              <a:defRPr sz="8600"/>
            </a:lvl1pPr>
            <a:lvl2pPr>
              <a:defRPr sz="7200"/>
            </a:lvl2pPr>
            <a:lvl3pPr>
              <a:defRPr sz="6500"/>
            </a:lvl3pPr>
            <a:lvl4pPr>
              <a:defRPr sz="5800"/>
            </a:lvl4pPr>
            <a:lvl5pPr>
              <a:defRPr sz="5800"/>
            </a:lvl5pPr>
            <a:lvl6pPr>
              <a:defRPr sz="5800"/>
            </a:lvl6pPr>
            <a:lvl7pPr>
              <a:defRPr sz="5800"/>
            </a:lvl7pPr>
            <a:lvl8pPr>
              <a:defRPr sz="5800"/>
            </a:lvl8pPr>
            <a:lvl9pPr>
              <a:defRPr sz="5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60159" y="1290161"/>
            <a:ext cx="8291664" cy="5490687"/>
          </a:xfrm>
        </p:spPr>
        <p:txBody>
          <a:bodyPr anchor="b"/>
          <a:lstStyle>
            <a:lvl1pPr algn="l">
              <a:defRPr sz="7200" b="1"/>
            </a:lvl1pPr>
          </a:lstStyle>
          <a:p>
            <a:r>
              <a:rPr lang="fr-FR" smtClean="0"/>
              <a:t>Cliquez pour modifier le style du titre</a:t>
            </a:r>
            <a:endParaRPr lang="fr-FR"/>
          </a:p>
        </p:txBody>
      </p:sp>
      <p:sp>
        <p:nvSpPr>
          <p:cNvPr id="3" name="Espace réservé du contenu 2"/>
          <p:cNvSpPr>
            <a:spLocks noGrp="1"/>
          </p:cNvSpPr>
          <p:nvPr>
            <p:ph idx="1"/>
          </p:nvPr>
        </p:nvSpPr>
        <p:spPr>
          <a:xfrm>
            <a:off x="9853735" y="1290165"/>
            <a:ext cx="14089263" cy="27655960"/>
          </a:xfrm>
        </p:spPr>
        <p:txBody>
          <a:bodyPr/>
          <a:lstStyle>
            <a:lvl1pPr>
              <a:defRPr sz="11300"/>
            </a:lvl1pPr>
            <a:lvl2pPr>
              <a:defRPr sz="10000"/>
            </a:lvl2pPr>
            <a:lvl3pPr>
              <a:defRPr sz="8600"/>
            </a:lvl3pPr>
            <a:lvl4pPr>
              <a:defRPr sz="7200"/>
            </a:lvl4pPr>
            <a:lvl5pPr>
              <a:defRPr sz="7200"/>
            </a:lvl5pPr>
            <a:lvl6pPr>
              <a:defRPr sz="7200"/>
            </a:lvl6pPr>
            <a:lvl7pPr>
              <a:defRPr sz="7200"/>
            </a:lvl7pPr>
            <a:lvl8pPr>
              <a:defRPr sz="7200"/>
            </a:lvl8pPr>
            <a:lvl9pPr>
              <a:defRPr sz="7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1260159" y="6780850"/>
            <a:ext cx="8291664" cy="22165273"/>
          </a:xfrm>
        </p:spPr>
        <p:txBody>
          <a:bodyPr/>
          <a:lstStyle>
            <a:lvl1pPr marL="0" indent="0">
              <a:buNone/>
              <a:defRPr sz="5200"/>
            </a:lvl1pPr>
            <a:lvl2pPr marL="1645861" indent="0">
              <a:buNone/>
              <a:defRPr sz="4500"/>
            </a:lvl2pPr>
            <a:lvl3pPr marL="3291718" indent="0">
              <a:buNone/>
              <a:defRPr sz="3400"/>
            </a:lvl3pPr>
            <a:lvl4pPr marL="4937578" indent="0">
              <a:buNone/>
              <a:defRPr sz="3100"/>
            </a:lvl4pPr>
            <a:lvl5pPr marL="6583439" indent="0">
              <a:buNone/>
              <a:defRPr sz="3100"/>
            </a:lvl5pPr>
            <a:lvl6pPr marL="8229299" indent="0">
              <a:buNone/>
              <a:defRPr sz="3100"/>
            </a:lvl6pPr>
            <a:lvl7pPr marL="9875156" indent="0">
              <a:buNone/>
              <a:defRPr sz="3100"/>
            </a:lvl7pPr>
            <a:lvl8pPr marL="11521017" indent="0">
              <a:buNone/>
              <a:defRPr sz="3100"/>
            </a:lvl8pPr>
            <a:lvl9pPr marL="13166878" indent="0">
              <a:buNone/>
              <a:defRPr sz="3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39994" y="22682835"/>
            <a:ext cx="15121890" cy="2677839"/>
          </a:xfrm>
        </p:spPr>
        <p:txBody>
          <a:bodyPr anchor="b"/>
          <a:lstStyle>
            <a:lvl1pPr algn="l">
              <a:defRPr sz="72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4939994" y="2895360"/>
            <a:ext cx="15121890" cy="19442430"/>
          </a:xfrm>
        </p:spPr>
        <p:txBody>
          <a:bodyPr/>
          <a:lstStyle>
            <a:lvl1pPr marL="0" indent="0">
              <a:buNone/>
              <a:defRPr sz="11300"/>
            </a:lvl1pPr>
            <a:lvl2pPr marL="1645861" indent="0">
              <a:buNone/>
              <a:defRPr sz="10000"/>
            </a:lvl2pPr>
            <a:lvl3pPr marL="3291718" indent="0">
              <a:buNone/>
              <a:defRPr sz="8600"/>
            </a:lvl3pPr>
            <a:lvl4pPr marL="4937578" indent="0">
              <a:buNone/>
              <a:defRPr sz="7200"/>
            </a:lvl4pPr>
            <a:lvl5pPr marL="6583439" indent="0">
              <a:buNone/>
              <a:defRPr sz="7200"/>
            </a:lvl5pPr>
            <a:lvl6pPr marL="8229299" indent="0">
              <a:buNone/>
              <a:defRPr sz="7200"/>
            </a:lvl6pPr>
            <a:lvl7pPr marL="9875156" indent="0">
              <a:buNone/>
              <a:defRPr sz="7200"/>
            </a:lvl7pPr>
            <a:lvl8pPr marL="11521017" indent="0">
              <a:buNone/>
              <a:defRPr sz="7200"/>
            </a:lvl8pPr>
            <a:lvl9pPr marL="13166878" indent="0">
              <a:buNone/>
              <a:defRPr sz="7200"/>
            </a:lvl9pPr>
          </a:lstStyle>
          <a:p>
            <a:endParaRPr lang="fr-FR"/>
          </a:p>
        </p:txBody>
      </p:sp>
      <p:sp>
        <p:nvSpPr>
          <p:cNvPr id="4" name="Espace réservé du texte 3"/>
          <p:cNvSpPr>
            <a:spLocks noGrp="1"/>
          </p:cNvSpPr>
          <p:nvPr>
            <p:ph type="body" sz="half" idx="2"/>
          </p:nvPr>
        </p:nvSpPr>
        <p:spPr>
          <a:xfrm>
            <a:off x="4939994" y="25360674"/>
            <a:ext cx="15121890" cy="3802971"/>
          </a:xfrm>
        </p:spPr>
        <p:txBody>
          <a:bodyPr/>
          <a:lstStyle>
            <a:lvl1pPr marL="0" indent="0">
              <a:buNone/>
              <a:defRPr sz="5200"/>
            </a:lvl1pPr>
            <a:lvl2pPr marL="1645861" indent="0">
              <a:buNone/>
              <a:defRPr sz="4500"/>
            </a:lvl2pPr>
            <a:lvl3pPr marL="3291718" indent="0">
              <a:buNone/>
              <a:defRPr sz="3400"/>
            </a:lvl3pPr>
            <a:lvl4pPr marL="4937578" indent="0">
              <a:buNone/>
              <a:defRPr sz="3100"/>
            </a:lvl4pPr>
            <a:lvl5pPr marL="6583439" indent="0">
              <a:buNone/>
              <a:defRPr sz="3100"/>
            </a:lvl5pPr>
            <a:lvl6pPr marL="8229299" indent="0">
              <a:buNone/>
              <a:defRPr sz="3100"/>
            </a:lvl6pPr>
            <a:lvl7pPr marL="9875156" indent="0">
              <a:buNone/>
              <a:defRPr sz="3100"/>
            </a:lvl7pPr>
            <a:lvl8pPr marL="11521017" indent="0">
              <a:buNone/>
              <a:defRPr sz="3100"/>
            </a:lvl8pPr>
            <a:lvl9pPr marL="13166878" indent="0">
              <a:buNone/>
              <a:defRPr sz="3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3F6E3D0-BC28-4B76-BAD0-9D7CEC36F324}" type="datetimeFigureOut">
              <a:rPr lang="fr-FR" smtClean="0"/>
              <a:pPr/>
              <a:t>12/07/2013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CD3A67C-26A3-4582-A0D4-2EE598C50FF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260158" y="1297667"/>
            <a:ext cx="22682835" cy="5400675"/>
          </a:xfrm>
          <a:prstGeom prst="rect">
            <a:avLst/>
          </a:prstGeom>
        </p:spPr>
        <p:txBody>
          <a:bodyPr vert="horz" lIns="329173" tIns="164585" rIns="329173" bIns="164585"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1260158" y="7560948"/>
            <a:ext cx="22682835" cy="21385175"/>
          </a:xfrm>
          <a:prstGeom prst="rect">
            <a:avLst/>
          </a:prstGeom>
        </p:spPr>
        <p:txBody>
          <a:bodyPr vert="horz" lIns="329173" tIns="164585" rIns="329173" bIns="164585"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1260157" y="30033757"/>
            <a:ext cx="5880735" cy="1725216"/>
          </a:xfrm>
          <a:prstGeom prst="rect">
            <a:avLst/>
          </a:prstGeom>
        </p:spPr>
        <p:txBody>
          <a:bodyPr vert="horz" lIns="329173" tIns="164585" rIns="329173" bIns="164585" rtlCol="0" anchor="ctr"/>
          <a:lstStyle>
            <a:lvl1pPr algn="l">
              <a:defRPr sz="4500">
                <a:solidFill>
                  <a:schemeClr val="tx1">
                    <a:tint val="75000"/>
                  </a:schemeClr>
                </a:solidFill>
              </a:defRPr>
            </a:lvl1pPr>
          </a:lstStyle>
          <a:p>
            <a:fld id="{C3F6E3D0-BC28-4B76-BAD0-9D7CEC36F324}" type="datetimeFigureOut">
              <a:rPr lang="fr-FR" smtClean="0"/>
              <a:pPr/>
              <a:t>12/07/2013</a:t>
            </a:fld>
            <a:endParaRPr lang="fr-FR"/>
          </a:p>
        </p:txBody>
      </p:sp>
      <p:sp>
        <p:nvSpPr>
          <p:cNvPr id="5" name="Espace réservé du pied de page 4"/>
          <p:cNvSpPr>
            <a:spLocks noGrp="1"/>
          </p:cNvSpPr>
          <p:nvPr>
            <p:ph type="ftr" sz="quarter" idx="3"/>
          </p:nvPr>
        </p:nvSpPr>
        <p:spPr>
          <a:xfrm>
            <a:off x="8611076" y="30033757"/>
            <a:ext cx="7980998" cy="1725216"/>
          </a:xfrm>
          <a:prstGeom prst="rect">
            <a:avLst/>
          </a:prstGeom>
        </p:spPr>
        <p:txBody>
          <a:bodyPr vert="horz" lIns="329173" tIns="164585" rIns="329173" bIns="164585" rtlCol="0" anchor="ctr"/>
          <a:lstStyle>
            <a:lvl1pPr algn="ctr">
              <a:defRPr sz="45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18062258" y="30033757"/>
            <a:ext cx="5880735" cy="1725216"/>
          </a:xfrm>
          <a:prstGeom prst="rect">
            <a:avLst/>
          </a:prstGeom>
        </p:spPr>
        <p:txBody>
          <a:bodyPr vert="horz" lIns="329173" tIns="164585" rIns="329173" bIns="164585" rtlCol="0" anchor="ctr"/>
          <a:lstStyle>
            <a:lvl1pPr algn="r">
              <a:defRPr sz="4500">
                <a:solidFill>
                  <a:schemeClr val="tx1">
                    <a:tint val="75000"/>
                  </a:schemeClr>
                </a:solidFill>
              </a:defRPr>
            </a:lvl1pPr>
          </a:lstStyle>
          <a:p>
            <a:fld id="{3CD3A67C-26A3-4582-A0D4-2EE598C50FF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291718" rtl="0" eaLnBrk="1" latinLnBrk="0" hangingPunct="1">
        <a:spcBef>
          <a:spcPct val="0"/>
        </a:spcBef>
        <a:buNone/>
        <a:defRPr sz="15800" kern="1200">
          <a:solidFill>
            <a:schemeClr val="tx1"/>
          </a:solidFill>
          <a:latin typeface="+mj-lt"/>
          <a:ea typeface="+mj-ea"/>
          <a:cs typeface="+mj-cs"/>
        </a:defRPr>
      </a:lvl1pPr>
    </p:titleStyle>
    <p:bodyStyle>
      <a:lvl1pPr marL="1234395" indent="-1234395" algn="l" defTabSz="3291718" rtl="0" eaLnBrk="1" latinLnBrk="0" hangingPunct="1">
        <a:spcBef>
          <a:spcPct val="20000"/>
        </a:spcBef>
        <a:buFont typeface="Arial" pitchFamily="34" charset="0"/>
        <a:buChar char="•"/>
        <a:defRPr sz="11300" kern="1200">
          <a:solidFill>
            <a:schemeClr val="tx1"/>
          </a:solidFill>
          <a:latin typeface="+mn-lt"/>
          <a:ea typeface="+mn-ea"/>
          <a:cs typeface="+mn-cs"/>
        </a:defRPr>
      </a:lvl1pPr>
      <a:lvl2pPr marL="2674520" indent="-1028663" algn="l" defTabSz="3291718" rtl="0" eaLnBrk="1" latinLnBrk="0" hangingPunct="1">
        <a:spcBef>
          <a:spcPct val="20000"/>
        </a:spcBef>
        <a:buFont typeface="Arial" pitchFamily="34" charset="0"/>
        <a:buChar char="–"/>
        <a:defRPr sz="10000" kern="1200">
          <a:solidFill>
            <a:schemeClr val="tx1"/>
          </a:solidFill>
          <a:latin typeface="+mn-lt"/>
          <a:ea typeface="+mn-ea"/>
          <a:cs typeface="+mn-cs"/>
        </a:defRPr>
      </a:lvl2pPr>
      <a:lvl3pPr marL="4114650" indent="-822929" algn="l" defTabSz="3291718" rtl="0" eaLnBrk="1" latinLnBrk="0" hangingPunct="1">
        <a:spcBef>
          <a:spcPct val="20000"/>
        </a:spcBef>
        <a:buFont typeface="Arial" pitchFamily="34" charset="0"/>
        <a:buChar char="•"/>
        <a:defRPr sz="8600" kern="1200">
          <a:solidFill>
            <a:schemeClr val="tx1"/>
          </a:solidFill>
          <a:latin typeface="+mn-lt"/>
          <a:ea typeface="+mn-ea"/>
          <a:cs typeface="+mn-cs"/>
        </a:defRPr>
      </a:lvl3pPr>
      <a:lvl4pPr marL="5760510" indent="-822929" algn="l" defTabSz="3291718"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6367" indent="-822929" algn="l" defTabSz="3291718"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2228" indent="-822929" algn="l" defTabSz="3291718"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8088" indent="-822929" algn="l" defTabSz="3291718"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3946" indent="-822929" algn="l" defTabSz="3291718"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9806" indent="-822929" algn="l" defTabSz="3291718"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fr-FR"/>
      </a:defPPr>
      <a:lvl1pPr marL="0" algn="l" defTabSz="3291718" rtl="0" eaLnBrk="1" latinLnBrk="0" hangingPunct="1">
        <a:defRPr sz="6500" kern="1200">
          <a:solidFill>
            <a:schemeClr val="tx1"/>
          </a:solidFill>
          <a:latin typeface="+mn-lt"/>
          <a:ea typeface="+mn-ea"/>
          <a:cs typeface="+mn-cs"/>
        </a:defRPr>
      </a:lvl1pPr>
      <a:lvl2pPr marL="1645861" algn="l" defTabSz="3291718" rtl="0" eaLnBrk="1" latinLnBrk="0" hangingPunct="1">
        <a:defRPr sz="6500" kern="1200">
          <a:solidFill>
            <a:schemeClr val="tx1"/>
          </a:solidFill>
          <a:latin typeface="+mn-lt"/>
          <a:ea typeface="+mn-ea"/>
          <a:cs typeface="+mn-cs"/>
        </a:defRPr>
      </a:lvl2pPr>
      <a:lvl3pPr marL="3291718" algn="l" defTabSz="3291718" rtl="0" eaLnBrk="1" latinLnBrk="0" hangingPunct="1">
        <a:defRPr sz="6500" kern="1200">
          <a:solidFill>
            <a:schemeClr val="tx1"/>
          </a:solidFill>
          <a:latin typeface="+mn-lt"/>
          <a:ea typeface="+mn-ea"/>
          <a:cs typeface="+mn-cs"/>
        </a:defRPr>
      </a:lvl3pPr>
      <a:lvl4pPr marL="4937578" algn="l" defTabSz="3291718" rtl="0" eaLnBrk="1" latinLnBrk="0" hangingPunct="1">
        <a:defRPr sz="6500" kern="1200">
          <a:solidFill>
            <a:schemeClr val="tx1"/>
          </a:solidFill>
          <a:latin typeface="+mn-lt"/>
          <a:ea typeface="+mn-ea"/>
          <a:cs typeface="+mn-cs"/>
        </a:defRPr>
      </a:lvl4pPr>
      <a:lvl5pPr marL="6583439" algn="l" defTabSz="3291718" rtl="0" eaLnBrk="1" latinLnBrk="0" hangingPunct="1">
        <a:defRPr sz="6500" kern="1200">
          <a:solidFill>
            <a:schemeClr val="tx1"/>
          </a:solidFill>
          <a:latin typeface="+mn-lt"/>
          <a:ea typeface="+mn-ea"/>
          <a:cs typeface="+mn-cs"/>
        </a:defRPr>
      </a:lvl5pPr>
      <a:lvl6pPr marL="8229299" algn="l" defTabSz="3291718" rtl="0" eaLnBrk="1" latinLnBrk="0" hangingPunct="1">
        <a:defRPr sz="6500" kern="1200">
          <a:solidFill>
            <a:schemeClr val="tx1"/>
          </a:solidFill>
          <a:latin typeface="+mn-lt"/>
          <a:ea typeface="+mn-ea"/>
          <a:cs typeface="+mn-cs"/>
        </a:defRPr>
      </a:lvl6pPr>
      <a:lvl7pPr marL="9875156" algn="l" defTabSz="3291718" rtl="0" eaLnBrk="1" latinLnBrk="0" hangingPunct="1">
        <a:defRPr sz="6500" kern="1200">
          <a:solidFill>
            <a:schemeClr val="tx1"/>
          </a:solidFill>
          <a:latin typeface="+mn-lt"/>
          <a:ea typeface="+mn-ea"/>
          <a:cs typeface="+mn-cs"/>
        </a:defRPr>
      </a:lvl7pPr>
      <a:lvl8pPr marL="11521017" algn="l" defTabSz="3291718" rtl="0" eaLnBrk="1" latinLnBrk="0" hangingPunct="1">
        <a:defRPr sz="6500" kern="1200">
          <a:solidFill>
            <a:schemeClr val="tx1"/>
          </a:solidFill>
          <a:latin typeface="+mn-lt"/>
          <a:ea typeface="+mn-ea"/>
          <a:cs typeface="+mn-cs"/>
        </a:defRPr>
      </a:lvl8pPr>
      <a:lvl9pPr marL="13166878" algn="l" defTabSz="3291718" rtl="0" eaLnBrk="1" latinLnBrk="0" hangingPunct="1">
        <a:defRPr sz="6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0.pn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chart" Target="../charts/chart1.xml"/><Relationship Id="rId5" Type="http://schemas.openxmlformats.org/officeDocument/2006/relationships/image" Target="../media/image3.png"/><Relationship Id="rId15" Type="http://schemas.openxmlformats.org/officeDocument/2006/relationships/chart" Target="../charts/chart2.xml"/><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65"/>
          <p:cNvPicPr>
            <a:picLocks noChangeAspect="1" noChangeArrowheads="1"/>
          </p:cNvPicPr>
          <p:nvPr/>
        </p:nvPicPr>
        <p:blipFill>
          <a:blip r:embed="rId3" cstate="print"/>
          <a:srcRect/>
          <a:stretch>
            <a:fillRect/>
          </a:stretch>
        </p:blipFill>
        <p:spPr bwMode="auto">
          <a:xfrm>
            <a:off x="28489" y="41729"/>
            <a:ext cx="5643602" cy="2587080"/>
          </a:xfrm>
          <a:prstGeom prst="rect">
            <a:avLst/>
          </a:prstGeom>
          <a:noFill/>
          <a:ln w="9525">
            <a:noFill/>
            <a:miter lim="800000"/>
            <a:headEnd/>
            <a:tailEnd/>
          </a:ln>
        </p:spPr>
      </p:pic>
      <p:sp>
        <p:nvSpPr>
          <p:cNvPr id="4" name="ZoneTexte 3"/>
          <p:cNvSpPr txBox="1"/>
          <p:nvPr/>
        </p:nvSpPr>
        <p:spPr>
          <a:xfrm>
            <a:off x="171365" y="3263558"/>
            <a:ext cx="24146044" cy="3524042"/>
          </a:xfrm>
          <a:prstGeom prst="rect">
            <a:avLst/>
          </a:prstGeom>
          <a:noFill/>
        </p:spPr>
        <p:txBody>
          <a:bodyPr wrap="square" lIns="91437" tIns="45720" rIns="91437" bIns="45720" rtlCol="0">
            <a:spAutoFit/>
          </a:bodyPr>
          <a:lstStyle/>
          <a:p>
            <a:pPr algn="ctr"/>
            <a:r>
              <a:rPr lang="fr-FR" sz="3100" b="1" dirty="0" smtClean="0">
                <a:latin typeface="Arial" pitchFamily="34" charset="0"/>
                <a:cs typeface="Arial" pitchFamily="34" charset="0"/>
              </a:rPr>
              <a:t>SUMMARY</a:t>
            </a:r>
          </a:p>
          <a:p>
            <a:pPr algn="just"/>
            <a:r>
              <a:rPr lang="fr-FR" sz="2400" dirty="0" smtClean="0">
                <a:latin typeface="Arial" pitchFamily="34" charset="0"/>
                <a:cs typeface="Arial" pitchFamily="34" charset="0"/>
              </a:rPr>
              <a:t>Surfactants are </a:t>
            </a:r>
            <a:r>
              <a:rPr lang="fr-FR" sz="2400" dirty="0" err="1" smtClean="0">
                <a:latin typeface="Arial" pitchFamily="34" charset="0"/>
                <a:cs typeface="Arial" pitchFamily="34" charset="0"/>
              </a:rPr>
              <a:t>nowadays</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very</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useful</a:t>
            </a:r>
            <a:r>
              <a:rPr lang="fr-FR" sz="2400" dirty="0" smtClean="0">
                <a:latin typeface="Arial" pitchFamily="34" charset="0"/>
                <a:cs typeface="Arial" pitchFamily="34" charset="0"/>
              </a:rPr>
              <a:t> additives to </a:t>
            </a:r>
            <a:r>
              <a:rPr lang="fr-FR" sz="2400" dirty="0" err="1" smtClean="0">
                <a:latin typeface="Arial" pitchFamily="34" charset="0"/>
                <a:cs typeface="Arial" pitchFamily="34" charset="0"/>
              </a:rPr>
              <a:t>improve</a:t>
            </a:r>
            <a:r>
              <a:rPr lang="fr-FR" sz="2400" dirty="0" smtClean="0">
                <a:latin typeface="Arial" pitchFamily="34" charset="0"/>
                <a:cs typeface="Arial" pitchFamily="34" charset="0"/>
              </a:rPr>
              <a:t> the </a:t>
            </a:r>
            <a:r>
              <a:rPr lang="fr-FR" sz="2400" dirty="0" err="1" smtClean="0">
                <a:latin typeface="Arial" pitchFamily="34" charset="0"/>
                <a:cs typeface="Arial" pitchFamily="34" charset="0"/>
              </a:rPr>
              <a:t>effectiveness</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phytosanitary</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treatments</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They</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contribute</a:t>
            </a:r>
            <a:r>
              <a:rPr lang="fr-FR" sz="2400" dirty="0" smtClean="0">
                <a:latin typeface="Arial" pitchFamily="34" charset="0"/>
                <a:cs typeface="Arial" pitchFamily="34" charset="0"/>
              </a:rPr>
              <a:t> to change the types of impact and </a:t>
            </a:r>
            <a:r>
              <a:rPr lang="fr-FR" sz="2400" dirty="0" err="1" smtClean="0">
                <a:latin typeface="Arial" pitchFamily="34" charset="0"/>
                <a:cs typeface="Arial" pitchFamily="34" charset="0"/>
              </a:rPr>
              <a:t>thus</a:t>
            </a:r>
            <a:r>
              <a:rPr lang="fr-FR" sz="2400" dirty="0" smtClean="0">
                <a:latin typeface="Arial" pitchFamily="34" charset="0"/>
                <a:cs typeface="Arial" pitchFamily="34" charset="0"/>
              </a:rPr>
              <a:t> the </a:t>
            </a:r>
            <a:r>
              <a:rPr lang="fr-FR" sz="2400" dirty="0" err="1" smtClean="0">
                <a:latin typeface="Arial" pitchFamily="34" charset="0"/>
                <a:cs typeface="Arial" pitchFamily="34" charset="0"/>
              </a:rPr>
              <a:t>amount</a:t>
            </a:r>
            <a:r>
              <a:rPr lang="fr-FR" sz="2400" dirty="0" smtClean="0">
                <a:latin typeface="Arial" pitchFamily="34" charset="0"/>
                <a:cs typeface="Arial" pitchFamily="34" charset="0"/>
              </a:rPr>
              <a:t> of spray </a:t>
            </a:r>
            <a:r>
              <a:rPr lang="fr-FR" sz="2400" dirty="0" err="1" smtClean="0">
                <a:latin typeface="Arial" pitchFamily="34" charset="0"/>
                <a:cs typeface="Arial" pitchFamily="34" charset="0"/>
              </a:rPr>
              <a:t>retained</a:t>
            </a:r>
            <a:r>
              <a:rPr lang="fr-FR" sz="2400" dirty="0" smtClean="0">
                <a:latin typeface="Arial" pitchFamily="34" charset="0"/>
                <a:cs typeface="Arial" pitchFamily="34" charset="0"/>
              </a:rPr>
              <a:t> by the </a:t>
            </a:r>
            <a:r>
              <a:rPr lang="fr-FR" sz="2400" dirty="0" err="1" smtClean="0">
                <a:latin typeface="Arial" pitchFamily="34" charset="0"/>
                <a:cs typeface="Arial" pitchFamily="34" charset="0"/>
              </a:rPr>
              <a:t>leaves</a:t>
            </a:r>
            <a:r>
              <a:rPr lang="fr-FR" sz="2400" dirty="0" smtClean="0">
                <a:latin typeface="Arial" pitchFamily="34" charset="0"/>
                <a:cs typeface="Arial" pitchFamily="34" charset="0"/>
              </a:rPr>
              <a:t> of the </a:t>
            </a:r>
            <a:r>
              <a:rPr lang="fr-FR" sz="2400" dirty="0" err="1" smtClean="0">
                <a:latin typeface="Arial" pitchFamily="34" charset="0"/>
                <a:cs typeface="Arial" pitchFamily="34" charset="0"/>
              </a:rPr>
              <a:t>treated</a:t>
            </a:r>
            <a:r>
              <a:rPr lang="fr-FR" sz="2400" dirty="0" smtClean="0">
                <a:latin typeface="Arial" pitchFamily="34" charset="0"/>
                <a:cs typeface="Arial" pitchFamily="34" charset="0"/>
              </a:rPr>
              <a:t> plant.</a:t>
            </a:r>
          </a:p>
          <a:p>
            <a:pPr algn="just"/>
            <a:r>
              <a:rPr lang="fr-FR" sz="2400" dirty="0" err="1" smtClean="0">
                <a:latin typeface="Arial" pitchFamily="34" charset="0"/>
                <a:cs typeface="Arial" pitchFamily="34" charset="0"/>
              </a:rPr>
              <a:t>We</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performed</a:t>
            </a:r>
            <a:r>
              <a:rPr lang="fr-FR" sz="2400" dirty="0" smtClean="0">
                <a:latin typeface="Arial" pitchFamily="34" charset="0"/>
                <a:cs typeface="Arial" pitchFamily="34" charset="0"/>
              </a:rPr>
              <a:t> tests of </a:t>
            </a:r>
            <a:r>
              <a:rPr lang="fr-FR" sz="2400" dirty="0" err="1" smtClean="0">
                <a:latin typeface="Arial" pitchFamily="34" charset="0"/>
                <a:cs typeface="Arial" pitchFamily="34" charset="0"/>
              </a:rPr>
              <a:t>retention</a:t>
            </a:r>
            <a:r>
              <a:rPr lang="fr-FR" sz="2400" dirty="0" smtClean="0">
                <a:latin typeface="Arial" pitchFamily="34" charset="0"/>
                <a:cs typeface="Arial" pitchFamily="34" charset="0"/>
              </a:rPr>
              <a:t> on </a:t>
            </a:r>
            <a:r>
              <a:rPr lang="fr-FR" sz="2400" dirty="0" err="1" smtClean="0">
                <a:latin typeface="Arial" pitchFamily="34" charset="0"/>
                <a:cs typeface="Arial" pitchFamily="34" charset="0"/>
              </a:rPr>
              <a:t>whole</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barley</a:t>
            </a:r>
            <a:r>
              <a:rPr lang="fr-FR" sz="2400" dirty="0" smtClean="0">
                <a:latin typeface="Arial" pitchFamily="34" charset="0"/>
                <a:cs typeface="Arial" pitchFamily="34" charset="0"/>
              </a:rPr>
              <a:t> plants on BBCH-</a:t>
            </a:r>
            <a:r>
              <a:rPr lang="fr-FR" sz="2400" dirty="0" err="1" smtClean="0">
                <a:latin typeface="Arial" pitchFamily="34" charset="0"/>
                <a:cs typeface="Arial" pitchFamily="34" charset="0"/>
              </a:rPr>
              <a:t>scale</a:t>
            </a:r>
            <a:r>
              <a:rPr lang="fr-FR" sz="2400" dirty="0" smtClean="0">
                <a:latin typeface="Arial" pitchFamily="34" charset="0"/>
                <a:cs typeface="Arial" pitchFamily="34" charset="0"/>
              </a:rPr>
              <a:t> 12 and </a:t>
            </a:r>
            <a:r>
              <a:rPr lang="fr-FR" sz="2400" dirty="0" err="1" smtClean="0">
                <a:latin typeface="Arial" pitchFamily="34" charset="0"/>
                <a:cs typeface="Arial" pitchFamily="34" charset="0"/>
              </a:rPr>
              <a:t>small</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pieces</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barley</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leaves</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at</a:t>
            </a:r>
            <a:r>
              <a:rPr lang="fr-FR" sz="2400" dirty="0" smtClean="0">
                <a:latin typeface="Arial" pitchFamily="34" charset="0"/>
                <a:cs typeface="Arial" pitchFamily="34" charset="0"/>
              </a:rPr>
              <a:t> the </a:t>
            </a:r>
            <a:r>
              <a:rPr lang="fr-FR" sz="2400" dirty="0" err="1" smtClean="0">
                <a:latin typeface="Arial" pitchFamily="34" charset="0"/>
                <a:cs typeface="Arial" pitchFamily="34" charset="0"/>
              </a:rPr>
              <a:t>same</a:t>
            </a:r>
            <a:r>
              <a:rPr lang="fr-FR" sz="2400" dirty="0" smtClean="0">
                <a:latin typeface="Arial" pitchFamily="34" charset="0"/>
                <a:cs typeface="Arial" pitchFamily="34" charset="0"/>
              </a:rPr>
              <a:t> stage of </a:t>
            </a:r>
            <a:r>
              <a:rPr lang="fr-FR" sz="2400" dirty="0" err="1" smtClean="0">
                <a:latin typeface="Arial" pitchFamily="34" charset="0"/>
                <a:cs typeface="Arial" pitchFamily="34" charset="0"/>
              </a:rPr>
              <a:t>growth</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Spraying</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was</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done</a:t>
            </a:r>
            <a:r>
              <a:rPr lang="fr-FR" sz="2400" dirty="0" smtClean="0">
                <a:latin typeface="Arial" pitchFamily="34" charset="0"/>
                <a:cs typeface="Arial" pitchFamily="34" charset="0"/>
              </a:rPr>
              <a:t> in </a:t>
            </a:r>
            <a:r>
              <a:rPr lang="fr-FR" sz="2400" dirty="0" err="1" smtClean="0">
                <a:latin typeface="Arial" pitchFamily="34" charset="0"/>
                <a:cs typeface="Arial" pitchFamily="34" charset="0"/>
              </a:rPr>
              <a:t>three</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ways</a:t>
            </a:r>
            <a:r>
              <a:rPr lang="fr-FR" sz="2400" dirty="0" smtClean="0">
                <a:latin typeface="Arial" pitchFamily="34" charset="0"/>
                <a:cs typeface="Arial" pitchFamily="34" charset="0"/>
              </a:rPr>
              <a:t>: water </a:t>
            </a:r>
            <a:r>
              <a:rPr lang="fr-FR" sz="2400" dirty="0" err="1" smtClean="0">
                <a:latin typeface="Arial" pitchFamily="34" charset="0"/>
                <a:cs typeface="Arial" pitchFamily="34" charset="0"/>
              </a:rPr>
              <a:t>without</a:t>
            </a:r>
            <a:r>
              <a:rPr lang="fr-FR" sz="2400" dirty="0" smtClean="0">
                <a:latin typeface="Arial" pitchFamily="34" charset="0"/>
                <a:cs typeface="Arial" pitchFamily="34" charset="0"/>
              </a:rPr>
              <a:t> surfactant, water </a:t>
            </a:r>
            <a:r>
              <a:rPr lang="fr-FR" sz="2400" dirty="0" err="1" smtClean="0">
                <a:latin typeface="Arial" pitchFamily="34" charset="0"/>
                <a:cs typeface="Arial" pitchFamily="34" charset="0"/>
              </a:rPr>
              <a:t>with</a:t>
            </a:r>
            <a:r>
              <a:rPr lang="fr-FR" sz="2400" dirty="0" smtClean="0">
                <a:latin typeface="Arial" pitchFamily="34" charset="0"/>
                <a:cs typeface="Arial" pitchFamily="34" charset="0"/>
              </a:rPr>
              <a:t> Break-</a:t>
            </a:r>
            <a:r>
              <a:rPr lang="fr-FR" sz="2400" dirty="0" err="1" smtClean="0">
                <a:latin typeface="Arial" pitchFamily="34" charset="0"/>
                <a:cs typeface="Arial" pitchFamily="34" charset="0"/>
              </a:rPr>
              <a:t>Thru</a:t>
            </a:r>
            <a:r>
              <a:rPr lang="fr-FR" sz="2400" dirty="0" smtClean="0">
                <a:latin typeface="Arial" pitchFamily="34" charset="0"/>
                <a:cs typeface="Arial" pitchFamily="34" charset="0"/>
              </a:rPr>
              <a:t> S240 and water </a:t>
            </a:r>
            <a:r>
              <a:rPr lang="fr-FR" sz="2400" dirty="0" err="1" smtClean="0">
                <a:latin typeface="Arial" pitchFamily="34" charset="0"/>
                <a:cs typeface="Arial" pitchFamily="34" charset="0"/>
              </a:rPr>
              <a:t>with</a:t>
            </a:r>
            <a:r>
              <a:rPr lang="fr-FR" sz="2400" dirty="0" smtClean="0">
                <a:latin typeface="Arial" pitchFamily="34" charset="0"/>
                <a:cs typeface="Arial" pitchFamily="34" charset="0"/>
              </a:rPr>
              <a:t> Li700.</a:t>
            </a:r>
          </a:p>
          <a:p>
            <a:pPr algn="just"/>
            <a:r>
              <a:rPr lang="fr-FR" sz="2400" dirty="0" smtClean="0">
                <a:latin typeface="Arial" pitchFamily="34" charset="0"/>
                <a:cs typeface="Arial" pitchFamily="34" charset="0"/>
              </a:rPr>
              <a:t>The </a:t>
            </a:r>
            <a:r>
              <a:rPr lang="fr-FR" sz="2400" dirty="0" err="1" smtClean="0">
                <a:latin typeface="Arial" pitchFamily="34" charset="0"/>
                <a:cs typeface="Arial" pitchFamily="34" charset="0"/>
              </a:rPr>
              <a:t>three</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slurries</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fluorescein</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contained</a:t>
            </a:r>
            <a:r>
              <a:rPr lang="fr-FR" sz="2400" dirty="0" smtClean="0">
                <a:latin typeface="Arial" pitchFamily="34" charset="0"/>
                <a:cs typeface="Arial" pitchFamily="34" charset="0"/>
              </a:rPr>
              <a:t> in an </a:t>
            </a:r>
            <a:r>
              <a:rPr lang="fr-FR" sz="2400" dirty="0" err="1" smtClean="0">
                <a:latin typeface="Arial" pitchFamily="34" charset="0"/>
                <a:cs typeface="Arial" pitchFamily="34" charset="0"/>
              </a:rPr>
              <a:t>amount</a:t>
            </a:r>
            <a:r>
              <a:rPr lang="fr-FR" sz="2400" dirty="0" smtClean="0">
                <a:latin typeface="Arial" pitchFamily="34" charset="0"/>
                <a:cs typeface="Arial" pitchFamily="34" charset="0"/>
              </a:rPr>
              <a:t> of 0.2 g / l. </a:t>
            </a:r>
            <a:r>
              <a:rPr lang="fr-FR" sz="2400" dirty="0" err="1" smtClean="0">
                <a:latin typeface="Arial" pitchFamily="34" charset="0"/>
                <a:cs typeface="Arial" pitchFamily="34" charset="0"/>
              </a:rPr>
              <a:t>Fluorescein</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retained</a:t>
            </a:r>
            <a:r>
              <a:rPr lang="fr-FR" sz="2400" dirty="0" smtClean="0">
                <a:latin typeface="Arial" pitchFamily="34" charset="0"/>
                <a:cs typeface="Arial" pitchFamily="34" charset="0"/>
              </a:rPr>
              <a:t> by the </a:t>
            </a:r>
            <a:r>
              <a:rPr lang="fr-FR" sz="2400" dirty="0" err="1" smtClean="0">
                <a:latin typeface="Arial" pitchFamily="34" charset="0"/>
                <a:cs typeface="Arial" pitchFamily="34" charset="0"/>
              </a:rPr>
              <a:t>leaves</a:t>
            </a:r>
            <a:r>
              <a:rPr lang="fr-FR" sz="2400" dirty="0" smtClean="0">
                <a:latin typeface="Arial" pitchFamily="34" charset="0"/>
                <a:cs typeface="Arial" pitchFamily="34" charset="0"/>
              </a:rPr>
              <a:t> in </a:t>
            </a:r>
            <a:r>
              <a:rPr lang="fr-FR" sz="2400" dirty="0" err="1" smtClean="0">
                <a:latin typeface="Arial" pitchFamily="34" charset="0"/>
                <a:cs typeface="Arial" pitchFamily="34" charset="0"/>
              </a:rPr>
              <a:t>both</a:t>
            </a:r>
            <a:r>
              <a:rPr lang="fr-FR" sz="2400" dirty="0" smtClean="0">
                <a:latin typeface="Arial" pitchFamily="34" charset="0"/>
                <a:cs typeface="Arial" pitchFamily="34" charset="0"/>
              </a:rPr>
              <a:t> cases </a:t>
            </a:r>
            <a:r>
              <a:rPr lang="fr-FR" sz="2400" dirty="0" err="1" smtClean="0">
                <a:latin typeface="Arial" pitchFamily="34" charset="0"/>
                <a:cs typeface="Arial" pitchFamily="34" charset="0"/>
              </a:rPr>
              <a:t>is</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then</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measured</a:t>
            </a:r>
            <a:r>
              <a:rPr lang="fr-FR" sz="2400" dirty="0" smtClean="0">
                <a:latin typeface="Arial" pitchFamily="34" charset="0"/>
                <a:cs typeface="Arial" pitchFamily="34" charset="0"/>
              </a:rPr>
              <a:t> by a </a:t>
            </a:r>
            <a:r>
              <a:rPr lang="fr-FR" sz="2400" dirty="0" err="1" smtClean="0">
                <a:latin typeface="Arial" pitchFamily="34" charset="0"/>
                <a:cs typeface="Arial" pitchFamily="34" charset="0"/>
              </a:rPr>
              <a:t>spectrofluoremeter</a:t>
            </a:r>
            <a:r>
              <a:rPr lang="fr-FR" sz="2400" dirty="0" smtClean="0">
                <a:latin typeface="Arial" pitchFamily="34" charset="0"/>
                <a:cs typeface="Arial" pitchFamily="34" charset="0"/>
              </a:rPr>
              <a:t>.</a:t>
            </a:r>
            <a:br>
              <a:rPr lang="fr-FR" sz="2400" dirty="0" smtClean="0">
                <a:latin typeface="Arial" pitchFamily="34" charset="0"/>
                <a:cs typeface="Arial" pitchFamily="34" charset="0"/>
              </a:rPr>
            </a:br>
            <a:r>
              <a:rPr lang="fr-FR" sz="2400" dirty="0" smtClean="0">
                <a:latin typeface="Arial" pitchFamily="34" charset="0"/>
                <a:cs typeface="Arial" pitchFamily="34" charset="0"/>
              </a:rPr>
              <a:t>The </a:t>
            </a:r>
            <a:r>
              <a:rPr lang="fr-FR" sz="2400" dirty="0" err="1" smtClean="0">
                <a:latin typeface="Arial" pitchFamily="34" charset="0"/>
                <a:cs typeface="Arial" pitchFamily="34" charset="0"/>
              </a:rPr>
              <a:t>retention</a:t>
            </a:r>
            <a:r>
              <a:rPr lang="fr-FR" sz="2400" dirty="0" smtClean="0">
                <a:latin typeface="Arial" pitchFamily="34" charset="0"/>
                <a:cs typeface="Arial" pitchFamily="34" charset="0"/>
              </a:rPr>
              <a:t> tests on </a:t>
            </a:r>
            <a:r>
              <a:rPr lang="fr-FR" sz="2400" dirty="0" err="1" smtClean="0">
                <a:latin typeface="Arial" pitchFamily="34" charset="0"/>
                <a:cs typeface="Arial" pitchFamily="34" charset="0"/>
              </a:rPr>
              <a:t>whole</a:t>
            </a:r>
            <a:r>
              <a:rPr lang="fr-FR" sz="2400" dirty="0" smtClean="0">
                <a:latin typeface="Arial" pitchFamily="34" charset="0"/>
                <a:cs typeface="Arial" pitchFamily="34" charset="0"/>
              </a:rPr>
              <a:t> plants show </a:t>
            </a:r>
            <a:r>
              <a:rPr lang="fr-FR" sz="2400" dirty="0" err="1" smtClean="0">
                <a:latin typeface="Arial" pitchFamily="34" charset="0"/>
                <a:cs typeface="Arial" pitchFamily="34" charset="0"/>
              </a:rPr>
              <a:t>that</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it</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is</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tripled</a:t>
            </a:r>
            <a:r>
              <a:rPr lang="fr-FR" sz="2400" dirty="0" smtClean="0">
                <a:latin typeface="Arial" pitchFamily="34" charset="0"/>
                <a:cs typeface="Arial" pitchFamily="34" charset="0"/>
              </a:rPr>
              <a:t> by the first surfactant and </a:t>
            </a:r>
            <a:r>
              <a:rPr lang="fr-FR" sz="2400" dirty="0" err="1" smtClean="0">
                <a:latin typeface="Arial" pitchFamily="34" charset="0"/>
                <a:cs typeface="Arial" pitchFamily="34" charset="0"/>
              </a:rPr>
              <a:t>doubled</a:t>
            </a:r>
            <a:r>
              <a:rPr lang="fr-FR" sz="2400" dirty="0" smtClean="0">
                <a:latin typeface="Arial" pitchFamily="34" charset="0"/>
                <a:cs typeface="Arial" pitchFamily="34" charset="0"/>
              </a:rPr>
              <a:t> by the second. By cons on </a:t>
            </a:r>
            <a:r>
              <a:rPr lang="fr-FR" sz="2400" dirty="0" err="1" smtClean="0">
                <a:latin typeface="Arial" pitchFamily="34" charset="0"/>
                <a:cs typeface="Arial" pitchFamily="34" charset="0"/>
              </a:rPr>
              <a:t>small</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pieces</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barley</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leaves</a:t>
            </a:r>
            <a:r>
              <a:rPr lang="fr-FR" sz="2400" dirty="0" smtClean="0">
                <a:latin typeface="Arial" pitchFamily="34" charset="0"/>
                <a:cs typeface="Arial" pitchFamily="34" charset="0"/>
              </a:rPr>
              <a:t>, the </a:t>
            </a:r>
            <a:r>
              <a:rPr lang="fr-FR" sz="2400" dirty="0" err="1" smtClean="0">
                <a:latin typeface="Arial" pitchFamily="34" charset="0"/>
                <a:cs typeface="Arial" pitchFamily="34" charset="0"/>
              </a:rPr>
              <a:t>amount</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was</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increased</a:t>
            </a:r>
            <a:r>
              <a:rPr lang="fr-FR" sz="2400" dirty="0" smtClean="0">
                <a:latin typeface="Arial" pitchFamily="34" charset="0"/>
                <a:cs typeface="Arial" pitchFamily="34" charset="0"/>
              </a:rPr>
              <a:t> by the use of surfactants but not to the </a:t>
            </a:r>
            <a:r>
              <a:rPr lang="fr-FR" sz="2400" dirty="0" err="1" smtClean="0">
                <a:latin typeface="Arial" pitchFamily="34" charset="0"/>
                <a:cs typeface="Arial" pitchFamily="34" charset="0"/>
              </a:rPr>
              <a:t>same</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scale</a:t>
            </a:r>
            <a:r>
              <a:rPr lang="fr-FR" sz="2400" dirty="0" smtClean="0">
                <a:latin typeface="Arial" pitchFamily="34" charset="0"/>
                <a:cs typeface="Arial" pitchFamily="34" charset="0"/>
              </a:rPr>
              <a:t>.</a:t>
            </a:r>
          </a:p>
          <a:p>
            <a:pPr algn="just"/>
            <a:r>
              <a:rPr lang="fr-FR" sz="2400" dirty="0" smtClean="0">
                <a:latin typeface="Arial" pitchFamily="34" charset="0"/>
                <a:cs typeface="Arial" pitchFamily="34" charset="0"/>
              </a:rPr>
              <a:t>This </a:t>
            </a:r>
            <a:r>
              <a:rPr lang="fr-FR" sz="2400" dirty="0" err="1" smtClean="0">
                <a:latin typeface="Arial" pitchFamily="34" charset="0"/>
                <a:cs typeface="Arial" pitchFamily="34" charset="0"/>
              </a:rPr>
              <a:t>study</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concluded</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that</a:t>
            </a:r>
            <a:r>
              <a:rPr lang="fr-FR" sz="2400" dirty="0" smtClean="0">
                <a:latin typeface="Arial" pitchFamily="34" charset="0"/>
                <a:cs typeface="Arial" pitchFamily="34" charset="0"/>
              </a:rPr>
              <a:t> the use of surfactants in spray pesticides </a:t>
            </a:r>
            <a:r>
              <a:rPr lang="fr-FR" sz="2400" dirty="0" err="1" smtClean="0">
                <a:latin typeface="Arial" pitchFamily="34" charset="0"/>
                <a:cs typeface="Arial" pitchFamily="34" charset="0"/>
              </a:rPr>
              <a:t>may</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increase</a:t>
            </a:r>
            <a:r>
              <a:rPr lang="fr-FR" sz="2400" dirty="0" smtClean="0">
                <a:latin typeface="Arial" pitchFamily="34" charset="0"/>
                <a:cs typeface="Arial" pitchFamily="34" charset="0"/>
              </a:rPr>
              <a:t> the </a:t>
            </a:r>
            <a:r>
              <a:rPr lang="fr-FR" sz="2400" dirty="0" err="1" smtClean="0">
                <a:latin typeface="Arial" pitchFamily="34" charset="0"/>
                <a:cs typeface="Arial" pitchFamily="34" charset="0"/>
              </a:rPr>
              <a:t>amount</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retention</a:t>
            </a:r>
            <a:r>
              <a:rPr lang="fr-FR" sz="2400" dirty="0" smtClean="0">
                <a:latin typeface="Arial" pitchFamily="34" charset="0"/>
                <a:cs typeface="Arial" pitchFamily="34" charset="0"/>
              </a:rPr>
              <a:t> as a </a:t>
            </a:r>
            <a:r>
              <a:rPr lang="fr-FR" sz="2400" dirty="0" err="1" smtClean="0">
                <a:latin typeface="Arial" pitchFamily="34" charset="0"/>
                <a:cs typeface="Arial" pitchFamily="34" charset="0"/>
              </a:rPr>
              <a:t>function</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leaf</a:t>
            </a:r>
            <a:r>
              <a:rPr lang="fr-FR" sz="2400" dirty="0" smtClean="0">
                <a:latin typeface="Arial" pitchFamily="34" charset="0"/>
                <a:cs typeface="Arial" pitchFamily="34" charset="0"/>
              </a:rPr>
              <a:t> area and the surfactant </a:t>
            </a:r>
            <a:r>
              <a:rPr lang="fr-FR" sz="2400" dirty="0" err="1" smtClean="0">
                <a:latin typeface="Arial" pitchFamily="34" charset="0"/>
                <a:cs typeface="Arial" pitchFamily="34" charset="0"/>
              </a:rPr>
              <a:t>used</a:t>
            </a:r>
            <a:r>
              <a:rPr lang="fr-FR" sz="2400" dirty="0" smtClean="0">
                <a:latin typeface="Arial" pitchFamily="34" charset="0"/>
                <a:cs typeface="Arial" pitchFamily="34" charset="0"/>
              </a:rPr>
              <a:t>.</a:t>
            </a:r>
            <a:endParaRPr lang="fr-FR" sz="3100" dirty="0">
              <a:latin typeface="Arial" pitchFamily="34" charset="0"/>
              <a:cs typeface="Arial" pitchFamily="34" charset="0"/>
            </a:endParaRPr>
          </a:p>
        </p:txBody>
      </p:sp>
      <p:sp>
        <p:nvSpPr>
          <p:cNvPr id="6" name="ZoneTexte 5"/>
          <p:cNvSpPr txBox="1"/>
          <p:nvPr/>
        </p:nvSpPr>
        <p:spPr>
          <a:xfrm>
            <a:off x="99929" y="6772207"/>
            <a:ext cx="24431793" cy="2785378"/>
          </a:xfrm>
          <a:prstGeom prst="rect">
            <a:avLst/>
          </a:prstGeom>
          <a:noFill/>
        </p:spPr>
        <p:txBody>
          <a:bodyPr wrap="square" lIns="91437" tIns="45720" rIns="91437" bIns="45720" rtlCol="0">
            <a:spAutoFit/>
          </a:bodyPr>
          <a:lstStyle/>
          <a:p>
            <a:pPr algn="ctr"/>
            <a:r>
              <a:rPr lang="fr-FR" sz="3100" b="1" dirty="0" smtClean="0">
                <a:latin typeface="Arial" pitchFamily="34" charset="0"/>
                <a:cs typeface="Arial" pitchFamily="34" charset="0"/>
              </a:rPr>
              <a:t>INTRODUCTION</a:t>
            </a:r>
          </a:p>
          <a:p>
            <a:pPr algn="just">
              <a:defRPr/>
            </a:pPr>
            <a:r>
              <a:rPr lang="en-US" sz="2400" dirty="0" smtClean="0">
                <a:latin typeface="Arial" pitchFamily="34" charset="0"/>
                <a:cs typeface="Arial" pitchFamily="34" charset="0"/>
              </a:rPr>
              <a:t>The most obvious priority of spraying is to achieve a distribution of pesticide such that sufficient active ingredient reaches the sites required for effective pest control. Wastage occurs from material reaching the ground and from off-target drift have a large potential for environmental damage. So their reduction is not just an economic demand but is deemed necessary both in good practice and in legislation.</a:t>
            </a:r>
          </a:p>
          <a:p>
            <a:pPr algn="just">
              <a:defRPr/>
            </a:pPr>
            <a:r>
              <a:rPr lang="en-US" sz="2400" dirty="0" err="1" smtClean="0">
                <a:latin typeface="Arial" pitchFamily="34" charset="0"/>
                <a:cs typeface="Arial" pitchFamily="34" charset="0"/>
              </a:rPr>
              <a:t>Surfanctants</a:t>
            </a:r>
            <a:r>
              <a:rPr lang="en-US" sz="2400" dirty="0" smtClean="0">
                <a:latin typeface="Arial" pitchFamily="34" charset="0"/>
                <a:cs typeface="Arial" pitchFamily="34" charset="0"/>
              </a:rPr>
              <a:t> are used in spraying to increase deposits on foliage. These products are often described in the technical literature as wetting and/or spreading agents. On these basis, the aim is to investigate the eventual effect of changes in spraying operations upon retention efficacy with two approaches: spectrofluorometry and high-speed </a:t>
            </a:r>
            <a:r>
              <a:rPr lang="en-US" sz="2400" dirty="0" err="1" smtClean="0">
                <a:latin typeface="Arial" pitchFamily="34" charset="0"/>
                <a:cs typeface="Arial" pitchFamily="34" charset="0"/>
              </a:rPr>
              <a:t>shadowgraphy</a:t>
            </a:r>
            <a:r>
              <a:rPr lang="en-US" sz="2400" dirty="0" smtClean="0">
                <a:latin typeface="Arial" pitchFamily="34" charset="0"/>
                <a:cs typeface="Arial" pitchFamily="34" charset="0"/>
              </a:rPr>
              <a:t>.</a:t>
            </a:r>
            <a:endParaRPr lang="fr-FR" sz="3100" dirty="0">
              <a:latin typeface="Arial" pitchFamily="34" charset="0"/>
              <a:cs typeface="Arial" pitchFamily="34" charset="0"/>
            </a:endParaRPr>
          </a:p>
        </p:txBody>
      </p:sp>
      <p:sp>
        <p:nvSpPr>
          <p:cNvPr id="7" name="ZoneTexte 6"/>
          <p:cNvSpPr txBox="1"/>
          <p:nvPr/>
        </p:nvSpPr>
        <p:spPr>
          <a:xfrm>
            <a:off x="171367" y="9571558"/>
            <a:ext cx="24360359" cy="6848029"/>
          </a:xfrm>
          <a:prstGeom prst="rect">
            <a:avLst/>
          </a:prstGeom>
          <a:noFill/>
        </p:spPr>
        <p:txBody>
          <a:bodyPr wrap="square" lIns="91437" tIns="45720" rIns="91437" bIns="45720" rtlCol="0">
            <a:spAutoFit/>
          </a:bodyPr>
          <a:lstStyle/>
          <a:p>
            <a:pPr algn="ctr"/>
            <a:r>
              <a:rPr lang="fr-FR" sz="3100" b="1" dirty="0" smtClean="0">
                <a:latin typeface="Arial" pitchFamily="34" charset="0"/>
                <a:cs typeface="Arial" pitchFamily="34" charset="0"/>
              </a:rPr>
              <a:t>MATERIAL AND METHODS</a:t>
            </a:r>
          </a:p>
          <a:p>
            <a:pPr algn="just">
              <a:defRPr/>
            </a:pPr>
            <a:r>
              <a:rPr lang="en-US" sz="2400" dirty="0" smtClean="0">
                <a:latin typeface="Arial" pitchFamily="34" charset="0"/>
                <a:cs typeface="Arial" pitchFamily="34" charset="0"/>
              </a:rPr>
              <a:t>Retention, defined as the amount of spray retained by plant leaves, and drop impact types were studied for two surfactants and compared to water on barley leaves (BBCH12). Break-Thru® S240 (Organ silicone surfactant) at the concentration of 0,1% and Li700® (Phospholipid surfactant) at the concentration of 0,25% were applied to foliage in aqueous sprays. The sprays were produced by a flat-fan nozzle </a:t>
            </a:r>
            <a:r>
              <a:rPr lang="en-US" sz="2400" dirty="0" err="1" smtClean="0">
                <a:latin typeface="Arial" pitchFamily="34" charset="0"/>
                <a:cs typeface="Arial" pitchFamily="34" charset="0"/>
              </a:rPr>
              <a:t>Teejet</a:t>
            </a:r>
            <a:r>
              <a:rPr lang="en-US" sz="2400" dirty="0" smtClean="0">
                <a:latin typeface="Arial" pitchFamily="34" charset="0"/>
                <a:cs typeface="Arial" pitchFamily="34" charset="0"/>
              </a:rPr>
              <a:t> 11003  and a pressure of 2bars, mounted 50cm height above the target on a ramp moving at a speed of 2m/s. Sprayings were performed in laboratory at a temperature of 24°C and relative humidity of 60%.</a:t>
            </a:r>
          </a:p>
          <a:p>
            <a:pPr algn="just">
              <a:defRPr/>
            </a:pPr>
            <a:r>
              <a:rPr lang="en-US" sz="2400" dirty="0" smtClean="0">
                <a:latin typeface="Arial" pitchFamily="34" charset="0"/>
                <a:cs typeface="Arial" pitchFamily="34" charset="0"/>
              </a:rPr>
              <a:t>Retention was quantified on whole plants using </a:t>
            </a:r>
            <a:r>
              <a:rPr lang="en-US" sz="2400" dirty="0" err="1" smtClean="0">
                <a:latin typeface="Arial" pitchFamily="34" charset="0"/>
                <a:cs typeface="Arial" pitchFamily="34" charset="0"/>
              </a:rPr>
              <a:t>fluoroscein</a:t>
            </a:r>
            <a:r>
              <a:rPr lang="en-US" sz="2400" dirty="0" smtClean="0">
                <a:latin typeface="Arial" pitchFamily="34" charset="0"/>
                <a:cs typeface="Arial" pitchFamily="34" charset="0"/>
              </a:rPr>
              <a:t> tracer at a concentration of 0,2 g/l. The results were compared to those of a spray of water with </a:t>
            </a:r>
            <a:r>
              <a:rPr lang="en-US" sz="2400" dirty="0" err="1" smtClean="0">
                <a:latin typeface="Arial" pitchFamily="34" charset="0"/>
                <a:cs typeface="Arial" pitchFamily="34" charset="0"/>
              </a:rPr>
              <a:t>fluoroscein</a:t>
            </a:r>
            <a:r>
              <a:rPr lang="en-US" sz="2400" dirty="0" smtClean="0">
                <a:latin typeface="Arial" pitchFamily="34" charset="0"/>
                <a:cs typeface="Arial" pitchFamily="34" charset="0"/>
              </a:rPr>
              <a:t> (Figure 1).</a:t>
            </a:r>
          </a:p>
          <a:p>
            <a:pPr algn="just">
              <a:defRPr/>
            </a:pPr>
            <a:endParaRPr lang="en-US" sz="2400" dirty="0" smtClean="0">
              <a:latin typeface="Arial" pitchFamily="34" charset="0"/>
              <a:cs typeface="Arial" pitchFamily="34" charset="0"/>
            </a:endParaRPr>
          </a:p>
          <a:p>
            <a:pPr algn="just">
              <a:defRPr/>
            </a:pPr>
            <a:endParaRPr lang="en-US" sz="2400" dirty="0" smtClean="0">
              <a:latin typeface="Arial" pitchFamily="34" charset="0"/>
              <a:cs typeface="Arial" pitchFamily="34" charset="0"/>
            </a:endParaRPr>
          </a:p>
          <a:p>
            <a:pPr algn="just">
              <a:defRPr/>
            </a:pPr>
            <a:endParaRPr lang="en-US" sz="2400" dirty="0" smtClean="0">
              <a:latin typeface="Arial" pitchFamily="34" charset="0"/>
              <a:cs typeface="Arial" pitchFamily="34" charset="0"/>
            </a:endParaRPr>
          </a:p>
          <a:p>
            <a:pPr algn="just">
              <a:defRPr/>
            </a:pPr>
            <a:endParaRPr lang="en-US" sz="2400" dirty="0" smtClean="0">
              <a:latin typeface="Arial" pitchFamily="34" charset="0"/>
              <a:cs typeface="Arial" pitchFamily="34" charset="0"/>
            </a:endParaRPr>
          </a:p>
          <a:p>
            <a:pPr algn="just">
              <a:defRPr/>
            </a:pPr>
            <a:endParaRPr lang="en-US" sz="2400" dirty="0" smtClean="0">
              <a:latin typeface="Arial" pitchFamily="34" charset="0"/>
              <a:cs typeface="Arial" pitchFamily="34" charset="0"/>
            </a:endParaRPr>
          </a:p>
          <a:p>
            <a:pPr algn="just">
              <a:defRPr/>
            </a:pPr>
            <a:endParaRPr lang="en-US" sz="2400" dirty="0" smtClean="0">
              <a:latin typeface="Arial" pitchFamily="34" charset="0"/>
              <a:cs typeface="Arial" pitchFamily="34" charset="0"/>
            </a:endParaRPr>
          </a:p>
          <a:p>
            <a:pPr algn="just">
              <a:defRPr/>
            </a:pPr>
            <a:endParaRPr lang="en-US" sz="2400" dirty="0" smtClean="0">
              <a:latin typeface="Arial" pitchFamily="34" charset="0"/>
              <a:cs typeface="Arial" pitchFamily="34" charset="0"/>
            </a:endParaRPr>
          </a:p>
          <a:p>
            <a:pPr algn="just">
              <a:defRPr/>
            </a:pPr>
            <a:endParaRPr lang="en-US" sz="2400" dirty="0" smtClean="0">
              <a:latin typeface="Arial" pitchFamily="34" charset="0"/>
              <a:cs typeface="Arial" pitchFamily="34" charset="0"/>
            </a:endParaRPr>
          </a:p>
          <a:p>
            <a:pPr algn="just">
              <a:defRPr/>
            </a:pPr>
            <a:endParaRPr lang="en-US" sz="2400" dirty="0" smtClean="0">
              <a:latin typeface="Arial" pitchFamily="34" charset="0"/>
              <a:cs typeface="Arial" pitchFamily="34" charset="0"/>
            </a:endParaRPr>
          </a:p>
          <a:p>
            <a:pPr algn="just">
              <a:defRPr/>
            </a:pPr>
            <a:r>
              <a:rPr lang="en-US" sz="2400" dirty="0" smtClean="0">
                <a:latin typeface="Arial" pitchFamily="34" charset="0"/>
                <a:cs typeface="Arial" pitchFamily="34" charset="0"/>
              </a:rPr>
              <a:t>	                                 Figure1			             Figure2</a:t>
            </a:r>
          </a:p>
          <a:p>
            <a:pPr algn="just">
              <a:defRPr/>
            </a:pPr>
            <a:r>
              <a:rPr lang="en-US" sz="2400" dirty="0" smtClean="0">
                <a:latin typeface="Arial" pitchFamily="34" charset="0"/>
                <a:cs typeface="Arial" pitchFamily="34" charset="0"/>
              </a:rPr>
              <a:t>Impact types were determined on </a:t>
            </a:r>
            <a:r>
              <a:rPr lang="en-US" sz="2400" dirty="0" err="1" smtClean="0">
                <a:latin typeface="Arial" pitchFamily="34" charset="0"/>
                <a:cs typeface="Arial" pitchFamily="34" charset="0"/>
              </a:rPr>
              <a:t>exiced</a:t>
            </a:r>
            <a:r>
              <a:rPr lang="en-US" sz="2400" dirty="0" smtClean="0">
                <a:latin typeface="Arial" pitchFamily="34" charset="0"/>
                <a:cs typeface="Arial" pitchFamily="34" charset="0"/>
              </a:rPr>
              <a:t> leaves (0,3 cm²) using a high-speed camera coupled with a retro-LED lighting. The size and velocity of drops were extracted by image analysis, and the impact  type was determined by the operator. Volumetric proportions of the three impact types adhesion, rebound and fragmentation were determined (Figure 2). </a:t>
            </a:r>
            <a:endParaRPr lang="fr-FR" sz="3100" dirty="0">
              <a:latin typeface="Arial" pitchFamily="34" charset="0"/>
              <a:cs typeface="Arial" pitchFamily="34" charset="0"/>
            </a:endParaRPr>
          </a:p>
        </p:txBody>
      </p:sp>
      <p:sp>
        <p:nvSpPr>
          <p:cNvPr id="8" name="ZoneTexte 7"/>
          <p:cNvSpPr txBox="1"/>
          <p:nvPr/>
        </p:nvSpPr>
        <p:spPr>
          <a:xfrm>
            <a:off x="171365" y="16616809"/>
            <a:ext cx="24288920" cy="12018675"/>
          </a:xfrm>
          <a:prstGeom prst="rect">
            <a:avLst/>
          </a:prstGeom>
          <a:noFill/>
        </p:spPr>
        <p:txBody>
          <a:bodyPr wrap="square" lIns="91437" tIns="45720" rIns="91437" bIns="45720" rtlCol="0">
            <a:spAutoFit/>
          </a:bodyPr>
          <a:lstStyle/>
          <a:p>
            <a:pPr algn="ctr"/>
            <a:r>
              <a:rPr lang="fr-FR" sz="3100" b="1" dirty="0" smtClean="0">
                <a:latin typeface="Arial" pitchFamily="34" charset="0"/>
                <a:cs typeface="Arial" pitchFamily="34" charset="0"/>
              </a:rPr>
              <a:t>RESULTS AND DISCUSION</a:t>
            </a:r>
          </a:p>
          <a:p>
            <a:r>
              <a:rPr lang="en-US" sz="2400" dirty="0" smtClean="0">
                <a:latin typeface="Arial" pitchFamily="34" charset="0"/>
                <a:cs typeface="Arial" pitchFamily="34" charset="0"/>
              </a:rPr>
              <a:t>The spectrofluorometry provided that the quantity of retention on Barley leaves were doubled by addition of Li700 comparing to water, while Break-Thru triple it.</a:t>
            </a:r>
          </a:p>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pPr algn="just">
              <a:defRPr/>
            </a:pPr>
            <a:r>
              <a:rPr lang="en-US" sz="2400" dirty="0" smtClean="0">
                <a:latin typeface="Arial" pitchFamily="34" charset="0"/>
                <a:cs typeface="Arial" pitchFamily="34" charset="0"/>
              </a:rPr>
              <a:t>The imaging method provides information on the quality of impact on barley leaves. It appears that rebound has been considerably decreased by Break-Thru® and the adhesion increased greatly. The addition of Li700® increased the fragmentation and decreased the rebound </a:t>
            </a:r>
            <a:r>
              <a:rPr lang="en-US" sz="2400" dirty="0" err="1" smtClean="0">
                <a:latin typeface="Arial" pitchFamily="34" charset="0"/>
                <a:cs typeface="Arial" pitchFamily="34" charset="0"/>
              </a:rPr>
              <a:t>relatively.This</a:t>
            </a:r>
            <a:r>
              <a:rPr lang="en-US" sz="2400" dirty="0" smtClean="0">
                <a:latin typeface="Arial" pitchFamily="34" charset="0"/>
                <a:cs typeface="Arial" pitchFamily="34" charset="0"/>
              </a:rPr>
              <a:t> method allowed us to observe that VMD has been increased by Li700® addition, which can promote the fragmentation .Spray retention was better increased by the organ silicone surfactant (Break-Thru) than by the </a:t>
            </a:r>
            <a:r>
              <a:rPr lang="en-US" sz="2400" dirty="0" err="1" smtClean="0">
                <a:latin typeface="Arial" pitchFamily="34" charset="0"/>
                <a:cs typeface="Arial" pitchFamily="34" charset="0"/>
              </a:rPr>
              <a:t>phospholipid</a:t>
            </a:r>
            <a:r>
              <a:rPr lang="en-US" sz="2400" dirty="0" smtClean="0">
                <a:latin typeface="Arial" pitchFamily="34" charset="0"/>
                <a:cs typeface="Arial" pitchFamily="34" charset="0"/>
              </a:rPr>
              <a:t> one (Li700). </a:t>
            </a:r>
          </a:p>
          <a:p>
            <a:endParaRPr lang="en-US" sz="2400" dirty="0" smtClean="0">
              <a:solidFill>
                <a:srgbClr val="00B050"/>
              </a:solidFill>
              <a:latin typeface="Arial" pitchFamily="34" charset="0"/>
              <a:cs typeface="Arial" pitchFamily="34" charset="0"/>
            </a:endParaRPr>
          </a:p>
          <a:p>
            <a:endParaRPr lang="en-US" sz="2400" dirty="0" smtClean="0">
              <a:solidFill>
                <a:srgbClr val="00B050"/>
              </a:solidFill>
              <a:latin typeface="Arial" pitchFamily="34" charset="0"/>
              <a:cs typeface="Arial" pitchFamily="34" charset="0"/>
            </a:endParaRPr>
          </a:p>
          <a:p>
            <a:endParaRPr lang="en-US" sz="2400" dirty="0" smtClean="0">
              <a:solidFill>
                <a:srgbClr val="00B050"/>
              </a:solidFill>
              <a:latin typeface="Arial" pitchFamily="34" charset="0"/>
              <a:cs typeface="Arial" pitchFamily="34" charset="0"/>
            </a:endParaRPr>
          </a:p>
          <a:p>
            <a:r>
              <a:rPr lang="en-US" sz="2400" dirty="0" smtClean="0">
                <a:solidFill>
                  <a:srgbClr val="00B050"/>
                </a:solidFill>
                <a:latin typeface="Arial" pitchFamily="34" charset="0"/>
                <a:cs typeface="Arial" pitchFamily="34" charset="0"/>
              </a:rPr>
              <a:t>               Δ adhesion </a:t>
            </a:r>
          </a:p>
          <a:p>
            <a:r>
              <a:rPr lang="en-US" sz="2400" dirty="0" smtClean="0">
                <a:solidFill>
                  <a:srgbClr val="FF0000"/>
                </a:solidFill>
                <a:latin typeface="Arial" pitchFamily="34" charset="0"/>
                <a:cs typeface="Arial" pitchFamily="34" charset="0"/>
              </a:rPr>
              <a:t>               ●rebound </a:t>
            </a:r>
          </a:p>
          <a:p>
            <a:r>
              <a:rPr lang="en-US" sz="2400" dirty="0" smtClean="0">
                <a:solidFill>
                  <a:srgbClr val="0070C0"/>
                </a:solidFill>
                <a:latin typeface="Arial" pitchFamily="34" charset="0"/>
                <a:cs typeface="Arial" pitchFamily="34" charset="0"/>
              </a:rPr>
              <a:t>               +fragmentation (Cassie-Baxter)</a:t>
            </a:r>
          </a:p>
          <a:p>
            <a:r>
              <a:rPr lang="en-US" sz="2400" dirty="0" smtClean="0">
                <a:solidFill>
                  <a:srgbClr val="00B0F0"/>
                </a:solidFill>
                <a:latin typeface="Arial" pitchFamily="34" charset="0"/>
                <a:cs typeface="Arial" pitchFamily="34" charset="0"/>
              </a:rPr>
              <a:t>               x fragmentation (Wenzel)</a:t>
            </a:r>
          </a:p>
          <a:p>
            <a:endParaRPr lang="en-US" sz="2400" dirty="0" smtClean="0">
              <a:solidFill>
                <a:srgbClr val="00B0F0"/>
              </a:solidFill>
              <a:latin typeface="Arial" pitchFamily="34" charset="0"/>
              <a:cs typeface="Arial" pitchFamily="34" charset="0"/>
            </a:endParaRPr>
          </a:p>
          <a:p>
            <a:endParaRPr lang="en-US" sz="2400" dirty="0" smtClean="0">
              <a:solidFill>
                <a:srgbClr val="00B0F0"/>
              </a:solidFill>
              <a:latin typeface="Arial" pitchFamily="34" charset="0"/>
              <a:cs typeface="Arial" pitchFamily="34" charset="0"/>
            </a:endParaRPr>
          </a:p>
          <a:p>
            <a:pPr>
              <a:defRPr/>
            </a:pPr>
            <a:endParaRPr lang="en-US" sz="2400" b="1" dirty="0" smtClean="0"/>
          </a:p>
          <a:p>
            <a:pPr>
              <a:defRPr/>
            </a:pPr>
            <a:r>
              <a:rPr lang="en-US" sz="2400" b="1" dirty="0" smtClean="0"/>
              <a:t>		             Water	                                   Break-Thru® S240 0,1% v/v	                         Li700® 0,25% v/v</a:t>
            </a:r>
          </a:p>
          <a:p>
            <a:pPr algn="just">
              <a:defRPr/>
            </a:pPr>
            <a:endParaRPr lang="en-US" sz="2400" dirty="0" smtClean="0">
              <a:latin typeface="Arial" pitchFamily="34" charset="0"/>
              <a:cs typeface="Arial" pitchFamily="34" charset="0"/>
            </a:endParaRPr>
          </a:p>
          <a:p>
            <a:pPr algn="just">
              <a:defRPr/>
            </a:pPr>
            <a:r>
              <a:rPr lang="en-US" sz="2400" dirty="0" smtClean="0">
                <a:latin typeface="Arial" pitchFamily="34" charset="0"/>
                <a:cs typeface="Arial" pitchFamily="34" charset="0"/>
              </a:rPr>
              <a:t>Our results corroborate those of Holloway and al. (1999): there was complete leaf coverage from sprays containing </a:t>
            </a:r>
            <a:r>
              <a:rPr lang="en-US" sz="2400" dirty="0" err="1" smtClean="0">
                <a:latin typeface="Arial" pitchFamily="34" charset="0"/>
                <a:cs typeface="Arial" pitchFamily="34" charset="0"/>
              </a:rPr>
              <a:t>organosilicone</a:t>
            </a:r>
            <a:r>
              <a:rPr lang="en-US" sz="2400" dirty="0" smtClean="0">
                <a:latin typeface="Arial" pitchFamily="34" charset="0"/>
                <a:cs typeface="Arial" pitchFamily="34" charset="0"/>
              </a:rPr>
              <a:t> surfactants, as would be predicted from their high surface-active nature, while the </a:t>
            </a:r>
            <a:r>
              <a:rPr lang="en-US" sz="2400" dirty="0" err="1" smtClean="0">
                <a:latin typeface="Arial" pitchFamily="34" charset="0"/>
                <a:cs typeface="Arial" pitchFamily="34" charset="0"/>
              </a:rPr>
              <a:t>phospholipid</a:t>
            </a:r>
            <a:r>
              <a:rPr lang="en-US" sz="2400" dirty="0" smtClean="0">
                <a:latin typeface="Arial" pitchFamily="34" charset="0"/>
                <a:cs typeface="Arial" pitchFamily="34" charset="0"/>
              </a:rPr>
              <a:t> surfactants gave 20% less spray coverage. </a:t>
            </a:r>
          </a:p>
          <a:p>
            <a:pPr algn="just">
              <a:defRPr/>
            </a:pPr>
            <a:r>
              <a:rPr lang="en-US" sz="2400" dirty="0" smtClean="0">
                <a:latin typeface="Arial" pitchFamily="34" charset="0"/>
                <a:cs typeface="Arial" pitchFamily="34" charset="0"/>
              </a:rPr>
              <a:t>Because leaf pieces were mounted horizontally, impaction volume was greater than the retention volume obtained by spectrofluorometry on vertical plants in the first experimentation. It should be regarded only as comparative indicators of impact types and qualitative effect of surfactants used. </a:t>
            </a:r>
          </a:p>
          <a:p>
            <a:pPr algn="just">
              <a:defRPr/>
            </a:pPr>
            <a:r>
              <a:rPr lang="en-US" sz="2400" dirty="0" smtClean="0">
                <a:latin typeface="Arial" pitchFamily="34" charset="0"/>
                <a:cs typeface="Arial" pitchFamily="34" charset="0"/>
              </a:rPr>
              <a:t>The high-speed imaging method support chemical results and provide a better understanding of spray retention phenomenon. It can determine the impact behavior, the size and velocity of spray droplets . </a:t>
            </a:r>
          </a:p>
          <a:p>
            <a:pPr algn="just">
              <a:defRPr/>
            </a:pPr>
            <a:r>
              <a:rPr lang="en-US" sz="2400" dirty="0" smtClean="0">
                <a:latin typeface="Arial" pitchFamily="34" charset="0"/>
                <a:cs typeface="Arial" pitchFamily="34" charset="0"/>
              </a:rPr>
              <a:t>The results confirmed that tank-mix surfactants can have a considerable influence on the delivery efficiency of aqueous sprays. However, the magnitude of this effect is dependent on the nature of the additive. It affects the physicochemical properties of droplets.</a:t>
            </a:r>
          </a:p>
        </p:txBody>
      </p:sp>
      <p:sp>
        <p:nvSpPr>
          <p:cNvPr id="9" name="ZoneTexte 8"/>
          <p:cNvSpPr txBox="1"/>
          <p:nvPr/>
        </p:nvSpPr>
        <p:spPr>
          <a:xfrm>
            <a:off x="171364" y="28695484"/>
            <a:ext cx="24074605" cy="3524042"/>
          </a:xfrm>
          <a:prstGeom prst="rect">
            <a:avLst/>
          </a:prstGeom>
          <a:noFill/>
        </p:spPr>
        <p:txBody>
          <a:bodyPr wrap="square" lIns="91437" tIns="45720" rIns="91437" bIns="45720" rtlCol="0">
            <a:spAutoFit/>
          </a:bodyPr>
          <a:lstStyle/>
          <a:p>
            <a:pPr algn="ctr"/>
            <a:r>
              <a:rPr lang="fr-FR" sz="3100" b="1" dirty="0" smtClean="0">
                <a:latin typeface="Arial" pitchFamily="34" charset="0"/>
                <a:cs typeface="Arial" pitchFamily="34" charset="0"/>
              </a:rPr>
              <a:t>REFERENCES</a:t>
            </a:r>
          </a:p>
          <a:p>
            <a:pPr algn="just"/>
            <a:r>
              <a:rPr lang="fr-FR" sz="2400" dirty="0" smtClean="0">
                <a:latin typeface="Arial" pitchFamily="34" charset="0"/>
                <a:cs typeface="Arial" pitchFamily="34" charset="0"/>
              </a:rPr>
              <a:t>Butler Ellis, M.C., </a:t>
            </a:r>
            <a:r>
              <a:rPr lang="fr-FR" sz="2400" dirty="0" err="1" smtClean="0">
                <a:latin typeface="Arial" pitchFamily="34" charset="0"/>
                <a:cs typeface="Arial" pitchFamily="34" charset="0"/>
              </a:rPr>
              <a:t>Tuck</a:t>
            </a:r>
            <a:r>
              <a:rPr lang="fr-FR" sz="2400" dirty="0" smtClean="0">
                <a:latin typeface="Arial" pitchFamily="34" charset="0"/>
                <a:cs typeface="Arial" pitchFamily="34" charset="0"/>
              </a:rPr>
              <a:t>, C.R., 1999. How adjuvants influence spray formation </a:t>
            </a:r>
            <a:r>
              <a:rPr lang="fr-FR" sz="2400" dirty="0" err="1" smtClean="0">
                <a:latin typeface="Arial" pitchFamily="34" charset="0"/>
                <a:cs typeface="Arial" pitchFamily="34" charset="0"/>
              </a:rPr>
              <a:t>with</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different</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hydraulic</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nozzle</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Crop</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Prot</a:t>
            </a:r>
            <a:r>
              <a:rPr lang="fr-FR" sz="2400" dirty="0" smtClean="0">
                <a:latin typeface="Arial" pitchFamily="34" charset="0"/>
                <a:cs typeface="Arial" pitchFamily="34" charset="0"/>
              </a:rPr>
              <a:t>. 18, pp. 101 109.</a:t>
            </a:r>
          </a:p>
          <a:p>
            <a:pPr algn="just"/>
            <a:r>
              <a:rPr lang="fr-FR" sz="2400" dirty="0" smtClean="0">
                <a:latin typeface="Arial" pitchFamily="34" charset="0"/>
                <a:cs typeface="Arial" pitchFamily="34" charset="0"/>
              </a:rPr>
              <a:t>Butler Ellis, M.C., </a:t>
            </a:r>
            <a:r>
              <a:rPr lang="fr-FR" sz="2400" dirty="0" err="1" smtClean="0">
                <a:latin typeface="Arial" pitchFamily="34" charset="0"/>
                <a:cs typeface="Arial" pitchFamily="34" charset="0"/>
              </a:rPr>
              <a:t>Tuck</a:t>
            </a:r>
            <a:r>
              <a:rPr lang="fr-FR" sz="2400" dirty="0" smtClean="0">
                <a:latin typeface="Arial" pitchFamily="34" charset="0"/>
                <a:cs typeface="Arial" pitchFamily="34" charset="0"/>
              </a:rPr>
              <a:t>, C.R., Miller, P.C.H., 1997. The </a:t>
            </a:r>
            <a:r>
              <a:rPr lang="fr-FR" sz="2400" dirty="0" err="1" smtClean="0">
                <a:latin typeface="Arial" pitchFamily="34" charset="0"/>
                <a:cs typeface="Arial" pitchFamily="34" charset="0"/>
              </a:rPr>
              <a:t>effect</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some</a:t>
            </a:r>
            <a:r>
              <a:rPr lang="fr-FR" sz="2400" dirty="0" smtClean="0">
                <a:latin typeface="Arial" pitchFamily="34" charset="0"/>
                <a:cs typeface="Arial" pitchFamily="34" charset="0"/>
              </a:rPr>
              <a:t> adjuvants on sprays </a:t>
            </a:r>
            <a:r>
              <a:rPr lang="fr-FR" sz="2400" dirty="0" err="1" smtClean="0">
                <a:latin typeface="Arial" pitchFamily="34" charset="0"/>
                <a:cs typeface="Arial" pitchFamily="34" charset="0"/>
              </a:rPr>
              <a:t>produced</a:t>
            </a:r>
            <a:r>
              <a:rPr lang="fr-FR" sz="2400" dirty="0" smtClean="0">
                <a:latin typeface="Arial" pitchFamily="34" charset="0"/>
                <a:cs typeface="Arial" pitchFamily="34" charset="0"/>
              </a:rPr>
              <a:t> by agricultural flat fan </a:t>
            </a:r>
            <a:r>
              <a:rPr lang="fr-FR" sz="2400" dirty="0" err="1" smtClean="0">
                <a:latin typeface="Arial" pitchFamily="34" charset="0"/>
                <a:cs typeface="Arial" pitchFamily="34" charset="0"/>
              </a:rPr>
              <a:t>nozzles</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Crop</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Prot</a:t>
            </a:r>
            <a:r>
              <a:rPr lang="fr-FR" sz="2400" dirty="0" smtClean="0">
                <a:latin typeface="Arial" pitchFamily="34" charset="0"/>
                <a:cs typeface="Arial" pitchFamily="34" charset="0"/>
              </a:rPr>
              <a:t>. 16, pp. 41 50. </a:t>
            </a:r>
          </a:p>
          <a:p>
            <a:pPr algn="just"/>
            <a:r>
              <a:rPr lang="fr-FR" sz="2400" dirty="0" smtClean="0">
                <a:latin typeface="Arial" pitchFamily="34" charset="0"/>
                <a:cs typeface="Arial" pitchFamily="34" charset="0"/>
              </a:rPr>
              <a:t>Cox, S.J., Salt, D.W., Lee, B.E., Ford, M.G., 2000. A model for the capture of </a:t>
            </a:r>
            <a:r>
              <a:rPr lang="fr-FR" sz="2400" dirty="0" err="1" smtClean="0">
                <a:latin typeface="Arial" pitchFamily="34" charset="0"/>
                <a:cs typeface="Arial" pitchFamily="34" charset="0"/>
              </a:rPr>
              <a:t>aerially</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sprayed</a:t>
            </a:r>
            <a:r>
              <a:rPr lang="fr-FR" sz="2400" dirty="0" smtClean="0">
                <a:latin typeface="Arial" pitchFamily="34" charset="0"/>
                <a:cs typeface="Arial" pitchFamily="34" charset="0"/>
              </a:rPr>
              <a:t> pesticide by </a:t>
            </a:r>
            <a:r>
              <a:rPr lang="fr-FR" sz="2400" dirty="0" err="1" smtClean="0">
                <a:latin typeface="Arial" pitchFamily="34" charset="0"/>
                <a:cs typeface="Arial" pitchFamily="34" charset="0"/>
              </a:rPr>
              <a:t>barley</a:t>
            </a:r>
            <a:r>
              <a:rPr lang="fr-FR" sz="2400" dirty="0" smtClean="0">
                <a:latin typeface="Arial" pitchFamily="34" charset="0"/>
                <a:cs typeface="Arial" pitchFamily="34" charset="0"/>
              </a:rPr>
              <a:t>. J. Wind Eng. </a:t>
            </a:r>
            <a:r>
              <a:rPr lang="fr-FR" sz="2400" dirty="0" err="1" smtClean="0">
                <a:latin typeface="Arial" pitchFamily="34" charset="0"/>
                <a:cs typeface="Arial" pitchFamily="34" charset="0"/>
              </a:rPr>
              <a:t>Ind</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Aerodyn</a:t>
            </a:r>
            <a:r>
              <a:rPr lang="fr-FR" sz="2400" dirty="0" smtClean="0">
                <a:latin typeface="Arial" pitchFamily="34" charset="0"/>
                <a:cs typeface="Arial" pitchFamily="34" charset="0"/>
              </a:rPr>
              <a:t>. 87, pp. 217 230. </a:t>
            </a:r>
          </a:p>
          <a:p>
            <a:pPr algn="just"/>
            <a:r>
              <a:rPr lang="fr-FR" sz="2400" dirty="0" err="1" smtClean="0">
                <a:latin typeface="Arial" pitchFamily="34" charset="0"/>
                <a:cs typeface="Arial" pitchFamily="34" charset="0"/>
              </a:rPr>
              <a:t>Holloway</a:t>
            </a:r>
            <a:r>
              <a:rPr lang="fr-FR" sz="2400" dirty="0" smtClean="0">
                <a:latin typeface="Arial" pitchFamily="34" charset="0"/>
                <a:cs typeface="Arial" pitchFamily="34" charset="0"/>
              </a:rPr>
              <a:t>, P.J., Butler Ellis, M.C., Webb, D.A., Western, N.M., </a:t>
            </a:r>
            <a:r>
              <a:rPr lang="fr-FR" sz="2400" dirty="0" err="1" smtClean="0">
                <a:latin typeface="Arial" pitchFamily="34" charset="0"/>
                <a:cs typeface="Arial" pitchFamily="34" charset="0"/>
              </a:rPr>
              <a:t>Tuck</a:t>
            </a:r>
            <a:r>
              <a:rPr lang="fr-FR" sz="2400" dirty="0" smtClean="0">
                <a:latin typeface="Arial" pitchFamily="34" charset="0"/>
                <a:cs typeface="Arial" pitchFamily="34" charset="0"/>
              </a:rPr>
              <a:t>, C.R., Hayes, A.L., Miller, P.C.H., 2000. </a:t>
            </a:r>
            <a:r>
              <a:rPr lang="fr-FR" sz="2400" dirty="0" err="1" smtClean="0">
                <a:latin typeface="Arial" pitchFamily="34" charset="0"/>
                <a:cs typeface="Arial" pitchFamily="34" charset="0"/>
              </a:rPr>
              <a:t>Effect</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some</a:t>
            </a:r>
            <a:r>
              <a:rPr lang="fr-FR" sz="2400" dirty="0" smtClean="0">
                <a:latin typeface="Arial" pitchFamily="34" charset="0"/>
                <a:cs typeface="Arial" pitchFamily="34" charset="0"/>
              </a:rPr>
              <a:t> agricultural tank-mix adjuvants on the </a:t>
            </a:r>
            <a:r>
              <a:rPr lang="fr-FR" sz="2400" dirty="0" err="1" smtClean="0">
                <a:latin typeface="Arial" pitchFamily="34" charset="0"/>
                <a:cs typeface="Arial" pitchFamily="34" charset="0"/>
              </a:rPr>
              <a:t>deposition</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efficiency</a:t>
            </a:r>
            <a:r>
              <a:rPr lang="fr-FR" sz="2400" dirty="0" smtClean="0">
                <a:latin typeface="Arial" pitchFamily="34" charset="0"/>
                <a:cs typeface="Arial" pitchFamily="34" charset="0"/>
              </a:rPr>
              <a:t>  of </a:t>
            </a:r>
            <a:r>
              <a:rPr lang="fr-FR" sz="2400" dirty="0" err="1" smtClean="0">
                <a:latin typeface="Arial" pitchFamily="34" charset="0"/>
                <a:cs typeface="Arial" pitchFamily="34" charset="0"/>
              </a:rPr>
              <a:t>aqueous</a:t>
            </a:r>
            <a:r>
              <a:rPr lang="fr-FR" sz="2400" dirty="0" smtClean="0">
                <a:latin typeface="Arial" pitchFamily="34" charset="0"/>
                <a:cs typeface="Arial" pitchFamily="34" charset="0"/>
              </a:rPr>
              <a:t> sprays on </a:t>
            </a:r>
            <a:r>
              <a:rPr lang="fr-FR" sz="2400" dirty="0" err="1" smtClean="0">
                <a:latin typeface="Arial" pitchFamily="34" charset="0"/>
                <a:cs typeface="Arial" pitchFamily="34" charset="0"/>
              </a:rPr>
              <a:t>foliage</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Crop</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Prot</a:t>
            </a:r>
            <a:r>
              <a:rPr lang="fr-FR" sz="2400" dirty="0" smtClean="0">
                <a:latin typeface="Arial" pitchFamily="34" charset="0"/>
                <a:cs typeface="Arial" pitchFamily="34" charset="0"/>
              </a:rPr>
              <a:t>. 19, pp. 27 37. </a:t>
            </a:r>
          </a:p>
          <a:p>
            <a:pPr algn="just"/>
            <a:r>
              <a:rPr lang="fr-FR" sz="2400" dirty="0" err="1" smtClean="0">
                <a:latin typeface="Arial" pitchFamily="34" charset="0"/>
                <a:cs typeface="Arial" pitchFamily="34" charset="0"/>
              </a:rPr>
              <a:t>Massinon</a:t>
            </a:r>
            <a:r>
              <a:rPr lang="fr-FR" sz="2400" dirty="0" smtClean="0">
                <a:latin typeface="Arial" pitchFamily="34" charset="0"/>
                <a:cs typeface="Arial" pitchFamily="34" charset="0"/>
              </a:rPr>
              <a:t>, M., Lebeau, F., 2012. </a:t>
            </a:r>
            <a:r>
              <a:rPr lang="fr-FR" sz="2400" dirty="0" err="1" smtClean="0">
                <a:latin typeface="Arial" pitchFamily="34" charset="0"/>
                <a:cs typeface="Arial" pitchFamily="34" charset="0"/>
              </a:rPr>
              <a:t>Experimental</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method</a:t>
            </a:r>
            <a:r>
              <a:rPr lang="fr-FR" sz="2400" dirty="0" smtClean="0">
                <a:latin typeface="Arial" pitchFamily="34" charset="0"/>
                <a:cs typeface="Arial" pitchFamily="34" charset="0"/>
              </a:rPr>
              <a:t> for the </a:t>
            </a:r>
            <a:r>
              <a:rPr lang="fr-FR" sz="2400" dirty="0" err="1" smtClean="0">
                <a:latin typeface="Arial" pitchFamily="34" charset="0"/>
                <a:cs typeface="Arial" pitchFamily="34" charset="0"/>
              </a:rPr>
              <a:t>assessment</a:t>
            </a:r>
            <a:r>
              <a:rPr lang="fr-FR" sz="2400" dirty="0" smtClean="0">
                <a:latin typeface="Arial" pitchFamily="34" charset="0"/>
                <a:cs typeface="Arial" pitchFamily="34" charset="0"/>
              </a:rPr>
              <a:t> of agricultural spray </a:t>
            </a:r>
            <a:r>
              <a:rPr lang="fr-FR" sz="2400" dirty="0" err="1" smtClean="0">
                <a:latin typeface="Arial" pitchFamily="34" charset="0"/>
                <a:cs typeface="Arial" pitchFamily="34" charset="0"/>
              </a:rPr>
              <a:t>retention</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based</a:t>
            </a:r>
            <a:r>
              <a:rPr lang="fr-FR" sz="2400" dirty="0" smtClean="0">
                <a:latin typeface="Arial" pitchFamily="34" charset="0"/>
                <a:cs typeface="Arial" pitchFamily="34" charset="0"/>
              </a:rPr>
              <a:t> on </a:t>
            </a:r>
            <a:r>
              <a:rPr lang="fr-FR" sz="2400" dirty="0" err="1" smtClean="0">
                <a:latin typeface="Arial" pitchFamily="34" charset="0"/>
                <a:cs typeface="Arial" pitchFamily="34" charset="0"/>
              </a:rPr>
              <a:t>high</a:t>
            </a:r>
            <a:r>
              <a:rPr lang="fr-FR" sz="2400" dirty="0" smtClean="0">
                <a:latin typeface="Arial" pitchFamily="34" charset="0"/>
                <a:cs typeface="Arial" pitchFamily="34" charset="0"/>
              </a:rPr>
              <a:t>-speed </a:t>
            </a:r>
            <a:r>
              <a:rPr lang="fr-FR" sz="2400" dirty="0" err="1" smtClean="0">
                <a:latin typeface="Arial" pitchFamily="34" charset="0"/>
                <a:cs typeface="Arial" pitchFamily="34" charset="0"/>
              </a:rPr>
              <a:t>imaging</a:t>
            </a:r>
            <a:r>
              <a:rPr lang="fr-FR" sz="2400" dirty="0" smtClean="0">
                <a:latin typeface="Arial" pitchFamily="34" charset="0"/>
                <a:cs typeface="Arial" pitchFamily="34" charset="0"/>
              </a:rPr>
              <a:t> of drop impact on a </a:t>
            </a:r>
            <a:r>
              <a:rPr lang="fr-FR" sz="2400" dirty="0" err="1" smtClean="0">
                <a:latin typeface="Arial" pitchFamily="34" charset="0"/>
                <a:cs typeface="Arial" pitchFamily="34" charset="0"/>
              </a:rPr>
              <a:t>synthetic</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superhydrophobic</a:t>
            </a:r>
            <a:r>
              <a:rPr lang="fr-FR" sz="2400" dirty="0" smtClean="0">
                <a:latin typeface="Arial" pitchFamily="34" charset="0"/>
                <a:cs typeface="Arial" pitchFamily="34" charset="0"/>
              </a:rPr>
              <a:t> surface. </a:t>
            </a:r>
            <a:r>
              <a:rPr lang="fr-FR" sz="2400" dirty="0" err="1" smtClean="0">
                <a:latin typeface="Arial" pitchFamily="34" charset="0"/>
                <a:cs typeface="Arial" pitchFamily="34" charset="0"/>
              </a:rPr>
              <a:t>Biosystems</a:t>
            </a:r>
            <a:r>
              <a:rPr lang="fr-FR" sz="2400" dirty="0" smtClean="0">
                <a:latin typeface="Arial" pitchFamily="34" charset="0"/>
                <a:cs typeface="Arial" pitchFamily="34" charset="0"/>
              </a:rPr>
              <a:t> Engineering, 112, pp. 56 64.</a:t>
            </a:r>
          </a:p>
          <a:p>
            <a:pPr algn="just"/>
            <a:r>
              <a:rPr lang="fr-FR" sz="2400" dirty="0" smtClean="0">
                <a:latin typeface="Arial" pitchFamily="34" charset="0"/>
                <a:cs typeface="Arial" pitchFamily="34" charset="0"/>
              </a:rPr>
              <a:t>Stock, D., 1997. Do </a:t>
            </a:r>
            <a:r>
              <a:rPr lang="fr-FR" sz="2400" dirty="0" err="1" smtClean="0">
                <a:latin typeface="Arial" pitchFamily="34" charset="0"/>
                <a:cs typeface="Arial" pitchFamily="34" charset="0"/>
              </a:rPr>
              <a:t>we</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need</a:t>
            </a:r>
            <a:r>
              <a:rPr lang="fr-FR" sz="2400" dirty="0" smtClean="0">
                <a:latin typeface="Arial" pitchFamily="34" charset="0"/>
                <a:cs typeface="Arial" pitchFamily="34" charset="0"/>
              </a:rPr>
              <a:t> adjuvants? </a:t>
            </a:r>
            <a:r>
              <a:rPr lang="fr-FR" sz="2400" dirty="0" err="1" smtClean="0">
                <a:latin typeface="Arial" pitchFamily="34" charset="0"/>
                <a:cs typeface="Arial" pitchFamily="34" charset="0"/>
              </a:rPr>
              <a:t>Mechanistic</a:t>
            </a:r>
            <a:r>
              <a:rPr lang="fr-FR" sz="2400" dirty="0" smtClean="0">
                <a:latin typeface="Arial" pitchFamily="34" charset="0"/>
                <a:cs typeface="Arial" pitchFamily="34" charset="0"/>
              </a:rPr>
              <a:t> </a:t>
            </a:r>
            <a:r>
              <a:rPr lang="fr-FR" sz="2400" dirty="0" err="1" smtClean="0">
                <a:latin typeface="Arial" pitchFamily="34" charset="0"/>
                <a:cs typeface="Arial" pitchFamily="34" charset="0"/>
              </a:rPr>
              <a:t>studies</a:t>
            </a:r>
            <a:r>
              <a:rPr lang="fr-FR" sz="2400" dirty="0" smtClean="0">
                <a:latin typeface="Arial" pitchFamily="34" charset="0"/>
                <a:cs typeface="Arial" pitchFamily="34" charset="0"/>
              </a:rPr>
              <a:t> and implications for future </a:t>
            </a:r>
            <a:r>
              <a:rPr lang="fr-FR" sz="2400" dirty="0" err="1" smtClean="0">
                <a:latin typeface="Arial" pitchFamily="34" charset="0"/>
                <a:cs typeface="Arial" pitchFamily="34" charset="0"/>
              </a:rPr>
              <a:t>developments</a:t>
            </a:r>
            <a:r>
              <a:rPr lang="fr-FR" sz="2400" dirty="0" smtClean="0">
                <a:latin typeface="Arial" pitchFamily="34" charset="0"/>
                <a:cs typeface="Arial" pitchFamily="34" charset="0"/>
              </a:rPr>
              <a:t>. Proc. 50th N.Z. Plant Protection </a:t>
            </a:r>
            <a:r>
              <a:rPr lang="fr-FR" sz="2400" dirty="0" err="1" smtClean="0">
                <a:latin typeface="Arial" pitchFamily="34" charset="0"/>
                <a:cs typeface="Arial" pitchFamily="34" charset="0"/>
              </a:rPr>
              <a:t>Conf</a:t>
            </a:r>
            <a:r>
              <a:rPr lang="fr-FR" sz="2400" dirty="0" smtClean="0">
                <a:latin typeface="Arial" pitchFamily="34" charset="0"/>
                <a:cs typeface="Arial" pitchFamily="34" charset="0"/>
              </a:rPr>
              <a:t>. pp. 185 190. </a:t>
            </a:r>
            <a:endParaRPr lang="fr-FR" sz="2400" dirty="0">
              <a:latin typeface="Arial" pitchFamily="34" charset="0"/>
              <a:cs typeface="Arial" pitchFamily="34" charset="0"/>
            </a:endParaRPr>
          </a:p>
        </p:txBody>
      </p:sp>
      <p:sp>
        <p:nvSpPr>
          <p:cNvPr id="11" name="Rectangle 10"/>
          <p:cNvSpPr/>
          <p:nvPr/>
        </p:nvSpPr>
        <p:spPr>
          <a:xfrm>
            <a:off x="5314901" y="399542"/>
            <a:ext cx="16502180" cy="2800767"/>
          </a:xfrm>
          <a:prstGeom prst="rect">
            <a:avLst/>
          </a:prstGeom>
        </p:spPr>
        <p:txBody>
          <a:bodyPr wrap="square" lIns="91437" tIns="45720" rIns="91437" bIns="45720">
            <a:spAutoFit/>
          </a:bodyPr>
          <a:lstStyle/>
          <a:p>
            <a:pPr algn="ctr"/>
            <a:r>
              <a:rPr lang="fr-FR" sz="4500" dirty="0" smtClean="0">
                <a:latin typeface="Arial" pitchFamily="34" charset="0"/>
                <a:cs typeface="Arial" pitchFamily="34" charset="0"/>
              </a:rPr>
              <a:t>EFFECT OF TWO SURFACTANTS ON THE SPRAY JETS RETENTION BY BARLEY LEAVES</a:t>
            </a:r>
          </a:p>
          <a:p>
            <a:pPr algn="ctr"/>
            <a:endParaRPr lang="fr-FR" sz="4500" dirty="0" smtClean="0">
              <a:latin typeface="Arial" pitchFamily="34" charset="0"/>
              <a:cs typeface="Arial" pitchFamily="34" charset="0"/>
            </a:endParaRPr>
          </a:p>
          <a:p>
            <a:pPr algn="ctr"/>
            <a:r>
              <a:rPr lang="fr-FR" sz="4100" u="sng" dirty="0" smtClean="0">
                <a:latin typeface="Arial" pitchFamily="34" charset="0"/>
                <a:cs typeface="Arial" pitchFamily="34" charset="0"/>
              </a:rPr>
              <a:t>H.H. </a:t>
            </a:r>
            <a:r>
              <a:rPr lang="fr-FR" sz="4100" u="sng" dirty="0" err="1" smtClean="0">
                <a:latin typeface="Arial" pitchFamily="34" charset="0"/>
                <a:cs typeface="Arial" pitchFamily="34" charset="0"/>
              </a:rPr>
              <a:t>Boukhalfa</a:t>
            </a:r>
            <a:r>
              <a:rPr lang="fr-FR" sz="4100" dirty="0" smtClean="0">
                <a:latin typeface="Arial" pitchFamily="34" charset="0"/>
                <a:cs typeface="Arial" pitchFamily="34" charset="0"/>
              </a:rPr>
              <a:t>, M. </a:t>
            </a:r>
            <a:r>
              <a:rPr lang="fr-FR" sz="4100" dirty="0" err="1" smtClean="0">
                <a:latin typeface="Arial" pitchFamily="34" charset="0"/>
                <a:cs typeface="Arial" pitchFamily="34" charset="0"/>
              </a:rPr>
              <a:t>Massinon</a:t>
            </a:r>
            <a:r>
              <a:rPr lang="fr-FR" sz="4100" dirty="0" smtClean="0">
                <a:latin typeface="Arial" pitchFamily="34" charset="0"/>
                <a:cs typeface="Arial" pitchFamily="34" charset="0"/>
              </a:rPr>
              <a:t>, F. Lebeau, M. </a:t>
            </a:r>
            <a:r>
              <a:rPr lang="fr-FR" sz="4100" dirty="0" err="1" smtClean="0">
                <a:latin typeface="Arial" pitchFamily="34" charset="0"/>
                <a:cs typeface="Arial" pitchFamily="34" charset="0"/>
              </a:rPr>
              <a:t>Belhamra</a:t>
            </a:r>
            <a:endParaRPr lang="fr-FR" sz="4100" dirty="0">
              <a:latin typeface="Arial" pitchFamily="34" charset="0"/>
              <a:cs typeface="Arial" pitchFamily="34" charset="0"/>
            </a:endParaRPr>
          </a:p>
        </p:txBody>
      </p:sp>
      <p:pic>
        <p:nvPicPr>
          <p:cNvPr id="12" name="Picture 66" descr="Sigle"/>
          <p:cNvPicPr>
            <a:picLocks noChangeAspect="1" noChangeArrowheads="1"/>
          </p:cNvPicPr>
          <p:nvPr/>
        </p:nvPicPr>
        <p:blipFill>
          <a:blip r:embed="rId4"/>
          <a:srcRect/>
          <a:stretch>
            <a:fillRect/>
          </a:stretch>
        </p:blipFill>
        <p:spPr bwMode="auto">
          <a:xfrm>
            <a:off x="21697950" y="57036"/>
            <a:ext cx="3505200" cy="2805113"/>
          </a:xfrm>
          <a:prstGeom prst="rect">
            <a:avLst/>
          </a:prstGeom>
          <a:noFill/>
          <a:ln w="9525">
            <a:noFill/>
            <a:miter lim="800000"/>
            <a:headEnd/>
            <a:tailEnd/>
          </a:ln>
        </p:spPr>
      </p:pic>
      <p:pic>
        <p:nvPicPr>
          <p:cNvPr id="14" name="Picture 66"/>
          <p:cNvPicPr>
            <a:picLocks noChangeAspect="1" noChangeArrowheads="1"/>
          </p:cNvPicPr>
          <p:nvPr/>
        </p:nvPicPr>
        <p:blipFill>
          <a:blip r:embed="rId5" cstate="print"/>
          <a:srcRect/>
          <a:stretch>
            <a:fillRect/>
          </a:stretch>
        </p:blipFill>
        <p:spPr bwMode="auto">
          <a:xfrm>
            <a:off x="3457512" y="79384"/>
            <a:ext cx="2428892" cy="1049223"/>
          </a:xfrm>
          <a:prstGeom prst="rect">
            <a:avLst/>
          </a:prstGeom>
          <a:noFill/>
          <a:ln w="9525">
            <a:noFill/>
            <a:miter lim="800000"/>
            <a:headEnd/>
            <a:tailEnd/>
          </a:ln>
        </p:spPr>
      </p:pic>
      <p:pic>
        <p:nvPicPr>
          <p:cNvPr id="15" name="Picture 69" descr="C:\Users\hafida\Desktop\Capture d'écran\P2074071.JPG"/>
          <p:cNvPicPr>
            <a:picLocks noChangeAspect="1" noChangeArrowheads="1"/>
          </p:cNvPicPr>
          <p:nvPr/>
        </p:nvPicPr>
        <p:blipFill>
          <a:blip r:embed="rId6" cstate="print"/>
          <a:srcRect/>
          <a:stretch>
            <a:fillRect/>
          </a:stretch>
        </p:blipFill>
        <p:spPr bwMode="auto">
          <a:xfrm>
            <a:off x="3528950" y="12022905"/>
            <a:ext cx="4143404" cy="3107554"/>
          </a:xfrm>
          <a:prstGeom prst="rect">
            <a:avLst/>
          </a:prstGeom>
          <a:noFill/>
          <a:ln w="9525">
            <a:noFill/>
            <a:miter lim="800000"/>
            <a:headEnd/>
            <a:tailEnd/>
          </a:ln>
        </p:spPr>
      </p:pic>
      <p:pic>
        <p:nvPicPr>
          <p:cNvPr id="16" name="Picture 68" descr="C:\Users\hafida\Desktop\Photos0001\Photo0016.jpg"/>
          <p:cNvPicPr>
            <a:picLocks noChangeAspect="1" noChangeArrowheads="1"/>
          </p:cNvPicPr>
          <p:nvPr/>
        </p:nvPicPr>
        <p:blipFill>
          <a:blip r:embed="rId7" cstate="print"/>
          <a:srcRect/>
          <a:stretch>
            <a:fillRect/>
          </a:stretch>
        </p:blipFill>
        <p:spPr bwMode="auto">
          <a:xfrm>
            <a:off x="7743791" y="12007464"/>
            <a:ext cx="4071966" cy="3122990"/>
          </a:xfrm>
          <a:prstGeom prst="rect">
            <a:avLst/>
          </a:prstGeom>
          <a:noFill/>
          <a:ln w="9525">
            <a:noFill/>
            <a:miter lim="800000"/>
            <a:headEnd/>
            <a:tailEnd/>
          </a:ln>
        </p:spPr>
      </p:pic>
      <p:pic>
        <p:nvPicPr>
          <p:cNvPr id="18" name="Picture 70" descr="C:\Users\hafida\Desktop\Capture d'écran\P2074078.JPG"/>
          <p:cNvPicPr>
            <a:picLocks noChangeAspect="1" noChangeArrowheads="1"/>
          </p:cNvPicPr>
          <p:nvPr/>
        </p:nvPicPr>
        <p:blipFill>
          <a:blip r:embed="rId8" cstate="print"/>
          <a:srcRect/>
          <a:stretch>
            <a:fillRect/>
          </a:stretch>
        </p:blipFill>
        <p:spPr bwMode="auto">
          <a:xfrm>
            <a:off x="14887590" y="11987183"/>
            <a:ext cx="2214577" cy="3234569"/>
          </a:xfrm>
          <a:prstGeom prst="rect">
            <a:avLst/>
          </a:prstGeom>
          <a:noFill/>
          <a:ln w="9525">
            <a:noFill/>
            <a:miter lim="800000"/>
            <a:headEnd/>
            <a:tailEnd/>
          </a:ln>
        </p:spPr>
      </p:pic>
      <p:pic>
        <p:nvPicPr>
          <p:cNvPr id="19" name="Picture 71" descr="C:\Users\hafida\Desktop\Capture d'écran\P2074073.JPG"/>
          <p:cNvPicPr>
            <a:picLocks noChangeAspect="1" noChangeArrowheads="1"/>
          </p:cNvPicPr>
          <p:nvPr/>
        </p:nvPicPr>
        <p:blipFill>
          <a:blip r:embed="rId9" cstate="print"/>
          <a:srcRect/>
          <a:stretch>
            <a:fillRect/>
          </a:stretch>
        </p:blipFill>
        <p:spPr bwMode="auto">
          <a:xfrm>
            <a:off x="17268858" y="12022903"/>
            <a:ext cx="4333905" cy="3250428"/>
          </a:xfrm>
          <a:prstGeom prst="rect">
            <a:avLst/>
          </a:prstGeom>
          <a:noFill/>
          <a:ln w="9525">
            <a:noFill/>
            <a:miter lim="800000"/>
            <a:headEnd/>
            <a:tailEnd/>
          </a:ln>
        </p:spPr>
      </p:pic>
      <p:pic>
        <p:nvPicPr>
          <p:cNvPr id="20" name="Picture 231" descr="C:\Users\hafida\AppData\Local\Temp\support.jpg"/>
          <p:cNvPicPr>
            <a:picLocks noChangeAspect="1" noChangeArrowheads="1"/>
          </p:cNvPicPr>
          <p:nvPr/>
        </p:nvPicPr>
        <p:blipFill>
          <a:blip r:embed="rId10" cstate="print"/>
          <a:srcRect/>
          <a:stretch>
            <a:fillRect/>
          </a:stretch>
        </p:blipFill>
        <p:spPr bwMode="auto">
          <a:xfrm>
            <a:off x="19226215" y="12058621"/>
            <a:ext cx="2376549" cy="1428761"/>
          </a:xfrm>
          <a:prstGeom prst="rect">
            <a:avLst/>
          </a:prstGeom>
          <a:noFill/>
          <a:ln w="9525">
            <a:noFill/>
            <a:miter lim="800000"/>
            <a:headEnd/>
            <a:tailEnd/>
          </a:ln>
        </p:spPr>
      </p:pic>
      <p:graphicFrame>
        <p:nvGraphicFramePr>
          <p:cNvPr id="23" name="Graphique 22"/>
          <p:cNvGraphicFramePr/>
          <p:nvPr/>
        </p:nvGraphicFramePr>
        <p:xfrm>
          <a:off x="5814969" y="17559348"/>
          <a:ext cx="5286410" cy="2428891"/>
        </p:xfrm>
        <a:graphic>
          <a:graphicData uri="http://schemas.openxmlformats.org/drawingml/2006/chart">
            <c:chart xmlns:c="http://schemas.openxmlformats.org/drawingml/2006/chart" xmlns:r="http://schemas.openxmlformats.org/officeDocument/2006/relationships" r:id="rId11"/>
          </a:graphicData>
        </a:graphic>
      </p:graphicFrame>
      <p:pic>
        <p:nvPicPr>
          <p:cNvPr id="24" name="Picture 558" descr="G:\Fichiers Impacts\Orge fluo\eau_dist_fluo_.tif"/>
          <p:cNvPicPr>
            <a:picLocks noChangeAspect="1" noChangeArrowheads="1"/>
          </p:cNvPicPr>
          <p:nvPr/>
        </p:nvPicPr>
        <p:blipFill>
          <a:blip r:embed="rId12" cstate="print"/>
          <a:srcRect/>
          <a:stretch>
            <a:fillRect/>
          </a:stretch>
        </p:blipFill>
        <p:spPr bwMode="auto">
          <a:xfrm>
            <a:off x="5957846" y="21202688"/>
            <a:ext cx="4473574" cy="3352799"/>
          </a:xfrm>
          <a:prstGeom prst="rect">
            <a:avLst/>
          </a:prstGeom>
          <a:noFill/>
          <a:ln w="9525">
            <a:noFill/>
            <a:miter lim="800000"/>
            <a:headEnd/>
            <a:tailEnd/>
          </a:ln>
        </p:spPr>
      </p:pic>
      <p:pic>
        <p:nvPicPr>
          <p:cNvPr id="26" name="Picture 559" descr="G:\Fichiers Impacts\Orge fluo\Orge_eau_BT_fluo.tif"/>
          <p:cNvPicPr>
            <a:picLocks noChangeAspect="1" noChangeArrowheads="1"/>
          </p:cNvPicPr>
          <p:nvPr/>
        </p:nvPicPr>
        <p:blipFill>
          <a:blip r:embed="rId13" cstate="print"/>
          <a:srcRect/>
          <a:stretch>
            <a:fillRect/>
          </a:stretch>
        </p:blipFill>
        <p:spPr bwMode="auto">
          <a:xfrm>
            <a:off x="11958634" y="21222086"/>
            <a:ext cx="4357719" cy="3266748"/>
          </a:xfrm>
          <a:prstGeom prst="rect">
            <a:avLst/>
          </a:prstGeom>
          <a:noFill/>
          <a:ln w="9525">
            <a:noFill/>
            <a:miter lim="800000"/>
            <a:headEnd/>
            <a:tailEnd/>
          </a:ln>
        </p:spPr>
      </p:pic>
      <p:pic>
        <p:nvPicPr>
          <p:cNvPr id="28" name="Picture 560"/>
          <p:cNvPicPr>
            <a:picLocks noChangeAspect="1" noChangeArrowheads="1"/>
          </p:cNvPicPr>
          <p:nvPr/>
        </p:nvPicPr>
        <p:blipFill>
          <a:blip r:embed="rId14" cstate="print"/>
          <a:srcRect/>
          <a:stretch>
            <a:fillRect/>
          </a:stretch>
        </p:blipFill>
        <p:spPr bwMode="auto">
          <a:xfrm>
            <a:off x="17316484" y="21202684"/>
            <a:ext cx="4381530" cy="3286149"/>
          </a:xfrm>
          <a:prstGeom prst="rect">
            <a:avLst/>
          </a:prstGeom>
          <a:noFill/>
          <a:ln w="9525">
            <a:noFill/>
            <a:miter lim="800000"/>
            <a:headEnd/>
            <a:tailEnd/>
          </a:ln>
        </p:spPr>
      </p:pic>
      <p:graphicFrame>
        <p:nvGraphicFramePr>
          <p:cNvPr id="30" name="Graphique 29"/>
          <p:cNvGraphicFramePr/>
          <p:nvPr/>
        </p:nvGraphicFramePr>
        <p:xfrm>
          <a:off x="11815757" y="17416472"/>
          <a:ext cx="4671991" cy="2643207"/>
        </p:xfrm>
        <a:graphic>
          <a:graphicData uri="http://schemas.openxmlformats.org/drawingml/2006/chart">
            <c:chart xmlns:c="http://schemas.openxmlformats.org/drawingml/2006/chart" xmlns:r="http://schemas.openxmlformats.org/officeDocument/2006/relationships" r:id="rId1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1001</TotalTime>
  <Words>707</Words>
  <Application>Microsoft Office PowerPoint</Application>
  <PresentationFormat>Personnalisé</PresentationFormat>
  <Paragraphs>60</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hafida</dc:creator>
  <cp:lastModifiedBy>hafida</cp:lastModifiedBy>
  <cp:revision>62</cp:revision>
  <dcterms:created xsi:type="dcterms:W3CDTF">2013-06-10T06:42:17Z</dcterms:created>
  <dcterms:modified xsi:type="dcterms:W3CDTF">2013-07-12T09:41:01Z</dcterms:modified>
</cp:coreProperties>
</file>