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76" r:id="rId3"/>
    <p:sldId id="257" r:id="rId4"/>
    <p:sldId id="277" r:id="rId5"/>
    <p:sldId id="279" r:id="rId6"/>
    <p:sldId id="259" r:id="rId7"/>
    <p:sldId id="278" r:id="rId8"/>
    <p:sldId id="262" r:id="rId9"/>
    <p:sldId id="263" r:id="rId10"/>
    <p:sldId id="264" r:id="rId11"/>
    <p:sldId id="261" r:id="rId12"/>
    <p:sldId id="269" r:id="rId13"/>
    <p:sldId id="267" r:id="rId14"/>
    <p:sldId id="268" r:id="rId15"/>
    <p:sldId id="270" r:id="rId16"/>
    <p:sldId id="271" r:id="rId17"/>
    <p:sldId id="274" r:id="rId18"/>
    <p:sldId id="273" r:id="rId19"/>
    <p:sldId id="275" r:id="rId20"/>
    <p:sldId id="272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dric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BB1E1-DFF2-4B77-8E5E-23BB086F70CA}" type="datetimeFigureOut">
              <a:rPr lang="en-GB" smtClean="0"/>
              <a:t>12/07/2013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1011-B0CB-4C5A-B029-57722DAD8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91011-B0CB-4C5A-B029-57722DAD88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7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0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3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NUMBER OF STRUCTURES COMPATIBLE WITH ANY SPECIFIED CORRELATION FUNCTION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fr-BE" dirty="0" err="1" smtClean="0">
                <a:solidFill>
                  <a:schemeClr val="tx1"/>
                </a:solidFill>
              </a:rPr>
              <a:t>Cedric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smtClean="0">
                <a:solidFill>
                  <a:schemeClr val="tx1"/>
                </a:solidFill>
              </a:rPr>
              <a:t>Gommes</a:t>
            </a:r>
          </a:p>
          <a:p>
            <a:r>
              <a:rPr lang="fr-BE" dirty="0" err="1" smtClean="0">
                <a:solidFill>
                  <a:schemeClr val="tx1"/>
                </a:solidFill>
              </a:rPr>
              <a:t>Department</a:t>
            </a:r>
            <a:r>
              <a:rPr lang="fr-BE" dirty="0" smtClean="0">
                <a:solidFill>
                  <a:schemeClr val="tx1"/>
                </a:solidFill>
              </a:rPr>
              <a:t> of </a:t>
            </a:r>
            <a:r>
              <a:rPr lang="fr-BE" dirty="0" err="1" smtClean="0">
                <a:solidFill>
                  <a:schemeClr val="tx1"/>
                </a:solidFill>
              </a:rPr>
              <a:t>Chemical</a:t>
            </a:r>
            <a:r>
              <a:rPr lang="fr-BE" dirty="0" smtClean="0">
                <a:solidFill>
                  <a:schemeClr val="tx1"/>
                </a:solidFill>
              </a:rPr>
              <a:t> Engineering</a:t>
            </a:r>
          </a:p>
          <a:p>
            <a:r>
              <a:rPr lang="fr-BE" dirty="0" err="1" smtClean="0">
                <a:solidFill>
                  <a:schemeClr val="tx1"/>
                </a:solidFill>
              </a:rPr>
              <a:t>University</a:t>
            </a:r>
            <a:r>
              <a:rPr lang="fr-BE" dirty="0" smtClean="0">
                <a:solidFill>
                  <a:schemeClr val="tx1"/>
                </a:solidFill>
              </a:rPr>
              <a:t> of Liège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1596" y="6019800"/>
            <a:ext cx="298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Kaiserslautern, July 12th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9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 smtClean="0"/>
              <a:t>The reconstruction </a:t>
            </a:r>
            <a:r>
              <a:rPr lang="fr-BE" sz="4000" dirty="0" err="1" smtClean="0"/>
              <a:t>is</a:t>
            </a:r>
            <a:r>
              <a:rPr lang="fr-BE" sz="4000" dirty="0" smtClean="0"/>
              <a:t> </a:t>
            </a:r>
            <a:r>
              <a:rPr lang="fr-BE" sz="4000" dirty="0" err="1" smtClean="0"/>
              <a:t>seldom</a:t>
            </a:r>
            <a:r>
              <a:rPr lang="fr-BE" sz="4000" dirty="0" smtClean="0"/>
              <a:t> unique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70115"/>
            <a:ext cx="3657600" cy="490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3999"/>
            <a:ext cx="3757693" cy="49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fr-BE" dirty="0"/>
              <a:t>Monte Carlo </a:t>
            </a:r>
            <a:r>
              <a:rPr lang="fr-BE" dirty="0" err="1" smtClean="0"/>
              <a:t>calculations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of the </a:t>
            </a:r>
            <a:r>
              <a:rPr lang="fr-BE" dirty="0" err="1" smtClean="0"/>
              <a:t>density</a:t>
            </a:r>
            <a:r>
              <a:rPr lang="fr-BE" dirty="0" smtClean="0"/>
              <a:t> of states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75" y="1752600"/>
            <a:ext cx="7010400" cy="448279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14600" y="5866371"/>
            <a:ext cx="4648200" cy="763029"/>
            <a:chOff x="2362200" y="5943600"/>
            <a:chExt cx="4648200" cy="763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362200" y="5943600"/>
                  <a:ext cx="4648200" cy="763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b="0" i="1" smtClean="0">
                            <a:latin typeface="Cambria Math"/>
                          </a:rPr>
                          <m:t>𝐸</m:t>
                        </m:r>
                        <m:r>
                          <a:rPr lang="en-GB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BE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GB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BE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BE" i="1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fr-BE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BE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BE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  <m:r>
                                      <a:rPr lang="fr-BE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BE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fr-BE" b="0" i="1" smtClean="0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fr-BE" b="0" i="1" smtClean="0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fr-BE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BE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BE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fr-BE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5943600"/>
                  <a:ext cx="4648200" cy="76302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3352800" y="5943600"/>
              <a:ext cx="2667000" cy="7630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40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How to </a:t>
            </a:r>
            <a:r>
              <a:rPr lang="fr-BE" dirty="0" err="1" smtClean="0"/>
              <a:t>explain</a:t>
            </a:r>
            <a:r>
              <a:rPr lang="fr-BE" dirty="0" smtClean="0"/>
              <a:t> the </a:t>
            </a:r>
            <a:r>
              <a:rPr lang="fr-BE" dirty="0" err="1" smtClean="0"/>
              <a:t>results</a:t>
            </a:r>
            <a:r>
              <a:rPr lang="fr-BE" dirty="0" smtClean="0"/>
              <a:t>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0" y="3505200"/>
            <a:ext cx="3657600" cy="1153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4400"/>
            <a:ext cx="4699264" cy="2012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6" y="1447800"/>
            <a:ext cx="3688894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70" y="1524000"/>
            <a:ext cx="3962188" cy="21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fr-BE" sz="3600" dirty="0" err="1" smtClean="0"/>
              <a:t>Throughout</a:t>
            </a:r>
            <a:r>
              <a:rPr lang="fr-BE" sz="3600" dirty="0" smtClean="0"/>
              <a:t> </a:t>
            </a:r>
            <a:r>
              <a:rPr lang="fr-BE" sz="3600" dirty="0" err="1" smtClean="0"/>
              <a:t>physics</a:t>
            </a:r>
            <a:r>
              <a:rPr lang="fr-BE" sz="3600" dirty="0" smtClean="0"/>
              <a:t>, large </a:t>
            </a:r>
            <a:r>
              <a:rPr lang="fr-BE" sz="3600" dirty="0" err="1" smtClean="0"/>
              <a:t>ground</a:t>
            </a:r>
            <a:r>
              <a:rPr lang="fr-BE" sz="3600" dirty="0" smtClean="0"/>
              <a:t>-state </a:t>
            </a:r>
            <a:r>
              <a:rPr lang="fr-BE" sz="3600" dirty="0" err="1" smtClean="0"/>
              <a:t>degeneracies</a:t>
            </a:r>
            <a:r>
              <a:rPr lang="fr-BE" sz="3600" dirty="0" smtClean="0"/>
              <a:t> are </a:t>
            </a:r>
            <a:r>
              <a:rPr lang="fr-BE" sz="3600" dirty="0" err="1" smtClean="0"/>
              <a:t>always</a:t>
            </a:r>
            <a:r>
              <a:rPr lang="fr-BE" sz="3600" dirty="0" smtClean="0"/>
              <a:t> </a:t>
            </a:r>
            <a:r>
              <a:rPr lang="fr-BE" sz="3600" dirty="0" err="1" smtClean="0"/>
              <a:t>associated</a:t>
            </a:r>
            <a:r>
              <a:rPr lang="fr-BE" sz="3600" dirty="0" smtClean="0"/>
              <a:t> </a:t>
            </a:r>
            <a:r>
              <a:rPr lang="fr-BE" sz="3600" dirty="0" err="1" smtClean="0"/>
              <a:t>with</a:t>
            </a:r>
            <a:r>
              <a:rPr lang="fr-BE" sz="3600" dirty="0" smtClean="0"/>
              <a:t> rough </a:t>
            </a:r>
            <a:r>
              <a:rPr lang="fr-BE" sz="3600" dirty="0" err="1" smtClean="0"/>
              <a:t>energy</a:t>
            </a:r>
            <a:r>
              <a:rPr lang="fr-BE" sz="3600" dirty="0" smtClean="0"/>
              <a:t> </a:t>
            </a:r>
            <a:r>
              <a:rPr lang="fr-BE" sz="3600" dirty="0" err="1" smtClean="0"/>
              <a:t>landscapes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73658"/>
            <a:ext cx="4267200" cy="3879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1" y="4114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configuration </a:t>
            </a:r>
            <a:r>
              <a:rPr lang="fr-BE" dirty="0" err="1" smtClean="0"/>
              <a:t>space</a:t>
            </a:r>
            <a:r>
              <a:rPr lang="fr-BE" dirty="0" smtClean="0"/>
              <a:t> of a reconstruction </a:t>
            </a:r>
            <a:r>
              <a:rPr lang="fr-BE" dirty="0" err="1" smtClean="0"/>
              <a:t>problem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a high-</a:t>
            </a:r>
            <a:r>
              <a:rPr lang="fr-BE" dirty="0" err="1" smtClean="0"/>
              <a:t>dimensional</a:t>
            </a:r>
            <a:r>
              <a:rPr lang="fr-BE" dirty="0" smtClean="0"/>
              <a:t> </a:t>
            </a:r>
            <a:r>
              <a:rPr lang="fr-BE" dirty="0" err="1" smtClean="0"/>
              <a:t>hypercube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landscape</a:t>
            </a:r>
            <a:r>
              <a:rPr lang="fr-BE" dirty="0" smtClean="0"/>
              <a:t> </a:t>
            </a:r>
            <a:r>
              <a:rPr lang="fr-BE" dirty="0" err="1" smtClean="0"/>
              <a:t>characterization</a:t>
            </a:r>
            <a:r>
              <a:rPr lang="fr-BE" dirty="0" smtClean="0"/>
              <a:t> </a:t>
            </a:r>
            <a:r>
              <a:rPr lang="fr-BE" dirty="0" err="1" smtClean="0"/>
              <a:t>using</a:t>
            </a:r>
            <a:r>
              <a:rPr lang="fr-BE" dirty="0" smtClean="0"/>
              <a:t> a </a:t>
            </a:r>
            <a:r>
              <a:rPr lang="fr-BE" dirty="0" err="1" smtClean="0"/>
              <a:t>random</a:t>
            </a:r>
            <a:r>
              <a:rPr lang="fr-BE" dirty="0" smtClean="0"/>
              <a:t> </a:t>
            </a:r>
            <a:r>
              <a:rPr lang="fr-BE" dirty="0" err="1" smtClean="0"/>
              <a:t>walk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16027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roughness-degeneracy</a:t>
            </a:r>
            <a:r>
              <a:rPr lang="fr-BE" dirty="0" smtClean="0"/>
              <a:t> relation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038600" cy="3874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029200"/>
            <a:ext cx="2971800" cy="1657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363814" cy="1060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4156614" cy="1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roughness</a:t>
            </a:r>
            <a:r>
              <a:rPr lang="fr-BE" dirty="0" err="1"/>
              <a:t>-</a:t>
            </a:r>
            <a:r>
              <a:rPr lang="fr-BE" dirty="0" err="1" smtClean="0"/>
              <a:t>degeneracy</a:t>
            </a:r>
            <a:r>
              <a:rPr lang="fr-BE" dirty="0" smtClean="0"/>
              <a:t> relation</a:t>
            </a:r>
            <a:br>
              <a:rPr lang="fr-BE" dirty="0" smtClean="0"/>
            </a:b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easily</a:t>
            </a:r>
            <a:r>
              <a:rPr lang="fr-BE" dirty="0" smtClean="0"/>
              <a:t> </a:t>
            </a:r>
            <a:r>
              <a:rPr lang="fr-BE" dirty="0" err="1" smtClean="0"/>
              <a:t>obtained</a:t>
            </a:r>
            <a:r>
              <a:rPr lang="fr-BE" dirty="0" smtClean="0"/>
              <a:t> for </a:t>
            </a:r>
            <a:r>
              <a:rPr lang="fr-BE" dirty="0" err="1" smtClean="0"/>
              <a:t>systems</a:t>
            </a:r>
            <a:r>
              <a:rPr lang="fr-BE" dirty="0" smtClean="0"/>
              <a:t> of </a:t>
            </a:r>
            <a:r>
              <a:rPr lang="fr-BE" dirty="0" err="1" smtClean="0"/>
              <a:t>any</a:t>
            </a:r>
            <a:r>
              <a:rPr lang="fr-BE" dirty="0" smtClean="0"/>
              <a:t> size and </a:t>
            </a:r>
            <a:r>
              <a:rPr lang="fr-BE" dirty="0" err="1" smtClean="0"/>
              <a:t>dimensionality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72698"/>
            <a:ext cx="4239716" cy="40043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202898" y="4064302"/>
                <a:ext cx="16399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  <m:r>
                                <a:rPr lang="fr-BE" i="1"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2898" y="4064302"/>
                <a:ext cx="163993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906275"/>
            <a:ext cx="2595889" cy="1447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91000" y="4267200"/>
            <a:ext cx="685800" cy="6278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16" y="2499132"/>
            <a:ext cx="1602744" cy="16318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886200" y="3352800"/>
            <a:ext cx="990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Information-</a:t>
            </a:r>
            <a:r>
              <a:rPr lang="fr-BE" dirty="0" err="1" smtClean="0"/>
              <a:t>theoretic</a:t>
            </a:r>
            <a:r>
              <a:rPr lang="fr-BE" dirty="0" smtClean="0"/>
              <a:t> formulation </a:t>
            </a:r>
            <a:br>
              <a:rPr lang="fr-BE" dirty="0" smtClean="0"/>
            </a:br>
            <a:r>
              <a:rPr lang="fr-BE" dirty="0" smtClean="0"/>
              <a:t>of </a:t>
            </a:r>
            <a:r>
              <a:rPr lang="fr-BE" dirty="0" err="1" smtClean="0"/>
              <a:t>degeneracy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667000"/>
                <a:ext cx="2399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𝐼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latin typeface="Cambria Math"/>
                                </a:rPr>
                                <m:t>1/</m:t>
                              </m:r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  <m:r>
                            <a:rPr lang="fr-BE" b="0" i="1" smtClean="0">
                              <a:latin typeface="Cambria Math"/>
                            </a:rPr>
                            <m:t>=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239937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" y="2057400"/>
            <a:ext cx="6069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If </a:t>
            </a:r>
            <a:r>
              <a:rPr lang="fr-BE" dirty="0" err="1" smtClean="0"/>
              <a:t>nothing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known</a:t>
            </a:r>
            <a:r>
              <a:rPr lang="fr-BE" dirty="0" smtClean="0"/>
              <a:t>, a structure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draw</a:t>
            </a:r>
            <a:r>
              <a:rPr lang="fr-BE" dirty="0" smtClean="0"/>
              <a:t> out of 2</a:t>
            </a:r>
            <a:r>
              <a:rPr lang="fr-BE" baseline="30000" dirty="0" smtClean="0"/>
              <a:t>N</a:t>
            </a:r>
            <a:r>
              <a:rPr lang="fr-BE" dirty="0" smtClean="0"/>
              <a:t> </a:t>
            </a:r>
            <a:r>
              <a:rPr lang="fr-BE" dirty="0" err="1" smtClean="0"/>
              <a:t>possibilities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3440668"/>
                <a:ext cx="7413761" cy="597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If the volume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known</a:t>
                </a:r>
                <a:r>
                  <a:rPr lang="fr-BE" dirty="0" smtClean="0"/>
                  <a:t>, a structure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a </a:t>
                </a:r>
                <a:r>
                  <a:rPr lang="fr-BE" dirty="0" err="1" smtClean="0"/>
                  <a:t>draw</a:t>
                </a:r>
                <a:r>
                  <a:rPr lang="fr-BE" dirty="0" smtClean="0"/>
                  <a:t> out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  <a:ea typeface="Cambria Math"/>
                          </a:rPr>
                          <m:t>𝑡𝑜𝑡</m:t>
                        </m:r>
                      </m:sub>
                    </m:sSub>
                    <m:r>
                      <a:rPr lang="fr-BE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BE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BE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BE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BE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fr-BE" dirty="0" smtClean="0"/>
                  <a:t> </a:t>
                </a:r>
                <a:r>
                  <a:rPr lang="fr-BE" dirty="0" err="1" smtClean="0"/>
                  <a:t>possibilities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668"/>
                <a:ext cx="7413761" cy="597728"/>
              </a:xfrm>
              <a:prstGeom prst="rect">
                <a:avLst/>
              </a:prstGeom>
              <a:blipFill rotWithShape="1">
                <a:blip r:embed="rId3"/>
                <a:stretch>
                  <a:fillRect l="-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4050268"/>
                <a:ext cx="2354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fr-BE" b="0" i="1" smtClean="0">
                          <a:latin typeface="Cambria Math"/>
                        </a:rPr>
                        <m:t>𝑁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050268"/>
                <a:ext cx="235487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4964668"/>
                <a:ext cx="7823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dirty="0" smtClean="0"/>
                  <a:t>If the </a:t>
                </a:r>
                <a:r>
                  <a:rPr lang="fr-BE" dirty="0" err="1" smtClean="0"/>
                  <a:t>correlation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function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</a:t>
                </a:r>
                <a:r>
                  <a:rPr lang="fr-BE" dirty="0" err="1" smtClean="0"/>
                  <a:t>known</a:t>
                </a:r>
                <a:r>
                  <a:rPr lang="fr-BE" dirty="0" smtClean="0"/>
                  <a:t>, a structure </a:t>
                </a:r>
                <a:r>
                  <a:rPr lang="fr-BE" dirty="0" err="1" smtClean="0"/>
                  <a:t>is</a:t>
                </a:r>
                <a:r>
                  <a:rPr lang="fr-BE" dirty="0" smtClean="0"/>
                  <a:t> a </a:t>
                </a:r>
                <a:r>
                  <a:rPr lang="fr-BE" dirty="0" err="1" smtClean="0"/>
                  <a:t>draw</a:t>
                </a:r>
                <a:r>
                  <a:rPr lang="fr-BE" dirty="0" smtClean="0"/>
                  <a:t> out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fr-B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BE" dirty="0" smtClean="0"/>
                  <a:t> </a:t>
                </a:r>
                <a:r>
                  <a:rPr lang="fr-BE" dirty="0" err="1" smtClean="0"/>
                  <a:t>possibilities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64668"/>
                <a:ext cx="782355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01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9200" y="5574268"/>
                <a:ext cx="5340243" cy="773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</m:e>
                          </m:d>
                          <m:r>
                            <a:rPr lang="fr-BE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fr-BE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 ≈11.2 </m:t>
                              </m:r>
                              <m:sSup>
                                <m:sSupPr>
                                  <m:ctrlPr>
                                    <a:rPr lang="fr-B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BE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BE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BE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  <m:r>
                                            <a:rPr lang="fr-BE" i="1">
                                              <a:latin typeface="Cambria Math"/>
                                              <a:ea typeface="Cambria Math"/>
                                            </a:rPr>
                                            <m:t>(1)</m:t>
                                          </m:r>
                                        </m:num>
                                        <m:den>
                                          <m:r>
                                            <a:rPr lang="fr-BE" i="1">
                                              <a:latin typeface="Cambria Math"/>
                                              <a:ea typeface="Cambria Math"/>
                                            </a:rPr>
                                            <m:t>&lt;</m:t>
                                          </m:r>
                                          <m:r>
                                            <a:rPr lang="fr-BE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  <m:r>
                                            <a:rPr lang="fr-BE" i="1">
                                              <a:latin typeface="Cambria Math"/>
                                              <a:ea typeface="Cambria Math"/>
                                            </a:rPr>
                                            <m:t>&gt;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BE" b="0" i="1" smtClean="0">
                                      <a:latin typeface="Cambria Math"/>
                                      <a:ea typeface="Cambria Math"/>
                                    </a:rPr>
                                    <m:t>−0.51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574268"/>
                <a:ext cx="5340243" cy="7732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4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Information-</a:t>
            </a:r>
            <a:r>
              <a:rPr lang="fr-BE" dirty="0" err="1" smtClean="0"/>
              <a:t>theoretic</a:t>
            </a:r>
            <a:r>
              <a:rPr lang="fr-BE" dirty="0" smtClean="0"/>
              <a:t> </a:t>
            </a:r>
            <a:r>
              <a:rPr lang="fr-BE" dirty="0" err="1" smtClean="0"/>
              <a:t>analysis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of </a:t>
            </a:r>
            <a:r>
              <a:rPr lang="fr-BE" dirty="0" err="1" smtClean="0"/>
              <a:t>morphological</a:t>
            </a:r>
            <a:r>
              <a:rPr lang="fr-BE" dirty="0" smtClean="0"/>
              <a:t> reconstruction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0359"/>
            <a:ext cx="6324600" cy="2217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00" y="1619588"/>
            <a:ext cx="2520000" cy="1123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00" y="1697322"/>
            <a:ext cx="2520000" cy="1045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95600"/>
            <a:ext cx="2520000" cy="104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473200"/>
            <a:ext cx="2520000" cy="100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15000"/>
            <a:ext cx="2520000" cy="103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00" y="5621400"/>
            <a:ext cx="2520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89160" y="1981200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enumeration</a:t>
            </a:r>
            <a:r>
              <a:rPr lang="fr-BE" dirty="0" smtClean="0"/>
              <a:t> of </a:t>
            </a:r>
            <a:r>
              <a:rPr lang="fr-BE" dirty="0" err="1" smtClean="0"/>
              <a:t>homometric</a:t>
            </a:r>
            <a:r>
              <a:rPr lang="fr-BE" dirty="0" smtClean="0"/>
              <a:t> structures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problem</a:t>
            </a:r>
            <a:r>
              <a:rPr lang="fr-BE" dirty="0" smtClean="0"/>
              <a:t> </a:t>
            </a:r>
            <a:r>
              <a:rPr lang="fr-BE" dirty="0" err="1" smtClean="0"/>
              <a:t>formulated</a:t>
            </a:r>
            <a:r>
              <a:rPr lang="fr-BE" dirty="0" smtClean="0"/>
              <a:t> 70 </a:t>
            </a:r>
            <a:r>
              <a:rPr lang="fr-BE" dirty="0" err="1" smtClean="0"/>
              <a:t>years</a:t>
            </a:r>
            <a:r>
              <a:rPr lang="fr-BE" dirty="0" smtClean="0"/>
              <a:t> </a:t>
            </a:r>
            <a:r>
              <a:rPr lang="fr-BE" dirty="0" err="1" smtClean="0"/>
              <a:t>ago</a:t>
            </a:r>
            <a:r>
              <a:rPr lang="fr-BE" dirty="0" smtClean="0"/>
              <a:t> by Patterson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91658" y="3538554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problem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mapped</a:t>
            </a:r>
            <a:r>
              <a:rPr lang="fr-BE" dirty="0" smtClean="0"/>
              <a:t> to the </a:t>
            </a:r>
            <a:r>
              <a:rPr lang="fr-BE" dirty="0" err="1" smtClean="0"/>
              <a:t>characterization</a:t>
            </a:r>
            <a:r>
              <a:rPr lang="fr-BE" dirty="0" smtClean="0"/>
              <a:t> of an </a:t>
            </a:r>
            <a:r>
              <a:rPr lang="fr-BE" dirty="0" err="1" smtClean="0"/>
              <a:t>energy</a:t>
            </a:r>
            <a:r>
              <a:rPr lang="fr-BE" dirty="0" smtClean="0"/>
              <a:t> </a:t>
            </a:r>
            <a:r>
              <a:rPr lang="fr-BE" dirty="0" err="1" smtClean="0"/>
              <a:t>landscape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05" y="3429000"/>
            <a:ext cx="1194495" cy="10859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42" y="3048000"/>
            <a:ext cx="1188558" cy="1676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9600" y="5181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derive</a:t>
            </a:r>
            <a:r>
              <a:rPr lang="fr-BE" dirty="0" smtClean="0"/>
              <a:t> a </a:t>
            </a:r>
            <a:r>
              <a:rPr lang="fr-BE" dirty="0" err="1" smtClean="0"/>
              <a:t>roughness</a:t>
            </a:r>
            <a:r>
              <a:rPr lang="fr-BE" dirty="0" smtClean="0"/>
              <a:t> </a:t>
            </a:r>
            <a:r>
              <a:rPr lang="fr-BE" dirty="0" err="1" smtClean="0"/>
              <a:t>metric</a:t>
            </a:r>
            <a:r>
              <a:rPr lang="fr-BE" dirty="0" smtClean="0"/>
              <a:t> - </a:t>
            </a:r>
            <a:r>
              <a:rPr lang="fr-BE" dirty="0" err="1" smtClean="0"/>
              <a:t>calculated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correlation</a:t>
            </a:r>
            <a:r>
              <a:rPr lang="fr-BE" dirty="0" smtClean="0"/>
              <a:t> </a:t>
            </a:r>
            <a:r>
              <a:rPr lang="fr-BE" dirty="0" err="1" smtClean="0"/>
              <a:t>function</a:t>
            </a:r>
            <a:r>
              <a:rPr lang="fr-BE" dirty="0" smtClean="0"/>
              <a:t> </a:t>
            </a:r>
            <a:r>
              <a:rPr lang="fr-BE" dirty="0" err="1" smtClean="0"/>
              <a:t>alone</a:t>
            </a:r>
            <a:r>
              <a:rPr lang="fr-BE" dirty="0" smtClean="0"/>
              <a:t> -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</a:t>
            </a:r>
            <a:r>
              <a:rPr lang="fr-BE" dirty="0" smtClean="0"/>
              <a:t>as a proxy </a:t>
            </a:r>
            <a:r>
              <a:rPr lang="fr-BE" dirty="0" smtClean="0"/>
              <a:t>for the </a:t>
            </a:r>
            <a:r>
              <a:rPr lang="fr-BE" dirty="0" err="1" smtClean="0"/>
              <a:t>degeneracy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13611"/>
            <a:ext cx="1968228" cy="8775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72" y="5822441"/>
            <a:ext cx="2142436" cy="8831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3" y="1600200"/>
            <a:ext cx="1805517" cy="122599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543800" y="1143000"/>
            <a:ext cx="990600" cy="838200"/>
            <a:chOff x="2514600" y="2362200"/>
            <a:chExt cx="2286000" cy="19812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254408" y="2425608"/>
              <a:ext cx="479518" cy="47951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514600" y="2362200"/>
              <a:ext cx="2286000" cy="1981200"/>
              <a:chOff x="2514600" y="2362200"/>
              <a:chExt cx="2286000" cy="19812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04800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581400" y="2895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514600" y="2895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48000" y="4267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19100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724400" y="2895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24400" y="376237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1000" y="4267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3101882" y="2425608"/>
                <a:ext cx="479518" cy="4795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4" idx="3"/>
                <a:endCxn id="6" idx="7"/>
              </p:cNvCxnSpPr>
              <p:nvPr/>
            </p:nvCxnSpPr>
            <p:spPr>
              <a:xfrm flipH="1">
                <a:off x="2579641" y="2427241"/>
                <a:ext cx="479518" cy="4795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4259171" y="3805237"/>
                <a:ext cx="479518" cy="47951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4" idx="4"/>
                <a:endCxn id="7" idx="0"/>
              </p:cNvCxnSpPr>
              <p:nvPr/>
            </p:nvCxnSpPr>
            <p:spPr>
              <a:xfrm>
                <a:off x="3086100" y="2438400"/>
                <a:ext cx="0" cy="1828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233867" y="2438400"/>
                <a:ext cx="0" cy="1828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6" idx="5"/>
                <a:endCxn id="7" idx="1"/>
              </p:cNvCxnSpPr>
              <p:nvPr/>
            </p:nvCxnSpPr>
            <p:spPr>
              <a:xfrm>
                <a:off x="2579641" y="2960641"/>
                <a:ext cx="479518" cy="131771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54409" y="2444658"/>
                <a:ext cx="479518" cy="131771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5" idx="3"/>
                <a:endCxn id="7" idx="7"/>
              </p:cNvCxnSpPr>
              <p:nvPr/>
            </p:nvCxnSpPr>
            <p:spPr>
              <a:xfrm flipH="1">
                <a:off x="3113041" y="2960641"/>
                <a:ext cx="479518" cy="131771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244715" y="2967037"/>
                <a:ext cx="503329" cy="1300163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74878" y="2933696"/>
                <a:ext cx="101291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757729" y="2947989"/>
                <a:ext cx="4767" cy="8398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45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context</a:t>
            </a:r>
            <a:r>
              <a:rPr lang="fr-BE" dirty="0" smtClean="0"/>
              <a:t>: </a:t>
            </a:r>
            <a:r>
              <a:rPr lang="fr-BE" dirty="0"/>
              <a:t>S</a:t>
            </a:r>
            <a:r>
              <a:rPr lang="fr-BE" dirty="0" smtClean="0"/>
              <a:t>mall-Angle </a:t>
            </a:r>
            <a:r>
              <a:rPr lang="fr-BE" dirty="0" err="1" smtClean="0"/>
              <a:t>Scattering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6" y="4114800"/>
            <a:ext cx="3711744" cy="2520373"/>
          </a:xfrm>
          <a:prstGeom prst="rect">
            <a:avLst/>
          </a:prstGeom>
        </p:spPr>
      </p:pic>
      <p:pic>
        <p:nvPicPr>
          <p:cNvPr id="1026" name="Picture 2" descr="http://www.rsc.org/chemistryworld/sites/default/files/upload/ESRF-synchrotron_credit-Denis-Morel-ESRF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144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576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8259"/>
            <a:ext cx="4343400" cy="2554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4038600"/>
            <a:ext cx="248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Dutch-Belgian</a:t>
            </a:r>
            <a:r>
              <a:rPr lang="fr-BE" dirty="0" smtClean="0"/>
              <a:t> </a:t>
            </a:r>
            <a:r>
              <a:rPr lang="fr-BE" dirty="0" err="1" smtClean="0"/>
              <a:t>beamline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(BM26@ESRF)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45030"/>
            <a:ext cx="1600200" cy="1360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52" y="2145031"/>
            <a:ext cx="1649048" cy="235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1688123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8856" y="5429071"/>
            <a:ext cx="59101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Gommes, </a:t>
            </a:r>
            <a:r>
              <a:rPr lang="fr-BE" dirty="0" err="1" smtClean="0"/>
              <a:t>Jiao</a:t>
            </a:r>
            <a:r>
              <a:rPr lang="fr-BE" dirty="0" smtClean="0"/>
              <a:t> &amp; </a:t>
            </a:r>
            <a:r>
              <a:rPr lang="fr-BE" dirty="0" err="1" smtClean="0"/>
              <a:t>Torquato</a:t>
            </a:r>
            <a:r>
              <a:rPr lang="fr-BE" dirty="0" smtClean="0"/>
              <a:t>, </a:t>
            </a:r>
            <a:r>
              <a:rPr lang="en-GB" i="1" dirty="0"/>
              <a:t>Phys. Rev. </a:t>
            </a:r>
            <a:r>
              <a:rPr lang="en-GB" i="1" dirty="0" err="1"/>
              <a:t>Lett</a:t>
            </a:r>
            <a:r>
              <a:rPr lang="en-GB" i="1" dirty="0"/>
              <a:t>.</a:t>
            </a:r>
            <a:r>
              <a:rPr lang="en-GB" dirty="0"/>
              <a:t> </a:t>
            </a:r>
            <a:r>
              <a:rPr lang="en-GB" b="1" dirty="0" smtClean="0"/>
              <a:t>108 (2012)</a:t>
            </a:r>
            <a:r>
              <a:rPr lang="en-GB" dirty="0" smtClean="0"/>
              <a:t> </a:t>
            </a:r>
            <a:r>
              <a:rPr lang="en-GB" dirty="0" smtClean="0"/>
              <a:t>080601</a:t>
            </a:r>
          </a:p>
          <a:p>
            <a:endParaRPr lang="fr-BE" sz="800" dirty="0"/>
          </a:p>
          <a:p>
            <a:r>
              <a:rPr lang="fr-BE" dirty="0"/>
              <a:t>Gommes, </a:t>
            </a:r>
            <a:r>
              <a:rPr lang="fr-BE" dirty="0" err="1"/>
              <a:t>Jiao</a:t>
            </a:r>
            <a:r>
              <a:rPr lang="fr-BE" dirty="0"/>
              <a:t> &amp; </a:t>
            </a:r>
            <a:r>
              <a:rPr lang="fr-BE" dirty="0" err="1"/>
              <a:t>Torquato</a:t>
            </a:r>
            <a:r>
              <a:rPr lang="fr-BE" dirty="0"/>
              <a:t>, </a:t>
            </a:r>
            <a:r>
              <a:rPr lang="en-GB" i="1" dirty="0"/>
              <a:t>Phys. Rev. E </a:t>
            </a:r>
            <a:r>
              <a:rPr lang="en-GB" b="1" dirty="0"/>
              <a:t>85</a:t>
            </a:r>
            <a:r>
              <a:rPr lang="en-GB" dirty="0"/>
              <a:t> </a:t>
            </a:r>
            <a:r>
              <a:rPr lang="en-GB" b="1" dirty="0"/>
              <a:t>(2012)</a:t>
            </a:r>
            <a:r>
              <a:rPr lang="en-GB" dirty="0"/>
              <a:t> 051140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1" y="3886200"/>
            <a:ext cx="5029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This </a:t>
            </a:r>
            <a:r>
              <a:rPr lang="fr-BE" dirty="0" err="1" smtClean="0"/>
              <a:t>work</a:t>
            </a:r>
            <a:r>
              <a:rPr lang="fr-BE" dirty="0" smtClean="0"/>
              <a:t> </a:t>
            </a:r>
            <a:r>
              <a:rPr lang="fr-BE" dirty="0" err="1" smtClean="0"/>
              <a:t>was</a:t>
            </a:r>
            <a:r>
              <a:rPr lang="fr-BE" dirty="0" smtClean="0"/>
              <a:t> </a:t>
            </a:r>
            <a:r>
              <a:rPr lang="fr-BE" dirty="0" err="1" smtClean="0"/>
              <a:t>done</a:t>
            </a:r>
            <a:r>
              <a:rPr lang="fr-BE" dirty="0" smtClean="0"/>
              <a:t> in collaboration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Salvatore </a:t>
            </a:r>
            <a:r>
              <a:rPr lang="fr-BE" dirty="0" err="1" smtClean="0"/>
              <a:t>Torquato</a:t>
            </a:r>
            <a:r>
              <a:rPr lang="fr-BE" dirty="0" smtClean="0"/>
              <a:t> and Yang </a:t>
            </a:r>
            <a:r>
              <a:rPr lang="fr-BE" dirty="0" err="1" smtClean="0"/>
              <a:t>Jiao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err="1" smtClean="0"/>
              <a:t>Department</a:t>
            </a:r>
            <a:r>
              <a:rPr lang="fr-BE" dirty="0" smtClean="0"/>
              <a:t> of </a:t>
            </a:r>
            <a:r>
              <a:rPr lang="fr-BE" dirty="0" err="1" smtClean="0"/>
              <a:t>Chemistry</a:t>
            </a:r>
            <a:r>
              <a:rPr lang="fr-BE" dirty="0" smtClean="0"/>
              <a:t>, Princeton </a:t>
            </a:r>
            <a:r>
              <a:rPr lang="fr-BE" dirty="0" err="1" smtClean="0"/>
              <a:t>University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533400"/>
            <a:ext cx="281939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ndat.org/photos/0286214001256292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495287"/>
            <a:ext cx="2276475" cy="36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910" y="5486400"/>
            <a:ext cx="231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Arthur </a:t>
            </a:r>
            <a:r>
              <a:rPr lang="fr-BE" dirty="0" err="1" smtClean="0"/>
              <a:t>Lindo</a:t>
            </a:r>
            <a:r>
              <a:rPr lang="fr-BE" dirty="0" smtClean="0"/>
              <a:t> Patterson</a:t>
            </a:r>
          </a:p>
          <a:p>
            <a:pPr algn="ctr"/>
            <a:r>
              <a:rPr lang="fr-BE" dirty="0" smtClean="0"/>
              <a:t>1902-1966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30581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Thank</a:t>
            </a:r>
            <a:r>
              <a:rPr lang="fr-BE" sz="2800" dirty="0" smtClean="0"/>
              <a:t> </a:t>
            </a:r>
            <a:r>
              <a:rPr lang="fr-BE" sz="2800" dirty="0" err="1" smtClean="0"/>
              <a:t>you</a:t>
            </a:r>
            <a:r>
              <a:rPr lang="fr-BE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24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fr-BE" sz="3600" dirty="0" smtClean="0"/>
              <a:t>Small-Angle </a:t>
            </a:r>
            <a:r>
              <a:rPr lang="fr-BE" sz="3600" dirty="0" err="1" smtClean="0"/>
              <a:t>Scattering</a:t>
            </a:r>
            <a:r>
              <a:rPr lang="fr-BE" sz="3600" dirty="0" smtClean="0"/>
              <a:t> Patterns</a:t>
            </a:r>
            <a:br>
              <a:rPr lang="fr-BE" sz="3600" dirty="0" smtClean="0"/>
            </a:br>
            <a:r>
              <a:rPr lang="fr-BE" sz="3600" dirty="0" smtClean="0"/>
              <a:t>= </a:t>
            </a:r>
            <a:r>
              <a:rPr lang="fr-BE" sz="3600" dirty="0" err="1" smtClean="0"/>
              <a:t>Correlation</a:t>
            </a:r>
            <a:r>
              <a:rPr lang="fr-BE" sz="3600" dirty="0" smtClean="0"/>
              <a:t> </a:t>
            </a:r>
            <a:r>
              <a:rPr lang="fr-BE" sz="3600" dirty="0" err="1" smtClean="0"/>
              <a:t>Functions</a:t>
            </a:r>
            <a:r>
              <a:rPr lang="fr-BE" sz="3600" dirty="0" smtClean="0"/>
              <a:t> </a:t>
            </a:r>
            <a:br>
              <a:rPr lang="fr-BE" sz="3600" dirty="0" smtClean="0"/>
            </a:br>
            <a:r>
              <a:rPr lang="fr-BE" sz="3600" dirty="0" smtClean="0"/>
              <a:t>= Distance </a:t>
            </a:r>
            <a:r>
              <a:rPr lang="fr-BE" sz="3600" dirty="0" err="1"/>
              <a:t>S</a:t>
            </a:r>
            <a:r>
              <a:rPr lang="fr-BE" sz="3600" dirty="0" err="1" smtClean="0"/>
              <a:t>tatistics</a:t>
            </a:r>
            <a:endParaRPr lang="en-GB" sz="3600" dirty="0"/>
          </a:p>
        </p:txBody>
      </p:sp>
      <p:sp>
        <p:nvSpPr>
          <p:cNvPr id="5" name="Freeform 4"/>
          <p:cNvSpPr/>
          <p:nvPr/>
        </p:nvSpPr>
        <p:spPr>
          <a:xfrm>
            <a:off x="1676400" y="2829636"/>
            <a:ext cx="1078173" cy="1132764"/>
          </a:xfrm>
          <a:custGeom>
            <a:avLst/>
            <a:gdLst>
              <a:gd name="connsiteX0" fmla="*/ 204716 w 1078173"/>
              <a:gd name="connsiteY0" fmla="*/ 13648 h 1132764"/>
              <a:gd name="connsiteX1" fmla="*/ 204716 w 1078173"/>
              <a:gd name="connsiteY1" fmla="*/ 13648 h 1132764"/>
              <a:gd name="connsiteX2" fmla="*/ 13648 w 1078173"/>
              <a:gd name="connsiteY2" fmla="*/ 436729 h 1132764"/>
              <a:gd name="connsiteX3" fmla="*/ 0 w 1078173"/>
              <a:gd name="connsiteY3" fmla="*/ 641445 h 1132764"/>
              <a:gd name="connsiteX4" fmla="*/ 54591 w 1078173"/>
              <a:gd name="connsiteY4" fmla="*/ 846161 h 1132764"/>
              <a:gd name="connsiteX5" fmla="*/ 122830 w 1078173"/>
              <a:gd name="connsiteY5" fmla="*/ 914400 h 1132764"/>
              <a:gd name="connsiteX6" fmla="*/ 163773 w 1078173"/>
              <a:gd name="connsiteY6" fmla="*/ 982639 h 1132764"/>
              <a:gd name="connsiteX7" fmla="*/ 286603 w 1078173"/>
              <a:gd name="connsiteY7" fmla="*/ 1105469 h 1132764"/>
              <a:gd name="connsiteX8" fmla="*/ 423081 w 1078173"/>
              <a:gd name="connsiteY8" fmla="*/ 1132764 h 1132764"/>
              <a:gd name="connsiteX9" fmla="*/ 777922 w 1078173"/>
              <a:gd name="connsiteY9" fmla="*/ 1119117 h 1132764"/>
              <a:gd name="connsiteX10" fmla="*/ 846161 w 1078173"/>
              <a:gd name="connsiteY10" fmla="*/ 1091821 h 1132764"/>
              <a:gd name="connsiteX11" fmla="*/ 968991 w 1078173"/>
              <a:gd name="connsiteY11" fmla="*/ 996287 h 1132764"/>
              <a:gd name="connsiteX12" fmla="*/ 1064525 w 1078173"/>
              <a:gd name="connsiteY12" fmla="*/ 846161 h 1132764"/>
              <a:gd name="connsiteX13" fmla="*/ 1078173 w 1078173"/>
              <a:gd name="connsiteY13" fmla="*/ 805218 h 1132764"/>
              <a:gd name="connsiteX14" fmla="*/ 996287 w 1078173"/>
              <a:gd name="connsiteY14" fmla="*/ 313899 h 1132764"/>
              <a:gd name="connsiteX15" fmla="*/ 968991 w 1078173"/>
              <a:gd name="connsiteY15" fmla="*/ 272955 h 1132764"/>
              <a:gd name="connsiteX16" fmla="*/ 914400 w 1078173"/>
              <a:gd name="connsiteY16" fmla="*/ 245660 h 1132764"/>
              <a:gd name="connsiteX17" fmla="*/ 859809 w 1078173"/>
              <a:gd name="connsiteY17" fmla="*/ 191069 h 1132764"/>
              <a:gd name="connsiteX18" fmla="*/ 709684 w 1078173"/>
              <a:gd name="connsiteY18" fmla="*/ 109182 h 1132764"/>
              <a:gd name="connsiteX19" fmla="*/ 600501 w 1078173"/>
              <a:gd name="connsiteY19" fmla="*/ 54591 h 1132764"/>
              <a:gd name="connsiteX20" fmla="*/ 504967 w 1078173"/>
              <a:gd name="connsiteY20" fmla="*/ 27296 h 1132764"/>
              <a:gd name="connsiteX21" fmla="*/ 423081 w 1078173"/>
              <a:gd name="connsiteY21" fmla="*/ 0 h 1132764"/>
              <a:gd name="connsiteX22" fmla="*/ 204716 w 1078173"/>
              <a:gd name="connsiteY22" fmla="*/ 13648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8173" h="1132764">
                <a:moveTo>
                  <a:pt x="204716" y="13648"/>
                </a:moveTo>
                <a:lnTo>
                  <a:pt x="204716" y="13648"/>
                </a:lnTo>
                <a:cubicBezTo>
                  <a:pt x="96655" y="189247"/>
                  <a:pt x="59869" y="218831"/>
                  <a:pt x="13648" y="436729"/>
                </a:cubicBezTo>
                <a:cubicBezTo>
                  <a:pt x="-543" y="503631"/>
                  <a:pt x="4549" y="573206"/>
                  <a:pt x="0" y="641445"/>
                </a:cubicBezTo>
                <a:cubicBezTo>
                  <a:pt x="6805" y="675471"/>
                  <a:pt x="23421" y="801633"/>
                  <a:pt x="54591" y="846161"/>
                </a:cubicBezTo>
                <a:cubicBezTo>
                  <a:pt x="73038" y="872514"/>
                  <a:pt x="102735" y="889281"/>
                  <a:pt x="122830" y="914400"/>
                </a:cubicBezTo>
                <a:cubicBezTo>
                  <a:pt x="139401" y="935114"/>
                  <a:pt x="146510" y="962499"/>
                  <a:pt x="163773" y="982639"/>
                </a:cubicBezTo>
                <a:cubicBezTo>
                  <a:pt x="201455" y="1026602"/>
                  <a:pt x="229825" y="1094114"/>
                  <a:pt x="286603" y="1105469"/>
                </a:cubicBezTo>
                <a:lnTo>
                  <a:pt x="423081" y="1132764"/>
                </a:lnTo>
                <a:cubicBezTo>
                  <a:pt x="541361" y="1128215"/>
                  <a:pt x="660105" y="1130519"/>
                  <a:pt x="777922" y="1119117"/>
                </a:cubicBezTo>
                <a:cubicBezTo>
                  <a:pt x="802307" y="1116757"/>
                  <a:pt x="825553" y="1105069"/>
                  <a:pt x="846161" y="1091821"/>
                </a:cubicBezTo>
                <a:cubicBezTo>
                  <a:pt x="889792" y="1063772"/>
                  <a:pt x="940219" y="1039445"/>
                  <a:pt x="968991" y="996287"/>
                </a:cubicBezTo>
                <a:cubicBezTo>
                  <a:pt x="990626" y="963834"/>
                  <a:pt x="1045250" y="884711"/>
                  <a:pt x="1064525" y="846161"/>
                </a:cubicBezTo>
                <a:cubicBezTo>
                  <a:pt x="1070959" y="833294"/>
                  <a:pt x="1073624" y="818866"/>
                  <a:pt x="1078173" y="805218"/>
                </a:cubicBezTo>
                <a:cubicBezTo>
                  <a:pt x="1062002" y="578815"/>
                  <a:pt x="1103521" y="474750"/>
                  <a:pt x="996287" y="313899"/>
                </a:cubicBezTo>
                <a:cubicBezTo>
                  <a:pt x="987188" y="300251"/>
                  <a:pt x="981592" y="283456"/>
                  <a:pt x="968991" y="272955"/>
                </a:cubicBezTo>
                <a:cubicBezTo>
                  <a:pt x="953362" y="259931"/>
                  <a:pt x="932597" y="254758"/>
                  <a:pt x="914400" y="245660"/>
                </a:cubicBezTo>
                <a:cubicBezTo>
                  <a:pt x="896203" y="227463"/>
                  <a:pt x="879348" y="207817"/>
                  <a:pt x="859809" y="191069"/>
                </a:cubicBezTo>
                <a:cubicBezTo>
                  <a:pt x="823689" y="160109"/>
                  <a:pt x="737587" y="124207"/>
                  <a:pt x="709684" y="109182"/>
                </a:cubicBezTo>
                <a:cubicBezTo>
                  <a:pt x="625357" y="63776"/>
                  <a:pt x="668645" y="75034"/>
                  <a:pt x="600501" y="54591"/>
                </a:cubicBezTo>
                <a:cubicBezTo>
                  <a:pt x="568779" y="45074"/>
                  <a:pt x="536621" y="37036"/>
                  <a:pt x="504967" y="27296"/>
                </a:cubicBezTo>
                <a:cubicBezTo>
                  <a:pt x="477467" y="18835"/>
                  <a:pt x="423081" y="0"/>
                  <a:pt x="423081" y="0"/>
                </a:cubicBezTo>
                <a:lnTo>
                  <a:pt x="204716" y="136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362200" y="2819400"/>
            <a:ext cx="1078173" cy="1132764"/>
          </a:xfrm>
          <a:custGeom>
            <a:avLst/>
            <a:gdLst>
              <a:gd name="connsiteX0" fmla="*/ 204716 w 1078173"/>
              <a:gd name="connsiteY0" fmla="*/ 13648 h 1132764"/>
              <a:gd name="connsiteX1" fmla="*/ 204716 w 1078173"/>
              <a:gd name="connsiteY1" fmla="*/ 13648 h 1132764"/>
              <a:gd name="connsiteX2" fmla="*/ 13648 w 1078173"/>
              <a:gd name="connsiteY2" fmla="*/ 436729 h 1132764"/>
              <a:gd name="connsiteX3" fmla="*/ 0 w 1078173"/>
              <a:gd name="connsiteY3" fmla="*/ 641445 h 1132764"/>
              <a:gd name="connsiteX4" fmla="*/ 54591 w 1078173"/>
              <a:gd name="connsiteY4" fmla="*/ 846161 h 1132764"/>
              <a:gd name="connsiteX5" fmla="*/ 122830 w 1078173"/>
              <a:gd name="connsiteY5" fmla="*/ 914400 h 1132764"/>
              <a:gd name="connsiteX6" fmla="*/ 163773 w 1078173"/>
              <a:gd name="connsiteY6" fmla="*/ 982639 h 1132764"/>
              <a:gd name="connsiteX7" fmla="*/ 286603 w 1078173"/>
              <a:gd name="connsiteY7" fmla="*/ 1105469 h 1132764"/>
              <a:gd name="connsiteX8" fmla="*/ 423081 w 1078173"/>
              <a:gd name="connsiteY8" fmla="*/ 1132764 h 1132764"/>
              <a:gd name="connsiteX9" fmla="*/ 777922 w 1078173"/>
              <a:gd name="connsiteY9" fmla="*/ 1119117 h 1132764"/>
              <a:gd name="connsiteX10" fmla="*/ 846161 w 1078173"/>
              <a:gd name="connsiteY10" fmla="*/ 1091821 h 1132764"/>
              <a:gd name="connsiteX11" fmla="*/ 968991 w 1078173"/>
              <a:gd name="connsiteY11" fmla="*/ 996287 h 1132764"/>
              <a:gd name="connsiteX12" fmla="*/ 1064525 w 1078173"/>
              <a:gd name="connsiteY12" fmla="*/ 846161 h 1132764"/>
              <a:gd name="connsiteX13" fmla="*/ 1078173 w 1078173"/>
              <a:gd name="connsiteY13" fmla="*/ 805218 h 1132764"/>
              <a:gd name="connsiteX14" fmla="*/ 996287 w 1078173"/>
              <a:gd name="connsiteY14" fmla="*/ 313899 h 1132764"/>
              <a:gd name="connsiteX15" fmla="*/ 968991 w 1078173"/>
              <a:gd name="connsiteY15" fmla="*/ 272955 h 1132764"/>
              <a:gd name="connsiteX16" fmla="*/ 914400 w 1078173"/>
              <a:gd name="connsiteY16" fmla="*/ 245660 h 1132764"/>
              <a:gd name="connsiteX17" fmla="*/ 859809 w 1078173"/>
              <a:gd name="connsiteY17" fmla="*/ 191069 h 1132764"/>
              <a:gd name="connsiteX18" fmla="*/ 709684 w 1078173"/>
              <a:gd name="connsiteY18" fmla="*/ 109182 h 1132764"/>
              <a:gd name="connsiteX19" fmla="*/ 600501 w 1078173"/>
              <a:gd name="connsiteY19" fmla="*/ 54591 h 1132764"/>
              <a:gd name="connsiteX20" fmla="*/ 504967 w 1078173"/>
              <a:gd name="connsiteY20" fmla="*/ 27296 h 1132764"/>
              <a:gd name="connsiteX21" fmla="*/ 423081 w 1078173"/>
              <a:gd name="connsiteY21" fmla="*/ 0 h 1132764"/>
              <a:gd name="connsiteX22" fmla="*/ 204716 w 1078173"/>
              <a:gd name="connsiteY22" fmla="*/ 13648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8173" h="1132764">
                <a:moveTo>
                  <a:pt x="204716" y="13648"/>
                </a:moveTo>
                <a:lnTo>
                  <a:pt x="204716" y="13648"/>
                </a:lnTo>
                <a:cubicBezTo>
                  <a:pt x="96655" y="189247"/>
                  <a:pt x="59869" y="218831"/>
                  <a:pt x="13648" y="436729"/>
                </a:cubicBezTo>
                <a:cubicBezTo>
                  <a:pt x="-543" y="503631"/>
                  <a:pt x="4549" y="573206"/>
                  <a:pt x="0" y="641445"/>
                </a:cubicBezTo>
                <a:cubicBezTo>
                  <a:pt x="6805" y="675471"/>
                  <a:pt x="23421" y="801633"/>
                  <a:pt x="54591" y="846161"/>
                </a:cubicBezTo>
                <a:cubicBezTo>
                  <a:pt x="73038" y="872514"/>
                  <a:pt x="102735" y="889281"/>
                  <a:pt x="122830" y="914400"/>
                </a:cubicBezTo>
                <a:cubicBezTo>
                  <a:pt x="139401" y="935114"/>
                  <a:pt x="146510" y="962499"/>
                  <a:pt x="163773" y="982639"/>
                </a:cubicBezTo>
                <a:cubicBezTo>
                  <a:pt x="201455" y="1026602"/>
                  <a:pt x="229825" y="1094114"/>
                  <a:pt x="286603" y="1105469"/>
                </a:cubicBezTo>
                <a:lnTo>
                  <a:pt x="423081" y="1132764"/>
                </a:lnTo>
                <a:cubicBezTo>
                  <a:pt x="541361" y="1128215"/>
                  <a:pt x="660105" y="1130519"/>
                  <a:pt x="777922" y="1119117"/>
                </a:cubicBezTo>
                <a:cubicBezTo>
                  <a:pt x="802307" y="1116757"/>
                  <a:pt x="825553" y="1105069"/>
                  <a:pt x="846161" y="1091821"/>
                </a:cubicBezTo>
                <a:cubicBezTo>
                  <a:pt x="889792" y="1063772"/>
                  <a:pt x="940219" y="1039445"/>
                  <a:pt x="968991" y="996287"/>
                </a:cubicBezTo>
                <a:cubicBezTo>
                  <a:pt x="990626" y="963834"/>
                  <a:pt x="1045250" y="884711"/>
                  <a:pt x="1064525" y="846161"/>
                </a:cubicBezTo>
                <a:cubicBezTo>
                  <a:pt x="1070959" y="833294"/>
                  <a:pt x="1073624" y="818866"/>
                  <a:pt x="1078173" y="805218"/>
                </a:cubicBezTo>
                <a:cubicBezTo>
                  <a:pt x="1062002" y="578815"/>
                  <a:pt x="1103521" y="474750"/>
                  <a:pt x="996287" y="313899"/>
                </a:cubicBezTo>
                <a:cubicBezTo>
                  <a:pt x="987188" y="300251"/>
                  <a:pt x="981592" y="283456"/>
                  <a:pt x="968991" y="272955"/>
                </a:cubicBezTo>
                <a:cubicBezTo>
                  <a:pt x="953362" y="259931"/>
                  <a:pt x="932597" y="254758"/>
                  <a:pt x="914400" y="245660"/>
                </a:cubicBezTo>
                <a:cubicBezTo>
                  <a:pt x="896203" y="227463"/>
                  <a:pt x="879348" y="207817"/>
                  <a:pt x="859809" y="191069"/>
                </a:cubicBezTo>
                <a:cubicBezTo>
                  <a:pt x="823689" y="160109"/>
                  <a:pt x="737587" y="124207"/>
                  <a:pt x="709684" y="109182"/>
                </a:cubicBezTo>
                <a:cubicBezTo>
                  <a:pt x="625357" y="63776"/>
                  <a:pt x="668645" y="75034"/>
                  <a:pt x="600501" y="54591"/>
                </a:cubicBezTo>
                <a:cubicBezTo>
                  <a:pt x="568779" y="45074"/>
                  <a:pt x="536621" y="37036"/>
                  <a:pt x="504967" y="27296"/>
                </a:cubicBezTo>
                <a:cubicBezTo>
                  <a:pt x="477467" y="18835"/>
                  <a:pt x="423081" y="0"/>
                  <a:pt x="423081" y="0"/>
                </a:cubicBezTo>
                <a:lnTo>
                  <a:pt x="204716" y="13648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9287" y="4343400"/>
            <a:ext cx="75631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779827" y="2905836"/>
            <a:ext cx="1078173" cy="1132764"/>
          </a:xfrm>
          <a:custGeom>
            <a:avLst/>
            <a:gdLst>
              <a:gd name="connsiteX0" fmla="*/ 204716 w 1078173"/>
              <a:gd name="connsiteY0" fmla="*/ 13648 h 1132764"/>
              <a:gd name="connsiteX1" fmla="*/ 204716 w 1078173"/>
              <a:gd name="connsiteY1" fmla="*/ 13648 h 1132764"/>
              <a:gd name="connsiteX2" fmla="*/ 13648 w 1078173"/>
              <a:gd name="connsiteY2" fmla="*/ 436729 h 1132764"/>
              <a:gd name="connsiteX3" fmla="*/ 0 w 1078173"/>
              <a:gd name="connsiteY3" fmla="*/ 641445 h 1132764"/>
              <a:gd name="connsiteX4" fmla="*/ 54591 w 1078173"/>
              <a:gd name="connsiteY4" fmla="*/ 846161 h 1132764"/>
              <a:gd name="connsiteX5" fmla="*/ 122830 w 1078173"/>
              <a:gd name="connsiteY5" fmla="*/ 914400 h 1132764"/>
              <a:gd name="connsiteX6" fmla="*/ 163773 w 1078173"/>
              <a:gd name="connsiteY6" fmla="*/ 982639 h 1132764"/>
              <a:gd name="connsiteX7" fmla="*/ 286603 w 1078173"/>
              <a:gd name="connsiteY7" fmla="*/ 1105469 h 1132764"/>
              <a:gd name="connsiteX8" fmla="*/ 423081 w 1078173"/>
              <a:gd name="connsiteY8" fmla="*/ 1132764 h 1132764"/>
              <a:gd name="connsiteX9" fmla="*/ 777922 w 1078173"/>
              <a:gd name="connsiteY9" fmla="*/ 1119117 h 1132764"/>
              <a:gd name="connsiteX10" fmla="*/ 846161 w 1078173"/>
              <a:gd name="connsiteY10" fmla="*/ 1091821 h 1132764"/>
              <a:gd name="connsiteX11" fmla="*/ 968991 w 1078173"/>
              <a:gd name="connsiteY11" fmla="*/ 996287 h 1132764"/>
              <a:gd name="connsiteX12" fmla="*/ 1064525 w 1078173"/>
              <a:gd name="connsiteY12" fmla="*/ 846161 h 1132764"/>
              <a:gd name="connsiteX13" fmla="*/ 1078173 w 1078173"/>
              <a:gd name="connsiteY13" fmla="*/ 805218 h 1132764"/>
              <a:gd name="connsiteX14" fmla="*/ 996287 w 1078173"/>
              <a:gd name="connsiteY14" fmla="*/ 313899 h 1132764"/>
              <a:gd name="connsiteX15" fmla="*/ 968991 w 1078173"/>
              <a:gd name="connsiteY15" fmla="*/ 272955 h 1132764"/>
              <a:gd name="connsiteX16" fmla="*/ 914400 w 1078173"/>
              <a:gd name="connsiteY16" fmla="*/ 245660 h 1132764"/>
              <a:gd name="connsiteX17" fmla="*/ 859809 w 1078173"/>
              <a:gd name="connsiteY17" fmla="*/ 191069 h 1132764"/>
              <a:gd name="connsiteX18" fmla="*/ 709684 w 1078173"/>
              <a:gd name="connsiteY18" fmla="*/ 109182 h 1132764"/>
              <a:gd name="connsiteX19" fmla="*/ 600501 w 1078173"/>
              <a:gd name="connsiteY19" fmla="*/ 54591 h 1132764"/>
              <a:gd name="connsiteX20" fmla="*/ 504967 w 1078173"/>
              <a:gd name="connsiteY20" fmla="*/ 27296 h 1132764"/>
              <a:gd name="connsiteX21" fmla="*/ 423081 w 1078173"/>
              <a:gd name="connsiteY21" fmla="*/ 0 h 1132764"/>
              <a:gd name="connsiteX22" fmla="*/ 204716 w 1078173"/>
              <a:gd name="connsiteY22" fmla="*/ 13648 h 11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8173" h="1132764">
                <a:moveTo>
                  <a:pt x="204716" y="13648"/>
                </a:moveTo>
                <a:lnTo>
                  <a:pt x="204716" y="13648"/>
                </a:lnTo>
                <a:cubicBezTo>
                  <a:pt x="96655" y="189247"/>
                  <a:pt x="59869" y="218831"/>
                  <a:pt x="13648" y="436729"/>
                </a:cubicBezTo>
                <a:cubicBezTo>
                  <a:pt x="-543" y="503631"/>
                  <a:pt x="4549" y="573206"/>
                  <a:pt x="0" y="641445"/>
                </a:cubicBezTo>
                <a:cubicBezTo>
                  <a:pt x="6805" y="675471"/>
                  <a:pt x="23421" y="801633"/>
                  <a:pt x="54591" y="846161"/>
                </a:cubicBezTo>
                <a:cubicBezTo>
                  <a:pt x="73038" y="872514"/>
                  <a:pt x="102735" y="889281"/>
                  <a:pt x="122830" y="914400"/>
                </a:cubicBezTo>
                <a:cubicBezTo>
                  <a:pt x="139401" y="935114"/>
                  <a:pt x="146510" y="962499"/>
                  <a:pt x="163773" y="982639"/>
                </a:cubicBezTo>
                <a:cubicBezTo>
                  <a:pt x="201455" y="1026602"/>
                  <a:pt x="229825" y="1094114"/>
                  <a:pt x="286603" y="1105469"/>
                </a:cubicBezTo>
                <a:lnTo>
                  <a:pt x="423081" y="1132764"/>
                </a:lnTo>
                <a:cubicBezTo>
                  <a:pt x="541361" y="1128215"/>
                  <a:pt x="660105" y="1130519"/>
                  <a:pt x="777922" y="1119117"/>
                </a:cubicBezTo>
                <a:cubicBezTo>
                  <a:pt x="802307" y="1116757"/>
                  <a:pt x="825553" y="1105069"/>
                  <a:pt x="846161" y="1091821"/>
                </a:cubicBezTo>
                <a:cubicBezTo>
                  <a:pt x="889792" y="1063772"/>
                  <a:pt x="940219" y="1039445"/>
                  <a:pt x="968991" y="996287"/>
                </a:cubicBezTo>
                <a:cubicBezTo>
                  <a:pt x="990626" y="963834"/>
                  <a:pt x="1045250" y="884711"/>
                  <a:pt x="1064525" y="846161"/>
                </a:cubicBezTo>
                <a:cubicBezTo>
                  <a:pt x="1070959" y="833294"/>
                  <a:pt x="1073624" y="818866"/>
                  <a:pt x="1078173" y="805218"/>
                </a:cubicBezTo>
                <a:cubicBezTo>
                  <a:pt x="1062002" y="578815"/>
                  <a:pt x="1103521" y="474750"/>
                  <a:pt x="996287" y="313899"/>
                </a:cubicBezTo>
                <a:cubicBezTo>
                  <a:pt x="987188" y="300251"/>
                  <a:pt x="981592" y="283456"/>
                  <a:pt x="968991" y="272955"/>
                </a:cubicBezTo>
                <a:cubicBezTo>
                  <a:pt x="953362" y="259931"/>
                  <a:pt x="932597" y="254758"/>
                  <a:pt x="914400" y="245660"/>
                </a:cubicBezTo>
                <a:cubicBezTo>
                  <a:pt x="896203" y="227463"/>
                  <a:pt x="879348" y="207817"/>
                  <a:pt x="859809" y="191069"/>
                </a:cubicBezTo>
                <a:cubicBezTo>
                  <a:pt x="823689" y="160109"/>
                  <a:pt x="737587" y="124207"/>
                  <a:pt x="709684" y="109182"/>
                </a:cubicBezTo>
                <a:cubicBezTo>
                  <a:pt x="625357" y="63776"/>
                  <a:pt x="668645" y="75034"/>
                  <a:pt x="600501" y="54591"/>
                </a:cubicBezTo>
                <a:cubicBezTo>
                  <a:pt x="568779" y="45074"/>
                  <a:pt x="536621" y="37036"/>
                  <a:pt x="504967" y="27296"/>
                </a:cubicBezTo>
                <a:cubicBezTo>
                  <a:pt x="477467" y="18835"/>
                  <a:pt x="423081" y="0"/>
                  <a:pt x="423081" y="0"/>
                </a:cubicBezTo>
                <a:lnTo>
                  <a:pt x="204716" y="136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465627" y="3062289"/>
            <a:ext cx="392160" cy="868979"/>
          </a:xfrm>
          <a:custGeom>
            <a:avLst/>
            <a:gdLst>
              <a:gd name="connsiteX0" fmla="*/ 204716 w 1078173"/>
              <a:gd name="connsiteY0" fmla="*/ 13648 h 1132764"/>
              <a:gd name="connsiteX1" fmla="*/ 204716 w 1078173"/>
              <a:gd name="connsiteY1" fmla="*/ 13648 h 1132764"/>
              <a:gd name="connsiteX2" fmla="*/ 13648 w 1078173"/>
              <a:gd name="connsiteY2" fmla="*/ 436729 h 1132764"/>
              <a:gd name="connsiteX3" fmla="*/ 0 w 1078173"/>
              <a:gd name="connsiteY3" fmla="*/ 641445 h 1132764"/>
              <a:gd name="connsiteX4" fmla="*/ 54591 w 1078173"/>
              <a:gd name="connsiteY4" fmla="*/ 846161 h 1132764"/>
              <a:gd name="connsiteX5" fmla="*/ 122830 w 1078173"/>
              <a:gd name="connsiteY5" fmla="*/ 914400 h 1132764"/>
              <a:gd name="connsiteX6" fmla="*/ 163773 w 1078173"/>
              <a:gd name="connsiteY6" fmla="*/ 982639 h 1132764"/>
              <a:gd name="connsiteX7" fmla="*/ 286603 w 1078173"/>
              <a:gd name="connsiteY7" fmla="*/ 1105469 h 1132764"/>
              <a:gd name="connsiteX8" fmla="*/ 423081 w 1078173"/>
              <a:gd name="connsiteY8" fmla="*/ 1132764 h 1132764"/>
              <a:gd name="connsiteX9" fmla="*/ 777922 w 1078173"/>
              <a:gd name="connsiteY9" fmla="*/ 1119117 h 1132764"/>
              <a:gd name="connsiteX10" fmla="*/ 846161 w 1078173"/>
              <a:gd name="connsiteY10" fmla="*/ 1091821 h 1132764"/>
              <a:gd name="connsiteX11" fmla="*/ 968991 w 1078173"/>
              <a:gd name="connsiteY11" fmla="*/ 996287 h 1132764"/>
              <a:gd name="connsiteX12" fmla="*/ 1064525 w 1078173"/>
              <a:gd name="connsiteY12" fmla="*/ 846161 h 1132764"/>
              <a:gd name="connsiteX13" fmla="*/ 1078173 w 1078173"/>
              <a:gd name="connsiteY13" fmla="*/ 805218 h 1132764"/>
              <a:gd name="connsiteX14" fmla="*/ 996287 w 1078173"/>
              <a:gd name="connsiteY14" fmla="*/ 313899 h 1132764"/>
              <a:gd name="connsiteX15" fmla="*/ 968991 w 1078173"/>
              <a:gd name="connsiteY15" fmla="*/ 272955 h 1132764"/>
              <a:gd name="connsiteX16" fmla="*/ 914400 w 1078173"/>
              <a:gd name="connsiteY16" fmla="*/ 245660 h 1132764"/>
              <a:gd name="connsiteX17" fmla="*/ 859809 w 1078173"/>
              <a:gd name="connsiteY17" fmla="*/ 191069 h 1132764"/>
              <a:gd name="connsiteX18" fmla="*/ 709684 w 1078173"/>
              <a:gd name="connsiteY18" fmla="*/ 109182 h 1132764"/>
              <a:gd name="connsiteX19" fmla="*/ 600501 w 1078173"/>
              <a:gd name="connsiteY19" fmla="*/ 54591 h 1132764"/>
              <a:gd name="connsiteX20" fmla="*/ 504967 w 1078173"/>
              <a:gd name="connsiteY20" fmla="*/ 27296 h 1132764"/>
              <a:gd name="connsiteX21" fmla="*/ 423081 w 1078173"/>
              <a:gd name="connsiteY21" fmla="*/ 0 h 1132764"/>
              <a:gd name="connsiteX22" fmla="*/ 204716 w 1078173"/>
              <a:gd name="connsiteY22" fmla="*/ 13648 h 1132764"/>
              <a:gd name="connsiteX0" fmla="*/ 514279 w 1078173"/>
              <a:gd name="connsiteY0" fmla="*/ 0 h 1428679"/>
              <a:gd name="connsiteX1" fmla="*/ 204716 w 1078173"/>
              <a:gd name="connsiteY1" fmla="*/ 309563 h 1428679"/>
              <a:gd name="connsiteX2" fmla="*/ 13648 w 1078173"/>
              <a:gd name="connsiteY2" fmla="*/ 732644 h 1428679"/>
              <a:gd name="connsiteX3" fmla="*/ 0 w 1078173"/>
              <a:gd name="connsiteY3" fmla="*/ 937360 h 1428679"/>
              <a:gd name="connsiteX4" fmla="*/ 54591 w 1078173"/>
              <a:gd name="connsiteY4" fmla="*/ 1142076 h 1428679"/>
              <a:gd name="connsiteX5" fmla="*/ 122830 w 1078173"/>
              <a:gd name="connsiteY5" fmla="*/ 1210315 h 1428679"/>
              <a:gd name="connsiteX6" fmla="*/ 163773 w 1078173"/>
              <a:gd name="connsiteY6" fmla="*/ 1278554 h 1428679"/>
              <a:gd name="connsiteX7" fmla="*/ 286603 w 1078173"/>
              <a:gd name="connsiteY7" fmla="*/ 1401384 h 1428679"/>
              <a:gd name="connsiteX8" fmla="*/ 423081 w 1078173"/>
              <a:gd name="connsiteY8" fmla="*/ 1428679 h 1428679"/>
              <a:gd name="connsiteX9" fmla="*/ 777922 w 1078173"/>
              <a:gd name="connsiteY9" fmla="*/ 1415032 h 1428679"/>
              <a:gd name="connsiteX10" fmla="*/ 846161 w 1078173"/>
              <a:gd name="connsiteY10" fmla="*/ 1387736 h 1428679"/>
              <a:gd name="connsiteX11" fmla="*/ 968991 w 1078173"/>
              <a:gd name="connsiteY11" fmla="*/ 1292202 h 1428679"/>
              <a:gd name="connsiteX12" fmla="*/ 1064525 w 1078173"/>
              <a:gd name="connsiteY12" fmla="*/ 1142076 h 1428679"/>
              <a:gd name="connsiteX13" fmla="*/ 1078173 w 1078173"/>
              <a:gd name="connsiteY13" fmla="*/ 1101133 h 1428679"/>
              <a:gd name="connsiteX14" fmla="*/ 996287 w 1078173"/>
              <a:gd name="connsiteY14" fmla="*/ 609814 h 1428679"/>
              <a:gd name="connsiteX15" fmla="*/ 968991 w 1078173"/>
              <a:gd name="connsiteY15" fmla="*/ 568870 h 1428679"/>
              <a:gd name="connsiteX16" fmla="*/ 914400 w 1078173"/>
              <a:gd name="connsiteY16" fmla="*/ 541575 h 1428679"/>
              <a:gd name="connsiteX17" fmla="*/ 859809 w 1078173"/>
              <a:gd name="connsiteY17" fmla="*/ 486984 h 1428679"/>
              <a:gd name="connsiteX18" fmla="*/ 709684 w 1078173"/>
              <a:gd name="connsiteY18" fmla="*/ 405097 h 1428679"/>
              <a:gd name="connsiteX19" fmla="*/ 600501 w 1078173"/>
              <a:gd name="connsiteY19" fmla="*/ 350506 h 1428679"/>
              <a:gd name="connsiteX20" fmla="*/ 504967 w 1078173"/>
              <a:gd name="connsiteY20" fmla="*/ 323211 h 1428679"/>
              <a:gd name="connsiteX21" fmla="*/ 423081 w 1078173"/>
              <a:gd name="connsiteY21" fmla="*/ 295915 h 1428679"/>
              <a:gd name="connsiteX22" fmla="*/ 514279 w 1078173"/>
              <a:gd name="connsiteY22" fmla="*/ 0 h 1428679"/>
              <a:gd name="connsiteX0" fmla="*/ 514279 w 1078173"/>
              <a:gd name="connsiteY0" fmla="*/ 2340 h 1431019"/>
              <a:gd name="connsiteX1" fmla="*/ 109466 w 1078173"/>
              <a:gd name="connsiteY1" fmla="*/ 464303 h 1431019"/>
              <a:gd name="connsiteX2" fmla="*/ 13648 w 1078173"/>
              <a:gd name="connsiteY2" fmla="*/ 734984 h 1431019"/>
              <a:gd name="connsiteX3" fmla="*/ 0 w 1078173"/>
              <a:gd name="connsiteY3" fmla="*/ 939700 h 1431019"/>
              <a:gd name="connsiteX4" fmla="*/ 54591 w 1078173"/>
              <a:gd name="connsiteY4" fmla="*/ 1144416 h 1431019"/>
              <a:gd name="connsiteX5" fmla="*/ 122830 w 1078173"/>
              <a:gd name="connsiteY5" fmla="*/ 1212655 h 1431019"/>
              <a:gd name="connsiteX6" fmla="*/ 163773 w 1078173"/>
              <a:gd name="connsiteY6" fmla="*/ 1280894 h 1431019"/>
              <a:gd name="connsiteX7" fmla="*/ 286603 w 1078173"/>
              <a:gd name="connsiteY7" fmla="*/ 1403724 h 1431019"/>
              <a:gd name="connsiteX8" fmla="*/ 423081 w 1078173"/>
              <a:gd name="connsiteY8" fmla="*/ 1431019 h 1431019"/>
              <a:gd name="connsiteX9" fmla="*/ 777922 w 1078173"/>
              <a:gd name="connsiteY9" fmla="*/ 1417372 h 1431019"/>
              <a:gd name="connsiteX10" fmla="*/ 846161 w 1078173"/>
              <a:gd name="connsiteY10" fmla="*/ 1390076 h 1431019"/>
              <a:gd name="connsiteX11" fmla="*/ 968991 w 1078173"/>
              <a:gd name="connsiteY11" fmla="*/ 1294542 h 1431019"/>
              <a:gd name="connsiteX12" fmla="*/ 1064525 w 1078173"/>
              <a:gd name="connsiteY12" fmla="*/ 1144416 h 1431019"/>
              <a:gd name="connsiteX13" fmla="*/ 1078173 w 1078173"/>
              <a:gd name="connsiteY13" fmla="*/ 1103473 h 1431019"/>
              <a:gd name="connsiteX14" fmla="*/ 996287 w 1078173"/>
              <a:gd name="connsiteY14" fmla="*/ 612154 h 1431019"/>
              <a:gd name="connsiteX15" fmla="*/ 968991 w 1078173"/>
              <a:gd name="connsiteY15" fmla="*/ 571210 h 1431019"/>
              <a:gd name="connsiteX16" fmla="*/ 914400 w 1078173"/>
              <a:gd name="connsiteY16" fmla="*/ 543915 h 1431019"/>
              <a:gd name="connsiteX17" fmla="*/ 859809 w 1078173"/>
              <a:gd name="connsiteY17" fmla="*/ 489324 h 1431019"/>
              <a:gd name="connsiteX18" fmla="*/ 709684 w 1078173"/>
              <a:gd name="connsiteY18" fmla="*/ 407437 h 1431019"/>
              <a:gd name="connsiteX19" fmla="*/ 600501 w 1078173"/>
              <a:gd name="connsiteY19" fmla="*/ 352846 h 1431019"/>
              <a:gd name="connsiteX20" fmla="*/ 504967 w 1078173"/>
              <a:gd name="connsiteY20" fmla="*/ 325551 h 1431019"/>
              <a:gd name="connsiteX21" fmla="*/ 423081 w 1078173"/>
              <a:gd name="connsiteY21" fmla="*/ 298255 h 1431019"/>
              <a:gd name="connsiteX22" fmla="*/ 514279 w 1078173"/>
              <a:gd name="connsiteY22" fmla="*/ 2340 h 1431019"/>
              <a:gd name="connsiteX0" fmla="*/ 423081 w 1078173"/>
              <a:gd name="connsiteY0" fmla="*/ 0 h 1132764"/>
              <a:gd name="connsiteX1" fmla="*/ 109466 w 1078173"/>
              <a:gd name="connsiteY1" fmla="*/ 166048 h 1132764"/>
              <a:gd name="connsiteX2" fmla="*/ 13648 w 1078173"/>
              <a:gd name="connsiteY2" fmla="*/ 436729 h 1132764"/>
              <a:gd name="connsiteX3" fmla="*/ 0 w 1078173"/>
              <a:gd name="connsiteY3" fmla="*/ 641445 h 1132764"/>
              <a:gd name="connsiteX4" fmla="*/ 54591 w 1078173"/>
              <a:gd name="connsiteY4" fmla="*/ 846161 h 1132764"/>
              <a:gd name="connsiteX5" fmla="*/ 122830 w 1078173"/>
              <a:gd name="connsiteY5" fmla="*/ 914400 h 1132764"/>
              <a:gd name="connsiteX6" fmla="*/ 163773 w 1078173"/>
              <a:gd name="connsiteY6" fmla="*/ 982639 h 1132764"/>
              <a:gd name="connsiteX7" fmla="*/ 286603 w 1078173"/>
              <a:gd name="connsiteY7" fmla="*/ 1105469 h 1132764"/>
              <a:gd name="connsiteX8" fmla="*/ 423081 w 1078173"/>
              <a:gd name="connsiteY8" fmla="*/ 1132764 h 1132764"/>
              <a:gd name="connsiteX9" fmla="*/ 777922 w 1078173"/>
              <a:gd name="connsiteY9" fmla="*/ 1119117 h 1132764"/>
              <a:gd name="connsiteX10" fmla="*/ 846161 w 1078173"/>
              <a:gd name="connsiteY10" fmla="*/ 1091821 h 1132764"/>
              <a:gd name="connsiteX11" fmla="*/ 968991 w 1078173"/>
              <a:gd name="connsiteY11" fmla="*/ 996287 h 1132764"/>
              <a:gd name="connsiteX12" fmla="*/ 1064525 w 1078173"/>
              <a:gd name="connsiteY12" fmla="*/ 846161 h 1132764"/>
              <a:gd name="connsiteX13" fmla="*/ 1078173 w 1078173"/>
              <a:gd name="connsiteY13" fmla="*/ 805218 h 1132764"/>
              <a:gd name="connsiteX14" fmla="*/ 996287 w 1078173"/>
              <a:gd name="connsiteY14" fmla="*/ 313899 h 1132764"/>
              <a:gd name="connsiteX15" fmla="*/ 968991 w 1078173"/>
              <a:gd name="connsiteY15" fmla="*/ 272955 h 1132764"/>
              <a:gd name="connsiteX16" fmla="*/ 914400 w 1078173"/>
              <a:gd name="connsiteY16" fmla="*/ 245660 h 1132764"/>
              <a:gd name="connsiteX17" fmla="*/ 859809 w 1078173"/>
              <a:gd name="connsiteY17" fmla="*/ 191069 h 1132764"/>
              <a:gd name="connsiteX18" fmla="*/ 709684 w 1078173"/>
              <a:gd name="connsiteY18" fmla="*/ 109182 h 1132764"/>
              <a:gd name="connsiteX19" fmla="*/ 600501 w 1078173"/>
              <a:gd name="connsiteY19" fmla="*/ 54591 h 1132764"/>
              <a:gd name="connsiteX20" fmla="*/ 504967 w 1078173"/>
              <a:gd name="connsiteY20" fmla="*/ 27296 h 1132764"/>
              <a:gd name="connsiteX21" fmla="*/ 423081 w 1078173"/>
              <a:gd name="connsiteY21" fmla="*/ 0 h 1132764"/>
              <a:gd name="connsiteX0" fmla="*/ 423081 w 1078173"/>
              <a:gd name="connsiteY0" fmla="*/ 3780 h 1136544"/>
              <a:gd name="connsiteX1" fmla="*/ 109466 w 1078173"/>
              <a:gd name="connsiteY1" fmla="*/ 169828 h 1136544"/>
              <a:gd name="connsiteX2" fmla="*/ 13648 w 1078173"/>
              <a:gd name="connsiteY2" fmla="*/ 440509 h 1136544"/>
              <a:gd name="connsiteX3" fmla="*/ 0 w 1078173"/>
              <a:gd name="connsiteY3" fmla="*/ 645225 h 1136544"/>
              <a:gd name="connsiteX4" fmla="*/ 54591 w 1078173"/>
              <a:gd name="connsiteY4" fmla="*/ 849941 h 1136544"/>
              <a:gd name="connsiteX5" fmla="*/ 122830 w 1078173"/>
              <a:gd name="connsiteY5" fmla="*/ 918180 h 1136544"/>
              <a:gd name="connsiteX6" fmla="*/ 163773 w 1078173"/>
              <a:gd name="connsiteY6" fmla="*/ 986419 h 1136544"/>
              <a:gd name="connsiteX7" fmla="*/ 286603 w 1078173"/>
              <a:gd name="connsiteY7" fmla="*/ 1109249 h 1136544"/>
              <a:gd name="connsiteX8" fmla="*/ 423081 w 1078173"/>
              <a:gd name="connsiteY8" fmla="*/ 1136544 h 1136544"/>
              <a:gd name="connsiteX9" fmla="*/ 777922 w 1078173"/>
              <a:gd name="connsiteY9" fmla="*/ 1122897 h 1136544"/>
              <a:gd name="connsiteX10" fmla="*/ 846161 w 1078173"/>
              <a:gd name="connsiteY10" fmla="*/ 1095601 h 1136544"/>
              <a:gd name="connsiteX11" fmla="*/ 968991 w 1078173"/>
              <a:gd name="connsiteY11" fmla="*/ 1000067 h 1136544"/>
              <a:gd name="connsiteX12" fmla="*/ 1064525 w 1078173"/>
              <a:gd name="connsiteY12" fmla="*/ 849941 h 1136544"/>
              <a:gd name="connsiteX13" fmla="*/ 1078173 w 1078173"/>
              <a:gd name="connsiteY13" fmla="*/ 808998 h 1136544"/>
              <a:gd name="connsiteX14" fmla="*/ 996287 w 1078173"/>
              <a:gd name="connsiteY14" fmla="*/ 317679 h 1136544"/>
              <a:gd name="connsiteX15" fmla="*/ 968991 w 1078173"/>
              <a:gd name="connsiteY15" fmla="*/ 276735 h 1136544"/>
              <a:gd name="connsiteX16" fmla="*/ 914400 w 1078173"/>
              <a:gd name="connsiteY16" fmla="*/ 249440 h 1136544"/>
              <a:gd name="connsiteX17" fmla="*/ 859809 w 1078173"/>
              <a:gd name="connsiteY17" fmla="*/ 194849 h 1136544"/>
              <a:gd name="connsiteX18" fmla="*/ 709684 w 1078173"/>
              <a:gd name="connsiteY18" fmla="*/ 112962 h 1136544"/>
              <a:gd name="connsiteX19" fmla="*/ 600501 w 1078173"/>
              <a:gd name="connsiteY19" fmla="*/ 58371 h 1136544"/>
              <a:gd name="connsiteX20" fmla="*/ 423081 w 1078173"/>
              <a:gd name="connsiteY20" fmla="*/ 3780 h 1136544"/>
              <a:gd name="connsiteX0" fmla="*/ 423081 w 1078173"/>
              <a:gd name="connsiteY0" fmla="*/ 3780 h 1136544"/>
              <a:gd name="connsiteX1" fmla="*/ 109466 w 1078173"/>
              <a:gd name="connsiteY1" fmla="*/ 169828 h 1136544"/>
              <a:gd name="connsiteX2" fmla="*/ 13648 w 1078173"/>
              <a:gd name="connsiteY2" fmla="*/ 440509 h 1136544"/>
              <a:gd name="connsiteX3" fmla="*/ 0 w 1078173"/>
              <a:gd name="connsiteY3" fmla="*/ 645225 h 1136544"/>
              <a:gd name="connsiteX4" fmla="*/ 54591 w 1078173"/>
              <a:gd name="connsiteY4" fmla="*/ 849941 h 1136544"/>
              <a:gd name="connsiteX5" fmla="*/ 122830 w 1078173"/>
              <a:gd name="connsiteY5" fmla="*/ 918180 h 1136544"/>
              <a:gd name="connsiteX6" fmla="*/ 163773 w 1078173"/>
              <a:gd name="connsiteY6" fmla="*/ 986419 h 1136544"/>
              <a:gd name="connsiteX7" fmla="*/ 286603 w 1078173"/>
              <a:gd name="connsiteY7" fmla="*/ 1109249 h 1136544"/>
              <a:gd name="connsiteX8" fmla="*/ 423081 w 1078173"/>
              <a:gd name="connsiteY8" fmla="*/ 1136544 h 1136544"/>
              <a:gd name="connsiteX9" fmla="*/ 777922 w 1078173"/>
              <a:gd name="connsiteY9" fmla="*/ 1122897 h 1136544"/>
              <a:gd name="connsiteX10" fmla="*/ 846161 w 1078173"/>
              <a:gd name="connsiteY10" fmla="*/ 1095601 h 1136544"/>
              <a:gd name="connsiteX11" fmla="*/ 968991 w 1078173"/>
              <a:gd name="connsiteY11" fmla="*/ 1000067 h 1136544"/>
              <a:gd name="connsiteX12" fmla="*/ 1064525 w 1078173"/>
              <a:gd name="connsiteY12" fmla="*/ 849941 h 1136544"/>
              <a:gd name="connsiteX13" fmla="*/ 1078173 w 1078173"/>
              <a:gd name="connsiteY13" fmla="*/ 808998 h 1136544"/>
              <a:gd name="connsiteX14" fmla="*/ 996287 w 1078173"/>
              <a:gd name="connsiteY14" fmla="*/ 317679 h 1136544"/>
              <a:gd name="connsiteX15" fmla="*/ 968991 w 1078173"/>
              <a:gd name="connsiteY15" fmla="*/ 276735 h 1136544"/>
              <a:gd name="connsiteX16" fmla="*/ 914400 w 1078173"/>
              <a:gd name="connsiteY16" fmla="*/ 249440 h 1136544"/>
              <a:gd name="connsiteX17" fmla="*/ 859809 w 1078173"/>
              <a:gd name="connsiteY17" fmla="*/ 194849 h 1136544"/>
              <a:gd name="connsiteX18" fmla="*/ 709684 w 1078173"/>
              <a:gd name="connsiteY18" fmla="*/ 112962 h 1136544"/>
              <a:gd name="connsiteX19" fmla="*/ 600501 w 1078173"/>
              <a:gd name="connsiteY19" fmla="*/ 58371 h 1136544"/>
              <a:gd name="connsiteX20" fmla="*/ 423081 w 1078173"/>
              <a:gd name="connsiteY20" fmla="*/ 3780 h 1136544"/>
              <a:gd name="connsiteX0" fmla="*/ 423081 w 1078173"/>
              <a:gd name="connsiteY0" fmla="*/ 3780 h 1136544"/>
              <a:gd name="connsiteX1" fmla="*/ 109466 w 1078173"/>
              <a:gd name="connsiteY1" fmla="*/ 169828 h 1136544"/>
              <a:gd name="connsiteX2" fmla="*/ 13648 w 1078173"/>
              <a:gd name="connsiteY2" fmla="*/ 440509 h 1136544"/>
              <a:gd name="connsiteX3" fmla="*/ 0 w 1078173"/>
              <a:gd name="connsiteY3" fmla="*/ 645225 h 1136544"/>
              <a:gd name="connsiteX4" fmla="*/ 54591 w 1078173"/>
              <a:gd name="connsiteY4" fmla="*/ 849941 h 1136544"/>
              <a:gd name="connsiteX5" fmla="*/ 122830 w 1078173"/>
              <a:gd name="connsiteY5" fmla="*/ 918180 h 1136544"/>
              <a:gd name="connsiteX6" fmla="*/ 163773 w 1078173"/>
              <a:gd name="connsiteY6" fmla="*/ 986419 h 1136544"/>
              <a:gd name="connsiteX7" fmla="*/ 286603 w 1078173"/>
              <a:gd name="connsiteY7" fmla="*/ 1109249 h 1136544"/>
              <a:gd name="connsiteX8" fmla="*/ 423081 w 1078173"/>
              <a:gd name="connsiteY8" fmla="*/ 1136544 h 1136544"/>
              <a:gd name="connsiteX9" fmla="*/ 777922 w 1078173"/>
              <a:gd name="connsiteY9" fmla="*/ 1122897 h 1136544"/>
              <a:gd name="connsiteX10" fmla="*/ 846161 w 1078173"/>
              <a:gd name="connsiteY10" fmla="*/ 1095601 h 1136544"/>
              <a:gd name="connsiteX11" fmla="*/ 968991 w 1078173"/>
              <a:gd name="connsiteY11" fmla="*/ 1000067 h 1136544"/>
              <a:gd name="connsiteX12" fmla="*/ 1064525 w 1078173"/>
              <a:gd name="connsiteY12" fmla="*/ 849941 h 1136544"/>
              <a:gd name="connsiteX13" fmla="*/ 1078173 w 1078173"/>
              <a:gd name="connsiteY13" fmla="*/ 808998 h 1136544"/>
              <a:gd name="connsiteX14" fmla="*/ 996287 w 1078173"/>
              <a:gd name="connsiteY14" fmla="*/ 317679 h 1136544"/>
              <a:gd name="connsiteX15" fmla="*/ 968991 w 1078173"/>
              <a:gd name="connsiteY15" fmla="*/ 276735 h 1136544"/>
              <a:gd name="connsiteX16" fmla="*/ 914400 w 1078173"/>
              <a:gd name="connsiteY16" fmla="*/ 249440 h 1136544"/>
              <a:gd name="connsiteX17" fmla="*/ 859809 w 1078173"/>
              <a:gd name="connsiteY17" fmla="*/ 194849 h 1136544"/>
              <a:gd name="connsiteX18" fmla="*/ 709684 w 1078173"/>
              <a:gd name="connsiteY18" fmla="*/ 112962 h 1136544"/>
              <a:gd name="connsiteX19" fmla="*/ 600501 w 1078173"/>
              <a:gd name="connsiteY19" fmla="*/ 58371 h 1136544"/>
              <a:gd name="connsiteX20" fmla="*/ 423081 w 1078173"/>
              <a:gd name="connsiteY20" fmla="*/ 3780 h 1136544"/>
              <a:gd name="connsiteX0" fmla="*/ 423081 w 1078173"/>
              <a:gd name="connsiteY0" fmla="*/ 3780 h 1136544"/>
              <a:gd name="connsiteX1" fmla="*/ 109466 w 1078173"/>
              <a:gd name="connsiteY1" fmla="*/ 169828 h 1136544"/>
              <a:gd name="connsiteX2" fmla="*/ 13648 w 1078173"/>
              <a:gd name="connsiteY2" fmla="*/ 440509 h 1136544"/>
              <a:gd name="connsiteX3" fmla="*/ 0 w 1078173"/>
              <a:gd name="connsiteY3" fmla="*/ 645225 h 1136544"/>
              <a:gd name="connsiteX4" fmla="*/ 54591 w 1078173"/>
              <a:gd name="connsiteY4" fmla="*/ 849941 h 1136544"/>
              <a:gd name="connsiteX5" fmla="*/ 122830 w 1078173"/>
              <a:gd name="connsiteY5" fmla="*/ 918180 h 1136544"/>
              <a:gd name="connsiteX6" fmla="*/ 163773 w 1078173"/>
              <a:gd name="connsiteY6" fmla="*/ 986419 h 1136544"/>
              <a:gd name="connsiteX7" fmla="*/ 286603 w 1078173"/>
              <a:gd name="connsiteY7" fmla="*/ 1109249 h 1136544"/>
              <a:gd name="connsiteX8" fmla="*/ 423081 w 1078173"/>
              <a:gd name="connsiteY8" fmla="*/ 1136544 h 1136544"/>
              <a:gd name="connsiteX9" fmla="*/ 777922 w 1078173"/>
              <a:gd name="connsiteY9" fmla="*/ 1122897 h 1136544"/>
              <a:gd name="connsiteX10" fmla="*/ 846161 w 1078173"/>
              <a:gd name="connsiteY10" fmla="*/ 1095601 h 1136544"/>
              <a:gd name="connsiteX11" fmla="*/ 968991 w 1078173"/>
              <a:gd name="connsiteY11" fmla="*/ 1000067 h 1136544"/>
              <a:gd name="connsiteX12" fmla="*/ 1064525 w 1078173"/>
              <a:gd name="connsiteY12" fmla="*/ 849941 h 1136544"/>
              <a:gd name="connsiteX13" fmla="*/ 1078173 w 1078173"/>
              <a:gd name="connsiteY13" fmla="*/ 808998 h 1136544"/>
              <a:gd name="connsiteX14" fmla="*/ 996287 w 1078173"/>
              <a:gd name="connsiteY14" fmla="*/ 317679 h 1136544"/>
              <a:gd name="connsiteX15" fmla="*/ 968991 w 1078173"/>
              <a:gd name="connsiteY15" fmla="*/ 276735 h 1136544"/>
              <a:gd name="connsiteX16" fmla="*/ 914400 w 1078173"/>
              <a:gd name="connsiteY16" fmla="*/ 249440 h 1136544"/>
              <a:gd name="connsiteX17" fmla="*/ 859809 w 1078173"/>
              <a:gd name="connsiteY17" fmla="*/ 194849 h 1136544"/>
              <a:gd name="connsiteX18" fmla="*/ 709684 w 1078173"/>
              <a:gd name="connsiteY18" fmla="*/ 112962 h 1136544"/>
              <a:gd name="connsiteX19" fmla="*/ 600501 w 1078173"/>
              <a:gd name="connsiteY19" fmla="*/ 58371 h 1136544"/>
              <a:gd name="connsiteX20" fmla="*/ 423081 w 1078173"/>
              <a:gd name="connsiteY20" fmla="*/ 3780 h 1136544"/>
              <a:gd name="connsiteX0" fmla="*/ 294493 w 1078173"/>
              <a:gd name="connsiteY0" fmla="*/ 261820 h 1089784"/>
              <a:gd name="connsiteX1" fmla="*/ 109466 w 1078173"/>
              <a:gd name="connsiteY1" fmla="*/ 123068 h 1089784"/>
              <a:gd name="connsiteX2" fmla="*/ 13648 w 1078173"/>
              <a:gd name="connsiteY2" fmla="*/ 393749 h 1089784"/>
              <a:gd name="connsiteX3" fmla="*/ 0 w 1078173"/>
              <a:gd name="connsiteY3" fmla="*/ 598465 h 1089784"/>
              <a:gd name="connsiteX4" fmla="*/ 54591 w 1078173"/>
              <a:gd name="connsiteY4" fmla="*/ 803181 h 1089784"/>
              <a:gd name="connsiteX5" fmla="*/ 122830 w 1078173"/>
              <a:gd name="connsiteY5" fmla="*/ 871420 h 1089784"/>
              <a:gd name="connsiteX6" fmla="*/ 163773 w 1078173"/>
              <a:gd name="connsiteY6" fmla="*/ 939659 h 1089784"/>
              <a:gd name="connsiteX7" fmla="*/ 286603 w 1078173"/>
              <a:gd name="connsiteY7" fmla="*/ 1062489 h 1089784"/>
              <a:gd name="connsiteX8" fmla="*/ 423081 w 1078173"/>
              <a:gd name="connsiteY8" fmla="*/ 1089784 h 1089784"/>
              <a:gd name="connsiteX9" fmla="*/ 777922 w 1078173"/>
              <a:gd name="connsiteY9" fmla="*/ 1076137 h 1089784"/>
              <a:gd name="connsiteX10" fmla="*/ 846161 w 1078173"/>
              <a:gd name="connsiteY10" fmla="*/ 1048841 h 1089784"/>
              <a:gd name="connsiteX11" fmla="*/ 968991 w 1078173"/>
              <a:gd name="connsiteY11" fmla="*/ 953307 h 1089784"/>
              <a:gd name="connsiteX12" fmla="*/ 1064525 w 1078173"/>
              <a:gd name="connsiteY12" fmla="*/ 803181 h 1089784"/>
              <a:gd name="connsiteX13" fmla="*/ 1078173 w 1078173"/>
              <a:gd name="connsiteY13" fmla="*/ 762238 h 1089784"/>
              <a:gd name="connsiteX14" fmla="*/ 996287 w 1078173"/>
              <a:gd name="connsiteY14" fmla="*/ 270919 h 1089784"/>
              <a:gd name="connsiteX15" fmla="*/ 968991 w 1078173"/>
              <a:gd name="connsiteY15" fmla="*/ 229975 h 1089784"/>
              <a:gd name="connsiteX16" fmla="*/ 914400 w 1078173"/>
              <a:gd name="connsiteY16" fmla="*/ 202680 h 1089784"/>
              <a:gd name="connsiteX17" fmla="*/ 859809 w 1078173"/>
              <a:gd name="connsiteY17" fmla="*/ 148089 h 1089784"/>
              <a:gd name="connsiteX18" fmla="*/ 709684 w 1078173"/>
              <a:gd name="connsiteY18" fmla="*/ 66202 h 1089784"/>
              <a:gd name="connsiteX19" fmla="*/ 600501 w 1078173"/>
              <a:gd name="connsiteY19" fmla="*/ 11611 h 1089784"/>
              <a:gd name="connsiteX20" fmla="*/ 294493 w 1078173"/>
              <a:gd name="connsiteY20" fmla="*/ 261820 h 1089784"/>
              <a:gd name="connsiteX0" fmla="*/ 294493 w 1078173"/>
              <a:gd name="connsiteY0" fmla="*/ 261820 h 1089784"/>
              <a:gd name="connsiteX1" fmla="*/ 109466 w 1078173"/>
              <a:gd name="connsiteY1" fmla="*/ 123068 h 1089784"/>
              <a:gd name="connsiteX2" fmla="*/ 13648 w 1078173"/>
              <a:gd name="connsiteY2" fmla="*/ 393749 h 1089784"/>
              <a:gd name="connsiteX3" fmla="*/ 0 w 1078173"/>
              <a:gd name="connsiteY3" fmla="*/ 598465 h 1089784"/>
              <a:gd name="connsiteX4" fmla="*/ 54591 w 1078173"/>
              <a:gd name="connsiteY4" fmla="*/ 803181 h 1089784"/>
              <a:gd name="connsiteX5" fmla="*/ 122830 w 1078173"/>
              <a:gd name="connsiteY5" fmla="*/ 871420 h 1089784"/>
              <a:gd name="connsiteX6" fmla="*/ 163773 w 1078173"/>
              <a:gd name="connsiteY6" fmla="*/ 939659 h 1089784"/>
              <a:gd name="connsiteX7" fmla="*/ 286603 w 1078173"/>
              <a:gd name="connsiteY7" fmla="*/ 1062489 h 1089784"/>
              <a:gd name="connsiteX8" fmla="*/ 423081 w 1078173"/>
              <a:gd name="connsiteY8" fmla="*/ 1089784 h 1089784"/>
              <a:gd name="connsiteX9" fmla="*/ 777922 w 1078173"/>
              <a:gd name="connsiteY9" fmla="*/ 1076137 h 1089784"/>
              <a:gd name="connsiteX10" fmla="*/ 846161 w 1078173"/>
              <a:gd name="connsiteY10" fmla="*/ 1048841 h 1089784"/>
              <a:gd name="connsiteX11" fmla="*/ 968991 w 1078173"/>
              <a:gd name="connsiteY11" fmla="*/ 953307 h 1089784"/>
              <a:gd name="connsiteX12" fmla="*/ 1064525 w 1078173"/>
              <a:gd name="connsiteY12" fmla="*/ 803181 h 1089784"/>
              <a:gd name="connsiteX13" fmla="*/ 1078173 w 1078173"/>
              <a:gd name="connsiteY13" fmla="*/ 762238 h 1089784"/>
              <a:gd name="connsiteX14" fmla="*/ 996287 w 1078173"/>
              <a:gd name="connsiteY14" fmla="*/ 270919 h 1089784"/>
              <a:gd name="connsiteX15" fmla="*/ 968991 w 1078173"/>
              <a:gd name="connsiteY15" fmla="*/ 229975 h 1089784"/>
              <a:gd name="connsiteX16" fmla="*/ 914400 w 1078173"/>
              <a:gd name="connsiteY16" fmla="*/ 202680 h 1089784"/>
              <a:gd name="connsiteX17" fmla="*/ 859809 w 1078173"/>
              <a:gd name="connsiteY17" fmla="*/ 148089 h 1089784"/>
              <a:gd name="connsiteX18" fmla="*/ 709684 w 1078173"/>
              <a:gd name="connsiteY18" fmla="*/ 66202 h 1089784"/>
              <a:gd name="connsiteX19" fmla="*/ 600501 w 1078173"/>
              <a:gd name="connsiteY19" fmla="*/ 11611 h 1089784"/>
              <a:gd name="connsiteX20" fmla="*/ 294493 w 1078173"/>
              <a:gd name="connsiteY20" fmla="*/ 261820 h 1089784"/>
              <a:gd name="connsiteX0" fmla="*/ 294493 w 1078173"/>
              <a:gd name="connsiteY0" fmla="*/ 261820 h 1089784"/>
              <a:gd name="connsiteX1" fmla="*/ 109466 w 1078173"/>
              <a:gd name="connsiteY1" fmla="*/ 123068 h 1089784"/>
              <a:gd name="connsiteX2" fmla="*/ 13648 w 1078173"/>
              <a:gd name="connsiteY2" fmla="*/ 393749 h 1089784"/>
              <a:gd name="connsiteX3" fmla="*/ 0 w 1078173"/>
              <a:gd name="connsiteY3" fmla="*/ 598465 h 1089784"/>
              <a:gd name="connsiteX4" fmla="*/ 54591 w 1078173"/>
              <a:gd name="connsiteY4" fmla="*/ 803181 h 1089784"/>
              <a:gd name="connsiteX5" fmla="*/ 122830 w 1078173"/>
              <a:gd name="connsiteY5" fmla="*/ 871420 h 1089784"/>
              <a:gd name="connsiteX6" fmla="*/ 163773 w 1078173"/>
              <a:gd name="connsiteY6" fmla="*/ 939659 h 1089784"/>
              <a:gd name="connsiteX7" fmla="*/ 286603 w 1078173"/>
              <a:gd name="connsiteY7" fmla="*/ 1062489 h 1089784"/>
              <a:gd name="connsiteX8" fmla="*/ 423081 w 1078173"/>
              <a:gd name="connsiteY8" fmla="*/ 1089784 h 1089784"/>
              <a:gd name="connsiteX9" fmla="*/ 777922 w 1078173"/>
              <a:gd name="connsiteY9" fmla="*/ 1076137 h 1089784"/>
              <a:gd name="connsiteX10" fmla="*/ 846161 w 1078173"/>
              <a:gd name="connsiteY10" fmla="*/ 1048841 h 1089784"/>
              <a:gd name="connsiteX11" fmla="*/ 968991 w 1078173"/>
              <a:gd name="connsiteY11" fmla="*/ 953307 h 1089784"/>
              <a:gd name="connsiteX12" fmla="*/ 1064525 w 1078173"/>
              <a:gd name="connsiteY12" fmla="*/ 803181 h 1089784"/>
              <a:gd name="connsiteX13" fmla="*/ 1078173 w 1078173"/>
              <a:gd name="connsiteY13" fmla="*/ 762238 h 1089784"/>
              <a:gd name="connsiteX14" fmla="*/ 996287 w 1078173"/>
              <a:gd name="connsiteY14" fmla="*/ 270919 h 1089784"/>
              <a:gd name="connsiteX15" fmla="*/ 968991 w 1078173"/>
              <a:gd name="connsiteY15" fmla="*/ 229975 h 1089784"/>
              <a:gd name="connsiteX16" fmla="*/ 914400 w 1078173"/>
              <a:gd name="connsiteY16" fmla="*/ 202680 h 1089784"/>
              <a:gd name="connsiteX17" fmla="*/ 859809 w 1078173"/>
              <a:gd name="connsiteY17" fmla="*/ 148089 h 1089784"/>
              <a:gd name="connsiteX18" fmla="*/ 709684 w 1078173"/>
              <a:gd name="connsiteY18" fmla="*/ 66202 h 1089784"/>
              <a:gd name="connsiteX19" fmla="*/ 600501 w 1078173"/>
              <a:gd name="connsiteY19" fmla="*/ 11611 h 1089784"/>
              <a:gd name="connsiteX20" fmla="*/ 294493 w 1078173"/>
              <a:gd name="connsiteY20" fmla="*/ 261820 h 1089784"/>
              <a:gd name="connsiteX0" fmla="*/ 294493 w 1078173"/>
              <a:gd name="connsiteY0" fmla="*/ 198828 h 1026792"/>
              <a:gd name="connsiteX1" fmla="*/ 109466 w 1078173"/>
              <a:gd name="connsiteY1" fmla="*/ 60076 h 1026792"/>
              <a:gd name="connsiteX2" fmla="*/ 13648 w 1078173"/>
              <a:gd name="connsiteY2" fmla="*/ 330757 h 1026792"/>
              <a:gd name="connsiteX3" fmla="*/ 0 w 1078173"/>
              <a:gd name="connsiteY3" fmla="*/ 535473 h 1026792"/>
              <a:gd name="connsiteX4" fmla="*/ 54591 w 1078173"/>
              <a:gd name="connsiteY4" fmla="*/ 740189 h 1026792"/>
              <a:gd name="connsiteX5" fmla="*/ 122830 w 1078173"/>
              <a:gd name="connsiteY5" fmla="*/ 808428 h 1026792"/>
              <a:gd name="connsiteX6" fmla="*/ 163773 w 1078173"/>
              <a:gd name="connsiteY6" fmla="*/ 876667 h 1026792"/>
              <a:gd name="connsiteX7" fmla="*/ 286603 w 1078173"/>
              <a:gd name="connsiteY7" fmla="*/ 999497 h 1026792"/>
              <a:gd name="connsiteX8" fmla="*/ 423081 w 1078173"/>
              <a:gd name="connsiteY8" fmla="*/ 1026792 h 1026792"/>
              <a:gd name="connsiteX9" fmla="*/ 777922 w 1078173"/>
              <a:gd name="connsiteY9" fmla="*/ 1013145 h 1026792"/>
              <a:gd name="connsiteX10" fmla="*/ 846161 w 1078173"/>
              <a:gd name="connsiteY10" fmla="*/ 985849 h 1026792"/>
              <a:gd name="connsiteX11" fmla="*/ 968991 w 1078173"/>
              <a:gd name="connsiteY11" fmla="*/ 890315 h 1026792"/>
              <a:gd name="connsiteX12" fmla="*/ 1064525 w 1078173"/>
              <a:gd name="connsiteY12" fmla="*/ 740189 h 1026792"/>
              <a:gd name="connsiteX13" fmla="*/ 1078173 w 1078173"/>
              <a:gd name="connsiteY13" fmla="*/ 699246 h 1026792"/>
              <a:gd name="connsiteX14" fmla="*/ 996287 w 1078173"/>
              <a:gd name="connsiteY14" fmla="*/ 207927 h 1026792"/>
              <a:gd name="connsiteX15" fmla="*/ 968991 w 1078173"/>
              <a:gd name="connsiteY15" fmla="*/ 166983 h 1026792"/>
              <a:gd name="connsiteX16" fmla="*/ 914400 w 1078173"/>
              <a:gd name="connsiteY16" fmla="*/ 139688 h 1026792"/>
              <a:gd name="connsiteX17" fmla="*/ 859809 w 1078173"/>
              <a:gd name="connsiteY17" fmla="*/ 85097 h 1026792"/>
              <a:gd name="connsiteX18" fmla="*/ 709684 w 1078173"/>
              <a:gd name="connsiteY18" fmla="*/ 3210 h 1026792"/>
              <a:gd name="connsiteX19" fmla="*/ 294493 w 1078173"/>
              <a:gd name="connsiteY19" fmla="*/ 198828 h 1026792"/>
              <a:gd name="connsiteX0" fmla="*/ 294493 w 1078173"/>
              <a:gd name="connsiteY0" fmla="*/ 138752 h 966716"/>
              <a:gd name="connsiteX1" fmla="*/ 109466 w 1078173"/>
              <a:gd name="connsiteY1" fmla="*/ 0 h 966716"/>
              <a:gd name="connsiteX2" fmla="*/ 13648 w 1078173"/>
              <a:gd name="connsiteY2" fmla="*/ 270681 h 966716"/>
              <a:gd name="connsiteX3" fmla="*/ 0 w 1078173"/>
              <a:gd name="connsiteY3" fmla="*/ 475397 h 966716"/>
              <a:gd name="connsiteX4" fmla="*/ 54591 w 1078173"/>
              <a:gd name="connsiteY4" fmla="*/ 680113 h 966716"/>
              <a:gd name="connsiteX5" fmla="*/ 122830 w 1078173"/>
              <a:gd name="connsiteY5" fmla="*/ 748352 h 966716"/>
              <a:gd name="connsiteX6" fmla="*/ 163773 w 1078173"/>
              <a:gd name="connsiteY6" fmla="*/ 816591 h 966716"/>
              <a:gd name="connsiteX7" fmla="*/ 286603 w 1078173"/>
              <a:gd name="connsiteY7" fmla="*/ 939421 h 966716"/>
              <a:gd name="connsiteX8" fmla="*/ 423081 w 1078173"/>
              <a:gd name="connsiteY8" fmla="*/ 966716 h 966716"/>
              <a:gd name="connsiteX9" fmla="*/ 777922 w 1078173"/>
              <a:gd name="connsiteY9" fmla="*/ 953069 h 966716"/>
              <a:gd name="connsiteX10" fmla="*/ 846161 w 1078173"/>
              <a:gd name="connsiteY10" fmla="*/ 925773 h 966716"/>
              <a:gd name="connsiteX11" fmla="*/ 968991 w 1078173"/>
              <a:gd name="connsiteY11" fmla="*/ 830239 h 966716"/>
              <a:gd name="connsiteX12" fmla="*/ 1064525 w 1078173"/>
              <a:gd name="connsiteY12" fmla="*/ 680113 h 966716"/>
              <a:gd name="connsiteX13" fmla="*/ 1078173 w 1078173"/>
              <a:gd name="connsiteY13" fmla="*/ 639170 h 966716"/>
              <a:gd name="connsiteX14" fmla="*/ 996287 w 1078173"/>
              <a:gd name="connsiteY14" fmla="*/ 147851 h 966716"/>
              <a:gd name="connsiteX15" fmla="*/ 968991 w 1078173"/>
              <a:gd name="connsiteY15" fmla="*/ 106907 h 966716"/>
              <a:gd name="connsiteX16" fmla="*/ 914400 w 1078173"/>
              <a:gd name="connsiteY16" fmla="*/ 79612 h 966716"/>
              <a:gd name="connsiteX17" fmla="*/ 859809 w 1078173"/>
              <a:gd name="connsiteY17" fmla="*/ 25021 h 966716"/>
              <a:gd name="connsiteX18" fmla="*/ 294493 w 1078173"/>
              <a:gd name="connsiteY18" fmla="*/ 138752 h 966716"/>
              <a:gd name="connsiteX0" fmla="*/ 294493 w 1078173"/>
              <a:gd name="connsiteY0" fmla="*/ 138752 h 966716"/>
              <a:gd name="connsiteX1" fmla="*/ 109466 w 1078173"/>
              <a:gd name="connsiteY1" fmla="*/ 0 h 966716"/>
              <a:gd name="connsiteX2" fmla="*/ 13648 w 1078173"/>
              <a:gd name="connsiteY2" fmla="*/ 270681 h 966716"/>
              <a:gd name="connsiteX3" fmla="*/ 0 w 1078173"/>
              <a:gd name="connsiteY3" fmla="*/ 475397 h 966716"/>
              <a:gd name="connsiteX4" fmla="*/ 54591 w 1078173"/>
              <a:gd name="connsiteY4" fmla="*/ 680113 h 966716"/>
              <a:gd name="connsiteX5" fmla="*/ 122830 w 1078173"/>
              <a:gd name="connsiteY5" fmla="*/ 748352 h 966716"/>
              <a:gd name="connsiteX6" fmla="*/ 163773 w 1078173"/>
              <a:gd name="connsiteY6" fmla="*/ 816591 h 966716"/>
              <a:gd name="connsiteX7" fmla="*/ 286603 w 1078173"/>
              <a:gd name="connsiteY7" fmla="*/ 939421 h 966716"/>
              <a:gd name="connsiteX8" fmla="*/ 423081 w 1078173"/>
              <a:gd name="connsiteY8" fmla="*/ 966716 h 966716"/>
              <a:gd name="connsiteX9" fmla="*/ 777922 w 1078173"/>
              <a:gd name="connsiteY9" fmla="*/ 953069 h 966716"/>
              <a:gd name="connsiteX10" fmla="*/ 846161 w 1078173"/>
              <a:gd name="connsiteY10" fmla="*/ 925773 h 966716"/>
              <a:gd name="connsiteX11" fmla="*/ 968991 w 1078173"/>
              <a:gd name="connsiteY11" fmla="*/ 830239 h 966716"/>
              <a:gd name="connsiteX12" fmla="*/ 1064525 w 1078173"/>
              <a:gd name="connsiteY12" fmla="*/ 680113 h 966716"/>
              <a:gd name="connsiteX13" fmla="*/ 1078173 w 1078173"/>
              <a:gd name="connsiteY13" fmla="*/ 639170 h 966716"/>
              <a:gd name="connsiteX14" fmla="*/ 996287 w 1078173"/>
              <a:gd name="connsiteY14" fmla="*/ 147851 h 966716"/>
              <a:gd name="connsiteX15" fmla="*/ 968991 w 1078173"/>
              <a:gd name="connsiteY15" fmla="*/ 106907 h 966716"/>
              <a:gd name="connsiteX16" fmla="*/ 859809 w 1078173"/>
              <a:gd name="connsiteY16" fmla="*/ 25021 h 966716"/>
              <a:gd name="connsiteX17" fmla="*/ 294493 w 1078173"/>
              <a:gd name="connsiteY17" fmla="*/ 138752 h 966716"/>
              <a:gd name="connsiteX0" fmla="*/ 294493 w 1078173"/>
              <a:gd name="connsiteY0" fmla="*/ 138752 h 966716"/>
              <a:gd name="connsiteX1" fmla="*/ 109466 w 1078173"/>
              <a:gd name="connsiteY1" fmla="*/ 0 h 966716"/>
              <a:gd name="connsiteX2" fmla="*/ 13648 w 1078173"/>
              <a:gd name="connsiteY2" fmla="*/ 270681 h 966716"/>
              <a:gd name="connsiteX3" fmla="*/ 0 w 1078173"/>
              <a:gd name="connsiteY3" fmla="*/ 475397 h 966716"/>
              <a:gd name="connsiteX4" fmla="*/ 54591 w 1078173"/>
              <a:gd name="connsiteY4" fmla="*/ 680113 h 966716"/>
              <a:gd name="connsiteX5" fmla="*/ 122830 w 1078173"/>
              <a:gd name="connsiteY5" fmla="*/ 748352 h 966716"/>
              <a:gd name="connsiteX6" fmla="*/ 163773 w 1078173"/>
              <a:gd name="connsiteY6" fmla="*/ 816591 h 966716"/>
              <a:gd name="connsiteX7" fmla="*/ 286603 w 1078173"/>
              <a:gd name="connsiteY7" fmla="*/ 939421 h 966716"/>
              <a:gd name="connsiteX8" fmla="*/ 423081 w 1078173"/>
              <a:gd name="connsiteY8" fmla="*/ 966716 h 966716"/>
              <a:gd name="connsiteX9" fmla="*/ 777922 w 1078173"/>
              <a:gd name="connsiteY9" fmla="*/ 953069 h 966716"/>
              <a:gd name="connsiteX10" fmla="*/ 846161 w 1078173"/>
              <a:gd name="connsiteY10" fmla="*/ 925773 h 966716"/>
              <a:gd name="connsiteX11" fmla="*/ 968991 w 1078173"/>
              <a:gd name="connsiteY11" fmla="*/ 830239 h 966716"/>
              <a:gd name="connsiteX12" fmla="*/ 1064525 w 1078173"/>
              <a:gd name="connsiteY12" fmla="*/ 680113 h 966716"/>
              <a:gd name="connsiteX13" fmla="*/ 1078173 w 1078173"/>
              <a:gd name="connsiteY13" fmla="*/ 639170 h 966716"/>
              <a:gd name="connsiteX14" fmla="*/ 996287 w 1078173"/>
              <a:gd name="connsiteY14" fmla="*/ 147851 h 966716"/>
              <a:gd name="connsiteX15" fmla="*/ 859809 w 1078173"/>
              <a:gd name="connsiteY15" fmla="*/ 25021 h 966716"/>
              <a:gd name="connsiteX16" fmla="*/ 294493 w 1078173"/>
              <a:gd name="connsiteY16" fmla="*/ 138752 h 966716"/>
              <a:gd name="connsiteX0" fmla="*/ 294493 w 1064891"/>
              <a:gd name="connsiteY0" fmla="*/ 138752 h 966716"/>
              <a:gd name="connsiteX1" fmla="*/ 109466 w 1064891"/>
              <a:gd name="connsiteY1" fmla="*/ 0 h 966716"/>
              <a:gd name="connsiteX2" fmla="*/ 13648 w 1064891"/>
              <a:gd name="connsiteY2" fmla="*/ 270681 h 966716"/>
              <a:gd name="connsiteX3" fmla="*/ 0 w 1064891"/>
              <a:gd name="connsiteY3" fmla="*/ 475397 h 966716"/>
              <a:gd name="connsiteX4" fmla="*/ 54591 w 1064891"/>
              <a:gd name="connsiteY4" fmla="*/ 680113 h 966716"/>
              <a:gd name="connsiteX5" fmla="*/ 122830 w 1064891"/>
              <a:gd name="connsiteY5" fmla="*/ 748352 h 966716"/>
              <a:gd name="connsiteX6" fmla="*/ 163773 w 1064891"/>
              <a:gd name="connsiteY6" fmla="*/ 816591 h 966716"/>
              <a:gd name="connsiteX7" fmla="*/ 286603 w 1064891"/>
              <a:gd name="connsiteY7" fmla="*/ 939421 h 966716"/>
              <a:gd name="connsiteX8" fmla="*/ 423081 w 1064891"/>
              <a:gd name="connsiteY8" fmla="*/ 966716 h 966716"/>
              <a:gd name="connsiteX9" fmla="*/ 777922 w 1064891"/>
              <a:gd name="connsiteY9" fmla="*/ 953069 h 966716"/>
              <a:gd name="connsiteX10" fmla="*/ 846161 w 1064891"/>
              <a:gd name="connsiteY10" fmla="*/ 925773 h 966716"/>
              <a:gd name="connsiteX11" fmla="*/ 968991 w 1064891"/>
              <a:gd name="connsiteY11" fmla="*/ 830239 h 966716"/>
              <a:gd name="connsiteX12" fmla="*/ 1064525 w 1064891"/>
              <a:gd name="connsiteY12" fmla="*/ 680113 h 966716"/>
              <a:gd name="connsiteX13" fmla="*/ 996287 w 1064891"/>
              <a:gd name="connsiteY13" fmla="*/ 147851 h 966716"/>
              <a:gd name="connsiteX14" fmla="*/ 859809 w 1064891"/>
              <a:gd name="connsiteY14" fmla="*/ 25021 h 966716"/>
              <a:gd name="connsiteX15" fmla="*/ 294493 w 1064891"/>
              <a:gd name="connsiteY15" fmla="*/ 138752 h 966716"/>
              <a:gd name="connsiteX0" fmla="*/ 294493 w 1070527"/>
              <a:gd name="connsiteY0" fmla="*/ 138752 h 966716"/>
              <a:gd name="connsiteX1" fmla="*/ 109466 w 1070527"/>
              <a:gd name="connsiteY1" fmla="*/ 0 h 966716"/>
              <a:gd name="connsiteX2" fmla="*/ 13648 w 1070527"/>
              <a:gd name="connsiteY2" fmla="*/ 270681 h 966716"/>
              <a:gd name="connsiteX3" fmla="*/ 0 w 1070527"/>
              <a:gd name="connsiteY3" fmla="*/ 475397 h 966716"/>
              <a:gd name="connsiteX4" fmla="*/ 54591 w 1070527"/>
              <a:gd name="connsiteY4" fmla="*/ 680113 h 966716"/>
              <a:gd name="connsiteX5" fmla="*/ 122830 w 1070527"/>
              <a:gd name="connsiteY5" fmla="*/ 748352 h 966716"/>
              <a:gd name="connsiteX6" fmla="*/ 163773 w 1070527"/>
              <a:gd name="connsiteY6" fmla="*/ 816591 h 966716"/>
              <a:gd name="connsiteX7" fmla="*/ 286603 w 1070527"/>
              <a:gd name="connsiteY7" fmla="*/ 939421 h 966716"/>
              <a:gd name="connsiteX8" fmla="*/ 423081 w 1070527"/>
              <a:gd name="connsiteY8" fmla="*/ 966716 h 966716"/>
              <a:gd name="connsiteX9" fmla="*/ 777922 w 1070527"/>
              <a:gd name="connsiteY9" fmla="*/ 953069 h 966716"/>
              <a:gd name="connsiteX10" fmla="*/ 846161 w 1070527"/>
              <a:gd name="connsiteY10" fmla="*/ 925773 h 966716"/>
              <a:gd name="connsiteX11" fmla="*/ 1064525 w 1070527"/>
              <a:gd name="connsiteY11" fmla="*/ 680113 h 966716"/>
              <a:gd name="connsiteX12" fmla="*/ 996287 w 1070527"/>
              <a:gd name="connsiteY12" fmla="*/ 147851 h 966716"/>
              <a:gd name="connsiteX13" fmla="*/ 859809 w 1070527"/>
              <a:gd name="connsiteY13" fmla="*/ 25021 h 966716"/>
              <a:gd name="connsiteX14" fmla="*/ 294493 w 1070527"/>
              <a:gd name="connsiteY14" fmla="*/ 138752 h 966716"/>
              <a:gd name="connsiteX0" fmla="*/ 294493 w 1074682"/>
              <a:gd name="connsiteY0" fmla="*/ 138752 h 977206"/>
              <a:gd name="connsiteX1" fmla="*/ 109466 w 1074682"/>
              <a:gd name="connsiteY1" fmla="*/ 0 h 977206"/>
              <a:gd name="connsiteX2" fmla="*/ 13648 w 1074682"/>
              <a:gd name="connsiteY2" fmla="*/ 270681 h 977206"/>
              <a:gd name="connsiteX3" fmla="*/ 0 w 1074682"/>
              <a:gd name="connsiteY3" fmla="*/ 475397 h 977206"/>
              <a:gd name="connsiteX4" fmla="*/ 54591 w 1074682"/>
              <a:gd name="connsiteY4" fmla="*/ 680113 h 977206"/>
              <a:gd name="connsiteX5" fmla="*/ 122830 w 1074682"/>
              <a:gd name="connsiteY5" fmla="*/ 748352 h 977206"/>
              <a:gd name="connsiteX6" fmla="*/ 163773 w 1074682"/>
              <a:gd name="connsiteY6" fmla="*/ 816591 h 977206"/>
              <a:gd name="connsiteX7" fmla="*/ 286603 w 1074682"/>
              <a:gd name="connsiteY7" fmla="*/ 939421 h 977206"/>
              <a:gd name="connsiteX8" fmla="*/ 423081 w 1074682"/>
              <a:gd name="connsiteY8" fmla="*/ 966716 h 977206"/>
              <a:gd name="connsiteX9" fmla="*/ 777922 w 1074682"/>
              <a:gd name="connsiteY9" fmla="*/ 953069 h 977206"/>
              <a:gd name="connsiteX10" fmla="*/ 1064525 w 1074682"/>
              <a:gd name="connsiteY10" fmla="*/ 680113 h 977206"/>
              <a:gd name="connsiteX11" fmla="*/ 996287 w 1074682"/>
              <a:gd name="connsiteY11" fmla="*/ 147851 h 977206"/>
              <a:gd name="connsiteX12" fmla="*/ 859809 w 1074682"/>
              <a:gd name="connsiteY12" fmla="*/ 25021 h 977206"/>
              <a:gd name="connsiteX13" fmla="*/ 294493 w 1074682"/>
              <a:gd name="connsiteY13" fmla="*/ 138752 h 977206"/>
              <a:gd name="connsiteX0" fmla="*/ 294493 w 1074682"/>
              <a:gd name="connsiteY0" fmla="*/ 138752 h 953069"/>
              <a:gd name="connsiteX1" fmla="*/ 109466 w 1074682"/>
              <a:gd name="connsiteY1" fmla="*/ 0 h 953069"/>
              <a:gd name="connsiteX2" fmla="*/ 13648 w 1074682"/>
              <a:gd name="connsiteY2" fmla="*/ 270681 h 953069"/>
              <a:gd name="connsiteX3" fmla="*/ 0 w 1074682"/>
              <a:gd name="connsiteY3" fmla="*/ 475397 h 953069"/>
              <a:gd name="connsiteX4" fmla="*/ 54591 w 1074682"/>
              <a:gd name="connsiteY4" fmla="*/ 680113 h 953069"/>
              <a:gd name="connsiteX5" fmla="*/ 122830 w 1074682"/>
              <a:gd name="connsiteY5" fmla="*/ 748352 h 953069"/>
              <a:gd name="connsiteX6" fmla="*/ 163773 w 1074682"/>
              <a:gd name="connsiteY6" fmla="*/ 816591 h 953069"/>
              <a:gd name="connsiteX7" fmla="*/ 286603 w 1074682"/>
              <a:gd name="connsiteY7" fmla="*/ 939421 h 953069"/>
              <a:gd name="connsiteX8" fmla="*/ 777922 w 1074682"/>
              <a:gd name="connsiteY8" fmla="*/ 953069 h 953069"/>
              <a:gd name="connsiteX9" fmla="*/ 1064525 w 1074682"/>
              <a:gd name="connsiteY9" fmla="*/ 680113 h 953069"/>
              <a:gd name="connsiteX10" fmla="*/ 996287 w 1074682"/>
              <a:gd name="connsiteY10" fmla="*/ 147851 h 953069"/>
              <a:gd name="connsiteX11" fmla="*/ 859809 w 1074682"/>
              <a:gd name="connsiteY11" fmla="*/ 25021 h 953069"/>
              <a:gd name="connsiteX12" fmla="*/ 294493 w 1074682"/>
              <a:gd name="connsiteY12" fmla="*/ 138752 h 953069"/>
              <a:gd name="connsiteX0" fmla="*/ 294493 w 1074682"/>
              <a:gd name="connsiteY0" fmla="*/ 138752 h 955813"/>
              <a:gd name="connsiteX1" fmla="*/ 109466 w 1074682"/>
              <a:gd name="connsiteY1" fmla="*/ 0 h 955813"/>
              <a:gd name="connsiteX2" fmla="*/ 13648 w 1074682"/>
              <a:gd name="connsiteY2" fmla="*/ 270681 h 955813"/>
              <a:gd name="connsiteX3" fmla="*/ 0 w 1074682"/>
              <a:gd name="connsiteY3" fmla="*/ 475397 h 955813"/>
              <a:gd name="connsiteX4" fmla="*/ 54591 w 1074682"/>
              <a:gd name="connsiteY4" fmla="*/ 680113 h 955813"/>
              <a:gd name="connsiteX5" fmla="*/ 122830 w 1074682"/>
              <a:gd name="connsiteY5" fmla="*/ 748352 h 955813"/>
              <a:gd name="connsiteX6" fmla="*/ 163773 w 1074682"/>
              <a:gd name="connsiteY6" fmla="*/ 816591 h 955813"/>
              <a:gd name="connsiteX7" fmla="*/ 777922 w 1074682"/>
              <a:gd name="connsiteY7" fmla="*/ 953069 h 955813"/>
              <a:gd name="connsiteX8" fmla="*/ 1064525 w 1074682"/>
              <a:gd name="connsiteY8" fmla="*/ 680113 h 955813"/>
              <a:gd name="connsiteX9" fmla="*/ 996287 w 1074682"/>
              <a:gd name="connsiteY9" fmla="*/ 147851 h 955813"/>
              <a:gd name="connsiteX10" fmla="*/ 859809 w 1074682"/>
              <a:gd name="connsiteY10" fmla="*/ 25021 h 955813"/>
              <a:gd name="connsiteX11" fmla="*/ 294493 w 1074682"/>
              <a:gd name="connsiteY11" fmla="*/ 138752 h 955813"/>
              <a:gd name="connsiteX0" fmla="*/ 294493 w 1074682"/>
              <a:gd name="connsiteY0" fmla="*/ 138752 h 960164"/>
              <a:gd name="connsiteX1" fmla="*/ 109466 w 1074682"/>
              <a:gd name="connsiteY1" fmla="*/ 0 h 960164"/>
              <a:gd name="connsiteX2" fmla="*/ 13648 w 1074682"/>
              <a:gd name="connsiteY2" fmla="*/ 270681 h 960164"/>
              <a:gd name="connsiteX3" fmla="*/ 0 w 1074682"/>
              <a:gd name="connsiteY3" fmla="*/ 475397 h 960164"/>
              <a:gd name="connsiteX4" fmla="*/ 54591 w 1074682"/>
              <a:gd name="connsiteY4" fmla="*/ 680113 h 960164"/>
              <a:gd name="connsiteX5" fmla="*/ 122830 w 1074682"/>
              <a:gd name="connsiteY5" fmla="*/ 748352 h 960164"/>
              <a:gd name="connsiteX6" fmla="*/ 263785 w 1074682"/>
              <a:gd name="connsiteY6" fmla="*/ 868979 h 960164"/>
              <a:gd name="connsiteX7" fmla="*/ 777922 w 1074682"/>
              <a:gd name="connsiteY7" fmla="*/ 953069 h 960164"/>
              <a:gd name="connsiteX8" fmla="*/ 1064525 w 1074682"/>
              <a:gd name="connsiteY8" fmla="*/ 680113 h 960164"/>
              <a:gd name="connsiteX9" fmla="*/ 996287 w 1074682"/>
              <a:gd name="connsiteY9" fmla="*/ 147851 h 960164"/>
              <a:gd name="connsiteX10" fmla="*/ 859809 w 1074682"/>
              <a:gd name="connsiteY10" fmla="*/ 25021 h 960164"/>
              <a:gd name="connsiteX11" fmla="*/ 294493 w 1074682"/>
              <a:gd name="connsiteY11" fmla="*/ 138752 h 960164"/>
              <a:gd name="connsiteX0" fmla="*/ 294493 w 1074682"/>
              <a:gd name="connsiteY0" fmla="*/ 138752 h 960164"/>
              <a:gd name="connsiteX1" fmla="*/ 109466 w 1074682"/>
              <a:gd name="connsiteY1" fmla="*/ 0 h 960164"/>
              <a:gd name="connsiteX2" fmla="*/ 13648 w 1074682"/>
              <a:gd name="connsiteY2" fmla="*/ 270681 h 960164"/>
              <a:gd name="connsiteX3" fmla="*/ 0 w 1074682"/>
              <a:gd name="connsiteY3" fmla="*/ 475397 h 960164"/>
              <a:gd name="connsiteX4" fmla="*/ 54591 w 1074682"/>
              <a:gd name="connsiteY4" fmla="*/ 680113 h 960164"/>
              <a:gd name="connsiteX5" fmla="*/ 122830 w 1074682"/>
              <a:gd name="connsiteY5" fmla="*/ 748352 h 960164"/>
              <a:gd name="connsiteX6" fmla="*/ 263785 w 1074682"/>
              <a:gd name="connsiteY6" fmla="*/ 868979 h 960164"/>
              <a:gd name="connsiteX7" fmla="*/ 777922 w 1074682"/>
              <a:gd name="connsiteY7" fmla="*/ 953069 h 960164"/>
              <a:gd name="connsiteX8" fmla="*/ 1064525 w 1074682"/>
              <a:gd name="connsiteY8" fmla="*/ 680113 h 960164"/>
              <a:gd name="connsiteX9" fmla="*/ 996287 w 1074682"/>
              <a:gd name="connsiteY9" fmla="*/ 147851 h 960164"/>
              <a:gd name="connsiteX10" fmla="*/ 859809 w 1074682"/>
              <a:gd name="connsiteY10" fmla="*/ 25021 h 960164"/>
              <a:gd name="connsiteX11" fmla="*/ 294493 w 1074682"/>
              <a:gd name="connsiteY11" fmla="*/ 138752 h 960164"/>
              <a:gd name="connsiteX0" fmla="*/ 294493 w 1074682"/>
              <a:gd name="connsiteY0" fmla="*/ 138752 h 955438"/>
              <a:gd name="connsiteX1" fmla="*/ 109466 w 1074682"/>
              <a:gd name="connsiteY1" fmla="*/ 0 h 955438"/>
              <a:gd name="connsiteX2" fmla="*/ 13648 w 1074682"/>
              <a:gd name="connsiteY2" fmla="*/ 270681 h 955438"/>
              <a:gd name="connsiteX3" fmla="*/ 0 w 1074682"/>
              <a:gd name="connsiteY3" fmla="*/ 475397 h 955438"/>
              <a:gd name="connsiteX4" fmla="*/ 54591 w 1074682"/>
              <a:gd name="connsiteY4" fmla="*/ 680113 h 955438"/>
              <a:gd name="connsiteX5" fmla="*/ 122830 w 1074682"/>
              <a:gd name="connsiteY5" fmla="*/ 748352 h 955438"/>
              <a:gd name="connsiteX6" fmla="*/ 263785 w 1074682"/>
              <a:gd name="connsiteY6" fmla="*/ 868979 h 955438"/>
              <a:gd name="connsiteX7" fmla="*/ 777922 w 1074682"/>
              <a:gd name="connsiteY7" fmla="*/ 953069 h 955438"/>
              <a:gd name="connsiteX8" fmla="*/ 1064525 w 1074682"/>
              <a:gd name="connsiteY8" fmla="*/ 680113 h 955438"/>
              <a:gd name="connsiteX9" fmla="*/ 996287 w 1074682"/>
              <a:gd name="connsiteY9" fmla="*/ 147851 h 955438"/>
              <a:gd name="connsiteX10" fmla="*/ 859809 w 1074682"/>
              <a:gd name="connsiteY10" fmla="*/ 25021 h 955438"/>
              <a:gd name="connsiteX11" fmla="*/ 294493 w 1074682"/>
              <a:gd name="connsiteY11" fmla="*/ 138752 h 955438"/>
              <a:gd name="connsiteX0" fmla="*/ 294493 w 1101216"/>
              <a:gd name="connsiteY0" fmla="*/ 138752 h 868979"/>
              <a:gd name="connsiteX1" fmla="*/ 109466 w 1101216"/>
              <a:gd name="connsiteY1" fmla="*/ 0 h 868979"/>
              <a:gd name="connsiteX2" fmla="*/ 13648 w 1101216"/>
              <a:gd name="connsiteY2" fmla="*/ 270681 h 868979"/>
              <a:gd name="connsiteX3" fmla="*/ 0 w 1101216"/>
              <a:gd name="connsiteY3" fmla="*/ 475397 h 868979"/>
              <a:gd name="connsiteX4" fmla="*/ 54591 w 1101216"/>
              <a:gd name="connsiteY4" fmla="*/ 680113 h 868979"/>
              <a:gd name="connsiteX5" fmla="*/ 122830 w 1101216"/>
              <a:gd name="connsiteY5" fmla="*/ 748352 h 868979"/>
              <a:gd name="connsiteX6" fmla="*/ 263785 w 1101216"/>
              <a:gd name="connsiteY6" fmla="*/ 868979 h 868979"/>
              <a:gd name="connsiteX7" fmla="*/ 392160 w 1101216"/>
              <a:gd name="connsiteY7" fmla="*/ 672082 h 868979"/>
              <a:gd name="connsiteX8" fmla="*/ 1064525 w 1101216"/>
              <a:gd name="connsiteY8" fmla="*/ 680113 h 868979"/>
              <a:gd name="connsiteX9" fmla="*/ 996287 w 1101216"/>
              <a:gd name="connsiteY9" fmla="*/ 147851 h 868979"/>
              <a:gd name="connsiteX10" fmla="*/ 859809 w 1101216"/>
              <a:gd name="connsiteY10" fmla="*/ 25021 h 868979"/>
              <a:gd name="connsiteX11" fmla="*/ 294493 w 1101216"/>
              <a:gd name="connsiteY11" fmla="*/ 138752 h 868979"/>
              <a:gd name="connsiteX0" fmla="*/ 294493 w 1101216"/>
              <a:gd name="connsiteY0" fmla="*/ 138752 h 868979"/>
              <a:gd name="connsiteX1" fmla="*/ 109466 w 1101216"/>
              <a:gd name="connsiteY1" fmla="*/ 0 h 868979"/>
              <a:gd name="connsiteX2" fmla="*/ 13648 w 1101216"/>
              <a:gd name="connsiteY2" fmla="*/ 270681 h 868979"/>
              <a:gd name="connsiteX3" fmla="*/ 0 w 1101216"/>
              <a:gd name="connsiteY3" fmla="*/ 475397 h 868979"/>
              <a:gd name="connsiteX4" fmla="*/ 54591 w 1101216"/>
              <a:gd name="connsiteY4" fmla="*/ 680113 h 868979"/>
              <a:gd name="connsiteX5" fmla="*/ 122830 w 1101216"/>
              <a:gd name="connsiteY5" fmla="*/ 748352 h 868979"/>
              <a:gd name="connsiteX6" fmla="*/ 263785 w 1101216"/>
              <a:gd name="connsiteY6" fmla="*/ 868979 h 868979"/>
              <a:gd name="connsiteX7" fmla="*/ 392160 w 1101216"/>
              <a:gd name="connsiteY7" fmla="*/ 672082 h 868979"/>
              <a:gd name="connsiteX8" fmla="*/ 1064525 w 1101216"/>
              <a:gd name="connsiteY8" fmla="*/ 680113 h 868979"/>
              <a:gd name="connsiteX9" fmla="*/ 996287 w 1101216"/>
              <a:gd name="connsiteY9" fmla="*/ 147851 h 868979"/>
              <a:gd name="connsiteX10" fmla="*/ 859809 w 1101216"/>
              <a:gd name="connsiteY10" fmla="*/ 25021 h 868979"/>
              <a:gd name="connsiteX11" fmla="*/ 294493 w 1101216"/>
              <a:gd name="connsiteY11" fmla="*/ 138752 h 868979"/>
              <a:gd name="connsiteX0" fmla="*/ 294493 w 1024292"/>
              <a:gd name="connsiteY0" fmla="*/ 138752 h 868979"/>
              <a:gd name="connsiteX1" fmla="*/ 109466 w 1024292"/>
              <a:gd name="connsiteY1" fmla="*/ 0 h 868979"/>
              <a:gd name="connsiteX2" fmla="*/ 13648 w 1024292"/>
              <a:gd name="connsiteY2" fmla="*/ 270681 h 868979"/>
              <a:gd name="connsiteX3" fmla="*/ 0 w 1024292"/>
              <a:gd name="connsiteY3" fmla="*/ 475397 h 868979"/>
              <a:gd name="connsiteX4" fmla="*/ 54591 w 1024292"/>
              <a:gd name="connsiteY4" fmla="*/ 680113 h 868979"/>
              <a:gd name="connsiteX5" fmla="*/ 122830 w 1024292"/>
              <a:gd name="connsiteY5" fmla="*/ 748352 h 868979"/>
              <a:gd name="connsiteX6" fmla="*/ 263785 w 1024292"/>
              <a:gd name="connsiteY6" fmla="*/ 868979 h 868979"/>
              <a:gd name="connsiteX7" fmla="*/ 392160 w 1024292"/>
              <a:gd name="connsiteY7" fmla="*/ 672082 h 868979"/>
              <a:gd name="connsiteX8" fmla="*/ 996287 w 1024292"/>
              <a:gd name="connsiteY8" fmla="*/ 147851 h 868979"/>
              <a:gd name="connsiteX9" fmla="*/ 859809 w 1024292"/>
              <a:gd name="connsiteY9" fmla="*/ 25021 h 868979"/>
              <a:gd name="connsiteX10" fmla="*/ 294493 w 1024292"/>
              <a:gd name="connsiteY10" fmla="*/ 138752 h 868979"/>
              <a:gd name="connsiteX0" fmla="*/ 294493 w 861030"/>
              <a:gd name="connsiteY0" fmla="*/ 138752 h 868979"/>
              <a:gd name="connsiteX1" fmla="*/ 109466 w 861030"/>
              <a:gd name="connsiteY1" fmla="*/ 0 h 868979"/>
              <a:gd name="connsiteX2" fmla="*/ 13648 w 861030"/>
              <a:gd name="connsiteY2" fmla="*/ 270681 h 868979"/>
              <a:gd name="connsiteX3" fmla="*/ 0 w 861030"/>
              <a:gd name="connsiteY3" fmla="*/ 475397 h 868979"/>
              <a:gd name="connsiteX4" fmla="*/ 54591 w 861030"/>
              <a:gd name="connsiteY4" fmla="*/ 680113 h 868979"/>
              <a:gd name="connsiteX5" fmla="*/ 122830 w 861030"/>
              <a:gd name="connsiteY5" fmla="*/ 748352 h 868979"/>
              <a:gd name="connsiteX6" fmla="*/ 263785 w 861030"/>
              <a:gd name="connsiteY6" fmla="*/ 868979 h 868979"/>
              <a:gd name="connsiteX7" fmla="*/ 392160 w 861030"/>
              <a:gd name="connsiteY7" fmla="*/ 672082 h 868979"/>
              <a:gd name="connsiteX8" fmla="*/ 443837 w 861030"/>
              <a:gd name="connsiteY8" fmla="*/ 328826 h 868979"/>
              <a:gd name="connsiteX9" fmla="*/ 859809 w 861030"/>
              <a:gd name="connsiteY9" fmla="*/ 25021 h 868979"/>
              <a:gd name="connsiteX10" fmla="*/ 294493 w 861030"/>
              <a:gd name="connsiteY10" fmla="*/ 138752 h 868979"/>
              <a:gd name="connsiteX0" fmla="*/ 294493 w 444087"/>
              <a:gd name="connsiteY0" fmla="*/ 138752 h 868979"/>
              <a:gd name="connsiteX1" fmla="*/ 109466 w 444087"/>
              <a:gd name="connsiteY1" fmla="*/ 0 h 868979"/>
              <a:gd name="connsiteX2" fmla="*/ 13648 w 444087"/>
              <a:gd name="connsiteY2" fmla="*/ 270681 h 868979"/>
              <a:gd name="connsiteX3" fmla="*/ 0 w 444087"/>
              <a:gd name="connsiteY3" fmla="*/ 475397 h 868979"/>
              <a:gd name="connsiteX4" fmla="*/ 54591 w 444087"/>
              <a:gd name="connsiteY4" fmla="*/ 680113 h 868979"/>
              <a:gd name="connsiteX5" fmla="*/ 122830 w 444087"/>
              <a:gd name="connsiteY5" fmla="*/ 748352 h 868979"/>
              <a:gd name="connsiteX6" fmla="*/ 263785 w 444087"/>
              <a:gd name="connsiteY6" fmla="*/ 868979 h 868979"/>
              <a:gd name="connsiteX7" fmla="*/ 392160 w 444087"/>
              <a:gd name="connsiteY7" fmla="*/ 672082 h 868979"/>
              <a:gd name="connsiteX8" fmla="*/ 443837 w 444087"/>
              <a:gd name="connsiteY8" fmla="*/ 328826 h 868979"/>
              <a:gd name="connsiteX9" fmla="*/ 374034 w 444087"/>
              <a:gd name="connsiteY9" fmla="*/ 263146 h 868979"/>
              <a:gd name="connsiteX10" fmla="*/ 294493 w 444087"/>
              <a:gd name="connsiteY10" fmla="*/ 138752 h 868979"/>
              <a:gd name="connsiteX0" fmla="*/ 294493 w 447745"/>
              <a:gd name="connsiteY0" fmla="*/ 138752 h 868979"/>
              <a:gd name="connsiteX1" fmla="*/ 109466 w 447745"/>
              <a:gd name="connsiteY1" fmla="*/ 0 h 868979"/>
              <a:gd name="connsiteX2" fmla="*/ 13648 w 447745"/>
              <a:gd name="connsiteY2" fmla="*/ 270681 h 868979"/>
              <a:gd name="connsiteX3" fmla="*/ 0 w 447745"/>
              <a:gd name="connsiteY3" fmla="*/ 475397 h 868979"/>
              <a:gd name="connsiteX4" fmla="*/ 54591 w 447745"/>
              <a:gd name="connsiteY4" fmla="*/ 680113 h 868979"/>
              <a:gd name="connsiteX5" fmla="*/ 122830 w 447745"/>
              <a:gd name="connsiteY5" fmla="*/ 748352 h 868979"/>
              <a:gd name="connsiteX6" fmla="*/ 263785 w 447745"/>
              <a:gd name="connsiteY6" fmla="*/ 868979 h 868979"/>
              <a:gd name="connsiteX7" fmla="*/ 392160 w 447745"/>
              <a:gd name="connsiteY7" fmla="*/ 672082 h 868979"/>
              <a:gd name="connsiteX8" fmla="*/ 443837 w 447745"/>
              <a:gd name="connsiteY8" fmla="*/ 328826 h 868979"/>
              <a:gd name="connsiteX9" fmla="*/ 294493 w 447745"/>
              <a:gd name="connsiteY9" fmla="*/ 138752 h 868979"/>
              <a:gd name="connsiteX0" fmla="*/ 294493 w 401900"/>
              <a:gd name="connsiteY0" fmla="*/ 138752 h 868979"/>
              <a:gd name="connsiteX1" fmla="*/ 109466 w 401900"/>
              <a:gd name="connsiteY1" fmla="*/ 0 h 868979"/>
              <a:gd name="connsiteX2" fmla="*/ 13648 w 401900"/>
              <a:gd name="connsiteY2" fmla="*/ 270681 h 868979"/>
              <a:gd name="connsiteX3" fmla="*/ 0 w 401900"/>
              <a:gd name="connsiteY3" fmla="*/ 475397 h 868979"/>
              <a:gd name="connsiteX4" fmla="*/ 54591 w 401900"/>
              <a:gd name="connsiteY4" fmla="*/ 680113 h 868979"/>
              <a:gd name="connsiteX5" fmla="*/ 122830 w 401900"/>
              <a:gd name="connsiteY5" fmla="*/ 748352 h 868979"/>
              <a:gd name="connsiteX6" fmla="*/ 263785 w 401900"/>
              <a:gd name="connsiteY6" fmla="*/ 868979 h 868979"/>
              <a:gd name="connsiteX7" fmla="*/ 392160 w 401900"/>
              <a:gd name="connsiteY7" fmla="*/ 672082 h 868979"/>
              <a:gd name="connsiteX8" fmla="*/ 381925 w 401900"/>
              <a:gd name="connsiteY8" fmla="*/ 390739 h 868979"/>
              <a:gd name="connsiteX9" fmla="*/ 294493 w 401900"/>
              <a:gd name="connsiteY9" fmla="*/ 138752 h 868979"/>
              <a:gd name="connsiteX0" fmla="*/ 294493 w 392580"/>
              <a:gd name="connsiteY0" fmla="*/ 138752 h 868979"/>
              <a:gd name="connsiteX1" fmla="*/ 109466 w 392580"/>
              <a:gd name="connsiteY1" fmla="*/ 0 h 868979"/>
              <a:gd name="connsiteX2" fmla="*/ 13648 w 392580"/>
              <a:gd name="connsiteY2" fmla="*/ 270681 h 868979"/>
              <a:gd name="connsiteX3" fmla="*/ 0 w 392580"/>
              <a:gd name="connsiteY3" fmla="*/ 475397 h 868979"/>
              <a:gd name="connsiteX4" fmla="*/ 54591 w 392580"/>
              <a:gd name="connsiteY4" fmla="*/ 680113 h 868979"/>
              <a:gd name="connsiteX5" fmla="*/ 122830 w 392580"/>
              <a:gd name="connsiteY5" fmla="*/ 748352 h 868979"/>
              <a:gd name="connsiteX6" fmla="*/ 263785 w 392580"/>
              <a:gd name="connsiteY6" fmla="*/ 868979 h 868979"/>
              <a:gd name="connsiteX7" fmla="*/ 392160 w 392580"/>
              <a:gd name="connsiteY7" fmla="*/ 672082 h 868979"/>
              <a:gd name="connsiteX8" fmla="*/ 381925 w 392580"/>
              <a:gd name="connsiteY8" fmla="*/ 390739 h 868979"/>
              <a:gd name="connsiteX9" fmla="*/ 294493 w 392580"/>
              <a:gd name="connsiteY9" fmla="*/ 138752 h 868979"/>
              <a:gd name="connsiteX0" fmla="*/ 294493 w 392580"/>
              <a:gd name="connsiteY0" fmla="*/ 138752 h 868979"/>
              <a:gd name="connsiteX1" fmla="*/ 109466 w 392580"/>
              <a:gd name="connsiteY1" fmla="*/ 0 h 868979"/>
              <a:gd name="connsiteX2" fmla="*/ 13648 w 392580"/>
              <a:gd name="connsiteY2" fmla="*/ 270681 h 868979"/>
              <a:gd name="connsiteX3" fmla="*/ 0 w 392580"/>
              <a:gd name="connsiteY3" fmla="*/ 475397 h 868979"/>
              <a:gd name="connsiteX4" fmla="*/ 54591 w 392580"/>
              <a:gd name="connsiteY4" fmla="*/ 680113 h 868979"/>
              <a:gd name="connsiteX5" fmla="*/ 122830 w 392580"/>
              <a:gd name="connsiteY5" fmla="*/ 748352 h 868979"/>
              <a:gd name="connsiteX6" fmla="*/ 263785 w 392580"/>
              <a:gd name="connsiteY6" fmla="*/ 868979 h 868979"/>
              <a:gd name="connsiteX7" fmla="*/ 392160 w 392580"/>
              <a:gd name="connsiteY7" fmla="*/ 672082 h 868979"/>
              <a:gd name="connsiteX8" fmla="*/ 381925 w 392580"/>
              <a:gd name="connsiteY8" fmla="*/ 390739 h 868979"/>
              <a:gd name="connsiteX9" fmla="*/ 294493 w 392580"/>
              <a:gd name="connsiteY9" fmla="*/ 138752 h 868979"/>
              <a:gd name="connsiteX0" fmla="*/ 294493 w 392160"/>
              <a:gd name="connsiteY0" fmla="*/ 138752 h 868979"/>
              <a:gd name="connsiteX1" fmla="*/ 109466 w 392160"/>
              <a:gd name="connsiteY1" fmla="*/ 0 h 868979"/>
              <a:gd name="connsiteX2" fmla="*/ 13648 w 392160"/>
              <a:gd name="connsiteY2" fmla="*/ 270681 h 868979"/>
              <a:gd name="connsiteX3" fmla="*/ 0 w 392160"/>
              <a:gd name="connsiteY3" fmla="*/ 475397 h 868979"/>
              <a:gd name="connsiteX4" fmla="*/ 54591 w 392160"/>
              <a:gd name="connsiteY4" fmla="*/ 680113 h 868979"/>
              <a:gd name="connsiteX5" fmla="*/ 122830 w 392160"/>
              <a:gd name="connsiteY5" fmla="*/ 748352 h 868979"/>
              <a:gd name="connsiteX6" fmla="*/ 263785 w 392160"/>
              <a:gd name="connsiteY6" fmla="*/ 868979 h 868979"/>
              <a:gd name="connsiteX7" fmla="*/ 392160 w 392160"/>
              <a:gd name="connsiteY7" fmla="*/ 672082 h 868979"/>
              <a:gd name="connsiteX8" fmla="*/ 381925 w 392160"/>
              <a:gd name="connsiteY8" fmla="*/ 390739 h 868979"/>
              <a:gd name="connsiteX9" fmla="*/ 294493 w 392160"/>
              <a:gd name="connsiteY9" fmla="*/ 138752 h 86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2160" h="868979">
                <a:moveTo>
                  <a:pt x="294493" y="138752"/>
                </a:moveTo>
                <a:cubicBezTo>
                  <a:pt x="212654" y="71603"/>
                  <a:pt x="361523" y="193201"/>
                  <a:pt x="109466" y="0"/>
                </a:cubicBezTo>
                <a:cubicBezTo>
                  <a:pt x="45738" y="76768"/>
                  <a:pt x="31892" y="191448"/>
                  <a:pt x="13648" y="270681"/>
                </a:cubicBezTo>
                <a:cubicBezTo>
                  <a:pt x="-4596" y="349914"/>
                  <a:pt x="4549" y="407158"/>
                  <a:pt x="0" y="475397"/>
                </a:cubicBezTo>
                <a:cubicBezTo>
                  <a:pt x="6805" y="509423"/>
                  <a:pt x="23421" y="635585"/>
                  <a:pt x="54591" y="680113"/>
                </a:cubicBezTo>
                <a:cubicBezTo>
                  <a:pt x="73038" y="706466"/>
                  <a:pt x="87964" y="716874"/>
                  <a:pt x="122830" y="748352"/>
                </a:cubicBezTo>
                <a:cubicBezTo>
                  <a:pt x="157696" y="779830"/>
                  <a:pt x="154603" y="834860"/>
                  <a:pt x="263785" y="868979"/>
                </a:cubicBezTo>
                <a:cubicBezTo>
                  <a:pt x="372967" y="688785"/>
                  <a:pt x="329488" y="782662"/>
                  <a:pt x="392160" y="672082"/>
                </a:cubicBezTo>
                <a:cubicBezTo>
                  <a:pt x="388037" y="587612"/>
                  <a:pt x="398203" y="479627"/>
                  <a:pt x="381925" y="390739"/>
                </a:cubicBezTo>
                <a:cubicBezTo>
                  <a:pt x="365647" y="301851"/>
                  <a:pt x="350222" y="193556"/>
                  <a:pt x="294493" y="138752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56027" y="35814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08427" y="3352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84627" y="3733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03627" y="39624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75027" y="31242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36656" y="5115580"/>
            <a:ext cx="7358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C(r</a:t>
            </a:r>
            <a:r>
              <a:rPr lang="fr-BE" sz="2800" dirty="0" smtClean="0"/>
              <a:t>), </a:t>
            </a:r>
            <a:r>
              <a:rPr lang="fr-BE" sz="2800" dirty="0">
                <a:latin typeface="Symbol" pitchFamily="18" charset="2"/>
              </a:rPr>
              <a:t>g</a:t>
            </a:r>
            <a:r>
              <a:rPr lang="fr-BE" sz="2800" dirty="0"/>
              <a:t>(r) </a:t>
            </a:r>
            <a:r>
              <a:rPr lang="fr-BE" sz="2800" dirty="0" smtClean="0"/>
              <a:t>(Debye), </a:t>
            </a:r>
            <a:r>
              <a:rPr lang="fr-BE" sz="2800" dirty="0"/>
              <a:t>p(r) = r² </a:t>
            </a:r>
            <a:r>
              <a:rPr lang="fr-BE" sz="2800" dirty="0">
                <a:latin typeface="Symbol" pitchFamily="18" charset="2"/>
              </a:rPr>
              <a:t>g</a:t>
            </a:r>
            <a:r>
              <a:rPr lang="fr-BE" sz="2800" dirty="0"/>
              <a:t>(r</a:t>
            </a:r>
            <a:r>
              <a:rPr lang="fr-BE" sz="2800" dirty="0" smtClean="0"/>
              <a:t>), </a:t>
            </a:r>
            <a:r>
              <a:rPr lang="fr-BE" sz="2800" dirty="0"/>
              <a:t>K(r), g(r), S</a:t>
            </a:r>
            <a:r>
              <a:rPr lang="fr-BE" sz="2800" baseline="-25000" dirty="0"/>
              <a:t>2</a:t>
            </a:r>
            <a:r>
              <a:rPr lang="fr-BE" sz="2800" dirty="0"/>
              <a:t>(r), etc</a:t>
            </a:r>
            <a:r>
              <a:rPr lang="fr-BE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227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SAXS data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analyzed</a:t>
            </a:r>
            <a:r>
              <a:rPr lang="fr-BE" dirty="0" smtClean="0"/>
              <a:t> </a:t>
            </a:r>
            <a:r>
              <a:rPr lang="fr-BE" dirty="0" err="1" smtClean="0"/>
              <a:t>through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the </a:t>
            </a:r>
            <a:r>
              <a:rPr lang="fr-BE" dirty="0" err="1" smtClean="0"/>
              <a:t>fitting</a:t>
            </a:r>
            <a:r>
              <a:rPr lang="fr-BE" dirty="0" smtClean="0"/>
              <a:t> of the </a:t>
            </a:r>
            <a:r>
              <a:rPr lang="fr-BE" dirty="0" err="1" smtClean="0"/>
              <a:t>correlation</a:t>
            </a:r>
            <a:r>
              <a:rPr lang="fr-BE" dirty="0" smtClean="0"/>
              <a:t> </a:t>
            </a:r>
            <a:r>
              <a:rPr lang="fr-BE" dirty="0" err="1" smtClean="0"/>
              <a:t>function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13936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3695700"/>
            <a:ext cx="7391400" cy="209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600" dirty="0" smtClean="0"/>
              <a:t>How </a:t>
            </a:r>
            <a:r>
              <a:rPr lang="fr-BE" sz="3600" dirty="0" err="1" smtClean="0"/>
              <a:t>well</a:t>
            </a:r>
            <a:r>
              <a:rPr lang="fr-BE" sz="3600" dirty="0" smtClean="0"/>
              <a:t> do </a:t>
            </a:r>
            <a:r>
              <a:rPr lang="fr-BE" sz="3600" dirty="0" err="1" smtClean="0"/>
              <a:t>you</a:t>
            </a:r>
            <a:r>
              <a:rPr lang="fr-BE" sz="3600" dirty="0" smtClean="0"/>
              <a:t> know a structure </a:t>
            </a:r>
            <a:br>
              <a:rPr lang="fr-BE" sz="3600" dirty="0" smtClean="0"/>
            </a:br>
            <a:r>
              <a:rPr lang="fr-BE" sz="3600" dirty="0" smtClean="0"/>
              <a:t>if all </a:t>
            </a:r>
            <a:r>
              <a:rPr lang="fr-BE" sz="3600" dirty="0" err="1" smtClean="0"/>
              <a:t>you</a:t>
            </a:r>
            <a:r>
              <a:rPr lang="fr-BE" sz="3600" dirty="0" smtClean="0"/>
              <a:t> have </a:t>
            </a:r>
            <a:r>
              <a:rPr lang="fr-BE" sz="3600" dirty="0" err="1" smtClean="0"/>
              <a:t>is</a:t>
            </a:r>
            <a:r>
              <a:rPr lang="fr-BE" sz="3600" dirty="0" smtClean="0"/>
              <a:t> the set of distances </a:t>
            </a:r>
            <a:r>
              <a:rPr lang="fr-BE" sz="3600" dirty="0" err="1" smtClean="0"/>
              <a:t>between</a:t>
            </a:r>
            <a:r>
              <a:rPr lang="fr-BE" sz="3600" dirty="0" smtClean="0"/>
              <a:t> all </a:t>
            </a:r>
            <a:r>
              <a:rPr lang="fr-BE" sz="3600" dirty="0" err="1" smtClean="0"/>
              <a:t>its</a:t>
            </a:r>
            <a:r>
              <a:rPr lang="fr-BE" sz="3600" dirty="0" smtClean="0"/>
              <a:t> points?</a:t>
            </a:r>
            <a:endParaRPr lang="en-GB" sz="3600" dirty="0"/>
          </a:p>
        </p:txBody>
      </p:sp>
      <p:sp>
        <p:nvSpPr>
          <p:cNvPr id="6" name="Oval 5"/>
          <p:cNvSpPr/>
          <p:nvPr/>
        </p:nvSpPr>
        <p:spPr>
          <a:xfrm>
            <a:off x="3303895" y="153082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841009" y="160702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778758" y="112139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227695" y="1930022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88307" y="175942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997958" y="70058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62000" y="19527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079242" y="21813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912358" y="962168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626358" y="27432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endCxn id="8" idx="4"/>
          </p:cNvCxnSpPr>
          <p:nvPr/>
        </p:nvCxnSpPr>
        <p:spPr>
          <a:xfrm flipV="1">
            <a:off x="1702558" y="1273792"/>
            <a:ext cx="152400" cy="13647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54958" y="2082422"/>
            <a:ext cx="1295400" cy="7085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3"/>
          </p:cNvCxnSpPr>
          <p:nvPr/>
        </p:nvCxnSpPr>
        <p:spPr>
          <a:xfrm flipV="1">
            <a:off x="940558" y="1737107"/>
            <a:ext cx="1922769" cy="2918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78658" y="2082422"/>
            <a:ext cx="4024100" cy="1814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4"/>
          </p:cNvCxnSpPr>
          <p:nvPr/>
        </p:nvCxnSpPr>
        <p:spPr>
          <a:xfrm>
            <a:off x="3074158" y="852987"/>
            <a:ext cx="690349" cy="947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791093" y="1114568"/>
            <a:ext cx="170169" cy="667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02758" y="1585415"/>
            <a:ext cx="76200" cy="3673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7" idx="6"/>
          </p:cNvCxnSpPr>
          <p:nvPr/>
        </p:nvCxnSpPr>
        <p:spPr>
          <a:xfrm flipH="1" flipV="1">
            <a:off x="2993409" y="1683225"/>
            <a:ext cx="614149" cy="1307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02809" y="1238535"/>
            <a:ext cx="1299949" cy="3332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0209" y="1114568"/>
            <a:ext cx="942549" cy="10585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5" idx="5"/>
          </p:cNvCxnSpPr>
          <p:nvPr/>
        </p:nvCxnSpPr>
        <p:spPr>
          <a:xfrm flipV="1">
            <a:off x="1756440" y="2249322"/>
            <a:ext cx="3398718" cy="6239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12358" y="1930022"/>
            <a:ext cx="1171149" cy="3193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455158" y="2082422"/>
            <a:ext cx="1547600" cy="166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93158" y="2206390"/>
            <a:ext cx="557000" cy="5083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1" idx="3"/>
          </p:cNvCxnSpPr>
          <p:nvPr/>
        </p:nvCxnSpPr>
        <p:spPr>
          <a:xfrm flipV="1">
            <a:off x="940558" y="830669"/>
            <a:ext cx="2079718" cy="11221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8" idx="3"/>
          </p:cNvCxnSpPr>
          <p:nvPr/>
        </p:nvCxnSpPr>
        <p:spPr>
          <a:xfrm flipV="1">
            <a:off x="864358" y="1251474"/>
            <a:ext cx="936718" cy="7774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6"/>
            <a:endCxn id="6" idx="2"/>
          </p:cNvCxnSpPr>
          <p:nvPr/>
        </p:nvCxnSpPr>
        <p:spPr>
          <a:xfrm flipV="1">
            <a:off x="1778758" y="1607025"/>
            <a:ext cx="1525137" cy="12123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1" idx="5"/>
            <a:endCxn id="14" idx="3"/>
          </p:cNvCxnSpPr>
          <p:nvPr/>
        </p:nvCxnSpPr>
        <p:spPr>
          <a:xfrm>
            <a:off x="3128040" y="830669"/>
            <a:ext cx="806636" cy="2615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1" idx="5"/>
            <a:endCxn id="8" idx="7"/>
          </p:cNvCxnSpPr>
          <p:nvPr/>
        </p:nvCxnSpPr>
        <p:spPr>
          <a:xfrm flipH="1">
            <a:off x="1908840" y="830669"/>
            <a:ext cx="1219200" cy="3130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" idx="3"/>
          </p:cNvCxnSpPr>
          <p:nvPr/>
        </p:nvCxnSpPr>
        <p:spPr>
          <a:xfrm>
            <a:off x="3020276" y="830669"/>
            <a:ext cx="363231" cy="7740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" idx="3"/>
          </p:cNvCxnSpPr>
          <p:nvPr/>
        </p:nvCxnSpPr>
        <p:spPr>
          <a:xfrm flipH="1">
            <a:off x="2903989" y="830669"/>
            <a:ext cx="116287" cy="8293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" idx="0"/>
          </p:cNvCxnSpPr>
          <p:nvPr/>
        </p:nvCxnSpPr>
        <p:spPr>
          <a:xfrm flipH="1">
            <a:off x="3380095" y="1026288"/>
            <a:ext cx="608463" cy="50453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" idx="5"/>
          </p:cNvCxnSpPr>
          <p:nvPr/>
        </p:nvCxnSpPr>
        <p:spPr>
          <a:xfrm>
            <a:off x="1908840" y="1251474"/>
            <a:ext cx="1398467" cy="7774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0" idx="2"/>
          </p:cNvCxnSpPr>
          <p:nvPr/>
        </p:nvCxnSpPr>
        <p:spPr>
          <a:xfrm flipH="1">
            <a:off x="3338872" y="1835625"/>
            <a:ext cx="349435" cy="1933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638800" y="1343168"/>
            <a:ext cx="292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N(N-1)/2 distances</a:t>
            </a:r>
            <a:endParaRPr lang="en-GB" sz="2800" dirty="0"/>
          </a:p>
        </p:txBody>
      </p:sp>
      <p:cxnSp>
        <p:nvCxnSpPr>
          <p:cNvPr id="84" name="Straight Connector 83"/>
          <p:cNvCxnSpPr>
            <a:stCxn id="12" idx="2"/>
          </p:cNvCxnSpPr>
          <p:nvPr/>
        </p:nvCxnSpPr>
        <p:spPr>
          <a:xfrm flipV="1">
            <a:off x="762000" y="1994140"/>
            <a:ext cx="2514600" cy="348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13" idx="1"/>
          </p:cNvCxnSpPr>
          <p:nvPr/>
        </p:nvCxnSpPr>
        <p:spPr>
          <a:xfrm>
            <a:off x="3352800" y="1600200"/>
            <a:ext cx="1748760" cy="6034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13" idx="5"/>
          </p:cNvCxnSpPr>
          <p:nvPr/>
        </p:nvCxnSpPr>
        <p:spPr>
          <a:xfrm>
            <a:off x="3100744" y="817018"/>
            <a:ext cx="2108580" cy="14944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Homometric</a:t>
            </a:r>
            <a:r>
              <a:rPr lang="fr-BE" dirty="0" smtClean="0"/>
              <a:t> structures have </a:t>
            </a:r>
            <a:r>
              <a:rPr lang="fr-BE" dirty="0" err="1" smtClean="0"/>
              <a:t>identical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r>
              <a:rPr lang="fr-BE" dirty="0" smtClean="0"/>
              <a:t>-point </a:t>
            </a:r>
            <a:r>
              <a:rPr lang="fr-BE" dirty="0" err="1" smtClean="0"/>
              <a:t>functions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048000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81400" y="2895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14600" y="2895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480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34000" y="2362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867400" y="28956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867400" y="376237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33400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3101882" y="2425608"/>
            <a:ext cx="479518" cy="47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3"/>
            <a:endCxn id="7" idx="7"/>
          </p:cNvCxnSpPr>
          <p:nvPr/>
        </p:nvCxnSpPr>
        <p:spPr>
          <a:xfrm flipH="1">
            <a:off x="2579641" y="2427241"/>
            <a:ext cx="479518" cy="47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02171" y="3805237"/>
            <a:ext cx="479518" cy="47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97408" y="2425608"/>
            <a:ext cx="479518" cy="479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4"/>
            <a:endCxn id="8" idx="0"/>
          </p:cNvCxnSpPr>
          <p:nvPr/>
        </p:nvCxnSpPr>
        <p:spPr>
          <a:xfrm>
            <a:off x="3086100" y="24384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76867" y="24384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5"/>
            <a:endCxn id="8" idx="1"/>
          </p:cNvCxnSpPr>
          <p:nvPr/>
        </p:nvCxnSpPr>
        <p:spPr>
          <a:xfrm>
            <a:off x="2579641" y="2960641"/>
            <a:ext cx="479518" cy="13177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97409" y="2444658"/>
            <a:ext cx="479518" cy="13177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3"/>
            <a:endCxn id="8" idx="7"/>
          </p:cNvCxnSpPr>
          <p:nvPr/>
        </p:nvCxnSpPr>
        <p:spPr>
          <a:xfrm flipH="1">
            <a:off x="3113041" y="2960641"/>
            <a:ext cx="479518" cy="13177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387715" y="2967037"/>
            <a:ext cx="503329" cy="13001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74878" y="2933696"/>
            <a:ext cx="10129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900729" y="2947989"/>
            <a:ext cx="4767" cy="8398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2000" y="498949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The </a:t>
            </a:r>
            <a:r>
              <a:rPr lang="fr-BE" sz="2800" dirty="0" err="1" smtClean="0"/>
              <a:t>Kite</a:t>
            </a:r>
            <a:r>
              <a:rPr lang="fr-BE" sz="2800" dirty="0" smtClean="0"/>
              <a:t> &amp; </a:t>
            </a:r>
            <a:r>
              <a:rPr lang="fr-BE" sz="2800" dirty="0" err="1" smtClean="0"/>
              <a:t>Trapezoid</a:t>
            </a:r>
            <a:r>
              <a:rPr lang="fr-BE" sz="2800" dirty="0" smtClean="0"/>
              <a:t> configurations </a:t>
            </a:r>
            <a:r>
              <a:rPr lang="fr-BE" sz="2800" dirty="0" err="1" smtClean="0"/>
              <a:t>cannot</a:t>
            </a:r>
            <a:r>
              <a:rPr lang="fr-BE" sz="2800" dirty="0" smtClean="0"/>
              <a:t> </a:t>
            </a:r>
            <a:r>
              <a:rPr lang="fr-BE" sz="2800" dirty="0" err="1" smtClean="0"/>
              <a:t>be</a:t>
            </a:r>
            <a:r>
              <a:rPr lang="fr-BE" sz="2800" dirty="0" smtClean="0"/>
              <a:t> </a:t>
            </a:r>
            <a:r>
              <a:rPr lang="fr-BE" sz="2800" dirty="0" err="1" smtClean="0"/>
              <a:t>discriminated</a:t>
            </a:r>
            <a:r>
              <a:rPr lang="fr-BE" sz="2800" dirty="0" smtClean="0"/>
              <a:t> </a:t>
            </a:r>
            <a:r>
              <a:rPr lang="fr-BE" sz="2800" dirty="0" err="1" smtClean="0"/>
              <a:t>with</a:t>
            </a:r>
            <a:r>
              <a:rPr lang="fr-BE" sz="2800" dirty="0" smtClean="0"/>
              <a:t> </a:t>
            </a:r>
            <a:r>
              <a:rPr lang="fr-BE" sz="2800" dirty="0" err="1" smtClean="0"/>
              <a:t>small</a:t>
            </a:r>
            <a:r>
              <a:rPr lang="fr-BE" sz="2800" dirty="0" smtClean="0"/>
              <a:t>-angle </a:t>
            </a:r>
            <a:r>
              <a:rPr lang="fr-BE" sz="2800" dirty="0" err="1" smtClean="0"/>
              <a:t>scattering</a:t>
            </a:r>
            <a:endParaRPr lang="en-GB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3124200"/>
            <a:ext cx="829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err="1" smtClean="0">
                <a:solidFill>
                  <a:srgbClr val="FF0000"/>
                </a:solidFill>
              </a:rPr>
              <a:t>Kite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8579" y="3124200"/>
            <a:ext cx="1787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err="1" smtClean="0">
                <a:solidFill>
                  <a:srgbClr val="FF0000"/>
                </a:solidFill>
              </a:rPr>
              <a:t>Trapezoid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56" y="2016456"/>
            <a:ext cx="5943600" cy="3219311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5400000">
            <a:off x="2514599" y="685800"/>
            <a:ext cx="457200" cy="22860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/>
          <p:cNvSpPr/>
          <p:nvPr/>
        </p:nvSpPr>
        <p:spPr>
          <a:xfrm rot="5400000">
            <a:off x="5524499" y="38100"/>
            <a:ext cx="457200" cy="35814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3186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solidFill>
                  <a:srgbClr val="FF0000"/>
                </a:solidFill>
              </a:rPr>
              <a:t>Trivial </a:t>
            </a:r>
            <a:r>
              <a:rPr lang="fr-BE" sz="3200" dirty="0" err="1" smtClean="0">
                <a:solidFill>
                  <a:srgbClr val="FF0000"/>
                </a:solidFill>
              </a:rPr>
              <a:t>degeneracy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6215" y="838200"/>
            <a:ext cx="3971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>
                <a:solidFill>
                  <a:srgbClr val="FF0000"/>
                </a:solidFill>
              </a:rPr>
              <a:t>Non-trivial </a:t>
            </a:r>
            <a:r>
              <a:rPr lang="fr-BE" sz="3200" dirty="0" err="1" smtClean="0">
                <a:solidFill>
                  <a:srgbClr val="FF0000"/>
                </a:solidFill>
              </a:rPr>
              <a:t>degeneracy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810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Symbol" pitchFamily="18" charset="2"/>
              </a:rPr>
              <a:t>W</a:t>
            </a:r>
            <a:r>
              <a:rPr lang="fr-BE" baseline="-25000" dirty="0" smtClean="0"/>
              <a:t>0</a:t>
            </a:r>
            <a:r>
              <a:rPr lang="fr-BE" dirty="0" smtClean="0"/>
              <a:t> = 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080324" y="43434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Symbol" pitchFamily="18" charset="2"/>
              </a:rPr>
              <a:t>W</a:t>
            </a:r>
            <a:r>
              <a:rPr lang="fr-BE" baseline="-25000" dirty="0" smtClean="0"/>
              <a:t>0</a:t>
            </a:r>
            <a:r>
              <a:rPr lang="fr-BE" dirty="0" smtClean="0"/>
              <a:t> = 2*N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5879068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Symbol" pitchFamily="18" charset="2"/>
              </a:rPr>
              <a:t>W</a:t>
            </a:r>
            <a:r>
              <a:rPr lang="fr-BE" baseline="-25000" dirty="0" smtClean="0"/>
              <a:t>0</a:t>
            </a:r>
            <a:r>
              <a:rPr lang="fr-BE" dirty="0" smtClean="0"/>
              <a:t> = 2*4*N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5955268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Symbol" pitchFamily="18" charset="2"/>
              </a:rPr>
              <a:t>W</a:t>
            </a:r>
            <a:r>
              <a:rPr lang="fr-BE" baseline="-25000" dirty="0" smtClean="0"/>
              <a:t>0</a:t>
            </a:r>
            <a:r>
              <a:rPr lang="fr-BE" dirty="0" smtClean="0"/>
              <a:t> = (4 +2*4)N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579120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Symbol" pitchFamily="18" charset="2"/>
              </a:rPr>
              <a:t>W</a:t>
            </a:r>
            <a:r>
              <a:rPr lang="fr-BE" baseline="-25000" dirty="0" smtClean="0"/>
              <a:t>0</a:t>
            </a:r>
            <a:r>
              <a:rPr lang="fr-BE" dirty="0" smtClean="0"/>
              <a:t> = (2*4+2*4)*N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448291" y="3352801"/>
            <a:ext cx="380509" cy="4571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43199" y="3505202"/>
            <a:ext cx="304310" cy="6741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00745" y="4953002"/>
            <a:ext cx="266455" cy="83819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15000" y="5105402"/>
            <a:ext cx="0" cy="8059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239000" y="5029200"/>
            <a:ext cx="228600" cy="6974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Morphological</a:t>
            </a:r>
            <a:r>
              <a:rPr lang="fr-BE" dirty="0" smtClean="0"/>
              <a:t> Reconstruction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2819400"/>
                <a:ext cx="4648200" cy="986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b="0" i="1" smtClean="0">
                          <a:latin typeface="Cambria Math"/>
                        </a:rPr>
                        <m:t>𝐸</m:t>
                      </m:r>
                      <m:r>
                        <a:rPr lang="en-GB" sz="24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2400" b="0" i="1" smtClean="0">
                              <a:latin typeface="Cambria Math"/>
                            </a:rPr>
                            <m:t>𝑟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BE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4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BE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BE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fr-BE" sz="24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BE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BE" sz="24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2400" b="0" i="1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BE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BE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24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BE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19400"/>
                <a:ext cx="4648200" cy="986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66800" y="1828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Consider</a:t>
            </a:r>
            <a:r>
              <a:rPr lang="fr-BE" sz="2400" dirty="0" smtClean="0"/>
              <a:t> </a:t>
            </a:r>
            <a:r>
              <a:rPr lang="fr-BE" sz="2400" dirty="0" err="1" smtClean="0"/>
              <a:t>discrete</a:t>
            </a:r>
            <a:r>
              <a:rPr lang="fr-BE" sz="2400" dirty="0" smtClean="0"/>
              <a:t> structures and look for the pixel configuration </a:t>
            </a:r>
            <a:r>
              <a:rPr lang="fr-BE" sz="2400" dirty="0" err="1" smtClean="0"/>
              <a:t>that</a:t>
            </a:r>
            <a:r>
              <a:rPr lang="fr-BE" sz="2400" dirty="0" smtClean="0"/>
              <a:t> </a:t>
            </a:r>
            <a:r>
              <a:rPr lang="fr-BE" sz="2400" dirty="0" err="1" smtClean="0"/>
              <a:t>minimizes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7416" y="4343400"/>
            <a:ext cx="4069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Two</a:t>
            </a:r>
            <a:r>
              <a:rPr lang="fr-BE" sz="2400" dirty="0" smtClean="0"/>
              <a:t>-point </a:t>
            </a:r>
            <a:r>
              <a:rPr lang="fr-BE" sz="2400" dirty="0" err="1" smtClean="0"/>
              <a:t>correlation</a:t>
            </a:r>
            <a:r>
              <a:rPr lang="fr-BE" sz="2400" dirty="0" smtClean="0"/>
              <a:t> </a:t>
            </a:r>
            <a:r>
              <a:rPr lang="fr-BE" sz="2400" dirty="0" err="1" smtClean="0"/>
              <a:t>function</a:t>
            </a:r>
            <a:r>
              <a:rPr lang="fr-BE" sz="2400" dirty="0" smtClean="0"/>
              <a:t> </a:t>
            </a:r>
            <a:br>
              <a:rPr lang="fr-BE" sz="2400" dirty="0" smtClean="0"/>
            </a:br>
            <a:r>
              <a:rPr lang="fr-BE" sz="2400" dirty="0" smtClean="0"/>
              <a:t>of the </a:t>
            </a:r>
            <a:r>
              <a:rPr lang="fr-BE" sz="2400" dirty="0" err="1" smtClean="0"/>
              <a:t>current</a:t>
            </a:r>
            <a:r>
              <a:rPr lang="fr-BE" sz="2400" dirty="0" smtClean="0"/>
              <a:t> configuration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191000"/>
            <a:ext cx="2664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u="sng" dirty="0" smtClean="0"/>
              <a:t>Target</a:t>
            </a:r>
            <a:r>
              <a:rPr lang="fr-BE" sz="2400" dirty="0" smtClean="0"/>
              <a:t> </a:t>
            </a:r>
            <a:r>
              <a:rPr lang="fr-BE" sz="2400" dirty="0" err="1" smtClean="0"/>
              <a:t>two</a:t>
            </a:r>
            <a:r>
              <a:rPr lang="fr-BE" sz="2400" dirty="0" smtClean="0"/>
              <a:t>-point </a:t>
            </a:r>
            <a:br>
              <a:rPr lang="fr-BE" sz="2400" dirty="0" smtClean="0"/>
            </a:br>
            <a:r>
              <a:rPr lang="fr-BE" sz="2400" dirty="0" err="1" smtClean="0"/>
              <a:t>correlation</a:t>
            </a:r>
            <a:r>
              <a:rPr lang="fr-BE" sz="2400" dirty="0" smtClean="0"/>
              <a:t> </a:t>
            </a:r>
            <a:r>
              <a:rPr lang="fr-BE" sz="2400" dirty="0" err="1" smtClean="0"/>
              <a:t>function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9000" y="3581400"/>
            <a:ext cx="304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76800" y="3581400"/>
            <a:ext cx="419100" cy="537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24000"/>
            <a:ext cx="5050655" cy="50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24000"/>
            <a:ext cx="5050656" cy="50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Simulated</a:t>
            </a:r>
            <a:r>
              <a:rPr lang="fr-BE" dirty="0" smtClean="0"/>
              <a:t> </a:t>
            </a:r>
            <a:r>
              <a:rPr lang="fr-BE" dirty="0" err="1" smtClean="0"/>
              <a:t>Annealing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32374" y="5867400"/>
            <a:ext cx="483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Yeong</a:t>
            </a:r>
            <a:r>
              <a:rPr lang="en-GB" dirty="0"/>
              <a:t> &amp;</a:t>
            </a:r>
            <a:r>
              <a:rPr lang="en-GB" dirty="0" smtClean="0"/>
              <a:t> </a:t>
            </a:r>
            <a:r>
              <a:rPr lang="en-GB" dirty="0" err="1"/>
              <a:t>Torquato</a:t>
            </a:r>
            <a:r>
              <a:rPr lang="en-GB" dirty="0"/>
              <a:t>, </a:t>
            </a:r>
            <a:r>
              <a:rPr lang="en-GB" i="1" dirty="0"/>
              <a:t>Phys. Rev. E</a:t>
            </a:r>
            <a:r>
              <a:rPr lang="en-GB" dirty="0"/>
              <a:t> </a:t>
            </a:r>
            <a:r>
              <a:rPr lang="en-GB" b="1" dirty="0"/>
              <a:t>57</a:t>
            </a:r>
            <a:r>
              <a:rPr lang="en-GB" dirty="0"/>
              <a:t>, 495 (1998</a:t>
            </a:r>
            <a:r>
              <a:rPr lang="en-GB" dirty="0" smtClean="0"/>
              <a:t>)</a:t>
            </a:r>
          </a:p>
          <a:p>
            <a:r>
              <a:rPr lang="fr-BE" dirty="0" err="1" smtClean="0"/>
              <a:t>Svergun</a:t>
            </a:r>
            <a:r>
              <a:rPr lang="fr-BE" dirty="0" smtClean="0"/>
              <a:t>, </a:t>
            </a:r>
            <a:r>
              <a:rPr lang="fr-BE" i="1" dirty="0" err="1" smtClean="0"/>
              <a:t>Biophys</a:t>
            </a:r>
            <a:r>
              <a:rPr lang="fr-BE" i="1" dirty="0" smtClean="0"/>
              <a:t>. J.</a:t>
            </a:r>
            <a:r>
              <a:rPr lang="fr-BE" dirty="0" smtClean="0"/>
              <a:t> </a:t>
            </a:r>
            <a:r>
              <a:rPr lang="fr-BE" b="1" dirty="0" smtClean="0"/>
              <a:t>76</a:t>
            </a:r>
            <a:r>
              <a:rPr lang="fr-BE" dirty="0" smtClean="0"/>
              <a:t>, 2879 (1999)</a:t>
            </a:r>
          </a:p>
          <a:p>
            <a:r>
              <a:rPr lang="fr-BE" dirty="0" smtClean="0"/>
              <a:t>Aubert &amp; </a:t>
            </a:r>
            <a:r>
              <a:rPr lang="fr-BE" dirty="0" err="1" smtClean="0"/>
              <a:t>Jeulin</a:t>
            </a:r>
            <a:r>
              <a:rPr lang="fr-BE" dirty="0" smtClean="0"/>
              <a:t>, </a:t>
            </a:r>
            <a:r>
              <a:rPr lang="fr-BE" i="1" dirty="0" smtClean="0"/>
              <a:t>Pattern </a:t>
            </a:r>
            <a:r>
              <a:rPr lang="fr-BE" i="1" dirty="0" err="1" smtClean="0"/>
              <a:t>Recogn</a:t>
            </a:r>
            <a:r>
              <a:rPr lang="fr-BE" i="1" dirty="0" smtClean="0"/>
              <a:t>.</a:t>
            </a:r>
            <a:r>
              <a:rPr lang="fr-BE" dirty="0" smtClean="0"/>
              <a:t> </a:t>
            </a:r>
            <a:r>
              <a:rPr lang="fr-BE" b="1" dirty="0" smtClean="0"/>
              <a:t>33</a:t>
            </a:r>
            <a:r>
              <a:rPr lang="fr-BE" dirty="0" smtClean="0"/>
              <a:t>, 1083 (2000)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08" y="1981200"/>
            <a:ext cx="19050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40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522</Words>
  <Application>Microsoft Office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NUMBER OF STRUCTURES COMPATIBLE WITH ANY SPECIFIED CORRELATION FUNCTION </vt:lpstr>
      <vt:lpstr>The context: Small-Angle Scattering</vt:lpstr>
      <vt:lpstr>Small-Angle Scattering Patterns = Correlation Functions  = Distance Statistics</vt:lpstr>
      <vt:lpstr>SAXS data is analyzed through  the fitting of the correlation function</vt:lpstr>
      <vt:lpstr>PowerPoint Presentation</vt:lpstr>
      <vt:lpstr>Homometric structures have identical two-point functions</vt:lpstr>
      <vt:lpstr>PowerPoint Presentation</vt:lpstr>
      <vt:lpstr>Morphological Reconstruction</vt:lpstr>
      <vt:lpstr>Simulated Annealing</vt:lpstr>
      <vt:lpstr>The reconstruction is seldom unique</vt:lpstr>
      <vt:lpstr>Monte Carlo calculations  of the density of states</vt:lpstr>
      <vt:lpstr>How to explain the results?</vt:lpstr>
      <vt:lpstr>Throughout physics, large ground-state degeneracies are always associated with rough energy landscapes</vt:lpstr>
      <vt:lpstr>Energy landscape characterization using a random walk</vt:lpstr>
      <vt:lpstr>The roughness-degeneracy relation</vt:lpstr>
      <vt:lpstr>The roughness-degeneracy relation is easily obtained for systems of any size and dimensionality</vt:lpstr>
      <vt:lpstr>Information-theoretic formulation  of degeneracy</vt:lpstr>
      <vt:lpstr>Information-theoretic analysis  of morphological reconstruction</vt:lpstr>
      <vt:lpstr>Conclusions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 OF STRUCTURES COMPATIBLE WITH ANY SPECIFIED CORRELATION FUNCTION </dc:title>
  <dc:creator/>
  <cp:lastModifiedBy>Cedric</cp:lastModifiedBy>
  <cp:revision>90</cp:revision>
  <dcterms:created xsi:type="dcterms:W3CDTF">2006-08-16T00:00:00Z</dcterms:created>
  <dcterms:modified xsi:type="dcterms:W3CDTF">2013-07-12T10:11:02Z</dcterms:modified>
</cp:coreProperties>
</file>