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8" r:id="rId5"/>
    <p:sldId id="272" r:id="rId6"/>
    <p:sldId id="259" r:id="rId7"/>
    <p:sldId id="260" r:id="rId8"/>
    <p:sldId id="262" r:id="rId9"/>
    <p:sldId id="263" r:id="rId10"/>
    <p:sldId id="276" r:id="rId11"/>
    <p:sldId id="277" r:id="rId12"/>
    <p:sldId id="264" r:id="rId13"/>
    <p:sldId id="274" r:id="rId14"/>
    <p:sldId id="275" r:id="rId15"/>
    <p:sldId id="266" r:id="rId16"/>
    <p:sldId id="267" r:id="rId17"/>
    <p:sldId id="265" r:id="rId18"/>
    <p:sldId id="269" r:id="rId19"/>
    <p:sldId id="278" r:id="rId20"/>
    <p:sldId id="273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298499F-32E5-4428-B5DE-8C0FEA109D29}" type="datetimeFigureOut">
              <a:rPr lang="fr-BE" smtClean="0"/>
              <a:t>8/07/2013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37BCF8E-1FB5-4D32-A053-81B12B06F39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148806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BE5C7DF-F9B0-40B2-9F37-CA6BF22AAB00}" type="datetimeFigureOut">
              <a:rPr lang="fr-FR" smtClean="0"/>
              <a:pPr/>
              <a:t>08/07/2013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4FD490-3D9B-453B-9D07-E6CA2D8ECFAF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267064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9D6BBED-BE74-4CDF-A16B-5E936CC07280}" type="datetime1">
              <a:rPr lang="fr-FR" smtClean="0"/>
              <a:t>08/07/2013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9886-6F74-4AB6-8A79-BDD5FEBC7F94}" type="datetime1">
              <a:rPr lang="fr-FR" smtClean="0"/>
              <a:t>08/07/2013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3E40-FD4B-4E0D-BFCE-D45E8280CCC9}" type="datetime1">
              <a:rPr lang="fr-FR" smtClean="0"/>
              <a:t>08/07/2013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C47E7BE-3AA5-448C-BDE3-F02409913459}" type="datetime1">
              <a:rPr lang="fr-FR" smtClean="0"/>
              <a:t>08/07/2013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16C8525-85DA-4F5A-BD5F-E5BC644D34F0}" type="datetime1">
              <a:rPr lang="fr-FR" smtClean="0"/>
              <a:t>08/07/2013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80D1CE9-5550-403D-AEB3-EA7B24661A1D}" type="datetime1">
              <a:rPr lang="fr-FR" smtClean="0"/>
              <a:t>08/07/2013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313A3CB-6198-4156-8452-07A84C47B207}" type="datetime1">
              <a:rPr lang="fr-FR" smtClean="0"/>
              <a:t>08/07/2013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0366A-D332-484F-9A0D-A210CCDF7D7B}" type="datetime1">
              <a:rPr lang="fr-FR" smtClean="0"/>
              <a:t>08/07/2013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3B69443-DF58-4D3F-926E-4501EE61F0D2}" type="datetime1">
              <a:rPr lang="fr-FR" smtClean="0"/>
              <a:t>08/07/2013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4550C66-2EA9-4915-8A17-02A56AC28DB4}" type="datetime1">
              <a:rPr lang="fr-FR" smtClean="0"/>
              <a:t>08/07/2013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E31FE75-A774-4C82-AD1E-76BE0E6CA5DB}" type="datetime1">
              <a:rPr lang="fr-FR" smtClean="0"/>
              <a:t>08/07/2013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4352491-9EEA-4936-AD22-61F4E1D2702A}" type="datetime1">
              <a:rPr lang="fr-FR" smtClean="0"/>
              <a:t>08/07/2013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7929D19-4445-4F31-B3C6-F7B8D9249BD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librisgroup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spc="300" dirty="0" smtClean="0"/>
              <a:t> </a:t>
            </a:r>
            <a:r>
              <a:rPr lang="fr-BE" sz="6100" b="1" spc="300" dirty="0" smtClean="0"/>
              <a:t>EL Commons</a:t>
            </a:r>
            <a:endParaRPr lang="fr-BE" sz="6100" b="1" spc="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BE" sz="3500" dirty="0" smtClean="0"/>
          </a:p>
          <a:p>
            <a:r>
              <a:rPr lang="fr-BE" sz="3600" dirty="0" smtClean="0"/>
              <a:t>portail collaboratif </a:t>
            </a:r>
            <a:r>
              <a:rPr lang="fr-BE" sz="3600" i="1" dirty="0" smtClean="0"/>
              <a:t>par</a:t>
            </a:r>
            <a:r>
              <a:rPr lang="fr-BE" sz="3600" dirty="0" smtClean="0"/>
              <a:t> et </a:t>
            </a:r>
            <a:r>
              <a:rPr lang="fr-BE" sz="3600" i="1" dirty="0" smtClean="0"/>
              <a:t>pour</a:t>
            </a:r>
            <a:r>
              <a:rPr lang="fr-BE" sz="3600" dirty="0" smtClean="0"/>
              <a:t> </a:t>
            </a:r>
          </a:p>
          <a:p>
            <a:r>
              <a:rPr lang="fr-BE" sz="3600" dirty="0" smtClean="0"/>
              <a:t>les utilisateurs des produits Ex </a:t>
            </a:r>
            <a:r>
              <a:rPr lang="fr-BE" sz="3600" dirty="0" err="1" smtClean="0"/>
              <a:t>Libris</a:t>
            </a:r>
            <a:endParaRPr lang="fr-BE" sz="36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547664" y="6086771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dirty="0" smtClean="0"/>
              <a:t>François </a:t>
            </a:r>
            <a:r>
              <a:rPr lang="fr-BE" sz="1600" dirty="0" err="1" smtClean="0"/>
              <a:t>Renaville</a:t>
            </a:r>
            <a:r>
              <a:rPr lang="fr-BE" sz="1600" dirty="0" smtClean="0"/>
              <a:t> </a:t>
            </a:r>
            <a:r>
              <a:rPr lang="fr-BE" sz="1600" dirty="0" smtClean="0"/>
              <a:t>, ULg</a:t>
            </a:r>
            <a:endParaRPr lang="fr-BE" sz="1600" dirty="0" smtClean="0"/>
          </a:p>
          <a:p>
            <a:r>
              <a:rPr lang="fr-BE" sz="1600" dirty="0" smtClean="0"/>
              <a:t>Assemblé générale de l’ACEF</a:t>
            </a:r>
            <a:r>
              <a:rPr lang="fr-BE" sz="1600" dirty="0" smtClean="0"/>
              <a:t>, Liège, 14 janvier 2010</a:t>
            </a:r>
            <a:endParaRPr lang="fr-BE" sz="1600" dirty="0"/>
          </a:p>
        </p:txBody>
      </p:sp>
      <p:pic>
        <p:nvPicPr>
          <p:cNvPr id="8" name="Image 7" descr="logo_coul_texte_blason_cadre_7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5828653"/>
            <a:ext cx="1173900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(III)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300" dirty="0" err="1" smtClean="0"/>
              <a:t>AddThis</a:t>
            </a:r>
            <a:r>
              <a:rPr lang="en-US" sz="2300" dirty="0" smtClean="0"/>
              <a:t> bookmarking from Aleph full record</a:t>
            </a:r>
          </a:p>
        </p:txBody>
      </p:sp>
      <p:pic>
        <p:nvPicPr>
          <p:cNvPr id="4" name="Image 3" descr="AddThis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2357430"/>
            <a:ext cx="5715040" cy="43002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(IV)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600" b="1" dirty="0" smtClean="0">
                <a:solidFill>
                  <a:schemeClr val="accent1"/>
                </a:solidFill>
              </a:rPr>
              <a:t>SFX</a:t>
            </a:r>
          </a:p>
          <a:p>
            <a:pPr lvl="1"/>
            <a:r>
              <a:rPr lang="nb-NO" sz="2300" dirty="0" smtClean="0"/>
              <a:t>Persistent linker for SFX </a:t>
            </a:r>
          </a:p>
          <a:p>
            <a:pPr lvl="1">
              <a:buNone/>
            </a:pPr>
            <a:r>
              <a:rPr lang="nb-NO" sz="2300" dirty="0" smtClean="0"/>
              <a:t>	(AARLINK)</a:t>
            </a:r>
          </a:p>
          <a:p>
            <a:pPr lvl="1">
              <a:buNone/>
            </a:pPr>
            <a:endParaRPr lang="fr-BE" sz="1200" dirty="0" smtClean="0"/>
          </a:p>
          <a:p>
            <a:pPr lvl="1"/>
            <a:r>
              <a:rPr lang="en-US" sz="2300" dirty="0" smtClean="0"/>
              <a:t>Improved display of </a:t>
            </a:r>
          </a:p>
          <a:p>
            <a:pPr lvl="1">
              <a:buNone/>
            </a:pPr>
            <a:r>
              <a:rPr lang="en-US" sz="2300" dirty="0" smtClean="0"/>
              <a:t>	Aleph holdings in </a:t>
            </a:r>
          </a:p>
          <a:p>
            <a:pPr lvl="1">
              <a:buNone/>
            </a:pPr>
            <a:r>
              <a:rPr lang="en-US" sz="2300" dirty="0" smtClean="0"/>
              <a:t>	SFX menu</a:t>
            </a:r>
          </a:p>
          <a:p>
            <a:pPr lvl="1"/>
            <a:endParaRPr lang="fr-BE" dirty="0" smtClean="0"/>
          </a:p>
        </p:txBody>
      </p:sp>
      <p:pic>
        <p:nvPicPr>
          <p:cNvPr id="5" name="Image 4" descr="sfx-holding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44" y="1571589"/>
            <a:ext cx="4429156" cy="5286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(V)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72000"/>
          </a:xfrm>
        </p:spPr>
        <p:txBody>
          <a:bodyPr>
            <a:normAutofit/>
          </a:bodyPr>
          <a:lstStyle/>
          <a:p>
            <a:r>
              <a:rPr lang="fr-BE" sz="2600" b="1" dirty="0" err="1" smtClean="0">
                <a:solidFill>
                  <a:schemeClr val="accent1"/>
                </a:solidFill>
              </a:rPr>
              <a:t>MetaLib</a:t>
            </a:r>
            <a:endParaRPr lang="fr-BE" sz="2600" b="1" dirty="0" smtClean="0">
              <a:solidFill>
                <a:schemeClr val="accent1"/>
              </a:solidFill>
            </a:endParaRPr>
          </a:p>
          <a:p>
            <a:pPr lvl="1"/>
            <a:r>
              <a:rPr lang="en-US" sz="2300" dirty="0" smtClean="0"/>
              <a:t>Discoverable popup menu for Find Database</a:t>
            </a:r>
          </a:p>
          <a:p>
            <a:pPr lvl="1"/>
            <a:endParaRPr lang="en-US" dirty="0" smtClean="0"/>
          </a:p>
          <a:p>
            <a:endParaRPr lang="fr-BE" dirty="0"/>
          </a:p>
        </p:txBody>
      </p:sp>
      <p:pic>
        <p:nvPicPr>
          <p:cNvPr id="4" name="Image 3" descr="find-db-popup-men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714620"/>
            <a:ext cx="6151350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(VI)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Make </a:t>
            </a:r>
            <a:r>
              <a:rPr lang="en-US" dirty="0" err="1" smtClean="0"/>
              <a:t>MetaLib</a:t>
            </a:r>
            <a:r>
              <a:rPr lang="en-US" dirty="0" smtClean="0"/>
              <a:t> sessions stay alive (not time out)</a:t>
            </a:r>
          </a:p>
          <a:p>
            <a:pPr lvl="1">
              <a:buNone/>
            </a:pPr>
            <a:endParaRPr lang="en-US" sz="1000" dirty="0" smtClean="0"/>
          </a:p>
          <a:p>
            <a:pPr lvl="1">
              <a:buFont typeface="Verdana" pitchFamily="34" charset="0"/>
              <a:buChar char="›"/>
            </a:pPr>
            <a:r>
              <a:rPr lang="en-US" dirty="0" smtClean="0"/>
              <a:t>Search provider browser </a:t>
            </a:r>
            <a:r>
              <a:rPr lang="en-US" dirty="0" err="1" smtClean="0"/>
              <a:t>plugins</a:t>
            </a:r>
            <a:r>
              <a:rPr lang="en-US" dirty="0" smtClean="0"/>
              <a:t> for </a:t>
            </a:r>
            <a:r>
              <a:rPr lang="en-US" dirty="0" err="1" smtClean="0"/>
              <a:t>MetaLib</a:t>
            </a:r>
            <a:r>
              <a:rPr lang="en-US" dirty="0" smtClean="0"/>
              <a:t> quicksets</a:t>
            </a:r>
          </a:p>
          <a:p>
            <a:pPr lvl="1">
              <a:buFont typeface="Verdana" pitchFamily="34" charset="0"/>
              <a:buChar char="›"/>
            </a:pPr>
            <a:endParaRPr lang="fr-BE" dirty="0" smtClean="0"/>
          </a:p>
          <a:p>
            <a:endParaRPr lang="fr-BE" dirty="0"/>
          </a:p>
        </p:txBody>
      </p:sp>
      <p:pic>
        <p:nvPicPr>
          <p:cNvPr id="4" name="Image 3" descr="search-tool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3571876"/>
            <a:ext cx="2114550" cy="139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(VII)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BE" dirty="0" smtClean="0"/>
              <a:t>Persistent Links </a:t>
            </a:r>
            <a:r>
              <a:rPr lang="fr-BE" dirty="0" err="1" smtClean="0"/>
              <a:t>Generator</a:t>
            </a:r>
            <a:r>
              <a:rPr lang="fr-BE" dirty="0" smtClean="0"/>
              <a:t> for </a:t>
            </a:r>
            <a:r>
              <a:rPr lang="fr-BE" dirty="0" err="1" smtClean="0"/>
              <a:t>MetaLib</a:t>
            </a:r>
            <a:r>
              <a:rPr lang="fr-BE" dirty="0" smtClean="0"/>
              <a:t> UI</a:t>
            </a:r>
          </a:p>
          <a:p>
            <a:pPr lvl="1"/>
            <a:endParaRPr lang="fr-BE" dirty="0" smtClean="0"/>
          </a:p>
          <a:p>
            <a:pPr lvl="1">
              <a:buFont typeface="Verdana" pitchFamily="34" charset="0"/>
              <a:buChar char="›"/>
            </a:pPr>
            <a:endParaRPr lang="fr-BE" dirty="0" smtClean="0"/>
          </a:p>
          <a:p>
            <a:endParaRPr lang="fr-BE" dirty="0"/>
          </a:p>
        </p:txBody>
      </p:sp>
      <p:pic>
        <p:nvPicPr>
          <p:cNvPr id="5" name="Image 4" descr="persistent-link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4546" y="2428868"/>
            <a:ext cx="5786478" cy="4436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Statistiques d’utilisation (I)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u="sng" dirty="0" smtClean="0">
                <a:uFill>
                  <a:solidFill>
                    <a:schemeClr val="accent1"/>
                  </a:solidFill>
                </a:uFill>
              </a:rPr>
              <a:t>Visites entre le 9/11/09 et le 9/12/09</a:t>
            </a:r>
            <a:r>
              <a:rPr lang="fr-BE" dirty="0" smtClean="0">
                <a:uFill>
                  <a:solidFill>
                    <a:schemeClr val="accent1"/>
                  </a:solidFill>
                </a:uFill>
              </a:rPr>
              <a:t> </a:t>
            </a:r>
            <a:r>
              <a:rPr lang="fr-BE" dirty="0" smtClean="0"/>
              <a:t>:</a:t>
            </a:r>
          </a:p>
          <a:p>
            <a:r>
              <a:rPr lang="fr-BE" sz="2600" dirty="0" smtClean="0"/>
              <a:t>5.148 visites</a:t>
            </a:r>
          </a:p>
          <a:p>
            <a:r>
              <a:rPr lang="fr-BE" sz="2600" dirty="0" smtClean="0"/>
              <a:t>37.578 visualisations (moyenne de 7,3 pages par session)</a:t>
            </a:r>
          </a:p>
          <a:p>
            <a:r>
              <a:rPr lang="fr-BE" sz="2600" dirty="0" smtClean="0"/>
              <a:t>5’ 58’’ en moyenne par session</a:t>
            </a:r>
          </a:p>
          <a:p>
            <a:r>
              <a:rPr lang="fr-BE" sz="2600" dirty="0" smtClean="0"/>
              <a:t>Connexions à partir </a:t>
            </a:r>
          </a:p>
          <a:p>
            <a:pPr lvl="1"/>
            <a:r>
              <a:rPr lang="fr-BE" sz="2400" dirty="0" smtClean="0"/>
              <a:t>de 74 pays</a:t>
            </a:r>
          </a:p>
          <a:p>
            <a:pPr lvl="1"/>
            <a:r>
              <a:rPr lang="fr-BE" sz="2400" dirty="0" smtClean="0"/>
              <a:t>en 52 langues</a:t>
            </a:r>
          </a:p>
          <a:p>
            <a:pPr>
              <a:buNone/>
            </a:pPr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7" name="Image 6" descr="pol-drapeau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4572008"/>
            <a:ext cx="2000264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Statistiques d’utilisation (II)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Accès :</a:t>
            </a:r>
          </a:p>
          <a:p>
            <a:pPr lvl="1"/>
            <a:r>
              <a:rPr lang="fr-BE" dirty="0" smtClean="0"/>
              <a:t>63,68% en accès direct</a:t>
            </a:r>
          </a:p>
          <a:p>
            <a:pPr lvl="1"/>
            <a:r>
              <a:rPr lang="fr-BE" dirty="0" smtClean="0"/>
              <a:t>15,25% via des liens</a:t>
            </a:r>
          </a:p>
          <a:p>
            <a:pPr lvl="1"/>
            <a:r>
              <a:rPr lang="fr-BE" dirty="0" smtClean="0"/>
              <a:t>21,08% via des moteurs de recherche</a:t>
            </a:r>
          </a:p>
          <a:p>
            <a:pPr>
              <a:buNone/>
            </a:pPr>
            <a:endParaRPr lang="fr-BE" sz="1300" dirty="0" smtClean="0"/>
          </a:p>
          <a:p>
            <a:pPr marL="3768725" indent="-361950"/>
            <a:r>
              <a:rPr lang="fr-BE" sz="2800" dirty="0" smtClean="0"/>
              <a:t>Navigateurs : </a:t>
            </a:r>
          </a:p>
          <a:p>
            <a:pPr marL="4210050" lvl="1" indent="-260350">
              <a:tabLst>
                <a:tab pos="6723063" algn="l"/>
              </a:tabLst>
            </a:pPr>
            <a:r>
              <a:rPr lang="fr-BE" sz="2400" dirty="0" err="1" smtClean="0"/>
              <a:t>Firefox</a:t>
            </a:r>
            <a:r>
              <a:rPr lang="fr-BE" sz="2400" dirty="0" smtClean="0"/>
              <a:t>	57,19%</a:t>
            </a:r>
          </a:p>
          <a:p>
            <a:pPr marL="4210050" lvl="1" indent="-260350">
              <a:tabLst>
                <a:tab pos="6723063" algn="l"/>
              </a:tabLst>
            </a:pPr>
            <a:r>
              <a:rPr lang="fr-BE" sz="2400" dirty="0" smtClean="0"/>
              <a:t>Internet Explorer 	32,46%</a:t>
            </a:r>
          </a:p>
          <a:p>
            <a:pPr marL="4210050" lvl="1" indent="-260350">
              <a:tabLst>
                <a:tab pos="6723063" algn="l"/>
              </a:tabLst>
            </a:pPr>
            <a:r>
              <a:rPr lang="fr-BE" sz="2400" dirty="0" smtClean="0"/>
              <a:t>Chrome 	4,66%</a:t>
            </a:r>
          </a:p>
          <a:p>
            <a:pPr marL="4210050" lvl="1" indent="-260350">
              <a:tabLst>
                <a:tab pos="6723063" algn="l"/>
              </a:tabLst>
            </a:pPr>
            <a:r>
              <a:rPr lang="fr-BE" sz="2400" dirty="0" smtClean="0"/>
              <a:t>Safari 	4,53%</a:t>
            </a:r>
          </a:p>
          <a:p>
            <a:pPr marL="4210050" lvl="1" indent="-260350">
              <a:tabLst>
                <a:tab pos="6723063" algn="l"/>
              </a:tabLst>
            </a:pPr>
            <a:r>
              <a:rPr lang="fr-BE" sz="2400" dirty="0" err="1" smtClean="0"/>
              <a:t>Opera</a:t>
            </a:r>
            <a:r>
              <a:rPr lang="fr-BE" sz="2400" dirty="0" smtClean="0"/>
              <a:t> 	0,49%</a:t>
            </a:r>
          </a:p>
          <a:p>
            <a:pPr>
              <a:buNone/>
            </a:pPr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4" name="Image 3" descr="navigateurs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4286256"/>
            <a:ext cx="1953241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Statistiques d’utilisation (III)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err="1" smtClean="0"/>
              <a:t>Nbre</a:t>
            </a:r>
            <a:r>
              <a:rPr lang="fr-BE" dirty="0" smtClean="0"/>
              <a:t> d’utilisateurs : </a:t>
            </a:r>
            <a:r>
              <a:rPr lang="fr-BE" dirty="0" smtClean="0">
                <a:solidFill>
                  <a:schemeClr val="accent1"/>
                </a:solidFill>
              </a:rPr>
              <a:t>2.680</a:t>
            </a:r>
          </a:p>
          <a:p>
            <a:pPr>
              <a:buNone/>
            </a:pPr>
            <a:r>
              <a:rPr lang="fr-BE" dirty="0" smtClean="0"/>
              <a:t>		dont :</a:t>
            </a:r>
          </a:p>
          <a:p>
            <a:pPr lvl="2">
              <a:buFont typeface="Verdana" pitchFamily="34" charset="0"/>
              <a:buChar char="›"/>
            </a:pPr>
            <a:r>
              <a:rPr lang="fr-BE" sz="2600" dirty="0" smtClean="0"/>
              <a:t>117 ont contribué au Wiki</a:t>
            </a:r>
          </a:p>
          <a:p>
            <a:pPr lvl="2">
              <a:buFont typeface="Verdana" pitchFamily="34" charset="0"/>
              <a:buChar char="›"/>
            </a:pPr>
            <a:r>
              <a:rPr lang="fr-BE" sz="2600" dirty="0" smtClean="0"/>
              <a:t>19 ont contribué à </a:t>
            </a:r>
            <a:r>
              <a:rPr lang="fr-BE" sz="2600" dirty="0" err="1" smtClean="0"/>
              <a:t>CodeShare</a:t>
            </a:r>
            <a:endParaRPr lang="fr-BE" sz="2600" dirty="0" smtClean="0"/>
          </a:p>
          <a:p>
            <a:pPr marL="448056" lvl="2" indent="-384048">
              <a:buSzPct val="80000"/>
              <a:buNone/>
            </a:pPr>
            <a:endParaRPr lang="fr-BE" sz="1200" dirty="0" smtClean="0"/>
          </a:p>
          <a:p>
            <a:pPr marL="448056" lvl="2" indent="-384048">
              <a:buSzPct val="80000"/>
              <a:buNone/>
            </a:pPr>
            <a:endParaRPr lang="fr-BE" sz="1200" dirty="0" smtClean="0"/>
          </a:p>
          <a:p>
            <a:pPr marL="448056" lvl="2" indent="-384048">
              <a:buSzPct val="80000"/>
              <a:buNone/>
            </a:pPr>
            <a:r>
              <a:rPr lang="fr-BE" sz="3000" dirty="0" smtClean="0"/>
              <a:t>		et dont :</a:t>
            </a:r>
          </a:p>
          <a:p>
            <a:pPr lvl="2">
              <a:buFont typeface="Verdana" pitchFamily="34" charset="0"/>
              <a:buChar char="›"/>
            </a:pPr>
            <a:r>
              <a:rPr lang="fr-BE" u="sng" dirty="0" smtClean="0">
                <a:uFill>
                  <a:solidFill>
                    <a:schemeClr val="accent1"/>
                  </a:solidFill>
                </a:uFill>
              </a:rPr>
              <a:t>+/- 70 utilisateurs </a:t>
            </a:r>
            <a:r>
              <a:rPr lang="fr-BE" b="1" u="sng" dirty="0" smtClean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.</a:t>
            </a:r>
            <a:r>
              <a:rPr lang="fr-BE" b="1" u="sng" dirty="0" err="1" smtClean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</a:rPr>
              <a:t>fr</a:t>
            </a:r>
            <a:endParaRPr lang="fr-BE" u="sng" dirty="0" smtClean="0">
              <a:uFill>
                <a:solidFill>
                  <a:schemeClr val="accent1"/>
                </a:solidFill>
              </a:uFill>
            </a:endParaRPr>
          </a:p>
          <a:p>
            <a:pPr lvl="2" algn="r">
              <a:buNone/>
            </a:pPr>
            <a:endParaRPr lang="fr-BE" sz="1600" dirty="0" smtClean="0"/>
          </a:p>
          <a:p>
            <a:pPr lvl="2" algn="r">
              <a:buNone/>
            </a:pPr>
            <a:endParaRPr lang="fr-BE" sz="1600" dirty="0" smtClean="0"/>
          </a:p>
          <a:p>
            <a:pPr lvl="2" algn="r">
              <a:buNone/>
            </a:pPr>
            <a:r>
              <a:rPr lang="fr-BE" sz="1600" dirty="0" smtClean="0"/>
              <a:t>(chiffres de la mi-décembre 2009)</a:t>
            </a:r>
          </a:p>
          <a:p>
            <a:pPr lvl="3">
              <a:buNone/>
            </a:pPr>
            <a:endParaRPr lang="fr-BE" dirty="0" smtClean="0"/>
          </a:p>
          <a:p>
            <a:pPr lvl="1">
              <a:buNone/>
            </a:pPr>
            <a:endParaRPr lang="fr-BE" dirty="0" smtClean="0"/>
          </a:p>
          <a:p>
            <a:pPr>
              <a:buNone/>
            </a:pPr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4" name="Image 3" descr="fra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4143379"/>
            <a:ext cx="1214446" cy="1346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Statistiques d’utilisation (IV)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Sur ces +/- 70 utilisateurs </a:t>
            </a:r>
            <a:r>
              <a:rPr lang="fr-BE" dirty="0" smtClean="0">
                <a:solidFill>
                  <a:schemeClr val="accent1"/>
                </a:solidFill>
              </a:rPr>
              <a:t>.</a:t>
            </a:r>
            <a:r>
              <a:rPr lang="fr-BE" dirty="0" err="1" smtClean="0">
                <a:solidFill>
                  <a:schemeClr val="accent1"/>
                </a:solidFill>
              </a:rPr>
              <a:t>fr</a:t>
            </a:r>
            <a:r>
              <a:rPr lang="fr-BE" dirty="0" smtClean="0"/>
              <a:t> :</a:t>
            </a:r>
          </a:p>
          <a:p>
            <a:pPr lvl="1"/>
            <a:r>
              <a:rPr lang="fr-BE" dirty="0" smtClean="0"/>
              <a:t>6 personnes sont présentes à cette AG</a:t>
            </a:r>
          </a:p>
          <a:p>
            <a:pPr>
              <a:buNone/>
            </a:pPr>
            <a:r>
              <a:rPr lang="fr-BE" sz="2500" dirty="0" smtClean="0"/>
              <a:t>	</a:t>
            </a:r>
          </a:p>
          <a:p>
            <a:pPr lvl="1">
              <a:buNone/>
            </a:pPr>
            <a:r>
              <a:rPr lang="fr-BE" dirty="0" smtClean="0">
                <a:uFill>
                  <a:solidFill>
                    <a:schemeClr val="accent1"/>
                  </a:solidFill>
                </a:uFill>
              </a:rPr>
              <a:t>	</a:t>
            </a:r>
            <a:r>
              <a:rPr lang="fr-BE" u="sng" dirty="0" smtClean="0">
                <a:uFill>
                  <a:solidFill>
                    <a:schemeClr val="accent1"/>
                  </a:solidFill>
                </a:uFill>
              </a:rPr>
              <a:t>NB</a:t>
            </a:r>
            <a:r>
              <a:rPr lang="fr-BE" dirty="0" smtClean="0"/>
              <a:t> :</a:t>
            </a:r>
          </a:p>
          <a:p>
            <a:pPr lvl="1">
              <a:buNone/>
            </a:pPr>
            <a:r>
              <a:rPr lang="fr-BE" dirty="0" smtClean="0"/>
              <a:t>	Sur les </a:t>
            </a:r>
            <a:r>
              <a:rPr lang="fr-BE" strike="sngStrike" dirty="0" smtClean="0"/>
              <a:t>28</a:t>
            </a:r>
            <a:r>
              <a:rPr lang="fr-BE" dirty="0" smtClean="0"/>
              <a:t> </a:t>
            </a:r>
            <a:r>
              <a:rPr lang="fr-BE" strike="sngStrike" dirty="0" smtClean="0"/>
              <a:t>27</a:t>
            </a:r>
            <a:r>
              <a:rPr lang="fr-BE" dirty="0" smtClean="0"/>
              <a:t> 24 inscrits à l’AG :</a:t>
            </a:r>
          </a:p>
          <a:p>
            <a:pPr lvl="2">
              <a:buFont typeface="Wingdings" pitchFamily="2" charset="2"/>
              <a:buChar char="§"/>
            </a:pPr>
            <a:r>
              <a:rPr lang="fr-BE" sz="2200" dirty="0" smtClean="0"/>
              <a:t>10 ont un compte EL Commons, dont :</a:t>
            </a:r>
          </a:p>
          <a:p>
            <a:pPr lvl="4"/>
            <a:r>
              <a:rPr lang="fr-BE" sz="2100" dirty="0" smtClean="0"/>
              <a:t>6 .</a:t>
            </a:r>
            <a:r>
              <a:rPr lang="fr-BE" sz="2100" dirty="0" err="1" smtClean="0"/>
              <a:t>fr</a:t>
            </a:r>
            <a:endParaRPr lang="fr-BE" sz="2100" dirty="0" smtClean="0"/>
          </a:p>
          <a:p>
            <a:pPr lvl="4"/>
            <a:r>
              <a:rPr lang="fr-BE" sz="2100" dirty="0" smtClean="0"/>
              <a:t>4 .</a:t>
            </a:r>
            <a:r>
              <a:rPr lang="fr-BE" sz="2100" dirty="0" err="1" smtClean="0"/>
              <a:t>be</a:t>
            </a:r>
            <a:endParaRPr lang="fr-BE" sz="2100" dirty="0" smtClean="0"/>
          </a:p>
          <a:p>
            <a:pPr lvl="3">
              <a:buFont typeface="Verdana" pitchFamily="34" charset="0"/>
              <a:buChar char="›"/>
            </a:pPr>
            <a:endParaRPr lang="fr-BE" dirty="0" smtClean="0"/>
          </a:p>
          <a:p>
            <a:pPr lvl="1">
              <a:buNone/>
            </a:pPr>
            <a:r>
              <a:rPr lang="fr-BE" sz="2800" dirty="0" smtClean="0"/>
              <a:t>					</a:t>
            </a:r>
            <a:endParaRPr lang="fr-BE" dirty="0" smtClean="0"/>
          </a:p>
          <a:p>
            <a:pPr>
              <a:buNone/>
            </a:pPr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Statistiques d’utilisation (V)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1046126"/>
          </a:xfrm>
        </p:spPr>
        <p:txBody>
          <a:bodyPr/>
          <a:lstStyle/>
          <a:p>
            <a:r>
              <a:rPr lang="fr-BE" dirty="0" smtClean="0"/>
              <a:t>Sur ces +/- 70 utilisateurs </a:t>
            </a:r>
            <a:r>
              <a:rPr lang="fr-BE" dirty="0" smtClean="0">
                <a:solidFill>
                  <a:schemeClr val="accent1"/>
                </a:solidFill>
              </a:rPr>
              <a:t>.</a:t>
            </a:r>
            <a:r>
              <a:rPr lang="fr-BE" dirty="0" err="1" smtClean="0">
                <a:solidFill>
                  <a:schemeClr val="accent1"/>
                </a:solidFill>
              </a:rPr>
              <a:t>fr</a:t>
            </a:r>
            <a:r>
              <a:rPr lang="fr-BE" dirty="0" smtClean="0"/>
              <a:t> : </a:t>
            </a:r>
          </a:p>
          <a:p>
            <a:pPr lvl="1"/>
            <a:r>
              <a:rPr lang="fr-BE" dirty="0" smtClean="0"/>
              <a:t>toutes les institutions clientes d’EXL France !</a:t>
            </a:r>
          </a:p>
          <a:p>
            <a:pPr>
              <a:buNone/>
            </a:pP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357158" y="3000372"/>
            <a:ext cx="442915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500" dirty="0" smtClean="0"/>
              <a:t>1) </a:t>
            </a:r>
            <a:r>
              <a:rPr lang="fr-BE" sz="1500" dirty="0" smtClean="0"/>
              <a:t>Bibliothèque </a:t>
            </a:r>
            <a:r>
              <a:rPr lang="fr-BE" sz="1500" dirty="0" err="1" smtClean="0"/>
              <a:t>Inter-Universitaire</a:t>
            </a:r>
            <a:r>
              <a:rPr lang="fr-BE" sz="1500" dirty="0" smtClean="0"/>
              <a:t> [Montpellier] </a:t>
            </a:r>
          </a:p>
          <a:p>
            <a:r>
              <a:rPr lang="fr-BE" sz="1500" dirty="0" smtClean="0"/>
              <a:t>2) </a:t>
            </a:r>
            <a:r>
              <a:rPr lang="fr-BE" sz="1500" dirty="0" smtClean="0"/>
              <a:t>Bibliothèque </a:t>
            </a:r>
            <a:r>
              <a:rPr lang="fr-BE" sz="1500" dirty="0" err="1" smtClean="0"/>
              <a:t>Inter-Universitaire</a:t>
            </a:r>
            <a:r>
              <a:rPr lang="fr-BE" sz="1500" dirty="0" smtClean="0"/>
              <a:t> de la Sorbonne</a:t>
            </a:r>
          </a:p>
          <a:p>
            <a:r>
              <a:rPr lang="fr-BE" sz="1500" dirty="0" smtClean="0"/>
              <a:t>3) </a:t>
            </a:r>
            <a:r>
              <a:rPr lang="fr-BE" sz="1500" dirty="0" smtClean="0"/>
              <a:t>Bibliothèque </a:t>
            </a:r>
            <a:r>
              <a:rPr lang="fr-BE" sz="1500" dirty="0" err="1" smtClean="0"/>
              <a:t>Inter-Universitaire</a:t>
            </a:r>
            <a:r>
              <a:rPr lang="fr-BE" sz="1500" dirty="0" smtClean="0"/>
              <a:t> de Sain</a:t>
            </a:r>
          </a:p>
          <a:p>
            <a:r>
              <a:rPr lang="fr-BE" sz="1500" dirty="0" smtClean="0"/>
              <a:t>4) </a:t>
            </a:r>
            <a:r>
              <a:rPr lang="fr-BE" sz="1500" dirty="0" smtClean="0"/>
              <a:t>Bibliothèque </a:t>
            </a:r>
            <a:r>
              <a:rPr lang="fr-BE" sz="1500" dirty="0" smtClean="0"/>
              <a:t>municipale de Mulhouse</a:t>
            </a:r>
          </a:p>
          <a:p>
            <a:r>
              <a:rPr lang="fr-BE" sz="1500" dirty="0" smtClean="0"/>
              <a:t>5) </a:t>
            </a:r>
            <a:r>
              <a:rPr lang="fr-BE" sz="1500" dirty="0" smtClean="0"/>
              <a:t>Bibliothèque </a:t>
            </a:r>
            <a:r>
              <a:rPr lang="fr-BE" sz="1500" dirty="0" smtClean="0"/>
              <a:t>municipale des Ulis </a:t>
            </a:r>
          </a:p>
          <a:p>
            <a:r>
              <a:rPr lang="fr-BE" sz="1500" dirty="0" smtClean="0"/>
              <a:t>6) </a:t>
            </a:r>
            <a:r>
              <a:rPr lang="fr-BE" sz="1500" dirty="0" err="1" smtClean="0"/>
              <a:t>Bibliotheque</a:t>
            </a:r>
            <a:r>
              <a:rPr lang="fr-BE" sz="1500" dirty="0" smtClean="0"/>
              <a:t> Nationale de France</a:t>
            </a:r>
          </a:p>
          <a:p>
            <a:r>
              <a:rPr lang="fr-BE" sz="1500" dirty="0" smtClean="0"/>
              <a:t>7) INIST </a:t>
            </a:r>
          </a:p>
          <a:p>
            <a:r>
              <a:rPr lang="fr-BE" sz="1500" dirty="0" smtClean="0"/>
              <a:t>8) Paris 6 </a:t>
            </a:r>
            <a:r>
              <a:rPr lang="fr-BE" sz="1500" dirty="0" err="1" smtClean="0"/>
              <a:t>University</a:t>
            </a:r>
            <a:endParaRPr lang="fr-BE" sz="1500" dirty="0" smtClean="0"/>
          </a:p>
          <a:p>
            <a:r>
              <a:rPr lang="fr-BE" sz="1500" dirty="0" smtClean="0"/>
              <a:t>9) Paris 8 </a:t>
            </a:r>
            <a:r>
              <a:rPr lang="fr-BE" sz="1500" dirty="0" err="1" smtClean="0"/>
              <a:t>University</a:t>
            </a:r>
            <a:r>
              <a:rPr lang="fr-BE" sz="1500" dirty="0" smtClean="0"/>
              <a:t> - Saint-Denis </a:t>
            </a:r>
          </a:p>
          <a:p>
            <a:r>
              <a:rPr lang="fr-BE" sz="1500" dirty="0" smtClean="0"/>
              <a:t>10) Paris IV - Sorbonne</a:t>
            </a:r>
          </a:p>
          <a:p>
            <a:r>
              <a:rPr lang="fr-BE" sz="1500" dirty="0" smtClean="0"/>
              <a:t>11) </a:t>
            </a:r>
            <a:r>
              <a:rPr lang="fr-BE" sz="1500" dirty="0" smtClean="0"/>
              <a:t>Université </a:t>
            </a:r>
            <a:r>
              <a:rPr lang="fr-BE" sz="1500" dirty="0" smtClean="0"/>
              <a:t>Catholique de Lyon</a:t>
            </a:r>
            <a:r>
              <a:rPr lang="fr-BE" dirty="0" smtClean="0"/>
              <a:t>	</a:t>
            </a:r>
          </a:p>
          <a:p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4786314" y="3000372"/>
            <a:ext cx="41434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500" dirty="0" smtClean="0"/>
              <a:t>12) </a:t>
            </a:r>
            <a:r>
              <a:rPr lang="fr-BE" sz="1500" dirty="0" smtClean="0"/>
              <a:t>Université </a:t>
            </a:r>
            <a:r>
              <a:rPr lang="fr-BE" sz="1500" dirty="0" smtClean="0"/>
              <a:t>de </a:t>
            </a:r>
            <a:r>
              <a:rPr lang="fr-BE" sz="1500" dirty="0" err="1" smtClean="0"/>
              <a:t>Franche-Comt</a:t>
            </a:r>
            <a:r>
              <a:rPr lang="fr-BE" sz="1500" dirty="0" smtClean="0"/>
              <a:t>?</a:t>
            </a:r>
          </a:p>
          <a:p>
            <a:r>
              <a:rPr lang="fr-BE" sz="1500" dirty="0" smtClean="0"/>
              <a:t>13) </a:t>
            </a:r>
            <a:r>
              <a:rPr lang="fr-BE" sz="1500" dirty="0" smtClean="0"/>
              <a:t>Université </a:t>
            </a:r>
            <a:r>
              <a:rPr lang="fr-BE" sz="1500" dirty="0" smtClean="0"/>
              <a:t>de Picardie</a:t>
            </a:r>
          </a:p>
          <a:p>
            <a:r>
              <a:rPr lang="fr-BE" sz="1500" dirty="0" smtClean="0"/>
              <a:t>14) </a:t>
            </a:r>
            <a:r>
              <a:rPr lang="fr-BE" sz="1500" dirty="0" smtClean="0"/>
              <a:t>Université </a:t>
            </a:r>
            <a:r>
              <a:rPr lang="fr-BE" sz="1500" dirty="0" smtClean="0"/>
              <a:t>Joseph Fourier - Grenoble 1</a:t>
            </a:r>
          </a:p>
          <a:p>
            <a:r>
              <a:rPr lang="fr-BE" sz="1500" dirty="0" smtClean="0"/>
              <a:t>15) </a:t>
            </a:r>
            <a:r>
              <a:rPr lang="fr-BE" sz="1500" dirty="0" smtClean="0"/>
              <a:t>Université </a:t>
            </a:r>
            <a:r>
              <a:rPr lang="fr-BE" sz="1500" dirty="0" smtClean="0"/>
              <a:t>Paris X</a:t>
            </a:r>
          </a:p>
          <a:p>
            <a:r>
              <a:rPr lang="fr-BE" sz="1500" dirty="0" smtClean="0"/>
              <a:t>16) Université Bretagne Occidentale</a:t>
            </a:r>
          </a:p>
          <a:p>
            <a:r>
              <a:rPr lang="fr-BE" sz="1500" dirty="0" smtClean="0"/>
              <a:t>17) </a:t>
            </a:r>
            <a:r>
              <a:rPr lang="fr-BE" sz="1500" dirty="0" err="1" smtClean="0"/>
              <a:t>Universite</a:t>
            </a:r>
            <a:r>
              <a:rPr lang="fr-BE" sz="1500" dirty="0" smtClean="0"/>
              <a:t> d'Angers</a:t>
            </a:r>
          </a:p>
          <a:p>
            <a:r>
              <a:rPr lang="fr-BE" sz="1500" dirty="0" smtClean="0"/>
              <a:t>18) Université Paris III Censier - Sorbonne Nouvelle</a:t>
            </a:r>
          </a:p>
          <a:p>
            <a:r>
              <a:rPr lang="fr-BE" sz="1500" dirty="0" smtClean="0"/>
              <a:t>19) Université Paris V - Descartes</a:t>
            </a:r>
          </a:p>
          <a:p>
            <a:r>
              <a:rPr lang="fr-BE" sz="1500" dirty="0" smtClean="0"/>
              <a:t>20) </a:t>
            </a:r>
            <a:r>
              <a:rPr lang="fr-BE" sz="1500" dirty="0" err="1" smtClean="0"/>
              <a:t>Universite</a:t>
            </a:r>
            <a:r>
              <a:rPr lang="fr-BE" sz="1500" dirty="0" smtClean="0"/>
              <a:t> Paris XII</a:t>
            </a:r>
          </a:p>
          <a:p>
            <a:r>
              <a:rPr lang="fr-BE" sz="1500" dirty="0" smtClean="0"/>
              <a:t>21) Universités de Toulouse (PRES)</a:t>
            </a:r>
          </a:p>
          <a:p>
            <a:r>
              <a:rPr lang="fr-BE" sz="1500" dirty="0" smtClean="0"/>
              <a:t>22) …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0"/>
                            </p:stCondLst>
                            <p:childTnLst>
                              <p:par>
                                <p:cTn id="8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"/>
                            </p:stCondLst>
                            <p:childTnLst>
                              <p:par>
                                <p:cTn id="9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500"/>
                            </p:stCondLst>
                            <p:childTnLst>
                              <p:par>
                                <p:cTn id="9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EL Commons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Né de :</a:t>
            </a:r>
          </a:p>
          <a:p>
            <a:pPr>
              <a:buNone/>
            </a:pPr>
            <a:r>
              <a:rPr lang="fr-BE" dirty="0" smtClean="0"/>
              <a:t>		la volonté de rassembler des développements locaux, 	des extensions créées par des clients liés à des 	composants </a:t>
            </a:r>
            <a:r>
              <a:rPr lang="fr-BE" i="1" dirty="0" smtClean="0"/>
              <a:t>open source </a:t>
            </a:r>
            <a:r>
              <a:rPr lang="fr-BE" dirty="0" smtClean="0"/>
              <a:t>des logiciels commerciaux 	d’Ex </a:t>
            </a:r>
            <a:r>
              <a:rPr lang="fr-BE" dirty="0" err="1" smtClean="0"/>
              <a:t>Libris</a:t>
            </a:r>
            <a:endParaRPr lang="fr-BE" dirty="0" smtClean="0"/>
          </a:p>
          <a:p>
            <a:pPr>
              <a:buNone/>
            </a:pPr>
            <a:r>
              <a:rPr lang="fr-BE" dirty="0" smtClean="0"/>
              <a:t>			 </a:t>
            </a:r>
            <a:r>
              <a:rPr lang="fr-BE" dirty="0" smtClean="0">
                <a:sym typeface="Wingdings" pitchFamily="2" charset="2"/>
              </a:rPr>
              <a:t> hybride</a:t>
            </a:r>
            <a:endParaRPr lang="fr-BE" dirty="0" smtClean="0"/>
          </a:p>
          <a:p>
            <a:r>
              <a:rPr lang="fr-BE" dirty="0" smtClean="0"/>
              <a:t>Créé en 2007 </a:t>
            </a:r>
          </a:p>
          <a:p>
            <a:r>
              <a:rPr lang="fr-BE" dirty="0" smtClean="0"/>
              <a:t>Hébergé par Ex </a:t>
            </a:r>
            <a:r>
              <a:rPr lang="fr-BE" dirty="0" err="1" smtClean="0"/>
              <a:t>Libris</a:t>
            </a:r>
            <a:endParaRPr lang="fr-BE" dirty="0" smtClean="0"/>
          </a:p>
          <a:p>
            <a:r>
              <a:rPr lang="fr-BE" dirty="0" smtClean="0"/>
              <a:t>Géré par l’</a:t>
            </a:r>
            <a:r>
              <a:rPr lang="fr-BE" dirty="0" err="1" smtClean="0"/>
              <a:t>IGeLU</a:t>
            </a:r>
            <a:r>
              <a:rPr lang="fr-BE" dirty="0" smtClean="0"/>
              <a:t> et ELUNA</a:t>
            </a:r>
          </a:p>
          <a:p>
            <a:r>
              <a:rPr lang="fr-BE" dirty="0" smtClean="0"/>
              <a:t>Ex </a:t>
            </a:r>
            <a:r>
              <a:rPr lang="fr-BE" dirty="0" err="1" smtClean="0"/>
              <a:t>Libris</a:t>
            </a:r>
            <a:r>
              <a:rPr lang="fr-BE" dirty="0" smtClean="0"/>
              <a:t> assure le support technique</a:t>
            </a:r>
          </a:p>
          <a:p>
            <a:r>
              <a:rPr lang="fr-BE" dirty="0" smtClean="0"/>
              <a:t>Accessible à tous les clients Ex </a:t>
            </a:r>
            <a:r>
              <a:rPr lang="fr-BE" dirty="0" err="1" smtClean="0"/>
              <a:t>Libris</a:t>
            </a:r>
            <a:endParaRPr lang="fr-BE" dirty="0" smtClean="0"/>
          </a:p>
          <a:p>
            <a:r>
              <a:rPr lang="fr-BE" dirty="0" smtClean="0"/>
              <a:t>Appartient à la communauté des  utilisateurs</a:t>
            </a:r>
          </a:p>
          <a:p>
            <a:r>
              <a:rPr lang="fr-BE" dirty="0" smtClean="0"/>
              <a:t>Composé de deux plates-formes :</a:t>
            </a:r>
          </a:p>
          <a:p>
            <a:pPr lvl="1"/>
            <a:r>
              <a:rPr lang="fr-BE" dirty="0" smtClean="0"/>
              <a:t>Une zone </a:t>
            </a:r>
            <a:r>
              <a:rPr lang="fr-BE" b="1" dirty="0" smtClean="0"/>
              <a:t>wiki</a:t>
            </a:r>
          </a:p>
          <a:p>
            <a:pPr lvl="1"/>
            <a:r>
              <a:rPr lang="fr-BE" dirty="0" smtClean="0"/>
              <a:t>Une zone </a:t>
            </a:r>
            <a:r>
              <a:rPr lang="fr-BE" b="1" dirty="0" err="1" smtClean="0"/>
              <a:t>CodeShare</a:t>
            </a:r>
            <a:endParaRPr lang="fr-BE" b="1" dirty="0" smtClean="0"/>
          </a:p>
          <a:p>
            <a:pPr lvl="1"/>
            <a:endParaRPr lang="fr-BE" dirty="0"/>
          </a:p>
        </p:txBody>
      </p:sp>
      <p:pic>
        <p:nvPicPr>
          <p:cNvPr id="6" name="Image 5" descr="elc_global.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3143248"/>
            <a:ext cx="2857500" cy="7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pon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96678"/>
            <a:ext cx="9144000" cy="516132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Pour finir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fr-BE" sz="3500" dirty="0" smtClean="0"/>
              <a:t>Peut mieux faire…</a:t>
            </a:r>
          </a:p>
          <a:p>
            <a:pPr algn="ctr">
              <a:lnSpc>
                <a:spcPct val="150000"/>
              </a:lnSpc>
              <a:buNone/>
            </a:pPr>
            <a:endParaRPr lang="fr-BE" sz="3500" dirty="0" smtClean="0"/>
          </a:p>
          <a:p>
            <a:pPr algn="ctr">
              <a:lnSpc>
                <a:spcPct val="150000"/>
              </a:lnSpc>
              <a:buNone/>
            </a:pPr>
            <a:endParaRPr lang="fr-BE" sz="3500" dirty="0" smtClean="0"/>
          </a:p>
          <a:p>
            <a:pPr algn="ctr">
              <a:lnSpc>
                <a:spcPct val="150000"/>
              </a:lnSpc>
              <a:buNone/>
            </a:pPr>
            <a:endParaRPr lang="fr-BE" sz="3500" dirty="0" smtClean="0"/>
          </a:p>
          <a:p>
            <a:pPr algn="ctr">
              <a:lnSpc>
                <a:spcPts val="4200"/>
              </a:lnSpc>
              <a:buNone/>
            </a:pPr>
            <a:r>
              <a:rPr lang="fr-BE" sz="3500" b="1" u="sng" dirty="0" smtClean="0">
                <a:uFill>
                  <a:solidFill>
                    <a:schemeClr val="accent1"/>
                  </a:solidFill>
                </a:uFill>
              </a:rPr>
              <a:t>Et pourquoi ne pas y participer </a:t>
            </a:r>
          </a:p>
          <a:p>
            <a:pPr algn="ctr">
              <a:lnSpc>
                <a:spcPts val="4200"/>
              </a:lnSpc>
              <a:buNone/>
            </a:pPr>
            <a:r>
              <a:rPr lang="fr-BE" sz="3500" b="1" u="sng" dirty="0" smtClean="0">
                <a:uFill>
                  <a:solidFill>
                    <a:schemeClr val="accent1"/>
                  </a:solidFill>
                </a:uFill>
              </a:rPr>
              <a:t>et plonger dedans ?</a:t>
            </a:r>
          </a:p>
          <a:p>
            <a:pPr algn="ctr">
              <a:lnSpc>
                <a:spcPct val="150000"/>
              </a:lnSpc>
              <a:buNone/>
            </a:pPr>
            <a:endParaRPr lang="fr-BE" sz="3500" dirty="0" smtClean="0"/>
          </a:p>
          <a:p>
            <a:pPr algn="ctr">
              <a:lnSpc>
                <a:spcPct val="150000"/>
              </a:lnSpc>
              <a:buNone/>
            </a:pPr>
            <a:endParaRPr lang="fr-B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Deux plates-formes (I)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b="1" dirty="0" smtClean="0">
                <a:solidFill>
                  <a:schemeClr val="accent1"/>
                </a:solidFill>
              </a:rPr>
              <a:t>Wiki</a:t>
            </a:r>
          </a:p>
          <a:p>
            <a:pPr lvl="1"/>
            <a:r>
              <a:rPr lang="fr-BE" sz="2200" dirty="0" smtClean="0"/>
              <a:t>trouver et échanger des astuces, des tuyaux, des how-to liés aux produits EXL </a:t>
            </a:r>
          </a:p>
          <a:p>
            <a:pPr lvl="1">
              <a:buNone/>
            </a:pPr>
            <a:endParaRPr lang="fr-BE" dirty="0" smtClean="0"/>
          </a:p>
          <a:p>
            <a:pPr lvl="1">
              <a:buNone/>
            </a:pPr>
            <a:endParaRPr lang="fr-BE" dirty="0" smtClean="0"/>
          </a:p>
        </p:txBody>
      </p:sp>
      <p:pic>
        <p:nvPicPr>
          <p:cNvPr id="6" name="Image 5" descr="ELWiki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16" y="1714488"/>
            <a:ext cx="1888704" cy="714380"/>
          </a:xfrm>
          <a:prstGeom prst="rect">
            <a:avLst/>
          </a:prstGeom>
        </p:spPr>
      </p:pic>
      <p:pic>
        <p:nvPicPr>
          <p:cNvPr id="8" name="Image 7" descr="wiik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57224" y="3214686"/>
            <a:ext cx="7660860" cy="3366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399032"/>
          </a:xfrm>
        </p:spPr>
        <p:txBody>
          <a:bodyPr/>
          <a:lstStyle/>
          <a:p>
            <a:pPr algn="r"/>
            <a:r>
              <a:rPr lang="fr-BE" dirty="0" smtClean="0"/>
              <a:t>Deux plates-formes (II)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b="1" dirty="0" err="1" smtClean="0">
                <a:solidFill>
                  <a:schemeClr val="accent1"/>
                </a:solidFill>
              </a:rPr>
              <a:t>CodeShare</a:t>
            </a:r>
            <a:r>
              <a:rPr lang="fr-BE" b="1" dirty="0" smtClean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fr-BE" sz="2400" dirty="0" smtClean="0"/>
              <a:t>trouver et proposer des extensions de codes pour les interfaces ouvertes des produits EXL. </a:t>
            </a:r>
          </a:p>
          <a:p>
            <a:pPr lvl="1"/>
            <a:r>
              <a:rPr lang="fr-BE" sz="2400" dirty="0" smtClean="0"/>
              <a:t>Chacun est libre de télécharger et améliorer ces extensions, scripts, etc.</a:t>
            </a:r>
          </a:p>
          <a:p>
            <a:pPr lvl="1"/>
            <a:endParaRPr lang="fr-BE" sz="1800" dirty="0" smtClean="0"/>
          </a:p>
          <a:p>
            <a:pPr lvl="1"/>
            <a:r>
              <a:rPr lang="fr-BE" sz="2400" dirty="0" smtClean="0"/>
              <a:t>Avec deux sous-parties :</a:t>
            </a:r>
          </a:p>
          <a:p>
            <a:pPr lvl="2"/>
            <a:r>
              <a:rPr lang="fr-BE" sz="2200" i="1" dirty="0" smtClean="0"/>
              <a:t>Open Interfaces </a:t>
            </a:r>
            <a:r>
              <a:rPr lang="fr-BE" sz="2200" dirty="0" smtClean="0"/>
              <a:t>(par EXL)</a:t>
            </a:r>
          </a:p>
          <a:p>
            <a:pPr lvl="2"/>
            <a:r>
              <a:rPr lang="fr-BE" sz="2200" i="1" dirty="0" smtClean="0"/>
              <a:t>Code Contributions </a:t>
            </a:r>
            <a:r>
              <a:rPr lang="fr-BE" sz="2200" dirty="0" smtClean="0"/>
              <a:t>par les utilisateurs</a:t>
            </a:r>
          </a:p>
          <a:p>
            <a:pPr lvl="2">
              <a:buNone/>
            </a:pPr>
            <a:endParaRPr lang="fr-BE" sz="1800" dirty="0" smtClean="0"/>
          </a:p>
          <a:p>
            <a:pPr lvl="1">
              <a:buNone/>
            </a:pPr>
            <a:r>
              <a:rPr lang="fr-BE" dirty="0" smtClean="0">
                <a:solidFill>
                  <a:schemeClr val="accent1"/>
                </a:solidFill>
                <a:sym typeface="Wingdings"/>
              </a:rPr>
              <a:t></a:t>
            </a:r>
            <a:r>
              <a:rPr lang="fr-BE" dirty="0" smtClean="0">
                <a:sym typeface="Wingdings"/>
              </a:rPr>
              <a:t> </a:t>
            </a:r>
            <a:r>
              <a:rPr lang="fr-BE" b="1" dirty="0" smtClean="0"/>
              <a:t>The </a:t>
            </a:r>
            <a:r>
              <a:rPr lang="fr-BE" b="1" dirty="0" err="1" smtClean="0"/>
              <a:t>reason</a:t>
            </a:r>
            <a:r>
              <a:rPr lang="fr-BE" b="1" dirty="0" smtClean="0"/>
              <a:t> for </a:t>
            </a:r>
            <a:r>
              <a:rPr lang="fr-BE" b="1" dirty="0" err="1" smtClean="0"/>
              <a:t>being</a:t>
            </a:r>
            <a:r>
              <a:rPr lang="fr-BE" b="1" dirty="0" smtClean="0"/>
              <a:t> !</a:t>
            </a:r>
          </a:p>
        </p:txBody>
      </p:sp>
      <p:pic>
        <p:nvPicPr>
          <p:cNvPr id="5" name="Image 4" descr="ELCodeShar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3786190"/>
            <a:ext cx="2214578" cy="8376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399032"/>
          </a:xfrm>
        </p:spPr>
        <p:txBody>
          <a:bodyPr/>
          <a:lstStyle/>
          <a:p>
            <a:pPr algn="r"/>
            <a:r>
              <a:rPr lang="fr-BE" dirty="0" smtClean="0"/>
              <a:t>Deux plates-formes (III)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BE" sz="2200" dirty="0" smtClean="0"/>
              <a:t>Un annuaire (</a:t>
            </a:r>
            <a:r>
              <a:rPr lang="fr-BE" sz="2200" i="1" dirty="0" smtClean="0"/>
              <a:t>People Directory</a:t>
            </a:r>
            <a:r>
              <a:rPr lang="fr-BE" sz="2200" dirty="0" smtClean="0"/>
              <a:t>)</a:t>
            </a:r>
          </a:p>
          <a:p>
            <a:pPr lvl="1"/>
            <a:endParaRPr lang="fr-BE" sz="2200" dirty="0" smtClean="0"/>
          </a:p>
        </p:txBody>
      </p:sp>
      <p:pic>
        <p:nvPicPr>
          <p:cNvPr id="7" name="Image 6" descr="p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1500173"/>
            <a:ext cx="3071834" cy="2493707"/>
          </a:xfrm>
          <a:prstGeom prst="rect">
            <a:avLst/>
          </a:prstGeom>
        </p:spPr>
      </p:pic>
      <p:pic>
        <p:nvPicPr>
          <p:cNvPr id="6" name="Image 5" descr="pd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57356" y="2546059"/>
            <a:ext cx="5686442" cy="4311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Deux plates-formes (IV)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BE" sz="1000" dirty="0" smtClean="0"/>
          </a:p>
          <a:p>
            <a:pPr>
              <a:buNone/>
            </a:pPr>
            <a:r>
              <a:rPr lang="fr-BE" sz="2500" dirty="0" smtClean="0"/>
              <a:t>Pour chacune des plates-formes :</a:t>
            </a:r>
          </a:p>
          <a:p>
            <a:r>
              <a:rPr lang="fr-BE" sz="2400" dirty="0" smtClean="0"/>
              <a:t>Éditeur traditionnel WYSIWYG</a:t>
            </a:r>
          </a:p>
          <a:p>
            <a:r>
              <a:rPr lang="fr-BE" sz="2400" dirty="0" err="1" smtClean="0"/>
              <a:t>Folksonomie</a:t>
            </a:r>
            <a:r>
              <a:rPr lang="fr-BE" sz="2400" dirty="0" smtClean="0"/>
              <a:t> (tags)</a:t>
            </a:r>
          </a:p>
          <a:p>
            <a:r>
              <a:rPr lang="fr-BE" sz="2400" dirty="0" smtClean="0"/>
              <a:t>Alerte pour les nouveautés (RSS, e-mail)</a:t>
            </a:r>
          </a:p>
          <a:p>
            <a:r>
              <a:rPr lang="fr-BE" sz="2400" dirty="0" smtClean="0"/>
              <a:t>Possibilité de joindre des fichiers</a:t>
            </a:r>
          </a:p>
          <a:p>
            <a:r>
              <a:rPr lang="fr-BE" sz="2400" dirty="0" smtClean="0"/>
              <a:t>Possibilité de laisser des commentaires</a:t>
            </a:r>
          </a:p>
          <a:p>
            <a:r>
              <a:rPr lang="fr-BE" sz="2400" dirty="0" smtClean="0"/>
              <a:t>Structure similaire (produits)</a:t>
            </a:r>
          </a:p>
          <a:p>
            <a:pPr>
              <a:buNone/>
            </a:pPr>
            <a:endParaRPr lang="fr-BE" sz="2400" dirty="0" smtClean="0"/>
          </a:p>
          <a:p>
            <a:endParaRPr lang="fr-BE" sz="2400" dirty="0" smtClean="0"/>
          </a:p>
        </p:txBody>
      </p:sp>
      <p:pic>
        <p:nvPicPr>
          <p:cNvPr id="4" name="Image 3" descr="plate-forme-de-baignad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484784"/>
            <a:ext cx="2436271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Accès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Où ?</a:t>
            </a:r>
          </a:p>
          <a:p>
            <a:pPr lvl="1"/>
            <a:r>
              <a:rPr lang="fr-BE" sz="2400" dirty="0" smtClean="0">
                <a:hlinkClick r:id="rId2"/>
              </a:rPr>
              <a:t>http://www.exlibrisgroup.org</a:t>
            </a:r>
            <a:r>
              <a:rPr lang="fr-BE" sz="2400" dirty="0" smtClean="0"/>
              <a:t> </a:t>
            </a:r>
          </a:p>
          <a:p>
            <a:pPr lvl="1"/>
            <a:endParaRPr lang="fr-BE" sz="1000" dirty="0" smtClean="0"/>
          </a:p>
          <a:p>
            <a:r>
              <a:rPr lang="fr-BE" dirty="0" smtClean="0"/>
              <a:t>Comment ?</a:t>
            </a:r>
          </a:p>
          <a:p>
            <a:pPr lvl="1"/>
            <a:r>
              <a:rPr lang="fr-BE" sz="2400" dirty="0" smtClean="0"/>
              <a:t>Avec le </a:t>
            </a:r>
            <a:r>
              <a:rPr lang="fr-BE" sz="2400" u="sng" dirty="0" smtClean="0">
                <a:uFill>
                  <a:solidFill>
                    <a:schemeClr val="accent1"/>
                  </a:solidFill>
                </a:uFill>
              </a:rPr>
              <a:t>login </a:t>
            </a:r>
            <a:r>
              <a:rPr lang="fr-BE" sz="2400" u="sng" dirty="0" err="1" smtClean="0">
                <a:uFill>
                  <a:solidFill>
                    <a:schemeClr val="accent1"/>
                  </a:solidFill>
                </a:uFill>
              </a:rPr>
              <a:t>Docportal</a:t>
            </a:r>
            <a:r>
              <a:rPr lang="fr-BE" sz="2400" u="sng" dirty="0" smtClean="0"/>
              <a:t> </a:t>
            </a:r>
            <a:r>
              <a:rPr lang="fr-BE" sz="2000" dirty="0" smtClean="0"/>
              <a:t>(</a:t>
            </a:r>
            <a:r>
              <a:rPr lang="fr-BE" sz="2000" dirty="0" err="1" smtClean="0"/>
              <a:t>mdp</a:t>
            </a:r>
            <a:r>
              <a:rPr lang="fr-BE" sz="2000" dirty="0" smtClean="0"/>
              <a:t> sensible à la casse !)</a:t>
            </a:r>
          </a:p>
          <a:p>
            <a:pPr lvl="1"/>
            <a:r>
              <a:rPr lang="fr-BE" sz="2400" dirty="0" smtClean="0"/>
              <a:t>Se créer un </a:t>
            </a:r>
            <a:r>
              <a:rPr lang="fr-BE" sz="2400" u="sng" dirty="0" smtClean="0">
                <a:uFill>
                  <a:solidFill>
                    <a:schemeClr val="accent1"/>
                  </a:solidFill>
                </a:uFill>
              </a:rPr>
              <a:t>login personnel</a:t>
            </a:r>
            <a:r>
              <a:rPr lang="fr-BE" sz="2400" dirty="0" smtClean="0"/>
              <a:t>, nécessaire si l’on veut contribuer au wiki ou accéder à </a:t>
            </a:r>
            <a:r>
              <a:rPr lang="fr-BE" sz="2400" dirty="0" err="1" smtClean="0"/>
              <a:t>CodeShare</a:t>
            </a:r>
            <a:endParaRPr lang="fr-BE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(I)</a:t>
            </a:r>
            <a:endParaRPr lang="fr-BE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72000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fr-FR" sz="2800" u="sng" dirty="0" smtClean="0">
                <a:uFill>
                  <a:solidFill>
                    <a:schemeClr val="accent1"/>
                  </a:solidFill>
                </a:uFill>
              </a:rPr>
              <a:t>Nombre de pages</a:t>
            </a:r>
            <a:r>
              <a:rPr lang="fr-FR" sz="2800" dirty="0" smtClean="0"/>
              <a:t> 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/>
              <a:t>du Wiki : 		1112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smtClean="0"/>
              <a:t>de </a:t>
            </a:r>
            <a:r>
              <a:rPr lang="fr-FR" sz="2800" dirty="0" err="1" smtClean="0"/>
              <a:t>CodeShare</a:t>
            </a:r>
            <a:r>
              <a:rPr lang="fr-FR" sz="2800" dirty="0" smtClean="0"/>
              <a:t> : 	204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fr-FR" sz="1000" dirty="0" smtClean="0"/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dont en </a:t>
            </a:r>
            <a:r>
              <a:rPr lang="fr-FR" i="1" dirty="0" smtClean="0"/>
              <a:t>Code Contributions</a:t>
            </a:r>
            <a:r>
              <a:rPr lang="fr-FR" dirty="0" smtClean="0"/>
              <a:t> :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ALEPH : 	37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SFX : 	18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/>
              <a:t>MetaLib</a:t>
            </a:r>
            <a:r>
              <a:rPr lang="fr-FR" dirty="0" smtClean="0"/>
              <a:t> : 	14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Primo : 	10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err="1" smtClean="0"/>
              <a:t>DigiTool</a:t>
            </a:r>
            <a:r>
              <a:rPr lang="fr-FR" dirty="0" smtClean="0"/>
              <a:t> : 	1</a:t>
            </a:r>
          </a:p>
          <a:p>
            <a:endParaRPr lang="fr-BE" dirty="0"/>
          </a:p>
        </p:txBody>
      </p:sp>
      <p:pic>
        <p:nvPicPr>
          <p:cNvPr id="4" name="Image 3" descr="statistiqu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4000504"/>
            <a:ext cx="3429025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Contenu (II)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u="sng" dirty="0" smtClean="0">
                <a:uFill>
                  <a:solidFill>
                    <a:schemeClr val="accent1"/>
                  </a:solidFill>
                </a:uFill>
              </a:rPr>
              <a:t>Exemples de contenus de </a:t>
            </a:r>
            <a:r>
              <a:rPr lang="fr-BE" u="sng" dirty="0" err="1" smtClean="0">
                <a:uFill>
                  <a:solidFill>
                    <a:schemeClr val="accent1"/>
                  </a:solidFill>
                </a:uFill>
              </a:rPr>
              <a:t>CodeShare</a:t>
            </a:r>
            <a:r>
              <a:rPr lang="fr-BE" dirty="0" smtClean="0"/>
              <a:t> :</a:t>
            </a:r>
          </a:p>
          <a:p>
            <a:r>
              <a:rPr lang="fr-BE" sz="2600" b="1" dirty="0" smtClean="0">
                <a:solidFill>
                  <a:schemeClr val="accent1"/>
                </a:solidFill>
              </a:rPr>
              <a:t>ALEPH</a:t>
            </a:r>
          </a:p>
          <a:p>
            <a:pPr lvl="1"/>
            <a:r>
              <a:rPr lang="en-US" sz="2300" dirty="0" smtClean="0"/>
              <a:t>Create a custom RSS feed using XML export</a:t>
            </a:r>
          </a:p>
          <a:p>
            <a:pPr lvl="1"/>
            <a:r>
              <a:rPr lang="en-US" sz="2300" dirty="0" smtClean="0"/>
              <a:t>Export </a:t>
            </a:r>
            <a:r>
              <a:rPr lang="en-US" sz="2300" dirty="0" err="1" smtClean="0"/>
              <a:t>ebooks</a:t>
            </a:r>
            <a:r>
              <a:rPr lang="en-US" sz="2300" dirty="0" smtClean="0"/>
              <a:t> from ALEPH to SFX</a:t>
            </a:r>
          </a:p>
          <a:p>
            <a:pPr lvl="1"/>
            <a:r>
              <a:rPr lang="fr-BE" sz="2300" dirty="0" smtClean="0"/>
              <a:t>ALEPH Mobile opac</a:t>
            </a:r>
          </a:p>
          <a:p>
            <a:pPr lvl="1"/>
            <a:endParaRPr lang="fr-BE" dirty="0" smtClean="0"/>
          </a:p>
        </p:txBody>
      </p:sp>
      <p:pic>
        <p:nvPicPr>
          <p:cNvPr id="5" name="Image 4" descr="mobil_julia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4000504"/>
            <a:ext cx="3408776" cy="2595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456</TotalTime>
  <Words>559</Words>
  <Application>Microsoft Office PowerPoint</Application>
  <PresentationFormat>Affichage à l'écran (4:3)</PresentationFormat>
  <Paragraphs>169</Paragraphs>
  <Slides>20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Verve</vt:lpstr>
      <vt:lpstr>    EL Commons</vt:lpstr>
      <vt:lpstr>EL Commons </vt:lpstr>
      <vt:lpstr>Deux plates-formes (I)</vt:lpstr>
      <vt:lpstr>Deux plates-formes (II)</vt:lpstr>
      <vt:lpstr>Deux plates-formes (III)</vt:lpstr>
      <vt:lpstr>Deux plates-formes (IV)</vt:lpstr>
      <vt:lpstr>Accès</vt:lpstr>
      <vt:lpstr>Contenu (I)</vt:lpstr>
      <vt:lpstr>Contenu (II)</vt:lpstr>
      <vt:lpstr>Contenu (III)</vt:lpstr>
      <vt:lpstr>Contenu (IV)</vt:lpstr>
      <vt:lpstr>Contenu (V)</vt:lpstr>
      <vt:lpstr>Contenu (VI)</vt:lpstr>
      <vt:lpstr>Contenu (VII)</vt:lpstr>
      <vt:lpstr>Statistiques d’utilisation (I)</vt:lpstr>
      <vt:lpstr>Statistiques d’utilisation (II)</vt:lpstr>
      <vt:lpstr>Statistiques d’utilisation (III)</vt:lpstr>
      <vt:lpstr>Statistiques d’utilisation (IV)</vt:lpstr>
      <vt:lpstr>Statistiques d’utilisation (V)</vt:lpstr>
      <vt:lpstr>Pour finir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Commons</dc:title>
  <dc:creator>François Renaville</dc:creator>
  <cp:lastModifiedBy>François Renaville</cp:lastModifiedBy>
  <cp:revision>80</cp:revision>
  <dcterms:created xsi:type="dcterms:W3CDTF">2010-01-02T14:10:42Z</dcterms:created>
  <dcterms:modified xsi:type="dcterms:W3CDTF">2013-07-08T13:53:13Z</dcterms:modified>
</cp:coreProperties>
</file>