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8" autoAdjust="0"/>
  </p:normalViewPr>
  <p:slideViewPr>
    <p:cSldViewPr snapToGrid="0" snapToObjects="1">
      <p:cViewPr varScale="1">
        <p:scale>
          <a:sx n="95" d="100"/>
          <a:sy n="95" d="100"/>
        </p:scale>
        <p:origin x="-14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0228-BFE1-9147-944D-835A14855DE3}" type="datetimeFigureOut">
              <a:rPr lang="fr-FR" smtClean="0"/>
              <a:t>22/10/12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89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0228-BFE1-9147-944D-835A14855DE3}" type="datetimeFigureOut">
              <a:rPr lang="fr-FR" smtClean="0"/>
              <a:t>22/10/12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17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0228-BFE1-9147-944D-835A14855DE3}" type="datetimeFigureOut">
              <a:rPr lang="fr-FR" smtClean="0"/>
              <a:t>22/10/12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6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0228-BFE1-9147-944D-835A14855DE3}" type="datetimeFigureOut">
              <a:rPr lang="fr-FR" smtClean="0"/>
              <a:t>22/10/12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0228-BFE1-9147-944D-835A14855DE3}" type="datetimeFigureOut">
              <a:rPr lang="fr-FR" smtClean="0"/>
              <a:t>22/10/12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51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0228-BFE1-9147-944D-835A14855DE3}" type="datetimeFigureOut">
              <a:rPr lang="fr-FR" smtClean="0"/>
              <a:t>22/10/12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17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0228-BFE1-9147-944D-835A14855DE3}" type="datetimeFigureOut">
              <a:rPr lang="fr-FR" smtClean="0"/>
              <a:t>22/10/12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98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0228-BFE1-9147-944D-835A14855DE3}" type="datetimeFigureOut">
              <a:rPr lang="fr-FR" smtClean="0"/>
              <a:t>22/10/12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68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0228-BFE1-9147-944D-835A14855DE3}" type="datetimeFigureOut">
              <a:rPr lang="fr-FR" smtClean="0"/>
              <a:t>22/10/12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72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0228-BFE1-9147-944D-835A14855DE3}" type="datetimeFigureOut">
              <a:rPr lang="fr-FR" smtClean="0"/>
              <a:t>22/10/12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49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0228-BFE1-9147-944D-835A14855DE3}" type="datetimeFigureOut">
              <a:rPr lang="fr-FR" smtClean="0"/>
              <a:t>22/10/12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74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0228-BFE1-9147-944D-835A14855DE3}" type="datetimeFigureOut">
              <a:rPr lang="fr-FR" smtClean="0"/>
              <a:t>22/10/12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2725F-4EF2-5242-8FDB-F8F99D6F0A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11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Visuel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01" y="-99211"/>
            <a:ext cx="5202181" cy="5516163"/>
          </a:xfrm>
          <a:prstGeom prst="rect">
            <a:avLst/>
          </a:prstGeom>
        </p:spPr>
      </p:pic>
      <p:sp>
        <p:nvSpPr>
          <p:cNvPr id="21" name="Titre 1"/>
          <p:cNvSpPr txBox="1">
            <a:spLocks/>
          </p:cNvSpPr>
          <p:nvPr/>
        </p:nvSpPr>
        <p:spPr>
          <a:xfrm>
            <a:off x="904987" y="441158"/>
            <a:ext cx="4796366" cy="3548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>
                <a:solidFill>
                  <a:srgbClr val="326187"/>
                </a:solidFill>
                <a:latin typeface="Arial Black"/>
                <a:cs typeface="Arial Black"/>
              </a:rPr>
              <a:t>Stockage du Carbon</a:t>
            </a:r>
            <a:r>
              <a:rPr lang="fr-FR" dirty="0" smtClean="0">
                <a:solidFill>
                  <a:srgbClr val="326187"/>
                </a:solidFill>
                <a:latin typeface="Arial Black"/>
                <a:cs typeface="Arial Black"/>
              </a:rPr>
              <a:t>e dans les for</a:t>
            </a:r>
            <a:r>
              <a:rPr lang="fr-FR" dirty="0" smtClean="0">
                <a:solidFill>
                  <a:srgbClr val="326187"/>
                </a:solidFill>
                <a:latin typeface="Arial Black"/>
                <a:cs typeface="Arial Black"/>
              </a:rPr>
              <a:t>êts de </a:t>
            </a:r>
            <a:r>
              <a:rPr lang="fr-FR" dirty="0" err="1" smtClean="0">
                <a:solidFill>
                  <a:srgbClr val="326187"/>
                </a:solidFill>
                <a:latin typeface="Arial Black"/>
                <a:cs typeface="Arial Black"/>
              </a:rPr>
              <a:t>Yangambi</a:t>
            </a:r>
            <a:r>
              <a:rPr lang="fr-FR" dirty="0" smtClean="0">
                <a:solidFill>
                  <a:srgbClr val="326187"/>
                </a:solidFill>
                <a:latin typeface="Arial Black"/>
                <a:cs typeface="Arial Black"/>
              </a:rPr>
              <a:t> (RDC)</a:t>
            </a:r>
            <a:endParaRPr lang="fr-FR" dirty="0">
              <a:solidFill>
                <a:srgbClr val="326187"/>
              </a:solidFill>
              <a:latin typeface="Arial Black"/>
              <a:cs typeface="Arial Black"/>
            </a:endParaRPr>
          </a:p>
        </p:txBody>
      </p:sp>
      <p:sp>
        <p:nvSpPr>
          <p:cNvPr id="22" name="Sous-titre 2"/>
          <p:cNvSpPr txBox="1">
            <a:spLocks/>
          </p:cNvSpPr>
          <p:nvPr/>
        </p:nvSpPr>
        <p:spPr>
          <a:xfrm>
            <a:off x="904987" y="3985244"/>
            <a:ext cx="4460166" cy="240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>
              <a:solidFill>
                <a:srgbClr val="326187"/>
              </a:solidFill>
              <a:latin typeface="Arial"/>
              <a:cs typeface="Arial"/>
            </a:endParaRPr>
          </a:p>
        </p:txBody>
      </p:sp>
      <p:sp>
        <p:nvSpPr>
          <p:cNvPr id="23" name="Sous-titre 2"/>
          <p:cNvSpPr txBox="1">
            <a:spLocks/>
          </p:cNvSpPr>
          <p:nvPr/>
        </p:nvSpPr>
        <p:spPr>
          <a:xfrm>
            <a:off x="904987" y="5169005"/>
            <a:ext cx="4809067" cy="754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400" dirty="0">
              <a:solidFill>
                <a:srgbClr val="326187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326187">
                    <a:alpha val="50000"/>
                  </a:srgbClr>
                </a:solidFill>
                <a:latin typeface="Arial"/>
                <a:cs typeface="Arial"/>
              </a:rPr>
              <a:t>Thalès</a:t>
            </a:r>
            <a:r>
              <a:rPr lang="en-US" sz="1600" dirty="0" smtClean="0">
                <a:solidFill>
                  <a:srgbClr val="326187">
                    <a:alpha val="50000"/>
                  </a:srgbClr>
                </a:solidFill>
                <a:latin typeface="Arial"/>
                <a:cs typeface="Arial"/>
              </a:rPr>
              <a:t> de Haulleville 2012</a:t>
            </a:r>
            <a:endParaRPr lang="en-US" sz="1600" dirty="0">
              <a:solidFill>
                <a:srgbClr val="326187">
                  <a:alpha val="5000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649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904987" y="3219558"/>
            <a:ext cx="4796366" cy="769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dirty="0">
              <a:solidFill>
                <a:srgbClr val="326187"/>
              </a:solidFill>
              <a:latin typeface="Arial Black"/>
              <a:cs typeface="Arial Black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904987" y="3985244"/>
            <a:ext cx="4460166" cy="675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>
              <a:solidFill>
                <a:srgbClr val="326187"/>
              </a:solidFill>
              <a:latin typeface="Arial"/>
              <a:cs typeface="Arial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904987" y="5169005"/>
            <a:ext cx="4809067" cy="754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400" dirty="0" smtClean="0">
              <a:solidFill>
                <a:srgbClr val="326187"/>
              </a:solidFill>
              <a:latin typeface="Arial"/>
              <a:cs typeface="Arial"/>
            </a:endParaRPr>
          </a:p>
        </p:txBody>
      </p:sp>
      <p:pic>
        <p:nvPicPr>
          <p:cNvPr id="6" name="Image 2" descr="Logo GxABT [small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" y="5950800"/>
            <a:ext cx="2592000" cy="907200"/>
          </a:xfrm>
          <a:prstGeom prst="rect">
            <a:avLst/>
          </a:prstGeom>
        </p:spPr>
      </p:pic>
      <p:pic>
        <p:nvPicPr>
          <p:cNvPr id="8" name="Image 3" descr="Logo ULg [small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75" y="5923013"/>
            <a:ext cx="1238625" cy="900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26187"/>
                </a:solidFill>
                <a:latin typeface="Arial Black"/>
                <a:cs typeface="Arial Black"/>
              </a:rPr>
              <a:t>Zone d’Etude</a:t>
            </a:r>
            <a:endParaRPr lang="fr-FR" dirty="0">
              <a:solidFill>
                <a:srgbClr val="326187"/>
              </a:solidFill>
              <a:latin typeface="Arial Black"/>
              <a:cs typeface="Arial Black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>
              <a:solidFill>
                <a:srgbClr val="326187"/>
              </a:solidFill>
              <a:latin typeface="Arial"/>
              <a:cs typeface="Arial"/>
            </a:endParaRPr>
          </a:p>
          <a:p>
            <a:endParaRPr lang="fr-FR" dirty="0">
              <a:solidFill>
                <a:srgbClr val="326187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326187">
                    <a:alpha val="50000"/>
                  </a:srgbClr>
                </a:solidFill>
                <a:latin typeface="Arial"/>
                <a:cs typeface="Arial"/>
              </a:rPr>
              <a:t>Thalès</a:t>
            </a:r>
            <a:r>
              <a:rPr lang="en-US" sz="1600" dirty="0" smtClean="0">
                <a:solidFill>
                  <a:srgbClr val="326187">
                    <a:alpha val="50000"/>
                  </a:srgbClr>
                </a:solidFill>
                <a:latin typeface="Arial"/>
                <a:cs typeface="Arial"/>
              </a:rPr>
              <a:t> de Haulleville 2012</a:t>
            </a:r>
            <a:endParaRPr lang="en-US" sz="1600" dirty="0">
              <a:solidFill>
                <a:srgbClr val="326187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2" name="Picture" descr="A description..."/>
          <p:cNvPicPr>
            <a:picLocks/>
          </p:cNvPicPr>
          <p:nvPr/>
        </p:nvPicPr>
        <p:blipFill>
          <a:blip r:embed="rId5"/>
          <a:srcRect l="-31355" r="-31355"/>
          <a:stretch>
            <a:fillRect/>
          </a:stretch>
        </p:blipFill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318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904987" y="3219558"/>
            <a:ext cx="4796366" cy="769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dirty="0">
              <a:solidFill>
                <a:srgbClr val="326187"/>
              </a:solidFill>
              <a:latin typeface="Arial Black"/>
              <a:cs typeface="Arial Black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904987" y="3985244"/>
            <a:ext cx="4460166" cy="675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>
              <a:solidFill>
                <a:srgbClr val="326187"/>
              </a:solidFill>
              <a:latin typeface="Arial"/>
              <a:cs typeface="Arial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904987" y="5169005"/>
            <a:ext cx="4809067" cy="754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400" dirty="0" smtClean="0">
              <a:solidFill>
                <a:srgbClr val="326187"/>
              </a:solidFill>
              <a:latin typeface="Arial"/>
              <a:cs typeface="Arial"/>
            </a:endParaRPr>
          </a:p>
        </p:txBody>
      </p:sp>
      <p:pic>
        <p:nvPicPr>
          <p:cNvPr id="6" name="Image 2" descr="Logo GxABT [small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" y="5950800"/>
            <a:ext cx="2592000" cy="907200"/>
          </a:xfrm>
          <a:prstGeom prst="rect">
            <a:avLst/>
          </a:prstGeom>
        </p:spPr>
      </p:pic>
      <p:pic>
        <p:nvPicPr>
          <p:cNvPr id="8" name="Image 3" descr="Logo ULg [small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75" y="5923013"/>
            <a:ext cx="1238625" cy="900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26187"/>
                </a:solidFill>
                <a:latin typeface="Arial Black"/>
                <a:cs typeface="Arial Black"/>
              </a:rPr>
              <a:t>Matériel &amp; Méthode</a:t>
            </a:r>
            <a:endParaRPr lang="fr-FR" dirty="0">
              <a:solidFill>
                <a:srgbClr val="326187"/>
              </a:solidFill>
              <a:latin typeface="Arial Black"/>
              <a:cs typeface="Arial Black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20 parcelles d’échantillonnage de 1ha (100m x 100m) ont été réalisées.</a:t>
            </a:r>
          </a:p>
          <a:p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For</a:t>
            </a:r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êts à </a:t>
            </a:r>
            <a:r>
              <a:rPr lang="fr-FR" i="1" dirty="0" err="1" smtClean="0">
                <a:solidFill>
                  <a:srgbClr val="326187"/>
                </a:solidFill>
                <a:latin typeface="Arial"/>
                <a:cs typeface="Arial"/>
              </a:rPr>
              <a:t>Gilbertiodendron</a:t>
            </a:r>
            <a:r>
              <a:rPr lang="fr-FR" i="1" dirty="0" smtClean="0">
                <a:solidFill>
                  <a:srgbClr val="326187"/>
                </a:solidFill>
                <a:latin typeface="Arial"/>
                <a:cs typeface="Arial"/>
              </a:rPr>
              <a:t> </a:t>
            </a:r>
            <a:r>
              <a:rPr lang="fr-FR" i="1" dirty="0" err="1">
                <a:solidFill>
                  <a:srgbClr val="326187"/>
                </a:solidFill>
                <a:latin typeface="Arial"/>
                <a:cs typeface="Arial"/>
              </a:rPr>
              <a:t>d</a:t>
            </a:r>
            <a:r>
              <a:rPr lang="fr-FR" i="1" dirty="0" err="1" smtClean="0">
                <a:solidFill>
                  <a:srgbClr val="326187"/>
                </a:solidFill>
                <a:latin typeface="Arial"/>
                <a:cs typeface="Arial"/>
              </a:rPr>
              <a:t>ewevri</a:t>
            </a:r>
            <a:r>
              <a:rPr lang="fr-FR" i="1" dirty="0" smtClean="0">
                <a:solidFill>
                  <a:srgbClr val="326187"/>
                </a:solidFill>
                <a:latin typeface="Arial"/>
                <a:cs typeface="Arial"/>
              </a:rPr>
              <a:t>, </a:t>
            </a:r>
            <a:r>
              <a:rPr lang="fr-FR" i="1" dirty="0" err="1" smtClean="0">
                <a:solidFill>
                  <a:srgbClr val="326187"/>
                </a:solidFill>
                <a:latin typeface="Arial"/>
                <a:cs typeface="Arial"/>
              </a:rPr>
              <a:t>Scordophleus</a:t>
            </a:r>
            <a:r>
              <a:rPr lang="fr-FR" i="1" dirty="0" smtClean="0">
                <a:solidFill>
                  <a:srgbClr val="326187"/>
                </a:solidFill>
                <a:latin typeface="Arial"/>
                <a:cs typeface="Arial"/>
              </a:rPr>
              <a:t> </a:t>
            </a:r>
            <a:r>
              <a:rPr lang="fr-FR" i="1" dirty="0" err="1" smtClean="0">
                <a:solidFill>
                  <a:srgbClr val="326187"/>
                </a:solidFill>
                <a:latin typeface="Arial"/>
                <a:cs typeface="Arial"/>
              </a:rPr>
              <a:t>zenkeri</a:t>
            </a:r>
            <a:r>
              <a:rPr lang="fr-FR" i="1" dirty="0" smtClean="0">
                <a:solidFill>
                  <a:srgbClr val="326187"/>
                </a:solidFill>
                <a:latin typeface="Arial"/>
                <a:cs typeface="Arial"/>
              </a:rPr>
              <a:t>, </a:t>
            </a:r>
            <a:r>
              <a:rPr lang="fr-FR" i="1" dirty="0" err="1" smtClean="0">
                <a:solidFill>
                  <a:srgbClr val="326187"/>
                </a:solidFill>
                <a:latin typeface="Arial"/>
                <a:cs typeface="Arial"/>
              </a:rPr>
              <a:t>Musanga</a:t>
            </a:r>
            <a:r>
              <a:rPr lang="fr-FR" i="1" dirty="0" smtClean="0">
                <a:solidFill>
                  <a:srgbClr val="326187"/>
                </a:solidFill>
                <a:latin typeface="Arial"/>
                <a:cs typeface="Arial"/>
              </a:rPr>
              <a:t> </a:t>
            </a:r>
            <a:r>
              <a:rPr lang="fr-FR" i="1" dirty="0" err="1" smtClean="0">
                <a:solidFill>
                  <a:srgbClr val="326187"/>
                </a:solidFill>
                <a:latin typeface="Arial"/>
                <a:cs typeface="Arial"/>
              </a:rPr>
              <a:t>cercropoides</a:t>
            </a:r>
            <a:r>
              <a:rPr lang="fr-FR" i="1" dirty="0" smtClean="0">
                <a:solidFill>
                  <a:srgbClr val="326187"/>
                </a:solidFill>
                <a:latin typeface="Arial"/>
                <a:cs typeface="Arial"/>
              </a:rPr>
              <a:t>.</a:t>
            </a:r>
          </a:p>
          <a:p>
            <a:r>
              <a:rPr lang="fr-FR" i="1" dirty="0" smtClean="0">
                <a:solidFill>
                  <a:srgbClr val="326187"/>
                </a:solidFill>
                <a:latin typeface="Arial"/>
                <a:cs typeface="Arial"/>
              </a:rPr>
              <a:t>Forêts à </a:t>
            </a:r>
            <a:r>
              <a:rPr lang="fr-FR" i="1" dirty="0" err="1" smtClean="0">
                <a:solidFill>
                  <a:srgbClr val="326187"/>
                </a:solidFill>
                <a:latin typeface="Arial"/>
                <a:cs typeface="Arial"/>
              </a:rPr>
              <a:t>Scordophleus</a:t>
            </a:r>
            <a:r>
              <a:rPr lang="fr-FR" i="1" dirty="0" smtClean="0">
                <a:solidFill>
                  <a:srgbClr val="326187"/>
                </a:solidFill>
                <a:latin typeface="Arial"/>
                <a:cs typeface="Arial"/>
              </a:rPr>
              <a:t> </a:t>
            </a:r>
            <a:r>
              <a:rPr lang="fr-FR" i="1" dirty="0" err="1" smtClean="0">
                <a:solidFill>
                  <a:srgbClr val="326187"/>
                </a:solidFill>
                <a:latin typeface="Arial"/>
                <a:cs typeface="Arial"/>
              </a:rPr>
              <a:t>zenkeri</a:t>
            </a:r>
            <a:r>
              <a:rPr lang="fr-FR" i="1" dirty="0">
                <a:solidFill>
                  <a:srgbClr val="326187"/>
                </a:solidFill>
                <a:latin typeface="Arial"/>
                <a:cs typeface="Arial"/>
              </a:rPr>
              <a:t> </a:t>
            </a:r>
            <a:r>
              <a:rPr lang="fr-FR" i="1" dirty="0" smtClean="0">
                <a:solidFill>
                  <a:srgbClr val="326187"/>
                </a:solidFill>
                <a:latin typeface="Arial"/>
                <a:cs typeface="Arial"/>
              </a:rPr>
              <a:t>: </a:t>
            </a:r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forêts de cœur et </a:t>
            </a:r>
            <a:r>
              <a:rPr lang="fr-FR" dirty="0" err="1" smtClean="0">
                <a:solidFill>
                  <a:srgbClr val="326187"/>
                </a:solidFill>
                <a:latin typeface="Arial"/>
                <a:cs typeface="Arial"/>
              </a:rPr>
              <a:t>transects</a:t>
            </a:r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 de lisière (50m x 200m).</a:t>
            </a:r>
            <a:endParaRPr lang="fr-FR" dirty="0">
              <a:solidFill>
                <a:srgbClr val="326187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326187">
                    <a:alpha val="50000"/>
                  </a:srgbClr>
                </a:solidFill>
                <a:latin typeface="Arial"/>
                <a:cs typeface="Arial"/>
              </a:rPr>
              <a:t>Thalès</a:t>
            </a:r>
            <a:r>
              <a:rPr lang="en-US" sz="1600" dirty="0" smtClean="0">
                <a:solidFill>
                  <a:srgbClr val="326187">
                    <a:alpha val="50000"/>
                  </a:srgbClr>
                </a:solidFill>
                <a:latin typeface="Arial"/>
                <a:cs typeface="Arial"/>
              </a:rPr>
              <a:t> de Haulleville 2012</a:t>
            </a:r>
            <a:endParaRPr lang="en-US" sz="1600" dirty="0">
              <a:solidFill>
                <a:srgbClr val="326187">
                  <a:alpha val="5000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046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904987" y="3219558"/>
            <a:ext cx="4796366" cy="769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dirty="0">
              <a:solidFill>
                <a:srgbClr val="326187"/>
              </a:solidFill>
              <a:latin typeface="Arial Black"/>
              <a:cs typeface="Arial Black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904987" y="3985244"/>
            <a:ext cx="4460166" cy="675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>
              <a:solidFill>
                <a:srgbClr val="326187"/>
              </a:solidFill>
              <a:latin typeface="Arial"/>
              <a:cs typeface="Arial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904987" y="5169005"/>
            <a:ext cx="4809067" cy="754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400" dirty="0" smtClean="0">
              <a:solidFill>
                <a:srgbClr val="326187"/>
              </a:solidFill>
              <a:latin typeface="Arial"/>
              <a:cs typeface="Arial"/>
            </a:endParaRPr>
          </a:p>
        </p:txBody>
      </p:sp>
      <p:pic>
        <p:nvPicPr>
          <p:cNvPr id="6" name="Image 2" descr="Logo GxABT [small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" y="5950800"/>
            <a:ext cx="2592000" cy="907200"/>
          </a:xfrm>
          <a:prstGeom prst="rect">
            <a:avLst/>
          </a:prstGeom>
        </p:spPr>
      </p:pic>
      <p:pic>
        <p:nvPicPr>
          <p:cNvPr id="8" name="Image 3" descr="Logo ULg [small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75" y="5923013"/>
            <a:ext cx="1238625" cy="900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26187"/>
                </a:solidFill>
                <a:latin typeface="Arial Black"/>
                <a:cs typeface="Arial Black"/>
              </a:rPr>
              <a:t>Matériel &amp; Méthode</a:t>
            </a:r>
            <a:endParaRPr lang="fr-FR" dirty="0">
              <a:solidFill>
                <a:srgbClr val="326187"/>
              </a:solidFill>
              <a:latin typeface="Arial Black"/>
              <a:cs typeface="Arial Black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Tous les individus : Espèces, DBH.</a:t>
            </a:r>
          </a:p>
          <a:p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Sélections : </a:t>
            </a:r>
          </a:p>
          <a:p>
            <a:pPr lvl="1"/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Hauteur</a:t>
            </a:r>
          </a:p>
          <a:p>
            <a:pPr lvl="1"/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Echantillons de bois (blocs) : Densité + Activité Cambiale</a:t>
            </a:r>
          </a:p>
          <a:p>
            <a:pPr lvl="1"/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Carottes</a:t>
            </a:r>
          </a:p>
          <a:p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Echantillonnage de sol.</a:t>
            </a:r>
          </a:p>
          <a:p>
            <a:endParaRPr lang="fr-FR" dirty="0">
              <a:solidFill>
                <a:srgbClr val="326187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326187">
                    <a:alpha val="50000"/>
                  </a:srgbClr>
                </a:solidFill>
                <a:latin typeface="Arial"/>
                <a:cs typeface="Arial"/>
              </a:rPr>
              <a:t>Thalès</a:t>
            </a:r>
            <a:r>
              <a:rPr lang="en-US" sz="1600" dirty="0" smtClean="0">
                <a:solidFill>
                  <a:srgbClr val="326187">
                    <a:alpha val="50000"/>
                  </a:srgbClr>
                </a:solidFill>
                <a:latin typeface="Arial"/>
                <a:cs typeface="Arial"/>
              </a:rPr>
              <a:t> de Haulleville 2012</a:t>
            </a:r>
            <a:endParaRPr lang="en-US" sz="1600" dirty="0">
              <a:solidFill>
                <a:srgbClr val="326187">
                  <a:alpha val="5000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698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904987" y="3219558"/>
            <a:ext cx="4796366" cy="769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dirty="0">
              <a:solidFill>
                <a:srgbClr val="326187"/>
              </a:solidFill>
              <a:latin typeface="Arial Black"/>
              <a:cs typeface="Arial Black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904987" y="3985244"/>
            <a:ext cx="4460166" cy="675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>
              <a:solidFill>
                <a:srgbClr val="326187"/>
              </a:solidFill>
              <a:latin typeface="Arial"/>
              <a:cs typeface="Arial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904987" y="5169005"/>
            <a:ext cx="4809067" cy="754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400" dirty="0" smtClean="0">
              <a:solidFill>
                <a:srgbClr val="326187"/>
              </a:solidFill>
              <a:latin typeface="Arial"/>
              <a:cs typeface="Arial"/>
            </a:endParaRPr>
          </a:p>
        </p:txBody>
      </p:sp>
      <p:pic>
        <p:nvPicPr>
          <p:cNvPr id="6" name="Image 2" descr="Logo GxABT [small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" y="5950800"/>
            <a:ext cx="2592000" cy="907200"/>
          </a:xfrm>
          <a:prstGeom prst="rect">
            <a:avLst/>
          </a:prstGeom>
        </p:spPr>
      </p:pic>
      <p:pic>
        <p:nvPicPr>
          <p:cNvPr id="8" name="Image 3" descr="Logo ULg [small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75" y="5923013"/>
            <a:ext cx="1238625" cy="900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26187"/>
                </a:solidFill>
                <a:latin typeface="Arial Black"/>
                <a:cs typeface="Arial Black"/>
              </a:rPr>
              <a:t>Résultats préliminaires</a:t>
            </a:r>
            <a:endParaRPr lang="fr-FR" dirty="0">
              <a:solidFill>
                <a:srgbClr val="326187"/>
              </a:solidFill>
              <a:latin typeface="Arial Black"/>
              <a:cs typeface="Arial Black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Stock de carbone (</a:t>
            </a:r>
            <a:r>
              <a:rPr lang="fr-FR" i="1" dirty="0" err="1" smtClean="0">
                <a:solidFill>
                  <a:srgbClr val="326187"/>
                </a:solidFill>
                <a:latin typeface="Arial"/>
                <a:cs typeface="Arial"/>
              </a:rPr>
              <a:t>Chave</a:t>
            </a:r>
            <a:r>
              <a:rPr lang="fr-FR" i="1" dirty="0" smtClean="0">
                <a:solidFill>
                  <a:srgbClr val="326187"/>
                </a:solidFill>
                <a:latin typeface="Arial"/>
                <a:cs typeface="Arial"/>
              </a:rPr>
              <a:t> et al.</a:t>
            </a:r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 2005.)</a:t>
            </a:r>
          </a:p>
          <a:p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For</a:t>
            </a:r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êts à </a:t>
            </a:r>
            <a:r>
              <a:rPr lang="fr-FR" i="1" dirty="0" err="1" smtClean="0">
                <a:solidFill>
                  <a:srgbClr val="326187"/>
                </a:solidFill>
                <a:latin typeface="Arial"/>
                <a:cs typeface="Arial"/>
              </a:rPr>
              <a:t>Gilbertiodendron</a:t>
            </a:r>
            <a:r>
              <a:rPr lang="fr-FR" i="1" dirty="0" smtClean="0">
                <a:solidFill>
                  <a:srgbClr val="326187"/>
                </a:solidFill>
                <a:latin typeface="Arial"/>
                <a:cs typeface="Arial"/>
              </a:rPr>
              <a:t> </a:t>
            </a:r>
            <a:r>
              <a:rPr lang="fr-FR" i="1" dirty="0" err="1" smtClean="0">
                <a:solidFill>
                  <a:srgbClr val="326187"/>
                </a:solidFill>
                <a:latin typeface="Arial"/>
                <a:cs typeface="Arial"/>
              </a:rPr>
              <a:t>dewevrei</a:t>
            </a:r>
            <a:r>
              <a:rPr lang="fr-FR" i="1" dirty="0" smtClean="0">
                <a:solidFill>
                  <a:srgbClr val="326187"/>
                </a:solidFill>
                <a:latin typeface="Arial"/>
                <a:cs typeface="Arial"/>
              </a:rPr>
              <a:t> </a:t>
            </a:r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et </a:t>
            </a:r>
            <a:r>
              <a:rPr lang="fr-FR" i="1" dirty="0" err="1" smtClean="0">
                <a:solidFill>
                  <a:srgbClr val="326187"/>
                </a:solidFill>
                <a:latin typeface="Arial"/>
                <a:cs typeface="Arial"/>
              </a:rPr>
              <a:t>Scordophleus</a:t>
            </a:r>
            <a:r>
              <a:rPr lang="fr-FR" i="1" dirty="0" smtClean="0">
                <a:solidFill>
                  <a:srgbClr val="326187"/>
                </a:solidFill>
                <a:latin typeface="Arial"/>
                <a:cs typeface="Arial"/>
              </a:rPr>
              <a:t> </a:t>
            </a:r>
            <a:r>
              <a:rPr lang="fr-FR" i="1" dirty="0" err="1" smtClean="0">
                <a:solidFill>
                  <a:srgbClr val="326187"/>
                </a:solidFill>
                <a:latin typeface="Arial"/>
                <a:cs typeface="Arial"/>
              </a:rPr>
              <a:t>zenkeri</a:t>
            </a:r>
            <a:r>
              <a:rPr lang="fr-FR" i="1" dirty="0" smtClean="0">
                <a:solidFill>
                  <a:srgbClr val="326187"/>
                </a:solidFill>
                <a:latin typeface="Arial"/>
                <a:cs typeface="Arial"/>
              </a:rPr>
              <a:t> </a:t>
            </a:r>
            <a:r>
              <a:rPr lang="fr-FR" dirty="0">
                <a:solidFill>
                  <a:srgbClr val="326187"/>
                </a:solidFill>
                <a:latin typeface="Arial"/>
                <a:cs typeface="Arial"/>
              </a:rPr>
              <a:t>: 330.2 ± 40.5 Mg ha</a:t>
            </a:r>
            <a:r>
              <a:rPr lang="fr-FR" baseline="30000" dirty="0">
                <a:solidFill>
                  <a:srgbClr val="326187"/>
                </a:solidFill>
                <a:latin typeface="Arial"/>
                <a:cs typeface="Arial"/>
              </a:rPr>
              <a:t>-</a:t>
            </a:r>
            <a:r>
              <a:rPr lang="fr-FR" baseline="30000" dirty="0" smtClean="0">
                <a:solidFill>
                  <a:srgbClr val="326187"/>
                </a:solidFill>
                <a:latin typeface="Arial"/>
                <a:cs typeface="Arial"/>
              </a:rPr>
              <a:t>1</a:t>
            </a:r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.</a:t>
            </a:r>
          </a:p>
          <a:p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For</a:t>
            </a:r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êts à </a:t>
            </a:r>
            <a:r>
              <a:rPr lang="fr-FR" i="1" dirty="0" err="1" smtClean="0">
                <a:solidFill>
                  <a:srgbClr val="326187"/>
                </a:solidFill>
                <a:latin typeface="Arial"/>
                <a:cs typeface="Arial"/>
              </a:rPr>
              <a:t>Musanga</a:t>
            </a:r>
            <a:r>
              <a:rPr lang="fr-FR" i="1" dirty="0" smtClean="0">
                <a:solidFill>
                  <a:srgbClr val="326187"/>
                </a:solidFill>
                <a:latin typeface="Arial"/>
                <a:cs typeface="Arial"/>
              </a:rPr>
              <a:t> </a:t>
            </a:r>
            <a:r>
              <a:rPr lang="fr-FR" i="1" dirty="0" err="1" smtClean="0">
                <a:solidFill>
                  <a:srgbClr val="326187"/>
                </a:solidFill>
                <a:latin typeface="Arial"/>
                <a:cs typeface="Arial"/>
              </a:rPr>
              <a:t>cecropides</a:t>
            </a:r>
            <a:r>
              <a:rPr lang="fr-FR" i="1" dirty="0" smtClean="0">
                <a:solidFill>
                  <a:srgbClr val="326187"/>
                </a:solidFill>
                <a:latin typeface="Arial"/>
                <a:cs typeface="Arial"/>
              </a:rPr>
              <a:t> </a:t>
            </a:r>
            <a:r>
              <a:rPr lang="fr-FR" dirty="0">
                <a:solidFill>
                  <a:srgbClr val="326187"/>
                </a:solidFill>
                <a:latin typeface="Arial"/>
                <a:cs typeface="Arial"/>
              </a:rPr>
              <a:t>: 75.2 ± 18.7 Mg ha</a:t>
            </a:r>
            <a:r>
              <a:rPr lang="fr-FR" baseline="30000" dirty="0">
                <a:solidFill>
                  <a:srgbClr val="326187"/>
                </a:solidFill>
                <a:latin typeface="Arial"/>
                <a:cs typeface="Arial"/>
              </a:rPr>
              <a:t>-1 </a:t>
            </a:r>
            <a:endParaRPr lang="fr-FR" baseline="30000" dirty="0" smtClean="0">
              <a:solidFill>
                <a:srgbClr val="326187"/>
              </a:solidFill>
              <a:latin typeface="Arial"/>
              <a:cs typeface="Arial"/>
            </a:endParaRPr>
          </a:p>
          <a:p>
            <a:endParaRPr lang="fr-FR" baseline="30000" dirty="0" smtClean="0">
              <a:solidFill>
                <a:srgbClr val="326187"/>
              </a:solidFill>
              <a:latin typeface="Arial"/>
              <a:cs typeface="Arial"/>
            </a:endParaRPr>
          </a:p>
          <a:p>
            <a:pPr lvl="1"/>
            <a:endParaRPr lang="fr-FR" dirty="0" smtClean="0">
              <a:solidFill>
                <a:srgbClr val="326187"/>
              </a:solidFill>
              <a:latin typeface="Arial"/>
              <a:cs typeface="Arial"/>
            </a:endParaRPr>
          </a:p>
          <a:p>
            <a:endParaRPr lang="fr-FR" dirty="0">
              <a:solidFill>
                <a:srgbClr val="326187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326187">
                    <a:alpha val="50000"/>
                  </a:srgbClr>
                </a:solidFill>
                <a:latin typeface="Arial"/>
                <a:cs typeface="Arial"/>
              </a:rPr>
              <a:t>Thalès</a:t>
            </a:r>
            <a:r>
              <a:rPr lang="en-US" sz="1600" dirty="0" smtClean="0">
                <a:solidFill>
                  <a:srgbClr val="326187">
                    <a:alpha val="50000"/>
                  </a:srgbClr>
                </a:solidFill>
                <a:latin typeface="Arial"/>
                <a:cs typeface="Arial"/>
              </a:rPr>
              <a:t> de Haulleville 2012</a:t>
            </a:r>
            <a:endParaRPr lang="en-US" sz="1600" dirty="0">
              <a:solidFill>
                <a:srgbClr val="326187">
                  <a:alpha val="5000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724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904987" y="3219558"/>
            <a:ext cx="4796366" cy="769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dirty="0">
              <a:solidFill>
                <a:srgbClr val="326187"/>
              </a:solidFill>
              <a:latin typeface="Arial Black"/>
              <a:cs typeface="Arial Black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904987" y="3985244"/>
            <a:ext cx="4460166" cy="675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>
              <a:solidFill>
                <a:srgbClr val="326187"/>
              </a:solidFill>
              <a:latin typeface="Arial"/>
              <a:cs typeface="Arial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904987" y="5169005"/>
            <a:ext cx="4809067" cy="754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400" dirty="0" smtClean="0">
              <a:solidFill>
                <a:srgbClr val="326187"/>
              </a:solidFill>
              <a:latin typeface="Arial"/>
              <a:cs typeface="Arial"/>
            </a:endParaRPr>
          </a:p>
        </p:txBody>
      </p:sp>
      <p:pic>
        <p:nvPicPr>
          <p:cNvPr id="6" name="Image 2" descr="Logo GxABT [small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" y="5950800"/>
            <a:ext cx="2592000" cy="907200"/>
          </a:xfrm>
          <a:prstGeom prst="rect">
            <a:avLst/>
          </a:prstGeom>
        </p:spPr>
      </p:pic>
      <p:pic>
        <p:nvPicPr>
          <p:cNvPr id="8" name="Image 3" descr="Logo ULg [small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75" y="5923013"/>
            <a:ext cx="1238625" cy="900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26187"/>
                </a:solidFill>
                <a:latin typeface="Arial Black"/>
                <a:cs typeface="Arial Black"/>
              </a:rPr>
              <a:t>Résultats préliminaires</a:t>
            </a:r>
            <a:endParaRPr lang="fr-FR" dirty="0">
              <a:solidFill>
                <a:srgbClr val="326187"/>
              </a:solidFill>
              <a:latin typeface="Arial Black"/>
              <a:cs typeface="Arial Black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Comparaison avec les valeurs dans d’autres régions africaine (réseau </a:t>
            </a:r>
            <a:r>
              <a:rPr lang="fr-FR" dirty="0" err="1" smtClean="0">
                <a:solidFill>
                  <a:srgbClr val="326187"/>
                </a:solidFill>
                <a:latin typeface="Arial"/>
                <a:cs typeface="Arial"/>
              </a:rPr>
              <a:t>AfriTRON</a:t>
            </a:r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)</a:t>
            </a:r>
          </a:p>
          <a:p>
            <a:pPr marL="0" indent="0">
              <a:buNone/>
            </a:pPr>
            <a:endParaRPr lang="fr-FR" dirty="0">
              <a:solidFill>
                <a:srgbClr val="326187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326187">
                    <a:alpha val="50000"/>
                  </a:srgbClr>
                </a:solidFill>
                <a:latin typeface="Arial"/>
                <a:cs typeface="Arial"/>
              </a:rPr>
              <a:t>Thalès</a:t>
            </a:r>
            <a:r>
              <a:rPr lang="en-US" sz="1600" dirty="0" smtClean="0">
                <a:solidFill>
                  <a:srgbClr val="326187">
                    <a:alpha val="50000"/>
                  </a:srgbClr>
                </a:solidFill>
                <a:latin typeface="Arial"/>
                <a:cs typeface="Arial"/>
              </a:rPr>
              <a:t> de Haulleville 2012</a:t>
            </a:r>
            <a:endParaRPr lang="en-US" sz="1600" dirty="0">
              <a:solidFill>
                <a:srgbClr val="326187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3" name="Picture" descr="A description..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219558"/>
            <a:ext cx="8229600" cy="343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824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904987" y="3219558"/>
            <a:ext cx="4796366" cy="769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dirty="0">
              <a:solidFill>
                <a:srgbClr val="326187"/>
              </a:solidFill>
              <a:latin typeface="Arial Black"/>
              <a:cs typeface="Arial Black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904987" y="3985244"/>
            <a:ext cx="4460166" cy="675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>
              <a:solidFill>
                <a:srgbClr val="326187"/>
              </a:solidFill>
              <a:latin typeface="Arial"/>
              <a:cs typeface="Arial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904987" y="5169005"/>
            <a:ext cx="4809067" cy="754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400" dirty="0" smtClean="0">
              <a:solidFill>
                <a:srgbClr val="326187"/>
              </a:solidFill>
              <a:latin typeface="Arial"/>
              <a:cs typeface="Arial"/>
            </a:endParaRPr>
          </a:p>
        </p:txBody>
      </p:sp>
      <p:pic>
        <p:nvPicPr>
          <p:cNvPr id="6" name="Image 2" descr="Logo GxABT [small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" y="5950800"/>
            <a:ext cx="2592000" cy="907200"/>
          </a:xfrm>
          <a:prstGeom prst="rect">
            <a:avLst/>
          </a:prstGeom>
        </p:spPr>
      </p:pic>
      <p:pic>
        <p:nvPicPr>
          <p:cNvPr id="8" name="Image 3" descr="Logo ULg [small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75" y="5923013"/>
            <a:ext cx="1238625" cy="900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326187"/>
                </a:solidFill>
                <a:latin typeface="Arial Black"/>
                <a:cs typeface="Arial Black"/>
              </a:rPr>
              <a:t>Discussion</a:t>
            </a:r>
            <a:endParaRPr lang="fr-FR" dirty="0">
              <a:solidFill>
                <a:srgbClr val="326187"/>
              </a:solidFill>
              <a:latin typeface="Arial Black"/>
              <a:cs typeface="Arial Black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Modèles Hauteur-DBH</a:t>
            </a:r>
          </a:p>
          <a:p>
            <a:endParaRPr lang="fr-FR" dirty="0" smtClean="0">
              <a:solidFill>
                <a:srgbClr val="326187"/>
              </a:solidFill>
              <a:latin typeface="Arial"/>
              <a:cs typeface="Arial"/>
            </a:endParaRPr>
          </a:p>
          <a:p>
            <a:endParaRPr lang="fr-FR" dirty="0">
              <a:solidFill>
                <a:srgbClr val="326187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326187">
                    <a:alpha val="50000"/>
                  </a:srgbClr>
                </a:solidFill>
                <a:latin typeface="Arial"/>
                <a:cs typeface="Arial"/>
              </a:rPr>
              <a:t>Thalès</a:t>
            </a:r>
            <a:r>
              <a:rPr lang="en-US" sz="1600" dirty="0" smtClean="0">
                <a:solidFill>
                  <a:srgbClr val="326187">
                    <a:alpha val="50000"/>
                  </a:srgbClr>
                </a:solidFill>
                <a:latin typeface="Arial"/>
                <a:cs typeface="Arial"/>
              </a:rPr>
              <a:t> de Haulleville 2012</a:t>
            </a:r>
            <a:endParaRPr lang="en-US" sz="1600" dirty="0">
              <a:solidFill>
                <a:srgbClr val="326187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2" name="Picture" descr="A description..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7594" y="2180908"/>
            <a:ext cx="6996931" cy="43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412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904987" y="3219558"/>
            <a:ext cx="4796366" cy="769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dirty="0">
              <a:solidFill>
                <a:srgbClr val="326187"/>
              </a:solidFill>
              <a:latin typeface="Arial Black"/>
              <a:cs typeface="Arial Black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904987" y="3985244"/>
            <a:ext cx="4460166" cy="675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>
              <a:solidFill>
                <a:srgbClr val="326187"/>
              </a:solidFill>
              <a:latin typeface="Arial"/>
              <a:cs typeface="Arial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904987" y="5169005"/>
            <a:ext cx="4809067" cy="754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400" dirty="0" smtClean="0">
              <a:solidFill>
                <a:srgbClr val="326187"/>
              </a:solidFill>
              <a:latin typeface="Arial"/>
              <a:cs typeface="Arial"/>
            </a:endParaRPr>
          </a:p>
        </p:txBody>
      </p:sp>
      <p:pic>
        <p:nvPicPr>
          <p:cNvPr id="6" name="Image 2" descr="Logo GxABT [small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" y="5950800"/>
            <a:ext cx="2592000" cy="907200"/>
          </a:xfrm>
          <a:prstGeom prst="rect">
            <a:avLst/>
          </a:prstGeom>
        </p:spPr>
      </p:pic>
      <p:pic>
        <p:nvPicPr>
          <p:cNvPr id="8" name="Image 3" descr="Logo ULg [small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75" y="5923013"/>
            <a:ext cx="1238625" cy="900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326187"/>
                </a:solidFill>
                <a:latin typeface="Arial Black"/>
                <a:cs typeface="Arial Black"/>
              </a:rPr>
              <a:t>Discussion</a:t>
            </a:r>
            <a:endParaRPr lang="fr-FR" dirty="0">
              <a:solidFill>
                <a:srgbClr val="326187"/>
              </a:solidFill>
              <a:latin typeface="Arial Black"/>
              <a:cs typeface="Arial Black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Centre du Basin du Congo : Structure forestières différentes? (Taille des individus, Arbres émergents…)</a:t>
            </a:r>
          </a:p>
          <a:p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Structures forestières différentes </a:t>
            </a:r>
            <a:r>
              <a:rPr lang="fr-FR" dirty="0" smtClean="0">
                <a:solidFill>
                  <a:srgbClr val="326187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dirty="0" smtClean="0">
                <a:solidFill>
                  <a:srgbClr val="326187"/>
                </a:solidFill>
                <a:latin typeface="Arial"/>
                <a:ea typeface="Wingdings"/>
                <a:cs typeface="Arial"/>
                <a:sym typeface="Wingdings"/>
              </a:rPr>
              <a:t> Stockage différent</a:t>
            </a:r>
            <a:endParaRPr lang="fr-FR" dirty="0" smtClean="0">
              <a:solidFill>
                <a:srgbClr val="326187"/>
              </a:solidFill>
              <a:latin typeface="Arial"/>
              <a:cs typeface="Arial"/>
            </a:endParaRPr>
          </a:p>
          <a:p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Structure dictée par la richesse des sols?</a:t>
            </a:r>
            <a:endParaRPr lang="fr-FR" dirty="0">
              <a:solidFill>
                <a:srgbClr val="326187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326187">
                    <a:alpha val="50000"/>
                  </a:srgbClr>
                </a:solidFill>
                <a:latin typeface="Arial"/>
                <a:cs typeface="Arial"/>
              </a:rPr>
              <a:t>Thalès</a:t>
            </a:r>
            <a:r>
              <a:rPr lang="en-US" sz="1600" dirty="0" smtClean="0">
                <a:solidFill>
                  <a:srgbClr val="326187">
                    <a:alpha val="50000"/>
                  </a:srgbClr>
                </a:solidFill>
                <a:latin typeface="Arial"/>
                <a:cs typeface="Arial"/>
              </a:rPr>
              <a:t> de Haulleville 2012</a:t>
            </a:r>
            <a:endParaRPr lang="en-US" sz="1600" dirty="0">
              <a:solidFill>
                <a:srgbClr val="326187">
                  <a:alpha val="5000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20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904987" y="3219558"/>
            <a:ext cx="4796366" cy="769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dirty="0">
              <a:solidFill>
                <a:srgbClr val="326187"/>
              </a:solidFill>
              <a:latin typeface="Arial Black"/>
              <a:cs typeface="Arial Black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904987" y="3985244"/>
            <a:ext cx="4460166" cy="675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>
              <a:solidFill>
                <a:srgbClr val="326187"/>
              </a:solidFill>
              <a:latin typeface="Arial"/>
              <a:cs typeface="Arial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904987" y="5169005"/>
            <a:ext cx="4809067" cy="754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400" dirty="0" smtClean="0">
              <a:solidFill>
                <a:srgbClr val="326187"/>
              </a:solidFill>
              <a:latin typeface="Arial"/>
              <a:cs typeface="Arial"/>
            </a:endParaRPr>
          </a:p>
        </p:txBody>
      </p:sp>
      <p:pic>
        <p:nvPicPr>
          <p:cNvPr id="6" name="Image 2" descr="Logo GxABT [small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" y="5950800"/>
            <a:ext cx="2592000" cy="907200"/>
          </a:xfrm>
          <a:prstGeom prst="rect">
            <a:avLst/>
          </a:prstGeom>
        </p:spPr>
      </p:pic>
      <p:pic>
        <p:nvPicPr>
          <p:cNvPr id="8" name="Image 3" descr="Logo ULg [small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75" y="5923013"/>
            <a:ext cx="1238625" cy="900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326187"/>
                </a:solidFill>
                <a:latin typeface="Arial Black"/>
                <a:cs typeface="Arial Black"/>
              </a:rPr>
              <a:t>Discussion</a:t>
            </a:r>
            <a:endParaRPr lang="fr-FR" dirty="0">
              <a:solidFill>
                <a:srgbClr val="326187"/>
              </a:solidFill>
              <a:latin typeface="Arial Black"/>
              <a:cs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326187">
                    <a:alpha val="50000"/>
                  </a:srgbClr>
                </a:solidFill>
                <a:latin typeface="Arial"/>
                <a:cs typeface="Arial"/>
              </a:rPr>
              <a:t>Thalès</a:t>
            </a:r>
            <a:r>
              <a:rPr lang="en-US" sz="1600" dirty="0" smtClean="0">
                <a:solidFill>
                  <a:srgbClr val="326187">
                    <a:alpha val="50000"/>
                  </a:srgbClr>
                </a:solidFill>
                <a:latin typeface="Arial"/>
                <a:cs typeface="Arial"/>
              </a:rPr>
              <a:t> de Haulleville 2012</a:t>
            </a:r>
            <a:endParaRPr lang="en-US" sz="1600" dirty="0">
              <a:solidFill>
                <a:srgbClr val="326187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5" name="Picture" descr="A description..."/>
          <p:cNvPicPr>
            <a:picLocks noGrp="1"/>
          </p:cNvPicPr>
          <p:nvPr>
            <p:ph idx="1"/>
          </p:nvPr>
        </p:nvPicPr>
        <p:blipFill>
          <a:blip r:embed="rId5"/>
          <a:srcRect l="-31355" r="-3135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854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220</Words>
  <Application>Microsoft Macintosh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Thème Office</vt:lpstr>
      <vt:lpstr>PowerPoint Presentation</vt:lpstr>
      <vt:lpstr>Zone d’Etude</vt:lpstr>
      <vt:lpstr>Matériel &amp; Méthode</vt:lpstr>
      <vt:lpstr>Matériel &amp; Méthode</vt:lpstr>
      <vt:lpstr>Résultats préliminaires</vt:lpstr>
      <vt:lpstr>Résultats préliminaires</vt:lpstr>
      <vt:lpstr>Discussion</vt:lpstr>
      <vt:lpstr>Discussion</vt:lpstr>
      <vt:lpstr>Discussion</vt:lpstr>
    </vt:vector>
  </TitlesOfParts>
  <Company>Gembloux Agro-Bio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en ARIAL</dc:title>
  <dc:creator>Quanah Zimmerman</dc:creator>
  <cp:lastModifiedBy>Thales de Haulleville</cp:lastModifiedBy>
  <cp:revision>16</cp:revision>
  <dcterms:created xsi:type="dcterms:W3CDTF">2012-09-14T07:15:50Z</dcterms:created>
  <dcterms:modified xsi:type="dcterms:W3CDTF">2012-10-22T06:27:33Z</dcterms:modified>
</cp:coreProperties>
</file>