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7"/>
  </p:notesMasterIdLst>
  <p:sldIdLst>
    <p:sldId id="256" r:id="rId2"/>
    <p:sldId id="374" r:id="rId3"/>
    <p:sldId id="398" r:id="rId4"/>
    <p:sldId id="402" r:id="rId5"/>
    <p:sldId id="400" r:id="rId6"/>
    <p:sldId id="373" r:id="rId7"/>
    <p:sldId id="364" r:id="rId8"/>
    <p:sldId id="401" r:id="rId9"/>
    <p:sldId id="380" r:id="rId10"/>
    <p:sldId id="377" r:id="rId11"/>
    <p:sldId id="378" r:id="rId12"/>
    <p:sldId id="385" r:id="rId13"/>
    <p:sldId id="382" r:id="rId14"/>
    <p:sldId id="383" r:id="rId15"/>
    <p:sldId id="363"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honny" initials="JB"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7440" autoAdjust="0"/>
  </p:normalViewPr>
  <p:slideViewPr>
    <p:cSldViewPr snapToObjects="1">
      <p:cViewPr varScale="1">
        <p:scale>
          <a:sx n="97" d="100"/>
          <a:sy n="97" d="100"/>
        </p:scale>
        <p:origin x="-1368"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printerSettings" Target="printerSettings/printerSettings1.bin"/><Relationship Id="rId19" Type="http://schemas.openxmlformats.org/officeDocument/2006/relationships/commentAuthors" Target="commentAuthor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668813B-8720-6444-8EC6-7FF8D3E7536D}" type="datetimeFigureOut">
              <a:rPr lang="en-US" smtClean="0"/>
              <a:pPr/>
              <a:t>19/04/13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7E2BB0-0C79-7347-B95F-749E26A8D698}" type="slidenum">
              <a:rPr lang="en-US" smtClean="0"/>
              <a:pPr/>
              <a:t>‹#›</a:t>
            </a:fld>
            <a:endParaRPr lang="en-US"/>
          </a:p>
        </p:txBody>
      </p:sp>
    </p:spTree>
    <p:extLst>
      <p:ext uri="{BB962C8B-B14F-4D97-AF65-F5344CB8AC3E}">
        <p14:creationId xmlns:p14="http://schemas.microsoft.com/office/powerpoint/2010/main" val="131379650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Hello my name is </a:t>
            </a:r>
            <a:r>
              <a:rPr lang="en-US" dirty="0" err="1" smtClean="0"/>
              <a:t>TdH</a:t>
            </a:r>
            <a:r>
              <a:rPr lang="en-US" dirty="0" smtClean="0"/>
              <a:t>.</a:t>
            </a:r>
            <a:r>
              <a:rPr lang="en-US" baseline="0" dirty="0" smtClean="0"/>
              <a:t> I’m a PhD student from </a:t>
            </a:r>
            <a:r>
              <a:rPr lang="en-US" baseline="0" dirty="0" err="1" smtClean="0"/>
              <a:t>beglium</a:t>
            </a:r>
            <a:r>
              <a:rPr lang="en-US" baseline="0" dirty="0" smtClean="0"/>
              <a:t>. I have to port of call : the Africa museum in </a:t>
            </a:r>
            <a:r>
              <a:rPr lang="en-US" baseline="0" dirty="0" err="1" smtClean="0"/>
              <a:t>Tervuren</a:t>
            </a:r>
            <a:r>
              <a:rPr lang="en-US" baseline="0" dirty="0" smtClean="0"/>
              <a:t>, and </a:t>
            </a:r>
            <a:r>
              <a:rPr lang="en-US" baseline="0" dirty="0" err="1" smtClean="0"/>
              <a:t>Gembloux</a:t>
            </a:r>
            <a:r>
              <a:rPr lang="en-US" baseline="0" dirty="0" smtClean="0"/>
              <a:t> Agro-biotech in </a:t>
            </a:r>
            <a:r>
              <a:rPr lang="en-US" baseline="0" dirty="0" err="1" smtClean="0"/>
              <a:t>Gembloux</a:t>
            </a:r>
            <a:r>
              <a:rPr lang="en-US" baseline="0" dirty="0" smtClean="0"/>
              <a:t>. I’m financed by the Belgian Science Policy.</a:t>
            </a:r>
          </a:p>
          <a:p>
            <a:endParaRPr lang="en-US" baseline="0" dirty="0" smtClean="0"/>
          </a:p>
          <a:p>
            <a:r>
              <a:rPr lang="en-US" baseline="0" dirty="0" smtClean="0"/>
              <a:t>and I would like to show you some of the first results I got from my </a:t>
            </a:r>
            <a:r>
              <a:rPr lang="en-US" baseline="0" dirty="0" err="1" smtClean="0"/>
              <a:t>reasearch</a:t>
            </a:r>
            <a:r>
              <a:rPr lang="en-US" baseline="0" dirty="0" smtClean="0"/>
              <a:t> in </a:t>
            </a:r>
            <a:r>
              <a:rPr lang="en-US" baseline="0" dirty="0" err="1" smtClean="0"/>
              <a:t>yangambi</a:t>
            </a:r>
            <a:r>
              <a:rPr lang="en-US" baseline="0" dirty="0" smtClean="0"/>
              <a:t> reserve.</a:t>
            </a:r>
          </a:p>
          <a:p>
            <a:endParaRPr lang="en-US" dirty="0"/>
          </a:p>
        </p:txBody>
      </p:sp>
      <p:sp>
        <p:nvSpPr>
          <p:cNvPr id="4" name="Slide Number Placeholder 3"/>
          <p:cNvSpPr>
            <a:spLocks noGrp="1"/>
          </p:cNvSpPr>
          <p:nvPr>
            <p:ph type="sldNum" sz="quarter" idx="10"/>
          </p:nvPr>
        </p:nvSpPr>
        <p:spPr/>
        <p:txBody>
          <a:bodyPr/>
          <a:lstStyle/>
          <a:p>
            <a:fld id="{EB7E2BB0-0C79-7347-B95F-749E26A8D698}" type="slidenum">
              <a:rPr lang="en-US" smtClean="0"/>
              <a:pPr/>
              <a:t>1</a:t>
            </a:fld>
            <a:endParaRPr lang="en-US"/>
          </a:p>
        </p:txBody>
      </p:sp>
    </p:spTree>
    <p:extLst>
      <p:ext uri="{BB962C8B-B14F-4D97-AF65-F5344CB8AC3E}">
        <p14:creationId xmlns:p14="http://schemas.microsoft.com/office/powerpoint/2010/main" val="118292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I’m pretty sure I’m not </a:t>
            </a:r>
            <a:r>
              <a:rPr lang="en-US" dirty="0" err="1" smtClean="0"/>
              <a:t>gonna</a:t>
            </a:r>
            <a:r>
              <a:rPr lang="en-US" dirty="0" smtClean="0"/>
              <a:t> rock your world</a:t>
            </a:r>
            <a:r>
              <a:rPr lang="en-US" baseline="0" dirty="0" smtClean="0"/>
              <a:t> upside down, if I tell you that logging activities in tropical forest are a major concern for the environment. Not only in for conservation, but as well in regards of carbon emissions.</a:t>
            </a:r>
          </a:p>
          <a:p>
            <a:endParaRPr lang="en-US" dirty="0" smtClean="0"/>
          </a:p>
          <a:p>
            <a:r>
              <a:rPr lang="en-US" dirty="0" smtClean="0"/>
              <a:t>To face</a:t>
            </a:r>
            <a:r>
              <a:rPr lang="en-US" baseline="0" dirty="0" smtClean="0"/>
              <a:t> </a:t>
            </a:r>
            <a:r>
              <a:rPr lang="en-US" dirty="0" smtClean="0"/>
              <a:t>theses new</a:t>
            </a:r>
            <a:r>
              <a:rPr lang="en-US" baseline="0" dirty="0" smtClean="0"/>
              <a:t> </a:t>
            </a:r>
            <a:r>
              <a:rPr lang="en-US" baseline="0" dirty="0" err="1" smtClean="0"/>
              <a:t>environemental</a:t>
            </a:r>
            <a:r>
              <a:rPr lang="en-US" baseline="0" dirty="0" smtClean="0"/>
              <a:t> challenges the UN decide to </a:t>
            </a:r>
            <a:r>
              <a:rPr lang="en-US" baseline="0" dirty="0" err="1" smtClean="0"/>
              <a:t>creat</a:t>
            </a:r>
            <a:r>
              <a:rPr lang="en-US" baseline="0" dirty="0" smtClean="0"/>
              <a:t> a collaborative </a:t>
            </a:r>
            <a:r>
              <a:rPr lang="en-US" baseline="0" dirty="0" err="1" smtClean="0"/>
              <a:t>Programme</a:t>
            </a:r>
            <a:r>
              <a:rPr lang="en-US" baseline="0" dirty="0" smtClean="0"/>
              <a:t> between 3 of it’s agency : FAO, UNDP and UNEP.</a:t>
            </a:r>
            <a:endParaRPr lang="en-US" dirty="0"/>
          </a:p>
        </p:txBody>
      </p:sp>
      <p:sp>
        <p:nvSpPr>
          <p:cNvPr id="4" name="Slide Number Placeholder 3"/>
          <p:cNvSpPr>
            <a:spLocks noGrp="1"/>
          </p:cNvSpPr>
          <p:nvPr>
            <p:ph type="sldNum" sz="quarter" idx="10"/>
          </p:nvPr>
        </p:nvSpPr>
        <p:spPr/>
        <p:txBody>
          <a:bodyPr/>
          <a:lstStyle/>
          <a:p>
            <a:fld id="{EB7E2BB0-0C79-7347-B95F-749E26A8D698}" type="slidenum">
              <a:rPr lang="en-US" smtClean="0"/>
              <a:pPr/>
              <a:t>2</a:t>
            </a:fld>
            <a:endParaRPr lang="en-US"/>
          </a:p>
        </p:txBody>
      </p:sp>
    </p:spTree>
    <p:extLst>
      <p:ext uri="{BB962C8B-B14F-4D97-AF65-F5344CB8AC3E}">
        <p14:creationId xmlns:p14="http://schemas.microsoft.com/office/powerpoint/2010/main" val="2422733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7E2BB0-0C79-7347-B95F-749E26A8D698}" type="slidenum">
              <a:rPr lang="en-US" smtClean="0"/>
              <a:pPr/>
              <a:t>3</a:t>
            </a:fld>
            <a:endParaRPr lang="en-US"/>
          </a:p>
        </p:txBody>
      </p:sp>
    </p:spTree>
    <p:extLst>
      <p:ext uri="{BB962C8B-B14F-4D97-AF65-F5344CB8AC3E}">
        <p14:creationId xmlns:p14="http://schemas.microsoft.com/office/powerpoint/2010/main" val="3205004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7E2BB0-0C79-7347-B95F-749E26A8D698}" type="slidenum">
              <a:rPr lang="en-US" smtClean="0"/>
              <a:pPr/>
              <a:t>4</a:t>
            </a:fld>
            <a:endParaRPr lang="en-US"/>
          </a:p>
        </p:txBody>
      </p:sp>
    </p:spTree>
    <p:extLst>
      <p:ext uri="{BB962C8B-B14F-4D97-AF65-F5344CB8AC3E}">
        <p14:creationId xmlns:p14="http://schemas.microsoft.com/office/powerpoint/2010/main" val="3205004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Meaning : if there’s a structural or floristic composition shift between Edge and Core area, on what extend this shift effect the general WSG of the Edge Area. Will it be higher? Lower?</a:t>
            </a:r>
          </a:p>
          <a:p>
            <a:endParaRPr lang="en-US" baseline="0" dirty="0" smtClean="0"/>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EB7E2BB0-0C79-7347-B95F-749E26A8D698}" type="slidenum">
              <a:rPr lang="en-US" smtClean="0"/>
              <a:pPr/>
              <a:t>5</a:t>
            </a:fld>
            <a:endParaRPr lang="en-US"/>
          </a:p>
        </p:txBody>
      </p:sp>
    </p:spTree>
    <p:extLst>
      <p:ext uri="{BB962C8B-B14F-4D97-AF65-F5344CB8AC3E}">
        <p14:creationId xmlns:p14="http://schemas.microsoft.com/office/powerpoint/2010/main" val="32050048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nl-BE"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smtClean="0"/>
              <a:t>Click to edit Master subtitle style</a:t>
            </a:r>
            <a:endParaRPr lang="en-US"/>
          </a:p>
        </p:txBody>
      </p:sp>
      <p:sp>
        <p:nvSpPr>
          <p:cNvPr id="4" name="Date Placeholder 3"/>
          <p:cNvSpPr>
            <a:spLocks noGrp="1"/>
          </p:cNvSpPr>
          <p:nvPr>
            <p:ph type="dt" sz="half" idx="10"/>
          </p:nvPr>
        </p:nvSpPr>
        <p:spPr/>
        <p:txBody>
          <a:bodyPr/>
          <a:lstStyle/>
          <a:p>
            <a:fld id="{A5ADEA38-6809-0F43-82D3-DA4016BC7CF6}" type="datetimeFigureOut">
              <a:rPr lang="en-US" smtClean="0"/>
              <a:t>19/04/13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E34BD1-9628-0A47-9211-7F42389EF969}" type="slidenum">
              <a:rPr lang="en-US" smtClean="0"/>
              <a:t>‹#›</a:t>
            </a:fld>
            <a:endParaRPr lang="en-US"/>
          </a:p>
        </p:txBody>
      </p:sp>
    </p:spTree>
    <p:extLst>
      <p:ext uri="{BB962C8B-B14F-4D97-AF65-F5344CB8AC3E}">
        <p14:creationId xmlns:p14="http://schemas.microsoft.com/office/powerpoint/2010/main" val="38860685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4" name="Date Placeholder 3"/>
          <p:cNvSpPr>
            <a:spLocks noGrp="1"/>
          </p:cNvSpPr>
          <p:nvPr>
            <p:ph type="dt" sz="half" idx="10"/>
          </p:nvPr>
        </p:nvSpPr>
        <p:spPr/>
        <p:txBody>
          <a:bodyPr/>
          <a:lstStyle/>
          <a:p>
            <a:fld id="{A5ADEA38-6809-0F43-82D3-DA4016BC7CF6}" type="datetimeFigureOut">
              <a:rPr lang="en-US" smtClean="0"/>
              <a:t>19/04/13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E34BD1-9628-0A47-9211-7F42389EF969}" type="slidenum">
              <a:rPr lang="en-US" smtClean="0"/>
              <a:t>‹#›</a:t>
            </a:fld>
            <a:endParaRPr lang="en-US"/>
          </a:p>
        </p:txBody>
      </p:sp>
    </p:spTree>
    <p:extLst>
      <p:ext uri="{BB962C8B-B14F-4D97-AF65-F5344CB8AC3E}">
        <p14:creationId xmlns:p14="http://schemas.microsoft.com/office/powerpoint/2010/main" val="2587426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nl-BE"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4" name="Date Placeholder 3"/>
          <p:cNvSpPr>
            <a:spLocks noGrp="1"/>
          </p:cNvSpPr>
          <p:nvPr>
            <p:ph type="dt" sz="half" idx="10"/>
          </p:nvPr>
        </p:nvSpPr>
        <p:spPr/>
        <p:txBody>
          <a:bodyPr/>
          <a:lstStyle/>
          <a:p>
            <a:fld id="{A5ADEA38-6809-0F43-82D3-DA4016BC7CF6}" type="datetimeFigureOut">
              <a:rPr lang="en-US" smtClean="0"/>
              <a:t>19/04/13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E34BD1-9628-0A47-9211-7F42389EF969}" type="slidenum">
              <a:rPr lang="en-US" smtClean="0"/>
              <a:t>‹#›</a:t>
            </a:fld>
            <a:endParaRPr lang="en-US"/>
          </a:p>
        </p:txBody>
      </p:sp>
    </p:spTree>
    <p:extLst>
      <p:ext uri="{BB962C8B-B14F-4D97-AF65-F5344CB8AC3E}">
        <p14:creationId xmlns:p14="http://schemas.microsoft.com/office/powerpoint/2010/main" val="830052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
        <p:nvSpPr>
          <p:cNvPr id="3" name="Content Placeholder 2"/>
          <p:cNvSpPr>
            <a:spLocks noGrp="1"/>
          </p:cNvSpPr>
          <p:nvPr>
            <p:ph idx="1"/>
          </p:nvPr>
        </p:nvSpPr>
        <p:spPr/>
        <p:txBody>
          <a:body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4" name="Date Placeholder 3"/>
          <p:cNvSpPr>
            <a:spLocks noGrp="1"/>
          </p:cNvSpPr>
          <p:nvPr>
            <p:ph type="dt" sz="half" idx="10"/>
          </p:nvPr>
        </p:nvSpPr>
        <p:spPr/>
        <p:txBody>
          <a:bodyPr/>
          <a:lstStyle/>
          <a:p>
            <a:fld id="{A5ADEA38-6809-0F43-82D3-DA4016BC7CF6}" type="datetimeFigureOut">
              <a:rPr lang="en-US" smtClean="0"/>
              <a:t>19/04/13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E34BD1-9628-0A47-9211-7F42389EF969}" type="slidenum">
              <a:rPr lang="en-US" smtClean="0"/>
              <a:t>‹#›</a:t>
            </a:fld>
            <a:endParaRPr lang="en-US"/>
          </a:p>
        </p:txBody>
      </p:sp>
    </p:spTree>
    <p:extLst>
      <p:ext uri="{BB962C8B-B14F-4D97-AF65-F5344CB8AC3E}">
        <p14:creationId xmlns:p14="http://schemas.microsoft.com/office/powerpoint/2010/main" val="19610866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nl-BE"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BE" smtClean="0"/>
              <a:t>Click to edit Master text styles</a:t>
            </a:r>
          </a:p>
        </p:txBody>
      </p:sp>
      <p:sp>
        <p:nvSpPr>
          <p:cNvPr id="4" name="Date Placeholder 3"/>
          <p:cNvSpPr>
            <a:spLocks noGrp="1"/>
          </p:cNvSpPr>
          <p:nvPr>
            <p:ph type="dt" sz="half" idx="10"/>
          </p:nvPr>
        </p:nvSpPr>
        <p:spPr/>
        <p:txBody>
          <a:bodyPr/>
          <a:lstStyle/>
          <a:p>
            <a:fld id="{A5ADEA38-6809-0F43-82D3-DA4016BC7CF6}" type="datetimeFigureOut">
              <a:rPr lang="en-US" smtClean="0"/>
              <a:t>19/04/13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E34BD1-9628-0A47-9211-7F42389EF969}" type="slidenum">
              <a:rPr lang="en-US" smtClean="0"/>
              <a:t>‹#›</a:t>
            </a:fld>
            <a:endParaRPr lang="en-US"/>
          </a:p>
        </p:txBody>
      </p:sp>
    </p:spTree>
    <p:extLst>
      <p:ext uri="{BB962C8B-B14F-4D97-AF65-F5344CB8AC3E}">
        <p14:creationId xmlns:p14="http://schemas.microsoft.com/office/powerpoint/2010/main" val="24766346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5" name="Date Placeholder 4"/>
          <p:cNvSpPr>
            <a:spLocks noGrp="1"/>
          </p:cNvSpPr>
          <p:nvPr>
            <p:ph type="dt" sz="half" idx="10"/>
          </p:nvPr>
        </p:nvSpPr>
        <p:spPr/>
        <p:txBody>
          <a:bodyPr/>
          <a:lstStyle/>
          <a:p>
            <a:fld id="{A5ADEA38-6809-0F43-82D3-DA4016BC7CF6}" type="datetimeFigureOut">
              <a:rPr lang="en-US" smtClean="0"/>
              <a:t>19/04/13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E34BD1-9628-0A47-9211-7F42389EF969}" type="slidenum">
              <a:rPr lang="en-US" smtClean="0"/>
              <a:t>‹#›</a:t>
            </a:fld>
            <a:endParaRPr lang="en-US"/>
          </a:p>
        </p:txBody>
      </p:sp>
    </p:spTree>
    <p:extLst>
      <p:ext uri="{BB962C8B-B14F-4D97-AF65-F5344CB8AC3E}">
        <p14:creationId xmlns:p14="http://schemas.microsoft.com/office/powerpoint/2010/main" val="1408971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BE"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7" name="Date Placeholder 6"/>
          <p:cNvSpPr>
            <a:spLocks noGrp="1"/>
          </p:cNvSpPr>
          <p:nvPr>
            <p:ph type="dt" sz="half" idx="10"/>
          </p:nvPr>
        </p:nvSpPr>
        <p:spPr/>
        <p:txBody>
          <a:bodyPr/>
          <a:lstStyle/>
          <a:p>
            <a:fld id="{A5ADEA38-6809-0F43-82D3-DA4016BC7CF6}" type="datetimeFigureOut">
              <a:rPr lang="en-US" smtClean="0"/>
              <a:t>19/04/13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E34BD1-9628-0A47-9211-7F42389EF969}" type="slidenum">
              <a:rPr lang="en-US" smtClean="0"/>
              <a:t>‹#›</a:t>
            </a:fld>
            <a:endParaRPr lang="en-US"/>
          </a:p>
        </p:txBody>
      </p:sp>
    </p:spTree>
    <p:extLst>
      <p:ext uri="{BB962C8B-B14F-4D97-AF65-F5344CB8AC3E}">
        <p14:creationId xmlns:p14="http://schemas.microsoft.com/office/powerpoint/2010/main" val="20836356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
        <p:nvSpPr>
          <p:cNvPr id="3" name="Date Placeholder 2"/>
          <p:cNvSpPr>
            <a:spLocks noGrp="1"/>
          </p:cNvSpPr>
          <p:nvPr>
            <p:ph type="dt" sz="half" idx="10"/>
          </p:nvPr>
        </p:nvSpPr>
        <p:spPr/>
        <p:txBody>
          <a:bodyPr/>
          <a:lstStyle/>
          <a:p>
            <a:fld id="{A5ADEA38-6809-0F43-82D3-DA4016BC7CF6}" type="datetimeFigureOut">
              <a:rPr lang="en-US" smtClean="0"/>
              <a:t>19/04/13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E34BD1-9628-0A47-9211-7F42389EF969}" type="slidenum">
              <a:rPr lang="en-US" smtClean="0"/>
              <a:t>‹#›</a:t>
            </a:fld>
            <a:endParaRPr lang="en-US"/>
          </a:p>
        </p:txBody>
      </p:sp>
    </p:spTree>
    <p:extLst>
      <p:ext uri="{BB962C8B-B14F-4D97-AF65-F5344CB8AC3E}">
        <p14:creationId xmlns:p14="http://schemas.microsoft.com/office/powerpoint/2010/main" val="3624828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ADEA38-6809-0F43-82D3-DA4016BC7CF6}" type="datetimeFigureOut">
              <a:rPr lang="en-US" smtClean="0"/>
              <a:t>19/04/13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E34BD1-9628-0A47-9211-7F42389EF969}" type="slidenum">
              <a:rPr lang="en-US" smtClean="0"/>
              <a:t>‹#›</a:t>
            </a:fld>
            <a:endParaRPr lang="en-US"/>
          </a:p>
        </p:txBody>
      </p:sp>
    </p:spTree>
    <p:extLst>
      <p:ext uri="{BB962C8B-B14F-4D97-AF65-F5344CB8AC3E}">
        <p14:creationId xmlns:p14="http://schemas.microsoft.com/office/powerpoint/2010/main" val="20628641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nl-BE"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
        <p:nvSpPr>
          <p:cNvPr id="5" name="Date Placeholder 4"/>
          <p:cNvSpPr>
            <a:spLocks noGrp="1"/>
          </p:cNvSpPr>
          <p:nvPr>
            <p:ph type="dt" sz="half" idx="10"/>
          </p:nvPr>
        </p:nvSpPr>
        <p:spPr/>
        <p:txBody>
          <a:bodyPr/>
          <a:lstStyle/>
          <a:p>
            <a:fld id="{A5ADEA38-6809-0F43-82D3-DA4016BC7CF6}" type="datetimeFigureOut">
              <a:rPr lang="en-US" smtClean="0"/>
              <a:t>19/04/13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E34BD1-9628-0A47-9211-7F42389EF969}" type="slidenum">
              <a:rPr lang="en-US" smtClean="0"/>
              <a:t>‹#›</a:t>
            </a:fld>
            <a:endParaRPr lang="en-US"/>
          </a:p>
        </p:txBody>
      </p:sp>
    </p:spTree>
    <p:extLst>
      <p:ext uri="{BB962C8B-B14F-4D97-AF65-F5344CB8AC3E}">
        <p14:creationId xmlns:p14="http://schemas.microsoft.com/office/powerpoint/2010/main" val="2269321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nl-BE"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
        <p:nvSpPr>
          <p:cNvPr id="5" name="Date Placeholder 4"/>
          <p:cNvSpPr>
            <a:spLocks noGrp="1"/>
          </p:cNvSpPr>
          <p:nvPr>
            <p:ph type="dt" sz="half" idx="10"/>
          </p:nvPr>
        </p:nvSpPr>
        <p:spPr/>
        <p:txBody>
          <a:bodyPr/>
          <a:lstStyle/>
          <a:p>
            <a:fld id="{A5ADEA38-6809-0F43-82D3-DA4016BC7CF6}" type="datetimeFigureOut">
              <a:rPr lang="en-US" smtClean="0"/>
              <a:t>19/04/13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E34BD1-9628-0A47-9211-7F42389EF969}" type="slidenum">
              <a:rPr lang="en-US" smtClean="0"/>
              <a:t>‹#›</a:t>
            </a:fld>
            <a:endParaRPr lang="en-US"/>
          </a:p>
        </p:txBody>
      </p:sp>
    </p:spTree>
    <p:extLst>
      <p:ext uri="{BB962C8B-B14F-4D97-AF65-F5344CB8AC3E}">
        <p14:creationId xmlns:p14="http://schemas.microsoft.com/office/powerpoint/2010/main" val="236200882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BE"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ADEA38-6809-0F43-82D3-DA4016BC7CF6}" type="datetimeFigureOut">
              <a:rPr lang="en-US" smtClean="0"/>
              <a:t>19/04/13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E34BD1-9628-0A47-9211-7F42389EF969}" type="slidenum">
              <a:rPr lang="en-US" smtClean="0"/>
              <a:t>‹#›</a:t>
            </a:fld>
            <a:endParaRPr lang="en-US"/>
          </a:p>
        </p:txBody>
      </p:sp>
    </p:spTree>
    <p:extLst>
      <p:ext uri="{BB962C8B-B14F-4D97-AF65-F5344CB8AC3E}">
        <p14:creationId xmlns:p14="http://schemas.microsoft.com/office/powerpoint/2010/main" val="31733573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image" Target="../media/image3.jpeg"/><Relationship Id="rId6"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3.jpe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3.jpe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3.jpeg"/><Relationship Id="rId5" Type="http://schemas.openxmlformats.org/officeDocument/2006/relationships/image" Target="../media/image21.png"/><Relationship Id="rId6"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3.jpeg"/><Relationship Id="rId5"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3.jpeg"/><Relationship Id="rId5" Type="http://schemas.openxmlformats.org/officeDocument/2006/relationships/image" Target="../media/image24.jpeg"/><Relationship Id="rId6" Type="http://schemas.openxmlformats.org/officeDocument/2006/relationships/image" Target="../media/image25.tiff"/><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3.jpeg"/><Relationship Id="rId5" Type="http://schemas.openxmlformats.org/officeDocument/2006/relationships/image" Target="../media/image27.jpeg"/><Relationship Id="rId6" Type="http://schemas.openxmlformats.org/officeDocument/2006/relationships/image" Target="../media/image28.jpeg"/><Relationship Id="rId7" Type="http://schemas.openxmlformats.org/officeDocument/2006/relationships/image" Target="../media/image29.jpeg"/><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jpeg"/><Relationship Id="rId5" Type="http://schemas.openxmlformats.org/officeDocument/2006/relationships/image" Target="../media/image3.jpeg"/><Relationship Id="rId6" Type="http://schemas.openxmlformats.org/officeDocument/2006/relationships/image" Target="../media/image6.jp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jpeg"/><Relationship Id="rId5" Type="http://schemas.openxmlformats.org/officeDocument/2006/relationships/image" Target="../media/image3.jpeg"/><Relationship Id="rId6"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jpeg"/><Relationship Id="rId5" Type="http://schemas.openxmlformats.org/officeDocument/2006/relationships/image" Target="../media/image3.jpeg"/><Relationship Id="rId6"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jpeg"/><Relationship Id="rId5"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3.jpeg"/><Relationship Id="rId5" Type="http://schemas.openxmlformats.org/officeDocument/2006/relationships/image" Target="../media/image8.emf"/><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3.jpeg"/><Relationship Id="rId5"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3.jpeg"/><Relationship Id="rId5" Type="http://schemas.openxmlformats.org/officeDocument/2006/relationships/image" Target="../media/image10.jpeg"/><Relationship Id="rId6"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3.jpe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Thales\Dropbox\EN COURS\IMG_2893.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 y="2041087"/>
            <a:ext cx="9144000" cy="3824064"/>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8" name="Picture 7" descr="Copie-de-Diapositive2.png"/>
          <p:cNvPicPr>
            <a:picLocks noChangeAspect="1"/>
          </p:cNvPicPr>
          <p:nvPr/>
        </p:nvPicPr>
        <p:blipFill>
          <a:blip r:embed="rId4"/>
          <a:stretch>
            <a:fillRect/>
          </a:stretch>
        </p:blipFill>
        <p:spPr>
          <a:xfrm>
            <a:off x="0" y="0"/>
            <a:ext cx="9144000" cy="1981200"/>
          </a:xfrm>
          <a:prstGeom prst="rect">
            <a:avLst/>
          </a:prstGeom>
        </p:spPr>
      </p:pic>
      <p:sp>
        <p:nvSpPr>
          <p:cNvPr id="10" name="TextBox 9"/>
          <p:cNvSpPr txBox="1"/>
          <p:nvPr/>
        </p:nvSpPr>
        <p:spPr>
          <a:xfrm>
            <a:off x="0" y="6581000"/>
            <a:ext cx="9144000" cy="276999"/>
          </a:xfrm>
          <a:prstGeom prst="rect">
            <a:avLst/>
          </a:prstGeom>
          <a:noFill/>
        </p:spPr>
        <p:txBody>
          <a:bodyPr wrap="square" rtlCol="0">
            <a:spAutoFit/>
          </a:bodyPr>
          <a:lstStyle/>
          <a:p>
            <a:pPr algn="r"/>
            <a:r>
              <a:rPr lang="en-US" sz="1200" i="1" dirty="0" smtClean="0">
                <a:solidFill>
                  <a:srgbClr val="000000">
                    <a:alpha val="50000"/>
                  </a:srgbClr>
                </a:solidFill>
                <a:latin typeface="Times New Roman"/>
                <a:cs typeface="Times New Roman"/>
              </a:rPr>
              <a:t>Thalès de Haulleville 2013</a:t>
            </a:r>
          </a:p>
        </p:txBody>
      </p:sp>
      <p:pic>
        <p:nvPicPr>
          <p:cNvPr id="1026" name="Picture 2" descr="C:\Users\haulleville\Desktop\Logo-AfricaMuseum.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 y="5914346"/>
            <a:ext cx="2483767" cy="94365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haulleville\Desktop\Belspo.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664561" y="5955735"/>
            <a:ext cx="965377" cy="860674"/>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0" y="1981200"/>
            <a:ext cx="9143999" cy="3824064"/>
          </a:xfrm>
          <a:prstGeom prst="rect">
            <a:avLst/>
          </a:prstGeom>
        </p:spPr>
        <p:txBody>
          <a:bodyPr vert="horz"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400" b="1" cap="small" dirty="0" smtClean="0">
                <a:ln>
                  <a:solidFill>
                    <a:schemeClr val="tx1"/>
                  </a:solidFill>
                </a:ln>
                <a:solidFill>
                  <a:schemeClr val="bg1"/>
                </a:solidFill>
                <a:cs typeface="Times New Roman"/>
              </a:rPr>
              <a:t>Investigation of edge effect on wood density in recent tropical forest edges </a:t>
            </a:r>
            <a:br>
              <a:rPr lang="en-US" sz="5400" b="1" cap="small" dirty="0" smtClean="0">
                <a:ln>
                  <a:solidFill>
                    <a:schemeClr val="tx1"/>
                  </a:solidFill>
                </a:ln>
                <a:solidFill>
                  <a:schemeClr val="bg1"/>
                </a:solidFill>
                <a:cs typeface="Times New Roman"/>
              </a:rPr>
            </a:br>
            <a:r>
              <a:rPr lang="en-US" sz="3200" b="1" cap="small" dirty="0" smtClean="0">
                <a:ln>
                  <a:solidFill>
                    <a:schemeClr val="tx1"/>
                  </a:solidFill>
                </a:ln>
                <a:solidFill>
                  <a:schemeClr val="bg1"/>
                </a:solidFill>
                <a:cs typeface="Times New Roman"/>
              </a:rPr>
              <a:t>in </a:t>
            </a:r>
            <a:r>
              <a:rPr lang="en-US" sz="3200" b="1" cap="small" dirty="0" err="1" smtClean="0">
                <a:ln>
                  <a:solidFill>
                    <a:schemeClr val="tx1"/>
                  </a:solidFill>
                </a:ln>
                <a:solidFill>
                  <a:schemeClr val="bg1"/>
                </a:solidFill>
                <a:cs typeface="Times New Roman"/>
              </a:rPr>
              <a:t>Yangambi</a:t>
            </a:r>
            <a:r>
              <a:rPr lang="en-US" sz="3200" b="1" cap="small" dirty="0" smtClean="0">
                <a:ln>
                  <a:solidFill>
                    <a:schemeClr val="tx1"/>
                  </a:solidFill>
                </a:ln>
                <a:solidFill>
                  <a:schemeClr val="bg1"/>
                </a:solidFill>
                <a:cs typeface="Times New Roman"/>
              </a:rPr>
              <a:t> Man and Biosphere Reserve</a:t>
            </a:r>
            <a:endParaRPr lang="en-US" sz="3200" i="1" cap="small" dirty="0">
              <a:ln>
                <a:solidFill>
                  <a:schemeClr val="tx1"/>
                </a:solidFill>
              </a:ln>
              <a:solidFill>
                <a:schemeClr val="bg1"/>
              </a:solidFill>
              <a:cs typeface="Times New Roman"/>
            </a:endParaRPr>
          </a:p>
        </p:txBody>
      </p:sp>
      <p:sp>
        <p:nvSpPr>
          <p:cNvPr id="2" name="TextBox 1"/>
          <p:cNvSpPr txBox="1"/>
          <p:nvPr/>
        </p:nvSpPr>
        <p:spPr>
          <a:xfrm>
            <a:off x="6372609" y="5955735"/>
            <a:ext cx="2736304" cy="461665"/>
          </a:xfrm>
          <a:prstGeom prst="rect">
            <a:avLst/>
          </a:prstGeom>
          <a:noFill/>
        </p:spPr>
        <p:txBody>
          <a:bodyPr wrap="square" rtlCol="0">
            <a:spAutoFit/>
          </a:bodyPr>
          <a:lstStyle/>
          <a:p>
            <a:r>
              <a:rPr lang="en-US" sz="2400" dirty="0" err="1" smtClean="0"/>
              <a:t>Thalès</a:t>
            </a:r>
            <a:r>
              <a:rPr lang="en-US" sz="2400" dirty="0" smtClean="0"/>
              <a:t> de Haulleville</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opie-de-Diapositive2.png"/>
          <p:cNvPicPr>
            <a:picLocks noChangeAspect="1"/>
          </p:cNvPicPr>
          <p:nvPr/>
        </p:nvPicPr>
        <p:blipFill rotWithShape="1">
          <a:blip r:embed="rId2" cstate="print">
            <a:alphaModFix amt="41000"/>
            <a:extLst>
              <a:ext uri="{28A0092B-C50C-407E-A947-70E740481C1C}">
                <a14:useLocalDpi xmlns:a14="http://schemas.microsoft.com/office/drawing/2010/main"/>
              </a:ext>
            </a:extLst>
          </a:blip>
          <a:srcRect b="14631"/>
          <a:stretch/>
        </p:blipFill>
        <p:spPr>
          <a:xfrm>
            <a:off x="7799" y="5166674"/>
            <a:ext cx="9144000" cy="1691326"/>
          </a:xfrm>
          <a:prstGeom prst="rect">
            <a:avLst/>
          </a:prstGeom>
        </p:spPr>
      </p:pic>
      <p:sp>
        <p:nvSpPr>
          <p:cNvPr id="5" name="TextBox 4"/>
          <p:cNvSpPr txBox="1"/>
          <p:nvPr/>
        </p:nvSpPr>
        <p:spPr>
          <a:xfrm>
            <a:off x="44403" y="6591151"/>
            <a:ext cx="9144000" cy="276999"/>
          </a:xfrm>
          <a:prstGeom prst="rect">
            <a:avLst/>
          </a:prstGeom>
          <a:noFill/>
        </p:spPr>
        <p:txBody>
          <a:bodyPr wrap="square" rtlCol="0">
            <a:spAutoFit/>
          </a:bodyPr>
          <a:lstStyle/>
          <a:p>
            <a:pPr algn="r"/>
            <a:r>
              <a:rPr lang="en-US" sz="1200" i="1" dirty="0" err="1" smtClean="0">
                <a:solidFill>
                  <a:srgbClr val="000000">
                    <a:alpha val="50000"/>
                  </a:srgbClr>
                </a:solidFill>
                <a:latin typeface="Times New Roman"/>
                <a:cs typeface="Times New Roman"/>
              </a:rPr>
              <a:t>Thalès</a:t>
            </a:r>
            <a:r>
              <a:rPr lang="en-US" sz="1200" i="1" dirty="0" smtClean="0">
                <a:solidFill>
                  <a:srgbClr val="000000">
                    <a:alpha val="50000"/>
                  </a:srgbClr>
                </a:solidFill>
                <a:latin typeface="Times New Roman"/>
                <a:cs typeface="Times New Roman"/>
              </a:rPr>
              <a:t> de Haulleville 2013</a:t>
            </a:r>
          </a:p>
        </p:txBody>
      </p:sp>
      <p:pic>
        <p:nvPicPr>
          <p:cNvPr id="58" name="Picture 3" descr="C:\Users\haulleville\Desktop\Belspo.jpg"/>
          <p:cNvPicPr>
            <a:picLocks noChangeAspect="1" noChangeArrowheads="1"/>
          </p:cNvPicPr>
          <p:nvPr/>
        </p:nvPicPr>
        <p:blipFill>
          <a:blip r:embed="rId3" cstate="print">
            <a:alphaModFix amt="49000"/>
            <a:extLst>
              <a:ext uri="{28A0092B-C50C-407E-A947-70E740481C1C}">
                <a14:useLocalDpi xmlns:a14="http://schemas.microsoft.com/office/drawing/2010/main"/>
              </a:ext>
            </a:extLst>
          </a:blip>
          <a:srcRect/>
          <a:stretch>
            <a:fillRect/>
          </a:stretch>
        </p:blipFill>
        <p:spPr bwMode="auto">
          <a:xfrm>
            <a:off x="0" y="8371"/>
            <a:ext cx="899592" cy="80202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C:\Users\haulleville\Desktop\Logo-AfricaMuseum.jpg"/>
          <p:cNvPicPr>
            <a:picLocks noChangeAspect="1" noChangeArrowheads="1"/>
          </p:cNvPicPr>
          <p:nvPr/>
        </p:nvPicPr>
        <p:blipFill>
          <a:blip r:embed="rId4">
            <a:alphaModFix amt="50000"/>
            <a:extLst>
              <a:ext uri="{28A0092B-C50C-407E-A947-70E740481C1C}">
                <a14:useLocalDpi xmlns:a14="http://schemas.microsoft.com/office/drawing/2010/main"/>
              </a:ext>
            </a:extLst>
          </a:blip>
          <a:srcRect/>
          <a:stretch>
            <a:fillRect/>
          </a:stretch>
        </p:blipFill>
        <p:spPr bwMode="auto">
          <a:xfrm>
            <a:off x="7284543" y="-1897"/>
            <a:ext cx="1828221" cy="694593"/>
          </a:xfrm>
          <a:prstGeom prst="rect">
            <a:avLst/>
          </a:prstGeom>
          <a:noFill/>
          <a:extLst>
            <a:ext uri="{909E8E84-426E-40dd-AFC4-6F175D3DCCD1}">
              <a14:hiddenFill xmlns:a14="http://schemas.microsoft.com/office/drawing/2010/main">
                <a:solidFill>
                  <a:srgbClr val="FFFFFF"/>
                </a:solidFill>
              </a14:hiddenFill>
            </a:ext>
          </a:extLst>
        </p:spPr>
      </p:pic>
      <p:sp>
        <p:nvSpPr>
          <p:cNvPr id="60" name="Title 1"/>
          <p:cNvSpPr>
            <a:spLocks noGrp="1"/>
          </p:cNvSpPr>
          <p:nvPr>
            <p:ph type="title"/>
          </p:nvPr>
        </p:nvSpPr>
        <p:spPr>
          <a:xfrm>
            <a:off x="457200" y="423781"/>
            <a:ext cx="8229600" cy="1143000"/>
          </a:xfrm>
        </p:spPr>
        <p:txBody>
          <a:bodyPr>
            <a:normAutofit fontScale="90000"/>
          </a:bodyPr>
          <a:lstStyle/>
          <a:p>
            <a:r>
              <a:rPr lang="en-US" cap="small" dirty="0"/>
              <a:t>Correspondence analysis : Composition</a:t>
            </a:r>
          </a:p>
        </p:txBody>
      </p:sp>
      <p:graphicFrame>
        <p:nvGraphicFramePr>
          <p:cNvPr id="13" name="Table 12"/>
          <p:cNvGraphicFramePr>
            <a:graphicFrameLocks noGrp="1"/>
          </p:cNvGraphicFramePr>
          <p:nvPr>
            <p:extLst>
              <p:ext uri="{D42A27DB-BD31-4B8C-83A1-F6EECF244321}">
                <p14:modId xmlns:p14="http://schemas.microsoft.com/office/powerpoint/2010/main" val="1136669666"/>
              </p:ext>
            </p:extLst>
          </p:nvPr>
        </p:nvGraphicFramePr>
        <p:xfrm>
          <a:off x="251523" y="1847526"/>
          <a:ext cx="8435277" cy="4560360"/>
        </p:xfrm>
        <a:graphic>
          <a:graphicData uri="http://schemas.openxmlformats.org/drawingml/2006/table">
            <a:tbl>
              <a:tblPr/>
              <a:tblGrid>
                <a:gridCol w="1019132"/>
                <a:gridCol w="1301353"/>
                <a:gridCol w="1019132"/>
                <a:gridCol w="1019132"/>
                <a:gridCol w="1019132"/>
                <a:gridCol w="1019132"/>
                <a:gridCol w="1019132"/>
                <a:gridCol w="1019132"/>
              </a:tblGrid>
              <a:tr h="227270">
                <a:tc>
                  <a:txBody>
                    <a:bodyPr/>
                    <a:lstStyle/>
                    <a:p>
                      <a:pPr algn="ctr" fontAlgn="ctr"/>
                      <a:endParaRPr lang="en-US" sz="1200" b="0" i="0" u="none" strike="noStrike">
                        <a:solidFill>
                          <a:srgbClr val="000000"/>
                        </a:solidFill>
                        <a:effectLst/>
                        <a:latin typeface="Calibri"/>
                      </a:endParaRPr>
                    </a:p>
                  </a:txBody>
                  <a:tcPr marL="12700" marR="12700" marT="1270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endParaRPr lang="en-US" sz="1200" b="0" i="0" u="none" strike="noStrike">
                        <a:solidFill>
                          <a:srgbClr val="000000"/>
                        </a:solidFill>
                        <a:effectLst/>
                        <a:latin typeface="Calibri"/>
                      </a:endParaRPr>
                    </a:p>
                  </a:txBody>
                  <a:tcPr marL="12700" marR="12700" marT="1270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a:solidFill>
                            <a:srgbClr val="000000"/>
                          </a:solidFill>
                          <a:effectLst/>
                          <a:latin typeface="Calibri"/>
                        </a:rPr>
                        <a:t>sp. 1</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1" i="0" u="none" strike="noStrike" dirty="0">
                          <a:solidFill>
                            <a:srgbClr val="000000"/>
                          </a:solidFill>
                          <a:effectLst/>
                          <a:latin typeface="Calibri"/>
                        </a:rPr>
                        <a:t>sp. 2</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1" i="0" u="none" strike="noStrike">
                          <a:solidFill>
                            <a:srgbClr val="000000"/>
                          </a:solidFill>
                          <a:effectLst/>
                          <a:latin typeface="Calibri"/>
                        </a:rPr>
                        <a:t>sp. 3</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1" i="0" u="none" strike="noStrike">
                          <a:solidFill>
                            <a:srgbClr val="000000"/>
                          </a:solidFill>
                          <a:effectLst/>
                          <a:latin typeface="Calibri"/>
                        </a:rPr>
                        <a:t>sp. 4</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1" i="0" u="none" strike="noStrike">
                          <a:solidFill>
                            <a:srgbClr val="000000"/>
                          </a:solidFill>
                          <a:effectLst/>
                          <a:latin typeface="Calibri"/>
                        </a:rPr>
                        <a:t>…</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1" i="0" u="none" strike="noStrike">
                          <a:solidFill>
                            <a:srgbClr val="000000"/>
                          </a:solidFill>
                          <a:effectLst/>
                          <a:latin typeface="Calibri"/>
                        </a:rPr>
                        <a:t>sp. 127</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433309">
                <a:tc>
                  <a:txBody>
                    <a:bodyPr/>
                    <a:lstStyle/>
                    <a:p>
                      <a:pPr algn="ctr" fontAlgn="ctr"/>
                      <a:r>
                        <a:rPr lang="en-US" sz="1200" b="1" i="0" u="none" strike="noStrike" dirty="0">
                          <a:solidFill>
                            <a:srgbClr val="000000"/>
                          </a:solidFill>
                          <a:effectLst/>
                          <a:latin typeface="Calibri"/>
                        </a:rPr>
                        <a:t>Plot 1</a:t>
                      </a:r>
                    </a:p>
                  </a:txBody>
                  <a:tcPr marL="12700" marR="12700" marT="1270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1" u="none" strike="noStrike">
                          <a:solidFill>
                            <a:srgbClr val="000000"/>
                          </a:solidFill>
                          <a:effectLst/>
                          <a:latin typeface="Calibri"/>
                        </a:rPr>
                        <a:t>Forest Type 1</a:t>
                      </a:r>
                    </a:p>
                  </a:txBody>
                  <a:tcPr marL="12700" marR="12700" marT="1270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1</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433309">
                <a:tc>
                  <a:txBody>
                    <a:bodyPr/>
                    <a:lstStyle/>
                    <a:p>
                      <a:pPr algn="ctr" fontAlgn="ctr"/>
                      <a:r>
                        <a:rPr lang="en-US" sz="1200" b="1" i="0" u="none" strike="noStrike">
                          <a:solidFill>
                            <a:srgbClr val="000000"/>
                          </a:solidFill>
                          <a:effectLst/>
                          <a:latin typeface="Calibri"/>
                        </a:rPr>
                        <a:t>Plot 2</a:t>
                      </a:r>
                    </a:p>
                  </a:txBody>
                  <a:tcPr marL="12700" marR="12700" marT="1270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1" u="none" strike="noStrike">
                          <a:solidFill>
                            <a:srgbClr val="000000"/>
                          </a:solidFill>
                          <a:effectLst/>
                          <a:latin typeface="Calibri"/>
                        </a:rPr>
                        <a:t>Forest Type 1</a:t>
                      </a:r>
                    </a:p>
                  </a:txBody>
                  <a:tcPr marL="12700" marR="12700" marT="1270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1</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1</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1</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433309">
                <a:tc>
                  <a:txBody>
                    <a:bodyPr/>
                    <a:lstStyle/>
                    <a:p>
                      <a:pPr algn="ctr" fontAlgn="ctr"/>
                      <a:r>
                        <a:rPr lang="en-US" sz="1200" b="1" i="0" u="none" strike="noStrike">
                          <a:solidFill>
                            <a:srgbClr val="000000"/>
                          </a:solidFill>
                          <a:effectLst/>
                          <a:latin typeface="Calibri"/>
                        </a:rPr>
                        <a:t>Plot 3</a:t>
                      </a:r>
                    </a:p>
                  </a:txBody>
                  <a:tcPr marL="12700" marR="12700" marT="1270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1" u="none" strike="noStrike">
                          <a:solidFill>
                            <a:srgbClr val="000000"/>
                          </a:solidFill>
                          <a:effectLst/>
                          <a:latin typeface="Calibri"/>
                        </a:rPr>
                        <a:t>Forest Type 1</a:t>
                      </a:r>
                    </a:p>
                  </a:txBody>
                  <a:tcPr marL="12700" marR="12700" marT="1270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1</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1</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1</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1</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433309">
                <a:tc>
                  <a:txBody>
                    <a:bodyPr/>
                    <a:lstStyle/>
                    <a:p>
                      <a:pPr algn="ctr" fontAlgn="ctr"/>
                      <a:r>
                        <a:rPr lang="en-US" sz="1200" b="1" i="0" u="none" strike="noStrike">
                          <a:solidFill>
                            <a:srgbClr val="000000"/>
                          </a:solidFill>
                          <a:effectLst/>
                          <a:latin typeface="Calibri"/>
                        </a:rPr>
                        <a:t>Plot 4</a:t>
                      </a:r>
                    </a:p>
                  </a:txBody>
                  <a:tcPr marL="12700" marR="12700" marT="1270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1" u="none" strike="noStrike">
                          <a:solidFill>
                            <a:srgbClr val="000000"/>
                          </a:solidFill>
                          <a:effectLst/>
                          <a:latin typeface="Calibri"/>
                        </a:rPr>
                        <a:t>Forest Type 1</a:t>
                      </a:r>
                    </a:p>
                  </a:txBody>
                  <a:tcPr marL="12700" marR="12700" marT="1270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1</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433309">
                <a:tc>
                  <a:txBody>
                    <a:bodyPr/>
                    <a:lstStyle/>
                    <a:p>
                      <a:pPr algn="ctr" fontAlgn="ctr"/>
                      <a:r>
                        <a:rPr lang="en-US" sz="1200" b="1" i="0" u="none" strike="noStrike">
                          <a:solidFill>
                            <a:srgbClr val="000000"/>
                          </a:solidFill>
                          <a:effectLst/>
                          <a:latin typeface="Calibri"/>
                        </a:rPr>
                        <a:t>Plot 5</a:t>
                      </a:r>
                    </a:p>
                  </a:txBody>
                  <a:tcPr marL="12700" marR="12700" marT="1270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1" u="none" strike="noStrike">
                          <a:solidFill>
                            <a:srgbClr val="000000"/>
                          </a:solidFill>
                          <a:effectLst/>
                          <a:latin typeface="Calibri"/>
                        </a:rPr>
                        <a:t>Forest Type 2</a:t>
                      </a:r>
                    </a:p>
                  </a:txBody>
                  <a:tcPr marL="12700" marR="12700" marT="1270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1</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1</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1</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1</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433309">
                <a:tc>
                  <a:txBody>
                    <a:bodyPr/>
                    <a:lstStyle/>
                    <a:p>
                      <a:pPr algn="ctr" fontAlgn="ctr"/>
                      <a:r>
                        <a:rPr lang="en-US" sz="1200" b="1" i="0" u="none" strike="noStrike">
                          <a:solidFill>
                            <a:srgbClr val="000000"/>
                          </a:solidFill>
                          <a:effectLst/>
                          <a:latin typeface="Calibri"/>
                        </a:rPr>
                        <a:t>Plot 6</a:t>
                      </a:r>
                    </a:p>
                  </a:txBody>
                  <a:tcPr marL="12700" marR="12700" marT="1270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1" u="none" strike="noStrike">
                          <a:solidFill>
                            <a:srgbClr val="000000"/>
                          </a:solidFill>
                          <a:effectLst/>
                          <a:latin typeface="Calibri"/>
                        </a:rPr>
                        <a:t>Forest Type 2</a:t>
                      </a:r>
                    </a:p>
                  </a:txBody>
                  <a:tcPr marL="12700" marR="12700" marT="1270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1</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1</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1</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433309">
                <a:tc>
                  <a:txBody>
                    <a:bodyPr/>
                    <a:lstStyle/>
                    <a:p>
                      <a:pPr algn="ctr" fontAlgn="ctr"/>
                      <a:r>
                        <a:rPr lang="en-US" sz="1200" b="1" i="0" u="none" strike="noStrike">
                          <a:solidFill>
                            <a:srgbClr val="000000"/>
                          </a:solidFill>
                          <a:effectLst/>
                          <a:latin typeface="Calibri"/>
                        </a:rPr>
                        <a:t>Plot 7</a:t>
                      </a:r>
                    </a:p>
                  </a:txBody>
                  <a:tcPr marL="12700" marR="12700" marT="1270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1" u="none" strike="noStrike">
                          <a:solidFill>
                            <a:srgbClr val="000000"/>
                          </a:solidFill>
                          <a:effectLst/>
                          <a:latin typeface="Calibri"/>
                        </a:rPr>
                        <a:t>Forest Type 3</a:t>
                      </a:r>
                    </a:p>
                  </a:txBody>
                  <a:tcPr marL="12700" marR="12700" marT="1270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1</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1</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433309">
                <a:tc>
                  <a:txBody>
                    <a:bodyPr/>
                    <a:lstStyle/>
                    <a:p>
                      <a:pPr algn="ctr" fontAlgn="ctr"/>
                      <a:r>
                        <a:rPr lang="en-US" sz="1200" b="1" i="0" u="none" strike="noStrike">
                          <a:solidFill>
                            <a:srgbClr val="000000"/>
                          </a:solidFill>
                          <a:effectLst/>
                          <a:latin typeface="Calibri"/>
                        </a:rPr>
                        <a:t>Plot 8</a:t>
                      </a:r>
                    </a:p>
                  </a:txBody>
                  <a:tcPr marL="12700" marR="12700" marT="1270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1" u="none" strike="noStrike">
                          <a:solidFill>
                            <a:srgbClr val="000000"/>
                          </a:solidFill>
                          <a:effectLst/>
                          <a:latin typeface="Calibri"/>
                        </a:rPr>
                        <a:t>Forest Type 3</a:t>
                      </a:r>
                    </a:p>
                  </a:txBody>
                  <a:tcPr marL="12700" marR="12700" marT="1270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1</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1</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1</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433309">
                <a:tc>
                  <a:txBody>
                    <a:bodyPr/>
                    <a:lstStyle/>
                    <a:p>
                      <a:pPr algn="ctr" fontAlgn="ctr"/>
                      <a:r>
                        <a:rPr lang="en-US" sz="1200" b="1" i="0" u="none" strike="noStrike">
                          <a:solidFill>
                            <a:srgbClr val="000000"/>
                          </a:solidFill>
                          <a:effectLst/>
                          <a:latin typeface="Calibri"/>
                        </a:rPr>
                        <a:t>…</a:t>
                      </a:r>
                    </a:p>
                  </a:txBody>
                  <a:tcPr marL="12700" marR="12700" marT="1270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1" u="none" strike="noStrike">
                          <a:solidFill>
                            <a:srgbClr val="000000"/>
                          </a:solidFill>
                          <a:effectLst/>
                          <a:latin typeface="Calibri"/>
                        </a:rPr>
                        <a:t>…</a:t>
                      </a:r>
                    </a:p>
                  </a:txBody>
                  <a:tcPr marL="12700" marR="12700" marT="1270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433309">
                <a:tc>
                  <a:txBody>
                    <a:bodyPr/>
                    <a:lstStyle/>
                    <a:p>
                      <a:pPr algn="ctr" fontAlgn="ctr"/>
                      <a:r>
                        <a:rPr lang="en-US" sz="1200" b="1" i="0" u="none" strike="noStrike">
                          <a:solidFill>
                            <a:srgbClr val="000000"/>
                          </a:solidFill>
                          <a:effectLst/>
                          <a:latin typeface="Calibri"/>
                        </a:rPr>
                        <a:t>Plot 21</a:t>
                      </a:r>
                    </a:p>
                  </a:txBody>
                  <a:tcPr marL="12700" marR="12700" marT="1270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1" u="none" strike="noStrike">
                          <a:solidFill>
                            <a:srgbClr val="000000"/>
                          </a:solidFill>
                          <a:effectLst/>
                          <a:latin typeface="Calibri"/>
                        </a:rPr>
                        <a:t>Forest Type 6</a:t>
                      </a:r>
                    </a:p>
                  </a:txBody>
                  <a:tcPr marL="12700" marR="12700" marT="1270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1</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1</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dirty="0">
                          <a:solidFill>
                            <a:srgbClr val="000000"/>
                          </a:solidFill>
                          <a:effectLst/>
                          <a:latin typeface="Calibri"/>
                        </a:rPr>
                        <a:t>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bl>
          </a:graphicData>
        </a:graphic>
      </p:graphicFrame>
      <p:pic>
        <p:nvPicPr>
          <p:cNvPr id="7" name="Picture 6" descr="presence s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825077"/>
            <a:ext cx="9144000" cy="4814455"/>
          </a:xfrm>
          <a:prstGeom prst="rect">
            <a:avLst/>
          </a:prstGeom>
        </p:spPr>
      </p:pic>
      <p:pic>
        <p:nvPicPr>
          <p:cNvPr id="8" name="Picture 7" descr="presence site.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7340" y="1847526"/>
            <a:ext cx="9144000" cy="4814455"/>
          </a:xfrm>
          <a:prstGeom prst="rect">
            <a:avLst/>
          </a:prstGeom>
        </p:spPr>
      </p:pic>
      <p:pic>
        <p:nvPicPr>
          <p:cNvPr id="9" name="Picture 8" descr="presence type.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7753" y="1861187"/>
            <a:ext cx="9144000" cy="4814455"/>
          </a:xfrm>
          <a:prstGeom prst="rect">
            <a:avLst/>
          </a:prstGeom>
        </p:spPr>
      </p:pic>
    </p:spTree>
    <p:extLst>
      <p:ext uri="{BB962C8B-B14F-4D97-AF65-F5344CB8AC3E}">
        <p14:creationId xmlns:p14="http://schemas.microsoft.com/office/powerpoint/2010/main" val="23125648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Copie-de-Diapositive2.png"/>
          <p:cNvPicPr>
            <a:picLocks noChangeAspect="1"/>
          </p:cNvPicPr>
          <p:nvPr/>
        </p:nvPicPr>
        <p:blipFill rotWithShape="1">
          <a:blip r:embed="rId2" cstate="print">
            <a:alphaModFix amt="41000"/>
            <a:extLst>
              <a:ext uri="{28A0092B-C50C-407E-A947-70E740481C1C}">
                <a14:useLocalDpi xmlns:a14="http://schemas.microsoft.com/office/drawing/2010/main"/>
              </a:ext>
            </a:extLst>
          </a:blip>
          <a:srcRect b="14631"/>
          <a:stretch/>
        </p:blipFill>
        <p:spPr>
          <a:xfrm>
            <a:off x="7799" y="5166674"/>
            <a:ext cx="9144000" cy="1691326"/>
          </a:xfrm>
          <a:prstGeom prst="rect">
            <a:avLst/>
          </a:prstGeom>
        </p:spPr>
      </p:pic>
      <p:sp>
        <p:nvSpPr>
          <p:cNvPr id="5" name="TextBox 4"/>
          <p:cNvSpPr txBox="1"/>
          <p:nvPr/>
        </p:nvSpPr>
        <p:spPr>
          <a:xfrm>
            <a:off x="44403" y="6591151"/>
            <a:ext cx="9144000" cy="276999"/>
          </a:xfrm>
          <a:prstGeom prst="rect">
            <a:avLst/>
          </a:prstGeom>
          <a:noFill/>
        </p:spPr>
        <p:txBody>
          <a:bodyPr wrap="square" rtlCol="0">
            <a:spAutoFit/>
          </a:bodyPr>
          <a:lstStyle/>
          <a:p>
            <a:pPr algn="r"/>
            <a:r>
              <a:rPr lang="en-US" sz="1200" i="1" dirty="0" err="1" smtClean="0">
                <a:solidFill>
                  <a:srgbClr val="000000">
                    <a:alpha val="50000"/>
                  </a:srgbClr>
                </a:solidFill>
                <a:latin typeface="Times New Roman"/>
                <a:cs typeface="Times New Roman"/>
              </a:rPr>
              <a:t>Thalès</a:t>
            </a:r>
            <a:r>
              <a:rPr lang="en-US" sz="1200" i="1" dirty="0" smtClean="0">
                <a:solidFill>
                  <a:srgbClr val="000000">
                    <a:alpha val="50000"/>
                  </a:srgbClr>
                </a:solidFill>
                <a:latin typeface="Times New Roman"/>
                <a:cs typeface="Times New Roman"/>
              </a:rPr>
              <a:t> de Haulleville 2013</a:t>
            </a:r>
          </a:p>
        </p:txBody>
      </p:sp>
      <p:pic>
        <p:nvPicPr>
          <p:cNvPr id="58" name="Picture 3" descr="C:\Users\haulleville\Desktop\Belspo.jpg"/>
          <p:cNvPicPr>
            <a:picLocks noChangeAspect="1" noChangeArrowheads="1"/>
          </p:cNvPicPr>
          <p:nvPr/>
        </p:nvPicPr>
        <p:blipFill>
          <a:blip r:embed="rId3" cstate="print">
            <a:alphaModFix amt="49000"/>
            <a:extLst>
              <a:ext uri="{28A0092B-C50C-407E-A947-70E740481C1C}">
                <a14:useLocalDpi xmlns:a14="http://schemas.microsoft.com/office/drawing/2010/main"/>
              </a:ext>
            </a:extLst>
          </a:blip>
          <a:srcRect/>
          <a:stretch>
            <a:fillRect/>
          </a:stretch>
        </p:blipFill>
        <p:spPr bwMode="auto">
          <a:xfrm>
            <a:off x="0" y="8371"/>
            <a:ext cx="899592" cy="80202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C:\Users\haulleville\Desktop\Logo-AfricaMuseum.jpg"/>
          <p:cNvPicPr>
            <a:picLocks noChangeAspect="1" noChangeArrowheads="1"/>
          </p:cNvPicPr>
          <p:nvPr/>
        </p:nvPicPr>
        <p:blipFill>
          <a:blip r:embed="rId4">
            <a:alphaModFix amt="50000"/>
            <a:extLst>
              <a:ext uri="{28A0092B-C50C-407E-A947-70E740481C1C}">
                <a14:useLocalDpi xmlns:a14="http://schemas.microsoft.com/office/drawing/2010/main"/>
              </a:ext>
            </a:extLst>
          </a:blip>
          <a:srcRect/>
          <a:stretch>
            <a:fillRect/>
          </a:stretch>
        </p:blipFill>
        <p:spPr bwMode="auto">
          <a:xfrm>
            <a:off x="7284543" y="-1897"/>
            <a:ext cx="1828221" cy="694593"/>
          </a:xfrm>
          <a:prstGeom prst="rect">
            <a:avLst/>
          </a:prstGeom>
          <a:noFill/>
          <a:extLst>
            <a:ext uri="{909E8E84-426E-40dd-AFC4-6F175D3DCCD1}">
              <a14:hiddenFill xmlns:a14="http://schemas.microsoft.com/office/drawing/2010/main">
                <a:solidFill>
                  <a:srgbClr val="FFFFFF"/>
                </a:solidFill>
              </a14:hiddenFill>
            </a:ext>
          </a:extLst>
        </p:spPr>
      </p:pic>
      <p:sp>
        <p:nvSpPr>
          <p:cNvPr id="60" name="Title 1"/>
          <p:cNvSpPr>
            <a:spLocks noGrp="1"/>
          </p:cNvSpPr>
          <p:nvPr>
            <p:ph type="title"/>
          </p:nvPr>
        </p:nvSpPr>
        <p:spPr>
          <a:xfrm>
            <a:off x="457200" y="423781"/>
            <a:ext cx="8229600" cy="1143000"/>
          </a:xfrm>
        </p:spPr>
        <p:txBody>
          <a:bodyPr>
            <a:normAutofit/>
          </a:bodyPr>
          <a:lstStyle/>
          <a:p>
            <a:r>
              <a:rPr lang="en-US" cap="small" dirty="0" smtClean="0"/>
              <a:t>Correspondence analysis : Structure</a:t>
            </a:r>
            <a:endParaRPr lang="en-US" cap="small" dirty="0"/>
          </a:p>
        </p:txBody>
      </p:sp>
      <p:graphicFrame>
        <p:nvGraphicFramePr>
          <p:cNvPr id="6" name="Table 5"/>
          <p:cNvGraphicFramePr>
            <a:graphicFrameLocks noGrp="1"/>
          </p:cNvGraphicFramePr>
          <p:nvPr>
            <p:extLst>
              <p:ext uri="{D42A27DB-BD31-4B8C-83A1-F6EECF244321}">
                <p14:modId xmlns:p14="http://schemas.microsoft.com/office/powerpoint/2010/main" val="1576006328"/>
              </p:ext>
            </p:extLst>
          </p:nvPr>
        </p:nvGraphicFramePr>
        <p:xfrm>
          <a:off x="457200" y="1772816"/>
          <a:ext cx="8229596" cy="4598530"/>
        </p:xfrm>
        <a:graphic>
          <a:graphicData uri="http://schemas.openxmlformats.org/drawingml/2006/table">
            <a:tbl>
              <a:tblPr/>
              <a:tblGrid>
                <a:gridCol w="994282"/>
                <a:gridCol w="1269622"/>
                <a:gridCol w="994282"/>
                <a:gridCol w="994282"/>
                <a:gridCol w="994282"/>
                <a:gridCol w="994282"/>
                <a:gridCol w="994282"/>
                <a:gridCol w="994282"/>
              </a:tblGrid>
              <a:tr h="749760">
                <a:tc>
                  <a:txBody>
                    <a:bodyPr/>
                    <a:lstStyle/>
                    <a:p>
                      <a:pPr algn="ctr" fontAlgn="ctr"/>
                      <a:endParaRPr lang="en-US" sz="1200" b="0" i="0" u="none" strike="noStrike">
                        <a:solidFill>
                          <a:srgbClr val="000000"/>
                        </a:solidFill>
                        <a:effectLst/>
                        <a:latin typeface="Calibri"/>
                      </a:endParaRPr>
                    </a:p>
                  </a:txBody>
                  <a:tcPr marL="12700" marR="12700" marT="1270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endParaRPr lang="en-US" sz="1200" b="0" i="0" u="none" strike="noStrike">
                        <a:solidFill>
                          <a:srgbClr val="000000"/>
                        </a:solidFill>
                        <a:effectLst/>
                        <a:latin typeface="Calibri"/>
                      </a:endParaRPr>
                    </a:p>
                  </a:txBody>
                  <a:tcPr marL="12700" marR="12700" marT="1270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a:solidFill>
                            <a:srgbClr val="000000"/>
                          </a:solidFill>
                          <a:effectLst/>
                          <a:latin typeface="Calibri"/>
                        </a:rPr>
                        <a:t>Dclass A </a:t>
                      </a:r>
                      <a:br>
                        <a:rPr lang="en-US" sz="1200" b="1" i="0" u="none" strike="noStrike">
                          <a:solidFill>
                            <a:srgbClr val="000000"/>
                          </a:solidFill>
                          <a:effectLst/>
                          <a:latin typeface="Calibri"/>
                        </a:rPr>
                      </a:br>
                      <a:r>
                        <a:rPr lang="en-US" sz="1200" b="1" i="0" u="none" strike="noStrike">
                          <a:solidFill>
                            <a:srgbClr val="000000"/>
                          </a:solidFill>
                          <a:effectLst/>
                          <a:latin typeface="Calibri"/>
                        </a:rPr>
                        <a:t>(10-20 cm)</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1" i="0" u="none" strike="noStrike">
                          <a:solidFill>
                            <a:srgbClr val="000000"/>
                          </a:solidFill>
                          <a:effectLst/>
                          <a:latin typeface="Calibri"/>
                        </a:rPr>
                        <a:t>Dclass B </a:t>
                      </a:r>
                      <a:br>
                        <a:rPr lang="en-US" sz="1200" b="1" i="0" u="none" strike="noStrike">
                          <a:solidFill>
                            <a:srgbClr val="000000"/>
                          </a:solidFill>
                          <a:effectLst/>
                          <a:latin typeface="Calibri"/>
                        </a:rPr>
                      </a:br>
                      <a:r>
                        <a:rPr lang="en-US" sz="1200" b="1" i="0" u="none" strike="noStrike">
                          <a:solidFill>
                            <a:srgbClr val="000000"/>
                          </a:solidFill>
                          <a:effectLst/>
                          <a:latin typeface="Calibri"/>
                        </a:rPr>
                        <a:t>(20-30 cm)</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1" i="0" u="none" strike="noStrike">
                          <a:solidFill>
                            <a:srgbClr val="000000"/>
                          </a:solidFill>
                          <a:effectLst/>
                          <a:latin typeface="Calibri"/>
                        </a:rPr>
                        <a:t>Dclass C </a:t>
                      </a:r>
                      <a:br>
                        <a:rPr lang="en-US" sz="1200" b="1" i="0" u="none" strike="noStrike">
                          <a:solidFill>
                            <a:srgbClr val="000000"/>
                          </a:solidFill>
                          <a:effectLst/>
                          <a:latin typeface="Calibri"/>
                        </a:rPr>
                      </a:br>
                      <a:r>
                        <a:rPr lang="en-US" sz="1200" b="1" i="0" u="none" strike="noStrike">
                          <a:solidFill>
                            <a:srgbClr val="000000"/>
                          </a:solidFill>
                          <a:effectLst/>
                          <a:latin typeface="Calibri"/>
                        </a:rPr>
                        <a:t>(30-40 cm)</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1" i="0" u="none" strike="noStrike" dirty="0" err="1">
                          <a:solidFill>
                            <a:srgbClr val="000000"/>
                          </a:solidFill>
                          <a:effectLst/>
                          <a:latin typeface="Calibri"/>
                        </a:rPr>
                        <a:t>Dclass</a:t>
                      </a:r>
                      <a:r>
                        <a:rPr lang="en-US" sz="1200" b="1" i="0" u="none" strike="noStrike" dirty="0">
                          <a:solidFill>
                            <a:srgbClr val="000000"/>
                          </a:solidFill>
                          <a:effectLst/>
                          <a:latin typeface="Calibri"/>
                        </a:rPr>
                        <a:t> D </a:t>
                      </a:r>
                      <a:br>
                        <a:rPr lang="en-US" sz="1200" b="1" i="0" u="none" strike="noStrike" dirty="0">
                          <a:solidFill>
                            <a:srgbClr val="000000"/>
                          </a:solidFill>
                          <a:effectLst/>
                          <a:latin typeface="Calibri"/>
                        </a:rPr>
                      </a:br>
                      <a:r>
                        <a:rPr lang="en-US" sz="1200" b="1" i="0" u="none" strike="noStrike" dirty="0">
                          <a:solidFill>
                            <a:srgbClr val="000000"/>
                          </a:solidFill>
                          <a:effectLst/>
                          <a:latin typeface="Calibri"/>
                        </a:rPr>
                        <a:t>(40-50 cm)</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1" i="0" u="none" strike="noStrike">
                          <a:solidFill>
                            <a:srgbClr val="000000"/>
                          </a:solidFill>
                          <a:effectLst/>
                          <a:latin typeface="Calibri"/>
                        </a:rPr>
                        <a:t>…</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1" i="0" u="none" strike="noStrike" dirty="0" err="1">
                          <a:solidFill>
                            <a:srgbClr val="000000"/>
                          </a:solidFill>
                          <a:effectLst/>
                          <a:latin typeface="Calibri"/>
                        </a:rPr>
                        <a:t>Dclass</a:t>
                      </a:r>
                      <a:r>
                        <a:rPr lang="en-US" sz="1200" b="1" i="0" u="none" strike="noStrike" dirty="0">
                          <a:solidFill>
                            <a:srgbClr val="000000"/>
                          </a:solidFill>
                          <a:effectLst/>
                          <a:latin typeface="Calibri"/>
                        </a:rPr>
                        <a:t> F </a:t>
                      </a:r>
                      <a:br>
                        <a:rPr lang="en-US" sz="1200" b="1" i="0" u="none" strike="noStrike" dirty="0">
                          <a:solidFill>
                            <a:srgbClr val="000000"/>
                          </a:solidFill>
                          <a:effectLst/>
                          <a:latin typeface="Calibri"/>
                        </a:rPr>
                      </a:br>
                      <a:r>
                        <a:rPr lang="en-US" sz="1200" b="1" i="0" u="none" strike="noStrike" dirty="0">
                          <a:solidFill>
                            <a:srgbClr val="000000"/>
                          </a:solidFill>
                          <a:effectLst/>
                          <a:latin typeface="Calibri"/>
                        </a:rPr>
                        <a:t>( &gt;80 cm)</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84877">
                <a:tc>
                  <a:txBody>
                    <a:bodyPr/>
                    <a:lstStyle/>
                    <a:p>
                      <a:pPr algn="ctr" fontAlgn="ctr"/>
                      <a:r>
                        <a:rPr lang="en-US" sz="1200" b="1" i="0" u="none" strike="noStrike">
                          <a:solidFill>
                            <a:srgbClr val="000000"/>
                          </a:solidFill>
                          <a:effectLst/>
                          <a:latin typeface="Calibri"/>
                        </a:rPr>
                        <a:t>Plot 1</a:t>
                      </a:r>
                    </a:p>
                  </a:txBody>
                  <a:tcPr marL="12700" marR="12700" marT="1270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1" u="none" strike="noStrike">
                          <a:solidFill>
                            <a:srgbClr val="000000"/>
                          </a:solidFill>
                          <a:effectLst/>
                          <a:latin typeface="Calibri"/>
                        </a:rPr>
                        <a:t>Forest Type 1</a:t>
                      </a:r>
                    </a:p>
                  </a:txBody>
                  <a:tcPr marL="12700" marR="12700" marT="1270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3</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9</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dirty="0">
                          <a:solidFill>
                            <a:srgbClr val="000000"/>
                          </a:solidFill>
                          <a:effectLst/>
                          <a:latin typeface="Calibri"/>
                        </a:rPr>
                        <a:t>9</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dirty="0">
                          <a:solidFill>
                            <a:srgbClr val="000000"/>
                          </a:solidFill>
                          <a:effectLst/>
                          <a:latin typeface="Calibri"/>
                        </a:rPr>
                        <a:t>16</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1" i="0" u="none" strike="noStrike">
                          <a:solidFill>
                            <a:srgbClr val="000000"/>
                          </a:solidFill>
                          <a:effectLst/>
                          <a:latin typeface="Calibri"/>
                        </a:rPr>
                        <a:t>…</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dirty="0">
                          <a:solidFill>
                            <a:srgbClr val="000000"/>
                          </a:solidFill>
                          <a:effectLst/>
                          <a:latin typeface="Calibri"/>
                        </a:rPr>
                        <a:t>15</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84877">
                <a:tc>
                  <a:txBody>
                    <a:bodyPr/>
                    <a:lstStyle/>
                    <a:p>
                      <a:pPr algn="ctr" fontAlgn="ctr"/>
                      <a:r>
                        <a:rPr lang="en-US" sz="1200" b="1" i="0" u="none" strike="noStrike">
                          <a:solidFill>
                            <a:srgbClr val="000000"/>
                          </a:solidFill>
                          <a:effectLst/>
                          <a:latin typeface="Calibri"/>
                        </a:rPr>
                        <a:t>Plot 2</a:t>
                      </a:r>
                    </a:p>
                  </a:txBody>
                  <a:tcPr marL="12700" marR="12700" marT="1270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1" u="none" strike="noStrike">
                          <a:solidFill>
                            <a:srgbClr val="000000"/>
                          </a:solidFill>
                          <a:effectLst/>
                          <a:latin typeface="Calibri"/>
                        </a:rPr>
                        <a:t>Forest Type 1</a:t>
                      </a:r>
                    </a:p>
                  </a:txBody>
                  <a:tcPr marL="12700" marR="12700" marT="1270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18</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10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8</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17</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1" i="0" u="none" strike="noStrike">
                          <a:solidFill>
                            <a:srgbClr val="000000"/>
                          </a:solidFill>
                          <a:effectLst/>
                          <a:latin typeface="Calibri"/>
                        </a:rPr>
                        <a:t>…</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18</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84877">
                <a:tc>
                  <a:txBody>
                    <a:bodyPr/>
                    <a:lstStyle/>
                    <a:p>
                      <a:pPr algn="ctr" fontAlgn="ctr"/>
                      <a:r>
                        <a:rPr lang="en-US" sz="1200" b="1" i="0" u="none" strike="noStrike">
                          <a:solidFill>
                            <a:srgbClr val="000000"/>
                          </a:solidFill>
                          <a:effectLst/>
                          <a:latin typeface="Calibri"/>
                        </a:rPr>
                        <a:t>Plot 3</a:t>
                      </a:r>
                    </a:p>
                  </a:txBody>
                  <a:tcPr marL="12700" marR="12700" marT="1270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1" u="none" strike="noStrike">
                          <a:solidFill>
                            <a:srgbClr val="000000"/>
                          </a:solidFill>
                          <a:effectLst/>
                          <a:latin typeface="Calibri"/>
                        </a:rPr>
                        <a:t>Forest Type 1</a:t>
                      </a:r>
                    </a:p>
                  </a:txBody>
                  <a:tcPr marL="12700" marR="12700" marT="1270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11</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10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9</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19</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1" i="0" u="none" strike="noStrike">
                          <a:solidFill>
                            <a:srgbClr val="000000"/>
                          </a:solidFill>
                          <a:effectLst/>
                          <a:latin typeface="Calibri"/>
                        </a:rPr>
                        <a:t>…</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13</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84877">
                <a:tc>
                  <a:txBody>
                    <a:bodyPr/>
                    <a:lstStyle/>
                    <a:p>
                      <a:pPr algn="ctr" fontAlgn="ctr"/>
                      <a:r>
                        <a:rPr lang="en-US" sz="1200" b="1" i="0" u="none" strike="noStrike">
                          <a:solidFill>
                            <a:srgbClr val="000000"/>
                          </a:solidFill>
                          <a:effectLst/>
                          <a:latin typeface="Calibri"/>
                        </a:rPr>
                        <a:t>Plot 4</a:t>
                      </a:r>
                    </a:p>
                  </a:txBody>
                  <a:tcPr marL="12700" marR="12700" marT="1270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1" u="none" strike="noStrike">
                          <a:solidFill>
                            <a:srgbClr val="000000"/>
                          </a:solidFill>
                          <a:effectLst/>
                          <a:latin typeface="Calibri"/>
                        </a:rPr>
                        <a:t>Forest Type 1</a:t>
                      </a:r>
                    </a:p>
                  </a:txBody>
                  <a:tcPr marL="12700" marR="12700" marT="1270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19</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14</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5</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22</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1" i="0" u="none" strike="noStrike">
                          <a:solidFill>
                            <a:srgbClr val="000000"/>
                          </a:solidFill>
                          <a:effectLst/>
                          <a:latin typeface="Calibri"/>
                        </a:rPr>
                        <a:t>…</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14</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84877">
                <a:tc>
                  <a:txBody>
                    <a:bodyPr/>
                    <a:lstStyle/>
                    <a:p>
                      <a:pPr algn="ctr" fontAlgn="ctr"/>
                      <a:r>
                        <a:rPr lang="en-US" sz="1200" b="1" i="0" u="none" strike="noStrike">
                          <a:solidFill>
                            <a:srgbClr val="000000"/>
                          </a:solidFill>
                          <a:effectLst/>
                          <a:latin typeface="Calibri"/>
                        </a:rPr>
                        <a:t>Plot 5</a:t>
                      </a:r>
                    </a:p>
                  </a:txBody>
                  <a:tcPr marL="12700" marR="12700" marT="1270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1" u="none" strike="noStrike">
                          <a:solidFill>
                            <a:srgbClr val="000000"/>
                          </a:solidFill>
                          <a:effectLst/>
                          <a:latin typeface="Calibri"/>
                        </a:rPr>
                        <a:t>Forest Type 2</a:t>
                      </a:r>
                    </a:p>
                  </a:txBody>
                  <a:tcPr marL="12700" marR="12700" marT="1270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9</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11</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10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1" i="0" u="none" strike="noStrike">
                          <a:solidFill>
                            <a:srgbClr val="000000"/>
                          </a:solidFill>
                          <a:effectLst/>
                          <a:latin typeface="Calibri"/>
                        </a:rPr>
                        <a:t>…</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18</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84877">
                <a:tc>
                  <a:txBody>
                    <a:bodyPr/>
                    <a:lstStyle/>
                    <a:p>
                      <a:pPr algn="ctr" fontAlgn="ctr"/>
                      <a:r>
                        <a:rPr lang="en-US" sz="1200" b="1" i="0" u="none" strike="noStrike">
                          <a:solidFill>
                            <a:srgbClr val="000000"/>
                          </a:solidFill>
                          <a:effectLst/>
                          <a:latin typeface="Calibri"/>
                        </a:rPr>
                        <a:t>Plot 6</a:t>
                      </a:r>
                    </a:p>
                  </a:txBody>
                  <a:tcPr marL="12700" marR="12700" marT="1270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1" u="none" strike="noStrike">
                          <a:solidFill>
                            <a:srgbClr val="000000"/>
                          </a:solidFill>
                          <a:effectLst/>
                          <a:latin typeface="Calibri"/>
                        </a:rPr>
                        <a:t>Forest Type 2</a:t>
                      </a:r>
                    </a:p>
                  </a:txBody>
                  <a:tcPr marL="12700" marR="12700" marT="1270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11</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13</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11</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1" i="0" u="none" strike="noStrike">
                          <a:solidFill>
                            <a:srgbClr val="000000"/>
                          </a:solidFill>
                          <a:effectLst/>
                          <a:latin typeface="Calibri"/>
                        </a:rPr>
                        <a:t>…</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23</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84877">
                <a:tc>
                  <a:txBody>
                    <a:bodyPr/>
                    <a:lstStyle/>
                    <a:p>
                      <a:pPr algn="ctr" fontAlgn="ctr"/>
                      <a:r>
                        <a:rPr lang="en-US" sz="1200" b="1" i="0" u="none" strike="noStrike">
                          <a:solidFill>
                            <a:srgbClr val="000000"/>
                          </a:solidFill>
                          <a:effectLst/>
                          <a:latin typeface="Calibri"/>
                        </a:rPr>
                        <a:t>Plot 7</a:t>
                      </a:r>
                    </a:p>
                  </a:txBody>
                  <a:tcPr marL="12700" marR="12700" marT="1270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1" u="none" strike="noStrike">
                          <a:solidFill>
                            <a:srgbClr val="000000"/>
                          </a:solidFill>
                          <a:effectLst/>
                          <a:latin typeface="Calibri"/>
                        </a:rPr>
                        <a:t>Forest Type 3</a:t>
                      </a:r>
                    </a:p>
                  </a:txBody>
                  <a:tcPr marL="12700" marR="12700" marT="1270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22</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24</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3</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17</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1" i="0" u="none" strike="noStrike">
                          <a:solidFill>
                            <a:srgbClr val="000000"/>
                          </a:solidFill>
                          <a:effectLst/>
                          <a:latin typeface="Calibri"/>
                        </a:rPr>
                        <a:t>…</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24</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84877">
                <a:tc>
                  <a:txBody>
                    <a:bodyPr/>
                    <a:lstStyle/>
                    <a:p>
                      <a:pPr algn="ctr" fontAlgn="ctr"/>
                      <a:r>
                        <a:rPr lang="en-US" sz="1200" b="1" i="0" u="none" strike="noStrike">
                          <a:solidFill>
                            <a:srgbClr val="000000"/>
                          </a:solidFill>
                          <a:effectLst/>
                          <a:latin typeface="Calibri"/>
                        </a:rPr>
                        <a:t>Plot 8</a:t>
                      </a:r>
                    </a:p>
                  </a:txBody>
                  <a:tcPr marL="12700" marR="12700" marT="1270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1" u="none" strike="noStrike">
                          <a:solidFill>
                            <a:srgbClr val="000000"/>
                          </a:solidFill>
                          <a:effectLst/>
                          <a:latin typeface="Calibri"/>
                        </a:rPr>
                        <a:t>Forest Type 3</a:t>
                      </a:r>
                    </a:p>
                  </a:txBody>
                  <a:tcPr marL="12700" marR="12700" marT="1270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4</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7</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24</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1" i="0" u="none" strike="noStrike">
                          <a:solidFill>
                            <a:srgbClr val="000000"/>
                          </a:solidFill>
                          <a:effectLst/>
                          <a:latin typeface="Calibri"/>
                        </a:rPr>
                        <a:t>…</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18</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84877">
                <a:tc>
                  <a:txBody>
                    <a:bodyPr/>
                    <a:lstStyle/>
                    <a:p>
                      <a:pPr algn="ctr" fontAlgn="ctr"/>
                      <a:r>
                        <a:rPr lang="en-US" sz="1200" b="1" i="0" u="none" strike="noStrike">
                          <a:solidFill>
                            <a:srgbClr val="000000"/>
                          </a:solidFill>
                          <a:effectLst/>
                          <a:latin typeface="Calibri"/>
                        </a:rPr>
                        <a:t>…</a:t>
                      </a:r>
                    </a:p>
                  </a:txBody>
                  <a:tcPr marL="12700" marR="12700" marT="1270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1" u="none" strike="noStrike">
                          <a:solidFill>
                            <a:srgbClr val="000000"/>
                          </a:solidFill>
                          <a:effectLst/>
                          <a:latin typeface="Calibri"/>
                        </a:rPr>
                        <a:t>…</a:t>
                      </a:r>
                    </a:p>
                  </a:txBody>
                  <a:tcPr marL="12700" marR="12700" marT="1270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1" i="0" u="none" strike="noStrike">
                          <a:solidFill>
                            <a:srgbClr val="000000"/>
                          </a:solidFill>
                          <a:effectLst/>
                          <a:latin typeface="Calibri"/>
                        </a:rPr>
                        <a:t>…</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84877">
                <a:tc>
                  <a:txBody>
                    <a:bodyPr/>
                    <a:lstStyle/>
                    <a:p>
                      <a:pPr algn="ctr" fontAlgn="ctr"/>
                      <a:r>
                        <a:rPr lang="en-US" sz="1200" b="1" i="0" u="none" strike="noStrike">
                          <a:solidFill>
                            <a:srgbClr val="000000"/>
                          </a:solidFill>
                          <a:effectLst/>
                          <a:latin typeface="Calibri"/>
                        </a:rPr>
                        <a:t>Plot 21</a:t>
                      </a:r>
                    </a:p>
                  </a:txBody>
                  <a:tcPr marL="12700" marR="12700" marT="1270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1" u="none" strike="noStrike">
                          <a:solidFill>
                            <a:srgbClr val="000000"/>
                          </a:solidFill>
                          <a:effectLst/>
                          <a:latin typeface="Calibri"/>
                        </a:rPr>
                        <a:t>Forest Type 6</a:t>
                      </a:r>
                    </a:p>
                  </a:txBody>
                  <a:tcPr marL="12700" marR="12700" marT="1270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10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dirty="0">
                          <a:solidFill>
                            <a:srgbClr val="000000"/>
                          </a:solidFill>
                          <a:effectLst/>
                          <a:latin typeface="Calibri"/>
                        </a:rPr>
                        <a:t>12</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18</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1" i="0" u="none" strike="noStrike">
                          <a:solidFill>
                            <a:srgbClr val="000000"/>
                          </a:solidFill>
                          <a:effectLst/>
                          <a:latin typeface="Calibri"/>
                        </a:rPr>
                        <a:t>…</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dirty="0">
                          <a:solidFill>
                            <a:srgbClr val="000000"/>
                          </a:solidFill>
                          <a:effectLst/>
                          <a:latin typeface="Calibri"/>
                        </a:rPr>
                        <a:t>22</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bl>
          </a:graphicData>
        </a:graphic>
      </p:graphicFrame>
      <p:pic>
        <p:nvPicPr>
          <p:cNvPr id="7" name="Picture 6" descr="Dclass class.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556891"/>
            <a:ext cx="9144000" cy="4814455"/>
          </a:xfrm>
          <a:prstGeom prst="rect">
            <a:avLst/>
          </a:prstGeom>
        </p:spPr>
      </p:pic>
      <p:pic>
        <p:nvPicPr>
          <p:cNvPr id="8" name="Picture 7" descr="Dclass site.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7511" y="1566781"/>
            <a:ext cx="9144000" cy="4814455"/>
          </a:xfrm>
          <a:prstGeom prst="rect">
            <a:avLst/>
          </a:prstGeom>
        </p:spPr>
      </p:pic>
      <p:pic>
        <p:nvPicPr>
          <p:cNvPr id="11" name="Picture 10" descr="Dclass tyê.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4403" y="1556891"/>
            <a:ext cx="9144000" cy="4814455"/>
          </a:xfrm>
          <a:prstGeom prst="rect">
            <a:avLst/>
          </a:prstGeom>
        </p:spPr>
      </p:pic>
    </p:spTree>
    <p:extLst>
      <p:ext uri="{BB962C8B-B14F-4D97-AF65-F5344CB8AC3E}">
        <p14:creationId xmlns:p14="http://schemas.microsoft.com/office/powerpoint/2010/main" val="1648806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opie-de-Diapositive2.png"/>
          <p:cNvPicPr>
            <a:picLocks noChangeAspect="1"/>
          </p:cNvPicPr>
          <p:nvPr/>
        </p:nvPicPr>
        <p:blipFill rotWithShape="1">
          <a:blip r:embed="rId2" cstate="print">
            <a:alphaModFix amt="41000"/>
            <a:extLst>
              <a:ext uri="{28A0092B-C50C-407E-A947-70E740481C1C}">
                <a14:useLocalDpi xmlns:a14="http://schemas.microsoft.com/office/drawing/2010/main"/>
              </a:ext>
            </a:extLst>
          </a:blip>
          <a:srcRect b="14631"/>
          <a:stretch/>
        </p:blipFill>
        <p:spPr>
          <a:xfrm>
            <a:off x="7799" y="5166674"/>
            <a:ext cx="9144000" cy="1691326"/>
          </a:xfrm>
          <a:prstGeom prst="rect">
            <a:avLst/>
          </a:prstGeom>
        </p:spPr>
      </p:pic>
      <p:sp>
        <p:nvSpPr>
          <p:cNvPr id="5" name="TextBox 4"/>
          <p:cNvSpPr txBox="1"/>
          <p:nvPr/>
        </p:nvSpPr>
        <p:spPr>
          <a:xfrm>
            <a:off x="44403" y="6591151"/>
            <a:ext cx="9144000" cy="276999"/>
          </a:xfrm>
          <a:prstGeom prst="rect">
            <a:avLst/>
          </a:prstGeom>
          <a:noFill/>
        </p:spPr>
        <p:txBody>
          <a:bodyPr wrap="square" rtlCol="0">
            <a:spAutoFit/>
          </a:bodyPr>
          <a:lstStyle/>
          <a:p>
            <a:pPr algn="r"/>
            <a:r>
              <a:rPr lang="en-US" sz="1200" i="1" dirty="0" err="1" smtClean="0">
                <a:solidFill>
                  <a:srgbClr val="000000">
                    <a:alpha val="50000"/>
                  </a:srgbClr>
                </a:solidFill>
                <a:latin typeface="Times New Roman"/>
                <a:cs typeface="Times New Roman"/>
              </a:rPr>
              <a:t>Thalès</a:t>
            </a:r>
            <a:r>
              <a:rPr lang="en-US" sz="1200" i="1" dirty="0" smtClean="0">
                <a:solidFill>
                  <a:srgbClr val="000000">
                    <a:alpha val="50000"/>
                  </a:srgbClr>
                </a:solidFill>
                <a:latin typeface="Times New Roman"/>
                <a:cs typeface="Times New Roman"/>
              </a:rPr>
              <a:t> de Haulleville 2013</a:t>
            </a:r>
          </a:p>
        </p:txBody>
      </p:sp>
      <p:pic>
        <p:nvPicPr>
          <p:cNvPr id="58" name="Picture 3" descr="C:\Users\haulleville\Desktop\Belspo.jpg"/>
          <p:cNvPicPr>
            <a:picLocks noChangeAspect="1" noChangeArrowheads="1"/>
          </p:cNvPicPr>
          <p:nvPr/>
        </p:nvPicPr>
        <p:blipFill>
          <a:blip r:embed="rId3" cstate="print">
            <a:alphaModFix amt="49000"/>
            <a:extLst>
              <a:ext uri="{28A0092B-C50C-407E-A947-70E740481C1C}">
                <a14:useLocalDpi xmlns:a14="http://schemas.microsoft.com/office/drawing/2010/main"/>
              </a:ext>
            </a:extLst>
          </a:blip>
          <a:srcRect/>
          <a:stretch>
            <a:fillRect/>
          </a:stretch>
        </p:blipFill>
        <p:spPr bwMode="auto">
          <a:xfrm>
            <a:off x="0" y="8371"/>
            <a:ext cx="899592" cy="80202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C:\Users\haulleville\Desktop\Logo-AfricaMuseum.jpg"/>
          <p:cNvPicPr>
            <a:picLocks noChangeAspect="1" noChangeArrowheads="1"/>
          </p:cNvPicPr>
          <p:nvPr/>
        </p:nvPicPr>
        <p:blipFill>
          <a:blip r:embed="rId4">
            <a:alphaModFix amt="50000"/>
            <a:extLst>
              <a:ext uri="{28A0092B-C50C-407E-A947-70E740481C1C}">
                <a14:useLocalDpi xmlns:a14="http://schemas.microsoft.com/office/drawing/2010/main"/>
              </a:ext>
            </a:extLst>
          </a:blip>
          <a:srcRect/>
          <a:stretch>
            <a:fillRect/>
          </a:stretch>
        </p:blipFill>
        <p:spPr bwMode="auto">
          <a:xfrm>
            <a:off x="7284543" y="-1897"/>
            <a:ext cx="1828221" cy="694593"/>
          </a:xfrm>
          <a:prstGeom prst="rect">
            <a:avLst/>
          </a:prstGeom>
          <a:noFill/>
          <a:extLst>
            <a:ext uri="{909E8E84-426E-40dd-AFC4-6F175D3DCCD1}">
              <a14:hiddenFill xmlns:a14="http://schemas.microsoft.com/office/drawing/2010/main">
                <a:solidFill>
                  <a:srgbClr val="FFFFFF"/>
                </a:solidFill>
              </a14:hiddenFill>
            </a:ext>
          </a:extLst>
        </p:spPr>
      </p:pic>
      <p:sp>
        <p:nvSpPr>
          <p:cNvPr id="60" name="Title 1"/>
          <p:cNvSpPr>
            <a:spLocks noGrp="1"/>
          </p:cNvSpPr>
          <p:nvPr>
            <p:ph type="title"/>
          </p:nvPr>
        </p:nvSpPr>
        <p:spPr>
          <a:xfrm>
            <a:off x="457200" y="423781"/>
            <a:ext cx="8229600" cy="1143000"/>
          </a:xfrm>
        </p:spPr>
        <p:txBody>
          <a:bodyPr>
            <a:normAutofit/>
          </a:bodyPr>
          <a:lstStyle/>
          <a:p>
            <a:r>
              <a:rPr lang="en-US" cap="small" dirty="0" smtClean="0"/>
              <a:t>Function - WSG</a:t>
            </a:r>
            <a:endParaRPr lang="en-US" cap="small" dirty="0"/>
          </a:p>
        </p:txBody>
      </p:sp>
      <p:sp>
        <p:nvSpPr>
          <p:cNvPr id="3" name="Content Placeholder 2"/>
          <p:cNvSpPr>
            <a:spLocks noGrp="1"/>
          </p:cNvSpPr>
          <p:nvPr>
            <p:ph idx="1"/>
          </p:nvPr>
        </p:nvSpPr>
        <p:spPr>
          <a:xfrm>
            <a:off x="4644008" y="4007661"/>
            <a:ext cx="4186808" cy="2231748"/>
          </a:xfrm>
        </p:spPr>
        <p:txBody>
          <a:bodyPr>
            <a:normAutofit/>
          </a:bodyPr>
          <a:lstStyle/>
          <a:p>
            <a:pPr algn="just"/>
            <a:r>
              <a:rPr lang="en-US" b="1" dirty="0" smtClean="0"/>
              <a:t>Mild Correlation </a:t>
            </a:r>
            <a:r>
              <a:rPr lang="en-US" dirty="0" smtClean="0"/>
              <a:t>between </a:t>
            </a:r>
            <a:r>
              <a:rPr lang="en-US" b="1" dirty="0" smtClean="0"/>
              <a:t>presence/absence and BA </a:t>
            </a:r>
            <a:r>
              <a:rPr lang="en-US" dirty="0" smtClean="0"/>
              <a:t>1</a:t>
            </a:r>
            <a:r>
              <a:rPr lang="en-US" baseline="30000" dirty="0" smtClean="0"/>
              <a:t>st</a:t>
            </a:r>
            <a:r>
              <a:rPr lang="en-US" dirty="0" smtClean="0"/>
              <a:t> axis and </a:t>
            </a:r>
            <a:r>
              <a:rPr lang="en-US" b="1" dirty="0" smtClean="0"/>
              <a:t>WSG.</a:t>
            </a:r>
          </a:p>
          <a:p>
            <a:pPr algn="just"/>
            <a:endParaRPr lang="en-US" b="1" dirty="0"/>
          </a:p>
        </p:txBody>
      </p:sp>
      <p:graphicFrame>
        <p:nvGraphicFramePr>
          <p:cNvPr id="4" name="Table 3"/>
          <p:cNvGraphicFramePr>
            <a:graphicFrameLocks noGrp="1"/>
          </p:cNvGraphicFramePr>
          <p:nvPr>
            <p:extLst>
              <p:ext uri="{D42A27DB-BD31-4B8C-83A1-F6EECF244321}">
                <p14:modId xmlns:p14="http://schemas.microsoft.com/office/powerpoint/2010/main" val="3049590090"/>
              </p:ext>
            </p:extLst>
          </p:nvPr>
        </p:nvGraphicFramePr>
        <p:xfrm>
          <a:off x="4499992" y="1491938"/>
          <a:ext cx="4550619" cy="1879680"/>
        </p:xfrm>
        <a:graphic>
          <a:graphicData uri="http://schemas.openxmlformats.org/drawingml/2006/table">
            <a:tbl>
              <a:tblPr/>
              <a:tblGrid>
                <a:gridCol w="1516873"/>
                <a:gridCol w="1516873"/>
                <a:gridCol w="1516873"/>
              </a:tblGrid>
              <a:tr h="626560">
                <a:tc>
                  <a:txBody>
                    <a:bodyPr/>
                    <a:lstStyle/>
                    <a:p>
                      <a:pPr algn="ctr" fontAlgn="b"/>
                      <a:r>
                        <a:rPr lang="en-US" sz="1600" b="1" i="0" u="none" strike="noStrike" dirty="0">
                          <a:solidFill>
                            <a:srgbClr val="000000"/>
                          </a:solidFill>
                          <a:effectLst/>
                          <a:latin typeface="Calibri"/>
                        </a:rPr>
                        <a:t>(NS)CA</a:t>
                      </a:r>
                    </a:p>
                  </a:txBody>
                  <a:tcPr marL="12700" marR="12700" marT="1270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smtClean="0">
                          <a:solidFill>
                            <a:srgbClr val="000000"/>
                          </a:solidFill>
                          <a:effectLst/>
                          <a:latin typeface="Calibri"/>
                        </a:rPr>
                        <a:t>Parametric corr</a:t>
                      </a:r>
                      <a:r>
                        <a:rPr lang="en-US" sz="1600" b="1" i="0" u="none" strike="noStrike" dirty="0">
                          <a:solidFill>
                            <a:srgbClr val="000000"/>
                          </a:solidFill>
                          <a:effectLst/>
                          <a:latin typeface="Calibri"/>
                        </a:rPr>
                        <a:t>.</a:t>
                      </a:r>
                    </a:p>
                  </a:txBody>
                  <a:tcPr marL="12700" marR="12700" marT="12700"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smtClean="0">
                          <a:solidFill>
                            <a:srgbClr val="000000"/>
                          </a:solidFill>
                          <a:effectLst/>
                          <a:latin typeface="Calibri"/>
                        </a:rPr>
                        <a:t>Non parametrical Corr. (Spearman)</a:t>
                      </a:r>
                    </a:p>
                  </a:txBody>
                  <a:tcPr marL="12700" marR="12700" marT="12700" marB="0" anchor="ctr">
                    <a:lnL>
                      <a:noFill/>
                    </a:lnL>
                    <a:lnR>
                      <a:noFill/>
                    </a:lnR>
                    <a:lnT>
                      <a:noFill/>
                    </a:lnT>
                    <a:lnB w="6350" cap="flat" cmpd="sng" algn="ctr">
                      <a:solidFill>
                        <a:srgbClr val="000000"/>
                      </a:solidFill>
                      <a:prstDash val="solid"/>
                      <a:round/>
                      <a:headEnd type="none" w="med" len="med"/>
                      <a:tailEnd type="none" w="med" len="med"/>
                    </a:lnB>
                  </a:tcPr>
                </a:tc>
              </a:tr>
              <a:tr h="626560">
                <a:tc>
                  <a:txBody>
                    <a:bodyPr/>
                    <a:lstStyle/>
                    <a:p>
                      <a:pPr algn="ctr" fontAlgn="b"/>
                      <a:r>
                        <a:rPr lang="en-US" sz="2000" b="0" i="1" u="none" strike="noStrike" dirty="0">
                          <a:solidFill>
                            <a:srgbClr val="000000"/>
                          </a:solidFill>
                          <a:effectLst/>
                          <a:latin typeface="Calibri"/>
                        </a:rPr>
                        <a:t>pres./abs. </a:t>
                      </a:r>
                    </a:p>
                  </a:txBody>
                  <a:tcPr marL="12700" marR="12700" marT="1270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2000" b="0" i="0" u="none" strike="noStrike" dirty="0">
                          <a:solidFill>
                            <a:srgbClr val="000000"/>
                          </a:solidFill>
                          <a:effectLst/>
                          <a:latin typeface="Calibri"/>
                        </a:rPr>
                        <a:t>-0,42</a:t>
                      </a:r>
                    </a:p>
                  </a:txBody>
                  <a:tcPr marL="12700" marR="12700" marT="1270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2000" b="0" i="0" u="none" strike="noStrike" dirty="0">
                          <a:solidFill>
                            <a:srgbClr val="000000"/>
                          </a:solidFill>
                          <a:effectLst/>
                          <a:latin typeface="Calibri"/>
                        </a:rPr>
                        <a:t>-0,46</a:t>
                      </a:r>
                    </a:p>
                  </a:txBody>
                  <a:tcPr marL="12700" marR="12700" marT="12700" marB="0" anchor="ctr">
                    <a:lnL>
                      <a:noFill/>
                    </a:lnL>
                    <a:lnR>
                      <a:noFill/>
                    </a:lnR>
                    <a:lnT w="6350" cap="flat" cmpd="sng" algn="ctr">
                      <a:solidFill>
                        <a:srgbClr val="000000"/>
                      </a:solidFill>
                      <a:prstDash val="solid"/>
                      <a:round/>
                      <a:headEnd type="none" w="med" len="med"/>
                      <a:tailEnd type="none" w="med" len="med"/>
                    </a:lnT>
                    <a:lnB>
                      <a:noFill/>
                    </a:lnB>
                  </a:tcPr>
                </a:tc>
              </a:tr>
              <a:tr h="626560">
                <a:tc>
                  <a:txBody>
                    <a:bodyPr/>
                    <a:lstStyle/>
                    <a:p>
                      <a:pPr algn="ctr" fontAlgn="b"/>
                      <a:r>
                        <a:rPr lang="en-US" sz="2000" b="0" i="1" u="none" strike="noStrike">
                          <a:solidFill>
                            <a:srgbClr val="000000"/>
                          </a:solidFill>
                          <a:effectLst/>
                          <a:latin typeface="Calibri"/>
                        </a:rPr>
                        <a:t>BA</a:t>
                      </a:r>
                    </a:p>
                  </a:txBody>
                  <a:tcPr marL="12700" marR="12700" marT="1270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2000" b="0" i="0" u="none" strike="noStrike" dirty="0" smtClean="0">
                          <a:solidFill>
                            <a:srgbClr val="000000"/>
                          </a:solidFill>
                          <a:effectLst/>
                          <a:latin typeface="Calibri"/>
                        </a:rPr>
                        <a:t>-0,46</a:t>
                      </a:r>
                      <a:endParaRPr lang="en-US" sz="2000" b="0" i="0" u="none" strike="noStrike" dirty="0">
                        <a:solidFill>
                          <a:srgbClr val="000000"/>
                        </a:solidFill>
                        <a:effectLst/>
                        <a:latin typeface="Calibri"/>
                      </a:endParaRPr>
                    </a:p>
                  </a:txBody>
                  <a:tcPr marL="12700" marR="12700" marT="1270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2000" b="0" i="0" u="none" strike="noStrike" dirty="0" smtClean="0">
                          <a:solidFill>
                            <a:srgbClr val="000000"/>
                          </a:solidFill>
                          <a:effectLst/>
                          <a:latin typeface="Calibri"/>
                        </a:rPr>
                        <a:t>-0,49</a:t>
                      </a:r>
                      <a:endParaRPr lang="en-US" sz="2000" b="0" i="0" u="none" strike="noStrike" dirty="0">
                        <a:solidFill>
                          <a:srgbClr val="000000"/>
                        </a:solidFill>
                        <a:effectLst/>
                        <a:latin typeface="Calibri"/>
                      </a:endParaRPr>
                    </a:p>
                  </a:txBody>
                  <a:tcPr marL="12700" marR="12700" marT="12700" marB="0" anchor="ctr">
                    <a:lnL>
                      <a:noFill/>
                    </a:lnL>
                    <a:lnR>
                      <a:noFill/>
                    </a:lnR>
                    <a:lnT>
                      <a:noFill/>
                    </a:lnT>
                    <a:lnB>
                      <a:noFill/>
                    </a:lnB>
                  </a:tcPr>
                </a:tc>
              </a:tr>
            </a:tbl>
          </a:graphicData>
        </a:graphic>
      </p:graphicFrame>
      <p:pic>
        <p:nvPicPr>
          <p:cNvPr id="6" name="Picture 5" descr="pr corr.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64143" y="1314262"/>
            <a:ext cx="3339297" cy="2693399"/>
          </a:xfrm>
          <a:prstGeom prst="rect">
            <a:avLst/>
          </a:prstGeom>
        </p:spPr>
      </p:pic>
      <p:pic>
        <p:nvPicPr>
          <p:cNvPr id="7" name="Picture 6" descr="BA corr.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64143" y="4077072"/>
            <a:ext cx="3447817" cy="2780928"/>
          </a:xfrm>
          <a:prstGeom prst="rect">
            <a:avLst/>
          </a:prstGeom>
        </p:spPr>
      </p:pic>
    </p:spTree>
    <p:extLst>
      <p:ext uri="{BB962C8B-B14F-4D97-AF65-F5344CB8AC3E}">
        <p14:creationId xmlns:p14="http://schemas.microsoft.com/office/powerpoint/2010/main" val="34462887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opie-de-Diapositive2.png"/>
          <p:cNvPicPr>
            <a:picLocks noChangeAspect="1"/>
          </p:cNvPicPr>
          <p:nvPr/>
        </p:nvPicPr>
        <p:blipFill rotWithShape="1">
          <a:blip r:embed="rId2" cstate="print">
            <a:alphaModFix amt="41000"/>
            <a:extLst>
              <a:ext uri="{28A0092B-C50C-407E-A947-70E740481C1C}">
                <a14:useLocalDpi xmlns:a14="http://schemas.microsoft.com/office/drawing/2010/main"/>
              </a:ext>
            </a:extLst>
          </a:blip>
          <a:srcRect b="14631"/>
          <a:stretch/>
        </p:blipFill>
        <p:spPr>
          <a:xfrm>
            <a:off x="7799" y="5166674"/>
            <a:ext cx="9144000" cy="1691326"/>
          </a:xfrm>
          <a:prstGeom prst="rect">
            <a:avLst/>
          </a:prstGeom>
        </p:spPr>
      </p:pic>
      <p:sp>
        <p:nvSpPr>
          <p:cNvPr id="5" name="TextBox 4"/>
          <p:cNvSpPr txBox="1"/>
          <p:nvPr/>
        </p:nvSpPr>
        <p:spPr>
          <a:xfrm>
            <a:off x="44403" y="6591151"/>
            <a:ext cx="9144000" cy="276999"/>
          </a:xfrm>
          <a:prstGeom prst="rect">
            <a:avLst/>
          </a:prstGeom>
          <a:noFill/>
        </p:spPr>
        <p:txBody>
          <a:bodyPr wrap="square" rtlCol="0">
            <a:spAutoFit/>
          </a:bodyPr>
          <a:lstStyle/>
          <a:p>
            <a:pPr algn="r"/>
            <a:r>
              <a:rPr lang="en-US" sz="1200" i="1" dirty="0" err="1" smtClean="0">
                <a:solidFill>
                  <a:srgbClr val="000000">
                    <a:alpha val="50000"/>
                  </a:srgbClr>
                </a:solidFill>
                <a:latin typeface="Times New Roman"/>
                <a:cs typeface="Times New Roman"/>
              </a:rPr>
              <a:t>Thalès</a:t>
            </a:r>
            <a:r>
              <a:rPr lang="en-US" sz="1200" i="1" dirty="0" smtClean="0">
                <a:solidFill>
                  <a:srgbClr val="000000">
                    <a:alpha val="50000"/>
                  </a:srgbClr>
                </a:solidFill>
                <a:latin typeface="Times New Roman"/>
                <a:cs typeface="Times New Roman"/>
              </a:rPr>
              <a:t> de Haulleville 2013</a:t>
            </a:r>
          </a:p>
        </p:txBody>
      </p:sp>
      <p:pic>
        <p:nvPicPr>
          <p:cNvPr id="58" name="Picture 3" descr="C:\Users\haulleville\Desktop\Belspo.jpg"/>
          <p:cNvPicPr>
            <a:picLocks noChangeAspect="1" noChangeArrowheads="1"/>
          </p:cNvPicPr>
          <p:nvPr/>
        </p:nvPicPr>
        <p:blipFill>
          <a:blip r:embed="rId3" cstate="print">
            <a:alphaModFix amt="49000"/>
            <a:extLst>
              <a:ext uri="{28A0092B-C50C-407E-A947-70E740481C1C}">
                <a14:useLocalDpi xmlns:a14="http://schemas.microsoft.com/office/drawing/2010/main"/>
              </a:ext>
            </a:extLst>
          </a:blip>
          <a:srcRect/>
          <a:stretch>
            <a:fillRect/>
          </a:stretch>
        </p:blipFill>
        <p:spPr bwMode="auto">
          <a:xfrm>
            <a:off x="0" y="8371"/>
            <a:ext cx="899592" cy="80202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C:\Users\haulleville\Desktop\Logo-AfricaMuseum.jpg"/>
          <p:cNvPicPr>
            <a:picLocks noChangeAspect="1" noChangeArrowheads="1"/>
          </p:cNvPicPr>
          <p:nvPr/>
        </p:nvPicPr>
        <p:blipFill>
          <a:blip r:embed="rId4">
            <a:alphaModFix amt="50000"/>
            <a:extLst>
              <a:ext uri="{28A0092B-C50C-407E-A947-70E740481C1C}">
                <a14:useLocalDpi xmlns:a14="http://schemas.microsoft.com/office/drawing/2010/main"/>
              </a:ext>
            </a:extLst>
          </a:blip>
          <a:srcRect/>
          <a:stretch>
            <a:fillRect/>
          </a:stretch>
        </p:blipFill>
        <p:spPr bwMode="auto">
          <a:xfrm>
            <a:off x="7284543" y="-1897"/>
            <a:ext cx="1828221" cy="694593"/>
          </a:xfrm>
          <a:prstGeom prst="rect">
            <a:avLst/>
          </a:prstGeom>
          <a:noFill/>
          <a:extLst>
            <a:ext uri="{909E8E84-426E-40dd-AFC4-6F175D3DCCD1}">
              <a14:hiddenFill xmlns:a14="http://schemas.microsoft.com/office/drawing/2010/main">
                <a:solidFill>
                  <a:srgbClr val="FFFFFF"/>
                </a:solidFill>
              </a14:hiddenFill>
            </a:ext>
          </a:extLst>
        </p:spPr>
      </p:pic>
      <p:sp>
        <p:nvSpPr>
          <p:cNvPr id="60" name="Title 1"/>
          <p:cNvSpPr>
            <a:spLocks noGrp="1"/>
          </p:cNvSpPr>
          <p:nvPr>
            <p:ph type="title"/>
          </p:nvPr>
        </p:nvSpPr>
        <p:spPr>
          <a:xfrm>
            <a:off x="457200" y="423781"/>
            <a:ext cx="8229600" cy="1143000"/>
          </a:xfrm>
        </p:spPr>
        <p:txBody>
          <a:bodyPr>
            <a:normAutofit/>
          </a:bodyPr>
          <a:lstStyle/>
          <a:p>
            <a:r>
              <a:rPr lang="en-US" cap="small" dirty="0" smtClean="0"/>
              <a:t>Conclusions, so far…</a:t>
            </a:r>
            <a:endParaRPr lang="en-US" cap="small" dirty="0"/>
          </a:p>
        </p:txBody>
      </p:sp>
      <p:sp>
        <p:nvSpPr>
          <p:cNvPr id="2" name="TextBox 1"/>
          <p:cNvSpPr txBox="1"/>
          <p:nvPr/>
        </p:nvSpPr>
        <p:spPr>
          <a:xfrm>
            <a:off x="231396" y="1484784"/>
            <a:ext cx="5698976" cy="4524316"/>
          </a:xfrm>
          <a:prstGeom prst="rect">
            <a:avLst/>
          </a:prstGeom>
          <a:noFill/>
        </p:spPr>
        <p:txBody>
          <a:bodyPr wrap="square" rtlCol="0">
            <a:spAutoFit/>
          </a:bodyPr>
          <a:lstStyle/>
          <a:p>
            <a:pPr algn="just"/>
            <a:r>
              <a:rPr lang="en-US" b="1" u="sng" cap="small" dirty="0" smtClean="0"/>
              <a:t>Composition &amp; configuration</a:t>
            </a:r>
          </a:p>
          <a:p>
            <a:pPr marL="285750" indent="-285750" algn="just">
              <a:buFont typeface="Arial"/>
              <a:buChar char="•"/>
            </a:pPr>
            <a:r>
              <a:rPr lang="en-US" dirty="0" smtClean="0"/>
              <a:t>When exposed to an edge, semi-deciduous forests of </a:t>
            </a:r>
            <a:r>
              <a:rPr lang="en-US" dirty="0" err="1" smtClean="0"/>
              <a:t>Yangambi</a:t>
            </a:r>
            <a:r>
              <a:rPr lang="en-US" dirty="0" smtClean="0"/>
              <a:t> reserve undergo changes.</a:t>
            </a:r>
          </a:p>
          <a:p>
            <a:pPr marL="742950" lvl="1" indent="-285750" algn="just">
              <a:buFont typeface="Arial"/>
              <a:buChar char="•"/>
            </a:pPr>
            <a:r>
              <a:rPr lang="en-US" dirty="0" smtClean="0"/>
              <a:t>On a structural level, the diameter distribution tend to shift to bigger diameters.</a:t>
            </a:r>
          </a:p>
          <a:p>
            <a:pPr marL="742950" lvl="1" indent="-285750" algn="just">
              <a:buFont typeface="Arial"/>
              <a:buChar char="•"/>
            </a:pPr>
            <a:r>
              <a:rPr lang="en-US" dirty="0" smtClean="0"/>
              <a:t>On a floristic level, edge zone tends to demonstrate a slight shift from core composition toward regrowth composition. Although those species do appear in the edges, this shift is not significant regarding the basal area representation of the invading spp. </a:t>
            </a:r>
          </a:p>
          <a:p>
            <a:pPr algn="just"/>
            <a:r>
              <a:rPr lang="en-US" b="1" u="sng" cap="small" dirty="0" smtClean="0"/>
              <a:t>Function</a:t>
            </a:r>
            <a:endParaRPr lang="en-US" b="1" u="sng" cap="small" dirty="0"/>
          </a:p>
          <a:p>
            <a:pPr marL="285750" indent="-285750" algn="just">
              <a:buFont typeface="Arial"/>
              <a:buChar char="•"/>
            </a:pPr>
            <a:r>
              <a:rPr lang="en-US" dirty="0"/>
              <a:t>The </a:t>
            </a:r>
            <a:r>
              <a:rPr lang="en-US" dirty="0" smtClean="0"/>
              <a:t>spp. distribution in each </a:t>
            </a:r>
            <a:r>
              <a:rPr lang="en-US" dirty="0"/>
              <a:t>forest type seems to </a:t>
            </a:r>
            <a:r>
              <a:rPr lang="en-US" dirty="0" smtClean="0"/>
              <a:t>follow </a:t>
            </a:r>
            <a:r>
              <a:rPr lang="en-US" dirty="0"/>
              <a:t>a </a:t>
            </a:r>
            <a:r>
              <a:rPr lang="en-US" dirty="0" smtClean="0"/>
              <a:t>general density </a:t>
            </a:r>
            <a:r>
              <a:rPr lang="en-US" dirty="0"/>
              <a:t>gradient, from high density spp. in climax forest to low density spp. for regrowth forest</a:t>
            </a:r>
            <a:r>
              <a:rPr lang="en-US" dirty="0" smtClean="0"/>
              <a:t>. Yet, this is not the whole picture.</a:t>
            </a:r>
          </a:p>
        </p:txBody>
      </p:sp>
      <p:pic>
        <p:nvPicPr>
          <p:cNvPr id="6" name="Picture 5" descr="IMG_1187.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084168" y="1643996"/>
            <a:ext cx="2910069" cy="43651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201178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 calcmode="lin" valueType="num">
                                      <p:cBhvr additive="base">
                                        <p:cTn id="3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opie-de-Diapositive2.png"/>
          <p:cNvPicPr>
            <a:picLocks noChangeAspect="1"/>
          </p:cNvPicPr>
          <p:nvPr/>
        </p:nvPicPr>
        <p:blipFill rotWithShape="1">
          <a:blip r:embed="rId2" cstate="print">
            <a:alphaModFix amt="41000"/>
            <a:extLst>
              <a:ext uri="{28A0092B-C50C-407E-A947-70E740481C1C}">
                <a14:useLocalDpi xmlns:a14="http://schemas.microsoft.com/office/drawing/2010/main"/>
              </a:ext>
            </a:extLst>
          </a:blip>
          <a:srcRect b="14631"/>
          <a:stretch/>
        </p:blipFill>
        <p:spPr>
          <a:xfrm>
            <a:off x="7799" y="5166674"/>
            <a:ext cx="9144000" cy="1691326"/>
          </a:xfrm>
          <a:prstGeom prst="rect">
            <a:avLst/>
          </a:prstGeom>
        </p:spPr>
      </p:pic>
      <p:sp>
        <p:nvSpPr>
          <p:cNvPr id="5" name="TextBox 4"/>
          <p:cNvSpPr txBox="1"/>
          <p:nvPr/>
        </p:nvSpPr>
        <p:spPr>
          <a:xfrm>
            <a:off x="44403" y="6591151"/>
            <a:ext cx="9144000" cy="276999"/>
          </a:xfrm>
          <a:prstGeom prst="rect">
            <a:avLst/>
          </a:prstGeom>
          <a:noFill/>
        </p:spPr>
        <p:txBody>
          <a:bodyPr wrap="square" rtlCol="0">
            <a:spAutoFit/>
          </a:bodyPr>
          <a:lstStyle/>
          <a:p>
            <a:pPr algn="r"/>
            <a:r>
              <a:rPr lang="en-US" sz="1200" i="1" dirty="0" err="1" smtClean="0">
                <a:solidFill>
                  <a:srgbClr val="000000">
                    <a:alpha val="50000"/>
                  </a:srgbClr>
                </a:solidFill>
                <a:latin typeface="Times New Roman"/>
                <a:cs typeface="Times New Roman"/>
              </a:rPr>
              <a:t>Thalès</a:t>
            </a:r>
            <a:r>
              <a:rPr lang="en-US" sz="1200" i="1" dirty="0" smtClean="0">
                <a:solidFill>
                  <a:srgbClr val="000000">
                    <a:alpha val="50000"/>
                  </a:srgbClr>
                </a:solidFill>
                <a:latin typeface="Times New Roman"/>
                <a:cs typeface="Times New Roman"/>
              </a:rPr>
              <a:t> de Haulleville 2013</a:t>
            </a:r>
          </a:p>
        </p:txBody>
      </p:sp>
      <p:pic>
        <p:nvPicPr>
          <p:cNvPr id="58" name="Picture 3" descr="C:\Users\haulleville\Desktop\Belspo.jpg"/>
          <p:cNvPicPr>
            <a:picLocks noChangeAspect="1" noChangeArrowheads="1"/>
          </p:cNvPicPr>
          <p:nvPr/>
        </p:nvPicPr>
        <p:blipFill>
          <a:blip r:embed="rId3" cstate="print">
            <a:alphaModFix amt="49000"/>
            <a:extLst>
              <a:ext uri="{28A0092B-C50C-407E-A947-70E740481C1C}">
                <a14:useLocalDpi xmlns:a14="http://schemas.microsoft.com/office/drawing/2010/main"/>
              </a:ext>
            </a:extLst>
          </a:blip>
          <a:srcRect/>
          <a:stretch>
            <a:fillRect/>
          </a:stretch>
        </p:blipFill>
        <p:spPr bwMode="auto">
          <a:xfrm>
            <a:off x="0" y="8371"/>
            <a:ext cx="899592" cy="80202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C:\Users\haulleville\Desktop\Logo-AfricaMuseum.jpg"/>
          <p:cNvPicPr>
            <a:picLocks noChangeAspect="1" noChangeArrowheads="1"/>
          </p:cNvPicPr>
          <p:nvPr/>
        </p:nvPicPr>
        <p:blipFill>
          <a:blip r:embed="rId4">
            <a:alphaModFix amt="50000"/>
            <a:extLst>
              <a:ext uri="{28A0092B-C50C-407E-A947-70E740481C1C}">
                <a14:useLocalDpi xmlns:a14="http://schemas.microsoft.com/office/drawing/2010/main"/>
              </a:ext>
            </a:extLst>
          </a:blip>
          <a:srcRect/>
          <a:stretch>
            <a:fillRect/>
          </a:stretch>
        </p:blipFill>
        <p:spPr bwMode="auto">
          <a:xfrm>
            <a:off x="7284543" y="-1897"/>
            <a:ext cx="1828221" cy="694593"/>
          </a:xfrm>
          <a:prstGeom prst="rect">
            <a:avLst/>
          </a:prstGeom>
          <a:noFill/>
          <a:extLst>
            <a:ext uri="{909E8E84-426E-40dd-AFC4-6F175D3DCCD1}">
              <a14:hiddenFill xmlns:a14="http://schemas.microsoft.com/office/drawing/2010/main">
                <a:solidFill>
                  <a:srgbClr val="FFFFFF"/>
                </a:solidFill>
              </a14:hiddenFill>
            </a:ext>
          </a:extLst>
        </p:spPr>
      </p:pic>
      <p:sp>
        <p:nvSpPr>
          <p:cNvPr id="60" name="Title 1"/>
          <p:cNvSpPr>
            <a:spLocks noGrp="1"/>
          </p:cNvSpPr>
          <p:nvPr>
            <p:ph type="title"/>
          </p:nvPr>
        </p:nvSpPr>
        <p:spPr>
          <a:xfrm>
            <a:off x="457200" y="423781"/>
            <a:ext cx="8229600" cy="1143000"/>
          </a:xfrm>
        </p:spPr>
        <p:txBody>
          <a:bodyPr>
            <a:normAutofit/>
          </a:bodyPr>
          <a:lstStyle/>
          <a:p>
            <a:r>
              <a:rPr lang="en-US" cap="small" dirty="0" smtClean="0"/>
              <a:t>Next steps</a:t>
            </a:r>
            <a:endParaRPr lang="en-US" cap="small" dirty="0"/>
          </a:p>
        </p:txBody>
      </p:sp>
      <p:sp>
        <p:nvSpPr>
          <p:cNvPr id="9" name="TextBox 8"/>
          <p:cNvSpPr txBox="1"/>
          <p:nvPr/>
        </p:nvSpPr>
        <p:spPr>
          <a:xfrm>
            <a:off x="3412810" y="1661281"/>
            <a:ext cx="5554960" cy="4832092"/>
          </a:xfrm>
          <a:prstGeom prst="rect">
            <a:avLst/>
          </a:prstGeom>
          <a:noFill/>
        </p:spPr>
        <p:txBody>
          <a:bodyPr wrap="square" rtlCol="0">
            <a:spAutoFit/>
          </a:bodyPr>
          <a:lstStyle/>
          <a:p>
            <a:pPr marL="742950" lvl="1" indent="-285750" algn="just">
              <a:buFont typeface="Arial"/>
              <a:buChar char="•"/>
            </a:pPr>
            <a:r>
              <a:rPr lang="en-US" sz="2200" dirty="0" smtClean="0"/>
              <a:t>Now that we know that there are changes between edges and cores, what about the species? What are the appearing/disappearing species?</a:t>
            </a:r>
          </a:p>
          <a:p>
            <a:pPr marL="742950" lvl="1" indent="-285750" algn="just">
              <a:buFont typeface="Arial"/>
              <a:buChar char="•"/>
            </a:pPr>
            <a:r>
              <a:rPr lang="en-US" sz="2200" dirty="0"/>
              <a:t>to this point we only used </a:t>
            </a:r>
            <a:r>
              <a:rPr lang="en-US" sz="2200" dirty="0" smtClean="0"/>
              <a:t>mean spp. WSGs. What </a:t>
            </a:r>
            <a:r>
              <a:rPr lang="en-US" sz="2200" dirty="0"/>
              <a:t>about the intra-</a:t>
            </a:r>
            <a:r>
              <a:rPr lang="en-US" sz="2200" dirty="0" smtClean="0"/>
              <a:t>specific </a:t>
            </a:r>
            <a:r>
              <a:rPr lang="en-US" sz="2200" dirty="0"/>
              <a:t>variation? is it affected by the forest type in which the tree is growing</a:t>
            </a:r>
            <a:r>
              <a:rPr lang="en-US" sz="2200" dirty="0" smtClean="0"/>
              <a:t>?</a:t>
            </a:r>
          </a:p>
          <a:p>
            <a:pPr marL="742950" lvl="1" indent="-285750" algn="just">
              <a:buFont typeface="Arial"/>
              <a:buChar char="•"/>
            </a:pPr>
            <a:r>
              <a:rPr lang="en-US" sz="2200" dirty="0" smtClean="0"/>
              <a:t>Some old trees in an edge area may have known an unstressed core situation. Thus, it is possible that we could find marker of the edge creation in the tree dendrochronology (</a:t>
            </a:r>
            <a:r>
              <a:rPr lang="en-US" sz="2200" dirty="0" err="1" smtClean="0"/>
              <a:t>pics</a:t>
            </a:r>
            <a:r>
              <a:rPr lang="en-US" sz="2200" dirty="0" smtClean="0"/>
              <a:t> in growth, reaction wood…)</a:t>
            </a:r>
          </a:p>
        </p:txBody>
      </p:sp>
      <p:pic>
        <p:nvPicPr>
          <p:cNvPr id="2" name="Picture 1" descr="IMG_1859.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6200000">
            <a:off x="-320058" y="2633789"/>
            <a:ext cx="4752528" cy="31683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Rplot01.tiff"/>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63572" y="834376"/>
            <a:ext cx="8912577" cy="5906991"/>
          </a:xfrm>
          <a:prstGeom prst="rect">
            <a:avLst/>
          </a:prstGeom>
        </p:spPr>
      </p:pic>
    </p:spTree>
    <p:extLst>
      <p:ext uri="{BB962C8B-B14F-4D97-AF65-F5344CB8AC3E}">
        <p14:creationId xmlns:p14="http://schemas.microsoft.com/office/powerpoint/2010/main" val="40448513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1+ppt_h/2"/>
                                          </p:val>
                                        </p:tav>
                                      </p:tavLst>
                                    </p:anim>
                                    <p:set>
                                      <p:cBhvr>
                                        <p:cTn id="26" dur="1" fill="hold">
                                          <p:stCondLst>
                                            <p:cond delay="499"/>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anim calcmode="lin" valueType="num">
                                      <p:cBhvr additive="base">
                                        <p:cTn id="31"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pie-de-Diapositive2.png"/>
          <p:cNvPicPr>
            <a:picLocks noChangeAspect="1"/>
          </p:cNvPicPr>
          <p:nvPr/>
        </p:nvPicPr>
        <p:blipFill rotWithShape="1">
          <a:blip r:embed="rId2" cstate="print">
            <a:alphaModFix amt="50000"/>
            <a:extLst>
              <a:ext uri="{28A0092B-C50C-407E-A947-70E740481C1C}">
                <a14:useLocalDpi xmlns:a14="http://schemas.microsoft.com/office/drawing/2010/main"/>
              </a:ext>
            </a:extLst>
          </a:blip>
          <a:srcRect/>
          <a:stretch/>
        </p:blipFill>
        <p:spPr>
          <a:xfrm>
            <a:off x="14276" y="4976581"/>
            <a:ext cx="9144000" cy="1885294"/>
          </a:xfrm>
          <a:prstGeom prst="rect">
            <a:avLst/>
          </a:prstGeom>
          <a:noFill/>
          <a:effectLst>
            <a:reflection endPos="0" dist="50800" dir="5400000" sy="-100000" algn="bl" rotWithShape="0"/>
          </a:effectLst>
        </p:spPr>
      </p:pic>
      <p:sp>
        <p:nvSpPr>
          <p:cNvPr id="5" name="TextBox 4"/>
          <p:cNvSpPr txBox="1"/>
          <p:nvPr/>
        </p:nvSpPr>
        <p:spPr>
          <a:xfrm>
            <a:off x="44403" y="6591151"/>
            <a:ext cx="9144000" cy="276999"/>
          </a:xfrm>
          <a:prstGeom prst="rect">
            <a:avLst/>
          </a:prstGeom>
          <a:noFill/>
        </p:spPr>
        <p:txBody>
          <a:bodyPr wrap="square" rtlCol="0">
            <a:spAutoFit/>
          </a:bodyPr>
          <a:lstStyle/>
          <a:p>
            <a:pPr algn="r"/>
            <a:r>
              <a:rPr lang="en-US" sz="1200" i="1" dirty="0" err="1" smtClean="0">
                <a:solidFill>
                  <a:srgbClr val="000000">
                    <a:alpha val="50000"/>
                  </a:srgbClr>
                </a:solidFill>
                <a:latin typeface="Times New Roman"/>
                <a:cs typeface="Times New Roman"/>
              </a:rPr>
              <a:t>Thalès</a:t>
            </a:r>
            <a:r>
              <a:rPr lang="en-US" sz="1200" i="1" dirty="0" smtClean="0">
                <a:solidFill>
                  <a:srgbClr val="000000">
                    <a:alpha val="50000"/>
                  </a:srgbClr>
                </a:solidFill>
                <a:latin typeface="Times New Roman"/>
                <a:cs typeface="Times New Roman"/>
              </a:rPr>
              <a:t> de Haulleville 2013</a:t>
            </a:r>
          </a:p>
        </p:txBody>
      </p:sp>
      <p:pic>
        <p:nvPicPr>
          <p:cNvPr id="58" name="Picture 3" descr="C:\Users\haulleville\Desktop\Belspo.jpg"/>
          <p:cNvPicPr>
            <a:picLocks noChangeAspect="1" noChangeArrowheads="1"/>
          </p:cNvPicPr>
          <p:nvPr/>
        </p:nvPicPr>
        <p:blipFill>
          <a:blip r:embed="rId3" cstate="print">
            <a:alphaModFix amt="49000"/>
            <a:extLst>
              <a:ext uri="{28A0092B-C50C-407E-A947-70E740481C1C}">
                <a14:useLocalDpi xmlns:a14="http://schemas.microsoft.com/office/drawing/2010/main"/>
              </a:ext>
            </a:extLst>
          </a:blip>
          <a:srcRect/>
          <a:stretch>
            <a:fillRect/>
          </a:stretch>
        </p:blipFill>
        <p:spPr bwMode="auto">
          <a:xfrm>
            <a:off x="0" y="8371"/>
            <a:ext cx="899592" cy="80202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C:\Users\haulleville\Desktop\Logo-AfricaMuseum.jpg"/>
          <p:cNvPicPr>
            <a:picLocks noChangeAspect="1" noChangeArrowheads="1"/>
          </p:cNvPicPr>
          <p:nvPr/>
        </p:nvPicPr>
        <p:blipFill>
          <a:blip r:embed="rId4">
            <a:alphaModFix amt="50000"/>
            <a:extLst>
              <a:ext uri="{28A0092B-C50C-407E-A947-70E740481C1C}">
                <a14:useLocalDpi xmlns:a14="http://schemas.microsoft.com/office/drawing/2010/main"/>
              </a:ext>
            </a:extLst>
          </a:blip>
          <a:srcRect/>
          <a:stretch>
            <a:fillRect/>
          </a:stretch>
        </p:blipFill>
        <p:spPr bwMode="auto">
          <a:xfrm>
            <a:off x="7284543" y="-1897"/>
            <a:ext cx="1828221" cy="69459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0" y="-1897"/>
            <a:ext cx="9188403" cy="6859897"/>
            <a:chOff x="0" y="-1897"/>
            <a:chExt cx="9188403" cy="6859897"/>
          </a:xfrm>
        </p:grpSpPr>
        <p:pic>
          <p:nvPicPr>
            <p:cNvPr id="3" name="Picture 2" descr="IMG_1150.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0" y="-1897"/>
              <a:ext cx="3616876" cy="6858000"/>
            </a:xfrm>
            <a:prstGeom prst="rect">
              <a:avLst/>
            </a:prstGeom>
          </p:spPr>
        </p:pic>
        <p:pic>
          <p:nvPicPr>
            <p:cNvPr id="9" name="Picture 8" descr="IMG_2766.JP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568452" y="3140968"/>
              <a:ext cx="5575548" cy="3717032"/>
            </a:xfrm>
            <a:prstGeom prst="rect">
              <a:avLst/>
            </a:prstGeom>
          </p:spPr>
        </p:pic>
        <p:pic>
          <p:nvPicPr>
            <p:cNvPr id="8" name="Picture 7" descr="IMG_2398.JP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616876" y="-1897"/>
              <a:ext cx="5571527" cy="3714351"/>
            </a:xfrm>
            <a:prstGeom prst="rect">
              <a:avLst/>
            </a:prstGeom>
          </p:spPr>
        </p:pic>
      </p:grpSp>
      <p:sp>
        <p:nvSpPr>
          <p:cNvPr id="10" name="TextBox 9"/>
          <p:cNvSpPr txBox="1"/>
          <p:nvPr/>
        </p:nvSpPr>
        <p:spPr>
          <a:xfrm>
            <a:off x="0" y="2429026"/>
            <a:ext cx="9112764" cy="2566856"/>
          </a:xfrm>
          <a:prstGeom prst="rect">
            <a:avLst/>
          </a:prstGeom>
          <a:noFill/>
        </p:spPr>
        <p:txBody>
          <a:bodyPr wrap="square" rtlCol="0">
            <a:spAutoFit/>
          </a:bodyPr>
          <a:lstStyle/>
          <a:p>
            <a:pPr algn="ctr">
              <a:lnSpc>
                <a:spcPct val="60000"/>
              </a:lnSpc>
            </a:pPr>
            <a:r>
              <a:rPr lang="en-US" sz="9600" b="1" cap="small" dirty="0" smtClean="0">
                <a:ln>
                  <a:solidFill>
                    <a:schemeClr val="tx1"/>
                  </a:solidFill>
                </a:ln>
                <a:solidFill>
                  <a:schemeClr val="bg1"/>
                </a:solidFill>
              </a:rPr>
              <a:t>Thank you for your attention</a:t>
            </a:r>
          </a:p>
          <a:p>
            <a:pPr algn="ctr">
              <a:lnSpc>
                <a:spcPct val="60000"/>
              </a:lnSpc>
            </a:pPr>
            <a:r>
              <a:rPr lang="en-US" sz="3600" b="1" cap="small" dirty="0" smtClean="0">
                <a:ln>
                  <a:solidFill>
                    <a:schemeClr val="tx1"/>
                  </a:solidFill>
                </a:ln>
                <a:solidFill>
                  <a:schemeClr val="bg1"/>
                </a:solidFill>
              </a:rPr>
              <a:t>Special thanks to Giovanna &amp; veronica and the WSE committee for having me here</a:t>
            </a:r>
            <a:endParaRPr lang="en-US" sz="3600" b="1" cap="small" dirty="0">
              <a:ln>
                <a:solidFill>
                  <a:schemeClr val="tx1"/>
                </a:solidFill>
              </a:ln>
              <a:solidFill>
                <a:schemeClr val="bg1"/>
              </a:solidFill>
            </a:endParaRPr>
          </a:p>
        </p:txBody>
      </p:sp>
      <p:sp>
        <p:nvSpPr>
          <p:cNvPr id="14" name="Bent Arrow 13"/>
          <p:cNvSpPr/>
          <p:nvPr/>
        </p:nvSpPr>
        <p:spPr>
          <a:xfrm rot="16200000" flipH="1">
            <a:off x="304627" y="5924180"/>
            <a:ext cx="569860" cy="1052118"/>
          </a:xfrm>
          <a:prstGeom prst="bentArrow">
            <a:avLst>
              <a:gd name="adj1" fmla="val 25000"/>
              <a:gd name="adj2" fmla="val 34655"/>
              <a:gd name="adj3" fmla="val 43173"/>
              <a:gd name="adj4" fmla="val 3012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solidFill>
            </a:endParaRPr>
          </a:p>
        </p:txBody>
      </p:sp>
      <p:sp>
        <p:nvSpPr>
          <p:cNvPr id="18" name="TextBox 17"/>
          <p:cNvSpPr txBox="1"/>
          <p:nvPr/>
        </p:nvSpPr>
        <p:spPr>
          <a:xfrm>
            <a:off x="1104756" y="6146402"/>
            <a:ext cx="6563588" cy="638123"/>
          </a:xfrm>
          <a:prstGeom prst="rect">
            <a:avLst/>
          </a:prstGeom>
          <a:noFill/>
        </p:spPr>
        <p:txBody>
          <a:bodyPr wrap="square" rtlCol="0">
            <a:spAutoFit/>
          </a:bodyPr>
          <a:lstStyle/>
          <a:p>
            <a:pPr>
              <a:lnSpc>
                <a:spcPct val="60000"/>
              </a:lnSpc>
            </a:pPr>
            <a:r>
              <a:rPr lang="en-US" sz="2800" b="1" cap="small" dirty="0" smtClean="0">
                <a:ln>
                  <a:solidFill>
                    <a:schemeClr val="tx1"/>
                  </a:solidFill>
                </a:ln>
                <a:solidFill>
                  <a:schemeClr val="bg1"/>
                </a:solidFill>
              </a:rPr>
              <a:t>And Thanks to G</a:t>
            </a:r>
            <a:r>
              <a:rPr lang="en-US" sz="2800" b="1" cap="small" dirty="0">
                <a:ln>
                  <a:solidFill>
                    <a:schemeClr val="tx1"/>
                  </a:solidFill>
                </a:ln>
                <a:solidFill>
                  <a:schemeClr val="bg1"/>
                </a:solidFill>
              </a:rPr>
              <a:t>. </a:t>
            </a:r>
            <a:r>
              <a:rPr lang="en-US" sz="2800" b="1" cap="small" dirty="0" err="1">
                <a:ln>
                  <a:solidFill>
                    <a:schemeClr val="tx1"/>
                  </a:solidFill>
                </a:ln>
                <a:solidFill>
                  <a:schemeClr val="bg1"/>
                </a:solidFill>
              </a:rPr>
              <a:t>Battipaglia</a:t>
            </a:r>
            <a:r>
              <a:rPr lang="en-US" sz="2800" b="1" cap="small" dirty="0">
                <a:ln>
                  <a:solidFill>
                    <a:schemeClr val="tx1"/>
                  </a:solidFill>
                </a:ln>
                <a:solidFill>
                  <a:schemeClr val="bg1"/>
                </a:solidFill>
              </a:rPr>
              <a:t>, W. </a:t>
            </a:r>
            <a:r>
              <a:rPr lang="en-US" sz="2800" b="1" cap="small" dirty="0" err="1">
                <a:ln>
                  <a:solidFill>
                    <a:schemeClr val="tx1"/>
                  </a:solidFill>
                </a:ln>
                <a:solidFill>
                  <a:schemeClr val="bg1"/>
                </a:solidFill>
              </a:rPr>
              <a:t>Finsinger</a:t>
            </a:r>
            <a:r>
              <a:rPr lang="en-US" sz="2800" b="1" cap="small" dirty="0">
                <a:ln>
                  <a:solidFill>
                    <a:schemeClr val="tx1"/>
                  </a:solidFill>
                </a:ln>
                <a:solidFill>
                  <a:schemeClr val="bg1"/>
                </a:solidFill>
              </a:rPr>
              <a:t>, M. </a:t>
            </a:r>
            <a:r>
              <a:rPr lang="en-US" sz="2800" b="1" cap="small" dirty="0" err="1" smtClean="0">
                <a:ln>
                  <a:solidFill>
                    <a:schemeClr val="tx1"/>
                  </a:solidFill>
                </a:ln>
                <a:solidFill>
                  <a:schemeClr val="bg1"/>
                </a:solidFill>
              </a:rPr>
              <a:t>Saurer</a:t>
            </a:r>
            <a:r>
              <a:rPr lang="en-US" sz="2800" b="1" cap="small" dirty="0" smtClean="0">
                <a:ln>
                  <a:solidFill>
                    <a:schemeClr val="tx1"/>
                  </a:solidFill>
                </a:ln>
                <a:solidFill>
                  <a:schemeClr val="bg1"/>
                </a:solidFill>
              </a:rPr>
              <a:t> for letting me </a:t>
            </a:r>
            <a:r>
              <a:rPr lang="en-US" sz="2800" b="1" cap="small" dirty="0" smtClean="0">
                <a:ln>
                  <a:solidFill>
                    <a:schemeClr val="tx1"/>
                  </a:solidFill>
                </a:ln>
                <a:solidFill>
                  <a:schemeClr val="bg1"/>
                </a:solidFill>
              </a:rPr>
              <a:t>close this </a:t>
            </a:r>
            <a:r>
              <a:rPr lang="en-US" sz="2800" b="1" cap="small" dirty="0" smtClean="0">
                <a:ln>
                  <a:solidFill>
                    <a:schemeClr val="tx1"/>
                  </a:solidFill>
                </a:ln>
                <a:solidFill>
                  <a:schemeClr val="bg1"/>
                </a:solidFill>
              </a:rPr>
              <a:t>session</a:t>
            </a:r>
            <a:endParaRPr lang="en-US" sz="2800" b="1" cap="small" dirty="0">
              <a:ln>
                <a:solidFill>
                  <a:schemeClr val="tx1"/>
                </a:solidFill>
              </a:ln>
              <a:solidFill>
                <a:schemeClr val="bg1"/>
              </a:solidFill>
            </a:endParaRPr>
          </a:p>
        </p:txBody>
      </p:sp>
    </p:spTree>
    <p:extLst>
      <p:ext uri="{BB962C8B-B14F-4D97-AF65-F5344CB8AC3E}">
        <p14:creationId xmlns:p14="http://schemas.microsoft.com/office/powerpoint/2010/main" val="939930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opie-de-Diapositive2.png"/>
          <p:cNvPicPr>
            <a:picLocks noChangeAspect="1"/>
          </p:cNvPicPr>
          <p:nvPr/>
        </p:nvPicPr>
        <p:blipFill rotWithShape="1">
          <a:blip r:embed="rId3" cstate="print">
            <a:alphaModFix amt="41000"/>
            <a:extLst>
              <a:ext uri="{28A0092B-C50C-407E-A947-70E740481C1C}">
                <a14:useLocalDpi xmlns:a14="http://schemas.microsoft.com/office/drawing/2010/main"/>
              </a:ext>
            </a:extLst>
          </a:blip>
          <a:srcRect b="14631"/>
          <a:stretch/>
        </p:blipFill>
        <p:spPr>
          <a:xfrm>
            <a:off x="7799" y="5166674"/>
            <a:ext cx="9144000" cy="1691326"/>
          </a:xfrm>
          <a:prstGeom prst="rect">
            <a:avLst/>
          </a:prstGeom>
        </p:spPr>
      </p:pic>
      <p:sp>
        <p:nvSpPr>
          <p:cNvPr id="5" name="TextBox 4"/>
          <p:cNvSpPr txBox="1"/>
          <p:nvPr/>
        </p:nvSpPr>
        <p:spPr>
          <a:xfrm>
            <a:off x="44403" y="6591151"/>
            <a:ext cx="9144000" cy="276999"/>
          </a:xfrm>
          <a:prstGeom prst="rect">
            <a:avLst/>
          </a:prstGeom>
          <a:noFill/>
        </p:spPr>
        <p:txBody>
          <a:bodyPr wrap="square" rtlCol="0">
            <a:spAutoFit/>
          </a:bodyPr>
          <a:lstStyle/>
          <a:p>
            <a:pPr algn="r"/>
            <a:r>
              <a:rPr lang="en-US" sz="1200" i="1" dirty="0" err="1" smtClean="0">
                <a:solidFill>
                  <a:srgbClr val="000000">
                    <a:alpha val="50000"/>
                  </a:srgbClr>
                </a:solidFill>
                <a:latin typeface="Times New Roman"/>
                <a:cs typeface="Times New Roman"/>
              </a:rPr>
              <a:t>Thalès</a:t>
            </a:r>
            <a:r>
              <a:rPr lang="en-US" sz="1200" i="1" dirty="0" smtClean="0">
                <a:solidFill>
                  <a:srgbClr val="000000">
                    <a:alpha val="50000"/>
                  </a:srgbClr>
                </a:solidFill>
                <a:latin typeface="Times New Roman"/>
                <a:cs typeface="Times New Roman"/>
              </a:rPr>
              <a:t> de Haulleville 2013</a:t>
            </a:r>
          </a:p>
        </p:txBody>
      </p:sp>
      <p:pic>
        <p:nvPicPr>
          <p:cNvPr id="58" name="Picture 3" descr="C:\Users\haulleville\Desktop\Belspo.jpg"/>
          <p:cNvPicPr>
            <a:picLocks noChangeAspect="1" noChangeArrowheads="1"/>
          </p:cNvPicPr>
          <p:nvPr/>
        </p:nvPicPr>
        <p:blipFill>
          <a:blip r:embed="rId4" cstate="print">
            <a:alphaModFix amt="49000"/>
            <a:extLst>
              <a:ext uri="{28A0092B-C50C-407E-A947-70E740481C1C}">
                <a14:useLocalDpi xmlns:a14="http://schemas.microsoft.com/office/drawing/2010/main"/>
              </a:ext>
            </a:extLst>
          </a:blip>
          <a:srcRect/>
          <a:stretch>
            <a:fillRect/>
          </a:stretch>
        </p:blipFill>
        <p:spPr bwMode="auto">
          <a:xfrm>
            <a:off x="0" y="8371"/>
            <a:ext cx="899592" cy="80202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C:\Users\haulleville\Desktop\Logo-AfricaMuseum.jpg"/>
          <p:cNvPicPr>
            <a:picLocks noChangeAspect="1" noChangeArrowheads="1"/>
          </p:cNvPicPr>
          <p:nvPr/>
        </p:nvPicPr>
        <p:blipFill>
          <a:blip r:embed="rId5">
            <a:alphaModFix amt="50000"/>
            <a:extLst>
              <a:ext uri="{28A0092B-C50C-407E-A947-70E740481C1C}">
                <a14:useLocalDpi xmlns:a14="http://schemas.microsoft.com/office/drawing/2010/main"/>
              </a:ext>
            </a:extLst>
          </a:blip>
          <a:srcRect/>
          <a:stretch>
            <a:fillRect/>
          </a:stretch>
        </p:blipFill>
        <p:spPr bwMode="auto">
          <a:xfrm>
            <a:off x="7284543" y="-1897"/>
            <a:ext cx="1828221" cy="694593"/>
          </a:xfrm>
          <a:prstGeom prst="rect">
            <a:avLst/>
          </a:prstGeom>
          <a:noFill/>
          <a:extLst>
            <a:ext uri="{909E8E84-426E-40dd-AFC4-6F175D3DCCD1}">
              <a14:hiddenFill xmlns:a14="http://schemas.microsoft.com/office/drawing/2010/main">
                <a:solidFill>
                  <a:srgbClr val="FFFFFF"/>
                </a:solidFill>
              </a14:hiddenFill>
            </a:ext>
          </a:extLst>
        </p:spPr>
      </p:pic>
      <p:sp>
        <p:nvSpPr>
          <p:cNvPr id="60" name="Title 1"/>
          <p:cNvSpPr>
            <a:spLocks noGrp="1"/>
          </p:cNvSpPr>
          <p:nvPr>
            <p:ph type="title"/>
          </p:nvPr>
        </p:nvSpPr>
        <p:spPr>
          <a:xfrm>
            <a:off x="457200" y="423781"/>
            <a:ext cx="8229600" cy="1143000"/>
          </a:xfrm>
        </p:spPr>
        <p:txBody>
          <a:bodyPr>
            <a:normAutofit/>
          </a:bodyPr>
          <a:lstStyle/>
          <a:p>
            <a:r>
              <a:rPr lang="en-US" cap="small" dirty="0" smtClean="0"/>
              <a:t>Context</a:t>
            </a:r>
            <a:endParaRPr lang="en-US" cap="small" dirty="0"/>
          </a:p>
        </p:txBody>
      </p:sp>
      <p:sp>
        <p:nvSpPr>
          <p:cNvPr id="3" name="Content Placeholder 2"/>
          <p:cNvSpPr>
            <a:spLocks noGrp="1"/>
          </p:cNvSpPr>
          <p:nvPr>
            <p:ph idx="1"/>
          </p:nvPr>
        </p:nvSpPr>
        <p:spPr>
          <a:xfrm>
            <a:off x="457200" y="1566781"/>
            <a:ext cx="8003232" cy="998123"/>
          </a:xfrm>
        </p:spPr>
        <p:txBody>
          <a:bodyPr>
            <a:normAutofit fontScale="55000" lnSpcReduction="20000"/>
          </a:bodyPr>
          <a:lstStyle/>
          <a:p>
            <a:pPr algn="just"/>
            <a:r>
              <a:rPr lang="en-US" sz="4300" b="1" dirty="0" smtClean="0"/>
              <a:t>Logging activities </a:t>
            </a:r>
            <a:r>
              <a:rPr lang="en-US" sz="4300" dirty="0" smtClean="0"/>
              <a:t>in tropical forested area is a major environmental issue, for </a:t>
            </a:r>
            <a:r>
              <a:rPr lang="en-US" sz="4300" b="1" dirty="0" smtClean="0"/>
              <a:t>conservation</a:t>
            </a:r>
            <a:r>
              <a:rPr lang="en-US" sz="4300" dirty="0" smtClean="0"/>
              <a:t> and </a:t>
            </a:r>
            <a:r>
              <a:rPr lang="en-US" sz="4300" b="1" dirty="0" smtClean="0"/>
              <a:t>carbon emissions.</a:t>
            </a:r>
            <a:r>
              <a:rPr lang="en-US" sz="4300" dirty="0" smtClean="0"/>
              <a:t> </a:t>
            </a:r>
          </a:p>
        </p:txBody>
      </p:sp>
      <p:pic>
        <p:nvPicPr>
          <p:cNvPr id="4" name="Picture 3" descr="un-redd_teaser.jp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39552" y="3140968"/>
            <a:ext cx="2997200" cy="2565400"/>
          </a:xfrm>
          <a:prstGeom prst="rect">
            <a:avLst/>
          </a:prstGeom>
        </p:spPr>
      </p:pic>
      <p:sp>
        <p:nvSpPr>
          <p:cNvPr id="10" name="Content Placeholder 2"/>
          <p:cNvSpPr txBox="1">
            <a:spLocks/>
          </p:cNvSpPr>
          <p:nvPr/>
        </p:nvSpPr>
        <p:spPr>
          <a:xfrm>
            <a:off x="3849444" y="2708920"/>
            <a:ext cx="5122912" cy="3744416"/>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en-US" sz="2400" b="1" dirty="0" smtClean="0"/>
              <a:t>UN-REDD:</a:t>
            </a:r>
            <a:r>
              <a:rPr lang="en-US" sz="2400" dirty="0" smtClean="0"/>
              <a:t> UN Collaborative </a:t>
            </a:r>
            <a:r>
              <a:rPr lang="en-US" sz="2400" dirty="0" err="1" smtClean="0"/>
              <a:t>Programme</a:t>
            </a:r>
            <a:r>
              <a:rPr lang="en-US" sz="2400" dirty="0" smtClean="0"/>
              <a:t> on Reducing Emissions from Deforestation and Forest Degradation in Developing Countries</a:t>
            </a:r>
          </a:p>
          <a:p>
            <a:pPr algn="just"/>
            <a:r>
              <a:rPr lang="en-US" sz="2400" b="1" dirty="0" smtClean="0"/>
              <a:t>Congo :</a:t>
            </a:r>
            <a:r>
              <a:rPr lang="en-US" sz="2400" dirty="0" smtClean="0"/>
              <a:t> one of the leader country on UN-REDD implementation.</a:t>
            </a:r>
          </a:p>
          <a:p>
            <a:pPr algn="just"/>
            <a:r>
              <a:rPr lang="en-US" sz="2400" dirty="0" smtClean="0"/>
              <a:t>Development of </a:t>
            </a:r>
            <a:r>
              <a:rPr lang="en-US" sz="2400" b="1" dirty="0" smtClean="0"/>
              <a:t>accurate</a:t>
            </a:r>
            <a:r>
              <a:rPr lang="en-US" sz="2400" dirty="0" smtClean="0"/>
              <a:t> and </a:t>
            </a:r>
            <a:r>
              <a:rPr lang="en-US" sz="2400" b="1" dirty="0" smtClean="0"/>
              <a:t>quick</a:t>
            </a:r>
            <a:r>
              <a:rPr lang="en-US" sz="2400" dirty="0" smtClean="0"/>
              <a:t> Above Ground Biomass (AGB) </a:t>
            </a:r>
            <a:r>
              <a:rPr lang="en-US" sz="2400" b="1" dirty="0" smtClean="0"/>
              <a:t>estimation techniques is needed </a:t>
            </a:r>
            <a:r>
              <a:rPr lang="en-US" sz="2400" dirty="0" smtClean="0"/>
              <a:t>to implement the program.</a:t>
            </a:r>
          </a:p>
        </p:txBody>
      </p:sp>
    </p:spTree>
    <p:extLst>
      <p:ext uri="{BB962C8B-B14F-4D97-AF65-F5344CB8AC3E}">
        <p14:creationId xmlns:p14="http://schemas.microsoft.com/office/powerpoint/2010/main" val="37973102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opie-de-Diapositive2.png"/>
          <p:cNvPicPr>
            <a:picLocks noChangeAspect="1"/>
          </p:cNvPicPr>
          <p:nvPr/>
        </p:nvPicPr>
        <p:blipFill rotWithShape="1">
          <a:blip r:embed="rId3" cstate="print">
            <a:alphaModFix amt="41000"/>
            <a:extLst>
              <a:ext uri="{28A0092B-C50C-407E-A947-70E740481C1C}">
                <a14:useLocalDpi xmlns:a14="http://schemas.microsoft.com/office/drawing/2010/main"/>
              </a:ext>
            </a:extLst>
          </a:blip>
          <a:srcRect b="14631"/>
          <a:stretch/>
        </p:blipFill>
        <p:spPr>
          <a:xfrm>
            <a:off x="7799" y="5166674"/>
            <a:ext cx="9144000" cy="1691326"/>
          </a:xfrm>
          <a:prstGeom prst="rect">
            <a:avLst/>
          </a:prstGeom>
        </p:spPr>
      </p:pic>
      <p:sp>
        <p:nvSpPr>
          <p:cNvPr id="5" name="TextBox 4"/>
          <p:cNvSpPr txBox="1"/>
          <p:nvPr/>
        </p:nvSpPr>
        <p:spPr>
          <a:xfrm>
            <a:off x="44403" y="6591151"/>
            <a:ext cx="9144000" cy="276999"/>
          </a:xfrm>
          <a:prstGeom prst="rect">
            <a:avLst/>
          </a:prstGeom>
          <a:noFill/>
        </p:spPr>
        <p:txBody>
          <a:bodyPr wrap="square" rtlCol="0">
            <a:spAutoFit/>
          </a:bodyPr>
          <a:lstStyle/>
          <a:p>
            <a:pPr algn="r"/>
            <a:r>
              <a:rPr lang="en-US" sz="1200" i="1" dirty="0" err="1" smtClean="0">
                <a:solidFill>
                  <a:srgbClr val="000000">
                    <a:alpha val="50000"/>
                  </a:srgbClr>
                </a:solidFill>
                <a:latin typeface="Times New Roman"/>
                <a:cs typeface="Times New Roman"/>
              </a:rPr>
              <a:t>Thalès</a:t>
            </a:r>
            <a:r>
              <a:rPr lang="en-US" sz="1200" i="1" dirty="0" smtClean="0">
                <a:solidFill>
                  <a:srgbClr val="000000">
                    <a:alpha val="50000"/>
                  </a:srgbClr>
                </a:solidFill>
                <a:latin typeface="Times New Roman"/>
                <a:cs typeface="Times New Roman"/>
              </a:rPr>
              <a:t> de Haulleville 2013</a:t>
            </a:r>
          </a:p>
        </p:txBody>
      </p:sp>
      <p:pic>
        <p:nvPicPr>
          <p:cNvPr id="58" name="Picture 3" descr="C:\Users\haulleville\Desktop\Belspo.jpg"/>
          <p:cNvPicPr>
            <a:picLocks noChangeAspect="1" noChangeArrowheads="1"/>
          </p:cNvPicPr>
          <p:nvPr/>
        </p:nvPicPr>
        <p:blipFill>
          <a:blip r:embed="rId4" cstate="print">
            <a:alphaModFix amt="49000"/>
            <a:extLst>
              <a:ext uri="{28A0092B-C50C-407E-A947-70E740481C1C}">
                <a14:useLocalDpi xmlns:a14="http://schemas.microsoft.com/office/drawing/2010/main"/>
              </a:ext>
            </a:extLst>
          </a:blip>
          <a:srcRect/>
          <a:stretch>
            <a:fillRect/>
          </a:stretch>
        </p:blipFill>
        <p:spPr bwMode="auto">
          <a:xfrm>
            <a:off x="0" y="8371"/>
            <a:ext cx="899592" cy="80202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C:\Users\haulleville\Desktop\Logo-AfricaMuseum.jpg"/>
          <p:cNvPicPr>
            <a:picLocks noChangeAspect="1" noChangeArrowheads="1"/>
          </p:cNvPicPr>
          <p:nvPr/>
        </p:nvPicPr>
        <p:blipFill>
          <a:blip r:embed="rId5">
            <a:alphaModFix amt="50000"/>
            <a:extLst>
              <a:ext uri="{28A0092B-C50C-407E-A947-70E740481C1C}">
                <a14:useLocalDpi xmlns:a14="http://schemas.microsoft.com/office/drawing/2010/main"/>
              </a:ext>
            </a:extLst>
          </a:blip>
          <a:srcRect/>
          <a:stretch>
            <a:fillRect/>
          </a:stretch>
        </p:blipFill>
        <p:spPr bwMode="auto">
          <a:xfrm>
            <a:off x="7284543" y="-1897"/>
            <a:ext cx="1828221" cy="694593"/>
          </a:xfrm>
          <a:prstGeom prst="rect">
            <a:avLst/>
          </a:prstGeom>
          <a:noFill/>
          <a:extLst>
            <a:ext uri="{909E8E84-426E-40dd-AFC4-6F175D3DCCD1}">
              <a14:hiddenFill xmlns:a14="http://schemas.microsoft.com/office/drawing/2010/main">
                <a:solidFill>
                  <a:srgbClr val="FFFFFF"/>
                </a:solidFill>
              </a14:hiddenFill>
            </a:ext>
          </a:extLst>
        </p:spPr>
      </p:pic>
      <p:sp>
        <p:nvSpPr>
          <p:cNvPr id="60" name="Title 1"/>
          <p:cNvSpPr>
            <a:spLocks noGrp="1"/>
          </p:cNvSpPr>
          <p:nvPr>
            <p:ph type="title"/>
          </p:nvPr>
        </p:nvSpPr>
        <p:spPr>
          <a:xfrm>
            <a:off x="457200" y="423781"/>
            <a:ext cx="8229600" cy="1143000"/>
          </a:xfrm>
        </p:spPr>
        <p:txBody>
          <a:bodyPr>
            <a:normAutofit/>
          </a:bodyPr>
          <a:lstStyle/>
          <a:p>
            <a:r>
              <a:rPr lang="en-US" cap="small" dirty="0" smtClean="0"/>
              <a:t>WSG &amp; Edge effect</a:t>
            </a:r>
            <a:endParaRPr lang="en-US" cap="small" dirty="0"/>
          </a:p>
        </p:txBody>
      </p:sp>
      <p:grpSp>
        <p:nvGrpSpPr>
          <p:cNvPr id="7" name="Group 6"/>
          <p:cNvGrpSpPr/>
          <p:nvPr/>
        </p:nvGrpSpPr>
        <p:grpSpPr>
          <a:xfrm>
            <a:off x="257760" y="3605501"/>
            <a:ext cx="8429040" cy="3022983"/>
            <a:chOff x="457200" y="1332282"/>
            <a:chExt cx="8429040" cy="3022983"/>
          </a:xfrm>
        </p:grpSpPr>
        <p:grpSp>
          <p:nvGrpSpPr>
            <p:cNvPr id="36" name="Group 35"/>
            <p:cNvGrpSpPr>
              <a:grpSpLocks noChangeAspect="1"/>
            </p:cNvGrpSpPr>
            <p:nvPr/>
          </p:nvGrpSpPr>
          <p:grpSpPr>
            <a:xfrm>
              <a:off x="4354824" y="1332282"/>
              <a:ext cx="4531416" cy="2880000"/>
              <a:chOff x="-1683162" y="548680"/>
              <a:chExt cx="9062834" cy="5760000"/>
            </a:xfrm>
          </p:grpSpPr>
          <p:sp>
            <p:nvSpPr>
              <p:cNvPr id="38" name="Rectangle 37"/>
              <p:cNvSpPr/>
              <p:nvPr/>
            </p:nvSpPr>
            <p:spPr>
              <a:xfrm>
                <a:off x="1619672" y="548680"/>
                <a:ext cx="5760000" cy="576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9" name="Oval 38"/>
              <p:cNvSpPr>
                <a:spLocks noChangeAspect="1"/>
              </p:cNvSpPr>
              <p:nvPr/>
            </p:nvSpPr>
            <p:spPr>
              <a:xfrm>
                <a:off x="2123729" y="1015682"/>
                <a:ext cx="4823999" cy="4824000"/>
              </a:xfrm>
              <a:prstGeom prst="ellipse">
                <a:avLst/>
              </a:prstGeom>
              <a:ln w="381000"/>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40" name="Straight Arrow Connector 39"/>
              <p:cNvCxnSpPr/>
              <p:nvPr/>
            </p:nvCxnSpPr>
            <p:spPr>
              <a:xfrm>
                <a:off x="1259632" y="2420888"/>
                <a:ext cx="108012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1" name="Straight Arrow Connector 40"/>
              <p:cNvCxnSpPr/>
              <p:nvPr/>
            </p:nvCxnSpPr>
            <p:spPr>
              <a:xfrm>
                <a:off x="1259633" y="4554984"/>
                <a:ext cx="2952329"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42" name="TextBox 41"/>
              <p:cNvSpPr txBox="1"/>
              <p:nvPr/>
            </p:nvSpPr>
            <p:spPr>
              <a:xfrm>
                <a:off x="-1248810" y="1774556"/>
                <a:ext cx="2580451" cy="1292662"/>
              </a:xfrm>
              <a:prstGeom prst="rect">
                <a:avLst/>
              </a:prstGeom>
              <a:noFill/>
            </p:spPr>
            <p:txBody>
              <a:bodyPr wrap="square" rtlCol="0">
                <a:spAutoFit/>
              </a:bodyPr>
              <a:lstStyle/>
              <a:p>
                <a:pPr algn="ctr"/>
                <a:r>
                  <a:rPr lang="en-US" cap="small" dirty="0" smtClean="0"/>
                  <a:t>Forest </a:t>
                </a:r>
                <a:r>
                  <a:rPr lang="en-US" b="1" cap="small" dirty="0" smtClean="0"/>
                  <a:t>EDGE </a:t>
                </a:r>
                <a:r>
                  <a:rPr lang="en-US" cap="small" dirty="0" smtClean="0"/>
                  <a:t>area</a:t>
                </a:r>
                <a:endParaRPr lang="en-US" cap="small" dirty="0"/>
              </a:p>
            </p:txBody>
          </p:sp>
          <p:sp>
            <p:nvSpPr>
              <p:cNvPr id="43" name="TextBox 42"/>
              <p:cNvSpPr txBox="1"/>
              <p:nvPr/>
            </p:nvSpPr>
            <p:spPr>
              <a:xfrm>
                <a:off x="-1683162" y="3978920"/>
                <a:ext cx="3300531" cy="1181862"/>
              </a:xfrm>
              <a:prstGeom prst="rect">
                <a:avLst/>
              </a:prstGeom>
              <a:noFill/>
            </p:spPr>
            <p:txBody>
              <a:bodyPr wrap="square" rtlCol="0">
                <a:spAutoFit/>
              </a:bodyPr>
              <a:lstStyle/>
              <a:p>
                <a:pPr algn="ctr"/>
                <a:r>
                  <a:rPr lang="en-US" cap="small" dirty="0" smtClean="0"/>
                  <a:t>Forest </a:t>
                </a:r>
                <a:r>
                  <a:rPr lang="en-US" b="1" cap="small" dirty="0" smtClean="0"/>
                  <a:t>CORE </a:t>
                </a:r>
                <a:r>
                  <a:rPr lang="en-US" cap="small" dirty="0" smtClean="0"/>
                  <a:t>area</a:t>
                </a:r>
              </a:p>
            </p:txBody>
          </p:sp>
        </p:grpSp>
        <p:sp>
          <p:nvSpPr>
            <p:cNvPr id="44" name="Content Placeholder 2"/>
            <p:cNvSpPr txBox="1">
              <a:spLocks/>
            </p:cNvSpPr>
            <p:nvPr/>
          </p:nvSpPr>
          <p:spPr>
            <a:xfrm>
              <a:off x="457200" y="1332282"/>
              <a:ext cx="4083410" cy="302298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en-US" sz="2300" b="1" dirty="0" smtClean="0"/>
                <a:t>Edge areas can be perceived as stressed </a:t>
              </a:r>
              <a:r>
                <a:rPr lang="en-US" sz="2300" dirty="0" smtClean="0"/>
                <a:t>ecosystems (as opposed to the core areas.)</a:t>
              </a:r>
            </a:p>
            <a:p>
              <a:pPr algn="just"/>
              <a:r>
                <a:rPr lang="en-US" sz="2300" dirty="0" smtClean="0"/>
                <a:t>This stress can induce </a:t>
              </a:r>
              <a:r>
                <a:rPr lang="en-US" sz="2300" b="1" dirty="0" smtClean="0"/>
                <a:t>variations on Plant Functional Traits </a:t>
              </a:r>
              <a:r>
                <a:rPr lang="en-US" sz="2300" dirty="0" smtClean="0"/>
                <a:t>(PFT), such as </a:t>
              </a:r>
              <a:r>
                <a:rPr lang="en-US" sz="2300" b="1" dirty="0" smtClean="0"/>
                <a:t>Wood </a:t>
              </a:r>
              <a:r>
                <a:rPr lang="en-US" sz="2300" b="1" dirty="0"/>
                <a:t>S</a:t>
              </a:r>
              <a:r>
                <a:rPr lang="en-US" sz="2300" b="1" dirty="0" smtClean="0"/>
                <a:t>tandard Gravity </a:t>
              </a:r>
              <a:r>
                <a:rPr lang="en-US" sz="2300" dirty="0" smtClean="0"/>
                <a:t>(WSG). </a:t>
              </a:r>
            </a:p>
            <a:p>
              <a:pPr algn="just"/>
              <a:endParaRPr lang="en-US" sz="2300" dirty="0"/>
            </a:p>
          </p:txBody>
        </p:sp>
      </p:grpSp>
      <p:grpSp>
        <p:nvGrpSpPr>
          <p:cNvPr id="6" name="Group 5"/>
          <p:cNvGrpSpPr/>
          <p:nvPr/>
        </p:nvGrpSpPr>
        <p:grpSpPr>
          <a:xfrm>
            <a:off x="156211" y="1566781"/>
            <a:ext cx="8644659" cy="1962975"/>
            <a:chOff x="457201" y="4571255"/>
            <a:chExt cx="8644659" cy="1962975"/>
          </a:xfrm>
        </p:grpSpPr>
        <p:pic>
          <p:nvPicPr>
            <p:cNvPr id="2" name="Picture 1" descr="Capture d’écran 2013-04-18 à 11.50.37.pn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57201" y="4571255"/>
              <a:ext cx="4747236" cy="1962975"/>
            </a:xfrm>
            <a:prstGeom prst="rect">
              <a:avLst/>
            </a:prstGeom>
          </p:spPr>
        </p:pic>
        <p:sp>
          <p:nvSpPr>
            <p:cNvPr id="3" name="TextBox 2"/>
            <p:cNvSpPr txBox="1"/>
            <p:nvPr/>
          </p:nvSpPr>
          <p:spPr>
            <a:xfrm>
              <a:off x="6366281" y="4571256"/>
              <a:ext cx="2735579" cy="1938992"/>
            </a:xfrm>
            <a:prstGeom prst="rect">
              <a:avLst/>
            </a:prstGeom>
            <a:noFill/>
          </p:spPr>
          <p:txBody>
            <a:bodyPr wrap="square" rtlCol="0" anchor="ctr">
              <a:spAutoFit/>
            </a:bodyPr>
            <a:lstStyle/>
            <a:p>
              <a:r>
                <a:rPr lang="en-US" sz="2400" b="1" dirty="0"/>
                <a:t>WSG is the second most important predictor </a:t>
              </a:r>
              <a:r>
                <a:rPr lang="en-US" sz="2400" dirty="0"/>
                <a:t>of </a:t>
              </a:r>
              <a:r>
                <a:rPr lang="en-US" sz="2400" dirty="0" smtClean="0"/>
                <a:t>a tree </a:t>
              </a:r>
              <a:r>
                <a:rPr lang="en-US" sz="2400" b="1" dirty="0" smtClean="0"/>
                <a:t>AGB</a:t>
              </a:r>
              <a:r>
                <a:rPr lang="en-US" sz="2400" dirty="0" smtClean="0"/>
                <a:t> (after the DBH) </a:t>
              </a:r>
              <a:r>
                <a:rPr lang="en-US" sz="2400" dirty="0"/>
                <a:t>(</a:t>
              </a:r>
              <a:r>
                <a:rPr lang="en-US" sz="2400" dirty="0" err="1"/>
                <a:t>Chave</a:t>
              </a:r>
              <a:r>
                <a:rPr lang="en-US" sz="2400" dirty="0"/>
                <a:t> </a:t>
              </a:r>
              <a:r>
                <a:rPr lang="en-US" sz="2400" i="1" dirty="0"/>
                <a:t>et al. </a:t>
              </a:r>
              <a:r>
                <a:rPr lang="en-US" sz="2400" dirty="0"/>
                <a:t>2005</a:t>
              </a:r>
              <a:r>
                <a:rPr lang="en-US" sz="2400" dirty="0" smtClean="0"/>
                <a:t>)</a:t>
              </a:r>
              <a:endParaRPr lang="en-US" sz="2400" dirty="0"/>
            </a:p>
          </p:txBody>
        </p:sp>
        <p:sp>
          <p:nvSpPr>
            <p:cNvPr id="4" name="Right Arrow 3"/>
            <p:cNvSpPr/>
            <p:nvPr/>
          </p:nvSpPr>
          <p:spPr>
            <a:xfrm>
              <a:off x="5292080" y="5445224"/>
              <a:ext cx="966189" cy="360040"/>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25430941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opie-de-Diapositive2.png"/>
          <p:cNvPicPr>
            <a:picLocks noChangeAspect="1"/>
          </p:cNvPicPr>
          <p:nvPr/>
        </p:nvPicPr>
        <p:blipFill rotWithShape="1">
          <a:blip r:embed="rId3" cstate="print">
            <a:alphaModFix amt="41000"/>
            <a:extLst>
              <a:ext uri="{28A0092B-C50C-407E-A947-70E740481C1C}">
                <a14:useLocalDpi xmlns:a14="http://schemas.microsoft.com/office/drawing/2010/main"/>
              </a:ext>
            </a:extLst>
          </a:blip>
          <a:srcRect b="14631"/>
          <a:stretch/>
        </p:blipFill>
        <p:spPr>
          <a:xfrm>
            <a:off x="7799" y="5166674"/>
            <a:ext cx="9144000" cy="1691326"/>
          </a:xfrm>
          <a:prstGeom prst="rect">
            <a:avLst/>
          </a:prstGeom>
        </p:spPr>
      </p:pic>
      <p:sp>
        <p:nvSpPr>
          <p:cNvPr id="5" name="TextBox 4"/>
          <p:cNvSpPr txBox="1"/>
          <p:nvPr/>
        </p:nvSpPr>
        <p:spPr>
          <a:xfrm>
            <a:off x="44403" y="6591151"/>
            <a:ext cx="9144000" cy="276999"/>
          </a:xfrm>
          <a:prstGeom prst="rect">
            <a:avLst/>
          </a:prstGeom>
          <a:noFill/>
        </p:spPr>
        <p:txBody>
          <a:bodyPr wrap="square" rtlCol="0">
            <a:spAutoFit/>
          </a:bodyPr>
          <a:lstStyle/>
          <a:p>
            <a:pPr algn="r"/>
            <a:r>
              <a:rPr lang="en-US" sz="1200" i="1" dirty="0" err="1" smtClean="0">
                <a:solidFill>
                  <a:srgbClr val="000000">
                    <a:alpha val="50000"/>
                  </a:srgbClr>
                </a:solidFill>
                <a:latin typeface="Times New Roman"/>
                <a:cs typeface="Times New Roman"/>
              </a:rPr>
              <a:t>Thalès</a:t>
            </a:r>
            <a:r>
              <a:rPr lang="en-US" sz="1200" i="1" dirty="0" smtClean="0">
                <a:solidFill>
                  <a:srgbClr val="000000">
                    <a:alpha val="50000"/>
                  </a:srgbClr>
                </a:solidFill>
                <a:latin typeface="Times New Roman"/>
                <a:cs typeface="Times New Roman"/>
              </a:rPr>
              <a:t> de Haulleville 2013</a:t>
            </a:r>
          </a:p>
        </p:txBody>
      </p:sp>
      <p:pic>
        <p:nvPicPr>
          <p:cNvPr id="58" name="Picture 3" descr="C:\Users\haulleville\Desktop\Belspo.jpg"/>
          <p:cNvPicPr>
            <a:picLocks noChangeAspect="1" noChangeArrowheads="1"/>
          </p:cNvPicPr>
          <p:nvPr/>
        </p:nvPicPr>
        <p:blipFill>
          <a:blip r:embed="rId4" cstate="print">
            <a:alphaModFix amt="49000"/>
            <a:extLst>
              <a:ext uri="{28A0092B-C50C-407E-A947-70E740481C1C}">
                <a14:useLocalDpi xmlns:a14="http://schemas.microsoft.com/office/drawing/2010/main"/>
              </a:ext>
            </a:extLst>
          </a:blip>
          <a:srcRect/>
          <a:stretch>
            <a:fillRect/>
          </a:stretch>
        </p:blipFill>
        <p:spPr bwMode="auto">
          <a:xfrm>
            <a:off x="0" y="8371"/>
            <a:ext cx="899592" cy="80202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C:\Users\haulleville\Desktop\Logo-AfricaMuseum.jpg"/>
          <p:cNvPicPr>
            <a:picLocks noChangeAspect="1" noChangeArrowheads="1"/>
          </p:cNvPicPr>
          <p:nvPr/>
        </p:nvPicPr>
        <p:blipFill>
          <a:blip r:embed="rId5">
            <a:alphaModFix amt="50000"/>
            <a:extLst>
              <a:ext uri="{28A0092B-C50C-407E-A947-70E740481C1C}">
                <a14:useLocalDpi xmlns:a14="http://schemas.microsoft.com/office/drawing/2010/main"/>
              </a:ext>
            </a:extLst>
          </a:blip>
          <a:srcRect/>
          <a:stretch>
            <a:fillRect/>
          </a:stretch>
        </p:blipFill>
        <p:spPr bwMode="auto">
          <a:xfrm>
            <a:off x="7284543" y="-1897"/>
            <a:ext cx="1828221" cy="694593"/>
          </a:xfrm>
          <a:prstGeom prst="rect">
            <a:avLst/>
          </a:prstGeom>
          <a:noFill/>
          <a:extLst>
            <a:ext uri="{909E8E84-426E-40dd-AFC4-6F175D3DCCD1}">
              <a14:hiddenFill xmlns:a14="http://schemas.microsoft.com/office/drawing/2010/main">
                <a:solidFill>
                  <a:srgbClr val="FFFFFF"/>
                </a:solidFill>
              </a14:hiddenFill>
            </a:ext>
          </a:extLst>
        </p:spPr>
      </p:pic>
      <p:sp>
        <p:nvSpPr>
          <p:cNvPr id="60" name="Title 1"/>
          <p:cNvSpPr>
            <a:spLocks noGrp="1"/>
          </p:cNvSpPr>
          <p:nvPr>
            <p:ph type="title"/>
          </p:nvPr>
        </p:nvSpPr>
        <p:spPr>
          <a:xfrm>
            <a:off x="457200" y="423781"/>
            <a:ext cx="8229600" cy="1143000"/>
          </a:xfrm>
        </p:spPr>
        <p:txBody>
          <a:bodyPr>
            <a:normAutofit/>
          </a:bodyPr>
          <a:lstStyle/>
          <a:p>
            <a:r>
              <a:rPr lang="en-US" cap="small" dirty="0" smtClean="0"/>
              <a:t>WSG &amp; Edge effect</a:t>
            </a:r>
            <a:endParaRPr lang="en-US" cap="small" dirty="0"/>
          </a:p>
        </p:txBody>
      </p:sp>
      <p:grpSp>
        <p:nvGrpSpPr>
          <p:cNvPr id="36" name="Group 35"/>
          <p:cNvGrpSpPr>
            <a:grpSpLocks noChangeAspect="1"/>
          </p:cNvGrpSpPr>
          <p:nvPr/>
        </p:nvGrpSpPr>
        <p:grpSpPr>
          <a:xfrm>
            <a:off x="5806802" y="3581218"/>
            <a:ext cx="2880000" cy="2880000"/>
            <a:chOff x="1619672" y="548680"/>
            <a:chExt cx="5760000" cy="5760000"/>
          </a:xfrm>
        </p:grpSpPr>
        <p:sp>
          <p:nvSpPr>
            <p:cNvPr id="38" name="Rectangle 37"/>
            <p:cNvSpPr/>
            <p:nvPr/>
          </p:nvSpPr>
          <p:spPr>
            <a:xfrm>
              <a:off x="1619672" y="548680"/>
              <a:ext cx="5760000" cy="576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9" name="Oval 38"/>
            <p:cNvSpPr>
              <a:spLocks noChangeAspect="1"/>
            </p:cNvSpPr>
            <p:nvPr/>
          </p:nvSpPr>
          <p:spPr>
            <a:xfrm>
              <a:off x="2123729" y="1015682"/>
              <a:ext cx="4823999" cy="4824000"/>
            </a:xfrm>
            <a:prstGeom prst="ellipse">
              <a:avLst/>
            </a:prstGeom>
            <a:ln w="381000"/>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sp>
        <p:nvSpPr>
          <p:cNvPr id="44" name="Content Placeholder 2"/>
          <p:cNvSpPr txBox="1">
            <a:spLocks/>
          </p:cNvSpPr>
          <p:nvPr/>
        </p:nvSpPr>
        <p:spPr>
          <a:xfrm>
            <a:off x="257760" y="3581218"/>
            <a:ext cx="4083410" cy="302298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en-US" sz="2300" b="1" dirty="0" smtClean="0"/>
              <a:t>Edge areas can be perceived as stressed </a:t>
            </a:r>
            <a:r>
              <a:rPr lang="en-US" sz="2300" dirty="0" smtClean="0"/>
              <a:t>ecosystems (as opposed to the core areas.)</a:t>
            </a:r>
          </a:p>
          <a:p>
            <a:pPr algn="just"/>
            <a:r>
              <a:rPr lang="en-US" sz="2300" dirty="0" smtClean="0"/>
              <a:t>This stress can induce </a:t>
            </a:r>
            <a:r>
              <a:rPr lang="en-US" sz="2300" b="1" dirty="0" smtClean="0"/>
              <a:t>variations on Plant Functional Traits </a:t>
            </a:r>
            <a:r>
              <a:rPr lang="en-US" sz="2300" dirty="0" smtClean="0"/>
              <a:t>(PFT), such as </a:t>
            </a:r>
            <a:r>
              <a:rPr lang="en-US" sz="2300" b="1" dirty="0" smtClean="0"/>
              <a:t>Wood </a:t>
            </a:r>
            <a:r>
              <a:rPr lang="en-US" sz="2300" b="1" dirty="0"/>
              <a:t>S</a:t>
            </a:r>
            <a:r>
              <a:rPr lang="en-US" sz="2300" b="1" dirty="0" smtClean="0"/>
              <a:t>tandard Gravity </a:t>
            </a:r>
            <a:r>
              <a:rPr lang="en-US" sz="2300" dirty="0" smtClean="0"/>
              <a:t>(WSG). </a:t>
            </a:r>
          </a:p>
          <a:p>
            <a:pPr algn="just"/>
            <a:endParaRPr lang="en-US" sz="2300" dirty="0"/>
          </a:p>
        </p:txBody>
      </p:sp>
      <p:grpSp>
        <p:nvGrpSpPr>
          <p:cNvPr id="6" name="Group 5"/>
          <p:cNvGrpSpPr/>
          <p:nvPr/>
        </p:nvGrpSpPr>
        <p:grpSpPr>
          <a:xfrm>
            <a:off x="156211" y="1566781"/>
            <a:ext cx="8644659" cy="1962975"/>
            <a:chOff x="457201" y="4571255"/>
            <a:chExt cx="8644659" cy="1962975"/>
          </a:xfrm>
        </p:grpSpPr>
        <p:pic>
          <p:nvPicPr>
            <p:cNvPr id="2" name="Picture 1" descr="Capture d’écran 2013-04-18 à 11.50.37.pn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57201" y="4571255"/>
              <a:ext cx="4747236" cy="1962975"/>
            </a:xfrm>
            <a:prstGeom prst="rect">
              <a:avLst/>
            </a:prstGeom>
          </p:spPr>
        </p:pic>
        <p:sp>
          <p:nvSpPr>
            <p:cNvPr id="3" name="TextBox 2"/>
            <p:cNvSpPr txBox="1"/>
            <p:nvPr/>
          </p:nvSpPr>
          <p:spPr>
            <a:xfrm>
              <a:off x="6366281" y="4571256"/>
              <a:ext cx="2735579" cy="1938992"/>
            </a:xfrm>
            <a:prstGeom prst="rect">
              <a:avLst/>
            </a:prstGeom>
            <a:noFill/>
          </p:spPr>
          <p:txBody>
            <a:bodyPr wrap="square" rtlCol="0" anchor="ctr">
              <a:spAutoFit/>
            </a:bodyPr>
            <a:lstStyle/>
            <a:p>
              <a:r>
                <a:rPr lang="en-US" sz="2400" b="1" dirty="0"/>
                <a:t>WSG is the second most important predictor </a:t>
              </a:r>
              <a:r>
                <a:rPr lang="en-US" sz="2400" dirty="0"/>
                <a:t>of </a:t>
              </a:r>
              <a:r>
                <a:rPr lang="en-US" sz="2400" dirty="0" smtClean="0"/>
                <a:t>a tree </a:t>
              </a:r>
              <a:r>
                <a:rPr lang="en-US" sz="2400" b="1" dirty="0" smtClean="0"/>
                <a:t>AGB</a:t>
              </a:r>
              <a:r>
                <a:rPr lang="en-US" sz="2400" dirty="0" smtClean="0"/>
                <a:t> (after the DBH) </a:t>
              </a:r>
              <a:r>
                <a:rPr lang="en-US" sz="2400" dirty="0"/>
                <a:t>(</a:t>
              </a:r>
              <a:r>
                <a:rPr lang="en-US" sz="2400" dirty="0" err="1"/>
                <a:t>Chave</a:t>
              </a:r>
              <a:r>
                <a:rPr lang="en-US" sz="2400" dirty="0"/>
                <a:t> </a:t>
              </a:r>
              <a:r>
                <a:rPr lang="en-US" sz="2400" i="1" dirty="0"/>
                <a:t>et al. </a:t>
              </a:r>
              <a:r>
                <a:rPr lang="en-US" sz="2400" dirty="0"/>
                <a:t>2005</a:t>
              </a:r>
              <a:r>
                <a:rPr lang="en-US" sz="2400" dirty="0" smtClean="0"/>
                <a:t>)</a:t>
              </a:r>
              <a:endParaRPr lang="en-US" sz="2400" dirty="0"/>
            </a:p>
          </p:txBody>
        </p:sp>
        <p:sp>
          <p:nvSpPr>
            <p:cNvPr id="4" name="Right Arrow 3"/>
            <p:cNvSpPr/>
            <p:nvPr/>
          </p:nvSpPr>
          <p:spPr>
            <a:xfrm>
              <a:off x="5292080" y="5445224"/>
              <a:ext cx="966189" cy="360040"/>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23" name="Rectangle 22"/>
          <p:cNvSpPr/>
          <p:nvPr/>
        </p:nvSpPr>
        <p:spPr>
          <a:xfrm>
            <a:off x="5806802" y="3581218"/>
            <a:ext cx="2853820" cy="288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4" name="Oval 23"/>
          <p:cNvSpPr>
            <a:spLocks noChangeAspect="1"/>
          </p:cNvSpPr>
          <p:nvPr/>
        </p:nvSpPr>
        <p:spPr>
          <a:xfrm>
            <a:off x="6065291" y="3814719"/>
            <a:ext cx="2405540" cy="2412000"/>
          </a:xfrm>
          <a:prstGeom prst="ellipse">
            <a:avLst/>
          </a:prstGeom>
          <a:solidFill>
            <a:schemeClr val="accent3">
              <a:alpha val="42000"/>
            </a:schemeClr>
          </a:solidFill>
          <a:ln w="381000">
            <a:solidFill>
              <a:schemeClr val="accent3">
                <a:shade val="50000"/>
                <a:alpha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nvGrpSpPr>
          <p:cNvPr id="25" name="Group 24"/>
          <p:cNvGrpSpPr/>
          <p:nvPr/>
        </p:nvGrpSpPr>
        <p:grpSpPr>
          <a:xfrm>
            <a:off x="6516216" y="4335854"/>
            <a:ext cx="1539936" cy="1613426"/>
            <a:chOff x="3231088" y="2601209"/>
            <a:chExt cx="2792415" cy="2873151"/>
          </a:xfrm>
        </p:grpSpPr>
        <p:sp>
          <p:nvSpPr>
            <p:cNvPr id="26" name="Oval 25"/>
            <p:cNvSpPr>
              <a:spLocks noChangeAspect="1"/>
            </p:cNvSpPr>
            <p:nvPr/>
          </p:nvSpPr>
          <p:spPr>
            <a:xfrm>
              <a:off x="5146431" y="2601209"/>
              <a:ext cx="877072" cy="877072"/>
            </a:xfrm>
            <a:prstGeom prst="ellipse">
              <a:avLst/>
            </a:prstGeom>
            <a:ln w="381000"/>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7" name="Oval 26"/>
            <p:cNvSpPr>
              <a:spLocks noChangeAspect="1"/>
            </p:cNvSpPr>
            <p:nvPr/>
          </p:nvSpPr>
          <p:spPr>
            <a:xfrm>
              <a:off x="3623141" y="4813533"/>
              <a:ext cx="660827" cy="660827"/>
            </a:xfrm>
            <a:prstGeom prst="ellipse">
              <a:avLst/>
            </a:prstGeom>
            <a:ln w="381000"/>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8" name="Oval 27"/>
            <p:cNvSpPr>
              <a:spLocks noChangeAspect="1"/>
            </p:cNvSpPr>
            <p:nvPr/>
          </p:nvSpPr>
          <p:spPr>
            <a:xfrm>
              <a:off x="4283968" y="4109241"/>
              <a:ext cx="953638" cy="953638"/>
            </a:xfrm>
            <a:prstGeom prst="ellipse">
              <a:avLst/>
            </a:prstGeom>
            <a:ln w="381000"/>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9" name="Oval 28"/>
            <p:cNvSpPr>
              <a:spLocks noChangeAspect="1"/>
            </p:cNvSpPr>
            <p:nvPr/>
          </p:nvSpPr>
          <p:spPr>
            <a:xfrm>
              <a:off x="3231088" y="2853005"/>
              <a:ext cx="1052880" cy="1052880"/>
            </a:xfrm>
            <a:prstGeom prst="ellipse">
              <a:avLst/>
            </a:prstGeom>
            <a:ln w="381000"/>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cxnSp>
        <p:nvCxnSpPr>
          <p:cNvPr id="30" name="Straight Arrow Connector 29"/>
          <p:cNvCxnSpPr/>
          <p:nvPr/>
        </p:nvCxnSpPr>
        <p:spPr>
          <a:xfrm>
            <a:off x="5633250" y="4782845"/>
            <a:ext cx="965640" cy="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31" name="Rectangle 30"/>
          <p:cNvSpPr/>
          <p:nvPr/>
        </p:nvSpPr>
        <p:spPr>
          <a:xfrm>
            <a:off x="4232055" y="4407014"/>
            <a:ext cx="1538577" cy="590931"/>
          </a:xfrm>
          <a:prstGeom prst="rect">
            <a:avLst/>
          </a:prstGeom>
        </p:spPr>
        <p:txBody>
          <a:bodyPr wrap="square">
            <a:spAutoFit/>
          </a:bodyPr>
          <a:lstStyle/>
          <a:p>
            <a:pPr algn="ctr"/>
            <a:r>
              <a:rPr lang="en-US" cap="small" dirty="0" smtClean="0"/>
              <a:t>Forest degradation</a:t>
            </a:r>
            <a:endParaRPr lang="en-US" cap="small" dirty="0"/>
          </a:p>
        </p:txBody>
      </p:sp>
      <p:cxnSp>
        <p:nvCxnSpPr>
          <p:cNvPr id="32" name="Straight Arrow Connector 31"/>
          <p:cNvCxnSpPr/>
          <p:nvPr/>
        </p:nvCxnSpPr>
        <p:spPr>
          <a:xfrm>
            <a:off x="5633250" y="5373216"/>
            <a:ext cx="965640" cy="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33" name="TextBox 32"/>
          <p:cNvSpPr txBox="1"/>
          <p:nvPr/>
        </p:nvSpPr>
        <p:spPr>
          <a:xfrm>
            <a:off x="4186456" y="5166674"/>
            <a:ext cx="1584176" cy="646331"/>
          </a:xfrm>
          <a:prstGeom prst="rect">
            <a:avLst/>
          </a:prstGeom>
          <a:noFill/>
        </p:spPr>
        <p:txBody>
          <a:bodyPr wrap="square" rtlCol="0" anchor="ctr">
            <a:spAutoFit/>
          </a:bodyPr>
          <a:lstStyle/>
          <a:p>
            <a:pPr algn="ctr"/>
            <a:r>
              <a:rPr lang="en-US" cap="small" dirty="0" smtClean="0"/>
              <a:t>Deforestation</a:t>
            </a:r>
          </a:p>
          <a:p>
            <a:pPr algn="ctr"/>
            <a:endParaRPr lang="en-US" dirty="0"/>
          </a:p>
        </p:txBody>
      </p:sp>
    </p:spTree>
    <p:extLst>
      <p:ext uri="{BB962C8B-B14F-4D97-AF65-F5344CB8AC3E}">
        <p14:creationId xmlns:p14="http://schemas.microsoft.com/office/powerpoint/2010/main" val="37037574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ppt_x"/>
                                          </p:val>
                                        </p:tav>
                                        <p:tav tm="100000">
                                          <p:val>
                                            <p:strVal val="#ppt_x"/>
                                          </p:val>
                                        </p:tav>
                                      </p:tavLst>
                                    </p:anim>
                                    <p:anim calcmode="lin" valueType="num">
                                      <p:cBhvr additive="base">
                                        <p:cTn id="1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anim calcmode="lin" valueType="num">
                                      <p:cBhvr additive="base">
                                        <p:cTn id="23" dur="500" fill="hold"/>
                                        <p:tgtEl>
                                          <p:spTgt spid="33"/>
                                        </p:tgtEl>
                                        <p:attrNameLst>
                                          <p:attrName>ppt_x</p:attrName>
                                        </p:attrNameLst>
                                      </p:cBhvr>
                                      <p:tavLst>
                                        <p:tav tm="0">
                                          <p:val>
                                            <p:strVal val="#ppt_x"/>
                                          </p:val>
                                        </p:tav>
                                        <p:tav tm="100000">
                                          <p:val>
                                            <p:strVal val="#ppt_x"/>
                                          </p:val>
                                        </p:tav>
                                      </p:tavLst>
                                    </p:anim>
                                    <p:anim calcmode="lin" valueType="num">
                                      <p:cBhvr additive="base">
                                        <p:cTn id="24" dur="500" fill="hold"/>
                                        <p:tgtEl>
                                          <p:spTgt spid="3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additive="base">
                                        <p:cTn id="27" dur="500" fill="hold"/>
                                        <p:tgtEl>
                                          <p:spTgt spid="32"/>
                                        </p:tgtEl>
                                        <p:attrNameLst>
                                          <p:attrName>ppt_x</p:attrName>
                                        </p:attrNameLst>
                                      </p:cBhvr>
                                      <p:tavLst>
                                        <p:tav tm="0">
                                          <p:val>
                                            <p:strVal val="#ppt_x"/>
                                          </p:val>
                                        </p:tav>
                                        <p:tav tm="100000">
                                          <p:val>
                                            <p:strVal val="#ppt_x"/>
                                          </p:val>
                                        </p:tav>
                                      </p:tavLst>
                                    </p:anim>
                                    <p:anim calcmode="lin" valueType="num">
                                      <p:cBhvr additive="base">
                                        <p:cTn id="28" dur="500" fill="hold"/>
                                        <p:tgtEl>
                                          <p:spTgt spid="3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500" fill="hold"/>
                                        <p:tgtEl>
                                          <p:spTgt spid="30"/>
                                        </p:tgtEl>
                                        <p:attrNameLst>
                                          <p:attrName>ppt_x</p:attrName>
                                        </p:attrNameLst>
                                      </p:cBhvr>
                                      <p:tavLst>
                                        <p:tav tm="0">
                                          <p:val>
                                            <p:strVal val="#ppt_x"/>
                                          </p:val>
                                        </p:tav>
                                        <p:tav tm="100000">
                                          <p:val>
                                            <p:strVal val="#ppt_x"/>
                                          </p:val>
                                        </p:tav>
                                      </p:tavLst>
                                    </p:anim>
                                    <p:anim calcmode="lin" valueType="num">
                                      <p:cBhvr additive="base">
                                        <p:cTn id="32" dur="500" fill="hold"/>
                                        <p:tgtEl>
                                          <p:spTgt spid="3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additive="base">
                                        <p:cTn id="35" dur="500" fill="hold"/>
                                        <p:tgtEl>
                                          <p:spTgt spid="31"/>
                                        </p:tgtEl>
                                        <p:attrNameLst>
                                          <p:attrName>ppt_x</p:attrName>
                                        </p:attrNameLst>
                                      </p:cBhvr>
                                      <p:tavLst>
                                        <p:tav tm="0">
                                          <p:val>
                                            <p:strVal val="#ppt_x"/>
                                          </p:val>
                                        </p:tav>
                                        <p:tav tm="100000">
                                          <p:val>
                                            <p:strVal val="#ppt_x"/>
                                          </p:val>
                                        </p:tav>
                                      </p:tavLst>
                                    </p:anim>
                                    <p:anim calcmode="lin" valueType="num">
                                      <p:cBhvr additive="base">
                                        <p:cTn id="3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31" grpId="0"/>
      <p:bldP spid="3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opie-de-Diapositive2.png"/>
          <p:cNvPicPr>
            <a:picLocks noChangeAspect="1"/>
          </p:cNvPicPr>
          <p:nvPr/>
        </p:nvPicPr>
        <p:blipFill rotWithShape="1">
          <a:blip r:embed="rId3" cstate="print">
            <a:alphaModFix amt="41000"/>
            <a:extLst>
              <a:ext uri="{28A0092B-C50C-407E-A947-70E740481C1C}">
                <a14:useLocalDpi xmlns:a14="http://schemas.microsoft.com/office/drawing/2010/main"/>
              </a:ext>
            </a:extLst>
          </a:blip>
          <a:srcRect b="14631"/>
          <a:stretch/>
        </p:blipFill>
        <p:spPr>
          <a:xfrm>
            <a:off x="7799" y="5166674"/>
            <a:ext cx="9144000" cy="1691326"/>
          </a:xfrm>
          <a:prstGeom prst="rect">
            <a:avLst/>
          </a:prstGeom>
        </p:spPr>
      </p:pic>
      <p:sp>
        <p:nvSpPr>
          <p:cNvPr id="5" name="TextBox 4"/>
          <p:cNvSpPr txBox="1"/>
          <p:nvPr/>
        </p:nvSpPr>
        <p:spPr>
          <a:xfrm>
            <a:off x="44403" y="6591151"/>
            <a:ext cx="9144000" cy="276999"/>
          </a:xfrm>
          <a:prstGeom prst="rect">
            <a:avLst/>
          </a:prstGeom>
          <a:noFill/>
        </p:spPr>
        <p:txBody>
          <a:bodyPr wrap="square" rtlCol="0">
            <a:spAutoFit/>
          </a:bodyPr>
          <a:lstStyle/>
          <a:p>
            <a:pPr algn="r"/>
            <a:r>
              <a:rPr lang="en-US" sz="1200" i="1" dirty="0" err="1" smtClean="0">
                <a:solidFill>
                  <a:srgbClr val="000000">
                    <a:alpha val="50000"/>
                  </a:srgbClr>
                </a:solidFill>
                <a:latin typeface="Times New Roman"/>
                <a:cs typeface="Times New Roman"/>
              </a:rPr>
              <a:t>Thalès</a:t>
            </a:r>
            <a:r>
              <a:rPr lang="en-US" sz="1200" i="1" dirty="0" smtClean="0">
                <a:solidFill>
                  <a:srgbClr val="000000">
                    <a:alpha val="50000"/>
                  </a:srgbClr>
                </a:solidFill>
                <a:latin typeface="Times New Roman"/>
                <a:cs typeface="Times New Roman"/>
              </a:rPr>
              <a:t> de Haulleville 2013</a:t>
            </a:r>
          </a:p>
        </p:txBody>
      </p:sp>
      <p:pic>
        <p:nvPicPr>
          <p:cNvPr id="58" name="Picture 3" descr="C:\Users\haulleville\Desktop\Belspo.jpg"/>
          <p:cNvPicPr>
            <a:picLocks noChangeAspect="1" noChangeArrowheads="1"/>
          </p:cNvPicPr>
          <p:nvPr/>
        </p:nvPicPr>
        <p:blipFill>
          <a:blip r:embed="rId4" cstate="print">
            <a:alphaModFix amt="49000"/>
            <a:extLst>
              <a:ext uri="{28A0092B-C50C-407E-A947-70E740481C1C}">
                <a14:useLocalDpi xmlns:a14="http://schemas.microsoft.com/office/drawing/2010/main"/>
              </a:ext>
            </a:extLst>
          </a:blip>
          <a:srcRect/>
          <a:stretch>
            <a:fillRect/>
          </a:stretch>
        </p:blipFill>
        <p:spPr bwMode="auto">
          <a:xfrm>
            <a:off x="0" y="8371"/>
            <a:ext cx="899592" cy="80202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C:\Users\haulleville\Desktop\Logo-AfricaMuseum.jpg"/>
          <p:cNvPicPr>
            <a:picLocks noChangeAspect="1" noChangeArrowheads="1"/>
          </p:cNvPicPr>
          <p:nvPr/>
        </p:nvPicPr>
        <p:blipFill>
          <a:blip r:embed="rId5">
            <a:alphaModFix amt="50000"/>
            <a:extLst>
              <a:ext uri="{28A0092B-C50C-407E-A947-70E740481C1C}">
                <a14:useLocalDpi xmlns:a14="http://schemas.microsoft.com/office/drawing/2010/main"/>
              </a:ext>
            </a:extLst>
          </a:blip>
          <a:srcRect/>
          <a:stretch>
            <a:fillRect/>
          </a:stretch>
        </p:blipFill>
        <p:spPr bwMode="auto">
          <a:xfrm>
            <a:off x="7284543" y="-1897"/>
            <a:ext cx="1828221" cy="694593"/>
          </a:xfrm>
          <a:prstGeom prst="rect">
            <a:avLst/>
          </a:prstGeom>
          <a:noFill/>
          <a:extLst>
            <a:ext uri="{909E8E84-426E-40dd-AFC4-6F175D3DCCD1}">
              <a14:hiddenFill xmlns:a14="http://schemas.microsoft.com/office/drawing/2010/main">
                <a:solidFill>
                  <a:srgbClr val="FFFFFF"/>
                </a:solidFill>
              </a14:hiddenFill>
            </a:ext>
          </a:extLst>
        </p:spPr>
      </p:pic>
      <p:sp>
        <p:nvSpPr>
          <p:cNvPr id="60" name="Title 1"/>
          <p:cNvSpPr>
            <a:spLocks noGrp="1"/>
          </p:cNvSpPr>
          <p:nvPr>
            <p:ph type="title"/>
          </p:nvPr>
        </p:nvSpPr>
        <p:spPr>
          <a:xfrm>
            <a:off x="457200" y="423781"/>
            <a:ext cx="8229600" cy="1143000"/>
          </a:xfrm>
        </p:spPr>
        <p:txBody>
          <a:bodyPr>
            <a:normAutofit/>
          </a:bodyPr>
          <a:lstStyle/>
          <a:p>
            <a:r>
              <a:rPr lang="en-US" cap="small" dirty="0" smtClean="0"/>
              <a:t>Pattern/Process Paradigm</a:t>
            </a:r>
            <a:endParaRPr lang="en-US" cap="small" dirty="0"/>
          </a:p>
        </p:txBody>
      </p:sp>
      <p:grpSp>
        <p:nvGrpSpPr>
          <p:cNvPr id="15" name="Group 14"/>
          <p:cNvGrpSpPr>
            <a:grpSpLocks noChangeAspect="1"/>
          </p:cNvGrpSpPr>
          <p:nvPr/>
        </p:nvGrpSpPr>
        <p:grpSpPr>
          <a:xfrm>
            <a:off x="162688" y="2102229"/>
            <a:ext cx="4594748" cy="3684729"/>
            <a:chOff x="179510" y="-948103"/>
            <a:chExt cx="8883624" cy="7124166"/>
          </a:xfrm>
        </p:grpSpPr>
        <p:sp>
          <p:nvSpPr>
            <p:cNvPr id="16" name="Isosceles Triangle 15"/>
            <p:cNvSpPr/>
            <p:nvPr/>
          </p:nvSpPr>
          <p:spPr>
            <a:xfrm>
              <a:off x="1604262" y="-55506"/>
              <a:ext cx="5962451" cy="5338972"/>
            </a:xfrm>
            <a:prstGeom prst="triangl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7" name="TextBox 16"/>
            <p:cNvSpPr txBox="1"/>
            <p:nvPr/>
          </p:nvSpPr>
          <p:spPr>
            <a:xfrm>
              <a:off x="6228184" y="5283464"/>
              <a:ext cx="2834950" cy="892597"/>
            </a:xfrm>
            <a:prstGeom prst="rect">
              <a:avLst/>
            </a:prstGeom>
            <a:noFill/>
          </p:spPr>
          <p:txBody>
            <a:bodyPr wrap="square" rtlCol="0">
              <a:spAutoFit/>
            </a:bodyPr>
            <a:lstStyle/>
            <a:p>
              <a:pPr algn="ctr"/>
              <a:r>
                <a:rPr lang="en-US" sz="2400" cap="small" dirty="0" smtClean="0"/>
                <a:t>Functions</a:t>
              </a:r>
              <a:endParaRPr lang="en-US" sz="1600" cap="small" dirty="0" smtClean="0"/>
            </a:p>
          </p:txBody>
        </p:sp>
        <p:sp>
          <p:nvSpPr>
            <p:cNvPr id="18" name="TextBox 17"/>
            <p:cNvSpPr txBox="1"/>
            <p:nvPr/>
          </p:nvSpPr>
          <p:spPr>
            <a:xfrm>
              <a:off x="2021930" y="-948103"/>
              <a:ext cx="4896543" cy="892597"/>
            </a:xfrm>
            <a:prstGeom prst="rect">
              <a:avLst/>
            </a:prstGeom>
            <a:noFill/>
          </p:spPr>
          <p:txBody>
            <a:bodyPr wrap="square" rtlCol="0">
              <a:spAutoFit/>
            </a:bodyPr>
            <a:lstStyle/>
            <a:p>
              <a:pPr algn="ctr"/>
              <a:r>
                <a:rPr lang="en-US" sz="2400" cap="small" dirty="0" smtClean="0"/>
                <a:t>Composition</a:t>
              </a:r>
              <a:endParaRPr lang="en-US" sz="1600" cap="small" dirty="0" smtClean="0"/>
            </a:p>
          </p:txBody>
        </p:sp>
        <p:sp>
          <p:nvSpPr>
            <p:cNvPr id="19" name="TextBox 18"/>
            <p:cNvSpPr txBox="1"/>
            <p:nvPr/>
          </p:nvSpPr>
          <p:spPr>
            <a:xfrm>
              <a:off x="179510" y="5283466"/>
              <a:ext cx="3732392" cy="892597"/>
            </a:xfrm>
            <a:prstGeom prst="rect">
              <a:avLst/>
            </a:prstGeom>
            <a:noFill/>
          </p:spPr>
          <p:txBody>
            <a:bodyPr wrap="square" rtlCol="0">
              <a:spAutoFit/>
            </a:bodyPr>
            <a:lstStyle/>
            <a:p>
              <a:pPr algn="ctr"/>
              <a:r>
                <a:rPr lang="en-US" sz="2400" cap="small" dirty="0" smtClean="0"/>
                <a:t>Configuration</a:t>
              </a:r>
              <a:endParaRPr lang="en-US" sz="1600" cap="small" dirty="0" smtClean="0"/>
            </a:p>
          </p:txBody>
        </p:sp>
      </p:grpSp>
      <p:sp>
        <p:nvSpPr>
          <p:cNvPr id="3" name="TextBox 2"/>
          <p:cNvSpPr txBox="1"/>
          <p:nvPr/>
        </p:nvSpPr>
        <p:spPr>
          <a:xfrm>
            <a:off x="6046533" y="1974220"/>
            <a:ext cx="184666" cy="369332"/>
          </a:xfrm>
          <a:prstGeom prst="rect">
            <a:avLst/>
          </a:prstGeom>
          <a:noFill/>
        </p:spPr>
        <p:txBody>
          <a:bodyPr wrap="none" rtlCol="0">
            <a:spAutoFit/>
          </a:bodyPr>
          <a:lstStyle/>
          <a:p>
            <a:endParaRPr lang="en-US" dirty="0"/>
          </a:p>
        </p:txBody>
      </p:sp>
      <p:sp>
        <p:nvSpPr>
          <p:cNvPr id="26" name="Content Placeholder 2"/>
          <p:cNvSpPr txBox="1">
            <a:spLocks/>
          </p:cNvSpPr>
          <p:nvPr/>
        </p:nvSpPr>
        <p:spPr>
          <a:xfrm>
            <a:off x="4499992" y="1676992"/>
            <a:ext cx="4369293" cy="499981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en-US" sz="2800" b="1" dirty="0"/>
              <a:t>C</a:t>
            </a:r>
            <a:r>
              <a:rPr lang="en-US" sz="2800" b="1" dirty="0" smtClean="0"/>
              <a:t>omposition</a:t>
            </a:r>
            <a:r>
              <a:rPr lang="en-US" sz="2800" dirty="0" smtClean="0"/>
              <a:t>, </a:t>
            </a:r>
            <a:r>
              <a:rPr lang="en-US" sz="2800" b="1" dirty="0" smtClean="0"/>
              <a:t>configuration</a:t>
            </a:r>
            <a:r>
              <a:rPr lang="en-US" sz="2800" dirty="0" smtClean="0"/>
              <a:t> and </a:t>
            </a:r>
            <a:r>
              <a:rPr lang="en-US" sz="2800" b="1" dirty="0" smtClean="0"/>
              <a:t>functions</a:t>
            </a:r>
            <a:r>
              <a:rPr lang="en-US" sz="2800" dirty="0" smtClean="0"/>
              <a:t> of an ecosystem are interdependent.</a:t>
            </a:r>
          </a:p>
          <a:p>
            <a:pPr algn="just"/>
            <a:r>
              <a:rPr lang="en-US" sz="2800" dirty="0" smtClean="0"/>
              <a:t>The question is : in what </a:t>
            </a:r>
            <a:r>
              <a:rPr lang="en-US" sz="2800" dirty="0"/>
              <a:t>extend </a:t>
            </a:r>
            <a:r>
              <a:rPr lang="en-US" sz="2800" dirty="0" smtClean="0"/>
              <a:t>a shift in the </a:t>
            </a:r>
            <a:r>
              <a:rPr lang="en-US" sz="2800" b="1" dirty="0"/>
              <a:t>composition</a:t>
            </a:r>
            <a:r>
              <a:rPr lang="en-US" sz="2800" dirty="0"/>
              <a:t> and the </a:t>
            </a:r>
            <a:r>
              <a:rPr lang="en-US" sz="2800" b="1" dirty="0"/>
              <a:t>configuration</a:t>
            </a:r>
            <a:r>
              <a:rPr lang="en-US" sz="2800" dirty="0"/>
              <a:t> </a:t>
            </a:r>
            <a:r>
              <a:rPr lang="en-US" sz="2800" dirty="0" smtClean="0"/>
              <a:t>of a ecosystem will have </a:t>
            </a:r>
            <a:r>
              <a:rPr lang="en-US" sz="2800" dirty="0"/>
              <a:t>an effect on </a:t>
            </a:r>
            <a:r>
              <a:rPr lang="en-US" sz="2800" b="1" dirty="0"/>
              <a:t>a particular function : the WSG</a:t>
            </a:r>
            <a:r>
              <a:rPr lang="en-US" sz="2800" dirty="0"/>
              <a:t>. </a:t>
            </a:r>
          </a:p>
        </p:txBody>
      </p:sp>
      <p:sp>
        <p:nvSpPr>
          <p:cNvPr id="4" name="TextBox 3"/>
          <p:cNvSpPr txBox="1"/>
          <p:nvPr/>
        </p:nvSpPr>
        <p:spPr>
          <a:xfrm>
            <a:off x="13815" y="6369025"/>
            <a:ext cx="3439618" cy="307777"/>
          </a:xfrm>
          <a:prstGeom prst="rect">
            <a:avLst/>
          </a:prstGeom>
          <a:noFill/>
        </p:spPr>
        <p:txBody>
          <a:bodyPr wrap="square" rtlCol="0">
            <a:spAutoFit/>
          </a:bodyPr>
          <a:lstStyle/>
          <a:p>
            <a:r>
              <a:rPr lang="en-US" sz="1400" dirty="0" smtClean="0"/>
              <a:t>Adapted from </a:t>
            </a:r>
            <a:r>
              <a:rPr lang="en-US" sz="1400" dirty="0"/>
              <a:t>Noon &amp; Dale, </a:t>
            </a:r>
            <a:r>
              <a:rPr lang="en-US" sz="1400" dirty="0" smtClean="0"/>
              <a:t>2002.</a:t>
            </a:r>
            <a:endParaRPr lang="en-US" sz="1400" dirty="0"/>
          </a:p>
        </p:txBody>
      </p:sp>
    </p:spTree>
    <p:extLst>
      <p:ext uri="{BB962C8B-B14F-4D97-AF65-F5344CB8AC3E}">
        <p14:creationId xmlns:p14="http://schemas.microsoft.com/office/powerpoint/2010/main" val="34824715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opie-de-Diapositive2.png"/>
          <p:cNvPicPr>
            <a:picLocks noChangeAspect="1"/>
          </p:cNvPicPr>
          <p:nvPr/>
        </p:nvPicPr>
        <p:blipFill rotWithShape="1">
          <a:blip r:embed="rId2" cstate="print">
            <a:alphaModFix amt="41000"/>
            <a:extLst>
              <a:ext uri="{28A0092B-C50C-407E-A947-70E740481C1C}">
                <a14:useLocalDpi xmlns:a14="http://schemas.microsoft.com/office/drawing/2010/main"/>
              </a:ext>
            </a:extLst>
          </a:blip>
          <a:srcRect b="14631"/>
          <a:stretch/>
        </p:blipFill>
        <p:spPr>
          <a:xfrm>
            <a:off x="7799" y="5166674"/>
            <a:ext cx="9144000" cy="1691326"/>
          </a:xfrm>
          <a:prstGeom prst="rect">
            <a:avLst/>
          </a:prstGeom>
        </p:spPr>
      </p:pic>
      <p:sp>
        <p:nvSpPr>
          <p:cNvPr id="5" name="TextBox 4"/>
          <p:cNvSpPr txBox="1"/>
          <p:nvPr/>
        </p:nvSpPr>
        <p:spPr>
          <a:xfrm>
            <a:off x="44403" y="6591151"/>
            <a:ext cx="9144000" cy="276999"/>
          </a:xfrm>
          <a:prstGeom prst="rect">
            <a:avLst/>
          </a:prstGeom>
          <a:noFill/>
        </p:spPr>
        <p:txBody>
          <a:bodyPr wrap="square" rtlCol="0">
            <a:spAutoFit/>
          </a:bodyPr>
          <a:lstStyle/>
          <a:p>
            <a:pPr algn="r"/>
            <a:r>
              <a:rPr lang="en-US" sz="1200" i="1" dirty="0" err="1" smtClean="0">
                <a:solidFill>
                  <a:srgbClr val="000000">
                    <a:alpha val="50000"/>
                  </a:srgbClr>
                </a:solidFill>
                <a:latin typeface="Times New Roman"/>
                <a:cs typeface="Times New Roman"/>
              </a:rPr>
              <a:t>Thalès</a:t>
            </a:r>
            <a:r>
              <a:rPr lang="en-US" sz="1200" i="1" dirty="0" smtClean="0">
                <a:solidFill>
                  <a:srgbClr val="000000">
                    <a:alpha val="50000"/>
                  </a:srgbClr>
                </a:solidFill>
                <a:latin typeface="Times New Roman"/>
                <a:cs typeface="Times New Roman"/>
              </a:rPr>
              <a:t> de Haulleville 2013</a:t>
            </a:r>
          </a:p>
        </p:txBody>
      </p:sp>
      <p:pic>
        <p:nvPicPr>
          <p:cNvPr id="58" name="Picture 3" descr="C:\Users\haulleville\Desktop\Belspo.jpg"/>
          <p:cNvPicPr>
            <a:picLocks noChangeAspect="1" noChangeArrowheads="1"/>
          </p:cNvPicPr>
          <p:nvPr/>
        </p:nvPicPr>
        <p:blipFill>
          <a:blip r:embed="rId3" cstate="print">
            <a:alphaModFix amt="49000"/>
            <a:extLst>
              <a:ext uri="{28A0092B-C50C-407E-A947-70E740481C1C}">
                <a14:useLocalDpi xmlns:a14="http://schemas.microsoft.com/office/drawing/2010/main"/>
              </a:ext>
            </a:extLst>
          </a:blip>
          <a:srcRect/>
          <a:stretch>
            <a:fillRect/>
          </a:stretch>
        </p:blipFill>
        <p:spPr bwMode="auto">
          <a:xfrm>
            <a:off x="0" y="8371"/>
            <a:ext cx="899592" cy="80202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C:\Users\haulleville\Desktop\Logo-AfricaMuseum.jpg"/>
          <p:cNvPicPr>
            <a:picLocks noChangeAspect="1" noChangeArrowheads="1"/>
          </p:cNvPicPr>
          <p:nvPr/>
        </p:nvPicPr>
        <p:blipFill>
          <a:blip r:embed="rId4">
            <a:alphaModFix amt="50000"/>
            <a:extLst>
              <a:ext uri="{28A0092B-C50C-407E-A947-70E740481C1C}">
                <a14:useLocalDpi xmlns:a14="http://schemas.microsoft.com/office/drawing/2010/main"/>
              </a:ext>
            </a:extLst>
          </a:blip>
          <a:srcRect/>
          <a:stretch>
            <a:fillRect/>
          </a:stretch>
        </p:blipFill>
        <p:spPr bwMode="auto">
          <a:xfrm>
            <a:off x="7284543" y="-1897"/>
            <a:ext cx="1828221" cy="694593"/>
          </a:xfrm>
          <a:prstGeom prst="rect">
            <a:avLst/>
          </a:prstGeom>
          <a:noFill/>
          <a:extLst>
            <a:ext uri="{909E8E84-426E-40dd-AFC4-6F175D3DCCD1}">
              <a14:hiddenFill xmlns:a14="http://schemas.microsoft.com/office/drawing/2010/main">
                <a:solidFill>
                  <a:srgbClr val="FFFFFF"/>
                </a:solidFill>
              </a14:hiddenFill>
            </a:ext>
          </a:extLst>
        </p:spPr>
      </p:pic>
      <p:sp>
        <p:nvSpPr>
          <p:cNvPr id="60" name="Title 1"/>
          <p:cNvSpPr>
            <a:spLocks noGrp="1"/>
          </p:cNvSpPr>
          <p:nvPr>
            <p:ph type="title"/>
          </p:nvPr>
        </p:nvSpPr>
        <p:spPr>
          <a:xfrm>
            <a:off x="457200" y="423781"/>
            <a:ext cx="8229600" cy="1143000"/>
          </a:xfrm>
        </p:spPr>
        <p:txBody>
          <a:bodyPr>
            <a:normAutofit/>
          </a:bodyPr>
          <a:lstStyle/>
          <a:p>
            <a:r>
              <a:rPr lang="en-US" cap="small" dirty="0" smtClean="0"/>
              <a:t>Site location</a:t>
            </a:r>
            <a:endParaRPr lang="en-US" cap="small" dirty="0"/>
          </a:p>
        </p:txBody>
      </p:sp>
      <p:pic>
        <p:nvPicPr>
          <p:cNvPr id="2" name="Content Placeholder 1" descr="Kearsley_Figure 1-2.pdf"/>
          <p:cNvPicPr>
            <a:picLocks noGrp="1" noChangeAspect="1"/>
          </p:cNvPicPr>
          <p:nvPr>
            <p:ph idx="1"/>
          </p:nvPr>
        </p:nvPicPr>
        <p:blipFill>
          <a:blip r:embed="rId5" cstate="print">
            <a:extLst>
              <a:ext uri="{28A0092B-C50C-407E-A947-70E740481C1C}">
                <a14:useLocalDpi xmlns:a14="http://schemas.microsoft.com/office/drawing/2010/main"/>
              </a:ext>
            </a:extLst>
          </a:blip>
          <a:srcRect l="3069" r="3069"/>
          <a:stretch>
            <a:fillRect/>
          </a:stretch>
        </p:blipFill>
        <p:spPr>
          <a:xfrm>
            <a:off x="-14276" y="1554452"/>
            <a:ext cx="9158276" cy="5036699"/>
          </a:xfrm>
        </p:spPr>
      </p:pic>
    </p:spTree>
    <p:extLst>
      <p:ext uri="{BB962C8B-B14F-4D97-AF65-F5344CB8AC3E}">
        <p14:creationId xmlns:p14="http://schemas.microsoft.com/office/powerpoint/2010/main" val="5021826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opie-de-Diapositive2.png"/>
          <p:cNvPicPr>
            <a:picLocks noChangeAspect="1"/>
          </p:cNvPicPr>
          <p:nvPr/>
        </p:nvPicPr>
        <p:blipFill rotWithShape="1">
          <a:blip r:embed="rId2" cstate="print">
            <a:alphaModFix amt="41000"/>
            <a:extLst>
              <a:ext uri="{28A0092B-C50C-407E-A947-70E740481C1C}">
                <a14:useLocalDpi xmlns:a14="http://schemas.microsoft.com/office/drawing/2010/main"/>
              </a:ext>
            </a:extLst>
          </a:blip>
          <a:srcRect b="14631"/>
          <a:stretch/>
        </p:blipFill>
        <p:spPr>
          <a:xfrm>
            <a:off x="7799" y="5166674"/>
            <a:ext cx="9144000" cy="1691326"/>
          </a:xfrm>
          <a:prstGeom prst="rect">
            <a:avLst/>
          </a:prstGeom>
        </p:spPr>
      </p:pic>
      <p:sp>
        <p:nvSpPr>
          <p:cNvPr id="5" name="TextBox 4"/>
          <p:cNvSpPr txBox="1"/>
          <p:nvPr/>
        </p:nvSpPr>
        <p:spPr>
          <a:xfrm>
            <a:off x="44403" y="6591151"/>
            <a:ext cx="9144000" cy="276999"/>
          </a:xfrm>
          <a:prstGeom prst="rect">
            <a:avLst/>
          </a:prstGeom>
          <a:noFill/>
        </p:spPr>
        <p:txBody>
          <a:bodyPr wrap="square" rtlCol="0">
            <a:spAutoFit/>
          </a:bodyPr>
          <a:lstStyle/>
          <a:p>
            <a:pPr algn="r"/>
            <a:r>
              <a:rPr lang="en-US" sz="1200" i="1" dirty="0" err="1" smtClean="0">
                <a:solidFill>
                  <a:srgbClr val="000000">
                    <a:alpha val="50000"/>
                  </a:srgbClr>
                </a:solidFill>
                <a:latin typeface="Times New Roman"/>
                <a:cs typeface="Times New Roman"/>
              </a:rPr>
              <a:t>Thalès</a:t>
            </a:r>
            <a:r>
              <a:rPr lang="en-US" sz="1200" i="1" dirty="0" smtClean="0">
                <a:solidFill>
                  <a:srgbClr val="000000">
                    <a:alpha val="50000"/>
                  </a:srgbClr>
                </a:solidFill>
                <a:latin typeface="Times New Roman"/>
                <a:cs typeface="Times New Roman"/>
              </a:rPr>
              <a:t> de Haulleville 2013</a:t>
            </a:r>
          </a:p>
        </p:txBody>
      </p:sp>
      <p:pic>
        <p:nvPicPr>
          <p:cNvPr id="58" name="Picture 3" descr="C:\Users\haulleville\Desktop\Belspo.jpg"/>
          <p:cNvPicPr>
            <a:picLocks noChangeAspect="1" noChangeArrowheads="1"/>
          </p:cNvPicPr>
          <p:nvPr/>
        </p:nvPicPr>
        <p:blipFill>
          <a:blip r:embed="rId3" cstate="print">
            <a:alphaModFix amt="49000"/>
            <a:extLst>
              <a:ext uri="{28A0092B-C50C-407E-A947-70E740481C1C}">
                <a14:useLocalDpi xmlns:a14="http://schemas.microsoft.com/office/drawing/2010/main"/>
              </a:ext>
            </a:extLst>
          </a:blip>
          <a:srcRect/>
          <a:stretch>
            <a:fillRect/>
          </a:stretch>
        </p:blipFill>
        <p:spPr bwMode="auto">
          <a:xfrm>
            <a:off x="0" y="8371"/>
            <a:ext cx="899592" cy="80202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C:\Users\haulleville\Desktop\Logo-AfricaMuseum.jpg"/>
          <p:cNvPicPr>
            <a:picLocks noChangeAspect="1" noChangeArrowheads="1"/>
          </p:cNvPicPr>
          <p:nvPr/>
        </p:nvPicPr>
        <p:blipFill>
          <a:blip r:embed="rId4">
            <a:alphaModFix amt="50000"/>
            <a:extLst>
              <a:ext uri="{28A0092B-C50C-407E-A947-70E740481C1C}">
                <a14:useLocalDpi xmlns:a14="http://schemas.microsoft.com/office/drawing/2010/main"/>
              </a:ext>
            </a:extLst>
          </a:blip>
          <a:srcRect/>
          <a:stretch>
            <a:fillRect/>
          </a:stretch>
        </p:blipFill>
        <p:spPr bwMode="auto">
          <a:xfrm>
            <a:off x="7284543" y="-1897"/>
            <a:ext cx="1828221" cy="694593"/>
          </a:xfrm>
          <a:prstGeom prst="rect">
            <a:avLst/>
          </a:prstGeom>
          <a:noFill/>
          <a:extLst>
            <a:ext uri="{909E8E84-426E-40dd-AFC4-6F175D3DCCD1}">
              <a14:hiddenFill xmlns:a14="http://schemas.microsoft.com/office/drawing/2010/main">
                <a:solidFill>
                  <a:srgbClr val="FFFFFF"/>
                </a:solidFill>
              </a14:hiddenFill>
            </a:ext>
          </a:extLst>
        </p:spPr>
      </p:pic>
      <p:sp>
        <p:nvSpPr>
          <p:cNvPr id="60" name="Title 1"/>
          <p:cNvSpPr>
            <a:spLocks noGrp="1"/>
          </p:cNvSpPr>
          <p:nvPr>
            <p:ph type="title"/>
          </p:nvPr>
        </p:nvSpPr>
        <p:spPr>
          <a:xfrm>
            <a:off x="457200" y="423781"/>
            <a:ext cx="8229600" cy="1143000"/>
          </a:xfrm>
        </p:spPr>
        <p:txBody>
          <a:bodyPr>
            <a:normAutofit/>
          </a:bodyPr>
          <a:lstStyle/>
          <a:p>
            <a:r>
              <a:rPr lang="en-US" cap="small" dirty="0" smtClean="0"/>
              <a:t>Database</a:t>
            </a:r>
            <a:endParaRPr lang="en-US" cap="small" dirty="0"/>
          </a:p>
        </p:txBody>
      </p:sp>
      <p:sp>
        <p:nvSpPr>
          <p:cNvPr id="6" name="Content Placeholder 5"/>
          <p:cNvSpPr>
            <a:spLocks noGrp="1"/>
          </p:cNvSpPr>
          <p:nvPr>
            <p:ph idx="1"/>
          </p:nvPr>
        </p:nvSpPr>
        <p:spPr>
          <a:xfrm>
            <a:off x="47748" y="1526975"/>
            <a:ext cx="5892404" cy="4990951"/>
          </a:xfrm>
        </p:spPr>
        <p:txBody>
          <a:bodyPr>
            <a:normAutofit fontScale="92500" lnSpcReduction="20000"/>
          </a:bodyPr>
          <a:lstStyle/>
          <a:p>
            <a:pPr algn="just"/>
            <a:r>
              <a:rPr lang="en-US" sz="2800" b="1" u="sng" dirty="0" smtClean="0"/>
              <a:t>22 square one </a:t>
            </a:r>
            <a:r>
              <a:rPr lang="en-US" sz="2800" b="1" u="sng" dirty="0" smtClean="0">
                <a:solidFill>
                  <a:srgbClr val="000000"/>
                </a:solidFill>
              </a:rPr>
              <a:t>hectare </a:t>
            </a:r>
            <a:r>
              <a:rPr lang="en-US" sz="2800" u="sng" dirty="0" smtClean="0">
                <a:solidFill>
                  <a:srgbClr val="000000"/>
                </a:solidFill>
              </a:rPr>
              <a:t>permanent sampling plots installed</a:t>
            </a:r>
            <a:r>
              <a:rPr lang="en-US" sz="2800" dirty="0" smtClean="0">
                <a:solidFill>
                  <a:srgbClr val="000000"/>
                </a:solidFill>
              </a:rPr>
              <a:t> </a:t>
            </a:r>
            <a:r>
              <a:rPr lang="fr-BE" sz="2400" dirty="0" smtClean="0">
                <a:solidFill>
                  <a:srgbClr val="000000"/>
                </a:solidFill>
              </a:rPr>
              <a:t>amongst </a:t>
            </a:r>
            <a:r>
              <a:rPr lang="fr-BE" sz="2400" b="1" dirty="0" smtClean="0">
                <a:solidFill>
                  <a:srgbClr val="000000"/>
                </a:solidFill>
              </a:rPr>
              <a:t>6 forest types</a:t>
            </a:r>
            <a:r>
              <a:rPr lang="fr-BE" sz="2400" dirty="0" smtClean="0">
                <a:solidFill>
                  <a:srgbClr val="000000"/>
                </a:solidFill>
              </a:rPr>
              <a:t>, </a:t>
            </a:r>
            <a:r>
              <a:rPr lang="en-US" sz="2400" dirty="0" smtClean="0"/>
              <a:t>between Feb. and May 2012 (8197 trees)</a:t>
            </a:r>
          </a:p>
          <a:p>
            <a:pPr lvl="1" algn="just"/>
            <a:r>
              <a:rPr lang="en-US" sz="2400" dirty="0" smtClean="0"/>
              <a:t>Young Regrowth forests (</a:t>
            </a:r>
            <a:r>
              <a:rPr lang="en-US" sz="2400" dirty="0" err="1" smtClean="0"/>
              <a:t>yR</a:t>
            </a:r>
            <a:r>
              <a:rPr lang="en-US" sz="2400" dirty="0" smtClean="0"/>
              <a:t>), 5 plots.</a:t>
            </a:r>
          </a:p>
          <a:p>
            <a:pPr lvl="1" algn="just"/>
            <a:r>
              <a:rPr lang="en-US" sz="2400" dirty="0" smtClean="0"/>
              <a:t>Old regrowth forests (</a:t>
            </a:r>
            <a:r>
              <a:rPr lang="en-US" sz="2400" dirty="0" err="1" smtClean="0"/>
              <a:t>oR</a:t>
            </a:r>
            <a:r>
              <a:rPr lang="en-US" sz="2400" dirty="0" smtClean="0"/>
              <a:t>), 1 plot</a:t>
            </a:r>
          </a:p>
          <a:p>
            <a:pPr lvl="1" algn="just"/>
            <a:r>
              <a:rPr lang="en-US" sz="2400" dirty="0" smtClean="0"/>
              <a:t>Core semi-deciduous forest (</a:t>
            </a:r>
            <a:r>
              <a:rPr lang="en-US" sz="2400" dirty="0" err="1" smtClean="0"/>
              <a:t>Csd</a:t>
            </a:r>
            <a:r>
              <a:rPr lang="en-US" sz="2400" dirty="0" smtClean="0"/>
              <a:t>), 5 plots</a:t>
            </a:r>
          </a:p>
          <a:p>
            <a:pPr lvl="1" algn="just"/>
            <a:r>
              <a:rPr lang="en-US" sz="2400" dirty="0" smtClean="0"/>
              <a:t>Edge semi-deciduous forest (</a:t>
            </a:r>
            <a:r>
              <a:rPr lang="en-US" sz="2400" dirty="0" err="1" smtClean="0"/>
              <a:t>Esd</a:t>
            </a:r>
            <a:r>
              <a:rPr lang="en-US" sz="2400" dirty="0" smtClean="0"/>
              <a:t>), 5 plots</a:t>
            </a:r>
          </a:p>
          <a:p>
            <a:pPr lvl="1" algn="just"/>
            <a:r>
              <a:rPr lang="en-US" sz="2400" dirty="0" smtClean="0"/>
              <a:t>Climax mono-dominant </a:t>
            </a:r>
            <a:r>
              <a:rPr lang="en-US" sz="2400" i="1" dirty="0" err="1"/>
              <a:t>Gilbertiodendron</a:t>
            </a:r>
            <a:r>
              <a:rPr lang="en-US" sz="2400" i="1" dirty="0"/>
              <a:t> </a:t>
            </a:r>
            <a:r>
              <a:rPr lang="en-US" sz="2400" i="1" dirty="0" err="1"/>
              <a:t>dewevrei</a:t>
            </a:r>
            <a:r>
              <a:rPr lang="en-US" sz="2400" i="1" dirty="0"/>
              <a:t> </a:t>
            </a:r>
            <a:r>
              <a:rPr lang="en-US" sz="2400" dirty="0" smtClean="0"/>
              <a:t>forest (</a:t>
            </a:r>
            <a:r>
              <a:rPr lang="en-US" sz="2400" dirty="0" err="1" smtClean="0"/>
              <a:t>cG</a:t>
            </a:r>
            <a:r>
              <a:rPr lang="en-US" sz="2400" dirty="0" smtClean="0"/>
              <a:t>), </a:t>
            </a:r>
            <a:r>
              <a:rPr lang="en-US" sz="2400" dirty="0"/>
              <a:t>5 plots </a:t>
            </a:r>
            <a:endParaRPr lang="en-US" sz="2400" dirty="0" smtClean="0"/>
          </a:p>
          <a:p>
            <a:pPr lvl="1" algn="just"/>
            <a:r>
              <a:rPr lang="en-US" sz="2400" dirty="0" smtClean="0"/>
              <a:t>Climax mono-dominant </a:t>
            </a:r>
            <a:r>
              <a:rPr lang="en-US" sz="2400" i="1" dirty="0" err="1"/>
              <a:t>Brachystegia</a:t>
            </a:r>
            <a:r>
              <a:rPr lang="en-US" sz="2400" i="1" dirty="0"/>
              <a:t> </a:t>
            </a:r>
            <a:r>
              <a:rPr lang="en-US" sz="2400" i="1" dirty="0" err="1" smtClean="0"/>
              <a:t>laurentii</a:t>
            </a:r>
            <a:r>
              <a:rPr lang="en-US" sz="2400" dirty="0" smtClean="0"/>
              <a:t> (</a:t>
            </a:r>
            <a:r>
              <a:rPr lang="en-US" sz="2400" dirty="0" err="1" smtClean="0"/>
              <a:t>cB</a:t>
            </a:r>
            <a:r>
              <a:rPr lang="en-US" sz="2400" dirty="0" smtClean="0"/>
              <a:t>), 1 plot.</a:t>
            </a:r>
          </a:p>
          <a:p>
            <a:pPr algn="just"/>
            <a:r>
              <a:rPr lang="en-US" sz="2800" u="sng" dirty="0" smtClean="0"/>
              <a:t>Measurements (RAINFOR protocol) :</a:t>
            </a:r>
            <a:r>
              <a:rPr lang="en-US" sz="2800" dirty="0" smtClean="0"/>
              <a:t> </a:t>
            </a:r>
            <a:r>
              <a:rPr lang="en-US" sz="2800" b="1" dirty="0" smtClean="0"/>
              <a:t>DBH</a:t>
            </a:r>
            <a:r>
              <a:rPr lang="en-US" sz="2800" dirty="0" smtClean="0"/>
              <a:t>, </a:t>
            </a:r>
            <a:r>
              <a:rPr lang="en-US" sz="2800" b="1" dirty="0" smtClean="0"/>
              <a:t>Trunk shape</a:t>
            </a:r>
            <a:r>
              <a:rPr lang="en-US" sz="2800" dirty="0" smtClean="0"/>
              <a:t>, some </a:t>
            </a:r>
            <a:r>
              <a:rPr lang="en-US" sz="2800" b="1" dirty="0" smtClean="0"/>
              <a:t>total and trunk heights </a:t>
            </a:r>
            <a:r>
              <a:rPr lang="en-US" sz="2800" dirty="0" smtClean="0"/>
              <a:t>(580 trees)</a:t>
            </a:r>
          </a:p>
        </p:txBody>
      </p:sp>
      <p:pic>
        <p:nvPicPr>
          <p:cNvPr id="15" name="Picture 14" descr="IMG_1126.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023852" y="1600660"/>
            <a:ext cx="2857608" cy="45282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350116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 calcmode="lin" valueType="num">
                                      <p:cBhvr additive="base">
                                        <p:cTn id="37"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6">
                                            <p:txEl>
                                              <p:pRg st="6" end="6"/>
                                            </p:txEl>
                                          </p:spTgt>
                                        </p:tgtEl>
                                        <p:attrNameLst>
                                          <p:attrName>style.visibility</p:attrName>
                                        </p:attrNameLst>
                                      </p:cBhvr>
                                      <p:to>
                                        <p:strVal val="visible"/>
                                      </p:to>
                                    </p:set>
                                    <p:anim calcmode="lin" valueType="num">
                                      <p:cBhvr additive="base">
                                        <p:cTn id="43"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6">
                                            <p:txEl>
                                              <p:pRg st="7" end="7"/>
                                            </p:txEl>
                                          </p:spTgt>
                                        </p:tgtEl>
                                        <p:attrNameLst>
                                          <p:attrName>style.visibility</p:attrName>
                                        </p:attrNameLst>
                                      </p:cBhvr>
                                      <p:to>
                                        <p:strVal val="visible"/>
                                      </p:to>
                                    </p:set>
                                    <p:anim calcmode="lin" valueType="num">
                                      <p:cBhvr additive="base">
                                        <p:cTn id="49"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opie-de-Diapositive2.png"/>
          <p:cNvPicPr>
            <a:picLocks noChangeAspect="1"/>
          </p:cNvPicPr>
          <p:nvPr/>
        </p:nvPicPr>
        <p:blipFill rotWithShape="1">
          <a:blip r:embed="rId2" cstate="print">
            <a:alphaModFix amt="41000"/>
            <a:extLst>
              <a:ext uri="{28A0092B-C50C-407E-A947-70E740481C1C}">
                <a14:useLocalDpi xmlns:a14="http://schemas.microsoft.com/office/drawing/2010/main"/>
              </a:ext>
            </a:extLst>
          </a:blip>
          <a:srcRect b="14631"/>
          <a:stretch/>
        </p:blipFill>
        <p:spPr>
          <a:xfrm>
            <a:off x="7799" y="5166674"/>
            <a:ext cx="9144000" cy="1691326"/>
          </a:xfrm>
          <a:prstGeom prst="rect">
            <a:avLst/>
          </a:prstGeom>
        </p:spPr>
      </p:pic>
      <p:sp>
        <p:nvSpPr>
          <p:cNvPr id="5" name="TextBox 4"/>
          <p:cNvSpPr txBox="1"/>
          <p:nvPr/>
        </p:nvSpPr>
        <p:spPr>
          <a:xfrm>
            <a:off x="44403" y="6591151"/>
            <a:ext cx="9144000" cy="276999"/>
          </a:xfrm>
          <a:prstGeom prst="rect">
            <a:avLst/>
          </a:prstGeom>
          <a:noFill/>
        </p:spPr>
        <p:txBody>
          <a:bodyPr wrap="square" rtlCol="0">
            <a:spAutoFit/>
          </a:bodyPr>
          <a:lstStyle/>
          <a:p>
            <a:pPr algn="r"/>
            <a:r>
              <a:rPr lang="en-US" sz="1200" i="1" dirty="0" err="1" smtClean="0">
                <a:solidFill>
                  <a:srgbClr val="000000">
                    <a:alpha val="50000"/>
                  </a:srgbClr>
                </a:solidFill>
                <a:latin typeface="Times New Roman"/>
                <a:cs typeface="Times New Roman"/>
              </a:rPr>
              <a:t>Thalès</a:t>
            </a:r>
            <a:r>
              <a:rPr lang="en-US" sz="1200" i="1" dirty="0" smtClean="0">
                <a:solidFill>
                  <a:srgbClr val="000000">
                    <a:alpha val="50000"/>
                  </a:srgbClr>
                </a:solidFill>
                <a:latin typeface="Times New Roman"/>
                <a:cs typeface="Times New Roman"/>
              </a:rPr>
              <a:t> de Haulleville 2013</a:t>
            </a:r>
          </a:p>
        </p:txBody>
      </p:sp>
      <p:pic>
        <p:nvPicPr>
          <p:cNvPr id="58" name="Picture 3" descr="C:\Users\haulleville\Desktop\Belspo.jpg"/>
          <p:cNvPicPr>
            <a:picLocks noChangeAspect="1" noChangeArrowheads="1"/>
          </p:cNvPicPr>
          <p:nvPr/>
        </p:nvPicPr>
        <p:blipFill>
          <a:blip r:embed="rId3" cstate="print">
            <a:alphaModFix amt="49000"/>
            <a:extLst>
              <a:ext uri="{28A0092B-C50C-407E-A947-70E740481C1C}">
                <a14:useLocalDpi xmlns:a14="http://schemas.microsoft.com/office/drawing/2010/main"/>
              </a:ext>
            </a:extLst>
          </a:blip>
          <a:srcRect/>
          <a:stretch>
            <a:fillRect/>
          </a:stretch>
        </p:blipFill>
        <p:spPr bwMode="auto">
          <a:xfrm>
            <a:off x="0" y="8371"/>
            <a:ext cx="899592" cy="80202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C:\Users\haulleville\Desktop\Logo-AfricaMuseum.jpg"/>
          <p:cNvPicPr>
            <a:picLocks noChangeAspect="1" noChangeArrowheads="1"/>
          </p:cNvPicPr>
          <p:nvPr/>
        </p:nvPicPr>
        <p:blipFill>
          <a:blip r:embed="rId4">
            <a:alphaModFix amt="50000"/>
            <a:extLst>
              <a:ext uri="{28A0092B-C50C-407E-A947-70E740481C1C}">
                <a14:useLocalDpi xmlns:a14="http://schemas.microsoft.com/office/drawing/2010/main"/>
              </a:ext>
            </a:extLst>
          </a:blip>
          <a:srcRect/>
          <a:stretch>
            <a:fillRect/>
          </a:stretch>
        </p:blipFill>
        <p:spPr bwMode="auto">
          <a:xfrm>
            <a:off x="7284543" y="-1897"/>
            <a:ext cx="1828221" cy="694593"/>
          </a:xfrm>
          <a:prstGeom prst="rect">
            <a:avLst/>
          </a:prstGeom>
          <a:noFill/>
          <a:extLst>
            <a:ext uri="{909E8E84-426E-40dd-AFC4-6F175D3DCCD1}">
              <a14:hiddenFill xmlns:a14="http://schemas.microsoft.com/office/drawing/2010/main">
                <a:solidFill>
                  <a:srgbClr val="FFFFFF"/>
                </a:solidFill>
              </a14:hiddenFill>
            </a:ext>
          </a:extLst>
        </p:spPr>
      </p:pic>
      <p:sp>
        <p:nvSpPr>
          <p:cNvPr id="60" name="Title 1"/>
          <p:cNvSpPr>
            <a:spLocks noGrp="1"/>
          </p:cNvSpPr>
          <p:nvPr>
            <p:ph type="title"/>
          </p:nvPr>
        </p:nvSpPr>
        <p:spPr>
          <a:xfrm>
            <a:off x="457200" y="423781"/>
            <a:ext cx="8229600" cy="1143000"/>
          </a:xfrm>
        </p:spPr>
        <p:txBody>
          <a:bodyPr>
            <a:normAutofit/>
          </a:bodyPr>
          <a:lstStyle/>
          <a:p>
            <a:r>
              <a:rPr lang="en-US" cap="small" dirty="0" smtClean="0"/>
              <a:t>Database</a:t>
            </a:r>
            <a:endParaRPr lang="en-US" cap="small" dirty="0"/>
          </a:p>
        </p:txBody>
      </p:sp>
      <p:sp>
        <p:nvSpPr>
          <p:cNvPr id="6" name="Content Placeholder 5"/>
          <p:cNvSpPr>
            <a:spLocks noGrp="1"/>
          </p:cNvSpPr>
          <p:nvPr>
            <p:ph idx="1"/>
          </p:nvPr>
        </p:nvSpPr>
        <p:spPr>
          <a:xfrm>
            <a:off x="4427984" y="1867049"/>
            <a:ext cx="4289014" cy="4990951"/>
          </a:xfrm>
        </p:spPr>
        <p:txBody>
          <a:bodyPr>
            <a:normAutofit/>
          </a:bodyPr>
          <a:lstStyle/>
          <a:p>
            <a:pPr algn="just"/>
            <a:r>
              <a:rPr lang="en-US" u="sng" dirty="0" smtClean="0"/>
              <a:t>Samples :</a:t>
            </a:r>
            <a:r>
              <a:rPr lang="en-US" dirty="0" smtClean="0"/>
              <a:t> </a:t>
            </a:r>
            <a:r>
              <a:rPr lang="en-US" b="1" dirty="0" smtClean="0"/>
              <a:t>Bark and sapwood samples</a:t>
            </a:r>
            <a:r>
              <a:rPr lang="en-US" dirty="0" smtClean="0"/>
              <a:t> (1204), </a:t>
            </a:r>
            <a:r>
              <a:rPr lang="en-US" b="1" dirty="0" smtClean="0"/>
              <a:t>wood cores </a:t>
            </a:r>
            <a:r>
              <a:rPr lang="en-US" dirty="0" smtClean="0"/>
              <a:t>(312)</a:t>
            </a:r>
          </a:p>
          <a:p>
            <a:pPr algn="just"/>
            <a:r>
              <a:rPr lang="en-US" u="sng" dirty="0" smtClean="0"/>
              <a:t>Lab measurements :</a:t>
            </a:r>
            <a:r>
              <a:rPr lang="en-US" dirty="0" smtClean="0"/>
              <a:t> </a:t>
            </a:r>
            <a:r>
              <a:rPr lang="en-US" b="1" dirty="0" smtClean="0"/>
              <a:t>fresh and oven dry bark density and wood density </a:t>
            </a:r>
            <a:r>
              <a:rPr lang="en-US" dirty="0" smtClean="0"/>
              <a:t>(1204).</a:t>
            </a:r>
          </a:p>
          <a:p>
            <a:pPr algn="just"/>
            <a:endParaRPr lang="en-US" dirty="0"/>
          </a:p>
        </p:txBody>
      </p:sp>
      <p:pic>
        <p:nvPicPr>
          <p:cNvPr id="2" name="Picture 1" descr="IMG_1928.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377862" y="2924944"/>
            <a:ext cx="3039662" cy="34300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IMG_1098.JP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79512" y="1412776"/>
            <a:ext cx="2737603" cy="25488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78458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opie-de-Diapositive2.png"/>
          <p:cNvPicPr>
            <a:picLocks noChangeAspect="1"/>
          </p:cNvPicPr>
          <p:nvPr/>
        </p:nvPicPr>
        <p:blipFill rotWithShape="1">
          <a:blip r:embed="rId2" cstate="print">
            <a:alphaModFix amt="41000"/>
            <a:extLst>
              <a:ext uri="{28A0092B-C50C-407E-A947-70E740481C1C}">
                <a14:useLocalDpi xmlns:a14="http://schemas.microsoft.com/office/drawing/2010/main"/>
              </a:ext>
            </a:extLst>
          </a:blip>
          <a:srcRect b="14631"/>
          <a:stretch/>
        </p:blipFill>
        <p:spPr>
          <a:xfrm>
            <a:off x="7799" y="5166674"/>
            <a:ext cx="9144000" cy="1691326"/>
          </a:xfrm>
          <a:prstGeom prst="rect">
            <a:avLst/>
          </a:prstGeom>
        </p:spPr>
      </p:pic>
      <p:sp>
        <p:nvSpPr>
          <p:cNvPr id="5" name="TextBox 4"/>
          <p:cNvSpPr txBox="1"/>
          <p:nvPr/>
        </p:nvSpPr>
        <p:spPr>
          <a:xfrm>
            <a:off x="44403" y="6591151"/>
            <a:ext cx="9144000" cy="276999"/>
          </a:xfrm>
          <a:prstGeom prst="rect">
            <a:avLst/>
          </a:prstGeom>
          <a:noFill/>
        </p:spPr>
        <p:txBody>
          <a:bodyPr wrap="square" rtlCol="0">
            <a:spAutoFit/>
          </a:bodyPr>
          <a:lstStyle/>
          <a:p>
            <a:pPr algn="r"/>
            <a:r>
              <a:rPr lang="en-US" sz="1200" i="1" dirty="0" err="1" smtClean="0">
                <a:solidFill>
                  <a:srgbClr val="000000">
                    <a:alpha val="50000"/>
                  </a:srgbClr>
                </a:solidFill>
                <a:latin typeface="Times New Roman"/>
                <a:cs typeface="Times New Roman"/>
              </a:rPr>
              <a:t>Thalès</a:t>
            </a:r>
            <a:r>
              <a:rPr lang="en-US" sz="1200" i="1" dirty="0" smtClean="0">
                <a:solidFill>
                  <a:srgbClr val="000000">
                    <a:alpha val="50000"/>
                  </a:srgbClr>
                </a:solidFill>
                <a:latin typeface="Times New Roman"/>
                <a:cs typeface="Times New Roman"/>
              </a:rPr>
              <a:t> de Haulleville 2013</a:t>
            </a:r>
          </a:p>
        </p:txBody>
      </p:sp>
      <p:pic>
        <p:nvPicPr>
          <p:cNvPr id="58" name="Picture 3" descr="C:\Users\haulleville\Desktop\Belspo.jpg"/>
          <p:cNvPicPr>
            <a:picLocks noChangeAspect="1" noChangeArrowheads="1"/>
          </p:cNvPicPr>
          <p:nvPr/>
        </p:nvPicPr>
        <p:blipFill>
          <a:blip r:embed="rId3" cstate="print">
            <a:alphaModFix amt="49000"/>
            <a:extLst>
              <a:ext uri="{28A0092B-C50C-407E-A947-70E740481C1C}">
                <a14:useLocalDpi xmlns:a14="http://schemas.microsoft.com/office/drawing/2010/main"/>
              </a:ext>
            </a:extLst>
          </a:blip>
          <a:srcRect/>
          <a:stretch>
            <a:fillRect/>
          </a:stretch>
        </p:blipFill>
        <p:spPr bwMode="auto">
          <a:xfrm>
            <a:off x="0" y="8371"/>
            <a:ext cx="899592" cy="80202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C:\Users\haulleville\Desktop\Logo-AfricaMuseum.jpg"/>
          <p:cNvPicPr>
            <a:picLocks noChangeAspect="1" noChangeArrowheads="1"/>
          </p:cNvPicPr>
          <p:nvPr/>
        </p:nvPicPr>
        <p:blipFill>
          <a:blip r:embed="rId4">
            <a:alphaModFix amt="50000"/>
            <a:extLst>
              <a:ext uri="{28A0092B-C50C-407E-A947-70E740481C1C}">
                <a14:useLocalDpi xmlns:a14="http://schemas.microsoft.com/office/drawing/2010/main"/>
              </a:ext>
            </a:extLst>
          </a:blip>
          <a:srcRect/>
          <a:stretch>
            <a:fillRect/>
          </a:stretch>
        </p:blipFill>
        <p:spPr bwMode="auto">
          <a:xfrm>
            <a:off x="7284543" y="-1897"/>
            <a:ext cx="1828221" cy="694593"/>
          </a:xfrm>
          <a:prstGeom prst="rect">
            <a:avLst/>
          </a:prstGeom>
          <a:noFill/>
          <a:extLst>
            <a:ext uri="{909E8E84-426E-40dd-AFC4-6F175D3DCCD1}">
              <a14:hiddenFill xmlns:a14="http://schemas.microsoft.com/office/drawing/2010/main">
                <a:solidFill>
                  <a:srgbClr val="FFFFFF"/>
                </a:solidFill>
              </a14:hiddenFill>
            </a:ext>
          </a:extLst>
        </p:spPr>
      </p:pic>
      <p:sp>
        <p:nvSpPr>
          <p:cNvPr id="60" name="Title 1"/>
          <p:cNvSpPr>
            <a:spLocks noGrp="1"/>
          </p:cNvSpPr>
          <p:nvPr>
            <p:ph type="title"/>
          </p:nvPr>
        </p:nvSpPr>
        <p:spPr>
          <a:xfrm>
            <a:off x="457200" y="423781"/>
            <a:ext cx="8229600" cy="1143000"/>
          </a:xfrm>
        </p:spPr>
        <p:txBody>
          <a:bodyPr>
            <a:noAutofit/>
          </a:bodyPr>
          <a:lstStyle/>
          <a:p>
            <a:pPr>
              <a:lnSpc>
                <a:spcPct val="80000"/>
              </a:lnSpc>
            </a:pPr>
            <a:r>
              <a:rPr lang="en-US" sz="3200" cap="small" dirty="0"/>
              <a:t> Correspondence analysis : Composition </a:t>
            </a:r>
            <a:r>
              <a:rPr lang="en-US" sz="3200" b="1" cap="small" dirty="0" smtClean="0"/>
              <a:t>and</a:t>
            </a:r>
            <a:r>
              <a:rPr lang="en-US" sz="3200" cap="small" dirty="0" smtClean="0"/>
              <a:t> structure - Basal area</a:t>
            </a:r>
            <a:endParaRPr lang="en-US" sz="3200" cap="small" dirty="0"/>
          </a:p>
        </p:txBody>
      </p:sp>
      <p:graphicFrame>
        <p:nvGraphicFramePr>
          <p:cNvPr id="6" name="Table 5"/>
          <p:cNvGraphicFramePr>
            <a:graphicFrameLocks noGrp="1"/>
          </p:cNvGraphicFramePr>
          <p:nvPr>
            <p:extLst>
              <p:ext uri="{D42A27DB-BD31-4B8C-83A1-F6EECF244321}">
                <p14:modId xmlns:p14="http://schemas.microsoft.com/office/powerpoint/2010/main" val="3833373581"/>
              </p:ext>
            </p:extLst>
          </p:nvPr>
        </p:nvGraphicFramePr>
        <p:xfrm>
          <a:off x="455648" y="2064629"/>
          <a:ext cx="8363268" cy="4526522"/>
        </p:xfrm>
        <a:graphic>
          <a:graphicData uri="http://schemas.openxmlformats.org/drawingml/2006/table">
            <a:tbl>
              <a:tblPr/>
              <a:tblGrid>
                <a:gridCol w="1010432"/>
                <a:gridCol w="1290244"/>
                <a:gridCol w="1010432"/>
                <a:gridCol w="1010432"/>
                <a:gridCol w="1010432"/>
                <a:gridCol w="1010432"/>
                <a:gridCol w="1010432"/>
                <a:gridCol w="1010432"/>
              </a:tblGrid>
              <a:tr h="411502">
                <a:tc>
                  <a:txBody>
                    <a:bodyPr/>
                    <a:lstStyle/>
                    <a:p>
                      <a:pPr algn="ctr" fontAlgn="ctr"/>
                      <a:endParaRPr lang="en-US" sz="1200" b="0" i="0" u="none" strike="noStrike">
                        <a:solidFill>
                          <a:srgbClr val="000000"/>
                        </a:solidFill>
                        <a:effectLst/>
                        <a:latin typeface="Calibri"/>
                      </a:endParaRPr>
                    </a:p>
                  </a:txBody>
                  <a:tcPr marL="12700" marR="12700" marT="1270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endParaRPr lang="en-US" sz="1200" b="0" i="0" u="none" strike="noStrike">
                        <a:solidFill>
                          <a:srgbClr val="000000"/>
                        </a:solidFill>
                        <a:effectLst/>
                        <a:latin typeface="Calibri"/>
                      </a:endParaRPr>
                    </a:p>
                  </a:txBody>
                  <a:tcPr marL="12700" marR="12700" marT="1270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a:solidFill>
                            <a:srgbClr val="000000"/>
                          </a:solidFill>
                          <a:effectLst/>
                          <a:latin typeface="Calibri"/>
                        </a:rPr>
                        <a:t>sp. 1</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1" i="0" u="none" strike="noStrike" dirty="0">
                          <a:solidFill>
                            <a:srgbClr val="000000"/>
                          </a:solidFill>
                          <a:effectLst/>
                          <a:latin typeface="Calibri"/>
                        </a:rPr>
                        <a:t>sp. 2</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1" i="0" u="none" strike="noStrike">
                          <a:solidFill>
                            <a:srgbClr val="000000"/>
                          </a:solidFill>
                          <a:effectLst/>
                          <a:latin typeface="Calibri"/>
                        </a:rPr>
                        <a:t>sp. 3</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1" i="0" u="none" strike="noStrike">
                          <a:solidFill>
                            <a:srgbClr val="000000"/>
                          </a:solidFill>
                          <a:effectLst/>
                          <a:latin typeface="Calibri"/>
                        </a:rPr>
                        <a:t>sp. 4</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1" i="0" u="none" strike="noStrike" dirty="0">
                          <a:solidFill>
                            <a:srgbClr val="000000"/>
                          </a:solidFill>
                          <a:effectLst/>
                          <a:latin typeface="Calibri"/>
                        </a:rPr>
                        <a:t>…</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1" i="0" u="none" strike="noStrike" dirty="0">
                          <a:solidFill>
                            <a:srgbClr val="000000"/>
                          </a:solidFill>
                          <a:effectLst/>
                          <a:latin typeface="Calibri"/>
                        </a:rPr>
                        <a:t>sp. 127</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411502">
                <a:tc>
                  <a:txBody>
                    <a:bodyPr/>
                    <a:lstStyle/>
                    <a:p>
                      <a:pPr algn="ctr" fontAlgn="ctr"/>
                      <a:r>
                        <a:rPr lang="en-US" sz="1200" b="1" i="0" u="none" strike="noStrike">
                          <a:solidFill>
                            <a:srgbClr val="000000"/>
                          </a:solidFill>
                          <a:effectLst/>
                          <a:latin typeface="Calibri"/>
                        </a:rPr>
                        <a:t>Plot 1</a:t>
                      </a:r>
                    </a:p>
                  </a:txBody>
                  <a:tcPr marL="12700" marR="12700" marT="1270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1" u="none" strike="noStrike">
                          <a:solidFill>
                            <a:srgbClr val="000000"/>
                          </a:solidFill>
                          <a:effectLst/>
                          <a:latin typeface="Calibri"/>
                        </a:rPr>
                        <a:t>Forest Type 1</a:t>
                      </a:r>
                    </a:p>
                  </a:txBody>
                  <a:tcPr marL="12700" marR="12700" marT="1270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5</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4</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1</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14</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1" i="0" u="none" strike="noStrike">
                          <a:solidFill>
                            <a:srgbClr val="000000"/>
                          </a:solidFill>
                          <a:effectLst/>
                          <a:latin typeface="Calibri"/>
                        </a:rPr>
                        <a:t>…</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dirty="0">
                          <a:solidFill>
                            <a:srgbClr val="000000"/>
                          </a:solidFill>
                          <a:effectLst/>
                          <a:latin typeface="Calibri"/>
                        </a:rPr>
                        <a:t>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411502">
                <a:tc>
                  <a:txBody>
                    <a:bodyPr/>
                    <a:lstStyle/>
                    <a:p>
                      <a:pPr algn="ctr" fontAlgn="ctr"/>
                      <a:r>
                        <a:rPr lang="en-US" sz="1200" b="1" i="0" u="none" strike="noStrike">
                          <a:solidFill>
                            <a:srgbClr val="000000"/>
                          </a:solidFill>
                          <a:effectLst/>
                          <a:latin typeface="Calibri"/>
                        </a:rPr>
                        <a:t>Plot 2</a:t>
                      </a:r>
                    </a:p>
                  </a:txBody>
                  <a:tcPr marL="12700" marR="12700" marT="1270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1" u="none" strike="noStrike">
                          <a:solidFill>
                            <a:srgbClr val="000000"/>
                          </a:solidFill>
                          <a:effectLst/>
                          <a:latin typeface="Calibri"/>
                        </a:rPr>
                        <a:t>Forest Type 1</a:t>
                      </a:r>
                    </a:p>
                  </a:txBody>
                  <a:tcPr marL="12700" marR="12700" marT="1270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7</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13</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8</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13</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1" i="0" u="none" strike="noStrike">
                          <a:solidFill>
                            <a:srgbClr val="000000"/>
                          </a:solidFill>
                          <a:effectLst/>
                          <a:latin typeface="Calibri"/>
                        </a:rPr>
                        <a:t>…</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3</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411502">
                <a:tc>
                  <a:txBody>
                    <a:bodyPr/>
                    <a:lstStyle/>
                    <a:p>
                      <a:pPr algn="ctr" fontAlgn="ctr"/>
                      <a:r>
                        <a:rPr lang="en-US" sz="1200" b="1" i="0" u="none" strike="noStrike">
                          <a:solidFill>
                            <a:srgbClr val="000000"/>
                          </a:solidFill>
                          <a:effectLst/>
                          <a:latin typeface="Calibri"/>
                        </a:rPr>
                        <a:t>Plot 3</a:t>
                      </a:r>
                    </a:p>
                  </a:txBody>
                  <a:tcPr marL="12700" marR="12700" marT="1270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1" u="none" strike="noStrike">
                          <a:solidFill>
                            <a:srgbClr val="000000"/>
                          </a:solidFill>
                          <a:effectLst/>
                          <a:latin typeface="Calibri"/>
                        </a:rPr>
                        <a:t>Forest Type 1</a:t>
                      </a:r>
                    </a:p>
                  </a:txBody>
                  <a:tcPr marL="12700" marR="12700" marT="1270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3</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dirty="0">
                          <a:solidFill>
                            <a:srgbClr val="000000"/>
                          </a:solidFill>
                          <a:effectLst/>
                          <a:latin typeface="Calibri"/>
                        </a:rPr>
                        <a:t>2</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6</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13</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1" i="0" u="none" strike="noStrike">
                          <a:solidFill>
                            <a:srgbClr val="000000"/>
                          </a:solidFill>
                          <a:effectLst/>
                          <a:latin typeface="Calibri"/>
                        </a:rPr>
                        <a:t>…</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12</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411502">
                <a:tc>
                  <a:txBody>
                    <a:bodyPr/>
                    <a:lstStyle/>
                    <a:p>
                      <a:pPr algn="ctr" fontAlgn="ctr"/>
                      <a:r>
                        <a:rPr lang="en-US" sz="1200" b="1" i="0" u="none" strike="noStrike">
                          <a:solidFill>
                            <a:srgbClr val="000000"/>
                          </a:solidFill>
                          <a:effectLst/>
                          <a:latin typeface="Calibri"/>
                        </a:rPr>
                        <a:t>Plot 4</a:t>
                      </a:r>
                    </a:p>
                  </a:txBody>
                  <a:tcPr marL="12700" marR="12700" marT="1270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1" u="none" strike="noStrike">
                          <a:solidFill>
                            <a:srgbClr val="000000"/>
                          </a:solidFill>
                          <a:effectLst/>
                          <a:latin typeface="Calibri"/>
                        </a:rPr>
                        <a:t>Forest Type 1</a:t>
                      </a:r>
                    </a:p>
                  </a:txBody>
                  <a:tcPr marL="12700" marR="12700" marT="1270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2</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8</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3</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1" i="0" u="none" strike="noStrike">
                          <a:solidFill>
                            <a:srgbClr val="000000"/>
                          </a:solidFill>
                          <a:effectLst/>
                          <a:latin typeface="Calibri"/>
                        </a:rPr>
                        <a:t>…</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9</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411502">
                <a:tc>
                  <a:txBody>
                    <a:bodyPr/>
                    <a:lstStyle/>
                    <a:p>
                      <a:pPr algn="ctr" fontAlgn="ctr"/>
                      <a:r>
                        <a:rPr lang="en-US" sz="1200" b="1" i="0" u="none" strike="noStrike">
                          <a:solidFill>
                            <a:srgbClr val="000000"/>
                          </a:solidFill>
                          <a:effectLst/>
                          <a:latin typeface="Calibri"/>
                        </a:rPr>
                        <a:t>Plot 5</a:t>
                      </a:r>
                    </a:p>
                  </a:txBody>
                  <a:tcPr marL="12700" marR="12700" marT="1270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1" u="none" strike="noStrike" dirty="0">
                          <a:solidFill>
                            <a:srgbClr val="000000"/>
                          </a:solidFill>
                          <a:effectLst/>
                          <a:latin typeface="Calibri"/>
                        </a:rPr>
                        <a:t>Forest Type 2</a:t>
                      </a:r>
                    </a:p>
                  </a:txBody>
                  <a:tcPr marL="12700" marR="12700" marT="1270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9</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5</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3</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15</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1" i="0" u="none" strike="noStrike">
                          <a:solidFill>
                            <a:srgbClr val="000000"/>
                          </a:solidFill>
                          <a:effectLst/>
                          <a:latin typeface="Calibri"/>
                        </a:rPr>
                        <a:t>…</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5</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411502">
                <a:tc>
                  <a:txBody>
                    <a:bodyPr/>
                    <a:lstStyle/>
                    <a:p>
                      <a:pPr algn="ctr" fontAlgn="ctr"/>
                      <a:r>
                        <a:rPr lang="en-US" sz="1200" b="1" i="0" u="none" strike="noStrike">
                          <a:solidFill>
                            <a:srgbClr val="000000"/>
                          </a:solidFill>
                          <a:effectLst/>
                          <a:latin typeface="Calibri"/>
                        </a:rPr>
                        <a:t>Plot 6</a:t>
                      </a:r>
                    </a:p>
                  </a:txBody>
                  <a:tcPr marL="12700" marR="12700" marT="1270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1" u="none" strike="noStrike">
                          <a:solidFill>
                            <a:srgbClr val="000000"/>
                          </a:solidFill>
                          <a:effectLst/>
                          <a:latin typeface="Calibri"/>
                        </a:rPr>
                        <a:t>Forest Type 2</a:t>
                      </a:r>
                    </a:p>
                  </a:txBody>
                  <a:tcPr marL="12700" marR="12700" marT="1270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14</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15</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15</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10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1" i="0" u="none" strike="noStrike">
                          <a:solidFill>
                            <a:srgbClr val="000000"/>
                          </a:solidFill>
                          <a:effectLst/>
                          <a:latin typeface="Calibri"/>
                        </a:rPr>
                        <a:t>…</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14</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411502">
                <a:tc>
                  <a:txBody>
                    <a:bodyPr/>
                    <a:lstStyle/>
                    <a:p>
                      <a:pPr algn="ctr" fontAlgn="ctr"/>
                      <a:r>
                        <a:rPr lang="en-US" sz="1200" b="1" i="0" u="none" strike="noStrike">
                          <a:solidFill>
                            <a:srgbClr val="000000"/>
                          </a:solidFill>
                          <a:effectLst/>
                          <a:latin typeface="Calibri"/>
                        </a:rPr>
                        <a:t>Plot 7</a:t>
                      </a:r>
                    </a:p>
                  </a:txBody>
                  <a:tcPr marL="12700" marR="12700" marT="1270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1" u="none" strike="noStrike">
                          <a:solidFill>
                            <a:srgbClr val="000000"/>
                          </a:solidFill>
                          <a:effectLst/>
                          <a:latin typeface="Calibri"/>
                        </a:rPr>
                        <a:t>Forest Type 3</a:t>
                      </a:r>
                    </a:p>
                  </a:txBody>
                  <a:tcPr marL="12700" marR="12700" marT="1270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6</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7</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2</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14</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1" i="0" u="none" strike="noStrike">
                          <a:solidFill>
                            <a:srgbClr val="000000"/>
                          </a:solidFill>
                          <a:effectLst/>
                          <a:latin typeface="Calibri"/>
                        </a:rPr>
                        <a:t>…</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8</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411502">
                <a:tc>
                  <a:txBody>
                    <a:bodyPr/>
                    <a:lstStyle/>
                    <a:p>
                      <a:pPr algn="ctr" fontAlgn="ctr"/>
                      <a:r>
                        <a:rPr lang="en-US" sz="1200" b="1" i="0" u="none" strike="noStrike">
                          <a:solidFill>
                            <a:srgbClr val="000000"/>
                          </a:solidFill>
                          <a:effectLst/>
                          <a:latin typeface="Calibri"/>
                        </a:rPr>
                        <a:t>Plot 8</a:t>
                      </a:r>
                    </a:p>
                  </a:txBody>
                  <a:tcPr marL="12700" marR="12700" marT="1270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1" u="none" strike="noStrike">
                          <a:solidFill>
                            <a:srgbClr val="000000"/>
                          </a:solidFill>
                          <a:effectLst/>
                          <a:latin typeface="Calibri"/>
                        </a:rPr>
                        <a:t>Forest Type 3</a:t>
                      </a:r>
                    </a:p>
                  </a:txBody>
                  <a:tcPr marL="12700" marR="12700" marT="1270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1</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3</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15</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9</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1" i="0" u="none" strike="noStrike">
                          <a:solidFill>
                            <a:srgbClr val="000000"/>
                          </a:solidFill>
                          <a:effectLst/>
                          <a:latin typeface="Calibri"/>
                        </a:rPr>
                        <a:t>…</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11</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411502">
                <a:tc>
                  <a:txBody>
                    <a:bodyPr/>
                    <a:lstStyle/>
                    <a:p>
                      <a:pPr algn="ctr" fontAlgn="ctr"/>
                      <a:r>
                        <a:rPr lang="en-US" sz="1200" b="1" i="0" u="none" strike="noStrike">
                          <a:solidFill>
                            <a:srgbClr val="000000"/>
                          </a:solidFill>
                          <a:effectLst/>
                          <a:latin typeface="Calibri"/>
                        </a:rPr>
                        <a:t>…</a:t>
                      </a:r>
                    </a:p>
                  </a:txBody>
                  <a:tcPr marL="12700" marR="12700" marT="1270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1" u="none" strike="noStrike">
                          <a:solidFill>
                            <a:srgbClr val="000000"/>
                          </a:solidFill>
                          <a:effectLst/>
                          <a:latin typeface="Calibri"/>
                        </a:rPr>
                        <a:t>…</a:t>
                      </a:r>
                    </a:p>
                  </a:txBody>
                  <a:tcPr marL="12700" marR="12700" marT="1270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1" i="0" u="none" strike="noStrike">
                          <a:solidFill>
                            <a:srgbClr val="000000"/>
                          </a:solidFill>
                          <a:effectLst/>
                          <a:latin typeface="Calibri"/>
                        </a:rPr>
                        <a:t>…</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1" i="0" u="none" strike="noStrike">
                          <a:solidFill>
                            <a:srgbClr val="000000"/>
                          </a:solidFill>
                          <a:effectLst/>
                          <a:latin typeface="Calibri"/>
                        </a:rPr>
                        <a:t>…</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1" i="0" u="none" strike="noStrike">
                          <a:solidFill>
                            <a:srgbClr val="000000"/>
                          </a:solidFill>
                          <a:effectLst/>
                          <a:latin typeface="Calibri"/>
                        </a:rPr>
                        <a:t>…</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1" i="0" u="none" strike="noStrike">
                          <a:solidFill>
                            <a:srgbClr val="000000"/>
                          </a:solidFill>
                          <a:effectLst/>
                          <a:latin typeface="Calibri"/>
                        </a:rPr>
                        <a:t>…</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1" i="0" u="none" strike="noStrike">
                          <a:solidFill>
                            <a:srgbClr val="000000"/>
                          </a:solidFill>
                          <a:effectLst/>
                          <a:latin typeface="Calibri"/>
                        </a:rPr>
                        <a:t>…</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1" i="0" u="none" strike="noStrike">
                          <a:solidFill>
                            <a:srgbClr val="000000"/>
                          </a:solidFill>
                          <a:effectLst/>
                          <a:latin typeface="Calibri"/>
                        </a:rPr>
                        <a:t>…</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411502">
                <a:tc>
                  <a:txBody>
                    <a:bodyPr/>
                    <a:lstStyle/>
                    <a:p>
                      <a:pPr algn="ctr" fontAlgn="ctr"/>
                      <a:r>
                        <a:rPr lang="en-US" sz="1200" b="1" i="0" u="none" strike="noStrike">
                          <a:solidFill>
                            <a:srgbClr val="000000"/>
                          </a:solidFill>
                          <a:effectLst/>
                          <a:latin typeface="Calibri"/>
                        </a:rPr>
                        <a:t>Plot 21</a:t>
                      </a:r>
                    </a:p>
                  </a:txBody>
                  <a:tcPr marL="12700" marR="12700" marT="1270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1" u="none" strike="noStrike">
                          <a:solidFill>
                            <a:srgbClr val="000000"/>
                          </a:solidFill>
                          <a:effectLst/>
                          <a:latin typeface="Calibri"/>
                        </a:rPr>
                        <a:t>Forest Type 6</a:t>
                      </a:r>
                    </a:p>
                  </a:txBody>
                  <a:tcPr marL="12700" marR="12700" marT="1270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4</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3</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a:solidFill>
                            <a:srgbClr val="000000"/>
                          </a:solidFill>
                          <a:effectLst/>
                          <a:latin typeface="Calibri"/>
                        </a:rPr>
                        <a:t>14</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1" i="0" u="none" strike="noStrike">
                          <a:solidFill>
                            <a:srgbClr val="000000"/>
                          </a:solidFill>
                          <a:effectLst/>
                          <a:latin typeface="Calibri"/>
                        </a:rPr>
                        <a:t>…</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200" b="0" i="0" u="none" strike="noStrike" dirty="0">
                          <a:solidFill>
                            <a:srgbClr val="000000"/>
                          </a:solidFill>
                          <a:effectLst/>
                          <a:latin typeface="Calibri"/>
                        </a:rPr>
                        <a:t>8</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bl>
          </a:graphicData>
        </a:graphic>
      </p:graphicFrame>
      <p:pic>
        <p:nvPicPr>
          <p:cNvPr id="2" name="Picture 1" descr="BA s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801" y="1781228"/>
            <a:ext cx="9144000" cy="4814455"/>
          </a:xfrm>
          <a:prstGeom prst="rect">
            <a:avLst/>
          </a:prstGeom>
        </p:spPr>
      </p:pic>
      <p:pic>
        <p:nvPicPr>
          <p:cNvPr id="3" name="Picture 2" descr="BA site.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169" y="1781228"/>
            <a:ext cx="9144000" cy="4814455"/>
          </a:xfrm>
          <a:prstGeom prst="rect">
            <a:avLst/>
          </a:prstGeom>
        </p:spPr>
      </p:pic>
      <p:pic>
        <p:nvPicPr>
          <p:cNvPr id="7" name="Picture 6" descr="BA type.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8143" y="1781228"/>
            <a:ext cx="9144000" cy="4814455"/>
          </a:xfrm>
          <a:prstGeom prst="rect">
            <a:avLst/>
          </a:prstGeom>
        </p:spPr>
      </p:pic>
    </p:spTree>
    <p:extLst>
      <p:ext uri="{BB962C8B-B14F-4D97-AF65-F5344CB8AC3E}">
        <p14:creationId xmlns:p14="http://schemas.microsoft.com/office/powerpoint/2010/main" val="2557466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2275</TotalTime>
  <Words>1358</Words>
  <Application>Microsoft Macintosh PowerPoint</Application>
  <PresentationFormat>On-screen Show (4:3)</PresentationFormat>
  <Paragraphs>354</Paragraphs>
  <Slides>15</Slides>
  <Notes>5</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Context</vt:lpstr>
      <vt:lpstr>WSG &amp; Edge effect</vt:lpstr>
      <vt:lpstr>WSG &amp; Edge effect</vt:lpstr>
      <vt:lpstr>Pattern/Process Paradigm</vt:lpstr>
      <vt:lpstr>Site location</vt:lpstr>
      <vt:lpstr>Database</vt:lpstr>
      <vt:lpstr>Database</vt:lpstr>
      <vt:lpstr> Correspondence analysis : Composition and structure - Basal area</vt:lpstr>
      <vt:lpstr>Correspondence analysis : Composition</vt:lpstr>
      <vt:lpstr>Correspondence analysis : Structure</vt:lpstr>
      <vt:lpstr>Function - WSG</vt:lpstr>
      <vt:lpstr>Conclusions, so far…</vt:lpstr>
      <vt:lpstr>Next steps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Jhonny</dc:creator>
  <cp:lastModifiedBy>Thales de Haulleville</cp:lastModifiedBy>
  <cp:revision>190</cp:revision>
  <dcterms:created xsi:type="dcterms:W3CDTF">2012-10-17T07:44:02Z</dcterms:created>
  <dcterms:modified xsi:type="dcterms:W3CDTF">2013-04-19T08:46:09Z</dcterms:modified>
</cp:coreProperties>
</file>