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8" r:id="rId1"/>
  </p:sldMasterIdLst>
  <p:notesMasterIdLst>
    <p:notesMasterId r:id="rId30"/>
  </p:notesMasterIdLst>
  <p:sldIdLst>
    <p:sldId id="256" r:id="rId2"/>
    <p:sldId id="257" r:id="rId3"/>
    <p:sldId id="259" r:id="rId4"/>
    <p:sldId id="284" r:id="rId5"/>
    <p:sldId id="261" r:id="rId6"/>
    <p:sldId id="260" r:id="rId7"/>
    <p:sldId id="263" r:id="rId8"/>
    <p:sldId id="285" r:id="rId9"/>
    <p:sldId id="286" r:id="rId10"/>
    <p:sldId id="269" r:id="rId11"/>
    <p:sldId id="262" r:id="rId12"/>
    <p:sldId id="266" r:id="rId13"/>
    <p:sldId id="282" r:id="rId14"/>
    <p:sldId id="283" r:id="rId15"/>
    <p:sldId id="270" r:id="rId16"/>
    <p:sldId id="264" r:id="rId17"/>
    <p:sldId id="272" r:id="rId18"/>
    <p:sldId id="271" r:id="rId19"/>
    <p:sldId id="273" r:id="rId20"/>
    <p:sldId id="287" r:id="rId21"/>
    <p:sldId id="274" r:id="rId22"/>
    <p:sldId id="288" r:id="rId23"/>
    <p:sldId id="277" r:id="rId24"/>
    <p:sldId id="276" r:id="rId25"/>
    <p:sldId id="278" r:id="rId26"/>
    <p:sldId id="279" r:id="rId27"/>
    <p:sldId id="280" r:id="rId28"/>
    <p:sldId id="258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98" autoAdjust="0"/>
    <p:restoredTop sz="94971" autoAdjust="0"/>
  </p:normalViewPr>
  <p:slideViewPr>
    <p:cSldViewPr>
      <p:cViewPr>
        <p:scale>
          <a:sx n="70" d="100"/>
          <a:sy n="70" d="100"/>
        </p:scale>
        <p:origin x="-1728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ackup\Th&#232;se\Carto\Lubumbashi%20RDC\Spot\6_Posttraitements\Combin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BE"/>
  <c:chart>
    <c:autoTitleDeleted val="1"/>
    <c:plotArea>
      <c:layout/>
      <c:barChart>
        <c:barDir val="col"/>
        <c:grouping val="clustered"/>
        <c:ser>
          <c:idx val="1"/>
          <c:order val="0"/>
          <c:tx>
            <c:strRef>
              <c:f>Tcd_naturalité!$C$12</c:f>
              <c:strCache>
                <c:ptCount val="1"/>
                <c:pt idx="0">
                  <c:v>Proportion surface (%)</c:v>
                </c:pt>
              </c:strCache>
            </c:strRef>
          </c:tx>
          <c:dPt>
            <c:idx val="1"/>
            <c:spPr>
              <a:solidFill>
                <a:srgbClr val="00C400"/>
              </a:solidFill>
            </c:spPr>
          </c:dPt>
          <c:dPt>
            <c:idx val="2"/>
            <c:spPr>
              <a:solidFill>
                <a:srgbClr val="00FF00"/>
              </a:solidFill>
            </c:spPr>
          </c:dPt>
          <c:dPt>
            <c:idx val="3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spPr>
              <a:solidFill>
                <a:srgbClr val="FFC000"/>
              </a:solidFill>
            </c:spPr>
          </c:dPt>
          <c:dPt>
            <c:idx val="5"/>
            <c:spPr>
              <a:solidFill>
                <a:srgbClr val="FF6600"/>
              </a:solidFill>
            </c:spPr>
          </c:dPt>
          <c:cat>
            <c:numRef>
              <c:f>Tcd_naturalité!$A$13:$A$19</c:f>
              <c:numCache>
                <c:formatCode>General</c:formatCode>
                <c:ptCount val="7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0</c:v>
                </c:pt>
                <c:pt idx="4">
                  <c:v>-1</c:v>
                </c:pt>
                <c:pt idx="5">
                  <c:v>-2</c:v>
                </c:pt>
                <c:pt idx="6">
                  <c:v>-3</c:v>
                </c:pt>
              </c:numCache>
            </c:numRef>
          </c:cat>
          <c:val>
            <c:numRef>
              <c:f>Tcd_naturalité!$C$13:$C$19</c:f>
              <c:numCache>
                <c:formatCode>0.00</c:formatCode>
                <c:ptCount val="7"/>
                <c:pt idx="0">
                  <c:v>0.37033176109050936</c:v>
                </c:pt>
                <c:pt idx="1">
                  <c:v>2.9274653775508508</c:v>
                </c:pt>
                <c:pt idx="2">
                  <c:v>14.089389414611169</c:v>
                </c:pt>
                <c:pt idx="3">
                  <c:v>63.118980838846028</c:v>
                </c:pt>
                <c:pt idx="4">
                  <c:v>13.360012701563459</c:v>
                </c:pt>
                <c:pt idx="5">
                  <c:v>5.9052301954210531</c:v>
                </c:pt>
                <c:pt idx="6">
                  <c:v>0.17902527029854187</c:v>
                </c:pt>
              </c:numCache>
            </c:numRef>
          </c:val>
        </c:ser>
        <c:axId val="71484160"/>
        <c:axId val="71486080"/>
      </c:barChart>
      <c:catAx>
        <c:axId val="714841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BE"/>
                  <a:t>Variation d'anthropisation</a:t>
                </a:r>
              </a:p>
            </c:rich>
          </c:tx>
          <c:layout/>
        </c:title>
        <c:numFmt formatCode="General" sourceLinked="1"/>
        <c:tickLblPos val="nextTo"/>
        <c:crossAx val="71486080"/>
        <c:crosses val="autoZero"/>
        <c:auto val="1"/>
        <c:lblAlgn val="ctr"/>
        <c:lblOffset val="100"/>
      </c:catAx>
      <c:valAx>
        <c:axId val="7148608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BE"/>
                  <a:t>Proportion surface (%)</a:t>
                </a:r>
              </a:p>
            </c:rich>
          </c:tx>
          <c:layout/>
        </c:title>
        <c:numFmt formatCode="0.00" sourceLinked="1"/>
        <c:tickLblPos val="nextTo"/>
        <c:crossAx val="71484160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CA8C2-BC9D-46EF-B8D2-7A7DFDE2D33A}" type="datetimeFigureOut">
              <a:rPr lang="fr-BE" smtClean="0"/>
              <a:pPr/>
              <a:t>16/06/2013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3FFAD-9177-4467-A1AA-B46793B55003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Après, dire ce que j’étudie -&gt; </a:t>
            </a:r>
            <a:r>
              <a:rPr lang="fr-BE" dirty="0" err="1" smtClean="0"/>
              <a:t>10villes</a:t>
            </a:r>
            <a:r>
              <a:rPr lang="fr-BE" dirty="0" smtClean="0"/>
              <a:t> -&gt; Lubumbashi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3FFAD-9177-4467-A1AA-B46793B55003}" type="slidenum">
              <a:rPr lang="fr-BE" smtClean="0"/>
              <a:pPr/>
              <a:t>4</a:t>
            </a:fld>
            <a:endParaRPr lang="fr-B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3FFAD-9177-4467-A1AA-B46793B55003}" type="slidenum">
              <a:rPr lang="fr-BE" smtClean="0"/>
              <a:pPr/>
              <a:t>24</a:t>
            </a:fld>
            <a:endParaRPr lang="fr-B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dirty="0" smtClean="0"/>
              <a:t>Expliquer </a:t>
            </a:r>
            <a:r>
              <a:rPr lang="fr-BE" dirty="0" err="1" smtClean="0"/>
              <a:t>pq</a:t>
            </a:r>
            <a:r>
              <a:rPr lang="fr-BE" dirty="0" smtClean="0"/>
              <a:t> zone</a:t>
            </a:r>
            <a:r>
              <a:rPr lang="fr-BE" baseline="0" dirty="0" smtClean="0"/>
              <a:t> humide + et eau ++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baseline="0" dirty="0" smtClean="0"/>
              <a:t>Expliquer </a:t>
            </a:r>
            <a:r>
              <a:rPr lang="fr-BE" baseline="0" dirty="0" err="1" smtClean="0"/>
              <a:t>cmt</a:t>
            </a:r>
            <a:r>
              <a:rPr lang="fr-BE" baseline="0" dirty="0" smtClean="0"/>
              <a:t> passe de – à +</a:t>
            </a:r>
            <a:endParaRPr lang="fr-B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dirty="0" smtClean="0"/>
              <a:t>Anthropisation progressive, peu brusque !! Mais dépend de la période d’étude (ici: court -&gt; si + long, pt-ê + brusque)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3FFAD-9177-4467-A1AA-B46793B55003}" type="slidenum">
              <a:rPr lang="fr-BE" smtClean="0"/>
              <a:pPr/>
              <a:t>25</a:t>
            </a:fld>
            <a:endParaRPr lang="fr-B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dirty="0" smtClean="0"/>
              <a:t>Anthropisation progressive, peu brusque !! Mais dépend de la période d’étude (ici: court -&gt; si + long, pt-ê + brusque)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3FFAD-9177-4467-A1AA-B46793B55003}" type="slidenum">
              <a:rPr lang="fr-BE" smtClean="0"/>
              <a:pPr/>
              <a:t>27</a:t>
            </a:fld>
            <a:endParaRPr lang="fr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Composition et configuration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3FFAD-9177-4467-A1AA-B46793B55003}" type="slidenum">
              <a:rPr lang="fr-BE" smtClean="0"/>
              <a:pPr/>
              <a:t>13</a:t>
            </a:fld>
            <a:endParaRPr lang="fr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baseline="0" dirty="0" smtClean="0"/>
              <a:t>Grosse partie télédétection car données indisponibles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baseline="0" dirty="0" smtClean="0"/>
              <a:t>Feux </a:t>
            </a:r>
            <a:r>
              <a:rPr lang="fr-BE" baseline="0" dirty="0" err="1" smtClean="0"/>
              <a:t>Lubum</a:t>
            </a:r>
            <a:r>
              <a:rPr lang="fr-BE" baseline="0" dirty="0" smtClean="0"/>
              <a:t>.: début début mai = début saison sèche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baseline="0" dirty="0" smtClean="0"/>
              <a:t>SPOT: résolution spatiale 10m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3FFAD-9177-4467-A1AA-B46793B55003}" type="slidenum">
              <a:rPr lang="fr-BE" smtClean="0"/>
              <a:pPr/>
              <a:t>15</a:t>
            </a:fld>
            <a:endParaRPr lang="fr-B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Surface exploitable = surface brute sans eau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3FFAD-9177-4467-A1AA-B46793B55003}" type="slidenum">
              <a:rPr lang="fr-BE" smtClean="0"/>
              <a:pPr/>
              <a:t>16</a:t>
            </a:fld>
            <a:endParaRPr lang="fr-B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Expliquer raisons et que pas grave pour indice </a:t>
            </a:r>
            <a:r>
              <a:rPr lang="fr-BE" dirty="0" err="1" smtClean="0"/>
              <a:t>prop</a:t>
            </a:r>
            <a:r>
              <a:rPr lang="fr-BE" dirty="0" smtClean="0"/>
              <a:t>. surface bâtie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3FFAD-9177-4467-A1AA-B46793B55003}" type="slidenum">
              <a:rPr lang="fr-BE" smtClean="0"/>
              <a:pPr/>
              <a:t>19</a:t>
            </a:fld>
            <a:endParaRPr lang="fr-B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Expliquer raisons et que pas grave pour indice </a:t>
            </a:r>
            <a:r>
              <a:rPr lang="fr-BE" dirty="0" err="1" smtClean="0"/>
              <a:t>prop</a:t>
            </a:r>
            <a:r>
              <a:rPr lang="fr-BE" dirty="0" smtClean="0"/>
              <a:t>. surface bâtie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3FFAD-9177-4467-A1AA-B46793B55003}" type="slidenum">
              <a:rPr lang="fr-BE" smtClean="0"/>
              <a:pPr/>
              <a:t>20</a:t>
            </a:fld>
            <a:endParaRPr lang="fr-B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Il y a une zone hétérogène: périurbain?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3FFAD-9177-4467-A1AA-B46793B55003}" type="slidenum">
              <a:rPr lang="fr-BE" smtClean="0"/>
              <a:pPr/>
              <a:t>21</a:t>
            </a:fld>
            <a:endParaRPr lang="fr-B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Il y a une zone hétérogène: périurbain?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3FFAD-9177-4467-A1AA-B46793B55003}" type="slidenum">
              <a:rPr lang="fr-BE" smtClean="0"/>
              <a:pPr/>
              <a:t>22</a:t>
            </a:fld>
            <a:endParaRPr lang="fr-B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3FFAD-9177-4467-A1AA-B46793B55003}" type="slidenum">
              <a:rPr lang="fr-BE" smtClean="0"/>
              <a:pPr/>
              <a:t>23</a:t>
            </a:fld>
            <a:endParaRPr lang="fr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55700D5-E91F-4F90-9D14-7D5C0CE6D724}" type="datetime1">
              <a:rPr lang="fr-BE" smtClean="0"/>
              <a:pPr/>
              <a:t>16/06/2013</a:t>
            </a:fld>
            <a:endParaRPr lang="fr-BE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fr-BE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961193-7044-4F11-8408-786D20FC0B71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CDC56-2E79-442C-9E4D-C49A04DF354D}" type="datetime1">
              <a:rPr lang="fr-BE" smtClean="0"/>
              <a:pPr/>
              <a:t>16/06/2013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61193-7044-4F11-8408-786D20FC0B71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F114B37-D0B7-4997-A969-E0BE90729B31}" type="datetime1">
              <a:rPr lang="fr-BE" smtClean="0"/>
              <a:pPr/>
              <a:t>16/06/2013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fr-BE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D961193-7044-4F11-8408-786D20FC0B71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86997-5E44-4FBA-91DF-A6D86D9EC237}" type="datetime1">
              <a:rPr lang="fr-BE" smtClean="0"/>
              <a:pPr/>
              <a:t>16/06/2013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961193-7044-4F11-8408-786D20FC0B71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280FC-EA29-4ACB-B077-B935AD0327CE}" type="datetime1">
              <a:rPr lang="fr-BE" smtClean="0"/>
              <a:pPr/>
              <a:t>16/06/2013</a:t>
            </a:fld>
            <a:endParaRPr lang="fr-BE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D961193-7044-4F11-8408-786D20FC0B71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C718A1F-15B5-4B4C-8E71-4E03B3E90F39}" type="datetime1">
              <a:rPr lang="fr-BE" smtClean="0"/>
              <a:pPr/>
              <a:t>16/06/2013</a:t>
            </a:fld>
            <a:endParaRPr lang="fr-BE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D961193-7044-4F11-8408-786D20FC0B71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68D1B4-DDAC-4BDA-B0F6-29685243F587}" type="datetime1">
              <a:rPr lang="fr-BE" smtClean="0"/>
              <a:pPr/>
              <a:t>16/06/2013</a:t>
            </a:fld>
            <a:endParaRPr lang="fr-BE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D961193-7044-4F11-8408-786D20FC0B71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BE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6392B-0F8B-4B45-A74E-386757A9D5DD}" type="datetime1">
              <a:rPr lang="fr-BE" smtClean="0"/>
              <a:pPr/>
              <a:t>16/06/2013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961193-7044-4F11-8408-786D20FC0B71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8896-B738-4CE7-8C8D-7471AAA8CDD2}" type="datetime1">
              <a:rPr lang="fr-BE" smtClean="0"/>
              <a:pPr/>
              <a:t>16/06/2013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961193-7044-4F11-8408-786D20FC0B71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71CB0-F706-4211-8932-6538EFA32DD5}" type="datetime1">
              <a:rPr lang="fr-BE" smtClean="0"/>
              <a:pPr/>
              <a:t>16/06/2013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961193-7044-4F11-8408-786D20FC0B71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4C9EEC1-2AA0-45F5-A65E-88480F155424}" type="datetime1">
              <a:rPr lang="fr-BE" smtClean="0"/>
              <a:pPr/>
              <a:t>16/06/2013</a:t>
            </a:fld>
            <a:endParaRPr lang="fr-BE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D961193-7044-4F11-8408-786D20FC0B71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D8D6D41-7E66-4F9C-A75F-74D1EE0059B3}" type="datetime1">
              <a:rPr lang="fr-BE" smtClean="0"/>
              <a:pPr/>
              <a:t>16/06/2013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BE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D961193-7044-4F11-8408-786D20FC0B71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5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wmf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67744" y="2204864"/>
            <a:ext cx="6621016" cy="2404864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Gradient urbain-rural de la ville de Lubumbashi: </a:t>
            </a:r>
            <a:r>
              <a:rPr lang="fr-BE" cap="small" dirty="0" smtClean="0"/>
              <a:t>dynamique entre </a:t>
            </a:r>
            <a:r>
              <a:rPr lang="fr-BE" sz="4000" cap="small" dirty="0" smtClean="0"/>
              <a:t>2002</a:t>
            </a:r>
            <a:r>
              <a:rPr lang="fr-BE" cap="small" dirty="0" smtClean="0"/>
              <a:t> et </a:t>
            </a:r>
            <a:r>
              <a:rPr lang="fr-BE" sz="4000" cap="small" dirty="0" smtClean="0"/>
              <a:t>2009</a:t>
            </a:r>
            <a:endParaRPr lang="fr-BE" cap="small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BE" sz="2400" dirty="0" smtClean="0"/>
              <a:t>André M., </a:t>
            </a:r>
            <a:r>
              <a:rPr lang="fr-BE" sz="2400" dirty="0" err="1" smtClean="0"/>
              <a:t>Mahy</a:t>
            </a:r>
            <a:r>
              <a:rPr lang="fr-BE" sz="2400" dirty="0" smtClean="0"/>
              <a:t> G., Lejeune P., </a:t>
            </a:r>
            <a:r>
              <a:rPr lang="fr-BE" sz="2400" dirty="0" err="1" smtClean="0"/>
              <a:t>Bogaert</a:t>
            </a:r>
            <a:r>
              <a:rPr lang="fr-BE" sz="2400" dirty="0" smtClean="0"/>
              <a:t> J.</a:t>
            </a:r>
            <a:endParaRPr lang="fr-BE" sz="2400" dirty="0"/>
          </a:p>
        </p:txBody>
      </p:sp>
      <p:pic>
        <p:nvPicPr>
          <p:cNvPr id="4" name="Image 3" descr="Visuel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348" y="5373216"/>
            <a:ext cx="1588650" cy="168453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79512" y="260648"/>
            <a:ext cx="69847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900" dirty="0" smtClean="0"/>
              <a:t>6</a:t>
            </a:r>
            <a:r>
              <a:rPr lang="fr-BE" sz="1900" baseline="30000" dirty="0" smtClean="0"/>
              <a:t>èmes</a:t>
            </a:r>
            <a:r>
              <a:rPr lang="fr-BE" sz="1900" dirty="0" smtClean="0"/>
              <a:t> journées françaises de l’Ecologie du Paysage, Rennes, juin 2013</a:t>
            </a:r>
          </a:p>
          <a:p>
            <a:r>
              <a:rPr lang="fr-BE" sz="1900" dirty="0" smtClean="0"/>
              <a:t>Dynamiques écologiques des paysages: de l’agricole à l’urbain</a:t>
            </a:r>
            <a:endParaRPr lang="fr-BE" sz="19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332656"/>
            <a:ext cx="1835696" cy="554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9712" y="1988840"/>
            <a:ext cx="6768752" cy="1872208"/>
          </a:xfrm>
        </p:spPr>
        <p:txBody>
          <a:bodyPr>
            <a:noAutofit/>
          </a:bodyPr>
          <a:lstStyle/>
          <a:p>
            <a:r>
              <a:rPr lang="fr-BE" sz="6000" dirty="0" smtClean="0"/>
              <a:t>Matériel et méthode</a:t>
            </a:r>
            <a:endParaRPr lang="fr-BE" sz="6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1560" y="2060848"/>
            <a:ext cx="1008112" cy="576064"/>
          </a:xfrm>
        </p:spPr>
        <p:txBody>
          <a:bodyPr/>
          <a:lstStyle/>
          <a:p>
            <a:pPr>
              <a:buNone/>
            </a:pPr>
            <a:r>
              <a:rPr lang="fr-BE" dirty="0" smtClean="0"/>
              <a:t> </a:t>
            </a:r>
            <a:r>
              <a:rPr lang="fr-BE" dirty="0" smtClean="0">
                <a:solidFill>
                  <a:schemeClr val="tx2"/>
                </a:solidFill>
              </a:rPr>
              <a:t>3/5</a:t>
            </a:r>
            <a:endParaRPr lang="fr-BE" sz="4400" dirty="0">
              <a:solidFill>
                <a:schemeClr val="tx2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10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Matériel et Méthode: </a:t>
            </a:r>
            <a:r>
              <a:rPr lang="fr-BE" sz="3100" dirty="0" smtClean="0"/>
              <a:t>de nouvelles définitions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11</a:t>
            </a:fld>
            <a:endParaRPr lang="fr-BE"/>
          </a:p>
        </p:txBody>
      </p:sp>
      <p:grpSp>
        <p:nvGrpSpPr>
          <p:cNvPr id="7" name="Groupe 6"/>
          <p:cNvGrpSpPr/>
          <p:nvPr/>
        </p:nvGrpSpPr>
        <p:grpSpPr>
          <a:xfrm>
            <a:off x="2051720" y="1628800"/>
            <a:ext cx="4824536" cy="5112568"/>
            <a:chOff x="1403648" y="332656"/>
            <a:chExt cx="6480720" cy="6264696"/>
          </a:xfrm>
        </p:grpSpPr>
        <p:pic>
          <p:nvPicPr>
            <p:cNvPr id="8" name="Image 7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63688" y="332656"/>
              <a:ext cx="6120680" cy="6264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Ellipse 8"/>
            <p:cNvSpPr/>
            <p:nvPr/>
          </p:nvSpPr>
          <p:spPr>
            <a:xfrm>
              <a:off x="1547664" y="908720"/>
              <a:ext cx="1800200" cy="5760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0" name="Ellipse 9"/>
            <p:cNvSpPr/>
            <p:nvPr/>
          </p:nvSpPr>
          <p:spPr>
            <a:xfrm>
              <a:off x="1619672" y="1268760"/>
              <a:ext cx="1656184" cy="3684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1" name="Ellipse 10"/>
            <p:cNvSpPr/>
            <p:nvPr/>
          </p:nvSpPr>
          <p:spPr>
            <a:xfrm>
              <a:off x="1403648" y="1916832"/>
              <a:ext cx="2448272" cy="5760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2" name="Ellipse 11"/>
            <p:cNvSpPr/>
            <p:nvPr/>
          </p:nvSpPr>
          <p:spPr>
            <a:xfrm>
              <a:off x="1547664" y="2996952"/>
              <a:ext cx="2088232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3" name="Ellipse 12"/>
            <p:cNvSpPr/>
            <p:nvPr/>
          </p:nvSpPr>
          <p:spPr>
            <a:xfrm>
              <a:off x="1403648" y="3429000"/>
              <a:ext cx="2088232" cy="360040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14" name="Espace réservé du contenu 13"/>
          <p:cNvSpPr>
            <a:spLocks noGrp="1"/>
          </p:cNvSpPr>
          <p:nvPr>
            <p:ph sz="quarter" idx="1"/>
          </p:nvPr>
        </p:nvSpPr>
        <p:spPr>
          <a:xfrm>
            <a:off x="611560" y="1628800"/>
            <a:ext cx="8153400" cy="4495800"/>
          </a:xfrm>
        </p:spPr>
        <p:txBody>
          <a:bodyPr/>
          <a:lstStyle/>
          <a:p>
            <a:pPr>
              <a:buNone/>
            </a:pPr>
            <a:r>
              <a:rPr lang="fr-BE" dirty="0" smtClean="0"/>
              <a:t> 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Matériel et Méthode: </a:t>
            </a:r>
            <a:r>
              <a:rPr lang="fr-BE" sz="3100" dirty="0" smtClean="0"/>
              <a:t>de nouvelles définitions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12</a:t>
            </a:fld>
            <a:endParaRPr lang="fr-BE"/>
          </a:p>
        </p:txBody>
      </p:sp>
      <p:pic>
        <p:nvPicPr>
          <p:cNvPr id="1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7776864" cy="511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7776864" cy="511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Matériel et Méthode: </a:t>
            </a:r>
            <a:r>
              <a:rPr lang="fr-BE" sz="3100" dirty="0" smtClean="0"/>
              <a:t>de nouvelles définitions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13</a:t>
            </a:fld>
            <a:endParaRPr lang="fr-BE"/>
          </a:p>
        </p:txBody>
      </p:sp>
      <p:sp>
        <p:nvSpPr>
          <p:cNvPr id="15" name="Flèche droite 14"/>
          <p:cNvSpPr/>
          <p:nvPr/>
        </p:nvSpPr>
        <p:spPr>
          <a:xfrm>
            <a:off x="5004048" y="4581128"/>
            <a:ext cx="367837" cy="110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ZoneTexte 15"/>
          <p:cNvSpPr txBox="1"/>
          <p:nvPr/>
        </p:nvSpPr>
        <p:spPr>
          <a:xfrm>
            <a:off x="5508104" y="4573249"/>
            <a:ext cx="3020185" cy="727959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BE" sz="1400" dirty="0" smtClean="0"/>
              <a:t>Indice de classe dominante</a:t>
            </a:r>
          </a:p>
          <a:p>
            <a:r>
              <a:rPr lang="fr-BE" sz="1400" dirty="0" smtClean="0"/>
              <a:t>Indice de dominance</a:t>
            </a:r>
          </a:p>
          <a:p>
            <a:r>
              <a:rPr lang="fr-BE" sz="1400" dirty="0" smtClean="0">
                <a:solidFill>
                  <a:schemeClr val="dk1"/>
                </a:solidFill>
              </a:rPr>
              <a:t>Indice de proportion de surface bâtie</a:t>
            </a:r>
            <a:endParaRPr lang="fr-BE" sz="1400" dirty="0" smtClean="0"/>
          </a:p>
        </p:txBody>
      </p:sp>
      <p:sp>
        <p:nvSpPr>
          <p:cNvPr id="11" name="Flèche droite 10"/>
          <p:cNvSpPr/>
          <p:nvPr/>
        </p:nvSpPr>
        <p:spPr>
          <a:xfrm>
            <a:off x="5212857" y="1628800"/>
            <a:ext cx="367837" cy="110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ZoneTexte 11"/>
          <p:cNvSpPr txBox="1"/>
          <p:nvPr/>
        </p:nvSpPr>
        <p:spPr>
          <a:xfrm>
            <a:off x="5692341" y="1268760"/>
            <a:ext cx="3100300" cy="727959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BE" sz="1400" dirty="0" smtClean="0"/>
              <a:t>Indice de classe dominante</a:t>
            </a:r>
          </a:p>
          <a:p>
            <a:r>
              <a:rPr lang="fr-BE" sz="1400" dirty="0" smtClean="0"/>
              <a:t>Indice de dominance</a:t>
            </a:r>
          </a:p>
          <a:p>
            <a:r>
              <a:rPr lang="fr-BE" sz="1400" dirty="0" smtClean="0">
                <a:solidFill>
                  <a:schemeClr val="dk1"/>
                </a:solidFill>
              </a:rPr>
              <a:t>Indice de proportion de surface bâtie</a:t>
            </a:r>
            <a:endParaRPr lang="fr-BE" sz="1400" dirty="0"/>
          </a:p>
        </p:txBody>
      </p:sp>
      <p:sp>
        <p:nvSpPr>
          <p:cNvPr id="13" name="Flèche droite 12"/>
          <p:cNvSpPr/>
          <p:nvPr/>
        </p:nvSpPr>
        <p:spPr>
          <a:xfrm>
            <a:off x="6193756" y="2094852"/>
            <a:ext cx="367837" cy="110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ZoneTexte 13"/>
          <p:cNvSpPr txBox="1"/>
          <p:nvPr/>
        </p:nvSpPr>
        <p:spPr>
          <a:xfrm>
            <a:off x="6611579" y="2060848"/>
            <a:ext cx="2180707" cy="1152601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BE" sz="1400" dirty="0" smtClean="0">
                <a:solidFill>
                  <a:schemeClr val="dk1"/>
                </a:solidFill>
              </a:rPr>
              <a:t>Densité de taches (</a:t>
            </a:r>
            <a:r>
              <a:rPr lang="fr-BE" sz="1400" i="1" dirty="0" smtClean="0">
                <a:solidFill>
                  <a:schemeClr val="dk1"/>
                </a:solidFill>
              </a:rPr>
              <a:t>ρ</a:t>
            </a:r>
            <a:r>
              <a:rPr lang="fr-BE" sz="1400" dirty="0" smtClean="0">
                <a:solidFill>
                  <a:schemeClr val="dk1"/>
                </a:solidFill>
              </a:rPr>
              <a:t>)</a:t>
            </a:r>
            <a:br>
              <a:rPr lang="fr-BE" sz="1400" dirty="0" smtClean="0">
                <a:solidFill>
                  <a:schemeClr val="dk1"/>
                </a:solidFill>
              </a:rPr>
            </a:br>
            <a:r>
              <a:rPr lang="fr-BE" sz="1400" dirty="0" smtClean="0">
                <a:solidFill>
                  <a:schemeClr val="dk1"/>
                </a:solidFill>
              </a:rPr>
              <a:t>Distance bord à bord au plus proche voisin (</a:t>
            </a:r>
            <a:r>
              <a:rPr lang="fr-BE" sz="1400" i="1" dirty="0" smtClean="0">
                <a:solidFill>
                  <a:schemeClr val="dk1"/>
                </a:solidFill>
              </a:rPr>
              <a:t>z</a:t>
            </a:r>
            <a:r>
              <a:rPr lang="fr-BE" sz="1400" dirty="0" smtClean="0">
                <a:solidFill>
                  <a:schemeClr val="dk1"/>
                </a:solidFill>
              </a:rPr>
              <a:t>)</a:t>
            </a:r>
            <a:br>
              <a:rPr lang="fr-BE" sz="1400" dirty="0" smtClean="0">
                <a:solidFill>
                  <a:schemeClr val="dk1"/>
                </a:solidFill>
              </a:rPr>
            </a:br>
            <a:r>
              <a:rPr lang="fr-BE" sz="1400" dirty="0" smtClean="0">
                <a:solidFill>
                  <a:schemeClr val="dk1"/>
                </a:solidFill>
              </a:rPr>
              <a:t>Indice d'agrégation (</a:t>
            </a:r>
            <a:r>
              <a:rPr lang="fr-BE" sz="1400" i="1" dirty="0" smtClean="0">
                <a:solidFill>
                  <a:schemeClr val="dk1"/>
                </a:solidFill>
              </a:rPr>
              <a:t>R</a:t>
            </a:r>
            <a:r>
              <a:rPr lang="fr-BE" sz="1400" dirty="0" smtClean="0">
                <a:solidFill>
                  <a:schemeClr val="dk1"/>
                </a:solidFill>
              </a:rPr>
              <a:t>)</a:t>
            </a:r>
            <a:br>
              <a:rPr lang="fr-BE" sz="1400" dirty="0" smtClean="0">
                <a:solidFill>
                  <a:schemeClr val="dk1"/>
                </a:solidFill>
              </a:rPr>
            </a:br>
            <a:r>
              <a:rPr lang="fr-BE" sz="1400" dirty="0" smtClean="0">
                <a:solidFill>
                  <a:schemeClr val="dk1"/>
                </a:solidFill>
              </a:rPr>
              <a:t>Indice de proximité (</a:t>
            </a:r>
            <a:r>
              <a:rPr lang="fr-BE" sz="1400" i="1" dirty="0" smtClean="0">
                <a:solidFill>
                  <a:schemeClr val="dk1"/>
                </a:solidFill>
              </a:rPr>
              <a:t>PX</a:t>
            </a:r>
            <a:r>
              <a:rPr lang="fr-BE" sz="1400" dirty="0" smtClean="0">
                <a:solidFill>
                  <a:schemeClr val="dk1"/>
                </a:solidFill>
              </a:rPr>
              <a:t>)</a:t>
            </a:r>
            <a:endParaRPr lang="fr-BE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7776864" cy="511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Matériel et Méthode: </a:t>
            </a:r>
            <a:r>
              <a:rPr lang="fr-BE" sz="3100" dirty="0" smtClean="0"/>
              <a:t>de nouvelles définitions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14</a:t>
            </a:fld>
            <a:endParaRPr lang="fr-BE"/>
          </a:p>
        </p:txBody>
      </p:sp>
      <p:sp>
        <p:nvSpPr>
          <p:cNvPr id="15" name="Flèche droite 14"/>
          <p:cNvSpPr/>
          <p:nvPr/>
        </p:nvSpPr>
        <p:spPr>
          <a:xfrm>
            <a:off x="5004048" y="4581128"/>
            <a:ext cx="367837" cy="110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ZoneTexte 15"/>
          <p:cNvSpPr txBox="1"/>
          <p:nvPr/>
        </p:nvSpPr>
        <p:spPr>
          <a:xfrm>
            <a:off x="5508104" y="4581128"/>
            <a:ext cx="3020185" cy="738664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B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Indice de classe dominante</a:t>
            </a:r>
          </a:p>
          <a:p>
            <a:r>
              <a:rPr lang="fr-B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Indice de dominance</a:t>
            </a:r>
          </a:p>
          <a:p>
            <a:r>
              <a:rPr lang="fr-BE" sz="1400" dirty="0" smtClean="0">
                <a:solidFill>
                  <a:schemeClr val="dk1"/>
                </a:solidFill>
              </a:rPr>
              <a:t>Indice de proportion de surface bâtie</a:t>
            </a:r>
            <a:endParaRPr lang="fr-BE" sz="1400" dirty="0" smtClean="0"/>
          </a:p>
        </p:txBody>
      </p:sp>
      <p:sp>
        <p:nvSpPr>
          <p:cNvPr id="11" name="Flèche droite 10"/>
          <p:cNvSpPr/>
          <p:nvPr/>
        </p:nvSpPr>
        <p:spPr>
          <a:xfrm>
            <a:off x="5212857" y="1628800"/>
            <a:ext cx="367837" cy="110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ZoneTexte 11"/>
          <p:cNvSpPr txBox="1"/>
          <p:nvPr/>
        </p:nvSpPr>
        <p:spPr>
          <a:xfrm>
            <a:off x="5692341" y="1268760"/>
            <a:ext cx="3100300" cy="738664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B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Indice de classe dominante</a:t>
            </a:r>
          </a:p>
          <a:p>
            <a:r>
              <a:rPr lang="fr-B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Indice de dominance</a:t>
            </a:r>
          </a:p>
          <a:p>
            <a:r>
              <a:rPr lang="fr-BE" sz="1400" dirty="0" smtClean="0">
                <a:solidFill>
                  <a:schemeClr val="dk1"/>
                </a:solidFill>
              </a:rPr>
              <a:t>Indice de proportion de surface bâtie</a:t>
            </a:r>
            <a:endParaRPr lang="fr-BE" sz="1400" dirty="0"/>
          </a:p>
        </p:txBody>
      </p:sp>
      <p:sp>
        <p:nvSpPr>
          <p:cNvPr id="13" name="Flèche droite 12"/>
          <p:cNvSpPr/>
          <p:nvPr/>
        </p:nvSpPr>
        <p:spPr>
          <a:xfrm>
            <a:off x="6193756" y="2132856"/>
            <a:ext cx="367837" cy="110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pSp>
        <p:nvGrpSpPr>
          <p:cNvPr id="3" name="Groupe 19"/>
          <p:cNvGrpSpPr/>
          <p:nvPr/>
        </p:nvGrpSpPr>
        <p:grpSpPr>
          <a:xfrm>
            <a:off x="6611579" y="2060848"/>
            <a:ext cx="2208893" cy="1169551"/>
            <a:chOff x="2394894" y="3921576"/>
            <a:chExt cx="2208893" cy="1169551"/>
          </a:xfrm>
        </p:grpSpPr>
        <p:sp>
          <p:nvSpPr>
            <p:cNvPr id="14" name="ZoneTexte 13"/>
            <p:cNvSpPr txBox="1"/>
            <p:nvPr/>
          </p:nvSpPr>
          <p:spPr>
            <a:xfrm>
              <a:off x="2394894" y="3921576"/>
              <a:ext cx="2180707" cy="1169551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fr-BE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Densité de taches (</a:t>
              </a:r>
              <a:r>
                <a:rPr lang="fr-BE" sz="14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ρ</a:t>
              </a:r>
              <a:r>
                <a:rPr lang="fr-BE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)</a:t>
              </a:r>
              <a:br>
                <a:rPr lang="fr-BE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fr-BE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Distance bord à bord au plus proche voisin (</a:t>
              </a:r>
              <a:r>
                <a:rPr lang="fr-BE" sz="14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z</a:t>
              </a:r>
              <a:r>
                <a:rPr lang="fr-BE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)</a:t>
              </a:r>
              <a:br>
                <a:rPr lang="fr-BE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fr-BE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Indice d'agrégation (</a:t>
              </a:r>
              <a:r>
                <a:rPr lang="fr-BE" sz="14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</a:t>
              </a:r>
              <a:r>
                <a:rPr lang="fr-BE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)</a:t>
              </a:r>
              <a:br>
                <a:rPr lang="fr-BE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fr-BE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Indice de proximité (</a:t>
              </a:r>
              <a:r>
                <a:rPr lang="fr-BE" sz="14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PX</a:t>
              </a:r>
              <a:r>
                <a:rPr lang="fr-BE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)</a:t>
              </a:r>
            </a:p>
          </p:txBody>
        </p:sp>
        <p:cxnSp>
          <p:nvCxnSpPr>
            <p:cNvPr id="17" name="Connecteur droit 16"/>
            <p:cNvCxnSpPr/>
            <p:nvPr/>
          </p:nvCxnSpPr>
          <p:spPr>
            <a:xfrm>
              <a:off x="2394894" y="3921576"/>
              <a:ext cx="2192027" cy="113543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 flipV="1">
              <a:off x="2411760" y="3933056"/>
              <a:ext cx="2192027" cy="113543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Matériel et Méthode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15</a:t>
            </a:fld>
            <a:endParaRPr lang="fr-BE"/>
          </a:p>
        </p:txBody>
      </p:sp>
      <p:pic>
        <p:nvPicPr>
          <p:cNvPr id="5" name="Espace réservé du contenu 4" descr="Mosaique_2002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5734595" y="2535920"/>
            <a:ext cx="2411049" cy="3410079"/>
          </a:xfrm>
        </p:spPr>
      </p:pic>
      <p:pic>
        <p:nvPicPr>
          <p:cNvPr id="7" name="Image 6" descr="Mosaique_2009.jpg"/>
          <p:cNvPicPr>
            <a:picLocks noChangeAspect="1"/>
          </p:cNvPicPr>
          <p:nvPr/>
        </p:nvPicPr>
        <p:blipFill>
          <a:blip r:embed="rId4" cstate="print"/>
          <a:srcRect b="15129"/>
          <a:stretch>
            <a:fillRect/>
          </a:stretch>
        </p:blipFill>
        <p:spPr>
          <a:xfrm>
            <a:off x="4932040" y="1656184"/>
            <a:ext cx="3816424" cy="4581128"/>
          </a:xfrm>
          <a:prstGeom prst="rect">
            <a:avLst/>
          </a:prstGeom>
        </p:spPr>
      </p:pic>
      <p:pic>
        <p:nvPicPr>
          <p:cNvPr id="8" name="Image 7" descr="Mosaique_2002.JPG"/>
          <p:cNvPicPr>
            <a:picLocks noChangeAspect="1"/>
          </p:cNvPicPr>
          <p:nvPr/>
        </p:nvPicPr>
        <p:blipFill>
          <a:blip r:embed="rId5" cstate="print"/>
          <a:srcRect b="17512"/>
          <a:stretch>
            <a:fillRect/>
          </a:stretch>
        </p:blipFill>
        <p:spPr>
          <a:xfrm>
            <a:off x="395536" y="1556792"/>
            <a:ext cx="3888432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Matériel et Méthode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16</a:t>
            </a:fld>
            <a:endParaRPr lang="fr-BE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BE" dirty="0" smtClean="0"/>
              <a:t>Par maille de 250 m x 250 m</a:t>
            </a:r>
          </a:p>
          <a:p>
            <a:r>
              <a:rPr lang="fr-BE" dirty="0" smtClean="0"/>
              <a:t>Indice de proportion de surface bâtie = </a:t>
            </a:r>
          </a:p>
          <a:p>
            <a:pPr>
              <a:buNone/>
            </a:pPr>
            <a:r>
              <a:rPr lang="fr-BE" dirty="0" smtClean="0"/>
              <a:t>	Surface bâtie/surface exploitable (%)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9712" y="1988840"/>
            <a:ext cx="6768752" cy="1872208"/>
          </a:xfrm>
        </p:spPr>
        <p:txBody>
          <a:bodyPr>
            <a:noAutofit/>
          </a:bodyPr>
          <a:lstStyle/>
          <a:p>
            <a:r>
              <a:rPr lang="fr-BE" sz="6000" dirty="0" smtClean="0"/>
              <a:t>Résultats et discussion</a:t>
            </a:r>
            <a:endParaRPr lang="fr-BE" sz="6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1560" y="2060848"/>
            <a:ext cx="1008112" cy="576064"/>
          </a:xfrm>
        </p:spPr>
        <p:txBody>
          <a:bodyPr/>
          <a:lstStyle/>
          <a:p>
            <a:pPr>
              <a:buNone/>
            </a:pPr>
            <a:r>
              <a:rPr lang="fr-BE" dirty="0" smtClean="0"/>
              <a:t> 4</a:t>
            </a:r>
            <a:r>
              <a:rPr lang="fr-BE" dirty="0" smtClean="0">
                <a:solidFill>
                  <a:schemeClr val="tx2"/>
                </a:solidFill>
              </a:rPr>
              <a:t>/5</a:t>
            </a:r>
            <a:endParaRPr lang="fr-BE" sz="4400" dirty="0">
              <a:solidFill>
                <a:schemeClr val="tx2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17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Résultats et discussion: </a:t>
            </a:r>
            <a:r>
              <a:rPr lang="fr-BE" sz="2800" dirty="0" smtClean="0"/>
              <a:t>classification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18</a:t>
            </a:fld>
            <a:endParaRPr lang="fr-BE"/>
          </a:p>
        </p:txBody>
      </p:sp>
      <p:pic>
        <p:nvPicPr>
          <p:cNvPr id="5" name="Espace réservé du contenu 4" descr="Classif_0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b="23943"/>
          <a:stretch>
            <a:fillRect/>
          </a:stretch>
        </p:blipFill>
        <p:spPr>
          <a:xfrm>
            <a:off x="381166" y="1556792"/>
            <a:ext cx="3614770" cy="3888432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6975" b="44483"/>
          <a:stretch>
            <a:fillRect/>
          </a:stretch>
        </p:blipFill>
        <p:spPr bwMode="auto">
          <a:xfrm>
            <a:off x="467544" y="5601946"/>
            <a:ext cx="4536504" cy="106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 t="54927" r="51901"/>
          <a:stretch>
            <a:fillRect/>
          </a:stretch>
        </p:blipFill>
        <p:spPr bwMode="auto">
          <a:xfrm>
            <a:off x="5508104" y="5733256"/>
            <a:ext cx="202423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Image 9" descr="Classif_09_bis_ssLegende.jpg"/>
          <p:cNvPicPr>
            <a:picLocks noChangeAspect="1"/>
          </p:cNvPicPr>
          <p:nvPr/>
        </p:nvPicPr>
        <p:blipFill>
          <a:blip r:embed="rId4" cstate="print"/>
          <a:srcRect l="5448" t="3801" r="6933" b="20600"/>
          <a:stretch>
            <a:fillRect/>
          </a:stretch>
        </p:blipFill>
        <p:spPr>
          <a:xfrm>
            <a:off x="4860032" y="1628800"/>
            <a:ext cx="3363372" cy="4104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Résultats et discussion: </a:t>
            </a:r>
            <a:r>
              <a:rPr lang="fr-BE" sz="2700" dirty="0" smtClean="0"/>
              <a:t>précision de la classification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19</a:t>
            </a:fld>
            <a:endParaRPr lang="fr-BE"/>
          </a:p>
        </p:txBody>
      </p:sp>
      <p:sp>
        <p:nvSpPr>
          <p:cNvPr id="8" name="ZoneTexte 7"/>
          <p:cNvSpPr txBox="1"/>
          <p:nvPr/>
        </p:nvSpPr>
        <p:spPr>
          <a:xfrm>
            <a:off x="467544" y="5013176"/>
            <a:ext cx="38172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Précision totale: 40 %</a:t>
            </a:r>
          </a:p>
          <a:p>
            <a:r>
              <a:rPr lang="fr-BE" dirty="0" smtClean="0"/>
              <a:t>Coefficient Kappa: 0.37 -&gt; Acceptable</a:t>
            </a:r>
            <a:endParaRPr lang="fr-BE" dirty="0"/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844824"/>
            <a:ext cx="7246620" cy="275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9712" y="1988840"/>
            <a:ext cx="6768752" cy="1872208"/>
          </a:xfrm>
        </p:spPr>
        <p:txBody>
          <a:bodyPr>
            <a:noAutofit/>
          </a:bodyPr>
          <a:lstStyle/>
          <a:p>
            <a:r>
              <a:rPr lang="fr-BE" sz="8800" dirty="0" smtClean="0"/>
              <a:t>Introduction</a:t>
            </a:r>
            <a:endParaRPr lang="fr-BE" sz="8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1560" y="2060848"/>
            <a:ext cx="1008112" cy="576064"/>
          </a:xfrm>
        </p:spPr>
        <p:txBody>
          <a:bodyPr/>
          <a:lstStyle/>
          <a:p>
            <a:pPr>
              <a:buNone/>
            </a:pPr>
            <a:r>
              <a:rPr lang="fr-BE" dirty="0" smtClean="0"/>
              <a:t> </a:t>
            </a:r>
            <a:r>
              <a:rPr lang="fr-BE" dirty="0" smtClean="0">
                <a:solidFill>
                  <a:schemeClr val="tx2"/>
                </a:solidFill>
              </a:rPr>
              <a:t>1/5</a:t>
            </a:r>
            <a:endParaRPr lang="fr-BE" sz="4400" dirty="0">
              <a:solidFill>
                <a:schemeClr val="tx2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2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Résultats et discussion: </a:t>
            </a:r>
            <a:r>
              <a:rPr lang="fr-BE" sz="2700" dirty="0" smtClean="0"/>
              <a:t>précision de la classification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20</a:t>
            </a:fld>
            <a:endParaRPr lang="fr-BE"/>
          </a:p>
        </p:txBody>
      </p:sp>
      <p:sp>
        <p:nvSpPr>
          <p:cNvPr id="8" name="ZoneTexte 7"/>
          <p:cNvSpPr txBox="1"/>
          <p:nvPr/>
        </p:nvSpPr>
        <p:spPr>
          <a:xfrm>
            <a:off x="467544" y="5013176"/>
            <a:ext cx="38172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Précision totale: 35 %</a:t>
            </a:r>
          </a:p>
          <a:p>
            <a:r>
              <a:rPr lang="fr-BE" dirty="0" smtClean="0"/>
              <a:t>Coefficient Kappa: 0.31 -&gt; Acceptable</a:t>
            </a:r>
            <a:endParaRPr lang="fr-BE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844824"/>
            <a:ext cx="7246620" cy="275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Résultats et discussion: </a:t>
            </a:r>
            <a:r>
              <a:rPr lang="fr-BE" sz="2700" dirty="0" smtClean="0"/>
              <a:t>proportion de surface bâtie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21</a:t>
            </a:fld>
            <a:endParaRPr lang="fr-BE"/>
          </a:p>
        </p:txBody>
      </p:sp>
      <p:grpSp>
        <p:nvGrpSpPr>
          <p:cNvPr id="11" name="Groupe 10"/>
          <p:cNvGrpSpPr/>
          <p:nvPr/>
        </p:nvGrpSpPr>
        <p:grpSpPr>
          <a:xfrm>
            <a:off x="755576" y="2636912"/>
            <a:ext cx="864096" cy="1296144"/>
            <a:chOff x="755576" y="2636912"/>
            <a:chExt cx="864096" cy="1296144"/>
          </a:xfrm>
        </p:grpSpPr>
        <p:sp>
          <p:nvSpPr>
            <p:cNvPr id="8" name="Rectangle 7"/>
            <p:cNvSpPr/>
            <p:nvPr/>
          </p:nvSpPr>
          <p:spPr>
            <a:xfrm>
              <a:off x="755576" y="2636912"/>
              <a:ext cx="648072" cy="1296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15616" y="2636912"/>
              <a:ext cx="504056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5148064" y="2492896"/>
            <a:ext cx="792088" cy="1296144"/>
            <a:chOff x="755576" y="2636912"/>
            <a:chExt cx="864096" cy="1296144"/>
          </a:xfrm>
        </p:grpSpPr>
        <p:sp>
          <p:nvSpPr>
            <p:cNvPr id="13" name="Rectangle 12"/>
            <p:cNvSpPr/>
            <p:nvPr/>
          </p:nvSpPr>
          <p:spPr>
            <a:xfrm>
              <a:off x="755576" y="2636912"/>
              <a:ext cx="648072" cy="1296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15616" y="2636912"/>
              <a:ext cx="504056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pic>
        <p:nvPicPr>
          <p:cNvPr id="16" name="Image 15" descr="Prop_bati_2009b.jpg"/>
          <p:cNvPicPr>
            <a:picLocks noChangeAspect="1"/>
          </p:cNvPicPr>
          <p:nvPr/>
        </p:nvPicPr>
        <p:blipFill>
          <a:blip r:embed="rId3" cstate="print"/>
          <a:srcRect b="19867"/>
          <a:stretch>
            <a:fillRect/>
          </a:stretch>
        </p:blipFill>
        <p:spPr>
          <a:xfrm>
            <a:off x="1157982" y="1340768"/>
            <a:ext cx="4752430" cy="5386209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844824"/>
            <a:ext cx="2160240" cy="1675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Résultats et discussion: </a:t>
            </a:r>
            <a:r>
              <a:rPr lang="fr-BE" sz="2200" dirty="0" smtClean="0"/>
              <a:t>proportion de surface bâtie 					&amp; définition des différentes zones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22</a:t>
            </a:fld>
            <a:endParaRPr lang="fr-BE"/>
          </a:p>
        </p:txBody>
      </p:sp>
      <p:grpSp>
        <p:nvGrpSpPr>
          <p:cNvPr id="3" name="Groupe 10"/>
          <p:cNvGrpSpPr/>
          <p:nvPr/>
        </p:nvGrpSpPr>
        <p:grpSpPr>
          <a:xfrm>
            <a:off x="755576" y="2636912"/>
            <a:ext cx="864096" cy="1296144"/>
            <a:chOff x="755576" y="2636912"/>
            <a:chExt cx="864096" cy="1296144"/>
          </a:xfrm>
        </p:grpSpPr>
        <p:sp>
          <p:nvSpPr>
            <p:cNvPr id="8" name="Rectangle 7"/>
            <p:cNvSpPr/>
            <p:nvPr/>
          </p:nvSpPr>
          <p:spPr>
            <a:xfrm>
              <a:off x="755576" y="2636912"/>
              <a:ext cx="648072" cy="1296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15616" y="2636912"/>
              <a:ext cx="504056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pSp>
        <p:nvGrpSpPr>
          <p:cNvPr id="5" name="Groupe 11"/>
          <p:cNvGrpSpPr/>
          <p:nvPr/>
        </p:nvGrpSpPr>
        <p:grpSpPr>
          <a:xfrm>
            <a:off x="5148064" y="2492896"/>
            <a:ext cx="792088" cy="1296144"/>
            <a:chOff x="755576" y="2636912"/>
            <a:chExt cx="864096" cy="1296144"/>
          </a:xfrm>
        </p:grpSpPr>
        <p:sp>
          <p:nvSpPr>
            <p:cNvPr id="13" name="Rectangle 12"/>
            <p:cNvSpPr/>
            <p:nvPr/>
          </p:nvSpPr>
          <p:spPr>
            <a:xfrm>
              <a:off x="755576" y="2636912"/>
              <a:ext cx="648072" cy="1296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15616" y="2636912"/>
              <a:ext cx="504056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pic>
        <p:nvPicPr>
          <p:cNvPr id="12" name="Image 11" descr="Prop_bati_2009b_zones.jpg"/>
          <p:cNvPicPr>
            <a:picLocks noChangeAspect="1"/>
          </p:cNvPicPr>
          <p:nvPr/>
        </p:nvPicPr>
        <p:blipFill>
          <a:blip r:embed="rId3" cstate="print"/>
          <a:srcRect b="21251"/>
          <a:stretch>
            <a:fillRect/>
          </a:stretch>
        </p:blipFill>
        <p:spPr>
          <a:xfrm>
            <a:off x="971600" y="1457400"/>
            <a:ext cx="4848854" cy="54006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429000"/>
            <a:ext cx="1944216" cy="139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869160"/>
            <a:ext cx="2754253" cy="1811089"/>
          </a:xfrm>
          <a:prstGeom prst="rect">
            <a:avLst/>
          </a:prstGeom>
          <a:noFill/>
          <a:ln w="158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1844824"/>
            <a:ext cx="1800200" cy="139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Résultats et discussion:</a:t>
            </a:r>
            <a:r>
              <a:rPr lang="fr-BE" sz="2200" dirty="0" smtClean="0"/>
              <a:t> proportion de surface bâtie 					&amp; définition des différentes zones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23</a:t>
            </a:fld>
            <a:endParaRPr lang="fr-BE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275585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996952"/>
            <a:ext cx="2718594" cy="17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797152"/>
            <a:ext cx="2664297" cy="1733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00808"/>
            <a:ext cx="8153400" cy="1639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Résultats et discussion: </a:t>
            </a:r>
            <a:r>
              <a:rPr lang="fr-BE" sz="3100" dirty="0" smtClean="0"/>
              <a:t>dynamique paysagère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24</a:t>
            </a:fld>
            <a:endParaRPr lang="fr-BE"/>
          </a:p>
        </p:txBody>
      </p:sp>
      <p:sp>
        <p:nvSpPr>
          <p:cNvPr id="8" name="Flèche courbée vers la droite 7"/>
          <p:cNvSpPr/>
          <p:nvPr/>
        </p:nvSpPr>
        <p:spPr>
          <a:xfrm rot="19406354">
            <a:off x="499056" y="3616085"/>
            <a:ext cx="560145" cy="125791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8826" y="1844824"/>
            <a:ext cx="3876258" cy="471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Résultats et discussion: </a:t>
            </a:r>
            <a:r>
              <a:rPr lang="fr-BE" sz="2700" dirty="0" smtClean="0"/>
              <a:t>variation d’anthropisation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25</a:t>
            </a:fld>
            <a:endParaRPr lang="fr-BE"/>
          </a:p>
        </p:txBody>
      </p:sp>
      <p:sp>
        <p:nvSpPr>
          <p:cNvPr id="9" name="Rectangle 8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BE" dirty="0" smtClean="0"/>
          </a:p>
        </p:txBody>
      </p:sp>
      <p:graphicFrame>
        <p:nvGraphicFramePr>
          <p:cNvPr id="12" name="Graphique 11"/>
          <p:cNvGraphicFramePr/>
          <p:nvPr/>
        </p:nvGraphicFramePr>
        <p:xfrm>
          <a:off x="5148064" y="4005064"/>
          <a:ext cx="3680088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251520" y="1700809"/>
          <a:ext cx="3744416" cy="2952328"/>
        </p:xfrm>
        <a:graphic>
          <a:graphicData uri="http://schemas.openxmlformats.org/drawingml/2006/table">
            <a:tbl>
              <a:tblPr/>
              <a:tblGrid>
                <a:gridCol w="2572500"/>
                <a:gridCol w="1171916"/>
              </a:tblGrid>
              <a:tr h="429270"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Classe d'occupation du sol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Echelle d'anthropisation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537">
                <a:tc>
                  <a:txBody>
                    <a:bodyPr/>
                    <a:lstStyle/>
                    <a:p>
                      <a:pPr algn="l" fontAlgn="ctr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Bâti, sol nu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--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537">
                <a:tc>
                  <a:txBody>
                    <a:bodyPr/>
                    <a:lstStyle/>
                    <a:p>
                      <a:pPr algn="l" fontAlgn="ctr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Terril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</a:tr>
              <a:tr h="481834">
                <a:tc>
                  <a:txBody>
                    <a:bodyPr/>
                    <a:lstStyle/>
                    <a:p>
                      <a:pPr algn="l" fontAlgn="ctr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Culture, savanes herbacée, arborée et arbustive, jeune jachère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15">
                <a:tc>
                  <a:txBody>
                    <a:bodyPr/>
                    <a:lstStyle/>
                    <a:p>
                      <a:pPr algn="l" fontAlgn="ctr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Feu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</a:tr>
              <a:tr h="490595">
                <a:tc>
                  <a:txBody>
                    <a:bodyPr/>
                    <a:lstStyle/>
                    <a:p>
                      <a:pPr algn="l" fontAlgn="ctr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Sav. Boisee, vieille jachère, plantation d'arbres, forêt en régénération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+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55">
                <a:tc>
                  <a:txBody>
                    <a:bodyPr/>
                    <a:lstStyle/>
                    <a:p>
                      <a:pPr algn="l" fontAlgn="ctr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Zones humides, marécages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</a:tr>
              <a:tr h="219015">
                <a:tc>
                  <a:txBody>
                    <a:bodyPr/>
                    <a:lstStyle/>
                    <a:p>
                      <a:pPr algn="l" fontAlgn="ctr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Zones brûlées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</a:tr>
              <a:tr h="210255">
                <a:tc>
                  <a:txBody>
                    <a:bodyPr/>
                    <a:lstStyle/>
                    <a:p>
                      <a:pPr algn="l" fontAlgn="ctr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Eau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++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15">
                <a:tc>
                  <a:txBody>
                    <a:bodyPr/>
                    <a:lstStyle/>
                    <a:p>
                      <a:pPr algn="l" fontAlgn="ctr"/>
                      <a:r>
                        <a:rPr lang="fr-B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Forêt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Espace réservé du contenu 13" descr="Anthropisation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rcRect t="3203" r="4856" b="19916"/>
          <a:stretch>
            <a:fillRect/>
          </a:stretch>
        </p:blipFill>
        <p:spPr>
          <a:xfrm>
            <a:off x="179512" y="1591129"/>
            <a:ext cx="4608512" cy="5266871"/>
          </a:xfrm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1" y="1700808"/>
            <a:ext cx="3528392" cy="1009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9712" y="1988840"/>
            <a:ext cx="6768752" cy="1872208"/>
          </a:xfrm>
        </p:spPr>
        <p:txBody>
          <a:bodyPr>
            <a:noAutofit/>
          </a:bodyPr>
          <a:lstStyle/>
          <a:p>
            <a:r>
              <a:rPr lang="fr-BE" sz="6000" dirty="0" smtClean="0"/>
              <a:t>Conclusions</a:t>
            </a:r>
            <a:endParaRPr lang="fr-BE" sz="6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1560" y="2060848"/>
            <a:ext cx="1008112" cy="576064"/>
          </a:xfrm>
        </p:spPr>
        <p:txBody>
          <a:bodyPr/>
          <a:lstStyle/>
          <a:p>
            <a:pPr>
              <a:buNone/>
            </a:pPr>
            <a:r>
              <a:rPr lang="fr-BE" dirty="0" smtClean="0"/>
              <a:t> 5</a:t>
            </a:r>
            <a:r>
              <a:rPr lang="fr-BE" dirty="0" smtClean="0">
                <a:solidFill>
                  <a:schemeClr val="tx2"/>
                </a:solidFill>
              </a:rPr>
              <a:t>/5</a:t>
            </a:r>
            <a:endParaRPr lang="fr-BE" sz="4400" dirty="0">
              <a:solidFill>
                <a:schemeClr val="tx2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26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Conclusions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27</a:t>
            </a:fld>
            <a:endParaRPr lang="fr-BE"/>
          </a:p>
        </p:txBody>
      </p:sp>
      <p:sp>
        <p:nvSpPr>
          <p:cNvPr id="9" name="Rectangle 8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BE" dirty="0" smtClean="0"/>
          </a:p>
        </p:txBody>
      </p:sp>
      <p:sp>
        <p:nvSpPr>
          <p:cNvPr id="12" name="ZoneTexte 11"/>
          <p:cNvSpPr txBox="1"/>
          <p:nvPr/>
        </p:nvSpPr>
        <p:spPr>
          <a:xfrm>
            <a:off x="539553" y="2132856"/>
            <a:ext cx="53285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BE" sz="2800" dirty="0" smtClean="0"/>
              <a:t> Arbre à décisions « de terrain »</a:t>
            </a:r>
          </a:p>
          <a:p>
            <a:pPr>
              <a:buFontTx/>
              <a:buChar char="-"/>
            </a:pPr>
            <a:r>
              <a:rPr lang="fr-BE" sz="2800" dirty="0" smtClean="0"/>
              <a:t> Méthodologie à partir de traitement d’images satellites</a:t>
            </a:r>
          </a:p>
          <a:p>
            <a:pPr>
              <a:buFontTx/>
              <a:buChar char="-"/>
            </a:pPr>
            <a:endParaRPr lang="fr-BE" sz="2800" dirty="0" smtClean="0"/>
          </a:p>
        </p:txBody>
      </p:sp>
      <p:sp>
        <p:nvSpPr>
          <p:cNvPr id="14" name="ZoneTexte 13"/>
          <p:cNvSpPr txBox="1"/>
          <p:nvPr/>
        </p:nvSpPr>
        <p:spPr>
          <a:xfrm>
            <a:off x="683568" y="3789040"/>
            <a:ext cx="79208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BE" sz="2800" dirty="0" smtClean="0"/>
              <a:t> </a:t>
            </a:r>
            <a:r>
              <a:rPr lang="fr-BE" sz="2800" dirty="0" err="1" smtClean="0"/>
              <a:t>Bati</a:t>
            </a:r>
            <a:r>
              <a:rPr lang="fr-BE" sz="2800" dirty="0" smtClean="0"/>
              <a:t> continu: +4 040 ha (+1.49 %)</a:t>
            </a:r>
          </a:p>
          <a:p>
            <a:pPr>
              <a:buFontTx/>
              <a:buChar char="-"/>
            </a:pPr>
            <a:r>
              <a:rPr lang="fr-BE" sz="2800" dirty="0" smtClean="0"/>
              <a:t> Forêt: -31 110 ha (-11.46%) </a:t>
            </a:r>
          </a:p>
          <a:p>
            <a:pPr>
              <a:buFontTx/>
              <a:buChar char="-"/>
            </a:pPr>
            <a:r>
              <a:rPr lang="fr-BE" sz="2800" dirty="0" smtClean="0"/>
              <a:t> Savane boisée: +27 770 ha (+ 10.23%)</a:t>
            </a:r>
          </a:p>
          <a:p>
            <a:endParaRPr lang="fr-BE" dirty="0" smtClean="0"/>
          </a:p>
          <a:p>
            <a:r>
              <a:rPr lang="fr-BE" sz="2800" dirty="0" smtClean="0"/>
              <a:t>- Synthèse des changements d’occupation du sol sous forme de cartographie de variation d’anthropisation</a:t>
            </a:r>
            <a:endParaRPr lang="fr-BE" dirty="0" smtClean="0"/>
          </a:p>
          <a:p>
            <a:endParaRPr lang="fr-BE" dirty="0"/>
          </a:p>
        </p:txBody>
      </p:sp>
      <p:sp>
        <p:nvSpPr>
          <p:cNvPr id="15" name="Accolade fermante 14"/>
          <p:cNvSpPr/>
          <p:nvPr/>
        </p:nvSpPr>
        <p:spPr>
          <a:xfrm>
            <a:off x="5652120" y="2204864"/>
            <a:ext cx="504056" cy="1368152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ZoneTexte 15"/>
          <p:cNvSpPr txBox="1"/>
          <p:nvPr/>
        </p:nvSpPr>
        <p:spPr>
          <a:xfrm>
            <a:off x="6372200" y="2276872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solidFill>
                  <a:schemeClr val="accent1"/>
                </a:solidFill>
              </a:rPr>
              <a:t>Zones urbaine, périurbaine, rurale</a:t>
            </a:r>
            <a:endParaRPr lang="fr-BE" sz="2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1600" y="1556792"/>
            <a:ext cx="7197080" cy="1872208"/>
          </a:xfrm>
        </p:spPr>
        <p:txBody>
          <a:bodyPr>
            <a:normAutofit/>
          </a:bodyPr>
          <a:lstStyle/>
          <a:p>
            <a:pPr algn="ctr"/>
            <a:r>
              <a:rPr lang="fr-BE" cap="small" dirty="0" smtClean="0"/>
              <a:t>Merci de votre attention</a:t>
            </a: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sz="2200" cap="none" dirty="0" smtClean="0"/>
              <a:t>Images Spot © CNES (2012), distribution Spot Image S.A.</a:t>
            </a:r>
            <a:endParaRPr lang="fr-BE" cap="small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r-BE" sz="2400" dirty="0"/>
          </a:p>
        </p:txBody>
      </p:sp>
      <p:pic>
        <p:nvPicPr>
          <p:cNvPr id="4" name="Image 3" descr="Visuel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347720"/>
            <a:ext cx="2555775" cy="2710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Introduction: </a:t>
            </a:r>
            <a:r>
              <a:rPr lang="fr-BE" sz="3100" dirty="0" smtClean="0"/>
              <a:t>une population urbaine en croissance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3</a:t>
            </a:fld>
            <a:endParaRPr lang="fr-BE"/>
          </a:p>
        </p:txBody>
      </p:sp>
      <p:pic>
        <p:nvPicPr>
          <p:cNvPr id="5" name="Picture 1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1916832"/>
            <a:ext cx="462507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683568" y="6021288"/>
            <a:ext cx="9094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dirty="0" smtClean="0"/>
              <a:t>ONU, 2004</a:t>
            </a:r>
            <a:endParaRPr lang="fr-B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Introduction: </a:t>
            </a:r>
            <a:r>
              <a:rPr lang="fr-BE" sz="3100" dirty="0" smtClean="0"/>
              <a:t>une population urbaine en croissance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4</a:t>
            </a:fld>
            <a:endParaRPr lang="fr-BE"/>
          </a:p>
        </p:txBody>
      </p:sp>
      <p:pic>
        <p:nvPicPr>
          <p:cNvPr id="5" name="Picture 1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7544" y="1916832"/>
            <a:ext cx="462507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683568" y="6021288"/>
            <a:ext cx="9094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dirty="0" smtClean="0"/>
              <a:t>ONU, 2004</a:t>
            </a:r>
            <a:endParaRPr lang="fr-BE" sz="1200" dirty="0"/>
          </a:p>
        </p:txBody>
      </p:sp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700808"/>
            <a:ext cx="3240360" cy="458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3707904" y="5949280"/>
            <a:ext cx="17347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 smtClean="0"/>
              <a:t>Adapté de UN, 2012</a:t>
            </a:r>
            <a:endParaRPr lang="fr-BE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Introduction</a:t>
            </a:r>
            <a:r>
              <a:rPr lang="fr-BE" sz="2800" dirty="0" smtClean="0"/>
              <a:t>: des définitions variables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5</a:t>
            </a:fld>
            <a:endParaRPr lang="fr-BE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27784" y="1628800"/>
            <a:ext cx="3672408" cy="273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437112"/>
            <a:ext cx="7560840" cy="2240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6516216" y="1628800"/>
            <a:ext cx="2016224" cy="720080"/>
          </a:xfrm>
          <a:prstGeom prst="rect">
            <a:avLst/>
          </a:prstGeom>
        </p:spPr>
        <p:txBody>
          <a:bodyPr vert="horz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B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Forstall</a:t>
            </a:r>
            <a:r>
              <a:rPr kumimoji="0" lang="fr-B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et al, 2008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Introduction: </a:t>
            </a:r>
            <a:r>
              <a:rPr lang="fr-BE" sz="3200" dirty="0" smtClean="0"/>
              <a:t>le cas de Lubumbashi (RDC)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6</a:t>
            </a:fld>
            <a:endParaRPr lang="fr-BE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BE" dirty="0" smtClean="0"/>
          </a:p>
          <a:p>
            <a:endParaRPr lang="fr-BE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5649" y="1844824"/>
            <a:ext cx="1170130" cy="9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8677" y="1912753"/>
            <a:ext cx="1212567" cy="1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Line 6"/>
          <p:cNvSpPr>
            <a:spLocks noChangeShapeType="1"/>
          </p:cNvSpPr>
          <p:nvPr/>
        </p:nvSpPr>
        <p:spPr bwMode="auto">
          <a:xfrm flipH="1">
            <a:off x="5024210" y="2700144"/>
            <a:ext cx="1545196" cy="60663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10" name="Image 9" descr="Lubum_GoogleEarth_ss_routes_02_05_2010.jpg"/>
          <p:cNvPicPr>
            <a:picLocks noChangeAspect="1"/>
          </p:cNvPicPr>
          <p:nvPr/>
        </p:nvPicPr>
        <p:blipFill>
          <a:blip r:embed="rId4" cstate="print"/>
          <a:srcRect l="21907" t="8264" r="25759"/>
          <a:stretch>
            <a:fillRect/>
          </a:stretch>
        </p:blipFill>
        <p:spPr>
          <a:xfrm>
            <a:off x="1763688" y="3356992"/>
            <a:ext cx="3096344" cy="319746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4932040" y="6237312"/>
            <a:ext cx="2917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 err="1" smtClean="0"/>
              <a:t>Munyemba</a:t>
            </a:r>
            <a:r>
              <a:rPr lang="fr-BE" sz="1400" dirty="0" smtClean="0"/>
              <a:t> 2010, Google </a:t>
            </a:r>
            <a:r>
              <a:rPr lang="fr-BE" sz="1400" dirty="0" err="1" smtClean="0"/>
              <a:t>Earth</a:t>
            </a:r>
            <a:r>
              <a:rPr lang="fr-BE" sz="1400" dirty="0" smtClean="0"/>
              <a:t> 2010</a:t>
            </a:r>
            <a:endParaRPr lang="fr-BE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Introduction: </a:t>
            </a:r>
            <a:r>
              <a:rPr lang="fr-BE" sz="2800" dirty="0" smtClean="0"/>
              <a:t>le cas de Lubumbashi (RDC)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7</a:t>
            </a:fld>
            <a:endParaRPr lang="fr-BE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BE" dirty="0" smtClean="0"/>
          </a:p>
          <a:p>
            <a:endParaRPr lang="fr-BE" dirty="0"/>
          </a:p>
        </p:txBody>
      </p:sp>
      <p:sp>
        <p:nvSpPr>
          <p:cNvPr id="11" name="ZoneTexte 10"/>
          <p:cNvSpPr txBox="1"/>
          <p:nvPr/>
        </p:nvSpPr>
        <p:spPr>
          <a:xfrm>
            <a:off x="5220072" y="1628800"/>
            <a:ext cx="367240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/>
              <a:t>2009: 1 500 000 habitants (</a:t>
            </a:r>
            <a:r>
              <a:rPr lang="fr-BE" sz="1600" dirty="0" err="1" smtClean="0"/>
              <a:t>INS</a:t>
            </a:r>
            <a:r>
              <a:rPr lang="fr-BE" sz="1600" dirty="0" smtClean="0"/>
              <a:t>, 2009)</a:t>
            </a:r>
          </a:p>
          <a:p>
            <a:r>
              <a:rPr lang="fr-BE" sz="1600" dirty="0" smtClean="0"/>
              <a:t>2023: 2 500 000 habitants (BEAU, 2009)</a:t>
            </a:r>
          </a:p>
          <a:p>
            <a:endParaRPr lang="fr-BE" sz="1600" dirty="0"/>
          </a:p>
          <a:p>
            <a:r>
              <a:rPr lang="fr-BE" sz="1600" dirty="0" smtClean="0"/>
              <a:t>La surface de la ville a doublé en 26 ans</a:t>
            </a:r>
          </a:p>
          <a:p>
            <a:endParaRPr lang="fr-BE" dirty="0"/>
          </a:p>
        </p:txBody>
      </p:sp>
      <p:pic>
        <p:nvPicPr>
          <p:cNvPr id="12" name="Picture 6" descr="EtapUrba"/>
          <p:cNvPicPr>
            <a:picLocks noChangeAspect="1" noChangeArrowheads="1"/>
          </p:cNvPicPr>
          <p:nvPr/>
        </p:nvPicPr>
        <p:blipFill>
          <a:blip r:embed="rId2" cstate="print"/>
          <a:srcRect l="5769" r="6538"/>
          <a:stretch>
            <a:fillRect/>
          </a:stretch>
        </p:blipFill>
        <p:spPr bwMode="auto">
          <a:xfrm>
            <a:off x="251520" y="1700808"/>
            <a:ext cx="462572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EtapUrbaL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5085184"/>
            <a:ext cx="16081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4932040" y="6237312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dirty="0" smtClean="0"/>
              <a:t>BEAU, 2009</a:t>
            </a:r>
            <a:endParaRPr lang="fr-BE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9712" y="1988840"/>
            <a:ext cx="6768752" cy="1872208"/>
          </a:xfrm>
        </p:spPr>
        <p:txBody>
          <a:bodyPr>
            <a:noAutofit/>
          </a:bodyPr>
          <a:lstStyle/>
          <a:p>
            <a:r>
              <a:rPr lang="fr-BE" sz="6000" dirty="0" smtClean="0"/>
              <a:t>Objectifs</a:t>
            </a:r>
            <a:endParaRPr lang="fr-BE" sz="6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1560" y="2060848"/>
            <a:ext cx="1008112" cy="576064"/>
          </a:xfrm>
        </p:spPr>
        <p:txBody>
          <a:bodyPr/>
          <a:lstStyle/>
          <a:p>
            <a:pPr>
              <a:buNone/>
            </a:pPr>
            <a:r>
              <a:rPr lang="fr-BE" dirty="0" smtClean="0"/>
              <a:t> </a:t>
            </a:r>
            <a:r>
              <a:rPr lang="fr-BE" dirty="0" smtClean="0">
                <a:solidFill>
                  <a:schemeClr val="tx2"/>
                </a:solidFill>
              </a:rPr>
              <a:t>2/5</a:t>
            </a:r>
            <a:endParaRPr lang="fr-BE" sz="4400" dirty="0">
              <a:solidFill>
                <a:schemeClr val="tx2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8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Objectifs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9</a:t>
            </a:fld>
            <a:endParaRPr lang="fr-BE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BE" dirty="0" smtClean="0"/>
          </a:p>
          <a:p>
            <a:pPr marL="514350" indent="-514350">
              <a:buFont typeface="+mj-lt"/>
              <a:buAutoNum type="arabicPeriod"/>
            </a:pPr>
            <a:r>
              <a:rPr lang="fr-BE" dirty="0" smtClean="0"/>
              <a:t>Validation d’une méthode de terrain de reconnaissance des différentes zones du gradient urbain-rural à partir d’images SPOT</a:t>
            </a:r>
          </a:p>
          <a:p>
            <a:pPr marL="514350" indent="-514350">
              <a:buFont typeface="+mj-lt"/>
              <a:buAutoNum type="arabicPeriod"/>
            </a:pPr>
            <a:r>
              <a:rPr lang="fr-BE" dirty="0" smtClean="0"/>
              <a:t>Etude de la dynamique paysagère de Lubumbashi entre 2002 et 2009</a:t>
            </a:r>
          </a:p>
          <a:p>
            <a:pPr marL="514350" indent="-514350">
              <a:buFont typeface="+mj-lt"/>
              <a:buAutoNum type="arabicPeriod"/>
            </a:pPr>
            <a:r>
              <a:rPr lang="fr-BE" dirty="0" smtClean="0"/>
              <a:t>Recherche d’une méthode de représentation de la dynamique paysagère sous forme cartographique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dian">
  <a:themeElements>
    <a:clrScheme name="Technique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525</TotalTime>
  <Words>699</Words>
  <Application>Microsoft Office PowerPoint</Application>
  <PresentationFormat>Affichage à l'écran (4:3)</PresentationFormat>
  <Paragraphs>149</Paragraphs>
  <Slides>28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Médian</vt:lpstr>
      <vt:lpstr>Gradient urbain-rural de la ville de Lubumbashi: dynamique entre 2002 et 2009</vt:lpstr>
      <vt:lpstr>Introduction</vt:lpstr>
      <vt:lpstr>Introduction: une population urbaine en croissance</vt:lpstr>
      <vt:lpstr>Introduction: une population urbaine en croissance</vt:lpstr>
      <vt:lpstr>Introduction: des définitions variables</vt:lpstr>
      <vt:lpstr>Introduction: le cas de Lubumbashi (RDC)</vt:lpstr>
      <vt:lpstr>Introduction: le cas de Lubumbashi (RDC)</vt:lpstr>
      <vt:lpstr>Objectifs</vt:lpstr>
      <vt:lpstr>Objectifs</vt:lpstr>
      <vt:lpstr>Matériel et méthode</vt:lpstr>
      <vt:lpstr>Matériel et Méthode: de nouvelles définitions</vt:lpstr>
      <vt:lpstr>Matériel et Méthode: de nouvelles définitions</vt:lpstr>
      <vt:lpstr>Matériel et Méthode: de nouvelles définitions</vt:lpstr>
      <vt:lpstr>Matériel et Méthode: de nouvelles définitions</vt:lpstr>
      <vt:lpstr>Matériel et Méthode</vt:lpstr>
      <vt:lpstr>Matériel et Méthode</vt:lpstr>
      <vt:lpstr>Résultats et discussion</vt:lpstr>
      <vt:lpstr>Résultats et discussion: classification</vt:lpstr>
      <vt:lpstr>Résultats et discussion: précision de la classification</vt:lpstr>
      <vt:lpstr>Résultats et discussion: précision de la classification</vt:lpstr>
      <vt:lpstr>Résultats et discussion: proportion de surface bâtie</vt:lpstr>
      <vt:lpstr>Résultats et discussion: proportion de surface bâtie      &amp; définition des différentes zones</vt:lpstr>
      <vt:lpstr>Résultats et discussion: proportion de surface bâtie      &amp; définition des différentes zones</vt:lpstr>
      <vt:lpstr>Résultats et discussion: dynamique paysagère</vt:lpstr>
      <vt:lpstr>Résultats et discussion: variation d’anthropisation</vt:lpstr>
      <vt:lpstr>Conclusions</vt:lpstr>
      <vt:lpstr>Conclusions</vt:lpstr>
      <vt:lpstr>Merci de votre attention  Images Spot © CNES (2012), distribution Spot Image S.A.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marie</dc:creator>
  <cp:lastModifiedBy>marie</cp:lastModifiedBy>
  <cp:revision>115</cp:revision>
  <dcterms:created xsi:type="dcterms:W3CDTF">2013-06-06T22:07:30Z</dcterms:created>
  <dcterms:modified xsi:type="dcterms:W3CDTF">2013-06-16T12:12:39Z</dcterms:modified>
</cp:coreProperties>
</file>