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8" r:id="rId3"/>
    <p:sldId id="387" r:id="rId4"/>
    <p:sldId id="263" r:id="rId5"/>
    <p:sldId id="273" r:id="rId6"/>
    <p:sldId id="414" r:id="rId7"/>
    <p:sldId id="388" r:id="rId8"/>
    <p:sldId id="390" r:id="rId9"/>
    <p:sldId id="391" r:id="rId10"/>
    <p:sldId id="392" r:id="rId11"/>
    <p:sldId id="413" r:id="rId12"/>
    <p:sldId id="396" r:id="rId13"/>
    <p:sldId id="393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15" r:id="rId23"/>
    <p:sldId id="405" r:id="rId24"/>
    <p:sldId id="408" r:id="rId25"/>
    <p:sldId id="407" r:id="rId26"/>
    <p:sldId id="406" r:id="rId27"/>
    <p:sldId id="411" r:id="rId28"/>
    <p:sldId id="417" r:id="rId29"/>
    <p:sldId id="412" r:id="rId30"/>
    <p:sldId id="416" r:id="rId31"/>
    <p:sldId id="409" r:id="rId32"/>
    <p:sldId id="418" r:id="rId33"/>
    <p:sldId id="419" r:id="rId34"/>
    <p:sldId id="421" r:id="rId3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7534" autoAdjust="0"/>
  </p:normalViewPr>
  <p:slideViewPr>
    <p:cSldViewPr>
      <p:cViewPr>
        <p:scale>
          <a:sx n="70" d="100"/>
          <a:sy n="70" d="100"/>
        </p:scale>
        <p:origin x="-175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Du 1er mars au 31 </a:t>
            </a:r>
            <a:r>
              <a:rPr lang="en-US" dirty="0" err="1" smtClean="0"/>
              <a:t>mai</a:t>
            </a:r>
            <a:r>
              <a:rPr lang="en-US" dirty="0" smtClean="0"/>
              <a:t> 2013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0" i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Feuil1!$A$2:$A$6</c:f>
              <c:strCache>
                <c:ptCount val="5"/>
                <c:pt idx="0">
                  <c:v>Refine</c:v>
                </c:pt>
                <c:pt idx="1">
                  <c:v>Previous page</c:v>
                </c:pt>
                <c:pt idx="2">
                  <c:v>Next page</c:v>
                </c:pt>
                <c:pt idx="3">
                  <c:v>Advanced Search</c:v>
                </c:pt>
                <c:pt idx="4">
                  <c:v>Basic Search</c:v>
                </c:pt>
              </c:strCache>
            </c:strRef>
          </c:cat>
          <c:val>
            <c:numRef>
              <c:f>Feuil1!$B$2:$B$6</c:f>
              <c:numCache>
                <c:formatCode>#,##0</c:formatCode>
                <c:ptCount val="5"/>
                <c:pt idx="0">
                  <c:v>65668</c:v>
                </c:pt>
                <c:pt idx="1">
                  <c:v>4144</c:v>
                </c:pt>
                <c:pt idx="2">
                  <c:v>82166</c:v>
                </c:pt>
                <c:pt idx="3">
                  <c:v>69116</c:v>
                </c:pt>
                <c:pt idx="4">
                  <c:v>142333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24384"/>
        <c:axId val="43434368"/>
      </c:barChart>
      <c:catAx>
        <c:axId val="434243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3434368"/>
        <c:crosses val="autoZero"/>
        <c:auto val="1"/>
        <c:lblAlgn val="ctr"/>
        <c:lblOffset val="100"/>
        <c:noMultiLvlLbl val="0"/>
      </c:catAx>
      <c:valAx>
        <c:axId val="4343436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4342438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5EA7798-A561-4C99-91F3-D24BACABD4A1}" type="datetimeFigureOut">
              <a:rPr lang="fr-BE" smtClean="0"/>
              <a:pPr/>
              <a:t>18/06/2013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BD89D9C-4971-4BD5-A9AF-8B8AA5943C9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29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5CFE7606-93E1-4414-B184-EF82DF2282F8}" type="datetimeFigureOut">
              <a:rPr lang="fr-BE" smtClean="0"/>
              <a:pPr/>
              <a:t>18/06/2013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B6F5836-DC94-4EDB-AAF6-CE956D4E9F1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22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 Rounded MT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625282" y="3087132"/>
            <a:ext cx="4290537" cy="365760"/>
          </a:xfrm>
        </p:spPr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43712" y="6488970"/>
            <a:ext cx="4864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Université </a:t>
            </a:r>
            <a:r>
              <a:rPr lang="fr-BE" sz="12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Liège (ULg</a:t>
            </a:r>
            <a:r>
              <a:rPr lang="fr-BE" sz="12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Réseau des Bibliothèques.</a:t>
            </a:r>
            <a:endParaRPr lang="fr-BE" sz="1200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432208"/>
            <a:ext cx="323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BE" smtClean="0"/>
              <a:t>Primo @ ULg : Implémentation de Primo 4.1 à l'ULg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268/150658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reports/2010perceptions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sib.fr/bibliotheque-numerique/document-40779" TargetMode="External"/><Relationship Id="rId2" Type="http://schemas.openxmlformats.org/officeDocument/2006/relationships/hyperlink" Target="http://www.sites.univ-rennes2.fr/urfist/sites/default/files/Synthese_Enquete_SCD-URFIS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crossing.com/sites/default/files/page-one-visibility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" y="14338"/>
            <a:ext cx="1368152" cy="10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" y="5993635"/>
            <a:ext cx="1183635" cy="86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028056"/>
          </a:xfrm>
        </p:spPr>
        <p:txBody>
          <a:bodyPr/>
          <a:lstStyle/>
          <a:p>
            <a:r>
              <a:rPr lang="en-US" sz="6000" b="1" dirty="0" smtClean="0">
                <a:latin typeface="+mn-lt"/>
              </a:rPr>
              <a:t>Primo @ ULg</a:t>
            </a:r>
            <a:endParaRPr lang="en-US" sz="6000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270576" cy="1066800"/>
          </a:xfrm>
        </p:spPr>
        <p:txBody>
          <a:bodyPr>
            <a:normAutofit/>
          </a:bodyPr>
          <a:lstStyle/>
          <a:p>
            <a:r>
              <a:rPr lang="fr-BE" sz="3600" b="1" i="1" dirty="0" smtClean="0"/>
              <a:t>Implémentation de Primo 4.1 à l’ULg</a:t>
            </a:r>
            <a:endParaRPr lang="fr-BE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83768" y="602128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i="1" dirty="0" smtClean="0"/>
              <a:t>François </a:t>
            </a:r>
            <a:r>
              <a:rPr lang="fr-BE" i="1" dirty="0" err="1" smtClean="0"/>
              <a:t>Renaville</a:t>
            </a:r>
            <a:r>
              <a:rPr lang="fr-BE" i="1" dirty="0"/>
              <a:t>, Laurence </a:t>
            </a:r>
            <a:r>
              <a:rPr lang="fr-BE" i="1" dirty="0" err="1" smtClean="0"/>
              <a:t>Richelle</a:t>
            </a:r>
            <a:endParaRPr lang="fr-BE" i="1" dirty="0" smtClean="0"/>
          </a:p>
          <a:p>
            <a:pPr algn="r"/>
            <a:r>
              <a:rPr lang="fr-BE" i="1" dirty="0" smtClean="0"/>
              <a:t>Université de Liège (ULg), Réseau des Bibliothèques</a:t>
            </a:r>
            <a:endParaRPr lang="fr-BE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381819" y="409236"/>
            <a:ext cx="700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 smtClean="0"/>
              <a:t>Assemblée générale de l’Association des Clients d’Ex </a:t>
            </a:r>
            <a:r>
              <a:rPr lang="fr-BE" dirty="0" err="1" smtClean="0"/>
              <a:t>Libris</a:t>
            </a:r>
            <a:r>
              <a:rPr lang="fr-BE" dirty="0" smtClean="0"/>
              <a:t> France (ACEF)</a:t>
            </a:r>
          </a:p>
          <a:p>
            <a:pPr algn="r"/>
            <a:r>
              <a:rPr lang="fr-BE" dirty="0" smtClean="0"/>
              <a:t>Paris, 18 juin 2013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417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choix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Porté sur Primo</a:t>
            </a:r>
          </a:p>
          <a:p>
            <a:r>
              <a:rPr lang="fr-BE" dirty="0" smtClean="0"/>
              <a:t>Si coût reste élevé, atténué grâce à :</a:t>
            </a:r>
          </a:p>
          <a:p>
            <a:pPr lvl="1"/>
            <a:r>
              <a:rPr lang="fr-BE" dirty="0" smtClean="0"/>
              <a:t>Réduction </a:t>
            </a:r>
            <a:r>
              <a:rPr lang="fr-BE" dirty="0" err="1" smtClean="0"/>
              <a:t>MetaLib</a:t>
            </a:r>
            <a:r>
              <a:rPr lang="fr-BE" dirty="0" smtClean="0"/>
              <a:t> (jamais mis en production depuis 2006)</a:t>
            </a:r>
          </a:p>
          <a:p>
            <a:pPr lvl="1"/>
            <a:r>
              <a:rPr lang="fr-BE" dirty="0" smtClean="0"/>
              <a:t>Suppression de formations Ex </a:t>
            </a:r>
            <a:r>
              <a:rPr lang="fr-BE" dirty="0" err="1" smtClean="0"/>
              <a:t>Libris</a:t>
            </a:r>
            <a:r>
              <a:rPr lang="fr-BE" dirty="0" smtClean="0"/>
              <a:t> :</a:t>
            </a:r>
          </a:p>
          <a:p>
            <a:pPr lvl="2"/>
            <a:r>
              <a:rPr lang="fr-BE" dirty="0" smtClean="0"/>
              <a:t>Pas de formation sur site !</a:t>
            </a:r>
          </a:p>
          <a:p>
            <a:pPr lvl="2"/>
            <a:r>
              <a:rPr lang="fr-BE" dirty="0" smtClean="0"/>
              <a:t>Seulement 2 </a:t>
            </a:r>
            <a:r>
              <a:rPr lang="fr-BE" dirty="0" err="1" smtClean="0"/>
              <a:t>webinars</a:t>
            </a:r>
            <a:r>
              <a:rPr lang="fr-BE" dirty="0" smtClean="0"/>
              <a:t> d’½ journée</a:t>
            </a:r>
          </a:p>
          <a:p>
            <a:r>
              <a:rPr lang="fr-BE" dirty="0" smtClean="0"/>
              <a:t>Choix avalisé par le service des engagements et les autorités de tutelle</a:t>
            </a:r>
          </a:p>
          <a:p>
            <a:pPr lvl="1"/>
            <a:r>
              <a:rPr lang="fr-BE" dirty="0" smtClean="0"/>
              <a:t>Primo : considéré comme un upgrade d’Aleph</a:t>
            </a:r>
          </a:p>
          <a:p>
            <a:pPr lvl="1"/>
            <a:r>
              <a:rPr lang="fr-BE" dirty="0" smtClean="0"/>
              <a:t>Coût reste sous une barre symbolique (cf. appel d’offres)</a:t>
            </a:r>
          </a:p>
          <a:p>
            <a:r>
              <a:rPr lang="fr-BE" dirty="0"/>
              <a:t>Notification à Ex </a:t>
            </a:r>
            <a:r>
              <a:rPr lang="fr-BE" dirty="0" err="1"/>
              <a:t>Libris</a:t>
            </a:r>
            <a:r>
              <a:rPr lang="fr-BE" dirty="0"/>
              <a:t> : décembre 2011</a:t>
            </a:r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5265065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Données locales </a:t>
            </a:r>
          </a:p>
          <a:p>
            <a:pPr lvl="1"/>
            <a:r>
              <a:rPr lang="fr-BE" dirty="0" smtClean="0"/>
              <a:t>Aleph</a:t>
            </a:r>
          </a:p>
          <a:p>
            <a:pPr lvl="1"/>
            <a:r>
              <a:rPr lang="fr-BE" dirty="0" smtClean="0"/>
              <a:t>SFX</a:t>
            </a:r>
          </a:p>
          <a:p>
            <a:pPr lvl="1"/>
            <a:r>
              <a:rPr lang="fr-BE" dirty="0" smtClean="0"/>
              <a:t>Dépôt institutionnel ORBi</a:t>
            </a:r>
          </a:p>
          <a:p>
            <a:pPr lvl="1"/>
            <a:r>
              <a:rPr lang="fr-BE" dirty="0" smtClean="0"/>
              <a:t>+ tard : dépôt numérique DONUM</a:t>
            </a:r>
          </a:p>
          <a:p>
            <a:endParaRPr lang="fr-BE" dirty="0" smtClean="0"/>
          </a:p>
          <a:p>
            <a:r>
              <a:rPr lang="fr-BE" dirty="0" smtClean="0"/>
              <a:t>Données externes </a:t>
            </a:r>
          </a:p>
          <a:p>
            <a:pPr lvl="1"/>
            <a:r>
              <a:rPr lang="fr-BE" dirty="0" smtClean="0"/>
              <a:t>Primo Central</a:t>
            </a:r>
          </a:p>
          <a:p>
            <a:pPr lvl="1"/>
            <a:r>
              <a:rPr lang="fr-BE" dirty="0" smtClean="0"/>
              <a:t>+ tard : </a:t>
            </a:r>
            <a:r>
              <a:rPr lang="fr-BE" dirty="0" err="1" smtClean="0"/>
              <a:t>Ebsco</a:t>
            </a:r>
            <a:r>
              <a:rPr lang="fr-BE" dirty="0" smtClean="0"/>
              <a:t> </a:t>
            </a:r>
            <a:r>
              <a:rPr lang="fr-BE" dirty="0" err="1" smtClean="0"/>
              <a:t>Adaptator</a:t>
            </a:r>
            <a:r>
              <a:rPr lang="fr-BE" dirty="0" smtClean="0"/>
              <a:t> ?</a:t>
            </a:r>
          </a:p>
          <a:p>
            <a:pPr lvl="1"/>
            <a:endParaRPr lang="fr-BE" dirty="0"/>
          </a:p>
          <a:p>
            <a:r>
              <a:rPr lang="fr-BE" dirty="0" smtClean="0"/>
              <a:t>Recherche fédérée </a:t>
            </a:r>
            <a:endParaRPr lang="fr-BE" dirty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1043608" y="5589240"/>
            <a:ext cx="1512168" cy="7920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Calendrier</a:t>
            </a:r>
            <a:endParaRPr lang="fr-BE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991678"/>
              </p:ext>
            </p:extLst>
          </p:nvPr>
        </p:nvGraphicFramePr>
        <p:xfrm>
          <a:off x="457200" y="1600200"/>
          <a:ext cx="7620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/>
                <a:gridCol w="2189336"/>
                <a:gridCol w="2540000"/>
              </a:tblGrid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cap="small" baseline="0" dirty="0" smtClean="0"/>
                        <a:t>calendrier initial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cap="small" baseline="0" dirty="0" smtClean="0"/>
                        <a:t>calendrier effectif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BE" dirty="0" smtClean="0"/>
                        <a:t>Début (mise en place des serveurs)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 smtClean="0"/>
                        <a:t>Mars 2012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 smtClean="0"/>
                        <a:t>Mars 2012</a:t>
                      </a:r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BE" dirty="0" smtClean="0"/>
                        <a:t>Mise</a:t>
                      </a:r>
                      <a:r>
                        <a:rPr lang="fr-BE" baseline="0" dirty="0" smtClean="0"/>
                        <a:t> en production 1 </a:t>
                      </a:r>
                      <a:r>
                        <a:rPr lang="fr-BE" dirty="0" smtClean="0"/>
                        <a:t>pour les bibliothécaires ULg (en interne)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 smtClean="0"/>
                        <a:t>Fin juin 2012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 smtClean="0"/>
                        <a:t>Fin novembre 2012</a:t>
                      </a:r>
                      <a:endParaRPr lang="fr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BE" dirty="0" smtClean="0"/>
                        <a:t>Mise</a:t>
                      </a:r>
                      <a:r>
                        <a:rPr lang="fr-BE" baseline="0" dirty="0" smtClean="0"/>
                        <a:t> en production 2 </a:t>
                      </a:r>
                      <a:r>
                        <a:rPr lang="fr-BE" dirty="0" smtClean="0"/>
                        <a:t>pour les usagers 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 smtClean="0"/>
                        <a:t>Septembre 2012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dirty="0" smtClean="0"/>
                        <a:t>Fin février 2013</a:t>
                      </a:r>
                      <a:endParaRPr lang="fr-B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39552" y="537321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Fin mars – avril 2012 : chargement des données (Aleph, SFX, ORBi) et paramétrage de base par Ex </a:t>
            </a:r>
            <a:r>
              <a:rPr lang="fr-BE" dirty="0" err="1" smtClean="0"/>
              <a:t>Libris</a:t>
            </a:r>
            <a:r>
              <a:rPr lang="fr-BE" dirty="0" smtClean="0"/>
              <a:t> (Primo v3)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Mai 2012 : 1</a:t>
            </a:r>
            <a:r>
              <a:rPr lang="fr-BE" baseline="30000" dirty="0"/>
              <a:t>er</a:t>
            </a:r>
            <a:r>
              <a:rPr lang="fr-BE" dirty="0"/>
              <a:t> jeu de </a:t>
            </a:r>
            <a:r>
              <a:rPr lang="fr-BE" dirty="0" smtClean="0"/>
              <a:t>test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Relevé de problèmes importants</a:t>
            </a:r>
          </a:p>
          <a:p>
            <a:pPr lvl="1"/>
            <a:r>
              <a:rPr lang="fr-BE" dirty="0" smtClean="0"/>
              <a:t>Aleph</a:t>
            </a:r>
          </a:p>
          <a:p>
            <a:pPr lvl="2"/>
            <a:r>
              <a:rPr lang="fr-BE" dirty="0" smtClean="0"/>
              <a:t>Notices HOL non moissonnées (&lt; paramétrage du test de 2011)</a:t>
            </a:r>
          </a:p>
          <a:p>
            <a:pPr lvl="2"/>
            <a:r>
              <a:rPr lang="fr-BE" dirty="0" smtClean="0"/>
              <a:t>Notices AUT</a:t>
            </a:r>
          </a:p>
          <a:p>
            <a:pPr lvl="2"/>
            <a:r>
              <a:rPr lang="fr-BE" dirty="0" smtClean="0"/>
              <a:t>Liens entre notices</a:t>
            </a:r>
          </a:p>
          <a:p>
            <a:pPr lvl="2"/>
            <a:r>
              <a:rPr lang="fr-BE" dirty="0" smtClean="0"/>
              <a:t>Affichage des données exemplaires</a:t>
            </a:r>
          </a:p>
          <a:p>
            <a:pPr lvl="2"/>
            <a:r>
              <a:rPr lang="fr-BE" dirty="0" smtClean="0"/>
              <a:t>Données manquantes (notices BIB manquantes, exemplaires manquants, zones manquantes…)</a:t>
            </a:r>
          </a:p>
          <a:p>
            <a:pPr lvl="1"/>
            <a:r>
              <a:rPr lang="fr-BE" dirty="0" smtClean="0"/>
              <a:t>ORBi</a:t>
            </a:r>
          </a:p>
          <a:p>
            <a:pPr lvl="2"/>
            <a:r>
              <a:rPr lang="fr-BE" dirty="0" smtClean="0"/>
              <a:t>DC ULg (DC adapté) non géré par Primo</a:t>
            </a:r>
          </a:p>
          <a:p>
            <a:pPr lvl="2"/>
            <a:r>
              <a:rPr lang="fr-BE" dirty="0" smtClean="0"/>
              <a:t>Nombreuses zones mal interprétées</a:t>
            </a:r>
          </a:p>
          <a:p>
            <a:pPr lvl="1"/>
            <a:r>
              <a:rPr lang="fr-BE" dirty="0" smtClean="0"/>
              <a:t>Primo Central Index</a:t>
            </a:r>
          </a:p>
          <a:p>
            <a:pPr lvl="2"/>
            <a:r>
              <a:rPr lang="fr-BE" dirty="0" smtClean="0"/>
              <a:t>Pas d’accès au contenu de PCI !</a:t>
            </a:r>
          </a:p>
          <a:p>
            <a:pPr lvl="3"/>
            <a:r>
              <a:rPr lang="fr-BE" dirty="0" smtClean="0"/>
              <a:t>Login pour activation des ressources PCI non fourni </a:t>
            </a:r>
          </a:p>
          <a:p>
            <a:pPr lvl="2"/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Mai – juin 2012 : 2</a:t>
            </a:r>
            <a:r>
              <a:rPr lang="fr-BE" baseline="30000" dirty="0" smtClean="0"/>
              <a:t>e</a:t>
            </a:r>
            <a:r>
              <a:rPr lang="fr-BE" dirty="0" smtClean="0"/>
              <a:t> jeu de test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Travail par deux équipes</a:t>
            </a:r>
          </a:p>
          <a:p>
            <a:pPr marL="868680" lvl="1" indent="-457200">
              <a:buFont typeface="+mj-lt"/>
              <a:buAutoNum type="arabicParenR"/>
            </a:pPr>
            <a:r>
              <a:rPr lang="fr-BE" dirty="0" smtClean="0"/>
              <a:t>Responsables projet (DG)</a:t>
            </a:r>
          </a:p>
          <a:p>
            <a:pPr marL="868680" lvl="1" indent="-457200">
              <a:buFont typeface="+mj-lt"/>
              <a:buAutoNum type="arabicParenR"/>
            </a:pPr>
            <a:r>
              <a:rPr lang="fr-BE" dirty="0" smtClean="0"/>
              <a:t>5 collègues testeurs des bibliothèques</a:t>
            </a:r>
          </a:p>
          <a:p>
            <a:endParaRPr lang="fr-BE" sz="1600" dirty="0" smtClean="0"/>
          </a:p>
          <a:p>
            <a:r>
              <a:rPr lang="fr-BE" u="sng" dirty="0" smtClean="0"/>
              <a:t>Analyse par équipe DG</a:t>
            </a:r>
          </a:p>
          <a:p>
            <a:pPr lvl="1"/>
            <a:r>
              <a:rPr lang="fr-BE" dirty="0"/>
              <a:t>Essayer de comprendre comment ça fonctionne </a:t>
            </a:r>
            <a:r>
              <a:rPr lang="fr-BE" dirty="0" smtClean="0">
                <a:sym typeface="Wingdings" pitchFamily="2" charset="2"/>
              </a:rPr>
              <a:t> prise </a:t>
            </a:r>
            <a:r>
              <a:rPr lang="fr-BE" dirty="0" smtClean="0"/>
              <a:t>en </a:t>
            </a:r>
            <a:r>
              <a:rPr lang="fr-BE" dirty="0"/>
              <a:t>main l’outil pour pouvoir gérer nos données</a:t>
            </a:r>
          </a:p>
          <a:p>
            <a:pPr lvl="1"/>
            <a:r>
              <a:rPr lang="fr-BE" dirty="0"/>
              <a:t>Lecture de la documentation technique</a:t>
            </a:r>
          </a:p>
          <a:p>
            <a:pPr lvl="1"/>
            <a:r>
              <a:rPr lang="fr-BE" dirty="0"/>
              <a:t>Adaptation du paramétrage pour les zones Aleph </a:t>
            </a:r>
            <a:r>
              <a:rPr lang="fr-BE" dirty="0" smtClean="0"/>
              <a:t>ULg</a:t>
            </a:r>
            <a:endParaRPr lang="fr-BE" dirty="0"/>
          </a:p>
          <a:p>
            <a:pPr lvl="2"/>
            <a:r>
              <a:rPr lang="fr-BE" dirty="0"/>
              <a:t>Reprendre les zones Marc21 une à une et gérer la normalisation dans Primo pour les différentes sections d’affichage, de recherche, de </a:t>
            </a:r>
            <a:r>
              <a:rPr lang="fr-BE" dirty="0" err="1"/>
              <a:t>facetting</a:t>
            </a:r>
            <a:r>
              <a:rPr lang="fr-BE" dirty="0"/>
              <a:t>, de liens, de tri -&gt; </a:t>
            </a:r>
            <a:r>
              <a:rPr lang="fr-BE" dirty="0" smtClean="0"/>
              <a:t>« déstructurer » </a:t>
            </a:r>
            <a:r>
              <a:rPr lang="fr-BE" dirty="0"/>
              <a:t>le </a:t>
            </a:r>
            <a:r>
              <a:rPr lang="fr-BE" dirty="0" smtClean="0"/>
              <a:t>Marc</a:t>
            </a:r>
            <a:endParaRPr lang="fr-BE" dirty="0"/>
          </a:p>
          <a:p>
            <a:pPr lvl="2"/>
            <a:r>
              <a:rPr lang="fr-BE" dirty="0"/>
              <a:t>Identifier les problèmes et trouver solutions adaptées soit par ULg (&lt; </a:t>
            </a:r>
            <a:r>
              <a:rPr lang="fr-BE" dirty="0" smtClean="0"/>
              <a:t>Customer Center, des </a:t>
            </a:r>
            <a:r>
              <a:rPr lang="fr-BE" dirty="0"/>
              <a:t>listes de discussion Primo, </a:t>
            </a:r>
            <a:r>
              <a:rPr lang="fr-BE" dirty="0" smtClean="0"/>
              <a:t>ACEF), </a:t>
            </a:r>
            <a:r>
              <a:rPr lang="fr-BE" dirty="0"/>
              <a:t>soit par </a:t>
            </a:r>
            <a:r>
              <a:rPr lang="fr-BE" dirty="0" smtClean="0"/>
              <a:t>Ex </a:t>
            </a:r>
            <a:r>
              <a:rPr lang="fr-BE" dirty="0" err="1" smtClean="0"/>
              <a:t>Libris</a:t>
            </a:r>
            <a:r>
              <a:rPr lang="fr-BE" dirty="0" smtClean="0"/>
              <a:t> + </a:t>
            </a:r>
            <a:r>
              <a:rPr lang="fr-BE" u="sng" dirty="0"/>
              <a:t>dialogue constant</a:t>
            </a:r>
            <a:r>
              <a:rPr lang="fr-BE" dirty="0"/>
              <a:t> avec équipe </a:t>
            </a:r>
            <a:r>
              <a:rPr lang="fr-BE" dirty="0" smtClean="0"/>
              <a:t>d’implémentation Ex </a:t>
            </a:r>
            <a:r>
              <a:rPr lang="fr-BE" dirty="0" err="1" smtClean="0"/>
              <a:t>Libris</a:t>
            </a:r>
            <a:endParaRPr lang="fr-BE" dirty="0"/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BE" dirty="0"/>
              <a:t>Adaptation du format de sortie ORBi DC en QDC + zones locales ULg et adaptation du paramétrage Primo</a:t>
            </a:r>
          </a:p>
          <a:p>
            <a:pPr lvl="1"/>
            <a:r>
              <a:rPr lang="fr-BE" dirty="0"/>
              <a:t>Nombreux tests </a:t>
            </a:r>
            <a:r>
              <a:rPr lang="fr-BE" dirty="0" smtClean="0"/>
              <a:t>faits </a:t>
            </a:r>
            <a:r>
              <a:rPr lang="fr-BE" dirty="0"/>
              <a:t>pour la conversion des données </a:t>
            </a:r>
          </a:p>
          <a:p>
            <a:endParaRPr lang="fr-BE" dirty="0" smtClean="0"/>
          </a:p>
          <a:p>
            <a:r>
              <a:rPr lang="fr-BE" u="sng" dirty="0" smtClean="0"/>
              <a:t>Analyse par les collègues testeurs</a:t>
            </a:r>
          </a:p>
          <a:p>
            <a:pPr lvl="1"/>
            <a:r>
              <a:rPr lang="fr-BE" dirty="0" smtClean="0"/>
              <a:t>1 testeur par bibliothèque </a:t>
            </a:r>
          </a:p>
          <a:p>
            <a:pPr lvl="1"/>
            <a:r>
              <a:rPr lang="fr-BE" dirty="0"/>
              <a:t>S</a:t>
            </a:r>
            <a:r>
              <a:rPr lang="fr-BE" dirty="0" smtClean="0"/>
              <a:t>ur </a:t>
            </a:r>
            <a:r>
              <a:rPr lang="fr-BE" dirty="0"/>
              <a:t>base du document </a:t>
            </a:r>
            <a:r>
              <a:rPr lang="fr-BE" i="1" dirty="0" err="1"/>
              <a:t>Primo_Review_Form</a:t>
            </a:r>
            <a:r>
              <a:rPr lang="fr-BE" dirty="0"/>
              <a:t> fourni par </a:t>
            </a:r>
            <a:r>
              <a:rPr lang="fr-BE" dirty="0" smtClean="0"/>
              <a:t>Ex </a:t>
            </a:r>
            <a:r>
              <a:rPr lang="fr-BE" dirty="0" err="1" smtClean="0"/>
              <a:t>Libris</a:t>
            </a:r>
            <a:endParaRPr lang="fr-BE" dirty="0" smtClean="0"/>
          </a:p>
          <a:p>
            <a:pPr lvl="1"/>
            <a:r>
              <a:rPr lang="fr-BE" dirty="0" smtClean="0"/>
              <a:t>Retours </a:t>
            </a:r>
          </a:p>
          <a:p>
            <a:pPr lvl="2"/>
            <a:r>
              <a:rPr lang="fr-BE" dirty="0" smtClean="0"/>
              <a:t>plus généraux et « superficiels »</a:t>
            </a:r>
          </a:p>
          <a:p>
            <a:pPr lvl="2"/>
            <a:r>
              <a:rPr lang="fr-BE" dirty="0"/>
              <a:t>m</a:t>
            </a:r>
            <a:r>
              <a:rPr lang="fr-BE" dirty="0" smtClean="0"/>
              <a:t>essage bloquant récurrent lors du lancement des recherches &lt; conflit avec ressource ULg </a:t>
            </a:r>
            <a:r>
              <a:rPr lang="fr-BE" dirty="0" err="1" smtClean="0"/>
              <a:t>PoPuPS</a:t>
            </a:r>
            <a:r>
              <a:rPr lang="fr-BE" dirty="0" smtClean="0"/>
              <a:t> activée dans PCI (# 16384-369169)</a:t>
            </a:r>
          </a:p>
          <a:p>
            <a:pPr lvl="0"/>
            <a:endParaRPr lang="fr-BE" sz="2400" dirty="0"/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 dirty="0"/>
              <a:t>Conclusions </a:t>
            </a:r>
            <a:r>
              <a:rPr lang="fr-BE" dirty="0" smtClean="0"/>
              <a:t>générales suite au 2</a:t>
            </a:r>
            <a:r>
              <a:rPr lang="fr-BE" baseline="30000" dirty="0" smtClean="0"/>
              <a:t>e</a:t>
            </a:r>
            <a:r>
              <a:rPr lang="fr-BE" dirty="0" smtClean="0"/>
              <a:t> </a:t>
            </a:r>
            <a:r>
              <a:rPr lang="fr-BE" dirty="0"/>
              <a:t>jeu de test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E-ressources</a:t>
            </a:r>
            <a:r>
              <a:rPr lang="fr-BE" dirty="0"/>
              <a:t> : </a:t>
            </a:r>
            <a:endParaRPr lang="fr-BE" dirty="0" smtClean="0"/>
          </a:p>
          <a:p>
            <a:pPr lvl="1"/>
            <a:r>
              <a:rPr lang="fr-BE" dirty="0"/>
              <a:t>N</a:t>
            </a:r>
            <a:r>
              <a:rPr lang="fr-BE" dirty="0" smtClean="0"/>
              <a:t>otices </a:t>
            </a:r>
            <a:r>
              <a:rPr lang="fr-BE" dirty="0"/>
              <a:t>e-journaux et e-books </a:t>
            </a:r>
            <a:r>
              <a:rPr lang="fr-BE" dirty="0" smtClean="0"/>
              <a:t>à </a:t>
            </a:r>
            <a:r>
              <a:rPr lang="fr-BE" dirty="0"/>
              <a:t>la fois dans Aleph et dans SFX </a:t>
            </a:r>
            <a:endParaRPr lang="fr-BE" dirty="0" smtClean="0"/>
          </a:p>
          <a:p>
            <a:pPr lvl="2"/>
            <a:r>
              <a:rPr lang="fr-BE" dirty="0" smtClean="0">
                <a:sym typeface="Wingdings" pitchFamily="2" charset="2"/>
              </a:rPr>
              <a:t></a:t>
            </a:r>
            <a:r>
              <a:rPr lang="fr-BE" dirty="0" smtClean="0"/>
              <a:t> </a:t>
            </a:r>
            <a:r>
              <a:rPr lang="fr-BE" dirty="0"/>
              <a:t>doublons dans l’interface de recherche </a:t>
            </a:r>
            <a:r>
              <a:rPr lang="fr-BE" dirty="0" smtClean="0"/>
              <a:t>Primo </a:t>
            </a:r>
          </a:p>
          <a:p>
            <a:pPr lvl="2"/>
            <a:r>
              <a:rPr lang="fr-BE" dirty="0" smtClean="0">
                <a:sym typeface="Wingdings" pitchFamily="2" charset="2"/>
              </a:rPr>
              <a:t></a:t>
            </a:r>
            <a:r>
              <a:rPr lang="fr-BE" dirty="0" smtClean="0"/>
              <a:t> </a:t>
            </a:r>
            <a:r>
              <a:rPr lang="fr-BE" dirty="0"/>
              <a:t>résultats de recherche et présentation des données </a:t>
            </a:r>
            <a:r>
              <a:rPr lang="fr-BE" dirty="0" smtClean="0"/>
              <a:t>confus </a:t>
            </a:r>
            <a:endParaRPr lang="fr-BE" dirty="0"/>
          </a:p>
          <a:p>
            <a:pPr lvl="2"/>
            <a:r>
              <a:rPr lang="fr-BE" dirty="0">
                <a:sym typeface="Wingdings" pitchFamily="2" charset="2"/>
              </a:rPr>
              <a:t> </a:t>
            </a:r>
            <a:r>
              <a:rPr lang="fr-BE" dirty="0" smtClean="0"/>
              <a:t>Quelle </a:t>
            </a:r>
            <a:r>
              <a:rPr lang="fr-BE" dirty="0"/>
              <a:t>cohérence pour l’utilisateur ?</a:t>
            </a:r>
          </a:p>
          <a:p>
            <a:pPr lvl="1"/>
            <a:r>
              <a:rPr lang="fr-BE" dirty="0"/>
              <a:t>C</a:t>
            </a:r>
            <a:r>
              <a:rPr lang="fr-BE" dirty="0" smtClean="0"/>
              <a:t>hoix </a:t>
            </a:r>
            <a:r>
              <a:rPr lang="fr-BE" dirty="0"/>
              <a:t>stratégique important à prendre : </a:t>
            </a:r>
            <a:r>
              <a:rPr lang="fr-BE" dirty="0" smtClean="0"/>
              <a:t>plus </a:t>
            </a:r>
            <a:r>
              <a:rPr lang="fr-BE" dirty="0"/>
              <a:t>de notices e-ressources dans le SIGB</a:t>
            </a:r>
          </a:p>
          <a:p>
            <a:pPr lvl="2"/>
            <a:r>
              <a:rPr lang="fr-BE" dirty="0" smtClean="0"/>
              <a:t>Modification </a:t>
            </a:r>
            <a:r>
              <a:rPr lang="fr-BE" dirty="0"/>
              <a:t>des tâches pour la vingtaine de gestionnaires </a:t>
            </a:r>
            <a:r>
              <a:rPr lang="fr-BE" dirty="0" smtClean="0"/>
              <a:t>e-ressources</a:t>
            </a:r>
          </a:p>
          <a:p>
            <a:pPr lvl="2"/>
            <a:r>
              <a:rPr lang="fr-BE" dirty="0" smtClean="0"/>
              <a:t>Quel </a:t>
            </a:r>
            <a:r>
              <a:rPr lang="fr-BE" dirty="0"/>
              <a:t>impact </a:t>
            </a:r>
            <a:r>
              <a:rPr lang="fr-BE" dirty="0" smtClean="0"/>
              <a:t>par rapport </a:t>
            </a:r>
            <a:r>
              <a:rPr lang="fr-BE" dirty="0"/>
              <a:t>à des </a:t>
            </a:r>
            <a:r>
              <a:rPr lang="fr-BE" dirty="0" smtClean="0"/>
              <a:t>choix </a:t>
            </a:r>
            <a:r>
              <a:rPr lang="fr-BE" dirty="0"/>
              <a:t>antérieurs (indexation, classification</a:t>
            </a:r>
            <a:r>
              <a:rPr lang="fr-BE" dirty="0" smtClean="0"/>
              <a:t>….) ?</a:t>
            </a:r>
            <a:endParaRPr lang="fr-BE" dirty="0"/>
          </a:p>
          <a:p>
            <a:r>
              <a:rPr lang="fr-BE" dirty="0"/>
              <a:t>Problème de présentation des exemplaires et données HOL (perte d’infos, mélange des </a:t>
            </a:r>
            <a:r>
              <a:rPr lang="fr-BE" dirty="0" smtClean="0"/>
              <a:t>données…) </a:t>
            </a:r>
            <a:endParaRPr lang="fr-BE" dirty="0"/>
          </a:p>
          <a:p>
            <a:r>
              <a:rPr lang="fr-BE" dirty="0"/>
              <a:t>Toujours </a:t>
            </a:r>
            <a:r>
              <a:rPr lang="fr-BE" dirty="0" smtClean="0"/>
              <a:t>nombreuses notices </a:t>
            </a:r>
            <a:r>
              <a:rPr lang="fr-BE" dirty="0"/>
              <a:t>absentes pour la source </a:t>
            </a:r>
            <a:r>
              <a:rPr lang="fr-BE" dirty="0" smtClean="0"/>
              <a:t>Aleph</a:t>
            </a:r>
          </a:p>
          <a:p>
            <a:r>
              <a:rPr lang="fr-BE" dirty="0" smtClean="0"/>
              <a:t>Mise en production en juin 2012 </a:t>
            </a:r>
            <a:r>
              <a:rPr lang="fr-BE" u="sng" dirty="0" smtClean="0"/>
              <a:t>impossible</a:t>
            </a:r>
            <a:r>
              <a:rPr lang="fr-BE" dirty="0" smtClean="0"/>
              <a:t> !</a:t>
            </a:r>
            <a:endParaRPr lang="fr-BE" dirty="0"/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Juillet  – août 2012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P</a:t>
            </a:r>
            <a:r>
              <a:rPr lang="fr-BE" dirty="0" smtClean="0"/>
              <a:t>oursuite </a:t>
            </a:r>
            <a:r>
              <a:rPr lang="fr-BE" dirty="0"/>
              <a:t>des tests et du paramétrage </a:t>
            </a:r>
            <a:r>
              <a:rPr lang="fr-BE" dirty="0" smtClean="0"/>
              <a:t>par </a:t>
            </a:r>
            <a:r>
              <a:rPr lang="fr-BE" dirty="0"/>
              <a:t>équipe DG </a:t>
            </a:r>
          </a:p>
          <a:p>
            <a:pPr lvl="1"/>
            <a:r>
              <a:rPr lang="fr-BE" dirty="0" smtClean="0"/>
              <a:t>Solution pour </a:t>
            </a:r>
            <a:r>
              <a:rPr lang="fr-BE" dirty="0"/>
              <a:t>affichage exemplaires et HOL</a:t>
            </a:r>
          </a:p>
          <a:p>
            <a:pPr lvl="1"/>
            <a:r>
              <a:rPr lang="fr-BE" dirty="0" smtClean="0"/>
              <a:t>Analyse des </a:t>
            </a:r>
            <a:r>
              <a:rPr lang="fr-BE" dirty="0"/>
              <a:t>processus de </a:t>
            </a:r>
            <a:r>
              <a:rPr lang="fr-BE" b="1" dirty="0" err="1"/>
              <a:t>dédoublonnement</a:t>
            </a:r>
            <a:r>
              <a:rPr lang="fr-BE" dirty="0"/>
              <a:t> et de </a:t>
            </a:r>
            <a:r>
              <a:rPr lang="fr-BE" b="1" dirty="0" err="1" smtClean="0"/>
              <a:t>FRBRisation</a:t>
            </a:r>
            <a:r>
              <a:rPr lang="fr-BE" dirty="0" smtClean="0"/>
              <a:t> </a:t>
            </a:r>
            <a:r>
              <a:rPr lang="fr-BE" dirty="0"/>
              <a:t>dans Primo</a:t>
            </a:r>
          </a:p>
          <a:p>
            <a:pPr lvl="2"/>
            <a:r>
              <a:rPr lang="fr-BE" dirty="0"/>
              <a:t>P</a:t>
            </a:r>
            <a:r>
              <a:rPr lang="fr-BE" dirty="0" smtClean="0"/>
              <a:t>ar défaut, </a:t>
            </a:r>
            <a:r>
              <a:rPr lang="fr-BE" dirty="0"/>
              <a:t>les 3 sources locales Aleph, </a:t>
            </a:r>
            <a:r>
              <a:rPr lang="fr-BE" dirty="0" smtClean="0"/>
              <a:t>ORBi</a:t>
            </a:r>
            <a:r>
              <a:rPr lang="fr-BE" dirty="0"/>
              <a:t>,  </a:t>
            </a:r>
            <a:r>
              <a:rPr lang="fr-BE" dirty="0" smtClean="0"/>
              <a:t>SFX sont</a:t>
            </a:r>
          </a:p>
          <a:p>
            <a:pPr lvl="3"/>
            <a:r>
              <a:rPr lang="fr-BE" dirty="0" err="1" smtClean="0"/>
              <a:t>dédoublonnées</a:t>
            </a:r>
            <a:endParaRPr lang="fr-BE" dirty="0" smtClean="0"/>
          </a:p>
          <a:p>
            <a:pPr lvl="3"/>
            <a:r>
              <a:rPr lang="fr-BE" dirty="0" smtClean="0"/>
              <a:t>+ </a:t>
            </a:r>
            <a:r>
              <a:rPr lang="fr-BE" dirty="0" err="1" smtClean="0"/>
              <a:t>dédoublonnées</a:t>
            </a:r>
            <a:r>
              <a:rPr lang="fr-BE" dirty="0" smtClean="0"/>
              <a:t> </a:t>
            </a:r>
            <a:r>
              <a:rPr lang="fr-BE" dirty="0"/>
              <a:t>entre elles </a:t>
            </a:r>
            <a:endParaRPr lang="fr-BE" dirty="0" smtClean="0"/>
          </a:p>
          <a:p>
            <a:pPr lvl="3"/>
            <a:r>
              <a:rPr lang="fr-BE" dirty="0" smtClean="0"/>
              <a:t>+ </a:t>
            </a:r>
            <a:r>
              <a:rPr lang="fr-BE" dirty="0"/>
              <a:t>idem pour </a:t>
            </a:r>
            <a:r>
              <a:rPr lang="fr-BE" dirty="0" smtClean="0"/>
              <a:t>FRBR </a:t>
            </a:r>
          </a:p>
          <a:p>
            <a:pPr lvl="2"/>
            <a:r>
              <a:rPr lang="fr-BE" dirty="0">
                <a:sym typeface="Wingdings"/>
              </a:rPr>
              <a:t>M</a:t>
            </a:r>
            <a:r>
              <a:rPr lang="fr-BE" dirty="0" smtClean="0"/>
              <a:t>élange </a:t>
            </a:r>
            <a:r>
              <a:rPr lang="fr-BE" dirty="0"/>
              <a:t>de données souvent incompréhensible pour l’utilisateur, perte de données (par ex. la notice </a:t>
            </a:r>
            <a:r>
              <a:rPr lang="fr-BE" dirty="0" smtClean="0"/>
              <a:t>online SFX ou ORBi </a:t>
            </a:r>
            <a:r>
              <a:rPr lang="fr-BE" dirty="0"/>
              <a:t>prennent le pas sur les données des notices </a:t>
            </a:r>
            <a:r>
              <a:rPr lang="fr-BE" dirty="0" smtClean="0"/>
              <a:t>Aleph…)</a:t>
            </a:r>
          </a:p>
          <a:p>
            <a:pPr lvl="2"/>
            <a:r>
              <a:rPr lang="fr-BE" dirty="0" smtClean="0"/>
              <a:t>Jugé peu </a:t>
            </a:r>
            <a:r>
              <a:rPr lang="fr-BE" dirty="0"/>
              <a:t>clair au niveau des accès (accès à une ressource en ligne, accès à un document localisé dans les bib</a:t>
            </a:r>
            <a:r>
              <a:rPr lang="fr-BE" dirty="0" smtClean="0"/>
              <a:t>…)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Juillet  – août 2012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sz="2600" u="sng" dirty="0" smtClean="0"/>
              <a:t>Conséquences : </a:t>
            </a:r>
          </a:p>
          <a:p>
            <a:pPr lvl="1"/>
            <a:r>
              <a:rPr lang="fr-BE" dirty="0"/>
              <a:t>C</a:t>
            </a:r>
            <a:r>
              <a:rPr lang="fr-BE" dirty="0" smtClean="0"/>
              <a:t>hoix </a:t>
            </a:r>
            <a:r>
              <a:rPr lang="fr-BE" dirty="0"/>
              <a:t>stratégiques  </a:t>
            </a:r>
            <a:r>
              <a:rPr lang="fr-BE" dirty="0" err="1" smtClean="0"/>
              <a:t>Dedup</a:t>
            </a:r>
            <a:r>
              <a:rPr lang="fr-BE" dirty="0" smtClean="0"/>
              <a:t>/FRBR :</a:t>
            </a:r>
            <a:endParaRPr lang="fr-BE" dirty="0"/>
          </a:p>
          <a:p>
            <a:pPr lvl="2"/>
            <a:r>
              <a:rPr lang="fr-BE" dirty="0"/>
              <a:t>P</a:t>
            </a:r>
            <a:r>
              <a:rPr lang="fr-BE" dirty="0" smtClean="0"/>
              <a:t>as </a:t>
            </a:r>
            <a:r>
              <a:rPr lang="fr-BE" dirty="0"/>
              <a:t>de </a:t>
            </a:r>
            <a:r>
              <a:rPr lang="fr-BE" dirty="0" err="1"/>
              <a:t>dedup</a:t>
            </a:r>
            <a:r>
              <a:rPr lang="fr-BE" dirty="0"/>
              <a:t> entre les sources</a:t>
            </a:r>
          </a:p>
          <a:p>
            <a:pPr lvl="2"/>
            <a:r>
              <a:rPr lang="fr-BE" dirty="0"/>
              <a:t>P</a:t>
            </a:r>
            <a:r>
              <a:rPr lang="fr-BE" dirty="0" smtClean="0"/>
              <a:t>as </a:t>
            </a:r>
            <a:r>
              <a:rPr lang="fr-BE" dirty="0"/>
              <a:t>de </a:t>
            </a:r>
            <a:r>
              <a:rPr lang="fr-BE" dirty="0" smtClean="0"/>
              <a:t>FRBR entre </a:t>
            </a:r>
            <a:r>
              <a:rPr lang="fr-BE" dirty="0"/>
              <a:t>les </a:t>
            </a:r>
            <a:r>
              <a:rPr lang="fr-BE" dirty="0" smtClean="0"/>
              <a:t>sources, sauf </a:t>
            </a:r>
          </a:p>
          <a:p>
            <a:pPr lvl="3"/>
            <a:r>
              <a:rPr lang="fr-BE" dirty="0" smtClean="0"/>
              <a:t>Périodiques papier Aleph / </a:t>
            </a:r>
            <a:r>
              <a:rPr lang="fr-BE" dirty="0"/>
              <a:t>e-journaux </a:t>
            </a:r>
            <a:r>
              <a:rPr lang="fr-BE" dirty="0" smtClean="0"/>
              <a:t>SFX (sur base de l’ISSN)</a:t>
            </a:r>
          </a:p>
          <a:p>
            <a:pPr lvl="3"/>
            <a:r>
              <a:rPr lang="fr-BE" dirty="0" smtClean="0"/>
              <a:t>Livres papier </a:t>
            </a:r>
            <a:r>
              <a:rPr lang="fr-BE" dirty="0"/>
              <a:t>Aleph / </a:t>
            </a:r>
            <a:r>
              <a:rPr lang="fr-BE" dirty="0" smtClean="0"/>
              <a:t>e-books </a:t>
            </a:r>
            <a:r>
              <a:rPr lang="fr-BE" dirty="0"/>
              <a:t>SFX </a:t>
            </a:r>
          </a:p>
          <a:p>
            <a:pPr lvl="2"/>
            <a:r>
              <a:rPr lang="fr-BE" dirty="0" err="1" smtClean="0"/>
              <a:t>Process</a:t>
            </a:r>
            <a:r>
              <a:rPr lang="fr-BE" dirty="0" smtClean="0"/>
              <a:t> </a:t>
            </a:r>
            <a:r>
              <a:rPr lang="fr-BE" dirty="0"/>
              <a:t>de </a:t>
            </a:r>
            <a:r>
              <a:rPr lang="fr-BE" dirty="0" err="1"/>
              <a:t>dedup</a:t>
            </a:r>
            <a:r>
              <a:rPr lang="fr-BE" dirty="0"/>
              <a:t> et </a:t>
            </a:r>
            <a:r>
              <a:rPr lang="fr-BE" dirty="0" smtClean="0"/>
              <a:t>FRBR intra-Aleph </a:t>
            </a:r>
            <a:r>
              <a:rPr lang="fr-BE" dirty="0"/>
              <a:t>uniquement </a:t>
            </a:r>
            <a:endParaRPr lang="fr-BE" dirty="0" smtClean="0"/>
          </a:p>
          <a:p>
            <a:pPr lvl="3"/>
            <a:r>
              <a:rPr lang="fr-BE" dirty="0" smtClean="0"/>
              <a:t>Mais </a:t>
            </a:r>
            <a:r>
              <a:rPr lang="fr-BE" dirty="0"/>
              <a:t>ignorer </a:t>
            </a:r>
            <a:r>
              <a:rPr lang="fr-BE" dirty="0" smtClean="0"/>
              <a:t>les fonds anciens et les documents cartographiques pour le </a:t>
            </a:r>
            <a:r>
              <a:rPr lang="fr-BE" dirty="0" err="1" smtClean="0"/>
              <a:t>dédoublonnement</a:t>
            </a:r>
            <a:r>
              <a:rPr lang="fr-BE" dirty="0" smtClean="0"/>
              <a:t> ! </a:t>
            </a:r>
          </a:p>
          <a:p>
            <a:pPr lvl="1"/>
            <a:r>
              <a:rPr lang="fr-BE" dirty="0" smtClean="0"/>
              <a:t>Ensemble </a:t>
            </a:r>
            <a:r>
              <a:rPr lang="fr-BE" dirty="0"/>
              <a:t>extrait </a:t>
            </a:r>
            <a:r>
              <a:rPr lang="fr-BE" dirty="0" smtClean="0"/>
              <a:t>d’Aleph modifié</a:t>
            </a:r>
            <a:r>
              <a:rPr lang="fr-BE" dirty="0"/>
              <a:t> : </a:t>
            </a:r>
            <a:r>
              <a:rPr lang="fr-BE" dirty="0" smtClean="0"/>
              <a:t>notices e-ressources ignorées</a:t>
            </a:r>
            <a:endParaRPr lang="fr-BE" dirty="0"/>
          </a:p>
          <a:p>
            <a:pPr lvl="1"/>
            <a:r>
              <a:rPr lang="fr-BE" dirty="0" smtClean="0"/>
              <a:t>Modification de l’interface </a:t>
            </a:r>
            <a:r>
              <a:rPr lang="fr-BE" dirty="0"/>
              <a:t>de recherche : </a:t>
            </a:r>
            <a:endParaRPr lang="fr-BE" dirty="0" smtClean="0"/>
          </a:p>
          <a:p>
            <a:pPr lvl="2"/>
            <a:r>
              <a:rPr lang="fr-BE" dirty="0" smtClean="0"/>
              <a:t>suppression </a:t>
            </a:r>
            <a:r>
              <a:rPr lang="fr-BE" dirty="0"/>
              <a:t>des ensembles spécifiques </a:t>
            </a:r>
            <a:r>
              <a:rPr lang="fr-BE" dirty="0" smtClean="0"/>
              <a:t>(</a:t>
            </a:r>
            <a:r>
              <a:rPr lang="fr-BE" i="1" dirty="0" smtClean="0"/>
              <a:t>scopes</a:t>
            </a:r>
            <a:r>
              <a:rPr lang="fr-BE" dirty="0" smtClean="0"/>
              <a:t>) </a:t>
            </a:r>
            <a:r>
              <a:rPr lang="fr-BE" dirty="0"/>
              <a:t>proposés dans le paramétrage de base </a:t>
            </a:r>
            <a:endParaRPr lang="fr-BE" dirty="0" smtClean="0"/>
          </a:p>
          <a:p>
            <a:pPr lvl="3"/>
            <a:r>
              <a:rPr lang="fr-BE" dirty="0" smtClean="0"/>
              <a:t>Articles (= </a:t>
            </a:r>
            <a:r>
              <a:rPr lang="fr-BE" dirty="0"/>
              <a:t>données externes en ligne issues de </a:t>
            </a:r>
            <a:r>
              <a:rPr lang="fr-BE" dirty="0" smtClean="0"/>
              <a:t>PCI)</a:t>
            </a:r>
          </a:p>
          <a:p>
            <a:pPr lvl="3"/>
            <a:r>
              <a:rPr lang="fr-BE" dirty="0" smtClean="0"/>
              <a:t>Collections </a:t>
            </a:r>
            <a:r>
              <a:rPr lang="fr-BE" dirty="0"/>
              <a:t>physiques </a:t>
            </a:r>
          </a:p>
          <a:p>
            <a:pPr lvl="3"/>
            <a:r>
              <a:rPr lang="fr-BE" dirty="0" smtClean="0"/>
              <a:t>Ressources </a:t>
            </a:r>
            <a:r>
              <a:rPr lang="fr-BE" dirty="0"/>
              <a:t>en ligne </a:t>
            </a:r>
            <a:r>
              <a:rPr lang="fr-BE" dirty="0" smtClean="0"/>
              <a:t>…</a:t>
            </a:r>
          </a:p>
          <a:p>
            <a:pPr lvl="2"/>
            <a:r>
              <a:rPr lang="fr-BE" dirty="0" smtClean="0"/>
              <a:t>au </a:t>
            </a:r>
            <a:r>
              <a:rPr lang="fr-BE" dirty="0"/>
              <a:t>profit d’une </a:t>
            </a:r>
            <a:r>
              <a:rPr lang="fr-BE" b="1" dirty="0"/>
              <a:t>recherche globale </a:t>
            </a:r>
            <a:r>
              <a:rPr lang="fr-BE" b="1" dirty="0" smtClean="0"/>
              <a:t>unique</a:t>
            </a:r>
            <a:r>
              <a:rPr lang="fr-BE" dirty="0" smtClean="0"/>
              <a:t> (</a:t>
            </a:r>
            <a:r>
              <a:rPr lang="fr-BE" i="1" dirty="0" err="1" smtClean="0"/>
              <a:t>blended</a:t>
            </a:r>
            <a:r>
              <a:rPr lang="fr-BE" dirty="0" smtClean="0"/>
              <a:t>) !</a:t>
            </a:r>
            <a:endParaRPr lang="fr-BE" dirty="0"/>
          </a:p>
          <a:p>
            <a:pPr lvl="2"/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Septembre 2012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Premières adaptations de la CSS</a:t>
            </a:r>
          </a:p>
          <a:p>
            <a:pPr lvl="1"/>
            <a:r>
              <a:rPr lang="fr-BE" dirty="0" smtClean="0"/>
              <a:t>Même CSS que sur le futur nouveau site web (</a:t>
            </a:r>
            <a:r>
              <a:rPr lang="fr-BE" dirty="0" err="1" smtClean="0"/>
              <a:t>Drupal</a:t>
            </a:r>
            <a:r>
              <a:rPr lang="fr-BE" dirty="0" smtClean="0"/>
              <a:t>)</a:t>
            </a:r>
          </a:p>
          <a:p>
            <a:pPr lvl="1"/>
            <a:r>
              <a:rPr lang="fr-BE" u="sng" dirty="0" smtClean="0"/>
              <a:t>But</a:t>
            </a:r>
            <a:r>
              <a:rPr lang="fr-BE" dirty="0" smtClean="0"/>
              <a:t>: transparence pour l’usager (même plate-forme)</a:t>
            </a:r>
          </a:p>
          <a:p>
            <a:r>
              <a:rPr lang="fr-BE" dirty="0"/>
              <a:t>R</a:t>
            </a:r>
            <a:r>
              <a:rPr lang="fr-BE" dirty="0" smtClean="0"/>
              <a:t>eprise </a:t>
            </a:r>
            <a:r>
              <a:rPr lang="fr-BE" dirty="0"/>
              <a:t>de contact avec </a:t>
            </a:r>
            <a:r>
              <a:rPr lang="fr-BE" dirty="0" smtClean="0"/>
              <a:t>Ex </a:t>
            </a:r>
            <a:r>
              <a:rPr lang="fr-BE" dirty="0" err="1" smtClean="0"/>
              <a:t>Libris</a:t>
            </a:r>
            <a:endParaRPr lang="fr-BE" dirty="0"/>
          </a:p>
          <a:p>
            <a:pPr lvl="1"/>
            <a:r>
              <a:rPr lang="fr-BE" dirty="0" smtClean="0"/>
              <a:t>Proposition </a:t>
            </a:r>
            <a:r>
              <a:rPr lang="fr-BE" dirty="0"/>
              <a:t>de passer en </a:t>
            </a:r>
            <a:r>
              <a:rPr lang="fr-BE" dirty="0" smtClean="0"/>
              <a:t>v4 </a:t>
            </a:r>
            <a:endParaRPr lang="fr-BE" dirty="0"/>
          </a:p>
          <a:p>
            <a:pPr lvl="2"/>
            <a:r>
              <a:rPr lang="fr-BE" dirty="0" smtClean="0"/>
              <a:t>Fonctionnalités </a:t>
            </a:r>
            <a:r>
              <a:rPr lang="fr-BE" dirty="0"/>
              <a:t>nouvelles intéressantes </a:t>
            </a:r>
            <a:endParaRPr lang="fr-BE" dirty="0" smtClean="0"/>
          </a:p>
          <a:p>
            <a:pPr lvl="2"/>
            <a:r>
              <a:rPr lang="fr-BE" dirty="0" smtClean="0"/>
              <a:t>Certains </a:t>
            </a:r>
            <a:r>
              <a:rPr lang="fr-BE" dirty="0"/>
              <a:t>problèmes pourraient être résolus </a:t>
            </a:r>
            <a:r>
              <a:rPr lang="fr-BE" dirty="0" smtClean="0"/>
              <a:t>(?)</a:t>
            </a:r>
            <a:endParaRPr lang="fr-BE" dirty="0"/>
          </a:p>
          <a:p>
            <a:pPr lvl="1"/>
            <a:endParaRPr lang="fr-BE" dirty="0" smtClean="0"/>
          </a:p>
          <a:p>
            <a:endParaRPr lang="fr-BE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2242"/>
            <a:ext cx="7920880" cy="576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Opac</a:t>
            </a:r>
            <a:r>
              <a:rPr lang="fr-BE" dirty="0" smtClean="0"/>
              <a:t> ULg (juin 2006-février 2013)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999" y="3365018"/>
            <a:ext cx="1905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1962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94262"/>
            <a:ext cx="20383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3347864" y="2564904"/>
            <a:ext cx="593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094262" y="2564904"/>
            <a:ext cx="1917898" cy="97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755576" y="6021288"/>
            <a:ext cx="432048" cy="4320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7524328" y="3861048"/>
            <a:ext cx="252028" cy="5242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61" y="1092242"/>
            <a:ext cx="49434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Octobre 2012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 sz="2000" dirty="0" smtClean="0"/>
              <a:t>Upgrade vers Primo 4.1 réalisé </a:t>
            </a:r>
            <a:r>
              <a:rPr lang="fr-BE" sz="2000" dirty="0"/>
              <a:t>par </a:t>
            </a:r>
            <a:r>
              <a:rPr lang="fr-BE" sz="2000" dirty="0" smtClean="0"/>
              <a:t>Ex </a:t>
            </a:r>
            <a:r>
              <a:rPr lang="fr-BE" sz="2000" dirty="0" err="1" smtClean="0"/>
              <a:t>Libris</a:t>
            </a:r>
            <a:r>
              <a:rPr lang="fr-BE" sz="2000" dirty="0" smtClean="0"/>
              <a:t> </a:t>
            </a:r>
            <a:r>
              <a:rPr lang="fr-BE" sz="2000" b="1" dirty="0" smtClean="0">
                <a:solidFill>
                  <a:srgbClr val="FFC000"/>
                </a:solidFill>
                <a:sym typeface="Wingdings"/>
              </a:rPr>
              <a:t></a:t>
            </a:r>
            <a:endParaRPr lang="fr-BE" sz="2000" b="1" dirty="0">
              <a:solidFill>
                <a:srgbClr val="FFC000"/>
              </a:solidFill>
            </a:endParaRPr>
          </a:p>
          <a:p>
            <a:pPr lvl="0"/>
            <a:r>
              <a:rPr lang="fr-BE" sz="2000" dirty="0" smtClean="0"/>
              <a:t>Nouvelle </a:t>
            </a:r>
            <a:r>
              <a:rPr lang="fr-BE" sz="2000" dirty="0"/>
              <a:t>extraction Aleph </a:t>
            </a:r>
            <a:r>
              <a:rPr lang="fr-BE" sz="2000" dirty="0" smtClean="0"/>
              <a:t>mi-octobre</a:t>
            </a:r>
          </a:p>
          <a:p>
            <a:r>
              <a:rPr lang="fr-BE" sz="2000" dirty="0"/>
              <a:t>Prototype fonctionnel pour l’équipe </a:t>
            </a:r>
            <a:r>
              <a:rPr lang="fr-BE" sz="2000" b="1" dirty="0">
                <a:solidFill>
                  <a:srgbClr val="FFC000"/>
                </a:solidFill>
                <a:sym typeface="Wingdings"/>
              </a:rPr>
              <a:t></a:t>
            </a:r>
            <a:endParaRPr lang="fr-BE" sz="2000" dirty="0"/>
          </a:p>
          <a:p>
            <a:pPr lvl="0"/>
            <a:r>
              <a:rPr lang="fr-BE" sz="2000" dirty="0" smtClean="0"/>
              <a:t>Analyse de Primo v4.1 :</a:t>
            </a:r>
          </a:p>
          <a:p>
            <a:pPr lvl="1"/>
            <a:r>
              <a:rPr lang="fr-BE" sz="1800" dirty="0" smtClean="0"/>
              <a:t>Tous les problèmes ne sont pas résolus… </a:t>
            </a:r>
            <a:r>
              <a:rPr lang="fr-BE" sz="1800" b="1" dirty="0" smtClean="0">
                <a:solidFill>
                  <a:srgbClr val="FFC000"/>
                </a:solidFill>
                <a:sym typeface="Wingdings"/>
              </a:rPr>
              <a:t></a:t>
            </a:r>
            <a:endParaRPr lang="fr-BE" sz="1800" b="1" dirty="0">
              <a:solidFill>
                <a:srgbClr val="FFC000"/>
              </a:solidFill>
            </a:endParaRPr>
          </a:p>
          <a:p>
            <a:pPr lvl="1"/>
            <a:r>
              <a:rPr lang="fr-BE" sz="1800" dirty="0"/>
              <a:t>Nouveaux problèmes liés à la </a:t>
            </a:r>
            <a:r>
              <a:rPr lang="fr-BE" sz="1800" dirty="0" smtClean="0"/>
              <a:t>v4 </a:t>
            </a:r>
            <a:r>
              <a:rPr lang="fr-BE" sz="1800" b="1" dirty="0" smtClean="0">
                <a:solidFill>
                  <a:srgbClr val="FFC000"/>
                </a:solidFill>
                <a:sym typeface="Wingdings"/>
              </a:rPr>
              <a:t></a:t>
            </a:r>
          </a:p>
          <a:p>
            <a:pPr lvl="1"/>
            <a:r>
              <a:rPr lang="fr-BE" sz="1800" dirty="0" smtClean="0"/>
              <a:t>Nb </a:t>
            </a:r>
            <a:r>
              <a:rPr lang="fr-BE" sz="1800" dirty="0"/>
              <a:t>problèmes de </a:t>
            </a:r>
            <a:r>
              <a:rPr lang="fr-BE" sz="1800" dirty="0" smtClean="0"/>
              <a:t>moissonnage, </a:t>
            </a:r>
            <a:r>
              <a:rPr lang="fr-BE" sz="1800" dirty="0"/>
              <a:t>principalement </a:t>
            </a:r>
            <a:r>
              <a:rPr lang="fr-BE" sz="1800" dirty="0" smtClean="0"/>
              <a:t>ORBi </a:t>
            </a:r>
            <a:r>
              <a:rPr lang="fr-BE" sz="1800" b="1" dirty="0" smtClean="0">
                <a:solidFill>
                  <a:srgbClr val="FFC000"/>
                </a:solidFill>
                <a:sym typeface="Wingdings"/>
              </a:rPr>
              <a:t></a:t>
            </a:r>
            <a:endParaRPr lang="fr-BE" sz="1800" b="1" dirty="0">
              <a:solidFill>
                <a:srgbClr val="FFC000"/>
              </a:solidFill>
            </a:endParaRPr>
          </a:p>
          <a:p>
            <a:pPr lvl="1"/>
            <a:r>
              <a:rPr lang="fr-BE" sz="1800" dirty="0"/>
              <a:t>Analyse et paramétrage par </a:t>
            </a:r>
            <a:r>
              <a:rPr lang="fr-BE" sz="1800" dirty="0" smtClean="0"/>
              <a:t>ULg de </a:t>
            </a:r>
            <a:r>
              <a:rPr lang="fr-BE" sz="1800" dirty="0"/>
              <a:t>nouvelles fonctionnalités</a:t>
            </a:r>
          </a:p>
          <a:p>
            <a:r>
              <a:rPr lang="fr-BE" sz="2000" dirty="0" smtClean="0"/>
              <a:t>CSS, poursuite :</a:t>
            </a:r>
          </a:p>
          <a:p>
            <a:pPr lvl="1"/>
            <a:r>
              <a:rPr lang="fr-BE" sz="1800" dirty="0" smtClean="0"/>
              <a:t>de </a:t>
            </a:r>
            <a:r>
              <a:rPr lang="fr-BE" sz="1800" dirty="0"/>
              <a:t>la modification de la </a:t>
            </a:r>
            <a:r>
              <a:rPr lang="fr-BE" sz="1800" dirty="0" smtClean="0"/>
              <a:t>CSS de Primo</a:t>
            </a:r>
            <a:endParaRPr lang="fr-BE" sz="1800" dirty="0"/>
          </a:p>
          <a:p>
            <a:pPr lvl="1"/>
            <a:r>
              <a:rPr lang="fr-BE" sz="1800" dirty="0" smtClean="0"/>
              <a:t>de l’intégration </a:t>
            </a:r>
            <a:r>
              <a:rPr lang="fr-BE" sz="1800" dirty="0"/>
              <a:t>dans le </a:t>
            </a:r>
            <a:r>
              <a:rPr lang="fr-BE" sz="1800" dirty="0" smtClean="0"/>
              <a:t>nouveau site web</a:t>
            </a:r>
            <a:endParaRPr lang="fr-BE" sz="1800" dirty="0"/>
          </a:p>
          <a:p>
            <a:pPr lvl="1"/>
            <a:r>
              <a:rPr lang="fr-BE" sz="1800" dirty="0" smtClean="0"/>
              <a:t>de l’intégration </a:t>
            </a:r>
            <a:r>
              <a:rPr lang="fr-BE" sz="1800" dirty="0"/>
              <a:t>avec </a:t>
            </a:r>
            <a:r>
              <a:rPr lang="fr-BE" sz="1800" dirty="0" smtClean="0"/>
              <a:t>la nouvelle plate-forme PEB (</a:t>
            </a:r>
            <a:r>
              <a:rPr lang="fr-BE" sz="1800" i="1" dirty="0" err="1" smtClean="0"/>
              <a:t>MyDelivery</a:t>
            </a:r>
            <a:r>
              <a:rPr lang="fr-BE" sz="1800" dirty="0" smtClean="0"/>
              <a:t>)</a:t>
            </a:r>
            <a:endParaRPr lang="fr-BE" sz="1800" dirty="0"/>
          </a:p>
          <a:p>
            <a:pPr lvl="0"/>
            <a:endParaRPr lang="fr-BE" dirty="0"/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Dernière ligne droite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u="sng" dirty="0"/>
              <a:t>Décision de</a:t>
            </a:r>
            <a:r>
              <a:rPr lang="fr-BE" dirty="0"/>
              <a:t> </a:t>
            </a:r>
            <a:r>
              <a:rPr lang="fr-BE" dirty="0" smtClean="0"/>
              <a:t>:</a:t>
            </a:r>
          </a:p>
          <a:p>
            <a:pPr lvl="1"/>
            <a:r>
              <a:rPr lang="fr-BE" b="1" dirty="0" smtClean="0"/>
              <a:t>mise </a:t>
            </a:r>
            <a:r>
              <a:rPr lang="fr-BE" b="1" dirty="0"/>
              <a:t>en </a:t>
            </a:r>
            <a:r>
              <a:rPr lang="fr-BE" b="1" dirty="0" smtClean="0"/>
              <a:t>production interne </a:t>
            </a:r>
            <a:r>
              <a:rPr lang="fr-BE" dirty="0" smtClean="0"/>
              <a:t>(bibliothécaires) fin novembre 2012</a:t>
            </a:r>
            <a:endParaRPr lang="fr-BE" dirty="0"/>
          </a:p>
          <a:p>
            <a:pPr lvl="1"/>
            <a:r>
              <a:rPr lang="fr-BE" b="1" dirty="0" smtClean="0"/>
              <a:t>mise </a:t>
            </a:r>
            <a:r>
              <a:rPr lang="fr-BE" b="1" dirty="0"/>
              <a:t>en production officielle </a:t>
            </a:r>
            <a:r>
              <a:rPr lang="fr-BE" dirty="0" smtClean="0"/>
              <a:t>(usagers) en février </a:t>
            </a:r>
            <a:r>
              <a:rPr lang="fr-BE" dirty="0"/>
              <a:t>2013</a:t>
            </a:r>
          </a:p>
          <a:p>
            <a:r>
              <a:rPr lang="fr-BE" dirty="0"/>
              <a:t>Problème lors de la copie du paramétrage </a:t>
            </a:r>
            <a:r>
              <a:rPr lang="fr-BE" dirty="0" smtClean="0"/>
              <a:t>test -&gt; </a:t>
            </a:r>
            <a:r>
              <a:rPr lang="fr-BE" dirty="0" err="1"/>
              <a:t>prod</a:t>
            </a:r>
            <a:r>
              <a:rPr lang="fr-BE" dirty="0"/>
              <a:t> </a:t>
            </a:r>
            <a:r>
              <a:rPr lang="fr-BE" dirty="0" smtClean="0"/>
              <a:t>: </a:t>
            </a:r>
            <a:r>
              <a:rPr lang="fr-BE" dirty="0"/>
              <a:t>le serveur </a:t>
            </a:r>
            <a:r>
              <a:rPr lang="fr-BE" dirty="0" err="1"/>
              <a:t>p</a:t>
            </a:r>
            <a:r>
              <a:rPr lang="fr-BE" dirty="0" err="1" smtClean="0"/>
              <a:t>rod</a:t>
            </a:r>
            <a:r>
              <a:rPr lang="fr-BE" dirty="0" smtClean="0"/>
              <a:t> </a:t>
            </a:r>
            <a:r>
              <a:rPr lang="fr-BE" dirty="0"/>
              <a:t>est inutilisable (aucune donnée Aleph)  </a:t>
            </a:r>
            <a:r>
              <a:rPr lang="fr-BE" b="1" dirty="0" smtClean="0">
                <a:solidFill>
                  <a:srgbClr val="FFC000"/>
                </a:solidFill>
                <a:sym typeface="Wingdings"/>
              </a:rPr>
              <a:t></a:t>
            </a:r>
            <a:endParaRPr lang="fr-BE" b="1" dirty="0" smtClean="0">
              <a:solidFill>
                <a:srgbClr val="FFC000"/>
              </a:solidFill>
            </a:endParaRPr>
          </a:p>
          <a:p>
            <a:endParaRPr lang="fr-BE" b="1" dirty="0" smtClean="0"/>
          </a:p>
          <a:p>
            <a:r>
              <a:rPr lang="fr-BE" dirty="0" smtClean="0"/>
              <a:t>Début des formations internes</a:t>
            </a:r>
          </a:p>
          <a:p>
            <a:pPr lvl="1"/>
            <a:r>
              <a:rPr lang="fr-BE" dirty="0" smtClean="0"/>
              <a:t>à destination de </a:t>
            </a:r>
            <a:r>
              <a:rPr lang="fr-BE" u="sng" dirty="0" smtClean="0"/>
              <a:t>tous</a:t>
            </a:r>
            <a:r>
              <a:rPr lang="fr-BE" dirty="0" smtClean="0"/>
              <a:t> les collègues (bibliothécaires, directeurs</a:t>
            </a:r>
            <a:r>
              <a:rPr lang="fr-BE" smtClean="0"/>
              <a:t>, secrétaires...)</a:t>
            </a:r>
            <a:endParaRPr lang="fr-BE" dirty="0" smtClean="0"/>
          </a:p>
          <a:p>
            <a:pPr lvl="1"/>
            <a:r>
              <a:rPr lang="fr-BE" dirty="0" smtClean="0"/>
              <a:t>sur le serveur </a:t>
            </a:r>
            <a:r>
              <a:rPr lang="fr-BE" dirty="0" err="1" smtClean="0"/>
              <a:t>staging</a:t>
            </a:r>
            <a:endParaRPr lang="fr-BE" dirty="0" smtClean="0"/>
          </a:p>
          <a:p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4366"/>
            <a:ext cx="1872208" cy="17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Formations internes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10 séances en décembre 2012 – janvier 2013</a:t>
            </a:r>
          </a:p>
          <a:p>
            <a:pPr lvl="1"/>
            <a:r>
              <a:rPr lang="fr-BE" dirty="0"/>
              <a:t>Aspect général </a:t>
            </a:r>
            <a:r>
              <a:rPr lang="fr-BE" dirty="0" smtClean="0"/>
              <a:t>: évolution </a:t>
            </a:r>
            <a:r>
              <a:rPr lang="fr-BE" dirty="0"/>
              <a:t>des catalogues de </a:t>
            </a:r>
            <a:r>
              <a:rPr lang="fr-BE" dirty="0" smtClean="0"/>
              <a:t>bibliothèque</a:t>
            </a:r>
            <a:endParaRPr lang="fr-BE" dirty="0"/>
          </a:p>
          <a:p>
            <a:pPr lvl="1"/>
            <a:r>
              <a:rPr lang="fr-BE" dirty="0"/>
              <a:t>Aspects techniques : </a:t>
            </a:r>
          </a:p>
          <a:p>
            <a:pPr lvl="2"/>
            <a:r>
              <a:rPr lang="fr-BE" dirty="0"/>
              <a:t>contenu de l’interface : contenu local et contenu </a:t>
            </a:r>
            <a:r>
              <a:rPr lang="fr-BE" dirty="0" smtClean="0"/>
              <a:t>externe (PCI)</a:t>
            </a:r>
          </a:p>
          <a:p>
            <a:pPr lvl="2"/>
            <a:r>
              <a:rPr lang="fr-BE" dirty="0" smtClean="0"/>
              <a:t>structure </a:t>
            </a:r>
            <a:r>
              <a:rPr lang="fr-BE" dirty="0"/>
              <a:t>des données : comment sont traitées </a:t>
            </a:r>
            <a:r>
              <a:rPr lang="fr-BE" dirty="0" smtClean="0"/>
              <a:t>nos </a:t>
            </a:r>
            <a:r>
              <a:rPr lang="fr-BE" dirty="0"/>
              <a:t>notices </a:t>
            </a:r>
            <a:r>
              <a:rPr lang="fr-BE" dirty="0" smtClean="0"/>
              <a:t>Marc, </a:t>
            </a:r>
            <a:r>
              <a:rPr lang="fr-BE" dirty="0"/>
              <a:t>nos notices </a:t>
            </a:r>
            <a:r>
              <a:rPr lang="fr-BE" dirty="0" smtClean="0"/>
              <a:t>ORBi, structure </a:t>
            </a:r>
            <a:r>
              <a:rPr lang="fr-BE" dirty="0" err="1" smtClean="0"/>
              <a:t>Pnx</a:t>
            </a:r>
            <a:r>
              <a:rPr lang="fr-BE" dirty="0" smtClean="0"/>
              <a:t>, </a:t>
            </a:r>
            <a:r>
              <a:rPr lang="fr-BE" dirty="0" err="1" smtClean="0"/>
              <a:t>dédoublonenment</a:t>
            </a:r>
            <a:r>
              <a:rPr lang="fr-BE" dirty="0" smtClean="0"/>
              <a:t>, </a:t>
            </a:r>
            <a:r>
              <a:rPr lang="fr-BE" dirty="0" err="1" smtClean="0"/>
              <a:t>FRBRisation</a:t>
            </a:r>
            <a:r>
              <a:rPr lang="fr-BE" dirty="0" smtClean="0"/>
              <a:t>…</a:t>
            </a:r>
          </a:p>
          <a:p>
            <a:pPr lvl="2"/>
            <a:r>
              <a:rPr lang="fr-BE" dirty="0" smtClean="0"/>
              <a:t>comprendre </a:t>
            </a:r>
            <a:r>
              <a:rPr lang="fr-BE" dirty="0"/>
              <a:t>tous les aspects du passage </a:t>
            </a:r>
            <a:r>
              <a:rPr lang="fr-BE" dirty="0" smtClean="0"/>
              <a:t>de l’</a:t>
            </a:r>
            <a:r>
              <a:rPr lang="fr-BE" dirty="0" err="1" smtClean="0"/>
              <a:t>opac</a:t>
            </a:r>
            <a:r>
              <a:rPr lang="fr-BE" dirty="0" smtClean="0"/>
              <a:t> traditionnel à </a:t>
            </a:r>
            <a:r>
              <a:rPr lang="fr-BE" dirty="0"/>
              <a:t>Primo</a:t>
            </a:r>
          </a:p>
          <a:p>
            <a:pPr lvl="1"/>
            <a:r>
              <a:rPr lang="fr-BE" dirty="0"/>
              <a:t>Explication </a:t>
            </a:r>
            <a:r>
              <a:rPr lang="fr-BE" dirty="0" smtClean="0"/>
              <a:t>de choix stratégiques</a:t>
            </a:r>
            <a:endParaRPr lang="fr-BE" dirty="0"/>
          </a:p>
          <a:p>
            <a:pPr lvl="1"/>
            <a:r>
              <a:rPr lang="fr-BE" dirty="0"/>
              <a:t>Insister sur participation </a:t>
            </a:r>
            <a:r>
              <a:rPr lang="fr-BE" dirty="0" err="1" smtClean="0"/>
              <a:t>pro-active</a:t>
            </a:r>
            <a:r>
              <a:rPr lang="fr-BE" dirty="0" smtClean="0"/>
              <a:t> </a:t>
            </a:r>
            <a:r>
              <a:rPr lang="fr-BE" dirty="0"/>
              <a:t>(signaler problèmes de tout type, poser des questions…) </a:t>
            </a:r>
          </a:p>
          <a:p>
            <a:r>
              <a:rPr lang="fr-BE" dirty="0" smtClean="0"/>
              <a:t>1 séance générale début février </a:t>
            </a:r>
            <a:r>
              <a:rPr lang="fr-BE" dirty="0"/>
              <a:t>avec Q&amp;A </a:t>
            </a:r>
            <a:r>
              <a:rPr lang="fr-BE" dirty="0" smtClean="0"/>
              <a:t>de la « dernière chance »</a:t>
            </a:r>
          </a:p>
          <a:p>
            <a:pPr lvl="1"/>
            <a:r>
              <a:rPr lang="fr-BE" i="1" dirty="0" smtClean="0"/>
              <a:t>Tout ce que vous avez toujours voulu savoir sur Primo sans jamais avoir osé le demander…</a:t>
            </a:r>
            <a:endParaRPr lang="fr-BE" i="1" dirty="0"/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Constats après les 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 smtClean="0"/>
              <a:t>Assez peu </a:t>
            </a:r>
            <a:r>
              <a:rPr lang="fr-BE" sz="2000" dirty="0"/>
              <a:t>de réactions </a:t>
            </a:r>
          </a:p>
          <a:p>
            <a:r>
              <a:rPr lang="fr-BE" sz="2000" dirty="0"/>
              <a:t>Certaines </a:t>
            </a:r>
            <a:r>
              <a:rPr lang="fr-BE" sz="2000" dirty="0" smtClean="0"/>
              <a:t>réactions </a:t>
            </a:r>
            <a:r>
              <a:rPr lang="fr-BE" sz="2000" dirty="0"/>
              <a:t>montrent </a:t>
            </a:r>
            <a:r>
              <a:rPr lang="fr-BE" sz="2000" dirty="0" smtClean="0"/>
              <a:t>mauvaise compréhension </a:t>
            </a:r>
            <a:r>
              <a:rPr lang="fr-BE" sz="2000" dirty="0"/>
              <a:t>de points </a:t>
            </a:r>
            <a:r>
              <a:rPr lang="fr-BE" sz="2000" dirty="0" smtClean="0"/>
              <a:t>vus </a:t>
            </a:r>
            <a:r>
              <a:rPr lang="fr-BE" sz="2000" dirty="0"/>
              <a:t>en </a:t>
            </a:r>
            <a:r>
              <a:rPr lang="fr-BE" sz="2000" dirty="0" smtClean="0"/>
              <a:t>formation</a:t>
            </a:r>
            <a:endParaRPr lang="fr-BE" sz="2000" dirty="0"/>
          </a:p>
          <a:p>
            <a:r>
              <a:rPr lang="fr-BE" sz="2000" dirty="0"/>
              <a:t>Certaines mauvaises compréhensions de ce qu’est l’outil en </a:t>
            </a:r>
            <a:r>
              <a:rPr lang="fr-BE" sz="2000" dirty="0" smtClean="0"/>
              <a:t>général</a:t>
            </a:r>
            <a:endParaRPr lang="fr-BE" sz="2000" dirty="0"/>
          </a:p>
          <a:p>
            <a:r>
              <a:rPr lang="fr-BE" sz="2000" dirty="0"/>
              <a:t>Malaise p/r à la gestion future des e-ressources &amp; p/r perte certaines données</a:t>
            </a:r>
          </a:p>
          <a:p>
            <a:r>
              <a:rPr lang="fr-BE" sz="2000" dirty="0"/>
              <a:t>Malaise p/r à la formulation d’une requête complexe </a:t>
            </a:r>
            <a:endParaRPr lang="fr-BE" sz="2000" dirty="0" smtClean="0"/>
          </a:p>
          <a:p>
            <a:pPr marL="411480" lvl="1" indent="0">
              <a:buNone/>
            </a:pPr>
            <a:r>
              <a:rPr lang="fr-BE" sz="1800" b="1" dirty="0" smtClean="0">
                <a:solidFill>
                  <a:schemeClr val="accent1"/>
                </a:solidFill>
                <a:latin typeface="Century Schoolbook"/>
              </a:rPr>
              <a:t>↔</a:t>
            </a:r>
            <a:r>
              <a:rPr lang="fr-BE" sz="1800" dirty="0" smtClean="0">
                <a:latin typeface="Century Schoolbook"/>
              </a:rPr>
              <a:t> </a:t>
            </a:r>
            <a:r>
              <a:rPr lang="fr-BE" sz="1800" dirty="0" smtClean="0"/>
              <a:t>recherche « à </a:t>
            </a:r>
            <a:r>
              <a:rPr lang="fr-BE" sz="1800" dirty="0"/>
              <a:t>la </a:t>
            </a:r>
            <a:r>
              <a:rPr lang="fr-BE" sz="1800" dirty="0" smtClean="0"/>
              <a:t>Google » </a:t>
            </a:r>
            <a:r>
              <a:rPr lang="fr-BE" sz="1800" dirty="0"/>
              <a:t>pas facilement </a:t>
            </a:r>
            <a:r>
              <a:rPr lang="fr-BE" sz="1800" dirty="0" smtClean="0"/>
              <a:t>acceptée !</a:t>
            </a:r>
            <a:endParaRPr lang="fr-BE" sz="1800" dirty="0"/>
          </a:p>
          <a:p>
            <a:r>
              <a:rPr lang="fr-BE" sz="2000" dirty="0"/>
              <a:t>Quelle prise en main par chacun de l’outil </a:t>
            </a:r>
            <a:r>
              <a:rPr lang="fr-BE" sz="2000" dirty="0" smtClean="0"/>
              <a:t>? </a:t>
            </a:r>
          </a:p>
          <a:p>
            <a:pPr lvl="1"/>
            <a:r>
              <a:rPr lang="fr-BE" dirty="0" smtClean="0"/>
              <a:t>Inquiétudes </a:t>
            </a:r>
            <a:r>
              <a:rPr lang="fr-BE" dirty="0"/>
              <a:t>par rapport aux utilisateurs </a:t>
            </a:r>
            <a:endParaRPr lang="fr-BE" dirty="0" smtClean="0"/>
          </a:p>
          <a:p>
            <a:pPr lvl="1"/>
            <a:r>
              <a:rPr lang="fr-BE" dirty="0" smtClean="0"/>
              <a:t>Capacité d’expliquer l’interface aux utilisateurs ?</a:t>
            </a:r>
            <a:endParaRPr lang="fr-BE" dirty="0"/>
          </a:p>
          <a:p>
            <a:r>
              <a:rPr lang="fr-BE" sz="2000" dirty="0"/>
              <a:t>I</a:t>
            </a:r>
            <a:r>
              <a:rPr lang="fr-BE" sz="2000" dirty="0" smtClean="0"/>
              <a:t>nquiétudes </a:t>
            </a:r>
            <a:r>
              <a:rPr lang="fr-BE" sz="2000" dirty="0"/>
              <a:t>p/r changement de certaines habitudes de travail </a:t>
            </a:r>
            <a:endParaRPr lang="fr-BE" sz="2000" dirty="0" smtClean="0"/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Enquête interne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/>
              <a:t>Quand :</a:t>
            </a:r>
          </a:p>
          <a:p>
            <a:pPr lvl="1"/>
            <a:r>
              <a:rPr lang="fr-BE" dirty="0" smtClean="0"/>
              <a:t>Juste avant la mise en production </a:t>
            </a:r>
          </a:p>
          <a:p>
            <a:pPr lvl="1"/>
            <a:r>
              <a:rPr lang="fr-BE" dirty="0" smtClean="0"/>
              <a:t>Juste après les formations</a:t>
            </a:r>
          </a:p>
          <a:p>
            <a:r>
              <a:rPr lang="fr-BE" u="sng" dirty="0" smtClean="0"/>
              <a:t>Objectif </a:t>
            </a:r>
            <a:r>
              <a:rPr lang="fr-BE" dirty="0" smtClean="0"/>
              <a:t>: </a:t>
            </a:r>
          </a:p>
          <a:p>
            <a:pPr lvl="1"/>
            <a:r>
              <a:rPr lang="fr-BE" dirty="0" smtClean="0"/>
              <a:t>mieux </a:t>
            </a:r>
            <a:r>
              <a:rPr lang="fr-BE" dirty="0"/>
              <a:t>cerner la perception </a:t>
            </a:r>
            <a:r>
              <a:rPr lang="fr-BE" dirty="0" smtClean="0"/>
              <a:t>du personnel </a:t>
            </a:r>
            <a:r>
              <a:rPr lang="fr-BE" dirty="0"/>
              <a:t>de nos bibliothèques (scientifiques, directeurs, bibliothécaires, magasiniers, secrétaires, informaticiens...) sur les solutions discovery en </a:t>
            </a:r>
            <a:r>
              <a:rPr lang="fr-BE" dirty="0" smtClean="0"/>
              <a:t>général</a:t>
            </a:r>
          </a:p>
          <a:p>
            <a:pPr lvl="2"/>
            <a:r>
              <a:rPr lang="fr-BE" dirty="0" smtClean="0"/>
              <a:t>caractéristiques</a:t>
            </a:r>
          </a:p>
          <a:p>
            <a:pPr lvl="2"/>
            <a:r>
              <a:rPr lang="fr-BE" dirty="0" smtClean="0"/>
              <a:t>changements </a:t>
            </a:r>
            <a:r>
              <a:rPr lang="fr-BE" dirty="0"/>
              <a:t>par rapport à un </a:t>
            </a:r>
            <a:r>
              <a:rPr lang="fr-BE" dirty="0" err="1"/>
              <a:t>opac</a:t>
            </a:r>
            <a:r>
              <a:rPr lang="fr-BE" dirty="0"/>
              <a:t> </a:t>
            </a:r>
            <a:r>
              <a:rPr lang="fr-BE" dirty="0" smtClean="0"/>
              <a:t>traditionnel</a:t>
            </a:r>
          </a:p>
          <a:p>
            <a:pPr lvl="2"/>
            <a:r>
              <a:rPr lang="fr-BE" dirty="0" smtClean="0"/>
              <a:t>impact </a:t>
            </a:r>
            <a:r>
              <a:rPr lang="fr-BE" dirty="0"/>
              <a:t>sur le </a:t>
            </a:r>
            <a:r>
              <a:rPr lang="fr-BE" dirty="0" smtClean="0"/>
              <a:t>travail</a:t>
            </a:r>
          </a:p>
          <a:p>
            <a:pPr lvl="2"/>
            <a:r>
              <a:rPr lang="fr-BE" dirty="0" smtClean="0"/>
              <a:t>impact </a:t>
            </a:r>
            <a:r>
              <a:rPr lang="fr-BE" dirty="0"/>
              <a:t>sur la recherche documentaire des </a:t>
            </a:r>
            <a:r>
              <a:rPr lang="fr-BE" dirty="0" smtClean="0"/>
              <a:t>usagers, sur la formation des usagers…</a:t>
            </a:r>
          </a:p>
          <a:p>
            <a:r>
              <a:rPr lang="fr-BE" dirty="0" smtClean="0"/>
              <a:t>Pas leur avis sur </a:t>
            </a:r>
            <a:r>
              <a:rPr lang="fr-BE" dirty="0"/>
              <a:t>Primo ou sur la façon dont </a:t>
            </a:r>
            <a:r>
              <a:rPr lang="fr-BE" dirty="0" smtClean="0"/>
              <a:t>il </a:t>
            </a:r>
            <a:r>
              <a:rPr lang="fr-BE" dirty="0"/>
              <a:t>va être </a:t>
            </a:r>
            <a:r>
              <a:rPr lang="fr-BE" dirty="0" smtClean="0"/>
              <a:t>déployé </a:t>
            </a:r>
            <a:r>
              <a:rPr lang="fr-BE" dirty="0"/>
              <a:t>à </a:t>
            </a:r>
            <a:r>
              <a:rPr lang="fr-BE" dirty="0" smtClean="0"/>
              <a:t>l'ULg</a:t>
            </a:r>
          </a:p>
          <a:p>
            <a:r>
              <a:rPr lang="fr-BE" dirty="0" smtClean="0"/>
              <a:t>+/- 70 réponses </a:t>
            </a:r>
          </a:p>
          <a:p>
            <a:r>
              <a:rPr lang="fr-BE" dirty="0" smtClean="0"/>
              <a:t>Résultats présentés lors de l’</a:t>
            </a:r>
            <a:r>
              <a:rPr lang="fr-BE" dirty="0" err="1" smtClean="0"/>
              <a:t>IGeLU</a:t>
            </a:r>
            <a:r>
              <a:rPr lang="fr-BE" dirty="0" smtClean="0"/>
              <a:t> 2013 à Berlin</a:t>
            </a:r>
          </a:p>
          <a:p>
            <a:r>
              <a:rPr lang="fr-BE" dirty="0" smtClean="0"/>
              <a:t>Enquête à reproduire un an plus tard</a:t>
            </a:r>
            <a:endParaRPr lang="fr-BE" dirty="0"/>
          </a:p>
        </p:txBody>
      </p:sp>
      <p:sp>
        <p:nvSpPr>
          <p:cNvPr id="5" name="AutoShape 2" descr="http://4.bp.blogspot.com/-uGglBdo0zFQ/UQG7_uMq3rI/AAAAAAAAIKc/SaK7T5mGV-E/s1600/migraine-surv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57" y="7937"/>
            <a:ext cx="36480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Mise en production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20 février 2013</a:t>
            </a:r>
          </a:p>
          <a:p>
            <a:r>
              <a:rPr lang="fr-BE" dirty="0" smtClean="0"/>
              <a:t>En même temps que le site web et le module PEB </a:t>
            </a:r>
            <a:r>
              <a:rPr lang="fr-BE" i="1" dirty="0" err="1" smtClean="0"/>
              <a:t>MyDelivery</a:t>
            </a:r>
            <a:endParaRPr lang="fr-BE" i="1" dirty="0" smtClean="0"/>
          </a:p>
          <a:p>
            <a:r>
              <a:rPr lang="fr-BE" dirty="0" smtClean="0"/>
              <a:t>Avec encore quelques problèmes non résolus</a:t>
            </a:r>
          </a:p>
          <a:p>
            <a:pPr lvl="1"/>
            <a:r>
              <a:rPr lang="fr-BE" dirty="0" smtClean="0"/>
              <a:t>Lenteur</a:t>
            </a:r>
          </a:p>
          <a:p>
            <a:pPr lvl="1"/>
            <a:r>
              <a:rPr lang="fr-BE" dirty="0" smtClean="0"/>
              <a:t>Identification croisée </a:t>
            </a:r>
            <a:r>
              <a:rPr lang="fr-BE" dirty="0" err="1" smtClean="0"/>
              <a:t>Drupal</a:t>
            </a:r>
            <a:r>
              <a:rPr lang="fr-BE" dirty="0" smtClean="0"/>
              <a:t>/Primo</a:t>
            </a:r>
          </a:p>
          <a:p>
            <a:pPr lvl="1"/>
            <a:r>
              <a:rPr lang="fr-BE" dirty="0" smtClean="0"/>
              <a:t>CSS sur les 3 plateformes à finaliser</a:t>
            </a:r>
            <a:endParaRPr lang="fr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493291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777" y="-27384"/>
            <a:ext cx="9623241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899592" y="1268760"/>
            <a:ext cx="5400600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Widget</a:t>
            </a:r>
            <a:r>
              <a:rPr lang="fr-BE" dirty="0" smtClean="0"/>
              <a:t> comme clé d’accès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/>
          </a:p>
          <a:p>
            <a:r>
              <a:rPr lang="fr-BE" sz="2000" dirty="0" err="1" smtClean="0"/>
              <a:t>Widget</a:t>
            </a:r>
            <a:r>
              <a:rPr lang="fr-BE" sz="2000" dirty="0" smtClean="0"/>
              <a:t> sur </a:t>
            </a:r>
            <a:r>
              <a:rPr lang="fr-BE" sz="2000" dirty="0" err="1" smtClean="0"/>
              <a:t>Drupal</a:t>
            </a:r>
            <a:r>
              <a:rPr lang="fr-BE" sz="2000" dirty="0" smtClean="0"/>
              <a:t> pour la recherche simple</a:t>
            </a:r>
          </a:p>
          <a:p>
            <a:pPr lvl="1"/>
            <a:r>
              <a:rPr lang="fr-BE" sz="1800" dirty="0" smtClean="0"/>
              <a:t>Limiter le nombre d’interfaces</a:t>
            </a:r>
          </a:p>
          <a:p>
            <a:pPr lvl="2"/>
            <a:r>
              <a:rPr lang="fr-BE" sz="1600" dirty="0" smtClean="0"/>
              <a:t>Site web + Primo = 1</a:t>
            </a:r>
          </a:p>
          <a:p>
            <a:pPr lvl="2"/>
            <a:r>
              <a:rPr lang="fr-BE" sz="1600" dirty="0" smtClean="0"/>
              <a:t>Pas d’URL d’interface de recherche fournie aux usagers </a:t>
            </a:r>
            <a:r>
              <a:rPr lang="fr-BE" sz="1600" dirty="0" smtClean="0">
                <a:sym typeface="Wingdings" pitchFamily="2" charset="2"/>
              </a:rPr>
              <a:t> tout passe par le site web</a:t>
            </a:r>
            <a:endParaRPr lang="fr-BE" sz="1600" dirty="0" smtClean="0"/>
          </a:p>
          <a:p>
            <a:pPr lvl="1"/>
            <a:r>
              <a:rPr lang="fr-BE" sz="1800" dirty="0" smtClean="0"/>
              <a:t>Mise en évidence de la recherche simple </a:t>
            </a:r>
          </a:p>
          <a:p>
            <a:pPr lvl="2"/>
            <a:r>
              <a:rPr lang="fr-BE" sz="1600" dirty="0" smtClean="0"/>
              <a:t>par défaut </a:t>
            </a:r>
            <a:r>
              <a:rPr lang="fr-BE" sz="1600" i="1" dirty="0" smtClean="0"/>
              <a:t>vs</a:t>
            </a:r>
            <a:r>
              <a:rPr lang="fr-BE" sz="1600" dirty="0" smtClean="0"/>
              <a:t> </a:t>
            </a:r>
            <a:r>
              <a:rPr lang="fr-BE" sz="1600" dirty="0" err="1" smtClean="0"/>
              <a:t>opac</a:t>
            </a:r>
            <a:r>
              <a:rPr lang="fr-BE" sz="1600" dirty="0" smtClean="0"/>
              <a:t> Source traditionnel (index multiples, limites…)</a:t>
            </a:r>
          </a:p>
          <a:p>
            <a:pPr lvl="1"/>
            <a:r>
              <a:rPr lang="fr-BE" sz="1800" dirty="0" smtClean="0"/>
              <a:t>Primo n’a pas de nom </a:t>
            </a:r>
            <a:r>
              <a:rPr lang="fr-BE" sz="1800" dirty="0" smtClean="0">
                <a:sym typeface="Wingdings" pitchFamily="2" charset="2"/>
              </a:rPr>
              <a:t> </a:t>
            </a:r>
            <a:r>
              <a:rPr lang="fr-BE" sz="1800" b="1" dirty="0" smtClean="0">
                <a:solidFill>
                  <a:srgbClr val="FFC000"/>
                </a:solidFill>
              </a:rPr>
              <a:t>Collections ULg</a:t>
            </a:r>
          </a:p>
          <a:p>
            <a:r>
              <a:rPr lang="fr-BE" sz="2000" dirty="0" smtClean="0"/>
              <a:t>Utilisé comme fenêtres d’accès </a:t>
            </a:r>
          </a:p>
          <a:p>
            <a:pPr lvl="1"/>
            <a:r>
              <a:rPr lang="fr-BE" sz="1800" dirty="0" smtClean="0"/>
              <a:t>à d’autres ressources externes générales (BASE, </a:t>
            </a:r>
            <a:r>
              <a:rPr lang="fr-BE" sz="1800" dirty="0" err="1" smtClean="0"/>
              <a:t>Scopus</a:t>
            </a:r>
            <a:r>
              <a:rPr lang="fr-BE" sz="1800" dirty="0" smtClean="0"/>
              <a:t>…)</a:t>
            </a:r>
          </a:p>
          <a:p>
            <a:pPr lvl="1"/>
            <a:r>
              <a:rPr lang="fr-BE" sz="1800" dirty="0" smtClean="0"/>
              <a:t>à la plate-forme de fiche papier numérisé (Scribe)</a:t>
            </a:r>
          </a:p>
          <a:p>
            <a:pPr lvl="1"/>
            <a:r>
              <a:rPr lang="fr-BE" sz="1800" dirty="0" smtClean="0"/>
              <a:t>au catalogue collectif </a:t>
            </a:r>
            <a:r>
              <a:rPr lang="fr-BE" sz="1800" dirty="0" err="1" smtClean="0"/>
              <a:t>UniCat</a:t>
            </a:r>
            <a:endParaRPr lang="fr-BE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2" y="1410017"/>
            <a:ext cx="8273932" cy="99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72466" y="1402658"/>
            <a:ext cx="1649196" cy="432048"/>
          </a:xfrm>
          <a:prstGeom prst="roundRect">
            <a:avLst/>
          </a:prstGeom>
          <a:noFill/>
          <a:ln w="666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46" y="65013"/>
            <a:ext cx="9019678" cy="676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192596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>
            <a:off x="971600" y="2492896"/>
            <a:ext cx="216024" cy="13681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" y="0"/>
            <a:ext cx="8928992" cy="697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97" y="3486869"/>
            <a:ext cx="409723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H="1">
            <a:off x="5184068" y="5517232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6588224" y="580526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627784" y="4293096"/>
            <a:ext cx="1689713" cy="100811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8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Opac</a:t>
            </a:r>
            <a:r>
              <a:rPr lang="fr-BE" dirty="0"/>
              <a:t> </a:t>
            </a:r>
            <a:r>
              <a:rPr lang="fr-BE" dirty="0" smtClean="0"/>
              <a:t>classique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SIGB – collections physiques</a:t>
            </a:r>
          </a:p>
          <a:p>
            <a:r>
              <a:rPr lang="fr-BE" dirty="0" smtClean="0"/>
              <a:t>SIGB – création et import de notices e-ressources (SFX, </a:t>
            </a:r>
            <a:r>
              <a:rPr lang="fr-BE" dirty="0" err="1" smtClean="0"/>
              <a:t>ebooks</a:t>
            </a:r>
            <a:r>
              <a:rPr lang="fr-BE" dirty="0" smtClean="0"/>
              <a:t> Springer, </a:t>
            </a:r>
            <a:r>
              <a:rPr lang="fr-BE" dirty="0" err="1" smtClean="0"/>
              <a:t>ebooks</a:t>
            </a:r>
            <a:r>
              <a:rPr lang="fr-BE" dirty="0" smtClean="0"/>
              <a:t> Elsevier, e-books gratuits…)</a:t>
            </a:r>
          </a:p>
          <a:p>
            <a:pPr lvl="1"/>
            <a:r>
              <a:rPr lang="fr-BE" dirty="0" smtClean="0"/>
              <a:t>Triple gestion:</a:t>
            </a:r>
          </a:p>
          <a:p>
            <a:pPr marL="1120140" lvl="2" indent="-342900">
              <a:buFont typeface="+mj-lt"/>
              <a:buAutoNum type="arabicParenR"/>
            </a:pPr>
            <a:r>
              <a:rPr lang="fr-BE" dirty="0" smtClean="0"/>
              <a:t>Gestion des accès </a:t>
            </a:r>
          </a:p>
          <a:p>
            <a:pPr lvl="3"/>
            <a:r>
              <a:rPr lang="fr-BE" dirty="0" smtClean="0"/>
              <a:t>SFX</a:t>
            </a:r>
          </a:p>
          <a:p>
            <a:pPr lvl="3"/>
            <a:r>
              <a:rPr lang="fr-BE" dirty="0" smtClean="0"/>
              <a:t>SIGB</a:t>
            </a:r>
          </a:p>
          <a:p>
            <a:pPr marL="1120140" lvl="2" indent="-342900">
              <a:buFont typeface="+mj-lt"/>
              <a:buAutoNum type="arabicParenR"/>
            </a:pPr>
            <a:r>
              <a:rPr lang="fr-BE" dirty="0" smtClean="0"/>
              <a:t>Données bibliographiques </a:t>
            </a:r>
            <a:r>
              <a:rPr lang="fr-BE" dirty="0"/>
              <a:t>(description, indexation matière, classifications</a:t>
            </a:r>
            <a:r>
              <a:rPr lang="fr-BE" dirty="0" smtClean="0"/>
              <a:t>…) (SIGB)</a:t>
            </a:r>
            <a:endParaRPr lang="fr-BE" dirty="0"/>
          </a:p>
          <a:p>
            <a:pPr marL="1120140" lvl="2" indent="-342900">
              <a:buFont typeface="+mj-lt"/>
              <a:buAutoNum type="arabicParenR"/>
            </a:pPr>
            <a:r>
              <a:rPr lang="fr-BE" dirty="0" smtClean="0"/>
              <a:t>Gestion des licences et listes (ex. fichiers Excel &lt; pas d’ERM)</a:t>
            </a:r>
          </a:p>
          <a:p>
            <a:r>
              <a:rPr lang="fr-BE" dirty="0" smtClean="0"/>
              <a:t>En conséquence : </a:t>
            </a:r>
          </a:p>
          <a:p>
            <a:pPr lvl="1"/>
            <a:r>
              <a:rPr lang="fr-BE" dirty="0" smtClean="0"/>
              <a:t>Peu de possibilités d’enrichissement</a:t>
            </a:r>
          </a:p>
          <a:p>
            <a:pPr lvl="1"/>
            <a:r>
              <a:rPr lang="fr-BE" dirty="0" smtClean="0"/>
              <a:t>Pas d’accès au </a:t>
            </a:r>
            <a:r>
              <a:rPr lang="fr-BE" u="sng" dirty="0" smtClean="0"/>
              <a:t>contenu même</a:t>
            </a:r>
            <a:r>
              <a:rPr lang="fr-BE" dirty="0" smtClean="0"/>
              <a:t> des e-ressources</a:t>
            </a:r>
          </a:p>
          <a:p>
            <a:pPr lvl="1"/>
            <a:r>
              <a:rPr lang="fr-BE" dirty="0" smtClean="0"/>
              <a:t>Uniquement ce qui est dans le SIGB</a:t>
            </a:r>
          </a:p>
          <a:p>
            <a:pPr lvl="1"/>
            <a:r>
              <a:rPr lang="fr-BE" dirty="0" smtClean="0"/>
              <a:t>Convivialité moyenne (vieillissante)</a:t>
            </a:r>
          </a:p>
          <a:p>
            <a:pPr lvl="2"/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3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45657"/>
            <a:ext cx="9505056" cy="610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611560" y="2708920"/>
            <a:ext cx="3456384" cy="36004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2382289" y="3587084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rgbClr val="7B7859"/>
                </a:solidFill>
              </a:rPr>
              <a:t>Primo</a:t>
            </a:r>
            <a:endParaRPr lang="fr-BE" sz="2000" b="1" dirty="0">
              <a:solidFill>
                <a:srgbClr val="7B7859"/>
              </a:solidFill>
            </a:endParaRPr>
          </a:p>
        </p:txBody>
      </p:sp>
      <p:cxnSp>
        <p:nvCxnSpPr>
          <p:cNvPr id="8" name="Connecteur droit avec flèche 7"/>
          <p:cNvCxnSpPr>
            <a:stCxn id="6" idx="0"/>
          </p:cNvCxnSpPr>
          <p:nvPr/>
        </p:nvCxnSpPr>
        <p:spPr>
          <a:xfrm flipV="1">
            <a:off x="2796335" y="3212976"/>
            <a:ext cx="0" cy="374108"/>
          </a:xfrm>
          <a:prstGeom prst="straightConnector1">
            <a:avLst/>
          </a:prstGeom>
          <a:ln w="38100">
            <a:solidFill>
              <a:srgbClr val="7B7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4139952" y="2708920"/>
            <a:ext cx="1152128" cy="360040"/>
          </a:xfrm>
          <a:prstGeom prst="round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3779912" y="358708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chemeClr val="bg2">
                    <a:lumMod val="75000"/>
                  </a:schemeClr>
                </a:solidFill>
              </a:rPr>
              <a:t>Plate-forme PEB </a:t>
            </a:r>
            <a:endParaRPr lang="fr-BE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4688638" y="3199975"/>
            <a:ext cx="0" cy="374108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5364088" y="2708920"/>
            <a:ext cx="1224136" cy="360040"/>
          </a:xfrm>
          <a:prstGeom prst="round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5796136" y="3600085"/>
            <a:ext cx="24482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Dépôt institutionnel ORBi</a:t>
            </a:r>
            <a:endParaRPr lang="fr-BE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6228184" y="3199975"/>
            <a:ext cx="476678" cy="38710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2555776" y="620688"/>
            <a:ext cx="213286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>
                <a:latin typeface="Courier New" pitchFamily="49" charset="0"/>
                <a:cs typeface="Courier New" pitchFamily="49" charset="0"/>
              </a:rPr>
              <a:t>myAccountMenu</a:t>
            </a:r>
            <a:endParaRPr lang="fr-B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Flèche courbée vers le haut 29"/>
          <p:cNvSpPr/>
          <p:nvPr/>
        </p:nvSpPr>
        <p:spPr>
          <a:xfrm rot="21093201">
            <a:off x="4720431" y="692371"/>
            <a:ext cx="1872208" cy="357731"/>
          </a:xfrm>
          <a:prstGeom prst="curvedUpArrow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7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 animBg="1"/>
      <p:bldP spid="20" grpId="0"/>
      <p:bldP spid="21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Post-production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smtClean="0"/>
              <a:t>Accueil par la communauté universitaire ?</a:t>
            </a:r>
          </a:p>
          <a:p>
            <a:pPr lvl="1"/>
            <a:r>
              <a:rPr lang="fr-BE" dirty="0" smtClean="0"/>
              <a:t>Enquête durant l’hiver 2013-2014</a:t>
            </a:r>
          </a:p>
          <a:p>
            <a:r>
              <a:rPr lang="fr-BE" dirty="0" smtClean="0"/>
              <a:t>Poursuite au niveau paramétrage :</a:t>
            </a:r>
          </a:p>
          <a:p>
            <a:pPr lvl="1"/>
            <a:r>
              <a:rPr lang="fr-BE" dirty="0" smtClean="0"/>
              <a:t>Affinage et adaptation de l’affichage de certaines zones (zones de liens…)</a:t>
            </a:r>
          </a:p>
          <a:p>
            <a:pPr lvl="1"/>
            <a:r>
              <a:rPr lang="fr-BE" dirty="0" smtClean="0"/>
              <a:t>Poursuite du travail sur la CSS</a:t>
            </a:r>
          </a:p>
          <a:p>
            <a:r>
              <a:rPr lang="fr-BE" dirty="0" smtClean="0"/>
              <a:t>SP 4.2 + hot fix + SP 4.3</a:t>
            </a:r>
          </a:p>
          <a:p>
            <a:pPr lvl="1"/>
            <a:r>
              <a:rPr lang="fr-BE" dirty="0" smtClean="0"/>
              <a:t>Correction (espérée/promise) de problèmes</a:t>
            </a:r>
          </a:p>
          <a:p>
            <a:pPr lvl="2"/>
            <a:r>
              <a:rPr lang="fr-BE" dirty="0" smtClean="0"/>
              <a:t>Affichage exemplaires / états de collection</a:t>
            </a:r>
          </a:p>
          <a:p>
            <a:pPr lvl="1"/>
            <a:r>
              <a:rPr lang="fr-BE" dirty="0" smtClean="0"/>
              <a:t>Améliorations fonctionnelles</a:t>
            </a:r>
          </a:p>
          <a:p>
            <a:endParaRPr lang="fr-BE" dirty="0" smtClean="0"/>
          </a:p>
          <a:p>
            <a:r>
              <a:rPr lang="fr-BE" dirty="0" smtClean="0"/>
              <a:t>Autres améliorations espérées (?) pour la suite:</a:t>
            </a:r>
          </a:p>
          <a:p>
            <a:pPr lvl="1"/>
            <a:r>
              <a:rPr lang="fr-BE" dirty="0" smtClean="0"/>
              <a:t>Du </a:t>
            </a:r>
            <a:r>
              <a:rPr lang="fr-BE" dirty="0" err="1" smtClean="0"/>
              <a:t>ranking</a:t>
            </a:r>
            <a:r>
              <a:rPr lang="fr-BE" dirty="0" smtClean="0"/>
              <a:t> et des résultats de recherches </a:t>
            </a:r>
            <a:r>
              <a:rPr lang="fr-BE" i="1" dirty="0" err="1" smtClean="0"/>
              <a:t>blended</a:t>
            </a:r>
            <a:r>
              <a:rPr lang="fr-BE" dirty="0" smtClean="0"/>
              <a:t> (ex. auteur – titre)</a:t>
            </a:r>
          </a:p>
          <a:p>
            <a:pPr lvl="1"/>
            <a:r>
              <a:rPr lang="fr-BE" dirty="0" smtClean="0"/>
              <a:t>Meilleure mise en avant d’articles Open Access (éditeurs, DI) via PCI</a:t>
            </a:r>
          </a:p>
          <a:p>
            <a:pPr lvl="1"/>
            <a:r>
              <a:rPr lang="fr-BE" dirty="0" smtClean="0"/>
              <a:t>Mise en place des « Tags et commentaires »?</a:t>
            </a:r>
          </a:p>
          <a:p>
            <a:pPr lvl="1"/>
            <a:r>
              <a:rPr lang="fr-BE" dirty="0"/>
              <a:t>Nouvelles fonctionnalités (hors SP) ?</a:t>
            </a:r>
          </a:p>
          <a:p>
            <a:pPr lvl="2"/>
            <a:r>
              <a:rPr lang="fr-BE" dirty="0"/>
              <a:t>API ?</a:t>
            </a:r>
          </a:p>
          <a:p>
            <a:pPr lvl="2"/>
            <a:r>
              <a:rPr lang="fr-BE" dirty="0" err="1"/>
              <a:t>Linked</a:t>
            </a:r>
            <a:r>
              <a:rPr lang="fr-BE" dirty="0"/>
              <a:t> </a:t>
            </a:r>
            <a:r>
              <a:rPr lang="fr-BE" dirty="0" smtClean="0"/>
              <a:t>Data (LD) ?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Statistiques d’utilisation de Primo</a:t>
            </a:r>
            <a:endParaRPr lang="fr-BE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82373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lèche angle droit à deux pointes 5"/>
          <p:cNvSpPr/>
          <p:nvPr/>
        </p:nvSpPr>
        <p:spPr>
          <a:xfrm>
            <a:off x="5362032" y="2924944"/>
            <a:ext cx="2088232" cy="432048"/>
          </a:xfrm>
          <a:prstGeom prst="leftUpArrow">
            <a:avLst>
              <a:gd name="adj1" fmla="val 12343"/>
              <a:gd name="adj2" fmla="val 13398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Pensées 6"/>
          <p:cNvSpPr/>
          <p:nvPr/>
        </p:nvSpPr>
        <p:spPr>
          <a:xfrm>
            <a:off x="7054837" y="3691647"/>
            <a:ext cx="1296144" cy="1016401"/>
          </a:xfrm>
          <a:prstGeom prst="cloudCallout">
            <a:avLst>
              <a:gd name="adj1" fmla="val -54749"/>
              <a:gd name="adj2" fmla="val -737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b="1" dirty="0" smtClean="0">
                <a:solidFill>
                  <a:srgbClr val="FF0000"/>
                </a:solidFill>
              </a:rPr>
              <a:t>?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8" name="Triangle isocèle 7"/>
          <p:cNvSpPr/>
          <p:nvPr/>
        </p:nvSpPr>
        <p:spPr>
          <a:xfrm>
            <a:off x="5362032" y="4112639"/>
            <a:ext cx="648072" cy="648071"/>
          </a:xfrm>
          <a:prstGeom prst="triangl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000" b="1" dirty="0" smtClean="0">
                <a:solidFill>
                  <a:srgbClr val="FFC000"/>
                </a:solidFill>
              </a:rPr>
              <a:t>!</a:t>
            </a:r>
            <a:endParaRPr lang="fr-BE" sz="3000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Implémentation plus difficile qu’initialement estimée</a:t>
            </a:r>
          </a:p>
          <a:p>
            <a:r>
              <a:rPr lang="fr-BE" dirty="0" smtClean="0"/>
              <a:t>Excellente communication entre les équipes nécessaire</a:t>
            </a:r>
          </a:p>
          <a:p>
            <a:r>
              <a:rPr lang="fr-BE" dirty="0"/>
              <a:t>Une version n+1 ou un SP n’apportent pas que des solutions</a:t>
            </a:r>
          </a:p>
          <a:p>
            <a:r>
              <a:rPr lang="fr-BE" dirty="0" smtClean="0"/>
              <a:t>Développement </a:t>
            </a:r>
            <a:r>
              <a:rPr lang="fr-BE" dirty="0"/>
              <a:t>de </a:t>
            </a:r>
            <a:r>
              <a:rPr lang="fr-BE" dirty="0" smtClean="0"/>
              <a:t>compétences internes</a:t>
            </a:r>
          </a:p>
          <a:p>
            <a:pPr lvl="1"/>
            <a:r>
              <a:rPr lang="fr-BE" dirty="0" smtClean="0"/>
              <a:t>Équipe de projet</a:t>
            </a:r>
          </a:p>
          <a:p>
            <a:pPr lvl="1"/>
            <a:r>
              <a:rPr lang="fr-BE" dirty="0" smtClean="0"/>
              <a:t>Collègues des bibliothèques </a:t>
            </a:r>
            <a:endParaRPr lang="fr-BE" dirty="0"/>
          </a:p>
          <a:p>
            <a:pPr lvl="2"/>
            <a:r>
              <a:rPr lang="fr-BE" dirty="0" smtClean="0"/>
              <a:t>meilleure compréhension des FRBR</a:t>
            </a:r>
            <a:endParaRPr lang="fr-BE" dirty="0"/>
          </a:p>
          <a:p>
            <a:r>
              <a:rPr lang="fr-BE" dirty="0" smtClean="0"/>
              <a:t>Ouverture et perspectives pour aller plus loin</a:t>
            </a:r>
          </a:p>
          <a:p>
            <a:r>
              <a:rPr lang="fr-BE" dirty="0" smtClean="0"/>
              <a:t>Pourquoi une recherche avancée si utilisée ?</a:t>
            </a:r>
          </a:p>
          <a:p>
            <a:pPr lvl="1"/>
            <a:r>
              <a:rPr lang="fr-BE" dirty="0" smtClean="0"/>
              <a:t>&lt; Enquête auprès des utilisateurs </a:t>
            </a:r>
            <a:endParaRPr lang="fr-BE" dirty="0" smtClean="0"/>
          </a:p>
          <a:p>
            <a:r>
              <a:rPr lang="fr-BE" dirty="0" smtClean="0"/>
              <a:t>Quid du </a:t>
            </a:r>
            <a:r>
              <a:rPr lang="fr-BE" dirty="0" err="1" smtClean="0"/>
              <a:t>ranking</a:t>
            </a:r>
            <a:r>
              <a:rPr lang="fr-BE" dirty="0" smtClean="0"/>
              <a:t> sur la première page ?</a:t>
            </a:r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24" y="692696"/>
            <a:ext cx="3007221" cy="30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365104"/>
            <a:ext cx="7859216" cy="1359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BE" sz="1800" u="sng" dirty="0" smtClean="0">
                <a:solidFill>
                  <a:schemeClr val="tx2"/>
                </a:solidFill>
              </a:rPr>
              <a:t>francois.renaville@ulg.ac.be</a:t>
            </a:r>
            <a:r>
              <a:rPr lang="fr-BE" sz="1800" dirty="0" smtClean="0"/>
              <a:t>   |   </a:t>
            </a:r>
            <a:r>
              <a:rPr lang="fr-BE" sz="1800" u="sng" dirty="0" smtClean="0">
                <a:solidFill>
                  <a:schemeClr val="tx2"/>
                </a:solidFill>
              </a:rPr>
              <a:t>laurence.richelle@ulg.ac.be</a:t>
            </a:r>
            <a:r>
              <a:rPr lang="fr-BE" sz="1800" dirty="0" smtClean="0">
                <a:solidFill>
                  <a:schemeClr val="tx2"/>
                </a:solidFill>
              </a:rPr>
              <a:t>  </a:t>
            </a:r>
          </a:p>
          <a:p>
            <a:pPr marL="0" indent="0" algn="ctr">
              <a:buFont typeface="Arial" pitchFamily="34" charset="0"/>
              <a:buNone/>
            </a:pPr>
            <a:endParaRPr lang="fr-BE" sz="1800" dirty="0" smtClean="0"/>
          </a:p>
          <a:p>
            <a:pPr marL="0" indent="0" algn="ctr">
              <a:buNone/>
            </a:pPr>
            <a:r>
              <a:rPr lang="fr-BE" sz="1600" dirty="0" smtClean="0"/>
              <a:t>Téléchargeable </a:t>
            </a:r>
            <a:r>
              <a:rPr lang="fr-BE" sz="1600" dirty="0"/>
              <a:t>sur : </a:t>
            </a:r>
            <a:r>
              <a:rPr lang="fr-BE" sz="1600" u="sng" dirty="0">
                <a:solidFill>
                  <a:schemeClr val="tx2"/>
                </a:solidFill>
                <a:hlinkClick r:id="rId3"/>
              </a:rPr>
              <a:t>http://hdl.handle.net/2268/150658</a:t>
            </a:r>
            <a:r>
              <a:rPr lang="fr-BE" sz="1600" dirty="0"/>
              <a:t> </a:t>
            </a:r>
          </a:p>
        </p:txBody>
      </p:sp>
      <p:pic>
        <p:nvPicPr>
          <p:cNvPr id="7" name="Picture 2" descr="orb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21" y="5445224"/>
            <a:ext cx="1303591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9" y="1490661"/>
            <a:ext cx="71151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recherche commence par </a:t>
            </a:r>
            <a:r>
              <a:rPr lang="fr-BE" dirty="0"/>
              <a:t>où 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fr-BE" sz="3200" u="sng" dirty="0"/>
          </a:p>
          <a:p>
            <a:pPr marL="114300" indent="0">
              <a:buNone/>
            </a:pPr>
            <a:endParaRPr lang="fr-BE" sz="3200" u="sng" dirty="0"/>
          </a:p>
          <a:p>
            <a:pPr marL="114300" indent="0">
              <a:buNone/>
            </a:pPr>
            <a:endParaRPr lang="fr-BE" sz="3200" u="sng" dirty="0"/>
          </a:p>
          <a:p>
            <a:pPr marL="114300" indent="0">
              <a:buNone/>
            </a:pPr>
            <a:endParaRPr lang="fr-BE" sz="3200" u="sng" dirty="0"/>
          </a:p>
          <a:p>
            <a:pPr marL="114300" indent="0">
              <a:buNone/>
            </a:pPr>
            <a:endParaRPr lang="fr-BE" sz="3200" u="sng" dirty="0"/>
          </a:p>
          <a:p>
            <a:pPr marL="114300" indent="0">
              <a:buNone/>
            </a:pPr>
            <a:endParaRPr lang="fr-BE" sz="3200" u="sng" dirty="0"/>
          </a:p>
          <a:p>
            <a:pPr marL="114300" indent="0">
              <a:buNone/>
            </a:pPr>
            <a:endParaRPr lang="fr-BE" sz="3200" u="sng" dirty="0"/>
          </a:p>
          <a:p>
            <a:pPr marL="114300" indent="0">
              <a:buNone/>
            </a:pPr>
            <a:endParaRPr lang="fr-BE" sz="3200" u="sng" dirty="0"/>
          </a:p>
          <a:p>
            <a:pPr marL="3371850" indent="-3371850">
              <a:buNone/>
            </a:pPr>
            <a:endParaRPr lang="fr-BE" sz="3200" u="sng" dirty="0"/>
          </a:p>
          <a:p>
            <a:pPr marL="3371850" indent="-3371850">
              <a:buNone/>
            </a:pPr>
            <a:endParaRPr lang="fr-BE" sz="3200" u="sng" dirty="0"/>
          </a:p>
          <a:p>
            <a:pPr marL="3371850" indent="-3371850">
              <a:buNone/>
            </a:pPr>
            <a:endParaRPr lang="fr-BE" sz="3200" u="sng" dirty="0"/>
          </a:p>
          <a:p>
            <a:pPr marL="3371850" indent="-3371850">
              <a:buNone/>
            </a:pPr>
            <a:endParaRPr lang="fr-BE" sz="3200" u="sng" dirty="0"/>
          </a:p>
          <a:p>
            <a:pPr marL="3371850" indent="-3371850">
              <a:buNone/>
            </a:pPr>
            <a:endParaRPr lang="fr-BE" sz="3200" u="sng" dirty="0"/>
          </a:p>
          <a:p>
            <a:pPr marL="3371850" indent="-3371850">
              <a:buNone/>
            </a:pPr>
            <a:endParaRPr lang="fr-BE" sz="3200" u="sng" dirty="0"/>
          </a:p>
          <a:p>
            <a:pPr marL="3371850" indent="-3371850">
              <a:buNone/>
            </a:pPr>
            <a:endParaRPr lang="fr-BE" sz="3200" u="sng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8366"/>
            <a:ext cx="5525101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 rot="5400000">
            <a:off x="5304937" y="3417757"/>
            <a:ext cx="50389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71850" indent="-3371850">
              <a:buNone/>
            </a:pPr>
            <a:r>
              <a:rPr lang="fr-BE" sz="1100" u="sng" dirty="0"/>
              <a:t>Source</a:t>
            </a:r>
            <a:r>
              <a:rPr lang="fr-BE" sz="1100" dirty="0"/>
              <a:t> : </a:t>
            </a:r>
          </a:p>
          <a:p>
            <a:pPr marL="3371850" indent="-3371850">
              <a:buNone/>
            </a:pPr>
            <a:r>
              <a:rPr lang="en-US" sz="1100" i="1" dirty="0"/>
              <a:t>OCLC: Perceptions of Libraries, 2010: Context and Community</a:t>
            </a:r>
          </a:p>
          <a:p>
            <a:r>
              <a:rPr lang="en-US" sz="1100" dirty="0">
                <a:hlinkClick r:id="rId3"/>
              </a:rPr>
              <a:t>http://www.oclc.org/reports/2010perceptions.htm</a:t>
            </a:r>
            <a:r>
              <a:rPr lang="en-US" sz="1100" dirty="0"/>
              <a:t>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BE" dirty="0" smtClean="0"/>
              <a:t>Ressources documentaires utilisées chez les doctorants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064896" cy="525658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fr-BE" b="1" u="sng" dirty="0" smtClean="0">
                <a:solidFill>
                  <a:schemeClr val="accent1"/>
                </a:solidFill>
              </a:rPr>
              <a:t>Etude 1</a:t>
            </a:r>
          </a:p>
          <a:p>
            <a:pPr marL="114300" indent="0">
              <a:buNone/>
            </a:pPr>
            <a:endParaRPr lang="fr-BE" sz="2000" b="1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endParaRPr lang="fr-BE" sz="1200" i="1" dirty="0" smtClean="0"/>
          </a:p>
          <a:p>
            <a:pPr marL="114300" indent="0">
              <a:buNone/>
            </a:pPr>
            <a:endParaRPr lang="fr-BE" sz="2600" i="1" dirty="0" smtClean="0"/>
          </a:p>
          <a:p>
            <a:pPr marL="114300" indent="0">
              <a:buNone/>
            </a:pPr>
            <a:endParaRPr lang="fr-BE" sz="2600" i="1" dirty="0"/>
          </a:p>
          <a:p>
            <a:pPr marL="114300" indent="0">
              <a:buNone/>
            </a:pPr>
            <a:endParaRPr lang="fr-BE" sz="2600" i="1" dirty="0" smtClean="0"/>
          </a:p>
          <a:p>
            <a:pPr marL="114300" indent="0">
              <a:buNone/>
            </a:pPr>
            <a:endParaRPr lang="fr-BE" sz="1300" u="sng" dirty="0" smtClean="0"/>
          </a:p>
          <a:p>
            <a:pPr marL="114300" indent="0">
              <a:buNone/>
            </a:pPr>
            <a:r>
              <a:rPr lang="fr-BE" sz="1300" u="sng" dirty="0" smtClean="0"/>
              <a:t>Source</a:t>
            </a:r>
            <a:r>
              <a:rPr lang="fr-BE" sz="1300" dirty="0" smtClean="0"/>
              <a:t> </a:t>
            </a:r>
            <a:r>
              <a:rPr lang="fr-BE" sz="1300" dirty="0"/>
              <a:t>: Enquête sur les besoins de formation des doctorants à la maîtrise de l'information scientifique dans les écoles </a:t>
            </a:r>
            <a:r>
              <a:rPr lang="fr-BE" sz="1300" dirty="0" smtClean="0"/>
              <a:t>doctorales </a:t>
            </a:r>
            <a:r>
              <a:rPr lang="fr-BE" sz="1300" dirty="0"/>
              <a:t>de Bretagne (2008) [</a:t>
            </a:r>
            <a:r>
              <a:rPr lang="fr-BE" sz="1300" dirty="0" err="1">
                <a:hlinkClick r:id="rId2"/>
              </a:rPr>
              <a:t>pdf</a:t>
            </a:r>
            <a:r>
              <a:rPr lang="fr-BE" sz="1300" dirty="0"/>
              <a:t>] (2218 doctorants ; taux de réponse : 23,4</a:t>
            </a:r>
            <a:r>
              <a:rPr lang="fr-BE" sz="1300" dirty="0" smtClean="0"/>
              <a:t>%)</a:t>
            </a:r>
          </a:p>
          <a:p>
            <a:pPr marL="114300" indent="0">
              <a:buNone/>
            </a:pPr>
            <a:endParaRPr lang="fr-BE" sz="500" dirty="0" smtClean="0"/>
          </a:p>
          <a:p>
            <a:pPr marL="114300" indent="0">
              <a:buNone/>
            </a:pPr>
            <a:endParaRPr lang="fr-BE" sz="1300" dirty="0"/>
          </a:p>
          <a:p>
            <a:pPr marL="114300" indent="0">
              <a:buNone/>
            </a:pPr>
            <a:r>
              <a:rPr lang="fr-BE" b="1" u="sng" dirty="0" smtClean="0">
                <a:solidFill>
                  <a:schemeClr val="accent1"/>
                </a:solidFill>
              </a:rPr>
              <a:t>Etude 2</a:t>
            </a:r>
          </a:p>
          <a:p>
            <a:pPr marL="114300" indent="0">
              <a:buNone/>
            </a:pPr>
            <a:endParaRPr lang="fr-BE" sz="1900" b="1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endParaRPr lang="fr-BE" sz="2400" b="1" dirty="0">
              <a:solidFill>
                <a:schemeClr val="accent1"/>
              </a:solidFill>
            </a:endParaRPr>
          </a:p>
          <a:p>
            <a:endParaRPr lang="fr-BE" b="1" dirty="0" smtClean="0"/>
          </a:p>
          <a:p>
            <a:endParaRPr lang="fr-BE" b="1" dirty="0"/>
          </a:p>
          <a:p>
            <a:pPr marL="114300" indent="0">
              <a:buNone/>
            </a:pPr>
            <a:endParaRPr lang="fr-BE" sz="1400" u="sng" dirty="0" smtClean="0"/>
          </a:p>
          <a:p>
            <a:pPr marL="114300" indent="0">
              <a:buNone/>
            </a:pPr>
            <a:endParaRPr lang="fr-BE" sz="1400" u="sng" dirty="0"/>
          </a:p>
          <a:p>
            <a:pPr marL="114300" indent="0">
              <a:buNone/>
            </a:pPr>
            <a:endParaRPr lang="fr-BE" sz="1400" u="sng" dirty="0" smtClean="0"/>
          </a:p>
          <a:p>
            <a:pPr marL="114300" indent="0">
              <a:buNone/>
            </a:pPr>
            <a:r>
              <a:rPr lang="fr-BE" sz="1300" u="sng" dirty="0" smtClean="0"/>
              <a:t>Source</a:t>
            </a:r>
            <a:r>
              <a:rPr lang="fr-BE" sz="1300" dirty="0" smtClean="0"/>
              <a:t> : Enquête </a:t>
            </a:r>
            <a:r>
              <a:rPr lang="fr-BE" sz="1300" dirty="0"/>
              <a:t>sur les besoins des doctorants clermontois en formation à la recherche documentaire (2009) [</a:t>
            </a:r>
            <a:r>
              <a:rPr lang="fr-BE" sz="1300" dirty="0" err="1">
                <a:hlinkClick r:id="rId3"/>
              </a:rPr>
              <a:t>pdf</a:t>
            </a:r>
            <a:r>
              <a:rPr lang="fr-BE" sz="1300" dirty="0"/>
              <a:t>] </a:t>
            </a:r>
            <a:r>
              <a:rPr lang="fr-BE" sz="1300" dirty="0" smtClean="0"/>
              <a:t>		(</a:t>
            </a:r>
            <a:r>
              <a:rPr lang="fr-BE" sz="1300" dirty="0"/>
              <a:t>787 </a:t>
            </a:r>
            <a:r>
              <a:rPr lang="fr-BE" sz="1300" dirty="0" smtClean="0"/>
              <a:t>doctorants </a:t>
            </a:r>
            <a:r>
              <a:rPr lang="fr-BE" sz="1300" dirty="0"/>
              <a:t>; taux de réponse : 21%)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50644"/>
              </p:ext>
            </p:extLst>
          </p:nvPr>
        </p:nvGraphicFramePr>
        <p:xfrm>
          <a:off x="467544" y="4437112"/>
          <a:ext cx="763284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176464"/>
              </a:tblGrid>
              <a:tr h="28008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1" dirty="0" smtClean="0"/>
                        <a:t>les plus utilisées</a:t>
                      </a:r>
                      <a:endParaRPr lang="fr-BE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1" dirty="0" smtClean="0"/>
                        <a:t>rarement ou jamais utilisées </a:t>
                      </a:r>
                      <a:endParaRPr lang="fr-BE" sz="1400" b="1" dirty="0" smtClean="0"/>
                    </a:p>
                  </a:txBody>
                  <a:tcPr/>
                </a:tc>
              </a:tr>
              <a:tr h="1304096">
                <a:tc>
                  <a:txBody>
                    <a:bodyPr/>
                    <a:lstStyle/>
                    <a:p>
                      <a:pPr marL="182880" lvl="0" indent="-342900">
                        <a:buFont typeface="Wingdings" pitchFamily="2" charset="2"/>
                        <a:buChar char="ü"/>
                      </a:pPr>
                      <a:r>
                        <a:rPr lang="fr-BE" sz="1400" b="1" dirty="0" smtClean="0"/>
                        <a:t>moteurs de recherche : 96%</a:t>
                      </a:r>
                      <a:endParaRPr lang="fr-BE" sz="14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BE" sz="1400" b="1" dirty="0" smtClean="0"/>
                        <a:t>bases de données spécialisées: 81%</a:t>
                      </a:r>
                      <a:r>
                        <a:rPr lang="fr-BE" sz="1400" dirty="0" smtClean="0"/>
                        <a:t/>
                      </a:r>
                      <a:br>
                        <a:rPr lang="fr-BE" sz="1400" dirty="0" smtClean="0"/>
                      </a:br>
                      <a:r>
                        <a:rPr lang="fr-BE" sz="1400" dirty="0" smtClean="0"/>
                        <a:t> </a:t>
                      </a:r>
                    </a:p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1" indent="-342900">
                        <a:buFont typeface="Wingdings" pitchFamily="2" charset="2"/>
                        <a:buChar char="ü"/>
                      </a:pPr>
                      <a:r>
                        <a:rPr lang="fr-BE" sz="1400" dirty="0" smtClean="0"/>
                        <a:t>catalogues étrangers: 83%</a:t>
                      </a:r>
                    </a:p>
                    <a:p>
                      <a:pPr marL="342900" lvl="1" indent="-342900">
                        <a:buFont typeface="Wingdings" pitchFamily="2" charset="2"/>
                        <a:buChar char="ü"/>
                      </a:pPr>
                      <a:r>
                        <a:rPr lang="fr-BE" sz="1400" dirty="0" smtClean="0"/>
                        <a:t>catalogues de bibliothèques françaises: 78%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BE" sz="1400" dirty="0" smtClean="0"/>
                        <a:t>archives ouvertes: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dirty="0" smtClean="0"/>
                        <a:t>76% </a:t>
                      </a:r>
                    </a:p>
                    <a:p>
                      <a:pPr marL="342900" lvl="1" indent="-342900">
                        <a:buFont typeface="Wingdings" pitchFamily="2" charset="2"/>
                        <a:buChar char="ü"/>
                      </a:pPr>
                      <a:r>
                        <a:rPr lang="fr-BE" sz="1400" dirty="0" smtClean="0"/>
                        <a:t>SUDOC: 75%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BE" sz="1400" b="1" dirty="0" smtClean="0"/>
                        <a:t>catalogue de la bibliothèque de l’université (BCIU): 65%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47867"/>
              </p:ext>
            </p:extLst>
          </p:nvPr>
        </p:nvGraphicFramePr>
        <p:xfrm>
          <a:off x="467544" y="1844824"/>
          <a:ext cx="7776864" cy="150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4392488"/>
              </a:tblGrid>
              <a:tr h="28803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1" dirty="0" smtClean="0"/>
                        <a:t>les plus utilisées</a:t>
                      </a:r>
                      <a:endParaRPr lang="fr-BE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i="1" dirty="0" smtClean="0"/>
                        <a:t>rarement ou jamais utilisées </a:t>
                      </a:r>
                      <a:endParaRPr lang="fr-BE" sz="1400" b="1" dirty="0" smtClean="0"/>
                    </a:p>
                  </a:txBody>
                  <a:tcPr/>
                </a:tc>
              </a:tr>
              <a:tr h="1201678">
                <a:tc>
                  <a:txBody>
                    <a:bodyPr/>
                    <a:lstStyle/>
                    <a:p>
                      <a:pPr marL="182880" lvl="0" indent="-342900">
                        <a:buFont typeface="Wingdings" pitchFamily="2" charset="2"/>
                        <a:buChar char="ü"/>
                      </a:pPr>
                      <a:r>
                        <a:rPr lang="fr-BE" sz="1400" b="1" dirty="0" smtClean="0"/>
                        <a:t>moteurs de recherche : 96%</a:t>
                      </a:r>
                      <a:endParaRPr lang="fr-BE" sz="1400" dirty="0" smtClean="0"/>
                    </a:p>
                    <a:p>
                      <a:pPr marL="342900" lvl="0" indent="-342900">
                        <a:buFont typeface="Wingdings" pitchFamily="2" charset="2"/>
                        <a:buChar char="ü"/>
                      </a:pPr>
                      <a:r>
                        <a:rPr lang="fr-BE" sz="1400" b="1" dirty="0" smtClean="0"/>
                        <a:t>catalogue de la bibliothèque: 65%</a:t>
                      </a:r>
                    </a:p>
                    <a:p>
                      <a:pPr marL="342900" lvl="0" indent="-342900">
                        <a:buFont typeface="Wingdings" pitchFamily="2" charset="2"/>
                        <a:buChar char="ü"/>
                      </a:pPr>
                      <a:r>
                        <a:rPr lang="fr-BE" sz="1400" dirty="0" smtClean="0"/>
                        <a:t>portails spécialisés: 53 % 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1" indent="-342900">
                        <a:buFont typeface="Wingdings" pitchFamily="2" charset="2"/>
                        <a:buChar char="ü"/>
                      </a:pPr>
                      <a:r>
                        <a:rPr lang="fr-BE" sz="1400" dirty="0" smtClean="0"/>
                        <a:t>archives ouvertes: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dirty="0" smtClean="0"/>
                        <a:t>77% </a:t>
                      </a:r>
                    </a:p>
                    <a:p>
                      <a:pPr marL="342900" lvl="1" indent="-342900">
                        <a:buFont typeface="Wingdings" pitchFamily="2" charset="2"/>
                        <a:buChar char="ü"/>
                      </a:pPr>
                      <a:r>
                        <a:rPr lang="fr-BE" sz="1400" dirty="0" smtClean="0"/>
                        <a:t>catalogues étrangers: 74%</a:t>
                      </a:r>
                    </a:p>
                    <a:p>
                      <a:pPr marL="342900" lvl="1" indent="-342900">
                        <a:buFont typeface="Wingdings" pitchFamily="2" charset="2"/>
                        <a:buChar char="ü"/>
                      </a:pPr>
                      <a:r>
                        <a:rPr lang="fr-BE" sz="1400" dirty="0" smtClean="0"/>
                        <a:t>SUDOC: 71%</a:t>
                      </a:r>
                    </a:p>
                    <a:p>
                      <a:pPr marL="342900" lvl="1" indent="-342900">
                        <a:buFont typeface="Wingdings" pitchFamily="2" charset="2"/>
                        <a:buChar char="ü"/>
                      </a:pPr>
                      <a:r>
                        <a:rPr lang="fr-BE" sz="1400" b="1" dirty="0" smtClean="0"/>
                        <a:t>bases de données (</a:t>
                      </a:r>
                      <a:r>
                        <a:rPr lang="fr-BE" sz="1400" b="1" dirty="0" err="1" smtClean="0"/>
                        <a:t>Medline</a:t>
                      </a:r>
                      <a:r>
                        <a:rPr lang="fr-BE" sz="1400" b="1" dirty="0" smtClean="0"/>
                        <a:t>, Francis, Pascal…): 62%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Arrêt à la première page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589240"/>
            <a:ext cx="7620000" cy="8115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sz="1400" u="sng" dirty="0" smtClean="0"/>
              <a:t>Source</a:t>
            </a:r>
            <a:r>
              <a:rPr lang="fr-BE" sz="1400" dirty="0" smtClean="0"/>
              <a:t>: </a:t>
            </a:r>
            <a:r>
              <a:rPr lang="fr-BE" sz="1400" dirty="0" err="1" smtClean="0"/>
              <a:t>Collin</a:t>
            </a:r>
            <a:r>
              <a:rPr lang="fr-BE" sz="1400" dirty="0" smtClean="0"/>
              <a:t> </a:t>
            </a:r>
            <a:r>
              <a:rPr lang="fr-BE" sz="1400" dirty="0" err="1" smtClean="0"/>
              <a:t>Cornwell</a:t>
            </a:r>
            <a:r>
              <a:rPr lang="fr-BE" sz="1400" dirty="0" smtClean="0"/>
              <a:t>: </a:t>
            </a:r>
            <a:r>
              <a:rPr lang="fr-BE" sz="1400" i="1" dirty="0" smtClean="0"/>
              <a:t>The importance of one-page </a:t>
            </a:r>
            <a:r>
              <a:rPr lang="fr-BE" sz="1400" i="1" dirty="0" err="1" smtClean="0"/>
              <a:t>visibility</a:t>
            </a:r>
            <a:r>
              <a:rPr lang="fr-BE" sz="1400" i="1" dirty="0" smtClean="0"/>
              <a:t> </a:t>
            </a:r>
            <a:r>
              <a:rPr lang="fr-BE" sz="1400" dirty="0" smtClean="0"/>
              <a:t>(février 2010), </a:t>
            </a:r>
            <a:r>
              <a:rPr lang="fr-BE" sz="1400" dirty="0" err="1" smtClean="0"/>
              <a:t>iCrossing</a:t>
            </a:r>
            <a:r>
              <a:rPr lang="fr-BE" sz="1400" dirty="0" smtClean="0"/>
              <a:t> (</a:t>
            </a:r>
            <a:r>
              <a:rPr lang="fr-BE" sz="1400" dirty="0">
                <a:hlinkClick r:id="rId2"/>
              </a:rPr>
              <a:t>http://</a:t>
            </a:r>
            <a:r>
              <a:rPr lang="fr-BE" sz="1400" dirty="0" smtClean="0">
                <a:hlinkClick r:id="rId2"/>
              </a:rPr>
              <a:t>www.icrossing.com/sites/default/files/page-one-visibility.pdf</a:t>
            </a:r>
            <a:r>
              <a:rPr lang="fr-BE" sz="1400" dirty="0" smtClean="0"/>
              <a:t>) </a:t>
            </a:r>
            <a:endParaRPr lang="fr-B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4" y="1628801"/>
            <a:ext cx="818333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Pourquoi changer d’</a:t>
            </a:r>
            <a:r>
              <a:rPr lang="fr-BE" dirty="0" err="1" smtClean="0"/>
              <a:t>opac</a:t>
            </a:r>
            <a:r>
              <a:rPr lang="fr-BE" dirty="0" smtClean="0"/>
              <a:t>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Proposer d’emblée une recherche globale (pas de filtre, pas d’index au « nom barbare »…)</a:t>
            </a:r>
          </a:p>
          <a:p>
            <a:r>
              <a:rPr lang="fr-BE" dirty="0" smtClean="0"/>
              <a:t>Affiner la recherche a posteriori </a:t>
            </a:r>
            <a:r>
              <a:rPr lang="fr-BE" dirty="0" smtClean="0">
                <a:sym typeface="Wingdings" pitchFamily="2" charset="2"/>
              </a:rPr>
              <a:t> </a:t>
            </a:r>
            <a:r>
              <a:rPr lang="fr-BE" dirty="0" err="1" smtClean="0">
                <a:sym typeface="Wingdings" pitchFamily="2" charset="2"/>
              </a:rPr>
              <a:t>facetting</a:t>
            </a:r>
            <a:endParaRPr lang="fr-BE" dirty="0" smtClean="0">
              <a:sym typeface="Wingdings" pitchFamily="2" charset="2"/>
            </a:endParaRPr>
          </a:p>
          <a:p>
            <a:r>
              <a:rPr lang="fr-BE" dirty="0" smtClean="0">
                <a:sym typeface="Wingdings" pitchFamily="2" charset="2"/>
              </a:rPr>
              <a:t>Proposer la fonctionnalité </a:t>
            </a:r>
            <a:r>
              <a:rPr lang="fr-BE" i="1" dirty="0" err="1" smtClean="0">
                <a:sym typeface="Wingdings" pitchFamily="2" charset="2"/>
              </a:rPr>
              <a:t>Did</a:t>
            </a:r>
            <a:r>
              <a:rPr lang="fr-BE" i="1" dirty="0" smtClean="0">
                <a:sym typeface="Wingdings" pitchFamily="2" charset="2"/>
              </a:rPr>
              <a:t> </a:t>
            </a:r>
            <a:r>
              <a:rPr lang="fr-BE" i="1" dirty="0" err="1" smtClean="0">
                <a:sym typeface="Wingdings" pitchFamily="2" charset="2"/>
              </a:rPr>
              <a:t>you</a:t>
            </a:r>
            <a:r>
              <a:rPr lang="fr-BE" i="1" dirty="0" smtClean="0">
                <a:sym typeface="Wingdings" pitchFamily="2" charset="2"/>
              </a:rPr>
              <a:t> </a:t>
            </a:r>
            <a:r>
              <a:rPr lang="fr-BE" i="1" dirty="0" err="1" smtClean="0">
                <a:sym typeface="Wingdings" pitchFamily="2" charset="2"/>
              </a:rPr>
              <a:t>mean</a:t>
            </a:r>
            <a:r>
              <a:rPr lang="fr-BE" i="1" dirty="0" smtClean="0">
                <a:sym typeface="Wingdings" pitchFamily="2" charset="2"/>
              </a:rPr>
              <a:t>?</a:t>
            </a:r>
          </a:p>
          <a:p>
            <a:r>
              <a:rPr lang="fr-BE" dirty="0" smtClean="0"/>
              <a:t>Critères de </a:t>
            </a:r>
            <a:r>
              <a:rPr lang="fr-BE" dirty="0" err="1" smtClean="0"/>
              <a:t>ranking</a:t>
            </a:r>
            <a:r>
              <a:rPr lang="fr-BE" dirty="0" smtClean="0"/>
              <a:t> : résultats de la 1</a:t>
            </a:r>
            <a:r>
              <a:rPr lang="fr-BE" baseline="30000" dirty="0" smtClean="0"/>
              <a:t>ère</a:t>
            </a:r>
            <a:r>
              <a:rPr lang="fr-BE" dirty="0" smtClean="0"/>
              <a:t> page !</a:t>
            </a:r>
          </a:p>
          <a:p>
            <a:r>
              <a:rPr lang="fr-BE" dirty="0" smtClean="0"/>
              <a:t>Esthétique plus moderne</a:t>
            </a:r>
          </a:p>
          <a:p>
            <a:r>
              <a:rPr lang="fr-BE" dirty="0" smtClean="0"/>
              <a:t>Intégration au web 2.0 (réseaux sociaux, tags, commentaires)</a:t>
            </a:r>
          </a:p>
          <a:p>
            <a:endParaRPr lang="fr-BE" dirty="0"/>
          </a:p>
          <a:p>
            <a:pPr>
              <a:buFont typeface="Wingdings 3"/>
              <a:buChar char="_"/>
            </a:pPr>
            <a:r>
              <a:rPr lang="fr-BE" dirty="0" smtClean="0"/>
              <a:t> vers une nouvelle interface plus « à la Google » </a:t>
            </a:r>
          </a:p>
          <a:p>
            <a:pPr lvl="1"/>
            <a:r>
              <a:rPr lang="fr-BE" dirty="0" smtClean="0"/>
              <a:t>&lt; environnement familier pour l’usager</a:t>
            </a:r>
          </a:p>
          <a:p>
            <a:pPr lvl="1"/>
            <a:r>
              <a:rPr lang="fr-BE" dirty="0" smtClean="0">
                <a:latin typeface="Century Schoolbook"/>
              </a:rPr>
              <a:t>≠ </a:t>
            </a:r>
            <a:r>
              <a:rPr lang="fr-BE" dirty="0" smtClean="0"/>
              <a:t>de ce qu’on lui a toujours proposé</a:t>
            </a:r>
            <a:endParaRPr lang="fr-BE" dirty="0"/>
          </a:p>
          <a:p>
            <a:pPr lvl="1"/>
            <a:r>
              <a:rPr lang="fr-BE" dirty="0" smtClean="0"/>
              <a:t>en rupture avec formations documentaires</a:t>
            </a:r>
            <a:endParaRPr lang="fr-BE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5748322" y="5573327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FF0000"/>
                </a:solidFill>
                <a:sym typeface="Wingdings 3"/>
              </a:rPr>
              <a:t></a:t>
            </a:r>
            <a:r>
              <a:rPr lang="fr-BE" dirty="0">
                <a:sym typeface="Wingdings 3"/>
              </a:rPr>
              <a:t> </a:t>
            </a:r>
            <a:r>
              <a:rPr lang="fr-BE" sz="4800" b="1" dirty="0">
                <a:solidFill>
                  <a:srgbClr val="FF0000"/>
                </a:solidFill>
                <a:latin typeface="Century Schoolbook"/>
                <a:sym typeface="Wingdings"/>
              </a:rPr>
              <a:t></a:t>
            </a:r>
            <a:endParaRPr lang="fr-BE" sz="4800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Quelle solution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Test comparatif en 2011 avec nos données entre :</a:t>
            </a:r>
          </a:p>
          <a:p>
            <a:pPr lvl="1"/>
            <a:r>
              <a:rPr lang="fr-BE" dirty="0" smtClean="0"/>
              <a:t>EDS (</a:t>
            </a:r>
            <a:r>
              <a:rPr lang="fr-BE" dirty="0" err="1" smtClean="0"/>
              <a:t>Ebsco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Primo (Ex </a:t>
            </a:r>
            <a:r>
              <a:rPr lang="fr-BE" dirty="0" err="1" smtClean="0"/>
              <a:t>Libris</a:t>
            </a:r>
            <a:r>
              <a:rPr lang="fr-BE" dirty="0"/>
              <a:t>)</a:t>
            </a:r>
          </a:p>
          <a:p>
            <a:endParaRPr lang="fr-BE" dirty="0" smtClean="0"/>
          </a:p>
          <a:p>
            <a:r>
              <a:rPr lang="fr-BE" dirty="0" smtClean="0"/>
              <a:t>Analyse : </a:t>
            </a:r>
          </a:p>
          <a:p>
            <a:pPr lvl="1"/>
            <a:r>
              <a:rPr lang="fr-BE" dirty="0" smtClean="0"/>
              <a:t>Fonctionnement de la recherche</a:t>
            </a:r>
          </a:p>
          <a:p>
            <a:pPr lvl="1"/>
            <a:r>
              <a:rPr lang="fr-BE" dirty="0" smtClean="0"/>
              <a:t>Interface (index, facettes, affichage des données)</a:t>
            </a:r>
          </a:p>
          <a:p>
            <a:pPr lvl="1"/>
            <a:r>
              <a:rPr lang="fr-BE" dirty="0" smtClean="0"/>
              <a:t>Analyse des données </a:t>
            </a:r>
            <a:r>
              <a:rPr lang="fr-BE" u="sng" dirty="0" smtClean="0"/>
              <a:t>locales</a:t>
            </a:r>
            <a:r>
              <a:rPr lang="fr-BE" dirty="0" smtClean="0"/>
              <a:t> intégrées</a:t>
            </a:r>
          </a:p>
          <a:p>
            <a:pPr lvl="2"/>
            <a:r>
              <a:rPr lang="fr-BE" dirty="0" smtClean="0"/>
              <a:t>Données du SIGB (Aleph)</a:t>
            </a:r>
          </a:p>
          <a:p>
            <a:pPr lvl="2"/>
            <a:r>
              <a:rPr lang="fr-BE" dirty="0" smtClean="0"/>
              <a:t>Données du dépôt institutionnel ORBi (</a:t>
            </a:r>
            <a:r>
              <a:rPr lang="fr-BE" dirty="0" err="1" smtClean="0"/>
              <a:t>DSpace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Coût (acquisition </a:t>
            </a:r>
            <a:r>
              <a:rPr lang="fr-BE" i="1" dirty="0" smtClean="0"/>
              <a:t>v</a:t>
            </a:r>
            <a:r>
              <a:rPr lang="fr-BE" dirty="0" smtClean="0"/>
              <a:t>s souscription, maintenance, matériel…)</a:t>
            </a:r>
          </a:p>
          <a:p>
            <a:pPr lvl="1"/>
            <a:r>
              <a:rPr lang="fr-BE" dirty="0" smtClean="0"/>
              <a:t>Facilité de mise en œuvre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Primo @ ULg : Implémentation de Primo 4.1 à l'ULg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Personnalisé 5">
      <a:dk1>
        <a:srgbClr val="2F2B20"/>
      </a:dk1>
      <a:lt1>
        <a:srgbClr val="FFFFFF"/>
      </a:lt1>
      <a:dk2>
        <a:srgbClr val="3C4457"/>
      </a:dk2>
      <a:lt2>
        <a:srgbClr val="FBBE34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2368</TotalTime>
  <Words>1982</Words>
  <Application>Microsoft Office PowerPoint</Application>
  <PresentationFormat>Affichage à l'écran (4:3)</PresentationFormat>
  <Paragraphs>415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Contiguïté</vt:lpstr>
      <vt:lpstr>Primo @ ULg</vt:lpstr>
      <vt:lpstr>Opac ULg (juin 2006-février 2013)</vt:lpstr>
      <vt:lpstr>Opac classique</vt:lpstr>
      <vt:lpstr>Présentation PowerPoint</vt:lpstr>
      <vt:lpstr>La recherche commence par où ?</vt:lpstr>
      <vt:lpstr>Ressources documentaires utilisées chez les doctorants</vt:lpstr>
      <vt:lpstr>Arrêt à la première page</vt:lpstr>
      <vt:lpstr>Pourquoi changer d’opac ?</vt:lpstr>
      <vt:lpstr>Quelle solution ?</vt:lpstr>
      <vt:lpstr>Le choix</vt:lpstr>
      <vt:lpstr>Contenus</vt:lpstr>
      <vt:lpstr>Calendrier</vt:lpstr>
      <vt:lpstr>Mai 2012 : 1er jeu de test</vt:lpstr>
      <vt:lpstr>Mai – juin 2012 : 2e jeu de test</vt:lpstr>
      <vt:lpstr>Présentation PowerPoint</vt:lpstr>
      <vt:lpstr>Conclusions générales suite au 2e jeu de test </vt:lpstr>
      <vt:lpstr>Juillet  – août 2012</vt:lpstr>
      <vt:lpstr>Juillet  – août 2012</vt:lpstr>
      <vt:lpstr>Septembre 2012</vt:lpstr>
      <vt:lpstr>Octobre 2012</vt:lpstr>
      <vt:lpstr>Dernière ligne droite</vt:lpstr>
      <vt:lpstr>Formations internes</vt:lpstr>
      <vt:lpstr>Constats après les formations</vt:lpstr>
      <vt:lpstr>Enquête interne</vt:lpstr>
      <vt:lpstr>Mise en production</vt:lpstr>
      <vt:lpstr>Présentation PowerPoint</vt:lpstr>
      <vt:lpstr>Widget comme clé d’accès</vt:lpstr>
      <vt:lpstr>Présentation PowerPoint</vt:lpstr>
      <vt:lpstr>Présentation PowerPoint</vt:lpstr>
      <vt:lpstr>Présentation PowerPoint</vt:lpstr>
      <vt:lpstr>Post-production</vt:lpstr>
      <vt:lpstr>Statistiques d’utilisation de Primo</vt:lpstr>
      <vt:lpstr>Conclusions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Primo @ ULg : Implantation de Primo 4.1 à l’ULg</dc:title>
  <dc:creator>François Renaville</dc:creator>
  <cp:lastModifiedBy>François Renaville</cp:lastModifiedBy>
  <cp:revision>368</cp:revision>
  <cp:lastPrinted>2013-06-17T11:22:05Z</cp:lastPrinted>
  <dcterms:created xsi:type="dcterms:W3CDTF">2012-10-03T15:09:59Z</dcterms:created>
  <dcterms:modified xsi:type="dcterms:W3CDTF">2013-06-18T19:52:52Z</dcterms:modified>
</cp:coreProperties>
</file>