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3"/>
  </p:notesMasterIdLst>
  <p:sldIdLst>
    <p:sldId id="256" r:id="rId2"/>
    <p:sldId id="257" r:id="rId3"/>
    <p:sldId id="258" r:id="rId4"/>
    <p:sldId id="264" r:id="rId5"/>
    <p:sldId id="260" r:id="rId6"/>
    <p:sldId id="261" r:id="rId7"/>
    <p:sldId id="262" r:id="rId8"/>
    <p:sldId id="267" r:id="rId9"/>
    <p:sldId id="259" r:id="rId10"/>
    <p:sldId id="265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70" d="100"/>
          <a:sy n="70" d="100"/>
        </p:scale>
        <p:origin x="-12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A3296B-AC44-4D99-97AF-66CECCF8857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B13B7E2C-77A1-4088-98E5-E89FD5DD0194}">
      <dgm:prSet/>
      <dgm:spPr/>
      <dgm:t>
        <a:bodyPr/>
        <a:lstStyle/>
        <a:p>
          <a:pPr rtl="0"/>
          <a:r>
            <a:rPr lang="fr-BE" i="1" dirty="0" err="1" smtClean="0"/>
            <a:t>current</a:t>
          </a:r>
          <a:r>
            <a:rPr lang="fr-BE" i="1" dirty="0" smtClean="0"/>
            <a:t> technologies and institutions </a:t>
          </a:r>
          <a:r>
            <a:rPr lang="fr-BE" i="1" dirty="0" err="1" smtClean="0"/>
            <a:t>depend</a:t>
          </a:r>
          <a:r>
            <a:rPr lang="fr-BE" i="1" dirty="0" smtClean="0"/>
            <a:t> on </a:t>
          </a:r>
          <a:r>
            <a:rPr lang="fr-BE" i="1" dirty="0" err="1" smtClean="0"/>
            <a:t>past</a:t>
          </a:r>
          <a:r>
            <a:rPr lang="fr-BE" i="1" dirty="0" smtClean="0"/>
            <a:t> </a:t>
          </a:r>
          <a:r>
            <a:rPr lang="fr-BE" i="1" dirty="0" err="1" smtClean="0"/>
            <a:t>technological</a:t>
          </a:r>
          <a:r>
            <a:rPr lang="fr-BE" i="1" dirty="0" smtClean="0"/>
            <a:t> and </a:t>
          </a:r>
          <a:r>
            <a:rPr lang="fr-BE" i="1" dirty="0" err="1" smtClean="0"/>
            <a:t>institutional</a:t>
          </a:r>
          <a:r>
            <a:rPr lang="fr-BE" i="1" dirty="0" smtClean="0"/>
            <a:t> </a:t>
          </a:r>
          <a:r>
            <a:rPr lang="fr-BE" i="1" dirty="0" err="1" smtClean="0"/>
            <a:t>choices</a:t>
          </a:r>
          <a:endParaRPr lang="fr-BE" dirty="0"/>
        </a:p>
      </dgm:t>
    </dgm:pt>
    <dgm:pt modelId="{8D9FEA79-93C6-4B2E-A944-49A22A778292}" type="parTrans" cxnId="{CB420908-7C66-45E4-B945-6BBFAF07FA70}">
      <dgm:prSet/>
      <dgm:spPr/>
      <dgm:t>
        <a:bodyPr/>
        <a:lstStyle/>
        <a:p>
          <a:endParaRPr lang="fr-BE"/>
        </a:p>
      </dgm:t>
    </dgm:pt>
    <dgm:pt modelId="{F781E557-32DD-4C03-BB83-8AC1F57B9F57}" type="sibTrans" cxnId="{CB420908-7C66-45E4-B945-6BBFAF07FA70}">
      <dgm:prSet/>
      <dgm:spPr/>
      <dgm:t>
        <a:bodyPr/>
        <a:lstStyle/>
        <a:p>
          <a:endParaRPr lang="fr-BE"/>
        </a:p>
      </dgm:t>
    </dgm:pt>
    <dgm:pt modelId="{0323D43F-B470-4A13-BB9F-0B6E63CB4EBE}">
      <dgm:prSet/>
      <dgm:spPr/>
      <dgm:t>
        <a:bodyPr/>
        <a:lstStyle/>
        <a:p>
          <a:pPr rtl="0"/>
          <a:r>
            <a:rPr lang="fr-BE" b="1" dirty="0" err="1" smtClean="0"/>
            <a:t>Lock</a:t>
          </a:r>
          <a:r>
            <a:rPr lang="fr-BE" b="1" dirty="0" smtClean="0"/>
            <a:t>-in</a:t>
          </a:r>
          <a:endParaRPr lang="fr-BE" dirty="0"/>
        </a:p>
      </dgm:t>
    </dgm:pt>
    <dgm:pt modelId="{FB328E3F-9578-4DB5-8083-FC68BEBD3C4E}" type="parTrans" cxnId="{7226EE0D-F6E0-4588-8711-12235913E1FD}">
      <dgm:prSet/>
      <dgm:spPr/>
      <dgm:t>
        <a:bodyPr/>
        <a:lstStyle/>
        <a:p>
          <a:endParaRPr lang="fr-BE"/>
        </a:p>
      </dgm:t>
    </dgm:pt>
    <dgm:pt modelId="{BFBEE1D7-3525-4818-9B32-30354B91EBF3}" type="sibTrans" cxnId="{7226EE0D-F6E0-4588-8711-12235913E1FD}">
      <dgm:prSet/>
      <dgm:spPr/>
      <dgm:t>
        <a:bodyPr/>
        <a:lstStyle/>
        <a:p>
          <a:endParaRPr lang="fr-BE"/>
        </a:p>
      </dgm:t>
    </dgm:pt>
    <dgm:pt modelId="{2B9E6B47-DF80-45E3-AC5B-803A29636E27}">
      <dgm:prSet/>
      <dgm:spPr/>
      <dgm:t>
        <a:bodyPr/>
        <a:lstStyle/>
        <a:p>
          <a:pPr rtl="0"/>
          <a:r>
            <a:rPr lang="en-US" i="1" dirty="0" smtClean="0"/>
            <a:t>technological systems and institutions  follow a specific trajectory that is costly and difficult to change, due to the presence of increasing returns to adoption.</a:t>
          </a:r>
          <a:endParaRPr lang="fr-BE" dirty="0"/>
        </a:p>
      </dgm:t>
    </dgm:pt>
    <dgm:pt modelId="{0FB736C4-E109-47AA-A52E-2FC6E6AF025B}" type="parTrans" cxnId="{72695788-DE2F-4A56-85CA-BD0E2C399813}">
      <dgm:prSet/>
      <dgm:spPr/>
      <dgm:t>
        <a:bodyPr/>
        <a:lstStyle/>
        <a:p>
          <a:endParaRPr lang="fr-BE"/>
        </a:p>
      </dgm:t>
    </dgm:pt>
    <dgm:pt modelId="{A1071AD8-793F-4855-AF8F-67B4D4F94637}" type="sibTrans" cxnId="{72695788-DE2F-4A56-85CA-BD0E2C399813}">
      <dgm:prSet/>
      <dgm:spPr/>
      <dgm:t>
        <a:bodyPr/>
        <a:lstStyle/>
        <a:p>
          <a:endParaRPr lang="fr-BE"/>
        </a:p>
      </dgm:t>
    </dgm:pt>
    <dgm:pt modelId="{3B7581E4-94E3-4D9D-A82A-1D4FC3886DDD}">
      <dgm:prSet/>
      <dgm:spPr/>
      <dgm:t>
        <a:bodyPr/>
        <a:lstStyle/>
        <a:p>
          <a:pPr rtl="0"/>
          <a:r>
            <a:rPr lang="fr-BE" b="1" dirty="0" err="1" smtClean="0"/>
            <a:t>Path-dependence</a:t>
          </a:r>
          <a:endParaRPr lang="fr-BE" dirty="0"/>
        </a:p>
      </dgm:t>
    </dgm:pt>
    <dgm:pt modelId="{C8C98B7D-CCFF-4926-A7C7-0DB2A7BDA0B0}" type="sibTrans" cxnId="{8C2CDCD8-07D1-4D0B-B495-56142B9E506D}">
      <dgm:prSet/>
      <dgm:spPr/>
      <dgm:t>
        <a:bodyPr/>
        <a:lstStyle/>
        <a:p>
          <a:endParaRPr lang="fr-BE"/>
        </a:p>
      </dgm:t>
    </dgm:pt>
    <dgm:pt modelId="{6F895AAB-6768-4414-8820-5384C87B80F0}" type="parTrans" cxnId="{8C2CDCD8-07D1-4D0B-B495-56142B9E506D}">
      <dgm:prSet/>
      <dgm:spPr/>
      <dgm:t>
        <a:bodyPr/>
        <a:lstStyle/>
        <a:p>
          <a:endParaRPr lang="fr-BE"/>
        </a:p>
      </dgm:t>
    </dgm:pt>
    <dgm:pt modelId="{AE9DE56D-DBCA-43A3-87E6-ADBDFBDCF152}" type="pres">
      <dgm:prSet presAssocID="{95A3296B-AC44-4D99-97AF-66CECCF8857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BE"/>
        </a:p>
      </dgm:t>
    </dgm:pt>
    <dgm:pt modelId="{E2E19F8D-CA22-474B-A54E-EAB8FE2ED4C4}" type="pres">
      <dgm:prSet presAssocID="{3B7581E4-94E3-4D9D-A82A-1D4FC3886DDD}" presName="composite" presStyleCnt="0"/>
      <dgm:spPr/>
    </dgm:pt>
    <dgm:pt modelId="{0AE871FD-3914-45BA-94C7-8DD3C8AA35F4}" type="pres">
      <dgm:prSet presAssocID="{3B7581E4-94E3-4D9D-A82A-1D4FC3886DDD}" presName="parTx" presStyleLbl="alignNode1" presStyleIdx="0" presStyleCnt="2" custLinFactNeighborX="-1" custLinFactNeighborY="627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60AAE8C-757C-4811-9771-BB6EE9060CFF}" type="pres">
      <dgm:prSet presAssocID="{3B7581E4-94E3-4D9D-A82A-1D4FC3886DDD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810DD7BD-9F0E-45B0-8F79-B8A82EA352C1}" type="pres">
      <dgm:prSet presAssocID="{C8C98B7D-CCFF-4926-A7C7-0DB2A7BDA0B0}" presName="space" presStyleCnt="0"/>
      <dgm:spPr/>
    </dgm:pt>
    <dgm:pt modelId="{0095B93F-5234-4730-B250-954DE3B8135D}" type="pres">
      <dgm:prSet presAssocID="{0323D43F-B470-4A13-BB9F-0B6E63CB4EBE}" presName="composite" presStyleCnt="0"/>
      <dgm:spPr/>
    </dgm:pt>
    <dgm:pt modelId="{80486BE8-DBFC-46B3-BD00-98501D642917}" type="pres">
      <dgm:prSet presAssocID="{0323D43F-B470-4A13-BB9F-0B6E63CB4EB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E1A52140-5507-4071-B508-0BE3DEE9726F}" type="pres">
      <dgm:prSet presAssocID="{0323D43F-B470-4A13-BB9F-0B6E63CB4EBE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1655430F-0D3F-4D37-8AB1-230FD1DE5495}" type="presOf" srcId="{0323D43F-B470-4A13-BB9F-0B6E63CB4EBE}" destId="{80486BE8-DBFC-46B3-BD00-98501D642917}" srcOrd="0" destOrd="0" presId="urn:microsoft.com/office/officeart/2005/8/layout/hList1"/>
    <dgm:cxn modelId="{CB420908-7C66-45E4-B945-6BBFAF07FA70}" srcId="{3B7581E4-94E3-4D9D-A82A-1D4FC3886DDD}" destId="{B13B7E2C-77A1-4088-98E5-E89FD5DD0194}" srcOrd="0" destOrd="0" parTransId="{8D9FEA79-93C6-4B2E-A944-49A22A778292}" sibTransId="{F781E557-32DD-4C03-BB83-8AC1F57B9F57}"/>
    <dgm:cxn modelId="{C97BE982-98F0-4615-B1F8-C6CE5698ACF1}" type="presOf" srcId="{2B9E6B47-DF80-45E3-AC5B-803A29636E27}" destId="{E1A52140-5507-4071-B508-0BE3DEE9726F}" srcOrd="0" destOrd="0" presId="urn:microsoft.com/office/officeart/2005/8/layout/hList1"/>
    <dgm:cxn modelId="{546B10F8-551E-4686-BA4A-543ED11CEE5B}" type="presOf" srcId="{95A3296B-AC44-4D99-97AF-66CECCF88575}" destId="{AE9DE56D-DBCA-43A3-87E6-ADBDFBDCF152}" srcOrd="0" destOrd="0" presId="urn:microsoft.com/office/officeart/2005/8/layout/hList1"/>
    <dgm:cxn modelId="{52ECFFC3-360D-4D1B-9F16-019AB89481D1}" type="presOf" srcId="{3B7581E4-94E3-4D9D-A82A-1D4FC3886DDD}" destId="{0AE871FD-3914-45BA-94C7-8DD3C8AA35F4}" srcOrd="0" destOrd="0" presId="urn:microsoft.com/office/officeart/2005/8/layout/hList1"/>
    <dgm:cxn modelId="{7226EE0D-F6E0-4588-8711-12235913E1FD}" srcId="{95A3296B-AC44-4D99-97AF-66CECCF88575}" destId="{0323D43F-B470-4A13-BB9F-0B6E63CB4EBE}" srcOrd="1" destOrd="0" parTransId="{FB328E3F-9578-4DB5-8083-FC68BEBD3C4E}" sibTransId="{BFBEE1D7-3525-4818-9B32-30354B91EBF3}"/>
    <dgm:cxn modelId="{72695788-DE2F-4A56-85CA-BD0E2C399813}" srcId="{0323D43F-B470-4A13-BB9F-0B6E63CB4EBE}" destId="{2B9E6B47-DF80-45E3-AC5B-803A29636E27}" srcOrd="0" destOrd="0" parTransId="{0FB736C4-E109-47AA-A52E-2FC6E6AF025B}" sibTransId="{A1071AD8-793F-4855-AF8F-67B4D4F94637}"/>
    <dgm:cxn modelId="{8C2CDCD8-07D1-4D0B-B495-56142B9E506D}" srcId="{95A3296B-AC44-4D99-97AF-66CECCF88575}" destId="{3B7581E4-94E3-4D9D-A82A-1D4FC3886DDD}" srcOrd="0" destOrd="0" parTransId="{6F895AAB-6768-4414-8820-5384C87B80F0}" sibTransId="{C8C98B7D-CCFF-4926-A7C7-0DB2A7BDA0B0}"/>
    <dgm:cxn modelId="{ADA397A9-857C-4F79-90B1-DF99DF392F55}" type="presOf" srcId="{B13B7E2C-77A1-4088-98E5-E89FD5DD0194}" destId="{560AAE8C-757C-4811-9771-BB6EE9060CFF}" srcOrd="0" destOrd="0" presId="urn:microsoft.com/office/officeart/2005/8/layout/hList1"/>
    <dgm:cxn modelId="{B7E13B72-63E5-43B9-B5F3-81291E70E7E6}" type="presParOf" srcId="{AE9DE56D-DBCA-43A3-87E6-ADBDFBDCF152}" destId="{E2E19F8D-CA22-474B-A54E-EAB8FE2ED4C4}" srcOrd="0" destOrd="0" presId="urn:microsoft.com/office/officeart/2005/8/layout/hList1"/>
    <dgm:cxn modelId="{C0DE58CD-EA4D-4CBC-83D0-3CE9FEB816FB}" type="presParOf" srcId="{E2E19F8D-CA22-474B-A54E-EAB8FE2ED4C4}" destId="{0AE871FD-3914-45BA-94C7-8DD3C8AA35F4}" srcOrd="0" destOrd="0" presId="urn:microsoft.com/office/officeart/2005/8/layout/hList1"/>
    <dgm:cxn modelId="{18190EAE-EAFC-475C-9D75-16622CC70809}" type="presParOf" srcId="{E2E19F8D-CA22-474B-A54E-EAB8FE2ED4C4}" destId="{560AAE8C-757C-4811-9771-BB6EE9060CFF}" srcOrd="1" destOrd="0" presId="urn:microsoft.com/office/officeart/2005/8/layout/hList1"/>
    <dgm:cxn modelId="{198EAB92-6CEC-4E33-8A12-42CBCCC9BA03}" type="presParOf" srcId="{AE9DE56D-DBCA-43A3-87E6-ADBDFBDCF152}" destId="{810DD7BD-9F0E-45B0-8F79-B8A82EA352C1}" srcOrd="1" destOrd="0" presId="urn:microsoft.com/office/officeart/2005/8/layout/hList1"/>
    <dgm:cxn modelId="{8D905783-1558-4C4F-85ED-BA7C89F0F15F}" type="presParOf" srcId="{AE9DE56D-DBCA-43A3-87E6-ADBDFBDCF152}" destId="{0095B93F-5234-4730-B250-954DE3B8135D}" srcOrd="2" destOrd="0" presId="urn:microsoft.com/office/officeart/2005/8/layout/hList1"/>
    <dgm:cxn modelId="{E2006F4C-D7FE-44CB-B239-6E9BFC9A0DF1}" type="presParOf" srcId="{0095B93F-5234-4730-B250-954DE3B8135D}" destId="{80486BE8-DBFC-46B3-BD00-98501D642917}" srcOrd="0" destOrd="0" presId="urn:microsoft.com/office/officeart/2005/8/layout/hList1"/>
    <dgm:cxn modelId="{B575C52F-9650-4924-BE2A-1FDFF2021BDB}" type="presParOf" srcId="{0095B93F-5234-4730-B250-954DE3B8135D}" destId="{E1A52140-5507-4071-B508-0BE3DEE9726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D94AAB-AF8B-450D-A221-735398B29CF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06798C3A-0194-421B-9EB7-EB8C6C37608B}">
      <dgm:prSet/>
      <dgm:spPr/>
      <dgm:t>
        <a:bodyPr/>
        <a:lstStyle/>
        <a:p>
          <a:pPr rtl="0"/>
          <a:r>
            <a:rPr lang="fr-BE" smtClean="0"/>
            <a:t>The socio-technical lock-in in the electricity sector</a:t>
          </a:r>
          <a:endParaRPr lang="fr-BE"/>
        </a:p>
      </dgm:t>
    </dgm:pt>
    <dgm:pt modelId="{6B88B726-8A5D-4B7C-B026-E152A62979F3}" type="parTrans" cxnId="{7ED09CFE-57A4-4AEB-833B-55DF168D5000}">
      <dgm:prSet/>
      <dgm:spPr/>
      <dgm:t>
        <a:bodyPr/>
        <a:lstStyle/>
        <a:p>
          <a:endParaRPr lang="fr-BE"/>
        </a:p>
      </dgm:t>
    </dgm:pt>
    <dgm:pt modelId="{81515FEF-1171-4928-BFF9-F90CA6F84BB0}" type="sibTrans" cxnId="{7ED09CFE-57A4-4AEB-833B-55DF168D5000}">
      <dgm:prSet/>
      <dgm:spPr/>
      <dgm:t>
        <a:bodyPr/>
        <a:lstStyle/>
        <a:p>
          <a:endParaRPr lang="fr-BE"/>
        </a:p>
      </dgm:t>
    </dgm:pt>
    <dgm:pt modelId="{7DDA0CC4-0C9B-47E4-A69A-8D53F5A41604}">
      <dgm:prSet/>
      <dgm:spPr/>
      <dgm:t>
        <a:bodyPr/>
        <a:lstStyle/>
        <a:p>
          <a:pPr rtl="0"/>
          <a:r>
            <a:rPr lang="fr-BE" smtClean="0"/>
            <a:t>Historically characterized by large </a:t>
          </a:r>
          <a:r>
            <a:rPr lang="en-US" smtClean="0"/>
            <a:t>centralized power stations </a:t>
          </a:r>
          <a:endParaRPr lang="fr-BE"/>
        </a:p>
      </dgm:t>
    </dgm:pt>
    <dgm:pt modelId="{F3267E85-709B-40B2-A8B6-F2DD65BA818F}" type="parTrans" cxnId="{95F3FEE5-E04A-4093-A9F9-5B0A52A76CA6}">
      <dgm:prSet/>
      <dgm:spPr/>
      <dgm:t>
        <a:bodyPr/>
        <a:lstStyle/>
        <a:p>
          <a:endParaRPr lang="fr-BE"/>
        </a:p>
      </dgm:t>
    </dgm:pt>
    <dgm:pt modelId="{3C86AA96-35A1-4FBF-A80C-ACAC98D75429}" type="sibTrans" cxnId="{95F3FEE5-E04A-4093-A9F9-5B0A52A76CA6}">
      <dgm:prSet/>
      <dgm:spPr/>
      <dgm:t>
        <a:bodyPr/>
        <a:lstStyle/>
        <a:p>
          <a:endParaRPr lang="fr-BE"/>
        </a:p>
      </dgm:t>
    </dgm:pt>
    <dgm:pt modelId="{76B3AADD-FD06-459C-88EE-3C1A16B27B27}">
      <dgm:prSet/>
      <dgm:spPr/>
      <dgm:t>
        <a:bodyPr/>
        <a:lstStyle/>
        <a:p>
          <a:pPr rtl="0"/>
          <a:r>
            <a:rPr lang="en-US" smtClean="0"/>
            <a:t>generally located close to sources of fossil fuels and remote from demand</a:t>
          </a:r>
          <a:endParaRPr lang="fr-BE"/>
        </a:p>
      </dgm:t>
    </dgm:pt>
    <dgm:pt modelId="{1B8AE2DE-E5D3-4490-A92B-437F12747048}" type="parTrans" cxnId="{5B79B36D-9B73-4A36-A195-E9348AB3DEEF}">
      <dgm:prSet/>
      <dgm:spPr/>
      <dgm:t>
        <a:bodyPr/>
        <a:lstStyle/>
        <a:p>
          <a:endParaRPr lang="fr-BE"/>
        </a:p>
      </dgm:t>
    </dgm:pt>
    <dgm:pt modelId="{4C1525B4-FAB8-4CCA-A049-F3C4868A6FFE}" type="sibTrans" cxnId="{5B79B36D-9B73-4A36-A195-E9348AB3DEEF}">
      <dgm:prSet/>
      <dgm:spPr/>
      <dgm:t>
        <a:bodyPr/>
        <a:lstStyle/>
        <a:p>
          <a:endParaRPr lang="fr-BE"/>
        </a:p>
      </dgm:t>
    </dgm:pt>
    <dgm:pt modelId="{315AA9BF-8CB7-4B52-8A4C-99DBCBED1C03}">
      <dgm:prSet/>
      <dgm:spPr/>
      <dgm:t>
        <a:bodyPr/>
        <a:lstStyle/>
        <a:p>
          <a:pPr rtl="0"/>
          <a:r>
            <a:rPr lang="en-US" smtClean="0"/>
            <a:t>which supply huge grids run by regional or national monopolies</a:t>
          </a:r>
          <a:endParaRPr lang="fr-BE"/>
        </a:p>
      </dgm:t>
    </dgm:pt>
    <dgm:pt modelId="{E8B48BEC-C5B5-440E-A668-C7380D08A763}" type="parTrans" cxnId="{1E74E836-9F48-4DC4-92D1-1C2EB82B455C}">
      <dgm:prSet/>
      <dgm:spPr/>
      <dgm:t>
        <a:bodyPr/>
        <a:lstStyle/>
        <a:p>
          <a:endParaRPr lang="fr-BE"/>
        </a:p>
      </dgm:t>
    </dgm:pt>
    <dgm:pt modelId="{595B142C-7034-401E-AADF-0CA608EC823D}" type="sibTrans" cxnId="{1E74E836-9F48-4DC4-92D1-1C2EB82B455C}">
      <dgm:prSet/>
      <dgm:spPr/>
      <dgm:t>
        <a:bodyPr/>
        <a:lstStyle/>
        <a:p>
          <a:endParaRPr lang="fr-BE"/>
        </a:p>
      </dgm:t>
    </dgm:pt>
    <dgm:pt modelId="{E359F890-79E4-487D-8A6B-99FB1260E538}">
      <dgm:prSet/>
      <dgm:spPr/>
      <dgm:t>
        <a:bodyPr/>
        <a:lstStyle/>
        <a:p>
          <a:pPr rtl="0"/>
          <a:r>
            <a:rPr lang="en-US" smtClean="0"/>
            <a:t>Distributed generation model</a:t>
          </a:r>
          <a:endParaRPr lang="fr-BE"/>
        </a:p>
      </dgm:t>
    </dgm:pt>
    <dgm:pt modelId="{F1D0207E-4CE7-4E08-A914-F8DA3BE2AE3B}" type="parTrans" cxnId="{CB71FC70-9B58-4088-AFC3-F68FE1FB15CD}">
      <dgm:prSet/>
      <dgm:spPr/>
      <dgm:t>
        <a:bodyPr/>
        <a:lstStyle/>
        <a:p>
          <a:endParaRPr lang="fr-BE"/>
        </a:p>
      </dgm:t>
    </dgm:pt>
    <dgm:pt modelId="{2A150622-C235-4466-B5A4-4B14303F3A45}" type="sibTrans" cxnId="{CB71FC70-9B58-4088-AFC3-F68FE1FB15CD}">
      <dgm:prSet/>
      <dgm:spPr/>
      <dgm:t>
        <a:bodyPr/>
        <a:lstStyle/>
        <a:p>
          <a:endParaRPr lang="fr-BE"/>
        </a:p>
      </dgm:t>
    </dgm:pt>
    <dgm:pt modelId="{ED67A25F-3190-49EE-B0E3-BED7CB379A5E}">
      <dgm:prSet/>
      <dgm:spPr/>
      <dgm:t>
        <a:bodyPr/>
        <a:lstStyle/>
        <a:p>
          <a:pPr rtl="0"/>
          <a:r>
            <a:rPr lang="en-US" smtClean="0"/>
            <a:t>small generation units, typically ranging from less than a kW to tens of MW</a:t>
          </a:r>
          <a:endParaRPr lang="fr-BE"/>
        </a:p>
      </dgm:t>
    </dgm:pt>
    <dgm:pt modelId="{34101F11-789F-44D0-88A0-BAA81987FBC7}" type="parTrans" cxnId="{D38103D3-2120-4422-9D41-F59A6391DB7C}">
      <dgm:prSet/>
      <dgm:spPr/>
      <dgm:t>
        <a:bodyPr/>
        <a:lstStyle/>
        <a:p>
          <a:endParaRPr lang="fr-BE"/>
        </a:p>
      </dgm:t>
    </dgm:pt>
    <dgm:pt modelId="{273E05C3-5BBC-47E7-84FF-B7CA8610A20C}" type="sibTrans" cxnId="{D38103D3-2120-4422-9D41-F59A6391DB7C}">
      <dgm:prSet/>
      <dgm:spPr/>
      <dgm:t>
        <a:bodyPr/>
        <a:lstStyle/>
        <a:p>
          <a:endParaRPr lang="fr-BE"/>
        </a:p>
      </dgm:t>
    </dgm:pt>
    <dgm:pt modelId="{F0A95961-DDF2-4D63-8F3A-97301285738C}">
      <dgm:prSet/>
      <dgm:spPr/>
      <dgm:t>
        <a:bodyPr/>
        <a:lstStyle/>
        <a:p>
          <a:pPr rtl="0"/>
          <a:r>
            <a:rPr lang="en-US" dirty="0" smtClean="0"/>
            <a:t>geographically dispersed and located close to consumer sites</a:t>
          </a:r>
          <a:endParaRPr lang="fr-BE" dirty="0"/>
        </a:p>
      </dgm:t>
    </dgm:pt>
    <dgm:pt modelId="{204DF9F2-DFC5-4756-85D1-E27AA8188012}" type="parTrans" cxnId="{7E1A2B90-C958-476E-A320-62B2F53353A5}">
      <dgm:prSet/>
      <dgm:spPr/>
      <dgm:t>
        <a:bodyPr/>
        <a:lstStyle/>
        <a:p>
          <a:endParaRPr lang="fr-BE"/>
        </a:p>
      </dgm:t>
    </dgm:pt>
    <dgm:pt modelId="{1F45B576-3A82-466E-9691-12359ADA1486}" type="sibTrans" cxnId="{7E1A2B90-C958-476E-A320-62B2F53353A5}">
      <dgm:prSet/>
      <dgm:spPr/>
      <dgm:t>
        <a:bodyPr/>
        <a:lstStyle/>
        <a:p>
          <a:endParaRPr lang="fr-BE"/>
        </a:p>
      </dgm:t>
    </dgm:pt>
    <dgm:pt modelId="{31E82C35-314C-4B48-9EC0-FE8E4E67D44E}">
      <dgm:prSet/>
      <dgm:spPr/>
      <dgm:t>
        <a:bodyPr/>
        <a:lstStyle/>
        <a:p>
          <a:pPr rtl="0"/>
          <a:r>
            <a:rPr lang="en-US" dirty="0" smtClean="0"/>
            <a:t>Increasingly seen as a more sustainable model of power supply</a:t>
          </a:r>
          <a:endParaRPr lang="fr-BE" dirty="0"/>
        </a:p>
      </dgm:t>
    </dgm:pt>
    <dgm:pt modelId="{461A2647-B24A-4558-B362-2BB598E31782}" type="parTrans" cxnId="{B0A50CE2-C3CB-4F0D-A665-71D6C38B979C}">
      <dgm:prSet/>
      <dgm:spPr/>
      <dgm:t>
        <a:bodyPr/>
        <a:lstStyle/>
        <a:p>
          <a:endParaRPr lang="fr-BE"/>
        </a:p>
      </dgm:t>
    </dgm:pt>
    <dgm:pt modelId="{6199636A-0B02-426F-922F-AB2C28382311}" type="sibTrans" cxnId="{B0A50CE2-C3CB-4F0D-A665-71D6C38B979C}">
      <dgm:prSet/>
      <dgm:spPr/>
      <dgm:t>
        <a:bodyPr/>
        <a:lstStyle/>
        <a:p>
          <a:endParaRPr lang="fr-BE"/>
        </a:p>
      </dgm:t>
    </dgm:pt>
    <dgm:pt modelId="{72448D56-CDBB-40F9-916A-C1EC43E7D996}">
      <dgm:prSet/>
      <dgm:spPr/>
      <dgm:t>
        <a:bodyPr/>
        <a:lstStyle/>
        <a:p>
          <a:pPr rtl="0"/>
          <a:r>
            <a:rPr lang="fr-BE" dirty="0" err="1" smtClean="0"/>
            <a:t>Higher</a:t>
          </a:r>
          <a:r>
            <a:rPr lang="fr-BE" dirty="0" smtClean="0"/>
            <a:t> </a:t>
          </a:r>
          <a:r>
            <a:rPr lang="fr-BE" dirty="0" err="1" smtClean="0"/>
            <a:t>involvement</a:t>
          </a:r>
          <a:r>
            <a:rPr lang="fr-BE" dirty="0" smtClean="0"/>
            <a:t> of </a:t>
          </a:r>
          <a:r>
            <a:rPr lang="fr-BE" dirty="0" err="1" smtClean="0"/>
            <a:t>consumers</a:t>
          </a:r>
          <a:endParaRPr lang="fr-BE" dirty="0"/>
        </a:p>
      </dgm:t>
    </dgm:pt>
    <dgm:pt modelId="{031F44CC-D9C9-4AB6-B817-D2C5F072FAEF}" type="parTrans" cxnId="{37D79144-C658-4612-98C6-C26CAD730B60}">
      <dgm:prSet/>
      <dgm:spPr/>
      <dgm:t>
        <a:bodyPr/>
        <a:lstStyle/>
        <a:p>
          <a:endParaRPr lang="fr-BE"/>
        </a:p>
      </dgm:t>
    </dgm:pt>
    <dgm:pt modelId="{30416843-2544-424D-8926-B2E1BE510CD2}" type="sibTrans" cxnId="{37D79144-C658-4612-98C6-C26CAD730B60}">
      <dgm:prSet/>
      <dgm:spPr/>
      <dgm:t>
        <a:bodyPr/>
        <a:lstStyle/>
        <a:p>
          <a:endParaRPr lang="fr-BE"/>
        </a:p>
      </dgm:t>
    </dgm:pt>
    <dgm:pt modelId="{1E70D17C-AE4C-476D-B413-52A75889AD25}" type="pres">
      <dgm:prSet presAssocID="{67D94AAB-AF8B-450D-A221-735398B29CF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BE"/>
        </a:p>
      </dgm:t>
    </dgm:pt>
    <dgm:pt modelId="{0A2AEBBE-1CAA-4B84-AAE2-2BB9C2986D07}" type="pres">
      <dgm:prSet presAssocID="{06798C3A-0194-421B-9EB7-EB8C6C37608B}" presName="composite" presStyleCnt="0"/>
      <dgm:spPr/>
    </dgm:pt>
    <dgm:pt modelId="{16EC4A93-0171-4188-B7FE-1A4A9B9100B5}" type="pres">
      <dgm:prSet presAssocID="{06798C3A-0194-421B-9EB7-EB8C6C37608B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FDAEBE33-D4ED-4D07-B7C5-32C98BA2F1DC}" type="pres">
      <dgm:prSet presAssocID="{06798C3A-0194-421B-9EB7-EB8C6C37608B}" presName="desTx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399F7F4-A8C4-417B-9032-48D78315F93A}" type="pres">
      <dgm:prSet presAssocID="{81515FEF-1171-4928-BFF9-F90CA6F84BB0}" presName="space" presStyleCnt="0"/>
      <dgm:spPr/>
    </dgm:pt>
    <dgm:pt modelId="{2DD37243-504E-4EC1-9793-89C661E6CC2E}" type="pres">
      <dgm:prSet presAssocID="{E359F890-79E4-487D-8A6B-99FB1260E538}" presName="composite" presStyleCnt="0"/>
      <dgm:spPr/>
    </dgm:pt>
    <dgm:pt modelId="{60F8A496-F9F6-4830-9DE2-8C2EE818A106}" type="pres">
      <dgm:prSet presAssocID="{E359F890-79E4-487D-8A6B-99FB1260E538}" presName="parTx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B16B604-13C3-4E9D-A0E7-9E3B384FDF1E}" type="pres">
      <dgm:prSet presAssocID="{E359F890-79E4-487D-8A6B-99FB1260E538}" presName="desTx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B58F31F6-9C48-4668-9754-CB6FF47F5906}" type="presOf" srcId="{31E82C35-314C-4B48-9EC0-FE8E4E67D44E}" destId="{5B16B604-13C3-4E9D-A0E7-9E3B384FDF1E}" srcOrd="0" destOrd="3" presId="urn:microsoft.com/office/officeart/2005/8/layout/chevron1"/>
    <dgm:cxn modelId="{D3D5559A-BF24-429D-90BB-6198152CF937}" type="presOf" srcId="{315AA9BF-8CB7-4B52-8A4C-99DBCBED1C03}" destId="{FDAEBE33-D4ED-4D07-B7C5-32C98BA2F1DC}" srcOrd="0" destOrd="2" presId="urn:microsoft.com/office/officeart/2005/8/layout/chevron1"/>
    <dgm:cxn modelId="{CD652722-C01F-4309-9763-564F474D92F8}" type="presOf" srcId="{06798C3A-0194-421B-9EB7-EB8C6C37608B}" destId="{16EC4A93-0171-4188-B7FE-1A4A9B9100B5}" srcOrd="0" destOrd="0" presId="urn:microsoft.com/office/officeart/2005/8/layout/chevron1"/>
    <dgm:cxn modelId="{B0A50CE2-C3CB-4F0D-A665-71D6C38B979C}" srcId="{E359F890-79E4-487D-8A6B-99FB1260E538}" destId="{31E82C35-314C-4B48-9EC0-FE8E4E67D44E}" srcOrd="3" destOrd="0" parTransId="{461A2647-B24A-4558-B362-2BB598E31782}" sibTransId="{6199636A-0B02-426F-922F-AB2C28382311}"/>
    <dgm:cxn modelId="{7E1A2B90-C958-476E-A320-62B2F53353A5}" srcId="{E359F890-79E4-487D-8A6B-99FB1260E538}" destId="{F0A95961-DDF2-4D63-8F3A-97301285738C}" srcOrd="1" destOrd="0" parTransId="{204DF9F2-DFC5-4756-85D1-E27AA8188012}" sibTransId="{1F45B576-3A82-466E-9691-12359ADA1486}"/>
    <dgm:cxn modelId="{95F3FEE5-E04A-4093-A9F9-5B0A52A76CA6}" srcId="{06798C3A-0194-421B-9EB7-EB8C6C37608B}" destId="{7DDA0CC4-0C9B-47E4-A69A-8D53F5A41604}" srcOrd="0" destOrd="0" parTransId="{F3267E85-709B-40B2-A8B6-F2DD65BA818F}" sibTransId="{3C86AA96-35A1-4FBF-A80C-ACAC98D75429}"/>
    <dgm:cxn modelId="{8CC90C3B-92A9-435C-9574-32DA6BCA06C0}" type="presOf" srcId="{ED67A25F-3190-49EE-B0E3-BED7CB379A5E}" destId="{5B16B604-13C3-4E9D-A0E7-9E3B384FDF1E}" srcOrd="0" destOrd="0" presId="urn:microsoft.com/office/officeart/2005/8/layout/chevron1"/>
    <dgm:cxn modelId="{D38103D3-2120-4422-9D41-F59A6391DB7C}" srcId="{E359F890-79E4-487D-8A6B-99FB1260E538}" destId="{ED67A25F-3190-49EE-B0E3-BED7CB379A5E}" srcOrd="0" destOrd="0" parTransId="{34101F11-789F-44D0-88A0-BAA81987FBC7}" sibTransId="{273E05C3-5BBC-47E7-84FF-B7CA8610A20C}"/>
    <dgm:cxn modelId="{376027C7-B061-49E6-BFB6-DCF670172D98}" type="presOf" srcId="{76B3AADD-FD06-459C-88EE-3C1A16B27B27}" destId="{FDAEBE33-D4ED-4D07-B7C5-32C98BA2F1DC}" srcOrd="0" destOrd="1" presId="urn:microsoft.com/office/officeart/2005/8/layout/chevron1"/>
    <dgm:cxn modelId="{5B79B36D-9B73-4A36-A195-E9348AB3DEEF}" srcId="{06798C3A-0194-421B-9EB7-EB8C6C37608B}" destId="{76B3AADD-FD06-459C-88EE-3C1A16B27B27}" srcOrd="1" destOrd="0" parTransId="{1B8AE2DE-E5D3-4490-A92B-437F12747048}" sibTransId="{4C1525B4-FAB8-4CCA-A049-F3C4868A6FFE}"/>
    <dgm:cxn modelId="{7ED09CFE-57A4-4AEB-833B-55DF168D5000}" srcId="{67D94AAB-AF8B-450D-A221-735398B29CF2}" destId="{06798C3A-0194-421B-9EB7-EB8C6C37608B}" srcOrd="0" destOrd="0" parTransId="{6B88B726-8A5D-4B7C-B026-E152A62979F3}" sibTransId="{81515FEF-1171-4928-BFF9-F90CA6F84BB0}"/>
    <dgm:cxn modelId="{CF99748D-3BD4-4DEB-A5C3-68C6A653C401}" type="presOf" srcId="{72448D56-CDBB-40F9-916A-C1EC43E7D996}" destId="{5B16B604-13C3-4E9D-A0E7-9E3B384FDF1E}" srcOrd="0" destOrd="2" presId="urn:microsoft.com/office/officeart/2005/8/layout/chevron1"/>
    <dgm:cxn modelId="{37D79144-C658-4612-98C6-C26CAD730B60}" srcId="{E359F890-79E4-487D-8A6B-99FB1260E538}" destId="{72448D56-CDBB-40F9-916A-C1EC43E7D996}" srcOrd="2" destOrd="0" parTransId="{031F44CC-D9C9-4AB6-B817-D2C5F072FAEF}" sibTransId="{30416843-2544-424D-8926-B2E1BE510CD2}"/>
    <dgm:cxn modelId="{075CF042-E2E7-47D3-9F9B-E805BC0D3681}" type="presOf" srcId="{7DDA0CC4-0C9B-47E4-A69A-8D53F5A41604}" destId="{FDAEBE33-D4ED-4D07-B7C5-32C98BA2F1DC}" srcOrd="0" destOrd="0" presId="urn:microsoft.com/office/officeart/2005/8/layout/chevron1"/>
    <dgm:cxn modelId="{CB71FC70-9B58-4088-AFC3-F68FE1FB15CD}" srcId="{67D94AAB-AF8B-450D-A221-735398B29CF2}" destId="{E359F890-79E4-487D-8A6B-99FB1260E538}" srcOrd="1" destOrd="0" parTransId="{F1D0207E-4CE7-4E08-A914-F8DA3BE2AE3B}" sibTransId="{2A150622-C235-4466-B5A4-4B14303F3A45}"/>
    <dgm:cxn modelId="{1E74E836-9F48-4DC4-92D1-1C2EB82B455C}" srcId="{06798C3A-0194-421B-9EB7-EB8C6C37608B}" destId="{315AA9BF-8CB7-4B52-8A4C-99DBCBED1C03}" srcOrd="2" destOrd="0" parTransId="{E8B48BEC-C5B5-440E-A668-C7380D08A763}" sibTransId="{595B142C-7034-401E-AADF-0CA608EC823D}"/>
    <dgm:cxn modelId="{2F94C0C6-3E7D-4112-9C2B-7AA63DE5665F}" type="presOf" srcId="{67D94AAB-AF8B-450D-A221-735398B29CF2}" destId="{1E70D17C-AE4C-476D-B413-52A75889AD25}" srcOrd="0" destOrd="0" presId="urn:microsoft.com/office/officeart/2005/8/layout/chevron1"/>
    <dgm:cxn modelId="{B7CF7E3B-1C0D-424A-AF3D-9CADFDBBBC7D}" type="presOf" srcId="{F0A95961-DDF2-4D63-8F3A-97301285738C}" destId="{5B16B604-13C3-4E9D-A0E7-9E3B384FDF1E}" srcOrd="0" destOrd="1" presId="urn:microsoft.com/office/officeart/2005/8/layout/chevron1"/>
    <dgm:cxn modelId="{81867929-C0D8-4E84-93B7-56CF062B74FE}" type="presOf" srcId="{E359F890-79E4-487D-8A6B-99FB1260E538}" destId="{60F8A496-F9F6-4830-9DE2-8C2EE818A106}" srcOrd="0" destOrd="0" presId="urn:microsoft.com/office/officeart/2005/8/layout/chevron1"/>
    <dgm:cxn modelId="{BECB38B6-D8BE-4DE0-B08D-CCB932649354}" type="presParOf" srcId="{1E70D17C-AE4C-476D-B413-52A75889AD25}" destId="{0A2AEBBE-1CAA-4B84-AAE2-2BB9C2986D07}" srcOrd="0" destOrd="0" presId="urn:microsoft.com/office/officeart/2005/8/layout/chevron1"/>
    <dgm:cxn modelId="{CBCC6EB5-EFB9-4994-9906-496C9ECEFB5C}" type="presParOf" srcId="{0A2AEBBE-1CAA-4B84-AAE2-2BB9C2986D07}" destId="{16EC4A93-0171-4188-B7FE-1A4A9B9100B5}" srcOrd="0" destOrd="0" presId="urn:microsoft.com/office/officeart/2005/8/layout/chevron1"/>
    <dgm:cxn modelId="{A7990C5C-E2B0-42B6-AF0D-7102F667A95D}" type="presParOf" srcId="{0A2AEBBE-1CAA-4B84-AAE2-2BB9C2986D07}" destId="{FDAEBE33-D4ED-4D07-B7C5-32C98BA2F1DC}" srcOrd="1" destOrd="0" presId="urn:microsoft.com/office/officeart/2005/8/layout/chevron1"/>
    <dgm:cxn modelId="{EFE7C96B-3FD0-45A0-B2D7-C79119F0DC16}" type="presParOf" srcId="{1E70D17C-AE4C-476D-B413-52A75889AD25}" destId="{B399F7F4-A8C4-417B-9032-48D78315F93A}" srcOrd="1" destOrd="0" presId="urn:microsoft.com/office/officeart/2005/8/layout/chevron1"/>
    <dgm:cxn modelId="{FED10FA6-AB5C-49ED-9CB2-7176E5C7187A}" type="presParOf" srcId="{1E70D17C-AE4C-476D-B413-52A75889AD25}" destId="{2DD37243-504E-4EC1-9793-89C661E6CC2E}" srcOrd="2" destOrd="0" presId="urn:microsoft.com/office/officeart/2005/8/layout/chevron1"/>
    <dgm:cxn modelId="{44976813-3219-49E6-8E00-A8F1FD0B2C63}" type="presParOf" srcId="{2DD37243-504E-4EC1-9793-89C661E6CC2E}" destId="{60F8A496-F9F6-4830-9DE2-8C2EE818A106}" srcOrd="0" destOrd="0" presId="urn:microsoft.com/office/officeart/2005/8/layout/chevron1"/>
    <dgm:cxn modelId="{BF87C0A7-1DB4-47D3-AF7C-54F632D82197}" type="presParOf" srcId="{2DD37243-504E-4EC1-9793-89C661E6CC2E}" destId="{5B16B604-13C3-4E9D-A0E7-9E3B384FDF1E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5B9DBA4-A41C-4AC2-8BA5-2FA4E21CE354}" type="doc">
      <dgm:prSet loTypeId="urn:microsoft.com/office/officeart/2005/8/layout/radial4" loCatId="relationship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fr-BE"/>
        </a:p>
      </dgm:t>
    </dgm:pt>
    <dgm:pt modelId="{0932E462-50C6-49FE-AB5C-7ADBADD65C30}">
      <dgm:prSet phldrT="[Texte]"/>
      <dgm:spPr/>
      <dgm:t>
        <a:bodyPr/>
        <a:lstStyle/>
        <a:p>
          <a:pPr algn="ctr"/>
          <a:r>
            <a:rPr lang="fr-BE"/>
            <a:t>Socio-technical lock-in in the electricity sector</a:t>
          </a:r>
        </a:p>
      </dgm:t>
    </dgm:pt>
    <dgm:pt modelId="{9A196586-A4E6-4828-8ECE-6CB2D0AAA4BE}" type="parTrans" cxnId="{F52D2574-AB9F-4BCE-97A6-76DD81FDB679}">
      <dgm:prSet/>
      <dgm:spPr/>
      <dgm:t>
        <a:bodyPr/>
        <a:lstStyle/>
        <a:p>
          <a:pPr algn="ctr"/>
          <a:endParaRPr lang="fr-BE"/>
        </a:p>
      </dgm:t>
    </dgm:pt>
    <dgm:pt modelId="{7C78E614-27E4-4FC5-9F39-B14DE0A25D9B}" type="sibTrans" cxnId="{F52D2574-AB9F-4BCE-97A6-76DD81FDB679}">
      <dgm:prSet/>
      <dgm:spPr/>
      <dgm:t>
        <a:bodyPr/>
        <a:lstStyle/>
        <a:p>
          <a:pPr algn="ctr"/>
          <a:endParaRPr lang="fr-BE"/>
        </a:p>
      </dgm:t>
    </dgm:pt>
    <dgm:pt modelId="{CA1FC77A-985F-4604-9E0B-2B26528145DF}">
      <dgm:prSet phldrT="[Texte]"/>
      <dgm:spPr/>
      <dgm:t>
        <a:bodyPr/>
        <a:lstStyle/>
        <a:p>
          <a:pPr algn="ctr"/>
          <a:r>
            <a:rPr lang="fr-BE"/>
            <a:t>Technological</a:t>
          </a:r>
        </a:p>
      </dgm:t>
    </dgm:pt>
    <dgm:pt modelId="{42785973-177D-45E3-A3AA-82F4F1ECAABC}" type="parTrans" cxnId="{B5DEAAA9-9ABE-47CF-B74B-4282B5302280}">
      <dgm:prSet/>
      <dgm:spPr/>
      <dgm:t>
        <a:bodyPr/>
        <a:lstStyle/>
        <a:p>
          <a:pPr algn="ctr"/>
          <a:endParaRPr lang="fr-BE"/>
        </a:p>
      </dgm:t>
    </dgm:pt>
    <dgm:pt modelId="{DC58F11D-2C8F-4E7C-A822-8E8C9B68E447}" type="sibTrans" cxnId="{B5DEAAA9-9ABE-47CF-B74B-4282B5302280}">
      <dgm:prSet/>
      <dgm:spPr/>
      <dgm:t>
        <a:bodyPr/>
        <a:lstStyle/>
        <a:p>
          <a:pPr algn="ctr"/>
          <a:endParaRPr lang="fr-BE"/>
        </a:p>
      </dgm:t>
    </dgm:pt>
    <dgm:pt modelId="{AC1DAC18-C5AF-45FB-92EC-28D537394733}">
      <dgm:prSet phldrT="[Texte]"/>
      <dgm:spPr/>
      <dgm:t>
        <a:bodyPr/>
        <a:lstStyle/>
        <a:p>
          <a:pPr algn="ctr"/>
          <a:r>
            <a:rPr lang="fr-BE"/>
            <a:t>Institutional</a:t>
          </a:r>
        </a:p>
      </dgm:t>
    </dgm:pt>
    <dgm:pt modelId="{FCD3154F-3DD9-45AD-91DF-82C7CE9575E0}" type="parTrans" cxnId="{072B454D-7FD6-425F-B2F9-D8C577000699}">
      <dgm:prSet/>
      <dgm:spPr/>
      <dgm:t>
        <a:bodyPr/>
        <a:lstStyle/>
        <a:p>
          <a:pPr algn="ctr"/>
          <a:endParaRPr lang="fr-BE"/>
        </a:p>
      </dgm:t>
    </dgm:pt>
    <dgm:pt modelId="{C0AAD05E-8E26-4E11-B1ED-DEC291A1B4C2}" type="sibTrans" cxnId="{072B454D-7FD6-425F-B2F9-D8C577000699}">
      <dgm:prSet/>
      <dgm:spPr/>
      <dgm:t>
        <a:bodyPr/>
        <a:lstStyle/>
        <a:p>
          <a:pPr algn="ctr"/>
          <a:endParaRPr lang="fr-BE"/>
        </a:p>
      </dgm:t>
    </dgm:pt>
    <dgm:pt modelId="{CB2E6944-1F2E-4D90-8B92-A803401602D6}">
      <dgm:prSet/>
      <dgm:spPr/>
      <dgm:t>
        <a:bodyPr/>
        <a:lstStyle/>
        <a:p>
          <a:pPr algn="ctr"/>
          <a:r>
            <a:rPr lang="fr-BE"/>
            <a:t>Industrial</a:t>
          </a:r>
        </a:p>
      </dgm:t>
    </dgm:pt>
    <dgm:pt modelId="{15A6E44A-FF15-4A39-9136-FCC71760F26D}" type="parTrans" cxnId="{86CF0694-0758-4B56-A098-5EA414A20EF1}">
      <dgm:prSet/>
      <dgm:spPr/>
      <dgm:t>
        <a:bodyPr/>
        <a:lstStyle/>
        <a:p>
          <a:pPr algn="ctr"/>
          <a:endParaRPr lang="fr-BE"/>
        </a:p>
      </dgm:t>
    </dgm:pt>
    <dgm:pt modelId="{6BC0ACBA-B117-4987-AEAC-99F90CA0A567}" type="sibTrans" cxnId="{86CF0694-0758-4B56-A098-5EA414A20EF1}">
      <dgm:prSet/>
      <dgm:spPr/>
      <dgm:t>
        <a:bodyPr/>
        <a:lstStyle/>
        <a:p>
          <a:pPr algn="ctr"/>
          <a:endParaRPr lang="fr-BE"/>
        </a:p>
      </dgm:t>
    </dgm:pt>
    <dgm:pt modelId="{1397C5B3-680C-4939-8682-5F9880E89D5A}">
      <dgm:prSet/>
      <dgm:spPr/>
      <dgm:t>
        <a:bodyPr/>
        <a:lstStyle/>
        <a:p>
          <a:pPr algn="ctr"/>
          <a:r>
            <a:rPr lang="fr-BE"/>
            <a:t>Societal</a:t>
          </a:r>
        </a:p>
      </dgm:t>
    </dgm:pt>
    <dgm:pt modelId="{285B67C7-ADAC-4269-9ED3-BDAFCC68CC05}" type="parTrans" cxnId="{4E4012D7-E442-4E1D-A000-98A7CA32223E}">
      <dgm:prSet/>
      <dgm:spPr/>
      <dgm:t>
        <a:bodyPr/>
        <a:lstStyle/>
        <a:p>
          <a:pPr algn="ctr"/>
          <a:endParaRPr lang="fr-BE"/>
        </a:p>
      </dgm:t>
    </dgm:pt>
    <dgm:pt modelId="{FB628686-08B7-45A0-AD3D-07441F3FB0FB}" type="sibTrans" cxnId="{4E4012D7-E442-4E1D-A000-98A7CA32223E}">
      <dgm:prSet/>
      <dgm:spPr/>
      <dgm:t>
        <a:bodyPr/>
        <a:lstStyle/>
        <a:p>
          <a:pPr algn="ctr"/>
          <a:endParaRPr lang="fr-BE"/>
        </a:p>
      </dgm:t>
    </dgm:pt>
    <dgm:pt modelId="{4242A5AF-7272-421B-86D5-3C80FC60960D}">
      <dgm:prSet/>
      <dgm:spPr/>
      <dgm:t>
        <a:bodyPr/>
        <a:lstStyle/>
        <a:p>
          <a:pPr algn="ctr"/>
          <a:r>
            <a:rPr lang="fr-BE" dirty="0" err="1"/>
            <a:t>Behavioral</a:t>
          </a:r>
          <a:endParaRPr lang="fr-BE" dirty="0"/>
        </a:p>
      </dgm:t>
    </dgm:pt>
    <dgm:pt modelId="{B6B6CE90-FE10-4576-8337-C87BF76BCCB9}" type="parTrans" cxnId="{22571313-3D90-4A6D-A3AF-724607F156F9}">
      <dgm:prSet/>
      <dgm:spPr/>
      <dgm:t>
        <a:bodyPr/>
        <a:lstStyle/>
        <a:p>
          <a:pPr algn="ctr"/>
          <a:endParaRPr lang="fr-BE"/>
        </a:p>
      </dgm:t>
    </dgm:pt>
    <dgm:pt modelId="{F8FCEC50-D45F-4734-A94A-4989799ED656}" type="sibTrans" cxnId="{22571313-3D90-4A6D-A3AF-724607F156F9}">
      <dgm:prSet/>
      <dgm:spPr/>
      <dgm:t>
        <a:bodyPr/>
        <a:lstStyle/>
        <a:p>
          <a:pPr algn="ctr"/>
          <a:endParaRPr lang="fr-BE"/>
        </a:p>
      </dgm:t>
    </dgm:pt>
    <dgm:pt modelId="{BEBE86F9-BD33-4D67-ADFA-EDD5F5D74817}">
      <dgm:prSet phldrT="[Texte]"/>
      <dgm:spPr/>
      <dgm:t>
        <a:bodyPr/>
        <a:lstStyle/>
        <a:p>
          <a:pPr algn="ctr"/>
          <a:r>
            <a:rPr lang="fr-BE" dirty="0" err="1"/>
            <a:t>Organizational</a:t>
          </a:r>
          <a:endParaRPr lang="fr-BE" dirty="0"/>
        </a:p>
      </dgm:t>
    </dgm:pt>
    <dgm:pt modelId="{313C2EC4-37C8-44D5-BA84-1F78BF530BEC}" type="sibTrans" cxnId="{442BD76B-C530-45B6-B19A-A891D52D06E9}">
      <dgm:prSet/>
      <dgm:spPr/>
      <dgm:t>
        <a:bodyPr/>
        <a:lstStyle/>
        <a:p>
          <a:pPr algn="ctr"/>
          <a:endParaRPr lang="fr-BE"/>
        </a:p>
      </dgm:t>
    </dgm:pt>
    <dgm:pt modelId="{16986613-3923-4428-8F24-B41140FC243A}" type="parTrans" cxnId="{442BD76B-C530-45B6-B19A-A891D52D06E9}">
      <dgm:prSet/>
      <dgm:spPr/>
      <dgm:t>
        <a:bodyPr/>
        <a:lstStyle/>
        <a:p>
          <a:pPr algn="ctr"/>
          <a:endParaRPr lang="fr-BE"/>
        </a:p>
      </dgm:t>
    </dgm:pt>
    <dgm:pt modelId="{98DDB60C-18DD-411B-829D-68341797EEFA}" type="pres">
      <dgm:prSet presAssocID="{B5B9DBA4-A41C-4AC2-8BA5-2FA4E21CE35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BE"/>
        </a:p>
      </dgm:t>
    </dgm:pt>
    <dgm:pt modelId="{25A1BE35-FF4A-4F9D-B725-41FD07851AD8}" type="pres">
      <dgm:prSet presAssocID="{0932E462-50C6-49FE-AB5C-7ADBADD65C30}" presName="centerShape" presStyleLbl="node0" presStyleIdx="0" presStyleCnt="1"/>
      <dgm:spPr/>
      <dgm:t>
        <a:bodyPr/>
        <a:lstStyle/>
        <a:p>
          <a:endParaRPr lang="fr-BE"/>
        </a:p>
      </dgm:t>
    </dgm:pt>
    <dgm:pt modelId="{65FA61DD-AEC9-4886-B665-B5B712A9EC74}" type="pres">
      <dgm:prSet presAssocID="{42785973-177D-45E3-A3AA-82F4F1ECAABC}" presName="parTrans" presStyleLbl="bgSibTrans2D1" presStyleIdx="0" presStyleCnt="6"/>
      <dgm:spPr/>
      <dgm:t>
        <a:bodyPr/>
        <a:lstStyle/>
        <a:p>
          <a:endParaRPr lang="fr-BE"/>
        </a:p>
      </dgm:t>
    </dgm:pt>
    <dgm:pt modelId="{AD86AF8A-58E3-4D47-951F-CAA3DC6223CD}" type="pres">
      <dgm:prSet presAssocID="{CA1FC77A-985F-4604-9E0B-2B26528145D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D9C44F64-C757-4130-AE63-C9B1CAF07572}" type="pres">
      <dgm:prSet presAssocID="{FCD3154F-3DD9-45AD-91DF-82C7CE9575E0}" presName="parTrans" presStyleLbl="bgSibTrans2D1" presStyleIdx="1" presStyleCnt="6"/>
      <dgm:spPr/>
      <dgm:t>
        <a:bodyPr/>
        <a:lstStyle/>
        <a:p>
          <a:endParaRPr lang="fr-BE"/>
        </a:p>
      </dgm:t>
    </dgm:pt>
    <dgm:pt modelId="{5672BEBD-7194-4BF4-A7EF-BAE271624AE1}" type="pres">
      <dgm:prSet presAssocID="{AC1DAC18-C5AF-45FB-92EC-28D537394733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11F0FCDB-B13F-4D8B-BAA7-B7B45C57E1DE}" type="pres">
      <dgm:prSet presAssocID="{16986613-3923-4428-8F24-B41140FC243A}" presName="parTrans" presStyleLbl="bgSibTrans2D1" presStyleIdx="2" presStyleCnt="6"/>
      <dgm:spPr/>
      <dgm:t>
        <a:bodyPr/>
        <a:lstStyle/>
        <a:p>
          <a:endParaRPr lang="fr-BE"/>
        </a:p>
      </dgm:t>
    </dgm:pt>
    <dgm:pt modelId="{542897A4-2500-4EB1-8AA0-615AC92A655C}" type="pres">
      <dgm:prSet presAssocID="{BEBE86F9-BD33-4D67-ADFA-EDD5F5D74817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17FE8120-0746-4747-A6A8-926491328D89}" type="pres">
      <dgm:prSet presAssocID="{15A6E44A-FF15-4A39-9136-FCC71760F26D}" presName="parTrans" presStyleLbl="bgSibTrans2D1" presStyleIdx="3" presStyleCnt="6"/>
      <dgm:spPr/>
      <dgm:t>
        <a:bodyPr/>
        <a:lstStyle/>
        <a:p>
          <a:endParaRPr lang="fr-BE"/>
        </a:p>
      </dgm:t>
    </dgm:pt>
    <dgm:pt modelId="{20443C9C-322C-4570-BAEB-038B51CC24D2}" type="pres">
      <dgm:prSet presAssocID="{CB2E6944-1F2E-4D90-8B92-A803401602D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36F44F39-888F-44A0-A188-46A0DF06A295}" type="pres">
      <dgm:prSet presAssocID="{285B67C7-ADAC-4269-9ED3-BDAFCC68CC05}" presName="parTrans" presStyleLbl="bgSibTrans2D1" presStyleIdx="4" presStyleCnt="6"/>
      <dgm:spPr/>
      <dgm:t>
        <a:bodyPr/>
        <a:lstStyle/>
        <a:p>
          <a:endParaRPr lang="fr-BE"/>
        </a:p>
      </dgm:t>
    </dgm:pt>
    <dgm:pt modelId="{2610EB8E-4950-4164-BA79-D0A7AC47669A}" type="pres">
      <dgm:prSet presAssocID="{1397C5B3-680C-4939-8682-5F9880E89D5A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1C05A335-9ACC-49D7-AE67-7A1B2AFFDE5C}" type="pres">
      <dgm:prSet presAssocID="{B6B6CE90-FE10-4576-8337-C87BF76BCCB9}" presName="parTrans" presStyleLbl="bgSibTrans2D1" presStyleIdx="5" presStyleCnt="6"/>
      <dgm:spPr/>
      <dgm:t>
        <a:bodyPr/>
        <a:lstStyle/>
        <a:p>
          <a:endParaRPr lang="fr-BE"/>
        </a:p>
      </dgm:t>
    </dgm:pt>
    <dgm:pt modelId="{1607D696-AC91-4A18-8103-CFACABBD3756}" type="pres">
      <dgm:prSet presAssocID="{4242A5AF-7272-421B-86D5-3C80FC60960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B5DEAAA9-9ABE-47CF-B74B-4282B5302280}" srcId="{0932E462-50C6-49FE-AB5C-7ADBADD65C30}" destId="{CA1FC77A-985F-4604-9E0B-2B26528145DF}" srcOrd="0" destOrd="0" parTransId="{42785973-177D-45E3-A3AA-82F4F1ECAABC}" sibTransId="{DC58F11D-2C8F-4E7C-A822-8E8C9B68E447}"/>
    <dgm:cxn modelId="{DA34D36E-32EF-4A69-8ED9-7F594308102B}" type="presOf" srcId="{4242A5AF-7272-421B-86D5-3C80FC60960D}" destId="{1607D696-AC91-4A18-8103-CFACABBD3756}" srcOrd="0" destOrd="0" presId="urn:microsoft.com/office/officeart/2005/8/layout/radial4"/>
    <dgm:cxn modelId="{1459DCA2-6EB0-4861-A1E0-CFE031EF2041}" type="presOf" srcId="{FCD3154F-3DD9-45AD-91DF-82C7CE9575E0}" destId="{D9C44F64-C757-4130-AE63-C9B1CAF07572}" srcOrd="0" destOrd="0" presId="urn:microsoft.com/office/officeart/2005/8/layout/radial4"/>
    <dgm:cxn modelId="{4BF8E64C-8B6E-478E-90D6-3BC015E31A59}" type="presOf" srcId="{0932E462-50C6-49FE-AB5C-7ADBADD65C30}" destId="{25A1BE35-FF4A-4F9D-B725-41FD07851AD8}" srcOrd="0" destOrd="0" presId="urn:microsoft.com/office/officeart/2005/8/layout/radial4"/>
    <dgm:cxn modelId="{072B454D-7FD6-425F-B2F9-D8C577000699}" srcId="{0932E462-50C6-49FE-AB5C-7ADBADD65C30}" destId="{AC1DAC18-C5AF-45FB-92EC-28D537394733}" srcOrd="1" destOrd="0" parTransId="{FCD3154F-3DD9-45AD-91DF-82C7CE9575E0}" sibTransId="{C0AAD05E-8E26-4E11-B1ED-DEC291A1B4C2}"/>
    <dgm:cxn modelId="{22571313-3D90-4A6D-A3AF-724607F156F9}" srcId="{0932E462-50C6-49FE-AB5C-7ADBADD65C30}" destId="{4242A5AF-7272-421B-86D5-3C80FC60960D}" srcOrd="5" destOrd="0" parTransId="{B6B6CE90-FE10-4576-8337-C87BF76BCCB9}" sibTransId="{F8FCEC50-D45F-4734-A94A-4989799ED656}"/>
    <dgm:cxn modelId="{F2CF552E-B404-4154-98EB-01BB90BA5D8F}" type="presOf" srcId="{AC1DAC18-C5AF-45FB-92EC-28D537394733}" destId="{5672BEBD-7194-4BF4-A7EF-BAE271624AE1}" srcOrd="0" destOrd="0" presId="urn:microsoft.com/office/officeart/2005/8/layout/radial4"/>
    <dgm:cxn modelId="{28F64E6D-0C77-4030-908A-2694E689E20A}" type="presOf" srcId="{16986613-3923-4428-8F24-B41140FC243A}" destId="{11F0FCDB-B13F-4D8B-BAA7-B7B45C57E1DE}" srcOrd="0" destOrd="0" presId="urn:microsoft.com/office/officeart/2005/8/layout/radial4"/>
    <dgm:cxn modelId="{86CF0694-0758-4B56-A098-5EA414A20EF1}" srcId="{0932E462-50C6-49FE-AB5C-7ADBADD65C30}" destId="{CB2E6944-1F2E-4D90-8B92-A803401602D6}" srcOrd="3" destOrd="0" parTransId="{15A6E44A-FF15-4A39-9136-FCC71760F26D}" sibTransId="{6BC0ACBA-B117-4987-AEAC-99F90CA0A567}"/>
    <dgm:cxn modelId="{48059DA2-80CD-4E0F-8717-50271381F737}" type="presOf" srcId="{1397C5B3-680C-4939-8682-5F9880E89D5A}" destId="{2610EB8E-4950-4164-BA79-D0A7AC47669A}" srcOrd="0" destOrd="0" presId="urn:microsoft.com/office/officeart/2005/8/layout/radial4"/>
    <dgm:cxn modelId="{F52D2574-AB9F-4BCE-97A6-76DD81FDB679}" srcId="{B5B9DBA4-A41C-4AC2-8BA5-2FA4E21CE354}" destId="{0932E462-50C6-49FE-AB5C-7ADBADD65C30}" srcOrd="0" destOrd="0" parTransId="{9A196586-A4E6-4828-8ECE-6CB2D0AAA4BE}" sibTransId="{7C78E614-27E4-4FC5-9F39-B14DE0A25D9B}"/>
    <dgm:cxn modelId="{4E4012D7-E442-4E1D-A000-98A7CA32223E}" srcId="{0932E462-50C6-49FE-AB5C-7ADBADD65C30}" destId="{1397C5B3-680C-4939-8682-5F9880E89D5A}" srcOrd="4" destOrd="0" parTransId="{285B67C7-ADAC-4269-9ED3-BDAFCC68CC05}" sibTransId="{FB628686-08B7-45A0-AD3D-07441F3FB0FB}"/>
    <dgm:cxn modelId="{065244E2-5C2D-4CD3-870F-7ABE50DCC47B}" type="presOf" srcId="{B6B6CE90-FE10-4576-8337-C87BF76BCCB9}" destId="{1C05A335-9ACC-49D7-AE67-7A1B2AFFDE5C}" srcOrd="0" destOrd="0" presId="urn:microsoft.com/office/officeart/2005/8/layout/radial4"/>
    <dgm:cxn modelId="{96462A55-94B4-4E60-8079-3DDDBE471D2D}" type="presOf" srcId="{15A6E44A-FF15-4A39-9136-FCC71760F26D}" destId="{17FE8120-0746-4747-A6A8-926491328D89}" srcOrd="0" destOrd="0" presId="urn:microsoft.com/office/officeart/2005/8/layout/radial4"/>
    <dgm:cxn modelId="{27E7D53B-F73A-428C-B019-07FBD3EE95CA}" type="presOf" srcId="{CB2E6944-1F2E-4D90-8B92-A803401602D6}" destId="{20443C9C-322C-4570-BAEB-038B51CC24D2}" srcOrd="0" destOrd="0" presId="urn:microsoft.com/office/officeart/2005/8/layout/radial4"/>
    <dgm:cxn modelId="{7EC1B74A-7521-4A1C-A88A-51EE6675AB85}" type="presOf" srcId="{BEBE86F9-BD33-4D67-ADFA-EDD5F5D74817}" destId="{542897A4-2500-4EB1-8AA0-615AC92A655C}" srcOrd="0" destOrd="0" presId="urn:microsoft.com/office/officeart/2005/8/layout/radial4"/>
    <dgm:cxn modelId="{207CB011-ADFE-43BB-83D7-5162333D14B4}" type="presOf" srcId="{CA1FC77A-985F-4604-9E0B-2B26528145DF}" destId="{AD86AF8A-58E3-4D47-951F-CAA3DC6223CD}" srcOrd="0" destOrd="0" presId="urn:microsoft.com/office/officeart/2005/8/layout/radial4"/>
    <dgm:cxn modelId="{889E319F-B935-4312-B72E-2FE14BD9332E}" type="presOf" srcId="{285B67C7-ADAC-4269-9ED3-BDAFCC68CC05}" destId="{36F44F39-888F-44A0-A188-46A0DF06A295}" srcOrd="0" destOrd="0" presId="urn:microsoft.com/office/officeart/2005/8/layout/radial4"/>
    <dgm:cxn modelId="{442BD76B-C530-45B6-B19A-A891D52D06E9}" srcId="{0932E462-50C6-49FE-AB5C-7ADBADD65C30}" destId="{BEBE86F9-BD33-4D67-ADFA-EDD5F5D74817}" srcOrd="2" destOrd="0" parTransId="{16986613-3923-4428-8F24-B41140FC243A}" sibTransId="{313C2EC4-37C8-44D5-BA84-1F78BF530BEC}"/>
    <dgm:cxn modelId="{3338F81C-C198-4519-99D9-78EEA1884F9A}" type="presOf" srcId="{42785973-177D-45E3-A3AA-82F4F1ECAABC}" destId="{65FA61DD-AEC9-4886-B665-B5B712A9EC74}" srcOrd="0" destOrd="0" presId="urn:microsoft.com/office/officeart/2005/8/layout/radial4"/>
    <dgm:cxn modelId="{47326459-DB11-44DA-ACC6-180C435CD9CE}" type="presOf" srcId="{B5B9DBA4-A41C-4AC2-8BA5-2FA4E21CE354}" destId="{98DDB60C-18DD-411B-829D-68341797EEFA}" srcOrd="0" destOrd="0" presId="urn:microsoft.com/office/officeart/2005/8/layout/radial4"/>
    <dgm:cxn modelId="{119050C2-256B-47F3-BD89-5A595D44EA43}" type="presParOf" srcId="{98DDB60C-18DD-411B-829D-68341797EEFA}" destId="{25A1BE35-FF4A-4F9D-B725-41FD07851AD8}" srcOrd="0" destOrd="0" presId="urn:microsoft.com/office/officeart/2005/8/layout/radial4"/>
    <dgm:cxn modelId="{66542D65-6705-49A8-9178-09F853CF0EC6}" type="presParOf" srcId="{98DDB60C-18DD-411B-829D-68341797EEFA}" destId="{65FA61DD-AEC9-4886-B665-B5B712A9EC74}" srcOrd="1" destOrd="0" presId="urn:microsoft.com/office/officeart/2005/8/layout/radial4"/>
    <dgm:cxn modelId="{4FDC944B-960F-47DE-BD14-6D4359E014E3}" type="presParOf" srcId="{98DDB60C-18DD-411B-829D-68341797EEFA}" destId="{AD86AF8A-58E3-4D47-951F-CAA3DC6223CD}" srcOrd="2" destOrd="0" presId="urn:microsoft.com/office/officeart/2005/8/layout/radial4"/>
    <dgm:cxn modelId="{2F50748F-66A8-4175-8A3B-E2E6A6EC6FE1}" type="presParOf" srcId="{98DDB60C-18DD-411B-829D-68341797EEFA}" destId="{D9C44F64-C757-4130-AE63-C9B1CAF07572}" srcOrd="3" destOrd="0" presId="urn:microsoft.com/office/officeart/2005/8/layout/radial4"/>
    <dgm:cxn modelId="{02734CC1-C095-45EE-B83B-C9EF50C6D95D}" type="presParOf" srcId="{98DDB60C-18DD-411B-829D-68341797EEFA}" destId="{5672BEBD-7194-4BF4-A7EF-BAE271624AE1}" srcOrd="4" destOrd="0" presId="urn:microsoft.com/office/officeart/2005/8/layout/radial4"/>
    <dgm:cxn modelId="{36098AE4-43AF-4DE4-A744-E694AB9D2872}" type="presParOf" srcId="{98DDB60C-18DD-411B-829D-68341797EEFA}" destId="{11F0FCDB-B13F-4D8B-BAA7-B7B45C57E1DE}" srcOrd="5" destOrd="0" presId="urn:microsoft.com/office/officeart/2005/8/layout/radial4"/>
    <dgm:cxn modelId="{4E0D5BF7-0706-4048-8725-94F4B63C245D}" type="presParOf" srcId="{98DDB60C-18DD-411B-829D-68341797EEFA}" destId="{542897A4-2500-4EB1-8AA0-615AC92A655C}" srcOrd="6" destOrd="0" presId="urn:microsoft.com/office/officeart/2005/8/layout/radial4"/>
    <dgm:cxn modelId="{C61E1DF6-CCCC-4527-9EE7-C0D25A9B1308}" type="presParOf" srcId="{98DDB60C-18DD-411B-829D-68341797EEFA}" destId="{17FE8120-0746-4747-A6A8-926491328D89}" srcOrd="7" destOrd="0" presId="urn:microsoft.com/office/officeart/2005/8/layout/radial4"/>
    <dgm:cxn modelId="{830B4C74-05FE-4763-A800-BE7E923B1A85}" type="presParOf" srcId="{98DDB60C-18DD-411B-829D-68341797EEFA}" destId="{20443C9C-322C-4570-BAEB-038B51CC24D2}" srcOrd="8" destOrd="0" presId="urn:microsoft.com/office/officeart/2005/8/layout/radial4"/>
    <dgm:cxn modelId="{C9BFBAFF-7DF7-4E70-A740-762BBF62620C}" type="presParOf" srcId="{98DDB60C-18DD-411B-829D-68341797EEFA}" destId="{36F44F39-888F-44A0-A188-46A0DF06A295}" srcOrd="9" destOrd="0" presId="urn:microsoft.com/office/officeart/2005/8/layout/radial4"/>
    <dgm:cxn modelId="{92D786A9-5B37-4358-B536-ED5A37FE8451}" type="presParOf" srcId="{98DDB60C-18DD-411B-829D-68341797EEFA}" destId="{2610EB8E-4950-4164-BA79-D0A7AC47669A}" srcOrd="10" destOrd="0" presId="urn:microsoft.com/office/officeart/2005/8/layout/radial4"/>
    <dgm:cxn modelId="{4252E199-66D7-4CB0-85E9-2A026955DBA2}" type="presParOf" srcId="{98DDB60C-18DD-411B-829D-68341797EEFA}" destId="{1C05A335-9ACC-49D7-AE67-7A1B2AFFDE5C}" srcOrd="11" destOrd="0" presId="urn:microsoft.com/office/officeart/2005/8/layout/radial4"/>
    <dgm:cxn modelId="{2861C364-AD11-4611-93C1-82829A23FF71}" type="presParOf" srcId="{98DDB60C-18DD-411B-829D-68341797EEFA}" destId="{1607D696-AC91-4A18-8103-CFACABBD3756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E871FD-3914-45BA-94C7-8DD3C8AA35F4}">
      <dsp:nvSpPr>
        <dsp:cNvPr id="0" name=""/>
        <dsp:cNvSpPr/>
      </dsp:nvSpPr>
      <dsp:spPr>
        <a:xfrm>
          <a:off x="1" y="91648"/>
          <a:ext cx="3840736" cy="518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800" b="1" kern="1200" dirty="0" err="1" smtClean="0"/>
            <a:t>Path-dependence</a:t>
          </a:r>
          <a:endParaRPr lang="fr-BE" sz="1800" kern="1200" dirty="0"/>
        </a:p>
      </dsp:txBody>
      <dsp:txXfrm>
        <a:off x="1" y="91648"/>
        <a:ext cx="3840736" cy="518400"/>
      </dsp:txXfrm>
    </dsp:sp>
    <dsp:sp modelId="{560AAE8C-757C-4811-9771-BB6EE9060CFF}">
      <dsp:nvSpPr>
        <dsp:cNvPr id="0" name=""/>
        <dsp:cNvSpPr/>
      </dsp:nvSpPr>
      <dsp:spPr>
        <a:xfrm>
          <a:off x="40" y="577534"/>
          <a:ext cx="3840736" cy="16675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1800" i="1" kern="1200" dirty="0" err="1" smtClean="0"/>
            <a:t>current</a:t>
          </a:r>
          <a:r>
            <a:rPr lang="fr-BE" sz="1800" i="1" kern="1200" dirty="0" smtClean="0"/>
            <a:t> technologies and institutions </a:t>
          </a:r>
          <a:r>
            <a:rPr lang="fr-BE" sz="1800" i="1" kern="1200" dirty="0" err="1" smtClean="0"/>
            <a:t>depend</a:t>
          </a:r>
          <a:r>
            <a:rPr lang="fr-BE" sz="1800" i="1" kern="1200" dirty="0" smtClean="0"/>
            <a:t> on </a:t>
          </a:r>
          <a:r>
            <a:rPr lang="fr-BE" sz="1800" i="1" kern="1200" dirty="0" err="1" smtClean="0"/>
            <a:t>past</a:t>
          </a:r>
          <a:r>
            <a:rPr lang="fr-BE" sz="1800" i="1" kern="1200" dirty="0" smtClean="0"/>
            <a:t> </a:t>
          </a:r>
          <a:r>
            <a:rPr lang="fr-BE" sz="1800" i="1" kern="1200" dirty="0" err="1" smtClean="0"/>
            <a:t>technological</a:t>
          </a:r>
          <a:r>
            <a:rPr lang="fr-BE" sz="1800" i="1" kern="1200" dirty="0" smtClean="0"/>
            <a:t> and </a:t>
          </a:r>
          <a:r>
            <a:rPr lang="fr-BE" sz="1800" i="1" kern="1200" dirty="0" err="1" smtClean="0"/>
            <a:t>institutional</a:t>
          </a:r>
          <a:r>
            <a:rPr lang="fr-BE" sz="1800" i="1" kern="1200" dirty="0" smtClean="0"/>
            <a:t> </a:t>
          </a:r>
          <a:r>
            <a:rPr lang="fr-BE" sz="1800" i="1" kern="1200" dirty="0" err="1" smtClean="0"/>
            <a:t>choices</a:t>
          </a:r>
          <a:endParaRPr lang="fr-BE" sz="1800" kern="1200" dirty="0"/>
        </a:p>
      </dsp:txBody>
      <dsp:txXfrm>
        <a:off x="40" y="577534"/>
        <a:ext cx="3840736" cy="1667587"/>
      </dsp:txXfrm>
    </dsp:sp>
    <dsp:sp modelId="{80486BE8-DBFC-46B3-BD00-98501D642917}">
      <dsp:nvSpPr>
        <dsp:cNvPr id="0" name=""/>
        <dsp:cNvSpPr/>
      </dsp:nvSpPr>
      <dsp:spPr>
        <a:xfrm>
          <a:off x="4378479" y="59134"/>
          <a:ext cx="3840736" cy="518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800" b="1" kern="1200" dirty="0" err="1" smtClean="0"/>
            <a:t>Lock</a:t>
          </a:r>
          <a:r>
            <a:rPr lang="fr-BE" sz="1800" b="1" kern="1200" dirty="0" smtClean="0"/>
            <a:t>-in</a:t>
          </a:r>
          <a:endParaRPr lang="fr-BE" sz="1800" kern="1200" dirty="0"/>
        </a:p>
      </dsp:txBody>
      <dsp:txXfrm>
        <a:off x="4378479" y="59134"/>
        <a:ext cx="3840736" cy="518400"/>
      </dsp:txXfrm>
    </dsp:sp>
    <dsp:sp modelId="{E1A52140-5507-4071-B508-0BE3DEE9726F}">
      <dsp:nvSpPr>
        <dsp:cNvPr id="0" name=""/>
        <dsp:cNvSpPr/>
      </dsp:nvSpPr>
      <dsp:spPr>
        <a:xfrm>
          <a:off x="4378479" y="577534"/>
          <a:ext cx="3840736" cy="16675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i="1" kern="1200" dirty="0" smtClean="0"/>
            <a:t>technological systems and institutions  follow a specific trajectory that is costly and difficult to change, due to the presence of increasing returns to adoption.</a:t>
          </a:r>
          <a:endParaRPr lang="fr-BE" sz="1800" kern="1200" dirty="0"/>
        </a:p>
      </dsp:txBody>
      <dsp:txXfrm>
        <a:off x="4378479" y="577534"/>
        <a:ext cx="3840736" cy="16675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EC4A93-0171-4188-B7FE-1A4A9B9100B5}">
      <dsp:nvSpPr>
        <dsp:cNvPr id="0" name=""/>
        <dsp:cNvSpPr/>
      </dsp:nvSpPr>
      <dsp:spPr>
        <a:xfrm>
          <a:off x="3522" y="121421"/>
          <a:ext cx="4219277" cy="1134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2100" kern="1200" smtClean="0"/>
            <a:t>The socio-technical lock-in in the electricity sector</a:t>
          </a:r>
          <a:endParaRPr lang="fr-BE" sz="2100" kern="1200"/>
        </a:p>
      </dsp:txBody>
      <dsp:txXfrm>
        <a:off x="570522" y="121421"/>
        <a:ext cx="3085277" cy="1134000"/>
      </dsp:txXfrm>
    </dsp:sp>
    <dsp:sp modelId="{FDAEBE33-D4ED-4D07-B7C5-32C98BA2F1DC}">
      <dsp:nvSpPr>
        <dsp:cNvPr id="0" name=""/>
        <dsp:cNvSpPr/>
      </dsp:nvSpPr>
      <dsp:spPr>
        <a:xfrm>
          <a:off x="3522" y="1397171"/>
          <a:ext cx="3375421" cy="3189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2100" kern="1200" smtClean="0"/>
            <a:t>Historically characterized by large </a:t>
          </a:r>
          <a:r>
            <a:rPr lang="en-US" sz="2100" kern="1200" smtClean="0"/>
            <a:t>centralized power stations </a:t>
          </a:r>
          <a:endParaRPr lang="fr-BE" sz="2100" kern="120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smtClean="0"/>
            <a:t>generally located close to sources of fossil fuels and remote from demand</a:t>
          </a:r>
          <a:endParaRPr lang="fr-BE" sz="2100" kern="120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smtClean="0"/>
            <a:t>which supply huge grids run by regional or national monopolies</a:t>
          </a:r>
          <a:endParaRPr lang="fr-BE" sz="2100" kern="1200"/>
        </a:p>
      </dsp:txBody>
      <dsp:txXfrm>
        <a:off x="3522" y="1397171"/>
        <a:ext cx="3375421" cy="3189375"/>
      </dsp:txXfrm>
    </dsp:sp>
    <dsp:sp modelId="{60F8A496-F9F6-4830-9DE2-8C2EE818A106}">
      <dsp:nvSpPr>
        <dsp:cNvPr id="0" name=""/>
        <dsp:cNvSpPr/>
      </dsp:nvSpPr>
      <dsp:spPr>
        <a:xfrm>
          <a:off x="4006800" y="121421"/>
          <a:ext cx="4219277" cy="1134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Distributed generation model</a:t>
          </a:r>
          <a:endParaRPr lang="fr-BE" sz="2100" kern="1200"/>
        </a:p>
      </dsp:txBody>
      <dsp:txXfrm>
        <a:off x="4573800" y="121421"/>
        <a:ext cx="3085277" cy="1134000"/>
      </dsp:txXfrm>
    </dsp:sp>
    <dsp:sp modelId="{5B16B604-13C3-4E9D-A0E7-9E3B384FDF1E}">
      <dsp:nvSpPr>
        <dsp:cNvPr id="0" name=""/>
        <dsp:cNvSpPr/>
      </dsp:nvSpPr>
      <dsp:spPr>
        <a:xfrm>
          <a:off x="4006800" y="1397171"/>
          <a:ext cx="3375421" cy="3189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smtClean="0"/>
            <a:t>small generation units, typically ranging from less than a kW to tens of MW</a:t>
          </a:r>
          <a:endParaRPr lang="fr-BE" sz="2100" kern="120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geographically dispersed and located close to consumer sites</a:t>
          </a:r>
          <a:endParaRPr lang="fr-BE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2100" kern="1200" dirty="0" err="1" smtClean="0"/>
            <a:t>Higher</a:t>
          </a:r>
          <a:r>
            <a:rPr lang="fr-BE" sz="2100" kern="1200" dirty="0" smtClean="0"/>
            <a:t> </a:t>
          </a:r>
          <a:r>
            <a:rPr lang="fr-BE" sz="2100" kern="1200" dirty="0" err="1" smtClean="0"/>
            <a:t>involvement</a:t>
          </a:r>
          <a:r>
            <a:rPr lang="fr-BE" sz="2100" kern="1200" dirty="0" smtClean="0"/>
            <a:t> of </a:t>
          </a:r>
          <a:r>
            <a:rPr lang="fr-BE" sz="2100" kern="1200" dirty="0" err="1" smtClean="0"/>
            <a:t>consumers</a:t>
          </a:r>
          <a:endParaRPr lang="fr-BE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Increasingly seen as a more sustainable model of power supply</a:t>
          </a:r>
          <a:endParaRPr lang="fr-BE" sz="2100" kern="1200" dirty="0"/>
        </a:p>
      </dsp:txBody>
      <dsp:txXfrm>
        <a:off x="4006800" y="1397171"/>
        <a:ext cx="3375421" cy="31893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A1BE35-FF4A-4F9D-B725-41FD07851AD8}">
      <dsp:nvSpPr>
        <dsp:cNvPr id="0" name=""/>
        <dsp:cNvSpPr/>
      </dsp:nvSpPr>
      <dsp:spPr>
        <a:xfrm>
          <a:off x="3141593" y="2377217"/>
          <a:ext cx="1946412" cy="1946412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dk2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800" kern="1200"/>
            <a:t>Socio-technical lock-in in the electricity sector</a:t>
          </a:r>
        </a:p>
      </dsp:txBody>
      <dsp:txXfrm>
        <a:off x="3426638" y="2662262"/>
        <a:ext cx="1376322" cy="1376322"/>
      </dsp:txXfrm>
    </dsp:sp>
    <dsp:sp modelId="{65FA61DD-AEC9-4886-B665-B5B712A9EC74}">
      <dsp:nvSpPr>
        <dsp:cNvPr id="0" name=""/>
        <dsp:cNvSpPr/>
      </dsp:nvSpPr>
      <dsp:spPr>
        <a:xfrm rot="10800000">
          <a:off x="1165754" y="3073060"/>
          <a:ext cx="1867168" cy="55472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dk2">
                <a:tint val="60000"/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D86AF8A-58E3-4D47-951F-CAA3DC6223CD}">
      <dsp:nvSpPr>
        <dsp:cNvPr id="0" name=""/>
        <dsp:cNvSpPr/>
      </dsp:nvSpPr>
      <dsp:spPr>
        <a:xfrm>
          <a:off x="484509" y="2805428"/>
          <a:ext cx="1362489" cy="10899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dk2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/>
            <a:t>Technological</a:t>
          </a:r>
        </a:p>
      </dsp:txBody>
      <dsp:txXfrm>
        <a:off x="516434" y="2837353"/>
        <a:ext cx="1298639" cy="1026141"/>
      </dsp:txXfrm>
    </dsp:sp>
    <dsp:sp modelId="{D9C44F64-C757-4130-AE63-C9B1CAF07572}">
      <dsp:nvSpPr>
        <dsp:cNvPr id="0" name=""/>
        <dsp:cNvSpPr/>
      </dsp:nvSpPr>
      <dsp:spPr>
        <a:xfrm rot="12960000">
          <a:off x="1550673" y="1888401"/>
          <a:ext cx="1867168" cy="55472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dk2">
                <a:tint val="60000"/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672BEBD-7194-4BF4-A7EF-BAE271624AE1}">
      <dsp:nvSpPr>
        <dsp:cNvPr id="0" name=""/>
        <dsp:cNvSpPr/>
      </dsp:nvSpPr>
      <dsp:spPr>
        <a:xfrm>
          <a:off x="1047727" y="1072022"/>
          <a:ext cx="1362489" cy="10899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dk2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/>
            <a:t>Institutional</a:t>
          </a:r>
        </a:p>
      </dsp:txBody>
      <dsp:txXfrm>
        <a:off x="1079652" y="1103947"/>
        <a:ext cx="1298639" cy="1026141"/>
      </dsp:txXfrm>
    </dsp:sp>
    <dsp:sp modelId="{11F0FCDB-B13F-4D8B-BAA7-B7B45C57E1DE}">
      <dsp:nvSpPr>
        <dsp:cNvPr id="0" name=""/>
        <dsp:cNvSpPr/>
      </dsp:nvSpPr>
      <dsp:spPr>
        <a:xfrm rot="15120000">
          <a:off x="2558404" y="1156242"/>
          <a:ext cx="1867168" cy="55472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dk2">
                <a:tint val="60000"/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42897A4-2500-4EB1-8AA0-615AC92A655C}">
      <dsp:nvSpPr>
        <dsp:cNvPr id="0" name=""/>
        <dsp:cNvSpPr/>
      </dsp:nvSpPr>
      <dsp:spPr>
        <a:xfrm>
          <a:off x="2522250" y="719"/>
          <a:ext cx="1362489" cy="10899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dk2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 dirty="0" err="1"/>
            <a:t>Organizational</a:t>
          </a:r>
          <a:endParaRPr lang="fr-BE" sz="1400" kern="1200" dirty="0"/>
        </a:p>
      </dsp:txBody>
      <dsp:txXfrm>
        <a:off x="2554175" y="32644"/>
        <a:ext cx="1298639" cy="1026141"/>
      </dsp:txXfrm>
    </dsp:sp>
    <dsp:sp modelId="{17FE8120-0746-4747-A6A8-926491328D89}">
      <dsp:nvSpPr>
        <dsp:cNvPr id="0" name=""/>
        <dsp:cNvSpPr/>
      </dsp:nvSpPr>
      <dsp:spPr>
        <a:xfrm rot="17280000">
          <a:off x="3804027" y="1156242"/>
          <a:ext cx="1867168" cy="55472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dk2">
                <a:tint val="60000"/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0443C9C-322C-4570-BAEB-038B51CC24D2}">
      <dsp:nvSpPr>
        <dsp:cNvPr id="0" name=""/>
        <dsp:cNvSpPr/>
      </dsp:nvSpPr>
      <dsp:spPr>
        <a:xfrm>
          <a:off x="4344860" y="719"/>
          <a:ext cx="1362489" cy="10899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dk2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/>
            <a:t>Industrial</a:t>
          </a:r>
        </a:p>
      </dsp:txBody>
      <dsp:txXfrm>
        <a:off x="4376785" y="32644"/>
        <a:ext cx="1298639" cy="1026141"/>
      </dsp:txXfrm>
    </dsp:sp>
    <dsp:sp modelId="{36F44F39-888F-44A0-A188-46A0DF06A295}">
      <dsp:nvSpPr>
        <dsp:cNvPr id="0" name=""/>
        <dsp:cNvSpPr/>
      </dsp:nvSpPr>
      <dsp:spPr>
        <a:xfrm rot="19440000">
          <a:off x="4811758" y="1888401"/>
          <a:ext cx="1867168" cy="55472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dk2">
                <a:tint val="60000"/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610EB8E-4950-4164-BA79-D0A7AC47669A}">
      <dsp:nvSpPr>
        <dsp:cNvPr id="0" name=""/>
        <dsp:cNvSpPr/>
      </dsp:nvSpPr>
      <dsp:spPr>
        <a:xfrm>
          <a:off x="5819383" y="1072022"/>
          <a:ext cx="1362489" cy="10899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dk2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/>
            <a:t>Societal</a:t>
          </a:r>
        </a:p>
      </dsp:txBody>
      <dsp:txXfrm>
        <a:off x="5851308" y="1103947"/>
        <a:ext cx="1298639" cy="1026141"/>
      </dsp:txXfrm>
    </dsp:sp>
    <dsp:sp modelId="{1C05A335-9ACC-49D7-AE67-7A1B2AFFDE5C}">
      <dsp:nvSpPr>
        <dsp:cNvPr id="0" name=""/>
        <dsp:cNvSpPr/>
      </dsp:nvSpPr>
      <dsp:spPr>
        <a:xfrm>
          <a:off x="5196677" y="3073060"/>
          <a:ext cx="1867168" cy="55472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dk2">
                <a:tint val="60000"/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607D696-AC91-4A18-8103-CFACABBD3756}">
      <dsp:nvSpPr>
        <dsp:cNvPr id="0" name=""/>
        <dsp:cNvSpPr/>
      </dsp:nvSpPr>
      <dsp:spPr>
        <a:xfrm>
          <a:off x="6382601" y="2805428"/>
          <a:ext cx="1362489" cy="10899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dk2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 dirty="0" err="1"/>
            <a:t>Behavioral</a:t>
          </a:r>
          <a:endParaRPr lang="fr-BE" sz="1400" kern="1200" dirty="0"/>
        </a:p>
      </dsp:txBody>
      <dsp:txXfrm>
        <a:off x="6414526" y="2837353"/>
        <a:ext cx="1298639" cy="10261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87F61-F49A-4CFD-A37E-8DAFD1BCDF1A}" type="datetimeFigureOut">
              <a:rPr lang="fr-BE" smtClean="0"/>
              <a:t>5/06/2013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D072B-5A2C-471F-BBE5-4E17A84E5B4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38882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D072B-5A2C-471F-BBE5-4E17A84E5B41}" type="slidenum">
              <a:rPr lang="fr-BE" smtClean="0"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14019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E14D2FB-EAF6-404C-B675-821059551C7E}" type="datetimeFigureOut">
              <a:rPr lang="fr-BE" smtClean="0"/>
              <a:t>5/06/2013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4E000B0-06E6-40BC-91DB-4CEFFF59312C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4D2FB-EAF6-404C-B675-821059551C7E}" type="datetimeFigureOut">
              <a:rPr lang="fr-BE" smtClean="0"/>
              <a:t>5/06/2013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00B0-06E6-40BC-91DB-4CEFFF59312C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4D2FB-EAF6-404C-B675-821059551C7E}" type="datetimeFigureOut">
              <a:rPr lang="fr-BE" smtClean="0"/>
              <a:t>5/06/2013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00B0-06E6-40BC-91DB-4CEFFF59312C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4D2FB-EAF6-404C-B675-821059551C7E}" type="datetimeFigureOut">
              <a:rPr lang="fr-BE" smtClean="0"/>
              <a:t>5/06/2013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00B0-06E6-40BC-91DB-4CEFFF59312C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4D2FB-EAF6-404C-B675-821059551C7E}" type="datetimeFigureOut">
              <a:rPr lang="fr-BE" smtClean="0"/>
              <a:t>5/06/2013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00B0-06E6-40BC-91DB-4CEFFF59312C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4D2FB-EAF6-404C-B675-821059551C7E}" type="datetimeFigureOut">
              <a:rPr lang="fr-BE" smtClean="0"/>
              <a:t>5/06/2013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00B0-06E6-40BC-91DB-4CEFFF59312C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E14D2FB-EAF6-404C-B675-821059551C7E}" type="datetimeFigureOut">
              <a:rPr lang="fr-BE" smtClean="0"/>
              <a:t>5/06/2013</a:t>
            </a:fld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4E000B0-06E6-40BC-91DB-4CEFFF59312C}" type="slidenum">
              <a:rPr lang="fr-BE" smtClean="0"/>
              <a:t>‹N°›</a:t>
            </a:fld>
            <a:endParaRPr lang="fr-BE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E14D2FB-EAF6-404C-B675-821059551C7E}" type="datetimeFigureOut">
              <a:rPr lang="fr-BE" smtClean="0"/>
              <a:t>5/06/2013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4E000B0-06E6-40BC-91DB-4CEFFF59312C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4D2FB-EAF6-404C-B675-821059551C7E}" type="datetimeFigureOut">
              <a:rPr lang="fr-BE" smtClean="0"/>
              <a:t>5/06/2013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00B0-06E6-40BC-91DB-4CEFFF59312C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4D2FB-EAF6-404C-B675-821059551C7E}" type="datetimeFigureOut">
              <a:rPr lang="fr-BE" smtClean="0"/>
              <a:t>5/06/2013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00B0-06E6-40BC-91DB-4CEFFF59312C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4D2FB-EAF6-404C-B675-821059551C7E}" type="datetimeFigureOut">
              <a:rPr lang="fr-BE" smtClean="0"/>
              <a:t>5/06/2013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00B0-06E6-40BC-91DB-4CEFFF59312C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E14D2FB-EAF6-404C-B675-821059551C7E}" type="datetimeFigureOut">
              <a:rPr lang="fr-BE" smtClean="0"/>
              <a:t>5/06/2013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4E000B0-06E6-40BC-91DB-4CEFFF59312C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220486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BE" dirty="0" err="1" smtClean="0"/>
              <a:t>Renewable</a:t>
            </a:r>
            <a:r>
              <a:rPr lang="fr-BE" dirty="0" smtClean="0"/>
              <a:t> </a:t>
            </a:r>
            <a:r>
              <a:rPr lang="fr-BE" dirty="0" err="1" smtClean="0"/>
              <a:t>Energy</a:t>
            </a:r>
            <a:r>
              <a:rPr lang="fr-BE" dirty="0" smtClean="0"/>
              <a:t> </a:t>
            </a:r>
            <a:r>
              <a:rPr lang="fr-BE" dirty="0" err="1"/>
              <a:t>C</a:t>
            </a:r>
            <a:r>
              <a:rPr lang="fr-BE" dirty="0" err="1" smtClean="0"/>
              <a:t>ooperatives</a:t>
            </a:r>
            <a:r>
              <a:rPr lang="fr-BE" dirty="0" smtClean="0"/>
              <a:t> and </a:t>
            </a:r>
            <a:r>
              <a:rPr lang="fr-BE" dirty="0"/>
              <a:t>T</a:t>
            </a:r>
            <a:r>
              <a:rPr lang="fr-BE" dirty="0" smtClean="0"/>
              <a:t>he </a:t>
            </a:r>
            <a:r>
              <a:rPr lang="fr-BE" dirty="0" err="1"/>
              <a:t>D</a:t>
            </a:r>
            <a:r>
              <a:rPr lang="fr-BE" dirty="0" err="1" smtClean="0"/>
              <a:t>ecentralization</a:t>
            </a:r>
            <a:r>
              <a:rPr lang="fr-BE" dirty="0" smtClean="0"/>
              <a:t> of </a:t>
            </a:r>
            <a:r>
              <a:rPr lang="fr-BE" dirty="0" err="1"/>
              <a:t>E</a:t>
            </a:r>
            <a:r>
              <a:rPr lang="fr-BE" dirty="0" err="1" smtClean="0"/>
              <a:t>lectricity</a:t>
            </a:r>
            <a:r>
              <a:rPr lang="fr-BE" dirty="0" smtClean="0"/>
              <a:t> </a:t>
            </a:r>
            <a:r>
              <a:rPr lang="fr-BE" dirty="0"/>
              <a:t>P</a:t>
            </a:r>
            <a:r>
              <a:rPr lang="fr-BE" dirty="0" smtClean="0"/>
              <a:t>roduction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5987008" cy="1752600"/>
          </a:xfrm>
        </p:spPr>
        <p:txBody>
          <a:bodyPr>
            <a:normAutofit/>
          </a:bodyPr>
          <a:lstStyle/>
          <a:p>
            <a:r>
              <a:rPr lang="fr-BE" dirty="0" smtClean="0"/>
              <a:t>Thomas Bauwens</a:t>
            </a:r>
          </a:p>
          <a:p>
            <a:r>
              <a:rPr lang="fr-BE" dirty="0" smtClean="0"/>
              <a:t>Centre for Social </a:t>
            </a:r>
            <a:r>
              <a:rPr lang="fr-BE" dirty="0" err="1" smtClean="0"/>
              <a:t>Economy</a:t>
            </a:r>
            <a:r>
              <a:rPr lang="fr-BE" dirty="0" smtClean="0"/>
              <a:t> (HEC-</a:t>
            </a:r>
            <a:r>
              <a:rPr lang="fr-BE" dirty="0" err="1" smtClean="0"/>
              <a:t>ULg</a:t>
            </a:r>
            <a:r>
              <a:rPr lang="fr-BE" dirty="0" smtClean="0"/>
              <a:t>)</a:t>
            </a:r>
          </a:p>
          <a:p>
            <a:r>
              <a:rPr lang="fr-BE" dirty="0" smtClean="0"/>
              <a:t>Florence, 06/06/13</a:t>
            </a:r>
          </a:p>
        </p:txBody>
      </p:sp>
    </p:spTree>
    <p:extLst>
      <p:ext uri="{BB962C8B-B14F-4D97-AF65-F5344CB8AC3E}">
        <p14:creationId xmlns:p14="http://schemas.microsoft.com/office/powerpoint/2010/main" val="67390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066800"/>
          </a:xfrm>
        </p:spPr>
        <p:txBody>
          <a:bodyPr/>
          <a:lstStyle/>
          <a:p>
            <a:r>
              <a:rPr lang="fr-BE" dirty="0"/>
              <a:t>2.The </a:t>
            </a:r>
            <a:r>
              <a:rPr lang="fr-BE" dirty="0" err="1"/>
              <a:t>roles</a:t>
            </a:r>
            <a:r>
              <a:rPr lang="fr-BE" dirty="0"/>
              <a:t> of </a:t>
            </a:r>
            <a:r>
              <a:rPr lang="fr-BE" dirty="0" err="1"/>
              <a:t>consumers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501774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“A new role for consumers—as energy suppliers in their own right—is one particular aspect of this potential step change. A pre-condition for this change is the </a:t>
            </a:r>
            <a:r>
              <a:rPr lang="en-US" i="1" dirty="0">
                <a:solidFill>
                  <a:schemeClr val="accent2"/>
                </a:solidFill>
              </a:rPr>
              <a:t>diffusion of micro-generation technologies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/>
              <a:t>into the market which will depend </a:t>
            </a:r>
            <a:r>
              <a:rPr lang="en-US" dirty="0">
                <a:solidFill>
                  <a:schemeClr val="accent2"/>
                </a:solidFill>
              </a:rPr>
              <a:t>on </a:t>
            </a:r>
            <a:r>
              <a:rPr lang="en-US" i="1" dirty="0">
                <a:solidFill>
                  <a:schemeClr val="accent2"/>
                </a:solidFill>
              </a:rPr>
              <a:t>consumers’ acceptance </a:t>
            </a:r>
            <a:r>
              <a:rPr lang="en-US" dirty="0"/>
              <a:t>of micro-generation technologies. The need for acceptance will in turn depend on the extent to which consumers are </a:t>
            </a:r>
            <a:r>
              <a:rPr lang="en-US" i="1" dirty="0">
                <a:solidFill>
                  <a:schemeClr val="accent2"/>
                </a:solidFill>
              </a:rPr>
              <a:t>actively involved in the micro-generation deployment</a:t>
            </a:r>
            <a:r>
              <a:rPr lang="en-US" dirty="0"/>
              <a:t>” </a:t>
            </a:r>
            <a:r>
              <a:rPr lang="en-US" dirty="0" smtClean="0"/>
              <a:t>(</a:t>
            </a:r>
            <a:r>
              <a:rPr lang="en-US" dirty="0" err="1" smtClean="0"/>
              <a:t>Sauter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smtClean="0"/>
              <a:t>Watson, 2007: </a:t>
            </a:r>
            <a:r>
              <a:rPr lang="en-US" dirty="0"/>
              <a:t>2771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This involvement depends in part on the </a:t>
            </a:r>
            <a:r>
              <a:rPr lang="en-US" i="1" dirty="0"/>
              <a:t>institutional arrangements of ownership and control of the production </a:t>
            </a:r>
            <a:r>
              <a:rPr lang="en-US" i="1" dirty="0" smtClean="0"/>
              <a:t>units</a:t>
            </a:r>
          </a:p>
          <a:p>
            <a:endParaRPr lang="en-US" i="1" dirty="0" smtClean="0"/>
          </a:p>
          <a:p>
            <a:pPr marL="109728" indent="0">
              <a:buNone/>
            </a:pPr>
            <a:r>
              <a:rPr lang="en-US" dirty="0" smtClean="0">
                <a:sym typeface="Wingdings" pitchFamily="2" charset="2"/>
              </a:rPr>
              <a:t> Role for renewable energy cooperatives</a:t>
            </a:r>
            <a:endParaRPr lang="fr-BE" dirty="0"/>
          </a:p>
          <a:p>
            <a:pPr marL="109728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8639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2.The </a:t>
            </a:r>
            <a:r>
              <a:rPr lang="fr-BE" dirty="0" err="1"/>
              <a:t>roles</a:t>
            </a:r>
            <a:r>
              <a:rPr lang="fr-BE" dirty="0"/>
              <a:t> of </a:t>
            </a:r>
            <a:r>
              <a:rPr lang="fr-BE" dirty="0" err="1"/>
              <a:t>consumers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B</a:t>
            </a:r>
            <a:r>
              <a:rPr lang="en-US" dirty="0" smtClean="0"/>
              <a:t>y </a:t>
            </a:r>
            <a:r>
              <a:rPr lang="en-US" dirty="0"/>
              <a:t>embedding technologies in social networks and fully involving consumers in the energy production, </a:t>
            </a:r>
            <a:r>
              <a:rPr lang="en-US" dirty="0" smtClean="0"/>
              <a:t>cooperatives </a:t>
            </a:r>
            <a:r>
              <a:rPr lang="en-US" dirty="0"/>
              <a:t>could make the latter more willing to actively accept DG </a:t>
            </a:r>
            <a:r>
              <a:rPr lang="en-US" dirty="0" smtClean="0"/>
              <a:t>technologies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E</a:t>
            </a:r>
            <a:r>
              <a:rPr lang="en-US" dirty="0" smtClean="0"/>
              <a:t>nhanced </a:t>
            </a:r>
            <a:r>
              <a:rPr lang="en-US" dirty="0"/>
              <a:t>public awareness and commitment </a:t>
            </a:r>
            <a:r>
              <a:rPr lang="en-US" dirty="0" smtClean="0"/>
              <a:t>regarding energy </a:t>
            </a:r>
            <a:r>
              <a:rPr lang="en-US" dirty="0"/>
              <a:t>issues and </a:t>
            </a:r>
            <a:r>
              <a:rPr lang="en-US" dirty="0" smtClean="0"/>
              <a:t>energy technologies </a:t>
            </a:r>
          </a:p>
          <a:p>
            <a:endParaRPr lang="en-US" dirty="0" smtClean="0"/>
          </a:p>
          <a:p>
            <a:r>
              <a:rPr lang="en-US" dirty="0" smtClean="0"/>
              <a:t>Empirical aspects of social acceptance</a:t>
            </a:r>
          </a:p>
          <a:p>
            <a:pPr lvl="1"/>
            <a:r>
              <a:rPr lang="en-US" i="1" dirty="0"/>
              <a:t>A</a:t>
            </a:r>
            <a:r>
              <a:rPr lang="en-US" i="1" dirty="0" smtClean="0"/>
              <a:t>ttitudes </a:t>
            </a:r>
            <a:r>
              <a:rPr lang="en-US" i="1" dirty="0"/>
              <a:t>towards such </a:t>
            </a:r>
            <a:r>
              <a:rPr lang="en-US" i="1" dirty="0" smtClean="0"/>
              <a:t>technologies</a:t>
            </a:r>
            <a:endParaRPr lang="en-US" dirty="0"/>
          </a:p>
          <a:p>
            <a:pPr lvl="1"/>
            <a:r>
              <a:rPr lang="en-US" i="1" dirty="0" smtClean="0"/>
              <a:t>Electricity </a:t>
            </a:r>
            <a:r>
              <a:rPr lang="en-US" i="1" dirty="0"/>
              <a:t>consumption </a:t>
            </a:r>
            <a:r>
              <a:rPr lang="en-US" i="1" dirty="0" smtClean="0"/>
              <a:t>behaviors</a:t>
            </a:r>
          </a:p>
          <a:p>
            <a:pPr lvl="1"/>
            <a:r>
              <a:rPr lang="en-US" i="1" dirty="0" smtClean="0"/>
              <a:t>Investments </a:t>
            </a:r>
            <a:r>
              <a:rPr lang="en-US" i="1" dirty="0"/>
              <a:t>in such technologies </a:t>
            </a:r>
            <a:endParaRPr lang="en-US" i="1" dirty="0" smtClean="0"/>
          </a:p>
          <a:p>
            <a:pPr lvl="1"/>
            <a:endParaRPr lang="en-US" i="1" dirty="0" smtClean="0"/>
          </a:p>
          <a:p>
            <a:r>
              <a:rPr lang="en-US" dirty="0" smtClean="0"/>
              <a:t>Objective: empirical </a:t>
            </a:r>
            <a:r>
              <a:rPr lang="en-US" dirty="0" err="1" smtClean="0"/>
              <a:t>assessement</a:t>
            </a:r>
            <a:r>
              <a:rPr lang="en-US" dirty="0" smtClean="0"/>
              <a:t> of the enhancement of social acceptance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86288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Outline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49424"/>
            <a:ext cx="8507288" cy="4325112"/>
          </a:xfrm>
        </p:spPr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fr-BE" dirty="0" smtClean="0"/>
              <a:t>The </a:t>
            </a:r>
            <a:r>
              <a:rPr lang="fr-BE" dirty="0" err="1" smtClean="0"/>
              <a:t>phenomena</a:t>
            </a:r>
            <a:r>
              <a:rPr lang="fr-BE" dirty="0" smtClean="0"/>
              <a:t> of </a:t>
            </a:r>
            <a:r>
              <a:rPr lang="fr-BE" dirty="0" err="1" smtClean="0"/>
              <a:t>path-dependence</a:t>
            </a:r>
            <a:r>
              <a:rPr lang="fr-BE" dirty="0" smtClean="0"/>
              <a:t> and </a:t>
            </a:r>
            <a:r>
              <a:rPr lang="fr-BE" dirty="0" err="1" smtClean="0"/>
              <a:t>lock</a:t>
            </a:r>
            <a:r>
              <a:rPr lang="fr-BE" dirty="0" smtClean="0"/>
              <a:t>-in: application to the </a:t>
            </a:r>
            <a:r>
              <a:rPr lang="fr-BE" dirty="0" err="1" smtClean="0"/>
              <a:t>electricity</a:t>
            </a:r>
            <a:r>
              <a:rPr lang="fr-BE" dirty="0" smtClean="0"/>
              <a:t> </a:t>
            </a:r>
            <a:r>
              <a:rPr lang="fr-BE" dirty="0" err="1" smtClean="0"/>
              <a:t>sector</a:t>
            </a:r>
            <a:endParaRPr lang="fr-BE" dirty="0" smtClean="0"/>
          </a:p>
          <a:p>
            <a:pPr marL="624078" indent="-514350">
              <a:buFont typeface="+mj-lt"/>
              <a:buAutoNum type="arabicPeriod"/>
            </a:pPr>
            <a:endParaRPr lang="fr-BE" dirty="0"/>
          </a:p>
          <a:p>
            <a:pPr marL="624078" indent="-514350">
              <a:buFont typeface="+mj-lt"/>
              <a:buAutoNum type="arabicPeriod"/>
            </a:pPr>
            <a:r>
              <a:rPr lang="fr-BE" dirty="0" smtClean="0"/>
              <a:t>The </a:t>
            </a:r>
            <a:r>
              <a:rPr lang="fr-BE" dirty="0" err="1" smtClean="0"/>
              <a:t>roles</a:t>
            </a:r>
            <a:r>
              <a:rPr lang="fr-BE" dirty="0" smtClean="0"/>
              <a:t> of </a:t>
            </a:r>
            <a:r>
              <a:rPr lang="fr-BE" dirty="0" err="1" smtClean="0"/>
              <a:t>consumers</a:t>
            </a:r>
            <a:r>
              <a:rPr lang="fr-BE" dirty="0" smtClean="0"/>
              <a:t> in the </a:t>
            </a:r>
            <a:r>
              <a:rPr lang="fr-BE" dirty="0" err="1" smtClean="0"/>
              <a:t>electricity</a:t>
            </a:r>
            <a:r>
              <a:rPr lang="fr-BE" dirty="0" smtClean="0"/>
              <a:t> production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0607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066800"/>
          </a:xfrm>
        </p:spPr>
        <p:txBody>
          <a:bodyPr>
            <a:normAutofit/>
          </a:bodyPr>
          <a:lstStyle/>
          <a:p>
            <a:r>
              <a:rPr lang="fr-BE" dirty="0" smtClean="0"/>
              <a:t>1.Path-dependence and </a:t>
            </a:r>
            <a:r>
              <a:rPr lang="fr-BE" dirty="0" err="1" smtClean="0"/>
              <a:t>lock</a:t>
            </a:r>
            <a:r>
              <a:rPr lang="fr-BE" dirty="0" smtClean="0"/>
              <a:t>-in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72816"/>
            <a:ext cx="8507288" cy="4801720"/>
          </a:xfrm>
        </p:spPr>
        <p:txBody>
          <a:bodyPr>
            <a:normAutofit fontScale="92500" lnSpcReduction="10000"/>
          </a:bodyPr>
          <a:lstStyle/>
          <a:p>
            <a:r>
              <a:rPr lang="fr-BE" dirty="0" smtClean="0"/>
              <a:t>Introduction of </a:t>
            </a:r>
            <a:r>
              <a:rPr lang="fr-BE" dirty="0" err="1" smtClean="0"/>
              <a:t>dynamics</a:t>
            </a:r>
            <a:r>
              <a:rPr lang="fr-BE" dirty="0" smtClean="0"/>
              <a:t> in the </a:t>
            </a:r>
            <a:r>
              <a:rPr lang="fr-BE" dirty="0" err="1" smtClean="0"/>
              <a:t>alignment</a:t>
            </a:r>
            <a:r>
              <a:rPr lang="fr-BE" dirty="0" smtClean="0"/>
              <a:t>/</a:t>
            </a:r>
            <a:r>
              <a:rPr lang="fr-BE" dirty="0" err="1" smtClean="0"/>
              <a:t>coherence</a:t>
            </a:r>
            <a:r>
              <a:rPr lang="fr-BE" dirty="0" smtClean="0"/>
              <a:t> </a:t>
            </a:r>
            <a:r>
              <a:rPr lang="fr-BE" dirty="0" err="1" smtClean="0"/>
              <a:t>framework</a:t>
            </a:r>
            <a:r>
              <a:rPr lang="fr-BE" dirty="0" smtClean="0"/>
              <a:t> (</a:t>
            </a:r>
            <a:r>
              <a:rPr lang="fr-BE" dirty="0" err="1" smtClean="0"/>
              <a:t>Finger</a:t>
            </a:r>
            <a:r>
              <a:rPr lang="fr-BE" dirty="0" smtClean="0"/>
              <a:t> et al. 2010; Crettenand &amp; </a:t>
            </a:r>
            <a:r>
              <a:rPr lang="fr-BE" dirty="0" err="1" smtClean="0"/>
              <a:t>Finger</a:t>
            </a:r>
            <a:r>
              <a:rPr lang="fr-BE" dirty="0" smtClean="0"/>
              <a:t>, 2013)</a:t>
            </a:r>
          </a:p>
          <a:p>
            <a:pPr lvl="1"/>
            <a:r>
              <a:rPr lang="fr-BE" dirty="0" err="1" smtClean="0"/>
              <a:t>Three</a:t>
            </a:r>
            <a:r>
              <a:rPr lang="fr-BE" dirty="0" smtClean="0"/>
              <a:t> configurations </a:t>
            </a:r>
            <a:r>
              <a:rPr lang="fr-BE" dirty="0" err="1" smtClean="0"/>
              <a:t>considered</a:t>
            </a:r>
            <a:endParaRPr lang="fr-BE" dirty="0" smtClean="0"/>
          </a:p>
          <a:p>
            <a:pPr lvl="2"/>
            <a:r>
              <a:rPr lang="fr-BE" dirty="0" smtClean="0"/>
              <a:t>Public </a:t>
            </a:r>
            <a:r>
              <a:rPr lang="fr-BE" dirty="0" err="1" smtClean="0"/>
              <a:t>monopoly</a:t>
            </a:r>
            <a:r>
              <a:rPr lang="fr-BE" dirty="0" smtClean="0"/>
              <a:t>, </a:t>
            </a:r>
            <a:r>
              <a:rPr lang="fr-BE" dirty="0" err="1" smtClean="0"/>
              <a:t>including</a:t>
            </a:r>
            <a:r>
              <a:rPr lang="fr-BE" dirty="0" smtClean="0"/>
              <a:t> PPP</a:t>
            </a:r>
            <a:endParaRPr lang="fr-BE" dirty="0"/>
          </a:p>
          <a:p>
            <a:pPr lvl="2"/>
            <a:r>
              <a:rPr lang="fr-BE" dirty="0" err="1" smtClean="0"/>
              <a:t>Competition</a:t>
            </a:r>
            <a:r>
              <a:rPr lang="fr-BE" dirty="0" smtClean="0"/>
              <a:t> over </a:t>
            </a:r>
            <a:r>
              <a:rPr lang="fr-BE" dirty="0" err="1" smtClean="0"/>
              <a:t>existing</a:t>
            </a:r>
            <a:r>
              <a:rPr lang="fr-BE" dirty="0" smtClean="0"/>
              <a:t> networks</a:t>
            </a:r>
          </a:p>
          <a:p>
            <a:pPr lvl="2"/>
            <a:r>
              <a:rPr lang="fr-BE" dirty="0" err="1" smtClean="0"/>
              <a:t>Competition</a:t>
            </a:r>
            <a:r>
              <a:rPr lang="fr-BE" dirty="0" smtClean="0"/>
              <a:t> of networks</a:t>
            </a:r>
          </a:p>
          <a:p>
            <a:pPr lvl="1"/>
            <a:r>
              <a:rPr lang="fr-BE" dirty="0" smtClean="0"/>
              <a:t>Dynamics = shift </a:t>
            </a:r>
            <a:r>
              <a:rPr lang="fr-BE" dirty="0" err="1" smtClean="0"/>
              <a:t>from</a:t>
            </a:r>
            <a:r>
              <a:rPr lang="fr-BE" dirty="0" smtClean="0"/>
              <a:t> one configuration to </a:t>
            </a:r>
            <a:r>
              <a:rPr lang="fr-BE" dirty="0" err="1" smtClean="0"/>
              <a:t>another</a:t>
            </a:r>
            <a:endParaRPr lang="fr-BE" dirty="0" smtClean="0"/>
          </a:p>
          <a:p>
            <a:endParaRPr lang="fr-BE" dirty="0" smtClean="0"/>
          </a:p>
          <a:p>
            <a:r>
              <a:rPr lang="fr-BE" dirty="0" smtClean="0"/>
              <a:t>But the transition </a:t>
            </a:r>
            <a:r>
              <a:rPr lang="fr-BE" dirty="0" err="1" smtClean="0"/>
              <a:t>from</a:t>
            </a:r>
            <a:r>
              <a:rPr lang="fr-BE" dirty="0" smtClean="0"/>
              <a:t> one configuration to </a:t>
            </a:r>
            <a:r>
              <a:rPr lang="fr-BE" dirty="0" err="1" smtClean="0"/>
              <a:t>another</a:t>
            </a:r>
            <a:r>
              <a:rPr lang="fr-BE" dirty="0" smtClean="0"/>
              <a:t> </a:t>
            </a:r>
            <a:r>
              <a:rPr lang="fr-BE" dirty="0" err="1" smtClean="0"/>
              <a:t>implies</a:t>
            </a:r>
            <a:r>
              <a:rPr lang="fr-BE" dirty="0" smtClean="0"/>
              <a:t> important </a:t>
            </a:r>
            <a:r>
              <a:rPr lang="fr-BE" dirty="0" err="1" smtClean="0"/>
              <a:t>costs</a:t>
            </a:r>
            <a:r>
              <a:rPr lang="fr-BE" dirty="0" smtClean="0"/>
              <a:t>, </a:t>
            </a:r>
            <a:r>
              <a:rPr lang="fr-BE" dirty="0" err="1" smtClean="0"/>
              <a:t>which</a:t>
            </a:r>
            <a:r>
              <a:rPr lang="fr-BE" dirty="0" smtClean="0"/>
              <a:t> arise </a:t>
            </a:r>
            <a:r>
              <a:rPr lang="fr-BE" dirty="0" err="1" smtClean="0"/>
              <a:t>from</a:t>
            </a:r>
            <a:r>
              <a:rPr lang="fr-BE" dirty="0" smtClean="0"/>
              <a:t> the </a:t>
            </a:r>
            <a:r>
              <a:rPr lang="fr-BE" dirty="0" err="1" smtClean="0"/>
              <a:t>inertia</a:t>
            </a:r>
            <a:r>
              <a:rPr lang="fr-BE" dirty="0" smtClean="0"/>
              <a:t> of </a:t>
            </a:r>
            <a:r>
              <a:rPr lang="fr-BE" dirty="0" err="1" smtClean="0"/>
              <a:t>past</a:t>
            </a:r>
            <a:r>
              <a:rPr lang="fr-BE" dirty="0" smtClean="0"/>
              <a:t> </a:t>
            </a:r>
            <a:r>
              <a:rPr lang="fr-BE" dirty="0" err="1" smtClean="0"/>
              <a:t>technological</a:t>
            </a:r>
            <a:r>
              <a:rPr lang="fr-BE" dirty="0" smtClean="0"/>
              <a:t> and </a:t>
            </a:r>
            <a:r>
              <a:rPr lang="fr-BE" dirty="0" err="1" smtClean="0"/>
              <a:t>institutional</a:t>
            </a:r>
            <a:r>
              <a:rPr lang="fr-BE" dirty="0" smtClean="0"/>
              <a:t> </a:t>
            </a:r>
            <a:r>
              <a:rPr lang="fr-BE" dirty="0" err="1" smtClean="0"/>
              <a:t>choices</a:t>
            </a:r>
            <a:endParaRPr lang="fr-BE" dirty="0"/>
          </a:p>
          <a:p>
            <a:endParaRPr lang="fr-BE" dirty="0" smtClean="0"/>
          </a:p>
          <a:p>
            <a:endParaRPr lang="fr-BE" dirty="0" smtClean="0"/>
          </a:p>
          <a:p>
            <a:pPr lvl="1"/>
            <a:endParaRPr lang="fr-BE" dirty="0" smtClean="0"/>
          </a:p>
          <a:p>
            <a:pPr lvl="1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7169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864096"/>
          </a:xfrm>
        </p:spPr>
        <p:txBody>
          <a:bodyPr/>
          <a:lstStyle/>
          <a:p>
            <a:r>
              <a:rPr lang="fr-BE" dirty="0"/>
              <a:t>1.Path-dependence and </a:t>
            </a:r>
            <a:r>
              <a:rPr lang="fr-BE" dirty="0" err="1"/>
              <a:t>lock</a:t>
            </a:r>
            <a:r>
              <a:rPr lang="fr-BE" dirty="0"/>
              <a:t>-in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77072"/>
            <a:ext cx="8507288" cy="2497464"/>
          </a:xfrm>
        </p:spPr>
        <p:txBody>
          <a:bodyPr>
            <a:normAutofit fontScale="77500" lnSpcReduction="20000"/>
          </a:bodyPr>
          <a:lstStyle/>
          <a:p>
            <a:r>
              <a:rPr lang="fr-BE" dirty="0" smtClean="0"/>
              <a:t>David and Arthur: technologies </a:t>
            </a:r>
            <a:r>
              <a:rPr lang="fr-BE" dirty="0" err="1" smtClean="0"/>
              <a:t>spread</a:t>
            </a:r>
            <a:r>
              <a:rPr lang="fr-BE" dirty="0" smtClean="0"/>
              <a:t> </a:t>
            </a:r>
            <a:r>
              <a:rPr lang="fr-BE" dirty="0" err="1" smtClean="0"/>
              <a:t>according</a:t>
            </a:r>
            <a:r>
              <a:rPr lang="fr-BE" dirty="0" smtClean="0"/>
              <a:t> to an auto-</a:t>
            </a:r>
            <a:r>
              <a:rPr lang="fr-BE" dirty="0" err="1" smtClean="0"/>
              <a:t>enforcing</a:t>
            </a:r>
            <a:r>
              <a:rPr lang="fr-BE" dirty="0" smtClean="0"/>
              <a:t> </a:t>
            </a:r>
            <a:r>
              <a:rPr lang="fr-BE" dirty="0" err="1" smtClean="0"/>
              <a:t>process</a:t>
            </a:r>
            <a:endParaRPr lang="fr-BE" dirty="0" smtClean="0"/>
          </a:p>
          <a:p>
            <a:r>
              <a:rPr lang="fr-BE" dirty="0" smtClean="0"/>
              <a:t>Existence of </a:t>
            </a:r>
            <a:r>
              <a:rPr lang="fr-BE" i="1" dirty="0" err="1" smtClean="0"/>
              <a:t>increasing</a:t>
            </a:r>
            <a:r>
              <a:rPr lang="fr-BE" i="1" dirty="0" smtClean="0"/>
              <a:t> </a:t>
            </a:r>
            <a:r>
              <a:rPr lang="fr-BE" i="1" dirty="0" err="1" smtClean="0"/>
              <a:t>returns</a:t>
            </a:r>
            <a:r>
              <a:rPr lang="fr-BE" i="1" dirty="0" smtClean="0"/>
              <a:t> to adoption</a:t>
            </a:r>
          </a:p>
          <a:p>
            <a:pPr lvl="1"/>
            <a:r>
              <a:rPr lang="fr-BE" dirty="0" smtClean="0"/>
              <a:t>Economies of </a:t>
            </a:r>
            <a:r>
              <a:rPr lang="fr-BE" dirty="0" err="1" smtClean="0"/>
              <a:t>scale</a:t>
            </a:r>
            <a:endParaRPr lang="fr-BE" dirty="0" smtClean="0"/>
          </a:p>
          <a:p>
            <a:pPr lvl="1"/>
            <a:r>
              <a:rPr lang="fr-BE" dirty="0" smtClean="0"/>
              <a:t>Network </a:t>
            </a:r>
            <a:r>
              <a:rPr lang="fr-BE" dirty="0" err="1" smtClean="0"/>
              <a:t>externalities</a:t>
            </a:r>
            <a:endParaRPr lang="fr-BE" dirty="0" smtClean="0"/>
          </a:p>
          <a:p>
            <a:pPr lvl="1"/>
            <a:r>
              <a:rPr lang="fr-BE" dirty="0" smtClean="0"/>
              <a:t>Learning </a:t>
            </a:r>
            <a:r>
              <a:rPr lang="fr-BE" dirty="0" err="1" smtClean="0"/>
              <a:t>externalities</a:t>
            </a:r>
            <a:endParaRPr lang="fr-BE" dirty="0" smtClean="0"/>
          </a:p>
          <a:p>
            <a:pPr lvl="1"/>
            <a:r>
              <a:rPr lang="fr-BE" dirty="0" smtClean="0"/>
              <a:t>Adaptive </a:t>
            </a:r>
            <a:r>
              <a:rPr lang="fr-BE" dirty="0" err="1" smtClean="0"/>
              <a:t>excpectations</a:t>
            </a:r>
            <a:endParaRPr lang="fr-BE" dirty="0" smtClean="0"/>
          </a:p>
          <a:p>
            <a:r>
              <a:rPr lang="fr-BE" dirty="0" smtClean="0"/>
              <a:t>Adaptation of </a:t>
            </a:r>
            <a:r>
              <a:rPr lang="fr-BE" dirty="0" err="1" smtClean="0"/>
              <a:t>this</a:t>
            </a:r>
            <a:r>
              <a:rPr lang="fr-BE" dirty="0" smtClean="0"/>
              <a:t> </a:t>
            </a:r>
            <a:r>
              <a:rPr lang="fr-BE" dirty="0" err="1" smtClean="0"/>
              <a:t>framework</a:t>
            </a:r>
            <a:r>
              <a:rPr lang="fr-BE" dirty="0" smtClean="0"/>
              <a:t> to social institutions (</a:t>
            </a:r>
            <a:r>
              <a:rPr lang="fr-BE" dirty="0" err="1" smtClean="0"/>
              <a:t>North</a:t>
            </a:r>
            <a:r>
              <a:rPr lang="fr-BE" dirty="0" smtClean="0"/>
              <a:t>, 1991)</a:t>
            </a:r>
          </a:p>
          <a:p>
            <a:pPr lvl="1"/>
            <a:endParaRPr lang="fr-BE" dirty="0"/>
          </a:p>
        </p:txBody>
      </p:sp>
      <p:graphicFrame>
        <p:nvGraphicFramePr>
          <p:cNvPr id="4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218473"/>
              </p:ext>
            </p:extLst>
          </p:nvPr>
        </p:nvGraphicFramePr>
        <p:xfrm>
          <a:off x="467544" y="1628800"/>
          <a:ext cx="8219256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389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066800"/>
          </a:xfrm>
        </p:spPr>
        <p:txBody>
          <a:bodyPr/>
          <a:lstStyle/>
          <a:p>
            <a:r>
              <a:rPr lang="fr-BE" dirty="0" smtClean="0"/>
              <a:t>1.Path-dependence </a:t>
            </a:r>
            <a:r>
              <a:rPr lang="fr-BE" dirty="0"/>
              <a:t>and </a:t>
            </a:r>
            <a:r>
              <a:rPr lang="fr-BE" dirty="0" err="1"/>
              <a:t>lock</a:t>
            </a:r>
            <a:r>
              <a:rPr lang="fr-BE" dirty="0"/>
              <a:t>-in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441680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The electricity sector as a socio-technical system</a:t>
            </a:r>
          </a:p>
          <a:p>
            <a:pPr lvl="1"/>
            <a:r>
              <a:rPr lang="en-US" b="1" dirty="0" smtClean="0"/>
              <a:t> system characterized by strong relationships between technological, institutional, economic and socio-political factors</a:t>
            </a:r>
          </a:p>
          <a:p>
            <a:pPr lvl="1"/>
            <a:endParaRPr lang="en-US" b="1" dirty="0" smtClean="0"/>
          </a:p>
          <a:p>
            <a:pPr>
              <a:buFont typeface="Wingdings"/>
              <a:buChar char="è"/>
            </a:pP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i="1" dirty="0" smtClean="0">
                <a:sym typeface="Wingdings" pitchFamily="2" charset="2"/>
              </a:rPr>
              <a:t>Socio-technical lock-in</a:t>
            </a:r>
          </a:p>
          <a:p>
            <a:pPr lvl="1"/>
            <a:r>
              <a:rPr lang="fr-BE" b="1" dirty="0" err="1" smtClean="0"/>
              <a:t>Combined</a:t>
            </a:r>
            <a:r>
              <a:rPr lang="fr-BE" b="1" dirty="0" smtClean="0"/>
              <a:t> interactions </a:t>
            </a:r>
            <a:r>
              <a:rPr lang="fr-BE" b="1" dirty="0" err="1" smtClean="0"/>
              <a:t>between</a:t>
            </a:r>
            <a:r>
              <a:rPr lang="fr-BE" b="1" dirty="0" smtClean="0"/>
              <a:t> </a:t>
            </a:r>
            <a:r>
              <a:rPr lang="fr-BE" b="1" dirty="0" err="1" smtClean="0"/>
              <a:t>those</a:t>
            </a:r>
            <a:r>
              <a:rPr lang="fr-BE" b="1" dirty="0" smtClean="0"/>
              <a:t> </a:t>
            </a:r>
            <a:r>
              <a:rPr lang="fr-BE" b="1" dirty="0" err="1" smtClean="0"/>
              <a:t>factors</a:t>
            </a:r>
            <a:r>
              <a:rPr lang="fr-BE" b="1" dirty="0" smtClean="0"/>
              <a:t> </a:t>
            </a:r>
            <a:r>
              <a:rPr lang="fr-BE" b="1" dirty="0" err="1" smtClean="0"/>
              <a:t>that</a:t>
            </a:r>
            <a:r>
              <a:rPr lang="fr-BE" b="1" dirty="0" smtClean="0"/>
              <a:t> </a:t>
            </a:r>
            <a:r>
              <a:rPr lang="fr-BE" b="1" dirty="0" err="1" smtClean="0"/>
              <a:t>mutually</a:t>
            </a:r>
            <a:r>
              <a:rPr lang="fr-BE" b="1" dirty="0" smtClean="0"/>
              <a:t> </a:t>
            </a:r>
            <a:r>
              <a:rPr lang="fr-BE" b="1" dirty="0" err="1" smtClean="0"/>
              <a:t>reinforce</a:t>
            </a:r>
            <a:r>
              <a:rPr lang="fr-BE" b="1" dirty="0" smtClean="0"/>
              <a:t> </a:t>
            </a:r>
            <a:r>
              <a:rPr lang="fr-BE" b="1" dirty="0" err="1" smtClean="0"/>
              <a:t>themselves</a:t>
            </a:r>
            <a:r>
              <a:rPr lang="fr-BE" b="1" dirty="0" smtClean="0"/>
              <a:t> to </a:t>
            </a:r>
            <a:r>
              <a:rPr lang="fr-BE" b="1" dirty="0" err="1" smtClean="0"/>
              <a:t>create</a:t>
            </a:r>
            <a:r>
              <a:rPr lang="fr-BE" b="1" dirty="0" smtClean="0"/>
              <a:t> </a:t>
            </a:r>
            <a:r>
              <a:rPr lang="fr-BE" b="1" dirty="0" err="1" smtClean="0"/>
              <a:t>inertia</a:t>
            </a:r>
            <a:r>
              <a:rPr lang="fr-BE" b="1" dirty="0" smtClean="0"/>
              <a:t> in the </a:t>
            </a:r>
            <a:r>
              <a:rPr lang="fr-BE" b="1" dirty="0" err="1" smtClean="0"/>
              <a:t>technological</a:t>
            </a:r>
            <a:r>
              <a:rPr lang="fr-BE" b="1" dirty="0" smtClean="0"/>
              <a:t> </a:t>
            </a:r>
            <a:r>
              <a:rPr lang="fr-BE" b="1" dirty="0" err="1" smtClean="0"/>
              <a:t>trajectories</a:t>
            </a:r>
            <a:r>
              <a:rPr lang="fr-BE" b="1" dirty="0" smtClean="0"/>
              <a:t> of </a:t>
            </a:r>
            <a:r>
              <a:rPr lang="fr-BE" b="1" dirty="0" err="1" smtClean="0"/>
              <a:t>our</a:t>
            </a:r>
            <a:r>
              <a:rPr lang="fr-BE" b="1" dirty="0" smtClean="0"/>
              <a:t> </a:t>
            </a:r>
            <a:r>
              <a:rPr lang="fr-BE" b="1" dirty="0" err="1" smtClean="0"/>
              <a:t>economies</a:t>
            </a:r>
            <a:endParaRPr lang="fr-BE" b="1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2604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1.Path-dependence </a:t>
            </a:r>
            <a:r>
              <a:rPr lang="fr-BE" dirty="0"/>
              <a:t>and </a:t>
            </a:r>
            <a:r>
              <a:rPr lang="fr-BE" dirty="0" err="1"/>
              <a:t>lock</a:t>
            </a:r>
            <a:r>
              <a:rPr lang="fr-BE" dirty="0"/>
              <a:t>-in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1387097"/>
              </p:ext>
            </p:extLst>
          </p:nvPr>
        </p:nvGraphicFramePr>
        <p:xfrm>
          <a:off x="467544" y="2150032"/>
          <a:ext cx="8229600" cy="4707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633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1.Path-dependence </a:t>
            </a:r>
            <a:r>
              <a:rPr lang="fr-BE" dirty="0"/>
              <a:t>and </a:t>
            </a:r>
            <a:r>
              <a:rPr lang="fr-BE" dirty="0" err="1"/>
              <a:t>lock</a:t>
            </a:r>
            <a:r>
              <a:rPr lang="fr-BE" dirty="0"/>
              <a:t>-in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0140247"/>
              </p:ext>
            </p:extLst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168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err="1" smtClean="0"/>
              <a:t>Path-dependence</a:t>
            </a:r>
            <a:r>
              <a:rPr lang="fr-BE" dirty="0" smtClean="0"/>
              <a:t> and </a:t>
            </a:r>
            <a:r>
              <a:rPr lang="fr-BE" dirty="0" err="1" smtClean="0"/>
              <a:t>lock</a:t>
            </a:r>
            <a:r>
              <a:rPr lang="fr-BE" dirty="0" smtClean="0"/>
              <a:t>-in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coherence with the </a:t>
            </a:r>
            <a:r>
              <a:rPr lang="en-US" dirty="0" smtClean="0"/>
              <a:t>alignment/coherence </a:t>
            </a:r>
            <a:r>
              <a:rPr lang="en-US" dirty="0"/>
              <a:t>framework</a:t>
            </a:r>
          </a:p>
          <a:p>
            <a:pPr lvl="1"/>
            <a:r>
              <a:rPr lang="en-US" sz="1700" b="1" dirty="0" smtClean="0"/>
              <a:t>“There </a:t>
            </a:r>
            <a:r>
              <a:rPr lang="en-US" sz="1700" b="1" dirty="0"/>
              <a:t>are innovative technologies that allow the production of electricity even </a:t>
            </a:r>
            <a:r>
              <a:rPr lang="en-US" sz="1700" b="1" dirty="0">
                <a:solidFill>
                  <a:srgbClr val="FF0000"/>
                </a:solidFill>
              </a:rPr>
              <a:t>at the level of private households</a:t>
            </a:r>
            <a:r>
              <a:rPr lang="en-US" sz="1700" b="1" dirty="0"/>
              <a:t>… Also, ICT and power electronics allow for opportunities of dedicated electricity supply according to the </a:t>
            </a:r>
            <a:r>
              <a:rPr lang="en-US" sz="1700" b="1" dirty="0">
                <a:solidFill>
                  <a:srgbClr val="FF0000"/>
                </a:solidFill>
              </a:rPr>
              <a:t>needs and preferences of individual customers</a:t>
            </a:r>
            <a:r>
              <a:rPr lang="en-US" sz="1700" b="1" dirty="0"/>
              <a:t>. If this technical development breaks through</a:t>
            </a:r>
            <a:r>
              <a:rPr lang="en-US" sz="1700" b="1" dirty="0">
                <a:solidFill>
                  <a:srgbClr val="FF0000"/>
                </a:solidFill>
              </a:rPr>
              <a:t>, a new technical paradigm </a:t>
            </a:r>
            <a:r>
              <a:rPr lang="en-US" sz="1700" b="1" dirty="0"/>
              <a:t>will occur that would </a:t>
            </a:r>
            <a:r>
              <a:rPr lang="en-US" sz="1700" b="1" dirty="0">
                <a:solidFill>
                  <a:srgbClr val="FF0000"/>
                </a:solidFill>
              </a:rPr>
              <a:t>fundamentally change the technological practice of this sector. </a:t>
            </a:r>
            <a:r>
              <a:rPr lang="en-US" sz="1700" b="1" dirty="0"/>
              <a:t>This would allow for a </a:t>
            </a:r>
            <a:r>
              <a:rPr lang="en-US" sz="1700" b="1" dirty="0">
                <a:solidFill>
                  <a:srgbClr val="FF0000"/>
                </a:solidFill>
              </a:rPr>
              <a:t>technical decomposition (i.e. fragmentation) of the electricity system. </a:t>
            </a:r>
            <a:r>
              <a:rPr lang="en-US" sz="1700" b="1" dirty="0"/>
              <a:t>Obviously, this technological practice would </a:t>
            </a:r>
            <a:r>
              <a:rPr lang="en-US" sz="1700" b="1" dirty="0">
                <a:solidFill>
                  <a:srgbClr val="FF0000"/>
                </a:solidFill>
              </a:rPr>
              <a:t>fit much better to the institutional framework of a </a:t>
            </a:r>
            <a:r>
              <a:rPr lang="en-US" sz="1700" b="1" dirty="0" err="1">
                <a:solidFill>
                  <a:srgbClr val="FF0000"/>
                </a:solidFill>
              </a:rPr>
              <a:t>liberalised</a:t>
            </a:r>
            <a:r>
              <a:rPr lang="en-US" sz="1700" b="1" dirty="0">
                <a:solidFill>
                  <a:srgbClr val="FF0000"/>
                </a:solidFill>
              </a:rPr>
              <a:t> </a:t>
            </a:r>
            <a:r>
              <a:rPr lang="en-US" sz="1700" b="1" dirty="0" smtClean="0">
                <a:solidFill>
                  <a:srgbClr val="FF0000"/>
                </a:solidFill>
              </a:rPr>
              <a:t>market</a:t>
            </a:r>
            <a:r>
              <a:rPr lang="en-US" sz="1700" b="1" dirty="0" smtClean="0"/>
              <a:t>” (</a:t>
            </a:r>
            <a:r>
              <a:rPr lang="en-US" sz="1700" b="1" dirty="0" err="1" smtClean="0"/>
              <a:t>Künneke</a:t>
            </a:r>
            <a:r>
              <a:rPr lang="en-US" sz="1700" b="1" dirty="0" smtClean="0"/>
              <a:t>, 2008)</a:t>
            </a:r>
          </a:p>
          <a:p>
            <a:endParaRPr lang="en-US" sz="1900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36236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2.The </a:t>
            </a:r>
            <a:r>
              <a:rPr lang="fr-BE" dirty="0" err="1" smtClean="0"/>
              <a:t>roles</a:t>
            </a:r>
            <a:r>
              <a:rPr lang="fr-BE" dirty="0" smtClean="0"/>
              <a:t> of </a:t>
            </a:r>
            <a:r>
              <a:rPr lang="fr-BE" dirty="0" err="1" smtClean="0"/>
              <a:t>consumers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BE" dirty="0" smtClean="0"/>
              <a:t>Crettenand &amp; </a:t>
            </a:r>
            <a:r>
              <a:rPr lang="fr-BE" dirty="0" err="1" smtClean="0"/>
              <a:t>Finger</a:t>
            </a:r>
            <a:r>
              <a:rPr lang="fr-BE" dirty="0"/>
              <a:t> </a:t>
            </a:r>
            <a:r>
              <a:rPr lang="fr-BE" dirty="0" smtClean="0"/>
              <a:t>(2013): </a:t>
            </a:r>
            <a:r>
              <a:rPr lang="fr-BE" dirty="0" err="1" smtClean="0"/>
              <a:t>three</a:t>
            </a:r>
            <a:r>
              <a:rPr lang="fr-BE" dirty="0" smtClean="0"/>
              <a:t> main </a:t>
            </a:r>
            <a:r>
              <a:rPr lang="fr-BE" dirty="0" err="1" smtClean="0"/>
              <a:t>actors</a:t>
            </a:r>
            <a:endParaRPr lang="fr-BE" dirty="0" smtClean="0"/>
          </a:p>
          <a:p>
            <a:pPr lvl="1"/>
            <a:r>
              <a:rPr lang="fr-BE" dirty="0" err="1" smtClean="0"/>
              <a:t>Institutional</a:t>
            </a:r>
            <a:r>
              <a:rPr lang="fr-BE" dirty="0" smtClean="0"/>
              <a:t> </a:t>
            </a:r>
            <a:r>
              <a:rPr lang="fr-BE" dirty="0" err="1" smtClean="0"/>
              <a:t>actors</a:t>
            </a:r>
            <a:r>
              <a:rPr lang="fr-BE" dirty="0" smtClean="0"/>
              <a:t> (</a:t>
            </a:r>
            <a:r>
              <a:rPr lang="fr-BE" dirty="0" err="1" smtClean="0"/>
              <a:t>political</a:t>
            </a:r>
            <a:r>
              <a:rPr lang="fr-BE" dirty="0" smtClean="0"/>
              <a:t> </a:t>
            </a:r>
            <a:r>
              <a:rPr lang="fr-BE" dirty="0" err="1" smtClean="0"/>
              <a:t>authorities</a:t>
            </a:r>
            <a:r>
              <a:rPr lang="fr-BE" dirty="0" smtClean="0"/>
              <a:t>, </a:t>
            </a:r>
            <a:r>
              <a:rPr lang="fr-BE" dirty="0" err="1" smtClean="0"/>
              <a:t>regulators</a:t>
            </a:r>
            <a:r>
              <a:rPr lang="fr-BE" dirty="0" smtClean="0"/>
              <a:t>, </a:t>
            </a:r>
            <a:r>
              <a:rPr lang="fr-BE" dirty="0" err="1" smtClean="0"/>
              <a:t>etc</a:t>
            </a:r>
            <a:r>
              <a:rPr lang="fr-BE" dirty="0" smtClean="0"/>
              <a:t>)</a:t>
            </a:r>
          </a:p>
          <a:p>
            <a:pPr lvl="1"/>
            <a:r>
              <a:rPr lang="fr-BE" dirty="0" err="1" smtClean="0"/>
              <a:t>Technological</a:t>
            </a:r>
            <a:r>
              <a:rPr lang="fr-BE" dirty="0" smtClean="0"/>
              <a:t> </a:t>
            </a:r>
            <a:r>
              <a:rPr lang="fr-BE" dirty="0" err="1" smtClean="0"/>
              <a:t>actors</a:t>
            </a:r>
            <a:r>
              <a:rPr lang="fr-BE" dirty="0" smtClean="0"/>
              <a:t>: have the </a:t>
            </a:r>
            <a:r>
              <a:rPr lang="fr-BE" dirty="0" err="1" smtClean="0"/>
              <a:t>possibility</a:t>
            </a:r>
            <a:r>
              <a:rPr lang="fr-BE" dirty="0" smtClean="0"/>
              <a:t> to </a:t>
            </a:r>
            <a:r>
              <a:rPr lang="fr-BE" dirty="0" err="1" smtClean="0"/>
              <a:t>innovate</a:t>
            </a:r>
            <a:r>
              <a:rPr lang="fr-BE" dirty="0" smtClean="0"/>
              <a:t> and </a:t>
            </a:r>
            <a:r>
              <a:rPr lang="fr-BE" dirty="0" err="1" smtClean="0"/>
              <a:t>develop</a:t>
            </a:r>
            <a:r>
              <a:rPr lang="fr-BE" dirty="0" smtClean="0"/>
              <a:t> technologies</a:t>
            </a:r>
          </a:p>
          <a:p>
            <a:pPr lvl="1"/>
            <a:r>
              <a:rPr lang="fr-BE" dirty="0" err="1" smtClean="0"/>
              <a:t>Market</a:t>
            </a:r>
            <a:r>
              <a:rPr lang="fr-BE" dirty="0" smtClean="0"/>
              <a:t> </a:t>
            </a:r>
            <a:r>
              <a:rPr lang="fr-BE" dirty="0" err="1" smtClean="0"/>
              <a:t>actors</a:t>
            </a:r>
            <a:r>
              <a:rPr lang="fr-BE" dirty="0" smtClean="0"/>
              <a:t>: </a:t>
            </a:r>
            <a:r>
              <a:rPr lang="fr-BE" dirty="0" err="1" smtClean="0"/>
              <a:t>provide</a:t>
            </a:r>
            <a:r>
              <a:rPr lang="fr-BE" dirty="0" smtClean="0"/>
              <a:t> the service of the </a:t>
            </a:r>
            <a:r>
              <a:rPr lang="fr-BE" dirty="0" err="1" smtClean="0"/>
              <a:t>given</a:t>
            </a:r>
            <a:r>
              <a:rPr lang="fr-BE" dirty="0" smtClean="0"/>
              <a:t> network </a:t>
            </a:r>
            <a:r>
              <a:rPr lang="fr-BE" dirty="0" err="1" smtClean="0"/>
              <a:t>industry</a:t>
            </a:r>
            <a:endParaRPr lang="fr-BE" dirty="0" smtClean="0"/>
          </a:p>
          <a:p>
            <a:pPr lvl="1"/>
            <a:endParaRPr lang="fr-BE" dirty="0" smtClean="0"/>
          </a:p>
          <a:p>
            <a:r>
              <a:rPr lang="fr-BE" dirty="0" smtClean="0"/>
              <a:t>And… </a:t>
            </a:r>
            <a:r>
              <a:rPr lang="fr-BE" dirty="0" err="1" smtClean="0"/>
              <a:t>consumers</a:t>
            </a:r>
            <a:r>
              <a:rPr lang="fr-BE" dirty="0" smtClean="0"/>
              <a:t>!</a:t>
            </a:r>
          </a:p>
          <a:p>
            <a:endParaRPr lang="fr-BE" dirty="0"/>
          </a:p>
          <a:p>
            <a:r>
              <a:rPr lang="fr-BE" dirty="0" smtClean="0"/>
              <a:t>The </a:t>
            </a:r>
            <a:r>
              <a:rPr lang="fr-BE" dirty="0" err="1" smtClean="0"/>
              <a:t>governance</a:t>
            </a:r>
            <a:r>
              <a:rPr lang="fr-BE" dirty="0" smtClean="0"/>
              <a:t> of infrastructures as </a:t>
            </a:r>
            <a:r>
              <a:rPr lang="fr-BE" dirty="0" err="1" smtClean="0"/>
              <a:t>common</a:t>
            </a:r>
            <a:r>
              <a:rPr lang="fr-BE" dirty="0" smtClean="0"/>
              <a:t> pool </a:t>
            </a:r>
            <a:r>
              <a:rPr lang="fr-BE" dirty="0" err="1" smtClean="0"/>
              <a:t>resources</a:t>
            </a:r>
            <a:r>
              <a:rPr lang="fr-BE" dirty="0" smtClean="0"/>
              <a:t> (</a:t>
            </a:r>
            <a:r>
              <a:rPr lang="fr-BE" dirty="0" err="1" smtClean="0"/>
              <a:t>Finger</a:t>
            </a:r>
            <a:r>
              <a:rPr lang="fr-BE" dirty="0" smtClean="0"/>
              <a:t> &amp; </a:t>
            </a:r>
            <a:r>
              <a:rPr lang="fr-BE" dirty="0" err="1" smtClean="0"/>
              <a:t>Künneke</a:t>
            </a:r>
            <a:r>
              <a:rPr lang="fr-BE" dirty="0" smtClean="0"/>
              <a:t>, 2008)</a:t>
            </a:r>
          </a:p>
          <a:p>
            <a:pPr lvl="1"/>
            <a:r>
              <a:rPr lang="fr-BE" dirty="0" smtClean="0"/>
              <a:t>Place for </a:t>
            </a:r>
            <a:r>
              <a:rPr lang="fr-BE" dirty="0" err="1" smtClean="0"/>
              <a:t>Third</a:t>
            </a:r>
            <a:r>
              <a:rPr lang="fr-BE" dirty="0" smtClean="0"/>
              <a:t> </a:t>
            </a:r>
            <a:r>
              <a:rPr lang="fr-BE" dirty="0" err="1" smtClean="0"/>
              <a:t>Sector</a:t>
            </a:r>
            <a:r>
              <a:rPr lang="fr-BE" dirty="0" smtClean="0"/>
              <a:t> </a:t>
            </a:r>
            <a:r>
              <a:rPr lang="fr-BE" dirty="0" err="1" smtClean="0"/>
              <a:t>organizations</a:t>
            </a:r>
            <a:r>
              <a:rPr lang="fr-BE" dirty="0" smtClean="0"/>
              <a:t> in the </a:t>
            </a:r>
            <a:r>
              <a:rPr lang="fr-BE" dirty="0" err="1" smtClean="0"/>
              <a:t>governance</a:t>
            </a:r>
            <a:r>
              <a:rPr lang="fr-BE" dirty="0" smtClean="0"/>
              <a:t> </a:t>
            </a:r>
            <a:r>
              <a:rPr lang="fr-BE" dirty="0" err="1" smtClean="0"/>
              <a:t>regime</a:t>
            </a:r>
            <a:endParaRPr lang="fr-BE" dirty="0" smtClean="0"/>
          </a:p>
          <a:p>
            <a:pPr marL="109728" indent="0">
              <a:buNone/>
            </a:pPr>
            <a:endParaRPr lang="fr-BE" dirty="0" smtClean="0"/>
          </a:p>
          <a:p>
            <a:r>
              <a:rPr lang="fr-BE" dirty="0" smtClean="0"/>
              <a:t>Concept of </a:t>
            </a:r>
            <a:r>
              <a:rPr lang="fr-BE" u="sng" dirty="0" err="1" smtClean="0"/>
              <a:t>co</a:t>
            </a:r>
            <a:r>
              <a:rPr lang="fr-BE" u="sng" dirty="0" smtClean="0"/>
              <a:t>-provision</a:t>
            </a:r>
          </a:p>
          <a:p>
            <a:pPr lvl="1"/>
            <a:r>
              <a:rPr lang="en-US" dirty="0"/>
              <a:t>voluntary involvement of citizens in the provision and/or financing of publicly provided goods and </a:t>
            </a:r>
            <a:r>
              <a:rPr lang="en-US" dirty="0" smtClean="0"/>
              <a:t>services</a:t>
            </a:r>
          </a:p>
          <a:p>
            <a:pPr lvl="1"/>
            <a:r>
              <a:rPr lang="en-US" b="1" u="sng" dirty="0" smtClean="0"/>
              <a:t>Network industries</a:t>
            </a:r>
            <a:r>
              <a:rPr lang="en-US" dirty="0" smtClean="0"/>
              <a:t>: </a:t>
            </a:r>
            <a:r>
              <a:rPr lang="en-US" dirty="0"/>
              <a:t>services are usually provided by </a:t>
            </a:r>
            <a:r>
              <a:rPr lang="en-US" i="1" dirty="0"/>
              <a:t>private firms </a:t>
            </a:r>
            <a:r>
              <a:rPr lang="en-US" dirty="0"/>
              <a:t>that </a:t>
            </a:r>
            <a:r>
              <a:rPr lang="en-US" dirty="0" smtClean="0"/>
              <a:t>act within </a:t>
            </a:r>
            <a:r>
              <a:rPr lang="en-US" dirty="0"/>
              <a:t>a framework of </a:t>
            </a:r>
            <a:r>
              <a:rPr lang="en-US" i="1" dirty="0"/>
              <a:t>government regulation</a:t>
            </a:r>
            <a:endParaRPr lang="fr-BE" i="1" dirty="0" smtClean="0"/>
          </a:p>
          <a:p>
            <a:pPr lvl="1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8573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Urbai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777</TotalTime>
  <Words>730</Words>
  <Application>Microsoft Office PowerPoint</Application>
  <PresentationFormat>Affichage à l'écran (4:3)</PresentationFormat>
  <Paragraphs>90</Paragraphs>
  <Slides>11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Urbain</vt:lpstr>
      <vt:lpstr>Renewable Energy Cooperatives and The Decentralization of Electricity Production</vt:lpstr>
      <vt:lpstr>Outline</vt:lpstr>
      <vt:lpstr>1.Path-dependence and lock-in</vt:lpstr>
      <vt:lpstr>1.Path-dependence and lock-in</vt:lpstr>
      <vt:lpstr>1.Path-dependence and lock-in</vt:lpstr>
      <vt:lpstr>1.Path-dependence and lock-in</vt:lpstr>
      <vt:lpstr>1.Path-dependence and lock-in</vt:lpstr>
      <vt:lpstr>Path-dependence and lock-in</vt:lpstr>
      <vt:lpstr>2.The roles of consumers</vt:lpstr>
      <vt:lpstr>2.The roles of consumers</vt:lpstr>
      <vt:lpstr>2.The roles of consumers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Renewable Energy Cooperatives and Techno-institutional Alignment in The Electricity Sector</dc:title>
  <dc:creator>ULG</dc:creator>
  <cp:lastModifiedBy>ULG</cp:lastModifiedBy>
  <cp:revision>44</cp:revision>
  <dcterms:created xsi:type="dcterms:W3CDTF">2013-05-16T18:59:29Z</dcterms:created>
  <dcterms:modified xsi:type="dcterms:W3CDTF">2013-06-05T22:12:59Z</dcterms:modified>
</cp:coreProperties>
</file>