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docProps/app.xml" ContentType="application/vnd.openxmlformats-officedocument.extended-properties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Default Extension="xls" ContentType="application/vnd.ms-excel"/>
  <Override PartName="/ppt/charts/chart5.xml" ContentType="application/vnd.openxmlformats-officedocument.drawingml.char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charts/chart3.xml" ContentType="application/vnd.openxmlformats-officedocument.drawingml.chart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4" r:id="rId8"/>
    <p:sldId id="261" r:id="rId9"/>
    <p:sldId id="266" r:id="rId10"/>
    <p:sldId id="263" r:id="rId11"/>
    <p:sldId id="265" r:id="rId12"/>
    <p:sldId id="262" r:id="rId13"/>
    <p:sldId id="267" r:id="rId14"/>
    <p:sldId id="268" r:id="rId15"/>
  </p:sldIdLst>
  <p:sldSz cx="10287000" cy="6858000" type="35mm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80067F"/>
    <a:srgbClr val="25002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648" y="-88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ancoiswang:Documents:NORMES%20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-0.0936035364000552"/>
                  <c:y val="0.206529808773903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Feuil3!$T$3:$T$52</c:f>
              <c:numCache>
                <c:formatCode>General</c:formatCode>
                <c:ptCount val="50"/>
                <c:pt idx="0">
                  <c:v>16.0</c:v>
                </c:pt>
                <c:pt idx="1">
                  <c:v>19.0</c:v>
                </c:pt>
                <c:pt idx="2">
                  <c:v>28.0</c:v>
                </c:pt>
                <c:pt idx="3">
                  <c:v>10.0</c:v>
                </c:pt>
                <c:pt idx="4">
                  <c:v>21.0</c:v>
                </c:pt>
                <c:pt idx="5">
                  <c:v>16.0</c:v>
                </c:pt>
                <c:pt idx="6">
                  <c:v>20.0</c:v>
                </c:pt>
                <c:pt idx="7">
                  <c:v>17.0</c:v>
                </c:pt>
                <c:pt idx="8">
                  <c:v>28.0</c:v>
                </c:pt>
                <c:pt idx="9">
                  <c:v>14.0</c:v>
                </c:pt>
                <c:pt idx="10">
                  <c:v>15.0</c:v>
                </c:pt>
                <c:pt idx="11">
                  <c:v>11.0</c:v>
                </c:pt>
                <c:pt idx="12">
                  <c:v>19.0</c:v>
                </c:pt>
                <c:pt idx="13">
                  <c:v>21.0</c:v>
                </c:pt>
                <c:pt idx="14">
                  <c:v>18.0</c:v>
                </c:pt>
                <c:pt idx="15">
                  <c:v>18.0</c:v>
                </c:pt>
                <c:pt idx="16">
                  <c:v>21.0</c:v>
                </c:pt>
                <c:pt idx="17">
                  <c:v>21.0</c:v>
                </c:pt>
                <c:pt idx="18">
                  <c:v>28.0</c:v>
                </c:pt>
                <c:pt idx="19">
                  <c:v>14.0</c:v>
                </c:pt>
                <c:pt idx="20">
                  <c:v>27.0</c:v>
                </c:pt>
                <c:pt idx="21">
                  <c:v>13.0</c:v>
                </c:pt>
                <c:pt idx="22">
                  <c:v>20.0</c:v>
                </c:pt>
                <c:pt idx="23">
                  <c:v>19.1</c:v>
                </c:pt>
                <c:pt idx="24">
                  <c:v>15.0</c:v>
                </c:pt>
                <c:pt idx="25">
                  <c:v>30.2</c:v>
                </c:pt>
                <c:pt idx="26">
                  <c:v>42.7</c:v>
                </c:pt>
                <c:pt idx="27">
                  <c:v>12.0</c:v>
                </c:pt>
                <c:pt idx="28">
                  <c:v>37.3</c:v>
                </c:pt>
                <c:pt idx="29">
                  <c:v>18.0</c:v>
                </c:pt>
                <c:pt idx="30">
                  <c:v>14.0</c:v>
                </c:pt>
                <c:pt idx="31">
                  <c:v>22.4</c:v>
                </c:pt>
                <c:pt idx="32">
                  <c:v>21.0</c:v>
                </c:pt>
                <c:pt idx="33">
                  <c:v>27.1</c:v>
                </c:pt>
                <c:pt idx="34">
                  <c:v>15.0</c:v>
                </c:pt>
                <c:pt idx="35">
                  <c:v>18.0</c:v>
                </c:pt>
                <c:pt idx="36">
                  <c:v>19.0</c:v>
                </c:pt>
                <c:pt idx="37">
                  <c:v>23.0</c:v>
                </c:pt>
                <c:pt idx="38">
                  <c:v>21.0</c:v>
                </c:pt>
                <c:pt idx="39">
                  <c:v>20.0</c:v>
                </c:pt>
                <c:pt idx="40">
                  <c:v>14.0</c:v>
                </c:pt>
                <c:pt idx="41">
                  <c:v>27.0</c:v>
                </c:pt>
                <c:pt idx="42">
                  <c:v>13.0</c:v>
                </c:pt>
                <c:pt idx="43">
                  <c:v>15.0</c:v>
                </c:pt>
                <c:pt idx="44">
                  <c:v>25.0</c:v>
                </c:pt>
                <c:pt idx="45">
                  <c:v>21.0</c:v>
                </c:pt>
                <c:pt idx="46">
                  <c:v>21.0</c:v>
                </c:pt>
                <c:pt idx="47">
                  <c:v>24.0</c:v>
                </c:pt>
                <c:pt idx="48">
                  <c:v>13.9</c:v>
                </c:pt>
                <c:pt idx="49">
                  <c:v>21.0</c:v>
                </c:pt>
              </c:numCache>
            </c:numRef>
          </c:xVal>
          <c:yVal>
            <c:numRef>
              <c:f>Feuil3!$F$3:$F$52</c:f>
              <c:numCache>
                <c:formatCode>General</c:formatCode>
                <c:ptCount val="50"/>
                <c:pt idx="0">
                  <c:v>165.0</c:v>
                </c:pt>
                <c:pt idx="1">
                  <c:v>167.0</c:v>
                </c:pt>
                <c:pt idx="2">
                  <c:v>161.0</c:v>
                </c:pt>
                <c:pt idx="3">
                  <c:v>169.0</c:v>
                </c:pt>
                <c:pt idx="4">
                  <c:v>145.0</c:v>
                </c:pt>
                <c:pt idx="5">
                  <c:v>160.0</c:v>
                </c:pt>
                <c:pt idx="6">
                  <c:v>166.0</c:v>
                </c:pt>
                <c:pt idx="7">
                  <c:v>152.0</c:v>
                </c:pt>
                <c:pt idx="8">
                  <c:v>162.0</c:v>
                </c:pt>
                <c:pt idx="9">
                  <c:v>175.0</c:v>
                </c:pt>
                <c:pt idx="10">
                  <c:v>183.0</c:v>
                </c:pt>
                <c:pt idx="11">
                  <c:v>167.0</c:v>
                </c:pt>
                <c:pt idx="12">
                  <c:v>165.0</c:v>
                </c:pt>
                <c:pt idx="13">
                  <c:v>169.0</c:v>
                </c:pt>
                <c:pt idx="14">
                  <c:v>172.0</c:v>
                </c:pt>
                <c:pt idx="15">
                  <c:v>170.0</c:v>
                </c:pt>
                <c:pt idx="16">
                  <c:v>155.0</c:v>
                </c:pt>
                <c:pt idx="17">
                  <c:v>161.0</c:v>
                </c:pt>
                <c:pt idx="18">
                  <c:v>165.0</c:v>
                </c:pt>
                <c:pt idx="19">
                  <c:v>170.0</c:v>
                </c:pt>
                <c:pt idx="20">
                  <c:v>160.0</c:v>
                </c:pt>
                <c:pt idx="21">
                  <c:v>171.0</c:v>
                </c:pt>
                <c:pt idx="22">
                  <c:v>159.0</c:v>
                </c:pt>
                <c:pt idx="23">
                  <c:v>166.0</c:v>
                </c:pt>
                <c:pt idx="24">
                  <c:v>161.0</c:v>
                </c:pt>
                <c:pt idx="25">
                  <c:v>165.0</c:v>
                </c:pt>
                <c:pt idx="26">
                  <c:v>165.0</c:v>
                </c:pt>
                <c:pt idx="27">
                  <c:v>174.0</c:v>
                </c:pt>
                <c:pt idx="28">
                  <c:v>160.0</c:v>
                </c:pt>
                <c:pt idx="29">
                  <c:v>170.0</c:v>
                </c:pt>
                <c:pt idx="30">
                  <c:v>165.0</c:v>
                </c:pt>
                <c:pt idx="31">
                  <c:v>164.0</c:v>
                </c:pt>
                <c:pt idx="32">
                  <c:v>173.0</c:v>
                </c:pt>
                <c:pt idx="33">
                  <c:v>178.0</c:v>
                </c:pt>
                <c:pt idx="34">
                  <c:v>187.0</c:v>
                </c:pt>
                <c:pt idx="35">
                  <c:v>188.0</c:v>
                </c:pt>
                <c:pt idx="36">
                  <c:v>182.0</c:v>
                </c:pt>
                <c:pt idx="37">
                  <c:v>160.0</c:v>
                </c:pt>
                <c:pt idx="38">
                  <c:v>187.0</c:v>
                </c:pt>
                <c:pt idx="39">
                  <c:v>170.0</c:v>
                </c:pt>
                <c:pt idx="40">
                  <c:v>172.0</c:v>
                </c:pt>
                <c:pt idx="41">
                  <c:v>170.0</c:v>
                </c:pt>
                <c:pt idx="42">
                  <c:v>165.0</c:v>
                </c:pt>
                <c:pt idx="43">
                  <c:v>165.0</c:v>
                </c:pt>
                <c:pt idx="44">
                  <c:v>164.0</c:v>
                </c:pt>
                <c:pt idx="45">
                  <c:v>163.0</c:v>
                </c:pt>
                <c:pt idx="46">
                  <c:v>192.0</c:v>
                </c:pt>
                <c:pt idx="47">
                  <c:v>168.0</c:v>
                </c:pt>
                <c:pt idx="48">
                  <c:v>185.0</c:v>
                </c:pt>
                <c:pt idx="49">
                  <c:v>170.0</c:v>
                </c:pt>
              </c:numCache>
            </c:numRef>
          </c:yVal>
        </c:ser>
        <c:axId val="550776984"/>
        <c:axId val="550882344"/>
      </c:scatterChart>
      <c:valAx>
        <c:axId val="55077698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550882344"/>
        <c:crosses val="autoZero"/>
        <c:crossBetween val="midCat"/>
      </c:valAx>
      <c:valAx>
        <c:axId val="550882344"/>
        <c:scaling>
          <c:orientation val="minMax"/>
          <c:max val="190.0"/>
          <c:min val="140.0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50776984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35000" dir="2700000" algn="tl" rotWithShape="0">
        <a:srgbClr val="250025">
          <a:alpha val="99000"/>
        </a:srgbClr>
      </a:outerShdw>
    </a:effectLst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-0.149990468296726"/>
                  <c:y val="-0.476410931588097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Feuil3!$AC$3:$AC$52</c:f>
              <c:numCache>
                <c:formatCode>0.0</c:formatCode>
                <c:ptCount val="50"/>
                <c:pt idx="0">
                  <c:v>3.5</c:v>
                </c:pt>
                <c:pt idx="1">
                  <c:v>1.842105263157895</c:v>
                </c:pt>
                <c:pt idx="2">
                  <c:v>1.5</c:v>
                </c:pt>
                <c:pt idx="3">
                  <c:v>3.6</c:v>
                </c:pt>
                <c:pt idx="4">
                  <c:v>1.761904761904762</c:v>
                </c:pt>
                <c:pt idx="5">
                  <c:v>2.8125</c:v>
                </c:pt>
                <c:pt idx="6">
                  <c:v>3.0</c:v>
                </c:pt>
                <c:pt idx="7">
                  <c:v>3.235294117647059</c:v>
                </c:pt>
                <c:pt idx="8">
                  <c:v>2.535714285714286</c:v>
                </c:pt>
                <c:pt idx="9">
                  <c:v>4.357142857142857</c:v>
                </c:pt>
                <c:pt idx="10">
                  <c:v>3.4</c:v>
                </c:pt>
                <c:pt idx="11">
                  <c:v>2.818181818181818</c:v>
                </c:pt>
                <c:pt idx="12">
                  <c:v>2.947368421052631</c:v>
                </c:pt>
                <c:pt idx="13">
                  <c:v>1.714285714285714</c:v>
                </c:pt>
                <c:pt idx="14">
                  <c:v>2.722222222222222</c:v>
                </c:pt>
                <c:pt idx="15">
                  <c:v>3.555555555555555</c:v>
                </c:pt>
                <c:pt idx="16">
                  <c:v>3.857142857142857</c:v>
                </c:pt>
                <c:pt idx="17">
                  <c:v>2.904761904761905</c:v>
                </c:pt>
                <c:pt idx="18">
                  <c:v>1.928571428571429</c:v>
                </c:pt>
                <c:pt idx="19">
                  <c:v>1.857142857142857</c:v>
                </c:pt>
                <c:pt idx="20">
                  <c:v>1.481481481481481</c:v>
                </c:pt>
                <c:pt idx="21">
                  <c:v>1.307692307692308</c:v>
                </c:pt>
                <c:pt idx="22">
                  <c:v>3.7</c:v>
                </c:pt>
                <c:pt idx="23">
                  <c:v>2.685863874345549</c:v>
                </c:pt>
                <c:pt idx="24">
                  <c:v>3.546666666666667</c:v>
                </c:pt>
                <c:pt idx="25">
                  <c:v>1.460264900662252</c:v>
                </c:pt>
                <c:pt idx="26">
                  <c:v>1.543325526932084</c:v>
                </c:pt>
                <c:pt idx="27">
                  <c:v>2.75</c:v>
                </c:pt>
                <c:pt idx="28">
                  <c:v>2.25201072386059</c:v>
                </c:pt>
                <c:pt idx="29">
                  <c:v>3.027777777777777</c:v>
                </c:pt>
                <c:pt idx="30">
                  <c:v>2.857142857142857</c:v>
                </c:pt>
                <c:pt idx="31">
                  <c:v>0.977678571428571</c:v>
                </c:pt>
                <c:pt idx="32">
                  <c:v>2.523809523809524</c:v>
                </c:pt>
                <c:pt idx="33">
                  <c:v>1.217712177121771</c:v>
                </c:pt>
                <c:pt idx="34">
                  <c:v>1.933333333333333</c:v>
                </c:pt>
                <c:pt idx="35">
                  <c:v>2.277777777777777</c:v>
                </c:pt>
                <c:pt idx="36">
                  <c:v>2.210526315789474</c:v>
                </c:pt>
                <c:pt idx="37">
                  <c:v>2.608695652173913</c:v>
                </c:pt>
                <c:pt idx="38">
                  <c:v>2.904761904761905</c:v>
                </c:pt>
                <c:pt idx="39">
                  <c:v>2.95</c:v>
                </c:pt>
                <c:pt idx="40">
                  <c:v>3.0</c:v>
                </c:pt>
                <c:pt idx="41">
                  <c:v>1.481481481481481</c:v>
                </c:pt>
                <c:pt idx="42">
                  <c:v>2.615384615384615</c:v>
                </c:pt>
                <c:pt idx="43">
                  <c:v>3.866666666666667</c:v>
                </c:pt>
                <c:pt idx="44">
                  <c:v>2.16</c:v>
                </c:pt>
                <c:pt idx="45">
                  <c:v>2.428571428571428</c:v>
                </c:pt>
                <c:pt idx="46">
                  <c:v>1.714285714285714</c:v>
                </c:pt>
                <c:pt idx="47">
                  <c:v>2.583333333333333</c:v>
                </c:pt>
                <c:pt idx="48">
                  <c:v>2.884892086330935</c:v>
                </c:pt>
                <c:pt idx="49">
                  <c:v>1.75</c:v>
                </c:pt>
              </c:numCache>
            </c:numRef>
          </c:xVal>
          <c:yVal>
            <c:numRef>
              <c:f>Feuil3!$F$3:$F$52</c:f>
              <c:numCache>
                <c:formatCode>General</c:formatCode>
                <c:ptCount val="50"/>
                <c:pt idx="0">
                  <c:v>165.0</c:v>
                </c:pt>
                <c:pt idx="1">
                  <c:v>167.0</c:v>
                </c:pt>
                <c:pt idx="2">
                  <c:v>161.0</c:v>
                </c:pt>
                <c:pt idx="3">
                  <c:v>169.0</c:v>
                </c:pt>
                <c:pt idx="4">
                  <c:v>145.0</c:v>
                </c:pt>
                <c:pt idx="5">
                  <c:v>160.0</c:v>
                </c:pt>
                <c:pt idx="6">
                  <c:v>166.0</c:v>
                </c:pt>
                <c:pt idx="7">
                  <c:v>152.0</c:v>
                </c:pt>
                <c:pt idx="8">
                  <c:v>162.0</c:v>
                </c:pt>
                <c:pt idx="9">
                  <c:v>175.0</c:v>
                </c:pt>
                <c:pt idx="10">
                  <c:v>183.0</c:v>
                </c:pt>
                <c:pt idx="11">
                  <c:v>167.0</c:v>
                </c:pt>
                <c:pt idx="12">
                  <c:v>165.0</c:v>
                </c:pt>
                <c:pt idx="13">
                  <c:v>169.0</c:v>
                </c:pt>
                <c:pt idx="14">
                  <c:v>172.0</c:v>
                </c:pt>
                <c:pt idx="15">
                  <c:v>170.0</c:v>
                </c:pt>
                <c:pt idx="16">
                  <c:v>155.0</c:v>
                </c:pt>
                <c:pt idx="17">
                  <c:v>161.0</c:v>
                </c:pt>
                <c:pt idx="18">
                  <c:v>165.0</c:v>
                </c:pt>
                <c:pt idx="19">
                  <c:v>170.0</c:v>
                </c:pt>
                <c:pt idx="20">
                  <c:v>160.0</c:v>
                </c:pt>
                <c:pt idx="21">
                  <c:v>171.0</c:v>
                </c:pt>
                <c:pt idx="22">
                  <c:v>159.0</c:v>
                </c:pt>
                <c:pt idx="23">
                  <c:v>166.0</c:v>
                </c:pt>
                <c:pt idx="24">
                  <c:v>161.0</c:v>
                </c:pt>
                <c:pt idx="25">
                  <c:v>165.0</c:v>
                </c:pt>
                <c:pt idx="26">
                  <c:v>165.0</c:v>
                </c:pt>
                <c:pt idx="27">
                  <c:v>174.0</c:v>
                </c:pt>
                <c:pt idx="28">
                  <c:v>160.0</c:v>
                </c:pt>
                <c:pt idx="29">
                  <c:v>170.0</c:v>
                </c:pt>
                <c:pt idx="30">
                  <c:v>165.0</c:v>
                </c:pt>
                <c:pt idx="31">
                  <c:v>164.0</c:v>
                </c:pt>
                <c:pt idx="32">
                  <c:v>173.0</c:v>
                </c:pt>
                <c:pt idx="33">
                  <c:v>178.0</c:v>
                </c:pt>
                <c:pt idx="34">
                  <c:v>187.0</c:v>
                </c:pt>
                <c:pt idx="35">
                  <c:v>188.0</c:v>
                </c:pt>
                <c:pt idx="36">
                  <c:v>182.0</c:v>
                </c:pt>
                <c:pt idx="37">
                  <c:v>160.0</c:v>
                </c:pt>
                <c:pt idx="38">
                  <c:v>187.0</c:v>
                </c:pt>
                <c:pt idx="39">
                  <c:v>170.0</c:v>
                </c:pt>
                <c:pt idx="40">
                  <c:v>172.0</c:v>
                </c:pt>
                <c:pt idx="41">
                  <c:v>170.0</c:v>
                </c:pt>
                <c:pt idx="42">
                  <c:v>165.0</c:v>
                </c:pt>
                <c:pt idx="43">
                  <c:v>165.0</c:v>
                </c:pt>
                <c:pt idx="44">
                  <c:v>164.0</c:v>
                </c:pt>
                <c:pt idx="45">
                  <c:v>163.0</c:v>
                </c:pt>
                <c:pt idx="46">
                  <c:v>192.0</c:v>
                </c:pt>
                <c:pt idx="47">
                  <c:v>168.0</c:v>
                </c:pt>
                <c:pt idx="48">
                  <c:v>185.0</c:v>
                </c:pt>
                <c:pt idx="49">
                  <c:v>170.0</c:v>
                </c:pt>
              </c:numCache>
            </c:numRef>
          </c:yVal>
        </c:ser>
        <c:axId val="554360504"/>
        <c:axId val="554604248"/>
      </c:scatterChart>
      <c:valAx>
        <c:axId val="554360504"/>
        <c:scaling>
          <c:orientation val="minMax"/>
        </c:scaling>
        <c:axPos val="b"/>
        <c:numFmt formatCode="0.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554604248"/>
        <c:crosses val="autoZero"/>
        <c:crossBetween val="midCat"/>
      </c:valAx>
      <c:valAx>
        <c:axId val="554604248"/>
        <c:scaling>
          <c:orientation val="minMax"/>
          <c:min val="140.0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54360504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60400" dir="2700000" algn="tl" rotWithShape="0">
        <a:srgbClr val="250025">
          <a:alpha val="43000"/>
        </a:srgbClr>
      </a:outerShdw>
    </a:effectLst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0.0217422295897223"/>
                  <c:y val="0.248819664587381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Feuil3!$T$3:$T$52</c:f>
              <c:numCache>
                <c:formatCode>General</c:formatCode>
                <c:ptCount val="50"/>
                <c:pt idx="0">
                  <c:v>16.0</c:v>
                </c:pt>
                <c:pt idx="1">
                  <c:v>19.0</c:v>
                </c:pt>
                <c:pt idx="2">
                  <c:v>28.0</c:v>
                </c:pt>
                <c:pt idx="3">
                  <c:v>10.0</c:v>
                </c:pt>
                <c:pt idx="4">
                  <c:v>21.0</c:v>
                </c:pt>
                <c:pt idx="5">
                  <c:v>16.0</c:v>
                </c:pt>
                <c:pt idx="6">
                  <c:v>20.0</c:v>
                </c:pt>
                <c:pt idx="7">
                  <c:v>17.0</c:v>
                </c:pt>
                <c:pt idx="8">
                  <c:v>28.0</c:v>
                </c:pt>
                <c:pt idx="9">
                  <c:v>14.0</c:v>
                </c:pt>
                <c:pt idx="10">
                  <c:v>15.0</c:v>
                </c:pt>
                <c:pt idx="11">
                  <c:v>11.0</c:v>
                </c:pt>
                <c:pt idx="12">
                  <c:v>19.0</c:v>
                </c:pt>
                <c:pt idx="13">
                  <c:v>21.0</c:v>
                </c:pt>
                <c:pt idx="14">
                  <c:v>18.0</c:v>
                </c:pt>
                <c:pt idx="15">
                  <c:v>18.0</c:v>
                </c:pt>
                <c:pt idx="16">
                  <c:v>21.0</c:v>
                </c:pt>
                <c:pt idx="17">
                  <c:v>21.0</c:v>
                </c:pt>
                <c:pt idx="18">
                  <c:v>28.0</c:v>
                </c:pt>
                <c:pt idx="19">
                  <c:v>14.0</c:v>
                </c:pt>
                <c:pt idx="20">
                  <c:v>27.0</c:v>
                </c:pt>
                <c:pt idx="21">
                  <c:v>13.0</c:v>
                </c:pt>
                <c:pt idx="22">
                  <c:v>20.0</c:v>
                </c:pt>
                <c:pt idx="23">
                  <c:v>19.1</c:v>
                </c:pt>
                <c:pt idx="24">
                  <c:v>15.0</c:v>
                </c:pt>
                <c:pt idx="25">
                  <c:v>30.2</c:v>
                </c:pt>
                <c:pt idx="26">
                  <c:v>42.7</c:v>
                </c:pt>
                <c:pt idx="27">
                  <c:v>12.0</c:v>
                </c:pt>
                <c:pt idx="28">
                  <c:v>37.3</c:v>
                </c:pt>
                <c:pt idx="29">
                  <c:v>18.0</c:v>
                </c:pt>
                <c:pt idx="30">
                  <c:v>14.0</c:v>
                </c:pt>
                <c:pt idx="31">
                  <c:v>22.4</c:v>
                </c:pt>
                <c:pt idx="32">
                  <c:v>21.0</c:v>
                </c:pt>
                <c:pt idx="33">
                  <c:v>27.1</c:v>
                </c:pt>
                <c:pt idx="34">
                  <c:v>15.0</c:v>
                </c:pt>
                <c:pt idx="35">
                  <c:v>18.0</c:v>
                </c:pt>
                <c:pt idx="36">
                  <c:v>19.0</c:v>
                </c:pt>
                <c:pt idx="37">
                  <c:v>23.0</c:v>
                </c:pt>
                <c:pt idx="38">
                  <c:v>21.0</c:v>
                </c:pt>
                <c:pt idx="39">
                  <c:v>20.0</c:v>
                </c:pt>
                <c:pt idx="40">
                  <c:v>14.0</c:v>
                </c:pt>
                <c:pt idx="41">
                  <c:v>27.0</c:v>
                </c:pt>
                <c:pt idx="42">
                  <c:v>13.0</c:v>
                </c:pt>
                <c:pt idx="43">
                  <c:v>15.0</c:v>
                </c:pt>
                <c:pt idx="44">
                  <c:v>25.0</c:v>
                </c:pt>
                <c:pt idx="45">
                  <c:v>21.0</c:v>
                </c:pt>
                <c:pt idx="46">
                  <c:v>21.0</c:v>
                </c:pt>
                <c:pt idx="47">
                  <c:v>24.0</c:v>
                </c:pt>
                <c:pt idx="48">
                  <c:v>13.9</c:v>
                </c:pt>
                <c:pt idx="49">
                  <c:v>21.0</c:v>
                </c:pt>
              </c:numCache>
            </c:numRef>
          </c:xVal>
          <c:yVal>
            <c:numRef>
              <c:f>Feuil3!$E$3:$E$52</c:f>
              <c:numCache>
                <c:formatCode>General</c:formatCode>
                <c:ptCount val="50"/>
                <c:pt idx="0">
                  <c:v>48.0</c:v>
                </c:pt>
                <c:pt idx="1">
                  <c:v>49.0</c:v>
                </c:pt>
                <c:pt idx="2">
                  <c:v>55.0</c:v>
                </c:pt>
                <c:pt idx="3">
                  <c:v>32.0</c:v>
                </c:pt>
                <c:pt idx="4">
                  <c:v>10.0</c:v>
                </c:pt>
                <c:pt idx="5">
                  <c:v>41.0</c:v>
                </c:pt>
                <c:pt idx="6">
                  <c:v>32.0</c:v>
                </c:pt>
                <c:pt idx="7">
                  <c:v>52.0</c:v>
                </c:pt>
                <c:pt idx="8">
                  <c:v>43.0</c:v>
                </c:pt>
                <c:pt idx="9">
                  <c:v>32.0</c:v>
                </c:pt>
                <c:pt idx="10">
                  <c:v>51.0</c:v>
                </c:pt>
                <c:pt idx="11">
                  <c:v>58.0</c:v>
                </c:pt>
                <c:pt idx="12">
                  <c:v>45.0</c:v>
                </c:pt>
                <c:pt idx="13">
                  <c:v>42.0</c:v>
                </c:pt>
                <c:pt idx="14">
                  <c:v>39.0</c:v>
                </c:pt>
                <c:pt idx="15">
                  <c:v>29.0</c:v>
                </c:pt>
                <c:pt idx="16">
                  <c:v>70.0</c:v>
                </c:pt>
                <c:pt idx="17">
                  <c:v>38.0</c:v>
                </c:pt>
                <c:pt idx="18">
                  <c:v>27.0</c:v>
                </c:pt>
                <c:pt idx="19">
                  <c:v>43.0</c:v>
                </c:pt>
                <c:pt idx="20">
                  <c:v>68.0</c:v>
                </c:pt>
                <c:pt idx="21">
                  <c:v>70.0</c:v>
                </c:pt>
                <c:pt idx="22">
                  <c:v>45.0</c:v>
                </c:pt>
                <c:pt idx="23">
                  <c:v>39.0</c:v>
                </c:pt>
                <c:pt idx="24">
                  <c:v>51.0</c:v>
                </c:pt>
                <c:pt idx="25">
                  <c:v>43.0</c:v>
                </c:pt>
                <c:pt idx="26">
                  <c:v>44.0</c:v>
                </c:pt>
                <c:pt idx="27">
                  <c:v>47.0</c:v>
                </c:pt>
                <c:pt idx="28">
                  <c:v>46.0</c:v>
                </c:pt>
                <c:pt idx="29">
                  <c:v>30.0</c:v>
                </c:pt>
                <c:pt idx="30">
                  <c:v>47.0</c:v>
                </c:pt>
                <c:pt idx="31">
                  <c:v>93.0</c:v>
                </c:pt>
                <c:pt idx="32">
                  <c:v>40.0</c:v>
                </c:pt>
                <c:pt idx="33">
                  <c:v>56.0</c:v>
                </c:pt>
                <c:pt idx="34">
                  <c:v>19.0</c:v>
                </c:pt>
                <c:pt idx="35">
                  <c:v>37.0</c:v>
                </c:pt>
                <c:pt idx="36">
                  <c:v>23.0</c:v>
                </c:pt>
                <c:pt idx="37">
                  <c:v>38.0</c:v>
                </c:pt>
                <c:pt idx="38">
                  <c:v>24.0</c:v>
                </c:pt>
                <c:pt idx="39">
                  <c:v>44.0</c:v>
                </c:pt>
                <c:pt idx="40">
                  <c:v>40.0</c:v>
                </c:pt>
                <c:pt idx="41">
                  <c:v>52.0</c:v>
                </c:pt>
                <c:pt idx="42">
                  <c:v>48.0</c:v>
                </c:pt>
                <c:pt idx="43">
                  <c:v>58.0</c:v>
                </c:pt>
                <c:pt idx="44">
                  <c:v>55.0</c:v>
                </c:pt>
                <c:pt idx="45">
                  <c:v>31.0</c:v>
                </c:pt>
                <c:pt idx="46">
                  <c:v>36.0</c:v>
                </c:pt>
                <c:pt idx="47">
                  <c:v>25.0</c:v>
                </c:pt>
                <c:pt idx="48">
                  <c:v>47.0</c:v>
                </c:pt>
                <c:pt idx="49">
                  <c:v>47.0</c:v>
                </c:pt>
              </c:numCache>
            </c:numRef>
          </c:yVal>
        </c:ser>
        <c:axId val="531253592"/>
        <c:axId val="531329128"/>
      </c:scatterChart>
      <c:valAx>
        <c:axId val="53125359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531329128"/>
        <c:crosses val="autoZero"/>
        <c:crossBetween val="midCat"/>
      </c:valAx>
      <c:valAx>
        <c:axId val="531329128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31253592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35000" dir="2700000" algn="tl" rotWithShape="0">
        <a:srgbClr val="250025">
          <a:alpha val="43000"/>
        </a:srgbClr>
      </a:outerShdw>
    </a:effectLst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-0.149990468296726"/>
                  <c:y val="-0.476410931588097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Feuil3!$AC$3:$AC$52</c:f>
              <c:numCache>
                <c:formatCode>0.0</c:formatCode>
                <c:ptCount val="50"/>
                <c:pt idx="0">
                  <c:v>3.5</c:v>
                </c:pt>
                <c:pt idx="1">
                  <c:v>1.842105263157895</c:v>
                </c:pt>
                <c:pt idx="2">
                  <c:v>1.5</c:v>
                </c:pt>
                <c:pt idx="3">
                  <c:v>3.6</c:v>
                </c:pt>
                <c:pt idx="4">
                  <c:v>1.761904761904762</c:v>
                </c:pt>
                <c:pt idx="5">
                  <c:v>2.8125</c:v>
                </c:pt>
                <c:pt idx="6">
                  <c:v>3.0</c:v>
                </c:pt>
                <c:pt idx="7">
                  <c:v>3.235294117647059</c:v>
                </c:pt>
                <c:pt idx="8">
                  <c:v>2.535714285714286</c:v>
                </c:pt>
                <c:pt idx="9">
                  <c:v>4.357142857142857</c:v>
                </c:pt>
                <c:pt idx="10">
                  <c:v>3.4</c:v>
                </c:pt>
                <c:pt idx="11">
                  <c:v>2.818181818181818</c:v>
                </c:pt>
                <c:pt idx="12">
                  <c:v>2.947368421052631</c:v>
                </c:pt>
                <c:pt idx="13">
                  <c:v>1.714285714285714</c:v>
                </c:pt>
                <c:pt idx="14">
                  <c:v>2.722222222222222</c:v>
                </c:pt>
                <c:pt idx="15">
                  <c:v>3.555555555555555</c:v>
                </c:pt>
                <c:pt idx="16">
                  <c:v>3.857142857142857</c:v>
                </c:pt>
                <c:pt idx="17">
                  <c:v>2.904761904761905</c:v>
                </c:pt>
                <c:pt idx="18">
                  <c:v>1.928571428571429</c:v>
                </c:pt>
                <c:pt idx="19">
                  <c:v>1.857142857142857</c:v>
                </c:pt>
                <c:pt idx="20">
                  <c:v>1.481481481481481</c:v>
                </c:pt>
                <c:pt idx="21">
                  <c:v>1.307692307692308</c:v>
                </c:pt>
                <c:pt idx="22">
                  <c:v>3.7</c:v>
                </c:pt>
                <c:pt idx="23">
                  <c:v>2.685863874345549</c:v>
                </c:pt>
                <c:pt idx="24">
                  <c:v>3.546666666666667</c:v>
                </c:pt>
                <c:pt idx="25">
                  <c:v>1.460264900662252</c:v>
                </c:pt>
                <c:pt idx="26">
                  <c:v>1.543325526932084</c:v>
                </c:pt>
                <c:pt idx="27">
                  <c:v>2.75</c:v>
                </c:pt>
                <c:pt idx="28">
                  <c:v>2.25201072386059</c:v>
                </c:pt>
                <c:pt idx="29">
                  <c:v>3.027777777777777</c:v>
                </c:pt>
                <c:pt idx="30">
                  <c:v>2.857142857142857</c:v>
                </c:pt>
                <c:pt idx="31">
                  <c:v>0.977678571428571</c:v>
                </c:pt>
                <c:pt idx="32">
                  <c:v>2.523809523809524</c:v>
                </c:pt>
                <c:pt idx="33">
                  <c:v>1.217712177121771</c:v>
                </c:pt>
                <c:pt idx="34">
                  <c:v>1.933333333333333</c:v>
                </c:pt>
                <c:pt idx="35">
                  <c:v>2.277777777777777</c:v>
                </c:pt>
                <c:pt idx="36">
                  <c:v>2.210526315789474</c:v>
                </c:pt>
                <c:pt idx="37">
                  <c:v>2.608695652173913</c:v>
                </c:pt>
                <c:pt idx="38">
                  <c:v>2.904761904761905</c:v>
                </c:pt>
                <c:pt idx="39">
                  <c:v>2.95</c:v>
                </c:pt>
                <c:pt idx="40">
                  <c:v>3.0</c:v>
                </c:pt>
                <c:pt idx="41">
                  <c:v>1.481481481481481</c:v>
                </c:pt>
                <c:pt idx="42">
                  <c:v>2.615384615384615</c:v>
                </c:pt>
                <c:pt idx="43">
                  <c:v>3.866666666666667</c:v>
                </c:pt>
                <c:pt idx="44">
                  <c:v>2.16</c:v>
                </c:pt>
                <c:pt idx="45">
                  <c:v>2.428571428571428</c:v>
                </c:pt>
                <c:pt idx="46">
                  <c:v>1.714285714285714</c:v>
                </c:pt>
                <c:pt idx="47">
                  <c:v>2.583333333333333</c:v>
                </c:pt>
                <c:pt idx="48">
                  <c:v>2.884892086330935</c:v>
                </c:pt>
                <c:pt idx="49">
                  <c:v>1.75</c:v>
                </c:pt>
              </c:numCache>
            </c:numRef>
          </c:xVal>
          <c:yVal>
            <c:numRef>
              <c:f>Feuil3!$E$3:$E$52</c:f>
              <c:numCache>
                <c:formatCode>General</c:formatCode>
                <c:ptCount val="50"/>
                <c:pt idx="0">
                  <c:v>48.0</c:v>
                </c:pt>
                <c:pt idx="1">
                  <c:v>49.0</c:v>
                </c:pt>
                <c:pt idx="2">
                  <c:v>55.0</c:v>
                </c:pt>
                <c:pt idx="3">
                  <c:v>32.0</c:v>
                </c:pt>
                <c:pt idx="4">
                  <c:v>10.0</c:v>
                </c:pt>
                <c:pt idx="5">
                  <c:v>41.0</c:v>
                </c:pt>
                <c:pt idx="6">
                  <c:v>32.0</c:v>
                </c:pt>
                <c:pt idx="7">
                  <c:v>52.0</c:v>
                </c:pt>
                <c:pt idx="8">
                  <c:v>43.0</c:v>
                </c:pt>
                <c:pt idx="9">
                  <c:v>32.0</c:v>
                </c:pt>
                <c:pt idx="10">
                  <c:v>51.0</c:v>
                </c:pt>
                <c:pt idx="11">
                  <c:v>58.0</c:v>
                </c:pt>
                <c:pt idx="12">
                  <c:v>45.0</c:v>
                </c:pt>
                <c:pt idx="13">
                  <c:v>42.0</c:v>
                </c:pt>
                <c:pt idx="14">
                  <c:v>39.0</c:v>
                </c:pt>
                <c:pt idx="15">
                  <c:v>29.0</c:v>
                </c:pt>
                <c:pt idx="16">
                  <c:v>70.0</c:v>
                </c:pt>
                <c:pt idx="17">
                  <c:v>38.0</c:v>
                </c:pt>
                <c:pt idx="18">
                  <c:v>27.0</c:v>
                </c:pt>
                <c:pt idx="19">
                  <c:v>43.0</c:v>
                </c:pt>
                <c:pt idx="20">
                  <c:v>68.0</c:v>
                </c:pt>
                <c:pt idx="21">
                  <c:v>70.0</c:v>
                </c:pt>
                <c:pt idx="22">
                  <c:v>45.0</c:v>
                </c:pt>
                <c:pt idx="23">
                  <c:v>39.0</c:v>
                </c:pt>
                <c:pt idx="24">
                  <c:v>51.0</c:v>
                </c:pt>
                <c:pt idx="25">
                  <c:v>43.0</c:v>
                </c:pt>
                <c:pt idx="26">
                  <c:v>44.0</c:v>
                </c:pt>
                <c:pt idx="27">
                  <c:v>47.0</c:v>
                </c:pt>
                <c:pt idx="28">
                  <c:v>46.0</c:v>
                </c:pt>
                <c:pt idx="29">
                  <c:v>30.0</c:v>
                </c:pt>
                <c:pt idx="30">
                  <c:v>47.0</c:v>
                </c:pt>
                <c:pt idx="31">
                  <c:v>93.0</c:v>
                </c:pt>
                <c:pt idx="32">
                  <c:v>40.0</c:v>
                </c:pt>
                <c:pt idx="33">
                  <c:v>56.0</c:v>
                </c:pt>
                <c:pt idx="34">
                  <c:v>19.0</c:v>
                </c:pt>
                <c:pt idx="35">
                  <c:v>37.0</c:v>
                </c:pt>
                <c:pt idx="36">
                  <c:v>23.0</c:v>
                </c:pt>
                <c:pt idx="37">
                  <c:v>38.0</c:v>
                </c:pt>
                <c:pt idx="38">
                  <c:v>24.0</c:v>
                </c:pt>
                <c:pt idx="39">
                  <c:v>44.0</c:v>
                </c:pt>
                <c:pt idx="40">
                  <c:v>40.0</c:v>
                </c:pt>
                <c:pt idx="41">
                  <c:v>52.0</c:v>
                </c:pt>
                <c:pt idx="42">
                  <c:v>48.0</c:v>
                </c:pt>
                <c:pt idx="43">
                  <c:v>58.0</c:v>
                </c:pt>
                <c:pt idx="44">
                  <c:v>55.0</c:v>
                </c:pt>
                <c:pt idx="45">
                  <c:v>31.0</c:v>
                </c:pt>
                <c:pt idx="46">
                  <c:v>36.0</c:v>
                </c:pt>
                <c:pt idx="47">
                  <c:v>25.0</c:v>
                </c:pt>
                <c:pt idx="48">
                  <c:v>47.0</c:v>
                </c:pt>
                <c:pt idx="49">
                  <c:v>47.0</c:v>
                </c:pt>
              </c:numCache>
            </c:numRef>
          </c:yVal>
        </c:ser>
        <c:axId val="553153048"/>
        <c:axId val="553400120"/>
      </c:scatterChart>
      <c:valAx>
        <c:axId val="553153048"/>
        <c:scaling>
          <c:orientation val="minMax"/>
        </c:scaling>
        <c:axPos val="b"/>
        <c:numFmt formatCode="0.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553400120"/>
        <c:crosses val="autoZero"/>
        <c:crossBetween val="midCat"/>
      </c:valAx>
      <c:valAx>
        <c:axId val="553400120"/>
        <c:scaling>
          <c:orientation val="minMax"/>
          <c:min val="15.0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53153048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35000" dir="2700000" algn="tl" rotWithShape="0">
        <a:srgbClr val="250025">
          <a:alpha val="43000"/>
        </a:srgbClr>
      </a:outerShdw>
    </a:effectLst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-0.0199483354054427"/>
                  <c:y val="0.152114480008181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Feuil3!$T$3:$T$52</c:f>
              <c:numCache>
                <c:formatCode>General</c:formatCode>
                <c:ptCount val="50"/>
                <c:pt idx="0">
                  <c:v>16.0</c:v>
                </c:pt>
                <c:pt idx="1">
                  <c:v>19.0</c:v>
                </c:pt>
                <c:pt idx="2">
                  <c:v>28.0</c:v>
                </c:pt>
                <c:pt idx="3">
                  <c:v>10.0</c:v>
                </c:pt>
                <c:pt idx="4">
                  <c:v>21.0</c:v>
                </c:pt>
                <c:pt idx="5">
                  <c:v>16.0</c:v>
                </c:pt>
                <c:pt idx="6">
                  <c:v>20.0</c:v>
                </c:pt>
                <c:pt idx="7">
                  <c:v>17.0</c:v>
                </c:pt>
                <c:pt idx="8">
                  <c:v>28.0</c:v>
                </c:pt>
                <c:pt idx="9">
                  <c:v>14.0</c:v>
                </c:pt>
                <c:pt idx="10">
                  <c:v>15.0</c:v>
                </c:pt>
                <c:pt idx="11">
                  <c:v>11.0</c:v>
                </c:pt>
                <c:pt idx="12">
                  <c:v>19.0</c:v>
                </c:pt>
                <c:pt idx="13">
                  <c:v>21.0</c:v>
                </c:pt>
                <c:pt idx="14">
                  <c:v>18.0</c:v>
                </c:pt>
                <c:pt idx="15">
                  <c:v>18.0</c:v>
                </c:pt>
                <c:pt idx="16">
                  <c:v>21.0</c:v>
                </c:pt>
                <c:pt idx="17">
                  <c:v>21.0</c:v>
                </c:pt>
                <c:pt idx="18">
                  <c:v>28.0</c:v>
                </c:pt>
                <c:pt idx="19">
                  <c:v>14.0</c:v>
                </c:pt>
                <c:pt idx="20">
                  <c:v>27.0</c:v>
                </c:pt>
                <c:pt idx="21">
                  <c:v>13.0</c:v>
                </c:pt>
                <c:pt idx="22">
                  <c:v>20.0</c:v>
                </c:pt>
                <c:pt idx="23">
                  <c:v>19.1</c:v>
                </c:pt>
                <c:pt idx="24">
                  <c:v>15.0</c:v>
                </c:pt>
                <c:pt idx="25">
                  <c:v>30.2</c:v>
                </c:pt>
                <c:pt idx="26">
                  <c:v>42.7</c:v>
                </c:pt>
                <c:pt idx="27">
                  <c:v>12.0</c:v>
                </c:pt>
                <c:pt idx="28">
                  <c:v>37.3</c:v>
                </c:pt>
                <c:pt idx="29">
                  <c:v>18.0</c:v>
                </c:pt>
                <c:pt idx="30">
                  <c:v>14.0</c:v>
                </c:pt>
                <c:pt idx="31">
                  <c:v>22.4</c:v>
                </c:pt>
                <c:pt idx="32">
                  <c:v>21.0</c:v>
                </c:pt>
                <c:pt idx="33">
                  <c:v>27.1</c:v>
                </c:pt>
                <c:pt idx="34">
                  <c:v>15.0</c:v>
                </c:pt>
                <c:pt idx="35">
                  <c:v>18.0</c:v>
                </c:pt>
                <c:pt idx="36">
                  <c:v>19.0</c:v>
                </c:pt>
                <c:pt idx="37">
                  <c:v>23.0</c:v>
                </c:pt>
                <c:pt idx="38">
                  <c:v>21.0</c:v>
                </c:pt>
                <c:pt idx="39">
                  <c:v>20.0</c:v>
                </c:pt>
                <c:pt idx="40">
                  <c:v>14.0</c:v>
                </c:pt>
                <c:pt idx="41">
                  <c:v>27.0</c:v>
                </c:pt>
                <c:pt idx="42">
                  <c:v>13.0</c:v>
                </c:pt>
                <c:pt idx="43">
                  <c:v>15.0</c:v>
                </c:pt>
                <c:pt idx="44">
                  <c:v>25.0</c:v>
                </c:pt>
                <c:pt idx="45">
                  <c:v>21.0</c:v>
                </c:pt>
                <c:pt idx="46">
                  <c:v>21.0</c:v>
                </c:pt>
                <c:pt idx="47">
                  <c:v>24.0</c:v>
                </c:pt>
                <c:pt idx="48">
                  <c:v>13.9</c:v>
                </c:pt>
                <c:pt idx="49">
                  <c:v>21.0</c:v>
                </c:pt>
              </c:numCache>
            </c:numRef>
          </c:xVal>
          <c:yVal>
            <c:numRef>
              <c:f>Feuil3!$I$3:$I$52</c:f>
              <c:numCache>
                <c:formatCode>General</c:formatCode>
                <c:ptCount val="50"/>
                <c:pt idx="0">
                  <c:v>27.5</c:v>
                </c:pt>
                <c:pt idx="1">
                  <c:v>27.0</c:v>
                </c:pt>
                <c:pt idx="2">
                  <c:v>23.5</c:v>
                </c:pt>
                <c:pt idx="3">
                  <c:v>25.5</c:v>
                </c:pt>
                <c:pt idx="4">
                  <c:v>19.0</c:v>
                </c:pt>
                <c:pt idx="5">
                  <c:v>30.0</c:v>
                </c:pt>
                <c:pt idx="6">
                  <c:v>21.5</c:v>
                </c:pt>
                <c:pt idx="7">
                  <c:v>29.5</c:v>
                </c:pt>
                <c:pt idx="8">
                  <c:v>24.0</c:v>
                </c:pt>
                <c:pt idx="9">
                  <c:v>26.0</c:v>
                </c:pt>
                <c:pt idx="10">
                  <c:v>27.0</c:v>
                </c:pt>
                <c:pt idx="11">
                  <c:v>26.5</c:v>
                </c:pt>
                <c:pt idx="12">
                  <c:v>24.5</c:v>
                </c:pt>
                <c:pt idx="13">
                  <c:v>25.5</c:v>
                </c:pt>
                <c:pt idx="14">
                  <c:v>27.5</c:v>
                </c:pt>
                <c:pt idx="15">
                  <c:v>27.0</c:v>
                </c:pt>
                <c:pt idx="16">
                  <c:v>29.0</c:v>
                </c:pt>
                <c:pt idx="17">
                  <c:v>25.5</c:v>
                </c:pt>
                <c:pt idx="18">
                  <c:v>22.5</c:v>
                </c:pt>
                <c:pt idx="19">
                  <c:v>27.5</c:v>
                </c:pt>
                <c:pt idx="20">
                  <c:v>26.5</c:v>
                </c:pt>
                <c:pt idx="21">
                  <c:v>22.0</c:v>
                </c:pt>
                <c:pt idx="22">
                  <c:v>26.0</c:v>
                </c:pt>
                <c:pt idx="23">
                  <c:v>30.5</c:v>
                </c:pt>
                <c:pt idx="24">
                  <c:v>28.0</c:v>
                </c:pt>
                <c:pt idx="25">
                  <c:v>25.5</c:v>
                </c:pt>
                <c:pt idx="26">
                  <c:v>23.0</c:v>
                </c:pt>
                <c:pt idx="27">
                  <c:v>28.0</c:v>
                </c:pt>
                <c:pt idx="28">
                  <c:v>22.5</c:v>
                </c:pt>
                <c:pt idx="29">
                  <c:v>24.5</c:v>
                </c:pt>
                <c:pt idx="30">
                  <c:v>21.5</c:v>
                </c:pt>
                <c:pt idx="31">
                  <c:v>21.0</c:v>
                </c:pt>
                <c:pt idx="32">
                  <c:v>19.5</c:v>
                </c:pt>
                <c:pt idx="33">
                  <c:v>28.0</c:v>
                </c:pt>
                <c:pt idx="34">
                  <c:v>31.0</c:v>
                </c:pt>
                <c:pt idx="35">
                  <c:v>24.5</c:v>
                </c:pt>
                <c:pt idx="36">
                  <c:v>24.5</c:v>
                </c:pt>
                <c:pt idx="37">
                  <c:v>21.0</c:v>
                </c:pt>
                <c:pt idx="38">
                  <c:v>30.5</c:v>
                </c:pt>
                <c:pt idx="39">
                  <c:v>28.0</c:v>
                </c:pt>
                <c:pt idx="40">
                  <c:v>26.0</c:v>
                </c:pt>
                <c:pt idx="41">
                  <c:v>26.0</c:v>
                </c:pt>
                <c:pt idx="42">
                  <c:v>31.5</c:v>
                </c:pt>
                <c:pt idx="43">
                  <c:v>33.0</c:v>
                </c:pt>
                <c:pt idx="44">
                  <c:v>24.5</c:v>
                </c:pt>
                <c:pt idx="45">
                  <c:v>26.5</c:v>
                </c:pt>
                <c:pt idx="46">
                  <c:v>27.0</c:v>
                </c:pt>
                <c:pt idx="47">
                  <c:v>22.5</c:v>
                </c:pt>
                <c:pt idx="48">
                  <c:v>30.0</c:v>
                </c:pt>
                <c:pt idx="49">
                  <c:v>25.0</c:v>
                </c:pt>
              </c:numCache>
            </c:numRef>
          </c:yVal>
        </c:ser>
        <c:axId val="579135384"/>
        <c:axId val="410911368"/>
      </c:scatterChart>
      <c:valAx>
        <c:axId val="57913538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410911368"/>
        <c:crosses val="autoZero"/>
        <c:crossBetween val="midCat"/>
      </c:valAx>
      <c:valAx>
        <c:axId val="410911368"/>
        <c:scaling>
          <c:orientation val="minMax"/>
          <c:min val="15.0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79135384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35000" dir="2700000" algn="tl" rotWithShape="0">
        <a:srgbClr val="250025">
          <a:alpha val="43000"/>
        </a:srgbClr>
      </a:outerShdw>
    </a:effectLst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trendline>
            <c:spPr>
              <a:ln w="3175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0.103913385826772"/>
                  <c:y val="0.41669598118417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000"/>
                  </a:pPr>
                  <a:endParaRPr lang="fr-FR"/>
                </a:p>
              </c:txPr>
            </c:trendlineLbl>
          </c:trendline>
          <c:xVal>
            <c:numRef>
              <c:f>Feuil3!$AC$3:$AC$52</c:f>
              <c:numCache>
                <c:formatCode>0.0</c:formatCode>
                <c:ptCount val="50"/>
                <c:pt idx="0">
                  <c:v>3.5</c:v>
                </c:pt>
                <c:pt idx="1">
                  <c:v>1.842105263157895</c:v>
                </c:pt>
                <c:pt idx="2">
                  <c:v>1.5</c:v>
                </c:pt>
                <c:pt idx="3">
                  <c:v>3.6</c:v>
                </c:pt>
                <c:pt idx="4">
                  <c:v>1.761904761904762</c:v>
                </c:pt>
                <c:pt idx="5">
                  <c:v>2.8125</c:v>
                </c:pt>
                <c:pt idx="6">
                  <c:v>3.0</c:v>
                </c:pt>
                <c:pt idx="7">
                  <c:v>3.235294117647059</c:v>
                </c:pt>
                <c:pt idx="8">
                  <c:v>2.535714285714286</c:v>
                </c:pt>
                <c:pt idx="9">
                  <c:v>4.357142857142857</c:v>
                </c:pt>
                <c:pt idx="10">
                  <c:v>3.4</c:v>
                </c:pt>
                <c:pt idx="11">
                  <c:v>2.818181818181818</c:v>
                </c:pt>
                <c:pt idx="12">
                  <c:v>2.947368421052631</c:v>
                </c:pt>
                <c:pt idx="13">
                  <c:v>1.714285714285714</c:v>
                </c:pt>
                <c:pt idx="14">
                  <c:v>2.722222222222222</c:v>
                </c:pt>
                <c:pt idx="15">
                  <c:v>3.555555555555555</c:v>
                </c:pt>
                <c:pt idx="16">
                  <c:v>3.857142857142857</c:v>
                </c:pt>
                <c:pt idx="17">
                  <c:v>2.904761904761905</c:v>
                </c:pt>
                <c:pt idx="18">
                  <c:v>1.928571428571429</c:v>
                </c:pt>
                <c:pt idx="19">
                  <c:v>1.857142857142857</c:v>
                </c:pt>
                <c:pt idx="20">
                  <c:v>1.481481481481481</c:v>
                </c:pt>
                <c:pt idx="21">
                  <c:v>1.307692307692308</c:v>
                </c:pt>
                <c:pt idx="22">
                  <c:v>3.7</c:v>
                </c:pt>
                <c:pt idx="23">
                  <c:v>2.685863874345549</c:v>
                </c:pt>
                <c:pt idx="24">
                  <c:v>3.546666666666667</c:v>
                </c:pt>
                <c:pt idx="25">
                  <c:v>1.460264900662252</c:v>
                </c:pt>
                <c:pt idx="26">
                  <c:v>1.543325526932084</c:v>
                </c:pt>
                <c:pt idx="27">
                  <c:v>2.75</c:v>
                </c:pt>
                <c:pt idx="28">
                  <c:v>2.25201072386059</c:v>
                </c:pt>
                <c:pt idx="29">
                  <c:v>3.027777777777777</c:v>
                </c:pt>
                <c:pt idx="30">
                  <c:v>2.857142857142857</c:v>
                </c:pt>
                <c:pt idx="31">
                  <c:v>0.977678571428571</c:v>
                </c:pt>
                <c:pt idx="32">
                  <c:v>2.523809523809524</c:v>
                </c:pt>
                <c:pt idx="33">
                  <c:v>1.217712177121771</c:v>
                </c:pt>
                <c:pt idx="34">
                  <c:v>1.933333333333333</c:v>
                </c:pt>
                <c:pt idx="35">
                  <c:v>2.277777777777777</c:v>
                </c:pt>
                <c:pt idx="36">
                  <c:v>2.210526315789474</c:v>
                </c:pt>
                <c:pt idx="37">
                  <c:v>2.608695652173913</c:v>
                </c:pt>
                <c:pt idx="38">
                  <c:v>2.904761904761905</c:v>
                </c:pt>
                <c:pt idx="39">
                  <c:v>2.95</c:v>
                </c:pt>
                <c:pt idx="40">
                  <c:v>3.0</c:v>
                </c:pt>
                <c:pt idx="41">
                  <c:v>1.481481481481481</c:v>
                </c:pt>
                <c:pt idx="42">
                  <c:v>2.615384615384615</c:v>
                </c:pt>
                <c:pt idx="43">
                  <c:v>3.866666666666667</c:v>
                </c:pt>
                <c:pt idx="44">
                  <c:v>2.16</c:v>
                </c:pt>
                <c:pt idx="45">
                  <c:v>2.428571428571428</c:v>
                </c:pt>
                <c:pt idx="46">
                  <c:v>1.714285714285714</c:v>
                </c:pt>
                <c:pt idx="47">
                  <c:v>2.583333333333333</c:v>
                </c:pt>
                <c:pt idx="48">
                  <c:v>2.884892086330935</c:v>
                </c:pt>
                <c:pt idx="49">
                  <c:v>1.75</c:v>
                </c:pt>
              </c:numCache>
            </c:numRef>
          </c:xVal>
          <c:yVal>
            <c:numRef>
              <c:f>Feuil3!$I$3:$I$52</c:f>
              <c:numCache>
                <c:formatCode>General</c:formatCode>
                <c:ptCount val="50"/>
                <c:pt idx="0">
                  <c:v>27.5</c:v>
                </c:pt>
                <c:pt idx="1">
                  <c:v>27.0</c:v>
                </c:pt>
                <c:pt idx="2">
                  <c:v>23.5</c:v>
                </c:pt>
                <c:pt idx="3">
                  <c:v>25.5</c:v>
                </c:pt>
                <c:pt idx="4">
                  <c:v>19.0</c:v>
                </c:pt>
                <c:pt idx="5">
                  <c:v>30.0</c:v>
                </c:pt>
                <c:pt idx="6">
                  <c:v>21.5</c:v>
                </c:pt>
                <c:pt idx="7">
                  <c:v>29.5</c:v>
                </c:pt>
                <c:pt idx="8">
                  <c:v>24.0</c:v>
                </c:pt>
                <c:pt idx="9">
                  <c:v>26.0</c:v>
                </c:pt>
                <c:pt idx="10">
                  <c:v>27.0</c:v>
                </c:pt>
                <c:pt idx="11">
                  <c:v>26.5</c:v>
                </c:pt>
                <c:pt idx="12">
                  <c:v>24.5</c:v>
                </c:pt>
                <c:pt idx="13">
                  <c:v>25.5</c:v>
                </c:pt>
                <c:pt idx="14">
                  <c:v>27.5</c:v>
                </c:pt>
                <c:pt idx="15">
                  <c:v>27.0</c:v>
                </c:pt>
                <c:pt idx="16">
                  <c:v>29.0</c:v>
                </c:pt>
                <c:pt idx="17">
                  <c:v>25.5</c:v>
                </c:pt>
                <c:pt idx="18">
                  <c:v>22.5</c:v>
                </c:pt>
                <c:pt idx="19">
                  <c:v>27.5</c:v>
                </c:pt>
                <c:pt idx="20">
                  <c:v>26.5</c:v>
                </c:pt>
                <c:pt idx="21">
                  <c:v>22.0</c:v>
                </c:pt>
                <c:pt idx="22">
                  <c:v>26.0</c:v>
                </c:pt>
                <c:pt idx="23">
                  <c:v>30.5</c:v>
                </c:pt>
                <c:pt idx="24">
                  <c:v>28.0</c:v>
                </c:pt>
                <c:pt idx="25">
                  <c:v>25.5</c:v>
                </c:pt>
                <c:pt idx="26">
                  <c:v>23.0</c:v>
                </c:pt>
                <c:pt idx="27">
                  <c:v>28.0</c:v>
                </c:pt>
                <c:pt idx="28">
                  <c:v>22.5</c:v>
                </c:pt>
                <c:pt idx="29">
                  <c:v>24.5</c:v>
                </c:pt>
                <c:pt idx="30">
                  <c:v>21.5</c:v>
                </c:pt>
                <c:pt idx="31">
                  <c:v>21.0</c:v>
                </c:pt>
                <c:pt idx="32">
                  <c:v>19.5</c:v>
                </c:pt>
                <c:pt idx="33">
                  <c:v>28.0</c:v>
                </c:pt>
                <c:pt idx="34">
                  <c:v>31.0</c:v>
                </c:pt>
                <c:pt idx="35">
                  <c:v>24.5</c:v>
                </c:pt>
                <c:pt idx="36">
                  <c:v>24.5</c:v>
                </c:pt>
                <c:pt idx="37">
                  <c:v>21.0</c:v>
                </c:pt>
                <c:pt idx="38">
                  <c:v>30.5</c:v>
                </c:pt>
                <c:pt idx="39">
                  <c:v>28.0</c:v>
                </c:pt>
                <c:pt idx="40">
                  <c:v>26.0</c:v>
                </c:pt>
                <c:pt idx="41">
                  <c:v>26.0</c:v>
                </c:pt>
                <c:pt idx="42">
                  <c:v>31.5</c:v>
                </c:pt>
                <c:pt idx="43">
                  <c:v>33.0</c:v>
                </c:pt>
                <c:pt idx="44">
                  <c:v>24.5</c:v>
                </c:pt>
                <c:pt idx="45">
                  <c:v>26.5</c:v>
                </c:pt>
                <c:pt idx="46">
                  <c:v>27.0</c:v>
                </c:pt>
                <c:pt idx="47">
                  <c:v>22.5</c:v>
                </c:pt>
                <c:pt idx="48">
                  <c:v>30.0</c:v>
                </c:pt>
                <c:pt idx="49">
                  <c:v>25.0</c:v>
                </c:pt>
              </c:numCache>
            </c:numRef>
          </c:yVal>
        </c:ser>
        <c:axId val="530672168"/>
        <c:axId val="553308120"/>
      </c:scatterChart>
      <c:valAx>
        <c:axId val="530672168"/>
        <c:scaling>
          <c:orientation val="minMax"/>
        </c:scaling>
        <c:axPos val="b"/>
        <c:numFmt formatCode="0.0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553308120"/>
        <c:crosses val="autoZero"/>
        <c:crossBetween val="midCat"/>
      </c:valAx>
      <c:valAx>
        <c:axId val="553308120"/>
        <c:scaling>
          <c:orientation val="minMax"/>
          <c:min val="15.0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530672168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solidFill>
      <a:srgbClr val="FFFFFF"/>
    </a:solidFill>
    <a:ln w="63500">
      <a:solidFill>
        <a:srgbClr val="80067F"/>
      </a:solidFill>
      <a:prstDash val="solid"/>
    </a:ln>
    <a:effectLst>
      <a:outerShdw blurRad="50800" dist="635000" dir="2700000" algn="tl" rotWithShape="0">
        <a:srgbClr val="250025">
          <a:alpha val="43000"/>
        </a:srgbClr>
      </a:outerShdw>
    </a:effectLst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390335" y="274639"/>
            <a:ext cx="2603897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78644" y="274639"/>
            <a:ext cx="7640241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78644" y="1600201"/>
            <a:ext cx="512206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72162" y="1600201"/>
            <a:ext cx="512206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600201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4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F828E-2C16-0B45-AD48-DFB31911DE61}" type="datetimeFigureOut">
              <a:rPr lang="fr-FR" smtClean="0"/>
              <a:t>10/06/13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14725" y="6356351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372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78117-85FC-5E4C-94B8-5130E6EF31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%5C..%5C..%5CDocuments%20and%20Settings%5CFran%C3%A7ois%20Wang%5CMes%20documents%5CPr%C3%A9sentations%20Power%20Point%5CDES2000%20bis.ppt%2322.%20Pr%C3%A9sentation%20PowerPoint" TargetMode="External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oleObject" Target="../embeddings/Microsoft_Excel_97_-_2004-blad1.xls"/><Relationship Id="rId5" Type="http://schemas.openxmlformats.org/officeDocument/2006/relationships/oleObject" Target="../embeddings/Microsoft_Excel_97_-_2004-blad2.xls"/><Relationship Id="rId6" Type="http://schemas.openxmlformats.org/officeDocument/2006/relationships/image" Target="../media/image9.jpeg"/><Relationship Id="rId7" Type="http://schemas.openxmlformats.org/officeDocument/2006/relationships/oleObject" Target="../embeddings/Microsoft_Excel_97_-_2004-blad3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75578"/>
            <a:ext cx="874395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ENMG et TOS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057219" y="1924673"/>
            <a:ext cx="8167984" cy="3663568"/>
            <a:chOff x="2640" y="196"/>
            <a:chExt cx="3168" cy="1275"/>
          </a:xfrm>
        </p:grpSpPr>
        <p:pic>
          <p:nvPicPr>
            <p:cNvPr id="5" name="Picture 18" descr="C:\Mes documents\DES2000\DES images\TOS neurologique.jpg">
              <a:hlinkClick r:id="rId3" action="ppaction://hlinkpres?slideindex=22&amp;slidetitle=Présentation PowerPoint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68" y="200"/>
              <a:ext cx="1440" cy="1269"/>
            </a:xfrm>
            <a:prstGeom prst="rect">
              <a:avLst/>
            </a:prstGeom>
            <a:noFill/>
            <a:ln w="63500">
              <a:solidFill>
                <a:srgbClr val="660066"/>
              </a:solidFill>
              <a:miter lim="800000"/>
              <a:headEnd/>
              <a:tailEnd/>
            </a:ln>
          </p:spPr>
        </p:pic>
        <p:pic>
          <p:nvPicPr>
            <p:cNvPr id="6" name="I 2" descr="F:\091101Egypte 138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40" y="196"/>
              <a:ext cx="1701" cy="1275"/>
            </a:xfrm>
            <a:prstGeom prst="rect">
              <a:avLst/>
            </a:prstGeom>
            <a:noFill/>
            <a:ln w="63500">
              <a:solidFill>
                <a:srgbClr val="660066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Age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Graphique 3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Radial/BCI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Age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périmètre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du bras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Radial/BCI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périmètre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du bras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Graphique 3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4203107" y="5726668"/>
            <a:ext cx="220940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LN : 3,8 =&gt; 4,4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BCI :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différence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G/Dr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0748" y="2967335"/>
            <a:ext cx="1005504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10 μV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50%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ENMG et TOS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279525" y="1428103"/>
          <a:ext cx="8235950" cy="4358640"/>
        </p:xfrm>
        <a:graphic>
          <a:graphicData uri="http://schemas.openxmlformats.org/drawingml/2006/table">
            <a:tbl>
              <a:tblPr/>
              <a:tblGrid>
                <a:gridCol w="2955925"/>
                <a:gridCol w="1143000"/>
                <a:gridCol w="712788"/>
                <a:gridCol w="1230312"/>
                <a:gridCol w="219392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TOS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SCC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C8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Ulnaire coude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Réd. Ampl PEM C.Abd.I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 +++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Réd. Ampl PEM Abd V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Réd. Ampl PEM 1er IO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Aug. LDM médian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Oui/Non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Aug. LDM ulnaire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Oui/Non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Altération médian sensi.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Altération ulnaire sensi.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 +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Altération BCI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 Gothic" pitchFamily="-1" charset="0"/>
                        </a:rPr>
                        <a:t>Oui +++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1" i="0" u="none" strike="noStrike" cap="none" normalizeH="0" baseline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C.Abd.I neurogène +++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 +++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-1" charset="0"/>
                        </a:rPr>
                        <a:t>Abd V et 1er IO neurogène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 ±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Non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-1" charset="0"/>
                        </a:rPr>
                        <a:t>Oui</a:t>
                      </a:r>
                      <a:endParaRPr kumimoji="0" 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-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714500" y="571500"/>
          <a:ext cx="68580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Neurographie sensitive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Amp (μV)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VC (</a:t>
                      </a:r>
                      <a:r>
                        <a:rPr lang="en-US" dirty="0" err="1" smtClean="0"/>
                        <a:t>m/s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Médian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droit</a:t>
                      </a:r>
                      <a:endParaRPr lang="en-US" b="1" dirty="0" smtClean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48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53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Médian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gauche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66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56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Ulnaire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droit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21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57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Ulnaire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gauche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17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60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BCI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droit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BCI gauche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Neurographie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motrice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Amp (mV)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F-M (ms)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Médian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droit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8,0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24,3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Médian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gauche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3,4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29,3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Ulnaire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droit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9,1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25,5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Ulnaire</a:t>
                      </a:r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FF"/>
                          </a:solidFill>
                        </a:rPr>
                        <a:t>gauce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7,4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FF"/>
                          </a:solidFill>
                        </a:rPr>
                        <a:t>23,5</a:t>
                      </a:r>
                      <a:endParaRPr lang="en-US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7175" y="1770063"/>
            <a:ext cx="8010525" cy="360098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42925" indent="-542925">
              <a:lnSpc>
                <a:spcPct val="160000"/>
              </a:lnSpc>
              <a:buFont typeface="Lucida Grande" pitchFamily="-65" charset="0"/>
              <a:buChar char="☯"/>
              <a:tabLst>
                <a:tab pos="803275" algn="l"/>
              </a:tabLst>
            </a:pP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Médian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moteur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&gt;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Ulnaire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moteur</a:t>
            </a:r>
            <a:endParaRPr lang="en-US" sz="2400" b="1" dirty="0" smtClean="0">
              <a:solidFill>
                <a:schemeClr val="bg1"/>
              </a:solidFill>
              <a:latin typeface="Century Gothic" pitchFamily="-65" charset="0"/>
              <a:ea typeface="Times New Roman" pitchFamily="-65" charset="0"/>
              <a:cs typeface="Times New Roman" pitchFamily="-65" charset="0"/>
            </a:endParaRPr>
          </a:p>
          <a:p>
            <a:pPr marL="542925" indent="-542925">
              <a:lnSpc>
                <a:spcPct val="160000"/>
              </a:lnSpc>
              <a:buFont typeface="Lucida Grande" pitchFamily="-65" charset="0"/>
              <a:buChar char="☯"/>
              <a:tabLst>
                <a:tab pos="803275" algn="l"/>
              </a:tabLst>
            </a:pPr>
            <a:r>
              <a:rPr lang="en-US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Ratio </a:t>
            </a:r>
            <a:r>
              <a:rPr lang="en-US" sz="2400" b="1" dirty="0" err="1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d’amplitude</a:t>
            </a:r>
            <a:r>
              <a:rPr lang="en-US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motrice</a:t>
            </a:r>
            <a:r>
              <a:rPr lang="en-US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br>
              <a:rPr lang="en-US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en-US" sz="2400" b="1" dirty="0" err="1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ulnaire/médian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(</a:t>
            </a:r>
            <a:r>
              <a:rPr lang="en-US" sz="2400" i="1" dirty="0" err="1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Lyu</a:t>
            </a:r>
            <a:r>
              <a:rPr lang="en-US" sz="2400" i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et al, 2011)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en-US" sz="2400" b="1" dirty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[0.6 – 1.7]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: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sujets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normaux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en-US" sz="2400" b="1" dirty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&gt; 1.7 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: 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	SLA 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(</a:t>
            </a:r>
            <a:r>
              <a:rPr lang="en-US" sz="2400" b="1" u="sng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&lt; 0.6 in 1/60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), TOS</a:t>
            </a:r>
            <a:b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en-US" sz="2400" b="1" dirty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&lt; 0.6 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: 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	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Maladie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d’Hirayama</a:t>
            </a:r>
            <a:r>
              <a:rPr lang="en-US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(</a:t>
            </a:r>
            <a:r>
              <a:rPr lang="en-US" sz="2400" b="1" u="sng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34/</a:t>
            </a:r>
            <a:r>
              <a:rPr lang="en-US" sz="2400" b="1" u="sng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46</a:t>
            </a:r>
            <a:r>
              <a:rPr lang="en-US" sz="2400" b="1" dirty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900" y="2590800"/>
            <a:ext cx="3530600" cy="2259013"/>
          </a:xfrm>
          <a:prstGeom prst="rect">
            <a:avLst/>
          </a:prstGeom>
          <a:effectLst>
            <a:outerShdw blurRad="50800" dist="2794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Ellipse 5"/>
          <p:cNvSpPr/>
          <p:nvPr/>
        </p:nvSpPr>
        <p:spPr>
          <a:xfrm>
            <a:off x="8039100" y="2743200"/>
            <a:ext cx="609600" cy="1468438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6985000" y="4495800"/>
            <a:ext cx="609600" cy="134938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771525" y="2755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Ratio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d’amplitude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motrice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ulnaire/médian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03107" y="5726668"/>
            <a:ext cx="2092490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7,4 : 3,4 = 2,2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rgbClr val="000066"/>
            </a:gs>
            <a:gs pos="100000">
              <a:srgbClr val="00006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68389" y="0"/>
            <a:ext cx="10112872" cy="6679248"/>
            <a:chOff x="528" y="0"/>
            <a:chExt cx="31710" cy="21037"/>
          </a:xfrm>
        </p:grpSpPr>
        <p:grpSp>
          <p:nvGrpSpPr>
            <p:cNvPr id="3" name="Group 24"/>
            <p:cNvGrpSpPr>
              <a:grpSpLocks/>
            </p:cNvGrpSpPr>
            <p:nvPr/>
          </p:nvGrpSpPr>
          <p:grpSpPr bwMode="auto">
            <a:xfrm>
              <a:off x="28848" y="0"/>
              <a:ext cx="3120" cy="2688"/>
              <a:chOff x="29136" y="0"/>
              <a:chExt cx="3120" cy="2688"/>
            </a:xfrm>
          </p:grpSpPr>
          <p:pic>
            <p:nvPicPr>
              <p:cNvPr id="2050" name="Picture 2" descr="H:\intro2.gif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9136" y="4"/>
                <a:ext cx="3101" cy="2680"/>
              </a:xfrm>
              <a:prstGeom prst="rect">
                <a:avLst/>
              </a:prstGeom>
              <a:noFill/>
            </p:spPr>
          </p:pic>
          <p:sp useBgFill="1">
            <p:nvSpPr>
              <p:cNvPr id="2051" name="Rectangle 3"/>
              <p:cNvSpPr>
                <a:spLocks noChangeArrowheads="1"/>
              </p:cNvSpPr>
              <p:nvPr/>
            </p:nvSpPr>
            <p:spPr bwMode="auto">
              <a:xfrm>
                <a:off x="29136" y="0"/>
                <a:ext cx="793" cy="2674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 useBgFill="1">
            <p:nvSpPr>
              <p:cNvPr id="2052" name="Rectangle 4"/>
              <p:cNvSpPr>
                <a:spLocks noChangeArrowheads="1"/>
              </p:cNvSpPr>
              <p:nvPr/>
            </p:nvSpPr>
            <p:spPr bwMode="auto">
              <a:xfrm>
                <a:off x="31964" y="7"/>
                <a:ext cx="292" cy="2681"/>
              </a:xfrm>
              <a:prstGeom prst="rect">
                <a:avLst/>
              </a:prstGeom>
              <a:ln w="9525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 useBgFill="1"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29144" y="0"/>
                <a:ext cx="3103" cy="458"/>
              </a:xfrm>
              <a:prstGeom prst="rect">
                <a:avLst/>
              </a:prstGeom>
              <a:ln w="9525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 useBgFill="1"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29144" y="2452"/>
                <a:ext cx="3103" cy="236"/>
              </a:xfrm>
              <a:prstGeom prst="rect">
                <a:avLst/>
              </a:prstGeom>
              <a:ln w="9525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28" y="662"/>
              <a:ext cx="27456" cy="1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600" b="1" dirty="0">
                  <a:solidFill>
                    <a:schemeClr val="bg1"/>
                  </a:solidFill>
                  <a:latin typeface="Century Gothic" pitchFamily="-65" charset="0"/>
                </a:rPr>
                <a:t>Early </a:t>
              </a:r>
              <a:r>
                <a:rPr lang="en-GB" sz="1600" b="1" dirty="0" err="1">
                  <a:solidFill>
                    <a:schemeClr val="bg1"/>
                  </a:solidFill>
                  <a:latin typeface="Century Gothic" pitchFamily="-65" charset="0"/>
                </a:rPr>
                <a:t>neurophysiological</a:t>
              </a:r>
              <a:r>
                <a:rPr lang="en-GB" sz="1600" b="1" dirty="0">
                  <a:solidFill>
                    <a:schemeClr val="bg1"/>
                  </a:solidFill>
                  <a:latin typeface="Century Gothic" pitchFamily="-65" charset="0"/>
                </a:rPr>
                <a:t> diagnosis of true </a:t>
              </a:r>
              <a:r>
                <a:rPr lang="en-GB" sz="1600" b="1" dirty="0" err="1">
                  <a:solidFill>
                    <a:schemeClr val="bg1"/>
                  </a:solidFill>
                  <a:latin typeface="Century Gothic" pitchFamily="-65" charset="0"/>
                </a:rPr>
                <a:t>neurogenic</a:t>
              </a:r>
              <a:r>
                <a:rPr lang="en-GB" sz="1600" b="1" dirty="0">
                  <a:solidFill>
                    <a:schemeClr val="bg1"/>
                  </a:solidFill>
                  <a:latin typeface="Century Gothic" pitchFamily="-65" charset="0"/>
                </a:rPr>
                <a:t> "thoracic outlet syndrome" (TOS)</a:t>
              </a:r>
              <a:endParaRPr lang="fr-FR" sz="1600" b="1" dirty="0">
                <a:solidFill>
                  <a:schemeClr val="bg1"/>
                </a:solidFill>
                <a:latin typeface="Century Gothic" pitchFamily="-65" charset="0"/>
              </a:endParaRPr>
            </a:p>
            <a:p>
              <a:pPr eaLnBrk="0" hangingPunct="0"/>
              <a:r>
                <a:rPr lang="en-GB" sz="1600" dirty="0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M.T. </a:t>
              </a:r>
              <a:r>
                <a:rPr lang="en-GB" sz="1600" dirty="0" err="1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Hua</a:t>
              </a:r>
              <a:r>
                <a:rPr lang="en-GB" sz="1600" dirty="0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, A. </a:t>
              </a:r>
              <a:r>
                <a:rPr lang="en-GB" sz="1600" dirty="0" err="1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Dubuisson</a:t>
              </a:r>
              <a:r>
                <a:rPr lang="en-GB" sz="1600" dirty="0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, B. </a:t>
              </a:r>
              <a:r>
                <a:rPr lang="en-GB" sz="1600" dirty="0" err="1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Zeevaert</a:t>
              </a:r>
              <a:r>
                <a:rPr lang="en-GB" sz="1600" dirty="0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, F.C. Wang (</a:t>
              </a:r>
              <a:r>
                <a:rPr lang="en-GB" sz="1600" dirty="0" err="1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Liège</a:t>
              </a:r>
              <a:r>
                <a:rPr lang="en-GB" sz="1600" dirty="0">
                  <a:solidFill>
                    <a:schemeClr val="bg1"/>
                  </a:solidFill>
                  <a:latin typeface="Century Gothic" pitchFamily="-65" charset="0"/>
                  <a:ea typeface="Times New Roman" pitchFamily="-65" charset="0"/>
                  <a:cs typeface="Times New Roman" pitchFamily="-65" charset="0"/>
                </a:rPr>
                <a:t>, B) </a:t>
              </a:r>
              <a:endParaRPr lang="en-GB" sz="1600" dirty="0">
                <a:solidFill>
                  <a:schemeClr val="bg1"/>
                </a:solidFill>
                <a:latin typeface="Century Gothic" pitchFamily="-65" charset="0"/>
              </a:endParaRPr>
            </a:p>
          </p:txBody>
        </p:sp>
        <p:graphicFrame>
          <p:nvGraphicFramePr>
            <p:cNvPr id="2062" name="Object 14"/>
            <p:cNvGraphicFramePr>
              <a:graphicFrameLocks noChangeAspect="1"/>
            </p:cNvGraphicFramePr>
            <p:nvPr/>
          </p:nvGraphicFramePr>
          <p:xfrm>
            <a:off x="528" y="3496"/>
            <a:ext cx="11568" cy="11240"/>
          </p:xfrm>
          <a:graphic>
            <a:graphicData uri="http://schemas.openxmlformats.org/presentationml/2006/ole">
              <p:oleObj spid="_x0000_s16386" name="Feuille de calcul" r:id="rId4" imgW="5820057" imgH="5219982" progId="Excel.Sheet.8">
                <p:embed/>
              </p:oleObj>
            </a:graphicData>
          </a:graphic>
        </p:graphicFrame>
        <p:graphicFrame>
          <p:nvGraphicFramePr>
            <p:cNvPr id="2063" name="Object 15"/>
            <p:cNvGraphicFramePr>
              <a:graphicFrameLocks noChangeAspect="1"/>
            </p:cNvGraphicFramePr>
            <p:nvPr/>
          </p:nvGraphicFramePr>
          <p:xfrm>
            <a:off x="12816" y="15505"/>
            <a:ext cx="19056" cy="5532"/>
          </p:xfrm>
          <a:graphic>
            <a:graphicData uri="http://schemas.openxmlformats.org/presentationml/2006/ole">
              <p:oleObj spid="_x0000_s16387" name="Feuille de calcul" r:id="rId5" imgW="6924912" imgH="2295708" progId="Excel.Sheet.8">
                <p:embed/>
              </p:oleObj>
            </a:graphicData>
          </a:graphic>
        </p:graphicFrame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30887" y="3072"/>
              <a:ext cx="1351" cy="7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600" b="1" dirty="0">
                  <a:solidFill>
                    <a:schemeClr val="bg1"/>
                  </a:solidFill>
                  <a:latin typeface="Century Gothic" pitchFamily="-65" charset="0"/>
                </a:rPr>
                <a:t>BARCELONA  2004</a:t>
              </a: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1248" y="9648"/>
              <a:ext cx="624" cy="6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1248" y="10752"/>
              <a:ext cx="624" cy="624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1248" y="11856"/>
              <a:ext cx="624" cy="62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12816" y="2918"/>
              <a:ext cx="17664" cy="11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	Patients and methods</a:t>
              </a: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/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Twenty-seven patients, diagnosed as having a TOS, were studied. The diagnosis was previously made by clinicians unrelated to our electrophysiological laboratory.</a:t>
              </a: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Each patient was called back. History taking, physical examination and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neurography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evaluation were systematically performed. All had a cervical spine radiograph and a vascular-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doppler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flow study, otherwise the request was made. No other entrapment neuropathy was diagnosed in these 27 patients.</a:t>
              </a: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According to their history, clinical features and vascular-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doppler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(</a:t>
              </a:r>
              <a:r>
                <a:rPr lang="en-GB" sz="800" b="1" u="sng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Table 1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), 3 groups were established : UNLIKELY TOS (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n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= 7, 4 women and 3 men, mean age = 48.7), VASCULAR TOS (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n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= 10, 8 women and 2 men, mean age = 41.6) and NEUROGENIC TOS with or without a vascular component (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n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= 10, 10 women, mean age = 44.8).</a:t>
              </a: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We studied the medial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antebrachial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cutaneous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nerve amplitude (MACN SNAP amplitude), radial SNAP amplitude/MACN SNAP amplitude ratio and the difference between minimal F-M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latenties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of median and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nerves (F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- F median) in these 3 groups (in bilateral TOS, only the worst side was considered) and in a group of 52 healthy subjects.</a:t>
              </a:r>
              <a:endParaRPr lang="en-GB" sz="800" dirty="0" smtClean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endParaRPr lang="en-GB" sz="800" dirty="0" smtClean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endParaRPr lang="en-GB" sz="800" dirty="0" smtClean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endParaRPr lang="en-GB" sz="800" dirty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endParaRPr lang="en-GB" sz="800" dirty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endParaRPr lang="en-GB" sz="800" dirty="0">
                <a:solidFill>
                  <a:schemeClr val="bg1"/>
                </a:solidFill>
                <a:latin typeface="Century Gothic" pitchFamily="-65" charset="0"/>
                <a:ea typeface="Arial" pitchFamily="-65" charset="0"/>
                <a:cs typeface="Arial" pitchFamily="-65" charset="0"/>
              </a:endParaRP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	Results</a:t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/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Control subjects: mean MACN amplitude was 18 ± 5 µV, lower limit of normal (LN) was 7.7 µV ; mean amplitude ratio was 2 ± 1 , upper LN was 3.8 ; mean F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– F median was 1.1 ± 0.8 ms, lower LN was -0.4 ms (</a:t>
              </a:r>
              <a:r>
                <a:rPr lang="en-GB" sz="800" b="1" u="sng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Table 3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).</a:t>
              </a:r>
            </a:p>
            <a:p>
              <a:pPr algn="just">
                <a:tabLst>
                  <a:tab pos="229172" algn="l"/>
                </a:tabLst>
              </a:pP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Pathologic features were distributed as follows : 1) C7 transverse process hypertrophy or cervical rib : 0/7 case in UNLIKELY TOS, 2/10 cases in VASCULAR TOS and 4/10 cases in NEUROGENIC TOS ; 2) MACN amplitude &lt; 7.7 µV : 1/7 case in UNLIKELY TOS, 2/10 cases in VASCULAR TOS and 3/10 cases in NEUROGENIC TOS ; 3) amplitude ratio </a:t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&gt; 3.8 : 1/7 case in UNLIKELY TOS, 2/10 cases in VASCULAR TOS and 7/10 cases in NEUROGENIC TOS ; 4) F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– F median &lt; -0.4 ms : 1/7 case in UNLIKELY TOS, 1/10 cases in VASCULAR TOS and 5/10 cases in NEUROGENIC TOS (</a:t>
              </a:r>
              <a:r>
                <a:rPr lang="en-GB" sz="800" b="1" u="sng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Tables 2 and 3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).</a:t>
              </a:r>
              <a:r>
                <a:rPr lang="fr-FR" sz="800" dirty="0">
                  <a:solidFill>
                    <a:schemeClr val="bg1"/>
                  </a:solidFill>
                  <a:latin typeface="Century Gothic" pitchFamily="-65" charset="0"/>
                </a:rPr>
                <a:t> </a:t>
              </a: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13095" y="2832"/>
              <a:ext cx="624" cy="6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13095" y="8640"/>
              <a:ext cx="624" cy="624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3888" y="16755"/>
              <a:ext cx="8208" cy="4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indent="229172" algn="just"/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Conclusion</a:t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/>
              </a:r>
              <a:b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</a:b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Our results suggest that the amplitude ratio (radial SNAP amplitude/MACN SNAP amplitude) is more sensitive than the MACN amplitude for the diagnosis of TOS. The difference between F-wave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latenties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of median and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 nerves (F median 0.4 ms longer than F </a:t>
              </a:r>
              <a:r>
                <a:rPr lang="en-GB" sz="800" dirty="0" err="1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ulnar</a:t>
              </a:r>
              <a:r>
                <a:rPr lang="en-GB" sz="800" dirty="0">
                  <a:solidFill>
                    <a:schemeClr val="bg1"/>
                  </a:solidFill>
                  <a:latin typeface="Century Gothic" pitchFamily="-65" charset="0"/>
                  <a:ea typeface="Arial" pitchFamily="-65" charset="0"/>
                  <a:cs typeface="Arial" pitchFamily="-65" charset="0"/>
                </a:rPr>
                <a:t>) can strengthen the presumption of TOS, as far as there is no associated carpal tunnel syndrome.</a:t>
              </a:r>
              <a:r>
                <a:rPr lang="fr-FR" sz="800" dirty="0">
                  <a:solidFill>
                    <a:schemeClr val="bg1"/>
                  </a:solidFill>
                  <a:latin typeface="Century Gothic" pitchFamily="-65" charset="0"/>
                </a:rPr>
                <a:t> </a:t>
              </a: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13095" y="10080"/>
              <a:ext cx="624" cy="62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27"/>
            <p:cNvGrpSpPr>
              <a:grpSpLocks/>
            </p:cNvGrpSpPr>
            <p:nvPr/>
          </p:nvGrpSpPr>
          <p:grpSpPr bwMode="auto">
            <a:xfrm>
              <a:off x="528" y="15312"/>
              <a:ext cx="2352" cy="5725"/>
              <a:chOff x="480" y="14688"/>
              <a:chExt cx="2352" cy="5725"/>
            </a:xfrm>
          </p:grpSpPr>
          <p:pic>
            <p:nvPicPr>
              <p:cNvPr id="2073" name="Picture 25" descr="C:\Documents and Settings\François Wang\Mes documents\Mes images\casa mila.jpg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480" y="14688"/>
                <a:ext cx="2239" cy="5725"/>
              </a:xfrm>
              <a:prstGeom prst="rect">
                <a:avLst/>
              </a:prstGeom>
              <a:noFill/>
            </p:spPr>
          </p:pic>
          <p:sp useBgFill="1"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>
                <a:off x="2688" y="14688"/>
                <a:ext cx="144" cy="5712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aphicFrame>
          <p:nvGraphicFramePr>
            <p:cNvPr id="2077" name="Object 29"/>
            <p:cNvGraphicFramePr>
              <a:graphicFrameLocks noChangeAspect="1"/>
            </p:cNvGraphicFramePr>
            <p:nvPr/>
          </p:nvGraphicFramePr>
          <p:xfrm>
            <a:off x="15600" y="8691"/>
            <a:ext cx="14909" cy="1869"/>
          </p:xfrm>
          <a:graphic>
            <a:graphicData uri="http://schemas.openxmlformats.org/presentationml/2006/ole">
              <p:oleObj spid="_x0000_s16388" name="Feuille de calcul" r:id="rId7" imgW="6220084" imgH="990894" progId="Excel.Sheet.8">
                <p:embed/>
              </p:oleObj>
            </a:graphicData>
          </a:graphic>
        </p:graphicFrame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3504" y="15320"/>
              <a:ext cx="8782" cy="130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buFontTx/>
                <a:buChar char="•"/>
              </a:pP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X-ray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+ = C7 transverse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process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hypertrophy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or cervical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rib</a:t>
              </a:r>
              <a:endParaRPr lang="fr-FR" sz="700" b="1" dirty="0">
                <a:solidFill>
                  <a:schemeClr val="bg1"/>
                </a:solidFill>
                <a:latin typeface="Century Gothic" pitchFamily="-65" charset="0"/>
              </a:endParaRPr>
            </a:p>
            <a:p>
              <a:pPr>
                <a:buFontTx/>
                <a:buChar char="•"/>
              </a:pP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MACN :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medial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antebrachial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cutaneous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nerve</a:t>
              </a:r>
            </a:p>
            <a:p>
              <a:pPr>
                <a:buFontTx/>
                <a:buChar char="•"/>
              </a:pP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Uln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: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ulnar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; Med :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median</a:t>
              </a:r>
              <a:r>
                <a:rPr lang="fr-FR" sz="700" b="1" dirty="0">
                  <a:solidFill>
                    <a:schemeClr val="bg1"/>
                  </a:solidFill>
                  <a:latin typeface="Century Gothic" pitchFamily="-65" charset="0"/>
                </a:rPr>
                <a:t> ; M : man ; W : </a:t>
              </a:r>
              <a:r>
                <a:rPr lang="fr-FR" sz="700" b="1" dirty="0" err="1">
                  <a:solidFill>
                    <a:schemeClr val="bg1"/>
                  </a:solidFill>
                  <a:latin typeface="Century Gothic" pitchFamily="-65" charset="0"/>
                </a:rPr>
                <a:t>woman</a:t>
              </a:r>
              <a:endParaRPr lang="fr-FR" sz="700" b="1" dirty="0">
                <a:solidFill>
                  <a:schemeClr val="bg1"/>
                </a:solidFill>
                <a:latin typeface="Century Gothic" pitchFamily="-65" charset="0"/>
              </a:endParaRPr>
            </a:p>
          </p:txBody>
        </p:sp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14016" y="8726"/>
              <a:ext cx="1692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fr-FR" sz="800" b="1" u="sng" dirty="0">
                  <a:solidFill>
                    <a:schemeClr val="bg1"/>
                  </a:solidFill>
                  <a:latin typeface="Century Gothic" pitchFamily="-65" charset="0"/>
                </a:rPr>
                <a:t>Table 1</a:t>
              </a:r>
            </a:p>
          </p:txBody>
        </p: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528" y="2784"/>
              <a:ext cx="1705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fr-FR" sz="800" b="1" u="sng" dirty="0">
                  <a:solidFill>
                    <a:schemeClr val="bg1"/>
                  </a:solidFill>
                  <a:latin typeface="Century Gothic" pitchFamily="-65" charset="0"/>
                </a:rPr>
                <a:t>Table 2</a:t>
              </a:r>
            </a:p>
          </p:txBody>
        </p:sp>
        <p:sp>
          <p:nvSpPr>
            <p:cNvPr id="2082" name="Text Box 34"/>
            <p:cNvSpPr txBox="1">
              <a:spLocks noChangeArrowheads="1"/>
            </p:cNvSpPr>
            <p:nvPr/>
          </p:nvSpPr>
          <p:spPr bwMode="auto">
            <a:xfrm>
              <a:off x="12816" y="14640"/>
              <a:ext cx="1705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fr-FR" sz="800" b="1" u="sng" dirty="0">
                  <a:solidFill>
                    <a:schemeClr val="bg1"/>
                  </a:solidFill>
                  <a:latin typeface="Century Gothic" pitchFamily="-65" charset="0"/>
                </a:rPr>
                <a:t>Table 3</a:t>
              </a: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31248" y="12960"/>
              <a:ext cx="624" cy="624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4095" y="16816"/>
              <a:ext cx="624" cy="624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7175" y="2316163"/>
            <a:ext cx="9686925" cy="301005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542925" indent="-542925">
              <a:lnSpc>
                <a:spcPct val="160000"/>
              </a:lnSpc>
              <a:buFont typeface="Lucida Grande" pitchFamily="-65" charset="0"/>
              <a:buChar char="☯"/>
              <a:tabLst>
                <a:tab pos="803275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Branche terminale sensitive du </a:t>
            </a:r>
            <a:r>
              <a:rPr lang="fr-FR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nerf radial </a:t>
            </a: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: </a:t>
            </a:r>
            <a:b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	- 8 cm entre stimulation et détection</a:t>
            </a:r>
          </a:p>
          <a:p>
            <a:pPr marL="542925" indent="-542925">
              <a:lnSpc>
                <a:spcPct val="160000"/>
              </a:lnSpc>
              <a:buFont typeface="Lucida Grande" pitchFamily="-65" charset="0"/>
              <a:buChar char="☯"/>
              <a:tabLst>
                <a:tab pos="803275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BCI/</a:t>
            </a:r>
            <a:r>
              <a:rPr lang="fr-FR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nerf cutané </a:t>
            </a:r>
            <a:r>
              <a:rPr lang="fr-FR" sz="2400" b="1" dirty="0" err="1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antebrachial</a:t>
            </a:r>
            <a:r>
              <a:rPr lang="fr-FR" sz="2400" b="1" dirty="0" smtClean="0">
                <a:solidFill>
                  <a:srgbClr val="FFFF00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médial </a:t>
            </a: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:</a:t>
            </a:r>
            <a:b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	- 8 cm entre stimulation et détection</a:t>
            </a:r>
            <a:b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</a:br>
            <a:r>
              <a:rPr lang="fr-FR" sz="2400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	- 4 cm de part et d’autre du pli du coude   </a:t>
            </a:r>
            <a:endParaRPr lang="fr-FR" sz="2400" b="1" dirty="0">
              <a:solidFill>
                <a:schemeClr val="bg1"/>
              </a:solidFill>
              <a:latin typeface="Century Gothic" pitchFamily="-65" charset="0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771525" y="2755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Nouvelle neurographie sensitive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771525" y="2755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Nouvelle neurographie sensitive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54100" y="1993900"/>
          <a:ext cx="817763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856"/>
                <a:gridCol w="1386304"/>
                <a:gridCol w="1308616"/>
                <a:gridCol w="979714"/>
                <a:gridCol w="979714"/>
                <a:gridCol w="979714"/>
                <a:gridCol w="9797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N=50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Moyenne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Médiane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ET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Min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Max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LN</a:t>
                      </a:r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Age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44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14,3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93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Taille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168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9,4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192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VC radial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62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6,1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46,8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72,7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52,4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Amp radial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48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50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14,5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84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24,5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VC BCI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5,8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55,6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80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56,6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Amp BCI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6,4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42,7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9,5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Radial/BCI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2,5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2,6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0,8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4,4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3,8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Taille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771525" y="8878"/>
            <a:ext cx="874395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Radial/BCI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vs</a:t>
            </a:r>
            <a:r>
              <a:rPr lang="en-US" b="1" dirty="0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entury Gothic" pitchFamily="-65" charset="0"/>
                <a:ea typeface="Times New Roman" pitchFamily="-65" charset="0"/>
                <a:cs typeface="Times New Roman" pitchFamily="-65" charset="0"/>
              </a:rPr>
              <a:t>Taille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Graphique 3"/>
          <p:cNvGraphicFramePr>
            <a:graphicFrameLocks/>
          </p:cNvGraphicFramePr>
          <p:nvPr/>
        </p:nvGraphicFramePr>
        <p:xfrm>
          <a:off x="1524000" y="1473200"/>
          <a:ext cx="72390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983</Words>
  <Application>Microsoft Macintosh PowerPoint</Application>
  <PresentationFormat>Diapositives 35 mm</PresentationFormat>
  <Paragraphs>182</Paragraphs>
  <Slides>14</Slides>
  <Notes>0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Thème Office</vt:lpstr>
      <vt:lpstr>Feuille de calcul Microsoft Excel</vt:lpstr>
      <vt:lpstr>ENMG et TOS</vt:lpstr>
      <vt:lpstr>ENMG et TOS</vt:lpstr>
      <vt:lpstr>Diapositive 3</vt:lpstr>
      <vt:lpstr>Ratio d’amplitude motrice ulnaire/médian</vt:lpstr>
      <vt:lpstr>Diapositive 5</vt:lpstr>
      <vt:lpstr>Nouvelle neurographie sensitive</vt:lpstr>
      <vt:lpstr>Nouvelle neurographie sensitive</vt:lpstr>
      <vt:lpstr>BCI vs Taille</vt:lpstr>
      <vt:lpstr>Radial/BCI vs Taille</vt:lpstr>
      <vt:lpstr>BCI vs Age</vt:lpstr>
      <vt:lpstr>Radial/BCI vs Age</vt:lpstr>
      <vt:lpstr>BCI vs périmètre du bras</vt:lpstr>
      <vt:lpstr>Radial/BCI vs périmètre du bras</vt:lpstr>
      <vt:lpstr>BCI : différence G/Dr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</dc:title>
  <dc:creator>Francois Wang</dc:creator>
  <cp:lastModifiedBy>Francois Wang</cp:lastModifiedBy>
  <cp:revision>8</cp:revision>
  <dcterms:created xsi:type="dcterms:W3CDTF">2013-06-10T07:03:23Z</dcterms:created>
  <dcterms:modified xsi:type="dcterms:W3CDTF">2013-06-11T07:31:19Z</dcterms:modified>
</cp:coreProperties>
</file>