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14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18/10/12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18/10/12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18/10/12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18/10/12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touteleurope.eu/fr/actions/economie/politique-economique/presentation/le-mecanisme-europeen-de-stabilite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gauches en Europe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Pierre Verjans Université de Liège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352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Droite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National-libéralisme</a:t>
            </a:r>
          </a:p>
          <a:p>
            <a:pPr lvl="1"/>
            <a:r>
              <a:rPr lang="fr-FR" dirty="0" smtClean="0"/>
              <a:t>NVA</a:t>
            </a:r>
          </a:p>
          <a:p>
            <a:pPr lvl="1"/>
            <a:r>
              <a:rPr lang="fr-FR" dirty="0" err="1" smtClean="0"/>
              <a:t>Wilders</a:t>
            </a:r>
            <a:endParaRPr lang="fr-FR" dirty="0" smtClean="0"/>
          </a:p>
          <a:p>
            <a:pPr lvl="1"/>
            <a:r>
              <a:rPr lang="fr-FR" dirty="0" smtClean="0"/>
              <a:t>Vrais Finlandais</a:t>
            </a:r>
          </a:p>
          <a:p>
            <a:pPr lvl="1"/>
            <a:r>
              <a:rPr lang="fr-FR" dirty="0" smtClean="0"/>
              <a:t>FN</a:t>
            </a:r>
          </a:p>
          <a:p>
            <a:pPr lvl="1"/>
            <a:r>
              <a:rPr lang="fr-FR" dirty="0" smtClean="0"/>
              <a:t>Hongrie</a:t>
            </a:r>
          </a:p>
          <a:p>
            <a:pPr lvl="1"/>
            <a:r>
              <a:rPr lang="fr-FR" dirty="0" smtClean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9352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Gauche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Plus de solidarité (avec qui?)</a:t>
            </a:r>
          </a:p>
          <a:p>
            <a:endParaRPr lang="fr-FR" dirty="0"/>
          </a:p>
          <a:p>
            <a:r>
              <a:rPr lang="fr-FR" dirty="0" smtClean="0"/>
              <a:t>Moins d’isolement, moins d’individualisme…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03872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Belgique: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National-libéralisme</a:t>
            </a:r>
          </a:p>
          <a:p>
            <a:endParaRPr lang="fr-FR" dirty="0"/>
          </a:p>
          <a:p>
            <a:r>
              <a:rPr lang="fr-FR" dirty="0" smtClean="0"/>
              <a:t>Contre</a:t>
            </a:r>
          </a:p>
          <a:p>
            <a:endParaRPr lang="fr-FR" dirty="0"/>
          </a:p>
          <a:p>
            <a:r>
              <a:rPr lang="fr-FR" dirty="0" smtClean="0"/>
              <a:t>Fidélité partisane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6367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1582341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/>
              <a:t>Signatures </a:t>
            </a:r>
            <a:r>
              <a:rPr lang="fr-FR" b="1" dirty="0"/>
              <a:t>et ratifications du traité sur la stabilité, la coordination et la gouvernance au sein de l'union économique et monétaire</a:t>
            </a:r>
          </a:p>
          <a:p>
            <a:r>
              <a:rPr lang="fr-FR" dirty="0" smtClean="0"/>
              <a:t> </a:t>
            </a:r>
            <a:r>
              <a:rPr lang="fr-FR" dirty="0"/>
              <a:t>13 Etats de l'Union européenne, dont 9 membres de la zone euro, ont aujourd'hui ratifié le Pacte budgétaire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/>
              <a:t>A partir du 1er mars 2013, un Etat ne pourra être bénéficiaire </a:t>
            </a:r>
            <a:r>
              <a:rPr lang="fr-FR" dirty="0" err="1" smtClean="0"/>
              <a:t>du</a:t>
            </a:r>
            <a:r>
              <a:rPr lang="fr-FR" b="1" dirty="0" err="1" smtClean="0">
                <a:hlinkClick r:id="rId2"/>
              </a:rPr>
              <a:t>Mécanisme</a:t>
            </a:r>
            <a:r>
              <a:rPr lang="fr-FR" b="1" dirty="0" smtClean="0">
                <a:hlinkClick r:id="rId2"/>
              </a:rPr>
              <a:t> </a:t>
            </a:r>
            <a:r>
              <a:rPr lang="fr-FR" b="1" dirty="0">
                <a:hlinkClick r:id="rId2"/>
              </a:rPr>
              <a:t>européen de stabilité</a:t>
            </a:r>
            <a:r>
              <a:rPr lang="fr-FR" dirty="0">
                <a:hlinkClick r:id="rId2"/>
              </a:rPr>
              <a:t> s'il n'a pas ratifié le Traité sur la stabilité, la coordination et la gouvernance.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2087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58421" y="612844"/>
            <a:ext cx="7227502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 La règle </a:t>
            </a:r>
            <a:r>
              <a:rPr lang="fr-FR" dirty="0"/>
              <a:t>d'or </a:t>
            </a:r>
            <a:r>
              <a:rPr lang="fr-FR" dirty="0" smtClean="0"/>
              <a:t>budgétaire:  </a:t>
            </a:r>
            <a:r>
              <a:rPr lang="fr-FR" dirty="0"/>
              <a:t>les pays s'engagent plus précisément à avoir des budgets en équilibre ou en excédent. Le déficit structurel ne devra pas dépasser 0,5% du PIB. 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Pour </a:t>
            </a:r>
            <a:r>
              <a:rPr lang="fr-FR" dirty="0"/>
              <a:t>les pays ayant une dette inférieure à 60% du PIB, un déficit structurel atteignant 1% du PIB pourra être accordé</a:t>
            </a:r>
            <a:r>
              <a:rPr lang="fr-FR" dirty="0" smtClean="0"/>
              <a:t>.</a:t>
            </a:r>
          </a:p>
          <a:p>
            <a:r>
              <a:rPr lang="fr-FR" dirty="0" smtClean="0"/>
              <a:t> </a:t>
            </a:r>
            <a:r>
              <a:rPr lang="fr-FR" dirty="0"/>
              <a:t>La règle d'or devra être incorporée de préférence dans la constitution de chaque pays, sans caractère obligatoire</a:t>
            </a:r>
            <a:r>
              <a:rPr lang="fr-FR" dirty="0" smtClean="0"/>
              <a:t>.</a:t>
            </a:r>
          </a:p>
          <a:p>
            <a:r>
              <a:rPr lang="fr-FR" dirty="0" smtClean="0"/>
              <a:t> </a:t>
            </a:r>
            <a:r>
              <a:rPr lang="fr-FR" dirty="0"/>
              <a:t>La Cour de justice sera habilitée à prendre des sanctions pouvant atteindre 0,1% du PIB en cas d'infraction à la règle d'or. 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Notons </a:t>
            </a:r>
            <a:r>
              <a:rPr lang="fr-FR" dirty="0"/>
              <a:t>que l'Allemagne souhaitait donner le pouvoir à la Cour de sanctionner les dérapages de déficit et de dette mais cela n'a pas encore été retenu</a:t>
            </a:r>
            <a:r>
              <a:rPr lang="fr-FR" dirty="0" smtClean="0"/>
              <a:t>.</a:t>
            </a:r>
          </a:p>
          <a:p>
            <a:r>
              <a:rPr lang="fr-FR" dirty="0" smtClean="0"/>
              <a:t> </a:t>
            </a:r>
            <a:r>
              <a:rPr lang="fr-FR" dirty="0"/>
              <a:t>A cet égard, la limite autorisée de déficit public reste à 3% du PIB.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Les </a:t>
            </a:r>
            <a:r>
              <a:rPr lang="fr-FR" dirty="0"/>
              <a:t>sanctions deviendront quasi-automatiques pour les pays </a:t>
            </a:r>
            <a:r>
              <a:rPr lang="fr-FR" dirty="0" smtClean="0"/>
              <a:t>dépassant </a:t>
            </a:r>
            <a:r>
              <a:rPr lang="fr-FR" dirty="0"/>
              <a:t>cette limite.</a:t>
            </a:r>
          </a:p>
        </p:txBody>
      </p:sp>
    </p:spTree>
    <p:extLst>
      <p:ext uri="{BB962C8B-B14F-4D97-AF65-F5344CB8AC3E}">
        <p14:creationId xmlns:p14="http://schemas.microsoft.com/office/powerpoint/2010/main" val="3918566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Gauche?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Bobbio: égalité</a:t>
            </a:r>
          </a:p>
          <a:p>
            <a:endParaRPr lang="fr-FR" dirty="0"/>
          </a:p>
          <a:p>
            <a:r>
              <a:rPr lang="fr-FR" dirty="0" smtClean="0"/>
              <a:t>!! Pas opposé à liberté!</a:t>
            </a:r>
          </a:p>
          <a:p>
            <a:endParaRPr lang="fr-FR" dirty="0"/>
          </a:p>
          <a:p>
            <a:r>
              <a:rPr lang="fr-FR" dirty="0" err="1" smtClean="0"/>
              <a:t>Cfr</a:t>
            </a:r>
            <a:r>
              <a:rPr lang="fr-FR" dirty="0" smtClean="0"/>
              <a:t>: Socialisme contre communisme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112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Septième législature : 2009 </a:t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 smtClean="0"/>
              <a:t>Groupe </a:t>
            </a:r>
            <a:r>
              <a:rPr lang="fr-FR" b="1" dirty="0"/>
              <a:t>politique	Sièges	</a:t>
            </a:r>
          </a:p>
          <a:p>
            <a:r>
              <a:rPr lang="fr-FR" dirty="0"/>
              <a:t>EPP	</a:t>
            </a:r>
            <a:r>
              <a:rPr lang="fr-FR" dirty="0" smtClean="0"/>
              <a:t>		265</a:t>
            </a:r>
            <a:r>
              <a:rPr lang="fr-FR" dirty="0"/>
              <a:t>	</a:t>
            </a:r>
          </a:p>
          <a:p>
            <a:r>
              <a:rPr lang="fr-FR" dirty="0"/>
              <a:t>S&amp;D	</a:t>
            </a:r>
            <a:r>
              <a:rPr lang="fr-FR" dirty="0" smtClean="0"/>
              <a:t>		184</a:t>
            </a:r>
            <a:r>
              <a:rPr lang="fr-FR" dirty="0"/>
              <a:t>	</a:t>
            </a:r>
          </a:p>
          <a:p>
            <a:r>
              <a:rPr lang="fr-FR" dirty="0"/>
              <a:t>ALDE	</a:t>
            </a:r>
            <a:r>
              <a:rPr lang="fr-FR" dirty="0" smtClean="0"/>
              <a:t>		84</a:t>
            </a:r>
            <a:r>
              <a:rPr lang="fr-FR" dirty="0"/>
              <a:t>	</a:t>
            </a:r>
          </a:p>
          <a:p>
            <a:r>
              <a:rPr lang="fr-FR" dirty="0"/>
              <a:t>GREENS/EFA	</a:t>
            </a:r>
            <a:r>
              <a:rPr lang="fr-FR" dirty="0" smtClean="0"/>
              <a:t>	55</a:t>
            </a:r>
            <a:r>
              <a:rPr lang="fr-FR" dirty="0"/>
              <a:t>	</a:t>
            </a:r>
          </a:p>
          <a:p>
            <a:r>
              <a:rPr lang="fr-FR" dirty="0"/>
              <a:t>ECR	</a:t>
            </a:r>
            <a:r>
              <a:rPr lang="fr-FR" dirty="0" smtClean="0"/>
              <a:t>		54</a:t>
            </a:r>
            <a:r>
              <a:rPr lang="fr-FR" dirty="0"/>
              <a:t>	</a:t>
            </a:r>
          </a:p>
          <a:p>
            <a:r>
              <a:rPr lang="fr-FR" dirty="0"/>
              <a:t>GUE/ NGL	</a:t>
            </a:r>
            <a:r>
              <a:rPr lang="fr-FR" dirty="0" smtClean="0"/>
              <a:t>	35</a:t>
            </a:r>
            <a:r>
              <a:rPr lang="fr-FR" dirty="0"/>
              <a:t>	</a:t>
            </a:r>
          </a:p>
          <a:p>
            <a:r>
              <a:rPr lang="fr-FR" dirty="0"/>
              <a:t>EFD	</a:t>
            </a:r>
            <a:r>
              <a:rPr lang="fr-FR" dirty="0" smtClean="0"/>
              <a:t>		32</a:t>
            </a:r>
            <a:r>
              <a:rPr lang="fr-FR" dirty="0"/>
              <a:t>	</a:t>
            </a:r>
          </a:p>
          <a:p>
            <a:r>
              <a:rPr lang="fr-FR" dirty="0"/>
              <a:t>NA	</a:t>
            </a:r>
            <a:r>
              <a:rPr lang="fr-FR" dirty="0" smtClean="0"/>
              <a:t>		27</a:t>
            </a:r>
            <a:r>
              <a:rPr lang="fr-FR" dirty="0"/>
              <a:t>	</a:t>
            </a:r>
          </a:p>
          <a:p>
            <a:r>
              <a:rPr lang="fr-FR" dirty="0"/>
              <a:t>Total	</a:t>
            </a:r>
            <a:r>
              <a:rPr lang="fr-FR" dirty="0" smtClean="0"/>
              <a:t>		736</a:t>
            </a:r>
            <a:r>
              <a:rPr lang="fr-F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09920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45269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1270281"/>
            <a:ext cx="6196405" cy="4452788"/>
          </a:xfrm>
        </p:spPr>
        <p:txBody>
          <a:bodyPr>
            <a:normAutofit fontScale="85000" lnSpcReduction="10000"/>
          </a:bodyPr>
          <a:lstStyle/>
          <a:p>
            <a:endParaRPr lang="fr-FR" dirty="0"/>
          </a:p>
          <a:p>
            <a:r>
              <a:rPr lang="fr-FR" dirty="0"/>
              <a:t>		EPP-ED : Groupe du Parti populaire européen (Démocrates-Chrétiens)</a:t>
            </a:r>
          </a:p>
          <a:p>
            <a:r>
              <a:rPr lang="fr-FR" b="1" dirty="0"/>
              <a:t>		S&amp;D : Groupe de l’Alliance Progressiste des Socialistes et Démocrates au Parlement européen</a:t>
            </a:r>
          </a:p>
          <a:p>
            <a:r>
              <a:rPr lang="fr-FR" dirty="0"/>
              <a:t>	</a:t>
            </a:r>
            <a:r>
              <a:rPr lang="fr-FR" dirty="0" smtClean="0"/>
              <a:t>ALDE </a:t>
            </a:r>
            <a:r>
              <a:rPr lang="fr-FR" dirty="0"/>
              <a:t>: Groupe Alliance des démocrates et des libéraux pour l'Europe</a:t>
            </a:r>
          </a:p>
          <a:p>
            <a:r>
              <a:rPr lang="fr-FR" b="1" dirty="0"/>
              <a:t>		GREENS/EFA : Groupe des Verts/Alliance libre européenne</a:t>
            </a:r>
          </a:p>
          <a:p>
            <a:r>
              <a:rPr lang="fr-FR" dirty="0"/>
              <a:t>		ECR : Conservateurs et Réformistes européens</a:t>
            </a:r>
          </a:p>
          <a:p>
            <a:r>
              <a:rPr lang="fr-FR" b="1" dirty="0"/>
              <a:t>		GUE/NGL : Groupe confédéral de la Gauche unitaire européenne/Gauche verte nordique</a:t>
            </a:r>
          </a:p>
          <a:p>
            <a:r>
              <a:rPr lang="fr-FR" dirty="0"/>
              <a:t>		EFD : Groupe Europe de la liberté et de la démocratie</a:t>
            </a:r>
          </a:p>
          <a:p>
            <a:r>
              <a:rPr lang="fr-FR" dirty="0"/>
              <a:t>		NA : Non </a:t>
            </a:r>
            <a:r>
              <a:rPr lang="fr-FR" dirty="0" smtClean="0"/>
              <a:t>inscrits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2461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Quelle gauche?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Qui sommes-nous? </a:t>
            </a:r>
          </a:p>
          <a:p>
            <a:pPr lvl="1"/>
            <a:r>
              <a:rPr lang="fr-FR" dirty="0" smtClean="0"/>
              <a:t>Identité: ouverte ou fermée</a:t>
            </a:r>
          </a:p>
          <a:p>
            <a:r>
              <a:rPr lang="fr-FR" dirty="0" smtClean="0"/>
              <a:t>Pourquoi vivons-nous ensemble?</a:t>
            </a:r>
          </a:p>
          <a:p>
            <a:pPr lvl="1"/>
            <a:r>
              <a:rPr lang="fr-FR" dirty="0" smtClean="0"/>
              <a:t>Légitimité: héritée ou construite</a:t>
            </a:r>
          </a:p>
          <a:p>
            <a:r>
              <a:rPr lang="fr-FR" dirty="0" smtClean="0"/>
              <a:t>Comment produisons-nous?</a:t>
            </a:r>
          </a:p>
          <a:p>
            <a:pPr lvl="1"/>
            <a:r>
              <a:rPr lang="fr-FR" dirty="0" smtClean="0"/>
              <a:t>Marché: tout-puissant ou contr</a:t>
            </a:r>
            <a:r>
              <a:rPr lang="fr-FR" dirty="0" smtClean="0"/>
              <a:t>ôlé</a:t>
            </a:r>
          </a:p>
          <a:p>
            <a:r>
              <a:rPr lang="fr-FR" dirty="0" smtClean="0"/>
              <a:t>A qui distribuons-nous la production?</a:t>
            </a:r>
          </a:p>
          <a:p>
            <a:pPr lvl="1"/>
            <a:r>
              <a:rPr lang="fr-FR" dirty="0" smtClean="0"/>
              <a:t>Capital ou travail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532498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Identité: de la nation sanguinaire à l’Europe frileuse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Nationalismes et </a:t>
            </a:r>
            <a:r>
              <a:rPr lang="fr-FR" dirty="0" err="1" smtClean="0"/>
              <a:t>néo-nationalismes</a:t>
            </a: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Djihad </a:t>
            </a:r>
            <a:r>
              <a:rPr lang="fr-FR" dirty="0" err="1" smtClean="0"/>
              <a:t>versis</a:t>
            </a:r>
            <a:r>
              <a:rPr lang="fr-FR" dirty="0" smtClean="0"/>
              <a:t> </a:t>
            </a:r>
            <a:r>
              <a:rPr lang="fr-FR" dirty="0" err="1" smtClean="0"/>
              <a:t>MacWorld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1925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Légitimité: de l’Eglise au vote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Vote comme expression d’un « </a:t>
            </a:r>
            <a:r>
              <a:rPr lang="fr-FR" dirty="0" smtClean="0"/>
              <a:t>être-ensemble »</a:t>
            </a:r>
          </a:p>
          <a:p>
            <a:r>
              <a:rPr lang="fr-FR" dirty="0" smtClean="0"/>
              <a:t>Le peuple qui applaudit ou le peuple qui discute…</a:t>
            </a:r>
          </a:p>
          <a:p>
            <a:endParaRPr lang="fr-FR" dirty="0"/>
          </a:p>
          <a:p>
            <a:r>
              <a:rPr lang="fr-FR" dirty="0" smtClean="0"/>
              <a:t>Unité mystique ou diversité assumée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094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Production marchande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néo-libéralisme à la recherche des investisseurs</a:t>
            </a:r>
          </a:p>
          <a:p>
            <a:endParaRPr lang="fr-FR" dirty="0"/>
          </a:p>
          <a:p>
            <a:r>
              <a:rPr lang="fr-FR" dirty="0" smtClean="0"/>
              <a:t>Gestionnaire de territoire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7288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capital en t</a:t>
            </a:r>
            <a:r>
              <a:rPr lang="fr-FR" dirty="0" smtClean="0"/>
              <a:t>ête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Récompenser les capitalistes</a:t>
            </a:r>
          </a:p>
          <a:p>
            <a:endParaRPr lang="fr-FR" dirty="0"/>
          </a:p>
          <a:p>
            <a:r>
              <a:rPr lang="fr-FR" dirty="0" smtClean="0"/>
              <a:t>Croissance des inégalités </a:t>
            </a:r>
          </a:p>
          <a:p>
            <a:endParaRPr lang="fr-FR" dirty="0"/>
          </a:p>
          <a:p>
            <a:r>
              <a:rPr lang="fr-FR" dirty="0" smtClean="0"/>
              <a:t>Refus d’envisager une alternative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38591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nais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Punaise.thmx</Template>
  <TotalTime>628</TotalTime>
  <Words>406</Words>
  <Application>Microsoft Macintosh PowerPoint</Application>
  <PresentationFormat>Présentation à l'écran (4:3)</PresentationFormat>
  <Paragraphs>89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Punaise</vt:lpstr>
      <vt:lpstr>Les gauches en Europe</vt:lpstr>
      <vt:lpstr>Gauche?</vt:lpstr>
      <vt:lpstr>Septième législature : 2009  </vt:lpstr>
      <vt:lpstr>Présentation PowerPoint</vt:lpstr>
      <vt:lpstr>Quelle gauche?</vt:lpstr>
      <vt:lpstr>Identité: de la nation sanguinaire à l’Europe frileuse</vt:lpstr>
      <vt:lpstr>Légitimité: de l’Eglise au vote</vt:lpstr>
      <vt:lpstr>Production marchande</vt:lpstr>
      <vt:lpstr>Le capital en tête</vt:lpstr>
      <vt:lpstr>Droite</vt:lpstr>
      <vt:lpstr>Gauche</vt:lpstr>
      <vt:lpstr>Belgique: </vt:lpstr>
      <vt:lpstr>Présentation PowerPoint</vt:lpstr>
      <vt:lpstr>Présentation PowerPoint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gauches en Europe</dc:title>
  <dc:creator>Pierre Verjans</dc:creator>
  <cp:lastModifiedBy>Pierre Verjans</cp:lastModifiedBy>
  <cp:revision>7</cp:revision>
  <dcterms:created xsi:type="dcterms:W3CDTF">2012-10-18T20:02:20Z</dcterms:created>
  <dcterms:modified xsi:type="dcterms:W3CDTF">2012-10-19T06:30:43Z</dcterms:modified>
</cp:coreProperties>
</file>