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0279975" cy="42808525"/>
  <p:notesSz cx="7315200" cy="9601200"/>
  <p:defaultTextStyle>
    <a:defPPr>
      <a:defRPr lang="en-US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AE8"/>
    <a:srgbClr val="8294E2"/>
    <a:srgbClr val="9CA0E8"/>
    <a:srgbClr val="999DE7"/>
    <a:srgbClr val="8F93E5"/>
    <a:srgbClr val="8287E2"/>
    <a:srgbClr val="6369DB"/>
    <a:srgbClr val="787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40" d="100"/>
          <a:sy n="40" d="100"/>
        </p:scale>
        <p:origin x="-444" y="5436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AD4D15-7BE5-43A2-9AAD-10DC9627B92A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1077BA-6E76-4E8B-BF60-1472F67DBC5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7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17E1E-3F88-49C4-85B1-AB541C52D7F0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85BEC-3E88-4032-ABFA-0E856D353F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6FEE-9451-4EFD-B9DB-9FBED05B9719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C59B-5472-4F2E-AECD-6F395243CBB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2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A8EC-2758-4549-A345-D11ABE8F9365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4985-4AF7-4D21-9B56-4995251089A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1563-57E6-4EB7-A8CD-E55F0E3F86F0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BB43-81A7-4AEF-BB2F-8BFD13E430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322D-1339-433A-9B99-42FA508AC2D4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0244-BA8B-48D8-A4A7-5E9B6B7D904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F99D-B7E4-419E-9579-43F741633D56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C808-754D-43CF-8F85-3AAE746F7D4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8F22-B707-4A68-8092-A3D99B11A638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1193-1965-4270-8D87-36A47C84665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12A6-B294-42D9-918C-C715E4D34A6D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A9C1-F75D-495E-AF67-30752EB23A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0D71-FE55-4C27-A259-A5C315817B9E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B827-1656-4CFA-B1CE-89356A78B71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6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793A-90D8-4668-9D2B-F8498283F6A2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B937-72F4-4CA8-9631-E49B46A209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CBEC-4D33-4BBB-8E52-D504198A3774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C3FA-1877-434C-AE0D-9AD3186EF8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8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B87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9506D-1615-4390-BE7A-E47B62C9B6D5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8BD215-AAAA-4559-92C4-5C596DD530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2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2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2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2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2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2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2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2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openxmlformats.org/officeDocument/2006/relationships/image" Target="../media/image24.png"/><Relationship Id="rId39" Type="http://schemas.openxmlformats.org/officeDocument/2006/relationships/image" Target="../media/image15.jpeg"/><Relationship Id="rId3" Type="http://schemas.openxmlformats.org/officeDocument/2006/relationships/image" Target="../media/image2.png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7" Type="http://schemas.openxmlformats.org/officeDocument/2006/relationships/image" Target="../media/image5.png"/><Relationship Id="rId33" Type="http://schemas.openxmlformats.org/officeDocument/2006/relationships/image" Target="../media/image9.png"/><Relationship Id="rId38" Type="http://schemas.openxmlformats.org/officeDocument/2006/relationships/image" Target="../media/image14.jpeg"/><Relationship Id="rId46" Type="http://schemas.openxmlformats.org/officeDocument/2006/relationships/image" Target="../media/image22.png"/><Relationship Id="rId2" Type="http://schemas.openxmlformats.org/officeDocument/2006/relationships/image" Target="../media/image1.png"/><Relationship Id="rId29" Type="http://schemas.openxmlformats.org/officeDocument/2006/relationships/image" Target="../media/image27.png"/><Relationship Id="rId41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32" Type="http://schemas.openxmlformats.org/officeDocument/2006/relationships/image" Target="../media/image8.png"/><Relationship Id="rId37" Type="http://schemas.openxmlformats.org/officeDocument/2006/relationships/image" Target="../media/image13.jpeg"/><Relationship Id="rId40" Type="http://schemas.openxmlformats.org/officeDocument/2006/relationships/image" Target="../media/image16.jpeg"/><Relationship Id="rId45" Type="http://schemas.openxmlformats.org/officeDocument/2006/relationships/image" Target="../media/image21.png"/><Relationship Id="rId5" Type="http://schemas.openxmlformats.org/officeDocument/2006/relationships/image" Target="../media/image3.jpeg"/><Relationship Id="rId28" Type="http://schemas.openxmlformats.org/officeDocument/2006/relationships/image" Target="../media/image26.png"/><Relationship Id="rId36" Type="http://schemas.openxmlformats.org/officeDocument/2006/relationships/image" Target="../media/image12.jpeg"/><Relationship Id="rId31" Type="http://schemas.openxmlformats.org/officeDocument/2006/relationships/image" Target="../media/image29.png"/><Relationship Id="rId44" Type="http://schemas.openxmlformats.org/officeDocument/2006/relationships/image" Target="../media/image20.png"/><Relationship Id="rId4" Type="http://schemas.openxmlformats.org/officeDocument/2006/relationships/hyperlink" Target="http://www.kuleuven.be/prometheus" TargetMode="External"/><Relationship Id="rId9" Type="http://schemas.openxmlformats.org/officeDocument/2006/relationships/image" Target="../media/image7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279975" cy="6989763"/>
          </a:xfrm>
          <a:custGeom>
            <a:avLst/>
            <a:gdLst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9975" h="8688298">
                <a:moveTo>
                  <a:pt x="0" y="0"/>
                </a:moveTo>
                <a:lnTo>
                  <a:pt x="30279975" y="0"/>
                </a:lnTo>
                <a:lnTo>
                  <a:pt x="30279975" y="8688298"/>
                </a:lnTo>
                <a:cubicBezTo>
                  <a:pt x="18736796" y="7503616"/>
                  <a:pt x="11498807" y="7409891"/>
                  <a:pt x="0" y="8688298"/>
                </a:cubicBezTo>
                <a:lnTo>
                  <a:pt x="0" y="0"/>
                </a:lnTo>
                <a:close/>
              </a:path>
            </a:pathLst>
          </a:custGeom>
          <a:solidFill>
            <a:srgbClr val="1B3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0" y="1584325"/>
            <a:ext cx="30279975" cy="6126163"/>
          </a:xfrm>
          <a:custGeom>
            <a:avLst/>
            <a:gdLst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9975" h="8688298">
                <a:moveTo>
                  <a:pt x="0" y="0"/>
                </a:moveTo>
                <a:lnTo>
                  <a:pt x="30279975" y="0"/>
                </a:lnTo>
                <a:lnTo>
                  <a:pt x="30279975" y="8688298"/>
                </a:lnTo>
                <a:cubicBezTo>
                  <a:pt x="18736796" y="7503616"/>
                  <a:pt x="11498807" y="7409891"/>
                  <a:pt x="0" y="8688298"/>
                </a:cubicBezTo>
                <a:lnTo>
                  <a:pt x="0" y="0"/>
                </a:lnTo>
                <a:close/>
              </a:path>
            </a:pathLst>
          </a:custGeom>
          <a:solidFill>
            <a:srgbClr val="1B3B87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0" y="863600"/>
            <a:ext cx="30279975" cy="6486525"/>
          </a:xfrm>
          <a:custGeom>
            <a:avLst/>
            <a:gdLst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9975" h="8688298">
                <a:moveTo>
                  <a:pt x="0" y="0"/>
                </a:moveTo>
                <a:lnTo>
                  <a:pt x="30279975" y="0"/>
                </a:lnTo>
                <a:lnTo>
                  <a:pt x="30279975" y="8688298"/>
                </a:lnTo>
                <a:cubicBezTo>
                  <a:pt x="18736796" y="7503616"/>
                  <a:pt x="11498807" y="7409891"/>
                  <a:pt x="0" y="8688298"/>
                </a:cubicBezTo>
                <a:lnTo>
                  <a:pt x="0" y="0"/>
                </a:lnTo>
                <a:close/>
              </a:path>
            </a:pathLst>
          </a:custGeom>
          <a:solidFill>
            <a:srgbClr val="1B3B8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0" y="40863838"/>
            <a:ext cx="30279975" cy="1944687"/>
          </a:xfrm>
          <a:custGeom>
            <a:avLst/>
            <a:gdLst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9975" h="8688298">
                <a:moveTo>
                  <a:pt x="0" y="0"/>
                </a:moveTo>
                <a:lnTo>
                  <a:pt x="30279975" y="0"/>
                </a:lnTo>
                <a:lnTo>
                  <a:pt x="30279975" y="8688298"/>
                </a:lnTo>
                <a:cubicBezTo>
                  <a:pt x="18736796" y="7503616"/>
                  <a:pt x="11498807" y="7409891"/>
                  <a:pt x="0" y="8688298"/>
                </a:cubicBezTo>
                <a:lnTo>
                  <a:pt x="0" y="0"/>
                </a:lnTo>
                <a:close/>
              </a:path>
            </a:pathLst>
          </a:custGeom>
          <a:solidFill>
            <a:srgbClr val="1B3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 flipV="1">
            <a:off x="0" y="40143113"/>
            <a:ext cx="30279975" cy="1944687"/>
          </a:xfrm>
          <a:custGeom>
            <a:avLst/>
            <a:gdLst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9975" h="8688298">
                <a:moveTo>
                  <a:pt x="0" y="0"/>
                </a:moveTo>
                <a:lnTo>
                  <a:pt x="30279975" y="0"/>
                </a:lnTo>
                <a:lnTo>
                  <a:pt x="30279975" y="8688298"/>
                </a:lnTo>
                <a:cubicBezTo>
                  <a:pt x="18736796" y="7503616"/>
                  <a:pt x="11498807" y="7409891"/>
                  <a:pt x="0" y="8688298"/>
                </a:cubicBezTo>
                <a:lnTo>
                  <a:pt x="0" y="0"/>
                </a:lnTo>
                <a:close/>
              </a:path>
            </a:pathLst>
          </a:custGeom>
          <a:solidFill>
            <a:srgbClr val="1B3B87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 flipV="1">
            <a:off x="0" y="40503475"/>
            <a:ext cx="30279975" cy="1944688"/>
          </a:xfrm>
          <a:custGeom>
            <a:avLst/>
            <a:gdLst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  <a:gd name="connsiteX0" fmla="*/ 0 w 30279975"/>
              <a:gd name="connsiteY0" fmla="*/ 0 h 8688298"/>
              <a:gd name="connsiteX1" fmla="*/ 30279975 w 30279975"/>
              <a:gd name="connsiteY1" fmla="*/ 0 h 8688298"/>
              <a:gd name="connsiteX2" fmla="*/ 30279975 w 30279975"/>
              <a:gd name="connsiteY2" fmla="*/ 8688298 h 8688298"/>
              <a:gd name="connsiteX3" fmla="*/ 0 w 30279975"/>
              <a:gd name="connsiteY3" fmla="*/ 8688298 h 8688298"/>
              <a:gd name="connsiteX4" fmla="*/ 0 w 30279975"/>
              <a:gd name="connsiteY4" fmla="*/ 0 h 868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9975" h="8688298">
                <a:moveTo>
                  <a:pt x="0" y="0"/>
                </a:moveTo>
                <a:lnTo>
                  <a:pt x="30279975" y="0"/>
                </a:lnTo>
                <a:lnTo>
                  <a:pt x="30279975" y="8688298"/>
                </a:lnTo>
                <a:cubicBezTo>
                  <a:pt x="18736796" y="7503616"/>
                  <a:pt x="11498807" y="7409891"/>
                  <a:pt x="0" y="8688298"/>
                </a:cubicBezTo>
                <a:lnTo>
                  <a:pt x="0" y="0"/>
                </a:lnTo>
                <a:close/>
              </a:path>
            </a:pathLst>
          </a:custGeom>
          <a:solidFill>
            <a:srgbClr val="1B3B8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r="4345"/>
          <a:stretch>
            <a:fillRect/>
          </a:stretch>
        </p:blipFill>
        <p:spPr bwMode="auto">
          <a:xfrm flipH="1">
            <a:off x="1" y="1"/>
            <a:ext cx="9374178" cy="519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E:\TE\administratie\Prometheus_for_PowerPo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6"/>
          <a:stretch>
            <a:fillRect/>
          </a:stretch>
        </p:blipFill>
        <p:spPr bwMode="auto">
          <a:xfrm>
            <a:off x="27138313" y="3470275"/>
            <a:ext cx="29527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30"/>
          <p:cNvSpPr txBox="1">
            <a:spLocks noChangeArrowheads="1"/>
          </p:cNvSpPr>
          <p:nvPr/>
        </p:nvSpPr>
        <p:spPr bwMode="auto">
          <a:xfrm>
            <a:off x="1622425" y="131763"/>
            <a:ext cx="217011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800">
                <a:solidFill>
                  <a:schemeClr val="bg1"/>
                </a:solidFill>
                <a:latin typeface="Calibri" pitchFamily="34" charset="0"/>
              </a:rPr>
              <a:t>Mathematical Level-Set Modeling of Cell Growth on 3D Surfaces</a:t>
            </a:r>
            <a:endParaRPr lang="fr-BE" sz="8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488" y="8418513"/>
            <a:ext cx="28829000" cy="5786437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-506413" y="2932113"/>
            <a:ext cx="25950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BE" sz="4800">
                <a:solidFill>
                  <a:schemeClr val="bg1"/>
                </a:solidFill>
                <a:latin typeface="Calibri" pitchFamily="34" charset="0"/>
              </a:rPr>
              <a:t>Y. Guyot</a:t>
            </a:r>
            <a:r>
              <a:rPr lang="nl-BE" sz="4800" baseline="30000">
                <a:solidFill>
                  <a:schemeClr val="bg1"/>
                </a:solidFill>
                <a:latin typeface="Calibri" pitchFamily="34" charset="0"/>
              </a:rPr>
              <a:t>1,5</a:t>
            </a:r>
            <a:r>
              <a:rPr lang="nl-BE" sz="4800">
                <a:solidFill>
                  <a:schemeClr val="bg1"/>
                </a:solidFill>
                <a:latin typeface="Calibri" pitchFamily="34" charset="0"/>
              </a:rPr>
              <a:t>, I. Papantoniou</a:t>
            </a:r>
            <a:r>
              <a:rPr lang="nl-BE" sz="4800" baseline="30000">
                <a:solidFill>
                  <a:schemeClr val="bg1"/>
                </a:solidFill>
                <a:latin typeface="Calibri" pitchFamily="34" charset="0"/>
              </a:rPr>
              <a:t>2,5</a:t>
            </a:r>
            <a:r>
              <a:rPr lang="nl-BE" sz="4800">
                <a:solidFill>
                  <a:schemeClr val="bg1"/>
                </a:solidFill>
                <a:latin typeface="Calibri" pitchFamily="34" charset="0"/>
              </a:rPr>
              <a:t>, Y. C. Chai</a:t>
            </a:r>
            <a:r>
              <a:rPr lang="nl-BE" sz="4800" baseline="30000">
                <a:solidFill>
                  <a:schemeClr val="bg1"/>
                </a:solidFill>
                <a:latin typeface="Calibri" pitchFamily="34" charset="0"/>
              </a:rPr>
              <a:t>2,5</a:t>
            </a:r>
            <a:r>
              <a:rPr lang="nl-BE" sz="4800">
                <a:solidFill>
                  <a:schemeClr val="bg1"/>
                </a:solidFill>
                <a:latin typeface="Calibri" pitchFamily="34" charset="0"/>
              </a:rPr>
              <a:t>, S. Van Bael</a:t>
            </a:r>
            <a:r>
              <a:rPr lang="nl-BE" sz="4800" baseline="30000">
                <a:solidFill>
                  <a:schemeClr val="bg1"/>
                </a:solidFill>
                <a:latin typeface="Calibri" pitchFamily="34" charset="0"/>
              </a:rPr>
              <a:t>3,5</a:t>
            </a:r>
            <a:r>
              <a:rPr lang="nl-BE" sz="4800">
                <a:solidFill>
                  <a:schemeClr val="bg1"/>
                </a:solidFill>
                <a:latin typeface="Calibri" pitchFamily="34" charset="0"/>
              </a:rPr>
              <a:t>, J. Schrooten</a:t>
            </a:r>
            <a:r>
              <a:rPr lang="nl-BE" sz="4800" baseline="30000">
                <a:solidFill>
                  <a:schemeClr val="bg1"/>
                </a:solidFill>
                <a:latin typeface="Calibri" pitchFamily="34" charset="0"/>
              </a:rPr>
              <a:t>4,5</a:t>
            </a:r>
            <a:r>
              <a:rPr lang="nl-BE" sz="4800">
                <a:solidFill>
                  <a:schemeClr val="bg1"/>
                </a:solidFill>
                <a:latin typeface="Calibri" pitchFamily="34" charset="0"/>
              </a:rPr>
              <a:t>, L. Geris</a:t>
            </a:r>
            <a:r>
              <a:rPr lang="nl-BE" sz="4800" baseline="30000">
                <a:solidFill>
                  <a:schemeClr val="bg1"/>
                </a:solidFill>
                <a:latin typeface="Calibri" pitchFamily="34" charset="0"/>
              </a:rPr>
              <a:t>1,5</a:t>
            </a:r>
            <a:endParaRPr lang="fr-BE" sz="4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-501650" y="3922713"/>
            <a:ext cx="25946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aseline="30000" dirty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Biomechanics Research Unit, University of Liège, </a:t>
            </a:r>
            <a:r>
              <a:rPr lang="en-US" sz="3600" dirty="0" err="1">
                <a:solidFill>
                  <a:schemeClr val="bg1"/>
                </a:solidFill>
                <a:latin typeface="Calibri" pitchFamily="34" charset="0"/>
              </a:rPr>
              <a:t>Chemin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des </a:t>
            </a:r>
            <a:r>
              <a:rPr lang="en-US" sz="3600" dirty="0" err="1">
                <a:solidFill>
                  <a:schemeClr val="bg1"/>
                </a:solidFill>
                <a:latin typeface="Calibri" pitchFamily="34" charset="0"/>
              </a:rPr>
              <a:t>Chevreuils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PB 1-BAT 52/3, 4000 Liège,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Belgium; </a:t>
            </a:r>
            <a:r>
              <a:rPr lang="en-US" sz="3600" baseline="30000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Laboratory for Skeletal Development and Joint Disorders, KU Leuven,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Belgium; </a:t>
            </a:r>
            <a:r>
              <a:rPr lang="en-US" sz="3600" baseline="30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Department of Mechanical Engineering, Division of Production Engineering, Machine Design and Automation, KU Leuven,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Belgium; </a:t>
            </a:r>
            <a:r>
              <a:rPr lang="en-US" sz="3600" baseline="30000" dirty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Department of Metallurgy and Materials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Engineering KU Leuven, Belgium; </a:t>
            </a:r>
            <a:r>
              <a:rPr lang="en-US" sz="3600" baseline="30000" dirty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Prometheus, Division of Skeletal Tissue Engineering, KU Leuven, Belgium.</a:t>
            </a:r>
            <a:endParaRPr lang="fr-BE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0" y="41054338"/>
            <a:ext cx="302799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This work is part of Prometheus, the Leuven R&amp;D Division of Skeletal Tissue Engineering of the K.U.Leuven: </a:t>
            </a:r>
            <a:r>
              <a:rPr lang="en-US" sz="3600">
                <a:solidFill>
                  <a:schemeClr val="bg1"/>
                </a:solidFill>
                <a:latin typeface="Calibri" pitchFamily="34" charset="0"/>
                <a:hlinkClick r:id="rId4"/>
              </a:rPr>
              <a:t>http://</a:t>
            </a:r>
            <a:r>
              <a:rPr lang="en-US" sz="3600" i="1">
                <a:solidFill>
                  <a:schemeClr val="bg1"/>
                </a:solidFill>
                <a:latin typeface="Calibri" pitchFamily="34" charset="0"/>
                <a:hlinkClick r:id="rId4"/>
              </a:rPr>
              <a:t>www.kuleuven.be/prometheus</a:t>
            </a: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This study was supported by the Belgian National Fund for Scientific Research (FNRS) grant FRFC 2.4564.12 and the European Research Council under the European Union's Seventh Framework Program (FP7/2007-2013)/ERC grant agreement n°279100. </a:t>
            </a:r>
          </a:p>
        </p:txBody>
      </p:sp>
      <p:pic>
        <p:nvPicPr>
          <p:cNvPr id="2063" name="Picture 37" descr="sede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14810" r="23810" b="13760"/>
          <a:stretch>
            <a:fillRect/>
          </a:stretch>
        </p:blipFill>
        <p:spPr bwMode="auto">
          <a:xfrm>
            <a:off x="25368250" y="3494088"/>
            <a:ext cx="1801813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25488" y="15027275"/>
            <a:ext cx="13693775" cy="18511838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5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50" dirty="0"/>
          </a:p>
        </p:txBody>
      </p:sp>
      <p:sp>
        <p:nvSpPr>
          <p:cNvPr id="29" name="TextBox 28"/>
          <p:cNvSpPr txBox="1"/>
          <p:nvPr/>
        </p:nvSpPr>
        <p:spPr>
          <a:xfrm>
            <a:off x="2898775" y="15030450"/>
            <a:ext cx="8856663" cy="830263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800" dirty="0"/>
              <a:t>MATERIALS AND METHODS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019338" y="15024100"/>
            <a:ext cx="14414500" cy="18543588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4800" dirty="0"/>
          </a:p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1500" dirty="0"/>
          </a:p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1500" dirty="0"/>
          </a:p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1500" dirty="0"/>
          </a:p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1500" dirty="0"/>
          </a:p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500" dirty="0"/>
          </a:p>
        </p:txBody>
      </p:sp>
      <p:sp>
        <p:nvSpPr>
          <p:cNvPr id="32" name="TextBox 31"/>
          <p:cNvSpPr txBox="1"/>
          <p:nvPr/>
        </p:nvSpPr>
        <p:spPr>
          <a:xfrm>
            <a:off x="19388138" y="15024100"/>
            <a:ext cx="5348287" cy="830263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800" dirty="0"/>
              <a:t>RESULTS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8188" y="34548763"/>
            <a:ext cx="13693775" cy="5232400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3600" dirty="0"/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3155950" y="34548763"/>
            <a:ext cx="8856663" cy="830262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800" dirty="0"/>
              <a:t>DISCUSSION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019338" y="37565013"/>
            <a:ext cx="14414500" cy="2216150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00" dirty="0">
              <a:latin typeface="Arial" pitchFamily="34" charset="0"/>
              <a:cs typeface="Arial" pitchFamily="34" charset="0"/>
            </a:endParaRPr>
          </a:p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800" dirty="0">
              <a:latin typeface="Arial" pitchFamily="34" charset="0"/>
              <a:cs typeface="Arial" pitchFamily="34" charset="0"/>
            </a:endParaRPr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/>
              <a:t>Yann</a:t>
            </a:r>
            <a:r>
              <a:rPr lang="en-US" sz="3200" dirty="0"/>
              <a:t> GUYOT, PhD student,  Biomechanics department, University of Liège</a:t>
            </a:r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/>
              <a:t>eMail</a:t>
            </a:r>
            <a:r>
              <a:rPr lang="en-US" sz="3200" dirty="0"/>
              <a:t> : </a:t>
            </a:r>
            <a:r>
              <a:rPr lang="en-US" sz="32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yguyot@ulg.ac.be</a:t>
            </a:r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04200" y="37565013"/>
            <a:ext cx="3351213" cy="830262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800" dirty="0"/>
              <a:t>CONTACT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34550" y="8431213"/>
            <a:ext cx="8856663" cy="830262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800" dirty="0"/>
              <a:t>INTRODUCTION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019338" y="34548763"/>
            <a:ext cx="14414500" cy="2432050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3600" dirty="0">
              <a:latin typeface="Arial" pitchFamily="34" charset="0"/>
              <a:cs typeface="Arial" pitchFamily="34" charset="0"/>
            </a:endParaRPr>
          </a:p>
          <a:p>
            <a:pPr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3600" dirty="0">
              <a:latin typeface="Arial" pitchFamily="34" charset="0"/>
              <a:cs typeface="Arial" pitchFamily="34" charset="0"/>
            </a:endParaRPr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800" dirty="0">
                <a:latin typeface="Arial" pitchFamily="34" charset="0"/>
                <a:cs typeface="Arial" pitchFamily="34" charset="0"/>
              </a:rPr>
              <a:t>[1] </a:t>
            </a:r>
            <a:r>
              <a:rPr lang="fr-BE" sz="2800" dirty="0" err="1"/>
              <a:t>Rumpler</a:t>
            </a:r>
            <a:r>
              <a:rPr lang="fr-BE" sz="2800" dirty="0"/>
              <a:t> M.</a:t>
            </a:r>
            <a:r>
              <a:rPr lang="fr-BE" sz="2800" i="1" dirty="0"/>
              <a:t> et al </a:t>
            </a:r>
            <a:r>
              <a:rPr lang="fr-BE" sz="2800" dirty="0"/>
              <a:t>J. Roy Soc Interface, 2008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; [2] </a:t>
            </a:r>
            <a:r>
              <a:rPr lang="fr-BE" sz="2800" dirty="0" err="1"/>
              <a:t>Papantoniou</a:t>
            </a:r>
            <a:r>
              <a:rPr lang="fr-BE" sz="2800" dirty="0"/>
              <a:t> I. </a:t>
            </a:r>
            <a:r>
              <a:rPr lang="fr-BE" sz="2800" i="1" dirty="0"/>
              <a:t>et al,</a:t>
            </a:r>
            <a:r>
              <a:rPr lang="fr-BE" sz="2800" dirty="0"/>
              <a:t> in </a:t>
            </a:r>
            <a:r>
              <a:rPr lang="fr-BE" sz="2800" dirty="0" err="1"/>
              <a:t>prep</a:t>
            </a:r>
            <a:r>
              <a:rPr lang="fr-BE" sz="2800" dirty="0"/>
              <a:t>. 2012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dirty="0">
                <a:latin typeface="Arial" pitchFamily="34" charset="0"/>
                <a:cs typeface="Arial" pitchFamily="34" charset="0"/>
              </a:rPr>
              <a:t>;[3] </a:t>
            </a:r>
            <a:r>
              <a:rPr lang="fr-BE" sz="2800" dirty="0"/>
              <a:t>Van </a:t>
            </a:r>
            <a:r>
              <a:rPr lang="fr-BE" sz="2800" dirty="0" err="1"/>
              <a:t>Bael</a:t>
            </a:r>
            <a:r>
              <a:rPr lang="fr-BE" sz="2800" dirty="0"/>
              <a:t> S.</a:t>
            </a:r>
            <a:r>
              <a:rPr lang="fr-BE" sz="2800" i="1" dirty="0"/>
              <a:t> et al</a:t>
            </a:r>
            <a:r>
              <a:rPr lang="fr-BE" sz="2800" dirty="0"/>
              <a:t> Acta </a:t>
            </a:r>
            <a:r>
              <a:rPr lang="fr-BE" sz="2800" dirty="0" err="1"/>
              <a:t>Biom</a:t>
            </a:r>
            <a:r>
              <a:rPr lang="fr-BE" sz="2800" dirty="0"/>
              <a:t>, 2012.</a:t>
            </a:r>
            <a:endParaRPr lang="nl-NL" sz="2800" dirty="0">
              <a:latin typeface="Arial" pitchFamily="34" charset="0"/>
              <a:cs typeface="Arial" pitchFamily="34" charset="0"/>
            </a:endParaRPr>
          </a:p>
          <a:p>
            <a:pPr marL="360000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97813" y="34548763"/>
            <a:ext cx="3963987" cy="830262"/>
          </a:xfrm>
          <a:prstGeom prst="rect">
            <a:avLst/>
          </a:prstGeom>
          <a:ln w="254000">
            <a:solidFill>
              <a:srgbClr val="9CAAE8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800" dirty="0"/>
              <a:t>REFERENCES</a:t>
            </a:r>
          </a:p>
        </p:txBody>
      </p:sp>
      <p:sp>
        <p:nvSpPr>
          <p:cNvPr id="2075" name="Rectangle 5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2076" name="Picture 5" descr="C:\Data\BMGO\BMe Logo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013" y="292100"/>
            <a:ext cx="24320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600" y="236538"/>
            <a:ext cx="36972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" name="TextBox 15"/>
          <p:cNvSpPr txBox="1">
            <a:spLocks noChangeArrowheads="1"/>
          </p:cNvSpPr>
          <p:nvPr/>
        </p:nvSpPr>
        <p:spPr bwMode="auto">
          <a:xfrm>
            <a:off x="787400" y="9412288"/>
            <a:ext cx="1212532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700">
                <a:latin typeface="Calibri" pitchFamily="34" charset="0"/>
              </a:rPr>
              <a:t>The kinetics of in vitro cell growth has been shown to depend on the local surface curvature of the substrate, an observation that lead to the </a:t>
            </a:r>
            <a:r>
              <a:rPr lang="en-US" sz="3700" b="1">
                <a:latin typeface="Calibri" pitchFamily="34" charset="0"/>
              </a:rPr>
              <a:t>description of curvature-controlled cell growth</a:t>
            </a:r>
            <a:r>
              <a:rPr lang="en-US" sz="3700">
                <a:latin typeface="Calibri" pitchFamily="34" charset="0"/>
              </a:rPr>
              <a:t> [1]. </a:t>
            </a:r>
          </a:p>
          <a:p>
            <a:pPr algn="ctr" eaLnBrk="1" hangingPunct="1"/>
            <a:r>
              <a:rPr lang="en-US" sz="3700">
                <a:latin typeface="Calibri" pitchFamily="34" charset="0"/>
              </a:rPr>
              <a:t> Additionally, Rumpler </a:t>
            </a:r>
            <a:r>
              <a:rPr lang="en-US" sz="3700" i="1">
                <a:latin typeface="Calibri" pitchFamily="34" charset="0"/>
              </a:rPr>
              <a:t>et al </a:t>
            </a:r>
            <a:r>
              <a:rPr lang="en-US" sz="3700">
                <a:latin typeface="Calibri" pitchFamily="34" charset="0"/>
              </a:rPr>
              <a:t>[1] proposed a</a:t>
            </a:r>
            <a:r>
              <a:rPr lang="en-US" sz="3700" b="1">
                <a:latin typeface="Calibri" pitchFamily="34" charset="0"/>
              </a:rPr>
              <a:t> 2D computational model</a:t>
            </a:r>
            <a:r>
              <a:rPr lang="en-US" sz="3700">
                <a:latin typeface="Calibri" pitchFamily="34" charset="0"/>
              </a:rPr>
              <a:t> capable of capturing in vitro cell growth with a curvature-driven velocity advecting the cell surface (see fig.1)</a:t>
            </a:r>
            <a:endParaRPr lang="fr-BE" sz="37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79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463" y="9412288"/>
            <a:ext cx="69119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0" name="TextBox 15"/>
          <p:cNvSpPr txBox="1">
            <a:spLocks noChangeArrowheads="1"/>
          </p:cNvSpPr>
          <p:nvPr/>
        </p:nvSpPr>
        <p:spPr bwMode="auto">
          <a:xfrm rot="10800000" flipV="1">
            <a:off x="12865100" y="12796838"/>
            <a:ext cx="7886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>
                <a:latin typeface="Calibri" pitchFamily="34" charset="0"/>
              </a:rPr>
              <a:t>Fig 1. Tissue growth and numerical results. Rumpler </a:t>
            </a:r>
            <a:r>
              <a:rPr lang="en-US" sz="3200" i="1">
                <a:latin typeface="Calibri" pitchFamily="34" charset="0"/>
              </a:rPr>
              <a:t>et al</a:t>
            </a:r>
            <a:r>
              <a:rPr lang="en-US" sz="3200">
                <a:latin typeface="Calibri" pitchFamily="34" charset="0"/>
              </a:rPr>
              <a:t>, [1]</a:t>
            </a:r>
          </a:p>
        </p:txBody>
      </p:sp>
      <p:sp>
        <p:nvSpPr>
          <p:cNvPr id="2081" name="TextBox 15"/>
          <p:cNvSpPr txBox="1">
            <a:spLocks noChangeArrowheads="1"/>
          </p:cNvSpPr>
          <p:nvPr/>
        </p:nvSpPr>
        <p:spPr bwMode="auto">
          <a:xfrm>
            <a:off x="20597813" y="9261475"/>
            <a:ext cx="8277225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pitchFamily="34" charset="0"/>
              </a:rPr>
              <a:t>Inspired by the results of Rumpler </a:t>
            </a:r>
            <a:r>
              <a:rPr lang="en-US" sz="4000" i="1">
                <a:latin typeface="Calibri" pitchFamily="34" charset="0"/>
              </a:rPr>
              <a:t>et al</a:t>
            </a:r>
            <a:r>
              <a:rPr lang="en-US" sz="4000">
                <a:latin typeface="Calibri" pitchFamily="34" charset="0"/>
              </a:rPr>
              <a:t>, [1], the work presented here aims to extend their model to 3 dimensions </a:t>
            </a:r>
            <a:r>
              <a:rPr lang="en-US" sz="4000" b="1">
                <a:latin typeface="Calibri" pitchFamily="34" charset="0"/>
              </a:rPr>
              <a:t>3D in vitro cell growth</a:t>
            </a:r>
            <a:r>
              <a:rPr lang="en-US" sz="4000">
                <a:latin typeface="Calibri" pitchFamily="34" charset="0"/>
              </a:rPr>
              <a:t>, in this case applied for cell-seeded open porous scaffolds cultured under static conditions.</a:t>
            </a:r>
            <a:endParaRPr lang="fr-BE" sz="4000">
              <a:latin typeface="Calibri" pitchFamily="34" charset="0"/>
            </a:endParaRPr>
          </a:p>
          <a:p>
            <a:pPr eaLnBrk="1" hangingPunct="1"/>
            <a:r>
              <a:rPr lang="en-US" sz="4000" b="1" i="1">
                <a:latin typeface="Calibri" pitchFamily="34" charset="0"/>
              </a:rPr>
              <a:t> </a:t>
            </a:r>
            <a:endParaRPr lang="fr-BE" sz="4000">
              <a:latin typeface="Calibri" pitchFamily="34" charset="0"/>
            </a:endParaRPr>
          </a:p>
          <a:p>
            <a:pPr algn="ctr" eaLnBrk="1" hangingPunct="1"/>
            <a:endParaRPr lang="fr-BE" sz="37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83" name="TextBox 15"/>
          <p:cNvSpPr txBox="1">
            <a:spLocks noChangeArrowheads="1"/>
          </p:cNvSpPr>
          <p:nvPr/>
        </p:nvSpPr>
        <p:spPr bwMode="auto">
          <a:xfrm>
            <a:off x="15309850" y="15862301"/>
            <a:ext cx="141716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latin typeface="Calibri" pitchFamily="34" charset="0"/>
              </a:rPr>
              <a:t>In a first step, this model was applied to simulate cell growth in a cell-seeded regular scaffold with a squared unit cell cultured under static conditions (see fig.3). The model was able to simulate 3D cell/matrix growth in this scaffold.  A preliminary qualitative assessment has been carried out using in vitro experimental </a:t>
            </a:r>
            <a:r>
              <a:rPr lang="en-US" sz="4000" dirty="0" smtClean="0">
                <a:latin typeface="Calibri" pitchFamily="34" charset="0"/>
              </a:rPr>
              <a:t>data [2</a:t>
            </a:r>
            <a:r>
              <a:rPr lang="en-US" sz="4000" dirty="0">
                <a:latin typeface="Calibri" pitchFamily="34" charset="0"/>
              </a:rPr>
              <a:t>]. </a:t>
            </a:r>
            <a:endParaRPr lang="fr-BE" sz="4000" dirty="0">
              <a:latin typeface="Calibri" pitchFamily="34" charset="0"/>
            </a:endParaRPr>
          </a:p>
        </p:txBody>
      </p:sp>
      <p:sp>
        <p:nvSpPr>
          <p:cNvPr id="2084" name="TextBox 15"/>
          <p:cNvSpPr txBox="1">
            <a:spLocks noChangeArrowheads="1"/>
          </p:cNvSpPr>
          <p:nvPr/>
        </p:nvSpPr>
        <p:spPr bwMode="auto">
          <a:xfrm>
            <a:off x="1060450" y="35633025"/>
            <a:ext cx="13374688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500">
                <a:latin typeface="Calibri" pitchFamily="34" charset="0"/>
              </a:rPr>
              <a:t>The proposed model is an interesting </a:t>
            </a:r>
            <a:r>
              <a:rPr lang="en-US" sz="3500" b="1">
                <a:latin typeface="Calibri" pitchFamily="34" charset="0"/>
              </a:rPr>
              <a:t>computational tool </a:t>
            </a:r>
            <a:r>
              <a:rPr lang="en-US" sz="3500">
                <a:latin typeface="Calibri" pitchFamily="34" charset="0"/>
              </a:rPr>
              <a:t>to investigate the behavior of </a:t>
            </a:r>
            <a:r>
              <a:rPr lang="en-US" sz="3500" b="1">
                <a:latin typeface="Calibri" pitchFamily="34" charset="0"/>
              </a:rPr>
              <a:t>3D cell/tissue growth in regular scaffolds with different unit cell geometries</a:t>
            </a:r>
            <a:r>
              <a:rPr lang="en-US" sz="3500">
                <a:latin typeface="Calibri" pitchFamily="34" charset="0"/>
              </a:rPr>
              <a:t>.  In a next step, the velocity of cell growth will be made dependent on specific culture conditions (e.g. fluid flow for perfusion culture), and the computational tool can then be used as a tool to design optimal combinations of in silico scaffold geometry and culture conditions to, e.g., </a:t>
            </a:r>
            <a:r>
              <a:rPr lang="en-US" sz="3500" b="1">
                <a:latin typeface="Calibri" pitchFamily="34" charset="0"/>
              </a:rPr>
              <a:t>maximize in vitro cell growth</a:t>
            </a:r>
            <a:r>
              <a:rPr lang="en-US" sz="3500">
                <a:latin typeface="Calibri" pitchFamily="34" charset="0"/>
              </a:rPr>
              <a:t>.</a:t>
            </a:r>
            <a:endParaRPr lang="fr-BE" sz="3500">
              <a:latin typeface="Calibri" pitchFamily="34" charset="0"/>
            </a:endParaRPr>
          </a:p>
        </p:txBody>
      </p:sp>
      <p:sp>
        <p:nvSpPr>
          <p:cNvPr id="2085" name="TextBox 15"/>
          <p:cNvSpPr txBox="1">
            <a:spLocks noChangeArrowheads="1"/>
          </p:cNvSpPr>
          <p:nvPr/>
        </p:nvSpPr>
        <p:spPr bwMode="auto">
          <a:xfrm>
            <a:off x="15333663" y="22453600"/>
            <a:ext cx="139684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pitchFamily="34" charset="0"/>
              </a:rPr>
              <a:t>In a second step six other regular scaffold geometries (with unit cells ranging from hexagonal to triangular [3]) were implemented.  Qualitatively the model was also able to predict cell growth under static conditions in these six additionally tested geometries. </a:t>
            </a:r>
            <a:endParaRPr lang="fr-BE" sz="4000">
              <a:latin typeface="Calibri" pitchFamily="34" charset="0"/>
            </a:endParaRPr>
          </a:p>
        </p:txBody>
      </p:sp>
      <p:sp>
        <p:nvSpPr>
          <p:cNvPr id="2098" name="TextBox 15"/>
          <p:cNvSpPr txBox="1">
            <a:spLocks noChangeArrowheads="1"/>
          </p:cNvSpPr>
          <p:nvPr/>
        </p:nvSpPr>
        <p:spPr bwMode="auto">
          <a:xfrm rot="10800000" flipV="1">
            <a:off x="26853356" y="19741466"/>
            <a:ext cx="21431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Calibri" pitchFamily="34" charset="0"/>
              </a:rPr>
              <a:t>Fig .3: Cell/Tissue interface on a squared scaffold over time</a:t>
            </a:r>
          </a:p>
        </p:txBody>
      </p:sp>
      <p:sp>
        <p:nvSpPr>
          <p:cNvPr id="2099" name="TextBox 15"/>
          <p:cNvSpPr txBox="1">
            <a:spLocks noChangeArrowheads="1"/>
          </p:cNvSpPr>
          <p:nvPr/>
        </p:nvSpPr>
        <p:spPr bwMode="auto">
          <a:xfrm rot="10800000" flipV="1">
            <a:off x="16116300" y="32416750"/>
            <a:ext cx="1239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Calibri" pitchFamily="34" charset="0"/>
              </a:rPr>
              <a:t>Fig .4: Cell/Tissue interface on different </a:t>
            </a:r>
            <a:r>
              <a:rPr lang="en-US" sz="2800">
                <a:latin typeface="Calibri" pitchFamily="34" charset="0"/>
              </a:rPr>
              <a:t>scaffold </a:t>
            </a:r>
            <a:r>
              <a:rPr lang="en-US" sz="2800" smtClean="0">
                <a:latin typeface="Calibri" pitchFamily="34" charset="0"/>
              </a:rPr>
              <a:t>geometries </a:t>
            </a:r>
            <a:r>
              <a:rPr lang="en-US" sz="2800" dirty="0">
                <a:latin typeface="Calibri" pitchFamily="34" charset="0"/>
              </a:rPr>
              <a:t>(hexagon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smtClean="0">
                <a:latin typeface="Calibri" pitchFamily="34" charset="0"/>
              </a:rPr>
              <a:t>triangle and </a:t>
            </a:r>
            <a:r>
              <a:rPr lang="en-US" sz="2800" dirty="0">
                <a:latin typeface="Calibri" pitchFamily="34" charset="0"/>
              </a:rPr>
              <a:t>square) in top view (</a:t>
            </a:r>
            <a:r>
              <a:rPr lang="en-US" sz="2800" i="1" dirty="0">
                <a:latin typeface="Calibri" pitchFamily="34" charset="0"/>
              </a:rPr>
              <a:t>left</a:t>
            </a:r>
            <a:r>
              <a:rPr lang="en-US" sz="2800" dirty="0">
                <a:latin typeface="Calibri" pitchFamily="34" charset="0"/>
              </a:rPr>
              <a:t>) and side view (</a:t>
            </a:r>
            <a:r>
              <a:rPr lang="en-US" sz="2800" i="1" dirty="0">
                <a:latin typeface="Calibri" pitchFamily="34" charset="0"/>
              </a:rPr>
              <a:t>right</a:t>
            </a:r>
            <a:r>
              <a:rPr lang="en-US" sz="2800" dirty="0">
                <a:latin typeface="Calibri" pitchFamily="34" charset="0"/>
              </a:rPr>
              <a:t>) </a:t>
            </a:r>
          </a:p>
        </p:txBody>
      </p:sp>
      <p:pic>
        <p:nvPicPr>
          <p:cNvPr id="2100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9449713"/>
            <a:ext cx="55911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3978275" y="30152975"/>
            <a:ext cx="21605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164013" y="31845250"/>
            <a:ext cx="19748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338638" y="30765750"/>
            <a:ext cx="1800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7" name="TextBox 15"/>
          <p:cNvSpPr txBox="1">
            <a:spLocks noChangeArrowheads="1"/>
          </p:cNvSpPr>
          <p:nvPr/>
        </p:nvSpPr>
        <p:spPr bwMode="auto">
          <a:xfrm>
            <a:off x="944880" y="16025813"/>
            <a:ext cx="13254989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000" dirty="0">
                <a:latin typeface="Calibri" pitchFamily="34" charset="0"/>
              </a:rPr>
              <a:t>The main </a:t>
            </a:r>
            <a:r>
              <a:rPr lang="fr-FR" sz="4000" dirty="0" err="1">
                <a:latin typeface="Calibri" pitchFamily="34" charset="0"/>
              </a:rPr>
              <a:t>idea</a:t>
            </a:r>
            <a:r>
              <a:rPr lang="fr-FR" sz="4000" dirty="0">
                <a:latin typeface="Calibri" pitchFamily="34" charset="0"/>
              </a:rPr>
              <a:t> of </a:t>
            </a:r>
            <a:r>
              <a:rPr lang="fr-FR" sz="4000" dirty="0" err="1">
                <a:latin typeface="Calibri" pitchFamily="34" charset="0"/>
              </a:rPr>
              <a:t>this</a:t>
            </a:r>
            <a:r>
              <a:rPr lang="fr-FR" sz="4000" dirty="0">
                <a:latin typeface="Calibri" pitchFamily="34" charset="0"/>
              </a:rPr>
              <a:t> model </a:t>
            </a:r>
            <a:r>
              <a:rPr lang="fr-FR" sz="4000" dirty="0" err="1">
                <a:latin typeface="Calibri" pitchFamily="34" charset="0"/>
              </a:rPr>
              <a:t>is</a:t>
            </a:r>
            <a:r>
              <a:rPr lang="fr-FR" sz="4000" dirty="0">
                <a:latin typeface="Calibri" pitchFamily="34" charset="0"/>
              </a:rPr>
              <a:t> to use </a:t>
            </a:r>
            <a:r>
              <a:rPr lang="fr-FR" sz="4000" b="1" dirty="0">
                <a:latin typeface="Calibri" pitchFamily="34" charset="0"/>
              </a:rPr>
              <a:t>the </a:t>
            </a:r>
            <a:r>
              <a:rPr lang="fr-FR" sz="4000" b="1" dirty="0" err="1">
                <a:latin typeface="Calibri" pitchFamily="34" charset="0"/>
              </a:rPr>
              <a:t>Level</a:t>
            </a:r>
            <a:r>
              <a:rPr lang="fr-FR" sz="4000" b="1" dirty="0">
                <a:latin typeface="Calibri" pitchFamily="34" charset="0"/>
              </a:rPr>
              <a:t>-Set </a:t>
            </a:r>
            <a:r>
              <a:rPr lang="fr-FR" sz="4000" b="1" dirty="0" err="1">
                <a:latin typeface="Calibri" pitchFamily="34" charset="0"/>
              </a:rPr>
              <a:t>method</a:t>
            </a:r>
            <a:r>
              <a:rPr lang="fr-FR" sz="4000" b="1" dirty="0">
                <a:latin typeface="Calibri" pitchFamily="34" charset="0"/>
              </a:rPr>
              <a:t> </a:t>
            </a:r>
            <a:r>
              <a:rPr lang="fr-FR" sz="4000" dirty="0">
                <a:latin typeface="Calibri" pitchFamily="34" charset="0"/>
              </a:rPr>
              <a:t>to catch the </a:t>
            </a:r>
            <a:r>
              <a:rPr lang="fr-FR" sz="4000" dirty="0" err="1">
                <a:latin typeface="Calibri" pitchFamily="34" charset="0"/>
              </a:rPr>
              <a:t>cell</a:t>
            </a:r>
            <a:r>
              <a:rPr lang="fr-FR" sz="4000" dirty="0">
                <a:latin typeface="Calibri" pitchFamily="34" charset="0"/>
              </a:rPr>
              <a:t>/matrix interface and the </a:t>
            </a:r>
            <a:r>
              <a:rPr lang="fr-FR" sz="4000" dirty="0" err="1">
                <a:latin typeface="Calibri" pitchFamily="34" charset="0"/>
              </a:rPr>
              <a:t>curvature</a:t>
            </a:r>
            <a:r>
              <a:rPr lang="fr-FR" sz="4000" dirty="0">
                <a:latin typeface="Calibri" pitchFamily="34" charset="0"/>
              </a:rPr>
              <a:t>.</a:t>
            </a:r>
          </a:p>
          <a:p>
            <a:pPr eaLnBrk="1" hangingPunct="1"/>
            <a:r>
              <a:rPr lang="fr-FR" sz="4000" dirty="0" err="1">
                <a:latin typeface="Calibri" pitchFamily="34" charset="0"/>
              </a:rPr>
              <a:t>Initially</a:t>
            </a:r>
            <a:r>
              <a:rPr lang="fr-FR" sz="4000" dirty="0">
                <a:latin typeface="Calibri" pitchFamily="34" charset="0"/>
              </a:rPr>
              <a:t>, a </a:t>
            </a:r>
            <a:r>
              <a:rPr lang="fr-FR" sz="4000" dirty="0" err="1">
                <a:latin typeface="Calibri" pitchFamily="34" charset="0"/>
              </a:rPr>
              <a:t>signed</a:t>
            </a:r>
            <a:r>
              <a:rPr lang="fr-FR" sz="4000" dirty="0">
                <a:latin typeface="Calibri" pitchFamily="34" charset="0"/>
              </a:rPr>
              <a:t> distance </a:t>
            </a:r>
            <a:r>
              <a:rPr lang="fr-FR" sz="4000" dirty="0" err="1">
                <a:latin typeface="Calibri" pitchFamily="34" charset="0"/>
              </a:rPr>
              <a:t>function</a:t>
            </a:r>
            <a:r>
              <a:rPr lang="fr-FR" sz="4000" dirty="0">
                <a:latin typeface="Calibri" pitchFamily="34" charset="0"/>
              </a:rPr>
              <a:t> </a:t>
            </a:r>
            <a:r>
              <a:rPr lang="el-GR" sz="4000" dirty="0" smtClean="0">
                <a:latin typeface="Calibri" pitchFamily="34" charset="0"/>
              </a:rPr>
              <a:t>ϕ</a:t>
            </a:r>
            <a:r>
              <a:rPr lang="fr-FR" sz="4000" dirty="0" smtClean="0">
                <a:latin typeface="Calibri" pitchFamily="34" charset="0"/>
              </a:rPr>
              <a:t> </a:t>
            </a:r>
            <a:r>
              <a:rPr lang="fr-FR" sz="4000" dirty="0" err="1">
                <a:latin typeface="Calibri" pitchFamily="34" charset="0"/>
              </a:rPr>
              <a:t>is</a:t>
            </a:r>
            <a:r>
              <a:rPr lang="fr-FR" sz="4000" dirty="0">
                <a:latin typeface="Calibri" pitchFamily="34" charset="0"/>
              </a:rPr>
              <a:t> </a:t>
            </a:r>
            <a:r>
              <a:rPr lang="fr-FR" sz="4000" dirty="0" err="1">
                <a:latin typeface="Calibri" pitchFamily="34" charset="0"/>
              </a:rPr>
              <a:t>projected</a:t>
            </a:r>
            <a:r>
              <a:rPr lang="fr-FR" sz="4000" dirty="0">
                <a:latin typeface="Calibri" pitchFamily="34" charset="0"/>
              </a:rPr>
              <a:t> on the </a:t>
            </a:r>
            <a:r>
              <a:rPr lang="fr-FR" sz="4000" dirty="0" err="1">
                <a:latin typeface="Calibri" pitchFamily="34" charset="0"/>
              </a:rPr>
              <a:t>mesh</a:t>
            </a:r>
            <a:r>
              <a:rPr lang="fr-FR" sz="4000" dirty="0">
                <a:latin typeface="Calibri" pitchFamily="34" charset="0"/>
              </a:rPr>
              <a:t>, </a:t>
            </a:r>
            <a:r>
              <a:rPr lang="fr-FR" sz="4000" dirty="0" err="1">
                <a:latin typeface="Calibri" pitchFamily="34" charset="0"/>
              </a:rPr>
              <a:t>with</a:t>
            </a:r>
            <a:r>
              <a:rPr lang="fr-FR" sz="4000" dirty="0">
                <a:latin typeface="Calibri" pitchFamily="34" charset="0"/>
              </a:rPr>
              <a:t> the </a:t>
            </a:r>
            <a:r>
              <a:rPr lang="fr-FR" sz="4000" dirty="0" err="1">
                <a:latin typeface="Calibri" pitchFamily="34" charset="0"/>
              </a:rPr>
              <a:t>zero-level</a:t>
            </a:r>
            <a:r>
              <a:rPr lang="fr-FR" sz="4000" dirty="0">
                <a:latin typeface="Calibri" pitchFamily="34" charset="0"/>
              </a:rPr>
              <a:t> </a:t>
            </a:r>
            <a:r>
              <a:rPr lang="fr-FR" sz="4000" dirty="0" err="1">
                <a:latin typeface="Calibri" pitchFamily="34" charset="0"/>
              </a:rPr>
              <a:t>corresponding</a:t>
            </a:r>
            <a:r>
              <a:rPr lang="fr-FR" sz="4000" dirty="0">
                <a:latin typeface="Calibri" pitchFamily="34" charset="0"/>
              </a:rPr>
              <a:t> to the interface; and </a:t>
            </a:r>
            <a:r>
              <a:rPr lang="fr-FR" sz="4000" dirty="0" err="1">
                <a:latin typeface="Calibri" pitchFamily="34" charset="0"/>
              </a:rPr>
              <a:t>at</a:t>
            </a:r>
            <a:r>
              <a:rPr lang="fr-FR" sz="4000" dirty="0">
                <a:latin typeface="Calibri" pitchFamily="34" charset="0"/>
              </a:rPr>
              <a:t> </a:t>
            </a:r>
            <a:r>
              <a:rPr lang="fr-FR" sz="4000" dirty="0" err="1">
                <a:latin typeface="Calibri" pitchFamily="34" charset="0"/>
              </a:rPr>
              <a:t>each</a:t>
            </a:r>
            <a:r>
              <a:rPr lang="fr-FR" sz="4000" dirty="0">
                <a:latin typeface="Calibri" pitchFamily="34" charset="0"/>
              </a:rPr>
              <a:t> time </a:t>
            </a:r>
            <a:r>
              <a:rPr lang="fr-FR" sz="4000" dirty="0" err="1">
                <a:latin typeface="Calibri" pitchFamily="34" charset="0"/>
              </a:rPr>
              <a:t>step</a:t>
            </a:r>
            <a:r>
              <a:rPr lang="fr-FR" sz="4000" dirty="0">
                <a:latin typeface="Calibri" pitchFamily="34" charset="0"/>
              </a:rPr>
              <a:t>, </a:t>
            </a:r>
            <a:r>
              <a:rPr lang="fr-FR" sz="4000" b="1" dirty="0">
                <a:latin typeface="Calibri" pitchFamily="34" charset="0"/>
              </a:rPr>
              <a:t>the </a:t>
            </a:r>
            <a:r>
              <a:rPr lang="fr-FR" sz="4000" b="1" dirty="0" err="1">
                <a:latin typeface="Calibri" pitchFamily="34" charset="0"/>
              </a:rPr>
              <a:t>curvature</a:t>
            </a:r>
            <a:r>
              <a:rPr lang="fr-FR" sz="4000" b="1" dirty="0">
                <a:latin typeface="Calibri" pitchFamily="34" charset="0"/>
              </a:rPr>
              <a:t> </a:t>
            </a:r>
            <a:r>
              <a:rPr lang="fr-FR" sz="4000" dirty="0">
                <a:latin typeface="Calibri" pitchFamily="34" charset="0"/>
              </a:rPr>
              <a:t>of </a:t>
            </a:r>
            <a:r>
              <a:rPr lang="el-GR" sz="4000" dirty="0" smtClean="0">
                <a:latin typeface="Calibri" pitchFamily="34" charset="0"/>
              </a:rPr>
              <a:t>ϕ</a:t>
            </a:r>
            <a:r>
              <a:rPr lang="fr-FR" sz="4000" dirty="0" smtClean="0">
                <a:latin typeface="Calibri" pitchFamily="34" charset="0"/>
              </a:rPr>
              <a:t> </a:t>
            </a:r>
            <a:r>
              <a:rPr lang="fr-FR" sz="4000" dirty="0" err="1">
                <a:latin typeface="Calibri" pitchFamily="34" charset="0"/>
              </a:rPr>
              <a:t>is</a:t>
            </a:r>
            <a:r>
              <a:rPr lang="fr-FR" sz="4000" dirty="0">
                <a:latin typeface="Calibri" pitchFamily="34" charset="0"/>
              </a:rPr>
              <a:t> </a:t>
            </a:r>
            <a:r>
              <a:rPr lang="fr-FR" sz="4000" dirty="0" err="1">
                <a:latin typeface="Calibri" pitchFamily="34" charset="0"/>
              </a:rPr>
              <a:t>computed</a:t>
            </a:r>
            <a:r>
              <a:rPr lang="fr-FR" sz="4000" dirty="0">
                <a:latin typeface="Calibri" pitchFamily="34" charset="0"/>
              </a:rPr>
              <a:t> in </a:t>
            </a:r>
            <a:r>
              <a:rPr lang="fr-FR" sz="4000" dirty="0" err="1">
                <a:latin typeface="Calibri" pitchFamily="34" charset="0"/>
              </a:rPr>
              <a:t>order</a:t>
            </a:r>
            <a:r>
              <a:rPr lang="fr-FR" sz="4000" dirty="0">
                <a:latin typeface="Calibri" pitchFamily="34" charset="0"/>
              </a:rPr>
              <a:t> to </a:t>
            </a:r>
            <a:r>
              <a:rPr lang="fr-FR" sz="4000" b="1" dirty="0">
                <a:latin typeface="Calibri" pitchFamily="34" charset="0"/>
              </a:rPr>
              <a:t>update the </a:t>
            </a:r>
            <a:r>
              <a:rPr lang="fr-FR" sz="4000" b="1" dirty="0" err="1">
                <a:latin typeface="Calibri" pitchFamily="34" charset="0"/>
              </a:rPr>
              <a:t>growth</a:t>
            </a:r>
            <a:r>
              <a:rPr lang="fr-FR" sz="4000" b="1" dirty="0">
                <a:latin typeface="Calibri" pitchFamily="34" charset="0"/>
              </a:rPr>
              <a:t> </a:t>
            </a:r>
            <a:r>
              <a:rPr lang="fr-FR" sz="4000" b="1" dirty="0" err="1">
                <a:latin typeface="Calibri" pitchFamily="34" charset="0"/>
              </a:rPr>
              <a:t>velocity</a:t>
            </a:r>
            <a:r>
              <a:rPr lang="fr-FR" sz="4000" dirty="0">
                <a:latin typeface="Calibri" pitchFamily="34" charset="0"/>
              </a:rPr>
              <a:t>.</a:t>
            </a:r>
          </a:p>
          <a:p>
            <a:pPr eaLnBrk="1" hangingPunct="1"/>
            <a:r>
              <a:rPr lang="fr-FR" sz="4000" dirty="0">
                <a:latin typeface="Calibri" pitchFamily="34" charset="0"/>
              </a:rPr>
              <a:t>The </a:t>
            </a:r>
            <a:r>
              <a:rPr lang="fr-FR" sz="4000" dirty="0" err="1">
                <a:latin typeface="Calibri" pitchFamily="34" charset="0"/>
              </a:rPr>
              <a:t>velocity</a:t>
            </a:r>
            <a:r>
              <a:rPr lang="fr-FR" sz="4000" dirty="0">
                <a:latin typeface="Calibri" pitchFamily="34" charset="0"/>
              </a:rPr>
              <a:t> </a:t>
            </a:r>
            <a:r>
              <a:rPr lang="fr-FR" sz="4000" dirty="0" err="1">
                <a:latin typeface="Calibri" pitchFamily="34" charset="0"/>
              </a:rPr>
              <a:t>is</a:t>
            </a:r>
            <a:r>
              <a:rPr lang="fr-FR" sz="4000" dirty="0">
                <a:latin typeface="Calibri" pitchFamily="34" charset="0"/>
              </a:rPr>
              <a:t> as </a:t>
            </a:r>
            <a:r>
              <a:rPr lang="fr-FR" sz="4000" dirty="0" err="1">
                <a:latin typeface="Calibri" pitchFamily="34" charset="0"/>
              </a:rPr>
              <a:t>follows</a:t>
            </a:r>
            <a:r>
              <a:rPr lang="fr-FR" sz="4000" dirty="0">
                <a:latin typeface="Calibri" pitchFamily="34" charset="0"/>
              </a:rPr>
              <a:t> :</a:t>
            </a:r>
            <a:endParaRPr lang="fr-BE" sz="4000" dirty="0">
              <a:latin typeface="Calibri" pitchFamily="34" charset="0"/>
            </a:endParaRPr>
          </a:p>
        </p:txBody>
      </p:sp>
      <p:sp>
        <p:nvSpPr>
          <p:cNvPr id="66" name="TextBox 15"/>
          <p:cNvSpPr txBox="1">
            <a:spLocks noChangeArrowheads="1"/>
          </p:cNvSpPr>
          <p:nvPr/>
        </p:nvSpPr>
        <p:spPr bwMode="auto">
          <a:xfrm>
            <a:off x="907892" y="21530469"/>
            <a:ext cx="1325498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smtClean="0">
                <a:latin typeface="Calibri" pitchFamily="34" charset="0"/>
              </a:rPr>
              <a:t>With :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l-GR" sz="3200" i="1" dirty="0" smtClean="0">
                <a:latin typeface="Calibri" pitchFamily="34" charset="0"/>
              </a:rPr>
              <a:t>ε</a:t>
            </a:r>
            <a:r>
              <a:rPr lang="fr-FR" sz="3200" dirty="0" smtClean="0">
                <a:latin typeface="Calibri" pitchFamily="34" charset="0"/>
              </a:rPr>
              <a:t> = constant </a:t>
            </a:r>
            <a:r>
              <a:rPr lang="fr-FR" sz="3200" dirty="0" err="1" smtClean="0">
                <a:latin typeface="Calibri" pitchFamily="34" charset="0"/>
              </a:rPr>
              <a:t>corresponding</a:t>
            </a:r>
            <a:r>
              <a:rPr lang="fr-FR" sz="3200" dirty="0" smtClean="0">
                <a:latin typeface="Calibri" pitchFamily="34" charset="0"/>
              </a:rPr>
              <a:t> to a layer by layer </a:t>
            </a:r>
            <a:r>
              <a:rPr lang="fr-FR" sz="3200" dirty="0" err="1" smtClean="0">
                <a:latin typeface="Calibri" pitchFamily="34" charset="0"/>
              </a:rPr>
              <a:t>growth</a:t>
            </a:r>
            <a:r>
              <a:rPr lang="fr-FR" sz="3200" dirty="0" smtClean="0">
                <a:latin typeface="Calibri" pitchFamily="34" charset="0"/>
              </a:rPr>
              <a:t> 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l-GR" sz="3200" i="1" dirty="0" smtClean="0">
                <a:latin typeface="Calibri" pitchFamily="34" charset="0"/>
              </a:rPr>
              <a:t>κ</a:t>
            </a:r>
            <a:r>
              <a:rPr lang="fr-FR" sz="3200" dirty="0" smtClean="0">
                <a:latin typeface="Calibri" pitchFamily="34" charset="0"/>
              </a:rPr>
              <a:t> = the </a:t>
            </a:r>
            <a:r>
              <a:rPr lang="fr-FR" sz="3200" b="1" dirty="0" err="1" smtClean="0">
                <a:latin typeface="Calibri" pitchFamily="34" charset="0"/>
              </a:rPr>
              <a:t>curvature</a:t>
            </a:r>
            <a:endParaRPr lang="fr-FR" sz="3200" b="1" dirty="0" smtClean="0">
              <a:latin typeface="Calibri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fr-FR" sz="3200" b="1" i="1" dirty="0" smtClean="0">
                <a:latin typeface="Calibri" pitchFamily="34" charset="0"/>
              </a:rPr>
              <a:t>n</a:t>
            </a:r>
            <a:r>
              <a:rPr lang="fr-FR" sz="3200" dirty="0" smtClean="0">
                <a:latin typeface="Calibri" pitchFamily="34" charset="0"/>
              </a:rPr>
              <a:t> = the </a:t>
            </a:r>
            <a:r>
              <a:rPr lang="fr-FR" sz="3200" b="1" dirty="0" smtClean="0">
                <a:latin typeface="Calibri" pitchFamily="34" charset="0"/>
              </a:rPr>
              <a:t>normal</a:t>
            </a:r>
            <a:r>
              <a:rPr lang="fr-FR" sz="3200" dirty="0" smtClean="0">
                <a:latin typeface="Calibri" pitchFamily="34" charset="0"/>
              </a:rPr>
              <a:t> of </a:t>
            </a:r>
            <a:r>
              <a:rPr lang="el-GR" sz="3200" dirty="0">
                <a:latin typeface="Calibri" pitchFamily="34" charset="0"/>
              </a:rPr>
              <a:t>ϕ</a:t>
            </a:r>
            <a:endParaRPr lang="fr-FR" sz="3200" dirty="0" smtClean="0">
              <a:latin typeface="Calibri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l-GR" sz="3200" i="1" dirty="0" smtClean="0">
                <a:latin typeface="Calibri" pitchFamily="34" charset="0"/>
              </a:rPr>
              <a:t>λ</a:t>
            </a:r>
            <a:r>
              <a:rPr lang="fr-FR" sz="3200" dirty="0" smtClean="0">
                <a:latin typeface="Calibri" pitchFamily="34" charset="0"/>
              </a:rPr>
              <a:t> = a </a:t>
            </a:r>
            <a:r>
              <a:rPr lang="fr-FR" sz="3200" dirty="0" err="1" smtClean="0">
                <a:latin typeface="Calibri" pitchFamily="34" charset="0"/>
              </a:rPr>
              <a:t>function</a:t>
            </a:r>
            <a:r>
              <a:rPr lang="fr-FR" sz="3200" dirty="0" smtClean="0">
                <a:latin typeface="Calibri" pitchFamily="34" charset="0"/>
              </a:rPr>
              <a:t> (for </a:t>
            </a:r>
            <a:r>
              <a:rPr lang="fr-FR" sz="3200" dirty="0" err="1" smtClean="0">
                <a:latin typeface="Calibri" pitchFamily="34" charset="0"/>
              </a:rPr>
              <a:t>biological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smtClean="0">
                <a:latin typeface="Calibri" pitchFamily="34" charset="0"/>
              </a:rPr>
              <a:t>and </a:t>
            </a:r>
            <a:r>
              <a:rPr lang="fr-FR" sz="3200" smtClean="0">
                <a:latin typeface="Calibri" pitchFamily="34" charset="0"/>
              </a:rPr>
              <a:t>physical </a:t>
            </a:r>
            <a:r>
              <a:rPr lang="fr-FR" sz="3200" dirty="0" err="1" smtClean="0">
                <a:latin typeface="Calibri" pitchFamily="34" charset="0"/>
              </a:rPr>
              <a:t>dependences</a:t>
            </a:r>
            <a:r>
              <a:rPr lang="fr-FR" sz="3200" dirty="0" smtClean="0">
                <a:latin typeface="Calibri" pitchFamily="34" charset="0"/>
              </a:rPr>
              <a:t>)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fr-FR" sz="3200" dirty="0" smtClean="0">
              <a:latin typeface="Calibri" pitchFamily="34" charset="0"/>
            </a:endParaRPr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957580" y="24019669"/>
            <a:ext cx="132549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000" dirty="0" smtClean="0">
                <a:latin typeface="Calibri" pitchFamily="34" charset="0"/>
              </a:rPr>
              <a:t>And </a:t>
            </a:r>
            <a:r>
              <a:rPr lang="fr-FR" sz="4000" dirty="0" err="1" smtClean="0">
                <a:latin typeface="Calibri" pitchFamily="34" charset="0"/>
              </a:rPr>
              <a:t>then</a:t>
            </a:r>
            <a:r>
              <a:rPr lang="fr-FR" sz="4000" dirty="0" smtClean="0">
                <a:latin typeface="Calibri" pitchFamily="34" charset="0"/>
              </a:rPr>
              <a:t> the motion </a:t>
            </a:r>
            <a:r>
              <a:rPr lang="fr-FR" sz="4000" dirty="0" err="1" smtClean="0">
                <a:latin typeface="Calibri" pitchFamily="34" charset="0"/>
              </a:rPr>
              <a:t>equation</a:t>
            </a:r>
            <a:endParaRPr lang="fr-BE" sz="40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5"/>
              <p:cNvSpPr txBox="1">
                <a:spLocks noChangeArrowheads="1"/>
              </p:cNvSpPr>
              <p:nvPr/>
            </p:nvSpPr>
            <p:spPr bwMode="auto">
              <a:xfrm>
                <a:off x="4922679" y="24639012"/>
                <a:ext cx="4073842" cy="1314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fr-BE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BE" sz="5400" i="1" smtClean="0">
                            <a:latin typeface="Cambria Math"/>
                            <a:ea typeface="Cambria Math"/>
                          </a:rPr>
                          <m:t>𝜕𝜑</m:t>
                        </m:r>
                      </m:num>
                      <m:den>
                        <m:r>
                          <a:rPr lang="fr-BE" sz="5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fr-FR" sz="5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fr-BE" sz="4000" dirty="0" smtClean="0">
                    <a:latin typeface="Calibri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fr-FR" sz="4000" b="0" i="1" smtClean="0">
                        <a:latin typeface="Cambria Math"/>
                      </a:rPr>
                      <m:t>𝑣</m:t>
                    </m:r>
                    <m:r>
                      <a:rPr lang="fr-FR" sz="40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fr-FR" sz="4000" b="0" i="1" smtClean="0">
                        <a:latin typeface="Cambria Math"/>
                        <a:ea typeface="Cambria Math"/>
                      </a:rPr>
                      <m:t>𝛻𝜑</m:t>
                    </m:r>
                    <m:r>
                      <a:rPr lang="fr-FR" sz="4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fr-BE" sz="4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8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2679" y="24639012"/>
                <a:ext cx="4073842" cy="1314206"/>
              </a:xfrm>
              <a:prstGeom prst="rect">
                <a:avLst/>
              </a:prstGeom>
              <a:blipFill rotWithShape="1">
                <a:blip r:embed="rId26"/>
                <a:stretch>
                  <a:fillRect b="-27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957580" y="25953218"/>
            <a:ext cx="1325498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000" dirty="0" err="1" smtClean="0">
                <a:latin typeface="Calibri" pitchFamily="34" charset="0"/>
              </a:rPr>
              <a:t>is</a:t>
            </a:r>
            <a:r>
              <a:rPr lang="fr-FR" sz="4000" dirty="0" smtClean="0">
                <a:latin typeface="Calibri" pitchFamily="34" charset="0"/>
              </a:rPr>
              <a:t> </a:t>
            </a:r>
            <a:r>
              <a:rPr lang="fr-FR" sz="4000" dirty="0" err="1" smtClean="0">
                <a:latin typeface="Calibri" pitchFamily="34" charset="0"/>
              </a:rPr>
              <a:t>solved</a:t>
            </a:r>
            <a:r>
              <a:rPr lang="fr-FR" sz="4000" dirty="0" smtClean="0">
                <a:latin typeface="Calibri" pitchFamily="34" charset="0"/>
              </a:rPr>
              <a:t> </a:t>
            </a:r>
            <a:r>
              <a:rPr lang="fr-FR" sz="4000" dirty="0" err="1" smtClean="0">
                <a:latin typeface="Calibri" pitchFamily="34" charset="0"/>
              </a:rPr>
              <a:t>with</a:t>
            </a:r>
            <a:r>
              <a:rPr lang="fr-FR" sz="4000" dirty="0" smtClean="0">
                <a:latin typeface="Calibri" pitchFamily="34" charset="0"/>
              </a:rPr>
              <a:t> </a:t>
            </a:r>
            <a:r>
              <a:rPr lang="fr-FR" sz="4000" dirty="0" err="1" smtClean="0">
                <a:latin typeface="Calibri" pitchFamily="34" charset="0"/>
              </a:rPr>
              <a:t>finite</a:t>
            </a:r>
            <a:r>
              <a:rPr lang="fr-FR" sz="4000" dirty="0" smtClean="0">
                <a:latin typeface="Calibri" pitchFamily="34" charset="0"/>
              </a:rPr>
              <a:t> </a:t>
            </a:r>
            <a:r>
              <a:rPr lang="fr-FR" sz="4000" dirty="0" err="1" smtClean="0">
                <a:latin typeface="Calibri" pitchFamily="34" charset="0"/>
              </a:rPr>
              <a:t>element</a:t>
            </a:r>
            <a:r>
              <a:rPr lang="fr-FR" sz="4000" dirty="0" smtClean="0">
                <a:latin typeface="Calibri" pitchFamily="34" charset="0"/>
              </a:rPr>
              <a:t> </a:t>
            </a:r>
            <a:r>
              <a:rPr lang="fr-FR" sz="4000" dirty="0" err="1" smtClean="0">
                <a:latin typeface="Calibri" pitchFamily="34" charset="0"/>
              </a:rPr>
              <a:t>method</a:t>
            </a:r>
            <a:r>
              <a:rPr lang="fr-FR" sz="4000" dirty="0" smtClean="0">
                <a:latin typeface="Calibri" pitchFamily="34" charset="0"/>
              </a:rPr>
              <a:t> and the </a:t>
            </a:r>
            <a:r>
              <a:rPr lang="fr-FR" sz="4000" dirty="0" err="1" smtClean="0">
                <a:latin typeface="Calibri" pitchFamily="34" charset="0"/>
              </a:rPr>
              <a:t>dedicated</a:t>
            </a:r>
            <a:r>
              <a:rPr lang="fr-FR" sz="4000" dirty="0" smtClean="0">
                <a:latin typeface="Calibri" pitchFamily="34" charset="0"/>
              </a:rPr>
              <a:t> </a:t>
            </a:r>
            <a:r>
              <a:rPr lang="fr-FR" sz="4000" dirty="0" err="1" smtClean="0">
                <a:latin typeface="Calibri" pitchFamily="34" charset="0"/>
              </a:rPr>
              <a:t>language</a:t>
            </a:r>
            <a:r>
              <a:rPr lang="fr-FR" sz="4000" dirty="0" smtClean="0">
                <a:latin typeface="Calibri" pitchFamily="34" charset="0"/>
              </a:rPr>
              <a:t> </a:t>
            </a:r>
            <a:r>
              <a:rPr lang="fr-FR" sz="4000" dirty="0" err="1" smtClean="0">
                <a:latin typeface="Calibri" pitchFamily="34" charset="0"/>
              </a:rPr>
              <a:t>based</a:t>
            </a:r>
            <a:r>
              <a:rPr lang="fr-FR" sz="4000" dirty="0" smtClean="0">
                <a:latin typeface="Calibri" pitchFamily="34" charset="0"/>
              </a:rPr>
              <a:t> on C++ (</a:t>
            </a:r>
            <a:r>
              <a:rPr lang="fr-FR" sz="4000" dirty="0" err="1" smtClean="0">
                <a:latin typeface="Calibri" pitchFamily="34" charset="0"/>
              </a:rPr>
              <a:t>Freefem</a:t>
            </a:r>
            <a:r>
              <a:rPr lang="fr-FR" sz="4000" dirty="0" smtClean="0">
                <a:latin typeface="Calibri" pitchFamily="34" charset="0"/>
              </a:rPr>
              <a:t>++).</a:t>
            </a:r>
          </a:p>
          <a:p>
            <a:pPr eaLnBrk="1" hangingPunct="1"/>
            <a:r>
              <a:rPr lang="en-US" sz="4000" dirty="0">
                <a:latin typeface="+mj-lt"/>
              </a:rPr>
              <a:t>In this prospective study, the value of the constant part of the velocity </a:t>
            </a:r>
            <a:r>
              <a:rPr lang="el-GR" sz="4000" dirty="0">
                <a:latin typeface="+mj-lt"/>
              </a:rPr>
              <a:t>ε </a:t>
            </a:r>
            <a:r>
              <a:rPr lang="en-US" sz="4000" dirty="0" smtClean="0">
                <a:latin typeface="+mj-lt"/>
              </a:rPr>
              <a:t>was </a:t>
            </a:r>
            <a:r>
              <a:rPr lang="en-US" sz="4000" dirty="0">
                <a:latin typeface="+mj-lt"/>
              </a:rPr>
              <a:t>chosen to be independent of the actual in vitro culture </a:t>
            </a:r>
            <a:r>
              <a:rPr lang="en-US" sz="4000" dirty="0" smtClean="0">
                <a:latin typeface="+mj-lt"/>
              </a:rPr>
              <a:t>conditions and </a:t>
            </a:r>
            <a:r>
              <a:rPr lang="el-GR" sz="4000" dirty="0" smtClean="0">
                <a:latin typeface="+mj-lt"/>
              </a:rPr>
              <a:t>λ</a:t>
            </a:r>
            <a:r>
              <a:rPr lang="fr-FR" sz="4000" dirty="0" smtClean="0">
                <a:latin typeface="+mj-lt"/>
              </a:rPr>
              <a:t> </a:t>
            </a:r>
            <a:r>
              <a:rPr lang="fr-FR" sz="4000" dirty="0" err="1" smtClean="0">
                <a:latin typeface="+mj-lt"/>
              </a:rPr>
              <a:t>equal</a:t>
            </a:r>
            <a:r>
              <a:rPr lang="fr-FR" sz="4000" dirty="0" smtClean="0">
                <a:latin typeface="+mj-lt"/>
              </a:rPr>
              <a:t> to 1</a:t>
            </a:r>
            <a:r>
              <a:rPr lang="en-US" sz="4000" dirty="0" smtClean="0">
                <a:latin typeface="+mj-lt"/>
              </a:rPr>
              <a:t>. </a:t>
            </a:r>
            <a:endParaRPr lang="fr-BE" sz="4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5"/>
              <p:cNvSpPr txBox="1">
                <a:spLocks noChangeArrowheads="1"/>
              </p:cNvSpPr>
              <p:nvPr/>
            </p:nvSpPr>
            <p:spPr bwMode="auto">
              <a:xfrm>
                <a:off x="5220970" y="20459451"/>
                <a:ext cx="5958522" cy="124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/>
                        </a:rPr>
                        <m:t>𝑣</m:t>
                      </m:r>
                      <m:r>
                        <a:rPr lang="fr-FR" sz="4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40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4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sz="4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40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fr-FR" sz="40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m:rPr>
                                  <m:sty m:val="p"/>
                                </m:rPr>
                                <a:rPr lang="el-GR" sz="4000" b="0" i="1" smtClean="0">
                                  <a:latin typeface="Cambria Math"/>
                                </a:rPr>
                                <m:t>ε</m:t>
                              </m:r>
                              <m:r>
                                <a:rPr lang="fr-FR" sz="4000" b="1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fr-FR" sz="4000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fr-FR" sz="40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>
                                  <a:latin typeface="Cambria Math"/>
                                </a:rPr>
                                <m:t>κ</m:t>
                              </m:r>
                              <m:r>
                                <a:rPr lang="el-GR" sz="4000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fr-FR" sz="4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40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fr-FR" sz="4000" b="1" i="1">
                                  <a:latin typeface="Cambria Math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fr-FR" sz="4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latin typeface="Cambria Math"/>
                                    </a:rPr>
                                    <m:t>κ</m:t>
                                  </m:r>
                                  <m:r>
                                    <a:rPr lang="fr-FR" sz="4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4000" i="1">
                                      <a:latin typeface="Cambria Math"/>
                                    </a:rPr>
                                    <m:t>ε</m:t>
                                  </m:r>
                                </m:e>
                              </m:d>
                              <m:r>
                                <a:rPr lang="fr-FR" sz="4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4000">
                                  <a:latin typeface="Cambria Math"/>
                                </a:rPr>
                                <m:t>if</m:t>
                              </m:r>
                              <m:r>
                                <a:rPr lang="fr-FR" sz="4000" i="1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>
                                  <a:latin typeface="Cambria Math"/>
                                </a:rPr>
                                <m:t>κ</m:t>
                              </m:r>
                              <m:r>
                                <a:rPr lang="fr-FR" sz="4000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fr-FR" sz="4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BE" sz="4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970" y="20459451"/>
                <a:ext cx="5958522" cy="12416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15"/>
              <p:cNvSpPr txBox="1">
                <a:spLocks noChangeArrowheads="1"/>
              </p:cNvSpPr>
              <p:nvPr/>
            </p:nvSpPr>
            <p:spPr bwMode="auto">
              <a:xfrm rot="10800000" flipV="1">
                <a:off x="8237538" y="29701708"/>
                <a:ext cx="4627562" cy="310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800" dirty="0">
                    <a:latin typeface="Calibri" pitchFamily="34" charset="0"/>
                  </a:rPr>
                  <a:t>Fig </a:t>
                </a:r>
                <a:r>
                  <a:rPr lang="en-US" sz="2800" dirty="0" smtClean="0">
                    <a:latin typeface="Calibri" pitchFamily="34" charset="0"/>
                  </a:rPr>
                  <a:t>.2: Schematic representation of the model,  the zero-level of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800" dirty="0" smtClean="0">
                    <a:latin typeface="Calibri" pitchFamily="34" charset="0"/>
                  </a:rPr>
                  <a:t> represents the cell/matrix interface.</a:t>
                </a:r>
              </a:p>
              <a:p>
                <a:pPr algn="ctr" eaLnBrk="1" hangingPunct="1"/>
                <a:r>
                  <a:rPr lang="en-US" sz="2800" dirty="0" smtClean="0">
                    <a:latin typeface="Calibri" pitchFamily="34" charset="0"/>
                  </a:rPr>
                  <a:t>Arrows represent the curvature-controlled velocity</a:t>
                </a:r>
              </a:p>
              <a:p>
                <a:pPr algn="ctr" eaLnBrk="1" hangingPunct="1"/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8237538" y="29701708"/>
                <a:ext cx="4627562" cy="3108543"/>
              </a:xfrm>
              <a:prstGeom prst="rect">
                <a:avLst/>
              </a:prstGeom>
              <a:blipFill rotWithShape="1">
                <a:blip r:embed="rId28"/>
                <a:stretch>
                  <a:fillRect l="-659" t="-1765" r="-3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5"/>
              <p:cNvSpPr txBox="1">
                <a:spLocks noChangeArrowheads="1"/>
              </p:cNvSpPr>
              <p:nvPr/>
            </p:nvSpPr>
            <p:spPr bwMode="auto">
              <a:xfrm rot="10800000" flipV="1">
                <a:off x="5800724" y="29883100"/>
                <a:ext cx="20986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5800724" y="29883100"/>
                <a:ext cx="2098675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5"/>
              <p:cNvSpPr txBox="1">
                <a:spLocks noChangeArrowheads="1"/>
              </p:cNvSpPr>
              <p:nvPr/>
            </p:nvSpPr>
            <p:spPr bwMode="auto">
              <a:xfrm rot="10800000" flipV="1">
                <a:off x="5800723" y="30520259"/>
                <a:ext cx="20986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fr-FR" sz="28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5800723" y="30520259"/>
                <a:ext cx="2098675" cy="5232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15"/>
              <p:cNvSpPr txBox="1">
                <a:spLocks noChangeArrowheads="1"/>
              </p:cNvSpPr>
              <p:nvPr/>
            </p:nvSpPr>
            <p:spPr bwMode="auto">
              <a:xfrm rot="10800000" flipV="1">
                <a:off x="5843253" y="31583640"/>
                <a:ext cx="20986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fr-FR" sz="2800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5843253" y="31583640"/>
                <a:ext cx="2098675" cy="52322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/>
          <p:cNvGrpSpPr/>
          <p:nvPr/>
        </p:nvGrpSpPr>
        <p:grpSpPr>
          <a:xfrm>
            <a:off x="15855010" y="19699765"/>
            <a:ext cx="10707980" cy="2767115"/>
            <a:chOff x="15561177" y="19789775"/>
            <a:chExt cx="10707980" cy="276711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1177" y="19789775"/>
              <a:ext cx="2819215" cy="2767115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0392" y="19789776"/>
              <a:ext cx="2590030" cy="276711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0422" y="19789775"/>
              <a:ext cx="2711058" cy="276711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6661" y="19789776"/>
              <a:ext cx="2592496" cy="2767114"/>
            </a:xfrm>
            <a:prstGeom prst="rect">
              <a:avLst/>
            </a:prstGeom>
          </p:spPr>
        </p:pic>
      </p:grpSp>
      <p:grpSp>
        <p:nvGrpSpPr>
          <p:cNvPr id="2048" name="Groupe 2047"/>
          <p:cNvGrpSpPr/>
          <p:nvPr/>
        </p:nvGrpSpPr>
        <p:grpSpPr>
          <a:xfrm>
            <a:off x="15712760" y="25007888"/>
            <a:ext cx="13027656" cy="7381875"/>
            <a:chOff x="15411450" y="25007888"/>
            <a:chExt cx="13027656" cy="7381875"/>
          </a:xfrm>
        </p:grpSpPr>
        <p:pic>
          <p:nvPicPr>
            <p:cNvPr id="2086" name="Image 13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9388" y="25026938"/>
              <a:ext cx="3149599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7" name="Image 14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075" y="25026938"/>
              <a:ext cx="3181350" cy="238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0" name="Image 15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075" y="27511375"/>
              <a:ext cx="3173413" cy="238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1" name="Image 16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1450" y="27497088"/>
              <a:ext cx="3157537" cy="238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4" name="Image 18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8474" y="29983113"/>
              <a:ext cx="3172014" cy="240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5" name="Image 19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9388" y="29983113"/>
              <a:ext cx="3149599" cy="238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7769" y="25026938"/>
              <a:ext cx="2691337" cy="23622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7071" y="25007888"/>
              <a:ext cx="2654522" cy="238125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7769" y="30005338"/>
              <a:ext cx="2654522" cy="236220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7071" y="29989212"/>
              <a:ext cx="2654522" cy="23622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7769" y="27497088"/>
              <a:ext cx="2654522" cy="236220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7071" y="27508994"/>
              <a:ext cx="2654522" cy="2362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821</Words>
  <Application>Microsoft Office PowerPoint</Application>
  <PresentationFormat>Personnalisé</PresentationFormat>
  <Paragraphs>116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Company>K.U.Leuven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lgeris</dc:creator>
  <cp:lastModifiedBy>Guyot_Yann</cp:lastModifiedBy>
  <cp:revision>120</cp:revision>
  <dcterms:created xsi:type="dcterms:W3CDTF">2010-06-04T14:08:57Z</dcterms:created>
  <dcterms:modified xsi:type="dcterms:W3CDTF">2012-12-13T15:46:40Z</dcterms:modified>
</cp:coreProperties>
</file>