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82" r:id="rId3"/>
    <p:sldId id="283" r:id="rId4"/>
    <p:sldId id="284" r:id="rId5"/>
    <p:sldId id="274" r:id="rId6"/>
    <p:sldId id="270" r:id="rId7"/>
    <p:sldId id="275" r:id="rId8"/>
    <p:sldId id="293" r:id="rId9"/>
    <p:sldId id="285" r:id="rId10"/>
    <p:sldId id="286" r:id="rId11"/>
    <p:sldId id="287" r:id="rId12"/>
    <p:sldId id="292" r:id="rId13"/>
    <p:sldId id="289" r:id="rId14"/>
    <p:sldId id="290" r:id="rId15"/>
    <p:sldId id="291" r:id="rId16"/>
  </p:sldIdLst>
  <p:sldSz cx="9144000" cy="6858000" type="screen4x3"/>
  <p:notesSz cx="6858000"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45420"/>
    <a:srgbClr val="FFFFCC"/>
    <a:srgbClr val="FDAA03"/>
    <a:srgbClr val="502604"/>
    <a:srgbClr val="FFFF99"/>
    <a:srgbClr val="FFFF66"/>
    <a:srgbClr val="753805"/>
    <a:srgbClr val="000000"/>
    <a:srgbClr val="1B6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1" autoAdjust="0"/>
    <p:restoredTop sz="99779" autoAdjust="0"/>
  </p:normalViewPr>
  <p:slideViewPr>
    <p:cSldViewPr>
      <p:cViewPr>
        <p:scale>
          <a:sx n="77" d="100"/>
          <a:sy n="77" d="100"/>
        </p:scale>
        <p:origin x="-1770" y="-1038"/>
      </p:cViewPr>
      <p:guideLst>
        <p:guide orient="horz" pos="2160"/>
        <p:guide pos="2880"/>
      </p:guideLst>
    </p:cSldViewPr>
  </p:slideViewPr>
  <p:notesTextViewPr>
    <p:cViewPr>
      <p:scale>
        <a:sx n="1" d="1"/>
        <a:sy n="1" d="1"/>
      </p:scale>
      <p:origin x="0" y="5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2547" cy="496809"/>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3852" y="0"/>
            <a:ext cx="2972547" cy="496809"/>
          </a:xfrm>
          <a:prstGeom prst="rect">
            <a:avLst/>
          </a:prstGeom>
        </p:spPr>
        <p:txBody>
          <a:bodyPr vert="horz" lIns="91440" tIns="45720" rIns="91440" bIns="45720" rtlCol="0"/>
          <a:lstStyle>
            <a:lvl1pPr algn="r">
              <a:defRPr sz="1200"/>
            </a:lvl1pPr>
          </a:lstStyle>
          <a:p>
            <a:fld id="{2A44499C-DFB4-4BF1-96A2-041FE27B0F52}" type="datetimeFigureOut">
              <a:rPr lang="fr-BE" smtClean="0"/>
              <a:pPr/>
              <a:t>27/05/2013</a:t>
            </a:fld>
            <a:endParaRPr lang="fr-BE"/>
          </a:p>
        </p:txBody>
      </p:sp>
      <p:sp>
        <p:nvSpPr>
          <p:cNvPr id="4" name="Espace réservé de l'image des diapositives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480" y="4715710"/>
            <a:ext cx="5487041" cy="446651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242"/>
            <a:ext cx="2972547" cy="496809"/>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3852" y="9428242"/>
            <a:ext cx="2972547" cy="496809"/>
          </a:xfrm>
          <a:prstGeom prst="rect">
            <a:avLst/>
          </a:prstGeom>
        </p:spPr>
        <p:txBody>
          <a:bodyPr vert="horz" lIns="91440" tIns="45720" rIns="91440" bIns="45720" rtlCol="0" anchor="b"/>
          <a:lstStyle>
            <a:lvl1pPr algn="r">
              <a:defRPr sz="1200"/>
            </a:lvl1pPr>
          </a:lstStyle>
          <a:p>
            <a:fld id="{51B9AA86-20D8-4BA1-8942-CD30D673125E}" type="slidenum">
              <a:rPr lang="fr-BE" smtClean="0"/>
              <a:pPr/>
              <a:t>‹N°›</a:t>
            </a:fld>
            <a:endParaRPr lang="fr-BE"/>
          </a:p>
        </p:txBody>
      </p:sp>
    </p:spTree>
    <p:extLst>
      <p:ext uri="{BB962C8B-B14F-4D97-AF65-F5344CB8AC3E}">
        <p14:creationId xmlns:p14="http://schemas.microsoft.com/office/powerpoint/2010/main" val="271006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b="1" dirty="0"/>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pPr/>
              <a:t>1</a:t>
            </a:fld>
            <a:endParaRPr lang="fr-BE"/>
          </a:p>
        </p:txBody>
      </p:sp>
    </p:spTree>
    <p:extLst>
      <p:ext uri="{BB962C8B-B14F-4D97-AF65-F5344CB8AC3E}">
        <p14:creationId xmlns:p14="http://schemas.microsoft.com/office/powerpoint/2010/main" val="870430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smtClean="0">
                <a:solidFill>
                  <a:schemeClr val="tx1"/>
                </a:solidFill>
                <a:effectLst/>
                <a:latin typeface="+mn-lt"/>
                <a:ea typeface="+mn-ea"/>
                <a:cs typeface="+mn-cs"/>
              </a:rPr>
              <a:t>This table summarizes the multiple positive impacts</a:t>
            </a:r>
            <a:r>
              <a:rPr lang="en-GB" sz="1200" kern="1200" dirty="0" smtClean="0">
                <a:solidFill>
                  <a:schemeClr val="tx1"/>
                </a:solidFill>
                <a:effectLst/>
                <a:latin typeface="+mn-lt"/>
                <a:ea typeface="+mn-ea"/>
                <a:cs typeface="+mn-cs"/>
              </a:rPr>
              <a:t> of </a:t>
            </a:r>
            <a:r>
              <a:rPr lang="en-GB" sz="1200" kern="1200" dirty="0" err="1" smtClean="0">
                <a:solidFill>
                  <a:schemeClr val="tx1"/>
                </a:solidFill>
                <a:effectLst/>
                <a:latin typeface="+mn-lt"/>
                <a:ea typeface="+mn-ea"/>
                <a:cs typeface="+mn-cs"/>
              </a:rPr>
              <a:t>agroecological</a:t>
            </a:r>
            <a:r>
              <a:rPr lang="en-GB" sz="1200" kern="1200" dirty="0" smtClean="0">
                <a:solidFill>
                  <a:schemeClr val="tx1"/>
                </a:solidFill>
                <a:effectLst/>
                <a:latin typeface="+mn-lt"/>
                <a:ea typeface="+mn-ea"/>
                <a:cs typeface="+mn-cs"/>
              </a:rPr>
              <a:t> methods on ecosystem services. Some other benefits are added as the effect on neutral biodiversity, on insurance value, on farmer health and on empowering people. We will not explore all boxes of the table but it is clear that each method impacts indeed a large diversity of Ecosystem services, regardless of the scale at which it operates. A lot of them concerns logically regulation services while cultural services are mostly influenced by the structure of landscapes.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t>10</a:t>
            </a:fld>
            <a:endParaRPr lang="fr-BE"/>
          </a:p>
        </p:txBody>
      </p:sp>
    </p:spTree>
    <p:extLst>
      <p:ext uri="{BB962C8B-B14F-4D97-AF65-F5344CB8AC3E}">
        <p14:creationId xmlns:p14="http://schemas.microsoft.com/office/powerpoint/2010/main" val="341603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smtClean="0">
                <a:solidFill>
                  <a:schemeClr val="tx1"/>
                </a:solidFill>
                <a:effectLst/>
                <a:latin typeface="+mn-lt"/>
                <a:ea typeface="+mn-ea"/>
                <a:cs typeface="+mn-cs"/>
              </a:rPr>
              <a:t>If we plot the relationships</a:t>
            </a:r>
            <a:r>
              <a:rPr lang="en-GB" sz="1200" kern="1200" dirty="0" smtClean="0">
                <a:solidFill>
                  <a:schemeClr val="tx1"/>
                </a:solidFill>
                <a:effectLst/>
                <a:latin typeface="+mn-lt"/>
                <a:ea typeface="+mn-ea"/>
                <a:cs typeface="+mn-cs"/>
              </a:rPr>
              <a:t> between ecosystem services, in a mono-functional landscape like this one there is a clear opposition between crop production and some regulation services. By developing </a:t>
            </a:r>
            <a:r>
              <a:rPr lang="en-GB" sz="1200" kern="1200" dirty="0" err="1" smtClean="0">
                <a:solidFill>
                  <a:schemeClr val="tx1"/>
                </a:solidFill>
                <a:effectLst/>
                <a:latin typeface="+mn-lt"/>
                <a:ea typeface="+mn-ea"/>
                <a:cs typeface="+mn-cs"/>
              </a:rPr>
              <a:t>agroecological</a:t>
            </a:r>
            <a:r>
              <a:rPr lang="en-GB" sz="1200" kern="1200" dirty="0" smtClean="0">
                <a:solidFill>
                  <a:schemeClr val="tx1"/>
                </a:solidFill>
                <a:effectLst/>
                <a:latin typeface="+mn-lt"/>
                <a:ea typeface="+mn-ea"/>
                <a:cs typeface="+mn-cs"/>
              </a:rPr>
              <a:t> methods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at field, farm and landscape scales, we could obtain more independence between food production and other services.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The best solution is to arrive to produce almost all ecosystem services at the same time with a multifunctional landscape that is optimised for this purpose.</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t>11</a:t>
            </a:fld>
            <a:endParaRPr lang="fr-BE"/>
          </a:p>
        </p:txBody>
      </p:sp>
    </p:spTree>
    <p:extLst>
      <p:ext uri="{BB962C8B-B14F-4D97-AF65-F5344CB8AC3E}">
        <p14:creationId xmlns:p14="http://schemas.microsoft.com/office/powerpoint/2010/main" val="2927066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smtClean="0">
                <a:solidFill>
                  <a:schemeClr val="tx1"/>
                </a:solidFill>
                <a:effectLst/>
                <a:latin typeface="+mn-lt"/>
                <a:ea typeface="+mn-ea"/>
                <a:cs typeface="+mn-cs"/>
              </a:rPr>
              <a:t>The general framework of life in rural </a:t>
            </a:r>
            <a:r>
              <a:rPr lang="en-GB" sz="1200" kern="1200" dirty="0" smtClean="0">
                <a:solidFill>
                  <a:schemeClr val="tx1"/>
                </a:solidFill>
                <a:effectLst/>
                <a:latin typeface="+mn-lt"/>
                <a:ea typeface="+mn-ea"/>
                <a:cs typeface="+mn-cs"/>
              </a:rPr>
              <a:t>landscape is to struggle against a lot of uncontrolled global and local competitive constraints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like input and energy costs,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urbanization pressures and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global market prices.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They are indeed significant correlations between the economic need of autonomy at farm or local level and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the need of ecosystem services balance at landscape level.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To be efficient, landscapes should be regenerated taking in account these two systems of opportunities.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t>12</a:t>
            </a:fld>
            <a:endParaRPr lang="fr-BE"/>
          </a:p>
        </p:txBody>
      </p:sp>
    </p:spTree>
    <p:extLst>
      <p:ext uri="{BB962C8B-B14F-4D97-AF65-F5344CB8AC3E}">
        <p14:creationId xmlns:p14="http://schemas.microsoft.com/office/powerpoint/2010/main" val="1160045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smtClean="0">
                <a:solidFill>
                  <a:schemeClr val="tx1"/>
                </a:solidFill>
                <a:effectLst/>
                <a:latin typeface="+mn-lt"/>
                <a:ea typeface="+mn-ea"/>
                <a:cs typeface="+mn-cs"/>
              </a:rPr>
              <a:t>How to unravel the links between ecosystem services and </a:t>
            </a:r>
            <a:r>
              <a:rPr lang="en-GB" sz="1200" b="1" kern="1200" dirty="0" err="1" smtClean="0">
                <a:solidFill>
                  <a:schemeClr val="tx1"/>
                </a:solidFill>
                <a:effectLst/>
                <a:latin typeface="+mn-lt"/>
                <a:ea typeface="+mn-ea"/>
                <a:cs typeface="+mn-cs"/>
              </a:rPr>
              <a:t>agroecology</a:t>
            </a:r>
            <a:r>
              <a:rPr lang="en-GB" sz="1200" b="1" kern="120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The first step is to increase research and local field experience on </a:t>
            </a:r>
            <a:r>
              <a:rPr lang="en-GB" sz="1200" kern="1200" dirty="0" err="1" smtClean="0">
                <a:solidFill>
                  <a:schemeClr val="tx1"/>
                </a:solidFill>
                <a:effectLst/>
                <a:latin typeface="+mn-lt"/>
                <a:ea typeface="+mn-ea"/>
                <a:cs typeface="+mn-cs"/>
              </a:rPr>
              <a:t>agroecological</a:t>
            </a:r>
            <a:r>
              <a:rPr lang="en-GB" sz="1200" kern="1200" dirty="0" smtClean="0">
                <a:solidFill>
                  <a:schemeClr val="tx1"/>
                </a:solidFill>
                <a:effectLst/>
                <a:latin typeface="+mn-lt"/>
                <a:ea typeface="+mn-ea"/>
                <a:cs typeface="+mn-cs"/>
              </a:rPr>
              <a:t> methods to improve the knowledge system.</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t>13</a:t>
            </a:fld>
            <a:endParaRPr lang="fr-BE"/>
          </a:p>
        </p:txBody>
      </p:sp>
    </p:spTree>
    <p:extLst>
      <p:ext uri="{BB962C8B-B14F-4D97-AF65-F5344CB8AC3E}">
        <p14:creationId xmlns:p14="http://schemas.microsoft.com/office/powerpoint/2010/main" val="1239993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smtClean="0">
                <a:solidFill>
                  <a:schemeClr val="tx1"/>
                </a:solidFill>
                <a:effectLst/>
                <a:latin typeface="+mn-lt"/>
                <a:ea typeface="+mn-ea"/>
                <a:cs typeface="+mn-cs"/>
              </a:rPr>
              <a:t>One example is the </a:t>
            </a:r>
            <a:r>
              <a:rPr lang="en-GB" sz="1200" b="1" kern="1200" dirty="0" err="1" smtClean="0">
                <a:solidFill>
                  <a:schemeClr val="tx1"/>
                </a:solidFill>
                <a:effectLst/>
                <a:latin typeface="+mn-lt"/>
                <a:ea typeface="+mn-ea"/>
                <a:cs typeface="+mn-cs"/>
              </a:rPr>
              <a:t>AgricultureIsLife</a:t>
            </a:r>
            <a:r>
              <a:rPr lang="en-GB" sz="1200" b="1" kern="1200" dirty="0" smtClean="0">
                <a:solidFill>
                  <a:schemeClr val="tx1"/>
                </a:solidFill>
                <a:effectLst/>
                <a:latin typeface="+mn-lt"/>
                <a:ea typeface="+mn-ea"/>
                <a:cs typeface="+mn-cs"/>
              </a:rPr>
              <a:t> project</a:t>
            </a:r>
            <a:r>
              <a:rPr lang="en-GB" sz="1200" kern="1200" dirty="0" smtClean="0">
                <a:solidFill>
                  <a:schemeClr val="tx1"/>
                </a:solidFill>
                <a:effectLst/>
                <a:latin typeface="+mn-lt"/>
                <a:ea typeface="+mn-ea"/>
                <a:cs typeface="+mn-cs"/>
              </a:rPr>
              <a:t> launched this year at </a:t>
            </a:r>
            <a:r>
              <a:rPr lang="en-GB" sz="1200" kern="1200" dirty="0" err="1" smtClean="0">
                <a:solidFill>
                  <a:schemeClr val="tx1"/>
                </a:solidFill>
                <a:effectLst/>
                <a:latin typeface="+mn-lt"/>
                <a:ea typeface="+mn-ea"/>
                <a:cs typeface="+mn-cs"/>
              </a:rPr>
              <a:t>Gembloux</a:t>
            </a:r>
            <a:r>
              <a:rPr lang="en-GB" sz="1200" kern="1200" dirty="0" smtClean="0">
                <a:solidFill>
                  <a:schemeClr val="tx1"/>
                </a:solidFill>
                <a:effectLst/>
                <a:latin typeface="+mn-lt"/>
                <a:ea typeface="+mn-ea"/>
                <a:cs typeface="+mn-cs"/>
              </a:rPr>
              <a:t> Agro-Bio Tech.  Fifteen </a:t>
            </a:r>
            <a:r>
              <a:rPr lang="en-GB" sz="1200" kern="1200" dirty="0" err="1" smtClean="0">
                <a:solidFill>
                  <a:schemeClr val="tx1"/>
                </a:solidFill>
                <a:effectLst/>
                <a:latin typeface="+mn-lt"/>
                <a:ea typeface="+mn-ea"/>
                <a:cs typeface="+mn-cs"/>
              </a:rPr>
              <a:t>Phds</a:t>
            </a:r>
            <a:r>
              <a:rPr lang="en-GB" sz="1200" kern="1200" dirty="0" smtClean="0">
                <a:solidFill>
                  <a:schemeClr val="tx1"/>
                </a:solidFill>
                <a:effectLst/>
                <a:latin typeface="+mn-lt"/>
                <a:ea typeface="+mn-ea"/>
                <a:cs typeface="+mn-cs"/>
              </a:rPr>
              <a:t> are working together on a forty hectare experimental field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to assess the performance of non-conventional agro-ecosystems as by example agroforestry, intercropping, the use of herbaceous strips and permanent cover crops. </a:t>
            </a:r>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They are developing multidisciplinary analyses on the same experimental platform and they are working together in a landscape office. Ecosystem service evaluation will be the common framework for analyses.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t>14</a:t>
            </a:fld>
            <a:endParaRPr lang="fr-BE"/>
          </a:p>
        </p:txBody>
      </p:sp>
    </p:spTree>
    <p:extLst>
      <p:ext uri="{BB962C8B-B14F-4D97-AF65-F5344CB8AC3E}">
        <p14:creationId xmlns:p14="http://schemas.microsoft.com/office/powerpoint/2010/main" val="40576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Other thematic issues would be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the holistic monitoring of large case studies at landscape level,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the economic analyses of farms and their position in food systems,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the optimization of landscape structure with land consolidation procedures to maximise ecosystem services and farm autonomy.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A last point could be devoted to evaluate when it is useful to support farm constraints with payments for ecosystem services.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t>15</a:t>
            </a:fld>
            <a:endParaRPr lang="fr-BE"/>
          </a:p>
        </p:txBody>
      </p:sp>
    </p:spTree>
    <p:extLst>
      <p:ext uri="{BB962C8B-B14F-4D97-AF65-F5344CB8AC3E}">
        <p14:creationId xmlns:p14="http://schemas.microsoft.com/office/powerpoint/2010/main" val="202627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baseline="0" dirty="0" err="1" smtClean="0">
                <a:solidFill>
                  <a:schemeClr val="tx1"/>
                </a:solidFill>
                <a:latin typeface="+mn-lt"/>
                <a:ea typeface="+mn-ea"/>
                <a:cs typeface="+mn-cs"/>
              </a:rPr>
              <a:t>When</a:t>
            </a:r>
            <a:r>
              <a:rPr lang="fr-FR" sz="1200" kern="1200" baseline="0" dirty="0" smtClean="0">
                <a:solidFill>
                  <a:schemeClr val="tx1"/>
                </a:solidFill>
                <a:latin typeface="+mn-lt"/>
                <a:ea typeface="+mn-ea"/>
                <a:cs typeface="+mn-cs"/>
              </a:rPr>
              <a:t> putting </a:t>
            </a:r>
            <a:r>
              <a:rPr lang="fr-FR" sz="1200" kern="1200" baseline="0" dirty="0" err="1" smtClean="0">
                <a:solidFill>
                  <a:schemeClr val="tx1"/>
                </a:solidFill>
                <a:latin typeface="+mn-lt"/>
                <a:ea typeface="+mn-ea"/>
                <a:cs typeface="+mn-cs"/>
              </a:rPr>
              <a:t>agroecosystems</a:t>
            </a:r>
            <a:r>
              <a:rPr lang="fr-FR" sz="1200" kern="1200" baseline="0" dirty="0" smtClean="0">
                <a:solidFill>
                  <a:schemeClr val="tx1"/>
                </a:solidFill>
                <a:latin typeface="+mn-lt"/>
                <a:ea typeface="+mn-ea"/>
                <a:cs typeface="+mn-cs"/>
              </a:rPr>
              <a:t> </a:t>
            </a:r>
            <a:r>
              <a:rPr lang="fr-FR" sz="1200" kern="1200" baseline="0" dirty="0" err="1" smtClean="0">
                <a:solidFill>
                  <a:schemeClr val="tx1"/>
                </a:solidFill>
                <a:latin typeface="+mn-lt"/>
                <a:ea typeface="+mn-ea"/>
                <a:cs typeface="+mn-cs"/>
              </a:rPr>
              <a:t>at</a:t>
            </a:r>
            <a:r>
              <a:rPr lang="fr-FR" sz="1200" kern="1200" baseline="0" dirty="0" smtClean="0">
                <a:solidFill>
                  <a:schemeClr val="tx1"/>
                </a:solidFill>
                <a:latin typeface="+mn-lt"/>
                <a:ea typeface="+mn-ea"/>
                <a:cs typeface="+mn-cs"/>
              </a:rPr>
              <a:t> the centre: </a:t>
            </a:r>
            <a:r>
              <a:rPr lang="fr-FR" sz="1200" kern="1200" baseline="0" dirty="0" err="1" smtClean="0">
                <a:solidFill>
                  <a:schemeClr val="tx1"/>
                </a:solidFill>
                <a:latin typeface="+mn-lt"/>
                <a:ea typeface="+mn-ea"/>
                <a:cs typeface="+mn-cs"/>
              </a:rPr>
              <a:t>two</a:t>
            </a:r>
            <a:r>
              <a:rPr lang="fr-FR" sz="1200" kern="1200" baseline="0" dirty="0" smtClean="0">
                <a:solidFill>
                  <a:schemeClr val="tx1"/>
                </a:solidFill>
                <a:latin typeface="+mn-lt"/>
                <a:ea typeface="+mn-ea"/>
                <a:cs typeface="+mn-cs"/>
              </a:rPr>
              <a:t> types of ES: essential FOR and </a:t>
            </a:r>
            <a:r>
              <a:rPr lang="fr-FR" sz="1200" kern="1200" baseline="0" dirty="0" err="1" smtClean="0">
                <a:solidFill>
                  <a:schemeClr val="tx1"/>
                </a:solidFill>
                <a:latin typeface="+mn-lt"/>
                <a:ea typeface="+mn-ea"/>
                <a:cs typeface="+mn-cs"/>
              </a:rPr>
              <a:t>produced</a:t>
            </a:r>
            <a:r>
              <a:rPr lang="fr-FR" sz="1200" kern="1200" baseline="0" dirty="0" smtClean="0">
                <a:solidFill>
                  <a:schemeClr val="tx1"/>
                </a:solidFill>
                <a:latin typeface="+mn-lt"/>
                <a:ea typeface="+mn-ea"/>
                <a:cs typeface="+mn-cs"/>
              </a:rPr>
              <a:t> BY.</a:t>
            </a:r>
          </a:p>
          <a:p>
            <a:endParaRPr lang="fr-FR" sz="1200" kern="1200" baseline="0" dirty="0" smtClean="0">
              <a:solidFill>
                <a:schemeClr val="tx1"/>
              </a:solidFill>
              <a:latin typeface="+mn-lt"/>
              <a:ea typeface="+mn-ea"/>
              <a:cs typeface="+mn-cs"/>
            </a:endParaRPr>
          </a:p>
          <a:p>
            <a:r>
              <a:rPr lang="fr-FR" sz="1200" kern="1200" baseline="0" dirty="0" err="1" smtClean="0">
                <a:solidFill>
                  <a:schemeClr val="tx1"/>
                </a:solidFill>
                <a:latin typeface="+mn-lt"/>
                <a:ea typeface="+mn-ea"/>
                <a:cs typeface="+mn-cs"/>
              </a:rPr>
              <a:t>Fossil</a:t>
            </a:r>
            <a:r>
              <a:rPr lang="fr-FR" sz="1200" kern="1200" baseline="0" dirty="0" smtClean="0">
                <a:solidFill>
                  <a:schemeClr val="tx1"/>
                </a:solidFill>
                <a:latin typeface="+mn-lt"/>
                <a:ea typeface="+mn-ea"/>
                <a:cs typeface="+mn-cs"/>
              </a:rPr>
              <a:t> Fuels: on substitue aux services rendus normalement gratuitement par des écosystèmes (services </a:t>
            </a:r>
            <a:r>
              <a:rPr lang="fr-FR" sz="1200" kern="1200" baseline="0" dirty="0" err="1" smtClean="0">
                <a:solidFill>
                  <a:schemeClr val="tx1"/>
                </a:solidFill>
                <a:latin typeface="+mn-lt"/>
                <a:ea typeface="+mn-ea"/>
                <a:cs typeface="+mn-cs"/>
              </a:rPr>
              <a:t>écosystémiques</a:t>
            </a:r>
            <a:r>
              <a:rPr lang="fr-FR" sz="1200" kern="1200" baseline="0" dirty="0" smtClean="0">
                <a:solidFill>
                  <a:schemeClr val="tx1"/>
                </a:solidFill>
                <a:latin typeface="+mn-lt"/>
                <a:ea typeface="+mn-ea"/>
                <a:cs typeface="+mn-cs"/>
              </a:rPr>
              <a:t>) en bonne santé l’énergie </a:t>
            </a:r>
            <a:r>
              <a:rPr lang="fr-FR" sz="1200" kern="1200" baseline="0" dirty="0" err="1" smtClean="0">
                <a:solidFill>
                  <a:schemeClr val="tx1"/>
                </a:solidFill>
                <a:latin typeface="+mn-lt"/>
                <a:ea typeface="+mn-ea"/>
                <a:cs typeface="+mn-cs"/>
              </a:rPr>
              <a:t>pétro-chimique</a:t>
            </a:r>
            <a:r>
              <a:rPr lang="fr-FR" sz="1200" kern="1200" baseline="0" dirty="0" smtClean="0">
                <a:solidFill>
                  <a:schemeClr val="tx1"/>
                </a:solidFill>
                <a:latin typeface="+mn-lt"/>
                <a:ea typeface="+mn-ea"/>
                <a:cs typeface="+mn-cs"/>
              </a:rPr>
              <a:t>. Un exemple: engrais minéraux compensent les déficits en matière organique qu’on retrouve normalement dans un sol vivant. Autre exemple: les pesticides se substituent à certains insectes acteurs de la lutte biologique. </a:t>
            </a:r>
          </a:p>
          <a:p>
            <a:r>
              <a:rPr lang="fr-FR" sz="1200" kern="1200" baseline="0" dirty="0" smtClean="0">
                <a:solidFill>
                  <a:schemeClr val="tx1"/>
                </a:solidFill>
                <a:latin typeface="+mn-lt"/>
                <a:ea typeface="+mn-ea"/>
                <a:cs typeface="+mn-cs"/>
              </a:rPr>
              <a:t>Le problème: si les agriculteurs perçoivent les bénéfices des hauts </a:t>
            </a:r>
            <a:r>
              <a:rPr lang="fr-FR" sz="1200" kern="1200" baseline="0" dirty="0" err="1" smtClean="0">
                <a:solidFill>
                  <a:schemeClr val="tx1"/>
                </a:solidFill>
                <a:latin typeface="+mn-lt"/>
                <a:ea typeface="+mn-ea"/>
                <a:cs typeface="+mn-cs"/>
              </a:rPr>
              <a:t>rdts</a:t>
            </a:r>
            <a:r>
              <a:rPr lang="fr-FR" sz="1200" kern="1200" baseline="0" dirty="0" smtClean="0">
                <a:solidFill>
                  <a:schemeClr val="tx1"/>
                </a:solidFill>
                <a:latin typeface="+mn-lt"/>
                <a:ea typeface="+mn-ea"/>
                <a:cs typeface="+mn-cs"/>
              </a:rPr>
              <a:t> générés par les fertilisants chimiques ils ne payent pas le coût environnemental engendré par la perte d’azote dans les nappes phréatiques et dans l’atmosphère (les fameuses externalités) (non-respect du principe pollueur payeur, un des principes du DD)Inversement: Les externalités peuvent aussi être positives </a:t>
            </a:r>
            <a:r>
              <a:rPr lang="fr-FR" sz="1200" kern="1200" baseline="0" dirty="0" err="1" smtClean="0">
                <a:solidFill>
                  <a:schemeClr val="tx1"/>
                </a:solidFill>
                <a:latin typeface="+mn-lt"/>
                <a:ea typeface="+mn-ea"/>
                <a:cs typeface="+mn-cs"/>
              </a:rPr>
              <a:t>-par</a:t>
            </a:r>
            <a:r>
              <a:rPr lang="fr-FR" sz="1200" kern="1200" baseline="0" dirty="0" smtClean="0">
                <a:solidFill>
                  <a:schemeClr val="tx1"/>
                </a:solidFill>
                <a:latin typeface="+mn-lt"/>
                <a:ea typeface="+mn-ea"/>
                <a:cs typeface="+mn-cs"/>
              </a:rPr>
              <a:t> ex : le stockage du CO2 dans le sol des prairies. Comme ce service n’est pas reconnu ni rémunéré (internalisé; Service Hors Marché), il est produit en quantité </a:t>
            </a:r>
            <a:r>
              <a:rPr lang="fr-FR" sz="1200" kern="1200" baseline="0" dirty="0" err="1" smtClean="0">
                <a:solidFill>
                  <a:schemeClr val="tx1"/>
                </a:solidFill>
                <a:latin typeface="+mn-lt"/>
                <a:ea typeface="+mn-ea"/>
                <a:cs typeface="+mn-cs"/>
              </a:rPr>
              <a:t>sub-optimale</a:t>
            </a:r>
            <a:r>
              <a:rPr lang="fr-FR" sz="1200" kern="1200" baseline="0" dirty="0" smtClean="0">
                <a:solidFill>
                  <a:schemeClr val="tx1"/>
                </a:solidFill>
                <a:latin typeface="+mn-lt"/>
                <a:ea typeface="+mn-ea"/>
                <a:cs typeface="+mn-cs"/>
              </a:rPr>
              <a:t> par les agents.&gt;&gt; Logique économique actuelle: maximiser les services d’approvisionnement (pour lesquels un marché existe) au détriment des autres.</a:t>
            </a:r>
            <a:endParaRPr lang="fr-BE" dirty="0"/>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pPr/>
              <a:t>2</a:t>
            </a:fld>
            <a:endParaRPr lang="fr-BE"/>
          </a:p>
        </p:txBody>
      </p:sp>
    </p:spTree>
    <p:extLst>
      <p:ext uri="{BB962C8B-B14F-4D97-AF65-F5344CB8AC3E}">
        <p14:creationId xmlns:p14="http://schemas.microsoft.com/office/powerpoint/2010/main" val="870430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Everybody else does it: but not always</a:t>
            </a:r>
            <a:r>
              <a:rPr lang="fr-BE" baseline="0" dirty="0" smtClean="0"/>
              <a:t> in an ethical way.</a:t>
            </a:r>
          </a:p>
          <a:p>
            <a:r>
              <a:rPr lang="fr-BE" baseline="0" dirty="0" smtClean="0"/>
              <a:t>I believe we can and should be critical, but we need to take part!</a:t>
            </a:r>
          </a:p>
          <a:p>
            <a:r>
              <a:rPr lang="fr-BE" baseline="0" dirty="0" smtClean="0"/>
              <a:t>Huge opportunity &gt; even to get funding.</a:t>
            </a:r>
            <a:endParaRPr lang="fr-BE" dirty="0" smtClean="0"/>
          </a:p>
          <a:p>
            <a:r>
              <a:rPr lang="fr-BE" dirty="0" smtClean="0"/>
              <a:t>Bring it back to its sustainability roots: cf bees book</a:t>
            </a:r>
            <a:endParaRPr lang="fr-BE" dirty="0"/>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pPr/>
              <a:t>3</a:t>
            </a:fld>
            <a:endParaRPr lang="fr-BE"/>
          </a:p>
        </p:txBody>
      </p:sp>
    </p:spTree>
    <p:extLst>
      <p:ext uri="{BB962C8B-B14F-4D97-AF65-F5344CB8AC3E}">
        <p14:creationId xmlns:p14="http://schemas.microsoft.com/office/powerpoint/2010/main" val="87043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Everybody else does it: but not always</a:t>
            </a:r>
            <a:r>
              <a:rPr lang="fr-BE" baseline="0" dirty="0" smtClean="0"/>
              <a:t> in an ethical way.</a:t>
            </a:r>
          </a:p>
          <a:p>
            <a:r>
              <a:rPr lang="fr-BE" baseline="0" dirty="0" smtClean="0"/>
              <a:t>Huge opportunity &gt; even to get funding.</a:t>
            </a:r>
            <a:endParaRPr lang="fr-BE" dirty="0" smtClean="0"/>
          </a:p>
          <a:p>
            <a:r>
              <a:rPr lang="fr-BE" dirty="0" smtClean="0"/>
              <a:t>Bring it back to its sustainability roots: cf bees book</a:t>
            </a:r>
          </a:p>
          <a:p>
            <a:endParaRPr lang="fr-BE" dirty="0" smtClean="0"/>
          </a:p>
          <a:p>
            <a:r>
              <a:rPr lang="fr-BE" b="1" dirty="0" smtClean="0"/>
              <a:t>Unraveling</a:t>
            </a:r>
            <a:r>
              <a:rPr lang="fr-BE" b="1" baseline="0" dirty="0" smtClean="0"/>
              <a:t> the links &gt; a first attempt in this presentation</a:t>
            </a:r>
            <a:endParaRPr lang="fr-BE" b="1" dirty="0"/>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pPr/>
              <a:t>4</a:t>
            </a:fld>
            <a:endParaRPr lang="fr-BE"/>
          </a:p>
        </p:txBody>
      </p:sp>
    </p:spTree>
    <p:extLst>
      <p:ext uri="{BB962C8B-B14F-4D97-AF65-F5344CB8AC3E}">
        <p14:creationId xmlns:p14="http://schemas.microsoft.com/office/powerpoint/2010/main" val="87043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smtClean="0"/>
          </a:p>
          <a:p>
            <a:endParaRPr lang="fr-BE" dirty="0" smtClean="0"/>
          </a:p>
          <a:p>
            <a:r>
              <a:rPr lang="fr-BE" dirty="0" smtClean="0"/>
              <a:t>Comment s’articule</a:t>
            </a:r>
            <a:r>
              <a:rPr lang="fr-BE" baseline="0" dirty="0" smtClean="0"/>
              <a:t> les deux interventions =&gt; ici ?</a:t>
            </a:r>
            <a:r>
              <a:rPr lang="fr-BE" dirty="0" smtClean="0"/>
              <a:t> ES cascade</a:t>
            </a:r>
            <a:r>
              <a:rPr lang="fr-BE" baseline="0" dirty="0" smtClean="0"/>
              <a:t> avec surtout beaucoup de papiers pour mesurer l’impact de l’agriculture en général et l’intérêt des pratiques agro-écologiques sur la biodiversité et les écosystèmes fait avec finalement très peu </a:t>
            </a:r>
            <a:r>
              <a:rPr lang="fr-BE" b="1" baseline="0" dirty="0" smtClean="0"/>
              <a:t>de publications de synthèse </a:t>
            </a:r>
            <a:r>
              <a:rPr lang="fr-BE" baseline="0" dirty="0" smtClean="0"/>
              <a:t>sur les SES (personnellement, je dois en avoir trouver 3 ou 4 … mais ils concernent surtout l’agriculture biologique). Il y en a </a:t>
            </a:r>
            <a:r>
              <a:rPr lang="fr-BE" baseline="0" dirty="0" err="1" smtClean="0"/>
              <a:t>qd</a:t>
            </a:r>
            <a:r>
              <a:rPr lang="fr-BE" baseline="0" dirty="0" smtClean="0"/>
              <a:t> même pas mal qui traitent de biodiversité fonctionnelle (FAB) ou d’un ou l’autre SES visant par exemple le contrôle biologique ou la pollinisation par exemple.</a:t>
            </a:r>
            <a:endParaRPr lang="fr-BE" dirty="0"/>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pPr/>
              <a:t>5</a:t>
            </a:fld>
            <a:endParaRPr lang="fr-BE"/>
          </a:p>
        </p:txBody>
      </p:sp>
    </p:spTree>
    <p:extLst>
      <p:ext uri="{BB962C8B-B14F-4D97-AF65-F5344CB8AC3E}">
        <p14:creationId xmlns:p14="http://schemas.microsoft.com/office/powerpoint/2010/main" val="87043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 recent paper highlights the role of agro-ecological practices in diversified farming systems on twelve ES</a:t>
            </a:r>
            <a:r>
              <a:rPr lang="en-US" baseline="0" dirty="0" smtClean="0"/>
              <a:t> </a:t>
            </a:r>
            <a:r>
              <a:rPr lang="en-US" sz="1200" b="1" i="0" u="none" strike="noStrike" kern="1200" baseline="0" dirty="0" smtClean="0">
                <a:solidFill>
                  <a:schemeClr val="tx1"/>
                </a:solidFill>
                <a:latin typeface="+mn-lt"/>
                <a:ea typeface="+mn-ea"/>
                <a:cs typeface="+mn-cs"/>
              </a:rPr>
              <a:t>CLICK</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They found that compared with conventional farming systems, </a:t>
            </a:r>
            <a:r>
              <a:rPr lang="en-US" sz="1200" b="1" i="0" u="none" strike="noStrike" kern="1200" baseline="0" dirty="0" smtClean="0">
                <a:solidFill>
                  <a:schemeClr val="tx1"/>
                </a:solidFill>
                <a:latin typeface="+mn-lt"/>
                <a:ea typeface="+mn-ea"/>
                <a:cs typeface="+mn-cs"/>
              </a:rPr>
              <a:t>diversified farming systems </a:t>
            </a:r>
            <a:r>
              <a:rPr lang="en-US" sz="1200" b="0" i="0" u="none" strike="noStrike" kern="1200" baseline="0" dirty="0" smtClean="0">
                <a:solidFill>
                  <a:schemeClr val="tx1"/>
                </a:solidFill>
                <a:latin typeface="+mn-lt"/>
                <a:ea typeface="+mn-ea"/>
                <a:cs typeface="+mn-cs"/>
              </a:rPr>
              <a:t>support substantially greater biodiversity, soil quality, water-holding capacity, carbon sequestration, energy-use efficiency, and resistance and resilience to climate change. </a:t>
            </a:r>
            <a:r>
              <a:rPr lang="en-US" sz="1200" b="1" i="0" u="none" strike="noStrike" kern="1200" baseline="0" dirty="0" smtClean="0">
                <a:solidFill>
                  <a:schemeClr val="tx1"/>
                </a:solidFill>
                <a:latin typeface="+mn-lt"/>
                <a:ea typeface="+mn-ea"/>
                <a:cs typeface="+mn-cs"/>
              </a:rPr>
              <a:t>CLICK</a:t>
            </a:r>
          </a:p>
          <a:p>
            <a:r>
              <a:rPr lang="en-US" sz="1200" b="0" i="0" u="none" strike="noStrike" kern="1200" baseline="0" dirty="0" smtClean="0">
                <a:solidFill>
                  <a:schemeClr val="tx1"/>
                </a:solidFill>
                <a:latin typeface="+mn-lt"/>
                <a:ea typeface="+mn-ea"/>
                <a:cs typeface="+mn-cs"/>
              </a:rPr>
              <a:t>Diversified farming systems also enhance control of weeds, diseases, and arthropod pests and they increase pollination services but may often be insufficient. </a:t>
            </a:r>
          </a:p>
          <a:p>
            <a:r>
              <a:rPr lang="en-US" sz="1200" b="1" i="0" u="none" strike="noStrike" kern="1200" baseline="0" dirty="0" smtClean="0">
                <a:solidFill>
                  <a:schemeClr val="tx1"/>
                </a:solidFill>
                <a:latin typeface="+mn-lt"/>
                <a:ea typeface="+mn-ea"/>
                <a:cs typeface="+mn-cs"/>
              </a:rPr>
              <a:t>CLICK</a:t>
            </a:r>
          </a:p>
          <a:p>
            <a:r>
              <a:rPr lang="en-US" sz="1200" b="0" i="0" u="none" strike="noStrike" kern="1200" baseline="0" dirty="0" smtClean="0">
                <a:solidFill>
                  <a:schemeClr val="tx1"/>
                </a:solidFill>
                <a:latin typeface="+mn-lt"/>
                <a:ea typeface="+mn-ea"/>
                <a:cs typeface="+mn-cs"/>
              </a:rPr>
              <a:t>For crop yield, some works identify a reduction of yield, others not. </a:t>
            </a:r>
            <a:r>
              <a:rPr lang="en-US" sz="1200" b="1" i="0" u="none" strike="noStrike" kern="1200" baseline="0" dirty="0" smtClean="0">
                <a:solidFill>
                  <a:schemeClr val="tx1"/>
                </a:solidFill>
                <a:latin typeface="+mn-lt"/>
                <a:ea typeface="+mn-ea"/>
                <a:cs typeface="+mn-cs"/>
              </a:rPr>
              <a:t>CLICK</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many factors should be considered to a have a strong answer, the authors claims that more research and field experience need to be conducted, that we need to always adopt a holistic approach to have a global analysis and that research </a:t>
            </a:r>
            <a:r>
              <a:rPr lang="en-US" dirty="0" smtClean="0"/>
              <a:t>should focus on improving yields in crops and to control weeds, diseases and pests.</a:t>
            </a:r>
            <a:endParaRPr lang="fr-BE" dirty="0"/>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pPr/>
              <a:t>6</a:t>
            </a:fld>
            <a:endParaRPr lang="fr-BE"/>
          </a:p>
        </p:txBody>
      </p:sp>
    </p:spTree>
    <p:extLst>
      <p:ext uri="{BB962C8B-B14F-4D97-AF65-F5344CB8AC3E}">
        <p14:creationId xmlns:p14="http://schemas.microsoft.com/office/powerpoint/2010/main" val="160694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One key feature of the</a:t>
            </a:r>
            <a:r>
              <a:rPr lang="fr-BE" baseline="0" dirty="0" smtClean="0"/>
              <a:t> expected </a:t>
            </a:r>
            <a:r>
              <a:rPr lang="fr-BE" dirty="0" smtClean="0"/>
              <a:t>holistic approach </a:t>
            </a:r>
            <a:r>
              <a:rPr lang="fr-BE" dirty="0" smtClean="0">
                <a:effectLst/>
              </a:rPr>
              <a:t>which complicates the analysis</a:t>
            </a:r>
            <a:r>
              <a:rPr lang="fr-BE" baseline="0" dirty="0" smtClean="0"/>
              <a:t> is the combination of scales going from landscape to farm </a:t>
            </a:r>
            <a:r>
              <a:rPr lang="fr-BE" b="1" baseline="0" dirty="0" smtClean="0"/>
              <a:t>CLICK</a:t>
            </a:r>
            <a:r>
              <a:rPr lang="fr-BE" baseline="0" dirty="0" smtClean="0"/>
              <a:t> and to plot scale </a:t>
            </a:r>
            <a:r>
              <a:rPr lang="fr-BE" b="1" baseline="0" dirty="0" smtClean="0"/>
              <a:t>CLICK</a:t>
            </a:r>
            <a:r>
              <a:rPr lang="fr-BE" baseline="0" dirty="0" smtClean="0"/>
              <a:t>. </a:t>
            </a:r>
          </a:p>
          <a:p>
            <a:r>
              <a:rPr lang="fr-BE" baseline="0" dirty="0" smtClean="0"/>
              <a:t>Farm is a strategic level of organisation well known in </a:t>
            </a:r>
            <a:r>
              <a:rPr lang="fr-BE" dirty="0" smtClean="0"/>
              <a:t>agricultural system</a:t>
            </a:r>
            <a:r>
              <a:rPr lang="fr-BE" baseline="0" dirty="0" smtClean="0"/>
              <a:t> analysis</a:t>
            </a:r>
            <a:r>
              <a:rPr lang="fr-BE" dirty="0" smtClean="0"/>
              <a:t> </a:t>
            </a:r>
            <a:r>
              <a:rPr lang="fr-BE" baseline="0" dirty="0" smtClean="0"/>
              <a:t>but indeed each one is a crucial level. We need to consider multiscalar effect of agroecological methods on ES. </a:t>
            </a:r>
          </a:p>
          <a:p>
            <a:r>
              <a:rPr lang="fr-BE" b="1" baseline="0" dirty="0" smtClean="0"/>
              <a:t>+ I would even argue that other LU play a role at the landscape scale and compete with agriculture hence agriculture cannot be considered in isolation from other land uses</a:t>
            </a:r>
            <a:endParaRPr lang="fr-BE" b="1" dirty="0"/>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pPr/>
              <a:t>7</a:t>
            </a:fld>
            <a:endParaRPr lang="fr-BE"/>
          </a:p>
        </p:txBody>
      </p:sp>
    </p:spTree>
    <p:extLst>
      <p:ext uri="{BB962C8B-B14F-4D97-AF65-F5344CB8AC3E}">
        <p14:creationId xmlns:p14="http://schemas.microsoft.com/office/powerpoint/2010/main" val="2087542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One key feature of the</a:t>
            </a:r>
            <a:r>
              <a:rPr lang="fr-BE" baseline="0" dirty="0" smtClean="0"/>
              <a:t> expected </a:t>
            </a:r>
            <a:r>
              <a:rPr lang="fr-BE" dirty="0" smtClean="0"/>
              <a:t>holistic approach </a:t>
            </a:r>
            <a:r>
              <a:rPr lang="fr-BE" dirty="0" smtClean="0">
                <a:effectLst/>
              </a:rPr>
              <a:t>which complicates the analysis</a:t>
            </a:r>
            <a:r>
              <a:rPr lang="fr-BE" baseline="0" dirty="0" smtClean="0"/>
              <a:t> is the combination of scales going from landscape to farm </a:t>
            </a:r>
            <a:r>
              <a:rPr lang="fr-BE" b="1" baseline="0" dirty="0" smtClean="0"/>
              <a:t>CLICK</a:t>
            </a:r>
            <a:r>
              <a:rPr lang="fr-BE" baseline="0" dirty="0" smtClean="0"/>
              <a:t> and to plot scale </a:t>
            </a:r>
            <a:r>
              <a:rPr lang="fr-BE" b="1" baseline="0" dirty="0" smtClean="0"/>
              <a:t>CLICK</a:t>
            </a:r>
            <a:r>
              <a:rPr lang="fr-BE" baseline="0" dirty="0" smtClean="0"/>
              <a:t>. </a:t>
            </a:r>
          </a:p>
          <a:p>
            <a:r>
              <a:rPr lang="fr-BE" baseline="0" dirty="0" smtClean="0"/>
              <a:t>Farm is a strategic level of organisation well known in </a:t>
            </a:r>
            <a:r>
              <a:rPr lang="fr-BE" dirty="0" smtClean="0"/>
              <a:t>agricultural system</a:t>
            </a:r>
            <a:r>
              <a:rPr lang="fr-BE" baseline="0" dirty="0" smtClean="0"/>
              <a:t> analysis</a:t>
            </a:r>
            <a:r>
              <a:rPr lang="fr-BE" dirty="0" smtClean="0"/>
              <a:t> </a:t>
            </a:r>
            <a:r>
              <a:rPr lang="fr-BE" baseline="0" dirty="0" smtClean="0"/>
              <a:t>but indeed each one is a crucial level. We need to consider multiscalar effect of agroecological methods on ES. </a:t>
            </a:r>
          </a:p>
          <a:p>
            <a:r>
              <a:rPr lang="fr-BE" b="1" baseline="0" dirty="0" smtClean="0"/>
              <a:t>+ I would even argue that other LU play a role at the landscape scale and compete with agriculture hence agriculture cannot be considered in isolation from other land uses</a:t>
            </a:r>
            <a:endParaRPr lang="fr-BE" b="1" dirty="0"/>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pPr/>
              <a:t>8</a:t>
            </a:fld>
            <a:endParaRPr lang="fr-BE"/>
          </a:p>
        </p:txBody>
      </p:sp>
    </p:spTree>
    <p:extLst>
      <p:ext uri="{BB962C8B-B14F-4D97-AF65-F5344CB8AC3E}">
        <p14:creationId xmlns:p14="http://schemas.microsoft.com/office/powerpoint/2010/main" val="208754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What are the links between </a:t>
            </a:r>
            <a:r>
              <a:rPr lang="en-GB" sz="1200" b="1" kern="1200" dirty="0" err="1" smtClean="0">
                <a:solidFill>
                  <a:schemeClr val="tx1"/>
                </a:solidFill>
                <a:effectLst/>
                <a:latin typeface="+mn-lt"/>
                <a:ea typeface="+mn-ea"/>
                <a:cs typeface="+mn-cs"/>
              </a:rPr>
              <a:t>agroecology</a:t>
            </a:r>
            <a:r>
              <a:rPr lang="en-GB" sz="1200" b="1" kern="1200" dirty="0" smtClean="0">
                <a:solidFill>
                  <a:schemeClr val="tx1"/>
                </a:solidFill>
                <a:effectLst/>
                <a:latin typeface="+mn-lt"/>
                <a:ea typeface="+mn-ea"/>
                <a:cs typeface="+mn-cs"/>
              </a:rPr>
              <a:t> and Ecosystem services ? </a:t>
            </a:r>
            <a:r>
              <a:rPr lang="en-GB" sz="1200" kern="1200" dirty="0" smtClean="0">
                <a:solidFill>
                  <a:schemeClr val="tx1"/>
                </a:solidFill>
                <a:effectLst/>
                <a:latin typeface="+mn-lt"/>
                <a:ea typeface="+mn-ea"/>
                <a:cs typeface="+mn-cs"/>
              </a:rPr>
              <a:t>To produce Ecosystem services, we need capital, work, energy, abiotic but also biotic factors. Biotic factors are generally subdivided in functional </a:t>
            </a:r>
            <a:r>
              <a:rPr lang="en-GB" sz="1200" kern="1200" dirty="0" err="1" smtClean="0">
                <a:solidFill>
                  <a:schemeClr val="tx1"/>
                </a:solidFill>
                <a:effectLst/>
                <a:latin typeface="+mn-lt"/>
                <a:ea typeface="+mn-ea"/>
                <a:cs typeface="+mn-cs"/>
              </a:rPr>
              <a:t>agrobiodiversity</a:t>
            </a:r>
            <a:r>
              <a:rPr lang="en-GB" sz="1200" kern="1200" dirty="0" smtClean="0">
                <a:solidFill>
                  <a:schemeClr val="tx1"/>
                </a:solidFill>
                <a:effectLst/>
                <a:latin typeface="+mn-lt"/>
                <a:ea typeface="+mn-ea"/>
                <a:cs typeface="+mn-cs"/>
              </a:rPr>
              <a:t> that is playing a role for Ecosystem service production and neutral biodiversity.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Agroecological</a:t>
            </a:r>
            <a:r>
              <a:rPr lang="en-GB" sz="1200" kern="1200" dirty="0" smtClean="0">
                <a:solidFill>
                  <a:schemeClr val="tx1"/>
                </a:solidFill>
                <a:effectLst/>
                <a:latin typeface="+mn-lt"/>
                <a:ea typeface="+mn-ea"/>
                <a:cs typeface="+mn-cs"/>
              </a:rPr>
              <a:t> methods act at multiple scales. By example, mixed crops  play a role on the plot scale,  followed by hedgerows and buffer strips between fields and we have more important green infrastructures as riparian corridors, small woodlands and natural areas at the landscape scale. These methods impact almost all ecosystem services as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provisioning,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regulating and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cultural services.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They have also a strong influence on</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functional biodiversity that is indeed the energy for supporting services. </a:t>
            </a:r>
            <a:r>
              <a:rPr lang="en-GB" sz="1200" b="1" kern="1200" dirty="0" smtClean="0">
                <a:solidFill>
                  <a:schemeClr val="tx1"/>
                </a:solidFill>
                <a:effectLst/>
                <a:latin typeface="+mn-lt"/>
                <a:ea typeface="+mn-ea"/>
                <a:cs typeface="+mn-cs"/>
              </a:rPr>
              <a:t>CLICK</a:t>
            </a:r>
            <a:r>
              <a:rPr lang="en-GB" sz="1200" kern="1200" dirty="0" smtClean="0">
                <a:solidFill>
                  <a:schemeClr val="tx1"/>
                </a:solidFill>
                <a:effectLst/>
                <a:latin typeface="+mn-lt"/>
                <a:ea typeface="+mn-ea"/>
                <a:cs typeface="+mn-cs"/>
              </a:rPr>
              <a:t>  Ecosystem services provide a large diversity of benefits and values but the target public is also scale dependent going from farmer for provisioning services to local community for regulating services or even the society for cultural services.</a:t>
            </a:r>
            <a:endParaRPr lang="fr-BE" sz="1200" kern="1200" dirty="0" smtClean="0">
              <a:solidFill>
                <a:schemeClr val="tx1"/>
              </a:solidFill>
              <a:effectLst/>
              <a:latin typeface="+mn-lt"/>
              <a:ea typeface="+mn-ea"/>
              <a:cs typeface="+mn-cs"/>
            </a:endParaRPr>
          </a:p>
          <a:p>
            <a:endParaRPr lang="en-GB" b="0" dirty="0"/>
          </a:p>
        </p:txBody>
      </p:sp>
      <p:sp>
        <p:nvSpPr>
          <p:cNvPr id="4" name="Espace réservé du numéro de diapositive 3"/>
          <p:cNvSpPr>
            <a:spLocks noGrp="1"/>
          </p:cNvSpPr>
          <p:nvPr>
            <p:ph type="sldNum" sz="quarter" idx="10"/>
          </p:nvPr>
        </p:nvSpPr>
        <p:spPr/>
        <p:txBody>
          <a:bodyPr/>
          <a:lstStyle/>
          <a:p>
            <a:fld id="{51B9AA86-20D8-4BA1-8942-CD30D673125E}" type="slidenum">
              <a:rPr lang="fr-BE" smtClean="0"/>
              <a:t>9</a:t>
            </a:fld>
            <a:endParaRPr lang="fr-BE"/>
          </a:p>
        </p:txBody>
      </p:sp>
    </p:spTree>
    <p:extLst>
      <p:ext uri="{BB962C8B-B14F-4D97-AF65-F5344CB8AC3E}">
        <p14:creationId xmlns:p14="http://schemas.microsoft.com/office/powerpoint/2010/main" val="373172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D4A79BC0-E85C-467E-B043-9793DA59DF99}" type="datetimeFigureOut">
              <a:rPr lang="fr-BE" smtClean="0"/>
              <a:pPr/>
              <a:t>27/05/2013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DABB164-7C62-420D-A0A1-F2BF9C1A9D2E}" type="slidenum">
              <a:rPr lang="fr-BE" smtClean="0"/>
              <a:pPr/>
              <a:t>‹N°›</a:t>
            </a:fld>
            <a:endParaRPr lang="fr-BE"/>
          </a:p>
        </p:txBody>
      </p:sp>
    </p:spTree>
    <p:extLst>
      <p:ext uri="{BB962C8B-B14F-4D97-AF65-F5344CB8AC3E}">
        <p14:creationId xmlns:p14="http://schemas.microsoft.com/office/powerpoint/2010/main" val="214540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4A79BC0-E85C-467E-B043-9793DA59DF99}" type="datetimeFigureOut">
              <a:rPr lang="fr-BE" smtClean="0"/>
              <a:pPr/>
              <a:t>27/05/2013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DABB164-7C62-420D-A0A1-F2BF9C1A9D2E}" type="slidenum">
              <a:rPr lang="fr-BE" smtClean="0"/>
              <a:pPr/>
              <a:t>‹N°›</a:t>
            </a:fld>
            <a:endParaRPr lang="fr-BE"/>
          </a:p>
        </p:txBody>
      </p:sp>
    </p:spTree>
    <p:extLst>
      <p:ext uri="{BB962C8B-B14F-4D97-AF65-F5344CB8AC3E}">
        <p14:creationId xmlns:p14="http://schemas.microsoft.com/office/powerpoint/2010/main" val="265805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4A79BC0-E85C-467E-B043-9793DA59DF99}" type="datetimeFigureOut">
              <a:rPr lang="fr-BE" smtClean="0"/>
              <a:pPr/>
              <a:t>27/05/2013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DABB164-7C62-420D-A0A1-F2BF9C1A9D2E}" type="slidenum">
              <a:rPr lang="fr-BE" smtClean="0"/>
              <a:pPr/>
              <a:t>‹N°›</a:t>
            </a:fld>
            <a:endParaRPr lang="fr-BE"/>
          </a:p>
        </p:txBody>
      </p:sp>
    </p:spTree>
    <p:extLst>
      <p:ext uri="{BB962C8B-B14F-4D97-AF65-F5344CB8AC3E}">
        <p14:creationId xmlns:p14="http://schemas.microsoft.com/office/powerpoint/2010/main" val="177542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4A79BC0-E85C-467E-B043-9793DA59DF99}" type="datetimeFigureOut">
              <a:rPr lang="fr-BE" smtClean="0"/>
              <a:pPr/>
              <a:t>27/05/2013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DABB164-7C62-420D-A0A1-F2BF9C1A9D2E}" type="slidenum">
              <a:rPr lang="fr-BE" smtClean="0"/>
              <a:pPr/>
              <a:t>‹N°›</a:t>
            </a:fld>
            <a:endParaRPr lang="fr-BE"/>
          </a:p>
        </p:txBody>
      </p:sp>
    </p:spTree>
    <p:extLst>
      <p:ext uri="{BB962C8B-B14F-4D97-AF65-F5344CB8AC3E}">
        <p14:creationId xmlns:p14="http://schemas.microsoft.com/office/powerpoint/2010/main" val="32840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A79BC0-E85C-467E-B043-9793DA59DF99}" type="datetimeFigureOut">
              <a:rPr lang="fr-BE" smtClean="0"/>
              <a:pPr/>
              <a:t>27/05/2013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ADABB164-7C62-420D-A0A1-F2BF9C1A9D2E}" type="slidenum">
              <a:rPr lang="fr-BE" smtClean="0"/>
              <a:pPr/>
              <a:t>‹N°›</a:t>
            </a:fld>
            <a:endParaRPr lang="fr-BE"/>
          </a:p>
        </p:txBody>
      </p:sp>
    </p:spTree>
    <p:extLst>
      <p:ext uri="{BB962C8B-B14F-4D97-AF65-F5344CB8AC3E}">
        <p14:creationId xmlns:p14="http://schemas.microsoft.com/office/powerpoint/2010/main" val="3870686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D4A79BC0-E85C-467E-B043-9793DA59DF99}" type="datetimeFigureOut">
              <a:rPr lang="fr-BE" smtClean="0"/>
              <a:pPr/>
              <a:t>27/05/2013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DABB164-7C62-420D-A0A1-F2BF9C1A9D2E}" type="slidenum">
              <a:rPr lang="fr-BE" smtClean="0"/>
              <a:pPr/>
              <a:t>‹N°›</a:t>
            </a:fld>
            <a:endParaRPr lang="fr-BE"/>
          </a:p>
        </p:txBody>
      </p:sp>
    </p:spTree>
    <p:extLst>
      <p:ext uri="{BB962C8B-B14F-4D97-AF65-F5344CB8AC3E}">
        <p14:creationId xmlns:p14="http://schemas.microsoft.com/office/powerpoint/2010/main" val="349701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D4A79BC0-E85C-467E-B043-9793DA59DF99}" type="datetimeFigureOut">
              <a:rPr lang="fr-BE" smtClean="0"/>
              <a:pPr/>
              <a:t>27/05/2013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ADABB164-7C62-420D-A0A1-F2BF9C1A9D2E}" type="slidenum">
              <a:rPr lang="fr-BE" smtClean="0"/>
              <a:pPr/>
              <a:t>‹N°›</a:t>
            </a:fld>
            <a:endParaRPr lang="fr-BE"/>
          </a:p>
        </p:txBody>
      </p:sp>
    </p:spTree>
    <p:extLst>
      <p:ext uri="{BB962C8B-B14F-4D97-AF65-F5344CB8AC3E}">
        <p14:creationId xmlns:p14="http://schemas.microsoft.com/office/powerpoint/2010/main" val="268902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D4A79BC0-E85C-467E-B043-9793DA59DF99}" type="datetimeFigureOut">
              <a:rPr lang="fr-BE" smtClean="0"/>
              <a:pPr/>
              <a:t>27/05/2013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ADABB164-7C62-420D-A0A1-F2BF9C1A9D2E}" type="slidenum">
              <a:rPr lang="fr-BE" smtClean="0"/>
              <a:pPr/>
              <a:t>‹N°›</a:t>
            </a:fld>
            <a:endParaRPr lang="fr-BE"/>
          </a:p>
        </p:txBody>
      </p:sp>
    </p:spTree>
    <p:extLst>
      <p:ext uri="{BB962C8B-B14F-4D97-AF65-F5344CB8AC3E}">
        <p14:creationId xmlns:p14="http://schemas.microsoft.com/office/powerpoint/2010/main" val="388316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A79BC0-E85C-467E-B043-9793DA59DF99}" type="datetimeFigureOut">
              <a:rPr lang="fr-BE" smtClean="0"/>
              <a:pPr/>
              <a:t>27/05/2013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ADABB164-7C62-420D-A0A1-F2BF9C1A9D2E}" type="slidenum">
              <a:rPr lang="fr-BE" smtClean="0"/>
              <a:pPr/>
              <a:t>‹N°›</a:t>
            </a:fld>
            <a:endParaRPr lang="fr-BE"/>
          </a:p>
        </p:txBody>
      </p:sp>
    </p:spTree>
    <p:extLst>
      <p:ext uri="{BB962C8B-B14F-4D97-AF65-F5344CB8AC3E}">
        <p14:creationId xmlns:p14="http://schemas.microsoft.com/office/powerpoint/2010/main" val="60607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A79BC0-E85C-467E-B043-9793DA59DF99}" type="datetimeFigureOut">
              <a:rPr lang="fr-BE" smtClean="0"/>
              <a:pPr/>
              <a:t>27/05/2013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DABB164-7C62-420D-A0A1-F2BF9C1A9D2E}" type="slidenum">
              <a:rPr lang="fr-BE" smtClean="0"/>
              <a:pPr/>
              <a:t>‹N°›</a:t>
            </a:fld>
            <a:endParaRPr lang="fr-BE"/>
          </a:p>
        </p:txBody>
      </p:sp>
    </p:spTree>
    <p:extLst>
      <p:ext uri="{BB962C8B-B14F-4D97-AF65-F5344CB8AC3E}">
        <p14:creationId xmlns:p14="http://schemas.microsoft.com/office/powerpoint/2010/main" val="117218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A79BC0-E85C-467E-B043-9793DA59DF99}" type="datetimeFigureOut">
              <a:rPr lang="fr-BE" smtClean="0"/>
              <a:pPr/>
              <a:t>27/05/2013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ADABB164-7C62-420D-A0A1-F2BF9C1A9D2E}" type="slidenum">
              <a:rPr lang="fr-BE" smtClean="0"/>
              <a:pPr/>
              <a:t>‹N°›</a:t>
            </a:fld>
            <a:endParaRPr lang="fr-BE"/>
          </a:p>
        </p:txBody>
      </p:sp>
    </p:spTree>
    <p:extLst>
      <p:ext uri="{BB962C8B-B14F-4D97-AF65-F5344CB8AC3E}">
        <p14:creationId xmlns:p14="http://schemas.microsoft.com/office/powerpoint/2010/main" val="162775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79BC0-E85C-467E-B043-9793DA59DF99}" type="datetimeFigureOut">
              <a:rPr lang="fr-BE" smtClean="0"/>
              <a:pPr/>
              <a:t>27/05/2013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BB164-7C62-420D-A0A1-F2BF9C1A9D2E}" type="slidenum">
              <a:rPr lang="fr-BE" smtClean="0"/>
              <a:pPr/>
              <a:t>‹N°›</a:t>
            </a:fld>
            <a:endParaRPr lang="fr-BE"/>
          </a:p>
        </p:txBody>
      </p:sp>
    </p:spTree>
    <p:extLst>
      <p:ext uri="{BB962C8B-B14F-4D97-AF65-F5344CB8AC3E}">
        <p14:creationId xmlns:p14="http://schemas.microsoft.com/office/powerpoint/2010/main" val="2913217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image" Target="../media/image10.png"/><Relationship Id="rId21" Type="http://schemas.openxmlformats.org/officeDocument/2006/relationships/image" Target="../media/image32.png"/><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12.xml"/><Relationship Id="rId16" Type="http://schemas.openxmlformats.org/officeDocument/2006/relationships/image" Target="../media/image27.png"/><Relationship Id="rId20"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683568" y="188640"/>
            <a:ext cx="3514295" cy="584775"/>
          </a:xfrm>
          <a:prstGeom prst="rect">
            <a:avLst/>
          </a:prstGeom>
          <a:noFill/>
        </p:spPr>
        <p:txBody>
          <a:bodyPr wrap="none" rtlCol="0">
            <a:spAutoFit/>
          </a:bodyPr>
          <a:lstStyle/>
          <a:p>
            <a:r>
              <a:rPr lang="fr-BE" sz="3200" b="1" dirty="0" smtClean="0">
                <a:solidFill>
                  <a:schemeClr val="bg1"/>
                </a:solidFill>
              </a:rPr>
              <a:t>ES and Agroecology</a:t>
            </a:r>
            <a:endParaRPr lang="fr-BE" sz="3200" b="1" dirty="0">
              <a:solidFill>
                <a:schemeClr val="bg1"/>
              </a:solidFill>
            </a:endParaRPr>
          </a:p>
        </p:txBody>
      </p:sp>
      <p:sp>
        <p:nvSpPr>
          <p:cNvPr id="18" name="Rectangle à coins arrondis 17"/>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Titre 32"/>
          <p:cNvSpPr>
            <a:spLocks noGrp="1"/>
          </p:cNvSpPr>
          <p:nvPr>
            <p:ph type="title"/>
          </p:nvPr>
        </p:nvSpPr>
        <p:spPr>
          <a:xfrm>
            <a:off x="457200" y="762000"/>
            <a:ext cx="8229600" cy="1143000"/>
          </a:xfrm>
        </p:spPr>
        <p:txBody>
          <a:bodyPr>
            <a:normAutofit/>
          </a:bodyPr>
          <a:lstStyle/>
          <a:p>
            <a:pPr algn="l"/>
            <a:r>
              <a:rPr lang="fr-FR" sz="2800" dirty="0" err="1" smtClean="0">
                <a:solidFill>
                  <a:schemeClr val="bg1"/>
                </a:solidFill>
              </a:rPr>
              <a:t>Ecosystem</a:t>
            </a:r>
            <a:r>
              <a:rPr lang="fr-FR" sz="2800" dirty="0" smtClean="0">
                <a:solidFill>
                  <a:schemeClr val="bg1"/>
                </a:solidFill>
              </a:rPr>
              <a:t> Services: an </a:t>
            </a:r>
            <a:r>
              <a:rPr lang="fr-FR" sz="2800" dirty="0" err="1" smtClean="0">
                <a:solidFill>
                  <a:schemeClr val="bg1"/>
                </a:solidFill>
              </a:rPr>
              <a:t>opportunity</a:t>
            </a:r>
            <a:r>
              <a:rPr lang="fr-FR" sz="2800" dirty="0" smtClean="0">
                <a:solidFill>
                  <a:schemeClr val="bg1"/>
                </a:solidFill>
              </a:rPr>
              <a:t> for </a:t>
            </a:r>
            <a:r>
              <a:rPr lang="fr-FR" sz="2800" dirty="0" err="1" smtClean="0">
                <a:solidFill>
                  <a:schemeClr val="bg1"/>
                </a:solidFill>
              </a:rPr>
              <a:t>agroecology</a:t>
            </a:r>
            <a:r>
              <a:rPr lang="fr-FR" sz="2800" dirty="0" smtClean="0">
                <a:solidFill>
                  <a:schemeClr val="bg1"/>
                </a:solidFill>
              </a:rPr>
              <a:t>?</a:t>
            </a:r>
            <a:endParaRPr lang="fr-FR" sz="2800" dirty="0">
              <a:solidFill>
                <a:schemeClr val="bg1"/>
              </a:solidFill>
            </a:endParaRPr>
          </a:p>
        </p:txBody>
      </p:sp>
      <p:sp>
        <p:nvSpPr>
          <p:cNvPr id="34" name="Espace réservé du contenu 33"/>
          <p:cNvSpPr>
            <a:spLocks noGrp="1"/>
          </p:cNvSpPr>
          <p:nvPr>
            <p:ph idx="1"/>
          </p:nvPr>
        </p:nvSpPr>
        <p:spPr>
          <a:xfrm>
            <a:off x="457200" y="1600200"/>
            <a:ext cx="8229600" cy="609600"/>
          </a:xfrm>
        </p:spPr>
        <p:txBody>
          <a:bodyPr>
            <a:normAutofit/>
          </a:bodyPr>
          <a:lstStyle/>
          <a:p>
            <a:pPr>
              <a:buNone/>
            </a:pPr>
            <a:r>
              <a:rPr lang="fr-FR" sz="1800" dirty="0" smtClean="0">
                <a:solidFill>
                  <a:srgbClr val="FFFFFF"/>
                </a:solidFill>
              </a:rPr>
              <a:t>Marc </a:t>
            </a:r>
            <a:r>
              <a:rPr lang="fr-FR" sz="1800" dirty="0" err="1" smtClean="0">
                <a:solidFill>
                  <a:srgbClr val="FFFFFF"/>
                </a:solidFill>
              </a:rPr>
              <a:t>Dufrêne</a:t>
            </a:r>
            <a:r>
              <a:rPr lang="fr-FR" sz="1800" dirty="0" smtClean="0">
                <a:solidFill>
                  <a:srgbClr val="FFFFFF"/>
                </a:solidFill>
              </a:rPr>
              <a:t> and Nicolas Dendoncker</a:t>
            </a:r>
            <a:endParaRPr lang="fr-FR" sz="1800" dirty="0">
              <a:solidFill>
                <a:srgbClr val="FFFFFF"/>
              </a:solidFill>
            </a:endParaRPr>
          </a:p>
        </p:txBody>
      </p:sp>
      <p:pic>
        <p:nvPicPr>
          <p:cNvPr id="36" name="Image 35"/>
          <p:cNvPicPr>
            <a:picLocks noChangeAspect="1"/>
          </p:cNvPicPr>
          <p:nvPr/>
        </p:nvPicPr>
        <p:blipFill>
          <a:blip r:embed="rId3"/>
          <a:srcRect t="29577" b="35211"/>
          <a:stretch>
            <a:fillRect/>
          </a:stretch>
        </p:blipFill>
        <p:spPr>
          <a:xfrm>
            <a:off x="406400" y="2590800"/>
            <a:ext cx="8331200" cy="1905000"/>
          </a:xfrm>
          <a:prstGeom prst="rect">
            <a:avLst/>
          </a:prstGeom>
        </p:spPr>
      </p:pic>
      <p:pic>
        <p:nvPicPr>
          <p:cNvPr id="37" name="Image 36"/>
          <p:cNvPicPr>
            <a:picLocks/>
          </p:cNvPicPr>
          <p:nvPr/>
        </p:nvPicPr>
        <p:blipFill>
          <a:blip r:embed="rId4"/>
          <a:srcRect t="37915" b="31753"/>
          <a:stretch>
            <a:fillRect/>
          </a:stretch>
        </p:blipFill>
        <p:spPr>
          <a:xfrm>
            <a:off x="406800" y="4724400"/>
            <a:ext cx="8330400" cy="1904400"/>
          </a:xfrm>
          <a:prstGeom prst="rect">
            <a:avLst/>
          </a:prstGeom>
        </p:spPr>
      </p:pic>
    </p:spTree>
    <p:extLst>
      <p:ext uri="{BB962C8B-B14F-4D97-AF65-F5344CB8AC3E}">
        <p14:creationId xmlns:p14="http://schemas.microsoft.com/office/powerpoint/2010/main" val="1190415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188640"/>
            <a:ext cx="3514295" cy="584775"/>
          </a:xfrm>
          <a:prstGeom prst="rect">
            <a:avLst/>
          </a:prstGeom>
          <a:noFill/>
        </p:spPr>
        <p:txBody>
          <a:bodyPr wrap="none" rtlCol="0">
            <a:spAutoFit/>
          </a:bodyPr>
          <a:lstStyle/>
          <a:p>
            <a:r>
              <a:rPr lang="fr-BE" sz="3200" b="1" smtClean="0">
                <a:solidFill>
                  <a:schemeClr val="bg1"/>
                </a:solidFill>
              </a:rPr>
              <a:t>ES and </a:t>
            </a:r>
            <a:r>
              <a:rPr lang="fr-BE" sz="3200" b="1" err="1" smtClean="0">
                <a:solidFill>
                  <a:schemeClr val="bg1"/>
                </a:solidFill>
              </a:rPr>
              <a:t>Agroecology</a:t>
            </a:r>
            <a:endParaRPr lang="fr-BE" sz="3200" b="1">
              <a:solidFill>
                <a:schemeClr val="bg1"/>
              </a:solidFill>
            </a:endParaRPr>
          </a:p>
        </p:txBody>
      </p:sp>
      <p:sp>
        <p:nvSpPr>
          <p:cNvPr id="3" name="Rectangle à coins arrondis 2"/>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aphicFrame>
        <p:nvGraphicFramePr>
          <p:cNvPr id="4" name="Tableau 3"/>
          <p:cNvGraphicFramePr>
            <a:graphicFrameLocks noGrp="1"/>
          </p:cNvGraphicFramePr>
          <p:nvPr>
            <p:extLst>
              <p:ext uri="{D42A27DB-BD31-4B8C-83A1-F6EECF244321}">
                <p14:modId xmlns:p14="http://schemas.microsoft.com/office/powerpoint/2010/main" val="4104154787"/>
              </p:ext>
            </p:extLst>
          </p:nvPr>
        </p:nvGraphicFramePr>
        <p:xfrm>
          <a:off x="827584" y="826068"/>
          <a:ext cx="7942190" cy="5629728"/>
        </p:xfrm>
        <a:graphic>
          <a:graphicData uri="http://schemas.openxmlformats.org/drawingml/2006/table">
            <a:tbl>
              <a:tblPr>
                <a:tableStyleId>{5C22544A-7EE6-4342-B048-85BDC9FD1C3A}</a:tableStyleId>
              </a:tblPr>
              <a:tblGrid>
                <a:gridCol w="1270157"/>
                <a:gridCol w="386027"/>
                <a:gridCol w="432048"/>
                <a:gridCol w="360040"/>
                <a:gridCol w="360040"/>
                <a:gridCol w="311289"/>
                <a:gridCol w="333487"/>
                <a:gridCol w="311972"/>
                <a:gridCol w="322730"/>
                <a:gridCol w="333487"/>
                <a:gridCol w="473336"/>
                <a:gridCol w="462579"/>
                <a:gridCol w="503064"/>
                <a:gridCol w="346989"/>
                <a:gridCol w="273475"/>
                <a:gridCol w="420503"/>
                <a:gridCol w="346989"/>
                <a:gridCol w="260509"/>
                <a:gridCol w="433469"/>
              </a:tblGrid>
              <a:tr h="196140">
                <a:tc rowSpan="2">
                  <a:txBody>
                    <a:bodyPr/>
                    <a:lstStyle/>
                    <a:p>
                      <a:pPr marL="108000" algn="ctr" fontAlgn="b"/>
                      <a:r>
                        <a:rPr lang="fr-BE" sz="1800" b="1" i="0" u="none" strike="noStrike" dirty="0" smtClean="0">
                          <a:solidFill>
                            <a:srgbClr val="002060"/>
                          </a:solidFill>
                          <a:effectLst/>
                          <a:latin typeface="Calibri"/>
                        </a:rPr>
                        <a:t>Agro-</a:t>
                      </a:r>
                      <a:r>
                        <a:rPr lang="fr-BE" sz="1800" b="1" i="0" u="none" strike="noStrike" dirty="0" err="1" smtClean="0">
                          <a:solidFill>
                            <a:srgbClr val="002060"/>
                          </a:solidFill>
                          <a:effectLst/>
                          <a:latin typeface="Calibri"/>
                        </a:rPr>
                        <a:t>ecological</a:t>
                      </a:r>
                      <a:r>
                        <a:rPr lang="fr-BE" sz="1800" b="1" i="0" u="none" strike="noStrike" baseline="0" dirty="0" smtClean="0">
                          <a:solidFill>
                            <a:srgbClr val="002060"/>
                          </a:solidFill>
                          <a:effectLst/>
                          <a:latin typeface="Calibri"/>
                        </a:rPr>
                        <a:t> </a:t>
                      </a:r>
                      <a:br>
                        <a:rPr lang="fr-BE" sz="1800" b="1" i="0" u="none" strike="noStrike" baseline="0" dirty="0" smtClean="0">
                          <a:solidFill>
                            <a:srgbClr val="002060"/>
                          </a:solidFill>
                          <a:effectLst/>
                          <a:latin typeface="Calibri"/>
                        </a:rPr>
                      </a:br>
                      <a:r>
                        <a:rPr lang="fr-BE" sz="1800" b="1" i="0" u="none" strike="noStrike" baseline="0" dirty="0" smtClean="0">
                          <a:solidFill>
                            <a:srgbClr val="002060"/>
                          </a:solidFill>
                          <a:effectLst/>
                          <a:latin typeface="Calibri"/>
                        </a:rPr>
                        <a:t>practices </a:t>
                      </a:r>
                    </a:p>
                    <a:p>
                      <a:pPr algn="ctr" fontAlgn="b"/>
                      <a:r>
                        <a:rPr lang="fr-BE" sz="1800" b="1" i="0" u="none" strike="noStrike" baseline="0" dirty="0" smtClean="0">
                          <a:solidFill>
                            <a:srgbClr val="002060"/>
                          </a:solidFill>
                          <a:effectLst/>
                          <a:latin typeface="Calibri"/>
                        </a:rPr>
                        <a:t>and ES</a:t>
                      </a:r>
                      <a:endParaRPr lang="fr-BE" sz="1600" b="1" i="0" u="none" strike="noStrike" baseline="0" dirty="0" smtClean="0">
                        <a:solidFill>
                          <a:srgbClr val="002060"/>
                        </a:solidFill>
                        <a:effectLst/>
                        <a:latin typeface="Calibri"/>
                      </a:endParaRPr>
                    </a:p>
                  </a:txBody>
                  <a:tcPr marL="0" marR="0" marT="0" marB="0" anchor="ctr"/>
                </a:tc>
                <a:tc gridSpan="2">
                  <a:txBody>
                    <a:bodyPr/>
                    <a:lstStyle/>
                    <a:p>
                      <a:pPr algn="ctr" fontAlgn="ctr"/>
                      <a:r>
                        <a:rPr lang="fr-BE" sz="1400" b="1" u="none" strike="noStrike" err="1" smtClean="0">
                          <a:solidFill>
                            <a:schemeClr val="tx2">
                              <a:lumMod val="75000"/>
                            </a:schemeClr>
                          </a:solidFill>
                          <a:effectLst/>
                        </a:rPr>
                        <a:t>supporting</a:t>
                      </a:r>
                      <a:endParaRPr lang="fr-BE" sz="1400" b="1" i="0" u="none" strike="noStrike">
                        <a:solidFill>
                          <a:schemeClr val="tx2">
                            <a:lumMod val="75000"/>
                          </a:schemeClr>
                        </a:solidFill>
                        <a:effectLst/>
                        <a:latin typeface="Calibri"/>
                      </a:endParaRPr>
                    </a:p>
                  </a:txBody>
                  <a:tcPr marL="0" marR="0" marT="0" marB="0" anchor="ctr"/>
                </a:tc>
                <a:tc hMerge="1">
                  <a:txBody>
                    <a:bodyPr/>
                    <a:lstStyle/>
                    <a:p>
                      <a:endParaRPr lang="fr-BE"/>
                    </a:p>
                  </a:txBody>
                  <a:tcPr/>
                </a:tc>
                <a:tc gridSpan="4">
                  <a:txBody>
                    <a:bodyPr/>
                    <a:lstStyle/>
                    <a:p>
                      <a:pPr algn="ctr" fontAlgn="ctr"/>
                      <a:r>
                        <a:rPr lang="fr-BE" sz="1400" b="1" u="none" strike="noStrike" err="1" smtClean="0">
                          <a:solidFill>
                            <a:schemeClr val="tx2">
                              <a:lumMod val="75000"/>
                            </a:schemeClr>
                          </a:solidFill>
                          <a:effectLst/>
                        </a:rPr>
                        <a:t>provisioning</a:t>
                      </a:r>
                      <a:endParaRPr lang="fr-BE" sz="1400" b="1" i="0" u="none" strike="noStrike">
                        <a:solidFill>
                          <a:schemeClr val="tx2">
                            <a:lumMod val="75000"/>
                          </a:schemeClr>
                        </a:solidFill>
                        <a:effectLst/>
                        <a:latin typeface="Calibri"/>
                      </a:endParaRPr>
                    </a:p>
                  </a:txBody>
                  <a:tcPr marL="0" marR="0"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gridSpan="4">
                  <a:txBody>
                    <a:bodyPr/>
                    <a:lstStyle/>
                    <a:p>
                      <a:pPr algn="ctr" fontAlgn="ctr"/>
                      <a:r>
                        <a:rPr lang="fr-BE" sz="1400" b="1" u="none" strike="noStrike" err="1" smtClean="0">
                          <a:solidFill>
                            <a:schemeClr val="tx2">
                              <a:lumMod val="75000"/>
                            </a:schemeClr>
                          </a:solidFill>
                          <a:effectLst/>
                        </a:rPr>
                        <a:t>regulating</a:t>
                      </a:r>
                      <a:endParaRPr lang="fr-BE" sz="1400" b="1" i="0" u="none" strike="noStrike">
                        <a:solidFill>
                          <a:schemeClr val="tx2">
                            <a:lumMod val="75000"/>
                          </a:schemeClr>
                        </a:solidFill>
                        <a:effectLst/>
                        <a:latin typeface="Calibri"/>
                      </a:endParaRPr>
                    </a:p>
                  </a:txBody>
                  <a:tcPr marL="0" marR="0"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gridSpan="4">
                  <a:txBody>
                    <a:bodyPr/>
                    <a:lstStyle/>
                    <a:p>
                      <a:pPr algn="ctr" fontAlgn="ctr"/>
                      <a:r>
                        <a:rPr lang="fr-BE" sz="1400" b="1" u="none" strike="noStrike" smtClean="0">
                          <a:solidFill>
                            <a:schemeClr val="tx2">
                              <a:lumMod val="75000"/>
                            </a:schemeClr>
                          </a:solidFill>
                          <a:effectLst/>
                        </a:rPr>
                        <a:t>cultural</a:t>
                      </a:r>
                      <a:endParaRPr lang="fr-BE" sz="1400" b="1" i="0" u="none" strike="noStrike">
                        <a:solidFill>
                          <a:schemeClr val="tx2">
                            <a:lumMod val="75000"/>
                          </a:schemeClr>
                        </a:solidFill>
                        <a:effectLst/>
                        <a:latin typeface="Calibri"/>
                      </a:endParaRPr>
                    </a:p>
                  </a:txBody>
                  <a:tcPr marL="0" marR="0" marT="0" marB="0" anchor="ctr"/>
                </a:tc>
                <a:tc hMerge="1">
                  <a:txBody>
                    <a:bodyPr/>
                    <a:lstStyle/>
                    <a:p>
                      <a:endParaRPr lang="fr-BE"/>
                    </a:p>
                  </a:txBody>
                  <a:tcPr/>
                </a:tc>
                <a:tc hMerge="1">
                  <a:txBody>
                    <a:bodyPr/>
                    <a:lstStyle/>
                    <a:p>
                      <a:endParaRPr lang="fr-BE"/>
                    </a:p>
                  </a:txBody>
                  <a:tcPr/>
                </a:tc>
                <a:tc hMerge="1">
                  <a:txBody>
                    <a:bodyPr/>
                    <a:lstStyle/>
                    <a:p>
                      <a:endParaRPr lang="fr-BE"/>
                    </a:p>
                  </a:txBody>
                  <a:tcPr/>
                </a:tc>
                <a:tc gridSpan="4">
                  <a:txBody>
                    <a:bodyPr/>
                    <a:lstStyle/>
                    <a:p>
                      <a:pPr algn="ctr" fontAlgn="ctr"/>
                      <a:r>
                        <a:rPr lang="fr-BE" sz="1400" b="1" u="none" strike="noStrike" dirty="0" err="1" smtClean="0">
                          <a:solidFill>
                            <a:schemeClr val="tx2">
                              <a:lumMod val="75000"/>
                            </a:schemeClr>
                          </a:solidFill>
                          <a:effectLst/>
                        </a:rPr>
                        <a:t>other</a:t>
                      </a:r>
                      <a:r>
                        <a:rPr lang="fr-BE" sz="1400" b="1" u="none" strike="noStrike" dirty="0" smtClean="0">
                          <a:solidFill>
                            <a:schemeClr val="tx2">
                              <a:lumMod val="75000"/>
                            </a:schemeClr>
                          </a:solidFill>
                          <a:effectLst/>
                        </a:rPr>
                        <a:t> </a:t>
                      </a:r>
                      <a:r>
                        <a:rPr lang="fr-BE" sz="1400" b="1" u="none" strike="noStrike" dirty="0" err="1" smtClean="0">
                          <a:solidFill>
                            <a:schemeClr val="tx2">
                              <a:lumMod val="75000"/>
                            </a:schemeClr>
                          </a:solidFill>
                          <a:effectLst/>
                        </a:rPr>
                        <a:t>benefits</a:t>
                      </a:r>
                      <a:endParaRPr lang="fr-BE" sz="1400" b="1" i="0" u="none" strike="noStrike" dirty="0">
                        <a:solidFill>
                          <a:schemeClr val="tx2">
                            <a:lumMod val="75000"/>
                          </a:schemeClr>
                        </a:solidFill>
                        <a:effectLst/>
                        <a:latin typeface="Calibri"/>
                      </a:endParaRPr>
                    </a:p>
                  </a:txBody>
                  <a:tcPr marL="0" marR="0" marT="0" marB="0" anchor="ctr"/>
                </a:tc>
                <a:tc hMerge="1">
                  <a:txBody>
                    <a:bodyPr/>
                    <a:lstStyle/>
                    <a:p>
                      <a:endParaRPr lang="fr-BE"/>
                    </a:p>
                  </a:txBody>
                  <a:tcPr/>
                </a:tc>
                <a:tc hMerge="1">
                  <a:txBody>
                    <a:bodyPr/>
                    <a:lstStyle/>
                    <a:p>
                      <a:endParaRPr lang="fr-BE"/>
                    </a:p>
                  </a:txBody>
                  <a:tcPr/>
                </a:tc>
                <a:tc hMerge="1">
                  <a:txBody>
                    <a:bodyPr/>
                    <a:lstStyle/>
                    <a:p>
                      <a:endParaRPr lang="fr-BE"/>
                    </a:p>
                  </a:txBody>
                  <a:tcPr/>
                </a:tc>
              </a:tr>
              <a:tr h="1043461">
                <a:tc vMerge="1">
                  <a:txBody>
                    <a:bodyPr/>
                    <a:lstStyle/>
                    <a:p>
                      <a:pPr algn="just" fontAlgn="ctr"/>
                      <a:endParaRPr lang="fr-BE" sz="2000" b="1" i="0" u="none" strike="noStrike" dirty="0">
                        <a:solidFill>
                          <a:srgbClr val="974706"/>
                        </a:solidFill>
                        <a:effectLst/>
                        <a:latin typeface="Calibri"/>
                      </a:endParaRPr>
                    </a:p>
                  </a:txBody>
                  <a:tcPr marL="0" marR="0" marT="0" marB="0" anchor="ctr"/>
                </a:tc>
                <a:tc>
                  <a:txBody>
                    <a:bodyPr/>
                    <a:lstStyle/>
                    <a:p>
                      <a:pPr marL="72000" indent="0" algn="l" fontAlgn="b"/>
                      <a:r>
                        <a:rPr lang="fr-BE" sz="1200" b="1" u="none" strike="noStrike" err="1">
                          <a:solidFill>
                            <a:schemeClr val="bg1"/>
                          </a:solidFill>
                          <a:effectLst/>
                        </a:rPr>
                        <a:t>Soils</a:t>
                      </a:r>
                      <a:r>
                        <a:rPr lang="fr-BE" sz="1200" b="1" u="none" strike="noStrike">
                          <a:solidFill>
                            <a:schemeClr val="bg1"/>
                          </a:solidFill>
                          <a:effectLst/>
                        </a:rPr>
                        <a:t> </a:t>
                      </a:r>
                      <a:endParaRPr lang="fr-BE" sz="1200" b="1" i="0" u="none" strike="noStrike">
                        <a:solidFill>
                          <a:schemeClr val="bg1"/>
                        </a:solidFill>
                        <a:effectLst/>
                        <a:latin typeface="Calibri"/>
                      </a:endParaRPr>
                    </a:p>
                  </a:txBody>
                  <a:tcPr marL="0" marR="0" marT="0" marB="0" vert="vert270" anchor="ctr">
                    <a:solidFill>
                      <a:schemeClr val="accent6">
                        <a:lumMod val="50000"/>
                      </a:schemeClr>
                    </a:solidFill>
                  </a:tcPr>
                </a:tc>
                <a:tc>
                  <a:txBody>
                    <a:bodyPr/>
                    <a:lstStyle/>
                    <a:p>
                      <a:pPr marL="72000" indent="0" algn="l" fontAlgn="b"/>
                      <a:r>
                        <a:rPr lang="fr-BE" sz="1200" b="1" u="none" strike="noStrike" err="1">
                          <a:solidFill>
                            <a:schemeClr val="bg1"/>
                          </a:solidFill>
                          <a:effectLst/>
                        </a:rPr>
                        <a:t>Functionnal</a:t>
                      </a:r>
                      <a:r>
                        <a:rPr lang="fr-BE" sz="1200" b="1" u="none" strike="noStrike">
                          <a:solidFill>
                            <a:schemeClr val="bg1"/>
                          </a:solidFill>
                          <a:effectLst/>
                        </a:rPr>
                        <a:t> </a:t>
                      </a:r>
                      <a:r>
                        <a:rPr lang="fr-BE" sz="1200" b="1" u="none" strike="noStrike" err="1">
                          <a:solidFill>
                            <a:schemeClr val="bg1"/>
                          </a:solidFill>
                          <a:effectLst/>
                        </a:rPr>
                        <a:t>biodiversity</a:t>
                      </a:r>
                      <a:endParaRPr lang="fr-BE" sz="1200" b="1" i="0" u="none" strike="noStrike">
                        <a:solidFill>
                          <a:schemeClr val="bg1"/>
                        </a:solidFill>
                        <a:effectLst/>
                        <a:latin typeface="Calibri"/>
                      </a:endParaRPr>
                    </a:p>
                  </a:txBody>
                  <a:tcPr marL="0" marR="0" marT="0" marB="0" vert="vert270" anchor="ctr">
                    <a:solidFill>
                      <a:schemeClr val="accent6">
                        <a:lumMod val="50000"/>
                      </a:schemeClr>
                    </a:solidFill>
                  </a:tcPr>
                </a:tc>
                <a:tc>
                  <a:txBody>
                    <a:bodyPr/>
                    <a:lstStyle/>
                    <a:p>
                      <a:pPr marL="72000" indent="0" algn="l" fontAlgn="b"/>
                      <a:r>
                        <a:rPr lang="fr-BE" sz="1200" b="1" u="none" strike="noStrike">
                          <a:solidFill>
                            <a:schemeClr val="bg1"/>
                          </a:solidFill>
                          <a:effectLst/>
                        </a:rPr>
                        <a:t>Food</a:t>
                      </a:r>
                      <a:endParaRPr lang="fr-BE" sz="1200" b="1" i="0" u="none" strike="noStrike">
                        <a:solidFill>
                          <a:schemeClr val="bg1"/>
                        </a:solidFill>
                        <a:effectLst/>
                        <a:latin typeface="Calibri"/>
                      </a:endParaRPr>
                    </a:p>
                  </a:txBody>
                  <a:tcPr marL="0" marR="0" marT="0" marB="0" vert="vert270" anchor="ctr">
                    <a:solidFill>
                      <a:schemeClr val="accent6">
                        <a:lumMod val="75000"/>
                      </a:schemeClr>
                    </a:solidFill>
                  </a:tcPr>
                </a:tc>
                <a:tc>
                  <a:txBody>
                    <a:bodyPr/>
                    <a:lstStyle/>
                    <a:p>
                      <a:pPr marL="72000" indent="0" algn="l" fontAlgn="b"/>
                      <a:r>
                        <a:rPr lang="fr-BE" sz="1200" b="1" u="none" strike="noStrike">
                          <a:solidFill>
                            <a:schemeClr val="bg1"/>
                          </a:solidFill>
                          <a:effectLst/>
                        </a:rPr>
                        <a:t>Water</a:t>
                      </a:r>
                      <a:endParaRPr lang="fr-BE" sz="1200" b="1" i="0" u="none" strike="noStrike">
                        <a:solidFill>
                          <a:schemeClr val="bg1"/>
                        </a:solidFill>
                        <a:effectLst/>
                        <a:latin typeface="Calibri"/>
                      </a:endParaRPr>
                    </a:p>
                  </a:txBody>
                  <a:tcPr marL="0" marR="0" marT="0" marB="0" vert="vert270" anchor="ctr">
                    <a:solidFill>
                      <a:schemeClr val="accent6">
                        <a:lumMod val="75000"/>
                      </a:schemeClr>
                    </a:solidFill>
                  </a:tcPr>
                </a:tc>
                <a:tc>
                  <a:txBody>
                    <a:bodyPr/>
                    <a:lstStyle/>
                    <a:p>
                      <a:pPr marL="72000" indent="0" algn="l" fontAlgn="b"/>
                      <a:r>
                        <a:rPr lang="fr-BE" sz="1200" b="1" u="none" strike="noStrike">
                          <a:solidFill>
                            <a:schemeClr val="bg1"/>
                          </a:solidFill>
                          <a:effectLst/>
                        </a:rPr>
                        <a:t>Materials</a:t>
                      </a:r>
                      <a:endParaRPr lang="fr-BE" sz="1200" b="1" i="0" u="none" strike="noStrike">
                        <a:solidFill>
                          <a:schemeClr val="bg1"/>
                        </a:solidFill>
                        <a:effectLst/>
                        <a:latin typeface="Calibri"/>
                      </a:endParaRPr>
                    </a:p>
                  </a:txBody>
                  <a:tcPr marL="0" marR="0" marT="0" marB="0" vert="vert270" anchor="ctr">
                    <a:solidFill>
                      <a:schemeClr val="accent6">
                        <a:lumMod val="75000"/>
                      </a:schemeClr>
                    </a:solidFill>
                  </a:tcPr>
                </a:tc>
                <a:tc>
                  <a:txBody>
                    <a:bodyPr/>
                    <a:lstStyle/>
                    <a:p>
                      <a:pPr marL="72000" indent="0" algn="l" fontAlgn="b"/>
                      <a:r>
                        <a:rPr lang="fr-BE" sz="1200" b="1" u="none" strike="noStrike" err="1">
                          <a:solidFill>
                            <a:schemeClr val="bg1"/>
                          </a:solidFill>
                          <a:effectLst/>
                        </a:rPr>
                        <a:t>Energy</a:t>
                      </a:r>
                      <a:endParaRPr lang="fr-BE" sz="1200" b="1" i="0" u="none" strike="noStrike">
                        <a:solidFill>
                          <a:schemeClr val="bg1"/>
                        </a:solidFill>
                        <a:effectLst/>
                        <a:latin typeface="Calibri"/>
                      </a:endParaRPr>
                    </a:p>
                  </a:txBody>
                  <a:tcPr marL="0" marR="0" marT="0" marB="0" vert="vert270" anchor="ctr">
                    <a:solidFill>
                      <a:schemeClr val="accent6">
                        <a:lumMod val="75000"/>
                      </a:schemeClr>
                    </a:solidFill>
                  </a:tcPr>
                </a:tc>
                <a:tc>
                  <a:txBody>
                    <a:bodyPr/>
                    <a:lstStyle/>
                    <a:p>
                      <a:pPr marL="72000" indent="0" algn="l" fontAlgn="b"/>
                      <a:r>
                        <a:rPr lang="fr-BE" sz="1200" b="1" u="none" strike="noStrike">
                          <a:solidFill>
                            <a:schemeClr val="bg1"/>
                          </a:solidFill>
                          <a:effectLst/>
                        </a:rPr>
                        <a:t>Pollutions</a:t>
                      </a:r>
                      <a:endParaRPr lang="fr-BE" sz="1200" b="1" i="0" u="none" strike="noStrike">
                        <a:solidFill>
                          <a:schemeClr val="bg1"/>
                        </a:solidFill>
                        <a:effectLst/>
                        <a:latin typeface="Calibri"/>
                      </a:endParaRPr>
                    </a:p>
                  </a:txBody>
                  <a:tcPr marL="0" marR="0" marT="0" marB="0" vert="vert270" anchor="ctr">
                    <a:solidFill>
                      <a:schemeClr val="accent1">
                        <a:lumMod val="75000"/>
                      </a:schemeClr>
                    </a:solidFill>
                  </a:tcPr>
                </a:tc>
                <a:tc>
                  <a:txBody>
                    <a:bodyPr/>
                    <a:lstStyle/>
                    <a:p>
                      <a:pPr marL="72000" indent="0" algn="l" fontAlgn="b"/>
                      <a:r>
                        <a:rPr lang="fr-BE" sz="1200" b="1" u="none" strike="noStrike">
                          <a:solidFill>
                            <a:schemeClr val="bg1"/>
                          </a:solidFill>
                          <a:effectLst/>
                        </a:rPr>
                        <a:t>Floods</a:t>
                      </a:r>
                      <a:endParaRPr lang="fr-BE" sz="1200" b="1" i="0" u="none" strike="noStrike">
                        <a:solidFill>
                          <a:schemeClr val="bg1"/>
                        </a:solidFill>
                        <a:effectLst/>
                        <a:latin typeface="Calibri"/>
                      </a:endParaRPr>
                    </a:p>
                  </a:txBody>
                  <a:tcPr marL="0" marR="0" marT="0" marB="0" vert="vert270" anchor="ctr">
                    <a:solidFill>
                      <a:schemeClr val="accent1">
                        <a:lumMod val="75000"/>
                      </a:schemeClr>
                    </a:solidFill>
                  </a:tcPr>
                </a:tc>
                <a:tc>
                  <a:txBody>
                    <a:bodyPr/>
                    <a:lstStyle/>
                    <a:p>
                      <a:pPr marL="72000" indent="0" algn="l" fontAlgn="b"/>
                      <a:r>
                        <a:rPr lang="fr-BE" sz="1200" b="1" u="none" strike="noStrike">
                          <a:solidFill>
                            <a:schemeClr val="bg1"/>
                          </a:solidFill>
                          <a:effectLst/>
                        </a:rPr>
                        <a:t>Climate</a:t>
                      </a:r>
                      <a:endParaRPr lang="fr-BE" sz="1200" b="1" i="0" u="none" strike="noStrike">
                        <a:solidFill>
                          <a:schemeClr val="bg1"/>
                        </a:solidFill>
                        <a:effectLst/>
                        <a:latin typeface="Calibri"/>
                      </a:endParaRPr>
                    </a:p>
                  </a:txBody>
                  <a:tcPr marL="0" marR="0" marT="0" marB="0" vert="vert270" anchor="ctr">
                    <a:solidFill>
                      <a:schemeClr val="accent1">
                        <a:lumMod val="75000"/>
                      </a:schemeClr>
                    </a:solidFill>
                  </a:tcPr>
                </a:tc>
                <a:tc>
                  <a:txBody>
                    <a:bodyPr/>
                    <a:lstStyle/>
                    <a:p>
                      <a:pPr marL="72000" indent="0" algn="l" fontAlgn="b"/>
                      <a:r>
                        <a:rPr lang="fr-BE" sz="1200" b="1" u="none" strike="noStrike" err="1">
                          <a:solidFill>
                            <a:schemeClr val="bg1"/>
                          </a:solidFill>
                          <a:effectLst/>
                        </a:rPr>
                        <a:t>Biological</a:t>
                      </a:r>
                      <a:r>
                        <a:rPr lang="fr-BE" sz="1200" b="1" u="none" strike="noStrike">
                          <a:solidFill>
                            <a:schemeClr val="bg1"/>
                          </a:solidFill>
                          <a:effectLst/>
                        </a:rPr>
                        <a:t> </a:t>
                      </a:r>
                      <a:r>
                        <a:rPr lang="fr-BE" sz="1200" b="1" u="none" strike="noStrike" err="1">
                          <a:solidFill>
                            <a:schemeClr val="bg1"/>
                          </a:solidFill>
                          <a:effectLst/>
                        </a:rPr>
                        <a:t>processes</a:t>
                      </a:r>
                      <a:endParaRPr lang="fr-BE" sz="1200" b="1" i="0" u="none" strike="noStrike">
                        <a:solidFill>
                          <a:schemeClr val="bg1"/>
                        </a:solidFill>
                        <a:effectLst/>
                        <a:latin typeface="Calibri"/>
                      </a:endParaRPr>
                    </a:p>
                  </a:txBody>
                  <a:tcPr marL="0" marR="0" marT="0" marB="0" vert="vert270" anchor="ctr">
                    <a:solidFill>
                      <a:schemeClr val="accent1">
                        <a:lumMod val="75000"/>
                      </a:schemeClr>
                    </a:solidFill>
                  </a:tcPr>
                </a:tc>
                <a:tc>
                  <a:txBody>
                    <a:bodyPr/>
                    <a:lstStyle/>
                    <a:p>
                      <a:pPr marL="72000" indent="0" algn="l" fontAlgn="b"/>
                      <a:r>
                        <a:rPr lang="fr-BE" sz="1200" b="1" u="none" strike="noStrike">
                          <a:solidFill>
                            <a:schemeClr val="bg1"/>
                          </a:solidFill>
                          <a:effectLst/>
                        </a:rPr>
                        <a:t>Natural </a:t>
                      </a:r>
                      <a:r>
                        <a:rPr lang="fr-BE" sz="1200" b="1" u="none" strike="noStrike" err="1">
                          <a:solidFill>
                            <a:schemeClr val="bg1"/>
                          </a:solidFill>
                          <a:effectLst/>
                        </a:rPr>
                        <a:t>surroundings</a:t>
                      </a:r>
                      <a:endParaRPr lang="fr-BE" sz="1200" b="1" i="0" u="none" strike="noStrike">
                        <a:solidFill>
                          <a:schemeClr val="bg1"/>
                        </a:solidFill>
                        <a:effectLst/>
                        <a:latin typeface="Calibri"/>
                      </a:endParaRPr>
                    </a:p>
                  </a:txBody>
                  <a:tcPr marL="0" marR="0" marT="0" marB="0" vert="vert270" anchor="ctr">
                    <a:solidFill>
                      <a:schemeClr val="accent4">
                        <a:lumMod val="75000"/>
                      </a:schemeClr>
                    </a:solidFill>
                  </a:tcPr>
                </a:tc>
                <a:tc>
                  <a:txBody>
                    <a:bodyPr/>
                    <a:lstStyle/>
                    <a:p>
                      <a:pPr marL="72000" indent="0" algn="l" fontAlgn="b"/>
                      <a:r>
                        <a:rPr lang="fr-BE" sz="1200" b="1" u="none" strike="noStrike">
                          <a:solidFill>
                            <a:schemeClr val="bg1"/>
                          </a:solidFill>
                          <a:effectLst/>
                        </a:rPr>
                        <a:t>Non-rival </a:t>
                      </a:r>
                      <a:r>
                        <a:rPr lang="fr-BE" sz="1200" b="1" u="none" strike="noStrike" err="1">
                          <a:solidFill>
                            <a:schemeClr val="bg1"/>
                          </a:solidFill>
                          <a:effectLst/>
                        </a:rPr>
                        <a:t>activities</a:t>
                      </a:r>
                      <a:endParaRPr lang="fr-BE" sz="1200" b="1" i="0" u="none" strike="noStrike">
                        <a:solidFill>
                          <a:schemeClr val="bg1"/>
                        </a:solidFill>
                        <a:effectLst/>
                        <a:latin typeface="Calibri"/>
                      </a:endParaRPr>
                    </a:p>
                  </a:txBody>
                  <a:tcPr marL="0" marR="0" marT="0" marB="0" vert="vert270" anchor="ctr">
                    <a:solidFill>
                      <a:schemeClr val="accent4">
                        <a:lumMod val="75000"/>
                      </a:schemeClr>
                    </a:solidFill>
                  </a:tcPr>
                </a:tc>
                <a:tc>
                  <a:txBody>
                    <a:bodyPr/>
                    <a:lstStyle/>
                    <a:p>
                      <a:pPr marL="72000" indent="0" algn="l" fontAlgn="b"/>
                      <a:r>
                        <a:rPr lang="fr-BE" sz="1200" b="1" u="none" strike="noStrike">
                          <a:solidFill>
                            <a:schemeClr val="bg1"/>
                          </a:solidFill>
                          <a:effectLst/>
                        </a:rPr>
                        <a:t>Rival </a:t>
                      </a:r>
                      <a:r>
                        <a:rPr lang="fr-BE" sz="1200" b="1" u="none" strike="noStrike" err="1">
                          <a:solidFill>
                            <a:schemeClr val="bg1"/>
                          </a:solidFill>
                          <a:effectLst/>
                        </a:rPr>
                        <a:t>activities</a:t>
                      </a:r>
                      <a:endParaRPr lang="fr-BE" sz="1200" b="1" i="0" u="none" strike="noStrike">
                        <a:solidFill>
                          <a:schemeClr val="bg1"/>
                        </a:solidFill>
                        <a:effectLst/>
                        <a:latin typeface="Calibri"/>
                      </a:endParaRPr>
                    </a:p>
                  </a:txBody>
                  <a:tcPr marL="0" marR="0" marT="0" marB="0" vert="vert270" anchor="ctr">
                    <a:solidFill>
                      <a:schemeClr val="accent4">
                        <a:lumMod val="75000"/>
                      </a:schemeClr>
                    </a:solidFill>
                  </a:tcPr>
                </a:tc>
                <a:tc>
                  <a:txBody>
                    <a:bodyPr/>
                    <a:lstStyle/>
                    <a:p>
                      <a:pPr marL="72000" indent="0" algn="l" fontAlgn="b"/>
                      <a:r>
                        <a:rPr lang="fr-BE" sz="1200" b="1" u="none" strike="noStrike" err="1">
                          <a:solidFill>
                            <a:schemeClr val="bg1"/>
                          </a:solidFill>
                          <a:effectLst/>
                        </a:rPr>
                        <a:t>Symbolic</a:t>
                      </a:r>
                      <a:r>
                        <a:rPr lang="fr-BE" sz="1200" b="1" u="none" strike="noStrike">
                          <a:solidFill>
                            <a:schemeClr val="bg1"/>
                          </a:solidFill>
                          <a:effectLst/>
                        </a:rPr>
                        <a:t> values</a:t>
                      </a:r>
                      <a:endParaRPr lang="fr-BE" sz="1200" b="1" i="0" u="none" strike="noStrike">
                        <a:solidFill>
                          <a:schemeClr val="bg1"/>
                        </a:solidFill>
                        <a:effectLst/>
                        <a:latin typeface="Calibri"/>
                      </a:endParaRPr>
                    </a:p>
                  </a:txBody>
                  <a:tcPr marL="0" marR="0" marT="0" marB="0" vert="vert270" anchor="ctr">
                    <a:solidFill>
                      <a:schemeClr val="accent4">
                        <a:lumMod val="75000"/>
                      </a:schemeClr>
                    </a:solidFill>
                  </a:tcPr>
                </a:tc>
                <a:tc>
                  <a:txBody>
                    <a:bodyPr/>
                    <a:lstStyle/>
                    <a:p>
                      <a:pPr marL="72000" indent="0" algn="l" fontAlgn="b"/>
                      <a:r>
                        <a:rPr lang="fr-BE" sz="1200" b="1" u="none" strike="noStrike" err="1" smtClean="0">
                          <a:solidFill>
                            <a:schemeClr val="bg1"/>
                          </a:solidFill>
                          <a:effectLst/>
                        </a:rPr>
                        <a:t>Neutral</a:t>
                      </a:r>
                      <a:r>
                        <a:rPr lang="fr-BE" sz="1200" b="1" u="none" strike="noStrike" smtClean="0">
                          <a:solidFill>
                            <a:schemeClr val="bg1"/>
                          </a:solidFill>
                          <a:effectLst/>
                        </a:rPr>
                        <a:t> </a:t>
                      </a:r>
                      <a:r>
                        <a:rPr lang="fr-BE" sz="1200" b="1" u="none" strike="noStrike" err="1">
                          <a:solidFill>
                            <a:schemeClr val="bg1"/>
                          </a:solidFill>
                          <a:effectLst/>
                        </a:rPr>
                        <a:t>biodiversity</a:t>
                      </a:r>
                      <a:endParaRPr lang="fr-BE" sz="1200" b="1" i="0" u="none" strike="noStrike">
                        <a:solidFill>
                          <a:schemeClr val="bg1"/>
                        </a:solidFill>
                        <a:effectLst/>
                        <a:latin typeface="Calibri"/>
                      </a:endParaRPr>
                    </a:p>
                  </a:txBody>
                  <a:tcPr marL="0" marR="0" marT="0" marB="0" vert="vert270" anchor="ctr">
                    <a:solidFill>
                      <a:schemeClr val="accent3">
                        <a:lumMod val="50000"/>
                      </a:schemeClr>
                    </a:solidFill>
                  </a:tcPr>
                </a:tc>
                <a:tc>
                  <a:txBody>
                    <a:bodyPr/>
                    <a:lstStyle/>
                    <a:p>
                      <a:pPr marL="72000" indent="0" algn="l" fontAlgn="b"/>
                      <a:r>
                        <a:rPr lang="fr-BE" sz="1200" b="1" u="none" strike="noStrike" err="1">
                          <a:solidFill>
                            <a:schemeClr val="bg1"/>
                          </a:solidFill>
                          <a:effectLst/>
                        </a:rPr>
                        <a:t>Insurance</a:t>
                      </a:r>
                      <a:r>
                        <a:rPr lang="fr-BE" sz="1200" b="1" u="none" strike="noStrike">
                          <a:solidFill>
                            <a:schemeClr val="bg1"/>
                          </a:solidFill>
                          <a:effectLst/>
                        </a:rPr>
                        <a:t> value</a:t>
                      </a:r>
                      <a:endParaRPr lang="fr-BE" sz="1200" b="1" i="0" u="none" strike="noStrike">
                        <a:solidFill>
                          <a:schemeClr val="bg1"/>
                        </a:solidFill>
                        <a:effectLst/>
                        <a:latin typeface="Calibri"/>
                      </a:endParaRPr>
                    </a:p>
                  </a:txBody>
                  <a:tcPr marL="0" marR="0" marT="0" marB="0" vert="vert270" anchor="ctr">
                    <a:solidFill>
                      <a:schemeClr val="accent2">
                        <a:lumMod val="75000"/>
                      </a:schemeClr>
                    </a:solidFill>
                  </a:tcPr>
                </a:tc>
                <a:tc>
                  <a:txBody>
                    <a:bodyPr/>
                    <a:lstStyle/>
                    <a:p>
                      <a:pPr marL="72000" indent="0" algn="l" fontAlgn="b"/>
                      <a:r>
                        <a:rPr lang="fr-BE" sz="1200" b="1" u="none" strike="noStrike">
                          <a:solidFill>
                            <a:schemeClr val="bg1"/>
                          </a:solidFill>
                          <a:effectLst/>
                        </a:rPr>
                        <a:t>Farmer health</a:t>
                      </a:r>
                      <a:endParaRPr lang="fr-BE" sz="1200" b="1" i="0" u="none" strike="noStrike">
                        <a:solidFill>
                          <a:schemeClr val="bg1"/>
                        </a:solidFill>
                        <a:effectLst/>
                        <a:latin typeface="Calibri"/>
                      </a:endParaRPr>
                    </a:p>
                  </a:txBody>
                  <a:tcPr marL="0" marR="0" marT="0" marB="0" vert="vert270" anchor="ctr">
                    <a:solidFill>
                      <a:schemeClr val="accent2">
                        <a:lumMod val="75000"/>
                      </a:schemeClr>
                    </a:solidFill>
                  </a:tcPr>
                </a:tc>
                <a:tc>
                  <a:txBody>
                    <a:bodyPr/>
                    <a:lstStyle/>
                    <a:p>
                      <a:pPr marL="72000" indent="0" algn="l" fontAlgn="b"/>
                      <a:r>
                        <a:rPr lang="fr-BE" sz="1200" b="1" u="none" strike="noStrike" err="1">
                          <a:solidFill>
                            <a:schemeClr val="bg1"/>
                          </a:solidFill>
                          <a:effectLst/>
                        </a:rPr>
                        <a:t>Empowering</a:t>
                      </a:r>
                      <a:r>
                        <a:rPr lang="fr-BE" sz="1200" b="1" u="none" strike="noStrike">
                          <a:solidFill>
                            <a:schemeClr val="bg1"/>
                          </a:solidFill>
                          <a:effectLst/>
                        </a:rPr>
                        <a:t> people</a:t>
                      </a:r>
                      <a:endParaRPr lang="fr-BE" sz="1200" b="1" i="0" u="none" strike="noStrike">
                        <a:solidFill>
                          <a:schemeClr val="bg1"/>
                        </a:solidFill>
                        <a:effectLst/>
                        <a:latin typeface="Calibri"/>
                      </a:endParaRPr>
                    </a:p>
                  </a:txBody>
                  <a:tcPr marL="0" marR="0" marT="0" marB="0" vert="vert270" anchor="ctr">
                    <a:solidFill>
                      <a:schemeClr val="accent2">
                        <a:lumMod val="75000"/>
                      </a:schemeClr>
                    </a:solidFill>
                  </a:tcPr>
                </a:tc>
              </a:tr>
              <a:tr h="272567">
                <a:tc>
                  <a:txBody>
                    <a:bodyPr/>
                    <a:lstStyle/>
                    <a:p>
                      <a:pPr marL="36000" algn="l" fontAlgn="b"/>
                      <a:r>
                        <a:rPr lang="fr-BE" sz="1400" b="1" u="none" strike="noStrike" smtClean="0">
                          <a:solidFill>
                            <a:srgbClr val="145420"/>
                          </a:solidFill>
                          <a:effectLst/>
                        </a:rPr>
                        <a:t>Plot </a:t>
                      </a:r>
                      <a:r>
                        <a:rPr lang="fr-BE" sz="1400" b="1" u="none" strike="noStrike" err="1" smtClean="0">
                          <a:solidFill>
                            <a:srgbClr val="145420"/>
                          </a:solidFill>
                          <a:effectLst/>
                        </a:rPr>
                        <a:t>scale</a:t>
                      </a:r>
                      <a:endParaRPr lang="fr-BE" sz="1400" b="1" i="0" u="none" strike="noStrike">
                        <a:solidFill>
                          <a:srgbClr val="145420"/>
                        </a:solidFill>
                        <a:effectLst/>
                        <a:latin typeface="Calibri"/>
                      </a:endParaRPr>
                    </a:p>
                  </a:txBody>
                  <a:tcPr marL="0" marR="0" marT="0" marB="0" anchor="b">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000" u="none" strike="noStrike">
                          <a:effectLst/>
                        </a:rPr>
                        <a:t> </a:t>
                      </a:r>
                      <a:endParaRPr lang="fr-BE" sz="1000" b="1" i="0" u="none" strike="noStrike">
                        <a:solidFill>
                          <a:srgbClr val="000000"/>
                        </a:solidFill>
                        <a:effectLst/>
                        <a:latin typeface="Calibri"/>
                      </a:endParaRPr>
                    </a:p>
                  </a:txBody>
                  <a:tcPr marL="0" marR="0" marT="0" marB="0" anchor="ctr">
                    <a:solidFill>
                      <a:schemeClr val="accent3">
                        <a:lumMod val="60000"/>
                        <a:lumOff val="40000"/>
                      </a:schemeClr>
                    </a:solidFill>
                  </a:tcPr>
                </a:tc>
              </a:tr>
              <a:tr h="196140">
                <a:tc>
                  <a:txBody>
                    <a:bodyPr/>
                    <a:lstStyle/>
                    <a:p>
                      <a:pPr marL="72000" algn="l" fontAlgn="ctr"/>
                      <a:r>
                        <a:rPr lang="fr-BE" sz="1200" u="none" strike="noStrike" baseline="0">
                          <a:effectLst/>
                        </a:rPr>
                        <a:t>Species association</a:t>
                      </a:r>
                      <a:endParaRPr lang="fr-BE" sz="1200" b="0" i="0" u="none" strike="noStrike" baseline="0">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baseline="0">
                          <a:effectLst/>
                        </a:rPr>
                        <a:t>Permanent cover</a:t>
                      </a:r>
                      <a:endParaRPr lang="fr-BE" sz="1200" b="0" i="0" u="none" strike="noStrike" baseline="0">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baseline="0">
                          <a:effectLst/>
                        </a:rPr>
                        <a:t>Mulching, compost </a:t>
                      </a:r>
                      <a:endParaRPr lang="fr-BE" sz="1200" b="0" i="0" u="none" strike="noStrike" baseline="0">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baseline="0">
                          <a:effectLst/>
                        </a:rPr>
                        <a:t>Integrate livestock</a:t>
                      </a:r>
                      <a:endParaRPr lang="fr-BE" sz="1200" b="0" i="0" u="none" strike="noStrike" baseline="0">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baseline="0">
                          <a:effectLst/>
                        </a:rPr>
                        <a:t>Aerial nitrate fixation</a:t>
                      </a:r>
                      <a:endParaRPr lang="fr-BE" sz="1200" b="0" i="0" u="none" strike="noStrike" baseline="0">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baseline="0">
                          <a:effectLst/>
                        </a:rPr>
                        <a:t>Biological control</a:t>
                      </a:r>
                      <a:endParaRPr lang="fr-BE" sz="1200" b="0" i="0" u="none" strike="noStrike" baseline="0">
                        <a:solidFill>
                          <a:srgbClr val="000000"/>
                        </a:solidFill>
                        <a:effectLst/>
                        <a:latin typeface="Calibri"/>
                      </a:endParaRPr>
                    </a:p>
                  </a:txBody>
                  <a:tcPr marL="0" marR="0" marT="0" marB="0" anchor="ct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baseline="0" err="1">
                          <a:effectLst/>
                        </a:rPr>
                        <a:t>Agroforestry</a:t>
                      </a:r>
                      <a:endParaRPr lang="fr-BE" sz="1200" b="0" i="0" u="none" strike="noStrike" baseline="0">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baseline="0">
                          <a:effectLst/>
                        </a:rPr>
                        <a:t>Reduced tillage</a:t>
                      </a:r>
                      <a:endParaRPr lang="fr-BE" sz="1200" b="0" i="0" u="none" strike="noStrike" baseline="0">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baseline="0" err="1">
                          <a:effectLst/>
                        </a:rPr>
                        <a:t>Genetic</a:t>
                      </a:r>
                      <a:r>
                        <a:rPr lang="fr-BE" sz="1200" u="none" strike="noStrike" baseline="0">
                          <a:effectLst/>
                        </a:rPr>
                        <a:t> </a:t>
                      </a:r>
                      <a:r>
                        <a:rPr lang="fr-BE" sz="1200" u="none" strike="noStrike" baseline="0" err="1" smtClean="0">
                          <a:effectLst/>
                        </a:rPr>
                        <a:t>diversity</a:t>
                      </a:r>
                      <a:endParaRPr lang="fr-BE" sz="1200" b="0" i="0" u="none" strike="noStrike" baseline="0">
                        <a:solidFill>
                          <a:srgbClr val="000000"/>
                        </a:solidFill>
                        <a:effectLst/>
                        <a:latin typeface="Calibri"/>
                      </a:endParaRPr>
                    </a:p>
                  </a:txBody>
                  <a:tcPr marL="0" marR="0" marT="0" marB="0" anchor="ct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36000" algn="l" fontAlgn="ctr"/>
                      <a:r>
                        <a:rPr lang="fr-BE" sz="1400" b="1" u="none" strike="noStrike">
                          <a:solidFill>
                            <a:srgbClr val="145420"/>
                          </a:solidFill>
                          <a:effectLst/>
                        </a:rPr>
                        <a:t>Interfaces</a:t>
                      </a:r>
                      <a:endParaRPr lang="fr-BE" sz="1400" b="1" i="0" u="none" strike="noStrike">
                        <a:solidFill>
                          <a:srgbClr val="14542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r>
              <a:tr h="196140">
                <a:tc>
                  <a:txBody>
                    <a:bodyPr/>
                    <a:lstStyle/>
                    <a:p>
                      <a:pPr marL="72000" algn="l" fontAlgn="ctr"/>
                      <a:r>
                        <a:rPr lang="fr-BE" sz="1200" u="none" strike="noStrike">
                          <a:effectLst/>
                        </a:rPr>
                        <a:t>Tree strips</a:t>
                      </a:r>
                      <a:endParaRPr lang="fr-BE" sz="1200" b="0" i="0" u="none" strike="noStrike">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dirty="0" smtClean="0">
                          <a:solidFill>
                            <a:srgbClr val="C00000"/>
                          </a:solidFill>
                          <a:effectLst/>
                        </a:rPr>
                        <a:t>●</a:t>
                      </a:r>
                      <a:endParaRPr lang="fr-BE" sz="1200" b="1" i="0" u="none" strike="noStrike" dirty="0">
                        <a:solidFill>
                          <a:srgbClr val="C000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a:effectLst/>
                        </a:rPr>
                        <a:t>Grassland strips</a:t>
                      </a:r>
                      <a:endParaRPr lang="fr-BE" sz="1200" b="0" i="0" u="none" strike="noStrike">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dirty="0" smtClean="0">
                          <a:solidFill>
                            <a:srgbClr val="C00000"/>
                          </a:solidFill>
                          <a:effectLst/>
                        </a:rPr>
                        <a:t>●</a:t>
                      </a:r>
                      <a:endParaRPr lang="fr-BE" sz="1200" b="1" i="0" u="none" strike="noStrike" dirty="0">
                        <a:solidFill>
                          <a:srgbClr val="C00000"/>
                        </a:solidFill>
                        <a:effectLst/>
                        <a:latin typeface="+mn-lt"/>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a:effectLst/>
                        </a:rPr>
                        <a:t>Nature protection</a:t>
                      </a:r>
                      <a:endParaRPr lang="fr-BE" sz="1200" b="0" i="0" u="none" strike="noStrike">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dirty="0" smtClean="0">
                          <a:solidFill>
                            <a:srgbClr val="C00000"/>
                          </a:solidFill>
                          <a:effectLst/>
                        </a:rPr>
                        <a:t>●</a:t>
                      </a:r>
                      <a:endParaRPr lang="fr-BE" sz="1200" b="1" i="0" u="none" strike="noStrike" dirty="0">
                        <a:solidFill>
                          <a:srgbClr val="C00000"/>
                        </a:solidFill>
                        <a:effectLst/>
                        <a:latin typeface="+mn-lt"/>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36000" algn="l" fontAlgn="ctr"/>
                      <a:r>
                        <a:rPr lang="fr-BE" sz="1400" b="1" u="none" strike="noStrike" err="1">
                          <a:solidFill>
                            <a:srgbClr val="145420"/>
                          </a:solidFill>
                          <a:effectLst/>
                        </a:rPr>
                        <a:t>Farm</a:t>
                      </a:r>
                      <a:r>
                        <a:rPr lang="fr-BE" sz="1400" b="1" u="none" strike="noStrike">
                          <a:solidFill>
                            <a:srgbClr val="145420"/>
                          </a:solidFill>
                          <a:effectLst/>
                        </a:rPr>
                        <a:t> </a:t>
                      </a:r>
                      <a:r>
                        <a:rPr lang="fr-BE" sz="1400" b="1" u="none" strike="noStrike" err="1" smtClean="0">
                          <a:solidFill>
                            <a:srgbClr val="145420"/>
                          </a:solidFill>
                          <a:effectLst/>
                        </a:rPr>
                        <a:t>scale</a:t>
                      </a:r>
                      <a:endParaRPr lang="fr-BE" sz="1400" b="1" i="0" u="none" strike="noStrike">
                        <a:solidFill>
                          <a:srgbClr val="14542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60000"/>
                        <a:lumOff val="40000"/>
                      </a:schemeClr>
                    </a:solidFill>
                  </a:tcPr>
                </a:tc>
              </a:tr>
              <a:tr h="196140">
                <a:tc>
                  <a:txBody>
                    <a:bodyPr/>
                    <a:lstStyle/>
                    <a:p>
                      <a:pPr marL="72000" algn="l" fontAlgn="ctr"/>
                      <a:r>
                        <a:rPr lang="fr-BE" sz="1200" u="none" strike="noStrike">
                          <a:effectLst/>
                        </a:rPr>
                        <a:t>Polycultures</a:t>
                      </a:r>
                      <a:endParaRPr lang="fr-BE" sz="1200" b="0" i="0" u="none" strike="noStrike">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a:effectLst/>
                        </a:rPr>
                        <a:t>Alternative markets</a:t>
                      </a:r>
                      <a:endParaRPr lang="fr-BE" sz="1200" b="0" i="0" u="none" strike="noStrike">
                        <a:solidFill>
                          <a:srgbClr val="000000"/>
                        </a:solidFill>
                        <a:effectLst/>
                        <a:latin typeface="Calibri"/>
                      </a:endParaRPr>
                    </a:p>
                  </a:txBody>
                  <a:tcPr marL="0" marR="0" marT="0" marB="0" anchor="ct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a:effectLst/>
                        </a:rPr>
                        <a:t>Organic farming</a:t>
                      </a:r>
                      <a:endParaRPr lang="fr-BE" sz="1200" b="0" i="0" u="none" strike="noStrike">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a:effectLst/>
                        </a:rPr>
                        <a:t>Agrotourism</a:t>
                      </a:r>
                      <a:endParaRPr lang="fr-BE" sz="1200" b="0" i="0" u="none" strike="noStrike">
                        <a:solidFill>
                          <a:srgbClr val="000000"/>
                        </a:solidFill>
                        <a:effectLst/>
                        <a:latin typeface="Calibri"/>
                      </a:endParaRPr>
                    </a:p>
                  </a:txBody>
                  <a:tcPr marL="0" marR="0" marT="0" marB="0" anchor="ct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r>
              <a:tr h="196140">
                <a:tc>
                  <a:txBody>
                    <a:bodyPr/>
                    <a:lstStyle/>
                    <a:p>
                      <a:pPr marL="72000" algn="l" fontAlgn="ctr"/>
                      <a:r>
                        <a:rPr lang="fr-BE" sz="1200" u="none" strike="noStrike" dirty="0">
                          <a:effectLst/>
                        </a:rPr>
                        <a:t>Local </a:t>
                      </a:r>
                      <a:r>
                        <a:rPr lang="fr-BE" sz="1200" u="none" strike="noStrike" dirty="0" err="1">
                          <a:effectLst/>
                        </a:rPr>
                        <a:t>knowledge</a:t>
                      </a:r>
                      <a:endParaRPr lang="fr-BE" sz="1200" b="0" i="0" u="none" strike="noStrike" dirty="0">
                        <a:solidFill>
                          <a:srgbClr val="000000"/>
                        </a:solidFill>
                        <a:effectLst/>
                        <a:latin typeface="Calibri"/>
                      </a:endParaRPr>
                    </a:p>
                  </a:txBody>
                  <a:tcPr marL="0" marR="0" marT="0" marB="0" anchor="ct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6">
                        <a:lumMod val="50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6">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1">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4">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3">
                        <a:lumMod val="50000"/>
                      </a:schemeClr>
                    </a:solidFill>
                  </a:tcPr>
                </a:tc>
                <a:tc>
                  <a:txBody>
                    <a:bodyPr/>
                    <a:lstStyle/>
                    <a:p>
                      <a:pPr algn="ctr" fontAlgn="ctr"/>
                      <a:r>
                        <a:rPr lang="fr-BE" sz="1200" b="1" u="none" strike="noStrike" smtClean="0">
                          <a:solidFill>
                            <a:srgbClr val="FFFF00"/>
                          </a:solidFill>
                          <a:effectLst/>
                        </a:rPr>
                        <a:t>X</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a:solidFill>
                            <a:srgbClr val="FFFF00"/>
                          </a:solidFill>
                          <a:effectLst/>
                        </a:rPr>
                        <a:t> </a:t>
                      </a:r>
                      <a:endParaRPr lang="fr-BE" sz="1200" b="1" i="0" u="none" strike="noStrike">
                        <a:solidFill>
                          <a:srgbClr val="FFFF00"/>
                        </a:solidFill>
                        <a:effectLst/>
                        <a:latin typeface="Calibri"/>
                      </a:endParaRPr>
                    </a:p>
                  </a:txBody>
                  <a:tcPr marL="0" marR="0" marT="0" marB="0" anchor="ctr">
                    <a:solidFill>
                      <a:schemeClr val="accent2">
                        <a:lumMod val="75000"/>
                      </a:schemeClr>
                    </a:solidFill>
                  </a:tcPr>
                </a:tc>
                <a:tc>
                  <a:txBody>
                    <a:bodyPr/>
                    <a:lstStyle/>
                    <a:p>
                      <a:pPr algn="ctr" fontAlgn="ctr"/>
                      <a:r>
                        <a:rPr lang="fr-BE" sz="1200" b="1" u="none" strike="noStrike" dirty="0" smtClean="0">
                          <a:solidFill>
                            <a:srgbClr val="FFFF00"/>
                          </a:solidFill>
                          <a:effectLst/>
                        </a:rPr>
                        <a:t>X</a:t>
                      </a:r>
                      <a:endParaRPr lang="fr-BE" sz="1200" b="1" i="0" u="none" strike="noStrike" dirty="0">
                        <a:solidFill>
                          <a:srgbClr val="FFFF00"/>
                        </a:solidFill>
                        <a:effectLst/>
                        <a:latin typeface="Calibri"/>
                      </a:endParaRPr>
                    </a:p>
                  </a:txBody>
                  <a:tcPr marL="0" marR="0" marT="0" marB="0" anchor="ctr">
                    <a:solidFill>
                      <a:schemeClr val="accent2">
                        <a:lumMod val="75000"/>
                      </a:schemeClr>
                    </a:solidFill>
                  </a:tcPr>
                </a:tc>
              </a:tr>
            </a:tbl>
          </a:graphicData>
        </a:graphic>
      </p:graphicFrame>
      <p:sp>
        <p:nvSpPr>
          <p:cNvPr id="6" name="ZoneTexte 5"/>
          <p:cNvSpPr txBox="1"/>
          <p:nvPr/>
        </p:nvSpPr>
        <p:spPr>
          <a:xfrm>
            <a:off x="3923928" y="6495749"/>
            <a:ext cx="5021824" cy="338554"/>
          </a:xfrm>
          <a:prstGeom prst="rect">
            <a:avLst/>
          </a:prstGeom>
          <a:noFill/>
        </p:spPr>
        <p:txBody>
          <a:bodyPr wrap="none" rtlCol="0">
            <a:spAutoFit/>
          </a:bodyPr>
          <a:lstStyle/>
          <a:p>
            <a:r>
              <a:rPr lang="fr-BE" sz="1600" b="1" dirty="0" err="1" smtClean="0">
                <a:solidFill>
                  <a:srgbClr val="FFFF99"/>
                </a:solidFill>
              </a:rPr>
              <a:t>Adapted</a:t>
            </a:r>
            <a:r>
              <a:rPr lang="fr-BE" sz="1600" b="1" dirty="0" smtClean="0">
                <a:solidFill>
                  <a:srgbClr val="FFFF99"/>
                </a:solidFill>
              </a:rPr>
              <a:t> </a:t>
            </a:r>
            <a:r>
              <a:rPr lang="fr-BE" sz="1600" b="1" dirty="0" err="1" smtClean="0">
                <a:solidFill>
                  <a:srgbClr val="FFFF99"/>
                </a:solidFill>
              </a:rPr>
              <a:t>from</a:t>
            </a:r>
            <a:r>
              <a:rPr lang="fr-BE" sz="1600" b="1" dirty="0" smtClean="0">
                <a:solidFill>
                  <a:srgbClr val="FFFF99"/>
                </a:solidFill>
              </a:rPr>
              <a:t> </a:t>
            </a:r>
            <a:r>
              <a:rPr lang="fr-BE" sz="1600" b="1" dirty="0" err="1" smtClean="0">
                <a:solidFill>
                  <a:srgbClr val="FFFF99"/>
                </a:solidFill>
              </a:rPr>
              <a:t>Kremen</a:t>
            </a:r>
            <a:r>
              <a:rPr lang="fr-BE" sz="1600" b="1" dirty="0" smtClean="0">
                <a:solidFill>
                  <a:srgbClr val="FFFF99"/>
                </a:solidFill>
              </a:rPr>
              <a:t> &amp; Miles (2012) or </a:t>
            </a:r>
            <a:r>
              <a:rPr lang="fr-BE" sz="1600" b="1" dirty="0" err="1" smtClean="0">
                <a:solidFill>
                  <a:srgbClr val="FFFF99"/>
                </a:solidFill>
              </a:rPr>
              <a:t>expected</a:t>
            </a:r>
            <a:r>
              <a:rPr lang="fr-BE" sz="1600" b="1" dirty="0" smtClean="0">
                <a:solidFill>
                  <a:srgbClr val="FFFF99"/>
                </a:solidFill>
              </a:rPr>
              <a:t> trends</a:t>
            </a:r>
            <a:endParaRPr lang="fr-BE" sz="1600" b="1" dirty="0">
              <a:solidFill>
                <a:srgbClr val="FFFF99"/>
              </a:solidFill>
            </a:endParaRPr>
          </a:p>
        </p:txBody>
      </p:sp>
      <p:sp>
        <p:nvSpPr>
          <p:cNvPr id="7" name="ZoneTexte 6"/>
          <p:cNvSpPr txBox="1"/>
          <p:nvPr/>
        </p:nvSpPr>
        <p:spPr>
          <a:xfrm rot="16200000">
            <a:off x="-1045260" y="2197459"/>
            <a:ext cx="3217419" cy="369332"/>
          </a:xfrm>
          <a:prstGeom prst="rect">
            <a:avLst/>
          </a:prstGeom>
          <a:noFill/>
        </p:spPr>
        <p:txBody>
          <a:bodyPr wrap="none" rtlCol="0">
            <a:spAutoFit/>
          </a:bodyPr>
          <a:lstStyle/>
          <a:p>
            <a:r>
              <a:rPr lang="fr-BE" b="1" dirty="0" err="1" smtClean="0">
                <a:solidFill>
                  <a:srgbClr val="FFFF99"/>
                </a:solidFill>
              </a:rPr>
              <a:t>Adapted</a:t>
            </a:r>
            <a:r>
              <a:rPr lang="fr-BE" b="1" dirty="0" smtClean="0">
                <a:solidFill>
                  <a:srgbClr val="FFFF99"/>
                </a:solidFill>
              </a:rPr>
              <a:t> </a:t>
            </a:r>
            <a:r>
              <a:rPr lang="fr-BE" b="1" dirty="0" err="1" smtClean="0">
                <a:solidFill>
                  <a:srgbClr val="FFFF99"/>
                </a:solidFill>
              </a:rPr>
              <a:t>from</a:t>
            </a:r>
            <a:r>
              <a:rPr lang="fr-BE" b="1" dirty="0" smtClean="0">
                <a:solidFill>
                  <a:srgbClr val="FFFF99"/>
                </a:solidFill>
              </a:rPr>
              <a:t> </a:t>
            </a:r>
            <a:r>
              <a:rPr lang="fr-BE" b="1" dirty="0" err="1" smtClean="0">
                <a:solidFill>
                  <a:srgbClr val="FFFF99"/>
                </a:solidFill>
              </a:rPr>
              <a:t>Gliessman</a:t>
            </a:r>
            <a:r>
              <a:rPr lang="fr-BE" b="1" dirty="0" smtClean="0">
                <a:solidFill>
                  <a:srgbClr val="FFFF99"/>
                </a:solidFill>
              </a:rPr>
              <a:t> </a:t>
            </a:r>
            <a:r>
              <a:rPr lang="fr-BE" b="1" dirty="0">
                <a:solidFill>
                  <a:srgbClr val="FFFF99"/>
                </a:solidFill>
              </a:rPr>
              <a:t>(2007</a:t>
            </a:r>
            <a:r>
              <a:rPr lang="fr-BE" b="1" dirty="0" smtClean="0">
                <a:solidFill>
                  <a:srgbClr val="FFFF99"/>
                </a:solidFill>
              </a:rPr>
              <a:t>)</a:t>
            </a:r>
            <a:endParaRPr lang="fr-BE" b="1" dirty="0">
              <a:solidFill>
                <a:srgbClr val="FFFF99"/>
              </a:solidFill>
            </a:endParaRPr>
          </a:p>
        </p:txBody>
      </p:sp>
      <p:sp>
        <p:nvSpPr>
          <p:cNvPr id="5" name="Rectangle 4"/>
          <p:cNvSpPr/>
          <p:nvPr/>
        </p:nvSpPr>
        <p:spPr>
          <a:xfrm>
            <a:off x="748116" y="6464971"/>
            <a:ext cx="324128" cy="369332"/>
          </a:xfrm>
          <a:prstGeom prst="rect">
            <a:avLst/>
          </a:prstGeom>
        </p:spPr>
        <p:txBody>
          <a:bodyPr wrap="none">
            <a:spAutoFit/>
          </a:bodyPr>
          <a:lstStyle/>
          <a:p>
            <a:pPr algn="ctr" fontAlgn="ctr"/>
            <a:r>
              <a:rPr lang="fr-BE" b="1" dirty="0">
                <a:solidFill>
                  <a:srgbClr val="C00000"/>
                </a:solidFill>
              </a:rPr>
              <a:t>●</a:t>
            </a:r>
          </a:p>
        </p:txBody>
      </p:sp>
      <p:sp>
        <p:nvSpPr>
          <p:cNvPr id="8" name="ZoneTexte 7"/>
          <p:cNvSpPr txBox="1"/>
          <p:nvPr/>
        </p:nvSpPr>
        <p:spPr>
          <a:xfrm>
            <a:off x="931565" y="6518116"/>
            <a:ext cx="1805944" cy="276999"/>
          </a:xfrm>
          <a:prstGeom prst="rect">
            <a:avLst/>
          </a:prstGeom>
          <a:noFill/>
        </p:spPr>
        <p:txBody>
          <a:bodyPr wrap="none" rtlCol="0">
            <a:spAutoFit/>
          </a:bodyPr>
          <a:lstStyle/>
          <a:p>
            <a:r>
              <a:rPr lang="fr-BE" sz="1200" dirty="0" err="1" smtClean="0">
                <a:solidFill>
                  <a:srgbClr val="FFFFFF"/>
                </a:solidFill>
              </a:rPr>
              <a:t>Potentially</a:t>
            </a:r>
            <a:r>
              <a:rPr lang="fr-BE" sz="1200" dirty="0" smtClean="0">
                <a:solidFill>
                  <a:srgbClr val="FFFFFF"/>
                </a:solidFill>
              </a:rPr>
              <a:t> </a:t>
            </a:r>
            <a:r>
              <a:rPr lang="fr-BE" sz="1200" dirty="0" err="1" smtClean="0">
                <a:solidFill>
                  <a:srgbClr val="FFFFFF"/>
                </a:solidFill>
              </a:rPr>
              <a:t>negative</a:t>
            </a:r>
            <a:r>
              <a:rPr lang="fr-BE" sz="1200" dirty="0" smtClean="0">
                <a:solidFill>
                  <a:srgbClr val="FFFFFF"/>
                </a:solidFill>
              </a:rPr>
              <a:t> </a:t>
            </a:r>
            <a:r>
              <a:rPr lang="fr-BE" sz="1200" dirty="0" err="1" smtClean="0">
                <a:solidFill>
                  <a:srgbClr val="FFFFFF"/>
                </a:solidFill>
              </a:rPr>
              <a:t>effect</a:t>
            </a:r>
            <a:endParaRPr lang="fr-BE" sz="1200" dirty="0">
              <a:solidFill>
                <a:srgbClr val="FFFFFF"/>
              </a:solidFill>
            </a:endParaRPr>
          </a:p>
        </p:txBody>
      </p:sp>
      <p:sp>
        <p:nvSpPr>
          <p:cNvPr id="9" name="Rectangle 8"/>
          <p:cNvSpPr/>
          <p:nvPr/>
        </p:nvSpPr>
        <p:spPr>
          <a:xfrm>
            <a:off x="3684633" y="6464971"/>
            <a:ext cx="311303" cy="369332"/>
          </a:xfrm>
          <a:prstGeom prst="rect">
            <a:avLst/>
          </a:prstGeom>
        </p:spPr>
        <p:txBody>
          <a:bodyPr wrap="none">
            <a:spAutoFit/>
          </a:bodyPr>
          <a:lstStyle/>
          <a:p>
            <a:pPr algn="ctr" fontAlgn="ctr"/>
            <a:r>
              <a:rPr lang="fr-BE" b="1" dirty="0" smtClean="0">
                <a:solidFill>
                  <a:srgbClr val="FFFF00"/>
                </a:solidFill>
              </a:rPr>
              <a:t>X</a:t>
            </a:r>
            <a:endParaRPr lang="fr-BE" b="1" dirty="0">
              <a:solidFill>
                <a:srgbClr val="FFFF00"/>
              </a:solidFill>
            </a:endParaRPr>
          </a:p>
        </p:txBody>
      </p:sp>
    </p:spTree>
    <p:extLst>
      <p:ext uri="{BB962C8B-B14F-4D97-AF65-F5344CB8AC3E}">
        <p14:creationId xmlns:p14="http://schemas.microsoft.com/office/powerpoint/2010/main" val="3374246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511206"/>
            <a:ext cx="6164572" cy="4798114"/>
          </a:xfrm>
          <a:prstGeom prst="rect">
            <a:avLst/>
          </a:prstGeom>
          <a:solidFill>
            <a:schemeClr val="bg1"/>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3" name="Groupe 2"/>
          <p:cNvGrpSpPr/>
          <p:nvPr/>
        </p:nvGrpSpPr>
        <p:grpSpPr>
          <a:xfrm>
            <a:off x="1743024" y="3018230"/>
            <a:ext cx="3232162" cy="2197542"/>
            <a:chOff x="2967160" y="2245306"/>
            <a:chExt cx="3232162" cy="2197542"/>
          </a:xfrm>
        </p:grpSpPr>
        <p:cxnSp>
          <p:nvCxnSpPr>
            <p:cNvPr id="4" name="Connecteur droit avec flèche 3"/>
            <p:cNvCxnSpPr/>
            <p:nvPr/>
          </p:nvCxnSpPr>
          <p:spPr>
            <a:xfrm>
              <a:off x="4587498" y="3346660"/>
              <a:ext cx="1611824" cy="10961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flipH="1" flipV="1">
              <a:off x="2967160" y="2245306"/>
              <a:ext cx="1611824" cy="10961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e 5"/>
          <p:cNvGrpSpPr/>
          <p:nvPr/>
        </p:nvGrpSpPr>
        <p:grpSpPr>
          <a:xfrm>
            <a:off x="3095994" y="3035692"/>
            <a:ext cx="520679" cy="2163592"/>
            <a:chOff x="4320130" y="2262768"/>
            <a:chExt cx="520679" cy="2163592"/>
          </a:xfrm>
        </p:grpSpPr>
        <p:cxnSp>
          <p:nvCxnSpPr>
            <p:cNvPr id="7" name="Connecteur droit avec flèche 6"/>
            <p:cNvCxnSpPr/>
            <p:nvPr/>
          </p:nvCxnSpPr>
          <p:spPr>
            <a:xfrm flipV="1">
              <a:off x="4582332" y="2262768"/>
              <a:ext cx="258477" cy="10797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4320130" y="3346660"/>
              <a:ext cx="258477" cy="10797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e 8"/>
          <p:cNvGrpSpPr/>
          <p:nvPr/>
        </p:nvGrpSpPr>
        <p:grpSpPr>
          <a:xfrm>
            <a:off x="2987824" y="2833772"/>
            <a:ext cx="720080" cy="2592288"/>
            <a:chOff x="4211960" y="2060848"/>
            <a:chExt cx="720080" cy="2592288"/>
          </a:xfrm>
        </p:grpSpPr>
        <p:cxnSp>
          <p:nvCxnSpPr>
            <p:cNvPr id="10" name="Connecteur droit avec flèche 9"/>
            <p:cNvCxnSpPr/>
            <p:nvPr/>
          </p:nvCxnSpPr>
          <p:spPr>
            <a:xfrm flipH="1" flipV="1">
              <a:off x="4211960" y="2060848"/>
              <a:ext cx="360040" cy="1296144"/>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572000" y="3356992"/>
              <a:ext cx="360040" cy="129614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e 11"/>
          <p:cNvGrpSpPr/>
          <p:nvPr/>
        </p:nvGrpSpPr>
        <p:grpSpPr>
          <a:xfrm>
            <a:off x="2483768" y="2473732"/>
            <a:ext cx="1728192" cy="3312368"/>
            <a:chOff x="3707904" y="1700808"/>
            <a:chExt cx="1728192" cy="3312368"/>
          </a:xfrm>
        </p:grpSpPr>
        <p:cxnSp>
          <p:nvCxnSpPr>
            <p:cNvPr id="13" name="Connecteur droit avec flèche 12"/>
            <p:cNvCxnSpPr/>
            <p:nvPr/>
          </p:nvCxnSpPr>
          <p:spPr>
            <a:xfrm flipH="1" flipV="1">
              <a:off x="3707904" y="1700808"/>
              <a:ext cx="864096" cy="1656184"/>
            </a:xfrm>
            <a:prstGeom prst="straightConnector1">
              <a:avLst/>
            </a:prstGeom>
            <a:ln w="381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572000" y="3356992"/>
              <a:ext cx="864096" cy="165618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e 14"/>
          <p:cNvGrpSpPr/>
          <p:nvPr/>
        </p:nvGrpSpPr>
        <p:grpSpPr>
          <a:xfrm>
            <a:off x="2051172" y="3087338"/>
            <a:ext cx="2593384" cy="2085156"/>
            <a:chOff x="3275308" y="2314414"/>
            <a:chExt cx="2593384" cy="2085156"/>
          </a:xfrm>
        </p:grpSpPr>
        <p:cxnSp>
          <p:nvCxnSpPr>
            <p:cNvPr id="16" name="Connecteur droit avec flèche 15"/>
            <p:cNvCxnSpPr/>
            <p:nvPr/>
          </p:nvCxnSpPr>
          <p:spPr>
            <a:xfrm flipH="1" flipV="1">
              <a:off x="3275308" y="2314414"/>
              <a:ext cx="1296692" cy="104257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4572000" y="3356992"/>
              <a:ext cx="1296692" cy="104257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e 17"/>
          <p:cNvGrpSpPr/>
          <p:nvPr/>
        </p:nvGrpSpPr>
        <p:grpSpPr>
          <a:xfrm>
            <a:off x="2123728" y="3841884"/>
            <a:ext cx="2448272" cy="576064"/>
            <a:chOff x="3347864" y="3068960"/>
            <a:chExt cx="2448272" cy="576064"/>
          </a:xfrm>
        </p:grpSpPr>
        <p:cxnSp>
          <p:nvCxnSpPr>
            <p:cNvPr id="19" name="Connecteur droit avec flèche 18"/>
            <p:cNvCxnSpPr/>
            <p:nvPr/>
          </p:nvCxnSpPr>
          <p:spPr>
            <a:xfrm flipH="1" flipV="1">
              <a:off x="3347864" y="3068960"/>
              <a:ext cx="1224136" cy="288032"/>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4572000" y="3356992"/>
              <a:ext cx="1224136" cy="2880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e 20"/>
          <p:cNvGrpSpPr/>
          <p:nvPr/>
        </p:nvGrpSpPr>
        <p:grpSpPr>
          <a:xfrm>
            <a:off x="1601722" y="3875803"/>
            <a:ext cx="3492284" cy="508226"/>
            <a:chOff x="2825858" y="3102879"/>
            <a:chExt cx="3492284" cy="508226"/>
          </a:xfrm>
        </p:grpSpPr>
        <p:cxnSp>
          <p:nvCxnSpPr>
            <p:cNvPr id="22" name="Connecteur droit avec flèche 21"/>
            <p:cNvCxnSpPr/>
            <p:nvPr/>
          </p:nvCxnSpPr>
          <p:spPr>
            <a:xfrm flipH="1">
              <a:off x="2825858" y="3356992"/>
              <a:ext cx="1746142" cy="25411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4572000" y="3102879"/>
              <a:ext cx="1746142" cy="25411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e 23"/>
          <p:cNvGrpSpPr/>
          <p:nvPr/>
        </p:nvGrpSpPr>
        <p:grpSpPr>
          <a:xfrm>
            <a:off x="1942684" y="3808644"/>
            <a:ext cx="2810360" cy="642544"/>
            <a:chOff x="3166820" y="3035720"/>
            <a:chExt cx="2810360" cy="642544"/>
          </a:xfrm>
        </p:grpSpPr>
        <p:cxnSp>
          <p:nvCxnSpPr>
            <p:cNvPr id="25" name="Connecteur droit avec flèche 24"/>
            <p:cNvCxnSpPr/>
            <p:nvPr/>
          </p:nvCxnSpPr>
          <p:spPr>
            <a:xfrm flipH="1">
              <a:off x="3166820" y="3356992"/>
              <a:ext cx="1405180" cy="321272"/>
            </a:xfrm>
            <a:prstGeom prst="straightConnector1">
              <a:avLst/>
            </a:prstGeom>
            <a:ln w="38100">
              <a:solidFill>
                <a:srgbClr val="EE12AF"/>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4572000" y="3035720"/>
              <a:ext cx="1405180" cy="32127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e 26"/>
          <p:cNvGrpSpPr/>
          <p:nvPr/>
        </p:nvGrpSpPr>
        <p:grpSpPr>
          <a:xfrm>
            <a:off x="1259632" y="3553852"/>
            <a:ext cx="4176464" cy="1152128"/>
            <a:chOff x="2483768" y="2780928"/>
            <a:chExt cx="4176464" cy="1152128"/>
          </a:xfrm>
        </p:grpSpPr>
        <p:cxnSp>
          <p:nvCxnSpPr>
            <p:cNvPr id="28" name="Connecteur droit avec flèche 27"/>
            <p:cNvCxnSpPr/>
            <p:nvPr/>
          </p:nvCxnSpPr>
          <p:spPr>
            <a:xfrm flipH="1">
              <a:off x="2483768" y="3356992"/>
              <a:ext cx="2088232" cy="57606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V="1">
              <a:off x="4572000" y="2780928"/>
              <a:ext cx="2088232" cy="57606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e 29"/>
          <p:cNvGrpSpPr/>
          <p:nvPr/>
        </p:nvGrpSpPr>
        <p:grpSpPr>
          <a:xfrm>
            <a:off x="1835696" y="3121804"/>
            <a:ext cx="3024336" cy="2016224"/>
            <a:chOff x="3059832" y="2348880"/>
            <a:chExt cx="3024336" cy="2016224"/>
          </a:xfrm>
        </p:grpSpPr>
        <p:cxnSp>
          <p:nvCxnSpPr>
            <p:cNvPr id="31" name="Connecteur droit avec flèche 30"/>
            <p:cNvCxnSpPr/>
            <p:nvPr/>
          </p:nvCxnSpPr>
          <p:spPr>
            <a:xfrm flipH="1">
              <a:off x="3059832" y="3356992"/>
              <a:ext cx="1512168" cy="1008112"/>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4572000" y="2348880"/>
              <a:ext cx="1512168" cy="100811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e 32"/>
          <p:cNvGrpSpPr/>
          <p:nvPr/>
        </p:nvGrpSpPr>
        <p:grpSpPr>
          <a:xfrm>
            <a:off x="2627784" y="3193812"/>
            <a:ext cx="1440160" cy="1872208"/>
            <a:chOff x="3851920" y="2420888"/>
            <a:chExt cx="1440160" cy="1872208"/>
          </a:xfrm>
        </p:grpSpPr>
        <p:cxnSp>
          <p:nvCxnSpPr>
            <p:cNvPr id="34" name="Connecteur droit avec flèche 33"/>
            <p:cNvCxnSpPr/>
            <p:nvPr/>
          </p:nvCxnSpPr>
          <p:spPr>
            <a:xfrm flipV="1">
              <a:off x="4572000" y="2420888"/>
              <a:ext cx="720080" cy="93610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a:off x="3851920" y="3356992"/>
              <a:ext cx="720080" cy="936104"/>
            </a:xfrm>
            <a:prstGeom prst="straightConnector1">
              <a:avLst/>
            </a:prstGeom>
            <a:ln w="38100">
              <a:solidFill>
                <a:srgbClr val="E5FB15"/>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e 35"/>
          <p:cNvGrpSpPr/>
          <p:nvPr/>
        </p:nvGrpSpPr>
        <p:grpSpPr>
          <a:xfrm rot="227397">
            <a:off x="2766634" y="3381805"/>
            <a:ext cx="1175332" cy="1471366"/>
            <a:chOff x="3990770" y="2608881"/>
            <a:chExt cx="1175332" cy="1471366"/>
          </a:xfrm>
        </p:grpSpPr>
        <p:cxnSp>
          <p:nvCxnSpPr>
            <p:cNvPr id="37" name="Connecteur droit avec flèche 36"/>
            <p:cNvCxnSpPr/>
            <p:nvPr/>
          </p:nvCxnSpPr>
          <p:spPr>
            <a:xfrm flipV="1">
              <a:off x="4577166" y="2608881"/>
              <a:ext cx="588936" cy="733587"/>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flipV="1">
              <a:off x="3990770" y="3346660"/>
              <a:ext cx="588936" cy="733587"/>
            </a:xfrm>
            <a:prstGeom prst="straightConnector1">
              <a:avLst/>
            </a:prstGeom>
            <a:ln w="38100">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39" name="ZoneTexte 38"/>
          <p:cNvSpPr txBox="1"/>
          <p:nvPr/>
        </p:nvSpPr>
        <p:spPr>
          <a:xfrm>
            <a:off x="4932040" y="4849996"/>
            <a:ext cx="887166" cy="584775"/>
          </a:xfrm>
          <a:prstGeom prst="rect">
            <a:avLst/>
          </a:prstGeom>
          <a:noFill/>
        </p:spPr>
        <p:txBody>
          <a:bodyPr wrap="none" rtlCol="0">
            <a:spAutoFit/>
          </a:bodyPr>
          <a:lstStyle/>
          <a:p>
            <a:r>
              <a:rPr lang="fr-BE" sz="1600" b="1" err="1" smtClean="0">
                <a:solidFill>
                  <a:srgbClr val="FFC000"/>
                </a:solidFill>
              </a:rPr>
              <a:t>Crop</a:t>
            </a:r>
            <a:r>
              <a:rPr lang="fr-BE" sz="1600" b="1" smtClean="0">
                <a:solidFill>
                  <a:srgbClr val="FFC000"/>
                </a:solidFill>
              </a:rPr>
              <a:t> </a:t>
            </a:r>
            <a:br>
              <a:rPr lang="fr-BE" sz="1600" b="1" smtClean="0">
                <a:solidFill>
                  <a:srgbClr val="FFC000"/>
                </a:solidFill>
              </a:rPr>
            </a:br>
            <a:r>
              <a:rPr lang="fr-BE" sz="1600" b="1" err="1" smtClean="0">
                <a:solidFill>
                  <a:srgbClr val="FFC000"/>
                </a:solidFill>
              </a:rPr>
              <a:t>capacity</a:t>
            </a:r>
            <a:endParaRPr lang="fr-BE" sz="1600" b="1">
              <a:solidFill>
                <a:srgbClr val="FFC000"/>
              </a:solidFill>
            </a:endParaRPr>
          </a:p>
        </p:txBody>
      </p:sp>
      <p:sp>
        <p:nvSpPr>
          <p:cNvPr id="40" name="ZoneTexte 39"/>
          <p:cNvSpPr txBox="1"/>
          <p:nvPr/>
        </p:nvSpPr>
        <p:spPr>
          <a:xfrm>
            <a:off x="3779912" y="3337828"/>
            <a:ext cx="1075744" cy="584775"/>
          </a:xfrm>
          <a:prstGeom prst="rect">
            <a:avLst/>
          </a:prstGeom>
          <a:noFill/>
        </p:spPr>
        <p:txBody>
          <a:bodyPr wrap="none" rtlCol="0">
            <a:spAutoFit/>
          </a:bodyPr>
          <a:lstStyle/>
          <a:p>
            <a:pPr algn="ctr"/>
            <a:r>
              <a:rPr lang="fr-BE" sz="1600" b="1" smtClean="0">
                <a:solidFill>
                  <a:schemeClr val="accent4">
                    <a:lumMod val="50000"/>
                  </a:schemeClr>
                </a:solidFill>
              </a:rPr>
              <a:t>Storm </a:t>
            </a:r>
          </a:p>
          <a:p>
            <a:pPr algn="ctr"/>
            <a:r>
              <a:rPr lang="fr-BE" sz="1600" b="1" smtClean="0">
                <a:solidFill>
                  <a:schemeClr val="accent4">
                    <a:lumMod val="50000"/>
                  </a:schemeClr>
                </a:solidFill>
              </a:rPr>
              <a:t>protection</a:t>
            </a:r>
            <a:endParaRPr lang="fr-BE" sz="1600" b="1">
              <a:solidFill>
                <a:schemeClr val="accent4">
                  <a:lumMod val="50000"/>
                </a:schemeClr>
              </a:solidFill>
            </a:endParaRPr>
          </a:p>
        </p:txBody>
      </p:sp>
      <p:sp>
        <p:nvSpPr>
          <p:cNvPr id="41" name="ZoneTexte 40"/>
          <p:cNvSpPr txBox="1"/>
          <p:nvPr/>
        </p:nvSpPr>
        <p:spPr>
          <a:xfrm>
            <a:off x="3635896" y="2545740"/>
            <a:ext cx="962315" cy="338554"/>
          </a:xfrm>
          <a:prstGeom prst="rect">
            <a:avLst/>
          </a:prstGeom>
          <a:noFill/>
        </p:spPr>
        <p:txBody>
          <a:bodyPr wrap="none" rtlCol="0">
            <a:spAutoFit/>
          </a:bodyPr>
          <a:lstStyle/>
          <a:p>
            <a:r>
              <a:rPr lang="fr-BE" sz="1600" b="1" err="1" smtClean="0">
                <a:solidFill>
                  <a:schemeClr val="accent3">
                    <a:lumMod val="75000"/>
                  </a:schemeClr>
                </a:solidFill>
              </a:rPr>
              <a:t>Livestock</a:t>
            </a:r>
            <a:endParaRPr lang="fr-BE" sz="1600" b="1">
              <a:solidFill>
                <a:schemeClr val="accent3">
                  <a:lumMod val="75000"/>
                </a:schemeClr>
              </a:solidFill>
            </a:endParaRPr>
          </a:p>
        </p:txBody>
      </p:sp>
      <p:grpSp>
        <p:nvGrpSpPr>
          <p:cNvPr id="42" name="Groupe 41"/>
          <p:cNvGrpSpPr/>
          <p:nvPr/>
        </p:nvGrpSpPr>
        <p:grpSpPr>
          <a:xfrm>
            <a:off x="755576" y="1825660"/>
            <a:ext cx="5112568" cy="4104456"/>
            <a:chOff x="1979712" y="1052736"/>
            <a:chExt cx="5112568" cy="4104456"/>
          </a:xfrm>
        </p:grpSpPr>
        <p:cxnSp>
          <p:nvCxnSpPr>
            <p:cNvPr id="43" name="Connecteur droit 42"/>
            <p:cNvCxnSpPr/>
            <p:nvPr/>
          </p:nvCxnSpPr>
          <p:spPr>
            <a:xfrm>
              <a:off x="1979712" y="3336444"/>
              <a:ext cx="5112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a:off x="4572000" y="1052736"/>
              <a:ext cx="0" cy="4104456"/>
            </a:xfrm>
            <a:prstGeom prst="line">
              <a:avLst/>
            </a:prstGeom>
          </p:spPr>
          <p:style>
            <a:lnRef idx="1">
              <a:schemeClr val="accent1"/>
            </a:lnRef>
            <a:fillRef idx="0">
              <a:schemeClr val="accent1"/>
            </a:fillRef>
            <a:effectRef idx="0">
              <a:schemeClr val="accent1"/>
            </a:effectRef>
            <a:fontRef idx="minor">
              <a:schemeClr val="tx1"/>
            </a:fontRef>
          </p:style>
        </p:cxnSp>
      </p:grpSp>
      <p:sp>
        <p:nvSpPr>
          <p:cNvPr id="45" name="ZoneTexte 44"/>
          <p:cNvSpPr txBox="1"/>
          <p:nvPr/>
        </p:nvSpPr>
        <p:spPr>
          <a:xfrm>
            <a:off x="2195736" y="5210036"/>
            <a:ext cx="1101135" cy="338554"/>
          </a:xfrm>
          <a:prstGeom prst="rect">
            <a:avLst/>
          </a:prstGeom>
          <a:noFill/>
        </p:spPr>
        <p:txBody>
          <a:bodyPr wrap="none" rtlCol="0">
            <a:spAutoFit/>
          </a:bodyPr>
          <a:lstStyle/>
          <a:p>
            <a:r>
              <a:rPr lang="fr-BE" sz="1600" b="1" err="1" smtClean="0"/>
              <a:t>Pollination</a:t>
            </a:r>
            <a:endParaRPr lang="fr-BE" sz="1600" b="1"/>
          </a:p>
        </p:txBody>
      </p:sp>
      <p:sp>
        <p:nvSpPr>
          <p:cNvPr id="46" name="ZoneTexte 45"/>
          <p:cNvSpPr txBox="1"/>
          <p:nvPr/>
        </p:nvSpPr>
        <p:spPr>
          <a:xfrm>
            <a:off x="899592" y="5138028"/>
            <a:ext cx="1069524" cy="338554"/>
          </a:xfrm>
          <a:prstGeom prst="rect">
            <a:avLst/>
          </a:prstGeom>
          <a:noFill/>
        </p:spPr>
        <p:txBody>
          <a:bodyPr wrap="none" rtlCol="0">
            <a:spAutoFit/>
          </a:bodyPr>
          <a:lstStyle/>
          <a:p>
            <a:r>
              <a:rPr lang="fr-BE" sz="1600" b="1" smtClean="0">
                <a:solidFill>
                  <a:schemeClr val="bg2">
                    <a:lumMod val="25000"/>
                  </a:schemeClr>
                </a:solidFill>
              </a:rPr>
              <a:t>Air </a:t>
            </a:r>
            <a:r>
              <a:rPr lang="fr-BE" sz="1600" b="1" err="1" smtClean="0">
                <a:solidFill>
                  <a:schemeClr val="bg2">
                    <a:lumMod val="25000"/>
                  </a:schemeClr>
                </a:solidFill>
              </a:rPr>
              <a:t>quality</a:t>
            </a:r>
            <a:endParaRPr lang="fr-BE" sz="1600" b="1">
              <a:solidFill>
                <a:schemeClr val="bg2">
                  <a:lumMod val="25000"/>
                </a:schemeClr>
              </a:solidFill>
            </a:endParaRPr>
          </a:p>
        </p:txBody>
      </p:sp>
      <p:sp>
        <p:nvSpPr>
          <p:cNvPr id="47" name="ZoneTexte 46"/>
          <p:cNvSpPr txBox="1"/>
          <p:nvPr/>
        </p:nvSpPr>
        <p:spPr>
          <a:xfrm>
            <a:off x="35496" y="4633972"/>
            <a:ext cx="1296144" cy="584775"/>
          </a:xfrm>
          <a:prstGeom prst="rect">
            <a:avLst/>
          </a:prstGeom>
          <a:noFill/>
        </p:spPr>
        <p:txBody>
          <a:bodyPr wrap="square" rtlCol="0">
            <a:spAutoFit/>
          </a:bodyPr>
          <a:lstStyle/>
          <a:p>
            <a:pPr algn="ctr"/>
            <a:r>
              <a:rPr lang="fr-BE" sz="1600" b="1" err="1" smtClean="0">
                <a:solidFill>
                  <a:srgbClr val="C00000"/>
                </a:solidFill>
              </a:rPr>
              <a:t>Climate</a:t>
            </a:r>
            <a:r>
              <a:rPr lang="fr-BE" sz="1600" b="1" smtClean="0">
                <a:solidFill>
                  <a:srgbClr val="C00000"/>
                </a:solidFill>
              </a:rPr>
              <a:t> </a:t>
            </a:r>
            <a:r>
              <a:rPr lang="fr-BE" sz="1600" b="1" err="1" smtClean="0">
                <a:solidFill>
                  <a:srgbClr val="C00000"/>
                </a:solidFill>
              </a:rPr>
              <a:t>regulation</a:t>
            </a:r>
            <a:endParaRPr lang="fr-BE" sz="1600" b="1">
              <a:solidFill>
                <a:srgbClr val="C00000"/>
              </a:solidFill>
            </a:endParaRPr>
          </a:p>
        </p:txBody>
      </p:sp>
      <p:sp>
        <p:nvSpPr>
          <p:cNvPr id="48" name="ZoneTexte 47"/>
          <p:cNvSpPr txBox="1"/>
          <p:nvPr/>
        </p:nvSpPr>
        <p:spPr>
          <a:xfrm>
            <a:off x="251520" y="4049197"/>
            <a:ext cx="1296144" cy="584775"/>
          </a:xfrm>
          <a:prstGeom prst="rect">
            <a:avLst/>
          </a:prstGeom>
          <a:noFill/>
        </p:spPr>
        <p:txBody>
          <a:bodyPr wrap="square" rtlCol="0">
            <a:spAutoFit/>
          </a:bodyPr>
          <a:lstStyle/>
          <a:p>
            <a:pPr algn="ctr"/>
            <a:r>
              <a:rPr lang="fr-BE" sz="1600" b="1" err="1" smtClean="0">
                <a:solidFill>
                  <a:srgbClr val="00B050"/>
                </a:solidFill>
              </a:rPr>
              <a:t>Timber</a:t>
            </a:r>
            <a:r>
              <a:rPr lang="fr-BE" sz="1600" b="1" smtClean="0">
                <a:solidFill>
                  <a:srgbClr val="00B050"/>
                </a:solidFill>
              </a:rPr>
              <a:t> production</a:t>
            </a:r>
            <a:endParaRPr lang="fr-BE" sz="1600" b="1">
              <a:solidFill>
                <a:srgbClr val="00B050"/>
              </a:solidFill>
            </a:endParaRPr>
          </a:p>
        </p:txBody>
      </p:sp>
      <p:sp>
        <p:nvSpPr>
          <p:cNvPr id="49" name="ZoneTexte 48"/>
          <p:cNvSpPr txBox="1"/>
          <p:nvPr/>
        </p:nvSpPr>
        <p:spPr>
          <a:xfrm>
            <a:off x="651787" y="3481844"/>
            <a:ext cx="1471941" cy="338554"/>
          </a:xfrm>
          <a:prstGeom prst="rect">
            <a:avLst/>
          </a:prstGeom>
          <a:noFill/>
        </p:spPr>
        <p:txBody>
          <a:bodyPr wrap="none" rtlCol="0">
            <a:spAutoFit/>
          </a:bodyPr>
          <a:lstStyle/>
          <a:p>
            <a:r>
              <a:rPr lang="fr-BE" sz="1600" b="1" smtClean="0">
                <a:solidFill>
                  <a:schemeClr val="accent6">
                    <a:lumMod val="75000"/>
                  </a:schemeClr>
                </a:solidFill>
              </a:rPr>
              <a:t>Erosion control</a:t>
            </a:r>
            <a:endParaRPr lang="fr-BE" sz="1600" b="1">
              <a:solidFill>
                <a:schemeClr val="accent6">
                  <a:lumMod val="75000"/>
                </a:schemeClr>
              </a:solidFill>
            </a:endParaRPr>
          </a:p>
        </p:txBody>
      </p:sp>
      <p:sp>
        <p:nvSpPr>
          <p:cNvPr id="50" name="ZoneTexte 49"/>
          <p:cNvSpPr txBox="1"/>
          <p:nvPr/>
        </p:nvSpPr>
        <p:spPr>
          <a:xfrm>
            <a:off x="539552" y="2689756"/>
            <a:ext cx="1625701" cy="338554"/>
          </a:xfrm>
          <a:prstGeom prst="rect">
            <a:avLst/>
          </a:prstGeom>
          <a:noFill/>
        </p:spPr>
        <p:txBody>
          <a:bodyPr wrap="none" rtlCol="0">
            <a:spAutoFit/>
          </a:bodyPr>
          <a:lstStyle/>
          <a:p>
            <a:r>
              <a:rPr lang="fr-BE" sz="1600" b="1" smtClean="0">
                <a:solidFill>
                  <a:srgbClr val="00B0F0"/>
                </a:solidFill>
              </a:rPr>
              <a:t>Water </a:t>
            </a:r>
            <a:r>
              <a:rPr lang="fr-BE" sz="1600" b="1" err="1" smtClean="0">
                <a:solidFill>
                  <a:srgbClr val="00B0F0"/>
                </a:solidFill>
              </a:rPr>
              <a:t>regulation</a:t>
            </a:r>
            <a:endParaRPr lang="fr-BE" sz="1600" b="1">
              <a:solidFill>
                <a:srgbClr val="00B0F0"/>
              </a:solidFill>
            </a:endParaRPr>
          </a:p>
        </p:txBody>
      </p:sp>
      <p:sp>
        <p:nvSpPr>
          <p:cNvPr id="51" name="ZoneTexte 50"/>
          <p:cNvSpPr txBox="1"/>
          <p:nvPr/>
        </p:nvSpPr>
        <p:spPr>
          <a:xfrm>
            <a:off x="1331640" y="1753652"/>
            <a:ext cx="1368152" cy="584775"/>
          </a:xfrm>
          <a:prstGeom prst="rect">
            <a:avLst/>
          </a:prstGeom>
          <a:noFill/>
        </p:spPr>
        <p:txBody>
          <a:bodyPr wrap="square" rtlCol="0">
            <a:spAutoFit/>
          </a:bodyPr>
          <a:lstStyle/>
          <a:p>
            <a:pPr algn="ctr"/>
            <a:r>
              <a:rPr lang="fr-BE" sz="1600" b="1" err="1" smtClean="0">
                <a:solidFill>
                  <a:schemeClr val="accent6">
                    <a:lumMod val="50000"/>
                  </a:schemeClr>
                </a:solidFill>
              </a:rPr>
              <a:t>Soil</a:t>
            </a:r>
            <a:r>
              <a:rPr lang="fr-BE" sz="1600" b="1" smtClean="0">
                <a:solidFill>
                  <a:schemeClr val="accent6">
                    <a:lumMod val="50000"/>
                  </a:schemeClr>
                </a:solidFill>
              </a:rPr>
              <a:t> </a:t>
            </a:r>
            <a:r>
              <a:rPr lang="fr-BE" sz="1600" b="1" err="1" smtClean="0">
                <a:solidFill>
                  <a:schemeClr val="accent6">
                    <a:lumMod val="50000"/>
                  </a:schemeClr>
                </a:solidFill>
              </a:rPr>
              <a:t>quality</a:t>
            </a:r>
            <a:r>
              <a:rPr lang="fr-BE" sz="1600" b="1" smtClean="0">
                <a:solidFill>
                  <a:schemeClr val="accent6">
                    <a:lumMod val="50000"/>
                  </a:schemeClr>
                </a:solidFill>
              </a:rPr>
              <a:t> </a:t>
            </a:r>
            <a:r>
              <a:rPr lang="fr-BE" sz="1600" b="1" err="1" smtClean="0">
                <a:solidFill>
                  <a:schemeClr val="accent6">
                    <a:lumMod val="50000"/>
                  </a:schemeClr>
                </a:solidFill>
              </a:rPr>
              <a:t>regulation</a:t>
            </a:r>
            <a:endParaRPr lang="fr-BE" sz="1600" b="1">
              <a:solidFill>
                <a:schemeClr val="accent6">
                  <a:lumMod val="50000"/>
                </a:schemeClr>
              </a:solidFill>
            </a:endParaRPr>
          </a:p>
        </p:txBody>
      </p:sp>
      <p:sp>
        <p:nvSpPr>
          <p:cNvPr id="52" name="ZoneTexte 51"/>
          <p:cNvSpPr txBox="1"/>
          <p:nvPr/>
        </p:nvSpPr>
        <p:spPr>
          <a:xfrm>
            <a:off x="2699792" y="1825660"/>
            <a:ext cx="1368152" cy="584775"/>
          </a:xfrm>
          <a:prstGeom prst="rect">
            <a:avLst/>
          </a:prstGeom>
          <a:noFill/>
        </p:spPr>
        <p:txBody>
          <a:bodyPr wrap="square" rtlCol="0">
            <a:spAutoFit/>
          </a:bodyPr>
          <a:lstStyle/>
          <a:p>
            <a:pPr algn="ctr"/>
            <a:r>
              <a:rPr lang="fr-BE" sz="1600" b="1" smtClean="0">
                <a:solidFill>
                  <a:schemeClr val="tx2">
                    <a:lumMod val="75000"/>
                  </a:schemeClr>
                </a:solidFill>
              </a:rPr>
              <a:t>Water provision</a:t>
            </a:r>
            <a:endParaRPr lang="fr-BE" sz="1600" b="1">
              <a:solidFill>
                <a:schemeClr val="tx2">
                  <a:lumMod val="75000"/>
                </a:schemeClr>
              </a:solidFill>
            </a:endParaRPr>
          </a:p>
        </p:txBody>
      </p:sp>
      <p:sp>
        <p:nvSpPr>
          <p:cNvPr id="57" name="Rectangle 56"/>
          <p:cNvSpPr/>
          <p:nvPr/>
        </p:nvSpPr>
        <p:spPr>
          <a:xfrm>
            <a:off x="2195736" y="836712"/>
            <a:ext cx="5034648" cy="523220"/>
          </a:xfrm>
          <a:prstGeom prst="rect">
            <a:avLst/>
          </a:prstGeom>
        </p:spPr>
        <p:txBody>
          <a:bodyPr wrap="none">
            <a:spAutoFit/>
          </a:bodyPr>
          <a:lstStyle/>
          <a:p>
            <a:r>
              <a:rPr lang="fr-BE" sz="2800" b="1" err="1" smtClean="0">
                <a:solidFill>
                  <a:srgbClr val="E46C0A"/>
                </a:solidFill>
              </a:rPr>
              <a:t>Agroecology</a:t>
            </a:r>
            <a:r>
              <a:rPr lang="fr-BE" sz="2800" b="1" smtClean="0">
                <a:solidFill>
                  <a:srgbClr val="E46C0A"/>
                </a:solidFill>
              </a:rPr>
              <a:t> </a:t>
            </a:r>
            <a:r>
              <a:rPr lang="fr-BE" sz="2800" b="1" err="1" smtClean="0">
                <a:solidFill>
                  <a:srgbClr val="E46C0A"/>
                </a:solidFill>
              </a:rPr>
              <a:t>improve</a:t>
            </a:r>
            <a:r>
              <a:rPr lang="fr-BE" sz="2800" b="1" smtClean="0">
                <a:solidFill>
                  <a:srgbClr val="E46C0A"/>
                </a:solidFill>
              </a:rPr>
              <a:t> ES bundles</a:t>
            </a:r>
            <a:endParaRPr lang="fr-BE" sz="2800" b="1">
              <a:solidFill>
                <a:srgbClr val="E46C0A"/>
              </a:solidFill>
            </a:endParaRPr>
          </a:p>
        </p:txBody>
      </p:sp>
      <p:sp>
        <p:nvSpPr>
          <p:cNvPr id="54" name="ZoneTexte 53"/>
          <p:cNvSpPr txBox="1"/>
          <p:nvPr/>
        </p:nvSpPr>
        <p:spPr>
          <a:xfrm>
            <a:off x="683568" y="188640"/>
            <a:ext cx="3514295" cy="584775"/>
          </a:xfrm>
          <a:prstGeom prst="rect">
            <a:avLst/>
          </a:prstGeom>
          <a:noFill/>
        </p:spPr>
        <p:txBody>
          <a:bodyPr wrap="none" rtlCol="0">
            <a:spAutoFit/>
          </a:bodyPr>
          <a:lstStyle/>
          <a:p>
            <a:r>
              <a:rPr lang="fr-BE" sz="3200" b="1" smtClean="0">
                <a:solidFill>
                  <a:schemeClr val="bg1"/>
                </a:solidFill>
              </a:rPr>
              <a:t>ES and </a:t>
            </a:r>
            <a:r>
              <a:rPr lang="fr-BE" sz="3200" b="1" err="1" smtClean="0">
                <a:solidFill>
                  <a:schemeClr val="bg1"/>
                </a:solidFill>
              </a:rPr>
              <a:t>Agroecology</a:t>
            </a:r>
            <a:endParaRPr lang="fr-BE" sz="3200" b="1">
              <a:solidFill>
                <a:schemeClr val="bg1"/>
              </a:solidFill>
            </a:endParaRPr>
          </a:p>
        </p:txBody>
      </p:sp>
      <p:sp>
        <p:nvSpPr>
          <p:cNvPr id="55" name="Rectangle à coins arrondis 54"/>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8" name="Image 57" descr="SCHEMA_DEF-1.jpg"/>
          <p:cNvPicPr>
            <a:picLocks noChangeAspect="1"/>
          </p:cNvPicPr>
          <p:nvPr/>
        </p:nvPicPr>
        <p:blipFill>
          <a:blip r:embed="rId3" cstate="print"/>
          <a:stretch>
            <a:fillRect/>
          </a:stretch>
        </p:blipFill>
        <p:spPr>
          <a:xfrm>
            <a:off x="6200068" y="2755253"/>
            <a:ext cx="2754129" cy="2202755"/>
          </a:xfrm>
          <a:prstGeom prst="rect">
            <a:avLst/>
          </a:prstGeom>
          <a:ln>
            <a:noFill/>
          </a:ln>
          <a:effectLst>
            <a:softEdge rad="88900"/>
          </a:effectLst>
        </p:spPr>
      </p:pic>
      <p:pic>
        <p:nvPicPr>
          <p:cNvPr id="59" name="Image 58" descr="SCHEMA_DEF-2.jpg"/>
          <p:cNvPicPr>
            <a:picLocks noChangeAspect="1"/>
          </p:cNvPicPr>
          <p:nvPr/>
        </p:nvPicPr>
        <p:blipFill>
          <a:blip r:embed="rId4" cstate="print"/>
          <a:stretch>
            <a:fillRect/>
          </a:stretch>
        </p:blipFill>
        <p:spPr>
          <a:xfrm>
            <a:off x="6200972" y="2772209"/>
            <a:ext cx="2754129" cy="2207248"/>
          </a:xfrm>
          <a:prstGeom prst="rect">
            <a:avLst/>
          </a:prstGeom>
          <a:ln>
            <a:noFill/>
          </a:ln>
          <a:effectLst>
            <a:softEdge rad="88900"/>
          </a:effectLst>
        </p:spPr>
      </p:pic>
      <p:sp>
        <p:nvSpPr>
          <p:cNvPr id="56" name="ZoneTexte 55"/>
          <p:cNvSpPr txBox="1"/>
          <p:nvPr/>
        </p:nvSpPr>
        <p:spPr>
          <a:xfrm>
            <a:off x="6228184" y="1508591"/>
            <a:ext cx="2592288" cy="1200329"/>
          </a:xfrm>
          <a:prstGeom prst="rect">
            <a:avLst/>
          </a:prstGeom>
          <a:noFill/>
        </p:spPr>
        <p:txBody>
          <a:bodyPr wrap="square" rtlCol="0">
            <a:spAutoFit/>
          </a:bodyPr>
          <a:lstStyle/>
          <a:p>
            <a:r>
              <a:rPr lang="fr-BE" sz="2400" b="1" dirty="0" err="1" smtClean="0">
                <a:solidFill>
                  <a:srgbClr val="FFC000"/>
                </a:solidFill>
              </a:rPr>
              <a:t>From</a:t>
            </a:r>
            <a:r>
              <a:rPr lang="fr-BE" sz="2400" b="1" dirty="0" smtClean="0">
                <a:solidFill>
                  <a:srgbClr val="FFC000"/>
                </a:solidFill>
              </a:rPr>
              <a:t> </a:t>
            </a:r>
            <a:br>
              <a:rPr lang="fr-BE" sz="2400" b="1" dirty="0" smtClean="0">
                <a:solidFill>
                  <a:srgbClr val="FFC000"/>
                </a:solidFill>
              </a:rPr>
            </a:br>
            <a:r>
              <a:rPr lang="fr-BE" sz="2400" b="1" dirty="0" smtClean="0">
                <a:solidFill>
                  <a:srgbClr val="FFC000"/>
                </a:solidFill>
              </a:rPr>
              <a:t>mono-</a:t>
            </a:r>
            <a:r>
              <a:rPr lang="fr-BE" sz="2400" b="1" dirty="0" err="1" smtClean="0">
                <a:solidFill>
                  <a:srgbClr val="FFC000"/>
                </a:solidFill>
              </a:rPr>
              <a:t>functional</a:t>
            </a:r>
            <a:r>
              <a:rPr lang="fr-BE" sz="2400" b="1" dirty="0" smtClean="0">
                <a:solidFill>
                  <a:srgbClr val="FFC000"/>
                </a:solidFill>
              </a:rPr>
              <a:t> </a:t>
            </a:r>
            <a:r>
              <a:rPr lang="fr-BE" sz="2400" b="1" dirty="0" err="1" smtClean="0">
                <a:solidFill>
                  <a:srgbClr val="FFC000"/>
                </a:solidFill>
              </a:rPr>
              <a:t>landscape</a:t>
            </a:r>
            <a:endParaRPr lang="fr-BE" sz="2400" b="1" dirty="0">
              <a:solidFill>
                <a:srgbClr val="FFC000"/>
              </a:solidFill>
            </a:endParaRPr>
          </a:p>
        </p:txBody>
      </p:sp>
      <p:sp>
        <p:nvSpPr>
          <p:cNvPr id="60" name="ZoneTexte 59"/>
          <p:cNvSpPr txBox="1"/>
          <p:nvPr/>
        </p:nvSpPr>
        <p:spPr>
          <a:xfrm>
            <a:off x="6228183" y="5064466"/>
            <a:ext cx="2726013" cy="830997"/>
          </a:xfrm>
          <a:prstGeom prst="rect">
            <a:avLst/>
          </a:prstGeom>
          <a:noFill/>
        </p:spPr>
        <p:txBody>
          <a:bodyPr wrap="square" rtlCol="0">
            <a:spAutoFit/>
          </a:bodyPr>
          <a:lstStyle/>
          <a:p>
            <a:r>
              <a:rPr lang="fr-BE" sz="2400" b="1" dirty="0">
                <a:solidFill>
                  <a:srgbClr val="FFC000"/>
                </a:solidFill>
              </a:rPr>
              <a:t>t</a:t>
            </a:r>
            <a:r>
              <a:rPr lang="fr-BE" sz="2400" b="1" dirty="0" smtClean="0">
                <a:solidFill>
                  <a:srgbClr val="FFC000"/>
                </a:solidFill>
              </a:rPr>
              <a:t>o multi-</a:t>
            </a:r>
            <a:r>
              <a:rPr lang="fr-BE" sz="2400" b="1" dirty="0" err="1" smtClean="0">
                <a:solidFill>
                  <a:srgbClr val="FFC000"/>
                </a:solidFill>
              </a:rPr>
              <a:t>functional</a:t>
            </a:r>
            <a:endParaRPr lang="fr-BE" sz="2400" b="1" dirty="0" smtClean="0">
              <a:solidFill>
                <a:srgbClr val="FFC000"/>
              </a:solidFill>
            </a:endParaRPr>
          </a:p>
          <a:p>
            <a:r>
              <a:rPr lang="fr-BE" sz="2400" b="1" dirty="0" err="1" smtClean="0">
                <a:solidFill>
                  <a:srgbClr val="FFC000"/>
                </a:solidFill>
              </a:rPr>
              <a:t>landscape</a:t>
            </a:r>
            <a:endParaRPr lang="fr-BE" sz="2400" b="1" dirty="0">
              <a:solidFill>
                <a:srgbClr val="FFC000"/>
              </a:solidFill>
            </a:endParaRPr>
          </a:p>
        </p:txBody>
      </p:sp>
      <p:sp>
        <p:nvSpPr>
          <p:cNvPr id="61" name="ZoneTexte 60"/>
          <p:cNvSpPr txBox="1"/>
          <p:nvPr/>
        </p:nvSpPr>
        <p:spPr>
          <a:xfrm>
            <a:off x="55254" y="6333286"/>
            <a:ext cx="6745052" cy="338554"/>
          </a:xfrm>
          <a:prstGeom prst="rect">
            <a:avLst/>
          </a:prstGeom>
          <a:noFill/>
        </p:spPr>
        <p:txBody>
          <a:bodyPr wrap="none" rtlCol="0">
            <a:spAutoFit/>
          </a:bodyPr>
          <a:lstStyle/>
          <a:p>
            <a:r>
              <a:rPr lang="fr-BE" sz="1600" b="1" err="1" smtClean="0">
                <a:solidFill>
                  <a:srgbClr val="FFFF99"/>
                </a:solidFill>
              </a:rPr>
              <a:t>Adapted</a:t>
            </a:r>
            <a:r>
              <a:rPr lang="fr-BE" sz="1600" b="1" smtClean="0">
                <a:solidFill>
                  <a:srgbClr val="FFFF99"/>
                </a:solidFill>
              </a:rPr>
              <a:t> </a:t>
            </a:r>
            <a:r>
              <a:rPr lang="fr-BE" sz="1600" b="1" err="1" smtClean="0">
                <a:solidFill>
                  <a:srgbClr val="FFFF99"/>
                </a:solidFill>
              </a:rPr>
              <a:t>from</a:t>
            </a:r>
            <a:r>
              <a:rPr lang="fr-BE" sz="1600" b="1" smtClean="0">
                <a:solidFill>
                  <a:srgbClr val="FFFF99"/>
                </a:solidFill>
              </a:rPr>
              <a:t> Maes et al. (2011). </a:t>
            </a:r>
            <a:r>
              <a:rPr lang="en-US" sz="1600" b="1" smtClean="0">
                <a:solidFill>
                  <a:srgbClr val="FFFF99"/>
                </a:solidFill>
              </a:rPr>
              <a:t>European </a:t>
            </a:r>
            <a:r>
              <a:rPr lang="en-US" sz="1600" b="1">
                <a:solidFill>
                  <a:srgbClr val="FFFF99"/>
                </a:solidFill>
              </a:rPr>
              <a:t>assessment of the provision of </a:t>
            </a:r>
            <a:r>
              <a:rPr lang="en-US" sz="1600" b="1" smtClean="0">
                <a:solidFill>
                  <a:srgbClr val="FFFF99"/>
                </a:solidFill>
              </a:rPr>
              <a:t>ES.</a:t>
            </a:r>
            <a:endParaRPr lang="fr-BE" sz="1600" b="1">
              <a:solidFill>
                <a:srgbClr val="FFFF99"/>
              </a:solidFill>
            </a:endParaRPr>
          </a:p>
        </p:txBody>
      </p:sp>
    </p:spTree>
    <p:extLst>
      <p:ext uri="{BB962C8B-B14F-4D97-AF65-F5344CB8AC3E}">
        <p14:creationId xmlns:p14="http://schemas.microsoft.com/office/powerpoint/2010/main" val="102810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200000">
                                      <p:cBhvr>
                                        <p:cTn id="6" dur="1000" fill="hold"/>
                                        <p:tgtEl>
                                          <p:spTgt spid="3"/>
                                        </p:tgtEl>
                                        <p:attrNameLst>
                                          <p:attrName>r</p:attrName>
                                        </p:attrNameLst>
                                      </p:cBhvr>
                                    </p:animRot>
                                  </p:childTnLst>
                                </p:cTn>
                              </p:par>
                              <p:par>
                                <p:cTn id="7" presetID="8" presetClass="emph" presetSubtype="0" fill="hold" nodeType="withEffect">
                                  <p:stCondLst>
                                    <p:cond delay="0"/>
                                  </p:stCondLst>
                                  <p:childTnLst>
                                    <p:animRot by="-1800000">
                                      <p:cBhvr>
                                        <p:cTn id="8" dur="1000" fill="hold"/>
                                        <p:tgtEl>
                                          <p:spTgt spid="6"/>
                                        </p:tgtEl>
                                        <p:attrNameLst>
                                          <p:attrName>r</p:attrName>
                                        </p:attrNameLst>
                                      </p:cBhvr>
                                    </p:animRot>
                                  </p:childTnLst>
                                </p:cTn>
                              </p:par>
                              <p:par>
                                <p:cTn id="9" presetID="8" presetClass="emph" presetSubtype="0" fill="hold" nodeType="withEffect">
                                  <p:stCondLst>
                                    <p:cond delay="0"/>
                                  </p:stCondLst>
                                  <p:childTnLst>
                                    <p:animRot by="-1200000">
                                      <p:cBhvr>
                                        <p:cTn id="10" dur="1000" fill="hold"/>
                                        <p:tgtEl>
                                          <p:spTgt spid="36"/>
                                        </p:tgtEl>
                                        <p:attrNameLst>
                                          <p:attrName>r</p:attrName>
                                        </p:attrNameLst>
                                      </p:cBhvr>
                                    </p:animRot>
                                  </p:childTnLst>
                                </p:cTn>
                              </p:par>
                              <p:par>
                                <p:cTn id="11" presetID="8" presetClass="emph" presetSubtype="0" fill="hold" nodeType="withEffect">
                                  <p:stCondLst>
                                    <p:cond delay="0"/>
                                  </p:stCondLst>
                                  <p:childTnLst>
                                    <p:animRot by="-600000">
                                      <p:cBhvr>
                                        <p:cTn id="12" dur="1000" fill="hold"/>
                                        <p:tgtEl>
                                          <p:spTgt spid="9"/>
                                        </p:tgtEl>
                                        <p:attrNameLst>
                                          <p:attrName>r</p:attrName>
                                        </p:attrNameLst>
                                      </p:cBhvr>
                                    </p:animRot>
                                  </p:childTnLst>
                                </p:cTn>
                              </p:par>
                              <p:par>
                                <p:cTn id="13" presetID="8" presetClass="emph" presetSubtype="0" fill="hold" nodeType="withEffect">
                                  <p:stCondLst>
                                    <p:cond delay="0"/>
                                  </p:stCondLst>
                                  <p:childTnLst>
                                    <p:animRot by="600000">
                                      <p:cBhvr>
                                        <p:cTn id="14" dur="1000" fill="hold"/>
                                        <p:tgtEl>
                                          <p:spTgt spid="12"/>
                                        </p:tgtEl>
                                        <p:attrNameLst>
                                          <p:attrName>r</p:attrName>
                                        </p:attrNameLst>
                                      </p:cBhvr>
                                    </p:animRot>
                                  </p:childTnLst>
                                </p:cTn>
                              </p:par>
                              <p:par>
                                <p:cTn id="15" presetID="8" presetClass="emph" presetSubtype="0" fill="hold" nodeType="withEffect">
                                  <p:stCondLst>
                                    <p:cond delay="0"/>
                                  </p:stCondLst>
                                  <p:childTnLst>
                                    <p:animRot by="300000">
                                      <p:cBhvr>
                                        <p:cTn id="16" dur="1000" fill="hold"/>
                                        <p:tgtEl>
                                          <p:spTgt spid="15"/>
                                        </p:tgtEl>
                                        <p:attrNameLst>
                                          <p:attrName>r</p:attrName>
                                        </p:attrNameLst>
                                      </p:cBhvr>
                                    </p:animRot>
                                  </p:childTnLst>
                                </p:cTn>
                              </p:par>
                              <p:par>
                                <p:cTn id="17" presetID="8" presetClass="emph" presetSubtype="0" fill="hold" nodeType="withEffect">
                                  <p:stCondLst>
                                    <p:cond delay="0"/>
                                  </p:stCondLst>
                                  <p:childTnLst>
                                    <p:animRot by="-300000">
                                      <p:cBhvr>
                                        <p:cTn id="18" dur="1000" fill="hold"/>
                                        <p:tgtEl>
                                          <p:spTgt spid="21"/>
                                        </p:tgtEl>
                                        <p:attrNameLst>
                                          <p:attrName>r</p:attrName>
                                        </p:attrNameLst>
                                      </p:cBhvr>
                                    </p:animRot>
                                  </p:childTnLst>
                                </p:cTn>
                              </p:par>
                              <p:par>
                                <p:cTn id="19" presetID="8" presetClass="emph" presetSubtype="0" fill="hold" nodeType="withEffect">
                                  <p:stCondLst>
                                    <p:cond delay="0"/>
                                  </p:stCondLst>
                                  <p:childTnLst>
                                    <p:animRot by="-300000">
                                      <p:cBhvr>
                                        <p:cTn id="20" dur="1000" fill="hold"/>
                                        <p:tgtEl>
                                          <p:spTgt spid="24"/>
                                        </p:tgtEl>
                                        <p:attrNameLst>
                                          <p:attrName>r</p:attrName>
                                        </p:attrNameLst>
                                      </p:cBhvr>
                                    </p:animRot>
                                  </p:childTnLst>
                                </p:cTn>
                              </p:par>
                              <p:par>
                                <p:cTn id="21" presetID="8" presetClass="emph" presetSubtype="0" fill="hold" nodeType="withEffect">
                                  <p:stCondLst>
                                    <p:cond delay="0"/>
                                  </p:stCondLst>
                                  <p:childTnLst>
                                    <p:animRot by="-300000">
                                      <p:cBhvr>
                                        <p:cTn id="22" dur="1000" fill="hold"/>
                                        <p:tgtEl>
                                          <p:spTgt spid="33"/>
                                        </p:tgtEl>
                                        <p:attrNameLst>
                                          <p:attrName>r</p:attrName>
                                        </p:attrNameLst>
                                      </p:cBhvr>
                                    </p:animRot>
                                  </p:childTnLst>
                                </p:cTn>
                              </p:par>
                              <p:par>
                                <p:cTn id="23" presetID="8" presetClass="emph" presetSubtype="0" fill="hold" nodeType="withEffect">
                                  <p:stCondLst>
                                    <p:cond delay="0"/>
                                  </p:stCondLst>
                                  <p:childTnLst>
                                    <p:animRot by="-420000">
                                      <p:cBhvr>
                                        <p:cTn id="24" dur="1000" fill="hold"/>
                                        <p:tgtEl>
                                          <p:spTgt spid="30"/>
                                        </p:tgtEl>
                                        <p:attrNameLst>
                                          <p:attrName>r</p:attrName>
                                        </p:attrNameLst>
                                      </p:cBhvr>
                                    </p:animRot>
                                  </p:childTnLst>
                                </p:cTn>
                              </p:par>
                              <p:par>
                                <p:cTn id="25" presetID="8" presetClass="emph" presetSubtype="0" fill="hold" nodeType="withEffect">
                                  <p:stCondLst>
                                    <p:cond delay="0"/>
                                  </p:stCondLst>
                                  <p:childTnLst>
                                    <p:animRot by="-300000">
                                      <p:cBhvr>
                                        <p:cTn id="26" dur="1000" fill="hold"/>
                                        <p:tgtEl>
                                          <p:spTgt spid="27"/>
                                        </p:tgtEl>
                                        <p:attrNameLst>
                                          <p:attrName>r</p:attrName>
                                        </p:attrNameLst>
                                      </p:cBhvr>
                                    </p:animRot>
                                  </p:childTnLst>
                                </p:cTn>
                              </p:par>
                              <p:par>
                                <p:cTn id="27" presetID="0" presetClass="path" presetSubtype="0" accel="50000" decel="50000" fill="hold" grpId="0" nodeType="withEffect">
                                  <p:stCondLst>
                                    <p:cond delay="0"/>
                                  </p:stCondLst>
                                  <p:childTnLst>
                                    <p:animMotion origin="layout" path="M -2.5E-6 -1.48148E-6 C 0.02674 -0.02222 0.05347 -0.04421 0.06302 -0.08148 C 0.07275 -0.11875 0.06841 -0.18495 0.05677 -0.22292 C 0.04514 -0.26065 0.00417 -0.29375 -0.00607 -0.30787 " pathEditMode="relative" rAng="0" ptsTypes="aaaA">
                                      <p:cBhvr>
                                        <p:cTn id="28" dur="1000" fill="hold"/>
                                        <p:tgtEl>
                                          <p:spTgt spid="39"/>
                                        </p:tgtEl>
                                        <p:attrNameLst>
                                          <p:attrName>ppt_x</p:attrName>
                                          <p:attrName>ppt_y</p:attrName>
                                        </p:attrNameLst>
                                      </p:cBhvr>
                                      <p:rCtr x="3300" y="-15400"/>
                                    </p:animMotion>
                                  </p:childTnLst>
                                </p:cTn>
                              </p:par>
                              <p:par>
                                <p:cTn id="29" presetID="0" presetClass="path" presetSubtype="0" accel="50000" decel="50000" fill="hold" grpId="0" nodeType="withEffect">
                                  <p:stCondLst>
                                    <p:cond delay="0"/>
                                  </p:stCondLst>
                                  <p:childTnLst>
                                    <p:animMotion origin="layout" path="M 2.77778E-6 1.85185E-6 C 0.01493 -0.01806 0.03003 -0.03588 0.04496 -0.03889 C 0.05989 -0.0419 0.08038 -0.02292 0.08975 -0.01829 C 0.09913 -0.01366 0.10034 -0.0125 0.10173 -0.01135 " pathEditMode="relative" ptsTypes="aaaA">
                                      <p:cBhvr>
                                        <p:cTn id="30" dur="1000" fill="hold"/>
                                        <p:tgtEl>
                                          <p:spTgt spid="51"/>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2.77778E-7 9.25926E-6 C -0.03316 -0.00416 -0.06632 -0.00833 -0.08784 -0.00231 C -0.10937 0.00371 -0.12205 0.03033 -0.12916 0.03681 " pathEditMode="relative" ptsTypes="aaA">
                                      <p:cBhvr>
                                        <p:cTn id="32" dur="1000" fill="hold"/>
                                        <p:tgtEl>
                                          <p:spTgt spid="52"/>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3.33333E-6 -3.05273E-6 C -0.00538 -0.00879 -0.01059 -0.01734 -0.01666 -0.02197 C -0.02291 -0.02682 -0.02847 -0.02729 -0.0368 -0.02821 C -0.04531 -0.02914 -0.0585 -0.03076 -0.06701 -0.02775 C -0.07569 -0.02451 -0.08194 -0.01711 -0.08819 -0.00948 " pathEditMode="relative" rAng="790513" ptsTypes="aaaaA">
                                      <p:cBhvr>
                                        <p:cTn id="34" dur="1000" fill="hold"/>
                                        <p:tgtEl>
                                          <p:spTgt spid="41"/>
                                        </p:tgtEl>
                                        <p:attrNameLst>
                                          <p:attrName>ppt_x</p:attrName>
                                          <p:attrName>ppt_y</p:attrName>
                                        </p:attrNameLst>
                                      </p:cBhvr>
                                      <p:rCtr x="-4300" y="-1400"/>
                                    </p:animMotion>
                                  </p:childTnLst>
                                </p:cTn>
                              </p:par>
                              <p:par>
                                <p:cTn id="35" presetID="0" presetClass="path" presetSubtype="0" accel="50000" decel="50000" fill="hold" grpId="0" nodeType="withEffect">
                                  <p:stCondLst>
                                    <p:cond delay="0"/>
                                  </p:stCondLst>
                                  <p:childTnLst>
                                    <p:animMotion origin="layout" path="M 3.61111E-6 -0.00925 C -0.0092 -0.03029 -0.01476 -0.05065 -0.02518 -0.06383 C -0.03438 -0.07632 -0.04618 -0.08094 -0.05816 -0.08649 " pathEditMode="relative" rAng="1817821" ptsTypes="aaA">
                                      <p:cBhvr>
                                        <p:cTn id="36" dur="1000" fill="hold"/>
                                        <p:tgtEl>
                                          <p:spTgt spid="40"/>
                                        </p:tgtEl>
                                        <p:attrNameLst>
                                          <p:attrName>ppt_x</p:attrName>
                                          <p:attrName>ppt_y</p:attrName>
                                        </p:attrNameLst>
                                      </p:cBhvr>
                                      <p:rCtr x="-2800" y="-4200"/>
                                    </p:animMotion>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nodeType="clickEffect">
                                  <p:stCondLst>
                                    <p:cond delay="0"/>
                                  </p:stCondLst>
                                  <p:childTnLst>
                                    <p:animRot by="-600000">
                                      <p:cBhvr>
                                        <p:cTn id="40" dur="1000" fill="hold"/>
                                        <p:tgtEl>
                                          <p:spTgt spid="18"/>
                                        </p:tgtEl>
                                        <p:attrNameLst>
                                          <p:attrName>r</p:attrName>
                                        </p:attrNameLst>
                                      </p:cBhvr>
                                    </p:animRot>
                                  </p:childTnLst>
                                </p:cTn>
                              </p:par>
                              <p:par>
                                <p:cTn id="41" presetID="0" presetClass="path" presetSubtype="0" accel="50000" decel="50000" fill="hold" grpId="0" nodeType="withEffect">
                                  <p:stCondLst>
                                    <p:cond delay="0"/>
                                  </p:stCondLst>
                                  <p:childTnLst>
                                    <p:animMotion origin="layout" path="M -6.93889E-18 -5.20814E-6 C -0.00573 0.00947 -0.01146 0.01896 -0.01371 0.02682 C -0.01597 0.03468 -0.01493 0.04093 -0.01371 0.04717 " pathEditMode="relative" ptsTypes="aaA">
                                      <p:cBhvr>
                                        <p:cTn id="42" dur="2000" fill="hold"/>
                                        <p:tgtEl>
                                          <p:spTgt spid="49"/>
                                        </p:tgtEl>
                                        <p:attrNameLst>
                                          <p:attrName>ppt_x</p:attrName>
                                          <p:attrName>ppt_y</p:attrName>
                                        </p:attrNameLst>
                                      </p:cBhvr>
                                    </p:animMotion>
                                  </p:childTnLst>
                                </p:cTn>
                              </p:par>
                              <p:par>
                                <p:cTn id="43" presetID="10"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par>
                                <p:cTn id="46" presetID="8" presetClass="emph" presetSubtype="0" fill="hold" nodeType="withEffect">
                                  <p:stCondLst>
                                    <p:cond delay="0"/>
                                  </p:stCondLst>
                                  <p:childTnLst>
                                    <p:animRot by="-1500000">
                                      <p:cBhvr>
                                        <p:cTn id="47" dur="1000" fill="hold"/>
                                        <p:tgtEl>
                                          <p:spTgt spid="15"/>
                                        </p:tgtEl>
                                        <p:attrNameLst>
                                          <p:attrName>r</p:attrName>
                                        </p:attrNameLst>
                                      </p:cBhvr>
                                    </p:animRot>
                                  </p:childTnLst>
                                </p:cTn>
                              </p:par>
                              <p:par>
                                <p:cTn id="48" presetID="0" presetClass="path" presetSubtype="0" accel="50000" decel="50000" fill="hold" grpId="0" nodeType="withEffect">
                                  <p:stCondLst>
                                    <p:cond delay="0"/>
                                  </p:stCondLst>
                                  <p:childTnLst>
                                    <p:animMotion origin="layout" path="M -1.38889E-6 -3.22849E-6 C -0.00816 0.00763 -0.01632 0.01526 -0.02153 0.03076 C -0.02673 0.04625 -0.02882 0.06915 -0.03073 0.09227 " pathEditMode="relative" ptsTypes="aaA">
                                      <p:cBhvr>
                                        <p:cTn id="49" dur="2000" fill="hold"/>
                                        <p:tgtEl>
                                          <p:spTgt spid="50"/>
                                        </p:tgtEl>
                                        <p:attrNameLst>
                                          <p:attrName>ppt_x</p:attrName>
                                          <p:attrName>ppt_y</p:attrName>
                                        </p:attrNameLst>
                                      </p:cBhvr>
                                    </p:animMotion>
                                  </p:childTnLst>
                                </p:cTn>
                              </p:par>
                              <p:par>
                                <p:cTn id="50" presetID="8" presetClass="emph" presetSubtype="0" fill="hold" nodeType="withEffect">
                                  <p:stCondLst>
                                    <p:cond delay="0"/>
                                  </p:stCondLst>
                                  <p:childTnLst>
                                    <p:animRot by="-1800000">
                                      <p:cBhvr>
                                        <p:cTn id="51" dur="1000" fill="hold"/>
                                        <p:tgtEl>
                                          <p:spTgt spid="9"/>
                                        </p:tgtEl>
                                        <p:attrNameLst>
                                          <p:attrName>r</p:attrName>
                                        </p:attrNameLst>
                                      </p:cBhvr>
                                    </p:animRot>
                                  </p:childTnLst>
                                </p:cTn>
                              </p:par>
                              <p:par>
                                <p:cTn id="52" presetID="0" presetClass="path" presetSubtype="0" accel="50000" decel="50000" fill="hold" grpId="1" nodeType="withEffect">
                                  <p:stCondLst>
                                    <p:cond delay="0"/>
                                  </p:stCondLst>
                                  <p:childTnLst>
                                    <p:animMotion origin="layout" path="M -0.12916 0.03677 C -0.14114 0.04163 -0.1526 0.04649 -0.16319 0.06268 C -0.17378 0.0791 -0.1835 0.10731 -0.19305 0.13576 " pathEditMode="relative" rAng="0" ptsTypes="aaA">
                                      <p:cBhvr>
                                        <p:cTn id="53" dur="2000" fill="hold"/>
                                        <p:tgtEl>
                                          <p:spTgt spid="52"/>
                                        </p:tgtEl>
                                        <p:attrNameLst>
                                          <p:attrName>ppt_x</p:attrName>
                                          <p:attrName>ppt_y</p:attrName>
                                        </p:attrNameLst>
                                      </p:cBhvr>
                                      <p:rCtr x="-3200" y="4900"/>
                                    </p:animMotion>
                                  </p:childTnLst>
                                </p:cTn>
                              </p:par>
                              <p:par>
                                <p:cTn id="54" presetID="8" presetClass="emph" presetSubtype="0" fill="hold" nodeType="withEffect">
                                  <p:stCondLst>
                                    <p:cond delay="0"/>
                                  </p:stCondLst>
                                  <p:childTnLst>
                                    <p:animRot by="-1800000">
                                      <p:cBhvr>
                                        <p:cTn id="55" dur="1000" fill="hold"/>
                                        <p:tgtEl>
                                          <p:spTgt spid="12"/>
                                        </p:tgtEl>
                                        <p:attrNameLst>
                                          <p:attrName>r</p:attrName>
                                        </p:attrNameLst>
                                      </p:cBhvr>
                                    </p:animRot>
                                  </p:childTnLst>
                                </p:cTn>
                              </p:par>
                              <p:par>
                                <p:cTn id="56" presetID="0" presetClass="path" presetSubtype="0" accel="50000" decel="50000" fill="hold" grpId="1" nodeType="withEffect">
                                  <p:stCondLst>
                                    <p:cond delay="0"/>
                                  </p:stCondLst>
                                  <p:childTnLst>
                                    <p:animMotion origin="layout" path="M 0.10174 -0.01133 C 0.06875 -0.02474 0.03577 -0.03816 0.00938 -0.03168 C -0.01701 -0.02521 -0.04323 0.0118 -0.05677 0.02775 C -0.07031 0.04371 -0.07135 0.05412 -0.07222 0.06453 " pathEditMode="relative" rAng="0" ptsTypes="aaaA">
                                      <p:cBhvr>
                                        <p:cTn id="57" dur="2000" fill="hold"/>
                                        <p:tgtEl>
                                          <p:spTgt spid="51"/>
                                        </p:tgtEl>
                                        <p:attrNameLst>
                                          <p:attrName>ppt_x</p:attrName>
                                          <p:attrName>ppt_y</p:attrName>
                                        </p:attrNameLst>
                                      </p:cBhvr>
                                      <p:rCtr x="-8700" y="2500"/>
                                    </p:animMotion>
                                  </p:childTnLst>
                                </p:cTn>
                              </p:par>
                              <p:par>
                                <p:cTn id="58" presetID="8" presetClass="emph" presetSubtype="0" fill="hold" nodeType="withEffect">
                                  <p:stCondLst>
                                    <p:cond delay="0"/>
                                  </p:stCondLst>
                                  <p:childTnLst>
                                    <p:animRot by="-1500000">
                                      <p:cBhvr>
                                        <p:cTn id="59" dur="1000" fill="hold"/>
                                        <p:tgtEl>
                                          <p:spTgt spid="6"/>
                                        </p:tgtEl>
                                        <p:attrNameLst>
                                          <p:attrName>r</p:attrName>
                                        </p:attrNameLst>
                                      </p:cBhvr>
                                    </p:animRot>
                                  </p:childTnLst>
                                </p:cTn>
                              </p:par>
                              <p:par>
                                <p:cTn id="60" presetID="0" presetClass="path" presetSubtype="0" accel="50000" decel="50000" fill="hold" grpId="1" nodeType="withEffect">
                                  <p:stCondLst>
                                    <p:cond delay="0"/>
                                  </p:stCondLst>
                                  <p:childTnLst>
                                    <p:animMotion origin="layout" path="M -0.06822 0.01203 C -0.07899 0.0155 -0.08958 0.01873 -0.10104 0.02683 C -0.1125 0.03515 -0.125 0.0488 -0.13715 0.06244 " pathEditMode="relative" rAng="-1124265" ptsTypes="aaA">
                                      <p:cBhvr>
                                        <p:cTn id="61" dur="1000" fill="hold"/>
                                        <p:tgtEl>
                                          <p:spTgt spid="41"/>
                                        </p:tgtEl>
                                        <p:attrNameLst>
                                          <p:attrName>ppt_x</p:attrName>
                                          <p:attrName>ppt_y</p:attrName>
                                        </p:attrNameLst>
                                      </p:cBhvr>
                                      <p:rCtr x="-3500" y="2400"/>
                                    </p:animMotion>
                                  </p:childTnLst>
                                </p:cTn>
                              </p:par>
                              <p:par>
                                <p:cTn id="62" presetID="8" presetClass="emph" presetSubtype="0" fill="hold" nodeType="withEffect">
                                  <p:stCondLst>
                                    <p:cond delay="0"/>
                                  </p:stCondLst>
                                  <p:childTnLst>
                                    <p:animRot by="-4500000">
                                      <p:cBhvr>
                                        <p:cTn id="63" dur="1000" fill="hold"/>
                                        <p:tgtEl>
                                          <p:spTgt spid="3"/>
                                        </p:tgtEl>
                                        <p:attrNameLst>
                                          <p:attrName>r</p:attrName>
                                        </p:attrNameLst>
                                      </p:cBhvr>
                                    </p:animRot>
                                  </p:childTnLst>
                                </p:cTn>
                              </p:par>
                              <p:par>
                                <p:cTn id="64" presetID="0" presetClass="path" presetSubtype="0" accel="50000" decel="50000" fill="hold" grpId="1" nodeType="withEffect">
                                  <p:stCondLst>
                                    <p:cond delay="0"/>
                                  </p:stCondLst>
                                  <p:childTnLst>
                                    <p:animMotion origin="layout" path="M -0.00608 -0.30782 C -0.02674 -0.3365 -0.04722 -0.36517 -0.07552 -0.38645 C -0.10382 -0.40749 -0.13646 -0.42553 -0.17552 -0.43478 C -0.21441 -0.44403 -0.2618 -0.44334 -0.3092 -0.44265 " pathEditMode="relative" rAng="0" ptsTypes="aaaA">
                                      <p:cBhvr>
                                        <p:cTn id="65" dur="1000" fill="hold"/>
                                        <p:tgtEl>
                                          <p:spTgt spid="39"/>
                                        </p:tgtEl>
                                        <p:attrNameLst>
                                          <p:attrName>ppt_x</p:attrName>
                                          <p:attrName>ppt_y</p:attrName>
                                        </p:attrNameLst>
                                      </p:cBhvr>
                                      <p:rCtr x="-15200" y="-6800"/>
                                    </p:animMotion>
                                  </p:childTnLst>
                                </p:cTn>
                              </p:par>
                              <p:par>
                                <p:cTn id="66" presetID="8" presetClass="emph" presetSubtype="0" fill="hold" nodeType="withEffect">
                                  <p:stCondLst>
                                    <p:cond delay="0"/>
                                  </p:stCondLst>
                                  <p:childTnLst>
                                    <p:animRot by="-1800000">
                                      <p:cBhvr>
                                        <p:cTn id="67" dur="1000" fill="hold"/>
                                        <p:tgtEl>
                                          <p:spTgt spid="36"/>
                                        </p:tgtEl>
                                        <p:attrNameLst>
                                          <p:attrName>r</p:attrName>
                                        </p:attrNameLst>
                                      </p:cBhvr>
                                    </p:animRot>
                                  </p:childTnLst>
                                </p:cTn>
                              </p:par>
                              <p:par>
                                <p:cTn id="68" presetID="1" presetClass="entr" presetSubtype="0"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0" grpId="0"/>
      <p:bldP spid="41" grpId="0"/>
      <p:bldP spid="41" grpId="1"/>
      <p:bldP spid="49" grpId="0"/>
      <p:bldP spid="50" grpId="0"/>
      <p:bldP spid="51" grpId="0"/>
      <p:bldP spid="51" grpId="1"/>
      <p:bldP spid="52" grpId="0"/>
      <p:bldP spid="52" grpId="1"/>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7087" t="30961" r="7574" b="4590"/>
          <a:stretch/>
        </p:blipFill>
        <p:spPr bwMode="auto">
          <a:xfrm>
            <a:off x="510763" y="2732183"/>
            <a:ext cx="8087983" cy="389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Flèche droite 60"/>
          <p:cNvSpPr/>
          <p:nvPr/>
        </p:nvSpPr>
        <p:spPr>
          <a:xfrm rot="1923971">
            <a:off x="5987562" y="3923387"/>
            <a:ext cx="444886" cy="301068"/>
          </a:xfrm>
          <a:prstGeom prst="rightArrow">
            <a:avLst/>
          </a:prstGeom>
          <a:solidFill>
            <a:schemeClr val="accent6"/>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ZoneTexte 1"/>
          <p:cNvSpPr txBox="1"/>
          <p:nvPr/>
        </p:nvSpPr>
        <p:spPr>
          <a:xfrm>
            <a:off x="683568" y="188640"/>
            <a:ext cx="3514295" cy="584775"/>
          </a:xfrm>
          <a:prstGeom prst="rect">
            <a:avLst/>
          </a:prstGeom>
          <a:noFill/>
        </p:spPr>
        <p:txBody>
          <a:bodyPr wrap="none" rtlCol="0">
            <a:spAutoFit/>
          </a:bodyPr>
          <a:lstStyle/>
          <a:p>
            <a:r>
              <a:rPr lang="fr-BE" sz="3200" b="1" smtClean="0">
                <a:solidFill>
                  <a:schemeClr val="bg1"/>
                </a:solidFill>
              </a:rPr>
              <a:t>ES and </a:t>
            </a:r>
            <a:r>
              <a:rPr lang="fr-BE" sz="3200" b="1" err="1" smtClean="0">
                <a:solidFill>
                  <a:schemeClr val="bg1"/>
                </a:solidFill>
              </a:rPr>
              <a:t>Agroecology</a:t>
            </a:r>
            <a:endParaRPr lang="fr-BE" sz="3200" b="1">
              <a:solidFill>
                <a:schemeClr val="bg1"/>
              </a:solidFill>
            </a:endParaRPr>
          </a:p>
        </p:txBody>
      </p:sp>
      <p:sp>
        <p:nvSpPr>
          <p:cNvPr id="3" name="Rectangle à coins arrondis 2"/>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739138" y="794811"/>
            <a:ext cx="7104894" cy="461665"/>
          </a:xfrm>
          <a:prstGeom prst="rect">
            <a:avLst/>
          </a:prstGeom>
          <a:noFill/>
        </p:spPr>
        <p:txBody>
          <a:bodyPr wrap="none" rtlCol="0">
            <a:spAutoFit/>
          </a:bodyPr>
          <a:lstStyle/>
          <a:p>
            <a:r>
              <a:rPr lang="fr-BE" sz="2400" b="1" dirty="0" smtClean="0">
                <a:solidFill>
                  <a:srgbClr val="FFC000"/>
                </a:solidFill>
              </a:rPr>
              <a:t>There are </a:t>
            </a:r>
            <a:r>
              <a:rPr lang="fr-BE" sz="2400" b="1" dirty="0" err="1" smtClean="0">
                <a:solidFill>
                  <a:srgbClr val="FFC000"/>
                </a:solidFill>
              </a:rPr>
              <a:t>significant</a:t>
            </a:r>
            <a:r>
              <a:rPr lang="fr-BE" sz="2400" b="1" dirty="0" smtClean="0">
                <a:solidFill>
                  <a:srgbClr val="FFC000"/>
                </a:solidFill>
              </a:rPr>
              <a:t> </a:t>
            </a:r>
            <a:r>
              <a:rPr lang="fr-BE" sz="2400" b="1" dirty="0" err="1" smtClean="0">
                <a:solidFill>
                  <a:srgbClr val="FFC000"/>
                </a:solidFill>
              </a:rPr>
              <a:t>correlations</a:t>
            </a:r>
            <a:r>
              <a:rPr lang="fr-BE" sz="2400" b="1" dirty="0" smtClean="0">
                <a:solidFill>
                  <a:srgbClr val="FFC000"/>
                </a:solidFill>
              </a:rPr>
              <a:t> </a:t>
            </a:r>
            <a:r>
              <a:rPr lang="fr-BE" sz="2400" b="1" dirty="0" err="1" smtClean="0">
                <a:solidFill>
                  <a:srgbClr val="FFC000"/>
                </a:solidFill>
              </a:rPr>
              <a:t>between</a:t>
            </a:r>
            <a:r>
              <a:rPr lang="fr-BE" sz="2400" b="1" dirty="0" smtClean="0">
                <a:solidFill>
                  <a:srgbClr val="FFC000"/>
                </a:solidFill>
              </a:rPr>
              <a:t> the </a:t>
            </a:r>
            <a:r>
              <a:rPr lang="fr-BE" sz="2400" b="1" dirty="0" err="1" smtClean="0">
                <a:solidFill>
                  <a:srgbClr val="FFC000"/>
                </a:solidFill>
              </a:rPr>
              <a:t>need</a:t>
            </a:r>
            <a:r>
              <a:rPr lang="fr-BE" sz="2400" b="1" dirty="0" smtClean="0">
                <a:solidFill>
                  <a:srgbClr val="FFC000"/>
                </a:solidFill>
              </a:rPr>
              <a:t> of</a:t>
            </a:r>
            <a:endParaRPr lang="fr-BE" sz="2400" b="1" dirty="0">
              <a:solidFill>
                <a:srgbClr val="FFC000"/>
              </a:solidFill>
            </a:endParaRPr>
          </a:p>
        </p:txBody>
      </p:sp>
      <p:sp>
        <p:nvSpPr>
          <p:cNvPr id="7" name="ZoneTexte 6"/>
          <p:cNvSpPr txBox="1"/>
          <p:nvPr/>
        </p:nvSpPr>
        <p:spPr>
          <a:xfrm>
            <a:off x="1051794" y="2103239"/>
            <a:ext cx="696024" cy="461665"/>
          </a:xfrm>
          <a:prstGeom prst="rect">
            <a:avLst/>
          </a:prstGeom>
          <a:noFill/>
        </p:spPr>
        <p:txBody>
          <a:bodyPr wrap="none" rtlCol="0">
            <a:spAutoFit/>
          </a:bodyPr>
          <a:lstStyle/>
          <a:p>
            <a:r>
              <a:rPr lang="fr-BE" sz="2400" b="1" smtClean="0">
                <a:solidFill>
                  <a:schemeClr val="accent6">
                    <a:lumMod val="75000"/>
                  </a:schemeClr>
                </a:solidFill>
              </a:rPr>
              <a:t>Plot</a:t>
            </a:r>
            <a:endParaRPr lang="fr-BE" sz="2400" b="1">
              <a:solidFill>
                <a:schemeClr val="accent6">
                  <a:lumMod val="75000"/>
                </a:schemeClr>
              </a:solidFill>
            </a:endParaRPr>
          </a:p>
        </p:txBody>
      </p:sp>
      <p:sp>
        <p:nvSpPr>
          <p:cNvPr id="8" name="ZoneTexte 7"/>
          <p:cNvSpPr txBox="1"/>
          <p:nvPr/>
        </p:nvSpPr>
        <p:spPr>
          <a:xfrm>
            <a:off x="7054804" y="2103239"/>
            <a:ext cx="1519775" cy="461665"/>
          </a:xfrm>
          <a:prstGeom prst="rect">
            <a:avLst/>
          </a:prstGeom>
          <a:noFill/>
        </p:spPr>
        <p:txBody>
          <a:bodyPr wrap="none" rtlCol="0">
            <a:spAutoFit/>
          </a:bodyPr>
          <a:lstStyle/>
          <a:p>
            <a:r>
              <a:rPr lang="fr-BE" sz="2400" b="1" err="1" smtClean="0">
                <a:solidFill>
                  <a:schemeClr val="accent6">
                    <a:lumMod val="75000"/>
                  </a:schemeClr>
                </a:solidFill>
              </a:rPr>
              <a:t>Landscape</a:t>
            </a:r>
            <a:endParaRPr lang="fr-BE" sz="2400" b="1">
              <a:solidFill>
                <a:schemeClr val="accent6">
                  <a:lumMod val="75000"/>
                </a:schemeClr>
              </a:solidFill>
            </a:endParaRPr>
          </a:p>
        </p:txBody>
      </p:sp>
      <p:sp>
        <p:nvSpPr>
          <p:cNvPr id="6" name="ZoneTexte 5"/>
          <p:cNvSpPr txBox="1"/>
          <p:nvPr/>
        </p:nvSpPr>
        <p:spPr>
          <a:xfrm>
            <a:off x="4185777" y="2093295"/>
            <a:ext cx="828688" cy="461665"/>
          </a:xfrm>
          <a:prstGeom prst="rect">
            <a:avLst/>
          </a:prstGeom>
          <a:noFill/>
        </p:spPr>
        <p:txBody>
          <a:bodyPr wrap="none" rtlCol="0">
            <a:spAutoFit/>
          </a:bodyPr>
          <a:lstStyle/>
          <a:p>
            <a:r>
              <a:rPr lang="fr-BE" sz="2400" b="1" err="1" smtClean="0">
                <a:solidFill>
                  <a:schemeClr val="accent6">
                    <a:lumMod val="75000"/>
                  </a:schemeClr>
                </a:solidFill>
              </a:rPr>
              <a:t>Farm</a:t>
            </a:r>
            <a:endParaRPr lang="fr-BE" sz="2400" b="1">
              <a:solidFill>
                <a:schemeClr val="accent6">
                  <a:lumMod val="75000"/>
                </a:schemeClr>
              </a:solidFill>
            </a:endParaRPr>
          </a:p>
        </p:txBody>
      </p:sp>
      <p:pic>
        <p:nvPicPr>
          <p:cNvPr id="34" name="Picture 4" descr="https://encrypted-tbn1.gstatic.com/images?q=tbn:ANd9GcQUGHxYahRVkW8XdicTUYXc5VGfmWSP1w5QeIhL4sl2NoLL8cQE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041" y="4322487"/>
            <a:ext cx="1285720" cy="720000"/>
          </a:xfrm>
          <a:prstGeom prst="rect">
            <a:avLst/>
          </a:prstGeom>
          <a:noFill/>
          <a:ln>
            <a:solidFill>
              <a:srgbClr val="0070C0"/>
            </a:solidFill>
          </a:ln>
          <a:effectLst>
            <a:glow rad="50800">
              <a:schemeClr val="bg1"/>
            </a:glow>
            <a:softEdge rad="38100"/>
          </a:effectLst>
          <a:extLst>
            <a:ext uri="{909E8E84-426E-40DD-AFC4-6F175D3DCCD1}">
              <a14:hiddenFill xmlns:a14="http://schemas.microsoft.com/office/drawing/2010/main">
                <a:solidFill>
                  <a:srgbClr val="FFFFFF"/>
                </a:solidFill>
              </a14:hiddenFill>
            </a:ext>
          </a:extLst>
        </p:spPr>
      </p:pic>
      <p:pic>
        <p:nvPicPr>
          <p:cNvPr id="35" name="Picture 6" descr="https://encrypted-tbn0.gstatic.com/images?q=tbn:ANd9GcRgqlt19dQipwdF7CYIYi94qWHVMISDAasWkRImy_6OLxgcucA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6932" y="3198725"/>
            <a:ext cx="1273840" cy="720000"/>
          </a:xfrm>
          <a:prstGeom prst="rect">
            <a:avLst/>
          </a:prstGeom>
          <a:noFill/>
          <a:ln>
            <a:solidFill>
              <a:srgbClr val="0070C0"/>
            </a:solidFill>
          </a:ln>
          <a:effectLst>
            <a:glow rad="50800">
              <a:schemeClr val="bg1"/>
            </a:glow>
            <a:softEdge rad="38100"/>
          </a:effectLst>
          <a:extLst>
            <a:ext uri="{909E8E84-426E-40DD-AFC4-6F175D3DCCD1}">
              <a14:hiddenFill xmlns:a14="http://schemas.microsoft.com/office/drawing/2010/main">
                <a:solidFill>
                  <a:srgbClr val="FFFFFF"/>
                </a:solidFill>
              </a14:hiddenFill>
            </a:ext>
          </a:extLst>
        </p:spPr>
      </p:pic>
      <p:pic>
        <p:nvPicPr>
          <p:cNvPr id="36" name="Picture 10" descr="http://www.gamergy.nl/wp-content/uploads/2012/11/Farming-Simulator-2013-New-Features-Trailer_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5929" y="4379064"/>
            <a:ext cx="1280780" cy="720000"/>
          </a:xfrm>
          <a:prstGeom prst="rect">
            <a:avLst/>
          </a:prstGeom>
          <a:noFill/>
          <a:ln>
            <a:solidFill>
              <a:srgbClr val="0070C0"/>
            </a:solidFill>
          </a:ln>
          <a:effectLst>
            <a:glow rad="50800">
              <a:schemeClr val="bg1"/>
            </a:glow>
            <a:softEdge rad="38100"/>
          </a:effectLst>
          <a:extLst>
            <a:ext uri="{909E8E84-426E-40DD-AFC4-6F175D3DCCD1}">
              <a14:hiddenFill xmlns:a14="http://schemas.microsoft.com/office/drawing/2010/main">
                <a:solidFill>
                  <a:srgbClr val="FFFFFF"/>
                </a:solidFill>
              </a14:hiddenFill>
            </a:ext>
          </a:extLst>
        </p:spPr>
      </p:pic>
      <p:pic>
        <p:nvPicPr>
          <p:cNvPr id="37" name="Picture 12" descr="http://www.ls2013.com/wp-content/uploads/2012/11/Reisch-BKD3-240V.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r="7073"/>
          <a:stretch/>
        </p:blipFill>
        <p:spPr bwMode="auto">
          <a:xfrm>
            <a:off x="6535477" y="4042954"/>
            <a:ext cx="1174768" cy="720000"/>
          </a:xfrm>
          <a:prstGeom prst="rect">
            <a:avLst/>
          </a:prstGeom>
          <a:noFill/>
          <a:ln>
            <a:solidFill>
              <a:srgbClr val="0070C0"/>
            </a:solidFill>
          </a:ln>
          <a:effectLst>
            <a:glow rad="50800">
              <a:schemeClr val="bg1"/>
            </a:glow>
            <a:softEdge rad="38100"/>
          </a:effectLst>
          <a:extLst>
            <a:ext uri="{909E8E84-426E-40DD-AFC4-6F175D3DCCD1}">
              <a14:hiddenFill xmlns:a14="http://schemas.microsoft.com/office/drawing/2010/main">
                <a:solidFill>
                  <a:srgbClr val="FFFFFF"/>
                </a:solidFill>
              </a14:hiddenFill>
            </a:ext>
          </a:extLst>
        </p:spPr>
      </p:pic>
      <p:pic>
        <p:nvPicPr>
          <p:cNvPr id="38" name="Picture 14" descr="http://ls-portal.eu/wp-content/uploads/2013/04/milchtrailer-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593" t="15496" r="6267" b="15560"/>
          <a:stretch/>
        </p:blipFill>
        <p:spPr bwMode="auto">
          <a:xfrm>
            <a:off x="6530466" y="4882196"/>
            <a:ext cx="1179778" cy="720000"/>
          </a:xfrm>
          <a:prstGeom prst="rect">
            <a:avLst/>
          </a:prstGeom>
          <a:noFill/>
          <a:ln>
            <a:solidFill>
              <a:srgbClr val="0070C0"/>
            </a:solidFill>
          </a:ln>
          <a:effectLst>
            <a:glow rad="50800">
              <a:schemeClr val="bg1"/>
            </a:glow>
            <a:softEdge rad="38100"/>
          </a:effectLst>
          <a:extLst>
            <a:ext uri="{909E8E84-426E-40DD-AFC4-6F175D3DCCD1}">
              <a14:hiddenFill xmlns:a14="http://schemas.microsoft.com/office/drawing/2010/main">
                <a:solidFill>
                  <a:srgbClr val="FFFFFF"/>
                </a:solidFill>
              </a14:hiddenFill>
            </a:ext>
          </a:extLst>
        </p:spPr>
      </p:pic>
      <p:sp>
        <p:nvSpPr>
          <p:cNvPr id="39" name="Flèche droite 38"/>
          <p:cNvSpPr/>
          <p:nvPr/>
        </p:nvSpPr>
        <p:spPr>
          <a:xfrm rot="18542343">
            <a:off x="4043028" y="3916151"/>
            <a:ext cx="361895" cy="291733"/>
          </a:xfrm>
          <a:prstGeom prst="rightArrow">
            <a:avLst/>
          </a:prstGeom>
          <a:solidFill>
            <a:schemeClr val="accent6"/>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2" name="Flèche droite 41"/>
          <p:cNvSpPr/>
          <p:nvPr/>
        </p:nvSpPr>
        <p:spPr>
          <a:xfrm rot="2072850">
            <a:off x="5960296" y="5128561"/>
            <a:ext cx="444886" cy="301068"/>
          </a:xfrm>
          <a:prstGeom prst="rightArrow">
            <a:avLst/>
          </a:prstGeom>
          <a:solidFill>
            <a:schemeClr val="accent6"/>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3" name="Flèche droite 42"/>
          <p:cNvSpPr/>
          <p:nvPr/>
        </p:nvSpPr>
        <p:spPr>
          <a:xfrm rot="5400000">
            <a:off x="5137525" y="5054631"/>
            <a:ext cx="202910" cy="410859"/>
          </a:xfrm>
          <a:prstGeom prst="rightArrow">
            <a:avLst/>
          </a:prstGeom>
          <a:solidFill>
            <a:schemeClr val="accent6"/>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Flèche droite 43"/>
          <p:cNvSpPr/>
          <p:nvPr/>
        </p:nvSpPr>
        <p:spPr>
          <a:xfrm rot="13521697">
            <a:off x="4016495" y="5253457"/>
            <a:ext cx="338073" cy="301068"/>
          </a:xfrm>
          <a:prstGeom prst="rightArrow">
            <a:avLst/>
          </a:prstGeom>
          <a:solidFill>
            <a:schemeClr val="accent6"/>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9" name="Picture 2" descr="http://www.farmingmods.info/wp-content/uploads/2011/02/cattle-traile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166" t="355" b="9128"/>
          <a:stretch/>
        </p:blipFill>
        <p:spPr bwMode="auto">
          <a:xfrm>
            <a:off x="6525124" y="5692637"/>
            <a:ext cx="1185120" cy="720000"/>
          </a:xfrm>
          <a:prstGeom prst="rect">
            <a:avLst/>
          </a:prstGeom>
          <a:noFill/>
          <a:effectLst>
            <a:glow rad="50800">
              <a:schemeClr val="bg1"/>
            </a:glow>
            <a:softEdge rad="38100"/>
          </a:effectLst>
          <a:extLst>
            <a:ext uri="{909E8E84-426E-40DD-AFC4-6F175D3DCCD1}">
              <a14:hiddenFill xmlns:a14="http://schemas.microsoft.com/office/drawing/2010/main">
                <a:solidFill>
                  <a:srgbClr val="FFFFFF"/>
                </a:solidFill>
              </a14:hiddenFill>
            </a:ext>
          </a:extLst>
        </p:spPr>
      </p:pic>
      <p:sp>
        <p:nvSpPr>
          <p:cNvPr id="50" name="ZoneTexte 49"/>
          <p:cNvSpPr txBox="1"/>
          <p:nvPr/>
        </p:nvSpPr>
        <p:spPr>
          <a:xfrm>
            <a:off x="4554755" y="2727568"/>
            <a:ext cx="919419" cy="369332"/>
          </a:xfrm>
          <a:prstGeom prst="rect">
            <a:avLst/>
          </a:prstGeom>
          <a:noFill/>
        </p:spPr>
        <p:txBody>
          <a:bodyPr wrap="none" rtlCol="0">
            <a:spAutoFit/>
          </a:bodyPr>
          <a:lstStyle/>
          <a:p>
            <a:r>
              <a:rPr lang="fr-BE" b="1" dirty="0" err="1" smtClean="0">
                <a:solidFill>
                  <a:srgbClr val="FFC000"/>
                </a:solidFill>
              </a:rPr>
              <a:t>Harvest</a:t>
            </a:r>
            <a:endParaRPr lang="fr-BE" b="1" dirty="0">
              <a:solidFill>
                <a:srgbClr val="FFC000"/>
              </a:solidFill>
            </a:endParaRPr>
          </a:p>
        </p:txBody>
      </p:sp>
      <p:sp>
        <p:nvSpPr>
          <p:cNvPr id="51" name="ZoneTexte 50"/>
          <p:cNvSpPr txBox="1"/>
          <p:nvPr/>
        </p:nvSpPr>
        <p:spPr>
          <a:xfrm>
            <a:off x="7783892" y="5094429"/>
            <a:ext cx="609462" cy="369332"/>
          </a:xfrm>
          <a:prstGeom prst="rect">
            <a:avLst/>
          </a:prstGeom>
          <a:noFill/>
        </p:spPr>
        <p:txBody>
          <a:bodyPr wrap="none" rtlCol="0">
            <a:spAutoFit/>
          </a:bodyPr>
          <a:lstStyle/>
          <a:p>
            <a:r>
              <a:rPr lang="fr-BE" b="1" dirty="0" smtClean="0">
                <a:solidFill>
                  <a:srgbClr val="FFC000"/>
                </a:solidFill>
              </a:rPr>
              <a:t>Milk</a:t>
            </a:r>
            <a:endParaRPr lang="fr-BE" b="1" dirty="0">
              <a:solidFill>
                <a:srgbClr val="FFC000"/>
              </a:solidFill>
            </a:endParaRPr>
          </a:p>
        </p:txBody>
      </p:sp>
      <p:sp>
        <p:nvSpPr>
          <p:cNvPr id="52" name="ZoneTexte 51"/>
          <p:cNvSpPr txBox="1"/>
          <p:nvPr/>
        </p:nvSpPr>
        <p:spPr>
          <a:xfrm>
            <a:off x="2555776" y="3955122"/>
            <a:ext cx="1027845" cy="369332"/>
          </a:xfrm>
          <a:prstGeom prst="rect">
            <a:avLst/>
          </a:prstGeom>
          <a:noFill/>
        </p:spPr>
        <p:txBody>
          <a:bodyPr wrap="none" rtlCol="0">
            <a:spAutoFit/>
          </a:bodyPr>
          <a:lstStyle/>
          <a:p>
            <a:r>
              <a:rPr lang="fr-BE" b="1" dirty="0" err="1" smtClean="0">
                <a:solidFill>
                  <a:srgbClr val="FFC000"/>
                </a:solidFill>
              </a:rPr>
              <a:t>Establish</a:t>
            </a:r>
            <a:endParaRPr lang="fr-BE" b="1" dirty="0">
              <a:solidFill>
                <a:srgbClr val="FFC000"/>
              </a:solidFill>
            </a:endParaRPr>
          </a:p>
        </p:txBody>
      </p:sp>
      <p:pic>
        <p:nvPicPr>
          <p:cNvPr id="54" name="Picture 4" descr="http://d29.e-loader.net/1A8Joo6TBb.png"/>
          <p:cNvPicPr>
            <a:picLocks noChangeAspect="1" noChangeArrowheads="1"/>
          </p:cNvPicPr>
          <p:nvPr/>
        </p:nvPicPr>
        <p:blipFill rotWithShape="1">
          <a:blip r:embed="rId10">
            <a:extLst>
              <a:ext uri="{28A0092B-C50C-407E-A947-70E740481C1C}">
                <a14:useLocalDpi xmlns:a14="http://schemas.microsoft.com/office/drawing/2010/main" val="0"/>
              </a:ext>
            </a:extLst>
          </a:blip>
          <a:srcRect l="40209" t="56192" r="30041" b="9065"/>
          <a:stretch/>
        </p:blipFill>
        <p:spPr bwMode="auto">
          <a:xfrm>
            <a:off x="4596932" y="5472302"/>
            <a:ext cx="1340320" cy="720000"/>
          </a:xfrm>
          <a:prstGeom prst="rect">
            <a:avLst/>
          </a:prstGeom>
          <a:noFill/>
          <a:ln>
            <a:solidFill>
              <a:srgbClr val="0070C0"/>
            </a:solidFill>
          </a:ln>
          <a:effectLst>
            <a:glow rad="50800">
              <a:schemeClr val="bg1"/>
            </a:glow>
            <a:softEdge rad="38100"/>
          </a:effectLst>
          <a:extLst>
            <a:ext uri="{909E8E84-426E-40DD-AFC4-6F175D3DCCD1}">
              <a14:hiddenFill xmlns:a14="http://schemas.microsoft.com/office/drawing/2010/main">
                <a:solidFill>
                  <a:srgbClr val="FFFFFF"/>
                </a:solidFill>
              </a14:hiddenFill>
            </a:ext>
          </a:extLst>
        </p:spPr>
      </p:pic>
      <p:sp>
        <p:nvSpPr>
          <p:cNvPr id="55" name="ZoneTexte 54"/>
          <p:cNvSpPr txBox="1"/>
          <p:nvPr/>
        </p:nvSpPr>
        <p:spPr>
          <a:xfrm>
            <a:off x="7764957" y="5920435"/>
            <a:ext cx="861133" cy="369332"/>
          </a:xfrm>
          <a:prstGeom prst="rect">
            <a:avLst/>
          </a:prstGeom>
          <a:noFill/>
        </p:spPr>
        <p:txBody>
          <a:bodyPr wrap="none" rtlCol="0">
            <a:spAutoFit/>
          </a:bodyPr>
          <a:lstStyle/>
          <a:p>
            <a:r>
              <a:rPr lang="fr-BE" b="1" smtClean="0">
                <a:solidFill>
                  <a:srgbClr val="FFC000"/>
                </a:solidFill>
              </a:rPr>
              <a:t>Animal</a:t>
            </a:r>
            <a:endParaRPr lang="fr-BE" b="1">
              <a:solidFill>
                <a:srgbClr val="FFC000"/>
              </a:solidFill>
            </a:endParaRPr>
          </a:p>
        </p:txBody>
      </p:sp>
      <p:sp>
        <p:nvSpPr>
          <p:cNvPr id="56" name="ZoneTexte 55"/>
          <p:cNvSpPr txBox="1"/>
          <p:nvPr/>
        </p:nvSpPr>
        <p:spPr>
          <a:xfrm>
            <a:off x="7764957" y="3956341"/>
            <a:ext cx="832792" cy="923330"/>
          </a:xfrm>
          <a:prstGeom prst="rect">
            <a:avLst/>
          </a:prstGeom>
          <a:noFill/>
        </p:spPr>
        <p:txBody>
          <a:bodyPr wrap="none" rtlCol="0">
            <a:spAutoFit/>
          </a:bodyPr>
          <a:lstStyle/>
          <a:p>
            <a:r>
              <a:rPr lang="fr-BE" b="1" dirty="0" smtClean="0">
                <a:solidFill>
                  <a:srgbClr val="FFC000"/>
                </a:solidFill>
              </a:rPr>
              <a:t>Food</a:t>
            </a:r>
          </a:p>
          <a:p>
            <a:r>
              <a:rPr lang="fr-BE" b="1" dirty="0" err="1" smtClean="0">
                <a:solidFill>
                  <a:srgbClr val="FFC000"/>
                </a:solidFill>
              </a:rPr>
              <a:t>Energy</a:t>
            </a:r>
            <a:endParaRPr lang="fr-BE" b="1" dirty="0" smtClean="0">
              <a:solidFill>
                <a:srgbClr val="FFC000"/>
              </a:solidFill>
            </a:endParaRPr>
          </a:p>
          <a:p>
            <a:r>
              <a:rPr lang="fr-BE" b="1" dirty="0" err="1" smtClean="0">
                <a:solidFill>
                  <a:srgbClr val="FFC000"/>
                </a:solidFill>
              </a:rPr>
              <a:t>Fibers</a:t>
            </a:r>
            <a:endParaRPr lang="fr-BE" b="1" dirty="0">
              <a:solidFill>
                <a:srgbClr val="FFC000"/>
              </a:solidFill>
            </a:endParaRPr>
          </a:p>
        </p:txBody>
      </p:sp>
      <p:sp>
        <p:nvSpPr>
          <p:cNvPr id="53" name="ZoneTexte 52"/>
          <p:cNvSpPr txBox="1"/>
          <p:nvPr/>
        </p:nvSpPr>
        <p:spPr>
          <a:xfrm>
            <a:off x="4554755" y="6250405"/>
            <a:ext cx="941925" cy="369332"/>
          </a:xfrm>
          <a:prstGeom prst="rect">
            <a:avLst/>
          </a:prstGeom>
          <a:noFill/>
        </p:spPr>
        <p:txBody>
          <a:bodyPr wrap="none" rtlCol="0">
            <a:spAutoFit/>
          </a:bodyPr>
          <a:lstStyle/>
          <a:p>
            <a:r>
              <a:rPr lang="fr-BE" b="1" dirty="0" err="1" smtClean="0">
                <a:solidFill>
                  <a:srgbClr val="FFC000"/>
                </a:solidFill>
              </a:rPr>
              <a:t>Manure</a:t>
            </a:r>
            <a:endParaRPr lang="fr-BE" b="1" dirty="0">
              <a:solidFill>
                <a:srgbClr val="FFC000"/>
              </a:solidFill>
            </a:endParaRPr>
          </a:p>
        </p:txBody>
      </p:sp>
      <p:sp>
        <p:nvSpPr>
          <p:cNvPr id="30" name="Flèche droite 29"/>
          <p:cNvSpPr/>
          <p:nvPr/>
        </p:nvSpPr>
        <p:spPr>
          <a:xfrm rot="5400000">
            <a:off x="5132396" y="3945634"/>
            <a:ext cx="202910" cy="410859"/>
          </a:xfrm>
          <a:prstGeom prst="rightArrow">
            <a:avLst/>
          </a:prstGeom>
          <a:solidFill>
            <a:schemeClr val="accent6"/>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1" name="ZoneTexte 30"/>
          <p:cNvSpPr txBox="1"/>
          <p:nvPr/>
        </p:nvSpPr>
        <p:spPr>
          <a:xfrm>
            <a:off x="5049181" y="4751248"/>
            <a:ext cx="902555" cy="369332"/>
          </a:xfrm>
          <a:prstGeom prst="rect">
            <a:avLst/>
          </a:prstGeom>
          <a:noFill/>
        </p:spPr>
        <p:txBody>
          <a:bodyPr wrap="none" rtlCol="0">
            <a:spAutoFit/>
          </a:bodyPr>
          <a:lstStyle/>
          <a:p>
            <a:r>
              <a:rPr lang="fr-BE" b="1" dirty="0" err="1" smtClean="0">
                <a:solidFill>
                  <a:srgbClr val="502604"/>
                </a:solidFill>
              </a:rPr>
              <a:t>Grazing</a:t>
            </a:r>
            <a:endParaRPr lang="fr-BE" b="1" dirty="0">
              <a:solidFill>
                <a:srgbClr val="502604"/>
              </a:solidFill>
            </a:endParaRPr>
          </a:p>
        </p:txBody>
      </p:sp>
      <p:sp>
        <p:nvSpPr>
          <p:cNvPr id="4" name="AutoShape 4" descr="data:image/jpeg;base64,/9j/4AAQSkZJRgABAQAAAQABAAD/2wCEAAkGBxQTERQUExMVFhUVGB0YFxcYGBoXGBwXFxoYGBccFhoYICkgGhslGxYXITIhJSkrLi4uFyAzODMsNygtLisBCgoKDg0OGxAQGjckHyQsLCwsLCwsLCwtLCwsLCwxLCwsLCwsLCwsLCwsNDQsLCw0LCwsLCwsLCwsLCwsLCwsLP/AABEIAMwAzAMBIgACEQEDEQH/xAAcAAEAAgMBAQEAAAAAAAAAAAAABQcDBAYCAQj/xABCEAABBAAEAgcGBAQDBwUAAAABAAIDEQQSITEFQQYHEyJRYXEyUoGRobEjQsHRFDOy8CRz4UNTYnKCkvEXJTRjwv/EABcBAQEBAQAAAAAAAAAAAAAAAAABAgP/xAAhEQEBAAIBBAMBAQAAAAAAAAAAAQIRMRITIVEDQfCBIv/aAAwDAQACEQMRAD8AvFERAREQEREBERAREQEREBERAREQEREBERAREQEREBERAREQEREBERAREQEREBERAREQEREBERAREQEREBERAREQEREERxjjzYXsia10sz/ZjbvWlucfytF7rBw7pK172xzRPw8jvZbIKDtT7LtLOm3mo7ijux4vh5CCWzRuiutA4lpHr7OvhYWbp68ZIGBpMjpWmOtwWuaTVb+iDqVqDicP++j/AO9v7rW4/IWYSU6WGUfDWgd/UrgMH0YixfD55XNImBcWSA05mVtgtI15n125m7rxtN+dLTRcV1VcdkxWC/GIMkbjGXAAAhugr5Lkum2PxuDnJlnf2T9WSNsM9CG+ydFFXEtHjHERBEZCL5AbanazyCoKHpk4kubin5iKOpzGthXM+A3KsKCXEYnh0rcTLGH6Oja5w7W2j8wvQ3y8R5oNrhPTKcY+HDYhrS3EsLo3NBFOHeaDuCC0g7+K79Ux0YxH8Vxbh+cuuGCR2UaAOjqMAg3p3X+enqrnVqR5keGgkkAAWSdgAoE9Kmd4shnexu72stoFWT6LJ01Y84OTsybFEgWbaD3hpyr7LawOIjOEa9lNj7OxyAoG78KNqK2eH45k0bZI3BzXbEfqtlcx1exuGEzOJpz3OaCKoEmq8fC/JdOgIixYqcMY55umizW+ngg1sRjXB/ZsjLjQJJOVovxOpugdgtHG8WmgaHSwsLdAXNfsfQjny+S2uEYctFu9t3ed/wAztfoNPkuG61OkAjcyIh2UEEgD2nEGjrQIA+p8kFiYHGMlYHxm2u2P6HzWdV91ZcYzMI17NxFf8Mjr7vxynXy81YKAiIgIiICIiDn+m+Bc/DF8Y/GhIkjdzBaQTXrVFc5B0mZJio53nuRwDKPGV4sgae1l8K9oWrCcLCq7gGBjDyySPdzt7sHN47j05Ij3xbpFiJw4FwjjOmUAbab3vsuQxGJmiin7OZ7WRguLQ4gEO8QN7Oisifow02WyFoHvaj5jVVl08idGHAFpD8odl1ujy89vqrPSX20cNA6CCPO8sDxYp1kudrQDdztstzDumvZ9f/aP/wAk2FIcC4Y5x/iMSPxKqNtaRs5ADk4rPxGUA8yP78f71UaQuJ4e5wJyQnWzlADgVqRcLA8fi5x+5Uq6TNyH6/NYpAR+Zv1P1V0mzB4V0bs8cjmO2zNJB9LHqfmpSDjWKjojEyEj3u9v6+q0GS6e3R5gD/VauLlN0ENu94V1kUMuMYC0is7Rpr7wvaj9PNfRxsNws8Ebw5jiOxLT/s5XGwKHI22uVqtZ5DRA1+yz9A5yOI4aN9dm6Q5taGjHOabvxaB8VB+geD4bs4ImUBlYBQ2utfra3ERFFFcVcXSRRa5Sc76v2W7DTlf2Uo91Ak7DUqG4MO0kkmI9vYHk0UB86uvNBLQt0s7nU/p9KVK9dOGIxzHE6PhFDwyucD87HyV3KqevGAf4V+XXvtLvLukD7n4oNPqqk/DfEauQZ2f5sJzAafH5K3cLNnY19VmaHV6i1SvQ4lmFbM3V0U2ah8NPiCrd4NMDmym2uqVnjkl739WZBJIiICIiAiIgKsCSHEuvMHHN43z+tqz1W7iDJMHAfzH6fE80G06ZxblL7tcn0rwv8lh/PKxvzewfqpwSkUddOf7rV6SYd0rsK9oLg2VpNAmu/Gbd4ABrtVceWbw8Y0EOq9DrXLmL+61cTDos+LeTL40362Vq8QxIDfNSrEZO6vJaz3g8rWN8pJ0AWKYkbgIrIXjkKXjzWKJw/wBFtOOmwQaUr1ocOxGTHQPq8srTRNXr9FvYl5+ChIj/AIqH/Mb/AFBB+rmOsA+IXpeIfZHoFo8Z4h2bQ1lGWQ0xv3cfICygwYonESGIGoWfzCHUS73QWmwNdfMLxwjiWFa/+HixDZHNBsZ2vLcmUFpI1JF3rZ3ta3HeFyHh8kMLwHurO4uy5ml4M3e/KXMzgHlY1FWuWxDYJpMJBgg3tY8QyUGKiMPho2lv4jhpb2u9gm/xb/KFrHHf7hvGTVt/VY5kddhoLSL3o3yFUq663uHTYnDROZEc0UhJaHAksLXNcQK1IcGHfYlWUSojpMPwwfArDCr+jcEceGiaYjncLeWuItx8RYsgUPgp1/FZIGRGOwYcwpw/2biCWEb2KNa8/Ra3SniErZMPFDl7SUvp7idMjQ6h4uPIeRUTBjZT2ckzmPGIsAsYWZJGgkxuFm9Guo/8B8Qmm+n/ADtcmDxTJWNkjcHMcLaRsR8VmVc9X/GOymOFf7MnfhPn+Zo09CrGVYEREBERAVb8Vw+XETaAAvJ3vX4+OhVkLg+mEeSc1+cB/wAdQfsgiYXmyNNeS9sncw1lcR6WtIy6gjlqpXtBlz38PNQQPE5jnGQbjnprZtRWJY8jUA+hUjxSX8Qen6rXeQ5p8VrKMyolwd5BaGIfZ3C2sbNVhRplUaZ2H0WUA/6rBGQVlL/kEGDFHlzKh8REWyxnnnb/AFBdA1wq8uvmohzrxUIP+8b/AFBB+msBiAzCxvedGxNJO/5QovhbHSyHESCi/Rjfdj5VexNWU4tGHvggsBjWZ3MHMCg0EX7PwXOcf6VyRYpscBAjZbX5mEte8e1TqGkYDvZO7SDtRuONyuoO44g45Wxt9qQ16NGrz8tB5uC2oYGMHda1o8gB9lyuE6dRZxHLG5r9GnKM4DyA4t01sAkHzjdyFqdwfGIcQwuheHgGjoQQauiHAEGkuGWPmtW7kja7XVR3SE3CPUf+V6Mmuo+IKw8fH4Wnl91zhY5nHQteMrhfMbghw2IPIrmGYX/E5Xu7venjYBQzvGRxu+VnSvzldTKa/ulC42Nhc1znZTGXEGxqCDmB8qo/BW7+msLJuXi/oh+KNcKLDle05mHwcNr8jsfVW10S403F4VkjSbAyvB3DxobVQcW4vCS3K7NmrVurQDQaSdqNja1u9C+OfweMAcfwpyGu8A/kduf6eZvWrGF1oiIgiIgLiOnJAnj7tEs1d466A8tP19F2647p40B8LjeocK5aURXnqfog5p4AG2v28fVZsPMaNbFY5ZRQ5kc15YfD70gi+MWHj++a0p5jlI8lIcbYbYbPnzUdMVrL6Zn2hpRqdFrOfyFBbM7bKwuYPBZaeGxepK9iIkanReogf3WYx6WSg1XaKJZ/8qH/ADG/1BSkrzeg9FGZ8uIiLjtIy/8AuHggvzjEpbiS+KnPbFEwjcNDpLJcBqBls36LQw4weKlEokMU9FjCb7N2WVuILmg01xce9ehIc67o1I4bER/xcsjXhwcyIVt3stBtGrPOhry3C38RwCGc5iC1w9lzXEGgW1VbEdm0cjoR4reFkHL4boLLHiIJHP7ZkZfI9xIzOe3tHR2DzLnRg7j8IVVm57ojgDBgoWOaWyOaJJQdxLIA54P/ACk5f+lYG8KxUH8twc1ocQxryA46lrMju6xuaV+o1yxN12C88AxuIcB2zQKjbm0yntSXB9a1Xdv/AKgr8uVs5WJw71/4XnjJtlLwx+q8cWd3Vwi1x3SqHPhZ2gkExuryIFqv/wCGfG6JzW3mY2UMYC45Le5jbrfsy6M/5g30rt+IcfYBIMhOQkUSLNOyEVqRdONEDRt81EY/i83ssiAeDlINmhlLgasOaP5e7R7Y8CB3x3JpHPxcBkDtWgRtc9ozH2oswDbbvZZm+QUlwCQHGYRpIcRMwOPieZP3THQTOvM+mi+YIJGzgG1YJrR3noNFq9FowzG4NoJIEzd/is53fI/RF6r6vA9o+g/Ve1lBERAXL9PYx2UbqFh9XeoBGtC9dhyK6hQHTfD5sI41ZYQ7eq5E+ehQcI1wvyK3W4JoGZx7vIDc+Si43Zgt5poAE6BBF8baaadtdvAcr+aj3Mc4Gta3CkONyafD7Fqj89U4aH+9wtXiMzmoacEFazg7wUtiJGnUjVaEsw5X81lpjivfRZHSA736LWzWsrCg+Pm8lBzgvniaOcjf6gpWd9qNwwzYuAAWe0bQHqgubC8Pa52Iiko6tB9Wh2o/v5KVgnxuGbQrFRDYPOWUN5ZZDo4+T6Pi5ehExmMlAu3ZC7NVWQSa8tfW1MxRHle59dr1vRw9fuktjUxljzicdbRoWlzQcp3FgGjXMbLTa5ecae9/f2WFrlirpvwndYeLP0XuJ2i1uKP2vxSJUG/BQsOjWAi6PdB1Pe3119FpYvTXu5ddeQ23Jr7cvno4mDFFzqmcxtkhrGRstt6W5zbJrc34qMxXCg43M981agPe6QUd+6TlHLyXTx7TWXo4lj2uYcrg4A0a2uga+RCi+jTr4hg/85v6rNxFrWsytFActPLw22H/AIToFhu14nhxp3XF+v8Aw+Fc9Vn7H6ErX+/NfURVBERAXiaMOaWuFhwII8joV7RBTnFsK7DTujcCNSWXzbehCyxTWf7KsPpR0dZi46PdkaO4/wAOdHy/dVYXSYaQxyAte36+YQZeNbVqba7lWumyi2PNAhbsvEA5wvXuPA8LI0UXhX2yqGhI8/otXhmctec6n7LWljB1C9Yx1HalpS4nRZae2iivr5dFHHEG17jzPOVoLncgNSg+zSro+qno47FY9sxFxYc5nHkX13RuDpd+tea+8E6tsbiTbm9kzm551+DfCtb+hV2dE+jseBwzYI+WrnVq5x1JKCH4swR4579y9jCR4US3T5XqpzCnQev3Fczp8FDdLoiyZsw2LMh8LzWPXS1t8HxYe1taGxpfrtuSo1OGrxD2ysAJG6z40993je3P91hBWVbMD9FpcUfZA81tsOijeJO7w/0/VWJUYYbB19co0Hn3dFG8Rbqdb0Hlv6AX4ajl8VLMcSNrJBAom/LYWflShce7U+o+ipb5c7xt3JdB1MYbNjZpCNI4wBppbybo8iMo/wC5clxqfvEAWautvryVk9SGCIhnmP535Qb90a6ctaRFmoiKoIiICIiAoPpT0bjxcevdkb7D/A+B8R9lOIgo7pD0dxOH1fE5wbffYMwrzrXwXHv4kGuIfbXEmg4Fp8NL31X6hWhNwaBxDjCywb9kCzvrW/xV2mn5xhwk8zqjileddmE7b/ddBwjq0xuIILw2Fvi82dCeQ05eJ3CviDDsYKY1rRvTQAL+Hosqiq14N1Q4ZlHEPfKfdDi1vMbiieR5bLteD9HMNhgBDCxtc8ovW+fxKlUQEREHmSMOBDgCDuCLB9QVxnE+EyYd5dGC6I66alnkR4eBC7VFLNrLpXsrI56Licw2cCQfp/ep8Ss+FD8z7cCzTJp3hvmDvEaAg+ZXQcQ6NxPJcz8Nx932fi3b5KJfw6aIHM2wPzM7135b/RTzrS+HzObA/uqUXxJ+ungft4raEwEhBcOfMcuSi+JZnEhgLidgNfoEg0HS5Lt2t67n+o/ZQ/EMaOWup8lOQ9FMZLqIwwaG3EA0fAePqQpvhHVqzR2JeXn3G6N8wfH+908lqs+H8ImxsvZwNv3nflAvX77fZXh0N6PjBYVsNgmyXEbFx3KkuHcPjgYGRMaxo5AAfE1uVtLTIiIgIiICIiAiIgIiICKM6S8XGEwk+Jc0uEMZflGlkDQXys1qqXn62eI5jrhm2M2URPfQOzSQ7X18lLlJylyk5X2ir2HrZwrGxtnZMJsjO2ayJzmxyOa1zmk7ki9aBWTEdb3DWmmumk0GrInEAkAhpuu9rVcjoU3Dcd8i4CPre4cXAHt2j8znQuDWf8/Mctgd1lxfWxw5jywPlkANZ44nPZfOnD2q30vZNw3HdIuGxvWvw1mXLJJLYB/Cjc6swsBx0p2wy7i9aXI8f64JXTf4FjOyY0F3bMcHudu5lWMmnPXmlykLlJyudFTfSTrbmErTg2RGFscb3doCS50rGyZQQe7la4Xodb8F0cXXBw8ht9vZAJyxOc0EjvCx7WU6Ej4WnVDqiwMo8EDVXfSXrZwkcDv4R/bTFgcymOMYLhY7R2lGvy7+NKJ6M9boaJW8QNvaWlhhicczXA5raCay0Nb1tOqb0dU3pbaLm+ivTfC48yCEyB0QDnNkYWOym6cPEaFVaOuTGMEkr4oXRnO2NrQ4FjrPZlzie83TXQbpuHVF7Iql6M9brWtlbxCu0aWlhgjcczSDmJbZy5aGt62tjpJ1uQmBgwBJxD31llieMjALc9w0BGwGut+RTqmtp1TW1pIuE6tungxzTDPQxTMxIDS1j2NdlDmXY5ixa7tWXbUuxERAREQEREBERBy3WiP/AGjG/wCSf0X5zkw+acZm5muaPHSmnvaab0PHVfrHEwNkY5j2hzHgtc0iwWuFEEcwQVxJ6puG3oyZvgBPKAB4AZtB5LGeNvDGeNvCgIC4MD7kcXPN07QUctu8dGi7XjHPLY8SQaIlaQR491foOXqn4adopGaAUyaRoJAqyAdXcyea8w9UnDW7xyv5nNM8hx8XC6P+iz27vbHau9qIMh/iC2zRgsjld1fqsMMpbFhnBr3UNmVWx3V//wDpNw2v5ct+920mavdzXeXyX2Tqn4aTYikZ5Mmka0aVoAaF/qp2k7L89xvJbkAdT3h+aP8AKXOByuPvAVtdE1uCsmHPZdrZzZHttx3OYjU+dOr4K/39U3DeUcrRpo2aRosAC6B30u/Fez1U8M7v4DqAojtH0/Um5BffOu58ArfjW/EoRzWsuMa9x7/mQG/QkLFBnvC5by5Bm8PZF2r9PVPwyv5Ug8xLJmIP5Sbst8l9l6qOGlxIikYD+Vk0jWi98rQaAU7V9p2b7fnqXN2B7O/57s2X3bdd1y2WXFzlssvdc4OjAOXcaGj6an5L9CYvqt4a8giF0dNDajkfGCGigXBpomuZ3WtH1RcOF22ck7kzyWRyBo7J217SsOr/AKUs4ZJOJIpZzPG0hwIMjQywQ7MQMveJ01vRcrHK0sia72ZmuHxu2/cq/wA9VPDcmXsX3d5+1k7Q6VRfdlvkvrOqrhgLj2DjmBABkeQzMQT2YvuHTQjZW4WySrfjtklqgM1uxO95Gggb3T7q15hzPc2SnNEWSM5jTiZMxBobtqN1nxLfFX+7qo4aW12Ul2bf2smcg0Kc67LdNltYTq34fHFLEIS5swaHl73vdTDbcribbR10SfEk+L9/HEdSQwonlDmyDG08gussMJeD+HrQPs3srlXN9HOg+DwUplgY/tC3LmfI+Qht2Q3MTV0PkukXTGajrjNTQi8Rtobk+q9qqIiICIvBHmUHtF4rzKV5lB7RY68yvJYfed9P2QZkWDIfed9P2TIfed9P2QZ0WHIfed9P2XzIfed9P2QZ0WHIfed9P2XzIfed9P2QZ0WDIfed9P2X3Ifed9P2QZkWDIfed9P2X3Ifed9P2QZkWDIfed9P2TIfed9P2QZ0WHIfed9P2X2NvmT60gyoi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9" name="AutoShape 6" descr="data:image/jpeg;base64,/9j/4AAQSkZJRgABAQAAAQABAAD/2wCEAAkGBxQTERQUExMVFhUVGB0YFxcYGBoXGBwXFxoYGBccFhoYICkgGhslGxYXITIhJSkrLi4uFyAzODMsNygtLisBCgoKDg0OGxAQGjckHyQsLCwsLCwsLCwtLCwsLCwxLCwsLCwsLCwsLCwsNDQsLCw0LCwsLCwsLCwsLCwsLCwsLP/AABEIAMwAzAMBIgACEQEDEQH/xAAcAAEAAgMBAQEAAAAAAAAAAAAABQcDBAYCAQj/xABCEAABBAAEAgcGBAQDBwUAAAABAAIDEQQSITEFQQYHEyJRYXEyUoGRobEjQsHRFDOy8CRz4UNTYnKCkvEXJTRjwv/EABcBAQEBAQAAAAAAAAAAAAAAAAABAgP/xAAhEQEBAAIBBAMBAQAAAAAAAAAAAQIRMRITIVEDQfCBIv/aAAwDAQACEQMRAD8AvFERAREQEREBERAREQEREBERAREQEREBERAREQEREBERAREQEREBERAREQEREBERAREQEREBERAREQEREBERAREQEREERxjjzYXsia10sz/ZjbvWlucfytF7rBw7pK172xzRPw8jvZbIKDtT7LtLOm3mo7ijux4vh5CCWzRuiutA4lpHr7OvhYWbp68ZIGBpMjpWmOtwWuaTVb+iDqVqDicP++j/AO9v7rW4/IWYSU6WGUfDWgd/UrgMH0YixfD55XNImBcWSA05mVtgtI15n125m7rxtN+dLTRcV1VcdkxWC/GIMkbjGXAAAhugr5Lkum2PxuDnJlnf2T9WSNsM9CG+ydFFXEtHjHERBEZCL5AbanazyCoKHpk4kubin5iKOpzGthXM+A3KsKCXEYnh0rcTLGH6Oja5w7W2j8wvQ3y8R5oNrhPTKcY+HDYhrS3EsLo3NBFOHeaDuCC0g7+K79Ux0YxH8Vxbh+cuuGCR2UaAOjqMAg3p3X+enqrnVqR5keGgkkAAWSdgAoE9Kmd4shnexu72stoFWT6LJ01Y84OTsybFEgWbaD3hpyr7LawOIjOEa9lNj7OxyAoG78KNqK2eH45k0bZI3BzXbEfqtlcx1exuGEzOJpz3OaCKoEmq8fC/JdOgIixYqcMY55umizW+ngg1sRjXB/ZsjLjQJJOVovxOpugdgtHG8WmgaHSwsLdAXNfsfQjny+S2uEYctFu9t3ed/wAztfoNPkuG61OkAjcyIh2UEEgD2nEGjrQIA+p8kFiYHGMlYHxm2u2P6HzWdV91ZcYzMI17NxFf8Mjr7vxynXy81YKAiIgIiICIiDn+m+Bc/DF8Y/GhIkjdzBaQTXrVFc5B0mZJio53nuRwDKPGV4sgae1l8K9oWrCcLCq7gGBjDyySPdzt7sHN47j05Ij3xbpFiJw4FwjjOmUAbab3vsuQxGJmiin7OZ7WRguLQ4gEO8QN7Oisifow02WyFoHvaj5jVVl08idGHAFpD8odl1ujy89vqrPSX20cNA6CCPO8sDxYp1kudrQDdztstzDumvZ9f/aP/wAk2FIcC4Y5x/iMSPxKqNtaRs5ADk4rPxGUA8yP78f71UaQuJ4e5wJyQnWzlADgVqRcLA8fi5x+5Uq6TNyH6/NYpAR+Zv1P1V0mzB4V0bs8cjmO2zNJB9LHqfmpSDjWKjojEyEj3u9v6+q0GS6e3R5gD/VauLlN0ENu94V1kUMuMYC0is7Rpr7wvaj9PNfRxsNws8Ebw5jiOxLT/s5XGwKHI22uVqtZ5DRA1+yz9A5yOI4aN9dm6Q5taGjHOabvxaB8VB+geD4bs4ImUBlYBQ2utfra3ERFFFcVcXSRRa5Sc76v2W7DTlf2Uo91Ak7DUqG4MO0kkmI9vYHk0UB86uvNBLQt0s7nU/p9KVK9dOGIxzHE6PhFDwyucD87HyV3KqevGAf4V+XXvtLvLukD7n4oNPqqk/DfEauQZ2f5sJzAafH5K3cLNnY19VmaHV6i1SvQ4lmFbM3V0U2ah8NPiCrd4NMDmym2uqVnjkl739WZBJIiICIiAiIgKsCSHEuvMHHN43z+tqz1W7iDJMHAfzH6fE80G06ZxblL7tcn0rwv8lh/PKxvzewfqpwSkUddOf7rV6SYd0rsK9oLg2VpNAmu/Gbd4ABrtVceWbw8Y0EOq9DrXLmL+61cTDos+LeTL40362Vq8QxIDfNSrEZO6vJaz3g8rWN8pJ0AWKYkbgIrIXjkKXjzWKJw/wBFtOOmwQaUr1ocOxGTHQPq8srTRNXr9FvYl5+ChIj/AIqH/Mb/AFBB+rmOsA+IXpeIfZHoFo8Z4h2bQ1lGWQ0xv3cfICygwYonESGIGoWfzCHUS73QWmwNdfMLxwjiWFa/+HixDZHNBsZ2vLcmUFpI1JF3rZ3ta3HeFyHh8kMLwHurO4uy5ml4M3e/KXMzgHlY1FWuWxDYJpMJBgg3tY8QyUGKiMPho2lv4jhpb2u9gm/xb/KFrHHf7hvGTVt/VY5kddhoLSL3o3yFUq663uHTYnDROZEc0UhJaHAksLXNcQK1IcGHfYlWUSojpMPwwfArDCr+jcEceGiaYjncLeWuItx8RYsgUPgp1/FZIGRGOwYcwpw/2biCWEb2KNa8/Ra3SniErZMPFDl7SUvp7idMjQ6h4uPIeRUTBjZT2ckzmPGIsAsYWZJGgkxuFm9Guo/8B8Qmm+n/ADtcmDxTJWNkjcHMcLaRsR8VmVc9X/GOymOFf7MnfhPn+Zo09CrGVYEREBERAVb8Vw+XETaAAvJ3vX4+OhVkLg+mEeSc1+cB/wAdQfsgiYXmyNNeS9sncw1lcR6WtIy6gjlqpXtBlz38PNQQPE5jnGQbjnprZtRWJY8jUA+hUjxSX8Qen6rXeQ5p8VrKMyolwd5BaGIfZ3C2sbNVhRplUaZ2H0WUA/6rBGQVlL/kEGDFHlzKh8REWyxnnnb/AFBdA1wq8uvmohzrxUIP+8b/AFBB+msBiAzCxvedGxNJO/5QovhbHSyHESCi/Rjfdj5VexNWU4tGHvggsBjWZ3MHMCg0EX7PwXOcf6VyRYpscBAjZbX5mEte8e1TqGkYDvZO7SDtRuONyuoO44g45Wxt9qQ16NGrz8tB5uC2oYGMHda1o8gB9lyuE6dRZxHLG5r9GnKM4DyA4t01sAkHzjdyFqdwfGIcQwuheHgGjoQQauiHAEGkuGWPmtW7kja7XVR3SE3CPUf+V6Mmuo+IKw8fH4Wnl91zhY5nHQteMrhfMbghw2IPIrmGYX/E5Xu7venjYBQzvGRxu+VnSvzldTKa/ulC42Nhc1znZTGXEGxqCDmB8qo/BW7+msLJuXi/oh+KNcKLDle05mHwcNr8jsfVW10S403F4VkjSbAyvB3DxobVQcW4vCS3K7NmrVurQDQaSdqNja1u9C+OfweMAcfwpyGu8A/kduf6eZvWrGF1oiIgiIgLiOnJAnj7tEs1d466A8tP19F2647p40B8LjeocK5aURXnqfog5p4AG2v28fVZsPMaNbFY5ZRQ5kc15YfD70gi+MWHj++a0p5jlI8lIcbYbYbPnzUdMVrL6Zn2hpRqdFrOfyFBbM7bKwuYPBZaeGxepK9iIkanReogf3WYx6WSg1XaKJZ/8qH/ADG/1BSkrzeg9FGZ8uIiLjtIy/8AuHggvzjEpbiS+KnPbFEwjcNDpLJcBqBls36LQw4weKlEokMU9FjCb7N2WVuILmg01xce9ehIc67o1I4bER/xcsjXhwcyIVt3stBtGrPOhry3C38RwCGc5iC1w9lzXEGgW1VbEdm0cjoR4reFkHL4boLLHiIJHP7ZkZfI9xIzOe3tHR2DzLnRg7j8IVVm57ojgDBgoWOaWyOaJJQdxLIA54P/ACk5f+lYG8KxUH8twc1ocQxryA46lrMju6xuaV+o1yxN12C88AxuIcB2zQKjbm0yntSXB9a1Xdv/AKgr8uVs5WJw71/4XnjJtlLwx+q8cWd3Vwi1x3SqHPhZ2gkExuryIFqv/wCGfG6JzW3mY2UMYC45Le5jbrfsy6M/5g30rt+IcfYBIMhOQkUSLNOyEVqRdONEDRt81EY/i83ssiAeDlINmhlLgasOaP5e7R7Y8CB3x3JpHPxcBkDtWgRtc9ozH2oswDbbvZZm+QUlwCQHGYRpIcRMwOPieZP3THQTOvM+mi+YIJGzgG1YJrR3noNFq9FowzG4NoJIEzd/is53fI/RF6r6vA9o+g/Ve1lBERAXL9PYx2UbqFh9XeoBGtC9dhyK6hQHTfD5sI41ZYQ7eq5E+ehQcI1wvyK3W4JoGZx7vIDc+Si43Zgt5poAE6BBF8baaadtdvAcr+aj3Mc4Gta3CkONyafD7Fqj89U4aH+9wtXiMzmoacEFazg7wUtiJGnUjVaEsw5X81lpjivfRZHSA736LWzWsrCg+Pm8lBzgvniaOcjf6gpWd9qNwwzYuAAWe0bQHqgubC8Pa52Iiko6tB9Wh2o/v5KVgnxuGbQrFRDYPOWUN5ZZDo4+T6Pi5ehExmMlAu3ZC7NVWQSa8tfW1MxRHle59dr1vRw9fuktjUxljzicdbRoWlzQcp3FgGjXMbLTa5ecae9/f2WFrlirpvwndYeLP0XuJ2i1uKP2vxSJUG/BQsOjWAi6PdB1Pe3119FpYvTXu5ddeQ23Jr7cvno4mDFFzqmcxtkhrGRstt6W5zbJrc34qMxXCg43M981agPe6QUd+6TlHLyXTx7TWXo4lj2uYcrg4A0a2uga+RCi+jTr4hg/85v6rNxFrWsytFActPLw22H/AIToFhu14nhxp3XF+v8Aw+Fc9Vn7H6ErX+/NfURVBERAXiaMOaWuFhwII8joV7RBTnFsK7DTujcCNSWXzbehCyxTWf7KsPpR0dZi46PdkaO4/wAOdHy/dVYXSYaQxyAte36+YQZeNbVqba7lWumyi2PNAhbsvEA5wvXuPA8LI0UXhX2yqGhI8/otXhmctec6n7LWljB1C9Yx1HalpS4nRZae2iivr5dFHHEG17jzPOVoLncgNSg+zSro+qno47FY9sxFxYc5nHkX13RuDpd+tea+8E6tsbiTbm9kzm551+DfCtb+hV2dE+jseBwzYI+WrnVq5x1JKCH4swR4579y9jCR4US3T5XqpzCnQev3Fczp8FDdLoiyZsw2LMh8LzWPXS1t8HxYe1taGxpfrtuSo1OGrxD2ysAJG6z40993je3P91hBWVbMD9FpcUfZA81tsOijeJO7w/0/VWJUYYbB19co0Hn3dFG8Rbqdb0Hlv6AX4ajl8VLMcSNrJBAom/LYWflShce7U+o+ipb5c7xt3JdB1MYbNjZpCNI4wBppbybo8iMo/wC5clxqfvEAWautvryVk9SGCIhnmP535Qb90a6ctaRFmoiKoIiICIiAoPpT0bjxcevdkb7D/A+B8R9lOIgo7pD0dxOH1fE5wbffYMwrzrXwXHv4kGuIfbXEmg4Fp8NL31X6hWhNwaBxDjCywb9kCzvrW/xV2mn5xhwk8zqjileddmE7b/ddBwjq0xuIILw2Fvi82dCeQ05eJ3CviDDsYKY1rRvTQAL+Hosqiq14N1Q4ZlHEPfKfdDi1vMbiieR5bLteD9HMNhgBDCxtc8ovW+fxKlUQEREHmSMOBDgCDuCLB9QVxnE+EyYd5dGC6I66alnkR4eBC7VFLNrLpXsrI56Licw2cCQfp/ep8Ss+FD8z7cCzTJp3hvmDvEaAg+ZXQcQ6NxPJcz8Nx932fi3b5KJfw6aIHM2wPzM7135b/RTzrS+HzObA/uqUXxJ+ungft4raEwEhBcOfMcuSi+JZnEhgLidgNfoEg0HS5Lt2t67n+o/ZQ/EMaOWup8lOQ9FMZLqIwwaG3EA0fAePqQpvhHVqzR2JeXn3G6N8wfH+908lqs+H8ImxsvZwNv3nflAvX77fZXh0N6PjBYVsNgmyXEbFx3KkuHcPjgYGRMaxo5AAfE1uVtLTIiIgIiICIiAiIgIiICKM6S8XGEwk+Jc0uEMZflGlkDQXys1qqXn62eI5jrhm2M2URPfQOzSQ7X18lLlJylyk5X2ir2HrZwrGxtnZMJsjO2ayJzmxyOa1zmk7ki9aBWTEdb3DWmmumk0GrInEAkAhpuu9rVcjoU3Dcd8i4CPre4cXAHt2j8znQuDWf8/Mctgd1lxfWxw5jywPlkANZ44nPZfOnD2q30vZNw3HdIuGxvWvw1mXLJJLYB/Cjc6swsBx0p2wy7i9aXI8f64JXTf4FjOyY0F3bMcHudu5lWMmnPXmlykLlJyudFTfSTrbmErTg2RGFscb3doCS50rGyZQQe7la4Xodb8F0cXXBw8ht9vZAJyxOc0EjvCx7WU6Ej4WnVDqiwMo8EDVXfSXrZwkcDv4R/bTFgcymOMYLhY7R2lGvy7+NKJ6M9boaJW8QNvaWlhhicczXA5raCay0Nb1tOqb0dU3pbaLm+ivTfC48yCEyB0QDnNkYWOym6cPEaFVaOuTGMEkr4oXRnO2NrQ4FjrPZlzie83TXQbpuHVF7Iql6M9brWtlbxCu0aWlhgjcczSDmJbZy5aGt62tjpJ1uQmBgwBJxD31llieMjALc9w0BGwGut+RTqmtp1TW1pIuE6tungxzTDPQxTMxIDS1j2NdlDmXY5ixa7tWXbUuxERAREQEREBERBy3WiP/AGjG/wCSf0X5zkw+acZm5muaPHSmnvaab0PHVfrHEwNkY5j2hzHgtc0iwWuFEEcwQVxJ6puG3oyZvgBPKAB4AZtB5LGeNvDGeNvCgIC4MD7kcXPN07QUctu8dGi7XjHPLY8SQaIlaQR491foOXqn4adopGaAUyaRoJAqyAdXcyea8w9UnDW7xyv5nNM8hx8XC6P+iz27vbHau9qIMh/iC2zRgsjld1fqsMMpbFhnBr3UNmVWx3V//wDpNw2v5ct+920mavdzXeXyX2Tqn4aTYikZ5Mmka0aVoAaF/qp2k7L89xvJbkAdT3h+aP8AKXOByuPvAVtdE1uCsmHPZdrZzZHttx3OYjU+dOr4K/39U3DeUcrRpo2aRosAC6B30u/Fez1U8M7v4DqAojtH0/Um5BffOu58ArfjW/EoRzWsuMa9x7/mQG/QkLFBnvC5by5Bm8PZF2r9PVPwyv5Ug8xLJmIP5Sbst8l9l6qOGlxIikYD+Vk0jWi98rQaAU7V9p2b7fnqXN2B7O/57s2X3bdd1y2WXFzlssvdc4OjAOXcaGj6an5L9CYvqt4a8giF0dNDajkfGCGigXBpomuZ3WtH1RcOF22ck7kzyWRyBo7J217SsOr/AKUs4ZJOJIpZzPG0hwIMjQywQ7MQMveJ01vRcrHK0sia72ZmuHxu2/cq/wA9VPDcmXsX3d5+1k7Q6VRfdlvkvrOqrhgLj2DjmBABkeQzMQT2YvuHTQjZW4WySrfjtklqgM1uxO95Gggb3T7q15hzPc2SnNEWSM5jTiZMxBobtqN1nxLfFX+7qo4aW12Ul2bf2smcg0Kc67LdNltYTq34fHFLEIS5swaHl73vdTDbcribbR10SfEk+L9/HEdSQwonlDmyDG08gussMJeD+HrQPs3srlXN9HOg+DwUplgY/tC3LmfI+Qht2Q3MTV0PkukXTGajrjNTQi8Rtobk+q9qqIiICIvBHmUHtF4rzKV5lB7RY68yvJYfed9P2QZkWDIfed9P2TIfed9P2QZ0WHIfed9P2XzIfed9P2QZ0WHIfed9P2XzIfed9P2QZ0WDIfed9P2X3Ifed9P2QZkWDIfed9P2X3Ifed9P2QZkWDIfed9P2TIfed9P2QZ0WHIfed9P2X2NvmT60gyoiI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grpSp>
        <p:nvGrpSpPr>
          <p:cNvPr id="22" name="Groupe 21"/>
          <p:cNvGrpSpPr/>
          <p:nvPr/>
        </p:nvGrpSpPr>
        <p:grpSpPr>
          <a:xfrm>
            <a:off x="899591" y="4304636"/>
            <a:ext cx="1728193" cy="752791"/>
            <a:chOff x="899591" y="4304636"/>
            <a:chExt cx="1728193" cy="752791"/>
          </a:xfrm>
        </p:grpSpPr>
        <p:sp>
          <p:nvSpPr>
            <p:cNvPr id="32" name="Flèche droite 31"/>
            <p:cNvSpPr/>
            <p:nvPr/>
          </p:nvSpPr>
          <p:spPr>
            <a:xfrm>
              <a:off x="2289711" y="4581128"/>
              <a:ext cx="338073" cy="301068"/>
            </a:xfrm>
            <a:prstGeom prst="rightArrow">
              <a:avLst/>
            </a:prstGeom>
            <a:solidFill>
              <a:schemeClr val="accent6"/>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056" name="Picture 8" descr="http://gamesmods.net/uploads/posts/2013-02/1361645063_1-2.png"/>
            <p:cNvPicPr>
              <a:picLocks noChangeAspect="1" noChangeArrowheads="1"/>
            </p:cNvPicPr>
            <p:nvPr/>
          </p:nvPicPr>
          <p:blipFill rotWithShape="1">
            <a:blip r:embed="rId11">
              <a:extLst>
                <a:ext uri="{28A0092B-C50C-407E-A947-70E740481C1C}">
                  <a14:useLocalDpi xmlns:a14="http://schemas.microsoft.com/office/drawing/2010/main" val="0"/>
                </a:ext>
              </a:extLst>
            </a:blip>
            <a:srcRect t="13043" b="17601"/>
            <a:stretch/>
          </p:blipFill>
          <p:spPr bwMode="auto">
            <a:xfrm>
              <a:off x="899591" y="4304636"/>
              <a:ext cx="1298695" cy="752791"/>
            </a:xfrm>
            <a:prstGeom prst="rect">
              <a:avLst/>
            </a:prstGeom>
            <a:noFill/>
            <a:effectLst>
              <a:glow rad="50800">
                <a:schemeClr val="bg1"/>
              </a:glow>
              <a:softEdge rad="38100"/>
            </a:effectLst>
            <a:extLst>
              <a:ext uri="{909E8E84-426E-40DD-AFC4-6F175D3DCCD1}">
                <a14:hiddenFill xmlns:a14="http://schemas.microsoft.com/office/drawing/2010/main">
                  <a:solidFill>
                    <a:srgbClr val="FFFFFF"/>
                  </a:solidFill>
                </a14:hiddenFill>
              </a:ext>
            </a:extLst>
          </p:spPr>
        </p:pic>
      </p:grpSp>
      <p:sp>
        <p:nvSpPr>
          <p:cNvPr id="13" name="AutoShape 10" descr="data:image/jpeg;base64,/9j/4AAQSkZJRgABAQAAAQABAAD/2wCEAAkGBhQSEBUUExQVFRUWFxQVFRgYFRQVFxkXFRQVFhcXFxgXHCYeGBkjGRQUHy8gIycpLCwsFx4xNTAqNSYrLCkBCQoKDgwOGg8PGjIlHyQ0LCw1LCkpLCksLzUtLi0uKi40LCwvLCwsLCwsLywsMCwsLCwsLCwpLSwsLSwsLCwsLP/AABEIAMwA9wMBIgACEQEDEQH/xAAcAAABBQEBAQAAAAAAAAAAAAAAAwQFBgcCAQj/xABOEAABAwEEBgYHAwcJBwUAAAABAAIDEQQFEiEGMUFRYXEHEyKBkaEyUrHB0eHwFEJyFSMzc4KisxckJVRikrLS8RY0Q1Njk8ImVYOEtP/EABsBAAIDAQEBAAAAAAAAAAAAAAQFAAMGAgEH/8QAOBEAAQMCBAIIBQIGAwEAAAAAAQACAwQRBRIhMUFREyJhcYGRodEGFLHB8DLhIzNCUmKScsLxJP/aAAwDAQACEQMRAD8A3FFUFR1ut1MhmTqHvPBCVdWymZneu2MLzYJxaLaGjX9cN6aG0yP9FppvJwjw1pKzw1OJ2Z4+7cE8EizDqySqN5HZW8huiMrWaAXKamySnaz94pMxzN2A/hcQfAp91iOsQ76SlOouDzDiuhI7kE0hvgg0cO45H4FScFoa8VB+KYWmEPGYzUe1zo3VB1fVCvYMUqKJ+WV2dnPiPH7HzXpiZIOroVZEJvY7WJG1GvaNxThbWKVkzBIw3BQRBabFCELiR9AunODRcrxeueAmM95AGgzO4Zn5JraLWXmjTlqrtPAbhxS9niDBkstU4q+d5ZCbN5+yKEQaLu35LgiV2wN/E4nyC5dY5dhZ+8E76xHWIJ1PTP8A5hJPMn2XWdw2ATEzyx6wabwcQ8NadWa9wfS8Rq7xsSmNMLXZRrGX15hU9LPRnNTSEt/tdqPzusuxkk0cLdymw5eqCsVvLDR3o+ziFONNVrMOxGOtjzDRw3HL9kLLEYzqvUIQmSqQkpbQGpK2WsMH14BRrGmQ1dq3bB8SkeIYoIT0UWrvor44rjMdk4deDnZMBdxHZHiVybPKdrB3uKcNcBqXvWJKQ2bWoeXHvsPdW5rfpCZGzTDVhPIuafNDbyez0wRwP+YJ91i4kAcKFUmBsPWpnlp5X0/PNdZ76OCWs1ua/gd3w3pyq5LAWHL64hSd23hj7LvS9o+Kb4ZjJlf0FTo7geB9j6FVywWGZmykEIQtKhU1ttowtPj8lCxEudU6zmfgl74nqQOJPhq802s7tawGJ1RqJjbYaBM4Y8sd+aqWnV5Wt14WOyWa0GziZkri4NDs2AkVrnSjSKDeuP8AZC9v/dj/ANkfFcaSP/p67T/07R/gkV368bwvZKiSCOIMA1bc3aDrmdzCqEeYm6z6+rovWy2eS0G9C8RNLy3qgMVNlVb7utE1ru6CRkxhlfHE8vDGSZluYLXChB7uFEz08l/oy1Z/8J3uSuhE39HWWmyGMfuqSTvkpxI4C4dbRoHDlax8VBHZ1lCXjp7a7ulay3wskicaMtEFW1p60biaOpnSo4VVvs94x2iJs0Lg9jxkRt57iDkQdSrnSZcj7Xd7mx0xRubLQmmTA7EK78JJ7qKN6ILE5l3FznVbLI97B6oFGHvLmE+C9ljjkpRNs4GxA2Pbbh9NCvWAtksrzZLT1bwdhyPJWNVTWCOFfBWC7JsUTTwoe7JH/Ds5a59Mdv1D7qVbNneCdqIvS1/dG3Xy+ak7Q6jSq1NLV7jxoOQyROOVRaBA3jqVxSx5jc8E7sopn3BOOsTLrQ1tSQABUk5AAZklU+9ulmxxQl8T+vfUtbG0OaSR94lwyZxzrsqsvFBNMbRAnu/NFe+wNyr71iOsWSXR03gl32mEtFRgMXaoKGuIPcKmtNVNZUh/LZZdkNoJ3Uj/AMyMdhla02yn0VQew8VpfWIL1ncfS5EM5bLa4mnU50dR7R5VViuXTGy2s0gmY91K4c2voNfZcAUPJS1MYu5ptz3HmF0Mp2Kk5m50Ujc1qqCw6xmOX17VGzu1L2yS4ZGO3nCfZ717QzmmqWSDYnKe4+26vkZnjsrKuJn0C7Ube89GnlTvOS3dfUfLwOelcbc7gFHTz4312DJvxS5tLGABzmt5kCvimUGsKkaK3DZrcLTPaohNKbVOzE8uNGMcAxrRWjQBsWEazPmkkcRa17C518RyTKQWs0K4XxptZLKD1s7A7CXBgcHPcBX0QNZJFAqu7pwsoAJhtGeoUiqRv/SavaoDpM0YsFkhbKyIslecEbGOpGadpz3tIJIAIGRFahZa95JJJqTrWiw/DKeaLpCXHv0+iCkc5psvoK5OlqxWgPLnGDAAT12BuIHLs4XGprs1rpnSfDK4tskFqtRGVY4qM73yEUWO9H7LM63xstUfWMecLKmjRIfRLh94E5U1VI1r6EiAa0NaA1oyAAAA5AZBL8RghpJMoaTfXU6e58wrIw54TCwXnapnfnbJ1DKE4nTxvfXYMDGkZ/iyTrEQcQ1jNL9Ymxd2kjlJf1gLEbWv9ySjI22FlZLLOHsDhtHntXqjrhk9Nm418cvchfRMPqfmaZkp3I17xoUslZkeWqLvKb84K7veVzFJkvb5i7XKo801gGS+adKW3DhxKdsaDGCsw6anfziz/qn/AMRZ1jO8+K0Hpm/3iz/qn/41ni+jYSQ6jjPf9Sk1RpIV1jO8+K0hlw/ZLvit9kkfHK2OOSVuImOQGgcHNPP27aFZqtjtrf8A07/9WP8A8UPi0rozCGnRzgCOBB4FdQNBzX4BWiS8TJYzINT4HPodzoi6h8aKN6OZP6Mgw6qSZHOn51+VdoStiI/JbDs+yD+Am3Rtlddn5SfxZFjictNIL7PA9HJiLF47vZWWyTVcBz9hU9o/+i/aPsCgbFH2i7YGuPIkUHtViuaOkI41Pn8kxwFrnVeb/E/ULitIDbDs+6Wt57Pf8VVGTD65q129vYPChVPmio4jiVzjr3Mrdf7R915QAFpChukq3Mbd0rXPLXSAMjDfSe+oIbTa00z4LFryuGez0EsZYS3HTIkNJoC8AnBU5Z0Wr6e2ORklmtzG9YyzEmSPbhJBxjlTXsoDsNGsekkcUD5InMtNrtkhwMbmaejGx7Tm1rGUqDTMnmjcOrHQQNMTc2Ym/YeV+ADRck+6qmjDnm5tZZ7oXdbbRboYntL2FxLwCR2WtJzI2VArz4rebBd8MDcMMUcY/stDfMZlQOhWhzbFFnR0z6GRw2bcDf7I8znupZMKV4vinzMtoj1Rp39tlfTwZG9bddGY71TNLdI47DaIOqhjM8jhjLWND+pxAOAIFaucBT8JVxwrNNM9G7V+U47VHC6eMOhcA0jLqiCWGvog0Jrq7SGwsMkntK6wsdCbAngL+vgu59G9ULRxbQ5jXNIc1wDmkbQ4VBHclmSVYCNj/coa4bvfDZIo5KY2g1ANQ2riQ0HaGghvcp2xw5Rt9Z9e6oHuKGylzzG0310PjYK24DASrWoK/wCSni32KdUHpBFUHuPhktp8RXFKCP7h90ppLdKLqMglFclTbrvpl1ieK0tc3FNPNC/C50crZDiHaaDgNezQq1wMoc+5IX3d32izywk06xjm110JGRptoaHuWUgq2MOSUaG17cO39kzmjubtWEaSaUz26QPnI7IIY1oo1oJqQN+zM7gohOr1u90E8kLjUxvcwkajQ6xwIoe9NV9JiDAwdHtwskbr31XTHkEEGhBBB3EZgrbOjrS2e2wyGamKNzRiADcQcCcwMqimzeFiK2rorsGC72u2yve/uBwDyYkPxFkFLmI1uAD6n0CKpL9IrkJTvST7Tnmu8KR6rE8DeQFhI5HX3TlobxU5c/6Z/wCEe74oSlzNrJI7ZqHifgEL6FgTS2ib3n6pJUn+J5fRc33Zq57/AGj5KGjbQq3WiAPaQVWrVZi1xB1/Way+PUDqeczNHVfr3Hj57oyklu3IVjfTFbGPtcbGmro4yHihFC4h7cyKHskHJUFfRFt0NsdokMk0DXyOpicS8E0AA1OA1AJH+Ti7/wCqs/vSf5kdRfEFNS07IS12g7O88eaokp3ueSvn1bxoiIrXdUcVcTeq6iTIijgwBwFRrGLXqTr+Ti7/AOqs/vSf5lL3XcsVmj6uFgjZUuoCTmaVOZO4IPFsagrI2iMODgbi9vcrqGJ0Z1VHbobeIh+yfaoRZqYMWB3W9XX0dW7LXwrRXKw3cyCFkMYo1jQxu+g2nicz3qSIovGsA7b9X3W7XfJKX1MtX1XWAGpsABfiTbj+DdFMaGaheQwEBrB6TyCeDdlfMqzRxgAAagAB3KPuyxkVkf6TvIKSW6wWjMEZkcLF2w5Dh4ncpfUyZ3WXMjKgjeqtb7PRx8CrWo69LFiGIDMaxvHxVGP0DqiITRjrN9Rx8t/NSllyO14qBYyooc9hHAqHujQmy2WV0sMWF7qipJcGg6wwH0R/pqU0G0KXAqsCJ5IwWtcQDvY796ZuAJuUjhRhS2BGBUZlMyRwowJbAuXDYMydS9FybBTMkBCXOAH1vKlbqhxSFw9Fgwt8Keyp701jhNerZm53pHYBtFfaVPWWzhjQ0bPM7StdgmHl8ge7Zup7+A8Nz22CGqZrNsOKWTK84atrrp7Cnq8IWwq6ZtTC6J3H8B8ClrHZTdU5zKFLBqeXlYcJ4HUfcmkZpkV8pqIpIZDHILOCeB4e0ELE+le6XRW8yYTgma1wOwua0NcK7+yD3hUui+n7XYGStwSMa9p+65ocPAqP/wBjrF/VLP8A9mP4LT0fxKyGBscjCS0WuDy2S+SnzOJBXznFE5zg1oLnOIDQMySdQAX0fcd29RZoYv8AlxsaeYaMXnVKWPR2zwuxRQRRu9ZsbGnxAqn+BLcXxgV4a1rbAa68VdBF0dzdIuCLMzCC/dk38R+ASgixbaNGs/DeU9sFl6xwcRSNvojf9bUNQUkkzwGjU7e/cPU6K98ga03/ADs8U/uqzYIwDrOZ7/lRCeIX06CFsMbY27AWSZzi4klCQtVjbIKHXsO0JdC6liZKwseLg8F4CWm4VctNidHrFR6w+slwyYbx7FZk1mu2N2to7svYshV/C4JvTvt2O9/2RraoEWePJRAHLxC8dQa3NHf8FIG4I/7Xj8kpHc0Q+7XmSUCz4ZqL9a3mfsF2aiPmfL91FMdiNGNL3cR2R3fFSVjuyhxyHE7yCfsjAFAABwFF0tHRYLFBZz+sRwtZo8OJ7Sh5Kgu0bp9UIQhPkMhCEKKKNt11Yu0zI7th+CiXAsNHAtPl9claFzJGHChAI4iqzlf8Pw1JL4zlcfI+H53IqOpLRZ2oVda8HaPFd4eXiFJyXLEfu05EhJi4I/7Xj8lnz8M1IO4Pjb7K/wCYj7fL91HOe0a3Du7R+CUs9ne/0BgadbjrPf7gpWG7Y26mjvz9qdJvR/DvRm8rv9b3/wBjt4AKt1SP6R5+yb2OxNjFB3naU4QhaiONkTQxgsBwQZcXG5QhCFYvFxLEHChFQoW13W5ube03dtCnUJbX4ZBWt/iDUbEb/wDitjldGdFV2TDVXx+KWbnu8Qpyaxsf6TQfb4po+4YjsI7/AIrJS/C84PUcCPI/f6owVLDvceqjyN5A5kLgyN1ZvO5tQO86z3KUZccQ2E8yfcncNmaz0Wgcgr6f4akBu8gebj5aDzuuTUsG1z6KMs92OfQydlo1MGX+ntUs1gAoMgF0haukooqUWZudydz+ctkJJI5+6EIQjVWhCFw+Si5c4NFyou0m60AbVHTW8uNGCvH7vzQ2xV9NxPAHCPJIZcWc9xbTNv2nb880QIbavKeOt7RvQ28G8RzCbfk6L1B4n4pN91M+7Vp4OPsKGdVYi3rNcw9lj+y6DYjzUoyQHUQV0oB8UkZqDUbxkfgU9sV6h2Tsjv2d+4oijxxkj+iqG5Heh8eH5qvHwEDM3UKSQk+u3Z8vijCTtpy+JWhQyUQkHODTr7q1KUMoBpVRRdrxzqJraLwa0a6cwfLemTZXy6jhG85n5JTV4myA5GDM7kFayIuFzoFJOtbQk/yi3j5fFNhd7PvVdzcfYF5JYIvU8K/FLnVWIP1a5jezUqzLEN7p6y2tO3xySwKh5LsFKscRwJxDzSLLa+LXq8R8iuGY3PA7LVsFv7m+37+C66Brv0HzU+hNrJbBIMsiNYOsJytNHKyVoew3BQpBBsUIXJeK02rpWLxCFzjFK1TG1XhQ0GZ3D3nYhKqsipm5nldsYXmwT18oGspJ1uaN6YssznZvdQbm5eetKC7o/VrzJPvSU4hVzaxgNH+W/wCeSu6Ng3PknAvFvHwS0c7XaiCo911xbBTkSPem01hc3NrsQ46/EKg4lX0+sga9vZcH88F0Io3bG3ep1Ch7LexGT6+8fFSzHgiozCeUOIw1rbxnUbg7j85qiSNzDqukIQmCrXL3UChbZai8lo1beJ3ck7vW04W5a9Q5n5KLs2vksdjVcXvMLDoN/wA/PVHU8dhnKkIG4R9eCV6xNesSVptzI2F73NY1oq5ziGgDiTkEkZUuaA1oXpZfUpHSm95LPY5ZomCR8bcTWmtD2hWtNgbU9yqOg3SLa7ba+qls8TGYHvLmOJIIwgfeORJUBp50sxSQy2azN6wSNcx8rqtbRwocDdbjxNBzVY6KL8bZrxbjoGzNMNfVLnNc08i5oH7S0kFPMKR75GdbUi++3ehyRmABX0Q51daYfZgXuqK0Apuzr55JbrF4x1S7k3/yWfif00gDwiQC1L3deOLsayNRphFPepDqydZ7hkFWIZC0NcNYorJE/GK/d2cVqcFr3VDHRSfqb6jh+dypqIshBHFeMhNAKAaq7zRN7dOG1J2FtR3e1O2mldw+Cgbxmq+lKgEOOdM6EU80XiVZ8uywOp2VcMedy5fV5Li7ENZFSCByO3in00waXEnC0UrmBmRvOoKCv5s/2KYWXKcs7BcQ45GuFuVKkVArtIWd3dp5dry77ZZ5nSOLes62s4xMAAIaTRlCDkGpBSsMrXPbqb621PHnbTzV0hsbLVTpDANdoiA7VayxkjBm7akLNpZZHvAbaoSaOy66Nx1c8lVbHp7dDQAwxRgVo02dzfS9Kv5vKqXGnt1AgiSHIEfoztFNkat64P8ALd5H2XHirZZ72ie8MZPG46iGyMJyGoAGuxKWluJp11pXM1qPcVRRpjdEsrBgjlkzo4WY1IDTkSWD2qDuLSNs1sZDdUU0TCQ6frZC6IRNIxYYy5wZXUCCMyMl66ndJGS4EDU9YW4c/wBlAbHRafiwydmoO+uVcNaEbqBS0FqxsDs8xUgHV8SoeZxD8VNtaV/s0S11SkODDnUZZ01Z0PmqsLrWwz9GT1Xk+fDz/NldNGXNzclKvd6VdYIz9i9cCcqnaK1yrTduXpgJ76EnlVJWp5aK8zWuWrM03rWzStiYXu2CBAubBNbTa6CgObs+Q381zZIwM/rmmMZqefs/0T4SL53U1b5peld4diZGPI3KE66xQ2kelTLF1TpsopJOqc/1CWktc4er2SCdmXFP+sWf9NdoH5Oa063Tx07myE+SIo5nTTtjdsTZUvbYXWkMnBAIIIIqCDUEHUQdq66xYx0RadFrhYpndk/7u4nUdZi5HW3cctoWu9YuqzpqWUxu8DzC8YA4XCTtcI1/QXt3W3A7C70T5HeunuqKJi7PJLY5nwyCeLQj1HEIprczcrlaF6md1WnHGK6x2T3fKi8X0uCZs8bZG7EXStzS0lpUTes1Xgcz4miShdkkr1eQ8cveUnDPUL5l0wku525KeNj/AIYT3rFivSdPaLReEkLRI+OERYWNDi1uKNri4gZYiXHM7uC2HrFjHSKa2q2frLH/APncneCFvzBIte33A+6EqW2Yqx/s/aP+RL/23fBcS3POxpcYpWhuZcWOFKba0y5qw6I6EfbLLaJTkWjDDuMjQHmvClG/tHcq9dI7Un6i0fwXrVtqQ5z2tIJZvp2X5oAstYnivo66bfjs8L3HtOijc7m5jSfMlOut2g5/WRULcX+6wfqYf4bU+XzV85ZIbDYpy2MFoSsIypwI8lNXKSYRQ6iRq4196r1gccYGztewqw3APzX7R9gTzAnk1txxafqFTWtsy3d907tHZYqyZKkneSfNWS8PR7x71URMQacV1jk3/wBmU8APVc0LLtJUmHrKOljQyhNthbkf07QNROQlHA6ncaHaVqAk2+C4lo4EOAIcCCCKggihBG6iBo6v5WQSNPeOYVkkOcWXzGhWXTrRI2Kfs1MMlTEd29hO8eYpxVaX0KGZk7BJGbgpQ5pabFKWaFz3tawEvcQ1oGsk5ABb9oNowywWYNyMr6OmcNp2NB9VtaDvO1VTow0O6totcze24fmWn7rD9/8AE4atw5rQwVjMbxXpH/Lx/pG55n2H1TGmp7DM7dOJn1CI5KFjtzveD8U0tGqo/wBEpBUsH46DwHxSESHQjcEFG5BlVwURfkuRG+g8TVS6gNIT7W+xbb4gkLKUdrgPQpRSi8gTOF2aX6xR8E6X6xY0vYeKbOZqnPWLFul7SMT2lsDDVkFcR2GR1MQ/ZAA5lyuPSJpmbHCGRH89KDhPqNGRfz2DjU7FiLnVNTmTmVqMEodfmXbcPoT9kuqXgdQL2KQtcHNJBBBBGsEGoI4gr6N0U0jFrscU1QHOFHjc9vZd5ivIhfOC1LobtxLLRCfuuZIP2gWu/wADUVj8Oam6Ubt+h09lXSnr5TxWqdeN6Rc/NIJCR5DslhmTX0ITdseqsFxvo+RvI+fzCF5dDfzz/wAIHs+CFvcBJ+SaDwv9Unqf5nl9E0vuDtcj5HNMIGqx3vZsTa7sjy3qAw0KxOJ0xpal8fA6juPtsmVNJmjsvcKxnT6aP7fao5C9uI2ZwLWh/oQAUILm+vrrsW14Vg/ScP6Un/8Ai/gRo/4bGeqcP8f+zVRVu6g7/dN7tv37PG+OG1WhjH+kBBHupUEyVaaZVFCmMUkEYeWvlc4xyMAMTWir2FlSesOqtdSjEFbsU7QSb776DXv0S7OV9HXC3+awfqYf4bU9cMk3uBv80s/6mH+E1O3sqQ0Zkr5PJcykDmU7Y7QLiyMoHO4YRzd8qqzXbDhiaOFT35qJstlxvawZtZm47zt+HirAtr8P0paXTH/j93fYeCBrJM2nj7JC2Mqw+PgqpaIaOPHMd6uJCr162SjvMcvkqPiSmIc2pA/xP1B+qlFJYlqYjPNe4V7FuSuFYsu1TAmyhdJrmZabLJG8V7Jc07Q9oJa4ca+RI2rGNALoZabfFHIKsAdI4b8DagHhWlV9AGOuW/JZB0T2Gl5T1/4ccje/rWt9xWmwiqdHRVIB2AI7L3Hsgp2gyNK1oMRhS2FeYVmMyMzJtKpCx2ar4m7u27hXP2AJvDECS53ot18dze9TFz2c5yO1u1cvr2J9hNKZ5WtI038Bv5mw81VUSZW/m6k1EX5DUcx5jNS6QtkGJpG3WOa2uLUpqqVzG7jUd499kqhfkeCqfE3NOMK9mioV23ML5e4p6519VinS2135Qz1dVHh5VfX97EqUtv6StDXWyFskQrNFWg9dh1tHGoqO8bVirYKPwvJZQ0dVriQRrBbrrwyX0nBKuOaka1p1aLEfnNJahpDyeaWuq632mZkLBVzyG8htcdwAqTyWldGUTXW63SR/oqhrDvBkeW/utr3qo3bbeybNd8UjpZhhkmcB1hYdbWNaS2GPeak7yte0N0XFhsrYqgvJxyOGovIAoOAAAHKu1L8drMsLmO0LrADja4JceQ0AHH7WUzOsDyUvhXFnhxSDdWp5DM+xLSZBKxwkANA7b6Zbm/P2BY2nYXuvb84Dx2TQvsFJXEyuN/rH2Z+9CkLNAGNDRsH+pQvqFBT/AC9OyM7jfvOp9UjlfneSlCFB3jd+E1GbfYp1eEKrEcOjro8rtCNjy/ZexSmM3Cq0ZpyUfeWiNktD+smgjkfQDEQakDVWhzVntVzA5sOE7tnyTB9lkZrYTxb8vgsDPhldRPJaD/ybf7beKYiRko91Xf5PLv8A6pF4O+KB0eXf/VIvB3xU99o3selGFzvRicedae72qhj615sJHebj9FDGBuPok2RZYWDUKUGQAHkAu4YyThj7Tj6TtgG2nxTqK63u9MhrfVb8svapSz2ZrBRop9bU9w/A5HHM8Fo5n9XgOHedeQVUk7Wiw1+i4sVjEbaDvO8pwhC20cbYmBjBYBLyS43KEha7KHtoe47kuhSWJkrCx4uCoCQbhVe0WYtdQ5HyXrDv1qxT2ZrxRwr7uSiZ7nePQIcNx1/BYDEPh+eEl0HWb6jw4+CZR1DXiztCm2FIQXbGxznMjY1zzV7msa0uO9xAqe9LOxt9KN3dVDbQPUekHy8zTlII77q6xOq9LV4YqipOFu/afwjalo4ZHejHh4u+fwT2z3PnikOM+XzTaiwaaY3y+dw311PcB4qt0rWbn7prY7GZSCRhjGob/jzU20IAXq3tFRMpGWGpO55+wHAJfJIZChCEI9VKMvO78XaaM9o38RxUO0UPuVrTK2XY1+fou3j3hZPFsB6Zxmp9zuOB7RyKNhqcoyu2UO2hTC8dG7NaDWaCKQ73MBd/e1qUlu+Vv3Q8bxr+KRMxHpMePriFjnUtVTP1aWnnqPVF6P21TewXRDA3DDEyMHWGNDa86a+9OiO87tqGyV1RvP1wCcxWGV26Mbd/x81dDQT1Dr2J7gT6mw9V4SGb6JrhwnPtP2NGdOfHgpa7rAW9p+bzr4cErY7ubHqzO86/knS22GYOKez5dxsNwO0nifQcEHNPm0ahCELQoRCEIUUQhCFFEIQhRRCEIUUQhCFFEIQhRRCEIUUQhCFFEIQhRRCEIUUQhCFFEIQhRRCEIUUQhCFFEIQhRRCEIUUXL3gCpNAMySq/Npiwk9TG6UD72JkbD+EuNXcwKKI6S74LGxwNNBJVz+LWmgbyJ18lTReJR8FMHNzOQc05acrVpth0vjc8Mka6Fzsm4i1zHHcHtJFeBop5YfPeeIEEjxC0rRq/8V3mV5r1TXVJ1kNYHtrxwuaO5cz02Wxauop81w5SN76SRWctY4l0jvRjYKvPGmwcTQKOm0xMYxSWaQN24JIZHAbyxrq05VWSWC/JJS+1SGr5nFwB9UGjRwaNg2pSW/HDNz6V3midR4MLC+vPf0Qz6pwOi3G6r2itMYkheHsO0bDtBGsHgU4nnaxpc4hrQKkk0AA2krFOjzSUxXq2IOBjtAo4A1GKji12W0ObTk88FM9LGkTnWiOxtPYoJJR621rTwyrTklk+HmOo6IHTfwTOkvUWVqm09Ds7PA+Zux5fHC134cZq4caU4pe5NO4Z5eoe18E+yOSna/VvaS1/tWUflh42qMva9hIyuMY2EOaQ4YmkHYQag7e4Is4czLb1Tc0cdrDdfR1VUNJuk2zWSQxDFNMPSZHho38b3ENaeGtNLdpu9twfbR+lMQaD/wBUv6kuA/EC5YHHaDrJJJNSTrJOsnis3OXMOUbqujpWPcel2HJbfZummHEBNZ5I2n77HsmA4ua2jqcgVoFgt8c0bZIntex4q1zTUEL5SNr3laT0F6QOFplspNY3tMrRsa9pbWn4mnP8AXEcjjo5W1tJCwZoT4FbJbreyFhkkcGNGsk0+ioJ2mYObIXubsLnxxk8muNfGio/SBpC6S8DDXsWcAgbDIdbjy1DvUMb5cNZ80HPXhjywJhRYJ0sQkfx4LX7m0nhtJLWktkb6UbxhcOI2EcQpeq+f33+WyRyscA9jhQgjbqrwr5ErZLwvz+ZNnbl1jGFvDrAD5VXbK0dE6R39KCxHCzTyNazZ3ofZSE15NBIaC8jXSlBzJyrwSQvcD02Fo31Dh301Kmx35QUC8dpGNRcPFZx2OTk3A8NLe/qvRhbtrLQ2uBFRmuZZg0VP1yUBoheXWNc2tQ3McjrHjn3paa21kcd2Q96cT4sGUzZmjrO4crb+SXOpXNkLDwUkbWfUPi2vhVKQWlr9WsawciO5RP25JfbaPDh38Rt8kqixx7ZBn1bxvbzFret118sSNlYCVDS6VRVIjBlwktcWloaCNmJxAPdVQnSrfzrPYw1hLXTPEdRkQ2hLqHkKd6zCz6TFgAbkAKAbKbqJ3XVcrDkhGvNI6mr6J2ULaYNK4i8MfiiJ9HFhwn9ppIU2vny2aQY2HPLLbm07D46itR0A0m6273PeamEEn8AZiHhRw5NC9oKmZ/Um35he01UZXZSpfSPS+z2IASOJe70Y2DE93GmwcSq0OlkA1dZJMG9ssTnAfgrn3FZNar8faJpJ5DV8hJ5N+60bgBRcG8SNqao5fRdxaQQ2yLrIHhzdRGpzT6rmnNpXiwfRDS02K2daDWNzS2VoOThQ4TzD8OfF29Cii0jpVudzupnbWjCWOpsBNQfGo8FSTYHEayQt0mga9pa4BzSKEEVBB2FZzpbYGWRw6oVBzo7MDgCKHxJTGmn0DCgZ4tcwVMluwgHZkdeQ1aydgGsngtP0TuAi7HRuyMzXEBw1AsDGYhxa1riONEx0LuWO0t66UFxa7JmXV1BqCRSriCNTiRtor4uaifXKOC7hhsLnivmCGxSwufDIXB7HuBBJG1euslczmVt+nmiME0T7QQ5krG1xMIGIDUHggh3OleKyLRP+d2xsD+y0uoXMAxfvhzfJaemxKOSHORa26HfTuzKR6L9HHS3o2WnYhAeTyDgz+885bxG7hV/0yXI+O3x2oVwSMDMQ2PaKFp5tofHctdua5IrLF1cLcLa1JqS5ztrnuObnZDM7gNQASl53XFaInRTMD2O1g+RB1gjYRms7JX56jpbabW9U1pT0BC+aZIHO1knvSRunH2QNeWquW08eW0kDWVaNNLobYbT1URc5mzrCHEcAWgHxqtE6PtFYOqZaSC6Q5trTCwja0ACpz1uqRsoj565gjuOKcSVDWszc0lemhL36PGxgfnRHjDf+oJOuLOJqS1fP9nhIaAa1GR7l9fUWa9J2gdlMb7W1ro5a9rAQGvJ2uaQc+IpXbVZiUF2qDpZ2tf1+Kw77OtJ6B9HHG1zWog4GNMbTsL34chxDASfxtUN0d6LxW609XMXhoqewQ0mmwkgkd1DxX0Fdt2x2eJsULBHGwUa1uobTzJNSScyTUriNp3KtrJo/wBDBqsZ6SblfDeTpc8E4BBG/aPH2hV19kcddTzX0JfFyxWqMxzNxDYdRad7TsKxi/pTZrQYWUc0GgLwC792g8kFUU9nZua0uE4mHxdGR1mj0UBDdL5JY2MbVxe2g3mvZb3keAcdQK3C+riP5ObA01MTGNB39W0CvlVcaIaMQwsbOAXyvbXE7D2Q6lWsDQA0GmZpU7SaKzUV3ygdC6N3FI8QxQzVDXsGjVjzbCSNvHmvDdqvmkVzRtHWNFCdYGpM9H7rZK44q9nOgNK8zrHcQsmaKcVHQXF02biYMXS8E40CuwxxuccsRoPEk+GQ5gru12UtlcN5qO9WZkYaAAAABQAZADcAkrVZGvGfcdoTmvwgzUzY4z1m38b7rOmtL5nSO/qVZ6lKWaxlz2j64+SUxdvDxpxU9ZbK1gy1nWdqzOF4U+plJedGnVXTTmMd6pfS7cbrRYmuYKuieH0G4gg+32LFRZSV9RvYCCCKg5EHMEbiso6QtHobK4Pjb6dSQTkOVKHxJWzq4HAmRqy9ZAXdcLNorM4Hs5k5U312cltXR5o4G3a9pBAtAIFfULMAI3gkvcDta5qhOjvRiC1NMsra4SBg+4fxV7Th/ZLsJ2grUgFdSwuaM7l3SQFgzOXy3PdckEskMlWvjcWuHLbyIoQdxCTNmW/acaGWe1Rule0tlY00kYQ1xA+66oIcOYy2UWKXJZRNbGwOJDS7DiFMX7wLfJHI9LaH6JOttqEQyZhc57vVaAaHveGNG/teqULfLg0bgsceCFtK0L3E4nvIFKvdty1DUNQACFF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060" name="Picture 12" descr="http://i.istockimg.com/file_thumbview_approve/13001371/2/stock-illustration-13001371-fuel-icon-set.jpg"/>
          <p:cNvPicPr>
            <a:picLocks noChangeAspect="1" noChangeArrowheads="1"/>
          </p:cNvPicPr>
          <p:nvPr/>
        </p:nvPicPr>
        <p:blipFill rotWithShape="1">
          <a:blip r:embed="rId12" cstate="print">
            <a:clrChange>
              <a:clrFrom>
                <a:srgbClr val="FEFFFF"/>
              </a:clrFrom>
              <a:clrTo>
                <a:srgbClr val="FEFFFF">
                  <a:alpha val="0"/>
                </a:srgbClr>
              </a:clrTo>
            </a:clrChange>
            <a:extLst>
              <a:ext uri="{28A0092B-C50C-407E-A947-70E740481C1C}">
                <a14:useLocalDpi xmlns:a14="http://schemas.microsoft.com/office/drawing/2010/main" val="0"/>
              </a:ext>
            </a:extLst>
          </a:blip>
          <a:srcRect r="68950" b="62916"/>
          <a:stretch/>
        </p:blipFill>
        <p:spPr bwMode="auto">
          <a:xfrm>
            <a:off x="5522269" y="6202848"/>
            <a:ext cx="422432" cy="41688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http://i.istockimg.com/file_thumbview_approve/13001371/2/stock-illustration-13001371-fuel-icon-set.jpg"/>
          <p:cNvPicPr>
            <a:picLocks noChangeAspect="1" noChangeArrowheads="1"/>
          </p:cNvPicPr>
          <p:nvPr/>
        </p:nvPicPr>
        <p:blipFill rotWithShape="1">
          <a:blip r:embed="rId12" cstate="print">
            <a:clrChange>
              <a:clrFrom>
                <a:srgbClr val="FEFFFF"/>
              </a:clrFrom>
              <a:clrTo>
                <a:srgbClr val="FEFFFF">
                  <a:alpha val="0"/>
                </a:srgbClr>
              </a:clrTo>
            </a:clrChange>
            <a:extLst>
              <a:ext uri="{28A0092B-C50C-407E-A947-70E740481C1C}">
                <a14:useLocalDpi xmlns:a14="http://schemas.microsoft.com/office/drawing/2010/main" val="0"/>
              </a:ext>
            </a:extLst>
          </a:blip>
          <a:srcRect r="68950" b="62916"/>
          <a:stretch/>
        </p:blipFill>
        <p:spPr bwMode="auto">
          <a:xfrm>
            <a:off x="3556835" y="3887747"/>
            <a:ext cx="422432" cy="41688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http://i.istockimg.com/file_thumbview_approve/13001371/2/stock-illustration-13001371-fuel-icon-set.jpg"/>
          <p:cNvPicPr>
            <a:picLocks noChangeAspect="1" noChangeArrowheads="1"/>
          </p:cNvPicPr>
          <p:nvPr/>
        </p:nvPicPr>
        <p:blipFill rotWithShape="1">
          <a:blip r:embed="rId12" cstate="print">
            <a:clrChange>
              <a:clrFrom>
                <a:srgbClr val="FEFFFF"/>
              </a:clrFrom>
              <a:clrTo>
                <a:srgbClr val="FEFFFF">
                  <a:alpha val="0"/>
                </a:srgbClr>
              </a:clrTo>
            </a:clrChange>
            <a:extLst>
              <a:ext uri="{28A0092B-C50C-407E-A947-70E740481C1C}">
                <a14:useLocalDpi xmlns:a14="http://schemas.microsoft.com/office/drawing/2010/main" val="0"/>
              </a:ext>
            </a:extLst>
          </a:blip>
          <a:srcRect r="68950" b="62916"/>
          <a:stretch/>
        </p:blipFill>
        <p:spPr bwMode="auto">
          <a:xfrm>
            <a:off x="5456329" y="2719315"/>
            <a:ext cx="422432" cy="416889"/>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6" descr="data:image/jpeg;base64,/9j/4AAQSkZJRgABAQAAAQABAAD/2wCEAAkGBhAPEBEOEA8PFBIUFhAYEBQQEBASEBAWFRIWFhcUFRIZHSYfGBwlGRUVHy8gIycpLCwsFR4xNjArNSYrLCkBCQoKDgwOGg8PGjUkHyQvKi8sLywsLDQvLC81LywsMiwsLCw1LCwsLCwsLCoqLCwsLCwsLC41LiwsLCwsLCwsLP/AABEIAOEA4QMBIgACEQEDEQH/xAAcAAEAAgIDAQAAAAAAAAAAAAAABgcFCAIDBAH/xABIEAABAwIBCAQICwcDBQAAAAABAAIDBBEFBgcSITFBUWETFyJxFDJCUlOBktMVIyRDVFVigpGT0TRydJShs9IWM/BEY6Ky8f/EABoBAQACAwEAAAAAAAAAAAAAAAAEBQEDBgL/xAAwEQACAgAEBAIJBQEAAAAAAAAAAQIDBBETMQUSIUFRkRQVMlJhcYGhsSJD0eHwQv/aAAwDAQACEQMRAD8AvFERAEREAREQBERAEREAREQBERAEREAREQBERAEREAREQBERAEREAREQBERAEREAREQBEWMyjyhgw+mlrKh1o4xew1ueTqaxo3uJsB+lygMhLM1gLnODQASS4gAAbSSdgUUxHOzg1O4tfiEJI29EJJv6xtcP6qmsdx6sxl/TVj3R097w0kbnCNo3Ok853M6+GiNS6YaONgsyNje5ov8AjtUC3HQreS6lZfxKup8qWbLkp88uCSHRFe0fvxVEY/FzAFIJsZ6alknw91PUv0T0IbM3onvtqa6Rt7f82LX58LXanNaRzaCumlppKWTwmhmfTTDfGT0b/svYbgjkQRyXmviEJPKSyPFfFK5PKSyJliWePGaWcUtThdPDIb6AkfKGyW8yS+i8cwSnXLi30Ci/Ok/VZzA8Wp8p6Kegromx1cQGnojxHEEMqICTe19ovvsbhwvWcDJYny0dQLVFO8slHnW8V44gixv69624m2yuPPDJo34y62qCsrya/wB1Jh1zYt9AovzpP1Trmxb6BRfnSfqosirvWNvgiq9a3eC+/wDJKeubFvoFF+dJ+qdc2LfQKL86T9VFkT1jb4IetbvBff8AklPXNi30Ci/Ok/VSHJfPLFPMylrqZ1LJIQIn9IJKeRx2N6Sw0CTxuOYVaroraNs0bo3bCNR807ivdfEZ83610NlXFZ8y50svgbNIoNmmyvdX0fQzuvVUpEdRc9p4+bl56QG3i1x3hTlXSeZfp59UEREMhERAEREAREQBERAEREAREQBUPnQyj+EsQ8DYb0tE49J5stRrBHMM1t79PcQrIzoZYnDaImI/KZz0VK3UTpu2yW4NGvhfRG9Unh1EIYwy9zted7nHaf8AnBQsZfpQyW7K/H4jRryW7PSiIufOWCIiA+UmLvw6rhxOIE9EdGoYNssDj2m942jmAdymmdzBGvZBlBSWe3QjFToA/G077GOXvbpD1Ob5qhbmgggi4NwRxB3KZ5osaaWz5P1VnsLZHUofslgffpYediSe5ztwVzgrVZB1S/yL/h1ytrdM/wDIhjXAgOBuDYgjYQdhX1fK7Bn4bWTYZISQzt0r3fOwOJ0Te2sjWDzDuC+qruqdU3FlPiKXTY4MIiLUaAiIgOWEY47C66HEm36PVHWNHlQuI7Vt5aQCObQOK2NgnbI1r2ODmuALXNN2uBFwQd4IN1rdJGHAtcLgggjiCp7mcyxEcU2F1crWmlaZIJJHBrXU19d3ONuwT+DgPJV3gL+aPI91+Do+GYjnhpy3X4/othFVGVWexvbhwqMTFt9OplBbSx22lo1GQj1D95c8zGGVVSZscrp5pZJg6Om0yQBEH3c4RjU0FwAAAFtE+crFNN5FqpJvJFqIiLJkIiIAiIgCIiAIiIAuL3hoJJAAuSSbAAbyVyVZ56MqjHCzCoHWmqwelI2xU41PP3tbe4P5LDaSzZiUlFZsr/KPKA4tXyV1z4PFeKiab20Qe1Lbi43PdYeSuhcIYQxoY0Wa0AD1LmuaxFztm5HIYm932OXl8giItBGCIiA+PcAC4mwAJJ4AbSp3mVyZLzJjUzdcl46Nrh4kINnSDgXEWvwDtzlBcPwZ+JVkOGR3DX9uqe3bFA0jS17iTYDmW8VsbSUrIY2RRtDWMa1rGt1BrWiwA7gArvAUcsdR7s6LhmH5I6st3t8iC54MknVdIKyBt6qk0pI7DXJHb4yPnqGkB9m3lKp6SqbKxsjdjhfu4hbMLXzLbJz4KxF0bW2pasukpvNjk1dJEOGsgjk5o4r3jqNSHMt0bOI4fVr51uvwY9ERUJzIREQBeWtwuKYtdI2+je2uwI4HiF6l1VdU2KN0jtjRfv4D8V7rclL9G5src1Jcm5zw7A3YhVwYVD2Wu7dS5gt0UDSNLuJ1AcyOK2PpKRkMbIY2hrGNa1jRsa1oADRyAACguZ7JF1JSurJ22qqvRkkuNccfzcfLUdI83WPiqwF0lFWlBR8zrcPSqa1Hv3+YREW4kBERAEREAREQBERAfHFa0YvXznEKmTEY3wVUruyyUWY2JupjI3+K5ota4NjZbMLG49k5S18Rgq4GSsOwOGtp85jhraeYIK121qyLizTdUrYODeWZr8ikeUmaWtoLy4e51XTi5NPIflMY4Ru2Sd2o8jtUTpMRZKSzW2RpIfHIC2RhG0Fp4Khvwk6uu68TmsRgbKeu68T0oiKIQQuqrqmxRuldsaPx4D1ldq92RWTnwriTYnC9LSFslT5skl/i4jxuQSeTXDgpGGp1Zpdu5LwlDvsUe3csXM9kk6kpDWTt+VVejJJca449scfLUdIj7QHkqwECLpEsuiOtSSWSCjOcPJIYpQyU4sJW2kpnbNCVl9HXuBuWnk4ncpFNO1jS97mta0Euc4hrWgbSSdQCrHKjPUwF1PhUYqJBqdO+4pIzyO2Q7dlhwJSTSWbMSkorOT6Fa4dVGRnbaWyMJZM0ixY9upwI3L0roihkMs1TPL0k8x0pnBrWMLuIY0Aetd65i7k53ybHH4jT1Hp7BERajQF7sisnPhbEmxuF6SkLZKm47MknzcPPWDccGv5LD4lVujYAwF0ryGQtAuXPcbAAb/8A4r2zd5IDC6GOnNjM7t1L9unK4DS17wNTRybferXh9Gb1H9C64Xhs3qy7bEnRFxe8NBJIAGskmwA4kq4L85IiIAiIgCIiAIvPXtlMUggcxspa7onSNLmNfY6Jc0G5F7KlMocv8pMNl6OtFNEwmzJm0xkp3nk8HV3EA8lhvIw3ksy80VEMzm404AipoSDsIpyQfXpLjNnGxxwsKukbzbSi/d2rqP6VSv8AoiPG0L/r8l8oqA/1/j30+n/lIv8AFP8AX+PfT6f+Ui/xT0un3h6dh/e/Jf6i+V+bmhxQaU0ZZOB2KiEhk7bbLu8ocnX5WVTPzgY+ASK6AmxsPBYhflfRVvZAZXNxWhiqtQk1sqGDV0crbaQtuBuHDk4LZXbCz2Xmbqrq7c+R5lOZR5H4jhN3Ts8JpR/1MDTpxjjNHtb36xzWNpqpkrdONwcOI3d43LZci6rzK3M5TVLnVNE7wOpNyTG35PKf+5ENQvxb6wVFvwMJ9Y9H9iFiOHV2dYdH9ipsTqzGzsAukeQyJoFy57jYADer2zdZIDC6GOnNjM68lS7bpSutpa94AAaP3b71Bs32bOtZiHhmJxxtFMLUwY9r2SyH54WNwANmkAblvmq4FtwtGjDJ7vc3YLDaEMnu9wiIpRNIplzm+jxgRsmq6uKNl7xwvYIpDe4c9rmm5G5RiPMDStAa3EcSAGwCSIAerQVpIsNJ7mGk9yr+oWm+ssT/ADYv8E6hab6yxP8ANi/wVoIvPJHwPOnDwXkVf1C031lif5sX+CdQtN9ZYn+bF/grQROSPgNOHgvIgGTmZukoqqKsNRVzvi0jE2oexzGOItp2DRrG7nY7gp+sHlRlrRYZH0lXO1pIJZG3tTSfuRjWe/UBvIVN5SZzsSxW8dNpUVIfKB+Uyjm8WsOTbfvFJSjWs30Ric4VRzk8kWVlnnZocNJhDjUVOwQQkEtdwkfrDNe7W7X4qp/KTHcTxjS8Km6GHWY6aK4j+z0g2u3a3X5Bq82H4TFB4gu7e92t59e71L2Kqu4g30r8ykxHFG+lXmWpmdyxNdReDTuPhVJaOUO8Z7RcRyHjqGiTxaTvCn61ow7GX4VXQ4nGCWao6trfLicQCe8WBHNrea2SpalkrGSxuDmPa1zHN2Oa4XBHIghWdNqtgpIuMPcrq1NHaiItpvCIiALpq6OOZjopWMexws9j2hzHDgWnUV3LoraxkEb5pXBscbXOe52xrWgkk+oICis5+R9LhMsDsPleySoeQaQ/GQ6IF3SAk3YAbC2vabWsViSuFbjD8Sq5sTlBAf2KZjtsULT2R3nWTzLuK5Kgx1kZWZLsczxK2M7corbd/wC8AiIoJWBZHIXKT4KxJpe61JWFrJ7+LFLfsS8hckHk5x3BY5dNbSNmjdE7Y4beB3H8VIw12lPPt3JeExGhYpdu5syCigWaHK51bRmmnd8qpC2Oa+17LfFy333AsTxYTvCnq6RPPqdanms0ERFkyEREAREQBERAeTE8VgpYnT1EscUbfGfI4NaOWvaeAGsqosqM9s1SXU+DxEDY6rmbYDnHGdne65+yNqnGdLI74UoHxsF54j0tONzntBvGeTmkt7yDuVKYfO18THMaGi3igW0CNRbbkVExV8qY5pEHG4mVEM4rPP7HRFhOlIaipkfUTuN3SSku1+vb6/6L3oiobLZWPOTOZtuna+abzCIi1mo4yxh7Sxwu0ggjiCp1mRypLekwWd13w3fSE/OQk3cwcS0m/c47mqDrzVMssEkVdTm09M4PZts9o8ZjrayCLgjgSN6nYK/TnyvZllw7E6VnK9n+TZxFjcnMeir6WGshN2StDgDtYdjmO5tcC08wskr86cIiIAqmz25QOeYMHicR0o6WrI3QsdZjPvPaT9wcVbK17yyqDLjeIvPkGnibyDYhce1crRiLHXW5IjYq11UymjHtaAAALAAAAbABsC+oi5k5BvMIiIYCIuiuquijLraTtQY0ay951NaB3rMYuTyR6jFzkordnowzGnYZWw4ky5YPi6to+chcRc97TYjm1vNbG01S2VjZWODmPa1zHDWHNcLhwPAggrWnEmT0jvBsSpnQOeCAXWMEo36MgJG/Xr1b7KxMymVBAkwaZ93Qgvo3E/7kDjraDvLSfwJ3NV/hXOK0rN1t8jpsFKcFo2rqtviv6LXREU0sQiIgCIiAIiIAqMzmZOfB+IeEsFqatcSbeLFU7XDl0g7XM6XBXmsNlfk1HiVHNRyatMdh9tcT262PHc63eLjetdlasi4s1XVK2DhLuUKi6aUyNMkE7dGeF7o528HN1XHI7b713LmZwcJOL7HH2VuuThLdBEReDWEREBJ80GOmjrn4Y4/EVQfLTDdHKxt3sHIsF/uDiVdi1ojqehq8PnGosq6bXv0XPAcPWFsuukwtjsqTZ1uCtdtKk9wiIpJMC1/y+pDBjlW0iwqGQTR87M6N3/k1/wCC2AVe54ckH1dPHW0zb1NJpOa0bZoiPjI7bzYXA5OA1larq9StxNGIq1apQ8SrkXVSVTZmNkYdR/EHeDzXauYknF5M4+UXF5MIiLB5PoUhzW5OeH1xrXi9NRutFfxZam19LmGAg95bzUWqGSyOjpacaVRUOEcI4X2vJ3BouSd23cthclsnosOpIaOLxY22LrWMjjre883OJPK9tytuH0fuP6F5wvD/ALsvoerFMJgqonQVEUcsbvGZI0OaeevYeY1hVPjWZupoaiLEMFmJdC/TZTTvtbzmMlO1rhcFriNRPaKuNFbl6cYybAkWNhcXvY8L71yREAREQBERAERVznOzivoKiioKV7RPNLCZiWtdoQmQN0bEWu8317QGniCgLGREQFQ55sm+glZjMTeydGKuA80kCOY9xs0/d5qFX4LYrEaCOoikp5Wh0cjXMe0+U1wsRy1b1rpUYVJQVM2GzEl0JvC8i3TQO8R49Wo8CCNyq8fRmtRdtym4nh+aOrHtufURFTHPhEXGWRrGl7jZoFyTuCJZ9EZSbeSOeHUhqMRw2lAvpVEcjx9iHtuJHcHfgtklU+ZfJZ7nSY1O0gyt6Oja7a2G+uQji4gW5XOxwVsLpcPXp1qLOuwlOjUovcIiKQSgiIgKZyryBjmq6mTBp4DUMcDW0LnhrS5wDtOMmwYTfX5NydY8VRKWhxFh0JMIxIOG3o6d8rPU9osVLc9uTk1JNFj9E+SKRpaypdEbOGxrJDxB1MIOo9gcVjKLOrjTWNLX4fOCAWvlhkY9w4kRuaL+rcoeIqobzsIGJpw7alb0+JgugrfqnFf5OX9E6Ct+qcV/kpv0Uk62sc9DhXsVXvE62sc9DhXsVXvFG0sJ4/ciaGB8fuZzNBkdKJZcVrIJIpDeKkimYWSRRjx5C1wuC46hy0tzgrWVG9bWOeiwr2Kr3idbeOeiwr2Kr3imRvpislJE6GJw8IqMZLJF5IqN628c9FhXsVXvE628c9FhXsVXvFn0mr3ke/S6PfReSKjetvHPRYV7FV7xOtvHPRYV7FV7xPSaveQ9Lo99F5IqN628c9FhXsVXvFPs1uWFTilNUS1TIWyRVD4viA8MIaxjr2c5xvdx38FshbCfsvM2V3V2ew8yaIiLYbTwY5jEVFTy1cxtHE0udbaeDW8STYAcSFrTjFXLUVtLVz/709XG+S2xg02BkY5NaA0dysPOvlJ4TVNw+N3xNMWvqbbHzkXjj7mNOkebhwVf4pRyPdDJEWacUgeBJpaJIIIvbmFAuxKjdGGfTuVt+LjC+NeeSW/l0NokVG9beOeiwr2Kr3idbeOeiwr2Kr3i3+k1e8iT6XR76LyVeZ38j31UEddTRl1VSm4axpL54XHtx2Au4jxgP3rayoh1t456LCvYqveJ1tY56LCvYqveLDxFLWTkjy8Vh2snJEb6Ct+qcV/kpv0ToK36pxX+Tl/RSTraxz0OFexVe8Traxz0OFexVe8UPSwnj9yBoYHx+5HWUte4gNwjFCTs0qWRg9biLBZ/Cs39nwz47LFTQukjbBSdIC+oe5w0RK5u7WLgevR3pc6uOOFrYZH9psU7iPU55H9Ny681eEVGM4k/Fq6aSeOlIELpAA18u1obGOy1rRZ9hbW5nNSKKqE86+rJWGpwylnV1a+pe8bA0BrQAAAAALAAbABuXJEU0sAiIgCIiA82J4dHUwyU8zdKORrmPbxa4WPd37lrS/C5MNrJ8KmJOg4up3kW6SM9oEd418iHDctn1Wme3I81NK3EYB8oo7u1DW+G93jno+OOWnxWm6pWwcWaMRSrq3BlbovPQVomjbI3ftHmkbQvQuZlFxeTOPlFxbi90ERFg8hERAEREAVi5hf2Sv8A46b+1Eq6Vi5hf2Sv/jpv7UStOG+1IuuEe1L5Is5R/LnKgYbRyVAAdKbMpmH5yZ+pg7hrceTSpAVRGXWUfwjXOcx16amL46ex7Mkl7SzDiLjQB4NJ3qzutVUHJlxiLlTW5swELHAEucXvcXOlefGkkedJ7zzJJXNEXMyk5PNnHyk5tye7CIiweQiIgCIuE8zY2ue42a0ElEs3kjKTbyR4cUbLO+KgpxpT1DmsaOAJtc8BtudwDitjclMnIsOpIaOLZG3tOtYyPOt7zzLiTy1Dcq0zG5KmR0uN1De1JpMpAfJYOy9477aAP2X+criXS4elVQUe/c67C0KitR79wiIpBKCIiAIiIAvjm31L6iA1vytycODYm+AAikqSX0p8lhvrjv8AZJ0e4sK4K5s52RgxWhfE0Dp4/jKZ2w9IB4l+DhdvfY7lReDV5ljs8ESMOjKCLODhquRzt+IKqOIUfuL6lDxTD5PVj9T3IiKpKQIiIAiIgCsXML+yV/8AHTf2olXSsXML+yV/8dN/aiVpw32pF1wn2pfJEozkVlTDhlVJSg9IGa3NvpxxkgSSMG9zWFxGzZfdY0dTsa1jWstogDRtstbUtlntBBBAIO0HWD3rX7KbJ04ZWSUgB6F95aM67dGT2or8WONv3S0qRj63KHMuxK4nVKdakuxjkRFRnNhERAEREAXlpsIkxSuhwuIkNJD6p7fm422JPqBFvtOaF9xGuEETpDu8UcSdg/5wVr5l8jTR0hrJx8pq7PfpDtMj2sZyJvpHvA8lWeAp5paj7bfMuOGYfmlqy2W3z/on1DRRwRshiaGxxtaxjRsa1os0fgAu9EV0dCEREAREQBERAEREAVDZ3Mmvg6vbicQ+T1Z0agDZHNtLvvAF3e1/FXysfjuBwV1PJSVDNKOQWcNhB2hzTuINiDyXmcVOLizxOCnFxlszXwcRs3IpNU5ksSp3FlHW0skPkCrErJGDhdjXA/iO4Lq6pMc9LhXt1Xu1SS4fYn0yOelwu1P9LWRHkUh6pMc9LhXt1Xu06pMc9LhXt1Xu1j1fb8Dz6rv+HmR5FIeqTHPS4V7dV7tOqTHPS4V7dV7tPV9vwHqu/wCHmR5WLmF/ZK/+Om/tRKN9UmOelwr26r3an2a3I+pwumqIqp8LpJah8vxDnuYA6NjbXc1pvdp/opuDw06W3IscBhLKHJz7k0UTzk5KHEKM9EB4TAelpTvLwO1ETwe27e/RO5SxFYNZrJlo0msma0U1QJGNeL2O47WnYWnmDcLsUkzlZN+AV3hDBanrHE6tkVTa7m9zwNIcw5QzFauVjoI4tDTlkDB0l9EEkAbOZXPWYWSt0499jlrsHKN+lHvse9FIeqTHPS4V7dV7tOqTHPS4V7dV7tbPV9vwNnqu/wCHmR5fbKQdUmOelwr26r3a5R5mcXlIZNWUUUZ8d1OJ3yW5BzW/+wWVw+3PrkZXC7s+uRg8iMnPhjE2tcL0dJZ8+9sr79mPnctP3WP4rYsBYXJDJGnwqmbS04Nr3ke6xfK86i9xHIAW2AALNq6rgq4qK7HQ1VxqgoR2QREXs2BERAEREAREQBERAEREAREQBERAEREAREQBERAYfKzJyPEaSakkNtMdh9rmKRutkg7nAHmLjetbq7pG1NHFM3Rmiq2xzt4PbIwEjkdRB4FbUqp86ubyWetosSpInPf01O2qYwXJDXjQmI5NBaTw0OBWuValJS8DVOpSlGXdFsIiLYbQiIgCIiAIiIAiIgCIiAIiIAiIgCIiAIiIAiIgCIiAIiIAiIgC+FEQH1ERAEREAREQBERAEREAREQH/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2" name="AutoShape 2" descr="data:image/jpeg;base64,/9j/4AAQSkZJRgABAQAAAQABAAD/2wCEAAkGBxQTEBUUEhQVFBQXFR0XGBcYFxQYGxgYFxYXFxYUGBwYHCggGBolHRQXITEkJTUrLi4uFx8zODMsNygtLiwBCgoKDg0OGhAQGy4kHyQ0LCwsLCwsLC0tLCwtNDcsLCwsLCwsLCwsLCwsLCwsLCwsLCwsLCwsLCwsLCwsLCwsLP/AABEIANMA0wMBIgACEQEDEQH/xAAcAAABBQEBAQAAAAAAAAAAAAAAAwQFBgcBAgj/xABKEAABAwEEBQgGBggFAwUAAAABAAIRAwQFITESQVFxgQYHEyJhkaGxMnJzwdHwMzQ1QlKyFCMlYoKSwuFDU6Kz8RVjgyQmRGV0/8QAGgEAAgMBAQAAAAAAAAAAAAAAAAMBAgQFBv/EAC0RAAICAQQBAwMDBAMAAAAAAAABAgMRBBIhMUEFMlEicZETQmGBobHRFBVS/9oADAMBAAIRAxEAPwDcUIQgAQhCABCEIAEIQgAQhCABCEIAEIQgAQhCABCEIAEIQgAQhCABCEIAEIQgAQhCABCEIAEIQgAQhI2m0NpsL3uDGNElxIAA2klACpVQ5W84FnsR0INatrY0gBvru+7uxKq3KvnEqV3GhdwIbk6vkYy6n4R+8cdirN2XK2kdJ3XqTMnIGZkdvaVnsvS4Rpq07fMi8UOdmkAOnstelOvBze86JPcpqxc4131P8fQ9drm+YVBBSNWyMdOkxp1nqjzzSlqZeRz00X0bHYr3oVfoq1Kp2Ne0nuBlPVgjuT9CpMMHB2A4Sntjui0U4/R7ZaGR92S8dkNkDUdSfC1y6RnspjH9xt6FjzeUF7UcqtOvGpzAHbtWKkLNzj21uFWwsdt0auge46UlXdiXfBRVN9cmooVDs3OhQ/xrPaaUZks0m97SpOy84V3v/wDktb6wc3zClTi/JDrkvBaUKLs3KGy1PQtNF3Z0jJ7iZUk104jEK2SuMHpCEIIBCEIAEIQgAQhCABCEIAEIQgAXJXVBcsuUAsVkfWMF3o02n7zzkNwxJ3KG8LJKWXhHOVfKqhYaelVMvI6lMRpO+De0rJL1t9qvJwfaXdHRBllFsx2HHM5dY8AE1u+m+0PdarSTUqPOGllA7NmoDIKUr1w0S47u0rFbc3wjfVQo8s5RotpthoDWj5k9q8PtbBrnco6vaNI4nHUB2+C46J35fFZW2a1FDmpbicgB4rtjpGq+HEwMT/bYmsd3apG4/Td6vvCmtbppMi17YNonmWAaIFJ7R2ER3Ypa7aJpB5qYTGMzOcx24qXpWGmWNlgxaPJQVsEOiThIG6SuvhLhHFznlnirVkk7VDXhbtGoRoyIGuNSlFW7xrB1QkZZdwzWXVP6TXo1mTHjLwac5Hz2Jc6D8TovjaAfNQa90ahaZH/Kw7jouI+q3NQdnTbwkeSQp3EGSaFWrRO1jiI/lg+KlKVQOAI1oqVA0FziABiSdSupMW4ryeLPeN40vo7a54GqoJnvnzTmy86lspuLatKlW0TB0dJpnYCJHgqzbb5L5FOWM/F953Y38O/NRZaCIgQMowjbBWiEpeWVWmU+cG53Dzg2S0ENe7oKn4KhAHB2R8FbQV8suYWj8Tdh1fDgp24uVNos31eq5rP8t3XYOzRPo7xmtCs+TJbpZQ6PopCzW4+dam6G2ukaf/cpkuYd7c2+Kv12XpRtDNOhUbUbtaQY7CMwd6YmmZWmh4hCFJAIQhAAhCEAcWL87l4m0W+nZWHq0hB9epBcTuaB47Vr9521tCjUqvwaxhceAmOK+fbptBqVa1qrHFzj/M86RA3CBxSL5YWDRpo5lkm3ubTZsa0QBuGA3qAtVcvdJ4DYNi9Wy1Go6cgMhs/ukFzzpJHWOIMjNeqdUgk5k6yvCEEi9OuIMySfIZbtalOT1Umo7UNHLiFCJ/c1sbSeS6YIjDfKvU0ppsXam4NI1dgwG5Vy9R+tPzrKWu3lGx+BIPaM+LSo/lJbA3Se0zhhvOS6TksZOUoPO0iL3t0Sxv8AEfcodJCudcH++vBem1hu7TjHauZZJzeWdeuChHCFC3WuL07HHMd8JjbbcGy1uLvAfEqii2y7kkiSpXi2iDp5HEAZztAUVbbY6sQX9Vg9Fg8zt39ybMp46T8XHGD5n4L2TK0RgkWhXu5l0BK906ZccFoXJXk7Yf8Apn6bbGuIZpl50nxoseWjqtOOQTq5OVlyOr06Nnoy+q9rATRMS4wJL09Vv5Ky1kYtxUW8GdsswGZJ3QPEz5JKvYRMsOidmo/DyV25ymNFuLWNDQKbBAAAxkqr6IjPHYR7xKU8xeDdX+nbWpY7IZrjJBEOGbdRjFXLmptopXk1uTazHM4jrAf6T3hVO9mEOa4CMIkEnEGRqEGI7krd1rNKtTqtzp1GVRwcCR2AwmQfJx9XTt6PppCToVQ9rXNycA4biJHmlFqOaCEIQAIQk69VrGuc4w1oLiTqAEkoAzTnqv3QpU7Iw41OvU7GNPVb/Ecf4e1ZvSbDWjYPE4n57EX5ejrbbX1nTD3YDWKY9Eb9Ed69OOOK590ss6lENqBCEJA8EIQgAQhCAOJWpaHOADnEgYgEyk0IyGAQhCAOExJGBAJG8AkeSjbI3Gdg8cgn1pMMdujvKa2cQ3efLAHvJ7k2voIrdNIUS9noSC4+iPnPUFyz0NLEkAbwJOzFPWWYHBoaTvaT5pjN8Y5Lhbn6PJWro63OHfXxWU8hT+1LF/8Aqpf7jVsVy2ywuusWS1uwc5xcxpcD9IXDFvBIWBlxWZ7alKg81Kbg5pIqOIc0y1wLjGBCfxhcnJcZqU0ot5b8DLnKn/qL/UZr/dVZwjYduY8gVMcq72ZarU6qxrmtLQIMTIETAOSh57/A8DJHekTeZPB1tPGUaoxec4G94MDqZwMgThBy14icp1qMs5wG8tOGo6+04n+UKYqsBGMhvrOAx2mVCsEF7ZmNe4xPipj0ZtbDKyb3zYXn013UwfTok0XfwwW/6XN8VbVkHM3eejaKlEnCqwPHr08CN8GVrwWuLyjgSWGdQhCsVBV/l1d1otFifRsxaHvgHSJEszcAYzOSsCFDWSU8PJ8xXvcFpsxivRfT2OIlp3OHV4JtTtjhmdLfj45rbOeN8XaYw/Ws81i7MWtkA4RlsMLJOtJnT06lbHIrTtjTnLT3jvCXGIkYjaMf+ExdZ2nIkeI+I8Un0LgZb3tOPxSXBDnGce0SaFHstrtcHePgnFO2NOct34jvCo4MhTQ4QuDESMRtGP8AwuqpYEIQgAQhCAGt4O6oG0+QxHiF2nT9Fo2DxxJ3YyvFsEva3LATxJx7o7k/sDTJeBjMCO8x3p8eEM08cybFadED0WzGuJ711rpGBkbB1o4CYXTidLMjAkCSN8YhddicTx+ckHRzjrB5hdw+Oo7xmD4LnyRl3EArojeO4jjMHuQTy/k4D3z3jYQZ8F2e7jhu1hGlltGvbv1FdDziRhhjGUdqAx/H5Z5c3IkbiR71G3i0iuNIRIAk5QRok9sSpJuQg9U7MR/pwCZXu3qA6wfA5693crR7EXpShwK8m7xNntVGr/l1GuPqzo1BxaSvpJjgRIxBEr5fEaU6Qg4mZEzmPEr6B5A3j0930XzJDejce2mdGeMTxWmp+Dzdy5LChCE0SCEIQBQuef7NHtme9Y2xsADsx81sfPR9nD2zPeqZzWUtK8GaYkGi8GRII0W4bCkWLMsHV0k9lLn8FWo2YuEiO9dNkd2HcR71p1e77otloqUadT9HtTHuYWtPRkuacYa7qvG7FVLlLcj7HX6IvbV6ocHAaBgzvEpcoOJs0+prte3lMrNVp++3vBB+KRNnByJG/FS/SDKY7HYbduBXipZ2nVG74JeR8tPGRECg4GW4n90446ozKUZbnD0hPgU7fZDqg+B8Ui8HJw4EfHJGEzPLTNdHtlqYdcbx8Et2jEbRj5Jg6g05SPEfHzXgUHA9XH1c+7PUqOtCXGce0SK6mDLcfvAHwKcstTDrjf8A2VHBkbkFOkXVnT91urdA80+pU49EcczxKZ2Si1wc4gHScSJxwGA9/cnjGxGiANQgfBNN+lrxDPye4JgnXkcx3o0M8QI8dy8xn2Z6yN4GK7o/22f2UGnP8nNXmMu4gFHzlB4zIPcEfO7hke8IB+dR4GSDxUh38hPz8+5BGR4Anykrod4ZZ+etGME6teocUBj+DpYcZzG33bU0vVn6rOcjrTkeG0YjvGCb3gYpO7j2YjFSuylj+l8m1ch7DTqXVZOkpsf+pb6TWu8wp+7rupUGltGm2m0u0iGiBpEAE+AUTze/Zdk9i3yVhW5dHlLPe/uCEIUlAQhCAKDz0fZw9sz3qhcz/wBqt9lU8gr7z0fZo9sz3qh8hbZSsdqZVeDGgQ5wEnrDUNnwSZvEkdLT1ynRJR/kq16H/wBwOP8A9i3/AH2rSOdP66PZN83Llr5CWO2W1lssVqAqdO2tUpPM6UVA92jk5pw7RuRzqfXW+yb+ZyrZ7RujedRFdYTKvdADrRRY9uk11am1w9JpDntaQRqEOWgXnyGsVSs6lZ6/6PXA0jSDg4Q7J3RuMxGtphUO4vrdn9vT/wBxqY897y2+S5pIIpUyCDBBAMEEZFVrxteR+t3q6KjLHBN3/wAlrVZMarGvpzHSMIAk5SDl84qF0xke52Hnhq1LRL3rudyfsznuLnObSLnEySSMyTmVnc4Rq2KliUXwaNFbO2tuXh4EalkGqWnYcviPHgm1WiW5jDbmFfLk5CutNlFalW0HFzhoPbLOq4gQRi3xUdePJO2UPToOe38VL9YM/wAI63brU7JIFqKZScc4ZU2GSAcRIzxUeHiMtWo+JmVOOs7ScOq4HLIyNrTj3KBc2DGsGO5QuRd0FwWKzHRYANgzg5he5JEZjUF4a7AajAmJ8l1rC7ADSnUBPcMfBUNsVtiuAJnXMZ5mN8SQiPnDwUhRuO0vyo1P4ho/nhPaXJC0nMMbvcJ8FKg34KS1Fce5pEF87eBGHmuh2MxvGY+PirdZeQNV2dQR+6xzvOApiyc3TB6em7e5rR/px8VdVTZnl6hp4/uyZxp4R2z/AMHNemBznCAS44CBJPZhiVr1k5F0WR+rpiNZBcfFSLLupMEaYA2NDR4CVdUPyzNP1aC9sM/cx6jcNpcJFF4H7w0fB0FQ9vdFIxBkRnljn25eK2+8WsFMuZJABkncTh3LDbbPRmBhGMntGxVnWoNYG6bVy1EJZWMfBu/N/wDZdk9gzyVgUByCH7MsnsGeSnlqj0cGfuZ1CEKSoIQhAFB56Ps4e2Z71l7MA0atEflC0/npP7OHtm+RWa2OgXloy6oJOwQFlveDs+nzhCqU5vCXJ4acQQYIxBGGPZjh3pe2W2pVg1HufADQSTIGJE69uaWrXYQJadI7Iid2OJTAFIU0+jfp9TTqY76mnj8ju53ltqoOJGiK9MkugQBUaSScoAnuVn5z+bmvbq5tlkqMqE02t6MmJ0RgWumDPbCp57fnt+Z4J5dt61rOZo1XM1kA4HeMtibCaSwxeo07sanF4a+ei8X/AGZ9O4KFN40KjG0g5rtRGBaY1rOdLaI7RiPiFP8AKDlZaLXRbSqFrNF2kS0EaZGUicIxyz7IVfE6xPq+GBx7kWSUnwTo6p1Qal8/0Lrb6xHJmo5jiCHkhzSQQRWzBGIUZzNcsrZXtn6NXrGrS6JzhpgFwLdEDrZxic1L07tqWnk0+lZ2F9Rz3EMwBMVSXATuKp/MpZX0r5LKrHU3ihUlr2lrhizMHFPWeDlTUWrM95ZIcqfrleSI6VwxjDHtyVJtJl7iPxEjvV45WjRttokj6Q9gxAOM4a9ao9qbD3DtKQu2dN81x+yHFS83mYgbh44yt4uKyNNNkQwaDSSAMy0ZwsUZZWaI6oyHkt0uAf8ApT7Jn5JTaWm2YfUozjGOWSAstFvpOB3u9wTa139ZKPpVKbTvaDwkyqbzlXHU6BlppOeA1sVWBzognB8DZMHhsWXQrTscXjAnTaKNsd2424cv6D6rKVGaj3uDWwHHEnhhmeCnLeyv0L3McOlDSWtjAkCQ0kY5rOuaK5dKo+1OHVp9Rna4jrHgDH8S0iy3vTf0MH6ZheztDYJG+DPBWhJtZYnUVRrnthzjsxi28uLZUmXhnYG5H+KSFJ83tOtbLaHVatR1OkNNwLjBP3AQMDjjwTXnPuX9Htpe0QysNMbA7J7fI/xK38iqIsF01bTUHWe01YOwDRpM4/1JST3YZvsdaoTglmXBY70+rVz2u8GrCbT9E/1f6mrZ7DXL7r03GS5kk7SWCT3rGLT9E/1feFF3aLemrFdiN25CfZlk9gzyU8oHkJ9mWT2DPJTy0Lo48/cwQhCkqC8vcAJOATK8LW5pAbGUyoG+bU4UajiSTonxw96iTwmyspbU2QXOlb2WqyijQcHvFQOMZQA7AE4TiFVrFYejEkky0NywkRMHWpq5rEHu64wJge8+5WC31abGBhaHSOqwDZ5Lh26xzeDmv1C6VTrykn2eLHZG2iwwGtDwIBgCXNOEntVeum5HVXv0Whrm4kkY6WpvYcFbrhtrTS0dDo9ExAmN4Umyq2cIk+KlTi/JWL4WJY+ceTLLVdxe6CHaTZ0gBJgZzsjHFRt4UGsDdGZxMkmYwjs29y2Z9BpDhojrCHYZ4RjtWa2izmnULH/ddB7Y1q6k4m3Teo3aWUFJtwXGOirhy74fPavAC6tGT3ePKJm5uUtpsuFJ/VzLHDSbj2ZiY7FcLs5w6DntdaaGhUAgVGAOgHMCesAdmKzaV2fn5/vwV42NGW7SV2e6PPyiS5SWttW11qjDLXPkHaIA1qn2uNN0CBJ8MFPFQt404qu1Tj34qY9si5JRil44JlwBaBEdUZFw1DYc1tnJz6qfYt/IVh9m+jb6oW4cm/qp9i38hTaO2YfVEtkGRnIu/W2kWmyVoc6m97QD9+kSRHDEboWYcoOT77PbTZmguJeBT2uDzDPOOC8We9n2a8HV2ZtrvkfiaXnSad49y2Grd9O12mxW1mIa1xB2hzZbO4zxJU+9C8vTS3Lpr+4w5R1W3bdHRUzDyzomnWXvB037/SKqN+219G77pqsMPpjSbwAw3EYbimfOnfXT23o2n9XQGgO15xe7yHBL8sxF13b7M/laolLOceCaqsKDl3Jtv8F7vW7qd7WOg9pgabXzrAmKjN8SN6rvPBeoZTo2SngCNNwGprerTbxIP8qV5mbS/oa7D9G17S0nU5w6zR3NPHtVV51KL23k8uycxrmerEQNxa5TJ/Rn5KUV41GxviOWi/XAf2LT9n/SshtP0T/V97VsFxti5qY/7f8ASsgtP0T/AFf6mqlv7TToerfv/s3PkCf2XZPYM8lPhVvm6rA3ZZROIogEblZVpXRxrPewQhCkoRN7+mPV95UFflFz6DmtEnONsGVZrfYy/EHECIUQ5pBg4FVlHcmis47otFUueuIb+6cfinN8vHTU9mifGV4v2wGm7pqeR9IbDt3FIULUx8EhpMRDtXYNvBebvplTY89M4VkHXJwZN2GzaIk5nwTpR1G2NaIDIGwFLULcHGD1VkUorhEJolaVq2phfNystHWa7ReBE6j2FeqriGkgSQMlXLytb8CHEZ5GFrrveVFjHbxiSyQV63cGueHiHNnEYTAkb5VeWnX9YG1WtqU3t6QNAc2R1sPNUC/+pS02hshwnDMHCMOHct1c03g9B6R6p+jL9C3Lz0/gYoTOjeLTnLT3jwxTsGRIxG0YhPaaPWxsjLpnQVD3kR0hgRAA4xipgBQVqqaT3HPHPsyHhCvARqekSt3maQ4+ZW6cnPqp9i38hWDUHFtNoB1T3/8AK3nk59VPsW/kKdT2zmepPMIIwm8j+uq+0f8AnK3TkDdrrPYKTHk6TpfBOWn1tEbh71l3JK4/0q8y1wmnTquqP7Q15hvExwlWTnK5TPo26ztonGgNNw1Oc/DQPZoD/X2Ih9OZMNTm1xqj8ZKnzgXKbNbqgx0KpNVhOsOJ0hvB8wpXlp9l3b7M/larnyrsLLzu0VqPWe1vSU4zkDrU95gjeAmVG4TaaN1NI/V029I/c1rSGneYG6VOzl48lY6j6YOXcW8/gTtH7MueiBhVdVpvdtLtNtRw4BgG4JbnOuttqsLbVSxNJumCNdJwBcOGB4FQHPBemnaadBp6tJuk7136uDQP5ipTmpvoVaL7FWgwCWA66bsHM4T3O7FOU3tKbJRgr/Ocv7Mn7GzRupo2U/6FjFp+if6v9QW6XjQ6OxOZqaHAbgDHgsKtX0T/AFfeFS7tGj015hYzVOQziLvs5GB0PervYLRptxzGB+KpPIoRd9n9mCrbc7cHHcPnvWhdHIs97JJCEKSgJvarKHjHA6inCEAV602ctwcMD3FVa8uThmaOI/CdW46+K0iowEQRIUdXuz8B4H4pdlUbFiQm2mNqxIzN1lrU82vbwMeGC7TvFw9IA+BV9qUXNzBCQfRac2g7wCsU/ToS8mOXp/8A5kVqy30BhMdjhMdya1aOmZFQOJx1e5Wh920jnTZ3JJ1y0D/hjxSP+slH2yKPQT+UQlrraLScjq3/ANlW7wu416TmNIBwMnsMwr1UuCiR1WwdsuPvTKpcb2jqkHwTNL6e6nlsZp9JOuxTb6Mgt92VaJiowgfiGLTxSFGu5plpj37xrWr2izkYPaR2EYH4qu3lyWpVMaf6t3Zi07xq4Lc6/g9FXrF+7grtkvAEjShrtur+yi69PRcW7Dhu1eEJ5eV0VaJ67erqcMW9+rimCVtwb3b+ol5JOj6DZ2eGrit75OfVf/Cz8hWDUKbujaYOWoatXH+y1uw8r7HQs4Y+vTLjSaIa4OIIZBB0Zg71ertmXXpuENvI95HWBtistotNXAvqVKridVNrnaDfM73LHr1t7q9epWf6T3F0bJyHAYcFbOXHOCy1UhZrKyoaeGk49UujJobBMTnMZBVmw8n7bVjQszmj8TwWeDziNwRPnhFtM1DM7O3/AILjzS3/ANHVdZXnq1OsydTwMWjeB3hahbLVTs9JznlrGMaTiQBAEwFj138gLVIc+u2kZnqAkgjWDhBU3T5v6BIdaKte0uH+ZUMDdHWHerw3JYMmpdU57kzO70vPpqtSs9w0nuLiMZEnAZahhwTi4q9op12VbJSqVHsdIOg8s3OjUQTrG9avYuT1lpfR0KY7dEE95UmFCq8jJa/jalwU+tar6tVMsqCz2drsDA60HDDrOTOzc3E/WLTUdtbTAaDxdPktAp0nOyBKfULt1vPAfFX2J9mX/kSSxHj7EXdN2hlNlKkDoMaGicYAykqx2eiGtAC7TphogCAvauIbyCEIQAIQhAAhCEAcISNSyMObR5JdCAGL7sbqJHcUi66zqcOIUohAEK67njUDxSL7O4ZtPcrAhAFZewEQRI2FR1ouZjvRlp7MR3FXVzAcwCknWNh+6EAZ/WuN+XVcPnaq9bub3TMsmmdgILe7Md6103czYe8o/wCnM2HvUNJl4WSh7WY1R5sHE9au0DsZJ81PXdzeWSni/TrH990D+VsCN8rRxd9PZ4lexYmD7oUbEXlqLH5KzY7vpUhFKmxnqtATsMJyBPBT7aDRk0dy9gKwptvsgmWN5+6eOHml2XY7WQFLoQQRzLrGtx4YJxTsTBqnfinKEAcAXUIQAIQhAAhCEACEIQAIQhAAhCEACEIQAIQhAAhCEACEIQAIQhAAhCEACEIQAIQhAAhCEACEIQAIQhAH/9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9" name="AutoShape 4" descr="data:image/jpeg;base64,/9j/4AAQSkZJRgABAQAAAQABAAD/2wCEAAkGBxQTEBUUEhQVFBQXFR0XGBcYFxQYGxgYFxYXFxYUGBwYHCggGBolHRQXITEkJTUrLi4uFx8zODMsNygtLiwBCgoKDg0OGhAQGy4kHyQ0LCwsLCwsLC0tLCwtNDcsLCwsLCwsLCwsLCwsLCwsLCwsLCwsLCwsLCwsLCwsLCwsLP/AABEIANMA0wMBIgACEQEDEQH/xAAcAAABBQEBAQAAAAAAAAAAAAAAAwQFBgcBAgj/xABKEAABAwEEBQgGBggFAwUAAAABAAIRAwQFITESQVFxgQYHEyJhkaGxMnJzwdHwMzQ1QlKyFCMlYoKSwuFDU6Kz8RVjgyQmRGV0/8QAGgEAAgMBAQAAAAAAAAAAAAAAAAMBAgQFBv/EAC0RAAICAQQBAwMDBAMAAAAAAAABAgMRBBIhMUEFMlEicZETQmGBobHRFBVS/9oADAMBAAIRAxEAPwDcUIQgAQhCABCEIAEIQgAQhCABCEIAEIQgAQhCABCEIAEIQgAQhCABCEIAEIQgAQhCABCEIAEIQgAQhI2m0NpsL3uDGNElxIAA2klACpVQ5W84FnsR0INatrY0gBvru+7uxKq3KvnEqV3GhdwIbk6vkYy6n4R+8cdirN2XK2kdJ3XqTMnIGZkdvaVnsvS4Rpq07fMi8UOdmkAOnstelOvBze86JPcpqxc4131P8fQ9drm+YVBBSNWyMdOkxp1nqjzzSlqZeRz00X0bHYr3oVfoq1Kp2Ne0nuBlPVgjuT9CpMMHB2A4Sntjui0U4/R7ZaGR92S8dkNkDUdSfC1y6RnspjH9xt6FjzeUF7UcqtOvGpzAHbtWKkLNzj21uFWwsdt0auge46UlXdiXfBRVN9cmooVDs3OhQ/xrPaaUZks0m97SpOy84V3v/wDktb6wc3zClTi/JDrkvBaUKLs3KGy1PQtNF3Z0jJ7iZUk104jEK2SuMHpCEIIBCEIAEIQgAQhCABCEIAEIQgAXJXVBcsuUAsVkfWMF3o02n7zzkNwxJ3KG8LJKWXhHOVfKqhYaelVMvI6lMRpO+De0rJL1t9qvJwfaXdHRBllFsx2HHM5dY8AE1u+m+0PdarSTUqPOGllA7NmoDIKUr1w0S47u0rFbc3wjfVQo8s5RotpthoDWj5k9q8PtbBrnco6vaNI4nHUB2+C46J35fFZW2a1FDmpbicgB4rtjpGq+HEwMT/bYmsd3apG4/Td6vvCmtbppMi17YNonmWAaIFJ7R2ER3Ypa7aJpB5qYTGMzOcx24qXpWGmWNlgxaPJQVsEOiThIG6SuvhLhHFznlnirVkk7VDXhbtGoRoyIGuNSlFW7xrB1QkZZdwzWXVP6TXo1mTHjLwac5Hz2Jc6D8TovjaAfNQa90ahaZH/Kw7jouI+q3NQdnTbwkeSQp3EGSaFWrRO1jiI/lg+KlKVQOAI1oqVA0FziABiSdSupMW4ryeLPeN40vo7a54GqoJnvnzTmy86lspuLatKlW0TB0dJpnYCJHgqzbb5L5FOWM/F953Y38O/NRZaCIgQMowjbBWiEpeWVWmU+cG53Dzg2S0ENe7oKn4KhAHB2R8FbQV8suYWj8Tdh1fDgp24uVNos31eq5rP8t3XYOzRPo7xmtCs+TJbpZQ6PopCzW4+dam6G2ukaf/cpkuYd7c2+Kv12XpRtDNOhUbUbtaQY7CMwd6YmmZWmh4hCFJAIQhAAhCEAcWL87l4m0W+nZWHq0hB9epBcTuaB47Vr9521tCjUqvwaxhceAmOK+fbptBqVa1qrHFzj/M86RA3CBxSL5YWDRpo5lkm3ubTZsa0QBuGA3qAtVcvdJ4DYNi9Wy1Go6cgMhs/ukFzzpJHWOIMjNeqdUgk5k6yvCEEi9OuIMySfIZbtalOT1Umo7UNHLiFCJ/c1sbSeS6YIjDfKvU0ppsXam4NI1dgwG5Vy9R+tPzrKWu3lGx+BIPaM+LSo/lJbA3Se0zhhvOS6TksZOUoPO0iL3t0Sxv8AEfcodJCudcH++vBem1hu7TjHauZZJzeWdeuChHCFC3WuL07HHMd8JjbbcGy1uLvAfEqii2y7kkiSpXi2iDp5HEAZztAUVbbY6sQX9Vg9Fg8zt39ybMp46T8XHGD5n4L2TK0RgkWhXu5l0BK906ZccFoXJXk7Yf8Apn6bbGuIZpl50nxoseWjqtOOQTq5OVlyOr06Nnoy+q9rATRMS4wJL09Vv5Ky1kYtxUW8GdsswGZJ3QPEz5JKvYRMsOidmo/DyV25ymNFuLWNDQKbBAAAxkqr6IjPHYR7xKU8xeDdX+nbWpY7IZrjJBEOGbdRjFXLmptopXk1uTazHM4jrAf6T3hVO9mEOa4CMIkEnEGRqEGI7krd1rNKtTqtzp1GVRwcCR2AwmQfJx9XTt6PppCToVQ9rXNycA4biJHmlFqOaCEIQAIQk69VrGuc4w1oLiTqAEkoAzTnqv3QpU7Iw41OvU7GNPVb/Ecf4e1ZvSbDWjYPE4n57EX5ejrbbX1nTD3YDWKY9Eb9Ed69OOOK590ss6lENqBCEJA8EIQgAQhCAOJWpaHOADnEgYgEyk0IyGAQhCAOExJGBAJG8AkeSjbI3Gdg8cgn1pMMdujvKa2cQ3efLAHvJ7k2voIrdNIUS9noSC4+iPnPUFyz0NLEkAbwJOzFPWWYHBoaTvaT5pjN8Y5Lhbn6PJWro63OHfXxWU8hT+1LF/8Aqpf7jVsVy2ywuusWS1uwc5xcxpcD9IXDFvBIWBlxWZ7alKg81Kbg5pIqOIc0y1wLjGBCfxhcnJcZqU0ot5b8DLnKn/qL/UZr/dVZwjYduY8gVMcq72ZarU6qxrmtLQIMTIETAOSh57/A8DJHekTeZPB1tPGUaoxec4G94MDqZwMgThBy14icp1qMs5wG8tOGo6+04n+UKYqsBGMhvrOAx2mVCsEF7ZmNe4xPipj0ZtbDKyb3zYXn013UwfTok0XfwwW/6XN8VbVkHM3eejaKlEnCqwPHr08CN8GVrwWuLyjgSWGdQhCsVBV/l1d1otFifRsxaHvgHSJEszcAYzOSsCFDWSU8PJ8xXvcFpsxivRfT2OIlp3OHV4JtTtjhmdLfj45rbOeN8XaYw/Ws81i7MWtkA4RlsMLJOtJnT06lbHIrTtjTnLT3jvCXGIkYjaMf+ExdZ2nIkeI+I8Un0LgZb3tOPxSXBDnGce0SaFHstrtcHePgnFO2NOct34jvCo4MhTQ4QuDESMRtGP8AwuqpYEIQgAQhCAGt4O6oG0+QxHiF2nT9Fo2DxxJ3YyvFsEva3LATxJx7o7k/sDTJeBjMCO8x3p8eEM08cybFadED0WzGuJ711rpGBkbB1o4CYXTidLMjAkCSN8YhddicTx+ckHRzjrB5hdw+Oo7xmD4LnyRl3EArojeO4jjMHuQTy/k4D3z3jYQZ8F2e7jhu1hGlltGvbv1FdDziRhhjGUdqAx/H5Z5c3IkbiR71G3i0iuNIRIAk5QRok9sSpJuQg9U7MR/pwCZXu3qA6wfA5693crR7EXpShwK8m7xNntVGr/l1GuPqzo1BxaSvpJjgRIxBEr5fEaU6Qg4mZEzmPEr6B5A3j0930XzJDejce2mdGeMTxWmp+Dzdy5LChCE0SCEIQBQuef7NHtme9Y2xsADsx81sfPR9nD2zPeqZzWUtK8GaYkGi8GRII0W4bCkWLMsHV0k9lLn8FWo2YuEiO9dNkd2HcR71p1e77otloqUadT9HtTHuYWtPRkuacYa7qvG7FVLlLcj7HX6IvbV6ocHAaBgzvEpcoOJs0+prte3lMrNVp++3vBB+KRNnByJG/FS/SDKY7HYbduBXipZ2nVG74JeR8tPGRECg4GW4n90446ozKUZbnD0hPgU7fZDqg+B8Ui8HJw4EfHJGEzPLTNdHtlqYdcbx8Et2jEbRj5Jg6g05SPEfHzXgUHA9XH1c+7PUqOtCXGce0SK6mDLcfvAHwKcstTDrjf8A2VHBkbkFOkXVnT91urdA80+pU49EcczxKZ2Si1wc4gHScSJxwGA9/cnjGxGiANQgfBNN+lrxDPye4JgnXkcx3o0M8QI8dy8xn2Z6yN4GK7o/22f2UGnP8nNXmMu4gFHzlB4zIPcEfO7hke8IB+dR4GSDxUh38hPz8+5BGR4Anykrod4ZZ+etGME6teocUBj+DpYcZzG33bU0vVn6rOcjrTkeG0YjvGCb3gYpO7j2YjFSuylj+l8m1ch7DTqXVZOkpsf+pb6TWu8wp+7rupUGltGm2m0u0iGiBpEAE+AUTze/Zdk9i3yVhW5dHlLPe/uCEIUlAQhCAKDz0fZw9sz3qhcz/wBqt9lU8gr7z0fZo9sz3qh8hbZSsdqZVeDGgQ5wEnrDUNnwSZvEkdLT1ynRJR/kq16H/wBwOP8A9i3/AH2rSOdP66PZN83Llr5CWO2W1lssVqAqdO2tUpPM6UVA92jk5pw7RuRzqfXW+yb+ZyrZ7RujedRFdYTKvdADrRRY9uk11am1w9JpDntaQRqEOWgXnyGsVSs6lZ6/6PXA0jSDg4Q7J3RuMxGtphUO4vrdn9vT/wBxqY897y2+S5pIIpUyCDBBAMEEZFVrxteR+t3q6KjLHBN3/wAlrVZMarGvpzHSMIAk5SDl84qF0xke52Hnhq1LRL3rudyfsznuLnObSLnEySSMyTmVnc4Rq2KliUXwaNFbO2tuXh4EalkGqWnYcviPHgm1WiW5jDbmFfLk5CutNlFalW0HFzhoPbLOq4gQRi3xUdePJO2UPToOe38VL9YM/wAI63brU7JIFqKZScc4ZU2GSAcRIzxUeHiMtWo+JmVOOs7ScOq4HLIyNrTj3KBc2DGsGO5QuRd0FwWKzHRYANgzg5he5JEZjUF4a7AajAmJ8l1rC7ADSnUBPcMfBUNsVtiuAJnXMZ5mN8SQiPnDwUhRuO0vyo1P4ho/nhPaXJC0nMMbvcJ8FKg34KS1Fce5pEF87eBGHmuh2MxvGY+PirdZeQNV2dQR+6xzvOApiyc3TB6em7e5rR/px8VdVTZnl6hp4/uyZxp4R2z/AMHNemBznCAS44CBJPZhiVr1k5F0WR+rpiNZBcfFSLLupMEaYA2NDR4CVdUPyzNP1aC9sM/cx6jcNpcJFF4H7w0fB0FQ9vdFIxBkRnljn25eK2+8WsFMuZJABkncTh3LDbbPRmBhGMntGxVnWoNYG6bVy1EJZWMfBu/N/wDZdk9gzyVgUByCH7MsnsGeSnlqj0cGfuZ1CEKSoIQhAFB56Ps4e2Z71l7MA0atEflC0/npP7OHtm+RWa2OgXloy6oJOwQFlveDs+nzhCqU5vCXJ4acQQYIxBGGPZjh3pe2W2pVg1HufADQSTIGJE69uaWrXYQJadI7Iid2OJTAFIU0+jfp9TTqY76mnj8ju53ltqoOJGiK9MkugQBUaSScoAnuVn5z+bmvbq5tlkqMqE02t6MmJ0RgWumDPbCp57fnt+Z4J5dt61rOZo1XM1kA4HeMtibCaSwxeo07sanF4a+ei8X/AGZ9O4KFN40KjG0g5rtRGBaY1rOdLaI7RiPiFP8AKDlZaLXRbSqFrNF2kS0EaZGUicIxyz7IVfE6xPq+GBx7kWSUnwTo6p1Qal8/0Lrb6xHJmo5jiCHkhzSQQRWzBGIUZzNcsrZXtn6NXrGrS6JzhpgFwLdEDrZxic1L07tqWnk0+lZ2F9Rz3EMwBMVSXATuKp/MpZX0r5LKrHU3ihUlr2lrhizMHFPWeDlTUWrM95ZIcqfrleSI6VwxjDHtyVJtJl7iPxEjvV45WjRttokj6Q9gxAOM4a9ao9qbD3DtKQu2dN81x+yHFS83mYgbh44yt4uKyNNNkQwaDSSAMy0ZwsUZZWaI6oyHkt0uAf8ApT7Jn5JTaWm2YfUozjGOWSAstFvpOB3u9wTa139ZKPpVKbTvaDwkyqbzlXHU6BlppOeA1sVWBzognB8DZMHhsWXQrTscXjAnTaKNsd2424cv6D6rKVGaj3uDWwHHEnhhmeCnLeyv0L3McOlDSWtjAkCQ0kY5rOuaK5dKo+1OHVp9Rna4jrHgDH8S0iy3vTf0MH6ZheztDYJG+DPBWhJtZYnUVRrnthzjsxi28uLZUmXhnYG5H+KSFJ83tOtbLaHVatR1OkNNwLjBP3AQMDjjwTXnPuX9Htpe0QysNMbA7J7fI/xK38iqIsF01bTUHWe01YOwDRpM4/1JST3YZvsdaoTglmXBY70+rVz2u8GrCbT9E/1f6mrZ7DXL7r03GS5kk7SWCT3rGLT9E/1feFF3aLemrFdiN25CfZlk9gzyU8oHkJ9mWT2DPJTy0Lo48/cwQhCkqC8vcAJOATK8LW5pAbGUyoG+bU4UajiSTonxw96iTwmyspbU2QXOlb2WqyijQcHvFQOMZQA7AE4TiFVrFYejEkky0NywkRMHWpq5rEHu64wJge8+5WC31abGBhaHSOqwDZ5Lh26xzeDmv1C6VTrykn2eLHZG2iwwGtDwIBgCXNOEntVeum5HVXv0Whrm4kkY6WpvYcFbrhtrTS0dDo9ExAmN4Umyq2cIk+KlTi/JWL4WJY+ceTLLVdxe6CHaTZ0gBJgZzsjHFRt4UGsDdGZxMkmYwjs29y2Z9BpDhojrCHYZ4RjtWa2izmnULH/ddB7Y1q6k4m3Teo3aWUFJtwXGOirhy74fPavAC6tGT3ePKJm5uUtpsuFJ/VzLHDSbj2ZiY7FcLs5w6DntdaaGhUAgVGAOgHMCesAdmKzaV2fn5/vwV42NGW7SV2e6PPyiS5SWttW11qjDLXPkHaIA1qn2uNN0CBJ8MFPFQt404qu1Tj34qY9si5JRil44JlwBaBEdUZFw1DYc1tnJz6qfYt/IVh9m+jb6oW4cm/qp9i38hTaO2YfVEtkGRnIu/W2kWmyVoc6m97QD9+kSRHDEboWYcoOT77PbTZmguJeBT2uDzDPOOC8We9n2a8HV2ZtrvkfiaXnSad49y2Grd9O12mxW1mIa1xB2hzZbO4zxJU+9C8vTS3Lpr+4w5R1W3bdHRUzDyzomnWXvB037/SKqN+219G77pqsMPpjSbwAw3EYbimfOnfXT23o2n9XQGgO15xe7yHBL8sxF13b7M/laolLOceCaqsKDl3Jtv8F7vW7qd7WOg9pgabXzrAmKjN8SN6rvPBeoZTo2SngCNNwGprerTbxIP8qV5mbS/oa7D9G17S0nU5w6zR3NPHtVV51KL23k8uycxrmerEQNxa5TJ/Rn5KUV41GxviOWi/XAf2LT9n/SshtP0T/V97VsFxti5qY/7f8ASsgtP0T/AFf6mqlv7TToerfv/s3PkCf2XZPYM8lPhVvm6rA3ZZROIogEblZVpXRxrPewQhCkoRN7+mPV95UFflFz6DmtEnONsGVZrfYy/EHECIUQ5pBg4FVlHcmis47otFUueuIb+6cfinN8vHTU9mifGV4v2wGm7pqeR9IbDt3FIULUx8EhpMRDtXYNvBebvplTY89M4VkHXJwZN2GzaIk5nwTpR1G2NaIDIGwFLULcHGD1VkUorhEJolaVq2phfNystHWa7ReBE6j2FeqriGkgSQMlXLytb8CHEZ5GFrrveVFjHbxiSyQV63cGueHiHNnEYTAkb5VeWnX9YG1WtqU3t6QNAc2R1sPNUC/+pS02hshwnDMHCMOHct1c03g9B6R6p+jL9C3Lz0/gYoTOjeLTnLT3jwxTsGRIxG0YhPaaPWxsjLpnQVD3kR0hgRAA4xipgBQVqqaT3HPHPsyHhCvARqekSt3maQ4+ZW6cnPqp9i38hWDUHFtNoB1T3/8AK3nk59VPsW/kKdT2zmepPMIIwm8j+uq+0f8AnK3TkDdrrPYKTHk6TpfBOWn1tEbh71l3JK4/0q8y1wmnTquqP7Q15hvExwlWTnK5TPo26ztonGgNNw1Oc/DQPZoD/X2Ih9OZMNTm1xqj8ZKnzgXKbNbqgx0KpNVhOsOJ0hvB8wpXlp9l3b7M/larnyrsLLzu0VqPWe1vSU4zkDrU95gjeAmVG4TaaN1NI/V029I/c1rSGneYG6VOzl48lY6j6YOXcW8/gTtH7MueiBhVdVpvdtLtNtRw4BgG4JbnOuttqsLbVSxNJumCNdJwBcOGB4FQHPBemnaadBp6tJuk7136uDQP5ipTmpvoVaL7FWgwCWA66bsHM4T3O7FOU3tKbJRgr/Ocv7Mn7GzRupo2U/6FjFp+if6v9QW6XjQ6OxOZqaHAbgDHgsKtX0T/AFfeFS7tGj015hYzVOQziLvs5GB0PervYLRptxzGB+KpPIoRd9n9mCrbc7cHHcPnvWhdHIs97JJCEKSgJvarKHjHA6inCEAV602ctwcMD3FVa8uThmaOI/CdW46+K0iowEQRIUdXuz8B4H4pdlUbFiQm2mNqxIzN1lrU82vbwMeGC7TvFw9IA+BV9qUXNzBCQfRac2g7wCsU/ToS8mOXp/8A5kVqy30BhMdjhMdya1aOmZFQOJx1e5Wh920jnTZ3JJ1y0D/hjxSP+slH2yKPQT+UQlrraLScjq3/ANlW7wu416TmNIBwMnsMwr1UuCiR1WwdsuPvTKpcb2jqkHwTNL6e6nlsZp9JOuxTb6Mgt92VaJiowgfiGLTxSFGu5plpj37xrWr2izkYPaR2EYH4qu3lyWpVMaf6t3Zi07xq4Lc6/g9FXrF+7grtkvAEjShrtur+yi69PRcW7Dhu1eEJ5eV0VaJ67erqcMW9+rimCVtwb3b+ol5JOj6DZ2eGrit75OfVf/Cz8hWDUKbujaYOWoatXH+y1uw8r7HQs4Y+vTLjSaIa4OIIZBB0Zg71ertmXXpuENvI95HWBtistotNXAvqVKridVNrnaDfM73LHr1t7q9epWf6T3F0bJyHAYcFbOXHOCy1UhZrKyoaeGk49UujJobBMTnMZBVmw8n7bVjQszmj8TwWeDziNwRPnhFtM1DM7O3/AILjzS3/ANHVdZXnq1OsydTwMWjeB3hahbLVTs9JznlrGMaTiQBAEwFj138gLVIc+u2kZnqAkgjWDhBU3T5v6BIdaKte0uH+ZUMDdHWHerw3JYMmpdU57kzO70vPpqtSs9w0nuLiMZEnAZahhwTi4q9op12VbJSqVHsdIOg8s3OjUQTrG9avYuT1lpfR0KY7dEE95UmFCq8jJa/jalwU+tar6tVMsqCz2drsDA60HDDrOTOzc3E/WLTUdtbTAaDxdPktAp0nOyBKfULt1vPAfFX2J9mX/kSSxHj7EXdN2hlNlKkDoMaGicYAykqx2eiGtAC7TphogCAvauIbyCEIQAIQhAAhCEAcISNSyMObR5JdCAGL7sbqJHcUi66zqcOIUohAEK67njUDxSL7O4ZtPcrAhAFZewEQRI2FR1ouZjvRlp7MR3FXVzAcwCknWNh+6EAZ/WuN+XVcPnaq9bub3TMsmmdgILe7Md6103czYe8o/wCnM2HvUNJl4WSh7WY1R5sHE9au0DsZJ81PXdzeWSni/TrH990D+VsCN8rRxd9PZ4lexYmD7oUbEXlqLH5KzY7vpUhFKmxnqtATsMJyBPBT7aDRk0dy9gKwptvsgmWN5+6eOHml2XY7WQFLoQQRzLrGtx4YJxTsTBqnfinKEAcAXUIQAIQhAAhCEACEIQAIQhAAhCEACEIQAIQhAAhCEACEIQAIQhAAhCEACEIQAIQhAAhCEACEIQAIQhAH/9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grpSp>
        <p:nvGrpSpPr>
          <p:cNvPr id="29" name="Groupe 28"/>
          <p:cNvGrpSpPr/>
          <p:nvPr/>
        </p:nvGrpSpPr>
        <p:grpSpPr>
          <a:xfrm>
            <a:off x="5951736" y="1272242"/>
            <a:ext cx="2406925" cy="830997"/>
            <a:chOff x="5951736" y="1272242"/>
            <a:chExt cx="2406925" cy="830997"/>
          </a:xfrm>
        </p:grpSpPr>
        <p:sp>
          <p:nvSpPr>
            <p:cNvPr id="27" name="ZoneTexte 26"/>
            <p:cNvSpPr txBox="1"/>
            <p:nvPr/>
          </p:nvSpPr>
          <p:spPr>
            <a:xfrm>
              <a:off x="6458121" y="1272242"/>
              <a:ext cx="1900540" cy="830997"/>
            </a:xfrm>
            <a:prstGeom prst="rect">
              <a:avLst/>
            </a:prstGeom>
            <a:noFill/>
          </p:spPr>
          <p:txBody>
            <a:bodyPr wrap="square" rtlCol="0">
              <a:spAutoFit/>
            </a:bodyPr>
            <a:lstStyle/>
            <a:p>
              <a:pPr algn="ctr"/>
              <a:r>
                <a:rPr lang="fr-BE" sz="2400" b="1" dirty="0" err="1" smtClean="0">
                  <a:solidFill>
                    <a:srgbClr val="FF0000"/>
                  </a:solidFill>
                </a:rPr>
                <a:t>Landscape</a:t>
              </a:r>
              <a:r>
                <a:rPr lang="fr-BE" sz="2400" b="1" dirty="0" smtClean="0">
                  <a:solidFill>
                    <a:srgbClr val="FF0000"/>
                  </a:solidFill>
                </a:rPr>
                <a:t> consolidation</a:t>
              </a:r>
              <a:endParaRPr lang="fr-BE" sz="2400" b="1" dirty="0">
                <a:solidFill>
                  <a:srgbClr val="FF0000"/>
                </a:solidFill>
              </a:endParaRPr>
            </a:p>
          </p:txBody>
        </p:sp>
        <p:sp>
          <p:nvSpPr>
            <p:cNvPr id="28" name="Flèche droite 27"/>
            <p:cNvSpPr/>
            <p:nvPr/>
          </p:nvSpPr>
          <p:spPr>
            <a:xfrm>
              <a:off x="5951736" y="1487308"/>
              <a:ext cx="404515" cy="424132"/>
            </a:xfrm>
            <a:prstGeom prst="right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pic>
        <p:nvPicPr>
          <p:cNvPr id="1026" name="Picture 2" descr="http://icdn.pro/images/fr/m/o/monnaie-euro-rouge-icone-5998-128.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34844" y="4956569"/>
            <a:ext cx="465616" cy="465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arm6.staticflickr.com/5290/5267043870_36c7252c70.jpg"/>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16232" t="47664" r="50063" b="10575"/>
          <a:stretch/>
        </p:blipFill>
        <p:spPr bwMode="auto">
          <a:xfrm>
            <a:off x="2554832" y="5798489"/>
            <a:ext cx="1018158" cy="61280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http://farm6.staticflickr.com/5290/5267043870_36c7252c70.jpg"/>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l="14649" t="11050" r="50000" b="50000"/>
          <a:stretch/>
        </p:blipFill>
        <p:spPr bwMode="auto">
          <a:xfrm>
            <a:off x="2123541" y="3036482"/>
            <a:ext cx="1008485" cy="83335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descr="http://7icons.files.wordpress.com/2010/08/moneybageuro256.png?w=256&amp;h=25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30754" y="3453162"/>
            <a:ext cx="353634" cy="35363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http://7icons.files.wordpress.com/2010/08/moneybageuro256.png?w=256&amp;h=25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66194" y="3453648"/>
            <a:ext cx="353634" cy="35363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http://7icons.files.wordpress.com/2010/08/moneybageuro256.png?w=256&amp;h=25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89377" y="3534113"/>
            <a:ext cx="353634" cy="3536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7icons.files.wordpress.com/2010/08/moneybageuro256.png?w=256&amp;h=25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10761" y="2854630"/>
            <a:ext cx="973627" cy="97362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http://7icons.files.wordpress.com/2010/08/moneybageuro256.png?w=256&amp;h=25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54804" y="2833169"/>
            <a:ext cx="973627" cy="973627"/>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http://7icons.files.wordpress.com/2010/08/moneybageuro256.png?w=256&amp;h=25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12073" y="3000190"/>
            <a:ext cx="973627" cy="97362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http://i.istockimg.com/file_thumbview_approve/13001371/2/stock-illustration-13001371-fuel-icon-set.jpg"/>
          <p:cNvPicPr>
            <a:picLocks noChangeAspect="1" noChangeArrowheads="1"/>
          </p:cNvPicPr>
          <p:nvPr/>
        </p:nvPicPr>
        <p:blipFill rotWithShape="1">
          <a:blip r:embed="rId12" cstate="print">
            <a:clrChange>
              <a:clrFrom>
                <a:srgbClr val="FEFFFF"/>
              </a:clrFrom>
              <a:clrTo>
                <a:srgbClr val="FEFFFF">
                  <a:alpha val="0"/>
                </a:srgbClr>
              </a:clrTo>
            </a:clrChange>
            <a:extLst>
              <a:ext uri="{28A0092B-C50C-407E-A947-70E740481C1C}">
                <a14:useLocalDpi xmlns:a14="http://schemas.microsoft.com/office/drawing/2010/main" val="0"/>
              </a:ext>
            </a:extLst>
          </a:blip>
          <a:srcRect r="68950" b="62916"/>
          <a:stretch/>
        </p:blipFill>
        <p:spPr bwMode="auto">
          <a:xfrm>
            <a:off x="5321753" y="5805264"/>
            <a:ext cx="775348" cy="76517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2" descr="http://i.istockimg.com/file_thumbview_approve/13001371/2/stock-illustration-13001371-fuel-icon-set.jpg"/>
          <p:cNvPicPr>
            <a:picLocks noChangeAspect="1" noChangeArrowheads="1"/>
          </p:cNvPicPr>
          <p:nvPr/>
        </p:nvPicPr>
        <p:blipFill rotWithShape="1">
          <a:blip r:embed="rId12" cstate="print">
            <a:clrChange>
              <a:clrFrom>
                <a:srgbClr val="FEFFFF"/>
              </a:clrFrom>
              <a:clrTo>
                <a:srgbClr val="FEFFFF">
                  <a:alpha val="0"/>
                </a:srgbClr>
              </a:clrTo>
            </a:clrChange>
            <a:extLst>
              <a:ext uri="{28A0092B-C50C-407E-A947-70E740481C1C}">
                <a14:useLocalDpi xmlns:a14="http://schemas.microsoft.com/office/drawing/2010/main" val="0"/>
              </a:ext>
            </a:extLst>
          </a:blip>
          <a:srcRect r="68950" b="62916"/>
          <a:stretch/>
        </p:blipFill>
        <p:spPr bwMode="auto">
          <a:xfrm>
            <a:off x="3356319" y="3691863"/>
            <a:ext cx="775348" cy="76517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2" descr="http://i.istockimg.com/file_thumbview_approve/13001371/2/stock-illustration-13001371-fuel-icon-set.jpg"/>
          <p:cNvPicPr>
            <a:picLocks noChangeAspect="1" noChangeArrowheads="1"/>
          </p:cNvPicPr>
          <p:nvPr/>
        </p:nvPicPr>
        <p:blipFill rotWithShape="1">
          <a:blip r:embed="rId12" cstate="print">
            <a:clrChange>
              <a:clrFrom>
                <a:srgbClr val="FEFFFF"/>
              </a:clrFrom>
              <a:clrTo>
                <a:srgbClr val="FEFFFF">
                  <a:alpha val="0"/>
                </a:srgbClr>
              </a:clrTo>
            </a:clrChange>
            <a:extLst>
              <a:ext uri="{28A0092B-C50C-407E-A947-70E740481C1C}">
                <a14:useLocalDpi xmlns:a14="http://schemas.microsoft.com/office/drawing/2010/main" val="0"/>
              </a:ext>
            </a:extLst>
          </a:blip>
          <a:srcRect r="68950" b="62916"/>
          <a:stretch/>
        </p:blipFill>
        <p:spPr bwMode="auto">
          <a:xfrm>
            <a:off x="5255813" y="2735834"/>
            <a:ext cx="775348" cy="76517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http://icdn.pro/images/fr/m/o/monnaie-euro-rouge-icone-5998-128.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8250" y="4719975"/>
            <a:ext cx="854610" cy="854610"/>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e 85"/>
          <p:cNvGrpSpPr/>
          <p:nvPr/>
        </p:nvGrpSpPr>
        <p:grpSpPr>
          <a:xfrm>
            <a:off x="515460" y="1680608"/>
            <a:ext cx="8115327" cy="4940529"/>
            <a:chOff x="515460" y="1680608"/>
            <a:chExt cx="8115327" cy="4940529"/>
          </a:xfrm>
        </p:grpSpPr>
        <p:grpSp>
          <p:nvGrpSpPr>
            <p:cNvPr id="87" name="Groupe 86"/>
            <p:cNvGrpSpPr/>
            <p:nvPr/>
          </p:nvGrpSpPr>
          <p:grpSpPr>
            <a:xfrm>
              <a:off x="515460" y="1680608"/>
              <a:ext cx="8115327" cy="4940529"/>
              <a:chOff x="515460" y="1680608"/>
              <a:chExt cx="8115327" cy="4940529"/>
            </a:xfrm>
          </p:grpSpPr>
          <p:sp>
            <p:nvSpPr>
              <p:cNvPr id="92" name="ZoneTexte 91"/>
              <p:cNvSpPr txBox="1"/>
              <p:nvPr/>
            </p:nvSpPr>
            <p:spPr>
              <a:xfrm>
                <a:off x="1456506" y="1680608"/>
                <a:ext cx="4234621" cy="461665"/>
              </a:xfrm>
              <a:prstGeom prst="rect">
                <a:avLst/>
              </a:prstGeom>
              <a:noFill/>
            </p:spPr>
            <p:txBody>
              <a:bodyPr wrap="none" rtlCol="0">
                <a:spAutoFit/>
              </a:bodyPr>
              <a:lstStyle/>
              <a:p>
                <a:pPr marL="342900" indent="-342900">
                  <a:buFont typeface="Arial" pitchFamily="34" charset="0"/>
                  <a:buChar char="•"/>
                </a:pPr>
                <a:r>
                  <a:rPr lang="fr-BE" sz="2400" b="1" dirty="0" smtClean="0">
                    <a:solidFill>
                      <a:srgbClr val="FFFF66"/>
                    </a:solidFill>
                  </a:rPr>
                  <a:t>ES balance </a:t>
                </a:r>
                <a:r>
                  <a:rPr lang="fr-BE" sz="2400" b="1" dirty="0" err="1" smtClean="0">
                    <a:solidFill>
                      <a:srgbClr val="FFFF66"/>
                    </a:solidFill>
                  </a:rPr>
                  <a:t>at</a:t>
                </a:r>
                <a:r>
                  <a:rPr lang="fr-BE" sz="2400" b="1" dirty="0" smtClean="0">
                    <a:solidFill>
                      <a:srgbClr val="FFFF66"/>
                    </a:solidFill>
                  </a:rPr>
                  <a:t> </a:t>
                </a:r>
                <a:r>
                  <a:rPr lang="fr-BE" sz="2400" b="1" dirty="0" err="1" smtClean="0">
                    <a:solidFill>
                      <a:srgbClr val="FFFF66"/>
                    </a:solidFill>
                  </a:rPr>
                  <a:t>landscape</a:t>
                </a:r>
                <a:r>
                  <a:rPr lang="fr-BE" sz="2400" b="1" dirty="0" smtClean="0">
                    <a:solidFill>
                      <a:srgbClr val="FFFF66"/>
                    </a:solidFill>
                  </a:rPr>
                  <a:t> </a:t>
                </a:r>
                <a:r>
                  <a:rPr lang="fr-BE" sz="2400" b="1" dirty="0" err="1" smtClean="0">
                    <a:solidFill>
                      <a:srgbClr val="FFFF66"/>
                    </a:solidFill>
                  </a:rPr>
                  <a:t>level</a:t>
                </a:r>
                <a:endParaRPr lang="fr-BE" sz="2400" b="1" dirty="0">
                  <a:solidFill>
                    <a:srgbClr val="FFFF66"/>
                  </a:solidFill>
                </a:endParaRPr>
              </a:p>
            </p:txBody>
          </p:sp>
          <p:grpSp>
            <p:nvGrpSpPr>
              <p:cNvPr id="93" name="Groupe 92"/>
              <p:cNvGrpSpPr/>
              <p:nvPr/>
            </p:nvGrpSpPr>
            <p:grpSpPr>
              <a:xfrm>
                <a:off x="515460" y="2708920"/>
                <a:ext cx="8115327" cy="3912217"/>
                <a:chOff x="467544" y="2708919"/>
                <a:chExt cx="8115327" cy="3912217"/>
              </a:xfrm>
            </p:grpSpPr>
            <p:grpSp>
              <p:nvGrpSpPr>
                <p:cNvPr id="94" name="Groupe 93"/>
                <p:cNvGrpSpPr/>
                <p:nvPr/>
              </p:nvGrpSpPr>
              <p:grpSpPr>
                <a:xfrm>
                  <a:off x="467544" y="2708919"/>
                  <a:ext cx="8115327" cy="3912217"/>
                  <a:chOff x="497090" y="2738271"/>
                  <a:chExt cx="8115327" cy="3888432"/>
                </a:xfrm>
              </p:grpSpPr>
              <p:sp>
                <p:nvSpPr>
                  <p:cNvPr id="96" name="Rectangle 95"/>
                  <p:cNvSpPr/>
                  <p:nvPr/>
                </p:nvSpPr>
                <p:spPr>
                  <a:xfrm>
                    <a:off x="497090" y="2738271"/>
                    <a:ext cx="8115327" cy="3888432"/>
                  </a:xfrm>
                  <a:prstGeom prst="rect">
                    <a:avLst/>
                  </a:prstGeom>
                  <a:solidFill>
                    <a:srgbClr val="FFFFCC">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97" name="Groupe 96"/>
                  <p:cNvGrpSpPr/>
                  <p:nvPr/>
                </p:nvGrpSpPr>
                <p:grpSpPr>
                  <a:xfrm>
                    <a:off x="971600" y="2852936"/>
                    <a:ext cx="7194966" cy="3709686"/>
                    <a:chOff x="971600" y="2852936"/>
                    <a:chExt cx="7194966" cy="3709686"/>
                  </a:xfrm>
                </p:grpSpPr>
                <p:sp>
                  <p:nvSpPr>
                    <p:cNvPr id="98" name="ZoneTexte 97"/>
                    <p:cNvSpPr txBox="1"/>
                    <p:nvPr/>
                  </p:nvSpPr>
                  <p:spPr>
                    <a:xfrm>
                      <a:off x="6540148" y="5099064"/>
                      <a:ext cx="1626418" cy="369332"/>
                    </a:xfrm>
                    <a:prstGeom prst="rect">
                      <a:avLst/>
                    </a:prstGeom>
                    <a:noFill/>
                  </p:spPr>
                  <p:txBody>
                    <a:bodyPr wrap="square" rtlCol="0">
                      <a:spAutoFit/>
                    </a:bodyPr>
                    <a:lstStyle/>
                    <a:p>
                      <a:pPr algn="ctr"/>
                      <a:r>
                        <a:rPr lang="fr-BE" b="1" dirty="0" err="1" smtClean="0">
                          <a:solidFill>
                            <a:schemeClr val="accent6">
                              <a:lumMod val="50000"/>
                            </a:schemeClr>
                          </a:solidFill>
                        </a:rPr>
                        <a:t>Supporting</a:t>
                      </a:r>
                      <a:r>
                        <a:rPr lang="fr-BE" b="1" dirty="0" smtClean="0">
                          <a:solidFill>
                            <a:schemeClr val="accent6">
                              <a:lumMod val="50000"/>
                            </a:schemeClr>
                          </a:solidFill>
                        </a:rPr>
                        <a:t> ES</a:t>
                      </a:r>
                      <a:endParaRPr lang="fr-BE" b="1" dirty="0">
                        <a:solidFill>
                          <a:schemeClr val="accent6">
                            <a:lumMod val="50000"/>
                          </a:schemeClr>
                        </a:solidFill>
                      </a:endParaRPr>
                    </a:p>
                  </p:txBody>
                </p:sp>
                <p:grpSp>
                  <p:nvGrpSpPr>
                    <p:cNvPr id="99" name="Groupe 98"/>
                    <p:cNvGrpSpPr/>
                    <p:nvPr/>
                  </p:nvGrpSpPr>
                  <p:grpSpPr>
                    <a:xfrm>
                      <a:off x="971600" y="2852936"/>
                      <a:ext cx="2080120" cy="3709686"/>
                      <a:chOff x="971600" y="2852936"/>
                      <a:chExt cx="2080120" cy="3709686"/>
                    </a:xfrm>
                  </p:grpSpPr>
                  <p:sp>
                    <p:nvSpPr>
                      <p:cNvPr id="102" name="Flèche vers le bas 101"/>
                      <p:cNvSpPr/>
                      <p:nvPr/>
                    </p:nvSpPr>
                    <p:spPr>
                      <a:xfrm rot="6823584">
                        <a:off x="2450926" y="3217284"/>
                        <a:ext cx="432048" cy="769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3" name="Flèche vers le bas 102"/>
                      <p:cNvSpPr/>
                      <p:nvPr/>
                    </p:nvSpPr>
                    <p:spPr>
                      <a:xfrm rot="3907940">
                        <a:off x="2400994" y="5578185"/>
                        <a:ext cx="432048" cy="699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04" name="Groupe 103"/>
                      <p:cNvGrpSpPr/>
                      <p:nvPr/>
                    </p:nvGrpSpPr>
                    <p:grpSpPr>
                      <a:xfrm>
                        <a:off x="971600" y="2852936"/>
                        <a:ext cx="1467325" cy="1440160"/>
                        <a:chOff x="971600" y="2852936"/>
                        <a:chExt cx="1467325" cy="1440160"/>
                      </a:xfrm>
                    </p:grpSpPr>
                    <p:pic>
                      <p:nvPicPr>
                        <p:cNvPr id="108" name="Picture 6" descr="https://encrypted-tbn0.gstatic.com/images?q=tbn:ANd9GcQDiHygztf-QIhkG7tjRY48-fGOWHT0-EnH5hsEJME9CimAOAuoTg"/>
                        <p:cNvPicPr>
                          <a:picLocks noChangeAspect="1" noChangeArrowheads="1"/>
                        </p:cNvPicPr>
                        <p:nvPr/>
                      </p:nvPicPr>
                      <p:blipFill rotWithShape="1">
                        <a:blip r:embed="rId17" cstate="print"/>
                        <a:srcRect b="34311"/>
                        <a:stretch/>
                      </p:blipFill>
                      <p:spPr bwMode="auto">
                        <a:xfrm>
                          <a:off x="1197659" y="2852936"/>
                          <a:ext cx="1015207" cy="1073203"/>
                        </a:xfrm>
                        <a:prstGeom prst="rect">
                          <a:avLst/>
                        </a:prstGeom>
                        <a:noFill/>
                      </p:spPr>
                    </p:pic>
                    <p:sp>
                      <p:nvSpPr>
                        <p:cNvPr id="109" name="ZoneTexte 108"/>
                        <p:cNvSpPr txBox="1"/>
                        <p:nvPr/>
                      </p:nvSpPr>
                      <p:spPr>
                        <a:xfrm>
                          <a:off x="971600" y="3923764"/>
                          <a:ext cx="1467325" cy="369332"/>
                        </a:xfrm>
                        <a:prstGeom prst="rect">
                          <a:avLst/>
                        </a:prstGeom>
                        <a:noFill/>
                      </p:spPr>
                      <p:txBody>
                        <a:bodyPr wrap="none" rtlCol="0">
                          <a:spAutoFit/>
                        </a:bodyPr>
                        <a:lstStyle/>
                        <a:p>
                          <a:r>
                            <a:rPr lang="fr-BE" b="1" dirty="0" err="1" smtClean="0">
                              <a:solidFill>
                                <a:schemeClr val="tx2">
                                  <a:lumMod val="75000"/>
                                </a:schemeClr>
                              </a:solidFill>
                            </a:rPr>
                            <a:t>Regulating</a:t>
                          </a:r>
                          <a:r>
                            <a:rPr lang="fr-BE" b="1" dirty="0" smtClean="0">
                              <a:solidFill>
                                <a:schemeClr val="tx2">
                                  <a:lumMod val="75000"/>
                                </a:schemeClr>
                              </a:solidFill>
                            </a:rPr>
                            <a:t> ES</a:t>
                          </a:r>
                          <a:endParaRPr lang="fr-BE" b="1" dirty="0">
                            <a:solidFill>
                              <a:schemeClr val="tx2">
                                <a:lumMod val="75000"/>
                              </a:schemeClr>
                            </a:solidFill>
                          </a:endParaRPr>
                        </a:p>
                      </p:txBody>
                    </p:sp>
                  </p:grpSp>
                  <p:grpSp>
                    <p:nvGrpSpPr>
                      <p:cNvPr id="105" name="Groupe 104"/>
                      <p:cNvGrpSpPr/>
                      <p:nvPr/>
                    </p:nvGrpSpPr>
                    <p:grpSpPr>
                      <a:xfrm>
                        <a:off x="1101218" y="5156859"/>
                        <a:ext cx="1208088" cy="1405763"/>
                        <a:chOff x="1059656" y="5156859"/>
                        <a:chExt cx="1208088" cy="1405763"/>
                      </a:xfrm>
                    </p:grpSpPr>
                    <p:pic>
                      <p:nvPicPr>
                        <p:cNvPr id="106" name="Picture 4" descr="https://encrypted-tbn3.gstatic.com/images?q=tbn:ANd9GcSNTBIunNSZUwslNbz5e7zYLVAv50ZNbQcOjUV4hihjDZuh_KYT5Q"/>
                        <p:cNvPicPr>
                          <a:picLocks noChangeAspect="1" noChangeArrowheads="1"/>
                        </p:cNvPicPr>
                        <p:nvPr/>
                      </p:nvPicPr>
                      <p:blipFill>
                        <a:blip r:embed="rId18" cstate="print"/>
                        <a:srcRect/>
                        <a:stretch>
                          <a:fillRect/>
                        </a:stretch>
                      </p:blipFill>
                      <p:spPr bwMode="auto">
                        <a:xfrm>
                          <a:off x="1164472" y="5492563"/>
                          <a:ext cx="998456" cy="1070059"/>
                        </a:xfrm>
                        <a:prstGeom prst="rect">
                          <a:avLst/>
                        </a:prstGeom>
                        <a:noFill/>
                      </p:spPr>
                    </p:pic>
                    <p:sp>
                      <p:nvSpPr>
                        <p:cNvPr id="107" name="ZoneTexte 106"/>
                        <p:cNvSpPr txBox="1"/>
                        <p:nvPr/>
                      </p:nvSpPr>
                      <p:spPr>
                        <a:xfrm>
                          <a:off x="1059656" y="5156859"/>
                          <a:ext cx="1208088" cy="369332"/>
                        </a:xfrm>
                        <a:prstGeom prst="rect">
                          <a:avLst/>
                        </a:prstGeom>
                        <a:noFill/>
                      </p:spPr>
                      <p:txBody>
                        <a:bodyPr wrap="none" rtlCol="0">
                          <a:spAutoFit/>
                        </a:bodyPr>
                        <a:lstStyle/>
                        <a:p>
                          <a:r>
                            <a:rPr lang="fr-BE" b="1" dirty="0" smtClean="0">
                              <a:solidFill>
                                <a:srgbClr val="7030A0"/>
                              </a:solidFill>
                            </a:rPr>
                            <a:t>Cultural ES</a:t>
                          </a:r>
                          <a:endParaRPr lang="fr-BE" b="1" dirty="0">
                            <a:solidFill>
                              <a:srgbClr val="7030A0"/>
                            </a:solidFill>
                          </a:endParaRPr>
                        </a:p>
                      </p:txBody>
                    </p:sp>
                  </p:grpSp>
                </p:grpSp>
                <p:sp>
                  <p:nvSpPr>
                    <p:cNvPr id="100" name="Flèche vers le bas 99"/>
                    <p:cNvSpPr/>
                    <p:nvPr/>
                  </p:nvSpPr>
                  <p:spPr>
                    <a:xfrm rot="17692060" flipH="1">
                      <a:off x="6106074" y="5529261"/>
                      <a:ext cx="432048" cy="699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1" name="Image 100"/>
                    <p:cNvPicPr>
                      <a:picLocks noChangeAspect="1"/>
                    </p:cNvPicPr>
                    <p:nvPr/>
                  </p:nvPicPr>
                  <p:blipFill>
                    <a:blip r:embed="rId19" cstate="print">
                      <a:alphaModFix/>
                      <a:lum/>
                    </a:blip>
                    <a:srcRect/>
                    <a:stretch>
                      <a:fillRect/>
                    </a:stretch>
                  </p:blipFill>
                  <p:spPr>
                    <a:xfrm>
                      <a:off x="6732380" y="5492563"/>
                      <a:ext cx="1286398" cy="940157"/>
                    </a:xfrm>
                    <a:prstGeom prst="rect">
                      <a:avLst/>
                    </a:prstGeom>
                    <a:noFill/>
                    <a:ln>
                      <a:noFill/>
                    </a:ln>
                  </p:spPr>
                </p:pic>
              </p:grpSp>
            </p:grpSp>
            <p:pic>
              <p:nvPicPr>
                <p:cNvPr id="95" name="Picture 6" descr="http://carnetprofesional.es/img/p/5/3/53-large_default.jpg"/>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8782" y="4276649"/>
                  <a:ext cx="1024921" cy="102492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8" name="Groupe 87"/>
            <p:cNvGrpSpPr/>
            <p:nvPr/>
          </p:nvGrpSpPr>
          <p:grpSpPr>
            <a:xfrm>
              <a:off x="5808166" y="2845473"/>
              <a:ext cx="2382220" cy="1159988"/>
              <a:chOff x="5808166" y="2845473"/>
              <a:chExt cx="2382220" cy="1159988"/>
            </a:xfrm>
          </p:grpSpPr>
          <p:pic>
            <p:nvPicPr>
              <p:cNvPr id="89" name="Image 88"/>
              <p:cNvPicPr>
                <a:picLocks noChangeAspect="1"/>
              </p:cNvPicPr>
              <p:nvPr/>
            </p:nvPicPr>
            <p:blipFill>
              <a:blip r:embed="rId21" cstate="print">
                <a:alphaModFix/>
                <a:lum/>
              </a:blip>
              <a:srcRect l="6452" t="8597" r="9677"/>
              <a:stretch>
                <a:fillRect/>
              </a:stretch>
            </p:blipFill>
            <p:spPr>
              <a:xfrm>
                <a:off x="6890118" y="2845473"/>
                <a:ext cx="970923" cy="794056"/>
              </a:xfrm>
              <a:prstGeom prst="rect">
                <a:avLst/>
              </a:prstGeom>
              <a:solidFill>
                <a:schemeClr val="bg1"/>
              </a:solidFill>
              <a:ln>
                <a:noFill/>
              </a:ln>
            </p:spPr>
          </p:pic>
          <p:sp>
            <p:nvSpPr>
              <p:cNvPr id="90" name="ZoneTexte 89"/>
              <p:cNvSpPr txBox="1"/>
              <p:nvPr/>
            </p:nvSpPr>
            <p:spPr>
              <a:xfrm>
                <a:off x="6560773" y="3636129"/>
                <a:ext cx="1629613" cy="369332"/>
              </a:xfrm>
              <a:prstGeom prst="rect">
                <a:avLst/>
              </a:prstGeom>
              <a:noFill/>
            </p:spPr>
            <p:txBody>
              <a:bodyPr wrap="none" rtlCol="0">
                <a:spAutoFit/>
              </a:bodyPr>
              <a:lstStyle/>
              <a:p>
                <a:pPr algn="ctr"/>
                <a:r>
                  <a:rPr lang="fr-BE" b="1" dirty="0" err="1" smtClean="0">
                    <a:solidFill>
                      <a:schemeClr val="accent6">
                        <a:lumMod val="75000"/>
                      </a:schemeClr>
                    </a:solidFill>
                  </a:rPr>
                  <a:t>Provisioning</a:t>
                </a:r>
                <a:r>
                  <a:rPr lang="fr-BE" b="1" dirty="0" smtClean="0">
                    <a:solidFill>
                      <a:schemeClr val="accent6">
                        <a:lumMod val="75000"/>
                      </a:schemeClr>
                    </a:solidFill>
                  </a:rPr>
                  <a:t> ES</a:t>
                </a:r>
                <a:endParaRPr lang="fr-BE" b="1" dirty="0">
                  <a:solidFill>
                    <a:schemeClr val="accent6">
                      <a:lumMod val="75000"/>
                    </a:schemeClr>
                  </a:solidFill>
                </a:endParaRPr>
              </a:p>
            </p:txBody>
          </p:sp>
          <p:sp>
            <p:nvSpPr>
              <p:cNvPr id="91" name="Flèche vers le bas 90"/>
              <p:cNvSpPr/>
              <p:nvPr/>
            </p:nvSpPr>
            <p:spPr>
              <a:xfrm rot="14776416" flipH="1">
                <a:off x="5976913" y="3292866"/>
                <a:ext cx="432048" cy="7695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grpSp>
        <p:nvGrpSpPr>
          <p:cNvPr id="110" name="Groupe 109"/>
          <p:cNvGrpSpPr/>
          <p:nvPr/>
        </p:nvGrpSpPr>
        <p:grpSpPr>
          <a:xfrm>
            <a:off x="1475656" y="1256476"/>
            <a:ext cx="4880595" cy="5363261"/>
            <a:chOff x="1475656" y="1256476"/>
            <a:chExt cx="4880595" cy="5363261"/>
          </a:xfrm>
        </p:grpSpPr>
        <p:sp>
          <p:nvSpPr>
            <p:cNvPr id="111" name="ZoneTexte 110"/>
            <p:cNvSpPr txBox="1"/>
            <p:nvPr/>
          </p:nvSpPr>
          <p:spPr>
            <a:xfrm>
              <a:off x="1475656" y="1256476"/>
              <a:ext cx="4060792" cy="461665"/>
            </a:xfrm>
            <a:prstGeom prst="rect">
              <a:avLst/>
            </a:prstGeom>
            <a:noFill/>
          </p:spPr>
          <p:txBody>
            <a:bodyPr wrap="none" rtlCol="0">
              <a:spAutoFit/>
            </a:bodyPr>
            <a:lstStyle/>
            <a:p>
              <a:pPr marL="342900" indent="-342900">
                <a:buFont typeface="Arial" pitchFamily="34" charset="0"/>
                <a:buChar char="•"/>
              </a:pPr>
              <a:r>
                <a:rPr lang="fr-BE" sz="2400" b="1" dirty="0" err="1" smtClean="0">
                  <a:solidFill>
                    <a:srgbClr val="FFFF66"/>
                  </a:solidFill>
                </a:rPr>
                <a:t>autonomy</a:t>
              </a:r>
              <a:r>
                <a:rPr lang="fr-BE" sz="2400" b="1" dirty="0" smtClean="0">
                  <a:solidFill>
                    <a:srgbClr val="FFFF66"/>
                  </a:solidFill>
                </a:rPr>
                <a:t> </a:t>
              </a:r>
              <a:r>
                <a:rPr lang="fr-BE" sz="2400" b="1" dirty="0" err="1" smtClean="0">
                  <a:solidFill>
                    <a:srgbClr val="FFFF66"/>
                  </a:solidFill>
                </a:rPr>
                <a:t>at</a:t>
              </a:r>
              <a:r>
                <a:rPr lang="fr-BE" sz="2400" b="1" dirty="0" smtClean="0">
                  <a:solidFill>
                    <a:srgbClr val="FFFF66"/>
                  </a:solidFill>
                </a:rPr>
                <a:t> </a:t>
              </a:r>
              <a:r>
                <a:rPr lang="fr-BE" sz="2400" b="1" dirty="0" err="1" smtClean="0">
                  <a:solidFill>
                    <a:srgbClr val="FFFF66"/>
                  </a:solidFill>
                </a:rPr>
                <a:t>farm</a:t>
              </a:r>
              <a:r>
                <a:rPr lang="fr-BE" sz="2400" b="1" dirty="0" smtClean="0">
                  <a:solidFill>
                    <a:srgbClr val="FFFF66"/>
                  </a:solidFill>
                </a:rPr>
                <a:t> </a:t>
              </a:r>
              <a:r>
                <a:rPr lang="fr-BE" sz="2400" b="1" dirty="0" err="1" smtClean="0">
                  <a:solidFill>
                    <a:srgbClr val="FFFF66"/>
                  </a:solidFill>
                </a:rPr>
                <a:t>level</a:t>
              </a:r>
              <a:r>
                <a:rPr lang="fr-BE" sz="2400" b="1" dirty="0" smtClean="0">
                  <a:solidFill>
                    <a:srgbClr val="FFFF66"/>
                  </a:solidFill>
                </a:rPr>
                <a:t> and</a:t>
              </a:r>
              <a:endParaRPr lang="fr-BE" sz="2400" b="1" dirty="0">
                <a:solidFill>
                  <a:srgbClr val="FFFF66"/>
                </a:solidFill>
              </a:endParaRPr>
            </a:p>
          </p:txBody>
        </p:sp>
        <p:pic>
          <p:nvPicPr>
            <p:cNvPr id="112" name="Picture 18" descr="http://cache.mojopages.com/images/user/224784/dan671666367.jpg"/>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5776" y="2719315"/>
              <a:ext cx="3800475" cy="3900422"/>
            </a:xfrm>
            <a:prstGeom prst="rect">
              <a:avLst/>
            </a:prstGeom>
            <a:noFill/>
          </p:spPr>
        </p:pic>
      </p:grpSp>
    </p:spTree>
    <p:extLst>
      <p:ext uri="{BB962C8B-B14F-4D97-AF65-F5344CB8AC3E}">
        <p14:creationId xmlns:p14="http://schemas.microsoft.com/office/powerpoint/2010/main" val="79935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par>
                                <p:cTn id="10" presetID="53" presetClass="entr" presetSubtype="16"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par>
                                <p:cTn id="15" presetID="53" presetClass="entr" presetSubtype="16"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p:cTn id="17" dur="500" fill="hold"/>
                                        <p:tgtEl>
                                          <p:spTgt spid="84"/>
                                        </p:tgtEl>
                                        <p:attrNameLst>
                                          <p:attrName>ppt_w</p:attrName>
                                        </p:attrNameLst>
                                      </p:cBhvr>
                                      <p:tavLst>
                                        <p:tav tm="0">
                                          <p:val>
                                            <p:fltVal val="0"/>
                                          </p:val>
                                        </p:tav>
                                        <p:tav tm="100000">
                                          <p:val>
                                            <p:strVal val="#ppt_w"/>
                                          </p:val>
                                        </p:tav>
                                      </p:tavLst>
                                    </p:anim>
                                    <p:anim calcmode="lin" valueType="num">
                                      <p:cBhvr>
                                        <p:cTn id="18" dur="500" fill="hold"/>
                                        <p:tgtEl>
                                          <p:spTgt spid="84"/>
                                        </p:tgtEl>
                                        <p:attrNameLst>
                                          <p:attrName>ppt_h</p:attrName>
                                        </p:attrNameLst>
                                      </p:cBhvr>
                                      <p:tavLst>
                                        <p:tav tm="0">
                                          <p:val>
                                            <p:fltVal val="0"/>
                                          </p:val>
                                        </p:tav>
                                        <p:tav tm="100000">
                                          <p:val>
                                            <p:strVal val="#ppt_h"/>
                                          </p:val>
                                        </p:tav>
                                      </p:tavLst>
                                    </p:anim>
                                    <p:animEffect transition="in" filter="fade">
                                      <p:cBhvr>
                                        <p:cTn id="19" dur="500"/>
                                        <p:tgtEl>
                                          <p:spTgt spid="84"/>
                                        </p:tgtEl>
                                      </p:cBhvr>
                                    </p:animEffect>
                                  </p:childTnLst>
                                </p:cTn>
                              </p:par>
                              <p:par>
                                <p:cTn id="20" presetID="53" presetClass="entr" presetSubtype="16"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 calcmode="lin" valueType="num">
                                      <p:cBhvr>
                                        <p:cTn id="22" dur="500" fill="hold"/>
                                        <p:tgtEl>
                                          <p:spTgt spid="85"/>
                                        </p:tgtEl>
                                        <p:attrNameLst>
                                          <p:attrName>ppt_w</p:attrName>
                                        </p:attrNameLst>
                                      </p:cBhvr>
                                      <p:tavLst>
                                        <p:tav tm="0">
                                          <p:val>
                                            <p:fltVal val="0"/>
                                          </p:val>
                                        </p:tav>
                                        <p:tav tm="100000">
                                          <p:val>
                                            <p:strVal val="#ppt_w"/>
                                          </p:val>
                                        </p:tav>
                                      </p:tavLst>
                                    </p:anim>
                                    <p:anim calcmode="lin" valueType="num">
                                      <p:cBhvr>
                                        <p:cTn id="23" dur="500" fill="hold"/>
                                        <p:tgtEl>
                                          <p:spTgt spid="85"/>
                                        </p:tgtEl>
                                        <p:attrNameLst>
                                          <p:attrName>ppt_h</p:attrName>
                                        </p:attrNameLst>
                                      </p:cBhvr>
                                      <p:tavLst>
                                        <p:tav tm="0">
                                          <p:val>
                                            <p:fltVal val="0"/>
                                          </p:val>
                                        </p:tav>
                                        <p:tav tm="100000">
                                          <p:val>
                                            <p:strVal val="#ppt_h"/>
                                          </p:val>
                                        </p:tav>
                                      </p:tavLst>
                                    </p:anim>
                                    <p:animEffect transition="in" filter="fade">
                                      <p:cBhvr>
                                        <p:cTn id="24" dur="500"/>
                                        <p:tgtEl>
                                          <p:spTgt spid="85"/>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p:cTn id="29" dur="1000" fill="hold"/>
                                        <p:tgtEl>
                                          <p:spTgt spid="1028"/>
                                        </p:tgtEl>
                                        <p:attrNameLst>
                                          <p:attrName>ppt_w</p:attrName>
                                        </p:attrNameLst>
                                      </p:cBhvr>
                                      <p:tavLst>
                                        <p:tav tm="0">
                                          <p:val>
                                            <p:fltVal val="0"/>
                                          </p:val>
                                        </p:tav>
                                        <p:tav tm="100000">
                                          <p:val>
                                            <p:strVal val="#ppt_w"/>
                                          </p:val>
                                        </p:tav>
                                      </p:tavLst>
                                    </p:anim>
                                    <p:anim calcmode="lin" valueType="num">
                                      <p:cBhvr>
                                        <p:cTn id="30" dur="1000" fill="hold"/>
                                        <p:tgtEl>
                                          <p:spTgt spid="1028"/>
                                        </p:tgtEl>
                                        <p:attrNameLst>
                                          <p:attrName>ppt_h</p:attrName>
                                        </p:attrNameLst>
                                      </p:cBhvr>
                                      <p:tavLst>
                                        <p:tav tm="0">
                                          <p:val>
                                            <p:fltVal val="0"/>
                                          </p:val>
                                        </p:tav>
                                        <p:tav tm="100000">
                                          <p:val>
                                            <p:strVal val="#ppt_h"/>
                                          </p:val>
                                        </p:tav>
                                      </p:tavLst>
                                    </p:anim>
                                    <p:anim calcmode="lin" valueType="num">
                                      <p:cBhvr>
                                        <p:cTn id="31" dur="1000" fill="hold"/>
                                        <p:tgtEl>
                                          <p:spTgt spid="1028"/>
                                        </p:tgtEl>
                                        <p:attrNameLst>
                                          <p:attrName>style.rotation</p:attrName>
                                        </p:attrNameLst>
                                      </p:cBhvr>
                                      <p:tavLst>
                                        <p:tav tm="0">
                                          <p:val>
                                            <p:fltVal val="90"/>
                                          </p:val>
                                        </p:tav>
                                        <p:tav tm="100000">
                                          <p:val>
                                            <p:fltVal val="0"/>
                                          </p:val>
                                        </p:tav>
                                      </p:tavLst>
                                    </p:anim>
                                    <p:animEffect transition="in" filter="fade">
                                      <p:cBhvr>
                                        <p:cTn id="32" dur="1000"/>
                                        <p:tgtEl>
                                          <p:spTgt spid="1028"/>
                                        </p:tgtEl>
                                      </p:cBhvr>
                                    </p:animEffect>
                                  </p:childTnLst>
                                </p:cTn>
                              </p:par>
                              <p:par>
                                <p:cTn id="33" presetID="3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1000" fill="hold"/>
                                        <p:tgtEl>
                                          <p:spTgt spid="74"/>
                                        </p:tgtEl>
                                        <p:attrNameLst>
                                          <p:attrName>ppt_w</p:attrName>
                                        </p:attrNameLst>
                                      </p:cBhvr>
                                      <p:tavLst>
                                        <p:tav tm="0">
                                          <p:val>
                                            <p:fltVal val="0"/>
                                          </p:val>
                                        </p:tav>
                                        <p:tav tm="100000">
                                          <p:val>
                                            <p:strVal val="#ppt_w"/>
                                          </p:val>
                                        </p:tav>
                                      </p:tavLst>
                                    </p:anim>
                                    <p:anim calcmode="lin" valueType="num">
                                      <p:cBhvr>
                                        <p:cTn id="36" dur="1000" fill="hold"/>
                                        <p:tgtEl>
                                          <p:spTgt spid="74"/>
                                        </p:tgtEl>
                                        <p:attrNameLst>
                                          <p:attrName>ppt_h</p:attrName>
                                        </p:attrNameLst>
                                      </p:cBhvr>
                                      <p:tavLst>
                                        <p:tav tm="0">
                                          <p:val>
                                            <p:fltVal val="0"/>
                                          </p:val>
                                        </p:tav>
                                        <p:tav tm="100000">
                                          <p:val>
                                            <p:strVal val="#ppt_h"/>
                                          </p:val>
                                        </p:tav>
                                      </p:tavLst>
                                    </p:anim>
                                    <p:anim calcmode="lin" valueType="num">
                                      <p:cBhvr>
                                        <p:cTn id="37" dur="1000" fill="hold"/>
                                        <p:tgtEl>
                                          <p:spTgt spid="74"/>
                                        </p:tgtEl>
                                        <p:attrNameLst>
                                          <p:attrName>style.rotation</p:attrName>
                                        </p:attrNameLst>
                                      </p:cBhvr>
                                      <p:tavLst>
                                        <p:tav tm="0">
                                          <p:val>
                                            <p:fltVal val="90"/>
                                          </p:val>
                                        </p:tav>
                                        <p:tav tm="100000">
                                          <p:val>
                                            <p:fltVal val="0"/>
                                          </p:val>
                                        </p:tav>
                                      </p:tavLst>
                                    </p:anim>
                                    <p:animEffect transition="in" filter="fade">
                                      <p:cBhvr>
                                        <p:cTn id="38" dur="1000"/>
                                        <p:tgtEl>
                                          <p:spTgt spid="7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600"/>
                                        <p:tgtEl>
                                          <p:spTgt spid="77"/>
                                        </p:tgtEl>
                                        <p:attrNameLst>
                                          <p:attrName>ppt_w</p:attrName>
                                        </p:attrNameLst>
                                      </p:cBhvr>
                                      <p:tavLst>
                                        <p:tav tm="0">
                                          <p:val>
                                            <p:strVal val="ppt_w"/>
                                          </p:val>
                                        </p:tav>
                                        <p:tav tm="100000">
                                          <p:val>
                                            <p:fltVal val="0"/>
                                          </p:val>
                                        </p:tav>
                                      </p:tavLst>
                                    </p:anim>
                                    <p:anim calcmode="lin" valueType="num">
                                      <p:cBhvr>
                                        <p:cTn id="43" dur="600"/>
                                        <p:tgtEl>
                                          <p:spTgt spid="77"/>
                                        </p:tgtEl>
                                        <p:attrNameLst>
                                          <p:attrName>ppt_h</p:attrName>
                                        </p:attrNameLst>
                                      </p:cBhvr>
                                      <p:tavLst>
                                        <p:tav tm="0">
                                          <p:val>
                                            <p:strVal val="ppt_h"/>
                                          </p:val>
                                        </p:tav>
                                        <p:tav tm="100000">
                                          <p:val>
                                            <p:fltVal val="0"/>
                                          </p:val>
                                        </p:tav>
                                      </p:tavLst>
                                    </p:anim>
                                    <p:animEffect transition="out" filter="fade">
                                      <p:cBhvr>
                                        <p:cTn id="44" dur="600"/>
                                        <p:tgtEl>
                                          <p:spTgt spid="77"/>
                                        </p:tgtEl>
                                      </p:cBhvr>
                                    </p:animEffect>
                                    <p:set>
                                      <p:cBhvr>
                                        <p:cTn id="45" dur="1" fill="hold">
                                          <p:stCondLst>
                                            <p:cond delay="599"/>
                                          </p:stCondLst>
                                        </p:cTn>
                                        <p:tgtEl>
                                          <p:spTgt spid="77"/>
                                        </p:tgtEl>
                                        <p:attrNameLst>
                                          <p:attrName>style.visibility</p:attrName>
                                        </p:attrNameLst>
                                      </p:cBhvr>
                                      <p:to>
                                        <p:strVal val="hidden"/>
                                      </p:to>
                                    </p:set>
                                  </p:childTnLst>
                                </p:cTn>
                              </p:par>
                              <p:par>
                                <p:cTn id="46" presetID="53" presetClass="exit" presetSubtype="32" fill="hold" nodeType="withEffect">
                                  <p:stCondLst>
                                    <p:cond delay="0"/>
                                  </p:stCondLst>
                                  <p:childTnLst>
                                    <p:anim calcmode="lin" valueType="num">
                                      <p:cBhvr>
                                        <p:cTn id="47" dur="500"/>
                                        <p:tgtEl>
                                          <p:spTgt spid="78"/>
                                        </p:tgtEl>
                                        <p:attrNameLst>
                                          <p:attrName>ppt_w</p:attrName>
                                        </p:attrNameLst>
                                      </p:cBhvr>
                                      <p:tavLst>
                                        <p:tav tm="0">
                                          <p:val>
                                            <p:strVal val="ppt_w"/>
                                          </p:val>
                                        </p:tav>
                                        <p:tav tm="100000">
                                          <p:val>
                                            <p:fltVal val="0"/>
                                          </p:val>
                                        </p:tav>
                                      </p:tavLst>
                                    </p:anim>
                                    <p:anim calcmode="lin" valueType="num">
                                      <p:cBhvr>
                                        <p:cTn id="48" dur="500"/>
                                        <p:tgtEl>
                                          <p:spTgt spid="78"/>
                                        </p:tgtEl>
                                        <p:attrNameLst>
                                          <p:attrName>ppt_h</p:attrName>
                                        </p:attrNameLst>
                                      </p:cBhvr>
                                      <p:tavLst>
                                        <p:tav tm="0">
                                          <p:val>
                                            <p:strVal val="ppt_h"/>
                                          </p:val>
                                        </p:tav>
                                        <p:tav tm="100000">
                                          <p:val>
                                            <p:fltVal val="0"/>
                                          </p:val>
                                        </p:tav>
                                      </p:tavLst>
                                    </p:anim>
                                    <p:animEffect transition="out" filter="fade">
                                      <p:cBhvr>
                                        <p:cTn id="49" dur="500"/>
                                        <p:tgtEl>
                                          <p:spTgt spid="78"/>
                                        </p:tgtEl>
                                      </p:cBhvr>
                                    </p:animEffect>
                                    <p:set>
                                      <p:cBhvr>
                                        <p:cTn id="50" dur="1" fill="hold">
                                          <p:stCondLst>
                                            <p:cond delay="499"/>
                                          </p:stCondLst>
                                        </p:cTn>
                                        <p:tgtEl>
                                          <p:spTgt spid="78"/>
                                        </p:tgtEl>
                                        <p:attrNameLst>
                                          <p:attrName>style.visibility</p:attrName>
                                        </p:attrNameLst>
                                      </p:cBhvr>
                                      <p:to>
                                        <p:strVal val="hidden"/>
                                      </p:to>
                                    </p:set>
                                  </p:childTnLst>
                                </p:cTn>
                              </p:par>
                              <p:par>
                                <p:cTn id="51" presetID="53" presetClass="exit" presetSubtype="32" fill="hold" nodeType="withEffect">
                                  <p:stCondLst>
                                    <p:cond delay="0"/>
                                  </p:stCondLst>
                                  <p:childTnLst>
                                    <p:anim calcmode="lin" valueType="num">
                                      <p:cBhvr>
                                        <p:cTn id="52" dur="500"/>
                                        <p:tgtEl>
                                          <p:spTgt spid="10"/>
                                        </p:tgtEl>
                                        <p:attrNameLst>
                                          <p:attrName>ppt_w</p:attrName>
                                        </p:attrNameLst>
                                      </p:cBhvr>
                                      <p:tavLst>
                                        <p:tav tm="0">
                                          <p:val>
                                            <p:strVal val="ppt_w"/>
                                          </p:val>
                                        </p:tav>
                                        <p:tav tm="100000">
                                          <p:val>
                                            <p:fltVal val="0"/>
                                          </p:val>
                                        </p:tav>
                                      </p:tavLst>
                                    </p:anim>
                                    <p:anim calcmode="lin" valueType="num">
                                      <p:cBhvr>
                                        <p:cTn id="53" dur="500"/>
                                        <p:tgtEl>
                                          <p:spTgt spid="10"/>
                                        </p:tgtEl>
                                        <p:attrNameLst>
                                          <p:attrName>ppt_h</p:attrName>
                                        </p:attrNameLst>
                                      </p:cBhvr>
                                      <p:tavLst>
                                        <p:tav tm="0">
                                          <p:val>
                                            <p:strVal val="ppt_h"/>
                                          </p:val>
                                        </p:tav>
                                        <p:tav tm="100000">
                                          <p:val>
                                            <p:fltVal val="0"/>
                                          </p:val>
                                        </p:tav>
                                      </p:tavLst>
                                    </p:anim>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par>
                                <p:cTn id="61" presetID="1" presetClass="entr" presetSubtype="0" fill="hold" nodeType="withEffect">
                                  <p:stCondLst>
                                    <p:cond delay="0"/>
                                  </p:stCondLst>
                                  <p:childTnLst>
                                    <p:set>
                                      <p:cBhvr>
                                        <p:cTn id="62" dur="1" fill="hold">
                                          <p:stCondLst>
                                            <p:cond delay="0"/>
                                          </p:stCondLst>
                                        </p:cTn>
                                        <p:tgtEl>
                                          <p:spTgt spid="1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683568" y="188640"/>
            <a:ext cx="3514295" cy="584775"/>
          </a:xfrm>
          <a:prstGeom prst="rect">
            <a:avLst/>
          </a:prstGeom>
          <a:noFill/>
        </p:spPr>
        <p:txBody>
          <a:bodyPr wrap="none" rtlCol="0">
            <a:spAutoFit/>
          </a:bodyPr>
          <a:lstStyle/>
          <a:p>
            <a:r>
              <a:rPr lang="fr-BE" sz="3200" b="1" smtClean="0">
                <a:solidFill>
                  <a:schemeClr val="bg1"/>
                </a:solidFill>
              </a:rPr>
              <a:t>ES and </a:t>
            </a:r>
            <a:r>
              <a:rPr lang="fr-BE" sz="3200" b="1" err="1" smtClean="0">
                <a:solidFill>
                  <a:schemeClr val="bg1"/>
                </a:solidFill>
              </a:rPr>
              <a:t>Agroecology</a:t>
            </a:r>
            <a:endParaRPr lang="fr-BE" sz="3200" b="1">
              <a:solidFill>
                <a:schemeClr val="bg1"/>
              </a:solidFill>
            </a:endParaRPr>
          </a:p>
        </p:txBody>
      </p:sp>
      <p:sp>
        <p:nvSpPr>
          <p:cNvPr id="11" name="Rectangle à coins arrondis 10"/>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739139" y="794811"/>
            <a:ext cx="8009326" cy="1200329"/>
          </a:xfrm>
          <a:prstGeom prst="rect">
            <a:avLst/>
          </a:prstGeom>
          <a:noFill/>
        </p:spPr>
        <p:txBody>
          <a:bodyPr wrap="square" rtlCol="0">
            <a:spAutoFit/>
          </a:bodyPr>
          <a:lstStyle/>
          <a:p>
            <a:r>
              <a:rPr lang="fr-BE" sz="2400" b="1" dirty="0" err="1" smtClean="0">
                <a:solidFill>
                  <a:srgbClr val="FFC000"/>
                </a:solidFill>
              </a:rPr>
              <a:t>Research</a:t>
            </a:r>
            <a:r>
              <a:rPr lang="fr-BE" sz="2400" b="1" dirty="0" smtClean="0">
                <a:solidFill>
                  <a:srgbClr val="FFC000"/>
                </a:solidFill>
              </a:rPr>
              <a:t> </a:t>
            </a:r>
            <a:r>
              <a:rPr lang="fr-BE" sz="2400" b="1" dirty="0" err="1" smtClean="0">
                <a:solidFill>
                  <a:srgbClr val="FFC000"/>
                </a:solidFill>
              </a:rPr>
              <a:t>proposal</a:t>
            </a:r>
            <a:r>
              <a:rPr lang="fr-BE" sz="2400" b="1" dirty="0" smtClean="0">
                <a:solidFill>
                  <a:srgbClr val="FFC000"/>
                </a:solidFill>
              </a:rPr>
              <a:t> : </a:t>
            </a:r>
            <a:r>
              <a:rPr lang="en-US" sz="2400" b="1" dirty="0">
                <a:solidFill>
                  <a:srgbClr val="FFC000"/>
                </a:solidFill>
              </a:rPr>
              <a:t>unraveling the links between </a:t>
            </a:r>
            <a:r>
              <a:rPr lang="en-US" sz="2400" b="1" dirty="0" err="1">
                <a:solidFill>
                  <a:srgbClr val="FFC000"/>
                </a:solidFill>
              </a:rPr>
              <a:t>agroecology</a:t>
            </a:r>
            <a:r>
              <a:rPr lang="en-US" sz="2400" b="1" dirty="0">
                <a:solidFill>
                  <a:srgbClr val="FFC000"/>
                </a:solidFill>
              </a:rPr>
              <a:t> and </a:t>
            </a:r>
            <a:r>
              <a:rPr lang="en-US" sz="2400" b="1" dirty="0" smtClean="0">
                <a:solidFill>
                  <a:srgbClr val="FFC000"/>
                </a:solidFill>
              </a:rPr>
              <a:t>ecosystem services </a:t>
            </a:r>
            <a:r>
              <a:rPr lang="en-US" sz="2400" b="1" dirty="0">
                <a:solidFill>
                  <a:srgbClr val="FFC000"/>
                </a:solidFill>
              </a:rPr>
              <a:t>to facilitate an </a:t>
            </a:r>
            <a:r>
              <a:rPr lang="en-US" sz="2400" b="1" dirty="0" err="1">
                <a:solidFill>
                  <a:srgbClr val="FFC000"/>
                </a:solidFill>
              </a:rPr>
              <a:t>agroecological</a:t>
            </a:r>
            <a:r>
              <a:rPr lang="en-US" sz="2400" b="1" dirty="0">
                <a:solidFill>
                  <a:srgbClr val="FFC000"/>
                </a:solidFill>
              </a:rPr>
              <a:t> transition</a:t>
            </a:r>
            <a:endParaRPr lang="fr-BE" sz="2400" b="1" dirty="0">
              <a:solidFill>
                <a:srgbClr val="FFC000"/>
              </a:solidFill>
            </a:endParaRPr>
          </a:p>
        </p:txBody>
      </p:sp>
      <p:sp>
        <p:nvSpPr>
          <p:cNvPr id="12" name="ZoneTexte 11"/>
          <p:cNvSpPr txBox="1"/>
          <p:nvPr/>
        </p:nvSpPr>
        <p:spPr>
          <a:xfrm>
            <a:off x="739138" y="2039270"/>
            <a:ext cx="8225349" cy="461665"/>
          </a:xfrm>
          <a:prstGeom prst="rect">
            <a:avLst/>
          </a:prstGeom>
          <a:noFill/>
        </p:spPr>
        <p:txBody>
          <a:bodyPr wrap="square" rtlCol="0">
            <a:spAutoFit/>
          </a:bodyPr>
          <a:lstStyle/>
          <a:p>
            <a:pPr marL="342900" indent="-342900">
              <a:buFont typeface="Arial" pitchFamily="34" charset="0"/>
              <a:buChar char="•"/>
            </a:pPr>
            <a:r>
              <a:rPr lang="fr-BE" sz="2400" b="1" dirty="0" err="1" smtClean="0">
                <a:solidFill>
                  <a:srgbClr val="FFFF99"/>
                </a:solidFill>
              </a:rPr>
              <a:t>Research</a:t>
            </a:r>
            <a:r>
              <a:rPr lang="fr-BE" sz="2400" b="1" dirty="0" smtClean="0">
                <a:solidFill>
                  <a:srgbClr val="FFFF99"/>
                </a:solidFill>
              </a:rPr>
              <a:t> and </a:t>
            </a:r>
            <a:r>
              <a:rPr lang="fr-BE" sz="2400" b="1" dirty="0" err="1" smtClean="0">
                <a:solidFill>
                  <a:srgbClr val="FFFF99"/>
                </a:solidFill>
              </a:rPr>
              <a:t>field</a:t>
            </a:r>
            <a:r>
              <a:rPr lang="fr-BE" sz="2400" b="1" dirty="0" smtClean="0">
                <a:solidFill>
                  <a:srgbClr val="FFFF99"/>
                </a:solidFill>
              </a:rPr>
              <a:t> </a:t>
            </a:r>
            <a:r>
              <a:rPr lang="fr-BE" sz="2400" b="1" dirty="0" err="1" smtClean="0">
                <a:solidFill>
                  <a:srgbClr val="FFFF99"/>
                </a:solidFill>
              </a:rPr>
              <a:t>experience</a:t>
            </a:r>
            <a:r>
              <a:rPr lang="fr-BE" sz="2400" b="1" dirty="0" smtClean="0">
                <a:solidFill>
                  <a:srgbClr val="FFFF99"/>
                </a:solidFill>
              </a:rPr>
              <a:t> on </a:t>
            </a:r>
            <a:r>
              <a:rPr lang="fr-BE" sz="2400" b="1" dirty="0" err="1" smtClean="0">
                <a:solidFill>
                  <a:srgbClr val="FFFF99"/>
                </a:solidFill>
              </a:rPr>
              <a:t>agroecological</a:t>
            </a:r>
            <a:r>
              <a:rPr lang="fr-BE" sz="2400" b="1" dirty="0" smtClean="0">
                <a:solidFill>
                  <a:srgbClr val="FFFF99"/>
                </a:solidFill>
              </a:rPr>
              <a:t> </a:t>
            </a:r>
            <a:r>
              <a:rPr lang="fr-BE" sz="2400" b="1" dirty="0" err="1" smtClean="0">
                <a:solidFill>
                  <a:srgbClr val="FFFF99"/>
                </a:solidFill>
              </a:rPr>
              <a:t>methods</a:t>
            </a:r>
            <a:endParaRPr lang="fr-BE" sz="2400" b="1" dirty="0">
              <a:solidFill>
                <a:srgbClr val="FFFF99"/>
              </a:solidFill>
            </a:endParaRPr>
          </a:p>
        </p:txBody>
      </p:sp>
    </p:spTree>
    <p:extLst>
      <p:ext uri="{BB962C8B-B14F-4D97-AF65-F5344CB8AC3E}">
        <p14:creationId xmlns:p14="http://schemas.microsoft.com/office/powerpoint/2010/main" val="3168979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683568" y="188640"/>
            <a:ext cx="3514295" cy="584775"/>
          </a:xfrm>
          <a:prstGeom prst="rect">
            <a:avLst/>
          </a:prstGeom>
          <a:noFill/>
        </p:spPr>
        <p:txBody>
          <a:bodyPr wrap="none" rtlCol="0">
            <a:spAutoFit/>
          </a:bodyPr>
          <a:lstStyle/>
          <a:p>
            <a:r>
              <a:rPr lang="fr-BE" sz="3200" b="1" smtClean="0">
                <a:solidFill>
                  <a:schemeClr val="bg1"/>
                </a:solidFill>
              </a:rPr>
              <a:t>ES and </a:t>
            </a:r>
            <a:r>
              <a:rPr lang="fr-BE" sz="3200" b="1" err="1" smtClean="0">
                <a:solidFill>
                  <a:schemeClr val="bg1"/>
                </a:solidFill>
              </a:rPr>
              <a:t>Agroecology</a:t>
            </a:r>
            <a:endParaRPr lang="fr-BE" sz="3200" b="1">
              <a:solidFill>
                <a:schemeClr val="bg1"/>
              </a:solidFill>
            </a:endParaRPr>
          </a:p>
        </p:txBody>
      </p:sp>
      <p:sp>
        <p:nvSpPr>
          <p:cNvPr id="11" name="Rectangle à coins arrondis 10"/>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ZoneTexte 1"/>
          <p:cNvSpPr txBox="1"/>
          <p:nvPr/>
        </p:nvSpPr>
        <p:spPr>
          <a:xfrm>
            <a:off x="1000781" y="1387637"/>
            <a:ext cx="4310995" cy="1938992"/>
          </a:xfrm>
          <a:prstGeom prst="rect">
            <a:avLst/>
          </a:prstGeom>
          <a:noFill/>
        </p:spPr>
        <p:txBody>
          <a:bodyPr wrap="square" rtlCol="0">
            <a:spAutoFit/>
          </a:bodyPr>
          <a:lstStyle/>
          <a:p>
            <a:pPr marL="285750" indent="-285750">
              <a:buFont typeface="Arial" pitchFamily="34" charset="0"/>
              <a:buChar char="•"/>
            </a:pPr>
            <a:r>
              <a:rPr lang="en-US" sz="2000" b="1" dirty="0" smtClean="0">
                <a:solidFill>
                  <a:schemeClr val="tx2">
                    <a:lumMod val="40000"/>
                    <a:lumOff val="60000"/>
                  </a:schemeClr>
                </a:solidFill>
              </a:rPr>
              <a:t>Performance </a:t>
            </a:r>
            <a:r>
              <a:rPr lang="en-US" sz="2000" b="1" dirty="0">
                <a:solidFill>
                  <a:srgbClr val="FFFFFF"/>
                </a:solidFill>
              </a:rPr>
              <a:t>of non-conventional </a:t>
            </a:r>
            <a:r>
              <a:rPr lang="en-US" sz="2000" b="1" dirty="0" smtClean="0">
                <a:solidFill>
                  <a:srgbClr val="FFFFFF"/>
                </a:solidFill>
              </a:rPr>
              <a:t>agro-ecosystems ? </a:t>
            </a:r>
            <a:endParaRPr lang="en-US" sz="2000" b="1" dirty="0">
              <a:solidFill>
                <a:srgbClr val="FFFFFF"/>
              </a:solidFill>
            </a:endParaRPr>
          </a:p>
          <a:p>
            <a:pPr marL="285750" indent="-285750">
              <a:buFont typeface="Arial" pitchFamily="34" charset="0"/>
              <a:buChar char="•"/>
            </a:pPr>
            <a:r>
              <a:rPr lang="en-US" sz="2000" b="1" dirty="0" err="1" smtClean="0">
                <a:solidFill>
                  <a:srgbClr val="FFFFFF"/>
                </a:solidFill>
              </a:rPr>
              <a:t>Valorisation</a:t>
            </a:r>
            <a:r>
              <a:rPr lang="en-US" sz="2000" b="1" dirty="0" smtClean="0">
                <a:solidFill>
                  <a:srgbClr val="FFFFFF"/>
                </a:solidFill>
              </a:rPr>
              <a:t> of field</a:t>
            </a:r>
            <a:r>
              <a:rPr lang="en-US" sz="2000" b="1" dirty="0" smtClean="0">
                <a:solidFill>
                  <a:schemeClr val="tx2">
                    <a:lumMod val="40000"/>
                    <a:lumOff val="60000"/>
                  </a:schemeClr>
                </a:solidFill>
              </a:rPr>
              <a:t> residues </a:t>
            </a:r>
            <a:r>
              <a:rPr lang="en-US" sz="2000" b="1" dirty="0" smtClean="0">
                <a:solidFill>
                  <a:srgbClr val="FFFFFF"/>
                </a:solidFill>
              </a:rPr>
              <a:t>?</a:t>
            </a:r>
            <a:endParaRPr lang="en-US" sz="2000" b="1" dirty="0">
              <a:solidFill>
                <a:srgbClr val="FFFFFF"/>
              </a:solidFill>
            </a:endParaRPr>
          </a:p>
          <a:p>
            <a:pPr marL="285750" indent="-285750">
              <a:buFont typeface="Arial" pitchFamily="34" charset="0"/>
              <a:buChar char="•"/>
            </a:pPr>
            <a:r>
              <a:rPr lang="en-US" sz="2000" b="1" dirty="0" smtClean="0">
                <a:solidFill>
                  <a:schemeClr val="tx2">
                    <a:lumMod val="40000"/>
                    <a:lumOff val="60000"/>
                  </a:schemeClr>
                </a:solidFill>
              </a:rPr>
              <a:t>Tools and methods </a:t>
            </a:r>
            <a:r>
              <a:rPr lang="en-US" sz="2000" b="1" dirty="0" smtClean="0">
                <a:solidFill>
                  <a:srgbClr val="FFFFFF"/>
                </a:solidFill>
              </a:rPr>
              <a:t>? </a:t>
            </a:r>
          </a:p>
          <a:p>
            <a:pPr marL="285750" indent="-285750">
              <a:buFont typeface="Arial" pitchFamily="34" charset="0"/>
              <a:buChar char="•"/>
            </a:pPr>
            <a:r>
              <a:rPr lang="en-US" sz="2000" b="1" dirty="0" smtClean="0">
                <a:solidFill>
                  <a:schemeClr val="tx2">
                    <a:lumMod val="40000"/>
                    <a:lumOff val="60000"/>
                  </a:schemeClr>
                </a:solidFill>
              </a:rPr>
              <a:t>Alternative </a:t>
            </a:r>
            <a:r>
              <a:rPr lang="en-US" sz="2000" b="1" dirty="0" err="1" smtClean="0">
                <a:solidFill>
                  <a:schemeClr val="tx2">
                    <a:lumMod val="40000"/>
                    <a:lumOff val="60000"/>
                  </a:schemeClr>
                </a:solidFill>
              </a:rPr>
              <a:t>valorisation</a:t>
            </a:r>
            <a:r>
              <a:rPr lang="en-US" sz="2000" b="1" dirty="0" smtClean="0">
                <a:solidFill>
                  <a:schemeClr val="tx2">
                    <a:lumMod val="40000"/>
                    <a:lumOff val="60000"/>
                  </a:schemeClr>
                </a:solidFill>
              </a:rPr>
              <a:t> </a:t>
            </a:r>
            <a:r>
              <a:rPr lang="en-US" sz="2000" b="1" dirty="0">
                <a:solidFill>
                  <a:srgbClr val="FFFFFF"/>
                </a:solidFill>
              </a:rPr>
              <a:t>of agricultural </a:t>
            </a:r>
            <a:r>
              <a:rPr lang="en-US" sz="2000" b="1" dirty="0" smtClean="0">
                <a:solidFill>
                  <a:srgbClr val="FFFFFF"/>
                </a:solidFill>
              </a:rPr>
              <a:t>products ? </a:t>
            </a:r>
            <a:endParaRPr lang="fr-BE" sz="2000" b="1" dirty="0">
              <a:solidFill>
                <a:srgbClr val="FFFFFF"/>
              </a:solidFill>
            </a:endParaRPr>
          </a:p>
        </p:txBody>
      </p:sp>
      <p:pic>
        <p:nvPicPr>
          <p:cNvPr id="8196" name="Picture 4" descr="http://www.gembloux.ulg.ac.be/agricultureislife/wp-content/uploads/2013/01/terresFerme-878x1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38" y="4347571"/>
            <a:ext cx="1881128" cy="21907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33322" y="4344527"/>
            <a:ext cx="1615379" cy="369332"/>
          </a:xfrm>
          <a:prstGeom prst="rect">
            <a:avLst/>
          </a:prstGeom>
        </p:spPr>
        <p:txBody>
          <a:bodyPr wrap="none">
            <a:spAutoFit/>
          </a:bodyPr>
          <a:lstStyle/>
          <a:p>
            <a:r>
              <a:rPr lang="fr-BE" b="1" dirty="0" smtClean="0">
                <a:solidFill>
                  <a:srgbClr val="92D050"/>
                </a:solidFill>
              </a:rPr>
              <a:t>1. </a:t>
            </a:r>
            <a:r>
              <a:rPr lang="fr-BE" b="1" dirty="0" err="1" smtClean="0">
                <a:solidFill>
                  <a:srgbClr val="92D050"/>
                </a:solidFill>
              </a:rPr>
              <a:t>Agroforestry</a:t>
            </a:r>
            <a:endParaRPr lang="fr-BE" b="1" dirty="0">
              <a:solidFill>
                <a:srgbClr val="92D050"/>
              </a:solidFill>
            </a:endParaRPr>
          </a:p>
        </p:txBody>
      </p:sp>
      <p:sp>
        <p:nvSpPr>
          <p:cNvPr id="5" name="Rectangle 4"/>
          <p:cNvSpPr/>
          <p:nvPr/>
        </p:nvSpPr>
        <p:spPr>
          <a:xfrm>
            <a:off x="2733322" y="4710533"/>
            <a:ext cx="1702902" cy="369332"/>
          </a:xfrm>
          <a:prstGeom prst="rect">
            <a:avLst/>
          </a:prstGeom>
        </p:spPr>
        <p:txBody>
          <a:bodyPr wrap="none">
            <a:spAutoFit/>
          </a:bodyPr>
          <a:lstStyle/>
          <a:p>
            <a:r>
              <a:rPr lang="fr-BE" b="1" dirty="0">
                <a:solidFill>
                  <a:srgbClr val="92D050"/>
                </a:solidFill>
              </a:rPr>
              <a:t>2. </a:t>
            </a:r>
            <a:r>
              <a:rPr lang="fr-BE" b="1" dirty="0" err="1">
                <a:solidFill>
                  <a:srgbClr val="92D050"/>
                </a:solidFill>
              </a:rPr>
              <a:t>Intercropping</a:t>
            </a:r>
            <a:endParaRPr lang="fr-BE" b="1" dirty="0">
              <a:solidFill>
                <a:srgbClr val="92D050"/>
              </a:solidFill>
            </a:endParaRPr>
          </a:p>
        </p:txBody>
      </p:sp>
      <p:sp>
        <p:nvSpPr>
          <p:cNvPr id="6" name="Rectangle 5"/>
          <p:cNvSpPr/>
          <p:nvPr/>
        </p:nvSpPr>
        <p:spPr>
          <a:xfrm>
            <a:off x="2733322" y="5069121"/>
            <a:ext cx="1958357" cy="369332"/>
          </a:xfrm>
          <a:prstGeom prst="rect">
            <a:avLst/>
          </a:prstGeom>
        </p:spPr>
        <p:txBody>
          <a:bodyPr wrap="none">
            <a:spAutoFit/>
          </a:bodyPr>
          <a:lstStyle/>
          <a:p>
            <a:r>
              <a:rPr lang="fr-BE" b="1" dirty="0">
                <a:solidFill>
                  <a:srgbClr val="92D050"/>
                </a:solidFill>
              </a:rPr>
              <a:t>3. Agrosylviculture</a:t>
            </a:r>
          </a:p>
        </p:txBody>
      </p:sp>
      <p:sp>
        <p:nvSpPr>
          <p:cNvPr id="7" name="Rectangle 6"/>
          <p:cNvSpPr/>
          <p:nvPr/>
        </p:nvSpPr>
        <p:spPr>
          <a:xfrm>
            <a:off x="2733322" y="5436588"/>
            <a:ext cx="2118978" cy="369332"/>
          </a:xfrm>
          <a:prstGeom prst="rect">
            <a:avLst/>
          </a:prstGeom>
        </p:spPr>
        <p:txBody>
          <a:bodyPr wrap="none">
            <a:spAutoFit/>
          </a:bodyPr>
          <a:lstStyle/>
          <a:p>
            <a:r>
              <a:rPr lang="fr-BE" b="1" dirty="0">
                <a:solidFill>
                  <a:srgbClr val="92D050"/>
                </a:solidFill>
              </a:rPr>
              <a:t>4. </a:t>
            </a:r>
            <a:r>
              <a:rPr lang="fr-BE" b="1" dirty="0" err="1">
                <a:solidFill>
                  <a:srgbClr val="92D050"/>
                </a:solidFill>
              </a:rPr>
              <a:t>Herbaceous</a:t>
            </a:r>
            <a:r>
              <a:rPr lang="fr-BE" b="1" dirty="0">
                <a:solidFill>
                  <a:srgbClr val="92D050"/>
                </a:solidFill>
              </a:rPr>
              <a:t> </a:t>
            </a:r>
            <a:r>
              <a:rPr lang="fr-BE" b="1" dirty="0" err="1">
                <a:solidFill>
                  <a:srgbClr val="92D050"/>
                </a:solidFill>
              </a:rPr>
              <a:t>strips</a:t>
            </a:r>
            <a:endParaRPr lang="fr-BE" b="1" dirty="0">
              <a:solidFill>
                <a:srgbClr val="92D050"/>
              </a:solidFill>
            </a:endParaRPr>
          </a:p>
        </p:txBody>
      </p:sp>
      <p:sp>
        <p:nvSpPr>
          <p:cNvPr id="8" name="Rectangle 7"/>
          <p:cNvSpPr/>
          <p:nvPr/>
        </p:nvSpPr>
        <p:spPr>
          <a:xfrm>
            <a:off x="2733322" y="5888951"/>
            <a:ext cx="2495400" cy="646331"/>
          </a:xfrm>
          <a:prstGeom prst="rect">
            <a:avLst/>
          </a:prstGeom>
        </p:spPr>
        <p:txBody>
          <a:bodyPr wrap="square">
            <a:spAutoFit/>
          </a:bodyPr>
          <a:lstStyle/>
          <a:p>
            <a:r>
              <a:rPr lang="fr-BE" b="1" dirty="0">
                <a:solidFill>
                  <a:srgbClr val="92D050"/>
                </a:solidFill>
              </a:rPr>
              <a:t>5. </a:t>
            </a:r>
            <a:r>
              <a:rPr lang="fr-BE" b="1" dirty="0" err="1">
                <a:solidFill>
                  <a:srgbClr val="92D050"/>
                </a:solidFill>
              </a:rPr>
              <a:t>Residue</a:t>
            </a:r>
            <a:r>
              <a:rPr lang="fr-BE" b="1" dirty="0">
                <a:solidFill>
                  <a:srgbClr val="92D050"/>
                </a:solidFill>
              </a:rPr>
              <a:t> management </a:t>
            </a:r>
            <a:r>
              <a:rPr lang="fr-BE" b="1" dirty="0" smtClean="0">
                <a:solidFill>
                  <a:srgbClr val="92D050"/>
                </a:solidFill>
              </a:rPr>
              <a:t/>
            </a:r>
            <a:br>
              <a:rPr lang="fr-BE" b="1" dirty="0" smtClean="0">
                <a:solidFill>
                  <a:srgbClr val="92D050"/>
                </a:solidFill>
              </a:rPr>
            </a:br>
            <a:r>
              <a:rPr lang="fr-BE" b="1" dirty="0" smtClean="0">
                <a:solidFill>
                  <a:srgbClr val="92D050"/>
                </a:solidFill>
              </a:rPr>
              <a:t>    &amp; </a:t>
            </a:r>
            <a:r>
              <a:rPr lang="fr-BE" b="1" dirty="0" err="1">
                <a:solidFill>
                  <a:srgbClr val="92D050"/>
                </a:solidFill>
              </a:rPr>
              <a:t>cover</a:t>
            </a:r>
            <a:r>
              <a:rPr lang="fr-BE" b="1" dirty="0">
                <a:solidFill>
                  <a:srgbClr val="92D050"/>
                </a:solidFill>
              </a:rPr>
              <a:t> </a:t>
            </a:r>
            <a:r>
              <a:rPr lang="fr-BE" b="1" dirty="0" err="1">
                <a:solidFill>
                  <a:srgbClr val="92D050"/>
                </a:solidFill>
              </a:rPr>
              <a:t>crops</a:t>
            </a:r>
            <a:endParaRPr lang="fr-BE" b="1" dirty="0">
              <a:solidFill>
                <a:srgbClr val="92D050"/>
              </a:solidFill>
            </a:endParaRPr>
          </a:p>
        </p:txBody>
      </p:sp>
      <p:sp>
        <p:nvSpPr>
          <p:cNvPr id="14" name="ZoneTexte 13"/>
          <p:cNvSpPr txBox="1"/>
          <p:nvPr/>
        </p:nvSpPr>
        <p:spPr>
          <a:xfrm>
            <a:off x="739138" y="794811"/>
            <a:ext cx="6468822" cy="461665"/>
          </a:xfrm>
          <a:prstGeom prst="rect">
            <a:avLst/>
          </a:prstGeom>
          <a:noFill/>
        </p:spPr>
        <p:txBody>
          <a:bodyPr wrap="none" rtlCol="0">
            <a:spAutoFit/>
          </a:bodyPr>
          <a:lstStyle/>
          <a:p>
            <a:r>
              <a:rPr lang="fr-BE" sz="2400" b="1" smtClean="0">
                <a:solidFill>
                  <a:srgbClr val="FFC000"/>
                </a:solidFill>
              </a:rPr>
              <a:t>One </a:t>
            </a:r>
            <a:r>
              <a:rPr lang="fr-BE" sz="2400" b="1" err="1" smtClean="0">
                <a:solidFill>
                  <a:srgbClr val="FFC000"/>
                </a:solidFill>
              </a:rPr>
              <a:t>example</a:t>
            </a:r>
            <a:r>
              <a:rPr lang="fr-BE" sz="2400" b="1" smtClean="0">
                <a:solidFill>
                  <a:srgbClr val="FFC000"/>
                </a:solidFill>
              </a:rPr>
              <a:t> : </a:t>
            </a:r>
            <a:r>
              <a:rPr lang="fr-BE" sz="2400" b="1" err="1" smtClean="0">
                <a:solidFill>
                  <a:srgbClr val="FFC000"/>
                </a:solidFill>
              </a:rPr>
              <a:t>AgricultureIsLife</a:t>
            </a:r>
            <a:r>
              <a:rPr lang="fr-BE" sz="2400" b="1" smtClean="0">
                <a:solidFill>
                  <a:srgbClr val="FFC000"/>
                </a:solidFill>
              </a:rPr>
              <a:t> </a:t>
            </a:r>
            <a:r>
              <a:rPr lang="fr-BE" sz="2400" b="1" err="1" smtClean="0">
                <a:solidFill>
                  <a:srgbClr val="FFC000"/>
                </a:solidFill>
              </a:rPr>
              <a:t>project</a:t>
            </a:r>
            <a:r>
              <a:rPr lang="fr-BE" sz="2400" b="1" smtClean="0">
                <a:solidFill>
                  <a:srgbClr val="FFC000"/>
                </a:solidFill>
              </a:rPr>
              <a:t> </a:t>
            </a:r>
            <a:r>
              <a:rPr lang="fr-BE" sz="2400" b="1" err="1" smtClean="0">
                <a:solidFill>
                  <a:srgbClr val="FFC000"/>
                </a:solidFill>
              </a:rPr>
              <a:t>at</a:t>
            </a:r>
            <a:r>
              <a:rPr lang="fr-BE" sz="2400" b="1" smtClean="0">
                <a:solidFill>
                  <a:srgbClr val="FFC000"/>
                </a:solidFill>
              </a:rPr>
              <a:t> </a:t>
            </a:r>
            <a:r>
              <a:rPr lang="fr-BE" sz="2400" b="1" err="1" smtClean="0">
                <a:solidFill>
                  <a:srgbClr val="FFC000"/>
                </a:solidFill>
              </a:rPr>
              <a:t>Gx</a:t>
            </a:r>
            <a:r>
              <a:rPr lang="fr-BE" sz="2400" b="1" smtClean="0">
                <a:solidFill>
                  <a:srgbClr val="FFC000"/>
                </a:solidFill>
              </a:rPr>
              <a:t>-ABT</a:t>
            </a:r>
            <a:endParaRPr lang="fr-BE" sz="2400" b="1">
              <a:solidFill>
                <a:srgbClr val="FFC000"/>
              </a:solidFill>
            </a:endParaRPr>
          </a:p>
        </p:txBody>
      </p:sp>
      <p:sp>
        <p:nvSpPr>
          <p:cNvPr id="15" name="ZoneTexte 14"/>
          <p:cNvSpPr txBox="1"/>
          <p:nvPr/>
        </p:nvSpPr>
        <p:spPr>
          <a:xfrm>
            <a:off x="739138" y="3604957"/>
            <a:ext cx="7690054" cy="461665"/>
          </a:xfrm>
          <a:prstGeom prst="rect">
            <a:avLst/>
          </a:prstGeom>
          <a:noFill/>
        </p:spPr>
        <p:txBody>
          <a:bodyPr wrap="none" rtlCol="0">
            <a:spAutoFit/>
          </a:bodyPr>
          <a:lstStyle/>
          <a:p>
            <a:r>
              <a:rPr lang="fr-BE" sz="2400" b="1" dirty="0" smtClean="0">
                <a:solidFill>
                  <a:schemeClr val="accent6">
                    <a:lumMod val="75000"/>
                  </a:schemeClr>
                </a:solidFill>
              </a:rPr>
              <a:t>=&gt; 15 </a:t>
            </a:r>
            <a:r>
              <a:rPr lang="fr-BE" sz="2400" b="1" dirty="0" err="1" smtClean="0">
                <a:solidFill>
                  <a:schemeClr val="accent6">
                    <a:lumMod val="75000"/>
                  </a:schemeClr>
                </a:solidFill>
              </a:rPr>
              <a:t>PhD</a:t>
            </a:r>
            <a:r>
              <a:rPr lang="fr-BE" sz="2400" b="1" dirty="0" smtClean="0">
                <a:solidFill>
                  <a:schemeClr val="accent6">
                    <a:lumMod val="75000"/>
                  </a:schemeClr>
                </a:solidFill>
              </a:rPr>
              <a:t> </a:t>
            </a:r>
            <a:r>
              <a:rPr lang="fr-BE" sz="2400" b="1" dirty="0" err="1" smtClean="0">
                <a:solidFill>
                  <a:schemeClr val="accent6">
                    <a:lumMod val="75000"/>
                  </a:schemeClr>
                </a:solidFill>
              </a:rPr>
              <a:t>working</a:t>
            </a:r>
            <a:r>
              <a:rPr lang="fr-BE" sz="2400" b="1" dirty="0" smtClean="0">
                <a:solidFill>
                  <a:schemeClr val="accent6">
                    <a:lumMod val="75000"/>
                  </a:schemeClr>
                </a:solidFill>
              </a:rPr>
              <a:t> </a:t>
            </a:r>
            <a:r>
              <a:rPr lang="fr-BE" sz="2400" b="1" dirty="0" err="1" smtClean="0">
                <a:solidFill>
                  <a:schemeClr val="accent6">
                    <a:lumMod val="75000"/>
                  </a:schemeClr>
                </a:solidFill>
              </a:rPr>
              <a:t>together</a:t>
            </a:r>
            <a:r>
              <a:rPr lang="fr-BE" sz="2400" b="1" dirty="0" smtClean="0">
                <a:solidFill>
                  <a:schemeClr val="accent6">
                    <a:lumMod val="75000"/>
                  </a:schemeClr>
                </a:solidFill>
              </a:rPr>
              <a:t> on 40 ha of </a:t>
            </a:r>
            <a:r>
              <a:rPr lang="fr-BE" sz="2400" b="1" dirty="0" err="1" smtClean="0">
                <a:solidFill>
                  <a:schemeClr val="accent6">
                    <a:lumMod val="75000"/>
                  </a:schemeClr>
                </a:solidFill>
              </a:rPr>
              <a:t>experimental</a:t>
            </a:r>
            <a:r>
              <a:rPr lang="fr-BE" sz="2400" b="1" dirty="0" smtClean="0">
                <a:solidFill>
                  <a:schemeClr val="accent6">
                    <a:lumMod val="75000"/>
                  </a:schemeClr>
                </a:solidFill>
              </a:rPr>
              <a:t> </a:t>
            </a:r>
            <a:r>
              <a:rPr lang="fr-BE" sz="2400" b="1" dirty="0" err="1" smtClean="0">
                <a:solidFill>
                  <a:schemeClr val="accent6">
                    <a:lumMod val="75000"/>
                  </a:schemeClr>
                </a:solidFill>
              </a:rPr>
              <a:t>fields</a:t>
            </a:r>
            <a:endParaRPr lang="fr-BE" sz="2400" b="1" dirty="0">
              <a:solidFill>
                <a:schemeClr val="accent6">
                  <a:lumMod val="75000"/>
                </a:schemeClr>
              </a:solidFill>
            </a:endParaRPr>
          </a:p>
        </p:txBody>
      </p:sp>
      <p:grpSp>
        <p:nvGrpSpPr>
          <p:cNvPr id="2055" name="Groupe 2054"/>
          <p:cNvGrpSpPr/>
          <p:nvPr/>
        </p:nvGrpSpPr>
        <p:grpSpPr>
          <a:xfrm>
            <a:off x="5311776" y="1268760"/>
            <a:ext cx="3217382" cy="2253507"/>
            <a:chOff x="5311776" y="1392451"/>
            <a:chExt cx="3217382" cy="2253507"/>
          </a:xfrm>
        </p:grpSpPr>
        <p:grpSp>
          <p:nvGrpSpPr>
            <p:cNvPr id="2054" name="Groupe 2053"/>
            <p:cNvGrpSpPr/>
            <p:nvPr/>
          </p:nvGrpSpPr>
          <p:grpSpPr>
            <a:xfrm>
              <a:off x="6257988" y="1615951"/>
              <a:ext cx="1672886" cy="1676658"/>
              <a:chOff x="6172201" y="1558925"/>
              <a:chExt cx="1881188" cy="1860550"/>
            </a:xfrm>
          </p:grpSpPr>
          <p:sp>
            <p:nvSpPr>
              <p:cNvPr id="17" name="Freeform 6"/>
              <p:cNvSpPr>
                <a:spLocks noEditPoints="1"/>
              </p:cNvSpPr>
              <p:nvPr/>
            </p:nvSpPr>
            <p:spPr bwMode="auto">
              <a:xfrm>
                <a:off x="6172201" y="1558925"/>
                <a:ext cx="1881188" cy="1860550"/>
              </a:xfrm>
              <a:custGeom>
                <a:avLst/>
                <a:gdLst>
                  <a:gd name="T0" fmla="*/ 11717 w 19745"/>
                  <a:gd name="T1" fmla="*/ 9103 h 19534"/>
                  <a:gd name="T2" fmla="*/ 11420 w 19745"/>
                  <a:gd name="T3" fmla="*/ 11282 h 19534"/>
                  <a:gd name="T4" fmla="*/ 9312 w 19745"/>
                  <a:gd name="T5" fmla="*/ 11918 h 19534"/>
                  <a:gd name="T6" fmla="*/ 7877 w 19745"/>
                  <a:gd name="T7" fmla="*/ 10258 h 19534"/>
                  <a:gd name="T8" fmla="*/ 8764 w 19745"/>
                  <a:gd name="T9" fmla="*/ 8255 h 19534"/>
                  <a:gd name="T10" fmla="*/ 8814 w 19745"/>
                  <a:gd name="T11" fmla="*/ 8333 h 19534"/>
                  <a:gd name="T12" fmla="*/ 7968 w 19745"/>
                  <a:gd name="T13" fmla="*/ 10245 h 19534"/>
                  <a:gd name="T14" fmla="*/ 9339 w 19745"/>
                  <a:gd name="T15" fmla="*/ 11830 h 19534"/>
                  <a:gd name="T16" fmla="*/ 11350 w 19745"/>
                  <a:gd name="T17" fmla="*/ 11222 h 19534"/>
                  <a:gd name="T18" fmla="*/ 11633 w 19745"/>
                  <a:gd name="T19" fmla="*/ 9141 h 19534"/>
                  <a:gd name="T20" fmla="*/ 9859 w 19745"/>
                  <a:gd name="T21" fmla="*/ 8029 h 19534"/>
                  <a:gd name="T22" fmla="*/ 12053 w 19745"/>
                  <a:gd name="T23" fmla="*/ 6591 h 19534"/>
                  <a:gd name="T24" fmla="*/ 13852 w 19745"/>
                  <a:gd name="T25" fmla="*/ 10546 h 19534"/>
                  <a:gd name="T26" fmla="*/ 10992 w 19745"/>
                  <a:gd name="T27" fmla="*/ 13822 h 19534"/>
                  <a:gd name="T28" fmla="*/ 6837 w 19745"/>
                  <a:gd name="T29" fmla="*/ 12578 h 19534"/>
                  <a:gd name="T30" fmla="*/ 6236 w 19745"/>
                  <a:gd name="T31" fmla="*/ 8287 h 19534"/>
                  <a:gd name="T32" fmla="*/ 9886 w 19745"/>
                  <a:gd name="T33" fmla="*/ 6045 h 19534"/>
                  <a:gd name="T34" fmla="*/ 6320 w 19745"/>
                  <a:gd name="T35" fmla="*/ 8325 h 19534"/>
                  <a:gd name="T36" fmla="*/ 6907 w 19745"/>
                  <a:gd name="T37" fmla="*/ 12518 h 19534"/>
                  <a:gd name="T38" fmla="*/ 10966 w 19745"/>
                  <a:gd name="T39" fmla="*/ 13734 h 19534"/>
                  <a:gd name="T40" fmla="*/ 13761 w 19745"/>
                  <a:gd name="T41" fmla="*/ 10533 h 19534"/>
                  <a:gd name="T42" fmla="*/ 12003 w 19745"/>
                  <a:gd name="T43" fmla="*/ 6669 h 19534"/>
                  <a:gd name="T44" fmla="*/ 13102 w 19745"/>
                  <a:gd name="T45" fmla="*/ 4912 h 19534"/>
                  <a:gd name="T46" fmla="*/ 15824 w 19745"/>
                  <a:gd name="T47" fmla="*/ 10808 h 19534"/>
                  <a:gd name="T48" fmla="*/ 11578 w 19745"/>
                  <a:gd name="T49" fmla="*/ 15719 h 19534"/>
                  <a:gd name="T50" fmla="*/ 5350 w 19745"/>
                  <a:gd name="T51" fmla="*/ 13895 h 19534"/>
                  <a:gd name="T52" fmla="*/ 4417 w 19745"/>
                  <a:gd name="T53" fmla="*/ 7480 h 19534"/>
                  <a:gd name="T54" fmla="*/ 9859 w 19745"/>
                  <a:gd name="T55" fmla="*/ 3968 h 19534"/>
                  <a:gd name="T56" fmla="*/ 4501 w 19745"/>
                  <a:gd name="T57" fmla="*/ 7518 h 19534"/>
                  <a:gd name="T58" fmla="*/ 5420 w 19745"/>
                  <a:gd name="T59" fmla="*/ 13834 h 19534"/>
                  <a:gd name="T60" fmla="*/ 11552 w 19745"/>
                  <a:gd name="T61" fmla="*/ 15630 h 19534"/>
                  <a:gd name="T62" fmla="*/ 15733 w 19745"/>
                  <a:gd name="T63" fmla="*/ 10794 h 19534"/>
                  <a:gd name="T64" fmla="*/ 13052 w 19745"/>
                  <a:gd name="T65" fmla="*/ 4990 h 19534"/>
                  <a:gd name="T66" fmla="*/ 9886 w 19745"/>
                  <a:gd name="T67" fmla="*/ 1984 h 19534"/>
                  <a:gd name="T68" fmla="*/ 17152 w 19745"/>
                  <a:gd name="T69" fmla="*/ 6664 h 19534"/>
                  <a:gd name="T70" fmla="*/ 15898 w 19745"/>
                  <a:gd name="T71" fmla="*/ 15207 h 19534"/>
                  <a:gd name="T72" fmla="*/ 7623 w 19745"/>
                  <a:gd name="T73" fmla="*/ 17623 h 19534"/>
                  <a:gd name="T74" fmla="*/ 1969 w 19745"/>
                  <a:gd name="T75" fmla="*/ 11080 h 19534"/>
                  <a:gd name="T76" fmla="*/ 5571 w 19745"/>
                  <a:gd name="T77" fmla="*/ 3232 h 19534"/>
                  <a:gd name="T78" fmla="*/ 5621 w 19745"/>
                  <a:gd name="T79" fmla="*/ 3310 h 19534"/>
                  <a:gd name="T80" fmla="*/ 2060 w 19745"/>
                  <a:gd name="T81" fmla="*/ 11067 h 19534"/>
                  <a:gd name="T82" fmla="*/ 7648 w 19745"/>
                  <a:gd name="T83" fmla="*/ 17534 h 19534"/>
                  <a:gd name="T84" fmla="*/ 15829 w 19745"/>
                  <a:gd name="T85" fmla="*/ 15147 h 19534"/>
                  <a:gd name="T86" fmla="*/ 17068 w 19745"/>
                  <a:gd name="T87" fmla="*/ 6702 h 19534"/>
                  <a:gd name="T88" fmla="*/ 9886 w 19745"/>
                  <a:gd name="T89" fmla="*/ 1984 h 19534"/>
                  <a:gd name="T90" fmla="*/ 18933 w 19745"/>
                  <a:gd name="T91" fmla="*/ 5807 h 19534"/>
                  <a:gd name="T92" fmla="*/ 17420 w 19745"/>
                  <a:gd name="T93" fmla="*/ 16482 h 19534"/>
                  <a:gd name="T94" fmla="*/ 7088 w 19745"/>
                  <a:gd name="T95" fmla="*/ 19534 h 19534"/>
                  <a:gd name="T96" fmla="*/ 5 w 19745"/>
                  <a:gd name="T97" fmla="*/ 11394 h 19534"/>
                  <a:gd name="T98" fmla="*/ 4476 w 19745"/>
                  <a:gd name="T99" fmla="*/ 1583 h 19534"/>
                  <a:gd name="T100" fmla="*/ 4526 w 19745"/>
                  <a:gd name="T101" fmla="*/ 1661 h 19534"/>
                  <a:gd name="T102" fmla="*/ 96 w 19745"/>
                  <a:gd name="T103" fmla="*/ 11381 h 19534"/>
                  <a:gd name="T104" fmla="*/ 7114 w 19745"/>
                  <a:gd name="T105" fmla="*/ 19446 h 19534"/>
                  <a:gd name="T106" fmla="*/ 17351 w 19745"/>
                  <a:gd name="T107" fmla="*/ 16422 h 19534"/>
                  <a:gd name="T108" fmla="*/ 18849 w 19745"/>
                  <a:gd name="T109" fmla="*/ 5845 h 19534"/>
                  <a:gd name="T110" fmla="*/ 9859 w 19745"/>
                  <a:gd name="T111" fmla="*/ 93 h 19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745" h="19534">
                    <a:moveTo>
                      <a:pt x="9886" y="7936"/>
                    </a:moveTo>
                    <a:lnTo>
                      <a:pt x="10958" y="8240"/>
                    </a:lnTo>
                    <a:cubicBezTo>
                      <a:pt x="10967" y="8243"/>
                      <a:pt x="10975" y="8248"/>
                      <a:pt x="10981" y="8255"/>
                    </a:cubicBezTo>
                    <a:lnTo>
                      <a:pt x="11717" y="9103"/>
                    </a:lnTo>
                    <a:cubicBezTo>
                      <a:pt x="11723" y="9110"/>
                      <a:pt x="11727" y="9118"/>
                      <a:pt x="11728" y="9128"/>
                    </a:cubicBezTo>
                    <a:lnTo>
                      <a:pt x="11888" y="10232"/>
                    </a:lnTo>
                    <a:cubicBezTo>
                      <a:pt x="11889" y="10241"/>
                      <a:pt x="11888" y="10250"/>
                      <a:pt x="11884" y="10258"/>
                    </a:cubicBezTo>
                    <a:lnTo>
                      <a:pt x="11420" y="11282"/>
                    </a:lnTo>
                    <a:cubicBezTo>
                      <a:pt x="11416" y="11291"/>
                      <a:pt x="11410" y="11298"/>
                      <a:pt x="11402" y="11303"/>
                    </a:cubicBezTo>
                    <a:lnTo>
                      <a:pt x="10458" y="11911"/>
                    </a:lnTo>
                    <a:cubicBezTo>
                      <a:pt x="10451" y="11916"/>
                      <a:pt x="10442" y="11918"/>
                      <a:pt x="10432" y="11918"/>
                    </a:cubicBezTo>
                    <a:lnTo>
                      <a:pt x="9312" y="11918"/>
                    </a:lnTo>
                    <a:cubicBezTo>
                      <a:pt x="9303" y="11918"/>
                      <a:pt x="9294" y="11916"/>
                      <a:pt x="9286" y="11911"/>
                    </a:cubicBezTo>
                    <a:lnTo>
                      <a:pt x="8358" y="11303"/>
                    </a:lnTo>
                    <a:cubicBezTo>
                      <a:pt x="8351" y="11298"/>
                      <a:pt x="8345" y="11291"/>
                      <a:pt x="8341" y="11282"/>
                    </a:cubicBezTo>
                    <a:lnTo>
                      <a:pt x="7877" y="10258"/>
                    </a:lnTo>
                    <a:cubicBezTo>
                      <a:pt x="7873" y="10250"/>
                      <a:pt x="7872" y="10241"/>
                      <a:pt x="7873" y="10232"/>
                    </a:cubicBezTo>
                    <a:lnTo>
                      <a:pt x="8017" y="9128"/>
                    </a:lnTo>
                    <a:cubicBezTo>
                      <a:pt x="8018" y="9119"/>
                      <a:pt x="8022" y="9110"/>
                      <a:pt x="8028" y="9103"/>
                    </a:cubicBezTo>
                    <a:lnTo>
                      <a:pt x="8764" y="8255"/>
                    </a:lnTo>
                    <a:cubicBezTo>
                      <a:pt x="8770" y="8248"/>
                      <a:pt x="8778" y="8243"/>
                      <a:pt x="8787" y="8240"/>
                    </a:cubicBezTo>
                    <a:lnTo>
                      <a:pt x="9859" y="7936"/>
                    </a:lnTo>
                    <a:lnTo>
                      <a:pt x="9886" y="8029"/>
                    </a:lnTo>
                    <a:lnTo>
                      <a:pt x="8814" y="8333"/>
                    </a:lnTo>
                    <a:lnTo>
                      <a:pt x="8837" y="8318"/>
                    </a:lnTo>
                    <a:lnTo>
                      <a:pt x="8101" y="9166"/>
                    </a:lnTo>
                    <a:lnTo>
                      <a:pt x="8112" y="9141"/>
                    </a:lnTo>
                    <a:lnTo>
                      <a:pt x="7968" y="10245"/>
                    </a:lnTo>
                    <a:lnTo>
                      <a:pt x="7964" y="10219"/>
                    </a:lnTo>
                    <a:lnTo>
                      <a:pt x="8428" y="11243"/>
                    </a:lnTo>
                    <a:lnTo>
                      <a:pt x="8411" y="11222"/>
                    </a:lnTo>
                    <a:lnTo>
                      <a:pt x="9339" y="11830"/>
                    </a:lnTo>
                    <a:lnTo>
                      <a:pt x="9312" y="11822"/>
                    </a:lnTo>
                    <a:lnTo>
                      <a:pt x="10432" y="11822"/>
                    </a:lnTo>
                    <a:lnTo>
                      <a:pt x="10406" y="11830"/>
                    </a:lnTo>
                    <a:lnTo>
                      <a:pt x="11350" y="11222"/>
                    </a:lnTo>
                    <a:lnTo>
                      <a:pt x="11333" y="11243"/>
                    </a:lnTo>
                    <a:lnTo>
                      <a:pt x="11797" y="10219"/>
                    </a:lnTo>
                    <a:lnTo>
                      <a:pt x="11793" y="10245"/>
                    </a:lnTo>
                    <a:lnTo>
                      <a:pt x="11633" y="9141"/>
                    </a:lnTo>
                    <a:lnTo>
                      <a:pt x="11644" y="9166"/>
                    </a:lnTo>
                    <a:lnTo>
                      <a:pt x="10908" y="8318"/>
                    </a:lnTo>
                    <a:lnTo>
                      <a:pt x="10931" y="8333"/>
                    </a:lnTo>
                    <a:lnTo>
                      <a:pt x="9859" y="8029"/>
                    </a:lnTo>
                    <a:lnTo>
                      <a:pt x="9886" y="7936"/>
                    </a:lnTo>
                    <a:close/>
                    <a:moveTo>
                      <a:pt x="9886" y="5952"/>
                    </a:moveTo>
                    <a:lnTo>
                      <a:pt x="12030" y="6576"/>
                    </a:lnTo>
                    <a:cubicBezTo>
                      <a:pt x="12039" y="6579"/>
                      <a:pt x="12047" y="6584"/>
                      <a:pt x="12053" y="6591"/>
                    </a:cubicBezTo>
                    <a:lnTo>
                      <a:pt x="13525" y="8287"/>
                    </a:lnTo>
                    <a:cubicBezTo>
                      <a:pt x="13531" y="8294"/>
                      <a:pt x="13535" y="8302"/>
                      <a:pt x="13536" y="8312"/>
                    </a:cubicBezTo>
                    <a:lnTo>
                      <a:pt x="13856" y="10520"/>
                    </a:lnTo>
                    <a:cubicBezTo>
                      <a:pt x="13857" y="10529"/>
                      <a:pt x="13856" y="10538"/>
                      <a:pt x="13852" y="10546"/>
                    </a:cubicBezTo>
                    <a:lnTo>
                      <a:pt x="12924" y="12578"/>
                    </a:lnTo>
                    <a:cubicBezTo>
                      <a:pt x="12920" y="12587"/>
                      <a:pt x="12914" y="12594"/>
                      <a:pt x="12906" y="12599"/>
                    </a:cubicBezTo>
                    <a:lnTo>
                      <a:pt x="11018" y="13815"/>
                    </a:lnTo>
                    <a:cubicBezTo>
                      <a:pt x="11011" y="13820"/>
                      <a:pt x="11002" y="13822"/>
                      <a:pt x="10992" y="13822"/>
                    </a:cubicBezTo>
                    <a:lnTo>
                      <a:pt x="8752" y="13822"/>
                    </a:lnTo>
                    <a:cubicBezTo>
                      <a:pt x="8743" y="13822"/>
                      <a:pt x="8734" y="13820"/>
                      <a:pt x="8726" y="13815"/>
                    </a:cubicBezTo>
                    <a:lnTo>
                      <a:pt x="6854" y="12599"/>
                    </a:lnTo>
                    <a:cubicBezTo>
                      <a:pt x="6847" y="12594"/>
                      <a:pt x="6841" y="12587"/>
                      <a:pt x="6837" y="12578"/>
                    </a:cubicBezTo>
                    <a:lnTo>
                      <a:pt x="5909" y="10546"/>
                    </a:lnTo>
                    <a:cubicBezTo>
                      <a:pt x="5905" y="10538"/>
                      <a:pt x="5904" y="10529"/>
                      <a:pt x="5905" y="10520"/>
                    </a:cubicBezTo>
                    <a:lnTo>
                      <a:pt x="6225" y="8312"/>
                    </a:lnTo>
                    <a:cubicBezTo>
                      <a:pt x="6226" y="8303"/>
                      <a:pt x="6230" y="8294"/>
                      <a:pt x="6236" y="8287"/>
                    </a:cubicBezTo>
                    <a:lnTo>
                      <a:pt x="7692" y="6591"/>
                    </a:lnTo>
                    <a:cubicBezTo>
                      <a:pt x="7698" y="6584"/>
                      <a:pt x="7706" y="6579"/>
                      <a:pt x="7715" y="6576"/>
                    </a:cubicBezTo>
                    <a:lnTo>
                      <a:pt x="9859" y="5952"/>
                    </a:lnTo>
                    <a:lnTo>
                      <a:pt x="9886" y="6045"/>
                    </a:lnTo>
                    <a:lnTo>
                      <a:pt x="7742" y="6669"/>
                    </a:lnTo>
                    <a:lnTo>
                      <a:pt x="7765" y="6654"/>
                    </a:lnTo>
                    <a:lnTo>
                      <a:pt x="6309" y="8350"/>
                    </a:lnTo>
                    <a:lnTo>
                      <a:pt x="6320" y="8325"/>
                    </a:lnTo>
                    <a:lnTo>
                      <a:pt x="6000" y="10533"/>
                    </a:lnTo>
                    <a:lnTo>
                      <a:pt x="5996" y="10507"/>
                    </a:lnTo>
                    <a:lnTo>
                      <a:pt x="6924" y="12539"/>
                    </a:lnTo>
                    <a:lnTo>
                      <a:pt x="6907" y="12518"/>
                    </a:lnTo>
                    <a:lnTo>
                      <a:pt x="8779" y="13734"/>
                    </a:lnTo>
                    <a:lnTo>
                      <a:pt x="8752" y="13726"/>
                    </a:lnTo>
                    <a:lnTo>
                      <a:pt x="10992" y="13726"/>
                    </a:lnTo>
                    <a:lnTo>
                      <a:pt x="10966" y="13734"/>
                    </a:lnTo>
                    <a:lnTo>
                      <a:pt x="12854" y="12518"/>
                    </a:lnTo>
                    <a:lnTo>
                      <a:pt x="12837" y="12539"/>
                    </a:lnTo>
                    <a:lnTo>
                      <a:pt x="13765" y="10507"/>
                    </a:lnTo>
                    <a:lnTo>
                      <a:pt x="13761" y="10533"/>
                    </a:lnTo>
                    <a:lnTo>
                      <a:pt x="13441" y="8325"/>
                    </a:lnTo>
                    <a:lnTo>
                      <a:pt x="13452" y="8350"/>
                    </a:lnTo>
                    <a:lnTo>
                      <a:pt x="11980" y="6654"/>
                    </a:lnTo>
                    <a:lnTo>
                      <a:pt x="12003" y="6669"/>
                    </a:lnTo>
                    <a:lnTo>
                      <a:pt x="9859" y="6045"/>
                    </a:lnTo>
                    <a:lnTo>
                      <a:pt x="9886" y="5952"/>
                    </a:lnTo>
                    <a:close/>
                    <a:moveTo>
                      <a:pt x="9886" y="3968"/>
                    </a:moveTo>
                    <a:lnTo>
                      <a:pt x="13102" y="4912"/>
                    </a:lnTo>
                    <a:cubicBezTo>
                      <a:pt x="13111" y="4915"/>
                      <a:pt x="13119" y="4920"/>
                      <a:pt x="13125" y="4927"/>
                    </a:cubicBezTo>
                    <a:lnTo>
                      <a:pt x="15333" y="7455"/>
                    </a:lnTo>
                    <a:cubicBezTo>
                      <a:pt x="15339" y="7462"/>
                      <a:pt x="15343" y="7470"/>
                      <a:pt x="15344" y="7480"/>
                    </a:cubicBezTo>
                    <a:lnTo>
                      <a:pt x="15824" y="10808"/>
                    </a:lnTo>
                    <a:cubicBezTo>
                      <a:pt x="15825" y="10817"/>
                      <a:pt x="15824" y="10826"/>
                      <a:pt x="15820" y="10834"/>
                    </a:cubicBezTo>
                    <a:lnTo>
                      <a:pt x="14428" y="13874"/>
                    </a:lnTo>
                    <a:cubicBezTo>
                      <a:pt x="14424" y="13883"/>
                      <a:pt x="14418" y="13890"/>
                      <a:pt x="14410" y="13895"/>
                    </a:cubicBezTo>
                    <a:lnTo>
                      <a:pt x="11578" y="15719"/>
                    </a:lnTo>
                    <a:cubicBezTo>
                      <a:pt x="11571" y="15724"/>
                      <a:pt x="11562" y="15726"/>
                      <a:pt x="11552" y="15726"/>
                    </a:cubicBezTo>
                    <a:lnTo>
                      <a:pt x="8192" y="15726"/>
                    </a:lnTo>
                    <a:cubicBezTo>
                      <a:pt x="8183" y="15726"/>
                      <a:pt x="8174" y="15724"/>
                      <a:pt x="8166" y="15719"/>
                    </a:cubicBezTo>
                    <a:lnTo>
                      <a:pt x="5350" y="13895"/>
                    </a:lnTo>
                    <a:cubicBezTo>
                      <a:pt x="5343" y="13890"/>
                      <a:pt x="5337" y="13883"/>
                      <a:pt x="5333" y="13874"/>
                    </a:cubicBezTo>
                    <a:lnTo>
                      <a:pt x="3941" y="10834"/>
                    </a:lnTo>
                    <a:cubicBezTo>
                      <a:pt x="3937" y="10826"/>
                      <a:pt x="3936" y="10817"/>
                      <a:pt x="3937" y="10808"/>
                    </a:cubicBezTo>
                    <a:lnTo>
                      <a:pt x="4417" y="7480"/>
                    </a:lnTo>
                    <a:cubicBezTo>
                      <a:pt x="4418" y="7471"/>
                      <a:pt x="4422" y="7462"/>
                      <a:pt x="4428" y="7455"/>
                    </a:cubicBezTo>
                    <a:lnTo>
                      <a:pt x="6620" y="4927"/>
                    </a:lnTo>
                    <a:cubicBezTo>
                      <a:pt x="6626" y="4920"/>
                      <a:pt x="6634" y="4915"/>
                      <a:pt x="6643" y="4912"/>
                    </a:cubicBezTo>
                    <a:lnTo>
                      <a:pt x="9859" y="3968"/>
                    </a:lnTo>
                    <a:lnTo>
                      <a:pt x="9886" y="4061"/>
                    </a:lnTo>
                    <a:lnTo>
                      <a:pt x="6670" y="5005"/>
                    </a:lnTo>
                    <a:lnTo>
                      <a:pt x="6693" y="4990"/>
                    </a:lnTo>
                    <a:lnTo>
                      <a:pt x="4501" y="7518"/>
                    </a:lnTo>
                    <a:lnTo>
                      <a:pt x="4512" y="7493"/>
                    </a:lnTo>
                    <a:lnTo>
                      <a:pt x="4032" y="10821"/>
                    </a:lnTo>
                    <a:lnTo>
                      <a:pt x="4028" y="10794"/>
                    </a:lnTo>
                    <a:lnTo>
                      <a:pt x="5420" y="13834"/>
                    </a:lnTo>
                    <a:lnTo>
                      <a:pt x="5403" y="13814"/>
                    </a:lnTo>
                    <a:lnTo>
                      <a:pt x="8219" y="15638"/>
                    </a:lnTo>
                    <a:lnTo>
                      <a:pt x="8192" y="15630"/>
                    </a:lnTo>
                    <a:lnTo>
                      <a:pt x="11552" y="15630"/>
                    </a:lnTo>
                    <a:lnTo>
                      <a:pt x="11526" y="15638"/>
                    </a:lnTo>
                    <a:lnTo>
                      <a:pt x="14358" y="13814"/>
                    </a:lnTo>
                    <a:lnTo>
                      <a:pt x="14341" y="13834"/>
                    </a:lnTo>
                    <a:lnTo>
                      <a:pt x="15733" y="10794"/>
                    </a:lnTo>
                    <a:lnTo>
                      <a:pt x="15729" y="10821"/>
                    </a:lnTo>
                    <a:lnTo>
                      <a:pt x="15249" y="7493"/>
                    </a:lnTo>
                    <a:lnTo>
                      <a:pt x="15260" y="7518"/>
                    </a:lnTo>
                    <a:lnTo>
                      <a:pt x="13052" y="4990"/>
                    </a:lnTo>
                    <a:lnTo>
                      <a:pt x="13075" y="5005"/>
                    </a:lnTo>
                    <a:lnTo>
                      <a:pt x="9859" y="4061"/>
                    </a:lnTo>
                    <a:lnTo>
                      <a:pt x="9886" y="3968"/>
                    </a:lnTo>
                    <a:close/>
                    <a:moveTo>
                      <a:pt x="9886" y="1984"/>
                    </a:moveTo>
                    <a:lnTo>
                      <a:pt x="14190" y="3232"/>
                    </a:lnTo>
                    <a:cubicBezTo>
                      <a:pt x="14199" y="3235"/>
                      <a:pt x="14207" y="3240"/>
                      <a:pt x="14213" y="3247"/>
                    </a:cubicBezTo>
                    <a:lnTo>
                      <a:pt x="17141" y="6639"/>
                    </a:lnTo>
                    <a:cubicBezTo>
                      <a:pt x="17147" y="6646"/>
                      <a:pt x="17151" y="6655"/>
                      <a:pt x="17152" y="6664"/>
                    </a:cubicBezTo>
                    <a:lnTo>
                      <a:pt x="17776" y="11080"/>
                    </a:lnTo>
                    <a:cubicBezTo>
                      <a:pt x="17777" y="11089"/>
                      <a:pt x="17776" y="11098"/>
                      <a:pt x="17772" y="11106"/>
                    </a:cubicBezTo>
                    <a:lnTo>
                      <a:pt x="15916" y="15186"/>
                    </a:lnTo>
                    <a:cubicBezTo>
                      <a:pt x="15912" y="15195"/>
                      <a:pt x="15906" y="15202"/>
                      <a:pt x="15898" y="15207"/>
                    </a:cubicBezTo>
                    <a:lnTo>
                      <a:pt x="12138" y="17623"/>
                    </a:lnTo>
                    <a:cubicBezTo>
                      <a:pt x="12131" y="17628"/>
                      <a:pt x="12122" y="17630"/>
                      <a:pt x="12112" y="17630"/>
                    </a:cubicBezTo>
                    <a:lnTo>
                      <a:pt x="7648" y="17630"/>
                    </a:lnTo>
                    <a:cubicBezTo>
                      <a:pt x="7639" y="17630"/>
                      <a:pt x="7630" y="17628"/>
                      <a:pt x="7623" y="17623"/>
                    </a:cubicBezTo>
                    <a:lnTo>
                      <a:pt x="3847" y="15207"/>
                    </a:lnTo>
                    <a:cubicBezTo>
                      <a:pt x="3839" y="15202"/>
                      <a:pt x="3833" y="15195"/>
                      <a:pt x="3829" y="15186"/>
                    </a:cubicBezTo>
                    <a:lnTo>
                      <a:pt x="1973" y="11106"/>
                    </a:lnTo>
                    <a:cubicBezTo>
                      <a:pt x="1969" y="11098"/>
                      <a:pt x="1968" y="11089"/>
                      <a:pt x="1969" y="11080"/>
                    </a:cubicBezTo>
                    <a:lnTo>
                      <a:pt x="2609" y="6664"/>
                    </a:lnTo>
                    <a:cubicBezTo>
                      <a:pt x="2610" y="6655"/>
                      <a:pt x="2614" y="6646"/>
                      <a:pt x="2620" y="6639"/>
                    </a:cubicBezTo>
                    <a:lnTo>
                      <a:pt x="5548" y="3247"/>
                    </a:lnTo>
                    <a:cubicBezTo>
                      <a:pt x="5554" y="3240"/>
                      <a:pt x="5562" y="3235"/>
                      <a:pt x="5571" y="3232"/>
                    </a:cubicBezTo>
                    <a:lnTo>
                      <a:pt x="9859" y="1984"/>
                    </a:lnTo>
                    <a:lnTo>
                      <a:pt x="9886" y="2077"/>
                    </a:lnTo>
                    <a:lnTo>
                      <a:pt x="5598" y="3325"/>
                    </a:lnTo>
                    <a:lnTo>
                      <a:pt x="5621" y="3310"/>
                    </a:lnTo>
                    <a:lnTo>
                      <a:pt x="2693" y="6702"/>
                    </a:lnTo>
                    <a:lnTo>
                      <a:pt x="2704" y="6677"/>
                    </a:lnTo>
                    <a:lnTo>
                      <a:pt x="2064" y="11093"/>
                    </a:lnTo>
                    <a:lnTo>
                      <a:pt x="2060" y="11067"/>
                    </a:lnTo>
                    <a:lnTo>
                      <a:pt x="3916" y="15147"/>
                    </a:lnTo>
                    <a:lnTo>
                      <a:pt x="3898" y="15126"/>
                    </a:lnTo>
                    <a:lnTo>
                      <a:pt x="7674" y="17542"/>
                    </a:lnTo>
                    <a:lnTo>
                      <a:pt x="7648" y="17534"/>
                    </a:lnTo>
                    <a:lnTo>
                      <a:pt x="12112" y="17534"/>
                    </a:lnTo>
                    <a:lnTo>
                      <a:pt x="12087" y="17542"/>
                    </a:lnTo>
                    <a:lnTo>
                      <a:pt x="15847" y="15126"/>
                    </a:lnTo>
                    <a:lnTo>
                      <a:pt x="15829" y="15147"/>
                    </a:lnTo>
                    <a:lnTo>
                      <a:pt x="17685" y="11067"/>
                    </a:lnTo>
                    <a:lnTo>
                      <a:pt x="17681" y="11093"/>
                    </a:lnTo>
                    <a:lnTo>
                      <a:pt x="17057" y="6677"/>
                    </a:lnTo>
                    <a:lnTo>
                      <a:pt x="17068" y="6702"/>
                    </a:lnTo>
                    <a:lnTo>
                      <a:pt x="14140" y="3310"/>
                    </a:lnTo>
                    <a:lnTo>
                      <a:pt x="14163" y="3325"/>
                    </a:lnTo>
                    <a:lnTo>
                      <a:pt x="9859" y="2077"/>
                    </a:lnTo>
                    <a:lnTo>
                      <a:pt x="9886" y="1984"/>
                    </a:lnTo>
                    <a:close/>
                    <a:moveTo>
                      <a:pt x="9886" y="0"/>
                    </a:moveTo>
                    <a:lnTo>
                      <a:pt x="15262" y="1568"/>
                    </a:lnTo>
                    <a:cubicBezTo>
                      <a:pt x="15271" y="1571"/>
                      <a:pt x="15279" y="1576"/>
                      <a:pt x="15285" y="1583"/>
                    </a:cubicBezTo>
                    <a:lnTo>
                      <a:pt x="18933" y="5807"/>
                    </a:lnTo>
                    <a:cubicBezTo>
                      <a:pt x="18939" y="5814"/>
                      <a:pt x="18943" y="5823"/>
                      <a:pt x="18944" y="5832"/>
                    </a:cubicBezTo>
                    <a:lnTo>
                      <a:pt x="19744" y="11368"/>
                    </a:lnTo>
                    <a:cubicBezTo>
                      <a:pt x="19745" y="11377"/>
                      <a:pt x="19744" y="11386"/>
                      <a:pt x="19740" y="11394"/>
                    </a:cubicBezTo>
                    <a:lnTo>
                      <a:pt x="17420" y="16482"/>
                    </a:lnTo>
                    <a:cubicBezTo>
                      <a:pt x="17416" y="16491"/>
                      <a:pt x="17410" y="16498"/>
                      <a:pt x="17402" y="16503"/>
                    </a:cubicBezTo>
                    <a:lnTo>
                      <a:pt x="12698" y="19527"/>
                    </a:lnTo>
                    <a:cubicBezTo>
                      <a:pt x="12691" y="19532"/>
                      <a:pt x="12682" y="19534"/>
                      <a:pt x="12672" y="19534"/>
                    </a:cubicBezTo>
                    <a:lnTo>
                      <a:pt x="7088" y="19534"/>
                    </a:lnTo>
                    <a:cubicBezTo>
                      <a:pt x="7079" y="19534"/>
                      <a:pt x="7070" y="19532"/>
                      <a:pt x="7063" y="19527"/>
                    </a:cubicBezTo>
                    <a:lnTo>
                      <a:pt x="2359" y="16503"/>
                    </a:lnTo>
                    <a:cubicBezTo>
                      <a:pt x="2351" y="16498"/>
                      <a:pt x="2345" y="16491"/>
                      <a:pt x="2341" y="16482"/>
                    </a:cubicBezTo>
                    <a:lnTo>
                      <a:pt x="5" y="11394"/>
                    </a:lnTo>
                    <a:cubicBezTo>
                      <a:pt x="1" y="11386"/>
                      <a:pt x="0" y="11377"/>
                      <a:pt x="1" y="11368"/>
                    </a:cubicBezTo>
                    <a:lnTo>
                      <a:pt x="801" y="5832"/>
                    </a:lnTo>
                    <a:cubicBezTo>
                      <a:pt x="802" y="5822"/>
                      <a:pt x="806" y="5814"/>
                      <a:pt x="812" y="5807"/>
                    </a:cubicBezTo>
                    <a:lnTo>
                      <a:pt x="4476" y="1583"/>
                    </a:lnTo>
                    <a:cubicBezTo>
                      <a:pt x="4482" y="1576"/>
                      <a:pt x="4490" y="1571"/>
                      <a:pt x="4499" y="1568"/>
                    </a:cubicBezTo>
                    <a:lnTo>
                      <a:pt x="9859" y="0"/>
                    </a:lnTo>
                    <a:lnTo>
                      <a:pt x="9886" y="93"/>
                    </a:lnTo>
                    <a:lnTo>
                      <a:pt x="4526" y="1661"/>
                    </a:lnTo>
                    <a:lnTo>
                      <a:pt x="4549" y="1646"/>
                    </a:lnTo>
                    <a:lnTo>
                      <a:pt x="885" y="5870"/>
                    </a:lnTo>
                    <a:lnTo>
                      <a:pt x="896" y="5845"/>
                    </a:lnTo>
                    <a:lnTo>
                      <a:pt x="96" y="11381"/>
                    </a:lnTo>
                    <a:lnTo>
                      <a:pt x="92" y="11354"/>
                    </a:lnTo>
                    <a:lnTo>
                      <a:pt x="2428" y="16442"/>
                    </a:lnTo>
                    <a:lnTo>
                      <a:pt x="2410" y="16422"/>
                    </a:lnTo>
                    <a:lnTo>
                      <a:pt x="7114" y="19446"/>
                    </a:lnTo>
                    <a:lnTo>
                      <a:pt x="7088" y="19438"/>
                    </a:lnTo>
                    <a:lnTo>
                      <a:pt x="12672" y="19438"/>
                    </a:lnTo>
                    <a:lnTo>
                      <a:pt x="12647" y="19446"/>
                    </a:lnTo>
                    <a:lnTo>
                      <a:pt x="17351" y="16422"/>
                    </a:lnTo>
                    <a:lnTo>
                      <a:pt x="17333" y="16443"/>
                    </a:lnTo>
                    <a:lnTo>
                      <a:pt x="19653" y="11355"/>
                    </a:lnTo>
                    <a:lnTo>
                      <a:pt x="19649" y="11381"/>
                    </a:lnTo>
                    <a:lnTo>
                      <a:pt x="18849" y="5845"/>
                    </a:lnTo>
                    <a:lnTo>
                      <a:pt x="18860" y="5870"/>
                    </a:lnTo>
                    <a:lnTo>
                      <a:pt x="15212" y="1646"/>
                    </a:lnTo>
                    <a:lnTo>
                      <a:pt x="15235" y="1661"/>
                    </a:lnTo>
                    <a:lnTo>
                      <a:pt x="9859" y="93"/>
                    </a:lnTo>
                    <a:lnTo>
                      <a:pt x="9886" y="0"/>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BE"/>
              </a:p>
            </p:txBody>
          </p:sp>
          <p:sp>
            <p:nvSpPr>
              <p:cNvPr id="18" name="Freeform 7"/>
              <p:cNvSpPr>
                <a:spLocks/>
              </p:cNvSpPr>
              <p:nvPr/>
            </p:nvSpPr>
            <p:spPr bwMode="auto">
              <a:xfrm>
                <a:off x="6399213" y="1562100"/>
                <a:ext cx="1649413" cy="1565275"/>
              </a:xfrm>
              <a:custGeom>
                <a:avLst/>
                <a:gdLst>
                  <a:gd name="T0" fmla="*/ 450 w 1039"/>
                  <a:gd name="T1" fmla="*/ 0 h 986"/>
                  <a:gd name="T2" fmla="*/ 772 w 1039"/>
                  <a:gd name="T3" fmla="*/ 95 h 986"/>
                  <a:gd name="T4" fmla="*/ 991 w 1039"/>
                  <a:gd name="T5" fmla="*/ 348 h 986"/>
                  <a:gd name="T6" fmla="*/ 1039 w 1039"/>
                  <a:gd name="T7" fmla="*/ 680 h 986"/>
                  <a:gd name="T8" fmla="*/ 810 w 1039"/>
                  <a:gd name="T9" fmla="*/ 908 h 986"/>
                  <a:gd name="T10" fmla="*/ 551 w 1039"/>
                  <a:gd name="T11" fmla="*/ 938 h 986"/>
                  <a:gd name="T12" fmla="*/ 349 w 1039"/>
                  <a:gd name="T13" fmla="*/ 938 h 986"/>
                  <a:gd name="T14" fmla="*/ 0 w 1039"/>
                  <a:gd name="T15" fmla="*/ 986 h 986"/>
                  <a:gd name="T16" fmla="*/ 450 w 1039"/>
                  <a:gd name="T17" fmla="*/ 596 h 986"/>
                  <a:gd name="T18" fmla="*/ 257 w 1039"/>
                  <a:gd name="T19" fmla="*/ 295 h 986"/>
                  <a:gd name="T20" fmla="*/ 450 w 1039"/>
                  <a:gd name="T21"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9" h="986">
                    <a:moveTo>
                      <a:pt x="450" y="0"/>
                    </a:moveTo>
                    <a:lnTo>
                      <a:pt x="772" y="95"/>
                    </a:lnTo>
                    <a:lnTo>
                      <a:pt x="991" y="348"/>
                    </a:lnTo>
                    <a:lnTo>
                      <a:pt x="1039" y="680"/>
                    </a:lnTo>
                    <a:lnTo>
                      <a:pt x="810" y="908"/>
                    </a:lnTo>
                    <a:lnTo>
                      <a:pt x="551" y="938"/>
                    </a:lnTo>
                    <a:lnTo>
                      <a:pt x="349" y="938"/>
                    </a:lnTo>
                    <a:lnTo>
                      <a:pt x="0" y="986"/>
                    </a:lnTo>
                    <a:lnTo>
                      <a:pt x="450" y="596"/>
                    </a:lnTo>
                    <a:lnTo>
                      <a:pt x="257" y="295"/>
                    </a:lnTo>
                    <a:lnTo>
                      <a:pt x="45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a:p>
            </p:txBody>
          </p:sp>
          <p:sp>
            <p:nvSpPr>
              <p:cNvPr id="19" name="Freeform 8"/>
              <p:cNvSpPr>
                <a:spLocks noEditPoints="1"/>
              </p:cNvSpPr>
              <p:nvPr/>
            </p:nvSpPr>
            <p:spPr bwMode="auto">
              <a:xfrm>
                <a:off x="6176963" y="1563688"/>
                <a:ext cx="1871663" cy="1852613"/>
              </a:xfrm>
              <a:custGeom>
                <a:avLst/>
                <a:gdLst>
                  <a:gd name="T0" fmla="*/ 587 w 1179"/>
                  <a:gd name="T1" fmla="*/ 595 h 1167"/>
                  <a:gd name="T2" fmla="*/ 587 w 1179"/>
                  <a:gd name="T3" fmla="*/ 0 h 1167"/>
                  <a:gd name="T4" fmla="*/ 592 w 1179"/>
                  <a:gd name="T5" fmla="*/ 0 h 1167"/>
                  <a:gd name="T6" fmla="*/ 592 w 1179"/>
                  <a:gd name="T7" fmla="*/ 595 h 1167"/>
                  <a:gd name="T8" fmla="*/ 587 w 1179"/>
                  <a:gd name="T9" fmla="*/ 595 h 1167"/>
                  <a:gd name="T10" fmla="*/ 587 w 1179"/>
                  <a:gd name="T11" fmla="*/ 593 h 1167"/>
                  <a:gd name="T12" fmla="*/ 910 w 1179"/>
                  <a:gd name="T13" fmla="*/ 92 h 1167"/>
                  <a:gd name="T14" fmla="*/ 915 w 1179"/>
                  <a:gd name="T15" fmla="*/ 95 h 1167"/>
                  <a:gd name="T16" fmla="*/ 592 w 1179"/>
                  <a:gd name="T17" fmla="*/ 597 h 1167"/>
                  <a:gd name="T18" fmla="*/ 587 w 1179"/>
                  <a:gd name="T19" fmla="*/ 593 h 1167"/>
                  <a:gd name="T20" fmla="*/ 588 w 1179"/>
                  <a:gd name="T21" fmla="*/ 592 h 1167"/>
                  <a:gd name="T22" fmla="*/ 1130 w 1179"/>
                  <a:gd name="T23" fmla="*/ 345 h 1167"/>
                  <a:gd name="T24" fmla="*/ 1132 w 1179"/>
                  <a:gd name="T25" fmla="*/ 350 h 1167"/>
                  <a:gd name="T26" fmla="*/ 591 w 1179"/>
                  <a:gd name="T27" fmla="*/ 598 h 1167"/>
                  <a:gd name="T28" fmla="*/ 588 w 1179"/>
                  <a:gd name="T29" fmla="*/ 592 h 1167"/>
                  <a:gd name="T30" fmla="*/ 590 w 1179"/>
                  <a:gd name="T31" fmla="*/ 592 h 1167"/>
                  <a:gd name="T32" fmla="*/ 1179 w 1179"/>
                  <a:gd name="T33" fmla="*/ 677 h 1167"/>
                  <a:gd name="T34" fmla="*/ 1179 w 1179"/>
                  <a:gd name="T35" fmla="*/ 682 h 1167"/>
                  <a:gd name="T36" fmla="*/ 589 w 1179"/>
                  <a:gd name="T37" fmla="*/ 598 h 1167"/>
                  <a:gd name="T38" fmla="*/ 590 w 1179"/>
                  <a:gd name="T39" fmla="*/ 592 h 1167"/>
                  <a:gd name="T40" fmla="*/ 591 w 1179"/>
                  <a:gd name="T41" fmla="*/ 593 h 1167"/>
                  <a:gd name="T42" fmla="*/ 1042 w 1179"/>
                  <a:gd name="T43" fmla="*/ 983 h 1167"/>
                  <a:gd name="T44" fmla="*/ 1038 w 1179"/>
                  <a:gd name="T45" fmla="*/ 987 h 1167"/>
                  <a:gd name="T46" fmla="*/ 588 w 1179"/>
                  <a:gd name="T47" fmla="*/ 597 h 1167"/>
                  <a:gd name="T48" fmla="*/ 591 w 1179"/>
                  <a:gd name="T49" fmla="*/ 593 h 1167"/>
                  <a:gd name="T50" fmla="*/ 592 w 1179"/>
                  <a:gd name="T51" fmla="*/ 594 h 1167"/>
                  <a:gd name="T52" fmla="*/ 760 w 1179"/>
                  <a:gd name="T53" fmla="*/ 1165 h 1167"/>
                  <a:gd name="T54" fmla="*/ 755 w 1179"/>
                  <a:gd name="T55" fmla="*/ 1167 h 1167"/>
                  <a:gd name="T56" fmla="*/ 587 w 1179"/>
                  <a:gd name="T57" fmla="*/ 596 h 1167"/>
                  <a:gd name="T58" fmla="*/ 592 w 1179"/>
                  <a:gd name="T59" fmla="*/ 594 h 1167"/>
                  <a:gd name="T60" fmla="*/ 592 w 1179"/>
                  <a:gd name="T61" fmla="*/ 596 h 1167"/>
                  <a:gd name="T62" fmla="*/ 425 w 1179"/>
                  <a:gd name="T63" fmla="*/ 1167 h 1167"/>
                  <a:gd name="T64" fmla="*/ 420 w 1179"/>
                  <a:gd name="T65" fmla="*/ 1165 h 1167"/>
                  <a:gd name="T66" fmla="*/ 587 w 1179"/>
                  <a:gd name="T67" fmla="*/ 594 h 1167"/>
                  <a:gd name="T68" fmla="*/ 592 w 1179"/>
                  <a:gd name="T69" fmla="*/ 596 h 1167"/>
                  <a:gd name="T70" fmla="*/ 591 w 1179"/>
                  <a:gd name="T71" fmla="*/ 597 h 1167"/>
                  <a:gd name="T72" fmla="*/ 142 w 1179"/>
                  <a:gd name="T73" fmla="*/ 987 h 1167"/>
                  <a:gd name="T74" fmla="*/ 138 w 1179"/>
                  <a:gd name="T75" fmla="*/ 983 h 1167"/>
                  <a:gd name="T76" fmla="*/ 588 w 1179"/>
                  <a:gd name="T77" fmla="*/ 593 h 1167"/>
                  <a:gd name="T78" fmla="*/ 591 w 1179"/>
                  <a:gd name="T79" fmla="*/ 597 h 1167"/>
                  <a:gd name="T80" fmla="*/ 590 w 1179"/>
                  <a:gd name="T81" fmla="*/ 598 h 1167"/>
                  <a:gd name="T82" fmla="*/ 1 w 1179"/>
                  <a:gd name="T83" fmla="*/ 682 h 1167"/>
                  <a:gd name="T84" fmla="*/ 0 w 1179"/>
                  <a:gd name="T85" fmla="*/ 677 h 1167"/>
                  <a:gd name="T86" fmla="*/ 589 w 1179"/>
                  <a:gd name="T87" fmla="*/ 592 h 1167"/>
                  <a:gd name="T88" fmla="*/ 590 w 1179"/>
                  <a:gd name="T89" fmla="*/ 598 h 1167"/>
                  <a:gd name="T90" fmla="*/ 588 w 1179"/>
                  <a:gd name="T91" fmla="*/ 598 h 1167"/>
                  <a:gd name="T92" fmla="*/ 47 w 1179"/>
                  <a:gd name="T93" fmla="*/ 350 h 1167"/>
                  <a:gd name="T94" fmla="*/ 49 w 1179"/>
                  <a:gd name="T95" fmla="*/ 345 h 1167"/>
                  <a:gd name="T96" fmla="*/ 591 w 1179"/>
                  <a:gd name="T97" fmla="*/ 592 h 1167"/>
                  <a:gd name="T98" fmla="*/ 588 w 1179"/>
                  <a:gd name="T99" fmla="*/ 598 h 1167"/>
                  <a:gd name="T100" fmla="*/ 587 w 1179"/>
                  <a:gd name="T101" fmla="*/ 597 h 1167"/>
                  <a:gd name="T102" fmla="*/ 266 w 1179"/>
                  <a:gd name="T103" fmla="*/ 95 h 1167"/>
                  <a:gd name="T104" fmla="*/ 270 w 1179"/>
                  <a:gd name="T105" fmla="*/ 92 h 1167"/>
                  <a:gd name="T106" fmla="*/ 592 w 1179"/>
                  <a:gd name="T107" fmla="*/ 594 h 1167"/>
                  <a:gd name="T108" fmla="*/ 587 w 1179"/>
                  <a:gd name="T109" fmla="*/ 597 h 1167"/>
                  <a:gd name="T110" fmla="*/ 587 w 1179"/>
                  <a:gd name="T111" fmla="*/ 595 h 1167"/>
                  <a:gd name="T112" fmla="*/ 587 w 1179"/>
                  <a:gd name="T113" fmla="*/ 0 h 1167"/>
                  <a:gd name="T114" fmla="*/ 592 w 1179"/>
                  <a:gd name="T115" fmla="*/ 0 h 1167"/>
                  <a:gd name="T116" fmla="*/ 592 w 1179"/>
                  <a:gd name="T117" fmla="*/ 595 h 1167"/>
                  <a:gd name="T118" fmla="*/ 587 w 1179"/>
                  <a:gd name="T119" fmla="*/ 595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79" h="1167">
                    <a:moveTo>
                      <a:pt x="587" y="595"/>
                    </a:moveTo>
                    <a:lnTo>
                      <a:pt x="587" y="0"/>
                    </a:lnTo>
                    <a:lnTo>
                      <a:pt x="592" y="0"/>
                    </a:lnTo>
                    <a:lnTo>
                      <a:pt x="592" y="595"/>
                    </a:lnTo>
                    <a:lnTo>
                      <a:pt x="587" y="595"/>
                    </a:lnTo>
                    <a:close/>
                    <a:moveTo>
                      <a:pt x="587" y="593"/>
                    </a:moveTo>
                    <a:lnTo>
                      <a:pt x="910" y="92"/>
                    </a:lnTo>
                    <a:lnTo>
                      <a:pt x="915" y="95"/>
                    </a:lnTo>
                    <a:lnTo>
                      <a:pt x="592" y="597"/>
                    </a:lnTo>
                    <a:lnTo>
                      <a:pt x="587" y="593"/>
                    </a:lnTo>
                    <a:close/>
                    <a:moveTo>
                      <a:pt x="588" y="592"/>
                    </a:moveTo>
                    <a:lnTo>
                      <a:pt x="1130" y="345"/>
                    </a:lnTo>
                    <a:lnTo>
                      <a:pt x="1132" y="350"/>
                    </a:lnTo>
                    <a:lnTo>
                      <a:pt x="591" y="598"/>
                    </a:lnTo>
                    <a:lnTo>
                      <a:pt x="588" y="592"/>
                    </a:lnTo>
                    <a:close/>
                    <a:moveTo>
                      <a:pt x="590" y="592"/>
                    </a:moveTo>
                    <a:lnTo>
                      <a:pt x="1179" y="677"/>
                    </a:lnTo>
                    <a:lnTo>
                      <a:pt x="1179" y="682"/>
                    </a:lnTo>
                    <a:lnTo>
                      <a:pt x="589" y="598"/>
                    </a:lnTo>
                    <a:lnTo>
                      <a:pt x="590" y="592"/>
                    </a:lnTo>
                    <a:close/>
                    <a:moveTo>
                      <a:pt x="591" y="593"/>
                    </a:moveTo>
                    <a:lnTo>
                      <a:pt x="1042" y="983"/>
                    </a:lnTo>
                    <a:lnTo>
                      <a:pt x="1038" y="987"/>
                    </a:lnTo>
                    <a:lnTo>
                      <a:pt x="588" y="597"/>
                    </a:lnTo>
                    <a:lnTo>
                      <a:pt x="591" y="593"/>
                    </a:lnTo>
                    <a:close/>
                    <a:moveTo>
                      <a:pt x="592" y="594"/>
                    </a:moveTo>
                    <a:lnTo>
                      <a:pt x="760" y="1165"/>
                    </a:lnTo>
                    <a:lnTo>
                      <a:pt x="755" y="1167"/>
                    </a:lnTo>
                    <a:lnTo>
                      <a:pt x="587" y="596"/>
                    </a:lnTo>
                    <a:lnTo>
                      <a:pt x="592" y="594"/>
                    </a:lnTo>
                    <a:close/>
                    <a:moveTo>
                      <a:pt x="592" y="596"/>
                    </a:moveTo>
                    <a:lnTo>
                      <a:pt x="425" y="1167"/>
                    </a:lnTo>
                    <a:lnTo>
                      <a:pt x="420" y="1165"/>
                    </a:lnTo>
                    <a:lnTo>
                      <a:pt x="587" y="594"/>
                    </a:lnTo>
                    <a:lnTo>
                      <a:pt x="592" y="596"/>
                    </a:lnTo>
                    <a:close/>
                    <a:moveTo>
                      <a:pt x="591" y="597"/>
                    </a:moveTo>
                    <a:lnTo>
                      <a:pt x="142" y="987"/>
                    </a:lnTo>
                    <a:lnTo>
                      <a:pt x="138" y="983"/>
                    </a:lnTo>
                    <a:lnTo>
                      <a:pt x="588" y="593"/>
                    </a:lnTo>
                    <a:lnTo>
                      <a:pt x="591" y="597"/>
                    </a:lnTo>
                    <a:close/>
                    <a:moveTo>
                      <a:pt x="590" y="598"/>
                    </a:moveTo>
                    <a:lnTo>
                      <a:pt x="1" y="682"/>
                    </a:lnTo>
                    <a:lnTo>
                      <a:pt x="0" y="677"/>
                    </a:lnTo>
                    <a:lnTo>
                      <a:pt x="589" y="592"/>
                    </a:lnTo>
                    <a:lnTo>
                      <a:pt x="590" y="598"/>
                    </a:lnTo>
                    <a:close/>
                    <a:moveTo>
                      <a:pt x="588" y="598"/>
                    </a:moveTo>
                    <a:lnTo>
                      <a:pt x="47" y="350"/>
                    </a:lnTo>
                    <a:lnTo>
                      <a:pt x="49" y="345"/>
                    </a:lnTo>
                    <a:lnTo>
                      <a:pt x="591" y="592"/>
                    </a:lnTo>
                    <a:lnTo>
                      <a:pt x="588" y="598"/>
                    </a:lnTo>
                    <a:close/>
                    <a:moveTo>
                      <a:pt x="587" y="597"/>
                    </a:moveTo>
                    <a:lnTo>
                      <a:pt x="266" y="95"/>
                    </a:lnTo>
                    <a:lnTo>
                      <a:pt x="270" y="92"/>
                    </a:lnTo>
                    <a:lnTo>
                      <a:pt x="592" y="594"/>
                    </a:lnTo>
                    <a:lnTo>
                      <a:pt x="587" y="597"/>
                    </a:lnTo>
                    <a:close/>
                    <a:moveTo>
                      <a:pt x="587" y="595"/>
                    </a:moveTo>
                    <a:lnTo>
                      <a:pt x="587" y="0"/>
                    </a:lnTo>
                    <a:lnTo>
                      <a:pt x="592" y="0"/>
                    </a:lnTo>
                    <a:lnTo>
                      <a:pt x="592" y="595"/>
                    </a:lnTo>
                    <a:lnTo>
                      <a:pt x="587" y="595"/>
                    </a:lnTo>
                    <a:close/>
                  </a:path>
                </a:pathLst>
              </a:custGeom>
              <a:solidFill>
                <a:srgbClr val="868686"/>
              </a:solidFill>
              <a:ln w="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fr-BE"/>
              </a:p>
            </p:txBody>
          </p:sp>
        </p:grpSp>
        <p:sp>
          <p:nvSpPr>
            <p:cNvPr id="20" name="Rectangle 9"/>
            <p:cNvSpPr>
              <a:spLocks noChangeArrowheads="1"/>
            </p:cNvSpPr>
            <p:nvPr/>
          </p:nvSpPr>
          <p:spPr bwMode="auto">
            <a:xfrm>
              <a:off x="6956426" y="1392451"/>
              <a:ext cx="3187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rgbClr val="FFC000"/>
                  </a:solidFill>
                  <a:effectLst/>
                  <a:latin typeface="Calibri" pitchFamily="34" charset="0"/>
                  <a:cs typeface="Arial" pitchFamily="34" charset="0"/>
                </a:rPr>
                <a:t>Food</a:t>
              </a:r>
              <a:endParaRPr kumimoji="0" lang="fr-FR" sz="1800" b="0" i="0" u="none" strike="noStrike" cap="none" normalizeH="0" baseline="0" dirty="0" smtClean="0">
                <a:ln>
                  <a:noFill/>
                </a:ln>
                <a:solidFill>
                  <a:srgbClr val="FFC000"/>
                </a:solidFill>
                <a:effectLst/>
                <a:latin typeface="Arial" pitchFamily="34" charset="0"/>
                <a:cs typeface="Arial" pitchFamily="34" charset="0"/>
              </a:endParaRPr>
            </a:p>
          </p:txBody>
        </p:sp>
        <p:sp>
          <p:nvSpPr>
            <p:cNvPr id="21" name="Rectangle 10"/>
            <p:cNvSpPr>
              <a:spLocks noChangeArrowheads="1"/>
            </p:cNvSpPr>
            <p:nvPr/>
          </p:nvSpPr>
          <p:spPr bwMode="auto">
            <a:xfrm>
              <a:off x="7645401" y="1579563"/>
              <a:ext cx="8471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C000"/>
                  </a:solidFill>
                  <a:effectLst/>
                  <a:latin typeface="Calibri" pitchFamily="34" charset="0"/>
                  <a:cs typeface="Arial" pitchFamily="34" charset="0"/>
                </a:rPr>
                <a:t>Water supply</a:t>
              </a:r>
              <a:endParaRPr kumimoji="0" lang="fr-FR" sz="1800" b="0" i="0" u="none" strike="noStrike" cap="none" normalizeH="0" baseline="0" smtClean="0">
                <a:ln>
                  <a:noFill/>
                </a:ln>
                <a:solidFill>
                  <a:srgbClr val="FFC000"/>
                </a:solidFill>
                <a:effectLst/>
                <a:latin typeface="Arial" pitchFamily="34" charset="0"/>
                <a:cs typeface="Arial" pitchFamily="34" charset="0"/>
              </a:endParaRPr>
            </a:p>
          </p:txBody>
        </p:sp>
        <p:sp>
          <p:nvSpPr>
            <p:cNvPr id="22" name="Rectangle 11"/>
            <p:cNvSpPr>
              <a:spLocks noChangeArrowheads="1"/>
            </p:cNvSpPr>
            <p:nvPr/>
          </p:nvSpPr>
          <p:spPr bwMode="auto">
            <a:xfrm>
              <a:off x="7924890" y="1997333"/>
              <a:ext cx="6042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err="1" smtClean="0">
                  <a:ln>
                    <a:noFill/>
                  </a:ln>
                  <a:solidFill>
                    <a:srgbClr val="FFC000"/>
                  </a:solidFill>
                  <a:effectLst/>
                  <a:latin typeface="Calibri" pitchFamily="34" charset="0"/>
                  <a:cs typeface="Arial" pitchFamily="34" charset="0"/>
                </a:rPr>
                <a:t>Materials</a:t>
              </a:r>
              <a:endParaRPr kumimoji="0" lang="fr-FR" sz="1800" b="0" i="0" u="none" strike="noStrike" cap="none" normalizeH="0" baseline="0" dirty="0" smtClean="0">
                <a:ln>
                  <a:noFill/>
                </a:ln>
                <a:solidFill>
                  <a:srgbClr val="FFC000"/>
                </a:solidFill>
                <a:effectLst/>
                <a:latin typeface="Arial" pitchFamily="34" charset="0"/>
                <a:cs typeface="Arial" pitchFamily="34" charset="0"/>
              </a:endParaRPr>
            </a:p>
          </p:txBody>
        </p:sp>
        <p:sp>
          <p:nvSpPr>
            <p:cNvPr id="23" name="Rectangle 12"/>
            <p:cNvSpPr>
              <a:spLocks noChangeArrowheads="1"/>
            </p:cNvSpPr>
            <p:nvPr/>
          </p:nvSpPr>
          <p:spPr bwMode="auto">
            <a:xfrm>
              <a:off x="8021901" y="2455347"/>
              <a:ext cx="4342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err="1" smtClean="0">
                  <a:ln>
                    <a:noFill/>
                  </a:ln>
                  <a:solidFill>
                    <a:srgbClr val="FFC000"/>
                  </a:solidFill>
                  <a:effectLst/>
                  <a:latin typeface="Calibri" pitchFamily="34" charset="0"/>
                  <a:cs typeface="Arial" pitchFamily="34" charset="0"/>
                </a:rPr>
                <a:t>Energy</a:t>
              </a:r>
              <a:endParaRPr kumimoji="0" lang="fr-FR" sz="1800" b="0" i="0" u="none" strike="noStrike" cap="none" normalizeH="0" baseline="0" dirty="0" smtClean="0">
                <a:ln>
                  <a:noFill/>
                </a:ln>
                <a:solidFill>
                  <a:srgbClr val="FFC000"/>
                </a:solidFill>
                <a:effectLst/>
                <a:latin typeface="Arial" pitchFamily="34" charset="0"/>
                <a:cs typeface="Arial" pitchFamily="34" charset="0"/>
              </a:endParaRPr>
            </a:p>
          </p:txBody>
        </p:sp>
        <p:sp>
          <p:nvSpPr>
            <p:cNvPr id="24" name="Rectangle 13"/>
            <p:cNvSpPr>
              <a:spLocks noChangeArrowheads="1"/>
            </p:cNvSpPr>
            <p:nvPr/>
          </p:nvSpPr>
          <p:spPr bwMode="auto">
            <a:xfrm>
              <a:off x="7896226" y="2957513"/>
              <a:ext cx="5809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2">
                      <a:lumMod val="40000"/>
                      <a:lumOff val="60000"/>
                    </a:schemeClr>
                  </a:solidFill>
                  <a:effectLst/>
                  <a:latin typeface="Calibri" pitchFamily="34" charset="0"/>
                  <a:cs typeface="Arial" pitchFamily="34" charset="0"/>
                </a:rPr>
                <a:t>Pollution</a:t>
              </a:r>
              <a:endParaRPr kumimoji="0" lang="fr-FR" sz="1800" b="0" i="0" u="none" strike="noStrike" cap="none" normalizeH="0" baseline="0" dirty="0" smtClean="0">
                <a:ln>
                  <a:noFill/>
                </a:ln>
                <a:solidFill>
                  <a:schemeClr val="tx2">
                    <a:lumMod val="40000"/>
                    <a:lumOff val="60000"/>
                  </a:schemeClr>
                </a:solidFill>
                <a:effectLst/>
                <a:latin typeface="Arial" pitchFamily="34" charset="0"/>
                <a:cs typeface="Arial" pitchFamily="34" charset="0"/>
              </a:endParaRPr>
            </a:p>
          </p:txBody>
        </p:sp>
        <p:sp>
          <p:nvSpPr>
            <p:cNvPr id="25" name="Rectangle 14"/>
            <p:cNvSpPr>
              <a:spLocks noChangeArrowheads="1"/>
            </p:cNvSpPr>
            <p:nvPr/>
          </p:nvSpPr>
          <p:spPr bwMode="auto">
            <a:xfrm>
              <a:off x="7858126" y="3143250"/>
              <a:ext cx="6572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2">
                      <a:lumMod val="40000"/>
                      <a:lumOff val="60000"/>
                    </a:schemeClr>
                  </a:solidFill>
                  <a:effectLst/>
                  <a:latin typeface="Calibri" pitchFamily="34" charset="0"/>
                  <a:cs typeface="Arial" pitchFamily="34" charset="0"/>
                </a:rPr>
                <a:t>regulation</a:t>
              </a:r>
              <a:endParaRPr kumimoji="0" lang="fr-FR" sz="1800" b="0" i="0" u="none" strike="noStrike" cap="none" normalizeH="0" baseline="0" smtClean="0">
                <a:ln>
                  <a:noFill/>
                </a:ln>
                <a:solidFill>
                  <a:schemeClr val="tx2">
                    <a:lumMod val="40000"/>
                    <a:lumOff val="60000"/>
                  </a:schemeClr>
                </a:solidFill>
                <a:effectLst/>
                <a:latin typeface="Arial" pitchFamily="34" charset="0"/>
                <a:cs typeface="Arial" pitchFamily="34" charset="0"/>
              </a:endParaRPr>
            </a:p>
          </p:txBody>
        </p:sp>
        <p:sp>
          <p:nvSpPr>
            <p:cNvPr id="26" name="Rectangle 15"/>
            <p:cNvSpPr>
              <a:spLocks noChangeArrowheads="1"/>
            </p:cNvSpPr>
            <p:nvPr/>
          </p:nvSpPr>
          <p:spPr bwMode="auto">
            <a:xfrm>
              <a:off x="7275122" y="3276626"/>
              <a:ext cx="6812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fontAlgn="base">
                <a:spcBef>
                  <a:spcPct val="0"/>
                </a:spcBef>
                <a:spcAft>
                  <a:spcPct val="0"/>
                </a:spcAft>
              </a:pPr>
              <a:r>
                <a:rPr kumimoji="0" lang="fr-FR" sz="1200" b="1" i="0" u="none" strike="noStrike" cap="none" normalizeH="0" baseline="0" dirty="0" smtClean="0">
                  <a:ln>
                    <a:noFill/>
                  </a:ln>
                  <a:solidFill>
                    <a:schemeClr val="tx2">
                      <a:lumMod val="40000"/>
                      <a:lumOff val="60000"/>
                    </a:schemeClr>
                  </a:solidFill>
                  <a:effectLst/>
                  <a:latin typeface="Calibri" pitchFamily="34" charset="0"/>
                  <a:cs typeface="Arial" pitchFamily="34" charset="0"/>
                </a:rPr>
                <a:t>Erosion </a:t>
              </a:r>
              <a:r>
                <a:rPr lang="fr-FR" sz="1200" b="1" dirty="0" err="1" smtClean="0">
                  <a:solidFill>
                    <a:schemeClr val="tx2">
                      <a:lumMod val="40000"/>
                      <a:lumOff val="60000"/>
                    </a:schemeClr>
                  </a:solidFill>
                  <a:latin typeface="Calibri" pitchFamily="34" charset="0"/>
                  <a:cs typeface="Arial" pitchFamily="34" charset="0"/>
                </a:rPr>
                <a:t>regulation</a:t>
              </a:r>
              <a:endParaRPr kumimoji="0" lang="fr-FR" sz="1200" b="0" i="0" u="none" strike="noStrike" cap="none" normalizeH="0" baseline="0" dirty="0" smtClean="0">
                <a:ln>
                  <a:noFill/>
                </a:ln>
                <a:solidFill>
                  <a:schemeClr val="tx2">
                    <a:lumMod val="40000"/>
                    <a:lumOff val="60000"/>
                  </a:schemeClr>
                </a:solidFill>
                <a:effectLst/>
                <a:latin typeface="Arial" pitchFamily="34" charset="0"/>
                <a:cs typeface="Arial" pitchFamily="34" charset="0"/>
              </a:endParaRPr>
            </a:p>
          </p:txBody>
        </p:sp>
        <p:sp>
          <p:nvSpPr>
            <p:cNvPr id="28" name="Rectangle 17"/>
            <p:cNvSpPr>
              <a:spLocks noChangeArrowheads="1"/>
            </p:cNvSpPr>
            <p:nvPr/>
          </p:nvSpPr>
          <p:spPr bwMode="auto">
            <a:xfrm>
              <a:off x="6200120" y="3276626"/>
              <a:ext cx="851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lgn="ctr" fontAlgn="base">
                <a:spcBef>
                  <a:spcPct val="0"/>
                </a:spcBef>
                <a:spcAft>
                  <a:spcPct val="0"/>
                </a:spcAft>
              </a:pPr>
              <a:r>
                <a:rPr kumimoji="0" lang="fr-FR" sz="1200" b="1" i="0" u="none" strike="noStrike" cap="none" normalizeH="0" baseline="0" dirty="0" err="1" smtClean="0">
                  <a:ln>
                    <a:noFill/>
                  </a:ln>
                  <a:solidFill>
                    <a:schemeClr val="tx2">
                      <a:lumMod val="40000"/>
                      <a:lumOff val="60000"/>
                    </a:schemeClr>
                  </a:solidFill>
                  <a:effectLst/>
                  <a:latin typeface="Calibri" pitchFamily="34" charset="0"/>
                  <a:cs typeface="Arial" pitchFamily="34" charset="0"/>
                </a:rPr>
                <a:t>Climate</a:t>
              </a:r>
              <a:r>
                <a:rPr kumimoji="0" lang="fr-FR" sz="1200" b="1" i="0" u="none" strike="noStrike" cap="none" normalizeH="0" baseline="0" dirty="0" smtClean="0">
                  <a:ln>
                    <a:noFill/>
                  </a:ln>
                  <a:solidFill>
                    <a:schemeClr val="tx2">
                      <a:lumMod val="40000"/>
                      <a:lumOff val="60000"/>
                    </a:schemeClr>
                  </a:solidFill>
                  <a:effectLst/>
                  <a:latin typeface="Calibri" pitchFamily="34" charset="0"/>
                  <a:cs typeface="Arial" pitchFamily="34" charset="0"/>
                </a:rPr>
                <a:t> </a:t>
              </a:r>
              <a:r>
                <a:rPr lang="fr-FR" sz="1200" b="1" dirty="0" err="1" smtClean="0">
                  <a:solidFill>
                    <a:schemeClr val="tx2">
                      <a:lumMod val="40000"/>
                      <a:lumOff val="60000"/>
                    </a:schemeClr>
                  </a:solidFill>
                  <a:latin typeface="Calibri" pitchFamily="34" charset="0"/>
                  <a:cs typeface="Arial" pitchFamily="34" charset="0"/>
                </a:rPr>
                <a:t>regulation</a:t>
              </a:r>
              <a:endParaRPr kumimoji="0" lang="fr-FR" sz="1200" b="0" i="0" u="none" strike="noStrike" cap="none" normalizeH="0" baseline="0" dirty="0" smtClean="0">
                <a:ln>
                  <a:noFill/>
                </a:ln>
                <a:solidFill>
                  <a:schemeClr val="tx2">
                    <a:lumMod val="40000"/>
                    <a:lumOff val="60000"/>
                  </a:schemeClr>
                </a:solidFill>
                <a:effectLst/>
                <a:latin typeface="Arial" pitchFamily="34" charset="0"/>
                <a:cs typeface="Arial" pitchFamily="34" charset="0"/>
              </a:endParaRPr>
            </a:p>
          </p:txBody>
        </p:sp>
        <p:sp>
          <p:nvSpPr>
            <p:cNvPr id="30" name="Rectangle 19"/>
            <p:cNvSpPr>
              <a:spLocks noChangeArrowheads="1"/>
            </p:cNvSpPr>
            <p:nvPr/>
          </p:nvSpPr>
          <p:spPr bwMode="auto">
            <a:xfrm>
              <a:off x="5761038" y="2957513"/>
              <a:ext cx="61946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2">
                      <a:lumMod val="40000"/>
                      <a:lumOff val="60000"/>
                    </a:schemeClr>
                  </a:solidFill>
                  <a:effectLst/>
                  <a:latin typeface="Calibri" pitchFamily="34" charset="0"/>
                  <a:cs typeface="Arial" pitchFamily="34" charset="0"/>
                </a:rPr>
                <a:t>Biological</a:t>
              </a:r>
              <a:endParaRPr kumimoji="0" lang="fr-FR" sz="1800" b="0" i="0" u="none" strike="noStrike" cap="none" normalizeH="0" baseline="0" smtClean="0">
                <a:ln>
                  <a:noFill/>
                </a:ln>
                <a:solidFill>
                  <a:schemeClr val="tx2">
                    <a:lumMod val="40000"/>
                    <a:lumOff val="60000"/>
                  </a:schemeClr>
                </a:solidFill>
                <a:effectLst/>
                <a:latin typeface="Arial" pitchFamily="34" charset="0"/>
                <a:cs typeface="Arial" pitchFamily="34" charset="0"/>
              </a:endParaRPr>
            </a:p>
          </p:txBody>
        </p:sp>
        <p:sp>
          <p:nvSpPr>
            <p:cNvPr id="31" name="Rectangle 20"/>
            <p:cNvSpPr>
              <a:spLocks noChangeArrowheads="1"/>
            </p:cNvSpPr>
            <p:nvPr/>
          </p:nvSpPr>
          <p:spPr bwMode="auto">
            <a:xfrm>
              <a:off x="5838826" y="3143250"/>
              <a:ext cx="4560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2">
                      <a:lumMod val="40000"/>
                      <a:lumOff val="60000"/>
                    </a:schemeClr>
                  </a:solidFill>
                  <a:effectLst/>
                  <a:latin typeface="Calibri" pitchFamily="34" charset="0"/>
                  <a:cs typeface="Arial" pitchFamily="34" charset="0"/>
                </a:rPr>
                <a:t>control</a:t>
              </a:r>
              <a:endParaRPr kumimoji="0" lang="fr-FR" sz="1800" b="0" i="0" u="none" strike="noStrike" cap="none" normalizeH="0" baseline="0" smtClean="0">
                <a:ln>
                  <a:noFill/>
                </a:ln>
                <a:solidFill>
                  <a:schemeClr val="tx2">
                    <a:lumMod val="40000"/>
                    <a:lumOff val="60000"/>
                  </a:schemeClr>
                </a:solidFill>
                <a:effectLst/>
                <a:latin typeface="Arial" pitchFamily="34" charset="0"/>
                <a:cs typeface="Arial" pitchFamily="34" charset="0"/>
              </a:endParaRPr>
            </a:p>
          </p:txBody>
        </p:sp>
        <p:sp>
          <p:nvSpPr>
            <p:cNvPr id="2048" name="Rectangle 21"/>
            <p:cNvSpPr>
              <a:spLocks noChangeArrowheads="1"/>
            </p:cNvSpPr>
            <p:nvPr/>
          </p:nvSpPr>
          <p:spPr bwMode="auto">
            <a:xfrm>
              <a:off x="5487988" y="2454275"/>
              <a:ext cx="4760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accent2">
                      <a:lumMod val="60000"/>
                      <a:lumOff val="40000"/>
                    </a:schemeClr>
                  </a:solidFill>
                  <a:effectLst/>
                  <a:latin typeface="Calibri" pitchFamily="34" charset="0"/>
                  <a:cs typeface="Arial" pitchFamily="34" charset="0"/>
                </a:rPr>
                <a:t>Natural</a:t>
              </a:r>
              <a:endParaRPr kumimoji="0" lang="fr-FR" sz="1800" b="0" i="0" u="none" strike="noStrike" cap="none" normalizeH="0" baseline="0" dirty="0" smtClean="0">
                <a:ln>
                  <a:noFill/>
                </a:ln>
                <a:solidFill>
                  <a:schemeClr val="accent2">
                    <a:lumMod val="60000"/>
                    <a:lumOff val="40000"/>
                  </a:schemeClr>
                </a:solidFill>
                <a:effectLst/>
                <a:latin typeface="Arial" pitchFamily="34" charset="0"/>
                <a:cs typeface="Arial" pitchFamily="34" charset="0"/>
              </a:endParaRPr>
            </a:p>
          </p:txBody>
        </p:sp>
        <p:sp>
          <p:nvSpPr>
            <p:cNvPr id="2049" name="Rectangle 22"/>
            <p:cNvSpPr>
              <a:spLocks noChangeArrowheads="1"/>
            </p:cNvSpPr>
            <p:nvPr/>
          </p:nvSpPr>
          <p:spPr bwMode="auto">
            <a:xfrm>
              <a:off x="5311776" y="2640013"/>
              <a:ext cx="8413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accent2">
                      <a:lumMod val="60000"/>
                      <a:lumOff val="40000"/>
                    </a:schemeClr>
                  </a:solidFill>
                  <a:effectLst/>
                  <a:latin typeface="Calibri" pitchFamily="34" charset="0"/>
                  <a:cs typeface="Arial" pitchFamily="34" charset="0"/>
                </a:rPr>
                <a:t>surroundings</a:t>
              </a:r>
              <a:endParaRPr kumimoji="0" lang="fr-FR" sz="1800" b="0" i="0" u="none" strike="noStrike" cap="none" normalizeH="0" baseline="0" smtClean="0">
                <a:ln>
                  <a:noFill/>
                </a:ln>
                <a:solidFill>
                  <a:schemeClr val="accent2">
                    <a:lumMod val="60000"/>
                    <a:lumOff val="40000"/>
                  </a:schemeClr>
                </a:solidFill>
                <a:effectLst/>
                <a:latin typeface="Arial" pitchFamily="34" charset="0"/>
                <a:cs typeface="Arial" pitchFamily="34" charset="0"/>
              </a:endParaRPr>
            </a:p>
          </p:txBody>
        </p:sp>
        <p:sp>
          <p:nvSpPr>
            <p:cNvPr id="2051" name="Rectangle 23"/>
            <p:cNvSpPr>
              <a:spLocks noChangeArrowheads="1"/>
            </p:cNvSpPr>
            <p:nvPr/>
          </p:nvSpPr>
          <p:spPr bwMode="auto">
            <a:xfrm>
              <a:off x="5668963" y="1905000"/>
              <a:ext cx="5432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accent2">
                      <a:lumMod val="60000"/>
                      <a:lumOff val="40000"/>
                    </a:schemeClr>
                  </a:solidFill>
                  <a:effectLst/>
                  <a:latin typeface="Calibri" pitchFamily="34" charset="0"/>
                  <a:cs typeface="Arial" pitchFamily="34" charset="0"/>
                </a:rPr>
                <a:t>Outdoor</a:t>
              </a:r>
              <a:endParaRPr kumimoji="0" lang="fr-FR" sz="1800" b="0" i="0" u="none" strike="noStrike" cap="none" normalizeH="0" baseline="0" smtClean="0">
                <a:ln>
                  <a:noFill/>
                </a:ln>
                <a:solidFill>
                  <a:schemeClr val="accent2">
                    <a:lumMod val="60000"/>
                    <a:lumOff val="40000"/>
                  </a:schemeClr>
                </a:solidFill>
                <a:effectLst/>
                <a:latin typeface="Arial" pitchFamily="34" charset="0"/>
                <a:cs typeface="Arial" pitchFamily="34" charset="0"/>
              </a:endParaRPr>
            </a:p>
          </p:txBody>
        </p:sp>
        <p:sp>
          <p:nvSpPr>
            <p:cNvPr id="2052" name="Rectangle 24"/>
            <p:cNvSpPr>
              <a:spLocks noChangeArrowheads="1"/>
            </p:cNvSpPr>
            <p:nvPr/>
          </p:nvSpPr>
          <p:spPr bwMode="auto">
            <a:xfrm>
              <a:off x="5654676" y="2090738"/>
              <a:ext cx="5706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accent2">
                      <a:lumMod val="60000"/>
                      <a:lumOff val="40000"/>
                    </a:schemeClr>
                  </a:solidFill>
                  <a:effectLst/>
                  <a:latin typeface="Calibri" pitchFamily="34" charset="0"/>
                  <a:cs typeface="Arial" pitchFamily="34" charset="0"/>
                </a:rPr>
                <a:t>activities</a:t>
              </a:r>
              <a:endParaRPr kumimoji="0" lang="fr-FR" sz="1800" b="0" i="0" u="none" strike="noStrike" cap="none" normalizeH="0" baseline="0" smtClean="0">
                <a:ln>
                  <a:noFill/>
                </a:ln>
                <a:solidFill>
                  <a:schemeClr val="accent2">
                    <a:lumMod val="60000"/>
                    <a:lumOff val="40000"/>
                  </a:schemeClr>
                </a:solidFill>
                <a:effectLst/>
                <a:latin typeface="Arial" pitchFamily="34" charset="0"/>
                <a:cs typeface="Arial" pitchFamily="34" charset="0"/>
              </a:endParaRPr>
            </a:p>
          </p:txBody>
        </p:sp>
        <p:sp>
          <p:nvSpPr>
            <p:cNvPr id="2053" name="Rectangle 25"/>
            <p:cNvSpPr>
              <a:spLocks noChangeArrowheads="1"/>
            </p:cNvSpPr>
            <p:nvPr/>
          </p:nvSpPr>
          <p:spPr bwMode="auto">
            <a:xfrm>
              <a:off x="5832476" y="1579563"/>
              <a:ext cx="7549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err="1" smtClean="0">
                  <a:ln>
                    <a:noFill/>
                  </a:ln>
                  <a:solidFill>
                    <a:schemeClr val="accent3">
                      <a:lumMod val="60000"/>
                      <a:lumOff val="40000"/>
                    </a:schemeClr>
                  </a:solidFill>
                  <a:effectLst/>
                  <a:latin typeface="Calibri" pitchFamily="34" charset="0"/>
                  <a:cs typeface="Arial" pitchFamily="34" charset="0"/>
                </a:rPr>
                <a:t>Biodiversity</a:t>
              </a:r>
              <a:endParaRPr kumimoji="0" lang="fr-FR" sz="1800" b="0" i="0" u="none" strike="noStrike" cap="none" normalizeH="0" baseline="0" dirty="0" smtClean="0">
                <a:ln>
                  <a:noFill/>
                </a:ln>
                <a:solidFill>
                  <a:schemeClr val="accent3">
                    <a:lumMod val="60000"/>
                    <a:lumOff val="40000"/>
                  </a:schemeClr>
                </a:solidFill>
                <a:effectLst/>
                <a:latin typeface="Arial" pitchFamily="34" charset="0"/>
                <a:cs typeface="Arial" pitchFamily="34" charset="0"/>
              </a:endParaRPr>
            </a:p>
          </p:txBody>
        </p:sp>
      </p:grpSp>
      <p:pic>
        <p:nvPicPr>
          <p:cNvPr id="12" name="Image 11"/>
          <p:cNvPicPr>
            <a:picLocks noChangeAspect="1"/>
          </p:cNvPicPr>
          <p:nvPr/>
        </p:nvPicPr>
        <p:blipFill rotWithShape="1">
          <a:blip r:embed="rId4" cstate="print">
            <a:extLst>
              <a:ext uri="{28A0092B-C50C-407E-A947-70E740481C1C}">
                <a14:useLocalDpi xmlns:a14="http://schemas.microsoft.com/office/drawing/2010/main" val="0"/>
              </a:ext>
            </a:extLst>
          </a:blip>
          <a:srcRect l="16352" t="11278" b="15695"/>
          <a:stretch/>
        </p:blipFill>
        <p:spPr>
          <a:xfrm>
            <a:off x="5487989" y="4384349"/>
            <a:ext cx="3349246" cy="2192973"/>
          </a:xfrm>
          <a:prstGeom prst="rect">
            <a:avLst/>
          </a:prstGeom>
        </p:spPr>
      </p:pic>
    </p:spTree>
    <p:extLst>
      <p:ext uri="{BB962C8B-B14F-4D97-AF65-F5344CB8AC3E}">
        <p14:creationId xmlns:p14="http://schemas.microsoft.com/office/powerpoint/2010/main" val="269880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5"/>
                                        </p:tgtEl>
                                        <p:attrNameLst>
                                          <p:attrName>style.visibility</p:attrName>
                                        </p:attrNameLst>
                                      </p:cBhvr>
                                      <p:to>
                                        <p:strVal val="visible"/>
                                      </p:to>
                                    </p:set>
                                    <p:animEffect transition="in" filter="fade">
                                      <p:cBhvr>
                                        <p:cTn id="10"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40033" y="3501008"/>
            <a:ext cx="8404862" cy="461665"/>
          </a:xfrm>
          <a:prstGeom prst="rect">
            <a:avLst/>
          </a:prstGeom>
          <a:noFill/>
        </p:spPr>
        <p:txBody>
          <a:bodyPr wrap="square" rtlCol="0">
            <a:spAutoFit/>
          </a:bodyPr>
          <a:lstStyle/>
          <a:p>
            <a:pPr marL="342900" indent="-342900">
              <a:buFont typeface="Arial" pitchFamily="34" charset="0"/>
              <a:buChar char="•"/>
            </a:pPr>
            <a:r>
              <a:rPr lang="fr-BE" sz="2400" b="1" dirty="0" err="1" smtClean="0">
                <a:solidFill>
                  <a:srgbClr val="FFFFCC"/>
                </a:solidFill>
              </a:rPr>
              <a:t>Economic</a:t>
            </a:r>
            <a:r>
              <a:rPr lang="fr-BE" sz="2400" b="1" dirty="0" smtClean="0">
                <a:solidFill>
                  <a:srgbClr val="FFFFCC"/>
                </a:solidFill>
              </a:rPr>
              <a:t> analyses of </a:t>
            </a:r>
            <a:r>
              <a:rPr lang="fr-BE" sz="2400" b="1" dirty="0" err="1" smtClean="0">
                <a:solidFill>
                  <a:srgbClr val="FFFFCC"/>
                </a:solidFill>
              </a:rPr>
              <a:t>farms</a:t>
            </a:r>
            <a:r>
              <a:rPr lang="fr-BE" sz="2400" b="1" dirty="0" smtClean="0">
                <a:solidFill>
                  <a:srgbClr val="FFFFCC"/>
                </a:solidFill>
              </a:rPr>
              <a:t> and (local) </a:t>
            </a:r>
            <a:r>
              <a:rPr lang="fr-BE" sz="2400" b="1" dirty="0" err="1" smtClean="0">
                <a:solidFill>
                  <a:srgbClr val="FFFFCC"/>
                </a:solidFill>
              </a:rPr>
              <a:t>food</a:t>
            </a:r>
            <a:r>
              <a:rPr lang="fr-BE" sz="2400" b="1" dirty="0" smtClean="0">
                <a:solidFill>
                  <a:srgbClr val="FFFFCC"/>
                </a:solidFill>
              </a:rPr>
              <a:t> </a:t>
            </a:r>
            <a:r>
              <a:rPr lang="fr-BE" sz="2400" b="1" dirty="0" err="1" smtClean="0">
                <a:solidFill>
                  <a:srgbClr val="FFFFCC"/>
                </a:solidFill>
              </a:rPr>
              <a:t>systems</a:t>
            </a:r>
            <a:r>
              <a:rPr lang="fr-BE" sz="2400" b="1" dirty="0" smtClean="0">
                <a:solidFill>
                  <a:srgbClr val="FFFFCC"/>
                </a:solidFill>
              </a:rPr>
              <a:t> </a:t>
            </a:r>
            <a:endParaRPr lang="fr-BE" sz="2400" b="1" dirty="0">
              <a:solidFill>
                <a:srgbClr val="FFFFCC"/>
              </a:solidFill>
            </a:endParaRPr>
          </a:p>
        </p:txBody>
      </p:sp>
      <p:sp>
        <p:nvSpPr>
          <p:cNvPr id="17" name="ZoneTexte 16"/>
          <p:cNvSpPr txBox="1"/>
          <p:nvPr/>
        </p:nvSpPr>
        <p:spPr>
          <a:xfrm>
            <a:off x="740032" y="3494934"/>
            <a:ext cx="8404862" cy="461665"/>
          </a:xfrm>
          <a:prstGeom prst="rect">
            <a:avLst/>
          </a:prstGeom>
          <a:solidFill>
            <a:schemeClr val="tx1">
              <a:lumMod val="85000"/>
              <a:lumOff val="15000"/>
            </a:schemeClr>
          </a:solidFill>
        </p:spPr>
        <p:txBody>
          <a:bodyPr wrap="square" rtlCol="0">
            <a:spAutoFit/>
          </a:bodyPr>
          <a:lstStyle/>
          <a:p>
            <a:pPr marL="342900" indent="-342900">
              <a:buFont typeface="Arial" pitchFamily="34" charset="0"/>
              <a:buChar char="•"/>
            </a:pPr>
            <a:r>
              <a:rPr lang="fr-BE" sz="2400" b="1" dirty="0" err="1" smtClean="0">
                <a:solidFill>
                  <a:srgbClr val="FFFF66"/>
                </a:solidFill>
              </a:rPr>
              <a:t>Economic</a:t>
            </a:r>
            <a:r>
              <a:rPr lang="fr-BE" sz="2400" b="1" dirty="0" smtClean="0">
                <a:solidFill>
                  <a:srgbClr val="FFFF66"/>
                </a:solidFill>
              </a:rPr>
              <a:t> analyses of </a:t>
            </a:r>
            <a:r>
              <a:rPr lang="fr-BE" sz="2400" b="1" dirty="0" err="1" smtClean="0">
                <a:solidFill>
                  <a:srgbClr val="FFFF66"/>
                </a:solidFill>
              </a:rPr>
              <a:t>farms</a:t>
            </a:r>
            <a:r>
              <a:rPr lang="fr-BE" sz="2400" b="1" dirty="0" smtClean="0">
                <a:solidFill>
                  <a:srgbClr val="FFFF66"/>
                </a:solidFill>
              </a:rPr>
              <a:t> and (local) </a:t>
            </a:r>
            <a:r>
              <a:rPr lang="fr-BE" sz="2400" b="1" dirty="0" err="1" smtClean="0">
                <a:solidFill>
                  <a:srgbClr val="FFFF66"/>
                </a:solidFill>
              </a:rPr>
              <a:t>food</a:t>
            </a:r>
            <a:r>
              <a:rPr lang="fr-BE" sz="2400" b="1" dirty="0" smtClean="0">
                <a:solidFill>
                  <a:srgbClr val="FFFF66"/>
                </a:solidFill>
              </a:rPr>
              <a:t> </a:t>
            </a:r>
            <a:r>
              <a:rPr lang="fr-BE" sz="2400" b="1" dirty="0" err="1" smtClean="0">
                <a:solidFill>
                  <a:srgbClr val="FFFF66"/>
                </a:solidFill>
              </a:rPr>
              <a:t>systems</a:t>
            </a:r>
            <a:r>
              <a:rPr lang="fr-BE" sz="2400" b="1" dirty="0" smtClean="0">
                <a:solidFill>
                  <a:srgbClr val="FFFF66"/>
                </a:solidFill>
              </a:rPr>
              <a:t> </a:t>
            </a:r>
            <a:endParaRPr lang="fr-BE" sz="2400" b="1" dirty="0">
              <a:solidFill>
                <a:srgbClr val="FFFF66"/>
              </a:solidFill>
            </a:endParaRPr>
          </a:p>
        </p:txBody>
      </p:sp>
      <p:sp>
        <p:nvSpPr>
          <p:cNvPr id="7" name="ZoneTexte 6"/>
          <p:cNvSpPr txBox="1"/>
          <p:nvPr/>
        </p:nvSpPr>
        <p:spPr>
          <a:xfrm>
            <a:off x="739139" y="4254187"/>
            <a:ext cx="8009326" cy="830997"/>
          </a:xfrm>
          <a:prstGeom prst="rect">
            <a:avLst/>
          </a:prstGeom>
          <a:noFill/>
        </p:spPr>
        <p:txBody>
          <a:bodyPr wrap="square" rtlCol="0">
            <a:spAutoFit/>
          </a:bodyPr>
          <a:lstStyle/>
          <a:p>
            <a:pPr marL="342900" indent="-342900">
              <a:buFont typeface="Arial" pitchFamily="34" charset="0"/>
              <a:buChar char="•"/>
            </a:pPr>
            <a:r>
              <a:rPr lang="fr-BE" sz="2400" b="1" dirty="0" err="1" smtClean="0">
                <a:solidFill>
                  <a:srgbClr val="FFFFCC"/>
                </a:solidFill>
              </a:rPr>
              <a:t>Research</a:t>
            </a:r>
            <a:r>
              <a:rPr lang="fr-BE" sz="2400" b="1" dirty="0" smtClean="0">
                <a:solidFill>
                  <a:srgbClr val="FFFFCC"/>
                </a:solidFill>
              </a:rPr>
              <a:t> to optimise </a:t>
            </a:r>
            <a:r>
              <a:rPr lang="fr-BE" sz="2400" b="1" dirty="0" err="1" smtClean="0">
                <a:solidFill>
                  <a:srgbClr val="FFFFCC"/>
                </a:solidFill>
              </a:rPr>
              <a:t>landscape</a:t>
            </a:r>
            <a:r>
              <a:rPr lang="fr-BE" sz="2400" b="1" dirty="0" smtClean="0">
                <a:solidFill>
                  <a:srgbClr val="FFFFCC"/>
                </a:solidFill>
              </a:rPr>
              <a:t> structure  to maximise ES, </a:t>
            </a:r>
            <a:r>
              <a:rPr lang="fr-BE" sz="2400" b="1" dirty="0" err="1" smtClean="0">
                <a:solidFill>
                  <a:srgbClr val="FFFFCC"/>
                </a:solidFill>
              </a:rPr>
              <a:t>farm</a:t>
            </a:r>
            <a:r>
              <a:rPr lang="fr-BE" sz="2400" b="1" dirty="0" smtClean="0">
                <a:solidFill>
                  <a:srgbClr val="FFFFCC"/>
                </a:solidFill>
              </a:rPr>
              <a:t> or local </a:t>
            </a:r>
            <a:r>
              <a:rPr lang="fr-BE" sz="2400" b="1" dirty="0" err="1" smtClean="0">
                <a:solidFill>
                  <a:srgbClr val="FFFFCC"/>
                </a:solidFill>
              </a:rPr>
              <a:t>community</a:t>
            </a:r>
            <a:r>
              <a:rPr lang="fr-BE" sz="2400" b="1" dirty="0" smtClean="0">
                <a:solidFill>
                  <a:srgbClr val="FFFFCC"/>
                </a:solidFill>
              </a:rPr>
              <a:t> </a:t>
            </a:r>
            <a:r>
              <a:rPr lang="fr-BE" sz="2400" b="1" dirty="0" err="1" smtClean="0">
                <a:solidFill>
                  <a:srgbClr val="FFFFCC"/>
                </a:solidFill>
              </a:rPr>
              <a:t>autonomy</a:t>
            </a:r>
            <a:endParaRPr lang="fr-BE" sz="2400" b="1" dirty="0">
              <a:solidFill>
                <a:srgbClr val="FFFFCC"/>
              </a:solidFill>
            </a:endParaRPr>
          </a:p>
        </p:txBody>
      </p:sp>
      <p:sp>
        <p:nvSpPr>
          <p:cNvPr id="8" name="ZoneTexte 7"/>
          <p:cNvSpPr txBox="1"/>
          <p:nvPr/>
        </p:nvSpPr>
        <p:spPr>
          <a:xfrm>
            <a:off x="740032" y="2751311"/>
            <a:ext cx="8224455" cy="461665"/>
          </a:xfrm>
          <a:prstGeom prst="rect">
            <a:avLst/>
          </a:prstGeom>
          <a:noFill/>
        </p:spPr>
        <p:txBody>
          <a:bodyPr wrap="square" rtlCol="0">
            <a:spAutoFit/>
          </a:bodyPr>
          <a:lstStyle/>
          <a:p>
            <a:pPr marL="342900" indent="-342900">
              <a:buFont typeface="Arial" pitchFamily="34" charset="0"/>
              <a:buChar char="•"/>
            </a:pPr>
            <a:r>
              <a:rPr lang="fr-BE" sz="2400" b="1" dirty="0" err="1" smtClean="0">
                <a:solidFill>
                  <a:srgbClr val="FFFFCC"/>
                </a:solidFill>
              </a:rPr>
              <a:t>Holistic</a:t>
            </a:r>
            <a:r>
              <a:rPr lang="fr-BE" sz="2400" b="1" dirty="0" smtClean="0">
                <a:solidFill>
                  <a:srgbClr val="FFFFCC"/>
                </a:solidFill>
              </a:rPr>
              <a:t> monitoring  of large case </a:t>
            </a:r>
            <a:r>
              <a:rPr lang="fr-BE" sz="2400" b="1" dirty="0" err="1" smtClean="0">
                <a:solidFill>
                  <a:srgbClr val="FFFFCC"/>
                </a:solidFill>
              </a:rPr>
              <a:t>studies</a:t>
            </a:r>
            <a:r>
              <a:rPr lang="fr-BE" sz="2400" b="1" dirty="0" smtClean="0">
                <a:solidFill>
                  <a:srgbClr val="FFFFCC"/>
                </a:solidFill>
              </a:rPr>
              <a:t> (</a:t>
            </a:r>
            <a:r>
              <a:rPr lang="fr-BE" sz="2400" b="1" dirty="0" err="1" smtClean="0">
                <a:solidFill>
                  <a:srgbClr val="FFFFCC"/>
                </a:solidFill>
              </a:rPr>
              <a:t>mid</a:t>
            </a:r>
            <a:r>
              <a:rPr lang="fr-BE" sz="2400" b="1" dirty="0" smtClean="0">
                <a:solidFill>
                  <a:srgbClr val="FFFFCC"/>
                </a:solidFill>
              </a:rPr>
              <a:t> and long </a:t>
            </a:r>
            <a:r>
              <a:rPr lang="fr-BE" sz="2400" b="1" dirty="0" err="1" smtClean="0">
                <a:solidFill>
                  <a:srgbClr val="FFFFCC"/>
                </a:solidFill>
              </a:rPr>
              <a:t>term</a:t>
            </a:r>
            <a:r>
              <a:rPr lang="fr-BE" sz="2400" b="1" dirty="0" smtClean="0">
                <a:solidFill>
                  <a:srgbClr val="FFFFCC"/>
                </a:solidFill>
              </a:rPr>
              <a:t>)</a:t>
            </a:r>
            <a:endParaRPr lang="fr-BE" sz="2400" b="1" dirty="0">
              <a:solidFill>
                <a:srgbClr val="FFFFCC"/>
              </a:solidFill>
            </a:endParaRPr>
          </a:p>
        </p:txBody>
      </p:sp>
      <p:sp>
        <p:nvSpPr>
          <p:cNvPr id="16" name="ZoneTexte 15"/>
          <p:cNvSpPr txBox="1"/>
          <p:nvPr/>
        </p:nvSpPr>
        <p:spPr>
          <a:xfrm>
            <a:off x="740032" y="2745573"/>
            <a:ext cx="8403967" cy="461665"/>
          </a:xfrm>
          <a:prstGeom prst="rect">
            <a:avLst/>
          </a:prstGeom>
          <a:solidFill>
            <a:schemeClr val="tx1">
              <a:lumMod val="85000"/>
              <a:lumOff val="15000"/>
            </a:schemeClr>
          </a:solidFill>
        </p:spPr>
        <p:txBody>
          <a:bodyPr wrap="square" rtlCol="0">
            <a:spAutoFit/>
          </a:bodyPr>
          <a:lstStyle/>
          <a:p>
            <a:pPr marL="342900" indent="-342900">
              <a:buFont typeface="Arial" pitchFamily="34" charset="0"/>
              <a:buChar char="•"/>
            </a:pPr>
            <a:r>
              <a:rPr lang="fr-BE" sz="2400" b="1" dirty="0" err="1" smtClean="0">
                <a:solidFill>
                  <a:srgbClr val="FFFF66"/>
                </a:solidFill>
              </a:rPr>
              <a:t>Holistic</a:t>
            </a:r>
            <a:r>
              <a:rPr lang="fr-BE" sz="2400" b="1" dirty="0" smtClean="0">
                <a:solidFill>
                  <a:srgbClr val="FFFF66"/>
                </a:solidFill>
              </a:rPr>
              <a:t> monitoring  of large case </a:t>
            </a:r>
            <a:r>
              <a:rPr lang="fr-BE" sz="2400" b="1" dirty="0" err="1" smtClean="0">
                <a:solidFill>
                  <a:srgbClr val="FFFF66"/>
                </a:solidFill>
              </a:rPr>
              <a:t>studies</a:t>
            </a:r>
            <a:r>
              <a:rPr lang="fr-BE" sz="2400" b="1" dirty="0" smtClean="0">
                <a:solidFill>
                  <a:srgbClr val="FFFF66"/>
                </a:solidFill>
              </a:rPr>
              <a:t> (</a:t>
            </a:r>
            <a:r>
              <a:rPr lang="fr-BE" sz="2400" b="1" dirty="0" err="1" smtClean="0">
                <a:solidFill>
                  <a:srgbClr val="FFFF66"/>
                </a:solidFill>
              </a:rPr>
              <a:t>mid</a:t>
            </a:r>
            <a:r>
              <a:rPr lang="fr-BE" sz="2400" b="1" dirty="0" smtClean="0">
                <a:solidFill>
                  <a:srgbClr val="FFFF66"/>
                </a:solidFill>
              </a:rPr>
              <a:t> and long </a:t>
            </a:r>
            <a:r>
              <a:rPr lang="fr-BE" sz="2400" b="1" dirty="0" err="1" smtClean="0">
                <a:solidFill>
                  <a:srgbClr val="FFFF66"/>
                </a:solidFill>
              </a:rPr>
              <a:t>term</a:t>
            </a:r>
            <a:r>
              <a:rPr lang="fr-BE" sz="2400" b="1" dirty="0" smtClean="0">
                <a:solidFill>
                  <a:srgbClr val="FFFF66"/>
                </a:solidFill>
              </a:rPr>
              <a:t>)</a:t>
            </a:r>
            <a:endParaRPr lang="fr-BE" sz="2400" b="1" dirty="0">
              <a:solidFill>
                <a:srgbClr val="FFFF66"/>
              </a:solidFill>
            </a:endParaRPr>
          </a:p>
        </p:txBody>
      </p:sp>
      <p:sp>
        <p:nvSpPr>
          <p:cNvPr id="15" name="ZoneTexte 14"/>
          <p:cNvSpPr txBox="1"/>
          <p:nvPr/>
        </p:nvSpPr>
        <p:spPr>
          <a:xfrm>
            <a:off x="740033" y="4254187"/>
            <a:ext cx="8009326" cy="830997"/>
          </a:xfrm>
          <a:prstGeom prst="rect">
            <a:avLst/>
          </a:prstGeom>
          <a:solidFill>
            <a:schemeClr val="tx1">
              <a:lumMod val="85000"/>
              <a:lumOff val="15000"/>
            </a:schemeClr>
          </a:solidFill>
        </p:spPr>
        <p:txBody>
          <a:bodyPr wrap="square" rtlCol="0">
            <a:spAutoFit/>
          </a:bodyPr>
          <a:lstStyle/>
          <a:p>
            <a:pPr marL="342900" indent="-342900">
              <a:buFont typeface="Arial" pitchFamily="34" charset="0"/>
              <a:buChar char="•"/>
            </a:pPr>
            <a:r>
              <a:rPr lang="fr-BE" sz="2400" b="1" dirty="0" err="1" smtClean="0">
                <a:solidFill>
                  <a:srgbClr val="FFFF66"/>
                </a:solidFill>
              </a:rPr>
              <a:t>Research</a:t>
            </a:r>
            <a:r>
              <a:rPr lang="fr-BE" sz="2400" b="1" dirty="0" smtClean="0">
                <a:solidFill>
                  <a:srgbClr val="FFFF66"/>
                </a:solidFill>
              </a:rPr>
              <a:t> to optimise </a:t>
            </a:r>
            <a:r>
              <a:rPr lang="fr-BE" sz="2400" b="1" dirty="0" err="1" smtClean="0">
                <a:solidFill>
                  <a:srgbClr val="FFFF66"/>
                </a:solidFill>
              </a:rPr>
              <a:t>landscape</a:t>
            </a:r>
            <a:r>
              <a:rPr lang="fr-BE" sz="2400" b="1" dirty="0" smtClean="0">
                <a:solidFill>
                  <a:srgbClr val="FFFF66"/>
                </a:solidFill>
              </a:rPr>
              <a:t> structure  to maximise ES, </a:t>
            </a:r>
            <a:r>
              <a:rPr lang="fr-BE" sz="2400" b="1" dirty="0" err="1" smtClean="0">
                <a:solidFill>
                  <a:srgbClr val="FFFF66"/>
                </a:solidFill>
              </a:rPr>
              <a:t>farm</a:t>
            </a:r>
            <a:r>
              <a:rPr lang="fr-BE" sz="2400" b="1" dirty="0" smtClean="0">
                <a:solidFill>
                  <a:srgbClr val="FFFF66"/>
                </a:solidFill>
              </a:rPr>
              <a:t> or local </a:t>
            </a:r>
            <a:r>
              <a:rPr lang="fr-BE" sz="2400" b="1" dirty="0" err="1" smtClean="0">
                <a:solidFill>
                  <a:srgbClr val="FFFF66"/>
                </a:solidFill>
              </a:rPr>
              <a:t>community</a:t>
            </a:r>
            <a:r>
              <a:rPr lang="fr-BE" sz="2400" b="1" dirty="0" smtClean="0">
                <a:solidFill>
                  <a:srgbClr val="FFFF66"/>
                </a:solidFill>
              </a:rPr>
              <a:t> </a:t>
            </a:r>
            <a:r>
              <a:rPr lang="fr-BE" sz="2400" b="1" dirty="0" err="1" smtClean="0">
                <a:solidFill>
                  <a:srgbClr val="FFFF66"/>
                </a:solidFill>
              </a:rPr>
              <a:t>autonomy</a:t>
            </a:r>
            <a:endParaRPr lang="fr-BE" sz="2400" b="1" dirty="0">
              <a:solidFill>
                <a:srgbClr val="FFFF66"/>
              </a:solidFill>
            </a:endParaRPr>
          </a:p>
        </p:txBody>
      </p:sp>
      <p:sp>
        <p:nvSpPr>
          <p:cNvPr id="14" name="ZoneTexte 13"/>
          <p:cNvSpPr txBox="1"/>
          <p:nvPr/>
        </p:nvSpPr>
        <p:spPr>
          <a:xfrm>
            <a:off x="739139" y="2039270"/>
            <a:ext cx="8009326" cy="461665"/>
          </a:xfrm>
          <a:prstGeom prst="rect">
            <a:avLst/>
          </a:prstGeom>
          <a:solidFill>
            <a:schemeClr val="tx1">
              <a:lumMod val="85000"/>
              <a:lumOff val="15000"/>
            </a:schemeClr>
          </a:solidFill>
        </p:spPr>
        <p:txBody>
          <a:bodyPr wrap="square" rtlCol="0">
            <a:spAutoFit/>
          </a:bodyPr>
          <a:lstStyle/>
          <a:p>
            <a:pPr marL="342900" indent="-342900">
              <a:buFont typeface="Arial" pitchFamily="34" charset="0"/>
              <a:buChar char="•"/>
            </a:pPr>
            <a:r>
              <a:rPr lang="fr-BE" sz="2400" b="1" dirty="0" err="1" smtClean="0">
                <a:solidFill>
                  <a:srgbClr val="FFFF66"/>
                </a:solidFill>
              </a:rPr>
              <a:t>Research</a:t>
            </a:r>
            <a:r>
              <a:rPr lang="fr-BE" sz="2400" b="1" dirty="0" smtClean="0">
                <a:solidFill>
                  <a:srgbClr val="FFFF66"/>
                </a:solidFill>
              </a:rPr>
              <a:t> and </a:t>
            </a:r>
            <a:r>
              <a:rPr lang="fr-BE" sz="2400" b="1" dirty="0" err="1" smtClean="0">
                <a:solidFill>
                  <a:srgbClr val="FFFF66"/>
                </a:solidFill>
              </a:rPr>
              <a:t>field</a:t>
            </a:r>
            <a:r>
              <a:rPr lang="fr-BE" sz="2400" b="1" dirty="0" smtClean="0">
                <a:solidFill>
                  <a:srgbClr val="FFFF66"/>
                </a:solidFill>
              </a:rPr>
              <a:t> </a:t>
            </a:r>
            <a:r>
              <a:rPr lang="fr-BE" sz="2400" b="1" dirty="0" err="1" smtClean="0">
                <a:solidFill>
                  <a:srgbClr val="FFFF66"/>
                </a:solidFill>
              </a:rPr>
              <a:t>experience</a:t>
            </a:r>
            <a:r>
              <a:rPr lang="fr-BE" sz="2400" b="1" dirty="0" smtClean="0">
                <a:solidFill>
                  <a:srgbClr val="FFFF66"/>
                </a:solidFill>
              </a:rPr>
              <a:t> on </a:t>
            </a:r>
            <a:r>
              <a:rPr lang="fr-BE" sz="2400" b="1" dirty="0" err="1" smtClean="0">
                <a:solidFill>
                  <a:srgbClr val="FFFF66"/>
                </a:solidFill>
              </a:rPr>
              <a:t>agroecological</a:t>
            </a:r>
            <a:r>
              <a:rPr lang="fr-BE" sz="2400" b="1" dirty="0" smtClean="0">
                <a:solidFill>
                  <a:srgbClr val="FFFF66"/>
                </a:solidFill>
              </a:rPr>
              <a:t> </a:t>
            </a:r>
            <a:r>
              <a:rPr lang="fr-BE" sz="2400" b="1" dirty="0" err="1" smtClean="0">
                <a:solidFill>
                  <a:srgbClr val="FFFF66"/>
                </a:solidFill>
              </a:rPr>
              <a:t>methods</a:t>
            </a:r>
            <a:r>
              <a:rPr lang="fr-BE" sz="2400" b="1" dirty="0" smtClean="0">
                <a:solidFill>
                  <a:srgbClr val="FFFF66"/>
                </a:solidFill>
              </a:rPr>
              <a:t> </a:t>
            </a:r>
            <a:endParaRPr lang="fr-BE" sz="2400" b="1" dirty="0">
              <a:solidFill>
                <a:srgbClr val="FFFF66"/>
              </a:solidFill>
            </a:endParaRPr>
          </a:p>
        </p:txBody>
      </p:sp>
      <p:sp>
        <p:nvSpPr>
          <p:cNvPr id="10" name="ZoneTexte 9"/>
          <p:cNvSpPr txBox="1"/>
          <p:nvPr/>
        </p:nvSpPr>
        <p:spPr>
          <a:xfrm>
            <a:off x="683568" y="188640"/>
            <a:ext cx="3514295" cy="584775"/>
          </a:xfrm>
          <a:prstGeom prst="rect">
            <a:avLst/>
          </a:prstGeom>
          <a:noFill/>
        </p:spPr>
        <p:txBody>
          <a:bodyPr wrap="none" rtlCol="0">
            <a:spAutoFit/>
          </a:bodyPr>
          <a:lstStyle/>
          <a:p>
            <a:r>
              <a:rPr lang="fr-BE" sz="3200" b="1" smtClean="0">
                <a:solidFill>
                  <a:schemeClr val="bg1"/>
                </a:solidFill>
              </a:rPr>
              <a:t>ES and </a:t>
            </a:r>
            <a:r>
              <a:rPr lang="fr-BE" sz="3200" b="1" err="1" smtClean="0">
                <a:solidFill>
                  <a:schemeClr val="bg1"/>
                </a:solidFill>
              </a:rPr>
              <a:t>Agroecology</a:t>
            </a:r>
            <a:endParaRPr lang="fr-BE" sz="3200" b="1">
              <a:solidFill>
                <a:schemeClr val="bg1"/>
              </a:solidFill>
            </a:endParaRPr>
          </a:p>
        </p:txBody>
      </p:sp>
      <p:sp>
        <p:nvSpPr>
          <p:cNvPr id="11" name="Rectangle à coins arrondis 10"/>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ZoneTexte 11"/>
          <p:cNvSpPr txBox="1"/>
          <p:nvPr/>
        </p:nvSpPr>
        <p:spPr>
          <a:xfrm>
            <a:off x="739138" y="5301208"/>
            <a:ext cx="8009327" cy="461665"/>
          </a:xfrm>
          <a:prstGeom prst="rect">
            <a:avLst/>
          </a:prstGeom>
          <a:noFill/>
        </p:spPr>
        <p:txBody>
          <a:bodyPr wrap="square" rtlCol="0">
            <a:spAutoFit/>
          </a:bodyPr>
          <a:lstStyle/>
          <a:p>
            <a:pPr marL="342900" indent="-342900">
              <a:buFont typeface="Arial" pitchFamily="34" charset="0"/>
              <a:buChar char="•"/>
            </a:pPr>
            <a:r>
              <a:rPr lang="fr-BE" sz="2400" b="1" dirty="0" smtClean="0">
                <a:solidFill>
                  <a:srgbClr val="FFFFCC"/>
                </a:solidFill>
              </a:rPr>
              <a:t>PES analyses to </a:t>
            </a:r>
            <a:r>
              <a:rPr lang="fr-BE" sz="2400" b="1" dirty="0" err="1" smtClean="0">
                <a:solidFill>
                  <a:srgbClr val="FFFFCC"/>
                </a:solidFill>
              </a:rPr>
              <a:t>evaluate</a:t>
            </a:r>
            <a:r>
              <a:rPr lang="fr-BE" sz="2400" b="1" dirty="0" smtClean="0">
                <a:solidFill>
                  <a:srgbClr val="FFFFCC"/>
                </a:solidFill>
              </a:rPr>
              <a:t> </a:t>
            </a:r>
            <a:r>
              <a:rPr lang="fr-BE" sz="2400" b="1" dirty="0" err="1" smtClean="0">
                <a:solidFill>
                  <a:srgbClr val="FFFFCC"/>
                </a:solidFill>
              </a:rPr>
              <a:t>when</a:t>
            </a:r>
            <a:r>
              <a:rPr lang="fr-BE" sz="2400" b="1" dirty="0" smtClean="0">
                <a:solidFill>
                  <a:srgbClr val="FFFFCC"/>
                </a:solidFill>
              </a:rPr>
              <a:t> to support </a:t>
            </a:r>
            <a:r>
              <a:rPr lang="fr-BE" sz="2400" b="1" dirty="0" err="1" smtClean="0">
                <a:solidFill>
                  <a:srgbClr val="FFFFCC"/>
                </a:solidFill>
              </a:rPr>
              <a:t>farm</a:t>
            </a:r>
            <a:r>
              <a:rPr lang="fr-BE" sz="2400" b="1" dirty="0" smtClean="0">
                <a:solidFill>
                  <a:srgbClr val="FFFFCC"/>
                </a:solidFill>
              </a:rPr>
              <a:t> </a:t>
            </a:r>
            <a:r>
              <a:rPr lang="fr-BE" sz="2400" b="1" dirty="0" err="1" smtClean="0">
                <a:solidFill>
                  <a:srgbClr val="FFFFCC"/>
                </a:solidFill>
              </a:rPr>
              <a:t>constraints</a:t>
            </a:r>
            <a:r>
              <a:rPr lang="fr-BE" sz="2400" b="1" dirty="0" smtClean="0">
                <a:solidFill>
                  <a:srgbClr val="FFFFCC"/>
                </a:solidFill>
              </a:rPr>
              <a:t> </a:t>
            </a:r>
            <a:endParaRPr lang="fr-BE" sz="2400" b="1" dirty="0">
              <a:solidFill>
                <a:srgbClr val="FFFFCC"/>
              </a:solidFill>
            </a:endParaRPr>
          </a:p>
        </p:txBody>
      </p:sp>
      <p:sp>
        <p:nvSpPr>
          <p:cNvPr id="13" name="ZoneTexte 12"/>
          <p:cNvSpPr txBox="1"/>
          <p:nvPr/>
        </p:nvSpPr>
        <p:spPr>
          <a:xfrm>
            <a:off x="739139" y="794811"/>
            <a:ext cx="8009326" cy="1200329"/>
          </a:xfrm>
          <a:prstGeom prst="rect">
            <a:avLst/>
          </a:prstGeom>
          <a:noFill/>
        </p:spPr>
        <p:txBody>
          <a:bodyPr wrap="square" rtlCol="0">
            <a:spAutoFit/>
          </a:bodyPr>
          <a:lstStyle/>
          <a:p>
            <a:r>
              <a:rPr lang="fr-BE" sz="2400" b="1" dirty="0" err="1" smtClean="0">
                <a:solidFill>
                  <a:srgbClr val="FFC000"/>
                </a:solidFill>
              </a:rPr>
              <a:t>Research</a:t>
            </a:r>
            <a:r>
              <a:rPr lang="fr-BE" sz="2400" b="1" dirty="0" smtClean="0">
                <a:solidFill>
                  <a:srgbClr val="FFC000"/>
                </a:solidFill>
              </a:rPr>
              <a:t> </a:t>
            </a:r>
            <a:r>
              <a:rPr lang="fr-BE" sz="2400" b="1" dirty="0" err="1" smtClean="0">
                <a:solidFill>
                  <a:srgbClr val="FFC000"/>
                </a:solidFill>
              </a:rPr>
              <a:t>proposal</a:t>
            </a:r>
            <a:r>
              <a:rPr lang="fr-BE" sz="2400" b="1" dirty="0" smtClean="0">
                <a:solidFill>
                  <a:srgbClr val="FFC000"/>
                </a:solidFill>
              </a:rPr>
              <a:t> : </a:t>
            </a:r>
            <a:r>
              <a:rPr lang="en-US" sz="2400" b="1" dirty="0">
                <a:solidFill>
                  <a:srgbClr val="FFC000"/>
                </a:solidFill>
              </a:rPr>
              <a:t>unraveling the links between </a:t>
            </a:r>
            <a:r>
              <a:rPr lang="en-US" sz="2400" b="1" dirty="0" err="1">
                <a:solidFill>
                  <a:srgbClr val="FFC000"/>
                </a:solidFill>
              </a:rPr>
              <a:t>agroecology</a:t>
            </a:r>
            <a:r>
              <a:rPr lang="en-US" sz="2400" b="1" dirty="0">
                <a:solidFill>
                  <a:srgbClr val="FFC000"/>
                </a:solidFill>
              </a:rPr>
              <a:t> and </a:t>
            </a:r>
            <a:r>
              <a:rPr lang="en-US" sz="2400" b="1" dirty="0" smtClean="0">
                <a:solidFill>
                  <a:srgbClr val="FFC000"/>
                </a:solidFill>
              </a:rPr>
              <a:t>ecosystem services </a:t>
            </a:r>
            <a:r>
              <a:rPr lang="en-US" sz="2400" b="1" dirty="0">
                <a:solidFill>
                  <a:srgbClr val="FFC000"/>
                </a:solidFill>
              </a:rPr>
              <a:t>to facilitate an </a:t>
            </a:r>
            <a:r>
              <a:rPr lang="en-US" sz="2400" b="1" dirty="0" err="1">
                <a:solidFill>
                  <a:srgbClr val="FFC000"/>
                </a:solidFill>
              </a:rPr>
              <a:t>agroecological</a:t>
            </a:r>
            <a:r>
              <a:rPr lang="en-US" sz="2400" b="1" dirty="0">
                <a:solidFill>
                  <a:srgbClr val="FFC000"/>
                </a:solidFill>
              </a:rPr>
              <a:t> transition</a:t>
            </a:r>
            <a:endParaRPr lang="fr-BE" sz="2400" b="1" dirty="0">
              <a:solidFill>
                <a:srgbClr val="FFC000"/>
              </a:solidFill>
            </a:endParaRPr>
          </a:p>
        </p:txBody>
      </p:sp>
      <p:sp>
        <p:nvSpPr>
          <p:cNvPr id="2" name="ZoneTexte 1"/>
          <p:cNvSpPr txBox="1"/>
          <p:nvPr/>
        </p:nvSpPr>
        <p:spPr>
          <a:xfrm>
            <a:off x="5749952" y="6268670"/>
            <a:ext cx="3059877" cy="369332"/>
          </a:xfrm>
          <a:prstGeom prst="rect">
            <a:avLst/>
          </a:prstGeom>
          <a:noFill/>
        </p:spPr>
        <p:txBody>
          <a:bodyPr wrap="none" rtlCol="0">
            <a:spAutoFit/>
          </a:bodyPr>
          <a:lstStyle/>
          <a:p>
            <a:r>
              <a:rPr lang="fr-BE" b="1" dirty="0" err="1" smtClean="0">
                <a:solidFill>
                  <a:schemeClr val="accent6">
                    <a:lumMod val="75000"/>
                  </a:schemeClr>
                </a:solidFill>
              </a:rPr>
              <a:t>Thank</a:t>
            </a:r>
            <a:r>
              <a:rPr lang="fr-BE" b="1" dirty="0" smtClean="0">
                <a:solidFill>
                  <a:schemeClr val="accent6">
                    <a:lumMod val="75000"/>
                  </a:schemeClr>
                </a:solidFill>
              </a:rPr>
              <a:t> </a:t>
            </a:r>
            <a:r>
              <a:rPr lang="fr-BE" b="1" dirty="0" err="1" smtClean="0">
                <a:solidFill>
                  <a:schemeClr val="accent6">
                    <a:lumMod val="75000"/>
                  </a:schemeClr>
                </a:solidFill>
              </a:rPr>
              <a:t>you</a:t>
            </a:r>
            <a:r>
              <a:rPr lang="fr-BE" b="1" dirty="0" smtClean="0">
                <a:solidFill>
                  <a:schemeClr val="accent6">
                    <a:lumMod val="75000"/>
                  </a:schemeClr>
                </a:solidFill>
              </a:rPr>
              <a:t> for </a:t>
            </a:r>
            <a:r>
              <a:rPr lang="fr-BE" b="1" dirty="0" err="1" smtClean="0">
                <a:solidFill>
                  <a:schemeClr val="accent6">
                    <a:lumMod val="75000"/>
                  </a:schemeClr>
                </a:solidFill>
              </a:rPr>
              <a:t>your</a:t>
            </a:r>
            <a:r>
              <a:rPr lang="fr-BE" b="1" dirty="0" smtClean="0">
                <a:solidFill>
                  <a:schemeClr val="accent6">
                    <a:lumMod val="75000"/>
                  </a:schemeClr>
                </a:solidFill>
              </a:rPr>
              <a:t> attention !</a:t>
            </a:r>
            <a:endParaRPr lang="fr-BE" b="1" dirty="0">
              <a:solidFill>
                <a:schemeClr val="accent6">
                  <a:lumMod val="75000"/>
                </a:schemeClr>
              </a:solidFill>
            </a:endParaRPr>
          </a:p>
        </p:txBody>
      </p:sp>
      <p:sp>
        <p:nvSpPr>
          <p:cNvPr id="18" name="ZoneTexte 17"/>
          <p:cNvSpPr txBox="1"/>
          <p:nvPr/>
        </p:nvSpPr>
        <p:spPr>
          <a:xfrm>
            <a:off x="732996" y="5301208"/>
            <a:ext cx="8009327" cy="461665"/>
          </a:xfrm>
          <a:prstGeom prst="rect">
            <a:avLst/>
          </a:prstGeom>
          <a:solidFill>
            <a:schemeClr val="tx1">
              <a:lumMod val="85000"/>
              <a:lumOff val="15000"/>
            </a:schemeClr>
          </a:solidFill>
        </p:spPr>
        <p:txBody>
          <a:bodyPr wrap="square" rtlCol="0">
            <a:spAutoFit/>
          </a:bodyPr>
          <a:lstStyle/>
          <a:p>
            <a:pPr marL="342900" indent="-342900">
              <a:buFont typeface="Arial" pitchFamily="34" charset="0"/>
              <a:buChar char="•"/>
            </a:pPr>
            <a:r>
              <a:rPr lang="fr-BE" sz="2400" b="1" dirty="0" smtClean="0">
                <a:solidFill>
                  <a:srgbClr val="FFFF66"/>
                </a:solidFill>
              </a:rPr>
              <a:t>PES analyses to </a:t>
            </a:r>
            <a:r>
              <a:rPr lang="fr-BE" sz="2400" b="1" dirty="0" err="1" smtClean="0">
                <a:solidFill>
                  <a:srgbClr val="FFFF66"/>
                </a:solidFill>
              </a:rPr>
              <a:t>evaluate</a:t>
            </a:r>
            <a:r>
              <a:rPr lang="fr-BE" sz="2400" b="1" dirty="0" smtClean="0">
                <a:solidFill>
                  <a:srgbClr val="FFFF66"/>
                </a:solidFill>
              </a:rPr>
              <a:t> </a:t>
            </a:r>
            <a:r>
              <a:rPr lang="fr-BE" sz="2400" b="1" dirty="0" err="1" smtClean="0">
                <a:solidFill>
                  <a:srgbClr val="FFFF66"/>
                </a:solidFill>
              </a:rPr>
              <a:t>when</a:t>
            </a:r>
            <a:r>
              <a:rPr lang="fr-BE" sz="2400" b="1" dirty="0" smtClean="0">
                <a:solidFill>
                  <a:srgbClr val="FFFF66"/>
                </a:solidFill>
              </a:rPr>
              <a:t> to support </a:t>
            </a:r>
            <a:r>
              <a:rPr lang="fr-BE" sz="2400" b="1" dirty="0" err="1" smtClean="0">
                <a:solidFill>
                  <a:srgbClr val="FFFF66"/>
                </a:solidFill>
              </a:rPr>
              <a:t>farm</a:t>
            </a:r>
            <a:r>
              <a:rPr lang="fr-BE" sz="2400" b="1" dirty="0" smtClean="0">
                <a:solidFill>
                  <a:srgbClr val="FFFF66"/>
                </a:solidFill>
              </a:rPr>
              <a:t> </a:t>
            </a:r>
            <a:r>
              <a:rPr lang="fr-BE" sz="2400" b="1" dirty="0" err="1" smtClean="0">
                <a:solidFill>
                  <a:srgbClr val="FFFF66"/>
                </a:solidFill>
              </a:rPr>
              <a:t>constraints</a:t>
            </a:r>
            <a:r>
              <a:rPr lang="fr-BE" sz="2400" b="1" dirty="0" smtClean="0">
                <a:solidFill>
                  <a:srgbClr val="FFFF66"/>
                </a:solidFill>
              </a:rPr>
              <a:t> </a:t>
            </a:r>
            <a:endParaRPr lang="fr-BE" sz="2400" b="1" dirty="0">
              <a:solidFill>
                <a:srgbClr val="FFFF66"/>
              </a:solidFill>
            </a:endParaRPr>
          </a:p>
        </p:txBody>
      </p:sp>
    </p:spTree>
    <p:extLst>
      <p:ext uri="{BB962C8B-B14F-4D97-AF65-F5344CB8AC3E}">
        <p14:creationId xmlns:p14="http://schemas.microsoft.com/office/powerpoint/2010/main" val="28943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7" grpId="0"/>
      <p:bldP spid="16" grpId="0" animBg="1"/>
      <p:bldP spid="15" grpId="0" animBg="1"/>
      <p:bldP spid="12" grpId="0"/>
      <p:bldP spid="2"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683568" y="188640"/>
            <a:ext cx="3514295" cy="584775"/>
          </a:xfrm>
          <a:prstGeom prst="rect">
            <a:avLst/>
          </a:prstGeom>
          <a:noFill/>
        </p:spPr>
        <p:txBody>
          <a:bodyPr wrap="none" rtlCol="0">
            <a:spAutoFit/>
          </a:bodyPr>
          <a:lstStyle/>
          <a:p>
            <a:r>
              <a:rPr lang="fr-BE" sz="3200" b="1" dirty="0" smtClean="0">
                <a:solidFill>
                  <a:schemeClr val="bg1"/>
                </a:solidFill>
              </a:rPr>
              <a:t>ES and Agroecology</a:t>
            </a:r>
            <a:endParaRPr lang="fr-BE" sz="3200" b="1" dirty="0">
              <a:solidFill>
                <a:schemeClr val="bg1"/>
              </a:solidFill>
            </a:endParaRPr>
          </a:p>
        </p:txBody>
      </p:sp>
      <p:sp>
        <p:nvSpPr>
          <p:cNvPr id="18" name="Rectangle à coins arrondis 17"/>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Titre 32"/>
          <p:cNvSpPr>
            <a:spLocks noGrp="1"/>
          </p:cNvSpPr>
          <p:nvPr>
            <p:ph type="title"/>
          </p:nvPr>
        </p:nvSpPr>
        <p:spPr>
          <a:xfrm>
            <a:off x="457200" y="762000"/>
            <a:ext cx="8229600" cy="1143000"/>
          </a:xfrm>
        </p:spPr>
        <p:txBody>
          <a:bodyPr>
            <a:normAutofit/>
          </a:bodyPr>
          <a:lstStyle/>
          <a:p>
            <a:pPr algn="l"/>
            <a:r>
              <a:rPr lang="fr-FR" sz="2800" dirty="0" err="1" smtClean="0">
                <a:solidFill>
                  <a:schemeClr val="bg1"/>
                </a:solidFill>
              </a:rPr>
              <a:t>Ecosystem</a:t>
            </a:r>
            <a:r>
              <a:rPr lang="fr-FR" sz="2800" dirty="0" smtClean="0">
                <a:solidFill>
                  <a:schemeClr val="bg1"/>
                </a:solidFill>
              </a:rPr>
              <a:t> Services: </a:t>
            </a:r>
            <a:r>
              <a:rPr lang="fr-FR" sz="2800" dirty="0" err="1" smtClean="0">
                <a:solidFill>
                  <a:schemeClr val="bg1"/>
                </a:solidFill>
              </a:rPr>
              <a:t>Ecosystems</a:t>
            </a:r>
            <a:r>
              <a:rPr lang="fr-FR" sz="2800" dirty="0" smtClean="0">
                <a:solidFill>
                  <a:schemeClr val="bg1"/>
                </a:solidFill>
              </a:rPr>
              <a:t>’ </a:t>
            </a:r>
            <a:r>
              <a:rPr lang="fr-FR" sz="2800" dirty="0" err="1" smtClean="0">
                <a:solidFill>
                  <a:schemeClr val="bg1"/>
                </a:solidFill>
              </a:rPr>
              <a:t>dependencies</a:t>
            </a:r>
            <a:r>
              <a:rPr lang="fr-FR" sz="2800" dirty="0" smtClean="0">
                <a:solidFill>
                  <a:schemeClr val="bg1"/>
                </a:solidFill>
              </a:rPr>
              <a:t> for </a:t>
            </a:r>
            <a:r>
              <a:rPr lang="fr-FR" sz="2800" dirty="0" err="1" smtClean="0">
                <a:solidFill>
                  <a:schemeClr val="bg1"/>
                </a:solidFill>
              </a:rPr>
              <a:t>human</a:t>
            </a:r>
            <a:r>
              <a:rPr lang="fr-FR" sz="2800" dirty="0" smtClean="0">
                <a:solidFill>
                  <a:schemeClr val="bg1"/>
                </a:solidFill>
              </a:rPr>
              <a:t> </a:t>
            </a:r>
            <a:r>
              <a:rPr lang="fr-FR" sz="2800" dirty="0" err="1" smtClean="0">
                <a:solidFill>
                  <a:schemeClr val="bg1"/>
                </a:solidFill>
              </a:rPr>
              <a:t>well-being</a:t>
            </a:r>
            <a:endParaRPr lang="fr-FR" sz="2800" dirty="0">
              <a:solidFill>
                <a:schemeClr val="bg1"/>
              </a:solidFill>
            </a:endParaRPr>
          </a:p>
        </p:txBody>
      </p:sp>
      <p:sp>
        <p:nvSpPr>
          <p:cNvPr id="5" name="Rectangle à coins arrondis 4"/>
          <p:cNvSpPr/>
          <p:nvPr/>
        </p:nvSpPr>
        <p:spPr>
          <a:xfrm>
            <a:off x="304800" y="1981200"/>
            <a:ext cx="2651566" cy="1715893"/>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SUPPORTING </a:t>
            </a:r>
          </a:p>
          <a:p>
            <a:r>
              <a:rPr lang="fr-FR" sz="1600" dirty="0" err="1" smtClean="0"/>
              <a:t>-Soil</a:t>
            </a:r>
            <a:r>
              <a:rPr lang="fr-FR" sz="1600" dirty="0" smtClean="0"/>
              <a:t> </a:t>
            </a:r>
            <a:r>
              <a:rPr lang="fr-FR" sz="1600" dirty="0" err="1" smtClean="0"/>
              <a:t>fertility</a:t>
            </a:r>
            <a:r>
              <a:rPr lang="fr-FR" sz="1600" dirty="0" smtClean="0"/>
              <a:t> and structure</a:t>
            </a:r>
          </a:p>
          <a:p>
            <a:r>
              <a:rPr lang="fr-FR" sz="1600" dirty="0" err="1" smtClean="0"/>
              <a:t>-Nutrient</a:t>
            </a:r>
            <a:r>
              <a:rPr lang="fr-FR" sz="1600" dirty="0" smtClean="0"/>
              <a:t> </a:t>
            </a:r>
            <a:r>
              <a:rPr lang="fr-FR" sz="1600" dirty="0" err="1" smtClean="0"/>
              <a:t>cycling</a:t>
            </a:r>
            <a:endParaRPr lang="fr-FR" sz="1600" dirty="0" smtClean="0"/>
          </a:p>
          <a:p>
            <a:r>
              <a:rPr lang="fr-FR" sz="1600" dirty="0" err="1" smtClean="0"/>
              <a:t>-Water</a:t>
            </a:r>
            <a:r>
              <a:rPr lang="fr-FR" sz="1600" dirty="0" smtClean="0"/>
              <a:t> </a:t>
            </a:r>
            <a:r>
              <a:rPr lang="fr-FR" sz="1600" dirty="0" err="1" smtClean="0"/>
              <a:t>cycling</a:t>
            </a:r>
            <a:endParaRPr lang="fr-FR" sz="1600" dirty="0" smtClean="0"/>
          </a:p>
          <a:p>
            <a:r>
              <a:rPr lang="fr-FR" sz="1600" dirty="0" err="1" smtClean="0"/>
              <a:t>-Genetic</a:t>
            </a:r>
            <a:r>
              <a:rPr lang="fr-FR" sz="1600" dirty="0" smtClean="0"/>
              <a:t> </a:t>
            </a:r>
            <a:r>
              <a:rPr lang="fr-FR" sz="1600" dirty="0" err="1" smtClean="0"/>
              <a:t>biodiversity</a:t>
            </a:r>
            <a:endParaRPr lang="fr-FR" sz="1600" dirty="0"/>
          </a:p>
        </p:txBody>
      </p:sp>
      <p:sp>
        <p:nvSpPr>
          <p:cNvPr id="6" name="Rectangle à coins arrondis 5"/>
          <p:cNvSpPr/>
          <p:nvPr/>
        </p:nvSpPr>
        <p:spPr>
          <a:xfrm>
            <a:off x="304800" y="4114800"/>
            <a:ext cx="2651566" cy="2384423"/>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REGULATING</a:t>
            </a:r>
          </a:p>
          <a:p>
            <a:r>
              <a:rPr lang="fr-FR" dirty="0" err="1" smtClean="0"/>
              <a:t>-Soil</a:t>
            </a:r>
            <a:r>
              <a:rPr lang="fr-FR" dirty="0" smtClean="0"/>
              <a:t> maintenance</a:t>
            </a:r>
          </a:p>
          <a:p>
            <a:r>
              <a:rPr lang="fr-FR" dirty="0" err="1" smtClean="0"/>
              <a:t>-Pollination</a:t>
            </a:r>
            <a:endParaRPr lang="fr-FR" dirty="0" smtClean="0"/>
          </a:p>
          <a:p>
            <a:r>
              <a:rPr lang="fr-FR" dirty="0" err="1" smtClean="0"/>
              <a:t>-Pest</a:t>
            </a:r>
            <a:r>
              <a:rPr lang="fr-FR" dirty="0" smtClean="0"/>
              <a:t> control</a:t>
            </a:r>
          </a:p>
          <a:p>
            <a:r>
              <a:rPr lang="fr-FR" dirty="0" err="1" smtClean="0"/>
              <a:t>-Habitat</a:t>
            </a:r>
            <a:r>
              <a:rPr lang="fr-FR" dirty="0" smtClean="0"/>
              <a:t> for </a:t>
            </a:r>
            <a:r>
              <a:rPr lang="fr-FR" dirty="0" err="1" smtClean="0"/>
              <a:t>crop</a:t>
            </a:r>
            <a:r>
              <a:rPr lang="fr-FR" dirty="0" smtClean="0"/>
              <a:t> </a:t>
            </a:r>
            <a:r>
              <a:rPr lang="fr-FR" dirty="0" err="1" smtClean="0"/>
              <a:t>auxiliaries</a:t>
            </a:r>
            <a:endParaRPr lang="fr-FR" dirty="0" smtClean="0"/>
          </a:p>
          <a:p>
            <a:r>
              <a:rPr lang="fr-FR" dirty="0" err="1" smtClean="0"/>
              <a:t>-Water</a:t>
            </a:r>
            <a:r>
              <a:rPr lang="fr-FR" dirty="0" smtClean="0"/>
              <a:t> purification</a:t>
            </a:r>
          </a:p>
          <a:p>
            <a:r>
              <a:rPr lang="fr-FR" dirty="0" err="1" smtClean="0"/>
              <a:t>-Air</a:t>
            </a:r>
            <a:r>
              <a:rPr lang="fr-FR" dirty="0" smtClean="0"/>
              <a:t> </a:t>
            </a:r>
            <a:r>
              <a:rPr lang="fr-FR" dirty="0" err="1" smtClean="0"/>
              <a:t>quality</a:t>
            </a:r>
            <a:endParaRPr lang="fr-FR" dirty="0"/>
          </a:p>
        </p:txBody>
      </p:sp>
      <p:sp>
        <p:nvSpPr>
          <p:cNvPr id="8" name="Ellipse 7"/>
          <p:cNvSpPr/>
          <p:nvPr/>
        </p:nvSpPr>
        <p:spPr>
          <a:xfrm>
            <a:off x="3435615" y="3048000"/>
            <a:ext cx="2272770" cy="1493049"/>
          </a:xfrm>
          <a:prstGeom prst="ellipse">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t>AGROECO-SYSTEMS</a:t>
            </a:r>
            <a:endParaRPr lang="fr-FR" b="1" dirty="0"/>
          </a:p>
        </p:txBody>
      </p:sp>
      <p:sp>
        <p:nvSpPr>
          <p:cNvPr id="9" name="Rectangle à coins arrondis 8"/>
          <p:cNvSpPr/>
          <p:nvPr/>
        </p:nvSpPr>
        <p:spPr>
          <a:xfrm>
            <a:off x="6248400" y="1981200"/>
            <a:ext cx="2651566" cy="167640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PROVISIONING</a:t>
            </a:r>
          </a:p>
          <a:p>
            <a:r>
              <a:rPr lang="fr-FR" sz="1600" dirty="0" err="1" smtClean="0"/>
              <a:t>-Food</a:t>
            </a:r>
            <a:endParaRPr lang="fr-FR" sz="1600" dirty="0" smtClean="0"/>
          </a:p>
          <a:p>
            <a:r>
              <a:rPr lang="fr-FR" sz="1600" dirty="0" err="1" smtClean="0"/>
              <a:t>-Fibres</a:t>
            </a:r>
            <a:endParaRPr lang="fr-FR" sz="1600" dirty="0" smtClean="0"/>
          </a:p>
          <a:p>
            <a:r>
              <a:rPr lang="fr-FR" sz="1600" dirty="0" err="1" smtClean="0"/>
              <a:t>-Agro-fuels</a:t>
            </a:r>
            <a:endParaRPr lang="fr-FR" sz="1600" dirty="0"/>
          </a:p>
        </p:txBody>
      </p:sp>
      <p:sp>
        <p:nvSpPr>
          <p:cNvPr id="10" name="Rectangle à coins arrondis 9"/>
          <p:cNvSpPr/>
          <p:nvPr/>
        </p:nvSpPr>
        <p:spPr>
          <a:xfrm>
            <a:off x="6248400" y="4114800"/>
            <a:ext cx="2651566" cy="2384423"/>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NOT IN MARKET</a:t>
            </a:r>
          </a:p>
          <a:p>
            <a:r>
              <a:rPr lang="fr-FR" dirty="0" err="1" smtClean="0"/>
              <a:t>-Water</a:t>
            </a:r>
            <a:r>
              <a:rPr lang="fr-FR" dirty="0" smtClean="0"/>
              <a:t> conservation</a:t>
            </a:r>
          </a:p>
          <a:p>
            <a:r>
              <a:rPr lang="fr-FR" dirty="0" err="1" smtClean="0"/>
              <a:t>-Soil</a:t>
            </a:r>
            <a:r>
              <a:rPr lang="fr-FR" dirty="0" smtClean="0"/>
              <a:t> conservation</a:t>
            </a:r>
          </a:p>
          <a:p>
            <a:r>
              <a:rPr lang="fr-FR" dirty="0" err="1" smtClean="0"/>
              <a:t>-Carbon</a:t>
            </a:r>
            <a:r>
              <a:rPr lang="fr-FR" dirty="0" smtClean="0"/>
              <a:t> </a:t>
            </a:r>
            <a:r>
              <a:rPr lang="fr-FR" dirty="0" err="1" smtClean="0"/>
              <a:t>storage</a:t>
            </a:r>
            <a:endParaRPr lang="fr-FR" dirty="0" smtClean="0"/>
          </a:p>
          <a:p>
            <a:r>
              <a:rPr lang="fr-FR" dirty="0" err="1" smtClean="0"/>
              <a:t>-Landscape</a:t>
            </a:r>
            <a:r>
              <a:rPr lang="fr-FR" dirty="0" smtClean="0"/>
              <a:t> </a:t>
            </a:r>
            <a:r>
              <a:rPr lang="fr-FR" dirty="0" err="1" smtClean="0"/>
              <a:t>aesthetics</a:t>
            </a:r>
            <a:endParaRPr lang="fr-FR" dirty="0" smtClean="0"/>
          </a:p>
          <a:p>
            <a:r>
              <a:rPr lang="fr-FR" dirty="0" err="1" smtClean="0"/>
              <a:t>-Spirituality</a:t>
            </a:r>
            <a:endParaRPr lang="fr-FR" dirty="0" smtClean="0"/>
          </a:p>
          <a:p>
            <a:r>
              <a:rPr lang="fr-FR" dirty="0" err="1" smtClean="0"/>
              <a:t>-Habitats</a:t>
            </a:r>
            <a:r>
              <a:rPr lang="fr-FR" dirty="0" smtClean="0"/>
              <a:t> for </a:t>
            </a:r>
            <a:r>
              <a:rPr lang="fr-FR" dirty="0" err="1" smtClean="0"/>
              <a:t>Fauna</a:t>
            </a:r>
            <a:r>
              <a:rPr lang="fr-FR" dirty="0" smtClean="0"/>
              <a:t> and Flora</a:t>
            </a:r>
            <a:endParaRPr lang="fr-FR" dirty="0"/>
          </a:p>
        </p:txBody>
      </p:sp>
      <p:cxnSp>
        <p:nvCxnSpPr>
          <p:cNvPr id="12" name="Connecteur droit avec flèche 11"/>
          <p:cNvCxnSpPr>
            <a:stCxn id="5" idx="3"/>
            <a:endCxn id="8" idx="1"/>
          </p:cNvCxnSpPr>
          <p:nvPr/>
        </p:nvCxnSpPr>
        <p:spPr>
          <a:xfrm>
            <a:off x="2956366" y="2839147"/>
            <a:ext cx="812088" cy="4275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a:stCxn id="6" idx="3"/>
            <a:endCxn id="8" idx="3"/>
          </p:cNvCxnSpPr>
          <p:nvPr/>
        </p:nvCxnSpPr>
        <p:spPr>
          <a:xfrm flipV="1">
            <a:off x="2956366" y="4322397"/>
            <a:ext cx="812088" cy="9846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ZoneTexte 14"/>
          <p:cNvSpPr txBox="1"/>
          <p:nvPr/>
        </p:nvSpPr>
        <p:spPr>
          <a:xfrm>
            <a:off x="3200400" y="2362200"/>
            <a:ext cx="574985" cy="369332"/>
          </a:xfrm>
          <a:prstGeom prst="rect">
            <a:avLst/>
          </a:prstGeom>
          <a:noFill/>
        </p:spPr>
        <p:txBody>
          <a:bodyPr wrap="none" rtlCol="0">
            <a:spAutoFit/>
          </a:bodyPr>
          <a:lstStyle/>
          <a:p>
            <a:r>
              <a:rPr lang="fr-FR" b="1" dirty="0" smtClean="0">
                <a:solidFill>
                  <a:srgbClr val="FFFFFF"/>
                </a:solidFill>
              </a:rPr>
              <a:t>FOR</a:t>
            </a:r>
            <a:endParaRPr lang="fr-FR" b="1" dirty="0">
              <a:solidFill>
                <a:srgbClr val="FFFFFF"/>
              </a:solidFill>
            </a:endParaRPr>
          </a:p>
        </p:txBody>
      </p:sp>
      <p:cxnSp>
        <p:nvCxnSpPr>
          <p:cNvPr id="19" name="Connecteur droit avec flèche 18"/>
          <p:cNvCxnSpPr>
            <a:stCxn id="8" idx="7"/>
            <a:endCxn id="9" idx="1"/>
          </p:cNvCxnSpPr>
          <p:nvPr/>
        </p:nvCxnSpPr>
        <p:spPr>
          <a:xfrm rot="5400000" flipH="1" flipV="1">
            <a:off x="5588347" y="2606599"/>
            <a:ext cx="447252" cy="8728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a:stCxn id="8" idx="5"/>
            <a:endCxn id="10" idx="1"/>
          </p:cNvCxnSpPr>
          <p:nvPr/>
        </p:nvCxnSpPr>
        <p:spPr>
          <a:xfrm rot="16200000" flipH="1">
            <a:off x="5319666" y="4378277"/>
            <a:ext cx="984615" cy="8728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ZoneTexte 21"/>
          <p:cNvSpPr txBox="1"/>
          <p:nvPr/>
        </p:nvSpPr>
        <p:spPr>
          <a:xfrm>
            <a:off x="5181600" y="5029200"/>
            <a:ext cx="428322" cy="369332"/>
          </a:xfrm>
          <a:prstGeom prst="rect">
            <a:avLst/>
          </a:prstGeom>
          <a:noFill/>
        </p:spPr>
        <p:txBody>
          <a:bodyPr wrap="square" rtlCol="0">
            <a:spAutoFit/>
          </a:bodyPr>
          <a:lstStyle/>
          <a:p>
            <a:r>
              <a:rPr lang="fr-FR" b="1" dirty="0" smtClean="0">
                <a:solidFill>
                  <a:srgbClr val="FFFFFF"/>
                </a:solidFill>
              </a:rPr>
              <a:t>BY</a:t>
            </a:r>
            <a:endParaRPr lang="fr-FR" b="1" dirty="0">
              <a:solidFill>
                <a:srgbClr val="FFFFFF"/>
              </a:solidFill>
            </a:endParaRPr>
          </a:p>
        </p:txBody>
      </p:sp>
      <p:sp>
        <p:nvSpPr>
          <p:cNvPr id="26" name="Rectangle à coins arrondis 25"/>
          <p:cNvSpPr/>
          <p:nvPr/>
        </p:nvSpPr>
        <p:spPr>
          <a:xfrm>
            <a:off x="228600" y="1905000"/>
            <a:ext cx="2819400" cy="4648200"/>
          </a:xfrm>
          <a:prstGeom prst="roundRect">
            <a:avLst/>
          </a:prstGeom>
          <a:solidFill>
            <a:srgbClr val="FF0000">
              <a:alpha val="40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fr-FR" sz="5400" dirty="0" smtClean="0"/>
              <a:t>FOSSIL FUELS</a:t>
            </a:r>
            <a:endParaRPr lang="fr-FR" sz="5400" dirty="0"/>
          </a:p>
        </p:txBody>
      </p:sp>
      <p:sp>
        <p:nvSpPr>
          <p:cNvPr id="46" name="ZoneTexte 45"/>
          <p:cNvSpPr txBox="1"/>
          <p:nvPr/>
        </p:nvSpPr>
        <p:spPr>
          <a:xfrm>
            <a:off x="3235015" y="5029200"/>
            <a:ext cx="574985" cy="369332"/>
          </a:xfrm>
          <a:prstGeom prst="rect">
            <a:avLst/>
          </a:prstGeom>
          <a:noFill/>
        </p:spPr>
        <p:txBody>
          <a:bodyPr wrap="none" rtlCol="0">
            <a:spAutoFit/>
          </a:bodyPr>
          <a:lstStyle/>
          <a:p>
            <a:r>
              <a:rPr lang="fr-FR" b="1" dirty="0" smtClean="0">
                <a:solidFill>
                  <a:srgbClr val="FFFFFF"/>
                </a:solidFill>
              </a:rPr>
              <a:t>FOR</a:t>
            </a:r>
            <a:endParaRPr lang="fr-FR" b="1" dirty="0">
              <a:solidFill>
                <a:srgbClr val="FFFFFF"/>
              </a:solidFill>
            </a:endParaRPr>
          </a:p>
        </p:txBody>
      </p:sp>
      <p:sp>
        <p:nvSpPr>
          <p:cNvPr id="47" name="ZoneTexte 46"/>
          <p:cNvSpPr txBox="1"/>
          <p:nvPr/>
        </p:nvSpPr>
        <p:spPr>
          <a:xfrm>
            <a:off x="5257800" y="2362200"/>
            <a:ext cx="428322" cy="369332"/>
          </a:xfrm>
          <a:prstGeom prst="rect">
            <a:avLst/>
          </a:prstGeom>
          <a:noFill/>
        </p:spPr>
        <p:txBody>
          <a:bodyPr wrap="square" rtlCol="0">
            <a:spAutoFit/>
          </a:bodyPr>
          <a:lstStyle/>
          <a:p>
            <a:r>
              <a:rPr lang="fr-FR" b="1" dirty="0" smtClean="0">
                <a:solidFill>
                  <a:srgbClr val="FFFFFF"/>
                </a:solidFill>
              </a:rPr>
              <a:t>BY</a:t>
            </a:r>
            <a:endParaRPr lang="fr-FR" b="1" dirty="0">
              <a:solidFill>
                <a:srgbClr val="FFFFFF"/>
              </a:solidFill>
            </a:endParaRPr>
          </a:p>
        </p:txBody>
      </p:sp>
    </p:spTree>
    <p:extLst>
      <p:ext uri="{BB962C8B-B14F-4D97-AF65-F5344CB8AC3E}">
        <p14:creationId xmlns:p14="http://schemas.microsoft.com/office/powerpoint/2010/main" val="119041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683568" y="188640"/>
            <a:ext cx="3514295" cy="584775"/>
          </a:xfrm>
          <a:prstGeom prst="rect">
            <a:avLst/>
          </a:prstGeom>
          <a:noFill/>
        </p:spPr>
        <p:txBody>
          <a:bodyPr wrap="none" rtlCol="0">
            <a:spAutoFit/>
          </a:bodyPr>
          <a:lstStyle/>
          <a:p>
            <a:r>
              <a:rPr lang="fr-BE" sz="3200" b="1" dirty="0" smtClean="0">
                <a:solidFill>
                  <a:schemeClr val="bg1"/>
                </a:solidFill>
              </a:rPr>
              <a:t>ES and Agroecology</a:t>
            </a:r>
            <a:endParaRPr lang="fr-BE" sz="3200" b="1" dirty="0">
              <a:solidFill>
                <a:schemeClr val="bg1"/>
              </a:solidFill>
            </a:endParaRPr>
          </a:p>
        </p:txBody>
      </p:sp>
      <p:sp>
        <p:nvSpPr>
          <p:cNvPr id="18" name="Rectangle à coins arrondis 17"/>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Titre 32"/>
          <p:cNvSpPr>
            <a:spLocks noGrp="1"/>
          </p:cNvSpPr>
          <p:nvPr>
            <p:ph type="title"/>
          </p:nvPr>
        </p:nvSpPr>
        <p:spPr>
          <a:xfrm>
            <a:off x="457200" y="762000"/>
            <a:ext cx="8229600" cy="1143000"/>
          </a:xfrm>
        </p:spPr>
        <p:txBody>
          <a:bodyPr>
            <a:normAutofit/>
          </a:bodyPr>
          <a:lstStyle/>
          <a:p>
            <a:pPr algn="l"/>
            <a:r>
              <a:rPr lang="fr-FR" sz="2800" dirty="0" err="1" smtClean="0">
                <a:solidFill>
                  <a:schemeClr val="bg1"/>
                </a:solidFill>
              </a:rPr>
              <a:t>Ecosystem</a:t>
            </a:r>
            <a:r>
              <a:rPr lang="fr-FR" sz="2800" dirty="0" smtClean="0">
                <a:solidFill>
                  <a:schemeClr val="bg1"/>
                </a:solidFill>
              </a:rPr>
              <a:t> Services: </a:t>
            </a:r>
            <a:r>
              <a:rPr lang="fr-FR" sz="2800" dirty="0" err="1" smtClean="0">
                <a:solidFill>
                  <a:schemeClr val="bg1"/>
                </a:solidFill>
              </a:rPr>
              <a:t>Why</a:t>
            </a:r>
            <a:r>
              <a:rPr lang="fr-FR" sz="2800" dirty="0" smtClean="0">
                <a:solidFill>
                  <a:schemeClr val="bg1"/>
                </a:solidFill>
              </a:rPr>
              <a:t> </a:t>
            </a:r>
            <a:r>
              <a:rPr lang="fr-FR" sz="2800" dirty="0" err="1" smtClean="0">
                <a:solidFill>
                  <a:schemeClr val="bg1"/>
                </a:solidFill>
              </a:rPr>
              <a:t>should</a:t>
            </a:r>
            <a:r>
              <a:rPr lang="fr-FR" sz="2800" dirty="0" smtClean="0">
                <a:solidFill>
                  <a:schemeClr val="bg1"/>
                </a:solidFill>
              </a:rPr>
              <a:t> </a:t>
            </a:r>
            <a:r>
              <a:rPr lang="fr-FR" sz="2800" dirty="0" err="1" smtClean="0">
                <a:solidFill>
                  <a:schemeClr val="bg1"/>
                </a:solidFill>
              </a:rPr>
              <a:t>we</a:t>
            </a:r>
            <a:r>
              <a:rPr lang="fr-FR" sz="2800" dirty="0" smtClean="0">
                <a:solidFill>
                  <a:schemeClr val="bg1"/>
                </a:solidFill>
              </a:rPr>
              <a:t> care?</a:t>
            </a:r>
            <a:endParaRPr lang="fr-FR" sz="2800" dirty="0">
              <a:solidFill>
                <a:schemeClr val="bg1"/>
              </a:solidFill>
            </a:endParaRPr>
          </a:p>
        </p:txBody>
      </p:sp>
      <p:sp>
        <p:nvSpPr>
          <p:cNvPr id="8" name="Espace réservé du contenu 7"/>
          <p:cNvSpPr>
            <a:spLocks noGrp="1"/>
          </p:cNvSpPr>
          <p:nvPr>
            <p:ph idx="1"/>
          </p:nvPr>
        </p:nvSpPr>
        <p:spPr>
          <a:xfrm>
            <a:off x="457200" y="1981200"/>
            <a:ext cx="8229600" cy="4525963"/>
          </a:xfrm>
        </p:spPr>
        <p:txBody>
          <a:bodyPr/>
          <a:lstStyle/>
          <a:p>
            <a:r>
              <a:rPr lang="fr-FR" dirty="0" err="1" smtClean="0">
                <a:solidFill>
                  <a:srgbClr val="FFFFFF"/>
                </a:solidFill>
              </a:rPr>
              <a:t>Because</a:t>
            </a:r>
            <a:r>
              <a:rPr lang="fr-FR" dirty="0" smtClean="0">
                <a:solidFill>
                  <a:srgbClr val="FFFFFF"/>
                </a:solidFill>
              </a:rPr>
              <a:t> </a:t>
            </a:r>
            <a:r>
              <a:rPr lang="fr-FR" dirty="0" err="1" smtClean="0">
                <a:solidFill>
                  <a:srgbClr val="FFFFFF"/>
                </a:solidFill>
              </a:rPr>
              <a:t>everybody</a:t>
            </a:r>
            <a:r>
              <a:rPr lang="fr-FR" dirty="0" smtClean="0">
                <a:solidFill>
                  <a:srgbClr val="FFFFFF"/>
                </a:solidFill>
              </a:rPr>
              <a:t> </a:t>
            </a:r>
            <a:r>
              <a:rPr lang="fr-FR" dirty="0" err="1" smtClean="0">
                <a:solidFill>
                  <a:srgbClr val="FFFFFF"/>
                </a:solidFill>
              </a:rPr>
              <a:t>else</a:t>
            </a:r>
            <a:r>
              <a:rPr lang="fr-FR" dirty="0" smtClean="0">
                <a:solidFill>
                  <a:srgbClr val="FFFFFF"/>
                </a:solidFill>
              </a:rPr>
              <a:t> </a:t>
            </a:r>
            <a:r>
              <a:rPr lang="fr-FR" dirty="0" err="1" smtClean="0">
                <a:solidFill>
                  <a:srgbClr val="FFFFFF"/>
                </a:solidFill>
              </a:rPr>
              <a:t>does</a:t>
            </a:r>
            <a:r>
              <a:rPr lang="fr-FR" dirty="0" smtClean="0">
                <a:solidFill>
                  <a:srgbClr val="FFFFFF"/>
                </a:solidFill>
              </a:rPr>
              <a:t>!</a:t>
            </a:r>
            <a:endParaRPr lang="fr-FR" dirty="0">
              <a:solidFill>
                <a:srgbClr val="FFFFFF"/>
              </a:solidFill>
            </a:endParaRPr>
          </a:p>
        </p:txBody>
      </p:sp>
      <p:pic>
        <p:nvPicPr>
          <p:cNvPr id="10" name="Image 9"/>
          <p:cNvPicPr>
            <a:picLocks noChangeAspect="1"/>
          </p:cNvPicPr>
          <p:nvPr/>
        </p:nvPicPr>
        <p:blipFill>
          <a:blip r:embed="rId3"/>
          <a:stretch>
            <a:fillRect/>
          </a:stretch>
        </p:blipFill>
        <p:spPr>
          <a:xfrm>
            <a:off x="1066800" y="2895600"/>
            <a:ext cx="6902450" cy="3830522"/>
          </a:xfrm>
          <a:prstGeom prst="rect">
            <a:avLst/>
          </a:prstGeom>
        </p:spPr>
      </p:pic>
      <p:pic>
        <p:nvPicPr>
          <p:cNvPr id="11" name="Image 10"/>
          <p:cNvPicPr>
            <a:picLocks noChangeAspect="1"/>
          </p:cNvPicPr>
          <p:nvPr/>
        </p:nvPicPr>
        <p:blipFill>
          <a:blip r:embed="rId4"/>
          <a:stretch>
            <a:fillRect/>
          </a:stretch>
        </p:blipFill>
        <p:spPr>
          <a:xfrm>
            <a:off x="1066800" y="4876800"/>
            <a:ext cx="5334000" cy="604762"/>
          </a:xfrm>
          <a:prstGeom prst="rect">
            <a:avLst/>
          </a:prstGeom>
        </p:spPr>
      </p:pic>
    </p:spTree>
    <p:extLst>
      <p:ext uri="{BB962C8B-B14F-4D97-AF65-F5344CB8AC3E}">
        <p14:creationId xmlns:p14="http://schemas.microsoft.com/office/powerpoint/2010/main" val="1190415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683568" y="188640"/>
            <a:ext cx="3514295" cy="584775"/>
          </a:xfrm>
          <a:prstGeom prst="rect">
            <a:avLst/>
          </a:prstGeom>
          <a:noFill/>
        </p:spPr>
        <p:txBody>
          <a:bodyPr wrap="none" rtlCol="0">
            <a:spAutoFit/>
          </a:bodyPr>
          <a:lstStyle/>
          <a:p>
            <a:r>
              <a:rPr lang="fr-BE" sz="3200" b="1" dirty="0" smtClean="0">
                <a:solidFill>
                  <a:schemeClr val="bg1"/>
                </a:solidFill>
              </a:rPr>
              <a:t>ES and Agroecology</a:t>
            </a:r>
            <a:endParaRPr lang="fr-BE" sz="3200" b="1" dirty="0">
              <a:solidFill>
                <a:schemeClr val="bg1"/>
              </a:solidFill>
            </a:endParaRPr>
          </a:p>
        </p:txBody>
      </p:sp>
      <p:sp>
        <p:nvSpPr>
          <p:cNvPr id="18" name="Rectangle à coins arrondis 17"/>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Titre 32"/>
          <p:cNvSpPr>
            <a:spLocks noGrp="1"/>
          </p:cNvSpPr>
          <p:nvPr>
            <p:ph type="title"/>
          </p:nvPr>
        </p:nvSpPr>
        <p:spPr>
          <a:xfrm>
            <a:off x="457200" y="762000"/>
            <a:ext cx="8229600" cy="1143000"/>
          </a:xfrm>
        </p:spPr>
        <p:txBody>
          <a:bodyPr>
            <a:normAutofit/>
          </a:bodyPr>
          <a:lstStyle/>
          <a:p>
            <a:pPr algn="l"/>
            <a:r>
              <a:rPr lang="fr-FR" sz="2800" dirty="0" err="1" smtClean="0">
                <a:solidFill>
                  <a:schemeClr val="bg1"/>
                </a:solidFill>
              </a:rPr>
              <a:t>Ecosystem</a:t>
            </a:r>
            <a:r>
              <a:rPr lang="fr-FR" sz="2800" dirty="0" smtClean="0">
                <a:solidFill>
                  <a:schemeClr val="bg1"/>
                </a:solidFill>
              </a:rPr>
              <a:t> Services: </a:t>
            </a:r>
            <a:r>
              <a:rPr lang="fr-FR" sz="2800" dirty="0" err="1" smtClean="0">
                <a:solidFill>
                  <a:schemeClr val="bg1"/>
                </a:solidFill>
              </a:rPr>
              <a:t>Why</a:t>
            </a:r>
            <a:r>
              <a:rPr lang="fr-FR" sz="2800" dirty="0" smtClean="0">
                <a:solidFill>
                  <a:schemeClr val="bg1"/>
                </a:solidFill>
              </a:rPr>
              <a:t> </a:t>
            </a:r>
            <a:r>
              <a:rPr lang="fr-FR" sz="2800" dirty="0" err="1" smtClean="0">
                <a:solidFill>
                  <a:schemeClr val="bg1"/>
                </a:solidFill>
              </a:rPr>
              <a:t>should</a:t>
            </a:r>
            <a:r>
              <a:rPr lang="fr-FR" sz="2800" dirty="0" smtClean="0">
                <a:solidFill>
                  <a:schemeClr val="bg1"/>
                </a:solidFill>
              </a:rPr>
              <a:t> </a:t>
            </a:r>
            <a:r>
              <a:rPr lang="fr-FR" sz="2800" dirty="0" err="1" smtClean="0">
                <a:solidFill>
                  <a:schemeClr val="bg1"/>
                </a:solidFill>
              </a:rPr>
              <a:t>we</a:t>
            </a:r>
            <a:r>
              <a:rPr lang="fr-FR" sz="2800" dirty="0" smtClean="0">
                <a:solidFill>
                  <a:schemeClr val="bg1"/>
                </a:solidFill>
              </a:rPr>
              <a:t> care?</a:t>
            </a:r>
            <a:endParaRPr lang="fr-FR" sz="2800" dirty="0">
              <a:solidFill>
                <a:schemeClr val="bg1"/>
              </a:solidFill>
            </a:endParaRPr>
          </a:p>
        </p:txBody>
      </p:sp>
      <p:sp>
        <p:nvSpPr>
          <p:cNvPr id="8" name="Espace réservé du contenu 7"/>
          <p:cNvSpPr>
            <a:spLocks noGrp="1"/>
          </p:cNvSpPr>
          <p:nvPr>
            <p:ph idx="1"/>
          </p:nvPr>
        </p:nvSpPr>
        <p:spPr>
          <a:xfrm>
            <a:off x="457200" y="1981200"/>
            <a:ext cx="8382000" cy="4525963"/>
          </a:xfrm>
        </p:spPr>
        <p:txBody>
          <a:bodyPr>
            <a:normAutofit lnSpcReduction="10000"/>
          </a:bodyPr>
          <a:lstStyle/>
          <a:p>
            <a:pPr algn="just"/>
            <a:r>
              <a:rPr lang="fr-FR" dirty="0" err="1" smtClean="0">
                <a:solidFill>
                  <a:srgbClr val="FFFFFF"/>
                </a:solidFill>
              </a:rPr>
              <a:t>Because</a:t>
            </a:r>
            <a:r>
              <a:rPr lang="fr-FR" dirty="0" smtClean="0">
                <a:solidFill>
                  <a:srgbClr val="FFFFFF"/>
                </a:solidFill>
              </a:rPr>
              <a:t> an ES </a:t>
            </a:r>
            <a:r>
              <a:rPr lang="fr-FR" dirty="0" err="1" smtClean="0">
                <a:solidFill>
                  <a:srgbClr val="FFFFFF"/>
                </a:solidFill>
              </a:rPr>
              <a:t>assessment</a:t>
            </a:r>
            <a:r>
              <a:rPr lang="fr-FR" dirty="0" smtClean="0">
                <a:solidFill>
                  <a:srgbClr val="FFFFFF"/>
                </a:solidFill>
              </a:rPr>
              <a:t> </a:t>
            </a:r>
            <a:r>
              <a:rPr lang="fr-FR" dirty="0" err="1" smtClean="0">
                <a:solidFill>
                  <a:srgbClr val="FFFFFF"/>
                </a:solidFill>
              </a:rPr>
              <a:t>framework</a:t>
            </a:r>
            <a:r>
              <a:rPr lang="fr-FR" dirty="0" smtClean="0">
                <a:solidFill>
                  <a:srgbClr val="FFFFFF"/>
                </a:solidFill>
              </a:rPr>
              <a:t> </a:t>
            </a:r>
            <a:r>
              <a:rPr lang="fr-FR" dirty="0" err="1" smtClean="0">
                <a:solidFill>
                  <a:srgbClr val="FFFFFF"/>
                </a:solidFill>
              </a:rPr>
              <a:t>can</a:t>
            </a:r>
            <a:r>
              <a:rPr lang="fr-FR" dirty="0" smtClean="0">
                <a:solidFill>
                  <a:srgbClr val="FFFFFF"/>
                </a:solidFill>
              </a:rPr>
              <a:t> </a:t>
            </a:r>
            <a:r>
              <a:rPr lang="fr-FR" dirty="0" err="1" smtClean="0">
                <a:solidFill>
                  <a:srgbClr val="FFFFFF"/>
                </a:solidFill>
              </a:rPr>
              <a:t>provide</a:t>
            </a:r>
            <a:r>
              <a:rPr lang="fr-FR" dirty="0" smtClean="0">
                <a:solidFill>
                  <a:srgbClr val="FFFFFF"/>
                </a:solidFill>
              </a:rPr>
              <a:t> a </a:t>
            </a:r>
            <a:r>
              <a:rPr lang="fr-FR" dirty="0" err="1" smtClean="0">
                <a:solidFill>
                  <a:srgbClr val="FFFFFF"/>
                </a:solidFill>
              </a:rPr>
              <a:t>comprehensive</a:t>
            </a:r>
            <a:r>
              <a:rPr lang="fr-FR" dirty="0" smtClean="0">
                <a:solidFill>
                  <a:srgbClr val="FFFFFF"/>
                </a:solidFill>
              </a:rPr>
              <a:t> </a:t>
            </a:r>
            <a:r>
              <a:rPr lang="fr-FR" dirty="0" err="1" smtClean="0">
                <a:solidFill>
                  <a:srgbClr val="FFFFFF"/>
                </a:solidFill>
              </a:rPr>
              <a:t>yet</a:t>
            </a:r>
            <a:r>
              <a:rPr lang="fr-FR" dirty="0" smtClean="0">
                <a:solidFill>
                  <a:srgbClr val="FFFFFF"/>
                </a:solidFill>
              </a:rPr>
              <a:t> </a:t>
            </a:r>
            <a:r>
              <a:rPr lang="fr-FR" dirty="0" err="1" smtClean="0">
                <a:solidFill>
                  <a:srgbClr val="FFFFFF"/>
                </a:solidFill>
              </a:rPr>
              <a:t>operational</a:t>
            </a:r>
            <a:r>
              <a:rPr lang="fr-FR" dirty="0" smtClean="0">
                <a:solidFill>
                  <a:srgbClr val="FFFFFF"/>
                </a:solidFill>
              </a:rPr>
              <a:t> </a:t>
            </a:r>
            <a:r>
              <a:rPr lang="fr-FR" dirty="0" err="1" smtClean="0">
                <a:solidFill>
                  <a:srgbClr val="FFFFFF"/>
                </a:solidFill>
              </a:rPr>
              <a:t>tool</a:t>
            </a:r>
            <a:r>
              <a:rPr lang="fr-FR" dirty="0" smtClean="0">
                <a:solidFill>
                  <a:srgbClr val="FFFFFF"/>
                </a:solidFill>
              </a:rPr>
              <a:t> for </a:t>
            </a:r>
            <a:r>
              <a:rPr lang="fr-FR" dirty="0" err="1" smtClean="0">
                <a:solidFill>
                  <a:srgbClr val="FFFFFF"/>
                </a:solidFill>
              </a:rPr>
              <a:t>natural</a:t>
            </a:r>
            <a:r>
              <a:rPr lang="fr-FR" dirty="0" smtClean="0">
                <a:solidFill>
                  <a:srgbClr val="FFFFFF"/>
                </a:solidFill>
              </a:rPr>
              <a:t> </a:t>
            </a:r>
            <a:r>
              <a:rPr lang="fr-FR" dirty="0" err="1" smtClean="0">
                <a:solidFill>
                  <a:srgbClr val="FFFFFF"/>
                </a:solidFill>
              </a:rPr>
              <a:t>resource</a:t>
            </a:r>
            <a:r>
              <a:rPr lang="fr-FR" dirty="0" smtClean="0">
                <a:solidFill>
                  <a:srgbClr val="FFFFFF"/>
                </a:solidFill>
              </a:rPr>
              <a:t> management and land use (</a:t>
            </a:r>
            <a:r>
              <a:rPr lang="fr-FR" dirty="0" err="1" smtClean="0">
                <a:solidFill>
                  <a:srgbClr val="FFFFFF"/>
                </a:solidFill>
              </a:rPr>
              <a:t>including</a:t>
            </a:r>
            <a:r>
              <a:rPr lang="fr-FR" dirty="0" smtClean="0">
                <a:solidFill>
                  <a:srgbClr val="FFFFFF"/>
                </a:solidFill>
              </a:rPr>
              <a:t> agricultural) planning</a:t>
            </a:r>
          </a:p>
          <a:p>
            <a:pPr algn="just"/>
            <a:r>
              <a:rPr lang="fr-FR" dirty="0" err="1" smtClean="0">
                <a:solidFill>
                  <a:srgbClr val="FFFFFF"/>
                </a:solidFill>
              </a:rPr>
              <a:t>Analytical-deliberative</a:t>
            </a:r>
            <a:r>
              <a:rPr lang="fr-FR" dirty="0" smtClean="0">
                <a:solidFill>
                  <a:srgbClr val="FFFFFF"/>
                </a:solidFill>
              </a:rPr>
              <a:t> </a:t>
            </a:r>
            <a:r>
              <a:rPr lang="fr-FR" dirty="0" err="1" smtClean="0">
                <a:solidFill>
                  <a:srgbClr val="FFFFFF"/>
                </a:solidFill>
              </a:rPr>
              <a:t>frameworks</a:t>
            </a:r>
            <a:r>
              <a:rPr lang="fr-FR" dirty="0" smtClean="0">
                <a:solidFill>
                  <a:srgbClr val="FFFFFF"/>
                </a:solidFill>
              </a:rPr>
              <a:t> </a:t>
            </a:r>
            <a:r>
              <a:rPr lang="fr-FR" dirty="0" err="1" smtClean="0">
                <a:solidFill>
                  <a:srgbClr val="FFFFFF"/>
                </a:solidFill>
              </a:rPr>
              <a:t>need</a:t>
            </a:r>
            <a:r>
              <a:rPr lang="fr-FR" dirty="0" smtClean="0">
                <a:solidFill>
                  <a:srgbClr val="FFFFFF"/>
                </a:solidFill>
              </a:rPr>
              <a:t> to </a:t>
            </a:r>
            <a:r>
              <a:rPr lang="fr-FR" dirty="0" err="1" smtClean="0">
                <a:solidFill>
                  <a:srgbClr val="FFFFFF"/>
                </a:solidFill>
              </a:rPr>
              <a:t>be</a:t>
            </a:r>
            <a:r>
              <a:rPr lang="fr-FR" dirty="0" smtClean="0">
                <a:solidFill>
                  <a:srgbClr val="FFFFFF"/>
                </a:solidFill>
              </a:rPr>
              <a:t> </a:t>
            </a:r>
            <a:r>
              <a:rPr lang="fr-FR" dirty="0" err="1" smtClean="0">
                <a:solidFill>
                  <a:srgbClr val="FFFFFF"/>
                </a:solidFill>
              </a:rPr>
              <a:t>developed</a:t>
            </a:r>
            <a:r>
              <a:rPr lang="fr-FR" dirty="0" smtClean="0">
                <a:solidFill>
                  <a:srgbClr val="FFFFFF"/>
                </a:solidFill>
              </a:rPr>
              <a:t>, </a:t>
            </a:r>
            <a:r>
              <a:rPr lang="fr-FR" dirty="0" err="1" smtClean="0">
                <a:solidFill>
                  <a:srgbClr val="FFFFFF"/>
                </a:solidFill>
              </a:rPr>
              <a:t>e.g</a:t>
            </a:r>
            <a:r>
              <a:rPr lang="fr-FR" dirty="0" smtClean="0">
                <a:solidFill>
                  <a:srgbClr val="FFFFFF"/>
                </a:solidFill>
              </a:rPr>
              <a:t>. in the </a:t>
            </a:r>
            <a:r>
              <a:rPr lang="fr-FR" dirty="0" err="1" smtClean="0">
                <a:solidFill>
                  <a:srgbClr val="FFFFFF"/>
                </a:solidFill>
              </a:rPr>
              <a:t>context</a:t>
            </a:r>
            <a:r>
              <a:rPr lang="fr-FR" dirty="0" smtClean="0">
                <a:solidFill>
                  <a:srgbClr val="FFFFFF"/>
                </a:solidFill>
              </a:rPr>
              <a:t> of land consolidation plans</a:t>
            </a:r>
          </a:p>
          <a:p>
            <a:pPr algn="just"/>
            <a:r>
              <a:rPr lang="fr-BE" b="1" dirty="0" smtClean="0">
                <a:solidFill>
                  <a:srgbClr val="FFC000"/>
                </a:solidFill>
              </a:rPr>
              <a:t>The links between agroecology and ES have however yet to be unraveled</a:t>
            </a:r>
          </a:p>
          <a:p>
            <a:pPr algn="just"/>
            <a:endParaRPr lang="fr-FR" dirty="0" smtClean="0">
              <a:solidFill>
                <a:srgbClr val="FF6600"/>
              </a:solidFill>
            </a:endParaRPr>
          </a:p>
          <a:p>
            <a:pPr algn="just"/>
            <a:endParaRPr lang="fr-FR" dirty="0" smtClean="0">
              <a:solidFill>
                <a:srgbClr val="FFFFFF"/>
              </a:solidFill>
            </a:endParaRPr>
          </a:p>
          <a:p>
            <a:pPr algn="just"/>
            <a:endParaRPr lang="fr-FR" dirty="0">
              <a:solidFill>
                <a:srgbClr val="FFFFFF"/>
              </a:solidFill>
            </a:endParaRPr>
          </a:p>
        </p:txBody>
      </p:sp>
    </p:spTree>
    <p:extLst>
      <p:ext uri="{BB962C8B-B14F-4D97-AF65-F5344CB8AC3E}">
        <p14:creationId xmlns:p14="http://schemas.microsoft.com/office/powerpoint/2010/main" val="1190415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e 28"/>
          <p:cNvGrpSpPr/>
          <p:nvPr/>
        </p:nvGrpSpPr>
        <p:grpSpPr>
          <a:xfrm>
            <a:off x="1187624" y="2476546"/>
            <a:ext cx="6839832" cy="864096"/>
            <a:chOff x="1187624" y="2476546"/>
            <a:chExt cx="6839832" cy="864096"/>
          </a:xfrm>
        </p:grpSpPr>
        <p:sp>
          <p:nvSpPr>
            <p:cNvPr id="2" name="Rectangle à coins arrondis 1"/>
            <p:cNvSpPr/>
            <p:nvPr/>
          </p:nvSpPr>
          <p:spPr>
            <a:xfrm>
              <a:off x="1187624" y="2476546"/>
              <a:ext cx="2087305" cy="864096"/>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err="1" smtClean="0"/>
                <a:t>Ecosystems</a:t>
              </a:r>
              <a:endParaRPr lang="fr-BE" sz="2400" b="1" smtClean="0"/>
            </a:p>
          </p:txBody>
        </p:sp>
        <p:sp>
          <p:nvSpPr>
            <p:cNvPr id="3" name="Rectangle à coins arrondis 2"/>
            <p:cNvSpPr/>
            <p:nvPr/>
          </p:nvSpPr>
          <p:spPr>
            <a:xfrm>
              <a:off x="3901343" y="2476546"/>
              <a:ext cx="1728191"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dirty="0" smtClean="0"/>
                <a:t>Services</a:t>
              </a:r>
            </a:p>
          </p:txBody>
        </p:sp>
        <p:sp>
          <p:nvSpPr>
            <p:cNvPr id="4" name="Rectangle à coins arrondis 3"/>
            <p:cNvSpPr/>
            <p:nvPr/>
          </p:nvSpPr>
          <p:spPr>
            <a:xfrm>
              <a:off x="6299265" y="2476546"/>
              <a:ext cx="1728191" cy="864096"/>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smtClean="0"/>
                <a:t>Society</a:t>
              </a:r>
            </a:p>
          </p:txBody>
        </p:sp>
        <p:sp>
          <p:nvSpPr>
            <p:cNvPr id="7" name="Flèche droite 6"/>
            <p:cNvSpPr/>
            <p:nvPr/>
          </p:nvSpPr>
          <p:spPr>
            <a:xfrm>
              <a:off x="3419872" y="2692570"/>
              <a:ext cx="360040" cy="432048"/>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sp>
          <p:nvSpPr>
            <p:cNvPr id="8" name="Flèche droite 7"/>
            <p:cNvSpPr/>
            <p:nvPr/>
          </p:nvSpPr>
          <p:spPr>
            <a:xfrm>
              <a:off x="5796136" y="2692570"/>
              <a:ext cx="360040" cy="432048"/>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grpSp>
      <p:grpSp>
        <p:nvGrpSpPr>
          <p:cNvPr id="30" name="Groupe 29"/>
          <p:cNvGrpSpPr/>
          <p:nvPr/>
        </p:nvGrpSpPr>
        <p:grpSpPr>
          <a:xfrm>
            <a:off x="1367180" y="1268760"/>
            <a:ext cx="6693857" cy="1008609"/>
            <a:chOff x="1367180" y="1268760"/>
            <a:chExt cx="6693857" cy="1008609"/>
          </a:xfrm>
        </p:grpSpPr>
        <p:sp>
          <p:nvSpPr>
            <p:cNvPr id="5" name="Rectangle à coins arrondis 4"/>
            <p:cNvSpPr/>
            <p:nvPr/>
          </p:nvSpPr>
          <p:spPr>
            <a:xfrm>
              <a:off x="6332846" y="1268760"/>
              <a:ext cx="1728191" cy="432048"/>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smtClean="0"/>
                <a:t>Pressures</a:t>
              </a:r>
              <a:endParaRPr lang="fr-BE" sz="2400" b="1"/>
            </a:p>
          </p:txBody>
        </p:sp>
        <p:sp>
          <p:nvSpPr>
            <p:cNvPr id="6" name="Rectangle à coins arrondis 5"/>
            <p:cNvSpPr/>
            <p:nvPr/>
          </p:nvSpPr>
          <p:spPr>
            <a:xfrm>
              <a:off x="1367180" y="1268760"/>
              <a:ext cx="1728191" cy="432048"/>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smtClean="0"/>
                <a:t>Impacts</a:t>
              </a:r>
              <a:endParaRPr lang="fr-BE" sz="2400" b="1"/>
            </a:p>
          </p:txBody>
        </p:sp>
        <p:sp>
          <p:nvSpPr>
            <p:cNvPr id="9" name="Flèche droite 8"/>
            <p:cNvSpPr/>
            <p:nvPr/>
          </p:nvSpPr>
          <p:spPr>
            <a:xfrm rot="5400000">
              <a:off x="1414719" y="1874731"/>
              <a:ext cx="360040" cy="432048"/>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sp>
          <p:nvSpPr>
            <p:cNvPr id="10" name="Flèche droite 9"/>
            <p:cNvSpPr/>
            <p:nvPr/>
          </p:nvSpPr>
          <p:spPr>
            <a:xfrm rot="5400000">
              <a:off x="2015716" y="1878028"/>
              <a:ext cx="360040" cy="432048"/>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sp>
          <p:nvSpPr>
            <p:cNvPr id="11" name="Flèche droite 10"/>
            <p:cNvSpPr/>
            <p:nvPr/>
          </p:nvSpPr>
          <p:spPr>
            <a:xfrm rot="5400000">
              <a:off x="2616713" y="1881325"/>
              <a:ext cx="360040" cy="432048"/>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sp>
          <p:nvSpPr>
            <p:cNvPr id="12" name="Flèche droite 11"/>
            <p:cNvSpPr/>
            <p:nvPr/>
          </p:nvSpPr>
          <p:spPr>
            <a:xfrm rot="16200000" flipV="1">
              <a:off x="7016921" y="1822173"/>
              <a:ext cx="360040" cy="432048"/>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sp>
          <p:nvSpPr>
            <p:cNvPr id="14" name="Rectangle à coins arrondis 13"/>
            <p:cNvSpPr/>
            <p:nvPr/>
          </p:nvSpPr>
          <p:spPr>
            <a:xfrm>
              <a:off x="3850013" y="1268760"/>
              <a:ext cx="1728191" cy="432048"/>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400" b="1" smtClean="0"/>
                <a:t>Drivers</a:t>
              </a:r>
              <a:endParaRPr lang="fr-BE" sz="2400" b="1"/>
            </a:p>
          </p:txBody>
        </p:sp>
        <p:sp>
          <p:nvSpPr>
            <p:cNvPr id="15" name="Flèche droite 14"/>
            <p:cNvSpPr/>
            <p:nvPr/>
          </p:nvSpPr>
          <p:spPr>
            <a:xfrm flipH="1">
              <a:off x="5775505" y="1268760"/>
              <a:ext cx="360040" cy="432048"/>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sp>
          <p:nvSpPr>
            <p:cNvPr id="16" name="Flèche droite 15"/>
            <p:cNvSpPr/>
            <p:nvPr/>
          </p:nvSpPr>
          <p:spPr>
            <a:xfrm flipH="1">
              <a:off x="3292672" y="1268760"/>
              <a:ext cx="360040" cy="432048"/>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grpSp>
      <p:sp>
        <p:nvSpPr>
          <p:cNvPr id="17" name="ZoneTexte 16"/>
          <p:cNvSpPr txBox="1"/>
          <p:nvPr/>
        </p:nvSpPr>
        <p:spPr>
          <a:xfrm>
            <a:off x="683568" y="188640"/>
            <a:ext cx="3514295" cy="584775"/>
          </a:xfrm>
          <a:prstGeom prst="rect">
            <a:avLst/>
          </a:prstGeom>
          <a:noFill/>
        </p:spPr>
        <p:txBody>
          <a:bodyPr wrap="none" rtlCol="0">
            <a:spAutoFit/>
          </a:bodyPr>
          <a:lstStyle/>
          <a:p>
            <a:r>
              <a:rPr lang="fr-BE" sz="3200" b="1" smtClean="0">
                <a:solidFill>
                  <a:schemeClr val="bg1"/>
                </a:solidFill>
              </a:rPr>
              <a:t>ES and </a:t>
            </a:r>
            <a:r>
              <a:rPr lang="fr-BE" sz="3200" b="1" err="1" smtClean="0">
                <a:solidFill>
                  <a:schemeClr val="bg1"/>
                </a:solidFill>
              </a:rPr>
              <a:t>Agroecology</a:t>
            </a:r>
            <a:endParaRPr lang="fr-BE" sz="3200" b="1">
              <a:solidFill>
                <a:schemeClr val="bg1"/>
              </a:solidFill>
            </a:endParaRPr>
          </a:p>
        </p:txBody>
      </p:sp>
      <p:sp>
        <p:nvSpPr>
          <p:cNvPr id="18" name="Rectangle à coins arrondis 17"/>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25" name="Groupe 24"/>
          <p:cNvGrpSpPr/>
          <p:nvPr/>
        </p:nvGrpSpPr>
        <p:grpSpPr>
          <a:xfrm>
            <a:off x="1194072" y="1910393"/>
            <a:ext cx="7333256" cy="2746220"/>
            <a:chOff x="1194072" y="1910393"/>
            <a:chExt cx="7333256" cy="2746220"/>
          </a:xfrm>
        </p:grpSpPr>
        <p:sp>
          <p:nvSpPr>
            <p:cNvPr id="19" name="ZoneTexte 18"/>
            <p:cNvSpPr txBox="1"/>
            <p:nvPr/>
          </p:nvSpPr>
          <p:spPr>
            <a:xfrm>
              <a:off x="1194072" y="3825616"/>
              <a:ext cx="7333256" cy="830997"/>
            </a:xfrm>
            <a:prstGeom prst="rect">
              <a:avLst/>
            </a:prstGeom>
            <a:noFill/>
          </p:spPr>
          <p:txBody>
            <a:bodyPr wrap="square" rtlCol="0">
              <a:spAutoFit/>
            </a:bodyPr>
            <a:lstStyle/>
            <a:p>
              <a:r>
                <a:rPr lang="fr-BE" sz="2400" b="1" dirty="0" smtClean="0">
                  <a:solidFill>
                    <a:srgbClr val="FFC000"/>
                  </a:solidFill>
                </a:rPr>
                <a:t>Many publications on direct impact of agroecological practices on (functional) biodiversity and ecosystems </a:t>
              </a:r>
              <a:endParaRPr lang="fr-BE" sz="2400" b="1" dirty="0">
                <a:solidFill>
                  <a:srgbClr val="FFC000"/>
                </a:solidFill>
              </a:endParaRPr>
            </a:p>
          </p:txBody>
        </p:sp>
        <p:sp>
          <p:nvSpPr>
            <p:cNvPr id="21" name="Flèche droite 20"/>
            <p:cNvSpPr/>
            <p:nvPr/>
          </p:nvSpPr>
          <p:spPr>
            <a:xfrm rot="5400000">
              <a:off x="1416965" y="1874389"/>
              <a:ext cx="360040" cy="43204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sp>
          <p:nvSpPr>
            <p:cNvPr id="22" name="Flèche droite 21"/>
            <p:cNvSpPr/>
            <p:nvPr/>
          </p:nvSpPr>
          <p:spPr>
            <a:xfrm rot="5400000">
              <a:off x="2017962" y="1877686"/>
              <a:ext cx="360040" cy="43204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sp>
          <p:nvSpPr>
            <p:cNvPr id="23" name="Flèche droite 22"/>
            <p:cNvSpPr/>
            <p:nvPr/>
          </p:nvSpPr>
          <p:spPr>
            <a:xfrm rot="5400000">
              <a:off x="2618959" y="1880983"/>
              <a:ext cx="360040" cy="43204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grpSp>
      <p:grpSp>
        <p:nvGrpSpPr>
          <p:cNvPr id="27" name="Groupe 26"/>
          <p:cNvGrpSpPr/>
          <p:nvPr/>
        </p:nvGrpSpPr>
        <p:grpSpPr>
          <a:xfrm>
            <a:off x="1219632" y="2689603"/>
            <a:ext cx="6705217" cy="3002914"/>
            <a:chOff x="1219632" y="2689603"/>
            <a:chExt cx="6705217" cy="3002914"/>
          </a:xfrm>
        </p:grpSpPr>
        <p:sp>
          <p:nvSpPr>
            <p:cNvPr id="20" name="ZoneTexte 19"/>
            <p:cNvSpPr txBox="1"/>
            <p:nvPr/>
          </p:nvSpPr>
          <p:spPr>
            <a:xfrm>
              <a:off x="1219632" y="4861520"/>
              <a:ext cx="6705217" cy="830997"/>
            </a:xfrm>
            <a:prstGeom prst="rect">
              <a:avLst/>
            </a:prstGeom>
            <a:noFill/>
          </p:spPr>
          <p:txBody>
            <a:bodyPr wrap="square" rtlCol="0">
              <a:spAutoFit/>
            </a:bodyPr>
            <a:lstStyle/>
            <a:p>
              <a:r>
                <a:rPr lang="fr-BE" sz="2400" b="1" dirty="0" smtClean="0">
                  <a:solidFill>
                    <a:srgbClr val="FFC000"/>
                  </a:solidFill>
                </a:rPr>
                <a:t>Only very few on final and global impact on a large diversity of ES</a:t>
              </a:r>
              <a:endParaRPr lang="fr-BE" sz="2400" b="1" dirty="0">
                <a:solidFill>
                  <a:srgbClr val="FFC000"/>
                </a:solidFill>
              </a:endParaRPr>
            </a:p>
          </p:txBody>
        </p:sp>
        <p:sp>
          <p:nvSpPr>
            <p:cNvPr id="26" name="Flèche droite 25"/>
            <p:cNvSpPr/>
            <p:nvPr/>
          </p:nvSpPr>
          <p:spPr>
            <a:xfrm>
              <a:off x="3426311" y="2689603"/>
              <a:ext cx="360040" cy="43204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DAA03"/>
                </a:solidFill>
              </a:endParaRPr>
            </a:p>
          </p:txBody>
        </p:sp>
      </p:grpSp>
    </p:spTree>
    <p:extLst>
      <p:ext uri="{BB962C8B-B14F-4D97-AF65-F5344CB8AC3E}">
        <p14:creationId xmlns:p14="http://schemas.microsoft.com/office/powerpoint/2010/main" val="119041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19441" y="773415"/>
            <a:ext cx="3912802" cy="461665"/>
          </a:xfrm>
          <a:prstGeom prst="rect">
            <a:avLst/>
          </a:prstGeom>
          <a:noFill/>
        </p:spPr>
        <p:txBody>
          <a:bodyPr wrap="none" rtlCol="0">
            <a:spAutoFit/>
          </a:bodyPr>
          <a:lstStyle/>
          <a:p>
            <a:r>
              <a:rPr lang="fr-BE" sz="2400" b="1" smtClean="0">
                <a:solidFill>
                  <a:srgbClr val="FFC000"/>
                </a:solidFill>
              </a:rPr>
              <a:t>One </a:t>
            </a:r>
            <a:r>
              <a:rPr lang="fr-BE" sz="2400" b="1" err="1" smtClean="0">
                <a:solidFill>
                  <a:srgbClr val="FFC000"/>
                </a:solidFill>
              </a:rPr>
              <a:t>meta-analysis</a:t>
            </a:r>
            <a:r>
              <a:rPr lang="fr-BE" sz="2400" b="1" smtClean="0">
                <a:solidFill>
                  <a:srgbClr val="FFC000"/>
                </a:solidFill>
              </a:rPr>
              <a:t> on 12 ES : </a:t>
            </a:r>
            <a:endParaRPr lang="fr-BE" sz="2400" b="1">
              <a:solidFill>
                <a:srgbClr val="FFC000"/>
              </a:solidFill>
            </a:endParaRPr>
          </a:p>
        </p:txBody>
      </p:sp>
      <p:sp>
        <p:nvSpPr>
          <p:cNvPr id="9" name="ZoneTexte 8"/>
          <p:cNvSpPr txBox="1"/>
          <p:nvPr/>
        </p:nvSpPr>
        <p:spPr>
          <a:xfrm>
            <a:off x="766784" y="1422258"/>
            <a:ext cx="8070873" cy="923330"/>
          </a:xfrm>
          <a:prstGeom prst="rect">
            <a:avLst/>
          </a:prstGeom>
          <a:noFill/>
        </p:spPr>
        <p:txBody>
          <a:bodyPr wrap="square" rtlCol="0">
            <a:spAutoFit/>
          </a:bodyPr>
          <a:lstStyle/>
          <a:p>
            <a:r>
              <a:rPr lang="en-US" dirty="0" err="1" smtClean="0">
                <a:solidFill>
                  <a:srgbClr val="0070C0"/>
                </a:solidFill>
              </a:rPr>
              <a:t>Kremen</a:t>
            </a:r>
            <a:r>
              <a:rPr lang="en-US" dirty="0" smtClean="0">
                <a:solidFill>
                  <a:srgbClr val="0070C0"/>
                </a:solidFill>
              </a:rPr>
              <a:t> and Miles, </a:t>
            </a:r>
            <a:r>
              <a:rPr lang="en-US" dirty="0">
                <a:solidFill>
                  <a:srgbClr val="0070C0"/>
                </a:solidFill>
              </a:rPr>
              <a:t>2012. Ecosystem services in biologically diversified versus conventional farming systems: benefits, externalities, and trade-offs. </a:t>
            </a:r>
            <a:r>
              <a:rPr lang="en-US" i="1" dirty="0">
                <a:solidFill>
                  <a:srgbClr val="0070C0"/>
                </a:solidFill>
              </a:rPr>
              <a:t>Ecology and Society</a:t>
            </a:r>
            <a:r>
              <a:rPr lang="en-US" dirty="0">
                <a:solidFill>
                  <a:srgbClr val="0070C0"/>
                </a:solidFill>
              </a:rPr>
              <a:t>.</a:t>
            </a:r>
          </a:p>
        </p:txBody>
      </p:sp>
      <p:sp>
        <p:nvSpPr>
          <p:cNvPr id="13" name="ZoneTexte 12"/>
          <p:cNvSpPr txBox="1"/>
          <p:nvPr/>
        </p:nvSpPr>
        <p:spPr>
          <a:xfrm>
            <a:off x="683568" y="188640"/>
            <a:ext cx="3514295" cy="584775"/>
          </a:xfrm>
          <a:prstGeom prst="rect">
            <a:avLst/>
          </a:prstGeom>
          <a:noFill/>
        </p:spPr>
        <p:txBody>
          <a:bodyPr wrap="none" rtlCol="0">
            <a:spAutoFit/>
          </a:bodyPr>
          <a:lstStyle/>
          <a:p>
            <a:r>
              <a:rPr lang="fr-BE" sz="3200" b="1" smtClean="0">
                <a:solidFill>
                  <a:schemeClr val="bg1"/>
                </a:solidFill>
              </a:rPr>
              <a:t>ES and </a:t>
            </a:r>
            <a:r>
              <a:rPr lang="fr-BE" sz="3200" b="1" err="1" smtClean="0">
                <a:solidFill>
                  <a:schemeClr val="bg1"/>
                </a:solidFill>
              </a:rPr>
              <a:t>Agroecology</a:t>
            </a:r>
            <a:endParaRPr lang="fr-BE" sz="3200" b="1">
              <a:solidFill>
                <a:schemeClr val="bg1"/>
              </a:solidFill>
            </a:endParaRPr>
          </a:p>
        </p:txBody>
      </p:sp>
      <p:sp>
        <p:nvSpPr>
          <p:cNvPr id="14" name="Rectangle à coins arrondis 13"/>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7" name="Picture 2" descr="diversified farming systems, ecosystem services, pollinators, habit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5" y="188640"/>
            <a:ext cx="2867229" cy="1225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1017777" y="2599605"/>
            <a:ext cx="2474103" cy="1200329"/>
          </a:xfrm>
          <a:prstGeom prst="rect">
            <a:avLst/>
          </a:prstGeom>
          <a:noFill/>
        </p:spPr>
        <p:txBody>
          <a:bodyPr wrap="square" rtlCol="0">
            <a:spAutoFit/>
          </a:bodyPr>
          <a:lstStyle/>
          <a:p>
            <a:r>
              <a:rPr lang="en-US" b="1" smtClean="0">
                <a:solidFill>
                  <a:srgbClr val="FFFF99"/>
                </a:solidFill>
              </a:rPr>
              <a:t>biodiversity </a:t>
            </a:r>
          </a:p>
          <a:p>
            <a:r>
              <a:rPr lang="en-US" b="1" smtClean="0">
                <a:solidFill>
                  <a:srgbClr val="FFFF99"/>
                </a:solidFill>
              </a:rPr>
              <a:t>soil quality </a:t>
            </a:r>
          </a:p>
          <a:p>
            <a:r>
              <a:rPr lang="en-US" b="1" smtClean="0">
                <a:solidFill>
                  <a:srgbClr val="FFFF99"/>
                </a:solidFill>
              </a:rPr>
              <a:t>nutrient management </a:t>
            </a:r>
          </a:p>
          <a:p>
            <a:r>
              <a:rPr lang="en-US" b="1" smtClean="0">
                <a:solidFill>
                  <a:srgbClr val="FFFF99"/>
                </a:solidFill>
              </a:rPr>
              <a:t>water-holding capacity </a:t>
            </a:r>
          </a:p>
        </p:txBody>
      </p:sp>
      <p:sp>
        <p:nvSpPr>
          <p:cNvPr id="20" name="Rectangle 19"/>
          <p:cNvSpPr/>
          <p:nvPr/>
        </p:nvSpPr>
        <p:spPr>
          <a:xfrm>
            <a:off x="6095940" y="2599605"/>
            <a:ext cx="3012564" cy="1200329"/>
          </a:xfrm>
          <a:prstGeom prst="rect">
            <a:avLst/>
          </a:prstGeom>
        </p:spPr>
        <p:txBody>
          <a:bodyPr wrap="square">
            <a:spAutoFit/>
          </a:bodyPr>
          <a:lstStyle/>
          <a:p>
            <a:r>
              <a:rPr lang="en-US" b="1" dirty="0" smtClean="0">
                <a:solidFill>
                  <a:srgbClr val="FFFF99"/>
                </a:solidFill>
              </a:rPr>
              <a:t>carbon sequestration </a:t>
            </a:r>
            <a:endParaRPr lang="en-US" b="1" dirty="0">
              <a:solidFill>
                <a:srgbClr val="FFFF99"/>
              </a:solidFill>
            </a:endParaRPr>
          </a:p>
          <a:p>
            <a:r>
              <a:rPr lang="en-US" b="1" dirty="0">
                <a:solidFill>
                  <a:srgbClr val="FFFF99"/>
                </a:solidFill>
              </a:rPr>
              <a:t>energy </a:t>
            </a:r>
            <a:r>
              <a:rPr lang="en-US" b="1" dirty="0" smtClean="0">
                <a:solidFill>
                  <a:srgbClr val="FFFF99"/>
                </a:solidFill>
              </a:rPr>
              <a:t>efficiency </a:t>
            </a:r>
            <a:endParaRPr lang="en-US" b="1" dirty="0">
              <a:solidFill>
                <a:srgbClr val="FFFF99"/>
              </a:solidFill>
            </a:endParaRPr>
          </a:p>
          <a:p>
            <a:r>
              <a:rPr lang="en-US" b="1" dirty="0" smtClean="0">
                <a:solidFill>
                  <a:srgbClr val="FFFF99"/>
                </a:solidFill>
              </a:rPr>
              <a:t>resistance to climate change </a:t>
            </a:r>
          </a:p>
          <a:p>
            <a:r>
              <a:rPr lang="en-US" b="1" dirty="0" smtClean="0">
                <a:solidFill>
                  <a:srgbClr val="FFFF99"/>
                </a:solidFill>
              </a:rPr>
              <a:t>crop </a:t>
            </a:r>
            <a:r>
              <a:rPr lang="en-US" b="1" dirty="0">
                <a:solidFill>
                  <a:srgbClr val="FFFF99"/>
                </a:solidFill>
              </a:rPr>
              <a:t>productivity</a:t>
            </a:r>
            <a:endParaRPr lang="fr-BE" b="1" dirty="0">
              <a:solidFill>
                <a:srgbClr val="FFFF99"/>
              </a:solidFill>
            </a:endParaRPr>
          </a:p>
        </p:txBody>
      </p:sp>
      <p:sp>
        <p:nvSpPr>
          <p:cNvPr id="21" name="Rectangle 20"/>
          <p:cNvSpPr/>
          <p:nvPr/>
        </p:nvSpPr>
        <p:spPr>
          <a:xfrm>
            <a:off x="3668170" y="2599605"/>
            <a:ext cx="2117189" cy="1200329"/>
          </a:xfrm>
          <a:prstGeom prst="rect">
            <a:avLst/>
          </a:prstGeom>
        </p:spPr>
        <p:txBody>
          <a:bodyPr wrap="square">
            <a:spAutoFit/>
          </a:bodyPr>
          <a:lstStyle/>
          <a:p>
            <a:r>
              <a:rPr lang="en-US" b="1">
                <a:solidFill>
                  <a:srgbClr val="FFFF99"/>
                </a:solidFill>
              </a:rPr>
              <a:t>control of </a:t>
            </a:r>
            <a:r>
              <a:rPr lang="en-US" b="1" smtClean="0">
                <a:solidFill>
                  <a:srgbClr val="FFFF99"/>
                </a:solidFill>
              </a:rPr>
              <a:t>weeds </a:t>
            </a:r>
            <a:endParaRPr lang="en-US" b="1">
              <a:solidFill>
                <a:srgbClr val="FFFF99"/>
              </a:solidFill>
            </a:endParaRPr>
          </a:p>
          <a:p>
            <a:r>
              <a:rPr lang="en-US" b="1">
                <a:solidFill>
                  <a:srgbClr val="FFFF99"/>
                </a:solidFill>
              </a:rPr>
              <a:t>control of </a:t>
            </a:r>
            <a:r>
              <a:rPr lang="en-US" b="1" smtClean="0">
                <a:solidFill>
                  <a:srgbClr val="FFFF99"/>
                </a:solidFill>
              </a:rPr>
              <a:t>diseases</a:t>
            </a:r>
            <a:endParaRPr lang="en-US" b="1">
              <a:solidFill>
                <a:srgbClr val="FFFF99"/>
              </a:solidFill>
            </a:endParaRPr>
          </a:p>
          <a:p>
            <a:r>
              <a:rPr lang="en-US" b="1">
                <a:solidFill>
                  <a:srgbClr val="FFFF99"/>
                </a:solidFill>
              </a:rPr>
              <a:t>control of </a:t>
            </a:r>
            <a:r>
              <a:rPr lang="en-US" b="1" smtClean="0">
                <a:solidFill>
                  <a:srgbClr val="FFFF99"/>
                </a:solidFill>
              </a:rPr>
              <a:t>pests</a:t>
            </a:r>
          </a:p>
          <a:p>
            <a:r>
              <a:rPr lang="en-US" b="1">
                <a:solidFill>
                  <a:srgbClr val="FFFF99"/>
                </a:solidFill>
              </a:rPr>
              <a:t>pollination </a:t>
            </a:r>
            <a:r>
              <a:rPr lang="en-US" b="1" smtClean="0">
                <a:solidFill>
                  <a:srgbClr val="FFFF99"/>
                </a:solidFill>
              </a:rPr>
              <a:t>services </a:t>
            </a:r>
            <a:endParaRPr lang="en-US" b="1">
              <a:solidFill>
                <a:srgbClr val="FFFF99"/>
              </a:solidFill>
            </a:endParaRPr>
          </a:p>
        </p:txBody>
      </p:sp>
      <p:sp>
        <p:nvSpPr>
          <p:cNvPr id="22" name="AutoShape 4" descr="data:image/jpeg;base64,/9j/4AAQSkZJRgABAQAAAQABAAD/2wCEAAkGBxQQEhUUEBQVFBUUFRQVGBgXFBQXFRYWFhQWFhgWFRQYHCggGhwlHBcUITEhJSkrLi4uFyAzODMsNygtLisBCgoKDg0OGxAQGiwmICUsLCwsLC8sLCwsLCwsLCwsLCwsLywsLCwsLCwsLCwsLCwsLCwsLCwsLCwsLCwsLCwsLP/AABEIAJoBRwMBEQACEQEDEQH/xAAcAAABBQEBAQAAAAAAAAAAAAAAAwQFBgcCAQj/xABBEAACAQIBCAcFBgQGAwEAAAABAgADEQQFBhIhMUFRYQcTcYGRobEiMkJSwSNicoLR4RQzkrJDosLS8PEkY4Nz/8QAHAEAAQUBAQEAAAAAAAAAAAAAAAECAwQFBgcI/8QANREAAgEDAgMFBwMEAwEAAAAAAAECAwQRITEFEkETUWFx0SIygZGhsfBCweEGFCMzUnLxNP/aAAwDAQACEQMRAD8A3GABAAgAQAIANMoZSpYddKs6oOZ1nsUaz3Rk6kYLMmRVq9Ois1HgqWUukJBqw9Mv95/ZXuUaz5SpO9X6V8zHr8cgtKUc+L0K5jc8sXU/xAg4IoHmbnzlaVzVl1wZdTi1zPrjyI58Ziau16z/AJqhkTnJ7t/MqSuK0t5v5sROGqnWVfvBjMkLk3uztXrpsNVewuPSKpNbMfGtUjtJ/Md4bObF0jqrueTnT/uvJY16i2kWafEbmG038dfuT+T+kKoLCvTVxxS6t4G4PlJ4Xsl7yNGjxya0qRz5FsyTnPhsTYI+i5+B/ZbsG5u4mW6dxTnonqbFvxChX0jLXuej/PImZOXQgAQAIAEACABAAgAQAIAEACABACp5e6Q8FhCV6zrqg+CkNKx2WL+6OYvccJDO4hE07bhNzX1xhd70+m5Qsq9LuJe4w9KnSG4teo/buXyMrSu5PZG1R4BRj/sk39EVbF54Y+ufaxNbsRig8EtIXWm+ppU+HWtPaC+Ov3I+rUxD++azX+YufWMcm92WY0qcfdivkJpTqp7ocdmkPSJke4KW6HdDLuMo+5iMQlv/AGVAPC9o5VJLZkE7OhL3oL5In8mdJ2Po+86VhwqIL/1LY+N5LG5mihV4Jaz2TXk/XJdMidLmHqWGKptRPzL9pT8vaHgZYhdRfvaGRccArR1pNS+j9C/5PyhSxCB6FRainerAjsNth5SypKSyjFqUp0pcs00/EcxSMIAEACABAAgAQAIAc1HCgliAALkk2AHEmI3jcRtJZZRc4c/LXTCC+41CNX5F39p8JQq3nSHzMC84zjMKHz9CnLSrYpix0nJ2sxPqfSUm3J5ZgydSrLmk8slcNm8o11GLHgNQ8dp8oYFVLvJClgkT3VA7tfjDAvKdssTAxoSZY0Y0JssaRtCFWmDtAPaI0Y9BlWyep2ez2fpDmaE52iPr4Jl5jl+keppj41EycyBnlWw1lqXq0+DH2l/C30PlLdK5nDR6o2bTitWj7M/aX1+ZpGSMrUsUmnRa/EHUyngw3ek0qdWNRZidPb3NOvDmg/VeY+khOEACABAAgAQAIAEACAEDnVnZh8nJpVjdz7tNbF2523LzPmdUjqVYwWpds7GrdSxBadW9jF86M+sVlA6NzSpHUKVMnX+Ntr+nKUKleU/I6yz4XQtlneXe/wBu4jsFm7UfW/2Y5628N3fIuUvOqlsTFDIVJPh0jxbX5bIuBnaNjrqQNgA7BaIKmJOkQkTG7pEJExCokaSJjOthlO0CA/Ce4wrYL5T4/rDmEdHuOsm5Sr4Opp0KjUm4qdR5MNjDkZJCbjrFlS4toVY8tWOV+bGt5ndKNOuVpY0ClUOoVB/KY/ev7h8uY2S9SuU9JHK33BJ0k50dV3df5+5owMtGCewAIAEACABABDG4tKKNUqsFVRck+g4nlGykorLI6tWFKDnN4SMrzmzmqYxtFbpSB9lN7cC9tp5bB5zKr13UfgclfcRncvlWke71OslZv3s1fuT/AHH6SJR7ytCj1kWBKQUWUAAbhsj8E3KBWJgRo4KxMDWhNliYGNCTLGtEbQkyxrI2hJhGsjaEmEayNoRYRjImhnicIG1jUf8Am2KptCxqOPkNsFi6uFqB6bFWHgRwI3iWIVGnzRZft7mVKSnTf54mqZs5xpjU+Wqo9pP9S8R6TXoV1UXidjY30LmPdJbr86E3Jy8EACABAAgAQAIAUnpAz8TAA0qNnxJGzatIHYz8+C951ba9auoaLc1+G8LlcvnnpD7+XqYxSo18dVZmZnZjd3Y3t2n0AmfrJ5Z16VOhBRisLuLbkzItOgNQ0m3sdvdwEeo4K06rkPykUbkTZIg5MRdIg9MQdIhImN3SNJUxvUWISJjaosaSpjaosQlTGtVL7Y0k0awxlVo22R6l3lepRa1iXjMDpCfBFaOJJfD7AdZejzXin3d27gbdG4cdJbHO8S4TGvmpS0l9H/Pj8+82/D11qKrowZWAZWBuCDrBBmgnnVHISi4txksNCkUaEACAHNSoFBZiAACSTsAG0mI3jViNpLLMlzszhbGVLLcUlPsL8x2aZHE7uA75k167qPwOO4hfO5niPurb1H2QsjCmA9QXfcPl/eMjHqyKlSxq9ycCx+Cxg90YYDByVhgRoTZY3AxoTZY1ojaEmERkbQiwjGRtCTCNZG0IsI1kTQkwjWRtCLiMZExCtSDCx/6gpYegkZOLyhjhq9TDVA9M6LKbg8f1B4S1CbT5omjb3EoSVSD1RrmbmWlxlEOuphqdflb9DtE2aNVVI5O2s7uNzT51v1XcyVkpbCABAAgAQAqXSHneMnUQEsa9UEUxt0RvqMOA3DeewyGtV5FpuafDOHu6qe17q39DEMnYKpjazM7E3OlUc6zcm517yZmrMnqdnJxowUYryRfcFg1pKEpiwHnzJ3mSpFGU23ljjQijMnhSAuRNkiDkxB0iEiY3dI0kTG9RYhKmNqixpKmNqixpKmNqixCVMbVFjSVMbOI0lTG1alvEfGXQr1qP6ol56L89ThHGGxDf+PUNlJ/wnJ233ITt4HXxvdt63K+V7HM8X4aq0e1pr2lv4r1/87jcJoHHhAAgBQukbLmzDUzwarbxVPqe6Z95V/Qvic9xm8x/gg/P0/cg82cm3+1cfgH+r9JTiupjUIfqZaFElRbQoBHEiR7oxcC4OSsTA1oTZY1oY0JMI1kbQiwjWRtCTCNZE0IsI1kTRzToM50UUsTuAuYii5PCQkacqkuWCy/AnMBmmW1120furYnvbZ4S5TsG9Zs2rbgEpa15Y8Fv8/T5lgwWSKNH3Kag/MRdv6jrl6nb04e6jct7C3oe5BZ79382Ns6aFNsO5qWBVSVJ26W4A8zqkV5CDpNy6beZX4vSoztZOpjRaPx6L4mY4ijpjnumHGWGcFTnysM28rtg64fXon2ai8V7OI2j95do1ezlzdOptWF27eqpdHv5GxUqgdQykFWAII2EEXBE2U8rKO2jJSSa2Z3FFCABABplbKKYWi9aqbJTXSPoAOZNgOZEbKSisslo0ZVqipw3Z845Vx9XKWKao2t6jWAvqRRsUcgPqd8ypyc5ZZ31vQhbUVCPT6suuS8CtBAibtp3k7yZIlgq1JuTyyRRY4hbFQkUZkGSAJjihkWtVF0pm3E2UHsvtjlTk9kRTvaNN4lL9/sRmJoFCVYEEbQRYiRtYLcJqSynlDSosaTpjaosaSpjaosayWLH+Sc18Ri7GmminzvdV7t7dwj4UZz2KtzxO3ttJPL7lq/4+JOYnoxfQJSupe2oFCFJ4aWkSO20mdm8aMzof1JDnxKnp56/YzrF0GRmVxZlJUg7QQbESi1h4Z1NOanFSi9HqhnUEaTpiEQkG9anbXukkXkpV6fK8rY2rojzp/iaJw1Zr1aA9kk63pbB2ldQ7CvOadtV5lyvdHEcasexqdrBezL6P+fU0GWTDGmVseuHovVbYi3txOwDvJA74ypNQi5MhuKyo03UfQx3Do2Kr3c3LsWY99z+kxcuTyzh3KVWo5S3epdaKhQANQAsByEkRbiOEj0SoVWOJUKBY4fg5ZYjGtCTCNZG0IsIxkbQiwjWRNCLCNZEx5kzI7Vzf3U+bjyUb5LRt5VNehbs+HTuXnaPf6FswWCSitqa24nee0zTp0o01iKOot7alQjy01j7vzHEkJxplHKCYdNKobcAPeY8AJHVqxprMitdXdK2hz1H5Lq/Iz7LeV3xLXbUo91RsHM8TzmFcV5Vnl7dEcLxDiFS7nmWiWy7vVkXKxnDDKFL4hv1GT05dCzQn+kv3RxlXrKRoMfapa15oT9DfuImtZ1Mx5H0+x2PBbnnpuk94/YuMum0EACAGR9NeXrtTwaHUtqtTtOpFPddrc1lK6n+k6fgFro68vJfv+eZWc0cBoqarDW+peS/ufSVoo268svBaKceipIc045ETHdCkWICi5JsBzjkskM5KKyy35KyGlKzOAz+S9g+stQpJbmDc3s6mkdES8lKJDZyZGGITSUfaKNR+YfKfpIqtPmWm5fsLx0J4l7r+niZ1VW23dKLOqixq632RpMmX/NjNRKKh8QqvVNjZgCKfIA7+J/4btKgorMtzmOIcUnVlyUm1FfX+C0ywY4wy7lNcLQqVm+BdQ+ZjqVe8kRlSahFyZZtLaVxWjSj1+i6v5GAYhixLMbliWJ4km5PjMZ6npcEopJbIaVBGsmiN2EaSo4YXgtAlFSWGL5u5WbBYmnXTbTbWPmU6mXvBMs058rUkYt5bKtSlSl+Poz6YwmIWqi1EN1dVdTxVhcHwM1k8rKPPJwcJOMt1oUvpOyhZKdAfEdNuxdSjxJP5ZRvZ6KPxOf45XxCNJddWQObGHsrOdrGw7Bt8/SUYmDSXUn0MkRYQspjkSpiymORKmKq0cSJgxgI2JNGsjYi0ayNiLxrImP8kZK606T+4P8AMeHZJ6FDneXsX7Gw7d88/d+/8FoVQBYCwG6aKWNEdIkorCPYopF5ayyuHFh7TnYvDm3AesrXFwqS8TNv+IwtVhay6L93+alEx2Kesxaobk+AHADcJjVKkpvMji7ivUrz56jy/wA2GbSJlViUaRnFVNIEcYqeHkdGWHkM08f/AA+Kpsdhbq27H1eRse6X6E+Son+am5w6v2VxGXR6fM2ObJ2wQA4q1AqlmNgoJJ4AC5gKk28I+Zsp4xsdi3qHbWqE/hUmwHcoA7pkTlzSbPQ6FJUKMaa6IumHUKABqAAA7BHIhkPKZjiFoc02jiJoms3KqiumlvuB2kED/nOS0n7SM++i3RlgvMuHOBAAgBTM8si2Jr0xqPvgbj8/Zx8ZVr0/1I3+F3mV2M9+np6CWZeRNNuvqD2VP2YO9vm7Bu59kShTy+Zj+K3vLHsYPV7+Xd8S8S2c6EAMm6QM4P4qr1VM/ZUide532FuwawO875m3NXneFsjteDWH9vT7Sa9qX0Xd6lLqCVWb0RtUEaSoa1BGkyOIDhDELvj4PoVLiOqkbh0PZX6/BdUx9rDsU/I3tL6kflmrbTzDHccHxu37O45ltLX49Su584vrMZU4Jo0x+Ua/MtKFzLmqvw0PNeK1Oe5l4afnxJbAU9Cmq8APHf5yFFWI7Ux6JUxZTHIkTHFNGIuASOIBt4x6TazgnjCTWUng9DQyCYaUXIuTljEGtiTGNZGxbJ+DNZ7fCNbHlw7TH0qfPLBNa2zr1OXp1LWiBQABYDUBNNJJYR1EYqKSWx1FHEdlvKQoJca3bUo+p5CQXFbs4+PQocQvVbU8r3nt6/AoleoWJZiSTrJO0mYsm28s4qpKU5OUnlsbNI2QMSeNZGxIxpGzyIIRWMSznnr8ZZhrEu0nmKNqyRiuuoUqnzorHtIF/O83qcuaCl3noNvU7SlGfekO48mKz0kY/qMnYgja6dUP/oQh8i3hIq8sU2aHC6XaXcF3PPy1MMzZpXqlvlU+J1el5lo7mexb6bR6KzQ5ptHETQ4pvHETQ4R4uSNouebeWetHV1D7Y2E/EP1Et0qmdGc/f2fZvngvZ+38E9JjNCAHhF9sA2PKaBQAoAAFgALAAbgIJYFlJyeXudQEKjn/AJe6in1NM2qVB7RG1U2dxOseMrXFXlXKt2bfBrHtZ9rNezHbxf8ABldQTOOyQ2qRpLEa1I1kyG1SISoSiDzisLiLHcirLMGXnoUx+hjKlLdWpE/mpm48i8v2ssSwcnx+lzUFPuf3/Ee41+sxLn56zHxqGUpvMm/FnilxLmrSfi/uWhTEQiYvSBYgAXJ2AbTHrLeESwTk8LcseTsiAWNXWfl3DtO+X6VtjWZ0FrwxRXNV1fd0+PeTKqBqGoS4lg10klhDbFYFKm0WPEbe/jI50ozK9e0p1d1r3kBjcK1I2bZuO4/vKFSm4PUwri3nReJbdGNi0jK2ThjEGNlpyVheqpgH3jrbt4d00qNPkj4nT2Vv2NJJ7vV/ngPJMWwgBQ8t4vrarNfUPZXsG/v1nvmLcVOebZxXELjt68pdFovJeu5GNK7M5iTRrI2ItGMiYkY1kbPIggwyiNYPKT0ti1QejNPzDraWCp3+Euvg5t5Wm1aPNJHc8KlzWsfivqWCWTRM76bcQVwdNB8dcX7FRj62lW6fsYN3gEM3Dl3L90Zlmytlc8SB4D95QR1kiwU2jiFoc03jiNoXR4pG0Lq8UjaFadYgggkEawRtB4iLkZKCawy85u5dGIGg9hUA7nHEc+IlylV5tHuc5fWLovmj7v2JyTGcEACAHNRwoJOoAEk8ANZg3gWKcnhGJ5YxxxFZ6rbXYkcl2KO4ATJnLmk2eg2tBUKUaa6fj+pF1JGW0NqkaSxG1SISxG1SNJUIxCQCICNZWCRzFxvUY6jU+XrPOk4+st0XiaZz3EafaW0o+X3RYMKb1Vv84PnKrPn+T1eS1K0BUy25s4MCn1h1s17cgDa3lNO0ppR5+rOp4RbxjS7V7v6LYm5cNgIAEAOK1IOCrC4MbKKksMZUpxqRcZLQrGUsC1E8VOw/Q85nVaTpvwObu7SVB98ej9TjJNHrKqg7B7R7B+9olGPNNIZZU+1rxT23+RbZqHVBABjlvEdXRcjaRojtbVIbifLTbKXEKvZW8pLfb56FDaYpxTEmjWRsRaMZExJo1kbEjGsjZ5EEGOUvh7/pJqXUs0OpovRwf/D/APo/0mzZ/wCv4nbcG/8Am+LLTLZqmYdOh+xw3/6VP7R+8qXeyOi/p7/ZPyRnub5sh/F9BKJ1LRMo8UjaHCPFI2hdHjiNoVV4oxoUFSA3lO6WIKkMpsQbgjaCIqeBsoKScWtGaTm9lYYqkG2OvsuOfEcjL9OfOsnJ3tq7epy9HsSkkKYQA8dQQQRcEWI3EGAqbTyjH878inB1iB/Le7Uzy3qeY9LTMrU+SXgdzwy8V1Sy/eWj9fj9yu1DIDUQ2qGNJUNqkaSobVIhKhKIPCACGFcq4K7Rf0MnRk1EmmmXusuhiCD8NUjwe0imsNo+dq8eWpJeLLGrRiZEmTWRctmiNFhpJe+rat9tuI5S3QuXT9l7GvYcTduuSSzH6otmFxS1V0kNx5jkRumnCcZrMTqKNeFaPNB5QtHkoQAIAc1KYYEMLg7REaTWGNlCM1yyWUMcBkwUXZlNwQAAdo169e/dIadBU5Nop21jGhUlKL0e3gSEnLwQAhM7WtRHNx6GU71/415mPxt4t0vFfZlOYzKOTbEmMayNiTGNZGxJo1kbEzGkbPIgDDKR1jsMnpbFmhszS+j6nbBJ95qh/wAxH0m1aL/EvidxwhYtY/H7lklk0zNunGlfC0G+Wtb+pG/2yrdr2Ub/APT8v80l4fuZjkN/ZYc/UftM869ImEeA1oXR44jaFleKRtCqvFGtHYqQyNwe6cUTBe+j7BMqPVa4FQhVHELe7eJI7jLltHRs5zjVaLnGmumr+PQt0smGEACAEbnBkdMZRam+o7VberDYf1HCR1KanHDLdldytaqqR+K70YllHCvRqNTqjRdDYj6g7wdoMypRcXhnoFGrCrBTg8pjBzGFlDeoY0kQ2qGISoTiDwMAY5zVwnXYqnTHxaflTY/SWqazJIwb2p2dCUvL7ovGd+G6rGVhxfTH5/a9SYy4jipJHhHEqfJczXe8/PUf0amkAeIBlUzMiytFyPTHWCxr0m0qZsfI8iN8lp1JQeYss0LmpRlzQeP38y3ZKy2layt7L8Nx/CfpNSjcxqaPRnU2XE6dx7MtJd3f5ehKyyaYQAIAEACABACBzw/lL+Mf2tKV97i8zE47/oj/ANv2ZTmMyjlGxNjGjGxJjGkbEmMayNnEQYEQCMxzXc8tUsU9IlyisRNhzcwxpYWih2imt+0i58yZu0I8tOK8Dv7OHJQhF9yJKSlkqHStgzVybVtrNMpU7lYBv8paQXCzTZqcHqKF3HPXKMNyRUsxHEen/cy2d3DcmUeArQujxRjQsrxSNoUV4o1oUFSLkbyknm/ktsXVCLqUa3b5V/U7BJKcHOWCne3Mbak5vfou9/m5rmHorTVUQWVQABwAmkkksI4ic5Tk5S3YpFGhAAgAQAp/SFmz/FU+uor9tTGwbaiDWV5sNZHeN8q3NHnXMtzc4LxH+3qdlUfsS+j7/Lv+ZjztMw7pIbuYhIhu5jSRHMBxzVNgYq3I6rxBlu6HMF1mUA9tVGnUbvYdWP7j4S9arM8nLcdq8try97Xr+xdOk7A2elWGxgaZ7Rdl8i3hC9hiSl8DyjjlH2o1V5EBkqtdLfL6HZ9Zmy0ZzU9GSCtEyCZ2Gjsj0zsNFyOTLDkfOErZaxJXc20jt4jzl6hdtaT27zdseLuGIVtV39V59/3LSjhgCpBB1gjWCOU0k01lHSxkpJSi8pnUUcEACABACCzx/kD8Y9GlK+/1rzMXjv8A86/7L7MpTGZByLYmxiEbYmxjRjYmxjWRs5iCHjNYXO6KtRUsvA0yPgzicRTp2vpuL/hvdvIGXacOaSia9pQ7WrGmvxdTbJuHeBABvlHCCvSqUm92ojoexlKn1iSWVgfSqOnNTW6afyPmGpSbD1mSoLNTdkYcCCVP1mPJY0Z6RSqKSU47PX5ksjyMtNCyvFGNCqvFGNCq1IoxofZKwNTE1BToi7HwUb2Y7gI+EXN4RXuK1O3pupUen38EbDkLJCYSkKaaztZt7txP0G6alOmoLCOFvLudzU55fBdyJGPKpE5zZbXB0WckFyLU1J1s3ZwG0yOrUUI5LthZyuqqitur7l+bFJzXz2qCsExb6dOobaRAHVsdh1D3b6jw2ypSuHzYkdBxDg1N0uahHEl0716/c0yXzkggAQAyPpPza6h/4miv2dQ2cAakqH4uQb17Zm3VHlfOtmdtwDiPbQ7Co/ajt4ru819vIz5zKR0yQkYhIeQARxDbo+CK1xLRRNg6EsllMPVrsP5zhV/DTuL/ANRYflmnaxxFs4fj9fmqxpr9K+r/AILpnPkz+Kwz0x71tJPxLrA79Y75JXp9pBo5W+t+3oSgt+nmZFgqug+vVfUeUxZLKOFqR0wTQaQ5K6Z2Gi5HJnYaOyPTOg0Mi5JfImWjQOi2umTrG9ea/pLVvcum8PY1OH8SlbPllrD7eK9C706gYBlNwRcEbCJsJprKOxhOM4qUXlM6ijggAQAr2er2ooONQeStKN+/YXmYXH5YoRXfL9mUomZByLZwxiDGxNjGjGziIMCIA0yhVsNHj6SWnHXJPQjl5LZ0Z5L1viGH/rTyLH0HjNWyp6ub8jq+CW29Z+S/cv8ANA6IIAEAMQ6Y8hdRihiFHsYga+AqKAD4ix8Zn3UMS5u87DgV12lHsnvH7Mp+DrXHMapSeh0tN80R4rwHNCqvFGNCivAa0ap0XYigaDKlhXDHrNftMLnQI+7bV2g8Zo2jjy4W5xv9QQrKspS9zGncu/45+hc61ZUBLsFA2kkADtJlptLcwYxlJ4isspuX+kGlSuuFHXP82ymvftbu1c5VqXUVpHU3rPgNWp7Vf2V3dX6fHXwM3yhlKpiHNSs5djvO4cANgHISjKbk8s6qjb06MOSmsIaM0aTJGr9HWcf8TTNGoftaKjX89PYD2jUD2g75o21XnXK90cZxvh/9vU7WHuy+j/np8S4y0YQQAb5QwqVqT06oBR1IYHh9ON42UVJYZLRqzpVFOG6eh81YoKHYIbqGYKTtKgmxPdaYT30PV6fM4pyWuNfMRiEgQASwmGfEVVp0xd6jBFHMmwk8I50RlV6yipVJbI+msiZNXC4elQTZSRVvxIGtu83PfNeEeWKR51cVnWqyqPq8j6OITL8/8idRW61B9nWJJ+7U2kd+3xmXdUuSXMtn9zlOL2nZVO0jtL7/AM7/ADIjAYjSFjtHmJnTjh5OeqR5Xkeho3IxM6DRcjkzsNFyOyehouRclmzQypZupY6jcpyO0r37e48ZoWNfD7N/A6Hgd81L+3k9H7vn1Xx3LdNQ6kIAEAKXnvi71Epj4ASe1tg8B5zJ4hUzJR7jkv6guFKrGkv0rL83/H3KyWmcc62cExBrZyTEGHkQDmo4UXMVLLwLGLk8IZYHCPiqy0095zbkBvJ5AS5Tg21GJqW1u6k1Th1/MmzZNwS4eklJPdQW5niTzJue+bcIKEVFHdUaMaNNU47IcxxKEACAELnhkBcoYV6Lam96m3y1F909h1g8mMjqw544LdjdO2rKotuvij5xq0noVGSoCrIxVlO0EGxEyZR6M9Bo1U0pxeUx2lSRF/GdRZXijXEUFSKNcRSnWKm6kgjYQSCOwiGRkoJrDQpWxbv/ADHd/wATM39xiuTe42NKEPdSXkkvscacB2A04Bg5LxBcD/N/LTYLEJWQX0bhl2aSH3lv4EcwI+nUcJcyK17ZxuqLpS67PufR/nQ3HI2WqOMQPQcMN42Mp4Mu0Ga8KkZrMWeeXVnWtp8lWOPs/Jj2rUCgliFA2kkADtJj28FeMXJ4SyzMukHP9GRsPgm0iwtUqj3Qp2rTO8ne2y2zbcZ9xdLHLD5nXcG4FNTVe4WMbR65736fPxyyZ52IQARrvuj4rqVq9T9KNN6Gc2bk42qNS3SiDvOx37taj83CaFrT/Wzj+O3uF/bx83+y/f5GuS6cwEAGuU8AmIptTqC6sO8HcRzEZOCnHlZFWoxrQcJbMx7K2TqmDrGm+0a1O5l3MOX7iY1Wm4PlkcRd2sqE3Tn/AOrvF8PXDjnvEqSi4sy5xcGLhomRqZ0Gi5HZPdKGRcilDEFGVl2qQw7Qbx0ZOLTQ+nVdOanHdPPyNSoVQ6hlNwwBHfOjjJSSaPSadRVIKcdnqeYnELTXSqMFA3k2hOcYLMngSrWhSjzVGkvEq2VM8Phw4/Ow/tX9fCZtbiHSn8zm7z+of026+L/ZevyKpXrs7FnN2Y3J4mZspOTy9zmalWVSTnN5b3EiY3JHk5iDQiAeMbazFFSyRuIrFzYbNw3kyxCPKXKVPl8zTMyc3f4Wn1lUfbVBr+4vy9u89w3TXtqHIuZ7s7Lhlj/bw55+8/ou71LPLRqhAAgAQAIAZl0s5mmsDjMMt6ij7ZQNbqBqcDeyjbxHZrqXNHPtI6Hg3EezfYVHo9n3Pu+P3Mho1bdkzpRydlRq8uj2HQeRlvAoHijXE7FSAnKdB4uROU904CYDTgGDwvAXBwXiC4PErFTdSVI3gkHxEM4BwUlhrKPcTjKlT+Y7vb5mZvUwcm92EKMIe7FLyWBvEJQgBxVqW7Y6KyRVavItNyYzIzXfKWICC4pJZqr8F+UH5m1gd53SzRpObx0MHiN9G1p8z957Lx9EfRGEwqUUWnTUKiAKqjYANgmokksI4Sc5Tk5SeWxaKNCABACKzhyGmMp6D6mGtHtrU/UHeJFWpKpHDKl5ZwuYcst+j7jJ8o5Pq4SqUqDRYbD8LDip3iY9Sm4vlkcZc2s6MnCovzwFsPiQ3I8P0lWUGjOnScfIXjSI9vDIuQ0oZDI5w2UKtIWp1HUcAxA8JJCrOHutosUruvRWKc2l4MSr4lnN3ZmPFiSfONlNyeZPJHUrTqPM5NvxeRO8bkjyeXgIEQAgBxUqBRcxyTew6MXJ4RHV65qGw46gNpP1MnjFRLlOljbc0HMzNLqbV8QPtNqIfg+833vTt2altbcvtT3Or4bwzssVavvdF3fz9i5y6bYQAIAEACABAAgBkPSR0elS+KwS3U3apSUa14vTHDeV3btWyjXt/wBUTqOFcWTSo1nr0f7P1MxpVbdkoyjk6qlWcdHsOQb7JGXU01lHt4Bg90oBg904CYDTgHKeaUBcHl4Bg8gKEACACVSrbZHKOSCpWUdFuSmaubFfKNXQpCygjrKhHsoOfFuC7+QuRYp0nN4RjXt9Tto803l9F1f53n0Fm/kSlgaK0aAso1kn3nbe7HeT+g2CacIKCwjh7m5ncVHUnv8AbwRJR5XCABAAgAQAY5WyVSxSaFZbjcdjKeKndI6lONRYkQXFtTrw5Zr+DMs4M062FJYDrKXzqNYH313duyZlW3nT8UcrecMq0MyWse/1ImjjCNusecqSpp7GPOinsPKeIVth7jtkLg0V5U5R3FY0YEACABAAgBy7hdptFSb2FUW9hpVx3yjvP6SWNLvJ40P+QZOydWxb6NJS53nYq9rbBJ6dNyeIov21pUrPlpxNJzZzSp4Sz1LVK3zfCnJAfXb2TUo2yp6vVnVWPDIW65pay7+7y9SySyaYQAIAEACABAAgAQAIAZ5nx0a08Verg9GlWOtlOqnU47PdbnsO/jKtW3UtY7m5w/jMqPsVtY9/Veq/PAx/KWTq2EqGnXRqbjcw2jiDsI5iUJwa0kjrbe5hUjz0pZQklfjI3EvwuE/eFQbxhOmnsEBQgAQAIAEAOGqgRVFsilWjEReqTJFFIrTrSl4F5zO6NK+KK1MUDQo7bHVVcfdU+6OZ7gZapW7lrLRHPX3GadFONL2pfReptGSsmUsLTWlQQIi7APUnaTzMvxiorCOTrVp1puc3lsdxxEEACABAAgAQAIAEAK3lnMzD4i7IOpc70Hsk802eFpVqWsJ6rRmZc8KoVtV7L8PQpuUsycTS1oBVXih9rvQ6/C8pztakfHyMSvwi4p6x9peHoQVQVKRs4dDwYEeRlaUP+SMupQcXiccfDB6uNbke79Izs4kDoxOv49uA84nZITsInhxzcB4H9YvZIXsIiZxLtque79oqhFD40o9ESOAzaxVc+zSYA/E/sjxbWe6TwoVJbL9jQo8OuKnuxwvHQtmSOj5FIbEvp/cS4XvbaR2WlynZLebNi34JGOtV58Ft8/8AwuWEwqUlCUlVFG5RYS5GKisJG3Tpwpx5YLCFo4eEACABAAgAQAIAEACABAAgAxyvkehi00MRTWou641jmrDWp5iNlBSWGiajcVKMuanLDM1y90Qay2Crat1Oru5CovkCO+VJ2n/FnQW39QdK0fivT+fgULKuaeMwpPW4eoAPiUaaduktx4ytKlOO6NqhxC3q+5NZ+TIcVSJFyo0FWmup1155RORD/wC4kHXnlDkQv9xLuPDWMOVDXXmL4LAVsQbUadSqfuKzeNhqj4wb2RWrXMYLNSaXmy5ZE6KsXXsa5XDqfm9up/Qpt4kSxC1m99DHuOO29PSGZP5L5/waVm1mFhMDZlTrao/xKlmIP3V2L3C/OW6dCEDn7rilxcaN4Xcv37y0yYzggAQAIAEACABAAgAQAIAEACAHFWkrizKGHAgEeBiNJ7jZRUlhoqWc2TKK+7Rpr2U0HoJTr04LZIyby3pLaC+SKFjKYDiwA18JQktTnasUpaIsWQMFTYjSpo3aqn1EsUoRb1RqWdKnJ6xXyNBweBpUwOrpomoe6ir6CaMYRWyOhp0acF7MUvJDqPJQgAQAIAEACABAAgAQAIAEACABAAgAQAIAEAIrK+SMPVRjUoUXNtrUkY+JEZKEWtUWaFxVhJKMmvJsx/OjAUkZtCnTXWfdRR6CUqkUuh1FnVnJLMm/iV7IVBWb2lU694B9ZFBIv3MpJaM2DM/IeGZQWw9Am200aZO3jaXacI9xyt7c1k8Kcvmy506YUWUBRwAAHgJYMptvVncBAgAQAIAEACABA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23" name="AutoShape 6" descr="data:image/jpeg;base64,/9j/4AAQSkZJRgABAQAAAQABAAD/2wCEAAkGBxQQEhUUEBQVFBUUFRQVGBgXFBQXFRYWFhQWFhgWFRQYHCggGhwlHBcUITEhJSkrLi4uFyAzODMsNygtLisBCgoKDg0OGxAQGiwmICUsLCwsLC8sLCwsLCwsLCwsLCwsLywsLCwsLCwsLCwsLCwsLCwsLCwsLCwsLCwsLCwsLP/AABEIAJoBRwMBEQACEQEDEQH/xAAcAAABBQEBAQAAAAAAAAAAAAAAAwQFBgcCAQj/xABBEAACAQIBCAcFBgQGAwEAAAABAgADEQQFBhIhMUFRYQcTcYGRobEiMkJSwSNicoLR4RQzkrJDosLS8PEkY4Nz/8QAHAEAAQUBAQEAAAAAAAAAAAAAAAECAwQFBgcI/8QANREAAgEDAgMFBwMEAwEAAAAAAAECAwQRITEFEkETUWFx0SIygZGhsfBCweEGFCMzUnLxNP/aAAwDAQACEQMRAD8A3GABAAgAQAIANMoZSpYddKs6oOZ1nsUaz3Rk6kYLMmRVq9Ois1HgqWUukJBqw9Mv95/ZXuUaz5SpO9X6V8zHr8cgtKUc+L0K5jc8sXU/xAg4IoHmbnzlaVzVl1wZdTi1zPrjyI58Ziau16z/AJqhkTnJ7t/MqSuK0t5v5sROGqnWVfvBjMkLk3uztXrpsNVewuPSKpNbMfGtUjtJ/Md4bObF0jqrueTnT/uvJY16i2kWafEbmG038dfuT+T+kKoLCvTVxxS6t4G4PlJ4Xsl7yNGjxya0qRz5FsyTnPhsTYI+i5+B/ZbsG5u4mW6dxTnonqbFvxChX0jLXuej/PImZOXQgAQAIAEACABAAgAQAIAEACABACp5e6Q8FhCV6zrqg+CkNKx2WL+6OYvccJDO4hE07bhNzX1xhd70+m5Qsq9LuJe4w9KnSG4teo/buXyMrSu5PZG1R4BRj/sk39EVbF54Y+ufaxNbsRig8EtIXWm+ppU+HWtPaC+Ov3I+rUxD++azX+YufWMcm92WY0qcfdivkJpTqp7ocdmkPSJke4KW6HdDLuMo+5iMQlv/AGVAPC9o5VJLZkE7OhL3oL5In8mdJ2Po+86VhwqIL/1LY+N5LG5mihV4Jaz2TXk/XJdMidLmHqWGKptRPzL9pT8vaHgZYhdRfvaGRccArR1pNS+j9C/5PyhSxCB6FRainerAjsNth5SypKSyjFqUp0pcs00/EcxSMIAEACABAAgAQAIAc1HCgliAALkk2AHEmI3jcRtJZZRc4c/LXTCC+41CNX5F39p8JQq3nSHzMC84zjMKHz9CnLSrYpix0nJ2sxPqfSUm3J5ZgydSrLmk8slcNm8o11GLHgNQ8dp8oYFVLvJClgkT3VA7tfjDAvKdssTAxoSZY0Y0JssaRtCFWmDtAPaI0Y9BlWyep2ez2fpDmaE52iPr4Jl5jl+keppj41EycyBnlWw1lqXq0+DH2l/C30PlLdK5nDR6o2bTitWj7M/aX1+ZpGSMrUsUmnRa/EHUyngw3ek0qdWNRZidPb3NOvDmg/VeY+khOEACABAAgAQAIAEACAEDnVnZh8nJpVjdz7tNbF2523LzPmdUjqVYwWpds7GrdSxBadW9jF86M+sVlA6NzSpHUKVMnX+Ntr+nKUKleU/I6yz4XQtlneXe/wBu4jsFm7UfW/2Y5628N3fIuUvOqlsTFDIVJPh0jxbX5bIuBnaNjrqQNgA7BaIKmJOkQkTG7pEJExCokaSJjOthlO0CA/Ce4wrYL5T4/rDmEdHuOsm5Sr4Opp0KjUm4qdR5MNjDkZJCbjrFlS4toVY8tWOV+bGt5ndKNOuVpY0ClUOoVB/KY/ev7h8uY2S9SuU9JHK33BJ0k50dV3df5+5owMtGCewAIAEACABABDG4tKKNUqsFVRck+g4nlGykorLI6tWFKDnN4SMrzmzmqYxtFbpSB9lN7cC9tp5bB5zKr13UfgclfcRncvlWke71OslZv3s1fuT/AHH6SJR7ytCj1kWBKQUWUAAbhsj8E3KBWJgRo4KxMDWhNliYGNCTLGtEbQkyxrI2hJhGsjaEmEayNoRYRjImhnicIG1jUf8Am2KptCxqOPkNsFi6uFqB6bFWHgRwI3iWIVGnzRZft7mVKSnTf54mqZs5xpjU+Wqo9pP9S8R6TXoV1UXidjY30LmPdJbr86E3Jy8EACABAAgAQAIAUnpAz8TAA0qNnxJGzatIHYz8+C951ba9auoaLc1+G8LlcvnnpD7+XqYxSo18dVZmZnZjd3Y3t2n0AmfrJ5Z16VOhBRisLuLbkzItOgNQ0m3sdvdwEeo4K06rkPykUbkTZIg5MRdIg9MQdIhImN3SNJUxvUWISJjaosaSpjaosQlTGtVL7Y0k0awxlVo22R6l3lepRa1iXjMDpCfBFaOJJfD7AdZejzXin3d27gbdG4cdJbHO8S4TGvmpS0l9H/Pj8+82/D11qKrowZWAZWBuCDrBBmgnnVHISi4txksNCkUaEACAHNSoFBZiAACSTsAG0mI3jViNpLLMlzszhbGVLLcUlPsL8x2aZHE7uA75k167qPwOO4hfO5niPurb1H2QsjCmA9QXfcPl/eMjHqyKlSxq9ycCx+Cxg90YYDByVhgRoTZY3AxoTZY1ojaEmERkbQiwjGRtCTCNZG0IsI1kTQkwjWRtCLiMZExCtSDCx/6gpYegkZOLyhjhq9TDVA9M6LKbg8f1B4S1CbT5omjb3EoSVSD1RrmbmWlxlEOuphqdflb9DtE2aNVVI5O2s7uNzT51v1XcyVkpbCABAAgAQAqXSHneMnUQEsa9UEUxt0RvqMOA3DeewyGtV5FpuafDOHu6qe17q39DEMnYKpjazM7E3OlUc6zcm517yZmrMnqdnJxowUYryRfcFg1pKEpiwHnzJ3mSpFGU23ljjQijMnhSAuRNkiDkxB0iEiY3dI0kTG9RYhKmNqixpKmNqixpKmNqixCVMbVFjSVMbOI0lTG1alvEfGXQr1qP6ol56L89ThHGGxDf+PUNlJ/wnJ233ITt4HXxvdt63K+V7HM8X4aq0e1pr2lv4r1/87jcJoHHhAAgBQukbLmzDUzwarbxVPqe6Z95V/Qvic9xm8x/gg/P0/cg82cm3+1cfgH+r9JTiupjUIfqZaFElRbQoBHEiR7oxcC4OSsTA1oTZY1oY0JMI1kbQiwjWRtCTCNZE0IsI1kTRzToM50UUsTuAuYii5PCQkacqkuWCy/AnMBmmW1120furYnvbZ4S5TsG9Zs2rbgEpa15Y8Fv8/T5lgwWSKNH3Kag/MRdv6jrl6nb04e6jct7C3oe5BZ79382Ns6aFNsO5qWBVSVJ26W4A8zqkV5CDpNy6beZX4vSoztZOpjRaPx6L4mY4ijpjnumHGWGcFTnysM28rtg64fXon2ai8V7OI2j95do1ezlzdOptWF27eqpdHv5GxUqgdQykFWAII2EEXBE2U8rKO2jJSSa2Z3FFCABABplbKKYWi9aqbJTXSPoAOZNgOZEbKSisslo0ZVqipw3Z845Vx9XKWKao2t6jWAvqRRsUcgPqd8ypyc5ZZ31vQhbUVCPT6suuS8CtBAibtp3k7yZIlgq1JuTyyRRY4hbFQkUZkGSAJjihkWtVF0pm3E2UHsvtjlTk9kRTvaNN4lL9/sRmJoFCVYEEbQRYiRtYLcJqSynlDSosaTpjaosaSpjaosayWLH+Sc18Ri7GmminzvdV7t7dwj4UZz2KtzxO3ttJPL7lq/4+JOYnoxfQJSupe2oFCFJ4aWkSO20mdm8aMzof1JDnxKnp56/YzrF0GRmVxZlJUg7QQbESi1h4Z1NOanFSi9HqhnUEaTpiEQkG9anbXukkXkpV6fK8rY2rojzp/iaJw1Zr1aA9kk63pbB2ldQ7CvOadtV5lyvdHEcasexqdrBezL6P+fU0GWTDGmVseuHovVbYi3txOwDvJA74ypNQi5MhuKyo03UfQx3Do2Kr3c3LsWY99z+kxcuTyzh3KVWo5S3epdaKhQANQAsByEkRbiOEj0SoVWOJUKBY4fg5ZYjGtCTCNZG0IsIxkbQiwjWRNCLCNZEx5kzI7Vzf3U+bjyUb5LRt5VNehbs+HTuXnaPf6FswWCSitqa24nee0zTp0o01iKOot7alQjy01j7vzHEkJxplHKCYdNKobcAPeY8AJHVqxprMitdXdK2hz1H5Lq/Iz7LeV3xLXbUo91RsHM8TzmFcV5Vnl7dEcLxDiFS7nmWiWy7vVkXKxnDDKFL4hv1GT05dCzQn+kv3RxlXrKRoMfapa15oT9DfuImtZ1Mx5H0+x2PBbnnpuk94/YuMum0EACAGR9NeXrtTwaHUtqtTtOpFPddrc1lK6n+k6fgFro68vJfv+eZWc0cBoqarDW+peS/ufSVoo268svBaKceipIc045ETHdCkWICi5JsBzjkskM5KKyy35KyGlKzOAz+S9g+stQpJbmDc3s6mkdES8lKJDZyZGGITSUfaKNR+YfKfpIqtPmWm5fsLx0J4l7r+niZ1VW23dKLOqixq632RpMmX/NjNRKKh8QqvVNjZgCKfIA7+J/4btKgorMtzmOIcUnVlyUm1FfX+C0ywY4wy7lNcLQqVm+BdQ+ZjqVe8kRlSahFyZZtLaVxWjSj1+i6v5GAYhixLMbliWJ4km5PjMZ6npcEopJbIaVBGsmiN2EaSo4YXgtAlFSWGL5u5WbBYmnXTbTbWPmU6mXvBMs058rUkYt5bKtSlSl+Poz6YwmIWqi1EN1dVdTxVhcHwM1k8rKPPJwcJOMt1oUvpOyhZKdAfEdNuxdSjxJP5ZRvZ6KPxOf45XxCNJddWQObGHsrOdrGw7Bt8/SUYmDSXUn0MkRYQspjkSpiymORKmKq0cSJgxgI2JNGsjYi0ayNiLxrImP8kZK606T+4P8AMeHZJ6FDneXsX7Gw7d88/d+/8FoVQBYCwG6aKWNEdIkorCPYopF5ayyuHFh7TnYvDm3AesrXFwqS8TNv+IwtVhay6L93+alEx2Kesxaobk+AHADcJjVKkpvMji7ivUrz56jy/wA2GbSJlViUaRnFVNIEcYqeHkdGWHkM08f/AA+Kpsdhbq27H1eRse6X6E+Son+am5w6v2VxGXR6fM2ObJ2wQA4q1AqlmNgoJJ4AC5gKk28I+Zsp4xsdi3qHbWqE/hUmwHcoA7pkTlzSbPQ6FJUKMaa6IumHUKABqAAA7BHIhkPKZjiFoc02jiJoms3KqiumlvuB2kED/nOS0n7SM++i3RlgvMuHOBAAgBTM8si2Jr0xqPvgbj8/Zx8ZVr0/1I3+F3mV2M9+np6CWZeRNNuvqD2VP2YO9vm7Bu59kShTy+Zj+K3vLHsYPV7+Xd8S8S2c6EAMm6QM4P4qr1VM/ZUide532FuwawO875m3NXneFsjteDWH9vT7Sa9qX0Xd6lLqCVWb0RtUEaSoa1BGkyOIDhDELvj4PoVLiOqkbh0PZX6/BdUx9rDsU/I3tL6kflmrbTzDHccHxu37O45ltLX49Su584vrMZU4Jo0x+Ua/MtKFzLmqvw0PNeK1Oe5l4afnxJbAU9Cmq8APHf5yFFWI7Ux6JUxZTHIkTHFNGIuASOIBt4x6TazgnjCTWUng9DQyCYaUXIuTljEGtiTGNZGxbJ+DNZ7fCNbHlw7TH0qfPLBNa2zr1OXp1LWiBQABYDUBNNJJYR1EYqKSWx1FHEdlvKQoJca3bUo+p5CQXFbs4+PQocQvVbU8r3nt6/AoleoWJZiSTrJO0mYsm28s4qpKU5OUnlsbNI2QMSeNZGxIxpGzyIIRWMSznnr8ZZhrEu0nmKNqyRiuuoUqnzorHtIF/O83qcuaCl3noNvU7SlGfekO48mKz0kY/qMnYgja6dUP/oQh8i3hIq8sU2aHC6XaXcF3PPy1MMzZpXqlvlU+J1el5lo7mexb6bR6KzQ5ptHETQ4pvHETQ4R4uSNouebeWetHV1D7Y2E/EP1Et0qmdGc/f2fZvngvZ+38E9JjNCAHhF9sA2PKaBQAoAAFgALAAbgIJYFlJyeXudQEKjn/AJe6in1NM2qVB7RG1U2dxOseMrXFXlXKt2bfBrHtZ9rNezHbxf8ABldQTOOyQ2qRpLEa1I1kyG1SISoSiDzisLiLHcirLMGXnoUx+hjKlLdWpE/mpm48i8v2ssSwcnx+lzUFPuf3/Ee41+sxLn56zHxqGUpvMm/FnilxLmrSfi/uWhTEQiYvSBYgAXJ2AbTHrLeESwTk8LcseTsiAWNXWfl3DtO+X6VtjWZ0FrwxRXNV1fd0+PeTKqBqGoS4lg10klhDbFYFKm0WPEbe/jI50ozK9e0p1d1r3kBjcK1I2bZuO4/vKFSm4PUwri3nReJbdGNi0jK2ThjEGNlpyVheqpgH3jrbt4d00qNPkj4nT2Vv2NJJ7vV/ngPJMWwgBQ8t4vrarNfUPZXsG/v1nvmLcVOebZxXELjt68pdFovJeu5GNK7M5iTRrI2ItGMiYkY1kbPIggwyiNYPKT0ti1QejNPzDraWCp3+Euvg5t5Wm1aPNJHc8KlzWsfivqWCWTRM76bcQVwdNB8dcX7FRj62lW6fsYN3gEM3Dl3L90Zlmytlc8SB4D95QR1kiwU2jiFoc03jiNoXR4pG0Lq8UjaFadYgggkEawRtB4iLkZKCawy85u5dGIGg9hUA7nHEc+IlylV5tHuc5fWLovmj7v2JyTGcEACAHNRwoJOoAEk8ANZg3gWKcnhGJ5YxxxFZ6rbXYkcl2KO4ATJnLmk2eg2tBUKUaa6fj+pF1JGW0NqkaSxG1SISxG1SNJUIxCQCICNZWCRzFxvUY6jU+XrPOk4+st0XiaZz3EafaW0o+X3RYMKb1Vv84PnKrPn+T1eS1K0BUy25s4MCn1h1s17cgDa3lNO0ppR5+rOp4RbxjS7V7v6LYm5cNgIAEAOK1IOCrC4MbKKksMZUpxqRcZLQrGUsC1E8VOw/Q85nVaTpvwObu7SVB98ej9TjJNHrKqg7B7R7B+9olGPNNIZZU+1rxT23+RbZqHVBABjlvEdXRcjaRojtbVIbifLTbKXEKvZW8pLfb56FDaYpxTEmjWRsRaMZExJo1kbEjGsjZ5EEGOUvh7/pJqXUs0OpovRwf/D/APo/0mzZ/wCv4nbcG/8Am+LLTLZqmYdOh+xw3/6VP7R+8qXeyOi/p7/ZPyRnub5sh/F9BKJ1LRMo8UjaHCPFI2hdHjiNoVV4oxoUFSA3lO6WIKkMpsQbgjaCIqeBsoKScWtGaTm9lYYqkG2OvsuOfEcjL9OfOsnJ3tq7epy9HsSkkKYQA8dQQQRcEWI3EGAqbTyjH878inB1iB/Le7Uzy3qeY9LTMrU+SXgdzwy8V1Sy/eWj9fj9yu1DIDUQ2qGNJUNqkaSobVIhKhKIPCACGFcq4K7Rf0MnRk1EmmmXusuhiCD8NUjwe0imsNo+dq8eWpJeLLGrRiZEmTWRctmiNFhpJe+rat9tuI5S3QuXT9l7GvYcTduuSSzH6otmFxS1V0kNx5jkRumnCcZrMTqKNeFaPNB5QtHkoQAIAc1KYYEMLg7REaTWGNlCM1yyWUMcBkwUXZlNwQAAdo169e/dIadBU5Nop21jGhUlKL0e3gSEnLwQAhM7WtRHNx6GU71/415mPxt4t0vFfZlOYzKOTbEmMayNiTGNZGxJo1kbEzGkbPIgDDKR1jsMnpbFmhszS+j6nbBJ95qh/wAxH0m1aL/EvidxwhYtY/H7lklk0zNunGlfC0G+Wtb+pG/2yrdr2Ub/APT8v80l4fuZjkN/ZYc/UftM869ImEeA1oXR44jaFleKRtCqvFGtHYqQyNwe6cUTBe+j7BMqPVa4FQhVHELe7eJI7jLltHRs5zjVaLnGmumr+PQt0smGEACAEbnBkdMZRam+o7VberDYf1HCR1KanHDLdldytaqqR+K70YllHCvRqNTqjRdDYj6g7wdoMypRcXhnoFGrCrBTg8pjBzGFlDeoY0kQ2qGISoTiDwMAY5zVwnXYqnTHxaflTY/SWqazJIwb2p2dCUvL7ovGd+G6rGVhxfTH5/a9SYy4jipJHhHEqfJczXe8/PUf0amkAeIBlUzMiytFyPTHWCxr0m0qZsfI8iN8lp1JQeYss0LmpRlzQeP38y3ZKy2layt7L8Nx/CfpNSjcxqaPRnU2XE6dx7MtJd3f5ehKyyaYQAIAEACABACBzw/lL+Mf2tKV97i8zE47/oj/ANv2ZTmMyjlGxNjGjGxJjGkbEmMayNnEQYEQCMxzXc8tUsU9IlyisRNhzcwxpYWih2imt+0i58yZu0I8tOK8Dv7OHJQhF9yJKSlkqHStgzVybVtrNMpU7lYBv8paQXCzTZqcHqKF3HPXKMNyRUsxHEen/cy2d3DcmUeArQujxRjQsrxSNoUV4o1oUFSLkbyknm/ktsXVCLqUa3b5V/U7BJKcHOWCne3Mbak5vfou9/m5rmHorTVUQWVQABwAmkkksI4ic5Tk5S3YpFGhAAgAQAp/SFmz/FU+uor9tTGwbaiDWV5sNZHeN8q3NHnXMtzc4LxH+3qdlUfsS+j7/Lv+ZjztMw7pIbuYhIhu5jSRHMBxzVNgYq3I6rxBlu6HMF1mUA9tVGnUbvYdWP7j4S9arM8nLcdq8try97Xr+xdOk7A2elWGxgaZ7Rdl8i3hC9hiSl8DyjjlH2o1V5EBkqtdLfL6HZ9Zmy0ZzU9GSCtEyCZ2Gjsj0zsNFyOTLDkfOErZaxJXc20jt4jzl6hdtaT27zdseLuGIVtV39V59/3LSjhgCpBB1gjWCOU0k01lHSxkpJSi8pnUUcEACABACCzx/kD8Y9GlK+/1rzMXjv8A86/7L7MpTGZByLYmxiEbYmxjRjYmxjWRs5iCHjNYXO6KtRUsvA0yPgzicRTp2vpuL/hvdvIGXacOaSia9pQ7WrGmvxdTbJuHeBABvlHCCvSqUm92ojoexlKn1iSWVgfSqOnNTW6afyPmGpSbD1mSoLNTdkYcCCVP1mPJY0Z6RSqKSU47PX5ksjyMtNCyvFGNCqvFGNCq1IoxofZKwNTE1BToi7HwUb2Y7gI+EXN4RXuK1O3pupUen38EbDkLJCYSkKaaztZt7txP0G6alOmoLCOFvLudzU55fBdyJGPKpE5zZbXB0WckFyLU1J1s3ZwG0yOrUUI5LthZyuqqitur7l+bFJzXz2qCsExb6dOobaRAHVsdh1D3b6jw2ypSuHzYkdBxDg1N0uahHEl0716/c0yXzkggAQAyPpPza6h/4miv2dQ2cAakqH4uQb17Zm3VHlfOtmdtwDiPbQ7Co/ajt4ru819vIz5zKR0yQkYhIeQARxDbo+CK1xLRRNg6EsllMPVrsP5zhV/DTuL/ANRYflmnaxxFs4fj9fmqxpr9K+r/AILpnPkz+Kwz0x71tJPxLrA79Y75JXp9pBo5W+t+3oSgt+nmZFgqug+vVfUeUxZLKOFqR0wTQaQ5K6Z2Gi5HJnYaOyPTOg0Mi5JfImWjQOi2umTrG9ea/pLVvcum8PY1OH8SlbPllrD7eK9C706gYBlNwRcEbCJsJprKOxhOM4qUXlM6ijggAQAr2er2ooONQeStKN+/YXmYXH5YoRXfL9mUomZByLZwxiDGxNjGjGziIMCIA0yhVsNHj6SWnHXJPQjl5LZ0Z5L1viGH/rTyLH0HjNWyp6ub8jq+CW29Z+S/cv8ANA6IIAEAMQ6Y8hdRihiFHsYga+AqKAD4ix8Zn3UMS5u87DgV12lHsnvH7Mp+DrXHMapSeh0tN80R4rwHNCqvFGNCivAa0ap0XYigaDKlhXDHrNftMLnQI+7bV2g8Zo2jjy4W5xv9QQrKspS9zGncu/45+hc61ZUBLsFA2kkADtJlptLcwYxlJ4isspuX+kGlSuuFHXP82ymvftbu1c5VqXUVpHU3rPgNWp7Vf2V3dX6fHXwM3yhlKpiHNSs5djvO4cANgHISjKbk8s6qjb06MOSmsIaM0aTJGr9HWcf8TTNGoftaKjX89PYD2jUD2g75o21XnXK90cZxvh/9vU7WHuy+j/np8S4y0YQQAb5QwqVqT06oBR1IYHh9ON42UVJYZLRqzpVFOG6eh81YoKHYIbqGYKTtKgmxPdaYT30PV6fM4pyWuNfMRiEgQASwmGfEVVp0xd6jBFHMmwk8I50RlV6yipVJbI+msiZNXC4elQTZSRVvxIGtu83PfNeEeWKR51cVnWqyqPq8j6OITL8/8idRW61B9nWJJ+7U2kd+3xmXdUuSXMtn9zlOL2nZVO0jtL7/AM7/ADIjAYjSFjtHmJnTjh5OeqR5Xkeho3IxM6DRcjkzsNFyOyehouRclmzQypZupY6jcpyO0r37e48ZoWNfD7N/A6Hgd81L+3k9H7vn1Xx3LdNQ6kIAEAKXnvi71Epj4ASe1tg8B5zJ4hUzJR7jkv6guFKrGkv0rL83/H3KyWmcc62cExBrZyTEGHkQDmo4UXMVLLwLGLk8IZYHCPiqy0095zbkBvJ5AS5Tg21GJqW1u6k1Th1/MmzZNwS4eklJPdQW5niTzJue+bcIKEVFHdUaMaNNU47IcxxKEACAELnhkBcoYV6Lam96m3y1F909h1g8mMjqw544LdjdO2rKotuvij5xq0noVGSoCrIxVlO0EGxEyZR6M9Bo1U0pxeUx2lSRF/GdRZXijXEUFSKNcRSnWKm6kgjYQSCOwiGRkoJrDQpWxbv/ADHd/wATM39xiuTe42NKEPdSXkkvscacB2A04Bg5LxBcD/N/LTYLEJWQX0bhl2aSH3lv4EcwI+nUcJcyK17ZxuqLpS67PufR/nQ3HI2WqOMQPQcMN42Mp4Mu0Ga8KkZrMWeeXVnWtp8lWOPs/Jj2rUCgliFA2kkADtJj28FeMXJ4SyzMukHP9GRsPgm0iwtUqj3Qp2rTO8ne2y2zbcZ9xdLHLD5nXcG4FNTVe4WMbR65736fPxyyZ52IQARrvuj4rqVq9T9KNN6Gc2bk42qNS3SiDvOx37taj83CaFrT/Wzj+O3uF/bx83+y/f5GuS6cwEAGuU8AmIptTqC6sO8HcRzEZOCnHlZFWoxrQcJbMx7K2TqmDrGm+0a1O5l3MOX7iY1Wm4PlkcRd2sqE3Tn/AOrvF8PXDjnvEqSi4sy5xcGLhomRqZ0Gi5HZPdKGRcilDEFGVl2qQw7Qbx0ZOLTQ+nVdOanHdPPyNSoVQ6hlNwwBHfOjjJSSaPSadRVIKcdnqeYnELTXSqMFA3k2hOcYLMngSrWhSjzVGkvEq2VM8Phw4/Ow/tX9fCZtbiHSn8zm7z+of026+L/ZevyKpXrs7FnN2Y3J4mZspOTy9zmalWVSTnN5b3EiY3JHk5iDQiAeMbazFFSyRuIrFzYbNw3kyxCPKXKVPl8zTMyc3f4Wn1lUfbVBr+4vy9u89w3TXtqHIuZ7s7Lhlj/bw55+8/ou71LPLRqhAAgAQAIAZl0s5mmsDjMMt6ij7ZQNbqBqcDeyjbxHZrqXNHPtI6Hg3EezfYVHo9n3Pu+P3Mho1bdkzpRydlRq8uj2HQeRlvAoHijXE7FSAnKdB4uROU904CYDTgGDwvAXBwXiC4PErFTdSVI3gkHxEM4BwUlhrKPcTjKlT+Y7vb5mZvUwcm92EKMIe7FLyWBvEJQgBxVqW7Y6KyRVavItNyYzIzXfKWICC4pJZqr8F+UH5m1gd53SzRpObx0MHiN9G1p8z957Lx9EfRGEwqUUWnTUKiAKqjYANgmokksI4Sc5Tk5SeWxaKNCABACKzhyGmMp6D6mGtHtrU/UHeJFWpKpHDKl5ZwuYcst+j7jJ8o5Pq4SqUqDRYbD8LDip3iY9Sm4vlkcZc2s6MnCovzwFsPiQ3I8P0lWUGjOnScfIXjSI9vDIuQ0oZDI5w2UKtIWp1HUcAxA8JJCrOHutosUruvRWKc2l4MSr4lnN3ZmPFiSfONlNyeZPJHUrTqPM5NvxeRO8bkjyeXgIEQAgBxUqBRcxyTew6MXJ4RHV65qGw46gNpP1MnjFRLlOljbc0HMzNLqbV8QPtNqIfg+833vTt2altbcvtT3Or4bwzssVavvdF3fz9i5y6bYQAIAEACABAAgBkPSR0elS+KwS3U3apSUa14vTHDeV3btWyjXt/wBUTqOFcWTSo1nr0f7P1MxpVbdkoyjk6qlWcdHsOQb7JGXU01lHt4Bg90oBg904CYDTgHKeaUBcHl4Bg8gKEACACVSrbZHKOSCpWUdFuSmaubFfKNXQpCygjrKhHsoOfFuC7+QuRYp0nN4RjXt9Tto803l9F1f53n0Fm/kSlgaK0aAso1kn3nbe7HeT+g2CacIKCwjh7m5ncVHUnv8AbwRJR5XCABAAgAQAY5WyVSxSaFZbjcdjKeKndI6lONRYkQXFtTrw5Zr+DMs4M062FJYDrKXzqNYH313duyZlW3nT8UcrecMq0MyWse/1ImjjCNusecqSpp7GPOinsPKeIVth7jtkLg0V5U5R3FY0YEACABAAgBy7hdptFSb2FUW9hpVx3yjvP6SWNLvJ40P+QZOydWxb6NJS53nYq9rbBJ6dNyeIov21pUrPlpxNJzZzSp4Sz1LVK3zfCnJAfXb2TUo2yp6vVnVWPDIW65pay7+7y9SySyaYQAIAEACABAAgAQAIAZ5nx0a08Verg9GlWOtlOqnU47PdbnsO/jKtW3UtY7m5w/jMqPsVtY9/Veq/PAx/KWTq2EqGnXRqbjcw2jiDsI5iUJwa0kjrbe5hUjz0pZQklfjI3EvwuE/eFQbxhOmnsEBQgAQAIAEAOGqgRVFsilWjEReqTJFFIrTrSl4F5zO6NK+KK1MUDQo7bHVVcfdU+6OZ7gZapW7lrLRHPX3GadFONL2pfReptGSsmUsLTWlQQIi7APUnaTzMvxiorCOTrVp1puc3lsdxxEEACABAAgAQAIAEAK3lnMzD4i7IOpc70Hsk802eFpVqWsJ6rRmZc8KoVtV7L8PQpuUsycTS1oBVXih9rvQ6/C8pztakfHyMSvwi4p6x9peHoQVQVKRs4dDwYEeRlaUP+SMupQcXiccfDB6uNbke79Izs4kDoxOv49uA84nZITsInhxzcB4H9YvZIXsIiZxLtque79oqhFD40o9ESOAzaxVc+zSYA/E/sjxbWe6TwoVJbL9jQo8OuKnuxwvHQtmSOj5FIbEvp/cS4XvbaR2WlynZLebNi34JGOtV58Ft8/8AwuWEwqUlCUlVFG5RYS5GKisJG3Tpwpx5YLCFo4eEACABAAgAQAIAEACABAAgAxyvkehi00MRTWou641jmrDWp5iNlBSWGiajcVKMuanLDM1y90Qay2Crat1Oru5CovkCO+VJ2n/FnQW39QdK0fivT+fgULKuaeMwpPW4eoAPiUaaduktx4ytKlOO6NqhxC3q+5NZ+TIcVSJFyo0FWmup1155RORD/wC4kHXnlDkQv9xLuPDWMOVDXXmL4LAVsQbUadSqfuKzeNhqj4wb2RWrXMYLNSaXmy5ZE6KsXXsa5XDqfm9up/Qpt4kSxC1m99DHuOO29PSGZP5L5/waVm1mFhMDZlTrao/xKlmIP3V2L3C/OW6dCEDn7rilxcaN4Xcv37y0yYzggAQAIAEACABAAgAQAIAEACAHFWkrizKGHAgEeBiNJ7jZRUlhoqWc2TKK+7Rpr2U0HoJTr04LZIyby3pLaC+SKFjKYDiwA18JQktTnasUpaIsWQMFTYjSpo3aqn1EsUoRb1RqWdKnJ6xXyNBweBpUwOrpomoe6ir6CaMYRWyOhp0acF7MUvJDqPJQgAQAIAEACABAAgAQAIAEACABAAgAQAIAEAIrK+SMPVRjUoUXNtrUkY+JEZKEWtUWaFxVhJKMmvJsx/OjAUkZtCnTXWfdRR6CUqkUuh1FnVnJLMm/iV7IVBWb2lU694B9ZFBIv3MpJaM2DM/IeGZQWw9Am200aZO3jaXacI9xyt7c1k8Kcvmy506YUWUBRwAAHgJYMptvVncBAgAQAIAEACABA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24" name="AutoShape 8" descr="data:image/jpeg;base64,/9j/4AAQSkZJRgABAQAAAQABAAD/2wCEAAkGBxQQEhQUEBQWFBUSGBcWFxUYFRcZFxAWFRgWFhkYFxcYHCghGRwlHBgULTIiJSkrLi4uFx8zODMsOSgtLisBCgoKDg0OGxAQGywlICYsLCwuLSwsLCwsKywsLCwsLDQsLCwsLCwsLDQsLCwsNCwsLCwsLCwsLCwsLCwsLCwsLP/AABEIAMwAzAMBEQACEQEDEQH/xAAcAAEAAgMBAQEAAAAAAAAAAAAAAwcEBggFAgH/xABAEAABAwICBwUHAgQDCQAAAAABAAIDBBEFBgcSITFBUWEUIjJxgRMjQlJikcGx0VNyofAVJIIIM0NjkqLS4fH/xAAbAQEAAgMBAQAAAAAAAAAAAAAAAgUBAwQGB//EADERAQACAQMCAwYGAwEBAQAAAAABAgMEETESIQUTQVGBobHR4SIyYXGRwRRC8CNSBv/aAAwDAQACEQMRAD8AvFAQEBAQEBAQEBAQEBAQEBAQEBAQEBAQVjnnTHT0DzFTN7VK3Y4h1o4yOBcAdY9B90Hh5Y07iWZsddA2JjyB7VjiRGTxe13w9QdnJBdDHhwBaQQRcEbQQdxBQfSAgICAgICAgICAgICAgICAgICAgIPiaVrGlzyGtaLlxNg0DiSdyCgNKWlt1RrUuHOLYtrXzjY6bgQzk3rvKCvsu5ZfUkFwIYdwA70nl06rnzaiuOJmZ+yt1evjFPl4+9vk9XPGS+wxsla5tnHVdHe5jPDbxvt2cFxaHxOupyTSIn9J9rdpMmSY6cs/ierkvS5Ph9M2ncz2oYTqEnwMIFm+QN/urV2OmUBAQEBAQEBAQEBAQEBAQEBAQEBBiYricVLE6aoe2ONguXONh5DmeiDmrSZpOlxRxhhvFStOxvxT2+J/Tk1Bg5Tya+ZzXStJJ2tj/L+Q6Kv1WupirMzPb2/RUarW2vPlYO8+3/vmtSho2UosyzpLWL+DejOQ6ry+fPfVTvftX0j2/rP0c+PHXBx3t6z9FSaQ8w9qmEcZvHCTt+d+4n03fdel8M0nk06rcz8IWulxdFeqeZW5oz0ZwigY6tjvLMTJZw2xtcGhrfsL+qs3UtlAQEBAQEBAQEBAQEBAQEBAQEBB42aszU+GwmapeGjc1vxSu36rRxKDmPPGdanGZxrAiMO91A25DeAJ+Z1uKxMxEbyxMxEby2HJmRiCHygF427fBCOZ5uVFrvFK1jaOPjKpz6i+eejH2j1lYDA2JupFuPif8Un7DoqCZvlt15PdHpH3/Vpjpxx0098+1pWkPMfZ4/YxH3so2n+GzifMq48N0nm367cR8ZdGlw9duqeIYOhTI3b6jtE7f8vTEGxGyaTeG9QNhPovSrV0ugICAgICAgICAgICAgICAgICAg1PP2fKfCYryEPmcPdwg953V3yt6oOacYxarxqq1pCZJHX1WDwQt5AfC0c1ry5a469Vp2hG94rG8rIydkllM3Xebvt3pCN30xheX1/ilrz0190f3Kry3tn57VbU59xqsGqwcOfUniVXY8UzbqtO8/8AcNU27dNe0PJx7FWUsLpH7m7hxe7gAuzDhnNeKVYpSb26YVFhGHVGM1wjbtkmcS53wxMG8n6Wj8L1uLFXHSKV4hdUpFK9MOssvYNHQ08dPALMibYc3Hi49SVsSeigICAgICAgICAgICAgICAgICCutJuk+LDGmGnLZao7NW92wXG+S3Hd3UFA0lHVYxUuc4uke83kld4WDqeHQBc2q1WPT06rz+0esoZMkUjeVwZayvDQRDZtPicfHMfw1eP1evy6m+0faPurslpv+K/HpD1JHl/Ro3AbgOihhwxH9y0WtNv2RTyBotu59F0T27QhM+kKXzvmA1s2pGbxRmzAPjduLut+C9LoNJ5NN5/NK102Hy67zzK+dDuR/wDDab2szf8AM1ADn33xN3tj6Hn18l3ulYaAgICAgICAgICAgICAgICAgIKd0p6WxT69Lhrmul2tknG1sXMM4F/XaBt4oKnyplSfE5S9xcI7kyTHaXEm5Db+Jyrdf4lj0tdubekfVrvkisLpw3C4aCJscbQLbm8XH5nnivG5M+XV3m1p9/8AUOHJfad7c+x9OJedZ39+XRdWLDFY2jhzTM2neX5I+wXRxCMzsrzSRmP2bezxHvyDvkfAzl0J/RWXhml67ebbiOP3dOkw9U9dmXoKyN2qXttQ33MB90DullHHq1v625L0C0dEICAgICAgICAgICAgICAgICD4mmaxpc8hrWi5cTYNA4kncgoDSlpbNRrUuHOLYtrXzjY6XmGcm9d5Qa3kHR6+ttNUBzKfeBudP/Lyb1+yofFPGaabfHj73+Eff9ELW24XD7umY2KFoGoLAAd1g/JXk60vqLTfJPP8y4cuWK8csUNubu2kqzx44iHJz3l+uctxMvAzPjjaSF0jt+5jfncdy2afBbPk6YMeOct+mFXZTwGbGa4Rgm7yXyyW/wB2y+0/gei9XSkUrFa8Qu61isbQ6zwnDo6WGOGFurHE0NaOg58z1UmWWgICAgICAgICAgICAgICAgw8WxOKlidNUPbHGwXLnG3oOZPJBzbpL0mzYo4w0946UGwaPHP1f05NQeno70aF2rU4g2zfEyE7CeTpOQ+n7ryfi/j22+HTT39bfT6ozKyqyuA7kWwDZccByaqDT6WbT1ZP4+qvzZ/SrCYy2071bUps5thzlsYmWJVzhoJJsALk8gE7zO0ITO/aFLZrxp1fUWjBLAdSJoG11za9uJJXpdFpowY+/M8rfT4fLr+ro3RVksYVSDXA7RMA6Z3EG2xgPJtz63XY6G6oCAgIMTFcTipYnS1EjY42b3ONh5dT0CCvX6cMND7D2xb8/s9n2Jug3LLmbaPEG3pJ2SEb2X1ZG+bHWI87WQe2gICAgICAgICDxs1Znp8NgM1U8NG5rR45XcGtbx/G9BzLnXOlVjc4bYiPWtDTs225E28TjzUb3rSs2tO0QLA0faOmUgbUVoDphtaw7WwefBzv6BeJ8W8avqJ8nT/l9vrP2a7XbfXV5k7rNjf1/wDS4NNpOnvPPyV+bPN+1eGO1lvNWdabNG2z5c5TYmUEr7JPZCZVtpIzFYdmidtO2UjgODP3Vt4bpd5823u+rt0eDf8A9Le5sugXIuu7/EKlvdbcU7T8TtxktyG0D1V2sl8oCAgICDnLT7mrtNU2kjd7ql8YG50rt9+eqNnqUGuYNkQzwh7pNR7hcNLdgB3X4qt1HiMYrbRG8K62viMk1iO0PNxHAqzDXiSzmapu2aMm3/UN3kVu0+uw5+1Z7+yeXbjy1vHZYmSdN8kVosTb7Vu4TsFngfW0bHeYsfNdjYu7BMbp62MS0srZWHi07Wnk4b2noUHoICAgICAg1PP2e6fCYryHXmcPdwg95/V3yt6oObMVxOsxyru+8kjzZjB4Im8gNzQOJWrNnphpN8k7RDEzERvK3MkZKhw1ntZLPnI70h3N+mMfnivC+JeJ5dbfy6dq+z+5aL5O288Pbqqp0psNjRw/da9Ppop+/tcGTLN/2fAACsK1iEOHw5ykjMonOWUZlrebsfFHCX73u7sbeZ5+QW/S6ec+Tb09UsGKct9vRX+QMryYxXBjidS5knk5Nvt2/M4mw9eS9RWsVjaF3EREbQ6woaRkEbIomhrI2hrWjc1rRYBZZToCAgICDjXBWCevjFWdkkw9rfiXO71/M/quXW3vTT3tj5iJ2Ynh0vNTMcLOaLDdstbyK+Z0y5K96zLmvStuYY5w8WI2OadhaRfZ5cVt/wAmZ7z2n2oRi6fytEzPoohnu+iIgk36hv7Nx6cW+mzorrRf/osuLauf8Ue31+7prafVWurX4LPce0p5PmHgkA67WvHReu02sw6mvVitv8/4bN1uZJ03xyaseJt9k/YPbMBMburmja30uPJdIt6jq2TMD4ntex20OaQQfUIJkBAQV3pN0nRYY10MGrLVkbG72wX+J/X6UFAUlHV4xUuc5zpHvN5JXbmDry6ALm1Wrx6enVef2j2oXyRSN5XVlbLkGGxd0Xc7xPPilP4avD63WZdZk/T4R93JfJ/tb+GdLI6U3OwDcOA8lPBp4rHZyWvN53l+7l2RGzCNzllGZROcsozLCrqprGuc42a0Ek8gFmIm09MId5naFM43iEuJVQEbS7WdqRRjfYmw9TxXptLp4w06fX1XeDDGKm3q6c0cZQZhVIyKwMrwHTPHxPI2gH5RuC6W5tSAgICAgIOWtMmWHYfiDnsFoqomWMjg693gciHG/wDqCTG4tHRxmkV1M1zjeSOzJhzNtjvIj8rwOt0v+BquN6W+X2abdpbdNSX2sPosZvDqzHVi/hGa+xi+1LTZwVTk09qztMbSxF9uUOJUMVTGWSsbIw72uF//AIo4cuTBfqpMxKW+/eFS5r0V6t30Bvx9i87fJrz+fuvX6Dx/q2rqI98f3H0IzbfmangOZ6/BpS2J74rG7oXi7H+bT+oseq9LjyVyV6qTvDdExPeF45K0xUlbqx1VqWY2ADr+zkP0v+HydZTZWS14IuCCN9+FvNBT+lLS42n16XDXB0vhknG1sJ4hl9jnddw8wgqDLuXpsRlL3F2oTd8rjcuPEC/icVx6vWU09f19jRmz1x9vVduC4TFQxBjGAW2hvEn5nleK1GoyarJM7+/+ocU2mPxX59jIN3nWct2HDFY/RqmZtO8voldMQwjc5ZRmUTnLKMyglfZGuZVjpFzDrns0R2NPvCOJ4N9OKufDdLtHm29yx0WDb/0t7m+6Bcjajf8AEKlvecLU7T8LTvk8zuHS5VusV1oCAgICAgINW0kZUbilE+Kw9qzvwu+WQDdfkd3qg5tyPjzsMrPeAtYT7OZpG1tja5HNp/KrfFNDGrwTWPzR3j/v1RvXeHSWHVQc2wNxa7TzBXldDmnby7cw0Vn0TytDt4uuzJjreNrQzPd581MW7WH91W5tD/8APeGqYmOGO6QO2P2Hn+4XD5dqT2/hibRbtZr+ZMuxVLbTxh7eDxvb5OG0Ky0Wttjt+Cdp9jTab4/xVVNmHIskJLqc+1Zy+Nvpx9F6zTeI1yRtftPwbsWupPa/afgwKXOVfBA+lZUSNifscw72jiGuI1mehCsond2xMT3hPlPKj6tzXSAiMnYPil8uQ6rh1esrhrO09/k4dTrIpPRTvb5Low2hZSMDWtAcBYNHhj/crx2fNfU23/1+M/ZzRHR3t3t8mQ1l9rtpW/HiiIR57y+nOW8mUTnIjMonOWUZlE9yyhMtXznmAUkJ1T7yTYwcubj5Lq0em86/fiOW3TYfNv34hqWi/JzsXrPeAmCM68z/AJttwy/Nx/pdekiNo2heRGzqqGJrGtawBrWgNAG5oGwALI+0BAQEBAQEBBz3p+yf7CYV0LfdznVltuZLwcf5h/UdUGXoizQZouzyH3kG1hPxx8vMbvKy8h41pJwZo1GPief3+7my12neFptk1hccVGl4vWLQxvu+HOUmJQTRh2/7rVfHW/KExEsFzHM8O0f3vC4cul97X3rw8+roY5fD7t//AGn9lnDqMmGe/wCKPj92jJhpk47T8GnYrlD2szQ+G773DhucBzcNhHmr/B4nijFN4v29nr/Djj/LxW8um/f+P59G2UFI2nbqx7X2sX8ujOQ6qkzZb6q29u1fSPq6cdIwxtHe3rP0ZLI7bTvW+mPblOIfrnLaxMonORGZROcsozKJzllCZYGJVrYWOe82awXJUqUm9orViKze3TCn6mWbFaxrY2lz5XBkbPlHAfbaT5r0+nwxhpFYXuHFGOnTDqfI2V48LpI4I7F3ikf/ABJD4j5cugW5tbAgICAgICAgICDz8wYRHW08tPMLslaWn6TwcOoNig5MlinwavLXbJKd9jylZ/4ub+vRaNTgrnxTjt6sWrvGzoLAMVZPGySM3ZKA4dCeBXisUWwZJxXcX5Z2l6jnLsZRucsIyic5YRmWNNED0K12xxZrmN2K7XA1QTY/Zc86eOrfbuhvaI23frGBvmumlIqxts/HOWxiZROciMyic5ZRmUTnLKEyhkesoTKrNIGYPbP9hGe5Ge8eD3j8D9VeeH6bor5luZ+S10WDpjrtzK1dBWRuzRCuqG+9mb7pp3xRH4rcC79PNWTvW4gICAgICAgICAgIKi0+5O7RCK6FvvKcWltvfFvuf5dvoSg0DRLmP2bzSyO7sh1or/C/i31/UdV5/wAb0fVEZ68xz+zm1FO3VC5oZtYdeKqcV+uu7ni28DnLYTKJzkRmUTnIjMo3ORCUTnLKMyic5EZlE5yyjMonOWUJlE9yyhMtSzzmDs0Wqw+9k2D6G8Xfsu7Rabzb9VuIdOkwebfeeIeRofyQcTqvazC9NAdZ5P8AxX7wz8noOq9Au3UDGgAACwGwDkAg/UBAQEBAQEBAQEBB8TRB7XNeA5rgWkHc4EWIPog5N0h5Yfg9eWMuGEiWB/032C/NpFvssWrFomJ4Jjda2TMwisgZKPF4ZG/K8b/39V4vUYJ0meaenp+ytvXy7bNkc5TY3ROciMyjc5EN0TnLKMyic5EZlE5yyjMonOWUJlE5ykjMvOxfEWQRukkNmsH3PADqSp48c5LRWpSk5LRWFT0tPPi9a1jBeSd1hyjaP0AC9NixRjpFYX+LHGOsVh1dlPL0WHUsdPCNjB3ncZHnxOPUlbGx7CAgICAgICAgICAgICDSNLWUBidE7UAM8F5IjxOzvM/1AD1AQc+5Ax80VTqyXEcpDHj5HXsHW6Heq3xPSefi3jmO8NGfH117cwvOnmuLf2QvNYrbxtKviz6c5bWJROcsozKJzkRmUTnLKMyic5ZQmUTnKSMyhlfZEJlVGecf7RL7OM+7jNv53cT5Dgr7Q6by69U8yudFp/Lr1TzK7NCeRuw0/aZ2/wCYqG7LjbDEdob0J2E+nJd7tWcgICAgICAgICAgICAgICDmvTpk/sdV2mFtoaokmw2Mm3uFuGtv+6D1dHGYu0Qajz72DYfrZ8J/HovL+JaXyMvXXifn6qzU4+i28cS3XXuuWO7Rujc5ZRmUTnLKMyic5ZQmUTnKSMyie5ZQmWmZ9x/2MZhjPvJBtI3sZ+5VhodN1267cQ7NFg67dduIfuhLI3bqgVU7b09O7YCNk0o2gdQNhPorxdOlEBAQEBAQEBAQEBAQEBAQEHjZvy+zEaSWnkt329138N48Lh5FBylRTTYVWkSDVfC8slZ8zeI+20ei59TgjPjmk+792vLji9ZhdtDVtkY1zDdrwC09CvKRWaTNZU3eJ2lM5ymxMonOWUJlE5ykhMonOWWJeXjmKNponSP+HcOLnHcAt2HFOW8VhnFjnLeKwrLAsLnxiubG3a+Z13O4RsHiceQA3eg4r0eOkUrFYehx0ilYrDrLL+DRUNPHTwN1WRCw+o7y48yTcnzU03ooCAgICAgICAgICAgICAgICCkv9oLJ2s1uIQja0Bk4HFt7Nf6XsfRBp2jLHdhppDuu6Mnlxb+fUqk8U03fza+9W63F/vHvWLr3VXHdwbo3OUkZlE5yyihkfZS2QlU2b8bNXNqx3MbDqsA+M7ta3Xgr/R6fyqbzzK90mn8qm88y6B0PZIGGUokmA7TUAOf/AMtu9sYPla/XyXW61gICAgICAgICAgICAgICAgICAggr6Nk8b4pWhzJGuY5p3FrhYhByRm/ApcHr3RXN43CSJ3zsJJaf6EHyKjekXrNZ4li1YtG0rOwLFm1ULJW/ELEfK4bwvL5cM4ck0l5/LjnHeayznOUYhr3ROcpITLSM/wCPajezxnvPHfI+Fp4ev6Ky0Gn6p8y3HosNBp+qfMtxHD2NBORu0y9uqG+6hNomkbJZB8Xk39fJXC4dDICAgICAgICAgICAgICAgICAgICCudNeT+30ZmibeelBe2w70kY2uZ15gcx1QUXkTHuzSmOQ2jlO/gx3A/j7Lg12m82vVHMOLWYPMr1RzC0tdUcKSZeRmLGW0sRe7xHYxvFzv2XTp8E5bbRx6tuDDbNfaOPVoOT8vTYxXNjue+deaT+Gwbz+APJegrWKxtD0NaxWNodZ4Xh8dNEyGFoZHE0Na0cAPypJMpAQEBAQEBAQEBAQEBAQEBAQEBAQEFAaVtE8kcj6rDmGSN93PhaLvidvJYB4mnkNoQVlS5gqqcGNsjmhuzVcL6pHDvC48lovpsV53mGi+mxXneYZOC4HW4vNaJr5nE2dIb6kY+p25vkttKVpG1Y2bKUrSNqxs6X0dZJjwin1GnXlk70slvEeTeTRwHqpJtsQEBAQEBAQEBAQEBAQEBAQEBAQEBAQEGJU4XDKdaSGN55uja4/chBkQwtYA1jQ1o3AAADyAQfaAgICAgICAgICAgICAgICD//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25" name="AutoShape 10" descr="data:image/jpeg;base64,/9j/4AAQSkZJRgABAQAAAQABAAD/2wCEAAkGBxQQEhQUEBQWFBUSGBcWFxUYFRcZFxAWFRgWFhkYFxcYHCghGRwlHBgULTIiJSkrLi4uFx8zODMsOSgtLisBCgoKDg0OGxAQGywlICYsLCwuLSwsLCwsKywsLCwsLDQsLCwsLCwsLDQsLCwsNCwsLCwsLCwsLCwsLCwsLCwsLP/AABEIAMwAzAMBEQACEQEDEQH/xAAcAAEAAgMBAQEAAAAAAAAAAAAAAwcEBggFAgH/xABAEAABAwICBwUHAgQDCQAAAAABAAIDBBEFBgcSITFBUWEUIjJxgRMjQlJikcGx0VNyofAVJIIIM0NjkqLS4fH/xAAbAQEAAgMBAQAAAAAAAAAAAAAAAgUBAwQGB//EADERAQACAQMCAwYGAwEBAQAAAAABAgMEETESIQUTQVGBobHR4SIyYXGRwRRC8CNSBv/aAAwDAQACEQMRAD8AvFAQEBAQEBAQEBAQEBAQEBAQEBAQEBAQVjnnTHT0DzFTN7VK3Y4h1o4yOBcAdY9B90Hh5Y07iWZsddA2JjyB7VjiRGTxe13w9QdnJBdDHhwBaQQRcEbQQdxBQfSAgICAgICAgICAgICAgICAgICAgIPiaVrGlzyGtaLlxNg0DiSdyCgNKWlt1RrUuHOLYtrXzjY6bgQzk3rvKCvsu5ZfUkFwIYdwA70nl06rnzaiuOJmZ+yt1evjFPl4+9vk9XPGS+wxsla5tnHVdHe5jPDbxvt2cFxaHxOupyTSIn9J9rdpMmSY6cs/ierkvS5Ph9M2ncz2oYTqEnwMIFm+QN/urV2OmUBAQEBAQEBAQEBAQEBAQEBAQEBBiYricVLE6aoe2ONguXONh5DmeiDmrSZpOlxRxhhvFStOxvxT2+J/Tk1Bg5Tya+ZzXStJJ2tj/L+Q6Kv1WupirMzPb2/RUarW2vPlYO8+3/vmtSho2UosyzpLWL+DejOQ6ry+fPfVTvftX0j2/rP0c+PHXBx3t6z9FSaQ8w9qmEcZvHCTt+d+4n03fdel8M0nk06rcz8IWulxdFeqeZW5oz0ZwigY6tjvLMTJZw2xtcGhrfsL+qs3UtlAQEBAQEBAQEBAQEBAQEBAQEBB42aszU+GwmapeGjc1vxSu36rRxKDmPPGdanGZxrAiMO91A25DeAJ+Z1uKxMxEbyxMxEby2HJmRiCHygF427fBCOZ5uVFrvFK1jaOPjKpz6i+eejH2j1lYDA2JupFuPif8Un7DoqCZvlt15PdHpH3/Vpjpxx0098+1pWkPMfZ4/YxH3so2n+GzifMq48N0nm367cR8ZdGlw9duqeIYOhTI3b6jtE7f8vTEGxGyaTeG9QNhPovSrV0ugICAgICAgICAgICAgICAgICAg1PP2fKfCYryEPmcPdwg953V3yt6oOacYxarxqq1pCZJHX1WDwQt5AfC0c1ry5a469Vp2hG94rG8rIydkllM3Xebvt3pCN30xheX1/ilrz0190f3Kry3tn57VbU59xqsGqwcOfUniVXY8UzbqtO8/8AcNU27dNe0PJx7FWUsLpH7m7hxe7gAuzDhnNeKVYpSb26YVFhGHVGM1wjbtkmcS53wxMG8n6Wj8L1uLFXHSKV4hdUpFK9MOssvYNHQ08dPALMibYc3Hi49SVsSeigICAgICAgICAgICAgICAgICCutJuk+LDGmGnLZao7NW92wXG+S3Hd3UFA0lHVYxUuc4uke83kld4WDqeHQBc2q1WPT06rz+0esoZMkUjeVwZayvDQRDZtPicfHMfw1eP1evy6m+0faPurslpv+K/HpD1JHl/Ro3AbgOihhwxH9y0WtNv2RTyBotu59F0T27QhM+kKXzvmA1s2pGbxRmzAPjduLut+C9LoNJ5NN5/NK102Hy67zzK+dDuR/wDDab2szf8AM1ADn33xN3tj6Hn18l3ulYaAgICAgICAgICAgICAgICAgIKd0p6WxT69Lhrmul2tknG1sXMM4F/XaBt4oKnyplSfE5S9xcI7kyTHaXEm5Db+Jyrdf4lj0tdubekfVrvkisLpw3C4aCJscbQLbm8XH5nnivG5M+XV3m1p9/8AUOHJfad7c+x9OJedZ39+XRdWLDFY2jhzTM2neX5I+wXRxCMzsrzSRmP2bezxHvyDvkfAzl0J/RWXhml67ebbiOP3dOkw9U9dmXoKyN2qXttQ33MB90DullHHq1v625L0C0dEICAgICAgICAgICAgICAgICD4mmaxpc8hrWi5cTYNA4kncgoDSlpbNRrUuHOLYtrXzjY6XmGcm9d5Qa3kHR6+ttNUBzKfeBudP/Lyb1+yofFPGaabfHj73+Eff9ELW24XD7umY2KFoGoLAAd1g/JXk60vqLTfJPP8y4cuWK8csUNubu2kqzx44iHJz3l+uctxMvAzPjjaSF0jt+5jfncdy2afBbPk6YMeOct+mFXZTwGbGa4Rgm7yXyyW/wB2y+0/gei9XSkUrFa8Qu61isbQ6zwnDo6WGOGFurHE0NaOg58z1UmWWgICAgICAgICAgICAgICAgw8WxOKlidNUPbHGwXLnG3oOZPJBzbpL0mzYo4w0946UGwaPHP1f05NQeno70aF2rU4g2zfEyE7CeTpOQ+n7ryfi/j22+HTT39bfT6ozKyqyuA7kWwDZccByaqDT6WbT1ZP4+qvzZ/SrCYy2071bUps5thzlsYmWJVzhoJJsALk8gE7zO0ITO/aFLZrxp1fUWjBLAdSJoG11za9uJJXpdFpowY+/M8rfT4fLr+ro3RVksYVSDXA7RMA6Z3EG2xgPJtz63XY6G6oCAgIMTFcTipYnS1EjY42b3ONh5dT0CCvX6cMND7D2xb8/s9n2Jug3LLmbaPEG3pJ2SEb2X1ZG+bHWI87WQe2gICAgICAgICDxs1Znp8NgM1U8NG5rR45XcGtbx/G9BzLnXOlVjc4bYiPWtDTs225E28TjzUb3rSs2tO0QLA0faOmUgbUVoDphtaw7WwefBzv6BeJ8W8avqJ8nT/l9vrP2a7XbfXV5k7rNjf1/wDS4NNpOnvPPyV+bPN+1eGO1lvNWdabNG2z5c5TYmUEr7JPZCZVtpIzFYdmidtO2UjgODP3Vt4bpd5823u+rt0eDf8A9Le5sugXIuu7/EKlvdbcU7T8TtxktyG0D1V2sl8oCAgICDnLT7mrtNU2kjd7ql8YG50rt9+eqNnqUGuYNkQzwh7pNR7hcNLdgB3X4qt1HiMYrbRG8K62viMk1iO0PNxHAqzDXiSzmapu2aMm3/UN3kVu0+uw5+1Z7+yeXbjy1vHZYmSdN8kVosTb7Vu4TsFngfW0bHeYsfNdjYu7BMbp62MS0srZWHi07Wnk4b2noUHoICAgICAg1PP2e6fCYryHXmcPdwg95/V3yt6oObMVxOsxyru+8kjzZjB4Im8gNzQOJWrNnphpN8k7RDEzERvK3MkZKhw1ntZLPnI70h3N+mMfnivC+JeJ5dbfy6dq+z+5aL5O288Pbqqp0psNjRw/da9Ppop+/tcGTLN/2fAACsK1iEOHw5ykjMonOWUZlrebsfFHCX73u7sbeZ5+QW/S6ec+Tb09UsGKct9vRX+QMryYxXBjidS5knk5Nvt2/M4mw9eS9RWsVjaF3EREbQ6woaRkEbIomhrI2hrWjc1rRYBZZToCAgICDjXBWCevjFWdkkw9rfiXO71/M/quXW3vTT3tj5iJ2Ynh0vNTMcLOaLDdstbyK+Z0y5K96zLmvStuYY5w8WI2OadhaRfZ5cVt/wAmZ7z2n2oRi6fytEzPoohnu+iIgk36hv7Nx6cW+mzorrRf/osuLauf8Ue31+7prafVWurX4LPce0p5PmHgkA67WvHReu02sw6mvVitv8/4bN1uZJ03xyaseJt9k/YPbMBMburmja30uPJdIt6jq2TMD4ntex20OaQQfUIJkBAQV3pN0nRYY10MGrLVkbG72wX+J/X6UFAUlHV4xUuc5zpHvN5JXbmDry6ALm1Wrx6enVef2j2oXyRSN5XVlbLkGGxd0Xc7xPPilP4avD63WZdZk/T4R93JfJ/tb+GdLI6U3OwDcOA8lPBp4rHZyWvN53l+7l2RGzCNzllGZROcsozLCrqprGuc42a0Ek8gFmIm09MId5naFM43iEuJVQEbS7WdqRRjfYmw9TxXptLp4w06fX1XeDDGKm3q6c0cZQZhVIyKwMrwHTPHxPI2gH5RuC6W5tSAgICAgIOWtMmWHYfiDnsFoqomWMjg693gciHG/wDqCTG4tHRxmkV1M1zjeSOzJhzNtjvIj8rwOt0v+BquN6W+X2abdpbdNSX2sPosZvDqzHVi/hGa+xi+1LTZwVTk09qztMbSxF9uUOJUMVTGWSsbIw72uF//AIo4cuTBfqpMxKW+/eFS5r0V6t30Bvx9i87fJrz+fuvX6Dx/q2rqI98f3H0IzbfmangOZ6/BpS2J74rG7oXi7H+bT+oseq9LjyVyV6qTvDdExPeF45K0xUlbqx1VqWY2ADr+zkP0v+HydZTZWS14IuCCN9+FvNBT+lLS42n16XDXB0vhknG1sJ4hl9jnddw8wgqDLuXpsRlL3F2oTd8rjcuPEC/icVx6vWU09f19jRmz1x9vVduC4TFQxBjGAW2hvEn5nleK1GoyarJM7+/+ocU2mPxX59jIN3nWct2HDFY/RqmZtO8voldMQwjc5ZRmUTnLKMyglfZGuZVjpFzDrns0R2NPvCOJ4N9OKufDdLtHm29yx0WDb/0t7m+6Bcjajf8AEKlvecLU7T8LTvk8zuHS5VusV1oCAgICAgINW0kZUbilE+Kw9qzvwu+WQDdfkd3qg5tyPjzsMrPeAtYT7OZpG1tja5HNp/KrfFNDGrwTWPzR3j/v1RvXeHSWHVQc2wNxa7TzBXldDmnby7cw0Vn0TytDt4uuzJjreNrQzPd581MW7WH91W5tD/8APeGqYmOGO6QO2P2Hn+4XD5dqT2/hibRbtZr+ZMuxVLbTxh7eDxvb5OG0Ky0Wttjt+Cdp9jTab4/xVVNmHIskJLqc+1Zy+Nvpx9F6zTeI1yRtftPwbsWupPa/afgwKXOVfBA+lZUSNifscw72jiGuI1mehCsond2xMT3hPlPKj6tzXSAiMnYPil8uQ6rh1esrhrO09/k4dTrIpPRTvb5Low2hZSMDWtAcBYNHhj/crx2fNfU23/1+M/ZzRHR3t3t8mQ1l9rtpW/HiiIR57y+nOW8mUTnIjMonOWUZlE9yyhMtXznmAUkJ1T7yTYwcubj5Lq0em86/fiOW3TYfNv34hqWi/JzsXrPeAmCM68z/AJttwy/Nx/pdekiNo2heRGzqqGJrGtawBrWgNAG5oGwALI+0BAQEBAQEBBz3p+yf7CYV0LfdznVltuZLwcf5h/UdUGXoizQZouzyH3kG1hPxx8vMbvKy8h41pJwZo1GPief3+7my12neFptk1hccVGl4vWLQxvu+HOUmJQTRh2/7rVfHW/KExEsFzHM8O0f3vC4cul97X3rw8+roY5fD7t//AGn9lnDqMmGe/wCKPj92jJhpk47T8GnYrlD2szQ+G773DhucBzcNhHmr/B4nijFN4v29nr/Djj/LxW8um/f+P59G2UFI2nbqx7X2sX8ujOQ6qkzZb6q29u1fSPq6cdIwxtHe3rP0ZLI7bTvW+mPblOIfrnLaxMonORGZROcsozKJzllCZYGJVrYWOe82awXJUqUm9orViKze3TCn6mWbFaxrY2lz5XBkbPlHAfbaT5r0+nwxhpFYXuHFGOnTDqfI2V48LpI4I7F3ikf/ABJD4j5cugW5tbAgICAgICAgICDz8wYRHW08tPMLslaWn6TwcOoNig5MlinwavLXbJKd9jylZ/4ub+vRaNTgrnxTjt6sWrvGzoLAMVZPGySM3ZKA4dCeBXisUWwZJxXcX5Z2l6jnLsZRucsIyic5YRmWNNED0K12xxZrmN2K7XA1QTY/Zc86eOrfbuhvaI23frGBvmumlIqxts/HOWxiZROciMyic5ZRmUTnLKEyhkesoTKrNIGYPbP9hGe5Ge8eD3j8D9VeeH6bor5luZ+S10WDpjrtzK1dBWRuzRCuqG+9mb7pp3xRH4rcC79PNWTvW4gICAgICAgICAgIKi0+5O7RCK6FvvKcWltvfFvuf5dvoSg0DRLmP2bzSyO7sh1or/C/i31/UdV5/wAb0fVEZ68xz+zm1FO3VC5oZtYdeKqcV+uu7ni28DnLYTKJzkRmUTnIjMo3ORCUTnLKMyic5EZlE5yyjMonOWUJlE9yyhMtSzzmDs0Wqw+9k2D6G8Xfsu7Rabzb9VuIdOkwebfeeIeRofyQcTqvazC9NAdZ5P8AxX7wz8noOq9Au3UDGgAACwGwDkAg/UBAQEBAQEBAQEBB8TRB7XNeA5rgWkHc4EWIPog5N0h5Yfg9eWMuGEiWB/032C/NpFvssWrFomJ4Jjda2TMwisgZKPF4ZG/K8b/39V4vUYJ0meaenp+ytvXy7bNkc5TY3ROciMyjc5EN0TnLKMyic5EZlE5yyjMonOWUJlE5ykjMvOxfEWQRukkNmsH3PADqSp48c5LRWpSk5LRWFT0tPPi9a1jBeSd1hyjaP0AC9NixRjpFYX+LHGOsVh1dlPL0WHUsdPCNjB3ncZHnxOPUlbGx7CAgICAgICAgICAgICDSNLWUBidE7UAM8F5IjxOzvM/1AD1AQc+5Ax80VTqyXEcpDHj5HXsHW6Heq3xPSefi3jmO8NGfH117cwvOnmuLf2QvNYrbxtKviz6c5bWJROcsozKJzkRmUTnLKMyic5ZQmUTnKSMyhlfZEJlVGecf7RL7OM+7jNv53cT5Dgr7Q6by69U8yudFp/Lr1TzK7NCeRuw0/aZ2/wCYqG7LjbDEdob0J2E+nJd7tWcgICAgICAgICAgICAgICDmvTpk/sdV2mFtoaokmw2Mm3uFuGtv+6D1dHGYu0Qajz72DYfrZ8J/HovL+JaXyMvXXifn6qzU4+i28cS3XXuuWO7Rujc5ZRmUTnLKMyic5ZQmUTnKSMyie5ZQmWmZ9x/2MZhjPvJBtI3sZ+5VhodN1267cQ7NFg67dduIfuhLI3bqgVU7b09O7YCNk0o2gdQNhPorxdOlEBAQEBAQEBAQEBAQEBAQEHjZvy+zEaSWnkt329138N48Lh5FBylRTTYVWkSDVfC8slZ8zeI+20ei59TgjPjmk+792vLji9ZhdtDVtkY1zDdrwC09CvKRWaTNZU3eJ2lM5ymxMonOWUJlE5ykhMonOWWJeXjmKNponSP+HcOLnHcAt2HFOW8VhnFjnLeKwrLAsLnxiubG3a+Z13O4RsHiceQA3eg4r0eOkUrFYehx0ilYrDrLL+DRUNPHTwN1WRCw+o7y48yTcnzU03ooCAgICAgICAgICAgICAgICCkv9oLJ2s1uIQja0Bk4HFt7Nf6XsfRBp2jLHdhppDuu6Mnlxb+fUqk8U03fza+9W63F/vHvWLr3VXHdwbo3OUkZlE5yyihkfZS2QlU2b8bNXNqx3MbDqsA+M7ta3Xgr/R6fyqbzzK90mn8qm88y6B0PZIGGUokmA7TUAOf/AMtu9sYPla/XyXW61gICAgICAgICAgICAgICAgICAggr6Nk8b4pWhzJGuY5p3FrhYhByRm/ApcHr3RXN43CSJ3zsJJaf6EHyKjekXrNZ4li1YtG0rOwLFm1ULJW/ELEfK4bwvL5cM4ck0l5/LjnHeayznOUYhr3ROcpITLSM/wCPajezxnvPHfI+Fp4ev6Ky0Gn6p8y3HosNBp+qfMtxHD2NBORu0y9uqG+6hNomkbJZB8Xk39fJXC4dDICAgICAgICAgICAgICAgICAgICCudNeT+30ZmibeelBe2w70kY2uZ15gcx1QUXkTHuzSmOQ2jlO/gx3A/j7Lg12m82vVHMOLWYPMr1RzC0tdUcKSZeRmLGW0sRe7xHYxvFzv2XTp8E5bbRx6tuDDbNfaOPVoOT8vTYxXNjue+deaT+Gwbz+APJegrWKxtD0NaxWNodZ4Xh8dNEyGFoZHE0Na0cAPypJMpAQEBAQEBAQEBAQEBAQEBAQEBAQEFAaVtE8kcj6rDmGSN93PhaLvidvJYB4mnkNoQVlS5gqqcGNsjmhuzVcL6pHDvC48lovpsV53mGi+mxXneYZOC4HW4vNaJr5nE2dIb6kY+p25vkttKVpG1Y2bKUrSNqxs6X0dZJjwin1GnXlk70slvEeTeTRwHqpJtsQEBAQEBAQEBAQEBAQEBAQEBAQEBAQEGJU4XDKdaSGN55uja4/chBkQwtYA1jQ1o3AAADyAQfaAgICAgICAgICAgICAgICD//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grpSp>
        <p:nvGrpSpPr>
          <p:cNvPr id="5" name="Groupe 4"/>
          <p:cNvGrpSpPr/>
          <p:nvPr/>
        </p:nvGrpSpPr>
        <p:grpSpPr>
          <a:xfrm>
            <a:off x="3471582" y="2679944"/>
            <a:ext cx="268942" cy="1101915"/>
            <a:chOff x="3471582" y="2679944"/>
            <a:chExt cx="268942" cy="1101915"/>
          </a:xfrm>
        </p:grpSpPr>
        <p:pic>
          <p:nvPicPr>
            <p:cNvPr id="11280" name="Picture 16" descr="http://www.istockphoto.com/file_thumbview_approve/11810420/2/istockphoto_11810420-maths-symbols-signs-icon-buttons-plus-minus-multiply-divide-equals.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9135" r="79348" b="37687"/>
            <a:stretch/>
          </p:blipFill>
          <p:spPr bwMode="auto">
            <a:xfrm>
              <a:off x="3471582" y="2679944"/>
              <a:ext cx="268942" cy="25894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6" descr="http://www.istockphoto.com/file_thumbview_approve/11810420/2/istockphoto_11810420-maths-symbols-signs-icon-buttons-plus-minus-multiply-divide-equals.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9135" r="79348" b="37687"/>
            <a:stretch/>
          </p:blipFill>
          <p:spPr bwMode="auto">
            <a:xfrm>
              <a:off x="3471582" y="2966522"/>
              <a:ext cx="268942" cy="25894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http://www.istockphoto.com/file_thumbview_approve/11810420/2/istockphoto_11810420-maths-symbols-signs-icon-buttons-plus-minus-multiply-divide-equals.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9135" r="79348" b="37687"/>
            <a:stretch/>
          </p:blipFill>
          <p:spPr bwMode="auto">
            <a:xfrm>
              <a:off x="3471582" y="3236336"/>
              <a:ext cx="268942" cy="25894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http://www.istockphoto.com/file_thumbview_approve/11810420/2/istockphoto_11810420-maths-symbols-signs-icon-buttons-plus-minus-multiply-divide-equals.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9135" r="79348" b="37687"/>
            <a:stretch/>
          </p:blipFill>
          <p:spPr bwMode="auto">
            <a:xfrm>
              <a:off x="3471582" y="3522914"/>
              <a:ext cx="268942" cy="2589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e 3"/>
          <p:cNvGrpSpPr/>
          <p:nvPr/>
        </p:nvGrpSpPr>
        <p:grpSpPr>
          <a:xfrm>
            <a:off x="733538" y="2598814"/>
            <a:ext cx="5458873" cy="1166366"/>
            <a:chOff x="733538" y="2598814"/>
            <a:chExt cx="5458873" cy="1166366"/>
          </a:xfrm>
        </p:grpSpPr>
        <p:pic>
          <p:nvPicPr>
            <p:cNvPr id="11276" name="Picture 12" descr="https://encrypted-tbn3.gstatic.com/images?q=tbn:ANd9GcRsgdZG0YxGlnFC0lOsIvo8Caofsvy7uu-0Hu6tuqWH8MbO7I9d6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538" y="2607228"/>
              <a:ext cx="313509" cy="31350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s://encrypted-tbn3.gstatic.com/images?q=tbn:ANd9GcRsgdZG0YxGlnFC0lOsIvo8Caofsvy7uu-0Hu6tuqWH8MbO7I9d6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538" y="2888709"/>
              <a:ext cx="313509" cy="3135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s://encrypted-tbn3.gstatic.com/images?q=tbn:ANd9GcRsgdZG0YxGlnFC0lOsIvo8Caofsvy7uu-0Hu6tuqWH8MbO7I9d6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538" y="3451671"/>
              <a:ext cx="313509" cy="31350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https://encrypted-tbn3.gstatic.com/images?q=tbn:ANd9GcRsgdZG0YxGlnFC0lOsIvo8Caofsvy7uu-0Hu6tuqWH8MbO7I9d6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8902" y="2598814"/>
              <a:ext cx="313509" cy="31350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https://encrypted-tbn3.gstatic.com/images?q=tbn:ANd9GcRsgdZG0YxGlnFC0lOsIvo8Caofsvy7uu-0Hu6tuqWH8MbO7I9d6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8902" y="2880295"/>
              <a:ext cx="313509" cy="31350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https://encrypted-tbn3.gstatic.com/images?q=tbn:ANd9GcRsgdZG0YxGlnFC0lOsIvo8Caofsvy7uu-0Hu6tuqWH8MbO7I9d6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82394" y="3140968"/>
              <a:ext cx="285008" cy="2850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https://encrypted-tbn3.gstatic.com/images?q=tbn:ANd9GcRsgdZG0YxGlnFC0lOsIvo8Caofsvy7uu-0Hu6tuqWH8MbO7I9d6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326" y="3158523"/>
              <a:ext cx="313509" cy="313509"/>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16" descr="http://www.istockphoto.com/file_thumbview_approve/11810420/2/istockphoto_11810420-maths-symbols-signs-icon-buttons-plus-minus-multiply-divide-equals.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39135" r="79348" b="37687"/>
          <a:stretch/>
        </p:blipFill>
        <p:spPr bwMode="auto">
          <a:xfrm>
            <a:off x="3148167" y="4011270"/>
            <a:ext cx="268942" cy="25894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https://encrypted-tbn3.gstatic.com/images?q=tbn:ANd9GcRsgdZG0YxGlnFC0lOsIvo8Caofsvy7uu-0Hu6tuqWH8MbO7I9d6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1849" y="3971839"/>
            <a:ext cx="313509" cy="313509"/>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6616642" y="3959316"/>
            <a:ext cx="1523622" cy="338554"/>
          </a:xfrm>
          <a:prstGeom prst="rect">
            <a:avLst/>
          </a:prstGeom>
          <a:noFill/>
        </p:spPr>
        <p:txBody>
          <a:bodyPr wrap="none" rtlCol="0">
            <a:spAutoFit/>
          </a:bodyPr>
          <a:lstStyle/>
          <a:p>
            <a:r>
              <a:rPr lang="fr-BE" sz="1600" err="1" smtClean="0">
                <a:solidFill>
                  <a:schemeClr val="accent6">
                    <a:lumMod val="75000"/>
                  </a:schemeClr>
                </a:solidFill>
              </a:rPr>
              <a:t>Strong</a:t>
            </a:r>
            <a:r>
              <a:rPr lang="fr-BE" sz="1600" smtClean="0">
                <a:solidFill>
                  <a:schemeClr val="accent6">
                    <a:lumMod val="75000"/>
                  </a:schemeClr>
                </a:solidFill>
              </a:rPr>
              <a:t> </a:t>
            </a:r>
            <a:r>
              <a:rPr lang="fr-BE" sz="1600" err="1" smtClean="0">
                <a:solidFill>
                  <a:schemeClr val="accent6">
                    <a:lumMod val="75000"/>
                  </a:schemeClr>
                </a:solidFill>
              </a:rPr>
              <a:t>evidence</a:t>
            </a:r>
            <a:endParaRPr lang="fr-BE" sz="1600">
              <a:solidFill>
                <a:schemeClr val="accent6">
                  <a:lumMod val="75000"/>
                </a:schemeClr>
              </a:solidFill>
            </a:endParaRPr>
          </a:p>
        </p:txBody>
      </p:sp>
      <p:sp>
        <p:nvSpPr>
          <p:cNvPr id="49" name="ZoneTexte 48"/>
          <p:cNvSpPr txBox="1"/>
          <p:nvPr/>
        </p:nvSpPr>
        <p:spPr>
          <a:xfrm>
            <a:off x="3398242" y="3971465"/>
            <a:ext cx="2829942" cy="338554"/>
          </a:xfrm>
          <a:prstGeom prst="rect">
            <a:avLst/>
          </a:prstGeom>
          <a:noFill/>
        </p:spPr>
        <p:txBody>
          <a:bodyPr wrap="none" rtlCol="0">
            <a:spAutoFit/>
          </a:bodyPr>
          <a:lstStyle/>
          <a:p>
            <a:r>
              <a:rPr lang="fr-BE" sz="1600" smtClean="0">
                <a:solidFill>
                  <a:schemeClr val="accent6">
                    <a:lumMod val="75000"/>
                  </a:schemeClr>
                </a:solidFill>
              </a:rPr>
              <a:t>Positive </a:t>
            </a:r>
            <a:r>
              <a:rPr lang="fr-BE" sz="1600" err="1" smtClean="0">
                <a:solidFill>
                  <a:schemeClr val="accent6">
                    <a:lumMod val="75000"/>
                  </a:schemeClr>
                </a:solidFill>
              </a:rPr>
              <a:t>effect</a:t>
            </a:r>
            <a:r>
              <a:rPr lang="fr-BE" sz="1600" smtClean="0">
                <a:solidFill>
                  <a:schemeClr val="accent6">
                    <a:lumMod val="75000"/>
                  </a:schemeClr>
                </a:solidFill>
              </a:rPr>
              <a:t> but not </a:t>
            </a:r>
            <a:r>
              <a:rPr lang="fr-BE" sz="1600" err="1" smtClean="0">
                <a:solidFill>
                  <a:schemeClr val="accent6">
                    <a:lumMod val="75000"/>
                  </a:schemeClr>
                </a:solidFill>
              </a:rPr>
              <a:t>sufficient</a:t>
            </a:r>
            <a:endParaRPr lang="fr-BE" sz="1600">
              <a:solidFill>
                <a:schemeClr val="accent6">
                  <a:lumMod val="75000"/>
                </a:schemeClr>
              </a:solidFill>
            </a:endParaRPr>
          </a:p>
        </p:txBody>
      </p:sp>
      <p:grpSp>
        <p:nvGrpSpPr>
          <p:cNvPr id="3" name="Groupe 2"/>
          <p:cNvGrpSpPr/>
          <p:nvPr/>
        </p:nvGrpSpPr>
        <p:grpSpPr>
          <a:xfrm>
            <a:off x="765175" y="4509120"/>
            <a:ext cx="7696899" cy="2053392"/>
            <a:chOff x="765175" y="4509120"/>
            <a:chExt cx="7696899" cy="2053392"/>
          </a:xfrm>
        </p:grpSpPr>
        <p:sp>
          <p:nvSpPr>
            <p:cNvPr id="16" name="ZoneTexte 15"/>
            <p:cNvSpPr txBox="1"/>
            <p:nvPr/>
          </p:nvSpPr>
          <p:spPr>
            <a:xfrm>
              <a:off x="1264733" y="5085184"/>
              <a:ext cx="7197341" cy="1477328"/>
            </a:xfrm>
            <a:prstGeom prst="rect">
              <a:avLst/>
            </a:prstGeom>
            <a:noFill/>
          </p:spPr>
          <p:txBody>
            <a:bodyPr wrap="square" rtlCol="0">
              <a:spAutoFit/>
            </a:bodyPr>
            <a:lstStyle/>
            <a:p>
              <a:pPr marL="285750" indent="-285750">
                <a:buFont typeface="Arial" pitchFamily="34" charset="0"/>
                <a:buChar char="•"/>
              </a:pPr>
              <a:r>
                <a:rPr lang="en-US" b="1" i="1" smtClean="0">
                  <a:solidFill>
                    <a:srgbClr val="FFC000"/>
                  </a:solidFill>
                </a:rPr>
                <a:t>more </a:t>
              </a:r>
              <a:r>
                <a:rPr lang="en-US" b="1" i="1">
                  <a:solidFill>
                    <a:srgbClr val="FFC000"/>
                  </a:solidFill>
                </a:rPr>
                <a:t>research and </a:t>
              </a:r>
              <a:r>
                <a:rPr lang="en-US" b="1" i="1" smtClean="0">
                  <a:solidFill>
                    <a:srgbClr val="FFC000"/>
                  </a:solidFill>
                </a:rPr>
                <a:t>field experience need to be </a:t>
              </a:r>
              <a:r>
                <a:rPr lang="en-US" b="1" i="1">
                  <a:solidFill>
                    <a:srgbClr val="FFC000"/>
                  </a:solidFill>
                </a:rPr>
                <a:t>conducted </a:t>
              </a:r>
              <a:endParaRPr lang="en-US" b="1" i="1" smtClean="0">
                <a:solidFill>
                  <a:srgbClr val="FFC000"/>
                </a:solidFill>
              </a:endParaRPr>
            </a:p>
            <a:p>
              <a:pPr marL="285750" indent="-285750">
                <a:buFont typeface="Arial" pitchFamily="34" charset="0"/>
                <a:buChar char="•"/>
              </a:pPr>
              <a:r>
                <a:rPr lang="en-US" b="1" i="1" smtClean="0">
                  <a:solidFill>
                    <a:srgbClr val="FFC000"/>
                  </a:solidFill>
                </a:rPr>
                <a:t>as one practice influences </a:t>
              </a:r>
              <a:r>
                <a:rPr lang="en-US" b="1" i="1">
                  <a:solidFill>
                    <a:srgbClr val="FFC000"/>
                  </a:solidFill>
                </a:rPr>
                <a:t>multiple </a:t>
              </a:r>
              <a:r>
                <a:rPr lang="en-US" b="1" i="1" smtClean="0">
                  <a:solidFill>
                    <a:srgbClr val="FFC000"/>
                  </a:solidFill>
                </a:rPr>
                <a:t>ES, research must be holistic</a:t>
              </a:r>
            </a:p>
            <a:p>
              <a:pPr marL="285750" indent="-285750">
                <a:buFont typeface="Arial" pitchFamily="34" charset="0"/>
                <a:buChar char="•"/>
              </a:pPr>
              <a:r>
                <a:rPr lang="en-US" b="1" i="1">
                  <a:solidFill>
                    <a:srgbClr val="FFC000"/>
                  </a:solidFill>
                </a:rPr>
                <a:t>d</a:t>
              </a:r>
              <a:r>
                <a:rPr lang="en-US" b="1" i="1" smtClean="0">
                  <a:solidFill>
                    <a:srgbClr val="FFC000"/>
                  </a:solidFill>
                </a:rPr>
                <a:t>etailed </a:t>
              </a:r>
              <a:r>
                <a:rPr lang="en-US" b="1" i="1" err="1" smtClean="0">
                  <a:solidFill>
                    <a:srgbClr val="FFC000"/>
                  </a:solidFill>
                </a:rPr>
                <a:t>agroecological</a:t>
              </a:r>
              <a:r>
                <a:rPr lang="en-US" b="1" i="1" smtClean="0">
                  <a:solidFill>
                    <a:srgbClr val="FFC000"/>
                  </a:solidFill>
                </a:rPr>
                <a:t> research is </a:t>
              </a:r>
              <a:r>
                <a:rPr lang="en-US" b="1" i="1">
                  <a:solidFill>
                    <a:srgbClr val="FFC000"/>
                  </a:solidFill>
                </a:rPr>
                <a:t>needed to develop </a:t>
              </a:r>
              <a:r>
                <a:rPr lang="en-US" b="1" i="1" smtClean="0">
                  <a:solidFill>
                    <a:srgbClr val="FFC000"/>
                  </a:solidFill>
                </a:rPr>
                <a:t>crop productivity </a:t>
              </a:r>
              <a:r>
                <a:rPr lang="en-US" b="1" i="1">
                  <a:solidFill>
                    <a:srgbClr val="FFC000"/>
                  </a:solidFill>
                </a:rPr>
                <a:t>and region-specific approaches to control of weeds, </a:t>
              </a:r>
              <a:r>
                <a:rPr lang="en-US" b="1" i="1" smtClean="0">
                  <a:solidFill>
                    <a:srgbClr val="FFC000"/>
                  </a:solidFill>
                </a:rPr>
                <a:t>diseases </a:t>
              </a:r>
              <a:r>
                <a:rPr lang="en-US" b="1" i="1">
                  <a:solidFill>
                    <a:srgbClr val="FFC000"/>
                  </a:solidFill>
                </a:rPr>
                <a:t>and </a:t>
              </a:r>
              <a:r>
                <a:rPr lang="en-US" b="1" i="1" smtClean="0">
                  <a:solidFill>
                    <a:srgbClr val="FFC000"/>
                  </a:solidFill>
                </a:rPr>
                <a:t>pests</a:t>
              </a:r>
              <a:endParaRPr lang="fr-BE" b="1" i="1">
                <a:solidFill>
                  <a:srgbClr val="FFC000"/>
                </a:solidFill>
              </a:endParaRPr>
            </a:p>
          </p:txBody>
        </p:sp>
        <p:sp>
          <p:nvSpPr>
            <p:cNvPr id="31" name="ZoneTexte 30"/>
            <p:cNvSpPr txBox="1"/>
            <p:nvPr/>
          </p:nvSpPr>
          <p:spPr>
            <a:xfrm>
              <a:off x="765175" y="4509120"/>
              <a:ext cx="1922321" cy="461665"/>
            </a:xfrm>
            <a:prstGeom prst="rect">
              <a:avLst/>
            </a:prstGeom>
            <a:noFill/>
          </p:spPr>
          <p:txBody>
            <a:bodyPr wrap="none" rtlCol="0">
              <a:spAutoFit/>
            </a:bodyPr>
            <a:lstStyle/>
            <a:p>
              <a:r>
                <a:rPr lang="fr-BE" sz="2400" b="1" smtClean="0">
                  <a:solidFill>
                    <a:srgbClr val="FFC000"/>
                  </a:solidFill>
                </a:rPr>
                <a:t>Conclusions : </a:t>
              </a:r>
              <a:endParaRPr lang="fr-BE" sz="2400" b="1">
                <a:solidFill>
                  <a:srgbClr val="FFC000"/>
                </a:solidFill>
              </a:endParaRPr>
            </a:p>
          </p:txBody>
        </p:sp>
      </p:grpSp>
      <p:sp>
        <p:nvSpPr>
          <p:cNvPr id="33" name="ZoneTexte 32"/>
          <p:cNvSpPr txBox="1"/>
          <p:nvPr/>
        </p:nvSpPr>
        <p:spPr>
          <a:xfrm>
            <a:off x="1612513" y="3959316"/>
            <a:ext cx="1447319" cy="338554"/>
          </a:xfrm>
          <a:prstGeom prst="rect">
            <a:avLst/>
          </a:prstGeom>
          <a:noFill/>
        </p:spPr>
        <p:txBody>
          <a:bodyPr wrap="none" rtlCol="0">
            <a:spAutoFit/>
          </a:bodyPr>
          <a:lstStyle/>
          <a:p>
            <a:r>
              <a:rPr lang="fr-BE" sz="1600" err="1" smtClean="0">
                <a:solidFill>
                  <a:schemeClr val="accent6">
                    <a:lumMod val="75000"/>
                  </a:schemeClr>
                </a:solidFill>
              </a:rPr>
              <a:t>Weak</a:t>
            </a:r>
            <a:r>
              <a:rPr lang="fr-BE" sz="1600" smtClean="0">
                <a:solidFill>
                  <a:schemeClr val="accent6">
                    <a:lumMod val="75000"/>
                  </a:schemeClr>
                </a:solidFill>
              </a:rPr>
              <a:t> </a:t>
            </a:r>
            <a:r>
              <a:rPr lang="fr-BE" sz="1600" err="1" smtClean="0">
                <a:solidFill>
                  <a:schemeClr val="accent6">
                    <a:lumMod val="75000"/>
                  </a:schemeClr>
                </a:solidFill>
              </a:rPr>
              <a:t>evidence</a:t>
            </a:r>
            <a:endParaRPr lang="fr-BE" sz="1600">
              <a:solidFill>
                <a:schemeClr val="accent6">
                  <a:lumMod val="75000"/>
                </a:schemeClr>
              </a:solidFill>
            </a:endParaRPr>
          </a:p>
        </p:txBody>
      </p:sp>
      <p:sp>
        <p:nvSpPr>
          <p:cNvPr id="2" name="Rectangle 1"/>
          <p:cNvSpPr/>
          <p:nvPr/>
        </p:nvSpPr>
        <p:spPr>
          <a:xfrm>
            <a:off x="1264733" y="3959316"/>
            <a:ext cx="6979675" cy="40578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7134" t="27804" r="39929" b="39977"/>
          <a:stretch/>
        </p:blipFill>
        <p:spPr bwMode="auto">
          <a:xfrm>
            <a:off x="5872066" y="3400518"/>
            <a:ext cx="251692" cy="44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7134" t="27804" r="39929" b="39977"/>
          <a:stretch/>
        </p:blipFill>
        <p:spPr bwMode="auto">
          <a:xfrm>
            <a:off x="1362201" y="3906895"/>
            <a:ext cx="251692" cy="44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0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188640"/>
            <a:ext cx="3514295" cy="584775"/>
          </a:xfrm>
          <a:prstGeom prst="rect">
            <a:avLst/>
          </a:prstGeom>
          <a:noFill/>
        </p:spPr>
        <p:txBody>
          <a:bodyPr wrap="none" rtlCol="0">
            <a:spAutoFit/>
          </a:bodyPr>
          <a:lstStyle/>
          <a:p>
            <a:r>
              <a:rPr lang="fr-BE" sz="3200" b="1" smtClean="0">
                <a:solidFill>
                  <a:schemeClr val="bg1"/>
                </a:solidFill>
              </a:rPr>
              <a:t>ES and </a:t>
            </a:r>
            <a:r>
              <a:rPr lang="fr-BE" sz="3200" b="1" err="1" smtClean="0">
                <a:solidFill>
                  <a:schemeClr val="bg1"/>
                </a:solidFill>
              </a:rPr>
              <a:t>Agroecology</a:t>
            </a:r>
            <a:endParaRPr lang="fr-BE" sz="3200" b="1">
              <a:solidFill>
                <a:schemeClr val="bg1"/>
              </a:solidFill>
            </a:endParaRPr>
          </a:p>
        </p:txBody>
      </p:sp>
      <p:sp>
        <p:nvSpPr>
          <p:cNvPr id="3" name="Rectangle à coins arrondis 2"/>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683568" y="925038"/>
            <a:ext cx="6577891" cy="461665"/>
          </a:xfrm>
          <a:prstGeom prst="rect">
            <a:avLst/>
          </a:prstGeom>
          <a:noFill/>
        </p:spPr>
        <p:txBody>
          <a:bodyPr wrap="none" rtlCol="0">
            <a:spAutoFit/>
          </a:bodyPr>
          <a:lstStyle/>
          <a:p>
            <a:r>
              <a:rPr lang="fr-BE" sz="2400" b="1" err="1" smtClean="0">
                <a:solidFill>
                  <a:srgbClr val="FFC000"/>
                </a:solidFill>
              </a:rPr>
              <a:t>Holistic</a:t>
            </a:r>
            <a:r>
              <a:rPr lang="fr-BE" sz="2400" b="1" smtClean="0">
                <a:solidFill>
                  <a:srgbClr val="FFC000"/>
                </a:solidFill>
              </a:rPr>
              <a:t> </a:t>
            </a:r>
            <a:r>
              <a:rPr lang="fr-BE" sz="2400" b="1" err="1" smtClean="0">
                <a:solidFill>
                  <a:srgbClr val="FFC000"/>
                </a:solidFill>
              </a:rPr>
              <a:t>approach</a:t>
            </a:r>
            <a:r>
              <a:rPr lang="fr-BE" sz="2400" b="1" smtClean="0">
                <a:solidFill>
                  <a:srgbClr val="FFC000"/>
                </a:solidFill>
              </a:rPr>
              <a:t> : </a:t>
            </a:r>
            <a:r>
              <a:rPr lang="fr-BE" sz="2400" b="1" err="1" smtClean="0">
                <a:solidFill>
                  <a:srgbClr val="FFC000"/>
                </a:solidFill>
              </a:rPr>
              <a:t>nested</a:t>
            </a:r>
            <a:r>
              <a:rPr lang="fr-BE" sz="2400" b="1" smtClean="0">
                <a:solidFill>
                  <a:srgbClr val="FFC000"/>
                </a:solidFill>
              </a:rPr>
              <a:t> structure and </a:t>
            </a:r>
            <a:r>
              <a:rPr lang="fr-BE" sz="2400" b="1" err="1" smtClean="0">
                <a:solidFill>
                  <a:srgbClr val="FFC000"/>
                </a:solidFill>
              </a:rPr>
              <a:t>processes</a:t>
            </a:r>
            <a:endParaRPr lang="fr-BE" sz="2400" b="1">
              <a:solidFill>
                <a:srgbClr val="FFC000"/>
              </a:solidFill>
            </a:endParaRPr>
          </a:p>
        </p:txBody>
      </p:sp>
      <p:grpSp>
        <p:nvGrpSpPr>
          <p:cNvPr id="14" name="Groupe 13"/>
          <p:cNvGrpSpPr/>
          <p:nvPr/>
        </p:nvGrpSpPr>
        <p:grpSpPr>
          <a:xfrm>
            <a:off x="683568" y="1556792"/>
            <a:ext cx="8087983" cy="4206081"/>
            <a:chOff x="683568" y="2031231"/>
            <a:chExt cx="8087983" cy="4206081"/>
          </a:xfrm>
        </p:grpSpPr>
        <p:pic>
          <p:nvPicPr>
            <p:cNvPr id="102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7087" t="30961" r="7574" b="4590"/>
            <a:stretch/>
          </p:blipFill>
          <p:spPr bwMode="auto">
            <a:xfrm>
              <a:off x="683568" y="2505610"/>
              <a:ext cx="8087983" cy="3731702"/>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7020272" y="2031231"/>
              <a:ext cx="1519775" cy="461665"/>
            </a:xfrm>
            <a:prstGeom prst="rect">
              <a:avLst/>
            </a:prstGeom>
            <a:noFill/>
          </p:spPr>
          <p:txBody>
            <a:bodyPr wrap="none" rtlCol="0">
              <a:spAutoFit/>
            </a:bodyPr>
            <a:lstStyle/>
            <a:p>
              <a:r>
                <a:rPr lang="fr-BE" sz="2400" b="1" err="1" smtClean="0">
                  <a:solidFill>
                    <a:schemeClr val="accent6">
                      <a:lumMod val="75000"/>
                    </a:schemeClr>
                  </a:solidFill>
                </a:rPr>
                <a:t>Landscape</a:t>
              </a:r>
              <a:endParaRPr lang="fr-BE" sz="2400" b="1">
                <a:solidFill>
                  <a:schemeClr val="accent6">
                    <a:lumMod val="75000"/>
                  </a:schemeClr>
                </a:solidFill>
              </a:endParaRPr>
            </a:p>
          </p:txBody>
        </p:sp>
      </p:grpSp>
      <p:grpSp>
        <p:nvGrpSpPr>
          <p:cNvPr id="13" name="Groupe 12"/>
          <p:cNvGrpSpPr/>
          <p:nvPr/>
        </p:nvGrpSpPr>
        <p:grpSpPr>
          <a:xfrm>
            <a:off x="849288" y="1556792"/>
            <a:ext cx="5726076" cy="4128851"/>
            <a:chOff x="849288" y="2031231"/>
            <a:chExt cx="5726076" cy="4128851"/>
          </a:xfrm>
        </p:grpSpPr>
        <p:sp>
          <p:nvSpPr>
            <p:cNvPr id="6" name="ZoneTexte 5"/>
            <p:cNvSpPr txBox="1"/>
            <p:nvPr/>
          </p:nvSpPr>
          <p:spPr>
            <a:xfrm>
              <a:off x="4185777" y="2031231"/>
              <a:ext cx="828688" cy="461665"/>
            </a:xfrm>
            <a:prstGeom prst="rect">
              <a:avLst/>
            </a:prstGeom>
            <a:noFill/>
          </p:spPr>
          <p:txBody>
            <a:bodyPr wrap="none" rtlCol="0">
              <a:spAutoFit/>
            </a:bodyPr>
            <a:lstStyle/>
            <a:p>
              <a:r>
                <a:rPr lang="fr-BE" sz="2400" b="1" err="1" smtClean="0">
                  <a:solidFill>
                    <a:schemeClr val="accent6">
                      <a:lumMod val="75000"/>
                    </a:schemeClr>
                  </a:solidFill>
                </a:rPr>
                <a:t>Farm</a:t>
              </a:r>
              <a:endParaRPr lang="fr-BE" sz="2400" b="1">
                <a:solidFill>
                  <a:schemeClr val="accent6">
                    <a:lumMod val="75000"/>
                  </a:schemeClr>
                </a:solidFill>
              </a:endParaRPr>
            </a:p>
          </p:txBody>
        </p:sp>
        <p:pic>
          <p:nvPicPr>
            <p:cNvPr id="12" name="Picture 2" descr="diversified farming systems, ecosystem services, pollinators, habit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288" y="2631690"/>
              <a:ext cx="5726076" cy="3528392"/>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grpSp>
      <p:grpSp>
        <p:nvGrpSpPr>
          <p:cNvPr id="15" name="Groupe 14"/>
          <p:cNvGrpSpPr/>
          <p:nvPr/>
        </p:nvGrpSpPr>
        <p:grpSpPr>
          <a:xfrm>
            <a:off x="1051794" y="1556792"/>
            <a:ext cx="2872134" cy="3960440"/>
            <a:chOff x="1051794" y="2031231"/>
            <a:chExt cx="2872134" cy="3960440"/>
          </a:xfrm>
        </p:grpSpPr>
        <p:sp>
          <p:nvSpPr>
            <p:cNvPr id="7" name="ZoneTexte 6"/>
            <p:cNvSpPr txBox="1"/>
            <p:nvPr/>
          </p:nvSpPr>
          <p:spPr>
            <a:xfrm>
              <a:off x="1051794" y="2031231"/>
              <a:ext cx="696024" cy="461665"/>
            </a:xfrm>
            <a:prstGeom prst="rect">
              <a:avLst/>
            </a:prstGeom>
            <a:noFill/>
          </p:spPr>
          <p:txBody>
            <a:bodyPr wrap="none" rtlCol="0">
              <a:spAutoFit/>
            </a:bodyPr>
            <a:lstStyle/>
            <a:p>
              <a:r>
                <a:rPr lang="fr-BE" sz="2400" b="1" smtClean="0">
                  <a:solidFill>
                    <a:schemeClr val="accent6">
                      <a:lumMod val="75000"/>
                    </a:schemeClr>
                  </a:solidFill>
                </a:rPr>
                <a:t>Plot</a:t>
              </a:r>
              <a:endParaRPr lang="fr-BE" sz="2400" b="1">
                <a:solidFill>
                  <a:schemeClr val="accent6">
                    <a:lumMod val="75000"/>
                  </a:schemeClr>
                </a:solidFill>
              </a:endParaRPr>
            </a:p>
          </p:txBody>
        </p:sp>
        <p:pic>
          <p:nvPicPr>
            <p:cNvPr id="1027" name="Picture 3" descr="http://www.pleinchamp.com/var/ca_pleinchamp/storage/images/plein_champ/home/actualites-generales/actualites/agroecologie-convaincre-par-l-exemple/35915344-1-fre-FR/agroecologie-convaincre-par-l-exempl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4625869"/>
              <a:ext cx="2088232" cy="136580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sp>
        <p:nvSpPr>
          <p:cNvPr id="16" name="ZoneTexte 15"/>
          <p:cNvSpPr txBox="1"/>
          <p:nvPr/>
        </p:nvSpPr>
        <p:spPr>
          <a:xfrm>
            <a:off x="2483768" y="6021288"/>
            <a:ext cx="6611938" cy="461665"/>
          </a:xfrm>
          <a:prstGeom prst="rect">
            <a:avLst/>
          </a:prstGeom>
          <a:noFill/>
        </p:spPr>
        <p:txBody>
          <a:bodyPr wrap="none" rtlCol="0">
            <a:spAutoFit/>
          </a:bodyPr>
          <a:lstStyle/>
          <a:p>
            <a:r>
              <a:rPr lang="fr-BE" sz="2400" b="1" err="1" smtClean="0">
                <a:solidFill>
                  <a:srgbClr val="FFC000"/>
                </a:solidFill>
              </a:rPr>
              <a:t>Multiscalar</a:t>
            </a:r>
            <a:r>
              <a:rPr lang="fr-BE" sz="2400" b="1" smtClean="0">
                <a:solidFill>
                  <a:srgbClr val="FFC000"/>
                </a:solidFill>
              </a:rPr>
              <a:t> </a:t>
            </a:r>
            <a:r>
              <a:rPr lang="fr-BE" sz="2400" b="1" err="1" smtClean="0">
                <a:solidFill>
                  <a:srgbClr val="FFC000"/>
                </a:solidFill>
              </a:rPr>
              <a:t>effect</a:t>
            </a:r>
            <a:r>
              <a:rPr lang="fr-BE" sz="2400" b="1" smtClean="0">
                <a:solidFill>
                  <a:srgbClr val="FFC000"/>
                </a:solidFill>
              </a:rPr>
              <a:t> of </a:t>
            </a:r>
            <a:r>
              <a:rPr lang="fr-BE" sz="2400" b="1" err="1" smtClean="0">
                <a:solidFill>
                  <a:srgbClr val="FFC000"/>
                </a:solidFill>
              </a:rPr>
              <a:t>agroecological</a:t>
            </a:r>
            <a:r>
              <a:rPr lang="fr-BE" sz="2400" b="1" smtClean="0">
                <a:solidFill>
                  <a:srgbClr val="FFC000"/>
                </a:solidFill>
              </a:rPr>
              <a:t> </a:t>
            </a:r>
            <a:r>
              <a:rPr lang="fr-BE" sz="2400" b="1" err="1" smtClean="0">
                <a:solidFill>
                  <a:srgbClr val="FFC000"/>
                </a:solidFill>
              </a:rPr>
              <a:t>methods</a:t>
            </a:r>
            <a:r>
              <a:rPr lang="fr-BE" sz="2400" b="1" smtClean="0">
                <a:solidFill>
                  <a:srgbClr val="FFC000"/>
                </a:solidFill>
              </a:rPr>
              <a:t> on ES</a:t>
            </a:r>
            <a:endParaRPr lang="fr-BE" sz="2400" b="1">
              <a:solidFill>
                <a:srgbClr val="FFC000"/>
              </a:solidFill>
            </a:endParaRPr>
          </a:p>
        </p:txBody>
      </p:sp>
    </p:spTree>
    <p:extLst>
      <p:ext uri="{BB962C8B-B14F-4D97-AF65-F5344CB8AC3E}">
        <p14:creationId xmlns:p14="http://schemas.microsoft.com/office/powerpoint/2010/main" val="239057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188640"/>
            <a:ext cx="7141314" cy="584775"/>
          </a:xfrm>
          <a:prstGeom prst="rect">
            <a:avLst/>
          </a:prstGeom>
          <a:noFill/>
        </p:spPr>
        <p:txBody>
          <a:bodyPr wrap="none" rtlCol="0">
            <a:spAutoFit/>
          </a:bodyPr>
          <a:lstStyle/>
          <a:p>
            <a:r>
              <a:rPr lang="fr-BE" sz="3200" b="1" dirty="0" smtClean="0">
                <a:solidFill>
                  <a:schemeClr val="bg1"/>
                </a:solidFill>
              </a:rPr>
              <a:t>ES and </a:t>
            </a:r>
            <a:r>
              <a:rPr lang="fr-BE" sz="3200" b="1" dirty="0" err="1" smtClean="0">
                <a:solidFill>
                  <a:schemeClr val="bg1"/>
                </a:solidFill>
              </a:rPr>
              <a:t>Agroecology</a:t>
            </a:r>
            <a:r>
              <a:rPr lang="fr-BE" sz="3200" b="1" dirty="0" smtClean="0">
                <a:solidFill>
                  <a:schemeClr val="bg1"/>
                </a:solidFill>
              </a:rPr>
              <a:t> : </a:t>
            </a:r>
            <a:r>
              <a:rPr lang="fr-BE" sz="3200" b="1" dirty="0" err="1" smtClean="0">
                <a:solidFill>
                  <a:schemeClr val="bg1"/>
                </a:solidFill>
              </a:rPr>
              <a:t>what</a:t>
            </a:r>
            <a:r>
              <a:rPr lang="fr-BE" sz="3200" b="1" dirty="0" smtClean="0">
                <a:solidFill>
                  <a:schemeClr val="bg1"/>
                </a:solidFill>
              </a:rPr>
              <a:t> are the links ?</a:t>
            </a:r>
            <a:endParaRPr lang="fr-BE" sz="3200" b="1" dirty="0">
              <a:solidFill>
                <a:schemeClr val="bg1"/>
              </a:solidFill>
            </a:endParaRPr>
          </a:p>
        </p:txBody>
      </p:sp>
      <p:sp>
        <p:nvSpPr>
          <p:cNvPr id="3" name="Rectangle à coins arrondis 2"/>
          <p:cNvSpPr/>
          <p:nvPr/>
        </p:nvSpPr>
        <p:spPr>
          <a:xfrm>
            <a:off x="251520" y="344392"/>
            <a:ext cx="360040" cy="29238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583534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à coins arrondis 34"/>
          <p:cNvSpPr/>
          <p:nvPr/>
        </p:nvSpPr>
        <p:spPr>
          <a:xfrm>
            <a:off x="348345" y="3630868"/>
            <a:ext cx="3323770" cy="1469942"/>
          </a:xfrm>
          <a:prstGeom prst="roundRect">
            <a:avLst/>
          </a:prstGeom>
          <a:solidFill>
            <a:schemeClr val="accent3">
              <a:lumMod val="75000"/>
            </a:schemeClr>
          </a:solidFill>
          <a:ln>
            <a:solidFill>
              <a:schemeClr val="accent3">
                <a:lumMod val="50000"/>
              </a:schemeClr>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b="1">
              <a:solidFill>
                <a:schemeClr val="bg1"/>
              </a:solidFill>
            </a:endParaRPr>
          </a:p>
        </p:txBody>
      </p:sp>
      <p:grpSp>
        <p:nvGrpSpPr>
          <p:cNvPr id="33" name="Groupe 32"/>
          <p:cNvGrpSpPr/>
          <p:nvPr/>
        </p:nvGrpSpPr>
        <p:grpSpPr>
          <a:xfrm>
            <a:off x="5632944" y="2802461"/>
            <a:ext cx="1531344" cy="2269264"/>
            <a:chOff x="5342054" y="2802461"/>
            <a:chExt cx="1531344" cy="2269264"/>
          </a:xfrm>
        </p:grpSpPr>
        <p:sp>
          <p:nvSpPr>
            <p:cNvPr id="102" name="Rectangle à coins arrondis 101"/>
            <p:cNvSpPr/>
            <p:nvPr/>
          </p:nvSpPr>
          <p:spPr>
            <a:xfrm>
              <a:off x="5342054" y="3632274"/>
              <a:ext cx="1531344" cy="1439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smtClean="0">
                  <a:solidFill>
                    <a:srgbClr val="002060"/>
                  </a:solidFill>
                </a:rPr>
                <a:t>Regulating</a:t>
              </a:r>
              <a:endParaRPr lang="fr-BE" b="1" smtClean="0">
                <a:solidFill>
                  <a:srgbClr val="002060"/>
                </a:solidFill>
              </a:endParaRPr>
            </a:p>
            <a:p>
              <a:pPr algn="ctr"/>
              <a:r>
                <a:rPr lang="fr-BE" sz="1600" b="1" smtClean="0"/>
                <a:t>Pollution, water &amp; mass flow, </a:t>
              </a:r>
              <a:r>
                <a:rPr lang="fr-BE" sz="1600" b="1" err="1" smtClean="0"/>
                <a:t>climate</a:t>
              </a:r>
              <a:r>
                <a:rPr lang="fr-BE" sz="1600" b="1" smtClean="0"/>
                <a:t>, </a:t>
              </a:r>
              <a:r>
                <a:rPr lang="fr-BE" sz="1600" b="1" err="1" smtClean="0"/>
                <a:t>biotic</a:t>
              </a:r>
              <a:endParaRPr lang="fr-BE" sz="1600" b="1" smtClean="0"/>
            </a:p>
          </p:txBody>
        </p:sp>
        <p:sp>
          <p:nvSpPr>
            <p:cNvPr id="40" name="Flèche droite 39"/>
            <p:cNvSpPr/>
            <p:nvPr/>
          </p:nvSpPr>
          <p:spPr>
            <a:xfrm rot="5400000">
              <a:off x="5953431" y="2745114"/>
              <a:ext cx="288032" cy="40272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34" name="Groupe 33"/>
          <p:cNvGrpSpPr/>
          <p:nvPr/>
        </p:nvGrpSpPr>
        <p:grpSpPr>
          <a:xfrm>
            <a:off x="7293738" y="2804374"/>
            <a:ext cx="1454726" cy="2267351"/>
            <a:chOff x="7227066" y="2804374"/>
            <a:chExt cx="1454726" cy="2267351"/>
          </a:xfrm>
        </p:grpSpPr>
        <p:sp>
          <p:nvSpPr>
            <p:cNvPr id="11" name="Rectangle à coins arrondis 10"/>
            <p:cNvSpPr/>
            <p:nvPr/>
          </p:nvSpPr>
          <p:spPr>
            <a:xfrm>
              <a:off x="7227066" y="3632273"/>
              <a:ext cx="1454726" cy="1439452"/>
            </a:xfrm>
            <a:prstGeom prst="round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solidFill>
                    <a:srgbClr val="221A2C"/>
                  </a:solidFill>
                </a:rPr>
                <a:t>Cultural</a:t>
              </a:r>
            </a:p>
            <a:p>
              <a:pPr algn="ctr"/>
              <a:r>
                <a:rPr lang="fr-BE" sz="1600" b="1" err="1" smtClean="0"/>
                <a:t>Recreational</a:t>
              </a:r>
              <a:r>
                <a:rPr lang="fr-BE" sz="1600" b="1" smtClean="0"/>
                <a:t>, </a:t>
              </a:r>
              <a:r>
                <a:rPr lang="fr-BE" sz="1600" b="1" err="1" smtClean="0"/>
                <a:t>aesthetic</a:t>
              </a:r>
              <a:r>
                <a:rPr lang="fr-BE" sz="1600" b="1" smtClean="0"/>
                <a:t>,  </a:t>
              </a:r>
              <a:r>
                <a:rPr lang="fr-BE" sz="1600" b="1" err="1" smtClean="0"/>
                <a:t>symbolic</a:t>
              </a:r>
              <a:r>
                <a:rPr lang="fr-BE" sz="1600" b="1" smtClean="0"/>
                <a:t> values</a:t>
              </a:r>
            </a:p>
          </p:txBody>
        </p:sp>
        <p:sp>
          <p:nvSpPr>
            <p:cNvPr id="41" name="Flèche droite 40"/>
            <p:cNvSpPr/>
            <p:nvPr/>
          </p:nvSpPr>
          <p:spPr>
            <a:xfrm rot="5400000">
              <a:off x="7827021" y="2747027"/>
              <a:ext cx="288032" cy="40272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43" name="Rectangle à coins arrondis 42"/>
          <p:cNvSpPr/>
          <p:nvPr/>
        </p:nvSpPr>
        <p:spPr>
          <a:xfrm>
            <a:off x="412588" y="630883"/>
            <a:ext cx="1821263" cy="852056"/>
          </a:xfrm>
          <a:prstGeom prst="roundRect">
            <a:avLst/>
          </a:prstGeom>
          <a:solidFill>
            <a:schemeClr val="accent4">
              <a:lumMod val="75000"/>
            </a:schemeClr>
          </a:solidFill>
          <a:ln>
            <a:solidFill>
              <a:srgbClr val="461E64"/>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smtClean="0"/>
              <a:t>Capital, </a:t>
            </a:r>
            <a:r>
              <a:rPr lang="fr-BE" sz="2000" b="1" err="1" smtClean="0"/>
              <a:t>work</a:t>
            </a:r>
            <a:r>
              <a:rPr lang="fr-BE" sz="2000" b="1" smtClean="0"/>
              <a:t>, </a:t>
            </a:r>
            <a:r>
              <a:rPr lang="fr-BE" sz="2000" b="1" err="1" smtClean="0"/>
              <a:t>energy</a:t>
            </a:r>
            <a:endParaRPr lang="fr-BE" sz="2000" b="1"/>
          </a:p>
        </p:txBody>
      </p:sp>
      <p:sp>
        <p:nvSpPr>
          <p:cNvPr id="49" name="Rectangle à coins arrondis 48"/>
          <p:cNvSpPr/>
          <p:nvPr/>
        </p:nvSpPr>
        <p:spPr>
          <a:xfrm>
            <a:off x="412588" y="1920428"/>
            <a:ext cx="1821263" cy="426028"/>
          </a:xfrm>
          <a:prstGeom prst="roundRect">
            <a:avLst/>
          </a:prstGeom>
          <a:solidFill>
            <a:schemeClr val="bg1">
              <a:lumMod val="50000"/>
            </a:schemeClr>
          </a:solidFill>
          <a:ln>
            <a:solidFill>
              <a:schemeClr val="tx1">
                <a:lumMod val="50000"/>
                <a:lumOff val="50000"/>
              </a:schemeClr>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err="1" smtClean="0"/>
              <a:t>Abiotic</a:t>
            </a:r>
            <a:r>
              <a:rPr lang="fr-BE" sz="2000" b="1" smtClean="0"/>
              <a:t> </a:t>
            </a:r>
            <a:r>
              <a:rPr lang="fr-BE" sz="2000" b="1" err="1" smtClean="0"/>
              <a:t>factors</a:t>
            </a:r>
            <a:endParaRPr lang="fr-BE" sz="2000" b="1"/>
          </a:p>
        </p:txBody>
      </p:sp>
      <p:grpSp>
        <p:nvGrpSpPr>
          <p:cNvPr id="27" name="Groupe 26"/>
          <p:cNvGrpSpPr/>
          <p:nvPr/>
        </p:nvGrpSpPr>
        <p:grpSpPr>
          <a:xfrm>
            <a:off x="2351968" y="185409"/>
            <a:ext cx="6561797" cy="2806846"/>
            <a:chOff x="2351968" y="185409"/>
            <a:chExt cx="6561797" cy="2806846"/>
          </a:xfrm>
        </p:grpSpPr>
        <p:grpSp>
          <p:nvGrpSpPr>
            <p:cNvPr id="36" name="Groupe 35"/>
            <p:cNvGrpSpPr/>
            <p:nvPr/>
          </p:nvGrpSpPr>
          <p:grpSpPr>
            <a:xfrm>
              <a:off x="2351968" y="185409"/>
              <a:ext cx="6561797" cy="2522623"/>
              <a:chOff x="2351968" y="185409"/>
              <a:chExt cx="6561797" cy="2522623"/>
            </a:xfrm>
          </p:grpSpPr>
          <p:sp>
            <p:nvSpPr>
              <p:cNvPr id="28" name="Flèche droite 27"/>
              <p:cNvSpPr/>
              <p:nvPr/>
            </p:nvSpPr>
            <p:spPr>
              <a:xfrm>
                <a:off x="2351968" y="1916832"/>
                <a:ext cx="288032" cy="40272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31" name="Groupe 30"/>
              <p:cNvGrpSpPr/>
              <p:nvPr/>
            </p:nvGrpSpPr>
            <p:grpSpPr>
              <a:xfrm>
                <a:off x="2784191" y="185409"/>
                <a:ext cx="6129574" cy="2522623"/>
                <a:chOff x="2751380" y="1452127"/>
                <a:chExt cx="6129574" cy="2522623"/>
              </a:xfrm>
            </p:grpSpPr>
            <p:sp>
              <p:nvSpPr>
                <p:cNvPr id="19" name="Rectangle à coins arrondis 18"/>
                <p:cNvSpPr/>
                <p:nvPr/>
              </p:nvSpPr>
              <p:spPr>
                <a:xfrm>
                  <a:off x="2751380" y="1476564"/>
                  <a:ext cx="6129574" cy="249818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30" name="Groupe 29"/>
                <p:cNvGrpSpPr/>
                <p:nvPr/>
              </p:nvGrpSpPr>
              <p:grpSpPr>
                <a:xfrm>
                  <a:off x="2824387" y="2460136"/>
                  <a:ext cx="5904655" cy="570269"/>
                  <a:chOff x="2824387" y="2500361"/>
                  <a:chExt cx="5904655" cy="570269"/>
                </a:xfrm>
              </p:grpSpPr>
              <p:sp>
                <p:nvSpPr>
                  <p:cNvPr id="3" name="Double flèche verticale 2"/>
                  <p:cNvSpPr/>
                  <p:nvPr/>
                </p:nvSpPr>
                <p:spPr>
                  <a:xfrm rot="16200000">
                    <a:off x="5593625" y="-163798"/>
                    <a:ext cx="366179" cy="5904655"/>
                  </a:xfrm>
                  <a:prstGeom prst="upDownArrow">
                    <a:avLst>
                      <a:gd name="adj1" fmla="val 100000"/>
                      <a:gd name="adj2" fmla="val 55531"/>
                    </a:avLst>
                  </a:prstGeom>
                  <a:gradFill>
                    <a:gsLst>
                      <a:gs pos="98333">
                        <a:srgbClr val="1B6F2B"/>
                      </a:gs>
                      <a:gs pos="0">
                        <a:srgbClr val="FFF200"/>
                      </a:gs>
                      <a:gs pos="25000">
                        <a:srgbClr val="FF7A00"/>
                      </a:gs>
                      <a:gs pos="66000">
                        <a:srgbClr val="A63314"/>
                      </a:gs>
                      <a:gs pos="46000">
                        <a:srgbClr val="FF0300"/>
                      </a:gs>
                      <a:gs pos="84000">
                        <a:schemeClr val="accent3">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Rectangle à coins arrondis 5"/>
                  <p:cNvSpPr/>
                  <p:nvPr/>
                </p:nvSpPr>
                <p:spPr>
                  <a:xfrm>
                    <a:off x="2955013" y="2524367"/>
                    <a:ext cx="1669577" cy="5222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solidFill>
                          <a:schemeClr val="bg1"/>
                        </a:solidFill>
                      </a:rPr>
                      <a:t>Plot - </a:t>
                    </a:r>
                    <a:r>
                      <a:rPr lang="fr-BE" b="1" err="1" smtClean="0">
                        <a:solidFill>
                          <a:schemeClr val="bg1"/>
                        </a:solidFill>
                      </a:rPr>
                      <a:t>fields</a:t>
                    </a:r>
                    <a:endParaRPr lang="fr-BE" b="1">
                      <a:solidFill>
                        <a:schemeClr val="bg1"/>
                      </a:solidFill>
                    </a:endParaRPr>
                  </a:p>
                </p:txBody>
              </p:sp>
              <p:sp>
                <p:nvSpPr>
                  <p:cNvPr id="16" name="Rectangle à coins arrondis 15"/>
                  <p:cNvSpPr/>
                  <p:nvPr/>
                </p:nvSpPr>
                <p:spPr>
                  <a:xfrm>
                    <a:off x="7239386" y="2500361"/>
                    <a:ext cx="1365062" cy="5702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smtClean="0">
                        <a:solidFill>
                          <a:schemeClr val="bg1"/>
                        </a:solidFill>
                      </a:rPr>
                      <a:t>Landscape</a:t>
                    </a:r>
                    <a:endParaRPr lang="fr-BE" b="1">
                      <a:solidFill>
                        <a:schemeClr val="bg1"/>
                      </a:solidFill>
                    </a:endParaRPr>
                  </a:p>
                </p:txBody>
              </p:sp>
              <p:sp>
                <p:nvSpPr>
                  <p:cNvPr id="18" name="Rectangle à coins arrondis 17"/>
                  <p:cNvSpPr/>
                  <p:nvPr/>
                </p:nvSpPr>
                <p:spPr>
                  <a:xfrm>
                    <a:off x="5187261" y="2524367"/>
                    <a:ext cx="1213012" cy="5222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smtClean="0">
                        <a:solidFill>
                          <a:schemeClr val="bg1"/>
                        </a:solidFill>
                      </a:rPr>
                      <a:t>Farm</a:t>
                    </a:r>
                    <a:endParaRPr lang="fr-BE" b="1">
                      <a:solidFill>
                        <a:schemeClr val="bg1"/>
                      </a:solidFill>
                    </a:endParaRPr>
                  </a:p>
                </p:txBody>
              </p:sp>
            </p:grpSp>
            <p:sp>
              <p:nvSpPr>
                <p:cNvPr id="2" name="Rectangle à coins arrondis 1"/>
                <p:cNvSpPr/>
                <p:nvPr/>
              </p:nvSpPr>
              <p:spPr>
                <a:xfrm>
                  <a:off x="2923097" y="1629640"/>
                  <a:ext cx="1590288" cy="866758"/>
                </a:xfrm>
                <a:prstGeom prst="round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smtClean="0"/>
                    <a:t>Mixed </a:t>
                  </a:r>
                  <a:r>
                    <a:rPr lang="fr-BE" sz="1600" b="1" err="1" smtClean="0"/>
                    <a:t>varieties</a:t>
                  </a:r>
                  <a:endParaRPr lang="fr-BE" sz="1600" b="1" smtClean="0"/>
                </a:p>
                <a:p>
                  <a:pPr algn="ctr"/>
                  <a:r>
                    <a:rPr lang="fr-BE" sz="1600" b="1" smtClean="0"/>
                    <a:t>Mixed </a:t>
                  </a:r>
                  <a:r>
                    <a:rPr lang="fr-BE" sz="1600" b="1" err="1" smtClean="0"/>
                    <a:t>crops</a:t>
                  </a:r>
                  <a:endParaRPr lang="fr-BE" sz="1600" b="1" smtClean="0"/>
                </a:p>
                <a:p>
                  <a:pPr algn="ctr"/>
                  <a:r>
                    <a:rPr lang="fr-BE" sz="1600" b="1" err="1" smtClean="0"/>
                    <a:t>Livestocks</a:t>
                  </a:r>
                  <a:endParaRPr lang="fr-BE" sz="1600" b="1"/>
                </a:p>
              </p:txBody>
            </p:sp>
            <p:sp>
              <p:nvSpPr>
                <p:cNvPr id="8" name="Rectangle à coins arrondis 7"/>
                <p:cNvSpPr/>
                <p:nvPr/>
              </p:nvSpPr>
              <p:spPr>
                <a:xfrm>
                  <a:off x="3931089" y="3006220"/>
                  <a:ext cx="1523333" cy="869551"/>
                </a:xfrm>
                <a:prstGeom prst="round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err="1" smtClean="0"/>
                    <a:t>Crop</a:t>
                  </a:r>
                  <a:r>
                    <a:rPr lang="fr-BE" sz="1600" b="1" smtClean="0"/>
                    <a:t> rotation</a:t>
                  </a:r>
                </a:p>
                <a:p>
                  <a:pPr algn="ctr"/>
                  <a:r>
                    <a:rPr lang="fr-BE" sz="1600" b="1" err="1" smtClean="0"/>
                    <a:t>Cover</a:t>
                  </a:r>
                  <a:r>
                    <a:rPr lang="fr-BE" sz="1600" b="1" smtClean="0"/>
                    <a:t> </a:t>
                  </a:r>
                  <a:r>
                    <a:rPr lang="fr-BE" sz="1600" b="1" err="1" smtClean="0"/>
                    <a:t>crops</a:t>
                  </a:r>
                  <a:endParaRPr lang="fr-BE" sz="1600" b="1" smtClean="0"/>
                </a:p>
                <a:p>
                  <a:pPr algn="ctr"/>
                  <a:r>
                    <a:rPr lang="fr-BE" sz="1600" b="1" err="1" smtClean="0"/>
                    <a:t>Fallow</a:t>
                  </a:r>
                  <a:r>
                    <a:rPr lang="fr-BE" sz="1600" b="1" smtClean="0"/>
                    <a:t> </a:t>
                  </a:r>
                  <a:r>
                    <a:rPr lang="fr-BE" sz="1600" b="1" err="1" smtClean="0"/>
                    <a:t>fields</a:t>
                  </a:r>
                  <a:endParaRPr lang="fr-BE" sz="1600" b="1"/>
                </a:p>
              </p:txBody>
            </p:sp>
            <p:sp>
              <p:nvSpPr>
                <p:cNvPr id="12" name="Rectangle à coins arrondis 11"/>
                <p:cNvSpPr/>
                <p:nvPr/>
              </p:nvSpPr>
              <p:spPr>
                <a:xfrm>
                  <a:off x="4930819" y="1937530"/>
                  <a:ext cx="1523333" cy="555366"/>
                </a:xfrm>
                <a:prstGeom prst="roundRect">
                  <a:avLst/>
                </a:prstGeom>
                <a:solidFill>
                  <a:srgbClr val="F64B1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err="1" smtClean="0"/>
                    <a:t>Hedgerows</a:t>
                  </a:r>
                  <a:endParaRPr lang="fr-BE" sz="1600" b="1" smtClean="0"/>
                </a:p>
                <a:p>
                  <a:pPr algn="ctr"/>
                  <a:r>
                    <a:rPr lang="fr-BE" sz="1600" b="1" smtClean="0"/>
                    <a:t>Buffer </a:t>
                  </a:r>
                  <a:r>
                    <a:rPr lang="fr-BE" sz="1600" b="1" err="1" smtClean="0"/>
                    <a:t>strips</a:t>
                  </a:r>
                  <a:endParaRPr lang="fr-BE" sz="1600" b="1"/>
                </a:p>
              </p:txBody>
            </p:sp>
            <p:sp>
              <p:nvSpPr>
                <p:cNvPr id="13" name="Rectangle à coins arrondis 12"/>
                <p:cNvSpPr/>
                <p:nvPr/>
              </p:nvSpPr>
              <p:spPr>
                <a:xfrm>
                  <a:off x="5833163" y="3006221"/>
                  <a:ext cx="1829518" cy="857741"/>
                </a:xfrm>
                <a:prstGeom prst="roundRect">
                  <a:avLst/>
                </a:prstGeom>
                <a:solidFill>
                  <a:srgbClr val="C0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err="1" smtClean="0"/>
                    <a:t>Riparian</a:t>
                  </a:r>
                  <a:r>
                    <a:rPr lang="fr-BE" sz="1600" b="1" smtClean="0"/>
                    <a:t> corridors</a:t>
                  </a:r>
                </a:p>
                <a:p>
                  <a:pPr algn="ctr"/>
                  <a:r>
                    <a:rPr lang="fr-BE" sz="1600" b="1" err="1" smtClean="0"/>
                    <a:t>Woodlots</a:t>
                  </a:r>
                  <a:endParaRPr lang="fr-BE" sz="1600" b="1" smtClean="0"/>
                </a:p>
                <a:p>
                  <a:pPr algn="ctr"/>
                  <a:r>
                    <a:rPr lang="fr-BE" sz="1600" b="1" err="1" smtClean="0"/>
                    <a:t>Meadows</a:t>
                  </a:r>
                  <a:endParaRPr lang="fr-BE" sz="1600" b="1"/>
                </a:p>
              </p:txBody>
            </p:sp>
            <p:sp>
              <p:nvSpPr>
                <p:cNvPr id="14" name="Rectangle à coins arrondis 13"/>
                <p:cNvSpPr/>
                <p:nvPr/>
              </p:nvSpPr>
              <p:spPr>
                <a:xfrm>
                  <a:off x="7123648" y="2075890"/>
                  <a:ext cx="1523333" cy="412696"/>
                </a:xfrm>
                <a:prstGeom prst="roundRect">
                  <a:avLst/>
                </a:prstGeom>
                <a:solidFill>
                  <a:schemeClr val="accent3">
                    <a:lumMod val="50000"/>
                  </a:schemeClr>
                </a:solidFill>
                <a:ln>
                  <a:solidFill>
                    <a:srgbClr val="1454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b="1" smtClean="0"/>
                    <a:t>Natural areas</a:t>
                  </a:r>
                  <a:endParaRPr lang="fr-BE" sz="1600" b="1"/>
                </a:p>
              </p:txBody>
            </p:sp>
            <p:sp>
              <p:nvSpPr>
                <p:cNvPr id="20" name="ZoneTexte 19"/>
                <p:cNvSpPr txBox="1"/>
                <p:nvPr/>
              </p:nvSpPr>
              <p:spPr>
                <a:xfrm>
                  <a:off x="5187261" y="1452127"/>
                  <a:ext cx="3672408" cy="461665"/>
                </a:xfrm>
                <a:prstGeom prst="rect">
                  <a:avLst/>
                </a:prstGeom>
                <a:noFill/>
              </p:spPr>
              <p:txBody>
                <a:bodyPr wrap="square" rtlCol="0">
                  <a:spAutoFit/>
                </a:bodyPr>
                <a:lstStyle/>
                <a:p>
                  <a:pPr algn="ctr"/>
                  <a:r>
                    <a:rPr lang="fr-BE" sz="2400" b="1" err="1" smtClean="0">
                      <a:solidFill>
                        <a:schemeClr val="bg1"/>
                      </a:solidFill>
                    </a:rPr>
                    <a:t>Agroecological</a:t>
                  </a:r>
                  <a:r>
                    <a:rPr lang="fr-BE" sz="2400" b="1">
                      <a:solidFill>
                        <a:schemeClr val="bg1"/>
                      </a:solidFill>
                    </a:rPr>
                    <a:t> </a:t>
                  </a:r>
                  <a:r>
                    <a:rPr lang="fr-BE" sz="2400" b="1" err="1" smtClean="0">
                      <a:solidFill>
                        <a:schemeClr val="bg1"/>
                      </a:solidFill>
                    </a:rPr>
                    <a:t>methods</a:t>
                  </a:r>
                  <a:endParaRPr lang="fr-BE" sz="2400" b="1">
                    <a:solidFill>
                      <a:schemeClr val="bg1"/>
                    </a:solidFill>
                  </a:endParaRPr>
                </a:p>
              </p:txBody>
            </p:sp>
          </p:grpSp>
          <p:sp>
            <p:nvSpPr>
              <p:cNvPr id="50" name="Flèche droite 49"/>
              <p:cNvSpPr/>
              <p:nvPr/>
            </p:nvSpPr>
            <p:spPr>
              <a:xfrm>
                <a:off x="2351968" y="836712"/>
                <a:ext cx="288032" cy="40272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67" name="Flèche droite 66"/>
            <p:cNvSpPr/>
            <p:nvPr/>
          </p:nvSpPr>
          <p:spPr>
            <a:xfrm rot="19151786">
              <a:off x="2450796" y="2632255"/>
              <a:ext cx="445639" cy="360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73" name="Groupe 72"/>
          <p:cNvGrpSpPr/>
          <p:nvPr/>
        </p:nvGrpSpPr>
        <p:grpSpPr>
          <a:xfrm>
            <a:off x="4085419" y="5326963"/>
            <a:ext cx="4807061" cy="1428439"/>
            <a:chOff x="3834977" y="5326963"/>
            <a:chExt cx="4807061" cy="1428439"/>
          </a:xfrm>
        </p:grpSpPr>
        <p:grpSp>
          <p:nvGrpSpPr>
            <p:cNvPr id="37" name="Groupe 36"/>
            <p:cNvGrpSpPr/>
            <p:nvPr/>
          </p:nvGrpSpPr>
          <p:grpSpPr>
            <a:xfrm>
              <a:off x="3834977" y="6185133"/>
              <a:ext cx="4807061" cy="570269"/>
              <a:chOff x="3617076" y="5076119"/>
              <a:chExt cx="5133252" cy="570269"/>
            </a:xfrm>
          </p:grpSpPr>
          <p:sp>
            <p:nvSpPr>
              <p:cNvPr id="42" name="Double flèche verticale 41"/>
              <p:cNvSpPr/>
              <p:nvPr/>
            </p:nvSpPr>
            <p:spPr>
              <a:xfrm rot="16200000">
                <a:off x="6003183" y="2802812"/>
                <a:ext cx="361037" cy="5133252"/>
              </a:xfrm>
              <a:prstGeom prst="upDownArrow">
                <a:avLst>
                  <a:gd name="adj1" fmla="val 100000"/>
                  <a:gd name="adj2" fmla="val 55531"/>
                </a:avLst>
              </a:prstGeom>
              <a:gradFill>
                <a:gsLst>
                  <a:gs pos="98333">
                    <a:srgbClr val="1B6F2B"/>
                  </a:gs>
                  <a:gs pos="0">
                    <a:srgbClr val="FFF200"/>
                  </a:gs>
                  <a:gs pos="25000">
                    <a:srgbClr val="FF7A00"/>
                  </a:gs>
                  <a:gs pos="66000">
                    <a:srgbClr val="A63314"/>
                  </a:gs>
                  <a:gs pos="46000">
                    <a:srgbClr val="FF0300"/>
                  </a:gs>
                  <a:gs pos="84000">
                    <a:schemeClr val="accent3">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4" name="Rectangle à coins arrondis 43"/>
              <p:cNvSpPr/>
              <p:nvPr/>
            </p:nvSpPr>
            <p:spPr>
              <a:xfrm>
                <a:off x="3935052" y="5100125"/>
                <a:ext cx="1213012" cy="5222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smtClean="0">
                    <a:solidFill>
                      <a:schemeClr val="bg1"/>
                    </a:solidFill>
                  </a:rPr>
                  <a:t>Farmer</a:t>
                </a:r>
                <a:endParaRPr lang="fr-BE" b="1">
                  <a:solidFill>
                    <a:schemeClr val="bg1"/>
                  </a:solidFill>
                </a:endParaRPr>
              </a:p>
            </p:txBody>
          </p:sp>
          <p:sp>
            <p:nvSpPr>
              <p:cNvPr id="45" name="Rectangle à coins arrondis 44"/>
              <p:cNvSpPr/>
              <p:nvPr/>
            </p:nvSpPr>
            <p:spPr>
              <a:xfrm>
                <a:off x="7188663" y="5076119"/>
                <a:ext cx="1365062" cy="57026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smtClean="0">
                    <a:solidFill>
                      <a:schemeClr val="bg1"/>
                    </a:solidFill>
                  </a:rPr>
                  <a:t>Society</a:t>
                </a:r>
                <a:endParaRPr lang="fr-BE" b="1">
                  <a:solidFill>
                    <a:schemeClr val="bg1"/>
                  </a:solidFill>
                </a:endParaRPr>
              </a:p>
            </p:txBody>
          </p:sp>
          <p:sp>
            <p:nvSpPr>
              <p:cNvPr id="48" name="Rectangle à coins arrondis 47"/>
              <p:cNvSpPr/>
              <p:nvPr/>
            </p:nvSpPr>
            <p:spPr>
              <a:xfrm>
                <a:off x="5333769" y="5100125"/>
                <a:ext cx="1682653" cy="5222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smtClean="0">
                    <a:solidFill>
                      <a:schemeClr val="bg1"/>
                    </a:solidFill>
                  </a:rPr>
                  <a:t>Community</a:t>
                </a:r>
                <a:endParaRPr lang="fr-BE" b="1">
                  <a:solidFill>
                    <a:schemeClr val="bg1"/>
                  </a:solidFill>
                </a:endParaRPr>
              </a:p>
            </p:txBody>
          </p:sp>
        </p:grpSp>
        <p:grpSp>
          <p:nvGrpSpPr>
            <p:cNvPr id="21" name="Groupe 20"/>
            <p:cNvGrpSpPr/>
            <p:nvPr/>
          </p:nvGrpSpPr>
          <p:grpSpPr>
            <a:xfrm>
              <a:off x="4366136" y="5326963"/>
              <a:ext cx="3736886" cy="870636"/>
              <a:chOff x="3981389" y="5806934"/>
              <a:chExt cx="3736886" cy="870636"/>
            </a:xfrm>
          </p:grpSpPr>
          <p:sp>
            <p:nvSpPr>
              <p:cNvPr id="59" name="Flèche droite 58"/>
              <p:cNvSpPr/>
              <p:nvPr/>
            </p:nvSpPr>
            <p:spPr>
              <a:xfrm rot="5400000">
                <a:off x="5699848" y="5749587"/>
                <a:ext cx="288032" cy="40272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0" name="Rectangle à coins arrondis 59"/>
              <p:cNvSpPr/>
              <p:nvPr/>
            </p:nvSpPr>
            <p:spPr>
              <a:xfrm>
                <a:off x="3981389" y="6188749"/>
                <a:ext cx="3736886" cy="488821"/>
              </a:xfrm>
              <a:prstGeom prst="roundRect">
                <a:avLst/>
              </a:prstGeom>
              <a:solidFill>
                <a:srgbClr val="7030A0"/>
              </a:solidFill>
              <a:ln>
                <a:solidFill>
                  <a:srgbClr val="461E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err="1" smtClean="0"/>
                  <a:t>Well-being</a:t>
                </a:r>
                <a:r>
                  <a:rPr lang="fr-BE" sz="2000" b="1" dirty="0" smtClean="0"/>
                  <a:t> (</a:t>
                </a:r>
                <a:r>
                  <a:rPr lang="fr-BE" sz="2000" b="1" dirty="0" err="1" smtClean="0"/>
                  <a:t>benefits</a:t>
                </a:r>
                <a:r>
                  <a:rPr lang="fr-BE" sz="2000" b="1" dirty="0" smtClean="0"/>
                  <a:t> and values)</a:t>
                </a:r>
                <a:endParaRPr lang="fr-BE" sz="2000" b="1" dirty="0"/>
              </a:p>
            </p:txBody>
          </p:sp>
        </p:grpSp>
      </p:grpSp>
      <p:grpSp>
        <p:nvGrpSpPr>
          <p:cNvPr id="26" name="Groupe 25"/>
          <p:cNvGrpSpPr/>
          <p:nvPr/>
        </p:nvGrpSpPr>
        <p:grpSpPr>
          <a:xfrm>
            <a:off x="662105" y="2802461"/>
            <a:ext cx="7294271" cy="2269264"/>
            <a:chOff x="662105" y="2802461"/>
            <a:chExt cx="7294271" cy="2269264"/>
          </a:xfrm>
        </p:grpSpPr>
        <p:grpSp>
          <p:nvGrpSpPr>
            <p:cNvPr id="32" name="Groupe 31"/>
            <p:cNvGrpSpPr/>
            <p:nvPr/>
          </p:nvGrpSpPr>
          <p:grpSpPr>
            <a:xfrm>
              <a:off x="4011452" y="2802461"/>
              <a:ext cx="1485965" cy="2269264"/>
              <a:chOff x="4432437" y="2802461"/>
              <a:chExt cx="1485965" cy="2269264"/>
            </a:xfrm>
          </p:grpSpPr>
          <p:sp>
            <p:nvSpPr>
              <p:cNvPr id="9" name="Rectangle à coins arrondis 8"/>
              <p:cNvSpPr/>
              <p:nvPr/>
            </p:nvSpPr>
            <p:spPr>
              <a:xfrm>
                <a:off x="4432437" y="3632273"/>
                <a:ext cx="1485965" cy="1439452"/>
              </a:xfrm>
              <a:prstGeom prst="roundRect">
                <a:avLst/>
              </a:prstGeom>
              <a:solidFill>
                <a:schemeClr val="accent6">
                  <a:lumMod val="75000"/>
                </a:schemeClr>
              </a:solidFill>
              <a:ln>
                <a:solidFill>
                  <a:srgbClr val="7538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err="1" smtClean="0">
                    <a:solidFill>
                      <a:srgbClr val="663300"/>
                    </a:solidFill>
                  </a:rPr>
                  <a:t>Provisioning</a:t>
                </a:r>
                <a:endParaRPr lang="fr-BE" b="1" smtClean="0">
                  <a:solidFill>
                    <a:srgbClr val="663300"/>
                  </a:solidFill>
                </a:endParaRPr>
              </a:p>
              <a:p>
                <a:pPr algn="ctr"/>
                <a:r>
                  <a:rPr lang="fr-BE" sz="1600" b="1" smtClean="0"/>
                  <a:t>Nutrition, water </a:t>
                </a:r>
                <a:r>
                  <a:rPr lang="fr-BE" sz="1600" b="1" err="1" smtClean="0"/>
                  <a:t>supply</a:t>
                </a:r>
                <a:r>
                  <a:rPr lang="fr-BE" sz="1600" b="1" smtClean="0"/>
                  <a:t>, </a:t>
                </a:r>
                <a:r>
                  <a:rPr lang="fr-BE" sz="1600" b="1" err="1" smtClean="0"/>
                  <a:t>materials</a:t>
                </a:r>
                <a:r>
                  <a:rPr lang="fr-BE" sz="1600" b="1" smtClean="0"/>
                  <a:t>, </a:t>
                </a:r>
                <a:r>
                  <a:rPr lang="fr-BE" sz="1600" b="1" err="1" smtClean="0"/>
                  <a:t>energy</a:t>
                </a:r>
                <a:endParaRPr lang="fr-BE" sz="1600" b="1"/>
              </a:p>
            </p:txBody>
          </p:sp>
          <p:sp>
            <p:nvSpPr>
              <p:cNvPr id="53" name="Flèche droite 52"/>
              <p:cNvSpPr/>
              <p:nvPr/>
            </p:nvSpPr>
            <p:spPr>
              <a:xfrm rot="5400000">
                <a:off x="4952561" y="2745114"/>
                <a:ext cx="288032" cy="402726"/>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s</a:t>
                </a:r>
                <a:endParaRPr lang="fr-BE" dirty="0"/>
              </a:p>
            </p:txBody>
          </p:sp>
        </p:grpSp>
        <p:sp>
          <p:nvSpPr>
            <p:cNvPr id="57" name="ZoneTexte 56"/>
            <p:cNvSpPr txBox="1"/>
            <p:nvPr/>
          </p:nvSpPr>
          <p:spPr>
            <a:xfrm>
              <a:off x="4936804" y="3169203"/>
              <a:ext cx="3019572" cy="461665"/>
            </a:xfrm>
            <a:prstGeom prst="rect">
              <a:avLst/>
            </a:prstGeom>
            <a:noFill/>
          </p:spPr>
          <p:txBody>
            <a:bodyPr wrap="square" rtlCol="0">
              <a:spAutoFit/>
            </a:bodyPr>
            <a:lstStyle/>
            <a:p>
              <a:pPr algn="ctr"/>
              <a:r>
                <a:rPr lang="fr-BE" sz="2400" b="1" dirty="0" err="1" smtClean="0">
                  <a:solidFill>
                    <a:schemeClr val="bg1"/>
                  </a:solidFill>
                </a:rPr>
                <a:t>Ecosystem</a:t>
              </a:r>
              <a:r>
                <a:rPr lang="fr-BE" sz="2400" b="1" dirty="0" smtClean="0">
                  <a:solidFill>
                    <a:srgbClr val="502604"/>
                  </a:solidFill>
                </a:rPr>
                <a:t> </a:t>
              </a:r>
              <a:r>
                <a:rPr lang="fr-BE" sz="2400" b="1" dirty="0" smtClean="0">
                  <a:solidFill>
                    <a:schemeClr val="bg1"/>
                  </a:solidFill>
                </a:rPr>
                <a:t>services</a:t>
              </a:r>
              <a:endParaRPr lang="fr-BE" sz="2400" b="1" dirty="0">
                <a:solidFill>
                  <a:schemeClr val="bg1"/>
                </a:solidFill>
              </a:endParaRPr>
            </a:p>
          </p:txBody>
        </p:sp>
        <p:sp>
          <p:nvSpPr>
            <p:cNvPr id="56" name="ZoneTexte 55"/>
            <p:cNvSpPr txBox="1"/>
            <p:nvPr/>
          </p:nvSpPr>
          <p:spPr>
            <a:xfrm>
              <a:off x="662105" y="3169202"/>
              <a:ext cx="3019572" cy="461665"/>
            </a:xfrm>
            <a:prstGeom prst="rect">
              <a:avLst/>
            </a:prstGeom>
            <a:noFill/>
          </p:spPr>
          <p:txBody>
            <a:bodyPr wrap="square" rtlCol="0">
              <a:spAutoFit/>
            </a:bodyPr>
            <a:lstStyle/>
            <a:p>
              <a:pPr algn="ctr"/>
              <a:endParaRPr lang="fr-BE" sz="2400" b="1" dirty="0">
                <a:solidFill>
                  <a:schemeClr val="bg1"/>
                </a:solidFill>
              </a:endParaRPr>
            </a:p>
          </p:txBody>
        </p:sp>
      </p:grpSp>
      <p:sp>
        <p:nvSpPr>
          <p:cNvPr id="38" name="Rectangle 37"/>
          <p:cNvSpPr/>
          <p:nvPr/>
        </p:nvSpPr>
        <p:spPr>
          <a:xfrm>
            <a:off x="390264" y="3616558"/>
            <a:ext cx="3194766" cy="1200329"/>
          </a:xfrm>
          <a:prstGeom prst="rect">
            <a:avLst/>
          </a:prstGeom>
        </p:spPr>
        <p:txBody>
          <a:bodyPr wrap="square">
            <a:spAutoFit/>
          </a:bodyPr>
          <a:lstStyle/>
          <a:p>
            <a:pPr algn="ctr"/>
            <a:r>
              <a:rPr lang="fr-BE" sz="2000" b="1" dirty="0" err="1" smtClean="0">
                <a:solidFill>
                  <a:srgbClr val="753805"/>
                </a:solidFill>
              </a:rPr>
              <a:t>Functional</a:t>
            </a:r>
            <a:r>
              <a:rPr lang="fr-BE" sz="2000" b="1" dirty="0" smtClean="0">
                <a:solidFill>
                  <a:srgbClr val="753805"/>
                </a:solidFill>
              </a:rPr>
              <a:t> </a:t>
            </a:r>
            <a:r>
              <a:rPr lang="fr-BE" sz="2000" b="1" dirty="0" err="1" smtClean="0">
                <a:solidFill>
                  <a:srgbClr val="753805"/>
                </a:solidFill>
              </a:rPr>
              <a:t>agrobiodiversity</a:t>
            </a:r>
            <a:endParaRPr lang="fr-BE" sz="2000" b="1" dirty="0">
              <a:solidFill>
                <a:srgbClr val="753805"/>
              </a:solidFill>
            </a:endParaRPr>
          </a:p>
          <a:p>
            <a:pPr algn="ctr"/>
            <a:r>
              <a:rPr lang="fr-BE" sz="1600" b="1" dirty="0" err="1" smtClean="0">
                <a:solidFill>
                  <a:schemeClr val="bg1"/>
                </a:solidFill>
              </a:rPr>
              <a:t>Soil</a:t>
            </a:r>
            <a:r>
              <a:rPr lang="fr-BE" sz="1600" b="1" dirty="0" smtClean="0">
                <a:solidFill>
                  <a:schemeClr val="bg1"/>
                </a:solidFill>
              </a:rPr>
              <a:t> structure &amp; </a:t>
            </a:r>
            <a:r>
              <a:rPr lang="fr-BE" sz="1600" b="1" dirty="0" err="1" smtClean="0">
                <a:solidFill>
                  <a:schemeClr val="bg1"/>
                </a:solidFill>
              </a:rPr>
              <a:t>fertility</a:t>
            </a:r>
            <a:r>
              <a:rPr lang="fr-BE" sz="1600" b="1" dirty="0" smtClean="0">
                <a:solidFill>
                  <a:schemeClr val="bg1"/>
                </a:solidFill>
              </a:rPr>
              <a:t>, </a:t>
            </a:r>
            <a:r>
              <a:rPr lang="fr-BE" sz="1600" b="1" dirty="0">
                <a:solidFill>
                  <a:schemeClr val="bg1"/>
                </a:solidFill>
              </a:rPr>
              <a:t>water </a:t>
            </a:r>
            <a:r>
              <a:rPr lang="fr-BE" sz="1600" b="1" dirty="0" err="1">
                <a:solidFill>
                  <a:schemeClr val="bg1"/>
                </a:solidFill>
              </a:rPr>
              <a:t>supply</a:t>
            </a:r>
            <a:r>
              <a:rPr lang="fr-BE" sz="1600" b="1" dirty="0">
                <a:solidFill>
                  <a:schemeClr val="bg1"/>
                </a:solidFill>
              </a:rPr>
              <a:t>, </a:t>
            </a:r>
            <a:r>
              <a:rPr lang="fr-BE" sz="1600" b="1" dirty="0" err="1">
                <a:solidFill>
                  <a:schemeClr val="bg1"/>
                </a:solidFill>
              </a:rPr>
              <a:t>pollination</a:t>
            </a:r>
            <a:r>
              <a:rPr lang="fr-BE" sz="1600" b="1" dirty="0">
                <a:solidFill>
                  <a:schemeClr val="bg1"/>
                </a:solidFill>
              </a:rPr>
              <a:t>, </a:t>
            </a:r>
            <a:r>
              <a:rPr lang="fr-BE" sz="1600" b="1" dirty="0" err="1">
                <a:solidFill>
                  <a:schemeClr val="bg1"/>
                </a:solidFill>
              </a:rPr>
              <a:t>genetic</a:t>
            </a:r>
            <a:r>
              <a:rPr lang="fr-BE" sz="1600" b="1" dirty="0">
                <a:solidFill>
                  <a:schemeClr val="bg1"/>
                </a:solidFill>
              </a:rPr>
              <a:t> </a:t>
            </a:r>
            <a:r>
              <a:rPr lang="fr-BE" sz="1600" b="1" dirty="0" err="1">
                <a:solidFill>
                  <a:schemeClr val="bg1"/>
                </a:solidFill>
              </a:rPr>
              <a:t>diversity</a:t>
            </a:r>
            <a:r>
              <a:rPr lang="fr-BE" sz="1600" b="1" dirty="0">
                <a:solidFill>
                  <a:schemeClr val="bg1"/>
                </a:solidFill>
              </a:rPr>
              <a:t>, </a:t>
            </a:r>
            <a:r>
              <a:rPr lang="fr-BE" sz="1600" b="1" dirty="0" err="1">
                <a:solidFill>
                  <a:schemeClr val="bg1"/>
                </a:solidFill>
              </a:rPr>
              <a:t>biological</a:t>
            </a:r>
            <a:r>
              <a:rPr lang="fr-BE" sz="1600" b="1" dirty="0">
                <a:solidFill>
                  <a:schemeClr val="bg1"/>
                </a:solidFill>
              </a:rPr>
              <a:t> control, </a:t>
            </a:r>
            <a:r>
              <a:rPr lang="fr-BE" sz="2000" b="1" dirty="0">
                <a:solidFill>
                  <a:schemeClr val="bg1"/>
                </a:solidFill>
              </a:rPr>
              <a:t>…</a:t>
            </a:r>
            <a:endParaRPr lang="fr-BE" sz="1600" b="1" dirty="0">
              <a:solidFill>
                <a:schemeClr val="bg1"/>
              </a:solidFill>
            </a:endParaRPr>
          </a:p>
        </p:txBody>
      </p:sp>
      <p:grpSp>
        <p:nvGrpSpPr>
          <p:cNvPr id="74" name="Groupe 73"/>
          <p:cNvGrpSpPr/>
          <p:nvPr/>
        </p:nvGrpSpPr>
        <p:grpSpPr>
          <a:xfrm>
            <a:off x="251520" y="2813401"/>
            <a:ext cx="8662245" cy="2430629"/>
            <a:chOff x="251520" y="2813401"/>
            <a:chExt cx="8662245" cy="2430629"/>
          </a:xfrm>
        </p:grpSpPr>
        <p:grpSp>
          <p:nvGrpSpPr>
            <p:cNvPr id="70" name="Groupe 69"/>
            <p:cNvGrpSpPr/>
            <p:nvPr/>
          </p:nvGrpSpPr>
          <p:grpSpPr>
            <a:xfrm>
              <a:off x="945149" y="2813401"/>
              <a:ext cx="2994886" cy="2267826"/>
              <a:chOff x="945149" y="2813401"/>
              <a:chExt cx="2994886" cy="2267826"/>
            </a:xfrm>
          </p:grpSpPr>
          <p:sp>
            <p:nvSpPr>
              <p:cNvPr id="63" name="Rectangle 62"/>
              <p:cNvSpPr/>
              <p:nvPr/>
            </p:nvSpPr>
            <p:spPr>
              <a:xfrm>
                <a:off x="945149" y="4711895"/>
                <a:ext cx="2193678" cy="369332"/>
              </a:xfrm>
              <a:prstGeom prst="rect">
                <a:avLst/>
              </a:prstGeom>
            </p:spPr>
            <p:txBody>
              <a:bodyPr wrap="none">
                <a:spAutoFit/>
              </a:bodyPr>
              <a:lstStyle/>
              <a:p>
                <a:pPr algn="ctr"/>
                <a:r>
                  <a:rPr lang="fr-BE" b="1" dirty="0">
                    <a:solidFill>
                      <a:srgbClr val="C00000"/>
                    </a:solidFill>
                  </a:rPr>
                  <a:t>(</a:t>
                </a:r>
                <a:r>
                  <a:rPr lang="fr-BE" b="1" dirty="0" err="1" smtClean="0">
                    <a:solidFill>
                      <a:srgbClr val="C00000"/>
                    </a:solidFill>
                  </a:rPr>
                  <a:t>Supporting</a:t>
                </a:r>
                <a:r>
                  <a:rPr lang="fr-BE" b="1" dirty="0" smtClean="0">
                    <a:solidFill>
                      <a:srgbClr val="C00000"/>
                    </a:solidFill>
                  </a:rPr>
                  <a:t> services)</a:t>
                </a:r>
                <a:endParaRPr lang="fr-BE" b="1" dirty="0">
                  <a:solidFill>
                    <a:srgbClr val="C00000"/>
                  </a:solidFill>
                </a:endParaRPr>
              </a:p>
            </p:txBody>
          </p:sp>
          <p:sp>
            <p:nvSpPr>
              <p:cNvPr id="72" name="Flèche droite 71"/>
              <p:cNvSpPr/>
              <p:nvPr/>
            </p:nvSpPr>
            <p:spPr>
              <a:xfrm rot="7994796">
                <a:off x="3605441" y="2787995"/>
                <a:ext cx="309188" cy="360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t>s</a:t>
                </a:r>
                <a:endParaRPr lang="fr-BE"/>
              </a:p>
            </p:txBody>
          </p:sp>
        </p:grpSp>
        <p:sp>
          <p:nvSpPr>
            <p:cNvPr id="75" name="Rectangle à coins arrondis 74"/>
            <p:cNvSpPr/>
            <p:nvPr/>
          </p:nvSpPr>
          <p:spPr>
            <a:xfrm>
              <a:off x="251520" y="3172500"/>
              <a:ext cx="8662245" cy="20715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51" name="Rectangle à coins arrondis 50"/>
          <p:cNvSpPr/>
          <p:nvPr/>
        </p:nvSpPr>
        <p:spPr>
          <a:xfrm>
            <a:off x="467544" y="5915127"/>
            <a:ext cx="3189815" cy="442131"/>
          </a:xfrm>
          <a:prstGeom prst="roundRect">
            <a:avLst/>
          </a:prstGeom>
          <a:solidFill>
            <a:srgbClr val="145420"/>
          </a:solidFill>
          <a:ln>
            <a:solidFill>
              <a:schemeClr val="accent3">
                <a:lumMod val="50000"/>
              </a:schemeClr>
            </a:solidFill>
          </a:ln>
          <a:effectLst>
            <a:outerShdw blurRad="50800" dist="50800" dir="5400000" algn="ctr" rotWithShape="0">
              <a:srgbClr val="000000">
                <a:alpha val="9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dirty="0" err="1" smtClean="0">
                <a:solidFill>
                  <a:schemeClr val="bg1"/>
                </a:solidFill>
              </a:rPr>
              <a:t>Neutral</a:t>
            </a:r>
            <a:r>
              <a:rPr lang="fr-BE" sz="2000" b="1" dirty="0" smtClean="0">
                <a:solidFill>
                  <a:schemeClr val="bg1"/>
                </a:solidFill>
              </a:rPr>
              <a:t> </a:t>
            </a:r>
            <a:r>
              <a:rPr lang="fr-BE" sz="2000" b="1" dirty="0" err="1" smtClean="0">
                <a:solidFill>
                  <a:schemeClr val="bg1"/>
                </a:solidFill>
              </a:rPr>
              <a:t>biodiversity</a:t>
            </a:r>
            <a:r>
              <a:rPr lang="fr-BE" sz="2000" b="1" dirty="0" smtClean="0">
                <a:solidFill>
                  <a:schemeClr val="bg1"/>
                </a:solidFill>
              </a:rPr>
              <a:t> </a:t>
            </a:r>
            <a:endParaRPr lang="fr-BE" sz="2000" b="1" dirty="0">
              <a:solidFill>
                <a:schemeClr val="bg1"/>
              </a:solidFill>
            </a:endParaRPr>
          </a:p>
        </p:txBody>
      </p:sp>
      <p:sp>
        <p:nvSpPr>
          <p:cNvPr id="4" name="Double flèche verticale 3"/>
          <p:cNvSpPr/>
          <p:nvPr/>
        </p:nvSpPr>
        <p:spPr>
          <a:xfrm>
            <a:off x="799887" y="5302175"/>
            <a:ext cx="323435" cy="474513"/>
          </a:xfrm>
          <a:prstGeom prst="upDown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2" name="Double flèche verticale 51"/>
          <p:cNvSpPr/>
          <p:nvPr/>
        </p:nvSpPr>
        <p:spPr>
          <a:xfrm>
            <a:off x="1907704" y="5302174"/>
            <a:ext cx="323435" cy="474513"/>
          </a:xfrm>
          <a:prstGeom prst="upDown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4" name="Double flèche verticale 53"/>
          <p:cNvSpPr/>
          <p:nvPr/>
        </p:nvSpPr>
        <p:spPr>
          <a:xfrm>
            <a:off x="3145479" y="5302173"/>
            <a:ext cx="323435" cy="474513"/>
          </a:xfrm>
          <a:prstGeom prst="upDownArrow">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5" name="Rectangle à coins arrondis 54"/>
          <p:cNvSpPr/>
          <p:nvPr/>
        </p:nvSpPr>
        <p:spPr>
          <a:xfrm>
            <a:off x="188686" y="3120570"/>
            <a:ext cx="3599543" cy="3438157"/>
          </a:xfrm>
          <a:prstGeom prst="roundRect">
            <a:avLst>
              <a:gd name="adj" fmla="val 1084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1034629" y="3146830"/>
            <a:ext cx="1849674" cy="461665"/>
          </a:xfrm>
          <a:prstGeom prst="rect">
            <a:avLst/>
          </a:prstGeom>
        </p:spPr>
        <p:txBody>
          <a:bodyPr wrap="none">
            <a:spAutoFit/>
          </a:bodyPr>
          <a:lstStyle/>
          <a:p>
            <a:pPr algn="ctr"/>
            <a:r>
              <a:rPr lang="fr-BE" sz="2400" b="1" dirty="0" err="1">
                <a:solidFill>
                  <a:schemeClr val="bg1"/>
                </a:solidFill>
              </a:rPr>
              <a:t>Biotic</a:t>
            </a:r>
            <a:r>
              <a:rPr lang="fr-BE" sz="2400" b="1" dirty="0">
                <a:solidFill>
                  <a:schemeClr val="bg1"/>
                </a:solidFill>
              </a:rPr>
              <a:t> </a:t>
            </a:r>
            <a:r>
              <a:rPr lang="fr-BE" sz="2400" b="1" dirty="0" err="1">
                <a:solidFill>
                  <a:schemeClr val="bg1"/>
                </a:solidFill>
              </a:rPr>
              <a:t>factors</a:t>
            </a:r>
            <a:endParaRPr lang="fr-BE" sz="2400" b="1" dirty="0">
              <a:solidFill>
                <a:schemeClr val="bg1"/>
              </a:solidFill>
            </a:endParaRPr>
          </a:p>
        </p:txBody>
      </p:sp>
    </p:spTree>
    <p:extLst>
      <p:ext uri="{BB962C8B-B14F-4D97-AF65-F5344CB8AC3E}">
        <p14:creationId xmlns:p14="http://schemas.microsoft.com/office/powerpoint/2010/main" val="345418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2425</TotalTime>
  <Words>2394</Words>
  <Application>Microsoft Office PowerPoint</Application>
  <PresentationFormat>Affichage à l'écran (4:3)</PresentationFormat>
  <Paragraphs>660</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Ecosystem Services: an opportunity for agroecology?</vt:lpstr>
      <vt:lpstr>Ecosystem Services: Ecosystems’ dependencies for human well-being</vt:lpstr>
      <vt:lpstr>Ecosystem Services: Why should we care?</vt:lpstr>
      <vt:lpstr>Ecosystem Services: Why should we care?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ULg</dc:creator>
  <cp:lastModifiedBy>ULg</cp:lastModifiedBy>
  <cp:revision>207</cp:revision>
  <cp:lastPrinted>2013-05-22T09:19:13Z</cp:lastPrinted>
  <dcterms:created xsi:type="dcterms:W3CDTF">2013-05-22T14:23:54Z</dcterms:created>
  <dcterms:modified xsi:type="dcterms:W3CDTF">2013-05-27T10:42:29Z</dcterms:modified>
</cp:coreProperties>
</file>