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41836975" cy="31935738"/>
  <p:notesSz cx="6858000" cy="9144000"/>
  <p:defaultTextStyle>
    <a:defPPr>
      <a:defRPr lang="fr-FR"/>
    </a:defPPr>
    <a:lvl1pPr marL="0" algn="l" defTabSz="4215567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1pPr>
    <a:lvl2pPr marL="2107783" algn="l" defTabSz="4215567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2pPr>
    <a:lvl3pPr marL="4215567" algn="l" defTabSz="4215567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3pPr>
    <a:lvl4pPr marL="6323350" algn="l" defTabSz="4215567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4pPr>
    <a:lvl5pPr marL="8431134" algn="l" defTabSz="4215567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5pPr>
    <a:lvl6pPr marL="10538917" algn="l" defTabSz="4215567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6pPr>
    <a:lvl7pPr marL="12646701" algn="l" defTabSz="4215567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7pPr>
    <a:lvl8pPr marL="14754484" algn="l" defTabSz="4215567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8pPr>
    <a:lvl9pPr marL="16862268" algn="l" defTabSz="4215567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9" d="100"/>
          <a:sy n="19" d="100"/>
        </p:scale>
        <p:origin x="-88" y="-72"/>
      </p:cViewPr>
      <p:guideLst>
        <p:guide orient="horz" pos="10059"/>
        <p:guide pos="1317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EF729F-C940-48DD-BCDC-9BE08FA0BB94}" type="datetimeFigureOut">
              <a:rPr lang="fr-BE" smtClean="0"/>
              <a:t>10/05/13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85800"/>
            <a:ext cx="44926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9E8DC-F6C9-400D-A9C2-CFD73A94E158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05481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215567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1pPr>
    <a:lvl2pPr marL="2107783" algn="l" defTabSz="4215567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2pPr>
    <a:lvl3pPr marL="4215567" algn="l" defTabSz="4215567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3pPr>
    <a:lvl4pPr marL="6323350" algn="l" defTabSz="4215567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4pPr>
    <a:lvl5pPr marL="8431134" algn="l" defTabSz="4215567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5pPr>
    <a:lvl6pPr marL="10538917" algn="l" defTabSz="4215567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6pPr>
    <a:lvl7pPr marL="12646701" algn="l" defTabSz="4215567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7pPr>
    <a:lvl8pPr marL="14754484" algn="l" defTabSz="4215567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8pPr>
    <a:lvl9pPr marL="16862268" algn="l" defTabSz="4215567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184275" y="685800"/>
            <a:ext cx="4491038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08DCD7-017E-44C8-A3DA-7BE81DB34B4C}" type="slidenum">
              <a:rPr lang="fr-BE" smtClean="0"/>
              <a:t>1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796957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137773" y="9920780"/>
            <a:ext cx="35561429" cy="684548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275546" y="18096918"/>
            <a:ext cx="29285883" cy="816135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07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2155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323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431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5389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6467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7544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862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B1DA-3232-4357-9082-5916DCC7BAB0}" type="datetimeFigureOut">
              <a:rPr lang="fr-BE" smtClean="0"/>
              <a:t>10/05/13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37F61-8C50-4849-9948-86E9FD772F73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02493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B1DA-3232-4357-9082-5916DCC7BAB0}" type="datetimeFigureOut">
              <a:rPr lang="fr-BE" smtClean="0"/>
              <a:t>10/05/13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37F61-8C50-4849-9948-86E9FD772F73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09523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138781095" y="5958381"/>
            <a:ext cx="43064481" cy="12688541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573113" y="5958381"/>
            <a:ext cx="128510697" cy="12688541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B1DA-3232-4357-9082-5916DCC7BAB0}" type="datetimeFigureOut">
              <a:rPr lang="fr-BE" smtClean="0"/>
              <a:t>10/05/13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37F61-8C50-4849-9948-86E9FD772F73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10598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B1DA-3232-4357-9082-5916DCC7BAB0}" type="datetimeFigureOut">
              <a:rPr lang="fr-BE" smtClean="0"/>
              <a:t>10/05/13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37F61-8C50-4849-9948-86E9FD772F73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94615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04833" y="20521671"/>
            <a:ext cx="35561429" cy="6342792"/>
          </a:xfrm>
        </p:spPr>
        <p:txBody>
          <a:bodyPr anchor="t"/>
          <a:lstStyle>
            <a:lvl1pPr algn="l">
              <a:defRPr sz="18400" b="1" cap="all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304833" y="13535731"/>
            <a:ext cx="35561429" cy="6985940"/>
          </a:xfrm>
        </p:spPr>
        <p:txBody>
          <a:bodyPr anchor="b"/>
          <a:lstStyle>
            <a:lvl1pPr marL="0" indent="0">
              <a:buNone/>
              <a:defRPr sz="9200">
                <a:solidFill>
                  <a:schemeClr val="tx1">
                    <a:tint val="75000"/>
                  </a:schemeClr>
                </a:solidFill>
              </a:defRPr>
            </a:lvl1pPr>
            <a:lvl2pPr marL="2107783" indent="0">
              <a:buNone/>
              <a:defRPr sz="8300">
                <a:solidFill>
                  <a:schemeClr val="tx1">
                    <a:tint val="75000"/>
                  </a:schemeClr>
                </a:solidFill>
              </a:defRPr>
            </a:lvl2pPr>
            <a:lvl3pPr marL="4215567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3pPr>
            <a:lvl4pPr marL="632335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4pPr>
            <a:lvl5pPr marL="8431134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5pPr>
            <a:lvl6pPr marL="10538917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6pPr>
            <a:lvl7pPr marL="12646701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7pPr>
            <a:lvl8pPr marL="14754484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8pPr>
            <a:lvl9pPr marL="16862268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B1DA-3232-4357-9082-5916DCC7BAB0}" type="datetimeFigureOut">
              <a:rPr lang="fr-BE" smtClean="0"/>
              <a:t>10/05/13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37F61-8C50-4849-9948-86E9FD772F73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9486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9573116" y="34700545"/>
            <a:ext cx="85787591" cy="98143254"/>
          </a:xfrm>
        </p:spPr>
        <p:txBody>
          <a:bodyPr/>
          <a:lstStyle>
            <a:lvl1pPr>
              <a:defRPr sz="12900"/>
            </a:lvl1pPr>
            <a:lvl2pPr>
              <a:defRPr sz="11100"/>
            </a:lvl2pPr>
            <a:lvl3pPr>
              <a:defRPr sz="92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96057987" y="34700545"/>
            <a:ext cx="85787587" cy="98143254"/>
          </a:xfrm>
        </p:spPr>
        <p:txBody>
          <a:bodyPr/>
          <a:lstStyle>
            <a:lvl1pPr>
              <a:defRPr sz="12900"/>
            </a:lvl1pPr>
            <a:lvl2pPr>
              <a:defRPr sz="11100"/>
            </a:lvl2pPr>
            <a:lvl3pPr>
              <a:defRPr sz="92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B1DA-3232-4357-9082-5916DCC7BAB0}" type="datetimeFigureOut">
              <a:rPr lang="fr-BE" smtClean="0"/>
              <a:t>10/05/13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37F61-8C50-4849-9948-86E9FD772F73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92458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91849" y="1278910"/>
            <a:ext cx="37653278" cy="5322623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091849" y="7148581"/>
            <a:ext cx="18485263" cy="2979188"/>
          </a:xfrm>
        </p:spPr>
        <p:txBody>
          <a:bodyPr anchor="b"/>
          <a:lstStyle>
            <a:lvl1pPr marL="0" indent="0">
              <a:buNone/>
              <a:defRPr sz="11100" b="1"/>
            </a:lvl1pPr>
            <a:lvl2pPr marL="2107783" indent="0">
              <a:buNone/>
              <a:defRPr sz="9200" b="1"/>
            </a:lvl2pPr>
            <a:lvl3pPr marL="4215567" indent="0">
              <a:buNone/>
              <a:defRPr sz="8300" b="1"/>
            </a:lvl3pPr>
            <a:lvl4pPr marL="6323350" indent="0">
              <a:buNone/>
              <a:defRPr sz="7400" b="1"/>
            </a:lvl4pPr>
            <a:lvl5pPr marL="8431134" indent="0">
              <a:buNone/>
              <a:defRPr sz="7400" b="1"/>
            </a:lvl5pPr>
            <a:lvl6pPr marL="10538917" indent="0">
              <a:buNone/>
              <a:defRPr sz="7400" b="1"/>
            </a:lvl6pPr>
            <a:lvl7pPr marL="12646701" indent="0">
              <a:buNone/>
              <a:defRPr sz="7400" b="1"/>
            </a:lvl7pPr>
            <a:lvl8pPr marL="14754484" indent="0">
              <a:buNone/>
              <a:defRPr sz="7400" b="1"/>
            </a:lvl8pPr>
            <a:lvl9pPr marL="16862268" indent="0">
              <a:buNone/>
              <a:defRPr sz="74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091849" y="10127769"/>
            <a:ext cx="18485263" cy="18400014"/>
          </a:xfrm>
        </p:spPr>
        <p:txBody>
          <a:bodyPr/>
          <a:lstStyle>
            <a:lvl1pPr>
              <a:defRPr sz="11100"/>
            </a:lvl1pPr>
            <a:lvl2pPr>
              <a:defRPr sz="9200"/>
            </a:lvl2pPr>
            <a:lvl3pPr>
              <a:defRPr sz="8300"/>
            </a:lvl3pPr>
            <a:lvl4pPr>
              <a:defRPr sz="7400"/>
            </a:lvl4pPr>
            <a:lvl5pPr>
              <a:defRPr sz="7400"/>
            </a:lvl5pPr>
            <a:lvl6pPr>
              <a:defRPr sz="7400"/>
            </a:lvl6pPr>
            <a:lvl7pPr>
              <a:defRPr sz="7400"/>
            </a:lvl7pPr>
            <a:lvl8pPr>
              <a:defRPr sz="7400"/>
            </a:lvl8pPr>
            <a:lvl9pPr>
              <a:defRPr sz="7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21252605" y="7148581"/>
            <a:ext cx="18492524" cy="2979188"/>
          </a:xfrm>
        </p:spPr>
        <p:txBody>
          <a:bodyPr anchor="b"/>
          <a:lstStyle>
            <a:lvl1pPr marL="0" indent="0">
              <a:buNone/>
              <a:defRPr sz="11100" b="1"/>
            </a:lvl1pPr>
            <a:lvl2pPr marL="2107783" indent="0">
              <a:buNone/>
              <a:defRPr sz="9200" b="1"/>
            </a:lvl2pPr>
            <a:lvl3pPr marL="4215567" indent="0">
              <a:buNone/>
              <a:defRPr sz="8300" b="1"/>
            </a:lvl3pPr>
            <a:lvl4pPr marL="6323350" indent="0">
              <a:buNone/>
              <a:defRPr sz="7400" b="1"/>
            </a:lvl4pPr>
            <a:lvl5pPr marL="8431134" indent="0">
              <a:buNone/>
              <a:defRPr sz="7400" b="1"/>
            </a:lvl5pPr>
            <a:lvl6pPr marL="10538917" indent="0">
              <a:buNone/>
              <a:defRPr sz="7400" b="1"/>
            </a:lvl6pPr>
            <a:lvl7pPr marL="12646701" indent="0">
              <a:buNone/>
              <a:defRPr sz="7400" b="1"/>
            </a:lvl7pPr>
            <a:lvl8pPr marL="14754484" indent="0">
              <a:buNone/>
              <a:defRPr sz="7400" b="1"/>
            </a:lvl8pPr>
            <a:lvl9pPr marL="16862268" indent="0">
              <a:buNone/>
              <a:defRPr sz="74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21252605" y="10127769"/>
            <a:ext cx="18492524" cy="18400014"/>
          </a:xfrm>
        </p:spPr>
        <p:txBody>
          <a:bodyPr/>
          <a:lstStyle>
            <a:lvl1pPr>
              <a:defRPr sz="11100"/>
            </a:lvl1pPr>
            <a:lvl2pPr>
              <a:defRPr sz="9200"/>
            </a:lvl2pPr>
            <a:lvl3pPr>
              <a:defRPr sz="8300"/>
            </a:lvl3pPr>
            <a:lvl4pPr>
              <a:defRPr sz="7400"/>
            </a:lvl4pPr>
            <a:lvl5pPr>
              <a:defRPr sz="7400"/>
            </a:lvl5pPr>
            <a:lvl6pPr>
              <a:defRPr sz="7400"/>
            </a:lvl6pPr>
            <a:lvl7pPr>
              <a:defRPr sz="7400"/>
            </a:lvl7pPr>
            <a:lvl8pPr>
              <a:defRPr sz="7400"/>
            </a:lvl8pPr>
            <a:lvl9pPr>
              <a:defRPr sz="7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B1DA-3232-4357-9082-5916DCC7BAB0}" type="datetimeFigureOut">
              <a:rPr lang="fr-BE" smtClean="0"/>
              <a:t>10/05/13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37F61-8C50-4849-9948-86E9FD772F73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59338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B1DA-3232-4357-9082-5916DCC7BAB0}" type="datetimeFigureOut">
              <a:rPr lang="fr-BE" smtClean="0"/>
              <a:t>10/05/13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37F61-8C50-4849-9948-86E9FD772F73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33513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B1DA-3232-4357-9082-5916DCC7BAB0}" type="datetimeFigureOut">
              <a:rPr lang="fr-BE" smtClean="0"/>
              <a:t>10/05/13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37F61-8C50-4849-9948-86E9FD772F73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38192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91851" y="1271516"/>
            <a:ext cx="13764077" cy="5411333"/>
          </a:xfrm>
        </p:spPr>
        <p:txBody>
          <a:bodyPr anchor="b"/>
          <a:lstStyle>
            <a:lvl1pPr algn="l">
              <a:defRPr sz="92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6357095" y="1271518"/>
            <a:ext cx="23388031" cy="27256268"/>
          </a:xfrm>
        </p:spPr>
        <p:txBody>
          <a:bodyPr/>
          <a:lstStyle>
            <a:lvl1pPr>
              <a:defRPr sz="14800"/>
            </a:lvl1pPr>
            <a:lvl2pPr>
              <a:defRPr sz="12900"/>
            </a:lvl2pPr>
            <a:lvl3pPr>
              <a:defRPr sz="11100"/>
            </a:lvl3pPr>
            <a:lvl4pPr>
              <a:defRPr sz="9200"/>
            </a:lvl4pPr>
            <a:lvl5pPr>
              <a:defRPr sz="9200"/>
            </a:lvl5pPr>
            <a:lvl6pPr>
              <a:defRPr sz="9200"/>
            </a:lvl6pPr>
            <a:lvl7pPr>
              <a:defRPr sz="9200"/>
            </a:lvl7pPr>
            <a:lvl8pPr>
              <a:defRPr sz="9200"/>
            </a:lvl8pPr>
            <a:lvl9pPr>
              <a:defRPr sz="9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091851" y="6682851"/>
            <a:ext cx="13764077" cy="21844934"/>
          </a:xfrm>
        </p:spPr>
        <p:txBody>
          <a:bodyPr/>
          <a:lstStyle>
            <a:lvl1pPr marL="0" indent="0">
              <a:buNone/>
              <a:defRPr sz="6500"/>
            </a:lvl1pPr>
            <a:lvl2pPr marL="2107783" indent="0">
              <a:buNone/>
              <a:defRPr sz="5500"/>
            </a:lvl2pPr>
            <a:lvl3pPr marL="4215567" indent="0">
              <a:buNone/>
              <a:defRPr sz="4600"/>
            </a:lvl3pPr>
            <a:lvl4pPr marL="6323350" indent="0">
              <a:buNone/>
              <a:defRPr sz="4100"/>
            </a:lvl4pPr>
            <a:lvl5pPr marL="8431134" indent="0">
              <a:buNone/>
              <a:defRPr sz="4100"/>
            </a:lvl5pPr>
            <a:lvl6pPr marL="10538917" indent="0">
              <a:buNone/>
              <a:defRPr sz="4100"/>
            </a:lvl6pPr>
            <a:lvl7pPr marL="12646701" indent="0">
              <a:buNone/>
              <a:defRPr sz="4100"/>
            </a:lvl7pPr>
            <a:lvl8pPr marL="14754484" indent="0">
              <a:buNone/>
              <a:defRPr sz="4100"/>
            </a:lvl8pPr>
            <a:lvl9pPr marL="16862268" indent="0">
              <a:buNone/>
              <a:defRPr sz="41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B1DA-3232-4357-9082-5916DCC7BAB0}" type="datetimeFigureOut">
              <a:rPr lang="fr-BE" smtClean="0"/>
              <a:t>10/05/13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37F61-8C50-4849-9948-86E9FD772F73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08243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00340" y="22355017"/>
            <a:ext cx="25102185" cy="2639136"/>
          </a:xfrm>
        </p:spPr>
        <p:txBody>
          <a:bodyPr anchor="b"/>
          <a:lstStyle>
            <a:lvl1pPr algn="l">
              <a:defRPr sz="92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8200340" y="2853517"/>
            <a:ext cx="25102185" cy="19161443"/>
          </a:xfrm>
        </p:spPr>
        <p:txBody>
          <a:bodyPr/>
          <a:lstStyle>
            <a:lvl1pPr marL="0" indent="0">
              <a:buNone/>
              <a:defRPr sz="14800"/>
            </a:lvl1pPr>
            <a:lvl2pPr marL="2107783" indent="0">
              <a:buNone/>
              <a:defRPr sz="12900"/>
            </a:lvl2pPr>
            <a:lvl3pPr marL="4215567" indent="0">
              <a:buNone/>
              <a:defRPr sz="11100"/>
            </a:lvl3pPr>
            <a:lvl4pPr marL="6323350" indent="0">
              <a:buNone/>
              <a:defRPr sz="9200"/>
            </a:lvl4pPr>
            <a:lvl5pPr marL="8431134" indent="0">
              <a:buNone/>
              <a:defRPr sz="9200"/>
            </a:lvl5pPr>
            <a:lvl6pPr marL="10538917" indent="0">
              <a:buNone/>
              <a:defRPr sz="9200"/>
            </a:lvl6pPr>
            <a:lvl7pPr marL="12646701" indent="0">
              <a:buNone/>
              <a:defRPr sz="9200"/>
            </a:lvl7pPr>
            <a:lvl8pPr marL="14754484" indent="0">
              <a:buNone/>
              <a:defRPr sz="9200"/>
            </a:lvl8pPr>
            <a:lvl9pPr marL="16862268" indent="0">
              <a:buNone/>
              <a:defRPr sz="92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200340" y="24994153"/>
            <a:ext cx="25102185" cy="3748011"/>
          </a:xfrm>
        </p:spPr>
        <p:txBody>
          <a:bodyPr/>
          <a:lstStyle>
            <a:lvl1pPr marL="0" indent="0">
              <a:buNone/>
              <a:defRPr sz="6500"/>
            </a:lvl1pPr>
            <a:lvl2pPr marL="2107783" indent="0">
              <a:buNone/>
              <a:defRPr sz="5500"/>
            </a:lvl2pPr>
            <a:lvl3pPr marL="4215567" indent="0">
              <a:buNone/>
              <a:defRPr sz="4600"/>
            </a:lvl3pPr>
            <a:lvl4pPr marL="6323350" indent="0">
              <a:buNone/>
              <a:defRPr sz="4100"/>
            </a:lvl4pPr>
            <a:lvl5pPr marL="8431134" indent="0">
              <a:buNone/>
              <a:defRPr sz="4100"/>
            </a:lvl5pPr>
            <a:lvl6pPr marL="10538917" indent="0">
              <a:buNone/>
              <a:defRPr sz="4100"/>
            </a:lvl6pPr>
            <a:lvl7pPr marL="12646701" indent="0">
              <a:buNone/>
              <a:defRPr sz="4100"/>
            </a:lvl7pPr>
            <a:lvl8pPr marL="14754484" indent="0">
              <a:buNone/>
              <a:defRPr sz="4100"/>
            </a:lvl8pPr>
            <a:lvl9pPr marL="16862268" indent="0">
              <a:buNone/>
              <a:defRPr sz="41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B1DA-3232-4357-9082-5916DCC7BAB0}" type="datetimeFigureOut">
              <a:rPr lang="fr-BE" smtClean="0"/>
              <a:t>10/05/13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37F61-8C50-4849-9948-86E9FD772F73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22475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091849" y="1278910"/>
            <a:ext cx="37653278" cy="5322623"/>
          </a:xfrm>
          <a:prstGeom prst="rect">
            <a:avLst/>
          </a:prstGeom>
        </p:spPr>
        <p:txBody>
          <a:bodyPr vert="horz" lIns="421557" tIns="210778" rIns="421557" bIns="210778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091849" y="7451674"/>
            <a:ext cx="37653278" cy="21076111"/>
          </a:xfrm>
          <a:prstGeom prst="rect">
            <a:avLst/>
          </a:prstGeom>
        </p:spPr>
        <p:txBody>
          <a:bodyPr vert="horz" lIns="421557" tIns="210778" rIns="421557" bIns="210778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2091849" y="29599700"/>
            <a:ext cx="9761961" cy="1700282"/>
          </a:xfrm>
          <a:prstGeom prst="rect">
            <a:avLst/>
          </a:prstGeom>
        </p:spPr>
        <p:txBody>
          <a:bodyPr vert="horz" lIns="421557" tIns="210778" rIns="421557" bIns="210778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B1DA-3232-4357-9082-5916DCC7BAB0}" type="datetimeFigureOut">
              <a:rPr lang="fr-BE" smtClean="0"/>
              <a:t>10/05/13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4294300" y="29599700"/>
            <a:ext cx="13248375" cy="1700282"/>
          </a:xfrm>
          <a:prstGeom prst="rect">
            <a:avLst/>
          </a:prstGeom>
        </p:spPr>
        <p:txBody>
          <a:bodyPr vert="horz" lIns="421557" tIns="210778" rIns="421557" bIns="210778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29983165" y="29599700"/>
            <a:ext cx="9761961" cy="1700282"/>
          </a:xfrm>
          <a:prstGeom prst="rect">
            <a:avLst/>
          </a:prstGeom>
        </p:spPr>
        <p:txBody>
          <a:bodyPr vert="horz" lIns="421557" tIns="210778" rIns="421557" bIns="210778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37F61-8C50-4849-9948-86E9FD772F73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28968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215567" rtl="0" eaLnBrk="1" latinLnBrk="0" hangingPunct="1">
        <a:spcBef>
          <a:spcPct val="0"/>
        </a:spcBef>
        <a:buNone/>
        <a:defRPr sz="20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80838" indent="-1580838" algn="l" defTabSz="4215567" rtl="0" eaLnBrk="1" latinLnBrk="0" hangingPunct="1">
        <a:spcBef>
          <a:spcPct val="20000"/>
        </a:spcBef>
        <a:buFont typeface="Arial" pitchFamily="34" charset="0"/>
        <a:buChar char="•"/>
        <a:defRPr sz="14800" kern="1200">
          <a:solidFill>
            <a:schemeClr val="tx1"/>
          </a:solidFill>
          <a:latin typeface="+mn-lt"/>
          <a:ea typeface="+mn-ea"/>
          <a:cs typeface="+mn-cs"/>
        </a:defRPr>
      </a:lvl1pPr>
      <a:lvl2pPr marL="3425148" indent="-1317365" algn="l" defTabSz="4215567" rtl="0" eaLnBrk="1" latinLnBrk="0" hangingPunct="1">
        <a:spcBef>
          <a:spcPct val="20000"/>
        </a:spcBef>
        <a:buFont typeface="Arial" pitchFamily="34" charset="0"/>
        <a:buChar char="–"/>
        <a:defRPr sz="12900" kern="1200">
          <a:solidFill>
            <a:schemeClr val="tx1"/>
          </a:solidFill>
          <a:latin typeface="+mn-lt"/>
          <a:ea typeface="+mn-ea"/>
          <a:cs typeface="+mn-cs"/>
        </a:defRPr>
      </a:lvl2pPr>
      <a:lvl3pPr marL="5269459" indent="-1053892" algn="l" defTabSz="4215567" rtl="0" eaLnBrk="1" latinLnBrk="0" hangingPunct="1">
        <a:spcBef>
          <a:spcPct val="20000"/>
        </a:spcBef>
        <a:buFont typeface="Arial" pitchFamily="34" charset="0"/>
        <a:buChar char="•"/>
        <a:defRPr sz="11100" kern="1200">
          <a:solidFill>
            <a:schemeClr val="tx1"/>
          </a:solidFill>
          <a:latin typeface="+mn-lt"/>
          <a:ea typeface="+mn-ea"/>
          <a:cs typeface="+mn-cs"/>
        </a:defRPr>
      </a:lvl3pPr>
      <a:lvl4pPr marL="7377242" indent="-1053892" algn="l" defTabSz="4215567" rtl="0" eaLnBrk="1" latinLnBrk="0" hangingPunct="1">
        <a:spcBef>
          <a:spcPct val="20000"/>
        </a:spcBef>
        <a:buFont typeface="Arial" pitchFamily="34" charset="0"/>
        <a:buChar char="–"/>
        <a:defRPr sz="9200" kern="1200">
          <a:solidFill>
            <a:schemeClr val="tx1"/>
          </a:solidFill>
          <a:latin typeface="+mn-lt"/>
          <a:ea typeface="+mn-ea"/>
          <a:cs typeface="+mn-cs"/>
        </a:defRPr>
      </a:lvl4pPr>
      <a:lvl5pPr marL="9485025" indent="-1053892" algn="l" defTabSz="4215567" rtl="0" eaLnBrk="1" latinLnBrk="0" hangingPunct="1">
        <a:spcBef>
          <a:spcPct val="20000"/>
        </a:spcBef>
        <a:buFont typeface="Arial" pitchFamily="34" charset="0"/>
        <a:buChar char="»"/>
        <a:defRPr sz="9200" kern="1200">
          <a:solidFill>
            <a:schemeClr val="tx1"/>
          </a:solidFill>
          <a:latin typeface="+mn-lt"/>
          <a:ea typeface="+mn-ea"/>
          <a:cs typeface="+mn-cs"/>
        </a:defRPr>
      </a:lvl5pPr>
      <a:lvl6pPr marL="11592809" indent="-1053892" algn="l" defTabSz="4215567" rtl="0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6pPr>
      <a:lvl7pPr marL="13700592" indent="-1053892" algn="l" defTabSz="4215567" rtl="0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7pPr>
      <a:lvl8pPr marL="15808376" indent="-1053892" algn="l" defTabSz="4215567" rtl="0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8pPr>
      <a:lvl9pPr marL="17916159" indent="-1053892" algn="l" defTabSz="4215567" rtl="0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215567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1pPr>
      <a:lvl2pPr marL="2107783" algn="l" defTabSz="4215567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2pPr>
      <a:lvl3pPr marL="4215567" algn="l" defTabSz="4215567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3pPr>
      <a:lvl4pPr marL="6323350" algn="l" defTabSz="4215567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4pPr>
      <a:lvl5pPr marL="8431134" algn="l" defTabSz="4215567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5pPr>
      <a:lvl6pPr marL="10538917" algn="l" defTabSz="4215567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6pPr>
      <a:lvl7pPr marL="12646701" algn="l" defTabSz="4215567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7pPr>
      <a:lvl8pPr marL="14754484" algn="l" defTabSz="4215567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8pPr>
      <a:lvl9pPr marL="16862268" algn="l" defTabSz="4215567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5" Type="http://schemas.openxmlformats.org/officeDocument/2006/relationships/image" Target="../media/image3.jpe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870522" y="31653467"/>
            <a:ext cx="24809605" cy="308246"/>
          </a:xfrm>
          <a:prstGeom prst="rect">
            <a:avLst/>
          </a:prstGeom>
          <a:noFill/>
        </p:spPr>
        <p:txBody>
          <a:bodyPr wrap="square" lIns="91434" tIns="45719" rIns="91434" bIns="45719" rtlCol="0">
            <a:spAutoFit/>
          </a:bodyPr>
          <a:lstStyle/>
          <a:p>
            <a:r>
              <a:rPr lang="fr-BE" sz="1400" b="1" dirty="0"/>
              <a:t>Image: Corbis,  johnsonlearning.com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71" r="-13160"/>
          <a:stretch/>
        </p:blipFill>
        <p:spPr bwMode="auto">
          <a:xfrm flipH="1">
            <a:off x="9319082" y="1071973"/>
            <a:ext cx="21872233" cy="30581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Organigramme : Entrée manuelle 2"/>
          <p:cNvSpPr/>
          <p:nvPr/>
        </p:nvSpPr>
        <p:spPr>
          <a:xfrm rot="16200000" flipV="1">
            <a:off x="4950619" y="-4950619"/>
            <a:ext cx="31935738" cy="41836975"/>
          </a:xfrm>
          <a:prstGeom prst="flowChartManualInput">
            <a:avLst/>
          </a:prstGeom>
          <a:solidFill>
            <a:schemeClr val="bg1">
              <a:lumMod val="85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9" rIns="91434" bIns="45719" rtlCol="0" anchor="ctr"/>
          <a:lstStyle/>
          <a:p>
            <a:pPr algn="ctr"/>
            <a:endParaRPr lang="fr-BE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-3" y="659595"/>
            <a:ext cx="41836980" cy="3765325"/>
          </a:xfrm>
          <a:noFill/>
        </p:spPr>
        <p:txBody>
          <a:bodyPr anchor="ctr">
            <a:noAutofit/>
          </a:bodyPr>
          <a:lstStyle/>
          <a:p>
            <a:pPr algn="ctr"/>
            <a:r>
              <a:rPr lang="en-GB" sz="12400" b="0" cap="none" dirty="0">
                <a:latin typeface="Trebuchet MS" pitchFamily="34" charset="0"/>
              </a:rPr>
              <a:t>Women in The Top Management of Belgian Family Firms: Obstacles, Contributions and Advantages</a:t>
            </a:r>
            <a:endParaRPr lang="fr-BE" sz="12400" b="0" cap="none" dirty="0">
              <a:solidFill>
                <a:schemeClr val="tx1">
                  <a:lumMod val="85000"/>
                  <a:lumOff val="15000"/>
                </a:schemeClr>
              </a:solidFill>
              <a:latin typeface="Trebuchet MS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5" name="Organigramme : Entrée manuelle 84"/>
          <p:cNvSpPr/>
          <p:nvPr/>
        </p:nvSpPr>
        <p:spPr>
          <a:xfrm rot="5400000" flipH="1">
            <a:off x="3942533" y="1897457"/>
            <a:ext cx="5616625" cy="13537504"/>
          </a:xfrm>
          <a:prstGeom prst="flowChartManualInput">
            <a:avLst/>
          </a:prstGeom>
          <a:solidFill>
            <a:schemeClr val="accent3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86" name="Organigramme : Entrée manuelle 85"/>
          <p:cNvSpPr/>
          <p:nvPr/>
        </p:nvSpPr>
        <p:spPr>
          <a:xfrm rot="5400000" flipH="1">
            <a:off x="3942533" y="8698486"/>
            <a:ext cx="5616625" cy="13537504"/>
          </a:xfrm>
          <a:prstGeom prst="flowChartManualInput">
            <a:avLst/>
          </a:prstGeom>
          <a:solidFill>
            <a:schemeClr val="accent6">
              <a:lumMod val="7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87" name="Organigramme : Entrée manuelle 86"/>
          <p:cNvSpPr/>
          <p:nvPr/>
        </p:nvSpPr>
        <p:spPr>
          <a:xfrm rot="5400000" flipH="1">
            <a:off x="3942533" y="15551103"/>
            <a:ext cx="5616625" cy="13537504"/>
          </a:xfrm>
          <a:prstGeom prst="flowChartManualInput">
            <a:avLst/>
          </a:prstGeom>
          <a:solidFill>
            <a:schemeClr val="accent3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88" name="Organigramme : Entrée manuelle 87"/>
          <p:cNvSpPr/>
          <p:nvPr/>
        </p:nvSpPr>
        <p:spPr>
          <a:xfrm rot="16200000" flipH="1">
            <a:off x="32398262" y="7669956"/>
            <a:ext cx="5616625" cy="13537504"/>
          </a:xfrm>
          <a:prstGeom prst="flowChartManualInput">
            <a:avLst/>
          </a:prstGeom>
          <a:solidFill>
            <a:srgbClr val="D80E95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89" name="Organigramme : Entrée manuelle 88"/>
          <p:cNvSpPr/>
          <p:nvPr/>
        </p:nvSpPr>
        <p:spPr>
          <a:xfrm rot="16200000" flipH="1">
            <a:off x="32262063" y="14455703"/>
            <a:ext cx="5616625" cy="13537504"/>
          </a:xfrm>
          <a:prstGeom prst="flowChartManualInput">
            <a:avLst/>
          </a:prstGeom>
          <a:solidFill>
            <a:schemeClr val="accent5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90" name="Organigramme : Entrée manuelle 89"/>
          <p:cNvSpPr/>
          <p:nvPr/>
        </p:nvSpPr>
        <p:spPr>
          <a:xfrm rot="16200000" flipH="1">
            <a:off x="32275535" y="933478"/>
            <a:ext cx="5616625" cy="13537504"/>
          </a:xfrm>
          <a:prstGeom prst="flowChartManualInput">
            <a:avLst/>
          </a:prstGeom>
          <a:solidFill>
            <a:schemeClr val="accent5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91" name="Organigramme : Entrée manuelle 90"/>
          <p:cNvSpPr/>
          <p:nvPr/>
        </p:nvSpPr>
        <p:spPr>
          <a:xfrm rot="5400000" flipH="1">
            <a:off x="3942533" y="22319853"/>
            <a:ext cx="5616625" cy="13537504"/>
          </a:xfrm>
          <a:prstGeom prst="flowChartManualInput">
            <a:avLst/>
          </a:prstGeom>
          <a:solidFill>
            <a:schemeClr val="accent6">
              <a:lumMod val="7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92" name="Organigramme : Entrée manuelle 91"/>
          <p:cNvSpPr/>
          <p:nvPr/>
        </p:nvSpPr>
        <p:spPr>
          <a:xfrm rot="16200000" flipH="1">
            <a:off x="32289008" y="21281724"/>
            <a:ext cx="5616625" cy="13537504"/>
          </a:xfrm>
          <a:prstGeom prst="flowChartManualInput">
            <a:avLst/>
          </a:prstGeom>
          <a:solidFill>
            <a:srgbClr val="D80E95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-17906" y="5857897"/>
            <a:ext cx="10801199" cy="5616625"/>
          </a:xfrm>
          <a:prstGeom prst="rect">
            <a:avLst/>
          </a:prstGeom>
          <a:solidFill>
            <a:schemeClr val="accent3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sp>
        <p:nvSpPr>
          <p:cNvPr id="94" name="Rectangle 93"/>
          <p:cNvSpPr/>
          <p:nvPr/>
        </p:nvSpPr>
        <p:spPr>
          <a:xfrm>
            <a:off x="-17907" y="12658925"/>
            <a:ext cx="10801199" cy="5616625"/>
          </a:xfrm>
          <a:prstGeom prst="rect">
            <a:avLst/>
          </a:prstGeom>
          <a:solidFill>
            <a:schemeClr val="accent6">
              <a:lumMod val="75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sp>
        <p:nvSpPr>
          <p:cNvPr id="95" name="Rectangle 94"/>
          <p:cNvSpPr/>
          <p:nvPr/>
        </p:nvSpPr>
        <p:spPr>
          <a:xfrm>
            <a:off x="-17907" y="19511541"/>
            <a:ext cx="10801199" cy="5616625"/>
          </a:xfrm>
          <a:prstGeom prst="rect">
            <a:avLst/>
          </a:prstGeom>
          <a:solidFill>
            <a:schemeClr val="accent3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sp>
        <p:nvSpPr>
          <p:cNvPr id="96" name="Rectangle 95"/>
          <p:cNvSpPr/>
          <p:nvPr/>
        </p:nvSpPr>
        <p:spPr>
          <a:xfrm>
            <a:off x="-17907" y="26280292"/>
            <a:ext cx="10801199" cy="5616625"/>
          </a:xfrm>
          <a:prstGeom prst="rect">
            <a:avLst/>
          </a:prstGeom>
          <a:solidFill>
            <a:schemeClr val="accent6">
              <a:lumMod val="75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sp>
        <p:nvSpPr>
          <p:cNvPr id="97" name="Rectangle 96"/>
          <p:cNvSpPr/>
          <p:nvPr/>
        </p:nvSpPr>
        <p:spPr>
          <a:xfrm>
            <a:off x="31051400" y="4893918"/>
            <a:ext cx="10801199" cy="5616625"/>
          </a:xfrm>
          <a:prstGeom prst="rect">
            <a:avLst/>
          </a:prstGeom>
          <a:solidFill>
            <a:schemeClr val="accent5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sp>
        <p:nvSpPr>
          <p:cNvPr id="98" name="Rectangle 97"/>
          <p:cNvSpPr/>
          <p:nvPr/>
        </p:nvSpPr>
        <p:spPr>
          <a:xfrm>
            <a:off x="31191316" y="11630396"/>
            <a:ext cx="10801199" cy="5616625"/>
          </a:xfrm>
          <a:prstGeom prst="rect">
            <a:avLst/>
          </a:prstGeom>
          <a:solidFill>
            <a:srgbClr val="D80E95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sp>
        <p:nvSpPr>
          <p:cNvPr id="99" name="Rectangle 98"/>
          <p:cNvSpPr/>
          <p:nvPr/>
        </p:nvSpPr>
        <p:spPr>
          <a:xfrm>
            <a:off x="31037928" y="18416141"/>
            <a:ext cx="10801199" cy="5616625"/>
          </a:xfrm>
          <a:prstGeom prst="rect">
            <a:avLst/>
          </a:prstGeom>
          <a:solidFill>
            <a:schemeClr val="accent5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sp>
        <p:nvSpPr>
          <p:cNvPr id="100" name="Rectangle 99"/>
          <p:cNvSpPr/>
          <p:nvPr/>
        </p:nvSpPr>
        <p:spPr>
          <a:xfrm>
            <a:off x="31064873" y="25242163"/>
            <a:ext cx="10801199" cy="5616625"/>
          </a:xfrm>
          <a:prstGeom prst="rect">
            <a:avLst/>
          </a:prstGeom>
          <a:solidFill>
            <a:srgbClr val="D80E95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pic>
        <p:nvPicPr>
          <p:cNvPr id="101" name="Picture 2" descr="C:\Users\ULg\Pictures\Durabilité des territoires\hec_log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25743" y="7713148"/>
            <a:ext cx="7394592" cy="2104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" name="Rectangle 101"/>
          <p:cNvSpPr/>
          <p:nvPr/>
        </p:nvSpPr>
        <p:spPr>
          <a:xfrm>
            <a:off x="486150" y="39136513"/>
            <a:ext cx="3038737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BE" sz="8000" i="1" dirty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</a:rPr>
              <a:t>FERC annual conference </a:t>
            </a:r>
          </a:p>
          <a:p>
            <a:r>
              <a:rPr lang="fr-BE" sz="8000" i="1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</a:rPr>
              <a:t>Vina </a:t>
            </a:r>
            <a:r>
              <a:rPr lang="fr-BE" sz="8000" i="1" dirty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</a:rPr>
              <a:t>del Mar, Chile – May 2013</a:t>
            </a:r>
          </a:p>
        </p:txBody>
      </p:sp>
      <p:sp>
        <p:nvSpPr>
          <p:cNvPr id="103" name="Rectangle 2"/>
          <p:cNvSpPr txBox="1">
            <a:spLocks noChangeArrowheads="1"/>
          </p:cNvSpPr>
          <p:nvPr/>
        </p:nvSpPr>
        <p:spPr>
          <a:xfrm>
            <a:off x="-52565" y="5854472"/>
            <a:ext cx="10835856" cy="5892800"/>
          </a:xfrm>
          <a:prstGeom prst="rect">
            <a:avLst/>
          </a:prstGeom>
        </p:spPr>
        <p:txBody>
          <a:bodyPr lIns="91436" tIns="45718" rIns="91436" bIns="45718"/>
          <a:lstStyle/>
          <a:p>
            <a:pPr marL="342884" indent="-342884">
              <a:buFont typeface="Arial"/>
              <a:buChar char="•"/>
            </a:pPr>
            <a:r>
              <a:rPr lang="en-GB" sz="3000" b="0" dirty="0">
                <a:latin typeface="Trebuchet MS" pitchFamily="34" charset="0"/>
              </a:rPr>
              <a:t>With reference to previous literature (Sagalnicoff, 1990; Cole, 1997; Curimbaba, 2002; Jimenez, 2007; Barrett and Moores, 2009; Dugan et al., 2011; Vadjnal and Zupan, 2011)</a:t>
            </a:r>
          </a:p>
          <a:p>
            <a:pPr marL="342884" indent="-342884">
              <a:buFont typeface="Arial"/>
              <a:buChar char="•"/>
            </a:pPr>
            <a:endParaRPr lang="en-GB" sz="3000" b="0" dirty="0">
              <a:latin typeface="Trebuchet MS" pitchFamily="34" charset="0"/>
            </a:endParaRPr>
          </a:p>
          <a:p>
            <a:pPr marL="342884" indent="-342884">
              <a:buFont typeface="Arial"/>
              <a:buChar char="•"/>
            </a:pPr>
            <a:r>
              <a:rPr lang="en-GB" sz="3000" b="0" dirty="0">
                <a:latin typeface="Trebuchet MS" pitchFamily="34" charset="0"/>
              </a:rPr>
              <a:t>Based on a qualitative content analysis</a:t>
            </a:r>
          </a:p>
          <a:p>
            <a:pPr marL="342884" indent="-342884">
              <a:buFont typeface="Arial"/>
              <a:buChar char="•"/>
            </a:pPr>
            <a:endParaRPr lang="en-GB" sz="3000" b="0" dirty="0">
              <a:latin typeface="Trebuchet MS" pitchFamily="34" charset="0"/>
            </a:endParaRPr>
          </a:p>
          <a:p>
            <a:pPr marL="342884" indent="-342884">
              <a:buFont typeface="Arial"/>
              <a:buChar char="•"/>
            </a:pPr>
            <a:r>
              <a:rPr lang="en-GB" sz="3000" b="0" dirty="0">
                <a:latin typeface="Trebuchet MS" pitchFamily="34" charset="0"/>
              </a:rPr>
              <a:t>Analysis of the experiences of </a:t>
            </a:r>
            <a:r>
              <a:rPr lang="en-GB" sz="3000" u="sng" dirty="0">
                <a:latin typeface="Trebuchet MS" pitchFamily="34" charset="0"/>
              </a:rPr>
              <a:t>nine women</a:t>
            </a:r>
            <a:r>
              <a:rPr lang="en-GB" sz="3000" dirty="0">
                <a:latin typeface="Trebuchet MS" pitchFamily="34" charset="0"/>
              </a:rPr>
              <a:t> in the top management of Belgian family firms </a:t>
            </a:r>
          </a:p>
          <a:p>
            <a:endParaRPr lang="en-GB" sz="3000" b="0" dirty="0">
              <a:latin typeface="Trebuchet MS" pitchFamily="34" charset="0"/>
            </a:endParaRPr>
          </a:p>
          <a:p>
            <a:pPr marL="342884" indent="-342884" algn="ctr">
              <a:buFont typeface="Wingdings" charset="2"/>
              <a:buChar char="Ø"/>
            </a:pPr>
            <a:r>
              <a:rPr lang="en-GB" sz="3000" b="1" dirty="0">
                <a:latin typeface="Trebuchet MS" pitchFamily="34" charset="0"/>
              </a:rPr>
              <a:t>Obstacles ? </a:t>
            </a:r>
          </a:p>
          <a:p>
            <a:pPr marL="342884" indent="-342884" algn="ctr">
              <a:buFont typeface="Wingdings" charset="2"/>
              <a:buChar char="Ø"/>
            </a:pPr>
            <a:r>
              <a:rPr lang="en-GB" sz="3000" b="1" dirty="0">
                <a:latin typeface="Trebuchet MS" pitchFamily="34" charset="0"/>
              </a:rPr>
              <a:t>Specific contributions ?</a:t>
            </a:r>
          </a:p>
          <a:p>
            <a:pPr marL="342884" indent="-342884" algn="ctr">
              <a:buFont typeface="Wingdings" charset="2"/>
              <a:buChar char="Ø"/>
            </a:pPr>
            <a:r>
              <a:rPr lang="en-GB" sz="3000" b="1" dirty="0">
                <a:latin typeface="Trebuchet MS" pitchFamily="34" charset="0"/>
              </a:rPr>
              <a:t>Advantages ?</a:t>
            </a:r>
            <a:endParaRPr lang="en-US" sz="3000" b="1" kern="0" dirty="0">
              <a:latin typeface="Trebuchet MS" pitchFamily="34" charset="0"/>
            </a:endParaRPr>
          </a:p>
          <a:p>
            <a:pPr marL="631795" indent="-631795" algn="ctr">
              <a:spcBef>
                <a:spcPct val="20000"/>
              </a:spcBef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endParaRPr lang="en-US" sz="3200" b="0" kern="0" dirty="0">
              <a:latin typeface="Trebuchet MS" pitchFamily="34" charset="0"/>
            </a:endParaRPr>
          </a:p>
          <a:p>
            <a:pPr marL="631795" indent="-631795" defTabSz="914356">
              <a:spcBef>
                <a:spcPct val="20000"/>
              </a:spcBef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endParaRPr lang="en-US" sz="3200" b="0" kern="0" dirty="0">
              <a:latin typeface="Trebuchet MS" pitchFamily="34" charset="0"/>
            </a:endParaRPr>
          </a:p>
        </p:txBody>
      </p:sp>
      <p:sp>
        <p:nvSpPr>
          <p:cNvPr id="104" name="Rectangle 2"/>
          <p:cNvSpPr txBox="1">
            <a:spLocks noChangeArrowheads="1"/>
          </p:cNvSpPr>
          <p:nvPr/>
        </p:nvSpPr>
        <p:spPr>
          <a:xfrm>
            <a:off x="31064873" y="4890493"/>
            <a:ext cx="10787727" cy="5892800"/>
          </a:xfrm>
          <a:prstGeom prst="rect">
            <a:avLst/>
          </a:prstGeom>
        </p:spPr>
        <p:txBody>
          <a:bodyPr lIns="91436" tIns="45718" rIns="91436" bIns="45718"/>
          <a:lstStyle/>
          <a:p>
            <a:pPr lvl="0">
              <a:buFont typeface="Arial" pitchFamily="34" charset="0"/>
              <a:buChar char="•"/>
            </a:pPr>
            <a:r>
              <a:rPr lang="fr-FR" sz="2800" b="0" dirty="0" smtClean="0">
                <a:latin typeface="Trebuchet MS" pitchFamily="34" charset="0"/>
              </a:rPr>
              <a:t> </a:t>
            </a:r>
            <a:r>
              <a:rPr lang="en-GB" sz="2800" b="0" dirty="0">
                <a:latin typeface="Trebuchet MS" pitchFamily="34" charset="0"/>
              </a:rPr>
              <a:t>Limited number of studies dedicated to women in family business (Sagalnicoff, 1990; Nelton, 1998; Curimbaba, 2002; Jimenez, 2007; Vadjnal and Zupan, 2011)</a:t>
            </a:r>
            <a:r>
              <a:rPr lang="fr-FR" sz="2800" b="0" dirty="0">
                <a:latin typeface="Trebuchet MS" pitchFamily="34" charset="0"/>
              </a:rPr>
              <a:t> </a:t>
            </a:r>
          </a:p>
          <a:p>
            <a:pPr lvl="0"/>
            <a:endParaRPr lang="fr-FR" sz="2800" b="0" dirty="0">
              <a:latin typeface="Trebuchet MS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fr-FR" sz="2800" b="0" dirty="0">
                <a:latin typeface="Trebuchet MS" pitchFamily="34" charset="0"/>
              </a:rPr>
              <a:t> </a:t>
            </a:r>
            <a:r>
              <a:rPr lang="en-GB" sz="2800" b="0" dirty="0">
                <a:latin typeface="Trebuchet MS" pitchFamily="34" charset="0"/>
              </a:rPr>
              <a:t>Very limited number of </a:t>
            </a:r>
            <a:r>
              <a:rPr lang="en-GB" sz="2800" u="sng" dirty="0">
                <a:latin typeface="Trebuchet MS" pitchFamily="34" charset="0"/>
              </a:rPr>
              <a:t>empirical</a:t>
            </a:r>
            <a:r>
              <a:rPr lang="en-GB" sz="2800" dirty="0">
                <a:latin typeface="Trebuchet MS" pitchFamily="34" charset="0"/>
              </a:rPr>
              <a:t> </a:t>
            </a:r>
            <a:r>
              <a:rPr lang="en-GB" sz="2800" b="0" dirty="0">
                <a:latin typeface="Trebuchet MS" pitchFamily="34" charset="0"/>
              </a:rPr>
              <a:t>studies on women in family businesses (Rowe and Hong, 2000; Vadjnal and Zupan, 2011) </a:t>
            </a:r>
          </a:p>
          <a:p>
            <a:pPr lvl="0">
              <a:buFont typeface="Arial" pitchFamily="34" charset="0"/>
              <a:buChar char="•"/>
            </a:pPr>
            <a:endParaRPr lang="en-GB" sz="2800" b="0" dirty="0">
              <a:latin typeface="Trebuchet MS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n-GB" sz="2800" b="0" dirty="0">
                <a:latin typeface="Trebuchet MS" pitchFamily="34" charset="0"/>
              </a:rPr>
              <a:t> Except from books (Barrett and Moores, 2009; Dugan et al., 2011), any empirical paper focuses on the experience of women leading a family firms</a:t>
            </a:r>
          </a:p>
          <a:p>
            <a:pPr lvl="0"/>
            <a:endParaRPr lang="fr-FR" sz="2800" b="0" dirty="0">
              <a:latin typeface="Trebuchet MS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fr-FR" sz="2800" b="0" dirty="0">
                <a:latin typeface="Trebuchet MS" pitchFamily="34" charset="0"/>
              </a:rPr>
              <a:t> Nevertheless, general information about the potential obstacles, contributions and advantages for women in family businesses</a:t>
            </a:r>
          </a:p>
        </p:txBody>
      </p:sp>
      <p:sp>
        <p:nvSpPr>
          <p:cNvPr id="105" name="Rectangle 2"/>
          <p:cNvSpPr txBox="1">
            <a:spLocks noChangeArrowheads="1"/>
          </p:cNvSpPr>
          <p:nvPr/>
        </p:nvSpPr>
        <p:spPr>
          <a:xfrm>
            <a:off x="1" y="12583493"/>
            <a:ext cx="10783292" cy="5892800"/>
          </a:xfrm>
          <a:prstGeom prst="rect">
            <a:avLst/>
          </a:prstGeom>
        </p:spPr>
        <p:txBody>
          <a:bodyPr lIns="91436" tIns="45718" rIns="91436" bIns="45718"/>
          <a:lstStyle/>
          <a:p>
            <a:pPr defTabSz="914356">
              <a:spcBef>
                <a:spcPct val="20000"/>
              </a:spcBef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r>
              <a:rPr lang="en-US" sz="3200" b="0" kern="0" dirty="0">
                <a:solidFill>
                  <a:srgbClr val="000000"/>
                </a:solidFill>
                <a:latin typeface="Trebuchet MS" pitchFamily="34" charset="0"/>
              </a:rPr>
              <a:t>Explorative qualitative research</a:t>
            </a:r>
          </a:p>
          <a:p>
            <a:pPr defTabSz="914356">
              <a:spcBef>
                <a:spcPct val="20000"/>
              </a:spcBef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endParaRPr lang="en-US" sz="1800" b="0" kern="0" dirty="0">
              <a:solidFill>
                <a:srgbClr val="000000"/>
              </a:solidFill>
              <a:latin typeface="Trebuchet MS" pitchFamily="34" charset="0"/>
            </a:endParaRPr>
          </a:p>
          <a:p>
            <a:pPr marL="631795" indent="-631795" defTabSz="914356">
              <a:spcBef>
                <a:spcPct val="20000"/>
              </a:spcBef>
              <a:buFont typeface="Times New Roman" pitchFamily="18" charset="0"/>
              <a:buChar char="•"/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r>
              <a:rPr lang="en-US" sz="3000" u="sng" kern="0" dirty="0">
                <a:solidFill>
                  <a:srgbClr val="000000"/>
                </a:solidFill>
                <a:latin typeface="Trebuchet MS" pitchFamily="34" charset="0"/>
              </a:rPr>
              <a:t>Diverse sample</a:t>
            </a:r>
          </a:p>
          <a:p>
            <a:pPr defTabSz="914356">
              <a:spcBef>
                <a:spcPct val="20000"/>
              </a:spcBef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r>
              <a:rPr lang="en-US" sz="2800" b="0" kern="0" dirty="0">
                <a:solidFill>
                  <a:srgbClr val="000000"/>
                </a:solidFill>
                <a:latin typeface="Trebuchet MS" pitchFamily="34" charset="0"/>
              </a:rPr>
              <a:t>9 Belgian firms </a:t>
            </a:r>
          </a:p>
          <a:p>
            <a:pPr defTabSz="914356">
              <a:spcBef>
                <a:spcPct val="20000"/>
              </a:spcBef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r>
              <a:rPr lang="en-US" sz="2800" b="0" kern="0" dirty="0">
                <a:solidFill>
                  <a:srgbClr val="000000"/>
                </a:solidFill>
                <a:latin typeface="Trebuchet MS" pitchFamily="34" charset="0"/>
              </a:rPr>
              <a:t>3 small firms – 4 medium-sized firms</a:t>
            </a:r>
          </a:p>
          <a:p>
            <a:pPr defTabSz="914356">
              <a:spcBef>
                <a:spcPct val="20000"/>
              </a:spcBef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endParaRPr lang="en-US" sz="1400" b="0" kern="0" dirty="0">
              <a:solidFill>
                <a:srgbClr val="000000"/>
              </a:solidFill>
              <a:latin typeface="Trebuchet MS" pitchFamily="34" charset="0"/>
            </a:endParaRPr>
          </a:p>
          <a:p>
            <a:pPr marL="631795" indent="-631795" defTabSz="914356">
              <a:spcBef>
                <a:spcPct val="20000"/>
              </a:spcBef>
              <a:buFont typeface="Times New Roman" pitchFamily="18" charset="0"/>
              <a:buChar char="•"/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r>
              <a:rPr lang="en-US" sz="3000" u="sng" kern="0" dirty="0">
                <a:solidFill>
                  <a:srgbClr val="000000"/>
                </a:solidFill>
                <a:latin typeface="Trebuchet MS" pitchFamily="34" charset="0"/>
              </a:rPr>
              <a:t>Data collection</a:t>
            </a:r>
          </a:p>
          <a:p>
            <a:pPr defTabSz="914356">
              <a:spcBef>
                <a:spcPct val="20000"/>
              </a:spcBef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r>
              <a:rPr lang="en-US" sz="2800" b="0" kern="0" dirty="0">
                <a:solidFill>
                  <a:srgbClr val="000000"/>
                </a:solidFill>
                <a:latin typeface="Trebuchet MS" pitchFamily="34" charset="0"/>
              </a:rPr>
              <a:t>11 semi-structured interviews (7 women – 4 men)</a:t>
            </a:r>
          </a:p>
          <a:p>
            <a:pPr defTabSz="914356">
              <a:spcBef>
                <a:spcPct val="20000"/>
              </a:spcBef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r>
              <a:rPr lang="en-US" sz="2800" b="0" kern="0" dirty="0">
                <a:solidFill>
                  <a:srgbClr val="000000"/>
                </a:solidFill>
                <a:latin typeface="Trebuchet MS" pitchFamily="34" charset="0"/>
              </a:rPr>
              <a:t>Triangulation of </a:t>
            </a:r>
            <a:r>
              <a:rPr lang="en-US" sz="2800" b="0" kern="0" dirty="0" smtClean="0">
                <a:solidFill>
                  <a:srgbClr val="000000"/>
                </a:solidFill>
                <a:latin typeface="Trebuchet MS" pitchFamily="34" charset="0"/>
              </a:rPr>
              <a:t>data</a:t>
            </a:r>
          </a:p>
          <a:p>
            <a:pPr defTabSz="914356">
              <a:spcBef>
                <a:spcPct val="20000"/>
              </a:spcBef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endParaRPr lang="en-US" sz="1400" b="0" kern="0" dirty="0">
              <a:solidFill>
                <a:srgbClr val="000000"/>
              </a:solidFill>
              <a:latin typeface="Trebuchet MS" pitchFamily="34" charset="0"/>
            </a:endParaRPr>
          </a:p>
          <a:p>
            <a:pPr marL="631795" indent="-631795" defTabSz="914356">
              <a:spcBef>
                <a:spcPct val="20000"/>
              </a:spcBef>
              <a:buFont typeface="Times New Roman" pitchFamily="18" charset="0"/>
              <a:buChar char="•"/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r>
              <a:rPr lang="en-US" sz="3000" u="sng" kern="0" dirty="0">
                <a:solidFill>
                  <a:srgbClr val="000000"/>
                </a:solidFill>
                <a:latin typeface="Trebuchet MS" pitchFamily="34" charset="0"/>
              </a:rPr>
              <a:t>Data analysis</a:t>
            </a:r>
            <a:endParaRPr lang="en-US" sz="3000" kern="0" dirty="0">
              <a:latin typeface="Trebuchet MS" pitchFamily="34" charset="0"/>
            </a:endParaRPr>
          </a:p>
          <a:p>
            <a:pPr defTabSz="914356">
              <a:spcBef>
                <a:spcPct val="20000"/>
              </a:spcBef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r>
              <a:rPr lang="en-US" sz="2800" b="0" kern="0" dirty="0">
                <a:latin typeface="Trebuchet MS" pitchFamily="34" charset="0"/>
              </a:rPr>
              <a:t>Qualitative content analysis</a:t>
            </a:r>
          </a:p>
          <a:p>
            <a:pPr marL="631795" indent="-631795" defTabSz="914356">
              <a:spcBef>
                <a:spcPct val="20000"/>
              </a:spcBef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endParaRPr lang="en-US" sz="2400" b="0" kern="0" dirty="0">
              <a:latin typeface="+mn-lt"/>
              <a:cs typeface="+mn-cs"/>
            </a:endParaRPr>
          </a:p>
        </p:txBody>
      </p:sp>
      <p:sp>
        <p:nvSpPr>
          <p:cNvPr id="106" name="Rectangle 2"/>
          <p:cNvSpPr txBox="1">
            <a:spLocks noChangeArrowheads="1"/>
          </p:cNvSpPr>
          <p:nvPr/>
        </p:nvSpPr>
        <p:spPr>
          <a:xfrm>
            <a:off x="30831276" y="11630394"/>
            <a:ext cx="10769820" cy="5892800"/>
          </a:xfrm>
          <a:prstGeom prst="rect">
            <a:avLst/>
          </a:prstGeom>
        </p:spPr>
        <p:txBody>
          <a:bodyPr lIns="91436" tIns="45718" rIns="91436" bIns="45718"/>
          <a:lstStyle/>
          <a:p>
            <a:pPr marL="1088973" lvl="1" indent="-631795">
              <a:spcBef>
                <a:spcPct val="20000"/>
              </a:spcBef>
              <a:buFont typeface="Times New Roman" pitchFamily="18" charset="0"/>
              <a:buChar char="•"/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r>
              <a:rPr lang="en-GB" sz="2800" b="0" dirty="0">
                <a:latin typeface="Trebuchet MS" pitchFamily="34" charset="0"/>
                <a:cs typeface="Book Antiqua"/>
              </a:rPr>
              <a:t>Women leading family business in Belgium in 2012 are still confronted to specific obstacles due to their gender</a:t>
            </a:r>
          </a:p>
          <a:p>
            <a:pPr marL="457178" lvl="1">
              <a:spcBef>
                <a:spcPct val="20000"/>
              </a:spcBef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endParaRPr lang="en-GB" sz="1400" b="0" dirty="0">
              <a:latin typeface="Trebuchet MS" pitchFamily="34" charset="0"/>
              <a:cs typeface="Book Antiqua"/>
            </a:endParaRPr>
          </a:p>
          <a:p>
            <a:pPr marL="1088973" lvl="1" indent="-631795">
              <a:spcBef>
                <a:spcPct val="20000"/>
              </a:spcBef>
              <a:buFont typeface="Times New Roman" pitchFamily="18" charset="0"/>
              <a:buChar char="•"/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r>
              <a:rPr lang="en-GB" sz="2800" b="0" dirty="0">
                <a:latin typeface="Trebuchet MS" pitchFamily="34" charset="0"/>
                <a:cs typeface="Book Antiqua"/>
              </a:rPr>
              <a:t>Most of them can be related to traditional </a:t>
            </a:r>
            <a:r>
              <a:rPr lang="en-GB" sz="2800" i="1" dirty="0">
                <a:latin typeface="Trebuchet MS" pitchFamily="34" charset="0"/>
                <a:cs typeface="Book Antiqua"/>
              </a:rPr>
              <a:t>cliché</a:t>
            </a:r>
            <a:r>
              <a:rPr lang="en-GB" sz="2800" dirty="0">
                <a:latin typeface="Trebuchet MS" pitchFamily="34" charset="0"/>
                <a:cs typeface="Book Antiqua"/>
              </a:rPr>
              <a:t>s</a:t>
            </a:r>
            <a:r>
              <a:rPr lang="en-GB" sz="2800" b="0" dirty="0">
                <a:latin typeface="Trebuchet MS" pitchFamily="34" charset="0"/>
                <a:cs typeface="Book Antiqua"/>
              </a:rPr>
              <a:t> about the (traditional) role of women and men in Society</a:t>
            </a:r>
          </a:p>
          <a:p>
            <a:pPr marL="457178" lvl="1">
              <a:spcBef>
                <a:spcPct val="20000"/>
              </a:spcBef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endParaRPr lang="en-GB" sz="1400" b="0" dirty="0">
              <a:latin typeface="Trebuchet MS" pitchFamily="34" charset="0"/>
              <a:cs typeface="Book Antiqua"/>
            </a:endParaRPr>
          </a:p>
          <a:p>
            <a:pPr marL="1088973" lvl="1" indent="-631795">
              <a:spcBef>
                <a:spcPct val="20000"/>
              </a:spcBef>
              <a:buFont typeface="Times New Roman" pitchFamily="18" charset="0"/>
              <a:buChar char="•"/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r>
              <a:rPr lang="en-GB" sz="2800" b="0" dirty="0" smtClean="0">
                <a:latin typeface="Trebuchet MS" pitchFamily="34" charset="0"/>
                <a:cs typeface="Book Antiqua"/>
              </a:rPr>
              <a:t>Examples</a:t>
            </a:r>
          </a:p>
          <a:p>
            <a:pPr marL="457178" lvl="1">
              <a:spcBef>
                <a:spcPct val="20000"/>
              </a:spcBef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endParaRPr lang="en-GB" sz="1400" b="0" dirty="0">
              <a:latin typeface="Trebuchet MS" pitchFamily="34" charset="0"/>
              <a:cs typeface="Book Antiqua"/>
            </a:endParaRPr>
          </a:p>
          <a:p>
            <a:pPr marL="1088973" lvl="1" indent="-631795">
              <a:spcBef>
                <a:spcPct val="20000"/>
              </a:spcBef>
              <a:buFont typeface="Wingdings" charset="2"/>
              <a:buChar char="Ø"/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r>
              <a:rPr lang="en-GB" sz="2600" b="0" dirty="0">
                <a:latin typeface="Trebuchet MS" pitchFamily="34" charset="0"/>
                <a:cs typeface="Book Antiqua"/>
              </a:rPr>
              <a:t>Difficulties to be accepted and respected in some “technical” domains which are traditionally perceived as masculine ones</a:t>
            </a:r>
          </a:p>
          <a:p>
            <a:pPr marL="1088973" lvl="1" indent="-631795">
              <a:spcBef>
                <a:spcPct val="20000"/>
              </a:spcBef>
              <a:buFont typeface="Wingdings" charset="2"/>
              <a:buChar char="Ø"/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r>
              <a:rPr lang="en-GB" sz="2600" b="0" dirty="0">
                <a:latin typeface="Trebuchet MS" pitchFamily="34" charset="0"/>
                <a:cs typeface="Book Antiqua"/>
              </a:rPr>
              <a:t>Difficulties to combine </a:t>
            </a:r>
            <a:r>
              <a:rPr lang="en-GB" sz="2600" dirty="0">
                <a:latin typeface="Trebuchet MS" pitchFamily="34" charset="0"/>
                <a:cs typeface="Book Antiqua"/>
              </a:rPr>
              <a:t>private and professional lives</a:t>
            </a:r>
          </a:p>
          <a:p>
            <a:pPr marL="1088973" lvl="1" indent="-631795">
              <a:spcBef>
                <a:spcPct val="20000"/>
              </a:spcBef>
              <a:buFont typeface="Wingdings" charset="2"/>
              <a:buChar char="Ø"/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r>
              <a:rPr lang="en-GB" sz="2600" b="0" dirty="0">
                <a:latin typeface="Trebuchet MS" pitchFamily="34" charset="0"/>
                <a:cs typeface="Book Antiqua"/>
              </a:rPr>
              <a:t>Particular tensions between </a:t>
            </a:r>
            <a:r>
              <a:rPr lang="en-GB" sz="2600" dirty="0">
                <a:latin typeface="Trebuchet MS" pitchFamily="34" charset="0"/>
                <a:cs typeface="Book Antiqua"/>
              </a:rPr>
              <a:t>daughters and mothers </a:t>
            </a:r>
            <a:r>
              <a:rPr lang="en-GB" sz="2600" b="0" dirty="0">
                <a:latin typeface="Trebuchet MS" pitchFamily="34" charset="0"/>
                <a:cs typeface="Book Antiqua"/>
              </a:rPr>
              <a:t>when both are active in the firm </a:t>
            </a:r>
            <a:endParaRPr lang="fr-FR" sz="2600" b="0" dirty="0">
              <a:latin typeface="Trebuchet MS" pitchFamily="34" charset="0"/>
              <a:cs typeface="Book Antiqua"/>
            </a:endParaRPr>
          </a:p>
          <a:p>
            <a:pPr marL="1088973" lvl="1" indent="-631795">
              <a:spcBef>
                <a:spcPct val="20000"/>
              </a:spcBef>
              <a:buFont typeface="Times New Roman" pitchFamily="18" charset="0"/>
              <a:buChar char="•"/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endParaRPr lang="en-US" sz="2800" b="0" kern="0" dirty="0">
              <a:latin typeface="+mj-lt"/>
            </a:endParaRPr>
          </a:p>
          <a:p>
            <a:pPr marL="631795" indent="-631795" algn="ctr">
              <a:spcBef>
                <a:spcPct val="20000"/>
              </a:spcBef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endParaRPr lang="en-US" sz="2800" b="0" kern="0" dirty="0">
              <a:latin typeface="+mj-lt"/>
            </a:endParaRPr>
          </a:p>
          <a:p>
            <a:pPr marL="631795" indent="-631795" defTabSz="914356">
              <a:spcBef>
                <a:spcPct val="20000"/>
              </a:spcBef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endParaRPr lang="en-US" sz="2800" b="0" kern="0" dirty="0">
              <a:latin typeface="+mj-lt"/>
            </a:endParaRPr>
          </a:p>
        </p:txBody>
      </p:sp>
      <p:sp>
        <p:nvSpPr>
          <p:cNvPr id="107" name="Rectangle 2"/>
          <p:cNvSpPr txBox="1">
            <a:spLocks noChangeArrowheads="1"/>
          </p:cNvSpPr>
          <p:nvPr/>
        </p:nvSpPr>
        <p:spPr>
          <a:xfrm>
            <a:off x="-52565" y="19580125"/>
            <a:ext cx="11771962" cy="5892800"/>
          </a:xfrm>
          <a:prstGeom prst="rect">
            <a:avLst/>
          </a:prstGeom>
        </p:spPr>
        <p:txBody>
          <a:bodyPr lIns="91436" tIns="45718" rIns="91436" bIns="45718"/>
          <a:lstStyle/>
          <a:p>
            <a:pPr marL="631795" indent="-631795">
              <a:spcBef>
                <a:spcPct val="20000"/>
              </a:spcBef>
              <a:buFont typeface="Times New Roman" pitchFamily="18" charset="0"/>
              <a:buChar char="•"/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r>
              <a:rPr lang="en-GB" sz="3200" dirty="0">
                <a:latin typeface="Trebuchet MS" pitchFamily="34" charset="0"/>
              </a:rPr>
              <a:t>Emotional </a:t>
            </a:r>
            <a:r>
              <a:rPr lang="en-GB" sz="3200" dirty="0" smtClean="0">
                <a:latin typeface="Trebuchet MS" pitchFamily="34" charset="0"/>
              </a:rPr>
              <a:t>leadership</a:t>
            </a:r>
          </a:p>
          <a:p>
            <a:pPr>
              <a:spcBef>
                <a:spcPct val="20000"/>
              </a:spcBef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endParaRPr lang="en-GB" sz="1200" dirty="0">
              <a:latin typeface="Trebuchet MS" pitchFamily="34" charset="0"/>
            </a:endParaRPr>
          </a:p>
          <a:p>
            <a:pPr marL="631795" indent="-631795">
              <a:spcBef>
                <a:spcPct val="20000"/>
              </a:spcBef>
              <a:buFont typeface="Times New Roman" pitchFamily="18" charset="0"/>
              <a:buChar char="•"/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r>
              <a:rPr lang="en-GB" sz="3200" dirty="0">
                <a:latin typeface="Trebuchet MS" pitchFamily="34" charset="0"/>
              </a:rPr>
              <a:t>Communication </a:t>
            </a:r>
            <a:r>
              <a:rPr lang="en-GB" sz="3200" dirty="0" smtClean="0">
                <a:latin typeface="Trebuchet MS" pitchFamily="34" charset="0"/>
              </a:rPr>
              <a:t>skills</a:t>
            </a:r>
          </a:p>
          <a:p>
            <a:pPr>
              <a:spcBef>
                <a:spcPct val="20000"/>
              </a:spcBef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endParaRPr lang="en-GB" sz="1200" dirty="0">
              <a:latin typeface="Trebuchet MS" pitchFamily="34" charset="0"/>
            </a:endParaRPr>
          </a:p>
          <a:p>
            <a:pPr marL="631795" indent="-631795">
              <a:spcBef>
                <a:spcPct val="20000"/>
              </a:spcBef>
              <a:buFont typeface="Times New Roman" pitchFamily="18" charset="0"/>
              <a:buChar char="•"/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r>
              <a:rPr lang="en-GB" sz="3200" dirty="0">
                <a:latin typeface="Trebuchet MS" pitchFamily="34" charset="0"/>
              </a:rPr>
              <a:t>Particular attachment to the family (“glue</a:t>
            </a:r>
            <a:r>
              <a:rPr lang="en-GB" sz="3200" dirty="0" smtClean="0">
                <a:latin typeface="Trebuchet MS" pitchFamily="34" charset="0"/>
              </a:rPr>
              <a:t>”)</a:t>
            </a:r>
          </a:p>
          <a:p>
            <a:pPr>
              <a:spcBef>
                <a:spcPct val="20000"/>
              </a:spcBef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endParaRPr lang="en-GB" sz="1200" dirty="0">
              <a:latin typeface="Trebuchet MS" pitchFamily="34" charset="0"/>
            </a:endParaRPr>
          </a:p>
          <a:p>
            <a:pPr marL="631795" indent="-631795">
              <a:spcBef>
                <a:spcPct val="20000"/>
              </a:spcBef>
              <a:buFont typeface="Times New Roman" pitchFamily="18" charset="0"/>
              <a:buChar char="•"/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r>
              <a:rPr lang="en-GB" sz="3200" dirty="0">
                <a:latin typeface="Trebuchet MS" pitchFamily="34" charset="0"/>
              </a:rPr>
              <a:t>More “human” style of </a:t>
            </a:r>
            <a:r>
              <a:rPr lang="en-GB" sz="3200" dirty="0" smtClean="0">
                <a:latin typeface="Trebuchet MS" pitchFamily="34" charset="0"/>
              </a:rPr>
              <a:t>management</a:t>
            </a:r>
          </a:p>
          <a:p>
            <a:pPr>
              <a:spcBef>
                <a:spcPct val="20000"/>
              </a:spcBef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endParaRPr lang="en-GB" sz="1200" dirty="0">
              <a:latin typeface="Trebuchet MS" pitchFamily="34" charset="0"/>
            </a:endParaRPr>
          </a:p>
          <a:p>
            <a:pPr marL="631795" indent="-631795">
              <a:spcBef>
                <a:spcPct val="20000"/>
              </a:spcBef>
              <a:buFont typeface="Times New Roman" pitchFamily="18" charset="0"/>
              <a:buChar char="•"/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r>
              <a:rPr lang="en-GB" sz="3200" dirty="0">
                <a:latin typeface="Trebuchet MS" pitchFamily="34" charset="0"/>
              </a:rPr>
              <a:t>Sense of </a:t>
            </a:r>
            <a:r>
              <a:rPr lang="en-GB" sz="3200" dirty="0" smtClean="0">
                <a:latin typeface="Trebuchet MS" pitchFamily="34" charset="0"/>
              </a:rPr>
              <a:t>details</a:t>
            </a:r>
          </a:p>
          <a:p>
            <a:pPr>
              <a:spcBef>
                <a:spcPct val="20000"/>
              </a:spcBef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endParaRPr lang="en-GB" sz="1200" dirty="0">
              <a:latin typeface="Trebuchet MS" pitchFamily="34" charset="0"/>
            </a:endParaRPr>
          </a:p>
          <a:p>
            <a:pPr marL="631795" indent="-631795">
              <a:spcBef>
                <a:spcPct val="20000"/>
              </a:spcBef>
              <a:buFont typeface="Times New Roman" pitchFamily="18" charset="0"/>
              <a:buChar char="•"/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r>
              <a:rPr lang="en-GB" sz="3200" dirty="0">
                <a:latin typeface="Trebuchet MS" pitchFamily="34" charset="0"/>
              </a:rPr>
              <a:t>Feminine intuition </a:t>
            </a:r>
            <a:endParaRPr lang="en-GB" sz="3200" dirty="0" smtClean="0">
              <a:latin typeface="Trebuchet MS" pitchFamily="34" charset="0"/>
            </a:endParaRPr>
          </a:p>
          <a:p>
            <a:pPr>
              <a:spcBef>
                <a:spcPct val="20000"/>
              </a:spcBef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endParaRPr lang="en-GB" sz="1200" dirty="0">
              <a:latin typeface="Trebuchet MS" pitchFamily="34" charset="0"/>
            </a:endParaRPr>
          </a:p>
          <a:p>
            <a:pPr marL="631795" indent="-631795">
              <a:spcBef>
                <a:spcPct val="20000"/>
              </a:spcBef>
              <a:buFont typeface="Times New Roman" pitchFamily="18" charset="0"/>
              <a:buChar char="•"/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r>
              <a:rPr lang="en-GB" sz="3200" dirty="0" smtClean="0">
                <a:latin typeface="Trebuchet MS" pitchFamily="34" charset="0"/>
              </a:rPr>
              <a:t>Emphasis </a:t>
            </a:r>
            <a:r>
              <a:rPr lang="en-GB" sz="3200" dirty="0">
                <a:latin typeface="Trebuchet MS" pitchFamily="34" charset="0"/>
              </a:rPr>
              <a:t>on collaboration, cooperation and interaction</a:t>
            </a:r>
            <a:r>
              <a:rPr lang="fr-FR" sz="3200" dirty="0">
                <a:latin typeface="Trebuchet MS" pitchFamily="34" charset="0"/>
              </a:rPr>
              <a:t> </a:t>
            </a:r>
            <a:endParaRPr lang="en-US" sz="3200" b="0" kern="0" dirty="0">
              <a:latin typeface="Trebuchet MS" pitchFamily="34" charset="0"/>
            </a:endParaRPr>
          </a:p>
          <a:p>
            <a:pPr marL="631795" indent="-631795" defTabSz="914356">
              <a:spcBef>
                <a:spcPct val="20000"/>
              </a:spcBef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endParaRPr lang="en-US" sz="2400" b="0" kern="0" dirty="0">
              <a:latin typeface="+mn-lt"/>
              <a:cs typeface="+mn-cs"/>
            </a:endParaRPr>
          </a:p>
        </p:txBody>
      </p:sp>
      <p:sp>
        <p:nvSpPr>
          <p:cNvPr id="108" name="Rectangle 2"/>
          <p:cNvSpPr txBox="1">
            <a:spLocks noChangeArrowheads="1"/>
          </p:cNvSpPr>
          <p:nvPr/>
        </p:nvSpPr>
        <p:spPr>
          <a:xfrm>
            <a:off x="31051400" y="18500005"/>
            <a:ext cx="10769820" cy="5892800"/>
          </a:xfrm>
          <a:prstGeom prst="rect">
            <a:avLst/>
          </a:prstGeom>
        </p:spPr>
        <p:txBody>
          <a:bodyPr lIns="91436" tIns="45718" rIns="91436" bIns="45718"/>
          <a:lstStyle/>
          <a:p>
            <a:pPr marL="631795" indent="-631795">
              <a:spcBef>
                <a:spcPct val="20000"/>
              </a:spcBef>
              <a:buFont typeface="Times New Roman" pitchFamily="18" charset="0"/>
              <a:buChar char="•"/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r>
              <a:rPr lang="en-GB" sz="3200" dirty="0">
                <a:latin typeface="Trebuchet MS" pitchFamily="34" charset="0"/>
              </a:rPr>
              <a:t>Higher flexibility (which allows them to reconcile better their private and professional lives)</a:t>
            </a:r>
          </a:p>
          <a:p>
            <a:pPr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endParaRPr lang="en-GB" sz="1200" dirty="0" smtClean="0">
              <a:latin typeface="Trebuchet MS" pitchFamily="34" charset="0"/>
            </a:endParaRPr>
          </a:p>
          <a:p>
            <a:pPr marL="631795" indent="-631795">
              <a:spcBef>
                <a:spcPct val="20000"/>
              </a:spcBef>
              <a:buFont typeface="Times New Roman" pitchFamily="18" charset="0"/>
              <a:buChar char="•"/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r>
              <a:rPr lang="en-GB" sz="3200" dirty="0" smtClean="0">
                <a:latin typeface="Trebuchet MS" pitchFamily="34" charset="0"/>
              </a:rPr>
              <a:t>“Privileged” access to top management functions (especially in some masculine industries like the construction sector)</a:t>
            </a:r>
          </a:p>
          <a:p>
            <a:pPr>
              <a:spcBef>
                <a:spcPct val="20000"/>
              </a:spcBef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endParaRPr lang="en-GB" sz="1400" dirty="0">
              <a:latin typeface="Trebuchet MS" pitchFamily="34" charset="0"/>
            </a:endParaRPr>
          </a:p>
          <a:p>
            <a:pPr marL="631795" indent="-631795">
              <a:spcBef>
                <a:spcPct val="20000"/>
              </a:spcBef>
              <a:buFont typeface="Times New Roman" pitchFamily="18" charset="0"/>
              <a:buChar char="•"/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r>
              <a:rPr lang="en-GB" sz="3200" dirty="0">
                <a:latin typeface="Trebuchet MS" pitchFamily="34" charset="0"/>
              </a:rPr>
              <a:t>Opportunity to share/diffuse the values of the family (business) </a:t>
            </a:r>
            <a:endParaRPr lang="en-GB" sz="3200" dirty="0" smtClean="0">
              <a:latin typeface="Trebuchet MS" pitchFamily="34" charset="0"/>
            </a:endParaRPr>
          </a:p>
          <a:p>
            <a:pPr>
              <a:spcBef>
                <a:spcPct val="20000"/>
              </a:spcBef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endParaRPr lang="en-GB" sz="1400" dirty="0">
              <a:latin typeface="Trebuchet MS" pitchFamily="34" charset="0"/>
            </a:endParaRPr>
          </a:p>
          <a:p>
            <a:pPr marL="631795" indent="-631795">
              <a:spcBef>
                <a:spcPct val="20000"/>
              </a:spcBef>
              <a:buFont typeface="Times New Roman" pitchFamily="18" charset="0"/>
              <a:buChar char="•"/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r>
              <a:rPr lang="en-GB" sz="3200" dirty="0">
                <a:latin typeface="Trebuchet MS" pitchFamily="34" charset="0"/>
              </a:rPr>
              <a:t>Feeling of protection</a:t>
            </a:r>
            <a:endParaRPr lang="en-US" sz="3200" b="0" kern="0" dirty="0">
              <a:latin typeface="Trebuchet MS" pitchFamily="34" charset="0"/>
            </a:endParaRPr>
          </a:p>
          <a:p>
            <a:pPr marL="631795" indent="-631795" defTabSz="914356">
              <a:spcBef>
                <a:spcPct val="20000"/>
              </a:spcBef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endParaRPr lang="en-US" sz="2400" b="0" kern="0" dirty="0">
              <a:latin typeface="+mn-lt"/>
              <a:cs typeface="+mn-cs"/>
            </a:endParaRPr>
          </a:p>
        </p:txBody>
      </p:sp>
      <p:sp>
        <p:nvSpPr>
          <p:cNvPr id="109" name="Rectangle 2"/>
          <p:cNvSpPr txBox="1">
            <a:spLocks noChangeArrowheads="1"/>
          </p:cNvSpPr>
          <p:nvPr/>
        </p:nvSpPr>
        <p:spPr>
          <a:xfrm>
            <a:off x="-52564" y="26276868"/>
            <a:ext cx="11051881" cy="5892800"/>
          </a:xfrm>
          <a:prstGeom prst="rect">
            <a:avLst/>
          </a:prstGeom>
        </p:spPr>
        <p:txBody>
          <a:bodyPr lIns="91436" tIns="45718" rIns="91436" bIns="45718"/>
          <a:lstStyle/>
          <a:p>
            <a:pPr marL="631795" indent="-631795">
              <a:spcBef>
                <a:spcPct val="20000"/>
              </a:spcBef>
              <a:buFont typeface="Times New Roman" pitchFamily="18" charset="0"/>
              <a:buChar char="•"/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r>
              <a:rPr lang="nl-BE" sz="3000" dirty="0">
                <a:latin typeface="Trebuchet MS" pitchFamily="34" charset="0"/>
              </a:rPr>
              <a:t>New conceptual model </a:t>
            </a:r>
            <a:r>
              <a:rPr lang="nl-BE" sz="3000" b="0" dirty="0">
                <a:latin typeface="Trebuchet MS" pitchFamily="34" charset="0"/>
              </a:rPr>
              <a:t>characterizing the experience of women at the top of family businesses </a:t>
            </a:r>
          </a:p>
          <a:p>
            <a:pPr marL="1088973" lvl="1" indent="-631795">
              <a:spcBef>
                <a:spcPct val="20000"/>
              </a:spcBef>
              <a:buFont typeface="Times New Roman" pitchFamily="18" charset="0"/>
              <a:buChar char="•"/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r>
              <a:rPr lang="nl-BE" sz="3000" b="0" dirty="0">
                <a:latin typeface="Trebuchet MS" pitchFamily="34" charset="0"/>
              </a:rPr>
              <a:t>Obstacles</a:t>
            </a:r>
          </a:p>
          <a:p>
            <a:pPr marL="1088973" lvl="1" indent="-631795">
              <a:spcBef>
                <a:spcPct val="20000"/>
              </a:spcBef>
              <a:buFont typeface="Times New Roman" pitchFamily="18" charset="0"/>
              <a:buChar char="•"/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r>
              <a:rPr lang="nl-BE" sz="3000" b="0" dirty="0">
                <a:latin typeface="Trebuchet MS" pitchFamily="34" charset="0"/>
              </a:rPr>
              <a:t>Contributions</a:t>
            </a:r>
          </a:p>
          <a:p>
            <a:pPr marL="1088973" lvl="1" indent="-631795">
              <a:spcBef>
                <a:spcPct val="20000"/>
              </a:spcBef>
              <a:buFont typeface="Times New Roman" pitchFamily="18" charset="0"/>
              <a:buChar char="•"/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r>
              <a:rPr lang="nl-BE" sz="3000" b="0" dirty="0" smtClean="0">
                <a:latin typeface="Trebuchet MS" pitchFamily="34" charset="0"/>
              </a:rPr>
              <a:t>Advantages</a:t>
            </a:r>
            <a:endParaRPr lang="nl-BE" sz="3000" dirty="0">
              <a:latin typeface="Trebuchet MS" pitchFamily="34" charset="0"/>
            </a:endParaRPr>
          </a:p>
          <a:p>
            <a:pPr marL="457178" lvl="1">
              <a:spcBef>
                <a:spcPct val="20000"/>
              </a:spcBef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endParaRPr lang="nl-BE" sz="1200" b="0" dirty="0">
              <a:latin typeface="Trebuchet MS" pitchFamily="34" charset="0"/>
            </a:endParaRPr>
          </a:p>
          <a:p>
            <a:pPr marL="631795" indent="-631795">
              <a:spcBef>
                <a:spcPct val="20000"/>
              </a:spcBef>
              <a:buFont typeface="Times New Roman" pitchFamily="18" charset="0"/>
              <a:buChar char="•"/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r>
              <a:rPr lang="nl-BE" sz="3000" b="0" kern="0" dirty="0">
                <a:latin typeface="Trebuchet MS" pitchFamily="34" charset="0"/>
              </a:rPr>
              <a:t>Identification of a </a:t>
            </a:r>
            <a:r>
              <a:rPr lang="nl-BE" sz="3000" kern="0" dirty="0">
                <a:latin typeface="Trebuchet MS" pitchFamily="34" charset="0"/>
              </a:rPr>
              <a:t>typical profile of women </a:t>
            </a:r>
            <a:r>
              <a:rPr lang="nl-BE" sz="3000" b="0" kern="0" dirty="0">
                <a:latin typeface="Trebuchet MS" pitchFamily="34" charset="0"/>
              </a:rPr>
              <a:t>at the top of family businesses</a:t>
            </a:r>
          </a:p>
          <a:p>
            <a:pPr marL="1088973" lvl="1" indent="-631795">
              <a:spcBef>
                <a:spcPct val="20000"/>
              </a:spcBef>
              <a:buFont typeface="Times New Roman" pitchFamily="18" charset="0"/>
              <a:buChar char="•"/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r>
              <a:rPr lang="nl-BE" sz="3000" b="0" kern="0" dirty="0">
                <a:latin typeface="Trebuchet MS" pitchFamily="34" charset="0"/>
              </a:rPr>
              <a:t>Lots of degrees !!</a:t>
            </a:r>
          </a:p>
          <a:p>
            <a:pPr marL="1088973" lvl="1" indent="-631795">
              <a:spcBef>
                <a:spcPct val="20000"/>
              </a:spcBef>
              <a:buFont typeface="Times New Roman" pitchFamily="18" charset="0"/>
              <a:buChar char="•"/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r>
              <a:rPr lang="nl-BE" sz="3000" b="0" kern="0" dirty="0">
                <a:latin typeface="Trebuchet MS" pitchFamily="34" charset="0"/>
              </a:rPr>
              <a:t>Strong personality !!</a:t>
            </a:r>
          </a:p>
          <a:p>
            <a:pPr marL="1088973" lvl="1" indent="-631795">
              <a:spcBef>
                <a:spcPct val="20000"/>
              </a:spcBef>
              <a:buFont typeface="Times New Roman" pitchFamily="18" charset="0"/>
              <a:buChar char="•"/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r>
              <a:rPr lang="nl-BE" sz="3000" b="0" kern="0" dirty="0">
                <a:latin typeface="Trebuchet MS" pitchFamily="34" charset="0"/>
              </a:rPr>
              <a:t>Very complete professional and private lives !!</a:t>
            </a:r>
          </a:p>
          <a:p>
            <a:pPr marL="1088973" lvl="1" indent="-631795">
              <a:spcBef>
                <a:spcPct val="20000"/>
              </a:spcBef>
              <a:buFont typeface="Times New Roman" pitchFamily="18" charset="0"/>
              <a:buChar char="•"/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endParaRPr lang="en-US" sz="3000" b="0" kern="0" dirty="0">
              <a:latin typeface="+mj-lt"/>
            </a:endParaRPr>
          </a:p>
          <a:p>
            <a:pPr marL="631795" indent="-631795" defTabSz="914356">
              <a:spcBef>
                <a:spcPct val="20000"/>
              </a:spcBef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endParaRPr lang="en-US" sz="3000" b="0" kern="0" dirty="0"/>
          </a:p>
        </p:txBody>
      </p:sp>
      <p:sp>
        <p:nvSpPr>
          <p:cNvPr id="110" name="Rectangle 2"/>
          <p:cNvSpPr txBox="1">
            <a:spLocks noChangeArrowheads="1"/>
          </p:cNvSpPr>
          <p:nvPr/>
        </p:nvSpPr>
        <p:spPr>
          <a:xfrm>
            <a:off x="31064873" y="25242162"/>
            <a:ext cx="10801199" cy="6565428"/>
          </a:xfrm>
          <a:prstGeom prst="rect">
            <a:avLst/>
          </a:prstGeom>
        </p:spPr>
        <p:txBody>
          <a:bodyPr lIns="91436" tIns="45718" rIns="91436" bIns="45718"/>
          <a:lstStyle/>
          <a:p>
            <a:pPr>
              <a:spcBef>
                <a:spcPct val="20000"/>
              </a:spcBef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r>
              <a:rPr lang="fr-FR" sz="2400" b="0" dirty="0">
                <a:latin typeface="+mj-lt"/>
                <a:cs typeface="Book Antiqua"/>
              </a:rPr>
              <a:t>Curimbaba, F. (2002), The Dynamics of Women's Roles as Family Business Managers. Family Business Review, 15(3), 239-252 </a:t>
            </a:r>
            <a:r>
              <a:rPr lang="fr-FR" sz="2400" b="0" dirty="0" smtClean="0">
                <a:latin typeface="+mj-lt"/>
                <a:cs typeface="Book Antiqua"/>
              </a:rPr>
              <a:t>;  Dugan</a:t>
            </a:r>
            <a:r>
              <a:rPr lang="fr-FR" sz="2400" b="0" dirty="0">
                <a:latin typeface="+mj-lt"/>
                <a:cs typeface="Book Antiqua"/>
              </a:rPr>
              <a:t>, A., Krone, S., Lecouvie, K., Pendergast, J., Kenyon-Rouvinez, D. et Schuman, A. (2011), A Woman’s Place : The Crucial Roles of Women in Family Business, Palgvrave-Mac Millan, </a:t>
            </a:r>
            <a:r>
              <a:rPr lang="fr-FR" sz="2400" b="0" dirty="0" smtClean="0">
                <a:latin typeface="+mj-lt"/>
                <a:cs typeface="Book Antiqua"/>
              </a:rPr>
              <a:t>166p;  Jimenez</a:t>
            </a:r>
            <a:r>
              <a:rPr lang="fr-FR" sz="2400" b="0" dirty="0">
                <a:latin typeface="+mj-lt"/>
                <a:cs typeface="Book Antiqua"/>
              </a:rPr>
              <a:t>, R. (2009), “Research on Women in Family Firms: Current Status and Future Directions”, Family Business Review, 22(1), </a:t>
            </a:r>
            <a:r>
              <a:rPr lang="fr-FR" sz="2400" b="0" dirty="0" smtClean="0">
                <a:latin typeface="+mj-lt"/>
                <a:cs typeface="Book Antiqua"/>
              </a:rPr>
              <a:t>53-64;  Nelton</a:t>
            </a:r>
            <a:r>
              <a:rPr lang="fr-FR" sz="2400" b="0" dirty="0">
                <a:latin typeface="+mj-lt"/>
                <a:cs typeface="Book Antiqua"/>
              </a:rPr>
              <a:t>, S. (1998), “The rise of women in family firms: A call for research now”, Family Business Review, 11(3), </a:t>
            </a:r>
            <a:r>
              <a:rPr lang="fr-FR" sz="2400" b="0" dirty="0" smtClean="0">
                <a:latin typeface="+mj-lt"/>
                <a:cs typeface="Book Antiqua"/>
              </a:rPr>
              <a:t>215-218</a:t>
            </a:r>
            <a:r>
              <a:rPr lang="fr-FR" sz="2400" dirty="0" smtClean="0">
                <a:latin typeface="+mj-lt"/>
                <a:cs typeface="Book Antiqua"/>
              </a:rPr>
              <a:t>;  </a:t>
            </a:r>
          </a:p>
          <a:p>
            <a:pPr>
              <a:spcBef>
                <a:spcPct val="20000"/>
              </a:spcBef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endParaRPr lang="fr-FR" sz="1600" b="0" dirty="0">
              <a:latin typeface="+mj-lt"/>
              <a:cs typeface="Book Antiqua"/>
            </a:endParaRPr>
          </a:p>
          <a:p>
            <a:pPr>
              <a:spcBef>
                <a:spcPct val="20000"/>
              </a:spcBef>
              <a:tabLst>
                <a:tab pos="631795" algn="l"/>
                <a:tab pos="736565" algn="l"/>
                <a:tab pos="1185807" algn="l"/>
                <a:tab pos="1635047" algn="l"/>
                <a:tab pos="2084289" algn="l"/>
                <a:tab pos="2533529" algn="l"/>
                <a:tab pos="2982771" algn="l"/>
                <a:tab pos="3432012" algn="l"/>
                <a:tab pos="3881253" algn="l"/>
                <a:tab pos="4330494" algn="l"/>
                <a:tab pos="4779735" algn="l"/>
                <a:tab pos="5228976" algn="l"/>
                <a:tab pos="5678218" algn="l"/>
                <a:tab pos="6127458" algn="l"/>
                <a:tab pos="6576700" algn="l"/>
                <a:tab pos="7025940" algn="l"/>
                <a:tab pos="7475182" algn="l"/>
                <a:tab pos="7924423" algn="l"/>
                <a:tab pos="8373664" algn="l"/>
                <a:tab pos="8822905" algn="l"/>
                <a:tab pos="9272146" algn="l"/>
              </a:tabLst>
              <a:defRPr/>
            </a:pPr>
            <a:r>
              <a:rPr lang="fr-FR" sz="2400" b="0" dirty="0" smtClean="0">
                <a:latin typeface="+mj-lt"/>
                <a:cs typeface="Book Antiqua"/>
              </a:rPr>
              <a:t>Salganicoff</a:t>
            </a:r>
            <a:r>
              <a:rPr lang="fr-FR" sz="2400" b="0" dirty="0">
                <a:latin typeface="+mj-lt"/>
                <a:cs typeface="Book Antiqua"/>
              </a:rPr>
              <a:t>, M. (1990a), “Clarifying the present and creating options for the future”, Family Business Review, 3(2), </a:t>
            </a:r>
            <a:r>
              <a:rPr lang="fr-FR" sz="2400" b="0" dirty="0" smtClean="0">
                <a:latin typeface="+mj-lt"/>
                <a:cs typeface="Book Antiqua"/>
              </a:rPr>
              <a:t>121-124</a:t>
            </a:r>
            <a:r>
              <a:rPr lang="fr-FR" sz="2400" dirty="0" smtClean="0">
                <a:latin typeface="+mj-lt"/>
                <a:cs typeface="Book Antiqua"/>
              </a:rPr>
              <a:t>;  </a:t>
            </a:r>
            <a:r>
              <a:rPr lang="fr-FR" sz="2400" b="0" dirty="0" smtClean="0">
                <a:latin typeface="+mj-lt"/>
                <a:cs typeface="Book Antiqua"/>
              </a:rPr>
              <a:t>Salganicoff</a:t>
            </a:r>
            <a:r>
              <a:rPr lang="fr-FR" sz="2400" b="0" dirty="0">
                <a:latin typeface="+mj-lt"/>
                <a:cs typeface="Book Antiqua"/>
              </a:rPr>
              <a:t>, M. (1990b), “Women in family businesses: Challenges and opportunities”, Family Business Review, 3(3), </a:t>
            </a:r>
            <a:r>
              <a:rPr lang="fr-FR" sz="2400" b="0" dirty="0" smtClean="0">
                <a:latin typeface="+mj-lt"/>
                <a:cs typeface="Book Antiqua"/>
              </a:rPr>
              <a:t>125-137</a:t>
            </a:r>
            <a:r>
              <a:rPr lang="fr-FR" sz="2400" dirty="0" smtClean="0">
                <a:latin typeface="+mj-lt"/>
                <a:cs typeface="Book Antiqua"/>
              </a:rPr>
              <a:t>;  </a:t>
            </a:r>
            <a:r>
              <a:rPr lang="fr-FR" sz="2400" b="0" dirty="0" smtClean="0">
                <a:latin typeface="+mj-lt"/>
              </a:rPr>
              <a:t>Vadnjal</a:t>
            </a:r>
            <a:r>
              <a:rPr lang="fr-FR" sz="2400" b="0" dirty="0">
                <a:latin typeface="+mj-lt"/>
              </a:rPr>
              <a:t>, J. et Zupan, B. (2009). The role of women in family business. Economic and Business Review, 11 (2), </a:t>
            </a:r>
            <a:r>
              <a:rPr lang="fr-FR" sz="2400" b="0" dirty="0" smtClean="0">
                <a:latin typeface="+mj-lt"/>
              </a:rPr>
              <a:t>159-177; Vadnjal</a:t>
            </a:r>
            <a:r>
              <a:rPr lang="fr-FR" sz="2400" b="0" dirty="0">
                <a:latin typeface="+mj-lt"/>
              </a:rPr>
              <a:t>, J., &amp; Zupan, B. Ö. æ. 2011. Family Business as a Career Opportunity for Women. South East European Journal of Economics and Business, 6(2): 23-32 </a:t>
            </a:r>
          </a:p>
        </p:txBody>
      </p:sp>
      <p:sp>
        <p:nvSpPr>
          <p:cNvPr id="111" name="ZoneTexte 110"/>
          <p:cNvSpPr txBox="1"/>
          <p:nvPr/>
        </p:nvSpPr>
        <p:spPr>
          <a:xfrm>
            <a:off x="-17907" y="4662613"/>
            <a:ext cx="132494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6600" i="1" dirty="0" smtClean="0">
                <a:latin typeface="Trebuchet MS" pitchFamily="34" charset="0"/>
              </a:rPr>
              <a:t>Research Objective</a:t>
            </a:r>
            <a:endParaRPr lang="fr-BE" sz="6600" i="1" dirty="0">
              <a:latin typeface="Trebuchet MS" pitchFamily="34" charset="0"/>
            </a:endParaRPr>
          </a:p>
        </p:txBody>
      </p:sp>
      <p:sp>
        <p:nvSpPr>
          <p:cNvPr id="112" name="ZoneTexte 111"/>
          <p:cNvSpPr txBox="1"/>
          <p:nvPr/>
        </p:nvSpPr>
        <p:spPr>
          <a:xfrm>
            <a:off x="-52565" y="11503373"/>
            <a:ext cx="132494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6600" i="1" dirty="0" smtClean="0">
                <a:latin typeface="Trebuchet MS" pitchFamily="34" charset="0"/>
              </a:rPr>
              <a:t>Research Method</a:t>
            </a:r>
            <a:endParaRPr lang="fr-BE" sz="6600" i="1" dirty="0">
              <a:latin typeface="Trebuchet MS" pitchFamily="34" charset="0"/>
            </a:endParaRPr>
          </a:p>
        </p:txBody>
      </p:sp>
      <p:sp>
        <p:nvSpPr>
          <p:cNvPr id="113" name="ZoneTexte 112"/>
          <p:cNvSpPr txBox="1"/>
          <p:nvPr/>
        </p:nvSpPr>
        <p:spPr>
          <a:xfrm>
            <a:off x="-17907" y="18316257"/>
            <a:ext cx="132494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6600" i="1" dirty="0" smtClean="0">
                <a:latin typeface="Trebuchet MS" pitchFamily="34" charset="0"/>
              </a:rPr>
              <a:t>Findings - Contributions</a:t>
            </a:r>
            <a:endParaRPr lang="fr-BE" sz="6600" i="1" dirty="0">
              <a:latin typeface="Trebuchet MS" pitchFamily="34" charset="0"/>
            </a:endParaRPr>
          </a:p>
        </p:txBody>
      </p:sp>
      <p:sp>
        <p:nvSpPr>
          <p:cNvPr id="114" name="ZoneTexte 113"/>
          <p:cNvSpPr txBox="1"/>
          <p:nvPr/>
        </p:nvSpPr>
        <p:spPr>
          <a:xfrm>
            <a:off x="-17907" y="25157017"/>
            <a:ext cx="132494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6600" i="1" dirty="0" smtClean="0">
                <a:latin typeface="Trebuchet MS" pitchFamily="34" charset="0"/>
              </a:rPr>
              <a:t>Findings - Synthesis</a:t>
            </a:r>
            <a:endParaRPr lang="fr-BE" sz="6600" i="1" dirty="0">
              <a:latin typeface="Trebuchet MS" pitchFamily="34" charset="0"/>
            </a:endParaRPr>
          </a:p>
        </p:txBody>
      </p:sp>
      <p:sp>
        <p:nvSpPr>
          <p:cNvPr id="115" name="ZoneTexte 114"/>
          <p:cNvSpPr txBox="1"/>
          <p:nvPr/>
        </p:nvSpPr>
        <p:spPr>
          <a:xfrm>
            <a:off x="28603127" y="10495261"/>
            <a:ext cx="132494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BE" sz="6600" i="1" dirty="0" smtClean="0">
                <a:latin typeface="Trebuchet MS" pitchFamily="34" charset="0"/>
              </a:rPr>
              <a:t>Literature</a:t>
            </a:r>
            <a:endParaRPr lang="fr-BE" sz="6600" i="1" dirty="0">
              <a:latin typeface="Trebuchet MS" pitchFamily="34" charset="0"/>
            </a:endParaRPr>
          </a:p>
        </p:txBody>
      </p:sp>
      <p:sp>
        <p:nvSpPr>
          <p:cNvPr id="116" name="ZoneTexte 115"/>
          <p:cNvSpPr txBox="1"/>
          <p:nvPr/>
        </p:nvSpPr>
        <p:spPr>
          <a:xfrm>
            <a:off x="28743043" y="17275869"/>
            <a:ext cx="132494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BE" sz="6600" i="1" dirty="0" smtClean="0">
                <a:latin typeface="Trebuchet MS" pitchFamily="34" charset="0"/>
              </a:rPr>
              <a:t>Findings - Obstacles</a:t>
            </a:r>
            <a:endParaRPr lang="fr-BE" sz="6600" i="1" dirty="0">
              <a:latin typeface="Trebuchet MS" pitchFamily="34" charset="0"/>
            </a:endParaRPr>
          </a:p>
        </p:txBody>
      </p:sp>
      <p:sp>
        <p:nvSpPr>
          <p:cNvPr id="117" name="ZoneTexte 116"/>
          <p:cNvSpPr txBox="1"/>
          <p:nvPr/>
        </p:nvSpPr>
        <p:spPr>
          <a:xfrm>
            <a:off x="28589655" y="24076897"/>
            <a:ext cx="132494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BE" sz="6600" i="1" dirty="0" smtClean="0">
                <a:latin typeface="Trebuchet MS" pitchFamily="34" charset="0"/>
              </a:rPr>
              <a:t>Findings - </a:t>
            </a:r>
            <a:r>
              <a:rPr lang="fr-BE" sz="6600" i="1" dirty="0">
                <a:latin typeface="Trebuchet MS" pitchFamily="34" charset="0"/>
              </a:rPr>
              <a:t>A</a:t>
            </a:r>
            <a:r>
              <a:rPr lang="fr-BE" sz="6600" i="1" dirty="0" smtClean="0">
                <a:latin typeface="Trebuchet MS" pitchFamily="34" charset="0"/>
              </a:rPr>
              <a:t>dvantages</a:t>
            </a:r>
            <a:endParaRPr lang="fr-BE" sz="6600" i="1" dirty="0">
              <a:latin typeface="Trebuchet MS" pitchFamily="34" charset="0"/>
            </a:endParaRPr>
          </a:p>
        </p:txBody>
      </p:sp>
      <p:sp>
        <p:nvSpPr>
          <p:cNvPr id="118" name="ZoneTexte 117"/>
          <p:cNvSpPr txBox="1"/>
          <p:nvPr/>
        </p:nvSpPr>
        <p:spPr>
          <a:xfrm>
            <a:off x="28616600" y="30858787"/>
            <a:ext cx="132494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BE" sz="6600" dirty="0" smtClean="0">
                <a:latin typeface="Trebuchet MS" pitchFamily="34" charset="0"/>
              </a:rPr>
              <a:t>References </a:t>
            </a:r>
            <a:endParaRPr lang="fr-BE" sz="6600" dirty="0">
              <a:latin typeface="Trebuchet MS" pitchFamily="34" charset="0"/>
            </a:endParaRPr>
          </a:p>
        </p:txBody>
      </p:sp>
      <p:pic>
        <p:nvPicPr>
          <p:cNvPr id="119" name="Picture 5" descr="C:\Users\ULg\Pictures\Durabilité des territoires\Nathali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55815" y="5059907"/>
            <a:ext cx="2435480" cy="248302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/>
        </p:spPr>
      </p:pic>
      <p:pic>
        <p:nvPicPr>
          <p:cNvPr id="120" name="Picture 2" descr="C:\Users\ULg\Pictures\Durabilité des territoires\hec_log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21101" y="7542933"/>
            <a:ext cx="6614210" cy="18825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1" name="Sous-titre 2"/>
          <p:cNvSpPr txBox="1">
            <a:spLocks/>
          </p:cNvSpPr>
          <p:nvPr/>
        </p:nvSpPr>
        <p:spPr>
          <a:xfrm>
            <a:off x="19242062" y="5131917"/>
            <a:ext cx="6428953" cy="2411016"/>
          </a:xfrm>
          <a:prstGeom prst="rect">
            <a:avLst/>
          </a:prstGeom>
        </p:spPr>
        <p:txBody>
          <a:bodyPr vert="horz" lIns="421557" tIns="210778" rIns="421557" bIns="210778" rtlCol="0" anchor="b">
            <a:normAutofit/>
          </a:bodyPr>
          <a:lstStyle>
            <a:lvl1pPr marL="0" indent="0" algn="l" defTabSz="4215567" rtl="0" eaLnBrk="1" latinLnBrk="0" hangingPunct="1">
              <a:spcBef>
                <a:spcPct val="20000"/>
              </a:spcBef>
              <a:buFont typeface="Arial" pitchFamily="34" charset="0"/>
              <a:buNone/>
              <a:defRPr sz="9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107783" indent="0" algn="l" defTabSz="4215567" rtl="0" eaLnBrk="1" latinLnBrk="0" hangingPunct="1">
              <a:spcBef>
                <a:spcPct val="20000"/>
              </a:spcBef>
              <a:buFont typeface="Arial" pitchFamily="34" charset="0"/>
              <a:buNone/>
              <a:defRPr sz="8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215567" indent="0" algn="l" defTabSz="4215567" rtl="0" eaLnBrk="1" latinLnBrk="0" hangingPunct="1">
              <a:spcBef>
                <a:spcPct val="20000"/>
              </a:spcBef>
              <a:buFont typeface="Arial" pitchFamily="34" charset="0"/>
              <a:buNone/>
              <a:defRPr sz="7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323350" indent="0" algn="l" defTabSz="4215567" rtl="0" eaLnBrk="1" latinLnBrk="0" hangingPunct="1">
              <a:spcBef>
                <a:spcPct val="20000"/>
              </a:spcBef>
              <a:buFont typeface="Arial" pitchFamily="34" charset="0"/>
              <a:buNone/>
              <a:defRPr sz="6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431134" indent="0" algn="l" defTabSz="4215567" rtl="0" eaLnBrk="1" latinLnBrk="0" hangingPunct="1">
              <a:spcBef>
                <a:spcPct val="20000"/>
              </a:spcBef>
              <a:buFont typeface="Arial" pitchFamily="34" charset="0"/>
              <a:buNone/>
              <a:defRPr sz="6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538917" indent="0" algn="l" defTabSz="4215567" rtl="0" eaLnBrk="1" latinLnBrk="0" hangingPunct="1">
              <a:spcBef>
                <a:spcPct val="20000"/>
              </a:spcBef>
              <a:buFont typeface="Arial" pitchFamily="34" charset="0"/>
              <a:buNone/>
              <a:defRPr sz="6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646701" indent="0" algn="l" defTabSz="4215567" rtl="0" eaLnBrk="1" latinLnBrk="0" hangingPunct="1">
              <a:spcBef>
                <a:spcPct val="20000"/>
              </a:spcBef>
              <a:buFont typeface="Arial" pitchFamily="34" charset="0"/>
              <a:buNone/>
              <a:defRPr sz="6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754484" indent="0" algn="l" defTabSz="4215567" rtl="0" eaLnBrk="1" latinLnBrk="0" hangingPunct="1">
              <a:spcBef>
                <a:spcPct val="20000"/>
              </a:spcBef>
              <a:buFont typeface="Arial" pitchFamily="34" charset="0"/>
              <a:buNone/>
              <a:defRPr sz="6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862268" indent="0" algn="l" defTabSz="4215567" rtl="0" eaLnBrk="1" latinLnBrk="0" hangingPunct="1">
              <a:spcBef>
                <a:spcPct val="20000"/>
              </a:spcBef>
              <a:buFont typeface="Arial" pitchFamily="34" charset="0"/>
              <a:buNone/>
              <a:defRPr sz="6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r-BE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rebuchet MS" pitchFamily="34" charset="0"/>
              </a:rPr>
              <a:t>Dr. Nathalie CRUTZEN, </a:t>
            </a:r>
          </a:p>
          <a:p>
            <a:pPr algn="r"/>
            <a:r>
              <a:rPr lang="fr-BE" sz="2000" dirty="0" smtClean="0">
                <a:solidFill>
                  <a:schemeClr val="tx1"/>
                </a:solidFill>
                <a:latin typeface="Trebuchet MS" pitchFamily="34" charset="0"/>
              </a:rPr>
              <a:t>Assistant Professor, Accenture Chair in Sustainable Strategy, </a:t>
            </a:r>
          </a:p>
          <a:p>
            <a:pPr algn="r"/>
            <a:r>
              <a:rPr lang="fr-BE" sz="2000" dirty="0" smtClean="0">
                <a:solidFill>
                  <a:schemeClr val="tx1"/>
                </a:solidFill>
                <a:latin typeface="Trebuchet MS" pitchFamily="34" charset="0"/>
              </a:rPr>
              <a:t>HEC-Management School of the University of Liege (Belgium</a:t>
            </a:r>
            <a:r>
              <a:rPr lang="fr-BE" sz="2400" dirty="0" smtClean="0">
                <a:solidFill>
                  <a:schemeClr val="tx1"/>
                </a:solidFill>
                <a:latin typeface="Trebuchet MS" pitchFamily="34" charset="0"/>
              </a:rPr>
              <a:t>)</a:t>
            </a:r>
            <a:endParaRPr lang="fr-BE" sz="1050" dirty="0" smtClean="0">
              <a:solidFill>
                <a:schemeClr val="tx1"/>
              </a:solidFill>
              <a:latin typeface="+mj-lt"/>
            </a:endParaRPr>
          </a:p>
          <a:p>
            <a:pPr algn="r"/>
            <a:endParaRPr lang="fr-BE" sz="2000" i="1" dirty="0" smtClean="0">
              <a:solidFill>
                <a:schemeClr val="accent3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629123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571</Words>
  <Application>Microsoft Macintosh PowerPoint</Application>
  <PresentationFormat>Personnalisé</PresentationFormat>
  <Paragraphs>86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Women in The Top Management of Belgian Family Firms: Obstacles, Contributions and Advantages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Women in The Top Management of Belgian Family Firms: Obstacles, Contributions and Advantages</dc:title>
  <dc:creator>ULg</dc:creator>
  <cp:lastModifiedBy>Nathalie Crutzen</cp:lastModifiedBy>
  <cp:revision>2</cp:revision>
  <dcterms:created xsi:type="dcterms:W3CDTF">2013-05-10T15:53:34Z</dcterms:created>
  <dcterms:modified xsi:type="dcterms:W3CDTF">2013-05-10T16:31:00Z</dcterms:modified>
</cp:coreProperties>
</file>