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1/21/2013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1/21/2013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3200" dirty="0" smtClean="0"/>
              <a:t>Confesseur du Prince: un profil singulier ? L’exemple de la cour espagnole de Bruxelles au </a:t>
            </a:r>
            <a:r>
              <a:rPr lang="fr-FR" sz="2000" dirty="0" smtClean="0"/>
              <a:t>XVII</a:t>
            </a:r>
            <a:r>
              <a:rPr lang="fr-FR" sz="3200" baseline="30000" dirty="0" smtClean="0"/>
              <a:t>e</a:t>
            </a:r>
            <a:r>
              <a:rPr lang="fr-FR" sz="3200" dirty="0" smtClean="0"/>
              <a:t> siècle.</a:t>
            </a: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Pierre-François </a:t>
            </a:r>
            <a:r>
              <a:rPr lang="fr-FR" dirty="0" err="1" smtClean="0"/>
              <a:t>Pirlet</a:t>
            </a:r>
            <a:r>
              <a:rPr lang="fr-FR" dirty="0" smtClean="0"/>
              <a:t> </a:t>
            </a:r>
          </a:p>
          <a:p>
            <a:r>
              <a:rPr lang="fr-FR" sz="1400" i="1" dirty="0" smtClean="0"/>
              <a:t>Transitions</a:t>
            </a:r>
            <a:r>
              <a:rPr lang="fr-FR" sz="1400" dirty="0" smtClean="0"/>
              <a:t>, Département de recherche sur le Moyen Âge tardif et la première Modernité – Université de Liège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26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3. Deux maîtres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Inigo de </a:t>
            </a:r>
            <a:r>
              <a:rPr lang="fr-FR" sz="2600" dirty="0" err="1" smtClean="0"/>
              <a:t>Brizuela</a:t>
            </a:r>
            <a:r>
              <a:rPr lang="fr-FR" sz="2600" dirty="0" smtClean="0"/>
              <a:t>, o.p. </a:t>
            </a:r>
            <a:r>
              <a:rPr lang="fr-FR" sz="2600" dirty="0" smtClean="0"/>
              <a:t>(</a:t>
            </a:r>
            <a:r>
              <a:rPr lang="fr-FR" sz="2600" dirty="0" err="1" smtClean="0"/>
              <a:t>conf</a:t>
            </a:r>
            <a:r>
              <a:rPr lang="fr-FR" sz="2600" dirty="0" smtClean="0"/>
              <a:t>. Archiduc Albert)</a:t>
            </a:r>
          </a:p>
          <a:p>
            <a:pPr lvl="1"/>
            <a:r>
              <a:rPr lang="fr-FR" sz="2400" dirty="0" smtClean="0"/>
              <a:t>Émissaire de l’archiduc </a:t>
            </a:r>
            <a:r>
              <a:rPr lang="fr-FR" sz="2400" dirty="0" smtClean="0"/>
              <a:t>lors de la conclusion de la Trêve de douze ans (1608-1609</a:t>
            </a:r>
            <a:r>
              <a:rPr lang="fr-FR" sz="2400" dirty="0" smtClean="0"/>
              <a:t>)</a:t>
            </a:r>
          </a:p>
          <a:p>
            <a:pPr lvl="1"/>
            <a:r>
              <a:rPr lang="fr-FR" sz="2400" dirty="0" smtClean="0"/>
              <a:t>Intermédiaire royal durant l’affaire dite « du serment » (1613-1616)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20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3. Deux maîtres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Inigo de </a:t>
            </a:r>
            <a:r>
              <a:rPr lang="fr-FR" sz="2600" dirty="0" err="1" smtClean="0"/>
              <a:t>Brizuela</a:t>
            </a:r>
            <a:r>
              <a:rPr lang="fr-FR" sz="2600" dirty="0" smtClean="0"/>
              <a:t>, o.p. (</a:t>
            </a:r>
            <a:r>
              <a:rPr lang="fr-FR" sz="2600" dirty="0" err="1" smtClean="0"/>
              <a:t>conf</a:t>
            </a:r>
            <a:r>
              <a:rPr lang="fr-FR" sz="2600" dirty="0" smtClean="0"/>
              <a:t>. Archiduc Albert)</a:t>
            </a:r>
          </a:p>
          <a:p>
            <a:pPr lvl="1"/>
            <a:r>
              <a:rPr lang="fr-FR" sz="2400" dirty="0"/>
              <a:t>Émissaire de l’archiduc lors de la conclusion de la Trêve de douze ans (1608-1609)</a:t>
            </a:r>
          </a:p>
          <a:p>
            <a:pPr lvl="1"/>
            <a:r>
              <a:rPr lang="fr-FR" sz="2400" dirty="0" smtClean="0"/>
              <a:t>Intermédiaire </a:t>
            </a:r>
            <a:r>
              <a:rPr lang="fr-FR" sz="2400" dirty="0" smtClean="0"/>
              <a:t>royal durant l’affaire dite « du serment » (1613-1616)</a:t>
            </a:r>
          </a:p>
          <a:p>
            <a:r>
              <a:rPr lang="fr-FR" sz="2600" dirty="0" smtClean="0"/>
              <a:t>Juan de San </a:t>
            </a:r>
            <a:r>
              <a:rPr lang="fr-FR" sz="2600" dirty="0" err="1" smtClean="0"/>
              <a:t>Agustin</a:t>
            </a:r>
            <a:r>
              <a:rPr lang="fr-FR" sz="2600" dirty="0" smtClean="0"/>
              <a:t>, </a:t>
            </a:r>
            <a:r>
              <a:rPr lang="fr-FR" sz="2600" dirty="0" err="1" smtClean="0"/>
              <a:t>o.s.a</a:t>
            </a:r>
            <a:r>
              <a:rPr lang="fr-FR" sz="2600" dirty="0" smtClean="0"/>
              <a:t>. (</a:t>
            </a:r>
            <a:r>
              <a:rPr lang="fr-FR" sz="2600" dirty="0" err="1" smtClean="0"/>
              <a:t>conf</a:t>
            </a:r>
            <a:r>
              <a:rPr lang="fr-FR" sz="2600" dirty="0" smtClean="0"/>
              <a:t>. Don Fernando)</a:t>
            </a:r>
            <a:endParaRPr lang="fr-FR" sz="2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73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3. Deux maîtres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Inigo de </a:t>
            </a:r>
            <a:r>
              <a:rPr lang="fr-FR" sz="2600" dirty="0" err="1" smtClean="0"/>
              <a:t>Brizuela</a:t>
            </a:r>
            <a:r>
              <a:rPr lang="fr-FR" sz="2600" dirty="0" smtClean="0"/>
              <a:t>, o.p. (</a:t>
            </a:r>
            <a:r>
              <a:rPr lang="fr-FR" sz="2600" dirty="0" err="1" smtClean="0"/>
              <a:t>conf</a:t>
            </a:r>
            <a:r>
              <a:rPr lang="fr-FR" sz="2600" dirty="0" smtClean="0"/>
              <a:t>. Archiduc Albert)</a:t>
            </a:r>
          </a:p>
          <a:p>
            <a:pPr lvl="1"/>
            <a:r>
              <a:rPr lang="fr-FR" sz="2400" dirty="0"/>
              <a:t>Émissaire de l’archiduc lors de la conclusion de la Trêve de douze ans (1608-1609)</a:t>
            </a:r>
          </a:p>
          <a:p>
            <a:pPr lvl="1"/>
            <a:r>
              <a:rPr lang="fr-FR" sz="2400" dirty="0" smtClean="0"/>
              <a:t>Intermédiaire </a:t>
            </a:r>
            <a:r>
              <a:rPr lang="fr-FR" sz="2400" dirty="0" smtClean="0"/>
              <a:t>royal durant l’affaire dite « du serment » (1613-1616)</a:t>
            </a:r>
          </a:p>
          <a:p>
            <a:r>
              <a:rPr lang="fr-FR" sz="2600" dirty="0" smtClean="0"/>
              <a:t>Juan de San </a:t>
            </a:r>
            <a:r>
              <a:rPr lang="fr-FR" sz="2600" dirty="0" err="1" smtClean="0"/>
              <a:t>Agustin</a:t>
            </a:r>
            <a:r>
              <a:rPr lang="fr-FR" sz="2600" dirty="0" smtClean="0"/>
              <a:t>, </a:t>
            </a:r>
            <a:r>
              <a:rPr lang="fr-FR" sz="2600" dirty="0" err="1" smtClean="0"/>
              <a:t>o.s.a</a:t>
            </a:r>
            <a:r>
              <a:rPr lang="fr-FR" sz="2600" dirty="0" smtClean="0"/>
              <a:t>. (</a:t>
            </a:r>
            <a:r>
              <a:rPr lang="fr-FR" sz="2600" dirty="0" err="1" smtClean="0"/>
              <a:t>conf</a:t>
            </a:r>
            <a:r>
              <a:rPr lang="fr-FR" sz="2600" dirty="0" smtClean="0"/>
              <a:t>. Don Fernando)</a:t>
            </a:r>
          </a:p>
          <a:p>
            <a:r>
              <a:rPr lang="fr-FR" sz="2600" dirty="0" smtClean="0"/>
              <a:t>De confesseurs princiers à experts ès Pays-Bas</a:t>
            </a:r>
            <a:endParaRPr lang="fr-FR" sz="2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009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 smtClean="0"/>
              <a:t>4. Des </a:t>
            </a:r>
            <a:r>
              <a:rPr lang="fr-FR" sz="3600" dirty="0" smtClean="0"/>
              <a:t>figures importantes de leur ordre aux Pays-Bas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Andrés de </a:t>
            </a:r>
            <a:r>
              <a:rPr lang="fr-FR" sz="2600" dirty="0" smtClean="0"/>
              <a:t>Soto, </a:t>
            </a:r>
            <a:r>
              <a:rPr lang="fr-FR" sz="2600" dirty="0" err="1" smtClean="0"/>
              <a:t>o.f.m</a:t>
            </a:r>
            <a:r>
              <a:rPr lang="fr-FR" sz="2600" dirty="0" smtClean="0"/>
              <a:t>. (</a:t>
            </a:r>
            <a:r>
              <a:rPr lang="fr-FR" sz="2600" dirty="0" err="1" smtClean="0"/>
              <a:t>conf</a:t>
            </a:r>
            <a:r>
              <a:rPr lang="fr-FR" sz="2600" dirty="0" smtClean="0"/>
              <a:t>. Archiduchesse Isabelle)</a:t>
            </a:r>
            <a:endParaRPr lang="fr-FR" sz="2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37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/>
              <a:t>4. Des figures importantes de leur ordre aux Pays-Bas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Andrés de </a:t>
            </a:r>
            <a:r>
              <a:rPr lang="fr-FR" sz="2600" dirty="0" smtClean="0"/>
              <a:t>Soto, </a:t>
            </a:r>
            <a:r>
              <a:rPr lang="fr-FR" sz="2600" dirty="0" err="1" smtClean="0"/>
              <a:t>o.f.m</a:t>
            </a:r>
            <a:r>
              <a:rPr lang="fr-FR" sz="2600" dirty="0" smtClean="0"/>
              <a:t>. (</a:t>
            </a:r>
            <a:r>
              <a:rPr lang="fr-FR" sz="2600" dirty="0" err="1" smtClean="0"/>
              <a:t>conf</a:t>
            </a:r>
            <a:r>
              <a:rPr lang="fr-FR" sz="2600" dirty="0" smtClean="0"/>
              <a:t>. Archiduchesse Isabelle)</a:t>
            </a:r>
          </a:p>
          <a:p>
            <a:r>
              <a:rPr lang="fr-FR" sz="2600" dirty="0" smtClean="0"/>
              <a:t>Juan de la Madre de </a:t>
            </a:r>
            <a:r>
              <a:rPr lang="fr-FR" sz="2600" dirty="0" err="1" smtClean="0"/>
              <a:t>Dios</a:t>
            </a:r>
            <a:r>
              <a:rPr lang="fr-FR" sz="2600" dirty="0" smtClean="0"/>
              <a:t>, </a:t>
            </a:r>
            <a:r>
              <a:rPr lang="fr-FR" sz="2600" dirty="0" err="1" smtClean="0"/>
              <a:t>o.c.d</a:t>
            </a:r>
            <a:r>
              <a:rPr lang="fr-FR" sz="2600" dirty="0" smtClean="0"/>
              <a:t>. (</a:t>
            </a:r>
            <a:r>
              <a:rPr lang="fr-FR" sz="2600" dirty="0" err="1" smtClean="0"/>
              <a:t>conf</a:t>
            </a:r>
            <a:r>
              <a:rPr lang="fr-FR" sz="2600" dirty="0" smtClean="0"/>
              <a:t>. Don Fernando)</a:t>
            </a:r>
            <a:endParaRPr lang="fr-FR" sz="2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252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/>
              <a:t>4. Des figures importantes de leur ordre aux Pays-Bas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Andrés de </a:t>
            </a:r>
            <a:r>
              <a:rPr lang="fr-FR" sz="2600" dirty="0" smtClean="0"/>
              <a:t>Soto, </a:t>
            </a:r>
            <a:r>
              <a:rPr lang="fr-FR" sz="2600" dirty="0" err="1" smtClean="0"/>
              <a:t>o.f.m</a:t>
            </a:r>
            <a:r>
              <a:rPr lang="fr-FR" sz="2600" dirty="0" smtClean="0"/>
              <a:t>. (</a:t>
            </a:r>
            <a:r>
              <a:rPr lang="fr-FR" sz="2600" dirty="0" err="1" smtClean="0"/>
              <a:t>conf</a:t>
            </a:r>
            <a:r>
              <a:rPr lang="fr-FR" sz="2600" dirty="0" smtClean="0"/>
              <a:t>. Archiduchesse Isabelle)</a:t>
            </a:r>
          </a:p>
          <a:p>
            <a:r>
              <a:rPr lang="fr-FR" sz="2600" dirty="0" smtClean="0"/>
              <a:t>Juan de la Madre de </a:t>
            </a:r>
            <a:r>
              <a:rPr lang="fr-FR" sz="2600" dirty="0" err="1" smtClean="0"/>
              <a:t>Dios</a:t>
            </a:r>
            <a:r>
              <a:rPr lang="fr-FR" sz="2600" dirty="0" smtClean="0"/>
              <a:t>, </a:t>
            </a:r>
            <a:r>
              <a:rPr lang="fr-FR" sz="2600" dirty="0" err="1" smtClean="0"/>
              <a:t>o.c.d</a:t>
            </a:r>
            <a:r>
              <a:rPr lang="fr-FR" sz="2600" dirty="0" smtClean="0"/>
              <a:t>. (</a:t>
            </a:r>
            <a:r>
              <a:rPr lang="fr-FR" sz="2600" dirty="0" err="1" smtClean="0"/>
              <a:t>conf</a:t>
            </a:r>
            <a:r>
              <a:rPr lang="fr-FR" sz="2600" dirty="0" smtClean="0"/>
              <a:t>. Don Fernando)</a:t>
            </a:r>
          </a:p>
          <a:p>
            <a:r>
              <a:rPr lang="fr-FR" sz="2600" dirty="0" smtClean="0"/>
              <a:t>Gabriel </a:t>
            </a:r>
            <a:r>
              <a:rPr lang="fr-FR" sz="2600" dirty="0" err="1" smtClean="0"/>
              <a:t>Mettermans</a:t>
            </a:r>
            <a:r>
              <a:rPr lang="fr-FR" sz="2600" dirty="0" smtClean="0"/>
              <a:t>, </a:t>
            </a:r>
            <a:r>
              <a:rPr lang="fr-FR" sz="2600" dirty="0" err="1" smtClean="0"/>
              <a:t>o.s.a</a:t>
            </a:r>
            <a:r>
              <a:rPr lang="fr-FR" sz="2600" dirty="0" smtClean="0"/>
              <a:t>. (</a:t>
            </a:r>
            <a:r>
              <a:rPr lang="fr-FR" sz="2600" dirty="0" err="1" smtClean="0"/>
              <a:t>conf</a:t>
            </a:r>
            <a:r>
              <a:rPr lang="fr-FR" sz="2600" dirty="0" smtClean="0"/>
              <a:t>. Don Juan Jose)</a:t>
            </a:r>
            <a:endParaRPr lang="fr-FR" sz="2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6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/>
              <a:t>4. Des figures importantes de leur ordre aux Pays-Bas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Andrés de </a:t>
            </a:r>
            <a:r>
              <a:rPr lang="fr-FR" sz="2600" dirty="0" smtClean="0"/>
              <a:t>Soto, </a:t>
            </a:r>
            <a:r>
              <a:rPr lang="fr-FR" sz="2600" dirty="0" err="1" smtClean="0"/>
              <a:t>o.f.m</a:t>
            </a:r>
            <a:r>
              <a:rPr lang="fr-FR" sz="2600" dirty="0" smtClean="0"/>
              <a:t>. (</a:t>
            </a:r>
            <a:r>
              <a:rPr lang="fr-FR" sz="2600" dirty="0" err="1" smtClean="0"/>
              <a:t>conf</a:t>
            </a:r>
            <a:r>
              <a:rPr lang="fr-FR" sz="2600" dirty="0" smtClean="0"/>
              <a:t>. Archiduchesse Isabelle)</a:t>
            </a:r>
          </a:p>
          <a:p>
            <a:r>
              <a:rPr lang="fr-FR" sz="2600" dirty="0" smtClean="0"/>
              <a:t>Juan de la Madre de </a:t>
            </a:r>
            <a:r>
              <a:rPr lang="fr-FR" sz="2600" dirty="0" err="1" smtClean="0"/>
              <a:t>Dios</a:t>
            </a:r>
            <a:r>
              <a:rPr lang="fr-FR" sz="2600" dirty="0" smtClean="0"/>
              <a:t>, </a:t>
            </a:r>
            <a:r>
              <a:rPr lang="fr-FR" sz="2600" dirty="0" err="1" smtClean="0"/>
              <a:t>o.c.d</a:t>
            </a:r>
            <a:r>
              <a:rPr lang="fr-FR" sz="2600" dirty="0" smtClean="0"/>
              <a:t>. (</a:t>
            </a:r>
            <a:r>
              <a:rPr lang="fr-FR" sz="2600" dirty="0" err="1" smtClean="0"/>
              <a:t>conf</a:t>
            </a:r>
            <a:r>
              <a:rPr lang="fr-FR" sz="2600" dirty="0" smtClean="0"/>
              <a:t>. Don Fernando)</a:t>
            </a:r>
          </a:p>
          <a:p>
            <a:r>
              <a:rPr lang="fr-FR" sz="2600" dirty="0" smtClean="0"/>
              <a:t>Gabriel </a:t>
            </a:r>
            <a:r>
              <a:rPr lang="fr-FR" sz="2600" dirty="0" err="1" smtClean="0"/>
              <a:t>Mettermans</a:t>
            </a:r>
            <a:r>
              <a:rPr lang="fr-FR" sz="2600" dirty="0" smtClean="0"/>
              <a:t>, </a:t>
            </a:r>
            <a:r>
              <a:rPr lang="fr-FR" sz="2600" dirty="0" err="1" smtClean="0"/>
              <a:t>o.s.a</a:t>
            </a:r>
            <a:r>
              <a:rPr lang="fr-FR" sz="2600" dirty="0" smtClean="0"/>
              <a:t>. (</a:t>
            </a:r>
            <a:r>
              <a:rPr lang="fr-FR" sz="2600" dirty="0" err="1" smtClean="0"/>
              <a:t>conf</a:t>
            </a:r>
            <a:r>
              <a:rPr lang="fr-FR" sz="2600" dirty="0" smtClean="0"/>
              <a:t>. Don Juan Jose)</a:t>
            </a:r>
          </a:p>
          <a:p>
            <a:r>
              <a:rPr lang="fr-FR" sz="2600" dirty="0" smtClean="0"/>
              <a:t>Une </a:t>
            </a:r>
            <a:r>
              <a:rPr lang="fr-FR" sz="2600" i="1" dirty="0" smtClean="0"/>
              <a:t>double charge</a:t>
            </a:r>
            <a:r>
              <a:rPr lang="fr-FR" sz="2600" dirty="0" smtClean="0"/>
              <a:t> à Bruxelles mais pas à Madrid</a:t>
            </a:r>
          </a:p>
          <a:p>
            <a:pPr lvl="1"/>
            <a:r>
              <a:rPr lang="fr-FR" sz="2400" dirty="0" smtClean="0"/>
              <a:t>Un manque de personnel qualifié ?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9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/>
              <a:t>4. Des figures importantes de leur ordre aux Pays-Bas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/>
              <a:t>Andrés de Soto, </a:t>
            </a:r>
            <a:r>
              <a:rPr lang="fr-FR" sz="2600" dirty="0" err="1" smtClean="0"/>
              <a:t>o.f.m</a:t>
            </a:r>
            <a:r>
              <a:rPr lang="fr-FR" sz="2600" dirty="0" smtClean="0"/>
              <a:t>. (</a:t>
            </a:r>
            <a:r>
              <a:rPr lang="fr-FR" sz="2600" dirty="0" err="1" smtClean="0"/>
              <a:t>conf</a:t>
            </a:r>
            <a:r>
              <a:rPr lang="fr-FR" sz="2600" dirty="0"/>
              <a:t>. Archiduchesse Isabelle)</a:t>
            </a:r>
          </a:p>
          <a:p>
            <a:r>
              <a:rPr lang="fr-FR" sz="2600" dirty="0"/>
              <a:t>Juan de la Madre de </a:t>
            </a:r>
            <a:r>
              <a:rPr lang="fr-FR" sz="2600" dirty="0" err="1"/>
              <a:t>Dios</a:t>
            </a:r>
            <a:r>
              <a:rPr lang="fr-FR" sz="2600" dirty="0"/>
              <a:t>, </a:t>
            </a:r>
            <a:r>
              <a:rPr lang="fr-FR" sz="2600" dirty="0" err="1" smtClean="0"/>
              <a:t>o.c.d</a:t>
            </a:r>
            <a:r>
              <a:rPr lang="fr-FR" sz="2600" dirty="0" smtClean="0"/>
              <a:t>. (</a:t>
            </a:r>
            <a:r>
              <a:rPr lang="fr-FR" sz="2600" dirty="0" err="1" smtClean="0"/>
              <a:t>conf</a:t>
            </a:r>
            <a:r>
              <a:rPr lang="fr-FR" sz="2600" dirty="0"/>
              <a:t>. Don Fernando)</a:t>
            </a:r>
          </a:p>
          <a:p>
            <a:r>
              <a:rPr lang="fr-FR" sz="2600" dirty="0"/>
              <a:t>Gabriel </a:t>
            </a:r>
            <a:r>
              <a:rPr lang="fr-FR" sz="2600" dirty="0" err="1"/>
              <a:t>Mettermans</a:t>
            </a:r>
            <a:r>
              <a:rPr lang="fr-FR" sz="2600" dirty="0"/>
              <a:t>, </a:t>
            </a:r>
            <a:r>
              <a:rPr lang="fr-FR" sz="2600" dirty="0" err="1" smtClean="0"/>
              <a:t>o.s.a</a:t>
            </a:r>
            <a:r>
              <a:rPr lang="fr-FR" sz="2600" dirty="0" smtClean="0"/>
              <a:t>. (</a:t>
            </a:r>
            <a:r>
              <a:rPr lang="fr-FR" sz="2600" dirty="0" err="1" smtClean="0"/>
              <a:t>conf</a:t>
            </a:r>
            <a:r>
              <a:rPr lang="fr-FR" sz="2600" dirty="0"/>
              <a:t>. Don Juan Jose)</a:t>
            </a:r>
          </a:p>
          <a:p>
            <a:r>
              <a:rPr lang="fr-FR" sz="2600" dirty="0" smtClean="0"/>
              <a:t>Une </a:t>
            </a:r>
            <a:r>
              <a:rPr lang="fr-FR" sz="2600" i="1" dirty="0" smtClean="0"/>
              <a:t>double charge</a:t>
            </a:r>
            <a:r>
              <a:rPr lang="fr-FR" sz="2600" dirty="0" smtClean="0"/>
              <a:t> à Bruxelles mais pas à Madrid</a:t>
            </a:r>
          </a:p>
          <a:p>
            <a:pPr lvl="1"/>
            <a:r>
              <a:rPr lang="fr-FR" sz="2400" dirty="0" smtClean="0"/>
              <a:t>Un manque de personnel qualifié ?</a:t>
            </a:r>
          </a:p>
          <a:p>
            <a:pPr lvl="1"/>
            <a:r>
              <a:rPr lang="fr-FR" sz="2400" dirty="0" smtClean="0"/>
              <a:t>Un intérêt stratégique eu égard au contexte des Pays-Bas ?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84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5. Conclusions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Un profil différent de celui des autres officiers</a:t>
            </a:r>
            <a:endParaRPr lang="fr-FR" sz="2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1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5. Conclusions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Un profil différent de celui des autres officiers</a:t>
            </a:r>
          </a:p>
          <a:p>
            <a:r>
              <a:rPr lang="fr-FR" sz="2600" dirty="0" smtClean="0"/>
              <a:t>Quelques différences entre Bruxelles et Madrid</a:t>
            </a:r>
            <a:endParaRPr lang="fr-FR" sz="2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0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 Introduction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773128"/>
          </a:xfrm>
        </p:spPr>
        <p:txBody>
          <a:bodyPr>
            <a:normAutofit fontScale="25000" lnSpcReduction="20000"/>
          </a:bodyPr>
          <a:lstStyle/>
          <a:p>
            <a:pPr marL="36000" indent="0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r-FR" sz="6400" b="1" dirty="0"/>
              <a:t> </a:t>
            </a:r>
            <a:r>
              <a:rPr lang="fr-FR" sz="6000" b="1" dirty="0"/>
              <a:t>Archiduc Albert (1596-1621) : </a:t>
            </a:r>
          </a:p>
          <a:p>
            <a:pPr marL="333180" lvl="1" indent="0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r-FR" sz="6000" dirty="0" err="1" smtClean="0"/>
              <a:t>Iñigo</a:t>
            </a:r>
            <a:r>
              <a:rPr lang="fr-FR" sz="6000" dirty="0" smtClean="0"/>
              <a:t> </a:t>
            </a:r>
            <a:r>
              <a:rPr lang="fr-FR" sz="6000" dirty="0"/>
              <a:t>de </a:t>
            </a:r>
            <a:r>
              <a:rPr lang="fr-FR" sz="6000" dirty="0" err="1"/>
              <a:t>Brizuela</a:t>
            </a:r>
            <a:r>
              <a:rPr lang="fr-FR" sz="6000" dirty="0"/>
              <a:t>, o.p. (1595-1621)</a:t>
            </a:r>
          </a:p>
          <a:p>
            <a:pPr marL="36000" indent="0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r-FR" sz="6000" b="1" dirty="0" smtClean="0"/>
              <a:t> </a:t>
            </a:r>
            <a:r>
              <a:rPr lang="fr-FR" sz="6000" b="1" dirty="0"/>
              <a:t>Isabelle (1598-1621-1633) : </a:t>
            </a:r>
            <a:endParaRPr lang="fr-FR" sz="6000" b="1" dirty="0" smtClean="0"/>
          </a:p>
          <a:p>
            <a:pPr marL="333180" lvl="1" indent="0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r-FR" sz="6000" dirty="0" err="1" smtClean="0"/>
              <a:t>Andrès</a:t>
            </a:r>
            <a:r>
              <a:rPr lang="fr-FR" sz="6000" dirty="0" smtClean="0"/>
              <a:t> </a:t>
            </a:r>
            <a:r>
              <a:rPr lang="fr-FR" sz="6000" dirty="0"/>
              <a:t>de Soto, </a:t>
            </a:r>
            <a:r>
              <a:rPr lang="fr-FR" sz="6000" dirty="0" err="1"/>
              <a:t>o.f.m</a:t>
            </a:r>
            <a:r>
              <a:rPr lang="fr-FR" sz="6000" dirty="0"/>
              <a:t>. (1598(?)-</a:t>
            </a:r>
            <a:r>
              <a:rPr lang="fr-FR" sz="6000" dirty="0" smtClean="0"/>
              <a:t>1625)</a:t>
            </a:r>
          </a:p>
          <a:p>
            <a:pPr marL="333180" lvl="1" indent="0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r-FR" sz="6000" dirty="0" err="1" smtClean="0"/>
              <a:t>Pomérius</a:t>
            </a:r>
            <a:r>
              <a:rPr lang="fr-FR" sz="6000" dirty="0" smtClean="0"/>
              <a:t> </a:t>
            </a:r>
            <a:r>
              <a:rPr lang="fr-FR" sz="6000" dirty="0"/>
              <a:t>de </a:t>
            </a:r>
            <a:r>
              <a:rPr lang="fr-FR" sz="6000" dirty="0" err="1"/>
              <a:t>Barbançon</a:t>
            </a:r>
            <a:r>
              <a:rPr lang="fr-FR" sz="6000" dirty="0"/>
              <a:t>, </a:t>
            </a:r>
            <a:r>
              <a:rPr lang="fr-FR" sz="6000" dirty="0" err="1"/>
              <a:t>o.f.m</a:t>
            </a:r>
            <a:r>
              <a:rPr lang="fr-FR" sz="6000" dirty="0"/>
              <a:t>. (</a:t>
            </a:r>
            <a:r>
              <a:rPr lang="fr-FR" sz="6000" dirty="0" smtClean="0"/>
              <a:t>1625)</a:t>
            </a:r>
          </a:p>
          <a:p>
            <a:pPr marL="333180" lvl="1" indent="0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r-FR" sz="6000" dirty="0" smtClean="0"/>
              <a:t>Pierre </a:t>
            </a:r>
            <a:r>
              <a:rPr lang="fr-FR" sz="6000" dirty="0" err="1"/>
              <a:t>Paunet</a:t>
            </a:r>
            <a:r>
              <a:rPr lang="fr-FR" sz="6000" dirty="0"/>
              <a:t>, </a:t>
            </a:r>
            <a:r>
              <a:rPr lang="fr-FR" sz="6000" dirty="0" err="1"/>
              <a:t>o.f.m</a:t>
            </a:r>
            <a:r>
              <a:rPr lang="fr-FR" sz="6000" dirty="0"/>
              <a:t>. (</a:t>
            </a:r>
            <a:r>
              <a:rPr lang="fr-FR" sz="6000" dirty="0" smtClean="0"/>
              <a:t>1625-1627/1631)</a:t>
            </a:r>
          </a:p>
          <a:p>
            <a:pPr marL="333180" lvl="1" indent="0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r-FR" sz="6000" dirty="0" smtClean="0"/>
              <a:t>Pedro </a:t>
            </a:r>
            <a:r>
              <a:rPr lang="fr-FR" sz="6000" dirty="0"/>
              <a:t>de Castro, </a:t>
            </a:r>
            <a:r>
              <a:rPr lang="fr-FR" sz="6000" dirty="0" err="1"/>
              <a:t>o.f.m</a:t>
            </a:r>
            <a:r>
              <a:rPr lang="fr-FR" sz="6000" dirty="0"/>
              <a:t>. (1627/1631-1633)</a:t>
            </a:r>
          </a:p>
          <a:p>
            <a:pPr marL="36000" indent="0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r-FR" sz="6000" b="1" dirty="0"/>
              <a:t> Marquis d'</a:t>
            </a:r>
            <a:r>
              <a:rPr lang="fr-FR" sz="6000" b="1" dirty="0" err="1"/>
              <a:t>Aytona</a:t>
            </a:r>
            <a:r>
              <a:rPr lang="fr-FR" sz="6000" b="1" dirty="0"/>
              <a:t> (1633-1634) </a:t>
            </a:r>
            <a:r>
              <a:rPr lang="fr-FR" sz="6000" b="1" dirty="0" smtClean="0"/>
              <a:t>:</a:t>
            </a:r>
          </a:p>
          <a:p>
            <a:pPr marL="333180" lvl="1" indent="0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r-FR" sz="6000" dirty="0" smtClean="0"/>
              <a:t>Pedro </a:t>
            </a:r>
            <a:r>
              <a:rPr lang="fr-FR" sz="6000" dirty="0"/>
              <a:t>de </a:t>
            </a:r>
            <a:r>
              <a:rPr lang="fr-FR" sz="6000" dirty="0" err="1"/>
              <a:t>Bivero</a:t>
            </a:r>
            <a:r>
              <a:rPr lang="fr-FR" sz="6000" dirty="0"/>
              <a:t>, </a:t>
            </a:r>
            <a:r>
              <a:rPr lang="fr-FR" sz="6000" dirty="0" err="1"/>
              <a:t>s.j</a:t>
            </a:r>
            <a:r>
              <a:rPr lang="fr-FR" sz="6000" dirty="0"/>
              <a:t>. (1633-1634)</a:t>
            </a:r>
          </a:p>
          <a:p>
            <a:pPr marL="36000" indent="0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r-FR" sz="6000" b="1" dirty="0" smtClean="0"/>
              <a:t>Cardinal-infant </a:t>
            </a:r>
            <a:r>
              <a:rPr lang="fr-FR" sz="6000" b="1" dirty="0"/>
              <a:t>(1634-1641) </a:t>
            </a:r>
            <a:r>
              <a:rPr lang="fr-FR" sz="6000" b="1" dirty="0" smtClean="0"/>
              <a:t>:</a:t>
            </a:r>
          </a:p>
          <a:p>
            <a:pPr marL="333180" lvl="1" indent="0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r-FR" sz="6000" dirty="0" smtClean="0"/>
              <a:t>Juan </a:t>
            </a:r>
            <a:r>
              <a:rPr lang="fr-FR" sz="6000" dirty="0"/>
              <a:t>de San Agustín, </a:t>
            </a:r>
            <a:r>
              <a:rPr lang="fr-FR" sz="6000" dirty="0" err="1"/>
              <a:t>o.s.a</a:t>
            </a:r>
            <a:r>
              <a:rPr lang="fr-FR" sz="6000" dirty="0"/>
              <a:t>. (</a:t>
            </a:r>
            <a:r>
              <a:rPr lang="fr-FR" sz="6000" dirty="0" smtClean="0"/>
              <a:t>1634-1640)</a:t>
            </a:r>
          </a:p>
          <a:p>
            <a:pPr marL="333180" lvl="1" indent="0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r-FR" sz="6000" dirty="0" smtClean="0"/>
              <a:t>Gonzalo </a:t>
            </a:r>
            <a:r>
              <a:rPr lang="fr-FR" sz="6000" dirty="0"/>
              <a:t>Pacheco, </a:t>
            </a:r>
            <a:r>
              <a:rPr lang="fr-FR" sz="6000" dirty="0" err="1"/>
              <a:t>o.s.a</a:t>
            </a:r>
            <a:r>
              <a:rPr lang="fr-FR" sz="6000" dirty="0"/>
              <a:t>. (</a:t>
            </a:r>
            <a:r>
              <a:rPr lang="fr-FR" sz="6000" dirty="0" smtClean="0"/>
              <a:t>1640)</a:t>
            </a:r>
          </a:p>
          <a:p>
            <a:pPr marL="333180" lvl="1" indent="0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r-FR" sz="6000" dirty="0" smtClean="0"/>
              <a:t>Juan </a:t>
            </a:r>
            <a:r>
              <a:rPr lang="fr-FR" sz="6000" dirty="0"/>
              <a:t>de la Madre de </a:t>
            </a:r>
            <a:r>
              <a:rPr lang="fr-FR" sz="6000" dirty="0" err="1"/>
              <a:t>Dios</a:t>
            </a:r>
            <a:r>
              <a:rPr lang="fr-FR" sz="6000" dirty="0"/>
              <a:t>, </a:t>
            </a:r>
            <a:r>
              <a:rPr lang="fr-FR" sz="6000" dirty="0" err="1"/>
              <a:t>o.c.d</a:t>
            </a:r>
            <a:r>
              <a:rPr lang="fr-FR" sz="6000" dirty="0"/>
              <a:t>. (1640-1641</a:t>
            </a:r>
            <a:r>
              <a:rPr lang="fr-FR" sz="6000" dirty="0" smtClean="0"/>
              <a:t>)</a:t>
            </a:r>
            <a:r>
              <a:rPr lang="fr-FR" sz="6000" b="1" dirty="0"/>
              <a:t> </a:t>
            </a:r>
          </a:p>
          <a:p>
            <a:pPr marL="36000" indent="0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r-FR" sz="6000" b="1" dirty="0" smtClean="0"/>
              <a:t>Francisco </a:t>
            </a:r>
            <a:r>
              <a:rPr lang="fr-FR" sz="6000" b="1" dirty="0"/>
              <a:t>de </a:t>
            </a:r>
            <a:r>
              <a:rPr lang="fr-FR" sz="6000" b="1" dirty="0" err="1"/>
              <a:t>Mello</a:t>
            </a:r>
            <a:r>
              <a:rPr lang="fr-FR" sz="6000" b="1" dirty="0"/>
              <a:t> (1641-1644): </a:t>
            </a:r>
          </a:p>
          <a:p>
            <a:pPr marL="333180" lvl="1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fr-FR" sz="6000" dirty="0" smtClean="0"/>
          </a:p>
          <a:p>
            <a:pPr marL="333180" lvl="1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fr-FR" sz="6000" dirty="0"/>
          </a:p>
          <a:p>
            <a:pPr indent="0">
              <a:spcBef>
                <a:spcPts val="0"/>
              </a:spcBef>
              <a:spcAft>
                <a:spcPts val="600"/>
              </a:spcAft>
            </a:pP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917144"/>
          </a:xfrm>
        </p:spPr>
        <p:txBody>
          <a:bodyPr>
            <a:normAutofit fontScale="25000" lnSpcReduction="20000"/>
          </a:bodyPr>
          <a:lstStyle/>
          <a:p>
            <a:pPr marL="36000" indent="0" algn="just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</a:pPr>
            <a:r>
              <a:rPr lang="fr-FR" sz="6000" b="1" dirty="0" smtClean="0"/>
              <a:t>Marquis </a:t>
            </a:r>
            <a:r>
              <a:rPr lang="fr-FR" sz="6000" b="1" dirty="0"/>
              <a:t>de Castel-Rodrigo (1644-1647</a:t>
            </a:r>
            <a:r>
              <a:rPr lang="fr-FR" sz="6000" b="1" dirty="0" smtClean="0"/>
              <a:t>):</a:t>
            </a:r>
          </a:p>
          <a:p>
            <a:pPr marL="333180" lvl="1" indent="0" algn="just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</a:pPr>
            <a:r>
              <a:rPr lang="fr-FR" sz="6000" dirty="0" smtClean="0"/>
              <a:t>Pedro </a:t>
            </a:r>
            <a:r>
              <a:rPr lang="fr-FR" sz="6000" dirty="0"/>
              <a:t>de </a:t>
            </a:r>
            <a:r>
              <a:rPr lang="fr-FR" sz="6000" dirty="0" err="1"/>
              <a:t>Bivero</a:t>
            </a:r>
            <a:r>
              <a:rPr lang="fr-FR" sz="6000" dirty="0"/>
              <a:t>, </a:t>
            </a:r>
            <a:r>
              <a:rPr lang="fr-FR" sz="6000" dirty="0" err="1"/>
              <a:t>s.j</a:t>
            </a:r>
            <a:r>
              <a:rPr lang="fr-FR" sz="6000" dirty="0"/>
              <a:t>. (1644-1647)</a:t>
            </a:r>
          </a:p>
          <a:p>
            <a:pPr marL="36000" indent="0" algn="just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</a:pPr>
            <a:r>
              <a:rPr lang="fr-FR" sz="6000" b="1" dirty="0"/>
              <a:t>Piccolomini, Duc d'Amalfi (1644-1647) </a:t>
            </a:r>
            <a:r>
              <a:rPr lang="fr-FR" sz="6000" b="1" dirty="0" smtClean="0"/>
              <a:t>:</a:t>
            </a:r>
          </a:p>
          <a:p>
            <a:pPr marL="333180" lvl="1" indent="0" algn="just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</a:pPr>
            <a:r>
              <a:rPr lang="fr-FR" sz="6000" dirty="0" smtClean="0"/>
              <a:t>Johannes </a:t>
            </a:r>
            <a:r>
              <a:rPr lang="fr-FR" sz="6000" dirty="0" err="1"/>
              <a:t>Baptista</a:t>
            </a:r>
            <a:r>
              <a:rPr lang="fr-FR" sz="6000" dirty="0"/>
              <a:t> Van </a:t>
            </a:r>
            <a:r>
              <a:rPr lang="fr-FR" sz="6000" dirty="0" err="1"/>
              <a:t>Hollant</a:t>
            </a:r>
            <a:r>
              <a:rPr lang="fr-FR" sz="6000" dirty="0"/>
              <a:t>, </a:t>
            </a:r>
            <a:r>
              <a:rPr lang="fr-FR" sz="6000" dirty="0" err="1"/>
              <a:t>s.j</a:t>
            </a:r>
            <a:r>
              <a:rPr lang="fr-FR" sz="6000" dirty="0"/>
              <a:t>. (1644-1647)</a:t>
            </a:r>
          </a:p>
          <a:p>
            <a:pPr marL="36000" indent="0" algn="just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</a:pPr>
            <a:r>
              <a:rPr lang="fr-FR" sz="6000" b="1" dirty="0"/>
              <a:t>Archiduc Léopold d'Autriche (1647-1656) </a:t>
            </a:r>
            <a:r>
              <a:rPr lang="fr-FR" sz="6000" b="1" dirty="0" smtClean="0"/>
              <a:t>:</a:t>
            </a:r>
          </a:p>
          <a:p>
            <a:pPr marL="333180" lvl="1" indent="0" algn="just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</a:pPr>
            <a:r>
              <a:rPr lang="fr-FR" sz="6000" dirty="0" smtClean="0"/>
              <a:t>Johann </a:t>
            </a:r>
            <a:r>
              <a:rPr lang="fr-FR" sz="6000" dirty="0" err="1"/>
              <a:t>Schega</a:t>
            </a:r>
            <a:r>
              <a:rPr lang="fr-FR" sz="6000" dirty="0"/>
              <a:t>, </a:t>
            </a:r>
            <a:r>
              <a:rPr lang="fr-FR" sz="6000" dirty="0" err="1"/>
              <a:t>s.j</a:t>
            </a:r>
            <a:r>
              <a:rPr lang="fr-FR" sz="6000" dirty="0"/>
              <a:t>. (1647(?)-1656</a:t>
            </a:r>
            <a:r>
              <a:rPr lang="fr-FR" sz="6000" dirty="0" smtClean="0"/>
              <a:t>(?))</a:t>
            </a:r>
          </a:p>
          <a:p>
            <a:pPr marL="333180" lvl="1" indent="0" algn="just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</a:pPr>
            <a:r>
              <a:rPr lang="fr-FR" sz="6000" dirty="0" smtClean="0"/>
              <a:t>Johannes </a:t>
            </a:r>
            <a:r>
              <a:rPr lang="fr-FR" sz="6000" dirty="0" err="1"/>
              <a:t>Baptista</a:t>
            </a:r>
            <a:r>
              <a:rPr lang="fr-FR" sz="6000" dirty="0"/>
              <a:t> Van </a:t>
            </a:r>
            <a:r>
              <a:rPr lang="fr-FR" sz="6000" dirty="0" err="1"/>
              <a:t>Hollant</a:t>
            </a:r>
            <a:r>
              <a:rPr lang="fr-FR" sz="6000" dirty="0"/>
              <a:t>, </a:t>
            </a:r>
            <a:r>
              <a:rPr lang="fr-FR" sz="6000" dirty="0" err="1"/>
              <a:t>s.j</a:t>
            </a:r>
            <a:r>
              <a:rPr lang="fr-FR" sz="6000" dirty="0"/>
              <a:t>. (</a:t>
            </a:r>
            <a:r>
              <a:rPr lang="fr-FR" sz="6000" dirty="0" smtClean="0"/>
              <a:t>1647-1656)</a:t>
            </a:r>
          </a:p>
          <a:p>
            <a:pPr marL="333180" lvl="1" indent="0" algn="just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</a:pPr>
            <a:r>
              <a:rPr lang="fr-FR" sz="6000" dirty="0" smtClean="0"/>
              <a:t>Johann </a:t>
            </a:r>
            <a:r>
              <a:rPr lang="fr-FR" sz="6000" dirty="0" err="1"/>
              <a:t>Haffenecker</a:t>
            </a:r>
            <a:r>
              <a:rPr lang="fr-FR" sz="6000" dirty="0"/>
              <a:t> (?)</a:t>
            </a:r>
          </a:p>
          <a:p>
            <a:pPr marL="36000" indent="0" algn="just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</a:pPr>
            <a:r>
              <a:rPr lang="fr-FR" sz="6000" b="1" dirty="0"/>
              <a:t>Don Juan José d'Autriche (1656-1659) </a:t>
            </a:r>
            <a:r>
              <a:rPr lang="fr-FR" sz="6000" b="1" dirty="0" smtClean="0"/>
              <a:t>:</a:t>
            </a:r>
          </a:p>
          <a:p>
            <a:pPr marL="333180" lvl="1" indent="0" algn="just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</a:pPr>
            <a:r>
              <a:rPr lang="fr-FR" sz="6000" dirty="0" smtClean="0"/>
              <a:t>Francisco </a:t>
            </a:r>
            <a:r>
              <a:rPr lang="fr-FR" sz="6000" dirty="0" err="1"/>
              <a:t>Crespo</a:t>
            </a:r>
            <a:r>
              <a:rPr lang="fr-FR" sz="6000" dirty="0"/>
              <a:t>, </a:t>
            </a:r>
            <a:r>
              <a:rPr lang="fr-FR" sz="6000" dirty="0" err="1"/>
              <a:t>o.s.b</a:t>
            </a:r>
            <a:r>
              <a:rPr lang="fr-FR" sz="6000" dirty="0"/>
              <a:t>. (?-</a:t>
            </a:r>
            <a:r>
              <a:rPr lang="fr-FR" sz="6000" dirty="0" smtClean="0"/>
              <a:t>1655)</a:t>
            </a:r>
          </a:p>
          <a:p>
            <a:pPr marL="333180" lvl="1" indent="0" algn="just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</a:pPr>
            <a:r>
              <a:rPr lang="fr-FR" sz="6000" dirty="0" smtClean="0"/>
              <a:t>Francisco </a:t>
            </a:r>
            <a:r>
              <a:rPr lang="fr-FR" sz="6000" dirty="0"/>
              <a:t>de </a:t>
            </a:r>
            <a:r>
              <a:rPr lang="fr-FR" sz="6000" dirty="0" err="1"/>
              <a:t>Gamboa</a:t>
            </a:r>
            <a:r>
              <a:rPr lang="fr-FR" sz="6000" dirty="0"/>
              <a:t>, </a:t>
            </a:r>
            <a:r>
              <a:rPr lang="fr-FR" sz="6000" dirty="0" err="1"/>
              <a:t>o.s.a</a:t>
            </a:r>
            <a:r>
              <a:rPr lang="fr-FR" sz="6000" dirty="0"/>
              <a:t>. (1655-1658</a:t>
            </a:r>
            <a:r>
              <a:rPr lang="fr-FR" sz="6000" dirty="0" smtClean="0"/>
              <a:t>(?))</a:t>
            </a:r>
          </a:p>
          <a:p>
            <a:pPr marL="333180" lvl="1" indent="0" algn="just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</a:pPr>
            <a:r>
              <a:rPr lang="fr-FR" sz="6000" dirty="0" smtClean="0"/>
              <a:t>Gabriel </a:t>
            </a:r>
            <a:r>
              <a:rPr lang="fr-FR" sz="6000" dirty="0" err="1"/>
              <a:t>Mettermans</a:t>
            </a:r>
            <a:r>
              <a:rPr lang="fr-FR" sz="6000" dirty="0"/>
              <a:t>, </a:t>
            </a:r>
            <a:r>
              <a:rPr lang="fr-FR" sz="6000" dirty="0" err="1"/>
              <a:t>o.s.a</a:t>
            </a:r>
            <a:r>
              <a:rPr lang="fr-FR" sz="6000" dirty="0"/>
              <a:t>. (1656(?)-1657(?))</a:t>
            </a:r>
          </a:p>
          <a:p>
            <a:pPr marL="36000" indent="0" algn="just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</a:pPr>
            <a:r>
              <a:rPr lang="fr-FR" sz="6000" b="1" dirty="0"/>
              <a:t>Marquis de </a:t>
            </a:r>
            <a:r>
              <a:rPr lang="fr-FR" sz="6000" b="1" dirty="0" err="1"/>
              <a:t>Caracéna</a:t>
            </a:r>
            <a:r>
              <a:rPr lang="fr-FR" sz="6000" b="1" dirty="0"/>
              <a:t> (1658-1664</a:t>
            </a:r>
            <a:r>
              <a:rPr lang="fr-FR" sz="6000" b="1" dirty="0" smtClean="0"/>
              <a:t>):</a:t>
            </a:r>
          </a:p>
          <a:p>
            <a:pPr marL="333180" lvl="1" indent="0" algn="just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SzPct val="45000"/>
              <a:buFont typeface="Wingdings" charset="2"/>
              <a:buChar char=""/>
            </a:pPr>
            <a:r>
              <a:rPr lang="fr-FR" sz="6000" dirty="0" smtClean="0"/>
              <a:t>Francisco </a:t>
            </a:r>
            <a:r>
              <a:rPr lang="fr-FR" sz="6000" dirty="0"/>
              <a:t>Xavier de </a:t>
            </a:r>
            <a:r>
              <a:rPr lang="fr-FR" sz="6000" dirty="0" err="1"/>
              <a:t>Fresneda</a:t>
            </a:r>
            <a:r>
              <a:rPr lang="fr-FR" sz="6000" dirty="0"/>
              <a:t>, </a:t>
            </a:r>
            <a:r>
              <a:rPr lang="fr-FR" sz="6000" dirty="0" err="1"/>
              <a:t>s.j</a:t>
            </a:r>
            <a:r>
              <a:rPr lang="fr-FR" sz="6000" dirty="0"/>
              <a:t>. (1658-1664)</a:t>
            </a:r>
          </a:p>
          <a:p>
            <a:pPr>
              <a:lnSpc>
                <a:spcPts val="1500"/>
              </a:lnSpc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655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2. Désignés </a:t>
            </a:r>
            <a:r>
              <a:rPr lang="fr-FR" dirty="0" smtClean="0"/>
              <a:t>par Madrid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Au sein d’une commission </a:t>
            </a:r>
            <a:r>
              <a:rPr lang="fr-FR" sz="2600" i="1" dirty="0" smtClean="0"/>
              <a:t>ad-hoc</a:t>
            </a:r>
            <a:endParaRPr lang="fr-FR" sz="26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04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2. Désignés </a:t>
            </a:r>
            <a:r>
              <a:rPr lang="fr-FR" dirty="0" smtClean="0"/>
              <a:t>par Madrid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Au sein d’une commission </a:t>
            </a:r>
            <a:r>
              <a:rPr lang="fr-FR" sz="2600" i="1" dirty="0" smtClean="0"/>
              <a:t>ad-hoc</a:t>
            </a:r>
          </a:p>
          <a:p>
            <a:r>
              <a:rPr lang="fr-FR" sz="2600" dirty="0" smtClean="0"/>
              <a:t>Un personnage d’envergure</a:t>
            </a:r>
            <a:endParaRPr lang="fr-FR" sz="26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5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2. Désignés </a:t>
            </a:r>
            <a:r>
              <a:rPr lang="fr-FR" dirty="0" smtClean="0"/>
              <a:t>par Madrid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Au sein d’une commission </a:t>
            </a:r>
            <a:r>
              <a:rPr lang="fr-FR" sz="2600" i="1" dirty="0" smtClean="0"/>
              <a:t>ad-hoc</a:t>
            </a:r>
          </a:p>
          <a:p>
            <a:r>
              <a:rPr lang="fr-FR" sz="2600" dirty="0" smtClean="0"/>
              <a:t>Un personnage d’envergure</a:t>
            </a:r>
          </a:p>
          <a:p>
            <a:r>
              <a:rPr lang="fr-FR" sz="2600" dirty="0" smtClean="0"/>
              <a:t>Des qualités propres:</a:t>
            </a:r>
          </a:p>
          <a:p>
            <a:pPr lvl="1"/>
            <a:r>
              <a:rPr lang="fr-FR" sz="2400" dirty="0" smtClean="0"/>
              <a:t>Expérience en tant qu’administrateur d’établissements religieux</a:t>
            </a:r>
            <a:endParaRPr lang="fr-FR" sz="24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51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2. Désignés </a:t>
            </a:r>
            <a:r>
              <a:rPr lang="fr-FR" dirty="0" smtClean="0"/>
              <a:t>par Madrid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Au sein d’une commission </a:t>
            </a:r>
            <a:r>
              <a:rPr lang="fr-FR" sz="2600" i="1" dirty="0" smtClean="0"/>
              <a:t>ad-hoc</a:t>
            </a:r>
          </a:p>
          <a:p>
            <a:r>
              <a:rPr lang="fr-FR" sz="2600" dirty="0" smtClean="0"/>
              <a:t>Un personnage d’envergure</a:t>
            </a:r>
          </a:p>
          <a:p>
            <a:r>
              <a:rPr lang="fr-FR" sz="2600" dirty="0" smtClean="0"/>
              <a:t>Des qualités propres:</a:t>
            </a:r>
          </a:p>
          <a:p>
            <a:pPr lvl="1"/>
            <a:r>
              <a:rPr lang="fr-FR" sz="2400" dirty="0" smtClean="0"/>
              <a:t>Expérience en tant qu’administrateur d’établissements religieux</a:t>
            </a:r>
          </a:p>
          <a:p>
            <a:pPr lvl="1"/>
            <a:r>
              <a:rPr lang="fr-FR" sz="2400" dirty="0" smtClean="0"/>
              <a:t>Expert </a:t>
            </a:r>
            <a:r>
              <a:rPr lang="fr-FR" sz="2400" dirty="0"/>
              <a:t>en théologie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6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2. Désignés </a:t>
            </a:r>
            <a:r>
              <a:rPr lang="fr-FR" dirty="0" smtClean="0"/>
              <a:t>par Madrid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Au sein d’une commission </a:t>
            </a:r>
            <a:r>
              <a:rPr lang="fr-FR" sz="2600" i="1" dirty="0" smtClean="0"/>
              <a:t>ad-hoc</a:t>
            </a:r>
          </a:p>
          <a:p>
            <a:r>
              <a:rPr lang="fr-FR" sz="2600" dirty="0" smtClean="0"/>
              <a:t>Un personnage d’envergure</a:t>
            </a:r>
          </a:p>
          <a:p>
            <a:r>
              <a:rPr lang="fr-FR" sz="2600" dirty="0" smtClean="0"/>
              <a:t>Des qualités propres:</a:t>
            </a:r>
          </a:p>
          <a:p>
            <a:pPr lvl="1"/>
            <a:r>
              <a:rPr lang="fr-FR" sz="2400" dirty="0" smtClean="0"/>
              <a:t>Expérience en tant qu’administrateur d’établissements religieux</a:t>
            </a:r>
          </a:p>
          <a:p>
            <a:pPr lvl="1"/>
            <a:r>
              <a:rPr lang="fr-FR" sz="2400" dirty="0" smtClean="0"/>
              <a:t>Expert </a:t>
            </a:r>
            <a:r>
              <a:rPr lang="fr-FR" sz="2400" dirty="0"/>
              <a:t>en théologie</a:t>
            </a:r>
          </a:p>
          <a:p>
            <a:pPr lvl="1"/>
            <a:r>
              <a:rPr lang="fr-FR" sz="2400" dirty="0" smtClean="0"/>
              <a:t>Hispanique </a:t>
            </a:r>
            <a:r>
              <a:rPr lang="fr-FR" sz="2400" dirty="0" smtClean="0"/>
              <a:t>(Castillan)</a:t>
            </a:r>
            <a:endParaRPr lang="fr-FR" sz="24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86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2. Désignés </a:t>
            </a:r>
            <a:r>
              <a:rPr lang="fr-FR" dirty="0" smtClean="0"/>
              <a:t>par Madrid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Au sein d’une commission </a:t>
            </a:r>
            <a:r>
              <a:rPr lang="fr-FR" sz="2600" i="1" dirty="0" smtClean="0"/>
              <a:t>ad-hoc</a:t>
            </a:r>
          </a:p>
          <a:p>
            <a:r>
              <a:rPr lang="fr-FR" sz="2600" dirty="0" smtClean="0"/>
              <a:t>Un personnage d’envergure</a:t>
            </a:r>
          </a:p>
          <a:p>
            <a:r>
              <a:rPr lang="fr-FR" sz="2600" dirty="0" smtClean="0"/>
              <a:t>Des qualités propres</a:t>
            </a:r>
            <a:r>
              <a:rPr lang="fr-FR" sz="2400" dirty="0" smtClean="0"/>
              <a:t>:</a:t>
            </a:r>
          </a:p>
          <a:p>
            <a:pPr lvl="1"/>
            <a:r>
              <a:rPr lang="fr-FR" sz="2400" dirty="0" smtClean="0"/>
              <a:t>Expérience en tant qu’administrateur d’établissements religieux</a:t>
            </a:r>
          </a:p>
          <a:p>
            <a:pPr lvl="1"/>
            <a:r>
              <a:rPr lang="fr-FR" sz="2400" dirty="0" smtClean="0"/>
              <a:t>Expert en théologie</a:t>
            </a:r>
          </a:p>
          <a:p>
            <a:pPr lvl="1"/>
            <a:r>
              <a:rPr lang="fr-FR" sz="2400" dirty="0" smtClean="0"/>
              <a:t>Hispanique </a:t>
            </a:r>
            <a:r>
              <a:rPr lang="fr-FR" sz="2400" dirty="0" smtClean="0"/>
              <a:t>(Castillan)</a:t>
            </a:r>
          </a:p>
          <a:p>
            <a:pPr lvl="1"/>
            <a:r>
              <a:rPr lang="fr-FR" sz="2400" dirty="0" smtClean="0"/>
              <a:t>Connu des milieux curiaux</a:t>
            </a:r>
            <a:endParaRPr lang="fr-FR" sz="24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603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3. Deux maîtres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/>
              <a:t>Inigo de </a:t>
            </a:r>
            <a:r>
              <a:rPr lang="fr-FR" sz="2600" dirty="0" err="1" smtClean="0"/>
              <a:t>Brizuela</a:t>
            </a:r>
            <a:r>
              <a:rPr lang="fr-FR" sz="2600" dirty="0" smtClean="0"/>
              <a:t>, o.p. (</a:t>
            </a:r>
            <a:r>
              <a:rPr lang="fr-FR" sz="2600" dirty="0" err="1" smtClean="0"/>
              <a:t>conf</a:t>
            </a:r>
            <a:r>
              <a:rPr lang="fr-FR" sz="2600" dirty="0" smtClean="0"/>
              <a:t>. Archiduc Albert)</a:t>
            </a:r>
          </a:p>
          <a:p>
            <a:pPr lvl="1"/>
            <a:r>
              <a:rPr lang="fr-FR" sz="2400" dirty="0"/>
              <a:t>Émissaire de l’archiduc lors de la conclusion de la Trêve de douze ans (1608-1609)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529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guïté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55</TotalTime>
  <Words>630</Words>
  <Application>Microsoft Office PowerPoint</Application>
  <PresentationFormat>Affichage à l'écran (4:3)</PresentationFormat>
  <Paragraphs>128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Contiguïté</vt:lpstr>
      <vt:lpstr>Confesseur du Prince: un profil singulier ? L’exemple de la cour espagnole de Bruxelles au XVIIe siècle.</vt:lpstr>
      <vt:lpstr>1. Introduction</vt:lpstr>
      <vt:lpstr>2. Désignés par Madrid</vt:lpstr>
      <vt:lpstr>2. Désignés par Madrid</vt:lpstr>
      <vt:lpstr>2. Désignés par Madrid</vt:lpstr>
      <vt:lpstr>2. Désignés par Madrid</vt:lpstr>
      <vt:lpstr>2. Désignés par Madrid</vt:lpstr>
      <vt:lpstr>2. Désignés par Madrid</vt:lpstr>
      <vt:lpstr>3. Deux maîtres ?</vt:lpstr>
      <vt:lpstr>3. Deux maîtres ?</vt:lpstr>
      <vt:lpstr>3. Deux maîtres ?</vt:lpstr>
      <vt:lpstr>3. Deux maîtres ?</vt:lpstr>
      <vt:lpstr>4. Des figures importantes de leur ordre aux Pays-Bas</vt:lpstr>
      <vt:lpstr>4. Des figures importantes de leur ordre aux Pays-Bas</vt:lpstr>
      <vt:lpstr>4. Des figures importantes de leur ordre aux Pays-Bas</vt:lpstr>
      <vt:lpstr>4. Des figures importantes de leur ordre aux Pays-Bas</vt:lpstr>
      <vt:lpstr>4. Des figures importantes de leur ordre aux Pays-Bas</vt:lpstr>
      <vt:lpstr>5. Conclusions</vt:lpstr>
      <vt:lpstr>5. 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Confesseur du Prince: un profil singulier ? L’exemple de la cour espagnole de Bruxelles au XVIIe siècle.</dc:title>
  <dc:creator>Utilisateur Windows</dc:creator>
  <cp:lastModifiedBy>Utilisateur Windows</cp:lastModifiedBy>
  <cp:revision>6</cp:revision>
  <dcterms:created xsi:type="dcterms:W3CDTF">2013-01-16T15:37:27Z</dcterms:created>
  <dcterms:modified xsi:type="dcterms:W3CDTF">2013-01-21T15:10:34Z</dcterms:modified>
</cp:coreProperties>
</file>