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36"/>
  </p:notesMasterIdLst>
  <p:handoutMasterIdLst>
    <p:handoutMasterId r:id="rId37"/>
  </p:handoutMasterIdLst>
  <p:sldIdLst>
    <p:sldId id="278" r:id="rId2"/>
    <p:sldId id="289" r:id="rId3"/>
    <p:sldId id="400" r:id="rId4"/>
    <p:sldId id="386" r:id="rId5"/>
    <p:sldId id="387" r:id="rId6"/>
    <p:sldId id="388" r:id="rId7"/>
    <p:sldId id="389" r:id="rId8"/>
    <p:sldId id="376" r:id="rId9"/>
    <p:sldId id="377" r:id="rId10"/>
    <p:sldId id="408" r:id="rId11"/>
    <p:sldId id="407" r:id="rId12"/>
    <p:sldId id="385" r:id="rId13"/>
    <p:sldId id="382" r:id="rId14"/>
    <p:sldId id="379" r:id="rId15"/>
    <p:sldId id="383" r:id="rId16"/>
    <p:sldId id="378" r:id="rId17"/>
    <p:sldId id="380" r:id="rId18"/>
    <p:sldId id="390" r:id="rId19"/>
    <p:sldId id="381" r:id="rId20"/>
    <p:sldId id="391" r:id="rId21"/>
    <p:sldId id="393" r:id="rId22"/>
    <p:sldId id="395" r:id="rId23"/>
    <p:sldId id="394" r:id="rId24"/>
    <p:sldId id="396" r:id="rId25"/>
    <p:sldId id="397" r:id="rId26"/>
    <p:sldId id="398" r:id="rId27"/>
    <p:sldId id="406" r:id="rId28"/>
    <p:sldId id="404" r:id="rId29"/>
    <p:sldId id="384" r:id="rId30"/>
    <p:sldId id="401" r:id="rId31"/>
    <p:sldId id="399" r:id="rId32"/>
    <p:sldId id="405" r:id="rId33"/>
    <p:sldId id="402" r:id="rId34"/>
    <p:sldId id="403" r:id="rId35"/>
  </p:sldIdLst>
  <p:sldSz cx="9144000" cy="6858000" type="screen4x3"/>
  <p:notesSz cx="6797675" cy="9928225"/>
  <p:defaultTextStyle>
    <a:defPPr>
      <a:defRPr lang="fr-FR"/>
    </a:defPPr>
    <a:lvl1pPr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  <a:srgbClr val="75D194"/>
    <a:srgbClr val="76BDD0"/>
    <a:srgbClr val="FF9933"/>
    <a:srgbClr val="33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Style clair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Style moyen 2 - Accentuation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2517" autoAdjust="0"/>
    <p:restoredTop sz="96510" autoAdjust="0"/>
  </p:normalViewPr>
  <p:slideViewPr>
    <p:cSldViewPr>
      <p:cViewPr>
        <p:scale>
          <a:sx n="80" d="100"/>
          <a:sy n="80" d="100"/>
        </p:scale>
        <p:origin x="-2242" y="-2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5088"/>
    </p:cViewPr>
  </p:sorterViewPr>
  <p:notesViewPr>
    <p:cSldViewPr>
      <p:cViewPr varScale="1">
        <p:scale>
          <a:sx n="62" d="100"/>
          <a:sy n="62" d="100"/>
        </p:scale>
        <p:origin x="-3288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3024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3024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33024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fld id="{A2892327-7D13-454B-B1E5-53CD56AF3ACD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4392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92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8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endParaRPr lang="fr-FR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fld id="{EC187176-ECB8-4119-A843-2E03A076ED97}" type="slidenum">
              <a:rPr lang="fr-FR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4973582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332" name="Rectangle 36"/>
          <p:cNvSpPr>
            <a:spLocks noChangeArrowheads="1"/>
          </p:cNvSpPr>
          <p:nvPr userDrawn="1"/>
        </p:nvSpPr>
        <p:spPr bwMode="auto">
          <a:xfrm rot="10800000">
            <a:off x="-1836738" y="6092825"/>
            <a:ext cx="12961938" cy="981075"/>
          </a:xfrm>
          <a:prstGeom prst="rect">
            <a:avLst/>
          </a:prstGeom>
          <a:gradFill rotWithShape="1">
            <a:gsLst>
              <a:gs pos="0">
                <a:srgbClr val="008000">
                  <a:alpha val="52000"/>
                </a:srgbClr>
              </a:gs>
              <a:gs pos="50000">
                <a:schemeClr val="bg1"/>
              </a:gs>
              <a:gs pos="100000">
                <a:srgbClr val="008000">
                  <a:alpha val="52000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5323" name="Rectangle 27"/>
          <p:cNvSpPr>
            <a:spLocks noChangeArrowheads="1"/>
          </p:cNvSpPr>
          <p:nvPr userDrawn="1"/>
        </p:nvSpPr>
        <p:spPr bwMode="auto">
          <a:xfrm rot="10800000">
            <a:off x="-2052638" y="0"/>
            <a:ext cx="12961938" cy="6858000"/>
          </a:xfrm>
          <a:prstGeom prst="rect">
            <a:avLst/>
          </a:prstGeom>
          <a:gradFill rotWithShape="1">
            <a:gsLst>
              <a:gs pos="0">
                <a:srgbClr val="008000">
                  <a:alpha val="35001"/>
                </a:srgbClr>
              </a:gs>
              <a:gs pos="50000">
                <a:schemeClr val="bg1"/>
              </a:gs>
              <a:gs pos="100000">
                <a:srgbClr val="008000">
                  <a:alpha val="35001"/>
                </a:srgb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5331" name="Rectangle 35"/>
          <p:cNvSpPr>
            <a:spLocks noChangeArrowheads="1"/>
          </p:cNvSpPr>
          <p:nvPr userDrawn="1"/>
        </p:nvSpPr>
        <p:spPr bwMode="auto">
          <a:xfrm rot="10800000">
            <a:off x="-1404938" y="476250"/>
            <a:ext cx="11809413" cy="20161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55313" name="Rectangle 17"/>
          <p:cNvSpPr>
            <a:spLocks noGrp="1" noChangeArrowheads="1"/>
          </p:cNvSpPr>
          <p:nvPr>
            <p:ph type="ctrTitle" sz="quarter"/>
          </p:nvPr>
        </p:nvSpPr>
        <p:spPr>
          <a:xfrm>
            <a:off x="1258888" y="1628775"/>
            <a:ext cx="6842125" cy="750888"/>
          </a:xfrm>
        </p:spPr>
        <p:txBody>
          <a:bodyPr/>
          <a:lstStyle>
            <a:lvl1pPr algn="ctr">
              <a:defRPr sz="2000" i="1">
                <a:solidFill>
                  <a:srgbClr val="006600"/>
                </a:solidFill>
              </a:defRPr>
            </a:lvl1pPr>
          </a:lstStyle>
          <a:p>
            <a:pPr lvl="0"/>
            <a:r>
              <a:rPr lang="fr-FR" noProof="0" smtClean="0"/>
              <a:t>Cliquez pour modifier le style du titre</a:t>
            </a:r>
          </a:p>
        </p:txBody>
      </p:sp>
      <p:sp>
        <p:nvSpPr>
          <p:cNvPr id="55314" name="Rectangle 1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276600" y="4581525"/>
            <a:ext cx="2871788" cy="1008063"/>
          </a:xfrm>
        </p:spPr>
        <p:txBody>
          <a:bodyPr/>
          <a:lstStyle>
            <a:lvl1pPr marL="0" indent="0" algn="ctr">
              <a:buFontTx/>
              <a:buNone/>
              <a:defRPr sz="1800" b="1"/>
            </a:lvl1pPr>
          </a:lstStyle>
          <a:p>
            <a:pPr lvl="0"/>
            <a:r>
              <a:rPr lang="fr-FR" noProof="0" smtClean="0"/>
              <a:t>2-4 avril 2012</a:t>
            </a:r>
          </a:p>
          <a:p>
            <a:pPr lvl="0"/>
            <a:r>
              <a:rPr lang="fr-BE" noProof="0" smtClean="0"/>
              <a:t>Nogent-Sur-Vernisson</a:t>
            </a:r>
            <a:endParaRPr lang="fr-FR" noProof="0" smtClean="0"/>
          </a:p>
        </p:txBody>
      </p:sp>
      <p:pic>
        <p:nvPicPr>
          <p:cNvPr id="55315" name="Picture 19" descr="DG03TRANS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725" y="6234113"/>
            <a:ext cx="574675" cy="57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18" name="Picture 22" descr="ulgtrans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0" y="6127750"/>
            <a:ext cx="863600" cy="646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20" name="Picture 24" descr="SPWTRANS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56338"/>
            <a:ext cx="1042988" cy="55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21" name="Line 25"/>
          <p:cNvSpPr>
            <a:spLocks noChangeShapeType="1"/>
          </p:cNvSpPr>
          <p:nvPr userDrawn="1"/>
        </p:nvSpPr>
        <p:spPr bwMode="auto">
          <a:xfrm flipV="1">
            <a:off x="539750" y="2420938"/>
            <a:ext cx="7920038" cy="0"/>
          </a:xfrm>
          <a:prstGeom prst="line">
            <a:avLst/>
          </a:prstGeom>
          <a:noFill/>
          <a:ln w="12700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BE"/>
          </a:p>
        </p:txBody>
      </p:sp>
      <p:pic>
        <p:nvPicPr>
          <p:cNvPr id="55324" name="Picture 28" descr="e&amp;f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6350" y="6343650"/>
            <a:ext cx="538163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25" name="Text Box 29"/>
          <p:cNvSpPr txBox="1">
            <a:spLocks noChangeArrowheads="1"/>
          </p:cNvSpPr>
          <p:nvPr userDrawn="1"/>
        </p:nvSpPr>
        <p:spPr bwMode="auto">
          <a:xfrm>
            <a:off x="4392613" y="6415088"/>
            <a:ext cx="216058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BE" sz="1000" b="0">
                <a:solidFill>
                  <a:srgbClr val="339966"/>
                </a:solidFill>
              </a:rPr>
              <a:t>Unité de Gestion des Ressources forestières et des Milieux naturels</a:t>
            </a:r>
            <a:endParaRPr lang="fr-FR" sz="1000" b="0">
              <a:solidFill>
                <a:srgbClr val="339966"/>
              </a:solidFill>
            </a:endParaRPr>
          </a:p>
        </p:txBody>
      </p:sp>
      <p:pic>
        <p:nvPicPr>
          <p:cNvPr id="55329" name="Picture 33" descr="FNRS 2 PANT"/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6218238"/>
            <a:ext cx="1008063" cy="639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33" name="Picture 37" descr="GxABT_transparent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9700" y="6329363"/>
            <a:ext cx="1466850" cy="484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34" name="Rectangle 38"/>
          <p:cNvSpPr>
            <a:spLocks noChangeArrowheads="1"/>
          </p:cNvSpPr>
          <p:nvPr/>
        </p:nvSpPr>
        <p:spPr bwMode="auto">
          <a:xfrm>
            <a:off x="395288" y="2565400"/>
            <a:ext cx="8353425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006600"/>
              </a:buClr>
              <a:buSzPct val="75000"/>
            </a:pPr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255956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596063" y="549275"/>
            <a:ext cx="2090737" cy="597535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323850" y="549275"/>
            <a:ext cx="6119813" cy="5975350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6336195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re. Text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8362950" cy="5762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23850" y="1196975"/>
            <a:ext cx="4098925" cy="53276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5175" y="1196975"/>
            <a:ext cx="4100513" cy="53276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233549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323850" y="549275"/>
            <a:ext cx="8362950" cy="5762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323850" y="1196975"/>
            <a:ext cx="4098925" cy="5327650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575175" y="1196975"/>
            <a:ext cx="4100513" cy="2587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575175" y="3937000"/>
            <a:ext cx="4100513" cy="2587625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477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546488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631149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323850" y="1196975"/>
            <a:ext cx="4098925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5175" y="1196975"/>
            <a:ext cx="4100513" cy="5327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766139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14762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17572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199020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3155322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680859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1196975"/>
            <a:ext cx="8351838" cy="532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</p:txBody>
      </p:sp>
      <p:sp>
        <p:nvSpPr>
          <p:cNvPr id="54276" name="Rectangle 4"/>
          <p:cNvSpPr>
            <a:spLocks noChangeArrowheads="1"/>
          </p:cNvSpPr>
          <p:nvPr userDrawn="1"/>
        </p:nvSpPr>
        <p:spPr bwMode="auto">
          <a:xfrm>
            <a:off x="0" y="0"/>
            <a:ext cx="9144000" cy="260350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l"/>
            <a:r>
              <a:rPr lang="fr-FR" sz="1200" b="0" dirty="0" smtClean="0">
                <a:solidFill>
                  <a:schemeClr val="bg1"/>
                </a:solidFill>
                <a:latin typeface="Century Gothic" pitchFamily="34" charset="0"/>
              </a:rPr>
              <a:t>CAQ16-CAPSIS15 </a:t>
            </a:r>
            <a:r>
              <a:rPr lang="fr-FR" sz="1200" b="0" dirty="0">
                <a:solidFill>
                  <a:schemeClr val="bg1"/>
                </a:solidFill>
                <a:latin typeface="Century Gothic" pitchFamily="34" charset="0"/>
              </a:rPr>
              <a:t>, </a:t>
            </a:r>
            <a:r>
              <a:rPr lang="fr-BE" sz="1200" b="0" dirty="0" err="1" smtClean="0">
                <a:solidFill>
                  <a:schemeClr val="bg1"/>
                </a:solidFill>
                <a:latin typeface="Century Gothic" pitchFamily="34" charset="0"/>
              </a:rPr>
              <a:t>Prenovel</a:t>
            </a:r>
            <a:r>
              <a:rPr lang="fr-FR" sz="1200" b="0" dirty="0" smtClean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fr-BE" sz="1200" b="0" dirty="0">
                <a:solidFill>
                  <a:schemeClr val="bg1"/>
                </a:solidFill>
              </a:rPr>
              <a:t>						</a:t>
            </a:r>
            <a:endParaRPr lang="fr-FR" sz="1200" b="0" dirty="0">
              <a:solidFill>
                <a:schemeClr val="bg1"/>
              </a:solidFill>
            </a:endParaRPr>
          </a:p>
        </p:txBody>
      </p:sp>
      <p:sp>
        <p:nvSpPr>
          <p:cNvPr id="54283" name="Rectangle 11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549275"/>
            <a:ext cx="8362950" cy="576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</a:p>
        </p:txBody>
      </p:sp>
      <p:sp>
        <p:nvSpPr>
          <p:cNvPr id="54287" name="Text Box 15"/>
          <p:cNvSpPr txBox="1">
            <a:spLocks noChangeArrowheads="1"/>
          </p:cNvSpPr>
          <p:nvPr userDrawn="1"/>
        </p:nvSpPr>
        <p:spPr bwMode="auto">
          <a:xfrm>
            <a:off x="8604250" y="6524625"/>
            <a:ext cx="53975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fld id="{F5FB11D0-E43F-41B4-9F7E-D10BD8F2D844}" type="slidenum">
              <a:rPr lang="fr-FR" sz="1200"/>
              <a:pPr>
                <a:spcBef>
                  <a:spcPct val="50000"/>
                </a:spcBef>
              </a:pPr>
              <a:t>‹N°›</a:t>
            </a:fld>
            <a:endParaRPr lang="fr-FR" sz="12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006600"/>
        </a:buClr>
        <a:buSzPct val="7500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6600"/>
        </a:buClr>
        <a:buSzPct val="75000"/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SzPct val="75000"/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SzPct val="75000"/>
        <a:buChar char="•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SzPct val="75000"/>
        <a:buChar char="•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SzPct val="75000"/>
        <a:buChar char="•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SzPct val="75000"/>
        <a:buChar char="•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SzPct val="75000"/>
        <a:buChar char="•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6600"/>
        </a:buClr>
        <a:buSzPct val="75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0" name="Rectangle 6"/>
          <p:cNvSpPr>
            <a:spLocks noGrp="1" noChangeArrowheads="1"/>
          </p:cNvSpPr>
          <p:nvPr>
            <p:ph type="ctrTitle"/>
          </p:nvPr>
        </p:nvSpPr>
        <p:spPr>
          <a:xfrm>
            <a:off x="1258888" y="1196975"/>
            <a:ext cx="6842125" cy="750888"/>
          </a:xfrm>
        </p:spPr>
        <p:txBody>
          <a:bodyPr/>
          <a:lstStyle/>
          <a:p>
            <a:r>
              <a:rPr lang="fr-BE" sz="2800" dirty="0"/>
              <a:t>Modélisation du transfert radiatif en forêts feuillues ardennaises : </a:t>
            </a:r>
            <a:r>
              <a:rPr lang="fr-BE" sz="2800" dirty="0" smtClean="0"/>
              <a:t/>
            </a:r>
            <a:br>
              <a:rPr lang="fr-BE" sz="2800" dirty="0" smtClean="0"/>
            </a:br>
            <a:r>
              <a:rPr lang="fr-BE" sz="2800" dirty="0" smtClean="0"/>
              <a:t>adaptation </a:t>
            </a:r>
            <a:r>
              <a:rPr lang="fr-BE" sz="2800" dirty="0"/>
              <a:t>de la librairie </a:t>
            </a:r>
            <a:r>
              <a:rPr lang="fr-BE" sz="2800" dirty="0" err="1"/>
              <a:t>Samsaralight</a:t>
            </a:r>
            <a:endParaRPr lang="fr-FR" sz="2800" dirty="0"/>
          </a:p>
        </p:txBody>
      </p:sp>
      <p:sp>
        <p:nvSpPr>
          <p:cNvPr id="52232" name="Text Box 8"/>
          <p:cNvSpPr txBox="1">
            <a:spLocks noChangeArrowheads="1"/>
          </p:cNvSpPr>
          <p:nvPr/>
        </p:nvSpPr>
        <p:spPr bwMode="auto">
          <a:xfrm>
            <a:off x="-10857" y="4275097"/>
            <a:ext cx="9144000" cy="151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dirty="0"/>
              <a:t>CAQ </a:t>
            </a:r>
            <a:r>
              <a:rPr lang="fr-BE" dirty="0" smtClean="0"/>
              <a:t>16  </a:t>
            </a:r>
            <a:r>
              <a:rPr lang="fr-BE" dirty="0"/>
              <a:t>- Capsis </a:t>
            </a:r>
            <a:r>
              <a:rPr lang="fr-BE" dirty="0" smtClean="0"/>
              <a:t>15</a:t>
            </a:r>
            <a:endParaRPr lang="fr-BE" dirty="0"/>
          </a:p>
          <a:p>
            <a:pPr algn="ctr">
              <a:spcBef>
                <a:spcPct val="50000"/>
              </a:spcBef>
            </a:pPr>
            <a:r>
              <a:rPr lang="fr-BE" sz="1600" b="0" dirty="0" smtClean="0"/>
              <a:t>8-10 </a:t>
            </a:r>
            <a:r>
              <a:rPr lang="fr-BE" sz="1600" b="0" dirty="0"/>
              <a:t>avril </a:t>
            </a:r>
            <a:r>
              <a:rPr lang="fr-BE" sz="1600" b="0" dirty="0" smtClean="0"/>
              <a:t>2013</a:t>
            </a:r>
            <a:endParaRPr lang="fr-BE" sz="1600" b="0" dirty="0"/>
          </a:p>
          <a:p>
            <a:pPr algn="ctr">
              <a:spcBef>
                <a:spcPct val="50000"/>
              </a:spcBef>
            </a:pPr>
            <a:r>
              <a:rPr lang="fr-BE" sz="1600" b="0" dirty="0" err="1" smtClean="0"/>
              <a:t>Prenovel</a:t>
            </a:r>
            <a:endParaRPr lang="fr-BE" sz="1600" b="0" dirty="0"/>
          </a:p>
          <a:p>
            <a:pPr algn="ctr">
              <a:spcBef>
                <a:spcPct val="50000"/>
              </a:spcBef>
            </a:pPr>
            <a:endParaRPr lang="fr-FR" dirty="0"/>
          </a:p>
        </p:txBody>
      </p: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179388" y="2636838"/>
            <a:ext cx="8785225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BE" sz="1600" dirty="0"/>
              <a:t>Gauthier </a:t>
            </a:r>
            <a:r>
              <a:rPr lang="fr-BE" sz="1600" dirty="0" smtClean="0"/>
              <a:t>Ligot</a:t>
            </a:r>
            <a:r>
              <a:rPr lang="fr-BE" sz="1600" baseline="30000" dirty="0" smtClean="0"/>
              <a:t>1</a:t>
            </a:r>
            <a:r>
              <a:rPr lang="fr-BE" sz="1600" dirty="0" smtClean="0"/>
              <a:t>, Mathieu Jonard</a:t>
            </a:r>
            <a:r>
              <a:rPr lang="fr-BE" sz="1600" baseline="30000" dirty="0" smtClean="0"/>
              <a:t>2</a:t>
            </a:r>
            <a:r>
              <a:rPr lang="fr-BE" sz="1600" dirty="0" smtClean="0"/>
              <a:t>, François de Coligny</a:t>
            </a:r>
            <a:r>
              <a:rPr lang="fr-BE" sz="1600" baseline="30000" dirty="0"/>
              <a:t>3</a:t>
            </a:r>
            <a:r>
              <a:rPr lang="fr-BE" sz="1600" dirty="0" smtClean="0"/>
              <a:t>, Benoît Courbaud</a:t>
            </a:r>
            <a:r>
              <a:rPr lang="fr-BE" sz="1600" baseline="30000" dirty="0"/>
              <a:t>4</a:t>
            </a:r>
            <a:endParaRPr lang="fr-FR" sz="1600" baseline="30000" dirty="0"/>
          </a:p>
        </p:txBody>
      </p:sp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755650" y="3271838"/>
            <a:ext cx="7632700" cy="144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/>
            <a:r>
              <a:rPr lang="fr-FR" sz="1200" baseline="30000" dirty="0"/>
              <a:t>1</a:t>
            </a:r>
            <a:r>
              <a:rPr lang="fr-FR" sz="1200" b="0" dirty="0"/>
              <a:t> ULG, Gembloux-Agro Bio Tech, Unité de gestion </a:t>
            </a:r>
            <a:r>
              <a:rPr lang="fr-FR" sz="1200" b="0" dirty="0" smtClean="0"/>
              <a:t>des ressources </a:t>
            </a:r>
            <a:r>
              <a:rPr lang="fr-FR" sz="1200" b="0" dirty="0"/>
              <a:t>forestières et des milieux naturels </a:t>
            </a:r>
          </a:p>
          <a:p>
            <a:pPr algn="l"/>
            <a:r>
              <a:rPr lang="fr-FR" sz="1200" baseline="30000" dirty="0"/>
              <a:t>2</a:t>
            </a:r>
            <a:r>
              <a:rPr lang="fr-FR" sz="1200" b="0" dirty="0"/>
              <a:t> </a:t>
            </a:r>
            <a:r>
              <a:rPr lang="fr-FR" sz="1200" b="0" dirty="0" smtClean="0"/>
              <a:t>UCL, Louvain-la-Neuve, </a:t>
            </a:r>
            <a:r>
              <a:rPr lang="fr-FR" sz="1200" b="0" dirty="0" err="1" smtClean="0"/>
              <a:t>Earth</a:t>
            </a:r>
            <a:r>
              <a:rPr lang="fr-FR" sz="1200" b="0" dirty="0" smtClean="0"/>
              <a:t> &amp; Life Institute</a:t>
            </a:r>
          </a:p>
          <a:p>
            <a:pPr algn="l"/>
            <a:r>
              <a:rPr lang="fr-FR" sz="1200" baseline="30000" dirty="0" smtClean="0"/>
              <a:t>3 </a:t>
            </a:r>
            <a:r>
              <a:rPr lang="fr-FR" sz="1200" b="0" dirty="0" smtClean="0"/>
              <a:t>INRA, AMAP, </a:t>
            </a:r>
            <a:r>
              <a:rPr lang="fr-BE" sz="1200" b="0" dirty="0" smtClean="0"/>
              <a:t>Montpelier</a:t>
            </a:r>
            <a:endParaRPr lang="fr-FR" sz="1200" b="0" dirty="0" smtClean="0"/>
          </a:p>
          <a:p>
            <a:pPr algn="l"/>
            <a:r>
              <a:rPr lang="fr-FR" sz="1200" baseline="30000" dirty="0" smtClean="0"/>
              <a:t>4</a:t>
            </a:r>
            <a:r>
              <a:rPr lang="fr-FR" sz="1200" b="0" dirty="0" smtClean="0"/>
              <a:t> </a:t>
            </a:r>
            <a:r>
              <a:rPr lang="fr-FR" sz="1200" b="0" dirty="0"/>
              <a:t>IRSTEA, Grenoble, </a:t>
            </a:r>
            <a:r>
              <a:rPr lang="fr-BE" sz="1200" b="0" dirty="0"/>
              <a:t>Dynamique, gestion et vulnérabilité des écosystèmes forestiers de montagne</a:t>
            </a:r>
            <a:endParaRPr lang="fr-FR" sz="1200" baseline="30000" dirty="0"/>
          </a:p>
          <a:p>
            <a:pPr algn="l"/>
            <a:endParaRPr lang="fr-FR" sz="1200" b="0" dirty="0"/>
          </a:p>
          <a:p>
            <a:pPr algn="l"/>
            <a:r>
              <a:rPr lang="fr-BE" sz="1400" b="0" dirty="0"/>
              <a:t>gligot@ulg.ac.be</a:t>
            </a:r>
            <a:endParaRPr lang="fr-FR" sz="1400" b="0" dirty="0"/>
          </a:p>
          <a:p>
            <a:pPr algn="l"/>
            <a:endParaRPr lang="fr-FR" sz="14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smtClean="0"/>
              <a:t>Etat de l’art</a:t>
            </a:r>
            <a:endParaRPr lang="fr-FR" sz="28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02266" y="1156478"/>
            <a:ext cx="8351838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b="0" kern="0" dirty="0" smtClean="0"/>
              <a:t>Un modèle parmi tant d’autres</a:t>
            </a:r>
          </a:p>
          <a:p>
            <a:pPr lvl="1"/>
            <a:r>
              <a:rPr lang="fr-BE" b="0" kern="0" dirty="0" smtClean="0"/>
              <a:t>MIXLIGHT, SORTIE-ND, CORONA, …</a:t>
            </a:r>
          </a:p>
          <a:p>
            <a:pPr lvl="1"/>
            <a:r>
              <a:rPr lang="fr-BE" b="0" kern="0" dirty="0" smtClean="0"/>
              <a:t>certains déjà implémentés dans Capsis : </a:t>
            </a:r>
            <a:r>
              <a:rPr lang="fr-BE" b="0" dirty="0" smtClean="0"/>
              <a:t>Mir-Musc-</a:t>
            </a:r>
            <a:r>
              <a:rPr lang="fr-BE" b="0" dirty="0" err="1" smtClean="0"/>
              <a:t>Radbal</a:t>
            </a:r>
            <a:r>
              <a:rPr lang="fr-BE" b="0" dirty="0" smtClean="0"/>
              <a:t>, SLIM</a:t>
            </a:r>
          </a:p>
          <a:p>
            <a:pPr lvl="1"/>
            <a:r>
              <a:rPr lang="fr-BE" b="0" kern="0" dirty="0" smtClean="0"/>
              <a:t>ou dans </a:t>
            </a:r>
            <a:r>
              <a:rPr lang="fr-BE" b="0" kern="0" dirty="0" err="1" smtClean="0"/>
              <a:t>OpenAlea</a:t>
            </a:r>
            <a:r>
              <a:rPr lang="fr-BE" b="0" kern="0" dirty="0" smtClean="0"/>
              <a:t> </a:t>
            </a:r>
            <a:r>
              <a:rPr lang="fr-BE" b="0" kern="0" dirty="0"/>
              <a:t>: </a:t>
            </a:r>
            <a:r>
              <a:rPr lang="fr-BE" b="0" kern="0" dirty="0" err="1"/>
              <a:t>MµSlim</a:t>
            </a:r>
            <a:endParaRPr lang="fr-BE" b="0" kern="0" dirty="0" smtClean="0"/>
          </a:p>
          <a:p>
            <a:pPr lvl="1"/>
            <a:r>
              <a:rPr lang="fr-BE" b="0" kern="0" dirty="0" smtClean="0"/>
              <a:t>ou ayant déjà été couplés avec Capsis : </a:t>
            </a:r>
            <a:r>
              <a:rPr lang="fr-BE" b="0" kern="0" dirty="0" err="1" smtClean="0"/>
              <a:t>tRAYci</a:t>
            </a:r>
            <a:endParaRPr lang="fr-BE" b="0" kern="0" dirty="0" smtClean="0"/>
          </a:p>
          <a:p>
            <a:r>
              <a:rPr lang="fr-BE" b="0" kern="0" dirty="0" smtClean="0"/>
              <a:t>Avantage de </a:t>
            </a:r>
            <a:r>
              <a:rPr lang="fr-BE" b="0" kern="0" dirty="0" err="1" smtClean="0"/>
              <a:t>SamsaraLight</a:t>
            </a:r>
            <a:endParaRPr lang="fr-BE" b="0" kern="0" dirty="0" smtClean="0"/>
          </a:p>
          <a:p>
            <a:pPr lvl="1"/>
            <a:r>
              <a:rPr lang="fr-BE" b="0" kern="0" dirty="0" smtClean="0"/>
              <a:t>une librairie Capsis</a:t>
            </a:r>
          </a:p>
          <a:p>
            <a:pPr lvl="1"/>
            <a:r>
              <a:rPr lang="fr-BE" b="0" kern="0" dirty="0" smtClean="0"/>
              <a:t>indépendante d’un modèle de croissance (&gt;&lt; SORTIE-ND)</a:t>
            </a:r>
          </a:p>
          <a:p>
            <a:pPr lvl="1"/>
            <a:r>
              <a:rPr lang="fr-BE" b="0" kern="0" dirty="0" smtClean="0"/>
              <a:t>modifiable (&gt;&lt; </a:t>
            </a:r>
            <a:r>
              <a:rPr lang="fr-BE" b="0" kern="0" dirty="0" err="1" smtClean="0"/>
              <a:t>tRAYci</a:t>
            </a:r>
            <a:r>
              <a:rPr lang="fr-BE" b="0" kern="0" dirty="0" smtClean="0"/>
              <a:t>)</a:t>
            </a:r>
          </a:p>
          <a:p>
            <a:pPr lvl="1"/>
            <a:r>
              <a:rPr lang="fr-BE" b="0" kern="0" dirty="0" smtClean="0"/>
              <a:t>niveau de détail souhaité (&gt;&lt; </a:t>
            </a:r>
            <a:r>
              <a:rPr lang="fr-BE" b="0" kern="0" dirty="0" err="1" smtClean="0"/>
              <a:t>tRAYci</a:t>
            </a:r>
            <a:r>
              <a:rPr lang="fr-BE" b="0" kern="0" dirty="0" smtClean="0"/>
              <a:t>)</a:t>
            </a:r>
          </a:p>
          <a:p>
            <a:pPr lvl="1"/>
            <a:r>
              <a:rPr lang="fr-BE" b="0" kern="0" dirty="0" smtClean="0"/>
              <a:t>communauté </a:t>
            </a:r>
            <a:r>
              <a:rPr lang="fr-BE" b="0" kern="0" dirty="0"/>
              <a:t>francophone active (&gt;&lt; </a:t>
            </a:r>
            <a:r>
              <a:rPr lang="fr-BE" b="0" kern="0" dirty="0" err="1"/>
              <a:t>Mixlight</a:t>
            </a:r>
            <a:r>
              <a:rPr lang="fr-BE" b="0" kern="0" dirty="0"/>
              <a:t>, </a:t>
            </a:r>
            <a:r>
              <a:rPr lang="fr-BE" b="0" kern="0" dirty="0" err="1"/>
              <a:t>MµSlim</a:t>
            </a:r>
            <a:r>
              <a:rPr lang="fr-BE" b="0" kern="0" dirty="0" smtClean="0"/>
              <a:t>)</a:t>
            </a:r>
            <a:endParaRPr lang="fr-BE" b="0" kern="0" dirty="0"/>
          </a:p>
        </p:txBody>
      </p:sp>
    </p:spTree>
    <p:extLst>
      <p:ext uri="{BB962C8B-B14F-4D97-AF65-F5344CB8AC3E}">
        <p14:creationId xmlns:p14="http://schemas.microsoft.com/office/powerpoint/2010/main" val="2796214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smtClean="0"/>
              <a:t>Prérequis</a:t>
            </a:r>
            <a:endParaRPr lang="fr-FR" sz="2800" dirty="0"/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323850" y="1196975"/>
            <a:ext cx="8351838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b="0" kern="0" dirty="0" smtClean="0"/>
              <a:t>Un module Capsis avec un modèle arbre individualisé et spatialisé</a:t>
            </a:r>
          </a:p>
          <a:p>
            <a:r>
              <a:rPr lang="fr-BE" b="0" kern="0" dirty="0" smtClean="0"/>
              <a:t>Placette rectangulaire avec une pente continue</a:t>
            </a:r>
          </a:p>
          <a:p>
            <a:r>
              <a:rPr lang="fr-BE" b="0" kern="0" dirty="0" smtClean="0"/>
              <a:t>Pouvoir décrire la géométrie des houppiers</a:t>
            </a:r>
          </a:p>
          <a:p>
            <a:r>
              <a:rPr lang="fr-BE" b="0" kern="0" dirty="0" smtClean="0"/>
              <a:t>Pouvoir caractériser la densité foliaire ou la porosité des houppiers</a:t>
            </a:r>
          </a:p>
          <a:p>
            <a:r>
              <a:rPr lang="fr-BE" b="0" kern="0" dirty="0" smtClean="0"/>
              <a:t>Disposer de données météo des radiations reçues en plein découvert</a:t>
            </a:r>
          </a:p>
        </p:txBody>
      </p:sp>
    </p:spTree>
    <p:extLst>
      <p:ext uri="{BB962C8B-B14F-4D97-AF65-F5344CB8AC3E}">
        <p14:creationId xmlns:p14="http://schemas.microsoft.com/office/powerpoint/2010/main" val="475374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smtClean="0"/>
              <a:t>Nouvelles fonctionnalités : Formes </a:t>
            </a:r>
            <a:r>
              <a:rPr lang="fr-BE" sz="2800" dirty="0" smtClean="0"/>
              <a:t>des houppiers</a:t>
            </a:r>
            <a:endParaRPr lang="fr-FR" sz="2800" dirty="0"/>
          </a:p>
        </p:txBody>
      </p:sp>
      <p:pic>
        <p:nvPicPr>
          <p:cNvPr id="3428354" name="Image 2" descr="Visu 3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5" t="4178" r="17577" b="16035"/>
          <a:stretch>
            <a:fillRect/>
          </a:stretch>
        </p:blipFill>
        <p:spPr bwMode="auto">
          <a:xfrm>
            <a:off x="6962775" y="2990304"/>
            <a:ext cx="2038350" cy="316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ZoneTexte 4"/>
          <p:cNvSpPr txBox="1">
            <a:spLocks noChangeArrowheads="1"/>
          </p:cNvSpPr>
          <p:nvPr/>
        </p:nvSpPr>
        <p:spPr bwMode="auto">
          <a:xfrm>
            <a:off x="7004050" y="6171009"/>
            <a:ext cx="190976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</a:rPr>
              <a:t>8</a:t>
            </a:r>
            <a:r>
              <a:rPr kumimoji="0" lang="fr-BE" sz="2000" b="1" i="0" u="none" strike="noStrike" cap="none" normalizeH="0" baseline="3000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</a:rPr>
              <a:t>ième</a:t>
            </a:r>
            <a:r>
              <a:rPr kumimoji="0" lang="fr-BE" sz="20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</a:rPr>
              <a:t> ellipsoïdes</a:t>
            </a: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" name="ZoneTexte 9"/>
          <p:cNvSpPr txBox="1">
            <a:spLocks noChangeArrowheads="1"/>
          </p:cNvSpPr>
          <p:nvPr/>
        </p:nvSpPr>
        <p:spPr bwMode="auto">
          <a:xfrm>
            <a:off x="4847970" y="6165304"/>
            <a:ext cx="19896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BE" sz="2000" dirty="0">
                <a:latin typeface="Corbel" pitchFamily="34" charset="0"/>
              </a:rPr>
              <a:t>d</a:t>
            </a: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</a:rPr>
              <a:t>emi-ellipsoïdes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</a:rPr>
              <a:t>décentrées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428357" name="Image 5" descr="Visu 3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84" t="5013" r="21077" b="16283"/>
          <a:stretch>
            <a:fillRect/>
          </a:stretch>
        </p:blipFill>
        <p:spPr bwMode="auto">
          <a:xfrm>
            <a:off x="4803775" y="2982366"/>
            <a:ext cx="2078038" cy="316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28358" name="Image 7" descr="Visu 3D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6" t="5014" r="19279" b="15224"/>
          <a:stretch>
            <a:fillRect/>
          </a:stretch>
        </p:blipFill>
        <p:spPr bwMode="auto">
          <a:xfrm>
            <a:off x="2436813" y="2982366"/>
            <a:ext cx="2233612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13"/>
          <p:cNvSpPr txBox="1">
            <a:spLocks noChangeArrowheads="1"/>
          </p:cNvSpPr>
          <p:nvPr/>
        </p:nvSpPr>
        <p:spPr bwMode="auto">
          <a:xfrm>
            <a:off x="2570702" y="6175771"/>
            <a:ext cx="198964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</a:rPr>
              <a:t>demi-ellipsoïdes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</a:rPr>
              <a:t>centrées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3428360" name="Image 8" descr="Visu 3D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24" t="18102" r="27010" b="24809"/>
          <a:stretch>
            <a:fillRect/>
          </a:stretch>
        </p:blipFill>
        <p:spPr bwMode="auto">
          <a:xfrm>
            <a:off x="107504" y="2982366"/>
            <a:ext cx="2219325" cy="3182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ZoneTexte 15"/>
          <p:cNvSpPr txBox="1">
            <a:spLocks noChangeArrowheads="1"/>
          </p:cNvSpPr>
          <p:nvPr/>
        </p:nvSpPr>
        <p:spPr bwMode="auto">
          <a:xfrm>
            <a:off x="193899" y="6175771"/>
            <a:ext cx="2001837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</a:rPr>
              <a:t>ellipsoïde simple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BE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rbel" pitchFamily="34" charset="0"/>
              </a:rPr>
              <a:t>centrée</a:t>
            </a:r>
            <a:endParaRPr kumimoji="0" lang="fr-FR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323850" y="1196975"/>
            <a:ext cx="8351838" cy="1871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b="0" kern="0" dirty="0" smtClean="0"/>
              <a:t>Calcul des interceptions généralisées pour des formes de houppiers plus complexes</a:t>
            </a:r>
          </a:p>
          <a:p>
            <a:r>
              <a:rPr lang="fr-BE" b="0" kern="0" dirty="0" smtClean="0"/>
              <a:t>Possibilité d’attribuer des caractéristiques différentes par partie (</a:t>
            </a:r>
            <a:r>
              <a:rPr lang="fr-BE" b="0" kern="0" dirty="0" err="1" smtClean="0"/>
              <a:t>e.g</a:t>
            </a:r>
            <a:r>
              <a:rPr lang="fr-BE" b="0" kern="0" dirty="0" smtClean="0"/>
              <a:t>. LAD)</a:t>
            </a:r>
          </a:p>
        </p:txBody>
      </p:sp>
    </p:spTree>
    <p:extLst>
      <p:ext uri="{BB962C8B-B14F-4D97-AF65-F5344CB8AC3E}">
        <p14:creationId xmlns:p14="http://schemas.microsoft.com/office/powerpoint/2010/main" val="22892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smtClean="0"/>
              <a:t>Formes des houppiers</a:t>
            </a:r>
            <a:endParaRPr lang="fr-FR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268760"/>
            <a:ext cx="6505575" cy="532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420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err="1" smtClean="0"/>
              <a:t>Turbid</a:t>
            </a:r>
            <a:r>
              <a:rPr lang="fr-BE" sz="2800" dirty="0" smtClean="0"/>
              <a:t> medium VS enveloppe poreuse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179512" y="1412776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0" kern="0" dirty="0">
                <a:latin typeface="+mn-lt"/>
              </a:rPr>
              <a:t>Différents </a:t>
            </a:r>
            <a:r>
              <a:rPr lang="fr-BE" sz="2400" b="0" kern="0" dirty="0" smtClean="0">
                <a:latin typeface="+mn-lt"/>
              </a:rPr>
              <a:t>algorithmes </a:t>
            </a:r>
            <a:r>
              <a:rPr lang="fr-BE" sz="2400" b="0" kern="0" dirty="0">
                <a:latin typeface="+mn-lt"/>
              </a:rPr>
              <a:t>pour calculer la transmission de lumière au travers des houppiers</a:t>
            </a:r>
          </a:p>
        </p:txBody>
      </p:sp>
      <p:grpSp>
        <p:nvGrpSpPr>
          <p:cNvPr id="14" name="Groupe 13"/>
          <p:cNvGrpSpPr/>
          <p:nvPr/>
        </p:nvGrpSpPr>
        <p:grpSpPr>
          <a:xfrm>
            <a:off x="2677072" y="2688396"/>
            <a:ext cx="3207294" cy="3480260"/>
            <a:chOff x="2677072" y="2688396"/>
            <a:chExt cx="3207294" cy="3480260"/>
          </a:xfrm>
        </p:grpSpPr>
        <p:pic>
          <p:nvPicPr>
            <p:cNvPr id="3430404" name="Image 7" descr="Visu 3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56" t="5014" r="19279" b="15224"/>
            <a:stretch>
              <a:fillRect/>
            </a:stretch>
          </p:blipFill>
          <p:spPr bwMode="auto">
            <a:xfrm>
              <a:off x="2999455" y="2827248"/>
              <a:ext cx="2884911" cy="334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" name="Connecteur droit 11"/>
            <p:cNvCxnSpPr>
              <a:cxnSpLocks noChangeShapeType="1"/>
            </p:cNvCxnSpPr>
            <p:nvPr/>
          </p:nvCxnSpPr>
          <p:spPr bwMode="auto">
            <a:xfrm>
              <a:off x="2677072" y="2688396"/>
              <a:ext cx="2744385" cy="3144327"/>
            </a:xfrm>
            <a:prstGeom prst="line">
              <a:avLst/>
            </a:prstGeom>
            <a:noFill/>
            <a:ln w="38100" algn="ctr">
              <a:gradFill>
                <a:gsLst>
                  <a:gs pos="22500">
                    <a:srgbClr val="FFB600"/>
                  </a:gs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prstDash val="solid"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0" name="Ellipse 10"/>
            <p:cNvSpPr>
              <a:spLocks noChangeArrowheads="1"/>
            </p:cNvSpPr>
            <p:nvPr/>
          </p:nvSpPr>
          <p:spPr bwMode="auto">
            <a:xfrm>
              <a:off x="3398989" y="3602132"/>
              <a:ext cx="181857" cy="134373"/>
            </a:xfrm>
            <a:prstGeom prst="ellipse">
              <a:avLst/>
            </a:prstGeom>
            <a:solidFill>
              <a:srgbClr val="006600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1" name="Ellipse 14"/>
            <p:cNvSpPr>
              <a:spLocks noChangeArrowheads="1"/>
            </p:cNvSpPr>
            <p:nvPr/>
          </p:nvSpPr>
          <p:spPr bwMode="auto">
            <a:xfrm>
              <a:off x="3867408" y="4059000"/>
              <a:ext cx="181857" cy="134373"/>
            </a:xfrm>
            <a:prstGeom prst="ellipse">
              <a:avLst/>
            </a:prstGeom>
            <a:solidFill>
              <a:srgbClr val="006600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2" name="Ellipse 15"/>
            <p:cNvSpPr>
              <a:spLocks noChangeArrowheads="1"/>
            </p:cNvSpPr>
            <p:nvPr/>
          </p:nvSpPr>
          <p:spPr bwMode="auto">
            <a:xfrm>
              <a:off x="4195301" y="4457640"/>
              <a:ext cx="181857" cy="134373"/>
            </a:xfrm>
            <a:prstGeom prst="ellipse">
              <a:avLst/>
            </a:prstGeom>
            <a:solidFill>
              <a:srgbClr val="006600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Ellipse 16"/>
            <p:cNvSpPr>
              <a:spLocks noChangeArrowheads="1"/>
            </p:cNvSpPr>
            <p:nvPr/>
          </p:nvSpPr>
          <p:spPr bwMode="auto">
            <a:xfrm>
              <a:off x="4694030" y="4999611"/>
              <a:ext cx="181857" cy="134373"/>
            </a:xfrm>
            <a:prstGeom prst="ellipse">
              <a:avLst/>
            </a:prstGeom>
            <a:solidFill>
              <a:srgbClr val="006600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663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err="1" smtClean="0"/>
              <a:t>Turbid</a:t>
            </a:r>
            <a:r>
              <a:rPr lang="fr-BE" sz="2800" dirty="0" smtClean="0"/>
              <a:t> medium VS enveloppe poreuse</a:t>
            </a:r>
            <a:endParaRPr lang="fr-F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 txBox="1">
                <a:spLocks noChangeArrowheads="1"/>
              </p:cNvSpPr>
              <p:nvPr/>
            </p:nvSpPr>
            <p:spPr bwMode="auto">
              <a:xfrm>
                <a:off x="323850" y="2420888"/>
                <a:ext cx="4175919" cy="3960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600"/>
                  </a:buClr>
                  <a:buSzPct val="7500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600"/>
                  </a:buClr>
                  <a:buSzPct val="7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600"/>
                  </a:buClr>
                  <a:buSzPct val="75000"/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600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600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600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600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600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600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BE" b="0" i="1" kern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kern="0" smtClean="0">
                              <a:latin typeface="Cambria Math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fr-BE" b="0" i="1" kern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1" kern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BE" b="0" i="1" kern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BE" b="0" i="1" kern="0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fr-BE" b="0" i="0" kern="0" smtClean="0">
                          <a:latin typeface="Cambria Math"/>
                        </a:rPr>
                        <m:t>exp</m:t>
                      </m:r>
                      <m:r>
                        <a:rPr lang="fr-BE" b="0" i="1" kern="0" smtClean="0">
                          <a:latin typeface="Cambria Math"/>
                        </a:rPr>
                        <m:t>⁡(−</m:t>
                      </m:r>
                      <m:r>
                        <a:rPr lang="fr-BE" b="0" i="1" kern="0" smtClean="0">
                          <a:latin typeface="Cambria Math"/>
                        </a:rPr>
                        <m:t>𝑘</m:t>
                      </m:r>
                      <m:r>
                        <a:rPr lang="fr-BE" b="0" i="1" kern="0" smtClean="0">
                          <a:latin typeface="Cambria Math"/>
                        </a:rPr>
                        <m:t>.</m:t>
                      </m:r>
                      <m:r>
                        <m:rPr>
                          <m:sty m:val="p"/>
                        </m:rPr>
                        <a:rPr lang="el-GR" b="0" i="1" kern="0" smtClean="0">
                          <a:latin typeface="Cambria Math"/>
                        </a:rPr>
                        <m:t>Ω</m:t>
                      </m:r>
                      <m:r>
                        <a:rPr lang="fr-BE" b="0" i="1" kern="0" smtClean="0">
                          <a:latin typeface="Cambria Math"/>
                        </a:rPr>
                        <m:t>.</m:t>
                      </m:r>
                      <m:r>
                        <a:rPr lang="fr-BE" b="0" i="1" kern="0" smtClean="0">
                          <a:latin typeface="Cambria Math"/>
                        </a:rPr>
                        <m:t>𝐿𝐴𝐷</m:t>
                      </m:r>
                      <m:r>
                        <a:rPr lang="fr-BE" b="0" i="1" kern="0" smtClean="0">
                          <a:latin typeface="Cambria Math"/>
                        </a:rPr>
                        <m:t>.</m:t>
                      </m:r>
                      <m:r>
                        <a:rPr lang="fr-BE" b="0" i="1" kern="0" smtClean="0">
                          <a:latin typeface="Cambria Math"/>
                        </a:rPr>
                        <m:t>𝑙</m:t>
                      </m:r>
                      <m:r>
                        <a:rPr lang="fr-BE" b="0" i="1" kern="0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fr-BE" b="0" kern="0" dirty="0" smtClean="0"/>
              </a:p>
              <a:p>
                <a:pPr marL="0" indent="0">
                  <a:buNone/>
                </a:pPr>
                <a:endParaRPr lang="fr-BE" b="0" kern="0" dirty="0"/>
              </a:p>
              <a:p>
                <a:r>
                  <a:rPr lang="fr-BE" b="0" kern="0" dirty="0" smtClean="0"/>
                  <a:t>Loi de </a:t>
                </a:r>
                <a:r>
                  <a:rPr lang="fr-BE" b="0" kern="0" dirty="0" err="1" smtClean="0"/>
                  <a:t>Beer</a:t>
                </a:r>
                <a:r>
                  <a:rPr lang="fr-BE" b="0" kern="0" dirty="0" smtClean="0"/>
                  <a:t>-Lambert</a:t>
                </a:r>
              </a:p>
              <a:p>
                <a:r>
                  <a:rPr lang="fr-BE" b="0" kern="0" dirty="0" smtClean="0"/>
                  <a:t>Coefficients difficiles à estimer</a:t>
                </a:r>
              </a:p>
              <a:p>
                <a:r>
                  <a:rPr lang="fr-BE" b="0" kern="0" dirty="0" smtClean="0"/>
                  <a:t>Prend en compte la longueur du trajet parcouru dans le houppier</a:t>
                </a:r>
              </a:p>
              <a:p>
                <a:pPr marL="0" indent="0">
                  <a:buNone/>
                </a:pPr>
                <a:endParaRPr lang="fr-BE" b="0" kern="0" dirty="0"/>
              </a:p>
            </p:txBody>
          </p:sp>
        </mc:Choice>
        <mc:Fallback xmlns="">
          <p:sp>
            <p:nvSpPr>
              <p:cNvPr id="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850" y="2420888"/>
                <a:ext cx="4175919" cy="3960440"/>
              </a:xfrm>
              <a:prstGeom prst="rect">
                <a:avLst/>
              </a:prstGeom>
              <a:blipFill rotWithShape="1">
                <a:blip r:embed="rId2"/>
                <a:stretch>
                  <a:fillRect l="-1168" r="-262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auto">
              <a:xfrm>
                <a:off x="4827096" y="2420888"/>
                <a:ext cx="4104456" cy="39604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600"/>
                  </a:buClr>
                  <a:buSzPct val="75000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600"/>
                  </a:buClr>
                  <a:buSzPct val="75000"/>
                  <a:buChar char="•"/>
                  <a:defRPr sz="20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600"/>
                  </a:buClr>
                  <a:buSzPct val="75000"/>
                  <a:buChar char="•"/>
                  <a:defRPr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600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600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600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600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600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600"/>
                  </a:buClr>
                  <a:buSzPct val="75000"/>
                  <a:buChar char="•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r-BE" b="0" i="1" kern="0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fr-BE" b="0" i="1" kern="0" smtClean="0">
                              <a:latin typeface="Cambria Math"/>
                            </a:rPr>
                            <m:t>𝐼</m:t>
                          </m:r>
                        </m:num>
                        <m:den>
                          <m:sSub>
                            <m:sSubPr>
                              <m:ctrlPr>
                                <a:rPr lang="fr-BE" b="0" i="1" kern="0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fr-BE" b="0" i="1" kern="0" smtClean="0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fr-BE" b="0" i="1" kern="0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  <m:r>
                        <a:rPr lang="fr-BE" b="0" i="1" kern="0" smtClean="0">
                          <a:latin typeface="Cambria Math"/>
                        </a:rPr>
                        <m:t>=</m:t>
                      </m:r>
                      <m:r>
                        <a:rPr lang="fr-BE" b="0" i="1" kern="0" smtClean="0">
                          <a:latin typeface="Cambria Math"/>
                        </a:rPr>
                        <m:t>𝑝</m:t>
                      </m:r>
                    </m:oMath>
                  </m:oMathPara>
                </a14:m>
                <a:endParaRPr lang="fr-BE" b="0" kern="0" dirty="0" smtClean="0"/>
              </a:p>
              <a:p>
                <a:pPr marL="0" indent="0">
                  <a:buNone/>
                </a:pPr>
                <a:endParaRPr lang="fr-BE" b="0" kern="0" dirty="0" smtClean="0"/>
              </a:p>
              <a:p>
                <a:r>
                  <a:rPr lang="fr-BE" b="0" kern="0" dirty="0" smtClean="0"/>
                  <a:t>Plus empirique</a:t>
                </a:r>
              </a:p>
              <a:p>
                <a:r>
                  <a:rPr lang="fr-BE" b="0" kern="0" dirty="0" smtClean="0"/>
                  <a:t>Coefficients plus faciles à estimer (photographie de houppiers)</a:t>
                </a:r>
              </a:p>
              <a:p>
                <a:r>
                  <a:rPr lang="fr-BE" b="0" kern="0" dirty="0" smtClean="0"/>
                  <a:t>Indépendant de la longueur du trajet parcouru dans le houppier</a:t>
                </a:r>
              </a:p>
              <a:p>
                <a:pPr marL="0" indent="0">
                  <a:buNone/>
                </a:pPr>
                <a:endParaRPr lang="fr-BE" b="0" kern="0" dirty="0" smtClean="0"/>
              </a:p>
              <a:p>
                <a:pPr marL="0" indent="0">
                  <a:buNone/>
                </a:pPr>
                <a:endParaRPr lang="fr-BE" b="0" kern="0" dirty="0" smtClean="0"/>
              </a:p>
              <a:p>
                <a:pPr marL="0" indent="0">
                  <a:buNone/>
                </a:pPr>
                <a:endParaRPr lang="fr-BE" b="0" kern="0" dirty="0" smtClean="0"/>
              </a:p>
              <a:p>
                <a:pPr marL="0" indent="0">
                  <a:buNone/>
                </a:pPr>
                <a:endParaRPr lang="fr-BE" b="0" kern="0" dirty="0"/>
              </a:p>
              <a:p>
                <a:pPr marL="0" indent="0">
                  <a:buNone/>
                </a:pPr>
                <a:endParaRPr lang="fr-BE" b="0" kern="0" dirty="0"/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27096" y="2420888"/>
                <a:ext cx="4104456" cy="3960440"/>
              </a:xfrm>
              <a:prstGeom prst="rect">
                <a:avLst/>
              </a:prstGeom>
              <a:blipFill rotWithShape="1">
                <a:blip r:embed="rId3"/>
                <a:stretch>
                  <a:fillRect l="-1337" r="-446" b="-584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ZoneTexte 2"/>
          <p:cNvSpPr txBox="1"/>
          <p:nvPr/>
        </p:nvSpPr>
        <p:spPr>
          <a:xfrm>
            <a:off x="179512" y="1412776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2400" b="0" kern="0" dirty="0">
                <a:latin typeface="+mn-lt"/>
              </a:rPr>
              <a:t>Différents </a:t>
            </a:r>
            <a:r>
              <a:rPr lang="fr-BE" sz="2400" b="0" kern="0" dirty="0" smtClean="0">
                <a:latin typeface="+mn-lt"/>
              </a:rPr>
              <a:t>algorithmes </a:t>
            </a:r>
            <a:r>
              <a:rPr lang="fr-BE" sz="2400" b="0" kern="0" dirty="0">
                <a:latin typeface="+mn-lt"/>
              </a:rPr>
              <a:t>pour calculer la transmission de lumière au travers des houppiers</a:t>
            </a:r>
          </a:p>
        </p:txBody>
      </p:sp>
    </p:spTree>
    <p:extLst>
      <p:ext uri="{BB962C8B-B14F-4D97-AF65-F5344CB8AC3E}">
        <p14:creationId xmlns:p14="http://schemas.microsoft.com/office/powerpoint/2010/main" val="302595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smtClean="0"/>
              <a:t>Interception par les troncs</a:t>
            </a:r>
            <a:endParaRPr lang="fr-FR" sz="28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31003" y="1193217"/>
            <a:ext cx="8351838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b="0" kern="0" dirty="0" smtClean="0"/>
              <a:t>Simulation des troncs comme un cylindre de rayon = dbh/2 </a:t>
            </a:r>
            <a:endParaRPr lang="fr-BE" sz="1600" b="0" kern="0" dirty="0">
              <a:latin typeface="Courier" pitchFamily="49" charset="0"/>
            </a:endParaRPr>
          </a:p>
          <a:p>
            <a:r>
              <a:rPr lang="fr-BE" b="0" kern="0" dirty="0"/>
              <a:t>Aucune transmission de lumière</a:t>
            </a:r>
          </a:p>
        </p:txBody>
      </p:sp>
      <p:pic>
        <p:nvPicPr>
          <p:cNvPr id="5" name="Image 7" descr="Visu 3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56" t="5014" r="19279" b="15224"/>
          <a:stretch>
            <a:fillRect/>
          </a:stretch>
        </p:blipFill>
        <p:spPr bwMode="auto">
          <a:xfrm>
            <a:off x="3247439" y="3027825"/>
            <a:ext cx="2884911" cy="33414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onnecteur droit 11"/>
          <p:cNvCxnSpPr>
            <a:cxnSpLocks noChangeShapeType="1"/>
          </p:cNvCxnSpPr>
          <p:nvPr/>
        </p:nvCxnSpPr>
        <p:spPr bwMode="auto">
          <a:xfrm>
            <a:off x="2051720" y="3284984"/>
            <a:ext cx="2016224" cy="2304256"/>
          </a:xfrm>
          <a:prstGeom prst="line">
            <a:avLst/>
          </a:prstGeom>
          <a:noFill/>
          <a:ln w="38100" algn="ctr">
            <a:gradFill>
              <a:gsLst>
                <a:gs pos="22500">
                  <a:srgbClr val="FFB600"/>
                </a:gs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round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Ellipse 15"/>
          <p:cNvSpPr>
            <a:spLocks noChangeArrowheads="1"/>
          </p:cNvSpPr>
          <p:nvPr/>
        </p:nvSpPr>
        <p:spPr bwMode="auto">
          <a:xfrm>
            <a:off x="3977015" y="5522053"/>
            <a:ext cx="181857" cy="134373"/>
          </a:xfrm>
          <a:prstGeom prst="ellipse">
            <a:avLst/>
          </a:prstGeom>
          <a:solidFill>
            <a:srgbClr val="006600"/>
          </a:solidFill>
          <a:ln w="19050" algn="ctr">
            <a:solidFill>
              <a:schemeClr val="bg2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64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32551" y="4324165"/>
            <a:ext cx="2512805" cy="1831271"/>
          </a:xfrm>
          <a:prstGeom prst="rect">
            <a:avLst/>
          </a:prstGeom>
          <a:solidFill>
            <a:srgbClr val="76BDD0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4" name="Rectangle 3"/>
          <p:cNvSpPr/>
          <p:nvPr/>
        </p:nvSpPr>
        <p:spPr bwMode="auto">
          <a:xfrm>
            <a:off x="331003" y="2996952"/>
            <a:ext cx="2512805" cy="1296144"/>
          </a:xfrm>
          <a:prstGeom prst="rect">
            <a:avLst/>
          </a:prstGeom>
          <a:solidFill>
            <a:srgbClr val="75D194">
              <a:alpha val="5019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4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smtClean="0"/>
              <a:t>Données météo</a:t>
            </a:r>
            <a:endParaRPr lang="fr-FR" sz="28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31003" y="1193217"/>
            <a:ext cx="8351838" cy="93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b="0" kern="0" dirty="0" smtClean="0"/>
              <a:t>L’ensemble des données météo sont spécifiées dans un fichier texte</a:t>
            </a:r>
            <a:endParaRPr lang="fr-BE" sz="1600" b="0" kern="0" dirty="0">
              <a:latin typeface="Courier" pitchFamily="49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7544" y="2492896"/>
            <a:ext cx="2160240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800" b="0" dirty="0" smtClean="0"/>
              <a:t>#exemple de fichier </a:t>
            </a:r>
            <a:r>
              <a:rPr lang="fr-BE" sz="800" b="0" dirty="0" err="1" smtClean="0"/>
              <a:t>SamsaraLight</a:t>
            </a:r>
            <a:endParaRPr lang="fr-BE" sz="800" b="0" dirty="0" smtClean="0"/>
          </a:p>
          <a:p>
            <a:pPr algn="l"/>
            <a:r>
              <a:rPr lang="fr-BE" sz="800" b="0" dirty="0" smtClean="0"/>
              <a:t>#for </a:t>
            </a:r>
            <a:r>
              <a:rPr lang="fr-BE" sz="800" b="0" dirty="0" err="1" smtClean="0"/>
              <a:t>QuerGus</a:t>
            </a:r>
            <a:endParaRPr lang="fr-BE" sz="800" b="0" dirty="0" smtClean="0"/>
          </a:p>
          <a:p>
            <a:pPr algn="l"/>
            <a:r>
              <a:rPr lang="fr-BE" sz="800" b="0" dirty="0" smtClean="0"/>
              <a:t>#light model options</a:t>
            </a:r>
          </a:p>
          <a:p>
            <a:pPr algn="l"/>
            <a:endParaRPr lang="fr-BE" sz="800" b="0" dirty="0"/>
          </a:p>
          <a:p>
            <a:pPr algn="l"/>
            <a:r>
              <a:rPr lang="fr-BE" sz="800" b="0" dirty="0" err="1" smtClean="0"/>
              <a:t>turbid_medium</a:t>
            </a:r>
            <a:r>
              <a:rPr lang="fr-BE" sz="800" b="0" dirty="0" smtClean="0"/>
              <a:t> = </a:t>
            </a:r>
            <a:r>
              <a:rPr lang="fr-BE" sz="800" b="0" dirty="0" err="1" smtClean="0"/>
              <a:t>true</a:t>
            </a:r>
            <a:endParaRPr lang="fr-BE" sz="800" b="0" dirty="0" smtClean="0"/>
          </a:p>
          <a:p>
            <a:pPr algn="l"/>
            <a:r>
              <a:rPr lang="fr-BE" sz="800" b="0" dirty="0" err="1" smtClean="0"/>
              <a:t>trunk_interception</a:t>
            </a:r>
            <a:r>
              <a:rPr lang="fr-BE" sz="800" b="0" dirty="0" smtClean="0"/>
              <a:t> = </a:t>
            </a:r>
            <a:r>
              <a:rPr lang="fr-BE" sz="800" b="0" dirty="0" err="1" smtClean="0"/>
              <a:t>true</a:t>
            </a:r>
            <a:endParaRPr lang="fr-BE" sz="800" b="0" dirty="0" smtClean="0"/>
          </a:p>
          <a:p>
            <a:pPr algn="l"/>
            <a:r>
              <a:rPr lang="fr-BE" sz="800" b="0" dirty="0" err="1" smtClean="0"/>
              <a:t>direct_angle_step</a:t>
            </a:r>
            <a:r>
              <a:rPr lang="fr-BE" sz="800" b="0" dirty="0" smtClean="0"/>
              <a:t> = 15</a:t>
            </a:r>
          </a:p>
          <a:p>
            <a:pPr algn="l"/>
            <a:r>
              <a:rPr lang="fr-BE" sz="800" b="0" dirty="0" err="1" smtClean="0"/>
              <a:t>height_angle_min</a:t>
            </a:r>
            <a:r>
              <a:rPr lang="fr-BE" sz="800" b="0" dirty="0" smtClean="0"/>
              <a:t> = 10</a:t>
            </a:r>
          </a:p>
          <a:p>
            <a:pPr algn="l"/>
            <a:r>
              <a:rPr lang="fr-BE" sz="800" b="0" dirty="0" smtClean="0"/>
              <a:t>#use_diffuse = </a:t>
            </a:r>
            <a:r>
              <a:rPr lang="fr-BE" sz="800" b="0" dirty="0" err="1" smtClean="0"/>
              <a:t>true</a:t>
            </a:r>
            <a:endParaRPr lang="fr-BE" sz="800" b="0" dirty="0" smtClean="0"/>
          </a:p>
          <a:p>
            <a:pPr algn="l"/>
            <a:r>
              <a:rPr lang="fr-BE" sz="800" b="0" dirty="0" err="1" smtClean="0"/>
              <a:t>diffuse_angle_step</a:t>
            </a:r>
            <a:r>
              <a:rPr lang="fr-BE" sz="800" b="0" dirty="0" smtClean="0"/>
              <a:t> = </a:t>
            </a:r>
          </a:p>
          <a:p>
            <a:pPr algn="l"/>
            <a:r>
              <a:rPr lang="fr-BE" sz="800" b="0" dirty="0" smtClean="0"/>
              <a:t>soc = false</a:t>
            </a:r>
          </a:p>
          <a:p>
            <a:pPr algn="l"/>
            <a:r>
              <a:rPr lang="fr-BE" sz="800" b="0" dirty="0" smtClean="0"/>
              <a:t>GMT = -1</a:t>
            </a:r>
          </a:p>
          <a:p>
            <a:pPr algn="l"/>
            <a:r>
              <a:rPr lang="fr-BE" sz="800" b="0" dirty="0" err="1" smtClean="0"/>
              <a:t>leaf_on_doy</a:t>
            </a:r>
            <a:r>
              <a:rPr lang="fr-BE" sz="800" b="0" dirty="0" smtClean="0"/>
              <a:t> =  91</a:t>
            </a:r>
          </a:p>
          <a:p>
            <a:pPr algn="l"/>
            <a:r>
              <a:rPr lang="fr-BE" sz="800" b="0" dirty="0" err="1" smtClean="0"/>
              <a:t>leaf_off_doy</a:t>
            </a:r>
            <a:r>
              <a:rPr lang="fr-BE" sz="800" b="0" dirty="0" smtClean="0"/>
              <a:t> = 304</a:t>
            </a:r>
          </a:p>
          <a:p>
            <a:pPr algn="l"/>
            <a:endParaRPr lang="fr-BE" sz="800" b="0" dirty="0"/>
          </a:p>
          <a:p>
            <a:pPr algn="l"/>
            <a:r>
              <a:rPr lang="fr-BE" sz="800" b="0" dirty="0" smtClean="0"/>
              <a:t>#Radiation data</a:t>
            </a:r>
          </a:p>
          <a:p>
            <a:pPr algn="l"/>
            <a:r>
              <a:rPr lang="fr-BE" sz="800" b="0" dirty="0" smtClean="0"/>
              <a:t>#</a:t>
            </a:r>
            <a:r>
              <a:rPr lang="fr-BE" sz="800" b="0" dirty="0" err="1" smtClean="0"/>
              <a:t>Month</a:t>
            </a:r>
            <a:r>
              <a:rPr lang="fr-BE" sz="800" b="0" dirty="0" smtClean="0"/>
              <a:t> Global </a:t>
            </a:r>
            <a:r>
              <a:rPr lang="fr-BE" sz="800" b="0" dirty="0"/>
              <a:t> </a:t>
            </a:r>
            <a:r>
              <a:rPr lang="fr-BE" sz="800" b="0" dirty="0" smtClean="0"/>
              <a:t>Diffus/G	</a:t>
            </a:r>
          </a:p>
          <a:p>
            <a:pPr marL="228600" indent="-228600" algn="l">
              <a:buAutoNum type="arabicPlain"/>
            </a:pPr>
            <a:r>
              <a:rPr lang="fr-BE" sz="800" b="0" dirty="0" smtClean="0"/>
              <a:t>71.2776	0.52	</a:t>
            </a:r>
          </a:p>
          <a:p>
            <a:pPr marL="228600" indent="-228600" algn="l">
              <a:buAutoNum type="arabicPlain"/>
            </a:pPr>
            <a:r>
              <a:rPr lang="fr-BE" sz="800" b="0" dirty="0" smtClean="0"/>
              <a:t>127.8588	0.53	</a:t>
            </a:r>
          </a:p>
          <a:p>
            <a:pPr marL="228600" indent="-228600" algn="l">
              <a:buAutoNum type="arabicPlain"/>
            </a:pPr>
            <a:r>
              <a:rPr lang="fr-BE" sz="800" b="0" dirty="0" smtClean="0"/>
              <a:t>312.6255	0.54</a:t>
            </a:r>
          </a:p>
          <a:p>
            <a:pPr marL="228600" indent="-228600" algn="l">
              <a:buAutoNum type="arabicPlain"/>
            </a:pPr>
            <a:r>
              <a:rPr lang="fr-BE" sz="800" b="0" dirty="0" smtClean="0"/>
              <a:t>415.0542	0.5255</a:t>
            </a:r>
          </a:p>
          <a:p>
            <a:pPr marL="228600" indent="-228600" algn="l">
              <a:buAutoNum type="arabicPlain"/>
            </a:pPr>
            <a:r>
              <a:rPr lang="fr-BE" sz="800" b="0" dirty="0" smtClean="0"/>
              <a:t>533.9946	0.4716</a:t>
            </a:r>
          </a:p>
          <a:p>
            <a:pPr marL="228600" indent="-228600" algn="l">
              <a:buAutoNum type="arabicPlain"/>
            </a:pPr>
            <a:r>
              <a:rPr lang="fr-BE" sz="800" b="0" dirty="0" smtClean="0"/>
              <a:t>421.6902	0.4657</a:t>
            </a:r>
          </a:p>
          <a:p>
            <a:pPr marL="228600" indent="-228600" algn="l">
              <a:buAutoNum type="arabicPlain"/>
            </a:pPr>
            <a:r>
              <a:rPr lang="fr-BE" sz="800" b="0" dirty="0" smtClean="0"/>
              <a:t>425.898	0.4538</a:t>
            </a:r>
          </a:p>
          <a:p>
            <a:pPr marL="228600" indent="-228600" algn="l">
              <a:buAutoNum type="arabicPlain"/>
            </a:pPr>
            <a:r>
              <a:rPr lang="fr-BE" sz="800" b="0" dirty="0" smtClean="0"/>
              <a:t>345.9888	0.4379</a:t>
            </a:r>
          </a:p>
          <a:p>
            <a:pPr marL="228600" indent="-228600" algn="l">
              <a:buAutoNum type="arabicPlain"/>
            </a:pPr>
            <a:r>
              <a:rPr lang="fr-BE" sz="800" b="0" dirty="0" smtClean="0"/>
              <a:t>302.904	0.43110</a:t>
            </a:r>
          </a:p>
          <a:p>
            <a:pPr marL="228600" indent="-228600" algn="l">
              <a:buAutoNum type="arabicPlain"/>
            </a:pPr>
            <a:r>
              <a:rPr lang="fr-BE" sz="800" b="0" dirty="0" smtClean="0"/>
              <a:t>181.0038	0.40911</a:t>
            </a:r>
          </a:p>
          <a:p>
            <a:pPr marL="228600" indent="-228600" algn="l">
              <a:buAutoNum type="arabicPlain"/>
            </a:pPr>
            <a:r>
              <a:rPr lang="fr-BE" sz="800" b="0" dirty="0" smtClean="0"/>
              <a:t>103.2462	0.512</a:t>
            </a:r>
          </a:p>
          <a:p>
            <a:pPr marL="228600" indent="-228600" algn="l">
              <a:buAutoNum type="arabicPlain"/>
            </a:pPr>
            <a:r>
              <a:rPr lang="fr-BE" sz="800" b="0" dirty="0" smtClean="0"/>
              <a:t>64.9182	0.5</a:t>
            </a:r>
            <a:endParaRPr lang="fr-BE" sz="800" b="0" dirty="0"/>
          </a:p>
        </p:txBody>
      </p:sp>
      <p:sp>
        <p:nvSpPr>
          <p:cNvPr id="5" name="ZoneTexte 4"/>
          <p:cNvSpPr txBox="1"/>
          <p:nvPr/>
        </p:nvSpPr>
        <p:spPr>
          <a:xfrm>
            <a:off x="2915816" y="3018147"/>
            <a:ext cx="10801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2000" b="0" kern="0" dirty="0">
                <a:latin typeface="+mn-lt"/>
              </a:rPr>
              <a:t>options</a:t>
            </a:r>
            <a:endParaRPr lang="fr-BE" sz="2400" b="0" kern="0" dirty="0">
              <a:latin typeface="+mn-lt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2987824" y="4333828"/>
            <a:ext cx="4320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2000" b="0" kern="0" dirty="0" smtClean="0">
                <a:latin typeface="+mn-lt"/>
              </a:rPr>
              <a:t>Radiations reçues en plein découvert et proportion des radiations diffuses</a:t>
            </a:r>
            <a:endParaRPr lang="fr-BE" sz="2400" b="0" kern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81324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335954" y="2506511"/>
            <a:ext cx="2512805" cy="1831271"/>
          </a:xfrm>
          <a:prstGeom prst="rect">
            <a:avLst/>
          </a:prstGeom>
          <a:solidFill>
            <a:srgbClr val="76BDD0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4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smtClean="0"/>
              <a:t>Données météo</a:t>
            </a:r>
            <a:endParaRPr lang="fr-FR" sz="2800" dirty="0"/>
          </a:p>
        </p:txBody>
      </p:sp>
      <p:sp>
        <p:nvSpPr>
          <p:cNvPr id="3" name="Rectangle 3"/>
          <p:cNvSpPr txBox="1">
            <a:spLocks noChangeArrowheads="1"/>
          </p:cNvSpPr>
          <p:nvPr/>
        </p:nvSpPr>
        <p:spPr bwMode="auto">
          <a:xfrm>
            <a:off x="331003" y="1193217"/>
            <a:ext cx="8351838" cy="9396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b="0" kern="0" dirty="0" smtClean="0"/>
              <a:t>Deux formats pour les données de radiations : mensuel ou horaire</a:t>
            </a:r>
            <a:endParaRPr lang="fr-BE" sz="1600" b="0" kern="0" dirty="0">
              <a:latin typeface="Courier" pitchFamily="49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67544" y="2492896"/>
            <a:ext cx="216024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800" b="0" dirty="0" smtClean="0"/>
              <a:t>#Radiation data</a:t>
            </a:r>
          </a:p>
          <a:p>
            <a:pPr algn="l"/>
            <a:r>
              <a:rPr lang="fr-BE" sz="800" b="0" dirty="0" smtClean="0"/>
              <a:t>#</a:t>
            </a:r>
            <a:r>
              <a:rPr lang="fr-BE" sz="800" b="0" dirty="0" err="1" smtClean="0"/>
              <a:t>Month</a:t>
            </a:r>
            <a:r>
              <a:rPr lang="fr-BE" sz="800" b="0" dirty="0" smtClean="0"/>
              <a:t> Global </a:t>
            </a:r>
            <a:r>
              <a:rPr lang="fr-BE" sz="800" b="0" dirty="0"/>
              <a:t> </a:t>
            </a:r>
            <a:r>
              <a:rPr lang="fr-BE" sz="800" b="0" dirty="0" smtClean="0"/>
              <a:t>Diffus/G	</a:t>
            </a:r>
          </a:p>
          <a:p>
            <a:pPr marL="228600" indent="-228600" algn="l">
              <a:buAutoNum type="arabicPlain"/>
            </a:pPr>
            <a:r>
              <a:rPr lang="fr-BE" sz="800" b="0" dirty="0" smtClean="0"/>
              <a:t>71.2776	0.52	</a:t>
            </a:r>
          </a:p>
          <a:p>
            <a:pPr marL="228600" indent="-228600" algn="l">
              <a:buAutoNum type="arabicPlain"/>
            </a:pPr>
            <a:r>
              <a:rPr lang="fr-BE" sz="800" b="0" dirty="0" smtClean="0"/>
              <a:t>127.8588	0.53	</a:t>
            </a:r>
          </a:p>
          <a:p>
            <a:pPr marL="228600" indent="-228600" algn="l">
              <a:buAutoNum type="arabicPlain"/>
            </a:pPr>
            <a:r>
              <a:rPr lang="fr-BE" sz="800" b="0" dirty="0" smtClean="0"/>
              <a:t>312.6255	0.54</a:t>
            </a:r>
          </a:p>
          <a:p>
            <a:pPr marL="228600" indent="-228600" algn="l">
              <a:buAutoNum type="arabicPlain"/>
            </a:pPr>
            <a:r>
              <a:rPr lang="fr-BE" sz="800" b="0" dirty="0" smtClean="0"/>
              <a:t>415.0542	0.5255</a:t>
            </a:r>
          </a:p>
          <a:p>
            <a:pPr marL="228600" indent="-228600" algn="l">
              <a:buAutoNum type="arabicPlain"/>
            </a:pPr>
            <a:r>
              <a:rPr lang="fr-BE" sz="800" b="0" dirty="0" smtClean="0"/>
              <a:t>533.9946	0.4716</a:t>
            </a:r>
          </a:p>
          <a:p>
            <a:pPr marL="228600" indent="-228600" algn="l">
              <a:buAutoNum type="arabicPlain"/>
            </a:pPr>
            <a:r>
              <a:rPr lang="fr-BE" sz="800" b="0" dirty="0" smtClean="0"/>
              <a:t>421.6902	0.4657</a:t>
            </a:r>
          </a:p>
          <a:p>
            <a:pPr marL="228600" indent="-228600" algn="l">
              <a:buAutoNum type="arabicPlain"/>
            </a:pPr>
            <a:r>
              <a:rPr lang="fr-BE" sz="800" b="0" dirty="0" smtClean="0"/>
              <a:t>425.898	0.4538</a:t>
            </a:r>
          </a:p>
          <a:p>
            <a:pPr marL="228600" indent="-228600" algn="l">
              <a:buAutoNum type="arabicPlain"/>
            </a:pPr>
            <a:r>
              <a:rPr lang="fr-BE" sz="800" b="0" dirty="0" smtClean="0"/>
              <a:t>345.9888	0.4379</a:t>
            </a:r>
          </a:p>
          <a:p>
            <a:pPr marL="228600" indent="-228600" algn="l">
              <a:buAutoNum type="arabicPlain"/>
            </a:pPr>
            <a:r>
              <a:rPr lang="fr-BE" sz="800" b="0" dirty="0" smtClean="0"/>
              <a:t>302.904	0.43110</a:t>
            </a:r>
          </a:p>
          <a:p>
            <a:pPr marL="228600" indent="-228600" algn="l">
              <a:buAutoNum type="arabicPlain"/>
            </a:pPr>
            <a:r>
              <a:rPr lang="fr-BE" sz="800" b="0" dirty="0" smtClean="0"/>
              <a:t>181.0038	0.40911</a:t>
            </a:r>
          </a:p>
          <a:p>
            <a:pPr marL="228600" indent="-228600" algn="l">
              <a:buAutoNum type="arabicPlain"/>
            </a:pPr>
            <a:r>
              <a:rPr lang="fr-BE" sz="800" b="0" dirty="0" smtClean="0"/>
              <a:t>103.2462	0.512</a:t>
            </a:r>
          </a:p>
          <a:p>
            <a:pPr marL="228600" indent="-228600" algn="l">
              <a:buAutoNum type="arabicPlain"/>
            </a:pPr>
            <a:r>
              <a:rPr lang="fr-BE" sz="800" b="0" dirty="0" smtClean="0"/>
              <a:t>64.9182	0.5</a:t>
            </a:r>
            <a:endParaRPr lang="fr-BE" sz="800" b="0" dirty="0"/>
          </a:p>
        </p:txBody>
      </p:sp>
      <p:sp>
        <p:nvSpPr>
          <p:cNvPr id="9" name="Rectangle 8"/>
          <p:cNvSpPr/>
          <p:nvPr/>
        </p:nvSpPr>
        <p:spPr bwMode="auto">
          <a:xfrm>
            <a:off x="3707904" y="2506511"/>
            <a:ext cx="4464496" cy="5386985"/>
          </a:xfrm>
          <a:prstGeom prst="rect">
            <a:avLst/>
          </a:prstGeom>
          <a:solidFill>
            <a:srgbClr val="76BDD0">
              <a:alpha val="49804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3727728" y="2461982"/>
            <a:ext cx="4752528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800" b="0" dirty="0" smtClean="0"/>
              <a:t>#Radiation data</a:t>
            </a:r>
          </a:p>
          <a:p>
            <a:pPr algn="l"/>
            <a:r>
              <a:rPr lang="en-US" sz="800" b="0" dirty="0" smtClean="0"/>
              <a:t>#Month	Day	Hour	global  (MJ/m²)	</a:t>
            </a:r>
            <a:r>
              <a:rPr lang="en-US" sz="800" b="0" dirty="0" err="1" smtClean="0"/>
              <a:t>diffus</a:t>
            </a:r>
            <a:r>
              <a:rPr lang="en-US" sz="800" b="0" dirty="0" smtClean="0"/>
              <a:t>/global	1	0	0.	0.51	1	1	0	0.51	1	2	0	0.51	1	3	0	0.51	1	4	0	0.51	1	5	0	0.51	1	6	0	0.51	1	7	0	0.51	1	8	0	0.51	1	9	0.0222	0.51	1	10	0.0492	0.51	1	11	0.0978	0.51	1	12	0.1626	0.51	1	13	0.2052	0.51	1	14	0.2454	0.51	1	15	0.1278	0.51	1	16	0.033	0.51	1	17	0	0.51	1	18	0	0.51	1	19	0	0.51	1	20	0	0.51	1	21	0	0.51	1	22	0	0.51	1	23	0	0.51	2	0	0	0.51	2	1	0	0.51	2	2	0	0.51	2	3	0	0.51	2	4	0	0.51	2	5	0	0.51	2	6	0	0.51	2	7	0	0.51	2	8	0.0042	0.51	2	9	0.0726	0.51	2	10	0.1944	0.51	2	11	0.3162	0.51	2	12	0.5448	0.51	2	13	0.6894	0.51	2	14	0.351	0.51	2	15	0.2394	0.51	2	16	0.0498	0.51	2	17	0.0006	0.51	2	18	0	0.51	</a:t>
            </a:r>
            <a:endParaRPr lang="fr-BE" sz="800" b="0" dirty="0"/>
          </a:p>
        </p:txBody>
      </p:sp>
      <p:sp>
        <p:nvSpPr>
          <p:cNvPr id="7" name="ZoneTexte 6"/>
          <p:cNvSpPr txBox="1"/>
          <p:nvPr/>
        </p:nvSpPr>
        <p:spPr>
          <a:xfrm>
            <a:off x="3782586" y="2741310"/>
            <a:ext cx="28803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 smtClean="0"/>
              <a:t>1</a:t>
            </a:r>
          </a:p>
          <a:p>
            <a:r>
              <a:rPr lang="en-US" sz="800" b="0" dirty="0"/>
              <a:t>1</a:t>
            </a:r>
            <a:endParaRPr lang="fr-BE" sz="8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35953" y="2137179"/>
            <a:ext cx="25128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Mensuel</a:t>
            </a:r>
            <a:endParaRPr lang="fr-BE" dirty="0"/>
          </a:p>
        </p:txBody>
      </p:sp>
      <p:sp>
        <p:nvSpPr>
          <p:cNvPr id="16" name="ZoneTexte 15"/>
          <p:cNvSpPr txBox="1"/>
          <p:nvPr/>
        </p:nvSpPr>
        <p:spPr>
          <a:xfrm>
            <a:off x="3707904" y="2132856"/>
            <a:ext cx="446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 smtClean="0"/>
              <a:t>Horaire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978130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smtClean="0"/>
              <a:t>Optimisation et capteur virtuel</a:t>
            </a:r>
            <a:endParaRPr lang="fr-FR" sz="2800" dirty="0"/>
          </a:p>
        </p:txBody>
      </p:sp>
      <p:pic>
        <p:nvPicPr>
          <p:cNvPr id="3" name="Picture 2" descr="D:\Data_G\quergus\images\VirtualSens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05064"/>
            <a:ext cx="4686300" cy="25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362967" y="1196752"/>
            <a:ext cx="8351838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b="0" kern="0" dirty="0" smtClean="0"/>
              <a:t>Initialement, </a:t>
            </a:r>
            <a:r>
              <a:rPr lang="fr-BE" b="0" kern="0" dirty="0" err="1" smtClean="0"/>
              <a:t>SamsaraLight</a:t>
            </a:r>
            <a:r>
              <a:rPr lang="fr-BE" b="0" kern="0" dirty="0" smtClean="0"/>
              <a:t> « éclaire » toutes les cellules de la grille</a:t>
            </a:r>
          </a:p>
          <a:p>
            <a:r>
              <a:rPr lang="fr-BE" b="0" kern="0" dirty="0" smtClean="0"/>
              <a:t>Possibilité de limiter le nombre de cellules visées</a:t>
            </a:r>
          </a:p>
          <a:p>
            <a:r>
              <a:rPr lang="fr-BE" b="0" kern="0" dirty="0" smtClean="0"/>
              <a:t>Possibilité d’ajouter des capteurs virtuels à différentes hauteurs: calcule la lumière transmise jusqu’à un point précis indépendamment de « l’éclairement » des cellules et des arbres </a:t>
            </a:r>
          </a:p>
        </p:txBody>
      </p:sp>
    </p:spTree>
    <p:extLst>
      <p:ext uri="{BB962C8B-B14F-4D97-AF65-F5344CB8AC3E}">
        <p14:creationId xmlns:p14="http://schemas.microsoft.com/office/powerpoint/2010/main" val="9574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err="1" smtClean="0"/>
              <a:t>SamsaraLight</a:t>
            </a:r>
            <a:r>
              <a:rPr lang="fr-BE" sz="2800" dirty="0" smtClean="0"/>
              <a:t> c’est :</a:t>
            </a:r>
            <a:endParaRPr lang="fr-FR" sz="2800" dirty="0"/>
          </a:p>
        </p:txBody>
      </p:sp>
      <p:sp>
        <p:nvSpPr>
          <p:cNvPr id="839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351838" cy="2376488"/>
          </a:xfrm>
        </p:spPr>
        <p:txBody>
          <a:bodyPr/>
          <a:lstStyle/>
          <a:p>
            <a:r>
              <a:rPr lang="fr-BE" dirty="0" smtClean="0"/>
              <a:t>une librairie qui permet de calculer le rayonnement transmis et intercepté,</a:t>
            </a:r>
          </a:p>
          <a:p>
            <a:r>
              <a:rPr lang="fr-BE" dirty="0" smtClean="0"/>
              <a:t>créé en 2008 par Benoît </a:t>
            </a:r>
            <a:r>
              <a:rPr lang="fr-BE" dirty="0" err="1" smtClean="0"/>
              <a:t>Courbaud</a:t>
            </a:r>
            <a:r>
              <a:rPr lang="fr-BE" dirty="0" smtClean="0"/>
              <a:t> et François de Coligny,</a:t>
            </a:r>
          </a:p>
          <a:p>
            <a:r>
              <a:rPr lang="fr-BE" dirty="0" smtClean="0"/>
              <a:t>Et validé pour un peuplement hétérogène d’épicéas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329"/>
          <a:stretch/>
        </p:blipFill>
        <p:spPr bwMode="auto">
          <a:xfrm>
            <a:off x="2516744" y="2996952"/>
            <a:ext cx="4314424" cy="153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735" y="4634681"/>
            <a:ext cx="2556442" cy="222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 bwMode="auto">
          <a:xfrm>
            <a:off x="2516744" y="2971180"/>
            <a:ext cx="4215496" cy="4202235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smtClean="0"/>
              <a:t>Première validation</a:t>
            </a:r>
            <a:endParaRPr lang="fr-FR" sz="2800" dirty="0"/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378121" y="1196752"/>
            <a:ext cx="8351838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b="0" kern="0" dirty="0" smtClean="0"/>
              <a:t>A partir de photographies hémisphériques prises au-dessus de la régénération (à 2 ou 3 m)</a:t>
            </a:r>
          </a:p>
          <a:p>
            <a:r>
              <a:rPr lang="fr-BE" b="0" kern="0" dirty="0" smtClean="0"/>
              <a:t>Traitement validé avec des capteurs (r=0.91)</a:t>
            </a:r>
          </a:p>
        </p:txBody>
      </p:sp>
      <p:pic>
        <p:nvPicPr>
          <p:cNvPr id="1026" name="Picture 2" descr="C:\Users\ligot.g\Desktop\plac7clot3_2011-07-20_061953_Cercl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0409" y="2889483"/>
            <a:ext cx="3330000" cy="333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igot.g\Desktop\Plac7Clot3_0722_063631_01__Cerc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624" y="2915344"/>
            <a:ext cx="3329783" cy="3329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269360" y="6219483"/>
            <a:ext cx="22163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En 2010</a:t>
            </a:r>
          </a:p>
          <a:p>
            <a:r>
              <a:rPr lang="fr-BE" dirty="0" smtClean="0"/>
              <a:t>Transmittance = 14 %</a:t>
            </a:r>
            <a:endParaRPr lang="fr-BE" dirty="0"/>
          </a:p>
        </p:txBody>
      </p:sp>
      <p:sp>
        <p:nvSpPr>
          <p:cNvPr id="7" name="ZoneTexte 6"/>
          <p:cNvSpPr txBox="1"/>
          <p:nvPr/>
        </p:nvSpPr>
        <p:spPr>
          <a:xfrm>
            <a:off x="5607285" y="6217818"/>
            <a:ext cx="22162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BE" dirty="0" smtClean="0"/>
              <a:t>En 2011</a:t>
            </a:r>
          </a:p>
          <a:p>
            <a:r>
              <a:rPr lang="fr-BE" dirty="0" smtClean="0"/>
              <a:t>Transmittance = 20 %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39160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smtClean="0"/>
              <a:t>Première validation</a:t>
            </a:r>
            <a:endParaRPr lang="fr-FR" sz="2800" dirty="0"/>
          </a:p>
        </p:txBody>
      </p:sp>
      <p:sp>
        <p:nvSpPr>
          <p:cNvPr id="14" name="Rectangle 11"/>
          <p:cNvSpPr txBox="1">
            <a:spLocks noChangeArrowheads="1"/>
          </p:cNvSpPr>
          <p:nvPr/>
        </p:nvSpPr>
        <p:spPr bwMode="auto">
          <a:xfrm>
            <a:off x="372113" y="1196752"/>
            <a:ext cx="8592375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2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sz="2000" b="0" kern="0" dirty="0" smtClean="0"/>
              <a:t>Estimation de la porosité des houppiers à partir de photos</a:t>
            </a:r>
          </a:p>
          <a:p>
            <a:r>
              <a:rPr lang="fr-BE" sz="2000" b="0" kern="0" dirty="0" err="1" smtClean="0"/>
              <a:t>Turbid</a:t>
            </a:r>
            <a:r>
              <a:rPr lang="fr-BE" sz="2000" b="0" kern="0" dirty="0" smtClean="0"/>
              <a:t> medium (k = 0.5 et </a:t>
            </a:r>
            <a:r>
              <a:rPr lang="el-GR" sz="2000" b="0" kern="0" dirty="0" smtClean="0"/>
              <a:t>Ω</a:t>
            </a:r>
            <a:r>
              <a:rPr lang="fr-BE" sz="2000" b="0" kern="0" dirty="0" smtClean="0"/>
              <a:t> = 1)</a:t>
            </a:r>
          </a:p>
          <a:p>
            <a:r>
              <a:rPr lang="fr-BE" sz="2000" b="0" kern="0" dirty="0" smtClean="0"/>
              <a:t>Interception par les troncs</a:t>
            </a:r>
          </a:p>
          <a:p>
            <a:r>
              <a:rPr lang="fr-BE" sz="2000" b="0" kern="0" dirty="0" smtClean="0"/>
              <a:t>La pente n’est pas prise en compte</a:t>
            </a:r>
          </a:p>
          <a:p>
            <a:r>
              <a:rPr lang="fr-BE" sz="2000" b="0" kern="0" dirty="0" smtClean="0"/>
              <a:t>Bi-</a:t>
            </a:r>
            <a:r>
              <a:rPr lang="fr-BE" sz="2000" b="0" kern="0" dirty="0" err="1" smtClean="0"/>
              <a:t>éllipsoide</a:t>
            </a:r>
            <a:r>
              <a:rPr lang="fr-BE" sz="2000" b="0" kern="0" dirty="0" smtClean="0"/>
              <a:t> centrée</a:t>
            </a:r>
            <a:endParaRPr lang="fr-BE" sz="2000" b="0" kern="0" dirty="0"/>
          </a:p>
          <a:p>
            <a:endParaRPr lang="fr-BE" sz="2000" b="0" kern="0" dirty="0" smtClean="0"/>
          </a:p>
          <a:p>
            <a:endParaRPr lang="fr-BE" sz="2000" b="0" kern="0" dirty="0"/>
          </a:p>
          <a:p>
            <a:endParaRPr lang="fr-BE" sz="2000" b="0" kern="0" dirty="0" smtClean="0"/>
          </a:p>
          <a:p>
            <a:r>
              <a:rPr lang="fr-BE" sz="2000" b="0" kern="0" dirty="0" smtClean="0"/>
              <a:t>27 sites</a:t>
            </a:r>
          </a:p>
          <a:p>
            <a:r>
              <a:rPr lang="fr-BE" sz="2000" b="0" kern="0" dirty="0" smtClean="0"/>
              <a:t>838 photos et estimations</a:t>
            </a:r>
          </a:p>
          <a:p>
            <a:r>
              <a:rPr lang="fr-BE" sz="2000" b="0" kern="0" dirty="0" smtClean="0"/>
              <a:t>Différents protocoles d’inventaire (données de </a:t>
            </a:r>
            <a:r>
              <a:rPr lang="fr-BE" sz="2000" b="0" kern="0" dirty="0" err="1" smtClean="0"/>
              <a:t>l’Ulg</a:t>
            </a:r>
            <a:r>
              <a:rPr lang="fr-BE" sz="2000" b="0" kern="0" dirty="0" smtClean="0"/>
              <a:t> + UCL)</a:t>
            </a:r>
          </a:p>
          <a:p>
            <a:r>
              <a:rPr lang="fr-BE" sz="2000" b="0" kern="0" dirty="0" smtClean="0"/>
              <a:t>Ajout d’arbres virtuels pour combler les trous</a:t>
            </a:r>
          </a:p>
          <a:p>
            <a:endParaRPr lang="fr-BE" b="0" kern="0" dirty="0"/>
          </a:p>
          <a:p>
            <a:endParaRPr lang="fr-BE" b="0" kern="0" dirty="0" smtClean="0"/>
          </a:p>
        </p:txBody>
      </p:sp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900" y="3631664"/>
            <a:ext cx="7200800" cy="3033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766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smtClean="0"/>
              <a:t>Première validation</a:t>
            </a:r>
            <a:endParaRPr lang="fr-FR" sz="2800" dirty="0"/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4825188" y="1214944"/>
            <a:ext cx="4175919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b="0" kern="0" dirty="0" smtClean="0"/>
              <a:t>Comparaison des moyennes par site et par année</a:t>
            </a: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9800" y="2636912"/>
            <a:ext cx="4246696" cy="31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31832"/>
            <a:ext cx="4246696" cy="31850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1"/>
          <p:cNvSpPr txBox="1">
            <a:spLocks noChangeArrowheads="1"/>
          </p:cNvSpPr>
          <p:nvPr/>
        </p:nvSpPr>
        <p:spPr bwMode="auto">
          <a:xfrm>
            <a:off x="372113" y="1196752"/>
            <a:ext cx="4175919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b="0" kern="0" dirty="0" smtClean="0"/>
              <a:t>Comparaison par point de mesure</a:t>
            </a:r>
          </a:p>
        </p:txBody>
      </p:sp>
    </p:spTree>
    <p:extLst>
      <p:ext uri="{BB962C8B-B14F-4D97-AF65-F5344CB8AC3E}">
        <p14:creationId xmlns:p14="http://schemas.microsoft.com/office/powerpoint/2010/main" val="1805787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smtClean="0"/>
              <a:t>Première validation</a:t>
            </a:r>
            <a:endParaRPr lang="fr-FR" sz="2800" dirty="0"/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378121" y="1196752"/>
            <a:ext cx="8351838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b="0" kern="0" dirty="0" smtClean="0"/>
              <a:t>Prédiction de la variabilité (écart-type) de l’éclairement transmis par site et par année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384996"/>
            <a:ext cx="4620344" cy="34652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6823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smtClean="0"/>
              <a:t>Première validation</a:t>
            </a:r>
            <a:endParaRPr lang="fr-FR" sz="2800" dirty="0"/>
          </a:p>
        </p:txBody>
      </p: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365113" y="1213992"/>
            <a:ext cx="8351838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b="0" kern="0" dirty="0" smtClean="0"/>
              <a:t>Comparaison des distributions statistiques prédites (pointillés) et observées (lignes). </a:t>
            </a:r>
            <a:endParaRPr lang="fr-BE" sz="2000" b="0" kern="0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193136"/>
            <a:ext cx="7961883" cy="45482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0" name="Groupe 69"/>
          <p:cNvGrpSpPr/>
          <p:nvPr/>
        </p:nvGrpSpPr>
        <p:grpSpPr>
          <a:xfrm>
            <a:off x="566296" y="2209852"/>
            <a:ext cx="7908394" cy="4514800"/>
            <a:chOff x="552038" y="2144048"/>
            <a:chExt cx="7908394" cy="4514800"/>
          </a:xfrm>
        </p:grpSpPr>
        <p:grpSp>
          <p:nvGrpSpPr>
            <p:cNvPr id="71" name="Groupe 70"/>
            <p:cNvGrpSpPr/>
            <p:nvPr/>
          </p:nvGrpSpPr>
          <p:grpSpPr>
            <a:xfrm>
              <a:off x="552038" y="2144048"/>
              <a:ext cx="7908394" cy="1080120"/>
              <a:chOff x="582970" y="2113372"/>
              <a:chExt cx="7908394" cy="1080120"/>
            </a:xfrm>
          </p:grpSpPr>
          <p:sp>
            <p:nvSpPr>
              <p:cNvPr id="87" name="Rectangle 86"/>
              <p:cNvSpPr/>
              <p:nvPr/>
            </p:nvSpPr>
            <p:spPr bwMode="auto">
              <a:xfrm>
                <a:off x="582970" y="2113372"/>
                <a:ext cx="1563638" cy="1080120"/>
              </a:xfrm>
              <a:prstGeom prst="rect">
                <a:avLst/>
              </a:prstGeom>
              <a:solidFill>
                <a:srgbClr val="75D194">
                  <a:alpha val="5019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8" name="Rectangle 87"/>
              <p:cNvSpPr/>
              <p:nvPr/>
            </p:nvSpPr>
            <p:spPr bwMode="auto">
              <a:xfrm>
                <a:off x="2169159" y="2113372"/>
                <a:ext cx="1563638" cy="1080120"/>
              </a:xfrm>
              <a:prstGeom prst="rect">
                <a:avLst/>
              </a:prstGeom>
              <a:solidFill>
                <a:srgbClr val="75D194">
                  <a:alpha val="5019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B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9" name="Rectangle 88"/>
              <p:cNvSpPr/>
              <p:nvPr/>
            </p:nvSpPr>
            <p:spPr bwMode="auto">
              <a:xfrm>
                <a:off x="5341537" y="2113372"/>
                <a:ext cx="1563638" cy="1080120"/>
              </a:xfrm>
              <a:prstGeom prst="rect">
                <a:avLst/>
              </a:prstGeom>
              <a:solidFill>
                <a:srgbClr val="75D194">
                  <a:alpha val="5019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 bwMode="auto">
              <a:xfrm>
                <a:off x="6927726" y="2113372"/>
                <a:ext cx="1563638" cy="1080120"/>
              </a:xfrm>
              <a:prstGeom prst="rect">
                <a:avLst/>
              </a:prstGeom>
              <a:solidFill>
                <a:srgbClr val="75D194">
                  <a:alpha val="5019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 bwMode="auto">
              <a:xfrm>
                <a:off x="3755348" y="2113372"/>
                <a:ext cx="1563638" cy="1080120"/>
              </a:xfrm>
              <a:prstGeom prst="rect">
                <a:avLst/>
              </a:prstGeom>
              <a:solidFill>
                <a:srgbClr val="FF3300">
                  <a:alpha val="5019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grpSp>
          <p:nvGrpSpPr>
            <p:cNvPr id="72" name="Groupe 71"/>
            <p:cNvGrpSpPr/>
            <p:nvPr/>
          </p:nvGrpSpPr>
          <p:grpSpPr>
            <a:xfrm>
              <a:off x="552038" y="3288941"/>
              <a:ext cx="7908394" cy="1080120"/>
              <a:chOff x="730434" y="3345892"/>
              <a:chExt cx="7908394" cy="1080120"/>
            </a:xfrm>
          </p:grpSpPr>
          <p:sp>
            <p:nvSpPr>
              <p:cNvPr id="82" name="Rectangle 81"/>
              <p:cNvSpPr/>
              <p:nvPr/>
            </p:nvSpPr>
            <p:spPr bwMode="auto">
              <a:xfrm>
                <a:off x="730434" y="3345892"/>
                <a:ext cx="1563638" cy="1080120"/>
              </a:xfrm>
              <a:prstGeom prst="rect">
                <a:avLst/>
              </a:prstGeom>
              <a:solidFill>
                <a:srgbClr val="75D194">
                  <a:alpha val="5019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 bwMode="auto">
              <a:xfrm>
                <a:off x="2316623" y="3345892"/>
                <a:ext cx="1563638" cy="1080120"/>
              </a:xfrm>
              <a:prstGeom prst="rect">
                <a:avLst/>
              </a:prstGeom>
              <a:solidFill>
                <a:srgbClr val="75D194">
                  <a:alpha val="5019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BE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 bwMode="auto">
              <a:xfrm>
                <a:off x="5489001" y="3345892"/>
                <a:ext cx="1563638" cy="1080120"/>
              </a:xfrm>
              <a:prstGeom prst="rect">
                <a:avLst/>
              </a:prstGeom>
              <a:solidFill>
                <a:srgbClr val="75D194">
                  <a:alpha val="5019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 bwMode="auto">
              <a:xfrm>
                <a:off x="7075190" y="3345892"/>
                <a:ext cx="1563638" cy="1080120"/>
              </a:xfrm>
              <a:prstGeom prst="rect">
                <a:avLst/>
              </a:prstGeom>
              <a:solidFill>
                <a:srgbClr val="75D194">
                  <a:alpha val="5019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 bwMode="auto">
              <a:xfrm>
                <a:off x="3902812" y="3345892"/>
                <a:ext cx="1563638" cy="1080120"/>
              </a:xfrm>
              <a:prstGeom prst="rect">
                <a:avLst/>
              </a:prstGeom>
              <a:solidFill>
                <a:srgbClr val="FF3300">
                  <a:alpha val="50196"/>
                </a:srgb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  <a:ex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fr-BE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</a:endParaRPr>
              </a:p>
            </p:txBody>
          </p:sp>
        </p:grpSp>
        <p:sp>
          <p:nvSpPr>
            <p:cNvPr id="73" name="Rectangle 72"/>
            <p:cNvSpPr/>
            <p:nvPr/>
          </p:nvSpPr>
          <p:spPr bwMode="auto">
            <a:xfrm>
              <a:off x="552038" y="4433834"/>
              <a:ext cx="1563638" cy="1080120"/>
            </a:xfrm>
            <a:prstGeom prst="rect">
              <a:avLst/>
            </a:prstGeom>
            <a:solidFill>
              <a:srgbClr val="FF33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74" name="Rectangle 73"/>
            <p:cNvSpPr/>
            <p:nvPr/>
          </p:nvSpPr>
          <p:spPr bwMode="auto">
            <a:xfrm>
              <a:off x="2138227" y="4433834"/>
              <a:ext cx="1563638" cy="1080120"/>
            </a:xfrm>
            <a:prstGeom prst="rect">
              <a:avLst/>
            </a:prstGeom>
            <a:solidFill>
              <a:srgbClr val="FF33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75" name="Rectangle 74"/>
            <p:cNvSpPr/>
            <p:nvPr/>
          </p:nvSpPr>
          <p:spPr bwMode="auto">
            <a:xfrm>
              <a:off x="5310605" y="4433834"/>
              <a:ext cx="1563638" cy="1080120"/>
            </a:xfrm>
            <a:prstGeom prst="rect">
              <a:avLst/>
            </a:prstGeom>
            <a:solidFill>
              <a:srgbClr val="75D194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76" name="Rectangle 75"/>
            <p:cNvSpPr/>
            <p:nvPr/>
          </p:nvSpPr>
          <p:spPr bwMode="auto">
            <a:xfrm>
              <a:off x="6896794" y="4433834"/>
              <a:ext cx="1563638" cy="1080120"/>
            </a:xfrm>
            <a:prstGeom prst="rect">
              <a:avLst/>
            </a:prstGeom>
            <a:solidFill>
              <a:srgbClr val="75D194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77" name="Rectangle 76"/>
            <p:cNvSpPr/>
            <p:nvPr/>
          </p:nvSpPr>
          <p:spPr bwMode="auto">
            <a:xfrm>
              <a:off x="3724416" y="4433834"/>
              <a:ext cx="1563638" cy="1080120"/>
            </a:xfrm>
            <a:prstGeom prst="rect">
              <a:avLst/>
            </a:prstGeom>
            <a:solidFill>
              <a:srgbClr val="FF33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78" name="Rectangle 77"/>
            <p:cNvSpPr/>
            <p:nvPr/>
          </p:nvSpPr>
          <p:spPr bwMode="auto">
            <a:xfrm>
              <a:off x="552038" y="5578728"/>
              <a:ext cx="1563638" cy="1080120"/>
            </a:xfrm>
            <a:prstGeom prst="rect">
              <a:avLst/>
            </a:prstGeom>
            <a:solidFill>
              <a:srgbClr val="75D194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79" name="Rectangle 78"/>
            <p:cNvSpPr/>
            <p:nvPr/>
          </p:nvSpPr>
          <p:spPr bwMode="auto">
            <a:xfrm>
              <a:off x="2138227" y="5578728"/>
              <a:ext cx="1563638" cy="1080120"/>
            </a:xfrm>
            <a:prstGeom prst="rect">
              <a:avLst/>
            </a:prstGeom>
            <a:solidFill>
              <a:srgbClr val="FF33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0" name="Rectangle 79"/>
            <p:cNvSpPr/>
            <p:nvPr/>
          </p:nvSpPr>
          <p:spPr bwMode="auto">
            <a:xfrm>
              <a:off x="5310605" y="5578728"/>
              <a:ext cx="1563638" cy="1080120"/>
            </a:xfrm>
            <a:prstGeom prst="rect">
              <a:avLst/>
            </a:prstGeom>
            <a:solidFill>
              <a:srgbClr val="FF33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81" name="Rectangle 80"/>
            <p:cNvSpPr/>
            <p:nvPr/>
          </p:nvSpPr>
          <p:spPr bwMode="auto">
            <a:xfrm>
              <a:off x="3724416" y="5578728"/>
              <a:ext cx="1563638" cy="1080120"/>
            </a:xfrm>
            <a:prstGeom prst="rect">
              <a:avLst/>
            </a:prstGeom>
            <a:solidFill>
              <a:srgbClr val="FF3300">
                <a:alpha val="50196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3373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71" r="19253"/>
          <a:stretch/>
        </p:blipFill>
        <p:spPr bwMode="auto">
          <a:xfrm>
            <a:off x="378121" y="1917526"/>
            <a:ext cx="2885440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41" r="20423"/>
          <a:stretch/>
        </p:blipFill>
        <p:spPr bwMode="auto">
          <a:xfrm>
            <a:off x="3707904" y="1917526"/>
            <a:ext cx="2854960" cy="488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851920" y="1815108"/>
            <a:ext cx="468052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BE" sz="1400" dirty="0" smtClean="0"/>
              <a:t>transmittance mesurée 29 % </a:t>
            </a:r>
          </a:p>
          <a:p>
            <a:pPr algn="l"/>
            <a:r>
              <a:rPr lang="fr-BE" sz="1400" dirty="0" smtClean="0"/>
              <a:t>transmittance prédite 7 % (ou 13%) 		</a:t>
            </a:r>
            <a:r>
              <a:rPr lang="fr-BE" sz="1400" dirty="0" smtClean="0">
                <a:solidFill>
                  <a:schemeClr val="bg1">
                    <a:lumMod val="65000"/>
                  </a:schemeClr>
                </a:solidFill>
              </a:rPr>
              <a:t>C1P3A2010</a:t>
            </a:r>
            <a:endParaRPr lang="fr-BE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5" name="Connecteur droit avec flèche 4"/>
          <p:cNvCxnSpPr>
            <a:stCxn id="2" idx="2"/>
          </p:cNvCxnSpPr>
          <p:nvPr/>
        </p:nvCxnSpPr>
        <p:spPr bwMode="auto">
          <a:xfrm flipH="1">
            <a:off x="5004048" y="2338328"/>
            <a:ext cx="1188132" cy="33829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4" name="Rectangle 11"/>
          <p:cNvSpPr txBox="1">
            <a:spLocks noChangeArrowheads="1"/>
          </p:cNvSpPr>
          <p:nvPr/>
        </p:nvSpPr>
        <p:spPr bwMode="auto">
          <a:xfrm>
            <a:off x="350088" y="404664"/>
            <a:ext cx="8351838" cy="1008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b="0" kern="0" dirty="0" smtClean="0"/>
              <a:t>Sous-estimation importante: représentation trop simplifiée de la forme des couronnes? LAD des hêtres du sous-bois?</a:t>
            </a:r>
          </a:p>
        </p:txBody>
      </p:sp>
      <p:pic>
        <p:nvPicPr>
          <p:cNvPr id="1028" name="Picture 4" descr="D:\photo\photohemi\ETE2010\Cloture1\Selection\plac3Clot1_0824_081812__Cercl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4000" y="3573376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/>
          <p:cNvCxnSpPr>
            <a:stCxn id="2" idx="2"/>
            <a:endCxn id="1028" idx="0"/>
          </p:cNvCxnSpPr>
          <p:nvPr/>
        </p:nvCxnSpPr>
        <p:spPr bwMode="auto">
          <a:xfrm>
            <a:off x="6192180" y="2338328"/>
            <a:ext cx="1331820" cy="1235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85739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2834"/>
            <a:ext cx="4968552" cy="50095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>
            <a:stCxn id="2" idx="2"/>
          </p:cNvCxnSpPr>
          <p:nvPr/>
        </p:nvCxnSpPr>
        <p:spPr bwMode="auto">
          <a:xfrm flipH="1">
            <a:off x="2195736" y="2146054"/>
            <a:ext cx="4386530" cy="25790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ZoneTexte 1"/>
          <p:cNvSpPr txBox="1"/>
          <p:nvPr/>
        </p:nvSpPr>
        <p:spPr>
          <a:xfrm>
            <a:off x="4139952" y="1622834"/>
            <a:ext cx="488462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BE" sz="1400" dirty="0" smtClean="0"/>
              <a:t>transmittance mesurée 8 % </a:t>
            </a:r>
          </a:p>
          <a:p>
            <a:pPr algn="l"/>
            <a:r>
              <a:rPr lang="fr-BE" sz="1400" dirty="0" smtClean="0"/>
              <a:t>transmittance prédite 44 %		</a:t>
            </a:r>
            <a:r>
              <a:rPr lang="fr-BE" sz="1400" dirty="0" smtClean="0">
                <a:solidFill>
                  <a:schemeClr val="bg1">
                    <a:lumMod val="65000"/>
                  </a:schemeClr>
                </a:solidFill>
              </a:rPr>
              <a:t>C2P8A2010</a:t>
            </a:r>
            <a:endParaRPr lang="fr-BE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1" name="Picture 3" descr="D:\photo\photohemi\ETE2010\Cloture2\Selection\plac8Clot2_0824_101930__Cerc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9400" y="3557784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Connecteur droit avec flèche 7"/>
          <p:cNvCxnSpPr>
            <a:stCxn id="2" idx="2"/>
            <a:endCxn id="2051" idx="0"/>
          </p:cNvCxnSpPr>
          <p:nvPr/>
        </p:nvCxnSpPr>
        <p:spPr bwMode="auto">
          <a:xfrm>
            <a:off x="6582266" y="2146054"/>
            <a:ext cx="917134" cy="141173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1"/>
          <p:cNvSpPr txBox="1">
            <a:spLocks noChangeArrowheads="1"/>
          </p:cNvSpPr>
          <p:nvPr/>
        </p:nvSpPr>
        <p:spPr bwMode="auto">
          <a:xfrm>
            <a:off x="350088" y="404664"/>
            <a:ext cx="8351838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b="0" kern="0" dirty="0" err="1" smtClean="0"/>
              <a:t>Sur-estimation</a:t>
            </a:r>
            <a:r>
              <a:rPr lang="fr-BE" b="0" kern="0" dirty="0" smtClean="0"/>
              <a:t> importante : modélisation des rayons de cimes</a:t>
            </a:r>
            <a:endParaRPr lang="fr-BE" b="0" kern="0" dirty="0"/>
          </a:p>
          <a:p>
            <a:endParaRPr lang="fr-BE" b="0" kern="0" dirty="0" smtClean="0"/>
          </a:p>
        </p:txBody>
      </p:sp>
    </p:spTree>
    <p:extLst>
      <p:ext uri="{BB962C8B-B14F-4D97-AF65-F5344CB8AC3E}">
        <p14:creationId xmlns:p14="http://schemas.microsoft.com/office/powerpoint/2010/main" val="649539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8"/>
          <a:stretch/>
        </p:blipFill>
        <p:spPr bwMode="auto">
          <a:xfrm>
            <a:off x="0" y="1113578"/>
            <a:ext cx="6046495" cy="570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1"/>
          <p:cNvSpPr txBox="1">
            <a:spLocks noChangeArrowheads="1"/>
          </p:cNvSpPr>
          <p:nvPr/>
        </p:nvSpPr>
        <p:spPr bwMode="auto">
          <a:xfrm>
            <a:off x="360077" y="404664"/>
            <a:ext cx="835183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b="0" kern="0" dirty="0" err="1" smtClean="0"/>
              <a:t>Sur-estimation</a:t>
            </a:r>
            <a:r>
              <a:rPr lang="fr-BE" b="0" kern="0" dirty="0" smtClean="0"/>
              <a:t> : présence de branches basses au-dessus des photographies hémisphériques</a:t>
            </a:r>
          </a:p>
        </p:txBody>
      </p:sp>
      <p:cxnSp>
        <p:nvCxnSpPr>
          <p:cNvPr id="7" name="Connecteur droit avec flèche 6"/>
          <p:cNvCxnSpPr/>
          <p:nvPr/>
        </p:nvCxnSpPr>
        <p:spPr bwMode="auto">
          <a:xfrm flipV="1">
            <a:off x="2150591" y="6118680"/>
            <a:ext cx="504056" cy="28803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ZoneTexte 7"/>
          <p:cNvSpPr txBox="1"/>
          <p:nvPr/>
        </p:nvSpPr>
        <p:spPr>
          <a:xfrm>
            <a:off x="0" y="6444022"/>
            <a:ext cx="2295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0" dirty="0" smtClean="0"/>
              <a:t>Pente de 36 ° vers l’est</a:t>
            </a:r>
            <a:endParaRPr lang="fr-BE" b="0" dirty="0"/>
          </a:p>
        </p:txBody>
      </p:sp>
      <p:sp>
        <p:nvSpPr>
          <p:cNvPr id="11" name="ZoneTexte 10"/>
          <p:cNvSpPr txBox="1"/>
          <p:nvPr/>
        </p:nvSpPr>
        <p:spPr>
          <a:xfrm>
            <a:off x="5096553" y="1772816"/>
            <a:ext cx="401195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BE" sz="1400" dirty="0" smtClean="0"/>
              <a:t>transmittance mesurée 6 % </a:t>
            </a:r>
          </a:p>
          <a:p>
            <a:pPr algn="l"/>
            <a:r>
              <a:rPr lang="fr-BE" sz="1400" dirty="0" smtClean="0"/>
              <a:t>transmittance prédite 20 %                	</a:t>
            </a:r>
            <a:r>
              <a:rPr lang="fr-BE" sz="1400" dirty="0" smtClean="0">
                <a:solidFill>
                  <a:schemeClr val="bg1">
                    <a:lumMod val="65000"/>
                  </a:schemeClr>
                </a:solidFill>
              </a:rPr>
              <a:t>C15P14A2010</a:t>
            </a:r>
            <a:endParaRPr lang="fr-BE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6" name="Connecteur droit avec flèche 5"/>
          <p:cNvCxnSpPr>
            <a:stCxn id="11" idx="2"/>
          </p:cNvCxnSpPr>
          <p:nvPr/>
        </p:nvCxnSpPr>
        <p:spPr bwMode="auto">
          <a:xfrm flipH="1">
            <a:off x="3116605" y="2296036"/>
            <a:ext cx="3985924" cy="250111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onnecteur droit avec flèche 9"/>
          <p:cNvCxnSpPr>
            <a:stCxn id="11" idx="2"/>
            <a:endCxn id="1027" idx="0"/>
          </p:cNvCxnSpPr>
          <p:nvPr/>
        </p:nvCxnSpPr>
        <p:spPr bwMode="auto">
          <a:xfrm>
            <a:off x="7102529" y="2296036"/>
            <a:ext cx="385975" cy="12954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027" name="Picture 3" descr="D:\photo\photohemi\ETE2010\Cloture15\Deuxieme sceance\Selection\Plac14Clot15_0923_074728_Cerc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04" y="3591464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4914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/>
          <p:cNvSpPr txBox="1">
            <a:spLocks noChangeArrowheads="1"/>
          </p:cNvSpPr>
          <p:nvPr/>
        </p:nvSpPr>
        <p:spPr bwMode="auto">
          <a:xfrm>
            <a:off x="360077" y="404664"/>
            <a:ext cx="835183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b="0" kern="0" dirty="0" smtClean="0"/>
              <a:t>Sous-estimation de l’ensemble des prédictions après éclaircie: effet de la pente et de l’exposition?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7668"/>
            <a:ext cx="4512206" cy="37137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818241" y="1280250"/>
            <a:ext cx="287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BE" dirty="0" smtClean="0"/>
              <a:t>2010 – avant éclaircie</a:t>
            </a:r>
          </a:p>
          <a:p>
            <a:pPr algn="l"/>
            <a:r>
              <a:rPr lang="fr-BE" b="0" dirty="0" smtClean="0"/>
              <a:t>Transmittance  prédite 14%</a:t>
            </a:r>
          </a:p>
          <a:p>
            <a:pPr algn="l"/>
            <a:r>
              <a:rPr lang="fr-BE" b="0" dirty="0" smtClean="0"/>
              <a:t>Transmittance mesurée 14%</a:t>
            </a:r>
            <a:endParaRPr lang="fr-BE" b="0" dirty="0"/>
          </a:p>
        </p:txBody>
      </p:sp>
      <p:sp>
        <p:nvSpPr>
          <p:cNvPr id="12" name="ZoneTexte 11"/>
          <p:cNvSpPr txBox="1"/>
          <p:nvPr/>
        </p:nvSpPr>
        <p:spPr>
          <a:xfrm>
            <a:off x="5155331" y="1268760"/>
            <a:ext cx="283513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fr-BE" dirty="0" smtClean="0"/>
              <a:t>2012 – après éclaircie</a:t>
            </a:r>
          </a:p>
          <a:p>
            <a:pPr algn="l"/>
            <a:r>
              <a:rPr lang="fr-BE" b="0" dirty="0" smtClean="0"/>
              <a:t>Transmittance  prédite 38%</a:t>
            </a:r>
          </a:p>
          <a:p>
            <a:pPr algn="l"/>
            <a:r>
              <a:rPr lang="fr-BE" b="0" dirty="0" smtClean="0"/>
              <a:t>Transmittance mesurée 52%</a:t>
            </a:r>
            <a:endParaRPr lang="fr-BE" b="0" dirty="0"/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3700211" y="6093296"/>
            <a:ext cx="590003" cy="648072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ZoneTexte 7"/>
          <p:cNvSpPr txBox="1"/>
          <p:nvPr/>
        </p:nvSpPr>
        <p:spPr>
          <a:xfrm>
            <a:off x="4290214" y="6417332"/>
            <a:ext cx="250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0" dirty="0" smtClean="0"/>
              <a:t>Pente de 25 ° vers le sud</a:t>
            </a:r>
            <a:endParaRPr lang="fr-BE" b="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03580"/>
            <a:ext cx="4713866" cy="37178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 bwMode="auto">
          <a:xfrm>
            <a:off x="4463988" y="1988840"/>
            <a:ext cx="48218" cy="39604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452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smtClean="0"/>
              <a:t>Perspectives</a:t>
            </a:r>
            <a:endParaRPr lang="fr-FR" sz="2800" dirty="0"/>
          </a:p>
        </p:txBody>
      </p:sp>
      <p:sp>
        <p:nvSpPr>
          <p:cNvPr id="3" name="Rectangle 11"/>
          <p:cNvSpPr txBox="1">
            <a:spLocks noChangeArrowheads="1"/>
          </p:cNvSpPr>
          <p:nvPr/>
        </p:nvSpPr>
        <p:spPr bwMode="auto">
          <a:xfrm>
            <a:off x="366993" y="1213992"/>
            <a:ext cx="8351838" cy="5455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sz="2000" b="0" dirty="0"/>
              <a:t>Analyse de sensibilité</a:t>
            </a:r>
            <a:endParaRPr lang="fr-BE" sz="2000" b="0" kern="0" dirty="0" smtClean="0"/>
          </a:p>
          <a:p>
            <a:pPr lvl="1"/>
            <a:r>
              <a:rPr lang="fr-BE" sz="1800" b="0" kern="0" dirty="0" smtClean="0"/>
              <a:t>Données météo</a:t>
            </a:r>
          </a:p>
          <a:p>
            <a:pPr lvl="1"/>
            <a:r>
              <a:rPr lang="fr-BE" sz="1800" b="0" kern="0" dirty="0" err="1" smtClean="0"/>
              <a:t>Turbid</a:t>
            </a:r>
            <a:r>
              <a:rPr lang="fr-BE" sz="1800" b="0" kern="0" dirty="0" smtClean="0"/>
              <a:t> medium VS enveloppe poreuse</a:t>
            </a:r>
          </a:p>
          <a:p>
            <a:pPr lvl="1"/>
            <a:r>
              <a:rPr lang="fr-BE" sz="1800" b="0" kern="0" dirty="0"/>
              <a:t>≠ formes de </a:t>
            </a:r>
            <a:r>
              <a:rPr lang="fr-BE" sz="1800" b="0" kern="0" dirty="0" smtClean="0"/>
              <a:t>houppiers</a:t>
            </a:r>
          </a:p>
          <a:p>
            <a:pPr lvl="1"/>
            <a:r>
              <a:rPr lang="fr-BE" sz="1800" b="0" kern="0" dirty="0" smtClean="0"/>
              <a:t>Interception par les troncs</a:t>
            </a:r>
          </a:p>
          <a:p>
            <a:r>
              <a:rPr lang="fr-BE" sz="2000" b="0" kern="0" dirty="0" smtClean="0"/>
              <a:t>Tester la validité de </a:t>
            </a:r>
            <a:r>
              <a:rPr lang="fr-BE" sz="2000" b="0" kern="0" dirty="0" err="1" smtClean="0"/>
              <a:t>SamsaraLight</a:t>
            </a:r>
            <a:r>
              <a:rPr lang="fr-BE" sz="2000" b="0" kern="0" dirty="0" smtClean="0"/>
              <a:t> pour prédire la croissance de la régénération</a:t>
            </a:r>
          </a:p>
          <a:p>
            <a:r>
              <a:rPr lang="fr-BE" sz="2000" b="0" kern="0" dirty="0" smtClean="0"/>
              <a:t>Test de différentes </a:t>
            </a:r>
            <a:r>
              <a:rPr lang="fr-BE" sz="2000" b="0" kern="0" dirty="0"/>
              <a:t>approches pour calculer la densité foliaire (LAD)</a:t>
            </a:r>
          </a:p>
          <a:p>
            <a:pPr lvl="1"/>
            <a:endParaRPr lang="fr-BE" b="0" kern="0" dirty="0"/>
          </a:p>
          <a:p>
            <a:endParaRPr lang="fr-BE" b="0" kern="0" dirty="0" smtClean="0"/>
          </a:p>
        </p:txBody>
      </p:sp>
      <p:grpSp>
        <p:nvGrpSpPr>
          <p:cNvPr id="4" name="Groupe 3"/>
          <p:cNvGrpSpPr/>
          <p:nvPr/>
        </p:nvGrpSpPr>
        <p:grpSpPr>
          <a:xfrm>
            <a:off x="1187623" y="3956312"/>
            <a:ext cx="7128793" cy="2857064"/>
            <a:chOff x="83828" y="2678137"/>
            <a:chExt cx="8880661" cy="3559175"/>
          </a:xfrm>
        </p:grpSpPr>
        <p:pic>
          <p:nvPicPr>
            <p:cNvPr id="5" name="Image 5" descr="Visu 3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364" t="8424" r="40895" b="16408"/>
            <a:stretch>
              <a:fillRect/>
            </a:stretch>
          </p:blipFill>
          <p:spPr bwMode="auto">
            <a:xfrm>
              <a:off x="1389791" y="2678137"/>
              <a:ext cx="2049462" cy="3559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" name="Connecteur droit 2"/>
            <p:cNvCxnSpPr>
              <a:cxnSpLocks noChangeShapeType="1"/>
              <a:endCxn id="9" idx="3"/>
            </p:cNvCxnSpPr>
            <p:nvPr/>
          </p:nvCxnSpPr>
          <p:spPr bwMode="auto">
            <a:xfrm flipH="1">
              <a:off x="1095180" y="3268686"/>
              <a:ext cx="1212188" cy="7041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" name="Connecteur droit 23"/>
            <p:cNvCxnSpPr>
              <a:cxnSpLocks noChangeShapeType="1"/>
            </p:cNvCxnSpPr>
            <p:nvPr/>
          </p:nvCxnSpPr>
          <p:spPr bwMode="auto">
            <a:xfrm flipH="1">
              <a:off x="1091940" y="4230712"/>
              <a:ext cx="1115414" cy="0"/>
            </a:xfrm>
            <a:prstGeom prst="line">
              <a:avLst/>
            </a:prstGeom>
            <a:noFill/>
            <a:ln w="19050" algn="ctr">
              <a:solidFill>
                <a:schemeClr val="tx1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" name="Forme libre 13"/>
            <p:cNvSpPr>
              <a:spLocks/>
            </p:cNvSpPr>
            <p:nvPr/>
          </p:nvSpPr>
          <p:spPr bwMode="auto">
            <a:xfrm>
              <a:off x="1461228" y="3756050"/>
              <a:ext cx="1476375" cy="344487"/>
            </a:xfrm>
            <a:custGeom>
              <a:avLst/>
              <a:gdLst>
                <a:gd name="T0" fmla="*/ 0 w 1476375"/>
                <a:gd name="T1" fmla="*/ 0 h 343397"/>
                <a:gd name="T2" fmla="*/ 161925 w 1476375"/>
                <a:gd name="T3" fmla="*/ 154344 h 343397"/>
                <a:gd name="T4" fmla="*/ 495300 w 1476375"/>
                <a:gd name="T5" fmla="*/ 289396 h 343397"/>
                <a:gd name="T6" fmla="*/ 838200 w 1476375"/>
                <a:gd name="T7" fmla="*/ 327981 h 343397"/>
                <a:gd name="T8" fmla="*/ 1133475 w 1476375"/>
                <a:gd name="T9" fmla="*/ 347274 h 343397"/>
                <a:gd name="T10" fmla="*/ 1390650 w 1476375"/>
                <a:gd name="T11" fmla="*/ 308689 h 343397"/>
                <a:gd name="T12" fmla="*/ 1476375 w 1476375"/>
                <a:gd name="T13" fmla="*/ 270103 h 343397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1476375" h="343397">
                  <a:moveTo>
                    <a:pt x="0" y="0"/>
                  </a:moveTo>
                  <a:cubicBezTo>
                    <a:pt x="39687" y="52387"/>
                    <a:pt x="79375" y="104775"/>
                    <a:pt x="161925" y="152400"/>
                  </a:cubicBezTo>
                  <a:cubicBezTo>
                    <a:pt x="244475" y="200025"/>
                    <a:pt x="382588" y="257175"/>
                    <a:pt x="495300" y="285750"/>
                  </a:cubicBezTo>
                  <a:cubicBezTo>
                    <a:pt x="608012" y="314325"/>
                    <a:pt x="731838" y="314325"/>
                    <a:pt x="838200" y="323850"/>
                  </a:cubicBezTo>
                  <a:cubicBezTo>
                    <a:pt x="944562" y="333375"/>
                    <a:pt x="1041400" y="346075"/>
                    <a:pt x="1133475" y="342900"/>
                  </a:cubicBezTo>
                  <a:cubicBezTo>
                    <a:pt x="1225550" y="339725"/>
                    <a:pt x="1333500" y="317500"/>
                    <a:pt x="1390650" y="304800"/>
                  </a:cubicBezTo>
                  <a:cubicBezTo>
                    <a:pt x="1447800" y="292100"/>
                    <a:pt x="1462087" y="279400"/>
                    <a:pt x="1476375" y="266700"/>
                  </a:cubicBezTo>
                </a:path>
              </a:pathLst>
            </a:custGeom>
            <a:noFill/>
            <a:ln w="25400" cap="flat" cmpd="sng" algn="ctr">
              <a:solidFill>
                <a:srgbClr val="006600"/>
              </a:solidFill>
              <a:prstDash val="solid"/>
              <a:round/>
              <a:headEnd type="none" w="med" len="med"/>
              <a:tailEnd type="none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endParaRPr lang="fr-BE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159076" y="3084021"/>
              <a:ext cx="936104" cy="38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i="1" dirty="0" err="1" smtClean="0"/>
                <a:t>LAD</a:t>
              </a:r>
              <a:r>
                <a:rPr lang="fr-BE" sz="1200" b="0" i="1" dirty="0" err="1" smtClean="0"/>
                <a:t>sup</a:t>
              </a:r>
              <a:endParaRPr lang="fr-BE" sz="1200" b="0" i="1" dirty="0"/>
            </a:p>
          </p:txBody>
        </p:sp>
        <p:sp>
          <p:nvSpPr>
            <p:cNvPr id="10" name="ZoneTexte 9"/>
            <p:cNvSpPr txBox="1"/>
            <p:nvPr/>
          </p:nvSpPr>
          <p:spPr>
            <a:xfrm>
              <a:off x="83828" y="4018264"/>
              <a:ext cx="936104" cy="3834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BE" sz="1400" i="1" dirty="0" err="1" smtClean="0"/>
                <a:t>LAD</a:t>
              </a:r>
              <a:r>
                <a:rPr lang="fr-BE" sz="1200" b="0" i="1" dirty="0" err="1" smtClean="0"/>
                <a:t>inf</a:t>
              </a:r>
              <a:endParaRPr lang="fr-BE" sz="1200" b="0" i="1" dirty="0"/>
            </a:p>
          </p:txBody>
        </p:sp>
        <p:grpSp>
          <p:nvGrpSpPr>
            <p:cNvPr id="11" name="Group 8"/>
            <p:cNvGrpSpPr>
              <a:grpSpLocks/>
            </p:cNvGrpSpPr>
            <p:nvPr/>
          </p:nvGrpSpPr>
          <p:grpSpPr bwMode="auto">
            <a:xfrm>
              <a:off x="3638426" y="2904872"/>
              <a:ext cx="5326063" cy="2719388"/>
              <a:chOff x="484" y="2424"/>
              <a:chExt cx="3355" cy="1713"/>
            </a:xfrm>
          </p:grpSpPr>
          <p:sp>
            <p:nvSpPr>
              <p:cNvPr id="12" name="Line 941"/>
              <p:cNvSpPr>
                <a:spLocks noChangeShapeType="1"/>
              </p:cNvSpPr>
              <p:nvPr/>
            </p:nvSpPr>
            <p:spPr bwMode="auto">
              <a:xfrm>
                <a:off x="1121" y="2497"/>
                <a:ext cx="0" cy="86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3" name="Line 942"/>
              <p:cNvSpPr>
                <a:spLocks noChangeShapeType="1"/>
              </p:cNvSpPr>
              <p:nvPr/>
            </p:nvSpPr>
            <p:spPr bwMode="auto">
              <a:xfrm>
                <a:off x="1121" y="3358"/>
                <a:ext cx="1921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4" name="Text Box 946"/>
              <p:cNvSpPr txBox="1">
                <a:spLocks noChangeArrowheads="1"/>
              </p:cNvSpPr>
              <p:nvPr/>
            </p:nvSpPr>
            <p:spPr bwMode="auto">
              <a:xfrm>
                <a:off x="2947" y="3402"/>
                <a:ext cx="892" cy="2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516" tIns="45258" rIns="90516" bIns="45258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Hauteur (m)</a:t>
                </a:r>
                <a:endPara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15" name="Text Box 948"/>
              <p:cNvSpPr txBox="1">
                <a:spLocks noChangeArrowheads="1"/>
              </p:cNvSpPr>
              <p:nvPr/>
            </p:nvSpPr>
            <p:spPr bwMode="auto">
              <a:xfrm>
                <a:off x="484" y="2424"/>
                <a:ext cx="587" cy="41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none" lIns="90516" tIns="45258" rIns="90516" bIns="45258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BE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SLA</a:t>
                </a:r>
              </a:p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BE" sz="14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rPr>
                  <a:t>(m²/kg)</a:t>
                </a:r>
                <a:endParaRPr kumimoji="0" lang="fr-FR" sz="14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cxnSp>
            <p:nvCxnSpPr>
              <p:cNvPr id="16" name="Connecteur droit 7"/>
              <p:cNvCxnSpPr>
                <a:cxnSpLocks noChangeShapeType="1"/>
              </p:cNvCxnSpPr>
              <p:nvPr/>
            </p:nvCxnSpPr>
            <p:spPr bwMode="auto">
              <a:xfrm>
                <a:off x="1498" y="3312"/>
                <a:ext cx="0" cy="366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17" name="Connecteur droit 22"/>
              <p:cNvCxnSpPr>
                <a:cxnSpLocks noChangeShapeType="1"/>
              </p:cNvCxnSpPr>
              <p:nvPr/>
            </p:nvCxnSpPr>
            <p:spPr bwMode="auto">
              <a:xfrm>
                <a:off x="2722" y="3312"/>
                <a:ext cx="0" cy="366"/>
              </a:xfrm>
              <a:prstGeom prst="line">
                <a:avLst/>
              </a:prstGeom>
              <a:noFill/>
              <a:ln w="19050" algn="ctr">
                <a:solidFill>
                  <a:schemeClr val="bg2"/>
                </a:solidFill>
                <a:round/>
                <a:headEnd/>
                <a:tailEnd type="triangle" w="med" len="lg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18" name="Forme libre 17"/>
              <p:cNvSpPr>
                <a:spLocks/>
              </p:cNvSpPr>
              <p:nvPr/>
            </p:nvSpPr>
            <p:spPr bwMode="auto">
              <a:xfrm>
                <a:off x="1128" y="2592"/>
                <a:ext cx="1860" cy="564"/>
              </a:xfrm>
              <a:custGeom>
                <a:avLst/>
                <a:gdLst>
                  <a:gd name="T0" fmla="*/ 0 w 2952750"/>
                  <a:gd name="T1" fmla="*/ 0 h 895350"/>
                  <a:gd name="T2" fmla="*/ 571500 w 2952750"/>
                  <a:gd name="T3" fmla="*/ 0 h 895350"/>
                  <a:gd name="T4" fmla="*/ 2514600 w 2952750"/>
                  <a:gd name="T5" fmla="*/ 895350 h 895350"/>
                  <a:gd name="T6" fmla="*/ 2952750 w 2952750"/>
                  <a:gd name="T7" fmla="*/ 895350 h 895350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52750" h="895350">
                    <a:moveTo>
                      <a:pt x="0" y="0"/>
                    </a:moveTo>
                    <a:lnTo>
                      <a:pt x="571500" y="0"/>
                    </a:lnTo>
                    <a:lnTo>
                      <a:pt x="2514600" y="895350"/>
                    </a:lnTo>
                    <a:lnTo>
                      <a:pt x="2952750" y="895350"/>
                    </a:lnTo>
                  </a:path>
                </a:pathLst>
              </a:custGeom>
              <a:noFill/>
              <a:ln w="19050" cap="flat" cmpd="sng" algn="ctr">
                <a:solidFill>
                  <a:srgbClr val="000099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  <p:sp>
            <p:nvSpPr>
              <p:cNvPr id="19" name="ZoneTexte 20"/>
              <p:cNvSpPr txBox="1">
                <a:spLocks noChangeArrowheads="1"/>
              </p:cNvSpPr>
              <p:nvPr/>
            </p:nvSpPr>
            <p:spPr bwMode="auto">
              <a:xfrm>
                <a:off x="1066" y="3678"/>
                <a:ext cx="839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BE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pitchFamily="34" charset="0"/>
                  </a:rPr>
                  <a:t>base de la 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BE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pitchFamily="34" charset="0"/>
                  </a:rPr>
                  <a:t>canopée</a:t>
                </a:r>
                <a:endParaRPr kumimoji="0" lang="fr-F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0" name="ZoneTexte 26"/>
              <p:cNvSpPr txBox="1">
                <a:spLocks noChangeArrowheads="1"/>
              </p:cNvSpPr>
              <p:nvPr/>
            </p:nvSpPr>
            <p:spPr bwMode="auto">
              <a:xfrm>
                <a:off x="2191" y="3678"/>
                <a:ext cx="1062" cy="45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91440" tIns="45720" rIns="91440" bIns="4572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BE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pitchFamily="34" charset="0"/>
                  </a:rPr>
                  <a:t>sommet</a:t>
                </a:r>
              </a:p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BE" sz="16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orbel" pitchFamily="34" charset="0"/>
                  </a:rPr>
                  <a:t>de la canopée</a:t>
                </a:r>
                <a:endParaRPr kumimoji="0" lang="fr-FR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</a:endParaRPr>
              </a:p>
            </p:txBody>
          </p:sp>
          <p:sp>
            <p:nvSpPr>
              <p:cNvPr id="21" name="Forme libre 21"/>
              <p:cNvSpPr>
                <a:spLocks/>
              </p:cNvSpPr>
              <p:nvPr/>
            </p:nvSpPr>
            <p:spPr bwMode="auto">
              <a:xfrm>
                <a:off x="1128" y="2802"/>
                <a:ext cx="1860" cy="414"/>
              </a:xfrm>
              <a:custGeom>
                <a:avLst/>
                <a:gdLst>
                  <a:gd name="T0" fmla="*/ 0 w 2952750"/>
                  <a:gd name="T1" fmla="*/ 0 h 657225"/>
                  <a:gd name="T2" fmla="*/ 590550 w 2952750"/>
                  <a:gd name="T3" fmla="*/ 0 h 657225"/>
                  <a:gd name="T4" fmla="*/ 2543175 w 2952750"/>
                  <a:gd name="T5" fmla="*/ 657225 h 657225"/>
                  <a:gd name="T6" fmla="*/ 2952750 w 2952750"/>
                  <a:gd name="T7" fmla="*/ 657225 h 657225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952750" h="657225">
                    <a:moveTo>
                      <a:pt x="0" y="0"/>
                    </a:moveTo>
                    <a:lnTo>
                      <a:pt x="590550" y="0"/>
                    </a:lnTo>
                    <a:lnTo>
                      <a:pt x="2543175" y="657225"/>
                    </a:lnTo>
                    <a:lnTo>
                      <a:pt x="2952750" y="657225"/>
                    </a:lnTo>
                  </a:path>
                </a:pathLst>
              </a:custGeom>
              <a:noFill/>
              <a:ln w="1905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non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endParaRPr lang="fr-BE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99641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err="1" smtClean="0"/>
              <a:t>SamsaraLight</a:t>
            </a:r>
            <a:r>
              <a:rPr lang="fr-BE" sz="2800" dirty="0" smtClean="0"/>
              <a:t> </a:t>
            </a:r>
            <a:r>
              <a:rPr lang="fr-BE" sz="2800" dirty="0"/>
              <a:t>:</a:t>
            </a:r>
            <a:endParaRPr lang="fr-FR" sz="2800" dirty="0"/>
          </a:p>
        </p:txBody>
      </p:sp>
      <p:sp>
        <p:nvSpPr>
          <p:cNvPr id="839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351838" cy="2376488"/>
          </a:xfrm>
        </p:spPr>
        <p:txBody>
          <a:bodyPr/>
          <a:lstStyle/>
          <a:p>
            <a:r>
              <a:rPr lang="fr-BE" dirty="0" smtClean="0"/>
              <a:t>mis </a:t>
            </a:r>
            <a:r>
              <a:rPr lang="fr-BE" dirty="0"/>
              <a:t>à jour en juin 2012 avec Mathieu </a:t>
            </a:r>
            <a:r>
              <a:rPr lang="fr-BE" dirty="0" err="1" smtClean="0"/>
              <a:t>Jonard</a:t>
            </a:r>
            <a:r>
              <a:rPr lang="fr-BE" dirty="0" smtClean="0"/>
              <a:t> et Gauthier Ligot,</a:t>
            </a:r>
            <a:endParaRPr lang="fr-BE" dirty="0"/>
          </a:p>
          <a:p>
            <a:r>
              <a:rPr lang="fr-BE" dirty="0"/>
              <a:t>actuellement utilisée dans 3 modules : </a:t>
            </a:r>
            <a:endParaRPr lang="fr-BE" dirty="0" smtClean="0"/>
          </a:p>
          <a:p>
            <a:pPr lvl="1"/>
            <a:r>
              <a:rPr lang="fr-BE" dirty="0" smtClean="0">
                <a:ea typeface="+mn-ea"/>
                <a:cs typeface="+mn-cs"/>
              </a:rPr>
              <a:t>Peuplement hétérogène </a:t>
            </a:r>
            <a:r>
              <a:rPr lang="fr-BE" dirty="0">
                <a:ea typeface="+mn-ea"/>
                <a:cs typeface="+mn-cs"/>
              </a:rPr>
              <a:t>à base de </a:t>
            </a:r>
            <a:r>
              <a:rPr lang="fr-BE" dirty="0" smtClean="0">
                <a:ea typeface="+mn-ea"/>
                <a:cs typeface="+mn-cs"/>
              </a:rPr>
              <a:t>chênes </a:t>
            </a:r>
            <a:r>
              <a:rPr lang="fr-BE" dirty="0">
                <a:ea typeface="+mn-ea"/>
                <a:cs typeface="+mn-cs"/>
              </a:rPr>
              <a:t>et de </a:t>
            </a:r>
            <a:r>
              <a:rPr lang="fr-BE" dirty="0" smtClean="0">
                <a:ea typeface="+mn-ea"/>
                <a:cs typeface="+mn-cs"/>
              </a:rPr>
              <a:t>hêtres </a:t>
            </a:r>
            <a:r>
              <a:rPr lang="fr-BE" dirty="0">
                <a:ea typeface="+mn-ea"/>
                <a:cs typeface="+mn-cs"/>
              </a:rPr>
              <a:t>en Ardenne </a:t>
            </a:r>
            <a:r>
              <a:rPr lang="fr-BE" sz="1600" dirty="0" smtClean="0">
                <a:latin typeface="Courier" pitchFamily="49" charset="0"/>
              </a:rPr>
              <a:t>(</a:t>
            </a:r>
            <a:r>
              <a:rPr lang="fr-BE" sz="1600" dirty="0" err="1" smtClean="0">
                <a:latin typeface="Courier" pitchFamily="49" charset="0"/>
              </a:rPr>
              <a:t>Heterofor</a:t>
            </a:r>
            <a:r>
              <a:rPr lang="fr-BE" dirty="0"/>
              <a:t>, </a:t>
            </a:r>
            <a:r>
              <a:rPr lang="fr-BE" sz="1600" dirty="0" err="1" smtClean="0">
                <a:latin typeface="Courier" pitchFamily="49" charset="0"/>
              </a:rPr>
              <a:t>Quergus</a:t>
            </a:r>
            <a:r>
              <a:rPr lang="fr-BE" sz="1600" dirty="0" smtClean="0">
                <a:latin typeface="Courier" pitchFamily="49" charset="0"/>
              </a:rPr>
              <a:t>)</a:t>
            </a:r>
            <a:r>
              <a:rPr lang="fr-BE" sz="1600" dirty="0" smtClean="0"/>
              <a:t> </a:t>
            </a:r>
          </a:p>
          <a:p>
            <a:pPr lvl="1"/>
            <a:r>
              <a:rPr lang="fr-BE" sz="1800" dirty="0" smtClean="0"/>
              <a:t>Peuplement hétérogène </a:t>
            </a:r>
            <a:r>
              <a:rPr lang="fr-BE" sz="1800" dirty="0"/>
              <a:t>à base de </a:t>
            </a:r>
            <a:r>
              <a:rPr lang="fr-BE" sz="1800" dirty="0" smtClean="0"/>
              <a:t>chênes </a:t>
            </a:r>
            <a:r>
              <a:rPr lang="fr-BE" sz="1800" dirty="0"/>
              <a:t>et de </a:t>
            </a:r>
            <a:r>
              <a:rPr lang="fr-BE" sz="1800" dirty="0" smtClean="0"/>
              <a:t>pins </a:t>
            </a:r>
            <a:r>
              <a:rPr lang="fr-BE" sz="1400" dirty="0" smtClean="0">
                <a:latin typeface="Courier" pitchFamily="49" charset="0"/>
              </a:rPr>
              <a:t>(</a:t>
            </a:r>
            <a:r>
              <a:rPr lang="fr-BE" sz="1400" dirty="0" err="1" smtClean="0">
                <a:latin typeface="Courier" pitchFamily="49" charset="0"/>
              </a:rPr>
              <a:t>RReShar</a:t>
            </a:r>
            <a:r>
              <a:rPr lang="fr-BE" sz="1400" dirty="0" smtClean="0">
                <a:latin typeface="Courier" pitchFamily="49" charset="0"/>
              </a:rPr>
              <a:t>)</a:t>
            </a:r>
            <a:endParaRPr lang="fr-BE" dirty="0">
              <a:latin typeface="Courier" pitchFamily="49" charset="0"/>
            </a:endParaRPr>
          </a:p>
          <a:p>
            <a:endParaRPr lang="fr-BE" dirty="0" smtClean="0"/>
          </a:p>
        </p:txBody>
      </p:sp>
      <p:pic>
        <p:nvPicPr>
          <p:cNvPr id="6" name="Picture 2" descr="http://capsis.cirad.fr/capsis/_media/help_en/samsaralight-querguswithoutkernel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944" r="1237"/>
          <a:stretch/>
        </p:blipFill>
        <p:spPr bwMode="auto">
          <a:xfrm>
            <a:off x="-8461448" y="2852936"/>
            <a:ext cx="8136904" cy="3689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6482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6147" name="Picture 3" descr="D:\photoPerso\hougoules2011-1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79912" y="0"/>
            <a:ext cx="4516576" cy="6800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ZoneTexte 22"/>
          <p:cNvSpPr txBox="1"/>
          <p:nvPr/>
        </p:nvSpPr>
        <p:spPr>
          <a:xfrm>
            <a:off x="971600" y="206084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dirty="0" smtClean="0">
                <a:solidFill>
                  <a:schemeClr val="bg1">
                    <a:lumMod val="65000"/>
                  </a:schemeClr>
                </a:solidFill>
              </a:rPr>
              <a:t>Merci ….</a:t>
            </a:r>
            <a:endParaRPr lang="fr-BE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01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6" y="1412776"/>
            <a:ext cx="5533855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necteur droit avec flèche 4"/>
          <p:cNvCxnSpPr>
            <a:stCxn id="2" idx="2"/>
          </p:cNvCxnSpPr>
          <p:nvPr/>
        </p:nvCxnSpPr>
        <p:spPr bwMode="auto">
          <a:xfrm flipH="1">
            <a:off x="3131841" y="1731787"/>
            <a:ext cx="3387354" cy="256130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" name="ZoneTexte 1"/>
          <p:cNvSpPr txBox="1"/>
          <p:nvPr/>
        </p:nvSpPr>
        <p:spPr>
          <a:xfrm>
            <a:off x="4076881" y="1208567"/>
            <a:ext cx="4884628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BE" sz="1400" dirty="0" smtClean="0"/>
              <a:t>transmittance mesurée 17 % </a:t>
            </a:r>
          </a:p>
          <a:p>
            <a:pPr algn="l"/>
            <a:r>
              <a:rPr lang="fr-BE" sz="1400" dirty="0" smtClean="0"/>
              <a:t>transmittance prédite 27 % 		</a:t>
            </a:r>
            <a:r>
              <a:rPr lang="fr-BE" sz="1400" dirty="0" smtClean="0">
                <a:solidFill>
                  <a:schemeClr val="bg1">
                    <a:lumMod val="65000"/>
                  </a:schemeClr>
                </a:solidFill>
              </a:rPr>
              <a:t>C2P9A2010</a:t>
            </a:r>
            <a:endParaRPr lang="fr-BE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8" name="Connecteur droit avec flèche 7"/>
          <p:cNvCxnSpPr>
            <a:stCxn id="2" idx="2"/>
            <a:endCxn id="3075" idx="0"/>
          </p:cNvCxnSpPr>
          <p:nvPr/>
        </p:nvCxnSpPr>
        <p:spPr bwMode="auto">
          <a:xfrm>
            <a:off x="6519195" y="1731787"/>
            <a:ext cx="989525" cy="184122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Rectangle 11"/>
          <p:cNvSpPr txBox="1">
            <a:spLocks noChangeArrowheads="1"/>
          </p:cNvSpPr>
          <p:nvPr/>
        </p:nvSpPr>
        <p:spPr bwMode="auto">
          <a:xfrm>
            <a:off x="350088" y="404664"/>
            <a:ext cx="835183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b="0" kern="0" dirty="0" err="1" smtClean="0"/>
              <a:t>Sur-estimation</a:t>
            </a:r>
            <a:r>
              <a:rPr lang="fr-BE" b="0" kern="0" dirty="0" smtClean="0"/>
              <a:t> importante : petit bois difficilement bien représenté</a:t>
            </a:r>
          </a:p>
        </p:txBody>
      </p:sp>
      <p:pic>
        <p:nvPicPr>
          <p:cNvPr id="3075" name="Picture 3" descr="D:\photo\photohemi\ETE2010\Cloture2\Selection\plac9Clot2_0824_103217__Cerc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720" y="3573016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3280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51360"/>
            <a:ext cx="5076056" cy="4472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1"/>
          <p:cNvSpPr txBox="1">
            <a:spLocks noChangeArrowheads="1"/>
          </p:cNvSpPr>
          <p:nvPr/>
        </p:nvSpPr>
        <p:spPr bwMode="auto">
          <a:xfrm>
            <a:off x="360077" y="404664"/>
            <a:ext cx="835183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b="0" kern="0" dirty="0" smtClean="0"/>
              <a:t>Sur- estimation : sous-bois pas suffisamment bien représenté</a:t>
            </a:r>
          </a:p>
        </p:txBody>
      </p:sp>
      <p:cxnSp>
        <p:nvCxnSpPr>
          <p:cNvPr id="7" name="Connecteur droit avec flèche 6"/>
          <p:cNvCxnSpPr/>
          <p:nvPr/>
        </p:nvCxnSpPr>
        <p:spPr bwMode="auto">
          <a:xfrm>
            <a:off x="507578" y="6467360"/>
            <a:ext cx="147501" cy="324036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" name="ZoneTexte 7"/>
          <p:cNvSpPr txBox="1"/>
          <p:nvPr/>
        </p:nvSpPr>
        <p:spPr>
          <a:xfrm>
            <a:off x="611560" y="6474720"/>
            <a:ext cx="250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BE" b="0" dirty="0" smtClean="0"/>
              <a:t>Pente de 25 ° vers le sud</a:t>
            </a:r>
            <a:endParaRPr lang="fr-BE" b="0" dirty="0"/>
          </a:p>
        </p:txBody>
      </p:sp>
      <p:sp>
        <p:nvSpPr>
          <p:cNvPr id="11" name="ZoneTexte 10"/>
          <p:cNvSpPr txBox="1"/>
          <p:nvPr/>
        </p:nvSpPr>
        <p:spPr>
          <a:xfrm>
            <a:off x="3862528" y="1628800"/>
            <a:ext cx="4011951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BE" sz="1400" dirty="0" smtClean="0"/>
              <a:t>transmittance mesurée 42 % </a:t>
            </a:r>
          </a:p>
          <a:p>
            <a:pPr algn="l"/>
            <a:r>
              <a:rPr lang="fr-BE" sz="1400" dirty="0" smtClean="0"/>
              <a:t>transmittance prédite 60%                	</a:t>
            </a:r>
            <a:r>
              <a:rPr lang="fr-BE" sz="1400" dirty="0" smtClean="0">
                <a:solidFill>
                  <a:schemeClr val="bg1">
                    <a:lumMod val="65000"/>
                  </a:schemeClr>
                </a:solidFill>
              </a:rPr>
              <a:t>C11P5A2010</a:t>
            </a:r>
            <a:endParaRPr lang="fr-BE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123" name="Picture 3" descr="D:\photo\photohemi\ETE2010\Cloture11\Selection11\Plac5Clot11_0802_084113__Cerc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504" y="3573376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Connecteur droit avec flèche 5"/>
          <p:cNvCxnSpPr>
            <a:stCxn id="11" idx="2"/>
          </p:cNvCxnSpPr>
          <p:nvPr/>
        </p:nvCxnSpPr>
        <p:spPr bwMode="auto">
          <a:xfrm flipH="1">
            <a:off x="2689904" y="2152020"/>
            <a:ext cx="3178600" cy="348558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onnecteur droit avec flèche 9"/>
          <p:cNvCxnSpPr>
            <a:stCxn id="11" idx="2"/>
            <a:endCxn id="5123" idx="0"/>
          </p:cNvCxnSpPr>
          <p:nvPr/>
        </p:nvCxnSpPr>
        <p:spPr bwMode="auto">
          <a:xfrm>
            <a:off x="5868504" y="2152020"/>
            <a:ext cx="1620000" cy="142135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5465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/>
          <p:cNvSpPr txBox="1">
            <a:spLocks noChangeArrowheads="1"/>
          </p:cNvSpPr>
          <p:nvPr/>
        </p:nvSpPr>
        <p:spPr bwMode="auto">
          <a:xfrm>
            <a:off x="350088" y="404664"/>
            <a:ext cx="8351838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b="0" kern="0" dirty="0" smtClean="0"/>
              <a:t>Bonne estimation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" y="944116"/>
            <a:ext cx="685165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350088" y="5296683"/>
            <a:ext cx="366634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BE" sz="1400" dirty="0" smtClean="0"/>
              <a:t>transmittance mesurée 31 % </a:t>
            </a:r>
          </a:p>
          <a:p>
            <a:pPr algn="l"/>
            <a:r>
              <a:rPr lang="fr-BE" sz="1400" dirty="0" smtClean="0"/>
              <a:t>transmittance prédite 31 %                </a:t>
            </a:r>
            <a:r>
              <a:rPr lang="fr-BE" sz="1400" dirty="0" smtClean="0">
                <a:solidFill>
                  <a:schemeClr val="bg1">
                    <a:lumMod val="65000"/>
                  </a:schemeClr>
                </a:solidFill>
              </a:rPr>
              <a:t>C5P1A2011</a:t>
            </a:r>
            <a:endParaRPr lang="fr-BE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051" name="Picture 3" descr="D:\photo\photohemi\ETE2011\cloture5\selection\plac1clot5_2011-07-14_070818_Cerc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056" y="3584216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avec flèche 3"/>
          <p:cNvCxnSpPr/>
          <p:nvPr/>
        </p:nvCxnSpPr>
        <p:spPr bwMode="auto">
          <a:xfrm flipV="1">
            <a:off x="4016433" y="5445224"/>
            <a:ext cx="1779703" cy="1130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cteur droit avec flèche 8"/>
          <p:cNvCxnSpPr>
            <a:stCxn id="2" idx="3"/>
          </p:cNvCxnSpPr>
          <p:nvPr/>
        </p:nvCxnSpPr>
        <p:spPr bwMode="auto">
          <a:xfrm flipV="1">
            <a:off x="4016433" y="2348881"/>
            <a:ext cx="509574" cy="32094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24994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6" y="944116"/>
            <a:ext cx="6851650" cy="588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ectangle 11"/>
          <p:cNvSpPr txBox="1">
            <a:spLocks noChangeArrowheads="1"/>
          </p:cNvSpPr>
          <p:nvPr/>
        </p:nvSpPr>
        <p:spPr bwMode="auto">
          <a:xfrm>
            <a:off x="350088" y="404664"/>
            <a:ext cx="877380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b="0" kern="0" dirty="0" err="1" smtClean="0"/>
              <a:t>Sur-estimation</a:t>
            </a:r>
            <a:r>
              <a:rPr lang="fr-BE" b="0" kern="0" dirty="0" smtClean="0"/>
              <a:t> : sous-bois pas mesuré suffisamment?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50088" y="5296683"/>
            <a:ext cx="3666345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fr-BE" sz="1400" dirty="0" smtClean="0"/>
              <a:t>transmittance mesurée 23 % </a:t>
            </a:r>
          </a:p>
          <a:p>
            <a:pPr algn="l"/>
            <a:r>
              <a:rPr lang="fr-BE" sz="1400" dirty="0" smtClean="0"/>
              <a:t>transmittance prédite 43 %                </a:t>
            </a:r>
            <a:r>
              <a:rPr lang="fr-BE" sz="1400" dirty="0" smtClean="0">
                <a:solidFill>
                  <a:schemeClr val="bg1">
                    <a:lumMod val="65000"/>
                  </a:schemeClr>
                </a:solidFill>
              </a:rPr>
              <a:t>C5P6A2011</a:t>
            </a:r>
            <a:endParaRPr lang="fr-BE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cxnSp>
        <p:nvCxnSpPr>
          <p:cNvPr id="4" name="Connecteur droit avec flèche 3"/>
          <p:cNvCxnSpPr/>
          <p:nvPr/>
        </p:nvCxnSpPr>
        <p:spPr bwMode="auto">
          <a:xfrm flipV="1">
            <a:off x="4016433" y="5296683"/>
            <a:ext cx="1923719" cy="26161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cteur droit avec flèche 8"/>
          <p:cNvCxnSpPr>
            <a:stCxn id="2" idx="3"/>
          </p:cNvCxnSpPr>
          <p:nvPr/>
        </p:nvCxnSpPr>
        <p:spPr bwMode="auto">
          <a:xfrm flipV="1">
            <a:off x="4016433" y="2636912"/>
            <a:ext cx="339543" cy="292138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074" name="Picture 2" descr="D:\photo\photohemi\ETE2011\cloture5\selection\plac6clot5_2011-07-15_054246_Cerc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3888" y="3584216"/>
            <a:ext cx="324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987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err="1" smtClean="0"/>
              <a:t>SamsaraLight</a:t>
            </a:r>
            <a:r>
              <a:rPr lang="fr-BE" sz="2800" dirty="0" smtClean="0"/>
              <a:t> :</a:t>
            </a:r>
            <a:endParaRPr lang="fr-FR" sz="2800" dirty="0"/>
          </a:p>
        </p:txBody>
      </p:sp>
      <p:sp>
        <p:nvSpPr>
          <p:cNvPr id="839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351838" cy="2376488"/>
          </a:xfrm>
        </p:spPr>
        <p:txBody>
          <a:bodyPr/>
          <a:lstStyle/>
          <a:p>
            <a:r>
              <a:rPr lang="fr-BE" dirty="0" smtClean="0"/>
              <a:t>Simule un grand nombre de rayons directs et diffus caractéristiques de l’endroit étudié</a:t>
            </a:r>
          </a:p>
        </p:txBody>
      </p:sp>
      <p:pic>
        <p:nvPicPr>
          <p:cNvPr id="3432450" name="Image 3" descr="http://arpc167.epfl.ch/alice/WP_2010/studiolehnherr/files/2010/11/01-1_course_de_soleil1.jpg - Windows Internet Explorer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9" t="9825" r="76932" b="63789"/>
          <a:stretch>
            <a:fillRect/>
          </a:stretch>
        </p:blipFill>
        <p:spPr bwMode="auto">
          <a:xfrm>
            <a:off x="438279" y="2594392"/>
            <a:ext cx="4344988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3245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8517" y="2888080"/>
            <a:ext cx="3487737" cy="208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9921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err="1" smtClean="0"/>
              <a:t>SamsaraLight</a:t>
            </a:r>
            <a:r>
              <a:rPr lang="fr-BE" sz="2800" dirty="0" smtClean="0"/>
              <a:t> :</a:t>
            </a:r>
            <a:endParaRPr lang="fr-FR" sz="2800" dirty="0"/>
          </a:p>
        </p:txBody>
      </p:sp>
      <p:sp>
        <p:nvSpPr>
          <p:cNvPr id="839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62967" y="1196752"/>
            <a:ext cx="8351838" cy="2376488"/>
          </a:xfrm>
        </p:spPr>
        <p:txBody>
          <a:bodyPr/>
          <a:lstStyle/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</a:rPr>
              <a:t>Simule un grand nombre de rayons directs et diffus caractéristiques de l’endroit étudié</a:t>
            </a:r>
          </a:p>
          <a:p>
            <a:r>
              <a:rPr lang="fr-BE" dirty="0" smtClean="0"/>
              <a:t>Calcul l’interception de ces rayons par la canopée</a:t>
            </a:r>
          </a:p>
        </p:txBody>
      </p:sp>
      <p:pic>
        <p:nvPicPr>
          <p:cNvPr id="3433474" name="Picture 2" descr="D:\Data_G\quergus\images\VirtualSens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56992"/>
            <a:ext cx="4686300" cy="25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Connecteur droit 11"/>
          <p:cNvCxnSpPr>
            <a:cxnSpLocks noChangeShapeType="1"/>
          </p:cNvCxnSpPr>
          <p:nvPr/>
        </p:nvCxnSpPr>
        <p:spPr bwMode="auto">
          <a:xfrm flipH="1">
            <a:off x="3851632" y="3068960"/>
            <a:ext cx="288320" cy="2568263"/>
          </a:xfrm>
          <a:prstGeom prst="line">
            <a:avLst/>
          </a:prstGeom>
          <a:noFill/>
          <a:ln w="15875" algn="ctr">
            <a:gradFill>
              <a:gsLst>
                <a:gs pos="22500">
                  <a:srgbClr val="FFB600"/>
                </a:gs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round/>
            <a:headEnd/>
            <a:tailEnd/>
          </a:ln>
          <a:effectLst>
            <a:glow rad="114300">
              <a:schemeClr val="accent2">
                <a:satMod val="175000"/>
                <a:alpha val="1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Connecteur droit 11"/>
          <p:cNvCxnSpPr>
            <a:cxnSpLocks noChangeShapeType="1"/>
          </p:cNvCxnSpPr>
          <p:nvPr/>
        </p:nvCxnSpPr>
        <p:spPr bwMode="auto">
          <a:xfrm>
            <a:off x="2987824" y="3068960"/>
            <a:ext cx="863808" cy="2568263"/>
          </a:xfrm>
          <a:prstGeom prst="line">
            <a:avLst/>
          </a:prstGeom>
          <a:noFill/>
          <a:ln w="15875" algn="ctr">
            <a:gradFill>
              <a:gsLst>
                <a:gs pos="22500">
                  <a:srgbClr val="FFB600"/>
                </a:gs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round/>
            <a:headEnd/>
            <a:tailEnd/>
          </a:ln>
          <a:effectLst>
            <a:glow rad="114300">
              <a:schemeClr val="accent2">
                <a:satMod val="175000"/>
                <a:alpha val="1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Connecteur droit 11"/>
          <p:cNvCxnSpPr>
            <a:cxnSpLocks noChangeShapeType="1"/>
          </p:cNvCxnSpPr>
          <p:nvPr/>
        </p:nvCxnSpPr>
        <p:spPr bwMode="auto">
          <a:xfrm>
            <a:off x="1907704" y="3356992"/>
            <a:ext cx="1943928" cy="2280231"/>
          </a:xfrm>
          <a:prstGeom prst="line">
            <a:avLst/>
          </a:prstGeom>
          <a:noFill/>
          <a:ln w="15875" algn="ctr">
            <a:gradFill>
              <a:gsLst>
                <a:gs pos="22500">
                  <a:srgbClr val="FFB600"/>
                </a:gs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round/>
            <a:headEnd/>
            <a:tailEnd/>
          </a:ln>
          <a:effectLst>
            <a:glow rad="114300">
              <a:schemeClr val="accent2">
                <a:satMod val="175000"/>
                <a:alpha val="1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Connecteur droit 11"/>
          <p:cNvCxnSpPr>
            <a:cxnSpLocks noChangeShapeType="1"/>
          </p:cNvCxnSpPr>
          <p:nvPr/>
        </p:nvCxnSpPr>
        <p:spPr bwMode="auto">
          <a:xfrm flipH="1">
            <a:off x="3851632" y="3212976"/>
            <a:ext cx="1440448" cy="2410907"/>
          </a:xfrm>
          <a:prstGeom prst="line">
            <a:avLst/>
          </a:prstGeom>
          <a:noFill/>
          <a:ln w="15875" algn="ctr">
            <a:gradFill>
              <a:gsLst>
                <a:gs pos="22500">
                  <a:srgbClr val="FFB600"/>
                </a:gs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round/>
            <a:headEnd/>
            <a:tailEnd/>
          </a:ln>
          <a:effectLst>
            <a:glow rad="114300">
              <a:schemeClr val="accent2">
                <a:satMod val="175000"/>
                <a:alpha val="1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Connecteur droit 11"/>
          <p:cNvCxnSpPr>
            <a:cxnSpLocks noChangeShapeType="1"/>
            <a:endCxn id="9" idx="5"/>
          </p:cNvCxnSpPr>
          <p:nvPr/>
        </p:nvCxnSpPr>
        <p:spPr bwMode="auto">
          <a:xfrm>
            <a:off x="2519290" y="4077072"/>
            <a:ext cx="668471" cy="781543"/>
          </a:xfrm>
          <a:prstGeom prst="line">
            <a:avLst/>
          </a:prstGeom>
          <a:noFill/>
          <a:ln w="28575" algn="ctr">
            <a:solidFill>
              <a:srgbClr val="7030A0"/>
            </a:solidFill>
            <a:prstDash val="solid"/>
            <a:round/>
            <a:headEnd/>
            <a:tailEnd/>
          </a:ln>
          <a:effectLst>
            <a:glow rad="114300">
              <a:schemeClr val="accent2">
                <a:satMod val="175000"/>
                <a:alpha val="1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Ellipse 14"/>
          <p:cNvSpPr>
            <a:spLocks noChangeArrowheads="1"/>
          </p:cNvSpPr>
          <p:nvPr/>
        </p:nvSpPr>
        <p:spPr bwMode="auto">
          <a:xfrm>
            <a:off x="3093999" y="4797152"/>
            <a:ext cx="109849" cy="72008"/>
          </a:xfrm>
          <a:prstGeom prst="ellipse">
            <a:avLst/>
          </a:prstGeom>
          <a:solidFill>
            <a:srgbClr val="FFC000"/>
          </a:solidFill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0" name="Ellipse 14"/>
          <p:cNvSpPr>
            <a:spLocks noChangeArrowheads="1"/>
          </p:cNvSpPr>
          <p:nvPr/>
        </p:nvSpPr>
        <p:spPr bwMode="auto">
          <a:xfrm>
            <a:off x="2464365" y="4050201"/>
            <a:ext cx="109849" cy="72008"/>
          </a:xfrm>
          <a:prstGeom prst="ellipse">
            <a:avLst/>
          </a:prstGeom>
          <a:solidFill>
            <a:srgbClr val="FFC000"/>
          </a:solidFill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33" name="Connecteur droit 11"/>
          <p:cNvCxnSpPr>
            <a:cxnSpLocks noChangeShapeType="1"/>
            <a:stCxn id="12" idx="4"/>
            <a:endCxn id="11" idx="0"/>
          </p:cNvCxnSpPr>
          <p:nvPr/>
        </p:nvCxnSpPr>
        <p:spPr bwMode="auto">
          <a:xfrm flipH="1">
            <a:off x="3906557" y="4041440"/>
            <a:ext cx="118155" cy="1115752"/>
          </a:xfrm>
          <a:prstGeom prst="line">
            <a:avLst/>
          </a:prstGeom>
          <a:noFill/>
          <a:ln w="28575" algn="ctr">
            <a:solidFill>
              <a:srgbClr val="7030A0"/>
            </a:solidFill>
            <a:prstDash val="solid"/>
            <a:round/>
            <a:headEnd/>
            <a:tailEnd/>
          </a:ln>
          <a:effectLst>
            <a:glow rad="114300">
              <a:schemeClr val="accent2">
                <a:satMod val="175000"/>
                <a:alpha val="1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1" name="Ellipse 14"/>
          <p:cNvSpPr>
            <a:spLocks noChangeArrowheads="1"/>
          </p:cNvSpPr>
          <p:nvPr/>
        </p:nvSpPr>
        <p:spPr bwMode="auto">
          <a:xfrm>
            <a:off x="3851632" y="5157192"/>
            <a:ext cx="109849" cy="72008"/>
          </a:xfrm>
          <a:prstGeom prst="ellipse">
            <a:avLst/>
          </a:prstGeom>
          <a:solidFill>
            <a:srgbClr val="FFC000"/>
          </a:solidFill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2" name="Ellipse 14"/>
          <p:cNvSpPr>
            <a:spLocks noChangeArrowheads="1"/>
          </p:cNvSpPr>
          <p:nvPr/>
        </p:nvSpPr>
        <p:spPr bwMode="auto">
          <a:xfrm>
            <a:off x="3969787" y="3969432"/>
            <a:ext cx="109849" cy="72008"/>
          </a:xfrm>
          <a:prstGeom prst="ellipse">
            <a:avLst/>
          </a:prstGeom>
          <a:solidFill>
            <a:srgbClr val="FFC000"/>
          </a:solidFill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36" name="Connecteur droit 11"/>
          <p:cNvCxnSpPr>
            <a:cxnSpLocks noChangeShapeType="1"/>
            <a:stCxn id="14" idx="4"/>
            <a:endCxn id="13" idx="7"/>
          </p:cNvCxnSpPr>
          <p:nvPr/>
        </p:nvCxnSpPr>
        <p:spPr bwMode="auto">
          <a:xfrm flipH="1">
            <a:off x="4377730" y="4293096"/>
            <a:ext cx="275400" cy="442593"/>
          </a:xfrm>
          <a:prstGeom prst="line">
            <a:avLst/>
          </a:prstGeom>
          <a:noFill/>
          <a:ln w="28575" algn="ctr">
            <a:solidFill>
              <a:srgbClr val="7030A0"/>
            </a:solidFill>
            <a:prstDash val="solid"/>
            <a:round/>
            <a:headEnd/>
            <a:tailEnd/>
          </a:ln>
          <a:effectLst>
            <a:glow rad="114300">
              <a:schemeClr val="accent2">
                <a:satMod val="175000"/>
                <a:alpha val="1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4" name="Ellipse 14"/>
          <p:cNvSpPr>
            <a:spLocks noChangeArrowheads="1"/>
          </p:cNvSpPr>
          <p:nvPr/>
        </p:nvSpPr>
        <p:spPr bwMode="auto">
          <a:xfrm>
            <a:off x="4598205" y="4221088"/>
            <a:ext cx="109849" cy="72008"/>
          </a:xfrm>
          <a:prstGeom prst="ellipse">
            <a:avLst/>
          </a:prstGeom>
          <a:solidFill>
            <a:srgbClr val="FFC000"/>
          </a:solidFill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13" name="Ellipse 14"/>
          <p:cNvSpPr>
            <a:spLocks noChangeArrowheads="1"/>
          </p:cNvSpPr>
          <p:nvPr/>
        </p:nvSpPr>
        <p:spPr bwMode="auto">
          <a:xfrm>
            <a:off x="4283968" y="4725144"/>
            <a:ext cx="109849" cy="72008"/>
          </a:xfrm>
          <a:prstGeom prst="ellipse">
            <a:avLst/>
          </a:prstGeom>
          <a:solidFill>
            <a:srgbClr val="FFC000"/>
          </a:solidFill>
          <a:ln w="19050" algn="ctr">
            <a:solidFill>
              <a:srgbClr val="FF3300"/>
            </a:solidFill>
            <a:round/>
            <a:headEnd/>
            <a:tailEnd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FR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9607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4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err="1" smtClean="0"/>
              <a:t>SamsaraLight</a:t>
            </a:r>
            <a:r>
              <a:rPr lang="fr-BE" sz="2800" dirty="0" smtClean="0"/>
              <a:t> :</a:t>
            </a:r>
            <a:endParaRPr lang="fr-FR" sz="2800" dirty="0"/>
          </a:p>
        </p:txBody>
      </p:sp>
      <p:sp>
        <p:nvSpPr>
          <p:cNvPr id="839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62967" y="1196752"/>
            <a:ext cx="8351838" cy="2376488"/>
          </a:xfrm>
        </p:spPr>
        <p:txBody>
          <a:bodyPr/>
          <a:lstStyle/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</a:rPr>
              <a:t>Simule un grand nombre de rayons directs et diffus caractéristiques de l’endroit étudié</a:t>
            </a:r>
          </a:p>
          <a:p>
            <a:r>
              <a:rPr lang="fr-BE" dirty="0" smtClean="0">
                <a:solidFill>
                  <a:schemeClr val="bg1">
                    <a:lumMod val="50000"/>
                  </a:schemeClr>
                </a:solidFill>
              </a:rPr>
              <a:t>Calcul l’interception de ces rayons par la canopée</a:t>
            </a:r>
          </a:p>
          <a:p>
            <a:r>
              <a:rPr lang="fr-BE" dirty="0" smtClean="0"/>
              <a:t>Calcul l’atténuation de l’énergie transportée par ces rayons</a:t>
            </a:r>
          </a:p>
        </p:txBody>
      </p:sp>
      <p:grpSp>
        <p:nvGrpSpPr>
          <p:cNvPr id="9" name="Groupe 8"/>
          <p:cNvGrpSpPr/>
          <p:nvPr/>
        </p:nvGrpSpPr>
        <p:grpSpPr>
          <a:xfrm>
            <a:off x="3004965" y="3170082"/>
            <a:ext cx="3207294" cy="3480260"/>
            <a:chOff x="2677072" y="2688396"/>
            <a:chExt cx="3207294" cy="3480260"/>
          </a:xfrm>
        </p:grpSpPr>
        <p:pic>
          <p:nvPicPr>
            <p:cNvPr id="10" name="Image 7" descr="Visu 3D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056" t="5014" r="19279" b="15224"/>
            <a:stretch>
              <a:fillRect/>
            </a:stretch>
          </p:blipFill>
          <p:spPr bwMode="auto">
            <a:xfrm>
              <a:off x="2999455" y="2827248"/>
              <a:ext cx="2884911" cy="33414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" name="Connecteur droit 11"/>
            <p:cNvCxnSpPr>
              <a:cxnSpLocks noChangeShapeType="1"/>
            </p:cNvCxnSpPr>
            <p:nvPr/>
          </p:nvCxnSpPr>
          <p:spPr bwMode="auto">
            <a:xfrm>
              <a:off x="2677072" y="2688396"/>
              <a:ext cx="2744385" cy="3144327"/>
            </a:xfrm>
            <a:prstGeom prst="line">
              <a:avLst/>
            </a:prstGeom>
            <a:noFill/>
            <a:ln w="38100" algn="ctr">
              <a:gradFill>
                <a:gsLst>
                  <a:gs pos="22500">
                    <a:srgbClr val="FFB600"/>
                  </a:gs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prstDash val="solid"/>
              <a:round/>
              <a:headEnd/>
              <a:tailEnd/>
            </a:ln>
            <a:effectLst>
              <a:glow rad="228600">
                <a:schemeClr val="accent2">
                  <a:satMod val="175000"/>
                  <a:alpha val="40000"/>
                </a:schemeClr>
              </a:glo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Ellipse 10"/>
            <p:cNvSpPr>
              <a:spLocks noChangeArrowheads="1"/>
            </p:cNvSpPr>
            <p:nvPr/>
          </p:nvSpPr>
          <p:spPr bwMode="auto">
            <a:xfrm>
              <a:off x="3398989" y="3602132"/>
              <a:ext cx="181857" cy="134373"/>
            </a:xfrm>
            <a:prstGeom prst="ellipse">
              <a:avLst/>
            </a:prstGeom>
            <a:solidFill>
              <a:srgbClr val="006600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3" name="Ellipse 14"/>
            <p:cNvSpPr>
              <a:spLocks noChangeArrowheads="1"/>
            </p:cNvSpPr>
            <p:nvPr/>
          </p:nvSpPr>
          <p:spPr bwMode="auto">
            <a:xfrm>
              <a:off x="3867408" y="4059000"/>
              <a:ext cx="181857" cy="134373"/>
            </a:xfrm>
            <a:prstGeom prst="ellipse">
              <a:avLst/>
            </a:prstGeom>
            <a:solidFill>
              <a:srgbClr val="006600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4" name="Ellipse 15"/>
            <p:cNvSpPr>
              <a:spLocks noChangeArrowheads="1"/>
            </p:cNvSpPr>
            <p:nvPr/>
          </p:nvSpPr>
          <p:spPr bwMode="auto">
            <a:xfrm>
              <a:off x="4195301" y="4457640"/>
              <a:ext cx="181857" cy="134373"/>
            </a:xfrm>
            <a:prstGeom prst="ellipse">
              <a:avLst/>
            </a:prstGeom>
            <a:solidFill>
              <a:srgbClr val="006600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15" name="Ellipse 16"/>
            <p:cNvSpPr>
              <a:spLocks noChangeArrowheads="1"/>
            </p:cNvSpPr>
            <p:nvPr/>
          </p:nvSpPr>
          <p:spPr bwMode="auto">
            <a:xfrm>
              <a:off x="4694030" y="4999611"/>
              <a:ext cx="181857" cy="134373"/>
            </a:xfrm>
            <a:prstGeom prst="ellipse">
              <a:avLst/>
            </a:prstGeom>
            <a:solidFill>
              <a:srgbClr val="006600"/>
            </a:solidFill>
            <a:ln w="19050" algn="ctr">
              <a:solidFill>
                <a:schemeClr val="bg2"/>
              </a:solidFill>
              <a:round/>
              <a:headEnd/>
              <a:tailEnd/>
            </a:ln>
          </p:spPr>
          <p:txBody>
            <a:bodyPr vert="horz" wrap="non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FR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sp>
        <p:nvSpPr>
          <p:cNvPr id="2" name="ZoneTexte 1"/>
          <p:cNvSpPr txBox="1"/>
          <p:nvPr/>
        </p:nvSpPr>
        <p:spPr>
          <a:xfrm>
            <a:off x="324716" y="317008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0" dirty="0" smtClean="0"/>
              <a:t>Densité foliaire (</a:t>
            </a:r>
            <a:r>
              <a:rPr lang="fr-BE" b="0" i="1" dirty="0" smtClean="0"/>
              <a:t>LAD</a:t>
            </a:r>
            <a:r>
              <a:rPr lang="fr-BE" b="0" dirty="0" smtClean="0"/>
              <a:t>)</a:t>
            </a:r>
            <a:endParaRPr lang="fr-BE" b="0" dirty="0"/>
          </a:p>
        </p:txBody>
      </p:sp>
      <p:sp>
        <p:nvSpPr>
          <p:cNvPr id="16" name="ZoneTexte 15"/>
          <p:cNvSpPr txBox="1"/>
          <p:nvPr/>
        </p:nvSpPr>
        <p:spPr>
          <a:xfrm>
            <a:off x="34308" y="3820398"/>
            <a:ext cx="2522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0" dirty="0" smtClean="0"/>
              <a:t>Distance parcourue (</a:t>
            </a:r>
            <a:r>
              <a:rPr lang="fr-BE" b="0" i="1" dirty="0" smtClean="0"/>
              <a:t>l</a:t>
            </a:r>
            <a:r>
              <a:rPr lang="fr-BE" b="0" dirty="0" smtClean="0"/>
              <a:t>)</a:t>
            </a:r>
            <a:endParaRPr lang="fr-BE" b="0" dirty="0"/>
          </a:p>
        </p:txBody>
      </p:sp>
      <p:sp>
        <p:nvSpPr>
          <p:cNvPr id="17" name="ZoneTexte 16"/>
          <p:cNvSpPr txBox="1"/>
          <p:nvPr/>
        </p:nvSpPr>
        <p:spPr>
          <a:xfrm>
            <a:off x="0" y="4406347"/>
            <a:ext cx="2556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b="0" dirty="0" smtClean="0"/>
              <a:t>Orientation et inclinaison des feuilles (</a:t>
            </a:r>
            <a:r>
              <a:rPr lang="fr-BE" b="0" i="1" dirty="0" smtClean="0"/>
              <a:t>k</a:t>
            </a:r>
            <a:r>
              <a:rPr lang="fr-BE" b="0" dirty="0" smtClean="0"/>
              <a:t> et </a:t>
            </a:r>
            <a:r>
              <a:rPr lang="el-GR" b="0" i="1" dirty="0" smtClean="0"/>
              <a:t>Ω</a:t>
            </a:r>
            <a:r>
              <a:rPr lang="fr-BE" b="0" dirty="0" smtClean="0"/>
              <a:t>)</a:t>
            </a:r>
            <a:endParaRPr lang="fr-BE" b="0" dirty="0"/>
          </a:p>
        </p:txBody>
      </p:sp>
      <p:cxnSp>
        <p:nvCxnSpPr>
          <p:cNvPr id="4" name="Connecteur droit 3"/>
          <p:cNvCxnSpPr>
            <a:stCxn id="2" idx="3"/>
          </p:cNvCxnSpPr>
          <p:nvPr/>
        </p:nvCxnSpPr>
        <p:spPr bwMode="auto">
          <a:xfrm>
            <a:off x="2556964" y="3354748"/>
            <a:ext cx="1510980" cy="65031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Accolade ouvrante 4"/>
          <p:cNvSpPr/>
          <p:nvPr/>
        </p:nvSpPr>
        <p:spPr bwMode="auto">
          <a:xfrm>
            <a:off x="3491880" y="4151004"/>
            <a:ext cx="144016" cy="456868"/>
          </a:xfrm>
          <a:prstGeom prst="leftBrac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cxnSp>
        <p:nvCxnSpPr>
          <p:cNvPr id="7" name="Connecteur droit 6"/>
          <p:cNvCxnSpPr>
            <a:stCxn id="5" idx="1"/>
            <a:endCxn id="16" idx="3"/>
          </p:cNvCxnSpPr>
          <p:nvPr/>
        </p:nvCxnSpPr>
        <p:spPr bwMode="auto">
          <a:xfrm flipH="1" flipV="1">
            <a:off x="2556964" y="4005064"/>
            <a:ext cx="934916" cy="374374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01806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8" name="Rectangle 1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err="1" smtClean="0"/>
              <a:t>SamsaraLight</a:t>
            </a:r>
            <a:r>
              <a:rPr lang="fr-BE" sz="2800" dirty="0" smtClean="0"/>
              <a:t> est utilisé pour</a:t>
            </a:r>
            <a:endParaRPr lang="fr-FR" sz="2800" dirty="0"/>
          </a:p>
        </p:txBody>
      </p:sp>
      <p:sp>
        <p:nvSpPr>
          <p:cNvPr id="83979" name="Rectangle 11"/>
          <p:cNvSpPr>
            <a:spLocks noGrp="1" noChangeArrowheads="1"/>
          </p:cNvSpPr>
          <p:nvPr>
            <p:ph type="body" idx="1"/>
          </p:nvPr>
        </p:nvSpPr>
        <p:spPr>
          <a:xfrm>
            <a:off x="362967" y="1196752"/>
            <a:ext cx="8351838" cy="2376488"/>
          </a:xfrm>
        </p:spPr>
        <p:txBody>
          <a:bodyPr/>
          <a:lstStyle/>
          <a:p>
            <a:r>
              <a:rPr lang="fr-BE" dirty="0" smtClean="0"/>
              <a:t>Prédire l’éclairement disponible pour la végétation du sous-bois</a:t>
            </a:r>
          </a:p>
          <a:p>
            <a:pPr lvl="1"/>
            <a:r>
              <a:rPr lang="fr-BE" dirty="0" smtClean="0"/>
              <a:t>Développement d’espèces herbacées (</a:t>
            </a:r>
            <a:r>
              <a:rPr lang="fr-BE" sz="1800" dirty="0" err="1" smtClean="0">
                <a:latin typeface="Courier" pitchFamily="49" charset="0"/>
              </a:rPr>
              <a:t>RReShar</a:t>
            </a:r>
            <a:r>
              <a:rPr lang="fr-BE" dirty="0" smtClean="0"/>
              <a:t>)</a:t>
            </a:r>
          </a:p>
          <a:p>
            <a:pPr lvl="1"/>
            <a:r>
              <a:rPr lang="fr-BE" dirty="0" smtClean="0"/>
              <a:t>Croissance de la régénération (</a:t>
            </a:r>
            <a:r>
              <a:rPr lang="fr-BE" sz="1800" dirty="0" err="1" smtClean="0">
                <a:latin typeface="Courier" pitchFamily="49" charset="0"/>
              </a:rPr>
              <a:t>RReShar</a:t>
            </a:r>
            <a:r>
              <a:rPr lang="fr-BE" dirty="0" smtClean="0"/>
              <a:t>, </a:t>
            </a:r>
            <a:r>
              <a:rPr lang="fr-BE" sz="1800" dirty="0" err="1" smtClean="0">
                <a:latin typeface="Courier" pitchFamily="49" charset="0"/>
              </a:rPr>
              <a:t>Quergus</a:t>
            </a:r>
            <a:r>
              <a:rPr lang="fr-BE" dirty="0" smtClean="0"/>
              <a:t>)</a:t>
            </a:r>
          </a:p>
          <a:p>
            <a:r>
              <a:rPr lang="fr-BE" dirty="0" smtClean="0"/>
              <a:t>Prédire l’énergie interceptée par les houppiers</a:t>
            </a:r>
          </a:p>
          <a:p>
            <a:pPr lvl="1"/>
            <a:r>
              <a:rPr lang="fr-BE" dirty="0" smtClean="0"/>
              <a:t>Croissance des arbres (</a:t>
            </a:r>
            <a:r>
              <a:rPr lang="fr-BE" sz="1800" dirty="0" err="1" smtClean="0">
                <a:latin typeface="Courier" pitchFamily="49" charset="0"/>
              </a:rPr>
              <a:t>Heterofor</a:t>
            </a:r>
            <a:r>
              <a:rPr lang="fr-BE" dirty="0" smtClean="0"/>
              <a:t>)</a:t>
            </a:r>
          </a:p>
        </p:txBody>
      </p:sp>
      <p:pic>
        <p:nvPicPr>
          <p:cNvPr id="16" name="Picture 2" descr="D:\Data_G\quergus\images\VirtualSenso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005064"/>
            <a:ext cx="4686300" cy="257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-55032" y="6155431"/>
            <a:ext cx="203474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0" dirty="0" smtClean="0"/>
              <a:t>% d’éclairement transmis</a:t>
            </a:r>
            <a:endParaRPr lang="fr-BE" sz="1400" b="0" dirty="0"/>
          </a:p>
        </p:txBody>
      </p:sp>
      <p:cxnSp>
        <p:nvCxnSpPr>
          <p:cNvPr id="4" name="Connecteur droit avec flèche 3"/>
          <p:cNvCxnSpPr/>
          <p:nvPr/>
        </p:nvCxnSpPr>
        <p:spPr bwMode="auto">
          <a:xfrm flipH="1">
            <a:off x="2051720" y="6309320"/>
            <a:ext cx="187220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7" name="ZoneTexte 16"/>
          <p:cNvSpPr txBox="1"/>
          <p:nvPr/>
        </p:nvSpPr>
        <p:spPr>
          <a:xfrm>
            <a:off x="395536" y="5293320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b="0" dirty="0" err="1" smtClean="0"/>
              <a:t>Irradiance</a:t>
            </a:r>
            <a:endParaRPr lang="fr-BE" sz="1400" b="0" dirty="0"/>
          </a:p>
        </p:txBody>
      </p:sp>
      <p:cxnSp>
        <p:nvCxnSpPr>
          <p:cNvPr id="6" name="Connecteur droit avec flèche 5"/>
          <p:cNvCxnSpPr>
            <a:endCxn id="17" idx="3"/>
          </p:cNvCxnSpPr>
          <p:nvPr/>
        </p:nvCxnSpPr>
        <p:spPr bwMode="auto">
          <a:xfrm flipH="1">
            <a:off x="1979712" y="5447208"/>
            <a:ext cx="584656" cy="1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55651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/>
              <a:t>Objet de la </a:t>
            </a:r>
            <a:r>
              <a:rPr lang="fr-BE" sz="2800" dirty="0" smtClean="0"/>
              <a:t>présentation</a:t>
            </a:r>
            <a:endParaRPr lang="fr-FR" sz="2800" dirty="0"/>
          </a:p>
        </p:txBody>
      </p:sp>
      <p:sp>
        <p:nvSpPr>
          <p:cNvPr id="34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196975"/>
            <a:ext cx="8351838" cy="5472113"/>
          </a:xfrm>
        </p:spPr>
        <p:txBody>
          <a:bodyPr/>
          <a:lstStyle/>
          <a:p>
            <a:endParaRPr lang="fr-BE" dirty="0" smtClean="0"/>
          </a:p>
          <a:p>
            <a:r>
              <a:rPr lang="fr-BE" dirty="0" smtClean="0"/>
              <a:t>Etat de l’art</a:t>
            </a:r>
          </a:p>
          <a:p>
            <a:r>
              <a:rPr lang="fr-BE" dirty="0" smtClean="0"/>
              <a:t>Prérequis</a:t>
            </a:r>
          </a:p>
          <a:p>
            <a:r>
              <a:rPr lang="fr-BE" dirty="0" smtClean="0"/>
              <a:t>Les nouvelles fonctionnalités</a:t>
            </a:r>
          </a:p>
          <a:p>
            <a:pPr lvl="1"/>
            <a:r>
              <a:rPr lang="fr-BE" dirty="0" smtClean="0"/>
              <a:t>Formes des houppiers</a:t>
            </a:r>
          </a:p>
          <a:p>
            <a:pPr lvl="1"/>
            <a:r>
              <a:rPr lang="fr-BE" dirty="0" err="1" smtClean="0"/>
              <a:t>Turbid</a:t>
            </a:r>
            <a:r>
              <a:rPr lang="fr-BE" dirty="0" smtClean="0"/>
              <a:t> medium VS enveloppe poreuse</a:t>
            </a:r>
          </a:p>
          <a:p>
            <a:pPr lvl="1"/>
            <a:r>
              <a:rPr lang="fr-BE" dirty="0" smtClean="0"/>
              <a:t>Interception par les troncs</a:t>
            </a:r>
          </a:p>
          <a:p>
            <a:pPr lvl="1"/>
            <a:r>
              <a:rPr lang="fr-BE" dirty="0" smtClean="0"/>
              <a:t>Données météo</a:t>
            </a:r>
          </a:p>
          <a:p>
            <a:pPr lvl="1"/>
            <a:r>
              <a:rPr lang="fr-BE" dirty="0" smtClean="0"/>
              <a:t>Optimisations et capteurs virtuels</a:t>
            </a:r>
          </a:p>
          <a:p>
            <a:r>
              <a:rPr lang="fr-BE" dirty="0" smtClean="0"/>
              <a:t>Premières validations</a:t>
            </a:r>
          </a:p>
          <a:p>
            <a:r>
              <a:rPr lang="fr-BE" dirty="0" smtClean="0"/>
              <a:t>Perspectives</a:t>
            </a:r>
            <a:endParaRPr lang="fr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BE" sz="2800" dirty="0" smtClean="0"/>
              <a:t>Etat de l’art</a:t>
            </a:r>
            <a:endParaRPr lang="fr-FR" sz="2800" dirty="0"/>
          </a:p>
        </p:txBody>
      </p:sp>
      <p:sp>
        <p:nvSpPr>
          <p:cNvPr id="6" name="Rectangle 11"/>
          <p:cNvSpPr txBox="1">
            <a:spLocks noChangeArrowheads="1"/>
          </p:cNvSpPr>
          <p:nvPr/>
        </p:nvSpPr>
        <p:spPr bwMode="auto">
          <a:xfrm>
            <a:off x="371847" y="1196752"/>
            <a:ext cx="8351838" cy="2376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20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75000"/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fr-BE" b="0" kern="0" dirty="0" smtClean="0"/>
              <a:t>Différentes façon de modéliser la canopée pour prédire l’éclairement</a:t>
            </a:r>
          </a:p>
        </p:txBody>
      </p:sp>
      <p:cxnSp>
        <p:nvCxnSpPr>
          <p:cNvPr id="5" name="Connecteur droit 4"/>
          <p:cNvCxnSpPr/>
          <p:nvPr/>
        </p:nvCxnSpPr>
        <p:spPr bwMode="auto">
          <a:xfrm>
            <a:off x="486974" y="4365104"/>
            <a:ext cx="212080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" name="Connecteur droit 8"/>
          <p:cNvCxnSpPr/>
          <p:nvPr/>
        </p:nvCxnSpPr>
        <p:spPr bwMode="auto">
          <a:xfrm>
            <a:off x="486974" y="4077072"/>
            <a:ext cx="212080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Connecteur droit 9"/>
          <p:cNvCxnSpPr/>
          <p:nvPr/>
        </p:nvCxnSpPr>
        <p:spPr bwMode="auto">
          <a:xfrm>
            <a:off x="486974" y="3789040"/>
            <a:ext cx="212080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Connecteur droit 10"/>
          <p:cNvCxnSpPr/>
          <p:nvPr/>
        </p:nvCxnSpPr>
        <p:spPr bwMode="auto">
          <a:xfrm>
            <a:off x="486974" y="3501008"/>
            <a:ext cx="212080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" name="Connecteur droit 11"/>
          <p:cNvCxnSpPr>
            <a:cxnSpLocks noChangeShapeType="1"/>
          </p:cNvCxnSpPr>
          <p:nvPr/>
        </p:nvCxnSpPr>
        <p:spPr bwMode="auto">
          <a:xfrm>
            <a:off x="486974" y="2996952"/>
            <a:ext cx="1184409" cy="1368152"/>
          </a:xfrm>
          <a:prstGeom prst="line">
            <a:avLst/>
          </a:prstGeom>
          <a:noFill/>
          <a:ln w="15875" algn="ctr">
            <a:gradFill>
              <a:gsLst>
                <a:gs pos="22500">
                  <a:srgbClr val="FFB600"/>
                </a:gs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round/>
            <a:headEnd/>
            <a:tailEnd/>
          </a:ln>
          <a:effectLst>
            <a:glow rad="114300">
              <a:schemeClr val="accent2">
                <a:satMod val="175000"/>
                <a:alpha val="1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" name="ZoneTexte 7"/>
          <p:cNvSpPr txBox="1"/>
          <p:nvPr/>
        </p:nvSpPr>
        <p:spPr>
          <a:xfrm>
            <a:off x="179513" y="4509120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0" dirty="0" smtClean="0"/>
              <a:t>La canopée est discrétisée en une ou plusieurs couches horizontales</a:t>
            </a:r>
            <a:endParaRPr lang="fr-BE" b="0" dirty="0"/>
          </a:p>
        </p:txBody>
      </p:sp>
      <p:cxnSp>
        <p:nvCxnSpPr>
          <p:cNvPr id="15" name="Connecteur droit 14"/>
          <p:cNvCxnSpPr/>
          <p:nvPr/>
        </p:nvCxnSpPr>
        <p:spPr bwMode="auto">
          <a:xfrm>
            <a:off x="3635896" y="4365104"/>
            <a:ext cx="212080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23" name="Groupe 22"/>
          <p:cNvGrpSpPr/>
          <p:nvPr/>
        </p:nvGrpSpPr>
        <p:grpSpPr>
          <a:xfrm>
            <a:off x="3707904" y="3573016"/>
            <a:ext cx="144016" cy="792088"/>
            <a:chOff x="3923928" y="2780928"/>
            <a:chExt cx="614958" cy="1656184"/>
          </a:xfrm>
        </p:grpSpPr>
        <p:sp>
          <p:nvSpPr>
            <p:cNvPr id="22" name="Rectangle 21"/>
            <p:cNvSpPr/>
            <p:nvPr/>
          </p:nvSpPr>
          <p:spPr bwMode="auto">
            <a:xfrm>
              <a:off x="4185679" y="3717032"/>
              <a:ext cx="91455" cy="7200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1" name="Ellipse 20"/>
            <p:cNvSpPr/>
            <p:nvPr/>
          </p:nvSpPr>
          <p:spPr bwMode="auto">
            <a:xfrm>
              <a:off x="3923928" y="2780928"/>
              <a:ext cx="614958" cy="10081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6" name="Groupe 25"/>
          <p:cNvGrpSpPr/>
          <p:nvPr/>
        </p:nvGrpSpPr>
        <p:grpSpPr>
          <a:xfrm>
            <a:off x="4004320" y="3573016"/>
            <a:ext cx="144016" cy="792088"/>
            <a:chOff x="3923928" y="2780928"/>
            <a:chExt cx="614958" cy="1656184"/>
          </a:xfrm>
        </p:grpSpPr>
        <p:sp>
          <p:nvSpPr>
            <p:cNvPr id="27" name="Rectangle 26"/>
            <p:cNvSpPr/>
            <p:nvPr/>
          </p:nvSpPr>
          <p:spPr bwMode="auto">
            <a:xfrm>
              <a:off x="4185679" y="3717032"/>
              <a:ext cx="91455" cy="7200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28" name="Ellipse 27"/>
            <p:cNvSpPr/>
            <p:nvPr/>
          </p:nvSpPr>
          <p:spPr bwMode="auto">
            <a:xfrm>
              <a:off x="3923928" y="2780928"/>
              <a:ext cx="614958" cy="10081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29" name="Groupe 28"/>
          <p:cNvGrpSpPr/>
          <p:nvPr/>
        </p:nvGrpSpPr>
        <p:grpSpPr>
          <a:xfrm>
            <a:off x="4486467" y="3573016"/>
            <a:ext cx="144016" cy="792088"/>
            <a:chOff x="3923928" y="2780928"/>
            <a:chExt cx="614958" cy="1656184"/>
          </a:xfrm>
        </p:grpSpPr>
        <p:sp>
          <p:nvSpPr>
            <p:cNvPr id="30" name="Rectangle 29"/>
            <p:cNvSpPr/>
            <p:nvPr/>
          </p:nvSpPr>
          <p:spPr bwMode="auto">
            <a:xfrm>
              <a:off x="4185679" y="3717032"/>
              <a:ext cx="91455" cy="7200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1" name="Ellipse 30"/>
            <p:cNvSpPr/>
            <p:nvPr/>
          </p:nvSpPr>
          <p:spPr bwMode="auto">
            <a:xfrm>
              <a:off x="3923928" y="2780928"/>
              <a:ext cx="614958" cy="10081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32" name="Groupe 31"/>
          <p:cNvGrpSpPr/>
          <p:nvPr/>
        </p:nvGrpSpPr>
        <p:grpSpPr>
          <a:xfrm>
            <a:off x="4860032" y="3567869"/>
            <a:ext cx="360040" cy="792088"/>
            <a:chOff x="3923928" y="2780928"/>
            <a:chExt cx="614958" cy="1656184"/>
          </a:xfrm>
        </p:grpSpPr>
        <p:sp>
          <p:nvSpPr>
            <p:cNvPr id="33" name="Rectangle 32"/>
            <p:cNvSpPr/>
            <p:nvPr/>
          </p:nvSpPr>
          <p:spPr bwMode="auto">
            <a:xfrm>
              <a:off x="4185679" y="3717032"/>
              <a:ext cx="91455" cy="7200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4" name="Ellipse 33"/>
            <p:cNvSpPr/>
            <p:nvPr/>
          </p:nvSpPr>
          <p:spPr bwMode="auto">
            <a:xfrm>
              <a:off x="3923928" y="2780928"/>
              <a:ext cx="614958" cy="10081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35" name="Groupe 34"/>
          <p:cNvGrpSpPr/>
          <p:nvPr/>
        </p:nvGrpSpPr>
        <p:grpSpPr>
          <a:xfrm>
            <a:off x="5220072" y="3573016"/>
            <a:ext cx="144016" cy="792088"/>
            <a:chOff x="3923928" y="2780928"/>
            <a:chExt cx="614958" cy="1656184"/>
          </a:xfrm>
        </p:grpSpPr>
        <p:sp>
          <p:nvSpPr>
            <p:cNvPr id="36" name="Rectangle 35"/>
            <p:cNvSpPr/>
            <p:nvPr/>
          </p:nvSpPr>
          <p:spPr bwMode="auto">
            <a:xfrm>
              <a:off x="4185679" y="3717032"/>
              <a:ext cx="91455" cy="7200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37" name="Ellipse 36"/>
            <p:cNvSpPr/>
            <p:nvPr/>
          </p:nvSpPr>
          <p:spPr bwMode="auto">
            <a:xfrm>
              <a:off x="3923928" y="2780928"/>
              <a:ext cx="614958" cy="10081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3707904" y="3808939"/>
            <a:ext cx="296416" cy="551018"/>
            <a:chOff x="3923928" y="2780928"/>
            <a:chExt cx="614958" cy="1656184"/>
          </a:xfrm>
        </p:grpSpPr>
        <p:sp>
          <p:nvSpPr>
            <p:cNvPr id="39" name="Rectangle 38"/>
            <p:cNvSpPr/>
            <p:nvPr/>
          </p:nvSpPr>
          <p:spPr bwMode="auto">
            <a:xfrm>
              <a:off x="4185679" y="3717032"/>
              <a:ext cx="91455" cy="7200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0" name="Ellipse 39"/>
            <p:cNvSpPr/>
            <p:nvPr/>
          </p:nvSpPr>
          <p:spPr bwMode="auto">
            <a:xfrm>
              <a:off x="3923928" y="2780928"/>
              <a:ext cx="614958" cy="10081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41" name="Groupe 40"/>
          <p:cNvGrpSpPr/>
          <p:nvPr/>
        </p:nvGrpSpPr>
        <p:grpSpPr>
          <a:xfrm>
            <a:off x="4371989" y="3429000"/>
            <a:ext cx="258493" cy="936104"/>
            <a:chOff x="3923928" y="2780928"/>
            <a:chExt cx="614958" cy="1656184"/>
          </a:xfrm>
        </p:grpSpPr>
        <p:sp>
          <p:nvSpPr>
            <p:cNvPr id="42" name="Rectangle 41"/>
            <p:cNvSpPr/>
            <p:nvPr/>
          </p:nvSpPr>
          <p:spPr bwMode="auto">
            <a:xfrm>
              <a:off x="4185679" y="3717032"/>
              <a:ext cx="91455" cy="7200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3" name="Ellipse 42"/>
            <p:cNvSpPr/>
            <p:nvPr/>
          </p:nvSpPr>
          <p:spPr bwMode="auto">
            <a:xfrm>
              <a:off x="3923928" y="2780928"/>
              <a:ext cx="614958" cy="10081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grpSp>
        <p:nvGrpSpPr>
          <p:cNvPr id="44" name="Groupe 43"/>
          <p:cNvGrpSpPr/>
          <p:nvPr/>
        </p:nvGrpSpPr>
        <p:grpSpPr>
          <a:xfrm>
            <a:off x="4227973" y="4077071"/>
            <a:ext cx="82717" cy="282885"/>
            <a:chOff x="3923928" y="2780928"/>
            <a:chExt cx="614958" cy="1656184"/>
          </a:xfrm>
        </p:grpSpPr>
        <p:sp>
          <p:nvSpPr>
            <p:cNvPr id="45" name="Rectangle 44"/>
            <p:cNvSpPr/>
            <p:nvPr/>
          </p:nvSpPr>
          <p:spPr bwMode="auto">
            <a:xfrm>
              <a:off x="4185679" y="3717032"/>
              <a:ext cx="91455" cy="720080"/>
            </a:xfrm>
            <a:prstGeom prst="rect">
              <a:avLst/>
            </a:prstGeom>
            <a:solidFill>
              <a:schemeClr val="tx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  <p:sp>
          <p:nvSpPr>
            <p:cNvPr id="46" name="Ellipse 45"/>
            <p:cNvSpPr/>
            <p:nvPr/>
          </p:nvSpPr>
          <p:spPr bwMode="auto">
            <a:xfrm>
              <a:off x="3923928" y="2780928"/>
              <a:ext cx="614958" cy="10081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fr-BE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</a:endParaRPr>
            </a:p>
          </p:txBody>
        </p:sp>
      </p:grpSp>
      <p:cxnSp>
        <p:nvCxnSpPr>
          <p:cNvPr id="47" name="Connecteur droit 46"/>
          <p:cNvCxnSpPr>
            <a:cxnSpLocks noChangeShapeType="1"/>
          </p:cNvCxnSpPr>
          <p:nvPr/>
        </p:nvCxnSpPr>
        <p:spPr bwMode="auto">
          <a:xfrm>
            <a:off x="3446073" y="3002875"/>
            <a:ext cx="1184409" cy="1368152"/>
          </a:xfrm>
          <a:prstGeom prst="line">
            <a:avLst/>
          </a:prstGeom>
          <a:noFill/>
          <a:ln w="15875" algn="ctr">
            <a:gradFill>
              <a:gsLst>
                <a:gs pos="22500">
                  <a:srgbClr val="FFB600"/>
                </a:gs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round/>
            <a:headEnd/>
            <a:tailEnd/>
          </a:ln>
          <a:effectLst>
            <a:glow rad="114300">
              <a:schemeClr val="accent2">
                <a:satMod val="175000"/>
                <a:alpha val="1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48" name="ZoneTexte 47"/>
          <p:cNvSpPr txBox="1"/>
          <p:nvPr/>
        </p:nvSpPr>
        <p:spPr>
          <a:xfrm>
            <a:off x="3247046" y="4514815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0" dirty="0" smtClean="0"/>
              <a:t>La canopée est caractérisée à partir de la mesure et cartographie des houppiers</a:t>
            </a:r>
            <a:endParaRPr lang="fr-BE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ZoneTexte 23"/>
              <p:cNvSpPr txBox="1"/>
              <p:nvPr/>
            </p:nvSpPr>
            <p:spPr>
              <a:xfrm>
                <a:off x="1141182" y="3500275"/>
                <a:ext cx="1060401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r-BE" sz="1200" b="0" i="1" kern="0" smtClean="0">
                          <a:latin typeface="Cambria Math"/>
                        </a:rPr>
                        <m:t>𝑘</m:t>
                      </m:r>
                      <m:r>
                        <a:rPr lang="fr-BE" sz="1200" b="0" i="1" kern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1200" b="0" i="1" kern="0">
                          <a:latin typeface="Cambria Math"/>
                        </a:rPr>
                        <m:t>Ω</m:t>
                      </m:r>
                      <m:r>
                        <a:rPr lang="fr-BE" sz="1200" b="0" i="1" kern="0" smtClean="0">
                          <a:latin typeface="Cambria Math"/>
                        </a:rPr>
                        <m:t> </m:t>
                      </m:r>
                      <m:r>
                        <a:rPr lang="fr-BE" sz="1200" b="0" i="1" kern="0">
                          <a:latin typeface="Cambria Math"/>
                        </a:rPr>
                        <m:t>𝐿𝐴𝐷</m:t>
                      </m:r>
                    </m:oMath>
                  </m:oMathPara>
                </a14:m>
                <a:endParaRPr lang="fr-BE" sz="1200" dirty="0"/>
              </a:p>
            </p:txBody>
          </p:sp>
        </mc:Choice>
        <mc:Fallback xmlns="">
          <p:sp>
            <p:nvSpPr>
              <p:cNvPr id="24" name="ZoneTexte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1182" y="3500275"/>
                <a:ext cx="1060401" cy="276999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ZoneTexte 49"/>
          <p:cNvSpPr txBox="1"/>
          <p:nvPr/>
        </p:nvSpPr>
        <p:spPr>
          <a:xfrm>
            <a:off x="4031878" y="2454211"/>
            <a:ext cx="19082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fr-BE" sz="1200" b="0" dirty="0" smtClean="0"/>
              <a:t>Hauteur totale</a:t>
            </a:r>
          </a:p>
          <a:p>
            <a:pPr algn="l"/>
            <a:r>
              <a:rPr lang="fr-BE" sz="1200" b="0" dirty="0" smtClean="0"/>
              <a:t>Hauteur du houppier</a:t>
            </a:r>
          </a:p>
          <a:p>
            <a:pPr algn="l"/>
            <a:r>
              <a:rPr lang="fr-BE" sz="1200" b="0" dirty="0" smtClean="0"/>
              <a:t>Rayons de cimes</a:t>
            </a:r>
            <a:endParaRPr lang="fr-BE" sz="1200" b="0" dirty="0"/>
          </a:p>
        </p:txBody>
      </p:sp>
      <p:pic>
        <p:nvPicPr>
          <p:cNvPr id="51" name="Image 50"/>
          <p:cNvPicPr/>
          <p:nvPr/>
        </p:nvPicPr>
        <p:blipFill rotWithShape="1">
          <a:blip r:embed="rId3" cstate="screen"/>
          <a:srcRect l="33373" t="10197" b="11973"/>
          <a:stretch/>
        </p:blipFill>
        <p:spPr bwMode="auto">
          <a:xfrm>
            <a:off x="6259562" y="2996952"/>
            <a:ext cx="2435883" cy="139927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2" name="ZoneTexte 51"/>
          <p:cNvSpPr txBox="1"/>
          <p:nvPr/>
        </p:nvSpPr>
        <p:spPr>
          <a:xfrm>
            <a:off x="6372200" y="4514815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b="0" dirty="0" smtClean="0"/>
              <a:t>La canopée est caractérisée à partir de maquettes 3D très détaillées</a:t>
            </a:r>
            <a:endParaRPr lang="fr-BE" b="0" dirty="0"/>
          </a:p>
        </p:txBody>
      </p:sp>
      <p:sp>
        <p:nvSpPr>
          <p:cNvPr id="49" name="Rectangle 48"/>
          <p:cNvSpPr/>
          <p:nvPr/>
        </p:nvSpPr>
        <p:spPr bwMode="auto">
          <a:xfrm>
            <a:off x="2967397" y="2276872"/>
            <a:ext cx="3079985" cy="3672408"/>
          </a:xfrm>
          <a:prstGeom prst="rect">
            <a:avLst/>
          </a:prstGeom>
          <a:noFill/>
          <a:ln w="9525" cap="flat" cmpd="sng" algn="ctr">
            <a:solidFill>
              <a:srgbClr val="0066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fr-BE" sz="1800" b="1" i="0" u="none" strike="noStrike" cap="none" normalizeH="0" baseline="0" smtClean="0">
              <a:ln>
                <a:solidFill>
                  <a:srgbClr val="006600"/>
                </a:solidFill>
              </a:ln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016388" y="6021288"/>
            <a:ext cx="49820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sz="1400" b="0" dirty="0" smtClean="0">
                <a:solidFill>
                  <a:srgbClr val="006600"/>
                </a:solidFill>
              </a:rPr>
              <a:t>Adapté pour simuler des scénarios sylvicoles</a:t>
            </a:r>
          </a:p>
          <a:p>
            <a:pPr algn="ctr"/>
            <a:r>
              <a:rPr lang="fr-BE" sz="1400" b="0" dirty="0">
                <a:solidFill>
                  <a:srgbClr val="006600"/>
                </a:solidFill>
              </a:rPr>
              <a:t>P</a:t>
            </a:r>
            <a:r>
              <a:rPr lang="fr-BE" sz="1400" b="0" dirty="0" smtClean="0">
                <a:solidFill>
                  <a:srgbClr val="006600"/>
                </a:solidFill>
              </a:rPr>
              <a:t>rend explicitement en compte la structure du peuplement</a:t>
            </a:r>
            <a:endParaRPr lang="fr-BE" sz="1400" b="0" dirty="0">
              <a:solidFill>
                <a:srgbClr val="006600"/>
              </a:solidFill>
            </a:endParaRPr>
          </a:p>
        </p:txBody>
      </p:sp>
      <p:cxnSp>
        <p:nvCxnSpPr>
          <p:cNvPr id="55" name="Connecteur droit 54"/>
          <p:cNvCxnSpPr>
            <a:cxnSpLocks noChangeShapeType="1"/>
          </p:cNvCxnSpPr>
          <p:nvPr/>
        </p:nvCxnSpPr>
        <p:spPr bwMode="auto">
          <a:xfrm>
            <a:off x="6300192" y="2780928"/>
            <a:ext cx="1368151" cy="1576356"/>
          </a:xfrm>
          <a:prstGeom prst="line">
            <a:avLst/>
          </a:prstGeom>
          <a:noFill/>
          <a:ln w="15875" algn="ctr">
            <a:gradFill>
              <a:gsLst>
                <a:gs pos="22500">
                  <a:srgbClr val="FFB600"/>
                </a:gs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  <a:prstDash val="solid"/>
            <a:round/>
            <a:headEnd/>
            <a:tailEnd/>
          </a:ln>
          <a:effectLst>
            <a:glow rad="114300">
              <a:schemeClr val="accent2">
                <a:satMod val="175000"/>
                <a:alpha val="17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Connecteur droit 55"/>
          <p:cNvCxnSpPr/>
          <p:nvPr/>
        </p:nvCxnSpPr>
        <p:spPr bwMode="auto">
          <a:xfrm>
            <a:off x="6483935" y="4359956"/>
            <a:ext cx="2120801" cy="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7" name="ZoneTexte 56"/>
          <p:cNvSpPr txBox="1"/>
          <p:nvPr/>
        </p:nvSpPr>
        <p:spPr>
          <a:xfrm>
            <a:off x="6483935" y="4371027"/>
            <a:ext cx="2120801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500" b="0" dirty="0"/>
              <a:t>Balandier, </a:t>
            </a:r>
            <a:r>
              <a:rPr lang="en-US" sz="500" b="0" dirty="0" smtClean="0"/>
              <a:t>P. et al 2009., Final </a:t>
            </a:r>
            <a:r>
              <a:rPr lang="en-US" sz="500" b="0" dirty="0"/>
              <a:t>COST E47 </a:t>
            </a:r>
            <a:r>
              <a:rPr lang="en-US" sz="500" b="0" dirty="0" smtClean="0"/>
              <a:t>conference</a:t>
            </a:r>
            <a:endParaRPr lang="fr-BE" sz="500" b="0" dirty="0"/>
          </a:p>
        </p:txBody>
      </p:sp>
    </p:spTree>
    <p:extLst>
      <p:ext uri="{BB962C8B-B14F-4D97-AF65-F5344CB8AC3E}">
        <p14:creationId xmlns:p14="http://schemas.microsoft.com/office/powerpoint/2010/main" val="2749521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48" grpId="0"/>
      <p:bldP spid="24" grpId="0"/>
      <p:bldP spid="50" grpId="0"/>
      <p:bldP spid="52" grpId="0"/>
      <p:bldP spid="49" grpId="0" animBg="1"/>
      <p:bldP spid="53" grpId="0"/>
      <p:bldP spid="57" grpId="0"/>
    </p:bldLst>
  </p:timing>
</p:sld>
</file>

<file path=ppt/theme/theme1.xml><?xml version="1.0" encoding="utf-8"?>
<a:theme xmlns:a="http://schemas.openxmlformats.org/drawingml/2006/main" name="1_pages courantes">
  <a:themeElements>
    <a:clrScheme name="1_pages courant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pages courante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fr-FR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alibri" pitchFamily="34" charset="0"/>
          </a:defRPr>
        </a:defPPr>
      </a:lstStyle>
    </a:lnDef>
  </a:objectDefaults>
  <a:extraClrSchemeLst>
    <a:extraClrScheme>
      <a:clrScheme name="1_pages couran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ges courant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ges courant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ges courant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ges courant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pages courant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ges courant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ges courant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ges courant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ges courant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ges courant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pages courant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6789</TotalTime>
  <Words>1223</Words>
  <Application>Microsoft Office PowerPoint</Application>
  <PresentationFormat>Affichage à l'écran (4:3)</PresentationFormat>
  <Paragraphs>289</Paragraphs>
  <Slides>34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34</vt:i4>
      </vt:variant>
    </vt:vector>
  </HeadingPairs>
  <TitlesOfParts>
    <vt:vector size="35" baseType="lpstr">
      <vt:lpstr>1_pages courantes</vt:lpstr>
      <vt:lpstr>Modélisation du transfert radiatif en forêts feuillues ardennaises :  adaptation de la librairie Samsaralight</vt:lpstr>
      <vt:lpstr>SamsaraLight c’est :</vt:lpstr>
      <vt:lpstr>SamsaraLight :</vt:lpstr>
      <vt:lpstr>SamsaraLight :</vt:lpstr>
      <vt:lpstr>SamsaraLight :</vt:lpstr>
      <vt:lpstr>SamsaraLight :</vt:lpstr>
      <vt:lpstr>SamsaraLight est utilisé pour</vt:lpstr>
      <vt:lpstr>Objet de la présentation</vt:lpstr>
      <vt:lpstr>Etat de l’art</vt:lpstr>
      <vt:lpstr>Etat de l’art</vt:lpstr>
      <vt:lpstr>Prérequis</vt:lpstr>
      <vt:lpstr>Nouvelles fonctionnalités : Formes des houppiers</vt:lpstr>
      <vt:lpstr>Formes des houppiers</vt:lpstr>
      <vt:lpstr>Turbid medium VS enveloppe poreuse</vt:lpstr>
      <vt:lpstr>Turbid medium VS enveloppe poreuse</vt:lpstr>
      <vt:lpstr>Interception par les troncs</vt:lpstr>
      <vt:lpstr>Données météo</vt:lpstr>
      <vt:lpstr>Données météo</vt:lpstr>
      <vt:lpstr>Optimisation et capteur virtuel</vt:lpstr>
      <vt:lpstr>Première validation</vt:lpstr>
      <vt:lpstr>Première validation</vt:lpstr>
      <vt:lpstr>Première validation</vt:lpstr>
      <vt:lpstr>Première validation</vt:lpstr>
      <vt:lpstr>Première validation</vt:lpstr>
      <vt:lpstr>Présentation PowerPoint</vt:lpstr>
      <vt:lpstr>Présentation PowerPoint</vt:lpstr>
      <vt:lpstr>Présentation PowerPoint</vt:lpstr>
      <vt:lpstr>Présentation PowerPoint</vt:lpstr>
      <vt:lpstr>Perspectives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FUSAGx</dc:creator>
  <cp:lastModifiedBy>Gauthier Ligot</cp:lastModifiedBy>
  <cp:revision>205</cp:revision>
  <dcterms:created xsi:type="dcterms:W3CDTF">2010-03-24T15:32:51Z</dcterms:created>
  <dcterms:modified xsi:type="dcterms:W3CDTF">2013-04-07T14:23:53Z</dcterms:modified>
</cp:coreProperties>
</file>