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790" r:id="rId2"/>
  </p:sldMasterIdLst>
  <p:notesMasterIdLst>
    <p:notesMasterId r:id="rId11"/>
  </p:notesMasterIdLst>
  <p:handoutMasterIdLst>
    <p:handoutMasterId r:id="rId12"/>
  </p:handoutMasterIdLst>
  <p:sldIdLst>
    <p:sldId id="366" r:id="rId3"/>
    <p:sldId id="471" r:id="rId4"/>
    <p:sldId id="457" r:id="rId5"/>
    <p:sldId id="458" r:id="rId6"/>
    <p:sldId id="473" r:id="rId7"/>
    <p:sldId id="474" r:id="rId8"/>
    <p:sldId id="475" r:id="rId9"/>
    <p:sldId id="472" r:id="rId10"/>
  </p:sldIdLst>
  <p:sldSz cx="9144000" cy="6858000" type="screen4x3"/>
  <p:notesSz cx="6997700" cy="9283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8000"/>
    <a:srgbClr val="840591"/>
    <a:srgbClr val="EAEAEA"/>
    <a:srgbClr val="FF00FF"/>
    <a:srgbClr val="2694FF"/>
    <a:srgbClr val="F3F3F3"/>
    <a:srgbClr val="FFFF99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60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fld id="{EBB87E31-9D09-CA49-85BC-D904798E1B0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042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Cliquer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2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fld id="{EFC7BD3F-0DC4-204B-8FEF-BB9A560AC7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5110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29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29" charset="0"/>
        <a:ea typeface="ＭＳ Ｐゴシック" pitchFamily="2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29" charset="0"/>
        <a:ea typeface="ＭＳ Ｐゴシック" pitchFamily="2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29" charset="0"/>
        <a:ea typeface="ＭＳ Ｐゴシック" pitchFamily="2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29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33800" y="2135188"/>
            <a:ext cx="5181600" cy="1827212"/>
          </a:xfrm>
        </p:spPr>
        <p:txBody>
          <a:bodyPr anchor="b"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4038600"/>
            <a:ext cx="5176838" cy="10668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449B61E-4F91-D743-8F9A-4EBDE610771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5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CDFAA-6719-6C44-B0DD-348B7B961A5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04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05650" y="228600"/>
            <a:ext cx="1733550" cy="586740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905000" y="228600"/>
            <a:ext cx="5048250" cy="5867400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B9FA6-A543-4748-83A8-737125F8CD6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774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-masqu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263" y="-26988"/>
            <a:ext cx="9756776" cy="690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092825"/>
            <a:ext cx="43910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972348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  <a:lvl2pPr>
              <a:defRPr>
                <a:solidFill>
                  <a:srgbClr val="660066"/>
                </a:solidFill>
              </a:defRPr>
            </a:lvl2pPr>
            <a:lvl3pPr>
              <a:defRPr>
                <a:solidFill>
                  <a:srgbClr val="660066"/>
                </a:solidFill>
              </a:defRPr>
            </a:lvl3pPr>
            <a:lvl4pPr>
              <a:defRPr>
                <a:solidFill>
                  <a:srgbClr val="660066"/>
                </a:solidFill>
              </a:defRPr>
            </a:lvl4pPr>
            <a:lvl5pPr>
              <a:defRPr>
                <a:solidFill>
                  <a:srgbClr val="660066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1811086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888806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676743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009125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2213835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2377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406430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0A98-C3E5-3743-9798-E6208BA106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338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632497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01234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20713"/>
            <a:ext cx="2171700" cy="550545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620713"/>
            <a:ext cx="6362700" cy="5505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  <p:extLst>
      <p:ext uri="{BB962C8B-B14F-4D97-AF65-F5344CB8AC3E}">
        <p14:creationId xmlns:p14="http://schemas.microsoft.com/office/powerpoint/2010/main" val="330426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D1EB2-A53B-3B4B-AD61-98CA92B44FC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71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050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D6A6-D25C-A547-82E8-3033A2618B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91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F0680-A647-814D-B079-32D927EEFC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24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45FD3-B129-B942-B60F-ED6E4A6A895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24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74749-8FB3-9344-86CE-9EEE6FEF6F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65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6229E-F10D-104F-A37D-74F5345EBC5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57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BD897-153B-CA40-8568-AB7884DB6BE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13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693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1447800"/>
            <a:ext cx="6934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Tahoma" charset="0"/>
              </a:defRPr>
            </a:lvl1pPr>
          </a:lstStyle>
          <a:p>
            <a:pPr>
              <a:defRPr/>
            </a:pPr>
            <a:fld id="{2C7C9FF9-3C3A-D046-9ECD-4C2A83220B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67" r:id="rId1"/>
    <p:sldLayoutId id="2147484548" r:id="rId2"/>
    <p:sldLayoutId id="2147484549" r:id="rId3"/>
    <p:sldLayoutId id="2147484550" r:id="rId4"/>
    <p:sldLayoutId id="2147484551" r:id="rId5"/>
    <p:sldLayoutId id="2147484552" r:id="rId6"/>
    <p:sldLayoutId id="2147484553" r:id="rId7"/>
    <p:sldLayoutId id="2147484554" r:id="rId8"/>
    <p:sldLayoutId id="2147484555" r:id="rId9"/>
    <p:sldLayoutId id="2147484556" r:id="rId10"/>
    <p:sldLayoutId id="214748455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29" charset="0"/>
        </a:defRPr>
      </a:lvl9pPr>
    </p:titleStyle>
    <p:bodyStyle>
      <a:lvl1pPr marL="342900" indent="-3429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9" charset="-128"/>
        </a:defRPr>
      </a:lvl2pPr>
      <a:lvl3pPr marL="11430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29" charset="-128"/>
        </a:defRPr>
      </a:lvl3pPr>
      <a:lvl4pPr marL="16002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9" charset="-128"/>
        </a:defRPr>
      </a:lvl4pPr>
      <a:lvl5pPr marL="2057400" indent="-228600" algn="l" rtl="0" eaLnBrk="0" fontAlgn="base" hangingPunct="0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5pPr>
      <a:lvl6pPr marL="25146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6pPr>
      <a:lvl7pPr marL="29718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7pPr>
      <a:lvl8pPr marL="34290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8pPr>
      <a:lvl9pPr marL="3886200" indent="-228600" algn="l" rtl="0" fontAlgn="base">
        <a:lnSpc>
          <a:spcPts val="2400"/>
        </a:lnSpc>
        <a:spcBef>
          <a:spcPts val="16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ppt-masqu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263" y="-26988"/>
            <a:ext cx="9756776" cy="690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54775"/>
            <a:ext cx="43910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Book Antiqu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fr-FR"/>
              <a:t>annie.cornet@ulg.ac.be / EGid-Hec-Ulg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8" r:id="rId1"/>
    <p:sldLayoutId id="2147484558" r:id="rId2"/>
    <p:sldLayoutId id="2147484559" r:id="rId3"/>
    <p:sldLayoutId id="2147484560" r:id="rId4"/>
    <p:sldLayoutId id="2147484561" r:id="rId5"/>
    <p:sldLayoutId id="2147484562" r:id="rId6"/>
    <p:sldLayoutId id="2147484569" r:id="rId7"/>
    <p:sldLayoutId id="2147484563" r:id="rId8"/>
    <p:sldLayoutId id="2147484564" r:id="rId9"/>
    <p:sldLayoutId id="2147484565" r:id="rId10"/>
    <p:sldLayoutId id="2147484566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8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8000"/>
          </a:solidFill>
          <a:latin typeface="Book Antiqu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8000"/>
          </a:solidFill>
          <a:latin typeface="Book Antiqu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8000"/>
          </a:solidFill>
          <a:latin typeface="Book Antiqu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8000"/>
          </a:solidFill>
          <a:latin typeface="Book Antiqua" pitchFamily="18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827584" y="404664"/>
            <a:ext cx="75438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fr-BE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Book Antiqua" charset="0"/>
              </a:rPr>
              <a:t>L’emploi des jeunes d’origine étrangère peu qualifiés (JOEPQ) en Belgique</a:t>
            </a:r>
          </a:p>
        </p:txBody>
      </p:sp>
      <p:sp>
        <p:nvSpPr>
          <p:cNvPr id="26626" name="Rectangle 3"/>
          <p:cNvSpPr txBox="1">
            <a:spLocks noChangeArrowheads="1"/>
          </p:cNvSpPr>
          <p:nvPr/>
        </p:nvSpPr>
        <p:spPr bwMode="auto">
          <a:xfrm>
            <a:off x="899592" y="2204864"/>
            <a:ext cx="7056784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BE" sz="2000" dirty="0" smtClean="0">
                <a:solidFill>
                  <a:srgbClr val="FF6600"/>
                </a:solidFill>
              </a:rPr>
              <a:t>Mehdi </a:t>
            </a:r>
            <a:r>
              <a:rPr lang="fr-BE" sz="2000" dirty="0">
                <a:solidFill>
                  <a:srgbClr val="FF6600"/>
                </a:solidFill>
              </a:rPr>
              <a:t>Ould Kherroubi </a:t>
            </a:r>
          </a:p>
          <a:p>
            <a:pPr algn="ctr" eaLnBrk="1" hangingPunct="1">
              <a:spcBef>
                <a:spcPct val="20000"/>
              </a:spcBef>
            </a:pPr>
            <a:r>
              <a:rPr lang="fr-BE" sz="2000" dirty="0" smtClean="0">
                <a:solidFill>
                  <a:srgbClr val="FF6600"/>
                </a:solidFill>
              </a:rPr>
              <a:t>C</a:t>
            </a:r>
            <a:r>
              <a:rPr lang="fr-BE" sz="2000" dirty="0" smtClean="0">
                <a:solidFill>
                  <a:srgbClr val="FF6600"/>
                </a:solidFill>
              </a:rPr>
              <a:t>hercheur-doctorant</a:t>
            </a:r>
            <a:endParaRPr lang="fr-BE" sz="2000" dirty="0" smtClean="0">
              <a:solidFill>
                <a:srgbClr val="FF6600"/>
              </a:solidFill>
            </a:endParaRPr>
          </a:p>
          <a:p>
            <a:pPr algn="ctr" eaLnBrk="1" hangingPunct="1">
              <a:spcBef>
                <a:spcPct val="20000"/>
              </a:spcBef>
            </a:pPr>
            <a:endParaRPr lang="fr-BE" sz="2000" dirty="0" smtClean="0">
              <a:solidFill>
                <a:srgbClr val="FF6600"/>
              </a:solidFill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r-BE" sz="2000" dirty="0" smtClean="0">
                <a:solidFill>
                  <a:srgbClr val="FF6600"/>
                </a:solidFill>
              </a:rPr>
              <a:t>EGiD &amp; Sein</a:t>
            </a:r>
          </a:p>
          <a:p>
            <a:pPr algn="ctr" eaLnBrk="1" hangingPunct="1">
              <a:spcBef>
                <a:spcPct val="20000"/>
              </a:spcBef>
            </a:pPr>
            <a:r>
              <a:rPr lang="fr-BE" sz="2000" dirty="0" smtClean="0">
                <a:solidFill>
                  <a:srgbClr val="FF6600"/>
                </a:solidFill>
              </a:rPr>
              <a:t>Hec</a:t>
            </a:r>
            <a:r>
              <a:rPr lang="fr-BE" sz="2000" dirty="0" smtClean="0">
                <a:solidFill>
                  <a:srgbClr val="FF6600"/>
                </a:solidFill>
              </a:rPr>
              <a:t>-</a:t>
            </a:r>
            <a:r>
              <a:rPr lang="fr-BE" sz="2000" dirty="0" smtClean="0">
                <a:solidFill>
                  <a:srgbClr val="FF6600"/>
                </a:solidFill>
              </a:rPr>
              <a:t>Ulg &amp; Université d’Hasselt</a:t>
            </a:r>
            <a:endParaRPr lang="fr-BE" sz="2000" dirty="0" smtClean="0">
              <a:solidFill>
                <a:srgbClr val="FF6600"/>
              </a:solidFill>
            </a:endParaRPr>
          </a:p>
          <a:p>
            <a:pPr algn="ctr" eaLnBrk="1" hangingPunct="1">
              <a:spcBef>
                <a:spcPct val="20000"/>
              </a:spcBef>
            </a:pPr>
            <a:endParaRPr lang="fr-BE" sz="1800" dirty="0" smtClean="0">
              <a:solidFill>
                <a:srgbClr val="FF6600"/>
              </a:solidFill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r-BE" sz="1800" dirty="0" smtClean="0">
                <a:solidFill>
                  <a:srgbClr val="FF6600"/>
                </a:solidFill>
              </a:rPr>
              <a:t>Promotrice</a:t>
            </a:r>
            <a:r>
              <a:rPr lang="fr-BE" sz="1800" dirty="0" smtClean="0">
                <a:solidFill>
                  <a:srgbClr val="FF6600"/>
                </a:solidFill>
              </a:rPr>
              <a:t>: Annie CORNET</a:t>
            </a:r>
          </a:p>
          <a:p>
            <a:pPr algn="ctr" eaLnBrk="1" hangingPunct="1">
              <a:spcBef>
                <a:spcPct val="20000"/>
              </a:spcBef>
            </a:pPr>
            <a:r>
              <a:rPr lang="fr-BE" sz="1800" dirty="0" smtClean="0">
                <a:solidFill>
                  <a:srgbClr val="FF6600"/>
                </a:solidFill>
              </a:rPr>
              <a:t>Copromotrice: Patrizia Zanoni</a:t>
            </a:r>
            <a:endParaRPr lang="fr-BE" sz="1800" dirty="0">
              <a:solidFill>
                <a:srgbClr val="FF6600"/>
              </a:solidFill>
            </a:endParaRPr>
          </a:p>
        </p:txBody>
      </p:sp>
      <p:pic>
        <p:nvPicPr>
          <p:cNvPr id="26627" name="Image 2" descr="DiversityChairPartners2smal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18" y="5948660"/>
            <a:ext cx="4445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-108520" y="5517232"/>
            <a:ext cx="437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fr-BE" b="1" dirty="0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Book Antiqua" charset="0"/>
              </a:rPr>
              <a:t>Chaire Diversité et Innovations sociales</a:t>
            </a:r>
            <a:endParaRPr lang="fr-BE" dirty="0">
              <a:solidFill>
                <a:srgbClr val="7030A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Book Antiqu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Book Antiqua" charset="0"/>
                <a:ea typeface="ＭＳ Ｐゴシック" charset="0"/>
                <a:cs typeface="ＭＳ Ｐゴシック" charset="0"/>
              </a:rPr>
              <a:t>Structure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rgbClr val="000000"/>
                </a:solidFill>
              </a:rPr>
              <a:t>Problématique de la recherche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rgbClr val="000000"/>
                </a:solidFill>
              </a:rPr>
              <a:t>Revue de littérature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rgbClr val="000000"/>
                </a:solidFill>
              </a:rPr>
              <a:t>Mes questions de recherche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rgbClr val="000000"/>
                </a:solidFill>
              </a:rPr>
              <a:t>Le cadre théorique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rgbClr val="000000"/>
                </a:solidFill>
              </a:rPr>
              <a:t>Méthodologie</a:t>
            </a:r>
            <a:endParaRPr lang="fr-FR" dirty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endParaRPr lang="fr-FR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99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latin typeface="Book Antiqua" charset="0"/>
                <a:ea typeface="ＭＳ Ｐゴシック" charset="0"/>
                <a:cs typeface="ＭＳ Ｐゴシック" charset="0"/>
              </a:rPr>
              <a:t>Problématique de la recherche</a:t>
            </a:r>
            <a:endParaRPr lang="fr-FR" sz="32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Espace réservé du contenu 2"/>
          <p:cNvSpPr>
            <a:spLocks noGrp="1"/>
          </p:cNvSpPr>
          <p:nvPr>
            <p:ph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fr-FR" sz="2400" dirty="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La Chaire: problématique liée à la diversité dans les organisations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Ma problématique: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’insertion socio-professionnelle des jeunes d’origine étrangère peu qualifiés en Belgique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Attentes des entreprises partenaires: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Recrutement: difficultés à recruter le groupe-cible;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Rétention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:  difficultés à les garder au sein de l’entreprise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990600"/>
          </a:xfrm>
        </p:spPr>
        <p:txBody>
          <a:bodyPr/>
          <a:lstStyle/>
          <a:p>
            <a:r>
              <a:rPr lang="fr-FR" sz="3200" dirty="0">
                <a:latin typeface="Book Antiqua" charset="0"/>
                <a:ea typeface="ＭＳ Ｐゴシック" charset="0"/>
                <a:cs typeface="ＭＳ Ｐゴシック" charset="0"/>
              </a:rPr>
              <a:t>2</a:t>
            </a:r>
            <a:r>
              <a:rPr lang="fr-FR" sz="3200" dirty="0" smtClean="0">
                <a:latin typeface="Book Antiqua" charset="0"/>
                <a:ea typeface="ＭＳ Ｐゴシック" charset="0"/>
                <a:cs typeface="ＭＳ Ｐゴシック" charset="0"/>
              </a:rPr>
              <a:t>. Revue de littérature</a:t>
            </a:r>
            <a:endParaRPr lang="fr-FR" sz="32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ous-titr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Position fragile sur le marché du travail - discrimination (SPF Emploi / </a:t>
            </a:r>
            <a:r>
              <a:rPr lang="fr-FR" sz="2000" dirty="0" err="1" smtClean="0">
                <a:solidFill>
                  <a:schemeClr val="tx1"/>
                </a:solidFill>
              </a:rPr>
              <a:t>Ouali</a:t>
            </a:r>
            <a:r>
              <a:rPr lang="fr-FR" sz="2000" dirty="0" smtClean="0">
                <a:solidFill>
                  <a:schemeClr val="tx1"/>
                </a:solidFill>
              </a:rPr>
              <a:t> et Mertens 2005)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Concentration géographique du groupe-cible dans certains quartiers à </a:t>
            </a:r>
            <a:r>
              <a:rPr lang="fr-FR" sz="2000" dirty="0" err="1" smtClean="0">
                <a:solidFill>
                  <a:schemeClr val="tx1"/>
                </a:solidFill>
              </a:rPr>
              <a:t>Bxl</a:t>
            </a:r>
            <a:r>
              <a:rPr lang="fr-FR" sz="2000" dirty="0" smtClean="0">
                <a:solidFill>
                  <a:schemeClr val="tx1"/>
                </a:solidFill>
              </a:rPr>
              <a:t> (</a:t>
            </a:r>
            <a:r>
              <a:rPr lang="fr-FR" sz="2000" dirty="0" err="1" smtClean="0">
                <a:solidFill>
                  <a:schemeClr val="tx1"/>
                </a:solidFill>
              </a:rPr>
              <a:t>Rea</a:t>
            </a:r>
            <a:r>
              <a:rPr lang="fr-FR" sz="2000" dirty="0" smtClean="0">
                <a:solidFill>
                  <a:schemeClr val="tx1"/>
                </a:solidFill>
              </a:rPr>
              <a:t>, 2008)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Equipes de travail diversifiées peu qualifiées:</a:t>
            </a:r>
          </a:p>
          <a:p>
            <a:pPr marL="685800" lvl="1">
              <a:buFontTx/>
              <a:buChar char="-"/>
              <a:defRPr/>
            </a:pPr>
            <a:r>
              <a:rPr lang="fr-FR" sz="2000" dirty="0">
                <a:solidFill>
                  <a:schemeClr val="tx1"/>
                </a:solidFill>
              </a:rPr>
              <a:t>C</a:t>
            </a:r>
            <a:r>
              <a:rPr lang="fr-FR" sz="2000" dirty="0" smtClean="0">
                <a:solidFill>
                  <a:schemeClr val="tx1"/>
                </a:solidFill>
              </a:rPr>
              <a:t>onflits intergroupes/intragroupes (</a:t>
            </a:r>
            <a:r>
              <a:rPr lang="fr-FR" sz="2000" dirty="0" err="1" smtClean="0">
                <a:solidFill>
                  <a:schemeClr val="tx1"/>
                </a:solidFill>
              </a:rPr>
              <a:t>Ogbanna</a:t>
            </a:r>
            <a:r>
              <a:rPr lang="fr-FR" sz="2000" dirty="0" smtClean="0">
                <a:solidFill>
                  <a:schemeClr val="tx1"/>
                </a:solidFill>
              </a:rPr>
              <a:t> et Harris, 2006)</a:t>
            </a:r>
          </a:p>
          <a:p>
            <a:pPr marL="685800" lvl="1"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Problèmes de communication : malentendus liés notamment à la maîtrise de la langue (</a:t>
            </a:r>
            <a:r>
              <a:rPr lang="fr-FR" sz="2000" dirty="0">
                <a:solidFill>
                  <a:schemeClr val="tx1"/>
                </a:solidFill>
              </a:rPr>
              <a:t>Shaw, </a:t>
            </a:r>
            <a:r>
              <a:rPr lang="fr-FR" sz="2000" dirty="0" err="1">
                <a:solidFill>
                  <a:schemeClr val="tx1"/>
                </a:solidFill>
              </a:rPr>
              <a:t>Barett</a:t>
            </a:r>
            <a:r>
              <a:rPr lang="fr-FR" sz="2000" dirty="0">
                <a:solidFill>
                  <a:schemeClr val="tx1"/>
                </a:solidFill>
              </a:rPr>
              <a:t>-Power, 1998</a:t>
            </a:r>
            <a:r>
              <a:rPr lang="fr-FR" sz="2000" dirty="0" smtClean="0">
                <a:solidFill>
                  <a:schemeClr val="tx1"/>
                </a:solidFill>
              </a:rPr>
              <a:t>)</a:t>
            </a:r>
            <a:endParaRPr lang="fr-FR" sz="2000" dirty="0">
              <a:solidFill>
                <a:schemeClr val="tx1"/>
              </a:solidFill>
            </a:endParaRPr>
          </a:p>
          <a:p>
            <a:pPr marL="685800" lvl="1"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Turnover du personnel (</a:t>
            </a:r>
            <a:r>
              <a:rPr lang="fr-FR" sz="2000" dirty="0" err="1">
                <a:solidFill>
                  <a:schemeClr val="tx1"/>
                </a:solidFill>
              </a:rPr>
              <a:t>Milliken</a:t>
            </a:r>
            <a:r>
              <a:rPr lang="fr-FR" sz="2000" dirty="0">
                <a:solidFill>
                  <a:schemeClr val="tx1"/>
                </a:solidFill>
              </a:rPr>
              <a:t>, Martins, 2006</a:t>
            </a:r>
            <a:r>
              <a:rPr lang="fr-FR" sz="2000" dirty="0" smtClean="0">
                <a:solidFill>
                  <a:schemeClr val="tx1"/>
                </a:solidFill>
              </a:rPr>
              <a:t>)</a:t>
            </a:r>
          </a:p>
          <a:p>
            <a:pPr lvl="2"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Pénibilité </a:t>
            </a:r>
            <a:r>
              <a:rPr lang="fr-FR" sz="2000" dirty="0">
                <a:solidFill>
                  <a:schemeClr val="tx1"/>
                </a:solidFill>
              </a:rPr>
              <a:t>du travail;</a:t>
            </a:r>
          </a:p>
          <a:p>
            <a:pPr lvl="2"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Exigences de flexibilité;</a:t>
            </a:r>
            <a:endParaRPr lang="fr-FR" sz="2000" dirty="0">
              <a:solidFill>
                <a:schemeClr val="tx1"/>
              </a:solidFill>
            </a:endParaRPr>
          </a:p>
          <a:p>
            <a:pPr lvl="2"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Niveau de salaire (</a:t>
            </a:r>
            <a:r>
              <a:rPr lang="fr-FR" sz="2000" dirty="0" err="1" smtClean="0">
                <a:solidFill>
                  <a:schemeClr val="tx1"/>
                </a:solidFill>
              </a:rPr>
              <a:t>Ogbanna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</a:rPr>
              <a:t>et Harris, </a:t>
            </a:r>
            <a:r>
              <a:rPr lang="fr-FR" sz="2000" dirty="0" smtClean="0">
                <a:solidFill>
                  <a:schemeClr val="tx1"/>
                </a:solidFill>
              </a:rPr>
              <a:t>2006)</a:t>
            </a:r>
          </a:p>
          <a:p>
            <a:pPr lvl="2"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Styles de management</a:t>
            </a:r>
          </a:p>
          <a:p>
            <a:pPr lvl="2"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marL="800100" lvl="2" indent="0">
              <a:buNone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685800" lvl="1">
              <a:buFontTx/>
              <a:buChar char="-"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514350" indent="-514350">
              <a:buFontTx/>
              <a:buAutoNum type="arabicPeriod"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fr-F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3. Mes questions de recherche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Questions:</a:t>
            </a:r>
          </a:p>
          <a:p>
            <a:pPr lvl="1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Comment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se structurent et se créent les relations au travail dans un groupe multi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-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thnique caractérisé par un bas niveau de qualification? 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Quels sont les éléments qui influencent le climat de travail et la satisfaction des différentes parties prenantes?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400050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Variables indépendantes: facteurs individuels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organisationnels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et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sociétaux</a:t>
            </a:r>
            <a:endParaRPr lang="fr-FR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400050">
              <a:defRPr/>
            </a:pP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Variable </a:t>
            </a:r>
            <a:r>
              <a:rPr lang="fr-FR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dépendante: les relations </a:t>
            </a:r>
            <a:r>
              <a:rPr lang="fr-FR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 travail dans des unités composées de personnel peu qualifié, diversifié.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18122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4. Le cadre théorique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5040560"/>
          </a:xfrm>
        </p:spPr>
        <p:txBody>
          <a:bodyPr/>
          <a:lstStyle/>
          <a:p>
            <a:r>
              <a:rPr lang="fr-FR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Théorie </a:t>
            </a:r>
            <a:r>
              <a:rPr lang="fr-FR" sz="24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de l’identité </a:t>
            </a:r>
            <a:r>
              <a:rPr lang="fr-FR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sociale (personnel diversifié): Henri </a:t>
            </a:r>
            <a:r>
              <a:rPr lang="fr-FR" sz="2400" dirty="0" err="1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Tajfel</a:t>
            </a:r>
            <a:r>
              <a:rPr lang="fr-FR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&amp; John Turner (1979)</a:t>
            </a:r>
          </a:p>
          <a:p>
            <a:r>
              <a:rPr lang="fr-FR" sz="24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Approche managériale de l’intégration (gestion de la diversité):</a:t>
            </a:r>
          </a:p>
          <a:p>
            <a:pPr lvl="1"/>
            <a:r>
              <a:rPr lang="fr-FR" sz="24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Ely &amp; Thomas, </a:t>
            </a:r>
            <a:r>
              <a:rPr lang="fr-FR" sz="2400" dirty="0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2001 (3 perspectives d’intégration)</a:t>
            </a:r>
          </a:p>
          <a:p>
            <a:pPr lvl="1"/>
            <a:r>
              <a:rPr lang="fr-FR" sz="2400" dirty="0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Cox, 1991 (6 dimensions d’intégration)</a:t>
            </a:r>
          </a:p>
          <a:p>
            <a:r>
              <a:rPr lang="fr-FR" sz="24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Approche des facteurs socio-culturels et nationaux dans politiques de gestion de la diversité (Davel, Dupuis, </a:t>
            </a:r>
            <a:r>
              <a:rPr lang="fr-FR" sz="2400" dirty="0" err="1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Chanlat</a:t>
            </a:r>
            <a:r>
              <a:rPr lang="fr-FR" sz="24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, 2012) (ex: comptage ethnique / politique régionale </a:t>
            </a:r>
            <a:r>
              <a:rPr lang="fr-FR" sz="2400" dirty="0" err="1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Bxl</a:t>
            </a:r>
            <a:r>
              <a:rPr lang="fr-FR" sz="24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</a:p>
          <a:p>
            <a:pPr marL="457200" lvl="1" indent="0">
              <a:buNone/>
            </a:pPr>
            <a:endParaRPr lang="fr-FR" sz="24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990600"/>
          </a:xfrm>
        </p:spPr>
        <p:txBody>
          <a:bodyPr/>
          <a:lstStyle/>
          <a:p>
            <a:r>
              <a:rPr lang="fr-FR" sz="3200" dirty="0" smtClean="0"/>
              <a:t>5. Méthodologie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Approche 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anthropologique et sociologique</a:t>
            </a:r>
          </a:p>
          <a:p>
            <a:pPr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Méthodes: </a:t>
            </a:r>
          </a:p>
          <a:p>
            <a:pPr lvl="1"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Entretiens exploratoires avec agents d’insertion socio-professionnelle (</a:t>
            </a:r>
            <a:r>
              <a:rPr lang="fr-FR" sz="2000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Bxl</a:t>
            </a: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Observation participante: observer </a:t>
            </a:r>
            <a:r>
              <a:rPr lang="fr-FR" sz="20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des collectifs de travail dans leur fonctionnement au </a:t>
            </a: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quotidien </a:t>
            </a:r>
          </a:p>
          <a:p>
            <a:pPr lvl="1"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Entretiens qualitatifs</a:t>
            </a:r>
          </a:p>
          <a:p>
            <a:pPr lvl="1"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Analyse de documents</a:t>
            </a:r>
          </a:p>
          <a:p>
            <a:pPr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Echantillon: 3 études de cas (SNCB/ GDF-Suez / Mobistar)</a:t>
            </a:r>
          </a:p>
          <a:p>
            <a:pPr lvl="1"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Identification de lieux de travail de personnel avec un faible niveau de qualification (JOEPQ)  </a:t>
            </a:r>
          </a:p>
          <a:p>
            <a:pPr lvl="1">
              <a:defRPr/>
            </a:pPr>
            <a:endParaRPr lang="fr-FR" sz="20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16334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r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6003925"/>
          </a:xfrm>
        </p:spPr>
        <p:txBody>
          <a:bodyPr/>
          <a:lstStyle/>
          <a:p>
            <a:r>
              <a:rPr lang="fr-FR" dirty="0" smtClean="0">
                <a:latin typeface="Book Antiqua" charset="0"/>
                <a:ea typeface="ＭＳ Ｐゴシック" charset="0"/>
                <a:cs typeface="ＭＳ Ｐゴシック" charset="0"/>
              </a:rPr>
              <a:t>Merci pour votre attention ….</a:t>
            </a:r>
            <a:br>
              <a:rPr lang="fr-FR" dirty="0" smtClean="0">
                <a:latin typeface="Book Antiqua" charset="0"/>
                <a:ea typeface="ＭＳ Ｐゴシック" charset="0"/>
                <a:cs typeface="ＭＳ Ｐゴシック" charset="0"/>
              </a:rPr>
            </a:br>
            <a:r>
              <a:rPr lang="fr-FR" dirty="0" smtClean="0">
                <a:latin typeface="Book Antiqua" charset="0"/>
                <a:ea typeface="ＭＳ Ｐゴシック" charset="0"/>
                <a:cs typeface="ＭＳ Ｐゴシック" charset="0"/>
              </a:rPr>
              <a:t>Bienvenue aux suggestions ….</a:t>
            </a:r>
            <a:endParaRPr lang="fr-FR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ésentation d'un plan commercial">
  <a:themeElements>
    <a:clrScheme name="Présentation d'un plan commercial 11">
      <a:dk1>
        <a:srgbClr val="005A58"/>
      </a:dk1>
      <a:lt1>
        <a:srgbClr val="FFFFFF"/>
      </a:lt1>
      <a:dk2>
        <a:srgbClr val="4BB7B7"/>
      </a:dk2>
      <a:lt2>
        <a:srgbClr val="99CCFF"/>
      </a:lt2>
      <a:accent1>
        <a:srgbClr val="586F9E"/>
      </a:accent1>
      <a:accent2>
        <a:srgbClr val="4A24A8"/>
      </a:accent2>
      <a:accent3>
        <a:srgbClr val="B1D8D8"/>
      </a:accent3>
      <a:accent4>
        <a:srgbClr val="DADADA"/>
      </a:accent4>
      <a:accent5>
        <a:srgbClr val="B4BBCC"/>
      </a:accent5>
      <a:accent6>
        <a:srgbClr val="422098"/>
      </a:accent6>
      <a:hlink>
        <a:srgbClr val="CCECFF"/>
      </a:hlink>
      <a:folHlink>
        <a:srgbClr val="B2B2B2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9" charset="0"/>
          </a:defRPr>
        </a:defPPr>
      </a:lstStyle>
    </a:lnDef>
  </a:objectDefaults>
  <a:extraClrSchemeLst>
    <a:extraClrScheme>
      <a:clrScheme name="Présentation d'un plan commercial 1">
        <a:dk1>
          <a:srgbClr val="5C1F00"/>
        </a:dk1>
        <a:lt1>
          <a:srgbClr val="FFFFFF"/>
        </a:lt1>
        <a:dk2>
          <a:srgbClr val="E55555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F0B4B4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2">
        <a:dk1>
          <a:srgbClr val="2D2015"/>
        </a:dk1>
        <a:lt1>
          <a:srgbClr val="FFFFFF"/>
        </a:lt1>
        <a:dk2>
          <a:srgbClr val="9C8D6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CBC5B8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ADBA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3">
        <a:dk1>
          <a:srgbClr val="C0C0C0"/>
        </a:dk1>
        <a:lt1>
          <a:srgbClr val="FFFFFF"/>
        </a:lt1>
        <a:dk2>
          <a:srgbClr val="000000"/>
        </a:dk2>
        <a:lt2>
          <a:srgbClr val="333333"/>
        </a:lt2>
        <a:accent1>
          <a:srgbClr val="5F5F5F"/>
        </a:accent1>
        <a:accent2>
          <a:srgbClr val="DDDDDD"/>
        </a:accent2>
        <a:accent3>
          <a:srgbClr val="FFFFFF"/>
        </a:accent3>
        <a:accent4>
          <a:srgbClr val="A4A4A4"/>
        </a:accent4>
        <a:accent5>
          <a:srgbClr val="B6B6B6"/>
        </a:accent5>
        <a:accent6>
          <a:srgbClr val="C8C8C8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'un plan commercial 4">
        <a:dk1>
          <a:srgbClr val="003366"/>
        </a:dk1>
        <a:lt1>
          <a:srgbClr val="FFFFFF"/>
        </a:lt1>
        <a:dk2>
          <a:srgbClr val="42A5F0"/>
        </a:dk2>
        <a:lt2>
          <a:srgbClr val="3399FF"/>
        </a:lt2>
        <a:accent1>
          <a:srgbClr val="4880B8"/>
        </a:accent1>
        <a:accent2>
          <a:srgbClr val="00B000"/>
        </a:accent2>
        <a:accent3>
          <a:srgbClr val="B0CFF6"/>
        </a:accent3>
        <a:accent4>
          <a:srgbClr val="DADADA"/>
        </a:accent4>
        <a:accent5>
          <a:srgbClr val="B1C0D8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5">
        <a:dk1>
          <a:srgbClr val="336699"/>
        </a:dk1>
        <a:lt1>
          <a:srgbClr val="FFFFFF"/>
        </a:lt1>
        <a:dk2>
          <a:srgbClr val="DDDDDD"/>
        </a:dk2>
        <a:lt2>
          <a:srgbClr val="B2C8D8"/>
        </a:lt2>
        <a:accent1>
          <a:srgbClr val="1F62C5"/>
        </a:accent1>
        <a:accent2>
          <a:srgbClr val="468A4B"/>
        </a:accent2>
        <a:accent3>
          <a:srgbClr val="EBEBEB"/>
        </a:accent3>
        <a:accent4>
          <a:srgbClr val="DADADA"/>
        </a:accent4>
        <a:accent5>
          <a:srgbClr val="ABB7DF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6">
        <a:dk1>
          <a:srgbClr val="777777"/>
        </a:dk1>
        <a:lt1>
          <a:srgbClr val="FFFFFF"/>
        </a:lt1>
        <a:dk2>
          <a:srgbClr val="ABADA1"/>
        </a:dk2>
        <a:lt2>
          <a:srgbClr val="C2C2BA"/>
        </a:lt2>
        <a:accent1>
          <a:srgbClr val="909082"/>
        </a:accent1>
        <a:accent2>
          <a:srgbClr val="809EA8"/>
        </a:accent2>
        <a:accent3>
          <a:srgbClr val="D2D3CD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7">
        <a:dk1>
          <a:srgbClr val="3E3E5C"/>
        </a:dk1>
        <a:lt1>
          <a:srgbClr val="FFFFFF"/>
        </a:lt1>
        <a:dk2>
          <a:srgbClr val="BABBD2"/>
        </a:dk2>
        <a:lt2>
          <a:srgbClr val="B2B2B2"/>
        </a:lt2>
        <a:accent1>
          <a:srgbClr val="787682"/>
        </a:accent1>
        <a:accent2>
          <a:srgbClr val="6699FF"/>
        </a:accent2>
        <a:accent3>
          <a:srgbClr val="D9DAE5"/>
        </a:accent3>
        <a:accent4>
          <a:srgbClr val="DADADA"/>
        </a:accent4>
        <a:accent5>
          <a:srgbClr val="BEBDC1"/>
        </a:accent5>
        <a:accent6>
          <a:srgbClr val="5C8A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8">
        <a:dk1>
          <a:srgbClr val="777777"/>
        </a:dk1>
        <a:lt1>
          <a:srgbClr val="FFFFDF"/>
        </a:lt1>
        <a:dk2>
          <a:srgbClr val="FFFFD9"/>
        </a:dk2>
        <a:lt2>
          <a:srgbClr val="AA8322"/>
        </a:lt2>
        <a:accent1>
          <a:srgbClr val="D6B778"/>
        </a:accent1>
        <a:accent2>
          <a:srgbClr val="33CCCC"/>
        </a:accent2>
        <a:accent3>
          <a:srgbClr val="FFFFE9"/>
        </a:accent3>
        <a:accent4>
          <a:srgbClr val="DADABE"/>
        </a:accent4>
        <a:accent5>
          <a:srgbClr val="E8D8BE"/>
        </a:accent5>
        <a:accent6>
          <a:srgbClr val="2DB9B9"/>
        </a:accent6>
        <a:hlink>
          <a:srgbClr val="FF505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9">
        <a:dk1>
          <a:srgbClr val="EACD64"/>
        </a:dk1>
        <a:lt1>
          <a:srgbClr val="FEDA9A"/>
        </a:lt1>
        <a:dk2>
          <a:srgbClr val="AD7625"/>
        </a:dk2>
        <a:lt2>
          <a:srgbClr val="969696"/>
        </a:lt2>
        <a:accent1>
          <a:srgbClr val="8F6F59"/>
        </a:accent1>
        <a:accent2>
          <a:srgbClr val="FFC891"/>
        </a:accent2>
        <a:accent3>
          <a:srgbClr val="FEEACA"/>
        </a:accent3>
        <a:accent4>
          <a:srgbClr val="C8AF54"/>
        </a:accent4>
        <a:accent5>
          <a:srgbClr val="C6BBB5"/>
        </a:accent5>
        <a:accent6>
          <a:srgbClr val="E7B583"/>
        </a:accent6>
        <a:hlink>
          <a:srgbClr val="FF8A3B"/>
        </a:hlink>
        <a:folHlink>
          <a:srgbClr val="EEC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'un plan commercial 10">
        <a:dk1>
          <a:srgbClr val="808080"/>
        </a:dk1>
        <a:lt1>
          <a:srgbClr val="FFFFFF"/>
        </a:lt1>
        <a:dk2>
          <a:srgbClr val="F8F8F8"/>
        </a:dk2>
        <a:lt2>
          <a:srgbClr val="0099CC"/>
        </a:lt2>
        <a:accent1>
          <a:srgbClr val="66A0CC"/>
        </a:accent1>
        <a:accent2>
          <a:srgbClr val="CCCCFF"/>
        </a:accent2>
        <a:accent3>
          <a:srgbClr val="FBFBFB"/>
        </a:accent3>
        <a:accent4>
          <a:srgbClr val="DADADA"/>
        </a:accent4>
        <a:accent5>
          <a:srgbClr val="B8CDE2"/>
        </a:accent5>
        <a:accent6>
          <a:srgbClr val="B9B9E7"/>
        </a:accent6>
        <a:hlink>
          <a:srgbClr val="3333CC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'un plan commercial 11">
        <a:dk1>
          <a:srgbClr val="005A58"/>
        </a:dk1>
        <a:lt1>
          <a:srgbClr val="FFFFFF"/>
        </a:lt1>
        <a:dk2>
          <a:srgbClr val="4BB7B7"/>
        </a:dk2>
        <a:lt2>
          <a:srgbClr val="99CCFF"/>
        </a:lt2>
        <a:accent1>
          <a:srgbClr val="586F9E"/>
        </a:accent1>
        <a:accent2>
          <a:srgbClr val="4A24A8"/>
        </a:accent2>
        <a:accent3>
          <a:srgbClr val="B1D8D8"/>
        </a:accent3>
        <a:accent4>
          <a:srgbClr val="DADADA"/>
        </a:accent4>
        <a:accent5>
          <a:srgbClr val="B4BBCC"/>
        </a:accent5>
        <a:accent6>
          <a:srgbClr val="422098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C:\WINDOWS\TEMP\TCD681.tmp\Présentation d'un plan commercial.pot</Template>
  <TotalTime>8942</TotalTime>
  <Words>459</Words>
  <Application>Microsoft Macintosh PowerPoint</Application>
  <PresentationFormat>Présentation à l'écran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Présentation d'un plan commercial</vt:lpstr>
      <vt:lpstr>Modèle par défaut</vt:lpstr>
      <vt:lpstr>Présentation PowerPoint</vt:lpstr>
      <vt:lpstr>Structure</vt:lpstr>
      <vt:lpstr>Problématique de la recherche</vt:lpstr>
      <vt:lpstr>2. Revue de littérature</vt:lpstr>
      <vt:lpstr>3. Mes questions de recherche</vt:lpstr>
      <vt:lpstr>4. Le cadre théorique</vt:lpstr>
      <vt:lpstr>5. Méthodologie</vt:lpstr>
      <vt:lpstr>Merci pour votre attention …. Bienvenue aux suggestions ….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Société</dc:title>
  <dc:creator>Philippe Warland</dc:creator>
  <cp:lastModifiedBy>Mehdi  Ould Kherroubi</cp:lastModifiedBy>
  <cp:revision>232</cp:revision>
  <cp:lastPrinted>2012-08-29T12:11:33Z</cp:lastPrinted>
  <dcterms:created xsi:type="dcterms:W3CDTF">2011-03-28T09:03:07Z</dcterms:created>
  <dcterms:modified xsi:type="dcterms:W3CDTF">2013-04-17T15:33:22Z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TC010175101036</vt:lpwstr>
  </property>
</Properties>
</file>