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561263" cy="10693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103718" indent="394127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207435" indent="788255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311153" indent="1182382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416600" indent="1574781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489225" algn="l" defTabSz="995690" rtl="0" eaLnBrk="1" latinLnBrk="0" hangingPunct="1">
      <a:defRPr sz="500"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987070" algn="l" defTabSz="995690" rtl="0" eaLnBrk="1" latinLnBrk="0" hangingPunct="1">
      <a:defRPr sz="500"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484916" algn="l" defTabSz="995690" rtl="0" eaLnBrk="1" latinLnBrk="0" hangingPunct="1">
      <a:defRPr sz="500"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982761" algn="l" defTabSz="995690" rtl="0" eaLnBrk="1" latinLnBrk="0" hangingPunct="1">
      <a:defRPr sz="500"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énédicte Jonius" initials="BJ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003399"/>
    <a:srgbClr val="EAEAEA"/>
    <a:srgbClr val="3C8CBE"/>
    <a:srgbClr val="EA2100"/>
    <a:srgbClr val="C30928"/>
    <a:srgbClr val="9A8500"/>
    <a:srgbClr val="00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>
      <p:cViewPr>
        <p:scale>
          <a:sx n="100" d="100"/>
          <a:sy n="100" d="100"/>
        </p:scale>
        <p:origin x="-1650" y="-78"/>
      </p:cViewPr>
      <p:guideLst>
        <p:guide orient="horz" pos="3368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CF1714E-E266-4C8F-9D82-F921507E79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43990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B342CA-968A-4F29-ABED-562D8A9D2EE4}" type="datetimeFigureOut">
              <a:rPr lang="en-US"/>
              <a:pPr/>
              <a:t>12/12/2012</a:t>
            </a:fld>
            <a:endParaRPr lang="en-US"/>
          </a:p>
        </p:txBody>
      </p:sp>
      <p:sp>
        <p:nvSpPr>
          <p:cNvPr id="1536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17738" y="685800"/>
            <a:ext cx="24225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EFA7E7-BDB3-4B2D-88FB-96BEF04B7477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1637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97845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95690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493535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991380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489225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17738" y="685800"/>
            <a:ext cx="2422525" cy="3429000"/>
          </a:xfrm>
          <a:ln/>
        </p:spPr>
      </p:sp>
      <p:sp>
        <p:nvSpPr>
          <p:cNvPr id="163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EB09E61-6EAE-473F-877A-3316F730B99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0" y="-2"/>
            <a:ext cx="302451" cy="10687874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255977" y="1061040"/>
            <a:ext cx="37806" cy="57031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22499" y="1061040"/>
            <a:ext cx="22684" cy="57031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06744" y="1061040"/>
            <a:ext cx="7561" cy="57031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183382" y="1061040"/>
            <a:ext cx="7561" cy="57031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756126" y="6772487"/>
            <a:ext cx="6427074" cy="3079699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756126" y="4419939"/>
            <a:ext cx="6427074" cy="2352548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11103" y="7870196"/>
            <a:ext cx="60490" cy="263770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11103" y="7479484"/>
            <a:ext cx="60490" cy="356447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11103" y="7231353"/>
            <a:ext cx="60490" cy="213868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11103" y="7083027"/>
            <a:ext cx="60490" cy="114063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922C03-C183-48AA-B643-25BA0FD2842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1916" y="428234"/>
            <a:ext cx="1638274" cy="912404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4084" y="428234"/>
            <a:ext cx="4851810" cy="912404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4D5191-84D2-4F85-ACAA-D7922C78194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82491A-9E8C-4A2A-8B02-105A322AF38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3993107" y="1674470"/>
            <a:ext cx="3574017" cy="902998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09236" y="0"/>
            <a:ext cx="4560024" cy="1031501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2183041" y="2748596"/>
            <a:ext cx="6416040" cy="98296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4914821" y="0"/>
            <a:ext cx="2268379" cy="665367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4914821" y="6653671"/>
            <a:ext cx="2646442" cy="17822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4914821" y="0"/>
            <a:ext cx="1134189" cy="665367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4918760" y="6621494"/>
            <a:ext cx="1728851" cy="40719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4914821" y="6653671"/>
            <a:ext cx="1323221" cy="40397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4914821" y="2138680"/>
            <a:ext cx="2646442" cy="451499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4914821" y="2732758"/>
            <a:ext cx="2646442" cy="39209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819137" y="6653671"/>
            <a:ext cx="4095684" cy="40397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441074" y="6653671"/>
            <a:ext cx="4410737" cy="40397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03330" y="3802098"/>
            <a:ext cx="4662779" cy="285157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03330" y="3326835"/>
            <a:ext cx="4662779" cy="332683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3780632" y="6653671"/>
            <a:ext cx="1134189" cy="40397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4544" y="2107607"/>
            <a:ext cx="4728310" cy="1524154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EB0399-D82C-4E83-B60A-A72D60DB056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00300" y="627235"/>
            <a:ext cx="7031975" cy="1381917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4544" y="798440"/>
            <a:ext cx="6744647" cy="1211919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07228" y="1061040"/>
            <a:ext cx="22684" cy="57031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339950" y="1061040"/>
            <a:ext cx="22684" cy="57031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370828" y="1061040"/>
            <a:ext cx="7561" cy="57031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394190" y="1061040"/>
            <a:ext cx="7561" cy="57031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13850" y="1061040"/>
            <a:ext cx="30245" cy="57031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798440"/>
            <a:ext cx="6805137" cy="1425787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3971" y="2760671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9549" y="2760671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C72E622-0E0B-4223-AB6A-2D76E6F0DE2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627236"/>
            <a:ext cx="7332275" cy="1381917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7444" y="798440"/>
            <a:ext cx="6427074" cy="1425787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821869"/>
            <a:ext cx="3340871" cy="997555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3841017" y="2821869"/>
            <a:ext cx="3342183" cy="997555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78063" y="3834276"/>
            <a:ext cx="3340871" cy="61736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834276"/>
            <a:ext cx="3342183" cy="61736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3BFE716-0D88-40F8-8172-358EEFFFA76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72595" y="1061040"/>
            <a:ext cx="37806" cy="57031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9117" y="1061040"/>
            <a:ext cx="22684" cy="57031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3362" y="1061040"/>
            <a:ext cx="7561" cy="57031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1061040"/>
            <a:ext cx="7561" cy="57031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23846" y="1061040"/>
            <a:ext cx="22684" cy="57031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56568" y="1061040"/>
            <a:ext cx="22684" cy="57031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187446" y="1061040"/>
            <a:ext cx="7561" cy="57031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10808" y="1061040"/>
            <a:ext cx="7561" cy="57031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30468" y="1061040"/>
            <a:ext cx="30245" cy="57031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6126" y="798440"/>
            <a:ext cx="6427074" cy="1425787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BF8B11-307C-4A2D-ACAF-31FF7B761BB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CA6FE1-A4DA-477C-A0ED-D816F4E4F57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7095" y="425756"/>
            <a:ext cx="6805137" cy="1811937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67095" y="2237693"/>
            <a:ext cx="2079347" cy="7128933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835474" y="2237693"/>
            <a:ext cx="4536758" cy="71289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10AA25-9852-4D5D-B90D-6BA935FB20E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329" y="1"/>
            <a:ext cx="7258812" cy="292834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00329" y="2939247"/>
            <a:ext cx="7262436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6992176" y="1948090"/>
            <a:ext cx="207012" cy="106230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756126" y="688025"/>
            <a:ext cx="5670947" cy="109420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4329" y="2952896"/>
            <a:ext cx="7258812" cy="773415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756126" y="1793373"/>
            <a:ext cx="5670947" cy="106934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7118197" y="2185721"/>
            <a:ext cx="207012" cy="106230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6831348" y="2346579"/>
            <a:ext cx="207012" cy="106230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355894" y="86538"/>
            <a:ext cx="1764295" cy="569325"/>
          </a:xfrm>
        </p:spPr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756126" y="86538"/>
            <a:ext cx="4599768" cy="569325"/>
          </a:xfrm>
        </p:spPr>
        <p:txBody>
          <a:bodyPr/>
          <a:lstStyle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120189" y="86538"/>
            <a:ext cx="378063" cy="569325"/>
          </a:xfrm>
        </p:spPr>
        <p:txBody>
          <a:bodyPr/>
          <a:lstStyle>
            <a:extLst/>
          </a:lstStyle>
          <a:p>
            <a:pPr>
              <a:defRPr/>
            </a:pPr>
            <a:fld id="{DAFB8F93-20F4-48AA-8DA1-4D5C6D93E3E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2"/>
            <a:ext cx="302451" cy="10687874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11103" y="7870196"/>
            <a:ext cx="60490" cy="263770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11103" y="7479484"/>
            <a:ext cx="60490" cy="356447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11103" y="7231353"/>
            <a:ext cx="60490" cy="213868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11103" y="7083027"/>
            <a:ext cx="60490" cy="114063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55977" y="1061040"/>
            <a:ext cx="37806" cy="57031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22499" y="1061040"/>
            <a:ext cx="22684" cy="57031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06744" y="1061040"/>
            <a:ext cx="7561" cy="57031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183382" y="1061040"/>
            <a:ext cx="7561" cy="57031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756126" y="798440"/>
            <a:ext cx="6427074" cy="1425787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756126" y="2781033"/>
            <a:ext cx="6427074" cy="712893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355894" y="10005260"/>
            <a:ext cx="1764295" cy="5693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56126" y="10005260"/>
            <a:ext cx="4599768" cy="5693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120189" y="10005260"/>
            <a:ext cx="378063" cy="5693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39D9E38-89DD-446C-8631-C0B3017177A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 44" descr="crbst_51VK7BRX6JL__SL500_AA300_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791" y="5202684"/>
            <a:ext cx="2484488" cy="248448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0" y="9883204"/>
            <a:ext cx="7561263" cy="498113"/>
          </a:xfrm>
          <a:prstGeom prst="rect">
            <a:avLst/>
          </a:prstGeom>
          <a:noFill/>
        </p:spPr>
        <p:txBody>
          <a:bodyPr wrap="square" lIns="20858" tIns="10428" rIns="20858" bIns="10428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fr-BE" sz="1300" b="1" dirty="0">
                <a:solidFill>
                  <a:schemeClr val="accent6"/>
                </a:solidFill>
                <a:latin typeface="Segoe UI" pitchFamily="34" charset="0"/>
                <a:cs typeface="Segoe UI" pitchFamily="34" charset="0"/>
              </a:rPr>
              <a:t>Université de Liège, Belgique</a:t>
            </a:r>
          </a:p>
          <a:p>
            <a:pPr algn="ctr">
              <a:lnSpc>
                <a:spcPct val="130000"/>
              </a:lnSpc>
              <a:defRPr/>
            </a:pPr>
            <a:r>
              <a:rPr lang="fr-BE" sz="700" dirty="0" smtClean="0">
                <a:solidFill>
                  <a:schemeClr val="accent6"/>
                </a:solidFill>
                <a:latin typeface="Segoe UI" pitchFamily="34" charset="0"/>
                <a:cs typeface="Segoe UI" pitchFamily="34" charset="0"/>
              </a:rPr>
              <a:t>cstassart@ulg.ac.be</a:t>
            </a:r>
            <a:endParaRPr lang="fr-BE" sz="700" dirty="0">
              <a:solidFill>
                <a:schemeClr val="accent6"/>
              </a:solidFill>
              <a:latin typeface="Segoe UI" pitchFamily="34" charset="0"/>
              <a:cs typeface="Segoe UI" pitchFamily="34" charset="0"/>
            </a:endParaRPr>
          </a:p>
          <a:p>
            <a:pPr>
              <a:defRPr/>
            </a:pPr>
            <a:endParaRPr lang="fr-BE" dirty="0">
              <a:solidFill>
                <a:srgbClr val="5348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220791" y="882204"/>
            <a:ext cx="2088232" cy="852056"/>
          </a:xfrm>
          <a:prstGeom prst="rect">
            <a:avLst/>
          </a:prstGeom>
          <a:noFill/>
          <a:ln>
            <a:noFill/>
          </a:ln>
        </p:spPr>
        <p:txBody>
          <a:bodyPr wrap="square" lIns="20858" tIns="10428" rIns="20858" bIns="10428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fr-BE" sz="900" dirty="0" smtClean="0">
                <a:latin typeface="Times New Roman" pitchFamily="18" charset="0"/>
                <a:cs typeface="+mn-cs"/>
              </a:rPr>
              <a:t>Psychologie de la santé</a:t>
            </a:r>
            <a:r>
              <a:rPr lang="fr-BE" sz="900" dirty="0" smtClean="0">
                <a:latin typeface="Times New Roman" pitchFamily="18" charset="0"/>
                <a:cs typeface="+mn-cs"/>
              </a:rPr>
              <a:t>, Département Psychologies et Cliniques des Systèmes Humains, Faculté </a:t>
            </a:r>
            <a:r>
              <a:rPr lang="fr-BE" sz="900" dirty="0" smtClean="0">
                <a:latin typeface="Times New Roman" pitchFamily="18" charset="0"/>
                <a:cs typeface="+mn-cs"/>
              </a:rPr>
              <a:t>de </a:t>
            </a:r>
            <a:r>
              <a:rPr lang="fr-BE" sz="900" dirty="0" smtClean="0">
                <a:latin typeface="Times New Roman" pitchFamily="18" charset="0"/>
                <a:cs typeface="+mn-cs"/>
              </a:rPr>
              <a:t>Psychologie et des Sciences de l’Education, Université de Liège, 5 boulevard du Rectorat, 4000 Liège, Belgique</a:t>
            </a:r>
            <a:endParaRPr lang="fr-BE" sz="900" spc="34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076775" y="2178348"/>
            <a:ext cx="2088232" cy="1544554"/>
          </a:xfrm>
          <a:prstGeom prst="rect">
            <a:avLst/>
          </a:prstGeom>
          <a:noFill/>
        </p:spPr>
        <p:txBody>
          <a:bodyPr wrap="square" lIns="20858" tIns="10428" rIns="20858" bIns="10428">
            <a:spAutoFit/>
          </a:bodyPr>
          <a:lstStyle/>
          <a:p>
            <a:pPr>
              <a:defRPr/>
            </a:pPr>
            <a:r>
              <a:rPr lang="fr-BE" sz="1400" b="1" u="sng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OBJECTIFS</a:t>
            </a:r>
          </a:p>
          <a:p>
            <a:pPr>
              <a:defRPr/>
            </a:pPr>
            <a:endParaRPr lang="fr-BE" sz="800" b="1" dirty="0" smtClean="0">
              <a:ln w="1905"/>
              <a:solidFill>
                <a:schemeClr val="accent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Blip>
                <a:blip r:embed="rId4"/>
              </a:buBlip>
              <a:defRPr/>
            </a:pPr>
            <a:r>
              <a:rPr lang="fr-BE" sz="11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Examiner la consistance interne  de la mesure de l’IE pour enfant</a:t>
            </a:r>
          </a:p>
          <a:p>
            <a:pPr algn="just">
              <a:defRPr/>
            </a:pPr>
            <a:endParaRPr lang="fr-BE" sz="11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Blip>
                <a:blip r:embed="rId4"/>
              </a:buBlip>
              <a:defRPr/>
            </a:pPr>
            <a:r>
              <a:rPr lang="fr-BE" sz="11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Evaluer la part explicative de l’IE </a:t>
            </a:r>
            <a:r>
              <a:rPr lang="fr-BE" sz="1100" dirty="0" smtClean="0">
                <a:latin typeface="Times New Roman" pitchFamily="18" charset="0"/>
                <a:cs typeface="Times New Roman" pitchFamily="18" charset="0"/>
              </a:rPr>
              <a:t>dans la présence d'une anxiété trait chez l'enfant, en tenant compte de l'effet de genre</a:t>
            </a:r>
            <a:endParaRPr lang="fr-BE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84287" y="5418708"/>
            <a:ext cx="2592288" cy="236503"/>
          </a:xfrm>
          <a:prstGeom prst="rect">
            <a:avLst/>
          </a:prstGeom>
          <a:noFill/>
        </p:spPr>
        <p:txBody>
          <a:bodyPr wrap="square" lIns="20858" tIns="10428" rIns="20858" bIns="10428">
            <a:spAutoFit/>
          </a:bodyPr>
          <a:lstStyle/>
          <a:p>
            <a:pPr>
              <a:defRPr/>
            </a:pPr>
            <a:r>
              <a:rPr lang="fr-BE" sz="1400" b="1" u="sng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RESULTATS</a:t>
            </a:r>
            <a:r>
              <a:rPr lang="fr-BE" sz="1400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BE" sz="11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VI = STAIC</a:t>
            </a:r>
            <a:r>
              <a:rPr lang="fr-BE" sz="1100" b="1" dirty="0" smtClean="0">
                <a:ln w="1905"/>
                <a:solidFill>
                  <a:srgbClr val="EA21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1100" dirty="0" smtClean="0">
                <a:solidFill>
                  <a:srgbClr val="EA21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BE" sz="1100" dirty="0">
              <a:solidFill>
                <a:srgbClr val="EA21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4" name="Picture 77"/>
          <p:cNvPicPr>
            <a:picLocks noChangeAspect="1" noChangeArrowheads="1"/>
          </p:cNvPicPr>
          <p:nvPr/>
        </p:nvPicPr>
        <p:blipFill>
          <a:blip r:embed="rId5" cstate="print">
            <a:lum bright="6000"/>
          </a:blip>
          <a:srcRect/>
          <a:stretch>
            <a:fillRect/>
          </a:stretch>
        </p:blipFill>
        <p:spPr bwMode="auto">
          <a:xfrm>
            <a:off x="5868863" y="306140"/>
            <a:ext cx="808635" cy="5209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ZoneTexte 13"/>
          <p:cNvSpPr txBox="1"/>
          <p:nvPr/>
        </p:nvSpPr>
        <p:spPr>
          <a:xfrm>
            <a:off x="396255" y="306140"/>
            <a:ext cx="4608000" cy="881539"/>
          </a:xfrm>
          <a:prstGeom prst="snip2DiagRect">
            <a:avLst/>
          </a:prstGeom>
          <a:solidFill>
            <a:schemeClr val="accent2"/>
          </a:solidFill>
          <a:ln/>
          <a:effectLst>
            <a:innerShdw blurRad="114300">
              <a:prstClr val="black"/>
            </a:innerShdw>
            <a:softEdge rad="3175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20858" tIns="0" rIns="20858" bIns="0" anchor="ctr" anchorCtr="1">
            <a:spAutoFit/>
          </a:bodyPr>
          <a:lstStyle/>
          <a:p>
            <a:pPr algn="ctr">
              <a:defRPr/>
            </a:pPr>
            <a:r>
              <a:rPr lang="fr-BE" sz="2400" b="1" dirty="0" smtClean="0">
                <a:latin typeface="Times New Roman" pitchFamily="18" charset="0"/>
                <a:cs typeface="Times New Roman" pitchFamily="18" charset="0"/>
              </a:rPr>
              <a:t>L'intelligence émotionnelle et </a:t>
            </a:r>
          </a:p>
          <a:p>
            <a:pPr algn="ctr">
              <a:defRPr/>
            </a:pPr>
            <a:r>
              <a:rPr lang="fr-BE" sz="2400" b="1" dirty="0" smtClean="0">
                <a:latin typeface="Times New Roman" pitchFamily="18" charset="0"/>
                <a:cs typeface="Times New Roman" pitchFamily="18" charset="0"/>
              </a:rPr>
              <a:t>l'anxiété chez l'enfant: </a:t>
            </a:r>
            <a:r>
              <a:rPr lang="fr-BE" sz="2400" b="1" u="sng" dirty="0" smtClean="0">
                <a:latin typeface="Times New Roman" pitchFamily="18" charset="0"/>
                <a:cs typeface="Times New Roman" pitchFamily="18" charset="0"/>
              </a:rPr>
              <a:t>quel lien?</a:t>
            </a:r>
          </a:p>
        </p:txBody>
      </p:sp>
      <p:sp>
        <p:nvSpPr>
          <p:cNvPr id="17" name="Arrondir un rectangle avec un coin diagonal 16"/>
          <p:cNvSpPr/>
          <p:nvPr/>
        </p:nvSpPr>
        <p:spPr>
          <a:xfrm>
            <a:off x="396255" y="1674292"/>
            <a:ext cx="4032448" cy="2592288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58" tIns="10428" rIns="20858" bIns="10428" anchor="ctr"/>
          <a:lstStyle/>
          <a:p>
            <a:pPr marL="103718" indent="-103718" algn="just"/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Le concept d'intelligence émotionnelle 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se caractérise par une différence chez les personnes à ressentir, identifier, comprendre, réguler et utiliser ses propres émotions ou celles des autres. </a:t>
            </a:r>
            <a:endParaRPr lang="fr-BE" sz="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3718" indent="-103718" algn="just"/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Plusieurs études mettent en évidence une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association négative entre l'IE et différents domaines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tels que la dépression et l'anxiété. A différentes reprises, l'IE a été qualifiée de facteur de protection contre l'apparition de certaines pathologies ou dysfonctionnements.</a:t>
            </a:r>
            <a:endParaRPr lang="fr-BE" sz="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3718" indent="-103718" algn="just"/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Cependant, ces études ont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souvent été effectuées 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auprès d'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une population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adulte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Or, un enfant n'est pas un adulte en miniature, il peut exister des disparités entre sa vie émotionnelle et celle d'un adulte.</a:t>
            </a:r>
            <a:r>
              <a:rPr lang="fr-BE" sz="1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sz="12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rrondir un rectangle avec un coin diagonal 17"/>
          <p:cNvSpPr/>
          <p:nvPr/>
        </p:nvSpPr>
        <p:spPr>
          <a:xfrm>
            <a:off x="396255" y="7650956"/>
            <a:ext cx="4804167" cy="2160240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58" tIns="10428" rIns="20858" bIns="10428" anchor="ctr"/>
          <a:lstStyle/>
          <a:p>
            <a:pPr marL="103718" indent="-103718" algn="just">
              <a:lnSpc>
                <a:spcPct val="114000"/>
              </a:lnSpc>
            </a:pP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Comme attendu, cette étude met en évidence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une association négative entre l‘IE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de l'enfant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la présence de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symptômes anxieux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ainsi que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l'absence d'effet de genre 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dans le score global de l'IE. </a:t>
            </a:r>
          </a:p>
          <a:p>
            <a:pPr marL="103718" indent="-103718" algn="just">
              <a:lnSpc>
                <a:spcPct val="114000"/>
              </a:lnSpc>
            </a:pP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Nous observons également que les scores 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à l’échelle d’IE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permettent de prédire significativement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la présence de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symptômes anxieux 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aussi bien chez le garçon que chez les filles. Ceci est consistant avec d'autres études faites auprès d'une population d'adultes ou d'adolescents (1, 2)</a:t>
            </a:r>
          </a:p>
          <a:p>
            <a:pPr marL="103718" indent="-103718" algn="just">
              <a:lnSpc>
                <a:spcPct val="114000"/>
              </a:lnSpc>
            </a:pP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D’un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point de vue clinique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l’IE pourrait être un concept pertinent à davantage développer dans le processus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préventif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BE" sz="11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thérapeutique du trouble anxieux</a:t>
            </a:r>
            <a:r>
              <a:rPr lang="fr-BE" sz="11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5436815" y="7794972"/>
            <a:ext cx="1587843" cy="159559"/>
          </a:xfrm>
          <a:prstGeom prst="rect">
            <a:avLst/>
          </a:prstGeom>
          <a:noFill/>
        </p:spPr>
        <p:txBody>
          <a:bodyPr lIns="20858" tIns="10428" rIns="20858" bIns="10428">
            <a:spAutoFit/>
          </a:bodyPr>
          <a:lstStyle/>
          <a:p>
            <a:pPr algn="ctr">
              <a:defRPr/>
            </a:pPr>
            <a:r>
              <a:rPr lang="en-US" sz="900" b="1" u="sng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References</a:t>
            </a:r>
            <a:r>
              <a:rPr lang="fr-BE" sz="900" b="1" u="sng" dirty="0" smtClean="0">
                <a:ln w="1905"/>
                <a:solidFill>
                  <a:srgbClr val="EA21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900" b="1" u="sng" dirty="0" smtClean="0">
                <a:ln w="1905"/>
                <a:solidFill>
                  <a:srgbClr val="EA21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itchFamily="34" charset="0"/>
                <a:cs typeface="Segoe UI" pitchFamily="34" charset="0"/>
              </a:rPr>
              <a:t>  </a:t>
            </a:r>
            <a:r>
              <a:rPr lang="fr-BE" sz="900" u="sng" dirty="0" smtClean="0">
                <a:solidFill>
                  <a:srgbClr val="EA2100"/>
                </a:solidFill>
                <a:latin typeface="Times New Roman" pitchFamily="18" charset="0"/>
                <a:cs typeface="+mn-cs"/>
              </a:rPr>
              <a:t> </a:t>
            </a:r>
            <a:endParaRPr lang="fr-BE" sz="900" u="sng" dirty="0">
              <a:solidFill>
                <a:srgbClr val="EA21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756295" y="1242244"/>
            <a:ext cx="324036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b="1" spc="34" dirty="0" err="1" smtClean="0">
                <a:ln w="1143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Stassart</a:t>
            </a:r>
            <a:r>
              <a:rPr lang="fr-BE" sz="1800" b="1" spc="34" dirty="0" smtClean="0">
                <a:ln w="1143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C., &amp; Etienne, A.-M.</a:t>
            </a:r>
          </a:p>
          <a:p>
            <a:endParaRPr lang="fr-BE" dirty="0"/>
          </a:p>
        </p:txBody>
      </p:sp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1188343" y="5706740"/>
          <a:ext cx="4104456" cy="1368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648072"/>
                <a:gridCol w="576064"/>
                <a:gridCol w="432048"/>
                <a:gridCol w="504056"/>
                <a:gridCol w="648072"/>
                <a:gridCol w="432048"/>
              </a:tblGrid>
              <a:tr h="277382"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R²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 B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β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α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270530"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.20***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9182"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Sexe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.15*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1.39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.75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.12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0530"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IE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-.43***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-.18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.03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-.43***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.83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0530"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Sexe</a:t>
                      </a:r>
                      <a:r>
                        <a:rPr lang="fr-BE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* IE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-.03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.06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-.03</a:t>
                      </a:r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BE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2" name="ZoneTexte 41"/>
          <p:cNvSpPr txBox="1"/>
          <p:nvPr/>
        </p:nvSpPr>
        <p:spPr>
          <a:xfrm>
            <a:off x="612279" y="4698628"/>
            <a:ext cx="18002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400" b="1" u="sng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METHODOLOGIE</a:t>
            </a:r>
            <a:endParaRPr lang="fr-BE" sz="1400" dirty="0" smtClean="0">
              <a:ln w="1905"/>
              <a:solidFill>
                <a:schemeClr val="accent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fr-BE" dirty="0"/>
          </a:p>
        </p:txBody>
      </p:sp>
      <p:sp>
        <p:nvSpPr>
          <p:cNvPr id="43" name="ZoneTexte 42"/>
          <p:cNvSpPr txBox="1"/>
          <p:nvPr/>
        </p:nvSpPr>
        <p:spPr>
          <a:xfrm>
            <a:off x="2628503" y="4626620"/>
            <a:ext cx="1512168" cy="6001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fr-BE" sz="1100" u="sng" dirty="0" smtClean="0"/>
              <a:t>Participants</a:t>
            </a:r>
            <a:r>
              <a:rPr lang="fr-BE" sz="1100" dirty="0" smtClean="0"/>
              <a:t>:</a:t>
            </a:r>
          </a:p>
          <a:p>
            <a:r>
              <a:rPr lang="fr-BE" sz="1100" dirty="0" smtClean="0"/>
              <a:t>N = 198 enfants belges de 9 à 13 ans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4428703" y="4410596"/>
            <a:ext cx="2736304" cy="113877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fr-BE" sz="1100" u="sng" dirty="0" smtClean="0"/>
              <a:t>Instruments</a:t>
            </a:r>
            <a:r>
              <a:rPr lang="fr-BE" sz="1100" dirty="0" smtClean="0"/>
              <a:t>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BE" sz="1100" dirty="0" smtClean="0"/>
              <a:t> Trait </a:t>
            </a:r>
            <a:r>
              <a:rPr lang="fr-BE" sz="1100" dirty="0" err="1" smtClean="0"/>
              <a:t>Emotional</a:t>
            </a:r>
            <a:r>
              <a:rPr lang="fr-BE" sz="1100" dirty="0" smtClean="0"/>
              <a:t> Intelligence Questionnaire     - </a:t>
            </a:r>
            <a:r>
              <a:rPr lang="fr-BE" sz="1100" dirty="0" err="1" smtClean="0"/>
              <a:t>Children</a:t>
            </a:r>
            <a:r>
              <a:rPr lang="fr-BE" sz="1100" dirty="0" smtClean="0"/>
              <a:t> Short </a:t>
            </a:r>
            <a:r>
              <a:rPr lang="fr-BE" sz="1100" dirty="0" err="1" smtClean="0"/>
              <a:t>Form</a:t>
            </a:r>
            <a:r>
              <a:rPr lang="fr-BE" sz="1100" dirty="0" smtClean="0"/>
              <a:t> (</a:t>
            </a:r>
            <a:r>
              <a:rPr lang="fr-BE" sz="1100" dirty="0" err="1" smtClean="0"/>
              <a:t>TEIQue</a:t>
            </a:r>
            <a:r>
              <a:rPr lang="fr-BE" sz="1100" dirty="0" smtClean="0"/>
              <a:t> - CSF)</a:t>
            </a:r>
          </a:p>
          <a:p>
            <a:pPr>
              <a:defRPr/>
            </a:pPr>
            <a:endParaRPr lang="fr-BE" sz="80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fr-BE" sz="1100" dirty="0" smtClean="0"/>
              <a:t> State Trait </a:t>
            </a:r>
            <a:r>
              <a:rPr lang="fr-BE" sz="1100" dirty="0" err="1" smtClean="0"/>
              <a:t>Anxiety</a:t>
            </a:r>
            <a:r>
              <a:rPr lang="fr-BE" sz="1100" dirty="0" smtClean="0"/>
              <a:t> Index for </a:t>
            </a:r>
            <a:r>
              <a:rPr lang="fr-BE" sz="1100" dirty="0" err="1" smtClean="0"/>
              <a:t>Children</a:t>
            </a:r>
            <a:r>
              <a:rPr lang="fr-BE" sz="1100" dirty="0" smtClean="0"/>
              <a:t> (STAIC)</a:t>
            </a:r>
            <a:endParaRPr lang="fr-BE" sz="11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fr-BE" dirty="0"/>
          </a:p>
        </p:txBody>
      </p:sp>
      <p:sp>
        <p:nvSpPr>
          <p:cNvPr id="47" name="Pensées 46"/>
          <p:cNvSpPr/>
          <p:nvPr/>
        </p:nvSpPr>
        <p:spPr>
          <a:xfrm>
            <a:off x="4644727" y="1890316"/>
            <a:ext cx="360040" cy="360040"/>
          </a:xfrm>
          <a:prstGeom prst="cloudCallout">
            <a:avLst>
              <a:gd name="adj1" fmla="val 56328"/>
              <a:gd name="adj2" fmla="val 69114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 smtClean="0"/>
              <a:t>?</a:t>
            </a:r>
            <a:endParaRPr lang="fr-BE" sz="2400" dirty="0"/>
          </a:p>
        </p:txBody>
      </p:sp>
      <p:sp>
        <p:nvSpPr>
          <p:cNvPr id="48" name="Pensées 47"/>
          <p:cNvSpPr/>
          <p:nvPr/>
        </p:nvSpPr>
        <p:spPr>
          <a:xfrm>
            <a:off x="252239" y="4482604"/>
            <a:ext cx="360040" cy="360040"/>
          </a:xfrm>
          <a:prstGeom prst="cloudCallout">
            <a:avLst>
              <a:gd name="adj1" fmla="val 56328"/>
              <a:gd name="adj2" fmla="val 69114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/>
          </a:p>
        </p:txBody>
      </p:sp>
      <p:sp>
        <p:nvSpPr>
          <p:cNvPr id="49" name="Pensées 48"/>
          <p:cNvSpPr/>
          <p:nvPr/>
        </p:nvSpPr>
        <p:spPr>
          <a:xfrm>
            <a:off x="252239" y="5130676"/>
            <a:ext cx="360040" cy="360040"/>
          </a:xfrm>
          <a:prstGeom prst="cloudCallout">
            <a:avLst>
              <a:gd name="adj1" fmla="val 56328"/>
              <a:gd name="adj2" fmla="val 69114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 smtClean="0"/>
              <a:t>=</a:t>
            </a:r>
            <a:endParaRPr lang="fr-BE" sz="2400" dirty="0"/>
          </a:p>
        </p:txBody>
      </p:sp>
      <p:sp>
        <p:nvSpPr>
          <p:cNvPr id="50" name="ZoneTexte 49"/>
          <p:cNvSpPr txBox="1"/>
          <p:nvPr/>
        </p:nvSpPr>
        <p:spPr>
          <a:xfrm>
            <a:off x="684287" y="7290916"/>
            <a:ext cx="1937168" cy="313447"/>
          </a:xfrm>
          <a:prstGeom prst="rect">
            <a:avLst/>
          </a:prstGeom>
          <a:noFill/>
        </p:spPr>
        <p:txBody>
          <a:bodyPr lIns="20858" tIns="10428" rIns="20858" bIns="10428">
            <a:spAutoFit/>
          </a:bodyPr>
          <a:lstStyle/>
          <a:p>
            <a:pPr>
              <a:defRPr/>
            </a:pPr>
            <a:r>
              <a:rPr lang="fr-BE" sz="1400" b="1" u="sng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CONCLUSION</a:t>
            </a:r>
            <a:r>
              <a:rPr lang="fr-BE" sz="1900" b="1" dirty="0" smtClean="0">
                <a:ln w="1905"/>
                <a:solidFill>
                  <a:srgbClr val="EA21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1900" dirty="0" smtClean="0">
                <a:solidFill>
                  <a:srgbClr val="EA21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BE" sz="1900" dirty="0">
              <a:solidFill>
                <a:srgbClr val="EA21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Pensées 50"/>
          <p:cNvSpPr/>
          <p:nvPr/>
        </p:nvSpPr>
        <p:spPr>
          <a:xfrm>
            <a:off x="252239" y="7074892"/>
            <a:ext cx="360040" cy="360040"/>
          </a:xfrm>
          <a:prstGeom prst="cloudCallout">
            <a:avLst>
              <a:gd name="adj1" fmla="val 56328"/>
              <a:gd name="adj2" fmla="val 69114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 smtClean="0"/>
              <a:t>!</a:t>
            </a:r>
            <a:endParaRPr lang="fr-BE" sz="2400" dirty="0"/>
          </a:p>
        </p:txBody>
      </p:sp>
      <p:sp>
        <p:nvSpPr>
          <p:cNvPr id="53" name="Parchemin vertical 52"/>
          <p:cNvSpPr/>
          <p:nvPr/>
        </p:nvSpPr>
        <p:spPr>
          <a:xfrm>
            <a:off x="324247" y="4554612"/>
            <a:ext cx="216024" cy="216024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3" name="ZoneTexte 22"/>
          <p:cNvSpPr txBox="1"/>
          <p:nvPr/>
        </p:nvSpPr>
        <p:spPr>
          <a:xfrm>
            <a:off x="1188343" y="7074892"/>
            <a:ext cx="27363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*</a:t>
            </a:r>
            <a:r>
              <a:rPr lang="en-US" sz="800" i="1" dirty="0" smtClean="0"/>
              <a:t>p </a:t>
            </a:r>
            <a:r>
              <a:rPr lang="en-US" sz="800" dirty="0" smtClean="0"/>
              <a:t>&lt; .05. **</a:t>
            </a:r>
            <a:r>
              <a:rPr lang="en-US" sz="800" i="1" dirty="0" smtClean="0"/>
              <a:t>p</a:t>
            </a:r>
            <a:r>
              <a:rPr lang="en-US" sz="800" dirty="0" smtClean="0"/>
              <a:t> &lt; .01. ***</a:t>
            </a:r>
            <a:r>
              <a:rPr lang="en-US" sz="800" i="1" dirty="0" smtClean="0"/>
              <a:t>p</a:t>
            </a:r>
            <a:r>
              <a:rPr lang="en-US" sz="800" dirty="0" smtClean="0"/>
              <a:t> &lt; .001. </a:t>
            </a:r>
            <a:endParaRPr lang="fr-BE" sz="800" dirty="0" smtClean="0"/>
          </a:p>
          <a:p>
            <a:endParaRPr lang="fr-BE" dirty="0"/>
          </a:p>
        </p:txBody>
      </p:sp>
      <p:sp>
        <p:nvSpPr>
          <p:cNvPr id="24" name="ZoneTexte 23"/>
          <p:cNvSpPr txBox="1"/>
          <p:nvPr/>
        </p:nvSpPr>
        <p:spPr>
          <a:xfrm>
            <a:off x="5292799" y="8010996"/>
            <a:ext cx="20882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800" dirty="0" smtClean="0"/>
              <a:t>(1) </a:t>
            </a:r>
            <a:r>
              <a:rPr lang="fr-BE" sz="800" dirty="0" err="1" smtClean="0"/>
              <a:t>Mikolajczak</a:t>
            </a:r>
            <a:r>
              <a:rPr lang="fr-BE" sz="800" dirty="0" smtClean="0"/>
              <a:t>, M., </a:t>
            </a:r>
            <a:r>
              <a:rPr lang="fr-BE" sz="800" dirty="0" err="1" smtClean="0"/>
              <a:t>Luminet</a:t>
            </a:r>
            <a:r>
              <a:rPr lang="fr-BE" sz="800" dirty="0" smtClean="0"/>
              <a:t>, O., Leroy, C., &amp; Roy, E. (2007). </a:t>
            </a:r>
            <a:r>
              <a:rPr lang="fr-BE" sz="800" dirty="0" err="1" smtClean="0"/>
              <a:t>Psychometric</a:t>
            </a:r>
            <a:r>
              <a:rPr lang="fr-BE" sz="800" dirty="0" smtClean="0"/>
              <a:t> </a:t>
            </a:r>
            <a:r>
              <a:rPr lang="fr-BE" sz="800" dirty="0" err="1" smtClean="0"/>
              <a:t>properties</a:t>
            </a:r>
            <a:r>
              <a:rPr lang="fr-BE" sz="800" dirty="0" smtClean="0"/>
              <a:t> of</a:t>
            </a:r>
          </a:p>
          <a:p>
            <a:pPr algn="just"/>
            <a:r>
              <a:rPr lang="fr-BE" sz="800" dirty="0" smtClean="0"/>
              <a:t>the trait </a:t>
            </a:r>
            <a:r>
              <a:rPr lang="fr-BE" sz="800" dirty="0" err="1" smtClean="0"/>
              <a:t>emotional</a:t>
            </a:r>
            <a:r>
              <a:rPr lang="fr-BE" sz="800" dirty="0" smtClean="0"/>
              <a:t> intelligence questionnaire: Factor structure, </a:t>
            </a:r>
            <a:r>
              <a:rPr lang="fr-BE" sz="800" dirty="0" err="1" smtClean="0"/>
              <a:t>reliability</a:t>
            </a:r>
            <a:r>
              <a:rPr lang="fr-BE" sz="800" dirty="0" smtClean="0"/>
              <a:t>, </a:t>
            </a:r>
            <a:r>
              <a:rPr lang="en-US" sz="800" dirty="0" smtClean="0"/>
              <a:t>construct, and incremental validity in a French-speaking population. </a:t>
            </a:r>
            <a:r>
              <a:rPr lang="en-US" sz="800" i="1" dirty="0" smtClean="0"/>
              <a:t>Journal of </a:t>
            </a:r>
            <a:r>
              <a:rPr lang="fr-BE" sz="800" i="1" dirty="0" err="1" smtClean="0"/>
              <a:t>Personality</a:t>
            </a:r>
            <a:r>
              <a:rPr lang="fr-BE" sz="800" i="1" dirty="0" smtClean="0"/>
              <a:t> </a:t>
            </a:r>
            <a:r>
              <a:rPr lang="fr-BE" sz="800" i="1" dirty="0" err="1" smtClean="0"/>
              <a:t>Assessment</a:t>
            </a:r>
            <a:r>
              <a:rPr lang="fr-BE" sz="800" dirty="0" smtClean="0"/>
              <a:t>, </a:t>
            </a:r>
            <a:r>
              <a:rPr lang="fr-BE" sz="800" i="1" dirty="0" smtClean="0"/>
              <a:t>88</a:t>
            </a:r>
            <a:r>
              <a:rPr lang="fr-BE" sz="800" dirty="0" smtClean="0"/>
              <a:t>, 338–353.</a:t>
            </a:r>
          </a:p>
          <a:p>
            <a:pPr algn="just"/>
            <a:endParaRPr lang="fr-BE" sz="800" dirty="0" smtClean="0"/>
          </a:p>
          <a:p>
            <a:pPr algn="just"/>
            <a:r>
              <a:rPr lang="en-US" sz="800" dirty="0" smtClean="0"/>
              <a:t>(2) Williams, C., Daley, D., Burnside, E., &amp; Hammond-Rowley, S. (2010). Can trait Emotional Intelligence and objective measures of emotional ability predict psychopathology across the transition to secondary school? </a:t>
            </a:r>
            <a:r>
              <a:rPr lang="fr-BE" sz="800" i="1" dirty="0" err="1" smtClean="0"/>
              <a:t>Personality</a:t>
            </a:r>
            <a:r>
              <a:rPr lang="fr-BE" sz="800" i="1" dirty="0" smtClean="0"/>
              <a:t> and </a:t>
            </a:r>
            <a:r>
              <a:rPr lang="fr-BE" sz="800" i="1" dirty="0" err="1" smtClean="0"/>
              <a:t>Individual</a:t>
            </a:r>
            <a:r>
              <a:rPr lang="fr-BE" sz="800" i="1" dirty="0" smtClean="0"/>
              <a:t> </a:t>
            </a:r>
            <a:r>
              <a:rPr lang="fr-BE" sz="800" i="1" dirty="0" err="1" smtClean="0"/>
              <a:t>Differences</a:t>
            </a:r>
            <a:r>
              <a:rPr lang="fr-BE" sz="800" i="1" dirty="0" smtClean="0"/>
              <a:t>, 48</a:t>
            </a:r>
            <a:r>
              <a:rPr lang="fr-BE" sz="800" dirty="0" smtClean="0"/>
              <a:t>, 161–165.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529</Words>
  <Application>Microsoft Office PowerPoint</Application>
  <PresentationFormat>Personnalisé</PresentationFormat>
  <Paragraphs>57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Métro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malorie</dc:creator>
  <cp:lastModifiedBy>Céline Stassart</cp:lastModifiedBy>
  <cp:revision>375</cp:revision>
  <dcterms:created xsi:type="dcterms:W3CDTF">2009-04-22T19:24:48Z</dcterms:created>
  <dcterms:modified xsi:type="dcterms:W3CDTF">2012-12-12T08:59:10Z</dcterms:modified>
</cp:coreProperties>
</file>