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Default Extension="pdf" ContentType="application/pdf"/>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43918188" cy="32762825"/>
  <p:notesSz cx="9144000" cy="6858000"/>
  <p:defaultTextStyle>
    <a:defPPr>
      <a:defRPr lang="fr-FR"/>
    </a:defPPr>
    <a:lvl1pPr marL="0" algn="l" defTabSz="2190756" rtl="0" eaLnBrk="1" latinLnBrk="0" hangingPunct="1">
      <a:defRPr sz="8600" kern="1200">
        <a:solidFill>
          <a:schemeClr val="tx1"/>
        </a:solidFill>
        <a:latin typeface="+mn-lt"/>
        <a:ea typeface="+mn-ea"/>
        <a:cs typeface="+mn-cs"/>
      </a:defRPr>
    </a:lvl1pPr>
    <a:lvl2pPr marL="2190756" algn="l" defTabSz="2190756" rtl="0" eaLnBrk="1" latinLnBrk="0" hangingPunct="1">
      <a:defRPr sz="8600" kern="1200">
        <a:solidFill>
          <a:schemeClr val="tx1"/>
        </a:solidFill>
        <a:latin typeface="+mn-lt"/>
        <a:ea typeface="+mn-ea"/>
        <a:cs typeface="+mn-cs"/>
      </a:defRPr>
    </a:lvl2pPr>
    <a:lvl3pPr marL="4381512" algn="l" defTabSz="2190756" rtl="0" eaLnBrk="1" latinLnBrk="0" hangingPunct="1">
      <a:defRPr sz="8600" kern="1200">
        <a:solidFill>
          <a:schemeClr val="tx1"/>
        </a:solidFill>
        <a:latin typeface="+mn-lt"/>
        <a:ea typeface="+mn-ea"/>
        <a:cs typeface="+mn-cs"/>
      </a:defRPr>
    </a:lvl3pPr>
    <a:lvl4pPr marL="6572267" algn="l" defTabSz="2190756" rtl="0" eaLnBrk="1" latinLnBrk="0" hangingPunct="1">
      <a:defRPr sz="8600" kern="1200">
        <a:solidFill>
          <a:schemeClr val="tx1"/>
        </a:solidFill>
        <a:latin typeface="+mn-lt"/>
        <a:ea typeface="+mn-ea"/>
        <a:cs typeface="+mn-cs"/>
      </a:defRPr>
    </a:lvl4pPr>
    <a:lvl5pPr marL="8763024" algn="l" defTabSz="2190756" rtl="0" eaLnBrk="1" latinLnBrk="0" hangingPunct="1">
      <a:defRPr sz="8600" kern="1200">
        <a:solidFill>
          <a:schemeClr val="tx1"/>
        </a:solidFill>
        <a:latin typeface="+mn-lt"/>
        <a:ea typeface="+mn-ea"/>
        <a:cs typeface="+mn-cs"/>
      </a:defRPr>
    </a:lvl5pPr>
    <a:lvl6pPr marL="10953780" algn="l" defTabSz="2190756" rtl="0" eaLnBrk="1" latinLnBrk="0" hangingPunct="1">
      <a:defRPr sz="8600" kern="1200">
        <a:solidFill>
          <a:schemeClr val="tx1"/>
        </a:solidFill>
        <a:latin typeface="+mn-lt"/>
        <a:ea typeface="+mn-ea"/>
        <a:cs typeface="+mn-cs"/>
      </a:defRPr>
    </a:lvl6pPr>
    <a:lvl7pPr marL="13144536" algn="l" defTabSz="2190756" rtl="0" eaLnBrk="1" latinLnBrk="0" hangingPunct="1">
      <a:defRPr sz="8600" kern="1200">
        <a:solidFill>
          <a:schemeClr val="tx1"/>
        </a:solidFill>
        <a:latin typeface="+mn-lt"/>
        <a:ea typeface="+mn-ea"/>
        <a:cs typeface="+mn-cs"/>
      </a:defRPr>
    </a:lvl7pPr>
    <a:lvl8pPr marL="15335291" algn="l" defTabSz="2190756" rtl="0" eaLnBrk="1" latinLnBrk="0" hangingPunct="1">
      <a:defRPr sz="8600" kern="1200">
        <a:solidFill>
          <a:schemeClr val="tx1"/>
        </a:solidFill>
        <a:latin typeface="+mn-lt"/>
        <a:ea typeface="+mn-ea"/>
        <a:cs typeface="+mn-cs"/>
      </a:defRPr>
    </a:lvl8pPr>
    <a:lvl9pPr marL="17526047" algn="l" defTabSz="2190756"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napVertSplitter="1" vertBarState="minimized">
    <p:restoredLeft sz="15620"/>
    <p:restoredTop sz="94660"/>
  </p:normalViewPr>
  <p:slideViewPr>
    <p:cSldViewPr snapToGrid="0" snapToObjects="1">
      <p:cViewPr>
        <p:scale>
          <a:sx n="40" d="100"/>
          <a:sy n="40" d="100"/>
        </p:scale>
        <p:origin x="2032" y="-104"/>
      </p:cViewPr>
      <p:guideLst>
        <p:guide orient="horz" pos="10319"/>
        <p:guide pos="1383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93864" y="10177713"/>
            <a:ext cx="37330460" cy="7022772"/>
          </a:xfrm>
        </p:spPr>
        <p:txBody>
          <a:bodyPr/>
          <a:lstStyle/>
          <a:p>
            <a:r>
              <a:rPr lang="fr-FR"/>
              <a:t>Cliquez et modifiez le titre</a:t>
            </a:r>
          </a:p>
        </p:txBody>
      </p:sp>
      <p:sp>
        <p:nvSpPr>
          <p:cNvPr id="3" name="Sous-titre 2"/>
          <p:cNvSpPr>
            <a:spLocks noGrp="1"/>
          </p:cNvSpPr>
          <p:nvPr>
            <p:ph type="subTitle" idx="1"/>
          </p:nvPr>
        </p:nvSpPr>
        <p:spPr>
          <a:xfrm>
            <a:off x="6587728" y="18565601"/>
            <a:ext cx="30742732" cy="8372722"/>
          </a:xfrm>
        </p:spPr>
        <p:txBody>
          <a:bodyPr/>
          <a:lstStyle>
            <a:lvl1pPr marL="0" indent="0" algn="ctr">
              <a:buNone/>
              <a:defRPr>
                <a:solidFill>
                  <a:schemeClr val="tx1">
                    <a:tint val="75000"/>
                  </a:schemeClr>
                </a:solidFill>
              </a:defRPr>
            </a:lvl1pPr>
            <a:lvl2pPr marL="2190756" indent="0" algn="ctr">
              <a:buNone/>
              <a:defRPr>
                <a:solidFill>
                  <a:schemeClr val="tx1">
                    <a:tint val="75000"/>
                  </a:schemeClr>
                </a:solidFill>
              </a:defRPr>
            </a:lvl2pPr>
            <a:lvl3pPr marL="4381512" indent="0" algn="ctr">
              <a:buNone/>
              <a:defRPr>
                <a:solidFill>
                  <a:schemeClr val="tx1">
                    <a:tint val="75000"/>
                  </a:schemeClr>
                </a:solidFill>
              </a:defRPr>
            </a:lvl3pPr>
            <a:lvl4pPr marL="6572267" indent="0" algn="ctr">
              <a:buNone/>
              <a:defRPr>
                <a:solidFill>
                  <a:schemeClr val="tx1">
                    <a:tint val="75000"/>
                  </a:schemeClr>
                </a:solidFill>
              </a:defRPr>
            </a:lvl4pPr>
            <a:lvl5pPr marL="8763024" indent="0" algn="ctr">
              <a:buNone/>
              <a:defRPr>
                <a:solidFill>
                  <a:schemeClr val="tx1">
                    <a:tint val="75000"/>
                  </a:schemeClr>
                </a:solidFill>
              </a:defRPr>
            </a:lvl5pPr>
            <a:lvl6pPr marL="10953780" indent="0" algn="ctr">
              <a:buNone/>
              <a:defRPr>
                <a:solidFill>
                  <a:schemeClr val="tx1">
                    <a:tint val="75000"/>
                  </a:schemeClr>
                </a:solidFill>
              </a:defRPr>
            </a:lvl6pPr>
            <a:lvl7pPr marL="13144536" indent="0" algn="ctr">
              <a:buNone/>
              <a:defRPr>
                <a:solidFill>
                  <a:schemeClr val="tx1">
                    <a:tint val="75000"/>
                  </a:schemeClr>
                </a:solidFill>
              </a:defRPr>
            </a:lvl7pPr>
            <a:lvl8pPr marL="15335291" indent="0" algn="ctr">
              <a:buNone/>
              <a:defRPr>
                <a:solidFill>
                  <a:schemeClr val="tx1">
                    <a:tint val="75000"/>
                  </a:schemeClr>
                </a:solidFill>
              </a:defRPr>
            </a:lvl8pPr>
            <a:lvl9pPr marL="17526047"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550FFFC-9FF6-1D45-B00E-DCE1A279AC82}" type="datetimeFigureOut">
              <a:rPr lang="en-US"/>
              <a:pPr/>
              <a:t>18/06/13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50FFFC-9FF6-1D45-B00E-DCE1A279AC82}" type="datetimeFigureOut">
              <a:rPr lang="en-US"/>
              <a:pPr/>
              <a:t>18/06/13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8310893" y="8395477"/>
            <a:ext cx="55332345" cy="178913841"/>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2298623" y="8395477"/>
            <a:ext cx="165280303" cy="17891384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50FFFC-9FF6-1D45-B00E-DCE1A279AC82}" type="datetimeFigureOut">
              <a:rPr lang="en-US"/>
              <a:pPr/>
              <a:t>18/06/13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50FFFC-9FF6-1D45-B00E-DCE1A279AC82}" type="datetimeFigureOut">
              <a:rPr lang="en-US"/>
              <a:pPr/>
              <a:t>18/06/13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469234" y="21053151"/>
            <a:ext cx="37330460" cy="6507061"/>
          </a:xfrm>
        </p:spPr>
        <p:txBody>
          <a:bodyPr anchor="t"/>
          <a:lstStyle>
            <a:lvl1pPr algn="l">
              <a:defRPr sz="19200" b="1" cap="all"/>
            </a:lvl1pPr>
          </a:lstStyle>
          <a:p>
            <a:r>
              <a:rPr lang="fr-FR"/>
              <a:t>Cliquez et modifiez le titre</a:t>
            </a:r>
          </a:p>
        </p:txBody>
      </p:sp>
      <p:sp>
        <p:nvSpPr>
          <p:cNvPr id="3" name="Espace réservé du texte 2"/>
          <p:cNvSpPr>
            <a:spLocks noGrp="1"/>
          </p:cNvSpPr>
          <p:nvPr>
            <p:ph type="body" idx="1"/>
          </p:nvPr>
        </p:nvSpPr>
        <p:spPr>
          <a:xfrm>
            <a:off x="3469234" y="13886285"/>
            <a:ext cx="37330460" cy="7166866"/>
          </a:xfrm>
        </p:spPr>
        <p:txBody>
          <a:bodyPr anchor="b"/>
          <a:lstStyle>
            <a:lvl1pPr marL="0" indent="0">
              <a:buNone/>
              <a:defRPr sz="9600">
                <a:solidFill>
                  <a:schemeClr val="tx1">
                    <a:tint val="75000"/>
                  </a:schemeClr>
                </a:solidFill>
              </a:defRPr>
            </a:lvl1pPr>
            <a:lvl2pPr marL="2190756" indent="0">
              <a:buNone/>
              <a:defRPr sz="8600">
                <a:solidFill>
                  <a:schemeClr val="tx1">
                    <a:tint val="75000"/>
                  </a:schemeClr>
                </a:solidFill>
              </a:defRPr>
            </a:lvl2pPr>
            <a:lvl3pPr marL="4381512" indent="0">
              <a:buNone/>
              <a:defRPr sz="7700">
                <a:solidFill>
                  <a:schemeClr val="tx1">
                    <a:tint val="75000"/>
                  </a:schemeClr>
                </a:solidFill>
              </a:defRPr>
            </a:lvl3pPr>
            <a:lvl4pPr marL="6572267" indent="0">
              <a:buNone/>
              <a:defRPr sz="6700">
                <a:solidFill>
                  <a:schemeClr val="tx1">
                    <a:tint val="75000"/>
                  </a:schemeClr>
                </a:solidFill>
              </a:defRPr>
            </a:lvl4pPr>
            <a:lvl5pPr marL="8763024" indent="0">
              <a:buNone/>
              <a:defRPr sz="6700">
                <a:solidFill>
                  <a:schemeClr val="tx1">
                    <a:tint val="75000"/>
                  </a:schemeClr>
                </a:solidFill>
              </a:defRPr>
            </a:lvl5pPr>
            <a:lvl6pPr marL="10953780" indent="0">
              <a:buNone/>
              <a:defRPr sz="6700">
                <a:solidFill>
                  <a:schemeClr val="tx1">
                    <a:tint val="75000"/>
                  </a:schemeClr>
                </a:solidFill>
              </a:defRPr>
            </a:lvl6pPr>
            <a:lvl7pPr marL="13144536" indent="0">
              <a:buNone/>
              <a:defRPr sz="6700">
                <a:solidFill>
                  <a:schemeClr val="tx1">
                    <a:tint val="75000"/>
                  </a:schemeClr>
                </a:solidFill>
              </a:defRPr>
            </a:lvl7pPr>
            <a:lvl8pPr marL="15335291" indent="0">
              <a:buNone/>
              <a:defRPr sz="6700">
                <a:solidFill>
                  <a:schemeClr val="tx1">
                    <a:tint val="75000"/>
                  </a:schemeClr>
                </a:solidFill>
              </a:defRPr>
            </a:lvl8pPr>
            <a:lvl9pPr marL="17526047" indent="0">
              <a:buNone/>
              <a:defRPr sz="67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550FFFC-9FF6-1D45-B00E-DCE1A279AC82}" type="datetimeFigureOut">
              <a:rPr lang="en-US"/>
              <a:pPr/>
              <a:t>18/06/13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2298621" y="48924305"/>
            <a:ext cx="110306321" cy="13838501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23336915" y="48924305"/>
            <a:ext cx="110306326" cy="13838501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550FFFC-9FF6-1D45-B00E-DCE1A279AC82}" type="datetimeFigureOut">
              <a:rPr lang="en-US"/>
              <a:pPr/>
              <a:t>18/06/13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95910" y="1312032"/>
            <a:ext cx="39526369" cy="5460471"/>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2195910" y="7333718"/>
            <a:ext cx="19404827" cy="3056345"/>
          </a:xfrm>
        </p:spPr>
        <p:txBody>
          <a:bodyPr anchor="b"/>
          <a:lstStyle>
            <a:lvl1pPr marL="0" indent="0">
              <a:buNone/>
              <a:defRPr sz="11500" b="1"/>
            </a:lvl1pPr>
            <a:lvl2pPr marL="2190756" indent="0">
              <a:buNone/>
              <a:defRPr sz="9600" b="1"/>
            </a:lvl2pPr>
            <a:lvl3pPr marL="4381512" indent="0">
              <a:buNone/>
              <a:defRPr sz="8600" b="1"/>
            </a:lvl3pPr>
            <a:lvl4pPr marL="6572267" indent="0">
              <a:buNone/>
              <a:defRPr sz="7700" b="1"/>
            </a:lvl4pPr>
            <a:lvl5pPr marL="8763024" indent="0">
              <a:buNone/>
              <a:defRPr sz="7700" b="1"/>
            </a:lvl5pPr>
            <a:lvl6pPr marL="10953780" indent="0">
              <a:buNone/>
              <a:defRPr sz="7700" b="1"/>
            </a:lvl6pPr>
            <a:lvl7pPr marL="13144536" indent="0">
              <a:buNone/>
              <a:defRPr sz="7700" b="1"/>
            </a:lvl7pPr>
            <a:lvl8pPr marL="15335291" indent="0">
              <a:buNone/>
              <a:defRPr sz="7700" b="1"/>
            </a:lvl8pPr>
            <a:lvl9pPr marL="17526047" indent="0">
              <a:buNone/>
              <a:defRPr sz="7700" b="1"/>
            </a:lvl9pPr>
          </a:lstStyle>
          <a:p>
            <a:pPr lvl="0"/>
            <a:r>
              <a:rPr lang="fr-FR"/>
              <a:t>Cliquez pour modifier les styles du texte du masque</a:t>
            </a:r>
          </a:p>
        </p:txBody>
      </p:sp>
      <p:sp>
        <p:nvSpPr>
          <p:cNvPr id="4" name="Espace réservé du contenu 3"/>
          <p:cNvSpPr>
            <a:spLocks noGrp="1"/>
          </p:cNvSpPr>
          <p:nvPr>
            <p:ph sz="half" idx="2"/>
          </p:nvPr>
        </p:nvSpPr>
        <p:spPr>
          <a:xfrm>
            <a:off x="2195910" y="10390063"/>
            <a:ext cx="19404827" cy="18876547"/>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22309832" y="7333718"/>
            <a:ext cx="19412449" cy="3056345"/>
          </a:xfrm>
        </p:spPr>
        <p:txBody>
          <a:bodyPr anchor="b"/>
          <a:lstStyle>
            <a:lvl1pPr marL="0" indent="0">
              <a:buNone/>
              <a:defRPr sz="11500" b="1"/>
            </a:lvl1pPr>
            <a:lvl2pPr marL="2190756" indent="0">
              <a:buNone/>
              <a:defRPr sz="9600" b="1"/>
            </a:lvl2pPr>
            <a:lvl3pPr marL="4381512" indent="0">
              <a:buNone/>
              <a:defRPr sz="8600" b="1"/>
            </a:lvl3pPr>
            <a:lvl4pPr marL="6572267" indent="0">
              <a:buNone/>
              <a:defRPr sz="7700" b="1"/>
            </a:lvl4pPr>
            <a:lvl5pPr marL="8763024" indent="0">
              <a:buNone/>
              <a:defRPr sz="7700" b="1"/>
            </a:lvl5pPr>
            <a:lvl6pPr marL="10953780" indent="0">
              <a:buNone/>
              <a:defRPr sz="7700" b="1"/>
            </a:lvl6pPr>
            <a:lvl7pPr marL="13144536" indent="0">
              <a:buNone/>
              <a:defRPr sz="7700" b="1"/>
            </a:lvl7pPr>
            <a:lvl8pPr marL="15335291" indent="0">
              <a:buNone/>
              <a:defRPr sz="7700" b="1"/>
            </a:lvl8pPr>
            <a:lvl9pPr marL="17526047" indent="0">
              <a:buNone/>
              <a:defRPr sz="7700" b="1"/>
            </a:lvl9pPr>
          </a:lstStyle>
          <a:p>
            <a:pPr lvl="0"/>
            <a:r>
              <a:rPr lang="fr-FR"/>
              <a:t>Cliquez pour modifier les styles du texte du masque</a:t>
            </a:r>
          </a:p>
        </p:txBody>
      </p:sp>
      <p:sp>
        <p:nvSpPr>
          <p:cNvPr id="6" name="Espace réservé du contenu 5"/>
          <p:cNvSpPr>
            <a:spLocks noGrp="1"/>
          </p:cNvSpPr>
          <p:nvPr>
            <p:ph sz="quarter" idx="4"/>
          </p:nvPr>
        </p:nvSpPr>
        <p:spPr>
          <a:xfrm>
            <a:off x="22309832" y="10390063"/>
            <a:ext cx="19412449" cy="18876547"/>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550FFFC-9FF6-1D45-B00E-DCE1A279AC82}" type="datetimeFigureOut">
              <a:rPr lang="en-US"/>
              <a:pPr/>
              <a:t>18/06/13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550FFFC-9FF6-1D45-B00E-DCE1A279AC82}" type="datetimeFigureOut">
              <a:rPr lang="en-US"/>
              <a:pPr/>
              <a:t>18/06/13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50FFFC-9FF6-1D45-B00E-DCE1A279AC82}" type="datetimeFigureOut">
              <a:rPr lang="en-US"/>
              <a:pPr/>
              <a:t>18/06/13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5913" y="1304446"/>
            <a:ext cx="14448781" cy="5551479"/>
          </a:xfrm>
        </p:spPr>
        <p:txBody>
          <a:bodyPr anchor="b"/>
          <a:lstStyle>
            <a:lvl1pPr algn="l">
              <a:defRPr sz="9600" b="1"/>
            </a:lvl1pPr>
          </a:lstStyle>
          <a:p>
            <a:r>
              <a:rPr lang="fr-FR"/>
              <a:t>Cliquez et modifiez le titre</a:t>
            </a:r>
          </a:p>
        </p:txBody>
      </p:sp>
      <p:sp>
        <p:nvSpPr>
          <p:cNvPr id="3" name="Espace réservé du contenu 2"/>
          <p:cNvSpPr>
            <a:spLocks noGrp="1"/>
          </p:cNvSpPr>
          <p:nvPr>
            <p:ph idx="1"/>
          </p:nvPr>
        </p:nvSpPr>
        <p:spPr>
          <a:xfrm>
            <a:off x="17170792" y="1304449"/>
            <a:ext cx="24551487" cy="27962163"/>
          </a:xfrm>
        </p:spPr>
        <p:txBody>
          <a:bodyPr/>
          <a:lstStyle>
            <a:lvl1pPr>
              <a:defRPr sz="153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2195913" y="6855927"/>
            <a:ext cx="14448781" cy="22410685"/>
          </a:xfrm>
        </p:spPr>
        <p:txBody>
          <a:bodyPr/>
          <a:lstStyle>
            <a:lvl1pPr marL="0" indent="0">
              <a:buNone/>
              <a:defRPr sz="6700"/>
            </a:lvl1pPr>
            <a:lvl2pPr marL="2190756" indent="0">
              <a:buNone/>
              <a:defRPr sz="5700"/>
            </a:lvl2pPr>
            <a:lvl3pPr marL="4381512" indent="0">
              <a:buNone/>
              <a:defRPr sz="4800"/>
            </a:lvl3pPr>
            <a:lvl4pPr marL="6572267" indent="0">
              <a:buNone/>
              <a:defRPr sz="4300"/>
            </a:lvl4pPr>
            <a:lvl5pPr marL="8763024" indent="0">
              <a:buNone/>
              <a:defRPr sz="4300"/>
            </a:lvl5pPr>
            <a:lvl6pPr marL="10953780" indent="0">
              <a:buNone/>
              <a:defRPr sz="4300"/>
            </a:lvl6pPr>
            <a:lvl7pPr marL="13144536" indent="0">
              <a:buNone/>
              <a:defRPr sz="4300"/>
            </a:lvl7pPr>
            <a:lvl8pPr marL="15335291" indent="0">
              <a:buNone/>
              <a:defRPr sz="4300"/>
            </a:lvl8pPr>
            <a:lvl9pPr marL="17526047" indent="0">
              <a:buNone/>
              <a:defRPr sz="4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550FFFC-9FF6-1D45-B00E-DCE1A279AC82}" type="datetimeFigureOut">
              <a:rPr lang="en-US"/>
              <a:pPr/>
              <a:t>18/06/13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608272" y="22933978"/>
            <a:ext cx="26350913" cy="2707486"/>
          </a:xfrm>
        </p:spPr>
        <p:txBody>
          <a:bodyPr anchor="b"/>
          <a:lstStyle>
            <a:lvl1pPr algn="l">
              <a:defRPr sz="9600" b="1"/>
            </a:lvl1pPr>
          </a:lstStyle>
          <a:p>
            <a:r>
              <a:rPr lang="fr-FR"/>
              <a:t>Cliquez et modifiez le titre</a:t>
            </a:r>
          </a:p>
        </p:txBody>
      </p:sp>
      <p:sp>
        <p:nvSpPr>
          <p:cNvPr id="3" name="Espace réservé pour une image  2"/>
          <p:cNvSpPr>
            <a:spLocks noGrp="1"/>
          </p:cNvSpPr>
          <p:nvPr>
            <p:ph type="pic" idx="1"/>
          </p:nvPr>
        </p:nvSpPr>
        <p:spPr>
          <a:xfrm>
            <a:off x="8608272" y="2927419"/>
            <a:ext cx="26350913" cy="19657695"/>
          </a:xfrm>
        </p:spPr>
        <p:txBody>
          <a:bodyPr/>
          <a:lstStyle>
            <a:lvl1pPr marL="0" indent="0">
              <a:buNone/>
              <a:defRPr sz="15300"/>
            </a:lvl1pPr>
            <a:lvl2pPr marL="2190756" indent="0">
              <a:buNone/>
              <a:defRPr sz="13400"/>
            </a:lvl2pPr>
            <a:lvl3pPr marL="4381512" indent="0">
              <a:buNone/>
              <a:defRPr sz="11500"/>
            </a:lvl3pPr>
            <a:lvl4pPr marL="6572267" indent="0">
              <a:buNone/>
              <a:defRPr sz="9600"/>
            </a:lvl4pPr>
            <a:lvl5pPr marL="8763024" indent="0">
              <a:buNone/>
              <a:defRPr sz="9600"/>
            </a:lvl5pPr>
            <a:lvl6pPr marL="10953780" indent="0">
              <a:buNone/>
              <a:defRPr sz="9600"/>
            </a:lvl6pPr>
            <a:lvl7pPr marL="13144536" indent="0">
              <a:buNone/>
              <a:defRPr sz="9600"/>
            </a:lvl7pPr>
            <a:lvl8pPr marL="15335291" indent="0">
              <a:buNone/>
              <a:defRPr sz="9600"/>
            </a:lvl8pPr>
            <a:lvl9pPr marL="17526047" indent="0">
              <a:buNone/>
              <a:defRPr sz="9600"/>
            </a:lvl9pPr>
          </a:lstStyle>
          <a:p>
            <a:endParaRPr lang="fr-FR"/>
          </a:p>
        </p:txBody>
      </p:sp>
      <p:sp>
        <p:nvSpPr>
          <p:cNvPr id="4" name="Espace réservé du texte 3"/>
          <p:cNvSpPr>
            <a:spLocks noGrp="1"/>
          </p:cNvSpPr>
          <p:nvPr>
            <p:ph type="body" sz="half" idx="2"/>
          </p:nvPr>
        </p:nvSpPr>
        <p:spPr>
          <a:xfrm>
            <a:off x="8608272" y="25641464"/>
            <a:ext cx="26350913" cy="3845079"/>
          </a:xfrm>
        </p:spPr>
        <p:txBody>
          <a:bodyPr/>
          <a:lstStyle>
            <a:lvl1pPr marL="0" indent="0">
              <a:buNone/>
              <a:defRPr sz="6700"/>
            </a:lvl1pPr>
            <a:lvl2pPr marL="2190756" indent="0">
              <a:buNone/>
              <a:defRPr sz="5700"/>
            </a:lvl2pPr>
            <a:lvl3pPr marL="4381512" indent="0">
              <a:buNone/>
              <a:defRPr sz="4800"/>
            </a:lvl3pPr>
            <a:lvl4pPr marL="6572267" indent="0">
              <a:buNone/>
              <a:defRPr sz="4300"/>
            </a:lvl4pPr>
            <a:lvl5pPr marL="8763024" indent="0">
              <a:buNone/>
              <a:defRPr sz="4300"/>
            </a:lvl5pPr>
            <a:lvl6pPr marL="10953780" indent="0">
              <a:buNone/>
              <a:defRPr sz="4300"/>
            </a:lvl6pPr>
            <a:lvl7pPr marL="13144536" indent="0">
              <a:buNone/>
              <a:defRPr sz="4300"/>
            </a:lvl7pPr>
            <a:lvl8pPr marL="15335291" indent="0">
              <a:buNone/>
              <a:defRPr sz="4300"/>
            </a:lvl8pPr>
            <a:lvl9pPr marL="17526047" indent="0">
              <a:buNone/>
              <a:defRPr sz="4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550FFFC-9FF6-1D45-B00E-DCE1A279AC82}" type="datetimeFigureOut">
              <a:rPr lang="en-US"/>
              <a:pPr/>
              <a:t>18/06/13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591D62-365C-DD49-A9A4-BBBF2467C0EE}" type="slidenum">
              <a: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195910" y="1312032"/>
            <a:ext cx="39526369" cy="5460471"/>
          </a:xfrm>
          <a:prstGeom prst="rect">
            <a:avLst/>
          </a:prstGeom>
        </p:spPr>
        <p:txBody>
          <a:bodyPr vert="horz" lIns="438151" tIns="219076" rIns="438151" bIns="219076" rtlCol="0" anchor="ctr">
            <a:normAutofit/>
          </a:bodyPr>
          <a:lstStyle/>
          <a:p>
            <a:r>
              <a:rPr lang="fr-FR"/>
              <a:t>Cliquez et modifiez le titre</a:t>
            </a:r>
          </a:p>
        </p:txBody>
      </p:sp>
      <p:sp>
        <p:nvSpPr>
          <p:cNvPr id="3" name="Espace réservé du texte 2"/>
          <p:cNvSpPr>
            <a:spLocks noGrp="1"/>
          </p:cNvSpPr>
          <p:nvPr>
            <p:ph type="body" idx="1"/>
          </p:nvPr>
        </p:nvSpPr>
        <p:spPr>
          <a:xfrm>
            <a:off x="2195910" y="7644662"/>
            <a:ext cx="39526369" cy="21621950"/>
          </a:xfrm>
          <a:prstGeom prst="rect">
            <a:avLst/>
          </a:prstGeom>
        </p:spPr>
        <p:txBody>
          <a:bodyPr vert="horz" lIns="438151" tIns="219076" rIns="438151" bIns="21907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2195910" y="30366287"/>
            <a:ext cx="10247577" cy="1744317"/>
          </a:xfrm>
          <a:prstGeom prst="rect">
            <a:avLst/>
          </a:prstGeom>
        </p:spPr>
        <p:txBody>
          <a:bodyPr vert="horz" lIns="438151" tIns="219076" rIns="438151" bIns="219076" rtlCol="0" anchor="ctr"/>
          <a:lstStyle>
            <a:lvl1pPr algn="l">
              <a:defRPr sz="5700">
                <a:solidFill>
                  <a:schemeClr val="tx1">
                    <a:tint val="75000"/>
                  </a:schemeClr>
                </a:solidFill>
              </a:defRPr>
            </a:lvl1pPr>
          </a:lstStyle>
          <a:p>
            <a:fld id="{1550FFFC-9FF6-1D45-B00E-DCE1A279AC82}" type="datetimeFigureOut">
              <a:rPr lang="en-US"/>
              <a:pPr/>
              <a:t>18/06/13</a:t>
            </a:fld>
            <a:endParaRPr lang="fr-FR"/>
          </a:p>
        </p:txBody>
      </p:sp>
      <p:sp>
        <p:nvSpPr>
          <p:cNvPr id="5" name="Espace réservé du pied de page 4"/>
          <p:cNvSpPr>
            <a:spLocks noGrp="1"/>
          </p:cNvSpPr>
          <p:nvPr>
            <p:ph type="ftr" sz="quarter" idx="3"/>
          </p:nvPr>
        </p:nvSpPr>
        <p:spPr>
          <a:xfrm>
            <a:off x="15005381" y="30366287"/>
            <a:ext cx="13907426" cy="1744317"/>
          </a:xfrm>
          <a:prstGeom prst="rect">
            <a:avLst/>
          </a:prstGeom>
        </p:spPr>
        <p:txBody>
          <a:bodyPr vert="horz" lIns="438151" tIns="219076" rIns="438151" bIns="219076" rtlCol="0" anchor="ctr"/>
          <a:lstStyle>
            <a:lvl1pPr algn="ctr">
              <a:defRPr sz="57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31474702" y="30366287"/>
            <a:ext cx="10247577" cy="1744317"/>
          </a:xfrm>
          <a:prstGeom prst="rect">
            <a:avLst/>
          </a:prstGeom>
        </p:spPr>
        <p:txBody>
          <a:bodyPr vert="horz" lIns="438151" tIns="219076" rIns="438151" bIns="219076" rtlCol="0" anchor="ctr"/>
          <a:lstStyle>
            <a:lvl1pPr algn="r">
              <a:defRPr sz="5700">
                <a:solidFill>
                  <a:schemeClr val="tx1">
                    <a:tint val="75000"/>
                  </a:schemeClr>
                </a:solidFill>
              </a:defRPr>
            </a:lvl1pPr>
          </a:lstStyle>
          <a:p>
            <a:fld id="{ED591D62-365C-DD49-A9A4-BBBF2467C0EE}" type="slidenum">
              <a: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0756" rtl="0" eaLnBrk="1" latinLnBrk="0" hangingPunct="1">
        <a:spcBef>
          <a:spcPct val="0"/>
        </a:spcBef>
        <a:buNone/>
        <a:defRPr sz="21000" kern="1200">
          <a:solidFill>
            <a:schemeClr val="tx1"/>
          </a:solidFill>
          <a:latin typeface="+mj-lt"/>
          <a:ea typeface="+mj-ea"/>
          <a:cs typeface="+mj-cs"/>
        </a:defRPr>
      </a:lvl1pPr>
    </p:titleStyle>
    <p:bodyStyle>
      <a:lvl1pPr marL="1643067" indent="-1643067" algn="l" defTabSz="2190756" rtl="0" eaLnBrk="1" latinLnBrk="0" hangingPunct="1">
        <a:spcBef>
          <a:spcPct val="20000"/>
        </a:spcBef>
        <a:buFont typeface="Arial"/>
        <a:buChar char="•"/>
        <a:defRPr sz="15300" kern="1200">
          <a:solidFill>
            <a:schemeClr val="tx1"/>
          </a:solidFill>
          <a:latin typeface="+mn-lt"/>
          <a:ea typeface="+mn-ea"/>
          <a:cs typeface="+mn-cs"/>
        </a:defRPr>
      </a:lvl1pPr>
      <a:lvl2pPr marL="3559978" indent="-1369222" algn="l" defTabSz="2190756" rtl="0" eaLnBrk="1" latinLnBrk="0" hangingPunct="1">
        <a:spcBef>
          <a:spcPct val="20000"/>
        </a:spcBef>
        <a:buFont typeface="Arial"/>
        <a:buChar char="–"/>
        <a:defRPr sz="13400" kern="1200">
          <a:solidFill>
            <a:schemeClr val="tx1"/>
          </a:solidFill>
          <a:latin typeface="+mn-lt"/>
          <a:ea typeface="+mn-ea"/>
          <a:cs typeface="+mn-cs"/>
        </a:defRPr>
      </a:lvl2pPr>
      <a:lvl3pPr marL="5476890" indent="-1095378" algn="l" defTabSz="2190756" rtl="0" eaLnBrk="1" latinLnBrk="0" hangingPunct="1">
        <a:spcBef>
          <a:spcPct val="20000"/>
        </a:spcBef>
        <a:buFont typeface="Arial"/>
        <a:buChar char="•"/>
        <a:defRPr sz="11500" kern="1200">
          <a:solidFill>
            <a:schemeClr val="tx1"/>
          </a:solidFill>
          <a:latin typeface="+mn-lt"/>
          <a:ea typeface="+mn-ea"/>
          <a:cs typeface="+mn-cs"/>
        </a:defRPr>
      </a:lvl3pPr>
      <a:lvl4pPr marL="7667646" indent="-1095378" algn="l" defTabSz="2190756" rtl="0" eaLnBrk="1" latinLnBrk="0" hangingPunct="1">
        <a:spcBef>
          <a:spcPct val="20000"/>
        </a:spcBef>
        <a:buFont typeface="Arial"/>
        <a:buChar char="–"/>
        <a:defRPr sz="9600" kern="1200">
          <a:solidFill>
            <a:schemeClr val="tx1"/>
          </a:solidFill>
          <a:latin typeface="+mn-lt"/>
          <a:ea typeface="+mn-ea"/>
          <a:cs typeface="+mn-cs"/>
        </a:defRPr>
      </a:lvl4pPr>
      <a:lvl5pPr marL="9858402" indent="-1095378" algn="l" defTabSz="2190756" rtl="0" eaLnBrk="1" latinLnBrk="0" hangingPunct="1">
        <a:spcBef>
          <a:spcPct val="20000"/>
        </a:spcBef>
        <a:buFont typeface="Arial"/>
        <a:buChar char="»"/>
        <a:defRPr sz="9600" kern="1200">
          <a:solidFill>
            <a:schemeClr val="tx1"/>
          </a:solidFill>
          <a:latin typeface="+mn-lt"/>
          <a:ea typeface="+mn-ea"/>
          <a:cs typeface="+mn-cs"/>
        </a:defRPr>
      </a:lvl5pPr>
      <a:lvl6pPr marL="12049158" indent="-1095378" algn="l" defTabSz="2190756" rtl="0" eaLnBrk="1" latinLnBrk="0" hangingPunct="1">
        <a:spcBef>
          <a:spcPct val="20000"/>
        </a:spcBef>
        <a:buFont typeface="Arial"/>
        <a:buChar char="•"/>
        <a:defRPr sz="9600" kern="1200">
          <a:solidFill>
            <a:schemeClr val="tx1"/>
          </a:solidFill>
          <a:latin typeface="+mn-lt"/>
          <a:ea typeface="+mn-ea"/>
          <a:cs typeface="+mn-cs"/>
        </a:defRPr>
      </a:lvl6pPr>
      <a:lvl7pPr marL="14239914" indent="-1095378" algn="l" defTabSz="2190756" rtl="0" eaLnBrk="1" latinLnBrk="0" hangingPunct="1">
        <a:spcBef>
          <a:spcPct val="20000"/>
        </a:spcBef>
        <a:buFont typeface="Arial"/>
        <a:buChar char="•"/>
        <a:defRPr sz="9600" kern="1200">
          <a:solidFill>
            <a:schemeClr val="tx1"/>
          </a:solidFill>
          <a:latin typeface="+mn-lt"/>
          <a:ea typeface="+mn-ea"/>
          <a:cs typeface="+mn-cs"/>
        </a:defRPr>
      </a:lvl7pPr>
      <a:lvl8pPr marL="16430669" indent="-1095378" algn="l" defTabSz="2190756" rtl="0" eaLnBrk="1" latinLnBrk="0" hangingPunct="1">
        <a:spcBef>
          <a:spcPct val="20000"/>
        </a:spcBef>
        <a:buFont typeface="Arial"/>
        <a:buChar char="•"/>
        <a:defRPr sz="9600" kern="1200">
          <a:solidFill>
            <a:schemeClr val="tx1"/>
          </a:solidFill>
          <a:latin typeface="+mn-lt"/>
          <a:ea typeface="+mn-ea"/>
          <a:cs typeface="+mn-cs"/>
        </a:defRPr>
      </a:lvl8pPr>
      <a:lvl9pPr marL="18621425" indent="-1095378" algn="l" defTabSz="219075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fr-FR"/>
      </a:defPPr>
      <a:lvl1pPr marL="0" algn="l" defTabSz="2190756" rtl="0" eaLnBrk="1" latinLnBrk="0" hangingPunct="1">
        <a:defRPr sz="8600" kern="1200">
          <a:solidFill>
            <a:schemeClr val="tx1"/>
          </a:solidFill>
          <a:latin typeface="+mn-lt"/>
          <a:ea typeface="+mn-ea"/>
          <a:cs typeface="+mn-cs"/>
        </a:defRPr>
      </a:lvl1pPr>
      <a:lvl2pPr marL="2190756" algn="l" defTabSz="2190756" rtl="0" eaLnBrk="1" latinLnBrk="0" hangingPunct="1">
        <a:defRPr sz="8600" kern="1200">
          <a:solidFill>
            <a:schemeClr val="tx1"/>
          </a:solidFill>
          <a:latin typeface="+mn-lt"/>
          <a:ea typeface="+mn-ea"/>
          <a:cs typeface="+mn-cs"/>
        </a:defRPr>
      </a:lvl2pPr>
      <a:lvl3pPr marL="4381512" algn="l" defTabSz="2190756" rtl="0" eaLnBrk="1" latinLnBrk="0" hangingPunct="1">
        <a:defRPr sz="8600" kern="1200">
          <a:solidFill>
            <a:schemeClr val="tx1"/>
          </a:solidFill>
          <a:latin typeface="+mn-lt"/>
          <a:ea typeface="+mn-ea"/>
          <a:cs typeface="+mn-cs"/>
        </a:defRPr>
      </a:lvl3pPr>
      <a:lvl4pPr marL="6572267" algn="l" defTabSz="2190756" rtl="0" eaLnBrk="1" latinLnBrk="0" hangingPunct="1">
        <a:defRPr sz="8600" kern="1200">
          <a:solidFill>
            <a:schemeClr val="tx1"/>
          </a:solidFill>
          <a:latin typeface="+mn-lt"/>
          <a:ea typeface="+mn-ea"/>
          <a:cs typeface="+mn-cs"/>
        </a:defRPr>
      </a:lvl4pPr>
      <a:lvl5pPr marL="8763024" algn="l" defTabSz="2190756" rtl="0" eaLnBrk="1" latinLnBrk="0" hangingPunct="1">
        <a:defRPr sz="8600" kern="1200">
          <a:solidFill>
            <a:schemeClr val="tx1"/>
          </a:solidFill>
          <a:latin typeface="+mn-lt"/>
          <a:ea typeface="+mn-ea"/>
          <a:cs typeface="+mn-cs"/>
        </a:defRPr>
      </a:lvl5pPr>
      <a:lvl6pPr marL="10953780" algn="l" defTabSz="2190756" rtl="0" eaLnBrk="1" latinLnBrk="0" hangingPunct="1">
        <a:defRPr sz="8600" kern="1200">
          <a:solidFill>
            <a:schemeClr val="tx1"/>
          </a:solidFill>
          <a:latin typeface="+mn-lt"/>
          <a:ea typeface="+mn-ea"/>
          <a:cs typeface="+mn-cs"/>
        </a:defRPr>
      </a:lvl6pPr>
      <a:lvl7pPr marL="13144536" algn="l" defTabSz="2190756" rtl="0" eaLnBrk="1" latinLnBrk="0" hangingPunct="1">
        <a:defRPr sz="8600" kern="1200">
          <a:solidFill>
            <a:schemeClr val="tx1"/>
          </a:solidFill>
          <a:latin typeface="+mn-lt"/>
          <a:ea typeface="+mn-ea"/>
          <a:cs typeface="+mn-cs"/>
        </a:defRPr>
      </a:lvl7pPr>
      <a:lvl8pPr marL="15335291" algn="l" defTabSz="2190756" rtl="0" eaLnBrk="1" latinLnBrk="0" hangingPunct="1">
        <a:defRPr sz="8600" kern="1200">
          <a:solidFill>
            <a:schemeClr val="tx1"/>
          </a:solidFill>
          <a:latin typeface="+mn-lt"/>
          <a:ea typeface="+mn-ea"/>
          <a:cs typeface="+mn-cs"/>
        </a:defRPr>
      </a:lvl8pPr>
      <a:lvl9pPr marL="17526047" algn="l" defTabSz="219075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jpeg"/><Relationship Id="rId6" Type="http://schemas.openxmlformats.org/officeDocument/2006/relationships/hyperlink" Target="http://www.graphpad.com" TargetMode="External"/><Relationship Id="rId7" Type="http://schemas.openxmlformats.org/officeDocument/2006/relationships/image" Target="../media/image5.png"/><Relationship Id="rId8" Type="http://schemas.openxmlformats.org/officeDocument/2006/relationships/image" Target="../media/image6.pdf"/><Relationship Id="rId9" Type="http://schemas.openxmlformats.org/officeDocument/2006/relationships/image" Target="../media/image71.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 name="Image 85" descr="Fig1.jpg"/>
          <p:cNvPicPr>
            <a:picLocks noChangeAspect="1"/>
          </p:cNvPicPr>
          <p:nvPr/>
        </p:nvPicPr>
        <p:blipFill>
          <a:blip r:embed="rId2"/>
          <a:stretch>
            <a:fillRect/>
          </a:stretch>
        </p:blipFill>
        <p:spPr>
          <a:xfrm>
            <a:off x="29844580" y="16889274"/>
            <a:ext cx="14190491" cy="4448103"/>
          </a:xfrm>
          <a:prstGeom prst="rect">
            <a:avLst/>
          </a:prstGeom>
        </p:spPr>
      </p:pic>
      <p:pic>
        <p:nvPicPr>
          <p:cNvPr id="100" name="Image 99" descr="Fig4.jpg"/>
          <p:cNvPicPr>
            <a:picLocks noChangeAspect="1"/>
          </p:cNvPicPr>
          <p:nvPr/>
        </p:nvPicPr>
        <p:blipFill>
          <a:blip r:embed="rId3"/>
          <a:stretch>
            <a:fillRect/>
          </a:stretch>
        </p:blipFill>
        <p:spPr>
          <a:xfrm>
            <a:off x="2582379" y="21968095"/>
            <a:ext cx="16435871" cy="10343897"/>
          </a:xfrm>
          <a:prstGeom prst="rect">
            <a:avLst/>
          </a:prstGeom>
        </p:spPr>
      </p:pic>
      <p:sp>
        <p:nvSpPr>
          <p:cNvPr id="6" name="ZoneTexte 5"/>
          <p:cNvSpPr txBox="1"/>
          <p:nvPr/>
        </p:nvSpPr>
        <p:spPr>
          <a:xfrm>
            <a:off x="27173" y="-35732"/>
            <a:ext cx="2355464" cy="943874"/>
          </a:xfrm>
          <a:prstGeom prst="rect">
            <a:avLst/>
          </a:prstGeom>
          <a:noFill/>
        </p:spPr>
        <p:txBody>
          <a:bodyPr wrap="square" lIns="96547" tIns="48273" rIns="96547" bIns="48273" rtlCol="0">
            <a:spAutoFit/>
          </a:bodyPr>
          <a:lstStyle/>
          <a:p>
            <a:r>
              <a:rPr lang="fr-FR" sz="5500" b="1" dirty="0" smtClean="0"/>
              <a:t>P557</a:t>
            </a:r>
            <a:endParaRPr lang="fr-FR" sz="5500" b="1"/>
          </a:p>
        </p:txBody>
      </p:sp>
      <p:pic>
        <p:nvPicPr>
          <p:cNvPr id="4" name="Image 3" descr="newlogoULg.gif"/>
          <p:cNvPicPr>
            <a:picLocks noChangeAspect="1"/>
          </p:cNvPicPr>
          <p:nvPr/>
        </p:nvPicPr>
        <p:blipFill>
          <a:blip r:embed="rId4"/>
          <a:stretch>
            <a:fillRect/>
          </a:stretch>
        </p:blipFill>
        <p:spPr>
          <a:xfrm>
            <a:off x="39401948" y="10491"/>
            <a:ext cx="2038111" cy="1293358"/>
          </a:xfrm>
          <a:prstGeom prst="rect">
            <a:avLst/>
          </a:prstGeom>
        </p:spPr>
      </p:pic>
      <p:pic>
        <p:nvPicPr>
          <p:cNvPr id="5" name="Image 4" descr="Logo CHU-coul-moyen.jpg"/>
          <p:cNvPicPr>
            <a:picLocks noChangeAspect="1"/>
          </p:cNvPicPr>
          <p:nvPr/>
        </p:nvPicPr>
        <p:blipFill>
          <a:blip r:embed="rId5"/>
          <a:stretch>
            <a:fillRect/>
          </a:stretch>
        </p:blipFill>
        <p:spPr>
          <a:xfrm>
            <a:off x="41529000" y="-16577"/>
            <a:ext cx="2389188" cy="1422513"/>
          </a:xfrm>
          <a:prstGeom prst="rect">
            <a:avLst/>
          </a:prstGeom>
        </p:spPr>
      </p:pic>
      <p:sp>
        <p:nvSpPr>
          <p:cNvPr id="7" name="ZoneTexte 6"/>
          <p:cNvSpPr txBox="1"/>
          <p:nvPr/>
        </p:nvSpPr>
        <p:spPr>
          <a:xfrm>
            <a:off x="8822143" y="-63974"/>
            <a:ext cx="25756386" cy="1422748"/>
          </a:xfrm>
          <a:prstGeom prst="rect">
            <a:avLst/>
          </a:prstGeom>
          <a:noFill/>
        </p:spPr>
        <p:txBody>
          <a:bodyPr wrap="square" lIns="67869" tIns="33934" rIns="67869" bIns="33934" rtlCol="0" anchor="t">
            <a:spAutoFit/>
          </a:bodyPr>
          <a:lstStyle/>
          <a:p>
            <a:pPr algn="ctr"/>
            <a:r>
              <a:rPr lang="fr-FR" sz="4400" b="1" i="1" dirty="0" err="1" smtClean="0">
                <a:solidFill>
                  <a:srgbClr val="000000"/>
                </a:solidFill>
              </a:rPr>
              <a:t>23rd Meeting of the European Neurological Society</a:t>
            </a:r>
          </a:p>
          <a:p>
            <a:pPr algn="ctr"/>
            <a:r>
              <a:rPr lang="fr-FR" sz="4400" b="1" i="1" dirty="0" err="1" smtClean="0">
                <a:solidFill>
                  <a:srgbClr val="000000"/>
                </a:solidFill>
              </a:rPr>
              <a:t>8-11 june 2013, Barcelona, Spain</a:t>
            </a:r>
            <a:endParaRPr lang="fr-FR" sz="4400" i="1" dirty="0">
              <a:solidFill>
                <a:srgbClr val="000000"/>
              </a:solidFill>
            </a:endParaRPr>
          </a:p>
        </p:txBody>
      </p:sp>
      <p:cxnSp>
        <p:nvCxnSpPr>
          <p:cNvPr id="8" name="Connecteur droit 7"/>
          <p:cNvCxnSpPr/>
          <p:nvPr/>
        </p:nvCxnSpPr>
        <p:spPr>
          <a:xfrm rot="5400000">
            <a:off x="1558671" y="456251"/>
            <a:ext cx="947021" cy="13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a:off x="-13704" y="931692"/>
            <a:ext cx="204520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295739" y="3649763"/>
            <a:ext cx="43544587" cy="4352542"/>
          </a:xfrm>
          <a:prstGeom prst="rect">
            <a:avLst/>
          </a:prstGeom>
          <a:noFill/>
          <a:ln w="57150">
            <a:noFill/>
          </a:ln>
        </p:spPr>
        <p:txBody>
          <a:bodyPr wrap="square" lIns="73728" tIns="36864" rIns="73728" bIns="36864" rtlCol="0" anchor="ctr">
            <a:spAutoFit/>
          </a:bodyPr>
          <a:lstStyle/>
          <a:p>
            <a:pPr algn="just"/>
            <a:r>
              <a:rPr lang="fr-FR" sz="4400" b="1" i="1">
                <a:solidFill>
                  <a:srgbClr val="376092"/>
                </a:solidFill>
              </a:rPr>
              <a:t>Abstract</a:t>
            </a:r>
            <a:r>
              <a:rPr lang="fr-FR" sz="3600" b="1" i="1">
                <a:solidFill>
                  <a:srgbClr val="376092"/>
                </a:solidFill>
              </a:rPr>
              <a:t>:</a:t>
            </a:r>
            <a:endParaRPr lang="fr-FR" sz="3600">
              <a:solidFill>
                <a:srgbClr val="376092"/>
              </a:solidFill>
            </a:endParaRPr>
          </a:p>
          <a:p>
            <a:pPr algn="just"/>
            <a:r>
              <a:rPr lang="fr-FR" sz="2600" b="1">
                <a:solidFill>
                  <a:srgbClr val="376092"/>
                </a:solidFill>
              </a:rPr>
              <a:t>Introduction</a:t>
            </a:r>
            <a:r>
              <a:rPr lang="fr-FR" sz="2600">
                <a:solidFill>
                  <a:srgbClr val="376092"/>
                </a:solidFill>
              </a:rPr>
              <a:t> </a:t>
            </a:r>
            <a:r>
              <a:rPr lang="fr-FR" sz="2600"/>
              <a:t>: Walking speed (WS) is the most frequent gait variable taken into account when measuring gait dysfunction in neurological diseases. Influences of the mode of walk instructed to the subject, i.e. « as fast as possible » (AFAP) or « at a preferred pace» (PrP) have not been well characterized in multiple sclerosis (MS) </a:t>
            </a:r>
            <a:endParaRPr lang="en-GB" sz="2600"/>
          </a:p>
          <a:p>
            <a:pPr algn="just"/>
            <a:r>
              <a:rPr lang="fr-FR" sz="2600" b="1">
                <a:solidFill>
                  <a:srgbClr val="376092"/>
                </a:solidFill>
              </a:rPr>
              <a:t>Objectives</a:t>
            </a:r>
            <a:r>
              <a:rPr lang="fr-FR" sz="2600">
                <a:solidFill>
                  <a:srgbClr val="376092"/>
                </a:solidFill>
              </a:rPr>
              <a:t> : </a:t>
            </a:r>
            <a:r>
              <a:rPr lang="fr-FR" sz="2600"/>
              <a:t>To compare those 2 mode of walk in a population of persons with MS (pMS) and healthy volunteers (HV) </a:t>
            </a:r>
            <a:endParaRPr lang="en-GB" sz="2600"/>
          </a:p>
          <a:p>
            <a:pPr algn="just"/>
            <a:r>
              <a:rPr lang="fr-FR" sz="2600" b="1">
                <a:solidFill>
                  <a:srgbClr val="376092"/>
                </a:solidFill>
              </a:rPr>
              <a:t>Methods</a:t>
            </a:r>
            <a:r>
              <a:rPr lang="fr-FR" sz="2600">
                <a:solidFill>
                  <a:srgbClr val="376092"/>
                </a:solidFill>
              </a:rPr>
              <a:t>: </a:t>
            </a:r>
            <a:r>
              <a:rPr lang="fr-FR" sz="2600"/>
              <a:t>WS was measured with a new automated device along a 25 foot distance (T25FW) as part of a multimodal evaluation of gait in an MS ambulatory department </a:t>
            </a:r>
            <a:endParaRPr lang="en-GB" sz="2600"/>
          </a:p>
          <a:p>
            <a:pPr algn="just"/>
            <a:r>
              <a:rPr lang="fr-FR" sz="2600" b="1">
                <a:solidFill>
                  <a:srgbClr val="376092"/>
                </a:solidFill>
              </a:rPr>
              <a:t>Results</a:t>
            </a:r>
            <a:r>
              <a:rPr lang="fr-FR" sz="2600">
                <a:solidFill>
                  <a:srgbClr val="376092"/>
                </a:solidFill>
              </a:rPr>
              <a:t>: </a:t>
            </a:r>
            <a:r>
              <a:rPr lang="fr-FR" sz="2600"/>
              <a:t>Baseline demographics between HV and pMS were comparable except for age. Our first results demonstrate that (i) WS is significantly higher in AFAP than in PrP both for pMS and HV (p &lt; 0.001 for all comparisons) and (ii) the relative difference between AFAP and PrP WS is significantly higher in HV than in pMS (p &lt; 0.001). The AFAP-PrP WS correlation is higher in pMS (r = 0.87, p &lt; 0.001) than in HV (r = 0.51, p &lt; 0.001). Finally, the relative difference between AFAP and PrP WS is significantly and negatively correlated with the PrP WS in HV (r = -0.41, p &lt; 0.001) but not in pMS (r = 0). </a:t>
            </a:r>
            <a:endParaRPr lang="en-GB" sz="2600"/>
          </a:p>
          <a:p>
            <a:pPr algn="just"/>
            <a:r>
              <a:rPr lang="fr-FR" sz="2600" b="1">
                <a:solidFill>
                  <a:srgbClr val="376092"/>
                </a:solidFill>
              </a:rPr>
              <a:t>Conclusions</a:t>
            </a:r>
            <a:r>
              <a:rPr lang="fr-FR" sz="2600"/>
              <a:t> : these results suggests that heatlhy subjects have access to a higher range of PrP WS than pMS and questions the regulation of PrP WS that might be under psychological or behavioural influences. The demonstration of a lower PrP-AFAP difference in MS suggests that pMS are either adopting a natural WS closer to their maximum WS, or alternatively that they can’t reach their maximum WS because of neurological impairments. Our results also emphasize the importance of the instructed mode of walk in the quantification of gait disorders both for routine clinical practice and clinical trials.</a:t>
            </a:r>
            <a:endParaRPr lang="en-GB" sz="2600"/>
          </a:p>
          <a:p>
            <a:pPr algn="just"/>
            <a:endParaRPr lang="fr-FR" sz="2600">
              <a:solidFill>
                <a:srgbClr val="B50004"/>
              </a:solidFill>
            </a:endParaRPr>
          </a:p>
        </p:txBody>
      </p:sp>
      <p:sp>
        <p:nvSpPr>
          <p:cNvPr id="14" name="Rectangle 13"/>
          <p:cNvSpPr/>
          <p:nvPr/>
        </p:nvSpPr>
        <p:spPr>
          <a:xfrm>
            <a:off x="-13706" y="3681493"/>
            <a:ext cx="43931894" cy="4144190"/>
          </a:xfrm>
          <a:prstGeom prst="rect">
            <a:avLst/>
          </a:prstGeom>
          <a:noFill/>
          <a:ln w="3492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73728" tIns="36864" rIns="73728" bIns="36864" rtlCol="0" anchor="ctr"/>
          <a:lstStyle/>
          <a:p>
            <a:pPr algn="ctr"/>
            <a:endParaRPr lang="fr-FR">
              <a:solidFill>
                <a:srgbClr val="558ED5"/>
              </a:solidFill>
            </a:endParaRPr>
          </a:p>
        </p:txBody>
      </p:sp>
      <p:sp>
        <p:nvSpPr>
          <p:cNvPr id="15" name="ZoneTexte 3"/>
          <p:cNvSpPr txBox="1">
            <a:spLocks noChangeArrowheads="1"/>
          </p:cNvSpPr>
          <p:nvPr/>
        </p:nvSpPr>
        <p:spPr bwMode="auto">
          <a:xfrm>
            <a:off x="-95256" y="1092335"/>
            <a:ext cx="44013444" cy="2635678"/>
          </a:xfrm>
          <a:prstGeom prst="rect">
            <a:avLst/>
          </a:prstGeom>
          <a:noFill/>
          <a:ln w="9525">
            <a:noFill/>
            <a:miter lim="800000"/>
            <a:headEnd/>
            <a:tailEnd/>
          </a:ln>
        </p:spPr>
        <p:txBody>
          <a:bodyPr wrap="square" lIns="385148" tIns="192574" rIns="385148" bIns="192574" anchor="ctr">
            <a:prstTxWarp prst="textNoShape">
              <a:avLst/>
            </a:prstTxWarp>
            <a:spAutoFit/>
          </a:bodyPr>
          <a:lstStyle/>
          <a:p>
            <a:pPr algn="ctr">
              <a:spcAft>
                <a:spcPts val="968"/>
              </a:spcAft>
            </a:pPr>
            <a:r>
              <a:rPr lang="fr-FR" sz="6500" b="1"/>
              <a:t>Influences of the mode of walk on walking speed in multiple sclerosis -  are you walking comfortably ?</a:t>
            </a:r>
            <a:endParaRPr lang="en-GB" sz="6500" b="1"/>
          </a:p>
          <a:p>
            <a:pPr algn="ctr"/>
            <a:r>
              <a:rPr lang="fr-FR" sz="4000" i="1" u="sng" dirty="0"/>
              <a:t>R. Phan-Ba</a:t>
            </a:r>
            <a:r>
              <a:rPr lang="fr-FR" sz="4000" i="1" baseline="30000" dirty="0"/>
              <a:t>1</a:t>
            </a:r>
            <a:r>
              <a:rPr lang="fr-FR" sz="4000" i="1" dirty="0"/>
              <a:t>, MD, G. Delrue, M. Sc.</a:t>
            </a:r>
            <a:r>
              <a:rPr lang="fr-FR" sz="4000" i="1" baseline="30000" dirty="0"/>
              <a:t>1</a:t>
            </a:r>
            <a:r>
              <a:rPr lang="fr-FR" sz="4000" i="1" dirty="0"/>
              <a:t>, S. Pierard</a:t>
            </a:r>
            <a:r>
              <a:rPr lang="fr-FR" sz="4000" i="1" baseline="30000" dirty="0"/>
              <a:t>2</a:t>
            </a:r>
            <a:r>
              <a:rPr lang="fr-FR" sz="4000" i="1" dirty="0"/>
              <a:t>, M.Sc., E. Lommers</a:t>
            </a:r>
            <a:r>
              <a:rPr lang="fr-FR" sz="4000" i="1" baseline="30000" dirty="0"/>
              <a:t>1</a:t>
            </a:r>
            <a:r>
              <a:rPr lang="fr-FR" sz="4000" i="1" dirty="0"/>
              <a:t>, MD, P. Calay</a:t>
            </a:r>
            <a:r>
              <a:rPr lang="fr-FR" sz="4000" i="1" baseline="30000" dirty="0"/>
              <a:t>1</a:t>
            </a:r>
            <a:r>
              <a:rPr lang="fr-FR" sz="4000" i="1" dirty="0"/>
              <a:t>, M. Van Droogenbroeck</a:t>
            </a:r>
            <a:r>
              <a:rPr lang="fr-FR" sz="4000" i="1" baseline="30000" dirty="0"/>
              <a:t>2</a:t>
            </a:r>
            <a:r>
              <a:rPr lang="fr-FR" sz="4000" i="1" dirty="0"/>
              <a:t> and V. Delvaux</a:t>
            </a:r>
            <a:r>
              <a:rPr lang="fr-FR" sz="4000" i="1" baseline="30000" dirty="0"/>
              <a:t>1</a:t>
            </a:r>
            <a:r>
              <a:rPr lang="fr-FR" sz="4000" i="1" dirty="0"/>
              <a:t>, MD, PhD</a:t>
            </a:r>
            <a:endParaRPr lang="fr-FR" sz="4000" i="1" u="sng" dirty="0"/>
          </a:p>
          <a:p>
            <a:pPr algn="ctr"/>
            <a:r>
              <a:rPr lang="fr-FR" sz="3100" i="1" dirty="0">
                <a:latin typeface="+mj-lt"/>
              </a:rPr>
              <a:t>1: CHU of Liège, Department of Neurology (Liege, BE); 2: INTELSIG Laboratory, Montefiore Institute, University of Liège (</a:t>
            </a:r>
            <a:r>
              <a:rPr lang="fr-FR" sz="3100" i="1" dirty="0" err="1">
                <a:latin typeface="+mj-lt"/>
              </a:rPr>
              <a:t>Liege</a:t>
            </a:r>
            <a:r>
              <a:rPr lang="fr-FR" sz="3100" i="1" dirty="0">
                <a:latin typeface="+mj-lt"/>
              </a:rPr>
              <a:t>, BE) </a:t>
            </a:r>
          </a:p>
        </p:txBody>
      </p:sp>
      <p:sp>
        <p:nvSpPr>
          <p:cNvPr id="22" name="ZoneTexte 21"/>
          <p:cNvSpPr txBox="1"/>
          <p:nvPr/>
        </p:nvSpPr>
        <p:spPr>
          <a:xfrm>
            <a:off x="295739" y="7730430"/>
            <a:ext cx="43398534" cy="4329459"/>
          </a:xfrm>
          <a:prstGeom prst="rect">
            <a:avLst/>
          </a:prstGeom>
          <a:noFill/>
        </p:spPr>
        <p:txBody>
          <a:bodyPr wrap="square" lIns="73728" tIns="36864" rIns="73728" bIns="36864" rtlCol="0">
            <a:spAutoFit/>
          </a:bodyPr>
          <a:lstStyle/>
          <a:p>
            <a:pPr algn="just">
              <a:spcAft>
                <a:spcPts val="1451"/>
              </a:spcAft>
            </a:pPr>
            <a:r>
              <a:rPr lang="fr-FR" sz="4400" b="1" i="1">
                <a:solidFill>
                  <a:srgbClr val="376092"/>
                </a:solidFill>
              </a:rPr>
              <a:t>Introduction and Purpose</a:t>
            </a:r>
            <a:endParaRPr lang="fr-FR" sz="4400">
              <a:solidFill>
                <a:srgbClr val="376092"/>
              </a:solidFill>
            </a:endParaRPr>
          </a:p>
          <a:p>
            <a:pPr algn="just">
              <a:buFont typeface="Arial"/>
              <a:buChar char="•"/>
            </a:pPr>
            <a:r>
              <a:rPr lang="fr-FR" sz="3200"/>
              <a:t> Gait dysfunction evaluation of persons with multiple sclerosis (pMS) is paramount both for clinical care and clinical trials in MS and is mainly characterized through the use of Walking Speed (WS) (1, 2)</a:t>
            </a:r>
          </a:p>
          <a:p>
            <a:pPr algn="just">
              <a:buFont typeface="Arial"/>
              <a:buChar char="•"/>
            </a:pPr>
            <a:r>
              <a:rPr lang="fr-FR" sz="3200"/>
              <a:t> The interference of the mode of walk appears as an obvious bias in the measure of WS.</a:t>
            </a:r>
            <a:r>
              <a:rPr lang="en-GB" sz="3200"/>
              <a:t> </a:t>
            </a:r>
            <a:r>
              <a:rPr lang="fr-FR" sz="3200"/>
              <a:t> </a:t>
            </a:r>
          </a:p>
          <a:p>
            <a:pPr algn="just">
              <a:buFont typeface="Arial"/>
              <a:buChar char="•"/>
            </a:pPr>
            <a:r>
              <a:rPr lang="fr-FR" sz="3200"/>
              <a:t> The « as fast as possible » instruction (AFAP) is widely used in MS Timed Walked Tests (2) and is generally assumed to be representative of the best performances a subject can achieve. The « preferred pace » instruction (PrP) is more ambiguous and is rarely used. Some have argued that it is more representative of the « real life » gait function (3). </a:t>
            </a:r>
          </a:p>
          <a:p>
            <a:pPr algn="just">
              <a:buFont typeface="Arial"/>
              <a:buChar char="•"/>
            </a:pPr>
            <a:r>
              <a:rPr lang="fr-FR" sz="3200"/>
              <a:t> Our objectives were (i) to study the correlation between the AFAP and PrP WS measured both in pMS and in heatlhy volunteers (HV), (ii) to study the relationship between the PrP WS and the relative difference between PrP and AFAP WS and (iii) to evaluate a potential difference of this relationship between pMS and HV.</a:t>
            </a:r>
            <a:endParaRPr lang="en-US" sz="3200"/>
          </a:p>
          <a:p>
            <a:pPr algn="just"/>
            <a:endParaRPr lang="fr-FR" sz="2800"/>
          </a:p>
        </p:txBody>
      </p:sp>
      <p:sp>
        <p:nvSpPr>
          <p:cNvPr id="23" name="ZoneTexte 22"/>
          <p:cNvSpPr txBox="1"/>
          <p:nvPr/>
        </p:nvSpPr>
        <p:spPr>
          <a:xfrm>
            <a:off x="20981647" y="29706445"/>
            <a:ext cx="23053425" cy="2304978"/>
          </a:xfrm>
          <a:prstGeom prst="rect">
            <a:avLst/>
          </a:prstGeom>
          <a:noFill/>
        </p:spPr>
        <p:txBody>
          <a:bodyPr wrap="square" lIns="418326" tIns="209163" rIns="418326" bIns="209163" rtlCol="0">
            <a:spAutoFit/>
          </a:bodyPr>
          <a:lstStyle/>
          <a:p>
            <a:pPr>
              <a:spcAft>
                <a:spcPts val="968"/>
              </a:spcAft>
            </a:pPr>
            <a:r>
              <a:rPr lang="fr-FR" sz="1900" b="1" i="1">
                <a:solidFill>
                  <a:srgbClr val="376092"/>
                </a:solidFill>
              </a:rPr>
              <a:t>References:</a:t>
            </a:r>
            <a:endParaRPr lang="en-US" sz="1900">
              <a:solidFill>
                <a:srgbClr val="376092"/>
              </a:solidFill>
            </a:endParaRPr>
          </a:p>
          <a:p>
            <a:r>
              <a:rPr lang="fr-FR" sz="1900"/>
              <a:t>1. Cohen JA, Reingold SC, Polman CH, Wolinsky JS. Disability outcome measures in multiple sclerosis clinical trials: current status and future prospects. Lancet Neurol. 2012;11(5):467-76. Epub 2012/04/21.</a:t>
            </a:r>
            <a:endParaRPr lang="en-GB" sz="1900"/>
          </a:p>
          <a:p>
            <a:r>
              <a:rPr lang="fr-FR" sz="1900"/>
              <a:t>2. Phan-Ba R, Calay P, Grodent P, Delrue G, Lommers E, Delvaux V, et al. A corrected version of the Timed-25 Foot Walk Test with a dynamic start to capture the maximum ambulation speed in multiple sclerosis patients. NeuroRehabilitation. 2012;30(4):261-6. Epub 2012/06/08</a:t>
            </a:r>
          </a:p>
          <a:p>
            <a:r>
              <a:rPr lang="fr-FR" sz="1900"/>
              <a:t>3.. Cutter GR, Baier ML, Rudick RA, Cookfair DL, Fischer JS, Petkau J, et al. Development of a multiple sclerosis functional composite as a clinical trial outcome measure. Brain. 1999;122 ( Pt 5):871-82. Epub 1999/06/04.</a:t>
            </a:r>
            <a:endParaRPr lang="en-GB" sz="1900"/>
          </a:p>
          <a:p>
            <a:r>
              <a:rPr lang="fr-FR" sz="1900"/>
              <a:t>4. Remelius JG, Jones SL, House JD, Busa MA, Averill JL, Sugumaran K, et al. Gait Impairments in Persons With Multiple Sclerosis Across Preferred and Fixed Walking Speeds. Arch Phys Med Rehabil. 2012. Epub 2012/05/09.</a:t>
            </a:r>
            <a:endParaRPr lang="en-GB" sz="1900"/>
          </a:p>
        </p:txBody>
      </p:sp>
      <p:sp>
        <p:nvSpPr>
          <p:cNvPr id="24" name="ZoneTexte 23"/>
          <p:cNvSpPr txBox="1"/>
          <p:nvPr/>
        </p:nvSpPr>
        <p:spPr>
          <a:xfrm>
            <a:off x="295740" y="11533589"/>
            <a:ext cx="30656995" cy="6091480"/>
          </a:xfrm>
          <a:prstGeom prst="rect">
            <a:avLst/>
          </a:prstGeom>
          <a:noFill/>
        </p:spPr>
        <p:txBody>
          <a:bodyPr wrap="square" lIns="73728" tIns="36864" rIns="73728" bIns="36864" rtlCol="0">
            <a:spAutoFit/>
          </a:bodyPr>
          <a:lstStyle/>
          <a:p>
            <a:pPr algn="just"/>
            <a:r>
              <a:rPr lang="fr-FR" sz="3600" b="1" i="1">
                <a:solidFill>
                  <a:srgbClr val="376092"/>
                </a:solidFill>
              </a:rPr>
              <a:t>Methods</a:t>
            </a:r>
            <a:endParaRPr lang="en-US" sz="3600">
              <a:solidFill>
                <a:srgbClr val="376092"/>
              </a:solidFill>
            </a:endParaRPr>
          </a:p>
          <a:p>
            <a:pPr algn="just">
              <a:buFont typeface="Arial"/>
              <a:buChar char="•"/>
            </a:pPr>
            <a:r>
              <a:rPr lang="fr-FR" sz="3100"/>
              <a:t> Cross-sectionnal, retrospective design </a:t>
            </a:r>
          </a:p>
          <a:p>
            <a:pPr algn="just">
              <a:buFont typeface="Arial"/>
              <a:buChar char="•"/>
            </a:pPr>
            <a:r>
              <a:rPr lang="fr-FR" sz="3100"/>
              <a:t> 55 pMS and 37 HV assessed</a:t>
            </a:r>
          </a:p>
          <a:p>
            <a:pPr algn="just">
              <a:buFont typeface="Arial"/>
              <a:buChar char="•"/>
            </a:pPr>
            <a:r>
              <a:rPr lang="fr-FR" sz="3100"/>
              <a:t> Each subject performed several timed walk tests as part of a multimodal evaluation of gait in an outpatient MS clinic</a:t>
            </a:r>
          </a:p>
          <a:p>
            <a:pPr algn="just">
              <a:buFont typeface="Arial"/>
              <a:buChar char="•"/>
            </a:pPr>
            <a:r>
              <a:rPr lang="fr-FR" sz="3100"/>
              <a:t> Study procedure approved by the local ethic committee</a:t>
            </a:r>
          </a:p>
          <a:p>
            <a:pPr algn="just">
              <a:buFont typeface="Arial"/>
              <a:buChar char="•"/>
            </a:pPr>
            <a:r>
              <a:rPr lang="fr-FR" sz="3100"/>
              <a:t> Start and stop instructions were given by a human rater, but start and stop times were recorded by an automated system (temporal resolution of 15Hz)</a:t>
            </a:r>
          </a:p>
          <a:p>
            <a:pPr algn="just">
              <a:buFont typeface="Arial"/>
              <a:buChar char="•"/>
            </a:pPr>
            <a:r>
              <a:rPr lang="fr-FR" sz="3100"/>
              <a:t> Subjects were asked to walk the T25FW</a:t>
            </a:r>
            <a:r>
              <a:rPr lang="fr-FR" sz="3100" baseline="30000"/>
              <a:t>+ </a:t>
            </a:r>
            <a:r>
              <a:rPr lang="fr-FR" sz="3100"/>
              <a:t>twice in PrP, and then twice in AFAP according to the same protocol as in (2)</a:t>
            </a:r>
            <a:r>
              <a:rPr lang="en-GB" sz="3100"/>
              <a:t> </a:t>
            </a:r>
          </a:p>
          <a:p>
            <a:pPr algn="just">
              <a:buFont typeface="Arial"/>
              <a:buChar char="•"/>
            </a:pPr>
            <a:r>
              <a:rPr lang="en-GB" sz="3100"/>
              <a:t> </a:t>
            </a:r>
            <a:r>
              <a:rPr lang="fr-FR" sz="3100"/>
              <a:t>WS were automatically generated and expressed in m/s</a:t>
            </a:r>
            <a:r>
              <a:rPr lang="en-GB" sz="3100"/>
              <a:t>. The mean WS of the two walk tests performed either in PrP or in AFAP were kept for analysis</a:t>
            </a:r>
          </a:p>
          <a:p>
            <a:pPr algn="just">
              <a:buFont typeface="Arial"/>
              <a:buChar char="•"/>
            </a:pPr>
            <a:r>
              <a:rPr lang="fr-FR" sz="3100"/>
              <a:t> Non-parametric unpaired t-tests were used for between group comparisons, non-parametric paired t-tests were used for within group comparisons, and Pearson’s correlation coefficient was used to assess the strength of the observed associations. All statistical tests were applied with a two-tailed analysis and 0.05 as a level of significance, and were performed using GraphPad Prism, version 4.0b for Macintosh, GraphPad Software, San Diego California USA (</a:t>
            </a:r>
            <a:r>
              <a:rPr lang="fr-FR" sz="3100" u="sng">
                <a:hlinkClick r:id="rId6"/>
              </a:rPr>
              <a:t>www.graphpad.com</a:t>
            </a:r>
            <a:r>
              <a:rPr lang="fr-FR" sz="3100"/>
              <a:t>).</a:t>
            </a:r>
            <a:endParaRPr lang="en-GB" sz="3100"/>
          </a:p>
          <a:p>
            <a:pPr algn="just">
              <a:buFont typeface="Arial"/>
              <a:buChar char="•"/>
            </a:pPr>
            <a:endParaRPr lang="fr-FR" sz="3100"/>
          </a:p>
        </p:txBody>
      </p:sp>
      <p:sp>
        <p:nvSpPr>
          <p:cNvPr id="25" name="ZoneTexte 24"/>
          <p:cNvSpPr txBox="1"/>
          <p:nvPr/>
        </p:nvSpPr>
        <p:spPr>
          <a:xfrm>
            <a:off x="149686" y="16816393"/>
            <a:ext cx="29694895" cy="4598763"/>
          </a:xfrm>
          <a:prstGeom prst="rect">
            <a:avLst/>
          </a:prstGeom>
          <a:noFill/>
        </p:spPr>
        <p:txBody>
          <a:bodyPr wrap="square" lIns="73728" tIns="36864" rIns="73728" bIns="36864" rtlCol="0">
            <a:spAutoFit/>
          </a:bodyPr>
          <a:lstStyle/>
          <a:p>
            <a:pPr algn="just">
              <a:spcAft>
                <a:spcPts val="251"/>
              </a:spcAft>
            </a:pPr>
            <a:r>
              <a:rPr lang="fr-FR" sz="4400" b="1" i="1">
                <a:solidFill>
                  <a:schemeClr val="accent1">
                    <a:lumMod val="75000"/>
                  </a:schemeClr>
                </a:solidFill>
              </a:rPr>
              <a:t>Results</a:t>
            </a:r>
            <a:endParaRPr lang="fr-FR" sz="3100">
              <a:solidFill>
                <a:schemeClr val="accent1">
                  <a:lumMod val="75000"/>
                </a:schemeClr>
              </a:solidFill>
            </a:endParaRPr>
          </a:p>
          <a:p>
            <a:pPr algn="just">
              <a:spcAft>
                <a:spcPts val="251"/>
              </a:spcAft>
              <a:buFont typeface="Arial"/>
              <a:buChar char="•"/>
            </a:pPr>
            <a:r>
              <a:rPr lang="en-US" sz="3100"/>
              <a:t> Baseline characteristics of the subjects were not significantly different except for the age which was higher in the pMS group (Table 1)</a:t>
            </a:r>
          </a:p>
          <a:p>
            <a:pPr algn="just">
              <a:buFont typeface="Arial"/>
              <a:buChar char="•"/>
            </a:pPr>
            <a:r>
              <a:rPr lang="en-US" sz="3100"/>
              <a:t> WS measured with the T25FW in AFAP were within expected values and were significantly slower for pMS as compared to HV (</a:t>
            </a:r>
            <a:r>
              <a:rPr lang="fr-FR" sz="3100"/>
              <a:t>1.67 </a:t>
            </a:r>
            <a:r>
              <a:rPr lang="fr-FR" sz="3100">
                <a:sym typeface="Symbol"/>
              </a:rPr>
              <a:t></a:t>
            </a:r>
            <a:r>
              <a:rPr lang="fr-FR" sz="3100"/>
              <a:t> 0.49 vs 2.22 </a:t>
            </a:r>
            <a:r>
              <a:rPr lang="fr-FR" sz="3100">
                <a:sym typeface="Symbol"/>
              </a:rPr>
              <a:t></a:t>
            </a:r>
            <a:r>
              <a:rPr lang="fr-FR" sz="3100"/>
              <a:t> 0.3, </a:t>
            </a:r>
            <a:r>
              <a:rPr lang="fr-FR" sz="3100" i="1"/>
              <a:t>p </a:t>
            </a:r>
            <a:r>
              <a:rPr lang="fr-FR" sz="3100"/>
              <a:t>&lt; 0.001, m/s, mean ± SD, Fig 1A). The same was also true for the WS measured with the T25FW in PrP (1.21 </a:t>
            </a:r>
            <a:r>
              <a:rPr lang="fr-FR" sz="3100">
                <a:sym typeface="Symbol"/>
              </a:rPr>
              <a:t></a:t>
            </a:r>
            <a:r>
              <a:rPr lang="fr-FR" sz="3100"/>
              <a:t> 0.33 vs 1.43 </a:t>
            </a:r>
            <a:r>
              <a:rPr lang="fr-FR" sz="3100">
                <a:sym typeface="Symbol"/>
              </a:rPr>
              <a:t></a:t>
            </a:r>
            <a:r>
              <a:rPr lang="fr-FR" sz="3100"/>
              <a:t> 0.17, p&lt;0.001, m/s, mean ± SD, Fig 1A).</a:t>
            </a:r>
          </a:p>
          <a:p>
            <a:pPr algn="just">
              <a:buFont typeface="Arial"/>
              <a:buChar char="•"/>
            </a:pPr>
            <a:r>
              <a:rPr lang="fr-FR" sz="3100"/>
              <a:t> WS was significantly higher in AFAP as compared to PrP in both groups (p&lt;0.001, Fig 1A)</a:t>
            </a:r>
          </a:p>
          <a:p>
            <a:pPr algn="just">
              <a:buFont typeface="Arial"/>
              <a:buChar char="•"/>
            </a:pPr>
            <a:r>
              <a:rPr lang="fr-FR" sz="3100"/>
              <a:t> Relative difference between AFAP and PrP WS was significantly reduced in pMS compared to HV (26 </a:t>
            </a:r>
            <a:r>
              <a:rPr lang="fr-FR" sz="3100">
                <a:sym typeface="Symbol"/>
              </a:rPr>
              <a:t></a:t>
            </a:r>
            <a:r>
              <a:rPr lang="fr-FR" sz="3100"/>
              <a:t> 1.5 vs 35 </a:t>
            </a:r>
            <a:r>
              <a:rPr lang="fr-FR" sz="3100">
                <a:sym typeface="Symbol"/>
              </a:rPr>
              <a:t></a:t>
            </a:r>
            <a:r>
              <a:rPr lang="fr-FR" sz="3100"/>
              <a:t> 1.3, %, mean </a:t>
            </a:r>
            <a:r>
              <a:rPr lang="fr-FR" sz="3100">
                <a:sym typeface="Symbol"/>
              </a:rPr>
              <a:t></a:t>
            </a:r>
            <a:r>
              <a:rPr lang="fr-FR" sz="3100"/>
              <a:t> SD, p&lt;0.0001), respectively (Figure 1B). </a:t>
            </a:r>
            <a:endParaRPr lang="en-US" sz="3100"/>
          </a:p>
          <a:p>
            <a:pPr algn="just">
              <a:buFont typeface="Arial"/>
              <a:buChar char="•"/>
            </a:pPr>
            <a:r>
              <a:rPr lang="en-US" sz="3100"/>
              <a:t> Higher correlation between AFAP and PrP WS in pMS (</a:t>
            </a:r>
            <a:r>
              <a:rPr lang="en-US" sz="3100" i="1"/>
              <a:t>r </a:t>
            </a:r>
            <a:r>
              <a:rPr lang="en-US" sz="3100"/>
              <a:t>= 0.87, Fig 2A) compared to HV (</a:t>
            </a:r>
            <a:r>
              <a:rPr lang="en-US" sz="3100" i="1"/>
              <a:t>r </a:t>
            </a:r>
            <a:r>
              <a:rPr lang="en-US" sz="3100"/>
              <a:t>= 0.51, Fig 2B)</a:t>
            </a:r>
          </a:p>
          <a:p>
            <a:pPr algn="just">
              <a:buFont typeface="Arial"/>
              <a:buChar char="•"/>
            </a:pPr>
            <a:r>
              <a:rPr lang="en-US" sz="3100"/>
              <a:t> Significantly negative correlation between the AFAP and PrP relative difference (AFAP-PrP) and the PrP WS in HV (r=-0.41, p&lt;0.01, Fig 2C) but no correlation in pMS (r=0, Fig 2D)</a:t>
            </a:r>
          </a:p>
          <a:p>
            <a:pPr algn="just"/>
            <a:endParaRPr lang="fr-FR" sz="2800"/>
          </a:p>
        </p:txBody>
      </p:sp>
      <p:sp>
        <p:nvSpPr>
          <p:cNvPr id="58" name="ZoneTexte 57"/>
          <p:cNvSpPr txBox="1"/>
          <p:nvPr/>
        </p:nvSpPr>
        <p:spPr>
          <a:xfrm>
            <a:off x="21324255" y="20894885"/>
            <a:ext cx="22370018" cy="10192601"/>
          </a:xfrm>
          <a:prstGeom prst="rect">
            <a:avLst/>
          </a:prstGeom>
          <a:noFill/>
        </p:spPr>
        <p:txBody>
          <a:bodyPr wrap="square" lIns="73728" tIns="36864" rIns="73728" bIns="36864" rtlCol="0">
            <a:spAutoFit/>
          </a:bodyPr>
          <a:lstStyle/>
          <a:p>
            <a:pPr algn="just">
              <a:spcAft>
                <a:spcPts val="968"/>
              </a:spcAft>
            </a:pPr>
            <a:r>
              <a:rPr lang="fr-FR" sz="4400" b="1" i="1">
                <a:solidFill>
                  <a:srgbClr val="376092"/>
                </a:solidFill>
              </a:rPr>
              <a:t>Discussion</a:t>
            </a:r>
            <a:endParaRPr lang="fr-FR" sz="3200" b="1" i="1">
              <a:solidFill>
                <a:srgbClr val="376092"/>
              </a:solidFill>
            </a:endParaRPr>
          </a:p>
          <a:p>
            <a:pPr algn="just">
              <a:spcAft>
                <a:spcPts val="735"/>
              </a:spcAft>
              <a:buFont typeface="Arial"/>
              <a:buChar char="•"/>
            </a:pPr>
            <a:r>
              <a:rPr lang="fr-FR" sz="3300"/>
              <a:t> The higher correlation between the WS measured according to both instructions in the pMS subjects could be explained by the fact that across the different pace one individual can naturally adopt, pMS have a restricted range of possibilities, and tend to already walk nearby their AFAP mode of walk when walking in PrP. This is supported by the lower relative difference between PrP and AFAP WS in pMS as compared to healthy subjects. </a:t>
            </a:r>
          </a:p>
          <a:p>
            <a:pPr algn="just">
              <a:spcAft>
                <a:spcPts val="735"/>
              </a:spcAft>
              <a:buFont typeface="Arial"/>
              <a:buChar char="•"/>
            </a:pPr>
            <a:r>
              <a:rPr lang="fr-FR" sz="3300"/>
              <a:t> This finding argues against the idea that the slower WS of pMS is an adaptative strategy to minimize the risk of fall due the neurological deficits (4)</a:t>
            </a:r>
          </a:p>
          <a:p>
            <a:pPr algn="just">
              <a:spcAft>
                <a:spcPts val="735"/>
              </a:spcAft>
              <a:buFont typeface="Arial"/>
              <a:buChar char="•"/>
            </a:pPr>
            <a:r>
              <a:rPr lang="fr-FR" sz="3300"/>
              <a:t> No correlation can be found between PrP WS and the relative difference between PrP and AFAP WS in pMS. This finding needs further investigation (difference according to disability?). On the other hand, we believe that the demonstration of a moderatly negative correlation between those parameters in the healthy volunteers population reflects a wider range of PrP WS accessible to normal subjects. </a:t>
            </a:r>
          </a:p>
          <a:p>
            <a:pPr algn="just">
              <a:spcAft>
                <a:spcPts val="735"/>
              </a:spcAft>
              <a:buFont typeface="Arial"/>
              <a:buChar char="•"/>
            </a:pPr>
            <a:r>
              <a:rPr lang="fr-FR" sz="3300"/>
              <a:t> The mechanisms regulating the PrP WS is unknown, but one might hypothesize that behavioral and psychological influences have a role in addition to fitness and walking habits, so that the somehow stressful environment of a gait lab might influence certain subjects to adopt a faster PrP WS, hence limiting their access to a higher WS when asked to walk AFAP.</a:t>
            </a:r>
            <a:endParaRPr lang="en-GB" sz="3300"/>
          </a:p>
          <a:p>
            <a:pPr algn="just">
              <a:spcAft>
                <a:spcPts val="1935"/>
              </a:spcAft>
              <a:buFont typeface="Arial"/>
              <a:buChar char="•"/>
            </a:pPr>
            <a:r>
              <a:rPr lang="en-GB" sz="3300"/>
              <a:t> </a:t>
            </a:r>
            <a:r>
              <a:rPr lang="fr-FR" sz="3300"/>
              <a:t>Our findings further emphazise the need to consider the type of mode of walk chosen before administering a walk test and to refine the path of neurological testing through walk evaluation.</a:t>
            </a:r>
            <a:endParaRPr lang="en-GB" sz="3300"/>
          </a:p>
          <a:p>
            <a:pPr marL="599041" indent="-599041" algn="just"/>
            <a:endParaRPr lang="fr-FR" sz="2900">
              <a:solidFill>
                <a:srgbClr val="000000"/>
              </a:solidFill>
            </a:endParaRPr>
          </a:p>
          <a:p>
            <a:pPr marL="599041" indent="-599041" algn="just">
              <a:buAutoNum type="arabicPeriod"/>
            </a:pPr>
            <a:endParaRPr lang="fr-FR" sz="3200">
              <a:solidFill>
                <a:srgbClr val="000000"/>
              </a:solidFill>
            </a:endParaRPr>
          </a:p>
        </p:txBody>
      </p:sp>
      <p:sp>
        <p:nvSpPr>
          <p:cNvPr id="80" name="ZoneTexte 79"/>
          <p:cNvSpPr txBox="1"/>
          <p:nvPr/>
        </p:nvSpPr>
        <p:spPr>
          <a:xfrm>
            <a:off x="20999582" y="31782593"/>
            <a:ext cx="22245364" cy="1081406"/>
          </a:xfrm>
          <a:prstGeom prst="rect">
            <a:avLst/>
          </a:prstGeom>
          <a:noFill/>
        </p:spPr>
        <p:txBody>
          <a:bodyPr wrap="square" lIns="385148" tIns="192574" rIns="385148" bIns="192574" rtlCol="0">
            <a:spAutoFit/>
          </a:bodyPr>
          <a:lstStyle/>
          <a:p>
            <a:r>
              <a:rPr lang="en-GB" sz="1900" b="1" i="1" dirty="0" smtClean="0">
                <a:solidFill>
                  <a:srgbClr val="376092"/>
                </a:solidFill>
              </a:rPr>
              <a:t>Disclosures</a:t>
            </a:r>
          </a:p>
          <a:p>
            <a:r>
              <a:rPr lang="fr-FR" sz="1300" smtClean="0"/>
              <a:t>R. Phan-Ba serves on scientific advisory boards for Genzyme-Sanofi Aventis and has received funding for travel from Genyzme-Sanofi Aventis, Bayer Schering Pharma and Biogen Idec. </a:t>
            </a:r>
          </a:p>
          <a:p>
            <a:r>
              <a:rPr lang="fr-FR" sz="1300" dirty="0" smtClean="0">
                <a:solidFill>
                  <a:schemeClr val="tx1">
                    <a:alpha val="99000"/>
                  </a:schemeClr>
                </a:solidFill>
              </a:rPr>
              <a:t>G. Delrue, S. Pierard, E. Lommers, P. Calay and V. Delvaux have nothing to disclose.</a:t>
            </a:r>
            <a:endParaRPr lang="fr-FR" sz="1300" dirty="0">
              <a:solidFill>
                <a:schemeClr val="tx1">
                  <a:alpha val="99000"/>
                </a:schemeClr>
              </a:solidFill>
            </a:endParaRPr>
          </a:p>
        </p:txBody>
      </p:sp>
      <p:cxnSp>
        <p:nvCxnSpPr>
          <p:cNvPr id="81" name="Connecteur droit 80"/>
          <p:cNvCxnSpPr/>
          <p:nvPr/>
        </p:nvCxnSpPr>
        <p:spPr>
          <a:xfrm rot="10800000">
            <a:off x="-46386" y="2735"/>
            <a:ext cx="204520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Connecteur droit 81"/>
          <p:cNvCxnSpPr/>
          <p:nvPr/>
        </p:nvCxnSpPr>
        <p:spPr>
          <a:xfrm rot="5400000">
            <a:off x="-510624" y="475219"/>
            <a:ext cx="947021" cy="13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4" name="Image 83" descr="Capture d’écran 2013-05-30 à 09.50.07.png"/>
          <p:cNvPicPr>
            <a:picLocks noChangeAspect="1"/>
          </p:cNvPicPr>
          <p:nvPr/>
        </p:nvPicPr>
        <p:blipFill>
          <a:blip r:embed="rId7"/>
          <a:stretch>
            <a:fillRect/>
          </a:stretch>
        </p:blipFill>
        <p:spPr>
          <a:xfrm>
            <a:off x="36896268" y="22206"/>
            <a:ext cx="2104850" cy="1461829"/>
          </a:xfrm>
          <a:prstGeom prst="rect">
            <a:avLst/>
          </a:prstGeom>
        </p:spPr>
      </p:pic>
      <p:pic>
        <p:nvPicPr>
          <p:cNvPr id="85" name="Image 84" descr="Table 1.pdf"/>
          <p:cNvPicPr>
            <a:picLocks noChangeAspect="1"/>
          </p:cNvPicPr>
          <p:nvPr/>
        </p:nvPicPr>
        <mc:AlternateContent xmlns:ma="http://schemas.microsoft.com/office/mac/drawingml/2008/main">
          <mc:Choice Requires="ma">
            <p:blipFill>
              <a:blip r:embed="rId8"/>
              <a:srcRect l="9528" t="7575" r="10719" b="6228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9"/>
              <a:srcRect l="9528" t="7575" r="10719" b="62281"/>
              <a:stretch>
                <a:fillRect/>
              </a:stretch>
            </p:blipFill>
          </mc:Fallback>
        </mc:AlternateContent>
        <p:spPr>
          <a:xfrm>
            <a:off x="32194500" y="11114063"/>
            <a:ext cx="11050447" cy="5722314"/>
          </a:xfrm>
          <a:prstGeom prst="rect">
            <a:avLst/>
          </a:prstGeom>
        </p:spPr>
      </p:pic>
      <p:sp>
        <p:nvSpPr>
          <p:cNvPr id="88" name="ZoneTexte 87"/>
          <p:cNvSpPr txBox="1"/>
          <p:nvPr/>
        </p:nvSpPr>
        <p:spPr>
          <a:xfrm>
            <a:off x="29471383" y="16607833"/>
            <a:ext cx="1917064" cy="551502"/>
          </a:xfrm>
          <a:prstGeom prst="rect">
            <a:avLst/>
          </a:prstGeom>
          <a:noFill/>
        </p:spPr>
        <p:txBody>
          <a:bodyPr wrap="square" lIns="73728" tIns="36864" rIns="73728" bIns="36864" rtlCol="0">
            <a:spAutoFit/>
          </a:bodyPr>
          <a:lstStyle/>
          <a:p>
            <a:r>
              <a:rPr lang="fr-FR" sz="3100" b="1" i="1">
                <a:solidFill>
                  <a:srgbClr val="376092"/>
                </a:solidFill>
              </a:rPr>
              <a:t>Figure 1</a:t>
            </a:r>
          </a:p>
        </p:txBody>
      </p:sp>
      <p:sp>
        <p:nvSpPr>
          <p:cNvPr id="101" name="ZoneTexte 100"/>
          <p:cNvSpPr txBox="1"/>
          <p:nvPr/>
        </p:nvSpPr>
        <p:spPr>
          <a:xfrm>
            <a:off x="2800367" y="21683684"/>
            <a:ext cx="497687" cy="566891"/>
          </a:xfrm>
          <a:prstGeom prst="rect">
            <a:avLst/>
          </a:prstGeom>
          <a:noFill/>
        </p:spPr>
        <p:txBody>
          <a:bodyPr wrap="none" lIns="73728" tIns="36864" rIns="73728" bIns="36864" rtlCol="0">
            <a:spAutoFit/>
          </a:bodyPr>
          <a:lstStyle/>
          <a:p>
            <a:r>
              <a:rPr lang="fr-FR" sz="3200" b="1" i="1">
                <a:solidFill>
                  <a:srgbClr val="376092"/>
                </a:solidFill>
              </a:rPr>
              <a:t>A</a:t>
            </a:r>
          </a:p>
        </p:txBody>
      </p:sp>
      <p:sp>
        <p:nvSpPr>
          <p:cNvPr id="102" name="ZoneTexte 101"/>
          <p:cNvSpPr txBox="1"/>
          <p:nvPr/>
        </p:nvSpPr>
        <p:spPr>
          <a:xfrm>
            <a:off x="12019638" y="21797444"/>
            <a:ext cx="479052" cy="566891"/>
          </a:xfrm>
          <a:prstGeom prst="rect">
            <a:avLst/>
          </a:prstGeom>
          <a:noFill/>
        </p:spPr>
        <p:txBody>
          <a:bodyPr wrap="none" lIns="73728" tIns="36864" rIns="73728" bIns="36864" rtlCol="0">
            <a:spAutoFit/>
          </a:bodyPr>
          <a:lstStyle/>
          <a:p>
            <a:r>
              <a:rPr lang="fr-FR" sz="3200" b="1" i="1">
                <a:solidFill>
                  <a:srgbClr val="376092"/>
                </a:solidFill>
              </a:rPr>
              <a:t>B</a:t>
            </a:r>
          </a:p>
        </p:txBody>
      </p:sp>
      <p:sp>
        <p:nvSpPr>
          <p:cNvPr id="103" name="ZoneTexte 102"/>
          <p:cNvSpPr txBox="1"/>
          <p:nvPr/>
        </p:nvSpPr>
        <p:spPr>
          <a:xfrm>
            <a:off x="2751774" y="26925079"/>
            <a:ext cx="1121725" cy="566891"/>
          </a:xfrm>
          <a:prstGeom prst="rect">
            <a:avLst/>
          </a:prstGeom>
          <a:solidFill>
            <a:schemeClr val="bg1"/>
          </a:solidFill>
        </p:spPr>
        <p:txBody>
          <a:bodyPr wrap="square" lIns="73728" tIns="36864" rIns="73728" bIns="36864" rtlCol="0">
            <a:spAutoFit/>
          </a:bodyPr>
          <a:lstStyle/>
          <a:p>
            <a:r>
              <a:rPr lang="fr-FR" sz="3200" b="1" i="1">
                <a:solidFill>
                  <a:srgbClr val="376092"/>
                </a:solidFill>
              </a:rPr>
              <a:t>C</a:t>
            </a:r>
          </a:p>
        </p:txBody>
      </p:sp>
      <p:sp>
        <p:nvSpPr>
          <p:cNvPr id="104" name="ZoneTexte 103"/>
          <p:cNvSpPr txBox="1"/>
          <p:nvPr/>
        </p:nvSpPr>
        <p:spPr>
          <a:xfrm>
            <a:off x="12019638" y="26925079"/>
            <a:ext cx="1091996" cy="566891"/>
          </a:xfrm>
          <a:prstGeom prst="rect">
            <a:avLst/>
          </a:prstGeom>
          <a:solidFill>
            <a:schemeClr val="bg1"/>
          </a:solidFill>
        </p:spPr>
        <p:txBody>
          <a:bodyPr wrap="square" lIns="73728" tIns="36864" rIns="73728" bIns="36864" rtlCol="0">
            <a:spAutoFit/>
          </a:bodyPr>
          <a:lstStyle/>
          <a:p>
            <a:r>
              <a:rPr lang="fr-FR" sz="3200" b="1" i="1">
                <a:solidFill>
                  <a:srgbClr val="376092"/>
                </a:solidFill>
              </a:rPr>
              <a:t>D</a:t>
            </a:r>
          </a:p>
        </p:txBody>
      </p:sp>
      <p:sp>
        <p:nvSpPr>
          <p:cNvPr id="105" name="ZoneTexte 104"/>
          <p:cNvSpPr txBox="1"/>
          <p:nvPr/>
        </p:nvSpPr>
        <p:spPr>
          <a:xfrm>
            <a:off x="834710" y="21605937"/>
            <a:ext cx="1917064" cy="551502"/>
          </a:xfrm>
          <a:prstGeom prst="rect">
            <a:avLst/>
          </a:prstGeom>
          <a:noFill/>
        </p:spPr>
        <p:txBody>
          <a:bodyPr wrap="square" lIns="73728" tIns="36864" rIns="73728" bIns="36864" rtlCol="0">
            <a:spAutoFit/>
          </a:bodyPr>
          <a:lstStyle/>
          <a:p>
            <a:r>
              <a:rPr lang="fr-FR" sz="3100" b="1" i="1">
                <a:solidFill>
                  <a:srgbClr val="376092"/>
                </a:solidFill>
              </a:rPr>
              <a:t>Figure 2</a:t>
            </a:r>
          </a:p>
        </p:txBody>
      </p:sp>
      <p:sp>
        <p:nvSpPr>
          <p:cNvPr id="106" name="ZoneTexte 105"/>
          <p:cNvSpPr txBox="1"/>
          <p:nvPr/>
        </p:nvSpPr>
        <p:spPr>
          <a:xfrm>
            <a:off x="5366498" y="21453849"/>
            <a:ext cx="3460350" cy="551502"/>
          </a:xfrm>
          <a:prstGeom prst="rect">
            <a:avLst/>
          </a:prstGeom>
          <a:noFill/>
        </p:spPr>
        <p:txBody>
          <a:bodyPr wrap="square" lIns="73728" tIns="36864" rIns="73728" bIns="36864" rtlCol="0">
            <a:spAutoFit/>
          </a:bodyPr>
          <a:lstStyle/>
          <a:p>
            <a:r>
              <a:rPr lang="fr-FR" sz="3100" b="1" i="1">
                <a:solidFill>
                  <a:srgbClr val="376092"/>
                </a:solidFill>
              </a:rPr>
              <a:t>Healthy subjects</a:t>
            </a:r>
          </a:p>
        </p:txBody>
      </p:sp>
      <p:sp>
        <p:nvSpPr>
          <p:cNvPr id="107" name="ZoneTexte 106"/>
          <p:cNvSpPr txBox="1"/>
          <p:nvPr/>
        </p:nvSpPr>
        <p:spPr>
          <a:xfrm>
            <a:off x="14864484" y="21496133"/>
            <a:ext cx="3460350" cy="551502"/>
          </a:xfrm>
          <a:prstGeom prst="rect">
            <a:avLst/>
          </a:prstGeom>
          <a:noFill/>
        </p:spPr>
        <p:txBody>
          <a:bodyPr wrap="square" lIns="73728" tIns="36864" rIns="73728" bIns="36864" rtlCol="0">
            <a:spAutoFit/>
          </a:bodyPr>
          <a:lstStyle/>
          <a:p>
            <a:r>
              <a:rPr lang="fr-FR" sz="3100" b="1" i="1">
                <a:solidFill>
                  <a:srgbClr val="376092"/>
                </a:solidFill>
              </a:rPr>
              <a:t>persons with MS</a:t>
            </a:r>
          </a:p>
        </p:txBody>
      </p:sp>
      <p:pic>
        <p:nvPicPr>
          <p:cNvPr id="31" name="Image 30" descr="qrcode.png"/>
          <p:cNvPicPr>
            <a:picLocks noChangeAspect="1"/>
          </p:cNvPicPr>
          <p:nvPr/>
        </p:nvPicPr>
        <p:blipFill>
          <a:blip r:embed="rId10"/>
          <a:stretch>
            <a:fillRect/>
          </a:stretch>
        </p:blipFill>
        <p:spPr>
          <a:xfrm>
            <a:off x="0" y="1092335"/>
            <a:ext cx="2350153" cy="2350153"/>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1463</TotalTime>
  <Words>1749</Words>
  <Application>Microsoft Macintosh PowerPoint</Application>
  <PresentationFormat>Personnalisé</PresentationFormat>
  <Paragraphs>55</Paragraphs>
  <Slides>1</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AAN 2013</dc:title>
  <dc:subject/>
  <dc:creator>Rémy PHAN-BA</dc:creator>
  <cp:keywords/>
  <dc:description/>
  <cp:lastModifiedBy>Rémy PHAN-BA</cp:lastModifiedBy>
  <cp:revision>17</cp:revision>
  <dcterms:created xsi:type="dcterms:W3CDTF">2013-06-18T08:49:53Z</dcterms:created>
  <dcterms:modified xsi:type="dcterms:W3CDTF">2013-06-18T22:35:23Z</dcterms:modified>
  <cp:category/>
</cp:coreProperties>
</file>