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33843913" cy="50406300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1611313" indent="86995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3235325" indent="173355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4857750" indent="259556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6480175" indent="346075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973A"/>
    <a:srgbClr val="002147"/>
    <a:srgbClr val="81BDFF"/>
    <a:srgbClr val="004B9E"/>
    <a:srgbClr val="ABB202"/>
    <a:srgbClr val="5F604A"/>
    <a:srgbClr val="ACB907"/>
    <a:srgbClr val="6666FF"/>
    <a:srgbClr val="0000FF"/>
    <a:srgbClr val="EBF84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594" autoAdjust="0"/>
    <p:restoredTop sz="98998" autoAdjust="0"/>
  </p:normalViewPr>
  <p:slideViewPr>
    <p:cSldViewPr snapToGrid="0">
      <p:cViewPr>
        <p:scale>
          <a:sx n="20" d="100"/>
          <a:sy n="20" d="100"/>
        </p:scale>
        <p:origin x="-1026" y="-78"/>
      </p:cViewPr>
      <p:guideLst>
        <p:guide orient="horz" pos="15880"/>
        <p:guide pos="10661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074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7411" name="Rectangle 3075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281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8A60F26A-0F4A-4E0D-B9EA-ABE8D2557B25}" type="datetimeFigureOut">
              <a:rPr lang="fr-FR"/>
              <a:pPr>
                <a:defRPr/>
              </a:pPr>
              <a:t>21/02/2013</a:t>
            </a:fld>
            <a:endParaRPr lang="fr-FR"/>
          </a:p>
        </p:txBody>
      </p:sp>
      <p:sp>
        <p:nvSpPr>
          <p:cNvPr id="17412" name="Rectangle 3076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12114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7413" name="Rectangle 3077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281" y="912114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99C7D859-BBE8-4D55-9E5D-D6C643B4DB4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6382912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3A1B620-1F51-4673-B801-6FC8DBCD39DE}" type="datetimeFigureOut">
              <a:rPr lang="en-US"/>
              <a:pPr>
                <a:defRPr/>
              </a:pPr>
              <a:t>2/21/2013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49513" y="720725"/>
            <a:ext cx="2416175" cy="3598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4CC0244-B084-4D95-BF6E-B68D11AD2473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408754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4200" kern="1200">
        <a:solidFill>
          <a:schemeClr val="tx1"/>
        </a:solidFill>
        <a:latin typeface="+mn-lt"/>
        <a:ea typeface="+mn-ea"/>
        <a:cs typeface="+mn-cs"/>
      </a:defRPr>
    </a:lvl1pPr>
    <a:lvl2pPr marL="1611313" algn="l" rtl="0" eaLnBrk="0" fontAlgn="base" hangingPunct="0">
      <a:spcBef>
        <a:spcPct val="30000"/>
      </a:spcBef>
      <a:spcAft>
        <a:spcPct val="0"/>
      </a:spcAft>
      <a:defRPr sz="4200" kern="1200">
        <a:solidFill>
          <a:schemeClr val="tx1"/>
        </a:solidFill>
        <a:latin typeface="+mn-lt"/>
        <a:ea typeface="+mn-ea"/>
        <a:cs typeface="+mn-cs"/>
      </a:defRPr>
    </a:lvl2pPr>
    <a:lvl3pPr marL="3235325" algn="l" rtl="0" eaLnBrk="0" fontAlgn="base" hangingPunct="0">
      <a:spcBef>
        <a:spcPct val="30000"/>
      </a:spcBef>
      <a:spcAft>
        <a:spcPct val="0"/>
      </a:spcAft>
      <a:defRPr sz="4200" kern="1200">
        <a:solidFill>
          <a:schemeClr val="tx1"/>
        </a:solidFill>
        <a:latin typeface="+mn-lt"/>
        <a:ea typeface="+mn-ea"/>
        <a:cs typeface="+mn-cs"/>
      </a:defRPr>
    </a:lvl3pPr>
    <a:lvl4pPr marL="4857750" algn="l" rtl="0" eaLnBrk="0" fontAlgn="base" hangingPunct="0">
      <a:spcBef>
        <a:spcPct val="30000"/>
      </a:spcBef>
      <a:spcAft>
        <a:spcPct val="0"/>
      </a:spcAft>
      <a:defRPr sz="4200" kern="1200">
        <a:solidFill>
          <a:schemeClr val="tx1"/>
        </a:solidFill>
        <a:latin typeface="+mn-lt"/>
        <a:ea typeface="+mn-ea"/>
        <a:cs typeface="+mn-cs"/>
      </a:defRPr>
    </a:lvl4pPr>
    <a:lvl5pPr marL="6480175" algn="l" rtl="0" eaLnBrk="0" fontAlgn="base" hangingPunct="0">
      <a:spcBef>
        <a:spcPct val="30000"/>
      </a:spcBef>
      <a:spcAft>
        <a:spcPct val="0"/>
      </a:spcAft>
      <a:defRPr sz="4200" kern="1200">
        <a:solidFill>
          <a:schemeClr val="tx1"/>
        </a:solidFill>
        <a:latin typeface="+mn-lt"/>
        <a:ea typeface="+mn-ea"/>
        <a:cs typeface="+mn-cs"/>
      </a:defRPr>
    </a:lvl5pPr>
    <a:lvl6pPr marL="8113660" algn="l" defTabSz="3245462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6pPr>
    <a:lvl7pPr marL="9736399" algn="l" defTabSz="3245462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7pPr>
    <a:lvl8pPr marL="11359132" algn="l" defTabSz="3245462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8pPr>
    <a:lvl9pPr marL="12981868" algn="l" defTabSz="3245462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449513" y="720725"/>
            <a:ext cx="2416175" cy="3598863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8A778DF-3D0A-40A9-A378-C7DBD4A5D61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38323" y="15658672"/>
            <a:ext cx="28767331" cy="1080467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76623" y="28563592"/>
            <a:ext cx="23690739" cy="1288160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622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2454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8681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4909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1136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7363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1359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9818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576CBA-6BEA-4E10-84A2-B3E02AEED104}" type="datetimeFigureOut">
              <a:rPr lang="en-US"/>
              <a:pPr>
                <a:defRPr/>
              </a:pPr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BD06BF-7E71-422E-A437-D67B39B6790C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44DFF9-3D05-4580-A0B0-5E997D7BBA5B}" type="datetimeFigureOut">
              <a:rPr lang="en-US"/>
              <a:pPr>
                <a:defRPr/>
              </a:pPr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7E1D7F-A679-4F55-BB80-F7F3CF44AB5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4536869" y="2018656"/>
            <a:ext cx="7614877" cy="4300868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92202" y="2018656"/>
            <a:ext cx="22280575" cy="430086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1EECE5-2808-4858-B1D4-1D7F8A0A3578}" type="datetimeFigureOut">
              <a:rPr lang="en-US"/>
              <a:pPr>
                <a:defRPr/>
              </a:pPr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C69819-D395-4D4B-853A-6C559B1E0AEC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814C3E-8546-420D-BBAD-770741C8B74F}" type="datetimeFigureOut">
              <a:rPr lang="en-US"/>
              <a:pPr>
                <a:defRPr/>
              </a:pPr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DABEB6-BF67-4995-903B-C932687A83DC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73468" y="32390745"/>
            <a:ext cx="28767331" cy="10011250"/>
          </a:xfrm>
        </p:spPr>
        <p:txBody>
          <a:bodyPr anchor="t"/>
          <a:lstStyle>
            <a:lvl1pPr algn="l">
              <a:defRPr sz="14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73468" y="21364406"/>
            <a:ext cx="28767331" cy="11026384"/>
          </a:xfrm>
        </p:spPr>
        <p:txBody>
          <a:bodyPr anchor="b"/>
          <a:lstStyle>
            <a:lvl1pPr marL="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1pPr>
            <a:lvl2pPr marL="1622733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2pPr>
            <a:lvl3pPr marL="3245462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3pPr>
            <a:lvl4pPr marL="4868198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4pPr>
            <a:lvl5pPr marL="6490934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5pPr>
            <a:lvl6pPr marL="8113660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6pPr>
            <a:lvl7pPr marL="9736399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7pPr>
            <a:lvl8pPr marL="11359132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8pPr>
            <a:lvl9pPr marL="12981868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020519-6810-4C97-82C6-186ADC698AD9}" type="datetimeFigureOut">
              <a:rPr lang="en-US"/>
              <a:pPr>
                <a:defRPr/>
              </a:pPr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470D12-002B-4424-BD35-34DDBBDEE2D5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92215" y="11761496"/>
            <a:ext cx="14947731" cy="33265841"/>
          </a:xfrm>
        </p:spPr>
        <p:txBody>
          <a:bodyPr/>
          <a:lstStyle>
            <a:lvl1pPr>
              <a:defRPr sz="9900"/>
            </a:lvl1pPr>
            <a:lvl2pPr>
              <a:defRPr sz="89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204014" y="11761496"/>
            <a:ext cx="14947731" cy="33265841"/>
          </a:xfrm>
        </p:spPr>
        <p:txBody>
          <a:bodyPr/>
          <a:lstStyle>
            <a:lvl1pPr>
              <a:defRPr sz="9900"/>
            </a:lvl1pPr>
            <a:lvl2pPr>
              <a:defRPr sz="89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68F477-29D4-46F7-9DC6-BAF0981B2B66}" type="datetimeFigureOut">
              <a:rPr lang="en-US"/>
              <a:pPr>
                <a:defRPr/>
              </a:pPr>
              <a:t>2/21/2013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3CFCB5-1B1A-48D3-B38A-E234E8628C38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2235" y="11283131"/>
            <a:ext cx="14953607" cy="4702284"/>
          </a:xfrm>
        </p:spPr>
        <p:txBody>
          <a:bodyPr anchor="b"/>
          <a:lstStyle>
            <a:lvl1pPr marL="0" indent="0">
              <a:buNone/>
              <a:defRPr sz="8900" b="1"/>
            </a:lvl1pPr>
            <a:lvl2pPr marL="1622733" indent="0">
              <a:buNone/>
              <a:defRPr sz="7200" b="1"/>
            </a:lvl2pPr>
            <a:lvl3pPr marL="3245462" indent="0">
              <a:buNone/>
              <a:defRPr sz="6400" b="1"/>
            </a:lvl3pPr>
            <a:lvl4pPr marL="4868198" indent="0">
              <a:buNone/>
              <a:defRPr sz="5300" b="1"/>
            </a:lvl4pPr>
            <a:lvl5pPr marL="6490934" indent="0">
              <a:buNone/>
              <a:defRPr sz="5300" b="1"/>
            </a:lvl5pPr>
            <a:lvl6pPr marL="8113660" indent="0">
              <a:buNone/>
              <a:defRPr sz="5300" b="1"/>
            </a:lvl6pPr>
            <a:lvl7pPr marL="9736399" indent="0">
              <a:buNone/>
              <a:defRPr sz="5300" b="1"/>
            </a:lvl7pPr>
            <a:lvl8pPr marL="11359132" indent="0">
              <a:buNone/>
              <a:defRPr sz="5300" b="1"/>
            </a:lvl8pPr>
            <a:lvl9pPr marL="12981868" indent="0">
              <a:buNone/>
              <a:defRPr sz="5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92235" y="15985405"/>
            <a:ext cx="14953607" cy="29041946"/>
          </a:xfrm>
        </p:spPr>
        <p:txBody>
          <a:bodyPr/>
          <a:lstStyle>
            <a:lvl1pPr>
              <a:defRPr sz="8900"/>
            </a:lvl1pPr>
            <a:lvl2pPr>
              <a:defRPr sz="7200"/>
            </a:lvl2pPr>
            <a:lvl3pPr>
              <a:defRPr sz="6400"/>
            </a:lvl3pPr>
            <a:lvl4pPr>
              <a:defRPr sz="5300"/>
            </a:lvl4pPr>
            <a:lvl5pPr>
              <a:defRPr sz="5300"/>
            </a:lvl5pPr>
            <a:lvl6pPr>
              <a:defRPr sz="5300"/>
            </a:lvl6pPr>
            <a:lvl7pPr>
              <a:defRPr sz="5300"/>
            </a:lvl7pPr>
            <a:lvl8pPr>
              <a:defRPr sz="5300"/>
            </a:lvl8pPr>
            <a:lvl9pPr>
              <a:defRPr sz="5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7192272" y="11283131"/>
            <a:ext cx="14959477" cy="4702284"/>
          </a:xfrm>
        </p:spPr>
        <p:txBody>
          <a:bodyPr anchor="b"/>
          <a:lstStyle>
            <a:lvl1pPr marL="0" indent="0">
              <a:buNone/>
              <a:defRPr sz="8900" b="1"/>
            </a:lvl1pPr>
            <a:lvl2pPr marL="1622733" indent="0">
              <a:buNone/>
              <a:defRPr sz="7200" b="1"/>
            </a:lvl2pPr>
            <a:lvl3pPr marL="3245462" indent="0">
              <a:buNone/>
              <a:defRPr sz="6400" b="1"/>
            </a:lvl3pPr>
            <a:lvl4pPr marL="4868198" indent="0">
              <a:buNone/>
              <a:defRPr sz="5300" b="1"/>
            </a:lvl4pPr>
            <a:lvl5pPr marL="6490934" indent="0">
              <a:buNone/>
              <a:defRPr sz="5300" b="1"/>
            </a:lvl5pPr>
            <a:lvl6pPr marL="8113660" indent="0">
              <a:buNone/>
              <a:defRPr sz="5300" b="1"/>
            </a:lvl6pPr>
            <a:lvl7pPr marL="9736399" indent="0">
              <a:buNone/>
              <a:defRPr sz="5300" b="1"/>
            </a:lvl7pPr>
            <a:lvl8pPr marL="11359132" indent="0">
              <a:buNone/>
              <a:defRPr sz="5300" b="1"/>
            </a:lvl8pPr>
            <a:lvl9pPr marL="12981868" indent="0">
              <a:buNone/>
              <a:defRPr sz="5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7192272" y="15985405"/>
            <a:ext cx="14959477" cy="29041946"/>
          </a:xfrm>
        </p:spPr>
        <p:txBody>
          <a:bodyPr/>
          <a:lstStyle>
            <a:lvl1pPr>
              <a:defRPr sz="8900"/>
            </a:lvl1pPr>
            <a:lvl2pPr>
              <a:defRPr sz="7200"/>
            </a:lvl2pPr>
            <a:lvl3pPr>
              <a:defRPr sz="6400"/>
            </a:lvl3pPr>
            <a:lvl4pPr>
              <a:defRPr sz="5300"/>
            </a:lvl4pPr>
            <a:lvl5pPr>
              <a:defRPr sz="5300"/>
            </a:lvl5pPr>
            <a:lvl6pPr>
              <a:defRPr sz="5300"/>
            </a:lvl6pPr>
            <a:lvl7pPr>
              <a:defRPr sz="5300"/>
            </a:lvl7pPr>
            <a:lvl8pPr>
              <a:defRPr sz="5300"/>
            </a:lvl8pPr>
            <a:lvl9pPr>
              <a:defRPr sz="5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283B30-E25F-4E3D-8386-93AE560D723F}" type="datetimeFigureOut">
              <a:rPr lang="en-US"/>
              <a:pPr>
                <a:defRPr/>
              </a:pPr>
              <a:t>2/21/2013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D870B2-5634-44BA-B184-12589317894A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A9683C-56AD-4168-B8AC-9DA5002B0C54}" type="datetimeFigureOut">
              <a:rPr lang="en-US"/>
              <a:pPr>
                <a:defRPr/>
              </a:pPr>
              <a:t>2/21/2013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AA1FCA-8A4C-40BD-96A8-F6A7C57CB10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9F73B-B959-4D7E-9848-9122EC5B8FAF}" type="datetimeFigureOut">
              <a:rPr lang="en-US"/>
              <a:pPr>
                <a:defRPr/>
              </a:pPr>
              <a:t>2/21/2013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0744F6-81F9-47F3-AF0D-EDE49277EED5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2266" y="2006950"/>
            <a:ext cx="11134412" cy="8541061"/>
          </a:xfrm>
        </p:spPr>
        <p:txBody>
          <a:bodyPr anchor="b"/>
          <a:lstStyle>
            <a:lvl1pPr algn="l">
              <a:defRPr sz="7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232059" y="2006987"/>
            <a:ext cx="18919691" cy="43020373"/>
          </a:xfrm>
        </p:spPr>
        <p:txBody>
          <a:bodyPr/>
          <a:lstStyle>
            <a:lvl1pPr>
              <a:defRPr sz="11400"/>
            </a:lvl1pPr>
            <a:lvl2pPr>
              <a:defRPr sz="9900"/>
            </a:lvl2pPr>
            <a:lvl3pPr>
              <a:defRPr sz="89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92266" y="10548052"/>
            <a:ext cx="11134412" cy="34479313"/>
          </a:xfrm>
        </p:spPr>
        <p:txBody>
          <a:bodyPr/>
          <a:lstStyle>
            <a:lvl1pPr marL="0" indent="0">
              <a:buNone/>
              <a:defRPr sz="5000"/>
            </a:lvl1pPr>
            <a:lvl2pPr marL="1622733" indent="0">
              <a:buNone/>
              <a:defRPr sz="4200"/>
            </a:lvl2pPr>
            <a:lvl3pPr marL="3245462" indent="0">
              <a:buNone/>
              <a:defRPr sz="3200"/>
            </a:lvl3pPr>
            <a:lvl4pPr marL="4868198" indent="0">
              <a:buNone/>
              <a:defRPr sz="3200"/>
            </a:lvl4pPr>
            <a:lvl5pPr marL="6490934" indent="0">
              <a:buNone/>
              <a:defRPr sz="3200"/>
            </a:lvl5pPr>
            <a:lvl6pPr marL="8113660" indent="0">
              <a:buNone/>
              <a:defRPr sz="3200"/>
            </a:lvl6pPr>
            <a:lvl7pPr marL="9736399" indent="0">
              <a:buNone/>
              <a:defRPr sz="3200"/>
            </a:lvl7pPr>
            <a:lvl8pPr marL="11359132" indent="0">
              <a:buNone/>
              <a:defRPr sz="3200"/>
            </a:lvl8pPr>
            <a:lvl9pPr marL="12981868" indent="0">
              <a:buNone/>
              <a:defRPr sz="3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CD635-39E5-4F22-A1BC-6418B78594EA}" type="datetimeFigureOut">
              <a:rPr lang="en-US"/>
              <a:pPr>
                <a:defRPr/>
              </a:pPr>
              <a:t>2/21/2013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D9844-AF7E-4449-A2B2-9A6C8E0CE80D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33643" y="35284451"/>
            <a:ext cx="20306348" cy="4165516"/>
          </a:xfrm>
        </p:spPr>
        <p:txBody>
          <a:bodyPr anchor="b"/>
          <a:lstStyle>
            <a:lvl1pPr algn="l">
              <a:defRPr sz="7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633643" y="4503872"/>
            <a:ext cx="20306348" cy="30243780"/>
          </a:xfrm>
        </p:spPr>
        <p:txBody>
          <a:bodyPr rtlCol="0">
            <a:normAutofit/>
          </a:bodyPr>
          <a:lstStyle>
            <a:lvl1pPr marL="0" indent="0">
              <a:buNone/>
              <a:defRPr sz="11400"/>
            </a:lvl1pPr>
            <a:lvl2pPr marL="1622733" indent="0">
              <a:buNone/>
              <a:defRPr sz="9900"/>
            </a:lvl2pPr>
            <a:lvl3pPr marL="3245462" indent="0">
              <a:buNone/>
              <a:defRPr sz="8900"/>
            </a:lvl3pPr>
            <a:lvl4pPr marL="4868198" indent="0">
              <a:buNone/>
              <a:defRPr sz="7200"/>
            </a:lvl4pPr>
            <a:lvl5pPr marL="6490934" indent="0">
              <a:buNone/>
              <a:defRPr sz="7200"/>
            </a:lvl5pPr>
            <a:lvl6pPr marL="8113660" indent="0">
              <a:buNone/>
              <a:defRPr sz="7200"/>
            </a:lvl6pPr>
            <a:lvl7pPr marL="9736399" indent="0">
              <a:buNone/>
              <a:defRPr sz="7200"/>
            </a:lvl7pPr>
            <a:lvl8pPr marL="11359132" indent="0">
              <a:buNone/>
              <a:defRPr sz="7200"/>
            </a:lvl8pPr>
            <a:lvl9pPr marL="12981868" indent="0">
              <a:buNone/>
              <a:defRPr sz="72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33643" y="39449994"/>
            <a:ext cx="20306348" cy="5915738"/>
          </a:xfrm>
        </p:spPr>
        <p:txBody>
          <a:bodyPr/>
          <a:lstStyle>
            <a:lvl1pPr marL="0" indent="0">
              <a:buNone/>
              <a:defRPr sz="5000"/>
            </a:lvl1pPr>
            <a:lvl2pPr marL="1622733" indent="0">
              <a:buNone/>
              <a:defRPr sz="4200"/>
            </a:lvl2pPr>
            <a:lvl3pPr marL="3245462" indent="0">
              <a:buNone/>
              <a:defRPr sz="3200"/>
            </a:lvl3pPr>
            <a:lvl4pPr marL="4868198" indent="0">
              <a:buNone/>
              <a:defRPr sz="3200"/>
            </a:lvl4pPr>
            <a:lvl5pPr marL="6490934" indent="0">
              <a:buNone/>
              <a:defRPr sz="3200"/>
            </a:lvl5pPr>
            <a:lvl6pPr marL="8113660" indent="0">
              <a:buNone/>
              <a:defRPr sz="3200"/>
            </a:lvl6pPr>
            <a:lvl7pPr marL="9736399" indent="0">
              <a:buNone/>
              <a:defRPr sz="3200"/>
            </a:lvl7pPr>
            <a:lvl8pPr marL="11359132" indent="0">
              <a:buNone/>
              <a:defRPr sz="3200"/>
            </a:lvl8pPr>
            <a:lvl9pPr marL="12981868" indent="0">
              <a:buNone/>
              <a:defRPr sz="3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4E7516-0A59-4ABD-8EBA-E2E110326255}" type="datetimeFigureOut">
              <a:rPr lang="en-US"/>
              <a:pPr>
                <a:defRPr/>
              </a:pPr>
              <a:t>2/21/2013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4959F-0C9F-4AA4-92E9-82223EA29C4F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685926" y="2014539"/>
            <a:ext cx="30472063" cy="84105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24538" tIns="162275" rIns="324538" bIns="16227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685926" y="11764963"/>
            <a:ext cx="30472063" cy="3325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24538" tIns="162275" rIns="324538" bIns="16227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85926" y="46723300"/>
            <a:ext cx="7908925" cy="2681289"/>
          </a:xfrm>
          <a:prstGeom prst="rect">
            <a:avLst/>
          </a:prstGeom>
        </p:spPr>
        <p:txBody>
          <a:bodyPr vert="horz" lIns="324538" tIns="162275" rIns="324538" bIns="162275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4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6FB90C6-3169-40E1-B437-6483F8ABFD71}" type="datetimeFigureOut">
              <a:rPr lang="en-US"/>
              <a:pPr>
                <a:defRPr/>
              </a:pPr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564939" y="46723300"/>
            <a:ext cx="10714037" cy="2681289"/>
          </a:xfrm>
          <a:prstGeom prst="rect">
            <a:avLst/>
          </a:prstGeom>
        </p:spPr>
        <p:txBody>
          <a:bodyPr vert="horz" lIns="324538" tIns="162275" rIns="324538" bIns="162275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4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4249064" y="46723300"/>
            <a:ext cx="7908925" cy="2681289"/>
          </a:xfrm>
          <a:prstGeom prst="rect">
            <a:avLst/>
          </a:prstGeom>
        </p:spPr>
        <p:txBody>
          <a:bodyPr vert="horz" lIns="324538" tIns="162275" rIns="324538" bIns="162275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4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E2A7052-13D1-4782-B5DB-0926ABE6D06F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15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156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156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156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15600">
          <a:solidFill>
            <a:schemeClr val="tx1"/>
          </a:solidFill>
          <a:latin typeface="Calibri" pitchFamily="34" charset="0"/>
        </a:defRPr>
      </a:lvl5pPr>
      <a:lvl6pPr marL="1622733" algn="ctr" rtl="0" fontAlgn="base">
        <a:spcBef>
          <a:spcPct val="0"/>
        </a:spcBef>
        <a:spcAft>
          <a:spcPct val="0"/>
        </a:spcAft>
        <a:defRPr sz="15600">
          <a:solidFill>
            <a:schemeClr val="tx1"/>
          </a:solidFill>
          <a:latin typeface="Calibri" pitchFamily="34" charset="0"/>
        </a:defRPr>
      </a:lvl6pPr>
      <a:lvl7pPr marL="3245462" algn="ctr" rtl="0" fontAlgn="base">
        <a:spcBef>
          <a:spcPct val="0"/>
        </a:spcBef>
        <a:spcAft>
          <a:spcPct val="0"/>
        </a:spcAft>
        <a:defRPr sz="15600">
          <a:solidFill>
            <a:schemeClr val="tx1"/>
          </a:solidFill>
          <a:latin typeface="Calibri" pitchFamily="34" charset="0"/>
        </a:defRPr>
      </a:lvl7pPr>
      <a:lvl8pPr marL="4868198" algn="ctr" rtl="0" fontAlgn="base">
        <a:spcBef>
          <a:spcPct val="0"/>
        </a:spcBef>
        <a:spcAft>
          <a:spcPct val="0"/>
        </a:spcAft>
        <a:defRPr sz="15600">
          <a:solidFill>
            <a:schemeClr val="tx1"/>
          </a:solidFill>
          <a:latin typeface="Calibri" pitchFamily="34" charset="0"/>
        </a:defRPr>
      </a:lvl8pPr>
      <a:lvl9pPr marL="6490934" algn="ctr" rtl="0" fontAlgn="base">
        <a:spcBef>
          <a:spcPct val="0"/>
        </a:spcBef>
        <a:spcAft>
          <a:spcPct val="0"/>
        </a:spcAft>
        <a:defRPr sz="15600">
          <a:solidFill>
            <a:schemeClr val="tx1"/>
          </a:solidFill>
          <a:latin typeface="Calibri" pitchFamily="34" charset="0"/>
        </a:defRPr>
      </a:lvl9pPr>
    </p:titleStyle>
    <p:bodyStyle>
      <a:lvl1pPr marL="1206500" indent="-12065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1400" kern="1200">
          <a:solidFill>
            <a:schemeClr val="tx1"/>
          </a:solidFill>
          <a:latin typeface="+mn-lt"/>
          <a:ea typeface="+mn-ea"/>
          <a:cs typeface="+mn-cs"/>
        </a:defRPr>
      </a:lvl1pPr>
      <a:lvl2pPr marL="2630488" indent="-100647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5200" kern="1200">
          <a:solidFill>
            <a:schemeClr val="tx1"/>
          </a:solidFill>
          <a:latin typeface="+mn-lt"/>
          <a:ea typeface="+mn-ea"/>
          <a:cs typeface="+mn-cs"/>
        </a:defRPr>
      </a:lvl2pPr>
      <a:lvl3pPr marL="4046538" indent="-7985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8900" kern="1200">
          <a:solidFill>
            <a:schemeClr val="tx1"/>
          </a:solidFill>
          <a:latin typeface="+mn-lt"/>
          <a:ea typeface="+mn-ea"/>
          <a:cs typeface="+mn-cs"/>
        </a:defRPr>
      </a:lvl3pPr>
      <a:lvl4pPr marL="5670550" indent="-7985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92975" indent="-7985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8925026" indent="-811367" algn="l" defTabSz="3245462" rtl="0" eaLnBrk="1" latinLnBrk="0" hangingPunct="1">
        <a:spcBef>
          <a:spcPct val="20000"/>
        </a:spcBef>
        <a:buFont typeface="Arial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547761" indent="-811367" algn="l" defTabSz="3245462" rtl="0" eaLnBrk="1" latinLnBrk="0" hangingPunct="1">
        <a:spcBef>
          <a:spcPct val="20000"/>
        </a:spcBef>
        <a:buFont typeface="Arial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70498" indent="-811367" algn="l" defTabSz="3245462" rtl="0" eaLnBrk="1" latinLnBrk="0" hangingPunct="1">
        <a:spcBef>
          <a:spcPct val="20000"/>
        </a:spcBef>
        <a:buFont typeface="Arial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3793226" indent="-811367" algn="l" defTabSz="3245462" rtl="0" eaLnBrk="1" latinLnBrk="0" hangingPunct="1">
        <a:spcBef>
          <a:spcPct val="20000"/>
        </a:spcBef>
        <a:buFont typeface="Arial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45462" rtl="0" eaLnBrk="1" latinLnBrk="0" hangingPunct="1">
        <a:defRPr sz="6400" kern="1200">
          <a:solidFill>
            <a:schemeClr val="tx1"/>
          </a:solidFill>
          <a:latin typeface="+mn-lt"/>
          <a:ea typeface="+mn-ea"/>
          <a:cs typeface="+mn-cs"/>
        </a:defRPr>
      </a:lvl1pPr>
      <a:lvl2pPr marL="1622733" algn="l" defTabSz="3245462" rtl="0" eaLnBrk="1" latinLnBrk="0" hangingPunct="1">
        <a:defRPr sz="6400" kern="1200">
          <a:solidFill>
            <a:schemeClr val="tx1"/>
          </a:solidFill>
          <a:latin typeface="+mn-lt"/>
          <a:ea typeface="+mn-ea"/>
          <a:cs typeface="+mn-cs"/>
        </a:defRPr>
      </a:lvl2pPr>
      <a:lvl3pPr marL="3245462" algn="l" defTabSz="3245462" rtl="0" eaLnBrk="1" latinLnBrk="0" hangingPunct="1">
        <a:defRPr sz="6400" kern="1200">
          <a:solidFill>
            <a:schemeClr val="tx1"/>
          </a:solidFill>
          <a:latin typeface="+mn-lt"/>
          <a:ea typeface="+mn-ea"/>
          <a:cs typeface="+mn-cs"/>
        </a:defRPr>
      </a:lvl3pPr>
      <a:lvl4pPr marL="4868198" algn="l" defTabSz="3245462" rtl="0" eaLnBrk="1" latinLnBrk="0" hangingPunct="1">
        <a:defRPr sz="6400" kern="1200">
          <a:solidFill>
            <a:schemeClr val="tx1"/>
          </a:solidFill>
          <a:latin typeface="+mn-lt"/>
          <a:ea typeface="+mn-ea"/>
          <a:cs typeface="+mn-cs"/>
        </a:defRPr>
      </a:lvl4pPr>
      <a:lvl5pPr marL="6490934" algn="l" defTabSz="3245462" rtl="0" eaLnBrk="1" latinLnBrk="0" hangingPunct="1">
        <a:defRPr sz="6400" kern="1200">
          <a:solidFill>
            <a:schemeClr val="tx1"/>
          </a:solidFill>
          <a:latin typeface="+mn-lt"/>
          <a:ea typeface="+mn-ea"/>
          <a:cs typeface="+mn-cs"/>
        </a:defRPr>
      </a:lvl5pPr>
      <a:lvl6pPr marL="8113660" algn="l" defTabSz="3245462" rtl="0" eaLnBrk="1" latinLnBrk="0" hangingPunct="1">
        <a:defRPr sz="6400" kern="1200">
          <a:solidFill>
            <a:schemeClr val="tx1"/>
          </a:solidFill>
          <a:latin typeface="+mn-lt"/>
          <a:ea typeface="+mn-ea"/>
          <a:cs typeface="+mn-cs"/>
        </a:defRPr>
      </a:lvl6pPr>
      <a:lvl7pPr marL="9736399" algn="l" defTabSz="3245462" rtl="0" eaLnBrk="1" latinLnBrk="0" hangingPunct="1">
        <a:defRPr sz="6400" kern="1200">
          <a:solidFill>
            <a:schemeClr val="tx1"/>
          </a:solidFill>
          <a:latin typeface="+mn-lt"/>
          <a:ea typeface="+mn-ea"/>
          <a:cs typeface="+mn-cs"/>
        </a:defRPr>
      </a:lvl7pPr>
      <a:lvl8pPr marL="11359132" algn="l" defTabSz="3245462" rtl="0" eaLnBrk="1" latinLnBrk="0" hangingPunct="1">
        <a:defRPr sz="6400" kern="1200">
          <a:solidFill>
            <a:schemeClr val="tx1"/>
          </a:solidFill>
          <a:latin typeface="+mn-lt"/>
          <a:ea typeface="+mn-ea"/>
          <a:cs typeface="+mn-cs"/>
        </a:defRPr>
      </a:lvl8pPr>
      <a:lvl9pPr marL="12981868" algn="l" defTabSz="3245462" rtl="0" eaLnBrk="1" latinLnBrk="0" hangingPunct="1">
        <a:defRPr sz="6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ULg\Desktop\Nouvelle image bitmap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16000" y="18900000"/>
            <a:ext cx="12792076" cy="11502190"/>
          </a:xfrm>
          <a:prstGeom prst="rect">
            <a:avLst/>
          </a:prstGeom>
          <a:noFill/>
        </p:spPr>
      </p:pic>
      <p:sp>
        <p:nvSpPr>
          <p:cNvPr id="78" name="Arrondir un rectangle avec un coin du même côté 77"/>
          <p:cNvSpPr/>
          <p:nvPr/>
        </p:nvSpPr>
        <p:spPr>
          <a:xfrm>
            <a:off x="1" y="1"/>
            <a:ext cx="33843913" cy="2971800"/>
          </a:xfrm>
          <a:prstGeom prst="round2SameRect">
            <a:avLst>
              <a:gd name="adj1" fmla="val 0"/>
              <a:gd name="adj2" fmla="val 16347"/>
            </a:avLst>
          </a:prstGeom>
          <a:solidFill>
            <a:srgbClr val="00214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Rectangle à coins arrondis 50"/>
          <p:cNvSpPr/>
          <p:nvPr/>
        </p:nvSpPr>
        <p:spPr>
          <a:xfrm>
            <a:off x="625642" y="8633918"/>
            <a:ext cx="32581515" cy="8017787"/>
          </a:xfrm>
          <a:prstGeom prst="roundRect">
            <a:avLst>
              <a:gd name="adj" fmla="val 12416"/>
            </a:avLst>
          </a:prstGeom>
          <a:solidFill>
            <a:schemeClr val="bg1"/>
          </a:solidFill>
          <a:ln w="762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dirty="0" smtClean="0">
                <a:solidFill>
                  <a:srgbClr val="000000"/>
                </a:solidFill>
                <a:latin typeface="Verdana"/>
                <a:ea typeface="Calibri"/>
                <a:cs typeface="Times New Roman"/>
              </a:rPr>
              <a:t>.  </a:t>
            </a:r>
            <a:endParaRPr lang="en-GB" dirty="0"/>
          </a:p>
        </p:txBody>
      </p:sp>
      <p:sp>
        <p:nvSpPr>
          <p:cNvPr id="285" name="Rectangle 284"/>
          <p:cNvSpPr/>
          <p:nvPr/>
        </p:nvSpPr>
        <p:spPr>
          <a:xfrm>
            <a:off x="13667873" y="8913823"/>
            <a:ext cx="5823285" cy="119270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24538" tIns="162275" rIns="324538" bIns="162275" anchor="ctr"/>
          <a:lstStyle/>
          <a:p>
            <a:pPr algn="ctr">
              <a:spcBef>
                <a:spcPct val="20000"/>
              </a:spcBef>
              <a:spcAft>
                <a:spcPts val="1418"/>
              </a:spcAft>
              <a:defRPr/>
            </a:pPr>
            <a:r>
              <a:rPr lang="en-GB" sz="75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 </a:t>
            </a:r>
            <a:r>
              <a:rPr lang="en-GB" sz="7200" b="1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Times New Roman" pitchFamily="18" charset="0"/>
                <a:cs typeface="Arial" charset="0"/>
              </a:rPr>
              <a:t>Introduction</a:t>
            </a:r>
            <a:r>
              <a:rPr lang="en-GB" sz="75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                                                                 </a:t>
            </a:r>
            <a:endParaRPr lang="en-GB" sz="7500" b="1" dirty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</p:txBody>
      </p:sp>
      <p:sp>
        <p:nvSpPr>
          <p:cNvPr id="3" name="Rectangle 284"/>
          <p:cNvSpPr/>
          <p:nvPr/>
        </p:nvSpPr>
        <p:spPr>
          <a:xfrm>
            <a:off x="4299754" y="17588593"/>
            <a:ext cx="4769442" cy="122879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24538" tIns="162275" rIns="324538" bIns="162275" anchor="ctr"/>
          <a:lstStyle/>
          <a:p>
            <a:pPr algn="just">
              <a:spcBef>
                <a:spcPct val="20000"/>
              </a:spcBef>
              <a:spcAft>
                <a:spcPts val="1418"/>
              </a:spcAft>
              <a:defRPr/>
            </a:pPr>
            <a:r>
              <a:rPr lang="en-GB" sz="75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 </a:t>
            </a:r>
            <a:r>
              <a:rPr lang="en-GB" sz="7200" b="1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Times New Roman" pitchFamily="18" charset="0"/>
                <a:cs typeface="Arial" charset="0"/>
              </a:rPr>
              <a:t>Methods</a:t>
            </a:r>
            <a:endParaRPr lang="en-GB" sz="7200" b="1" dirty="0">
              <a:solidFill>
                <a:schemeClr val="tx1">
                  <a:lumMod val="75000"/>
                  <a:lumOff val="25000"/>
                </a:schemeClr>
              </a:solidFill>
              <a:ea typeface="Times New Roman" pitchFamily="18" charset="0"/>
              <a:cs typeface="Arial" charset="0"/>
            </a:endParaRPr>
          </a:p>
        </p:txBody>
      </p:sp>
      <p:sp>
        <p:nvSpPr>
          <p:cNvPr id="2058" name="Rectangle 3"/>
          <p:cNvSpPr txBox="1">
            <a:spLocks noChangeArrowheads="1"/>
          </p:cNvSpPr>
          <p:nvPr/>
        </p:nvSpPr>
        <p:spPr bwMode="auto">
          <a:xfrm>
            <a:off x="17308513" y="10861182"/>
            <a:ext cx="11985446" cy="2513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35804" tIns="167905" rIns="335804" bIns="167905"/>
          <a:lstStyle/>
          <a:p>
            <a:pPr eaLnBrk="0" hangingPunct="0">
              <a:lnSpc>
                <a:spcPct val="120000"/>
              </a:lnSpc>
              <a:spcAft>
                <a:spcPts val="488"/>
              </a:spcAft>
            </a:pPr>
            <a:endParaRPr lang="en-GB" sz="3000" smtClean="0">
              <a:latin typeface="Calibri" pitchFamily="34" charset="0"/>
            </a:endParaRPr>
          </a:p>
          <a:p>
            <a:pPr eaLnBrk="0" hangingPunct="0">
              <a:lnSpc>
                <a:spcPct val="120000"/>
              </a:lnSpc>
              <a:spcAft>
                <a:spcPts val="488"/>
              </a:spcAft>
            </a:pPr>
            <a:endParaRPr lang="en-GB" sz="3000" smtClean="0">
              <a:latin typeface="Calibri" pitchFamily="34" charset="0"/>
            </a:endParaRPr>
          </a:p>
          <a:p>
            <a:pPr eaLnBrk="0" hangingPunct="0">
              <a:lnSpc>
                <a:spcPct val="120000"/>
              </a:lnSpc>
              <a:spcAft>
                <a:spcPts val="488"/>
              </a:spcAft>
            </a:pPr>
            <a:endParaRPr lang="en-GB" sz="3000" smtClean="0">
              <a:latin typeface="Calibri" pitchFamily="34" charset="0"/>
            </a:endParaRPr>
          </a:p>
          <a:p>
            <a:pPr eaLnBrk="0" hangingPunct="0">
              <a:lnSpc>
                <a:spcPct val="120000"/>
              </a:lnSpc>
              <a:spcAft>
                <a:spcPts val="488"/>
              </a:spcAft>
            </a:pPr>
            <a:endParaRPr lang="en-GB" sz="3000" smtClean="0">
              <a:latin typeface="Calibri" pitchFamily="34" charset="0"/>
            </a:endParaRPr>
          </a:p>
          <a:p>
            <a:pPr eaLnBrk="0" hangingPunct="0">
              <a:lnSpc>
                <a:spcPct val="120000"/>
              </a:lnSpc>
              <a:spcAft>
                <a:spcPts val="488"/>
              </a:spcAft>
            </a:pPr>
            <a:endParaRPr lang="en-GB" sz="3000">
              <a:latin typeface="Calibri" pitchFamily="34" charset="0"/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390033" y="10030908"/>
            <a:ext cx="1123068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4600" dirty="0" smtClean="0">
                <a:latin typeface="+mn-lt"/>
              </a:rPr>
              <a:t>.</a:t>
            </a:r>
            <a:endParaRPr lang="en-GB" sz="4600" dirty="0">
              <a:latin typeface="+mn-lt"/>
            </a:endParaRPr>
          </a:p>
        </p:txBody>
      </p:sp>
      <p:sp>
        <p:nvSpPr>
          <p:cNvPr id="35" name="ZoneTexte 34"/>
          <p:cNvSpPr txBox="1"/>
          <p:nvPr/>
        </p:nvSpPr>
        <p:spPr>
          <a:xfrm>
            <a:off x="0" y="21739840"/>
            <a:ext cx="1146196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None/>
            </a:pPr>
            <a:r>
              <a:rPr lang="en-GB" sz="3600" dirty="0" smtClean="0">
                <a:latin typeface="+mn-lt"/>
              </a:rPr>
              <a:t>   </a:t>
            </a:r>
            <a:r>
              <a:rPr lang="en-GB" sz="4600" dirty="0" smtClean="0">
                <a:latin typeface="+mn-lt"/>
              </a:rPr>
              <a:t> </a:t>
            </a:r>
          </a:p>
        </p:txBody>
      </p:sp>
      <p:sp>
        <p:nvSpPr>
          <p:cNvPr id="38" name="ZoneTexte 37"/>
          <p:cNvSpPr txBox="1"/>
          <p:nvPr/>
        </p:nvSpPr>
        <p:spPr>
          <a:xfrm>
            <a:off x="9735686" y="37736982"/>
            <a:ext cx="362138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4400"/>
          </a:p>
        </p:txBody>
      </p:sp>
      <p:sp>
        <p:nvSpPr>
          <p:cNvPr id="61" name="ZoneTexte 60"/>
          <p:cNvSpPr txBox="1"/>
          <p:nvPr/>
        </p:nvSpPr>
        <p:spPr>
          <a:xfrm>
            <a:off x="6454941" y="5101389"/>
            <a:ext cx="20716876" cy="3806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5000" baseline="30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  <a:cs typeface="Times New Roman" pitchFamily="18" charset="0"/>
            </a:endParaRPr>
          </a:p>
          <a:p>
            <a:pPr algn="ctr"/>
            <a:r>
              <a:rPr lang="en-GB" sz="50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Times New Roman" pitchFamily="18" charset="0"/>
              </a:rPr>
              <a:t>1</a:t>
            </a:r>
            <a:r>
              <a:rPr lang="en-GB" sz="5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Times New Roman" pitchFamily="18" charset="0"/>
              </a:rPr>
              <a:t>MoVeRe Group, Cyclotron Research Centre, University of </a:t>
            </a:r>
            <a:r>
              <a:rPr lang="en-GB" sz="5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Times New Roman" pitchFamily="18" charset="0"/>
              </a:rPr>
              <a:t>Liège</a:t>
            </a:r>
            <a:r>
              <a:rPr lang="en-GB" sz="5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Times New Roman" pitchFamily="18" charset="0"/>
              </a:rPr>
              <a:t>, Belgium</a:t>
            </a:r>
          </a:p>
          <a:p>
            <a:pPr algn="ctr"/>
            <a:r>
              <a:rPr lang="en-GB" sz="50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Times New Roman" pitchFamily="18" charset="0"/>
              </a:rPr>
              <a:t>2</a:t>
            </a:r>
            <a:r>
              <a:rPr lang="en-GB" sz="5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Times New Roman" pitchFamily="18" charset="0"/>
              </a:rPr>
              <a:t>Department of Neurology, </a:t>
            </a:r>
            <a:r>
              <a:rPr lang="en-GB" sz="5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Times New Roman" pitchFamily="18" charset="0"/>
              </a:rPr>
              <a:t>Liège</a:t>
            </a:r>
            <a:r>
              <a:rPr lang="en-GB" sz="5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Times New Roman" pitchFamily="18" charset="0"/>
              </a:rPr>
              <a:t> University Hospital, Belgium</a:t>
            </a:r>
          </a:p>
          <a:p>
            <a:pPr algn="ctr"/>
            <a:endParaRPr lang="en-GB" sz="4600" b="1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GB" sz="4400" dirty="0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endParaRPr lang="en-GB" dirty="0"/>
          </a:p>
        </p:txBody>
      </p:sp>
      <p:sp>
        <p:nvSpPr>
          <p:cNvPr id="62" name="ZoneTexte 61"/>
          <p:cNvSpPr txBox="1"/>
          <p:nvPr/>
        </p:nvSpPr>
        <p:spPr>
          <a:xfrm>
            <a:off x="1914525" y="342901"/>
            <a:ext cx="30175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 smtClean="0">
                <a:solidFill>
                  <a:schemeClr val="bg1"/>
                </a:solidFill>
                <a:latin typeface="+mj-lt"/>
                <a:cs typeface="Times New Roman" pitchFamily="18" charset="0"/>
              </a:rPr>
              <a:t>Preserved automatic inhibition effect after 1 Hz repetitive </a:t>
            </a:r>
            <a:r>
              <a:rPr lang="en-US" sz="8000" dirty="0" err="1" smtClean="0">
                <a:solidFill>
                  <a:schemeClr val="bg1"/>
                </a:solidFill>
                <a:latin typeface="+mj-lt"/>
                <a:cs typeface="Times New Roman" pitchFamily="18" charset="0"/>
              </a:rPr>
              <a:t>transcranial</a:t>
            </a:r>
            <a:r>
              <a:rPr lang="en-US" sz="8000" dirty="0" smtClean="0">
                <a:solidFill>
                  <a:schemeClr val="bg1"/>
                </a:solidFill>
                <a:latin typeface="+mj-lt"/>
                <a:cs typeface="Times New Roman" pitchFamily="18" charset="0"/>
              </a:rPr>
              <a:t> magnetic stimulation over the supplementary motor area</a:t>
            </a:r>
            <a:endParaRPr lang="en-GB" sz="8000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</p:txBody>
      </p:sp>
      <p:pic>
        <p:nvPicPr>
          <p:cNvPr id="41" name="Picture 8" descr="CRC_logo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58264" y="3415356"/>
            <a:ext cx="2413735" cy="268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" name="Picture 27" descr="logoULg.gif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7768885" y="3678214"/>
            <a:ext cx="5199321" cy="3905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" name="ZoneTexte 63"/>
          <p:cNvSpPr txBox="1"/>
          <p:nvPr/>
        </p:nvSpPr>
        <p:spPr>
          <a:xfrm>
            <a:off x="1058778" y="10293026"/>
            <a:ext cx="31907747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5400" dirty="0" smtClean="0">
                <a:solidFill>
                  <a:srgbClr val="000000"/>
                </a:solidFill>
                <a:latin typeface="+mj-lt"/>
                <a:ea typeface="Calibri"/>
                <a:cs typeface="Times New Roman"/>
              </a:rPr>
              <a:t>It is widely accepted that medial frontal regions are involved in voluntary action control. Indeed, Sumner </a:t>
            </a:r>
            <a:r>
              <a:rPr lang="en-US" sz="5400" i="1" dirty="0" smtClean="0">
                <a:solidFill>
                  <a:srgbClr val="000000"/>
                </a:solidFill>
                <a:latin typeface="+mj-lt"/>
                <a:ea typeface="Calibri"/>
                <a:cs typeface="Times New Roman"/>
              </a:rPr>
              <a:t>et al</a:t>
            </a:r>
            <a:r>
              <a:rPr lang="en-US" sz="5400" dirty="0" smtClean="0">
                <a:solidFill>
                  <a:srgbClr val="000000"/>
                </a:solidFill>
                <a:latin typeface="+mj-lt"/>
                <a:ea typeface="Calibri"/>
                <a:cs typeface="Times New Roman"/>
              </a:rPr>
              <a:t>. (2007) have recently suggested that one of the mechanisms through which the supplementary motor area (SMA) contributes to voluntary control is automatic and unconscious motor inhibition. In this study, they administered a </a:t>
            </a:r>
            <a:r>
              <a:rPr lang="en-US" sz="5400" dirty="0" err="1" smtClean="0">
                <a:solidFill>
                  <a:srgbClr val="000000"/>
                </a:solidFill>
                <a:latin typeface="+mj-lt"/>
                <a:ea typeface="Calibri"/>
                <a:cs typeface="Times New Roman"/>
              </a:rPr>
              <a:t>visuo</a:t>
            </a:r>
            <a:r>
              <a:rPr lang="en-US" sz="5400" dirty="0" smtClean="0">
                <a:solidFill>
                  <a:srgbClr val="000000"/>
                </a:solidFill>
                <a:latin typeface="+mj-lt"/>
                <a:ea typeface="Calibri"/>
                <a:cs typeface="Times New Roman"/>
              </a:rPr>
              <a:t>-motor subliminal masked prime task (</a:t>
            </a:r>
            <a:r>
              <a:rPr lang="en-US" sz="5400" dirty="0" err="1" smtClean="0">
                <a:solidFill>
                  <a:srgbClr val="000000"/>
                </a:solidFill>
                <a:latin typeface="+mj-lt"/>
                <a:ea typeface="Calibri"/>
                <a:cs typeface="Times New Roman"/>
              </a:rPr>
              <a:t>Eimer</a:t>
            </a:r>
            <a:r>
              <a:rPr lang="en-US" sz="5400" dirty="0" smtClean="0">
                <a:solidFill>
                  <a:srgbClr val="000000"/>
                </a:solidFill>
                <a:latin typeface="+mj-lt"/>
                <a:ea typeface="Calibri"/>
                <a:cs typeface="Times New Roman"/>
              </a:rPr>
              <a:t> &amp; </a:t>
            </a:r>
            <a:r>
              <a:rPr lang="en-US" sz="5400" dirty="0" err="1" smtClean="0">
                <a:solidFill>
                  <a:srgbClr val="000000"/>
                </a:solidFill>
                <a:latin typeface="+mj-lt"/>
                <a:ea typeface="Calibri"/>
                <a:cs typeface="Times New Roman"/>
              </a:rPr>
              <a:t>Schlaghecken</a:t>
            </a:r>
            <a:r>
              <a:rPr lang="en-US" sz="5400" dirty="0" smtClean="0">
                <a:solidFill>
                  <a:srgbClr val="000000"/>
                </a:solidFill>
                <a:latin typeface="+mj-lt"/>
                <a:ea typeface="Calibri"/>
                <a:cs typeface="Times New Roman"/>
              </a:rPr>
              <a:t>, 1998) to two patients with micro-lesions of the SMA and demonstrated an absence of automatic and unconscious </a:t>
            </a:r>
            <a:r>
              <a:rPr lang="en-US" sz="5400" dirty="0" smtClean="0">
                <a:solidFill>
                  <a:srgbClr val="000000"/>
                </a:solidFill>
                <a:latin typeface="+mj-lt"/>
                <a:ea typeface="Calibri"/>
                <a:cs typeface="Times New Roman"/>
              </a:rPr>
              <a:t>inhibition (i.e. Negative </a:t>
            </a:r>
            <a:r>
              <a:rPr lang="en-US" sz="5400" dirty="0" smtClean="0">
                <a:solidFill>
                  <a:srgbClr val="000000"/>
                </a:solidFill>
                <a:latin typeface="+mj-lt"/>
                <a:ea typeface="Calibri"/>
                <a:cs typeface="Times New Roman"/>
              </a:rPr>
              <a:t>C</a:t>
            </a:r>
            <a:r>
              <a:rPr lang="en-US" sz="5400" dirty="0" smtClean="0">
                <a:solidFill>
                  <a:srgbClr val="000000"/>
                </a:solidFill>
                <a:latin typeface="+mj-lt"/>
                <a:ea typeface="Calibri"/>
                <a:cs typeface="Times New Roman"/>
              </a:rPr>
              <a:t>ompatibility </a:t>
            </a:r>
            <a:r>
              <a:rPr lang="en-US" sz="5400" dirty="0" smtClean="0">
                <a:solidFill>
                  <a:srgbClr val="000000"/>
                </a:solidFill>
                <a:latin typeface="+mj-lt"/>
                <a:ea typeface="Calibri"/>
                <a:cs typeface="Times New Roman"/>
              </a:rPr>
              <a:t>E</a:t>
            </a:r>
            <a:r>
              <a:rPr lang="en-US" sz="5400" dirty="0" smtClean="0">
                <a:solidFill>
                  <a:srgbClr val="000000"/>
                </a:solidFill>
                <a:latin typeface="+mj-lt"/>
                <a:ea typeface="Calibri"/>
                <a:cs typeface="Times New Roman"/>
              </a:rPr>
              <a:t>ffect) as </a:t>
            </a:r>
            <a:r>
              <a:rPr lang="en-US" sz="5400" dirty="0" smtClean="0">
                <a:solidFill>
                  <a:srgbClr val="000000"/>
                </a:solidFill>
                <a:latin typeface="+mj-lt"/>
                <a:ea typeface="Calibri"/>
                <a:cs typeface="Times New Roman"/>
              </a:rPr>
              <a:t>evoked by masked prime stimuli. This finding has been supported by </a:t>
            </a:r>
            <a:r>
              <a:rPr lang="en-US" sz="5400" dirty="0" err="1" smtClean="0">
                <a:solidFill>
                  <a:srgbClr val="000000"/>
                </a:solidFill>
                <a:latin typeface="+mj-lt"/>
                <a:ea typeface="Calibri"/>
                <a:cs typeface="Times New Roman"/>
              </a:rPr>
              <a:t>neuroimaging</a:t>
            </a:r>
            <a:r>
              <a:rPr lang="en-US" sz="5400" dirty="0" smtClean="0">
                <a:solidFill>
                  <a:srgbClr val="000000"/>
                </a:solidFill>
                <a:latin typeface="+mj-lt"/>
                <a:ea typeface="Calibri"/>
                <a:cs typeface="Times New Roman"/>
              </a:rPr>
              <a:t> data (</a:t>
            </a:r>
            <a:r>
              <a:rPr lang="en-US" sz="5400" dirty="0" err="1" smtClean="0">
                <a:solidFill>
                  <a:srgbClr val="000000"/>
                </a:solidFill>
                <a:latin typeface="+mj-lt"/>
                <a:ea typeface="Calibri"/>
                <a:cs typeface="Times New Roman"/>
              </a:rPr>
              <a:t>D'Ostilio</a:t>
            </a:r>
            <a:r>
              <a:rPr lang="en-US" sz="5400" i="1" dirty="0" smtClean="0">
                <a:solidFill>
                  <a:srgbClr val="000000"/>
                </a:solidFill>
                <a:latin typeface="+mj-lt"/>
                <a:ea typeface="Calibri"/>
                <a:cs typeface="Times New Roman"/>
              </a:rPr>
              <a:t> et al.</a:t>
            </a:r>
            <a:r>
              <a:rPr lang="en-US" sz="5400" dirty="0" smtClean="0">
                <a:solidFill>
                  <a:srgbClr val="000000"/>
                </a:solidFill>
                <a:latin typeface="+mj-lt"/>
                <a:ea typeface="Calibri"/>
                <a:cs typeface="Times New Roman"/>
              </a:rPr>
              <a:t>, 2012). Here, the aim of our research was to corroborate this result by means of a “virtual lesion” approach.   </a:t>
            </a:r>
            <a:endParaRPr lang="en-GB" sz="5400" b="1" dirty="0" smtClean="0">
              <a:solidFill>
                <a:srgbClr val="FF0000"/>
              </a:solidFill>
              <a:latin typeface="+mn-lt"/>
            </a:endParaRPr>
          </a:p>
          <a:p>
            <a:endParaRPr lang="en-GB" sz="2400" b="1" dirty="0" smtClean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44" name="ZoneTexte 43"/>
          <p:cNvSpPr txBox="1"/>
          <p:nvPr/>
        </p:nvSpPr>
        <p:spPr>
          <a:xfrm>
            <a:off x="3677061" y="3609474"/>
            <a:ext cx="26657557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Times New Roman" pitchFamily="18" charset="0"/>
              </a:rPr>
              <a:t>D’Ostilio</a:t>
            </a:r>
            <a:r>
              <a:rPr lang="en-GB" sz="6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Times New Roman" pitchFamily="18" charset="0"/>
              </a:rPr>
              <a:t>, </a:t>
            </a:r>
            <a:r>
              <a:rPr lang="en-GB" sz="6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Times New Roman" pitchFamily="18" charset="0"/>
              </a:rPr>
              <a:t>K.</a:t>
            </a:r>
            <a:r>
              <a:rPr lang="en-GB" sz="6000" baseline="300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  <a:cs typeface="Times New Roman" pitchFamily="18" charset="0"/>
              </a:rPr>
              <a:t> </a:t>
            </a:r>
            <a:r>
              <a:rPr lang="en-GB" sz="6000" baseline="300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  <a:cs typeface="Times New Roman" pitchFamily="18" charset="0"/>
              </a:rPr>
              <a:t>1</a:t>
            </a:r>
            <a:r>
              <a:rPr lang="en-GB" sz="6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Times New Roman" pitchFamily="18" charset="0"/>
              </a:rPr>
              <a:t>, </a:t>
            </a:r>
            <a:r>
              <a:rPr lang="en-GB" sz="6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Times New Roman" pitchFamily="18" charset="0"/>
              </a:rPr>
              <a:t>Cremers</a:t>
            </a:r>
            <a:r>
              <a:rPr lang="en-GB" sz="6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Times New Roman" pitchFamily="18" charset="0"/>
              </a:rPr>
              <a:t>, J. </a:t>
            </a:r>
            <a:r>
              <a:rPr lang="en-GB" sz="6000" baseline="30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Times New Roman" pitchFamily="18" charset="0"/>
              </a:rPr>
              <a:t>1,2</a:t>
            </a:r>
            <a:r>
              <a:rPr lang="en-GB" sz="6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Times New Roman" pitchFamily="18" charset="0"/>
              </a:rPr>
              <a:t>, </a:t>
            </a:r>
            <a:r>
              <a:rPr lang="en-GB" sz="6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Times New Roman" pitchFamily="18" charset="0"/>
              </a:rPr>
              <a:t>Delvaux</a:t>
            </a:r>
            <a:r>
              <a:rPr lang="en-GB" sz="6000" baseline="300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+mj-lt"/>
                <a:cs typeface="Times New Roman" pitchFamily="18" charset="0"/>
              </a:rPr>
              <a:t> 1,2</a:t>
            </a:r>
            <a:r>
              <a:rPr lang="en-GB" sz="6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Times New Roman" pitchFamily="18" charset="0"/>
              </a:rPr>
              <a:t>, V., &amp; </a:t>
            </a:r>
            <a:r>
              <a:rPr lang="en-GB" sz="6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Times New Roman" pitchFamily="18" charset="0"/>
              </a:rPr>
              <a:t>Garraux</a:t>
            </a:r>
            <a:r>
              <a:rPr lang="en-GB" sz="6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Times New Roman" pitchFamily="18" charset="0"/>
              </a:rPr>
              <a:t>, G. </a:t>
            </a:r>
            <a:r>
              <a:rPr lang="en-GB" sz="6000" baseline="30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Times New Roman" pitchFamily="18" charset="0"/>
              </a:rPr>
              <a:t>1, 2</a:t>
            </a:r>
          </a:p>
          <a:p>
            <a:pPr algn="ctr"/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9888434" y="33918583"/>
            <a:ext cx="151865" cy="10082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7" name="Connecteur droit 76"/>
          <p:cNvCxnSpPr/>
          <p:nvPr/>
        </p:nvCxnSpPr>
        <p:spPr>
          <a:xfrm rot="10800000">
            <a:off x="12868948" y="27510481"/>
            <a:ext cx="895" cy="167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ectangle 92"/>
          <p:cNvSpPr/>
          <p:nvPr/>
        </p:nvSpPr>
        <p:spPr>
          <a:xfrm>
            <a:off x="9950958" y="35370424"/>
            <a:ext cx="241063" cy="24002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" name="Rectangle 100"/>
          <p:cNvSpPr/>
          <p:nvPr/>
        </p:nvSpPr>
        <p:spPr>
          <a:xfrm>
            <a:off x="13234737" y="29838314"/>
            <a:ext cx="7700210" cy="34650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Tx/>
              <a:buChar char="-"/>
            </a:pPr>
            <a:r>
              <a:rPr lang="en-GB" sz="5400" dirty="0" smtClean="0">
                <a:solidFill>
                  <a:schemeClr val="tx1"/>
                </a:solidFill>
              </a:rPr>
              <a:t> Mean RMT: 50,9 ± 4.9 %</a:t>
            </a:r>
          </a:p>
          <a:p>
            <a:pPr>
              <a:buFontTx/>
              <a:buChar char="-"/>
            </a:pPr>
            <a:endParaRPr lang="en-GB" sz="5400" dirty="0" smtClean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en-GB" sz="5400" dirty="0" smtClean="0">
                <a:solidFill>
                  <a:schemeClr val="tx1"/>
                </a:solidFill>
              </a:rPr>
              <a:t> NCE: Significant effect of compatibility for RT &amp; accuracy rate</a:t>
            </a:r>
          </a:p>
          <a:p>
            <a:pPr>
              <a:buFont typeface="Symbol"/>
              <a:buChar char="Þ"/>
            </a:pPr>
            <a:r>
              <a:rPr lang="en-GB" sz="5400" dirty="0" smtClean="0">
                <a:solidFill>
                  <a:schemeClr val="tx1"/>
                </a:solidFill>
              </a:rPr>
              <a:t>Automatic inhibition</a:t>
            </a:r>
          </a:p>
          <a:p>
            <a:pPr>
              <a:buFont typeface="Symbol"/>
              <a:buChar char="Þ"/>
            </a:pPr>
            <a:endParaRPr lang="en-GB" sz="5400" dirty="0" smtClean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en-GB" sz="5400" dirty="0" smtClean="0">
                <a:solidFill>
                  <a:schemeClr val="tx1"/>
                </a:solidFill>
              </a:rPr>
              <a:t> No difference between sessions</a:t>
            </a:r>
          </a:p>
          <a:p>
            <a:pPr>
              <a:buFontTx/>
              <a:buChar char="-"/>
            </a:pPr>
            <a:r>
              <a:rPr lang="en-GB" sz="5400" dirty="0" smtClean="0">
                <a:solidFill>
                  <a:schemeClr val="tx1"/>
                </a:solidFill>
              </a:rPr>
              <a:t> Time course and distribution analysis did not show any difference</a:t>
            </a:r>
          </a:p>
          <a:p>
            <a:pPr>
              <a:buFontTx/>
              <a:buChar char="-"/>
            </a:pPr>
            <a:endParaRPr lang="en-GB" sz="5400" dirty="0" smtClean="0">
              <a:solidFill>
                <a:schemeClr val="tx1"/>
              </a:solidFill>
            </a:endParaRPr>
          </a:p>
        </p:txBody>
      </p:sp>
      <p:sp>
        <p:nvSpPr>
          <p:cNvPr id="75" name="Round Same Side Corner Rectangle 22"/>
          <p:cNvSpPr/>
          <p:nvPr/>
        </p:nvSpPr>
        <p:spPr>
          <a:xfrm>
            <a:off x="0" y="49521978"/>
            <a:ext cx="33843913" cy="884321"/>
          </a:xfrm>
          <a:prstGeom prst="round2SameRect">
            <a:avLst>
              <a:gd name="adj1" fmla="val 25000"/>
              <a:gd name="adj2" fmla="val 2913"/>
            </a:avLst>
          </a:prstGeom>
          <a:solidFill>
            <a:srgbClr val="002147"/>
          </a:solidFill>
          <a:ln>
            <a:solidFill>
              <a:srgbClr val="00214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  <a:defRPr/>
            </a:pPr>
            <a:r>
              <a:rPr lang="en-US" sz="4800" cap="small" dirty="0" err="1" smtClean="0">
                <a:solidFill>
                  <a:srgbClr val="F3973A"/>
                </a:solidFill>
              </a:rPr>
              <a:t>MoVeRe</a:t>
            </a:r>
            <a:r>
              <a:rPr lang="en-US" sz="4800" cap="small" dirty="0" smtClean="0">
                <a:solidFill>
                  <a:srgbClr val="F3973A"/>
                </a:solidFill>
              </a:rPr>
              <a:t> Group</a:t>
            </a:r>
            <a:r>
              <a:rPr lang="en-US" sz="4800" dirty="0" smtClean="0">
                <a:solidFill>
                  <a:schemeClr val="bg1"/>
                </a:solidFill>
              </a:rPr>
              <a:t>| www.movere.org</a:t>
            </a:r>
            <a:r>
              <a:rPr lang="en-US" sz="4800" cap="small" dirty="0" smtClean="0"/>
              <a:t>| </a:t>
            </a:r>
            <a:r>
              <a:rPr lang="en-US" sz="4800" dirty="0" smtClean="0">
                <a:solidFill>
                  <a:schemeClr val="bg1"/>
                </a:solidFill>
              </a:rPr>
              <a:t>kevin.dostilio@ulg.ac.be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110" name="Rectangle à coins arrondis 109"/>
          <p:cNvSpPr/>
          <p:nvPr/>
        </p:nvSpPr>
        <p:spPr>
          <a:xfrm>
            <a:off x="13138484" y="37731032"/>
            <a:ext cx="20116799" cy="9144000"/>
          </a:xfrm>
          <a:prstGeom prst="roundRect">
            <a:avLst>
              <a:gd name="adj" fmla="val 7871"/>
            </a:avLst>
          </a:prstGeom>
          <a:noFill/>
          <a:ln w="76200">
            <a:solidFill>
              <a:srgbClr val="F397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63" name="Picture 1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61999" y="6304547"/>
            <a:ext cx="5033585" cy="1745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8" name="Rectangle 87"/>
          <p:cNvSpPr/>
          <p:nvPr/>
        </p:nvSpPr>
        <p:spPr>
          <a:xfrm>
            <a:off x="20536712" y="37923537"/>
            <a:ext cx="5307119" cy="11069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24538" tIns="162275" rIns="324538" bIns="162275" anchor="ctr"/>
          <a:lstStyle/>
          <a:p>
            <a:pPr algn="ctr">
              <a:spcBef>
                <a:spcPct val="20000"/>
              </a:spcBef>
              <a:spcAft>
                <a:spcPts val="1418"/>
              </a:spcAft>
              <a:defRPr/>
            </a:pPr>
            <a:r>
              <a:rPr lang="en-GB" sz="7200" b="1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Times New Roman" pitchFamily="18" charset="0"/>
                <a:cs typeface="Arial" charset="0"/>
              </a:rPr>
              <a:t>Conclusions</a:t>
            </a:r>
            <a:r>
              <a:rPr lang="en-GB" sz="75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Times New Roman" pitchFamily="18" charset="0"/>
                <a:cs typeface="Arial" charset="0"/>
              </a:rPr>
              <a:t>                                                                 </a:t>
            </a:r>
            <a:endParaRPr lang="en-GB" sz="7500" b="1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  <a:ea typeface="Times New Roman" pitchFamily="18" charset="0"/>
              <a:cs typeface="Arial" charset="0"/>
            </a:endParaRPr>
          </a:p>
        </p:txBody>
      </p:sp>
      <p:pic>
        <p:nvPicPr>
          <p:cNvPr id="27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5741865" y="18191747"/>
            <a:ext cx="14778697" cy="7672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" name="Rectangle à coins arrondis 48"/>
          <p:cNvSpPr/>
          <p:nvPr/>
        </p:nvSpPr>
        <p:spPr>
          <a:xfrm>
            <a:off x="577516" y="17181095"/>
            <a:ext cx="12149282" cy="31907747"/>
          </a:xfrm>
          <a:prstGeom prst="roundRect">
            <a:avLst>
              <a:gd name="adj" fmla="val 6488"/>
            </a:avLst>
          </a:prstGeom>
          <a:noFill/>
          <a:ln w="762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 à coins arrondis 49"/>
          <p:cNvSpPr/>
          <p:nvPr/>
        </p:nvSpPr>
        <p:spPr>
          <a:xfrm>
            <a:off x="13138483" y="17181095"/>
            <a:ext cx="20116801" cy="20213052"/>
          </a:xfrm>
          <a:prstGeom prst="roundRect">
            <a:avLst>
              <a:gd name="adj" fmla="val 6461"/>
            </a:avLst>
          </a:prstGeom>
          <a:noFill/>
          <a:ln w="762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GB" b="1" dirty="0"/>
          </a:p>
        </p:txBody>
      </p:sp>
      <p:sp>
        <p:nvSpPr>
          <p:cNvPr id="54" name="Rectangle 53"/>
          <p:cNvSpPr/>
          <p:nvPr/>
        </p:nvSpPr>
        <p:spPr>
          <a:xfrm>
            <a:off x="21154336" y="17566105"/>
            <a:ext cx="4111981" cy="11069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24538" tIns="162275" rIns="324538" bIns="162275" anchor="ctr"/>
          <a:lstStyle/>
          <a:p>
            <a:pPr algn="ctr">
              <a:spcBef>
                <a:spcPct val="20000"/>
              </a:spcBef>
              <a:spcAft>
                <a:spcPts val="1418"/>
              </a:spcAft>
              <a:defRPr/>
            </a:pPr>
            <a:r>
              <a:rPr lang="en-GB" sz="7200" b="1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Times New Roman" pitchFamily="18" charset="0"/>
                <a:cs typeface="Arial" charset="0"/>
              </a:rPr>
              <a:t>Results</a:t>
            </a:r>
            <a:r>
              <a:rPr lang="en-GB" sz="75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Times New Roman" pitchFamily="18" charset="0"/>
                <a:cs typeface="Arial" charset="0"/>
              </a:rPr>
              <a:t>                                                                 </a:t>
            </a:r>
            <a:endParaRPr lang="en-GB" sz="7500" b="1" dirty="0">
              <a:solidFill>
                <a:schemeClr val="tx1">
                  <a:lumMod val="65000"/>
                  <a:lumOff val="35000"/>
                </a:schemeClr>
              </a:solidFill>
              <a:latin typeface="Arial" charset="0"/>
              <a:ea typeface="Times New Roman" pitchFamily="18" charset="0"/>
              <a:cs typeface="Arial" charset="0"/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721895" y="29886442"/>
            <a:ext cx="11839073" cy="197710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5400" dirty="0" smtClean="0">
                <a:latin typeface="+mn-lt"/>
              </a:rPr>
              <a:t>We </a:t>
            </a:r>
            <a:r>
              <a:rPr lang="en-US" sz="5400" dirty="0" smtClean="0">
                <a:latin typeface="+mn-lt"/>
              </a:rPr>
              <a:t>examined the effects of </a:t>
            </a:r>
            <a:r>
              <a:rPr lang="en-US" sz="5400" u="sng" dirty="0" smtClean="0">
                <a:latin typeface="+mn-lt"/>
              </a:rPr>
              <a:t>1 Hz </a:t>
            </a:r>
            <a:r>
              <a:rPr lang="en-US" sz="5400" u="sng" dirty="0" err="1" smtClean="0">
                <a:latin typeface="+mn-lt"/>
              </a:rPr>
              <a:t>rTMS</a:t>
            </a:r>
            <a:r>
              <a:rPr lang="en-US" sz="5400" u="sng" dirty="0" smtClean="0">
                <a:latin typeface="+mn-lt"/>
              </a:rPr>
              <a:t> </a:t>
            </a:r>
            <a:r>
              <a:rPr lang="en-US" sz="5400" dirty="0" smtClean="0">
                <a:latin typeface="+mn-lt"/>
              </a:rPr>
              <a:t>(train of 20 min; stimulus intensity 120 % of resting motor threshold) over the SMA of </a:t>
            </a:r>
            <a:r>
              <a:rPr lang="en-US" sz="5400" u="sng" dirty="0" smtClean="0">
                <a:latin typeface="+mn-lt"/>
              </a:rPr>
              <a:t>10 </a:t>
            </a:r>
            <a:r>
              <a:rPr lang="en-US" sz="5400" u="sng" dirty="0" smtClean="0">
                <a:latin typeface="+mn-lt"/>
              </a:rPr>
              <a:t>healthy </a:t>
            </a:r>
            <a:r>
              <a:rPr lang="en-US" sz="5400" u="sng" dirty="0" smtClean="0">
                <a:latin typeface="+mn-lt"/>
              </a:rPr>
              <a:t>volunteers </a:t>
            </a:r>
            <a:r>
              <a:rPr lang="en-US" sz="5400" dirty="0" smtClean="0">
                <a:latin typeface="+mn-lt"/>
              </a:rPr>
              <a:t>(previously </a:t>
            </a:r>
            <a:r>
              <a:rPr lang="en-US" sz="5400" dirty="0" smtClean="0">
                <a:latin typeface="+mn-lt"/>
              </a:rPr>
              <a:t>localized by </a:t>
            </a:r>
            <a:r>
              <a:rPr lang="en-US" sz="5400" dirty="0" err="1" smtClean="0">
                <a:latin typeface="+mn-lt"/>
              </a:rPr>
              <a:t>fMRI</a:t>
            </a:r>
            <a:r>
              <a:rPr lang="en-US" sz="5400" dirty="0" smtClean="0">
                <a:latin typeface="+mn-lt"/>
              </a:rPr>
              <a:t>), </a:t>
            </a:r>
            <a:r>
              <a:rPr lang="en-US" sz="5400" dirty="0" smtClean="0">
                <a:latin typeface="+mn-lt"/>
              </a:rPr>
              <a:t>on reaction time (RT) performance in the </a:t>
            </a:r>
            <a:r>
              <a:rPr lang="en-US" sz="5400" u="sng" dirty="0" smtClean="0">
                <a:latin typeface="+mn-lt"/>
              </a:rPr>
              <a:t>subliminal masked prime task</a:t>
            </a:r>
            <a:r>
              <a:rPr lang="en-US" sz="5400" dirty="0" smtClean="0">
                <a:latin typeface="+mn-lt"/>
              </a:rPr>
              <a:t>. </a:t>
            </a:r>
            <a:endParaRPr lang="en-US" sz="5400" dirty="0" smtClean="0">
              <a:latin typeface="+mn-lt"/>
            </a:endParaRPr>
          </a:p>
          <a:p>
            <a:pPr algn="just"/>
            <a:endParaRPr lang="en-US" sz="5400" dirty="0" smtClean="0">
              <a:latin typeface="+mn-lt"/>
            </a:endParaRPr>
          </a:p>
          <a:p>
            <a:pPr algn="just"/>
            <a:r>
              <a:rPr lang="en-US" sz="5400" u="sng" dirty="0" smtClean="0">
                <a:latin typeface="+mn-lt"/>
              </a:rPr>
              <a:t>ISI of 150 ms:</a:t>
            </a:r>
            <a:r>
              <a:rPr lang="en-US" sz="5400" dirty="0" smtClean="0">
                <a:latin typeface="+mn-lt"/>
              </a:rPr>
              <a:t> </a:t>
            </a:r>
          </a:p>
          <a:p>
            <a:pPr algn="just"/>
            <a:r>
              <a:rPr lang="en-US" sz="5400" dirty="0" smtClean="0">
                <a:latin typeface="+mn-lt"/>
              </a:rPr>
              <a:t>Negative compatibility effect (</a:t>
            </a:r>
            <a:r>
              <a:rPr lang="en-US" sz="5400" u="sng" dirty="0" smtClean="0">
                <a:latin typeface="+mn-lt"/>
              </a:rPr>
              <a:t>NCE</a:t>
            </a:r>
            <a:r>
              <a:rPr lang="en-US" sz="5400" dirty="0" smtClean="0">
                <a:latin typeface="+mn-lt"/>
              </a:rPr>
              <a:t>) </a:t>
            </a:r>
          </a:p>
          <a:p>
            <a:pPr algn="just"/>
            <a:r>
              <a:rPr lang="en-US" sz="5400" dirty="0" smtClean="0">
                <a:latin typeface="+mn-lt"/>
              </a:rPr>
              <a:t>= &gt; automatic motor inhibition </a:t>
            </a:r>
          </a:p>
          <a:p>
            <a:pPr algn="just"/>
            <a:r>
              <a:rPr lang="en-US" sz="5400" dirty="0" smtClean="0">
                <a:latin typeface="+mn-lt"/>
              </a:rPr>
              <a:t>(RT </a:t>
            </a:r>
            <a:r>
              <a:rPr lang="en-US" sz="5400" dirty="0" smtClean="0">
                <a:latin typeface="+mn-lt"/>
              </a:rPr>
              <a:t>compatible &gt; RT incompatible).</a:t>
            </a:r>
          </a:p>
          <a:p>
            <a:pPr algn="just"/>
            <a:endParaRPr lang="en-US" sz="5400" dirty="0" smtClean="0">
              <a:latin typeface="+mn-lt"/>
            </a:endParaRPr>
          </a:p>
          <a:p>
            <a:pPr algn="just"/>
            <a:r>
              <a:rPr lang="en-US" sz="5400" dirty="0" smtClean="0">
                <a:latin typeface="+mn-lt"/>
              </a:rPr>
              <a:t>The </a:t>
            </a:r>
            <a:r>
              <a:rPr lang="en-US" sz="5400" dirty="0" smtClean="0">
                <a:latin typeface="+mn-lt"/>
              </a:rPr>
              <a:t>functional localizer experiment consisted of four blocks of sequential finger tapping and 15 s of rest after each block. Imaging data were analyzed with SPM 8 and then were imported into the </a:t>
            </a:r>
            <a:r>
              <a:rPr lang="en-US" sz="5400" dirty="0" err="1" smtClean="0">
                <a:latin typeface="+mn-lt"/>
              </a:rPr>
              <a:t>Brainsight</a:t>
            </a:r>
            <a:r>
              <a:rPr lang="en-US" sz="5400" dirty="0" smtClean="0">
                <a:latin typeface="+mn-lt"/>
              </a:rPr>
              <a:t> software version 2.1.5. The peak </a:t>
            </a:r>
            <a:r>
              <a:rPr lang="en-US" sz="5400" dirty="0" err="1" smtClean="0">
                <a:latin typeface="+mn-lt"/>
              </a:rPr>
              <a:t>voxel</a:t>
            </a:r>
            <a:r>
              <a:rPr lang="en-US" sz="5400" dirty="0" smtClean="0">
                <a:latin typeface="+mn-lt"/>
              </a:rPr>
              <a:t> in the SMA for each subject (at a statistical threshold of p &lt; 0.05 uncorrected) was used as a target point for the </a:t>
            </a:r>
            <a:r>
              <a:rPr lang="en-US" sz="5400" dirty="0" err="1" smtClean="0">
                <a:latin typeface="+mn-lt"/>
              </a:rPr>
              <a:t>rTMS</a:t>
            </a:r>
            <a:r>
              <a:rPr lang="en-US" sz="5400" dirty="0" smtClean="0">
                <a:latin typeface="+mn-lt"/>
              </a:rPr>
              <a:t> session.</a:t>
            </a:r>
            <a:endParaRPr lang="fr-FR" sz="5400" dirty="0" smtClean="0">
              <a:latin typeface="+mn-lt"/>
            </a:endParaRPr>
          </a:p>
          <a:p>
            <a:endParaRPr lang="fr-FR" dirty="0"/>
          </a:p>
        </p:txBody>
      </p:sp>
      <p:sp>
        <p:nvSpPr>
          <p:cNvPr id="32" name="ZoneTexte 31"/>
          <p:cNvSpPr txBox="1"/>
          <p:nvPr/>
        </p:nvSpPr>
        <p:spPr>
          <a:xfrm>
            <a:off x="13379116" y="39174821"/>
            <a:ext cx="19539284" cy="78600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5400" dirty="0" smtClean="0">
                <a:latin typeface="+mj-lt"/>
              </a:rPr>
              <a:t>Long trains of low intensity 1 Hz </a:t>
            </a:r>
            <a:r>
              <a:rPr lang="en-US" sz="5400" dirty="0" err="1" smtClean="0">
                <a:latin typeface="+mj-lt"/>
              </a:rPr>
              <a:t>rTMS</a:t>
            </a:r>
            <a:r>
              <a:rPr lang="en-US" sz="5400" dirty="0" smtClean="0">
                <a:latin typeface="+mj-lt"/>
              </a:rPr>
              <a:t> did not affect the modulation of RT by subliminal stimuli, suggesting that the SMA might not be mandatory for the implementation of this automatic </a:t>
            </a:r>
            <a:r>
              <a:rPr lang="en-US" sz="5400" dirty="0" smtClean="0">
                <a:latin typeface="+mj-lt"/>
              </a:rPr>
              <a:t>process, probabl</a:t>
            </a:r>
            <a:r>
              <a:rPr lang="en-US" sz="5400" dirty="0" smtClean="0">
                <a:latin typeface="+mj-lt"/>
              </a:rPr>
              <a:t>y mediated by </a:t>
            </a:r>
            <a:r>
              <a:rPr lang="en-US" sz="5400" dirty="0" err="1" smtClean="0">
                <a:latin typeface="+mj-lt"/>
              </a:rPr>
              <a:t>subcortical</a:t>
            </a:r>
            <a:r>
              <a:rPr lang="en-US" sz="5400" dirty="0" smtClean="0">
                <a:latin typeface="+mj-lt"/>
              </a:rPr>
              <a:t> structures, such as the striatum (</a:t>
            </a:r>
            <a:r>
              <a:rPr lang="en-US" sz="5400" dirty="0" err="1" smtClean="0">
                <a:latin typeface="+mj-lt"/>
              </a:rPr>
              <a:t>Aron</a:t>
            </a:r>
            <a:r>
              <a:rPr lang="en-US" sz="5400" dirty="0" smtClean="0">
                <a:latin typeface="+mj-lt"/>
              </a:rPr>
              <a:t> </a:t>
            </a:r>
            <a:r>
              <a:rPr lang="en-US" sz="5400" i="1" dirty="0" smtClean="0">
                <a:latin typeface="+mj-lt"/>
              </a:rPr>
              <a:t>et al</a:t>
            </a:r>
            <a:r>
              <a:rPr lang="en-US" sz="5400" dirty="0" smtClean="0">
                <a:latin typeface="+mj-lt"/>
              </a:rPr>
              <a:t>., 2003; </a:t>
            </a:r>
            <a:r>
              <a:rPr lang="en-US" sz="5400" dirty="0" err="1" smtClean="0">
                <a:latin typeface="+mj-lt"/>
              </a:rPr>
              <a:t>D’ostilio</a:t>
            </a:r>
            <a:r>
              <a:rPr lang="en-US" sz="5400" dirty="0" smtClean="0">
                <a:latin typeface="+mj-lt"/>
              </a:rPr>
              <a:t> </a:t>
            </a:r>
            <a:r>
              <a:rPr lang="en-US" sz="5400" i="1" dirty="0" smtClean="0">
                <a:latin typeface="+mj-lt"/>
              </a:rPr>
              <a:t>et al., </a:t>
            </a:r>
            <a:r>
              <a:rPr lang="en-US" sz="5400" dirty="0" smtClean="0">
                <a:latin typeface="+mj-lt"/>
              </a:rPr>
              <a:t>2012).</a:t>
            </a:r>
            <a:r>
              <a:rPr lang="en-US" sz="5400" dirty="0" smtClean="0">
                <a:latin typeface="+mj-lt"/>
              </a:rPr>
              <a:t> </a:t>
            </a:r>
            <a:r>
              <a:rPr lang="en-US" sz="5400" dirty="0" smtClean="0">
                <a:latin typeface="+mj-lt"/>
              </a:rPr>
              <a:t>The limitation of this study is relative to the neural efficacy argument because we are not sure </a:t>
            </a:r>
            <a:r>
              <a:rPr lang="en-US" sz="5400" dirty="0" smtClean="0">
                <a:latin typeface="+mj-lt"/>
              </a:rPr>
              <a:t>that stimulations were </a:t>
            </a:r>
            <a:r>
              <a:rPr lang="en-US" sz="5400" dirty="0" smtClean="0">
                <a:latin typeface="+mn-lt"/>
              </a:rPr>
              <a:t>strong enough to disturb the redundant organizational processing in the SMA or that other regions were not able to compensate for the virtually </a:t>
            </a:r>
            <a:r>
              <a:rPr lang="en-US" sz="5400" dirty="0" err="1" smtClean="0">
                <a:latin typeface="+mn-lt"/>
              </a:rPr>
              <a:t>lesioned</a:t>
            </a:r>
            <a:r>
              <a:rPr lang="en-US" sz="5400" dirty="0" smtClean="0">
                <a:latin typeface="+mn-lt"/>
              </a:rPr>
              <a:t> area.</a:t>
            </a:r>
            <a:endParaRPr lang="fr-FR" sz="5400" dirty="0">
              <a:latin typeface="+mn-lt"/>
            </a:endParaRPr>
          </a:p>
        </p:txBody>
      </p:sp>
      <p:sp>
        <p:nvSpPr>
          <p:cNvPr id="33" name="ZoneTexte 32"/>
          <p:cNvSpPr txBox="1"/>
          <p:nvPr/>
        </p:nvSpPr>
        <p:spPr>
          <a:xfrm>
            <a:off x="13282863" y="46971284"/>
            <a:ext cx="21945600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+mj-lt"/>
              </a:rPr>
              <a:t>Aron</a:t>
            </a:r>
            <a:r>
              <a:rPr lang="en-US" sz="4000" dirty="0" smtClean="0">
                <a:latin typeface="+mj-lt"/>
              </a:rPr>
              <a:t>, A.R., </a:t>
            </a:r>
            <a:r>
              <a:rPr lang="en-US" sz="4000" dirty="0" err="1" smtClean="0">
                <a:latin typeface="+mj-lt"/>
              </a:rPr>
              <a:t>Schlaghecken</a:t>
            </a:r>
            <a:r>
              <a:rPr lang="en-US" sz="4000" dirty="0" smtClean="0">
                <a:latin typeface="+mj-lt"/>
              </a:rPr>
              <a:t>, F., Fletcher, P.C., </a:t>
            </a:r>
            <a:r>
              <a:rPr lang="en-US" sz="4000" dirty="0" err="1" smtClean="0">
                <a:latin typeface="+mj-lt"/>
              </a:rPr>
              <a:t>Bullmore</a:t>
            </a:r>
            <a:r>
              <a:rPr lang="en-US" sz="4000" dirty="0" smtClean="0">
                <a:latin typeface="+mj-lt"/>
              </a:rPr>
              <a:t>, E.T., </a:t>
            </a:r>
            <a:r>
              <a:rPr lang="en-US" sz="4000" dirty="0" err="1" smtClean="0">
                <a:latin typeface="+mj-lt"/>
              </a:rPr>
              <a:t>Eimer</a:t>
            </a:r>
            <a:r>
              <a:rPr lang="en-US" sz="4000" dirty="0" smtClean="0">
                <a:latin typeface="+mj-lt"/>
              </a:rPr>
              <a:t>, M., &amp; al. </a:t>
            </a:r>
            <a:r>
              <a:rPr lang="en-US" sz="4000" i="1" dirty="0" smtClean="0">
                <a:latin typeface="+mj-lt"/>
              </a:rPr>
              <a:t>Brain 126</a:t>
            </a:r>
            <a:r>
              <a:rPr lang="en-US" sz="4000" dirty="0" smtClean="0">
                <a:latin typeface="+mj-lt"/>
              </a:rPr>
              <a:t>, 713-723</a:t>
            </a:r>
            <a:endParaRPr lang="en-US" sz="4000" dirty="0" smtClean="0">
              <a:latin typeface="+mj-lt"/>
            </a:endParaRPr>
          </a:p>
          <a:p>
            <a:r>
              <a:rPr lang="en-US" sz="4000" dirty="0" err="1" smtClean="0">
                <a:latin typeface="+mj-lt"/>
              </a:rPr>
              <a:t>D’Ostilio</a:t>
            </a:r>
            <a:r>
              <a:rPr lang="en-US" sz="4000" dirty="0" smtClean="0">
                <a:latin typeface="+mj-lt"/>
              </a:rPr>
              <a:t>, K., Collette, F., Phillips, C., &amp; </a:t>
            </a:r>
            <a:r>
              <a:rPr lang="en-US" sz="4000" dirty="0" err="1" smtClean="0">
                <a:latin typeface="+mj-lt"/>
              </a:rPr>
              <a:t>Garraux</a:t>
            </a:r>
            <a:r>
              <a:rPr lang="en-US" sz="4000" dirty="0" smtClean="0">
                <a:latin typeface="+mj-lt"/>
              </a:rPr>
              <a:t>, G. </a:t>
            </a:r>
            <a:r>
              <a:rPr lang="en-US" sz="4000" i="1" dirty="0" err="1" smtClean="0">
                <a:latin typeface="+mj-lt"/>
              </a:rPr>
              <a:t>PLos</a:t>
            </a:r>
            <a:r>
              <a:rPr lang="en-US" sz="4000" i="1" dirty="0" smtClean="0">
                <a:latin typeface="+mj-lt"/>
              </a:rPr>
              <a:t> One 7, </a:t>
            </a:r>
            <a:r>
              <a:rPr lang="en-US" sz="4000" i="1" dirty="0" smtClean="0">
                <a:latin typeface="+mj-lt"/>
              </a:rPr>
              <a:t>e48007</a:t>
            </a:r>
          </a:p>
          <a:p>
            <a:r>
              <a:rPr lang="en-US" sz="4000" dirty="0" err="1" smtClean="0">
                <a:latin typeface="+mj-lt"/>
              </a:rPr>
              <a:t>Eimer</a:t>
            </a:r>
            <a:r>
              <a:rPr lang="en-US" sz="4000" dirty="0" smtClean="0">
                <a:latin typeface="+mj-lt"/>
              </a:rPr>
              <a:t>, M., &amp; </a:t>
            </a:r>
            <a:r>
              <a:rPr lang="en-US" sz="4000" dirty="0" err="1" smtClean="0">
                <a:latin typeface="+mj-lt"/>
              </a:rPr>
              <a:t>Schlaghecken</a:t>
            </a:r>
            <a:r>
              <a:rPr lang="en-US" sz="4000" dirty="0" smtClean="0">
                <a:latin typeface="+mj-lt"/>
              </a:rPr>
              <a:t>, F. (1998). </a:t>
            </a:r>
            <a:r>
              <a:rPr lang="en-US" sz="4000" i="1" dirty="0" smtClean="0">
                <a:latin typeface="+mj-lt"/>
              </a:rPr>
              <a:t>J Exp </a:t>
            </a:r>
            <a:r>
              <a:rPr lang="en-US" sz="4000" i="1" dirty="0" err="1" smtClean="0">
                <a:latin typeface="+mj-lt"/>
              </a:rPr>
              <a:t>Psychol</a:t>
            </a:r>
            <a:r>
              <a:rPr lang="en-US" sz="4000" i="1" dirty="0" smtClean="0">
                <a:latin typeface="+mj-lt"/>
              </a:rPr>
              <a:t> Hum Percept Perform 24</a:t>
            </a:r>
            <a:r>
              <a:rPr lang="en-US" sz="4000" dirty="0" smtClean="0">
                <a:latin typeface="+mj-lt"/>
              </a:rPr>
              <a:t>, </a:t>
            </a:r>
            <a:r>
              <a:rPr lang="en-US" sz="4000" dirty="0" smtClean="0">
                <a:latin typeface="+mj-lt"/>
              </a:rPr>
              <a:t>1737-1747</a:t>
            </a:r>
            <a:endParaRPr lang="fr-FR" sz="4000" dirty="0" smtClean="0">
              <a:latin typeface="+mj-lt"/>
            </a:endParaRPr>
          </a:p>
          <a:p>
            <a:r>
              <a:rPr lang="en-US" sz="4000" dirty="0" smtClean="0">
                <a:latin typeface="+mj-lt"/>
              </a:rPr>
              <a:t>Sumner, P., </a:t>
            </a:r>
            <a:r>
              <a:rPr lang="en-US" sz="4000" dirty="0" err="1" smtClean="0">
                <a:latin typeface="+mj-lt"/>
              </a:rPr>
              <a:t>Nachev</a:t>
            </a:r>
            <a:r>
              <a:rPr lang="en-US" sz="4000" dirty="0" smtClean="0">
                <a:latin typeface="+mj-lt"/>
              </a:rPr>
              <a:t>, P., Morris, P., Peters, et al. (2007). </a:t>
            </a:r>
            <a:r>
              <a:rPr lang="en-US" sz="4000" i="1" dirty="0" smtClean="0">
                <a:latin typeface="+mj-lt"/>
              </a:rPr>
              <a:t>Neuron 54,</a:t>
            </a:r>
            <a:r>
              <a:rPr lang="en-US" sz="4000" dirty="0" smtClean="0">
                <a:latin typeface="+mj-lt"/>
              </a:rPr>
              <a:t> 697-711.</a:t>
            </a:r>
            <a:endParaRPr lang="fr-FR" sz="4000" dirty="0" smtClean="0">
              <a:latin typeface="+mj-lt"/>
            </a:endParaRPr>
          </a:p>
          <a:p>
            <a:endParaRPr lang="fr-FR" dirty="0"/>
          </a:p>
        </p:txBody>
      </p:sp>
      <p:sp>
        <p:nvSpPr>
          <p:cNvPr id="40" name="ZoneTexte 39"/>
          <p:cNvSpPr txBox="1"/>
          <p:nvPr/>
        </p:nvSpPr>
        <p:spPr>
          <a:xfrm>
            <a:off x="13451306" y="36396000"/>
            <a:ext cx="194670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fr-FR" sz="5400" dirty="0" smtClean="0">
                <a:latin typeface="+mn-lt"/>
              </a:rPr>
              <a:t>NCE in T1 </a:t>
            </a:r>
            <a:r>
              <a:rPr lang="fr-FR" sz="5400" dirty="0" err="1" smtClean="0">
                <a:latin typeface="+mn-lt"/>
              </a:rPr>
              <a:t>seems</a:t>
            </a:r>
            <a:r>
              <a:rPr lang="fr-FR" sz="5400" dirty="0" smtClean="0">
                <a:latin typeface="+mn-lt"/>
              </a:rPr>
              <a:t> to </a:t>
            </a:r>
            <a:r>
              <a:rPr lang="fr-FR" sz="5400" dirty="0" err="1" smtClean="0">
                <a:latin typeface="+mn-lt"/>
              </a:rPr>
              <a:t>be</a:t>
            </a:r>
            <a:r>
              <a:rPr lang="fr-FR" sz="5400" dirty="0" smtClean="0">
                <a:latin typeface="+mn-lt"/>
              </a:rPr>
              <a:t> </a:t>
            </a:r>
            <a:r>
              <a:rPr lang="fr-FR" sz="5400" dirty="0" err="1" smtClean="0">
                <a:latin typeface="+mn-lt"/>
              </a:rPr>
              <a:t>linked</a:t>
            </a:r>
            <a:r>
              <a:rPr lang="fr-FR" sz="5400" dirty="0" smtClean="0">
                <a:latin typeface="+mn-lt"/>
              </a:rPr>
              <a:t> to BOLD </a:t>
            </a:r>
            <a:r>
              <a:rPr lang="fr-FR" sz="5400" dirty="0" err="1" smtClean="0">
                <a:latin typeface="+mn-lt"/>
              </a:rPr>
              <a:t>activity</a:t>
            </a:r>
            <a:r>
              <a:rPr lang="fr-FR" sz="5400" dirty="0" smtClean="0">
                <a:latin typeface="+mn-lt"/>
              </a:rPr>
              <a:t> in the SMA</a:t>
            </a:r>
            <a:endParaRPr lang="fr-FR" sz="5400" dirty="0"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0412000" y="26132589"/>
            <a:ext cx="12755600" cy="9945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486</Words>
  <Application>Microsoft Office PowerPoint</Application>
  <PresentationFormat>Personnalisé</PresentationFormat>
  <Paragraphs>40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Office Theme</vt:lpstr>
      <vt:lpstr>Diapositive 1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melch</dc:creator>
  <cp:lastModifiedBy>ULg</cp:lastModifiedBy>
  <cp:revision>583</cp:revision>
  <dcterms:created xsi:type="dcterms:W3CDTF">2008-02-27T09:45:38Z</dcterms:created>
  <dcterms:modified xsi:type="dcterms:W3CDTF">2013-02-21T17:31:07Z</dcterms:modified>
</cp:coreProperties>
</file>