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54" r:id="rId1"/>
  </p:sldMasterIdLst>
  <p:notesMasterIdLst>
    <p:notesMasterId r:id="rId87"/>
  </p:notesMasterIdLst>
  <p:handoutMasterIdLst>
    <p:handoutMasterId r:id="rId88"/>
  </p:handoutMasterIdLst>
  <p:sldIdLst>
    <p:sldId id="256" r:id="rId2"/>
    <p:sldId id="385" r:id="rId3"/>
    <p:sldId id="345" r:id="rId4"/>
    <p:sldId id="460" r:id="rId5"/>
    <p:sldId id="479" r:id="rId6"/>
    <p:sldId id="472" r:id="rId7"/>
    <p:sldId id="480" r:id="rId8"/>
    <p:sldId id="265" r:id="rId9"/>
    <p:sldId id="311" r:id="rId10"/>
    <p:sldId id="266" r:id="rId11"/>
    <p:sldId id="483" r:id="rId12"/>
    <p:sldId id="484" r:id="rId13"/>
    <p:sldId id="485" r:id="rId14"/>
    <p:sldId id="486" r:id="rId15"/>
    <p:sldId id="487" r:id="rId16"/>
    <p:sldId id="488" r:id="rId17"/>
    <p:sldId id="489" r:id="rId18"/>
    <p:sldId id="355" r:id="rId19"/>
    <p:sldId id="271" r:id="rId20"/>
    <p:sldId id="499" r:id="rId21"/>
    <p:sldId id="500" r:id="rId22"/>
    <p:sldId id="506" r:id="rId23"/>
    <p:sldId id="498" r:id="rId24"/>
    <p:sldId id="496" r:id="rId25"/>
    <p:sldId id="494" r:id="rId26"/>
    <p:sldId id="495" r:id="rId27"/>
    <p:sldId id="510" r:id="rId28"/>
    <p:sldId id="511" r:id="rId29"/>
    <p:sldId id="512" r:id="rId30"/>
    <p:sldId id="461" r:id="rId31"/>
    <p:sldId id="513" r:id="rId32"/>
    <p:sldId id="521" r:id="rId33"/>
    <p:sldId id="514" r:id="rId34"/>
    <p:sldId id="497" r:id="rId35"/>
    <p:sldId id="519" r:id="rId36"/>
    <p:sldId id="520" r:id="rId37"/>
    <p:sldId id="518" r:id="rId38"/>
    <p:sldId id="515" r:id="rId39"/>
    <p:sldId id="501" r:id="rId40"/>
    <p:sldId id="523" r:id="rId41"/>
    <p:sldId id="508" r:id="rId42"/>
    <p:sldId id="522" r:id="rId43"/>
    <p:sldId id="516" r:id="rId44"/>
    <p:sldId id="517" r:id="rId45"/>
    <p:sldId id="503" r:id="rId46"/>
    <p:sldId id="504" r:id="rId47"/>
    <p:sldId id="344" r:id="rId48"/>
    <p:sldId id="455" r:id="rId49"/>
    <p:sldId id="446" r:id="rId50"/>
    <p:sldId id="445" r:id="rId51"/>
    <p:sldId id="376" r:id="rId52"/>
    <p:sldId id="444" r:id="rId53"/>
    <p:sldId id="437" r:id="rId54"/>
    <p:sldId id="468" r:id="rId55"/>
    <p:sldId id="441" r:id="rId56"/>
    <p:sldId id="419" r:id="rId57"/>
    <p:sldId id="442" r:id="rId58"/>
    <p:sldId id="425" r:id="rId59"/>
    <p:sldId id="430" r:id="rId60"/>
    <p:sldId id="431" r:id="rId61"/>
    <p:sldId id="432" r:id="rId62"/>
    <p:sldId id="433" r:id="rId63"/>
    <p:sldId id="434" r:id="rId64"/>
    <p:sldId id="476" r:id="rId65"/>
    <p:sldId id="447" r:id="rId66"/>
    <p:sldId id="420" r:id="rId67"/>
    <p:sldId id="448" r:id="rId68"/>
    <p:sldId id="450" r:id="rId69"/>
    <p:sldId id="428" r:id="rId70"/>
    <p:sldId id="451" r:id="rId71"/>
    <p:sldId id="417" r:id="rId72"/>
    <p:sldId id="452" r:id="rId73"/>
    <p:sldId id="421" r:id="rId74"/>
    <p:sldId id="477" r:id="rId75"/>
    <p:sldId id="426" r:id="rId76"/>
    <p:sldId id="392" r:id="rId77"/>
    <p:sldId id="462" r:id="rId78"/>
    <p:sldId id="465" r:id="rId79"/>
    <p:sldId id="466" r:id="rId80"/>
    <p:sldId id="467" r:id="rId81"/>
    <p:sldId id="525" r:id="rId82"/>
    <p:sldId id="524" r:id="rId83"/>
    <p:sldId id="526" r:id="rId84"/>
    <p:sldId id="509" r:id="rId85"/>
    <p:sldId id="435" r:id="rId86"/>
  </p:sldIdLst>
  <p:sldSz cx="9144000" cy="6858000" type="screen4x3"/>
  <p:notesSz cx="6797675" cy="9928225"/>
  <p:defaultTextStyle>
    <a:defPPr>
      <a:defRPr lang="fr-BE"/>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00"/>
    <a:srgbClr val="3333CC"/>
    <a:srgbClr val="0033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70" autoAdjust="0"/>
  </p:normalViewPr>
  <p:slideViewPr>
    <p:cSldViewPr>
      <p:cViewPr>
        <p:scale>
          <a:sx n="64" d="100"/>
          <a:sy n="64" d="100"/>
        </p:scale>
        <p:origin x="-169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emonty.FAPSE\Local%20Settings\Temp\TENDANCE%203%20DOMAINES-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demonty.FAPSE\Local%20Settings\Temp\TENDANCE%203%20DOMAINES-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demonty.FAPSE\Local%20Settings\Temp\TENDANCE%203%20DOMAINES-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12144557037674"/>
          <c:y val="0.20725087393390387"/>
          <c:w val="0.84337514780831879"/>
          <c:h val="0.64260041072106011"/>
        </c:manualLayout>
      </c:layout>
      <c:scatterChart>
        <c:scatterStyle val="lineMarker"/>
        <c:varyColors val="0"/>
        <c:ser>
          <c:idx val="0"/>
          <c:order val="0"/>
          <c:tx>
            <c:strRef>
              <c:f>Feuil1!$C$1</c:f>
              <c:strCache>
                <c:ptCount val="1"/>
                <c:pt idx="0">
                  <c:v>CF</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2"/>
              <c:layout>
                <c:manualLayout>
                  <c:x val="-5.5695565989743831E-2"/>
                  <c:y val="-3.2812891590856832E-2"/>
                </c:manualLayout>
              </c:layout>
              <c:showLegendKey val="0"/>
              <c:showVal val="1"/>
              <c:showCatName val="0"/>
              <c:showSerName val="0"/>
              <c:showPercent val="0"/>
              <c:showBubbleSize val="0"/>
            </c:dLbl>
            <c:dLbl>
              <c:idx val="3"/>
              <c:layout>
                <c:manualLayout>
                  <c:x val="-2.3206485829059941E-2"/>
                  <c:y val="-4.5117725937428896E-2"/>
                </c:manualLayout>
              </c:layout>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dLbls>
          <c:xVal>
            <c:numRef>
              <c:f>Feuil1!$B$6:$B$9</c:f>
              <c:numCache>
                <c:formatCode>General</c:formatCode>
                <c:ptCount val="4"/>
                <c:pt idx="0">
                  <c:v>2000</c:v>
                </c:pt>
                <c:pt idx="1">
                  <c:v>2003</c:v>
                </c:pt>
                <c:pt idx="2">
                  <c:v>2006</c:v>
                </c:pt>
                <c:pt idx="3">
                  <c:v>2009</c:v>
                </c:pt>
              </c:numCache>
            </c:numRef>
          </c:xVal>
          <c:yVal>
            <c:numRef>
              <c:f>Feuil1!$C$6:$C$9</c:f>
              <c:numCache>
                <c:formatCode>General</c:formatCode>
                <c:ptCount val="4"/>
                <c:pt idx="1">
                  <c:v>498</c:v>
                </c:pt>
                <c:pt idx="2">
                  <c:v>490</c:v>
                </c:pt>
                <c:pt idx="3">
                  <c:v>488</c:v>
                </c:pt>
              </c:numCache>
            </c:numRef>
          </c:yVal>
          <c:smooth val="0"/>
        </c:ser>
        <c:ser>
          <c:idx val="1"/>
          <c:order val="1"/>
          <c:tx>
            <c:strRef>
              <c:f>Feuil1!$D$1</c:f>
              <c:strCache>
                <c:ptCount val="1"/>
                <c:pt idx="0">
                  <c:v>OCDE</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dLbls>
            <c:dLbl>
              <c:idx val="1"/>
              <c:layout>
                <c:manualLayout>
                  <c:x val="-6.0336863155555913E-2"/>
                  <c:y val="-4.5117725937428896E-2"/>
                </c:manualLayout>
              </c:layout>
              <c:showLegendKey val="0"/>
              <c:showVal val="1"/>
              <c:showCatName val="0"/>
              <c:showSerName val="0"/>
              <c:showPercent val="0"/>
              <c:showBubbleSize val="0"/>
            </c:dLbl>
            <c:dLbl>
              <c:idx val="2"/>
              <c:layout>
                <c:manualLayout>
                  <c:x val="-7.8902051818804123E-2"/>
                  <c:y val="-3.6914503039713942E-2"/>
                </c:manualLayout>
              </c:layout>
              <c:showLegendKey val="0"/>
              <c:showVal val="1"/>
              <c:showCatName val="0"/>
              <c:showSerName val="0"/>
              <c:showPercent val="0"/>
              <c:showBubbleSize val="0"/>
            </c:dLbl>
            <c:dLbl>
              <c:idx val="3"/>
              <c:layout>
                <c:manualLayout>
                  <c:x val="-2.3206485829059941E-2"/>
                  <c:y val="-4.9219337386285304E-2"/>
                </c:manualLayout>
              </c:layout>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dLbls>
          <c:xVal>
            <c:numRef>
              <c:f>Feuil1!$B$6:$B$9</c:f>
              <c:numCache>
                <c:formatCode>General</c:formatCode>
                <c:ptCount val="4"/>
                <c:pt idx="0">
                  <c:v>2000</c:v>
                </c:pt>
                <c:pt idx="1">
                  <c:v>2003</c:v>
                </c:pt>
                <c:pt idx="2">
                  <c:v>2006</c:v>
                </c:pt>
                <c:pt idx="3">
                  <c:v>2009</c:v>
                </c:pt>
              </c:numCache>
            </c:numRef>
          </c:xVal>
          <c:yVal>
            <c:numRef>
              <c:f>Feuil1!$D$6:$D$9</c:f>
              <c:numCache>
                <c:formatCode>General</c:formatCode>
                <c:ptCount val="4"/>
                <c:pt idx="1">
                  <c:v>500</c:v>
                </c:pt>
                <c:pt idx="2">
                  <c:v>498</c:v>
                </c:pt>
                <c:pt idx="3">
                  <c:v>496</c:v>
                </c:pt>
              </c:numCache>
            </c:numRef>
          </c:yVal>
          <c:smooth val="0"/>
        </c:ser>
        <c:dLbls>
          <c:showLegendKey val="0"/>
          <c:showVal val="0"/>
          <c:showCatName val="0"/>
          <c:showSerName val="0"/>
          <c:showPercent val="0"/>
          <c:showBubbleSize val="0"/>
        </c:dLbls>
        <c:axId val="26379008"/>
        <c:axId val="26380544"/>
      </c:scatterChart>
      <c:valAx>
        <c:axId val="26379008"/>
        <c:scaling>
          <c:orientation val="minMax"/>
          <c:max val="2009"/>
          <c:min val="2000"/>
        </c:scaling>
        <c:delete val="0"/>
        <c:axPos val="b"/>
        <c:numFmt formatCode="General" sourceLinked="1"/>
        <c:majorTickMark val="out"/>
        <c:minorTickMark val="none"/>
        <c:tickLblPos val="nextTo"/>
        <c:spPr>
          <a:ln w="3175">
            <a:solidFill>
              <a:schemeClr val="bg2"/>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26380544"/>
        <c:crosses val="autoZero"/>
        <c:crossBetween val="midCat"/>
        <c:majorUnit val="3"/>
        <c:minorUnit val="1"/>
      </c:valAx>
      <c:valAx>
        <c:axId val="26380544"/>
        <c:scaling>
          <c:orientation val="minMax"/>
          <c:max val="520"/>
          <c:min val="400"/>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26379008"/>
        <c:crossesAt val="1998"/>
        <c:crossBetween val="midCat"/>
        <c:majorUnit val="20"/>
      </c:valAx>
      <c:spPr>
        <a:noFill/>
        <a:ln w="25400">
          <a:noFill/>
        </a:ln>
      </c:spPr>
    </c:plotArea>
    <c:legend>
      <c:legendPos val="t"/>
      <c:layout>
        <c:manualLayout>
          <c:xMode val="edge"/>
          <c:yMode val="edge"/>
          <c:x val="0.38554292471237728"/>
          <c:y val="2.8880917335777682E-2"/>
          <c:w val="0.26305272467354707"/>
          <c:h val="8.6642752007333013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fr-FR"/>
        </a:p>
      </c:txPr>
    </c:legend>
    <c:plotVisOnly val="1"/>
    <c:dispBlanksAs val="gap"/>
    <c:showDLblsOverMax val="0"/>
  </c:chart>
  <c:spPr>
    <a:solidFill>
      <a:schemeClr val="accent2">
        <a:lumMod val="60000"/>
        <a:lumOff val="40000"/>
      </a:schemeClr>
    </a:solidFill>
    <a:ln w="3175">
      <a:solidFill>
        <a:schemeClr val="tx1"/>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12144557037626"/>
          <c:y val="0.18744977948186792"/>
          <c:w val="0.8430583501006037"/>
          <c:h val="0.64130661694200464"/>
        </c:manualLayout>
      </c:layout>
      <c:scatterChart>
        <c:scatterStyle val="lineMarker"/>
        <c:varyColors val="0"/>
        <c:ser>
          <c:idx val="2"/>
          <c:order val="2"/>
          <c:tx>
            <c:strRef>
              <c:f>Feuil1!$C$1</c:f>
              <c:strCache>
                <c:ptCount val="1"/>
                <c:pt idx="0">
                  <c:v>CF</c:v>
                </c:pt>
              </c:strCache>
            </c:strRef>
          </c:tx>
          <c:spPr>
            <a:ln w="12700">
              <a:solidFill>
                <a:srgbClr val="000080"/>
              </a:solidFill>
              <a:prstDash val="solid"/>
            </a:ln>
          </c:spPr>
          <c:xVal>
            <c:numRef>
              <c:f>Feuil1!$B$2:$B$5</c:f>
              <c:numCache>
                <c:formatCode>General</c:formatCode>
                <c:ptCount val="4"/>
                <c:pt idx="0">
                  <c:v>2000</c:v>
                </c:pt>
                <c:pt idx="1">
                  <c:v>2003</c:v>
                </c:pt>
                <c:pt idx="2">
                  <c:v>2006</c:v>
                </c:pt>
                <c:pt idx="3">
                  <c:v>2009</c:v>
                </c:pt>
              </c:numCache>
            </c:numRef>
          </c:xVal>
          <c:yVal>
            <c:numRef>
              <c:f>Feuil1!$C$2:$C$5</c:f>
              <c:numCache>
                <c:formatCode>General</c:formatCode>
                <c:ptCount val="4"/>
                <c:pt idx="0">
                  <c:v>476</c:v>
                </c:pt>
                <c:pt idx="1">
                  <c:v>477</c:v>
                </c:pt>
                <c:pt idx="2">
                  <c:v>473</c:v>
                </c:pt>
                <c:pt idx="3">
                  <c:v>490</c:v>
                </c:pt>
              </c:numCache>
            </c:numRef>
          </c:yVal>
          <c:smooth val="0"/>
        </c:ser>
        <c:ser>
          <c:idx val="3"/>
          <c:order val="3"/>
          <c:tx>
            <c:strRef>
              <c:f>Feuil1!$D$1</c:f>
              <c:strCache>
                <c:ptCount val="1"/>
                <c:pt idx="0">
                  <c:v>OCDE</c:v>
                </c:pt>
              </c:strCache>
            </c:strRef>
          </c:tx>
          <c:spPr>
            <a:ln w="12700">
              <a:solidFill>
                <a:srgbClr val="FF00FF"/>
              </a:solidFill>
              <a:prstDash val="solid"/>
            </a:ln>
          </c:spPr>
          <c:xVal>
            <c:numRef>
              <c:f>Feuil1!$B$2:$B$5</c:f>
              <c:numCache>
                <c:formatCode>General</c:formatCode>
                <c:ptCount val="4"/>
                <c:pt idx="0">
                  <c:v>2000</c:v>
                </c:pt>
                <c:pt idx="1">
                  <c:v>2003</c:v>
                </c:pt>
                <c:pt idx="2">
                  <c:v>2006</c:v>
                </c:pt>
                <c:pt idx="3">
                  <c:v>2009</c:v>
                </c:pt>
              </c:numCache>
            </c:numRef>
          </c:xVal>
          <c:yVal>
            <c:numRef>
              <c:f>Feuil1!$D$2:$D$5</c:f>
              <c:numCache>
                <c:formatCode>General</c:formatCode>
                <c:ptCount val="4"/>
                <c:pt idx="0">
                  <c:v>500</c:v>
                </c:pt>
                <c:pt idx="1">
                  <c:v>494</c:v>
                </c:pt>
                <c:pt idx="2">
                  <c:v>492</c:v>
                </c:pt>
                <c:pt idx="3">
                  <c:v>493</c:v>
                </c:pt>
              </c:numCache>
            </c:numRef>
          </c:yVal>
          <c:smooth val="0"/>
        </c:ser>
        <c:ser>
          <c:idx val="0"/>
          <c:order val="0"/>
          <c:tx>
            <c:strRef>
              <c:f>Feuil1!$C$1</c:f>
              <c:strCache>
                <c:ptCount val="1"/>
                <c:pt idx="0">
                  <c:v>CF</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0"/>
              <c:layout>
                <c:manualLayout>
                  <c:x val="-1.3924256953905706E-2"/>
                  <c:y val="4.5117402975896934E-2"/>
                </c:manualLayout>
              </c:layout>
              <c:showLegendKey val="0"/>
              <c:showVal val="1"/>
              <c:showCatName val="0"/>
              <c:showSerName val="0"/>
              <c:showPercent val="0"/>
              <c:showBubbleSize val="0"/>
            </c:dLbl>
            <c:dLbl>
              <c:idx val="1"/>
              <c:layout>
                <c:manualLayout>
                  <c:x val="-6.0336863155555913E-2"/>
                  <c:y val="4.9219337386285304E-2"/>
                </c:manualLayout>
              </c:layout>
              <c:showLegendKey val="0"/>
              <c:showVal val="1"/>
              <c:showCatName val="0"/>
              <c:showSerName val="0"/>
              <c:showPercent val="0"/>
              <c:showBubbleSize val="0"/>
            </c:dLbl>
            <c:dLbl>
              <c:idx val="2"/>
              <c:layout>
                <c:manualLayout>
                  <c:x val="-8.3543348984616822E-2"/>
                  <c:y val="3.6914503039713942E-2"/>
                </c:manualLayout>
              </c:layout>
              <c:showLegendKey val="0"/>
              <c:showVal val="1"/>
              <c:showCatName val="0"/>
              <c:showSerName val="0"/>
              <c:showPercent val="0"/>
              <c:showBubbleSize val="0"/>
            </c:dLbl>
            <c:dLbl>
              <c:idx val="3"/>
              <c:layout>
                <c:manualLayout>
                  <c:x val="-7.8902051818804123E-2"/>
                  <c:y val="5.7422237322468539E-2"/>
                </c:manualLayout>
              </c:layout>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dLbls>
          <c:xVal>
            <c:numRef>
              <c:f>Feuil1!$B$2:$B$5</c:f>
              <c:numCache>
                <c:formatCode>General</c:formatCode>
                <c:ptCount val="4"/>
                <c:pt idx="0">
                  <c:v>2000</c:v>
                </c:pt>
                <c:pt idx="1">
                  <c:v>2003</c:v>
                </c:pt>
                <c:pt idx="2">
                  <c:v>2006</c:v>
                </c:pt>
                <c:pt idx="3">
                  <c:v>2009</c:v>
                </c:pt>
              </c:numCache>
            </c:numRef>
          </c:xVal>
          <c:yVal>
            <c:numRef>
              <c:f>Feuil1!$C$2:$C$5</c:f>
              <c:numCache>
                <c:formatCode>General</c:formatCode>
                <c:ptCount val="4"/>
                <c:pt idx="0">
                  <c:v>476</c:v>
                </c:pt>
                <c:pt idx="1">
                  <c:v>477</c:v>
                </c:pt>
                <c:pt idx="2">
                  <c:v>473</c:v>
                </c:pt>
                <c:pt idx="3">
                  <c:v>490</c:v>
                </c:pt>
              </c:numCache>
            </c:numRef>
          </c:yVal>
          <c:smooth val="0"/>
        </c:ser>
        <c:ser>
          <c:idx val="1"/>
          <c:order val="1"/>
          <c:tx>
            <c:strRef>
              <c:f>Feuil1!$D$1</c:f>
              <c:strCache>
                <c:ptCount val="1"/>
                <c:pt idx="0">
                  <c:v>OCDE</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dLbls>
            <c:dLbl>
              <c:idx val="0"/>
              <c:layout>
                <c:manualLayout>
                  <c:x val="-1.3923891497436173E-2"/>
                  <c:y val="-4.5117725937428896E-2"/>
                </c:manualLayout>
              </c:layout>
              <c:showLegendKey val="0"/>
              <c:showVal val="1"/>
              <c:showCatName val="0"/>
              <c:showSerName val="0"/>
              <c:showPercent val="0"/>
              <c:showBubbleSize val="0"/>
            </c:dLbl>
            <c:dLbl>
              <c:idx val="1"/>
              <c:layout>
                <c:manualLayout>
                  <c:x val="-6.0336863155555913E-2"/>
                  <c:y val="-4.1016114488571002E-2"/>
                </c:manualLayout>
              </c:layout>
              <c:showLegendKey val="0"/>
              <c:showVal val="1"/>
              <c:showCatName val="0"/>
              <c:showSerName val="0"/>
              <c:showPercent val="0"/>
              <c:showBubbleSize val="0"/>
            </c:dLbl>
            <c:dLbl>
              <c:idx val="2"/>
              <c:layout>
                <c:manualLayout>
                  <c:x val="-5.5695565989743831E-2"/>
                  <c:y val="-2.8711280141999741E-2"/>
                </c:manualLayout>
              </c:layout>
              <c:showLegendKey val="0"/>
              <c:showVal val="1"/>
              <c:showCatName val="0"/>
              <c:showSerName val="0"/>
              <c:showPercent val="0"/>
              <c:showBubbleSize val="0"/>
            </c:dLbl>
            <c:dLbl>
              <c:idx val="3"/>
              <c:layout>
                <c:manualLayout>
                  <c:x val="-5.1054268823931923E-2"/>
                  <c:y val="-3.6914503039713942E-2"/>
                </c:manualLayout>
              </c:layout>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dLbls>
          <c:xVal>
            <c:numRef>
              <c:f>Feuil1!$B$2:$B$5</c:f>
              <c:numCache>
                <c:formatCode>General</c:formatCode>
                <c:ptCount val="4"/>
                <c:pt idx="0">
                  <c:v>2000</c:v>
                </c:pt>
                <c:pt idx="1">
                  <c:v>2003</c:v>
                </c:pt>
                <c:pt idx="2">
                  <c:v>2006</c:v>
                </c:pt>
                <c:pt idx="3">
                  <c:v>2009</c:v>
                </c:pt>
              </c:numCache>
            </c:numRef>
          </c:xVal>
          <c:yVal>
            <c:numRef>
              <c:f>Feuil1!$D$2:$D$5</c:f>
              <c:numCache>
                <c:formatCode>General</c:formatCode>
                <c:ptCount val="4"/>
                <c:pt idx="0">
                  <c:v>500</c:v>
                </c:pt>
                <c:pt idx="1">
                  <c:v>494</c:v>
                </c:pt>
                <c:pt idx="2">
                  <c:v>492</c:v>
                </c:pt>
                <c:pt idx="3">
                  <c:v>493</c:v>
                </c:pt>
              </c:numCache>
            </c:numRef>
          </c:yVal>
          <c:smooth val="0"/>
        </c:ser>
        <c:dLbls>
          <c:showLegendKey val="0"/>
          <c:showVal val="0"/>
          <c:showCatName val="0"/>
          <c:showSerName val="0"/>
          <c:showPercent val="0"/>
          <c:showBubbleSize val="0"/>
        </c:dLbls>
        <c:axId val="25379968"/>
        <c:axId val="25381504"/>
      </c:scatterChart>
      <c:valAx>
        <c:axId val="25379968"/>
        <c:scaling>
          <c:orientation val="minMax"/>
          <c:max val="2009"/>
          <c:min val="200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25381504"/>
        <c:crosses val="autoZero"/>
        <c:crossBetween val="midCat"/>
        <c:majorUnit val="3"/>
        <c:minorUnit val="1"/>
      </c:valAx>
      <c:valAx>
        <c:axId val="25381504"/>
        <c:scaling>
          <c:orientation val="minMax"/>
          <c:min val="400"/>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25379968"/>
        <c:crossesAt val="1998"/>
        <c:crossBetween val="midCat"/>
      </c:valAx>
      <c:spPr>
        <a:solidFill>
          <a:schemeClr val="accent2">
            <a:lumMod val="60000"/>
            <a:lumOff val="40000"/>
          </a:schemeClr>
        </a:solidFill>
        <a:ln w="25400">
          <a:noFill/>
        </a:ln>
      </c:spPr>
    </c:plotArea>
    <c:legend>
      <c:legendPos val="t"/>
      <c:layout>
        <c:manualLayout>
          <c:xMode val="edge"/>
          <c:yMode val="edge"/>
          <c:x val="0.38631790744467692"/>
          <c:y val="2.8985609805288307E-2"/>
          <c:w val="0.263581488933605"/>
          <c:h val="8.6956829415865244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fr-FR"/>
        </a:p>
      </c:txPr>
    </c:legend>
    <c:plotVisOnly val="1"/>
    <c:dispBlanksAs val="gap"/>
    <c:showDLblsOverMax val="0"/>
  </c:chart>
  <c:spPr>
    <a:solidFill>
      <a:schemeClr val="accent2">
        <a:lumMod val="60000"/>
        <a:lumOff val="40000"/>
      </a:schemeClr>
    </a:solidFill>
    <a:ln w="3175">
      <a:solidFill>
        <a:schemeClr val="tx1"/>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12144557037707"/>
          <c:y val="0.24734719398103319"/>
          <c:w val="0.84368820031490022"/>
          <c:h val="0.64388489208633848"/>
        </c:manualLayout>
      </c:layout>
      <c:scatterChart>
        <c:scatterStyle val="lineMarker"/>
        <c:varyColors val="0"/>
        <c:ser>
          <c:idx val="0"/>
          <c:order val="0"/>
          <c:tx>
            <c:strRef>
              <c:f>Feuil1!$C$1</c:f>
              <c:strCache>
                <c:ptCount val="1"/>
                <c:pt idx="0">
                  <c:v>CF</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2"/>
              <c:layout>
                <c:manualLayout>
                  <c:x val="-6.7834343192636731E-2"/>
                  <c:y val="4.5117402975896934E-2"/>
                </c:manualLayout>
              </c:layout>
              <c:showLegendKey val="0"/>
              <c:showVal val="1"/>
              <c:showCatName val="0"/>
              <c:showSerName val="0"/>
              <c:showPercent val="0"/>
              <c:showBubbleSize val="0"/>
            </c:dLbl>
            <c:dLbl>
              <c:idx val="3"/>
              <c:layout>
                <c:manualLayout>
                  <c:x val="-2.7133737277054967E-2"/>
                  <c:y val="3.2812891590856881E-2"/>
                </c:manualLayout>
              </c:layout>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dLbls>
          <c:xVal>
            <c:numRef>
              <c:f>Feuil1!$B$10:$B$13</c:f>
              <c:numCache>
                <c:formatCode>General</c:formatCode>
                <c:ptCount val="4"/>
                <c:pt idx="0">
                  <c:v>2000</c:v>
                </c:pt>
                <c:pt idx="1">
                  <c:v>2003</c:v>
                </c:pt>
                <c:pt idx="2">
                  <c:v>2006</c:v>
                </c:pt>
                <c:pt idx="3">
                  <c:v>2009</c:v>
                </c:pt>
              </c:numCache>
            </c:numRef>
          </c:xVal>
          <c:yVal>
            <c:numRef>
              <c:f>Feuil1!$C$10:$C$13</c:f>
              <c:numCache>
                <c:formatCode>General</c:formatCode>
                <c:ptCount val="4"/>
                <c:pt idx="2">
                  <c:v>486</c:v>
                </c:pt>
                <c:pt idx="3">
                  <c:v>482</c:v>
                </c:pt>
              </c:numCache>
            </c:numRef>
          </c:yVal>
          <c:smooth val="0"/>
        </c:ser>
        <c:ser>
          <c:idx val="1"/>
          <c:order val="1"/>
          <c:tx>
            <c:strRef>
              <c:f>Feuil1!$D$1</c:f>
              <c:strCache>
                <c:ptCount val="1"/>
                <c:pt idx="0">
                  <c:v>OCDE</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dLbls>
            <c:dLbl>
              <c:idx val="2"/>
              <c:layout>
                <c:manualLayout>
                  <c:x val="-6.7834343192636731E-2"/>
                  <c:y val="-5.3320948835142414E-2"/>
                </c:manualLayout>
              </c:layout>
              <c:showLegendKey val="0"/>
              <c:showVal val="1"/>
              <c:showCatName val="0"/>
              <c:showSerName val="0"/>
              <c:showPercent val="0"/>
              <c:showBubbleSize val="0"/>
            </c:dLbl>
            <c:dLbl>
              <c:idx val="3"/>
              <c:layout>
                <c:manualLayout>
                  <c:x val="-2.2611447730879263E-2"/>
                  <c:y val="-3.6914503039713942E-2"/>
                </c:manualLayout>
              </c:layout>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Arial"/>
                    <a:ea typeface="Arial"/>
                    <a:cs typeface="Arial"/>
                  </a:defRPr>
                </a:pPr>
                <a:endParaRPr lang="fr-FR"/>
              </a:p>
            </c:txPr>
            <c:showLegendKey val="0"/>
            <c:showVal val="1"/>
            <c:showCatName val="0"/>
            <c:showSerName val="0"/>
            <c:showPercent val="0"/>
            <c:showBubbleSize val="0"/>
            <c:showLeaderLines val="0"/>
          </c:dLbls>
          <c:xVal>
            <c:numRef>
              <c:f>Feuil1!$B$10:$B$13</c:f>
              <c:numCache>
                <c:formatCode>General</c:formatCode>
                <c:ptCount val="4"/>
                <c:pt idx="0">
                  <c:v>2000</c:v>
                </c:pt>
                <c:pt idx="1">
                  <c:v>2003</c:v>
                </c:pt>
                <c:pt idx="2">
                  <c:v>2006</c:v>
                </c:pt>
                <c:pt idx="3">
                  <c:v>2009</c:v>
                </c:pt>
              </c:numCache>
            </c:numRef>
          </c:xVal>
          <c:yVal>
            <c:numRef>
              <c:f>Feuil1!$D$10:$D$13</c:f>
              <c:numCache>
                <c:formatCode>General</c:formatCode>
                <c:ptCount val="4"/>
                <c:pt idx="2">
                  <c:v>500</c:v>
                </c:pt>
                <c:pt idx="3">
                  <c:v>497</c:v>
                </c:pt>
              </c:numCache>
            </c:numRef>
          </c:yVal>
          <c:smooth val="0"/>
        </c:ser>
        <c:dLbls>
          <c:showLegendKey val="0"/>
          <c:showVal val="0"/>
          <c:showCatName val="0"/>
          <c:showSerName val="0"/>
          <c:showPercent val="0"/>
          <c:showBubbleSize val="0"/>
        </c:dLbls>
        <c:axId val="26681344"/>
        <c:axId val="26682880"/>
      </c:scatterChart>
      <c:valAx>
        <c:axId val="26681344"/>
        <c:scaling>
          <c:orientation val="minMax"/>
          <c:max val="2009"/>
          <c:min val="2000"/>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26682880"/>
        <c:crosses val="autoZero"/>
        <c:crossBetween val="midCat"/>
        <c:majorUnit val="3"/>
        <c:minorUnit val="1"/>
      </c:valAx>
      <c:valAx>
        <c:axId val="26682880"/>
        <c:scaling>
          <c:orientation val="minMax"/>
          <c:max val="520"/>
          <c:min val="400"/>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fr-FR"/>
          </a:p>
        </c:txPr>
        <c:crossAx val="26681344"/>
        <c:crossesAt val="1998"/>
        <c:crossBetween val="midCat"/>
        <c:majorUnit val="20"/>
      </c:valAx>
      <c:spPr>
        <a:noFill/>
        <a:ln w="25400">
          <a:noFill/>
        </a:ln>
      </c:spPr>
    </c:plotArea>
    <c:legend>
      <c:legendPos val="t"/>
      <c:layout>
        <c:manualLayout>
          <c:xMode val="edge"/>
          <c:yMode val="edge"/>
          <c:x val="0.38677392556003182"/>
          <c:y val="2.8776978417266612E-2"/>
          <c:w val="0.2625253069863428"/>
          <c:h val="8.6330935251798552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fr-FR"/>
        </a:p>
      </c:txPr>
    </c:legend>
    <c:plotVisOnly val="1"/>
    <c:dispBlanksAs val="gap"/>
    <c:showDLblsOverMax val="0"/>
  </c:chart>
  <c:spPr>
    <a:solidFill>
      <a:schemeClr val="accent2">
        <a:lumMod val="60000"/>
        <a:lumOff val="40000"/>
      </a:schemeClr>
    </a:solidFill>
    <a:ln w="3175">
      <a:solidFill>
        <a:schemeClr val="tx1"/>
      </a:solidFill>
      <a:prstDash val="solid"/>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fr-BE"/>
          </a:p>
        </p:txBody>
      </p:sp>
      <p:sp>
        <p:nvSpPr>
          <p:cNvPr id="244739"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fr-BE"/>
          </a:p>
        </p:txBody>
      </p:sp>
      <p:sp>
        <p:nvSpPr>
          <p:cNvPr id="244740"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fr-BE"/>
          </a:p>
        </p:txBody>
      </p:sp>
      <p:sp>
        <p:nvSpPr>
          <p:cNvPr id="244741"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ED44860-4D4B-47F8-8924-197740C6B63B}" type="slidenum">
              <a:rPr lang="fr-BE"/>
              <a:pPr/>
              <a:t>‹N°›</a:t>
            </a:fld>
            <a:endParaRPr lang="fr-BE"/>
          </a:p>
        </p:txBody>
      </p:sp>
    </p:spTree>
    <p:extLst>
      <p:ext uri="{BB962C8B-B14F-4D97-AF65-F5344CB8AC3E}">
        <p14:creationId xmlns:p14="http://schemas.microsoft.com/office/powerpoint/2010/main" val="249852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fr-FR"/>
          </a:p>
        </p:txBody>
      </p:sp>
      <p:sp>
        <p:nvSpPr>
          <p:cNvPr id="14950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fr-FR"/>
          </a:p>
        </p:txBody>
      </p:sp>
      <p:sp>
        <p:nvSpPr>
          <p:cNvPr id="149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4950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4951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fr-FR"/>
          </a:p>
        </p:txBody>
      </p:sp>
      <p:sp>
        <p:nvSpPr>
          <p:cNvPr id="14951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1900BCE-4D9B-477B-A89C-DA571B1B675B}" type="slidenum">
              <a:rPr lang="fr-FR"/>
              <a:pPr/>
              <a:t>‹N°›</a:t>
            </a:fld>
            <a:endParaRPr lang="fr-FR"/>
          </a:p>
        </p:txBody>
      </p:sp>
    </p:spTree>
    <p:extLst>
      <p:ext uri="{BB962C8B-B14F-4D97-AF65-F5344CB8AC3E}">
        <p14:creationId xmlns:p14="http://schemas.microsoft.com/office/powerpoint/2010/main" val="2943085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177536-3F6B-40A2-996C-CC843323FDCF}" type="slidenum">
              <a:rPr lang="fr-FR" smtClean="0"/>
              <a:pPr>
                <a:defRPr/>
              </a:pPr>
              <a:t>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0BFD4-D5A7-4E88-AC64-C5725A2E243F}" type="slidenum">
              <a:rPr lang="fr-FR"/>
              <a:pPr/>
              <a:t>7</a:t>
            </a:fld>
            <a:endParaRPr lang="fr-FR"/>
          </a:p>
        </p:txBody>
      </p:sp>
      <p:sp>
        <p:nvSpPr>
          <p:cNvPr id="55298" name="Rectangle 2"/>
          <p:cNvSpPr>
            <a:spLocks noGrp="1" noRot="1" noChangeAspect="1" noChangeArrowheads="1" noTextEdit="1"/>
          </p:cNvSpPr>
          <p:nvPr>
            <p:ph type="sldImg"/>
          </p:nvPr>
        </p:nvSpPr>
        <p:spPr bwMode="auto">
          <a:xfrm>
            <a:off x="917575" y="742950"/>
            <a:ext cx="4962525" cy="3722688"/>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906779" y="4715464"/>
            <a:ext cx="4984118" cy="4469033"/>
          </a:xfrm>
          <a:prstGeom prst="rect">
            <a:avLst/>
          </a:prstGeom>
          <a:solidFill>
            <a:srgbClr val="FFFFFF"/>
          </a:solidFill>
          <a:ln>
            <a:solidFill>
              <a:srgbClr val="000000"/>
            </a:solidFill>
            <a:miter lim="800000"/>
            <a:headEnd/>
            <a:tailEnd/>
          </a:ln>
        </p:spPr>
        <p:txBody>
          <a:bodyPr lIns="99048" tIns="49524" rIns="99048" bIns="49524"/>
          <a:lstStyle/>
          <a:p>
            <a:pPr algn="just"/>
            <a:endParaRPr lang="fr-FR">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2C703-1400-44E0-BA24-86047F316290}" type="slidenum">
              <a:rPr lang="en-US"/>
              <a:pPr/>
              <a:t>23</a:t>
            </a:fld>
            <a:endParaRPr lang="en-US"/>
          </a:p>
        </p:txBody>
      </p:sp>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fr-FR"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fr-FR"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fr-FR" sz="2400">
                  <a:latin typeface="Times New Roman" pitchFamily="18" charset="0"/>
                </a:endParaRPr>
              </a:p>
            </p:txBody>
          </p:sp>
        </p:grpSp>
      </p:grpSp>
      <p:sp>
        <p:nvSpPr>
          <p:cNvPr id="399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fr-FR" smtClean="0"/>
              <a:t>Cliquez pour modifier le style du titre</a:t>
            </a:r>
            <a:endParaRPr lang="fr-FR"/>
          </a:p>
        </p:txBody>
      </p:sp>
      <p:sp>
        <p:nvSpPr>
          <p:cNvPr id="399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fr-FR" smtClean="0"/>
              <a:t>Cliquez pour modifier le style des sous-titres du masque</a:t>
            </a:r>
            <a:endParaRPr lang="fr-F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endParaRPr lang="fr-BE"/>
          </a:p>
        </p:txBody>
      </p:sp>
      <p:sp>
        <p:nvSpPr>
          <p:cNvPr id="19" name="Rectangle 17"/>
          <p:cNvSpPr>
            <a:spLocks noGrp="1" noChangeArrowheads="1"/>
          </p:cNvSpPr>
          <p:nvPr>
            <p:ph type="ftr" sz="quarter" idx="11"/>
          </p:nvPr>
        </p:nvSpPr>
        <p:spPr/>
        <p:txBody>
          <a:bodyPr/>
          <a:lstStyle>
            <a:lvl1pPr>
              <a:defRPr smtClean="0"/>
            </a:lvl1pPr>
          </a:lstStyle>
          <a:p>
            <a:endParaRPr lang="fr-BE"/>
          </a:p>
        </p:txBody>
      </p:sp>
      <p:sp>
        <p:nvSpPr>
          <p:cNvPr id="20" name="Rectangle 18"/>
          <p:cNvSpPr>
            <a:spLocks noGrp="1" noChangeArrowheads="1"/>
          </p:cNvSpPr>
          <p:nvPr>
            <p:ph type="sldNum" sz="quarter" idx="12"/>
          </p:nvPr>
        </p:nvSpPr>
        <p:spPr/>
        <p:txBody>
          <a:bodyPr/>
          <a:lstStyle>
            <a:lvl1pPr>
              <a:defRPr smtClean="0"/>
            </a:lvl1pPr>
          </a:lstStyle>
          <a:p>
            <a:fld id="{CC2E870B-AB72-446C-BE17-1E2722254000}"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2"/>
          <p:cNvSpPr>
            <a:spLocks noGrp="1" noChangeArrowheads="1"/>
          </p:cNvSpPr>
          <p:nvPr>
            <p:ph type="ftr" sz="quarter" idx="10"/>
          </p:nvPr>
        </p:nvSpPr>
        <p:spPr>
          <a:ln/>
        </p:spPr>
        <p:txBody>
          <a:bodyPr/>
          <a:lstStyle>
            <a:lvl1pPr>
              <a:defRPr/>
            </a:lvl1pPr>
          </a:lstStyle>
          <a:p>
            <a:endParaRPr lang="fr-BE"/>
          </a:p>
        </p:txBody>
      </p:sp>
      <p:sp>
        <p:nvSpPr>
          <p:cNvPr id="5" name="Rectangle 3"/>
          <p:cNvSpPr>
            <a:spLocks noGrp="1" noChangeArrowheads="1"/>
          </p:cNvSpPr>
          <p:nvPr>
            <p:ph type="sldNum" sz="quarter" idx="11"/>
          </p:nvPr>
        </p:nvSpPr>
        <p:spPr>
          <a:ln/>
        </p:spPr>
        <p:txBody>
          <a:bodyPr/>
          <a:lstStyle>
            <a:lvl1pPr>
              <a:defRPr/>
            </a:lvl1pPr>
          </a:lstStyle>
          <a:p>
            <a:fld id="{88AD80ED-2342-4CBF-8277-A94F79ADC45B}" type="slidenum">
              <a:rPr lang="fr-BE" smtClean="0"/>
              <a:pPr/>
              <a:t>‹N°›</a:t>
            </a:fld>
            <a:endParaRPr lang="fr-BE"/>
          </a:p>
        </p:txBody>
      </p:sp>
      <p:sp>
        <p:nvSpPr>
          <p:cNvPr id="6"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2"/>
          <p:cNvSpPr>
            <a:spLocks noGrp="1" noChangeArrowheads="1"/>
          </p:cNvSpPr>
          <p:nvPr>
            <p:ph type="ftr" sz="quarter" idx="10"/>
          </p:nvPr>
        </p:nvSpPr>
        <p:spPr>
          <a:ln/>
        </p:spPr>
        <p:txBody>
          <a:bodyPr/>
          <a:lstStyle>
            <a:lvl1pPr>
              <a:defRPr/>
            </a:lvl1pPr>
          </a:lstStyle>
          <a:p>
            <a:endParaRPr lang="fr-BE"/>
          </a:p>
        </p:txBody>
      </p:sp>
      <p:sp>
        <p:nvSpPr>
          <p:cNvPr id="5" name="Rectangle 3"/>
          <p:cNvSpPr>
            <a:spLocks noGrp="1" noChangeArrowheads="1"/>
          </p:cNvSpPr>
          <p:nvPr>
            <p:ph type="sldNum" sz="quarter" idx="11"/>
          </p:nvPr>
        </p:nvSpPr>
        <p:spPr>
          <a:ln/>
        </p:spPr>
        <p:txBody>
          <a:bodyPr/>
          <a:lstStyle>
            <a:lvl1pPr>
              <a:defRPr/>
            </a:lvl1pPr>
          </a:lstStyle>
          <a:p>
            <a:fld id="{7D34007F-A5E1-4D51-BE03-1DB7E9F05B24}" type="slidenum">
              <a:rPr lang="fr-BE" smtClean="0"/>
              <a:pPr/>
              <a:t>‹N°›</a:t>
            </a:fld>
            <a:endParaRPr lang="fr-BE"/>
          </a:p>
        </p:txBody>
      </p:sp>
      <p:sp>
        <p:nvSpPr>
          <p:cNvPr id="6"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Cliquez pour modifier le style du titre</a:t>
            </a:r>
            <a:endParaRPr lang="fr-BE"/>
          </a:p>
        </p:txBody>
      </p:sp>
      <p:sp>
        <p:nvSpPr>
          <p:cNvPr id="3" name="Espace réservé du graphique 2"/>
          <p:cNvSpPr>
            <a:spLocks noGrp="1"/>
          </p:cNvSpPr>
          <p:nvPr>
            <p:ph type="chart" idx="1"/>
          </p:nvPr>
        </p:nvSpPr>
        <p:spPr>
          <a:xfrm>
            <a:off x="457200" y="1981200"/>
            <a:ext cx="8229600" cy="3886200"/>
          </a:xfrm>
        </p:spPr>
        <p:txBody>
          <a:bodyPr/>
          <a:lstStyle/>
          <a:p>
            <a:pPr lvl="0"/>
            <a:r>
              <a:rPr lang="fr-FR" noProof="0" smtClean="0"/>
              <a:t>Cliquez sur l'icône pour ajouter un graphique</a:t>
            </a:r>
            <a:endParaRPr lang="fr-BE" noProof="0" smtClean="0"/>
          </a:p>
        </p:txBody>
      </p:sp>
      <p:sp>
        <p:nvSpPr>
          <p:cNvPr id="4" name="Rectangle 2"/>
          <p:cNvSpPr>
            <a:spLocks noGrp="1" noChangeArrowheads="1"/>
          </p:cNvSpPr>
          <p:nvPr>
            <p:ph type="ftr" sz="quarter" idx="10"/>
          </p:nvPr>
        </p:nvSpPr>
        <p:spPr>
          <a:ln/>
        </p:spPr>
        <p:txBody>
          <a:bodyPr/>
          <a:lstStyle>
            <a:lvl1pPr>
              <a:defRPr/>
            </a:lvl1pPr>
          </a:lstStyle>
          <a:p>
            <a:endParaRPr lang="fr-BE"/>
          </a:p>
        </p:txBody>
      </p:sp>
      <p:sp>
        <p:nvSpPr>
          <p:cNvPr id="5" name="Rectangle 3"/>
          <p:cNvSpPr>
            <a:spLocks noGrp="1" noChangeArrowheads="1"/>
          </p:cNvSpPr>
          <p:nvPr>
            <p:ph type="sldNum" sz="quarter" idx="11"/>
          </p:nvPr>
        </p:nvSpPr>
        <p:spPr>
          <a:ln/>
        </p:spPr>
        <p:txBody>
          <a:bodyPr/>
          <a:lstStyle>
            <a:lvl1pPr>
              <a:defRPr/>
            </a:lvl1pPr>
          </a:lstStyle>
          <a:p>
            <a:fld id="{6801C439-8AED-4C8D-83DD-C660A6327459}" type="slidenum">
              <a:rPr lang="fr-BE" smtClean="0"/>
              <a:pPr/>
              <a:t>‹N°›</a:t>
            </a:fld>
            <a:endParaRPr lang="fr-BE"/>
          </a:p>
        </p:txBody>
      </p:sp>
      <p:sp>
        <p:nvSpPr>
          <p:cNvPr id="6"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Cliquez pour modifier le style du titre</a:t>
            </a:r>
            <a:endParaRPr lang="fr-BE"/>
          </a:p>
        </p:txBody>
      </p:sp>
      <p:sp>
        <p:nvSpPr>
          <p:cNvPr id="3" name="Espace réservé du tableau 2"/>
          <p:cNvSpPr>
            <a:spLocks noGrp="1"/>
          </p:cNvSpPr>
          <p:nvPr>
            <p:ph type="tbl" idx="1"/>
          </p:nvPr>
        </p:nvSpPr>
        <p:spPr>
          <a:xfrm>
            <a:off x="457200" y="1981200"/>
            <a:ext cx="8229600" cy="3886200"/>
          </a:xfrm>
        </p:spPr>
        <p:txBody>
          <a:bodyPr/>
          <a:lstStyle/>
          <a:p>
            <a:pPr lvl="0"/>
            <a:r>
              <a:rPr lang="fr-FR" noProof="0" smtClean="0"/>
              <a:t>Cliquez sur l'icône pour ajouter un tableau</a:t>
            </a:r>
            <a:endParaRPr lang="fr-BE" noProof="0" smtClean="0"/>
          </a:p>
        </p:txBody>
      </p:sp>
      <p:sp>
        <p:nvSpPr>
          <p:cNvPr id="4" name="Rectangle 2"/>
          <p:cNvSpPr>
            <a:spLocks noGrp="1" noChangeArrowheads="1"/>
          </p:cNvSpPr>
          <p:nvPr>
            <p:ph type="ftr" sz="quarter" idx="10"/>
          </p:nvPr>
        </p:nvSpPr>
        <p:spPr>
          <a:ln/>
        </p:spPr>
        <p:txBody>
          <a:bodyPr/>
          <a:lstStyle>
            <a:lvl1pPr>
              <a:defRPr/>
            </a:lvl1pPr>
          </a:lstStyle>
          <a:p>
            <a:endParaRPr lang="fr-BE"/>
          </a:p>
        </p:txBody>
      </p:sp>
      <p:sp>
        <p:nvSpPr>
          <p:cNvPr id="5" name="Rectangle 3"/>
          <p:cNvSpPr>
            <a:spLocks noGrp="1" noChangeArrowheads="1"/>
          </p:cNvSpPr>
          <p:nvPr>
            <p:ph type="sldNum" sz="quarter" idx="11"/>
          </p:nvPr>
        </p:nvSpPr>
        <p:spPr>
          <a:ln/>
        </p:spPr>
        <p:txBody>
          <a:bodyPr/>
          <a:lstStyle>
            <a:lvl1pPr>
              <a:defRPr/>
            </a:lvl1pPr>
          </a:lstStyle>
          <a:p>
            <a:fld id="{6801C439-8AED-4C8D-83DD-C660A6327459}" type="slidenum">
              <a:rPr lang="fr-BE" smtClean="0"/>
              <a:pPr/>
              <a:t>‹N°›</a:t>
            </a:fld>
            <a:endParaRPr lang="fr-BE"/>
          </a:p>
        </p:txBody>
      </p:sp>
      <p:sp>
        <p:nvSpPr>
          <p:cNvPr id="6"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371600"/>
          </a:xfrm>
        </p:spPr>
        <p:txBody>
          <a:bodyPr/>
          <a:lstStyle/>
          <a:p>
            <a:r>
              <a:rPr lang="fr-FR" smtClean="0"/>
              <a:t>Cliquez pour modifier le style du titre</a:t>
            </a:r>
            <a:endParaRPr lang="fr-BE"/>
          </a:p>
        </p:txBody>
      </p:sp>
      <p:sp>
        <p:nvSpPr>
          <p:cNvPr id="3" name="Espace réservé du texte 2"/>
          <p:cNvSpPr>
            <a:spLocks noGrp="1"/>
          </p:cNvSpPr>
          <p:nvPr>
            <p:ph type="body" sz="half" idx="1"/>
          </p:nvPr>
        </p:nvSpPr>
        <p:spPr>
          <a:xfrm>
            <a:off x="457200" y="1981200"/>
            <a:ext cx="4038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981200"/>
            <a:ext cx="4038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2"/>
          <p:cNvSpPr>
            <a:spLocks noGrp="1" noChangeArrowheads="1"/>
          </p:cNvSpPr>
          <p:nvPr>
            <p:ph type="ftr" sz="quarter" idx="10"/>
          </p:nvPr>
        </p:nvSpPr>
        <p:spPr>
          <a:ln/>
        </p:spPr>
        <p:txBody>
          <a:bodyPr/>
          <a:lstStyle>
            <a:lvl1pPr>
              <a:defRPr/>
            </a:lvl1pPr>
          </a:lstStyle>
          <a:p>
            <a:endParaRPr lang="fr-BE"/>
          </a:p>
        </p:txBody>
      </p:sp>
      <p:sp>
        <p:nvSpPr>
          <p:cNvPr id="6" name="Rectangle 3"/>
          <p:cNvSpPr>
            <a:spLocks noGrp="1" noChangeArrowheads="1"/>
          </p:cNvSpPr>
          <p:nvPr>
            <p:ph type="sldNum" sz="quarter" idx="11"/>
          </p:nvPr>
        </p:nvSpPr>
        <p:spPr>
          <a:ln/>
        </p:spPr>
        <p:txBody>
          <a:bodyPr/>
          <a:lstStyle>
            <a:lvl1pPr>
              <a:defRPr/>
            </a:lvl1pPr>
          </a:lstStyle>
          <a:p>
            <a:fld id="{28033CCE-2748-4E8C-AF7B-0B80C5CF93F8}" type="slidenum">
              <a:rPr lang="fr-BE" smtClean="0"/>
              <a:pPr/>
              <a:t>‹N°›</a:t>
            </a:fld>
            <a:endParaRPr lang="fr-BE"/>
          </a:p>
        </p:txBody>
      </p:sp>
      <p:sp>
        <p:nvSpPr>
          <p:cNvPr id="7"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457200"/>
            <a:ext cx="8229600" cy="5410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3" name="Rectangle 2"/>
          <p:cNvSpPr>
            <a:spLocks noGrp="1" noChangeArrowheads="1"/>
          </p:cNvSpPr>
          <p:nvPr>
            <p:ph type="ftr" sz="quarter" idx="10"/>
          </p:nvPr>
        </p:nvSpPr>
        <p:spPr>
          <a:ln/>
        </p:spPr>
        <p:txBody>
          <a:bodyPr/>
          <a:lstStyle>
            <a:lvl1pPr>
              <a:defRPr/>
            </a:lvl1pPr>
          </a:lstStyle>
          <a:p>
            <a:endParaRPr lang="fr-BE"/>
          </a:p>
        </p:txBody>
      </p:sp>
      <p:sp>
        <p:nvSpPr>
          <p:cNvPr id="4" name="Rectangle 3"/>
          <p:cNvSpPr>
            <a:spLocks noGrp="1" noChangeArrowheads="1"/>
          </p:cNvSpPr>
          <p:nvPr>
            <p:ph type="sldNum" sz="quarter" idx="11"/>
          </p:nvPr>
        </p:nvSpPr>
        <p:spPr>
          <a:ln/>
        </p:spPr>
        <p:txBody>
          <a:bodyPr/>
          <a:lstStyle>
            <a:lvl1pPr>
              <a:defRPr/>
            </a:lvl1pPr>
          </a:lstStyle>
          <a:p>
            <a:fld id="{6801C439-8AED-4C8D-83DD-C660A6327459}" type="slidenum">
              <a:rPr lang="fr-BE" smtClean="0"/>
              <a:pPr/>
              <a:t>‹N°›</a:t>
            </a:fld>
            <a:endParaRPr lang="fr-BE"/>
          </a:p>
        </p:txBody>
      </p:sp>
      <p:sp>
        <p:nvSpPr>
          <p:cNvPr id="5"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BE"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2"/>
          <p:cNvSpPr>
            <a:spLocks noGrp="1" noChangeArrowheads="1"/>
          </p:cNvSpPr>
          <p:nvPr>
            <p:ph type="ftr" sz="quarter" idx="10"/>
          </p:nvPr>
        </p:nvSpPr>
        <p:spPr>
          <a:ln/>
        </p:spPr>
        <p:txBody>
          <a:bodyPr/>
          <a:lstStyle>
            <a:lvl1pPr>
              <a:defRPr/>
            </a:lvl1pPr>
          </a:lstStyle>
          <a:p>
            <a:endParaRPr lang="fr-BE" dirty="0"/>
          </a:p>
        </p:txBody>
      </p:sp>
      <p:sp>
        <p:nvSpPr>
          <p:cNvPr id="5" name="Rectangle 3"/>
          <p:cNvSpPr>
            <a:spLocks noGrp="1" noChangeArrowheads="1"/>
          </p:cNvSpPr>
          <p:nvPr>
            <p:ph type="sldNum" sz="quarter" idx="11"/>
          </p:nvPr>
        </p:nvSpPr>
        <p:spPr>
          <a:ln/>
        </p:spPr>
        <p:txBody>
          <a:bodyPr/>
          <a:lstStyle>
            <a:lvl1pPr>
              <a:defRPr/>
            </a:lvl1pPr>
          </a:lstStyle>
          <a:p>
            <a:fld id="{9B04508B-728F-4BF5-AF88-B4A6B727A020}" type="slidenum">
              <a:rPr lang="fr-BE" smtClean="0"/>
              <a:pPr/>
              <a:t>‹N°›</a:t>
            </a:fld>
            <a:endParaRPr lang="fr-BE" dirty="0"/>
          </a:p>
        </p:txBody>
      </p:sp>
      <p:sp>
        <p:nvSpPr>
          <p:cNvPr id="6"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endParaRPr lang="fr-BE"/>
          </a:p>
        </p:txBody>
      </p:sp>
      <p:sp>
        <p:nvSpPr>
          <p:cNvPr id="5" name="Rectangle 3"/>
          <p:cNvSpPr>
            <a:spLocks noGrp="1" noChangeArrowheads="1"/>
          </p:cNvSpPr>
          <p:nvPr>
            <p:ph type="sldNum" sz="quarter" idx="11"/>
          </p:nvPr>
        </p:nvSpPr>
        <p:spPr>
          <a:ln/>
        </p:spPr>
        <p:txBody>
          <a:bodyPr/>
          <a:lstStyle>
            <a:lvl1pPr>
              <a:defRPr/>
            </a:lvl1pPr>
          </a:lstStyle>
          <a:p>
            <a:fld id="{55068918-87BE-4E4A-AC82-D700F819851C}" type="slidenum">
              <a:rPr lang="fr-BE" smtClean="0"/>
              <a:pPr/>
              <a:t>‹N°›</a:t>
            </a:fld>
            <a:endParaRPr lang="fr-BE"/>
          </a:p>
        </p:txBody>
      </p:sp>
      <p:sp>
        <p:nvSpPr>
          <p:cNvPr id="6"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2"/>
          <p:cNvSpPr>
            <a:spLocks noGrp="1" noChangeArrowheads="1"/>
          </p:cNvSpPr>
          <p:nvPr>
            <p:ph type="ftr" sz="quarter" idx="10"/>
          </p:nvPr>
        </p:nvSpPr>
        <p:spPr>
          <a:ln/>
        </p:spPr>
        <p:txBody>
          <a:bodyPr/>
          <a:lstStyle>
            <a:lvl1pPr>
              <a:defRPr/>
            </a:lvl1pPr>
          </a:lstStyle>
          <a:p>
            <a:endParaRPr lang="fr-BE"/>
          </a:p>
        </p:txBody>
      </p:sp>
      <p:sp>
        <p:nvSpPr>
          <p:cNvPr id="6" name="Rectangle 3"/>
          <p:cNvSpPr>
            <a:spLocks noGrp="1" noChangeArrowheads="1"/>
          </p:cNvSpPr>
          <p:nvPr>
            <p:ph type="sldNum" sz="quarter" idx="11"/>
          </p:nvPr>
        </p:nvSpPr>
        <p:spPr>
          <a:ln/>
        </p:spPr>
        <p:txBody>
          <a:bodyPr/>
          <a:lstStyle>
            <a:lvl1pPr>
              <a:defRPr/>
            </a:lvl1pPr>
          </a:lstStyle>
          <a:p>
            <a:fld id="{96EA48E8-0216-4536-8A68-1FB8926BD221}" type="slidenum">
              <a:rPr lang="fr-BE" smtClean="0"/>
              <a:pPr/>
              <a:t>‹N°›</a:t>
            </a:fld>
            <a:endParaRPr lang="fr-BE"/>
          </a:p>
        </p:txBody>
      </p:sp>
      <p:sp>
        <p:nvSpPr>
          <p:cNvPr id="7"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Rectangle 2"/>
          <p:cNvSpPr>
            <a:spLocks noGrp="1" noChangeArrowheads="1"/>
          </p:cNvSpPr>
          <p:nvPr>
            <p:ph type="ftr" sz="quarter" idx="10"/>
          </p:nvPr>
        </p:nvSpPr>
        <p:spPr>
          <a:ln/>
        </p:spPr>
        <p:txBody>
          <a:bodyPr/>
          <a:lstStyle>
            <a:lvl1pPr>
              <a:defRPr/>
            </a:lvl1pPr>
          </a:lstStyle>
          <a:p>
            <a:endParaRPr lang="fr-BE"/>
          </a:p>
        </p:txBody>
      </p:sp>
      <p:sp>
        <p:nvSpPr>
          <p:cNvPr id="8" name="Rectangle 3"/>
          <p:cNvSpPr>
            <a:spLocks noGrp="1" noChangeArrowheads="1"/>
          </p:cNvSpPr>
          <p:nvPr>
            <p:ph type="sldNum" sz="quarter" idx="11"/>
          </p:nvPr>
        </p:nvSpPr>
        <p:spPr>
          <a:ln/>
        </p:spPr>
        <p:txBody>
          <a:bodyPr/>
          <a:lstStyle>
            <a:lvl1pPr>
              <a:defRPr/>
            </a:lvl1pPr>
          </a:lstStyle>
          <a:p>
            <a:fld id="{E6181E5B-4F22-42E6-9676-885005B34F0F}" type="slidenum">
              <a:rPr lang="fr-BE" smtClean="0"/>
              <a:pPr/>
              <a:t>‹N°›</a:t>
            </a:fld>
            <a:endParaRPr lang="fr-BE"/>
          </a:p>
        </p:txBody>
      </p:sp>
      <p:sp>
        <p:nvSpPr>
          <p:cNvPr id="9"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Rectangle 2"/>
          <p:cNvSpPr>
            <a:spLocks noGrp="1" noChangeArrowheads="1"/>
          </p:cNvSpPr>
          <p:nvPr>
            <p:ph type="ftr" sz="quarter" idx="10"/>
          </p:nvPr>
        </p:nvSpPr>
        <p:spPr>
          <a:ln/>
        </p:spPr>
        <p:txBody>
          <a:bodyPr/>
          <a:lstStyle>
            <a:lvl1pPr>
              <a:defRPr/>
            </a:lvl1pPr>
          </a:lstStyle>
          <a:p>
            <a:endParaRPr lang="fr-BE"/>
          </a:p>
        </p:txBody>
      </p:sp>
      <p:sp>
        <p:nvSpPr>
          <p:cNvPr id="4" name="Rectangle 3"/>
          <p:cNvSpPr>
            <a:spLocks noGrp="1" noChangeArrowheads="1"/>
          </p:cNvSpPr>
          <p:nvPr>
            <p:ph type="sldNum" sz="quarter" idx="11"/>
          </p:nvPr>
        </p:nvSpPr>
        <p:spPr>
          <a:ln/>
        </p:spPr>
        <p:txBody>
          <a:bodyPr/>
          <a:lstStyle>
            <a:lvl1pPr>
              <a:defRPr/>
            </a:lvl1pPr>
          </a:lstStyle>
          <a:p>
            <a:fld id="{7BD3CF8D-D549-432D-BE0B-D3A34E3E5787}" type="slidenum">
              <a:rPr lang="fr-BE" smtClean="0"/>
              <a:pPr/>
              <a:t>‹N°›</a:t>
            </a:fld>
            <a:endParaRPr lang="fr-BE"/>
          </a:p>
        </p:txBody>
      </p:sp>
      <p:sp>
        <p:nvSpPr>
          <p:cNvPr id="5"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fr-BE"/>
          </a:p>
        </p:txBody>
      </p:sp>
      <p:sp>
        <p:nvSpPr>
          <p:cNvPr id="3" name="Rectangle 3"/>
          <p:cNvSpPr>
            <a:spLocks noGrp="1" noChangeArrowheads="1"/>
          </p:cNvSpPr>
          <p:nvPr>
            <p:ph type="sldNum" sz="quarter" idx="11"/>
          </p:nvPr>
        </p:nvSpPr>
        <p:spPr>
          <a:ln/>
        </p:spPr>
        <p:txBody>
          <a:bodyPr/>
          <a:lstStyle>
            <a:lvl1pPr>
              <a:defRPr/>
            </a:lvl1pPr>
          </a:lstStyle>
          <a:p>
            <a:fld id="{45E9261C-CC80-4311-80FD-BC87C34F4F48}" type="slidenum">
              <a:rPr lang="fr-BE" smtClean="0"/>
              <a:pPr/>
              <a:t>‹N°›</a:t>
            </a:fld>
            <a:endParaRPr lang="fr-BE"/>
          </a:p>
        </p:txBody>
      </p:sp>
      <p:sp>
        <p:nvSpPr>
          <p:cNvPr id="4"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endParaRPr lang="fr-BE"/>
          </a:p>
        </p:txBody>
      </p:sp>
      <p:sp>
        <p:nvSpPr>
          <p:cNvPr id="6" name="Rectangle 3"/>
          <p:cNvSpPr>
            <a:spLocks noGrp="1" noChangeArrowheads="1"/>
          </p:cNvSpPr>
          <p:nvPr>
            <p:ph type="sldNum" sz="quarter" idx="11"/>
          </p:nvPr>
        </p:nvSpPr>
        <p:spPr>
          <a:ln/>
        </p:spPr>
        <p:txBody>
          <a:bodyPr/>
          <a:lstStyle>
            <a:lvl1pPr>
              <a:defRPr/>
            </a:lvl1pPr>
          </a:lstStyle>
          <a:p>
            <a:fld id="{E36FA8C3-0ACE-4EF3-A6ED-8A6C3EE360AE}" type="slidenum">
              <a:rPr lang="fr-BE" smtClean="0"/>
              <a:pPr/>
              <a:t>‹N°›</a:t>
            </a:fld>
            <a:endParaRPr lang="fr-BE"/>
          </a:p>
        </p:txBody>
      </p:sp>
      <p:sp>
        <p:nvSpPr>
          <p:cNvPr id="7"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B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endParaRPr lang="fr-BE"/>
          </a:p>
        </p:txBody>
      </p:sp>
      <p:sp>
        <p:nvSpPr>
          <p:cNvPr id="6" name="Rectangle 3"/>
          <p:cNvSpPr>
            <a:spLocks noGrp="1" noChangeArrowheads="1"/>
          </p:cNvSpPr>
          <p:nvPr>
            <p:ph type="sldNum" sz="quarter" idx="11"/>
          </p:nvPr>
        </p:nvSpPr>
        <p:spPr>
          <a:ln/>
        </p:spPr>
        <p:txBody>
          <a:bodyPr/>
          <a:lstStyle>
            <a:lvl1pPr>
              <a:defRPr/>
            </a:lvl1pPr>
          </a:lstStyle>
          <a:p>
            <a:fld id="{4C92D8A0-5B33-4C73-AED8-630CAF2F1224}" type="slidenum">
              <a:rPr lang="fr-BE" smtClean="0"/>
              <a:pPr/>
              <a:t>‹N°›</a:t>
            </a:fld>
            <a:endParaRPr lang="fr-BE"/>
          </a:p>
        </p:txBody>
      </p:sp>
      <p:sp>
        <p:nvSpPr>
          <p:cNvPr id="7" name="Rectangle 16"/>
          <p:cNvSpPr>
            <a:spLocks noGrp="1" noChangeArrowheads="1"/>
          </p:cNvSpPr>
          <p:nvPr>
            <p:ph type="dt" sz="half" idx="12"/>
          </p:nvPr>
        </p:nvSpPr>
        <p:spPr>
          <a:ln/>
        </p:spPr>
        <p:txBody>
          <a:bodyPr/>
          <a:lstStyle>
            <a:lvl1pPr>
              <a:defRPr/>
            </a:lvl1pPr>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Arial" charset="0"/>
              </a:defRPr>
            </a:lvl1pPr>
          </a:lstStyle>
          <a:p>
            <a:endParaRPr lang="fr-BE"/>
          </a:p>
        </p:txBody>
      </p:sp>
      <p:sp>
        <p:nvSpPr>
          <p:cNvPr id="389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fld id="{6801C439-8AED-4C8D-83DD-C660A6327459}" type="slidenum">
              <a:rPr lang="fr-BE" smtClean="0"/>
              <a:pPr/>
              <a:t>‹N°›</a:t>
            </a:fld>
            <a:endParaRPr lang="fr-BE"/>
          </a:p>
        </p:txBody>
      </p:sp>
      <p:grpSp>
        <p:nvGrpSpPr>
          <p:cNvPr id="2" name="Group 4"/>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fr-FR" sz="2400">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fr-FR" sz="240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fr-FR">
                <a:solidFill>
                  <a:schemeClr val="hlink"/>
                </a:solidFill>
                <a:latin typeface="Arial" charset="0"/>
              </a:endParaRPr>
            </a:p>
          </p:txBody>
        </p:sp>
        <p:sp>
          <p:nvSpPr>
            <p:cNvPr id="389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fr-FR">
                <a:solidFill>
                  <a:schemeClr val="hlink"/>
                </a:solidFill>
                <a:latin typeface="Arial"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fr-FR">
                <a:solidFill>
                  <a:schemeClr val="accent2"/>
                </a:solidFill>
                <a:latin typeface="Arial" charset="0"/>
              </a:endParaRPr>
            </a:p>
          </p:txBody>
        </p:sp>
        <p:sp>
          <p:nvSpPr>
            <p:cNvPr id="389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fr-FR">
                <a:solidFill>
                  <a:schemeClr val="hlink"/>
                </a:solidFill>
                <a:latin typeface="Arial" charset="0"/>
              </a:endParaRPr>
            </a:p>
          </p:txBody>
        </p:sp>
        <p:sp>
          <p:nvSpPr>
            <p:cNvPr id="389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fr-FR">
                <a:solidFill>
                  <a:schemeClr val="accent2"/>
                </a:solidFill>
                <a:latin typeface="Arial"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fr-FR">
                <a:solidFill>
                  <a:schemeClr val="accent2"/>
                </a:solidFill>
                <a:latin typeface="Arial" charset="0"/>
              </a:endParaRPr>
            </a:p>
          </p:txBody>
        </p:sp>
      </p:grpSp>
      <p:sp>
        <p:nvSpPr>
          <p:cNvPr id="4101"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102"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89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endParaRPr lang="fr-BE"/>
          </a:p>
        </p:txBody>
      </p:sp>
    </p:spTree>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Lst>
  <p:hf hdr="0" ft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Document_Microsoft_Word_97_-_20031.doc"/><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Document_Microsoft_Word_97_-_20032.doc"/><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Document_Microsoft_Word_97_-_20033.doc"/><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Document_Microsoft_Word_97_-_20034.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Document_Microsoft_Word_97_-_20035.doc"/><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Document_Microsoft_Word_97_-_20036.doc"/><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Feuille_Microsoft_Excel_97-20037.xls"/><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png"/><Relationship Id="rId4" Type="http://schemas.openxmlformats.org/officeDocument/2006/relationships/image" Target="../media/image12.emf"/></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w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Feuille_Microsoft_Excel_97-20038.xls"/><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png"/><Relationship Id="rId4" Type="http://schemas.openxmlformats.org/officeDocument/2006/relationships/image" Target="../media/image18.emf"/></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31640" y="1629271"/>
            <a:ext cx="7773988" cy="2663825"/>
          </a:xfrm>
        </p:spPr>
        <p:txBody>
          <a:bodyPr>
            <a:normAutofit/>
          </a:bodyPr>
          <a:lstStyle/>
          <a:p>
            <a:pPr algn="ctr"/>
            <a:r>
              <a:rPr lang="fr-BE" sz="3600" b="1" dirty="0">
                <a:solidFill>
                  <a:schemeClr val="tx1"/>
                </a:solidFill>
              </a:rPr>
              <a:t>Les </a:t>
            </a:r>
            <a:r>
              <a:rPr lang="fr-BE" sz="3600" b="1" dirty="0" smtClean="0">
                <a:solidFill>
                  <a:schemeClr val="tx1"/>
                </a:solidFill>
              </a:rPr>
              <a:t>jeunes et les sciences en FWB</a:t>
            </a:r>
            <a:r>
              <a:rPr lang="fr-BE" sz="3600" b="1" dirty="0">
                <a:solidFill>
                  <a:schemeClr val="tx1"/>
                </a:solidFill>
              </a:rPr>
              <a:t/>
            </a:r>
            <a:br>
              <a:rPr lang="fr-BE" sz="3600" b="1" dirty="0">
                <a:solidFill>
                  <a:schemeClr val="tx1"/>
                </a:solidFill>
              </a:rPr>
            </a:br>
            <a:r>
              <a:rPr lang="fr-BE" sz="3600" b="1" dirty="0" smtClean="0">
                <a:solidFill>
                  <a:schemeClr val="tx1"/>
                </a:solidFill>
              </a:rPr>
              <a:t/>
            </a:r>
            <a:br>
              <a:rPr lang="fr-BE" sz="3600" b="1" dirty="0" smtClean="0">
                <a:solidFill>
                  <a:schemeClr val="tx1"/>
                </a:solidFill>
              </a:rPr>
            </a:br>
            <a:r>
              <a:rPr lang="fr-BE" sz="3600" b="1" dirty="0" smtClean="0">
                <a:solidFill>
                  <a:schemeClr val="tx1"/>
                </a:solidFill>
              </a:rPr>
              <a:t>Résultats de PISA </a:t>
            </a:r>
            <a:r>
              <a:rPr lang="fr-BE" sz="3600" b="1" dirty="0">
                <a:solidFill>
                  <a:schemeClr val="tx1"/>
                </a:solidFill>
              </a:rPr>
              <a:t>2006</a:t>
            </a:r>
          </a:p>
        </p:txBody>
      </p:sp>
      <p:sp>
        <p:nvSpPr>
          <p:cNvPr id="2051" name="Rectangle 3"/>
          <p:cNvSpPr>
            <a:spLocks noGrp="1" noChangeArrowheads="1"/>
          </p:cNvSpPr>
          <p:nvPr>
            <p:ph type="subTitle" idx="1"/>
          </p:nvPr>
        </p:nvSpPr>
        <p:spPr>
          <a:xfrm>
            <a:off x="468313" y="4365104"/>
            <a:ext cx="8496300" cy="2062684"/>
          </a:xfrm>
        </p:spPr>
        <p:txBody>
          <a:bodyPr/>
          <a:lstStyle/>
          <a:p>
            <a:pPr marL="609600" indent="-609600" algn="ctr">
              <a:lnSpc>
                <a:spcPct val="90000"/>
              </a:lnSpc>
            </a:pPr>
            <a:r>
              <a:rPr lang="fr-BE" sz="2400" dirty="0" smtClean="0"/>
              <a:t>Ariane Baye</a:t>
            </a:r>
          </a:p>
          <a:p>
            <a:pPr marL="609600" indent="-609600">
              <a:lnSpc>
                <a:spcPct val="90000"/>
              </a:lnSpc>
            </a:pPr>
            <a:endParaRPr lang="fr-BE" sz="2400" dirty="0"/>
          </a:p>
          <a:p>
            <a:pPr marL="609600" indent="-609600">
              <a:lnSpc>
                <a:spcPct val="90000"/>
              </a:lnSpc>
            </a:pPr>
            <a:r>
              <a:rPr lang="fr-BE" sz="1600" dirty="0" smtClean="0"/>
              <a:t>Analyse des Systèmes et des Pratiques d’Enseignement, Pr. D. </a:t>
            </a:r>
            <a:r>
              <a:rPr lang="fr-BE" sz="1600" dirty="0" smtClean="0"/>
              <a:t>Lafontaine</a:t>
            </a:r>
          </a:p>
          <a:p>
            <a:pPr marL="609600" indent="-609600">
              <a:lnSpc>
                <a:spcPct val="90000"/>
              </a:lnSpc>
            </a:pPr>
            <a:endParaRPr lang="fr-BE" sz="1600" dirty="0"/>
          </a:p>
          <a:p>
            <a:pPr marL="609600" indent="-609600">
              <a:lnSpc>
                <a:spcPct val="90000"/>
              </a:lnSpc>
            </a:pPr>
            <a:r>
              <a:rPr lang="fr-BE" sz="1600" dirty="0" smtClean="0"/>
              <a:t>	Conférence donnée dans le cadre du </a:t>
            </a:r>
            <a:r>
              <a:rPr lang="fr-BE" sz="1600" b="1" dirty="0"/>
              <a:t>Groupe de travail « Attractivité des études et métiers scientifiques et techniques </a:t>
            </a:r>
            <a:r>
              <a:rPr lang="fr-BE" sz="1600" b="1" dirty="0" smtClean="0"/>
              <a:t>», </a:t>
            </a:r>
            <a:r>
              <a:rPr lang="fr-FR" sz="1600" b="1" dirty="0"/>
              <a:t>Conseil économique et social de </a:t>
            </a:r>
            <a:r>
              <a:rPr lang="fr-FR" sz="1600" b="1" dirty="0" smtClean="0"/>
              <a:t>la Wallonie, 31 janvier 2013</a:t>
            </a:r>
            <a:endParaRPr lang="fr-BE" sz="1600" dirty="0"/>
          </a:p>
        </p:txBody>
      </p:sp>
      <p:pic>
        <p:nvPicPr>
          <p:cNvPr id="5"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idx="1"/>
          </p:nvPr>
        </p:nvSpPr>
        <p:spPr>
          <a:xfrm>
            <a:off x="468313" y="1197124"/>
            <a:ext cx="8229600" cy="5256212"/>
          </a:xfrm>
        </p:spPr>
        <p:txBody>
          <a:bodyPr/>
          <a:lstStyle/>
          <a:p>
            <a:pPr>
              <a:lnSpc>
                <a:spcPct val="80000"/>
              </a:lnSpc>
            </a:pPr>
            <a:r>
              <a:rPr lang="fr-FR" dirty="0"/>
              <a:t>La </a:t>
            </a:r>
            <a:r>
              <a:rPr lang="fr-FR" dirty="0">
                <a:solidFill>
                  <a:srgbClr val="FFFF00"/>
                </a:solidFill>
              </a:rPr>
              <a:t>conscience du rôle de la science </a:t>
            </a:r>
            <a:r>
              <a:rPr lang="fr-FR" dirty="0"/>
              <a:t>et de la technologie dans la constitution de notre environnement matériel, intellectuel et culturel</a:t>
            </a:r>
            <a:r>
              <a:rPr lang="fr-FR" dirty="0" smtClean="0"/>
              <a:t>.</a:t>
            </a:r>
          </a:p>
          <a:p>
            <a:pPr>
              <a:lnSpc>
                <a:spcPct val="80000"/>
              </a:lnSpc>
              <a:buNone/>
            </a:pPr>
            <a:r>
              <a:rPr lang="fr-FR" dirty="0" smtClean="0"/>
              <a:t>	= connaissances </a:t>
            </a:r>
            <a:r>
              <a:rPr lang="fr-FR" u="sng" dirty="0" smtClean="0"/>
              <a:t>à propos</a:t>
            </a:r>
            <a:r>
              <a:rPr lang="fr-FR" dirty="0" smtClean="0"/>
              <a:t> de la science</a:t>
            </a:r>
            <a:endParaRPr lang="fr-BE" dirty="0"/>
          </a:p>
          <a:p>
            <a:pPr>
              <a:lnSpc>
                <a:spcPct val="80000"/>
              </a:lnSpc>
            </a:pPr>
            <a:endParaRPr lang="fr-FR" dirty="0"/>
          </a:p>
          <a:p>
            <a:pPr>
              <a:lnSpc>
                <a:spcPct val="80000"/>
              </a:lnSpc>
            </a:pPr>
            <a:r>
              <a:rPr lang="fr-FR" dirty="0"/>
              <a:t>La </a:t>
            </a:r>
            <a:r>
              <a:rPr lang="fr-FR" dirty="0">
                <a:solidFill>
                  <a:srgbClr val="FFFF00"/>
                </a:solidFill>
              </a:rPr>
              <a:t>volonté de s’engager </a:t>
            </a:r>
            <a:r>
              <a:rPr lang="fr-FR" dirty="0"/>
              <a:t>en qualité de citoyen réfléchi à propos de problèmes à caractère scientifique et touchant à des notions relatives à la science (OCDE, 2006</a:t>
            </a:r>
            <a:r>
              <a:rPr lang="fr-BE" dirty="0" smtClean="0"/>
              <a:t>).</a:t>
            </a:r>
          </a:p>
          <a:p>
            <a:pPr lvl="1">
              <a:lnSpc>
                <a:spcPct val="80000"/>
              </a:lnSpc>
              <a:buNone/>
            </a:pPr>
            <a:r>
              <a:rPr lang="fr-BE" dirty="0" smtClean="0">
                <a:latin typeface="Arial Unicode MS"/>
                <a:ea typeface="Arial Unicode MS"/>
                <a:cs typeface="Arial Unicode MS"/>
              </a:rPr>
              <a:t>➾ attitudes envers les sciences (pas dans score)</a:t>
            </a:r>
            <a:endParaRPr lang="fr-BE" dirty="0"/>
          </a:p>
        </p:txBody>
      </p:sp>
      <p:pic>
        <p:nvPicPr>
          <p:cNvPr id="3"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4" name="Espace réservé du numéro de diapositive 3"/>
          <p:cNvSpPr>
            <a:spLocks noGrp="1"/>
          </p:cNvSpPr>
          <p:nvPr>
            <p:ph type="sldNum" sz="quarter" idx="11"/>
          </p:nvPr>
        </p:nvSpPr>
        <p:spPr/>
        <p:txBody>
          <a:bodyPr/>
          <a:lstStyle/>
          <a:p>
            <a:fld id="{9B04508B-728F-4BF5-AF88-B4A6B727A020}" type="slidenum">
              <a:rPr lang="fr-BE" smtClean="0"/>
              <a:pPr/>
              <a:t>10</a:t>
            </a:fld>
            <a:endParaRPr lang="fr-BE"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1"/>
          </p:nvPr>
        </p:nvSpPr>
        <p:spPr/>
        <p:txBody>
          <a:bodyPr/>
          <a:lstStyle/>
          <a:p>
            <a:r>
              <a:rPr lang="fr-FR"/>
              <a:t>Dominique Lafontaine - ULg - aSPe</a:t>
            </a:r>
          </a:p>
        </p:txBody>
      </p:sp>
      <p:sp>
        <p:nvSpPr>
          <p:cNvPr id="93186" name="Rectangle 2"/>
          <p:cNvSpPr>
            <a:spLocks noGrp="1" noChangeArrowheads="1"/>
          </p:cNvSpPr>
          <p:nvPr>
            <p:ph type="title"/>
          </p:nvPr>
        </p:nvSpPr>
        <p:spPr>
          <a:xfrm>
            <a:off x="395288" y="2349500"/>
            <a:ext cx="8507412" cy="1417638"/>
          </a:xfrm>
          <a:noFill/>
          <a:ln/>
        </p:spPr>
        <p:txBody>
          <a:bodyPr/>
          <a:lstStyle/>
          <a:p>
            <a:r>
              <a:rPr lang="fr-BE" sz="5400" dirty="0">
                <a:latin typeface="Verdana" pitchFamily="34" charset="0"/>
              </a:rPr>
              <a:t>Exemples de questions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pied de page 2"/>
          <p:cNvSpPr>
            <a:spLocks noGrp="1"/>
          </p:cNvSpPr>
          <p:nvPr>
            <p:ph type="ftr" sz="quarter" idx="11"/>
          </p:nvPr>
        </p:nvSpPr>
        <p:spPr/>
        <p:txBody>
          <a:bodyPr/>
          <a:lstStyle/>
          <a:p>
            <a:r>
              <a:rPr lang="fr-FR"/>
              <a:t>Dominique Lafontaine - ULg - aSPe</a:t>
            </a:r>
          </a:p>
        </p:txBody>
      </p:sp>
      <p:graphicFrame>
        <p:nvGraphicFramePr>
          <p:cNvPr id="83972" name="Object 4"/>
          <p:cNvGraphicFramePr>
            <a:graphicFrameLocks noChangeAspect="1"/>
          </p:cNvGraphicFramePr>
          <p:nvPr/>
        </p:nvGraphicFramePr>
        <p:xfrm>
          <a:off x="899592" y="404664"/>
          <a:ext cx="7620000" cy="6242050"/>
        </p:xfrm>
        <a:graphic>
          <a:graphicData uri="http://schemas.openxmlformats.org/presentationml/2006/ole">
            <mc:AlternateContent xmlns:mc="http://schemas.openxmlformats.org/markup-compatibility/2006">
              <mc:Choice xmlns:v="urn:schemas-microsoft-com:vml" Requires="v">
                <p:oleObj spid="_x0000_s367630" name="Document" r:id="rId3" imgW="5762748" imgH="4721297" progId="Word.Document.8">
                  <p:embed/>
                </p:oleObj>
              </mc:Choice>
              <mc:Fallback>
                <p:oleObj name="Document" r:id="rId3" imgW="5762748" imgH="4721297"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04664"/>
                        <a:ext cx="7620000" cy="6242050"/>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6023" name="Object 7"/>
          <p:cNvGraphicFramePr>
            <a:graphicFrameLocks noChangeAspect="1"/>
          </p:cNvGraphicFramePr>
          <p:nvPr/>
        </p:nvGraphicFramePr>
        <p:xfrm>
          <a:off x="684213" y="981075"/>
          <a:ext cx="6797675" cy="4949825"/>
        </p:xfrm>
        <a:graphic>
          <a:graphicData uri="http://schemas.openxmlformats.org/presentationml/2006/ole">
            <mc:AlternateContent xmlns:mc="http://schemas.openxmlformats.org/markup-compatibility/2006">
              <mc:Choice xmlns:v="urn:schemas-microsoft-com:vml" Requires="v">
                <p:oleObj spid="_x0000_s368654" name="Document" r:id="rId3" imgW="5747982" imgH="4186063" progId="Word.Document.8">
                  <p:embed/>
                </p:oleObj>
              </mc:Choice>
              <mc:Fallback>
                <p:oleObj name="Document" r:id="rId3" imgW="5747982" imgH="4186063"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981075"/>
                        <a:ext cx="6797675" cy="494982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5"/>
          <p:cNvGrpSpPr>
            <a:grpSpLocks/>
          </p:cNvGrpSpPr>
          <p:nvPr/>
        </p:nvGrpSpPr>
        <p:grpSpPr bwMode="auto">
          <a:xfrm>
            <a:off x="8447088" y="685800"/>
            <a:ext cx="312737" cy="5911850"/>
            <a:chOff x="5306" y="432"/>
            <a:chExt cx="197" cy="3724"/>
          </a:xfrm>
        </p:grpSpPr>
        <p:grpSp>
          <p:nvGrpSpPr>
            <p:cNvPr id="3" name="Group 16"/>
            <p:cNvGrpSpPr>
              <a:grpSpLocks/>
            </p:cNvGrpSpPr>
            <p:nvPr/>
          </p:nvGrpSpPr>
          <p:grpSpPr bwMode="auto">
            <a:xfrm>
              <a:off x="5332" y="432"/>
              <a:ext cx="144" cy="3724"/>
              <a:chOff x="5328" y="432"/>
              <a:chExt cx="144" cy="3724"/>
            </a:xfrm>
          </p:grpSpPr>
          <p:sp>
            <p:nvSpPr>
              <p:cNvPr id="86033" name="Rectangle 17"/>
              <p:cNvSpPr>
                <a:spLocks noChangeArrowheads="1"/>
              </p:cNvSpPr>
              <p:nvPr/>
            </p:nvSpPr>
            <p:spPr bwMode="auto">
              <a:xfrm>
                <a:off x="5328" y="432"/>
                <a:ext cx="144" cy="3724"/>
              </a:xfrm>
              <a:prstGeom prst="rect">
                <a:avLst/>
              </a:prstGeom>
              <a:gradFill rotWithShape="1">
                <a:gsLst>
                  <a:gs pos="0">
                    <a:srgbClr val="FF3300"/>
                  </a:gs>
                  <a:gs pos="100000">
                    <a:srgbClr val="FFFF99"/>
                  </a:gs>
                </a:gsLst>
                <a:lin ang="5400000" scaled="1"/>
              </a:gradFill>
              <a:ln w="12700" cap="sq" algn="ctr">
                <a:solidFill>
                  <a:schemeClr val="bg2"/>
                </a:solidFill>
                <a:miter lim="800000"/>
                <a:headEnd type="none" w="sm" len="sm"/>
                <a:tailEnd type="none" w="sm" len="sm"/>
              </a:ln>
              <a:effectLst/>
            </p:spPr>
            <p:txBody>
              <a:bodyPr wrap="none" anchor="ctr"/>
              <a:lstStyle/>
              <a:p>
                <a:pPr algn="ctr"/>
                <a:endParaRPr lang="fr-FR" sz="2400">
                  <a:latin typeface="Times New Roman" pitchFamily="18" charset="0"/>
                  <a:cs typeface="Times New Roman" pitchFamily="18" charset="0"/>
                </a:endParaRPr>
              </a:p>
            </p:txBody>
          </p:sp>
          <p:sp>
            <p:nvSpPr>
              <p:cNvPr id="86034" name="Line 18"/>
              <p:cNvSpPr>
                <a:spLocks noChangeShapeType="1"/>
              </p:cNvSpPr>
              <p:nvPr/>
            </p:nvSpPr>
            <p:spPr bwMode="auto">
              <a:xfrm>
                <a:off x="5329" y="353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86035" name="Line 19"/>
              <p:cNvSpPr>
                <a:spLocks noChangeShapeType="1"/>
              </p:cNvSpPr>
              <p:nvPr/>
            </p:nvSpPr>
            <p:spPr bwMode="auto">
              <a:xfrm>
                <a:off x="5329" y="291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86036" name="Line 20"/>
              <p:cNvSpPr>
                <a:spLocks noChangeShapeType="1"/>
              </p:cNvSpPr>
              <p:nvPr/>
            </p:nvSpPr>
            <p:spPr bwMode="auto">
              <a:xfrm>
                <a:off x="5329" y="229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86037" name="Line 21"/>
              <p:cNvSpPr>
                <a:spLocks noChangeShapeType="1"/>
              </p:cNvSpPr>
              <p:nvPr/>
            </p:nvSpPr>
            <p:spPr bwMode="auto">
              <a:xfrm>
                <a:off x="5329" y="167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86038" name="Line 22"/>
              <p:cNvSpPr>
                <a:spLocks noChangeShapeType="1"/>
              </p:cNvSpPr>
              <p:nvPr/>
            </p:nvSpPr>
            <p:spPr bwMode="auto">
              <a:xfrm>
                <a:off x="5329" y="105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grpSp>
        <p:sp>
          <p:nvSpPr>
            <p:cNvPr id="86039" name="Text Box 23"/>
            <p:cNvSpPr txBox="1">
              <a:spLocks noChangeArrowheads="1"/>
            </p:cNvSpPr>
            <p:nvPr/>
          </p:nvSpPr>
          <p:spPr bwMode="auto">
            <a:xfrm>
              <a:off x="5306" y="374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1</a:t>
              </a:r>
              <a:endParaRPr lang="fr-FR" sz="1400" b="1">
                <a:solidFill>
                  <a:schemeClr val="bg2"/>
                </a:solidFill>
                <a:cs typeface="Times New Roman" pitchFamily="18" charset="0"/>
              </a:endParaRPr>
            </a:p>
          </p:txBody>
        </p:sp>
        <p:sp>
          <p:nvSpPr>
            <p:cNvPr id="86040" name="Text Box 24"/>
            <p:cNvSpPr txBox="1">
              <a:spLocks noChangeArrowheads="1"/>
            </p:cNvSpPr>
            <p:nvPr/>
          </p:nvSpPr>
          <p:spPr bwMode="auto">
            <a:xfrm>
              <a:off x="5306" y="315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2</a:t>
              </a:r>
              <a:endParaRPr lang="fr-FR" sz="1400" b="1">
                <a:solidFill>
                  <a:schemeClr val="bg2"/>
                </a:solidFill>
                <a:cs typeface="Times New Roman" pitchFamily="18" charset="0"/>
              </a:endParaRPr>
            </a:p>
          </p:txBody>
        </p:sp>
        <p:sp>
          <p:nvSpPr>
            <p:cNvPr id="86041" name="Text Box 25"/>
            <p:cNvSpPr txBox="1">
              <a:spLocks noChangeArrowheads="1"/>
            </p:cNvSpPr>
            <p:nvPr/>
          </p:nvSpPr>
          <p:spPr bwMode="auto">
            <a:xfrm>
              <a:off x="5307" y="2523"/>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3</a:t>
              </a:r>
              <a:endParaRPr lang="fr-FR" sz="1400" b="1">
                <a:solidFill>
                  <a:schemeClr val="bg2"/>
                </a:solidFill>
                <a:cs typeface="Times New Roman" pitchFamily="18" charset="0"/>
              </a:endParaRPr>
            </a:p>
          </p:txBody>
        </p:sp>
        <p:sp>
          <p:nvSpPr>
            <p:cNvPr id="86042" name="Text Box 26"/>
            <p:cNvSpPr txBox="1">
              <a:spLocks noChangeArrowheads="1"/>
            </p:cNvSpPr>
            <p:nvPr/>
          </p:nvSpPr>
          <p:spPr bwMode="auto">
            <a:xfrm>
              <a:off x="5307" y="1842"/>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4</a:t>
              </a:r>
              <a:endParaRPr lang="fr-FR" sz="1400" b="1">
                <a:solidFill>
                  <a:schemeClr val="bg2"/>
                </a:solidFill>
                <a:cs typeface="Times New Roman" pitchFamily="18" charset="0"/>
              </a:endParaRPr>
            </a:p>
          </p:txBody>
        </p:sp>
        <p:sp>
          <p:nvSpPr>
            <p:cNvPr id="86043" name="Text Box 27"/>
            <p:cNvSpPr txBox="1">
              <a:spLocks noChangeArrowheads="1"/>
            </p:cNvSpPr>
            <p:nvPr/>
          </p:nvSpPr>
          <p:spPr bwMode="auto">
            <a:xfrm>
              <a:off x="5307" y="129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5</a:t>
              </a:r>
              <a:endParaRPr lang="fr-FR" sz="1400" b="1">
                <a:solidFill>
                  <a:schemeClr val="bg2"/>
                </a:solidFill>
                <a:cs typeface="Times New Roman" pitchFamily="18" charset="0"/>
              </a:endParaRPr>
            </a:p>
          </p:txBody>
        </p:sp>
        <p:sp>
          <p:nvSpPr>
            <p:cNvPr id="86044" name="Text Box 28"/>
            <p:cNvSpPr txBox="1">
              <a:spLocks noChangeArrowheads="1"/>
            </p:cNvSpPr>
            <p:nvPr/>
          </p:nvSpPr>
          <p:spPr bwMode="auto">
            <a:xfrm>
              <a:off x="5306" y="61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6</a:t>
              </a:r>
              <a:endParaRPr lang="fr-FR" sz="1400" b="1">
                <a:solidFill>
                  <a:schemeClr val="bg2"/>
                </a:solidFill>
                <a:cs typeface="Times New Roman" pitchFamily="18" charset="0"/>
              </a:endParaRPr>
            </a:p>
          </p:txBody>
        </p:sp>
      </p:grpSp>
      <p:sp>
        <p:nvSpPr>
          <p:cNvPr id="86045" name="Rectangle 29"/>
          <p:cNvSpPr>
            <a:spLocks noChangeArrowheads="1"/>
          </p:cNvSpPr>
          <p:nvPr/>
        </p:nvSpPr>
        <p:spPr bwMode="auto">
          <a:xfrm>
            <a:off x="581025" y="252413"/>
            <a:ext cx="6843713" cy="457200"/>
          </a:xfrm>
          <a:prstGeom prst="rect">
            <a:avLst/>
          </a:prstGeom>
          <a:noFill/>
          <a:ln w="9525">
            <a:noFill/>
            <a:miter lim="800000"/>
            <a:headEnd/>
            <a:tailEnd/>
          </a:ln>
          <a:effectLst/>
        </p:spPr>
        <p:txBody>
          <a:bodyPr wrap="none">
            <a:spAutoFit/>
          </a:bodyPr>
          <a:lstStyle/>
          <a:p>
            <a:r>
              <a:rPr lang="fr-BE" sz="2400">
                <a:solidFill>
                  <a:schemeClr val="tx2"/>
                </a:solidFill>
                <a:effectLst>
                  <a:outerShdw blurRad="38100" dist="38100" dir="2700000" algn="tl">
                    <a:srgbClr val="000000"/>
                  </a:outerShdw>
                </a:effectLst>
              </a:rPr>
              <a:t>Identifier des questions d’ordre scientifique</a:t>
            </a:r>
            <a:endParaRPr lang="fr-FR" sz="2400">
              <a:solidFill>
                <a:schemeClr val="tx2"/>
              </a:solidFill>
              <a:effectLst>
                <a:outerShdw blurRad="38100" dist="38100" dir="2700000" algn="tl">
                  <a:srgbClr val="000000"/>
                </a:outerShdw>
              </a:effectLst>
            </a:endParaRPr>
          </a:p>
        </p:txBody>
      </p:sp>
      <p:sp>
        <p:nvSpPr>
          <p:cNvPr id="86046" name="Text Box 30"/>
          <p:cNvSpPr txBox="1">
            <a:spLocks noChangeArrowheads="1"/>
          </p:cNvSpPr>
          <p:nvPr/>
        </p:nvSpPr>
        <p:spPr bwMode="auto">
          <a:xfrm>
            <a:off x="611188" y="5876925"/>
            <a:ext cx="4841875" cy="396875"/>
          </a:xfrm>
          <a:prstGeom prst="rect">
            <a:avLst/>
          </a:prstGeom>
          <a:noFill/>
          <a:ln w="12700" cap="sq">
            <a:noFill/>
            <a:miter lim="800000"/>
            <a:headEnd type="none" w="sm" len="sm"/>
            <a:tailEnd type="none" w="sm" len="sm"/>
          </a:ln>
          <a:effectLst/>
        </p:spPr>
        <p:txBody>
          <a:bodyPr wrap="none">
            <a:spAutoFit/>
          </a:bodyPr>
          <a:lstStyle/>
          <a:p>
            <a:r>
              <a:rPr lang="fr-BE" sz="2000" b="1">
                <a:latin typeface="Arial" charset="0"/>
                <a:cs typeface="Times New Roman" pitchFamily="18" charset="0"/>
              </a:rPr>
              <a:t>Connaissances </a:t>
            </a:r>
            <a:r>
              <a:rPr lang="fr-BE" sz="2000" b="1" u="sng">
                <a:latin typeface="Arial" charset="0"/>
                <a:cs typeface="Times New Roman" pitchFamily="18" charset="0"/>
              </a:rPr>
              <a:t>à propos</a:t>
            </a:r>
            <a:r>
              <a:rPr lang="fr-BE" sz="2000" b="1">
                <a:latin typeface="Arial" charset="0"/>
                <a:cs typeface="Times New Roman" pitchFamily="18" charset="0"/>
              </a:rPr>
              <a:t> de la science</a:t>
            </a:r>
            <a:endParaRPr lang="fr-FR" sz="2000" b="1">
              <a:latin typeface="Arial" charset="0"/>
              <a:cs typeface="Times New Roman" pitchFamily="18" charset="0"/>
            </a:endParaRPr>
          </a:p>
        </p:txBody>
      </p:sp>
      <p:sp>
        <p:nvSpPr>
          <p:cNvPr id="86049" name="Line 33"/>
          <p:cNvSpPr>
            <a:spLocks noChangeShapeType="1"/>
          </p:cNvSpPr>
          <p:nvPr/>
        </p:nvSpPr>
        <p:spPr bwMode="auto">
          <a:xfrm>
            <a:off x="7451725" y="3860800"/>
            <a:ext cx="360363" cy="0"/>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86050" name="Line 34"/>
          <p:cNvSpPr>
            <a:spLocks noChangeShapeType="1"/>
          </p:cNvSpPr>
          <p:nvPr/>
        </p:nvSpPr>
        <p:spPr bwMode="auto">
          <a:xfrm>
            <a:off x="7812088" y="3860800"/>
            <a:ext cx="0" cy="1223963"/>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86051" name="Line 35"/>
          <p:cNvSpPr>
            <a:spLocks noChangeShapeType="1"/>
          </p:cNvSpPr>
          <p:nvPr/>
        </p:nvSpPr>
        <p:spPr bwMode="auto">
          <a:xfrm>
            <a:off x="7812088" y="5084763"/>
            <a:ext cx="647700" cy="0"/>
          </a:xfrm>
          <a:prstGeom prst="line">
            <a:avLst/>
          </a:prstGeom>
          <a:noFill/>
          <a:ln w="12700" cap="sq">
            <a:solidFill>
              <a:schemeClr val="tx1"/>
            </a:solidFill>
            <a:round/>
            <a:headEnd type="none" w="sm" len="sm"/>
            <a:tailEnd type="triangle" w="sm" len="sm"/>
          </a:ln>
          <a:effectLst/>
        </p:spPr>
        <p:txBody>
          <a:bodyPr wrap="none"/>
          <a:lstStyle/>
          <a:p>
            <a:endParaRPr lang="fr-BE"/>
          </a:p>
        </p:txBody>
      </p:sp>
      <p:grpSp>
        <p:nvGrpSpPr>
          <p:cNvPr id="4" name="Group 39"/>
          <p:cNvGrpSpPr>
            <a:grpSpLocks/>
          </p:cNvGrpSpPr>
          <p:nvPr/>
        </p:nvGrpSpPr>
        <p:grpSpPr bwMode="auto">
          <a:xfrm>
            <a:off x="7451725" y="1196975"/>
            <a:ext cx="576263" cy="2952750"/>
            <a:chOff x="4694" y="1207"/>
            <a:chExt cx="363" cy="1407"/>
          </a:xfrm>
        </p:grpSpPr>
        <p:sp>
          <p:nvSpPr>
            <p:cNvPr id="86052" name="Line 36"/>
            <p:cNvSpPr>
              <a:spLocks noChangeShapeType="1"/>
            </p:cNvSpPr>
            <p:nvPr/>
          </p:nvSpPr>
          <p:spPr bwMode="auto">
            <a:xfrm>
              <a:off x="4694" y="1207"/>
              <a:ext cx="363" cy="0"/>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86053" name="Line 37"/>
            <p:cNvSpPr>
              <a:spLocks noChangeShapeType="1"/>
            </p:cNvSpPr>
            <p:nvPr/>
          </p:nvSpPr>
          <p:spPr bwMode="auto">
            <a:xfrm>
              <a:off x="5057" y="1207"/>
              <a:ext cx="0" cy="1407"/>
            </a:xfrm>
            <a:prstGeom prst="line">
              <a:avLst/>
            </a:prstGeom>
            <a:noFill/>
            <a:ln w="12700" cap="sq">
              <a:solidFill>
                <a:schemeClr val="tx1"/>
              </a:solidFill>
              <a:round/>
              <a:headEnd type="none" w="sm" len="sm"/>
              <a:tailEnd type="none" w="sm" len="sm"/>
            </a:ln>
            <a:effectLst/>
          </p:spPr>
          <p:txBody>
            <a:bodyPr wrap="none"/>
            <a:lstStyle/>
            <a:p>
              <a:endParaRPr lang="fr-BE"/>
            </a:p>
          </p:txBody>
        </p:sp>
      </p:grpSp>
      <p:sp>
        <p:nvSpPr>
          <p:cNvPr id="86054" name="Line 38"/>
          <p:cNvSpPr>
            <a:spLocks noChangeShapeType="1"/>
          </p:cNvSpPr>
          <p:nvPr/>
        </p:nvSpPr>
        <p:spPr bwMode="auto">
          <a:xfrm>
            <a:off x="8027988" y="4149725"/>
            <a:ext cx="431800" cy="0"/>
          </a:xfrm>
          <a:prstGeom prst="line">
            <a:avLst/>
          </a:prstGeom>
          <a:noFill/>
          <a:ln w="12700" cap="sq">
            <a:solidFill>
              <a:schemeClr val="tx1"/>
            </a:solidFill>
            <a:round/>
            <a:headEnd type="none" w="sm" len="sm"/>
            <a:tailEnd type="triangle" w="med" len="med"/>
          </a:ln>
          <a:effectLst/>
        </p:spPr>
        <p:txBody>
          <a:bodyPr wrap="none"/>
          <a:lstStyle/>
          <a:p>
            <a:endParaRPr lang="fr-BE"/>
          </a:p>
        </p:txBody>
      </p:sp>
      <p:sp>
        <p:nvSpPr>
          <p:cNvPr id="86056" name="Text Box 40"/>
          <p:cNvSpPr txBox="1">
            <a:spLocks noChangeArrowheads="1"/>
          </p:cNvSpPr>
          <p:nvPr/>
        </p:nvSpPr>
        <p:spPr bwMode="auto">
          <a:xfrm>
            <a:off x="8099425" y="333375"/>
            <a:ext cx="1009650" cy="366713"/>
          </a:xfrm>
          <a:prstGeom prst="rect">
            <a:avLst/>
          </a:prstGeom>
          <a:noFill/>
          <a:ln w="12700" cap="sq">
            <a:noFill/>
            <a:miter lim="800000"/>
            <a:headEnd type="none" w="sm" len="sm"/>
            <a:tailEnd type="none" w="sm" len="sm"/>
          </a:ln>
          <a:effectLst/>
        </p:spPr>
        <p:txBody>
          <a:bodyPr wrap="none">
            <a:spAutoFit/>
          </a:bodyPr>
          <a:lstStyle/>
          <a:p>
            <a:r>
              <a:rPr lang="fr-BE">
                <a:latin typeface="Arial" charset="0"/>
                <a:cs typeface="Times New Roman" pitchFamily="18" charset="0"/>
              </a:rPr>
              <a:t>Niveaux</a:t>
            </a:r>
            <a:endParaRPr lang="fr-FR">
              <a:latin typeface="Arial"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152400" y="228600"/>
            <a:ext cx="7996238" cy="457200"/>
          </a:xfrm>
          <a:prstGeom prst="rect">
            <a:avLst/>
          </a:prstGeom>
          <a:noFill/>
          <a:ln w="9525">
            <a:noFill/>
            <a:miter lim="800000"/>
            <a:headEnd/>
            <a:tailEnd/>
          </a:ln>
          <a:effectLst/>
        </p:spPr>
        <p:txBody>
          <a:bodyPr wrap="none">
            <a:spAutoFit/>
          </a:bodyPr>
          <a:lstStyle/>
          <a:p>
            <a:r>
              <a:rPr lang="fr-BE" sz="2400">
                <a:solidFill>
                  <a:schemeClr val="tx2"/>
                </a:solidFill>
                <a:effectLst>
                  <a:outerShdw blurRad="38100" dist="38100" dir="2700000" algn="tl">
                    <a:srgbClr val="000000"/>
                  </a:outerShdw>
                </a:effectLst>
              </a:rPr>
              <a:t>Expliquer des phénomènes de manière scientifique</a:t>
            </a:r>
            <a:endParaRPr lang="fr-FR" sz="2400">
              <a:solidFill>
                <a:schemeClr val="tx2"/>
              </a:solidFill>
              <a:effectLst>
                <a:outerShdw blurRad="38100" dist="38100" dir="2700000" algn="tl">
                  <a:srgbClr val="000000"/>
                </a:outerShdw>
              </a:effectLst>
            </a:endParaRPr>
          </a:p>
        </p:txBody>
      </p:sp>
      <p:grpSp>
        <p:nvGrpSpPr>
          <p:cNvPr id="2" name="Group 28"/>
          <p:cNvGrpSpPr>
            <a:grpSpLocks/>
          </p:cNvGrpSpPr>
          <p:nvPr/>
        </p:nvGrpSpPr>
        <p:grpSpPr bwMode="auto">
          <a:xfrm>
            <a:off x="6659563" y="3429000"/>
            <a:ext cx="1800225" cy="720725"/>
            <a:chOff x="4608" y="2928"/>
            <a:chExt cx="576" cy="672"/>
          </a:xfrm>
        </p:grpSpPr>
        <p:sp>
          <p:nvSpPr>
            <p:cNvPr id="59421" name="Line 29"/>
            <p:cNvSpPr>
              <a:spLocks noChangeShapeType="1"/>
            </p:cNvSpPr>
            <p:nvPr/>
          </p:nvSpPr>
          <p:spPr bwMode="auto">
            <a:xfrm>
              <a:off x="4608" y="2928"/>
              <a:ext cx="192" cy="0"/>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59422" name="Line 30"/>
            <p:cNvSpPr>
              <a:spLocks noChangeShapeType="1"/>
            </p:cNvSpPr>
            <p:nvPr/>
          </p:nvSpPr>
          <p:spPr bwMode="auto">
            <a:xfrm>
              <a:off x="4800" y="2928"/>
              <a:ext cx="0" cy="672"/>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59423" name="Line 31"/>
            <p:cNvSpPr>
              <a:spLocks noChangeShapeType="1"/>
            </p:cNvSpPr>
            <p:nvPr/>
          </p:nvSpPr>
          <p:spPr bwMode="auto">
            <a:xfrm>
              <a:off x="4800" y="3600"/>
              <a:ext cx="384" cy="0"/>
            </a:xfrm>
            <a:prstGeom prst="line">
              <a:avLst/>
            </a:prstGeom>
            <a:noFill/>
            <a:ln w="12700" cap="sq">
              <a:solidFill>
                <a:schemeClr val="tx1"/>
              </a:solidFill>
              <a:round/>
              <a:headEnd type="none" w="sm" len="sm"/>
              <a:tailEnd type="triangle" w="sm" len="sm"/>
            </a:ln>
            <a:effectLst/>
          </p:spPr>
          <p:txBody>
            <a:bodyPr wrap="none"/>
            <a:lstStyle/>
            <a:p>
              <a:endParaRPr lang="fr-BE"/>
            </a:p>
          </p:txBody>
        </p:sp>
      </p:grpSp>
      <p:sp>
        <p:nvSpPr>
          <p:cNvPr id="59430" name="Text Box 38"/>
          <p:cNvSpPr txBox="1">
            <a:spLocks noChangeArrowheads="1"/>
          </p:cNvSpPr>
          <p:nvPr/>
        </p:nvSpPr>
        <p:spPr bwMode="auto">
          <a:xfrm>
            <a:off x="755650" y="5949950"/>
            <a:ext cx="3559175" cy="396875"/>
          </a:xfrm>
          <a:prstGeom prst="rect">
            <a:avLst/>
          </a:prstGeom>
          <a:noFill/>
          <a:ln w="12700" cap="sq">
            <a:noFill/>
            <a:miter lim="800000"/>
            <a:headEnd type="none" w="sm" len="sm"/>
            <a:tailEnd type="none" w="sm" len="sm"/>
          </a:ln>
          <a:effectLst/>
        </p:spPr>
        <p:txBody>
          <a:bodyPr wrap="none">
            <a:spAutoFit/>
          </a:bodyPr>
          <a:lstStyle/>
          <a:p>
            <a:r>
              <a:rPr lang="fr-BE" sz="2000" b="1">
                <a:latin typeface="Arial" charset="0"/>
                <a:cs typeface="Times New Roman" pitchFamily="18" charset="0"/>
              </a:rPr>
              <a:t>Connaissances </a:t>
            </a:r>
            <a:r>
              <a:rPr lang="fr-BE" sz="2000" b="1" u="sng">
                <a:latin typeface="Arial" charset="0"/>
                <a:cs typeface="Times New Roman" pitchFamily="18" charset="0"/>
              </a:rPr>
              <a:t>en</a:t>
            </a:r>
            <a:r>
              <a:rPr lang="fr-BE" sz="2000" b="1">
                <a:latin typeface="Arial" charset="0"/>
                <a:cs typeface="Times New Roman" pitchFamily="18" charset="0"/>
              </a:rPr>
              <a:t> sciences</a:t>
            </a:r>
            <a:endParaRPr lang="fr-FR" sz="2000" b="1">
              <a:latin typeface="Arial" charset="0"/>
              <a:cs typeface="Times New Roman" pitchFamily="18" charset="0"/>
            </a:endParaRPr>
          </a:p>
        </p:txBody>
      </p:sp>
      <p:grpSp>
        <p:nvGrpSpPr>
          <p:cNvPr id="3" name="Group 39"/>
          <p:cNvGrpSpPr>
            <a:grpSpLocks/>
          </p:cNvGrpSpPr>
          <p:nvPr/>
        </p:nvGrpSpPr>
        <p:grpSpPr bwMode="auto">
          <a:xfrm>
            <a:off x="8423275" y="685800"/>
            <a:ext cx="312738" cy="5911850"/>
            <a:chOff x="5306" y="432"/>
            <a:chExt cx="197" cy="3724"/>
          </a:xfrm>
        </p:grpSpPr>
        <p:grpSp>
          <p:nvGrpSpPr>
            <p:cNvPr id="4" name="Group 40"/>
            <p:cNvGrpSpPr>
              <a:grpSpLocks/>
            </p:cNvGrpSpPr>
            <p:nvPr/>
          </p:nvGrpSpPr>
          <p:grpSpPr bwMode="auto">
            <a:xfrm>
              <a:off x="5332" y="432"/>
              <a:ext cx="144" cy="3724"/>
              <a:chOff x="5328" y="432"/>
              <a:chExt cx="144" cy="3724"/>
            </a:xfrm>
          </p:grpSpPr>
          <p:sp>
            <p:nvSpPr>
              <p:cNvPr id="59433" name="Rectangle 41"/>
              <p:cNvSpPr>
                <a:spLocks noChangeArrowheads="1"/>
              </p:cNvSpPr>
              <p:nvPr/>
            </p:nvSpPr>
            <p:spPr bwMode="auto">
              <a:xfrm>
                <a:off x="5328" y="432"/>
                <a:ext cx="144" cy="3724"/>
              </a:xfrm>
              <a:prstGeom prst="rect">
                <a:avLst/>
              </a:prstGeom>
              <a:gradFill rotWithShape="1">
                <a:gsLst>
                  <a:gs pos="0">
                    <a:srgbClr val="FF3300"/>
                  </a:gs>
                  <a:gs pos="100000">
                    <a:srgbClr val="FFFF99"/>
                  </a:gs>
                </a:gsLst>
                <a:lin ang="5400000" scaled="1"/>
              </a:gradFill>
              <a:ln w="12700" cap="sq" algn="ctr">
                <a:solidFill>
                  <a:schemeClr val="bg2"/>
                </a:solidFill>
                <a:miter lim="800000"/>
                <a:headEnd type="none" w="sm" len="sm"/>
                <a:tailEnd type="none" w="sm" len="sm"/>
              </a:ln>
              <a:effectLst/>
            </p:spPr>
            <p:txBody>
              <a:bodyPr wrap="none" anchor="ctr"/>
              <a:lstStyle/>
              <a:p>
                <a:pPr algn="ctr"/>
                <a:endParaRPr lang="fr-FR" sz="2400">
                  <a:latin typeface="Times New Roman" pitchFamily="18" charset="0"/>
                  <a:cs typeface="Times New Roman" pitchFamily="18" charset="0"/>
                </a:endParaRPr>
              </a:p>
            </p:txBody>
          </p:sp>
          <p:sp>
            <p:nvSpPr>
              <p:cNvPr id="59434" name="Line 42"/>
              <p:cNvSpPr>
                <a:spLocks noChangeShapeType="1"/>
              </p:cNvSpPr>
              <p:nvPr/>
            </p:nvSpPr>
            <p:spPr bwMode="auto">
              <a:xfrm>
                <a:off x="5329" y="353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59435" name="Line 43"/>
              <p:cNvSpPr>
                <a:spLocks noChangeShapeType="1"/>
              </p:cNvSpPr>
              <p:nvPr/>
            </p:nvSpPr>
            <p:spPr bwMode="auto">
              <a:xfrm>
                <a:off x="5329" y="291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59436" name="Line 44"/>
              <p:cNvSpPr>
                <a:spLocks noChangeShapeType="1"/>
              </p:cNvSpPr>
              <p:nvPr/>
            </p:nvSpPr>
            <p:spPr bwMode="auto">
              <a:xfrm>
                <a:off x="5329" y="229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59437" name="Line 45"/>
              <p:cNvSpPr>
                <a:spLocks noChangeShapeType="1"/>
              </p:cNvSpPr>
              <p:nvPr/>
            </p:nvSpPr>
            <p:spPr bwMode="auto">
              <a:xfrm>
                <a:off x="5329" y="167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59438" name="Line 46"/>
              <p:cNvSpPr>
                <a:spLocks noChangeShapeType="1"/>
              </p:cNvSpPr>
              <p:nvPr/>
            </p:nvSpPr>
            <p:spPr bwMode="auto">
              <a:xfrm>
                <a:off x="5329" y="105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grpSp>
        <p:sp>
          <p:nvSpPr>
            <p:cNvPr id="59439" name="Text Box 47"/>
            <p:cNvSpPr txBox="1">
              <a:spLocks noChangeArrowheads="1"/>
            </p:cNvSpPr>
            <p:nvPr/>
          </p:nvSpPr>
          <p:spPr bwMode="auto">
            <a:xfrm>
              <a:off x="5306" y="374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1</a:t>
              </a:r>
              <a:endParaRPr lang="fr-FR" sz="1400" b="1">
                <a:solidFill>
                  <a:schemeClr val="bg2"/>
                </a:solidFill>
                <a:cs typeface="Times New Roman" pitchFamily="18" charset="0"/>
              </a:endParaRPr>
            </a:p>
          </p:txBody>
        </p:sp>
        <p:sp>
          <p:nvSpPr>
            <p:cNvPr id="59440" name="Text Box 48"/>
            <p:cNvSpPr txBox="1">
              <a:spLocks noChangeArrowheads="1"/>
            </p:cNvSpPr>
            <p:nvPr/>
          </p:nvSpPr>
          <p:spPr bwMode="auto">
            <a:xfrm>
              <a:off x="5306" y="315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2</a:t>
              </a:r>
              <a:endParaRPr lang="fr-FR" sz="1400" b="1">
                <a:solidFill>
                  <a:schemeClr val="bg2"/>
                </a:solidFill>
                <a:cs typeface="Times New Roman" pitchFamily="18" charset="0"/>
              </a:endParaRPr>
            </a:p>
          </p:txBody>
        </p:sp>
        <p:sp>
          <p:nvSpPr>
            <p:cNvPr id="59441" name="Text Box 49"/>
            <p:cNvSpPr txBox="1">
              <a:spLocks noChangeArrowheads="1"/>
            </p:cNvSpPr>
            <p:nvPr/>
          </p:nvSpPr>
          <p:spPr bwMode="auto">
            <a:xfrm>
              <a:off x="5307" y="2523"/>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3</a:t>
              </a:r>
              <a:endParaRPr lang="fr-FR" sz="1400" b="1">
                <a:solidFill>
                  <a:schemeClr val="bg2"/>
                </a:solidFill>
                <a:cs typeface="Times New Roman" pitchFamily="18" charset="0"/>
              </a:endParaRPr>
            </a:p>
          </p:txBody>
        </p:sp>
        <p:sp>
          <p:nvSpPr>
            <p:cNvPr id="59442" name="Text Box 50"/>
            <p:cNvSpPr txBox="1">
              <a:spLocks noChangeArrowheads="1"/>
            </p:cNvSpPr>
            <p:nvPr/>
          </p:nvSpPr>
          <p:spPr bwMode="auto">
            <a:xfrm>
              <a:off x="5307" y="1842"/>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4</a:t>
              </a:r>
              <a:endParaRPr lang="fr-FR" sz="1400" b="1">
                <a:solidFill>
                  <a:schemeClr val="bg2"/>
                </a:solidFill>
                <a:cs typeface="Times New Roman" pitchFamily="18" charset="0"/>
              </a:endParaRPr>
            </a:p>
          </p:txBody>
        </p:sp>
        <p:sp>
          <p:nvSpPr>
            <p:cNvPr id="59443" name="Text Box 51"/>
            <p:cNvSpPr txBox="1">
              <a:spLocks noChangeArrowheads="1"/>
            </p:cNvSpPr>
            <p:nvPr/>
          </p:nvSpPr>
          <p:spPr bwMode="auto">
            <a:xfrm>
              <a:off x="5307" y="129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5</a:t>
              </a:r>
              <a:endParaRPr lang="fr-FR" sz="1400" b="1">
                <a:solidFill>
                  <a:schemeClr val="bg2"/>
                </a:solidFill>
                <a:cs typeface="Times New Roman" pitchFamily="18" charset="0"/>
              </a:endParaRPr>
            </a:p>
          </p:txBody>
        </p:sp>
        <p:sp>
          <p:nvSpPr>
            <p:cNvPr id="59444" name="Text Box 52"/>
            <p:cNvSpPr txBox="1">
              <a:spLocks noChangeArrowheads="1"/>
            </p:cNvSpPr>
            <p:nvPr/>
          </p:nvSpPr>
          <p:spPr bwMode="auto">
            <a:xfrm>
              <a:off x="5306" y="61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6</a:t>
              </a:r>
              <a:endParaRPr lang="fr-FR" sz="1400" b="1">
                <a:solidFill>
                  <a:schemeClr val="bg2"/>
                </a:solidFill>
                <a:cs typeface="Times New Roman" pitchFamily="18" charset="0"/>
              </a:endParaRPr>
            </a:p>
          </p:txBody>
        </p:sp>
      </p:grpSp>
      <p:sp>
        <p:nvSpPr>
          <p:cNvPr id="59445" name="Text Box 53"/>
          <p:cNvSpPr txBox="1">
            <a:spLocks noChangeArrowheads="1"/>
          </p:cNvSpPr>
          <p:nvPr/>
        </p:nvSpPr>
        <p:spPr bwMode="auto">
          <a:xfrm>
            <a:off x="8099425" y="333375"/>
            <a:ext cx="1009650" cy="366713"/>
          </a:xfrm>
          <a:prstGeom prst="rect">
            <a:avLst/>
          </a:prstGeom>
          <a:noFill/>
          <a:ln w="12700" cap="sq">
            <a:noFill/>
            <a:miter lim="800000"/>
            <a:headEnd type="none" w="sm" len="sm"/>
            <a:tailEnd type="none" w="sm" len="sm"/>
          </a:ln>
          <a:effectLst/>
        </p:spPr>
        <p:txBody>
          <a:bodyPr wrap="none">
            <a:spAutoFit/>
          </a:bodyPr>
          <a:lstStyle/>
          <a:p>
            <a:r>
              <a:rPr lang="fr-BE">
                <a:latin typeface="Arial" charset="0"/>
                <a:cs typeface="Times New Roman" pitchFamily="18" charset="0"/>
              </a:rPr>
              <a:t>Niveaux</a:t>
            </a:r>
            <a:endParaRPr lang="fr-FR">
              <a:latin typeface="Arial" charset="0"/>
              <a:cs typeface="Times New Roman" pitchFamily="18" charset="0"/>
            </a:endParaRPr>
          </a:p>
        </p:txBody>
      </p:sp>
      <p:graphicFrame>
        <p:nvGraphicFramePr>
          <p:cNvPr id="59446" name="Object 54"/>
          <p:cNvGraphicFramePr>
            <a:graphicFrameLocks noChangeAspect="1"/>
          </p:cNvGraphicFramePr>
          <p:nvPr/>
        </p:nvGraphicFramePr>
        <p:xfrm>
          <a:off x="755650" y="1028700"/>
          <a:ext cx="6143625" cy="4848225"/>
        </p:xfrm>
        <a:graphic>
          <a:graphicData uri="http://schemas.openxmlformats.org/presentationml/2006/ole">
            <mc:AlternateContent xmlns:mc="http://schemas.openxmlformats.org/markup-compatibility/2006">
              <mc:Choice xmlns:v="urn:schemas-microsoft-com:vml" Requires="v">
                <p:oleObj spid="_x0000_s369678" name="Document" r:id="rId3" imgW="5928417" imgH="4678795" progId="Word.Document.8">
                  <p:embed/>
                </p:oleObj>
              </mc:Choice>
              <mc:Fallback>
                <p:oleObj name="Document" r:id="rId3" imgW="5928417" imgH="4678795"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28700"/>
                        <a:ext cx="6143625" cy="484822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659563" y="3141663"/>
            <a:ext cx="1800225" cy="1079500"/>
            <a:chOff x="4195" y="1979"/>
            <a:chExt cx="1134" cy="1315"/>
          </a:xfrm>
        </p:grpSpPr>
        <p:sp>
          <p:nvSpPr>
            <p:cNvPr id="99333" name="Line 5"/>
            <p:cNvSpPr>
              <a:spLocks noChangeShapeType="1"/>
            </p:cNvSpPr>
            <p:nvPr/>
          </p:nvSpPr>
          <p:spPr bwMode="auto">
            <a:xfrm>
              <a:off x="4195" y="3294"/>
              <a:ext cx="772" cy="0"/>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99334" name="Line 6"/>
            <p:cNvSpPr>
              <a:spLocks noChangeShapeType="1"/>
            </p:cNvSpPr>
            <p:nvPr/>
          </p:nvSpPr>
          <p:spPr bwMode="auto">
            <a:xfrm flipV="1">
              <a:off x="4967" y="1979"/>
              <a:ext cx="0" cy="1315"/>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99335" name="Line 7"/>
            <p:cNvSpPr>
              <a:spLocks noChangeShapeType="1"/>
            </p:cNvSpPr>
            <p:nvPr/>
          </p:nvSpPr>
          <p:spPr bwMode="auto">
            <a:xfrm>
              <a:off x="4967" y="1979"/>
              <a:ext cx="362" cy="0"/>
            </a:xfrm>
            <a:prstGeom prst="line">
              <a:avLst/>
            </a:prstGeom>
            <a:noFill/>
            <a:ln w="12700" cap="sq">
              <a:solidFill>
                <a:schemeClr val="tx1"/>
              </a:solidFill>
              <a:round/>
              <a:headEnd type="none" w="sm" len="sm"/>
              <a:tailEnd type="triangle" w="sm" len="sm"/>
            </a:ln>
            <a:effectLst/>
          </p:spPr>
          <p:txBody>
            <a:bodyPr wrap="none"/>
            <a:lstStyle/>
            <a:p>
              <a:endParaRPr lang="fr-BE"/>
            </a:p>
          </p:txBody>
        </p:sp>
      </p:grpSp>
      <p:sp>
        <p:nvSpPr>
          <p:cNvPr id="99336" name="Text Box 8"/>
          <p:cNvSpPr txBox="1">
            <a:spLocks noChangeArrowheads="1"/>
          </p:cNvSpPr>
          <p:nvPr/>
        </p:nvSpPr>
        <p:spPr bwMode="auto">
          <a:xfrm>
            <a:off x="611188" y="5734050"/>
            <a:ext cx="3559175" cy="396875"/>
          </a:xfrm>
          <a:prstGeom prst="rect">
            <a:avLst/>
          </a:prstGeom>
          <a:noFill/>
          <a:ln w="12700" cap="sq">
            <a:noFill/>
            <a:miter lim="800000"/>
            <a:headEnd type="none" w="sm" len="sm"/>
            <a:tailEnd type="none" w="sm" len="sm"/>
          </a:ln>
          <a:effectLst/>
        </p:spPr>
        <p:txBody>
          <a:bodyPr wrap="none">
            <a:spAutoFit/>
          </a:bodyPr>
          <a:lstStyle/>
          <a:p>
            <a:r>
              <a:rPr lang="fr-BE" sz="2000" b="1">
                <a:latin typeface="Arial" charset="0"/>
                <a:cs typeface="Times New Roman" pitchFamily="18" charset="0"/>
              </a:rPr>
              <a:t>Connaissances </a:t>
            </a:r>
            <a:r>
              <a:rPr lang="fr-BE" sz="2000" b="1" u="sng">
                <a:latin typeface="Arial" charset="0"/>
                <a:cs typeface="Times New Roman" pitchFamily="18" charset="0"/>
              </a:rPr>
              <a:t>en</a:t>
            </a:r>
            <a:r>
              <a:rPr lang="fr-BE" sz="2000" b="1">
                <a:latin typeface="Arial" charset="0"/>
                <a:cs typeface="Times New Roman" pitchFamily="18" charset="0"/>
              </a:rPr>
              <a:t> sciences</a:t>
            </a:r>
            <a:endParaRPr lang="fr-FR" sz="2000" b="1">
              <a:latin typeface="Arial" charset="0"/>
              <a:cs typeface="Times New Roman" pitchFamily="18" charset="0"/>
            </a:endParaRPr>
          </a:p>
        </p:txBody>
      </p:sp>
      <p:grpSp>
        <p:nvGrpSpPr>
          <p:cNvPr id="3" name="Group 9"/>
          <p:cNvGrpSpPr>
            <a:grpSpLocks/>
          </p:cNvGrpSpPr>
          <p:nvPr/>
        </p:nvGrpSpPr>
        <p:grpSpPr bwMode="auto">
          <a:xfrm>
            <a:off x="8448675" y="901700"/>
            <a:ext cx="312738" cy="5911850"/>
            <a:chOff x="5306" y="432"/>
            <a:chExt cx="197" cy="3724"/>
          </a:xfrm>
        </p:grpSpPr>
        <p:grpSp>
          <p:nvGrpSpPr>
            <p:cNvPr id="4" name="Group 10"/>
            <p:cNvGrpSpPr>
              <a:grpSpLocks/>
            </p:cNvGrpSpPr>
            <p:nvPr/>
          </p:nvGrpSpPr>
          <p:grpSpPr bwMode="auto">
            <a:xfrm>
              <a:off x="5332" y="432"/>
              <a:ext cx="144" cy="3724"/>
              <a:chOff x="5328" y="432"/>
              <a:chExt cx="144" cy="3724"/>
            </a:xfrm>
          </p:grpSpPr>
          <p:sp>
            <p:nvSpPr>
              <p:cNvPr id="99339" name="Rectangle 11"/>
              <p:cNvSpPr>
                <a:spLocks noChangeArrowheads="1"/>
              </p:cNvSpPr>
              <p:nvPr/>
            </p:nvSpPr>
            <p:spPr bwMode="auto">
              <a:xfrm>
                <a:off x="5328" y="432"/>
                <a:ext cx="144" cy="3724"/>
              </a:xfrm>
              <a:prstGeom prst="rect">
                <a:avLst/>
              </a:prstGeom>
              <a:gradFill rotWithShape="1">
                <a:gsLst>
                  <a:gs pos="0">
                    <a:srgbClr val="FF3300"/>
                  </a:gs>
                  <a:gs pos="100000">
                    <a:srgbClr val="FFFF99"/>
                  </a:gs>
                </a:gsLst>
                <a:lin ang="5400000" scaled="1"/>
              </a:gradFill>
              <a:ln w="12700" cap="sq" algn="ctr">
                <a:solidFill>
                  <a:schemeClr val="bg2"/>
                </a:solidFill>
                <a:miter lim="800000"/>
                <a:headEnd type="none" w="sm" len="sm"/>
                <a:tailEnd type="none" w="sm" len="sm"/>
              </a:ln>
              <a:effectLst/>
            </p:spPr>
            <p:txBody>
              <a:bodyPr wrap="none" anchor="ctr"/>
              <a:lstStyle/>
              <a:p>
                <a:pPr algn="ctr"/>
                <a:endParaRPr lang="fr-FR" sz="2400">
                  <a:latin typeface="Times New Roman" pitchFamily="18" charset="0"/>
                  <a:cs typeface="Times New Roman" pitchFamily="18" charset="0"/>
                </a:endParaRPr>
              </a:p>
            </p:txBody>
          </p:sp>
          <p:sp>
            <p:nvSpPr>
              <p:cNvPr id="99340" name="Line 12"/>
              <p:cNvSpPr>
                <a:spLocks noChangeShapeType="1"/>
              </p:cNvSpPr>
              <p:nvPr/>
            </p:nvSpPr>
            <p:spPr bwMode="auto">
              <a:xfrm>
                <a:off x="5329" y="353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99341" name="Line 13"/>
              <p:cNvSpPr>
                <a:spLocks noChangeShapeType="1"/>
              </p:cNvSpPr>
              <p:nvPr/>
            </p:nvSpPr>
            <p:spPr bwMode="auto">
              <a:xfrm>
                <a:off x="5329" y="291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99342" name="Line 14"/>
              <p:cNvSpPr>
                <a:spLocks noChangeShapeType="1"/>
              </p:cNvSpPr>
              <p:nvPr/>
            </p:nvSpPr>
            <p:spPr bwMode="auto">
              <a:xfrm>
                <a:off x="5329" y="229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99343" name="Line 15"/>
              <p:cNvSpPr>
                <a:spLocks noChangeShapeType="1"/>
              </p:cNvSpPr>
              <p:nvPr/>
            </p:nvSpPr>
            <p:spPr bwMode="auto">
              <a:xfrm>
                <a:off x="5329" y="167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99344" name="Line 16"/>
              <p:cNvSpPr>
                <a:spLocks noChangeShapeType="1"/>
              </p:cNvSpPr>
              <p:nvPr/>
            </p:nvSpPr>
            <p:spPr bwMode="auto">
              <a:xfrm>
                <a:off x="5329" y="105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grpSp>
        <p:sp>
          <p:nvSpPr>
            <p:cNvPr id="99345" name="Text Box 17"/>
            <p:cNvSpPr txBox="1">
              <a:spLocks noChangeArrowheads="1"/>
            </p:cNvSpPr>
            <p:nvPr/>
          </p:nvSpPr>
          <p:spPr bwMode="auto">
            <a:xfrm>
              <a:off x="5306" y="374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1</a:t>
              </a:r>
              <a:endParaRPr lang="fr-FR" sz="1400" b="1">
                <a:solidFill>
                  <a:schemeClr val="bg2"/>
                </a:solidFill>
                <a:cs typeface="Times New Roman" pitchFamily="18" charset="0"/>
              </a:endParaRPr>
            </a:p>
          </p:txBody>
        </p:sp>
        <p:sp>
          <p:nvSpPr>
            <p:cNvPr id="99346" name="Text Box 18"/>
            <p:cNvSpPr txBox="1">
              <a:spLocks noChangeArrowheads="1"/>
            </p:cNvSpPr>
            <p:nvPr/>
          </p:nvSpPr>
          <p:spPr bwMode="auto">
            <a:xfrm>
              <a:off x="5306" y="315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2</a:t>
              </a:r>
              <a:endParaRPr lang="fr-FR" sz="1400" b="1">
                <a:solidFill>
                  <a:schemeClr val="bg2"/>
                </a:solidFill>
                <a:cs typeface="Times New Roman" pitchFamily="18" charset="0"/>
              </a:endParaRPr>
            </a:p>
          </p:txBody>
        </p:sp>
        <p:sp>
          <p:nvSpPr>
            <p:cNvPr id="99347" name="Text Box 19"/>
            <p:cNvSpPr txBox="1">
              <a:spLocks noChangeArrowheads="1"/>
            </p:cNvSpPr>
            <p:nvPr/>
          </p:nvSpPr>
          <p:spPr bwMode="auto">
            <a:xfrm>
              <a:off x="5307" y="2523"/>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3</a:t>
              </a:r>
              <a:endParaRPr lang="fr-FR" sz="1400" b="1">
                <a:solidFill>
                  <a:schemeClr val="bg2"/>
                </a:solidFill>
                <a:cs typeface="Times New Roman" pitchFamily="18" charset="0"/>
              </a:endParaRPr>
            </a:p>
          </p:txBody>
        </p:sp>
        <p:sp>
          <p:nvSpPr>
            <p:cNvPr id="99348" name="Text Box 20"/>
            <p:cNvSpPr txBox="1">
              <a:spLocks noChangeArrowheads="1"/>
            </p:cNvSpPr>
            <p:nvPr/>
          </p:nvSpPr>
          <p:spPr bwMode="auto">
            <a:xfrm>
              <a:off x="5307" y="1842"/>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4</a:t>
              </a:r>
              <a:endParaRPr lang="fr-FR" sz="1400" b="1">
                <a:solidFill>
                  <a:schemeClr val="bg2"/>
                </a:solidFill>
                <a:cs typeface="Times New Roman" pitchFamily="18" charset="0"/>
              </a:endParaRPr>
            </a:p>
          </p:txBody>
        </p:sp>
        <p:sp>
          <p:nvSpPr>
            <p:cNvPr id="99349" name="Text Box 21"/>
            <p:cNvSpPr txBox="1">
              <a:spLocks noChangeArrowheads="1"/>
            </p:cNvSpPr>
            <p:nvPr/>
          </p:nvSpPr>
          <p:spPr bwMode="auto">
            <a:xfrm>
              <a:off x="5307" y="129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5</a:t>
              </a:r>
              <a:endParaRPr lang="fr-FR" sz="1400" b="1">
                <a:solidFill>
                  <a:schemeClr val="bg2"/>
                </a:solidFill>
                <a:cs typeface="Times New Roman" pitchFamily="18" charset="0"/>
              </a:endParaRPr>
            </a:p>
          </p:txBody>
        </p:sp>
        <p:sp>
          <p:nvSpPr>
            <p:cNvPr id="99350" name="Text Box 22"/>
            <p:cNvSpPr txBox="1">
              <a:spLocks noChangeArrowheads="1"/>
            </p:cNvSpPr>
            <p:nvPr/>
          </p:nvSpPr>
          <p:spPr bwMode="auto">
            <a:xfrm>
              <a:off x="5306" y="61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6</a:t>
              </a:r>
              <a:endParaRPr lang="fr-FR" sz="1400" b="1">
                <a:solidFill>
                  <a:schemeClr val="bg2"/>
                </a:solidFill>
                <a:cs typeface="Times New Roman" pitchFamily="18" charset="0"/>
              </a:endParaRPr>
            </a:p>
          </p:txBody>
        </p:sp>
      </p:grpSp>
      <p:sp>
        <p:nvSpPr>
          <p:cNvPr id="99351" name="Text Box 23"/>
          <p:cNvSpPr txBox="1">
            <a:spLocks noChangeArrowheads="1"/>
          </p:cNvSpPr>
          <p:nvPr/>
        </p:nvSpPr>
        <p:spPr bwMode="auto">
          <a:xfrm>
            <a:off x="8101013" y="549275"/>
            <a:ext cx="1009650" cy="366713"/>
          </a:xfrm>
          <a:prstGeom prst="rect">
            <a:avLst/>
          </a:prstGeom>
          <a:noFill/>
          <a:ln w="12700" cap="sq">
            <a:noFill/>
            <a:miter lim="800000"/>
            <a:headEnd type="none" w="sm" len="sm"/>
            <a:tailEnd type="none" w="sm" len="sm"/>
          </a:ln>
          <a:effectLst/>
        </p:spPr>
        <p:txBody>
          <a:bodyPr wrap="none">
            <a:spAutoFit/>
          </a:bodyPr>
          <a:lstStyle/>
          <a:p>
            <a:r>
              <a:rPr lang="fr-BE">
                <a:latin typeface="Arial" charset="0"/>
                <a:cs typeface="Times New Roman" pitchFamily="18" charset="0"/>
              </a:rPr>
              <a:t>Niveaux</a:t>
            </a:r>
            <a:endParaRPr lang="fr-FR">
              <a:latin typeface="Arial" charset="0"/>
              <a:cs typeface="Times New Roman" pitchFamily="18" charset="0"/>
            </a:endParaRPr>
          </a:p>
        </p:txBody>
      </p:sp>
      <p:graphicFrame>
        <p:nvGraphicFramePr>
          <p:cNvPr id="99352" name="Object 24"/>
          <p:cNvGraphicFramePr>
            <a:graphicFrameLocks noChangeAspect="1"/>
          </p:cNvGraphicFramePr>
          <p:nvPr/>
        </p:nvGraphicFramePr>
        <p:xfrm>
          <a:off x="323850" y="1196975"/>
          <a:ext cx="6840538" cy="4425950"/>
        </p:xfrm>
        <a:graphic>
          <a:graphicData uri="http://schemas.openxmlformats.org/presentationml/2006/ole">
            <mc:AlternateContent xmlns:mc="http://schemas.openxmlformats.org/markup-compatibility/2006">
              <mc:Choice xmlns:v="urn:schemas-microsoft-com:vml" Requires="v">
                <p:oleObj spid="_x0000_s370702" name="Document" r:id="rId3" imgW="5928417" imgH="3835604" progId="Word.Document.8">
                  <p:embed/>
                </p:oleObj>
              </mc:Choice>
              <mc:Fallback>
                <p:oleObj name="Document" r:id="rId3" imgW="5928417" imgH="3835604"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96975"/>
                        <a:ext cx="6840538" cy="4425950"/>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53" name="Rectangle 25"/>
          <p:cNvSpPr>
            <a:spLocks noChangeArrowheads="1"/>
          </p:cNvSpPr>
          <p:nvPr/>
        </p:nvSpPr>
        <p:spPr bwMode="auto">
          <a:xfrm>
            <a:off x="304800" y="228600"/>
            <a:ext cx="7996238" cy="457200"/>
          </a:xfrm>
          <a:prstGeom prst="rect">
            <a:avLst/>
          </a:prstGeom>
          <a:noFill/>
          <a:ln w="9525">
            <a:noFill/>
            <a:miter lim="800000"/>
            <a:headEnd/>
            <a:tailEnd/>
          </a:ln>
          <a:effectLst/>
        </p:spPr>
        <p:txBody>
          <a:bodyPr wrap="none">
            <a:spAutoFit/>
          </a:bodyPr>
          <a:lstStyle/>
          <a:p>
            <a:r>
              <a:rPr lang="fr-BE" sz="2400">
                <a:solidFill>
                  <a:schemeClr val="tx2"/>
                </a:solidFill>
                <a:effectLst>
                  <a:outerShdw blurRad="38100" dist="38100" dir="2700000" algn="tl">
                    <a:srgbClr val="000000"/>
                  </a:outerShdw>
                </a:effectLst>
              </a:rPr>
              <a:t>Expliquer des phénomènes de manière scientifique</a:t>
            </a:r>
            <a:endParaRPr lang="fr-FR" sz="2400">
              <a:solidFill>
                <a:schemeClr val="tx2"/>
              </a:solidFill>
              <a:effectLst>
                <a:outerShdw blurRad="38100" dist="38100" dir="2700000" algn="tl">
                  <a:srgbClr val="000000"/>
                </a:outerShdw>
              </a:effectLst>
            </a:endParaRPr>
          </a:p>
        </p:txBody>
      </p:sp>
      <p:grpSp>
        <p:nvGrpSpPr>
          <p:cNvPr id="5" name="Group 29"/>
          <p:cNvGrpSpPr>
            <a:grpSpLocks/>
          </p:cNvGrpSpPr>
          <p:nvPr/>
        </p:nvGrpSpPr>
        <p:grpSpPr bwMode="auto">
          <a:xfrm>
            <a:off x="7164388" y="1341438"/>
            <a:ext cx="1295400" cy="4895850"/>
            <a:chOff x="4513" y="845"/>
            <a:chExt cx="816" cy="3084"/>
          </a:xfrm>
        </p:grpSpPr>
        <p:sp>
          <p:nvSpPr>
            <p:cNvPr id="99354" name="Line 26"/>
            <p:cNvSpPr>
              <a:spLocks noChangeShapeType="1"/>
            </p:cNvSpPr>
            <p:nvPr/>
          </p:nvSpPr>
          <p:spPr bwMode="auto">
            <a:xfrm>
              <a:off x="4513" y="845"/>
              <a:ext cx="227" cy="0"/>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99355" name="Line 27"/>
            <p:cNvSpPr>
              <a:spLocks noChangeShapeType="1"/>
            </p:cNvSpPr>
            <p:nvPr/>
          </p:nvSpPr>
          <p:spPr bwMode="auto">
            <a:xfrm>
              <a:off x="4740" y="845"/>
              <a:ext cx="0" cy="3084"/>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99356" name="Line 28"/>
            <p:cNvSpPr>
              <a:spLocks noChangeShapeType="1"/>
            </p:cNvSpPr>
            <p:nvPr/>
          </p:nvSpPr>
          <p:spPr bwMode="auto">
            <a:xfrm>
              <a:off x="4740" y="3929"/>
              <a:ext cx="589" cy="0"/>
            </a:xfrm>
            <a:prstGeom prst="line">
              <a:avLst/>
            </a:prstGeom>
            <a:noFill/>
            <a:ln w="12700" cap="sq">
              <a:solidFill>
                <a:schemeClr val="tx1"/>
              </a:solidFill>
              <a:round/>
              <a:headEnd type="none" w="sm" len="sm"/>
              <a:tailEnd type="triangle" w="sm" len="sm"/>
            </a:ln>
            <a:effectLst/>
          </p:spPr>
          <p:txBody>
            <a:bodyPr wrap="none"/>
            <a:lstStyle/>
            <a:p>
              <a:endParaRPr lang="fr-BE"/>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9094" name="Object 6"/>
          <p:cNvGraphicFramePr>
            <a:graphicFrameLocks noChangeAspect="1"/>
          </p:cNvGraphicFramePr>
          <p:nvPr/>
        </p:nvGraphicFramePr>
        <p:xfrm>
          <a:off x="1979712" y="476672"/>
          <a:ext cx="4889500" cy="6092825"/>
        </p:xfrm>
        <a:graphic>
          <a:graphicData uri="http://schemas.openxmlformats.org/presentationml/2006/ole">
            <mc:AlternateContent xmlns:mc="http://schemas.openxmlformats.org/markup-compatibility/2006">
              <mc:Choice xmlns:v="urn:schemas-microsoft-com:vml" Requires="v">
                <p:oleObj spid="_x0000_s371726" name="Document" r:id="rId3" imgW="5699722" imgH="7102476" progId="Word.Document.8">
                  <p:embed/>
                </p:oleObj>
              </mc:Choice>
              <mc:Fallback>
                <p:oleObj name="Document" r:id="rId3" imgW="5699722" imgH="7102476"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76672"/>
                        <a:ext cx="4889500" cy="6092825"/>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Espace réservé du pied de page 2"/>
          <p:cNvSpPr>
            <a:spLocks noGrp="1"/>
          </p:cNvSpPr>
          <p:nvPr>
            <p:ph type="ftr" sz="quarter" idx="11"/>
          </p:nvPr>
        </p:nvSpPr>
        <p:spPr/>
        <p:txBody>
          <a:bodyPr/>
          <a:lstStyle/>
          <a:p>
            <a:r>
              <a:rPr lang="fr-FR"/>
              <a:t>Dominique Lafontaine - ULg - aSPe</a:t>
            </a:r>
          </a:p>
        </p:txBody>
      </p:sp>
      <p:graphicFrame>
        <p:nvGraphicFramePr>
          <p:cNvPr id="90116" name="Object 4"/>
          <p:cNvGraphicFramePr>
            <a:graphicFrameLocks noChangeAspect="1"/>
          </p:cNvGraphicFramePr>
          <p:nvPr/>
        </p:nvGraphicFramePr>
        <p:xfrm>
          <a:off x="468313" y="1466850"/>
          <a:ext cx="7131050" cy="3632200"/>
        </p:xfrm>
        <a:graphic>
          <a:graphicData uri="http://schemas.openxmlformats.org/presentationml/2006/ole">
            <mc:AlternateContent xmlns:mc="http://schemas.openxmlformats.org/markup-compatibility/2006">
              <mc:Choice xmlns:v="urn:schemas-microsoft-com:vml" Requires="v">
                <p:oleObj spid="_x0000_s372750" name="Document" r:id="rId3" imgW="5762748" imgH="2933342" progId="Word.Document.8">
                  <p:embed/>
                </p:oleObj>
              </mc:Choice>
              <mc:Fallback>
                <p:oleObj name="Document" r:id="rId3" imgW="5762748" imgH="2933342"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466850"/>
                        <a:ext cx="7131050" cy="3632200"/>
                      </a:xfrm>
                      <a:prstGeom prst="rect">
                        <a:avLst/>
                      </a:prstGeom>
                      <a:solidFill>
                        <a:schemeClr val="tx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117" name="Rectangle 5"/>
          <p:cNvSpPr>
            <a:spLocks noChangeArrowheads="1"/>
          </p:cNvSpPr>
          <p:nvPr/>
        </p:nvSpPr>
        <p:spPr bwMode="auto">
          <a:xfrm>
            <a:off x="395288" y="379413"/>
            <a:ext cx="4656137" cy="457200"/>
          </a:xfrm>
          <a:prstGeom prst="rect">
            <a:avLst/>
          </a:prstGeom>
          <a:noFill/>
          <a:ln w="9525">
            <a:noFill/>
            <a:miter lim="800000"/>
            <a:headEnd/>
            <a:tailEnd/>
          </a:ln>
          <a:effectLst/>
        </p:spPr>
        <p:txBody>
          <a:bodyPr wrap="none">
            <a:spAutoFit/>
          </a:bodyPr>
          <a:lstStyle/>
          <a:p>
            <a:r>
              <a:rPr lang="fr-BE" sz="2400">
                <a:solidFill>
                  <a:schemeClr val="tx2"/>
                </a:solidFill>
                <a:effectLst>
                  <a:outerShdw blurRad="38100" dist="38100" dir="2700000" algn="tl">
                    <a:srgbClr val="000000"/>
                  </a:outerShdw>
                </a:effectLst>
              </a:rPr>
              <a:t>Utiliser des faits scientifiques</a:t>
            </a:r>
            <a:endParaRPr lang="fr-FR" sz="2400">
              <a:solidFill>
                <a:schemeClr val="tx2"/>
              </a:solidFill>
              <a:effectLst>
                <a:outerShdw blurRad="38100" dist="38100" dir="2700000" algn="tl">
                  <a:srgbClr val="000000"/>
                </a:outerShdw>
              </a:effectLst>
            </a:endParaRPr>
          </a:p>
        </p:txBody>
      </p:sp>
      <p:grpSp>
        <p:nvGrpSpPr>
          <p:cNvPr id="2" name="Group 6"/>
          <p:cNvGrpSpPr>
            <a:grpSpLocks/>
          </p:cNvGrpSpPr>
          <p:nvPr/>
        </p:nvGrpSpPr>
        <p:grpSpPr bwMode="auto">
          <a:xfrm>
            <a:off x="8423275" y="685800"/>
            <a:ext cx="312738" cy="5911850"/>
            <a:chOff x="5306" y="432"/>
            <a:chExt cx="197" cy="3724"/>
          </a:xfrm>
        </p:grpSpPr>
        <p:grpSp>
          <p:nvGrpSpPr>
            <p:cNvPr id="3" name="Group 7"/>
            <p:cNvGrpSpPr>
              <a:grpSpLocks/>
            </p:cNvGrpSpPr>
            <p:nvPr/>
          </p:nvGrpSpPr>
          <p:grpSpPr bwMode="auto">
            <a:xfrm>
              <a:off x="5332" y="432"/>
              <a:ext cx="144" cy="3724"/>
              <a:chOff x="5328" y="432"/>
              <a:chExt cx="144" cy="3724"/>
            </a:xfrm>
          </p:grpSpPr>
          <p:sp>
            <p:nvSpPr>
              <p:cNvPr id="90120" name="Rectangle 8"/>
              <p:cNvSpPr>
                <a:spLocks noChangeArrowheads="1"/>
              </p:cNvSpPr>
              <p:nvPr/>
            </p:nvSpPr>
            <p:spPr bwMode="auto">
              <a:xfrm>
                <a:off x="5328" y="432"/>
                <a:ext cx="144" cy="3724"/>
              </a:xfrm>
              <a:prstGeom prst="rect">
                <a:avLst/>
              </a:prstGeom>
              <a:gradFill rotWithShape="1">
                <a:gsLst>
                  <a:gs pos="0">
                    <a:srgbClr val="FF3300"/>
                  </a:gs>
                  <a:gs pos="100000">
                    <a:srgbClr val="FFFF99"/>
                  </a:gs>
                </a:gsLst>
                <a:lin ang="5400000" scaled="1"/>
              </a:gradFill>
              <a:ln w="12700" cap="sq" algn="ctr">
                <a:solidFill>
                  <a:schemeClr val="bg2"/>
                </a:solidFill>
                <a:miter lim="800000"/>
                <a:headEnd type="none" w="sm" len="sm"/>
                <a:tailEnd type="none" w="sm" len="sm"/>
              </a:ln>
              <a:effectLst/>
            </p:spPr>
            <p:txBody>
              <a:bodyPr wrap="none" anchor="ctr"/>
              <a:lstStyle/>
              <a:p>
                <a:pPr algn="ctr"/>
                <a:endParaRPr lang="fr-FR" sz="2400">
                  <a:latin typeface="Times New Roman" pitchFamily="18" charset="0"/>
                  <a:cs typeface="Times New Roman" pitchFamily="18" charset="0"/>
                </a:endParaRPr>
              </a:p>
            </p:txBody>
          </p:sp>
          <p:sp>
            <p:nvSpPr>
              <p:cNvPr id="90121" name="Line 9"/>
              <p:cNvSpPr>
                <a:spLocks noChangeShapeType="1"/>
              </p:cNvSpPr>
              <p:nvPr/>
            </p:nvSpPr>
            <p:spPr bwMode="auto">
              <a:xfrm>
                <a:off x="5329" y="353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90122" name="Line 10"/>
              <p:cNvSpPr>
                <a:spLocks noChangeShapeType="1"/>
              </p:cNvSpPr>
              <p:nvPr/>
            </p:nvSpPr>
            <p:spPr bwMode="auto">
              <a:xfrm>
                <a:off x="5329" y="291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90123" name="Line 11"/>
              <p:cNvSpPr>
                <a:spLocks noChangeShapeType="1"/>
              </p:cNvSpPr>
              <p:nvPr/>
            </p:nvSpPr>
            <p:spPr bwMode="auto">
              <a:xfrm>
                <a:off x="5329" y="229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90124" name="Line 12"/>
              <p:cNvSpPr>
                <a:spLocks noChangeShapeType="1"/>
              </p:cNvSpPr>
              <p:nvPr/>
            </p:nvSpPr>
            <p:spPr bwMode="auto">
              <a:xfrm>
                <a:off x="5329" y="167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sp>
            <p:nvSpPr>
              <p:cNvPr id="90125" name="Line 13"/>
              <p:cNvSpPr>
                <a:spLocks noChangeShapeType="1"/>
              </p:cNvSpPr>
              <p:nvPr/>
            </p:nvSpPr>
            <p:spPr bwMode="auto">
              <a:xfrm>
                <a:off x="5329" y="1056"/>
                <a:ext cx="136" cy="0"/>
              </a:xfrm>
              <a:prstGeom prst="line">
                <a:avLst/>
              </a:prstGeom>
              <a:noFill/>
              <a:ln w="12700" cap="sq">
                <a:solidFill>
                  <a:schemeClr val="bg2"/>
                </a:solidFill>
                <a:round/>
                <a:headEnd type="none" w="sm" len="sm"/>
                <a:tailEnd type="none" w="sm" len="sm"/>
              </a:ln>
              <a:effectLst/>
            </p:spPr>
            <p:txBody>
              <a:bodyPr wrap="none"/>
              <a:lstStyle/>
              <a:p>
                <a:endParaRPr lang="fr-BE"/>
              </a:p>
            </p:txBody>
          </p:sp>
        </p:grpSp>
        <p:sp>
          <p:nvSpPr>
            <p:cNvPr id="90126" name="Text Box 14"/>
            <p:cNvSpPr txBox="1">
              <a:spLocks noChangeArrowheads="1"/>
            </p:cNvSpPr>
            <p:nvPr/>
          </p:nvSpPr>
          <p:spPr bwMode="auto">
            <a:xfrm>
              <a:off x="5306" y="374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1</a:t>
              </a:r>
              <a:endParaRPr lang="fr-FR" sz="1400" b="1">
                <a:solidFill>
                  <a:schemeClr val="bg2"/>
                </a:solidFill>
                <a:cs typeface="Times New Roman" pitchFamily="18" charset="0"/>
              </a:endParaRPr>
            </a:p>
          </p:txBody>
        </p:sp>
        <p:sp>
          <p:nvSpPr>
            <p:cNvPr id="90127" name="Text Box 15"/>
            <p:cNvSpPr txBox="1">
              <a:spLocks noChangeArrowheads="1"/>
            </p:cNvSpPr>
            <p:nvPr/>
          </p:nvSpPr>
          <p:spPr bwMode="auto">
            <a:xfrm>
              <a:off x="5306" y="315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2</a:t>
              </a:r>
              <a:endParaRPr lang="fr-FR" sz="1400" b="1">
                <a:solidFill>
                  <a:schemeClr val="bg2"/>
                </a:solidFill>
                <a:cs typeface="Times New Roman" pitchFamily="18" charset="0"/>
              </a:endParaRPr>
            </a:p>
          </p:txBody>
        </p:sp>
        <p:sp>
          <p:nvSpPr>
            <p:cNvPr id="90128" name="Text Box 16"/>
            <p:cNvSpPr txBox="1">
              <a:spLocks noChangeArrowheads="1"/>
            </p:cNvSpPr>
            <p:nvPr/>
          </p:nvSpPr>
          <p:spPr bwMode="auto">
            <a:xfrm>
              <a:off x="5307" y="2523"/>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3</a:t>
              </a:r>
              <a:endParaRPr lang="fr-FR" sz="1400" b="1">
                <a:solidFill>
                  <a:schemeClr val="bg2"/>
                </a:solidFill>
                <a:cs typeface="Times New Roman" pitchFamily="18" charset="0"/>
              </a:endParaRPr>
            </a:p>
          </p:txBody>
        </p:sp>
        <p:sp>
          <p:nvSpPr>
            <p:cNvPr id="90129" name="Text Box 17"/>
            <p:cNvSpPr txBox="1">
              <a:spLocks noChangeArrowheads="1"/>
            </p:cNvSpPr>
            <p:nvPr/>
          </p:nvSpPr>
          <p:spPr bwMode="auto">
            <a:xfrm>
              <a:off x="5307" y="1842"/>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4</a:t>
              </a:r>
              <a:endParaRPr lang="fr-FR" sz="1400" b="1">
                <a:solidFill>
                  <a:schemeClr val="bg2"/>
                </a:solidFill>
                <a:cs typeface="Times New Roman" pitchFamily="18" charset="0"/>
              </a:endParaRPr>
            </a:p>
          </p:txBody>
        </p:sp>
        <p:sp>
          <p:nvSpPr>
            <p:cNvPr id="90130" name="Text Box 18"/>
            <p:cNvSpPr txBox="1">
              <a:spLocks noChangeArrowheads="1"/>
            </p:cNvSpPr>
            <p:nvPr/>
          </p:nvSpPr>
          <p:spPr bwMode="auto">
            <a:xfrm>
              <a:off x="5307" y="129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5</a:t>
              </a:r>
              <a:endParaRPr lang="fr-FR" sz="1400" b="1">
                <a:solidFill>
                  <a:schemeClr val="bg2"/>
                </a:solidFill>
                <a:cs typeface="Times New Roman" pitchFamily="18" charset="0"/>
              </a:endParaRPr>
            </a:p>
          </p:txBody>
        </p:sp>
        <p:sp>
          <p:nvSpPr>
            <p:cNvPr id="90131" name="Text Box 19"/>
            <p:cNvSpPr txBox="1">
              <a:spLocks noChangeArrowheads="1"/>
            </p:cNvSpPr>
            <p:nvPr/>
          </p:nvSpPr>
          <p:spPr bwMode="auto">
            <a:xfrm>
              <a:off x="5306" y="618"/>
              <a:ext cx="196" cy="192"/>
            </a:xfrm>
            <a:prstGeom prst="rect">
              <a:avLst/>
            </a:prstGeom>
            <a:noFill/>
            <a:ln w="12700" cap="sq">
              <a:noFill/>
              <a:miter lim="800000"/>
              <a:headEnd type="none" w="sm" len="sm"/>
              <a:tailEnd type="none" w="sm" len="sm"/>
            </a:ln>
            <a:effectLst/>
          </p:spPr>
          <p:txBody>
            <a:bodyPr wrap="none">
              <a:spAutoFit/>
            </a:bodyPr>
            <a:lstStyle/>
            <a:p>
              <a:r>
                <a:rPr lang="fr-BE" sz="1400" b="1">
                  <a:solidFill>
                    <a:schemeClr val="bg2"/>
                  </a:solidFill>
                  <a:cs typeface="Times New Roman" pitchFamily="18" charset="0"/>
                </a:rPr>
                <a:t>6</a:t>
              </a:r>
              <a:endParaRPr lang="fr-FR" sz="1400" b="1">
                <a:solidFill>
                  <a:schemeClr val="bg2"/>
                </a:solidFill>
                <a:cs typeface="Times New Roman" pitchFamily="18" charset="0"/>
              </a:endParaRPr>
            </a:p>
          </p:txBody>
        </p:sp>
      </p:grpSp>
      <p:grpSp>
        <p:nvGrpSpPr>
          <p:cNvPr id="4" name="Group 28"/>
          <p:cNvGrpSpPr>
            <a:grpSpLocks/>
          </p:cNvGrpSpPr>
          <p:nvPr/>
        </p:nvGrpSpPr>
        <p:grpSpPr bwMode="auto">
          <a:xfrm>
            <a:off x="7596188" y="1700213"/>
            <a:ext cx="863600" cy="2449512"/>
            <a:chOff x="4785" y="1071"/>
            <a:chExt cx="544" cy="1543"/>
          </a:xfrm>
        </p:grpSpPr>
        <p:sp>
          <p:nvSpPr>
            <p:cNvPr id="90132" name="Line 20"/>
            <p:cNvSpPr>
              <a:spLocks noChangeShapeType="1"/>
            </p:cNvSpPr>
            <p:nvPr/>
          </p:nvSpPr>
          <p:spPr bwMode="auto">
            <a:xfrm>
              <a:off x="4785" y="1071"/>
              <a:ext cx="318" cy="0"/>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90133" name="Line 21"/>
            <p:cNvSpPr>
              <a:spLocks noChangeShapeType="1"/>
            </p:cNvSpPr>
            <p:nvPr/>
          </p:nvSpPr>
          <p:spPr bwMode="auto">
            <a:xfrm>
              <a:off x="5103" y="1071"/>
              <a:ext cx="0" cy="1543"/>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90134" name="Line 22"/>
            <p:cNvSpPr>
              <a:spLocks noChangeShapeType="1"/>
            </p:cNvSpPr>
            <p:nvPr/>
          </p:nvSpPr>
          <p:spPr bwMode="auto">
            <a:xfrm>
              <a:off x="5103" y="2614"/>
              <a:ext cx="226" cy="0"/>
            </a:xfrm>
            <a:prstGeom prst="line">
              <a:avLst/>
            </a:prstGeom>
            <a:noFill/>
            <a:ln w="12700" cap="sq">
              <a:solidFill>
                <a:schemeClr val="tx1"/>
              </a:solidFill>
              <a:round/>
              <a:headEnd type="none" w="sm" len="sm"/>
              <a:tailEnd type="triangle" w="sm" len="sm"/>
            </a:ln>
            <a:effectLst/>
          </p:spPr>
          <p:txBody>
            <a:bodyPr wrap="none"/>
            <a:lstStyle/>
            <a:p>
              <a:endParaRPr lang="fr-BE"/>
            </a:p>
          </p:txBody>
        </p:sp>
      </p:grpSp>
      <p:grpSp>
        <p:nvGrpSpPr>
          <p:cNvPr id="5" name="Group 27"/>
          <p:cNvGrpSpPr>
            <a:grpSpLocks/>
          </p:cNvGrpSpPr>
          <p:nvPr/>
        </p:nvGrpSpPr>
        <p:grpSpPr bwMode="auto">
          <a:xfrm>
            <a:off x="7596188" y="2205038"/>
            <a:ext cx="863600" cy="863600"/>
            <a:chOff x="4785" y="1389"/>
            <a:chExt cx="544" cy="544"/>
          </a:xfrm>
        </p:grpSpPr>
        <p:sp>
          <p:nvSpPr>
            <p:cNvPr id="90136" name="Line 24"/>
            <p:cNvSpPr>
              <a:spLocks noChangeShapeType="1"/>
            </p:cNvSpPr>
            <p:nvPr/>
          </p:nvSpPr>
          <p:spPr bwMode="auto">
            <a:xfrm>
              <a:off x="4785" y="1933"/>
              <a:ext cx="136" cy="0"/>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90137" name="Line 25"/>
            <p:cNvSpPr>
              <a:spLocks noChangeShapeType="1"/>
            </p:cNvSpPr>
            <p:nvPr/>
          </p:nvSpPr>
          <p:spPr bwMode="auto">
            <a:xfrm flipV="1">
              <a:off x="4921" y="1389"/>
              <a:ext cx="0" cy="544"/>
            </a:xfrm>
            <a:prstGeom prst="line">
              <a:avLst/>
            </a:prstGeom>
            <a:noFill/>
            <a:ln w="12700" cap="sq">
              <a:solidFill>
                <a:schemeClr val="tx1"/>
              </a:solidFill>
              <a:round/>
              <a:headEnd type="none" w="sm" len="sm"/>
              <a:tailEnd type="none" w="sm" len="sm"/>
            </a:ln>
            <a:effectLst/>
          </p:spPr>
          <p:txBody>
            <a:bodyPr wrap="none"/>
            <a:lstStyle/>
            <a:p>
              <a:endParaRPr lang="fr-BE"/>
            </a:p>
          </p:txBody>
        </p:sp>
        <p:sp>
          <p:nvSpPr>
            <p:cNvPr id="90138" name="Line 26"/>
            <p:cNvSpPr>
              <a:spLocks noChangeShapeType="1"/>
            </p:cNvSpPr>
            <p:nvPr/>
          </p:nvSpPr>
          <p:spPr bwMode="auto">
            <a:xfrm>
              <a:off x="4921" y="1389"/>
              <a:ext cx="408" cy="0"/>
            </a:xfrm>
            <a:prstGeom prst="line">
              <a:avLst/>
            </a:prstGeom>
            <a:noFill/>
            <a:ln w="12700" cap="sq">
              <a:solidFill>
                <a:schemeClr val="tx1"/>
              </a:solidFill>
              <a:round/>
              <a:headEnd type="none" w="sm" len="sm"/>
              <a:tailEnd type="triangle" w="sm" len="sm"/>
            </a:ln>
            <a:effectLst/>
          </p:spPr>
          <p:txBody>
            <a:bodyPr wrap="none"/>
            <a:lstStyle/>
            <a:p>
              <a:endParaRPr lang="fr-BE"/>
            </a:p>
          </p:txBody>
        </p:sp>
      </p:grpSp>
      <p:sp>
        <p:nvSpPr>
          <p:cNvPr id="90141" name="Text Box 29"/>
          <p:cNvSpPr txBox="1">
            <a:spLocks noChangeArrowheads="1"/>
          </p:cNvSpPr>
          <p:nvPr/>
        </p:nvSpPr>
        <p:spPr bwMode="auto">
          <a:xfrm>
            <a:off x="755650" y="5589588"/>
            <a:ext cx="4841875" cy="396875"/>
          </a:xfrm>
          <a:prstGeom prst="rect">
            <a:avLst/>
          </a:prstGeom>
          <a:noFill/>
          <a:ln w="12700" cap="sq">
            <a:noFill/>
            <a:miter lim="800000"/>
            <a:headEnd type="none" w="sm" len="sm"/>
            <a:tailEnd type="none" w="sm" len="sm"/>
          </a:ln>
          <a:effectLst/>
        </p:spPr>
        <p:txBody>
          <a:bodyPr wrap="none">
            <a:spAutoFit/>
          </a:bodyPr>
          <a:lstStyle/>
          <a:p>
            <a:r>
              <a:rPr lang="fr-BE" sz="2000" b="1">
                <a:latin typeface="Arial" charset="0"/>
                <a:cs typeface="Times New Roman" pitchFamily="18" charset="0"/>
              </a:rPr>
              <a:t>Connaissances </a:t>
            </a:r>
            <a:r>
              <a:rPr lang="fr-BE" sz="2000" b="1" u="sng">
                <a:latin typeface="Arial" charset="0"/>
                <a:cs typeface="Times New Roman" pitchFamily="18" charset="0"/>
              </a:rPr>
              <a:t>à propos</a:t>
            </a:r>
            <a:r>
              <a:rPr lang="fr-BE" sz="2000" b="1">
                <a:latin typeface="Arial" charset="0"/>
                <a:cs typeface="Times New Roman" pitchFamily="18" charset="0"/>
              </a:rPr>
              <a:t> de la science</a:t>
            </a:r>
            <a:endParaRPr lang="fr-FR" sz="2000" b="1">
              <a:latin typeface="Arial" charset="0"/>
              <a:cs typeface="Times New Roman" pitchFamily="18" charset="0"/>
            </a:endParaRPr>
          </a:p>
        </p:txBody>
      </p:sp>
      <p:sp>
        <p:nvSpPr>
          <p:cNvPr id="90142" name="Text Box 30"/>
          <p:cNvSpPr txBox="1">
            <a:spLocks noChangeArrowheads="1"/>
          </p:cNvSpPr>
          <p:nvPr/>
        </p:nvSpPr>
        <p:spPr bwMode="auto">
          <a:xfrm>
            <a:off x="8099425" y="333375"/>
            <a:ext cx="1009650" cy="366713"/>
          </a:xfrm>
          <a:prstGeom prst="rect">
            <a:avLst/>
          </a:prstGeom>
          <a:noFill/>
          <a:ln w="12700" cap="sq">
            <a:noFill/>
            <a:miter lim="800000"/>
            <a:headEnd type="none" w="sm" len="sm"/>
            <a:tailEnd type="none" w="sm" len="sm"/>
          </a:ln>
          <a:effectLst/>
        </p:spPr>
        <p:txBody>
          <a:bodyPr wrap="none">
            <a:spAutoFit/>
          </a:bodyPr>
          <a:lstStyle/>
          <a:p>
            <a:r>
              <a:rPr lang="fr-BE">
                <a:latin typeface="Arial" charset="0"/>
                <a:cs typeface="Times New Roman" pitchFamily="18" charset="0"/>
              </a:rPr>
              <a:t>Niveaux</a:t>
            </a:r>
            <a:endParaRPr lang="fr-FR">
              <a:latin typeface="Arial"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e 30"/>
          <p:cNvGrpSpPr/>
          <p:nvPr/>
        </p:nvGrpSpPr>
        <p:grpSpPr>
          <a:xfrm>
            <a:off x="0" y="0"/>
            <a:ext cx="9144000" cy="6858000"/>
            <a:chOff x="0" y="0"/>
            <a:chExt cx="9144000" cy="6858000"/>
          </a:xfrm>
        </p:grpSpPr>
        <p:grpSp>
          <p:nvGrpSpPr>
            <p:cNvPr id="13" name="Groupe 12"/>
            <p:cNvGrpSpPr/>
            <p:nvPr/>
          </p:nvGrpSpPr>
          <p:grpSpPr>
            <a:xfrm>
              <a:off x="0" y="0"/>
              <a:ext cx="9144000" cy="6858000"/>
              <a:chOff x="0" y="404664"/>
              <a:chExt cx="9144000" cy="6858000"/>
            </a:xfrm>
          </p:grpSpPr>
          <p:pic>
            <p:nvPicPr>
              <p:cNvPr id="147469" name="Picture 13"/>
              <p:cNvPicPr>
                <a:picLocks noChangeAspect="1" noChangeArrowheads="1"/>
              </p:cNvPicPr>
              <p:nvPr/>
            </p:nvPicPr>
            <p:blipFill>
              <a:blip r:embed="rId2" cstate="print"/>
              <a:srcRect/>
              <a:stretch>
                <a:fillRect/>
              </a:stretch>
            </p:blipFill>
            <p:spPr bwMode="auto">
              <a:xfrm>
                <a:off x="0" y="404664"/>
                <a:ext cx="9144000" cy="6858000"/>
              </a:xfrm>
              <a:prstGeom prst="rect">
                <a:avLst/>
              </a:prstGeom>
              <a:noFill/>
              <a:ln w="9525">
                <a:noFill/>
                <a:miter lim="800000"/>
                <a:headEnd/>
                <a:tailEnd/>
              </a:ln>
              <a:effectLst/>
            </p:spPr>
          </p:pic>
          <p:sp>
            <p:nvSpPr>
              <p:cNvPr id="147459" name="Line 3"/>
              <p:cNvSpPr>
                <a:spLocks noChangeShapeType="1"/>
              </p:cNvSpPr>
              <p:nvPr/>
            </p:nvSpPr>
            <p:spPr bwMode="auto">
              <a:xfrm>
                <a:off x="35719" y="3356992"/>
                <a:ext cx="2232025" cy="0"/>
              </a:xfrm>
              <a:prstGeom prst="line">
                <a:avLst/>
              </a:prstGeom>
              <a:noFill/>
              <a:ln w="25400">
                <a:solidFill>
                  <a:srgbClr val="FF0000"/>
                </a:solidFill>
                <a:round/>
                <a:headEnd/>
                <a:tailEnd/>
              </a:ln>
              <a:effectLst/>
            </p:spPr>
            <p:txBody>
              <a:bodyPr/>
              <a:lstStyle/>
              <a:p>
                <a:endParaRPr lang="fr-BE"/>
              </a:p>
            </p:txBody>
          </p:sp>
          <p:sp>
            <p:nvSpPr>
              <p:cNvPr id="147460" name="Line 4"/>
              <p:cNvSpPr>
                <a:spLocks noChangeShapeType="1"/>
              </p:cNvSpPr>
              <p:nvPr/>
            </p:nvSpPr>
            <p:spPr bwMode="auto">
              <a:xfrm>
                <a:off x="35496" y="5877272"/>
                <a:ext cx="2232025" cy="0"/>
              </a:xfrm>
              <a:prstGeom prst="line">
                <a:avLst/>
              </a:prstGeom>
              <a:noFill/>
              <a:ln w="25400">
                <a:solidFill>
                  <a:srgbClr val="FF0000"/>
                </a:solidFill>
                <a:round/>
                <a:headEnd/>
                <a:tailEnd/>
              </a:ln>
              <a:effectLst/>
            </p:spPr>
            <p:txBody>
              <a:bodyPr/>
              <a:lstStyle/>
              <a:p>
                <a:endParaRPr lang="fr-BE"/>
              </a:p>
            </p:txBody>
          </p:sp>
          <p:sp>
            <p:nvSpPr>
              <p:cNvPr id="147461" name="Line 5"/>
              <p:cNvSpPr>
                <a:spLocks noChangeShapeType="1"/>
              </p:cNvSpPr>
              <p:nvPr/>
            </p:nvSpPr>
            <p:spPr bwMode="auto">
              <a:xfrm>
                <a:off x="4572223" y="5445224"/>
                <a:ext cx="2232025" cy="0"/>
              </a:xfrm>
              <a:prstGeom prst="line">
                <a:avLst/>
              </a:prstGeom>
              <a:noFill/>
              <a:ln w="25400">
                <a:solidFill>
                  <a:srgbClr val="FF0000"/>
                </a:solidFill>
                <a:round/>
                <a:headEnd/>
                <a:tailEnd/>
              </a:ln>
              <a:effectLst/>
            </p:spPr>
            <p:txBody>
              <a:bodyPr/>
              <a:lstStyle/>
              <a:p>
                <a:endParaRPr lang="fr-BE"/>
              </a:p>
            </p:txBody>
          </p:sp>
          <p:sp>
            <p:nvSpPr>
              <p:cNvPr id="147462" name="Line 6"/>
              <p:cNvSpPr>
                <a:spLocks noChangeShapeType="1"/>
              </p:cNvSpPr>
              <p:nvPr/>
            </p:nvSpPr>
            <p:spPr bwMode="auto">
              <a:xfrm>
                <a:off x="6804025" y="5301208"/>
                <a:ext cx="2232025" cy="0"/>
              </a:xfrm>
              <a:prstGeom prst="line">
                <a:avLst/>
              </a:prstGeom>
              <a:noFill/>
              <a:ln w="25400">
                <a:solidFill>
                  <a:srgbClr val="FF0000"/>
                </a:solidFill>
                <a:round/>
                <a:headEnd/>
                <a:tailEnd/>
              </a:ln>
              <a:effectLst/>
            </p:spPr>
            <p:txBody>
              <a:bodyPr/>
              <a:lstStyle/>
              <a:p>
                <a:endParaRPr lang="fr-BE"/>
              </a:p>
            </p:txBody>
          </p:sp>
          <p:sp>
            <p:nvSpPr>
              <p:cNvPr id="147463" name="Line 7"/>
              <p:cNvSpPr>
                <a:spLocks noChangeShapeType="1"/>
              </p:cNvSpPr>
              <p:nvPr/>
            </p:nvSpPr>
            <p:spPr bwMode="auto">
              <a:xfrm>
                <a:off x="6794500" y="6597352"/>
                <a:ext cx="2232025" cy="0"/>
              </a:xfrm>
              <a:prstGeom prst="line">
                <a:avLst/>
              </a:prstGeom>
              <a:noFill/>
              <a:ln w="25400">
                <a:solidFill>
                  <a:srgbClr val="FF0000"/>
                </a:solidFill>
                <a:round/>
                <a:headEnd/>
                <a:tailEnd/>
              </a:ln>
              <a:effectLst/>
            </p:spPr>
            <p:txBody>
              <a:bodyPr/>
              <a:lstStyle/>
              <a:p>
                <a:endParaRPr lang="fr-BE"/>
              </a:p>
            </p:txBody>
          </p:sp>
          <p:sp>
            <p:nvSpPr>
              <p:cNvPr id="147464" name="Line 8"/>
              <p:cNvSpPr>
                <a:spLocks noChangeShapeType="1"/>
              </p:cNvSpPr>
              <p:nvPr/>
            </p:nvSpPr>
            <p:spPr bwMode="auto">
              <a:xfrm>
                <a:off x="4562475" y="6813376"/>
                <a:ext cx="2232025" cy="0"/>
              </a:xfrm>
              <a:prstGeom prst="line">
                <a:avLst/>
              </a:prstGeom>
              <a:noFill/>
              <a:ln w="25400">
                <a:solidFill>
                  <a:srgbClr val="FF0000"/>
                </a:solidFill>
                <a:round/>
                <a:headEnd/>
                <a:tailEnd/>
              </a:ln>
              <a:effectLst/>
            </p:spPr>
            <p:txBody>
              <a:bodyPr/>
              <a:lstStyle/>
              <a:p>
                <a:endParaRPr lang="fr-BE"/>
              </a:p>
            </p:txBody>
          </p:sp>
          <p:sp>
            <p:nvSpPr>
              <p:cNvPr id="147465" name="Line 9"/>
              <p:cNvSpPr>
                <a:spLocks noChangeShapeType="1"/>
              </p:cNvSpPr>
              <p:nvPr/>
            </p:nvSpPr>
            <p:spPr bwMode="auto">
              <a:xfrm>
                <a:off x="2267744" y="5877272"/>
                <a:ext cx="2232025" cy="0"/>
              </a:xfrm>
              <a:prstGeom prst="line">
                <a:avLst/>
              </a:prstGeom>
              <a:noFill/>
              <a:ln w="25400">
                <a:solidFill>
                  <a:srgbClr val="FF0000"/>
                </a:solidFill>
                <a:round/>
                <a:headEnd/>
                <a:tailEnd/>
              </a:ln>
              <a:effectLst/>
            </p:spPr>
            <p:txBody>
              <a:bodyPr/>
              <a:lstStyle/>
              <a:p>
                <a:endParaRPr lang="fr-BE"/>
              </a:p>
            </p:txBody>
          </p:sp>
          <p:sp>
            <p:nvSpPr>
              <p:cNvPr id="147466" name="Line 10"/>
              <p:cNvSpPr>
                <a:spLocks noChangeShapeType="1"/>
              </p:cNvSpPr>
              <p:nvPr/>
            </p:nvSpPr>
            <p:spPr bwMode="auto">
              <a:xfrm>
                <a:off x="2306638" y="6813376"/>
                <a:ext cx="2232025" cy="0"/>
              </a:xfrm>
              <a:prstGeom prst="line">
                <a:avLst/>
              </a:prstGeom>
              <a:noFill/>
              <a:ln w="25400">
                <a:solidFill>
                  <a:srgbClr val="FF0000"/>
                </a:solidFill>
                <a:round/>
                <a:headEnd/>
                <a:tailEnd/>
              </a:ln>
              <a:effectLst/>
            </p:spPr>
            <p:txBody>
              <a:bodyPr/>
              <a:lstStyle/>
              <a:p>
                <a:endParaRPr lang="fr-BE"/>
              </a:p>
            </p:txBody>
          </p:sp>
          <p:sp>
            <p:nvSpPr>
              <p:cNvPr id="147467" name="Rectangle 11"/>
              <p:cNvSpPr>
                <a:spLocks noChangeArrowheads="1"/>
              </p:cNvSpPr>
              <p:nvPr/>
            </p:nvSpPr>
            <p:spPr bwMode="auto">
              <a:xfrm>
                <a:off x="35496" y="432470"/>
                <a:ext cx="2232025" cy="404242"/>
              </a:xfrm>
              <a:prstGeom prst="rect">
                <a:avLst/>
              </a:prstGeom>
              <a:noFill/>
              <a:ln w="25400">
                <a:solidFill>
                  <a:srgbClr val="FF0000"/>
                </a:solidFill>
                <a:miter lim="800000"/>
                <a:headEnd/>
                <a:tailEnd/>
              </a:ln>
              <a:effectLst/>
            </p:spPr>
            <p:txBody>
              <a:bodyPr wrap="none" anchor="ctr"/>
              <a:lstStyle/>
              <a:p>
                <a:endParaRPr lang="fr-BE" dirty="0"/>
              </a:p>
            </p:txBody>
          </p:sp>
          <p:sp>
            <p:nvSpPr>
              <p:cNvPr id="147468" name="Rectangle 12"/>
              <p:cNvSpPr>
                <a:spLocks noChangeArrowheads="1"/>
              </p:cNvSpPr>
              <p:nvPr/>
            </p:nvSpPr>
            <p:spPr bwMode="auto">
              <a:xfrm>
                <a:off x="2411413" y="404664"/>
                <a:ext cx="6553200" cy="244800"/>
              </a:xfrm>
              <a:prstGeom prst="rect">
                <a:avLst/>
              </a:prstGeom>
              <a:noFill/>
              <a:ln w="25400">
                <a:solidFill>
                  <a:srgbClr val="FF0000"/>
                </a:solidFill>
                <a:miter lim="800000"/>
                <a:headEnd/>
                <a:tailEnd/>
              </a:ln>
              <a:effectLst/>
            </p:spPr>
            <p:txBody>
              <a:bodyPr wrap="none" anchor="ctr"/>
              <a:lstStyle/>
              <a:p>
                <a:endParaRPr lang="fr-BE" dirty="0">
                  <a:solidFill>
                    <a:schemeClr val="bg1"/>
                  </a:solidFill>
                </a:endParaRPr>
              </a:p>
            </p:txBody>
          </p:sp>
        </p:grpSp>
        <p:cxnSp>
          <p:nvCxnSpPr>
            <p:cNvPr id="15" name="Connecteur droit avec flèche 14"/>
            <p:cNvCxnSpPr/>
            <p:nvPr/>
          </p:nvCxnSpPr>
          <p:spPr>
            <a:xfrm rot="5400000">
              <a:off x="144302" y="4184290"/>
              <a:ext cx="2520280" cy="1588"/>
            </a:xfrm>
            <a:prstGeom prst="straightConnector1">
              <a:avLst/>
            </a:prstGeom>
            <a:ln w="28575">
              <a:solidFill>
                <a:srgbClr val="FF3300"/>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16" name="Connecteur droit avec flèche 15"/>
            <p:cNvCxnSpPr/>
            <p:nvPr/>
          </p:nvCxnSpPr>
          <p:spPr>
            <a:xfrm rot="16200000" flipH="1">
              <a:off x="2915818" y="5949279"/>
              <a:ext cx="1008111" cy="2"/>
            </a:xfrm>
            <a:prstGeom prst="straightConnector1">
              <a:avLst/>
            </a:prstGeom>
            <a:ln w="28575">
              <a:solidFill>
                <a:srgbClr val="FF3300"/>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21" name="Connecteur droit avec flèche 20"/>
            <p:cNvCxnSpPr/>
            <p:nvPr/>
          </p:nvCxnSpPr>
          <p:spPr>
            <a:xfrm rot="5400000">
              <a:off x="5076849" y="5733256"/>
              <a:ext cx="1439370" cy="795"/>
            </a:xfrm>
            <a:prstGeom prst="straightConnector1">
              <a:avLst/>
            </a:prstGeom>
            <a:ln w="28575">
              <a:solidFill>
                <a:srgbClr val="FF3300"/>
              </a:solidFill>
              <a:headEnd type="arrow"/>
              <a:tailEnd type="arrow"/>
            </a:ln>
          </p:spPr>
          <p:style>
            <a:lnRef idx="1">
              <a:schemeClr val="accent6"/>
            </a:lnRef>
            <a:fillRef idx="0">
              <a:schemeClr val="accent6"/>
            </a:fillRef>
            <a:effectRef idx="0">
              <a:schemeClr val="accent6"/>
            </a:effectRef>
            <a:fontRef idx="minor">
              <a:schemeClr val="tx1"/>
            </a:fontRef>
          </p:style>
        </p:cxnSp>
        <p:cxnSp>
          <p:nvCxnSpPr>
            <p:cNvPr id="26" name="Connecteur droit avec flèche 25"/>
            <p:cNvCxnSpPr/>
            <p:nvPr/>
          </p:nvCxnSpPr>
          <p:spPr>
            <a:xfrm rot="16200000" flipH="1">
              <a:off x="7344308" y="5553235"/>
              <a:ext cx="1368153" cy="1"/>
            </a:xfrm>
            <a:prstGeom prst="straightConnector1">
              <a:avLst/>
            </a:prstGeom>
            <a:ln w="28575">
              <a:solidFill>
                <a:srgbClr val="FF3300"/>
              </a:solidFill>
              <a:headEnd type="arrow"/>
              <a:tailEnd type="arrow"/>
            </a:ln>
          </p:spPr>
          <p:style>
            <a:lnRef idx="1">
              <a:schemeClr val="accent6"/>
            </a:lnRef>
            <a:fillRef idx="0">
              <a:schemeClr val="accent6"/>
            </a:fillRef>
            <a:effectRef idx="0">
              <a:schemeClr val="accent6"/>
            </a:effectRef>
            <a:fontRef idx="minor">
              <a:schemeClr val="tx1"/>
            </a:fontRef>
          </p:style>
        </p:cxnSp>
      </p:grpSp>
      <p:sp>
        <p:nvSpPr>
          <p:cNvPr id="32" name="Espace réservé du numéro de diapositive 31"/>
          <p:cNvSpPr>
            <a:spLocks noGrp="1"/>
          </p:cNvSpPr>
          <p:nvPr>
            <p:ph type="sldNum" sz="quarter" idx="11"/>
          </p:nvPr>
        </p:nvSpPr>
        <p:spPr/>
        <p:txBody>
          <a:bodyPr/>
          <a:lstStyle/>
          <a:p>
            <a:fld id="{9B04508B-728F-4BF5-AF88-B4A6B727A020}" type="slidenum">
              <a:rPr lang="fr-BE" smtClean="0"/>
              <a:pPr/>
              <a:t>18</a:t>
            </a:fld>
            <a:endParaRPr lang="fr-B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xfrm>
            <a:off x="0" y="471512"/>
            <a:ext cx="8937625" cy="1157288"/>
          </a:xfrm>
          <a:noFill/>
          <a:ln/>
        </p:spPr>
        <p:txBody>
          <a:bodyPr>
            <a:normAutofit/>
          </a:bodyPr>
          <a:lstStyle/>
          <a:p>
            <a:pPr algn="ctr"/>
            <a:r>
              <a:rPr lang="fr-BE" sz="3200" dirty="0"/>
              <a:t>Connaissances à propos de la science</a:t>
            </a:r>
            <a:br>
              <a:rPr lang="fr-BE" sz="3200" dirty="0"/>
            </a:br>
            <a:r>
              <a:rPr lang="fr-BE" sz="3200" dirty="0"/>
              <a:t> Connaissances en sciences</a:t>
            </a:r>
          </a:p>
        </p:txBody>
      </p:sp>
      <p:sp>
        <p:nvSpPr>
          <p:cNvPr id="45058" name="Rectangle 2"/>
          <p:cNvSpPr>
            <a:spLocks noGrp="1" noChangeArrowheads="1"/>
          </p:cNvSpPr>
          <p:nvPr>
            <p:ph idx="1"/>
          </p:nvPr>
        </p:nvSpPr>
        <p:spPr>
          <a:xfrm>
            <a:off x="457200" y="1341438"/>
            <a:ext cx="8229600" cy="5256212"/>
          </a:xfrm>
        </p:spPr>
        <p:txBody>
          <a:bodyPr/>
          <a:lstStyle/>
          <a:p>
            <a:pPr>
              <a:lnSpc>
                <a:spcPct val="80000"/>
              </a:lnSpc>
            </a:pPr>
            <a:endParaRPr lang="fr-FR" dirty="0"/>
          </a:p>
          <a:p>
            <a:pPr>
              <a:lnSpc>
                <a:spcPct val="80000"/>
              </a:lnSpc>
            </a:pPr>
            <a:r>
              <a:rPr lang="fr-FR" dirty="0"/>
              <a:t>Performances </a:t>
            </a:r>
            <a:r>
              <a:rPr lang="fr-FR" dirty="0">
                <a:solidFill>
                  <a:srgbClr val="FFFF00"/>
                </a:solidFill>
              </a:rPr>
              <a:t>comparables</a:t>
            </a:r>
            <a:r>
              <a:rPr lang="fr-FR" dirty="0"/>
              <a:t> à la moyenne internationale</a:t>
            </a:r>
          </a:p>
          <a:p>
            <a:pPr lvl="1">
              <a:lnSpc>
                <a:spcPct val="80000"/>
              </a:lnSpc>
            </a:pPr>
            <a:r>
              <a:rPr lang="fr-FR" dirty="0">
                <a:solidFill>
                  <a:srgbClr val="FFFF00"/>
                </a:solidFill>
              </a:rPr>
              <a:t>Connaissances à propos de la science</a:t>
            </a:r>
          </a:p>
          <a:p>
            <a:pPr>
              <a:lnSpc>
                <a:spcPct val="80000"/>
              </a:lnSpc>
            </a:pPr>
            <a:endParaRPr lang="fr-FR" dirty="0"/>
          </a:p>
          <a:p>
            <a:pPr>
              <a:lnSpc>
                <a:spcPct val="80000"/>
              </a:lnSpc>
            </a:pPr>
            <a:r>
              <a:rPr lang="fr-FR" dirty="0"/>
              <a:t>Performances </a:t>
            </a:r>
            <a:r>
              <a:rPr lang="fr-FR" dirty="0">
                <a:solidFill>
                  <a:srgbClr val="FFFF00"/>
                </a:solidFill>
              </a:rPr>
              <a:t>plus faibles</a:t>
            </a:r>
            <a:r>
              <a:rPr lang="fr-FR" dirty="0"/>
              <a:t> que la moyenne internationale dans la </a:t>
            </a:r>
            <a:r>
              <a:rPr lang="fr-FR" dirty="0">
                <a:solidFill>
                  <a:srgbClr val="FFFF00"/>
                </a:solidFill>
              </a:rPr>
              <a:t>mobilisation</a:t>
            </a:r>
            <a:r>
              <a:rPr lang="fr-FR" dirty="0"/>
              <a:t> des connaissances</a:t>
            </a:r>
          </a:p>
          <a:p>
            <a:pPr lvl="1">
              <a:lnSpc>
                <a:spcPct val="80000"/>
              </a:lnSpc>
            </a:pPr>
            <a:r>
              <a:rPr lang="fr-FR" dirty="0">
                <a:solidFill>
                  <a:srgbClr val="FFFF00"/>
                </a:solidFill>
              </a:rPr>
              <a:t>Terre et Univers</a:t>
            </a:r>
          </a:p>
          <a:p>
            <a:pPr lvl="1">
              <a:lnSpc>
                <a:spcPct val="80000"/>
              </a:lnSpc>
            </a:pPr>
            <a:r>
              <a:rPr lang="fr-FR" dirty="0">
                <a:solidFill>
                  <a:srgbClr val="FFFF00"/>
                </a:solidFill>
              </a:rPr>
              <a:t>Systèmes vivants</a:t>
            </a:r>
          </a:p>
          <a:p>
            <a:pPr lvl="1">
              <a:lnSpc>
                <a:spcPct val="80000"/>
              </a:lnSpc>
            </a:pPr>
            <a:r>
              <a:rPr lang="fr-FR" dirty="0">
                <a:solidFill>
                  <a:srgbClr val="FFFF00"/>
                </a:solidFill>
              </a:rPr>
              <a:t>Systèmes physiques</a:t>
            </a:r>
            <a:r>
              <a:rPr lang="fr-BE" dirty="0">
                <a:solidFill>
                  <a:srgbClr val="FFFF00"/>
                </a:solidFill>
              </a:rPr>
              <a:t> et chimiques</a:t>
            </a:r>
            <a:endParaRPr lang="fr-FR" dirty="0">
              <a:solidFill>
                <a:srgbClr val="FFFF00"/>
              </a:solidFill>
            </a:endParaRP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19</a:t>
            </a:fld>
            <a:endParaRPr lang="fr-BE"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7" name="Picture 3"/>
          <p:cNvPicPr>
            <a:picLocks noChangeAspect="1" noChangeArrowheads="1"/>
          </p:cNvPicPr>
          <p:nvPr/>
        </p:nvPicPr>
        <p:blipFill>
          <a:blip r:embed="rId2" cstate="print"/>
          <a:srcRect l="1067" t="3279" r="5059" b="6557"/>
          <a:stretch>
            <a:fillRect/>
          </a:stretch>
        </p:blipFill>
        <p:spPr bwMode="auto">
          <a:xfrm>
            <a:off x="1259632" y="2474894"/>
            <a:ext cx="6480720" cy="4050450"/>
          </a:xfrm>
          <a:prstGeom prst="rect">
            <a:avLst/>
          </a:prstGeom>
          <a:noFill/>
          <a:ln w="9525">
            <a:noFill/>
            <a:miter lim="800000"/>
            <a:headEnd/>
            <a:tailEnd/>
          </a:ln>
        </p:spPr>
      </p:pic>
      <p:sp>
        <p:nvSpPr>
          <p:cNvPr id="185346" name="Rectangle 2"/>
          <p:cNvSpPr>
            <a:spLocks noGrp="1" noChangeArrowheads="1"/>
          </p:cNvSpPr>
          <p:nvPr>
            <p:ph type="title"/>
          </p:nvPr>
        </p:nvSpPr>
        <p:spPr>
          <a:xfrm>
            <a:off x="313060" y="1003250"/>
            <a:ext cx="8507412" cy="1417638"/>
          </a:xfrm>
          <a:noFill/>
          <a:ln/>
        </p:spPr>
        <p:txBody>
          <a:bodyPr/>
          <a:lstStyle/>
          <a:p>
            <a:pPr algn="ctr"/>
            <a:r>
              <a:rPr lang="fr-BE" sz="4800" b="1" dirty="0"/>
              <a:t>Qu’est-ce que PISA ?</a:t>
            </a:r>
          </a:p>
        </p:txBody>
      </p:sp>
      <p:pic>
        <p:nvPicPr>
          <p:cNvPr id="5" name="Picture 7"/>
          <p:cNvPicPr>
            <a:picLocks noChangeAspect="1" noChangeArrowheads="1"/>
          </p:cNvPicPr>
          <p:nvPr/>
        </p:nvPicPr>
        <p:blipFill>
          <a:blip r:embed="rId3"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9B04508B-728F-4BF5-AF88-B4A6B727A020}" type="slidenum">
              <a:rPr lang="fr-BE" smtClean="0"/>
              <a:pPr/>
              <a:t>2</a:t>
            </a:fld>
            <a:endParaRPr lang="fr-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251520" y="548680"/>
            <a:ext cx="8686800" cy="1157288"/>
          </a:xfrm>
          <a:noFill/>
          <a:ln/>
        </p:spPr>
        <p:txBody>
          <a:bodyPr/>
          <a:lstStyle/>
          <a:p>
            <a:endParaRPr lang="fr-BE" dirty="0"/>
          </a:p>
        </p:txBody>
      </p:sp>
      <p:sp>
        <p:nvSpPr>
          <p:cNvPr id="51202" name="Rectangle 2"/>
          <p:cNvSpPr>
            <a:spLocks noGrp="1" noChangeArrowheads="1"/>
          </p:cNvSpPr>
          <p:nvPr>
            <p:ph idx="1"/>
          </p:nvPr>
        </p:nvSpPr>
        <p:spPr>
          <a:xfrm>
            <a:off x="457200" y="2133600"/>
            <a:ext cx="8229600" cy="4464050"/>
          </a:xfrm>
        </p:spPr>
        <p:txBody>
          <a:bodyPr/>
          <a:lstStyle/>
          <a:p>
            <a:pPr>
              <a:lnSpc>
                <a:spcPct val="80000"/>
              </a:lnSpc>
            </a:pPr>
            <a:r>
              <a:rPr lang="fr-FR" dirty="0"/>
              <a:t>En moyenne, les élèves de la Communauté française peuvent faire la distinction entre ce qui relève de la science et ce qui n’en relève pas, reconnaître une démarche scientifique et utiliser des données scientifiques fournies</a:t>
            </a:r>
          </a:p>
          <a:p>
            <a:pPr>
              <a:lnSpc>
                <a:spcPct val="80000"/>
              </a:lnSpc>
              <a:buNone/>
            </a:pPr>
            <a:endParaRPr lang="fr-FR"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20</a:t>
            </a:fld>
            <a:endParaRPr lang="fr-BE" dirty="0"/>
          </a:p>
        </p:txBody>
      </p:sp>
    </p:spTree>
    <p:extLst>
      <p:ext uri="{BB962C8B-B14F-4D97-AF65-F5344CB8AC3E}">
        <p14:creationId xmlns:p14="http://schemas.microsoft.com/office/powerpoint/2010/main" val="2730336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title"/>
          </p:nvPr>
        </p:nvSpPr>
        <p:spPr>
          <a:xfrm>
            <a:off x="250825" y="543520"/>
            <a:ext cx="8686800" cy="1157288"/>
          </a:xfrm>
          <a:noFill/>
          <a:ln/>
        </p:spPr>
        <p:txBody>
          <a:bodyPr/>
          <a:lstStyle/>
          <a:p>
            <a:endParaRPr lang="fr-BE" dirty="0"/>
          </a:p>
        </p:txBody>
      </p:sp>
      <p:sp>
        <p:nvSpPr>
          <p:cNvPr id="70658" name="Rectangle 2"/>
          <p:cNvSpPr>
            <a:spLocks noGrp="1" noChangeArrowheads="1"/>
          </p:cNvSpPr>
          <p:nvPr>
            <p:ph idx="1"/>
          </p:nvPr>
        </p:nvSpPr>
        <p:spPr>
          <a:xfrm>
            <a:off x="457200" y="1341438"/>
            <a:ext cx="8229600" cy="5256212"/>
          </a:xfrm>
        </p:spPr>
        <p:txBody>
          <a:bodyPr/>
          <a:lstStyle/>
          <a:p>
            <a:pPr>
              <a:buFont typeface="Wingdings" pitchFamily="2" charset="2"/>
              <a:buNone/>
            </a:pPr>
            <a:endParaRPr lang="fr-FR" dirty="0"/>
          </a:p>
          <a:p>
            <a:r>
              <a:rPr lang="fr-FR" dirty="0"/>
              <a:t>Les performances sont en moyenne faibles lorsqu’il s’agit de mobiliser des connaissances en sciences, autrement dit, lorsqu’il s’agit de </a:t>
            </a:r>
            <a:endParaRPr lang="fr-FR" dirty="0" smtClean="0"/>
          </a:p>
          <a:p>
            <a:pPr lvl="1">
              <a:buNone/>
            </a:pPr>
            <a:r>
              <a:rPr lang="fr-FR" dirty="0" smtClean="0"/>
              <a:t>«</a:t>
            </a:r>
            <a:r>
              <a:rPr lang="fr-FR" dirty="0"/>
              <a:t> </a:t>
            </a:r>
            <a:r>
              <a:rPr lang="fr-FR" i="1" dirty="0"/>
              <a:t>maîtriser des savoirs scientifiques permettant de prendre une part active dans une société technoscientifique</a:t>
            </a:r>
            <a:r>
              <a:rPr lang="fr-FR" dirty="0"/>
              <a:t> » </a:t>
            </a:r>
            <a:endParaRPr lang="fr-FR" dirty="0" smtClean="0"/>
          </a:p>
          <a:p>
            <a:pPr lvl="1">
              <a:buNone/>
            </a:pPr>
            <a:r>
              <a:rPr lang="fr-FR" sz="2000" i="1" dirty="0" smtClean="0"/>
              <a:t>	Compétences </a:t>
            </a:r>
            <a:r>
              <a:rPr lang="fr-FR" sz="2000" i="1" dirty="0"/>
              <a:t>terminales et savoirs requis en sciences</a:t>
            </a:r>
            <a:endParaRPr lang="fr-FR"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21</a:t>
            </a:fld>
            <a:endParaRPr lang="fr-BE" dirty="0"/>
          </a:p>
        </p:txBody>
      </p:sp>
    </p:spTree>
    <p:extLst>
      <p:ext uri="{BB962C8B-B14F-4D97-AF65-F5344CB8AC3E}">
        <p14:creationId xmlns:p14="http://schemas.microsoft.com/office/powerpoint/2010/main" val="510745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title"/>
          </p:nvPr>
        </p:nvSpPr>
        <p:spPr>
          <a:xfrm>
            <a:off x="250825" y="543520"/>
            <a:ext cx="8686800" cy="1157288"/>
          </a:xfrm>
          <a:noFill/>
          <a:ln/>
        </p:spPr>
        <p:txBody>
          <a:bodyPr/>
          <a:lstStyle/>
          <a:p>
            <a:endParaRPr lang="fr-BE" dirty="0"/>
          </a:p>
        </p:txBody>
      </p:sp>
      <p:sp>
        <p:nvSpPr>
          <p:cNvPr id="70658" name="Rectangle 2"/>
          <p:cNvSpPr>
            <a:spLocks noGrp="1" noChangeArrowheads="1"/>
          </p:cNvSpPr>
          <p:nvPr>
            <p:ph idx="1"/>
          </p:nvPr>
        </p:nvSpPr>
        <p:spPr>
          <a:xfrm>
            <a:off x="457200" y="1341438"/>
            <a:ext cx="8229600" cy="5256212"/>
          </a:xfrm>
        </p:spPr>
        <p:txBody>
          <a:bodyPr/>
          <a:lstStyle/>
          <a:p>
            <a:pPr>
              <a:buFont typeface="Wingdings" pitchFamily="2" charset="2"/>
              <a:buNone/>
            </a:pPr>
            <a:endParaRPr lang="fr-FR" dirty="0"/>
          </a:p>
          <a:p>
            <a:r>
              <a:rPr lang="fr-FR" dirty="0" smtClean="0"/>
              <a:t>Le constat est-il récent ?</a:t>
            </a: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22</a:t>
            </a:fld>
            <a:endParaRPr lang="fr-BE" dirty="0"/>
          </a:p>
        </p:txBody>
      </p:sp>
    </p:spTree>
    <p:extLst>
      <p:ext uri="{BB962C8B-B14F-4D97-AF65-F5344CB8AC3E}">
        <p14:creationId xmlns:p14="http://schemas.microsoft.com/office/powerpoint/2010/main" val="533057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79712" y="444624"/>
            <a:ext cx="5400601" cy="6008712"/>
            <a:chOff x="1066" y="150"/>
            <a:chExt cx="3750" cy="4020"/>
          </a:xfrm>
        </p:grpSpPr>
        <p:grpSp>
          <p:nvGrpSpPr>
            <p:cNvPr id="3" name="Group 3"/>
            <p:cNvGrpSpPr>
              <a:grpSpLocks/>
            </p:cNvGrpSpPr>
            <p:nvPr/>
          </p:nvGrpSpPr>
          <p:grpSpPr bwMode="auto">
            <a:xfrm>
              <a:off x="1066" y="150"/>
              <a:ext cx="3750" cy="4020"/>
              <a:chOff x="2260" y="150"/>
              <a:chExt cx="3750" cy="4020"/>
            </a:xfrm>
          </p:grpSpPr>
          <p:pic>
            <p:nvPicPr>
              <p:cNvPr id="29700" name="Picture 4" descr="Figure25Sciencesbis"/>
              <p:cNvPicPr>
                <a:picLocks noChangeAspect="1" noChangeArrowheads="1"/>
              </p:cNvPicPr>
              <p:nvPr/>
            </p:nvPicPr>
            <p:blipFill>
              <a:blip r:embed="rId3" cstate="print"/>
              <a:srcRect/>
              <a:stretch>
                <a:fillRect/>
              </a:stretch>
            </p:blipFill>
            <p:spPr bwMode="auto">
              <a:xfrm>
                <a:off x="2260" y="150"/>
                <a:ext cx="3750" cy="4020"/>
              </a:xfrm>
              <a:prstGeom prst="rect">
                <a:avLst/>
              </a:prstGeom>
              <a:noFill/>
            </p:spPr>
          </p:pic>
          <p:sp>
            <p:nvSpPr>
              <p:cNvPr id="29701" name="Text Box 5"/>
              <p:cNvSpPr txBox="1">
                <a:spLocks noChangeArrowheads="1"/>
              </p:cNvSpPr>
              <p:nvPr/>
            </p:nvSpPr>
            <p:spPr bwMode="auto">
              <a:xfrm>
                <a:off x="2532" y="1943"/>
                <a:ext cx="348" cy="231"/>
              </a:xfrm>
              <a:prstGeom prst="rect">
                <a:avLst/>
              </a:prstGeom>
              <a:noFill/>
              <a:ln w="9525">
                <a:noFill/>
                <a:miter lim="800000"/>
                <a:headEnd/>
                <a:tailEnd/>
              </a:ln>
              <a:effectLst/>
            </p:spPr>
            <p:txBody>
              <a:bodyPr wrap="none">
                <a:spAutoFit/>
              </a:bodyPr>
              <a:lstStyle/>
              <a:p>
                <a:r>
                  <a:rPr lang="en-GB">
                    <a:solidFill>
                      <a:srgbClr val="FF9900"/>
                    </a:solidFill>
                    <a:latin typeface="Tahoma" pitchFamily="34" charset="0"/>
                  </a:rPr>
                  <a:t>BFL</a:t>
                </a:r>
              </a:p>
            </p:txBody>
          </p:sp>
          <p:sp>
            <p:nvSpPr>
              <p:cNvPr id="29702" name="Text Box 6"/>
              <p:cNvSpPr txBox="1">
                <a:spLocks noChangeArrowheads="1"/>
              </p:cNvSpPr>
              <p:nvPr/>
            </p:nvSpPr>
            <p:spPr bwMode="auto">
              <a:xfrm>
                <a:off x="2560" y="2791"/>
                <a:ext cx="365" cy="231"/>
              </a:xfrm>
              <a:prstGeom prst="rect">
                <a:avLst/>
              </a:prstGeom>
              <a:noFill/>
              <a:ln w="9525">
                <a:noFill/>
                <a:miter lim="800000"/>
                <a:headEnd/>
                <a:tailEnd/>
              </a:ln>
              <a:effectLst/>
            </p:spPr>
            <p:txBody>
              <a:bodyPr wrap="none">
                <a:spAutoFit/>
              </a:bodyPr>
              <a:lstStyle/>
              <a:p>
                <a:r>
                  <a:rPr lang="en-GB">
                    <a:solidFill>
                      <a:srgbClr val="99CCFF"/>
                    </a:solidFill>
                    <a:latin typeface="Tahoma" pitchFamily="34" charset="0"/>
                  </a:rPr>
                  <a:t>BFR</a:t>
                </a:r>
              </a:p>
            </p:txBody>
          </p:sp>
        </p:grpSp>
        <p:sp>
          <p:nvSpPr>
            <p:cNvPr id="29703" name="Oval 7"/>
            <p:cNvSpPr>
              <a:spLocks noChangeArrowheads="1"/>
            </p:cNvSpPr>
            <p:nvPr/>
          </p:nvSpPr>
          <p:spPr bwMode="auto">
            <a:xfrm>
              <a:off x="1746" y="2840"/>
              <a:ext cx="90" cy="90"/>
            </a:xfrm>
            <a:prstGeom prst="ellipse">
              <a:avLst/>
            </a:prstGeom>
            <a:solidFill>
              <a:schemeClr val="accent1"/>
            </a:solidFill>
            <a:ln w="9525">
              <a:solidFill>
                <a:schemeClr val="tx1"/>
              </a:solidFill>
              <a:round/>
              <a:headEnd/>
              <a:tailEnd/>
            </a:ln>
            <a:effectLst/>
          </p:spPr>
          <p:txBody>
            <a:bodyPr wrap="none" anchor="ctr"/>
            <a:lstStyle/>
            <a:p>
              <a:endParaRPr lang="fr-BE"/>
            </a:p>
          </p:txBody>
        </p:sp>
        <p:sp>
          <p:nvSpPr>
            <p:cNvPr id="29704" name="Oval 8"/>
            <p:cNvSpPr>
              <a:spLocks noChangeArrowheads="1"/>
            </p:cNvSpPr>
            <p:nvPr/>
          </p:nvSpPr>
          <p:spPr bwMode="auto">
            <a:xfrm>
              <a:off x="3969" y="3023"/>
              <a:ext cx="90" cy="90"/>
            </a:xfrm>
            <a:prstGeom prst="ellipse">
              <a:avLst/>
            </a:prstGeom>
            <a:solidFill>
              <a:schemeClr val="accent1"/>
            </a:solidFill>
            <a:ln w="9525">
              <a:solidFill>
                <a:schemeClr val="tx1"/>
              </a:solidFill>
              <a:round/>
              <a:headEnd/>
              <a:tailEnd/>
            </a:ln>
            <a:effectLst/>
          </p:spPr>
          <p:txBody>
            <a:bodyPr wrap="none" anchor="ctr"/>
            <a:lstStyle/>
            <a:p>
              <a:endParaRPr lang="fr-BE"/>
            </a:p>
          </p:txBody>
        </p:sp>
        <p:sp>
          <p:nvSpPr>
            <p:cNvPr id="29705" name="Oval 9"/>
            <p:cNvSpPr>
              <a:spLocks noChangeArrowheads="1"/>
            </p:cNvSpPr>
            <p:nvPr/>
          </p:nvSpPr>
          <p:spPr bwMode="auto">
            <a:xfrm>
              <a:off x="3923" y="1570"/>
              <a:ext cx="90" cy="90"/>
            </a:xfrm>
            <a:prstGeom prst="ellipse">
              <a:avLst/>
            </a:prstGeom>
            <a:solidFill>
              <a:srgbClr val="FF9900"/>
            </a:solidFill>
            <a:ln w="9525">
              <a:solidFill>
                <a:schemeClr val="tx1"/>
              </a:solidFill>
              <a:round/>
              <a:headEnd/>
              <a:tailEnd/>
            </a:ln>
            <a:effectLst/>
          </p:spPr>
          <p:txBody>
            <a:bodyPr wrap="none" anchor="ctr"/>
            <a:lstStyle/>
            <a:p>
              <a:endParaRPr lang="fr-BE"/>
            </a:p>
          </p:txBody>
        </p:sp>
        <p:sp>
          <p:nvSpPr>
            <p:cNvPr id="29706" name="Oval 10"/>
            <p:cNvSpPr>
              <a:spLocks noChangeArrowheads="1"/>
            </p:cNvSpPr>
            <p:nvPr/>
          </p:nvSpPr>
          <p:spPr bwMode="auto">
            <a:xfrm>
              <a:off x="1701" y="2024"/>
              <a:ext cx="90" cy="90"/>
            </a:xfrm>
            <a:prstGeom prst="ellipse">
              <a:avLst/>
            </a:prstGeom>
            <a:solidFill>
              <a:srgbClr val="FF9900"/>
            </a:solidFill>
            <a:ln w="9525">
              <a:solidFill>
                <a:schemeClr val="tx1"/>
              </a:solidFill>
              <a:round/>
              <a:headEnd/>
              <a:tailEnd/>
            </a:ln>
            <a:effectLst/>
          </p:spPr>
          <p:txBody>
            <a:bodyPr wrap="none" anchor="ctr"/>
            <a:lstStyle/>
            <a:p>
              <a:endParaRPr lang="fr-BE"/>
            </a:p>
          </p:txBody>
        </p:sp>
      </p:grpSp>
      <p:sp>
        <p:nvSpPr>
          <p:cNvPr id="29707" name="Rectangle 11"/>
          <p:cNvSpPr>
            <a:spLocks noGrp="1" noChangeArrowheads="1"/>
          </p:cNvSpPr>
          <p:nvPr>
            <p:ph type="title"/>
          </p:nvPr>
        </p:nvSpPr>
        <p:spPr>
          <a:xfrm>
            <a:off x="304800" y="2438400"/>
            <a:ext cx="1524000" cy="1169988"/>
          </a:xfrm>
        </p:spPr>
        <p:txBody>
          <a:bodyPr/>
          <a:lstStyle/>
          <a:p>
            <a:pPr algn="ctr"/>
            <a:r>
              <a:rPr lang="en-GB" sz="2400" dirty="0" smtClean="0">
                <a:solidFill>
                  <a:srgbClr val="FFFF66"/>
                </a:solidFill>
              </a:rPr>
              <a:t>TIMSS</a:t>
            </a:r>
            <a:br>
              <a:rPr lang="en-GB" sz="2400" dirty="0" smtClean="0">
                <a:solidFill>
                  <a:srgbClr val="FFFF66"/>
                </a:solidFill>
              </a:rPr>
            </a:br>
            <a:r>
              <a:rPr lang="en-GB" sz="2400" dirty="0" smtClean="0">
                <a:solidFill>
                  <a:srgbClr val="FFFF66"/>
                </a:solidFill>
              </a:rPr>
              <a:t>Sciences</a:t>
            </a:r>
            <a:endParaRPr lang="en-GB" sz="2400" dirty="0">
              <a:solidFill>
                <a:srgbClr val="FFFF66"/>
              </a:solidFill>
            </a:endParaRPr>
          </a:p>
        </p:txBody>
      </p:sp>
      <p:sp>
        <p:nvSpPr>
          <p:cNvPr id="12" name="Rectangle 11"/>
          <p:cNvSpPr/>
          <p:nvPr/>
        </p:nvSpPr>
        <p:spPr>
          <a:xfrm>
            <a:off x="288032" y="6536377"/>
            <a:ext cx="6372200" cy="276999"/>
          </a:xfrm>
          <a:prstGeom prst="rect">
            <a:avLst/>
          </a:prstGeom>
        </p:spPr>
        <p:txBody>
          <a:bodyPr wrap="square">
            <a:spAutoFit/>
          </a:bodyPr>
          <a:lstStyle/>
          <a:p>
            <a:r>
              <a:rPr lang="fr-BE" sz="1200" dirty="0" smtClean="0"/>
              <a:t>I.E.A.: </a:t>
            </a:r>
            <a:r>
              <a:rPr lang="fr-BE" sz="1200" i="1" dirty="0" smtClean="0"/>
              <a:t>International Association for the Evaluation of </a:t>
            </a:r>
            <a:r>
              <a:rPr lang="fr-BE" sz="1200" i="1" dirty="0" err="1" smtClean="0"/>
              <a:t>Educational</a:t>
            </a:r>
            <a:r>
              <a:rPr lang="fr-BE" sz="1200" i="1" dirty="0" smtClean="0"/>
              <a:t> </a:t>
            </a:r>
            <a:r>
              <a:rPr lang="fr-BE" sz="1200" i="1" dirty="0" err="1" smtClean="0"/>
              <a:t>Achievement</a:t>
            </a:r>
            <a:r>
              <a:rPr lang="fr-BE" sz="1200" i="1" dirty="0" smtClean="0"/>
              <a:t> </a:t>
            </a:r>
            <a:endParaRPr lang="fr-BE" sz="1200" dirty="0"/>
          </a:p>
        </p:txBody>
      </p:sp>
      <p:sp>
        <p:nvSpPr>
          <p:cNvPr id="13" name="Espace réservé du numéro de diapositive 12"/>
          <p:cNvSpPr>
            <a:spLocks noGrp="1"/>
          </p:cNvSpPr>
          <p:nvPr>
            <p:ph type="sldNum" sz="quarter" idx="11"/>
          </p:nvPr>
        </p:nvSpPr>
        <p:spPr/>
        <p:txBody>
          <a:bodyPr/>
          <a:lstStyle/>
          <a:p>
            <a:fld id="{9B04508B-728F-4BF5-AF88-B4A6B727A020}" type="slidenum">
              <a:rPr lang="fr-BE" smtClean="0"/>
              <a:pPr/>
              <a:t>23</a:t>
            </a:fld>
            <a:endParaRPr lang="fr-BE" dirty="0"/>
          </a:p>
        </p:txBody>
      </p:sp>
    </p:spTree>
    <p:extLst>
      <p:ext uri="{BB962C8B-B14F-4D97-AF65-F5344CB8AC3E}">
        <p14:creationId xmlns:p14="http://schemas.microsoft.com/office/powerpoint/2010/main" val="399500261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Facteurs</a:t>
            </a:r>
            <a:r>
              <a:rPr lang="en-US" dirty="0" smtClean="0"/>
              <a:t> </a:t>
            </a:r>
            <a:r>
              <a:rPr lang="en-US" dirty="0" err="1" smtClean="0"/>
              <a:t>explicatifs</a:t>
            </a:r>
            <a:endParaRPr lang="en-US" dirty="0"/>
          </a:p>
        </p:txBody>
      </p:sp>
      <p:sp>
        <p:nvSpPr>
          <p:cNvPr id="3" name="Espace réservé du contenu 2"/>
          <p:cNvSpPr>
            <a:spLocks noGrp="1"/>
          </p:cNvSpPr>
          <p:nvPr>
            <p:ph idx="1"/>
          </p:nvPr>
        </p:nvSpPr>
        <p:spPr/>
        <p:txBody>
          <a:bodyPr/>
          <a:lstStyle/>
          <a:p>
            <a:r>
              <a:rPr lang="en-US" dirty="0" smtClean="0">
                <a:solidFill>
                  <a:srgbClr val="FFFF00"/>
                </a:solidFill>
              </a:rPr>
              <a:t>Type </a:t>
            </a:r>
            <a:r>
              <a:rPr lang="en-US" dirty="0" err="1" smtClean="0">
                <a:solidFill>
                  <a:srgbClr val="FFFF00"/>
                </a:solidFill>
              </a:rPr>
              <a:t>d’échantillon</a:t>
            </a:r>
            <a:r>
              <a:rPr lang="en-US" dirty="0" smtClean="0">
                <a:solidFill>
                  <a:srgbClr val="FFFF00"/>
                </a:solidFill>
              </a:rPr>
              <a:t> (les 15 </a:t>
            </a:r>
            <a:r>
              <a:rPr lang="en-US" dirty="0" err="1" smtClean="0">
                <a:solidFill>
                  <a:srgbClr val="FFFF00"/>
                </a:solidFill>
              </a:rPr>
              <a:t>ans</a:t>
            </a:r>
            <a:r>
              <a:rPr lang="en-US" dirty="0" smtClean="0">
                <a:solidFill>
                  <a:srgbClr val="FFFF00"/>
                </a:solidFill>
              </a:rPr>
              <a:t> et pas </a:t>
            </a:r>
            <a:r>
              <a:rPr lang="en-US" dirty="0" err="1" smtClean="0">
                <a:solidFill>
                  <a:srgbClr val="FFFF00"/>
                </a:solidFill>
              </a:rPr>
              <a:t>une</a:t>
            </a:r>
            <a:r>
              <a:rPr lang="en-US" dirty="0" smtClean="0">
                <a:solidFill>
                  <a:srgbClr val="FFFF00"/>
                </a:solidFill>
              </a:rPr>
              <a:t> </a:t>
            </a:r>
            <a:r>
              <a:rPr lang="en-US" dirty="0" err="1" smtClean="0">
                <a:solidFill>
                  <a:srgbClr val="FFFF00"/>
                </a:solidFill>
              </a:rPr>
              <a:t>année</a:t>
            </a:r>
            <a:r>
              <a:rPr lang="en-US" dirty="0" smtClean="0">
                <a:solidFill>
                  <a:srgbClr val="FFFF00"/>
                </a:solidFill>
              </a:rPr>
              <a:t> </a:t>
            </a:r>
            <a:r>
              <a:rPr lang="en-US" dirty="0" err="1" smtClean="0">
                <a:solidFill>
                  <a:srgbClr val="FFFF00"/>
                </a:solidFill>
              </a:rPr>
              <a:t>d’études</a:t>
            </a:r>
            <a:r>
              <a:rPr lang="en-US" dirty="0" smtClean="0">
                <a:solidFill>
                  <a:srgbClr val="FFFF00"/>
                </a:solidFill>
              </a:rPr>
              <a:t>), </a:t>
            </a:r>
            <a:endParaRPr lang="en-US" dirty="0" smtClean="0">
              <a:solidFill>
                <a:srgbClr val="FFFF00"/>
              </a:solidFill>
            </a:endParaRPr>
          </a:p>
          <a:p>
            <a:r>
              <a:rPr lang="en-US" dirty="0" smtClean="0"/>
              <a:t>Place des sciences </a:t>
            </a:r>
            <a:r>
              <a:rPr lang="en-US" dirty="0" err="1" smtClean="0"/>
              <a:t>dans</a:t>
            </a:r>
            <a:r>
              <a:rPr lang="en-US" dirty="0" smtClean="0"/>
              <a:t> </a:t>
            </a:r>
            <a:r>
              <a:rPr lang="en-US" dirty="0" err="1" smtClean="0"/>
              <a:t>notre</a:t>
            </a:r>
            <a:r>
              <a:rPr lang="en-US" dirty="0" smtClean="0"/>
              <a:t> </a:t>
            </a:r>
            <a:r>
              <a:rPr lang="en-US" dirty="0" err="1" smtClean="0"/>
              <a:t>enseignement</a:t>
            </a:r>
            <a:endParaRPr lang="en-US" dirty="0" smtClean="0"/>
          </a:p>
          <a:p>
            <a:r>
              <a:rPr lang="en-US" dirty="0" err="1" smtClean="0"/>
              <a:t>Inégalités</a:t>
            </a:r>
            <a:r>
              <a:rPr lang="en-US" dirty="0" smtClean="0"/>
              <a:t> /</a:t>
            </a:r>
            <a:r>
              <a:rPr lang="en-US" dirty="0" err="1" smtClean="0"/>
              <a:t>inéquité</a:t>
            </a:r>
            <a:r>
              <a:rPr lang="en-US" dirty="0" smtClean="0"/>
              <a:t> du </a:t>
            </a:r>
            <a:r>
              <a:rPr lang="en-US" dirty="0" err="1" smtClean="0"/>
              <a:t>système</a:t>
            </a:r>
            <a:r>
              <a:rPr lang="en-US" dirty="0" smtClean="0"/>
              <a:t> </a:t>
            </a:r>
            <a:r>
              <a:rPr lang="en-US" dirty="0" err="1" smtClean="0"/>
              <a:t>éducatif</a:t>
            </a:r>
            <a:endParaRPr lang="en-US" dirty="0" smtClean="0"/>
          </a:p>
          <a:p>
            <a:r>
              <a:rPr lang="en-US" dirty="0" err="1" smtClean="0"/>
              <a:t>Différences</a:t>
            </a:r>
            <a:r>
              <a:rPr lang="en-US" dirty="0" smtClean="0"/>
              <a:t> </a:t>
            </a:r>
            <a:r>
              <a:rPr lang="en-US" dirty="0" err="1" smtClean="0"/>
              <a:t>entres</a:t>
            </a:r>
            <a:r>
              <a:rPr lang="en-US" dirty="0" smtClean="0"/>
              <a:t> </a:t>
            </a:r>
            <a:r>
              <a:rPr lang="en-US" dirty="0" err="1" smtClean="0"/>
              <a:t>écoles</a:t>
            </a:r>
            <a:endParaRPr lang="en-US" dirty="0"/>
          </a:p>
        </p:txBody>
      </p:sp>
      <p:sp>
        <p:nvSpPr>
          <p:cNvPr id="4" name="Espace réservé du numéro de diapositive 3"/>
          <p:cNvSpPr>
            <a:spLocks noGrp="1"/>
          </p:cNvSpPr>
          <p:nvPr>
            <p:ph type="sldNum" sz="quarter" idx="11"/>
          </p:nvPr>
        </p:nvSpPr>
        <p:spPr/>
        <p:txBody>
          <a:bodyPr/>
          <a:lstStyle/>
          <a:p>
            <a:fld id="{9B04508B-728F-4BF5-AF88-B4A6B727A020}" type="slidenum">
              <a:rPr lang="fr-BE" smtClean="0"/>
              <a:pPr/>
              <a:t>24</a:t>
            </a:fld>
            <a:endParaRPr lang="fr-BE" dirty="0"/>
          </a:p>
        </p:txBody>
      </p:sp>
    </p:spTree>
    <p:extLst>
      <p:ext uri="{BB962C8B-B14F-4D97-AF65-F5344CB8AC3E}">
        <p14:creationId xmlns:p14="http://schemas.microsoft.com/office/powerpoint/2010/main" val="181235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9696" y="332656"/>
            <a:ext cx="8686800" cy="1371600"/>
          </a:xfrm>
        </p:spPr>
        <p:txBody>
          <a:bodyPr/>
          <a:lstStyle/>
          <a:p>
            <a:r>
              <a:rPr lang="fr-BE" sz="3200" dirty="0"/>
              <a:t>Répartition dans les formes et années d’études</a:t>
            </a:r>
          </a:p>
        </p:txBody>
      </p:sp>
      <p:sp>
        <p:nvSpPr>
          <p:cNvPr id="28675" name="Rectangle 3"/>
          <p:cNvSpPr>
            <a:spLocks noGrp="1" noChangeArrowheads="1"/>
          </p:cNvSpPr>
          <p:nvPr>
            <p:ph type="body" sz="half" idx="1"/>
          </p:nvPr>
        </p:nvSpPr>
        <p:spPr/>
        <p:txBody>
          <a:bodyPr/>
          <a:lstStyle/>
          <a:p>
            <a:endParaRPr lang="fr-FR" sz="2800">
              <a:solidFill>
                <a:srgbClr val="FFFF00"/>
              </a:solidFill>
              <a:effectLst/>
              <a:latin typeface="Times New Roman" pitchFamily="18" charset="0"/>
            </a:endParaRPr>
          </a:p>
          <a:p>
            <a:pPr>
              <a:buFont typeface="Wingdings" pitchFamily="2" charset="2"/>
              <a:buNone/>
            </a:pPr>
            <a:r>
              <a:rPr lang="fr-FR" sz="2800">
                <a:effectLst/>
                <a:latin typeface="Times New Roman" pitchFamily="18" charset="0"/>
              </a:rPr>
              <a:t>		</a:t>
            </a:r>
          </a:p>
          <a:p>
            <a:pPr>
              <a:buFont typeface="Wingdings" pitchFamily="2" charset="2"/>
              <a:buNone/>
            </a:pPr>
            <a:r>
              <a:rPr lang="fr-FR" sz="2800">
                <a:effectLst/>
                <a:latin typeface="Times New Roman" pitchFamily="18" charset="0"/>
              </a:rPr>
              <a:t>	</a:t>
            </a:r>
          </a:p>
          <a:p>
            <a:endParaRPr lang="fr-BE" sz="2800"/>
          </a:p>
        </p:txBody>
      </p:sp>
      <p:pic>
        <p:nvPicPr>
          <p:cNvPr id="28676" name="Picture 4"/>
          <p:cNvPicPr>
            <a:picLocks noGrp="1" noChangeAspect="1" noChangeArrowheads="1"/>
          </p:cNvPicPr>
          <p:nvPr>
            <p:ph sz="half" idx="2"/>
          </p:nvPr>
        </p:nvPicPr>
        <p:blipFill>
          <a:blip r:embed="rId2" cstate="print"/>
          <a:srcRect/>
          <a:stretch>
            <a:fillRect/>
          </a:stretch>
        </p:blipFill>
        <p:spPr>
          <a:xfrm>
            <a:off x="1042988" y="1628775"/>
            <a:ext cx="7056437" cy="4527550"/>
          </a:xfrm>
          <a:noFill/>
          <a:ln/>
        </p:spPr>
      </p:pic>
      <p:sp>
        <p:nvSpPr>
          <p:cNvPr id="28678" name="Text Box 6"/>
          <p:cNvSpPr txBox="1">
            <a:spLocks noChangeArrowheads="1"/>
          </p:cNvSpPr>
          <p:nvPr/>
        </p:nvSpPr>
        <p:spPr bwMode="auto">
          <a:xfrm>
            <a:off x="611188" y="6216650"/>
            <a:ext cx="8064500" cy="581025"/>
          </a:xfrm>
          <a:prstGeom prst="rect">
            <a:avLst/>
          </a:prstGeom>
          <a:noFill/>
          <a:ln w="9525">
            <a:noFill/>
            <a:miter lim="800000"/>
            <a:headEnd/>
            <a:tailEnd/>
          </a:ln>
          <a:effectLst/>
        </p:spPr>
        <p:txBody>
          <a:bodyPr>
            <a:spAutoFit/>
          </a:bodyPr>
          <a:lstStyle/>
          <a:p>
            <a:pPr algn="ctr">
              <a:spcBef>
                <a:spcPct val="50000"/>
              </a:spcBef>
            </a:pPr>
            <a:r>
              <a:rPr lang="fr-FR" sz="1600" b="1" dirty="0"/>
              <a:t>Pourcentages d'élèves de 15 ans par année et forme d'enseignement en </a:t>
            </a:r>
            <a:r>
              <a:rPr lang="fr-FR" sz="1600" b="1" dirty="0">
                <a:solidFill>
                  <a:srgbClr val="FFFF00"/>
                </a:solidFill>
              </a:rPr>
              <a:t>Communauté française </a:t>
            </a:r>
            <a:r>
              <a:rPr lang="fr-FR" sz="1600" b="1" dirty="0"/>
              <a:t>- PISA 2006</a:t>
            </a:r>
            <a:r>
              <a:rPr lang="fr-BE" sz="1600" dirty="0"/>
              <a:t> </a:t>
            </a:r>
          </a:p>
        </p:txBody>
      </p:sp>
      <p:sp>
        <p:nvSpPr>
          <p:cNvPr id="28679" name="AutoShape 7"/>
          <p:cNvSpPr>
            <a:spLocks noChangeArrowheads="1"/>
          </p:cNvSpPr>
          <p:nvPr/>
        </p:nvSpPr>
        <p:spPr bwMode="auto">
          <a:xfrm>
            <a:off x="1692275" y="2565400"/>
            <a:ext cx="2087563" cy="935038"/>
          </a:xfrm>
          <a:prstGeom prst="downArrowCallout">
            <a:avLst>
              <a:gd name="adj1" fmla="val 55815"/>
              <a:gd name="adj2" fmla="val 55815"/>
              <a:gd name="adj3" fmla="val 16667"/>
              <a:gd name="adj4" fmla="val 66667"/>
            </a:avLst>
          </a:prstGeom>
          <a:solidFill>
            <a:schemeClr val="accent1"/>
          </a:solidFill>
          <a:ln w="9525">
            <a:solidFill>
              <a:schemeClr val="tx1"/>
            </a:solidFill>
            <a:miter lim="800000"/>
            <a:headEnd/>
            <a:tailEnd/>
          </a:ln>
          <a:effectLst/>
        </p:spPr>
        <p:txBody>
          <a:bodyPr wrap="none" anchor="ctr"/>
          <a:lstStyle/>
          <a:p>
            <a:endParaRPr lang="fr-BE"/>
          </a:p>
        </p:txBody>
      </p:sp>
      <p:sp>
        <p:nvSpPr>
          <p:cNvPr id="28680" name="Text Box 8"/>
          <p:cNvSpPr txBox="1">
            <a:spLocks noChangeArrowheads="1"/>
          </p:cNvSpPr>
          <p:nvPr/>
        </p:nvSpPr>
        <p:spPr bwMode="auto">
          <a:xfrm>
            <a:off x="1763713" y="2565400"/>
            <a:ext cx="1944687" cy="641350"/>
          </a:xfrm>
          <a:prstGeom prst="rect">
            <a:avLst/>
          </a:prstGeom>
          <a:noFill/>
          <a:ln w="9525">
            <a:noFill/>
            <a:miter lim="800000"/>
            <a:headEnd/>
            <a:tailEnd/>
          </a:ln>
          <a:effectLst/>
        </p:spPr>
        <p:txBody>
          <a:bodyPr>
            <a:spAutoFit/>
          </a:bodyPr>
          <a:lstStyle/>
          <a:p>
            <a:pPr algn="ctr">
              <a:spcBef>
                <a:spcPct val="50000"/>
              </a:spcBef>
            </a:pPr>
            <a:r>
              <a:rPr lang="fr-BE"/>
              <a:t>44% d’élèves en retard</a:t>
            </a:r>
            <a:endParaRPr lang="fr-FR"/>
          </a:p>
        </p:txBody>
      </p:sp>
      <p:pic>
        <p:nvPicPr>
          <p:cNvPr id="8" name="Picture 7"/>
          <p:cNvPicPr>
            <a:picLocks noChangeAspect="1" noChangeArrowheads="1"/>
          </p:cNvPicPr>
          <p:nvPr/>
        </p:nvPicPr>
        <p:blipFill>
          <a:blip r:embed="rId3" cstate="print"/>
          <a:srcRect/>
          <a:stretch>
            <a:fillRect/>
          </a:stretch>
        </p:blipFill>
        <p:spPr bwMode="auto">
          <a:xfrm>
            <a:off x="8209409" y="94208"/>
            <a:ext cx="827087" cy="598488"/>
          </a:xfrm>
          <a:prstGeom prst="roundRect">
            <a:avLst/>
          </a:prstGeom>
          <a:noFill/>
        </p:spPr>
      </p:pic>
      <p:sp>
        <p:nvSpPr>
          <p:cNvPr id="9" name="Espace réservé du numéro de diapositive 8"/>
          <p:cNvSpPr>
            <a:spLocks noGrp="1"/>
          </p:cNvSpPr>
          <p:nvPr>
            <p:ph type="sldNum" sz="quarter" idx="11"/>
          </p:nvPr>
        </p:nvSpPr>
        <p:spPr/>
        <p:txBody>
          <a:bodyPr/>
          <a:lstStyle/>
          <a:p>
            <a:fld id="{28033CCE-2748-4E8C-AF7B-0B80C5CF93F8}" type="slidenum">
              <a:rPr lang="fr-BE" smtClean="0"/>
              <a:pPr/>
              <a:t>25</a:t>
            </a:fld>
            <a:endParaRPr lang="fr-BE"/>
          </a:p>
        </p:txBody>
      </p:sp>
    </p:spTree>
    <p:extLst>
      <p:ext uri="{BB962C8B-B14F-4D97-AF65-F5344CB8AC3E}">
        <p14:creationId xmlns:p14="http://schemas.microsoft.com/office/powerpoint/2010/main" val="262409968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endParaRPr lang="fr-BE"/>
          </a:p>
        </p:txBody>
      </p:sp>
      <p:sp>
        <p:nvSpPr>
          <p:cNvPr id="5" name="Text Box 4"/>
          <p:cNvSpPr txBox="1">
            <a:spLocks noChangeArrowheads="1"/>
          </p:cNvSpPr>
          <p:nvPr/>
        </p:nvSpPr>
        <p:spPr bwMode="auto">
          <a:xfrm>
            <a:off x="611188" y="5872311"/>
            <a:ext cx="8064500" cy="581025"/>
          </a:xfrm>
          <a:prstGeom prst="rect">
            <a:avLst/>
          </a:prstGeom>
          <a:noFill/>
          <a:ln w="9525">
            <a:noFill/>
            <a:miter lim="800000"/>
            <a:headEnd/>
            <a:tailEnd/>
          </a:ln>
          <a:effectLst/>
        </p:spPr>
        <p:txBody>
          <a:bodyPr>
            <a:spAutoFit/>
          </a:bodyPr>
          <a:lstStyle/>
          <a:p>
            <a:pPr algn="ctr">
              <a:spcBef>
                <a:spcPct val="50000"/>
              </a:spcBef>
            </a:pPr>
            <a:r>
              <a:rPr lang="fr-FR" sz="1600" b="1" dirty="0">
                <a:cs typeface="Arial" charset="0"/>
              </a:rPr>
              <a:t>Pourcentages d'élèves de 15 ans déclarant avoir redoublé au moins une fois dans les pays de l’</a:t>
            </a:r>
            <a:r>
              <a:rPr lang="fr-FR" sz="1600" b="1" dirty="0" err="1">
                <a:cs typeface="Arial" charset="0"/>
              </a:rPr>
              <a:t>Ocdé</a:t>
            </a:r>
            <a:r>
              <a:rPr lang="fr-FR" sz="1600" b="1" dirty="0">
                <a:cs typeface="Arial" charset="0"/>
              </a:rPr>
              <a:t> - PISA 2003</a:t>
            </a:r>
            <a:endParaRPr lang="fr-BE" sz="1600" dirty="0">
              <a:cs typeface="Arial" charset="0"/>
            </a:endParaRPr>
          </a:p>
        </p:txBody>
      </p:sp>
      <p:graphicFrame>
        <p:nvGraphicFramePr>
          <p:cNvPr id="6" name="Object 5"/>
          <p:cNvGraphicFramePr>
            <a:graphicFrameLocks noChangeAspect="1"/>
          </p:cNvGraphicFramePr>
          <p:nvPr/>
        </p:nvGraphicFramePr>
        <p:xfrm>
          <a:off x="468313" y="980728"/>
          <a:ext cx="8353425" cy="4773612"/>
        </p:xfrm>
        <a:graphic>
          <a:graphicData uri="http://schemas.openxmlformats.org/presentationml/2006/ole">
            <mc:AlternateContent xmlns:mc="http://schemas.openxmlformats.org/markup-compatibility/2006">
              <mc:Choice xmlns:v="urn:schemas-microsoft-com:vml" Requires="v">
                <p:oleObj spid="_x0000_s373773" name="Graphique" r:id="rId3" imgW="7334250" imgH="4191000" progId="Excel.Sheet.8">
                  <p:embed/>
                </p:oleObj>
              </mc:Choice>
              <mc:Fallback>
                <p:oleObj name="Graphique" r:id="rId3" imgW="7334250" imgH="41910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0728"/>
                        <a:ext cx="8353425" cy="477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7"/>
          <p:cNvPicPr>
            <a:picLocks noChangeAspect="1" noChangeArrowheads="1"/>
          </p:cNvPicPr>
          <p:nvPr/>
        </p:nvPicPr>
        <p:blipFill>
          <a:blip r:embed="rId5" cstate="print"/>
          <a:srcRect/>
          <a:stretch>
            <a:fillRect/>
          </a:stretch>
        </p:blipFill>
        <p:spPr bwMode="auto">
          <a:xfrm>
            <a:off x="8209409" y="94208"/>
            <a:ext cx="827087" cy="598488"/>
          </a:xfrm>
          <a:prstGeom prst="roundRect">
            <a:avLst/>
          </a:prstGeom>
          <a:noFill/>
        </p:spPr>
      </p:pic>
      <p:sp>
        <p:nvSpPr>
          <p:cNvPr id="8" name="Espace réservé du numéro de diapositive 7"/>
          <p:cNvSpPr>
            <a:spLocks noGrp="1"/>
          </p:cNvSpPr>
          <p:nvPr>
            <p:ph type="sldNum" sz="quarter" idx="11"/>
          </p:nvPr>
        </p:nvSpPr>
        <p:spPr/>
        <p:txBody>
          <a:bodyPr/>
          <a:lstStyle/>
          <a:p>
            <a:fld id="{9B04508B-728F-4BF5-AF88-B4A6B727A020}" type="slidenum">
              <a:rPr lang="fr-BE" smtClean="0"/>
              <a:pPr/>
              <a:t>26</a:t>
            </a:fld>
            <a:endParaRPr lang="fr-BE" dirty="0"/>
          </a:p>
        </p:txBody>
      </p:sp>
    </p:spTree>
    <p:extLst>
      <p:ext uri="{BB962C8B-B14F-4D97-AF65-F5344CB8AC3E}">
        <p14:creationId xmlns:p14="http://schemas.microsoft.com/office/powerpoint/2010/main" val="3363636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8313" y="344959"/>
            <a:ext cx="8229600" cy="1139825"/>
          </a:xfrm>
          <a:noFill/>
          <a:ln/>
        </p:spPr>
        <p:txBody>
          <a:bodyPr/>
          <a:lstStyle/>
          <a:p>
            <a:r>
              <a:rPr lang="fr-BE" sz="4000" dirty="0"/>
              <a:t>Niveaux de compétences</a:t>
            </a:r>
          </a:p>
        </p:txBody>
      </p:sp>
      <p:sp>
        <p:nvSpPr>
          <p:cNvPr id="112643" name="Rectangle 3"/>
          <p:cNvSpPr>
            <a:spLocks noChangeArrowheads="1"/>
          </p:cNvSpPr>
          <p:nvPr/>
        </p:nvSpPr>
        <p:spPr bwMode="auto">
          <a:xfrm>
            <a:off x="395288" y="1630189"/>
            <a:ext cx="8424862" cy="5183187"/>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Char char="n"/>
            </a:pPr>
            <a:r>
              <a:rPr lang="fr-FR" sz="2800" dirty="0"/>
              <a:t>Six niveaux de compétence</a:t>
            </a:r>
            <a:r>
              <a:rPr lang="fr-BE" sz="2800" dirty="0"/>
              <a:t>s</a:t>
            </a:r>
            <a:r>
              <a:rPr lang="fr-FR" sz="2800" dirty="0"/>
              <a:t> en sciences ont été établis</a:t>
            </a:r>
          </a:p>
          <a:p>
            <a:pPr marL="342900" indent="-342900">
              <a:lnSpc>
                <a:spcPct val="80000"/>
              </a:lnSpc>
              <a:spcBef>
                <a:spcPct val="20000"/>
              </a:spcBef>
              <a:buClr>
                <a:schemeClr val="hlink"/>
              </a:buClr>
              <a:buSzPct val="60000"/>
              <a:buFont typeface="Wingdings" pitchFamily="2" charset="2"/>
              <a:buChar char="n"/>
            </a:pPr>
            <a:endParaRPr lang="fr-FR" sz="2800" dirty="0"/>
          </a:p>
          <a:p>
            <a:pPr marL="342900" indent="-342900">
              <a:lnSpc>
                <a:spcPct val="80000"/>
              </a:lnSpc>
              <a:spcBef>
                <a:spcPct val="20000"/>
              </a:spcBef>
              <a:buClr>
                <a:schemeClr val="hlink"/>
              </a:buClr>
              <a:buSzPct val="60000"/>
              <a:buFont typeface="Wingdings" pitchFamily="2" charset="2"/>
              <a:buChar char="n"/>
            </a:pPr>
            <a:r>
              <a:rPr lang="fr-FR" sz="2800" dirty="0"/>
              <a:t>En Communauté française, près </a:t>
            </a:r>
            <a:r>
              <a:rPr lang="fr-FR" sz="2800" dirty="0">
                <a:solidFill>
                  <a:srgbClr val="FFFF00"/>
                </a:solidFill>
              </a:rPr>
              <a:t>d’1/4 des élèves sont sous le niveau 2 </a:t>
            </a:r>
            <a:r>
              <a:rPr lang="fr-FR" sz="2800" dirty="0"/>
              <a:t>de compétences, ce qui est supérieur à la moyenne internationale (1/5)</a:t>
            </a:r>
          </a:p>
          <a:p>
            <a:pPr marL="342900" indent="-342900">
              <a:lnSpc>
                <a:spcPct val="80000"/>
              </a:lnSpc>
              <a:spcBef>
                <a:spcPct val="20000"/>
              </a:spcBef>
              <a:buClr>
                <a:schemeClr val="hlink"/>
              </a:buClr>
              <a:buSzPct val="60000"/>
            </a:pPr>
            <a:endParaRPr lang="fr-FR" sz="2800" dirty="0"/>
          </a:p>
          <a:p>
            <a:pPr marL="342900" indent="-342900">
              <a:lnSpc>
                <a:spcPct val="80000"/>
              </a:lnSpc>
              <a:spcBef>
                <a:spcPct val="20000"/>
              </a:spcBef>
              <a:buClr>
                <a:schemeClr val="hlink"/>
              </a:buClr>
              <a:buSzPct val="60000"/>
              <a:buFont typeface="Wingdings" pitchFamily="2" charset="2"/>
              <a:buChar char="n"/>
            </a:pPr>
            <a:r>
              <a:rPr lang="fr-FR" sz="2800" dirty="0"/>
              <a:t>La </a:t>
            </a:r>
            <a:r>
              <a:rPr lang="fr-FR" sz="2800" dirty="0">
                <a:solidFill>
                  <a:srgbClr val="FFFF00"/>
                </a:solidFill>
              </a:rPr>
              <a:t>proportion d’élèves aux niveaux 5 et 6 </a:t>
            </a:r>
            <a:r>
              <a:rPr lang="fr-FR" sz="2800" dirty="0"/>
              <a:t>(7%) est proche de la moyenne internationale (9%)</a:t>
            </a: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27</a:t>
            </a:fld>
            <a:endParaRPr lang="fr-BE" dirty="0"/>
          </a:p>
        </p:txBody>
      </p:sp>
    </p:spTree>
    <p:extLst>
      <p:ext uri="{BB962C8B-B14F-4D97-AF65-F5344CB8AC3E}">
        <p14:creationId xmlns:p14="http://schemas.microsoft.com/office/powerpoint/2010/main" val="3669502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79512" y="416273"/>
            <a:ext cx="9144000" cy="852487"/>
          </a:xfrm>
          <a:noFill/>
          <a:ln/>
        </p:spPr>
        <p:txBody>
          <a:bodyPr/>
          <a:lstStyle/>
          <a:p>
            <a:r>
              <a:rPr lang="fr-BE" sz="2800" dirty="0"/>
              <a:t>Niveaux compétences selon les années et filières</a:t>
            </a:r>
          </a:p>
        </p:txBody>
      </p:sp>
      <p:sp>
        <p:nvSpPr>
          <p:cNvPr id="220163" name="Rectangle 3"/>
          <p:cNvSpPr>
            <a:spLocks noChangeArrowheads="1"/>
          </p:cNvSpPr>
          <p:nvPr/>
        </p:nvSpPr>
        <p:spPr bwMode="auto">
          <a:xfrm>
            <a:off x="611188" y="5876925"/>
            <a:ext cx="8229600" cy="574675"/>
          </a:xfrm>
          <a:prstGeom prst="rect">
            <a:avLst/>
          </a:prstGeom>
          <a:noFill/>
          <a:ln w="9525">
            <a:noFill/>
            <a:miter lim="800000"/>
            <a:headEnd/>
            <a:tailEnd/>
          </a:ln>
          <a:effectLst/>
        </p:spPr>
        <p:txBody>
          <a:bodyPr/>
          <a:lstStyle/>
          <a:p>
            <a:pPr>
              <a:lnSpc>
                <a:spcPct val="80000"/>
              </a:lnSpc>
            </a:pPr>
            <a:r>
              <a:rPr lang="fr-FR" sz="2400">
                <a:latin typeface="Arial" charset="0"/>
              </a:rPr>
              <a:t>La moitié des élèves ayant redoublé et dans la filière qualifiante sont sous le seuil de compétence en sciences</a:t>
            </a:r>
          </a:p>
          <a:p>
            <a:pPr>
              <a:lnSpc>
                <a:spcPct val="80000"/>
              </a:lnSpc>
            </a:pPr>
            <a:endParaRPr lang="fr-FR" sz="2400">
              <a:solidFill>
                <a:srgbClr val="FFFF00"/>
              </a:solidFill>
              <a:latin typeface="Arial" charset="0"/>
            </a:endParaRPr>
          </a:p>
        </p:txBody>
      </p:sp>
      <p:pic>
        <p:nvPicPr>
          <p:cNvPr id="220164" name="Picture 4"/>
          <p:cNvPicPr>
            <a:picLocks noChangeAspect="1" noChangeArrowheads="1"/>
          </p:cNvPicPr>
          <p:nvPr/>
        </p:nvPicPr>
        <p:blipFill>
          <a:blip r:embed="rId2" cstate="print"/>
          <a:srcRect/>
          <a:stretch>
            <a:fillRect/>
          </a:stretch>
        </p:blipFill>
        <p:spPr bwMode="auto">
          <a:xfrm>
            <a:off x="755576" y="1196752"/>
            <a:ext cx="7694613" cy="4545013"/>
          </a:xfrm>
          <a:prstGeom prst="rect">
            <a:avLst/>
          </a:prstGeom>
          <a:noFill/>
          <a:ln w="12700" cap="sq">
            <a:noFill/>
            <a:miter lim="800000"/>
            <a:headEnd type="none" w="sm" len="sm"/>
            <a:tailEnd type="none" w="sm" len="sm"/>
          </a:ln>
          <a:effectLst/>
        </p:spPr>
      </p:pic>
      <p:pic>
        <p:nvPicPr>
          <p:cNvPr id="5" name="Picture 7"/>
          <p:cNvPicPr>
            <a:picLocks noChangeAspect="1" noChangeArrowheads="1"/>
          </p:cNvPicPr>
          <p:nvPr/>
        </p:nvPicPr>
        <p:blipFill>
          <a:blip r:embed="rId3"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28033CCE-2748-4E8C-AF7B-0B80C5CF93F8}" type="slidenum">
              <a:rPr lang="fr-BE" smtClean="0"/>
              <a:pPr/>
              <a:t>28</a:t>
            </a:fld>
            <a:endParaRPr lang="fr-BE"/>
          </a:p>
        </p:txBody>
      </p:sp>
    </p:spTree>
    <p:extLst>
      <p:ext uri="{BB962C8B-B14F-4D97-AF65-F5344CB8AC3E}">
        <p14:creationId xmlns:p14="http://schemas.microsoft.com/office/powerpoint/2010/main" val="340387657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8313" y="344959"/>
            <a:ext cx="8229600" cy="1139825"/>
          </a:xfrm>
          <a:noFill/>
          <a:ln/>
        </p:spPr>
        <p:txBody>
          <a:bodyPr/>
          <a:lstStyle/>
          <a:p>
            <a:r>
              <a:rPr lang="fr-BE" sz="4000" dirty="0" smtClean="0"/>
              <a:t>Performances et caractéristiques du système éducatif</a:t>
            </a:r>
            <a:endParaRPr lang="fr-BE" sz="4000" dirty="0"/>
          </a:p>
        </p:txBody>
      </p:sp>
      <p:sp>
        <p:nvSpPr>
          <p:cNvPr id="112643" name="Rectangle 3"/>
          <p:cNvSpPr>
            <a:spLocks noChangeArrowheads="1"/>
          </p:cNvSpPr>
          <p:nvPr/>
        </p:nvSpPr>
        <p:spPr bwMode="auto">
          <a:xfrm>
            <a:off x="611634" y="1772816"/>
            <a:ext cx="8424862" cy="432048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Char char="n"/>
            </a:pPr>
            <a:r>
              <a:rPr lang="fr-BE" sz="2800" dirty="0" smtClean="0"/>
              <a:t>Le très haut taux de redoublement et l’organisation de filières hiérarchisées pèsent sur les performances moyennes</a:t>
            </a:r>
          </a:p>
          <a:p>
            <a:pPr marL="342900" indent="-342900">
              <a:lnSpc>
                <a:spcPct val="80000"/>
              </a:lnSpc>
              <a:spcBef>
                <a:spcPct val="20000"/>
              </a:spcBef>
              <a:buClr>
                <a:schemeClr val="hlink"/>
              </a:buClr>
              <a:buSzPct val="60000"/>
              <a:buFont typeface="Wingdings" pitchFamily="2" charset="2"/>
              <a:buChar char="n"/>
            </a:pPr>
            <a:endParaRPr lang="fr-BE" sz="2800" dirty="0"/>
          </a:p>
          <a:p>
            <a:pPr marL="342900" indent="-342900">
              <a:lnSpc>
                <a:spcPct val="80000"/>
              </a:lnSpc>
              <a:spcBef>
                <a:spcPct val="20000"/>
              </a:spcBef>
              <a:buClr>
                <a:schemeClr val="hlink"/>
              </a:buClr>
              <a:buSzPct val="60000"/>
              <a:buFont typeface="Wingdings" pitchFamily="2" charset="2"/>
              <a:buChar char="n"/>
            </a:pPr>
            <a:r>
              <a:rPr lang="fr-BE" sz="2800" dirty="0" smtClean="0"/>
              <a:t>Dans les trois domaines évalués par PISA, la FWB se caractérise plutôt par une forte proportion d’élèves faibles que par une trop faible proportion d’élèves très forts</a:t>
            </a:r>
          </a:p>
          <a:p>
            <a:pPr marL="342900" indent="-342900">
              <a:lnSpc>
                <a:spcPct val="80000"/>
              </a:lnSpc>
              <a:spcBef>
                <a:spcPct val="20000"/>
              </a:spcBef>
              <a:buClr>
                <a:schemeClr val="hlink"/>
              </a:buClr>
              <a:buSzPct val="60000"/>
              <a:buFont typeface="Wingdings" pitchFamily="2" charset="2"/>
              <a:buChar char="n"/>
            </a:pPr>
            <a:endParaRPr lang="fr-BE" sz="2800" dirty="0"/>
          </a:p>
          <a:p>
            <a:pPr marL="342900" indent="-342900">
              <a:lnSpc>
                <a:spcPct val="80000"/>
              </a:lnSpc>
              <a:spcBef>
                <a:spcPct val="20000"/>
              </a:spcBef>
              <a:buClr>
                <a:schemeClr val="hlink"/>
              </a:buClr>
              <a:buSzPct val="60000"/>
              <a:buFont typeface="Wingdings" pitchFamily="2" charset="2"/>
              <a:buChar char="n"/>
            </a:pPr>
            <a:r>
              <a:rPr lang="fr-BE" sz="2800" dirty="0" smtClean="0"/>
              <a:t>Cependant, la faiblesse structurelle induite par ces facteurs ne se traduit pas de la même manière dans tous les domaines</a:t>
            </a:r>
            <a:endParaRPr lang="fr-FR" sz="2800" dirty="0"/>
          </a:p>
          <a:p>
            <a:pPr marL="342900" indent="-342900">
              <a:lnSpc>
                <a:spcPct val="80000"/>
              </a:lnSpc>
              <a:spcBef>
                <a:spcPct val="20000"/>
              </a:spcBef>
              <a:buClr>
                <a:schemeClr val="hlink"/>
              </a:buClr>
              <a:buSzPct val="60000"/>
              <a:buFont typeface="Wingdings" pitchFamily="2" charset="2"/>
              <a:buChar char="n"/>
            </a:pPr>
            <a:endParaRPr lang="fr-FR" sz="2800" dirty="0"/>
          </a:p>
          <a:p>
            <a:pPr marL="342900" indent="-342900">
              <a:lnSpc>
                <a:spcPct val="80000"/>
              </a:lnSpc>
              <a:spcBef>
                <a:spcPct val="20000"/>
              </a:spcBef>
              <a:buClr>
                <a:schemeClr val="hlink"/>
              </a:buClr>
              <a:buSzPct val="60000"/>
            </a:pPr>
            <a:endParaRPr lang="fr-FR" sz="2800"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29</a:t>
            </a:fld>
            <a:endParaRPr lang="fr-BE" dirty="0"/>
          </a:p>
        </p:txBody>
      </p:sp>
    </p:spTree>
    <p:extLst>
      <p:ext uri="{BB962C8B-B14F-4D97-AF65-F5344CB8AC3E}">
        <p14:creationId xmlns:p14="http://schemas.microsoft.com/office/powerpoint/2010/main" val="2754203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60648"/>
            <a:ext cx="8229600" cy="1371600"/>
          </a:xfrm>
        </p:spPr>
        <p:txBody>
          <a:bodyPr/>
          <a:lstStyle/>
          <a:p>
            <a:r>
              <a:rPr lang="fr-BE" sz="4000" dirty="0"/>
              <a:t>Le dispositif d’évaluation</a:t>
            </a:r>
          </a:p>
        </p:txBody>
      </p:sp>
      <p:sp>
        <p:nvSpPr>
          <p:cNvPr id="137219" name="Rectangle 3"/>
          <p:cNvSpPr>
            <a:spLocks noGrp="1" noChangeArrowheads="1"/>
          </p:cNvSpPr>
          <p:nvPr>
            <p:ph idx="1"/>
          </p:nvPr>
        </p:nvSpPr>
        <p:spPr>
          <a:xfrm>
            <a:off x="457200" y="1600200"/>
            <a:ext cx="8229600" cy="4924425"/>
          </a:xfrm>
        </p:spPr>
        <p:txBody>
          <a:bodyPr/>
          <a:lstStyle/>
          <a:p>
            <a:r>
              <a:rPr lang="fr-BE" sz="2800" dirty="0" smtClean="0"/>
              <a:t>Optique </a:t>
            </a:r>
            <a:r>
              <a:rPr lang="fr-BE" sz="2800" dirty="0">
                <a:solidFill>
                  <a:srgbClr val="FFFF00"/>
                </a:solidFill>
              </a:rPr>
              <a:t>prospective</a:t>
            </a:r>
            <a:r>
              <a:rPr lang="fr-BE" sz="2800" dirty="0"/>
              <a:t> : que peuvent faire les futurs adultes</a:t>
            </a:r>
          </a:p>
          <a:p>
            <a:r>
              <a:rPr lang="fr-BE" sz="2800" dirty="0"/>
              <a:t>D’où une évaluation des jeunes de </a:t>
            </a:r>
            <a:r>
              <a:rPr lang="fr-BE" sz="2800" dirty="0">
                <a:solidFill>
                  <a:srgbClr val="FFFF00"/>
                </a:solidFill>
              </a:rPr>
              <a:t>15</a:t>
            </a:r>
            <a:r>
              <a:rPr lang="fr-BE" sz="2800" dirty="0">
                <a:solidFill>
                  <a:schemeClr val="accent1"/>
                </a:solidFill>
              </a:rPr>
              <a:t> </a:t>
            </a:r>
            <a:r>
              <a:rPr lang="fr-BE" sz="2800" dirty="0">
                <a:solidFill>
                  <a:srgbClr val="FFFF00"/>
                </a:solidFill>
              </a:rPr>
              <a:t>ans</a:t>
            </a:r>
            <a:r>
              <a:rPr lang="fr-BE" sz="2800" dirty="0"/>
              <a:t>, proches de la fin de la scolarité obligatoire (à temps plein), où qu’ils soient dans le parcours </a:t>
            </a:r>
            <a:r>
              <a:rPr lang="fr-BE" sz="2800" dirty="0" smtClean="0"/>
              <a:t>scolaire</a:t>
            </a:r>
          </a:p>
          <a:p>
            <a:pPr marL="342900" lvl="1" indent="-342900">
              <a:buClr>
                <a:schemeClr val="bg2"/>
              </a:buClr>
              <a:buSzPct val="75000"/>
              <a:buFont typeface="Wingdings" pitchFamily="2" charset="2"/>
              <a:buChar char="n"/>
            </a:pPr>
            <a:r>
              <a:rPr lang="fr-BE" dirty="0" smtClean="0">
                <a:ea typeface="+mn-ea"/>
                <a:cs typeface="+mn-cs"/>
              </a:rPr>
              <a:t>Objectif : Mieux comprendre le fonctionnement des systèmes éducatifs en vue de les améliorer (performance et </a:t>
            </a:r>
            <a:r>
              <a:rPr lang="fr-BE" u="sng" dirty="0" smtClean="0">
                <a:ea typeface="+mn-ea"/>
                <a:cs typeface="+mn-cs"/>
              </a:rPr>
              <a:t>équité</a:t>
            </a:r>
            <a:r>
              <a:rPr lang="fr-BE" dirty="0" smtClean="0">
                <a:ea typeface="+mn-ea"/>
                <a:cs typeface="+mn-cs"/>
              </a:rPr>
              <a:t>)</a:t>
            </a:r>
          </a:p>
          <a:p>
            <a:endParaRPr lang="fr-BE" sz="2800"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3</a:t>
            </a:fld>
            <a:endParaRPr lang="fr-BE"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467544" y="777007"/>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sz="36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L’évolution dans le temps dans les trois domaines</a:t>
            </a:r>
            <a:endParaRPr kumimoji="0" lang="fr-BE"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graphicFrame>
        <p:nvGraphicFramePr>
          <p:cNvPr id="8" name="Chart 1"/>
          <p:cNvGraphicFramePr>
            <a:graphicFrameLocks/>
          </p:cNvGraphicFramePr>
          <p:nvPr/>
        </p:nvGraphicFramePr>
        <p:xfrm>
          <a:off x="3131840" y="2780928"/>
          <a:ext cx="2736304"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2"/>
          <p:cNvSpPr txBox="1">
            <a:spLocks noChangeArrowheads="1"/>
          </p:cNvSpPr>
          <p:nvPr/>
        </p:nvSpPr>
        <p:spPr bwMode="auto">
          <a:xfrm>
            <a:off x="174625" y="2235200"/>
            <a:ext cx="2741613" cy="368300"/>
          </a:xfrm>
          <a:prstGeom prst="rect">
            <a:avLst/>
          </a:prstGeom>
          <a:solidFill>
            <a:schemeClr val="accent1"/>
          </a:solidFill>
          <a:ln w="9525">
            <a:solidFill>
              <a:schemeClr val="tx1"/>
            </a:solidFill>
            <a:miter lim="800000"/>
            <a:headEnd/>
            <a:tailEnd/>
          </a:ln>
        </p:spPr>
        <p:txBody>
          <a:bodyPr>
            <a:spAutoFit/>
          </a:bodyPr>
          <a:lstStyle/>
          <a:p>
            <a:pPr algn="ctr"/>
            <a:r>
              <a:rPr lang="fr-BE"/>
              <a:t>Lecture</a:t>
            </a:r>
          </a:p>
        </p:txBody>
      </p:sp>
      <p:sp>
        <p:nvSpPr>
          <p:cNvPr id="10" name="ZoneTexte 11"/>
          <p:cNvSpPr txBox="1">
            <a:spLocks noChangeArrowheads="1"/>
          </p:cNvSpPr>
          <p:nvPr/>
        </p:nvSpPr>
        <p:spPr bwMode="auto">
          <a:xfrm>
            <a:off x="3135313" y="2233613"/>
            <a:ext cx="2732087" cy="366712"/>
          </a:xfrm>
          <a:prstGeom prst="rect">
            <a:avLst/>
          </a:prstGeom>
          <a:solidFill>
            <a:schemeClr val="accent1"/>
          </a:solidFill>
          <a:ln w="9525">
            <a:solidFill>
              <a:schemeClr val="tx1"/>
            </a:solidFill>
            <a:miter lim="800000"/>
            <a:headEnd/>
            <a:tailEnd/>
          </a:ln>
        </p:spPr>
        <p:txBody>
          <a:bodyPr>
            <a:spAutoFit/>
          </a:bodyPr>
          <a:lstStyle/>
          <a:p>
            <a:pPr algn="ctr"/>
            <a:r>
              <a:rPr lang="fr-BE"/>
              <a:t>Mathématiques</a:t>
            </a:r>
          </a:p>
        </p:txBody>
      </p:sp>
      <p:sp>
        <p:nvSpPr>
          <p:cNvPr id="11" name="ZoneTexte 18"/>
          <p:cNvSpPr txBox="1">
            <a:spLocks noChangeArrowheads="1"/>
          </p:cNvSpPr>
          <p:nvPr/>
        </p:nvSpPr>
        <p:spPr bwMode="auto">
          <a:xfrm>
            <a:off x="6164263" y="2232025"/>
            <a:ext cx="2786062" cy="366713"/>
          </a:xfrm>
          <a:prstGeom prst="rect">
            <a:avLst/>
          </a:prstGeom>
          <a:solidFill>
            <a:schemeClr val="accent1"/>
          </a:solidFill>
          <a:ln w="9525">
            <a:solidFill>
              <a:schemeClr val="tx1"/>
            </a:solidFill>
            <a:miter lim="800000"/>
            <a:headEnd/>
            <a:tailEnd/>
          </a:ln>
        </p:spPr>
        <p:txBody>
          <a:bodyPr>
            <a:spAutoFit/>
          </a:bodyPr>
          <a:lstStyle/>
          <a:p>
            <a:pPr algn="ctr"/>
            <a:r>
              <a:rPr lang="fr-BE"/>
              <a:t>Sciences</a:t>
            </a:r>
          </a:p>
        </p:txBody>
      </p:sp>
      <p:graphicFrame>
        <p:nvGraphicFramePr>
          <p:cNvPr id="12" name="Chart 1"/>
          <p:cNvGraphicFramePr>
            <a:graphicFrameLocks/>
          </p:cNvGraphicFramePr>
          <p:nvPr/>
        </p:nvGraphicFramePr>
        <p:xfrm>
          <a:off x="251520" y="2780928"/>
          <a:ext cx="2736304"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3"/>
          <p:cNvGraphicFramePr>
            <a:graphicFrameLocks/>
          </p:cNvGraphicFramePr>
          <p:nvPr/>
        </p:nvGraphicFramePr>
        <p:xfrm>
          <a:off x="6156176" y="2780928"/>
          <a:ext cx="2808312" cy="3096344"/>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7"/>
          <p:cNvPicPr>
            <a:picLocks noChangeAspect="1" noChangeArrowheads="1"/>
          </p:cNvPicPr>
          <p:nvPr/>
        </p:nvPicPr>
        <p:blipFill>
          <a:blip r:embed="rId5" cstate="print"/>
          <a:srcRect/>
          <a:stretch>
            <a:fillRect/>
          </a:stretch>
        </p:blipFill>
        <p:spPr bwMode="auto">
          <a:xfrm>
            <a:off x="8209409" y="94208"/>
            <a:ext cx="827087" cy="598488"/>
          </a:xfrm>
          <a:prstGeom prst="roundRect">
            <a:avLst/>
          </a:prstGeom>
          <a:noFill/>
        </p:spPr>
      </p:pic>
      <p:sp>
        <p:nvSpPr>
          <p:cNvPr id="15" name="Espace réservé du numéro de diapositive 14"/>
          <p:cNvSpPr>
            <a:spLocks noGrp="1"/>
          </p:cNvSpPr>
          <p:nvPr>
            <p:ph type="sldNum" sz="quarter" idx="11"/>
          </p:nvPr>
        </p:nvSpPr>
        <p:spPr/>
        <p:txBody>
          <a:bodyPr/>
          <a:lstStyle/>
          <a:p>
            <a:fld id="{9B04508B-728F-4BF5-AF88-B4A6B727A020}" type="slidenum">
              <a:rPr lang="fr-BE" smtClean="0"/>
              <a:pPr/>
              <a:t>30</a:t>
            </a:fld>
            <a:endParaRPr lang="fr-B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8313" y="344959"/>
            <a:ext cx="8229600" cy="1139825"/>
          </a:xfrm>
          <a:noFill/>
          <a:ln/>
        </p:spPr>
        <p:txBody>
          <a:bodyPr/>
          <a:lstStyle/>
          <a:p>
            <a:r>
              <a:rPr lang="fr-BE" sz="4000" dirty="0" smtClean="0"/>
              <a:t>Performances et caractéristiques du système éducatif</a:t>
            </a:r>
            <a:endParaRPr lang="fr-BE" sz="4000" dirty="0"/>
          </a:p>
        </p:txBody>
      </p:sp>
      <p:sp>
        <p:nvSpPr>
          <p:cNvPr id="112643" name="Rectangle 3"/>
          <p:cNvSpPr>
            <a:spLocks noChangeArrowheads="1"/>
          </p:cNvSpPr>
          <p:nvPr/>
        </p:nvSpPr>
        <p:spPr bwMode="auto">
          <a:xfrm>
            <a:off x="611634" y="1772816"/>
            <a:ext cx="8424862" cy="4320480"/>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Char char="n"/>
            </a:pPr>
            <a:r>
              <a:rPr lang="fr-BE" sz="2800" dirty="0" smtClean="0"/>
              <a:t>En mathématiques, les résultats moyens de la FWB sont proches de la moyenne internationale. En lecture, les très faibles résultats de 2000 semblent se redresser.</a:t>
            </a:r>
          </a:p>
          <a:p>
            <a:pPr marL="342900" indent="-342900">
              <a:lnSpc>
                <a:spcPct val="80000"/>
              </a:lnSpc>
              <a:spcBef>
                <a:spcPct val="20000"/>
              </a:spcBef>
              <a:buClr>
                <a:schemeClr val="hlink"/>
              </a:buClr>
              <a:buSzPct val="60000"/>
              <a:buFont typeface="Wingdings" pitchFamily="2" charset="2"/>
              <a:buChar char="n"/>
            </a:pPr>
            <a:endParaRPr lang="fr-BE" sz="2800" dirty="0" smtClean="0"/>
          </a:p>
          <a:p>
            <a:pPr marL="342900" indent="-342900">
              <a:lnSpc>
                <a:spcPct val="80000"/>
              </a:lnSpc>
              <a:spcBef>
                <a:spcPct val="20000"/>
              </a:spcBef>
              <a:buClr>
                <a:schemeClr val="hlink"/>
              </a:buClr>
              <a:buSzPct val="60000"/>
              <a:buFont typeface="Wingdings" pitchFamily="2" charset="2"/>
              <a:buChar char="n"/>
            </a:pPr>
            <a:r>
              <a:rPr lang="fr-BE" sz="2800" dirty="0" smtClean="0"/>
              <a:t>Les </a:t>
            </a:r>
            <a:r>
              <a:rPr lang="fr-BE" sz="2800" dirty="0" smtClean="0"/>
              <a:t>résultats particulièrement faibles en sciences s’expliquent sans doute par une culture de l’enseignement des sciences moins développée et le fait que les élèves de qualification n’ont que très peu accès à des options scientifiques</a:t>
            </a:r>
          </a:p>
          <a:p>
            <a:pPr marL="342900" indent="-342900">
              <a:lnSpc>
                <a:spcPct val="80000"/>
              </a:lnSpc>
              <a:spcBef>
                <a:spcPct val="20000"/>
              </a:spcBef>
              <a:buClr>
                <a:schemeClr val="hlink"/>
              </a:buClr>
              <a:buSzPct val="60000"/>
              <a:buFont typeface="Wingdings" pitchFamily="2" charset="2"/>
              <a:buChar char="n"/>
            </a:pPr>
            <a:endParaRPr lang="fr-BE" sz="2800" dirty="0"/>
          </a:p>
          <a:p>
            <a:pPr marL="342900" indent="-342900">
              <a:lnSpc>
                <a:spcPct val="80000"/>
              </a:lnSpc>
              <a:spcBef>
                <a:spcPct val="20000"/>
              </a:spcBef>
              <a:buClr>
                <a:schemeClr val="hlink"/>
              </a:buClr>
              <a:buSzPct val="60000"/>
              <a:buFont typeface="Wingdings" pitchFamily="2" charset="2"/>
              <a:buChar char="n"/>
            </a:pPr>
            <a:endParaRPr lang="fr-BE" sz="2800" dirty="0"/>
          </a:p>
          <a:p>
            <a:pPr marL="342900" indent="-342900">
              <a:lnSpc>
                <a:spcPct val="80000"/>
              </a:lnSpc>
              <a:spcBef>
                <a:spcPct val="20000"/>
              </a:spcBef>
              <a:buClr>
                <a:schemeClr val="hlink"/>
              </a:buClr>
              <a:buSzPct val="60000"/>
              <a:buFont typeface="Wingdings" pitchFamily="2" charset="2"/>
              <a:buChar char="n"/>
            </a:pPr>
            <a:endParaRPr lang="fr-FR" sz="2800" dirty="0"/>
          </a:p>
          <a:p>
            <a:pPr marL="342900" indent="-342900">
              <a:lnSpc>
                <a:spcPct val="80000"/>
              </a:lnSpc>
              <a:spcBef>
                <a:spcPct val="20000"/>
              </a:spcBef>
              <a:buClr>
                <a:schemeClr val="hlink"/>
              </a:buClr>
              <a:buSzPct val="60000"/>
            </a:pPr>
            <a:endParaRPr lang="fr-FR" sz="2800"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31</a:t>
            </a:fld>
            <a:endParaRPr lang="fr-BE" dirty="0"/>
          </a:p>
        </p:txBody>
      </p:sp>
    </p:spTree>
    <p:extLst>
      <p:ext uri="{BB962C8B-B14F-4D97-AF65-F5344CB8AC3E}">
        <p14:creationId xmlns:p14="http://schemas.microsoft.com/office/powerpoint/2010/main" val="3246647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Facteurs</a:t>
            </a:r>
            <a:r>
              <a:rPr lang="en-US" dirty="0" smtClean="0"/>
              <a:t> </a:t>
            </a:r>
            <a:r>
              <a:rPr lang="en-US" dirty="0" err="1" smtClean="0"/>
              <a:t>explicatifs</a:t>
            </a:r>
            <a:endParaRPr lang="en-US" dirty="0"/>
          </a:p>
        </p:txBody>
      </p:sp>
      <p:sp>
        <p:nvSpPr>
          <p:cNvPr id="3" name="Espace réservé du contenu 2"/>
          <p:cNvSpPr>
            <a:spLocks noGrp="1"/>
          </p:cNvSpPr>
          <p:nvPr>
            <p:ph idx="1"/>
          </p:nvPr>
        </p:nvSpPr>
        <p:spPr/>
        <p:txBody>
          <a:bodyPr/>
          <a:lstStyle/>
          <a:p>
            <a:r>
              <a:rPr lang="en-US" dirty="0" smtClean="0"/>
              <a:t>Type </a:t>
            </a:r>
            <a:r>
              <a:rPr lang="en-US" dirty="0" err="1" smtClean="0"/>
              <a:t>d’échantillon</a:t>
            </a:r>
            <a:r>
              <a:rPr lang="en-US" dirty="0" smtClean="0"/>
              <a:t> (les 15 </a:t>
            </a:r>
            <a:r>
              <a:rPr lang="en-US" dirty="0" err="1" smtClean="0"/>
              <a:t>ans</a:t>
            </a:r>
            <a:r>
              <a:rPr lang="en-US" dirty="0" smtClean="0"/>
              <a:t> et pas </a:t>
            </a:r>
            <a:r>
              <a:rPr lang="en-US" dirty="0" err="1" smtClean="0"/>
              <a:t>une</a:t>
            </a:r>
            <a:r>
              <a:rPr lang="en-US" dirty="0" smtClean="0"/>
              <a:t> </a:t>
            </a:r>
            <a:r>
              <a:rPr lang="en-US" dirty="0" err="1" smtClean="0"/>
              <a:t>année</a:t>
            </a:r>
            <a:r>
              <a:rPr lang="en-US" dirty="0" smtClean="0"/>
              <a:t> </a:t>
            </a:r>
            <a:r>
              <a:rPr lang="en-US" dirty="0" err="1" smtClean="0"/>
              <a:t>d’études</a:t>
            </a:r>
            <a:r>
              <a:rPr lang="en-US" dirty="0" smtClean="0"/>
              <a:t>), </a:t>
            </a:r>
            <a:endParaRPr lang="en-US" dirty="0" smtClean="0"/>
          </a:p>
          <a:p>
            <a:r>
              <a:rPr lang="en-US" dirty="0" smtClean="0">
                <a:solidFill>
                  <a:srgbClr val="FFFF00"/>
                </a:solidFill>
              </a:rPr>
              <a:t>Place des sciences </a:t>
            </a:r>
            <a:r>
              <a:rPr lang="en-US" dirty="0" err="1" smtClean="0">
                <a:solidFill>
                  <a:srgbClr val="FFFF00"/>
                </a:solidFill>
              </a:rPr>
              <a:t>dans</a:t>
            </a:r>
            <a:r>
              <a:rPr lang="en-US" dirty="0" smtClean="0">
                <a:solidFill>
                  <a:srgbClr val="FFFF00"/>
                </a:solidFill>
              </a:rPr>
              <a:t> </a:t>
            </a:r>
            <a:r>
              <a:rPr lang="en-US" dirty="0" err="1" smtClean="0">
                <a:solidFill>
                  <a:srgbClr val="FFFF00"/>
                </a:solidFill>
              </a:rPr>
              <a:t>notre</a:t>
            </a:r>
            <a:r>
              <a:rPr lang="en-US" dirty="0" smtClean="0">
                <a:solidFill>
                  <a:srgbClr val="FFFF00"/>
                </a:solidFill>
              </a:rPr>
              <a:t> </a:t>
            </a:r>
            <a:r>
              <a:rPr lang="en-US" dirty="0" err="1" smtClean="0">
                <a:solidFill>
                  <a:srgbClr val="FFFF00"/>
                </a:solidFill>
              </a:rPr>
              <a:t>enseignement</a:t>
            </a:r>
            <a:endParaRPr lang="en-US" dirty="0" smtClean="0">
              <a:solidFill>
                <a:srgbClr val="FFFF00"/>
              </a:solidFill>
            </a:endParaRPr>
          </a:p>
          <a:p>
            <a:r>
              <a:rPr lang="en-US" dirty="0" err="1" smtClean="0"/>
              <a:t>Inégalités</a:t>
            </a:r>
            <a:r>
              <a:rPr lang="en-US" dirty="0" smtClean="0"/>
              <a:t> /</a:t>
            </a:r>
            <a:r>
              <a:rPr lang="en-US" dirty="0" err="1" smtClean="0"/>
              <a:t>inéquité</a:t>
            </a:r>
            <a:r>
              <a:rPr lang="en-US" dirty="0" smtClean="0"/>
              <a:t> du </a:t>
            </a:r>
            <a:r>
              <a:rPr lang="en-US" dirty="0" err="1" smtClean="0"/>
              <a:t>système</a:t>
            </a:r>
            <a:r>
              <a:rPr lang="en-US" dirty="0" smtClean="0"/>
              <a:t> </a:t>
            </a:r>
            <a:r>
              <a:rPr lang="en-US" dirty="0" err="1" smtClean="0"/>
              <a:t>éducatif</a:t>
            </a:r>
            <a:endParaRPr lang="en-US" dirty="0" smtClean="0"/>
          </a:p>
          <a:p>
            <a:r>
              <a:rPr lang="en-US" dirty="0" err="1" smtClean="0"/>
              <a:t>Différences</a:t>
            </a:r>
            <a:r>
              <a:rPr lang="en-US" dirty="0" smtClean="0"/>
              <a:t> </a:t>
            </a:r>
            <a:r>
              <a:rPr lang="en-US" dirty="0" err="1" smtClean="0"/>
              <a:t>entres</a:t>
            </a:r>
            <a:r>
              <a:rPr lang="en-US" dirty="0" smtClean="0"/>
              <a:t> </a:t>
            </a:r>
            <a:r>
              <a:rPr lang="en-US" dirty="0" err="1" smtClean="0"/>
              <a:t>écoles</a:t>
            </a:r>
            <a:endParaRPr lang="en-US" dirty="0"/>
          </a:p>
        </p:txBody>
      </p:sp>
      <p:sp>
        <p:nvSpPr>
          <p:cNvPr id="4" name="Espace réservé du numéro de diapositive 3"/>
          <p:cNvSpPr>
            <a:spLocks noGrp="1"/>
          </p:cNvSpPr>
          <p:nvPr>
            <p:ph type="sldNum" sz="quarter" idx="11"/>
          </p:nvPr>
        </p:nvSpPr>
        <p:spPr/>
        <p:txBody>
          <a:bodyPr/>
          <a:lstStyle/>
          <a:p>
            <a:fld id="{9B04508B-728F-4BF5-AF88-B4A6B727A020}" type="slidenum">
              <a:rPr lang="fr-BE" smtClean="0"/>
              <a:pPr/>
              <a:t>32</a:t>
            </a:fld>
            <a:endParaRPr lang="fr-BE" dirty="0"/>
          </a:p>
        </p:txBody>
      </p:sp>
    </p:spTree>
    <p:extLst>
      <p:ext uri="{BB962C8B-B14F-4D97-AF65-F5344CB8AC3E}">
        <p14:creationId xmlns:p14="http://schemas.microsoft.com/office/powerpoint/2010/main" val="3508629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539750" y="1556792"/>
            <a:ext cx="8229600" cy="4204246"/>
          </a:xfrm>
        </p:spPr>
        <p:txBody>
          <a:bodyPr/>
          <a:lstStyle/>
          <a:p>
            <a:pPr>
              <a:buClr>
                <a:srgbClr val="FFFF00"/>
              </a:buClr>
            </a:pPr>
            <a:r>
              <a:rPr lang="fr-BE" sz="2800" dirty="0" smtClean="0"/>
              <a:t>Les options de sciences</a:t>
            </a:r>
            <a:endParaRPr lang="fr-BE" sz="2800" dirty="0"/>
          </a:p>
          <a:p>
            <a:pPr>
              <a:buClr>
                <a:srgbClr val="FFFF00"/>
              </a:buClr>
            </a:pPr>
            <a:r>
              <a:rPr lang="fr-BE" sz="2800" dirty="0" smtClean="0"/>
              <a:t>A 15 ans, environ 30% des élèves sont dans une option sciences fortes (</a:t>
            </a:r>
            <a:r>
              <a:rPr lang="fr-BE" sz="2800" dirty="0" err="1" smtClean="0"/>
              <a:t>càd</a:t>
            </a:r>
            <a:r>
              <a:rPr lang="fr-BE" sz="2800" dirty="0" smtClean="0"/>
              <a:t> au moins 5h). </a:t>
            </a:r>
          </a:p>
          <a:p>
            <a:pPr>
              <a:buClr>
                <a:srgbClr val="FFFF00"/>
              </a:buClr>
            </a:pPr>
            <a:r>
              <a:rPr lang="fr-BE" sz="2800" dirty="0" smtClean="0"/>
              <a:t>Par filière, on constate qu’environ </a:t>
            </a:r>
            <a:r>
              <a:rPr lang="fr-BE" sz="2800" dirty="0" smtClean="0">
                <a:solidFill>
                  <a:srgbClr val="FFFF00"/>
                </a:solidFill>
              </a:rPr>
              <a:t>la moitié des élèves de </a:t>
            </a:r>
            <a:r>
              <a:rPr lang="fr-BE" sz="2800" dirty="0" smtClean="0">
                <a:solidFill>
                  <a:srgbClr val="FFFF00"/>
                </a:solidFill>
              </a:rPr>
              <a:t>transition </a:t>
            </a:r>
            <a:r>
              <a:rPr lang="fr-BE" sz="2800" dirty="0" smtClean="0"/>
              <a:t>(général et technique de transition) </a:t>
            </a:r>
            <a:r>
              <a:rPr lang="fr-BE" sz="2800" dirty="0" smtClean="0">
                <a:solidFill>
                  <a:srgbClr val="FFFF00"/>
                </a:solidFill>
              </a:rPr>
              <a:t>sont </a:t>
            </a:r>
            <a:r>
              <a:rPr lang="fr-BE" sz="2800" dirty="0" smtClean="0">
                <a:solidFill>
                  <a:srgbClr val="FFFF00"/>
                </a:solidFill>
              </a:rPr>
              <a:t>dans une option « sciences fortes »</a:t>
            </a:r>
            <a:r>
              <a:rPr lang="fr-BE" sz="2800" dirty="0" smtClean="0"/>
              <a:t>, pour seulement 2% des élèves de </a:t>
            </a:r>
            <a:r>
              <a:rPr lang="fr-BE" sz="2800" dirty="0" smtClean="0"/>
              <a:t>qualification (technique de qualification et professionnel)</a:t>
            </a:r>
            <a:endParaRPr lang="fr-FR" sz="2800" dirty="0"/>
          </a:p>
        </p:txBody>
      </p:sp>
      <p:sp>
        <p:nvSpPr>
          <p:cNvPr id="110597" name="Rectangle 5"/>
          <p:cNvSpPr>
            <a:spLocks noGrp="1" noChangeArrowheads="1"/>
          </p:cNvSpPr>
          <p:nvPr>
            <p:ph type="title"/>
          </p:nvPr>
        </p:nvSpPr>
        <p:spPr>
          <a:xfrm>
            <a:off x="0" y="115888"/>
            <a:ext cx="9144000" cy="1008856"/>
          </a:xfrm>
          <a:noFill/>
          <a:ln/>
        </p:spPr>
        <p:txBody>
          <a:bodyPr/>
          <a:lstStyle/>
          <a:p>
            <a:r>
              <a:rPr lang="fr-BE" sz="4000" dirty="0" smtClean="0"/>
              <a:t>Choix d’options scientifiques à 15 ans</a:t>
            </a:r>
            <a:endParaRPr lang="fr-BE" sz="4000" dirty="0"/>
          </a:p>
        </p:txBody>
      </p:sp>
    </p:spTree>
    <p:extLst>
      <p:ext uri="{BB962C8B-B14F-4D97-AF65-F5344CB8AC3E}">
        <p14:creationId xmlns:p14="http://schemas.microsoft.com/office/powerpoint/2010/main" val="1606300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476672"/>
            <a:ext cx="8229600" cy="1371600"/>
          </a:xfrm>
        </p:spPr>
        <p:txBody>
          <a:bodyPr>
            <a:normAutofit/>
          </a:bodyPr>
          <a:lstStyle/>
          <a:p>
            <a:r>
              <a:rPr lang="fr-BE" sz="4000" dirty="0" smtClean="0"/>
              <a:t>Culture scientifique dans notre enseignement</a:t>
            </a:r>
            <a:endParaRPr lang="fr-BE" sz="4000" dirty="0"/>
          </a:p>
        </p:txBody>
      </p:sp>
      <p:sp>
        <p:nvSpPr>
          <p:cNvPr id="231427" name="Rectangle 3"/>
          <p:cNvSpPr>
            <a:spLocks noGrp="1" noChangeArrowheads="1"/>
          </p:cNvSpPr>
          <p:nvPr>
            <p:ph idx="1"/>
          </p:nvPr>
        </p:nvSpPr>
        <p:spPr>
          <a:xfrm>
            <a:off x="393352" y="1955725"/>
            <a:ext cx="8229600" cy="4530725"/>
          </a:xfrm>
        </p:spPr>
        <p:txBody>
          <a:bodyPr/>
          <a:lstStyle/>
          <a:p>
            <a:r>
              <a:rPr lang="fr-BE" dirty="0"/>
              <a:t>I</a:t>
            </a:r>
            <a:r>
              <a:rPr lang="fr-BE" dirty="0" smtClean="0"/>
              <a:t>l </a:t>
            </a:r>
            <a:r>
              <a:rPr lang="fr-BE" dirty="0"/>
              <a:t>semble y avoir moins de pression à réussir en sciences que dans d’autres matières</a:t>
            </a:r>
          </a:p>
        </p:txBody>
      </p:sp>
      <p:sp>
        <p:nvSpPr>
          <p:cNvPr id="4" name="Rectangle 3"/>
          <p:cNvSpPr/>
          <p:nvPr/>
        </p:nvSpPr>
        <p:spPr>
          <a:xfrm>
            <a:off x="827584" y="3574757"/>
            <a:ext cx="7200800" cy="646331"/>
          </a:xfrm>
          <a:prstGeom prst="rect">
            <a:avLst/>
          </a:prstGeom>
        </p:spPr>
        <p:txBody>
          <a:bodyPr wrap="square">
            <a:spAutoFit/>
          </a:bodyPr>
          <a:lstStyle/>
          <a:p>
            <a:r>
              <a:rPr lang="fr-BE" dirty="0" smtClean="0"/>
              <a:t>% d’élèves estimant important ou très important de bien réussir dans différentes matières</a:t>
            </a:r>
            <a:endParaRPr lang="fr-BE" dirty="0"/>
          </a:p>
        </p:txBody>
      </p:sp>
      <p:graphicFrame>
        <p:nvGraphicFramePr>
          <p:cNvPr id="5" name="Espace réservé du contenu 3"/>
          <p:cNvGraphicFramePr>
            <a:graphicFrameLocks/>
          </p:cNvGraphicFramePr>
          <p:nvPr/>
        </p:nvGraphicFramePr>
        <p:xfrm>
          <a:off x="467544" y="4329320"/>
          <a:ext cx="8229600" cy="1980000"/>
        </p:xfrm>
        <a:graphic>
          <a:graphicData uri="http://schemas.openxmlformats.org/drawingml/2006/table">
            <a:tbl>
              <a:tblPr firstRow="1" bandRow="1">
                <a:tableStyleId>{5C22544A-7EE6-4342-B048-85BDC9FD1C3A}</a:tableStyleId>
              </a:tblPr>
              <a:tblGrid>
                <a:gridCol w="5194920"/>
                <a:gridCol w="1008112"/>
                <a:gridCol w="1008112"/>
                <a:gridCol w="1018456"/>
              </a:tblGrid>
              <a:tr h="629157">
                <a:tc>
                  <a:txBody>
                    <a:bodyPr/>
                    <a:lstStyle/>
                    <a:p>
                      <a:pPr algn="ctr"/>
                      <a:endParaRPr lang="fr-BE" dirty="0"/>
                    </a:p>
                  </a:txBody>
                  <a:tcPr anchor="ctr"/>
                </a:tc>
                <a:tc>
                  <a:txBody>
                    <a:bodyPr/>
                    <a:lstStyle/>
                    <a:p>
                      <a:pPr algn="ctr"/>
                      <a:r>
                        <a:rPr lang="fr-BE" sz="1400" dirty="0" smtClean="0"/>
                        <a:t>OCDE</a:t>
                      </a:r>
                      <a:endParaRPr lang="fr-BE" sz="1400" dirty="0"/>
                    </a:p>
                  </a:txBody>
                  <a:tcPr anchor="ctr"/>
                </a:tc>
                <a:tc>
                  <a:txBody>
                    <a:bodyPr/>
                    <a:lstStyle/>
                    <a:p>
                      <a:pPr algn="ctr"/>
                      <a:r>
                        <a:rPr lang="fr-BE" sz="1400" dirty="0" smtClean="0"/>
                        <a:t>C. française</a:t>
                      </a:r>
                      <a:endParaRPr lang="fr-BE" sz="1400" dirty="0"/>
                    </a:p>
                  </a:txBody>
                  <a:tcPr anchor="ctr"/>
                </a:tc>
                <a:tc>
                  <a:txBody>
                    <a:bodyPr/>
                    <a:lstStyle/>
                    <a:p>
                      <a:pPr algn="ctr"/>
                      <a:r>
                        <a:rPr lang="fr-BE" sz="1400" dirty="0" smtClean="0"/>
                        <a:t>C. flamande</a:t>
                      </a:r>
                      <a:endParaRPr lang="fr-BE" sz="1400" dirty="0"/>
                    </a:p>
                  </a:txBody>
                  <a:tcPr anchor="ctr"/>
                </a:tc>
              </a:tr>
              <a:tr h="450281">
                <a:tc>
                  <a:txBody>
                    <a:bodyPr/>
                    <a:lstStyle/>
                    <a:p>
                      <a:pPr marL="0" algn="l" defTabSz="914400" rtl="0" eaLnBrk="1" latinLnBrk="0" hangingPunct="1">
                        <a:lnSpc>
                          <a:spcPct val="100000"/>
                        </a:lnSpc>
                        <a:spcAft>
                          <a:spcPts val="0"/>
                        </a:spcAft>
                      </a:pPr>
                      <a:r>
                        <a:rPr lang="fr-BE" sz="1800" kern="1200" dirty="0" smtClean="0">
                          <a:solidFill>
                            <a:schemeClr val="dk1"/>
                          </a:solidFill>
                          <a:latin typeface="Arial"/>
                          <a:ea typeface="Times New Roman"/>
                          <a:cs typeface="Times New Roman"/>
                        </a:rPr>
                        <a:t>Les cours de sciences</a:t>
                      </a:r>
                      <a:endParaRPr lang="fr-BE" sz="1800" kern="1200" dirty="0">
                        <a:solidFill>
                          <a:schemeClr val="dk1"/>
                        </a:solidFill>
                        <a:latin typeface="Arial"/>
                        <a:ea typeface="Times New Roman"/>
                        <a:cs typeface="Times New Roman"/>
                      </a:endParaRPr>
                    </a:p>
                  </a:txBody>
                  <a:tcPr marL="9525" marR="9525" marT="9525" marB="0" anchor="ctr"/>
                </a:tc>
                <a:tc>
                  <a:txBody>
                    <a:bodyPr/>
                    <a:lstStyle/>
                    <a:p>
                      <a:pPr algn="ctr">
                        <a:lnSpc>
                          <a:spcPct val="100000"/>
                        </a:lnSpc>
                        <a:spcAft>
                          <a:spcPts val="0"/>
                        </a:spcAft>
                      </a:pPr>
                      <a:r>
                        <a:rPr lang="fr-BE" sz="1800" dirty="0" smtClean="0">
                          <a:latin typeface="+mj-lt"/>
                          <a:ea typeface="Times New Roman"/>
                          <a:cs typeface="Times New Roman"/>
                        </a:rPr>
                        <a:t>78</a:t>
                      </a:r>
                      <a:endParaRPr lang="fr-BE" sz="1800" dirty="0">
                        <a:latin typeface="+mj-lt"/>
                        <a:ea typeface="Times New Roman"/>
                        <a:cs typeface="Times New Roman"/>
                      </a:endParaRPr>
                    </a:p>
                  </a:txBody>
                  <a:tcPr marL="0" marR="0" marT="0" marB="0" anchor="ctr"/>
                </a:tc>
                <a:tc>
                  <a:txBody>
                    <a:bodyPr/>
                    <a:lstStyle/>
                    <a:p>
                      <a:pPr algn="ctr">
                        <a:lnSpc>
                          <a:spcPct val="100000"/>
                        </a:lnSpc>
                        <a:spcAft>
                          <a:spcPts val="0"/>
                        </a:spcAft>
                      </a:pPr>
                      <a:r>
                        <a:rPr lang="fr-BE" sz="1800" b="1" dirty="0" smtClean="0">
                          <a:latin typeface="+mj-lt"/>
                          <a:ea typeface="Times New Roman"/>
                          <a:cs typeface="Times New Roman"/>
                        </a:rPr>
                        <a:t>72</a:t>
                      </a:r>
                      <a:endParaRPr lang="fr-BE" sz="1800" b="1" dirty="0">
                        <a:latin typeface="+mj-lt"/>
                        <a:ea typeface="Times New Roman"/>
                        <a:cs typeface="Times New Roman"/>
                      </a:endParaRPr>
                    </a:p>
                  </a:txBody>
                  <a:tcPr marL="9525" marR="9525" marT="9525" marB="0" anchor="ctr"/>
                </a:tc>
                <a:tc>
                  <a:txBody>
                    <a:bodyPr/>
                    <a:lstStyle/>
                    <a:p>
                      <a:pPr algn="ctr">
                        <a:lnSpc>
                          <a:spcPct val="100000"/>
                        </a:lnSpc>
                        <a:spcAft>
                          <a:spcPts val="0"/>
                        </a:spcAft>
                      </a:pPr>
                      <a:r>
                        <a:rPr lang="fr-BE" sz="1800" dirty="0" smtClean="0">
                          <a:latin typeface="+mj-lt"/>
                          <a:ea typeface="Times New Roman"/>
                          <a:cs typeface="Times New Roman"/>
                        </a:rPr>
                        <a:t>59</a:t>
                      </a:r>
                      <a:endParaRPr lang="fr-BE" sz="1800" dirty="0">
                        <a:latin typeface="+mj-lt"/>
                        <a:ea typeface="Times New Roman"/>
                        <a:cs typeface="Times New Roman"/>
                      </a:endParaRPr>
                    </a:p>
                  </a:txBody>
                  <a:tcPr marL="0" marR="0" marT="0" marB="0" anchor="ctr"/>
                </a:tc>
              </a:tr>
              <a:tr h="450281">
                <a:tc>
                  <a:txBody>
                    <a:bodyPr/>
                    <a:lstStyle/>
                    <a:p>
                      <a:pPr marL="0" algn="l" defTabSz="914400" rtl="0" eaLnBrk="1" latinLnBrk="0" hangingPunct="1">
                        <a:lnSpc>
                          <a:spcPct val="100000"/>
                        </a:lnSpc>
                        <a:spcAft>
                          <a:spcPts val="0"/>
                        </a:spcAft>
                      </a:pPr>
                      <a:r>
                        <a:rPr lang="fr-BE" sz="1800" kern="1200" dirty="0" smtClean="0">
                          <a:solidFill>
                            <a:schemeClr val="dk1"/>
                          </a:solidFill>
                          <a:latin typeface="Arial"/>
                          <a:ea typeface="Times New Roman"/>
                          <a:cs typeface="Times New Roman"/>
                        </a:rPr>
                        <a:t>Les cours de mathématiques</a:t>
                      </a:r>
                      <a:endParaRPr lang="fr-BE" sz="1800" kern="1200" dirty="0">
                        <a:solidFill>
                          <a:schemeClr val="dk1"/>
                        </a:solidFill>
                        <a:latin typeface="Arial"/>
                        <a:ea typeface="Times New Roman"/>
                        <a:cs typeface="Times New Roman"/>
                      </a:endParaRPr>
                    </a:p>
                  </a:txBody>
                  <a:tcPr marL="9525" marR="9525" marT="9525" marB="0" anchor="ctr"/>
                </a:tc>
                <a:tc>
                  <a:txBody>
                    <a:bodyPr/>
                    <a:lstStyle/>
                    <a:p>
                      <a:pPr algn="ctr">
                        <a:lnSpc>
                          <a:spcPct val="100000"/>
                        </a:lnSpc>
                        <a:spcAft>
                          <a:spcPts val="0"/>
                        </a:spcAft>
                      </a:pPr>
                      <a:r>
                        <a:rPr lang="fr-BE" sz="1800" dirty="0" smtClean="0">
                          <a:latin typeface="+mj-lt"/>
                          <a:ea typeface="Times New Roman"/>
                          <a:cs typeface="Times New Roman"/>
                        </a:rPr>
                        <a:t>92</a:t>
                      </a:r>
                      <a:endParaRPr lang="fr-BE" sz="1800" dirty="0">
                        <a:latin typeface="+mj-lt"/>
                        <a:ea typeface="Times New Roman"/>
                        <a:cs typeface="Times New Roman"/>
                      </a:endParaRPr>
                    </a:p>
                  </a:txBody>
                  <a:tcPr marL="0" marR="0" marT="0" marB="0" anchor="ctr"/>
                </a:tc>
                <a:tc>
                  <a:txBody>
                    <a:bodyPr/>
                    <a:lstStyle/>
                    <a:p>
                      <a:pPr algn="ctr">
                        <a:lnSpc>
                          <a:spcPct val="100000"/>
                        </a:lnSpc>
                        <a:spcAft>
                          <a:spcPts val="0"/>
                        </a:spcAft>
                      </a:pPr>
                      <a:r>
                        <a:rPr lang="fr-BE" sz="1800" b="1" dirty="0" smtClean="0">
                          <a:latin typeface="+mj-lt"/>
                          <a:ea typeface="Times New Roman"/>
                          <a:cs typeface="Times New Roman"/>
                        </a:rPr>
                        <a:t>91</a:t>
                      </a:r>
                      <a:endParaRPr lang="fr-BE" sz="1800" b="1" dirty="0">
                        <a:latin typeface="+mj-lt"/>
                        <a:ea typeface="Times New Roman"/>
                        <a:cs typeface="Times New Roman"/>
                      </a:endParaRPr>
                    </a:p>
                  </a:txBody>
                  <a:tcPr marL="9525" marR="9525" marT="9525" marB="0" anchor="ctr"/>
                </a:tc>
                <a:tc>
                  <a:txBody>
                    <a:bodyPr/>
                    <a:lstStyle/>
                    <a:p>
                      <a:pPr algn="ctr">
                        <a:lnSpc>
                          <a:spcPct val="100000"/>
                        </a:lnSpc>
                        <a:spcAft>
                          <a:spcPts val="0"/>
                        </a:spcAft>
                      </a:pPr>
                      <a:r>
                        <a:rPr lang="fr-BE" sz="1800" dirty="0" smtClean="0">
                          <a:latin typeface="+mj-lt"/>
                          <a:ea typeface="Times New Roman"/>
                          <a:cs typeface="Times New Roman"/>
                        </a:rPr>
                        <a:t>90</a:t>
                      </a:r>
                      <a:endParaRPr lang="fr-BE" sz="1800" dirty="0">
                        <a:latin typeface="+mj-lt"/>
                        <a:ea typeface="Times New Roman"/>
                        <a:cs typeface="Times New Roman"/>
                      </a:endParaRPr>
                    </a:p>
                  </a:txBody>
                  <a:tcPr marL="0" marR="0" marT="0" marB="0" anchor="ctr"/>
                </a:tc>
              </a:tr>
              <a:tr h="450281">
                <a:tc>
                  <a:txBody>
                    <a:bodyPr/>
                    <a:lstStyle/>
                    <a:p>
                      <a:pPr marL="0" algn="l" defTabSz="914400" rtl="0" eaLnBrk="1" latinLnBrk="0" hangingPunct="1">
                        <a:lnSpc>
                          <a:spcPct val="100000"/>
                        </a:lnSpc>
                        <a:spcAft>
                          <a:spcPts val="0"/>
                        </a:spcAft>
                      </a:pPr>
                      <a:r>
                        <a:rPr lang="fr-BE" sz="1800" kern="1200" dirty="0" smtClean="0">
                          <a:solidFill>
                            <a:schemeClr val="dk1"/>
                          </a:solidFill>
                          <a:latin typeface="Arial"/>
                          <a:ea typeface="Times New Roman"/>
                          <a:cs typeface="Times New Roman"/>
                        </a:rPr>
                        <a:t>Les cours de français (langue maternelle)</a:t>
                      </a:r>
                      <a:endParaRPr lang="fr-BE" sz="1800" kern="1200" dirty="0">
                        <a:solidFill>
                          <a:schemeClr val="dk1"/>
                        </a:solidFill>
                        <a:latin typeface="Arial"/>
                        <a:ea typeface="Times New Roman"/>
                        <a:cs typeface="Times New Roman"/>
                      </a:endParaRPr>
                    </a:p>
                  </a:txBody>
                  <a:tcPr marL="9525" marR="9525" marT="9525" marB="0" anchor="ctr"/>
                </a:tc>
                <a:tc>
                  <a:txBody>
                    <a:bodyPr/>
                    <a:lstStyle/>
                    <a:p>
                      <a:pPr algn="ctr">
                        <a:lnSpc>
                          <a:spcPct val="100000"/>
                        </a:lnSpc>
                        <a:spcAft>
                          <a:spcPts val="0"/>
                        </a:spcAft>
                      </a:pPr>
                      <a:r>
                        <a:rPr lang="fr-BE" sz="1800" dirty="0" smtClean="0">
                          <a:latin typeface="+mj-lt"/>
                          <a:ea typeface="Times New Roman"/>
                          <a:cs typeface="Times New Roman"/>
                        </a:rPr>
                        <a:t>90</a:t>
                      </a:r>
                      <a:endParaRPr lang="fr-BE" sz="1800" dirty="0">
                        <a:latin typeface="+mj-lt"/>
                        <a:ea typeface="Times New Roman"/>
                        <a:cs typeface="Times New Roman"/>
                      </a:endParaRPr>
                    </a:p>
                  </a:txBody>
                  <a:tcPr marL="0" marR="0" marT="0" marB="0" anchor="ctr"/>
                </a:tc>
                <a:tc>
                  <a:txBody>
                    <a:bodyPr/>
                    <a:lstStyle/>
                    <a:p>
                      <a:pPr algn="ctr">
                        <a:lnSpc>
                          <a:spcPct val="100000"/>
                        </a:lnSpc>
                        <a:spcAft>
                          <a:spcPts val="0"/>
                        </a:spcAft>
                      </a:pPr>
                      <a:r>
                        <a:rPr lang="fr-BE" sz="1800" b="1" dirty="0" smtClean="0">
                          <a:latin typeface="+mj-lt"/>
                          <a:ea typeface="Times New Roman"/>
                          <a:cs typeface="Times New Roman"/>
                        </a:rPr>
                        <a:t>90</a:t>
                      </a:r>
                      <a:endParaRPr lang="fr-BE" sz="1800" b="1" dirty="0">
                        <a:latin typeface="+mj-lt"/>
                        <a:ea typeface="Times New Roman"/>
                        <a:cs typeface="Times New Roman"/>
                      </a:endParaRPr>
                    </a:p>
                  </a:txBody>
                  <a:tcPr marL="9525" marR="9525" marT="9525" marB="0" anchor="ctr"/>
                </a:tc>
                <a:tc>
                  <a:txBody>
                    <a:bodyPr/>
                    <a:lstStyle/>
                    <a:p>
                      <a:pPr algn="ctr">
                        <a:lnSpc>
                          <a:spcPct val="100000"/>
                        </a:lnSpc>
                        <a:spcAft>
                          <a:spcPts val="0"/>
                        </a:spcAft>
                      </a:pPr>
                      <a:r>
                        <a:rPr lang="fr-BE" sz="1800" dirty="0" smtClean="0">
                          <a:latin typeface="+mj-lt"/>
                          <a:ea typeface="Times New Roman"/>
                          <a:cs typeface="Times New Roman"/>
                        </a:rPr>
                        <a:t>77</a:t>
                      </a:r>
                      <a:endParaRPr lang="fr-BE" sz="1800" dirty="0">
                        <a:latin typeface="+mj-lt"/>
                        <a:ea typeface="Times New Roman"/>
                        <a:cs typeface="Times New Roman"/>
                      </a:endParaRPr>
                    </a:p>
                  </a:txBody>
                  <a:tcPr marL="0" marR="0" marT="0" marB="0" anchor="ctr"/>
                </a:tc>
              </a:tr>
            </a:tbl>
          </a:graphicData>
        </a:graphic>
      </p:graphicFrame>
      <p:pic>
        <p:nvPicPr>
          <p:cNvPr id="6"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7" name="Espace réservé du numéro de diapositive 6"/>
          <p:cNvSpPr>
            <a:spLocks noGrp="1"/>
          </p:cNvSpPr>
          <p:nvPr>
            <p:ph type="sldNum" sz="quarter" idx="11"/>
          </p:nvPr>
        </p:nvSpPr>
        <p:spPr/>
        <p:txBody>
          <a:bodyPr/>
          <a:lstStyle/>
          <a:p>
            <a:fld id="{9B04508B-728F-4BF5-AF88-B4A6B727A020}" type="slidenum">
              <a:rPr lang="fr-BE" smtClean="0"/>
              <a:pPr/>
              <a:t>34</a:t>
            </a:fld>
            <a:endParaRPr lang="fr-BE" dirty="0"/>
          </a:p>
        </p:txBody>
      </p:sp>
    </p:spTree>
    <p:extLst>
      <p:ext uri="{BB962C8B-B14F-4D97-AF65-F5344CB8AC3E}">
        <p14:creationId xmlns:p14="http://schemas.microsoft.com/office/powerpoint/2010/main" val="318962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1371600"/>
          </a:xfrm>
        </p:spPr>
        <p:txBody>
          <a:bodyPr/>
          <a:lstStyle/>
          <a:p>
            <a:r>
              <a:rPr lang="fr-BE" sz="4000" dirty="0" smtClean="0"/>
              <a:t>Les méthodes d’enseignement des sciences</a:t>
            </a:r>
            <a:r>
              <a:rPr lang="fr-BE" dirty="0" smtClean="0"/>
              <a:t/>
            </a:r>
            <a:br>
              <a:rPr lang="fr-BE" dirty="0" smtClean="0"/>
            </a:br>
            <a:r>
              <a:rPr lang="fr-BE" sz="1200" dirty="0" smtClean="0"/>
              <a:t/>
            </a:r>
            <a:br>
              <a:rPr lang="fr-BE" sz="1200" dirty="0" smtClean="0"/>
            </a:br>
            <a:r>
              <a:rPr lang="fr-BE" sz="2000" dirty="0" smtClean="0"/>
              <a:t>% d’élèves disant ne </a:t>
            </a:r>
            <a:r>
              <a:rPr lang="fr-BE" sz="2000" u="sng" dirty="0" smtClean="0"/>
              <a:t>jamais ou presque jamais</a:t>
            </a:r>
            <a:r>
              <a:rPr lang="fr-BE" sz="2000" dirty="0" smtClean="0"/>
              <a:t> rencontrer ce type de situations durant les cours de sciences</a:t>
            </a:r>
            <a:endParaRPr lang="fr-BE" dirty="0"/>
          </a:p>
        </p:txBody>
      </p:sp>
      <p:graphicFrame>
        <p:nvGraphicFramePr>
          <p:cNvPr id="4" name="Espace réservé du contenu 3"/>
          <p:cNvGraphicFramePr>
            <a:graphicFrameLocks/>
          </p:cNvGraphicFramePr>
          <p:nvPr/>
        </p:nvGraphicFramePr>
        <p:xfrm>
          <a:off x="467544" y="2631776"/>
          <a:ext cx="8229600" cy="4109592"/>
        </p:xfrm>
        <a:graphic>
          <a:graphicData uri="http://schemas.openxmlformats.org/drawingml/2006/table">
            <a:tbl>
              <a:tblPr firstRow="1" bandRow="1">
                <a:tableStyleId>{5C22544A-7EE6-4342-B048-85BDC9FD1C3A}</a:tableStyleId>
              </a:tblPr>
              <a:tblGrid>
                <a:gridCol w="5194920"/>
                <a:gridCol w="1008112"/>
                <a:gridCol w="1008112"/>
                <a:gridCol w="1018456"/>
              </a:tblGrid>
              <a:tr h="629157">
                <a:tc>
                  <a:txBody>
                    <a:bodyPr/>
                    <a:lstStyle/>
                    <a:p>
                      <a:pPr algn="ctr"/>
                      <a:endParaRPr lang="fr-BE" dirty="0"/>
                    </a:p>
                  </a:txBody>
                  <a:tcPr anchor="ctr"/>
                </a:tc>
                <a:tc>
                  <a:txBody>
                    <a:bodyPr/>
                    <a:lstStyle/>
                    <a:p>
                      <a:pPr algn="ctr"/>
                      <a:r>
                        <a:rPr lang="fr-BE" sz="1400" dirty="0" smtClean="0"/>
                        <a:t>OCDE</a:t>
                      </a:r>
                      <a:endParaRPr lang="fr-BE" sz="1400" dirty="0"/>
                    </a:p>
                  </a:txBody>
                  <a:tcPr anchor="ctr"/>
                </a:tc>
                <a:tc>
                  <a:txBody>
                    <a:bodyPr/>
                    <a:lstStyle/>
                    <a:p>
                      <a:pPr algn="ctr"/>
                      <a:r>
                        <a:rPr lang="fr-BE" sz="1400" b="1" dirty="0" smtClean="0">
                          <a:solidFill>
                            <a:schemeClr val="tx1"/>
                          </a:solidFill>
                        </a:rPr>
                        <a:t>C. française</a:t>
                      </a:r>
                      <a:endParaRPr lang="fr-BE" sz="1400" b="1" dirty="0">
                        <a:solidFill>
                          <a:schemeClr val="tx1"/>
                        </a:solidFill>
                      </a:endParaRPr>
                    </a:p>
                  </a:txBody>
                  <a:tcPr anchor="ctr"/>
                </a:tc>
                <a:tc>
                  <a:txBody>
                    <a:bodyPr/>
                    <a:lstStyle/>
                    <a:p>
                      <a:pPr algn="ctr"/>
                      <a:r>
                        <a:rPr lang="fr-BE" sz="1400" dirty="0" smtClean="0"/>
                        <a:t>C. flamande</a:t>
                      </a:r>
                      <a:endParaRPr lang="fr-BE" sz="1400" dirty="0"/>
                    </a:p>
                  </a:txBody>
                  <a:tcPr anchor="ctr"/>
                </a:tc>
              </a:tr>
              <a:tr h="450281">
                <a:tc>
                  <a:txBody>
                    <a:bodyPr/>
                    <a:lstStyle/>
                    <a:p>
                      <a:pPr>
                        <a:spcAft>
                          <a:spcPts val="0"/>
                        </a:spcAft>
                      </a:pPr>
                      <a:r>
                        <a:rPr lang="fr-FR" sz="1600" dirty="0">
                          <a:latin typeface="Arial"/>
                          <a:ea typeface="Times New Roman"/>
                          <a:cs typeface="Times New Roman"/>
                        </a:rPr>
                        <a:t>On demande aux élèves d’</a:t>
                      </a:r>
                      <a:r>
                        <a:rPr lang="fr-FR" sz="1600" dirty="0">
                          <a:solidFill>
                            <a:srgbClr val="FF0000"/>
                          </a:solidFill>
                          <a:latin typeface="Arial"/>
                          <a:ea typeface="Times New Roman"/>
                          <a:cs typeface="Times New Roman"/>
                        </a:rPr>
                        <a:t>imaginer comment une question de sciences </a:t>
                      </a:r>
                      <a:r>
                        <a:rPr lang="fr-FR" sz="1600" dirty="0">
                          <a:latin typeface="Arial"/>
                          <a:ea typeface="Times New Roman"/>
                          <a:cs typeface="Times New Roman"/>
                        </a:rPr>
                        <a:t>pourrait être étudiée au </a:t>
                      </a:r>
                      <a:r>
                        <a:rPr lang="fr-FR" sz="1600" dirty="0">
                          <a:solidFill>
                            <a:srgbClr val="FF0000"/>
                          </a:solidFill>
                          <a:latin typeface="Arial"/>
                          <a:ea typeface="Times New Roman"/>
                          <a:cs typeface="Times New Roman"/>
                        </a:rPr>
                        <a:t>laboratoire</a:t>
                      </a:r>
                      <a:endParaRPr lang="fr-BE" sz="1600" dirty="0">
                        <a:latin typeface="Times New Roman"/>
                        <a:ea typeface="Times New Roman"/>
                        <a:cs typeface="Times New Roman"/>
                      </a:endParaRPr>
                    </a:p>
                  </a:txBody>
                  <a:tcPr marL="9525" marR="9525" marT="9525" marB="0" anchor="b"/>
                </a:tc>
                <a:tc>
                  <a:txBody>
                    <a:bodyPr/>
                    <a:lstStyle/>
                    <a:p>
                      <a:pPr algn="ctr">
                        <a:spcAft>
                          <a:spcPts val="0"/>
                        </a:spcAft>
                      </a:pPr>
                      <a:r>
                        <a:rPr lang="fr-FR" sz="1600">
                          <a:latin typeface="Arial"/>
                          <a:ea typeface="Times New Roman"/>
                          <a:cs typeface="Times New Roman"/>
                        </a:rPr>
                        <a:t>38</a:t>
                      </a:r>
                      <a:endParaRPr lang="fr-BE" sz="1600">
                        <a:latin typeface="Times New Roman"/>
                        <a:ea typeface="Times New Roman"/>
                        <a:cs typeface="Times New Roman"/>
                      </a:endParaRPr>
                    </a:p>
                  </a:txBody>
                  <a:tcPr marL="0" marR="0" marT="0" marB="0" anchor="ctr"/>
                </a:tc>
                <a:tc>
                  <a:txBody>
                    <a:bodyPr/>
                    <a:lstStyle/>
                    <a:p>
                      <a:pPr algn="ctr">
                        <a:spcAft>
                          <a:spcPts val="0"/>
                        </a:spcAft>
                      </a:pPr>
                      <a:r>
                        <a:rPr lang="fr-FR" sz="1600" b="1" u="sng" dirty="0">
                          <a:solidFill>
                            <a:schemeClr val="bg2"/>
                          </a:solidFill>
                          <a:latin typeface="Arial"/>
                          <a:ea typeface="Times New Roman"/>
                          <a:cs typeface="Times New Roman"/>
                        </a:rPr>
                        <a:t>49</a:t>
                      </a:r>
                      <a:endParaRPr lang="fr-BE" sz="1600" b="1" u="sng" dirty="0">
                        <a:solidFill>
                          <a:schemeClr val="bg2"/>
                        </a:solidFill>
                        <a:latin typeface="Times New Roman"/>
                        <a:ea typeface="Times New Roman"/>
                        <a:cs typeface="Times New Roman"/>
                      </a:endParaRPr>
                    </a:p>
                  </a:txBody>
                  <a:tcPr marL="0" marR="0" marT="0" marB="0" anchor="ctr"/>
                </a:tc>
                <a:tc>
                  <a:txBody>
                    <a:bodyPr/>
                    <a:lstStyle/>
                    <a:p>
                      <a:pPr algn="ctr">
                        <a:spcAft>
                          <a:spcPts val="0"/>
                        </a:spcAft>
                      </a:pPr>
                      <a:r>
                        <a:rPr lang="fr-FR" sz="1600" dirty="0">
                          <a:latin typeface="Arial"/>
                          <a:ea typeface="Times New Roman"/>
                          <a:cs typeface="Times New Roman"/>
                        </a:rPr>
                        <a:t>68</a:t>
                      </a:r>
                      <a:endParaRPr lang="fr-BE" sz="1600" dirty="0">
                        <a:latin typeface="Times New Roman"/>
                        <a:ea typeface="Times New Roman"/>
                        <a:cs typeface="Times New Roman"/>
                      </a:endParaRPr>
                    </a:p>
                  </a:txBody>
                  <a:tcPr marL="0" marR="0" marT="0" marB="0" anchor="ctr"/>
                </a:tc>
              </a:tr>
              <a:tr h="450281">
                <a:tc>
                  <a:txBody>
                    <a:bodyPr/>
                    <a:lstStyle/>
                    <a:p>
                      <a:pPr>
                        <a:spcAft>
                          <a:spcPts val="0"/>
                        </a:spcAft>
                      </a:pPr>
                      <a:r>
                        <a:rPr lang="fr-FR" sz="1600">
                          <a:latin typeface="Arial"/>
                          <a:ea typeface="Times New Roman"/>
                          <a:cs typeface="Times New Roman"/>
                        </a:rPr>
                        <a:t>On demande aux élèves de </a:t>
                      </a:r>
                      <a:r>
                        <a:rPr lang="fr-FR" sz="1600">
                          <a:solidFill>
                            <a:srgbClr val="FF0000"/>
                          </a:solidFill>
                          <a:latin typeface="Arial"/>
                          <a:ea typeface="Times New Roman"/>
                          <a:cs typeface="Times New Roman"/>
                        </a:rPr>
                        <a:t>mener une investigation</a:t>
                      </a:r>
                      <a:r>
                        <a:rPr lang="fr-FR" sz="1600">
                          <a:latin typeface="Arial"/>
                          <a:ea typeface="Times New Roman"/>
                          <a:cs typeface="Times New Roman"/>
                        </a:rPr>
                        <a:t> pour tester leurs idées</a:t>
                      </a:r>
                      <a:endParaRPr lang="fr-BE" sz="1600">
                        <a:latin typeface="Times New Roman"/>
                        <a:ea typeface="Times New Roman"/>
                        <a:cs typeface="Times New Roman"/>
                      </a:endParaRPr>
                    </a:p>
                  </a:txBody>
                  <a:tcPr marL="9525" marR="9525" marT="9525" marB="0" anchor="b"/>
                </a:tc>
                <a:tc>
                  <a:txBody>
                    <a:bodyPr/>
                    <a:lstStyle/>
                    <a:p>
                      <a:pPr algn="ctr">
                        <a:spcAft>
                          <a:spcPts val="0"/>
                        </a:spcAft>
                      </a:pPr>
                      <a:r>
                        <a:rPr lang="fr-FR" sz="1600">
                          <a:latin typeface="Arial"/>
                          <a:ea typeface="Times New Roman"/>
                          <a:cs typeface="Times New Roman"/>
                        </a:rPr>
                        <a:t>41</a:t>
                      </a:r>
                      <a:endParaRPr lang="fr-BE" sz="1600">
                        <a:latin typeface="Times New Roman"/>
                        <a:ea typeface="Times New Roman"/>
                        <a:cs typeface="Times New Roman"/>
                      </a:endParaRPr>
                    </a:p>
                  </a:txBody>
                  <a:tcPr marL="0" marR="0" marT="0" marB="0" anchor="ctr"/>
                </a:tc>
                <a:tc>
                  <a:txBody>
                    <a:bodyPr/>
                    <a:lstStyle/>
                    <a:p>
                      <a:pPr algn="ctr">
                        <a:spcAft>
                          <a:spcPts val="0"/>
                        </a:spcAft>
                      </a:pPr>
                      <a:r>
                        <a:rPr lang="fr-FR" sz="1600" b="1" dirty="0">
                          <a:solidFill>
                            <a:schemeClr val="bg2"/>
                          </a:solidFill>
                          <a:latin typeface="Arial"/>
                          <a:ea typeface="Times New Roman"/>
                          <a:cs typeface="Times New Roman"/>
                        </a:rPr>
                        <a:t>48</a:t>
                      </a:r>
                      <a:endParaRPr lang="fr-BE" sz="1600" b="1" dirty="0">
                        <a:solidFill>
                          <a:schemeClr val="bg2"/>
                        </a:solidFill>
                        <a:latin typeface="Times New Roman"/>
                        <a:ea typeface="Times New Roman"/>
                        <a:cs typeface="Times New Roman"/>
                      </a:endParaRPr>
                    </a:p>
                  </a:txBody>
                  <a:tcPr marL="0" marR="0" marT="0" marB="0" anchor="ctr"/>
                </a:tc>
                <a:tc>
                  <a:txBody>
                    <a:bodyPr/>
                    <a:lstStyle/>
                    <a:p>
                      <a:pPr algn="ctr">
                        <a:spcAft>
                          <a:spcPts val="0"/>
                        </a:spcAft>
                      </a:pPr>
                      <a:r>
                        <a:rPr lang="fr-FR" sz="1600" dirty="0">
                          <a:latin typeface="Arial"/>
                          <a:ea typeface="Times New Roman"/>
                          <a:cs typeface="Times New Roman"/>
                        </a:rPr>
                        <a:t>65</a:t>
                      </a:r>
                      <a:endParaRPr lang="fr-BE" sz="1600" dirty="0">
                        <a:latin typeface="Times New Roman"/>
                        <a:ea typeface="Times New Roman"/>
                        <a:cs typeface="Times New Roman"/>
                      </a:endParaRPr>
                    </a:p>
                  </a:txBody>
                  <a:tcPr marL="0" marR="0" marT="0" marB="0" anchor="ctr"/>
                </a:tc>
              </a:tr>
              <a:tr h="450281">
                <a:tc>
                  <a:txBody>
                    <a:bodyPr/>
                    <a:lstStyle/>
                    <a:p>
                      <a:pPr>
                        <a:spcAft>
                          <a:spcPts val="0"/>
                        </a:spcAft>
                      </a:pPr>
                      <a:r>
                        <a:rPr lang="fr-FR" sz="1600">
                          <a:latin typeface="Arial"/>
                          <a:ea typeface="Times New Roman"/>
                          <a:cs typeface="Times New Roman"/>
                        </a:rPr>
                        <a:t>On permet aux élèves de </a:t>
                      </a:r>
                      <a:r>
                        <a:rPr lang="fr-FR" sz="1600">
                          <a:solidFill>
                            <a:srgbClr val="FF0000"/>
                          </a:solidFill>
                          <a:latin typeface="Arial"/>
                          <a:ea typeface="Times New Roman"/>
                          <a:cs typeface="Times New Roman"/>
                        </a:rPr>
                        <a:t>concevoir leurs propres expériences</a:t>
                      </a:r>
                      <a:endParaRPr lang="fr-BE" sz="1600">
                        <a:latin typeface="Times New Roman"/>
                        <a:ea typeface="Times New Roman"/>
                        <a:cs typeface="Times New Roman"/>
                      </a:endParaRPr>
                    </a:p>
                  </a:txBody>
                  <a:tcPr marL="9525" marR="9525" marT="9525" marB="0" anchor="b"/>
                </a:tc>
                <a:tc>
                  <a:txBody>
                    <a:bodyPr/>
                    <a:lstStyle/>
                    <a:p>
                      <a:pPr algn="ctr">
                        <a:spcAft>
                          <a:spcPts val="0"/>
                        </a:spcAft>
                      </a:pPr>
                      <a:r>
                        <a:rPr lang="fr-FR" sz="1600">
                          <a:latin typeface="Arial"/>
                          <a:ea typeface="Times New Roman"/>
                          <a:cs typeface="Times New Roman"/>
                        </a:rPr>
                        <a:t>55</a:t>
                      </a:r>
                      <a:endParaRPr lang="fr-BE" sz="1600">
                        <a:latin typeface="Times New Roman"/>
                        <a:ea typeface="Times New Roman"/>
                        <a:cs typeface="Times New Roman"/>
                      </a:endParaRPr>
                    </a:p>
                  </a:txBody>
                  <a:tcPr marL="0" marR="0" marT="0" marB="0" anchor="ctr"/>
                </a:tc>
                <a:tc>
                  <a:txBody>
                    <a:bodyPr/>
                    <a:lstStyle/>
                    <a:p>
                      <a:pPr algn="ctr">
                        <a:spcAft>
                          <a:spcPts val="0"/>
                        </a:spcAft>
                      </a:pPr>
                      <a:r>
                        <a:rPr lang="fr-FR" sz="1600" b="1" dirty="0">
                          <a:solidFill>
                            <a:schemeClr val="bg2"/>
                          </a:solidFill>
                          <a:latin typeface="Arial"/>
                          <a:ea typeface="Times New Roman"/>
                          <a:cs typeface="Times New Roman"/>
                        </a:rPr>
                        <a:t>60</a:t>
                      </a:r>
                      <a:endParaRPr lang="fr-BE" sz="1600" b="1" dirty="0">
                        <a:solidFill>
                          <a:schemeClr val="bg2"/>
                        </a:solidFill>
                        <a:latin typeface="Times New Roman"/>
                        <a:ea typeface="Times New Roman"/>
                        <a:cs typeface="Times New Roman"/>
                      </a:endParaRPr>
                    </a:p>
                  </a:txBody>
                  <a:tcPr marL="0" marR="0" marT="0" marB="0" anchor="ctr"/>
                </a:tc>
                <a:tc>
                  <a:txBody>
                    <a:bodyPr/>
                    <a:lstStyle/>
                    <a:p>
                      <a:pPr algn="ctr">
                        <a:spcAft>
                          <a:spcPts val="0"/>
                        </a:spcAft>
                      </a:pPr>
                      <a:r>
                        <a:rPr lang="fr-FR" sz="1600" dirty="0">
                          <a:latin typeface="Arial"/>
                          <a:ea typeface="Times New Roman"/>
                          <a:cs typeface="Times New Roman"/>
                        </a:rPr>
                        <a:t>73</a:t>
                      </a:r>
                      <a:endParaRPr lang="fr-BE" sz="1600" dirty="0">
                        <a:latin typeface="Times New Roman"/>
                        <a:ea typeface="Times New Roman"/>
                        <a:cs typeface="Times New Roman"/>
                      </a:endParaRPr>
                    </a:p>
                  </a:txBody>
                  <a:tcPr marL="0" marR="0" marT="0" marB="0" anchor="ctr"/>
                </a:tc>
              </a:tr>
              <a:tr h="450281">
                <a:tc>
                  <a:txBody>
                    <a:bodyPr/>
                    <a:lstStyle/>
                    <a:p>
                      <a:pPr>
                        <a:spcAft>
                          <a:spcPts val="0"/>
                        </a:spcAft>
                      </a:pPr>
                      <a:r>
                        <a:rPr lang="fr-FR" sz="1600">
                          <a:latin typeface="Arial"/>
                          <a:ea typeface="Times New Roman"/>
                          <a:cs typeface="Times New Roman"/>
                        </a:rPr>
                        <a:t>On demande aux élèves de </a:t>
                      </a:r>
                      <a:r>
                        <a:rPr lang="fr-FR" sz="1600">
                          <a:solidFill>
                            <a:srgbClr val="FF0000"/>
                          </a:solidFill>
                          <a:latin typeface="Arial"/>
                          <a:ea typeface="Times New Roman"/>
                          <a:cs typeface="Times New Roman"/>
                        </a:rPr>
                        <a:t>tirer les conclusions d’une expérience</a:t>
                      </a:r>
                      <a:r>
                        <a:rPr lang="fr-FR" sz="1600">
                          <a:latin typeface="Arial"/>
                          <a:ea typeface="Times New Roman"/>
                          <a:cs typeface="Times New Roman"/>
                        </a:rPr>
                        <a:t> qu’ils ont réalisée</a:t>
                      </a:r>
                      <a:endParaRPr lang="fr-BE" sz="1600">
                        <a:latin typeface="Times New Roman"/>
                        <a:ea typeface="Times New Roman"/>
                        <a:cs typeface="Times New Roman"/>
                      </a:endParaRPr>
                    </a:p>
                  </a:txBody>
                  <a:tcPr marL="9525" marR="9525" marT="9525" marB="0" anchor="b"/>
                </a:tc>
                <a:tc>
                  <a:txBody>
                    <a:bodyPr/>
                    <a:lstStyle/>
                    <a:p>
                      <a:pPr algn="ctr">
                        <a:spcAft>
                          <a:spcPts val="0"/>
                        </a:spcAft>
                      </a:pPr>
                      <a:r>
                        <a:rPr lang="fr-FR" sz="1600">
                          <a:latin typeface="Arial"/>
                          <a:ea typeface="Times New Roman"/>
                          <a:cs typeface="Times New Roman"/>
                        </a:rPr>
                        <a:t>16</a:t>
                      </a:r>
                      <a:endParaRPr lang="fr-BE" sz="1600">
                        <a:latin typeface="Times New Roman"/>
                        <a:ea typeface="Times New Roman"/>
                        <a:cs typeface="Times New Roman"/>
                      </a:endParaRPr>
                    </a:p>
                  </a:txBody>
                  <a:tcPr marL="0" marR="0" marT="0" marB="0" anchor="ctr"/>
                </a:tc>
                <a:tc>
                  <a:txBody>
                    <a:bodyPr/>
                    <a:lstStyle/>
                    <a:p>
                      <a:pPr algn="ctr">
                        <a:spcAft>
                          <a:spcPts val="0"/>
                        </a:spcAft>
                      </a:pPr>
                      <a:r>
                        <a:rPr lang="fr-FR" sz="1600" b="1" dirty="0">
                          <a:solidFill>
                            <a:schemeClr val="bg2"/>
                          </a:solidFill>
                          <a:latin typeface="Arial"/>
                          <a:ea typeface="Times New Roman"/>
                          <a:cs typeface="Times New Roman"/>
                        </a:rPr>
                        <a:t>19</a:t>
                      </a:r>
                      <a:endParaRPr lang="fr-BE" sz="1600" b="1" dirty="0">
                        <a:solidFill>
                          <a:schemeClr val="bg2"/>
                        </a:solidFill>
                        <a:latin typeface="Times New Roman"/>
                        <a:ea typeface="Times New Roman"/>
                        <a:cs typeface="Times New Roman"/>
                      </a:endParaRPr>
                    </a:p>
                  </a:txBody>
                  <a:tcPr marL="0" marR="0" marT="0" marB="0" anchor="ctr"/>
                </a:tc>
                <a:tc>
                  <a:txBody>
                    <a:bodyPr/>
                    <a:lstStyle/>
                    <a:p>
                      <a:pPr algn="ctr">
                        <a:spcAft>
                          <a:spcPts val="0"/>
                        </a:spcAft>
                      </a:pPr>
                      <a:r>
                        <a:rPr lang="fr-FR" sz="1600" dirty="0">
                          <a:latin typeface="Arial"/>
                          <a:ea typeface="Times New Roman"/>
                          <a:cs typeface="Times New Roman"/>
                        </a:rPr>
                        <a:t>16</a:t>
                      </a:r>
                      <a:endParaRPr lang="fr-BE" sz="1600" dirty="0">
                        <a:latin typeface="Times New Roman"/>
                        <a:ea typeface="Times New Roman"/>
                        <a:cs typeface="Times New Roman"/>
                      </a:endParaRPr>
                    </a:p>
                  </a:txBody>
                  <a:tcPr marL="0" marR="0" marT="0" marB="0" anchor="ctr"/>
                </a:tc>
              </a:tr>
              <a:tr h="450281">
                <a:tc>
                  <a:txBody>
                    <a:bodyPr/>
                    <a:lstStyle/>
                    <a:p>
                      <a:pPr>
                        <a:spcAft>
                          <a:spcPts val="0"/>
                        </a:spcAft>
                      </a:pPr>
                      <a:r>
                        <a:rPr lang="fr-FR" sz="1600">
                          <a:latin typeface="Arial"/>
                          <a:ea typeface="Times New Roman"/>
                          <a:cs typeface="Times New Roman"/>
                        </a:rPr>
                        <a:t>Les élèves passent du temps au </a:t>
                      </a:r>
                      <a:r>
                        <a:rPr lang="fr-FR" sz="1600">
                          <a:solidFill>
                            <a:srgbClr val="FF0000"/>
                          </a:solidFill>
                          <a:latin typeface="Arial"/>
                          <a:ea typeface="Times New Roman"/>
                          <a:cs typeface="Times New Roman"/>
                        </a:rPr>
                        <a:t>laboratoire</a:t>
                      </a:r>
                      <a:r>
                        <a:rPr lang="fr-FR" sz="1600">
                          <a:latin typeface="Arial"/>
                          <a:ea typeface="Times New Roman"/>
                          <a:cs typeface="Times New Roman"/>
                        </a:rPr>
                        <a:t> pour réaliser des expériences pratiques</a:t>
                      </a:r>
                      <a:endParaRPr lang="fr-BE" sz="1600">
                        <a:latin typeface="Times New Roman"/>
                        <a:ea typeface="Times New Roman"/>
                        <a:cs typeface="Times New Roman"/>
                      </a:endParaRPr>
                    </a:p>
                  </a:txBody>
                  <a:tcPr marL="9525" marR="9525" marT="9525" marB="0" anchor="b"/>
                </a:tc>
                <a:tc>
                  <a:txBody>
                    <a:bodyPr/>
                    <a:lstStyle/>
                    <a:p>
                      <a:pPr algn="ctr">
                        <a:spcAft>
                          <a:spcPts val="0"/>
                        </a:spcAft>
                      </a:pPr>
                      <a:r>
                        <a:rPr lang="fr-FR" sz="1600">
                          <a:latin typeface="Arial"/>
                          <a:ea typeface="Times New Roman"/>
                          <a:cs typeface="Times New Roman"/>
                        </a:rPr>
                        <a:t>32</a:t>
                      </a:r>
                      <a:endParaRPr lang="fr-BE" sz="1600">
                        <a:latin typeface="Times New Roman"/>
                        <a:ea typeface="Times New Roman"/>
                        <a:cs typeface="Times New Roman"/>
                      </a:endParaRPr>
                    </a:p>
                  </a:txBody>
                  <a:tcPr marL="0" marR="0" marT="0" marB="0" anchor="ctr"/>
                </a:tc>
                <a:tc>
                  <a:txBody>
                    <a:bodyPr/>
                    <a:lstStyle/>
                    <a:p>
                      <a:pPr algn="ctr">
                        <a:spcAft>
                          <a:spcPts val="0"/>
                        </a:spcAft>
                      </a:pPr>
                      <a:r>
                        <a:rPr lang="fr-FR" sz="1600" b="1" u="sng" dirty="0">
                          <a:solidFill>
                            <a:schemeClr val="bg2"/>
                          </a:solidFill>
                          <a:latin typeface="Arial"/>
                          <a:ea typeface="Times New Roman"/>
                          <a:cs typeface="Times New Roman"/>
                        </a:rPr>
                        <a:t>59</a:t>
                      </a:r>
                      <a:endParaRPr lang="fr-BE" sz="1600" b="1" u="sng" dirty="0">
                        <a:solidFill>
                          <a:schemeClr val="bg2"/>
                        </a:solidFill>
                        <a:latin typeface="Times New Roman"/>
                        <a:ea typeface="Times New Roman"/>
                        <a:cs typeface="Times New Roman"/>
                      </a:endParaRPr>
                    </a:p>
                  </a:txBody>
                  <a:tcPr marL="0" marR="0" marT="0" marB="0" anchor="ctr"/>
                </a:tc>
                <a:tc>
                  <a:txBody>
                    <a:bodyPr/>
                    <a:lstStyle/>
                    <a:p>
                      <a:pPr algn="ctr">
                        <a:spcAft>
                          <a:spcPts val="0"/>
                        </a:spcAft>
                      </a:pPr>
                      <a:r>
                        <a:rPr lang="fr-FR" sz="1600" dirty="0">
                          <a:latin typeface="Arial"/>
                          <a:ea typeface="Times New Roman"/>
                          <a:cs typeface="Times New Roman"/>
                        </a:rPr>
                        <a:t>43</a:t>
                      </a:r>
                      <a:endParaRPr lang="fr-BE" sz="1600" dirty="0">
                        <a:latin typeface="Times New Roman"/>
                        <a:ea typeface="Times New Roman"/>
                        <a:cs typeface="Times New Roman"/>
                      </a:endParaRPr>
                    </a:p>
                  </a:txBody>
                  <a:tcPr marL="0" marR="0" marT="0" marB="0" anchor="ctr"/>
                </a:tc>
              </a:tr>
              <a:tr h="450281">
                <a:tc>
                  <a:txBody>
                    <a:bodyPr/>
                    <a:lstStyle/>
                    <a:p>
                      <a:pPr>
                        <a:spcAft>
                          <a:spcPts val="0"/>
                        </a:spcAft>
                      </a:pPr>
                      <a:r>
                        <a:rPr lang="fr-FR" sz="1600">
                          <a:latin typeface="Arial"/>
                          <a:ea typeface="Times New Roman"/>
                          <a:cs typeface="Times New Roman"/>
                        </a:rPr>
                        <a:t>Les </a:t>
                      </a:r>
                      <a:r>
                        <a:rPr lang="fr-FR" sz="1600">
                          <a:solidFill>
                            <a:srgbClr val="FF0000"/>
                          </a:solidFill>
                          <a:latin typeface="Arial"/>
                          <a:ea typeface="Times New Roman"/>
                          <a:cs typeface="Times New Roman"/>
                        </a:rPr>
                        <a:t>expériences sont réalisées par le professeur</a:t>
                      </a:r>
                      <a:r>
                        <a:rPr lang="fr-FR" sz="1600">
                          <a:latin typeface="Arial"/>
                          <a:ea typeface="Times New Roman"/>
                          <a:cs typeface="Times New Roman"/>
                        </a:rPr>
                        <a:t> à titre de démonstration</a:t>
                      </a:r>
                      <a:endParaRPr lang="fr-BE" sz="1600">
                        <a:latin typeface="Times New Roman"/>
                        <a:ea typeface="Times New Roman"/>
                        <a:cs typeface="Times New Roman"/>
                      </a:endParaRPr>
                    </a:p>
                  </a:txBody>
                  <a:tcPr marL="9525" marR="9525" marT="9525" marB="0" anchor="b"/>
                </a:tc>
                <a:tc>
                  <a:txBody>
                    <a:bodyPr/>
                    <a:lstStyle/>
                    <a:p>
                      <a:pPr algn="ctr">
                        <a:spcAft>
                          <a:spcPts val="0"/>
                        </a:spcAft>
                      </a:pPr>
                      <a:r>
                        <a:rPr lang="fr-FR" sz="1600">
                          <a:latin typeface="Arial"/>
                          <a:ea typeface="Times New Roman"/>
                          <a:cs typeface="Times New Roman"/>
                        </a:rPr>
                        <a:t>22</a:t>
                      </a:r>
                      <a:endParaRPr lang="fr-BE" sz="1600">
                        <a:latin typeface="Times New Roman"/>
                        <a:ea typeface="Times New Roman"/>
                        <a:cs typeface="Times New Roman"/>
                      </a:endParaRPr>
                    </a:p>
                  </a:txBody>
                  <a:tcPr marL="0" marR="0" marT="0" marB="0" anchor="ctr"/>
                </a:tc>
                <a:tc>
                  <a:txBody>
                    <a:bodyPr/>
                    <a:lstStyle/>
                    <a:p>
                      <a:pPr algn="ctr">
                        <a:spcAft>
                          <a:spcPts val="0"/>
                        </a:spcAft>
                      </a:pPr>
                      <a:r>
                        <a:rPr lang="fr-FR" sz="1600" b="1" dirty="0">
                          <a:solidFill>
                            <a:schemeClr val="bg2"/>
                          </a:solidFill>
                          <a:latin typeface="Arial"/>
                          <a:ea typeface="Times New Roman"/>
                          <a:cs typeface="Times New Roman"/>
                        </a:rPr>
                        <a:t>21</a:t>
                      </a:r>
                      <a:endParaRPr lang="fr-BE" sz="1600" b="1" dirty="0">
                        <a:solidFill>
                          <a:schemeClr val="bg2"/>
                        </a:solidFill>
                        <a:latin typeface="Times New Roman"/>
                        <a:ea typeface="Times New Roman"/>
                        <a:cs typeface="Times New Roman"/>
                      </a:endParaRPr>
                    </a:p>
                  </a:txBody>
                  <a:tcPr marL="0" marR="0" marT="0" marB="0" anchor="ctr"/>
                </a:tc>
                <a:tc>
                  <a:txBody>
                    <a:bodyPr/>
                    <a:lstStyle/>
                    <a:p>
                      <a:pPr algn="ctr">
                        <a:spcAft>
                          <a:spcPts val="0"/>
                        </a:spcAft>
                      </a:pPr>
                      <a:r>
                        <a:rPr lang="fr-FR" sz="1600" dirty="0">
                          <a:latin typeface="Arial"/>
                          <a:ea typeface="Times New Roman"/>
                          <a:cs typeface="Times New Roman"/>
                        </a:rPr>
                        <a:t>13</a:t>
                      </a:r>
                      <a:endParaRPr lang="fr-BE" sz="1600" dirty="0">
                        <a:latin typeface="Times New Roman"/>
                        <a:ea typeface="Times New Roman"/>
                        <a:cs typeface="Times New Roman"/>
                      </a:endParaRPr>
                    </a:p>
                  </a:txBody>
                  <a:tcPr marL="0" marR="0" marT="0" marB="0" anchor="ctr"/>
                </a:tc>
              </a:tr>
              <a:tr h="450281">
                <a:tc>
                  <a:txBody>
                    <a:bodyPr/>
                    <a:lstStyle/>
                    <a:p>
                      <a:pPr>
                        <a:spcAft>
                          <a:spcPts val="0"/>
                        </a:spcAft>
                      </a:pPr>
                      <a:r>
                        <a:rPr lang="fr-FR" sz="1600" dirty="0">
                          <a:latin typeface="Arial"/>
                          <a:ea typeface="Times New Roman"/>
                          <a:cs typeface="Times New Roman"/>
                        </a:rPr>
                        <a:t>Les </a:t>
                      </a:r>
                      <a:r>
                        <a:rPr lang="fr-FR" sz="1600" dirty="0">
                          <a:solidFill>
                            <a:srgbClr val="FF0000"/>
                          </a:solidFill>
                          <a:latin typeface="Arial"/>
                          <a:ea typeface="Times New Roman"/>
                          <a:cs typeface="Times New Roman"/>
                        </a:rPr>
                        <a:t>élèves réalisent des expériences</a:t>
                      </a:r>
                      <a:r>
                        <a:rPr lang="fr-FR" sz="1600" dirty="0">
                          <a:latin typeface="Arial"/>
                          <a:ea typeface="Times New Roman"/>
                          <a:cs typeface="Times New Roman"/>
                        </a:rPr>
                        <a:t> en suivant les consignes du professeur</a:t>
                      </a:r>
                      <a:endParaRPr lang="fr-BE" sz="1600" dirty="0">
                        <a:latin typeface="Times New Roman"/>
                        <a:ea typeface="Times New Roman"/>
                        <a:cs typeface="Times New Roman"/>
                      </a:endParaRPr>
                    </a:p>
                  </a:txBody>
                  <a:tcPr marL="9525" marR="9525" marT="9525" marB="0" anchor="b"/>
                </a:tc>
                <a:tc>
                  <a:txBody>
                    <a:bodyPr/>
                    <a:lstStyle/>
                    <a:p>
                      <a:pPr algn="ctr">
                        <a:spcAft>
                          <a:spcPts val="0"/>
                        </a:spcAft>
                      </a:pPr>
                      <a:r>
                        <a:rPr lang="fr-BE" sz="1600" dirty="0">
                          <a:latin typeface="Arial"/>
                          <a:ea typeface="Times New Roman"/>
                          <a:cs typeface="Times New Roman"/>
                        </a:rPr>
                        <a:t>21</a:t>
                      </a:r>
                      <a:endParaRPr lang="fr-BE" sz="1600" dirty="0">
                        <a:latin typeface="Times New Roman"/>
                        <a:ea typeface="Times New Roman"/>
                        <a:cs typeface="Times New Roman"/>
                      </a:endParaRPr>
                    </a:p>
                  </a:txBody>
                  <a:tcPr marL="0" marR="0" marT="0" marB="0" anchor="ctr"/>
                </a:tc>
                <a:tc>
                  <a:txBody>
                    <a:bodyPr/>
                    <a:lstStyle/>
                    <a:p>
                      <a:pPr algn="ctr">
                        <a:spcAft>
                          <a:spcPts val="0"/>
                        </a:spcAft>
                      </a:pPr>
                      <a:r>
                        <a:rPr lang="fr-BE" sz="1600" b="1" u="sng" dirty="0">
                          <a:solidFill>
                            <a:schemeClr val="bg2"/>
                          </a:solidFill>
                          <a:latin typeface="Arial"/>
                          <a:ea typeface="Times New Roman"/>
                          <a:cs typeface="Times New Roman"/>
                        </a:rPr>
                        <a:t>39</a:t>
                      </a:r>
                      <a:endParaRPr lang="fr-BE" sz="1600" b="1" u="sng" dirty="0">
                        <a:solidFill>
                          <a:schemeClr val="bg2"/>
                        </a:solidFill>
                        <a:latin typeface="Times New Roman"/>
                        <a:ea typeface="Times New Roman"/>
                        <a:cs typeface="Times New Roman"/>
                      </a:endParaRPr>
                    </a:p>
                  </a:txBody>
                  <a:tcPr marL="0" marR="0" marT="0" marB="0" anchor="ctr"/>
                </a:tc>
                <a:tc>
                  <a:txBody>
                    <a:bodyPr/>
                    <a:lstStyle/>
                    <a:p>
                      <a:pPr algn="ctr">
                        <a:spcAft>
                          <a:spcPts val="0"/>
                        </a:spcAft>
                      </a:pPr>
                      <a:r>
                        <a:rPr lang="fr-BE" sz="1600" dirty="0">
                          <a:latin typeface="Arial"/>
                          <a:ea typeface="Times New Roman"/>
                          <a:cs typeface="Times New Roman"/>
                        </a:rPr>
                        <a:t>28</a:t>
                      </a:r>
                      <a:endParaRPr lang="fr-BE" sz="1600" dirty="0">
                        <a:latin typeface="Times New Roman"/>
                        <a:ea typeface="Times New Roman"/>
                        <a:cs typeface="Times New Roman"/>
                      </a:endParaRPr>
                    </a:p>
                  </a:txBody>
                  <a:tcPr marL="0" marR="0" marT="0" marB="0" anchor="ctr"/>
                </a:tc>
              </a:tr>
            </a:tbl>
          </a:graphicData>
        </a:graphic>
      </p:graphicFrame>
      <p:pic>
        <p:nvPicPr>
          <p:cNvPr id="5"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9B04508B-728F-4BF5-AF88-B4A6B727A020}" type="slidenum">
              <a:rPr lang="fr-BE" smtClean="0"/>
              <a:pPr/>
              <a:t>35</a:t>
            </a:fld>
            <a:endParaRPr lang="fr-BE" dirty="0"/>
          </a:p>
        </p:txBody>
      </p:sp>
    </p:spTree>
    <p:extLst>
      <p:ext uri="{BB962C8B-B14F-4D97-AF65-F5344CB8AC3E}">
        <p14:creationId xmlns:p14="http://schemas.microsoft.com/office/powerpoint/2010/main" val="1870223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normAutofit/>
          </a:bodyPr>
          <a:lstStyle/>
          <a:p>
            <a:r>
              <a:rPr lang="fr-BE" sz="4000"/>
              <a:t>Les méthodes d’enseignement des sciences</a:t>
            </a:r>
          </a:p>
        </p:txBody>
      </p:sp>
      <p:sp>
        <p:nvSpPr>
          <p:cNvPr id="238595" name="Rectangle 3"/>
          <p:cNvSpPr>
            <a:spLocks noGrp="1" noChangeArrowheads="1"/>
          </p:cNvSpPr>
          <p:nvPr>
            <p:ph idx="1"/>
          </p:nvPr>
        </p:nvSpPr>
        <p:spPr>
          <a:xfrm>
            <a:off x="539750" y="1916113"/>
            <a:ext cx="8229600" cy="4530725"/>
          </a:xfrm>
        </p:spPr>
        <p:txBody>
          <a:bodyPr/>
          <a:lstStyle/>
          <a:p>
            <a:r>
              <a:rPr lang="fr-BE" dirty="0"/>
              <a:t>Par rapport au niveau </a:t>
            </a:r>
            <a:r>
              <a:rPr lang="fr-BE" dirty="0" smtClean="0"/>
              <a:t>international, </a:t>
            </a:r>
            <a:r>
              <a:rPr lang="fr-BE" dirty="0"/>
              <a:t>l’enseignement des sciences en Communauté française semble moins laisser de place à l’expérimentation scientifique comme forme d’apprentissage des </a:t>
            </a:r>
            <a:r>
              <a:rPr lang="fr-BE" dirty="0" smtClean="0"/>
              <a:t>sciences.</a:t>
            </a:r>
            <a:endParaRPr lang="fr-BE"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36</a:t>
            </a:fld>
            <a:endParaRPr lang="fr-BE" dirty="0"/>
          </a:p>
        </p:txBody>
      </p:sp>
    </p:spTree>
    <p:extLst>
      <p:ext uri="{BB962C8B-B14F-4D97-AF65-F5344CB8AC3E}">
        <p14:creationId xmlns:p14="http://schemas.microsoft.com/office/powerpoint/2010/main" val="3248219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188913"/>
            <a:ext cx="8686800" cy="1157287"/>
          </a:xfrm>
          <a:noFill/>
          <a:ln/>
        </p:spPr>
        <p:txBody>
          <a:bodyPr/>
          <a:lstStyle/>
          <a:p>
            <a:r>
              <a:rPr lang="fr-BE" dirty="0" smtClean="0"/>
              <a:t>Didactique des sciences</a:t>
            </a:r>
            <a:endParaRPr lang="fr-BE" dirty="0"/>
          </a:p>
        </p:txBody>
      </p:sp>
      <p:graphicFrame>
        <p:nvGraphicFramePr>
          <p:cNvPr id="16407" name="Group 23"/>
          <p:cNvGraphicFramePr>
            <a:graphicFrameLocks noGrp="1"/>
          </p:cNvGraphicFramePr>
          <p:nvPr>
            <p:ph/>
          </p:nvPr>
        </p:nvGraphicFramePr>
        <p:xfrm>
          <a:off x="468313" y="1628775"/>
          <a:ext cx="8496300" cy="4843145"/>
        </p:xfrm>
        <a:graphic>
          <a:graphicData uri="http://schemas.openxmlformats.org/drawingml/2006/table">
            <a:tbl>
              <a:tblPr/>
              <a:tblGrid>
                <a:gridCol w="3024187"/>
                <a:gridCol w="2640013"/>
                <a:gridCol w="2832100"/>
              </a:tblGrid>
              <a:tr h="1368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fr-BE" sz="2000" b="0" i="1"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000" b="0" i="1" u="none" strike="noStrike" cap="none" normalizeH="0" baseline="0" smtClean="0">
                          <a:ln>
                            <a:noFill/>
                          </a:ln>
                          <a:solidFill>
                            <a:schemeClr val="tx1"/>
                          </a:solidFill>
                          <a:effectLst>
                            <a:outerShdw blurRad="38100" dist="38100" dir="2700000" algn="tl">
                              <a:srgbClr val="000000"/>
                            </a:outerShdw>
                          </a:effectLst>
                          <a:latin typeface="Verdana" pitchFamily="34" charset="0"/>
                        </a:rPr>
                        <a:t>% élèves d’accord ou tout à fait d’accord</a:t>
                      </a:r>
                      <a:endParaRPr kumimoji="0" lang="fr-FR" sz="2000" b="0" i="1"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Communauté </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française</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Communauté</a:t>
                      </a:r>
                    </a:p>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flamande</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Cela me plaît d’avoir à </a:t>
                      </a:r>
                      <a:r>
                        <a:rPr kumimoji="0" lang="fr-BE" sz="2400" b="0" i="0" u="none" strike="noStrike" cap="none" normalizeH="0" baseline="0" smtClean="0">
                          <a:ln>
                            <a:noFill/>
                          </a:ln>
                          <a:solidFill>
                            <a:srgbClr val="FF3300"/>
                          </a:solidFill>
                          <a:effectLst>
                            <a:outerShdw blurRad="38100" dist="38100" dir="2700000" algn="tl">
                              <a:srgbClr val="000000"/>
                            </a:outerShdw>
                          </a:effectLst>
                          <a:latin typeface="Verdana" pitchFamily="34" charset="0"/>
                        </a:rPr>
                        <a:t>résoudre</a:t>
                      </a:r>
                      <a:r>
                        <a:rPr kumimoji="0" lang="fr-BE"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 des </a:t>
                      </a:r>
                      <a:r>
                        <a:rPr kumimoji="0" lang="fr-BE" sz="2400" b="0" i="0" u="none" strike="noStrike" cap="none" normalizeH="0" baseline="0" smtClean="0">
                          <a:ln>
                            <a:noFill/>
                          </a:ln>
                          <a:solidFill>
                            <a:srgbClr val="FF3300"/>
                          </a:solidFill>
                          <a:effectLst>
                            <a:outerShdw blurRad="38100" dist="38100" dir="2700000" algn="tl">
                              <a:srgbClr val="000000"/>
                            </a:outerShdw>
                          </a:effectLst>
                          <a:latin typeface="Verdana" pitchFamily="34" charset="0"/>
                        </a:rPr>
                        <a:t>problèmes</a:t>
                      </a:r>
                      <a:r>
                        <a:rPr kumimoji="0" lang="fr-BE"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 en sciences</a:t>
                      </a:r>
                      <a:endParaRPr kumimoji="0" lang="fr-FR"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43 %</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61 %</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Je prends plaisir à acquérir de </a:t>
                      </a:r>
                      <a:r>
                        <a:rPr kumimoji="0" lang="fr-BE" sz="2400" b="0" i="0" u="none" strike="noStrike" cap="none" normalizeH="0" baseline="0" smtClean="0">
                          <a:ln>
                            <a:noFill/>
                          </a:ln>
                          <a:solidFill>
                            <a:srgbClr val="FF3300"/>
                          </a:solidFill>
                          <a:effectLst>
                            <a:outerShdw blurRad="38100" dist="38100" dir="2700000" algn="tl">
                              <a:srgbClr val="000000"/>
                            </a:outerShdw>
                          </a:effectLst>
                          <a:latin typeface="Verdana" pitchFamily="34" charset="0"/>
                        </a:rPr>
                        <a:t>nouvelles connaissances</a:t>
                      </a:r>
                      <a:r>
                        <a:rPr kumimoji="0" lang="fr-BE"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 en sciences</a:t>
                      </a:r>
                      <a:endParaRPr kumimoji="0" lang="fr-FR" sz="24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72 %</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58 %</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05" name="AutoShape 21"/>
          <p:cNvSpPr>
            <a:spLocks noChangeArrowheads="1"/>
          </p:cNvSpPr>
          <p:nvPr/>
        </p:nvSpPr>
        <p:spPr bwMode="auto">
          <a:xfrm rot="16200000">
            <a:off x="4248150" y="4400550"/>
            <a:ext cx="936625" cy="288925"/>
          </a:xfrm>
          <a:prstGeom prst="leftRightArrow">
            <a:avLst>
              <a:gd name="adj1" fmla="val 50000"/>
              <a:gd name="adj2" fmla="val 6483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0235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Facteurs</a:t>
            </a:r>
            <a:r>
              <a:rPr lang="en-US" dirty="0" smtClean="0"/>
              <a:t> </a:t>
            </a:r>
            <a:r>
              <a:rPr lang="en-US" dirty="0" err="1" smtClean="0"/>
              <a:t>explicatifs</a:t>
            </a:r>
            <a:endParaRPr lang="en-US" dirty="0"/>
          </a:p>
        </p:txBody>
      </p:sp>
      <p:sp>
        <p:nvSpPr>
          <p:cNvPr id="3" name="Espace réservé du contenu 2"/>
          <p:cNvSpPr>
            <a:spLocks noGrp="1"/>
          </p:cNvSpPr>
          <p:nvPr>
            <p:ph idx="1"/>
          </p:nvPr>
        </p:nvSpPr>
        <p:spPr/>
        <p:txBody>
          <a:bodyPr/>
          <a:lstStyle/>
          <a:p>
            <a:r>
              <a:rPr lang="en-US" dirty="0" smtClean="0"/>
              <a:t>Type </a:t>
            </a:r>
            <a:r>
              <a:rPr lang="en-US" dirty="0" err="1" smtClean="0"/>
              <a:t>d’échantillon</a:t>
            </a:r>
            <a:r>
              <a:rPr lang="en-US" dirty="0" smtClean="0"/>
              <a:t> (les 15 </a:t>
            </a:r>
            <a:r>
              <a:rPr lang="en-US" dirty="0" err="1" smtClean="0"/>
              <a:t>ans</a:t>
            </a:r>
            <a:r>
              <a:rPr lang="en-US" dirty="0" smtClean="0"/>
              <a:t>)… en lien avec </a:t>
            </a:r>
            <a:r>
              <a:rPr lang="en-US" dirty="0" err="1" smtClean="0"/>
              <a:t>notre</a:t>
            </a:r>
            <a:r>
              <a:rPr lang="en-US" dirty="0" smtClean="0"/>
              <a:t> structure </a:t>
            </a:r>
            <a:r>
              <a:rPr lang="en-US" dirty="0" err="1" smtClean="0"/>
              <a:t>éducative</a:t>
            </a:r>
            <a:endParaRPr lang="en-US" dirty="0" smtClean="0"/>
          </a:p>
          <a:p>
            <a:r>
              <a:rPr lang="en-US" dirty="0" smtClean="0"/>
              <a:t>Place des sciences </a:t>
            </a:r>
            <a:r>
              <a:rPr lang="en-US" dirty="0" err="1" smtClean="0"/>
              <a:t>dans</a:t>
            </a:r>
            <a:r>
              <a:rPr lang="en-US" dirty="0" smtClean="0"/>
              <a:t> </a:t>
            </a:r>
            <a:r>
              <a:rPr lang="en-US" dirty="0" err="1" smtClean="0"/>
              <a:t>notre</a:t>
            </a:r>
            <a:r>
              <a:rPr lang="en-US" dirty="0" smtClean="0"/>
              <a:t> </a:t>
            </a:r>
            <a:r>
              <a:rPr lang="en-US" dirty="0" err="1" smtClean="0"/>
              <a:t>enseignement</a:t>
            </a:r>
            <a:endParaRPr lang="en-US" dirty="0" smtClean="0"/>
          </a:p>
          <a:p>
            <a:r>
              <a:rPr lang="en-US" dirty="0" err="1" smtClean="0">
                <a:solidFill>
                  <a:srgbClr val="FFFF00"/>
                </a:solidFill>
              </a:rPr>
              <a:t>Inégalités</a:t>
            </a:r>
            <a:r>
              <a:rPr lang="en-US" dirty="0" smtClean="0">
                <a:solidFill>
                  <a:srgbClr val="FFFF00"/>
                </a:solidFill>
              </a:rPr>
              <a:t> /</a:t>
            </a:r>
            <a:r>
              <a:rPr lang="en-US" dirty="0" err="1" smtClean="0">
                <a:solidFill>
                  <a:srgbClr val="FFFF00"/>
                </a:solidFill>
              </a:rPr>
              <a:t>inéquité</a:t>
            </a:r>
            <a:r>
              <a:rPr lang="en-US" dirty="0" smtClean="0">
                <a:solidFill>
                  <a:srgbClr val="FFFF00"/>
                </a:solidFill>
              </a:rPr>
              <a:t> du </a:t>
            </a:r>
            <a:r>
              <a:rPr lang="en-US" dirty="0" err="1" smtClean="0">
                <a:solidFill>
                  <a:srgbClr val="FFFF00"/>
                </a:solidFill>
              </a:rPr>
              <a:t>système</a:t>
            </a:r>
            <a:r>
              <a:rPr lang="en-US" dirty="0" smtClean="0">
                <a:solidFill>
                  <a:srgbClr val="FFFF00"/>
                </a:solidFill>
              </a:rPr>
              <a:t> </a:t>
            </a:r>
            <a:r>
              <a:rPr lang="en-US" dirty="0" err="1" smtClean="0">
                <a:solidFill>
                  <a:srgbClr val="FFFF00"/>
                </a:solidFill>
              </a:rPr>
              <a:t>éducatif</a:t>
            </a:r>
            <a:endParaRPr lang="en-US" dirty="0" smtClean="0">
              <a:solidFill>
                <a:srgbClr val="FFFF00"/>
              </a:solidFill>
            </a:endParaRPr>
          </a:p>
          <a:p>
            <a:r>
              <a:rPr lang="en-US" dirty="0" err="1" smtClean="0"/>
              <a:t>Différences</a:t>
            </a:r>
            <a:r>
              <a:rPr lang="en-US" dirty="0" smtClean="0"/>
              <a:t> </a:t>
            </a:r>
            <a:r>
              <a:rPr lang="en-US" dirty="0" err="1" smtClean="0"/>
              <a:t>entres</a:t>
            </a:r>
            <a:r>
              <a:rPr lang="en-US" dirty="0" smtClean="0"/>
              <a:t> </a:t>
            </a:r>
            <a:r>
              <a:rPr lang="en-US" dirty="0" err="1" smtClean="0"/>
              <a:t>écoles</a:t>
            </a:r>
            <a:endParaRPr lang="en-US" dirty="0"/>
          </a:p>
        </p:txBody>
      </p:sp>
      <p:sp>
        <p:nvSpPr>
          <p:cNvPr id="4" name="Espace réservé du numéro de diapositive 3"/>
          <p:cNvSpPr>
            <a:spLocks noGrp="1"/>
          </p:cNvSpPr>
          <p:nvPr>
            <p:ph type="sldNum" sz="quarter" idx="11"/>
          </p:nvPr>
        </p:nvSpPr>
        <p:spPr/>
        <p:txBody>
          <a:bodyPr/>
          <a:lstStyle/>
          <a:p>
            <a:fld id="{9B04508B-728F-4BF5-AF88-B4A6B727A020}" type="slidenum">
              <a:rPr lang="fr-BE" smtClean="0"/>
              <a:pPr/>
              <a:t>38</a:t>
            </a:fld>
            <a:endParaRPr lang="fr-BE" dirty="0"/>
          </a:p>
        </p:txBody>
      </p:sp>
    </p:spTree>
    <p:extLst>
      <p:ext uri="{BB962C8B-B14F-4D97-AF65-F5344CB8AC3E}">
        <p14:creationId xmlns:p14="http://schemas.microsoft.com/office/powerpoint/2010/main" val="2790508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95288" y="6499225"/>
            <a:ext cx="87487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pPr>
            <a:r>
              <a:rPr lang="fr-FR" sz="2800">
                <a:latin typeface="Arial" charset="0"/>
              </a:rPr>
              <a:t>La CF est parmi les plus discriminants (3 domaines)</a:t>
            </a:r>
            <a:endParaRPr lang="fr-FR">
              <a:solidFill>
                <a:srgbClr val="FFFF00"/>
              </a:solidFill>
              <a:latin typeface="Arial" charset="0"/>
            </a:endParaRPr>
          </a:p>
        </p:txBody>
      </p:sp>
      <p:graphicFrame>
        <p:nvGraphicFramePr>
          <p:cNvPr id="26627" name="Object 3"/>
          <p:cNvGraphicFramePr>
            <a:graphicFrameLocks noGrp="1" noChangeAspect="1"/>
          </p:cNvGraphicFramePr>
          <p:nvPr>
            <p:ph idx="1"/>
          </p:nvPr>
        </p:nvGraphicFramePr>
        <p:xfrm>
          <a:off x="1695450" y="839788"/>
          <a:ext cx="5713413" cy="6013450"/>
        </p:xfrm>
        <a:graphic>
          <a:graphicData uri="http://schemas.openxmlformats.org/presentationml/2006/ole">
            <mc:AlternateContent xmlns:mc="http://schemas.openxmlformats.org/markup-compatibility/2006">
              <mc:Choice xmlns:v="urn:schemas-microsoft-com:vml" Requires="v">
                <p:oleObj spid="_x0000_s374800" name="Graphique" r:id="rId3" imgW="7077212" imgH="7457928" progId="Excel.Chart.8">
                  <p:embed/>
                </p:oleObj>
              </mc:Choice>
              <mc:Fallback>
                <p:oleObj name="Graphique" r:id="rId3" imgW="7077212" imgH="7457928" progId="Excel.Char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839788"/>
                        <a:ext cx="5713413" cy="60134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8" name="Rectangle 4"/>
          <p:cNvSpPr>
            <a:spLocks noChangeArrowheads="1"/>
          </p:cNvSpPr>
          <p:nvPr/>
        </p:nvSpPr>
        <p:spPr bwMode="auto">
          <a:xfrm>
            <a:off x="1619250" y="1052513"/>
            <a:ext cx="27717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pPr>
            <a:r>
              <a:rPr lang="fr-FR" sz="2400">
                <a:latin typeface="Arial" charset="0"/>
              </a:rPr>
              <a:t>25% défavorisés</a:t>
            </a:r>
            <a:endParaRPr lang="fr-FR" sz="2400">
              <a:solidFill>
                <a:srgbClr val="FFFF00"/>
              </a:solidFill>
              <a:latin typeface="Arial" charset="0"/>
            </a:endParaRPr>
          </a:p>
        </p:txBody>
      </p:sp>
      <p:sp>
        <p:nvSpPr>
          <p:cNvPr id="26629" name="Rectangle 5"/>
          <p:cNvSpPr>
            <a:spLocks noChangeArrowheads="1"/>
          </p:cNvSpPr>
          <p:nvPr/>
        </p:nvSpPr>
        <p:spPr bwMode="auto">
          <a:xfrm>
            <a:off x="6732588" y="1052513"/>
            <a:ext cx="2411412"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pPr>
            <a:r>
              <a:rPr lang="fr-FR" sz="2400">
                <a:latin typeface="Arial" charset="0"/>
              </a:rPr>
              <a:t>25% favorisés</a:t>
            </a:r>
            <a:endParaRPr lang="fr-FR" sz="2400">
              <a:solidFill>
                <a:srgbClr val="FFFF00"/>
              </a:solidFill>
              <a:latin typeface="Arial" charset="0"/>
            </a:endParaRPr>
          </a:p>
        </p:txBody>
      </p:sp>
      <p:sp>
        <p:nvSpPr>
          <p:cNvPr id="26630" name="Line 6"/>
          <p:cNvSpPr>
            <a:spLocks noChangeShapeType="1"/>
          </p:cNvSpPr>
          <p:nvPr/>
        </p:nvSpPr>
        <p:spPr bwMode="auto">
          <a:xfrm>
            <a:off x="3779838" y="1412875"/>
            <a:ext cx="10795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1" name="Line 7"/>
          <p:cNvSpPr>
            <a:spLocks noChangeShapeType="1"/>
          </p:cNvSpPr>
          <p:nvPr/>
        </p:nvSpPr>
        <p:spPr bwMode="auto">
          <a:xfrm flipH="1">
            <a:off x="5940425" y="1412875"/>
            <a:ext cx="10795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2" name="Rectangle 8"/>
          <p:cNvSpPr>
            <a:spLocks noChangeArrowheads="1"/>
          </p:cNvSpPr>
          <p:nvPr/>
        </p:nvSpPr>
        <p:spPr bwMode="auto">
          <a:xfrm>
            <a:off x="2916238" y="5627688"/>
            <a:ext cx="6477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pPr>
            <a:r>
              <a:rPr lang="fr-FR" sz="2400">
                <a:solidFill>
                  <a:srgbClr val="FF3300"/>
                </a:solidFill>
                <a:latin typeface="Arial" charset="0"/>
              </a:rPr>
              <a:t>CF</a:t>
            </a:r>
          </a:p>
        </p:txBody>
      </p:sp>
      <p:sp>
        <p:nvSpPr>
          <p:cNvPr id="26634" name="Rectangle 10"/>
          <p:cNvSpPr>
            <a:spLocks noChangeArrowheads="1"/>
          </p:cNvSpPr>
          <p:nvPr/>
        </p:nvSpPr>
        <p:spPr bwMode="auto">
          <a:xfrm>
            <a:off x="250825" y="188913"/>
            <a:ext cx="87487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rgbClr val="FFFF00"/>
              </a:buClr>
              <a:buSzPct val="60000"/>
              <a:buFont typeface="Wingdings" pitchFamily="2" charset="2"/>
              <a:buChar char="n"/>
            </a:pPr>
            <a:r>
              <a:rPr lang="fr-FR" sz="2800" dirty="0" smtClean="0">
                <a:effectLst>
                  <a:outerShdw blurRad="38100" dist="38100" dir="2700000" algn="tl">
                    <a:srgbClr val="000000"/>
                  </a:outerShdw>
                </a:effectLst>
                <a:latin typeface="Arial" charset="0"/>
              </a:rPr>
              <a:t>Différences en fonction du niveau </a:t>
            </a:r>
            <a:r>
              <a:rPr lang="fr-FR" sz="2800" dirty="0">
                <a:effectLst>
                  <a:outerShdw blurRad="38100" dist="38100" dir="2700000" algn="tl">
                    <a:srgbClr val="000000"/>
                  </a:outerShdw>
                </a:effectLst>
                <a:latin typeface="Arial" charset="0"/>
              </a:rPr>
              <a:t>socioéconomique</a:t>
            </a:r>
            <a:endParaRPr lang="fr-FR" sz="2800" dirty="0">
              <a:solidFill>
                <a:srgbClr val="FFFF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3232115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80" name="Group 24"/>
          <p:cNvGraphicFramePr>
            <a:graphicFrameLocks noGrp="1"/>
          </p:cNvGraphicFramePr>
          <p:nvPr/>
        </p:nvGraphicFramePr>
        <p:xfrm>
          <a:off x="144463" y="1844675"/>
          <a:ext cx="8748712" cy="4105275"/>
        </p:xfrm>
        <a:graphic>
          <a:graphicData uri="http://schemas.openxmlformats.org/drawingml/2006/table">
            <a:tbl>
              <a:tblPr/>
              <a:tblGrid>
                <a:gridCol w="2187575"/>
                <a:gridCol w="2187575"/>
                <a:gridCol w="2395537"/>
                <a:gridCol w="1978025"/>
              </a:tblGrid>
              <a:tr h="1057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2000</a:t>
                      </a: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2003</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1"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rPr>
                        <a:t>2006</a:t>
                      </a:r>
                      <a:endParaRPr kumimoji="0" lang="fr-FR" sz="2800" b="1"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2009</a:t>
                      </a: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LECTURE</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1" i="0" u="none" strike="noStrike" cap="none" normalizeH="0" baseline="0" smtClean="0">
                          <a:ln>
                            <a:noFill/>
                          </a:ln>
                          <a:solidFill>
                            <a:schemeClr val="tx1"/>
                          </a:solidFill>
                          <a:effectLst>
                            <a:outerShdw blurRad="38100" dist="38100" dir="2700000" algn="tl">
                              <a:srgbClr val="000000"/>
                            </a:outerShdw>
                          </a:effectLst>
                          <a:latin typeface="Verdana" pitchFamily="34" charset="0"/>
                        </a:rPr>
                        <a:t>MATH</a:t>
                      </a:r>
                      <a:endParaRPr kumimoji="0" lang="fr-FR" sz="2800" b="1"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1"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rPr>
                        <a:t>SCIENCES</a:t>
                      </a:r>
                      <a:endParaRPr kumimoji="0" lang="fr-FR" sz="2800" b="1" i="0" u="none" strike="noStrike" cap="none" normalizeH="0" baseline="0" dirty="0" smtClean="0">
                        <a:ln>
                          <a:noFill/>
                        </a:ln>
                        <a:solidFill>
                          <a:srgbClr val="FFFF00"/>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LECTURE</a:t>
                      </a:r>
                      <a:endParaRPr kumimoji="0" lang="fr-FR" sz="2800" b="1"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Math</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Lecture</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Math</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Math</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Sciences</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a:noFill/>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Sciences</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rPr>
                        <a:t>Lecture</a:t>
                      </a:r>
                      <a:endParaRPr kumimoji="0" lang="fr-FR" sz="2800" b="0" i="0" u="none" strike="noStrike" cap="none" normalizeH="0" baseline="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fr-BE"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rPr>
                        <a:t>Sciences</a:t>
                      </a:r>
                      <a:endParaRPr kumimoji="0" lang="fr-FR" sz="2800" b="0" i="0" u="none" strike="noStrike" cap="none" normalizeH="0" baseline="0" dirty="0" smtClean="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r>
            </a:tbl>
          </a:graphicData>
        </a:graphic>
      </p:graphicFrame>
      <p:sp>
        <p:nvSpPr>
          <p:cNvPr id="5" name="Rectangle 2"/>
          <p:cNvSpPr txBox="1">
            <a:spLocks noChangeArrowheads="1"/>
          </p:cNvSpPr>
          <p:nvPr/>
        </p:nvSpPr>
        <p:spPr>
          <a:xfrm>
            <a:off x="457200" y="617240"/>
            <a:ext cx="8229600" cy="1371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4000" b="0" i="0" u="none" strike="noStrike" kern="0" cap="none" spc="0" normalizeH="0" baseline="0" noProof="0" dirty="0" smtClean="0">
                <a:ln>
                  <a:noFill/>
                </a:ln>
                <a:effectLst/>
                <a:uLnTx/>
                <a:uFillTx/>
                <a:latin typeface="+mj-lt"/>
                <a:ea typeface="+mj-ea"/>
                <a:cs typeface="+mj-cs"/>
              </a:rPr>
              <a:t>Le dispositif d’évaluation</a:t>
            </a:r>
            <a:endParaRPr kumimoji="0" lang="fr-BE" sz="4000" b="0" i="0" u="none" strike="noStrike" kern="0" cap="none" spc="0" normalizeH="0" baseline="0" noProof="0" dirty="0">
              <a:ln>
                <a:noFill/>
              </a:ln>
              <a:effectLst/>
              <a:uLnTx/>
              <a:uFillTx/>
              <a:latin typeface="+mj-lt"/>
              <a:ea typeface="+mj-ea"/>
              <a:cs typeface="+mj-cs"/>
            </a:endParaRPr>
          </a:p>
        </p:txBody>
      </p:sp>
      <p:pic>
        <p:nvPicPr>
          <p:cNvPr id="6"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7" name="Espace réservé du numéro de diapositive 6"/>
          <p:cNvSpPr>
            <a:spLocks noGrp="1"/>
          </p:cNvSpPr>
          <p:nvPr>
            <p:ph type="sldNum" sz="quarter" idx="11"/>
          </p:nvPr>
        </p:nvSpPr>
        <p:spPr/>
        <p:txBody>
          <a:bodyPr/>
          <a:lstStyle/>
          <a:p>
            <a:fld id="{45E9261C-CC80-4311-80FD-BC87C34F4F48}" type="slidenum">
              <a:rPr lang="fr-BE" smtClean="0"/>
              <a:pPr/>
              <a:t>4</a:t>
            </a:fld>
            <a:endParaRPr lang="fr-B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Facteurs</a:t>
            </a:r>
            <a:r>
              <a:rPr lang="en-US" dirty="0" smtClean="0"/>
              <a:t> </a:t>
            </a:r>
            <a:r>
              <a:rPr lang="en-US" dirty="0" err="1" smtClean="0"/>
              <a:t>explicatifs</a:t>
            </a:r>
            <a:endParaRPr lang="en-US" dirty="0"/>
          </a:p>
        </p:txBody>
      </p:sp>
      <p:sp>
        <p:nvSpPr>
          <p:cNvPr id="3" name="Espace réservé du contenu 2"/>
          <p:cNvSpPr>
            <a:spLocks noGrp="1"/>
          </p:cNvSpPr>
          <p:nvPr>
            <p:ph idx="1"/>
          </p:nvPr>
        </p:nvSpPr>
        <p:spPr/>
        <p:txBody>
          <a:bodyPr/>
          <a:lstStyle/>
          <a:p>
            <a:r>
              <a:rPr lang="en-US" dirty="0" err="1" smtClean="0"/>
              <a:t>Dans</a:t>
            </a:r>
            <a:r>
              <a:rPr lang="en-US" dirty="0" smtClean="0"/>
              <a:t> </a:t>
            </a:r>
            <a:r>
              <a:rPr lang="en-US" dirty="0" err="1" smtClean="0"/>
              <a:t>tous</a:t>
            </a:r>
            <a:r>
              <a:rPr lang="en-US" dirty="0" smtClean="0"/>
              <a:t> les pays, les </a:t>
            </a:r>
            <a:r>
              <a:rPr lang="en-US" dirty="0" err="1" smtClean="0"/>
              <a:t>différen</a:t>
            </a:r>
            <a:r>
              <a:rPr lang="en-US" dirty="0" err="1" smtClean="0"/>
              <a:t>ces</a:t>
            </a:r>
            <a:r>
              <a:rPr lang="en-US" dirty="0" smtClean="0"/>
              <a:t> entre </a:t>
            </a:r>
            <a:r>
              <a:rPr lang="en-US" dirty="0" err="1" smtClean="0"/>
              <a:t>élèves</a:t>
            </a:r>
            <a:r>
              <a:rPr lang="en-US" dirty="0" smtClean="0"/>
              <a:t> </a:t>
            </a:r>
            <a:r>
              <a:rPr lang="en-US" dirty="0" err="1" smtClean="0"/>
              <a:t>favorisés</a:t>
            </a:r>
            <a:r>
              <a:rPr lang="en-US" dirty="0" smtClean="0"/>
              <a:t> et </a:t>
            </a:r>
            <a:r>
              <a:rPr lang="en-US" dirty="0" err="1" smtClean="0"/>
              <a:t>défavorisés</a:t>
            </a:r>
            <a:r>
              <a:rPr lang="en-US" dirty="0" smtClean="0"/>
              <a:t> </a:t>
            </a:r>
            <a:r>
              <a:rPr lang="en-US" dirty="0" err="1" smtClean="0"/>
              <a:t>sont</a:t>
            </a:r>
            <a:r>
              <a:rPr lang="en-US" dirty="0" smtClean="0"/>
              <a:t> </a:t>
            </a:r>
            <a:r>
              <a:rPr lang="en-US" dirty="0" err="1" smtClean="0"/>
              <a:t>importantes</a:t>
            </a:r>
            <a:r>
              <a:rPr lang="en-US" dirty="0" smtClean="0"/>
              <a:t>, </a:t>
            </a:r>
            <a:r>
              <a:rPr lang="en-US" dirty="0" err="1" smtClean="0"/>
              <a:t>mais</a:t>
            </a:r>
            <a:r>
              <a:rPr lang="en-US" dirty="0" smtClean="0"/>
              <a:t> </a:t>
            </a:r>
            <a:r>
              <a:rPr lang="en-US" dirty="0" err="1" smtClean="0"/>
              <a:t>elles</a:t>
            </a:r>
            <a:r>
              <a:rPr lang="en-US" dirty="0" smtClean="0"/>
              <a:t> </a:t>
            </a:r>
            <a:r>
              <a:rPr lang="en-US" dirty="0" err="1" smtClean="0"/>
              <a:t>sont</a:t>
            </a:r>
            <a:r>
              <a:rPr lang="en-US" dirty="0" smtClean="0"/>
              <a:t> </a:t>
            </a:r>
            <a:r>
              <a:rPr lang="en-US" dirty="0" err="1" smtClean="0"/>
              <a:t>particulièrement</a:t>
            </a:r>
            <a:r>
              <a:rPr lang="en-US" dirty="0" smtClean="0"/>
              <a:t> </a:t>
            </a:r>
            <a:r>
              <a:rPr lang="en-US" dirty="0" err="1" smtClean="0"/>
              <a:t>accusées</a:t>
            </a:r>
            <a:r>
              <a:rPr lang="en-US" dirty="0" smtClean="0"/>
              <a:t> en FWB, tout </a:t>
            </a:r>
            <a:r>
              <a:rPr lang="en-US" dirty="0" err="1" smtClean="0"/>
              <a:t>comme</a:t>
            </a:r>
            <a:r>
              <a:rPr lang="en-US" dirty="0" smtClean="0"/>
              <a:t> </a:t>
            </a:r>
            <a:r>
              <a:rPr lang="en-US" dirty="0" err="1" smtClean="0"/>
              <a:t>d’ailleurs</a:t>
            </a:r>
            <a:r>
              <a:rPr lang="en-US" dirty="0" smtClean="0"/>
              <a:t> </a:t>
            </a:r>
            <a:r>
              <a:rPr lang="en-US" dirty="0" err="1" smtClean="0"/>
              <a:t>dans</a:t>
            </a:r>
            <a:r>
              <a:rPr lang="en-US" dirty="0" smtClean="0"/>
              <a:t> les </a:t>
            </a:r>
            <a:r>
              <a:rPr lang="en-US" dirty="0" err="1" smtClean="0"/>
              <a:t>autres</a:t>
            </a:r>
            <a:r>
              <a:rPr lang="en-US" dirty="0" smtClean="0"/>
              <a:t> </a:t>
            </a:r>
            <a:r>
              <a:rPr lang="en-US" dirty="0" err="1" smtClean="0"/>
              <a:t>systèmes</a:t>
            </a:r>
            <a:r>
              <a:rPr lang="en-US" dirty="0" smtClean="0"/>
              <a:t> </a:t>
            </a:r>
            <a:r>
              <a:rPr lang="en-US" dirty="0" err="1" smtClean="0"/>
              <a:t>où</a:t>
            </a:r>
            <a:r>
              <a:rPr lang="en-US" dirty="0" smtClean="0"/>
              <a:t> </a:t>
            </a:r>
            <a:r>
              <a:rPr lang="en-US" dirty="0" err="1" smtClean="0"/>
              <a:t>l’on</a:t>
            </a:r>
            <a:r>
              <a:rPr lang="en-US" dirty="0" smtClean="0"/>
              <a:t> </a:t>
            </a:r>
            <a:r>
              <a:rPr lang="en-US" dirty="0" err="1" smtClean="0"/>
              <a:t>pratique</a:t>
            </a:r>
            <a:r>
              <a:rPr lang="en-US" dirty="0" smtClean="0"/>
              <a:t> </a:t>
            </a:r>
            <a:r>
              <a:rPr lang="en-US" dirty="0" err="1" smtClean="0"/>
              <a:t>intensivement</a:t>
            </a:r>
            <a:r>
              <a:rPr lang="en-US" dirty="0" smtClean="0"/>
              <a:t> le </a:t>
            </a:r>
            <a:r>
              <a:rPr lang="en-US" dirty="0" err="1" smtClean="0"/>
              <a:t>redoublement</a:t>
            </a:r>
            <a:endParaRPr lang="en-US" dirty="0" smtClean="0"/>
          </a:p>
        </p:txBody>
      </p:sp>
      <p:sp>
        <p:nvSpPr>
          <p:cNvPr id="4" name="Espace réservé du numéro de diapositive 3"/>
          <p:cNvSpPr>
            <a:spLocks noGrp="1"/>
          </p:cNvSpPr>
          <p:nvPr>
            <p:ph type="sldNum" sz="quarter" idx="11"/>
          </p:nvPr>
        </p:nvSpPr>
        <p:spPr/>
        <p:txBody>
          <a:bodyPr/>
          <a:lstStyle/>
          <a:p>
            <a:fld id="{9B04508B-728F-4BF5-AF88-B4A6B727A020}" type="slidenum">
              <a:rPr lang="fr-BE" smtClean="0"/>
              <a:pPr/>
              <a:t>40</a:t>
            </a:fld>
            <a:endParaRPr lang="fr-BE" dirty="0"/>
          </a:p>
        </p:txBody>
      </p:sp>
    </p:spTree>
    <p:extLst>
      <p:ext uri="{BB962C8B-B14F-4D97-AF65-F5344CB8AC3E}">
        <p14:creationId xmlns:p14="http://schemas.microsoft.com/office/powerpoint/2010/main" val="649680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texte 2"/>
          <p:cNvSpPr>
            <a:spLocks noGrp="1"/>
          </p:cNvSpPr>
          <p:nvPr>
            <p:ph type="body" sz="half" idx="1"/>
          </p:nvPr>
        </p:nvSpPr>
        <p:spPr/>
        <p:txBody>
          <a:bodyPr/>
          <a:lstStyle/>
          <a:p>
            <a:endParaRPr lang="en-US"/>
          </a:p>
        </p:txBody>
      </p:sp>
      <p:sp>
        <p:nvSpPr>
          <p:cNvPr id="4" name="Espace réservé du contenu 3"/>
          <p:cNvSpPr>
            <a:spLocks noGrp="1"/>
          </p:cNvSpPr>
          <p:nvPr>
            <p:ph sz="half" idx="2"/>
          </p:nvPr>
        </p:nvSpPr>
        <p:spPr/>
        <p:txBody>
          <a:bodyPr/>
          <a:lstStyle/>
          <a:p>
            <a:endParaRPr lang="en-US"/>
          </a:p>
        </p:txBody>
      </p:sp>
      <p:sp>
        <p:nvSpPr>
          <p:cNvPr id="5" name="Espace réservé du numéro de diapositive 4"/>
          <p:cNvSpPr>
            <a:spLocks noGrp="1"/>
          </p:cNvSpPr>
          <p:nvPr>
            <p:ph type="sldNum" sz="quarter" idx="11"/>
          </p:nvPr>
        </p:nvSpPr>
        <p:spPr/>
        <p:txBody>
          <a:bodyPr/>
          <a:lstStyle/>
          <a:p>
            <a:fld id="{28033CCE-2748-4E8C-AF7B-0B80C5CF93F8}" type="slidenum">
              <a:rPr lang="fr-BE" smtClean="0"/>
              <a:pPr/>
              <a:t>41</a:t>
            </a:fld>
            <a:endParaRPr lang="fr-BE"/>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104" y="188641"/>
            <a:ext cx="8473367" cy="649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371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Facteurs</a:t>
            </a:r>
            <a:r>
              <a:rPr lang="en-US" dirty="0" smtClean="0"/>
              <a:t> </a:t>
            </a:r>
            <a:r>
              <a:rPr lang="en-US" dirty="0" err="1" smtClean="0"/>
              <a:t>explicatifs</a:t>
            </a:r>
            <a:endParaRPr lang="en-US" dirty="0"/>
          </a:p>
        </p:txBody>
      </p:sp>
      <p:sp>
        <p:nvSpPr>
          <p:cNvPr id="3" name="Espace réservé du contenu 2"/>
          <p:cNvSpPr>
            <a:spLocks noGrp="1"/>
          </p:cNvSpPr>
          <p:nvPr>
            <p:ph idx="1"/>
          </p:nvPr>
        </p:nvSpPr>
        <p:spPr/>
        <p:txBody>
          <a:bodyPr/>
          <a:lstStyle/>
          <a:p>
            <a:r>
              <a:rPr lang="en-US" dirty="0" err="1" smtClean="0"/>
              <a:t>Tous</a:t>
            </a:r>
            <a:r>
              <a:rPr lang="en-US" dirty="0" smtClean="0"/>
              <a:t> les </a:t>
            </a:r>
            <a:r>
              <a:rPr lang="en-US" dirty="0" err="1" smtClean="0"/>
              <a:t>facteurs</a:t>
            </a:r>
            <a:r>
              <a:rPr lang="en-US" dirty="0" smtClean="0"/>
              <a:t> </a:t>
            </a:r>
            <a:r>
              <a:rPr lang="en-US" dirty="0" err="1" smtClean="0"/>
              <a:t>familiaux</a:t>
            </a:r>
            <a:r>
              <a:rPr lang="en-US" dirty="0" smtClean="0"/>
              <a:t> </a:t>
            </a:r>
            <a:r>
              <a:rPr lang="en-US" dirty="0" err="1" smtClean="0"/>
              <a:t>ou</a:t>
            </a:r>
            <a:r>
              <a:rPr lang="en-US" dirty="0" smtClean="0"/>
              <a:t> </a:t>
            </a:r>
            <a:r>
              <a:rPr lang="en-US" dirty="0" err="1" smtClean="0"/>
              <a:t>scolaires</a:t>
            </a:r>
            <a:r>
              <a:rPr lang="en-US" dirty="0" smtClean="0"/>
              <a:t> </a:t>
            </a:r>
            <a:r>
              <a:rPr lang="en-US" dirty="0" err="1" smtClean="0"/>
              <a:t>traduisant</a:t>
            </a:r>
            <a:r>
              <a:rPr lang="en-US" dirty="0" smtClean="0"/>
              <a:t> un </a:t>
            </a:r>
            <a:r>
              <a:rPr lang="en-US" dirty="0" err="1" smtClean="0"/>
              <a:t>contexte</a:t>
            </a:r>
            <a:r>
              <a:rPr lang="en-US" dirty="0" smtClean="0"/>
              <a:t> </a:t>
            </a:r>
            <a:r>
              <a:rPr lang="en-US" dirty="0" err="1" smtClean="0"/>
              <a:t>défavorisé</a:t>
            </a:r>
            <a:r>
              <a:rPr lang="en-US" dirty="0" smtClean="0"/>
              <a:t> </a:t>
            </a:r>
            <a:r>
              <a:rPr lang="en-US" dirty="0" err="1" smtClean="0"/>
              <a:t>ou</a:t>
            </a:r>
            <a:r>
              <a:rPr lang="en-US" dirty="0" smtClean="0"/>
              <a:t> </a:t>
            </a:r>
            <a:r>
              <a:rPr lang="en-US" dirty="0" err="1" smtClean="0"/>
              <a:t>une</a:t>
            </a:r>
            <a:r>
              <a:rPr lang="en-US" dirty="0" smtClean="0"/>
              <a:t> </a:t>
            </a:r>
            <a:r>
              <a:rPr lang="en-US" dirty="0" err="1" smtClean="0"/>
              <a:t>faiblesse</a:t>
            </a:r>
            <a:r>
              <a:rPr lang="en-US" dirty="0" smtClean="0"/>
              <a:t> </a:t>
            </a:r>
            <a:r>
              <a:rPr lang="en-US" dirty="0" err="1" smtClean="0"/>
              <a:t>scolaire</a:t>
            </a:r>
            <a:r>
              <a:rPr lang="en-US" dirty="0" smtClean="0"/>
              <a:t> </a:t>
            </a:r>
            <a:r>
              <a:rPr lang="en-US" dirty="0" err="1" smtClean="0"/>
              <a:t>sont</a:t>
            </a:r>
            <a:r>
              <a:rPr lang="en-US" dirty="0" smtClean="0"/>
              <a:t> </a:t>
            </a:r>
            <a:r>
              <a:rPr lang="en-US" dirty="0" err="1" smtClean="0"/>
              <a:t>associés</a:t>
            </a:r>
            <a:r>
              <a:rPr lang="en-US" dirty="0" smtClean="0"/>
              <a:t> à </a:t>
            </a:r>
            <a:r>
              <a:rPr lang="en-US" dirty="0" err="1" smtClean="0"/>
              <a:t>d’importantes</a:t>
            </a:r>
            <a:r>
              <a:rPr lang="en-US" dirty="0" smtClean="0"/>
              <a:t> </a:t>
            </a:r>
            <a:r>
              <a:rPr lang="en-US" dirty="0" err="1" smtClean="0"/>
              <a:t>différences</a:t>
            </a:r>
            <a:r>
              <a:rPr lang="en-US" dirty="0" smtClean="0"/>
              <a:t> de </a:t>
            </a:r>
            <a:r>
              <a:rPr lang="en-US" dirty="0" err="1" smtClean="0"/>
              <a:t>résultats</a:t>
            </a:r>
            <a:r>
              <a:rPr lang="en-US" dirty="0" smtClean="0"/>
              <a:t> </a:t>
            </a:r>
            <a:endParaRPr lang="en-US" dirty="0" smtClean="0"/>
          </a:p>
        </p:txBody>
      </p:sp>
      <p:sp>
        <p:nvSpPr>
          <p:cNvPr id="4" name="Espace réservé du numéro de diapositive 3"/>
          <p:cNvSpPr>
            <a:spLocks noGrp="1"/>
          </p:cNvSpPr>
          <p:nvPr>
            <p:ph type="sldNum" sz="quarter" idx="11"/>
          </p:nvPr>
        </p:nvSpPr>
        <p:spPr/>
        <p:txBody>
          <a:bodyPr/>
          <a:lstStyle/>
          <a:p>
            <a:fld id="{9B04508B-728F-4BF5-AF88-B4A6B727A020}" type="slidenum">
              <a:rPr lang="fr-BE" smtClean="0"/>
              <a:pPr/>
              <a:t>42</a:t>
            </a:fld>
            <a:endParaRPr lang="fr-BE" dirty="0"/>
          </a:p>
        </p:txBody>
      </p:sp>
    </p:spTree>
    <p:extLst>
      <p:ext uri="{BB962C8B-B14F-4D97-AF65-F5344CB8AC3E}">
        <p14:creationId xmlns:p14="http://schemas.microsoft.com/office/powerpoint/2010/main" val="2047471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Facteurs</a:t>
            </a:r>
            <a:r>
              <a:rPr lang="en-US" dirty="0" smtClean="0"/>
              <a:t> </a:t>
            </a:r>
            <a:r>
              <a:rPr lang="en-US" dirty="0" err="1" smtClean="0"/>
              <a:t>explicatifs</a:t>
            </a:r>
            <a:endParaRPr lang="en-US" dirty="0"/>
          </a:p>
        </p:txBody>
      </p:sp>
      <p:sp>
        <p:nvSpPr>
          <p:cNvPr id="3" name="Espace réservé du contenu 2"/>
          <p:cNvSpPr>
            <a:spLocks noGrp="1"/>
          </p:cNvSpPr>
          <p:nvPr>
            <p:ph idx="1"/>
          </p:nvPr>
        </p:nvSpPr>
        <p:spPr/>
        <p:txBody>
          <a:bodyPr/>
          <a:lstStyle/>
          <a:p>
            <a:r>
              <a:rPr lang="en-US" dirty="0" smtClean="0"/>
              <a:t>Type </a:t>
            </a:r>
            <a:r>
              <a:rPr lang="en-US" dirty="0" err="1" smtClean="0"/>
              <a:t>d’échantillon</a:t>
            </a:r>
            <a:r>
              <a:rPr lang="en-US" dirty="0" smtClean="0"/>
              <a:t> (les 15 </a:t>
            </a:r>
            <a:r>
              <a:rPr lang="en-US" dirty="0" err="1" smtClean="0"/>
              <a:t>ans</a:t>
            </a:r>
            <a:r>
              <a:rPr lang="en-US" dirty="0" smtClean="0"/>
              <a:t>)… en lien avec </a:t>
            </a:r>
            <a:r>
              <a:rPr lang="en-US" dirty="0" err="1" smtClean="0"/>
              <a:t>notre</a:t>
            </a:r>
            <a:r>
              <a:rPr lang="en-US" dirty="0" smtClean="0"/>
              <a:t> structure </a:t>
            </a:r>
            <a:r>
              <a:rPr lang="en-US" dirty="0" err="1" smtClean="0"/>
              <a:t>éducative</a:t>
            </a:r>
            <a:endParaRPr lang="en-US" dirty="0" smtClean="0"/>
          </a:p>
          <a:p>
            <a:r>
              <a:rPr lang="en-US" dirty="0" smtClean="0"/>
              <a:t>Place des sciences </a:t>
            </a:r>
            <a:r>
              <a:rPr lang="en-US" dirty="0" err="1" smtClean="0"/>
              <a:t>dans</a:t>
            </a:r>
            <a:r>
              <a:rPr lang="en-US" dirty="0" smtClean="0"/>
              <a:t> </a:t>
            </a:r>
            <a:r>
              <a:rPr lang="en-US" dirty="0" err="1" smtClean="0"/>
              <a:t>notre</a:t>
            </a:r>
            <a:r>
              <a:rPr lang="en-US" dirty="0" smtClean="0"/>
              <a:t> </a:t>
            </a:r>
            <a:r>
              <a:rPr lang="en-US" dirty="0" err="1" smtClean="0"/>
              <a:t>enseignement</a:t>
            </a:r>
            <a:endParaRPr lang="en-US" dirty="0" smtClean="0"/>
          </a:p>
          <a:p>
            <a:r>
              <a:rPr lang="en-US" dirty="0" err="1" smtClean="0"/>
              <a:t>Inégalités</a:t>
            </a:r>
            <a:r>
              <a:rPr lang="en-US" dirty="0" smtClean="0"/>
              <a:t> /</a:t>
            </a:r>
            <a:r>
              <a:rPr lang="en-US" dirty="0" err="1" smtClean="0"/>
              <a:t>inéquité</a:t>
            </a:r>
            <a:r>
              <a:rPr lang="en-US" dirty="0" smtClean="0"/>
              <a:t> du </a:t>
            </a:r>
            <a:r>
              <a:rPr lang="en-US" dirty="0" err="1" smtClean="0"/>
              <a:t>système</a:t>
            </a:r>
            <a:r>
              <a:rPr lang="en-US" dirty="0" smtClean="0"/>
              <a:t> </a:t>
            </a:r>
            <a:r>
              <a:rPr lang="en-US" dirty="0" err="1" smtClean="0"/>
              <a:t>éducatif</a:t>
            </a:r>
            <a:endParaRPr lang="en-US" dirty="0" smtClean="0"/>
          </a:p>
          <a:p>
            <a:r>
              <a:rPr lang="en-US" dirty="0" err="1" smtClean="0">
                <a:solidFill>
                  <a:srgbClr val="FFFF00"/>
                </a:solidFill>
              </a:rPr>
              <a:t>Différences</a:t>
            </a:r>
            <a:r>
              <a:rPr lang="en-US" dirty="0" smtClean="0">
                <a:solidFill>
                  <a:srgbClr val="FFFF00"/>
                </a:solidFill>
              </a:rPr>
              <a:t> </a:t>
            </a:r>
            <a:r>
              <a:rPr lang="en-US" dirty="0" err="1" smtClean="0">
                <a:solidFill>
                  <a:srgbClr val="FFFF00"/>
                </a:solidFill>
              </a:rPr>
              <a:t>entres</a:t>
            </a:r>
            <a:r>
              <a:rPr lang="en-US" dirty="0" smtClean="0">
                <a:solidFill>
                  <a:srgbClr val="FFFF00"/>
                </a:solidFill>
              </a:rPr>
              <a:t> </a:t>
            </a:r>
            <a:r>
              <a:rPr lang="en-US" dirty="0" err="1" smtClean="0">
                <a:solidFill>
                  <a:srgbClr val="FFFF00"/>
                </a:solidFill>
              </a:rPr>
              <a:t>écoles</a:t>
            </a:r>
            <a:endParaRPr lang="en-US" dirty="0">
              <a:solidFill>
                <a:srgbClr val="FFFF00"/>
              </a:solidFill>
            </a:endParaRPr>
          </a:p>
        </p:txBody>
      </p:sp>
      <p:sp>
        <p:nvSpPr>
          <p:cNvPr id="4" name="Espace réservé du numéro de diapositive 3"/>
          <p:cNvSpPr>
            <a:spLocks noGrp="1"/>
          </p:cNvSpPr>
          <p:nvPr>
            <p:ph type="sldNum" sz="quarter" idx="11"/>
          </p:nvPr>
        </p:nvSpPr>
        <p:spPr/>
        <p:txBody>
          <a:bodyPr/>
          <a:lstStyle/>
          <a:p>
            <a:fld id="{9B04508B-728F-4BF5-AF88-B4A6B727A020}" type="slidenum">
              <a:rPr lang="fr-BE" smtClean="0"/>
              <a:pPr/>
              <a:t>43</a:t>
            </a:fld>
            <a:endParaRPr lang="fr-BE" dirty="0"/>
          </a:p>
        </p:txBody>
      </p:sp>
    </p:spTree>
    <p:extLst>
      <p:ext uri="{BB962C8B-B14F-4D97-AF65-F5344CB8AC3E}">
        <p14:creationId xmlns:p14="http://schemas.microsoft.com/office/powerpoint/2010/main" val="2152225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468313" y="620713"/>
            <a:ext cx="822960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rgbClr val="FFFF00"/>
              </a:buClr>
              <a:buSzPct val="60000"/>
              <a:buFont typeface="Wingdings" pitchFamily="2" charset="2"/>
              <a:buChar char="n"/>
            </a:pPr>
            <a:r>
              <a:rPr lang="fr-BE" sz="2800">
                <a:effectLst>
                  <a:outerShdw blurRad="38100" dist="38100" dir="2700000" algn="tl">
                    <a:srgbClr val="000000"/>
                  </a:outerShdw>
                </a:effectLst>
                <a:latin typeface="Arial" charset="0"/>
              </a:rPr>
              <a:t>Il existe de nombreuses écoles très performantes en Communauté française</a:t>
            </a:r>
          </a:p>
          <a:p>
            <a:pPr marL="742950" lvl="1" indent="-285750">
              <a:lnSpc>
                <a:spcPct val="80000"/>
              </a:lnSpc>
              <a:spcBef>
                <a:spcPct val="20000"/>
              </a:spcBef>
              <a:buClr>
                <a:srgbClr val="FFFF00"/>
              </a:buClr>
              <a:buFontTx/>
              <a:buChar char="•"/>
            </a:pPr>
            <a:r>
              <a:rPr lang="fr-BE" sz="2400">
                <a:effectLst>
                  <a:outerShdw blurRad="38100" dist="38100" dir="2700000" algn="tl">
                    <a:srgbClr val="000000"/>
                  </a:outerShdw>
                </a:effectLst>
                <a:latin typeface="Arial" charset="0"/>
              </a:rPr>
              <a:t>41 % des établissements de l’échantillon ont des performances égales ou supérieures à la moyenne internationale</a:t>
            </a:r>
          </a:p>
          <a:p>
            <a:pPr marL="742950" lvl="1" indent="-285750">
              <a:lnSpc>
                <a:spcPct val="80000"/>
              </a:lnSpc>
              <a:spcBef>
                <a:spcPct val="20000"/>
              </a:spcBef>
              <a:buClr>
                <a:srgbClr val="FFFF00"/>
              </a:buClr>
              <a:buFontTx/>
              <a:buChar char="•"/>
            </a:pPr>
            <a:endParaRPr lang="fr-FR" sz="2400">
              <a:effectLst>
                <a:outerShdw blurRad="38100" dist="38100" dir="2700000" algn="tl">
                  <a:srgbClr val="000000"/>
                </a:outerShdw>
              </a:effectLst>
              <a:latin typeface="Arial" charset="0"/>
            </a:endParaRPr>
          </a:p>
          <a:p>
            <a:pPr marL="342900" indent="-342900">
              <a:lnSpc>
                <a:spcPct val="80000"/>
              </a:lnSpc>
              <a:spcBef>
                <a:spcPct val="20000"/>
              </a:spcBef>
              <a:buClr>
                <a:srgbClr val="FFFF00"/>
              </a:buClr>
              <a:buSzPct val="60000"/>
              <a:buFont typeface="Wingdings" pitchFamily="2" charset="2"/>
              <a:buChar char="n"/>
            </a:pPr>
            <a:r>
              <a:rPr lang="fr-BE" sz="2800">
                <a:effectLst>
                  <a:outerShdw blurRad="38100" dist="38100" dir="2700000" algn="tl">
                    <a:srgbClr val="000000"/>
                  </a:outerShdw>
                </a:effectLst>
                <a:latin typeface="Arial" charset="0"/>
              </a:rPr>
              <a:t>Le problème réside dans la concentration d’élèves en difficulté dans certains établissements</a:t>
            </a:r>
            <a:r>
              <a:rPr lang="fr-FR" sz="2800">
                <a:effectLst>
                  <a:outerShdw blurRad="38100" dist="38100" dir="2700000" algn="tl">
                    <a:srgbClr val="000000"/>
                  </a:outerShdw>
                </a:effectLst>
                <a:latin typeface="Arial" charset="0"/>
              </a:rPr>
              <a:t>. Les écoles les plus faibles accueillent massivement les élèves les plus fragiles :</a:t>
            </a:r>
          </a:p>
          <a:p>
            <a:pPr marL="742950" lvl="1" indent="-285750">
              <a:lnSpc>
                <a:spcPct val="80000"/>
              </a:lnSpc>
              <a:spcBef>
                <a:spcPct val="20000"/>
              </a:spcBef>
              <a:buClr>
                <a:srgbClr val="FFFF00"/>
              </a:buClr>
              <a:buFontTx/>
              <a:buChar char="•"/>
            </a:pPr>
            <a:r>
              <a:rPr lang="fr-FR" sz="2400">
                <a:effectLst>
                  <a:outerShdw blurRad="38100" dist="38100" dir="2700000" algn="tl">
                    <a:srgbClr val="000000"/>
                  </a:outerShdw>
                </a:effectLst>
                <a:latin typeface="Arial" charset="0"/>
              </a:rPr>
              <a:t>Statut socioéconomique peu élevé</a:t>
            </a:r>
          </a:p>
          <a:p>
            <a:pPr marL="742950" lvl="1" indent="-285750">
              <a:lnSpc>
                <a:spcPct val="80000"/>
              </a:lnSpc>
              <a:spcBef>
                <a:spcPct val="20000"/>
              </a:spcBef>
              <a:buClr>
                <a:srgbClr val="FFFF00"/>
              </a:buClr>
              <a:buFontTx/>
              <a:buChar char="•"/>
            </a:pPr>
            <a:r>
              <a:rPr lang="fr-FR" sz="2400">
                <a:effectLst>
                  <a:outerShdw blurRad="38100" dist="38100" dir="2700000" algn="tl">
                    <a:srgbClr val="000000"/>
                  </a:outerShdw>
                </a:effectLst>
                <a:latin typeface="Arial" charset="0"/>
              </a:rPr>
              <a:t>Peu de livres à la maison</a:t>
            </a:r>
          </a:p>
          <a:p>
            <a:pPr marL="742950" lvl="1" indent="-285750">
              <a:lnSpc>
                <a:spcPct val="80000"/>
              </a:lnSpc>
              <a:spcBef>
                <a:spcPct val="20000"/>
              </a:spcBef>
              <a:buClr>
                <a:srgbClr val="FFFF00"/>
              </a:buClr>
              <a:buFontTx/>
              <a:buChar char="•"/>
            </a:pPr>
            <a:r>
              <a:rPr lang="fr-FR" sz="2400">
                <a:effectLst>
                  <a:outerShdw blurRad="38100" dist="38100" dir="2700000" algn="tl">
                    <a:srgbClr val="000000"/>
                  </a:outerShdw>
                </a:effectLst>
                <a:latin typeface="Arial" charset="0"/>
              </a:rPr>
              <a:t>Nombreux élèves issus de l’immigration</a:t>
            </a:r>
          </a:p>
          <a:p>
            <a:pPr marL="742950" lvl="1" indent="-285750">
              <a:lnSpc>
                <a:spcPct val="80000"/>
              </a:lnSpc>
              <a:spcBef>
                <a:spcPct val="20000"/>
              </a:spcBef>
              <a:buClr>
                <a:srgbClr val="FFFF00"/>
              </a:buClr>
              <a:buFontTx/>
              <a:buChar char="•"/>
            </a:pPr>
            <a:r>
              <a:rPr lang="fr-FR" sz="2400">
                <a:effectLst>
                  <a:outerShdw blurRad="38100" dist="38100" dir="2700000" algn="tl">
                    <a:srgbClr val="000000"/>
                  </a:outerShdw>
                </a:effectLst>
                <a:latin typeface="Arial" charset="0"/>
              </a:rPr>
              <a:t>Élèves ne parlant pas la langue du test chez eux</a:t>
            </a:r>
          </a:p>
          <a:p>
            <a:pPr marL="742950" lvl="1" indent="-285750">
              <a:lnSpc>
                <a:spcPct val="80000"/>
              </a:lnSpc>
              <a:spcBef>
                <a:spcPct val="20000"/>
              </a:spcBef>
              <a:buClr>
                <a:srgbClr val="FFFF00"/>
              </a:buClr>
              <a:buFontTx/>
              <a:buChar char="•"/>
            </a:pPr>
            <a:r>
              <a:rPr lang="fr-FR" sz="2400">
                <a:effectLst>
                  <a:outerShdw blurRad="38100" dist="38100" dir="2700000" algn="tl">
                    <a:srgbClr val="000000"/>
                  </a:outerShdw>
                </a:effectLst>
                <a:latin typeface="Arial" charset="0"/>
              </a:rPr>
              <a:t>Élèves en retard scolaire</a:t>
            </a:r>
          </a:p>
          <a:p>
            <a:pPr marL="742950" lvl="1" indent="-285750">
              <a:lnSpc>
                <a:spcPct val="80000"/>
              </a:lnSpc>
              <a:spcBef>
                <a:spcPct val="20000"/>
              </a:spcBef>
              <a:buClr>
                <a:srgbClr val="FFFF00"/>
              </a:buClr>
              <a:buFontTx/>
              <a:buChar char="•"/>
            </a:pPr>
            <a:r>
              <a:rPr lang="fr-BE" sz="2400">
                <a:effectLst>
                  <a:outerShdw blurRad="38100" dist="38100" dir="2700000" algn="tl">
                    <a:srgbClr val="000000"/>
                  </a:outerShdw>
                </a:effectLst>
                <a:latin typeface="Arial" charset="0"/>
              </a:rPr>
              <a:t>…</a:t>
            </a:r>
            <a:endParaRPr lang="fr-FR" sz="200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114794071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68313" y="476250"/>
            <a:ext cx="8229600" cy="1139825"/>
          </a:xfrm>
        </p:spPr>
        <p:txBody>
          <a:bodyPr/>
          <a:lstStyle/>
          <a:p>
            <a:r>
              <a:rPr lang="fr-BE"/>
              <a:t>Proportion d’élèves issus de l’immigration et performance des écoles</a:t>
            </a:r>
          </a:p>
        </p:txBody>
      </p:sp>
      <p:graphicFrame>
        <p:nvGraphicFramePr>
          <p:cNvPr id="143363" name="Object 3"/>
          <p:cNvGraphicFramePr>
            <a:graphicFrameLocks noGrp="1" noChangeAspect="1"/>
          </p:cNvGraphicFramePr>
          <p:nvPr>
            <p:ph idx="1"/>
          </p:nvPr>
        </p:nvGraphicFramePr>
        <p:xfrm>
          <a:off x="323850" y="2565400"/>
          <a:ext cx="8424863" cy="3146425"/>
        </p:xfrm>
        <a:graphic>
          <a:graphicData uri="http://schemas.openxmlformats.org/presentationml/2006/ole">
            <mc:AlternateContent xmlns:mc="http://schemas.openxmlformats.org/markup-compatibility/2006">
              <mc:Choice xmlns:v="urn:schemas-microsoft-com:vml" Requires="v">
                <p:oleObj spid="_x0000_s375821" name="Graphique" r:id="rId3" imgW="5915025" imgH="2209800" progId="Excel.Chart.8">
                  <p:embed/>
                </p:oleObj>
              </mc:Choice>
              <mc:Fallback>
                <p:oleObj name="Graphique" r:id="rId3" imgW="5915025" imgH="22098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565400"/>
                        <a:ext cx="8424863"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64" name="Text Box 4"/>
          <p:cNvSpPr txBox="1">
            <a:spLocks noChangeArrowheads="1"/>
          </p:cNvSpPr>
          <p:nvPr/>
        </p:nvSpPr>
        <p:spPr bwMode="auto">
          <a:xfrm>
            <a:off x="539750" y="6165850"/>
            <a:ext cx="165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a:t>PISA 2006</a:t>
            </a:r>
            <a:endParaRPr lang="fr-FR"/>
          </a:p>
        </p:txBody>
      </p:sp>
    </p:spTree>
    <p:extLst>
      <p:ext uri="{BB962C8B-B14F-4D97-AF65-F5344CB8AC3E}">
        <p14:creationId xmlns:p14="http://schemas.microsoft.com/office/powerpoint/2010/main" val="342118664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68313" y="476250"/>
            <a:ext cx="8229600" cy="1139825"/>
          </a:xfrm>
        </p:spPr>
        <p:txBody>
          <a:bodyPr/>
          <a:lstStyle/>
          <a:p>
            <a:r>
              <a:rPr lang="fr-BE"/>
              <a:t>Proportion d’élèves ayant entre 0 et 10 livres à la maison et performance des écoles</a:t>
            </a:r>
          </a:p>
        </p:txBody>
      </p:sp>
      <p:graphicFrame>
        <p:nvGraphicFramePr>
          <p:cNvPr id="144387" name="Object 3"/>
          <p:cNvGraphicFramePr>
            <a:graphicFrameLocks noGrp="1" noChangeAspect="1"/>
          </p:cNvGraphicFramePr>
          <p:nvPr>
            <p:ph idx="1"/>
          </p:nvPr>
        </p:nvGraphicFramePr>
        <p:xfrm>
          <a:off x="611188" y="2708275"/>
          <a:ext cx="7704137" cy="3103563"/>
        </p:xfrm>
        <a:graphic>
          <a:graphicData uri="http://schemas.openxmlformats.org/presentationml/2006/ole">
            <mc:AlternateContent xmlns:mc="http://schemas.openxmlformats.org/markup-compatibility/2006">
              <mc:Choice xmlns:v="urn:schemas-microsoft-com:vml" Requires="v">
                <p:oleObj spid="_x0000_s376845" name="Graphique" r:id="rId3" imgW="5934075" imgH="2390775" progId="Excel.Chart.8">
                  <p:embed/>
                </p:oleObj>
              </mc:Choice>
              <mc:Fallback>
                <p:oleObj name="Graphique" r:id="rId3" imgW="5934075" imgH="23907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708275"/>
                        <a:ext cx="7704137"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8" name="Text Box 4"/>
          <p:cNvSpPr txBox="1">
            <a:spLocks noChangeArrowheads="1"/>
          </p:cNvSpPr>
          <p:nvPr/>
        </p:nvSpPr>
        <p:spPr bwMode="auto">
          <a:xfrm>
            <a:off x="539750" y="6165850"/>
            <a:ext cx="165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BE"/>
              <a:t>PISA 2006</a:t>
            </a:r>
            <a:endParaRPr lang="fr-FR"/>
          </a:p>
        </p:txBody>
      </p:sp>
    </p:spTree>
    <p:extLst>
      <p:ext uri="{BB962C8B-B14F-4D97-AF65-F5344CB8AC3E}">
        <p14:creationId xmlns:p14="http://schemas.microsoft.com/office/powerpoint/2010/main" val="185941000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95288" y="2349500"/>
            <a:ext cx="8507412" cy="1417638"/>
          </a:xfrm>
          <a:noFill/>
          <a:ln/>
        </p:spPr>
        <p:txBody>
          <a:bodyPr>
            <a:noAutofit/>
          </a:bodyPr>
          <a:lstStyle/>
          <a:p>
            <a:pPr algn="ctr"/>
            <a:r>
              <a:rPr lang="fr-BE" sz="4800" b="1" dirty="0"/>
              <a:t>Attitudes envers les sciences</a:t>
            </a:r>
          </a:p>
        </p:txBody>
      </p:sp>
      <p:pic>
        <p:nvPicPr>
          <p:cNvPr id="3"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4" name="Espace réservé du numéro de diapositive 3"/>
          <p:cNvSpPr>
            <a:spLocks noGrp="1"/>
          </p:cNvSpPr>
          <p:nvPr>
            <p:ph type="sldNum" sz="quarter" idx="11"/>
          </p:nvPr>
        </p:nvSpPr>
        <p:spPr/>
        <p:txBody>
          <a:bodyPr/>
          <a:lstStyle/>
          <a:p>
            <a:fld id="{9B04508B-728F-4BF5-AF88-B4A6B727A020}" type="slidenum">
              <a:rPr lang="fr-BE" smtClean="0"/>
              <a:pPr/>
              <a:t>47</a:t>
            </a:fld>
            <a:endParaRPr lang="fr-B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dirty="0" smtClean="0"/>
              <a:t>Précaution</a:t>
            </a:r>
            <a:endParaRPr lang="fr-BE" sz="4000" dirty="0"/>
          </a:p>
        </p:txBody>
      </p:sp>
      <p:sp>
        <p:nvSpPr>
          <p:cNvPr id="3" name="Espace réservé du contenu 2"/>
          <p:cNvSpPr>
            <a:spLocks noGrp="1"/>
          </p:cNvSpPr>
          <p:nvPr>
            <p:ph idx="1"/>
          </p:nvPr>
        </p:nvSpPr>
        <p:spPr/>
        <p:txBody>
          <a:bodyPr/>
          <a:lstStyle/>
          <a:p>
            <a:r>
              <a:rPr lang="fr-BE" sz="2800" dirty="0" smtClean="0"/>
              <a:t>Données élaborées sur la base des réponses des élèves et non à partir d’observations directes ou d’entretiens approfondis. </a:t>
            </a:r>
          </a:p>
          <a:p>
            <a:r>
              <a:rPr lang="fr-BE" sz="2800" dirty="0" smtClean="0"/>
              <a:t>Idée de ce que les élèves considèrent comme important ou non, mais cela ne permet pas pour autant d’affirmer que les élèves se comportent réellement comme ils le laissent entendre.</a:t>
            </a:r>
          </a:p>
          <a:p>
            <a:endParaRPr lang="fr-BE" sz="2800"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48</a:t>
            </a:fld>
            <a:endParaRPr lang="fr-B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77280"/>
            <a:ext cx="8229600" cy="1371600"/>
          </a:xfrm>
        </p:spPr>
        <p:txBody>
          <a:bodyPr/>
          <a:lstStyle/>
          <a:p>
            <a:r>
              <a:rPr lang="fr-BE" sz="4000" dirty="0" smtClean="0"/>
              <a:t>Intérêt pour les sciences</a:t>
            </a:r>
            <a:r>
              <a:rPr lang="fr-BE" dirty="0" smtClean="0"/>
              <a:t/>
            </a:r>
            <a:br>
              <a:rPr lang="fr-BE" dirty="0" smtClean="0"/>
            </a:br>
            <a:r>
              <a:rPr lang="fr-BE" dirty="0" smtClean="0"/>
              <a:t> </a:t>
            </a:r>
            <a:r>
              <a:rPr lang="fr-BE" sz="2000" dirty="0" smtClean="0"/>
              <a:t>% d’élèves moyennement ou beaucoup intéressés</a:t>
            </a:r>
            <a:r>
              <a:rPr lang="fr-BE" dirty="0" smtClean="0"/>
              <a:t/>
            </a:r>
            <a:br>
              <a:rPr lang="fr-BE" dirty="0" smtClean="0"/>
            </a:br>
            <a:endParaRPr lang="fr-BE" dirty="0"/>
          </a:p>
        </p:txBody>
      </p:sp>
      <p:graphicFrame>
        <p:nvGraphicFramePr>
          <p:cNvPr id="4" name="Espace réservé du tableau 4"/>
          <p:cNvGraphicFramePr>
            <a:graphicFrameLocks/>
          </p:cNvGraphicFramePr>
          <p:nvPr/>
        </p:nvGraphicFramePr>
        <p:xfrm>
          <a:off x="457200" y="2282785"/>
          <a:ext cx="8229600" cy="4026535"/>
        </p:xfrm>
        <a:graphic>
          <a:graphicData uri="http://schemas.openxmlformats.org/drawingml/2006/table">
            <a:tbl>
              <a:tblPr firstRow="1" bandRow="1">
                <a:tableStyleId>{5C22544A-7EE6-4342-B048-85BDC9FD1C3A}</a:tableStyleId>
              </a:tblPr>
              <a:tblGrid>
                <a:gridCol w="5626968"/>
                <a:gridCol w="864096"/>
                <a:gridCol w="864096"/>
                <a:gridCol w="874440"/>
              </a:tblGrid>
              <a:tr h="370840">
                <a:tc>
                  <a:txBody>
                    <a:bodyPr/>
                    <a:lstStyle/>
                    <a:p>
                      <a:pPr algn="ctr">
                        <a:spcAft>
                          <a:spcPts val="0"/>
                        </a:spcAft>
                      </a:pPr>
                      <a:r>
                        <a:rPr lang="fr-BE" sz="1400" dirty="0" smtClean="0">
                          <a:latin typeface="Times New Roman"/>
                          <a:ea typeface="Times New Roman"/>
                          <a:cs typeface="Times New Roman"/>
                        </a:rPr>
                        <a:t> </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OCDE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b="1" dirty="0" smtClean="0">
                          <a:latin typeface="Arial"/>
                          <a:ea typeface="Times New Roman"/>
                          <a:cs typeface="Times New Roman"/>
                        </a:rPr>
                        <a:t>C. française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C. flamande</a:t>
                      </a:r>
                      <a:endParaRPr lang="fr-BE" sz="1400" dirty="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Les phénomènes physiques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49</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u="sng" dirty="0">
                          <a:solidFill>
                            <a:srgbClr val="0000FF"/>
                          </a:solidFill>
                          <a:latin typeface="Arial"/>
                          <a:ea typeface="Times New Roman"/>
                          <a:cs typeface="Times New Roman"/>
                        </a:rPr>
                        <a:t>63</a:t>
                      </a:r>
                      <a:endParaRPr lang="fr-BE" sz="1600" u="sng"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43</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Les phénomènes chimiques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50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u="sng" dirty="0">
                          <a:solidFill>
                            <a:srgbClr val="0000FF"/>
                          </a:solidFill>
                          <a:latin typeface="Arial"/>
                          <a:ea typeface="Times New Roman"/>
                          <a:cs typeface="Times New Roman"/>
                        </a:rPr>
                        <a:t>61</a:t>
                      </a:r>
                      <a:endParaRPr lang="fr-BE" sz="1600" u="sng"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45</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a:latin typeface="Arial"/>
                          <a:ea typeface="Times New Roman"/>
                          <a:cs typeface="Times New Roman"/>
                        </a:rPr>
                        <a:t>La biologie et les végétaux</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47</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u="sng" dirty="0">
                          <a:solidFill>
                            <a:srgbClr val="0000FF"/>
                          </a:solidFill>
                          <a:latin typeface="Arial"/>
                          <a:ea typeface="Times New Roman"/>
                          <a:cs typeface="Times New Roman"/>
                        </a:rPr>
                        <a:t>54</a:t>
                      </a:r>
                      <a:endParaRPr lang="fr-BE" sz="1600" u="sng"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45</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La biologie humaine</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68</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u="none" dirty="0">
                          <a:solidFill>
                            <a:srgbClr val="0000FF"/>
                          </a:solidFill>
                          <a:latin typeface="Arial"/>
                          <a:ea typeface="Times New Roman"/>
                          <a:cs typeface="Times New Roman"/>
                        </a:rPr>
                        <a:t>74</a:t>
                      </a:r>
                      <a:endParaRPr lang="fr-BE" sz="1600" u="none"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73</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a:latin typeface="Arial"/>
                          <a:ea typeface="Times New Roman"/>
                          <a:cs typeface="Times New Roman"/>
                        </a:rPr>
                        <a:t>Les phénomènes astronomiques</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53</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0000FF"/>
                          </a:solidFill>
                          <a:latin typeface="Arial"/>
                          <a:ea typeface="Times New Roman"/>
                          <a:cs typeface="Times New Roman"/>
                        </a:rPr>
                        <a:t>55</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52</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a:latin typeface="Arial"/>
                          <a:ea typeface="Times New Roman"/>
                          <a:cs typeface="Times New Roman"/>
                        </a:rPr>
                        <a:t>Les phénomènes géologiques</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41</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0000FF"/>
                          </a:solidFill>
                          <a:latin typeface="Arial"/>
                          <a:ea typeface="Times New Roman"/>
                          <a:cs typeface="Times New Roman"/>
                        </a:rPr>
                        <a:t>46</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38</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a:latin typeface="Arial"/>
                          <a:ea typeface="Times New Roman"/>
                          <a:cs typeface="Times New Roman"/>
                        </a:rPr>
                        <a:t>La manière dont les scientifiques conçoivent leurs expériences</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46</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0000FF"/>
                          </a:solidFill>
                          <a:latin typeface="Arial"/>
                          <a:ea typeface="Times New Roman"/>
                          <a:cs typeface="Times New Roman"/>
                        </a:rPr>
                        <a:t>51</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49</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a:latin typeface="Arial"/>
                          <a:ea typeface="Times New Roman"/>
                          <a:cs typeface="Times New Roman"/>
                        </a:rPr>
                        <a:t>Ce qu'il faut faire pour qu'une explication soit scientifique</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36</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0000FF"/>
                          </a:solidFill>
                          <a:latin typeface="Arial"/>
                          <a:ea typeface="Times New Roman"/>
                          <a:cs typeface="Times New Roman"/>
                        </a:rPr>
                        <a:t>39</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35</a:t>
                      </a:r>
                      <a:endParaRPr lang="fr-BE" sz="1600">
                        <a:latin typeface="Times New Roman"/>
                        <a:ea typeface="Times New Roman"/>
                        <a:cs typeface="Times New Roman"/>
                      </a:endParaRPr>
                    </a:p>
                  </a:txBody>
                  <a:tcPr marL="0" marR="0" marT="0" marB="0" anchor="ctr"/>
                </a:tc>
              </a:tr>
              <a:tr h="370840">
                <a:tc>
                  <a:txBody>
                    <a:bodyPr/>
                    <a:lstStyle/>
                    <a:p>
                      <a:pPr marL="90170" algn="ctr">
                        <a:spcAft>
                          <a:spcPts val="0"/>
                        </a:spcAft>
                      </a:pPr>
                      <a:r>
                        <a:rPr lang="fr-FR" sz="1600" dirty="0">
                          <a:latin typeface="Arial"/>
                          <a:ea typeface="Times New Roman"/>
                          <a:cs typeface="Times New Roman"/>
                        </a:rPr>
                        <a:t>Indice moyen</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0,00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0000FF"/>
                          </a:solidFill>
                          <a:latin typeface="Arial"/>
                          <a:ea typeface="Times New Roman"/>
                          <a:cs typeface="Times New Roman"/>
                        </a:rPr>
                        <a:t>0,19</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-0,10</a:t>
                      </a:r>
                      <a:endParaRPr lang="fr-BE" sz="1600" dirty="0">
                        <a:latin typeface="Times New Roman"/>
                        <a:ea typeface="Times New Roman"/>
                        <a:cs typeface="Times New Roman"/>
                      </a:endParaRPr>
                    </a:p>
                  </a:txBody>
                  <a:tcPr marL="0" marR="0" marT="0" marB="0" anchor="ctr"/>
                </a:tc>
              </a:tr>
            </a:tbl>
          </a:graphicData>
        </a:graphic>
      </p:graphicFrame>
      <p:pic>
        <p:nvPicPr>
          <p:cNvPr id="5"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9B04508B-728F-4BF5-AF88-B4A6B727A020}" type="slidenum">
              <a:rPr lang="fr-BE" smtClean="0"/>
              <a:pPr/>
              <a:t>49</a:t>
            </a:fld>
            <a:endParaRPr lang="fr-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lvl="0">
              <a:defRPr/>
            </a:pPr>
            <a:r>
              <a:rPr lang="fr-BE" dirty="0" smtClean="0"/>
              <a:t>Le dispositif d’évaluation</a:t>
            </a:r>
            <a:endParaRPr lang="fr-BE" dirty="0"/>
          </a:p>
        </p:txBody>
      </p:sp>
      <p:sp>
        <p:nvSpPr>
          <p:cNvPr id="39939" name="Rectangle 3"/>
          <p:cNvSpPr>
            <a:spLocks noGrp="1" noChangeArrowheads="1"/>
          </p:cNvSpPr>
          <p:nvPr>
            <p:ph type="body" idx="1"/>
          </p:nvPr>
        </p:nvSpPr>
        <p:spPr>
          <a:xfrm>
            <a:off x="395288" y="1125538"/>
            <a:ext cx="8229600" cy="4800600"/>
          </a:xfrm>
        </p:spPr>
        <p:txBody>
          <a:bodyPr/>
          <a:lstStyle/>
          <a:p>
            <a:pPr>
              <a:lnSpc>
                <a:spcPct val="130000"/>
              </a:lnSpc>
              <a:buFont typeface="Wingdings" pitchFamily="2" charset="2"/>
              <a:buNone/>
            </a:pPr>
            <a:endParaRPr lang="fr-BE" sz="2000" dirty="0"/>
          </a:p>
          <a:p>
            <a:pPr>
              <a:lnSpc>
                <a:spcPct val="130000"/>
              </a:lnSpc>
              <a:buClr>
                <a:srgbClr val="FFFF00"/>
              </a:buClr>
              <a:buSzPct val="70000"/>
            </a:pPr>
            <a:r>
              <a:rPr lang="fr-BE" sz="2400" dirty="0" smtClean="0"/>
              <a:t>En 2006, 57 </a:t>
            </a:r>
            <a:r>
              <a:rPr lang="fr-BE" sz="2400" dirty="0"/>
              <a:t>pays (30 </a:t>
            </a:r>
            <a:r>
              <a:rPr lang="fr-BE" sz="2400" dirty="0" err="1"/>
              <a:t>Ocdé</a:t>
            </a:r>
            <a:r>
              <a:rPr lang="fr-BE" sz="2400" dirty="0"/>
              <a:t>, 27 partenaires)</a:t>
            </a:r>
          </a:p>
          <a:p>
            <a:pPr>
              <a:lnSpc>
                <a:spcPct val="130000"/>
              </a:lnSpc>
              <a:buClr>
                <a:srgbClr val="FFFF00"/>
              </a:buClr>
              <a:buSzPct val="70000"/>
            </a:pPr>
            <a:r>
              <a:rPr lang="fr-BE" sz="2400" dirty="0"/>
              <a:t>400.000 élèves de 15 ans</a:t>
            </a:r>
          </a:p>
          <a:p>
            <a:pPr>
              <a:lnSpc>
                <a:spcPct val="130000"/>
              </a:lnSpc>
              <a:buClr>
                <a:srgbClr val="FFFF00"/>
              </a:buClr>
              <a:buSzPct val="70000"/>
            </a:pPr>
            <a:r>
              <a:rPr lang="fr-BE" sz="2400" dirty="0"/>
              <a:t>Communauté française : 2890 élèves issus de 97 établissements</a:t>
            </a:r>
          </a:p>
          <a:p>
            <a:pPr>
              <a:lnSpc>
                <a:spcPct val="130000"/>
              </a:lnSpc>
              <a:buClr>
                <a:srgbClr val="FFFF00"/>
              </a:buClr>
              <a:buSzPct val="70000"/>
            </a:pPr>
            <a:r>
              <a:rPr lang="fr-BE" sz="2400" dirty="0"/>
              <a:t>Représentativité en fonction des réseaux, types et formes d’enseignement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689248"/>
            <a:ext cx="8229600" cy="1371600"/>
          </a:xfrm>
        </p:spPr>
        <p:txBody>
          <a:bodyPr/>
          <a:lstStyle/>
          <a:p>
            <a:r>
              <a:rPr lang="fr-BE" sz="4000" dirty="0" smtClean="0"/>
              <a:t>Plaisir apporté par les sciences</a:t>
            </a:r>
            <a:r>
              <a:rPr lang="fr-BE" dirty="0" smtClean="0"/>
              <a:t/>
            </a:r>
            <a:br>
              <a:rPr lang="fr-BE" dirty="0" smtClean="0"/>
            </a:br>
            <a:r>
              <a:rPr lang="fr-BE" dirty="0" smtClean="0"/>
              <a:t> </a:t>
            </a:r>
            <a:r>
              <a:rPr lang="fr-BE" sz="2000" dirty="0" smtClean="0"/>
              <a:t>% d’élèves d’accord ou tout à fait d’accord</a:t>
            </a:r>
            <a:endParaRPr lang="fr-BE" sz="2000" dirty="0"/>
          </a:p>
        </p:txBody>
      </p:sp>
      <p:graphicFrame>
        <p:nvGraphicFramePr>
          <p:cNvPr id="6" name="Espace réservé du tableau 4"/>
          <p:cNvGraphicFramePr>
            <a:graphicFrameLocks/>
          </p:cNvGraphicFramePr>
          <p:nvPr/>
        </p:nvGraphicFramePr>
        <p:xfrm>
          <a:off x="467544" y="2387193"/>
          <a:ext cx="8208913" cy="2914015"/>
        </p:xfrm>
        <a:graphic>
          <a:graphicData uri="http://schemas.openxmlformats.org/drawingml/2006/table">
            <a:tbl>
              <a:tblPr firstRow="1" bandRow="1">
                <a:tableStyleId>{5C22544A-7EE6-4342-B048-85BDC9FD1C3A}</a:tableStyleId>
              </a:tblPr>
              <a:tblGrid>
                <a:gridCol w="5612823"/>
                <a:gridCol w="861924"/>
                <a:gridCol w="861924"/>
                <a:gridCol w="872242"/>
              </a:tblGrid>
              <a:tr h="370840">
                <a:tc>
                  <a:txBody>
                    <a:bodyPr/>
                    <a:lstStyle/>
                    <a:p>
                      <a:pPr algn="ctr">
                        <a:spcAft>
                          <a:spcPts val="0"/>
                        </a:spcAft>
                      </a:pP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OCDE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b="1" dirty="0" smtClean="0">
                          <a:latin typeface="Arial"/>
                          <a:ea typeface="Times New Roman"/>
                          <a:cs typeface="Times New Roman"/>
                        </a:rPr>
                        <a:t>C. française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C. flamande</a:t>
                      </a:r>
                      <a:endParaRPr lang="fr-BE" sz="1400" dirty="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Je trouve agréable d'apprendre des notions de sciences.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63</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rgbClr val="0000FF"/>
                          </a:solidFill>
                          <a:latin typeface="Arial"/>
                          <a:ea typeface="Times New Roman"/>
                          <a:cs typeface="Times New Roman"/>
                        </a:rPr>
                        <a:t>75</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51</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J'aime lire des textes qui traitent des sciences.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50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latin typeface="Arial"/>
                          <a:ea typeface="Times New Roman"/>
                          <a:cs typeface="Times New Roman"/>
                        </a:rPr>
                        <a:t>50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42</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Cela me plait d'avoir à résoudre des </a:t>
                      </a:r>
                      <a:r>
                        <a:rPr lang="fr-FR" sz="1600" b="1" dirty="0">
                          <a:solidFill>
                            <a:srgbClr val="FF0000"/>
                          </a:solidFill>
                          <a:latin typeface="Arial"/>
                          <a:ea typeface="Times New Roman"/>
                          <a:cs typeface="Times New Roman"/>
                        </a:rPr>
                        <a:t>problèmes</a:t>
                      </a:r>
                      <a:r>
                        <a:rPr lang="fr-FR" sz="1600" b="1" dirty="0">
                          <a:latin typeface="Arial"/>
                          <a:ea typeface="Times New Roman"/>
                          <a:cs typeface="Times New Roman"/>
                        </a:rPr>
                        <a:t> en sciences.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43</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latin typeface="Arial"/>
                          <a:ea typeface="Times New Roman"/>
                          <a:cs typeface="Times New Roman"/>
                        </a:rPr>
                        <a:t>43</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latin typeface="Arial"/>
                          <a:ea typeface="Times New Roman"/>
                          <a:cs typeface="Times New Roman"/>
                        </a:rPr>
                        <a:t>61</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Je prends plaisir à acquérir de nouvelles </a:t>
                      </a:r>
                      <a:r>
                        <a:rPr lang="fr-FR" sz="1600" b="1" dirty="0">
                          <a:solidFill>
                            <a:srgbClr val="FF0000"/>
                          </a:solidFill>
                          <a:latin typeface="Arial"/>
                          <a:ea typeface="Times New Roman"/>
                          <a:cs typeface="Times New Roman"/>
                        </a:rPr>
                        <a:t>connaissances</a:t>
                      </a:r>
                      <a:r>
                        <a:rPr lang="fr-FR" sz="1600" b="1" dirty="0">
                          <a:latin typeface="Arial"/>
                          <a:ea typeface="Times New Roman"/>
                          <a:cs typeface="Times New Roman"/>
                        </a:rPr>
                        <a:t> en sciences.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67</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0000FF"/>
                          </a:solidFill>
                          <a:latin typeface="Arial"/>
                          <a:ea typeface="Times New Roman"/>
                          <a:cs typeface="Times New Roman"/>
                        </a:rPr>
                        <a:t>72</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latin typeface="Arial"/>
                          <a:ea typeface="Times New Roman"/>
                          <a:cs typeface="Times New Roman"/>
                        </a:rPr>
                        <a:t>58</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Cela m'intéresse d'apprendre des choses en sciences.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63</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rgbClr val="0000FF"/>
                          </a:solidFill>
                          <a:latin typeface="Arial"/>
                          <a:ea typeface="Times New Roman"/>
                          <a:cs typeface="Times New Roman"/>
                        </a:rPr>
                        <a:t>78</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60</a:t>
                      </a:r>
                      <a:endParaRPr lang="fr-BE" sz="1600">
                        <a:latin typeface="Times New Roman"/>
                        <a:ea typeface="Times New Roman"/>
                        <a:cs typeface="Times New Roman"/>
                      </a:endParaRPr>
                    </a:p>
                  </a:txBody>
                  <a:tcPr marL="0" marR="0" marT="0" marB="0" anchor="ctr"/>
                </a:tc>
              </a:tr>
              <a:tr h="370840">
                <a:tc>
                  <a:txBody>
                    <a:bodyPr/>
                    <a:lstStyle/>
                    <a:p>
                      <a:pPr marL="90170" algn="ctr">
                        <a:spcAft>
                          <a:spcPts val="0"/>
                        </a:spcAft>
                      </a:pPr>
                      <a:r>
                        <a:rPr lang="fr-FR" sz="1600" dirty="0">
                          <a:latin typeface="Arial"/>
                          <a:ea typeface="Times New Roman"/>
                          <a:cs typeface="Times New Roman"/>
                        </a:rPr>
                        <a:t>Indice moyen</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Arial Unicode MS"/>
                          <a:cs typeface="Times New Roman"/>
                        </a:rPr>
                        <a:t>0,00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rgbClr val="0000FF"/>
                          </a:solidFill>
                          <a:latin typeface="Arial"/>
                          <a:ea typeface="Times New Roman"/>
                          <a:cs typeface="Times New Roman"/>
                        </a:rPr>
                        <a:t>0,14</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-0,13</a:t>
                      </a:r>
                      <a:endParaRPr lang="fr-BE" sz="1600" dirty="0">
                        <a:latin typeface="Times New Roman"/>
                        <a:ea typeface="Times New Roman"/>
                        <a:cs typeface="Times New Roman"/>
                      </a:endParaRPr>
                    </a:p>
                  </a:txBody>
                  <a:tcPr marL="0" marR="0" marT="0" marB="0" anchor="ctr"/>
                </a:tc>
              </a:tr>
            </a:tbl>
          </a:graphicData>
        </a:graphic>
      </p:graphicFrame>
      <p:pic>
        <p:nvPicPr>
          <p:cNvPr id="5"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7" name="Espace réservé du numéro de diapositive 6"/>
          <p:cNvSpPr>
            <a:spLocks noGrp="1"/>
          </p:cNvSpPr>
          <p:nvPr>
            <p:ph type="sldNum" sz="quarter" idx="11"/>
          </p:nvPr>
        </p:nvSpPr>
        <p:spPr/>
        <p:txBody>
          <a:bodyPr/>
          <a:lstStyle/>
          <a:p>
            <a:fld id="{6801C439-8AED-4C8D-83DD-C660A6327459}" type="slidenum">
              <a:rPr lang="fr-BE" smtClean="0"/>
              <a:pPr/>
              <a:t>50</a:t>
            </a:fld>
            <a:endParaRPr lang="fr-BE"/>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95288" y="404838"/>
            <a:ext cx="8497887" cy="1223962"/>
          </a:xfrm>
        </p:spPr>
        <p:txBody>
          <a:bodyPr>
            <a:normAutofit/>
          </a:bodyPr>
          <a:lstStyle/>
          <a:p>
            <a:r>
              <a:rPr lang="fr-BE" sz="4000" dirty="0"/>
              <a:t>Intérêt et plaisir pour les sciences</a:t>
            </a:r>
          </a:p>
        </p:txBody>
      </p:sp>
      <p:sp>
        <p:nvSpPr>
          <p:cNvPr id="173059" name="Rectangle 3"/>
          <p:cNvSpPr>
            <a:spLocks noGrp="1" noChangeArrowheads="1"/>
          </p:cNvSpPr>
          <p:nvPr>
            <p:ph idx="1"/>
          </p:nvPr>
        </p:nvSpPr>
        <p:spPr/>
        <p:txBody>
          <a:bodyPr/>
          <a:lstStyle/>
          <a:p>
            <a:pPr>
              <a:lnSpc>
                <a:spcPct val="90000"/>
              </a:lnSpc>
            </a:pPr>
            <a:r>
              <a:rPr lang="fr-BE"/>
              <a:t>Les élèves de la Communauté française trouvent majoritairement les contenus et démarches scientifiques intéressants, et disent prendre plaisir à apprendre les sciences.</a:t>
            </a:r>
          </a:p>
          <a:p>
            <a:pPr>
              <a:lnSpc>
                <a:spcPct val="90000"/>
              </a:lnSpc>
            </a:pPr>
            <a:r>
              <a:rPr lang="fr-BE"/>
              <a:t>Ils sont à cet égard plus positifs que la moyenne internationale et que les élèves de la Communauté flamande</a:t>
            </a: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51</a:t>
            </a:fld>
            <a:endParaRPr lang="fr-BE"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dirty="0" smtClean="0"/>
              <a:t>Perception de ses compétences </a:t>
            </a:r>
            <a:r>
              <a:rPr lang="fr-BE" sz="3600" dirty="0" smtClean="0"/>
              <a:t> </a:t>
            </a:r>
            <a:br>
              <a:rPr lang="fr-BE" sz="3600" dirty="0" smtClean="0"/>
            </a:br>
            <a:r>
              <a:rPr lang="fr-BE" sz="2000" dirty="0" smtClean="0"/>
              <a:t/>
            </a:r>
            <a:br>
              <a:rPr lang="fr-BE" sz="2000" dirty="0" smtClean="0"/>
            </a:br>
            <a:r>
              <a:rPr lang="fr-BE" sz="1400" dirty="0" smtClean="0"/>
              <a:t>% d’élèves certains d’arriver facilement ou avec un peu d’effort à réaliser les tâches proposées</a:t>
            </a:r>
            <a:endParaRPr lang="fr-BE" sz="1400" dirty="0"/>
          </a:p>
        </p:txBody>
      </p:sp>
      <p:graphicFrame>
        <p:nvGraphicFramePr>
          <p:cNvPr id="5" name="Espace réservé du tableau 4"/>
          <p:cNvGraphicFramePr>
            <a:graphicFrameLocks noGrp="1"/>
          </p:cNvGraphicFramePr>
          <p:nvPr>
            <p:ph type="tbl" idx="1"/>
          </p:nvPr>
        </p:nvGraphicFramePr>
        <p:xfrm>
          <a:off x="457200" y="1784811"/>
          <a:ext cx="8229600" cy="5028565"/>
        </p:xfrm>
        <a:graphic>
          <a:graphicData uri="http://schemas.openxmlformats.org/drawingml/2006/table">
            <a:tbl>
              <a:tblPr firstRow="1" bandRow="1">
                <a:tableStyleId>{5C22544A-7EE6-4342-B048-85BDC9FD1C3A}</a:tableStyleId>
              </a:tblPr>
              <a:tblGrid>
                <a:gridCol w="5626968"/>
                <a:gridCol w="864096"/>
                <a:gridCol w="864096"/>
                <a:gridCol w="874440"/>
              </a:tblGrid>
              <a:tr h="370840">
                <a:tc>
                  <a:txBody>
                    <a:bodyPr/>
                    <a:lstStyle/>
                    <a:p>
                      <a:pPr algn="ctr">
                        <a:spcAft>
                          <a:spcPts val="0"/>
                        </a:spcAft>
                      </a:pP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OCDE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b="1" dirty="0" smtClean="0">
                          <a:latin typeface="Arial"/>
                          <a:ea typeface="Times New Roman"/>
                          <a:cs typeface="Times New Roman"/>
                        </a:rPr>
                        <a:t>C. française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C. flamande</a:t>
                      </a:r>
                      <a:endParaRPr lang="fr-BE" sz="1400" dirty="0">
                        <a:latin typeface="Times New Roman"/>
                        <a:ea typeface="Times New Roman"/>
                        <a:cs typeface="Times New Roman"/>
                      </a:endParaRPr>
                    </a:p>
                  </a:txBody>
                  <a:tcPr marL="0" marR="0" marT="0" marB="0" anchor="ctr"/>
                </a:tc>
              </a:tr>
              <a:tr h="370840">
                <a:tc>
                  <a:txBody>
                    <a:bodyPr/>
                    <a:lstStyle/>
                    <a:p>
                      <a:pPr>
                        <a:spcAft>
                          <a:spcPts val="0"/>
                        </a:spcAft>
                      </a:pPr>
                      <a:r>
                        <a:rPr lang="fr-FR" sz="1600" dirty="0">
                          <a:solidFill>
                            <a:srgbClr val="FF0000"/>
                          </a:solidFill>
                          <a:latin typeface="Arial"/>
                          <a:ea typeface="Times New Roman"/>
                          <a:cs typeface="Times New Roman"/>
                        </a:rPr>
                        <a:t>Identifier la question</a:t>
                      </a:r>
                      <a:r>
                        <a:rPr lang="fr-FR" sz="1600" dirty="0">
                          <a:latin typeface="Arial"/>
                          <a:ea typeface="Times New Roman"/>
                          <a:cs typeface="Times New Roman"/>
                        </a:rPr>
                        <a:t> scientifique qui est à la base d'un article de </a:t>
                      </a:r>
                      <a:r>
                        <a:rPr lang="fr-FR" sz="1600" dirty="0">
                          <a:solidFill>
                            <a:srgbClr val="FF0000"/>
                          </a:solidFill>
                          <a:latin typeface="Arial"/>
                          <a:ea typeface="Times New Roman"/>
                          <a:cs typeface="Times New Roman"/>
                        </a:rPr>
                        <a:t>journal</a:t>
                      </a:r>
                      <a:r>
                        <a:rPr lang="fr-FR" sz="1600" dirty="0">
                          <a:latin typeface="Arial"/>
                          <a:ea typeface="Times New Roman"/>
                          <a:cs typeface="Times New Roman"/>
                        </a:rPr>
                        <a:t> portant sur un problème de santé.</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73</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latin typeface="Arial"/>
                          <a:ea typeface="Times New Roman"/>
                          <a:cs typeface="Times New Roman"/>
                        </a:rPr>
                        <a:t>76</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71</a:t>
                      </a:r>
                      <a:endParaRPr lang="fr-BE" sz="1600">
                        <a:latin typeface="Times New Roman"/>
                        <a:ea typeface="Times New Roman"/>
                        <a:cs typeface="Times New Roman"/>
                      </a:endParaRPr>
                    </a:p>
                  </a:txBody>
                  <a:tcPr marL="9525" marR="9525" marT="9525" marB="0" anchor="ctr"/>
                </a:tc>
              </a:tr>
              <a:tr h="370840">
                <a:tc>
                  <a:txBody>
                    <a:bodyPr/>
                    <a:lstStyle/>
                    <a:p>
                      <a:pPr>
                        <a:spcAft>
                          <a:spcPts val="0"/>
                        </a:spcAft>
                      </a:pPr>
                      <a:r>
                        <a:rPr lang="fr-FR" sz="1600" dirty="0">
                          <a:solidFill>
                            <a:srgbClr val="FF0000"/>
                          </a:solidFill>
                          <a:latin typeface="Arial"/>
                          <a:ea typeface="Times New Roman"/>
                          <a:cs typeface="Times New Roman"/>
                        </a:rPr>
                        <a:t>Expliquer</a:t>
                      </a:r>
                      <a:r>
                        <a:rPr lang="fr-FR" sz="1600" dirty="0">
                          <a:latin typeface="Arial"/>
                          <a:ea typeface="Times New Roman"/>
                          <a:cs typeface="Times New Roman"/>
                        </a:rPr>
                        <a:t> pourquoi les </a:t>
                      </a:r>
                      <a:r>
                        <a:rPr lang="fr-FR" sz="1600" dirty="0">
                          <a:solidFill>
                            <a:srgbClr val="FF0000"/>
                          </a:solidFill>
                          <a:latin typeface="Arial"/>
                          <a:ea typeface="Times New Roman"/>
                          <a:cs typeface="Times New Roman"/>
                        </a:rPr>
                        <a:t>tremblements de terre</a:t>
                      </a:r>
                      <a:r>
                        <a:rPr lang="fr-FR" sz="1600" dirty="0">
                          <a:latin typeface="Arial"/>
                          <a:ea typeface="Times New Roman"/>
                          <a:cs typeface="Times New Roman"/>
                        </a:rPr>
                        <a:t> sont plus fréquents dans certaines régions que dans d'autres.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76</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u="sng" kern="1200" dirty="0">
                          <a:solidFill>
                            <a:schemeClr val="dk1"/>
                          </a:solidFill>
                          <a:latin typeface="Arial"/>
                          <a:ea typeface="Times New Roman"/>
                          <a:cs typeface="Times New Roman"/>
                        </a:rPr>
                        <a:t>68</a:t>
                      </a:r>
                      <a:endParaRPr lang="fr-BE" sz="1600" b="1" u="sng" kern="1200" dirty="0">
                        <a:solidFill>
                          <a:schemeClr val="dk1"/>
                        </a:solidFill>
                        <a:latin typeface="Arial"/>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66</a:t>
                      </a:r>
                      <a:endParaRPr lang="fr-BE" sz="1600">
                        <a:latin typeface="Times New Roman"/>
                        <a:ea typeface="Times New Roman"/>
                        <a:cs typeface="Times New Roman"/>
                      </a:endParaRPr>
                    </a:p>
                  </a:txBody>
                  <a:tcPr marL="9525" marR="9525" marT="9525" marB="0" anchor="ctr"/>
                </a:tc>
              </a:tr>
              <a:tr h="370840">
                <a:tc>
                  <a:txBody>
                    <a:bodyPr/>
                    <a:lstStyle/>
                    <a:p>
                      <a:pPr>
                        <a:spcAft>
                          <a:spcPts val="0"/>
                        </a:spcAft>
                      </a:pPr>
                      <a:r>
                        <a:rPr lang="fr-FR" sz="1600" dirty="0">
                          <a:latin typeface="Arial"/>
                          <a:ea typeface="Times New Roman"/>
                          <a:cs typeface="Times New Roman"/>
                        </a:rPr>
                        <a:t>Décrire le rôle des </a:t>
                      </a:r>
                      <a:r>
                        <a:rPr lang="fr-FR" sz="1600" dirty="0">
                          <a:solidFill>
                            <a:srgbClr val="FF0000"/>
                          </a:solidFill>
                          <a:latin typeface="Arial"/>
                          <a:ea typeface="Times New Roman"/>
                          <a:cs typeface="Times New Roman"/>
                        </a:rPr>
                        <a:t>antibiotiques</a:t>
                      </a:r>
                      <a:r>
                        <a:rPr lang="fr-FR" sz="1600" dirty="0">
                          <a:latin typeface="Arial"/>
                          <a:ea typeface="Times New Roman"/>
                          <a:cs typeface="Times New Roman"/>
                        </a:rPr>
                        <a:t> dans le traitement des maladies.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59 </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latin typeface="Arial"/>
                          <a:ea typeface="Times New Roman"/>
                          <a:cs typeface="Times New Roman"/>
                        </a:rPr>
                        <a:t>58</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57</a:t>
                      </a:r>
                      <a:endParaRPr lang="fr-BE" sz="1600">
                        <a:latin typeface="Times New Roman"/>
                        <a:ea typeface="Times New Roman"/>
                        <a:cs typeface="Times New Roman"/>
                      </a:endParaRPr>
                    </a:p>
                  </a:txBody>
                  <a:tcPr marL="9525" marR="9525" marT="9525" marB="0" anchor="ctr"/>
                </a:tc>
              </a:tr>
              <a:tr h="370840">
                <a:tc>
                  <a:txBody>
                    <a:bodyPr/>
                    <a:lstStyle/>
                    <a:p>
                      <a:pPr>
                        <a:spcAft>
                          <a:spcPts val="0"/>
                        </a:spcAft>
                      </a:pPr>
                      <a:r>
                        <a:rPr lang="fr-FR" sz="1600" dirty="0">
                          <a:latin typeface="Arial"/>
                          <a:ea typeface="Times New Roman"/>
                          <a:cs typeface="Times New Roman"/>
                        </a:rPr>
                        <a:t>Déterminer quelle est la question scientifique liée au traitement des </a:t>
                      </a:r>
                      <a:r>
                        <a:rPr lang="fr-FR" sz="1600" dirty="0">
                          <a:solidFill>
                            <a:srgbClr val="FF0000"/>
                          </a:solidFill>
                          <a:latin typeface="Arial"/>
                          <a:ea typeface="Times New Roman"/>
                          <a:cs typeface="Times New Roman"/>
                        </a:rPr>
                        <a:t>déchets</a:t>
                      </a:r>
                      <a:r>
                        <a:rPr lang="fr-FR" sz="1600" dirty="0">
                          <a:latin typeface="Arial"/>
                          <a:ea typeface="Times New Roman"/>
                          <a:cs typeface="Times New Roman"/>
                        </a:rPr>
                        <a:t>.</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62</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u="sng" kern="1200" dirty="0">
                          <a:solidFill>
                            <a:schemeClr val="dk1"/>
                          </a:solidFill>
                          <a:latin typeface="Arial"/>
                          <a:ea typeface="Times New Roman"/>
                          <a:cs typeface="Times New Roman"/>
                        </a:rPr>
                        <a:t>51</a:t>
                      </a:r>
                      <a:endParaRPr lang="fr-BE" sz="1600" b="1" u="sng" kern="1200" dirty="0">
                        <a:solidFill>
                          <a:schemeClr val="dk1"/>
                        </a:solidFill>
                        <a:latin typeface="Arial"/>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52</a:t>
                      </a:r>
                      <a:endParaRPr lang="fr-BE" sz="1600">
                        <a:latin typeface="Times New Roman"/>
                        <a:ea typeface="Times New Roman"/>
                        <a:cs typeface="Times New Roman"/>
                      </a:endParaRPr>
                    </a:p>
                  </a:txBody>
                  <a:tcPr marL="9525" marR="9525" marT="9525" marB="0" anchor="ctr"/>
                </a:tc>
              </a:tr>
              <a:tr h="370840">
                <a:tc>
                  <a:txBody>
                    <a:bodyPr/>
                    <a:lstStyle/>
                    <a:p>
                      <a:pPr>
                        <a:spcAft>
                          <a:spcPts val="0"/>
                        </a:spcAft>
                      </a:pPr>
                      <a:r>
                        <a:rPr lang="fr-FR" sz="1600" dirty="0">
                          <a:latin typeface="Arial"/>
                          <a:ea typeface="Times New Roman"/>
                          <a:cs typeface="Times New Roman"/>
                        </a:rPr>
                        <a:t>Prévoir en quoi des changements apportés à l'environnement affecteront la </a:t>
                      </a:r>
                      <a:r>
                        <a:rPr lang="fr-FR" sz="1600" dirty="0">
                          <a:solidFill>
                            <a:srgbClr val="FF0000"/>
                          </a:solidFill>
                          <a:latin typeface="Arial"/>
                          <a:ea typeface="Times New Roman"/>
                          <a:cs typeface="Times New Roman"/>
                        </a:rPr>
                        <a:t>survie de certaines espèces</a:t>
                      </a:r>
                      <a:r>
                        <a:rPr lang="fr-FR" sz="1600" dirty="0">
                          <a:latin typeface="Arial"/>
                          <a:ea typeface="Times New Roman"/>
                          <a:cs typeface="Times New Roman"/>
                        </a:rPr>
                        <a:t>.</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64</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latin typeface="Arial"/>
                          <a:ea typeface="Times New Roman"/>
                          <a:cs typeface="Times New Roman"/>
                        </a:rPr>
                        <a:t>67</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61</a:t>
                      </a:r>
                      <a:endParaRPr lang="fr-BE" sz="1600">
                        <a:latin typeface="Times New Roman"/>
                        <a:ea typeface="Times New Roman"/>
                        <a:cs typeface="Times New Roman"/>
                      </a:endParaRPr>
                    </a:p>
                  </a:txBody>
                  <a:tcPr marL="9525" marR="9525" marT="9525" marB="0" anchor="ctr"/>
                </a:tc>
              </a:tr>
              <a:tr h="370840">
                <a:tc>
                  <a:txBody>
                    <a:bodyPr/>
                    <a:lstStyle/>
                    <a:p>
                      <a:pPr>
                        <a:spcAft>
                          <a:spcPts val="0"/>
                        </a:spcAft>
                      </a:pPr>
                      <a:r>
                        <a:rPr lang="fr-FR" sz="1600" dirty="0">
                          <a:solidFill>
                            <a:srgbClr val="FF0000"/>
                          </a:solidFill>
                          <a:latin typeface="Arial"/>
                          <a:ea typeface="Times New Roman"/>
                          <a:cs typeface="Times New Roman"/>
                        </a:rPr>
                        <a:t>Interpréter</a:t>
                      </a:r>
                      <a:r>
                        <a:rPr lang="fr-FR" sz="1600" dirty="0">
                          <a:latin typeface="Arial"/>
                          <a:ea typeface="Times New Roman"/>
                          <a:cs typeface="Times New Roman"/>
                        </a:rPr>
                        <a:t> des informations scientifiques fournies sur </a:t>
                      </a:r>
                      <a:r>
                        <a:rPr lang="fr-FR" sz="1600" dirty="0">
                          <a:solidFill>
                            <a:srgbClr val="FF0000"/>
                          </a:solidFill>
                          <a:latin typeface="Arial"/>
                          <a:ea typeface="Times New Roman"/>
                          <a:cs typeface="Times New Roman"/>
                        </a:rPr>
                        <a:t>l'étiquette des produits alimentaires</a:t>
                      </a:r>
                      <a:r>
                        <a:rPr lang="fr-FR" sz="1600" dirty="0">
                          <a:latin typeface="Arial"/>
                          <a:ea typeface="Times New Roman"/>
                          <a:cs typeface="Times New Roman"/>
                        </a:rPr>
                        <a:t>.</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64</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u="sng" kern="1200" dirty="0">
                          <a:solidFill>
                            <a:schemeClr val="dk1"/>
                          </a:solidFill>
                          <a:latin typeface="Arial"/>
                          <a:ea typeface="Times New Roman"/>
                          <a:cs typeface="Times New Roman"/>
                        </a:rPr>
                        <a:t>72</a:t>
                      </a:r>
                      <a:endParaRPr lang="fr-BE" sz="1600" b="1" u="sng" kern="1200" dirty="0">
                        <a:solidFill>
                          <a:schemeClr val="dk1"/>
                        </a:solidFill>
                        <a:latin typeface="Arial"/>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63</a:t>
                      </a:r>
                      <a:endParaRPr lang="fr-BE" sz="1600">
                        <a:latin typeface="Times New Roman"/>
                        <a:ea typeface="Times New Roman"/>
                        <a:cs typeface="Times New Roman"/>
                      </a:endParaRPr>
                    </a:p>
                  </a:txBody>
                  <a:tcPr marL="9525" marR="9525" marT="9525" marB="0" anchor="ctr"/>
                </a:tc>
              </a:tr>
              <a:tr h="370840">
                <a:tc>
                  <a:txBody>
                    <a:bodyPr/>
                    <a:lstStyle/>
                    <a:p>
                      <a:pPr>
                        <a:spcAft>
                          <a:spcPts val="0"/>
                        </a:spcAft>
                      </a:pPr>
                      <a:r>
                        <a:rPr lang="fr-FR" sz="1600" dirty="0">
                          <a:latin typeface="Arial"/>
                          <a:ea typeface="Times New Roman"/>
                          <a:cs typeface="Times New Roman"/>
                        </a:rPr>
                        <a:t>Discuter sur la façon dont des données nouvelles pourraient modifier votre point de vue sur la </a:t>
                      </a:r>
                      <a:r>
                        <a:rPr lang="fr-FR" sz="1600" dirty="0" smtClean="0">
                          <a:latin typeface="Arial"/>
                          <a:ea typeface="Times New Roman"/>
                          <a:cs typeface="Times New Roman"/>
                        </a:rPr>
                        <a:t>probabilité </a:t>
                      </a:r>
                      <a:r>
                        <a:rPr lang="fr-FR" sz="1600" dirty="0">
                          <a:latin typeface="Arial"/>
                          <a:ea typeface="Times New Roman"/>
                          <a:cs typeface="Times New Roman"/>
                        </a:rPr>
                        <a:t>qu'il existe de la </a:t>
                      </a:r>
                      <a:r>
                        <a:rPr lang="fr-FR" sz="1600" dirty="0">
                          <a:solidFill>
                            <a:srgbClr val="FF0000"/>
                          </a:solidFill>
                          <a:latin typeface="Arial"/>
                          <a:ea typeface="Times New Roman"/>
                          <a:cs typeface="Times New Roman"/>
                        </a:rPr>
                        <a:t>vie sur Mars</a:t>
                      </a:r>
                      <a:r>
                        <a:rPr lang="fr-FR" sz="1600" dirty="0">
                          <a:latin typeface="Arial"/>
                          <a:ea typeface="Times New Roman"/>
                          <a:cs typeface="Times New Roman"/>
                        </a:rPr>
                        <a:t>.</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51</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latin typeface="Arial"/>
                          <a:ea typeface="Times New Roman"/>
                          <a:cs typeface="Times New Roman"/>
                        </a:rPr>
                        <a:t>50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53</a:t>
                      </a:r>
                      <a:endParaRPr lang="fr-BE" sz="1600">
                        <a:latin typeface="Times New Roman"/>
                        <a:ea typeface="Times New Roman"/>
                        <a:cs typeface="Times New Roman"/>
                      </a:endParaRPr>
                    </a:p>
                  </a:txBody>
                  <a:tcPr marL="9525" marR="9525" marT="9525" marB="0" anchor="ctr"/>
                </a:tc>
              </a:tr>
              <a:tr h="370840">
                <a:tc>
                  <a:txBody>
                    <a:bodyPr/>
                    <a:lstStyle/>
                    <a:p>
                      <a:pPr>
                        <a:spcAft>
                          <a:spcPts val="0"/>
                        </a:spcAft>
                      </a:pPr>
                      <a:r>
                        <a:rPr lang="fr-FR" sz="1600" dirty="0">
                          <a:latin typeface="Arial"/>
                          <a:ea typeface="Times New Roman"/>
                          <a:cs typeface="Times New Roman"/>
                        </a:rPr>
                        <a:t>Déterminer quelle est la meilleure de deux </a:t>
                      </a:r>
                      <a:r>
                        <a:rPr lang="fr-FR" sz="1600" dirty="0">
                          <a:solidFill>
                            <a:srgbClr val="FF0000"/>
                          </a:solidFill>
                          <a:latin typeface="Arial"/>
                          <a:ea typeface="Times New Roman"/>
                          <a:cs typeface="Times New Roman"/>
                        </a:rPr>
                        <a:t>explications</a:t>
                      </a:r>
                      <a:r>
                        <a:rPr lang="fr-FR" sz="1600" dirty="0">
                          <a:latin typeface="Arial"/>
                          <a:ea typeface="Times New Roman"/>
                          <a:cs typeface="Times New Roman"/>
                        </a:rPr>
                        <a:t> sur la formation des </a:t>
                      </a:r>
                      <a:r>
                        <a:rPr lang="fr-FR" sz="1600" dirty="0">
                          <a:solidFill>
                            <a:srgbClr val="FF0000"/>
                          </a:solidFill>
                          <a:latin typeface="Arial"/>
                          <a:ea typeface="Times New Roman"/>
                          <a:cs typeface="Times New Roman"/>
                        </a:rPr>
                        <a:t>pluies acides.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58</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u="sng" kern="1200" dirty="0">
                          <a:solidFill>
                            <a:schemeClr val="dk1"/>
                          </a:solidFill>
                          <a:latin typeface="Arial"/>
                          <a:ea typeface="Times New Roman"/>
                          <a:cs typeface="Times New Roman"/>
                        </a:rPr>
                        <a:t>46</a:t>
                      </a:r>
                      <a:endParaRPr lang="fr-BE" sz="1600" b="1" u="sng" kern="1200" dirty="0">
                        <a:solidFill>
                          <a:schemeClr val="dk1"/>
                        </a:solidFill>
                        <a:latin typeface="Arial"/>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65</a:t>
                      </a:r>
                      <a:endParaRPr lang="fr-BE" sz="1600">
                        <a:latin typeface="Times New Roman"/>
                        <a:ea typeface="Times New Roman"/>
                        <a:cs typeface="Times New Roman"/>
                      </a:endParaRPr>
                    </a:p>
                  </a:txBody>
                  <a:tcPr marL="9525" marR="9525" marT="9525" marB="0" anchor="ctr"/>
                </a:tc>
              </a:tr>
              <a:tr h="370840">
                <a:tc>
                  <a:txBody>
                    <a:bodyPr/>
                    <a:lstStyle/>
                    <a:p>
                      <a:pPr algn="ctr">
                        <a:spcAft>
                          <a:spcPts val="0"/>
                        </a:spcAft>
                      </a:pPr>
                      <a:r>
                        <a:rPr lang="fr-FR" sz="1600" dirty="0">
                          <a:latin typeface="Arial"/>
                          <a:ea typeface="Times New Roman"/>
                          <a:cs typeface="Times New Roman"/>
                        </a:rPr>
                        <a:t>Indice moyen</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0,00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latin typeface="Arial"/>
                          <a:ea typeface="Times New Roman"/>
                          <a:cs typeface="Times New Roman"/>
                        </a:rPr>
                        <a:t>-0,08</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-0,06</a:t>
                      </a:r>
                      <a:endParaRPr lang="fr-BE" sz="1600" dirty="0">
                        <a:latin typeface="Times New Roman"/>
                        <a:ea typeface="Times New Roman"/>
                        <a:cs typeface="Times New Roman"/>
                      </a:endParaRPr>
                    </a:p>
                  </a:txBody>
                  <a:tcPr marL="9525" marR="9525" marT="9525" marB="0" anchor="ctr"/>
                </a:tc>
              </a:tr>
            </a:tbl>
          </a:graphicData>
        </a:graphic>
      </p:graphicFrame>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6801C439-8AED-4C8D-83DD-C660A6327459}" type="slidenum">
              <a:rPr lang="fr-BE" smtClean="0"/>
              <a:pPr/>
              <a:t>52</a:t>
            </a:fld>
            <a:endParaRPr lang="fr-BE"/>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260648"/>
            <a:ext cx="8229600" cy="1371600"/>
          </a:xfrm>
        </p:spPr>
        <p:txBody>
          <a:bodyPr>
            <a:normAutofit/>
          </a:bodyPr>
          <a:lstStyle/>
          <a:p>
            <a:r>
              <a:rPr lang="fr-BE" sz="4000" dirty="0" smtClean="0"/>
              <a:t>Perception </a:t>
            </a:r>
            <a:r>
              <a:rPr lang="fr-BE" sz="4000" dirty="0"/>
              <a:t>de ses </a:t>
            </a:r>
            <a:r>
              <a:rPr lang="fr-BE" sz="4000" dirty="0" smtClean="0"/>
              <a:t>compétences</a:t>
            </a:r>
            <a:endParaRPr lang="fr-BE" sz="4000" dirty="0"/>
          </a:p>
        </p:txBody>
      </p:sp>
      <p:sp>
        <p:nvSpPr>
          <p:cNvPr id="248835" name="Rectangle 3"/>
          <p:cNvSpPr>
            <a:spLocks noGrp="1" noChangeArrowheads="1"/>
          </p:cNvSpPr>
          <p:nvPr>
            <p:ph idx="1"/>
          </p:nvPr>
        </p:nvSpPr>
        <p:spPr/>
        <p:txBody>
          <a:bodyPr/>
          <a:lstStyle/>
          <a:p>
            <a:r>
              <a:rPr lang="fr-BE"/>
              <a:t>Les élèves francophones se montrent tout aussi confiants que leurs homologues flamands dans leur capacité à réaliser des tâches scientifiques. Les élèves belges sont toutefois un peu moins confiants que la moyenne internationale.</a:t>
            </a:r>
            <a:endParaRPr lang="fr-F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53</a:t>
            </a:fld>
            <a:endParaRPr lang="fr-BE"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617240"/>
            <a:ext cx="8712968" cy="1371600"/>
          </a:xfrm>
        </p:spPr>
        <p:txBody>
          <a:bodyPr/>
          <a:lstStyle/>
          <a:p>
            <a:r>
              <a:rPr lang="fr-BE" sz="4000" dirty="0" smtClean="0"/>
              <a:t>Sources des connaissances scientifiques des élèves</a:t>
            </a:r>
            <a:endParaRPr lang="fr-BE" sz="4000" dirty="0"/>
          </a:p>
        </p:txBody>
      </p:sp>
      <p:graphicFrame>
        <p:nvGraphicFramePr>
          <p:cNvPr id="4" name="Espace réservé du contenu 3"/>
          <p:cNvGraphicFramePr>
            <a:graphicFrameLocks noGrp="1"/>
          </p:cNvGraphicFramePr>
          <p:nvPr>
            <p:ph idx="1"/>
          </p:nvPr>
        </p:nvGraphicFramePr>
        <p:xfrm>
          <a:off x="457200" y="2154768"/>
          <a:ext cx="8229599" cy="4226560"/>
        </p:xfrm>
        <a:graphic>
          <a:graphicData uri="http://schemas.openxmlformats.org/drawingml/2006/table">
            <a:tbl>
              <a:tblPr firstRow="1" bandRow="1">
                <a:tableStyleId>{5C22544A-7EE6-4342-B048-85BDC9FD1C3A}</a:tableStyleId>
              </a:tblPr>
              <a:tblGrid>
                <a:gridCol w="2170584"/>
                <a:gridCol w="1008112"/>
                <a:gridCol w="936104"/>
                <a:gridCol w="1152128"/>
                <a:gridCol w="1080120"/>
                <a:gridCol w="864096"/>
                <a:gridCol w="1018455"/>
              </a:tblGrid>
              <a:tr h="370840">
                <a:tc>
                  <a:txBody>
                    <a:bodyPr/>
                    <a:lstStyle/>
                    <a:p>
                      <a:pPr algn="just">
                        <a:spcAft>
                          <a:spcPts val="0"/>
                        </a:spcAft>
                      </a:pPr>
                      <a:endParaRPr lang="fr-FR" sz="1400" dirty="0">
                        <a:solidFill>
                          <a:schemeClr val="tx1"/>
                        </a:solidFill>
                        <a:latin typeface="Arial"/>
                        <a:ea typeface="Times New Roman"/>
                        <a:cs typeface="Times New Roman"/>
                      </a:endParaRPr>
                    </a:p>
                  </a:txBody>
                  <a:tcPr marL="44450" marR="44450" marT="0" marB="0"/>
                </a:tc>
                <a:tc>
                  <a:txBody>
                    <a:bodyPr/>
                    <a:lstStyle/>
                    <a:p>
                      <a:pPr algn="ctr">
                        <a:spcAft>
                          <a:spcPts val="0"/>
                        </a:spcAft>
                      </a:pPr>
                      <a:r>
                        <a:rPr lang="fr-FR" sz="1400" b="1" dirty="0">
                          <a:solidFill>
                            <a:schemeClr val="tx1"/>
                          </a:solidFill>
                          <a:latin typeface="Arial"/>
                          <a:ea typeface="Times New Roman"/>
                          <a:cs typeface="Times New Roman"/>
                        </a:rPr>
                        <a:t>La pollution de l’air</a:t>
                      </a:r>
                      <a:endParaRPr lang="fr-BE" sz="1400" dirty="0">
                        <a:solidFill>
                          <a:schemeClr val="tx1"/>
                        </a:solidFill>
                        <a:latin typeface="Times New Roman"/>
                        <a:ea typeface="Times New Roman"/>
                        <a:cs typeface="Times New Roman"/>
                      </a:endParaRPr>
                    </a:p>
                  </a:txBody>
                  <a:tcPr marL="44450" marR="44450" marT="0" marB="0" anchor="ctr"/>
                </a:tc>
                <a:tc>
                  <a:txBody>
                    <a:bodyPr/>
                    <a:lstStyle/>
                    <a:p>
                      <a:pPr algn="ctr">
                        <a:spcAft>
                          <a:spcPts val="0"/>
                        </a:spcAft>
                      </a:pPr>
                      <a:r>
                        <a:rPr lang="fr-FR" sz="1400" b="1" dirty="0">
                          <a:solidFill>
                            <a:schemeClr val="tx1"/>
                          </a:solidFill>
                          <a:latin typeface="Arial"/>
                          <a:ea typeface="Times New Roman"/>
                          <a:cs typeface="Times New Roman"/>
                        </a:rPr>
                        <a:t>Les pénuries d’énergie</a:t>
                      </a:r>
                      <a:endParaRPr lang="fr-BE" sz="1400" dirty="0">
                        <a:solidFill>
                          <a:schemeClr val="tx1"/>
                        </a:solidFill>
                        <a:latin typeface="Times New Roman"/>
                        <a:ea typeface="Times New Roman"/>
                        <a:cs typeface="Times New Roman"/>
                      </a:endParaRPr>
                    </a:p>
                  </a:txBody>
                  <a:tcPr marL="44450" marR="44450" marT="0" marB="0" anchor="ctr"/>
                </a:tc>
                <a:tc>
                  <a:txBody>
                    <a:bodyPr/>
                    <a:lstStyle/>
                    <a:p>
                      <a:pPr algn="ctr">
                        <a:spcAft>
                          <a:spcPts val="0"/>
                        </a:spcAft>
                      </a:pPr>
                      <a:r>
                        <a:rPr lang="fr-FR" sz="1400" b="1" dirty="0" smtClean="0">
                          <a:solidFill>
                            <a:schemeClr val="tx1"/>
                          </a:solidFill>
                          <a:latin typeface="Arial"/>
                          <a:ea typeface="Times New Roman"/>
                          <a:cs typeface="Times New Roman"/>
                        </a:rPr>
                        <a:t>L’extinction </a:t>
                      </a:r>
                      <a:r>
                        <a:rPr lang="fr-FR" sz="1400" b="1" dirty="0">
                          <a:solidFill>
                            <a:schemeClr val="tx1"/>
                          </a:solidFill>
                          <a:latin typeface="Arial"/>
                          <a:ea typeface="Times New Roman"/>
                          <a:cs typeface="Times New Roman"/>
                        </a:rPr>
                        <a:t>de certaines plantes ou animaux</a:t>
                      </a:r>
                      <a:endParaRPr lang="fr-BE" sz="1400" dirty="0">
                        <a:solidFill>
                          <a:schemeClr val="tx1"/>
                        </a:solidFill>
                        <a:latin typeface="Times New Roman"/>
                        <a:ea typeface="Times New Roman"/>
                        <a:cs typeface="Times New Roman"/>
                      </a:endParaRPr>
                    </a:p>
                  </a:txBody>
                  <a:tcPr marL="44450" marR="44450" marT="0" marB="0" anchor="ctr"/>
                </a:tc>
                <a:tc>
                  <a:txBody>
                    <a:bodyPr/>
                    <a:lstStyle/>
                    <a:p>
                      <a:pPr algn="ctr">
                        <a:spcAft>
                          <a:spcPts val="0"/>
                        </a:spcAft>
                      </a:pPr>
                      <a:r>
                        <a:rPr lang="fr-FR" sz="1400" b="1">
                          <a:solidFill>
                            <a:schemeClr val="tx1"/>
                          </a:solidFill>
                          <a:latin typeface="Arial"/>
                          <a:ea typeface="Times New Roman"/>
                          <a:cs typeface="Times New Roman"/>
                        </a:rPr>
                        <a:t>L’abattage des forêts en vue de l’exploita-tion des sols</a:t>
                      </a:r>
                      <a:endParaRPr lang="fr-BE" sz="1400">
                        <a:solidFill>
                          <a:schemeClr val="tx1"/>
                        </a:solidFill>
                        <a:latin typeface="Times New Roman"/>
                        <a:ea typeface="Times New Roman"/>
                        <a:cs typeface="Times New Roman"/>
                      </a:endParaRPr>
                    </a:p>
                  </a:txBody>
                  <a:tcPr marL="44450" marR="44450" marT="0" marB="0" anchor="ctr"/>
                </a:tc>
                <a:tc>
                  <a:txBody>
                    <a:bodyPr/>
                    <a:lstStyle/>
                    <a:p>
                      <a:pPr algn="ctr">
                        <a:spcAft>
                          <a:spcPts val="0"/>
                        </a:spcAft>
                      </a:pPr>
                      <a:r>
                        <a:rPr lang="fr-FR" sz="1400" b="1">
                          <a:solidFill>
                            <a:schemeClr val="tx1"/>
                          </a:solidFill>
                          <a:latin typeface="Arial"/>
                          <a:ea typeface="Times New Roman"/>
                          <a:cs typeface="Times New Roman"/>
                        </a:rPr>
                        <a:t>Les pénuries d’eau</a:t>
                      </a:r>
                      <a:endParaRPr lang="fr-BE" sz="1400">
                        <a:solidFill>
                          <a:schemeClr val="tx1"/>
                        </a:solidFill>
                        <a:latin typeface="Times New Roman"/>
                        <a:ea typeface="Times New Roman"/>
                        <a:cs typeface="Times New Roman"/>
                      </a:endParaRPr>
                    </a:p>
                  </a:txBody>
                  <a:tcPr marL="44450" marR="44450" marT="0" marB="0" anchor="ctr"/>
                </a:tc>
                <a:tc>
                  <a:txBody>
                    <a:bodyPr/>
                    <a:lstStyle/>
                    <a:p>
                      <a:pPr algn="ctr">
                        <a:spcAft>
                          <a:spcPts val="0"/>
                        </a:spcAft>
                      </a:pPr>
                      <a:r>
                        <a:rPr lang="fr-FR" sz="1400" b="1" dirty="0">
                          <a:solidFill>
                            <a:schemeClr val="tx1"/>
                          </a:solidFill>
                          <a:latin typeface="Arial"/>
                          <a:ea typeface="Times New Roman"/>
                          <a:cs typeface="Times New Roman"/>
                        </a:rPr>
                        <a:t>Les déchets nucléaires</a:t>
                      </a:r>
                      <a:endParaRPr lang="fr-BE" sz="1400" dirty="0">
                        <a:solidFill>
                          <a:schemeClr val="tx1"/>
                        </a:solidFill>
                        <a:latin typeface="Times New Roman"/>
                        <a:ea typeface="Times New Roman"/>
                        <a:cs typeface="Times New Roman"/>
                      </a:endParaRPr>
                    </a:p>
                  </a:txBody>
                  <a:tcPr marL="44450" marR="44450" marT="0" marB="0" anchor="ctr"/>
                </a:tc>
              </a:tr>
              <a:tr h="370840">
                <a:tc>
                  <a:txBody>
                    <a:bodyPr/>
                    <a:lstStyle/>
                    <a:p>
                      <a:pPr algn="l">
                        <a:spcAft>
                          <a:spcPts val="0"/>
                        </a:spcAft>
                      </a:pPr>
                      <a:r>
                        <a:rPr lang="fr-FR" sz="1600" spc="-70" dirty="0">
                          <a:latin typeface="Arial"/>
                          <a:ea typeface="Times New Roman"/>
                          <a:cs typeface="Times New Roman"/>
                        </a:rPr>
                        <a:t>D’aucune source. Je ne suis pas sûr(e) de savoir ce que c’est</a:t>
                      </a:r>
                      <a:endParaRPr lang="fr-BE" sz="1600" dirty="0">
                        <a:latin typeface="Times New Roman"/>
                        <a:ea typeface="Times New Roman"/>
                        <a:cs typeface="Times New Roman"/>
                      </a:endParaRPr>
                    </a:p>
                  </a:txBody>
                  <a:tcPr marL="44450" marR="44450" marT="0" marB="0"/>
                </a:tc>
                <a:tc>
                  <a:txBody>
                    <a:bodyPr/>
                    <a:lstStyle/>
                    <a:p>
                      <a:pPr algn="r">
                        <a:spcAft>
                          <a:spcPts val="0"/>
                        </a:spcAft>
                      </a:pPr>
                      <a:r>
                        <a:rPr lang="fr-FR" sz="1600" dirty="0">
                          <a:latin typeface="Arial"/>
                          <a:ea typeface="Times New Roman"/>
                          <a:cs typeface="Times New Roman"/>
                        </a:rPr>
                        <a:t>3 </a:t>
                      </a:r>
                      <a:r>
                        <a:rPr lang="fr-FR" sz="1600" dirty="0" smtClean="0">
                          <a:latin typeface="Arial"/>
                          <a:ea typeface="Times New Roman"/>
                          <a:cs typeface="Times New Roman"/>
                        </a:rPr>
                        <a:t> </a:t>
                      </a:r>
                      <a:r>
                        <a:rPr lang="fr-FR" sz="1000" dirty="0" smtClean="0">
                          <a:latin typeface="Arial"/>
                          <a:ea typeface="Times New Roman"/>
                          <a:cs typeface="Times New Roman"/>
                        </a:rPr>
                        <a:t>(</a:t>
                      </a:r>
                      <a:r>
                        <a:rPr lang="fr-FR" sz="1000" dirty="0">
                          <a:latin typeface="Arial"/>
                          <a:ea typeface="Times New Roman"/>
                          <a:cs typeface="Times New Roman"/>
                        </a:rPr>
                        <a:t>0,4)</a:t>
                      </a:r>
                      <a:endParaRPr lang="fr-BE" sz="1000" dirty="0">
                        <a:latin typeface="Times New Roman"/>
                        <a:ea typeface="Times New Roman"/>
                        <a:cs typeface="Times New Roman"/>
                      </a:endParaRPr>
                    </a:p>
                  </a:txBody>
                  <a:tcPr marL="44450" marR="44450" marT="0" marB="0" anchor="ctr"/>
                </a:tc>
                <a:tc>
                  <a:txBody>
                    <a:bodyPr/>
                    <a:lstStyle/>
                    <a:p>
                      <a:pPr algn="r">
                        <a:spcAft>
                          <a:spcPts val="0"/>
                        </a:spcAft>
                      </a:pPr>
                      <a:r>
                        <a:rPr lang="fr-FR" sz="1600" u="sng" dirty="0">
                          <a:latin typeface="Arial"/>
                          <a:ea typeface="Times New Roman"/>
                          <a:cs typeface="Times New Roman"/>
                        </a:rPr>
                        <a:t>33</a:t>
                      </a:r>
                      <a:r>
                        <a:rPr lang="fr-FR" sz="1600" dirty="0">
                          <a:latin typeface="Arial"/>
                          <a:ea typeface="Times New Roman"/>
                          <a:cs typeface="Times New Roman"/>
                        </a:rPr>
                        <a:t>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(1,4)</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marL="0" algn="r" defTabSz="914400" rtl="0" eaLnBrk="1" latinLnBrk="0" hangingPunct="1">
                        <a:spcAft>
                          <a:spcPts val="0"/>
                        </a:spcAft>
                      </a:pPr>
                      <a:r>
                        <a:rPr lang="fr-FR" sz="1600" dirty="0">
                          <a:latin typeface="Arial"/>
                          <a:ea typeface="Times New Roman"/>
                          <a:cs typeface="Times New Roman"/>
                        </a:rPr>
                        <a:t>6 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(0,4)</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7 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(0,5)</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marL="0" algn="r" defTabSz="914400" rtl="0" eaLnBrk="1" latinLnBrk="0" hangingPunct="1">
                        <a:spcAft>
                          <a:spcPts val="0"/>
                        </a:spcAft>
                      </a:pPr>
                      <a:r>
                        <a:rPr lang="fr-FR" sz="1600" u="sng" dirty="0">
                          <a:latin typeface="Arial"/>
                          <a:ea typeface="Times New Roman"/>
                          <a:cs typeface="Times New Roman"/>
                        </a:rPr>
                        <a:t>21</a:t>
                      </a:r>
                      <a:r>
                        <a:rPr lang="fr-FR" sz="1600" dirty="0">
                          <a:latin typeface="Arial"/>
                          <a:ea typeface="Times New Roman"/>
                          <a:cs typeface="Times New Roman"/>
                        </a:rPr>
                        <a:t>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(0,7)</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marL="0" algn="r" defTabSz="914400" rtl="0" eaLnBrk="1" latinLnBrk="0" hangingPunct="1">
                        <a:spcAft>
                          <a:spcPts val="0"/>
                        </a:spcAft>
                      </a:pPr>
                      <a:r>
                        <a:rPr lang="fr-FR" sz="1600" dirty="0">
                          <a:latin typeface="Arial"/>
                          <a:ea typeface="Times New Roman"/>
                          <a:cs typeface="Times New Roman"/>
                        </a:rPr>
                        <a:t>16 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(0,9)</a:t>
                      </a:r>
                      <a:endParaRPr lang="fr-BE" sz="1000" kern="1200" dirty="0" smtClean="0">
                        <a:solidFill>
                          <a:schemeClr val="dk1"/>
                        </a:solidFill>
                        <a:latin typeface="Arial"/>
                        <a:ea typeface="Times New Roman"/>
                        <a:cs typeface="Times New Roman"/>
                      </a:endParaRPr>
                    </a:p>
                  </a:txBody>
                  <a:tcPr marL="44450" marR="44450" marT="0" marB="0" anchor="ctr"/>
                </a:tc>
              </a:tr>
              <a:tr h="370840">
                <a:tc>
                  <a:txBody>
                    <a:bodyPr/>
                    <a:lstStyle/>
                    <a:p>
                      <a:pPr algn="l">
                        <a:spcAft>
                          <a:spcPts val="0"/>
                        </a:spcAft>
                      </a:pPr>
                      <a:r>
                        <a:rPr lang="fr-FR" sz="1600" u="sng" dirty="0">
                          <a:latin typeface="Arial"/>
                          <a:ea typeface="Times New Roman"/>
                          <a:cs typeface="Times New Roman"/>
                        </a:rPr>
                        <a:t>De l’école</a:t>
                      </a:r>
                      <a:endParaRPr lang="fr-BE" sz="1600" u="sng" dirty="0">
                        <a:latin typeface="Times New Roman"/>
                        <a:ea typeface="Times New Roman"/>
                        <a:cs typeface="Times New Roman"/>
                      </a:endParaRPr>
                    </a:p>
                  </a:txBody>
                  <a:tcPr marL="44450" marR="44450" marT="0" marB="0"/>
                </a:tc>
                <a:tc>
                  <a:txBody>
                    <a:bodyPr/>
                    <a:lstStyle/>
                    <a:p>
                      <a:pPr algn="r">
                        <a:spcAft>
                          <a:spcPts val="0"/>
                        </a:spcAft>
                      </a:pPr>
                      <a:r>
                        <a:rPr lang="fr-FR" sz="1600" dirty="0">
                          <a:latin typeface="Arial"/>
                          <a:ea typeface="Times New Roman"/>
                          <a:cs typeface="Times New Roman"/>
                        </a:rPr>
                        <a:t>63 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(1,1)</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31 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(0,9)</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50 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(1,2)</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marL="0" algn="r" defTabSz="914400" rtl="0" eaLnBrk="1" latinLnBrk="0" hangingPunct="1">
                        <a:spcAft>
                          <a:spcPts val="0"/>
                        </a:spcAft>
                      </a:pPr>
                      <a:r>
                        <a:rPr lang="fr-FR" sz="1600" dirty="0">
                          <a:latin typeface="Arial"/>
                          <a:ea typeface="Times New Roman"/>
                          <a:cs typeface="Times New Roman"/>
                        </a:rPr>
                        <a:t>52 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(1,2)</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marL="0" algn="r" defTabSz="914400" rtl="0" eaLnBrk="1" latinLnBrk="0" hangingPunct="1">
                        <a:spcAft>
                          <a:spcPts val="0"/>
                        </a:spcAft>
                      </a:pPr>
                      <a:r>
                        <a:rPr lang="fr-FR" sz="1600" dirty="0">
                          <a:latin typeface="Arial"/>
                          <a:ea typeface="Times New Roman"/>
                          <a:cs typeface="Times New Roman"/>
                        </a:rPr>
                        <a:t>40 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(1,0)</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38 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(1,1)</a:t>
                      </a:r>
                      <a:endParaRPr lang="fr-BE" sz="1000" kern="1200" dirty="0" smtClean="0">
                        <a:solidFill>
                          <a:schemeClr val="dk1"/>
                        </a:solidFill>
                        <a:latin typeface="Arial"/>
                        <a:ea typeface="Times New Roman"/>
                        <a:cs typeface="Times New Roman"/>
                      </a:endParaRPr>
                    </a:p>
                  </a:txBody>
                  <a:tcPr marL="44450" marR="44450" marT="0" marB="0" anchor="ctr"/>
                </a:tc>
              </a:tr>
              <a:tr h="370840">
                <a:tc>
                  <a:txBody>
                    <a:bodyPr/>
                    <a:lstStyle/>
                    <a:p>
                      <a:pPr algn="l">
                        <a:spcAft>
                          <a:spcPts val="0"/>
                        </a:spcAft>
                      </a:pPr>
                      <a:r>
                        <a:rPr lang="fr-FR" sz="1600" u="sng" dirty="0" smtClean="0">
                          <a:latin typeface="Arial"/>
                          <a:ea typeface="Times New Roman"/>
                          <a:cs typeface="Times New Roman"/>
                        </a:rPr>
                        <a:t>De la TV </a:t>
                      </a:r>
                      <a:r>
                        <a:rPr lang="fr-FR" sz="1600" u="sng" dirty="0">
                          <a:latin typeface="Arial"/>
                          <a:ea typeface="Times New Roman"/>
                          <a:cs typeface="Times New Roman"/>
                        </a:rPr>
                        <a:t>, de la radio, de journaux ou de magazines</a:t>
                      </a:r>
                      <a:endParaRPr lang="fr-BE" sz="1600" u="sng" dirty="0">
                        <a:latin typeface="Times New Roman"/>
                        <a:ea typeface="Times New Roman"/>
                        <a:cs typeface="Times New Roman"/>
                      </a:endParaRPr>
                    </a:p>
                  </a:txBody>
                  <a:tcPr marL="44450" marR="44450" marT="0" marB="0"/>
                </a:tc>
                <a:tc>
                  <a:txBody>
                    <a:bodyPr/>
                    <a:lstStyle/>
                    <a:p>
                      <a:pPr algn="r">
                        <a:spcAft>
                          <a:spcPts val="0"/>
                        </a:spcAft>
                      </a:pPr>
                      <a:r>
                        <a:rPr lang="fr-FR" sz="1600" dirty="0">
                          <a:latin typeface="Arial"/>
                          <a:ea typeface="Times New Roman"/>
                          <a:cs typeface="Times New Roman"/>
                        </a:rPr>
                        <a:t>63 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(1,2)</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40 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(1,4)</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59 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(1,1)</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57 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(1,3)</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48 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(1,1)</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51 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(0,9)</a:t>
                      </a:r>
                      <a:endParaRPr lang="fr-BE" sz="1000" kern="1200" dirty="0" smtClean="0">
                        <a:solidFill>
                          <a:schemeClr val="dk1"/>
                        </a:solidFill>
                        <a:latin typeface="Arial"/>
                        <a:ea typeface="Times New Roman"/>
                        <a:cs typeface="Times New Roman"/>
                      </a:endParaRPr>
                    </a:p>
                  </a:txBody>
                  <a:tcPr marL="44450" marR="44450" marT="0" marB="0" anchor="ctr"/>
                </a:tc>
              </a:tr>
              <a:tr h="370840">
                <a:tc>
                  <a:txBody>
                    <a:bodyPr/>
                    <a:lstStyle/>
                    <a:p>
                      <a:pPr algn="l">
                        <a:spcAft>
                          <a:spcPts val="0"/>
                        </a:spcAft>
                      </a:pPr>
                      <a:r>
                        <a:rPr lang="fr-FR" sz="1600" dirty="0">
                          <a:latin typeface="Arial"/>
                          <a:ea typeface="Times New Roman"/>
                          <a:cs typeface="Times New Roman"/>
                        </a:rPr>
                        <a:t>De mes ami(e)s</a:t>
                      </a:r>
                      <a:endParaRPr lang="fr-BE" sz="1600" dirty="0">
                        <a:latin typeface="Times New Roman"/>
                        <a:ea typeface="Times New Roman"/>
                        <a:cs typeface="Times New Roman"/>
                      </a:endParaRPr>
                    </a:p>
                  </a:txBody>
                  <a:tcPr marL="44450" marR="44450" marT="0" marB="0"/>
                </a:tc>
                <a:tc>
                  <a:txBody>
                    <a:bodyPr/>
                    <a:lstStyle/>
                    <a:p>
                      <a:pPr algn="r">
                        <a:spcAft>
                          <a:spcPts val="0"/>
                        </a:spcAft>
                      </a:pPr>
                      <a:r>
                        <a:rPr lang="fr-FR" sz="1600" dirty="0">
                          <a:latin typeface="Arial"/>
                          <a:ea typeface="Times New Roman"/>
                          <a:cs typeface="Times New Roman"/>
                        </a:rPr>
                        <a:t>6 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(0,4)</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2 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(0,3)</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5 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(0,4)</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4 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(0,4)</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marL="0" algn="r" defTabSz="914400" rtl="0" eaLnBrk="1" latinLnBrk="0" hangingPunct="1">
                        <a:spcAft>
                          <a:spcPts val="0"/>
                        </a:spcAft>
                      </a:pPr>
                      <a:r>
                        <a:rPr lang="fr-FR" sz="1600" dirty="0">
                          <a:latin typeface="Arial"/>
                          <a:ea typeface="Times New Roman"/>
                          <a:cs typeface="Times New Roman"/>
                        </a:rPr>
                        <a:t>3 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(0,3)</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marL="0" algn="r" defTabSz="914400" rtl="0" eaLnBrk="1" latinLnBrk="0" hangingPunct="1">
                        <a:spcAft>
                          <a:spcPts val="0"/>
                        </a:spcAft>
                      </a:pPr>
                      <a:r>
                        <a:rPr lang="fr-FR" sz="1600" dirty="0">
                          <a:latin typeface="Arial"/>
                          <a:ea typeface="Times New Roman"/>
                          <a:cs typeface="Times New Roman"/>
                        </a:rPr>
                        <a:t>3 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(0,4)</a:t>
                      </a:r>
                      <a:endParaRPr lang="fr-BE" sz="1000" kern="1200" dirty="0" smtClean="0">
                        <a:solidFill>
                          <a:schemeClr val="dk1"/>
                        </a:solidFill>
                        <a:latin typeface="Arial"/>
                        <a:ea typeface="Times New Roman"/>
                        <a:cs typeface="Times New Roman"/>
                      </a:endParaRPr>
                    </a:p>
                  </a:txBody>
                  <a:tcPr marL="44450" marR="44450" marT="0" marB="0" anchor="ctr"/>
                </a:tc>
              </a:tr>
              <a:tr h="370840">
                <a:tc>
                  <a:txBody>
                    <a:bodyPr/>
                    <a:lstStyle/>
                    <a:p>
                      <a:pPr algn="l">
                        <a:spcAft>
                          <a:spcPts val="0"/>
                        </a:spcAft>
                      </a:pPr>
                      <a:r>
                        <a:rPr lang="fr-FR" sz="1600" dirty="0">
                          <a:latin typeface="Arial"/>
                          <a:ea typeface="Times New Roman"/>
                          <a:cs typeface="Times New Roman"/>
                        </a:rPr>
                        <a:t>De ma famille</a:t>
                      </a:r>
                      <a:endParaRPr lang="fr-BE" sz="1600" dirty="0">
                        <a:latin typeface="Times New Roman"/>
                        <a:ea typeface="Times New Roman"/>
                        <a:cs typeface="Times New Roman"/>
                      </a:endParaRPr>
                    </a:p>
                  </a:txBody>
                  <a:tcPr marL="44450" marR="44450" marT="0" marB="0"/>
                </a:tc>
                <a:tc>
                  <a:txBody>
                    <a:bodyPr/>
                    <a:lstStyle/>
                    <a:p>
                      <a:pPr algn="r">
                        <a:spcAft>
                          <a:spcPts val="0"/>
                        </a:spcAft>
                      </a:pPr>
                      <a:r>
                        <a:rPr lang="fr-FR" sz="1600" dirty="0">
                          <a:latin typeface="Arial"/>
                          <a:ea typeface="Times New Roman"/>
                          <a:cs typeface="Times New Roman"/>
                        </a:rPr>
                        <a:t>26 </a:t>
                      </a:r>
                      <a:r>
                        <a:rPr lang="fr-FR" sz="1600" dirty="0" smtClean="0">
                          <a:latin typeface="Arial"/>
                          <a:ea typeface="Times New Roman"/>
                          <a:cs typeface="Times New Roman"/>
                        </a:rPr>
                        <a:t> </a:t>
                      </a:r>
                      <a:r>
                        <a:rPr lang="fr-FR" sz="1000" dirty="0" smtClean="0">
                          <a:latin typeface="Arial"/>
                          <a:ea typeface="Times New Roman"/>
                          <a:cs typeface="Times New Roman"/>
                        </a:rPr>
                        <a:t>(</a:t>
                      </a:r>
                      <a:r>
                        <a:rPr lang="fr-FR" sz="1000" kern="1200" dirty="0" smtClean="0">
                          <a:solidFill>
                            <a:schemeClr val="dk1"/>
                          </a:solidFill>
                          <a:latin typeface="Arial"/>
                          <a:ea typeface="Times New Roman"/>
                          <a:cs typeface="Times New Roman"/>
                        </a:rPr>
                        <a:t>1,2)</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11 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(0,7)</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16 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(1,0)</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14 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(0,9)</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marL="0" algn="r" defTabSz="914400" rtl="0" eaLnBrk="1" latinLnBrk="0" hangingPunct="1">
                        <a:spcAft>
                          <a:spcPts val="0"/>
                        </a:spcAft>
                      </a:pPr>
                      <a:r>
                        <a:rPr lang="fr-FR" sz="1600" dirty="0">
                          <a:latin typeface="Arial"/>
                          <a:ea typeface="Times New Roman"/>
                          <a:cs typeface="Times New Roman"/>
                        </a:rPr>
                        <a:t>14 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(0,7)</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marL="0" algn="r" defTabSz="914400" rtl="0" eaLnBrk="1" latinLnBrk="0" hangingPunct="1">
                        <a:spcAft>
                          <a:spcPts val="0"/>
                        </a:spcAft>
                      </a:pPr>
                      <a:r>
                        <a:rPr lang="fr-FR" sz="1600" dirty="0">
                          <a:latin typeface="Arial"/>
                          <a:ea typeface="Times New Roman"/>
                          <a:cs typeface="Times New Roman"/>
                        </a:rPr>
                        <a:t>11 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(0,6)</a:t>
                      </a:r>
                      <a:endParaRPr lang="fr-BE" sz="1000" kern="1200" dirty="0" smtClean="0">
                        <a:solidFill>
                          <a:schemeClr val="dk1"/>
                        </a:solidFill>
                        <a:latin typeface="Arial"/>
                        <a:ea typeface="Times New Roman"/>
                        <a:cs typeface="Times New Roman"/>
                      </a:endParaRPr>
                    </a:p>
                  </a:txBody>
                  <a:tcPr marL="44450" marR="44450" marT="0" marB="0" anchor="ctr"/>
                </a:tc>
              </a:tr>
              <a:tr h="370840">
                <a:tc>
                  <a:txBody>
                    <a:bodyPr/>
                    <a:lstStyle/>
                    <a:p>
                      <a:pPr algn="l">
                        <a:spcAft>
                          <a:spcPts val="0"/>
                        </a:spcAft>
                      </a:pPr>
                      <a:r>
                        <a:rPr lang="fr-FR" sz="1600" dirty="0">
                          <a:latin typeface="Arial"/>
                          <a:ea typeface="Times New Roman"/>
                          <a:cs typeface="Times New Roman"/>
                        </a:rPr>
                        <a:t>D’Internet ou de livres</a:t>
                      </a:r>
                      <a:endParaRPr lang="fr-BE" sz="1600" dirty="0">
                        <a:latin typeface="Times New Roman"/>
                        <a:ea typeface="Times New Roman"/>
                        <a:cs typeface="Times New Roman"/>
                      </a:endParaRPr>
                    </a:p>
                  </a:txBody>
                  <a:tcPr marL="44450" marR="44450" marT="0" marB="0"/>
                </a:tc>
                <a:tc>
                  <a:txBody>
                    <a:bodyPr/>
                    <a:lstStyle/>
                    <a:p>
                      <a:pPr algn="r">
                        <a:spcAft>
                          <a:spcPts val="0"/>
                        </a:spcAft>
                      </a:pPr>
                      <a:r>
                        <a:rPr lang="fr-FR" sz="1600" dirty="0">
                          <a:latin typeface="Arial"/>
                          <a:ea typeface="Times New Roman"/>
                          <a:cs typeface="Times New Roman"/>
                        </a:rPr>
                        <a:t>19 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(0,8)</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marL="0" algn="r" defTabSz="914400" rtl="0" eaLnBrk="1" latinLnBrk="0" hangingPunct="1">
                        <a:spcAft>
                          <a:spcPts val="0"/>
                        </a:spcAft>
                      </a:pPr>
                      <a:r>
                        <a:rPr lang="fr-FR" sz="1600" dirty="0">
                          <a:latin typeface="Arial"/>
                          <a:ea typeface="Times New Roman"/>
                          <a:cs typeface="Times New Roman"/>
                        </a:rPr>
                        <a:t>9 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(0,6)</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23 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(0,9)</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marL="0" algn="r" defTabSz="914400" rtl="0" eaLnBrk="1" latinLnBrk="0" hangingPunct="1">
                        <a:spcAft>
                          <a:spcPts val="0"/>
                        </a:spcAft>
                      </a:pPr>
                      <a:r>
                        <a:rPr lang="fr-FR" sz="1600" dirty="0">
                          <a:latin typeface="Arial"/>
                          <a:ea typeface="Times New Roman"/>
                          <a:cs typeface="Times New Roman"/>
                        </a:rPr>
                        <a:t>18 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(0,6)</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12 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(0,6)</a:t>
                      </a:r>
                      <a:endParaRPr lang="fr-BE" sz="1000" kern="1200" dirty="0" smtClean="0">
                        <a:solidFill>
                          <a:schemeClr val="dk1"/>
                        </a:solidFill>
                        <a:latin typeface="Arial"/>
                        <a:ea typeface="Times New Roman"/>
                        <a:cs typeface="Times New Roman"/>
                      </a:endParaRPr>
                    </a:p>
                  </a:txBody>
                  <a:tcPr marL="44450" marR="44450" marT="0" marB="0" anchor="ctr"/>
                </a:tc>
                <a:tc>
                  <a:txBody>
                    <a:bodyPr/>
                    <a:lstStyle/>
                    <a:p>
                      <a:pPr algn="r">
                        <a:spcAft>
                          <a:spcPts val="0"/>
                        </a:spcAft>
                      </a:pPr>
                      <a:r>
                        <a:rPr lang="fr-FR" sz="1600" dirty="0">
                          <a:latin typeface="Arial"/>
                          <a:ea typeface="Times New Roman"/>
                          <a:cs typeface="Times New Roman"/>
                        </a:rPr>
                        <a:t>15 </a:t>
                      </a:r>
                      <a:r>
                        <a:rPr lang="fr-FR" sz="1600" dirty="0" smtClean="0">
                          <a:latin typeface="Arial"/>
                          <a:ea typeface="Times New Roman"/>
                          <a:cs typeface="Times New Roman"/>
                        </a:rPr>
                        <a:t> </a:t>
                      </a:r>
                      <a:r>
                        <a:rPr lang="fr-FR" sz="1000" kern="1200" dirty="0" smtClean="0">
                          <a:solidFill>
                            <a:schemeClr val="dk1"/>
                          </a:solidFill>
                          <a:latin typeface="Arial"/>
                          <a:ea typeface="Times New Roman"/>
                          <a:cs typeface="Times New Roman"/>
                        </a:rPr>
                        <a:t>(0,6)</a:t>
                      </a:r>
                      <a:endParaRPr lang="fr-BE" sz="1000" kern="1200" dirty="0" smtClean="0">
                        <a:solidFill>
                          <a:schemeClr val="dk1"/>
                        </a:solidFill>
                        <a:latin typeface="Arial"/>
                        <a:ea typeface="Times New Roman"/>
                        <a:cs typeface="Times New Roman"/>
                      </a:endParaRPr>
                    </a:p>
                  </a:txBody>
                  <a:tcPr marL="44450" marR="44450" marT="0" marB="0" anchor="ctr"/>
                </a:tc>
              </a:tr>
            </a:tbl>
          </a:graphicData>
        </a:graphic>
      </p:graphicFrame>
      <p:pic>
        <p:nvPicPr>
          <p:cNvPr id="5"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9B04508B-728F-4BF5-AF88-B4A6B727A020}" type="slidenum">
              <a:rPr lang="fr-BE" smtClean="0"/>
              <a:pPr/>
              <a:t>54</a:t>
            </a:fld>
            <a:endParaRPr lang="fr-B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761256"/>
            <a:ext cx="8229600" cy="1371600"/>
          </a:xfrm>
        </p:spPr>
        <p:txBody>
          <a:bodyPr/>
          <a:lstStyle/>
          <a:p>
            <a:r>
              <a:rPr lang="fr-BE" sz="4000" dirty="0" smtClean="0"/>
              <a:t>Activités scientifiques en dehors de l’école</a:t>
            </a:r>
            <a:r>
              <a:rPr lang="fr-BE" sz="3600" dirty="0" smtClean="0"/>
              <a:t/>
            </a:r>
            <a:br>
              <a:rPr lang="fr-BE" sz="3600" dirty="0" smtClean="0"/>
            </a:br>
            <a:r>
              <a:rPr lang="fr-BE" sz="2000" dirty="0" smtClean="0"/>
              <a:t/>
            </a:r>
            <a:br>
              <a:rPr lang="fr-BE" sz="2000" dirty="0" smtClean="0"/>
            </a:br>
            <a:r>
              <a:rPr lang="fr-FR" sz="1800" dirty="0" smtClean="0"/>
              <a:t>% d'élèves déclarant participer très souvent  ou régulièrement aux activités</a:t>
            </a:r>
            <a:endParaRPr lang="fr-BE" sz="1800" dirty="0"/>
          </a:p>
        </p:txBody>
      </p:sp>
      <p:graphicFrame>
        <p:nvGraphicFramePr>
          <p:cNvPr id="8" name="Espace réservé du tableau 7"/>
          <p:cNvGraphicFramePr>
            <a:graphicFrameLocks noGrp="1"/>
          </p:cNvGraphicFramePr>
          <p:nvPr>
            <p:ph type="tbl" idx="1"/>
          </p:nvPr>
        </p:nvGraphicFramePr>
        <p:xfrm>
          <a:off x="457200" y="2717378"/>
          <a:ext cx="8229600" cy="3663950"/>
        </p:xfrm>
        <a:graphic>
          <a:graphicData uri="http://schemas.openxmlformats.org/drawingml/2006/table">
            <a:tbl>
              <a:tblPr firstRow="1" bandRow="1">
                <a:tableStyleId>{5C22544A-7EE6-4342-B048-85BDC9FD1C3A}</a:tableStyleId>
              </a:tblPr>
              <a:tblGrid>
                <a:gridCol w="5626968"/>
                <a:gridCol w="792088"/>
                <a:gridCol w="936104"/>
                <a:gridCol w="874440"/>
              </a:tblGrid>
              <a:tr h="370840">
                <a:tc>
                  <a:txBody>
                    <a:bodyPr/>
                    <a:lstStyle/>
                    <a:p>
                      <a:pPr algn="ctr">
                        <a:spcAft>
                          <a:spcPts val="0"/>
                        </a:spcAft>
                      </a:pPr>
                      <a:endParaRPr lang="fr-FR" sz="1600" dirty="0">
                        <a:latin typeface="Arial"/>
                        <a:ea typeface="Arial Unicode MS"/>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OCDE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b="1" dirty="0" smtClean="0">
                          <a:latin typeface="Arial"/>
                          <a:ea typeface="Times New Roman"/>
                          <a:cs typeface="Times New Roman"/>
                        </a:rPr>
                        <a:t>C. </a:t>
                      </a:r>
                      <a:r>
                        <a:rPr lang="fr-FR" sz="1400" b="1" dirty="0">
                          <a:latin typeface="Arial"/>
                          <a:ea typeface="Times New Roman"/>
                          <a:cs typeface="Times New Roman"/>
                        </a:rPr>
                        <a:t>française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C. </a:t>
                      </a:r>
                      <a:r>
                        <a:rPr lang="fr-FR" sz="1400" dirty="0">
                          <a:latin typeface="Arial"/>
                          <a:ea typeface="Times New Roman"/>
                          <a:cs typeface="Times New Roman"/>
                        </a:rPr>
                        <a:t>flamande</a:t>
                      </a:r>
                      <a:endParaRPr lang="fr-BE" sz="1400" dirty="0">
                        <a:latin typeface="Times New Roman"/>
                        <a:ea typeface="Times New Roman"/>
                        <a:cs typeface="Times New Roman"/>
                      </a:endParaRPr>
                    </a:p>
                  </a:txBody>
                  <a:tcPr marL="9525" marR="9525" marT="9525" marB="0" anchor="ctr"/>
                </a:tc>
              </a:tr>
              <a:tr h="370840">
                <a:tc>
                  <a:txBody>
                    <a:bodyPr/>
                    <a:lstStyle/>
                    <a:p>
                      <a:pPr marL="90170">
                        <a:spcAft>
                          <a:spcPts val="0"/>
                        </a:spcAft>
                      </a:pPr>
                      <a:r>
                        <a:rPr lang="fr-FR" sz="1600" b="1">
                          <a:latin typeface="Arial"/>
                          <a:ea typeface="Times New Roman"/>
                          <a:cs typeface="Times New Roman"/>
                        </a:rPr>
                        <a:t>Regarder des </a:t>
                      </a:r>
                      <a:r>
                        <a:rPr lang="fr-FR" sz="1600" b="1">
                          <a:solidFill>
                            <a:srgbClr val="FF0000"/>
                          </a:solidFill>
                          <a:latin typeface="Arial"/>
                          <a:ea typeface="Times New Roman"/>
                          <a:cs typeface="Times New Roman"/>
                        </a:rPr>
                        <a:t>programmes télévisés</a:t>
                      </a:r>
                      <a:r>
                        <a:rPr lang="fr-FR" sz="1600" b="1">
                          <a:latin typeface="Arial"/>
                          <a:ea typeface="Times New Roman"/>
                          <a:cs typeface="Times New Roman"/>
                        </a:rPr>
                        <a:t> sur des thèmes scientifiques.</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21</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rgbClr val="3366FF"/>
                          </a:solidFill>
                          <a:latin typeface="Arial"/>
                          <a:ea typeface="Times New Roman"/>
                          <a:cs typeface="Times New Roman"/>
                        </a:rPr>
                        <a:t>25</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24</a:t>
                      </a:r>
                      <a:endParaRPr lang="fr-BE" sz="1600">
                        <a:latin typeface="Times New Roman"/>
                        <a:ea typeface="Times New Roman"/>
                        <a:cs typeface="Times New Roman"/>
                      </a:endParaRPr>
                    </a:p>
                  </a:txBody>
                  <a:tcPr marL="9525" marR="9525" marT="9525" marB="0" anchor="ctr"/>
                </a:tc>
              </a:tr>
              <a:tr h="370840">
                <a:tc>
                  <a:txBody>
                    <a:bodyPr/>
                    <a:lstStyle/>
                    <a:p>
                      <a:pPr marL="90170">
                        <a:spcAft>
                          <a:spcPts val="0"/>
                        </a:spcAft>
                      </a:pPr>
                      <a:r>
                        <a:rPr lang="fr-FR" sz="1600" b="1">
                          <a:latin typeface="Arial"/>
                          <a:ea typeface="Times New Roman"/>
                          <a:cs typeface="Times New Roman"/>
                        </a:rPr>
                        <a:t>Acheter ou emprunter des </a:t>
                      </a:r>
                      <a:r>
                        <a:rPr lang="fr-FR" sz="1600" b="1">
                          <a:solidFill>
                            <a:srgbClr val="FF0000"/>
                          </a:solidFill>
                          <a:latin typeface="Arial"/>
                          <a:ea typeface="Times New Roman"/>
                          <a:cs typeface="Times New Roman"/>
                        </a:rPr>
                        <a:t>livres</a:t>
                      </a:r>
                      <a:r>
                        <a:rPr lang="fr-FR" sz="1600" b="1">
                          <a:latin typeface="Arial"/>
                          <a:ea typeface="Times New Roman"/>
                          <a:cs typeface="Times New Roman"/>
                        </a:rPr>
                        <a:t> sur des thèmes scientifiques.</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8</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rgbClr val="3366FF"/>
                          </a:solidFill>
                          <a:latin typeface="Arial"/>
                          <a:ea typeface="Times New Roman"/>
                          <a:cs typeface="Times New Roman"/>
                        </a:rPr>
                        <a:t>10</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7</a:t>
                      </a:r>
                      <a:endParaRPr lang="fr-BE" sz="1600" dirty="0">
                        <a:latin typeface="Times New Roman"/>
                        <a:ea typeface="Times New Roman"/>
                        <a:cs typeface="Times New Roman"/>
                      </a:endParaRPr>
                    </a:p>
                  </a:txBody>
                  <a:tcPr marL="9525" marR="9525" marT="9525" marB="0" anchor="ctr"/>
                </a:tc>
              </a:tr>
              <a:tr h="370840">
                <a:tc>
                  <a:txBody>
                    <a:bodyPr/>
                    <a:lstStyle/>
                    <a:p>
                      <a:pPr marL="90170">
                        <a:spcAft>
                          <a:spcPts val="0"/>
                        </a:spcAft>
                      </a:pPr>
                      <a:r>
                        <a:rPr lang="fr-FR" sz="1600" b="1">
                          <a:latin typeface="Arial"/>
                          <a:ea typeface="Times New Roman"/>
                          <a:cs typeface="Times New Roman"/>
                        </a:rPr>
                        <a:t>Surfer sur des </a:t>
                      </a:r>
                      <a:r>
                        <a:rPr lang="fr-FR" sz="1600" b="1">
                          <a:solidFill>
                            <a:srgbClr val="FF0000"/>
                          </a:solidFill>
                          <a:latin typeface="Arial"/>
                          <a:ea typeface="Times New Roman"/>
                          <a:cs typeface="Times New Roman"/>
                        </a:rPr>
                        <a:t>sites Web</a:t>
                      </a:r>
                      <a:r>
                        <a:rPr lang="fr-FR" sz="1600" b="1">
                          <a:latin typeface="Arial"/>
                          <a:ea typeface="Times New Roman"/>
                          <a:cs typeface="Times New Roman"/>
                        </a:rPr>
                        <a:t> traitant de thèmes scientifiques.</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13</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rgbClr val="3366FF"/>
                          </a:solidFill>
                          <a:latin typeface="Arial"/>
                          <a:ea typeface="Times New Roman"/>
                          <a:cs typeface="Times New Roman"/>
                        </a:rPr>
                        <a:t>16</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12</a:t>
                      </a:r>
                      <a:endParaRPr lang="fr-BE" sz="1600" dirty="0">
                        <a:latin typeface="Times New Roman"/>
                        <a:ea typeface="Times New Roman"/>
                        <a:cs typeface="Times New Roman"/>
                      </a:endParaRPr>
                    </a:p>
                  </a:txBody>
                  <a:tcPr marL="9525" marR="9525" marT="9525" marB="0" anchor="ctr"/>
                </a:tc>
              </a:tr>
              <a:tr h="370840">
                <a:tc>
                  <a:txBody>
                    <a:bodyPr/>
                    <a:lstStyle/>
                    <a:p>
                      <a:pPr marL="90170">
                        <a:spcAft>
                          <a:spcPts val="0"/>
                        </a:spcAft>
                      </a:pPr>
                      <a:r>
                        <a:rPr lang="fr-FR" sz="1600" b="1">
                          <a:latin typeface="Arial"/>
                          <a:ea typeface="Times New Roman"/>
                          <a:cs typeface="Times New Roman"/>
                        </a:rPr>
                        <a:t>Ecouter des émissions à la </a:t>
                      </a:r>
                      <a:r>
                        <a:rPr lang="fr-FR" sz="1600" b="1">
                          <a:solidFill>
                            <a:srgbClr val="FF0000"/>
                          </a:solidFill>
                          <a:latin typeface="Arial"/>
                          <a:ea typeface="Times New Roman"/>
                          <a:cs typeface="Times New Roman"/>
                        </a:rPr>
                        <a:t>radio</a:t>
                      </a:r>
                      <a:r>
                        <a:rPr lang="fr-FR" sz="1600" b="1">
                          <a:latin typeface="Arial"/>
                          <a:ea typeface="Times New Roman"/>
                          <a:cs typeface="Times New Roman"/>
                        </a:rPr>
                        <a:t> sur les progrès dans des domaines scientifiques.</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7</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rgbClr val="3366FF"/>
                          </a:solidFill>
                          <a:latin typeface="Arial"/>
                          <a:ea typeface="Times New Roman"/>
                          <a:cs typeface="Times New Roman"/>
                        </a:rPr>
                        <a:t>10</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5</a:t>
                      </a:r>
                      <a:endParaRPr lang="fr-BE" sz="1600" dirty="0">
                        <a:latin typeface="Times New Roman"/>
                        <a:ea typeface="Times New Roman"/>
                        <a:cs typeface="Times New Roman"/>
                      </a:endParaRPr>
                    </a:p>
                  </a:txBody>
                  <a:tcPr marL="9525" marR="9525" marT="9525" marB="0" anchor="ctr"/>
                </a:tc>
              </a:tr>
              <a:tr h="370840">
                <a:tc>
                  <a:txBody>
                    <a:bodyPr/>
                    <a:lstStyle/>
                    <a:p>
                      <a:pPr marL="90170">
                        <a:spcAft>
                          <a:spcPts val="0"/>
                        </a:spcAft>
                      </a:pPr>
                      <a:r>
                        <a:rPr lang="fr-FR" sz="1600" b="1" dirty="0">
                          <a:latin typeface="Arial"/>
                          <a:ea typeface="Times New Roman"/>
                          <a:cs typeface="Times New Roman"/>
                        </a:rPr>
                        <a:t>Lire des </a:t>
                      </a:r>
                      <a:r>
                        <a:rPr lang="fr-FR" sz="1600" b="1" dirty="0">
                          <a:solidFill>
                            <a:srgbClr val="FF0000"/>
                          </a:solidFill>
                          <a:latin typeface="Arial"/>
                          <a:ea typeface="Times New Roman"/>
                          <a:cs typeface="Times New Roman"/>
                        </a:rPr>
                        <a:t>revues</a:t>
                      </a:r>
                      <a:r>
                        <a:rPr lang="fr-FR" sz="1600" b="1" dirty="0">
                          <a:latin typeface="Arial"/>
                          <a:ea typeface="Times New Roman"/>
                          <a:cs typeface="Times New Roman"/>
                        </a:rPr>
                        <a:t> de sciences ou des articles scientifiques dans les journaux.</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20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3366FF"/>
                          </a:solidFill>
                          <a:latin typeface="Arial"/>
                          <a:ea typeface="Times New Roman"/>
                          <a:cs typeface="Times New Roman"/>
                        </a:rPr>
                        <a:t>21</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20</a:t>
                      </a:r>
                      <a:endParaRPr lang="fr-BE" sz="1600" dirty="0">
                        <a:latin typeface="Times New Roman"/>
                        <a:ea typeface="Times New Roman"/>
                        <a:cs typeface="Times New Roman"/>
                      </a:endParaRPr>
                    </a:p>
                  </a:txBody>
                  <a:tcPr marL="9525" marR="9525" marT="9525" marB="0" anchor="ctr"/>
                </a:tc>
              </a:tr>
              <a:tr h="370840">
                <a:tc>
                  <a:txBody>
                    <a:bodyPr/>
                    <a:lstStyle/>
                    <a:p>
                      <a:pPr marL="90170">
                        <a:spcAft>
                          <a:spcPts val="0"/>
                        </a:spcAft>
                      </a:pPr>
                      <a:r>
                        <a:rPr lang="fr-FR" sz="1600" b="1" dirty="0">
                          <a:latin typeface="Arial"/>
                          <a:ea typeface="Times New Roman"/>
                          <a:cs typeface="Times New Roman"/>
                        </a:rPr>
                        <a:t>Fréquenter un </a:t>
                      </a:r>
                      <a:r>
                        <a:rPr lang="fr-FR" sz="1600" b="1" dirty="0">
                          <a:solidFill>
                            <a:srgbClr val="FF0000"/>
                          </a:solidFill>
                          <a:latin typeface="Arial"/>
                          <a:ea typeface="Times New Roman"/>
                          <a:cs typeface="Times New Roman"/>
                        </a:rPr>
                        <a:t>club de sciences</a:t>
                      </a:r>
                      <a:r>
                        <a:rPr lang="fr-FR" sz="1600" b="1" dirty="0">
                          <a:latin typeface="Arial"/>
                          <a:ea typeface="Times New Roman"/>
                          <a:cs typeface="Times New Roman"/>
                        </a:rPr>
                        <a:t>.</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latin typeface="Arial"/>
                          <a:ea typeface="Times New Roman"/>
                          <a:cs typeface="Times New Roman"/>
                        </a:rPr>
                        <a:t>2</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1</a:t>
                      </a:r>
                      <a:endParaRPr lang="fr-BE" sz="1600" dirty="0">
                        <a:latin typeface="Times New Roman"/>
                        <a:ea typeface="Times New Roman"/>
                        <a:cs typeface="Times New Roman"/>
                      </a:endParaRPr>
                    </a:p>
                  </a:txBody>
                  <a:tcPr marL="9525" marR="9525" marT="9525" marB="0" anchor="ctr"/>
                </a:tc>
              </a:tr>
              <a:tr h="370840">
                <a:tc>
                  <a:txBody>
                    <a:bodyPr/>
                    <a:lstStyle/>
                    <a:p>
                      <a:pPr marL="90170" algn="ctr">
                        <a:spcAft>
                          <a:spcPts val="0"/>
                        </a:spcAft>
                      </a:pPr>
                      <a:r>
                        <a:rPr lang="fr-FR" sz="1600" dirty="0">
                          <a:latin typeface="Arial"/>
                          <a:ea typeface="Times New Roman"/>
                          <a:cs typeface="Times New Roman"/>
                        </a:rPr>
                        <a:t>Indice moyen</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0,00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3366FF"/>
                          </a:solidFill>
                          <a:latin typeface="Arial"/>
                          <a:ea typeface="Times New Roman"/>
                          <a:cs typeface="Times New Roman"/>
                        </a:rPr>
                        <a:t>0,11</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-0,06</a:t>
                      </a:r>
                      <a:endParaRPr lang="fr-BE" sz="1600" dirty="0">
                        <a:latin typeface="Times New Roman"/>
                        <a:ea typeface="Times New Roman"/>
                        <a:cs typeface="Times New Roman"/>
                      </a:endParaRPr>
                    </a:p>
                  </a:txBody>
                  <a:tcPr marL="9525" marR="9525" marT="9525" marB="0" anchor="ctr"/>
                </a:tc>
              </a:tr>
            </a:tbl>
          </a:graphicData>
        </a:graphic>
      </p:graphicFrame>
      <p:pic>
        <p:nvPicPr>
          <p:cNvPr id="5"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6801C439-8AED-4C8D-83DD-C660A6327459}" type="slidenum">
              <a:rPr lang="fr-BE" smtClean="0"/>
              <a:pPr/>
              <a:t>55</a:t>
            </a:fld>
            <a:endParaRPr lang="fr-BE"/>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467544" y="548854"/>
            <a:ext cx="8497887" cy="1223962"/>
          </a:xfrm>
        </p:spPr>
        <p:txBody>
          <a:bodyPr>
            <a:noAutofit/>
          </a:bodyPr>
          <a:lstStyle/>
          <a:p>
            <a:r>
              <a:rPr lang="fr-BE" sz="4000" dirty="0" smtClean="0"/>
              <a:t>Activités </a:t>
            </a:r>
            <a:r>
              <a:rPr lang="fr-BE" sz="4000" dirty="0"/>
              <a:t>scientifiques en dehors de l’école</a:t>
            </a:r>
          </a:p>
        </p:txBody>
      </p:sp>
      <p:sp>
        <p:nvSpPr>
          <p:cNvPr id="228355" name="Rectangle 3"/>
          <p:cNvSpPr>
            <a:spLocks noGrp="1" noChangeArrowheads="1"/>
          </p:cNvSpPr>
          <p:nvPr>
            <p:ph idx="1"/>
          </p:nvPr>
        </p:nvSpPr>
        <p:spPr/>
        <p:txBody>
          <a:bodyPr/>
          <a:lstStyle/>
          <a:p>
            <a:r>
              <a:rPr lang="fr-BE"/>
              <a:t>Les élèves de la Communauté française profitent plus que ceux de la Communauté flamande et qu’au niveau international des activités scientifiques extrascolaires, notamment via les médias</a:t>
            </a: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56</a:t>
            </a:fld>
            <a:endParaRPr lang="fr-BE"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4000" dirty="0" smtClean="0"/>
              <a:t>Protection de l’environnement</a:t>
            </a:r>
            <a:br>
              <a:rPr lang="fr-BE" sz="4000" dirty="0" smtClean="0"/>
            </a:br>
            <a:r>
              <a:rPr lang="fr-BE" sz="4000" dirty="0" smtClean="0"/>
              <a:t> </a:t>
            </a:r>
            <a:r>
              <a:rPr lang="fr-BE" sz="2000" dirty="0" smtClean="0"/>
              <a:t>% d’élèves d’accord ou tout à fait d’accord</a:t>
            </a:r>
            <a:endParaRPr lang="fr-BE" sz="2000" dirty="0"/>
          </a:p>
        </p:txBody>
      </p:sp>
      <p:graphicFrame>
        <p:nvGraphicFramePr>
          <p:cNvPr id="5" name="Espace réservé du tableau 4"/>
          <p:cNvGraphicFramePr>
            <a:graphicFrameLocks noGrp="1"/>
          </p:cNvGraphicFramePr>
          <p:nvPr>
            <p:ph type="tbl" idx="1"/>
          </p:nvPr>
        </p:nvGraphicFramePr>
        <p:xfrm>
          <a:off x="457200" y="1993984"/>
          <a:ext cx="8229600" cy="4531360"/>
        </p:xfrm>
        <a:graphic>
          <a:graphicData uri="http://schemas.openxmlformats.org/drawingml/2006/table">
            <a:tbl>
              <a:tblPr firstRow="1" bandRow="1">
                <a:tableStyleId>{5C22544A-7EE6-4342-B048-85BDC9FD1C3A}</a:tableStyleId>
              </a:tblPr>
              <a:tblGrid>
                <a:gridCol w="5626968"/>
                <a:gridCol w="864096"/>
                <a:gridCol w="864096"/>
                <a:gridCol w="874440"/>
              </a:tblGrid>
              <a:tr h="370840">
                <a:tc>
                  <a:txBody>
                    <a:bodyPr/>
                    <a:lstStyle/>
                    <a:p>
                      <a:pPr algn="ctr">
                        <a:spcAft>
                          <a:spcPts val="0"/>
                        </a:spcAft>
                      </a:pP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OCDE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b="1" dirty="0" smtClean="0">
                          <a:latin typeface="Arial"/>
                          <a:ea typeface="Times New Roman"/>
                          <a:cs typeface="Times New Roman"/>
                        </a:rPr>
                        <a:t>C. française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C. flamande</a:t>
                      </a:r>
                      <a:endParaRPr lang="fr-BE" sz="1400" dirty="0">
                        <a:latin typeface="Times New Roman"/>
                        <a:ea typeface="Times New Roman"/>
                        <a:cs typeface="Times New Roman"/>
                      </a:endParaRPr>
                    </a:p>
                  </a:txBody>
                  <a:tcPr marL="0" marR="0" marT="0" marB="0" anchor="ctr"/>
                </a:tc>
              </a:tr>
              <a:tr h="370840">
                <a:tc>
                  <a:txBody>
                    <a:bodyPr/>
                    <a:lstStyle/>
                    <a:p>
                      <a:pPr marL="90170">
                        <a:spcAft>
                          <a:spcPts val="0"/>
                        </a:spcAft>
                      </a:pPr>
                      <a:r>
                        <a:rPr lang="fr-FR" sz="1600" dirty="0">
                          <a:latin typeface="Arial"/>
                          <a:ea typeface="Times New Roman"/>
                          <a:cs typeface="Times New Roman"/>
                        </a:rPr>
                        <a:t>Il est important d'effectuer des </a:t>
                      </a:r>
                      <a:r>
                        <a:rPr lang="fr-FR" sz="1600" dirty="0">
                          <a:solidFill>
                            <a:srgbClr val="FF0000"/>
                          </a:solidFill>
                          <a:latin typeface="Arial"/>
                          <a:ea typeface="Times New Roman"/>
                          <a:cs typeface="Times New Roman"/>
                        </a:rPr>
                        <a:t>contrôles</a:t>
                      </a:r>
                      <a:r>
                        <a:rPr lang="fr-FR" sz="1600" dirty="0">
                          <a:latin typeface="Arial"/>
                          <a:ea typeface="Times New Roman"/>
                          <a:cs typeface="Times New Roman"/>
                        </a:rPr>
                        <a:t> réguliers des émissions de </a:t>
                      </a:r>
                      <a:r>
                        <a:rPr lang="fr-FR" sz="1600" dirty="0">
                          <a:solidFill>
                            <a:srgbClr val="FF0000"/>
                          </a:solidFill>
                          <a:latin typeface="Arial"/>
                          <a:ea typeface="Times New Roman"/>
                          <a:cs typeface="Times New Roman"/>
                        </a:rPr>
                        <a:t>gaz des voitures</a:t>
                      </a:r>
                      <a:r>
                        <a:rPr lang="fr-FR" sz="1600" dirty="0">
                          <a:latin typeface="Arial"/>
                          <a:ea typeface="Times New Roman"/>
                          <a:cs typeface="Times New Roman"/>
                        </a:rPr>
                        <a:t> comme condition à leur utilisation.</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91</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0000FF"/>
                          </a:solidFill>
                          <a:latin typeface="Arial"/>
                          <a:ea typeface="Times New Roman"/>
                          <a:cs typeface="Times New Roman"/>
                        </a:rPr>
                        <a:t>95</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93</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dirty="0">
                          <a:latin typeface="Arial"/>
                          <a:ea typeface="Times New Roman"/>
                          <a:cs typeface="Times New Roman"/>
                        </a:rPr>
                        <a:t>Cela m'embête quand on </a:t>
                      </a:r>
                      <a:r>
                        <a:rPr lang="fr-FR" sz="1600" dirty="0">
                          <a:solidFill>
                            <a:srgbClr val="FF0000"/>
                          </a:solidFill>
                          <a:latin typeface="Arial"/>
                          <a:ea typeface="Times New Roman"/>
                          <a:cs typeface="Times New Roman"/>
                        </a:rPr>
                        <a:t>gaspille</a:t>
                      </a:r>
                      <a:r>
                        <a:rPr lang="fr-FR" sz="1600" dirty="0">
                          <a:latin typeface="Arial"/>
                          <a:ea typeface="Times New Roman"/>
                          <a:cs typeface="Times New Roman"/>
                        </a:rPr>
                        <a:t> de </a:t>
                      </a:r>
                      <a:r>
                        <a:rPr lang="fr-FR" sz="1600" dirty="0">
                          <a:solidFill>
                            <a:srgbClr val="FF0000"/>
                          </a:solidFill>
                          <a:latin typeface="Arial"/>
                          <a:ea typeface="Times New Roman"/>
                          <a:cs typeface="Times New Roman"/>
                        </a:rPr>
                        <a:t>l'énergie</a:t>
                      </a:r>
                      <a:r>
                        <a:rPr lang="fr-FR" sz="1600" dirty="0">
                          <a:latin typeface="Arial"/>
                          <a:ea typeface="Times New Roman"/>
                          <a:cs typeface="Times New Roman"/>
                        </a:rPr>
                        <a:t> en laissant fonctionner des appareils électriques pour rien.</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69</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u="sng" dirty="0">
                          <a:solidFill>
                            <a:srgbClr val="0000FF"/>
                          </a:solidFill>
                          <a:latin typeface="Arial"/>
                          <a:ea typeface="Times New Roman"/>
                          <a:cs typeface="Times New Roman"/>
                        </a:rPr>
                        <a:t>86</a:t>
                      </a:r>
                      <a:endParaRPr lang="fr-BE" sz="1600" u="sng"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68</a:t>
                      </a:r>
                      <a:endParaRPr lang="fr-BE" sz="1600" dirty="0">
                        <a:latin typeface="Times New Roman"/>
                        <a:ea typeface="Times New Roman"/>
                        <a:cs typeface="Times New Roman"/>
                      </a:endParaRPr>
                    </a:p>
                  </a:txBody>
                  <a:tcPr marL="0" marR="0" marT="0" marB="0" anchor="ctr"/>
                </a:tc>
              </a:tr>
              <a:tr h="370840">
                <a:tc>
                  <a:txBody>
                    <a:bodyPr/>
                    <a:lstStyle/>
                    <a:p>
                      <a:pPr marL="90170">
                        <a:spcAft>
                          <a:spcPts val="0"/>
                        </a:spcAft>
                      </a:pPr>
                      <a:r>
                        <a:rPr lang="fr-FR" sz="1600" dirty="0">
                          <a:latin typeface="Arial"/>
                          <a:ea typeface="Times New Roman"/>
                          <a:cs typeface="Times New Roman"/>
                        </a:rPr>
                        <a:t>Je suis favorable aux lois qui </a:t>
                      </a:r>
                      <a:r>
                        <a:rPr lang="fr-FR" sz="1600" dirty="0">
                          <a:solidFill>
                            <a:srgbClr val="FF0000"/>
                          </a:solidFill>
                          <a:latin typeface="Arial"/>
                          <a:ea typeface="Times New Roman"/>
                          <a:cs typeface="Times New Roman"/>
                        </a:rPr>
                        <a:t>réglementent les émissions des usines</a:t>
                      </a:r>
                      <a:r>
                        <a:rPr lang="fr-FR" sz="1600" dirty="0">
                          <a:latin typeface="Arial"/>
                          <a:ea typeface="Times New Roman"/>
                          <a:cs typeface="Times New Roman"/>
                        </a:rPr>
                        <a:t>, même si cela accroît le prix de leurs produits.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69</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rgbClr val="0000FF"/>
                          </a:solidFill>
                          <a:latin typeface="Arial"/>
                          <a:ea typeface="Times New Roman"/>
                          <a:cs typeface="Times New Roman"/>
                        </a:rPr>
                        <a:t>77</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61</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dirty="0">
                          <a:latin typeface="Arial"/>
                          <a:ea typeface="Times New Roman"/>
                          <a:cs typeface="Times New Roman"/>
                        </a:rPr>
                        <a:t>Pour </a:t>
                      </a:r>
                      <a:r>
                        <a:rPr lang="fr-FR" sz="1600" dirty="0">
                          <a:solidFill>
                            <a:srgbClr val="FF0000"/>
                          </a:solidFill>
                          <a:latin typeface="Arial"/>
                          <a:ea typeface="Times New Roman"/>
                          <a:cs typeface="Times New Roman"/>
                        </a:rPr>
                        <a:t>réduire le volume des déchets</a:t>
                      </a:r>
                      <a:r>
                        <a:rPr lang="fr-FR" sz="1600" dirty="0">
                          <a:latin typeface="Arial"/>
                          <a:ea typeface="Times New Roman"/>
                          <a:cs typeface="Times New Roman"/>
                        </a:rPr>
                        <a:t>, l'utilisation d'emballages plastiques devrait être réduite au minimum.</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83</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rgbClr val="0000FF"/>
                          </a:solidFill>
                          <a:latin typeface="Arial"/>
                          <a:ea typeface="Times New Roman"/>
                          <a:cs typeface="Times New Roman"/>
                        </a:rPr>
                        <a:t>86</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86</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dirty="0">
                          <a:latin typeface="Arial"/>
                          <a:ea typeface="Times New Roman"/>
                          <a:cs typeface="Times New Roman"/>
                        </a:rPr>
                        <a:t>On devrait </a:t>
                      </a:r>
                      <a:r>
                        <a:rPr lang="fr-FR" sz="1600" dirty="0">
                          <a:solidFill>
                            <a:srgbClr val="FF0000"/>
                          </a:solidFill>
                          <a:latin typeface="Arial"/>
                          <a:ea typeface="Times New Roman"/>
                          <a:cs typeface="Times New Roman"/>
                        </a:rPr>
                        <a:t>obliger les usines</a:t>
                      </a:r>
                      <a:r>
                        <a:rPr lang="fr-FR" sz="1600" dirty="0">
                          <a:latin typeface="Arial"/>
                          <a:ea typeface="Times New Roman"/>
                          <a:cs typeface="Times New Roman"/>
                        </a:rPr>
                        <a:t> à prouver qu'elles éliminent en toute sécurité leurs déchets dangereux.</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92</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rgbClr val="0000FF"/>
                          </a:solidFill>
                          <a:latin typeface="Arial"/>
                          <a:ea typeface="Times New Roman"/>
                          <a:cs typeface="Times New Roman"/>
                        </a:rPr>
                        <a:t>94</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95</a:t>
                      </a:r>
                      <a:endParaRPr lang="fr-BE" sz="1600" dirty="0">
                        <a:latin typeface="Times New Roman"/>
                        <a:ea typeface="Times New Roman"/>
                        <a:cs typeface="Times New Roman"/>
                      </a:endParaRPr>
                    </a:p>
                  </a:txBody>
                  <a:tcPr marL="0" marR="0" marT="0" marB="0" anchor="ctr"/>
                </a:tc>
              </a:tr>
              <a:tr h="370840">
                <a:tc>
                  <a:txBody>
                    <a:bodyPr/>
                    <a:lstStyle/>
                    <a:p>
                      <a:pPr marL="90170">
                        <a:spcAft>
                          <a:spcPts val="0"/>
                        </a:spcAft>
                      </a:pPr>
                      <a:r>
                        <a:rPr lang="fr-FR" sz="1600" dirty="0">
                          <a:latin typeface="Arial"/>
                          <a:ea typeface="Times New Roman"/>
                          <a:cs typeface="Times New Roman"/>
                        </a:rPr>
                        <a:t>Je suis favorable aux </a:t>
                      </a:r>
                      <a:r>
                        <a:rPr lang="fr-FR" sz="1600" dirty="0">
                          <a:solidFill>
                            <a:srgbClr val="FF0000"/>
                          </a:solidFill>
                          <a:latin typeface="Arial"/>
                          <a:ea typeface="Times New Roman"/>
                          <a:cs typeface="Times New Roman"/>
                        </a:rPr>
                        <a:t>lois</a:t>
                      </a:r>
                      <a:r>
                        <a:rPr lang="fr-FR" sz="1600" dirty="0">
                          <a:latin typeface="Arial"/>
                          <a:ea typeface="Times New Roman"/>
                          <a:cs typeface="Times New Roman"/>
                        </a:rPr>
                        <a:t> qui protègent l'habitat des </a:t>
                      </a:r>
                      <a:r>
                        <a:rPr lang="fr-FR" sz="1600" dirty="0">
                          <a:solidFill>
                            <a:srgbClr val="FF0000"/>
                          </a:solidFill>
                          <a:latin typeface="Arial"/>
                          <a:ea typeface="Times New Roman"/>
                          <a:cs typeface="Times New Roman"/>
                        </a:rPr>
                        <a:t>espèces menacées.</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92</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0000FF"/>
                          </a:solidFill>
                          <a:latin typeface="Arial"/>
                          <a:ea typeface="Times New Roman"/>
                          <a:cs typeface="Times New Roman"/>
                        </a:rPr>
                        <a:t>94</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89</a:t>
                      </a:r>
                      <a:endParaRPr lang="fr-BE" sz="1600" dirty="0">
                        <a:latin typeface="Times New Roman"/>
                        <a:ea typeface="Times New Roman"/>
                        <a:cs typeface="Times New Roman"/>
                      </a:endParaRPr>
                    </a:p>
                  </a:txBody>
                  <a:tcPr marL="0" marR="0" marT="0" marB="0" anchor="ctr"/>
                </a:tc>
              </a:tr>
              <a:tr h="370840">
                <a:tc>
                  <a:txBody>
                    <a:bodyPr/>
                    <a:lstStyle/>
                    <a:p>
                      <a:pPr marL="90170">
                        <a:spcAft>
                          <a:spcPts val="0"/>
                        </a:spcAft>
                      </a:pPr>
                      <a:r>
                        <a:rPr lang="fr-FR" sz="1600" dirty="0">
                          <a:solidFill>
                            <a:srgbClr val="FF0000"/>
                          </a:solidFill>
                          <a:latin typeface="Arial"/>
                          <a:ea typeface="Times New Roman"/>
                          <a:cs typeface="Times New Roman"/>
                        </a:rPr>
                        <a:t>L'électricité</a:t>
                      </a:r>
                      <a:r>
                        <a:rPr lang="fr-FR" sz="1600" dirty="0">
                          <a:latin typeface="Arial"/>
                          <a:ea typeface="Times New Roman"/>
                          <a:cs typeface="Times New Roman"/>
                        </a:rPr>
                        <a:t> devrait être produite autant que possible à partir de sources </a:t>
                      </a:r>
                      <a:r>
                        <a:rPr lang="fr-FR" sz="1600" dirty="0">
                          <a:solidFill>
                            <a:srgbClr val="FF0000"/>
                          </a:solidFill>
                          <a:latin typeface="Arial"/>
                          <a:ea typeface="Times New Roman"/>
                          <a:cs typeface="Times New Roman"/>
                        </a:rPr>
                        <a:t>renouvelables</a:t>
                      </a:r>
                      <a:r>
                        <a:rPr lang="fr-FR" sz="1600" dirty="0">
                          <a:latin typeface="Arial"/>
                          <a:ea typeface="Times New Roman"/>
                          <a:cs typeface="Times New Roman"/>
                        </a:rPr>
                        <a:t>, même si cela la rend plus chère.</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79</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0000FF"/>
                          </a:solidFill>
                          <a:latin typeface="Arial"/>
                          <a:ea typeface="Times New Roman"/>
                          <a:cs typeface="Times New Roman"/>
                        </a:rPr>
                        <a:t>80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69</a:t>
                      </a:r>
                      <a:endParaRPr lang="fr-BE" sz="1600" dirty="0">
                        <a:latin typeface="Times New Roman"/>
                        <a:ea typeface="Times New Roman"/>
                        <a:cs typeface="Times New Roman"/>
                      </a:endParaRPr>
                    </a:p>
                  </a:txBody>
                  <a:tcPr marL="0" marR="0" marT="0" marB="0" anchor="ctr"/>
                </a:tc>
              </a:tr>
              <a:tr h="370840">
                <a:tc>
                  <a:txBody>
                    <a:bodyPr/>
                    <a:lstStyle/>
                    <a:p>
                      <a:pPr marL="90170" algn="ctr">
                        <a:spcAft>
                          <a:spcPts val="0"/>
                        </a:spcAft>
                      </a:pPr>
                      <a:r>
                        <a:rPr lang="fr-FR" sz="1600" dirty="0">
                          <a:latin typeface="Arial"/>
                          <a:ea typeface="Times New Roman"/>
                          <a:cs typeface="Times New Roman"/>
                        </a:rPr>
                        <a:t>Indice moyen</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0,00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a:solidFill>
                            <a:srgbClr val="0000FF"/>
                          </a:solidFill>
                          <a:latin typeface="Arial"/>
                          <a:ea typeface="Times New Roman"/>
                          <a:cs typeface="Times New Roman"/>
                        </a:rPr>
                        <a:t>0,22</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-0,14</a:t>
                      </a:r>
                      <a:endParaRPr lang="fr-BE" sz="1600" dirty="0">
                        <a:latin typeface="Times New Roman"/>
                        <a:ea typeface="Times New Roman"/>
                        <a:cs typeface="Times New Roman"/>
                      </a:endParaRPr>
                    </a:p>
                  </a:txBody>
                  <a:tcPr marL="0" marR="0" marT="0" marB="0" anchor="ctr"/>
                </a:tc>
              </a:tr>
            </a:tbl>
          </a:graphicData>
        </a:graphic>
      </p:graphicFrame>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6801C439-8AED-4C8D-83DD-C660A6327459}" type="slidenum">
              <a:rPr lang="fr-BE" smtClean="0"/>
              <a:pPr/>
              <a:t>57</a:t>
            </a:fld>
            <a:endParaRPr lang="fr-BE"/>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a:bodyPr>
          <a:lstStyle/>
          <a:p>
            <a:r>
              <a:rPr lang="fr-BE" sz="4000" dirty="0" smtClean="0"/>
              <a:t>Protection </a:t>
            </a:r>
            <a:r>
              <a:rPr lang="fr-BE" sz="4000" dirty="0"/>
              <a:t>de </a:t>
            </a:r>
            <a:r>
              <a:rPr lang="fr-BE" sz="4000" dirty="0" smtClean="0"/>
              <a:t>l’environnement</a:t>
            </a:r>
            <a:br>
              <a:rPr lang="fr-BE" sz="4000" dirty="0" smtClean="0"/>
            </a:br>
            <a:endParaRPr lang="fr-BE" sz="4000" dirty="0"/>
          </a:p>
        </p:txBody>
      </p:sp>
      <p:sp>
        <p:nvSpPr>
          <p:cNvPr id="234499" name="Rectangle 3"/>
          <p:cNvSpPr>
            <a:spLocks noGrp="1" noChangeArrowheads="1"/>
          </p:cNvSpPr>
          <p:nvPr>
            <p:ph idx="1"/>
          </p:nvPr>
        </p:nvSpPr>
        <p:spPr/>
        <p:txBody>
          <a:bodyPr/>
          <a:lstStyle/>
          <a:p>
            <a:r>
              <a:rPr lang="fr-BE" dirty="0"/>
              <a:t>Les élèves de la Communauté française sont plus nombreux qu’au niveau international et que dans les deux autres Communautés à soutenir des mesures contraignantes pour protéger l’environnement  </a:t>
            </a: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58</a:t>
            </a:fld>
            <a:endParaRPr lang="fr-B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323528" y="632991"/>
            <a:ext cx="8497192" cy="1139825"/>
          </a:xfrm>
        </p:spPr>
        <p:txBody>
          <a:bodyPr>
            <a:noAutofit/>
          </a:bodyPr>
          <a:lstStyle/>
          <a:p>
            <a:r>
              <a:rPr lang="fr-BE" sz="3200" dirty="0"/>
              <a:t>Pourquoi les attitudes à l’égard des sciences et de l’environnement sont-elles importantes ?</a:t>
            </a:r>
            <a:endParaRPr lang="fr-FR" sz="3200" dirty="0"/>
          </a:p>
        </p:txBody>
      </p:sp>
      <p:sp>
        <p:nvSpPr>
          <p:cNvPr id="239619" name="Rectangle 3"/>
          <p:cNvSpPr>
            <a:spLocks noGrp="1" noChangeArrowheads="1"/>
          </p:cNvSpPr>
          <p:nvPr>
            <p:ph idx="1"/>
          </p:nvPr>
        </p:nvSpPr>
        <p:spPr>
          <a:xfrm>
            <a:off x="468313" y="1989138"/>
            <a:ext cx="8424862" cy="4724400"/>
          </a:xfrm>
        </p:spPr>
        <p:txBody>
          <a:bodyPr/>
          <a:lstStyle/>
          <a:p>
            <a:pPr>
              <a:lnSpc>
                <a:spcPct val="90000"/>
              </a:lnSpc>
            </a:pPr>
            <a:r>
              <a:rPr lang="fr-BE" sz="2800" dirty="0"/>
              <a:t>Une analyse de régression </a:t>
            </a:r>
            <a:r>
              <a:rPr lang="fr-BE" sz="2800" dirty="0" err="1"/>
              <a:t>multiniveau</a:t>
            </a:r>
            <a:r>
              <a:rPr lang="fr-BE" sz="2800" dirty="0"/>
              <a:t> a été effectuée sur 10 variables qui ont un impact important sur les performances des élèves</a:t>
            </a:r>
          </a:p>
          <a:p>
            <a:pPr>
              <a:lnSpc>
                <a:spcPct val="90000"/>
              </a:lnSpc>
            </a:pPr>
            <a:r>
              <a:rPr lang="fr-BE" sz="2800" dirty="0"/>
              <a:t>Cette analyse permet de répondre à la question suivante :</a:t>
            </a:r>
          </a:p>
          <a:p>
            <a:pPr lvl="1">
              <a:lnSpc>
                <a:spcPct val="90000"/>
              </a:lnSpc>
            </a:pPr>
            <a:r>
              <a:rPr lang="fr-BE" dirty="0"/>
              <a:t>« Quelle est la différence de score en sciences pour deux élèves comparables sur 9 des 10 variables citées, et qui ne diffèrent que pour la variable restante ? »</a:t>
            </a:r>
            <a:endParaRPr lang="fr-FR"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59</a:t>
            </a:fld>
            <a:endParaRPr lang="fr-BE"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916832"/>
            <a:ext cx="8229600" cy="3886200"/>
          </a:xfrm>
        </p:spPr>
        <p:txBody>
          <a:bodyPr/>
          <a:lstStyle/>
          <a:p>
            <a:r>
              <a:rPr lang="fr-BE" sz="2800" dirty="0" smtClean="0"/>
              <a:t>Procédures strictes et vérification de l’application de </a:t>
            </a:r>
            <a:r>
              <a:rPr lang="fr-BE" sz="2800" u="sng" dirty="0" smtClean="0"/>
              <a:t>standards de qualité</a:t>
            </a:r>
            <a:r>
              <a:rPr lang="fr-BE" sz="2800" dirty="0" smtClean="0"/>
              <a:t> à toutes les étapes du processus</a:t>
            </a:r>
          </a:p>
          <a:p>
            <a:pPr lvl="1"/>
            <a:r>
              <a:rPr lang="fr-BE" sz="2000" dirty="0" smtClean="0"/>
              <a:t>Conception du test</a:t>
            </a:r>
          </a:p>
          <a:p>
            <a:pPr lvl="1"/>
            <a:r>
              <a:rPr lang="fr-BE" sz="2000" dirty="0" smtClean="0"/>
              <a:t>Traduction et adaptation</a:t>
            </a:r>
          </a:p>
          <a:p>
            <a:pPr lvl="1"/>
            <a:r>
              <a:rPr lang="fr-BE" sz="2000" dirty="0" smtClean="0"/>
              <a:t>Pré-test</a:t>
            </a:r>
          </a:p>
          <a:p>
            <a:pPr lvl="1"/>
            <a:r>
              <a:rPr lang="fr-BE" sz="2000" dirty="0" smtClean="0"/>
              <a:t>Echantillonnage (niveau Ecole – niveau Elève)</a:t>
            </a:r>
          </a:p>
          <a:p>
            <a:pPr lvl="1"/>
            <a:r>
              <a:rPr lang="fr-BE" sz="2000" dirty="0" smtClean="0"/>
              <a:t>Administration des tests</a:t>
            </a:r>
          </a:p>
          <a:p>
            <a:pPr lvl="1"/>
            <a:r>
              <a:rPr lang="fr-BE" sz="2000" dirty="0" smtClean="0"/>
              <a:t>Codage (correction des questions ouvertes)</a:t>
            </a:r>
          </a:p>
          <a:p>
            <a:pPr lvl="1"/>
            <a:r>
              <a:rPr lang="fr-BE" sz="2000" dirty="0" smtClean="0"/>
              <a:t>…</a:t>
            </a:r>
          </a:p>
          <a:p>
            <a:pPr>
              <a:buNone/>
            </a:pPr>
            <a:endParaRPr lang="fr-BE" dirty="0"/>
          </a:p>
        </p:txBody>
      </p:sp>
      <p:sp>
        <p:nvSpPr>
          <p:cNvPr id="4" name="Rectangle 2"/>
          <p:cNvSpPr txBox="1">
            <a:spLocks noChangeArrowheads="1"/>
          </p:cNvSpPr>
          <p:nvPr/>
        </p:nvSpPr>
        <p:spPr bwMode="auto">
          <a:xfrm>
            <a:off x="457200" y="260648"/>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4000" b="0" i="0" u="none" strike="noStrike" kern="0" cap="none" spc="0" normalizeH="0" baseline="0" noProof="0" dirty="0" smtClean="0">
                <a:ln>
                  <a:noFill/>
                </a:ln>
                <a:solidFill>
                  <a:schemeClr val="tx1"/>
                </a:solidFill>
                <a:effectLst/>
                <a:uLnTx/>
                <a:uFillTx/>
                <a:latin typeface="+mj-lt"/>
                <a:ea typeface="+mj-ea"/>
                <a:cs typeface="+mj-cs"/>
              </a:rPr>
              <a:t>Le dispositif d’évaluation</a:t>
            </a:r>
            <a:endParaRPr kumimoji="0" lang="fr-BE" sz="4000" b="0" i="0" u="none" strike="noStrike" kern="0" cap="none" spc="0" normalizeH="0" baseline="0" noProof="0" dirty="0">
              <a:ln>
                <a:noFill/>
              </a:ln>
              <a:solidFill>
                <a:schemeClr val="tx1"/>
              </a:solidFill>
              <a:effectLst/>
              <a:uLnTx/>
              <a:uFillTx/>
              <a:latin typeface="+mj-lt"/>
              <a:ea typeface="+mj-ea"/>
              <a:cs typeface="+mj-cs"/>
            </a:endParaRPr>
          </a:p>
        </p:txBody>
      </p:sp>
      <p:sp>
        <p:nvSpPr>
          <p:cNvPr id="5" name="Espace réservé du numéro de diapositive 4"/>
          <p:cNvSpPr>
            <a:spLocks noGrp="1"/>
          </p:cNvSpPr>
          <p:nvPr>
            <p:ph type="sldNum" sz="quarter" idx="11"/>
          </p:nvPr>
        </p:nvSpPr>
        <p:spPr/>
        <p:txBody>
          <a:bodyPr/>
          <a:lstStyle/>
          <a:p>
            <a:fld id="{9B04508B-728F-4BF5-AF88-B4A6B727A020}" type="slidenum">
              <a:rPr lang="fr-BE" smtClean="0"/>
              <a:pPr/>
              <a:t>6</a:t>
            </a:fld>
            <a:endParaRPr lang="fr-B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idx="1"/>
          </p:nvPr>
        </p:nvSpPr>
        <p:spPr>
          <a:xfrm>
            <a:off x="468313" y="1601788"/>
            <a:ext cx="8229600" cy="5256212"/>
          </a:xfrm>
        </p:spPr>
        <p:txBody>
          <a:bodyPr/>
          <a:lstStyle/>
          <a:p>
            <a:pPr>
              <a:lnSpc>
                <a:spcPct val="90000"/>
              </a:lnSpc>
              <a:buFont typeface="Wingdings" pitchFamily="2" charset="2"/>
              <a:buNone/>
            </a:pPr>
            <a:endParaRPr lang="fr-BE" sz="2000"/>
          </a:p>
          <a:p>
            <a:pPr lvl="1">
              <a:lnSpc>
                <a:spcPct val="90000"/>
              </a:lnSpc>
            </a:pPr>
            <a:r>
              <a:rPr lang="fr-BE" sz="2000"/>
              <a:t>Caractéristiques sociodémographiques</a:t>
            </a:r>
          </a:p>
          <a:p>
            <a:pPr lvl="2">
              <a:lnSpc>
                <a:spcPct val="90000"/>
              </a:lnSpc>
            </a:pPr>
            <a:r>
              <a:rPr lang="fr-BE" sz="1800"/>
              <a:t>Le statut socioéconomique et culturel</a:t>
            </a:r>
          </a:p>
          <a:p>
            <a:pPr lvl="2">
              <a:lnSpc>
                <a:spcPct val="90000"/>
              </a:lnSpc>
            </a:pPr>
            <a:r>
              <a:rPr lang="fr-BE" sz="1800"/>
              <a:t>Le sexe</a:t>
            </a:r>
          </a:p>
          <a:p>
            <a:pPr lvl="2">
              <a:lnSpc>
                <a:spcPct val="90000"/>
              </a:lnSpc>
            </a:pPr>
            <a:r>
              <a:rPr lang="fr-BE" sz="1800"/>
              <a:t>Le statut par rapport à l’immigration</a:t>
            </a:r>
          </a:p>
          <a:p>
            <a:pPr lvl="2">
              <a:lnSpc>
                <a:spcPct val="90000"/>
              </a:lnSpc>
            </a:pPr>
            <a:r>
              <a:rPr lang="fr-BE" sz="1800"/>
              <a:t>La langue parlée à la maison</a:t>
            </a:r>
          </a:p>
          <a:p>
            <a:pPr lvl="1">
              <a:lnSpc>
                <a:spcPct val="90000"/>
              </a:lnSpc>
            </a:pPr>
            <a:r>
              <a:rPr lang="fr-BE" sz="2000"/>
              <a:t>Caractéristiques scolaires</a:t>
            </a:r>
          </a:p>
          <a:p>
            <a:pPr lvl="2">
              <a:lnSpc>
                <a:spcPct val="90000"/>
              </a:lnSpc>
            </a:pPr>
            <a:r>
              <a:rPr lang="fr-BE" sz="1800"/>
              <a:t>Le retard scolaire</a:t>
            </a:r>
          </a:p>
          <a:p>
            <a:pPr lvl="2">
              <a:lnSpc>
                <a:spcPct val="90000"/>
              </a:lnSpc>
            </a:pPr>
            <a:r>
              <a:rPr lang="fr-BE" sz="1800"/>
              <a:t>La filière d’études</a:t>
            </a:r>
          </a:p>
          <a:p>
            <a:pPr lvl="1">
              <a:lnSpc>
                <a:spcPct val="90000"/>
              </a:lnSpc>
            </a:pPr>
            <a:r>
              <a:rPr lang="fr-BE" sz="2000"/>
              <a:t>Attitudes par rapport aux sciences</a:t>
            </a:r>
          </a:p>
          <a:p>
            <a:pPr lvl="2">
              <a:lnSpc>
                <a:spcPct val="90000"/>
              </a:lnSpc>
            </a:pPr>
            <a:r>
              <a:rPr lang="fr-BE" sz="1800"/>
              <a:t>La conscience des problèmes environnementaux</a:t>
            </a:r>
          </a:p>
          <a:p>
            <a:pPr lvl="2">
              <a:lnSpc>
                <a:spcPct val="90000"/>
              </a:lnSpc>
            </a:pPr>
            <a:r>
              <a:rPr lang="fr-BE" sz="1800"/>
              <a:t>La perception de ses propres compétences en sciences</a:t>
            </a:r>
          </a:p>
          <a:p>
            <a:pPr lvl="2">
              <a:lnSpc>
                <a:spcPct val="90000"/>
              </a:lnSpc>
            </a:pPr>
            <a:r>
              <a:rPr lang="fr-BE" sz="1800"/>
              <a:t>La responsabilité par rapport au développement durable</a:t>
            </a:r>
          </a:p>
          <a:p>
            <a:pPr lvl="1">
              <a:lnSpc>
                <a:spcPct val="90000"/>
              </a:lnSpc>
            </a:pPr>
            <a:r>
              <a:rPr lang="fr-BE" sz="2000"/>
              <a:t>Caractéristique de l’école</a:t>
            </a:r>
          </a:p>
          <a:p>
            <a:pPr lvl="2">
              <a:lnSpc>
                <a:spcPct val="90000"/>
              </a:lnSpc>
            </a:pPr>
            <a:r>
              <a:rPr lang="fr-BE" sz="1800"/>
              <a:t>Niveau socioéconomique moyen de l’école</a:t>
            </a:r>
          </a:p>
          <a:p>
            <a:pPr lvl="2">
              <a:lnSpc>
                <a:spcPct val="90000"/>
              </a:lnSpc>
            </a:pPr>
            <a:endParaRPr lang="fr-BE" sz="1800"/>
          </a:p>
        </p:txBody>
      </p:sp>
      <p:sp>
        <p:nvSpPr>
          <p:cNvPr id="4" name="Rectangle 2"/>
          <p:cNvSpPr txBox="1">
            <a:spLocks noChangeArrowheads="1"/>
          </p:cNvSpPr>
          <p:nvPr/>
        </p:nvSpPr>
        <p:spPr bwMode="auto">
          <a:xfrm>
            <a:off x="323528" y="632991"/>
            <a:ext cx="8497192" cy="1139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3200" b="0" i="0" u="none" strike="noStrike" kern="0" cap="none" spc="0" normalizeH="0" baseline="0" noProof="0" smtClean="0">
                <a:ln>
                  <a:noFill/>
                </a:ln>
                <a:solidFill>
                  <a:schemeClr val="tx1"/>
                </a:solidFill>
                <a:effectLst/>
                <a:uLnTx/>
                <a:uFillTx/>
                <a:latin typeface="+mj-lt"/>
                <a:ea typeface="+mj-ea"/>
                <a:cs typeface="+mj-cs"/>
              </a:rPr>
              <a:t>Pourquoi les attitudes à l’égard des sciences et de l’environnement sont-elles importantes ?</a:t>
            </a:r>
            <a:endParaRPr kumimoji="0" lang="fr-FR" sz="3200" b="0" i="0" u="none" strike="noStrike" kern="0" cap="none" spc="0" normalizeH="0" baseline="0" noProof="0" dirty="0">
              <a:ln>
                <a:noFill/>
              </a:ln>
              <a:solidFill>
                <a:schemeClr val="tx1"/>
              </a:solidFill>
              <a:effectLst/>
              <a:uLnTx/>
              <a:uFillTx/>
              <a:latin typeface="+mj-lt"/>
              <a:ea typeface="+mj-ea"/>
              <a:cs typeface="+mj-cs"/>
            </a:endParaRPr>
          </a:p>
        </p:txBody>
      </p:sp>
      <p:pic>
        <p:nvPicPr>
          <p:cNvPr id="5"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9B04508B-728F-4BF5-AF88-B4A6B727A020}" type="slidenum">
              <a:rPr lang="fr-BE" smtClean="0"/>
              <a:pPr/>
              <a:t>60</a:t>
            </a:fld>
            <a:endParaRPr lang="fr-BE"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normAutofit/>
          </a:bodyPr>
          <a:lstStyle/>
          <a:p>
            <a:r>
              <a:rPr lang="fr-BE" dirty="0"/>
              <a:t>Qu’est-ce qui fait la différence ?</a:t>
            </a:r>
            <a:endParaRPr lang="fr-FR" dirty="0"/>
          </a:p>
        </p:txBody>
      </p:sp>
      <p:graphicFrame>
        <p:nvGraphicFramePr>
          <p:cNvPr id="241667" name="Object 3"/>
          <p:cNvGraphicFramePr>
            <a:graphicFrameLocks noGrp="1" noChangeAspect="1"/>
          </p:cNvGraphicFramePr>
          <p:nvPr>
            <p:ph idx="1"/>
          </p:nvPr>
        </p:nvGraphicFramePr>
        <p:xfrm>
          <a:off x="739576" y="1772817"/>
          <a:ext cx="7668850" cy="4759976"/>
        </p:xfrm>
        <a:graphic>
          <a:graphicData uri="http://schemas.openxmlformats.org/presentationml/2006/ole">
            <mc:AlternateContent xmlns:mc="http://schemas.openxmlformats.org/markup-compatibility/2006">
              <mc:Choice xmlns:v="urn:schemas-microsoft-com:vml" Requires="v">
                <p:oleObj spid="_x0000_s241680" name="Graphique" r:id="rId3" imgW="8210550" imgH="5095875" progId="Excel.Sheet.8">
                  <p:embed/>
                </p:oleObj>
              </mc:Choice>
              <mc:Fallback>
                <p:oleObj name="Graphique" r:id="rId3" imgW="8210550" imgH="5095875" progId="Excel.Shee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576" y="1772817"/>
                        <a:ext cx="7668850" cy="47599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7"/>
          <p:cNvPicPr>
            <a:picLocks noChangeAspect="1" noChangeArrowheads="1"/>
          </p:cNvPicPr>
          <p:nvPr/>
        </p:nvPicPr>
        <p:blipFill>
          <a:blip r:embed="rId5"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61</a:t>
            </a:fld>
            <a:endParaRPr lang="fr-BE"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idx="1"/>
          </p:nvPr>
        </p:nvSpPr>
        <p:spPr>
          <a:xfrm>
            <a:off x="457200" y="765175"/>
            <a:ext cx="8229600" cy="5365750"/>
          </a:xfrm>
        </p:spPr>
        <p:txBody>
          <a:bodyPr/>
          <a:lstStyle/>
          <a:p>
            <a:pPr>
              <a:lnSpc>
                <a:spcPct val="90000"/>
              </a:lnSpc>
            </a:pPr>
            <a:r>
              <a:rPr lang="fr-BE"/>
              <a:t>Le niveau socioéconomique de l’école et les caractéristiques scolaires (le fait d’être en retard ou dans l’enseignement qualifiant) affectent fortement les performances des élèves</a:t>
            </a:r>
          </a:p>
          <a:p>
            <a:pPr>
              <a:lnSpc>
                <a:spcPct val="90000"/>
              </a:lnSpc>
            </a:pPr>
            <a:endParaRPr lang="fr-BE"/>
          </a:p>
          <a:p>
            <a:pPr>
              <a:lnSpc>
                <a:spcPct val="90000"/>
              </a:lnSpc>
            </a:pPr>
            <a:r>
              <a:rPr lang="fr-BE"/>
              <a:t>Les caractéristiques individuelles des élèves jouent moins que le niveau socioéconomique de leur école et que leurs caractéristiques scolaires</a:t>
            </a:r>
            <a:endParaRPr lang="fr-FR"/>
          </a:p>
        </p:txBody>
      </p:sp>
      <p:pic>
        <p:nvPicPr>
          <p:cNvPr id="3"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4" name="Espace réservé du numéro de diapositive 3"/>
          <p:cNvSpPr>
            <a:spLocks noGrp="1"/>
          </p:cNvSpPr>
          <p:nvPr>
            <p:ph type="sldNum" sz="quarter" idx="11"/>
          </p:nvPr>
        </p:nvSpPr>
        <p:spPr/>
        <p:txBody>
          <a:bodyPr/>
          <a:lstStyle/>
          <a:p>
            <a:fld id="{9B04508B-728F-4BF5-AF88-B4A6B727A020}" type="slidenum">
              <a:rPr lang="fr-BE" smtClean="0"/>
              <a:pPr/>
              <a:t>62</a:t>
            </a:fld>
            <a:endParaRPr lang="fr-BE"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idx="1"/>
          </p:nvPr>
        </p:nvSpPr>
        <p:spPr>
          <a:xfrm>
            <a:off x="457200" y="765175"/>
            <a:ext cx="8229600" cy="5688013"/>
          </a:xfrm>
        </p:spPr>
        <p:txBody>
          <a:bodyPr/>
          <a:lstStyle/>
          <a:p>
            <a:pPr>
              <a:lnSpc>
                <a:spcPct val="80000"/>
              </a:lnSpc>
            </a:pPr>
            <a:r>
              <a:rPr lang="fr-BE"/>
              <a:t>Les variables attitudinales ont un impact important sur les résultats en sciences</a:t>
            </a:r>
          </a:p>
          <a:p>
            <a:pPr>
              <a:lnSpc>
                <a:spcPct val="80000"/>
              </a:lnSpc>
              <a:buFont typeface="Wingdings" pitchFamily="2" charset="2"/>
              <a:buNone/>
            </a:pPr>
            <a:r>
              <a:rPr lang="fr-BE" sz="2800"/>
              <a:t>	</a:t>
            </a:r>
            <a:r>
              <a:rPr lang="fr-BE"/>
              <a:t>A caractéristiques scolaires et individuelles comparables</a:t>
            </a:r>
            <a:r>
              <a:rPr lang="fr-BE" sz="2400"/>
              <a:t> </a:t>
            </a:r>
          </a:p>
          <a:p>
            <a:pPr lvl="2">
              <a:lnSpc>
                <a:spcPct val="80000"/>
              </a:lnSpc>
              <a:buClr>
                <a:schemeClr val="hlink"/>
              </a:buClr>
            </a:pPr>
            <a:r>
              <a:rPr lang="fr-BE">
                <a:solidFill>
                  <a:srgbClr val="FFFF00"/>
                </a:solidFill>
              </a:rPr>
              <a:t>la conscience des problèmes environnementaux</a:t>
            </a:r>
          </a:p>
          <a:p>
            <a:pPr lvl="2">
              <a:lnSpc>
                <a:spcPct val="80000"/>
              </a:lnSpc>
              <a:buClr>
                <a:schemeClr val="hlink"/>
              </a:buClr>
            </a:pPr>
            <a:r>
              <a:rPr lang="fr-BE">
                <a:solidFill>
                  <a:srgbClr val="FFFF00"/>
                </a:solidFill>
              </a:rPr>
              <a:t>la perception de ses propres compétences en sciences </a:t>
            </a:r>
          </a:p>
          <a:p>
            <a:pPr lvl="2">
              <a:lnSpc>
                <a:spcPct val="80000"/>
              </a:lnSpc>
              <a:buClr>
                <a:schemeClr val="hlink"/>
              </a:buClr>
            </a:pPr>
            <a:r>
              <a:rPr lang="fr-BE">
                <a:solidFill>
                  <a:srgbClr val="FFFF00"/>
                </a:solidFill>
              </a:rPr>
              <a:t>le sentiment de responsabilité par rapport au développement durable</a:t>
            </a:r>
            <a:endParaRPr lang="fr-BE" sz="2000"/>
          </a:p>
          <a:p>
            <a:pPr>
              <a:lnSpc>
                <a:spcPct val="80000"/>
              </a:lnSpc>
              <a:buFont typeface="Wingdings" pitchFamily="2" charset="2"/>
              <a:buNone/>
            </a:pPr>
            <a:r>
              <a:rPr lang="fr-BE" sz="2800"/>
              <a:t>	</a:t>
            </a:r>
            <a:r>
              <a:rPr lang="fr-BE"/>
              <a:t>expliquent des différences significatives et non négligeables de performances en sciences</a:t>
            </a:r>
            <a:endParaRPr lang="fr-FR"/>
          </a:p>
        </p:txBody>
      </p:sp>
      <p:pic>
        <p:nvPicPr>
          <p:cNvPr id="3"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4" name="Espace réservé du numéro de diapositive 3"/>
          <p:cNvSpPr>
            <a:spLocks noGrp="1"/>
          </p:cNvSpPr>
          <p:nvPr>
            <p:ph type="sldNum" sz="quarter" idx="11"/>
          </p:nvPr>
        </p:nvSpPr>
        <p:spPr/>
        <p:txBody>
          <a:bodyPr/>
          <a:lstStyle/>
          <a:p>
            <a:fld id="{9B04508B-728F-4BF5-AF88-B4A6B727A020}" type="slidenum">
              <a:rPr lang="fr-BE" smtClean="0"/>
              <a:pPr/>
              <a:t>63</a:t>
            </a:fld>
            <a:endParaRPr lang="fr-BE"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95288" y="2349500"/>
            <a:ext cx="8507412" cy="1417638"/>
          </a:xfrm>
          <a:noFill/>
          <a:ln/>
        </p:spPr>
        <p:txBody>
          <a:bodyPr>
            <a:noAutofit/>
          </a:bodyPr>
          <a:lstStyle/>
          <a:p>
            <a:pPr algn="ctr"/>
            <a:r>
              <a:rPr lang="fr-BE" sz="4800" b="1" dirty="0" smtClean="0"/>
              <a:t>Etudes et carrières scientifiques</a:t>
            </a:r>
            <a:endParaRPr lang="fr-BE" sz="4800" b="1" dirty="0"/>
          </a:p>
        </p:txBody>
      </p:sp>
      <p:pic>
        <p:nvPicPr>
          <p:cNvPr id="3"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4" name="Espace réservé du numéro de diapositive 3"/>
          <p:cNvSpPr>
            <a:spLocks noGrp="1"/>
          </p:cNvSpPr>
          <p:nvPr>
            <p:ph type="sldNum" sz="quarter" idx="11"/>
          </p:nvPr>
        </p:nvSpPr>
        <p:spPr/>
        <p:txBody>
          <a:bodyPr/>
          <a:lstStyle/>
          <a:p>
            <a:fld id="{9B04508B-728F-4BF5-AF88-B4A6B727A020}" type="slidenum">
              <a:rPr lang="fr-BE" smtClean="0"/>
              <a:pPr/>
              <a:t>64</a:t>
            </a:fld>
            <a:endParaRPr lang="fr-BE"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1256"/>
            <a:ext cx="8229600" cy="1371600"/>
          </a:xfrm>
        </p:spPr>
        <p:txBody>
          <a:bodyPr/>
          <a:lstStyle/>
          <a:p>
            <a:r>
              <a:rPr lang="fr-BE" dirty="0" smtClean="0"/>
              <a:t>Etudes et carrières scientifiques</a:t>
            </a:r>
            <a:br>
              <a:rPr lang="fr-BE" dirty="0" smtClean="0"/>
            </a:br>
            <a:r>
              <a:rPr lang="fr-BE" dirty="0" smtClean="0"/>
              <a:t> </a:t>
            </a:r>
            <a:r>
              <a:rPr lang="fr-BE" sz="2000" dirty="0" smtClean="0"/>
              <a:t>% d’élèves d’accord ou tout à fait d’accord</a:t>
            </a:r>
            <a:endParaRPr lang="fr-BE" sz="2000" dirty="0"/>
          </a:p>
        </p:txBody>
      </p:sp>
      <p:graphicFrame>
        <p:nvGraphicFramePr>
          <p:cNvPr id="5" name="Espace réservé du tableau 4"/>
          <p:cNvGraphicFramePr>
            <a:graphicFrameLocks/>
          </p:cNvGraphicFramePr>
          <p:nvPr/>
        </p:nvGraphicFramePr>
        <p:xfrm>
          <a:off x="457200" y="2433295"/>
          <a:ext cx="8229600" cy="2795905"/>
        </p:xfrm>
        <a:graphic>
          <a:graphicData uri="http://schemas.openxmlformats.org/drawingml/2006/table">
            <a:tbl>
              <a:tblPr firstRow="1" bandRow="1">
                <a:tableStyleId>{5C22544A-7EE6-4342-B048-85BDC9FD1C3A}</a:tableStyleId>
              </a:tblPr>
              <a:tblGrid>
                <a:gridCol w="5626968"/>
                <a:gridCol w="864096"/>
                <a:gridCol w="864096"/>
                <a:gridCol w="874440"/>
              </a:tblGrid>
              <a:tr h="370840">
                <a:tc>
                  <a:txBody>
                    <a:bodyPr/>
                    <a:lstStyle/>
                    <a:p>
                      <a:pPr algn="ctr">
                        <a:spcAft>
                          <a:spcPts val="0"/>
                        </a:spcAft>
                      </a:pP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OCDE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b="1" dirty="0" smtClean="0">
                          <a:latin typeface="Arial"/>
                          <a:ea typeface="Times New Roman"/>
                          <a:cs typeface="Times New Roman"/>
                        </a:rPr>
                        <a:t>C. française</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C. flamande</a:t>
                      </a:r>
                      <a:endParaRPr lang="fr-BE" sz="1400" dirty="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J'aimerais exercer une </a:t>
                      </a:r>
                      <a:r>
                        <a:rPr lang="fr-FR" sz="1600" b="1" dirty="0">
                          <a:solidFill>
                            <a:srgbClr val="FF0000"/>
                          </a:solidFill>
                          <a:latin typeface="Arial"/>
                          <a:ea typeface="Times New Roman"/>
                          <a:cs typeface="Times New Roman"/>
                        </a:rPr>
                        <a:t>profession </a:t>
                      </a:r>
                      <a:r>
                        <a:rPr lang="fr-FR" sz="1600" b="1" dirty="0">
                          <a:latin typeface="Arial"/>
                          <a:ea typeface="Times New Roman"/>
                          <a:cs typeface="Times New Roman"/>
                        </a:rPr>
                        <a:t>dans laquelle interviennent les sciences.</a:t>
                      </a:r>
                      <a:endParaRPr lang="fr-BE" sz="1600" b="1"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37</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chemeClr val="bg2"/>
                          </a:solidFill>
                          <a:latin typeface="Arial"/>
                          <a:ea typeface="Times New Roman"/>
                          <a:cs typeface="Times New Roman"/>
                        </a:rPr>
                        <a:t>40</a:t>
                      </a:r>
                      <a:endParaRPr lang="fr-BE" sz="1600" dirty="0">
                        <a:solidFill>
                          <a:schemeClr val="bg2"/>
                        </a:solidFill>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37</a:t>
                      </a:r>
                      <a:endParaRPr lang="fr-BE" sz="1600" dirty="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J'aimerais </a:t>
                      </a:r>
                      <a:r>
                        <a:rPr lang="fr-FR" sz="1600" b="1" dirty="0">
                          <a:solidFill>
                            <a:srgbClr val="FF0000"/>
                          </a:solidFill>
                          <a:latin typeface="Arial"/>
                          <a:ea typeface="Times New Roman"/>
                          <a:cs typeface="Times New Roman"/>
                        </a:rPr>
                        <a:t>étudier</a:t>
                      </a:r>
                      <a:r>
                        <a:rPr lang="fr-FR" sz="1600" b="1" dirty="0">
                          <a:latin typeface="Arial"/>
                          <a:ea typeface="Times New Roman"/>
                          <a:cs typeface="Times New Roman"/>
                        </a:rPr>
                        <a:t> les sciences après mes études secondaires.</a:t>
                      </a:r>
                      <a:endParaRPr lang="fr-BE" sz="1600" b="1"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31</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chemeClr val="bg2"/>
                          </a:solidFill>
                          <a:latin typeface="Arial"/>
                          <a:ea typeface="Times New Roman"/>
                          <a:cs typeface="Times New Roman"/>
                        </a:rPr>
                        <a:t>31</a:t>
                      </a:r>
                      <a:endParaRPr lang="fr-BE" sz="1600" dirty="0">
                        <a:solidFill>
                          <a:schemeClr val="bg2"/>
                        </a:solidFill>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25</a:t>
                      </a:r>
                      <a:endParaRPr lang="fr-BE" sz="1600" dirty="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J'aimerais passer ma vie à faire des </a:t>
                      </a:r>
                      <a:r>
                        <a:rPr lang="fr-FR" sz="1600" b="1" dirty="0">
                          <a:solidFill>
                            <a:srgbClr val="FF0000"/>
                          </a:solidFill>
                          <a:latin typeface="Arial"/>
                          <a:ea typeface="Times New Roman"/>
                          <a:cs typeface="Times New Roman"/>
                        </a:rPr>
                        <a:t>sciences à un niveau avancé</a:t>
                      </a:r>
                      <a:r>
                        <a:rPr lang="fr-FR" sz="1600" b="1" dirty="0">
                          <a:latin typeface="Arial"/>
                          <a:ea typeface="Times New Roman"/>
                          <a:cs typeface="Times New Roman"/>
                        </a:rPr>
                        <a:t>.</a:t>
                      </a:r>
                      <a:endParaRPr lang="fr-BE" sz="1600" b="1"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21</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chemeClr val="bg2"/>
                          </a:solidFill>
                          <a:latin typeface="Arial"/>
                          <a:ea typeface="Times New Roman"/>
                          <a:cs typeface="Times New Roman"/>
                        </a:rPr>
                        <a:t>18</a:t>
                      </a:r>
                      <a:endParaRPr lang="fr-BE" sz="1600" dirty="0">
                        <a:solidFill>
                          <a:schemeClr val="bg2"/>
                        </a:solidFill>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22</a:t>
                      </a:r>
                      <a:endParaRPr lang="fr-BE" sz="1600" dirty="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smtClean="0">
                          <a:latin typeface="Arial"/>
                          <a:ea typeface="Times New Roman"/>
                          <a:cs typeface="Times New Roman"/>
                        </a:rPr>
                        <a:t>J'aimerais</a:t>
                      </a:r>
                      <a:r>
                        <a:rPr lang="fr-FR" sz="1600" b="1" baseline="0" dirty="0" smtClean="0">
                          <a:latin typeface="Arial"/>
                          <a:ea typeface="Times New Roman"/>
                          <a:cs typeface="Times New Roman"/>
                        </a:rPr>
                        <a:t> </a:t>
                      </a:r>
                      <a:r>
                        <a:rPr lang="fr-FR" sz="1600" b="1" dirty="0" smtClean="0">
                          <a:solidFill>
                            <a:srgbClr val="FF0000"/>
                          </a:solidFill>
                          <a:latin typeface="Arial"/>
                          <a:ea typeface="Times New Roman"/>
                          <a:cs typeface="Times New Roman"/>
                        </a:rPr>
                        <a:t>travailler </a:t>
                      </a:r>
                      <a:r>
                        <a:rPr lang="fr-FR" sz="1600" b="1" dirty="0">
                          <a:solidFill>
                            <a:srgbClr val="FF0000"/>
                          </a:solidFill>
                          <a:latin typeface="Arial"/>
                          <a:ea typeface="Times New Roman"/>
                          <a:cs typeface="Times New Roman"/>
                        </a:rPr>
                        <a:t>sur des projets de sciences</a:t>
                      </a:r>
                      <a:r>
                        <a:rPr lang="fr-FR" sz="1600" b="1" dirty="0">
                          <a:latin typeface="Arial"/>
                          <a:ea typeface="Times New Roman"/>
                          <a:cs typeface="Times New Roman"/>
                        </a:rPr>
                        <a:t> à l'âge adulte.</a:t>
                      </a:r>
                      <a:endParaRPr lang="fr-BE" sz="1600" b="1"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27</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solidFill>
                            <a:schemeClr val="bg2"/>
                          </a:solidFill>
                          <a:latin typeface="Arial"/>
                          <a:ea typeface="Times New Roman"/>
                          <a:cs typeface="Times New Roman"/>
                        </a:rPr>
                        <a:t>26</a:t>
                      </a:r>
                      <a:endParaRPr lang="fr-BE" sz="1600" dirty="0">
                        <a:solidFill>
                          <a:schemeClr val="bg2"/>
                        </a:solidFill>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26</a:t>
                      </a:r>
                      <a:endParaRPr lang="fr-BE" sz="1600" dirty="0">
                        <a:latin typeface="Times New Roman"/>
                        <a:ea typeface="Times New Roman"/>
                        <a:cs typeface="Times New Roman"/>
                      </a:endParaRPr>
                    </a:p>
                  </a:txBody>
                  <a:tcPr marL="0" marR="0" marT="0" marB="0" anchor="ctr"/>
                </a:tc>
              </a:tr>
              <a:tr h="370840">
                <a:tc>
                  <a:txBody>
                    <a:bodyPr/>
                    <a:lstStyle/>
                    <a:p>
                      <a:pPr marL="90170" algn="ctr">
                        <a:spcAft>
                          <a:spcPts val="0"/>
                        </a:spcAft>
                      </a:pPr>
                      <a:r>
                        <a:rPr lang="fr-FR" sz="1600" dirty="0">
                          <a:latin typeface="Arial"/>
                          <a:ea typeface="Times New Roman"/>
                          <a:cs typeface="Times New Roman"/>
                        </a:rPr>
                        <a:t>Indice moyen</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0,00</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1" dirty="0">
                          <a:latin typeface="Arial"/>
                          <a:ea typeface="Times New Roman"/>
                          <a:cs typeface="Times New Roman"/>
                        </a:rPr>
                        <a:t>-0,05</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-0,02</a:t>
                      </a:r>
                      <a:endParaRPr lang="fr-BE" sz="1600" dirty="0">
                        <a:latin typeface="Times New Roman"/>
                        <a:ea typeface="Times New Roman"/>
                        <a:cs typeface="Times New Roman"/>
                      </a:endParaRPr>
                    </a:p>
                  </a:txBody>
                  <a:tcPr marL="0" marR="0" marT="0" marB="0" anchor="ctr"/>
                </a:tc>
              </a:tr>
            </a:tbl>
          </a:graphicData>
        </a:graphic>
      </p:graphicFrame>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9B04508B-728F-4BF5-AF88-B4A6B727A020}" type="slidenum">
              <a:rPr lang="fr-BE" smtClean="0"/>
              <a:pPr/>
              <a:t>65</a:t>
            </a:fld>
            <a:endParaRPr lang="fr-B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rmAutofit/>
          </a:bodyPr>
          <a:lstStyle/>
          <a:p>
            <a:r>
              <a:rPr lang="fr-BE"/>
              <a:t>Etudes et carrières scientifiques</a:t>
            </a:r>
          </a:p>
        </p:txBody>
      </p:sp>
      <p:sp>
        <p:nvSpPr>
          <p:cNvPr id="229379" name="Rectangle 3"/>
          <p:cNvSpPr>
            <a:spLocks noGrp="1" noChangeArrowheads="1"/>
          </p:cNvSpPr>
          <p:nvPr>
            <p:ph idx="1"/>
          </p:nvPr>
        </p:nvSpPr>
        <p:spPr/>
        <p:txBody>
          <a:bodyPr/>
          <a:lstStyle/>
          <a:p>
            <a:pPr>
              <a:buClr>
                <a:schemeClr val="accent2"/>
              </a:buClr>
            </a:pPr>
            <a:r>
              <a:rPr lang="fr-BE" dirty="0"/>
              <a:t>Les élèves de la Communauté française sont aussi nombreux qu’en moyenne internationale, et un peu plus nombreux qu’en Flandre, à envisager des études scientifiques (30%) ou des professions dans lesquelles interviennent des sciences (40%)</a:t>
            </a: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66</a:t>
            </a:fld>
            <a:endParaRPr lang="fr-BE"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Carrières scientifiques et performances en sciences</a:t>
            </a:r>
            <a:endParaRPr lang="fr-BE" dirty="0"/>
          </a:p>
        </p:txBody>
      </p:sp>
      <p:graphicFrame>
        <p:nvGraphicFramePr>
          <p:cNvPr id="4" name="Espace réservé du contenu 3"/>
          <p:cNvGraphicFramePr>
            <a:graphicFrameLocks noGrp="1"/>
          </p:cNvGraphicFramePr>
          <p:nvPr>
            <p:ph idx="1"/>
          </p:nvPr>
        </p:nvGraphicFramePr>
        <p:xfrm>
          <a:off x="467544" y="2566784"/>
          <a:ext cx="8229600" cy="2169160"/>
        </p:xfrm>
        <a:graphic>
          <a:graphicData uri="http://schemas.openxmlformats.org/drawingml/2006/table">
            <a:tbl>
              <a:tblPr firstRow="1" bandRow="1">
                <a:tableStyleId>{5C22544A-7EE6-4342-B048-85BDC9FD1C3A}</a:tableStyleId>
              </a:tblPr>
              <a:tblGrid>
                <a:gridCol w="5194920"/>
                <a:gridCol w="1008112"/>
                <a:gridCol w="1008112"/>
                <a:gridCol w="1018456"/>
              </a:tblGrid>
              <a:tr h="370840">
                <a:tc>
                  <a:txBody>
                    <a:bodyPr/>
                    <a:lstStyle/>
                    <a:p>
                      <a:pPr algn="ctr"/>
                      <a:endParaRPr lang="fr-BE" dirty="0"/>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gridSpan="3">
                  <a:txBody>
                    <a:bodyPr/>
                    <a:lstStyle/>
                    <a:p>
                      <a:pPr algn="ctr"/>
                      <a:r>
                        <a:rPr lang="fr-BE" sz="1400" dirty="0" smtClean="0"/>
                        <a:t>Performances en sciences</a:t>
                      </a:r>
                      <a:endParaRPr lang="fr-BE"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BE" sz="1400" dirty="0"/>
                    </a:p>
                  </a:txBody>
                  <a:tcPr anchor="ctr"/>
                </a:tc>
                <a:tc hMerge="1">
                  <a:txBody>
                    <a:bodyPr/>
                    <a:lstStyle/>
                    <a:p>
                      <a:pPr algn="ctr"/>
                      <a:endParaRPr lang="fr-BE" sz="1400" dirty="0"/>
                    </a:p>
                  </a:txBody>
                  <a:tcPr anchor="ctr"/>
                </a:tc>
              </a:tr>
              <a:tr h="370840">
                <a:tc>
                  <a:txBody>
                    <a:bodyPr/>
                    <a:lstStyle/>
                    <a:p>
                      <a:pPr algn="ctr"/>
                      <a:endParaRPr lang="fr-BE" dirty="0"/>
                    </a:p>
                  </a:txBody>
                  <a:tcPr anchor="ctr">
                    <a:lnT w="38100" cmpd="sng">
                      <a:noFill/>
                    </a:lnT>
                  </a:tcPr>
                </a:tc>
                <a:tc>
                  <a:txBody>
                    <a:bodyPr/>
                    <a:lstStyle/>
                    <a:p>
                      <a:pPr algn="ctr"/>
                      <a:r>
                        <a:rPr lang="fr-BE" sz="1400" dirty="0" smtClean="0"/>
                        <a:t>OCDE</a:t>
                      </a:r>
                      <a:endParaRPr lang="fr-BE" sz="1400" dirty="0"/>
                    </a:p>
                  </a:txBody>
                  <a:tcPr anchor="ctr">
                    <a:lnT w="12700" cap="flat" cmpd="sng" algn="ctr">
                      <a:solidFill>
                        <a:schemeClr val="tx1"/>
                      </a:solidFill>
                      <a:prstDash val="solid"/>
                      <a:round/>
                      <a:headEnd type="none" w="med" len="med"/>
                      <a:tailEnd type="none" w="med" len="med"/>
                    </a:lnT>
                  </a:tcPr>
                </a:tc>
                <a:tc>
                  <a:txBody>
                    <a:bodyPr/>
                    <a:lstStyle/>
                    <a:p>
                      <a:pPr algn="ctr"/>
                      <a:r>
                        <a:rPr lang="fr-BE" sz="1400" b="1" dirty="0" smtClean="0"/>
                        <a:t>C. française</a:t>
                      </a:r>
                      <a:endParaRPr lang="fr-BE" sz="1400" b="1" dirty="0"/>
                    </a:p>
                  </a:txBody>
                  <a:tcPr anchor="ctr">
                    <a:lnT w="12700" cap="flat" cmpd="sng" algn="ctr">
                      <a:solidFill>
                        <a:schemeClr val="tx1"/>
                      </a:solidFill>
                      <a:prstDash val="solid"/>
                      <a:round/>
                      <a:headEnd type="none" w="med" len="med"/>
                      <a:tailEnd type="none" w="med" len="med"/>
                    </a:lnT>
                  </a:tcPr>
                </a:tc>
                <a:tc>
                  <a:txBody>
                    <a:bodyPr/>
                    <a:lstStyle/>
                    <a:p>
                      <a:pPr algn="ctr"/>
                      <a:r>
                        <a:rPr lang="fr-BE" sz="1400" dirty="0" smtClean="0"/>
                        <a:t>C. flamande</a:t>
                      </a:r>
                      <a:endParaRPr lang="fr-BE" sz="1400" dirty="0"/>
                    </a:p>
                  </a:txBody>
                  <a:tcPr anchor="ctr">
                    <a:lnT w="12700" cap="flat" cmpd="sng" algn="ctr">
                      <a:solidFill>
                        <a:schemeClr val="tx1"/>
                      </a:solidFill>
                      <a:prstDash val="solid"/>
                      <a:round/>
                      <a:headEnd type="none" w="med" len="med"/>
                      <a:tailEnd type="none" w="med" len="med"/>
                    </a:lnT>
                  </a:tcPr>
                </a:tc>
              </a:tr>
              <a:tr h="370840">
                <a:tc>
                  <a:txBody>
                    <a:bodyPr/>
                    <a:lstStyle/>
                    <a:p>
                      <a:r>
                        <a:rPr lang="fr-BE" dirty="0" smtClean="0"/>
                        <a:t>Elèves</a:t>
                      </a:r>
                      <a:r>
                        <a:rPr lang="fr-BE" baseline="0" dirty="0" smtClean="0"/>
                        <a:t> ayant mentionné une profession à caractère scientifique</a:t>
                      </a:r>
                      <a:endParaRPr lang="fr-BE" dirty="0"/>
                    </a:p>
                  </a:txBody>
                  <a:tcPr/>
                </a:tc>
                <a:tc>
                  <a:txBody>
                    <a:bodyPr/>
                    <a:lstStyle/>
                    <a:p>
                      <a:pPr algn="ctr"/>
                      <a:r>
                        <a:rPr lang="fr-BE" dirty="0" smtClean="0"/>
                        <a:t>537</a:t>
                      </a:r>
                      <a:endParaRPr lang="fr-BE" dirty="0"/>
                    </a:p>
                  </a:txBody>
                  <a:tcPr anchor="ctr"/>
                </a:tc>
                <a:tc>
                  <a:txBody>
                    <a:bodyPr/>
                    <a:lstStyle/>
                    <a:p>
                      <a:pPr algn="ctr"/>
                      <a:r>
                        <a:rPr lang="fr-BE" b="1" dirty="0" smtClean="0"/>
                        <a:t>526</a:t>
                      </a:r>
                      <a:endParaRPr lang="fr-BE" b="1" dirty="0"/>
                    </a:p>
                  </a:txBody>
                  <a:tcPr anchor="ctr"/>
                </a:tc>
                <a:tc>
                  <a:txBody>
                    <a:bodyPr/>
                    <a:lstStyle/>
                    <a:p>
                      <a:pPr algn="ctr"/>
                      <a:r>
                        <a:rPr lang="fr-BE" dirty="0" smtClean="0"/>
                        <a:t>580</a:t>
                      </a:r>
                      <a:endParaRPr lang="fr-BE" dirty="0"/>
                    </a:p>
                  </a:txBody>
                  <a:tcPr anchor="ctr"/>
                </a:tc>
              </a:tr>
              <a:tr h="370840">
                <a:tc>
                  <a:txBody>
                    <a:bodyPr/>
                    <a:lstStyle/>
                    <a:p>
                      <a:r>
                        <a:rPr lang="fr-BE" dirty="0" smtClean="0"/>
                        <a:t>Elèves n’ayant pas mentionné</a:t>
                      </a:r>
                      <a:r>
                        <a:rPr lang="fr-BE" baseline="0" dirty="0" smtClean="0"/>
                        <a:t> une profession à caractère scientifique</a:t>
                      </a:r>
                      <a:endParaRPr lang="fr-BE" dirty="0"/>
                    </a:p>
                  </a:txBody>
                  <a:tcPr/>
                </a:tc>
                <a:tc>
                  <a:txBody>
                    <a:bodyPr/>
                    <a:lstStyle/>
                    <a:p>
                      <a:pPr algn="ctr"/>
                      <a:r>
                        <a:rPr lang="fr-BE" dirty="0" smtClean="0"/>
                        <a:t>489</a:t>
                      </a:r>
                      <a:endParaRPr lang="fr-BE" dirty="0"/>
                    </a:p>
                  </a:txBody>
                  <a:tcPr anchor="ctr"/>
                </a:tc>
                <a:tc>
                  <a:txBody>
                    <a:bodyPr/>
                    <a:lstStyle/>
                    <a:p>
                      <a:pPr algn="ctr"/>
                      <a:r>
                        <a:rPr lang="fr-BE" b="1" dirty="0" smtClean="0"/>
                        <a:t>472</a:t>
                      </a:r>
                      <a:endParaRPr lang="fr-BE" b="1" dirty="0"/>
                    </a:p>
                  </a:txBody>
                  <a:tcPr anchor="ctr"/>
                </a:tc>
                <a:tc>
                  <a:txBody>
                    <a:bodyPr/>
                    <a:lstStyle/>
                    <a:p>
                      <a:pPr algn="ctr"/>
                      <a:r>
                        <a:rPr lang="fr-BE" dirty="0" smtClean="0"/>
                        <a:t>513</a:t>
                      </a:r>
                      <a:endParaRPr lang="fr-BE" dirty="0"/>
                    </a:p>
                  </a:txBody>
                  <a:tcPr anchor="ctr"/>
                </a:tc>
              </a:tr>
            </a:tbl>
          </a:graphicData>
        </a:graphic>
      </p:graphicFrame>
      <p:sp>
        <p:nvSpPr>
          <p:cNvPr id="5" name="Rectangle 6"/>
          <p:cNvSpPr txBox="1">
            <a:spLocks noChangeArrowheads="1"/>
          </p:cNvSpPr>
          <p:nvPr/>
        </p:nvSpPr>
        <p:spPr bwMode="auto">
          <a:xfrm>
            <a:off x="395288" y="5300663"/>
            <a:ext cx="8229600" cy="1262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bg2"/>
              </a:buClr>
              <a:buSzPct val="75000"/>
              <a:buFont typeface="Wingdings" pitchFamily="2" charset="2"/>
              <a:buChar char="n"/>
              <a:tabLst/>
              <a:defRPr/>
            </a:pPr>
            <a:r>
              <a:rPr kumimoji="0" lang="fr-BE" sz="2800" b="0" i="0" u="none" strike="noStrike" kern="0" cap="none" spc="0" normalizeH="0" baseline="0" noProof="0" smtClean="0">
                <a:ln>
                  <a:noFill/>
                </a:ln>
                <a:solidFill>
                  <a:schemeClr val="tx1"/>
                </a:solidFill>
                <a:effectLst/>
                <a:uLnTx/>
                <a:uFillTx/>
                <a:latin typeface="+mn-lt"/>
                <a:ea typeface="+mn-ea"/>
                <a:cs typeface="+mn-cs"/>
              </a:rPr>
              <a:t>Les élèves qui envisagent concrètement d’exercer une profession scientifique ont de meilleures performances en sciences</a:t>
            </a:r>
            <a:endParaRPr kumimoji="0" lang="fr-BE" sz="2800" b="0" i="0" u="none" strike="noStrike" kern="0" cap="none" spc="0" normalizeH="0" baseline="0" noProof="0" dirty="0">
              <a:ln>
                <a:noFill/>
              </a:ln>
              <a:solidFill>
                <a:schemeClr val="tx1"/>
              </a:solidFill>
              <a:effectLst/>
              <a:uLnTx/>
              <a:uFillTx/>
              <a:latin typeface="+mn-lt"/>
              <a:ea typeface="+mn-ea"/>
              <a:cs typeface="+mn-cs"/>
            </a:endParaRPr>
          </a:p>
        </p:txBody>
      </p:sp>
      <p:pic>
        <p:nvPicPr>
          <p:cNvPr id="6"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7" name="Espace réservé du numéro de diapositive 6"/>
          <p:cNvSpPr>
            <a:spLocks noGrp="1"/>
          </p:cNvSpPr>
          <p:nvPr>
            <p:ph type="sldNum" sz="quarter" idx="11"/>
          </p:nvPr>
        </p:nvSpPr>
        <p:spPr/>
        <p:txBody>
          <a:bodyPr/>
          <a:lstStyle/>
          <a:p>
            <a:fld id="{9B04508B-728F-4BF5-AF88-B4A6B727A020}" type="slidenum">
              <a:rPr lang="fr-BE" smtClean="0"/>
              <a:pPr/>
              <a:t>67</a:t>
            </a:fld>
            <a:endParaRPr lang="fr-B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8720"/>
            <a:ext cx="8229600" cy="1371600"/>
          </a:xfrm>
        </p:spPr>
        <p:txBody>
          <a:bodyPr/>
          <a:lstStyle/>
          <a:p>
            <a:r>
              <a:rPr lang="fr-BE" sz="4000" dirty="0" smtClean="0"/>
              <a:t>Etudes et carrières scientifiques selon la filière</a:t>
            </a:r>
            <a:br>
              <a:rPr lang="fr-BE" sz="4000" dirty="0" smtClean="0"/>
            </a:br>
            <a:r>
              <a:rPr lang="fr-BE" sz="4000" dirty="0" smtClean="0"/>
              <a:t> </a:t>
            </a:r>
            <a:r>
              <a:rPr lang="fr-BE" sz="2000" dirty="0" smtClean="0"/>
              <a:t>% d’élèves d’accord ou tout à fait d’accord</a:t>
            </a:r>
            <a:endParaRPr lang="fr-BE" sz="2000" dirty="0"/>
          </a:p>
        </p:txBody>
      </p:sp>
      <p:graphicFrame>
        <p:nvGraphicFramePr>
          <p:cNvPr id="5" name="Espace réservé du tableau 4"/>
          <p:cNvGraphicFramePr>
            <a:graphicFrameLocks/>
          </p:cNvGraphicFramePr>
          <p:nvPr/>
        </p:nvGraphicFramePr>
        <p:xfrm>
          <a:off x="457200" y="3018884"/>
          <a:ext cx="8229600" cy="2786380"/>
        </p:xfrm>
        <a:graphic>
          <a:graphicData uri="http://schemas.openxmlformats.org/drawingml/2006/table">
            <a:tbl>
              <a:tblPr firstRow="1" bandRow="1">
                <a:tableStyleId>{5C22544A-7EE6-4342-B048-85BDC9FD1C3A}</a:tableStyleId>
              </a:tblPr>
              <a:tblGrid>
                <a:gridCol w="5122912"/>
                <a:gridCol w="1080120"/>
                <a:gridCol w="1152128"/>
                <a:gridCol w="874440"/>
              </a:tblGrid>
              <a:tr h="370840">
                <a:tc>
                  <a:txBody>
                    <a:bodyPr/>
                    <a:lstStyle/>
                    <a:p>
                      <a:pPr algn="ctr">
                        <a:spcAft>
                          <a:spcPts val="0"/>
                        </a:spcAft>
                      </a:pP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Transition</a:t>
                      </a:r>
                      <a:endParaRPr lang="fr-BE" sz="1400" dirty="0">
                        <a:latin typeface="Times New Roman"/>
                        <a:ea typeface="Times New Roman"/>
                        <a:cs typeface="Times New Roman"/>
                      </a:endParaRPr>
                    </a:p>
                  </a:txBody>
                  <a:tcPr marL="9525" marR="9525" marT="9525" marB="0" anchor="ctr"/>
                </a:tc>
                <a:tc>
                  <a:txBody>
                    <a:bodyPr/>
                    <a:lstStyle/>
                    <a:p>
                      <a:pPr algn="ctr">
                        <a:spcAft>
                          <a:spcPts val="0"/>
                        </a:spcAft>
                      </a:pPr>
                      <a:r>
                        <a:rPr lang="fr-FR" sz="1400" b="1" dirty="0" smtClean="0">
                          <a:solidFill>
                            <a:schemeClr val="tx1"/>
                          </a:solidFill>
                          <a:latin typeface="Arial"/>
                          <a:ea typeface="Times New Roman"/>
                          <a:cs typeface="Times New Roman"/>
                        </a:rPr>
                        <a:t>Qualification</a:t>
                      </a:r>
                      <a:endParaRPr lang="fr-BE" sz="1400" dirty="0">
                        <a:solidFill>
                          <a:schemeClr val="tx1"/>
                        </a:solidFill>
                        <a:latin typeface="Times New Roman"/>
                        <a:ea typeface="Times New Roman"/>
                        <a:cs typeface="Times New Roman"/>
                      </a:endParaRPr>
                    </a:p>
                  </a:txBody>
                  <a:tcPr marL="9525" marR="9525" marT="9525" marB="0" anchor="ctr"/>
                </a:tc>
                <a:tc>
                  <a:txBody>
                    <a:bodyPr/>
                    <a:lstStyle/>
                    <a:p>
                      <a:pPr algn="ctr">
                        <a:spcAft>
                          <a:spcPts val="0"/>
                        </a:spcAft>
                      </a:pPr>
                      <a:r>
                        <a:rPr lang="fr-FR" sz="1400" dirty="0" smtClean="0">
                          <a:latin typeface="Arial"/>
                          <a:ea typeface="Times New Roman"/>
                          <a:cs typeface="Times New Roman"/>
                        </a:rPr>
                        <a:t>C. française</a:t>
                      </a:r>
                      <a:endParaRPr lang="fr-BE" sz="1400" dirty="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J'aimerais exercer une </a:t>
                      </a:r>
                      <a:r>
                        <a:rPr lang="fr-FR" sz="1600" b="1" dirty="0">
                          <a:solidFill>
                            <a:srgbClr val="FF0000"/>
                          </a:solidFill>
                          <a:latin typeface="Arial"/>
                          <a:ea typeface="Times New Roman"/>
                          <a:cs typeface="Times New Roman"/>
                        </a:rPr>
                        <a:t>profession </a:t>
                      </a:r>
                      <a:r>
                        <a:rPr lang="fr-FR" sz="1600" b="1" dirty="0">
                          <a:latin typeface="Arial"/>
                          <a:ea typeface="Times New Roman"/>
                          <a:cs typeface="Times New Roman"/>
                        </a:rPr>
                        <a:t>dans laquelle interviennent les sciences.</a:t>
                      </a:r>
                      <a:endParaRPr lang="fr-BE" sz="1600" b="1" dirty="0">
                        <a:latin typeface="Times New Roman"/>
                        <a:ea typeface="Times New Roman"/>
                        <a:cs typeface="Times New Roman"/>
                      </a:endParaRPr>
                    </a:p>
                  </a:txBody>
                  <a:tcPr marL="9525" marR="9525" marT="9525" marB="0" anchor="ctr"/>
                </a:tc>
                <a:tc>
                  <a:txBody>
                    <a:bodyPr/>
                    <a:lstStyle/>
                    <a:p>
                      <a:pPr algn="ctr">
                        <a:spcAft>
                          <a:spcPts val="0"/>
                        </a:spcAft>
                      </a:pPr>
                      <a:r>
                        <a:rPr lang="fr-FR" sz="1600">
                          <a:solidFill>
                            <a:srgbClr val="0000FF"/>
                          </a:solidFill>
                          <a:latin typeface="Arial"/>
                          <a:ea typeface="Times New Roman"/>
                          <a:cs typeface="Times New Roman"/>
                        </a:rPr>
                        <a:t>48</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0" dirty="0">
                          <a:solidFill>
                            <a:schemeClr val="bg2"/>
                          </a:solidFill>
                          <a:latin typeface="Arial"/>
                          <a:ea typeface="Times New Roman"/>
                          <a:cs typeface="Times New Roman"/>
                        </a:rPr>
                        <a:t>26</a:t>
                      </a:r>
                      <a:endParaRPr lang="fr-BE" sz="1600" b="0" dirty="0">
                        <a:solidFill>
                          <a:schemeClr val="bg2"/>
                        </a:solidFill>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40</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J'aimerais </a:t>
                      </a:r>
                      <a:r>
                        <a:rPr lang="fr-FR" sz="1600" b="1" dirty="0">
                          <a:solidFill>
                            <a:srgbClr val="FF0000"/>
                          </a:solidFill>
                          <a:latin typeface="Arial"/>
                          <a:ea typeface="Times New Roman"/>
                          <a:cs typeface="Times New Roman"/>
                        </a:rPr>
                        <a:t>étudier</a:t>
                      </a:r>
                      <a:r>
                        <a:rPr lang="fr-FR" sz="1600" b="1" dirty="0">
                          <a:latin typeface="Arial"/>
                          <a:ea typeface="Times New Roman"/>
                          <a:cs typeface="Times New Roman"/>
                        </a:rPr>
                        <a:t> les sciences après mes études secondaires.</a:t>
                      </a:r>
                      <a:endParaRPr lang="fr-BE" sz="1600" b="1" dirty="0">
                        <a:latin typeface="Times New Roman"/>
                        <a:ea typeface="Times New Roman"/>
                        <a:cs typeface="Times New Roman"/>
                      </a:endParaRPr>
                    </a:p>
                  </a:txBody>
                  <a:tcPr marL="9525" marR="9525" marT="9525" marB="0" anchor="ctr"/>
                </a:tc>
                <a:tc>
                  <a:txBody>
                    <a:bodyPr/>
                    <a:lstStyle/>
                    <a:p>
                      <a:pPr algn="ctr">
                        <a:spcAft>
                          <a:spcPts val="0"/>
                        </a:spcAft>
                      </a:pPr>
                      <a:r>
                        <a:rPr lang="fr-FR" sz="1600">
                          <a:solidFill>
                            <a:srgbClr val="0000FF"/>
                          </a:solidFill>
                          <a:latin typeface="Arial"/>
                          <a:ea typeface="Times New Roman"/>
                          <a:cs typeface="Times New Roman"/>
                        </a:rPr>
                        <a:t>39</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0" dirty="0">
                          <a:solidFill>
                            <a:schemeClr val="bg2"/>
                          </a:solidFill>
                          <a:latin typeface="Arial"/>
                          <a:ea typeface="Times New Roman"/>
                          <a:cs typeface="Times New Roman"/>
                        </a:rPr>
                        <a:t>17</a:t>
                      </a:r>
                      <a:endParaRPr lang="fr-BE" sz="1600" b="0" dirty="0">
                        <a:solidFill>
                          <a:schemeClr val="bg2"/>
                        </a:solidFill>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31</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a:latin typeface="Arial"/>
                          <a:ea typeface="Times New Roman"/>
                          <a:cs typeface="Times New Roman"/>
                        </a:rPr>
                        <a:t>J'aimerais passer ma vie à faire des </a:t>
                      </a:r>
                      <a:r>
                        <a:rPr lang="fr-FR" sz="1600" b="1" dirty="0">
                          <a:solidFill>
                            <a:srgbClr val="FF0000"/>
                          </a:solidFill>
                          <a:latin typeface="Arial"/>
                          <a:ea typeface="Times New Roman"/>
                          <a:cs typeface="Times New Roman"/>
                        </a:rPr>
                        <a:t>sciences à un niveau avancé</a:t>
                      </a:r>
                      <a:r>
                        <a:rPr lang="fr-FR" sz="1600" b="1" dirty="0">
                          <a:latin typeface="Arial"/>
                          <a:ea typeface="Times New Roman"/>
                          <a:cs typeface="Times New Roman"/>
                        </a:rPr>
                        <a:t>.</a:t>
                      </a:r>
                      <a:endParaRPr lang="fr-BE" sz="1600" b="1" dirty="0">
                        <a:latin typeface="Times New Roman"/>
                        <a:ea typeface="Times New Roman"/>
                        <a:cs typeface="Times New Roman"/>
                      </a:endParaRPr>
                    </a:p>
                  </a:txBody>
                  <a:tcPr marL="9525" marR="9525" marT="9525" marB="0" anchor="ctr"/>
                </a:tc>
                <a:tc>
                  <a:txBody>
                    <a:bodyPr/>
                    <a:lstStyle/>
                    <a:p>
                      <a:pPr algn="ctr">
                        <a:spcAft>
                          <a:spcPts val="0"/>
                        </a:spcAft>
                      </a:pPr>
                      <a:r>
                        <a:rPr lang="fr-FR" sz="1600">
                          <a:solidFill>
                            <a:srgbClr val="0000FF"/>
                          </a:solidFill>
                          <a:latin typeface="Arial"/>
                          <a:ea typeface="Times New Roman"/>
                          <a:cs typeface="Times New Roman"/>
                        </a:rPr>
                        <a:t>22</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0" dirty="0">
                          <a:solidFill>
                            <a:schemeClr val="bg2"/>
                          </a:solidFill>
                          <a:latin typeface="Arial"/>
                          <a:ea typeface="Times New Roman"/>
                          <a:cs typeface="Times New Roman"/>
                        </a:rPr>
                        <a:t>12</a:t>
                      </a:r>
                      <a:endParaRPr lang="fr-BE" sz="1600" b="0" dirty="0">
                        <a:solidFill>
                          <a:schemeClr val="bg2"/>
                        </a:solidFill>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18</a:t>
                      </a:r>
                      <a:endParaRPr lang="fr-BE" sz="1600">
                        <a:latin typeface="Times New Roman"/>
                        <a:ea typeface="Times New Roman"/>
                        <a:cs typeface="Times New Roman"/>
                      </a:endParaRPr>
                    </a:p>
                  </a:txBody>
                  <a:tcPr marL="0" marR="0" marT="0" marB="0" anchor="ctr"/>
                </a:tc>
              </a:tr>
              <a:tr h="370840">
                <a:tc>
                  <a:txBody>
                    <a:bodyPr/>
                    <a:lstStyle/>
                    <a:p>
                      <a:pPr marL="90170">
                        <a:spcAft>
                          <a:spcPts val="0"/>
                        </a:spcAft>
                      </a:pPr>
                      <a:r>
                        <a:rPr lang="fr-FR" sz="1600" b="1" dirty="0" smtClean="0">
                          <a:latin typeface="Arial"/>
                          <a:ea typeface="Times New Roman"/>
                          <a:cs typeface="Times New Roman"/>
                        </a:rPr>
                        <a:t>J'aimerais</a:t>
                      </a:r>
                      <a:r>
                        <a:rPr lang="fr-FR" sz="1600" b="1" baseline="0" dirty="0" smtClean="0">
                          <a:latin typeface="Arial"/>
                          <a:ea typeface="Times New Roman"/>
                          <a:cs typeface="Times New Roman"/>
                        </a:rPr>
                        <a:t> </a:t>
                      </a:r>
                      <a:r>
                        <a:rPr lang="fr-FR" sz="1600" b="1" dirty="0" smtClean="0">
                          <a:solidFill>
                            <a:srgbClr val="FF0000"/>
                          </a:solidFill>
                          <a:latin typeface="Arial"/>
                          <a:ea typeface="Times New Roman"/>
                          <a:cs typeface="Times New Roman"/>
                        </a:rPr>
                        <a:t>travailler </a:t>
                      </a:r>
                      <a:r>
                        <a:rPr lang="fr-FR" sz="1600" b="1" dirty="0">
                          <a:solidFill>
                            <a:srgbClr val="FF0000"/>
                          </a:solidFill>
                          <a:latin typeface="Arial"/>
                          <a:ea typeface="Times New Roman"/>
                          <a:cs typeface="Times New Roman"/>
                        </a:rPr>
                        <a:t>sur des projets de sciences</a:t>
                      </a:r>
                      <a:r>
                        <a:rPr lang="fr-FR" sz="1600" b="1" dirty="0">
                          <a:latin typeface="Arial"/>
                          <a:ea typeface="Times New Roman"/>
                          <a:cs typeface="Times New Roman"/>
                        </a:rPr>
                        <a:t> à l'âge adulte.</a:t>
                      </a:r>
                      <a:endParaRPr lang="fr-BE" sz="1600" b="1" dirty="0">
                        <a:latin typeface="Times New Roman"/>
                        <a:ea typeface="Times New Roman"/>
                        <a:cs typeface="Times New Roman"/>
                      </a:endParaRPr>
                    </a:p>
                  </a:txBody>
                  <a:tcPr marL="9525" marR="9525" marT="9525" marB="0" anchor="ctr"/>
                </a:tc>
                <a:tc>
                  <a:txBody>
                    <a:bodyPr/>
                    <a:lstStyle/>
                    <a:p>
                      <a:pPr algn="ctr">
                        <a:spcAft>
                          <a:spcPts val="0"/>
                        </a:spcAft>
                      </a:pPr>
                      <a:r>
                        <a:rPr lang="fr-FR" sz="1600">
                          <a:solidFill>
                            <a:srgbClr val="0000FF"/>
                          </a:solidFill>
                          <a:latin typeface="Arial"/>
                          <a:ea typeface="Times New Roman"/>
                          <a:cs typeface="Times New Roman"/>
                        </a:rPr>
                        <a:t>31</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b="0" dirty="0">
                          <a:solidFill>
                            <a:schemeClr val="bg2"/>
                          </a:solidFill>
                          <a:latin typeface="Arial"/>
                          <a:ea typeface="Times New Roman"/>
                          <a:cs typeface="Times New Roman"/>
                        </a:rPr>
                        <a:t>16</a:t>
                      </a:r>
                      <a:endParaRPr lang="fr-BE" sz="1600" b="0" dirty="0">
                        <a:solidFill>
                          <a:schemeClr val="bg2"/>
                        </a:solidFill>
                        <a:latin typeface="Times New Roman"/>
                        <a:ea typeface="Times New Roman"/>
                        <a:cs typeface="Times New Roman"/>
                      </a:endParaRPr>
                    </a:p>
                  </a:txBody>
                  <a:tcPr marL="9525" marR="9525" marT="9525" marB="0" anchor="ctr"/>
                </a:tc>
                <a:tc>
                  <a:txBody>
                    <a:bodyPr/>
                    <a:lstStyle/>
                    <a:p>
                      <a:pPr algn="ctr">
                        <a:spcAft>
                          <a:spcPts val="0"/>
                        </a:spcAft>
                      </a:pPr>
                      <a:r>
                        <a:rPr lang="fr-FR" sz="1600">
                          <a:latin typeface="Arial"/>
                          <a:ea typeface="Times New Roman"/>
                          <a:cs typeface="Times New Roman"/>
                        </a:rPr>
                        <a:t>26</a:t>
                      </a:r>
                      <a:endParaRPr lang="fr-BE" sz="1600">
                        <a:latin typeface="Times New Roman"/>
                        <a:ea typeface="Times New Roman"/>
                        <a:cs typeface="Times New Roman"/>
                      </a:endParaRPr>
                    </a:p>
                  </a:txBody>
                  <a:tcPr marL="0" marR="0" marT="0" marB="0" anchor="ctr"/>
                </a:tc>
              </a:tr>
              <a:tr h="370840">
                <a:tc>
                  <a:txBody>
                    <a:bodyPr/>
                    <a:lstStyle/>
                    <a:p>
                      <a:pPr marL="90170" algn="ctr">
                        <a:spcAft>
                          <a:spcPts val="0"/>
                        </a:spcAft>
                      </a:pPr>
                      <a:r>
                        <a:rPr lang="fr-FR" sz="1600" dirty="0">
                          <a:latin typeface="Arial"/>
                          <a:ea typeface="Times New Roman"/>
                          <a:cs typeface="Times New Roman"/>
                        </a:rPr>
                        <a:t>Indice moyen</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a:solidFill>
                            <a:srgbClr val="0000FF"/>
                          </a:solidFill>
                          <a:latin typeface="Arial"/>
                          <a:ea typeface="Times New Roman"/>
                          <a:cs typeface="Times New Roman"/>
                        </a:rPr>
                        <a:t>0,12</a:t>
                      </a:r>
                      <a:endParaRPr lang="fr-BE" sz="1600">
                        <a:latin typeface="Times New Roman"/>
                        <a:ea typeface="Times New Roman"/>
                        <a:cs typeface="Times New Roman"/>
                      </a:endParaRPr>
                    </a:p>
                  </a:txBody>
                  <a:tcPr marL="9525" marR="9525" marT="9525" marB="0" anchor="ctr"/>
                </a:tc>
                <a:tc>
                  <a:txBody>
                    <a:bodyPr/>
                    <a:lstStyle/>
                    <a:p>
                      <a:pPr algn="ctr">
                        <a:spcAft>
                          <a:spcPts val="0"/>
                        </a:spcAft>
                      </a:pPr>
                      <a:r>
                        <a:rPr lang="fr-FR" sz="1600" dirty="0">
                          <a:solidFill>
                            <a:schemeClr val="bg2"/>
                          </a:solidFill>
                          <a:latin typeface="Arial"/>
                          <a:ea typeface="Times New Roman"/>
                          <a:cs typeface="Times New Roman"/>
                        </a:rPr>
                        <a:t>-0,34</a:t>
                      </a:r>
                      <a:endParaRPr lang="fr-BE" sz="1600" dirty="0">
                        <a:solidFill>
                          <a:schemeClr val="bg2"/>
                        </a:solidFill>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-0,05</a:t>
                      </a:r>
                      <a:endParaRPr lang="fr-BE" sz="1600" dirty="0">
                        <a:latin typeface="Times New Roman"/>
                        <a:ea typeface="Times New Roman"/>
                        <a:cs typeface="Times New Roman"/>
                      </a:endParaRPr>
                    </a:p>
                  </a:txBody>
                  <a:tcPr marL="0" marR="0" marT="0" marB="0" anchor="ctr"/>
                </a:tc>
              </a:tr>
            </a:tbl>
          </a:graphicData>
        </a:graphic>
      </p:graphicFrame>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9B04508B-728F-4BF5-AF88-B4A6B727A020}" type="slidenum">
              <a:rPr lang="fr-BE" smtClean="0"/>
              <a:pPr/>
              <a:t>68</a:t>
            </a:fld>
            <a:endParaRPr lang="fr-BE"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617240"/>
            <a:ext cx="8229600" cy="1371600"/>
          </a:xfrm>
        </p:spPr>
        <p:txBody>
          <a:bodyPr>
            <a:normAutofit/>
          </a:bodyPr>
          <a:lstStyle/>
          <a:p>
            <a:r>
              <a:rPr lang="fr-BE" sz="4000" dirty="0"/>
              <a:t>Etudes et carrières scientifiques, selon la filière</a:t>
            </a:r>
          </a:p>
        </p:txBody>
      </p:sp>
      <p:sp>
        <p:nvSpPr>
          <p:cNvPr id="237571" name="Rectangle 3"/>
          <p:cNvSpPr>
            <a:spLocks noGrp="1" noChangeArrowheads="1"/>
          </p:cNvSpPr>
          <p:nvPr>
            <p:ph idx="1"/>
          </p:nvPr>
        </p:nvSpPr>
        <p:spPr>
          <a:xfrm>
            <a:off x="468313" y="2348880"/>
            <a:ext cx="8229600" cy="4026520"/>
          </a:xfrm>
        </p:spPr>
        <p:txBody>
          <a:bodyPr/>
          <a:lstStyle/>
          <a:p>
            <a:pPr>
              <a:buClr>
                <a:schemeClr val="accent2"/>
              </a:buClr>
            </a:pPr>
            <a:r>
              <a:rPr lang="fr-BE" dirty="0"/>
              <a:t>Selon la filière fréquentée, les élèves n’envisagent pas du tout dans les mêmes proportions de poursuivre des études scientifiques, ni même d’exercer des professions à caractère scientifique</a:t>
            </a: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69</a:t>
            </a:fld>
            <a:endParaRPr lang="fr-BE"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755650" y="260350"/>
            <a:ext cx="7772400" cy="1143000"/>
          </a:xfrm>
        </p:spPr>
        <p:txBody>
          <a:bodyPr/>
          <a:lstStyle/>
          <a:p>
            <a:r>
              <a:rPr lang="fr-BE" sz="3200" dirty="0">
                <a:latin typeface="Verdana" pitchFamily="34" charset="0"/>
              </a:rPr>
              <a:t>Modalités d’évaluation</a:t>
            </a:r>
            <a:endParaRPr lang="fr-FR" sz="3200" dirty="0">
              <a:latin typeface="Verdana" pitchFamily="34" charset="0"/>
            </a:endParaRPr>
          </a:p>
        </p:txBody>
      </p:sp>
      <p:sp>
        <p:nvSpPr>
          <p:cNvPr id="54275" name="Rectangle 1027"/>
          <p:cNvSpPr>
            <a:spLocks noGrp="1" noChangeArrowheads="1"/>
          </p:cNvSpPr>
          <p:nvPr>
            <p:ph type="body" idx="1"/>
          </p:nvPr>
        </p:nvSpPr>
        <p:spPr>
          <a:xfrm>
            <a:off x="684213" y="1628775"/>
            <a:ext cx="8208962" cy="4114800"/>
          </a:xfrm>
        </p:spPr>
        <p:txBody>
          <a:bodyPr/>
          <a:lstStyle/>
          <a:p>
            <a:pPr>
              <a:lnSpc>
                <a:spcPct val="90000"/>
              </a:lnSpc>
              <a:buClr>
                <a:srgbClr val="FFFF00"/>
              </a:buClr>
              <a:buSzPct val="70000"/>
            </a:pPr>
            <a:r>
              <a:rPr lang="fr-BE" sz="2400">
                <a:latin typeface="Arial" charset="0"/>
              </a:rPr>
              <a:t>2 heures de test cognitif</a:t>
            </a:r>
          </a:p>
          <a:p>
            <a:pPr>
              <a:lnSpc>
                <a:spcPct val="90000"/>
              </a:lnSpc>
              <a:buClr>
                <a:srgbClr val="FFFF00"/>
              </a:buClr>
              <a:buSzPct val="70000"/>
            </a:pPr>
            <a:r>
              <a:rPr lang="fr-BE" sz="2400">
                <a:latin typeface="Arial" charset="0"/>
              </a:rPr>
              <a:t>Un questionnaire à l’élève et au chef d’établissement </a:t>
            </a:r>
          </a:p>
          <a:p>
            <a:pPr>
              <a:lnSpc>
                <a:spcPct val="90000"/>
              </a:lnSpc>
              <a:buClr>
                <a:srgbClr val="FFFF00"/>
              </a:buClr>
              <a:buSzPct val="70000"/>
              <a:buFont typeface="Wingdings" pitchFamily="2" charset="2"/>
              <a:buNone/>
            </a:pPr>
            <a:r>
              <a:rPr lang="fr-BE" sz="2400">
                <a:latin typeface="Arial" charset="0"/>
                <a:cs typeface="Arial" charset="0"/>
              </a:rPr>
              <a:t>	=&gt; Apportent des informations pour comprendre et relativiser les performances entre et à l’intérieur des systèmes éducatifs</a:t>
            </a:r>
            <a:endParaRPr lang="fr-FR" sz="2400">
              <a:latin typeface="Arial" charset="0"/>
            </a:endParaRPr>
          </a:p>
          <a:p>
            <a:pPr>
              <a:lnSpc>
                <a:spcPct val="90000"/>
              </a:lnSpc>
              <a:buClr>
                <a:srgbClr val="FFFF00"/>
              </a:buClr>
              <a:buSzPct val="70000"/>
            </a:pPr>
            <a:r>
              <a:rPr lang="fr-BE" sz="2400">
                <a:latin typeface="Arial" charset="0"/>
              </a:rPr>
              <a:t>Des formats de question variés : questions à choix multiple, questions ouvertes à réponse brève, questions ouvertes à réponse construite</a:t>
            </a:r>
          </a:p>
          <a:p>
            <a:pPr>
              <a:lnSpc>
                <a:spcPct val="90000"/>
              </a:lnSpc>
              <a:buClr>
                <a:srgbClr val="FFFF00"/>
              </a:buClr>
              <a:buSzPct val="70000"/>
            </a:pPr>
            <a:r>
              <a:rPr lang="fr-BE" sz="2400">
                <a:latin typeface="Arial" charset="0"/>
              </a:rPr>
              <a:t>Des modalités de correction standardisées et des vérifications de la concordance entre correcteurs par pays et entre pays</a:t>
            </a:r>
            <a:endParaRPr lang="fr-BE" sz="2800">
              <a:latin typeface="Arial" charset="0"/>
            </a:endParaRP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1256"/>
            <a:ext cx="8229600" cy="1371600"/>
          </a:xfrm>
        </p:spPr>
        <p:txBody>
          <a:bodyPr/>
          <a:lstStyle/>
          <a:p>
            <a:r>
              <a:rPr lang="fr-BE" sz="4000" dirty="0" smtClean="0"/>
              <a:t>Information sur les carrières scientifiques</a:t>
            </a:r>
            <a:br>
              <a:rPr lang="fr-BE" sz="4000" dirty="0" smtClean="0"/>
            </a:br>
            <a:r>
              <a:rPr lang="fr-BE" sz="4000" dirty="0" smtClean="0"/>
              <a:t> </a:t>
            </a:r>
            <a:r>
              <a:rPr lang="fr-BE" sz="2000" dirty="0" smtClean="0"/>
              <a:t>% d’élèves s’estimant assez bien ou très bien informés</a:t>
            </a:r>
            <a:endParaRPr lang="fr-BE" sz="4000" dirty="0"/>
          </a:p>
        </p:txBody>
      </p:sp>
      <p:graphicFrame>
        <p:nvGraphicFramePr>
          <p:cNvPr id="5" name="Espace réservé du contenu 3"/>
          <p:cNvGraphicFramePr>
            <a:graphicFrameLocks noGrp="1"/>
          </p:cNvGraphicFramePr>
          <p:nvPr>
            <p:ph idx="1"/>
          </p:nvPr>
        </p:nvGraphicFramePr>
        <p:xfrm>
          <a:off x="467544" y="2539588"/>
          <a:ext cx="8229600" cy="3121660"/>
        </p:xfrm>
        <a:graphic>
          <a:graphicData uri="http://schemas.openxmlformats.org/drawingml/2006/table">
            <a:tbl>
              <a:tblPr firstRow="1" bandRow="1">
                <a:tableStyleId>{5C22544A-7EE6-4342-B048-85BDC9FD1C3A}</a:tableStyleId>
              </a:tblPr>
              <a:tblGrid>
                <a:gridCol w="5194920"/>
                <a:gridCol w="1008112"/>
                <a:gridCol w="1008112"/>
                <a:gridCol w="1018456"/>
              </a:tblGrid>
              <a:tr h="370840">
                <a:tc>
                  <a:txBody>
                    <a:bodyPr/>
                    <a:lstStyle/>
                    <a:p>
                      <a:pPr algn="ctr"/>
                      <a:endParaRPr lang="fr-BE" dirty="0"/>
                    </a:p>
                  </a:txBody>
                  <a:tcPr anchor="ctr"/>
                </a:tc>
                <a:tc>
                  <a:txBody>
                    <a:bodyPr/>
                    <a:lstStyle/>
                    <a:p>
                      <a:pPr algn="ctr"/>
                      <a:r>
                        <a:rPr lang="fr-BE" sz="1400" dirty="0" smtClean="0"/>
                        <a:t>OCDE</a:t>
                      </a:r>
                      <a:endParaRPr lang="fr-BE" sz="1400" dirty="0"/>
                    </a:p>
                  </a:txBody>
                  <a:tcPr anchor="ctr"/>
                </a:tc>
                <a:tc>
                  <a:txBody>
                    <a:bodyPr/>
                    <a:lstStyle/>
                    <a:p>
                      <a:pPr algn="ctr"/>
                      <a:r>
                        <a:rPr lang="fr-BE" sz="1400" b="1" dirty="0" smtClean="0"/>
                        <a:t>C. française</a:t>
                      </a:r>
                      <a:endParaRPr lang="fr-BE" sz="1400" b="1" dirty="0"/>
                    </a:p>
                  </a:txBody>
                  <a:tcPr anchor="ctr"/>
                </a:tc>
                <a:tc>
                  <a:txBody>
                    <a:bodyPr/>
                    <a:lstStyle/>
                    <a:p>
                      <a:pPr algn="ctr"/>
                      <a:r>
                        <a:rPr lang="fr-BE" sz="1400" dirty="0" smtClean="0"/>
                        <a:t>C. flamande</a:t>
                      </a:r>
                      <a:endParaRPr lang="fr-BE" sz="1400" dirty="0"/>
                    </a:p>
                  </a:txBody>
                  <a:tcPr anchor="ctr"/>
                </a:tc>
              </a:tr>
              <a:tr h="370840">
                <a:tc>
                  <a:txBody>
                    <a:bodyPr/>
                    <a:lstStyle/>
                    <a:p>
                      <a:pPr>
                        <a:spcAft>
                          <a:spcPts val="0"/>
                        </a:spcAft>
                      </a:pPr>
                      <a:r>
                        <a:rPr lang="fr-FR" sz="1600" dirty="0">
                          <a:latin typeface="Arial"/>
                          <a:ea typeface="Times New Roman"/>
                          <a:cs typeface="Times New Roman"/>
                        </a:rPr>
                        <a:t>Les </a:t>
                      </a:r>
                      <a:r>
                        <a:rPr lang="fr-FR" sz="1600" dirty="0">
                          <a:solidFill>
                            <a:srgbClr val="FF0000"/>
                          </a:solidFill>
                          <a:latin typeface="Arial"/>
                          <a:ea typeface="Times New Roman"/>
                          <a:cs typeface="Times New Roman"/>
                        </a:rPr>
                        <a:t>professions</a:t>
                      </a:r>
                      <a:r>
                        <a:rPr lang="fr-FR" sz="1600" dirty="0">
                          <a:latin typeface="Arial"/>
                          <a:ea typeface="Times New Roman"/>
                          <a:cs typeface="Times New Roman"/>
                        </a:rPr>
                        <a:t> à caractère scientifique </a:t>
                      </a:r>
                      <a:r>
                        <a:rPr lang="fr-FR" sz="1600" dirty="0">
                          <a:solidFill>
                            <a:srgbClr val="FF0000"/>
                          </a:solidFill>
                          <a:latin typeface="Arial"/>
                          <a:ea typeface="Times New Roman"/>
                          <a:cs typeface="Times New Roman"/>
                        </a:rPr>
                        <a:t>qui existent</a:t>
                      </a:r>
                      <a:r>
                        <a:rPr lang="fr-FR" sz="1600" dirty="0">
                          <a:latin typeface="Arial"/>
                          <a:ea typeface="Times New Roman"/>
                          <a:cs typeface="Times New Roman"/>
                        </a:rPr>
                        <a:t> sur le marché de l'emploi</a:t>
                      </a:r>
                      <a:endParaRPr lang="fr-BE" sz="1600" dirty="0">
                        <a:latin typeface="Times New Roman"/>
                        <a:ea typeface="Times New Roman"/>
                        <a:cs typeface="Times New Roman"/>
                      </a:endParaRPr>
                    </a:p>
                  </a:txBody>
                  <a:tcPr marL="9525" marR="9525" marT="9525" marB="0" anchor="b"/>
                </a:tc>
                <a:tc>
                  <a:txBody>
                    <a:bodyPr/>
                    <a:lstStyle/>
                    <a:p>
                      <a:pPr algn="ctr">
                        <a:spcAft>
                          <a:spcPts val="0"/>
                        </a:spcAft>
                      </a:pPr>
                      <a:r>
                        <a:rPr lang="fr-FR" sz="1600" dirty="0">
                          <a:latin typeface="Arial"/>
                          <a:ea typeface="Times New Roman"/>
                          <a:cs typeface="Times New Roman"/>
                        </a:rPr>
                        <a:t>47</a:t>
                      </a:r>
                      <a:endParaRPr lang="fr-BE" sz="1600" dirty="0">
                        <a:latin typeface="Times New Roman"/>
                        <a:ea typeface="Times New Roman"/>
                        <a:cs typeface="Times New Roman"/>
                      </a:endParaRPr>
                    </a:p>
                  </a:txBody>
                  <a:tcPr marL="0" marR="0" marT="0" marB="0" anchor="ctr"/>
                </a:tc>
                <a:tc>
                  <a:txBody>
                    <a:bodyPr/>
                    <a:lstStyle/>
                    <a:p>
                      <a:pPr marL="0" algn="ctr" defTabSz="914400" rtl="0" eaLnBrk="1" latinLnBrk="0" hangingPunct="1">
                        <a:spcAft>
                          <a:spcPts val="0"/>
                        </a:spcAft>
                      </a:pPr>
                      <a:r>
                        <a:rPr lang="fr-FR" sz="1600" b="1" u="sng" kern="1200" dirty="0">
                          <a:solidFill>
                            <a:schemeClr val="dk1"/>
                          </a:solidFill>
                          <a:latin typeface="Arial"/>
                          <a:ea typeface="Times New Roman"/>
                          <a:cs typeface="Times New Roman"/>
                        </a:rPr>
                        <a:t>37</a:t>
                      </a:r>
                      <a:endParaRPr lang="fr-BE" sz="1600" b="1" u="sng" kern="1200" dirty="0">
                        <a:solidFill>
                          <a:schemeClr val="dk1"/>
                        </a:solidFill>
                        <a:latin typeface="Arial"/>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45</a:t>
                      </a:r>
                      <a:endParaRPr lang="fr-BE" sz="1600" dirty="0">
                        <a:latin typeface="Times New Roman"/>
                        <a:ea typeface="Times New Roman"/>
                        <a:cs typeface="Times New Roman"/>
                      </a:endParaRPr>
                    </a:p>
                  </a:txBody>
                  <a:tcPr marL="0" marR="0" marT="0" marB="0" anchor="ctr"/>
                </a:tc>
              </a:tr>
              <a:tr h="370840">
                <a:tc>
                  <a:txBody>
                    <a:bodyPr/>
                    <a:lstStyle/>
                    <a:p>
                      <a:pPr>
                        <a:spcAft>
                          <a:spcPts val="0"/>
                        </a:spcAft>
                      </a:pPr>
                      <a:r>
                        <a:rPr lang="fr-FR" sz="1600" dirty="0">
                          <a:solidFill>
                            <a:srgbClr val="FF0000"/>
                          </a:solidFill>
                          <a:latin typeface="Arial"/>
                          <a:ea typeface="Times New Roman"/>
                          <a:cs typeface="Times New Roman"/>
                        </a:rPr>
                        <a:t>Où trouver des renseignements</a:t>
                      </a:r>
                      <a:r>
                        <a:rPr lang="fr-FR" sz="1600" dirty="0">
                          <a:latin typeface="Arial"/>
                          <a:ea typeface="Times New Roman"/>
                          <a:cs typeface="Times New Roman"/>
                        </a:rPr>
                        <a:t> sur les professions à caractère scientifique</a:t>
                      </a:r>
                      <a:endParaRPr lang="fr-BE" sz="1600" dirty="0">
                        <a:latin typeface="Times New Roman"/>
                        <a:ea typeface="Times New Roman"/>
                        <a:cs typeface="Times New Roman"/>
                      </a:endParaRPr>
                    </a:p>
                  </a:txBody>
                  <a:tcPr marL="9525" marR="9525" marT="9525" marB="0" anchor="b"/>
                </a:tc>
                <a:tc>
                  <a:txBody>
                    <a:bodyPr/>
                    <a:lstStyle/>
                    <a:p>
                      <a:pPr algn="ctr">
                        <a:spcAft>
                          <a:spcPts val="0"/>
                        </a:spcAft>
                      </a:pPr>
                      <a:r>
                        <a:rPr lang="fr-FR" sz="1600" dirty="0">
                          <a:latin typeface="Arial"/>
                          <a:ea typeface="Times New Roman"/>
                          <a:cs typeface="Times New Roman"/>
                        </a:rPr>
                        <a:t>53</a:t>
                      </a:r>
                      <a:endParaRPr lang="fr-BE" sz="1600" dirty="0">
                        <a:latin typeface="Times New Roman"/>
                        <a:ea typeface="Times New Roman"/>
                        <a:cs typeface="Times New Roman"/>
                      </a:endParaRPr>
                    </a:p>
                  </a:txBody>
                  <a:tcPr marL="0" marR="0" marT="0" marB="0" anchor="ctr"/>
                </a:tc>
                <a:tc>
                  <a:txBody>
                    <a:bodyPr/>
                    <a:lstStyle/>
                    <a:p>
                      <a:pPr marL="0" algn="ctr" defTabSz="914400" rtl="0" eaLnBrk="1" latinLnBrk="0" hangingPunct="1">
                        <a:spcAft>
                          <a:spcPts val="0"/>
                        </a:spcAft>
                      </a:pPr>
                      <a:r>
                        <a:rPr lang="fr-FR" sz="1600" b="1" u="sng" kern="1200" dirty="0">
                          <a:solidFill>
                            <a:schemeClr val="dk1"/>
                          </a:solidFill>
                          <a:latin typeface="Arial"/>
                          <a:ea typeface="Times New Roman"/>
                          <a:cs typeface="Times New Roman"/>
                        </a:rPr>
                        <a:t>38</a:t>
                      </a:r>
                      <a:endParaRPr lang="fr-BE" sz="1600" b="1" u="sng" kern="1200" dirty="0">
                        <a:solidFill>
                          <a:schemeClr val="dk1"/>
                        </a:solidFill>
                        <a:latin typeface="Arial"/>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45</a:t>
                      </a:r>
                      <a:endParaRPr lang="fr-BE" sz="1600" dirty="0">
                        <a:latin typeface="Times New Roman"/>
                        <a:ea typeface="Times New Roman"/>
                        <a:cs typeface="Times New Roman"/>
                      </a:endParaRPr>
                    </a:p>
                  </a:txBody>
                  <a:tcPr marL="0" marR="0" marT="0" marB="0" anchor="ctr"/>
                </a:tc>
              </a:tr>
              <a:tr h="370840">
                <a:tc>
                  <a:txBody>
                    <a:bodyPr/>
                    <a:lstStyle/>
                    <a:p>
                      <a:pPr>
                        <a:spcAft>
                          <a:spcPts val="0"/>
                        </a:spcAft>
                      </a:pPr>
                      <a:r>
                        <a:rPr lang="fr-FR" sz="1600">
                          <a:latin typeface="Arial"/>
                          <a:ea typeface="Times New Roman"/>
                          <a:cs typeface="Times New Roman"/>
                        </a:rPr>
                        <a:t>Les </a:t>
                      </a:r>
                      <a:r>
                        <a:rPr lang="fr-FR" sz="1600">
                          <a:solidFill>
                            <a:srgbClr val="FF0000"/>
                          </a:solidFill>
                          <a:latin typeface="Arial"/>
                          <a:ea typeface="Times New Roman"/>
                          <a:cs typeface="Times New Roman"/>
                        </a:rPr>
                        <a:t>étapes</a:t>
                      </a:r>
                      <a:r>
                        <a:rPr lang="fr-FR" sz="1600">
                          <a:latin typeface="Arial"/>
                          <a:ea typeface="Times New Roman"/>
                          <a:cs typeface="Times New Roman"/>
                        </a:rPr>
                        <a:t> à suivre par les élèves qui veulent </a:t>
                      </a:r>
                      <a:r>
                        <a:rPr lang="fr-FR" sz="1600">
                          <a:solidFill>
                            <a:srgbClr val="FF0000"/>
                          </a:solidFill>
                          <a:latin typeface="Arial"/>
                          <a:ea typeface="Times New Roman"/>
                          <a:cs typeface="Times New Roman"/>
                        </a:rPr>
                        <a:t>s'orienter</a:t>
                      </a:r>
                      <a:r>
                        <a:rPr lang="fr-FR" sz="1600">
                          <a:latin typeface="Arial"/>
                          <a:ea typeface="Times New Roman"/>
                          <a:cs typeface="Times New Roman"/>
                        </a:rPr>
                        <a:t> vers une profession à caractère scientifique</a:t>
                      </a:r>
                      <a:endParaRPr lang="fr-BE" sz="1600">
                        <a:latin typeface="Times New Roman"/>
                        <a:ea typeface="Times New Roman"/>
                        <a:cs typeface="Times New Roman"/>
                      </a:endParaRPr>
                    </a:p>
                  </a:txBody>
                  <a:tcPr marL="9525" marR="9525" marT="9525" marB="0" anchor="b"/>
                </a:tc>
                <a:tc>
                  <a:txBody>
                    <a:bodyPr/>
                    <a:lstStyle/>
                    <a:p>
                      <a:pPr algn="ctr">
                        <a:spcAft>
                          <a:spcPts val="0"/>
                        </a:spcAft>
                      </a:pPr>
                      <a:r>
                        <a:rPr lang="fr-FR" sz="1600" dirty="0">
                          <a:latin typeface="Arial"/>
                          <a:ea typeface="Times New Roman"/>
                          <a:cs typeface="Times New Roman"/>
                        </a:rPr>
                        <a:t>51</a:t>
                      </a:r>
                      <a:endParaRPr lang="fr-BE" sz="1600" dirty="0">
                        <a:latin typeface="Times New Roman"/>
                        <a:ea typeface="Times New Roman"/>
                        <a:cs typeface="Times New Roman"/>
                      </a:endParaRPr>
                    </a:p>
                  </a:txBody>
                  <a:tcPr marL="0" marR="0" marT="0" marB="0" anchor="ctr"/>
                </a:tc>
                <a:tc>
                  <a:txBody>
                    <a:bodyPr/>
                    <a:lstStyle/>
                    <a:p>
                      <a:pPr marL="0" algn="ctr" defTabSz="914400" rtl="0" eaLnBrk="1" latinLnBrk="0" hangingPunct="1">
                        <a:spcAft>
                          <a:spcPts val="0"/>
                        </a:spcAft>
                      </a:pPr>
                      <a:r>
                        <a:rPr lang="fr-FR" sz="1600" b="1" kern="1200" dirty="0">
                          <a:solidFill>
                            <a:schemeClr val="dk1"/>
                          </a:solidFill>
                          <a:latin typeface="Arial"/>
                          <a:ea typeface="Times New Roman"/>
                          <a:cs typeface="Times New Roman"/>
                        </a:rPr>
                        <a:t>48</a:t>
                      </a:r>
                      <a:endParaRPr lang="fr-BE" sz="1600" b="1" kern="1200" dirty="0">
                        <a:solidFill>
                          <a:schemeClr val="dk1"/>
                        </a:solidFill>
                        <a:latin typeface="Arial"/>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39</a:t>
                      </a:r>
                      <a:endParaRPr lang="fr-BE" sz="1600" dirty="0">
                        <a:latin typeface="Times New Roman"/>
                        <a:ea typeface="Times New Roman"/>
                        <a:cs typeface="Times New Roman"/>
                      </a:endParaRPr>
                    </a:p>
                  </a:txBody>
                  <a:tcPr marL="0" marR="0" marT="0" marB="0" anchor="ctr"/>
                </a:tc>
              </a:tr>
              <a:tr h="370840">
                <a:tc>
                  <a:txBody>
                    <a:bodyPr/>
                    <a:lstStyle/>
                    <a:p>
                      <a:pPr>
                        <a:spcAft>
                          <a:spcPts val="0"/>
                        </a:spcAft>
                      </a:pPr>
                      <a:r>
                        <a:rPr lang="fr-FR" sz="1600">
                          <a:latin typeface="Arial"/>
                          <a:ea typeface="Times New Roman"/>
                          <a:cs typeface="Times New Roman"/>
                        </a:rPr>
                        <a:t>Les </a:t>
                      </a:r>
                      <a:r>
                        <a:rPr lang="fr-FR" sz="1600">
                          <a:solidFill>
                            <a:srgbClr val="FF0000"/>
                          </a:solidFill>
                          <a:latin typeface="Arial"/>
                          <a:ea typeface="Times New Roman"/>
                          <a:cs typeface="Times New Roman"/>
                        </a:rPr>
                        <a:t>employeurs</a:t>
                      </a:r>
                      <a:r>
                        <a:rPr lang="fr-FR" sz="1600">
                          <a:latin typeface="Arial"/>
                          <a:ea typeface="Times New Roman"/>
                          <a:cs typeface="Times New Roman"/>
                        </a:rPr>
                        <a:t> ou les entreprises qui embauchent des personnes pour exercer des professions à caractère scientifique</a:t>
                      </a:r>
                      <a:endParaRPr lang="fr-BE" sz="1600">
                        <a:latin typeface="Times New Roman"/>
                        <a:ea typeface="Times New Roman"/>
                        <a:cs typeface="Times New Roman"/>
                      </a:endParaRPr>
                    </a:p>
                  </a:txBody>
                  <a:tcPr marL="9525" marR="9525" marT="9525" marB="0" anchor="b"/>
                </a:tc>
                <a:tc>
                  <a:txBody>
                    <a:bodyPr/>
                    <a:lstStyle/>
                    <a:p>
                      <a:pPr algn="ctr">
                        <a:spcAft>
                          <a:spcPts val="0"/>
                        </a:spcAft>
                      </a:pPr>
                      <a:r>
                        <a:rPr lang="fr-FR" sz="1600" dirty="0">
                          <a:latin typeface="Arial"/>
                          <a:ea typeface="Times New Roman"/>
                          <a:cs typeface="Times New Roman"/>
                        </a:rPr>
                        <a:t>37</a:t>
                      </a:r>
                      <a:endParaRPr lang="fr-BE" sz="1600" dirty="0">
                        <a:latin typeface="Times New Roman"/>
                        <a:ea typeface="Times New Roman"/>
                        <a:cs typeface="Times New Roman"/>
                      </a:endParaRPr>
                    </a:p>
                  </a:txBody>
                  <a:tcPr marL="0" marR="0" marT="0" marB="0" anchor="ctr"/>
                </a:tc>
                <a:tc>
                  <a:txBody>
                    <a:bodyPr/>
                    <a:lstStyle/>
                    <a:p>
                      <a:pPr marL="0" algn="ctr" defTabSz="914400" rtl="0" eaLnBrk="1" latinLnBrk="0" hangingPunct="1">
                        <a:spcAft>
                          <a:spcPts val="0"/>
                        </a:spcAft>
                      </a:pPr>
                      <a:r>
                        <a:rPr lang="fr-FR" sz="1600" b="1" u="sng" kern="1200" dirty="0">
                          <a:solidFill>
                            <a:schemeClr val="dk1"/>
                          </a:solidFill>
                          <a:latin typeface="Arial"/>
                          <a:ea typeface="Times New Roman"/>
                          <a:cs typeface="Times New Roman"/>
                        </a:rPr>
                        <a:t>28</a:t>
                      </a:r>
                      <a:endParaRPr lang="fr-BE" sz="1600" b="1" u="sng" kern="1200" dirty="0">
                        <a:solidFill>
                          <a:schemeClr val="dk1"/>
                        </a:solidFill>
                        <a:latin typeface="Arial"/>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29</a:t>
                      </a:r>
                      <a:endParaRPr lang="fr-BE" sz="1600" dirty="0">
                        <a:latin typeface="Times New Roman"/>
                        <a:ea typeface="Times New Roman"/>
                        <a:cs typeface="Times New Roman"/>
                      </a:endParaRPr>
                    </a:p>
                  </a:txBody>
                  <a:tcPr marL="0" marR="0" marT="0" marB="0" anchor="ctr"/>
                </a:tc>
              </a:tr>
              <a:tr h="370840">
                <a:tc>
                  <a:txBody>
                    <a:bodyPr/>
                    <a:lstStyle/>
                    <a:p>
                      <a:pPr algn="ctr">
                        <a:spcAft>
                          <a:spcPts val="0"/>
                        </a:spcAft>
                      </a:pPr>
                      <a:r>
                        <a:rPr lang="fr-FR" sz="1600" dirty="0">
                          <a:latin typeface="Arial"/>
                          <a:ea typeface="Times New Roman"/>
                          <a:cs typeface="Times New Roman"/>
                        </a:rPr>
                        <a:t>Indice moyen</a:t>
                      </a:r>
                      <a:endParaRPr lang="fr-BE" sz="1600" dirty="0">
                        <a:latin typeface="Times New Roman"/>
                        <a:ea typeface="Times New Roman"/>
                        <a:cs typeface="Times New Roman"/>
                      </a:endParaRPr>
                    </a:p>
                  </a:txBody>
                  <a:tcPr marL="9525" marR="9525" marT="9525" marB="0" anchor="b"/>
                </a:tc>
                <a:tc>
                  <a:txBody>
                    <a:bodyPr/>
                    <a:lstStyle/>
                    <a:p>
                      <a:pPr algn="ctr">
                        <a:spcAft>
                          <a:spcPts val="0"/>
                        </a:spcAft>
                      </a:pPr>
                      <a:r>
                        <a:rPr lang="fr-FR" sz="1600" dirty="0">
                          <a:latin typeface="Arial"/>
                          <a:ea typeface="Times New Roman"/>
                          <a:cs typeface="Times New Roman"/>
                        </a:rPr>
                        <a:t>0,00</a:t>
                      </a:r>
                      <a:endParaRPr lang="fr-BE" sz="1600" dirty="0">
                        <a:latin typeface="Times New Roman"/>
                        <a:ea typeface="Times New Roman"/>
                        <a:cs typeface="Times New Roman"/>
                      </a:endParaRPr>
                    </a:p>
                  </a:txBody>
                  <a:tcPr marL="0" marR="0" marT="0" marB="0" anchor="ctr"/>
                </a:tc>
                <a:tc>
                  <a:txBody>
                    <a:bodyPr/>
                    <a:lstStyle/>
                    <a:p>
                      <a:pPr marL="0" algn="ctr" defTabSz="914400" rtl="0" eaLnBrk="1" latinLnBrk="0" hangingPunct="1">
                        <a:spcAft>
                          <a:spcPts val="0"/>
                        </a:spcAft>
                      </a:pPr>
                      <a:r>
                        <a:rPr lang="fr-FR" sz="1600" b="1" kern="1200" dirty="0">
                          <a:solidFill>
                            <a:schemeClr val="dk1"/>
                          </a:solidFill>
                          <a:latin typeface="Arial"/>
                          <a:ea typeface="Times New Roman"/>
                          <a:cs typeface="Times New Roman"/>
                        </a:rPr>
                        <a:t>-0,24</a:t>
                      </a:r>
                      <a:endParaRPr lang="fr-BE" sz="1600" b="1" kern="1200" dirty="0">
                        <a:solidFill>
                          <a:schemeClr val="dk1"/>
                        </a:solidFill>
                        <a:latin typeface="Arial"/>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-0,23</a:t>
                      </a:r>
                      <a:endParaRPr lang="fr-BE" sz="1600" dirty="0">
                        <a:latin typeface="Times New Roman"/>
                        <a:ea typeface="Times New Roman"/>
                        <a:cs typeface="Times New Roman"/>
                      </a:endParaRPr>
                    </a:p>
                  </a:txBody>
                  <a:tcPr marL="0" marR="0" marT="0" marB="0" anchor="ctr"/>
                </a:tc>
              </a:tr>
            </a:tbl>
          </a:graphicData>
        </a:graphic>
      </p:graphicFrame>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9B04508B-728F-4BF5-AF88-B4A6B727A020}" type="slidenum">
              <a:rPr lang="fr-BE" smtClean="0"/>
              <a:pPr/>
              <a:t>70</a:t>
            </a:fld>
            <a:endParaRPr lang="fr-BE"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457200" y="473224"/>
            <a:ext cx="8229600" cy="1371600"/>
          </a:xfrm>
        </p:spPr>
        <p:txBody>
          <a:bodyPr>
            <a:normAutofit/>
          </a:bodyPr>
          <a:lstStyle/>
          <a:p>
            <a:r>
              <a:rPr lang="fr-BE" sz="4000" dirty="0" smtClean="0"/>
              <a:t>Information </a:t>
            </a:r>
            <a:r>
              <a:rPr lang="fr-BE" sz="4000" dirty="0"/>
              <a:t>sur les carrières scientifiques</a:t>
            </a:r>
          </a:p>
        </p:txBody>
      </p:sp>
      <p:sp>
        <p:nvSpPr>
          <p:cNvPr id="225283" name="Rectangle 3"/>
          <p:cNvSpPr>
            <a:spLocks noGrp="1" noChangeArrowheads="1"/>
          </p:cNvSpPr>
          <p:nvPr>
            <p:ph idx="1"/>
          </p:nvPr>
        </p:nvSpPr>
        <p:spPr>
          <a:xfrm>
            <a:off x="539750" y="1916113"/>
            <a:ext cx="8229600" cy="4530725"/>
          </a:xfrm>
        </p:spPr>
        <p:txBody>
          <a:bodyPr/>
          <a:lstStyle/>
          <a:p>
            <a:r>
              <a:rPr lang="fr-BE" dirty="0">
                <a:solidFill>
                  <a:srgbClr val="FFFF00"/>
                </a:solidFill>
              </a:rPr>
              <a:t>Les élèves belges s’estiment moins bien informés qu’au niveau international sur l’orientation, les professions et les employeurs qui recrutent du personnel dans les domaines scientifiques</a:t>
            </a: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71</a:t>
            </a:fld>
            <a:endParaRPr lang="fr-BE"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1256"/>
            <a:ext cx="8229600" cy="1371600"/>
          </a:xfrm>
        </p:spPr>
        <p:txBody>
          <a:bodyPr/>
          <a:lstStyle/>
          <a:p>
            <a:r>
              <a:rPr lang="fr-BE" sz="4000" dirty="0" smtClean="0"/>
              <a:t>L’école prépare-t-elle aux carrières scientifiques ?</a:t>
            </a:r>
            <a:r>
              <a:rPr lang="fr-BE" sz="3600" dirty="0" smtClean="0"/>
              <a:t/>
            </a:r>
            <a:br>
              <a:rPr lang="fr-BE" sz="3600" dirty="0" smtClean="0"/>
            </a:br>
            <a:r>
              <a:rPr lang="fr-BE" sz="3600" dirty="0" smtClean="0"/>
              <a:t> </a:t>
            </a:r>
            <a:r>
              <a:rPr lang="fr-BE" sz="2000" dirty="0" smtClean="0"/>
              <a:t>% d’élèves d’accord ou tout à fait d’accord</a:t>
            </a:r>
            <a:endParaRPr lang="fr-BE" sz="2000" dirty="0"/>
          </a:p>
        </p:txBody>
      </p:sp>
      <p:graphicFrame>
        <p:nvGraphicFramePr>
          <p:cNvPr id="4" name="Espace réservé du contenu 3"/>
          <p:cNvGraphicFramePr>
            <a:graphicFrameLocks/>
          </p:cNvGraphicFramePr>
          <p:nvPr/>
        </p:nvGraphicFramePr>
        <p:xfrm>
          <a:off x="467544" y="2539588"/>
          <a:ext cx="8229600" cy="4097020"/>
        </p:xfrm>
        <a:graphic>
          <a:graphicData uri="http://schemas.openxmlformats.org/drawingml/2006/table">
            <a:tbl>
              <a:tblPr firstRow="1" bandRow="1">
                <a:tableStyleId>{5C22544A-7EE6-4342-B048-85BDC9FD1C3A}</a:tableStyleId>
              </a:tblPr>
              <a:tblGrid>
                <a:gridCol w="5194920"/>
                <a:gridCol w="1008112"/>
                <a:gridCol w="1008112"/>
                <a:gridCol w="1018456"/>
              </a:tblGrid>
              <a:tr h="370840">
                <a:tc>
                  <a:txBody>
                    <a:bodyPr/>
                    <a:lstStyle/>
                    <a:p>
                      <a:pPr algn="ctr"/>
                      <a:endParaRPr lang="fr-BE" dirty="0"/>
                    </a:p>
                  </a:txBody>
                  <a:tcPr anchor="ctr"/>
                </a:tc>
                <a:tc>
                  <a:txBody>
                    <a:bodyPr/>
                    <a:lstStyle/>
                    <a:p>
                      <a:pPr algn="ctr"/>
                      <a:r>
                        <a:rPr lang="fr-BE" sz="1400" dirty="0" smtClean="0"/>
                        <a:t>OCDE</a:t>
                      </a:r>
                      <a:endParaRPr lang="fr-BE" sz="1400" dirty="0"/>
                    </a:p>
                  </a:txBody>
                  <a:tcPr anchor="ctr"/>
                </a:tc>
                <a:tc>
                  <a:txBody>
                    <a:bodyPr/>
                    <a:lstStyle/>
                    <a:p>
                      <a:pPr algn="ctr"/>
                      <a:r>
                        <a:rPr lang="fr-BE" sz="1400" dirty="0" smtClean="0"/>
                        <a:t>C. française</a:t>
                      </a:r>
                      <a:endParaRPr lang="fr-BE" sz="1400" dirty="0"/>
                    </a:p>
                  </a:txBody>
                  <a:tcPr anchor="ctr"/>
                </a:tc>
                <a:tc>
                  <a:txBody>
                    <a:bodyPr/>
                    <a:lstStyle/>
                    <a:p>
                      <a:pPr algn="ctr"/>
                      <a:r>
                        <a:rPr lang="fr-BE" sz="1400" dirty="0" smtClean="0"/>
                        <a:t>C. flamande</a:t>
                      </a:r>
                      <a:endParaRPr lang="fr-BE" sz="1400" dirty="0"/>
                    </a:p>
                  </a:txBody>
                  <a:tcPr anchor="ctr"/>
                </a:tc>
              </a:tr>
              <a:tr h="370840">
                <a:tc>
                  <a:txBody>
                    <a:bodyPr/>
                    <a:lstStyle/>
                    <a:p>
                      <a:pPr>
                        <a:spcAft>
                          <a:spcPts val="0"/>
                        </a:spcAft>
                      </a:pPr>
                      <a:r>
                        <a:rPr lang="fr-FR" sz="1600" dirty="0">
                          <a:latin typeface="Arial"/>
                          <a:ea typeface="Times New Roman"/>
                          <a:cs typeface="Times New Roman"/>
                        </a:rPr>
                        <a:t>Les </a:t>
                      </a:r>
                      <a:r>
                        <a:rPr lang="fr-FR" sz="1600" dirty="0">
                          <a:solidFill>
                            <a:srgbClr val="FF0000"/>
                          </a:solidFill>
                          <a:latin typeface="Arial"/>
                          <a:ea typeface="Times New Roman"/>
                          <a:cs typeface="Times New Roman"/>
                        </a:rPr>
                        <a:t>cours proposés par mon école</a:t>
                      </a:r>
                      <a:r>
                        <a:rPr lang="fr-FR" sz="1600" dirty="0">
                          <a:latin typeface="Arial"/>
                          <a:ea typeface="Times New Roman"/>
                          <a:cs typeface="Times New Roman"/>
                        </a:rPr>
                        <a:t> permettent aux élèves d'acquérir les compétences et connaissances de base nécessaires pour une profession à caractère scientifique</a:t>
                      </a:r>
                      <a:endParaRPr lang="fr-BE" sz="1600" dirty="0">
                        <a:latin typeface="Times New Roman"/>
                        <a:ea typeface="Times New Roman"/>
                        <a:cs typeface="Times New Roman"/>
                      </a:endParaRPr>
                    </a:p>
                  </a:txBody>
                  <a:tcPr marL="9525" marR="9525" marT="9525" marB="0" anchor="b"/>
                </a:tc>
                <a:tc>
                  <a:txBody>
                    <a:bodyPr/>
                    <a:lstStyle/>
                    <a:p>
                      <a:pPr algn="ctr">
                        <a:spcAft>
                          <a:spcPts val="0"/>
                        </a:spcAft>
                      </a:pPr>
                      <a:r>
                        <a:rPr lang="fr-FR" sz="1600">
                          <a:latin typeface="Arial"/>
                          <a:ea typeface="Times New Roman"/>
                          <a:cs typeface="Times New Roman"/>
                        </a:rPr>
                        <a:t>83</a:t>
                      </a:r>
                      <a:endParaRPr lang="fr-BE" sz="1600">
                        <a:latin typeface="Times New Roman"/>
                        <a:ea typeface="Times New Roman"/>
                        <a:cs typeface="Times New Roman"/>
                      </a:endParaRPr>
                    </a:p>
                  </a:txBody>
                  <a:tcPr marL="0" marR="0" marT="0" marB="0" anchor="ctr"/>
                </a:tc>
                <a:tc>
                  <a:txBody>
                    <a:bodyPr/>
                    <a:lstStyle/>
                    <a:p>
                      <a:pPr algn="ctr">
                        <a:spcAft>
                          <a:spcPts val="0"/>
                        </a:spcAft>
                      </a:pPr>
                      <a:r>
                        <a:rPr lang="fr-FR" sz="1600" b="1" dirty="0">
                          <a:latin typeface="Arial"/>
                          <a:ea typeface="Times New Roman"/>
                          <a:cs typeface="Times New Roman"/>
                        </a:rPr>
                        <a:t>83</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82</a:t>
                      </a:r>
                      <a:endParaRPr lang="fr-BE" sz="1600" dirty="0">
                        <a:latin typeface="Times New Roman"/>
                        <a:ea typeface="Times New Roman"/>
                        <a:cs typeface="Times New Roman"/>
                      </a:endParaRPr>
                    </a:p>
                  </a:txBody>
                  <a:tcPr marL="0" marR="0" marT="0" marB="0" anchor="ctr"/>
                </a:tc>
              </a:tr>
              <a:tr h="370840">
                <a:tc>
                  <a:txBody>
                    <a:bodyPr/>
                    <a:lstStyle/>
                    <a:p>
                      <a:pPr>
                        <a:spcAft>
                          <a:spcPts val="0"/>
                        </a:spcAft>
                      </a:pPr>
                      <a:r>
                        <a:rPr lang="fr-FR" sz="1600">
                          <a:latin typeface="Arial"/>
                          <a:ea typeface="Times New Roman"/>
                          <a:cs typeface="Times New Roman"/>
                        </a:rPr>
                        <a:t>Les </a:t>
                      </a:r>
                      <a:r>
                        <a:rPr lang="fr-FR" sz="1600">
                          <a:solidFill>
                            <a:srgbClr val="FF0000"/>
                          </a:solidFill>
                          <a:latin typeface="Arial"/>
                          <a:ea typeface="Times New Roman"/>
                          <a:cs typeface="Times New Roman"/>
                        </a:rPr>
                        <a:t>cours de sciences</a:t>
                      </a:r>
                      <a:r>
                        <a:rPr lang="fr-FR" sz="1600">
                          <a:latin typeface="Arial"/>
                          <a:ea typeface="Times New Roman"/>
                          <a:cs typeface="Times New Roman"/>
                        </a:rPr>
                        <a:t> enseignés </a:t>
                      </a:r>
                      <a:r>
                        <a:rPr lang="fr-FR" sz="1600">
                          <a:solidFill>
                            <a:srgbClr val="FF0000"/>
                          </a:solidFill>
                          <a:latin typeface="Arial"/>
                          <a:ea typeface="Times New Roman"/>
                          <a:cs typeface="Times New Roman"/>
                        </a:rPr>
                        <a:t>dans mon école</a:t>
                      </a:r>
                      <a:r>
                        <a:rPr lang="fr-FR" sz="1600">
                          <a:latin typeface="Arial"/>
                          <a:ea typeface="Times New Roman"/>
                          <a:cs typeface="Times New Roman"/>
                        </a:rPr>
                        <a:t> permettent aux élèves d'acquérir les compétences et connaissances nécessaires pour un grand nombre de professions différentes</a:t>
                      </a:r>
                      <a:endParaRPr lang="fr-BE" sz="1600">
                        <a:latin typeface="Times New Roman"/>
                        <a:ea typeface="Times New Roman"/>
                        <a:cs typeface="Times New Roman"/>
                      </a:endParaRPr>
                    </a:p>
                  </a:txBody>
                  <a:tcPr marL="9525" marR="9525" marT="9525" marB="0" anchor="b"/>
                </a:tc>
                <a:tc>
                  <a:txBody>
                    <a:bodyPr/>
                    <a:lstStyle/>
                    <a:p>
                      <a:pPr algn="ctr">
                        <a:spcAft>
                          <a:spcPts val="0"/>
                        </a:spcAft>
                      </a:pPr>
                      <a:r>
                        <a:rPr lang="fr-FR" sz="1600">
                          <a:latin typeface="Arial"/>
                          <a:ea typeface="Times New Roman"/>
                          <a:cs typeface="Times New Roman"/>
                        </a:rPr>
                        <a:t>80</a:t>
                      </a:r>
                      <a:endParaRPr lang="fr-BE" sz="1600">
                        <a:latin typeface="Times New Roman"/>
                        <a:ea typeface="Times New Roman"/>
                        <a:cs typeface="Times New Roman"/>
                      </a:endParaRPr>
                    </a:p>
                  </a:txBody>
                  <a:tcPr marL="0" marR="0" marT="0" marB="0" anchor="ctr"/>
                </a:tc>
                <a:tc>
                  <a:txBody>
                    <a:bodyPr/>
                    <a:lstStyle/>
                    <a:p>
                      <a:pPr algn="ctr">
                        <a:spcAft>
                          <a:spcPts val="0"/>
                        </a:spcAft>
                      </a:pPr>
                      <a:r>
                        <a:rPr lang="fr-FR" sz="1600" b="1" dirty="0">
                          <a:latin typeface="Arial"/>
                          <a:ea typeface="Times New Roman"/>
                          <a:cs typeface="Times New Roman"/>
                        </a:rPr>
                        <a:t>79</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76</a:t>
                      </a:r>
                      <a:endParaRPr lang="fr-BE" sz="1600" dirty="0">
                        <a:latin typeface="Times New Roman"/>
                        <a:ea typeface="Times New Roman"/>
                        <a:cs typeface="Times New Roman"/>
                      </a:endParaRPr>
                    </a:p>
                  </a:txBody>
                  <a:tcPr marL="0" marR="0" marT="0" marB="0" anchor="ctr"/>
                </a:tc>
              </a:tr>
              <a:tr h="370840">
                <a:tc>
                  <a:txBody>
                    <a:bodyPr/>
                    <a:lstStyle/>
                    <a:p>
                      <a:pPr>
                        <a:spcAft>
                          <a:spcPts val="0"/>
                        </a:spcAft>
                      </a:pPr>
                      <a:r>
                        <a:rPr lang="fr-FR" sz="1600">
                          <a:latin typeface="Arial"/>
                          <a:ea typeface="Times New Roman"/>
                          <a:cs typeface="Times New Roman"/>
                        </a:rPr>
                        <a:t>Les </a:t>
                      </a:r>
                      <a:r>
                        <a:rPr lang="fr-FR" sz="1600">
                          <a:solidFill>
                            <a:srgbClr val="FF0000"/>
                          </a:solidFill>
                          <a:latin typeface="Arial"/>
                          <a:ea typeface="Times New Roman"/>
                          <a:cs typeface="Times New Roman"/>
                        </a:rPr>
                        <a:t>cours </a:t>
                      </a:r>
                      <a:r>
                        <a:rPr lang="fr-FR" sz="1600" u="sng">
                          <a:solidFill>
                            <a:srgbClr val="FF0000"/>
                          </a:solidFill>
                          <a:latin typeface="Arial"/>
                          <a:ea typeface="Times New Roman"/>
                          <a:cs typeface="Times New Roman"/>
                        </a:rPr>
                        <a:t>que je suis</a:t>
                      </a:r>
                      <a:r>
                        <a:rPr lang="fr-FR" sz="1600">
                          <a:latin typeface="Arial"/>
                          <a:ea typeface="Times New Roman"/>
                          <a:cs typeface="Times New Roman"/>
                        </a:rPr>
                        <a:t> me permettent d'acquérir les compétences et connaissances de base nécessaires pour une profession à caractère scientifique</a:t>
                      </a:r>
                      <a:endParaRPr lang="fr-BE" sz="1600">
                        <a:latin typeface="Times New Roman"/>
                        <a:ea typeface="Times New Roman"/>
                        <a:cs typeface="Times New Roman"/>
                      </a:endParaRPr>
                    </a:p>
                  </a:txBody>
                  <a:tcPr marL="9525" marR="9525" marT="9525" marB="0" anchor="b"/>
                </a:tc>
                <a:tc>
                  <a:txBody>
                    <a:bodyPr/>
                    <a:lstStyle/>
                    <a:p>
                      <a:pPr algn="ctr">
                        <a:spcAft>
                          <a:spcPts val="0"/>
                        </a:spcAft>
                      </a:pPr>
                      <a:r>
                        <a:rPr lang="fr-FR" sz="1600">
                          <a:latin typeface="Arial"/>
                          <a:ea typeface="Times New Roman"/>
                          <a:cs typeface="Times New Roman"/>
                        </a:rPr>
                        <a:t>71</a:t>
                      </a:r>
                      <a:endParaRPr lang="fr-BE" sz="1600">
                        <a:latin typeface="Times New Roman"/>
                        <a:ea typeface="Times New Roman"/>
                        <a:cs typeface="Times New Roman"/>
                      </a:endParaRPr>
                    </a:p>
                  </a:txBody>
                  <a:tcPr marL="0" marR="0" marT="0" marB="0" anchor="ctr"/>
                </a:tc>
                <a:tc>
                  <a:txBody>
                    <a:bodyPr/>
                    <a:lstStyle/>
                    <a:p>
                      <a:pPr marL="0" algn="ctr" defTabSz="914400" rtl="0" eaLnBrk="1" latinLnBrk="0" hangingPunct="1">
                        <a:spcAft>
                          <a:spcPts val="0"/>
                        </a:spcAft>
                      </a:pPr>
                      <a:r>
                        <a:rPr lang="fr-FR" sz="1600" b="1" u="sng" kern="1200" dirty="0">
                          <a:solidFill>
                            <a:schemeClr val="dk1"/>
                          </a:solidFill>
                          <a:latin typeface="Arial"/>
                          <a:ea typeface="Times New Roman"/>
                          <a:cs typeface="Times New Roman"/>
                        </a:rPr>
                        <a:t>63</a:t>
                      </a:r>
                      <a:endParaRPr lang="fr-BE" sz="1600" b="1" u="sng" kern="1200" dirty="0">
                        <a:solidFill>
                          <a:schemeClr val="dk1"/>
                        </a:solidFill>
                        <a:latin typeface="Arial"/>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62</a:t>
                      </a:r>
                      <a:endParaRPr lang="fr-BE" sz="1600" dirty="0">
                        <a:latin typeface="Times New Roman"/>
                        <a:ea typeface="Times New Roman"/>
                        <a:cs typeface="Times New Roman"/>
                      </a:endParaRPr>
                    </a:p>
                  </a:txBody>
                  <a:tcPr marL="0" marR="0" marT="0" marB="0" anchor="ctr"/>
                </a:tc>
              </a:tr>
              <a:tr h="370840">
                <a:tc>
                  <a:txBody>
                    <a:bodyPr/>
                    <a:lstStyle/>
                    <a:p>
                      <a:pPr>
                        <a:spcAft>
                          <a:spcPts val="0"/>
                        </a:spcAft>
                      </a:pPr>
                      <a:r>
                        <a:rPr lang="fr-FR" sz="1600">
                          <a:solidFill>
                            <a:srgbClr val="FF0000"/>
                          </a:solidFill>
                          <a:latin typeface="Arial"/>
                          <a:ea typeface="Times New Roman"/>
                          <a:cs typeface="Times New Roman"/>
                        </a:rPr>
                        <a:t>Mes professeurs</a:t>
                      </a:r>
                      <a:r>
                        <a:rPr lang="fr-FR" sz="1600">
                          <a:latin typeface="Arial"/>
                          <a:ea typeface="Times New Roman"/>
                          <a:cs typeface="Times New Roman"/>
                        </a:rPr>
                        <a:t> me font acquérir les compétences et connaissances de base dont j'ai besoin pour une profession à caractère scientifique</a:t>
                      </a:r>
                      <a:endParaRPr lang="fr-BE" sz="1600">
                        <a:latin typeface="Times New Roman"/>
                        <a:ea typeface="Times New Roman"/>
                        <a:cs typeface="Times New Roman"/>
                      </a:endParaRPr>
                    </a:p>
                  </a:txBody>
                  <a:tcPr marL="9525" marR="9525" marT="9525" marB="0" anchor="b"/>
                </a:tc>
                <a:tc>
                  <a:txBody>
                    <a:bodyPr/>
                    <a:lstStyle/>
                    <a:p>
                      <a:pPr algn="ctr">
                        <a:spcAft>
                          <a:spcPts val="0"/>
                        </a:spcAft>
                      </a:pPr>
                      <a:r>
                        <a:rPr lang="fr-FR" sz="1600">
                          <a:latin typeface="Arial"/>
                          <a:ea typeface="Times New Roman"/>
                          <a:cs typeface="Times New Roman"/>
                        </a:rPr>
                        <a:t>73</a:t>
                      </a:r>
                      <a:endParaRPr lang="fr-BE" sz="1600">
                        <a:latin typeface="Times New Roman"/>
                        <a:ea typeface="Times New Roman"/>
                        <a:cs typeface="Times New Roman"/>
                      </a:endParaRPr>
                    </a:p>
                  </a:txBody>
                  <a:tcPr marL="0" marR="0" marT="0" marB="0" anchor="ctr"/>
                </a:tc>
                <a:tc>
                  <a:txBody>
                    <a:bodyPr/>
                    <a:lstStyle/>
                    <a:p>
                      <a:pPr marL="0" algn="ctr" defTabSz="914400" rtl="0" eaLnBrk="1" latinLnBrk="0" hangingPunct="1">
                        <a:spcAft>
                          <a:spcPts val="0"/>
                        </a:spcAft>
                      </a:pPr>
                      <a:r>
                        <a:rPr lang="fr-FR" sz="1600" b="1" u="sng" kern="1200" dirty="0">
                          <a:solidFill>
                            <a:schemeClr val="dk1"/>
                          </a:solidFill>
                          <a:latin typeface="Arial"/>
                          <a:ea typeface="Times New Roman"/>
                          <a:cs typeface="Times New Roman"/>
                        </a:rPr>
                        <a:t>65</a:t>
                      </a:r>
                      <a:endParaRPr lang="fr-BE" sz="1600" b="1" u="sng" kern="1200" dirty="0">
                        <a:solidFill>
                          <a:schemeClr val="dk1"/>
                        </a:solidFill>
                        <a:latin typeface="Arial"/>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67</a:t>
                      </a:r>
                      <a:endParaRPr lang="fr-BE" sz="1600" dirty="0">
                        <a:latin typeface="Times New Roman"/>
                        <a:ea typeface="Times New Roman"/>
                        <a:cs typeface="Times New Roman"/>
                      </a:endParaRPr>
                    </a:p>
                  </a:txBody>
                  <a:tcPr marL="0" marR="0" marT="0" marB="0" anchor="ctr"/>
                </a:tc>
              </a:tr>
              <a:tr h="370840">
                <a:tc>
                  <a:txBody>
                    <a:bodyPr/>
                    <a:lstStyle/>
                    <a:p>
                      <a:pPr algn="ctr">
                        <a:spcAft>
                          <a:spcPts val="0"/>
                        </a:spcAft>
                      </a:pPr>
                      <a:r>
                        <a:rPr lang="fr-FR" sz="1600" dirty="0">
                          <a:latin typeface="Arial"/>
                          <a:ea typeface="Times New Roman"/>
                          <a:cs typeface="Times New Roman"/>
                        </a:rPr>
                        <a:t>Indice moyen</a:t>
                      </a:r>
                      <a:endParaRPr lang="fr-BE" sz="1600" dirty="0">
                        <a:latin typeface="Times New Roman"/>
                        <a:ea typeface="Times New Roman"/>
                        <a:cs typeface="Times New Roman"/>
                      </a:endParaRPr>
                    </a:p>
                  </a:txBody>
                  <a:tcPr marL="9525" marR="9525" marT="9525" marB="0" anchor="b"/>
                </a:tc>
                <a:tc>
                  <a:txBody>
                    <a:bodyPr/>
                    <a:lstStyle/>
                    <a:p>
                      <a:pPr algn="ctr">
                        <a:spcAft>
                          <a:spcPts val="0"/>
                        </a:spcAft>
                      </a:pPr>
                      <a:r>
                        <a:rPr lang="fr-FR" sz="1600">
                          <a:latin typeface="Arial"/>
                          <a:ea typeface="Times New Roman"/>
                          <a:cs typeface="Times New Roman"/>
                        </a:rPr>
                        <a:t>0,00</a:t>
                      </a:r>
                      <a:endParaRPr lang="fr-BE" sz="1600">
                        <a:latin typeface="Times New Roman"/>
                        <a:ea typeface="Times New Roman"/>
                        <a:cs typeface="Times New Roman"/>
                      </a:endParaRPr>
                    </a:p>
                  </a:txBody>
                  <a:tcPr marL="0" marR="0" marT="0" marB="0" anchor="ctr"/>
                </a:tc>
                <a:tc>
                  <a:txBody>
                    <a:bodyPr/>
                    <a:lstStyle/>
                    <a:p>
                      <a:pPr algn="ctr">
                        <a:spcAft>
                          <a:spcPts val="0"/>
                        </a:spcAft>
                      </a:pPr>
                      <a:r>
                        <a:rPr lang="fr-FR" sz="1600" dirty="0">
                          <a:latin typeface="Arial"/>
                          <a:ea typeface="Times New Roman"/>
                          <a:cs typeface="Times New Roman"/>
                        </a:rPr>
                        <a:t>-0,04</a:t>
                      </a:r>
                      <a:endParaRPr lang="fr-BE" sz="1600" dirty="0">
                        <a:latin typeface="Times New Roman"/>
                        <a:ea typeface="Times New Roman"/>
                        <a:cs typeface="Times New Roman"/>
                      </a:endParaRPr>
                    </a:p>
                  </a:txBody>
                  <a:tcPr marL="9525" marR="9525" marT="9525" marB="0" anchor="ctr"/>
                </a:tc>
                <a:tc>
                  <a:txBody>
                    <a:bodyPr/>
                    <a:lstStyle/>
                    <a:p>
                      <a:pPr algn="ctr">
                        <a:spcAft>
                          <a:spcPts val="0"/>
                        </a:spcAft>
                      </a:pPr>
                      <a:r>
                        <a:rPr lang="fr-FR" sz="1600" dirty="0">
                          <a:latin typeface="Arial"/>
                          <a:ea typeface="Times New Roman"/>
                          <a:cs typeface="Times New Roman"/>
                        </a:rPr>
                        <a:t>-0,19</a:t>
                      </a:r>
                      <a:endParaRPr lang="fr-BE" sz="1600" dirty="0">
                        <a:latin typeface="Times New Roman"/>
                        <a:ea typeface="Times New Roman"/>
                        <a:cs typeface="Times New Roman"/>
                      </a:endParaRPr>
                    </a:p>
                  </a:txBody>
                  <a:tcPr marL="0" marR="0" marT="0" marB="0" anchor="ctr"/>
                </a:tc>
              </a:tr>
            </a:tbl>
          </a:graphicData>
        </a:graphic>
      </p:graphicFrame>
      <p:pic>
        <p:nvPicPr>
          <p:cNvPr id="5"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6" name="Espace réservé du numéro de diapositive 5"/>
          <p:cNvSpPr>
            <a:spLocks noGrp="1"/>
          </p:cNvSpPr>
          <p:nvPr>
            <p:ph type="sldNum" sz="quarter" idx="11"/>
          </p:nvPr>
        </p:nvSpPr>
        <p:spPr/>
        <p:txBody>
          <a:bodyPr/>
          <a:lstStyle/>
          <a:p>
            <a:fld id="{9B04508B-728F-4BF5-AF88-B4A6B727A020}" type="slidenum">
              <a:rPr lang="fr-BE" smtClean="0"/>
              <a:pPr/>
              <a:t>72</a:t>
            </a:fld>
            <a:endParaRPr lang="fr-BE"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476672"/>
            <a:ext cx="8229600" cy="1371600"/>
          </a:xfrm>
        </p:spPr>
        <p:txBody>
          <a:bodyPr>
            <a:normAutofit/>
          </a:bodyPr>
          <a:lstStyle/>
          <a:p>
            <a:r>
              <a:rPr lang="fr-BE" sz="4000" dirty="0"/>
              <a:t>L’école prépare-t-elle aux carrières scientifiques ?</a:t>
            </a:r>
          </a:p>
        </p:txBody>
      </p:sp>
      <p:sp>
        <p:nvSpPr>
          <p:cNvPr id="230403" name="Rectangle 3"/>
          <p:cNvSpPr>
            <a:spLocks noGrp="1" noChangeArrowheads="1"/>
          </p:cNvSpPr>
          <p:nvPr>
            <p:ph idx="1"/>
          </p:nvPr>
        </p:nvSpPr>
        <p:spPr>
          <a:xfrm>
            <a:off x="539750" y="1916113"/>
            <a:ext cx="8229600" cy="4530725"/>
          </a:xfrm>
        </p:spPr>
        <p:txBody>
          <a:bodyPr/>
          <a:lstStyle/>
          <a:p>
            <a:r>
              <a:rPr lang="fr-BE"/>
              <a:t>Les élèves de la Communauté française ne remettent pas en cause la qualité des cours de sciences dans leur école, mais sont moins convaincus qu’au niveau international que les cours qu’ils suivent sont une base suffisante pour exercer des professions à caractère scientifique</a:t>
            </a: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73</a:t>
            </a:fld>
            <a:endParaRPr lang="fr-BE"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95288" y="2349500"/>
            <a:ext cx="8507412" cy="1417638"/>
          </a:xfrm>
          <a:noFill/>
          <a:ln/>
        </p:spPr>
        <p:txBody>
          <a:bodyPr>
            <a:noAutofit/>
          </a:bodyPr>
          <a:lstStyle/>
          <a:p>
            <a:pPr algn="ctr"/>
            <a:r>
              <a:rPr lang="fr-BE" sz="4800" b="1" dirty="0" smtClean="0"/>
              <a:t>Où (en) sont les femmes?</a:t>
            </a:r>
            <a:endParaRPr lang="fr-BE" sz="4800" b="1" dirty="0"/>
          </a:p>
        </p:txBody>
      </p:sp>
      <p:pic>
        <p:nvPicPr>
          <p:cNvPr id="3"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4" name="Espace réservé du numéro de diapositive 3"/>
          <p:cNvSpPr>
            <a:spLocks noGrp="1"/>
          </p:cNvSpPr>
          <p:nvPr>
            <p:ph type="sldNum" sz="quarter" idx="11"/>
          </p:nvPr>
        </p:nvSpPr>
        <p:spPr/>
        <p:txBody>
          <a:bodyPr/>
          <a:lstStyle/>
          <a:p>
            <a:fld id="{9B04508B-728F-4BF5-AF88-B4A6B727A020}" type="slidenum">
              <a:rPr lang="fr-BE" smtClean="0"/>
              <a:pPr/>
              <a:t>74</a:t>
            </a:fld>
            <a:endParaRPr lang="fr-BE"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323850" y="1169988"/>
            <a:ext cx="8208963" cy="5688012"/>
          </a:xfrm>
          <a:prstGeom prst="rect">
            <a:avLst/>
          </a:prstGeom>
          <a:noFill/>
          <a:ln w="9525">
            <a:noFill/>
            <a:miter lim="800000"/>
            <a:headEnd/>
            <a:tailEnd/>
          </a:ln>
          <a:effectLst/>
        </p:spPr>
        <p:txBody>
          <a:bodyPr/>
          <a:lstStyle/>
          <a:p>
            <a:pPr marL="742950" lvl="1" indent="-285750">
              <a:lnSpc>
                <a:spcPct val="90000"/>
              </a:lnSpc>
              <a:spcBef>
                <a:spcPct val="20000"/>
              </a:spcBef>
              <a:buClr>
                <a:srgbClr val="CCCCFF"/>
              </a:buClr>
              <a:buFont typeface="Wingdings" pitchFamily="2" charset="2"/>
              <a:buChar char="§"/>
            </a:pPr>
            <a:r>
              <a:rPr lang="fr-FR" sz="2800" dirty="0">
                <a:effectLst>
                  <a:outerShdw blurRad="38100" dist="38100" dir="2700000" algn="tl">
                    <a:srgbClr val="000000"/>
                  </a:outerShdw>
                </a:effectLst>
                <a:latin typeface="Arial" charset="0"/>
              </a:rPr>
              <a:t>Pas de différence significative entre les filles et les garçons sur l’échelle </a:t>
            </a:r>
            <a:r>
              <a:rPr lang="fr-FR" sz="2800" dirty="0" smtClean="0">
                <a:effectLst>
                  <a:outerShdw blurRad="38100" dist="38100" dir="2700000" algn="tl">
                    <a:srgbClr val="000000"/>
                  </a:outerShdw>
                </a:effectLst>
                <a:latin typeface="Arial" charset="0"/>
              </a:rPr>
              <a:t>globale sciences</a:t>
            </a:r>
            <a:endParaRPr lang="fr-FR" sz="2800" dirty="0">
              <a:effectLst>
                <a:outerShdw blurRad="38100" dist="38100" dir="2700000" algn="tl">
                  <a:srgbClr val="000000"/>
                </a:outerShdw>
              </a:effectLst>
              <a:latin typeface="Arial" charset="0"/>
            </a:endParaRPr>
          </a:p>
          <a:p>
            <a:pPr marL="742950" lvl="1" indent="-285750">
              <a:lnSpc>
                <a:spcPct val="90000"/>
              </a:lnSpc>
              <a:spcBef>
                <a:spcPct val="20000"/>
              </a:spcBef>
              <a:buClr>
                <a:srgbClr val="CCCCFF"/>
              </a:buClr>
              <a:buFont typeface="Wingdings" pitchFamily="2" charset="2"/>
              <a:buChar char="§"/>
            </a:pPr>
            <a:r>
              <a:rPr lang="fr-FR" sz="2800" dirty="0" smtClean="0">
                <a:effectLst>
                  <a:outerShdw blurRad="38100" dist="38100" dir="2700000" algn="tl">
                    <a:srgbClr val="000000"/>
                  </a:outerShdw>
                </a:effectLst>
                <a:latin typeface="Arial" charset="0"/>
              </a:rPr>
              <a:t>Des différences sur les </a:t>
            </a:r>
            <a:r>
              <a:rPr lang="fr-FR" sz="2800" dirty="0">
                <a:effectLst>
                  <a:outerShdw blurRad="38100" dist="38100" dir="2700000" algn="tl">
                    <a:srgbClr val="000000"/>
                  </a:outerShdw>
                </a:effectLst>
                <a:latin typeface="Arial" charset="0"/>
              </a:rPr>
              <a:t>sous-échelles de contenu</a:t>
            </a:r>
            <a:r>
              <a:rPr lang="fr-BE" sz="2800" dirty="0">
                <a:effectLst>
                  <a:outerShdw blurRad="38100" dist="38100" dir="2700000" algn="tl">
                    <a:srgbClr val="000000"/>
                  </a:outerShdw>
                </a:effectLst>
                <a:latin typeface="Arial" charset="0"/>
              </a:rPr>
              <a:t> </a:t>
            </a:r>
            <a:endParaRPr lang="fr-FR" sz="2800" dirty="0" smtClean="0">
              <a:effectLst>
                <a:outerShdw blurRad="38100" dist="38100" dir="2700000" algn="tl">
                  <a:srgbClr val="000000"/>
                </a:outerShdw>
              </a:effectLst>
              <a:latin typeface="Arial" charset="0"/>
            </a:endParaRPr>
          </a:p>
          <a:p>
            <a:pPr marL="1200150" lvl="2" indent="-285750">
              <a:lnSpc>
                <a:spcPct val="90000"/>
              </a:lnSpc>
              <a:spcBef>
                <a:spcPct val="20000"/>
              </a:spcBef>
              <a:buClr>
                <a:srgbClr val="CCCCFF"/>
              </a:buClr>
              <a:buFont typeface="Wingdings" pitchFamily="2" charset="2"/>
              <a:buChar char="§"/>
            </a:pPr>
            <a:r>
              <a:rPr lang="fr-FR" sz="2800" dirty="0" smtClean="0">
                <a:effectLst>
                  <a:outerShdw blurRad="38100" dist="38100" dir="2700000" algn="tl">
                    <a:srgbClr val="000000"/>
                  </a:outerShdw>
                </a:effectLst>
                <a:latin typeface="Arial" charset="0"/>
              </a:rPr>
              <a:t>les </a:t>
            </a:r>
            <a:r>
              <a:rPr lang="fr-FR" sz="2800" dirty="0">
                <a:solidFill>
                  <a:srgbClr val="FFFF00"/>
                </a:solidFill>
                <a:effectLst>
                  <a:outerShdw blurRad="38100" dist="38100" dir="2700000" algn="tl">
                    <a:srgbClr val="000000"/>
                  </a:outerShdw>
                </a:effectLst>
                <a:latin typeface="Arial" charset="0"/>
              </a:rPr>
              <a:t>garçons</a:t>
            </a:r>
            <a:r>
              <a:rPr lang="fr-FR" sz="2800" dirty="0">
                <a:effectLst>
                  <a:outerShdw blurRad="38100" dist="38100" dir="2700000" algn="tl">
                    <a:srgbClr val="000000"/>
                  </a:outerShdw>
                </a:effectLst>
                <a:latin typeface="Arial" charset="0"/>
              </a:rPr>
              <a:t> </a:t>
            </a:r>
            <a:r>
              <a:rPr lang="fr-FR" sz="2800" dirty="0" smtClean="0">
                <a:effectLst>
                  <a:outerShdw blurRad="38100" dist="38100" dir="2700000" algn="tl">
                    <a:srgbClr val="000000"/>
                  </a:outerShdw>
                </a:effectLst>
                <a:latin typeface="Arial" charset="0"/>
              </a:rPr>
              <a:t>plus </a:t>
            </a:r>
            <a:r>
              <a:rPr lang="fr-FR" sz="2800" dirty="0">
                <a:effectLst>
                  <a:outerShdw blurRad="38100" dist="38100" dir="2700000" algn="tl">
                    <a:srgbClr val="000000"/>
                  </a:outerShdw>
                </a:effectLst>
                <a:latin typeface="Arial" charset="0"/>
              </a:rPr>
              <a:t>performants pour l’échelle « </a:t>
            </a:r>
            <a:r>
              <a:rPr lang="fr-FR" sz="2800" dirty="0">
                <a:solidFill>
                  <a:srgbClr val="FFFF00"/>
                </a:solidFill>
                <a:effectLst>
                  <a:outerShdw blurRad="38100" dist="38100" dir="2700000" algn="tl">
                    <a:srgbClr val="000000"/>
                  </a:outerShdw>
                </a:effectLst>
                <a:latin typeface="Arial" charset="0"/>
              </a:rPr>
              <a:t>systèmes</a:t>
            </a:r>
            <a:r>
              <a:rPr lang="fr-FR" sz="2800" dirty="0">
                <a:effectLst>
                  <a:outerShdw blurRad="38100" dist="38100" dir="2700000" algn="tl">
                    <a:srgbClr val="000000"/>
                  </a:outerShdw>
                </a:effectLst>
                <a:latin typeface="Arial" charset="0"/>
              </a:rPr>
              <a:t> </a:t>
            </a:r>
            <a:r>
              <a:rPr lang="fr-FR" sz="2800" dirty="0">
                <a:solidFill>
                  <a:srgbClr val="FFFF00"/>
                </a:solidFill>
                <a:effectLst>
                  <a:outerShdw blurRad="38100" dist="38100" dir="2700000" algn="tl">
                    <a:srgbClr val="000000"/>
                  </a:outerShdw>
                </a:effectLst>
                <a:latin typeface="Arial" charset="0"/>
              </a:rPr>
              <a:t>physiques</a:t>
            </a:r>
            <a:r>
              <a:rPr lang="fr-FR" sz="2800" dirty="0">
                <a:effectLst>
                  <a:outerShdw blurRad="38100" dist="38100" dir="2700000" algn="tl">
                    <a:srgbClr val="000000"/>
                  </a:outerShdw>
                </a:effectLst>
                <a:latin typeface="Arial" charset="0"/>
              </a:rPr>
              <a:t> » et « </a:t>
            </a:r>
            <a:r>
              <a:rPr lang="fr-FR" sz="2800" dirty="0">
                <a:solidFill>
                  <a:srgbClr val="FFFF00"/>
                </a:solidFill>
                <a:effectLst>
                  <a:outerShdw blurRad="38100" dist="38100" dir="2700000" algn="tl">
                    <a:srgbClr val="000000"/>
                  </a:outerShdw>
                </a:effectLst>
                <a:latin typeface="Arial" charset="0"/>
              </a:rPr>
              <a:t>Terre et Univers</a:t>
            </a:r>
            <a:r>
              <a:rPr lang="fr-FR" sz="2800" dirty="0">
                <a:effectLst>
                  <a:outerShdw blurRad="38100" dist="38100" dir="2700000" algn="tl">
                    <a:srgbClr val="000000"/>
                  </a:outerShdw>
                </a:effectLst>
                <a:latin typeface="Arial" charset="0"/>
              </a:rPr>
              <a:t> </a:t>
            </a:r>
            <a:r>
              <a:rPr lang="fr-FR" sz="2800" dirty="0" smtClean="0">
                <a:effectLst>
                  <a:outerShdw blurRad="38100" dist="38100" dir="2700000" algn="tl">
                    <a:srgbClr val="000000"/>
                  </a:outerShdw>
                </a:effectLst>
                <a:latin typeface="Arial" charset="0"/>
              </a:rPr>
              <a:t>»</a:t>
            </a:r>
          </a:p>
          <a:p>
            <a:pPr marL="1200150" lvl="2" indent="-285750">
              <a:lnSpc>
                <a:spcPct val="90000"/>
              </a:lnSpc>
              <a:spcBef>
                <a:spcPct val="20000"/>
              </a:spcBef>
              <a:buClr>
                <a:srgbClr val="CCCCFF"/>
              </a:buClr>
              <a:buFont typeface="Wingdings" pitchFamily="2" charset="2"/>
              <a:buChar char="§"/>
            </a:pPr>
            <a:r>
              <a:rPr lang="fr-FR" sz="2800" dirty="0" smtClean="0">
                <a:effectLst>
                  <a:outerShdw blurRad="38100" dist="38100" dir="2700000" algn="tl">
                    <a:srgbClr val="000000"/>
                  </a:outerShdw>
                </a:effectLst>
                <a:latin typeface="Arial" charset="0"/>
              </a:rPr>
              <a:t>les </a:t>
            </a:r>
            <a:r>
              <a:rPr lang="fr-FR" sz="2800" dirty="0">
                <a:solidFill>
                  <a:srgbClr val="FFFF00"/>
                </a:solidFill>
                <a:effectLst>
                  <a:outerShdw blurRad="38100" dist="38100" dir="2700000" algn="tl">
                    <a:srgbClr val="000000"/>
                  </a:outerShdw>
                </a:effectLst>
                <a:latin typeface="Arial" charset="0"/>
              </a:rPr>
              <a:t>filles</a:t>
            </a:r>
            <a:r>
              <a:rPr lang="fr-FR" sz="2800" dirty="0">
                <a:effectLst>
                  <a:outerShdw blurRad="38100" dist="38100" dir="2700000" algn="tl">
                    <a:srgbClr val="000000"/>
                  </a:outerShdw>
                </a:effectLst>
                <a:latin typeface="Arial" charset="0"/>
              </a:rPr>
              <a:t> sont </a:t>
            </a:r>
            <a:r>
              <a:rPr lang="fr-FR" sz="2800" dirty="0" smtClean="0">
                <a:effectLst>
                  <a:outerShdw blurRad="38100" dist="38100" dir="2700000" algn="tl">
                    <a:srgbClr val="000000"/>
                  </a:outerShdw>
                </a:effectLst>
                <a:latin typeface="Arial" charset="0"/>
              </a:rPr>
              <a:t>performantes </a:t>
            </a:r>
            <a:r>
              <a:rPr lang="fr-FR" sz="2800" dirty="0">
                <a:effectLst>
                  <a:outerShdw blurRad="38100" dist="38100" dir="2700000" algn="tl">
                    <a:srgbClr val="000000"/>
                  </a:outerShdw>
                </a:effectLst>
                <a:latin typeface="Arial" charset="0"/>
              </a:rPr>
              <a:t>pour l’échelle </a:t>
            </a:r>
            <a:r>
              <a:rPr lang="fr-BE" sz="2800" dirty="0">
                <a:effectLst>
                  <a:outerShdw blurRad="38100" dist="38100" dir="2700000" algn="tl">
                    <a:srgbClr val="000000"/>
                  </a:outerShdw>
                </a:effectLst>
                <a:latin typeface="Arial" charset="0"/>
              </a:rPr>
              <a:t>            </a:t>
            </a:r>
            <a:r>
              <a:rPr lang="fr-FR" sz="2800" dirty="0">
                <a:effectLst>
                  <a:outerShdw blurRad="38100" dist="38100" dir="2700000" algn="tl">
                    <a:srgbClr val="000000"/>
                  </a:outerShdw>
                </a:effectLst>
                <a:latin typeface="Arial" charset="0"/>
              </a:rPr>
              <a:t>« </a:t>
            </a:r>
            <a:r>
              <a:rPr lang="fr-FR" sz="2800" dirty="0">
                <a:solidFill>
                  <a:srgbClr val="FFFF00"/>
                </a:solidFill>
                <a:effectLst>
                  <a:outerShdw blurRad="38100" dist="38100" dir="2700000" algn="tl">
                    <a:srgbClr val="000000"/>
                  </a:outerShdw>
                </a:effectLst>
                <a:latin typeface="Arial" charset="0"/>
              </a:rPr>
              <a:t>systèmes vivants</a:t>
            </a:r>
            <a:r>
              <a:rPr lang="fr-FR" sz="2800" dirty="0">
                <a:effectLst>
                  <a:outerShdw blurRad="38100" dist="38100" dir="2700000" algn="tl">
                    <a:srgbClr val="000000"/>
                  </a:outerShdw>
                </a:effectLst>
                <a:latin typeface="Arial" charset="0"/>
              </a:rPr>
              <a:t> »</a:t>
            </a:r>
          </a:p>
          <a:p>
            <a:pPr marL="742950" lvl="1" indent="-285750">
              <a:lnSpc>
                <a:spcPct val="90000"/>
              </a:lnSpc>
              <a:spcBef>
                <a:spcPct val="20000"/>
              </a:spcBef>
              <a:buClr>
                <a:srgbClr val="CCCCFF"/>
              </a:buClr>
              <a:buFont typeface="Wingdings" pitchFamily="2" charset="2"/>
              <a:buChar char="§"/>
            </a:pPr>
            <a:r>
              <a:rPr lang="fr-BE" sz="2800" dirty="0">
                <a:effectLst>
                  <a:outerShdw blurRad="38100" dist="38100" dir="2700000" algn="tl">
                    <a:srgbClr val="000000"/>
                  </a:outerShdw>
                </a:effectLst>
                <a:latin typeface="Arial" charset="0"/>
              </a:rPr>
              <a:t>Sur les sous-échelles de compétences, les </a:t>
            </a:r>
            <a:r>
              <a:rPr lang="fr-BE" sz="2800" dirty="0">
                <a:solidFill>
                  <a:srgbClr val="FFFF00"/>
                </a:solidFill>
                <a:effectLst>
                  <a:outerShdw blurRad="38100" dist="38100" dir="2700000" algn="tl">
                    <a:srgbClr val="000000"/>
                  </a:outerShdw>
                </a:effectLst>
                <a:latin typeface="Arial" charset="0"/>
              </a:rPr>
              <a:t>filles</a:t>
            </a:r>
            <a:r>
              <a:rPr lang="fr-BE" sz="2800" dirty="0">
                <a:effectLst>
                  <a:outerShdw blurRad="38100" dist="38100" dir="2700000" algn="tl">
                    <a:srgbClr val="000000"/>
                  </a:outerShdw>
                </a:effectLst>
                <a:latin typeface="Arial" charset="0"/>
              </a:rPr>
              <a:t> sont plus performantes pour la dimension « </a:t>
            </a:r>
            <a:r>
              <a:rPr lang="fr-BE" sz="2800" dirty="0">
                <a:solidFill>
                  <a:srgbClr val="FFFF00"/>
                </a:solidFill>
                <a:effectLst>
                  <a:outerShdw blurRad="38100" dist="38100" dir="2700000" algn="tl">
                    <a:srgbClr val="000000"/>
                  </a:outerShdw>
                </a:effectLst>
                <a:latin typeface="Arial" charset="0"/>
              </a:rPr>
              <a:t>Identifier des questions d’ordre scientifique</a:t>
            </a:r>
            <a:r>
              <a:rPr lang="fr-BE" sz="2800" dirty="0">
                <a:effectLst>
                  <a:outerShdw blurRad="38100" dist="38100" dir="2700000" algn="tl">
                    <a:srgbClr val="000000"/>
                  </a:outerShdw>
                </a:effectLst>
                <a:latin typeface="Arial" charset="0"/>
              </a:rPr>
              <a:t> »</a:t>
            </a:r>
            <a:endParaRPr lang="fr-FR" sz="2800" dirty="0">
              <a:effectLst>
                <a:outerShdw blurRad="38100" dist="38100" dir="2700000" algn="tl">
                  <a:srgbClr val="000000"/>
                </a:outerShdw>
              </a:effectLst>
              <a:latin typeface="Arial" charset="0"/>
            </a:endParaRPr>
          </a:p>
        </p:txBody>
      </p:sp>
      <p:sp>
        <p:nvSpPr>
          <p:cNvPr id="235523" name="Rectangle 3"/>
          <p:cNvSpPr>
            <a:spLocks noGrp="1" noChangeArrowheads="1"/>
          </p:cNvSpPr>
          <p:nvPr>
            <p:ph type="title"/>
          </p:nvPr>
        </p:nvSpPr>
        <p:spPr>
          <a:xfrm>
            <a:off x="468313" y="128935"/>
            <a:ext cx="8229600" cy="1139825"/>
          </a:xfrm>
          <a:noFill/>
          <a:ln/>
        </p:spPr>
        <p:txBody>
          <a:bodyPr/>
          <a:lstStyle/>
          <a:p>
            <a:r>
              <a:rPr lang="fr-BE" dirty="0"/>
              <a:t>Où </a:t>
            </a:r>
            <a:r>
              <a:rPr lang="fr-BE" dirty="0" smtClean="0"/>
              <a:t>(en) sont les </a:t>
            </a:r>
            <a:r>
              <a:rPr lang="fr-BE" dirty="0"/>
              <a:t>femmes ?</a:t>
            </a: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75</a:t>
            </a:fld>
            <a:endParaRPr lang="fr-BE"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188640"/>
            <a:ext cx="8229600" cy="1099592"/>
          </a:xfrm>
        </p:spPr>
        <p:txBody>
          <a:bodyPr/>
          <a:lstStyle/>
          <a:p>
            <a:r>
              <a:rPr lang="fr-BE" dirty="0" smtClean="0"/>
              <a:t>Où (en) sont les femmes ?</a:t>
            </a:r>
            <a:endParaRPr lang="fr-BE" dirty="0"/>
          </a:p>
        </p:txBody>
      </p:sp>
      <p:sp>
        <p:nvSpPr>
          <p:cNvPr id="192515" name="Rectangle 3"/>
          <p:cNvSpPr>
            <a:spLocks noGrp="1" noChangeArrowheads="1"/>
          </p:cNvSpPr>
          <p:nvPr>
            <p:ph idx="1"/>
          </p:nvPr>
        </p:nvSpPr>
        <p:spPr>
          <a:xfrm>
            <a:off x="395288" y="1556792"/>
            <a:ext cx="8497192" cy="5112296"/>
          </a:xfrm>
        </p:spPr>
        <p:txBody>
          <a:bodyPr/>
          <a:lstStyle/>
          <a:p>
            <a:pPr>
              <a:lnSpc>
                <a:spcPct val="90000"/>
              </a:lnSpc>
            </a:pPr>
            <a:r>
              <a:rPr lang="fr-BE" sz="2800" dirty="0"/>
              <a:t>Les filles et les garçons ont des performances comparables en sciences</a:t>
            </a:r>
          </a:p>
          <a:p>
            <a:pPr>
              <a:lnSpc>
                <a:spcPct val="90000"/>
              </a:lnSpc>
            </a:pPr>
            <a:r>
              <a:rPr lang="fr-BE" sz="2800" dirty="0"/>
              <a:t>Filles et garçons ont des attitudes également favorables par rapport aux sciences</a:t>
            </a:r>
          </a:p>
          <a:p>
            <a:pPr marL="342900" lvl="1" indent="-342900">
              <a:lnSpc>
                <a:spcPct val="90000"/>
              </a:lnSpc>
              <a:buClr>
                <a:schemeClr val="bg2"/>
              </a:buClr>
              <a:buSzPct val="75000"/>
              <a:buFont typeface="Wingdings" pitchFamily="2" charset="2"/>
              <a:buChar char="n"/>
            </a:pPr>
            <a:endParaRPr lang="fr-BE" dirty="0" smtClean="0">
              <a:ea typeface="+mn-ea"/>
              <a:cs typeface="+mn-cs"/>
            </a:endParaRPr>
          </a:p>
          <a:p>
            <a:pPr marL="342900" lvl="1" indent="-342900">
              <a:lnSpc>
                <a:spcPct val="90000"/>
              </a:lnSpc>
              <a:buClr>
                <a:schemeClr val="bg2"/>
              </a:buClr>
              <a:buSzPct val="75000"/>
              <a:buFont typeface="Wingdings" pitchFamily="2" charset="2"/>
              <a:buChar char="n"/>
            </a:pPr>
            <a:r>
              <a:rPr lang="fr-BE" dirty="0" smtClean="0">
                <a:ea typeface="+mn-ea"/>
                <a:cs typeface="+mn-cs"/>
              </a:rPr>
              <a:t>Et pourtant, en Belgique, parmi les diplômés de l’enseignement supérieur dans les domaines scientifiques, 30 % seulement sont des filles contre 70 % de garçons (36 % de filles en moyenne pour l’OCDE -  </a:t>
            </a:r>
            <a:r>
              <a:rPr lang="fr-BE" sz="1400" dirty="0" smtClean="0">
                <a:ea typeface="+mn-ea"/>
                <a:cs typeface="+mn-cs"/>
              </a:rPr>
              <a:t>Source – Regards sur l'éducation : Les indicateurs de l'</a:t>
            </a:r>
            <a:r>
              <a:rPr lang="fr-BE" sz="1400" dirty="0" err="1" smtClean="0">
                <a:ea typeface="+mn-ea"/>
                <a:cs typeface="+mn-cs"/>
              </a:rPr>
              <a:t>Ocdé</a:t>
            </a:r>
            <a:r>
              <a:rPr lang="fr-BE" sz="1400" dirty="0" smtClean="0">
                <a:ea typeface="+mn-ea"/>
                <a:cs typeface="+mn-cs"/>
              </a:rPr>
              <a:t>, 2007 – données 2005</a:t>
            </a:r>
            <a:r>
              <a:rPr lang="fr-BE" dirty="0" smtClean="0">
                <a:ea typeface="+mn-ea"/>
                <a:cs typeface="+mn-cs"/>
              </a:rPr>
              <a:t>). </a:t>
            </a:r>
          </a:p>
          <a:p>
            <a:pPr>
              <a:lnSpc>
                <a:spcPct val="90000"/>
              </a:lnSpc>
            </a:pPr>
            <a:endParaRPr lang="fr-BE" sz="2800"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76</a:t>
            </a:fld>
            <a:endParaRPr lang="fr-BE"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Vraiment pas de différences ?</a:t>
            </a:r>
            <a:endParaRPr lang="fr-BE" dirty="0"/>
          </a:p>
        </p:txBody>
      </p:sp>
      <p:sp>
        <p:nvSpPr>
          <p:cNvPr id="3" name="Espace réservé du contenu 2"/>
          <p:cNvSpPr>
            <a:spLocks noGrp="1"/>
          </p:cNvSpPr>
          <p:nvPr>
            <p:ph idx="1"/>
          </p:nvPr>
        </p:nvSpPr>
        <p:spPr>
          <a:xfrm>
            <a:off x="467544" y="1988840"/>
            <a:ext cx="8229600" cy="3886200"/>
          </a:xfrm>
        </p:spPr>
        <p:txBody>
          <a:bodyPr/>
          <a:lstStyle/>
          <a:p>
            <a:r>
              <a:rPr lang="fr-BE" dirty="0" smtClean="0"/>
              <a:t>Elèves de la </a:t>
            </a:r>
            <a:r>
              <a:rPr lang="fr-BE" dirty="0" smtClean="0">
                <a:solidFill>
                  <a:srgbClr val="FFFF00"/>
                </a:solidFill>
              </a:rPr>
              <a:t>filière de transition</a:t>
            </a:r>
          </a:p>
          <a:p>
            <a:pPr lvl="1">
              <a:buNone/>
            </a:pPr>
            <a:r>
              <a:rPr lang="fr-BE" sz="2000" dirty="0" smtClean="0"/>
              <a:t> </a:t>
            </a:r>
          </a:p>
          <a:p>
            <a:pPr lvl="1">
              <a:buNone/>
            </a:pPr>
            <a:r>
              <a:rPr lang="fr-BE" sz="2000" dirty="0" smtClean="0"/>
              <a:t>% d’élèves suivant une option « sciences fortes » selon le genre</a:t>
            </a:r>
          </a:p>
          <a:p>
            <a:pPr lvl="1">
              <a:buNone/>
            </a:pPr>
            <a:endParaRPr lang="fr-BE" sz="2000" dirty="0" smtClean="0"/>
          </a:p>
        </p:txBody>
      </p:sp>
      <p:graphicFrame>
        <p:nvGraphicFramePr>
          <p:cNvPr id="6" name="Tableau 5"/>
          <p:cNvGraphicFramePr>
            <a:graphicFrameLocks noGrp="1"/>
          </p:cNvGraphicFramePr>
          <p:nvPr/>
        </p:nvGraphicFramePr>
        <p:xfrm>
          <a:off x="1115616" y="3645025"/>
          <a:ext cx="6480720" cy="1656183"/>
        </p:xfrm>
        <a:graphic>
          <a:graphicData uri="http://schemas.openxmlformats.org/drawingml/2006/table">
            <a:tbl>
              <a:tblPr firstRow="1" bandRow="1">
                <a:tableStyleId>{5C22544A-7EE6-4342-B048-85BDC9FD1C3A}</a:tableStyleId>
              </a:tblPr>
              <a:tblGrid>
                <a:gridCol w="2449678"/>
                <a:gridCol w="2014818"/>
                <a:gridCol w="2016224"/>
              </a:tblGrid>
              <a:tr h="552061">
                <a:tc>
                  <a:txBody>
                    <a:bodyPr/>
                    <a:lstStyle/>
                    <a:p>
                      <a:pPr marL="114300" marR="0" lvl="0" indent="0" algn="ctr" defTabSz="914400" rtl="0" eaLnBrk="1" fontAlgn="base" latinLnBrk="0" hangingPunct="1">
                        <a:lnSpc>
                          <a:spcPct val="100000"/>
                        </a:lnSpc>
                        <a:spcBef>
                          <a:spcPct val="20000"/>
                        </a:spcBef>
                        <a:spcAft>
                          <a:spcPts val="0"/>
                        </a:spcAft>
                        <a:buClrTx/>
                        <a:buSzTx/>
                        <a:buFontTx/>
                        <a:buNone/>
                        <a:tabLst/>
                      </a:pPr>
                      <a:endParaRPr lang="fr-FR" sz="1800" b="1" kern="1200" dirty="0" smtClean="0">
                        <a:solidFill>
                          <a:schemeClr val="lt1"/>
                        </a:solidFill>
                        <a:latin typeface="Arial"/>
                        <a:ea typeface="Times New Roman"/>
                        <a:cs typeface="Times New Roman"/>
                      </a:endParaRPr>
                    </a:p>
                  </a:txBody>
                  <a:tcPr anchor="ctr" horzOverflow="overflow"/>
                </a:tc>
                <a:tc>
                  <a:txBody>
                    <a:bodyPr/>
                    <a:lstStyle/>
                    <a:p>
                      <a:pPr marL="114300" marR="0" lvl="0" indent="0" algn="ctr" defTabSz="914400" rtl="0" eaLnBrk="1" fontAlgn="base" latinLnBrk="0" hangingPunct="1">
                        <a:lnSpc>
                          <a:spcPct val="100000"/>
                        </a:lnSpc>
                        <a:spcBef>
                          <a:spcPct val="0"/>
                        </a:spcBef>
                        <a:spcAft>
                          <a:spcPts val="0"/>
                        </a:spcAft>
                        <a:buClrTx/>
                        <a:buSzTx/>
                        <a:buFontTx/>
                        <a:buNone/>
                        <a:tabLst>
                          <a:tab pos="228600" algn="l"/>
                          <a:tab pos="381000" algn="l"/>
                          <a:tab pos="561975" algn="ctr"/>
                        </a:tabLst>
                      </a:pPr>
                      <a:r>
                        <a:rPr lang="fr-FR" sz="1600" b="1" kern="1200" dirty="0" smtClean="0">
                          <a:solidFill>
                            <a:schemeClr val="lt1"/>
                          </a:solidFill>
                          <a:latin typeface="Arial"/>
                          <a:ea typeface="Times New Roman"/>
                          <a:cs typeface="Times New Roman"/>
                        </a:rPr>
                        <a:t>Filles</a:t>
                      </a:r>
                    </a:p>
                  </a:txBody>
                  <a:tcPr anchor="ctr" horzOverflow="overflow"/>
                </a:tc>
                <a:tc>
                  <a:txBody>
                    <a:bodyPr/>
                    <a:lstStyle/>
                    <a:p>
                      <a:pPr marL="114300" marR="0" lvl="0" indent="0" algn="ctr" defTabSz="914400" rtl="0" eaLnBrk="1" fontAlgn="base" latinLnBrk="0" hangingPunct="1">
                        <a:lnSpc>
                          <a:spcPct val="100000"/>
                        </a:lnSpc>
                        <a:spcBef>
                          <a:spcPct val="0"/>
                        </a:spcBef>
                        <a:spcAft>
                          <a:spcPts val="0"/>
                        </a:spcAft>
                        <a:buClrTx/>
                        <a:buSzTx/>
                        <a:buFontTx/>
                        <a:buNone/>
                        <a:tabLst>
                          <a:tab pos="228600" algn="l"/>
                        </a:tabLst>
                      </a:pPr>
                      <a:r>
                        <a:rPr lang="fr-FR" sz="1600" b="1" kern="1200" dirty="0" smtClean="0">
                          <a:solidFill>
                            <a:schemeClr val="lt1"/>
                          </a:solidFill>
                          <a:latin typeface="Arial"/>
                          <a:ea typeface="Times New Roman"/>
                          <a:cs typeface="Times New Roman"/>
                        </a:rPr>
                        <a:t>Garçons</a:t>
                      </a:r>
                    </a:p>
                  </a:txBody>
                  <a:tcPr anchor="ctr" horzOverflow="overflow"/>
                </a:tc>
              </a:tr>
              <a:tr h="552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Sciences fortes »</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fr-FR"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42</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fr-FR"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55</a:t>
                      </a:r>
                    </a:p>
                  </a:txBody>
                  <a:tcPr anchor="ctr" horzOverflow="overflow"/>
                </a:tc>
              </a:tr>
              <a:tr h="552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Autre option</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fr-FR"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58</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fr-FR"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45</a:t>
                      </a:r>
                    </a:p>
                  </a:txBody>
                  <a:tcPr anchor="ctr" horzOverflow="overflow"/>
                </a:tc>
              </a:tr>
            </a:tbl>
          </a:graphicData>
        </a:graphic>
      </p:graphicFrame>
      <p:pic>
        <p:nvPicPr>
          <p:cNvPr id="7"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8" name="Espace réservé du numéro de diapositive 7"/>
          <p:cNvSpPr>
            <a:spLocks noGrp="1"/>
          </p:cNvSpPr>
          <p:nvPr>
            <p:ph type="sldNum" sz="quarter" idx="11"/>
          </p:nvPr>
        </p:nvSpPr>
        <p:spPr/>
        <p:txBody>
          <a:bodyPr/>
          <a:lstStyle/>
          <a:p>
            <a:fld id="{9B04508B-728F-4BF5-AF88-B4A6B727A020}" type="slidenum">
              <a:rPr lang="fr-BE" smtClean="0"/>
              <a:pPr/>
              <a:t>77</a:t>
            </a:fld>
            <a:endParaRPr lang="fr-BE"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539552" y="901152"/>
          <a:ext cx="8016552" cy="5336160"/>
        </p:xfrm>
        <a:graphic>
          <a:graphicData uri="http://schemas.openxmlformats.org/drawingml/2006/table">
            <a:tbl>
              <a:tblPr firstRow="1" bandRow="1">
                <a:tableStyleId>{5C22544A-7EE6-4342-B048-85BDC9FD1C3A}</a:tableStyleId>
              </a:tblPr>
              <a:tblGrid>
                <a:gridCol w="3888432"/>
                <a:gridCol w="1512168"/>
                <a:gridCol w="1296144"/>
                <a:gridCol w="1319808"/>
              </a:tblGrid>
              <a:tr h="565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Filles </a:t>
                      </a:r>
                      <a:endParaRPr kumimoji="0" lang="fr-FR"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Garçons</a:t>
                      </a:r>
                      <a:endParaRPr kumimoji="0" lang="fr-FR"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90000" marR="90000" marT="46800" marB="4680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Différence G - F</a:t>
                      </a:r>
                      <a:endParaRPr kumimoji="0" lang="fr-F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0000" marR="90000" marT="46800" marB="46800" anchor="ctr" horzOverflow="overflow"/>
                </a:tc>
              </a:tr>
              <a:tr h="32632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Echelle globale</a:t>
                      </a:r>
                    </a:p>
                  </a:txBody>
                  <a:tcPr horzOverflow="overflow">
                    <a:solidFill>
                      <a:schemeClr val="accent5">
                        <a:lumMod val="5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tc>
              </a:tr>
              <a:tr h="326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Moyenne</a:t>
                      </a:r>
                      <a:endPar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horzOverflow="overflow">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530 </a:t>
                      </a:r>
                      <a:r>
                        <a:rPr kumimoji="0" lang="fr-FR" sz="9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(5,4)</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552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(4,6)</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+ 22</a:t>
                      </a:r>
                      <a:r>
                        <a:rPr kumimoji="0" lang="fr-F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(4,9)</a:t>
                      </a:r>
                    </a:p>
                  </a:txBody>
                  <a:tcPr anchor="ctr" horzOverflow="overflow">
                    <a:lnL w="12700" cap="flat" cmpd="sng" algn="ctr">
                      <a:solidFill>
                        <a:schemeClr val="tx2"/>
                      </a:solidFill>
                      <a:prstDash val="solid"/>
                      <a:round/>
                      <a:headEnd type="none" w="med" len="med"/>
                      <a:tailEnd type="none" w="med" len="med"/>
                    </a:lnL>
                    <a:solidFill>
                      <a:schemeClr val="accent2">
                        <a:lumMod val="20000"/>
                        <a:lumOff val="80000"/>
                      </a:schemeClr>
                    </a:solidFill>
                  </a:tcPr>
                </a:tc>
              </a:tr>
              <a:tr h="326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Ecart type</a:t>
                      </a:r>
                      <a:endPar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horzOverflow="overflow">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80,1</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 (2,7)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80,5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(2,8)</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+ 0,4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(3,2)</a:t>
                      </a:r>
                    </a:p>
                  </a:txBody>
                  <a:tcPr anchor="ctr" horzOverflow="overflow">
                    <a:lnL w="12700" cap="flat" cmpd="sng" algn="ctr">
                      <a:solidFill>
                        <a:schemeClr val="tx2"/>
                      </a:solidFill>
                      <a:prstDash val="solid"/>
                      <a:round/>
                      <a:headEnd type="none" w="med" len="med"/>
                      <a:tailEnd type="none" w="med" len="med"/>
                    </a:lnL>
                    <a:solidFill>
                      <a:schemeClr val="accent2">
                        <a:lumMod val="20000"/>
                        <a:lumOff val="80000"/>
                      </a:schemeClr>
                    </a:solidFill>
                  </a:tcPr>
                </a:tc>
              </a:tr>
              <a:tr h="32632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Sous-échelles de compétences</a:t>
                      </a:r>
                    </a:p>
                  </a:txBody>
                  <a:tcPr horzOverflow="overflow">
                    <a:solidFill>
                      <a:schemeClr val="accent5">
                        <a:lumMod val="5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tx1"/>
                    </a:solidFill>
                  </a:tcPr>
                </a:tc>
              </a:tr>
              <a:tr h="5636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fr-FR"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Identifier des questions d’ordre scientifique</a:t>
                      </a:r>
                      <a:endPar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547 </a:t>
                      </a:r>
                      <a:r>
                        <a:rPr kumimoji="0" lang="fr-FR" sz="9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(5,6)</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554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(5,2)</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+ 7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(4,8)</a:t>
                      </a:r>
                    </a:p>
                  </a:txBody>
                  <a:tcPr anchor="ctr" horzOverflow="overflow">
                    <a:solidFill>
                      <a:schemeClr val="accent2">
                        <a:lumMod val="20000"/>
                        <a:lumOff val="80000"/>
                      </a:schemeClr>
                    </a:solidFill>
                  </a:tcPr>
                </a:tc>
              </a:tr>
              <a:tr h="5636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fr-FR"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Expliquer des phénomènes de manière scientifique</a:t>
                      </a:r>
                      <a:endParaRPr kumimoji="0" lang="fr-FR" sz="1600" b="0" i="0" u="none" strike="noStrike" cap="none" normalizeH="0" baseline="0" smtClean="0">
                        <a:ln>
                          <a:noFill/>
                        </a:ln>
                        <a:solidFill>
                          <a:schemeClr val="bg2"/>
                        </a:solidFill>
                        <a:effectLst/>
                        <a:latin typeface="Arial" pitchFamily="34" charset="0"/>
                        <a:ea typeface="Times New Roman" pitchFamily="18" charset="0"/>
                        <a:cs typeface="Arial" pitchFamily="34" charset="0"/>
                      </a:endParaRP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510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(5,2</a:t>
                      </a:r>
                      <a:r>
                        <a:rPr kumimoji="0" lang="fr-FR" sz="9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545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(5,0)</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+ 35</a:t>
                      </a:r>
                      <a:r>
                        <a:rPr kumimoji="0" lang="fr-F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(4,8)</a:t>
                      </a:r>
                    </a:p>
                  </a:txBody>
                  <a:tcPr anchor="ctr" horzOverflow="overflow">
                    <a:solidFill>
                      <a:schemeClr val="accent2">
                        <a:lumMod val="20000"/>
                        <a:lumOff val="80000"/>
                      </a:schemeClr>
                    </a:solidFill>
                  </a:tcPr>
                </a:tc>
              </a:tr>
              <a:tr h="32632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fr-FR"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Utiliser des faits scientifiques</a:t>
                      </a:r>
                      <a:endParaRPr kumimoji="0" lang="fr-FR" sz="1600" b="0" i="0" u="none" strike="noStrike" cap="none" normalizeH="0" baseline="0" smtClean="0">
                        <a:ln>
                          <a:noFill/>
                        </a:ln>
                        <a:solidFill>
                          <a:schemeClr val="bg2"/>
                        </a:solidFill>
                        <a:effectLst/>
                        <a:latin typeface="Arial" pitchFamily="34" charset="0"/>
                        <a:ea typeface="Times New Roman" pitchFamily="18" charset="0"/>
                        <a:cs typeface="Arial" pitchFamily="34" charset="0"/>
                      </a:endParaRP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548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(5,8)</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561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(5,0)</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+ 13</a:t>
                      </a:r>
                      <a:r>
                        <a:rPr kumimoji="0" lang="fr-FR" sz="16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(5,1)</a:t>
                      </a:r>
                    </a:p>
                  </a:txBody>
                  <a:tcPr anchor="ctr" horzOverflow="overflow">
                    <a:solidFill>
                      <a:schemeClr val="accent2">
                        <a:lumMod val="20000"/>
                        <a:lumOff val="80000"/>
                      </a:schemeClr>
                    </a:solidFill>
                  </a:tcPr>
                </a:tc>
              </a:tr>
              <a:tr h="32632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fr-F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Sous-échelles de contenu</a:t>
                      </a:r>
                    </a:p>
                  </a:txBody>
                  <a:tcPr horzOverflow="overflow">
                    <a:solidFill>
                      <a:schemeClr val="accent5">
                        <a:lumMod val="5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tx1"/>
                    </a:solidFill>
                  </a:tcPr>
                </a:tc>
              </a:tr>
              <a:tr h="32632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Connaissances </a:t>
                      </a:r>
                      <a:r>
                        <a:rPr kumimoji="0" lang="fr-FR" sz="1600"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à propos</a:t>
                      </a:r>
                      <a:r>
                        <a:rPr kumimoji="0" lang="fr-FR" sz="1600" b="0" i="0" u="sng"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de la science</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543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(5,2)</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552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(4,5)</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+ 9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(4,8)</a:t>
                      </a:r>
                    </a:p>
                  </a:txBody>
                  <a:tcPr anchor="ctr" horzOverflow="overflow">
                    <a:solidFill>
                      <a:schemeClr val="accent2">
                        <a:lumMod val="20000"/>
                        <a:lumOff val="80000"/>
                      </a:schemeClr>
                    </a:solidFill>
                  </a:tcPr>
                </a:tc>
              </a:tr>
              <a:tr h="56364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Connaissances </a:t>
                      </a:r>
                      <a:r>
                        <a:rPr kumimoji="0" lang="fr-FR" sz="1600" b="1" i="1" u="sng" strike="noStrike" cap="none" normalizeH="0" baseline="0" dirty="0" smtClean="0">
                          <a:ln>
                            <a:noFill/>
                          </a:ln>
                          <a:solidFill>
                            <a:schemeClr val="bg2"/>
                          </a:solidFill>
                          <a:effectLst/>
                          <a:latin typeface="Arial" pitchFamily="34" charset="0"/>
                          <a:ea typeface="Times New Roman" pitchFamily="18" charset="0"/>
                          <a:cs typeface="Arial" pitchFamily="34" charset="0"/>
                        </a:rPr>
                        <a:t>en</a:t>
                      </a: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sciences</a:t>
                      </a:r>
                      <a:endParaRPr kumimoji="0" lang="fr-FR" sz="1600" b="0" i="0" u="none" strike="noStrike" cap="none" normalizeH="0" baseline="0" dirty="0" smtClean="0">
                        <a:ln>
                          <a:noFill/>
                        </a:ln>
                        <a:solidFill>
                          <a:schemeClr val="bg2"/>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Terre et univers</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498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(5,4)</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536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(4,7)</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+ 38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(6,0)</a:t>
                      </a:r>
                    </a:p>
                  </a:txBody>
                  <a:tcPr anchor="ctr" horzOverflow="overflow">
                    <a:solidFill>
                      <a:schemeClr val="accent2">
                        <a:lumMod val="20000"/>
                        <a:lumOff val="80000"/>
                      </a:schemeClr>
                    </a:solidFill>
                  </a:tcPr>
                </a:tc>
              </a:tr>
              <a:tr h="32632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fr-FR" sz="16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	Systèmes vivants</a:t>
                      </a:r>
                    </a:p>
                  </a:txBody>
                  <a:tcPr anchor="b"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518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(5,3)</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541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(4,5)</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+ 23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(5,3)</a:t>
                      </a:r>
                    </a:p>
                  </a:txBody>
                  <a:tcPr anchor="ctr" horzOverflow="overflow">
                    <a:solidFill>
                      <a:schemeClr val="accent2">
                        <a:lumMod val="20000"/>
                        <a:lumOff val="80000"/>
                      </a:schemeClr>
                    </a:solidFill>
                  </a:tcPr>
                </a:tc>
              </a:tr>
              <a:tr h="32632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fr-FR" sz="16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Systèmes physiques</a:t>
                      </a:r>
                    </a:p>
                  </a:txBody>
                  <a:tcPr anchor="b"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497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(4,8)</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540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(4,1)</a:t>
                      </a:r>
                    </a:p>
                  </a:txBody>
                  <a:tcPr anchor="ct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+ 43 </a:t>
                      </a:r>
                      <a:r>
                        <a:rPr kumimoji="0" lang="fr-FR" sz="9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(4,9)</a:t>
                      </a:r>
                    </a:p>
                  </a:txBody>
                  <a:tcPr anchor="ctr" horzOverflow="overflow">
                    <a:solidFill>
                      <a:schemeClr val="accent2">
                        <a:lumMod val="20000"/>
                        <a:lumOff val="80000"/>
                      </a:schemeClr>
                    </a:solidFill>
                  </a:tcPr>
                </a:tc>
              </a:tr>
            </a:tbl>
          </a:graphicData>
        </a:graphic>
      </p:graphicFrame>
      <p:sp>
        <p:nvSpPr>
          <p:cNvPr id="4" name="Rectangle 4"/>
          <p:cNvSpPr>
            <a:spLocks noChangeArrowheads="1"/>
          </p:cNvSpPr>
          <p:nvPr/>
        </p:nvSpPr>
        <p:spPr bwMode="auto">
          <a:xfrm>
            <a:off x="250825" y="90414"/>
            <a:ext cx="7921575" cy="746298"/>
          </a:xfrm>
          <a:prstGeom prst="rect">
            <a:avLst/>
          </a:prstGeom>
          <a:noFill/>
          <a:ln w="9525" algn="ctr">
            <a:noFill/>
            <a:miter lim="800000"/>
            <a:headEnd/>
            <a:tailEnd/>
          </a:ln>
          <a:effectLst/>
        </p:spPr>
        <p:txBody>
          <a:bodyPr wrap="square" lIns="342792" tIns="152352" bIns="38088" anchor="ctr">
            <a:spAutoFit/>
          </a:bodyPr>
          <a:lstStyle/>
          <a:p>
            <a:pPr eaLnBrk="0" hangingPunct="0"/>
            <a:r>
              <a:rPr lang="fr-FR" sz="1800" b="1" dirty="0">
                <a:cs typeface="Times New Roman" pitchFamily="18" charset="0"/>
              </a:rPr>
              <a:t>Performances en sciences des filles et des garçons de 15 ans dans le </a:t>
            </a:r>
            <a:r>
              <a:rPr lang="fr-FR" sz="1800" b="1" u="sng" dirty="0">
                <a:solidFill>
                  <a:srgbClr val="FFFF00"/>
                </a:solidFill>
                <a:cs typeface="Times New Roman" pitchFamily="18" charset="0"/>
              </a:rPr>
              <a:t>2e degré de </a:t>
            </a:r>
            <a:r>
              <a:rPr lang="fr-FR" sz="1800" b="1" u="sng" dirty="0" smtClean="0">
                <a:solidFill>
                  <a:srgbClr val="FFFF00"/>
                </a:solidFill>
                <a:cs typeface="Times New Roman" pitchFamily="18" charset="0"/>
              </a:rPr>
              <a:t>transition</a:t>
            </a:r>
            <a:endParaRPr lang="fr-FR" sz="1800" b="1" dirty="0">
              <a:solidFill>
                <a:srgbClr val="FFFF00"/>
              </a:solidFill>
            </a:endParaRPr>
          </a:p>
        </p:txBody>
      </p:sp>
      <p:sp>
        <p:nvSpPr>
          <p:cNvPr id="6" name="Text Box 319"/>
          <p:cNvSpPr txBox="1">
            <a:spLocks noChangeArrowheads="1"/>
          </p:cNvSpPr>
          <p:nvPr/>
        </p:nvSpPr>
        <p:spPr bwMode="auto">
          <a:xfrm>
            <a:off x="467544" y="6404818"/>
            <a:ext cx="6633804" cy="400110"/>
          </a:xfrm>
          <a:prstGeom prst="rect">
            <a:avLst/>
          </a:prstGeom>
          <a:noFill/>
          <a:ln w="9525">
            <a:noFill/>
            <a:miter lim="800000"/>
            <a:headEnd/>
            <a:tailEnd/>
          </a:ln>
          <a:effectLst/>
        </p:spPr>
        <p:txBody>
          <a:bodyPr wrap="none">
            <a:spAutoFit/>
          </a:bodyPr>
          <a:lstStyle/>
          <a:p>
            <a:r>
              <a:rPr lang="fr-BE" sz="2000" dirty="0">
                <a:solidFill>
                  <a:srgbClr val="FFFF00"/>
                </a:solidFill>
              </a:rPr>
              <a:t>Toutes les différences sont en faveur des garçons</a:t>
            </a:r>
            <a:r>
              <a:rPr lang="fr-BE" sz="2000" dirty="0"/>
              <a:t>.</a:t>
            </a:r>
            <a:endParaRPr lang="fr-FR" sz="2000" dirty="0"/>
          </a:p>
        </p:txBody>
      </p:sp>
      <p:pic>
        <p:nvPicPr>
          <p:cNvPr id="7"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8" name="Espace réservé du numéro de diapositive 7"/>
          <p:cNvSpPr>
            <a:spLocks noGrp="1"/>
          </p:cNvSpPr>
          <p:nvPr>
            <p:ph type="sldNum" sz="quarter" idx="11"/>
          </p:nvPr>
        </p:nvSpPr>
        <p:spPr/>
        <p:txBody>
          <a:bodyPr/>
          <a:lstStyle/>
          <a:p>
            <a:fld id="{45E9261C-CC80-4311-80FD-BC87C34F4F48}" type="slidenum">
              <a:rPr lang="fr-BE" smtClean="0"/>
              <a:pPr/>
              <a:t>78</a:t>
            </a:fld>
            <a:endParaRPr lang="fr-BE"/>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519113" y="549275"/>
            <a:ext cx="8156575" cy="954107"/>
          </a:xfrm>
          <a:prstGeom prst="rect">
            <a:avLst/>
          </a:prstGeom>
          <a:noFill/>
          <a:ln w="9525">
            <a:noFill/>
            <a:miter lim="800000"/>
            <a:headEnd/>
            <a:tailEnd/>
          </a:ln>
          <a:effectLst/>
        </p:spPr>
        <p:txBody>
          <a:bodyPr>
            <a:spAutoFit/>
          </a:bodyPr>
          <a:lstStyle/>
          <a:p>
            <a:r>
              <a:rPr lang="fr-BE" sz="2800" b="1" dirty="0">
                <a:latin typeface="+mj-lt"/>
              </a:rPr>
              <a:t>A compétences égales, y a-t-il une divergence d’orientation entre les filles et les garçons </a:t>
            </a:r>
            <a:r>
              <a:rPr lang="fr-BE" sz="2800" b="1" dirty="0" smtClean="0">
                <a:latin typeface="+mj-lt"/>
              </a:rPr>
              <a:t>?</a:t>
            </a:r>
            <a:endParaRPr lang="fr-FR" sz="2800" b="1" dirty="0">
              <a:latin typeface="+mj-lt"/>
            </a:endParaRPr>
          </a:p>
        </p:txBody>
      </p:sp>
      <p:sp>
        <p:nvSpPr>
          <p:cNvPr id="23557" name="Rectangle 5"/>
          <p:cNvSpPr>
            <a:spLocks noChangeArrowheads="1"/>
          </p:cNvSpPr>
          <p:nvPr/>
        </p:nvSpPr>
        <p:spPr bwMode="auto">
          <a:xfrm>
            <a:off x="323528" y="1736146"/>
            <a:ext cx="8475662" cy="684742"/>
          </a:xfrm>
          <a:prstGeom prst="rect">
            <a:avLst/>
          </a:prstGeom>
          <a:noFill/>
          <a:ln w="9525" algn="ctr">
            <a:noFill/>
            <a:miter lim="800000"/>
            <a:headEnd/>
            <a:tailEnd/>
          </a:ln>
          <a:effectLst/>
        </p:spPr>
        <p:txBody>
          <a:bodyPr lIns="342792" tIns="152352" bIns="38088" anchor="ctr">
            <a:spAutoFit/>
          </a:bodyPr>
          <a:lstStyle/>
          <a:p>
            <a:pPr eaLnBrk="0" hangingPunct="0"/>
            <a:r>
              <a:rPr lang="fr-FR" sz="1600" dirty="0" smtClean="0">
                <a:cs typeface="Times New Roman" pitchFamily="18" charset="0"/>
              </a:rPr>
              <a:t> % </a:t>
            </a:r>
            <a:r>
              <a:rPr lang="fr-FR" sz="1600" dirty="0">
                <a:cs typeface="Times New Roman" pitchFamily="18" charset="0"/>
              </a:rPr>
              <a:t>d’élèves du 2e degré de transition inscrits dans des options scientifiques selon le genre et les performances au test PISA.</a:t>
            </a:r>
            <a:endParaRPr lang="fr-FR" sz="1600" dirty="0"/>
          </a:p>
        </p:txBody>
      </p:sp>
      <p:sp>
        <p:nvSpPr>
          <p:cNvPr id="23689" name="Text Box 137"/>
          <p:cNvSpPr txBox="1">
            <a:spLocks noChangeArrowheads="1"/>
          </p:cNvSpPr>
          <p:nvPr/>
        </p:nvSpPr>
        <p:spPr bwMode="auto">
          <a:xfrm>
            <a:off x="539552" y="4653136"/>
            <a:ext cx="8280920" cy="707886"/>
          </a:xfrm>
          <a:prstGeom prst="rect">
            <a:avLst/>
          </a:prstGeom>
          <a:noFill/>
          <a:ln w="9525">
            <a:noFill/>
            <a:miter lim="800000"/>
            <a:headEnd/>
            <a:tailEnd/>
          </a:ln>
          <a:effectLst/>
        </p:spPr>
        <p:txBody>
          <a:bodyPr wrap="square">
            <a:spAutoFit/>
          </a:bodyPr>
          <a:lstStyle/>
          <a:p>
            <a:r>
              <a:rPr lang="fr-BE" sz="2000" dirty="0">
                <a:solidFill>
                  <a:srgbClr val="FFFF00"/>
                </a:solidFill>
                <a:latin typeface="+mj-lt"/>
              </a:rPr>
              <a:t>Même très performantes, les filles choisissent </a:t>
            </a:r>
            <a:r>
              <a:rPr lang="fr-BE" sz="2000" dirty="0" smtClean="0">
                <a:solidFill>
                  <a:srgbClr val="FFFF00"/>
                </a:solidFill>
                <a:latin typeface="+mj-lt"/>
              </a:rPr>
              <a:t>moins les options scientifiques.</a:t>
            </a:r>
            <a:endParaRPr lang="fr-FR" sz="2000" dirty="0">
              <a:solidFill>
                <a:srgbClr val="FFFF00"/>
              </a:solidFill>
              <a:latin typeface="+mj-lt"/>
            </a:endParaRPr>
          </a:p>
        </p:txBody>
      </p:sp>
      <p:graphicFrame>
        <p:nvGraphicFramePr>
          <p:cNvPr id="9" name="Tableau 8"/>
          <p:cNvGraphicFramePr>
            <a:graphicFrameLocks noGrp="1"/>
          </p:cNvGraphicFramePr>
          <p:nvPr/>
        </p:nvGraphicFramePr>
        <p:xfrm>
          <a:off x="1043608" y="2636912"/>
          <a:ext cx="6960095" cy="1620520"/>
        </p:xfrm>
        <a:graphic>
          <a:graphicData uri="http://schemas.openxmlformats.org/drawingml/2006/table">
            <a:tbl>
              <a:tblPr firstRow="1" bandRow="1">
                <a:tableStyleId>{5C22544A-7EE6-4342-B048-85BDC9FD1C3A}</a:tableStyleId>
              </a:tblPr>
              <a:tblGrid>
                <a:gridCol w="1584176"/>
                <a:gridCol w="1199862"/>
                <a:gridCol w="1392019"/>
                <a:gridCol w="1392019"/>
                <a:gridCol w="1392019"/>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pitchFamily="34" charset="0"/>
                      </a:endParaRPr>
                    </a:p>
                  </a:txBody>
                  <a:tcPr horzOverflow="overflow">
                    <a:lnL w="12700" cmpd="sng">
                      <a:noFill/>
                    </a:lnL>
                    <a:lnR w="12700" cap="flat" cmpd="sng" algn="ctr">
                      <a:solidFill>
                        <a:schemeClr val="tx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Filles</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(9,8 %)</a:t>
                      </a:r>
                    </a:p>
                  </a:txBody>
                  <a:tcPr marL="90000" marR="90000" marT="46800" marB="46800" anchor="ctr" horzOverflow="overflow">
                    <a:lnL w="12700" cap="flat" cmpd="sng" algn="ctr">
                      <a:solidFill>
                        <a:schemeClr val="tx2"/>
                      </a:solidFill>
                      <a:prstDash val="solid"/>
                      <a:round/>
                      <a:headEnd type="none" w="med" len="med"/>
                      <a:tailEnd type="none" w="med" len="med"/>
                    </a:lnL>
                  </a:tcPr>
                </a:tc>
                <a:tc hMerge="1">
                  <a:txBody>
                    <a:bodyPr/>
                    <a:lstStyle/>
                    <a:p>
                      <a:endParaRPr lang="fr-BE"/>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Garçons</a:t>
                      </a: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(15,1 %)</a:t>
                      </a:r>
                    </a:p>
                  </a:txBody>
                  <a:tcPr marL="90000" marR="90000" marT="46800" marB="46800" anchor="ctr" horzOverflow="overflow"/>
                </a:tc>
                <a:tc hMerge="1">
                  <a:txBody>
                    <a:bodyPr/>
                    <a:lstStyle/>
                    <a:p>
                      <a:endParaRPr lang="fr-BE"/>
                    </a:p>
                  </a:txBody>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smtClean="0">
                        <a:ln>
                          <a:noFill/>
                        </a:ln>
                        <a:solidFill>
                          <a:schemeClr val="bg2"/>
                        </a:solidFill>
                        <a:effectLst/>
                        <a:latin typeface="Arial" pitchFamily="34" charset="0"/>
                      </a:endParaRPr>
                    </a:p>
                  </a:txBody>
                  <a:tcPr anchor="ctr" horzOverflow="overflow">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Option scientifique</a:t>
                      </a:r>
                      <a:endParaRPr kumimoji="0" lang="fr-FR" sz="1400" b="0" i="0" u="none" strike="noStrike" cap="none" normalizeH="0" baseline="0" smtClean="0">
                        <a:ln>
                          <a:noFill/>
                        </a:ln>
                        <a:solidFill>
                          <a:schemeClr val="bg2"/>
                        </a:solidFill>
                        <a:effectLst/>
                        <a:latin typeface="Arial" pitchFamily="34" charset="0"/>
                        <a:ea typeface="Times New Roman" pitchFamily="18" charset="0"/>
                        <a:cs typeface="Arial" pitchFamily="34" charset="0"/>
                      </a:endParaRPr>
                    </a:p>
                  </a:txBody>
                  <a:tcPr anchor="ctr" horzOverflow="overflow">
                    <a:lnL w="12700" cap="flat" cmpd="sng" algn="ctr">
                      <a:solidFill>
                        <a:schemeClr val="tx2"/>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Autre option</a:t>
                      </a:r>
                      <a:endParaRPr kumimoji="0" lang="fr-FR" sz="1400" b="0" i="0" u="none" strike="noStrike" cap="none" normalizeH="0" baseline="0" smtClean="0">
                        <a:ln>
                          <a:noFill/>
                        </a:ln>
                        <a:solidFill>
                          <a:schemeClr val="bg2"/>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2"/>
                          </a:solidFill>
                          <a:effectLst/>
                          <a:latin typeface="Arial" pitchFamily="34" charset="0"/>
                          <a:ea typeface="Times New Roman" pitchFamily="18" charset="0"/>
                          <a:cs typeface="Arial" pitchFamily="34" charset="0"/>
                        </a:rPr>
                        <a:t>Option scientifique</a:t>
                      </a:r>
                      <a:endParaRPr kumimoji="0" lang="fr-FR" sz="1400" b="0" i="0" u="none" strike="noStrike" cap="none" normalizeH="0" baseline="0" smtClean="0">
                        <a:ln>
                          <a:noFill/>
                        </a:ln>
                        <a:solidFill>
                          <a:schemeClr val="bg2"/>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Autre option</a:t>
                      </a:r>
                      <a:endParaRPr kumimoji="0" lang="fr-FR"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Elèves très performants (niveaux 5 et 6)</a:t>
                      </a:r>
                    </a:p>
                  </a:txBody>
                  <a:tcPr horzOverflow="overflow">
                    <a:lnT w="12700" cmpd="sng">
                      <a:noFill/>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44 </a:t>
                      </a:r>
                      <a:r>
                        <a:rPr kumimoji="0" lang="fr-FR" sz="1400" b="0" i="0" u="none" strike="noStrike" cap="none" normalizeH="0" baseline="0" dirty="0" smtClean="0">
                          <a:ln>
                            <a:noFill/>
                          </a:ln>
                          <a:solidFill>
                            <a:schemeClr val="bg2"/>
                          </a:solidFill>
                          <a:effectLst/>
                          <a:latin typeface="MS Sans Serif" charset="0"/>
                          <a:ea typeface="Times New Roman" pitchFamily="18" charset="0"/>
                          <a:cs typeface="Arial" pitchFamily="34" charset="0"/>
                        </a:rPr>
                        <a:t> </a:t>
                      </a:r>
                      <a:r>
                        <a:rPr kumimoji="0" lang="fr-FR" sz="900" b="0" i="0" u="none" strike="noStrike" cap="none" normalizeH="0" baseline="0" dirty="0" smtClean="0">
                          <a:ln>
                            <a:noFill/>
                          </a:ln>
                          <a:solidFill>
                            <a:schemeClr val="bg2"/>
                          </a:solidFill>
                          <a:effectLst/>
                          <a:latin typeface="MS Sans Serif" charset="0"/>
                          <a:ea typeface="Times New Roman" pitchFamily="18" charset="0"/>
                          <a:cs typeface="Arial" pitchFamily="34" charset="0"/>
                        </a:rPr>
                        <a:t>(7,5)</a:t>
                      </a:r>
                      <a:endParaRPr kumimoji="0" lang="fr-FR" sz="9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56 </a:t>
                      </a:r>
                      <a:r>
                        <a:rPr kumimoji="0" lang="fr-FR"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9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(7,5)</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56 </a:t>
                      </a:r>
                      <a:r>
                        <a:rPr kumimoji="0" lang="fr-FR"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9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(6,0)</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44 </a:t>
                      </a:r>
                      <a:r>
                        <a:rPr kumimoji="0" lang="fr-FR"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9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(6,0)</a:t>
                      </a:r>
                    </a:p>
                  </a:txBody>
                  <a:tcPr anchor="ctr" horzOverflow="overflow"/>
                </a:tc>
              </a:tr>
            </a:tbl>
          </a:graphicData>
        </a:graphic>
      </p:graphicFrame>
      <p:pic>
        <p:nvPicPr>
          <p:cNvPr id="10"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7" name="Espace réservé du numéro de diapositive 6"/>
          <p:cNvSpPr>
            <a:spLocks noGrp="1"/>
          </p:cNvSpPr>
          <p:nvPr>
            <p:ph type="sldNum" sz="quarter" idx="11"/>
          </p:nvPr>
        </p:nvSpPr>
        <p:spPr/>
        <p:txBody>
          <a:bodyPr/>
          <a:lstStyle/>
          <a:p>
            <a:fld id="{45E9261C-CC80-4311-80FD-BC87C34F4F48}" type="slidenum">
              <a:rPr lang="fr-BE" smtClean="0"/>
              <a:pPr/>
              <a:t>79</a:t>
            </a:fld>
            <a:endParaRPr lang="fr-B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395288" y="2349500"/>
            <a:ext cx="8507412" cy="1417638"/>
          </a:xfrm>
          <a:noFill/>
          <a:ln/>
        </p:spPr>
        <p:txBody>
          <a:bodyPr>
            <a:noAutofit/>
          </a:bodyPr>
          <a:lstStyle/>
          <a:p>
            <a:pPr algn="ctr"/>
            <a:r>
              <a:rPr lang="fr-BE" sz="4800" dirty="0"/>
              <a:t>Performances moyennes en </a:t>
            </a:r>
            <a:br>
              <a:rPr lang="fr-BE" sz="4800" dirty="0"/>
            </a:br>
            <a:r>
              <a:rPr lang="fr-BE" sz="4800" dirty="0"/>
              <a:t>culture scientifique</a:t>
            </a:r>
          </a:p>
        </p:txBody>
      </p:sp>
      <p:pic>
        <p:nvPicPr>
          <p:cNvPr id="3"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4" name="Espace réservé du numéro de diapositive 3"/>
          <p:cNvSpPr>
            <a:spLocks noGrp="1"/>
          </p:cNvSpPr>
          <p:nvPr>
            <p:ph type="sldNum" sz="quarter" idx="11"/>
          </p:nvPr>
        </p:nvSpPr>
        <p:spPr/>
        <p:txBody>
          <a:bodyPr/>
          <a:lstStyle/>
          <a:p>
            <a:fld id="{9B04508B-728F-4BF5-AF88-B4A6B727A020}" type="slidenum">
              <a:rPr lang="fr-BE" smtClean="0"/>
              <a:pPr/>
              <a:t>8</a:t>
            </a:fld>
            <a:endParaRPr lang="fr-BE"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51520" y="660608"/>
          <a:ext cx="7920880" cy="6080760"/>
        </p:xfrm>
        <a:graphic>
          <a:graphicData uri="http://schemas.openxmlformats.org/drawingml/2006/table">
            <a:tbl>
              <a:tblPr firstRow="1" bandRow="1">
                <a:tableStyleId>{5C22544A-7EE6-4342-B048-85BDC9FD1C3A}</a:tableStyleId>
              </a:tblPr>
              <a:tblGrid>
                <a:gridCol w="6192688"/>
                <a:gridCol w="1728192"/>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Ampleur de l’effet</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anchor="ctr" horzOverflow="overflow"/>
                </a:tc>
              </a:tr>
              <a:tr h="37084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La valeur accordée à la démarche scientifique</a:t>
                      </a:r>
                    </a:p>
                  </a:txBody>
                  <a:tcPr horzOverflow="overflow">
                    <a:solidFill>
                      <a:schemeClr val="accent5">
                        <a:lumMod val="50000"/>
                      </a:schemeClr>
                    </a:solidFill>
                  </a:tcPr>
                </a:tc>
                <a:tc hMerge="1">
                  <a:txBody>
                    <a:bodyPr/>
                    <a:lstStyle/>
                    <a:p>
                      <a:endParaRPr lang="fr-BE"/>
                    </a:p>
                  </a:txBody>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cap="none" normalizeH="0" baseline="0" smtClean="0">
                          <a:ln>
                            <a:noFill/>
                          </a:ln>
                          <a:solidFill>
                            <a:schemeClr val="bg2"/>
                          </a:solidFill>
                          <a:effectLst/>
                          <a:latin typeface="Arial" pitchFamily="34" charset="0"/>
                          <a:ea typeface="Times New Roman" pitchFamily="18" charset="0"/>
                          <a:cs typeface="Arial" pitchFamily="34" charset="0"/>
                        </a:rPr>
                        <a:t>Valorisation générale des sciences </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0,19</a:t>
                      </a:r>
                      <a:r>
                        <a:rPr kumimoji="0" lang="fr-FR"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(0,05)</a:t>
                      </a:r>
                      <a:endParaRPr kumimoji="0" lang="fr-FR"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accent2">
                        <a:lumMod val="20000"/>
                        <a:lumOff val="80000"/>
                      </a:schemeClr>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cap="none" normalizeH="0" baseline="0" smtClean="0">
                          <a:ln>
                            <a:noFill/>
                          </a:ln>
                          <a:solidFill>
                            <a:schemeClr val="bg2"/>
                          </a:solidFill>
                          <a:effectLst/>
                          <a:latin typeface="Arial" pitchFamily="34" charset="0"/>
                          <a:ea typeface="Times New Roman" pitchFamily="18" charset="0"/>
                          <a:cs typeface="Arial" pitchFamily="34" charset="0"/>
                        </a:rPr>
                        <a:t>Valorisation personnelle des sciences </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0,24</a:t>
                      </a:r>
                      <a:r>
                        <a:rPr kumimoji="0" lang="fr-FR"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(0,05)</a:t>
                      </a:r>
                      <a:endParaRPr kumimoji="0" lang="fr-FR"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accent2">
                        <a:lumMod val="20000"/>
                        <a:lumOff val="80000"/>
                      </a:schemeClr>
                    </a:solidFill>
                  </a:tcPr>
                </a:tc>
              </a:tr>
              <a:tr h="37084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La perception de soi en sciences</a:t>
                      </a:r>
                    </a:p>
                  </a:txBody>
                  <a:tcPr horzOverflow="overflow">
                    <a:solidFill>
                      <a:schemeClr val="accent5">
                        <a:lumMod val="50000"/>
                      </a:schemeClr>
                    </a:solidFill>
                  </a:tcPr>
                </a:tc>
                <a:tc hMerge="1">
                  <a:txBody>
                    <a:bodyPr/>
                    <a:lstStyle/>
                    <a:p>
                      <a:endParaRPr lang="fr-BE"/>
                    </a:p>
                  </a:txBody>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cap="none" normalizeH="0" baseline="0" smtClean="0">
                          <a:ln>
                            <a:noFill/>
                          </a:ln>
                          <a:solidFill>
                            <a:schemeClr val="bg2"/>
                          </a:solidFill>
                          <a:effectLst/>
                          <a:latin typeface="Arial" pitchFamily="34" charset="0"/>
                          <a:ea typeface="Times New Roman" pitchFamily="18" charset="0"/>
                          <a:cs typeface="Arial" pitchFamily="34" charset="0"/>
                        </a:rPr>
                        <a:t>Perception des capacités personnelles en sciences </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kern="1200" cap="none" normalizeH="0" baseline="0" dirty="0" smtClean="0">
                          <a:ln>
                            <a:noFill/>
                          </a:ln>
                          <a:solidFill>
                            <a:srgbClr val="FF0000"/>
                          </a:solidFill>
                          <a:effectLst/>
                          <a:latin typeface="Arial" pitchFamily="34" charset="0"/>
                          <a:ea typeface="Times New Roman" pitchFamily="18" charset="0"/>
                          <a:cs typeface="Arial" pitchFamily="34" charset="0"/>
                        </a:rPr>
                        <a:t>0,28</a:t>
                      </a:r>
                      <a:r>
                        <a:rPr kumimoji="0" lang="fr-FR"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(0,05)</a:t>
                      </a:r>
                      <a:endParaRPr kumimoji="0" lang="fr-FR"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accent2">
                        <a:lumMod val="20000"/>
                        <a:lumOff val="80000"/>
                      </a:schemeClr>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cap="none" normalizeH="0" baseline="0" smtClean="0">
                          <a:ln>
                            <a:noFill/>
                          </a:ln>
                          <a:solidFill>
                            <a:schemeClr val="bg2"/>
                          </a:solidFill>
                          <a:effectLst/>
                          <a:latin typeface="Arial" pitchFamily="34" charset="0"/>
                          <a:ea typeface="Times New Roman" pitchFamily="18" charset="0"/>
                          <a:cs typeface="Arial" pitchFamily="34" charset="0"/>
                        </a:rPr>
                        <a:t>Perception de soi en sciences </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kern="1200" cap="none" normalizeH="0" baseline="0" dirty="0" smtClean="0">
                          <a:ln>
                            <a:noFill/>
                          </a:ln>
                          <a:solidFill>
                            <a:srgbClr val="FF0000"/>
                          </a:solidFill>
                          <a:effectLst/>
                          <a:latin typeface="Arial" pitchFamily="34" charset="0"/>
                          <a:ea typeface="Times New Roman" pitchFamily="18" charset="0"/>
                          <a:cs typeface="Arial" pitchFamily="34" charset="0"/>
                        </a:rPr>
                        <a:t>0,44</a:t>
                      </a:r>
                      <a:r>
                        <a:rPr kumimoji="0" lang="fr-FR"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(0,06)</a:t>
                      </a:r>
                      <a:endParaRPr kumimoji="0" lang="fr-FR"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accent2">
                        <a:lumMod val="20000"/>
                        <a:lumOff val="80000"/>
                      </a:schemeClr>
                    </a:solidFill>
                  </a:tcPr>
                </a:tc>
              </a:tr>
              <a:tr h="37084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L’intérêt pour la science</a:t>
                      </a:r>
                    </a:p>
                  </a:txBody>
                  <a:tcPr horzOverflow="overflow">
                    <a:solidFill>
                      <a:schemeClr val="accent5">
                        <a:lumMod val="50000"/>
                      </a:schemeClr>
                    </a:solidFill>
                  </a:tcPr>
                </a:tc>
                <a:tc hMerge="1">
                  <a:txBody>
                    <a:bodyPr/>
                    <a:lstStyle/>
                    <a:p>
                      <a:endParaRPr lang="fr-BE"/>
                    </a:p>
                  </a:txBody>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Plaisir apporté par les sciences</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kern="1200" cap="none" normalizeH="0" baseline="0" dirty="0" smtClean="0">
                          <a:ln>
                            <a:noFill/>
                          </a:ln>
                          <a:solidFill>
                            <a:srgbClr val="FF0000"/>
                          </a:solidFill>
                          <a:effectLst/>
                          <a:latin typeface="Arial" pitchFamily="34" charset="0"/>
                          <a:ea typeface="Times New Roman" pitchFamily="18" charset="0"/>
                          <a:cs typeface="Arial" pitchFamily="34" charset="0"/>
                        </a:rPr>
                        <a:t>0,27</a:t>
                      </a:r>
                      <a:r>
                        <a:rPr kumimoji="0" lang="fr-FR"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(0,05)</a:t>
                      </a:r>
                      <a:endParaRPr kumimoji="0" lang="fr-FR"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accent2">
                        <a:lumMod val="20000"/>
                        <a:lumOff val="80000"/>
                      </a:schemeClr>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cap="none" normalizeH="0" baseline="0" smtClean="0">
                          <a:ln>
                            <a:noFill/>
                          </a:ln>
                          <a:solidFill>
                            <a:schemeClr val="bg2"/>
                          </a:solidFill>
                          <a:effectLst/>
                          <a:latin typeface="Arial" pitchFamily="34" charset="0"/>
                          <a:ea typeface="Times New Roman" pitchFamily="18" charset="0"/>
                          <a:cs typeface="Arial" pitchFamily="34" charset="0"/>
                        </a:rPr>
                        <a:t>Motivation instrumentale pour l’apprentissage des sciences </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0,16</a:t>
                      </a:r>
                      <a:r>
                        <a:rPr kumimoji="0" lang="fr-FR"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(0,05)</a:t>
                      </a:r>
                      <a:endParaRPr kumimoji="0" lang="fr-FR"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accent2">
                        <a:lumMod val="20000"/>
                        <a:lumOff val="80000"/>
                      </a:schemeClr>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cap="none" normalizeH="0" baseline="0" smtClean="0">
                          <a:ln>
                            <a:noFill/>
                          </a:ln>
                          <a:solidFill>
                            <a:schemeClr val="bg2"/>
                          </a:solidFill>
                          <a:effectLst/>
                          <a:latin typeface="Arial" pitchFamily="34" charset="0"/>
                          <a:ea typeface="Times New Roman" pitchFamily="18" charset="0"/>
                          <a:cs typeface="Arial" pitchFamily="34" charset="0"/>
                        </a:rPr>
                        <a:t>Motivation prospective pour l’apprentissage des sciences</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kern="1200" cap="none" normalizeH="0" baseline="0" dirty="0" smtClean="0">
                          <a:ln>
                            <a:noFill/>
                          </a:ln>
                          <a:solidFill>
                            <a:srgbClr val="FF0000"/>
                          </a:solidFill>
                          <a:effectLst/>
                          <a:latin typeface="Arial" pitchFamily="34" charset="0"/>
                          <a:ea typeface="Times New Roman" pitchFamily="18" charset="0"/>
                          <a:cs typeface="Arial" pitchFamily="34" charset="0"/>
                        </a:rPr>
                        <a:t>0,25</a:t>
                      </a:r>
                      <a:r>
                        <a:rPr kumimoji="0" lang="fr-FR"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(0,05)</a:t>
                      </a:r>
                      <a:endParaRPr kumimoji="0" lang="fr-FR"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accent2">
                        <a:lumMod val="20000"/>
                        <a:lumOff val="80000"/>
                      </a:schemeClr>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cap="none" normalizeH="0" baseline="0" smtClean="0">
                          <a:ln>
                            <a:noFill/>
                          </a:ln>
                          <a:solidFill>
                            <a:schemeClr val="bg2"/>
                          </a:solidFill>
                          <a:effectLst/>
                          <a:latin typeface="Arial" pitchFamily="34" charset="0"/>
                          <a:ea typeface="Times New Roman" pitchFamily="18" charset="0"/>
                          <a:cs typeface="Arial" pitchFamily="34" charset="0"/>
                        </a:rPr>
                        <a:t>Participation à des activités scientifiques </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0,19</a:t>
                      </a:r>
                      <a:r>
                        <a:rPr kumimoji="0" lang="fr-FR"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(0,06)</a:t>
                      </a:r>
                      <a:endParaRPr kumimoji="0" lang="fr-FR"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accent2">
                        <a:lumMod val="20000"/>
                        <a:lumOff val="80000"/>
                      </a:schemeClr>
                    </a:solidFill>
                  </a:tcPr>
                </a:tc>
              </a:tr>
              <a:tr h="37084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Le sens des responsabilités vis-à-vis des ressources de l’environnement</a:t>
                      </a:r>
                    </a:p>
                  </a:txBody>
                  <a:tcPr horzOverflow="overflow">
                    <a:solidFill>
                      <a:schemeClr val="accent5">
                        <a:lumMod val="50000"/>
                      </a:schemeClr>
                    </a:solidFill>
                  </a:tcPr>
                </a:tc>
                <a:tc hMerge="1">
                  <a:txBody>
                    <a:bodyPr/>
                    <a:lstStyle/>
                    <a:p>
                      <a:endParaRPr lang="fr-BE"/>
                    </a:p>
                  </a:txBody>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cap="none" normalizeH="0" baseline="0" smtClean="0">
                          <a:ln>
                            <a:noFill/>
                          </a:ln>
                          <a:solidFill>
                            <a:schemeClr val="bg2"/>
                          </a:solidFill>
                          <a:effectLst/>
                          <a:latin typeface="Arial" pitchFamily="34" charset="0"/>
                          <a:ea typeface="Times New Roman" pitchFamily="18" charset="0"/>
                          <a:cs typeface="Arial" pitchFamily="34" charset="0"/>
                        </a:rPr>
                        <a:t>Sensibilisation aux problèmes environnementaux </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kern="1200" cap="none" normalizeH="0" baseline="0" dirty="0" smtClean="0">
                          <a:ln>
                            <a:noFill/>
                          </a:ln>
                          <a:solidFill>
                            <a:srgbClr val="FF0000"/>
                          </a:solidFill>
                          <a:effectLst/>
                          <a:latin typeface="Arial" pitchFamily="34" charset="0"/>
                          <a:ea typeface="Times New Roman" pitchFamily="18" charset="0"/>
                          <a:cs typeface="Arial" pitchFamily="34" charset="0"/>
                        </a:rPr>
                        <a:t>0,39</a:t>
                      </a:r>
                      <a:r>
                        <a:rPr kumimoji="0" lang="fr-FR"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(0,06)</a:t>
                      </a:r>
                      <a:endParaRPr kumimoji="0" lang="fr-FR"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accent2">
                        <a:lumMod val="20000"/>
                        <a:lumOff val="80000"/>
                      </a:schemeClr>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cap="none" normalizeH="0" baseline="0" smtClean="0">
                          <a:ln>
                            <a:noFill/>
                          </a:ln>
                          <a:solidFill>
                            <a:schemeClr val="bg2"/>
                          </a:solidFill>
                          <a:effectLst/>
                          <a:latin typeface="Arial" pitchFamily="34" charset="0"/>
                          <a:ea typeface="Times New Roman" pitchFamily="18" charset="0"/>
                          <a:cs typeface="Arial" pitchFamily="34" charset="0"/>
                        </a:rPr>
                        <a:t>Inquiétude suscitée par les problèmes environnementaux </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a:t>
                      </a:r>
                      <a:r>
                        <a:rPr kumimoji="0" lang="fr-FR" sz="1600" b="0" i="0" u="none" strike="noStrike" kern="1200" cap="none" normalizeH="0" baseline="0" dirty="0" smtClean="0">
                          <a:ln>
                            <a:noFill/>
                          </a:ln>
                          <a:solidFill>
                            <a:schemeClr val="accent5">
                              <a:lumMod val="75000"/>
                            </a:schemeClr>
                          </a:solidFill>
                          <a:effectLst/>
                          <a:latin typeface="Arial" pitchFamily="34" charset="0"/>
                          <a:ea typeface="Times New Roman" pitchFamily="18" charset="0"/>
                          <a:cs typeface="Arial" pitchFamily="34" charset="0"/>
                        </a:rPr>
                        <a:t>0,08</a:t>
                      </a:r>
                      <a:r>
                        <a:rPr kumimoji="0" lang="fr-FR"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(0,05)</a:t>
                      </a:r>
                      <a:endParaRPr kumimoji="0" lang="fr-FR"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accent2">
                        <a:lumMod val="20000"/>
                        <a:lumOff val="80000"/>
                      </a:schemeClr>
                    </a:solidFill>
                  </a:tcPr>
                </a:tc>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4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Optimisme à l’égard des problèmes environnementaux </a:t>
                      </a:r>
                    </a:p>
                  </a:txBody>
                  <a:tcPr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kern="1200" cap="none" normalizeH="0" baseline="0" dirty="0" smtClean="0">
                          <a:ln>
                            <a:noFill/>
                          </a:ln>
                          <a:solidFill>
                            <a:schemeClr val="bg2"/>
                          </a:solidFill>
                          <a:effectLst/>
                          <a:latin typeface="Arial" pitchFamily="34" charset="0"/>
                          <a:ea typeface="Times New Roman" pitchFamily="18" charset="0"/>
                          <a:cs typeface="Arial" pitchFamily="34" charset="0"/>
                        </a:rPr>
                        <a:t>0,10</a:t>
                      </a:r>
                      <a:r>
                        <a:rPr kumimoji="0" lang="fr-FR" sz="10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 </a:t>
                      </a:r>
                      <a:r>
                        <a:rPr kumimoji="0" lang="fr-FR" sz="6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rPr>
                        <a:t>(0,05)</a:t>
                      </a:r>
                      <a:endParaRPr kumimoji="0" lang="fr-FR" sz="1800" b="0" i="0" u="none" strike="noStrike" cap="none" normalizeH="0" baseline="0" dirty="0" smtClean="0">
                        <a:ln>
                          <a:noFill/>
                        </a:ln>
                        <a:solidFill>
                          <a:schemeClr val="bg2"/>
                        </a:solidFill>
                        <a:effectLst/>
                        <a:latin typeface="Arial" pitchFamily="34" charset="0"/>
                        <a:ea typeface="Times New Roman" pitchFamily="18" charset="0"/>
                        <a:cs typeface="Arial" pitchFamily="34" charset="0"/>
                      </a:endParaRPr>
                    </a:p>
                  </a:txBody>
                  <a:tcPr anchor="ctr" horzOverflow="overflow">
                    <a:solidFill>
                      <a:schemeClr val="accent2">
                        <a:lumMod val="20000"/>
                        <a:lumOff val="80000"/>
                      </a:schemeClr>
                    </a:solidFill>
                  </a:tcPr>
                </a:tc>
              </a:tr>
            </a:tbl>
          </a:graphicData>
        </a:graphic>
      </p:graphicFrame>
      <p:sp>
        <p:nvSpPr>
          <p:cNvPr id="3" name="Rectangle 2"/>
          <p:cNvSpPr txBox="1">
            <a:spLocks noChangeArrowheads="1"/>
          </p:cNvSpPr>
          <p:nvPr/>
        </p:nvSpPr>
        <p:spPr>
          <a:xfrm>
            <a:off x="457200" y="260648"/>
            <a:ext cx="8229600" cy="50467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2000" b="1" i="0" u="none" strike="noStrike" kern="0" cap="none" spc="0" normalizeH="0" baseline="0" noProof="0" smtClean="0">
                <a:ln>
                  <a:noFill/>
                </a:ln>
                <a:effectLst/>
                <a:uLnTx/>
                <a:uFillTx/>
                <a:latin typeface="+mj-lt"/>
                <a:ea typeface="+mj-ea"/>
                <a:cs typeface="+mj-cs"/>
              </a:rPr>
              <a:t>Différences d’attitudes selon le genre - élèves de transition</a:t>
            </a:r>
            <a:endParaRPr kumimoji="0" lang="fr-FR" sz="2000" b="1" i="0" u="none" strike="noStrike" kern="0" cap="none" spc="0" normalizeH="0" baseline="0" noProof="0" dirty="0">
              <a:ln>
                <a:noFill/>
              </a:ln>
              <a:effectLst/>
              <a:uLnTx/>
              <a:uFillTx/>
              <a:latin typeface="+mj-lt"/>
              <a:ea typeface="+mj-ea"/>
              <a:cs typeface="+mj-cs"/>
            </a:endParaRP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45E9261C-CC80-4311-80FD-BC87C34F4F48}" type="slidenum">
              <a:rPr lang="fr-BE" smtClean="0"/>
              <a:pPr/>
              <a:t>80</a:t>
            </a:fld>
            <a:endParaRPr lang="fr-BE"/>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116632"/>
            <a:ext cx="8229600" cy="1371600"/>
          </a:xfrm>
        </p:spPr>
        <p:txBody>
          <a:bodyPr/>
          <a:lstStyle/>
          <a:p>
            <a:pPr algn="ctr"/>
            <a:r>
              <a:rPr lang="fr-BE" dirty="0" smtClean="0"/>
              <a:t>Pénurie de professeurs de sciences</a:t>
            </a:r>
            <a:endParaRPr lang="fr-BE" dirty="0"/>
          </a:p>
        </p:txBody>
      </p:sp>
      <p:sp>
        <p:nvSpPr>
          <p:cNvPr id="246787" name="Rectangle 3"/>
          <p:cNvSpPr>
            <a:spLocks noGrp="1" noChangeArrowheads="1"/>
          </p:cNvSpPr>
          <p:nvPr>
            <p:ph idx="1"/>
          </p:nvPr>
        </p:nvSpPr>
        <p:spPr>
          <a:xfrm>
            <a:off x="395288" y="1341438"/>
            <a:ext cx="8424862" cy="5327650"/>
          </a:xfrm>
        </p:spPr>
        <p:txBody>
          <a:bodyPr/>
          <a:lstStyle/>
          <a:p>
            <a:pPr>
              <a:buNone/>
            </a:pPr>
            <a:endParaRPr lang="fr-BE" sz="2800" dirty="0" smtClean="0"/>
          </a:p>
          <a:p>
            <a:r>
              <a:rPr lang="fr-BE" sz="2800" dirty="0" smtClean="0"/>
              <a:t>Les chefs d’établissements ne se plaignent pas de ne pas pouvoir pourvoir les postes, mais ils sont davantage gênés par le manque de professeurs « qualifiés » pour donner la matière.</a:t>
            </a:r>
            <a:endParaRPr lang="fr-BE" sz="2800"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81</a:t>
            </a:fld>
            <a:endParaRPr lang="fr-BE" dirty="0"/>
          </a:p>
        </p:txBody>
      </p:sp>
    </p:spTree>
    <p:extLst>
      <p:ext uri="{BB962C8B-B14F-4D97-AF65-F5344CB8AC3E}">
        <p14:creationId xmlns:p14="http://schemas.microsoft.com/office/powerpoint/2010/main" val="25048848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116632"/>
            <a:ext cx="8229600" cy="1371600"/>
          </a:xfrm>
        </p:spPr>
        <p:txBody>
          <a:bodyPr/>
          <a:lstStyle/>
          <a:p>
            <a:pPr algn="ctr"/>
            <a:r>
              <a:rPr lang="fr-BE" dirty="0" smtClean="0"/>
              <a:t>Pénurie?</a:t>
            </a:r>
            <a:endParaRPr lang="fr-BE"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82</a:t>
            </a:fld>
            <a:endParaRPr lang="fr-BE"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24" y="1609690"/>
            <a:ext cx="8352928"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70024" y="3095590"/>
            <a:ext cx="8766472"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2741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116632"/>
            <a:ext cx="8229600" cy="1371600"/>
          </a:xfrm>
        </p:spPr>
        <p:txBody>
          <a:bodyPr/>
          <a:lstStyle/>
          <a:p>
            <a:pPr algn="ctr"/>
            <a:r>
              <a:rPr lang="fr-BE" dirty="0" smtClean="0"/>
              <a:t>Pénurie de professeurs de sciences</a:t>
            </a:r>
            <a:endParaRPr lang="fr-BE" dirty="0"/>
          </a:p>
        </p:txBody>
      </p:sp>
      <p:sp>
        <p:nvSpPr>
          <p:cNvPr id="246787" name="Rectangle 3"/>
          <p:cNvSpPr>
            <a:spLocks noGrp="1" noChangeArrowheads="1"/>
          </p:cNvSpPr>
          <p:nvPr>
            <p:ph idx="1"/>
          </p:nvPr>
        </p:nvSpPr>
        <p:spPr>
          <a:xfrm>
            <a:off x="395536" y="908720"/>
            <a:ext cx="8424862" cy="5327650"/>
          </a:xfrm>
        </p:spPr>
        <p:txBody>
          <a:bodyPr/>
          <a:lstStyle/>
          <a:p>
            <a:pPr>
              <a:buNone/>
            </a:pPr>
            <a:endParaRPr lang="fr-BE" sz="2800" dirty="0" smtClean="0"/>
          </a:p>
          <a:p>
            <a:r>
              <a:rPr lang="fr-BE" sz="2800" dirty="0" smtClean="0"/>
              <a:t>Les données de 2006 ne permettent pas une comparaison avec les autres branches. Par contre, en 2003, la question avait été posée pour toute une série de cours.</a:t>
            </a:r>
          </a:p>
          <a:p>
            <a:r>
              <a:rPr lang="fr-BE" sz="2800" dirty="0" smtClean="0"/>
              <a:t>La valeur moyenne de l’indice est bien plus élevée que la valeur internationale. Il y a visiblement un gros problème de recrutement en FWB par rapport à la Flandre ou aux pays de l’OCDE.</a:t>
            </a:r>
          </a:p>
          <a:p>
            <a:r>
              <a:rPr lang="fr-BE" sz="2800" dirty="0" smtClean="0"/>
              <a:t>Le problème se pose davantage en mathématiques et en langues, les sciences venant en 3</a:t>
            </a:r>
            <a:r>
              <a:rPr lang="fr-BE" sz="2800" baseline="30000" dirty="0" smtClean="0"/>
              <a:t>e</a:t>
            </a:r>
            <a:r>
              <a:rPr lang="fr-BE" sz="2800" dirty="0" smtClean="0"/>
              <a:t> lieu.</a:t>
            </a:r>
            <a:endParaRPr lang="fr-BE" sz="2800"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83</a:t>
            </a:fld>
            <a:endParaRPr lang="fr-BE" dirty="0"/>
          </a:p>
        </p:txBody>
      </p:sp>
    </p:spTree>
    <p:extLst>
      <p:ext uri="{BB962C8B-B14F-4D97-AF65-F5344CB8AC3E}">
        <p14:creationId xmlns:p14="http://schemas.microsoft.com/office/powerpoint/2010/main" val="99603916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p:extLst>
              <p:ext uri="{D42A27DB-BD31-4B8C-83A1-F6EECF244321}">
                <p14:modId xmlns:p14="http://schemas.microsoft.com/office/powerpoint/2010/main" val="4209826424"/>
              </p:ext>
            </p:extLst>
          </p:nvPr>
        </p:nvGraphicFramePr>
        <p:xfrm>
          <a:off x="755576" y="260648"/>
          <a:ext cx="7560839" cy="6406966"/>
        </p:xfrm>
        <a:graphic>
          <a:graphicData uri="http://schemas.openxmlformats.org/drawingml/2006/table">
            <a:tbl>
              <a:tblPr>
                <a:tableStyleId>{5C22544A-7EE6-4342-B048-85BDC9FD1C3A}</a:tableStyleId>
              </a:tblPr>
              <a:tblGrid>
                <a:gridCol w="2757482"/>
                <a:gridCol w="914926"/>
                <a:gridCol w="748459"/>
                <a:gridCol w="724316"/>
                <a:gridCol w="724316"/>
                <a:gridCol w="724316"/>
                <a:gridCol w="967024"/>
              </a:tblGrid>
              <a:tr h="473257">
                <a:tc>
                  <a:txBody>
                    <a:bodyPr/>
                    <a:lstStyle/>
                    <a:p>
                      <a:pPr algn="ctr">
                        <a:spcAft>
                          <a:spcPts val="600"/>
                        </a:spcAft>
                      </a:pPr>
                      <a:r>
                        <a:rPr lang="fr-FR" sz="1400" dirty="0">
                          <a:effectLst/>
                        </a:rPr>
                        <a:t> </a:t>
                      </a:r>
                      <a:endParaRPr lang="fr-BE" sz="1400" dirty="0">
                        <a:effectLst/>
                        <a:latin typeface="Times New Roman"/>
                        <a:ea typeface="Times New Roman"/>
                      </a:endParaRPr>
                    </a:p>
                  </a:txBody>
                  <a:tcPr marL="6350" marR="6350" marT="6350" marB="0" anchor="b"/>
                </a:tc>
                <a:tc gridSpan="2">
                  <a:txBody>
                    <a:bodyPr/>
                    <a:lstStyle/>
                    <a:p>
                      <a:pPr algn="ctr">
                        <a:spcAft>
                          <a:spcPts val="600"/>
                        </a:spcAft>
                      </a:pPr>
                      <a:r>
                        <a:rPr lang="fr-FR" sz="1400">
                          <a:effectLst/>
                        </a:rPr>
                        <a:t>Communauté française</a:t>
                      </a:r>
                      <a:endParaRPr lang="fr-BE" sz="1400">
                        <a:effectLst/>
                        <a:latin typeface="Times New Roman"/>
                        <a:ea typeface="Times New Roman"/>
                      </a:endParaRPr>
                    </a:p>
                  </a:txBody>
                  <a:tcPr marL="6350" marR="6350" marT="6350" marB="0" anchor="b"/>
                </a:tc>
                <a:tc hMerge="1">
                  <a:txBody>
                    <a:bodyPr/>
                    <a:lstStyle/>
                    <a:p>
                      <a:endParaRPr lang="en-US"/>
                    </a:p>
                  </a:txBody>
                  <a:tcPr/>
                </a:tc>
                <a:tc gridSpan="2">
                  <a:txBody>
                    <a:bodyPr/>
                    <a:lstStyle/>
                    <a:p>
                      <a:pPr algn="ctr">
                        <a:spcAft>
                          <a:spcPts val="600"/>
                        </a:spcAft>
                      </a:pPr>
                      <a:r>
                        <a:rPr lang="fr-FR" sz="1400">
                          <a:effectLst/>
                        </a:rPr>
                        <a:t>Communauté flamande</a:t>
                      </a:r>
                      <a:endParaRPr lang="fr-BE" sz="1400">
                        <a:effectLst/>
                        <a:latin typeface="Times New Roman"/>
                        <a:ea typeface="Times New Roman"/>
                      </a:endParaRPr>
                    </a:p>
                  </a:txBody>
                  <a:tcPr marL="6350" marR="6350" marT="6350" marB="0" anchor="b"/>
                </a:tc>
                <a:tc hMerge="1">
                  <a:txBody>
                    <a:bodyPr/>
                    <a:lstStyle/>
                    <a:p>
                      <a:endParaRPr lang="en-US"/>
                    </a:p>
                  </a:txBody>
                  <a:tcPr/>
                </a:tc>
                <a:tc gridSpan="2">
                  <a:txBody>
                    <a:bodyPr/>
                    <a:lstStyle/>
                    <a:p>
                      <a:pPr algn="ctr">
                        <a:spcAft>
                          <a:spcPts val="600"/>
                        </a:spcAft>
                      </a:pPr>
                      <a:r>
                        <a:rPr lang="fr-FR" sz="1400">
                          <a:effectLst/>
                        </a:rPr>
                        <a:t>Communauté germanophone</a:t>
                      </a:r>
                      <a:endParaRPr lang="fr-BE" sz="1400">
                        <a:effectLst/>
                        <a:latin typeface="Times New Roman"/>
                        <a:ea typeface="Times New Roman"/>
                      </a:endParaRPr>
                    </a:p>
                  </a:txBody>
                  <a:tcPr marL="6350" marR="6350" marT="6350" marB="0" anchor="b"/>
                </a:tc>
                <a:tc hMerge="1">
                  <a:txBody>
                    <a:bodyPr/>
                    <a:lstStyle/>
                    <a:p>
                      <a:endParaRPr lang="en-US"/>
                    </a:p>
                  </a:txBody>
                  <a:tcPr/>
                </a:tc>
              </a:tr>
              <a:tr h="1722324">
                <a:tc>
                  <a:txBody>
                    <a:bodyPr/>
                    <a:lstStyle/>
                    <a:p>
                      <a:pPr algn="ctr">
                        <a:spcAft>
                          <a:spcPts val="600"/>
                        </a:spcAft>
                      </a:pPr>
                      <a:r>
                        <a:rPr lang="fr-FR" sz="1400" dirty="0">
                          <a:effectLst/>
                        </a:rPr>
                        <a:t>Pourcentage de chefs d’établissement qui déclarent que leur établissement est affecté « dans une certaine mesure » ou « beaucoup » par les facteurs suivants :</a:t>
                      </a:r>
                      <a:endParaRPr lang="fr-BE" sz="1400" dirty="0">
                        <a:effectLst/>
                      </a:endParaRPr>
                    </a:p>
                    <a:p>
                      <a:pPr algn="ctr">
                        <a:spcAft>
                          <a:spcPts val="600"/>
                        </a:spcAft>
                      </a:pPr>
                      <a:r>
                        <a:rPr lang="fr-FR" sz="1400" dirty="0">
                          <a:effectLst/>
                        </a:rPr>
                        <a:t> </a:t>
                      </a:r>
                      <a:endParaRPr lang="fr-BE" sz="1400" dirty="0">
                        <a:effectLst/>
                        <a:latin typeface="Times New Roman"/>
                        <a:ea typeface="Times New Roman"/>
                      </a:endParaRPr>
                    </a:p>
                  </a:txBody>
                  <a:tcPr marL="6350" marR="6350" marT="6350" marB="0" anchor="b"/>
                </a:tc>
                <a:tc>
                  <a:txBody>
                    <a:bodyPr/>
                    <a:lstStyle/>
                    <a:p>
                      <a:pPr algn="ctr">
                        <a:spcAft>
                          <a:spcPts val="600"/>
                        </a:spcAft>
                      </a:pPr>
                      <a:r>
                        <a:rPr lang="fr-FR" sz="1400" dirty="0">
                          <a:effectLst/>
                        </a:rPr>
                        <a:t> </a:t>
                      </a:r>
                      <a:endParaRPr lang="fr-BE" sz="1400" dirty="0">
                        <a:effectLst/>
                        <a:latin typeface="Times New Roman"/>
                        <a:ea typeface="Times New Roman"/>
                      </a:endParaRPr>
                    </a:p>
                  </a:txBody>
                  <a:tcPr marL="6350" marR="6350" marT="6350" marB="0" anchor="b"/>
                </a:tc>
                <a:tc>
                  <a:txBody>
                    <a:bodyPr/>
                    <a:lstStyle/>
                    <a:p>
                      <a:pPr algn="ctr">
                        <a:spcAft>
                          <a:spcPts val="600"/>
                        </a:spcAft>
                      </a:pPr>
                      <a:r>
                        <a:rPr lang="fr-FR" sz="1400" dirty="0">
                          <a:effectLst/>
                        </a:rPr>
                        <a:t> </a:t>
                      </a:r>
                      <a:endParaRPr lang="fr-BE" sz="1400" dirty="0">
                        <a:effectLst/>
                        <a:latin typeface="Times New Roman"/>
                        <a:ea typeface="Times New Roman"/>
                      </a:endParaRPr>
                    </a:p>
                  </a:txBody>
                  <a:tcPr marL="6350" marR="6350" marT="6350" marB="0" anchor="b"/>
                </a:tc>
                <a:tc>
                  <a:txBody>
                    <a:bodyPr/>
                    <a:lstStyle/>
                    <a:p>
                      <a:pPr algn="ctr">
                        <a:spcAft>
                          <a:spcPts val="600"/>
                        </a:spcAft>
                      </a:pPr>
                      <a:r>
                        <a:rPr lang="fr-FR" sz="1400" dirty="0">
                          <a:effectLst/>
                        </a:rPr>
                        <a:t> </a:t>
                      </a:r>
                      <a:endParaRPr lang="fr-BE" sz="1400" dirty="0">
                        <a:effectLst/>
                        <a:latin typeface="Times New Roman"/>
                        <a:ea typeface="Times New Roman"/>
                      </a:endParaRPr>
                    </a:p>
                  </a:txBody>
                  <a:tcPr marL="6350" marR="6350" marT="6350" marB="0" anchor="b"/>
                </a:tc>
                <a:tc>
                  <a:txBody>
                    <a:bodyPr/>
                    <a:lstStyle/>
                    <a:p>
                      <a:pPr algn="ctr">
                        <a:spcAft>
                          <a:spcPts val="600"/>
                        </a:spcAft>
                      </a:pPr>
                      <a:r>
                        <a:rPr lang="fr-FR" sz="1400" baseline="-25000" dirty="0">
                          <a:effectLst/>
                        </a:rPr>
                        <a:t> </a:t>
                      </a:r>
                      <a:endParaRPr lang="fr-BE" sz="1400" dirty="0">
                        <a:effectLst/>
                        <a:latin typeface="Times New Roman"/>
                        <a:ea typeface="Times New Roman"/>
                      </a:endParaRPr>
                    </a:p>
                  </a:txBody>
                  <a:tcPr marL="6350" marR="6350" marT="6350" marB="0" anchor="b"/>
                </a:tc>
                <a:tc>
                  <a:txBody>
                    <a:bodyPr/>
                    <a:lstStyle/>
                    <a:p>
                      <a:pPr algn="ctr">
                        <a:spcAft>
                          <a:spcPts val="600"/>
                        </a:spcAft>
                      </a:pPr>
                      <a:r>
                        <a:rPr lang="fr-FR" sz="1400" dirty="0">
                          <a:effectLst/>
                        </a:rPr>
                        <a:t> </a:t>
                      </a:r>
                      <a:endParaRPr lang="fr-BE" sz="1400" dirty="0">
                        <a:effectLst/>
                        <a:latin typeface="Times New Roman"/>
                        <a:ea typeface="Times New Roman"/>
                      </a:endParaRPr>
                    </a:p>
                  </a:txBody>
                  <a:tcPr marL="6350" marR="6350" marT="6350" marB="0" anchor="b"/>
                </a:tc>
                <a:tc>
                  <a:txBody>
                    <a:bodyPr/>
                    <a:lstStyle/>
                    <a:p>
                      <a:pPr algn="ctr">
                        <a:spcAft>
                          <a:spcPts val="600"/>
                        </a:spcAft>
                      </a:pPr>
                      <a:r>
                        <a:rPr lang="fr-FR" sz="1400" baseline="-25000" dirty="0">
                          <a:effectLst/>
                        </a:rPr>
                        <a:t> </a:t>
                      </a:r>
                      <a:endParaRPr lang="fr-BE" sz="1400" dirty="0">
                        <a:effectLst/>
                        <a:latin typeface="Times New Roman"/>
                        <a:ea typeface="Times New Roman"/>
                      </a:endParaRPr>
                    </a:p>
                  </a:txBody>
                  <a:tcPr marL="6350" marR="6350" marT="6350" marB="0" anchor="b"/>
                </a:tc>
              </a:tr>
              <a:tr h="473257">
                <a:tc>
                  <a:txBody>
                    <a:bodyPr/>
                    <a:lstStyle/>
                    <a:p>
                      <a:pPr algn="ctr">
                        <a:spcAft>
                          <a:spcPts val="600"/>
                        </a:spcAft>
                      </a:pPr>
                      <a:r>
                        <a:rPr lang="fr-FR" sz="1600" dirty="0">
                          <a:effectLst/>
                        </a:rPr>
                        <a:t>Pénurie de professeurs de mathématiques qualifiés</a:t>
                      </a:r>
                      <a:endParaRPr lang="fr-BE" sz="1600" dirty="0">
                        <a:effectLst/>
                        <a:latin typeface="Times New Roman"/>
                        <a:ea typeface="Times New Roman"/>
                      </a:endParaRPr>
                    </a:p>
                  </a:txBody>
                  <a:tcPr marL="6350" marR="6350" marT="6350" marB="0" anchor="b"/>
                </a:tc>
                <a:tc>
                  <a:txBody>
                    <a:bodyPr/>
                    <a:lstStyle/>
                    <a:p>
                      <a:pPr algn="ctr">
                        <a:spcAft>
                          <a:spcPts val="600"/>
                        </a:spcAft>
                      </a:pPr>
                      <a:r>
                        <a:rPr lang="fr-FR" sz="1600" dirty="0">
                          <a:effectLst/>
                        </a:rPr>
                        <a:t>58</a:t>
                      </a:r>
                      <a:endParaRPr lang="fr-BE" sz="1600" dirty="0">
                        <a:effectLst/>
                        <a:latin typeface="Times New Roman"/>
                        <a:ea typeface="Times New Roman"/>
                      </a:endParaRPr>
                    </a:p>
                  </a:txBody>
                  <a:tcPr marL="6350" marR="6350" marT="6350" marB="0" anchor="b"/>
                </a:tc>
                <a:tc>
                  <a:txBody>
                    <a:bodyPr/>
                    <a:lstStyle/>
                    <a:p>
                      <a:pPr algn="ctr">
                        <a:spcAft>
                          <a:spcPts val="600"/>
                        </a:spcAft>
                      </a:pPr>
                      <a:r>
                        <a:rPr lang="fr-FR" sz="1600" baseline="-25000">
                          <a:effectLst/>
                        </a:rPr>
                        <a:t>(4,84)</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20</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a:effectLst/>
                        </a:rPr>
                        <a:t>(3,59)</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43</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dirty="0">
                          <a:effectLst/>
                        </a:rPr>
                        <a:t>(0,26)</a:t>
                      </a:r>
                      <a:endParaRPr lang="fr-BE" sz="1600" dirty="0">
                        <a:effectLst/>
                        <a:latin typeface="Times New Roman"/>
                        <a:ea typeface="Times New Roman"/>
                      </a:endParaRPr>
                    </a:p>
                  </a:txBody>
                  <a:tcPr marL="6350" marR="6350" marT="6350" marB="0" anchor="b"/>
                </a:tc>
              </a:tr>
              <a:tr h="473257">
                <a:tc>
                  <a:txBody>
                    <a:bodyPr/>
                    <a:lstStyle/>
                    <a:p>
                      <a:pPr algn="ctr">
                        <a:spcAft>
                          <a:spcPts val="600"/>
                        </a:spcAft>
                      </a:pPr>
                      <a:r>
                        <a:rPr lang="fr-FR" sz="1600" b="1" dirty="0">
                          <a:effectLst/>
                        </a:rPr>
                        <a:t>Pénurie de professeurs de sciences qualifiés</a:t>
                      </a:r>
                      <a:endParaRPr lang="fr-BE" sz="1600" b="1" dirty="0">
                        <a:effectLst/>
                        <a:latin typeface="Times New Roman"/>
                        <a:ea typeface="Times New Roman"/>
                      </a:endParaRPr>
                    </a:p>
                  </a:txBody>
                  <a:tcPr marL="6350" marR="6350" marT="6350" marB="0" anchor="b"/>
                </a:tc>
                <a:tc>
                  <a:txBody>
                    <a:bodyPr/>
                    <a:lstStyle/>
                    <a:p>
                      <a:pPr algn="ctr">
                        <a:spcAft>
                          <a:spcPts val="600"/>
                        </a:spcAft>
                      </a:pPr>
                      <a:r>
                        <a:rPr lang="fr-FR" sz="1600" b="1" dirty="0">
                          <a:effectLst/>
                        </a:rPr>
                        <a:t>42</a:t>
                      </a:r>
                      <a:endParaRPr lang="fr-BE" sz="1600" b="1" dirty="0">
                        <a:effectLst/>
                        <a:latin typeface="Times New Roman"/>
                        <a:ea typeface="Times New Roman"/>
                      </a:endParaRPr>
                    </a:p>
                  </a:txBody>
                  <a:tcPr marL="6350" marR="6350" marT="6350" marB="0" anchor="b"/>
                </a:tc>
                <a:tc>
                  <a:txBody>
                    <a:bodyPr/>
                    <a:lstStyle/>
                    <a:p>
                      <a:pPr algn="ctr">
                        <a:spcAft>
                          <a:spcPts val="600"/>
                        </a:spcAft>
                      </a:pPr>
                      <a:r>
                        <a:rPr lang="fr-FR" sz="1600" b="1" baseline="-25000" dirty="0">
                          <a:effectLst/>
                        </a:rPr>
                        <a:t>(5,04)</a:t>
                      </a:r>
                      <a:endParaRPr lang="fr-BE" sz="1600" b="1" dirty="0">
                        <a:effectLst/>
                        <a:latin typeface="Times New Roman"/>
                        <a:ea typeface="Times New Roman"/>
                      </a:endParaRPr>
                    </a:p>
                  </a:txBody>
                  <a:tcPr marL="6350" marR="6350" marT="6350" marB="0" anchor="b"/>
                </a:tc>
                <a:tc>
                  <a:txBody>
                    <a:bodyPr/>
                    <a:lstStyle/>
                    <a:p>
                      <a:pPr algn="ctr">
                        <a:spcAft>
                          <a:spcPts val="600"/>
                        </a:spcAft>
                      </a:pPr>
                      <a:r>
                        <a:rPr lang="fr-FR" sz="1600" b="1" dirty="0">
                          <a:effectLst/>
                        </a:rPr>
                        <a:t>15</a:t>
                      </a:r>
                      <a:endParaRPr lang="fr-BE" sz="1600" b="1" dirty="0">
                        <a:effectLst/>
                        <a:latin typeface="Times New Roman"/>
                        <a:ea typeface="Times New Roman"/>
                      </a:endParaRPr>
                    </a:p>
                  </a:txBody>
                  <a:tcPr marL="6350" marR="6350" marT="6350" marB="0" anchor="b"/>
                </a:tc>
                <a:tc>
                  <a:txBody>
                    <a:bodyPr/>
                    <a:lstStyle/>
                    <a:p>
                      <a:pPr algn="ctr">
                        <a:spcAft>
                          <a:spcPts val="600"/>
                        </a:spcAft>
                      </a:pPr>
                      <a:r>
                        <a:rPr lang="fr-FR" sz="1600" b="1" baseline="-25000" dirty="0">
                          <a:effectLst/>
                        </a:rPr>
                        <a:t>(3,04)</a:t>
                      </a:r>
                      <a:endParaRPr lang="fr-BE" sz="1600" b="1" dirty="0">
                        <a:effectLst/>
                        <a:latin typeface="Times New Roman"/>
                        <a:ea typeface="Times New Roman"/>
                      </a:endParaRPr>
                    </a:p>
                  </a:txBody>
                  <a:tcPr marL="6350" marR="6350" marT="6350" marB="0" anchor="b"/>
                </a:tc>
                <a:tc>
                  <a:txBody>
                    <a:bodyPr/>
                    <a:lstStyle/>
                    <a:p>
                      <a:pPr algn="ctr">
                        <a:spcAft>
                          <a:spcPts val="600"/>
                        </a:spcAft>
                      </a:pPr>
                      <a:r>
                        <a:rPr lang="fr-FR" sz="1600" b="1" dirty="0">
                          <a:effectLst/>
                        </a:rPr>
                        <a:t>41</a:t>
                      </a:r>
                      <a:endParaRPr lang="fr-BE" sz="1600" b="1" dirty="0">
                        <a:effectLst/>
                        <a:latin typeface="Times New Roman"/>
                        <a:ea typeface="Times New Roman"/>
                      </a:endParaRPr>
                    </a:p>
                  </a:txBody>
                  <a:tcPr marL="6350" marR="6350" marT="6350" marB="0" anchor="b"/>
                </a:tc>
                <a:tc>
                  <a:txBody>
                    <a:bodyPr/>
                    <a:lstStyle/>
                    <a:p>
                      <a:pPr algn="ctr">
                        <a:spcAft>
                          <a:spcPts val="600"/>
                        </a:spcAft>
                      </a:pPr>
                      <a:r>
                        <a:rPr lang="fr-FR" sz="1600" b="1" baseline="-25000" dirty="0">
                          <a:effectLst/>
                        </a:rPr>
                        <a:t>(0,26)</a:t>
                      </a:r>
                      <a:endParaRPr lang="fr-BE" sz="1600" b="1" dirty="0">
                        <a:effectLst/>
                        <a:latin typeface="Times New Roman"/>
                        <a:ea typeface="Times New Roman"/>
                      </a:endParaRPr>
                    </a:p>
                  </a:txBody>
                  <a:tcPr marL="6350" marR="6350" marT="6350" marB="0" anchor="b"/>
                </a:tc>
              </a:tr>
              <a:tr h="473257">
                <a:tc>
                  <a:txBody>
                    <a:bodyPr/>
                    <a:lstStyle/>
                    <a:p>
                      <a:pPr algn="ctr">
                        <a:spcAft>
                          <a:spcPts val="600"/>
                        </a:spcAft>
                      </a:pPr>
                      <a:r>
                        <a:rPr lang="fr-FR" sz="1600">
                          <a:effectLst/>
                        </a:rPr>
                        <a:t>Pénurie de professeurs de langue maternelle qualifiés</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dirty="0">
                          <a:effectLst/>
                        </a:rPr>
                        <a:t>35</a:t>
                      </a:r>
                      <a:endParaRPr lang="fr-BE" sz="1600" dirty="0">
                        <a:effectLst/>
                        <a:latin typeface="Times New Roman"/>
                        <a:ea typeface="Times New Roman"/>
                      </a:endParaRPr>
                    </a:p>
                  </a:txBody>
                  <a:tcPr marL="6350" marR="6350" marT="6350" marB="0" anchor="b"/>
                </a:tc>
                <a:tc>
                  <a:txBody>
                    <a:bodyPr/>
                    <a:lstStyle/>
                    <a:p>
                      <a:pPr algn="ctr">
                        <a:spcAft>
                          <a:spcPts val="600"/>
                        </a:spcAft>
                      </a:pPr>
                      <a:r>
                        <a:rPr lang="fr-FR" sz="1600" baseline="-25000" dirty="0">
                          <a:effectLst/>
                        </a:rPr>
                        <a:t>(5,38)</a:t>
                      </a:r>
                      <a:endParaRPr lang="fr-BE" sz="1600" dirty="0">
                        <a:effectLst/>
                        <a:latin typeface="Times New Roman"/>
                        <a:ea typeface="Times New Roman"/>
                      </a:endParaRPr>
                    </a:p>
                  </a:txBody>
                  <a:tcPr marL="6350" marR="6350" marT="6350" marB="0" anchor="b"/>
                </a:tc>
                <a:tc>
                  <a:txBody>
                    <a:bodyPr/>
                    <a:lstStyle/>
                    <a:p>
                      <a:pPr algn="ctr">
                        <a:spcAft>
                          <a:spcPts val="600"/>
                        </a:spcAft>
                      </a:pPr>
                      <a:r>
                        <a:rPr lang="fr-FR" sz="1600">
                          <a:effectLst/>
                        </a:rPr>
                        <a:t>9</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dirty="0">
                          <a:effectLst/>
                        </a:rPr>
                        <a:t>(2,26)</a:t>
                      </a:r>
                      <a:endParaRPr lang="fr-BE" sz="1600" dirty="0">
                        <a:effectLst/>
                        <a:latin typeface="Times New Roman"/>
                        <a:ea typeface="Times New Roman"/>
                      </a:endParaRPr>
                    </a:p>
                  </a:txBody>
                  <a:tcPr marL="6350" marR="6350" marT="6350" marB="0" anchor="b"/>
                </a:tc>
                <a:tc>
                  <a:txBody>
                    <a:bodyPr/>
                    <a:lstStyle/>
                    <a:p>
                      <a:pPr algn="ctr">
                        <a:spcAft>
                          <a:spcPts val="600"/>
                        </a:spcAft>
                      </a:pPr>
                      <a:r>
                        <a:rPr lang="fr-FR" sz="1600">
                          <a:effectLst/>
                        </a:rPr>
                        <a:t>26</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dirty="0">
                          <a:effectLst/>
                        </a:rPr>
                        <a:t>(0,33)</a:t>
                      </a:r>
                      <a:endParaRPr lang="fr-BE" sz="1600" dirty="0">
                        <a:effectLst/>
                        <a:latin typeface="Times New Roman"/>
                        <a:ea typeface="Times New Roman"/>
                      </a:endParaRPr>
                    </a:p>
                  </a:txBody>
                  <a:tcPr marL="6350" marR="6350" marT="6350" marB="0" anchor="b"/>
                </a:tc>
              </a:tr>
              <a:tr h="706416">
                <a:tc>
                  <a:txBody>
                    <a:bodyPr/>
                    <a:lstStyle/>
                    <a:p>
                      <a:pPr algn="ctr">
                        <a:spcAft>
                          <a:spcPts val="600"/>
                        </a:spcAft>
                      </a:pPr>
                      <a:r>
                        <a:rPr lang="fr-FR" sz="1600">
                          <a:effectLst/>
                        </a:rPr>
                        <a:t>Pénurie de professeurs de langues étrangères nationales qualifiés</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58</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dirty="0">
                          <a:effectLst/>
                        </a:rPr>
                        <a:t>(5,06)</a:t>
                      </a:r>
                      <a:endParaRPr lang="fr-BE" sz="1600" dirty="0">
                        <a:effectLst/>
                        <a:latin typeface="Times New Roman"/>
                        <a:ea typeface="Times New Roman"/>
                      </a:endParaRPr>
                    </a:p>
                  </a:txBody>
                  <a:tcPr marL="6350" marR="6350" marT="6350" marB="0" anchor="b"/>
                </a:tc>
                <a:tc>
                  <a:txBody>
                    <a:bodyPr/>
                    <a:lstStyle/>
                    <a:p>
                      <a:pPr algn="ctr">
                        <a:spcAft>
                          <a:spcPts val="600"/>
                        </a:spcAft>
                      </a:pPr>
                      <a:r>
                        <a:rPr lang="fr-FR" sz="1600">
                          <a:effectLst/>
                        </a:rPr>
                        <a:t>12</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a:effectLst/>
                        </a:rPr>
                        <a:t>(2,59)</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dirty="0">
                          <a:effectLst/>
                        </a:rPr>
                        <a:t>29</a:t>
                      </a:r>
                      <a:endParaRPr lang="fr-BE" sz="1600" dirty="0">
                        <a:effectLst/>
                        <a:latin typeface="Times New Roman"/>
                        <a:ea typeface="Times New Roman"/>
                      </a:endParaRPr>
                    </a:p>
                  </a:txBody>
                  <a:tcPr marL="6350" marR="6350" marT="6350" marB="0" anchor="b"/>
                </a:tc>
                <a:tc>
                  <a:txBody>
                    <a:bodyPr/>
                    <a:lstStyle/>
                    <a:p>
                      <a:pPr algn="ctr">
                        <a:spcAft>
                          <a:spcPts val="600"/>
                        </a:spcAft>
                      </a:pPr>
                      <a:r>
                        <a:rPr lang="fr-FR" sz="1600" baseline="-25000" dirty="0">
                          <a:effectLst/>
                        </a:rPr>
                        <a:t>(0,27)</a:t>
                      </a:r>
                      <a:endParaRPr lang="fr-BE" sz="1600" dirty="0">
                        <a:effectLst/>
                        <a:latin typeface="Times New Roman"/>
                        <a:ea typeface="Times New Roman"/>
                      </a:endParaRPr>
                    </a:p>
                  </a:txBody>
                  <a:tcPr marL="6350" marR="6350" marT="6350" marB="0" anchor="b"/>
                </a:tc>
              </a:tr>
              <a:tr h="547816">
                <a:tc>
                  <a:txBody>
                    <a:bodyPr/>
                    <a:lstStyle/>
                    <a:p>
                      <a:pPr algn="ctr">
                        <a:spcAft>
                          <a:spcPts val="600"/>
                        </a:spcAft>
                      </a:pPr>
                      <a:r>
                        <a:rPr lang="fr-FR" sz="1600">
                          <a:effectLst/>
                        </a:rPr>
                        <a:t>Pénurie d'autres professeurs de langues étrangères qualifiés</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37</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dirty="0">
                          <a:effectLst/>
                        </a:rPr>
                        <a:t>(5,28)</a:t>
                      </a:r>
                      <a:endParaRPr lang="fr-BE" sz="1600" dirty="0">
                        <a:effectLst/>
                        <a:latin typeface="Times New Roman"/>
                        <a:ea typeface="Times New Roman"/>
                      </a:endParaRPr>
                    </a:p>
                  </a:txBody>
                  <a:tcPr marL="6350" marR="6350" marT="6350" marB="0" anchor="b"/>
                </a:tc>
                <a:tc>
                  <a:txBody>
                    <a:bodyPr/>
                    <a:lstStyle/>
                    <a:p>
                      <a:pPr algn="ctr">
                        <a:spcAft>
                          <a:spcPts val="600"/>
                        </a:spcAft>
                      </a:pPr>
                      <a:r>
                        <a:rPr lang="fr-FR" sz="1600" dirty="0">
                          <a:effectLst/>
                        </a:rPr>
                        <a:t>9</a:t>
                      </a:r>
                      <a:endParaRPr lang="fr-BE" sz="1600" dirty="0">
                        <a:effectLst/>
                        <a:latin typeface="Times New Roman"/>
                        <a:ea typeface="Times New Roman"/>
                      </a:endParaRPr>
                    </a:p>
                  </a:txBody>
                  <a:tcPr marL="6350" marR="6350" marT="6350" marB="0" anchor="b"/>
                </a:tc>
                <a:tc>
                  <a:txBody>
                    <a:bodyPr/>
                    <a:lstStyle/>
                    <a:p>
                      <a:pPr algn="ctr">
                        <a:spcAft>
                          <a:spcPts val="600"/>
                        </a:spcAft>
                      </a:pPr>
                      <a:r>
                        <a:rPr lang="fr-FR" sz="1600" baseline="-25000">
                          <a:effectLst/>
                        </a:rPr>
                        <a:t>(2,12)</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dirty="0">
                          <a:effectLst/>
                        </a:rPr>
                        <a:t>21</a:t>
                      </a:r>
                      <a:endParaRPr lang="fr-BE" sz="1600" dirty="0">
                        <a:effectLst/>
                        <a:latin typeface="Times New Roman"/>
                        <a:ea typeface="Times New Roman"/>
                      </a:endParaRPr>
                    </a:p>
                  </a:txBody>
                  <a:tcPr marL="6350" marR="6350" marT="6350" marB="0" anchor="b"/>
                </a:tc>
                <a:tc>
                  <a:txBody>
                    <a:bodyPr/>
                    <a:lstStyle/>
                    <a:p>
                      <a:pPr algn="ctr">
                        <a:spcAft>
                          <a:spcPts val="600"/>
                        </a:spcAft>
                      </a:pPr>
                      <a:r>
                        <a:rPr lang="fr-FR" sz="1600" baseline="-25000" dirty="0">
                          <a:effectLst/>
                        </a:rPr>
                        <a:t>(0,12)</a:t>
                      </a:r>
                      <a:endParaRPr lang="fr-BE" sz="1600" dirty="0">
                        <a:effectLst/>
                        <a:latin typeface="Times New Roman"/>
                        <a:ea typeface="Times New Roman"/>
                      </a:endParaRPr>
                    </a:p>
                  </a:txBody>
                  <a:tcPr marL="6350" marR="6350" marT="6350" marB="0" anchor="b"/>
                </a:tc>
              </a:tr>
              <a:tr h="473257">
                <a:tc>
                  <a:txBody>
                    <a:bodyPr/>
                    <a:lstStyle/>
                    <a:p>
                      <a:pPr algn="ctr">
                        <a:spcAft>
                          <a:spcPts val="600"/>
                        </a:spcAft>
                      </a:pPr>
                      <a:r>
                        <a:rPr lang="fr-FR" sz="1600">
                          <a:effectLst/>
                        </a:rPr>
                        <a:t>Pénurie d'enseignants expérimentés</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61</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a:effectLst/>
                        </a:rPr>
                        <a:t>(5,46)</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34</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a:effectLst/>
                        </a:rPr>
                        <a:t>(3,79)</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48</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dirty="0">
                          <a:effectLst/>
                        </a:rPr>
                        <a:t>(0,26)</a:t>
                      </a:r>
                      <a:endParaRPr lang="fr-BE" sz="1600" dirty="0">
                        <a:effectLst/>
                        <a:latin typeface="Times New Roman"/>
                        <a:ea typeface="Times New Roman"/>
                      </a:endParaRPr>
                    </a:p>
                  </a:txBody>
                  <a:tcPr marL="6350" marR="6350" marT="6350" marB="0" anchor="b"/>
                </a:tc>
              </a:tr>
              <a:tr h="368327">
                <a:tc>
                  <a:txBody>
                    <a:bodyPr/>
                    <a:lstStyle/>
                    <a:p>
                      <a:pPr algn="ctr">
                        <a:spcAft>
                          <a:spcPts val="600"/>
                        </a:spcAft>
                      </a:pPr>
                      <a:r>
                        <a:rPr lang="fr-FR" sz="1600">
                          <a:effectLst/>
                        </a:rPr>
                        <a:t>Pénurie d’enseignants intérimaires</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77</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a:effectLst/>
                        </a:rPr>
                        <a:t>(4,48)</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61</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a:effectLst/>
                        </a:rPr>
                        <a:t>(4,56)</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75</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dirty="0">
                          <a:effectLst/>
                        </a:rPr>
                        <a:t>(0,32)</a:t>
                      </a:r>
                      <a:endParaRPr lang="fr-BE" sz="1600" dirty="0">
                        <a:effectLst/>
                        <a:latin typeface="Times New Roman"/>
                        <a:ea typeface="Times New Roman"/>
                      </a:endParaRPr>
                    </a:p>
                  </a:txBody>
                  <a:tcPr marL="6350" marR="6350" marT="6350" marB="0" anchor="b"/>
                </a:tc>
              </a:tr>
              <a:tr h="265495">
                <a:tc>
                  <a:txBody>
                    <a:bodyPr/>
                    <a:lstStyle/>
                    <a:p>
                      <a:pPr algn="ctr">
                        <a:spcAft>
                          <a:spcPts val="600"/>
                        </a:spcAft>
                      </a:pPr>
                      <a:r>
                        <a:rPr lang="fr-FR" sz="1600">
                          <a:effectLst/>
                        </a:rPr>
                        <a:t>Valeur moyenne de l'indice</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0,80</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a:effectLst/>
                        </a:rPr>
                        <a:t>(0,08)</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-0,15</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a:effectLst/>
                        </a:rPr>
                        <a:t>(0,07)</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a:effectLst/>
                        </a:rPr>
                        <a:t>0,56</a:t>
                      </a:r>
                      <a:endParaRPr lang="fr-BE" sz="1600">
                        <a:effectLst/>
                        <a:latin typeface="Times New Roman"/>
                        <a:ea typeface="Times New Roman"/>
                      </a:endParaRPr>
                    </a:p>
                  </a:txBody>
                  <a:tcPr marL="6350" marR="6350" marT="6350" marB="0" anchor="b"/>
                </a:tc>
                <a:tc>
                  <a:txBody>
                    <a:bodyPr/>
                    <a:lstStyle/>
                    <a:p>
                      <a:pPr algn="ctr">
                        <a:spcAft>
                          <a:spcPts val="600"/>
                        </a:spcAft>
                      </a:pPr>
                      <a:r>
                        <a:rPr lang="fr-FR" sz="1600" baseline="-25000" dirty="0">
                          <a:effectLst/>
                        </a:rPr>
                        <a:t>(0,00)</a:t>
                      </a:r>
                      <a:endParaRPr lang="fr-BE" sz="1600" dirty="0">
                        <a:effectLst/>
                        <a:latin typeface="Times New Roman"/>
                        <a:ea typeface="Times New Roman"/>
                      </a:endParaRPr>
                    </a:p>
                  </a:txBody>
                  <a:tcPr marL="6350" marR="6350" marT="6350" marB="0" anchor="b"/>
                </a:tc>
              </a:tr>
            </a:tbl>
          </a:graphicData>
        </a:graphic>
      </p:graphicFrame>
      <p:sp>
        <p:nvSpPr>
          <p:cNvPr id="2" name="Espace réservé du numéro de diapositive 1"/>
          <p:cNvSpPr>
            <a:spLocks noGrp="1"/>
          </p:cNvSpPr>
          <p:nvPr>
            <p:ph type="sldNum" sz="quarter" idx="11"/>
          </p:nvPr>
        </p:nvSpPr>
        <p:spPr/>
        <p:txBody>
          <a:bodyPr/>
          <a:lstStyle/>
          <a:p>
            <a:fld id="{45E9261C-CC80-4311-80FD-BC87C34F4F48}" type="slidenum">
              <a:rPr lang="fr-BE" smtClean="0"/>
              <a:pPr/>
              <a:t>84</a:t>
            </a:fld>
            <a:endParaRPr lang="fr-BE"/>
          </a:p>
        </p:txBody>
      </p:sp>
    </p:spTree>
    <p:extLst>
      <p:ext uri="{BB962C8B-B14F-4D97-AF65-F5344CB8AC3E}">
        <p14:creationId xmlns:p14="http://schemas.microsoft.com/office/powerpoint/2010/main" val="1833559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457200" y="116632"/>
            <a:ext cx="8229600" cy="1371600"/>
          </a:xfrm>
        </p:spPr>
        <p:txBody>
          <a:bodyPr/>
          <a:lstStyle/>
          <a:p>
            <a:pPr algn="ctr"/>
            <a:r>
              <a:rPr lang="fr-BE" dirty="0"/>
              <a:t>Conclusions</a:t>
            </a:r>
          </a:p>
        </p:txBody>
      </p:sp>
      <p:sp>
        <p:nvSpPr>
          <p:cNvPr id="246787" name="Rectangle 3"/>
          <p:cNvSpPr>
            <a:spLocks noGrp="1" noChangeArrowheads="1"/>
          </p:cNvSpPr>
          <p:nvPr>
            <p:ph idx="1"/>
          </p:nvPr>
        </p:nvSpPr>
        <p:spPr>
          <a:xfrm>
            <a:off x="395536" y="726101"/>
            <a:ext cx="8424862" cy="5327650"/>
          </a:xfrm>
        </p:spPr>
        <p:txBody>
          <a:bodyPr/>
          <a:lstStyle/>
          <a:p>
            <a:pPr>
              <a:buNone/>
            </a:pPr>
            <a:endParaRPr lang="fr-BE" sz="2800" dirty="0" smtClean="0"/>
          </a:p>
          <a:p>
            <a:r>
              <a:rPr lang="fr-BE" sz="2800" dirty="0" smtClean="0"/>
              <a:t>Climat </a:t>
            </a:r>
            <a:r>
              <a:rPr lang="fr-BE" sz="2800" dirty="0"/>
              <a:t>favorable aux sciences (intérêt, plaisir, médias)</a:t>
            </a:r>
          </a:p>
          <a:p>
            <a:r>
              <a:rPr lang="fr-BE" sz="2800" dirty="0" smtClean="0"/>
              <a:t>A 15 ans, pas </a:t>
            </a:r>
            <a:r>
              <a:rPr lang="fr-BE" sz="2800" dirty="0"/>
              <a:t>de </a:t>
            </a:r>
            <a:r>
              <a:rPr lang="fr-BE" sz="2800" dirty="0" smtClean="0"/>
              <a:t>désaffection </a:t>
            </a:r>
            <a:r>
              <a:rPr lang="fr-BE" sz="2800" dirty="0"/>
              <a:t>pour les études et carrières scientifiques</a:t>
            </a:r>
          </a:p>
          <a:p>
            <a:r>
              <a:rPr lang="fr-BE" sz="2800" dirty="0"/>
              <a:t>MAIS </a:t>
            </a:r>
            <a:r>
              <a:rPr lang="fr-BE" sz="2800" dirty="0">
                <a:solidFill>
                  <a:srgbClr val="FFFF00"/>
                </a:solidFill>
              </a:rPr>
              <a:t>« Réservoir » étroit </a:t>
            </a:r>
            <a:r>
              <a:rPr lang="fr-BE" sz="2800" dirty="0"/>
              <a:t>d’élèves à l’aise avec les compétences scientifiques, en raison de la structure hiérarchique de notre système éducatif</a:t>
            </a:r>
          </a:p>
          <a:p>
            <a:r>
              <a:rPr lang="fr-BE" sz="2800" dirty="0"/>
              <a:t>Problème d’</a:t>
            </a:r>
            <a:r>
              <a:rPr lang="fr-BE" sz="2800" dirty="0">
                <a:solidFill>
                  <a:srgbClr val="FFFF00"/>
                </a:solidFill>
              </a:rPr>
              <a:t>engagement des filles </a:t>
            </a:r>
            <a:r>
              <a:rPr lang="fr-BE" sz="2800" dirty="0"/>
              <a:t>dans les études supérieures scientifiques, </a:t>
            </a:r>
            <a:r>
              <a:rPr lang="fr-BE" sz="2800" dirty="0" smtClean="0"/>
              <a:t>situation qui se profile déjà à 15 </a:t>
            </a:r>
            <a:r>
              <a:rPr lang="fr-BE" sz="2800" dirty="0" smtClean="0"/>
              <a:t>ans (perception de soi plus négative, moins enclines à opter pour les sciences)</a:t>
            </a:r>
            <a:endParaRPr lang="fr-BE" sz="2800" dirty="0"/>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85</a:t>
            </a:fld>
            <a:endParaRPr lang="fr-B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title"/>
          </p:nvPr>
        </p:nvSpPr>
        <p:spPr>
          <a:xfrm>
            <a:off x="457200" y="139154"/>
            <a:ext cx="8507413" cy="1417638"/>
          </a:xfrm>
          <a:noFill/>
          <a:ln/>
        </p:spPr>
        <p:txBody>
          <a:bodyPr/>
          <a:lstStyle/>
          <a:p>
            <a:r>
              <a:rPr lang="fr-FR" sz="4000" dirty="0"/>
              <a:t>Définition de la culture scientifique</a:t>
            </a:r>
            <a:endParaRPr lang="fr-BE" sz="4000" dirty="0"/>
          </a:p>
        </p:txBody>
      </p:sp>
      <p:sp>
        <p:nvSpPr>
          <p:cNvPr id="102402" name="Rectangle 2"/>
          <p:cNvSpPr>
            <a:spLocks noGrp="1" noChangeArrowheads="1"/>
          </p:cNvSpPr>
          <p:nvPr>
            <p:ph idx="1"/>
          </p:nvPr>
        </p:nvSpPr>
        <p:spPr>
          <a:xfrm>
            <a:off x="457200" y="1341438"/>
            <a:ext cx="8229600" cy="5256212"/>
          </a:xfrm>
        </p:spPr>
        <p:txBody>
          <a:bodyPr/>
          <a:lstStyle/>
          <a:p>
            <a:r>
              <a:rPr lang="fr-FR" sz="2400" dirty="0"/>
              <a:t>Les connaissances scientifiques de l’individu et sa capacité </a:t>
            </a:r>
            <a:r>
              <a:rPr lang="fr-FR" sz="2400" dirty="0">
                <a:solidFill>
                  <a:srgbClr val="FFFF00"/>
                </a:solidFill>
              </a:rPr>
              <a:t>d’utiliser</a:t>
            </a:r>
            <a:r>
              <a:rPr lang="fr-FR" sz="2400" dirty="0"/>
              <a:t> ces </a:t>
            </a:r>
            <a:r>
              <a:rPr lang="fr-FR" sz="2400" dirty="0">
                <a:solidFill>
                  <a:srgbClr val="FFFF00"/>
                </a:solidFill>
              </a:rPr>
              <a:t>connaissances</a:t>
            </a:r>
            <a:r>
              <a:rPr lang="fr-FR" sz="2400" dirty="0"/>
              <a:t> </a:t>
            </a:r>
            <a:r>
              <a:rPr lang="fr-FR" sz="2400" dirty="0" smtClean="0"/>
              <a:t>pour</a:t>
            </a:r>
            <a:endParaRPr lang="fr-BE" sz="2400" dirty="0">
              <a:solidFill>
                <a:srgbClr val="FFFF00"/>
              </a:solidFill>
            </a:endParaRPr>
          </a:p>
          <a:p>
            <a:pPr lvl="1"/>
            <a:r>
              <a:rPr lang="fr-FR" sz="2400" dirty="0"/>
              <a:t>identifier les questions auxquelles la science peut apporter une </a:t>
            </a:r>
            <a:r>
              <a:rPr lang="fr-FR" sz="2400" dirty="0" smtClean="0"/>
              <a:t>réponse, caractériser une démarche scientifique</a:t>
            </a:r>
            <a:endParaRPr lang="fr-FR" sz="2400" dirty="0"/>
          </a:p>
          <a:p>
            <a:pPr lvl="1"/>
            <a:r>
              <a:rPr lang="fr-FR" sz="2400" dirty="0"/>
              <a:t>expliquer des phénomènes scientifiques</a:t>
            </a:r>
          </a:p>
          <a:p>
            <a:pPr lvl="1"/>
            <a:r>
              <a:rPr lang="fr-FR" sz="2400" dirty="0"/>
              <a:t>tirer des conclusions fondées sur des faits à </a:t>
            </a:r>
            <a:r>
              <a:rPr lang="fr-FR" sz="2400" dirty="0" smtClean="0"/>
              <a:t>propos </a:t>
            </a:r>
            <a:r>
              <a:rPr lang="fr-FR" sz="2400" dirty="0"/>
              <a:t>de questions à caractère scientifique</a:t>
            </a:r>
            <a:r>
              <a:rPr lang="fr-FR" sz="2400" dirty="0" smtClean="0"/>
              <a:t>.</a:t>
            </a:r>
          </a:p>
          <a:p>
            <a:pPr lvl="1"/>
            <a:endParaRPr lang="fr-FR" sz="2400" dirty="0" smtClean="0"/>
          </a:p>
          <a:p>
            <a:pPr lvl="1">
              <a:buNone/>
            </a:pPr>
            <a:r>
              <a:rPr lang="fr-FR" sz="2400" dirty="0" smtClean="0"/>
              <a:t>= connaissances </a:t>
            </a:r>
            <a:r>
              <a:rPr lang="fr-FR" sz="2400" u="sng" dirty="0" smtClean="0"/>
              <a:t>en</a:t>
            </a:r>
            <a:r>
              <a:rPr lang="fr-FR" sz="2400" dirty="0" smtClean="0"/>
              <a:t> sciences, dans les domaines Terre et Univers, Systèmes vivants, Systèmes physiques et chimiques</a:t>
            </a:r>
          </a:p>
        </p:txBody>
      </p:sp>
      <p:pic>
        <p:nvPicPr>
          <p:cNvPr id="4" name="Picture 7"/>
          <p:cNvPicPr>
            <a:picLocks noChangeAspect="1" noChangeArrowheads="1"/>
          </p:cNvPicPr>
          <p:nvPr/>
        </p:nvPicPr>
        <p:blipFill>
          <a:blip r:embed="rId2" cstate="print"/>
          <a:srcRect/>
          <a:stretch>
            <a:fillRect/>
          </a:stretch>
        </p:blipFill>
        <p:spPr bwMode="auto">
          <a:xfrm>
            <a:off x="8209409" y="94208"/>
            <a:ext cx="827087" cy="598488"/>
          </a:xfrm>
          <a:prstGeom prst="roundRect">
            <a:avLst/>
          </a:prstGeom>
          <a:noFill/>
        </p:spPr>
      </p:pic>
      <p:sp>
        <p:nvSpPr>
          <p:cNvPr id="5" name="Espace réservé du numéro de diapositive 4"/>
          <p:cNvSpPr>
            <a:spLocks noGrp="1"/>
          </p:cNvSpPr>
          <p:nvPr>
            <p:ph type="sldNum" sz="quarter" idx="11"/>
          </p:nvPr>
        </p:nvSpPr>
        <p:spPr/>
        <p:txBody>
          <a:bodyPr/>
          <a:lstStyle/>
          <a:p>
            <a:fld id="{9B04508B-728F-4BF5-AF88-B4A6B727A020}" type="slidenum">
              <a:rPr lang="fr-BE" smtClean="0"/>
              <a:pPr/>
              <a:t>9</a:t>
            </a:fld>
            <a:endParaRPr lang="fr-BE"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_christian">
  <a:themeElements>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Thème_christian</Template>
  <TotalTime>4099</TotalTime>
  <Words>4001</Words>
  <Application>Microsoft Office PowerPoint</Application>
  <PresentationFormat>Affichage à l'écran (4:3)</PresentationFormat>
  <Paragraphs>936</Paragraphs>
  <Slides>85</Slides>
  <Notes>3</Notes>
  <HiddenSlides>8</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85</vt:i4>
      </vt:variant>
    </vt:vector>
  </HeadingPairs>
  <TitlesOfParts>
    <vt:vector size="88" baseType="lpstr">
      <vt:lpstr>Thème_christian</vt:lpstr>
      <vt:lpstr>Document</vt:lpstr>
      <vt:lpstr>Graphique</vt:lpstr>
      <vt:lpstr>Les jeunes et les sciences en FWB  Résultats de PISA 2006</vt:lpstr>
      <vt:lpstr>Qu’est-ce que PISA ?</vt:lpstr>
      <vt:lpstr>Le dispositif d’évaluation</vt:lpstr>
      <vt:lpstr>Présentation PowerPoint</vt:lpstr>
      <vt:lpstr>Le dispositif d’évaluation</vt:lpstr>
      <vt:lpstr>Présentation PowerPoint</vt:lpstr>
      <vt:lpstr>Modalités d’évaluation</vt:lpstr>
      <vt:lpstr>Performances moyennes en  culture scientifique</vt:lpstr>
      <vt:lpstr>Définition de la culture scientifique</vt:lpstr>
      <vt:lpstr>Présentation PowerPoint</vt:lpstr>
      <vt:lpstr>Exemples de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Connaissances à propos de la science  Connaissances en sciences</vt:lpstr>
      <vt:lpstr>Présentation PowerPoint</vt:lpstr>
      <vt:lpstr>Présentation PowerPoint</vt:lpstr>
      <vt:lpstr>Présentation PowerPoint</vt:lpstr>
      <vt:lpstr>TIMSS Sciences</vt:lpstr>
      <vt:lpstr>Facteurs explicatifs</vt:lpstr>
      <vt:lpstr>Répartition dans les formes et années d’études</vt:lpstr>
      <vt:lpstr>Présentation PowerPoint</vt:lpstr>
      <vt:lpstr>Niveaux de compétences</vt:lpstr>
      <vt:lpstr>Niveaux compétences selon les années et filières</vt:lpstr>
      <vt:lpstr>Performances et caractéristiques du système éducatif</vt:lpstr>
      <vt:lpstr>Présentation PowerPoint</vt:lpstr>
      <vt:lpstr>Performances et caractéristiques du système éducatif</vt:lpstr>
      <vt:lpstr>Facteurs explicatifs</vt:lpstr>
      <vt:lpstr>Choix d’options scientifiques à 15 ans</vt:lpstr>
      <vt:lpstr>Culture scientifique dans notre enseignement</vt:lpstr>
      <vt:lpstr>Les méthodes d’enseignement des sciences  % d’élèves disant ne jamais ou presque jamais rencontrer ce type de situations durant les cours de sciences</vt:lpstr>
      <vt:lpstr>Les méthodes d’enseignement des sciences</vt:lpstr>
      <vt:lpstr>Didactique des sciences</vt:lpstr>
      <vt:lpstr>Facteurs explicatifs</vt:lpstr>
      <vt:lpstr>Présentation PowerPoint</vt:lpstr>
      <vt:lpstr>Facteurs explicatifs</vt:lpstr>
      <vt:lpstr>Présentation PowerPoint</vt:lpstr>
      <vt:lpstr>Facteurs explicatifs</vt:lpstr>
      <vt:lpstr>Facteurs explicatifs</vt:lpstr>
      <vt:lpstr>Présentation PowerPoint</vt:lpstr>
      <vt:lpstr>Proportion d’élèves issus de l’immigration et performance des écoles</vt:lpstr>
      <vt:lpstr>Proportion d’élèves ayant entre 0 et 10 livres à la maison et performance des écoles</vt:lpstr>
      <vt:lpstr>Attitudes envers les sciences</vt:lpstr>
      <vt:lpstr>Précaution</vt:lpstr>
      <vt:lpstr>Intérêt pour les sciences  % d’élèves moyennement ou beaucoup intéressés </vt:lpstr>
      <vt:lpstr>Plaisir apporté par les sciences  % d’élèves d’accord ou tout à fait d’accord</vt:lpstr>
      <vt:lpstr>Intérêt et plaisir pour les sciences</vt:lpstr>
      <vt:lpstr>Perception de ses compétences    % d’élèves certains d’arriver facilement ou avec un peu d’effort à réaliser les tâches proposées</vt:lpstr>
      <vt:lpstr>Perception de ses compétences</vt:lpstr>
      <vt:lpstr>Sources des connaissances scientifiques des élèves</vt:lpstr>
      <vt:lpstr>Activités scientifiques en dehors de l’école  % d'élèves déclarant participer très souvent  ou régulièrement aux activités</vt:lpstr>
      <vt:lpstr>Activités scientifiques en dehors de l’école</vt:lpstr>
      <vt:lpstr>Protection de l’environnement  % d’élèves d’accord ou tout à fait d’accord</vt:lpstr>
      <vt:lpstr>Protection de l’environnement </vt:lpstr>
      <vt:lpstr>Pourquoi les attitudes à l’égard des sciences et de l’environnement sont-elles importantes ?</vt:lpstr>
      <vt:lpstr>Présentation PowerPoint</vt:lpstr>
      <vt:lpstr>Qu’est-ce qui fait la différence ?</vt:lpstr>
      <vt:lpstr>Présentation PowerPoint</vt:lpstr>
      <vt:lpstr>Présentation PowerPoint</vt:lpstr>
      <vt:lpstr>Etudes et carrières scientifiques</vt:lpstr>
      <vt:lpstr>Etudes et carrières scientifiques  % d’élèves d’accord ou tout à fait d’accord</vt:lpstr>
      <vt:lpstr>Etudes et carrières scientifiques</vt:lpstr>
      <vt:lpstr>Carrières scientifiques et performances en sciences</vt:lpstr>
      <vt:lpstr>Etudes et carrières scientifiques selon la filière  % d’élèves d’accord ou tout à fait d’accord</vt:lpstr>
      <vt:lpstr>Etudes et carrières scientifiques, selon la filière</vt:lpstr>
      <vt:lpstr>Information sur les carrières scientifiques  % d’élèves s’estimant assez bien ou très bien informés</vt:lpstr>
      <vt:lpstr>Information sur les carrières scientifiques</vt:lpstr>
      <vt:lpstr>L’école prépare-t-elle aux carrières scientifiques ?  % d’élèves d’accord ou tout à fait d’accord</vt:lpstr>
      <vt:lpstr>L’école prépare-t-elle aux carrières scientifiques ?</vt:lpstr>
      <vt:lpstr>Où (en) sont les femmes?</vt:lpstr>
      <vt:lpstr>Où (en) sont les femmes ?</vt:lpstr>
      <vt:lpstr>Où (en) sont les femmes ?</vt:lpstr>
      <vt:lpstr>Vraiment pas de différences ?</vt:lpstr>
      <vt:lpstr>Présentation PowerPoint</vt:lpstr>
      <vt:lpstr>Présentation PowerPoint</vt:lpstr>
      <vt:lpstr>Présentation PowerPoint</vt:lpstr>
      <vt:lpstr>Pénurie de professeurs de sciences</vt:lpstr>
      <vt:lpstr>Pénurie?</vt:lpstr>
      <vt:lpstr>Pénurie de professeurs de sciences</vt:lpstr>
      <vt:lpstr>Présentation PowerPoint</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PISA 2006</dc:title>
  <dc:creator>ariane</dc:creator>
  <cp:lastModifiedBy>x</cp:lastModifiedBy>
  <cp:revision>254</cp:revision>
  <cp:lastPrinted>2013-01-31T08:27:14Z</cp:lastPrinted>
  <dcterms:created xsi:type="dcterms:W3CDTF">2007-11-13T19:59:37Z</dcterms:created>
  <dcterms:modified xsi:type="dcterms:W3CDTF">2013-01-31T14:31:16Z</dcterms:modified>
</cp:coreProperties>
</file>