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284" r:id="rId3"/>
    <p:sldId id="296" r:id="rId4"/>
    <p:sldId id="369" r:id="rId5"/>
    <p:sldId id="368" r:id="rId6"/>
    <p:sldId id="367" r:id="rId7"/>
    <p:sldId id="366" r:id="rId8"/>
    <p:sldId id="360" r:id="rId9"/>
    <p:sldId id="365" r:id="rId10"/>
    <p:sldId id="364" r:id="rId11"/>
    <p:sldId id="363" r:id="rId12"/>
    <p:sldId id="362" r:id="rId13"/>
    <p:sldId id="361" r:id="rId14"/>
    <p:sldId id="333" r:id="rId15"/>
    <p:sldId id="334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35" r:id="rId43"/>
    <p:sldId id="327" r:id="rId44"/>
    <p:sldId id="328" r:id="rId45"/>
    <p:sldId id="329" r:id="rId46"/>
    <p:sldId id="330" r:id="rId47"/>
    <p:sldId id="331" r:id="rId48"/>
    <p:sldId id="332" r:id="rId49"/>
    <p:sldId id="337" r:id="rId50"/>
    <p:sldId id="343" r:id="rId51"/>
    <p:sldId id="340" r:id="rId52"/>
    <p:sldId id="341" r:id="rId53"/>
    <p:sldId id="376" r:id="rId54"/>
    <p:sldId id="373" r:id="rId55"/>
    <p:sldId id="374" r:id="rId56"/>
    <p:sldId id="380" r:id="rId57"/>
    <p:sldId id="372" r:id="rId58"/>
    <p:sldId id="375" r:id="rId59"/>
    <p:sldId id="359" r:id="rId60"/>
    <p:sldId id="357" r:id="rId61"/>
    <p:sldId id="358" r:id="rId62"/>
    <p:sldId id="378" r:id="rId63"/>
    <p:sldId id="377" r:id="rId64"/>
    <p:sldId id="379" r:id="rId65"/>
    <p:sldId id="348" r:id="rId66"/>
    <p:sldId id="349" r:id="rId67"/>
    <p:sldId id="270" r:id="rId68"/>
    <p:sldId id="277" r:id="rId69"/>
    <p:sldId id="350" r:id="rId70"/>
    <p:sldId id="381" r:id="rId71"/>
    <p:sldId id="355" r:id="rId72"/>
    <p:sldId id="356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828"/>
    <a:srgbClr val="0000FF"/>
    <a:srgbClr val="FAF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1" autoAdjust="0"/>
    <p:restoredTop sz="95462" autoAdjust="0"/>
  </p:normalViewPr>
  <p:slideViewPr>
    <p:cSldViewPr>
      <p:cViewPr varScale="1">
        <p:scale>
          <a:sx n="68" d="100"/>
          <a:sy n="68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explosion val="25"/>
          <c:dPt>
            <c:idx val="0"/>
            <c:bubble3D val="0"/>
            <c:explosion val="10"/>
            <c:spPr>
              <a:scene3d>
                <a:camera prst="orthographicFront"/>
                <a:lightRig rig="twoPt" dir="t"/>
              </a:scene3d>
              <a:sp3d>
                <a:bevelT/>
                <a:bevelB prst="relaxedInset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>
                  <a:rot lat="0" lon="0" rev="0"/>
                </a:lightRig>
              </a:scene3d>
              <a:sp3d prstMaterial="dkEdge">
                <a:bevelT prst="relaxedInset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inéditos</c:v>
                </c:pt>
                <c:pt idx="1">
                  <c:v>editados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18000</c:v>
                </c:pt>
                <c:pt idx="1">
                  <c:v>2000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explosion val="25"/>
          <c:dPt>
            <c:idx val="0"/>
            <c:bubble3D val="0"/>
            <c:explosion val="10"/>
            <c:spPr>
              <a:scene3d>
                <a:camera prst="orthographicFront"/>
                <a:lightRig rig="twoPt" dir="t"/>
              </a:scene3d>
              <a:sp3d>
                <a:bevelT/>
                <a:bevelB prst="relaxedInset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>
                  <a:rot lat="0" lon="0" rev="0"/>
                </a:lightRig>
              </a:scene3d>
              <a:sp3d prstMaterial="dkEdge">
                <a:bevelT prst="relaxedInset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inéditos</c:v>
                </c:pt>
                <c:pt idx="1">
                  <c:v>editados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18000</c:v>
                </c:pt>
                <c:pt idx="1">
                  <c:v>2000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757EFB-DE1F-4FC2-A43B-5A3CDF956D50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1BF419-9B0E-48B1-B014-EF988869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0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32888-B195-4653-873C-49F20D4607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BF419-9B0E-48B1-B014-EF98886918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BF419-9B0E-48B1-B014-EF98886918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BF419-9B0E-48B1-B014-EF98886918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2CBCD-110F-4A13-A78D-5A67E7547D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B2E1C88-6601-4202-A881-2F6629EEDCAB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6635-E25C-4C10-96D4-19F759C0C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972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5798-F96D-4321-B88D-ACDA902EC881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AFA0-1D53-4737-844C-1EA4358C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0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EA12-69CA-42D0-9FB9-35D8C6F334CD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762E-3EAA-4F93-B302-6C836D8B3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09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ACBE-A99E-40D8-906D-BBA819839CD2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8398-2A81-4FE9-8A18-9525D27BF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6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3AA1-A79A-418E-A4E9-53F111F0AE46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7C-2C78-4035-B306-E7C0C4495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EB23-4FE1-4067-B7E8-D4FBCF8AF6D9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DF5A-CC8C-493F-A8A3-96B8C4A5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49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37D2-4D96-4FDC-9FD2-E153CFF3AE3B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FF6E-2788-44E1-ACA4-BFDA03DF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643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4D01-97C9-4B99-A3F0-AAD65E4BB0D7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03C5-6D9E-411A-8D9A-0C6561A0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95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39BC-176A-4850-8823-F3E17C2A8173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540C-3AAA-4E6E-ACC6-134646FF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229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A90F-0D93-4FD1-86AC-5C53C9A4FEAE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7F8D-BD5B-4AFA-9290-67903DB5E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46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1E53-7E8D-40AC-BF39-BCC9A1A68182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3958-E7AB-49BD-8F5D-7AFA56DE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7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D2620-ACDD-4CBC-A154-137CA86B7230}" type="datetimeFigureOut">
              <a:rPr lang="en-US"/>
              <a:pPr>
                <a:defRPr/>
              </a:pPr>
              <a:t>03-Sep-12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771A7-72FC-4F5F-8E2B-15A960A0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28" r:id="rId4"/>
    <p:sldLayoutId id="2147483729" r:id="rId5"/>
    <p:sldLayoutId id="2147483733" r:id="rId6"/>
    <p:sldLayoutId id="2147483734" r:id="rId7"/>
    <p:sldLayoutId id="2147483735" r:id="rId8"/>
    <p:sldLayoutId id="2147483736" r:id="rId9"/>
    <p:sldLayoutId id="2147483730" r:id="rId10"/>
    <p:sldLayoutId id="2147483737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oasis.lib.harvard.edu/oasis/deliver/~hou00336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06090"/>
            <a:ext cx="68580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macro y micro-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filológicos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manuscritos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Saussure.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critico-genéticas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57336"/>
            <a:ext cx="6858000" cy="66675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AR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Estanislao Sofía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A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A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Liège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A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Liège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es-A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MoDyco</a:t>
            </a:r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(París)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 « Essai d’une distinction des différents «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indo-européens »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beau livre de grammaire comparée qu’on ait écrit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(Meillet, 1914).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 –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universitario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alemán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8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 « Essai d’une distinction des différents «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indo-européens »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beau livre de grammaire comparée qu’on ait écrit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(Meillet, 1914).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universitario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alemán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 –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Saussure se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titulada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l’emploi du génitif absolu en Sanscrit.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/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8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 « Essai d’une distinction des différents «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indo-européens »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beau livre de grammaire comparée qu’on ait écrit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(Meillet, 1914).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universitario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alemán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 –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de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Saussure se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titulada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l’emploi du génitif absolu en Sanscrit.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Otoño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Saussure se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fr-FR" dirty="0" smtClean="0">
                <a:solidFill>
                  <a:schemeClr val="bg1"/>
                </a:solidFill>
              </a:rPr>
              <a:t>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8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 « Essai d’une distinction des différents «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indo-européens »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beau livre de grammaire comparée qu’on ait écrit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(Meillet, 1914).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universitario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alemán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 –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de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Saussure se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titulada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l’emploi du génitif absolu en Sanscrit.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Otoño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Saussure se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sigue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Bréal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Darmesteter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iraniano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Bergaigne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sánscrito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Havet (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filología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8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/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Saussure 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nombrado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 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Maître de conférences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École normale des hautes études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707488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/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Saussure 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nombrado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 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Maître de conférences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École normale des hautes études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dicta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: 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1881-1882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gotique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1882-1883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Interprétation de textes vieux haut-allemands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comparée des vieux dialectes germaniques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1883-1884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Vocalisme des vieux dialectes germaniques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du vieux haut-allemand et interprétation de texte 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Hildebrandlied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1884-1885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Gotique et vieux haut 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Vieux norrois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59055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ntroducción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biográfica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macro)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crítico-genéticas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066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066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066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1066800"/>
            <a:ext cx="899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1885-1886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gotique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Vocalisme anglo-saxon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1886-1887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gotique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du vieux haut-allemand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1887-1888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gotique et vieux haut-allemand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comparée du grec et du latin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1888-1889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historique du grec et du latin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à l’étude de la langue lituanienne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1889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CONGÉ pour raisons de santé (remplacé par Meillet)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París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1890-1891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gotique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París (1881-1891)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Transición (1891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1891 – Saussure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condecoración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Légion d’honneur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extranjero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», y un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puesto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École normal des hautes études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Saussure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« 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extraordinario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historia y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indo-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de la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 la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dictará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Transición. París 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Ginebra (1891)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1891-1892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des langues indo-européennes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1892-1893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Phonétique grecque et latine. Histoire du verbe indo-européen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1893-1894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Études d’étymologie grecque et latine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verbe grec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1872 -1875 – Collège de Genève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1875-1876 – Saussure suit des cours de chimie et physique à l’</a:t>
            </a:r>
            <a:r>
              <a:rPr lang="fr-FR" dirty="0" err="1" smtClean="0">
                <a:solidFill>
                  <a:schemeClr val="bg1"/>
                </a:solidFill>
              </a:rPr>
              <a:t>Univ</a:t>
            </a:r>
            <a:r>
              <a:rPr lang="fr-FR" dirty="0" smtClean="0">
                <a:solidFill>
                  <a:schemeClr val="bg1"/>
                </a:solidFill>
              </a:rPr>
              <a:t>. de Genève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13 mai Saussure est reçu à la </a:t>
            </a:r>
            <a:r>
              <a:rPr lang="fr-FR" i="1" dirty="0" smtClean="0">
                <a:solidFill>
                  <a:schemeClr val="bg1"/>
                </a:solidFill>
              </a:rPr>
              <a:t>SLP</a:t>
            </a:r>
            <a:r>
              <a:rPr lang="fr-FR" dirty="0" smtClean="0">
                <a:solidFill>
                  <a:schemeClr val="bg1"/>
                </a:solidFill>
              </a:rPr>
              <a:t> – Premières publications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21 octobre Saussure s’inscrit à la carrière de « Philologie » à l’</a:t>
            </a:r>
            <a:r>
              <a:rPr lang="fr-FR" dirty="0" err="1" smtClean="0">
                <a:solidFill>
                  <a:schemeClr val="bg1"/>
                </a:solidFill>
              </a:rPr>
              <a:t>Univ</a:t>
            </a:r>
            <a:r>
              <a:rPr lang="fr-FR" dirty="0" smtClean="0">
                <a:solidFill>
                  <a:schemeClr val="bg1"/>
                </a:solidFill>
              </a:rPr>
              <a:t>. de Le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1877 – Publication de son « Essai d’une distinction des différents « </a:t>
            </a:r>
            <a:r>
              <a:rPr lang="fr-FR" i="1" dirty="0" smtClean="0">
                <a:solidFill>
                  <a:schemeClr val="bg1"/>
                </a:solidFill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 » indo-européens »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1878 – En décembre paraît le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, « </a:t>
            </a:r>
            <a:r>
              <a:rPr lang="fr-FR" b="1" dirty="0" smtClean="0">
                <a:solidFill>
                  <a:schemeClr val="bg1"/>
                </a:solidFill>
              </a:rPr>
              <a:t>le plus beau livre de grammaire comparée qu’on ait écrit</a:t>
            </a:r>
            <a:r>
              <a:rPr lang="fr-FR" dirty="0" smtClean="0">
                <a:solidFill>
                  <a:schemeClr val="bg1"/>
                </a:solidFill>
              </a:rPr>
              <a:t> » (Meillet, 1914).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1894-1895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Études d’un choix d’inscriptions grecques archaïques. Etudes de la déclinaison grecque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1895-1896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Dialectes grecs et inscriptions grecques archaïques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Études étymologiques et grammaticales sur Homère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Inscriptions perses des rois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archéménides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1896-1897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Lectures du lexique d’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Hésychius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avec des formes importantes pour la grammaire et la dialectologie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1897-1898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gotique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1898-1899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Vieux 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comparée du grec et du latin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1899-1900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Anglo-saxon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1900-1901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Études du dialecte homérique et des principales questions s’y rattachant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1902-1903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Linguistique géographique de l’Europe (ancienne et moderne), avec une introduction sur les objets de la linguistique géographique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1903-1904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 [?]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 [?]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1904-1905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 norrois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sur les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Nibelungenlied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(en remplacement d’E.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Redard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1875-1876 – Saussure suit des cours de chimie et physique à l’</a:t>
            </a:r>
            <a:r>
              <a:rPr lang="fr-FR" dirty="0" err="1" smtClean="0">
                <a:solidFill>
                  <a:schemeClr val="bg1"/>
                </a:solidFill>
              </a:rPr>
              <a:t>Univ</a:t>
            </a:r>
            <a:r>
              <a:rPr lang="fr-FR" dirty="0" smtClean="0">
                <a:solidFill>
                  <a:schemeClr val="bg1"/>
                </a:solidFill>
              </a:rPr>
              <a:t>. de Genève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13 mai Saussure est reçu à la </a:t>
            </a:r>
            <a:r>
              <a:rPr lang="fr-FR" i="1" dirty="0" smtClean="0">
                <a:solidFill>
                  <a:schemeClr val="bg1"/>
                </a:solidFill>
              </a:rPr>
              <a:t>SLP</a:t>
            </a:r>
            <a:r>
              <a:rPr lang="fr-FR" dirty="0" smtClean="0">
                <a:solidFill>
                  <a:schemeClr val="bg1"/>
                </a:solidFill>
              </a:rPr>
              <a:t> – Premières publications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21 octobre Saussure s’inscrit à la carrière de « Philologie » à l’</a:t>
            </a:r>
            <a:r>
              <a:rPr lang="fr-FR" dirty="0" err="1" smtClean="0">
                <a:solidFill>
                  <a:schemeClr val="bg1"/>
                </a:solidFill>
              </a:rPr>
              <a:t>Univ</a:t>
            </a:r>
            <a:r>
              <a:rPr lang="fr-FR" dirty="0" smtClean="0">
                <a:solidFill>
                  <a:schemeClr val="bg1"/>
                </a:solidFill>
              </a:rPr>
              <a:t>. de Le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1877 – Publication de son « Essai d’une distinction des différents « </a:t>
            </a:r>
            <a:r>
              <a:rPr lang="fr-FR" i="1" dirty="0" smtClean="0">
                <a:solidFill>
                  <a:schemeClr val="bg1"/>
                </a:solidFill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 » indo-européens »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1878 – En décembre paraît le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, « </a:t>
            </a:r>
            <a:r>
              <a:rPr lang="fr-FR" b="1" dirty="0" smtClean="0">
                <a:solidFill>
                  <a:schemeClr val="bg1"/>
                </a:solidFill>
              </a:rPr>
              <a:t>le plus beau livre de grammaire comparée qu’on ait écrit</a:t>
            </a:r>
            <a:r>
              <a:rPr lang="fr-FR" dirty="0" smtClean="0">
                <a:solidFill>
                  <a:schemeClr val="bg1"/>
                </a:solidFill>
              </a:rPr>
              <a:t> » (Meillet, 1914).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54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1905-1906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historique de l’anglais et de l’allemand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5"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(Début d’étude sur les ANAGRAMMES, qui se poursuivra jusqu’à 1909.)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1906-1907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historique de l’allemand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lvl="1" indent="0" eaLnBrk="1" hangingPunct="1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1906-1907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historique de l’allemand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Linguistique [générale et d’histoire et comparaison des langues indo-européennes]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1907-1908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historique du grec et du latin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1908-1909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Phonologie du français actuel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Versification française ; étude de ses lois du XVI</a:t>
            </a:r>
            <a:r>
              <a:rPr lang="fr-FR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 à nos jours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Grammaire historique du grec et du latin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Gotique et vieux saxon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Linguistique [générale et d’histoire et comparaison des langues indo-européennes]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1909-1910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Gotique et vieux saxon, étudiés comme introduction à la grammaire des langues germaniques</a:t>
            </a:r>
          </a:p>
          <a:p>
            <a:pPr lvl="1"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s-ES_trad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1910-1911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Proto-germanique. Introduction à la grammaire historique de l’allemand et de l’anglais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Linguistique générale [et d’histoire et comparaison des langues indo-européennes]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1911-1912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Sanscrit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Gotique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Etymologie grecque et latine : les familles de mots et les procédés de dérivation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en Ginebra (1891-1912)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Últimos eventos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1912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eptiembre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Saussure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interrumpe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razonnes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Muerrte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Saussure en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Vufflens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1916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de linguistique générale.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Últimos eventos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  –  Cours Universitaires (Cours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cuadernos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(ca.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6000 </a:t>
            </a:r>
            <a:r>
              <a:rPr 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de los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solamente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han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editados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/>
            <a:endParaRPr lang="fr-FR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13 mai Saussure est reçu à la </a:t>
            </a:r>
            <a:r>
              <a:rPr lang="fr-FR" i="1" dirty="0" smtClean="0">
                <a:solidFill>
                  <a:schemeClr val="bg1"/>
                </a:solidFill>
              </a:rPr>
              <a:t>SLP</a:t>
            </a:r>
            <a:r>
              <a:rPr lang="fr-FR" dirty="0" smtClean="0">
                <a:solidFill>
                  <a:schemeClr val="bg1"/>
                </a:solidFill>
              </a:rPr>
              <a:t> – Premières publications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21 octobre Saussure s’inscrit à la carrière de « Philologie » à l’</a:t>
            </a:r>
            <a:r>
              <a:rPr lang="fr-FR" dirty="0" err="1" smtClean="0">
                <a:solidFill>
                  <a:schemeClr val="bg1"/>
                </a:solidFill>
              </a:rPr>
              <a:t>Univ</a:t>
            </a:r>
            <a:r>
              <a:rPr lang="fr-FR" dirty="0" smtClean="0">
                <a:solidFill>
                  <a:schemeClr val="bg1"/>
                </a:solidFill>
              </a:rPr>
              <a:t>. de Le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1877 – Publication de son « Essai d’une distinction des différents « </a:t>
            </a:r>
            <a:r>
              <a:rPr lang="fr-FR" i="1" dirty="0" smtClean="0">
                <a:solidFill>
                  <a:schemeClr val="bg1"/>
                </a:solidFill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 » indo-européens »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1878 – En décembre paraît le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, « </a:t>
            </a:r>
            <a:r>
              <a:rPr lang="fr-FR" b="1" dirty="0" smtClean="0">
                <a:solidFill>
                  <a:schemeClr val="bg1"/>
                </a:solidFill>
              </a:rPr>
              <a:t>le plus beau livre de grammaire comparée qu’on ait écrit</a:t>
            </a:r>
            <a:r>
              <a:rPr lang="fr-FR" dirty="0" smtClean="0">
                <a:solidFill>
                  <a:schemeClr val="bg1"/>
                </a:solidFill>
              </a:rPr>
              <a:t> » (Meillet, 1914).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54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 eaLnBrk="1" hangingPunct="1"/>
            <a:endParaRPr lang="fr-FR" sz="2400" b="1" dirty="0" smtClean="0"/>
          </a:p>
          <a:p>
            <a:pPr eaLnBrk="1" hangingPunct="1"/>
            <a:r>
              <a:rPr lang="fr-FR" sz="2400" dirty="0" smtClean="0"/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  – 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Manusrits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Français (Ms. Fr.)</a:t>
            </a:r>
          </a:p>
          <a:p>
            <a:pPr lvl="1" eaLnBrk="1" hangingPunct="1"/>
            <a:endParaRPr lang="fr-FR" sz="2400" b="1" dirty="0" smtClean="0"/>
          </a:p>
          <a:p>
            <a:pPr lvl="1" eaLnBrk="1" hangingPunct="1"/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.000 folios (ca. 12.000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de notas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autógrafas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Saussure, de las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cuales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ca. 1000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están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editadas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/>
            <a:endParaRPr lang="fr-FR" sz="300" b="1" dirty="0" smtClean="0"/>
          </a:p>
          <a:p>
            <a:pPr lvl="3" eaLnBrk="1" hangingPunct="1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Lingüística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 smtClean="0"/>
              <a:t> </a:t>
            </a:r>
            <a:r>
              <a:rPr lang="fr-FR" sz="2400" dirty="0"/>
              <a:t>353 </a:t>
            </a:r>
            <a:r>
              <a:rPr lang="fr-FR" sz="2400" dirty="0" smtClean="0"/>
              <a:t>folios </a:t>
            </a:r>
            <a:r>
              <a:rPr lang="fr-FR" sz="2400" dirty="0" err="1" smtClean="0"/>
              <a:t>editados</a:t>
            </a:r>
            <a:r>
              <a:rPr lang="fr-FR" sz="2400" dirty="0" smtClean="0"/>
              <a:t> </a:t>
            </a:r>
            <a:r>
              <a:rPr lang="fr-FR" sz="2400" dirty="0"/>
              <a:t>(</a:t>
            </a:r>
            <a:r>
              <a:rPr lang="fr-FR" sz="2400" dirty="0" err="1"/>
              <a:t>Godel</a:t>
            </a:r>
            <a:r>
              <a:rPr lang="fr-FR" sz="2400" dirty="0"/>
              <a:t>, 1957 ; Engler, 1967-1974 ; Engler &amp;</a:t>
            </a:r>
            <a:r>
              <a:rPr lang="fr-FR" sz="2400" dirty="0" smtClean="0"/>
              <a:t> </a:t>
            </a:r>
            <a:r>
              <a:rPr lang="fr-FR" sz="2400" dirty="0"/>
              <a:t>Bouquet, 2002)</a:t>
            </a:r>
          </a:p>
          <a:p>
            <a:pPr lvl="3" eaLnBrk="1" hangingPunct="1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Anagramas</a:t>
            </a:r>
            <a:r>
              <a:rPr lang="fr-FR" sz="2400" dirty="0"/>
              <a:t>: 147 </a:t>
            </a:r>
            <a:r>
              <a:rPr lang="fr-FR" sz="2400" dirty="0" err="1"/>
              <a:t>cuadernos</a:t>
            </a:r>
            <a:r>
              <a:rPr lang="fr-FR" sz="2400" dirty="0"/>
              <a:t>; 1 </a:t>
            </a:r>
            <a:r>
              <a:rPr lang="fr-FR" sz="2400" dirty="0" err="1"/>
              <a:t>editado</a:t>
            </a:r>
            <a:r>
              <a:rPr lang="fr-FR" sz="2400" dirty="0"/>
              <a:t> (</a:t>
            </a:r>
            <a:r>
              <a:rPr lang="fr-FR" sz="2400" dirty="0" err="1"/>
              <a:t>Wunderli</a:t>
            </a:r>
            <a:r>
              <a:rPr lang="fr-FR" sz="2400" dirty="0"/>
              <a:t>, 1972)</a:t>
            </a:r>
          </a:p>
          <a:p>
            <a:pPr lvl="3" eaLnBrk="1" hangingPunct="1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Leyendas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germánicas</a:t>
            </a:r>
            <a:r>
              <a:rPr lang="fr-FR" sz="2400" dirty="0"/>
              <a:t>: 18 </a:t>
            </a:r>
            <a:r>
              <a:rPr lang="fr-FR" sz="2400" dirty="0" err="1" smtClean="0"/>
              <a:t>cuadernos</a:t>
            </a:r>
            <a:r>
              <a:rPr lang="fr-FR" sz="2400" dirty="0" smtClean="0"/>
              <a:t> (ca. 1400 </a:t>
            </a:r>
            <a:r>
              <a:rPr lang="fr-FR" sz="2400" dirty="0" err="1" smtClean="0"/>
              <a:t>pág</a:t>
            </a:r>
            <a:r>
              <a:rPr lang="fr-FR" sz="2400" dirty="0" smtClean="0"/>
              <a:t>.); 435 </a:t>
            </a:r>
            <a:r>
              <a:rPr lang="fr-FR" sz="2400" dirty="0" err="1" smtClean="0"/>
              <a:t>pág</a:t>
            </a:r>
            <a:r>
              <a:rPr lang="fr-FR" sz="2400" dirty="0" smtClean="0"/>
              <a:t>. (</a:t>
            </a:r>
            <a:r>
              <a:rPr lang="fr-FR" sz="2400" dirty="0" err="1" smtClean="0"/>
              <a:t>impresas</a:t>
            </a:r>
            <a:r>
              <a:rPr lang="fr-FR" sz="2400" dirty="0" smtClean="0"/>
              <a:t>) </a:t>
            </a:r>
            <a:r>
              <a:rPr lang="fr-FR" sz="2400" dirty="0" err="1" smtClean="0"/>
              <a:t>éditadas</a:t>
            </a:r>
            <a:r>
              <a:rPr lang="fr-FR" sz="2400" dirty="0" smtClean="0"/>
              <a:t> </a:t>
            </a:r>
            <a:r>
              <a:rPr lang="fr-FR" sz="2400" dirty="0"/>
              <a:t>(Marinetti &amp; </a:t>
            </a:r>
            <a:r>
              <a:rPr lang="fr-FR" sz="2400" dirty="0" err="1"/>
              <a:t>Meli</a:t>
            </a:r>
            <a:r>
              <a:rPr lang="fr-FR" sz="2400" dirty="0"/>
              <a:t>, 1986)</a:t>
            </a:r>
          </a:p>
          <a:p>
            <a:pPr lvl="3" eaLnBrk="1" hangingPunct="1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Reseña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Sonantentheorie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/>
              <a:t>(1895), 159 </a:t>
            </a:r>
            <a:r>
              <a:rPr lang="fr-FR" sz="2400" dirty="0" smtClean="0"/>
              <a:t>folios, </a:t>
            </a:r>
            <a:r>
              <a:rPr lang="fr-FR" sz="2400" dirty="0" err="1" smtClean="0"/>
              <a:t>integralmente</a:t>
            </a:r>
            <a:r>
              <a:rPr lang="fr-FR" sz="2400" dirty="0" smtClean="0"/>
              <a:t> </a:t>
            </a:r>
            <a:r>
              <a:rPr lang="fr-FR" sz="2400" dirty="0" err="1" smtClean="0"/>
              <a:t>editados</a:t>
            </a:r>
            <a:r>
              <a:rPr lang="fr-FR" sz="2400" dirty="0" smtClean="0"/>
              <a:t> (</a:t>
            </a:r>
            <a:r>
              <a:rPr lang="fr-FR" sz="2400" dirty="0" err="1" smtClean="0"/>
              <a:t>Marchese</a:t>
            </a:r>
            <a:r>
              <a:rPr lang="fr-FR" sz="2400" dirty="0"/>
              <a:t>, 2002)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2400" y="59055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BGE  –  Archives de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Saussure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folios, de los </a:t>
            </a:r>
            <a:r>
              <a:rPr 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cuales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259 </a:t>
            </a:r>
            <a:r>
              <a:rPr 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editados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(ELG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2002)</a:t>
            </a:r>
          </a:p>
          <a:p>
            <a:pPr lvl="1" eaLnBrk="1" hangingPunct="1"/>
            <a:endParaRPr lang="fr-FR" sz="2400" b="1" dirty="0" smtClean="0"/>
          </a:p>
          <a:p>
            <a:pPr lvl="3" eaLnBrk="1" hangingPunct="1"/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Lituano</a:t>
            </a:r>
            <a:r>
              <a:rPr lang="fr-FR" sz="2400" dirty="0" smtClean="0"/>
              <a:t>: 1200 folios. </a:t>
            </a:r>
            <a:r>
              <a:rPr lang="fr-FR" sz="2400" dirty="0" err="1" smtClean="0"/>
              <a:t>Inéditos</a:t>
            </a:r>
            <a:r>
              <a:rPr lang="fr-FR" sz="2400" dirty="0" smtClean="0"/>
              <a:t>.</a:t>
            </a:r>
          </a:p>
          <a:p>
            <a:pPr lvl="3" eaLnBrk="1" hangingPunct="1"/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germánicas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/>
              <a:t>(¿</a:t>
            </a:r>
            <a:r>
              <a:rPr lang="fr-FR" sz="2400" dirty="0" err="1" smtClean="0"/>
              <a:t>cursos</a:t>
            </a:r>
            <a:r>
              <a:rPr lang="fr-FR" sz="2400" dirty="0" smtClean="0"/>
              <a:t>?):  800 folios. </a:t>
            </a:r>
            <a:r>
              <a:rPr lang="fr-FR" sz="2400" dirty="0" err="1" smtClean="0"/>
              <a:t>Inéditos</a:t>
            </a:r>
            <a:endParaRPr lang="fr-FR" sz="2400" dirty="0" smtClean="0"/>
          </a:p>
          <a:p>
            <a:pPr lvl="3" eaLnBrk="1" hangingPunct="1"/>
            <a:r>
              <a:rPr lang="fr-FR" sz="2400" dirty="0" smtClean="0"/>
              <a:t>?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 smtClean="0"/>
          </a:p>
          <a:p>
            <a:pPr eaLnBrk="1" hangingPunct="1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 – F. de Saussure,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fr-FR" sz="2400" dirty="0" smtClean="0"/>
          </a:p>
          <a:p>
            <a:pPr lvl="1" eaLnBrk="1" hangingPunct="1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627 folios (973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 sólo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 </a:t>
            </a:r>
            <a:r>
              <a:rPr 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editados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Marchese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1995)</a:t>
            </a:r>
          </a:p>
          <a:p>
            <a:pPr lvl="1" eaLnBrk="1" hangingPunct="1"/>
            <a:endParaRPr lang="fr-FR" sz="2400" b="1" dirty="0" smtClean="0"/>
          </a:p>
          <a:p>
            <a:pPr lvl="3" eaLnBrk="1" hangingPunct="1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Phonétique</a:t>
            </a:r>
            <a:r>
              <a:rPr lang="fr-FR" sz="2400" dirty="0" smtClean="0"/>
              <a:t>: 153 folios, </a:t>
            </a:r>
            <a:r>
              <a:rPr lang="fr-FR" sz="2400" dirty="0" err="1" smtClean="0"/>
              <a:t>editados</a:t>
            </a:r>
            <a:r>
              <a:rPr lang="fr-FR" sz="2400" dirty="0" smtClean="0"/>
              <a:t> (</a:t>
            </a:r>
            <a:r>
              <a:rPr lang="fr-FR" sz="2400" dirty="0" err="1" smtClean="0"/>
              <a:t>Marchese</a:t>
            </a:r>
            <a:r>
              <a:rPr lang="fr-FR" sz="2400" dirty="0" smtClean="0"/>
              <a:t>, 1995)</a:t>
            </a:r>
          </a:p>
          <a:p>
            <a:pPr lvl="3" eaLnBrk="1" hangingPunct="1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de Sanscrit </a:t>
            </a:r>
            <a:r>
              <a:rPr lang="fr-FR" sz="2400" dirty="0" smtClean="0"/>
              <a:t>(</a:t>
            </a:r>
            <a:r>
              <a:rPr lang="fr-FR" sz="2400" dirty="0" err="1" smtClean="0"/>
              <a:t>tesis</a:t>
            </a:r>
            <a:r>
              <a:rPr lang="fr-FR" sz="2400" dirty="0" smtClean="0"/>
              <a:t>), y </a:t>
            </a:r>
            <a:r>
              <a:rPr lang="fr-FR" sz="2400" dirty="0" err="1" smtClean="0"/>
              <a:t>otros</a:t>
            </a:r>
            <a:r>
              <a:rPr lang="fr-FR" sz="2400" dirty="0" smtClean="0"/>
              <a:t> : 377 folios, </a:t>
            </a:r>
            <a:r>
              <a:rPr lang="fr-FR" sz="2400" dirty="0" err="1" smtClean="0"/>
              <a:t>inéditos</a:t>
            </a:r>
            <a:r>
              <a:rPr lang="fr-FR" sz="2400" dirty="0" smtClean="0"/>
              <a:t>.</a:t>
            </a:r>
          </a:p>
          <a:p>
            <a:pPr lvl="3" eaLnBrk="1" hangingPunct="1"/>
            <a:endParaRPr lang="en-US" sz="2400" dirty="0"/>
          </a:p>
          <a:p>
            <a:pPr marL="868363" lvl="3" indent="0" eaLnBrk="1" hangingPunct="1">
              <a:buNone/>
            </a:pPr>
            <a:endParaRPr lang="en-US" sz="2400" dirty="0"/>
          </a:p>
          <a:p>
            <a:pPr marL="868363" lvl="3" indent="0" eaLnBrk="1" hangingPunct="1">
              <a:buNone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Catálogo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on-line: </a:t>
            </a:r>
            <a:r>
              <a:rPr lang="fr-FR" sz="2400" u="sng" dirty="0">
                <a:solidFill>
                  <a:srgbClr val="0000FF"/>
                </a:solidFill>
                <a:hlinkClick r:id="rId2"/>
              </a:rPr>
              <a:t>http://oasis.lib.harvard.edu/oasis/deliver/~hou00336</a:t>
            </a:r>
            <a:endParaRPr lang="fr-FR" sz="2400" u="sng" dirty="0">
              <a:solidFill>
                <a:srgbClr val="0000FF"/>
              </a:solidFill>
            </a:endParaRPr>
          </a:p>
          <a:p>
            <a:pPr marL="868363" lvl="3" indent="0" eaLnBrk="1" hangingPunct="1">
              <a:buNone/>
            </a:pPr>
            <a:endParaRPr lang="fr-FR" sz="2400" dirty="0" smtClean="0"/>
          </a:p>
          <a:p>
            <a:pPr lvl="3" eaLnBrk="1" hangingPunct="1">
              <a:buFont typeface="Wingdings" pitchFamily="2" charset="2"/>
              <a:buNone/>
            </a:pPr>
            <a:endParaRPr lang="fr-FR" sz="2400" dirty="0" smtClean="0"/>
          </a:p>
          <a:p>
            <a:pPr eaLnBrk="1" hangingPunct="1"/>
            <a:endParaRPr lang="fr-F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fonds (BGE + Harvard)</a:t>
            </a:r>
          </a:p>
          <a:p>
            <a:pPr lvl="1" eaLnBrk="1" hangingPunct="1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20.000 folios (ca. 30.000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de las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sólo</a:t>
            </a: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ca. 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han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editados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7639144"/>
              </p:ext>
            </p:extLst>
          </p:nvPr>
        </p:nvGraphicFramePr>
        <p:xfrm>
          <a:off x="1066800" y="2438400"/>
          <a:ext cx="71628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5334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738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285875"/>
            <a:ext cx="1952625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 descr="D:\System\Downloads\Harvard-Genève pour E\Fiche 36 (HHL bMS Fr 266 [6] f 88)_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4" y="1694765"/>
            <a:ext cx="4127896" cy="29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371600"/>
            <a:ext cx="412789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34795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900" y="1371600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914900" y="13716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373/1, fº23 [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37] 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 descr="D:\System\Downloads\Harvard-Genève pour E\Fiche 37 (AdS 373_1 f 23)_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2133804"/>
            <a:ext cx="4165996" cy="25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114800" y="3368116"/>
            <a:ext cx="1066800" cy="6704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38112" y="13716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HHL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266 (6), fº88 [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36] 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825" y="2017931"/>
            <a:ext cx="8991600" cy="11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15504" y="4798874"/>
            <a:ext cx="4127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[...] car à cette doctrine du Véda-Verbe est liée une plus générale idée, philosophiquement déduite, sur la préexistence du mot, du son vocal, de la figure désignant les objets à ces objets eux-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4784806"/>
            <a:ext cx="4227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-mêmes, de manière que la voix &lt;la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Vâ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ć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déjà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célébrée dans un hymne&gt; est le Verbe, et que par conséquent si l'on transforme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voix en caractères d'écriture on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altère l'essence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même du Véda, on donne comme Véda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[...]"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" y="571501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850606" y="457201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4850606" y="457201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</a:p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457200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/>
          <p:cNvSpPr txBox="1"/>
          <p:nvPr/>
        </p:nvSpPr>
        <p:spPr>
          <a:xfrm>
            <a:off x="152400" y="4572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</a:t>
            </a:r>
          </a:p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37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371600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System\Downloads\Harvard-Genève pour E\Fiche 29 (AdS 373_1 f 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3" y="2136233"/>
            <a:ext cx="4078337" cy="28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ystem\Downloads\Harvard-Genève pour E\Fiche 30 (HHL bMS Fr 266 [6] f 82)_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6233"/>
            <a:ext cx="4127896" cy="23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4114800" y="3291915"/>
            <a:ext cx="1066800" cy="6704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HHL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266 (6), fº82 [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30] 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900" y="1371600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914900" y="13716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373/1, fº22 [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29] 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95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00031" y="2200275"/>
            <a:ext cx="638170" cy="3905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1" y="2590801"/>
            <a:ext cx="3145630" cy="3408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8200" y="2205727"/>
            <a:ext cx="3145631" cy="2378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74" y="2205802"/>
            <a:ext cx="1405826" cy="2378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0031" y="2586112"/>
            <a:ext cx="1476369" cy="3413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83850"/>
            <a:ext cx="2307431" cy="141540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19884" y="2174520"/>
            <a:ext cx="762000" cy="46937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5710210" y="2190718"/>
            <a:ext cx="3124468" cy="2378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13263" y="2174520"/>
            <a:ext cx="1623580" cy="23943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28090" y="2641548"/>
            <a:ext cx="1623580" cy="3357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81884" y="2624328"/>
            <a:ext cx="3152794" cy="33749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43" y="4583850"/>
            <a:ext cx="2297835" cy="141540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14300" y="914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14300" y="571501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850606" y="457201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/>
          <p:cNvSpPr txBox="1"/>
          <p:nvPr/>
        </p:nvSpPr>
        <p:spPr>
          <a:xfrm>
            <a:off x="4850606" y="457201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</a:p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457200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152400" y="4572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</a:t>
            </a:r>
          </a:p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63246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72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4300" y="914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14300" y="571501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850606" y="457201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/>
          <p:cNvSpPr txBox="1"/>
          <p:nvPr/>
        </p:nvSpPr>
        <p:spPr>
          <a:xfrm>
            <a:off x="4850606" y="457201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</a:p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457200"/>
            <a:ext cx="41278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152400" y="457200"/>
            <a:ext cx="41278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HARVARD</a:t>
            </a:r>
          </a:p>
          <a:p>
            <a:pPr algn="ctr"/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63246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6549"/>
            <a:ext cx="8368516" cy="52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urved Up Arrow 22"/>
          <p:cNvSpPr/>
          <p:nvPr/>
        </p:nvSpPr>
        <p:spPr>
          <a:xfrm rot="21381976">
            <a:off x="2743200" y="2514600"/>
            <a:ext cx="5486400" cy="991394"/>
          </a:xfrm>
          <a:prstGeom prst="curvedUpArrow">
            <a:avLst/>
          </a:prstGeom>
          <a:solidFill>
            <a:srgbClr val="FF0000"/>
          </a:solidFill>
          <a:ln w="222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10631224">
            <a:off x="2556959" y="1447801"/>
            <a:ext cx="5486400" cy="769943"/>
          </a:xfrm>
          <a:prstGeom prst="curvedUpArrow">
            <a:avLst/>
          </a:prstGeom>
          <a:solidFill>
            <a:srgbClr val="FF0000"/>
          </a:solidFill>
          <a:ln w="222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8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System\My documents\Fac\Nanterre\SAUSSURE\Mss\Photos Commandées Genève\Cours Univ. 432\cours_univ_432_f0198_26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4043788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65345"/>
            <a:ext cx="762000" cy="2396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00" y="1465345"/>
            <a:ext cx="1371600" cy="973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0" y="1704976"/>
            <a:ext cx="1371600" cy="1835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295649" y="1611231"/>
            <a:ext cx="200026" cy="232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1465345"/>
            <a:ext cx="1371600" cy="973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System\My documents\Fac\Nanterre\SAUSSURE\Mss\Photos Commandées Genève\Cours Univ. 432\cours_univ_432_f0197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1523998"/>
            <a:ext cx="4043789" cy="51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5486400" y="1704222"/>
            <a:ext cx="1371600" cy="1836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505200" cy="1102301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04632" y="1670881"/>
            <a:ext cx="63878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270980" y="1670881"/>
            <a:ext cx="2539020" cy="1037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270980" y="1975681"/>
            <a:ext cx="2533652" cy="1958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39608" y="1975681"/>
            <a:ext cx="603807" cy="1958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39608" y="1670881"/>
            <a:ext cx="603808" cy="1037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80" y="2708186"/>
            <a:ext cx="2568628" cy="122563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47700" y="3048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647700" y="4208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Univ. 432, pp. 197 y 261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988255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758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fonds (BGE + Harvard)</a:t>
            </a:r>
          </a:p>
          <a:p>
            <a:pPr lvl="1" eaLnBrk="1" hangingPunct="1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20.000 folios (ca. 30.000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de las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cuales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sólo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ca. 2000 han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sido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editados</a:t>
            </a:r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06458017"/>
              </p:ext>
            </p:extLst>
          </p:nvPr>
        </p:nvGraphicFramePr>
        <p:xfrm>
          <a:off x="1066800" y="2438400"/>
          <a:ext cx="71628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" y="914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filológicos - Escala “Macro”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452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" y="762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09600" y="1922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Fr., fº 35v,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36r</a:t>
            </a:r>
          </a:p>
        </p:txBody>
      </p:sp>
      <p:pic>
        <p:nvPicPr>
          <p:cNvPr id="71682" name="Picture 2" descr="f.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9144000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801688"/>
            <a:ext cx="4648200" cy="6067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º</a:t>
            </a:r>
            <a:endParaRPr lang="fr-FR" dirty="0"/>
          </a:p>
        </p:txBody>
      </p:sp>
      <p:sp>
        <p:nvSpPr>
          <p:cNvPr id="6" name="Oval 5"/>
          <p:cNvSpPr/>
          <p:nvPr/>
        </p:nvSpPr>
        <p:spPr>
          <a:xfrm>
            <a:off x="0" y="1219200"/>
            <a:ext cx="4800600" cy="5486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1876 – le 21 octobre Saussure s’inscrit à la carrière de « Philologie » à l’</a:t>
            </a:r>
            <a:r>
              <a:rPr lang="fr-FR" dirty="0" err="1" smtClean="0">
                <a:solidFill>
                  <a:schemeClr val="bg1"/>
                </a:solidFill>
              </a:rPr>
              <a:t>Univ</a:t>
            </a:r>
            <a:r>
              <a:rPr lang="fr-FR" dirty="0" smtClean="0">
                <a:solidFill>
                  <a:schemeClr val="bg1"/>
                </a:solidFill>
              </a:rPr>
              <a:t>. de L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1877 – Publication de son « Essai d’une distinction des différents « </a:t>
            </a:r>
            <a:r>
              <a:rPr lang="fr-FR" i="1" dirty="0" smtClean="0">
                <a:solidFill>
                  <a:schemeClr val="bg1"/>
                </a:solidFill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 » indo-européens »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1878 – En décembre paraît le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, « </a:t>
            </a:r>
            <a:r>
              <a:rPr lang="fr-FR" b="1" dirty="0" smtClean="0">
                <a:solidFill>
                  <a:schemeClr val="bg1"/>
                </a:solidFill>
              </a:rPr>
              <a:t>le plus beau livre de grammaire comparée qu’on ait écrit</a:t>
            </a:r>
            <a:r>
              <a:rPr lang="fr-FR" dirty="0" smtClean="0">
                <a:solidFill>
                  <a:schemeClr val="bg1"/>
                </a:solidFill>
              </a:rPr>
              <a:t> » (Meillet, 1914).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54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2707" name="Picture 5" descr="feuillet 36, p. 35 ver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50"/>
            <a:ext cx="50292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76200"/>
            <a:ext cx="365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 ce que nous osons dire,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loi tout à fait finale du langage est qu’il n’y a jamais rien qui puisse résider dans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terme (par suite directe de ce que les symboles linguistiques sont sans relation avec ce qu’ils doivent désigner ,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76200"/>
            <a:ext cx="36576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0" y="838200"/>
            <a:ext cx="1219200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57400" y="8382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200" y="1066800"/>
            <a:ext cx="533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6" name="Straight Connector 55"/>
          <p:cNvCxnSpPr>
            <a:stCxn id="54" idx="6"/>
            <a:endCxn id="53" idx="2"/>
          </p:cNvCxnSpPr>
          <p:nvPr/>
        </p:nvCxnSpPr>
        <p:spPr>
          <a:xfrm flipV="1">
            <a:off x="609600" y="1181100"/>
            <a:ext cx="1447800" cy="1143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7723187" y="681038"/>
            <a:ext cx="339725" cy="5381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15075" y="1727200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>
                <a:latin typeface="Times New Roman" pitchFamily="18" charset="0"/>
                <a:cs typeface="Times New Roman" pitchFamily="18" charset="0"/>
              </a:rPr>
              <a:t>donc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38188" y="1588"/>
            <a:ext cx="4595812" cy="903287"/>
          </a:xfrm>
          <a:custGeom>
            <a:avLst/>
            <a:gdLst>
              <a:gd name="connsiteX0" fmla="*/ 94827 w 4443307"/>
              <a:gd name="connsiteY0" fmla="*/ 902547 h 902547"/>
              <a:gd name="connsiteX1" fmla="*/ 724747 w 4443307"/>
              <a:gd name="connsiteY1" fmla="*/ 110067 h 902547"/>
              <a:gd name="connsiteX2" fmla="*/ 4443307 w 4443307"/>
              <a:gd name="connsiteY2" fmla="*/ 242147 h 902547"/>
              <a:gd name="connsiteX3" fmla="*/ 4229947 w 4443307"/>
              <a:gd name="connsiteY3" fmla="*/ 201507 h 90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3307" h="902547">
                <a:moveTo>
                  <a:pt x="94827" y="902547"/>
                </a:moveTo>
                <a:cubicBezTo>
                  <a:pt x="47413" y="561340"/>
                  <a:pt x="0" y="220134"/>
                  <a:pt x="724747" y="110067"/>
                </a:cubicBezTo>
                <a:cubicBezTo>
                  <a:pt x="1449494" y="0"/>
                  <a:pt x="3852334" y="225214"/>
                  <a:pt x="4443307" y="242147"/>
                </a:cubicBezTo>
                <a:lnTo>
                  <a:pt x="4229947" y="201507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46038"/>
            <a:ext cx="2590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49875" y="8255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>
                <a:latin typeface="Times New Roman" pitchFamily="18" charset="0"/>
                <a:cs typeface="Times New Roman" pitchFamily="18" charset="0"/>
              </a:rPr>
              <a:t>À ce que nous osons dire,</a:t>
            </a:r>
            <a:endParaRPr lang="en-US">
              <a:latin typeface="Gill Sans M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457200"/>
            <a:ext cx="3810000" cy="2362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0" y="1828800"/>
            <a:ext cx="5029200" cy="2667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" y="1981200"/>
            <a:ext cx="5029200" cy="2667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833 C -0.05035 0.0169 -0.10052 0.04213 -0.14601 0.0375 C -0.1915 0.0331 -0.25191 -0.02245 -0.27309 -0.03472 " pathEditMode="relative" rAng="0" ptsTypes="aaA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5" grpId="0" animBg="1"/>
      <p:bldP spid="45" grpId="1" animBg="1"/>
      <p:bldP spid="53" grpId="0" animBg="1"/>
      <p:bldP spid="54" grpId="0" animBg="1"/>
      <p:bldP spid="19" grpId="0" animBg="1"/>
      <p:bldP spid="19" grpId="1" animBg="1"/>
      <p:bldP spid="11" grpId="0"/>
      <p:bldP spid="17" grpId="0" animBg="1"/>
      <p:bldP spid="18" grpId="0" animBg="1"/>
      <p:bldP spid="22" grpId="0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3731" name="Picture 5" descr="feuillet 36, p. 35 ver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50"/>
            <a:ext cx="50292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8"/>
          <p:cNvSpPr txBox="1">
            <a:spLocks noChangeArrowheads="1"/>
          </p:cNvSpPr>
          <p:nvPr/>
        </p:nvSpPr>
        <p:spPr bwMode="auto">
          <a:xfrm>
            <a:off x="5334000" y="76200"/>
            <a:ext cx="365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FR" dirty="0">
                <a:latin typeface="Times New Roman" pitchFamily="18" charset="0"/>
                <a:cs typeface="Times New Roman" pitchFamily="18" charset="0"/>
              </a:rPr>
              <a:t>À ce que nous osons dire,  La loi tout à fait finale du langage est qu’il n’y a jamais rien qui puisse résider dans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terme (par suite directe de ce que les symboles linguistiques sont sans relation avec ce qu’ils doivent désigner ,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76200"/>
            <a:ext cx="36576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15075" y="1727200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>
                <a:latin typeface="Times New Roman" pitchFamily="18" charset="0"/>
                <a:cs typeface="Times New Roman" pitchFamily="18" charset="0"/>
              </a:rPr>
              <a:t>donc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2825" y="1722438"/>
            <a:ext cx="26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15075" y="1724025"/>
            <a:ext cx="271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impuisant</a:t>
            </a:r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rien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64163" y="1990725"/>
            <a:ext cx="294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désigner</a:t>
            </a:r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s-ES_tradnl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secours</a:t>
            </a:r>
            <a:r>
              <a:rPr lang="es-ES_tradn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38188" y="1588"/>
            <a:ext cx="4595812" cy="903287"/>
          </a:xfrm>
          <a:custGeom>
            <a:avLst/>
            <a:gdLst>
              <a:gd name="connsiteX0" fmla="*/ 94827 w 4443307"/>
              <a:gd name="connsiteY0" fmla="*/ 902547 h 902547"/>
              <a:gd name="connsiteX1" fmla="*/ 724747 w 4443307"/>
              <a:gd name="connsiteY1" fmla="*/ 110067 h 902547"/>
              <a:gd name="connsiteX2" fmla="*/ 4443307 w 4443307"/>
              <a:gd name="connsiteY2" fmla="*/ 242147 h 902547"/>
              <a:gd name="connsiteX3" fmla="*/ 4229947 w 4443307"/>
              <a:gd name="connsiteY3" fmla="*/ 201507 h 90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3307" h="902547">
                <a:moveTo>
                  <a:pt x="94827" y="902547"/>
                </a:moveTo>
                <a:cubicBezTo>
                  <a:pt x="47413" y="561340"/>
                  <a:pt x="0" y="220134"/>
                  <a:pt x="724747" y="110067"/>
                </a:cubicBezTo>
                <a:cubicBezTo>
                  <a:pt x="1449494" y="0"/>
                  <a:pt x="3852334" y="225214"/>
                  <a:pt x="4443307" y="242147"/>
                </a:cubicBezTo>
                <a:lnTo>
                  <a:pt x="4229947" y="201507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0" y="838200"/>
            <a:ext cx="1219200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257800" y="46038"/>
            <a:ext cx="2590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05000" y="2057400"/>
            <a:ext cx="838200" cy="762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48400" y="1648264"/>
            <a:ext cx="7620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19800" y="1752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200" y="1066800"/>
            <a:ext cx="533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Up Arrow 57"/>
          <p:cNvSpPr/>
          <p:nvPr/>
        </p:nvSpPr>
        <p:spPr>
          <a:xfrm>
            <a:off x="5237163" y="422275"/>
            <a:ext cx="341312" cy="5381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0" y="2438400"/>
            <a:ext cx="1905000" cy="838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200" y="3733800"/>
            <a:ext cx="4038600" cy="2667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53050" y="2266950"/>
            <a:ext cx="355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s-ES_tradn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es-ES_tradn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s-ES_tradn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secours</a:t>
            </a:r>
            <a:r>
              <a:rPr lang="es-ES_tradn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</a:t>
            </a:r>
            <a:r>
              <a:rPr lang="es-ES_tradnl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ES_tradn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[…]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77200" y="1981200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celui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800600" y="2286000"/>
            <a:ext cx="6096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43200" y="2667000"/>
            <a:ext cx="609600" cy="661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19600" y="990600"/>
            <a:ext cx="1295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2667000" y="1600200"/>
            <a:ext cx="2133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05000" y="13716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91200" y="7620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57400" y="8382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Connector 33"/>
          <p:cNvCxnSpPr>
            <a:endCxn id="33" idx="2"/>
          </p:cNvCxnSpPr>
          <p:nvPr/>
        </p:nvCxnSpPr>
        <p:spPr>
          <a:xfrm flipV="1">
            <a:off x="609600" y="1181100"/>
            <a:ext cx="1447800" cy="1143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mph" presetSubtype="6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40" grpId="0" animBg="1"/>
      <p:bldP spid="45" grpId="0" animBg="1"/>
      <p:bldP spid="46" grpId="0" animBg="1"/>
      <p:bldP spid="50" grpId="0" animBg="1"/>
      <p:bldP spid="50" grpId="1" animBg="1"/>
      <p:bldP spid="51" grpId="0" animBg="1"/>
      <p:bldP spid="51" grpId="1" animBg="1"/>
      <p:bldP spid="51" grpId="2" animBg="1"/>
      <p:bldP spid="52" grpId="0" animBg="1"/>
      <p:bldP spid="52" grpId="1" animBg="1"/>
      <p:bldP spid="54" grpId="0" animBg="1"/>
      <p:bldP spid="58" grpId="0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6" grpId="0" animBg="1"/>
      <p:bldP spid="26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35334"/>
            <a:ext cx="7924800" cy="38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49512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 si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la forme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&lt;plus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d’idées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 c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que si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l’idée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&lt;plus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un </a:t>
            </a:r>
            <a:r>
              <a:rPr lang="es-ES_tradn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de formes AHZ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_tradnl" strike="sngStrike" dirty="0" err="1">
                <a:solidFill>
                  <a:schemeClr val="bg1"/>
                </a:solidFill>
              </a:rPr>
              <a:t>Il</a:t>
            </a:r>
            <a:r>
              <a:rPr lang="es-ES_tradnl" strike="sngStrike" dirty="0">
                <a:solidFill>
                  <a:schemeClr val="bg1"/>
                </a:solidFill>
              </a:rPr>
              <a:t> y a </a:t>
            </a:r>
            <a:r>
              <a:rPr lang="es-ES_tradnl" strike="sngStrike" dirty="0" err="1">
                <a:solidFill>
                  <a:schemeClr val="bg1"/>
                </a:solidFill>
              </a:rPr>
              <a:t>donc</a:t>
            </a:r>
            <a:r>
              <a:rPr lang="es-ES_tradnl" strike="sngStrike" dirty="0">
                <a:solidFill>
                  <a:schemeClr val="bg1"/>
                </a:solidFill>
              </a:rPr>
              <a:t> le </a:t>
            </a:r>
            <a:r>
              <a:rPr lang="es-ES_tradnl" strike="sngStrike" dirty="0" err="1">
                <a:solidFill>
                  <a:schemeClr val="bg1"/>
                </a:solidFill>
              </a:rPr>
              <a:t>résidu</a:t>
            </a:r>
            <a:r>
              <a:rPr lang="es-ES_tradnl" strike="sngStrike" dirty="0">
                <a:solidFill>
                  <a:schemeClr val="bg1"/>
                </a:solidFill>
              </a:rPr>
              <a:t> </a:t>
            </a:r>
            <a:r>
              <a:rPr lang="es-ES_tradnl" i="1" strike="sngStrike" dirty="0">
                <a:solidFill>
                  <a:schemeClr val="bg1"/>
                </a:solidFill>
              </a:rPr>
              <a:t>b c </a:t>
            </a:r>
            <a:r>
              <a:rPr lang="es-ES_tradnl" strike="sngStrike" dirty="0" err="1">
                <a:solidFill>
                  <a:schemeClr val="bg1"/>
                </a:solidFill>
              </a:rPr>
              <a:t>d’une</a:t>
            </a:r>
            <a:r>
              <a:rPr lang="es-ES_tradnl" strike="sngStrike" dirty="0">
                <a:solidFill>
                  <a:schemeClr val="bg1"/>
                </a:solidFill>
              </a:rPr>
              <a:t> </a:t>
            </a:r>
            <a:r>
              <a:rPr lang="es-ES_tradnl" strike="sngStrike" dirty="0" err="1">
                <a:solidFill>
                  <a:schemeClr val="bg1"/>
                </a:solidFill>
              </a:rPr>
              <a:t>part</a:t>
            </a:r>
            <a:r>
              <a:rPr lang="es-ES_tradnl" strike="sngStrike" dirty="0">
                <a:solidFill>
                  <a:schemeClr val="bg1"/>
                </a:solidFill>
              </a:rPr>
              <a:t> et HZ </a:t>
            </a:r>
            <a:r>
              <a:rPr lang="es-ES_tradnl" strike="sngStrike" dirty="0" err="1">
                <a:solidFill>
                  <a:schemeClr val="bg1"/>
                </a:solidFill>
              </a:rPr>
              <a:t>del’autre</a:t>
            </a:r>
            <a:r>
              <a:rPr lang="es-ES_tradnl" strike="sngStrike" dirty="0">
                <a:solidFill>
                  <a:schemeClr val="bg1"/>
                </a:solidFill>
              </a:rPr>
              <a:t> (</a:t>
            </a:r>
            <a:r>
              <a:rPr lang="es-ES_tradnl" strike="sngStrike" dirty="0" err="1">
                <a:solidFill>
                  <a:schemeClr val="bg1"/>
                </a:solidFill>
              </a:rPr>
              <a:t>rapport</a:t>
            </a:r>
            <a:r>
              <a:rPr lang="es-ES_tradnl" strike="sngStrike" dirty="0">
                <a:solidFill>
                  <a:schemeClr val="bg1"/>
                </a:solidFill>
              </a:rPr>
              <a:t> )</a:t>
            </a:r>
            <a:r>
              <a:rPr lang="es-ES_tradnl" dirty="0">
                <a:solidFill>
                  <a:schemeClr val="bg1"/>
                </a:solidFill>
              </a:rPr>
              <a:t> et que si </a:t>
            </a:r>
            <a:r>
              <a:rPr lang="es-ES_tradnl" dirty="0" err="1">
                <a:solidFill>
                  <a:schemeClr val="bg1"/>
                </a:solidFill>
              </a:rPr>
              <a:t>l’on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prend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pour</a:t>
            </a:r>
            <a:r>
              <a:rPr lang="es-ES_tradnl" dirty="0">
                <a:solidFill>
                  <a:schemeClr val="bg1"/>
                </a:solidFill>
              </a:rPr>
              <a:t> base </a:t>
            </a:r>
            <a:r>
              <a:rPr lang="es-ES_tradnl" dirty="0" err="1">
                <a:solidFill>
                  <a:schemeClr val="bg1"/>
                </a:solidFill>
              </a:rPr>
              <a:t>l’idée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i="1" dirty="0">
                <a:solidFill>
                  <a:schemeClr val="bg1"/>
                </a:solidFill>
              </a:rPr>
              <a:t>a </a:t>
            </a:r>
            <a:r>
              <a:rPr lang="es-ES_tradnl" dirty="0" err="1">
                <a:solidFill>
                  <a:schemeClr val="bg1"/>
                </a:solidFill>
              </a:rPr>
              <a:t>on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embrassera</a:t>
            </a:r>
            <a:r>
              <a:rPr lang="es-ES_tradnl" dirty="0">
                <a:solidFill>
                  <a:schemeClr val="bg1"/>
                </a:solidFill>
              </a:rPr>
              <a:t> plus </a:t>
            </a:r>
            <a:r>
              <a:rPr lang="es-ES_tradnl" dirty="0" err="1">
                <a:solidFill>
                  <a:schemeClr val="bg1"/>
                </a:solidFill>
              </a:rPr>
              <a:t>ou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moins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exactement</a:t>
            </a:r>
            <a:r>
              <a:rPr lang="es-ES_tradnl" dirty="0">
                <a:solidFill>
                  <a:schemeClr val="bg1"/>
                </a:solidFill>
              </a:rPr>
              <a:t> un </a:t>
            </a:r>
            <a:r>
              <a:rPr lang="es-ES_tradnl" dirty="0" err="1">
                <a:solidFill>
                  <a:schemeClr val="bg1"/>
                </a:solidFill>
              </a:rPr>
              <a:t>certain</a:t>
            </a:r>
            <a:r>
              <a:rPr lang="es-ES_tradnl" dirty="0">
                <a:solidFill>
                  <a:schemeClr val="bg1"/>
                </a:solidFill>
              </a:rPr>
              <a:t> nombre de formes </a:t>
            </a:r>
            <a:r>
              <a:rPr lang="es-ES_tradnl" dirty="0" smtClean="0">
                <a:solidFill>
                  <a:schemeClr val="bg1"/>
                </a:solidFill>
              </a:rPr>
              <a:t>AHZ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(</a:t>
            </a:r>
            <a:r>
              <a:rPr lang="es-ES_tradnl" dirty="0" err="1" smtClean="0">
                <a:solidFill>
                  <a:schemeClr val="bg1"/>
                </a:solidFill>
              </a:rPr>
              <a:t>rapport</a:t>
            </a:r>
            <a:r>
              <a:rPr lang="es-ES_tradnl" dirty="0" smtClean="0">
                <a:solidFill>
                  <a:schemeClr val="bg1"/>
                </a:solidFill>
              </a:rPr>
              <a:t> a/AHZ).”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762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647700" y="1922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372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fº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57 (detalle)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35334"/>
            <a:ext cx="7924800" cy="38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49512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 si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la forme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&lt;plus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d’idées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 c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que si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l’idée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&lt;plus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un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de formes AHZ</a:t>
            </a:r>
            <a:r>
              <a:rPr lang="es-ES_tradnl" strike="sngStrike" dirty="0">
                <a:solidFill>
                  <a:schemeClr val="bg1"/>
                </a:solidFill>
              </a:rPr>
              <a:t>. </a:t>
            </a:r>
            <a:r>
              <a:rPr lang="es-ES_tradnl" strike="sngStrike" dirty="0" err="1">
                <a:solidFill>
                  <a:schemeClr val="bg1"/>
                </a:solidFill>
              </a:rPr>
              <a:t>Il</a:t>
            </a:r>
            <a:r>
              <a:rPr lang="es-ES_tradnl" strike="sngStrike" dirty="0">
                <a:solidFill>
                  <a:schemeClr val="bg1"/>
                </a:solidFill>
              </a:rPr>
              <a:t> y a </a:t>
            </a:r>
            <a:r>
              <a:rPr lang="es-ES_tradnl" strike="sngStrike" dirty="0" err="1">
                <a:solidFill>
                  <a:schemeClr val="bg1"/>
                </a:solidFill>
              </a:rPr>
              <a:t>donc</a:t>
            </a:r>
            <a:r>
              <a:rPr lang="es-ES_tradnl" strike="sngStrike" dirty="0">
                <a:solidFill>
                  <a:schemeClr val="bg1"/>
                </a:solidFill>
              </a:rPr>
              <a:t> le </a:t>
            </a:r>
            <a:r>
              <a:rPr lang="es-ES_tradnl" strike="sngStrike" dirty="0" err="1">
                <a:solidFill>
                  <a:schemeClr val="bg1"/>
                </a:solidFill>
              </a:rPr>
              <a:t>résidu</a:t>
            </a:r>
            <a:r>
              <a:rPr lang="es-ES_tradnl" strike="sngStrike" dirty="0">
                <a:solidFill>
                  <a:schemeClr val="bg1"/>
                </a:solidFill>
              </a:rPr>
              <a:t> </a:t>
            </a:r>
            <a:r>
              <a:rPr lang="es-ES_tradnl" i="1" strike="sngStrike" dirty="0">
                <a:solidFill>
                  <a:schemeClr val="bg1"/>
                </a:solidFill>
              </a:rPr>
              <a:t>b c </a:t>
            </a:r>
            <a:r>
              <a:rPr lang="es-ES_tradnl" strike="sngStrike" dirty="0" err="1">
                <a:solidFill>
                  <a:schemeClr val="bg1"/>
                </a:solidFill>
              </a:rPr>
              <a:t>d’une</a:t>
            </a:r>
            <a:r>
              <a:rPr lang="es-ES_tradnl" strike="sngStrike" dirty="0">
                <a:solidFill>
                  <a:schemeClr val="bg1"/>
                </a:solidFill>
              </a:rPr>
              <a:t> </a:t>
            </a:r>
            <a:r>
              <a:rPr lang="es-ES_tradnl" strike="sngStrike" dirty="0" err="1">
                <a:solidFill>
                  <a:schemeClr val="bg1"/>
                </a:solidFill>
              </a:rPr>
              <a:t>part</a:t>
            </a:r>
            <a:r>
              <a:rPr lang="es-ES_tradnl" strike="sngStrike" dirty="0">
                <a:solidFill>
                  <a:schemeClr val="bg1"/>
                </a:solidFill>
              </a:rPr>
              <a:t> et HZ </a:t>
            </a:r>
            <a:r>
              <a:rPr lang="es-ES_tradnl" strike="sngStrike" dirty="0" err="1">
                <a:solidFill>
                  <a:schemeClr val="bg1"/>
                </a:solidFill>
              </a:rPr>
              <a:t>del’autre</a:t>
            </a:r>
            <a:r>
              <a:rPr lang="es-ES_tradnl" strike="sngStrike" dirty="0">
                <a:solidFill>
                  <a:schemeClr val="bg1"/>
                </a:solidFill>
              </a:rPr>
              <a:t> (</a:t>
            </a:r>
            <a:r>
              <a:rPr lang="es-ES_tradnl" strike="sngStrike" dirty="0" err="1">
                <a:solidFill>
                  <a:schemeClr val="bg1"/>
                </a:solidFill>
              </a:rPr>
              <a:t>rapport</a:t>
            </a:r>
            <a:r>
              <a:rPr lang="es-ES_tradnl" strike="sngStrike" dirty="0">
                <a:solidFill>
                  <a:schemeClr val="bg1"/>
                </a:solidFill>
              </a:rPr>
              <a:t> </a:t>
            </a:r>
            <a:r>
              <a:rPr lang="es-ES_tradnl" strike="sngStrike" dirty="0" smtClean="0">
                <a:solidFill>
                  <a:schemeClr val="bg1"/>
                </a:solidFill>
              </a:rPr>
              <a:t>)</a:t>
            </a:r>
            <a:r>
              <a:rPr lang="es-ES_tradnl" dirty="0" smtClean="0">
                <a:solidFill>
                  <a:schemeClr val="bg1"/>
                </a:solidFill>
              </a:rPr>
              <a:t> et que si </a:t>
            </a:r>
            <a:r>
              <a:rPr lang="es-ES_tradnl" dirty="0" err="1" smtClean="0">
                <a:solidFill>
                  <a:schemeClr val="bg1"/>
                </a:solidFill>
              </a:rPr>
              <a:t>l’on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prend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pour</a:t>
            </a:r>
            <a:r>
              <a:rPr lang="es-ES_tradnl" dirty="0" smtClean="0">
                <a:solidFill>
                  <a:schemeClr val="bg1"/>
                </a:solidFill>
              </a:rPr>
              <a:t> base </a:t>
            </a:r>
            <a:r>
              <a:rPr lang="es-ES_tradnl" dirty="0" err="1" smtClean="0">
                <a:solidFill>
                  <a:schemeClr val="bg1"/>
                </a:solidFill>
              </a:rPr>
              <a:t>l’idée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i="1" dirty="0" smtClean="0">
                <a:solidFill>
                  <a:schemeClr val="bg1"/>
                </a:solidFill>
              </a:rPr>
              <a:t>a </a:t>
            </a:r>
            <a:r>
              <a:rPr lang="es-ES_tradnl" dirty="0" err="1" smtClean="0">
                <a:solidFill>
                  <a:schemeClr val="bg1"/>
                </a:solidFill>
              </a:rPr>
              <a:t>on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embrassera</a:t>
            </a:r>
            <a:r>
              <a:rPr lang="es-ES_tradnl" dirty="0" smtClean="0">
                <a:solidFill>
                  <a:schemeClr val="bg1"/>
                </a:solidFill>
              </a:rPr>
              <a:t> plus </a:t>
            </a:r>
            <a:r>
              <a:rPr lang="es-ES_tradnl" dirty="0" err="1" smtClean="0">
                <a:solidFill>
                  <a:schemeClr val="bg1"/>
                </a:solidFill>
              </a:rPr>
              <a:t>ou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moins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exactement</a:t>
            </a:r>
            <a:r>
              <a:rPr lang="es-ES_tradnl" dirty="0" smtClean="0">
                <a:solidFill>
                  <a:schemeClr val="bg1"/>
                </a:solidFill>
              </a:rPr>
              <a:t> un </a:t>
            </a:r>
            <a:r>
              <a:rPr lang="es-ES_tradnl" dirty="0" err="1" smtClean="0">
                <a:solidFill>
                  <a:schemeClr val="bg1"/>
                </a:solidFill>
              </a:rPr>
              <a:t>certain</a:t>
            </a:r>
            <a:r>
              <a:rPr lang="es-ES_tradnl" dirty="0" smtClean="0">
                <a:solidFill>
                  <a:schemeClr val="bg1"/>
                </a:solidFill>
              </a:rPr>
              <a:t> nombre de formes AHZ (</a:t>
            </a:r>
            <a:r>
              <a:rPr lang="es-ES_tradnl" dirty="0" err="1" smtClean="0">
                <a:solidFill>
                  <a:schemeClr val="bg1"/>
                </a:solidFill>
              </a:rPr>
              <a:t>rapport</a:t>
            </a:r>
            <a:r>
              <a:rPr lang="es-ES_tradnl" dirty="0" smtClean="0">
                <a:solidFill>
                  <a:schemeClr val="bg1"/>
                </a:solidFill>
              </a:rPr>
              <a:t> a/AHZ).”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" y="762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47700" y="1922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372,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fº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57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(detalle)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35334"/>
            <a:ext cx="7924800" cy="38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" y="49512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 si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la forme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&lt;plus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un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</a:t>
            </a:r>
            <a:r>
              <a:rPr lang="es-ES_trad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d’idées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 c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que si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l’idée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&lt;plus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un </a:t>
            </a:r>
            <a:r>
              <a:rPr lang="es-ES_tradnl" strike="sng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de formes AHZ.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 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donc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résidu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c 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HZ 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del’autre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_tradnl" strike="sng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</a:t>
            </a:r>
            <a:r>
              <a:rPr lang="es-ES_tradnl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que si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l’on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l’idée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embrassera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exactement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s-ES_tradn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nombre de formes </a:t>
            </a:r>
            <a:r>
              <a:rPr lang="es-ES_tradn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AHZ</a:t>
            </a:r>
            <a:r>
              <a:rPr lang="es-ES_tradn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a/AHZ).”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762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7700" y="1922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372,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fº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57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(detalle)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6030912"/>
            <a:ext cx="8229600" cy="674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36" name="Picture 10" descr="note 10, 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68994"/>
            <a:ext cx="8229600" cy="556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0" y="1447800"/>
            <a:ext cx="2819400" cy="1371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1" y="1524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7700" y="2684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Fr.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3951/10,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ffº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13v y 14r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658" name="Picture 1" descr="note 10, f. 14, deta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3994"/>
            <a:ext cx="8039100" cy="3179509"/>
          </a:xfrm>
          <a:prstGeom prst="rect">
            <a:avLst/>
          </a:prstGeom>
          <a:noFill/>
          <a:ln w="857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533400" y="4648200"/>
            <a:ext cx="80391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_tradnl" sz="22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s-ES_trad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dire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que la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des signes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conventionnelle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arbitraire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indépendante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réalités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qu’ils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désignent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voir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que ce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tout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s-ES_tradnl" sz="2200" dirty="0" err="1" smtClean="0">
                <a:latin typeface="Times New Roman" pitchFamily="18" charset="0"/>
                <a:cs typeface="Times New Roman" pitchFamily="18" charset="0"/>
              </a:rPr>
              <a:t>bagage</a:t>
            </a:r>
            <a:r>
              <a:rPr lang="es-ES_tradn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l’humanité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, un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comparable à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d’autres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dirty="0"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24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47700" y="2684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BGE. Ms. Fr.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3951/10,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13v (detalle)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56 déta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-2323854"/>
            <a:ext cx="7923212" cy="963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172200"/>
            <a:ext cx="9448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388" y="4038600"/>
            <a:ext cx="7885112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-56272"/>
            <a:ext cx="8763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" y="1524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47700" y="2684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372, fº 56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172200"/>
            <a:ext cx="876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76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4510" y="3855670"/>
            <a:ext cx="8076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Nous sommes toujours ramenés aux 4 termes irréductibles et aux 3 rapports irréductibles entre eux : (1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&lt;signe&gt; /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son sens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&lt;sa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signific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ation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]&gt; &lt;ne formant qu’un seul tout pour l’esprit&gt;) =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2 formes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différence entre 2 formes = différence entre 2 sens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&lt;signe&gt; / 1 autre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&lt;signe&gt;)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&lt;et de +&gt; = (1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sens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signific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ation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]&gt; / 1 autre </a:t>
            </a:r>
            <a:r>
              <a:rPr lang="fr-FR" sz="2000" strike="sngStrike" dirty="0">
                <a:latin typeface="Times New Roman" pitchFamily="18" charset="0"/>
                <a:cs typeface="Times New Roman" pitchFamily="18" charset="0"/>
              </a:rPr>
              <a:t>sens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signification&gt;).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399" y="3810000"/>
            <a:ext cx="8077201" cy="18401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806" name="Picture 7" descr="détail dé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0" y="1467728"/>
            <a:ext cx="8076090" cy="19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399" y="1447800"/>
            <a:ext cx="8039101" cy="1964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" y="1524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47700" y="2684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BGE, 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372, fº 56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2057400"/>
            <a:ext cx="876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" y="19812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647700" y="209723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pela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243973"/>
            <a:ext cx="876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" y="3167773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647700" y="32838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estanislao.sofia@gmail.com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1877 – Publication de son « Essai d’une distinction des différents « </a:t>
            </a:r>
            <a:r>
              <a:rPr lang="fr-FR" i="1" dirty="0" smtClean="0">
                <a:solidFill>
                  <a:schemeClr val="bg1"/>
                </a:solidFill>
              </a:rPr>
              <a:t>a</a:t>
            </a:r>
            <a:r>
              <a:rPr lang="fr-FR" dirty="0" smtClean="0">
                <a:solidFill>
                  <a:schemeClr val="bg1"/>
                </a:solidFill>
              </a:rPr>
              <a:t> » indo-européens » dans le </a:t>
            </a:r>
            <a:r>
              <a:rPr lang="fr-FR" i="1" dirty="0" smtClean="0">
                <a:solidFill>
                  <a:schemeClr val="bg1"/>
                </a:solidFill>
              </a:rPr>
              <a:t>BSLP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1878 – En décembre paraît le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, « </a:t>
            </a:r>
            <a:r>
              <a:rPr lang="fr-FR" b="1" dirty="0" smtClean="0">
                <a:solidFill>
                  <a:schemeClr val="bg1"/>
                </a:solidFill>
              </a:rPr>
              <a:t>le plus beau livre de grammaire comparée qu’on ait écrit</a:t>
            </a:r>
            <a:r>
              <a:rPr lang="fr-FR" dirty="0" smtClean="0">
                <a:solidFill>
                  <a:schemeClr val="bg1"/>
                </a:solidFill>
              </a:rPr>
              <a:t> » (Meillet, 1914).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54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val 1"/>
          <p:cNvSpPr/>
          <p:nvPr/>
        </p:nvSpPr>
        <p:spPr>
          <a:xfrm>
            <a:off x="3886200" y="25908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2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248400"/>
            <a:ext cx="899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r-FR" sz="2800" dirty="0" smtClean="0"/>
              <a:t> </a:t>
            </a:r>
            <a:r>
              <a:rPr lang="fr-FR" sz="2000" dirty="0" smtClean="0"/>
              <a:t>&lt;La véritable manière de se représenter les&gt; éléments phoniques d’une langue &lt;ce n’est pas de les considérer&gt; comme des sons ayant une valeur absolue mais &lt;avec une valeur purement&gt; oppositive, relative, négative. Il n’est donc pas d’une extrême importance pour la langue de savoir si le « </a:t>
            </a:r>
            <a:r>
              <a:rPr lang="fr-FR" sz="2000" i="1" dirty="0" err="1" smtClean="0"/>
              <a:t>ch</a:t>
            </a:r>
            <a:r>
              <a:rPr lang="fr-FR" sz="2000" dirty="0" smtClean="0"/>
              <a:t> » se prononce mouillé (</a:t>
            </a:r>
            <a:r>
              <a:rPr lang="fr-FR" sz="2000" i="1" dirty="0" err="1" smtClean="0"/>
              <a:t>Kirche</a:t>
            </a:r>
            <a:r>
              <a:rPr lang="fr-FR" sz="2000" dirty="0" smtClean="0"/>
              <a:t>, </a:t>
            </a:r>
            <a:r>
              <a:rPr lang="fr-FR" sz="2000" i="1" dirty="0" err="1" smtClean="0"/>
              <a:t>auch</a:t>
            </a:r>
            <a:r>
              <a:rPr lang="fr-FR" sz="2000" i="1" dirty="0" smtClean="0"/>
              <a:t> </a:t>
            </a:r>
            <a:r>
              <a:rPr lang="fr-FR" sz="2000" dirty="0" smtClean="0"/>
              <a:t>[sic, ES]) </a:t>
            </a:r>
            <a:r>
              <a:rPr lang="fr-FR" sz="2000" b="1" dirty="0" smtClean="0"/>
              <a:t>; </a:t>
            </a:r>
            <a:r>
              <a:rPr lang="fr-FR" sz="2000" dirty="0" smtClean="0"/>
              <a:t>il est différent de tout autre, voilà l’essentiel pour chaque élément d’une langue même moderne </a:t>
            </a:r>
            <a:r>
              <a:rPr lang="fr-FR" sz="2000" b="1" dirty="0" smtClean="0"/>
              <a:t>et je pourrais écrire les mots en désignant les unités phoniques par des chiffres &lt;dont la valeur sera fixée.&gt; […] </a:t>
            </a:r>
            <a:r>
              <a:rPr lang="fr-FR" sz="2000" b="1" i="1" dirty="0" smtClean="0"/>
              <a:t>r</a:t>
            </a:r>
            <a:r>
              <a:rPr lang="fr-FR" sz="2000" b="1" dirty="0" smtClean="0"/>
              <a:t> serait mieux désigné par un numéro, par exemple 13 : la langue ne demande que la différence</a:t>
            </a:r>
            <a:r>
              <a:rPr lang="fr-FR" sz="2000" dirty="0" smtClean="0"/>
              <a:t>.</a:t>
            </a:r>
          </a:p>
          <a:p>
            <a:pPr algn="r"/>
            <a:r>
              <a:rPr lang="fr-FR" sz="2000" dirty="0" smtClean="0"/>
              <a:t>(</a:t>
            </a:r>
            <a:r>
              <a:rPr lang="fr-FR" sz="2000" i="1" dirty="0" smtClean="0"/>
              <a:t>Cours I</a:t>
            </a:r>
            <a:r>
              <a:rPr lang="fr-FR" sz="2000" dirty="0" smtClean="0"/>
              <a:t>, </a:t>
            </a:r>
            <a:r>
              <a:rPr lang="fr-FR" sz="2000" i="1" dirty="0" smtClean="0"/>
              <a:t>Riedlinger</a:t>
            </a:r>
            <a:r>
              <a:rPr lang="fr-FR" sz="2000" dirty="0" smtClean="0"/>
              <a:t>, p. 116 [nous soulignons, ES])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76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" y="152400"/>
            <a:ext cx="7924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7700" y="2684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distintos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investigaciones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374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rgbClr val="FF0000"/>
                </a:solidFill>
              </a:rPr>
              <a:t>Para PUESTA EN RELACION</a:t>
            </a:r>
            <a:endParaRPr lang="en-US" dirty="0"/>
          </a:p>
        </p:txBody>
      </p:sp>
      <p:pic>
        <p:nvPicPr>
          <p:cNvPr id="66563" name="Picture 7" descr="BRUTS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325938" y="1066800"/>
            <a:ext cx="3979862" cy="2819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7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573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 –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 « Essai d’une distinction des différents « 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indo-européens » en los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1878 – En décembre paraît le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, « </a:t>
            </a:r>
            <a:r>
              <a:rPr lang="fr-FR" b="1" dirty="0" smtClean="0">
                <a:solidFill>
                  <a:schemeClr val="bg1"/>
                </a:solidFill>
              </a:rPr>
              <a:t>le plus beau livre de grammaire comparée qu’on ait écrit</a:t>
            </a:r>
            <a:r>
              <a:rPr lang="fr-FR" dirty="0" smtClean="0">
                <a:solidFill>
                  <a:schemeClr val="bg1"/>
                </a:solidFill>
              </a:rPr>
              <a:t> » (Meillet, 1914).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119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4476928"/>
            <a:ext cx="5867402" cy="1619071"/>
            <a:chOff x="2590800" y="4476928"/>
            <a:chExt cx="5867402" cy="1619071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4667071"/>
              <a:ext cx="571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+mn-lt"/>
                </a:rPr>
                <a:t>« </a:t>
              </a:r>
              <a:r>
                <a:rPr lang="fr-FR" dirty="0" smtClean="0">
                  <a:latin typeface="+mn-lt"/>
                </a:rPr>
                <a:t>[…] le </a:t>
              </a:r>
              <a:r>
                <a:rPr lang="fr-FR" dirty="0">
                  <a:latin typeface="+mn-lt"/>
                </a:rPr>
                <a:t>texte scientifique le plus parfait (au double sens d’« achevé » et de « sans défaut ») jamais produit dans le domaine de la grammaire comparée des langues indoeuropéennes. </a:t>
              </a:r>
              <a:r>
                <a:rPr lang="fr-FR" dirty="0" smtClean="0">
                  <a:latin typeface="+mn-lt"/>
                </a:rPr>
                <a:t>» (Béguelin, 2003, p. 150)</a:t>
              </a:r>
              <a:endParaRPr lang="fr-FR" dirty="0">
                <a:latin typeface="+mn-lt"/>
              </a:endParaRPr>
            </a:p>
          </p:txBody>
        </p:sp>
        <p:sp>
          <p:nvSpPr>
            <p:cNvPr id="5" name="Line Callout 2 4"/>
            <p:cNvSpPr/>
            <p:nvPr/>
          </p:nvSpPr>
          <p:spPr>
            <a:xfrm rot="5400000">
              <a:off x="4714965" y="2352763"/>
              <a:ext cx="1619071" cy="586740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4364"/>
                <a:gd name="adj6" fmla="val -52839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París (1881-1891)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- Ginebra (1891-1912)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" y="6477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7200" y="304800"/>
            <a:ext cx="8229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23668" y="-76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(1857-1881)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1857 – 26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Ferdinand de Saussure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1872 -1875 – Collège de Genève.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1874,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Redacción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« Essai… 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1875-1876 – Saussure sigue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l’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Ginebra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13 de mayo.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Primeras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publicaciones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– 21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carrer de "Philologie" en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Leipzig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 –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 « Essai d’une distinction des différents «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indo-européens » en los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MSLP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1878 –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Mémoire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 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beau livre de grammaire comparée qu’on ait écrit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(Meillet, 1914).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1879 – Réception fort critique du </a:t>
            </a:r>
            <a:r>
              <a:rPr lang="fr-FR" i="1" dirty="0" smtClean="0">
                <a:solidFill>
                  <a:schemeClr val="bg1"/>
                </a:solidFill>
              </a:rPr>
              <a:t>Mémoire</a:t>
            </a:r>
            <a:r>
              <a:rPr lang="fr-FR" dirty="0" smtClean="0">
                <a:solidFill>
                  <a:schemeClr val="bg1"/>
                </a:solidFill>
              </a:rPr>
              <a:t> par le milieu universitaire allemand.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1880 – </a:t>
            </a:r>
            <a:r>
              <a:rPr lang="fr-FR" b="1" dirty="0" smtClean="0">
                <a:solidFill>
                  <a:schemeClr val="bg1"/>
                </a:solidFill>
              </a:rPr>
              <a:t>28 février</a:t>
            </a:r>
            <a:r>
              <a:rPr lang="fr-FR" dirty="0" smtClean="0">
                <a:solidFill>
                  <a:schemeClr val="bg1"/>
                </a:solidFill>
              </a:rPr>
              <a:t>. Saussure reçoit le titre de docteur avec son </a:t>
            </a:r>
            <a:r>
              <a:rPr lang="fr-FR" i="1" dirty="0" smtClean="0">
                <a:solidFill>
                  <a:schemeClr val="bg1"/>
                </a:solidFill>
              </a:rPr>
              <a:t>De l’emploi du génitif absolu en Sanscrit.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Dès l’automne, Saussure s’établit à </a:t>
            </a:r>
            <a:r>
              <a:rPr lang="fr-FR" dirty="0" err="1" smtClean="0">
                <a:solidFill>
                  <a:schemeClr val="bg1"/>
                </a:solidFill>
              </a:rPr>
              <a:t>París</a:t>
            </a:r>
            <a:r>
              <a:rPr lang="fr-FR" dirty="0" smtClean="0">
                <a:solidFill>
                  <a:schemeClr val="bg1"/>
                </a:solidFill>
              </a:rPr>
              <a:t>, où il suit les cours de</a:t>
            </a:r>
            <a:endParaRPr lang="en-US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Bréal</a:t>
            </a:r>
            <a:endParaRPr lang="fr-FR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Darmesteter (iranien)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err="1" smtClean="0">
                <a:solidFill>
                  <a:schemeClr val="bg1"/>
                </a:solidFill>
              </a:rPr>
              <a:t>Bergaigne</a:t>
            </a:r>
            <a:r>
              <a:rPr lang="fr-FR" dirty="0" smtClean="0">
                <a:solidFill>
                  <a:schemeClr val="bg1"/>
                </a:solidFill>
              </a:rPr>
              <a:t> (sanscrit)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>
                <a:solidFill>
                  <a:schemeClr val="bg1"/>
                </a:solidFill>
              </a:rPr>
              <a:t>Havet (philologie latine)</a:t>
            </a:r>
            <a:endParaRPr lang="es-ES_tradn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8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9251</TotalTime>
  <Words>2683</Words>
  <Application>Microsoft Office PowerPoint</Application>
  <PresentationFormat>On-screen Show (4:3)</PresentationFormat>
  <Paragraphs>610</Paragraphs>
  <Slides>72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Origin</vt:lpstr>
      <vt:lpstr>Problemas macro y micro-filológicos en el fondo de manuscritos de Saussure. Perspectivas critico-genéticas</vt:lpstr>
      <vt:lpstr>Plan</vt:lpstr>
      <vt:lpstr>Formación (1857-1881)</vt:lpstr>
      <vt:lpstr>Formación (1857-1881)</vt:lpstr>
      <vt:lpstr>Formación (1857-1881)</vt:lpstr>
      <vt:lpstr>Formación (1857-1881)</vt:lpstr>
      <vt:lpstr>Formación (1857-1881)</vt:lpstr>
      <vt:lpstr>Formación (1857-1881)</vt:lpstr>
      <vt:lpstr>Formación (1857-1881)</vt:lpstr>
      <vt:lpstr>Formación (1857-1881)</vt:lpstr>
      <vt:lpstr>Formación (1857-1881)</vt:lpstr>
      <vt:lpstr>Formación (1857-1881)</vt:lpstr>
      <vt:lpstr>Formación (1857-1881)</vt:lpstr>
      <vt:lpstr>Enseñanza - París (1881-1891)</vt:lpstr>
      <vt:lpstr>Enseñanza - París (1881-1891)</vt:lpstr>
      <vt:lpstr>PowerPoint Presentation</vt:lpstr>
      <vt:lpstr>Enseñanza - París (1881-1891)</vt:lpstr>
      <vt:lpstr>Enseñanza - París (1881-1891)</vt:lpstr>
      <vt:lpstr>Enseñanza - París (1881-1891)</vt:lpstr>
      <vt:lpstr>Enseñanza - París (1881-1891)</vt:lpstr>
      <vt:lpstr>Enseñanza - París (1881-1891)</vt:lpstr>
      <vt:lpstr>Enseñanza - París (1881-1891)</vt:lpstr>
      <vt:lpstr>Enseñanza - París (1881-1891)</vt:lpstr>
      <vt:lpstr>Enseñanza - París (1881-1891)</vt:lpstr>
      <vt:lpstr>Enseñanza - París (1881-1891)</vt:lpstr>
      <vt:lpstr>Transición (1891)</vt:lpstr>
      <vt:lpstr>Enseñanza - Ginebra (1891-1912)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Últimos eventos</vt:lpstr>
      <vt:lpstr>Problemas filológicos - Escala “Macro”</vt:lpstr>
      <vt:lpstr>Problemas filológicos - Escala “Macro”</vt:lpstr>
      <vt:lpstr>Problemas filológicos - Escala “Macro”</vt:lpstr>
      <vt:lpstr>Problemas filológicos - Escala “Macro”</vt:lpstr>
      <vt:lpstr>Problemas filológicos - Escala “Macro”</vt:lpstr>
      <vt:lpstr>PowerPoint Presentation</vt:lpstr>
      <vt:lpstr>PowerPoint Presentation</vt:lpstr>
      <vt:lpstr>PowerPoint Presentation</vt:lpstr>
      <vt:lpstr>PowerPoint Presentation</vt:lpstr>
      <vt:lpstr>Problemas filológicos - Escala “Macro”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PUESTA EN RELACION</vt:lpstr>
    </vt:vector>
  </TitlesOfParts>
  <Company>EESS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 des unités de la langue et du concept de l’arbitraire</dc:title>
  <dc:creator>Estanislao SOFIA</dc:creator>
  <cp:lastModifiedBy>Estanislao Sofía</cp:lastModifiedBy>
  <cp:revision>390</cp:revision>
  <dcterms:created xsi:type="dcterms:W3CDTF">2007-06-20T16:20:08Z</dcterms:created>
  <dcterms:modified xsi:type="dcterms:W3CDTF">2012-09-03T13:08:59Z</dcterms:modified>
</cp:coreProperties>
</file>