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58" r:id="rId8"/>
    <p:sldId id="259" r:id="rId9"/>
    <p:sldId id="260" r:id="rId10"/>
    <p:sldId id="261" r:id="rId11"/>
    <p:sldId id="262" r:id="rId12"/>
    <p:sldId id="263" r:id="rId13"/>
    <p:sldId id="265" r:id="rId14"/>
    <p:sldId id="264" r:id="rId15"/>
    <p:sldId id="270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2F9C1-B2A2-433D-A3E9-2138CD8B44AC}" type="datetimeFigureOut">
              <a:rPr lang="fr-BE" smtClean="0"/>
              <a:t>2/03/2012</a:t>
            </a:fld>
            <a:endParaRPr lang="fr-BE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24B2B-BBFD-4F9F-B4C5-C57A4D1D3AEC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2F9C1-B2A2-433D-A3E9-2138CD8B44AC}" type="datetimeFigureOut">
              <a:rPr lang="fr-BE" smtClean="0"/>
              <a:t>2/03/2012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24B2B-BBFD-4F9F-B4C5-C57A4D1D3AEC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2F9C1-B2A2-433D-A3E9-2138CD8B44AC}" type="datetimeFigureOut">
              <a:rPr lang="fr-BE" smtClean="0"/>
              <a:t>2/03/2012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24B2B-BBFD-4F9F-B4C5-C57A4D1D3AEC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2F9C1-B2A2-433D-A3E9-2138CD8B44AC}" type="datetimeFigureOut">
              <a:rPr lang="fr-BE" smtClean="0"/>
              <a:t>2/03/2012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24B2B-BBFD-4F9F-B4C5-C57A4D1D3AEC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2F9C1-B2A2-433D-A3E9-2138CD8B44AC}" type="datetimeFigureOut">
              <a:rPr lang="fr-BE" smtClean="0"/>
              <a:t>2/03/2012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24B2B-BBFD-4F9F-B4C5-C57A4D1D3AEC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2F9C1-B2A2-433D-A3E9-2138CD8B44AC}" type="datetimeFigureOut">
              <a:rPr lang="fr-BE" smtClean="0"/>
              <a:t>2/03/2012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24B2B-BBFD-4F9F-B4C5-C57A4D1D3AEC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2F9C1-B2A2-433D-A3E9-2138CD8B44AC}" type="datetimeFigureOut">
              <a:rPr lang="fr-BE" smtClean="0"/>
              <a:t>2/03/2012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24B2B-BBFD-4F9F-B4C5-C57A4D1D3AEC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2F9C1-B2A2-433D-A3E9-2138CD8B44AC}" type="datetimeFigureOut">
              <a:rPr lang="fr-BE" smtClean="0"/>
              <a:t>2/03/2012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24B2B-BBFD-4F9F-B4C5-C57A4D1D3AEC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2F9C1-B2A2-433D-A3E9-2138CD8B44AC}" type="datetimeFigureOut">
              <a:rPr lang="fr-BE" smtClean="0"/>
              <a:t>2/03/2012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24B2B-BBFD-4F9F-B4C5-C57A4D1D3AEC}" type="slidenum">
              <a:rPr lang="fr-BE" smtClean="0"/>
              <a:t>‹N°›</a:t>
            </a:fld>
            <a:endParaRPr lang="fr-BE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2F9C1-B2A2-433D-A3E9-2138CD8B44AC}" type="datetimeFigureOut">
              <a:rPr lang="fr-BE" smtClean="0"/>
              <a:t>2/03/2012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24B2B-BBFD-4F9F-B4C5-C57A4D1D3AEC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2F9C1-B2A2-433D-A3E9-2138CD8B44AC}" type="datetimeFigureOut">
              <a:rPr lang="fr-BE" smtClean="0"/>
              <a:t>2/03/2012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24B2B-BBFD-4F9F-B4C5-C57A4D1D3AEC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AB2F9C1-B2A2-433D-A3E9-2138CD8B44AC}" type="datetimeFigureOut">
              <a:rPr lang="fr-BE" smtClean="0"/>
              <a:t>2/03/2012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BE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C924B2B-BBFD-4F9F-B4C5-C57A4D1D3AEC}" type="slidenum">
              <a:rPr lang="fr-BE" smtClean="0"/>
              <a:t>‹N°›</a:t>
            </a:fld>
            <a:endParaRPr lang="fr-BE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L’édition numérique en sciences humaines et sociales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 smtClean="0"/>
              <a:t>Un rapide état des lieux francophone</a:t>
            </a: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4139952" y="486916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Björn-Olav Dozo, F.R.S-FNRS / </a:t>
            </a:r>
            <a:r>
              <a:rPr lang="fr-BE" dirty="0" err="1" smtClean="0"/>
              <a:t>ULg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Comment financer l’open </a:t>
            </a:r>
            <a:r>
              <a:rPr lang="fr-BE" dirty="0" err="1" smtClean="0"/>
              <a:t>access</a:t>
            </a:r>
            <a:r>
              <a:rPr lang="fr-BE" dirty="0" smtClean="0"/>
              <a:t>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Défi : financer ce qui coûte mais sans renoncer à son essence, c’est-à-dire l’accès libre</a:t>
            </a:r>
          </a:p>
          <a:p>
            <a:r>
              <a:rPr lang="fr-BE" dirty="0" smtClean="0"/>
              <a:t>Une des solutions : proposer des formats et des services supplémentaires. Le contenu reste libre, les services associés deviennent payants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OpenEdition</a:t>
            </a:r>
            <a:r>
              <a:rPr lang="fr-BE" dirty="0" smtClean="0"/>
              <a:t> </a:t>
            </a:r>
            <a:r>
              <a:rPr lang="fr-BE" dirty="0" err="1" smtClean="0"/>
              <a:t>Freemium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En partenariat avec les bibliothèques</a:t>
            </a:r>
          </a:p>
          <a:p>
            <a:r>
              <a:rPr lang="fr-BE" dirty="0" smtClean="0"/>
              <a:t>Six services</a:t>
            </a:r>
          </a:p>
          <a:p>
            <a:pPr lvl="1"/>
            <a:r>
              <a:rPr lang="fr-BE" dirty="0" smtClean="0"/>
              <a:t>Accès premium</a:t>
            </a:r>
          </a:p>
          <a:p>
            <a:pPr lvl="1"/>
            <a:r>
              <a:rPr lang="fr-BE" dirty="0" smtClean="0"/>
              <a:t>Assistance et formation</a:t>
            </a:r>
          </a:p>
          <a:p>
            <a:pPr lvl="1"/>
            <a:r>
              <a:rPr lang="fr-BE" dirty="0" smtClean="0"/>
              <a:t>Fourniture et services de données</a:t>
            </a:r>
          </a:p>
          <a:p>
            <a:pPr lvl="1"/>
            <a:r>
              <a:rPr lang="fr-BE" dirty="0" smtClean="0"/>
              <a:t>Indicateurs</a:t>
            </a:r>
          </a:p>
          <a:p>
            <a:pPr lvl="1"/>
            <a:r>
              <a:rPr lang="fr-BE" dirty="0" smtClean="0"/>
              <a:t>Informations et documentation</a:t>
            </a:r>
          </a:p>
          <a:p>
            <a:pPr lvl="1"/>
            <a:r>
              <a:rPr lang="fr-BE" dirty="0" smtClean="0"/>
              <a:t>Gouvernance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Objectif	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Créer un modèle économique pour le libre accès</a:t>
            </a:r>
          </a:p>
          <a:p>
            <a:r>
              <a:rPr lang="fr-BE" dirty="0" smtClean="0"/>
              <a:t>Produire une dynamique incitant les revues à rejoindre le libre accès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Distribution numérique</a:t>
            </a:r>
            <a:endParaRPr lang="fr-B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7499350" cy="421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475656" y="126876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Partenariat avec Immateriel.fr</a:t>
            </a:r>
          </a:p>
          <a:p>
            <a:r>
              <a:rPr lang="fr-BE" dirty="0" smtClean="0"/>
              <a:t>Distribution automatisée vers les librairies numériques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Impression à la demande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Plus de stock</a:t>
            </a:r>
          </a:p>
          <a:p>
            <a:r>
              <a:rPr lang="fr-BE" dirty="0" smtClean="0"/>
              <a:t>Semi-automatisation du processus</a:t>
            </a:r>
          </a:p>
          <a:p>
            <a:pPr lvl="1"/>
            <a:r>
              <a:rPr lang="fr-BE" dirty="0" smtClean="0"/>
              <a:t>Mise en page</a:t>
            </a:r>
          </a:p>
          <a:p>
            <a:pPr lvl="1"/>
            <a:r>
              <a:rPr lang="fr-BE" dirty="0" err="1" smtClean="0"/>
              <a:t>Méta-données</a:t>
            </a:r>
            <a:endParaRPr lang="fr-BE" dirty="0" smtClean="0"/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fr-BE" sz="3200" dirty="0" smtClean="0"/>
              <a:t>Évolution : bonne qualité </a:t>
            </a:r>
            <a:r>
              <a:rPr lang="fr-BE" sz="3200" dirty="0" smtClean="0"/>
              <a:t>et </a:t>
            </a:r>
            <a:r>
              <a:rPr lang="fr-BE" sz="3200" dirty="0" smtClean="0"/>
              <a:t>coût réduit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fr-BE" sz="3200" dirty="0" smtClean="0"/>
              <a:t>Exemple : www.i6doc.com</a:t>
            </a:r>
            <a:endParaRPr lang="fr-BE" sz="3200" dirty="0" smtClean="0"/>
          </a:p>
          <a:p>
            <a:endParaRPr lang="fr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I6doc.com</a:t>
            </a:r>
            <a:endParaRPr lang="fr-BE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739937"/>
            <a:ext cx="7499350" cy="421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Quatre grands portails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Érudit</a:t>
            </a:r>
          </a:p>
          <a:p>
            <a:r>
              <a:rPr lang="fr-BE" dirty="0" smtClean="0"/>
              <a:t>Persée</a:t>
            </a:r>
          </a:p>
          <a:p>
            <a:r>
              <a:rPr lang="fr-BE" dirty="0" smtClean="0"/>
              <a:t>Cairn</a:t>
            </a:r>
          </a:p>
          <a:p>
            <a:r>
              <a:rPr lang="fr-BE" dirty="0" smtClean="0"/>
              <a:t>Revues.org / </a:t>
            </a:r>
            <a:r>
              <a:rPr lang="fr-BE" dirty="0" err="1" smtClean="0"/>
              <a:t>OpenEdition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Erudit.org</a:t>
            </a:r>
            <a:endParaRPr lang="fr-B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739937"/>
            <a:ext cx="7499350" cy="421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Persee.fr</a:t>
            </a:r>
            <a:endParaRPr lang="fr-BE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739937"/>
            <a:ext cx="7499350" cy="421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Cairn.info</a:t>
            </a:r>
            <a:endParaRPr lang="fr-B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739937"/>
            <a:ext cx="7499350" cy="421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OpenEdition</a:t>
            </a:r>
            <a:endParaRPr lang="fr-B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8209330" cy="461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Modèles économiques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Vente de bouquets aux bibliothèques</a:t>
            </a:r>
          </a:p>
          <a:p>
            <a:r>
              <a:rPr lang="fr-BE" dirty="0" smtClean="0"/>
              <a:t>Vente à l’unité (article, livre) aux particuliers</a:t>
            </a:r>
          </a:p>
          <a:p>
            <a:r>
              <a:rPr lang="fr-BE" dirty="0" smtClean="0"/>
              <a:t>Financement par les universités, le CNRS et différents organismes de recherche</a:t>
            </a:r>
          </a:p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Open </a:t>
            </a:r>
            <a:r>
              <a:rPr lang="fr-BE" dirty="0" err="1" smtClean="0"/>
              <a:t>access</a:t>
            </a:r>
            <a:r>
              <a:rPr lang="fr-BE" dirty="0" smtClean="0"/>
              <a:t> / accès libre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Principe : résultats de la recherche financée par le public doivent être publics</a:t>
            </a:r>
          </a:p>
          <a:p>
            <a:r>
              <a:rPr lang="fr-BE" dirty="0" smtClean="0"/>
              <a:t>Deux voies</a:t>
            </a:r>
          </a:p>
          <a:p>
            <a:pPr lvl="1"/>
            <a:r>
              <a:rPr lang="fr-BE" dirty="0" smtClean="0"/>
              <a:t>la voie verte (dépôts institutionnels, type Orbi par exemple)</a:t>
            </a:r>
          </a:p>
          <a:p>
            <a:pPr lvl="1"/>
            <a:r>
              <a:rPr lang="fr-BE" dirty="0" smtClean="0"/>
              <a:t>la voie royale, ou dorée (revues en open </a:t>
            </a:r>
            <a:r>
              <a:rPr lang="fr-BE" dirty="0" err="1" smtClean="0"/>
              <a:t>access</a:t>
            </a:r>
            <a:r>
              <a:rPr lang="fr-BE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Avantages de l’open </a:t>
            </a:r>
            <a:r>
              <a:rPr lang="fr-BE" dirty="0" err="1" smtClean="0"/>
              <a:t>access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Plus de visibilité</a:t>
            </a:r>
          </a:p>
          <a:p>
            <a:r>
              <a:rPr lang="fr-BE" dirty="0" smtClean="0"/>
              <a:t>Plus cité (exemple du passage d’un article sous barrière mobile à une disponibilité en open </a:t>
            </a:r>
            <a:r>
              <a:rPr lang="fr-BE" dirty="0" err="1" smtClean="0"/>
              <a:t>access</a:t>
            </a:r>
            <a:r>
              <a:rPr lang="fr-BE" dirty="0" smtClean="0"/>
              <a:t>)</a:t>
            </a:r>
          </a:p>
          <a:p>
            <a:r>
              <a:rPr lang="fr-BE" dirty="0" smtClean="0"/>
              <a:t>Accès à tous ceux qui disposent d’une connexion internet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262</Words>
  <Application>Microsoft Office PowerPoint</Application>
  <PresentationFormat>Affichage à l'écran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Solstice</vt:lpstr>
      <vt:lpstr>L’édition numérique en sciences humaines et sociales</vt:lpstr>
      <vt:lpstr>Quatre grands portails</vt:lpstr>
      <vt:lpstr>Erudit.org</vt:lpstr>
      <vt:lpstr>Persee.fr</vt:lpstr>
      <vt:lpstr>Cairn.info</vt:lpstr>
      <vt:lpstr>OpenEdition</vt:lpstr>
      <vt:lpstr>Modèles économiques</vt:lpstr>
      <vt:lpstr>Open access / accès libre</vt:lpstr>
      <vt:lpstr>Avantages de l’open access</vt:lpstr>
      <vt:lpstr>Comment financer l’open access?</vt:lpstr>
      <vt:lpstr>OpenEdition Freemium</vt:lpstr>
      <vt:lpstr>Objectif s</vt:lpstr>
      <vt:lpstr>Distribution numérique</vt:lpstr>
      <vt:lpstr>Impression à la demande</vt:lpstr>
      <vt:lpstr>I6doc.com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L’édition numérique en sciences humaines et sociales</dc:title>
  <dc:creator>Windows User</dc:creator>
  <cp:lastModifiedBy>Windows User</cp:lastModifiedBy>
  <cp:revision>8</cp:revision>
  <dcterms:created xsi:type="dcterms:W3CDTF">2012-03-02T11:26:44Z</dcterms:created>
  <dcterms:modified xsi:type="dcterms:W3CDTF">2012-03-02T12:32:49Z</dcterms:modified>
</cp:coreProperties>
</file>