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72" r:id="rId9"/>
    <p:sldId id="261" r:id="rId10"/>
    <p:sldId id="271" r:id="rId11"/>
    <p:sldId id="266" r:id="rId12"/>
    <p:sldId id="267" r:id="rId13"/>
    <p:sldId id="262" r:id="rId14"/>
    <p:sldId id="268" r:id="rId15"/>
    <p:sldId id="273" r:id="rId16"/>
    <p:sldId id="269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38C68C0-CFEC-4FD7-97E5-599AA5525C05}" type="datetimeFigureOut">
              <a:rPr lang="fr-BE" smtClean="0"/>
              <a:pPr/>
              <a:t>25/10/2012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3DC26CA-1C4E-478E-AF72-5D981DEC9F1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C68C0-CFEC-4FD7-97E5-599AA5525C05}" type="datetimeFigureOut">
              <a:rPr lang="fr-BE" smtClean="0"/>
              <a:pPr/>
              <a:t>25/10/2012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C26CA-1C4E-478E-AF72-5D981DEC9F1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C68C0-CFEC-4FD7-97E5-599AA5525C05}" type="datetimeFigureOut">
              <a:rPr lang="fr-BE" smtClean="0"/>
              <a:pPr/>
              <a:t>25/10/2012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C26CA-1C4E-478E-AF72-5D981DEC9F1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C68C0-CFEC-4FD7-97E5-599AA5525C05}" type="datetimeFigureOut">
              <a:rPr lang="fr-BE" smtClean="0"/>
              <a:pPr/>
              <a:t>25/10/2012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C26CA-1C4E-478E-AF72-5D981DEC9F1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C68C0-CFEC-4FD7-97E5-599AA5525C05}" type="datetimeFigureOut">
              <a:rPr lang="fr-BE" smtClean="0"/>
              <a:pPr/>
              <a:t>25/10/2012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C26CA-1C4E-478E-AF72-5D981DEC9F1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C68C0-CFEC-4FD7-97E5-599AA5525C05}" type="datetimeFigureOut">
              <a:rPr lang="fr-BE" smtClean="0"/>
              <a:pPr/>
              <a:t>25/10/2012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C26CA-1C4E-478E-AF72-5D981DEC9F1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38C68C0-CFEC-4FD7-97E5-599AA5525C05}" type="datetimeFigureOut">
              <a:rPr lang="fr-BE" smtClean="0"/>
              <a:pPr/>
              <a:t>25/10/2012</a:t>
            </a:fld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3DC26CA-1C4E-478E-AF72-5D981DEC9F1F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38C68C0-CFEC-4FD7-97E5-599AA5525C05}" type="datetimeFigureOut">
              <a:rPr lang="fr-BE" smtClean="0"/>
              <a:pPr/>
              <a:t>25/10/2012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3DC26CA-1C4E-478E-AF72-5D981DEC9F1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C68C0-CFEC-4FD7-97E5-599AA5525C05}" type="datetimeFigureOut">
              <a:rPr lang="fr-BE" smtClean="0"/>
              <a:pPr/>
              <a:t>25/10/2012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C26CA-1C4E-478E-AF72-5D981DEC9F1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C68C0-CFEC-4FD7-97E5-599AA5525C05}" type="datetimeFigureOut">
              <a:rPr lang="fr-BE" smtClean="0"/>
              <a:pPr/>
              <a:t>25/10/2012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C26CA-1C4E-478E-AF72-5D981DEC9F1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C68C0-CFEC-4FD7-97E5-599AA5525C05}" type="datetimeFigureOut">
              <a:rPr lang="fr-BE" smtClean="0"/>
              <a:pPr/>
              <a:t>25/10/2012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C26CA-1C4E-478E-AF72-5D981DEC9F1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38C68C0-CFEC-4FD7-97E5-599AA5525C05}" type="datetimeFigureOut">
              <a:rPr lang="fr-BE" smtClean="0"/>
              <a:pPr/>
              <a:t>25/10/2012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3DC26CA-1C4E-478E-AF72-5D981DEC9F1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smtClean="0"/>
              <a:t>Méthode p</a:t>
            </a:r>
            <a:r>
              <a:rPr lang="fr-BE" smtClean="0"/>
              <a:t>our </a:t>
            </a:r>
            <a:r>
              <a:rPr lang="fr-BE" dirty="0" smtClean="0"/>
              <a:t>un repérage des animateurs de la vie littéraire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BE" dirty="0" smtClean="0"/>
              <a:t>Le cas du sous-champ littéraire belge francophone de l’entre-deux-guerres</a:t>
            </a:r>
            <a:endParaRPr lang="fr-BE" dirty="0"/>
          </a:p>
        </p:txBody>
      </p:sp>
      <p:sp>
        <p:nvSpPr>
          <p:cNvPr id="4" name="ZoneTexte 3"/>
          <p:cNvSpPr txBox="1"/>
          <p:nvPr/>
        </p:nvSpPr>
        <p:spPr>
          <a:xfrm>
            <a:off x="4788024" y="5733256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Björn-Olav DOZO, Université de Liège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Centralité de degré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BE" dirty="0" smtClean="0"/>
              <a:t>Elle mesure le nombre de relations d’un agent</a:t>
            </a:r>
            <a:endParaRPr lang="fr-BE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252143"/>
            <a:ext cx="9144000" cy="3605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Centralité de proximité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BE" sz="2400" dirty="0" smtClean="0"/>
              <a:t>	Elle mesure la proximité d’un agent par rapport aux autres possesseurs d’un grand nombre de liens.</a:t>
            </a:r>
            <a:endParaRPr lang="fr-BE" sz="24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68960"/>
            <a:ext cx="8924305" cy="3591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Centralité d’intermédiarité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325112"/>
          </a:xfrm>
        </p:spPr>
        <p:txBody>
          <a:bodyPr/>
          <a:lstStyle/>
          <a:p>
            <a:pPr>
              <a:buNone/>
            </a:pPr>
            <a:r>
              <a:rPr lang="fr-BE" dirty="0" smtClean="0"/>
              <a:t>	</a:t>
            </a:r>
            <a:r>
              <a:rPr lang="fr-BE" sz="2000" dirty="0" smtClean="0"/>
              <a:t>Elle mesure le nombre de fois où l’agent est sur le plus court chemin d’un agent à un autre. C’est donc la capacité à relier des agents isolés l’un de l’autre autrement.</a:t>
            </a:r>
            <a:endParaRPr lang="fr-BE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55125"/>
            <a:ext cx="9144000" cy="370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Deux animateurs oubliés :</a:t>
            </a:r>
            <a:br>
              <a:rPr lang="fr-BE" dirty="0" smtClean="0"/>
            </a:br>
            <a:r>
              <a:rPr lang="fr-BE" dirty="0" smtClean="0"/>
              <a:t>Gaston </a:t>
            </a:r>
            <a:r>
              <a:rPr lang="fr-BE" dirty="0" err="1" smtClean="0"/>
              <a:t>Pulings</a:t>
            </a:r>
            <a:r>
              <a:rPr lang="fr-BE" dirty="0" smtClean="0"/>
              <a:t> et Pierre Fontaine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Gaston </a:t>
            </a:r>
            <a:r>
              <a:rPr lang="fr-BE" dirty="0" err="1" smtClean="0"/>
              <a:t>Pulings</a:t>
            </a:r>
            <a:r>
              <a:rPr lang="fr-BE" dirty="0" smtClean="0"/>
              <a:t> (1885-1941)</a:t>
            </a:r>
          </a:p>
          <a:p>
            <a:pPr lvl="2"/>
            <a:r>
              <a:rPr lang="fr-BE" dirty="0" smtClean="0"/>
              <a:t>grand nombre de relations (84)</a:t>
            </a:r>
          </a:p>
          <a:p>
            <a:pPr lvl="2"/>
            <a:r>
              <a:rPr lang="fr-BE" dirty="0" smtClean="0"/>
              <a:t>proche de ceux qui ont un grand nombre de relations</a:t>
            </a:r>
          </a:p>
          <a:p>
            <a:pPr lvl="2"/>
            <a:r>
              <a:rPr lang="fr-BE" dirty="0" smtClean="0"/>
              <a:t>présent dans cinq lieux de sociabilité importants</a:t>
            </a:r>
          </a:p>
          <a:p>
            <a:r>
              <a:rPr lang="fr-BE" dirty="0" smtClean="0"/>
              <a:t>Pierre Fontaine (1898-1968)</a:t>
            </a:r>
          </a:p>
          <a:p>
            <a:pPr lvl="2"/>
            <a:r>
              <a:rPr lang="fr-BE" dirty="0" smtClean="0"/>
              <a:t>par sa signature du tract « Protestation », connecte la mouvance surréaliste et le cœur du réseau (comme Hellens)</a:t>
            </a:r>
          </a:p>
          <a:p>
            <a:pPr>
              <a:buNone/>
            </a:pPr>
            <a:r>
              <a:rPr lang="fr-BE" dirty="0" smtClean="0">
                <a:sym typeface="Wingdings" pitchFamily="2" charset="2"/>
              </a:rPr>
              <a:t> Deux cas intéressants « à creuser ». Un seul développé aujourd’hui.</a:t>
            </a:r>
            <a:endParaRPr lang="fr-BE" dirty="0" smtClean="0"/>
          </a:p>
          <a:p>
            <a:pPr lvl="2"/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686800" cy="1066800"/>
          </a:xfrm>
        </p:spPr>
        <p:txBody>
          <a:bodyPr>
            <a:normAutofit fontScale="90000"/>
          </a:bodyPr>
          <a:lstStyle/>
          <a:p>
            <a:r>
              <a:rPr lang="fr-BE" dirty="0" smtClean="0"/>
              <a:t>Gaston </a:t>
            </a:r>
            <a:r>
              <a:rPr lang="fr-BE" dirty="0" err="1" smtClean="0"/>
              <a:t>Pulings</a:t>
            </a:r>
            <a:r>
              <a:rPr lang="fr-BE" dirty="0" smtClean="0"/>
              <a:t> : éléments biographiques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BE" dirty="0" smtClean="0"/>
              <a:t>Fils d’un fonctionnaire au Ministère des Affaires étrangères</a:t>
            </a:r>
            <a:r>
              <a:rPr lang="fr-BE" dirty="0"/>
              <a:t> </a:t>
            </a:r>
            <a:r>
              <a:rPr lang="fr-BE" dirty="0" smtClean="0"/>
              <a:t>et d’une dame de compagnie des Caraman Chimay (Joseph de Chimay est ministre des Affaires étrangères de 1884 à 1892)</a:t>
            </a:r>
          </a:p>
          <a:p>
            <a:r>
              <a:rPr lang="fr-BE" dirty="0" smtClean="0"/>
              <a:t>Enfance passée au 8 rue de la Loi</a:t>
            </a:r>
          </a:p>
          <a:p>
            <a:r>
              <a:rPr lang="fr-BE" dirty="0" smtClean="0"/>
              <a:t>Collège Saint-Michel</a:t>
            </a:r>
          </a:p>
          <a:p>
            <a:r>
              <a:rPr lang="fr-BE" dirty="0" smtClean="0"/>
              <a:t>Abandon de la candi à l’ULB en philo et lettres</a:t>
            </a:r>
          </a:p>
          <a:p>
            <a:r>
              <a:rPr lang="fr-BE" dirty="0" smtClean="0"/>
              <a:t>Entre comme commis à la questure du Sénat le 1/4/1906. Deviendra directeur.</a:t>
            </a:r>
          </a:p>
          <a:p>
            <a:r>
              <a:rPr lang="fr-BE" dirty="0" smtClean="0"/>
              <a:t>Vit à Bruxelles puis à </a:t>
            </a:r>
            <a:r>
              <a:rPr lang="fr-BE" dirty="0" err="1" smtClean="0"/>
              <a:t>Watermael</a:t>
            </a:r>
            <a:endParaRPr lang="fr-BE" dirty="0" smtClean="0"/>
          </a:p>
          <a:p>
            <a:r>
              <a:rPr lang="fr-BE" dirty="0" smtClean="0"/>
              <a:t>Poète d’obédience catholique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Sources primaires : correspondance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AML (principalement des lettres de </a:t>
            </a:r>
            <a:r>
              <a:rPr lang="fr-BE" dirty="0" err="1" smtClean="0"/>
              <a:t>Pulings</a:t>
            </a:r>
            <a:r>
              <a:rPr lang="fr-BE" dirty="0" smtClean="0"/>
              <a:t> répartis sur plusieurs fonds fermés : Michel de Ghelderode, Camille </a:t>
            </a:r>
            <a:r>
              <a:rPr lang="fr-BE" dirty="0" err="1" smtClean="0"/>
              <a:t>Poupeye</a:t>
            </a:r>
            <a:r>
              <a:rPr lang="fr-BE" dirty="0" smtClean="0"/>
              <a:t>, Germaine </a:t>
            </a:r>
            <a:r>
              <a:rPr lang="fr-BE" dirty="0" err="1" smtClean="0"/>
              <a:t>Lievens</a:t>
            </a:r>
            <a:r>
              <a:rPr lang="fr-BE" dirty="0" smtClean="0"/>
              <a:t>, etc.)</a:t>
            </a:r>
          </a:p>
          <a:p>
            <a:r>
              <a:rPr lang="fr-BE" dirty="0" smtClean="0"/>
              <a:t>Fonds privé du mari de sa petite-fille, Bernard </a:t>
            </a:r>
            <a:r>
              <a:rPr lang="fr-BE" dirty="0" err="1" smtClean="0"/>
              <a:t>Caeymaex</a:t>
            </a:r>
            <a:r>
              <a:rPr lang="fr-BE" dirty="0" smtClean="0"/>
              <a:t> (abondante correspondance avec Maurice de </a:t>
            </a:r>
            <a:r>
              <a:rPr lang="fr-BE" dirty="0" err="1" smtClean="0"/>
              <a:t>Vlaminck</a:t>
            </a:r>
            <a:r>
              <a:rPr lang="fr-BE" dirty="0" smtClean="0"/>
              <a:t>, Robert Poulet, Henri Michaux, Marie </a:t>
            </a:r>
            <a:r>
              <a:rPr lang="fr-BE" dirty="0" err="1" smtClean="0"/>
              <a:t>Gevers</a:t>
            </a:r>
            <a:r>
              <a:rPr lang="fr-BE" dirty="0" smtClean="0"/>
              <a:t>, etc.)</a:t>
            </a:r>
            <a:endParaRPr lang="fr-BE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Plusieurs axes dans la correspondance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 smtClean="0"/>
              <a:t>Revues</a:t>
            </a:r>
          </a:p>
          <a:p>
            <a:r>
              <a:rPr lang="fr-BE" dirty="0" smtClean="0"/>
              <a:t>Réseau artistique</a:t>
            </a:r>
          </a:p>
          <a:p>
            <a:r>
              <a:rPr lang="fr-BE" dirty="0" smtClean="0"/>
              <a:t>Réseau politique</a:t>
            </a:r>
          </a:p>
          <a:p>
            <a:r>
              <a:rPr lang="fr-BE" dirty="0" smtClean="0"/>
              <a:t>Amis</a:t>
            </a:r>
          </a:p>
          <a:p>
            <a:endParaRPr lang="fr-BE" dirty="0" smtClean="0"/>
          </a:p>
          <a:p>
            <a:pPr>
              <a:buNone/>
            </a:pPr>
            <a:r>
              <a:rPr lang="fr-BE" dirty="0" smtClean="0"/>
              <a:t>	Forte interpénétration de ces axes.</a:t>
            </a:r>
          </a:p>
          <a:p>
            <a:pPr>
              <a:buNone/>
            </a:pPr>
            <a:endParaRPr lang="fr-BE" dirty="0" smtClean="0"/>
          </a:p>
          <a:p>
            <a:pPr>
              <a:buNone/>
            </a:pPr>
            <a:r>
              <a:rPr lang="fr-BE" dirty="0" smtClean="0"/>
              <a:t>	Ex. : M. de </a:t>
            </a:r>
            <a:r>
              <a:rPr lang="fr-BE" dirty="0" err="1" smtClean="0"/>
              <a:t>Vlaminck</a:t>
            </a:r>
            <a:r>
              <a:rPr lang="fr-BE" dirty="0" smtClean="0"/>
              <a:t> peut négocier la vente de ses tableaux et donner des nouvelles de sa fille, la filleule de </a:t>
            </a:r>
            <a:r>
              <a:rPr lang="fr-BE" dirty="0" err="1" smtClean="0"/>
              <a:t>Pulings</a:t>
            </a:r>
            <a:r>
              <a:rPr lang="fr-BE" dirty="0" smtClean="0"/>
              <a:t>, dans une même lettre.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Revues belges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 smtClean="0"/>
              <a:t>Fondateur / directeur</a:t>
            </a:r>
          </a:p>
          <a:p>
            <a:pPr lvl="2"/>
            <a:r>
              <a:rPr lang="fr-BE" i="1" dirty="0" smtClean="0"/>
              <a:t>Le Jeune Effort </a:t>
            </a:r>
            <a:r>
              <a:rPr lang="fr-BE" dirty="0" smtClean="0"/>
              <a:t>(1903-1905)</a:t>
            </a:r>
          </a:p>
          <a:p>
            <a:pPr lvl="2"/>
            <a:r>
              <a:rPr lang="fr-BE" i="1" dirty="0" smtClean="0"/>
              <a:t>La Scène catholique </a:t>
            </a:r>
            <a:r>
              <a:rPr lang="fr-BE" dirty="0" smtClean="0"/>
              <a:t>(1928-1929)</a:t>
            </a:r>
          </a:p>
          <a:p>
            <a:r>
              <a:rPr lang="fr-BE" dirty="0" smtClean="0"/>
              <a:t>Comité de rédaction / secrétariat</a:t>
            </a:r>
          </a:p>
          <a:p>
            <a:pPr lvl="2"/>
            <a:r>
              <a:rPr lang="fr-BE" i="1" dirty="0" smtClean="0"/>
              <a:t>Le Journal des poètes</a:t>
            </a:r>
          </a:p>
          <a:p>
            <a:pPr lvl="3"/>
            <a:r>
              <a:rPr lang="fr-BE" dirty="0" smtClean="0"/>
              <a:t>Coordonne le numéro spécial sur la poésie religieuse</a:t>
            </a:r>
          </a:p>
          <a:p>
            <a:pPr lvl="2"/>
            <a:r>
              <a:rPr lang="fr-BE" i="1" dirty="0" smtClean="0"/>
              <a:t>Le Disque Vert </a:t>
            </a:r>
            <a:r>
              <a:rPr lang="fr-BE" dirty="0" smtClean="0"/>
              <a:t>(sera même co-directeur pour le numéro de guerre en 1941)</a:t>
            </a:r>
          </a:p>
          <a:p>
            <a:pPr lvl="2"/>
            <a:r>
              <a:rPr lang="fr-BE" i="1" dirty="0" smtClean="0"/>
              <a:t>Cahier des poètes catholiques</a:t>
            </a:r>
          </a:p>
          <a:p>
            <a:r>
              <a:rPr lang="fr-BE" dirty="0" smtClean="0"/>
              <a:t>+ nombreuses autres collaborations, notamment françaises</a:t>
            </a:r>
            <a:endParaRPr lang="fr-BE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Collaborations avec modernistes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2249424"/>
            <a:ext cx="8496944" cy="432511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BE" dirty="0" smtClean="0"/>
              <a:t>	Attaqué parce qu’il fréquente les milieux modernistes. Réponse :</a:t>
            </a:r>
          </a:p>
          <a:p>
            <a:pPr algn="just">
              <a:buNone/>
            </a:pPr>
            <a:r>
              <a:rPr lang="fr-BE" dirty="0" smtClean="0"/>
              <a:t>« Disons-le franchement, ce qui écarte les écrivains comme les artistes de groupement catholique, c’est que l’Église s’est, en matière d’art, mise à la remorque des poncifs les plus désuets […] Les catholiques qui sont de vrais poètes, les créateurs, les chefs d’avant-garde ne sont accueillis qu’avec circonspection, quand ils le sont […] Et l’on s’étonne encore de voir des écrivains catholiques collaborer à des journaux et à des revues de gauche! » </a:t>
            </a:r>
            <a:r>
              <a:rPr lang="fr-BE" sz="2200" dirty="0" smtClean="0"/>
              <a:t>(G. </a:t>
            </a:r>
            <a:r>
              <a:rPr lang="fr-BE" sz="2200" dirty="0" err="1" smtClean="0"/>
              <a:t>Pulings</a:t>
            </a:r>
            <a:r>
              <a:rPr lang="fr-BE" sz="2200" dirty="0" smtClean="0"/>
              <a:t>, « À Bruxelles : la situation des écrivains catholiques », </a:t>
            </a:r>
            <a:r>
              <a:rPr lang="fr-BE" sz="2200" i="1" dirty="0" smtClean="0"/>
              <a:t>Les Nouvelles littéraires</a:t>
            </a:r>
            <a:r>
              <a:rPr lang="fr-BE" sz="2200" dirty="0" smtClean="0"/>
              <a:t>, 26/9/1931, p. 6)</a:t>
            </a:r>
            <a:r>
              <a:rPr lang="fr-BE" dirty="0" smtClean="0"/>
              <a:t>.</a:t>
            </a:r>
            <a:endParaRPr lang="fr-BE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L’art avant tout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BE" dirty="0" smtClean="0"/>
              <a:t>Exemple précédent : met en évidence les liens artistiques et l’ambition littéraire au-delà des séparations idéologiques.</a:t>
            </a:r>
          </a:p>
          <a:p>
            <a:pPr algn="just"/>
            <a:r>
              <a:rPr lang="fr-BE" dirty="0" smtClean="0"/>
              <a:t>Lire ses actions pendant la deuxième guerre à cette aulne : relance du </a:t>
            </a:r>
            <a:r>
              <a:rPr lang="fr-BE" i="1" dirty="0" smtClean="0"/>
              <a:t>Disque vert </a:t>
            </a:r>
            <a:r>
              <a:rPr lang="fr-BE" dirty="0" smtClean="0"/>
              <a:t>en 1941, aide pour la création du </a:t>
            </a:r>
            <a:r>
              <a:rPr lang="fr-BE" i="1" dirty="0" smtClean="0"/>
              <a:t>Nouveau Journal </a:t>
            </a:r>
            <a:r>
              <a:rPr lang="fr-BE" dirty="0" smtClean="0"/>
              <a:t>de Poulet, signature du « Manifeste des 13 intellectuels » </a:t>
            </a:r>
            <a:r>
              <a:rPr lang="fr-BE" dirty="0" smtClean="0">
                <a:sym typeface="Wingdings" pitchFamily="2" charset="2"/>
              </a:rPr>
              <a:t> autant d’actions où la justification est l’amour (la dévotion?) pour l’art</a:t>
            </a:r>
            <a:endParaRPr lang="fr-B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Les animateurs de la vie littéraire : approche intuitive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BE" dirty="0" smtClean="0"/>
              <a:t>Porteur de projet :</a:t>
            </a:r>
          </a:p>
          <a:p>
            <a:pPr lvl="1"/>
            <a:r>
              <a:rPr lang="fr-BE" dirty="0" smtClean="0"/>
              <a:t>Revue</a:t>
            </a:r>
          </a:p>
          <a:p>
            <a:pPr lvl="1"/>
            <a:r>
              <a:rPr lang="fr-BE" dirty="0" smtClean="0"/>
              <a:t>Groupe</a:t>
            </a:r>
          </a:p>
          <a:p>
            <a:pPr lvl="1"/>
            <a:r>
              <a:rPr lang="fr-BE" dirty="0" smtClean="0"/>
              <a:t>Directeur de collection </a:t>
            </a:r>
          </a:p>
          <a:p>
            <a:r>
              <a:rPr lang="fr-BE" dirty="0" smtClean="0"/>
              <a:t>Rôle institutionnel</a:t>
            </a:r>
          </a:p>
          <a:p>
            <a:pPr lvl="1"/>
            <a:r>
              <a:rPr lang="fr-BE" dirty="0" smtClean="0"/>
              <a:t>Haut fonctionnaire culturel</a:t>
            </a:r>
          </a:p>
          <a:p>
            <a:pPr lvl="1"/>
            <a:r>
              <a:rPr lang="fr-BE" dirty="0" smtClean="0"/>
              <a:t>Mandat politique culturel</a:t>
            </a:r>
          </a:p>
          <a:p>
            <a:pPr lvl="1"/>
            <a:r>
              <a:rPr lang="fr-BE" dirty="0" smtClean="0"/>
              <a:t>Etc.</a:t>
            </a:r>
          </a:p>
          <a:p>
            <a:r>
              <a:rPr lang="fr-BE" dirty="0" smtClean="0"/>
              <a:t>Rôle économique</a:t>
            </a:r>
          </a:p>
          <a:p>
            <a:pPr lvl="1"/>
            <a:r>
              <a:rPr lang="fr-BE" dirty="0" smtClean="0"/>
              <a:t>Marchand</a:t>
            </a:r>
          </a:p>
          <a:p>
            <a:pPr lvl="1"/>
            <a:r>
              <a:rPr lang="fr-BE" dirty="0" smtClean="0"/>
              <a:t>Libraire</a:t>
            </a:r>
          </a:p>
          <a:p>
            <a:pPr lvl="1"/>
            <a:r>
              <a:rPr lang="fr-BE" dirty="0" smtClean="0"/>
              <a:t>Organisateur d’</a:t>
            </a:r>
            <a:r>
              <a:rPr lang="fr-BE" dirty="0" err="1" smtClean="0"/>
              <a:t>événément</a:t>
            </a:r>
            <a:endParaRPr lang="fr-BE" dirty="0" smtClean="0"/>
          </a:p>
          <a:p>
            <a:pPr lvl="1"/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Figure d’intermédiaire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Outre la connexion des littéraires entre eux, </a:t>
            </a:r>
            <a:r>
              <a:rPr lang="fr-BE" dirty="0" err="1" smtClean="0"/>
              <a:t>Pulings</a:t>
            </a:r>
            <a:r>
              <a:rPr lang="fr-BE" dirty="0" smtClean="0"/>
              <a:t> relie ceux-ci au champ artistique et au champ politique et ces derniers entre eux.</a:t>
            </a:r>
          </a:p>
          <a:p>
            <a:endParaRPr lang="fr-BE" dirty="0" smtClean="0"/>
          </a:p>
          <a:p>
            <a:r>
              <a:rPr lang="fr-BE" dirty="0" smtClean="0"/>
              <a:t>Champ artistique : par son goût personnel et sa profession</a:t>
            </a:r>
          </a:p>
          <a:p>
            <a:r>
              <a:rPr lang="fr-BE" dirty="0" smtClean="0"/>
              <a:t>Champ politique : par sa profession</a:t>
            </a:r>
            <a:endParaRPr lang="fr-BE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Pulings</a:t>
            </a:r>
            <a:r>
              <a:rPr lang="fr-BE" dirty="0" smtClean="0"/>
              <a:t> et le champ artistique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fr-BE" dirty="0" smtClean="0"/>
              <a:t>Organisation à Paris en 1924 de l’exposition </a:t>
            </a:r>
            <a:r>
              <a:rPr lang="fr-BE" i="1" dirty="0" smtClean="0"/>
              <a:t>La Jeune Peinture belge</a:t>
            </a:r>
            <a:r>
              <a:rPr lang="fr-BE" dirty="0" smtClean="0"/>
              <a:t> (initiative du sénateur </a:t>
            </a:r>
            <a:r>
              <a:rPr lang="fr-BE" dirty="0" err="1" smtClean="0"/>
              <a:t>Blieck</a:t>
            </a:r>
            <a:r>
              <a:rPr lang="fr-BE" dirty="0" smtClean="0"/>
              <a:t> et du ministre de la Justice Fulgence Masson).</a:t>
            </a:r>
          </a:p>
          <a:p>
            <a:pPr algn="just"/>
            <a:r>
              <a:rPr lang="fr-BE" dirty="0" smtClean="0"/>
              <a:t>Le directeur de la questure est chargé de sélectionner les toiles qui ornent les bâtiments du Sénat : rôle important de </a:t>
            </a:r>
            <a:r>
              <a:rPr lang="fr-BE" dirty="0" err="1" smtClean="0"/>
              <a:t>Pulings</a:t>
            </a:r>
            <a:r>
              <a:rPr lang="fr-BE" dirty="0" smtClean="0"/>
              <a:t> comme intermédiaire marchand (département des </a:t>
            </a:r>
            <a:r>
              <a:rPr lang="fr-BE" dirty="0" err="1" smtClean="0"/>
              <a:t>Beaux-Arts</a:t>
            </a:r>
            <a:r>
              <a:rPr lang="fr-BE" dirty="0" smtClean="0"/>
              <a:t> confie en dépôt des œuvres d’art achetées par l’État).</a:t>
            </a:r>
          </a:p>
          <a:p>
            <a:pPr algn="just"/>
            <a:r>
              <a:rPr lang="fr-BE" dirty="0" smtClean="0"/>
              <a:t>Rôle important en faveur de Maurice de </a:t>
            </a:r>
            <a:r>
              <a:rPr lang="fr-BE" dirty="0" err="1" smtClean="0"/>
              <a:t>Vlaminck</a:t>
            </a:r>
            <a:r>
              <a:rPr lang="fr-BE" dirty="0" smtClean="0"/>
              <a:t> et Jacob </a:t>
            </a:r>
            <a:r>
              <a:rPr lang="fr-BE" dirty="0" err="1" smtClean="0"/>
              <a:t>Smits</a:t>
            </a:r>
            <a:r>
              <a:rPr lang="fr-BE" dirty="0" smtClean="0"/>
              <a:t> notamment, mais aussi Henri Michaux.</a:t>
            </a:r>
            <a:endParaRPr lang="fr-BE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Pulings</a:t>
            </a:r>
            <a:r>
              <a:rPr lang="fr-BE" dirty="0" smtClean="0"/>
              <a:t> et le champ politique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fr-BE" dirty="0" smtClean="0"/>
              <a:t>Service d’intermédiaire entre les sénateurs et les artistes/écrivains (ex. Valery Larbaud qui veut visiter l’Observatoire royal ; le sénateur Simon </a:t>
            </a:r>
            <a:r>
              <a:rPr lang="fr-BE" dirty="0" err="1" smtClean="0"/>
              <a:t>Deploige</a:t>
            </a:r>
            <a:r>
              <a:rPr lang="fr-BE" dirty="0" smtClean="0"/>
              <a:t> qui veut rencontrer l’écrivain Émile Baumann, etc.)</a:t>
            </a:r>
          </a:p>
          <a:p>
            <a:pPr algn="just"/>
            <a:r>
              <a:rPr lang="fr-BE" dirty="0" smtClean="0"/>
              <a:t>Intervention auprès du ministre Maurice </a:t>
            </a:r>
            <a:r>
              <a:rPr lang="fr-BE" dirty="0" err="1" smtClean="0"/>
              <a:t>Lippens</a:t>
            </a:r>
            <a:r>
              <a:rPr lang="fr-BE" dirty="0" smtClean="0"/>
              <a:t> en faveur de Grégoire Le Roy, pour qu’il conserve son logement au musée Wiertz lors de sa mise à la retraite ; en faveur de Jean </a:t>
            </a:r>
            <a:r>
              <a:rPr lang="fr-BE" dirty="0" err="1" smtClean="0"/>
              <a:t>Tousseul</a:t>
            </a:r>
            <a:r>
              <a:rPr lang="fr-BE" dirty="0" smtClean="0"/>
              <a:t> pour succéder comme conservateur à Le Roy, etc.</a:t>
            </a:r>
          </a:p>
          <a:p>
            <a:pPr algn="just"/>
            <a:r>
              <a:rPr lang="fr-BE" dirty="0" smtClean="0"/>
              <a:t>Intervention auprès du Roi en faveur de R. Poulet pour la création du </a:t>
            </a:r>
            <a:r>
              <a:rPr lang="fr-BE" i="1" dirty="0" smtClean="0"/>
              <a:t>Nouveau journal</a:t>
            </a:r>
            <a:r>
              <a:rPr lang="fr-BE" dirty="0" smtClean="0"/>
              <a:t> (accord du comte Capelle le 30/9/1940)</a:t>
            </a:r>
            <a:endParaRPr lang="fr-BE" i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507288" cy="1066800"/>
          </a:xfrm>
        </p:spPr>
        <p:txBody>
          <a:bodyPr>
            <a:normAutofit/>
          </a:bodyPr>
          <a:lstStyle/>
          <a:p>
            <a:r>
              <a:rPr lang="fr-BE" sz="3050" dirty="0" smtClean="0"/>
              <a:t>Conclusion sur </a:t>
            </a:r>
            <a:r>
              <a:rPr lang="fr-BE" sz="3050" dirty="0" err="1" smtClean="0"/>
              <a:t>Pulings</a:t>
            </a:r>
            <a:r>
              <a:rPr lang="fr-BE" sz="3050" dirty="0" smtClean="0"/>
              <a:t> : l’art comme sacerdoce</a:t>
            </a:r>
            <a:endParaRPr lang="fr-BE" sz="305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 smtClean="0"/>
              <a:t>Vie consacrée entièrement, par tous les moyens, à la promotion de la littérature et de l’art :</a:t>
            </a:r>
          </a:p>
          <a:p>
            <a:pPr lvl="1"/>
            <a:r>
              <a:rPr lang="fr-BE" dirty="0" smtClean="0"/>
              <a:t>accueille des amis écrivains et peintres dans sa maison de </a:t>
            </a:r>
            <a:r>
              <a:rPr lang="fr-BE" dirty="0" err="1" smtClean="0"/>
              <a:t>Watermael</a:t>
            </a:r>
            <a:r>
              <a:rPr lang="fr-BE" dirty="0" smtClean="0"/>
              <a:t> et dans sa maison de campagne</a:t>
            </a:r>
          </a:p>
          <a:p>
            <a:pPr lvl="1"/>
            <a:r>
              <a:rPr lang="fr-BE" dirty="0" smtClean="0"/>
              <a:t>mobilise son réseau professionnel</a:t>
            </a:r>
          </a:p>
          <a:p>
            <a:pPr lvl="1"/>
            <a:r>
              <a:rPr lang="fr-BE" dirty="0" smtClean="0"/>
              <a:t>voyage pour diffuser la littérature belge</a:t>
            </a:r>
          </a:p>
          <a:p>
            <a:pPr lvl="1"/>
            <a:r>
              <a:rPr lang="fr-BE" dirty="0" smtClean="0"/>
              <a:t>etc.</a:t>
            </a:r>
          </a:p>
          <a:p>
            <a:r>
              <a:rPr lang="fr-BE" dirty="0" smtClean="0"/>
              <a:t>Tâche invisible de l’histoire littéraire traditionnelle</a:t>
            </a:r>
            <a:endParaRPr lang="fr-BE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Conclusion sur les animateurs de la vie littéraire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Méthodes réticulaires et quantitatives comme première phase exploratoire</a:t>
            </a:r>
          </a:p>
          <a:p>
            <a:r>
              <a:rPr lang="fr-BE" dirty="0" smtClean="0"/>
              <a:t>Sources primaires importantes (correspondance notamment), parce que sans elles, rôle seulement supputé, déduit par recoupement</a:t>
            </a:r>
          </a:p>
          <a:p>
            <a:r>
              <a:rPr lang="fr-BE" dirty="0" smtClean="0"/>
              <a:t>Histoire de ces animateurs reste à écrire.</a:t>
            </a:r>
          </a:p>
          <a:p>
            <a:endParaRPr lang="fr-BE" dirty="0" smtClean="0"/>
          </a:p>
          <a:p>
            <a:pPr>
              <a:buNone/>
            </a:pPr>
            <a:r>
              <a:rPr lang="fr-BE" dirty="0" smtClean="0"/>
              <a:t>Merci à Anne-Flore </a:t>
            </a:r>
            <a:r>
              <a:rPr lang="fr-BE" dirty="0" err="1" smtClean="0"/>
              <a:t>Tooth</a:t>
            </a:r>
            <a:r>
              <a:rPr lang="fr-BE" dirty="0" smtClean="0"/>
              <a:t> pour ses recherches.</a:t>
            </a:r>
            <a:endParaRPr lang="fr-B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Pour une approche systématique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Qu’est-ce qui définit ces animateurs? Quel est leur point commun?</a:t>
            </a:r>
          </a:p>
          <a:p>
            <a:r>
              <a:rPr lang="fr-BE" dirty="0" smtClean="0"/>
              <a:t>Postulat : leurs relations</a:t>
            </a:r>
          </a:p>
          <a:p>
            <a:pPr lvl="7"/>
            <a:r>
              <a:rPr lang="fr-BE" dirty="0" smtClean="0"/>
              <a:t>dans le champ culturel et artistique</a:t>
            </a:r>
          </a:p>
          <a:p>
            <a:pPr lvl="7"/>
            <a:r>
              <a:rPr lang="fr-BE" dirty="0" smtClean="0"/>
              <a:t>dans le champ politique</a:t>
            </a:r>
          </a:p>
          <a:p>
            <a:pPr lvl="7"/>
            <a:r>
              <a:rPr lang="fr-BE" dirty="0" smtClean="0"/>
              <a:t>dans le champ économique</a:t>
            </a:r>
            <a:endParaRPr lang="fr-BE" dirty="0"/>
          </a:p>
          <a:p>
            <a:r>
              <a:rPr lang="fr-BE" dirty="0" smtClean="0">
                <a:sym typeface="Wingdings" pitchFamily="2" charset="2"/>
              </a:rPr>
              <a:t> un animateur de la vie littéraire est quelqu’un qui a un important « capital relationnel ».</a:t>
            </a:r>
          </a:p>
          <a:p>
            <a:r>
              <a:rPr lang="fr-BE" dirty="0" smtClean="0">
                <a:sym typeface="Wingdings" pitchFamily="2" charset="2"/>
              </a:rPr>
              <a:t>L’animateur est celui qui entretient le « lien social » au sein du (sous-)champ littéraire</a:t>
            </a:r>
            <a:endParaRPr lang="fr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Capital relationnel et capital social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En première approximation</a:t>
            </a:r>
          </a:p>
          <a:p>
            <a:pPr lvl="1"/>
            <a:r>
              <a:rPr lang="fr-BE" dirty="0" smtClean="0"/>
              <a:t>Capital social : importance des relations personnelles, de leur volume et de leur qualité (Bourdieu, Lin)</a:t>
            </a:r>
          </a:p>
          <a:p>
            <a:pPr lvl="1"/>
            <a:endParaRPr lang="fr-BE" dirty="0" smtClean="0"/>
          </a:p>
          <a:p>
            <a:pPr lvl="1"/>
            <a:r>
              <a:rPr lang="fr-BE" dirty="0" smtClean="0"/>
              <a:t>Capital relationnel : importance de la position structurelle de l’agent au sein d’un réseau de relations (Burt, </a:t>
            </a:r>
            <a:r>
              <a:rPr lang="fr-BE" dirty="0" err="1" smtClean="0"/>
              <a:t>Granovetter</a:t>
            </a:r>
            <a:r>
              <a:rPr lang="fr-BE" dirty="0" smtClean="0"/>
              <a:t>)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Réseau de relations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Comment établir le réseau de relations </a:t>
            </a:r>
            <a:r>
              <a:rPr lang="fr-BE" smtClean="0"/>
              <a:t>d’une époque ?</a:t>
            </a:r>
            <a:endParaRPr lang="fr-BE" dirty="0" smtClean="0"/>
          </a:p>
          <a:p>
            <a:pPr lvl="1"/>
            <a:r>
              <a:rPr lang="fr-BE" dirty="0" smtClean="0"/>
              <a:t>Problème de l’exhaustivité</a:t>
            </a:r>
          </a:p>
          <a:p>
            <a:pPr lvl="1"/>
            <a:r>
              <a:rPr lang="fr-BE" dirty="0" smtClean="0"/>
              <a:t>Définir un type de relations</a:t>
            </a:r>
          </a:p>
          <a:p>
            <a:pPr lvl="2"/>
            <a:r>
              <a:rPr lang="fr-BE" dirty="0" smtClean="0"/>
              <a:t>Ici : appartenance commune à un lieu de sociabilité littéraire</a:t>
            </a:r>
          </a:p>
          <a:p>
            <a:pPr lvl="1"/>
            <a:r>
              <a:rPr lang="fr-BE" dirty="0" smtClean="0"/>
              <a:t>Établir la liste de ces relations</a:t>
            </a:r>
          </a:p>
          <a:p>
            <a:pPr lvl="2"/>
            <a:r>
              <a:rPr lang="fr-BE" dirty="0" smtClean="0"/>
              <a:t>Ici : liste des lieux de sociabilité littéraire et de leur personnel</a:t>
            </a:r>
          </a:p>
          <a:p>
            <a:pPr lvl="1"/>
            <a:endParaRPr lang="fr-BE" dirty="0" smtClean="0"/>
          </a:p>
          <a:p>
            <a:pPr lvl="1"/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Lieux de sociabilité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ARLLF (Académie royale)</a:t>
            </a:r>
          </a:p>
          <a:p>
            <a:r>
              <a:rPr lang="fr-BE" dirty="0" smtClean="0"/>
              <a:t>PEN Club</a:t>
            </a:r>
          </a:p>
          <a:p>
            <a:r>
              <a:rPr lang="fr-BE" dirty="0" err="1" smtClean="0"/>
              <a:t>Scriptores</a:t>
            </a:r>
            <a:r>
              <a:rPr lang="fr-BE" dirty="0" smtClean="0"/>
              <a:t> </a:t>
            </a:r>
            <a:r>
              <a:rPr lang="fr-BE" dirty="0" err="1" smtClean="0"/>
              <a:t>Catholici</a:t>
            </a:r>
            <a:endParaRPr lang="fr-BE" dirty="0" smtClean="0"/>
          </a:p>
          <a:p>
            <a:r>
              <a:rPr lang="fr-BE" dirty="0" smtClean="0"/>
              <a:t>Front littéraire de gauche</a:t>
            </a:r>
          </a:p>
          <a:p>
            <a:r>
              <a:rPr lang="fr-BE" dirty="0" smtClean="0"/>
              <a:t>Groupe du Lundi</a:t>
            </a:r>
          </a:p>
          <a:p>
            <a:r>
              <a:rPr lang="fr-BE" dirty="0" smtClean="0"/>
              <a:t>Manifestes surréalistes</a:t>
            </a:r>
          </a:p>
          <a:p>
            <a:r>
              <a:rPr lang="fr-BE" dirty="0" smtClean="0"/>
              <a:t>Ça ira !</a:t>
            </a:r>
          </a:p>
          <a:p>
            <a:r>
              <a:rPr lang="fr-BE" dirty="0" smtClean="0"/>
              <a:t>etc.</a:t>
            </a:r>
          </a:p>
          <a:p>
            <a:pPr lvl="1"/>
            <a:r>
              <a:rPr lang="fr-BE" dirty="0" smtClean="0">
                <a:sym typeface="Wingdings" pitchFamily="2" charset="2"/>
              </a:rPr>
              <a:t> nature du lien très différente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Réseau des lieux de sociabilité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1026" name="Picture 2" descr="D:\Dropbox\animateur d'art\réseaucomple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060827"/>
            <a:ext cx="8964488" cy="47971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/>
          <a:lstStyle/>
          <a:p>
            <a:r>
              <a:rPr lang="fr-BE" dirty="0" smtClean="0"/>
              <a:t>Réseau des écrivains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/>
          </a:p>
        </p:txBody>
      </p:sp>
      <p:pic>
        <p:nvPicPr>
          <p:cNvPr id="4098" name="Picture 2" descr="D:\Dropbox\animateur d'art\réseaux des écrivain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32856"/>
            <a:ext cx="9144000" cy="4893236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3563888" y="2780928"/>
            <a:ext cx="5256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solidFill>
                  <a:srgbClr val="0070C0"/>
                </a:solidFill>
              </a:rPr>
              <a:t>Illisible : donc nécessité d’outils quantitatifs pour explorer ces données !</a:t>
            </a:r>
            <a:endParaRPr lang="fr-BE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Indices de centralité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 smtClean="0"/>
              <a:t>Centralité de degré</a:t>
            </a:r>
          </a:p>
          <a:p>
            <a:r>
              <a:rPr lang="fr-BE" dirty="0" smtClean="0"/>
              <a:t>Centralité de proximité</a:t>
            </a:r>
          </a:p>
          <a:p>
            <a:r>
              <a:rPr lang="fr-BE" dirty="0" smtClean="0"/>
              <a:t>Centralité de </a:t>
            </a:r>
            <a:r>
              <a:rPr lang="fr-BE" dirty="0" err="1" smtClean="0"/>
              <a:t>Bonacich</a:t>
            </a:r>
            <a:endParaRPr lang="fr-BE" dirty="0" smtClean="0"/>
          </a:p>
          <a:p>
            <a:r>
              <a:rPr lang="fr-BE" dirty="0" smtClean="0"/>
              <a:t>Centralité d’intermédiarité</a:t>
            </a:r>
          </a:p>
          <a:p>
            <a:r>
              <a:rPr lang="fr-BE" dirty="0" smtClean="0"/>
              <a:t>etc.</a:t>
            </a:r>
          </a:p>
          <a:p>
            <a:endParaRPr lang="fr-BE" dirty="0" smtClean="0"/>
          </a:p>
          <a:p>
            <a:pPr>
              <a:buNone/>
            </a:pPr>
            <a:r>
              <a:rPr lang="fr-BE" dirty="0" smtClean="0">
                <a:sym typeface="Wingdings" pitchFamily="2" charset="2"/>
              </a:rPr>
              <a:t>	 autant d’indices pour pointer où « creuser ».</a:t>
            </a:r>
          </a:p>
          <a:p>
            <a:pPr>
              <a:buNone/>
            </a:pPr>
            <a:r>
              <a:rPr lang="fr-BE" dirty="0" smtClean="0">
                <a:sym typeface="Wingdings" pitchFamily="2" charset="2"/>
              </a:rPr>
              <a:t>	Repérage des animateurs par ces mesures, qui ne signifient pas grand-chose dans l’absolu, sauf à ajuster la focale sur des inconnus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Urbai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0</TotalTime>
  <Words>938</Words>
  <Application>Microsoft Office PowerPoint</Application>
  <PresentationFormat>Affichage à l'écran (4:3)</PresentationFormat>
  <Paragraphs>134</Paragraphs>
  <Slides>24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Urbain</vt:lpstr>
      <vt:lpstr>Méthode pour un repérage des animateurs de la vie littéraire</vt:lpstr>
      <vt:lpstr>Les animateurs de la vie littéraire : approche intuitive</vt:lpstr>
      <vt:lpstr>Pour une approche systématique</vt:lpstr>
      <vt:lpstr>Capital relationnel et capital social</vt:lpstr>
      <vt:lpstr>Réseau de relations</vt:lpstr>
      <vt:lpstr>Lieux de sociabilité</vt:lpstr>
      <vt:lpstr>Réseau des lieux de sociabilité</vt:lpstr>
      <vt:lpstr>Réseau des écrivains</vt:lpstr>
      <vt:lpstr>Indices de centralité</vt:lpstr>
      <vt:lpstr>Centralité de degré</vt:lpstr>
      <vt:lpstr>Centralité de proximité</vt:lpstr>
      <vt:lpstr>Centralité d’intermédiarité</vt:lpstr>
      <vt:lpstr>Deux animateurs oubliés : Gaston Pulings et Pierre Fontaine</vt:lpstr>
      <vt:lpstr>Gaston Pulings : éléments biographiques</vt:lpstr>
      <vt:lpstr>Sources primaires : correspondance</vt:lpstr>
      <vt:lpstr>Plusieurs axes dans la correspondance</vt:lpstr>
      <vt:lpstr>Revues belges</vt:lpstr>
      <vt:lpstr>Collaborations avec modernistes</vt:lpstr>
      <vt:lpstr>L’art avant tout</vt:lpstr>
      <vt:lpstr>Figure d’intermédiaire</vt:lpstr>
      <vt:lpstr>Pulings et le champ artistique</vt:lpstr>
      <vt:lpstr>Pulings et le champ politique</vt:lpstr>
      <vt:lpstr>Conclusion sur Pulings : l’art comme sacerdoce</vt:lpstr>
      <vt:lpstr>Conclusion sur les animateurs de la vie littéraire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Pour un repérage des animateurs de la vie littéraire</dc:title>
  <dc:creator>Windows User</dc:creator>
  <cp:lastModifiedBy>Windows User</cp:lastModifiedBy>
  <cp:revision>30</cp:revision>
  <dcterms:created xsi:type="dcterms:W3CDTF">2012-10-24T08:41:54Z</dcterms:created>
  <dcterms:modified xsi:type="dcterms:W3CDTF">2012-10-25T20:38:58Z</dcterms:modified>
</cp:coreProperties>
</file>