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tiff" ContentType="image/tiff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5"/>
  </p:notesMasterIdLst>
  <p:sldIdLst>
    <p:sldId id="256" r:id="rId2"/>
    <p:sldId id="312" r:id="rId3"/>
    <p:sldId id="313" r:id="rId4"/>
    <p:sldId id="272" r:id="rId5"/>
    <p:sldId id="258" r:id="rId6"/>
    <p:sldId id="259" r:id="rId7"/>
    <p:sldId id="260" r:id="rId8"/>
    <p:sldId id="306" r:id="rId9"/>
    <p:sldId id="262" r:id="rId10"/>
    <p:sldId id="264" r:id="rId11"/>
    <p:sldId id="263" r:id="rId12"/>
    <p:sldId id="265" r:id="rId13"/>
    <p:sldId id="267" r:id="rId14"/>
    <p:sldId id="266" r:id="rId15"/>
    <p:sldId id="274" r:id="rId16"/>
    <p:sldId id="279" r:id="rId17"/>
    <p:sldId id="277" r:id="rId18"/>
    <p:sldId id="315" r:id="rId19"/>
    <p:sldId id="268" r:id="rId20"/>
    <p:sldId id="269" r:id="rId21"/>
    <p:sldId id="270" r:id="rId22"/>
    <p:sldId id="271" r:id="rId23"/>
    <p:sldId id="282" r:id="rId24"/>
    <p:sldId id="283" r:id="rId25"/>
    <p:sldId id="314" r:id="rId26"/>
    <p:sldId id="284" r:id="rId27"/>
    <p:sldId id="290" r:id="rId28"/>
    <p:sldId id="309" r:id="rId29"/>
    <p:sldId id="288" r:id="rId30"/>
    <p:sldId id="291" r:id="rId31"/>
    <p:sldId id="293" r:id="rId32"/>
    <p:sldId id="294" r:id="rId33"/>
    <p:sldId id="295" r:id="rId34"/>
    <p:sldId id="296" r:id="rId35"/>
    <p:sldId id="297" r:id="rId36"/>
    <p:sldId id="311" r:id="rId37"/>
    <p:sldId id="299" r:id="rId38"/>
    <p:sldId id="305" r:id="rId39"/>
    <p:sldId id="301" r:id="rId40"/>
    <p:sldId id="308" r:id="rId41"/>
    <p:sldId id="303" r:id="rId42"/>
    <p:sldId id="304" r:id="rId43"/>
    <p:sldId id="329" r:id="rId44"/>
    <p:sldId id="317" r:id="rId45"/>
    <p:sldId id="330" r:id="rId46"/>
    <p:sldId id="318" r:id="rId47"/>
    <p:sldId id="319" r:id="rId48"/>
    <p:sldId id="320" r:id="rId49"/>
    <p:sldId id="321" r:id="rId50"/>
    <p:sldId id="322" r:id="rId51"/>
    <p:sldId id="323" r:id="rId52"/>
    <p:sldId id="332" r:id="rId53"/>
    <p:sldId id="324" r:id="rId54"/>
    <p:sldId id="325" r:id="rId55"/>
    <p:sldId id="326" r:id="rId56"/>
    <p:sldId id="333" r:id="rId57"/>
    <p:sldId id="336" r:id="rId58"/>
    <p:sldId id="334" r:id="rId59"/>
    <p:sldId id="335" r:id="rId60"/>
    <p:sldId id="328" r:id="rId61"/>
    <p:sldId id="338" r:id="rId62"/>
    <p:sldId id="339" r:id="rId63"/>
    <p:sldId id="340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0549F-ED6D-4275-AD4F-F8D856E0058D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4527C-9F81-4F6D-A337-342AC190B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4527C-9F81-4F6D-A337-342AC190BB19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E657EE9-8A75-4E9D-902B-7EEC85D2D924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729019C-A110-479E-B781-F1864B5F61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EE9-8A75-4E9D-902B-7EEC85D2D924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019C-A110-479E-B781-F1864B5F6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EE9-8A75-4E9D-902B-7EEC85D2D924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019C-A110-479E-B781-F1864B5F61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EE9-8A75-4E9D-902B-7EEC85D2D924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019C-A110-479E-B781-F1864B5F61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E657EE9-8A75-4E9D-902B-7EEC85D2D924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729019C-A110-479E-B781-F1864B5F61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EE9-8A75-4E9D-902B-7EEC85D2D924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019C-A110-479E-B781-F1864B5F61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EE9-8A75-4E9D-902B-7EEC85D2D924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019C-A110-479E-B781-F1864B5F61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EE9-8A75-4E9D-902B-7EEC85D2D924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019C-A110-479E-B781-F1864B5F61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EE9-8A75-4E9D-902B-7EEC85D2D924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019C-A110-479E-B781-F1864B5F61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EE9-8A75-4E9D-902B-7EEC85D2D924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019C-A110-479E-B781-F1864B5F61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57EE9-8A75-4E9D-902B-7EEC85D2D924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019C-A110-479E-B781-F1864B5F61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E657EE9-8A75-4E9D-902B-7EEC85D2D924}" type="datetimeFigureOut">
              <a:rPr lang="en-US" smtClean="0"/>
              <a:pPr/>
              <a:t>9/12/2007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729019C-A110-479E-B781-F1864B5F61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A </a:t>
            </a:r>
            <a:r>
              <a:rPr lang="es-AR" dirty="0" err="1" smtClean="0"/>
              <a:t>propos</a:t>
            </a:r>
            <a:r>
              <a:rPr lang="es-AR" dirty="0" smtClean="0"/>
              <a:t> des </a:t>
            </a:r>
            <a:r>
              <a:rPr lang="es-AR" dirty="0" err="1" smtClean="0"/>
              <a:t>unités</a:t>
            </a:r>
            <a:r>
              <a:rPr lang="es-AR" dirty="0" smtClean="0"/>
              <a:t> de la </a:t>
            </a:r>
            <a:r>
              <a:rPr lang="es-AR" dirty="0" err="1" smtClean="0"/>
              <a:t>langue</a:t>
            </a:r>
            <a:r>
              <a:rPr lang="es-AR" dirty="0" smtClean="0"/>
              <a:t> et du concept de </a:t>
            </a:r>
            <a:r>
              <a:rPr lang="es-AR" dirty="0" err="1" smtClean="0"/>
              <a:t>l’arbitraire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Estanislao Sofía – </a:t>
            </a:r>
            <a:r>
              <a:rPr lang="es-AR" dirty="0" err="1" smtClean="0"/>
              <a:t>Université</a:t>
            </a:r>
            <a:r>
              <a:rPr lang="es-AR" dirty="0" smtClean="0"/>
              <a:t> de Paris X – </a:t>
            </a:r>
            <a:r>
              <a:rPr lang="es-AR" dirty="0" err="1" smtClean="0"/>
              <a:t>Nanterre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800" b="1" dirty="0" smtClean="0"/>
          </a:p>
          <a:p>
            <a:r>
              <a:rPr lang="fr-FR" sz="2800" b="1" dirty="0" smtClean="0"/>
              <a:t>S : {A, B, C, D}</a:t>
            </a:r>
          </a:p>
          <a:p>
            <a:endParaRPr lang="fr-FR" sz="2800" dirty="0" smtClean="0"/>
          </a:p>
          <a:p>
            <a:r>
              <a:rPr lang="fr-FR" sz="2800" dirty="0" smtClean="0"/>
              <a:t>Qu’est-ce que le terme </a:t>
            </a:r>
            <a:r>
              <a:rPr lang="fr-FR" sz="2800" b="1" i="1" dirty="0" smtClean="0"/>
              <a:t>A</a:t>
            </a:r>
            <a:r>
              <a:rPr lang="fr-FR" sz="2800" dirty="0" smtClean="0"/>
              <a:t> ?</a:t>
            </a:r>
          </a:p>
          <a:p>
            <a:r>
              <a:rPr lang="fr-FR" sz="2800" dirty="0" smtClean="0"/>
              <a:t>Quelles sont les propriétés du terme </a:t>
            </a:r>
            <a:r>
              <a:rPr lang="fr-FR" sz="2800" b="1" i="1" dirty="0" smtClean="0"/>
              <a:t>A</a:t>
            </a:r>
            <a:r>
              <a:rPr lang="fr-FR" sz="2800" dirty="0" smtClean="0"/>
              <a:t> ?</a:t>
            </a:r>
            <a:endParaRPr lang="en-US" sz="2800" dirty="0" smtClean="0"/>
          </a:p>
          <a:p>
            <a:r>
              <a:rPr lang="fr-FR" sz="2800" dirty="0" smtClean="0"/>
              <a:t>Où réside l’identité du terme </a:t>
            </a:r>
            <a:r>
              <a:rPr lang="fr-FR" sz="2800" b="1" i="1" dirty="0" smtClean="0"/>
              <a:t>A</a:t>
            </a:r>
            <a:r>
              <a:rPr lang="fr-FR" sz="2800" dirty="0" smtClean="0"/>
              <a:t> ?</a:t>
            </a:r>
          </a:p>
          <a:p>
            <a:r>
              <a:rPr lang="fr-FR" sz="2800" dirty="0" smtClean="0"/>
              <a:t>Etc.</a:t>
            </a:r>
          </a:p>
          <a:p>
            <a:endParaRPr lang="fr-FR" sz="2800" dirty="0" smtClean="0"/>
          </a:p>
          <a:p>
            <a:r>
              <a:rPr lang="fr-FR" sz="2800" dirty="0" smtClean="0"/>
              <a:t>Réponse : « </a:t>
            </a:r>
            <a:r>
              <a:rPr lang="fr-FR" sz="2800" b="1" i="1" dirty="0" smtClean="0"/>
              <a:t>A</a:t>
            </a:r>
            <a:r>
              <a:rPr lang="fr-FR" sz="2800" dirty="0" smtClean="0"/>
              <a:t> est ce que n’est </a:t>
            </a:r>
            <a:r>
              <a:rPr lang="fr-FR" sz="2800" b="1" i="1" dirty="0" smtClean="0"/>
              <a:t>B</a:t>
            </a:r>
            <a:r>
              <a:rPr lang="fr-FR" sz="2800" dirty="0" smtClean="0"/>
              <a:t> ni </a:t>
            </a:r>
            <a:r>
              <a:rPr lang="fr-FR" sz="2800" b="1" i="1" dirty="0" smtClean="0"/>
              <a:t>C</a:t>
            </a:r>
            <a:r>
              <a:rPr lang="fr-FR" sz="2800" dirty="0" smtClean="0"/>
              <a:t> ni </a:t>
            </a:r>
            <a:r>
              <a:rPr lang="fr-FR" sz="2800" b="1" i="1" dirty="0" smtClean="0"/>
              <a:t>D</a:t>
            </a:r>
            <a:r>
              <a:rPr lang="fr-FR" sz="2800" dirty="0" smtClean="0"/>
              <a:t> » 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smtClean="0">
                <a:latin typeface="+mn-lt"/>
              </a:rPr>
              <a:t>1. </a:t>
            </a:r>
            <a:r>
              <a:rPr lang="en-US" sz="2900" dirty="0" err="1" smtClean="0">
                <a:latin typeface="+mn-lt"/>
              </a:rPr>
              <a:t>Dans</a:t>
            </a:r>
            <a:r>
              <a:rPr lang="en-US" sz="2900" dirty="0" smtClean="0">
                <a:latin typeface="+mn-lt"/>
              </a:rPr>
              <a:t> la langue </a:t>
            </a:r>
            <a:r>
              <a:rPr lang="en-US" sz="2900" dirty="0" err="1" smtClean="0">
                <a:latin typeface="+mn-lt"/>
              </a:rPr>
              <a:t>il</a:t>
            </a:r>
            <a:r>
              <a:rPr lang="en-US" sz="2900" dirty="0" smtClean="0">
                <a:latin typeface="+mn-lt"/>
              </a:rPr>
              <a:t> </a:t>
            </a:r>
            <a:r>
              <a:rPr lang="en-US" sz="2900" dirty="0" err="1" smtClean="0">
                <a:latin typeface="+mn-lt"/>
              </a:rPr>
              <a:t>n’y</a:t>
            </a:r>
            <a:r>
              <a:rPr lang="en-US" sz="2900" dirty="0" smtClean="0">
                <a:latin typeface="+mn-lt"/>
              </a:rPr>
              <a:t> a </a:t>
            </a:r>
            <a:r>
              <a:rPr lang="en-US" sz="2900" dirty="0" err="1" smtClean="0">
                <a:latin typeface="+mn-lt"/>
              </a:rPr>
              <a:t>que</a:t>
            </a:r>
            <a:r>
              <a:rPr lang="en-US" sz="2900" dirty="0" smtClean="0">
                <a:latin typeface="+mn-lt"/>
              </a:rPr>
              <a:t> des </a:t>
            </a:r>
            <a:r>
              <a:rPr lang="en-US" sz="2900" dirty="0" err="1" smtClean="0">
                <a:latin typeface="+mn-lt"/>
              </a:rPr>
              <a:t>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b="1" dirty="0" smtClean="0"/>
          </a:p>
          <a:p>
            <a:endParaRPr lang="es-AR" b="1" dirty="0" smtClean="0"/>
          </a:p>
          <a:p>
            <a:pPr algn="ctr"/>
            <a:r>
              <a:rPr lang="es-AR" sz="4400" b="1" dirty="0" smtClean="0"/>
              <a:t>A = ¬B, ¬C, ¬D</a:t>
            </a:r>
          </a:p>
          <a:p>
            <a:pPr algn="ctr"/>
            <a:r>
              <a:rPr lang="es-AR" sz="4400" b="1" dirty="0" smtClean="0"/>
              <a:t>B = ¬C, ¬D, ¬A</a:t>
            </a:r>
          </a:p>
          <a:p>
            <a:pPr algn="ctr"/>
            <a:r>
              <a:rPr lang="es-AR" sz="4400" b="1" dirty="0" smtClean="0"/>
              <a:t>C = ¬D, ¬A, ¬B</a:t>
            </a:r>
          </a:p>
          <a:p>
            <a:pPr algn="ctr"/>
            <a:r>
              <a:rPr lang="es-AR" sz="4400" b="1" dirty="0" smtClean="0"/>
              <a:t>D = ¬A, ¬B, ¬C 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smtClean="0">
                <a:latin typeface="+mn-lt"/>
              </a:rPr>
              <a:t>1. </a:t>
            </a:r>
            <a:r>
              <a:rPr lang="en-US" sz="2900" dirty="0" err="1" smtClean="0">
                <a:latin typeface="+mn-lt"/>
              </a:rPr>
              <a:t>Dans</a:t>
            </a:r>
            <a:r>
              <a:rPr lang="en-US" sz="2900" dirty="0" smtClean="0">
                <a:latin typeface="+mn-lt"/>
              </a:rPr>
              <a:t> la langue </a:t>
            </a:r>
            <a:r>
              <a:rPr lang="en-US" sz="2900" dirty="0" err="1" smtClean="0">
                <a:latin typeface="+mn-lt"/>
              </a:rPr>
              <a:t>il</a:t>
            </a:r>
            <a:r>
              <a:rPr lang="en-US" sz="2900" dirty="0" smtClean="0">
                <a:latin typeface="+mn-lt"/>
              </a:rPr>
              <a:t> </a:t>
            </a:r>
            <a:r>
              <a:rPr lang="en-US" sz="2900" dirty="0" err="1" smtClean="0">
                <a:latin typeface="+mn-lt"/>
              </a:rPr>
              <a:t>n’y</a:t>
            </a:r>
            <a:r>
              <a:rPr lang="en-US" sz="2900" dirty="0" smtClean="0">
                <a:latin typeface="+mn-lt"/>
              </a:rPr>
              <a:t> a </a:t>
            </a:r>
            <a:r>
              <a:rPr lang="en-US" sz="2900" dirty="0" err="1" smtClean="0">
                <a:latin typeface="+mn-lt"/>
              </a:rPr>
              <a:t>que</a:t>
            </a:r>
            <a:r>
              <a:rPr lang="en-US" sz="2900" dirty="0" smtClean="0">
                <a:latin typeface="+mn-lt"/>
              </a:rPr>
              <a:t> des </a:t>
            </a:r>
            <a:r>
              <a:rPr lang="en-US" sz="2900" dirty="0" err="1" smtClean="0">
                <a:latin typeface="+mn-lt"/>
              </a:rPr>
              <a:t>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b="1" dirty="0" smtClean="0"/>
          </a:p>
          <a:p>
            <a:endParaRPr lang="es-AR" b="1" dirty="0" smtClean="0"/>
          </a:p>
          <a:p>
            <a:pPr algn="ctr"/>
            <a:r>
              <a:rPr lang="es-AR" sz="4400" b="1" dirty="0" smtClean="0"/>
              <a:t>A = ¬B, ¬C, ¬D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b="1" dirty="0" smtClean="0"/>
          </a:p>
          <a:p>
            <a:endParaRPr lang="es-AR" b="1" dirty="0" smtClean="0"/>
          </a:p>
          <a:p>
            <a:pPr algn="ctr"/>
            <a:r>
              <a:rPr lang="es-AR" sz="4400" b="1" dirty="0" smtClean="0"/>
              <a:t>A = ¬B, __, ¬D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es-AR" b="1" dirty="0" smtClean="0"/>
          </a:p>
          <a:p>
            <a:pPr algn="ctr"/>
            <a:endParaRPr lang="es-AR" b="1" dirty="0" smtClean="0"/>
          </a:p>
          <a:p>
            <a:pPr algn="ctr"/>
            <a:r>
              <a:rPr lang="es-AR" sz="4400" b="1" dirty="0" smtClean="0"/>
              <a:t>A = ¬B, __, ¬D</a:t>
            </a:r>
          </a:p>
          <a:p>
            <a:pPr algn="ctr"/>
            <a:r>
              <a:rPr lang="es-AR" sz="4400" b="1" dirty="0" smtClean="0"/>
              <a:t>B = __, ¬D, ¬A</a:t>
            </a:r>
          </a:p>
          <a:p>
            <a:pPr algn="ctr"/>
            <a:r>
              <a:rPr lang="es-AR" sz="4400" b="1" dirty="0" smtClean="0"/>
              <a:t>__=_________</a:t>
            </a:r>
          </a:p>
          <a:p>
            <a:pPr algn="ctr"/>
            <a:r>
              <a:rPr lang="es-AR" sz="4400" b="1" dirty="0" smtClean="0"/>
              <a:t>D = ¬A, ¬B, __ 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Les principaux caractères en sont :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1) 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Le caractère arbitraire du signe […] ;</a:t>
            </a:r>
            <a:r>
              <a:rPr lang="fr-FR" dirty="0" smtClean="0"/>
              <a:t> </a:t>
            </a:r>
            <a:r>
              <a:rPr lang="fr-FR" i="1" dirty="0" smtClean="0"/>
              <a:t>2)</a:t>
            </a:r>
            <a:r>
              <a:rPr lang="fr-FR" dirty="0" smtClean="0"/>
              <a:t> Valeur purement négative et différentielle du signe 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[…] ; 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3)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 La valeur du signe est oppositive, et ne vaut que dans un système [G] […] 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2)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 et 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3)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 sont une conséquence nécessaire de 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1). 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Il suffit de dire que les signes sont arbitraires. (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CFS 15 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: 15-16 [=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K2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 : 7 ; =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SM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 : 66])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Les principaux caractères en sont :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1) 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Le caractère arbitraire du signe […] ;</a:t>
            </a:r>
            <a:r>
              <a:rPr lang="fr-FR" dirty="0" smtClean="0"/>
              <a:t> </a:t>
            </a:r>
            <a:r>
              <a:rPr lang="fr-FR" i="1" dirty="0" smtClean="0"/>
              <a:t>2)</a:t>
            </a:r>
            <a:r>
              <a:rPr lang="fr-FR" dirty="0" smtClean="0"/>
              <a:t> Valeur purement négative et différentielle du signe 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[…] ; </a:t>
            </a:r>
            <a:r>
              <a:rPr lang="fr-FR" i="1" dirty="0" smtClean="0"/>
              <a:t>3)</a:t>
            </a:r>
            <a:r>
              <a:rPr lang="fr-FR" dirty="0" smtClean="0"/>
              <a:t> La valeur du signe est oppositive, et ne vaut que dans un système [G] 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[…] 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2)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 et 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3)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 sont une conséquence nécessaire de 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1). 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Il suffit de dire que les signes sont arbitraires. (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CFS 15 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: 15-16 [=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K2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 : 7 ; =</a:t>
            </a:r>
            <a:r>
              <a:rPr lang="fr-FR" i="1" dirty="0" smtClean="0">
                <a:solidFill>
                  <a:schemeClr val="bg1">
                    <a:lumMod val="65000"/>
                  </a:schemeClr>
                </a:solidFill>
              </a:rPr>
              <a:t>SM</a:t>
            </a:r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 : 66])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La langue est un </a:t>
            </a:r>
            <a:r>
              <a:rPr lang="fr-FR" i="1" dirty="0" smtClean="0"/>
              <a:t>système</a:t>
            </a:r>
            <a:r>
              <a:rPr lang="fr-FR" dirty="0" smtClean="0"/>
              <a:t> de valeurs </a:t>
            </a:r>
            <a:r>
              <a:rPr lang="fr-FR" i="1" dirty="0" smtClean="0"/>
              <a:t>purement différentielles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La langue est un </a:t>
            </a:r>
            <a:r>
              <a:rPr lang="fr-FR" i="1" dirty="0" smtClean="0"/>
              <a:t>système</a:t>
            </a:r>
            <a:r>
              <a:rPr lang="fr-FR" dirty="0" smtClean="0"/>
              <a:t> de valeurs </a:t>
            </a:r>
            <a:r>
              <a:rPr lang="fr-FR" i="1" dirty="0" smtClean="0"/>
              <a:t>purement</a:t>
            </a:r>
            <a:r>
              <a:rPr lang="fr-FR" dirty="0" smtClean="0"/>
              <a:t> </a:t>
            </a:r>
            <a:r>
              <a:rPr lang="fr-FR" i="1" dirty="0" smtClean="0"/>
              <a:t>différentielles</a:t>
            </a:r>
            <a:r>
              <a:rPr lang="fr-FR" dirty="0" smtClean="0"/>
              <a:t> </a:t>
            </a:r>
            <a:r>
              <a:rPr lang="fr-FR" b="1" i="1" dirty="0" smtClean="0"/>
              <a:t>parce que</a:t>
            </a:r>
            <a:r>
              <a:rPr lang="fr-FR" b="1" dirty="0" smtClean="0"/>
              <a:t> </a:t>
            </a:r>
            <a:r>
              <a:rPr lang="fr-FR" dirty="0" smtClean="0"/>
              <a:t>le signe est arbitraire.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Quel genre d’entité linguistique résulte de la considération de (</a:t>
            </a:r>
            <a:r>
              <a:rPr lang="fr-FR" b="1" dirty="0" smtClean="0"/>
              <a:t>et seulement de</a:t>
            </a:r>
            <a:r>
              <a:rPr lang="fr-FR" dirty="0" smtClean="0"/>
              <a:t>) ces caractères </a:t>
            </a:r>
            <a:r>
              <a:rPr lang="fr-FR" i="1" dirty="0" smtClean="0"/>
              <a:t>différentiels, oppositifs et négatifs ?</a:t>
            </a:r>
          </a:p>
          <a:p>
            <a:endParaRPr lang="fr-FR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>
                <a:latin typeface="+mn-lt"/>
              </a:rPr>
              <a:t>1. </a:t>
            </a:r>
            <a:r>
              <a:rPr lang="es-AR" dirty="0" err="1" smtClean="0">
                <a:latin typeface="+mn-lt"/>
              </a:rPr>
              <a:t>Dans</a:t>
            </a:r>
            <a:r>
              <a:rPr lang="es-AR" dirty="0" smtClean="0">
                <a:latin typeface="+mn-lt"/>
              </a:rPr>
              <a:t> la </a:t>
            </a:r>
            <a:r>
              <a:rPr lang="es-AR" dirty="0" err="1" smtClean="0">
                <a:latin typeface="+mn-lt"/>
              </a:rPr>
              <a:t>langue</a:t>
            </a:r>
            <a:r>
              <a:rPr lang="es-AR" dirty="0" smtClean="0">
                <a:latin typeface="+mn-lt"/>
              </a:rPr>
              <a:t> </a:t>
            </a:r>
            <a:r>
              <a:rPr lang="es-AR" dirty="0" err="1" smtClean="0">
                <a:latin typeface="+mn-lt"/>
              </a:rPr>
              <a:t>il</a:t>
            </a:r>
            <a:r>
              <a:rPr lang="es-AR" dirty="0" smtClean="0">
                <a:latin typeface="+mn-lt"/>
              </a:rPr>
              <a:t> </a:t>
            </a:r>
            <a:r>
              <a:rPr lang="es-AR" dirty="0" err="1" smtClean="0">
                <a:latin typeface="+mn-lt"/>
              </a:rPr>
              <a:t>n’y</a:t>
            </a:r>
            <a:r>
              <a:rPr lang="es-AR" dirty="0" smtClean="0">
                <a:latin typeface="+mn-lt"/>
              </a:rPr>
              <a:t> a que des </a:t>
            </a:r>
            <a:r>
              <a:rPr lang="es-AR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Quel genre d’entité linguistique résulte de la considération de (</a:t>
            </a:r>
            <a:r>
              <a:rPr lang="fr-FR" b="1" dirty="0" smtClean="0"/>
              <a:t>et seulement de</a:t>
            </a:r>
            <a:r>
              <a:rPr lang="fr-FR" dirty="0" smtClean="0"/>
              <a:t>) ces caractères </a:t>
            </a:r>
            <a:r>
              <a:rPr lang="fr-FR" i="1" dirty="0" smtClean="0"/>
              <a:t>différentiels, oppositifs et négatifs ?</a:t>
            </a:r>
          </a:p>
          <a:p>
            <a:endParaRPr lang="fr-FR" i="1" dirty="0" smtClean="0"/>
          </a:p>
          <a:p>
            <a:r>
              <a:rPr lang="fr-FR" dirty="0" smtClean="0"/>
              <a:t>« Seul le phonème est un signe différentiel pur et vide. L’unique contenu linguistique […] du phonème, c’est sa dissimilitude par rapport à tous les autres phonèmes du système donné. »</a:t>
            </a:r>
          </a:p>
          <a:p>
            <a:pPr algn="r"/>
            <a:r>
              <a:rPr lang="fr-FR" dirty="0" smtClean="0"/>
              <a:t>(Jakobson, 1976 : 78)</a:t>
            </a:r>
            <a:endParaRPr lang="en-US" dirty="0" smtClean="0"/>
          </a:p>
          <a:p>
            <a:endParaRPr lang="fr-FR" i="1" dirty="0" smtClean="0"/>
          </a:p>
          <a:p>
            <a:endParaRPr lang="fr-FR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b="1" dirty="0" smtClean="0"/>
          </a:p>
          <a:p>
            <a:r>
              <a:rPr lang="fr-FR" b="1" dirty="0" smtClean="0"/>
              <a:t>La conception selon laquelle il n’y a </a:t>
            </a:r>
            <a:r>
              <a:rPr lang="fr-FR" b="1" i="1" dirty="0" smtClean="0"/>
              <a:t>que des</a:t>
            </a:r>
            <a:r>
              <a:rPr lang="fr-FR" b="1" dirty="0" smtClean="0"/>
              <a:t> </a:t>
            </a:r>
            <a:r>
              <a:rPr lang="fr-FR" b="1" i="1" dirty="0" smtClean="0"/>
              <a:t>différences </a:t>
            </a:r>
            <a:r>
              <a:rPr lang="fr-FR" b="1" dirty="0" smtClean="0"/>
              <a:t>n’est guère applicable, en l’espèce, à toutes les entités linguistiques, car elle ne l’est pas, déjà, au seul concept de « signe ».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Le </a:t>
            </a:r>
            <a:r>
              <a:rPr lang="fr-FR" dirty="0" smtClean="0"/>
              <a:t>signe est, selon Saussure, un « être double » (</a:t>
            </a:r>
            <a:r>
              <a:rPr lang="fr-FR" i="1" dirty="0" smtClean="0"/>
              <a:t>K2</a:t>
            </a:r>
            <a:r>
              <a:rPr lang="fr-FR" dirty="0" smtClean="0"/>
              <a:t> : 12), l’association d’un concept et une image auditive ou, suivant la terminologie introduite en mai 1911, « le lien unissant le signifiant au signifié » </a:t>
            </a:r>
          </a:p>
          <a:p>
            <a:pPr algn="r"/>
            <a:r>
              <a:rPr lang="fr-FR" dirty="0" smtClean="0"/>
              <a:t>(</a:t>
            </a:r>
            <a:r>
              <a:rPr lang="fr-FR" i="1" dirty="0" smtClean="0"/>
              <a:t>CFS</a:t>
            </a:r>
            <a:r>
              <a:rPr lang="fr-FR" dirty="0" smtClean="0"/>
              <a:t> 58 : 237 [=</a:t>
            </a:r>
            <a:r>
              <a:rPr lang="fr-FR" i="1" dirty="0" smtClean="0"/>
              <a:t>K3</a:t>
            </a:r>
            <a:r>
              <a:rPr lang="fr-FR" dirty="0" smtClean="0"/>
              <a:t> : 93]).</a:t>
            </a:r>
          </a:p>
          <a:p>
            <a:pPr algn="r"/>
            <a:endParaRPr lang="fr-FR" dirty="0" smtClean="0"/>
          </a:p>
          <a:p>
            <a:pPr algn="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Le </a:t>
            </a:r>
            <a:r>
              <a:rPr lang="fr-FR" dirty="0" smtClean="0"/>
              <a:t>signe est, selon Saussure, un « être double » (</a:t>
            </a:r>
            <a:r>
              <a:rPr lang="fr-FR" i="1" dirty="0" smtClean="0"/>
              <a:t>K2</a:t>
            </a:r>
            <a:r>
              <a:rPr lang="fr-FR" dirty="0" smtClean="0"/>
              <a:t> : 12), l’association d’un concept et une image auditive ou, suivant la terminologie introduite en mai 1911, « le lien unissant le signifiant au signifié » </a:t>
            </a:r>
          </a:p>
          <a:p>
            <a:pPr algn="r"/>
            <a:r>
              <a:rPr lang="fr-FR" dirty="0" smtClean="0"/>
              <a:t>(</a:t>
            </a:r>
            <a:r>
              <a:rPr lang="fr-FR" i="1" dirty="0" smtClean="0"/>
              <a:t>CFS</a:t>
            </a:r>
            <a:r>
              <a:rPr lang="fr-FR" dirty="0" smtClean="0"/>
              <a:t> 58 : 237 [=</a:t>
            </a:r>
            <a:r>
              <a:rPr lang="fr-FR" i="1" dirty="0" smtClean="0"/>
              <a:t>K3</a:t>
            </a:r>
            <a:r>
              <a:rPr lang="fr-FR" dirty="0" smtClean="0"/>
              <a:t> : 93]).</a:t>
            </a:r>
          </a:p>
          <a:p>
            <a:pPr algn="r"/>
            <a:endParaRPr lang="fr-FR" dirty="0" smtClean="0"/>
          </a:p>
          <a:p>
            <a:r>
              <a:rPr lang="fr-FR" b="1" dirty="0" smtClean="0"/>
              <a:t>Ainsi défini, le concept de « signe » est inconciliable avec la notion de « système de pures différences ».</a:t>
            </a:r>
            <a:endParaRPr lang="en-US" b="1" dirty="0" smtClean="0"/>
          </a:p>
          <a:p>
            <a:pPr algn="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smtClean="0">
                <a:latin typeface="+mn-lt"/>
              </a:rPr>
              <a:t>2. </a:t>
            </a:r>
            <a:r>
              <a:rPr lang="en-US" sz="2900" dirty="0" err="1" smtClean="0">
                <a:latin typeface="+mn-lt"/>
              </a:rPr>
              <a:t>Dans</a:t>
            </a:r>
            <a:r>
              <a:rPr lang="en-US" sz="2900" dirty="0" smtClean="0">
                <a:latin typeface="+mn-lt"/>
              </a:rPr>
              <a:t> la langue </a:t>
            </a:r>
            <a:r>
              <a:rPr lang="en-US" sz="2900" dirty="0" err="1" smtClean="0">
                <a:latin typeface="+mn-lt"/>
              </a:rPr>
              <a:t>il</a:t>
            </a:r>
            <a:r>
              <a:rPr lang="en-US" sz="2900" dirty="0" smtClean="0">
                <a:latin typeface="+mn-lt"/>
              </a:rPr>
              <a:t> </a:t>
            </a:r>
            <a:r>
              <a:rPr lang="en-US" sz="2900" dirty="0" err="1" smtClean="0">
                <a:latin typeface="+mn-lt"/>
              </a:rPr>
              <a:t>n’y</a:t>
            </a:r>
            <a:r>
              <a:rPr lang="en-US" sz="2900" dirty="0" smtClean="0">
                <a:latin typeface="+mn-lt"/>
              </a:rPr>
              <a:t> a pas </a:t>
            </a:r>
            <a:r>
              <a:rPr lang="en-US" sz="2900" i="1" dirty="0" err="1" smtClean="0">
                <a:latin typeface="+mn-lt"/>
              </a:rPr>
              <a:t>que</a:t>
            </a:r>
            <a:r>
              <a:rPr lang="en-US" sz="2900" dirty="0" smtClean="0">
                <a:latin typeface="+mn-lt"/>
              </a:rPr>
              <a:t> des </a:t>
            </a:r>
            <a:r>
              <a:rPr lang="en-US" sz="2900" dirty="0" err="1" smtClean="0">
                <a:latin typeface="+mn-lt"/>
              </a:rPr>
              <a:t>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fr-FR" dirty="0" smtClean="0"/>
              <a:t>« Valeur des termes et sens des mots. En quoi les deux choses se confondent et se distinguent »</a:t>
            </a:r>
          </a:p>
          <a:p>
            <a:pPr algn="r"/>
            <a:r>
              <a:rPr lang="fr-FR" dirty="0" smtClean="0"/>
              <a:t>(</a:t>
            </a:r>
            <a:r>
              <a:rPr lang="fr-FR" i="1" dirty="0" smtClean="0"/>
              <a:t>CFS</a:t>
            </a:r>
            <a:r>
              <a:rPr lang="fr-FR" dirty="0" smtClean="0"/>
              <a:t> 58 : 282 [=</a:t>
            </a:r>
            <a:r>
              <a:rPr lang="fr-FR" i="1" dirty="0" smtClean="0"/>
              <a:t>K3</a:t>
            </a:r>
            <a:r>
              <a:rPr lang="fr-FR" dirty="0" smtClean="0"/>
              <a:t> : 134])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AR" dirty="0" smtClean="0"/>
          </a:p>
          <a:p>
            <a:r>
              <a:rPr lang="fr-FR" dirty="0" smtClean="0"/>
              <a:t>« C’est peut-être une des opérations les plus délicates à faire en linguistique, de voir comment le sens dépend et cependant reste distinct de la valeur »</a:t>
            </a:r>
          </a:p>
          <a:p>
            <a:pPr algn="r"/>
            <a:r>
              <a:rPr lang="fr-FR" dirty="0" smtClean="0"/>
              <a:t>(</a:t>
            </a:r>
            <a:r>
              <a:rPr lang="fr-FR" i="1" dirty="0" smtClean="0"/>
              <a:t>CFS</a:t>
            </a:r>
            <a:r>
              <a:rPr lang="fr-FR" dirty="0" smtClean="0"/>
              <a:t> 58 : 282 [=</a:t>
            </a:r>
            <a:r>
              <a:rPr lang="fr-FR" i="1" dirty="0" smtClean="0"/>
              <a:t>K3</a:t>
            </a:r>
            <a:r>
              <a:rPr lang="fr-FR" dirty="0" smtClean="0"/>
              <a:t> : 134])</a:t>
            </a:r>
          </a:p>
          <a:p>
            <a:pPr algn="r"/>
            <a:endParaRPr lang="fr-FR" dirty="0" smtClean="0"/>
          </a:p>
          <a:p>
            <a:endParaRPr lang="es-AR" dirty="0" smtClean="0"/>
          </a:p>
          <a:p>
            <a:pPr algn="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 algn="r"/>
            <a:endParaRPr lang="fr-FR" sz="2400" dirty="0" smtClean="0"/>
          </a:p>
          <a:p>
            <a:pPr algn="r"/>
            <a:endParaRPr lang="fr-FR" sz="2400" dirty="0" smtClean="0"/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</a:t>
            </a:r>
            <a:r>
              <a:rPr lang="fr-FR" sz="2400" dirty="0" smtClean="0"/>
              <a:t> 58 : 282 [=</a:t>
            </a:r>
            <a:r>
              <a:rPr lang="fr-FR" sz="2400" i="1" dirty="0" smtClean="0"/>
              <a:t>K3</a:t>
            </a:r>
            <a:r>
              <a:rPr lang="fr-FR" sz="2400" dirty="0" smtClean="0"/>
              <a:t> : 135])</a:t>
            </a:r>
            <a:endParaRPr lang="en-US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pic>
        <p:nvPicPr>
          <p:cNvPr id="5" name="Picture 4" descr="CONCEPT-IMAGE AUDITIVE + FLECHA PARA ARRIB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2133600"/>
            <a:ext cx="2627376" cy="1115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« Dans cette vue, la signification [</a:t>
            </a:r>
            <a:r>
              <a:rPr lang="fr-FR" sz="2400" i="1" dirty="0" smtClean="0"/>
              <a:t>sic </a:t>
            </a:r>
            <a:r>
              <a:rPr lang="fr-FR" sz="2400" dirty="0" smtClean="0"/>
              <a:t>(= </a:t>
            </a:r>
            <a:r>
              <a:rPr lang="fr-FR" sz="2400" i="1" dirty="0" smtClean="0"/>
              <a:t>concept</a:t>
            </a:r>
            <a:r>
              <a:rPr lang="fr-FR" sz="2400" dirty="0" smtClean="0"/>
              <a:t>, ES)] est la contrepartie de l’image auditive et rien d’autre. »</a:t>
            </a:r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</a:t>
            </a:r>
            <a:r>
              <a:rPr lang="fr-FR" sz="2400" dirty="0" smtClean="0"/>
              <a:t> 58 : 282 [=</a:t>
            </a:r>
            <a:r>
              <a:rPr lang="fr-FR" sz="2400" i="1" dirty="0" smtClean="0"/>
              <a:t>K3</a:t>
            </a:r>
            <a:r>
              <a:rPr lang="fr-FR" sz="2400" dirty="0" smtClean="0"/>
              <a:t> : 135])</a:t>
            </a:r>
            <a:endParaRPr lang="en-US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pic>
        <p:nvPicPr>
          <p:cNvPr id="5" name="Picture 4" descr="CONCEPT-IMAGE AUDITIVE + FLECHA PARA ARRIB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2133600"/>
            <a:ext cx="2627376" cy="1115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« La signification [</a:t>
            </a:r>
            <a:r>
              <a:rPr lang="fr-FR" i="1" dirty="0" smtClean="0"/>
              <a:t>sic </a:t>
            </a:r>
            <a:r>
              <a:rPr lang="fr-FR" dirty="0" smtClean="0"/>
              <a:t>(= </a:t>
            </a:r>
            <a:r>
              <a:rPr lang="fr-FR" i="1" dirty="0" smtClean="0"/>
              <a:t>concept</a:t>
            </a:r>
            <a:r>
              <a:rPr lang="fr-FR" dirty="0" smtClean="0"/>
              <a:t>, ES)] qui nous apparaît comme la contrepartie de l’image auditive est tout autant la contrepartie des termes coexistants dans la langue »</a:t>
            </a:r>
          </a:p>
          <a:p>
            <a:pPr algn="r"/>
            <a:r>
              <a:rPr lang="fr-FR" dirty="0" smtClean="0"/>
              <a:t>(</a:t>
            </a:r>
            <a:r>
              <a:rPr lang="fr-FR" i="1" dirty="0" smtClean="0"/>
              <a:t>CFS</a:t>
            </a:r>
            <a:r>
              <a:rPr lang="fr-FR" dirty="0" smtClean="0"/>
              <a:t> 58 : 282 [=</a:t>
            </a:r>
            <a:r>
              <a:rPr lang="fr-FR" i="1" dirty="0" smtClean="0"/>
              <a:t>K3</a:t>
            </a:r>
            <a:r>
              <a:rPr lang="fr-FR" dirty="0" smtClean="0"/>
              <a:t> : 135])</a:t>
            </a:r>
          </a:p>
          <a:p>
            <a:pPr algn="r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>
                <a:latin typeface="+mn-lt"/>
              </a:rPr>
              <a:t>1. </a:t>
            </a:r>
            <a:r>
              <a:rPr lang="es-AR" dirty="0" err="1" smtClean="0">
                <a:latin typeface="+mn-lt"/>
              </a:rPr>
              <a:t>Dans</a:t>
            </a:r>
            <a:r>
              <a:rPr lang="es-AR" dirty="0" smtClean="0">
                <a:latin typeface="+mn-lt"/>
              </a:rPr>
              <a:t> la </a:t>
            </a:r>
            <a:r>
              <a:rPr lang="es-AR" dirty="0" err="1" smtClean="0">
                <a:latin typeface="+mn-lt"/>
              </a:rPr>
              <a:t>langue</a:t>
            </a:r>
            <a:r>
              <a:rPr lang="es-AR" dirty="0" smtClean="0">
                <a:latin typeface="+mn-lt"/>
              </a:rPr>
              <a:t> </a:t>
            </a:r>
            <a:r>
              <a:rPr lang="es-AR" dirty="0" err="1" smtClean="0">
                <a:latin typeface="+mn-lt"/>
              </a:rPr>
              <a:t>il</a:t>
            </a:r>
            <a:r>
              <a:rPr lang="es-AR" dirty="0" smtClean="0">
                <a:latin typeface="+mn-lt"/>
              </a:rPr>
              <a:t> </a:t>
            </a:r>
            <a:r>
              <a:rPr lang="es-AR" dirty="0" err="1" smtClean="0">
                <a:latin typeface="+mn-lt"/>
              </a:rPr>
              <a:t>n’y</a:t>
            </a:r>
            <a:r>
              <a:rPr lang="es-AR" dirty="0" smtClean="0">
                <a:latin typeface="+mn-lt"/>
              </a:rPr>
              <a:t> a que des </a:t>
            </a:r>
            <a:r>
              <a:rPr lang="es-AR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 L</a:t>
            </a:r>
            <a:r>
              <a:rPr lang="en-US" sz="2400" dirty="0" smtClean="0"/>
              <a:t>a langue </a:t>
            </a:r>
            <a:r>
              <a:rPr lang="en-US" sz="2400" dirty="0" err="1" smtClean="0"/>
              <a:t>est</a:t>
            </a:r>
            <a:r>
              <a:rPr lang="en-US" sz="2400" dirty="0" smtClean="0"/>
              <a:t> un </a:t>
            </a:r>
            <a:r>
              <a:rPr lang="en-US" sz="2400" dirty="0" err="1" smtClean="0"/>
              <a:t>système</a:t>
            </a:r>
            <a:r>
              <a:rPr lang="en-US" sz="2400" dirty="0" smtClean="0"/>
              <a:t> de </a:t>
            </a:r>
            <a:r>
              <a:rPr lang="en-US" sz="2400" dirty="0" err="1" smtClean="0"/>
              <a:t>signes</a:t>
            </a:r>
            <a:r>
              <a:rPr lang="fr-FR" sz="2400" dirty="0" smtClean="0"/>
              <a:t> »</a:t>
            </a:r>
            <a:endParaRPr lang="en-US" sz="2400" dirty="0" smtClean="0"/>
          </a:p>
          <a:p>
            <a:pPr marL="5538788" indent="-273050"/>
            <a:r>
              <a:rPr lang="en-US" sz="2400" dirty="0" smtClean="0"/>
              <a:t>(</a:t>
            </a:r>
            <a:r>
              <a:rPr lang="en-US" sz="2400" i="1" cap="small" dirty="0" smtClean="0"/>
              <a:t>K2</a:t>
            </a:r>
            <a:r>
              <a:rPr lang="en-US" sz="2400" dirty="0" smtClean="0"/>
              <a:t> : 7)</a:t>
            </a:r>
            <a:endParaRPr lang="fr-FR" sz="2400" dirty="0" smtClean="0"/>
          </a:p>
          <a:p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 algn="r"/>
            <a:endParaRPr lang="fr-FR" dirty="0" smtClean="0"/>
          </a:p>
          <a:p>
            <a:pPr algn="r"/>
            <a:endParaRPr lang="fr-FR" dirty="0" smtClean="0"/>
          </a:p>
          <a:p>
            <a:pPr algn="r"/>
            <a:endParaRPr lang="fr-FR" dirty="0" smtClean="0"/>
          </a:p>
          <a:p>
            <a:pPr algn="r"/>
            <a:endParaRPr lang="fr-FR" dirty="0" smtClean="0"/>
          </a:p>
          <a:p>
            <a:pPr algn="r"/>
            <a:endParaRPr lang="fr-FR" dirty="0" smtClean="0"/>
          </a:p>
          <a:p>
            <a:pPr algn="r"/>
            <a:r>
              <a:rPr lang="fr-FR" dirty="0" smtClean="0"/>
              <a:t>(</a:t>
            </a:r>
            <a:r>
              <a:rPr lang="fr-FR" i="1" dirty="0" smtClean="0"/>
              <a:t>CFS</a:t>
            </a:r>
            <a:r>
              <a:rPr lang="fr-FR" dirty="0" smtClean="0"/>
              <a:t> 58 : 282 [=</a:t>
            </a:r>
            <a:r>
              <a:rPr lang="fr-FR" i="1" dirty="0" smtClean="0"/>
              <a:t>K3</a:t>
            </a:r>
            <a:r>
              <a:rPr lang="fr-FR" dirty="0" smtClean="0"/>
              <a:t> : 135])</a:t>
            </a:r>
          </a:p>
          <a:p>
            <a:pPr algn="r"/>
            <a:endParaRPr lang="fr-FR" dirty="0" smtClean="0"/>
          </a:p>
        </p:txBody>
      </p:sp>
      <p:pic>
        <p:nvPicPr>
          <p:cNvPr id="4" name="Content Placeholder 3" descr="s1 cn ABC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2438400"/>
            <a:ext cx="6429078" cy="8223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« Au premier abord, pas de rapports entre flèches a) et flèches b). […] La valeur est la contrepartie des termes coexistants. Comment cela se confond-il avec ce qui est contrepartie de l’image auditive [?] »</a:t>
            </a:r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</a:t>
            </a:r>
            <a:r>
              <a:rPr lang="fr-FR" sz="2400" dirty="0" smtClean="0"/>
              <a:t> 58 : 283 [=</a:t>
            </a:r>
            <a:r>
              <a:rPr lang="fr-FR" sz="2400" i="1" dirty="0" smtClean="0"/>
              <a:t>K3</a:t>
            </a:r>
            <a:r>
              <a:rPr lang="fr-FR" sz="2400" dirty="0" smtClean="0"/>
              <a:t> : 135])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« Au premier abord, pas de rapports entre flèches a) et flèches b). […] La valeur est la contrepartie des termes coexistants. Comment cela se confond-il avec ce qui est contrepartie de l’image auditive [?] »</a:t>
            </a:r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</a:t>
            </a:r>
            <a:r>
              <a:rPr lang="fr-FR" sz="2400" dirty="0" smtClean="0"/>
              <a:t> 58 : 283 [=</a:t>
            </a:r>
            <a:r>
              <a:rPr lang="fr-FR" sz="2400" i="1" dirty="0" smtClean="0"/>
              <a:t>K3</a:t>
            </a:r>
            <a:r>
              <a:rPr lang="fr-FR" sz="2400" dirty="0" smtClean="0"/>
              <a:t> : 135])</a:t>
            </a:r>
          </a:p>
        </p:txBody>
      </p:sp>
      <p:pic>
        <p:nvPicPr>
          <p:cNvPr id="5" name="Content Placeholder 3" descr="s1 cn ABC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2247014"/>
            <a:ext cx="4038601" cy="5165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« Au premier abord, pas de rapports entre flèches a) et flèches b). […] La valeur est la contrepartie des termes coexistants. Comment cela se confond-il avec ce qui est contrepartie de l’image auditive [?] »</a:t>
            </a:r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</a:t>
            </a:r>
            <a:r>
              <a:rPr lang="fr-FR" sz="2400" dirty="0" smtClean="0"/>
              <a:t> 58 : 283 [=</a:t>
            </a:r>
            <a:r>
              <a:rPr lang="fr-FR" sz="2400" i="1" dirty="0" smtClean="0"/>
              <a:t>K3</a:t>
            </a:r>
            <a:r>
              <a:rPr lang="fr-FR" sz="2400" dirty="0" smtClean="0"/>
              <a:t> : 135])</a:t>
            </a:r>
          </a:p>
        </p:txBody>
      </p:sp>
      <p:pic>
        <p:nvPicPr>
          <p:cNvPr id="5" name="Content Placeholder 3" descr="s1 cn ABC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2247014"/>
            <a:ext cx="4038601" cy="516565"/>
          </a:xfrm>
          <a:prstGeom prst="rect">
            <a:avLst/>
          </a:prstGeom>
        </p:spPr>
      </p:pic>
      <p:pic>
        <p:nvPicPr>
          <p:cNvPr id="6" name="Picture 5" descr="CONCEPT-IMAGE AUDITIVE + FLECHA PARA ARRIB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8800" y="1981200"/>
            <a:ext cx="2362200" cy="1002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« La signification comme contrepartie de l’image [c.-à-d. le concept, ES] et la signification comme contrepartie des termes coexistants [c.-à-d. la </a:t>
            </a:r>
            <a:r>
              <a:rPr lang="fr-FR" sz="2400" i="1" dirty="0" smtClean="0"/>
              <a:t>valeur</a:t>
            </a:r>
            <a:r>
              <a:rPr lang="fr-FR" sz="2400" dirty="0" smtClean="0"/>
              <a:t>, ES] se confondent » </a:t>
            </a:r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</a:t>
            </a:r>
            <a:r>
              <a:rPr lang="fr-FR" sz="2400" dirty="0" smtClean="0"/>
              <a:t> 58 : 283 [=</a:t>
            </a:r>
            <a:r>
              <a:rPr lang="fr-FR" sz="2400" i="1" dirty="0" smtClean="0"/>
              <a:t>K3</a:t>
            </a:r>
            <a:r>
              <a:rPr lang="fr-FR" sz="2400" dirty="0" smtClean="0"/>
              <a:t> : 135])</a:t>
            </a:r>
          </a:p>
        </p:txBody>
      </p:sp>
      <p:pic>
        <p:nvPicPr>
          <p:cNvPr id="5" name="Content Placeholder 3" descr="s1 cn ABC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2247014"/>
            <a:ext cx="4038601" cy="516565"/>
          </a:xfrm>
          <a:prstGeom prst="rect">
            <a:avLst/>
          </a:prstGeom>
        </p:spPr>
      </p:pic>
      <p:pic>
        <p:nvPicPr>
          <p:cNvPr id="6" name="Picture 5" descr="CONCEPT-IMAGE AUDITIVE + FLECHA PARA ARRIB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8800" y="1981200"/>
            <a:ext cx="2362200" cy="1002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 algn="r"/>
            <a:endParaRPr lang="fr-FR" sz="2400" dirty="0" smtClean="0"/>
          </a:p>
          <a:p>
            <a:pPr algn="r"/>
            <a:endParaRPr lang="fr-FR" sz="2400" dirty="0" smtClean="0"/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</a:t>
            </a:r>
            <a:r>
              <a:rPr lang="fr-FR" sz="2400" dirty="0" smtClean="0"/>
              <a:t> 58 : 282-283)</a:t>
            </a:r>
          </a:p>
        </p:txBody>
      </p:sp>
      <p:pic>
        <p:nvPicPr>
          <p:cNvPr id="7" name="Picture 6" descr="similiedissimile.t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80" y="2051304"/>
            <a:ext cx="9042840" cy="14538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« Le rapport </a:t>
            </a:r>
            <a:r>
              <a:rPr lang="fr-FR" sz="2400" dirty="0" err="1" smtClean="0"/>
              <a:t>simile</a:t>
            </a:r>
            <a:r>
              <a:rPr lang="fr-FR" sz="2400" dirty="0" smtClean="0"/>
              <a:t> : dissimile est une chose parfaitement différente du rapport </a:t>
            </a:r>
            <a:r>
              <a:rPr lang="fr-FR" sz="2400" dirty="0" err="1" smtClean="0"/>
              <a:t>simile</a:t>
            </a:r>
            <a:r>
              <a:rPr lang="fr-FR" sz="2400" dirty="0" smtClean="0"/>
              <a:t> : </a:t>
            </a:r>
            <a:r>
              <a:rPr lang="fr-FR" sz="2400" dirty="0" err="1" smtClean="0"/>
              <a:t>similia</a:t>
            </a:r>
            <a:r>
              <a:rPr lang="fr-FR" sz="2400" dirty="0" smtClean="0"/>
              <a:t> »</a:t>
            </a:r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</a:t>
            </a:r>
            <a:r>
              <a:rPr lang="fr-FR" sz="2400" dirty="0" smtClean="0"/>
              <a:t> 58 : 282-283)</a:t>
            </a:r>
          </a:p>
        </p:txBody>
      </p:sp>
      <p:pic>
        <p:nvPicPr>
          <p:cNvPr id="7" name="Picture 6" descr="similiedissimile.t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80" y="2051304"/>
            <a:ext cx="9042840" cy="1453896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</p:pic>
      <p:sp>
        <p:nvSpPr>
          <p:cNvPr id="5" name="Oval 4"/>
          <p:cNvSpPr/>
          <p:nvPr/>
        </p:nvSpPr>
        <p:spPr>
          <a:xfrm>
            <a:off x="3048000" y="1905000"/>
            <a:ext cx="1828800" cy="16002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0" y="2514600"/>
            <a:ext cx="8839200" cy="114300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en-US" sz="4800" b="1" dirty="0" smtClean="0">
                <a:sym typeface="Symbol"/>
              </a:rPr>
              <a:t>                   </a:t>
            </a:r>
            <a:r>
              <a:rPr lang="en-US" sz="6600" b="1" dirty="0" smtClean="0">
                <a:sym typeface="Symbol"/>
              </a:rPr>
              <a:t></a:t>
            </a:r>
            <a:endParaRPr lang="en-US" sz="6600" b="1" dirty="0" smtClean="0"/>
          </a:p>
          <a:p>
            <a:endParaRPr lang="fr-FR" sz="2400" dirty="0" smtClean="0"/>
          </a:p>
        </p:txBody>
      </p:sp>
      <p:pic>
        <p:nvPicPr>
          <p:cNvPr id="7" name="Picture 6" descr="a modificar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4114800"/>
            <a:ext cx="1895475" cy="1914525"/>
          </a:xfrm>
          <a:prstGeom prst="rect">
            <a:avLst/>
          </a:prstGeom>
        </p:spPr>
      </p:pic>
      <p:pic>
        <p:nvPicPr>
          <p:cNvPr id="8" name="Picture 7" descr="A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133600"/>
            <a:ext cx="8088930" cy="630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n-lt"/>
              </a:rPr>
              <a:t>2. Dans la langue il n’y a pas </a:t>
            </a:r>
            <a:r>
              <a:rPr lang="fr-FR" i="1" dirty="0" smtClean="0">
                <a:latin typeface="+mn-lt"/>
              </a:rPr>
              <a:t>que</a:t>
            </a:r>
            <a:r>
              <a:rPr lang="fr-FR" dirty="0" smtClean="0">
                <a:latin typeface="+mn-lt"/>
              </a:rPr>
              <a:t> des 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800" b="1" dirty="0" smtClean="0"/>
          </a:p>
          <a:p>
            <a:r>
              <a:rPr lang="fr-FR" sz="2800" b="1" dirty="0" smtClean="0"/>
              <a:t>S : {A, B, C, D}</a:t>
            </a:r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n-lt"/>
              </a:rPr>
              <a:t>2. Dans la langue il n’y a pas </a:t>
            </a:r>
            <a:r>
              <a:rPr lang="fr-FR" i="1" dirty="0" smtClean="0">
                <a:latin typeface="+mn-lt"/>
              </a:rPr>
              <a:t>que</a:t>
            </a:r>
            <a:r>
              <a:rPr lang="fr-FR" dirty="0" smtClean="0">
                <a:latin typeface="+mn-lt"/>
              </a:rPr>
              <a:t> des 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800" b="1" dirty="0" smtClean="0"/>
          </a:p>
          <a:p>
            <a:r>
              <a:rPr lang="fr-FR" sz="2800" b="1" dirty="0" smtClean="0"/>
              <a:t>S : {A, B, C, D}</a:t>
            </a:r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dirty="0" smtClean="0"/>
          </a:p>
          <a:p>
            <a:endParaRPr lang="en-US" sz="2800" dirty="0"/>
          </a:p>
        </p:txBody>
      </p:sp>
      <p:pic>
        <p:nvPicPr>
          <p:cNvPr id="4" name="Picture 3" descr="abcdrapports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27" y="2971800"/>
            <a:ext cx="7148946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>
                <a:latin typeface="+mn-lt"/>
              </a:rPr>
              <a:t>1. </a:t>
            </a:r>
            <a:r>
              <a:rPr lang="es-AR" dirty="0" err="1" smtClean="0">
                <a:latin typeface="+mn-lt"/>
              </a:rPr>
              <a:t>Dans</a:t>
            </a:r>
            <a:r>
              <a:rPr lang="es-AR" dirty="0" smtClean="0">
                <a:latin typeface="+mn-lt"/>
              </a:rPr>
              <a:t> la </a:t>
            </a:r>
            <a:r>
              <a:rPr lang="es-AR" dirty="0" err="1" smtClean="0">
                <a:latin typeface="+mn-lt"/>
              </a:rPr>
              <a:t>langue</a:t>
            </a:r>
            <a:r>
              <a:rPr lang="es-AR" dirty="0" smtClean="0">
                <a:latin typeface="+mn-lt"/>
              </a:rPr>
              <a:t> </a:t>
            </a:r>
            <a:r>
              <a:rPr lang="es-AR" dirty="0" err="1" smtClean="0">
                <a:latin typeface="+mn-lt"/>
              </a:rPr>
              <a:t>il</a:t>
            </a:r>
            <a:r>
              <a:rPr lang="es-AR" dirty="0" smtClean="0">
                <a:latin typeface="+mn-lt"/>
              </a:rPr>
              <a:t> </a:t>
            </a:r>
            <a:r>
              <a:rPr lang="es-AR" dirty="0" err="1" smtClean="0">
                <a:latin typeface="+mn-lt"/>
              </a:rPr>
              <a:t>n’y</a:t>
            </a:r>
            <a:r>
              <a:rPr lang="es-AR" dirty="0" smtClean="0">
                <a:latin typeface="+mn-lt"/>
              </a:rPr>
              <a:t> a que des </a:t>
            </a:r>
            <a:r>
              <a:rPr lang="es-AR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 L</a:t>
            </a:r>
            <a:r>
              <a:rPr lang="en-US" sz="2400" dirty="0" smtClean="0"/>
              <a:t>a langue </a:t>
            </a:r>
            <a:r>
              <a:rPr lang="en-US" sz="2400" dirty="0" err="1" smtClean="0"/>
              <a:t>est</a:t>
            </a:r>
            <a:r>
              <a:rPr lang="en-US" sz="2400" dirty="0" smtClean="0"/>
              <a:t> un </a:t>
            </a:r>
            <a:r>
              <a:rPr lang="en-US" sz="2400" dirty="0" err="1" smtClean="0"/>
              <a:t>système</a:t>
            </a:r>
            <a:r>
              <a:rPr lang="en-US" sz="2400" dirty="0" smtClean="0"/>
              <a:t> de </a:t>
            </a:r>
            <a:r>
              <a:rPr lang="en-US" sz="2400" dirty="0" err="1" smtClean="0"/>
              <a:t>signes</a:t>
            </a:r>
            <a:r>
              <a:rPr lang="fr-FR" sz="2400" dirty="0" smtClean="0"/>
              <a:t> »</a:t>
            </a:r>
            <a:endParaRPr lang="en-US" sz="2400" dirty="0" smtClean="0"/>
          </a:p>
          <a:p>
            <a:pPr marL="5545138" indent="-279400"/>
            <a:r>
              <a:rPr lang="en-US" sz="2400" dirty="0" smtClean="0"/>
              <a:t>(</a:t>
            </a:r>
            <a:r>
              <a:rPr lang="en-US" sz="2400" i="1" cap="small" dirty="0" smtClean="0"/>
              <a:t>K2</a:t>
            </a:r>
            <a:r>
              <a:rPr lang="en-US" sz="2400" dirty="0" smtClean="0"/>
              <a:t> : 7)</a:t>
            </a:r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« Les principaux caractères en sont :</a:t>
            </a:r>
            <a:endParaRPr lang="en-US" sz="2400" dirty="0" smtClean="0"/>
          </a:p>
          <a:p>
            <a:r>
              <a:rPr lang="fr-FR" sz="2400" i="1" dirty="0" smtClean="0"/>
              <a:t>1) </a:t>
            </a:r>
            <a:r>
              <a:rPr lang="fr-FR" sz="2400" dirty="0" smtClean="0"/>
              <a:t>Le caractère arbitraire du signe […] ; </a:t>
            </a:r>
            <a:r>
              <a:rPr lang="fr-FR" sz="2400" i="1" dirty="0" smtClean="0"/>
              <a:t>2)</a:t>
            </a:r>
            <a:r>
              <a:rPr lang="fr-FR" sz="2400" dirty="0" smtClean="0"/>
              <a:t> </a:t>
            </a:r>
            <a:r>
              <a:rPr lang="fr-FR" sz="2400" b="1" dirty="0" smtClean="0"/>
              <a:t>Valeur purement négative et différentielle du signe </a:t>
            </a:r>
            <a:r>
              <a:rPr lang="fr-FR" sz="2400" dirty="0" smtClean="0"/>
              <a:t>[…] ; </a:t>
            </a:r>
            <a:r>
              <a:rPr lang="fr-FR" sz="2400" i="1" dirty="0" smtClean="0"/>
              <a:t>3)</a:t>
            </a:r>
            <a:r>
              <a:rPr lang="fr-FR" sz="2400" dirty="0" smtClean="0"/>
              <a:t> La valeur du signe est oppositive, et ne vaut que dans un système [G] […] </a:t>
            </a:r>
            <a:r>
              <a:rPr lang="fr-FR" sz="2400" i="1" dirty="0" smtClean="0"/>
              <a:t>2)</a:t>
            </a:r>
            <a:r>
              <a:rPr lang="fr-FR" sz="2400" dirty="0" smtClean="0"/>
              <a:t> et </a:t>
            </a:r>
            <a:r>
              <a:rPr lang="fr-FR" sz="2400" i="1" dirty="0" smtClean="0"/>
              <a:t>3)</a:t>
            </a:r>
            <a:r>
              <a:rPr lang="fr-FR" sz="2400" dirty="0" smtClean="0"/>
              <a:t> sont une conséquence nécessaire de </a:t>
            </a:r>
            <a:r>
              <a:rPr lang="fr-FR" sz="2400" i="1" dirty="0" smtClean="0"/>
              <a:t>1). </a:t>
            </a:r>
            <a:r>
              <a:rPr lang="fr-FR" sz="2400" dirty="0" smtClean="0"/>
              <a:t>Il suffit de dire que les signes sont arbitraires. »</a:t>
            </a:r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 15 </a:t>
            </a:r>
            <a:r>
              <a:rPr lang="fr-FR" sz="2400" dirty="0" smtClean="0"/>
              <a:t>: 15-16 [=</a:t>
            </a:r>
            <a:r>
              <a:rPr lang="fr-FR" sz="2400" i="1" dirty="0" smtClean="0"/>
              <a:t>K2</a:t>
            </a:r>
            <a:r>
              <a:rPr lang="fr-FR" sz="2400" dirty="0" smtClean="0"/>
              <a:t> : 7 ; =</a:t>
            </a:r>
            <a:r>
              <a:rPr lang="fr-FR" sz="2400" i="1" dirty="0" smtClean="0"/>
              <a:t>SM</a:t>
            </a:r>
            <a:r>
              <a:rPr lang="fr-FR" sz="2400" dirty="0" smtClean="0"/>
              <a:t> : 66])</a:t>
            </a:r>
            <a:endParaRPr lang="en-US" sz="2400" dirty="0" smtClean="0"/>
          </a:p>
          <a:p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n-lt"/>
              </a:rPr>
              <a:t>2. Dans la langue il n’y a pas </a:t>
            </a:r>
            <a:r>
              <a:rPr lang="fr-FR" i="1" dirty="0" smtClean="0">
                <a:latin typeface="+mn-lt"/>
              </a:rPr>
              <a:t>que</a:t>
            </a:r>
            <a:r>
              <a:rPr lang="fr-FR" dirty="0" smtClean="0">
                <a:latin typeface="+mn-lt"/>
              </a:rPr>
              <a:t> des 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800" b="1" dirty="0" smtClean="0"/>
          </a:p>
          <a:p>
            <a:r>
              <a:rPr lang="fr-FR" sz="2800" b="1" dirty="0" smtClean="0"/>
              <a:t>S : {A, B, C, D}</a:t>
            </a:r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r>
              <a:rPr lang="fr-FR" sz="2800" b="1" dirty="0" smtClean="0"/>
              <a:t>A = ¬B, ¬C, ¬D</a:t>
            </a:r>
          </a:p>
          <a:p>
            <a:pPr>
              <a:buNone/>
            </a:pPr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pPr>
              <a:buNone/>
            </a:pPr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dirty="0" smtClean="0"/>
          </a:p>
          <a:p>
            <a:endParaRPr lang="en-US" sz="2800" dirty="0"/>
          </a:p>
        </p:txBody>
      </p:sp>
      <p:pic>
        <p:nvPicPr>
          <p:cNvPr id="5" name="Picture 4" descr="abdcocnllav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590800"/>
            <a:ext cx="7467600" cy="17707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n-lt"/>
              </a:rPr>
              <a:t>2. Dans la langue il n’y a pas </a:t>
            </a:r>
            <a:r>
              <a:rPr lang="fr-FR" i="1" dirty="0" smtClean="0">
                <a:latin typeface="+mn-lt"/>
              </a:rPr>
              <a:t>que</a:t>
            </a:r>
            <a:r>
              <a:rPr lang="fr-FR" dirty="0" smtClean="0">
                <a:latin typeface="+mn-lt"/>
              </a:rPr>
              <a:t> des 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800" b="1" dirty="0" smtClean="0"/>
          </a:p>
          <a:p>
            <a:r>
              <a:rPr lang="fr-FR" sz="2800" b="1" dirty="0" smtClean="0"/>
              <a:t>S : {A, B, C, D}</a:t>
            </a:r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r>
              <a:rPr lang="fr-FR" sz="2800" b="1" dirty="0" smtClean="0"/>
              <a:t>A = ¬B, ¬C, ¬D</a:t>
            </a:r>
          </a:p>
          <a:p>
            <a:endParaRPr lang="fr-FR" sz="2800" b="1" dirty="0" smtClean="0"/>
          </a:p>
          <a:p>
            <a:endParaRPr lang="fr-FR" sz="2800" b="1" dirty="0" smtClean="0"/>
          </a:p>
          <a:p>
            <a:endParaRPr lang="fr-FR" sz="2800" dirty="0" smtClean="0"/>
          </a:p>
          <a:p>
            <a:endParaRPr lang="en-US" sz="2800" dirty="0"/>
          </a:p>
        </p:txBody>
      </p:sp>
      <p:pic>
        <p:nvPicPr>
          <p:cNvPr id="5" name="Picture 4" descr="B)S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09188" y="2788920"/>
            <a:ext cx="2325624" cy="1280160"/>
          </a:xfrm>
          <a:prstGeom prst="rect">
            <a:avLst/>
          </a:prstGeom>
        </p:spPr>
      </p:pic>
      <p:pic>
        <p:nvPicPr>
          <p:cNvPr id="6" name="Picture 5" descr="b CON LLAV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09188" y="2788920"/>
            <a:ext cx="2325624" cy="1280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n-lt"/>
              </a:rPr>
              <a:t>2. Dans la langue il n’y a pas </a:t>
            </a:r>
            <a:r>
              <a:rPr lang="fr-FR" i="1" dirty="0" smtClean="0">
                <a:latin typeface="+mn-lt"/>
              </a:rPr>
              <a:t>que</a:t>
            </a:r>
            <a:r>
              <a:rPr lang="fr-FR" dirty="0" smtClean="0">
                <a:latin typeface="+mn-lt"/>
              </a:rPr>
              <a:t> des 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800" b="1" dirty="0" smtClean="0"/>
          </a:p>
          <a:p>
            <a:r>
              <a:rPr lang="fr-FR" sz="2800" b="1" dirty="0" smtClean="0"/>
              <a:t>S : {A, B, C, D}</a:t>
            </a:r>
          </a:p>
          <a:p>
            <a:endParaRPr lang="fr-FR" sz="2800" b="1" dirty="0" smtClean="0"/>
          </a:p>
          <a:p>
            <a:r>
              <a:rPr lang="fr-FR" sz="2800" b="1" dirty="0" smtClean="0"/>
              <a:t>                    </a:t>
            </a:r>
            <a:r>
              <a:rPr lang="en-US" sz="7200" b="1" dirty="0" smtClean="0">
                <a:sym typeface="Symbol"/>
              </a:rPr>
              <a:t>=</a:t>
            </a:r>
            <a:endParaRPr lang="fr-FR" sz="7200" b="1" dirty="0" smtClean="0"/>
          </a:p>
          <a:p>
            <a:endParaRPr lang="fr-FR" sz="2800" b="1" dirty="0" smtClean="0"/>
          </a:p>
          <a:p>
            <a:endParaRPr lang="fr-FR" sz="2800" b="1" dirty="0" smtClean="0"/>
          </a:p>
          <a:p>
            <a:r>
              <a:rPr lang="fr-FR" sz="2800" b="1" dirty="0" smtClean="0"/>
              <a:t>A = ¬B, ¬C, ¬D</a:t>
            </a:r>
          </a:p>
          <a:p>
            <a:pPr>
              <a:buNone/>
            </a:pPr>
            <a:endParaRPr lang="fr-FR" sz="2800" dirty="0" smtClean="0"/>
          </a:p>
          <a:p>
            <a:endParaRPr lang="en-US" sz="2800" dirty="0"/>
          </a:p>
        </p:txBody>
      </p:sp>
      <p:pic>
        <p:nvPicPr>
          <p:cNvPr id="5" name="Picture 4" descr="B)S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788920"/>
            <a:ext cx="1993392" cy="1097280"/>
          </a:xfrm>
          <a:prstGeom prst="rect">
            <a:avLst/>
          </a:prstGeom>
        </p:spPr>
      </p:pic>
      <p:pic>
        <p:nvPicPr>
          <p:cNvPr id="6" name="Picture 5" descr="abcdrapports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3691" y="3048000"/>
            <a:ext cx="5361709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2. Dans la langue il n’y a pas </a:t>
            </a:r>
            <a:r>
              <a:rPr lang="fr-FR" sz="2900" i="1" dirty="0" smtClean="0">
                <a:latin typeface="+mn-lt"/>
              </a:rPr>
              <a:t>que</a:t>
            </a:r>
            <a:r>
              <a:rPr lang="fr-FR" sz="2900" dirty="0" smtClean="0">
                <a:latin typeface="+mn-lt"/>
              </a:rPr>
              <a:t> des 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en-US" sz="4800" b="1" dirty="0" smtClean="0">
                <a:sym typeface="Symbol"/>
              </a:rPr>
              <a:t>                   </a:t>
            </a:r>
            <a:r>
              <a:rPr lang="en-US" sz="6600" b="1" dirty="0" smtClean="0">
                <a:sym typeface="Symbol"/>
              </a:rPr>
              <a:t></a:t>
            </a:r>
            <a:endParaRPr lang="en-US" sz="6600" b="1" dirty="0" smtClean="0"/>
          </a:p>
          <a:p>
            <a:endParaRPr lang="fr-FR" sz="2400" dirty="0" smtClean="0"/>
          </a:p>
        </p:txBody>
      </p:sp>
      <p:pic>
        <p:nvPicPr>
          <p:cNvPr id="7" name="Picture 6" descr="a modificar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4114800"/>
            <a:ext cx="1895475" cy="1914525"/>
          </a:xfrm>
          <a:prstGeom prst="rect">
            <a:avLst/>
          </a:prstGeom>
        </p:spPr>
      </p:pic>
      <p:pic>
        <p:nvPicPr>
          <p:cNvPr id="8" name="Picture 7" descr="A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133600"/>
            <a:ext cx="8088930" cy="630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3. Dans la langue il y a des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3. Dans la langue il y a des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 Nous avons posé comme étant une vérité évidente que le lien du signe [</a:t>
            </a:r>
            <a:r>
              <a:rPr lang="fr-FR" sz="2400" i="1" dirty="0" smtClean="0"/>
              <a:t>sic</a:t>
            </a:r>
            <a:r>
              <a:rPr lang="fr-FR" sz="2400" dirty="0" smtClean="0"/>
              <a:t> (=image auditive), ES] par rapport à l’idée représentée est radicalement arbitraire. [Pourtant,] Dans toute langue, il faut distinguer ce qui reste radicalement arbitraire et ce qu’on peut appeler l’arbitraire relatif. </a:t>
            </a:r>
            <a:r>
              <a:rPr lang="fr-FR" sz="2400" b="1" dirty="0" smtClean="0"/>
              <a:t>Une partie seulement </a:t>
            </a:r>
            <a:r>
              <a:rPr lang="fr-FR" sz="2400" dirty="0" smtClean="0"/>
              <a:t>des signes dans toute langue seront radicalement arbitraires ».</a:t>
            </a:r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</a:t>
            </a:r>
            <a:r>
              <a:rPr lang="fr-FR" sz="2400" dirty="0" smtClean="0"/>
              <a:t> 58 : 230 [=</a:t>
            </a:r>
            <a:r>
              <a:rPr lang="fr-FR" sz="2400" i="1" dirty="0" smtClean="0"/>
              <a:t>K3</a:t>
            </a:r>
            <a:r>
              <a:rPr lang="fr-FR" sz="2400" dirty="0" smtClean="0"/>
              <a:t> : 85])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3. Dans la langue il y a des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 Tout ce qui fait d’une langue un système &lt;ou un organisme&gt; demande d’être abordé sous ce point de vue [...] : &lt;comme une&gt; </a:t>
            </a:r>
            <a:r>
              <a:rPr lang="fr-FR" sz="2400" u="sng" dirty="0" smtClean="0"/>
              <a:t>limitation de l’arbitraire</a:t>
            </a:r>
            <a:r>
              <a:rPr lang="fr-FR" sz="2400" dirty="0" smtClean="0"/>
              <a:t> par rapport à l’idée »</a:t>
            </a:r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</a:t>
            </a:r>
            <a:r>
              <a:rPr lang="fr-FR" sz="2400" dirty="0" smtClean="0"/>
              <a:t> 58 : 232 [=</a:t>
            </a:r>
            <a:r>
              <a:rPr lang="fr-FR" sz="2400" i="1" dirty="0" smtClean="0"/>
              <a:t>K3</a:t>
            </a:r>
            <a:r>
              <a:rPr lang="fr-FR" sz="2400" dirty="0" smtClean="0"/>
              <a:t> : 87]).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 La solidarité des termes dans le système peut être conçue comme une limitation de l’arbitraire, soit solidarité syntagmatique, soit solidarité associative »</a:t>
            </a:r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</a:t>
            </a:r>
            <a:r>
              <a:rPr lang="fr-FR" sz="2400" dirty="0" smtClean="0"/>
              <a:t> : 289 [=</a:t>
            </a:r>
            <a:r>
              <a:rPr lang="fr-FR" sz="2400" i="1" dirty="0" smtClean="0"/>
              <a:t>K3</a:t>
            </a:r>
            <a:r>
              <a:rPr lang="fr-FR" sz="2400" dirty="0" smtClean="0"/>
              <a:t> : 143])</a:t>
            </a:r>
            <a:endParaRPr lang="es-A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 Aucune tranche […] ne peut constituer un syntagme si elle n’est pas divisée en unités plus petites, division qui n’est possible que si chacune de celles-ci fait partie d’une classe de substitutions »</a:t>
            </a:r>
          </a:p>
          <a:p>
            <a:pPr algn="r"/>
            <a:r>
              <a:rPr lang="fr-FR" sz="2400" dirty="0" smtClean="0"/>
              <a:t>(Frei 1974 : 125)</a:t>
            </a:r>
            <a:endParaRPr lang="es-A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 C’est dans la mesure où ces autres formes [</a:t>
            </a:r>
            <a:r>
              <a:rPr lang="fr-FR" sz="2400" i="1" dirty="0" smtClean="0"/>
              <a:t>refaire, parfaire, faire, déranger, déplacer</a:t>
            </a:r>
            <a:r>
              <a:rPr lang="fr-FR" sz="2400" dirty="0" smtClean="0"/>
              <a:t>, ES] flottent autour de </a:t>
            </a:r>
            <a:r>
              <a:rPr lang="fr-FR" sz="2400" i="1" dirty="0" smtClean="0"/>
              <a:t>défaire</a:t>
            </a:r>
            <a:r>
              <a:rPr lang="fr-FR" sz="2400" dirty="0" smtClean="0"/>
              <a:t> que l’on peut analyser, décomposer « défaire » en unités »</a:t>
            </a:r>
            <a:endParaRPr lang="fr-FR" sz="2400" i="1" dirty="0" smtClean="0"/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K2 </a:t>
            </a:r>
            <a:r>
              <a:rPr lang="fr-FR" sz="2400" dirty="0" smtClean="0"/>
              <a:t>: 53)</a:t>
            </a:r>
            <a:endParaRPr lang="es-A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>
                <a:latin typeface="+mn-lt"/>
              </a:rPr>
              <a:t>1. </a:t>
            </a:r>
            <a:r>
              <a:rPr lang="es-AR" dirty="0" err="1" smtClean="0">
                <a:latin typeface="+mn-lt"/>
              </a:rPr>
              <a:t>Dans</a:t>
            </a:r>
            <a:r>
              <a:rPr lang="es-AR" dirty="0" smtClean="0">
                <a:latin typeface="+mn-lt"/>
              </a:rPr>
              <a:t> la </a:t>
            </a:r>
            <a:r>
              <a:rPr lang="es-AR" dirty="0" err="1" smtClean="0">
                <a:latin typeface="+mn-lt"/>
              </a:rPr>
              <a:t>langue</a:t>
            </a:r>
            <a:r>
              <a:rPr lang="es-AR" dirty="0" smtClean="0">
                <a:latin typeface="+mn-lt"/>
              </a:rPr>
              <a:t> </a:t>
            </a:r>
            <a:r>
              <a:rPr lang="es-AR" dirty="0" err="1" smtClean="0">
                <a:latin typeface="+mn-lt"/>
              </a:rPr>
              <a:t>il</a:t>
            </a:r>
            <a:r>
              <a:rPr lang="es-AR" dirty="0" smtClean="0">
                <a:latin typeface="+mn-lt"/>
              </a:rPr>
              <a:t> </a:t>
            </a:r>
            <a:r>
              <a:rPr lang="es-AR" dirty="0" err="1" smtClean="0">
                <a:latin typeface="+mn-lt"/>
              </a:rPr>
              <a:t>n’y</a:t>
            </a:r>
            <a:r>
              <a:rPr lang="es-AR" dirty="0" smtClean="0">
                <a:latin typeface="+mn-lt"/>
              </a:rPr>
              <a:t> a que des </a:t>
            </a:r>
            <a:r>
              <a:rPr lang="es-AR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800" b="1" dirty="0" smtClean="0"/>
          </a:p>
          <a:p>
            <a:r>
              <a:rPr lang="fr-FR" sz="2800" b="1" dirty="0" smtClean="0"/>
              <a:t>S : {A, B, C, D}</a:t>
            </a:r>
          </a:p>
          <a:p>
            <a:endParaRPr lang="fr-FR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 La divisibilité du syntagme, et par conséquent son existence même, est inconcevable sans classes, </a:t>
            </a:r>
            <a:endParaRPr lang="es-A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 La divisibilité du syntagme, et par conséquent son existence même, est inconcevable sans classes, [alors on comprend pourquoi]</a:t>
            </a:r>
            <a:endParaRPr lang="es-A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 La divisibilité du syntagme, et par conséquent son existence même, est inconcevable sans classes, [alors on comprend pourquoi] l’arbitraire relatif syntagmatique présuppose l’arbitraire relatif non tactique. »</a:t>
            </a:r>
          </a:p>
          <a:p>
            <a:pPr algn="r"/>
            <a:r>
              <a:rPr lang="fr-FR" sz="2400" dirty="0" smtClean="0"/>
              <a:t>Frei (1974 : 125)</a:t>
            </a:r>
            <a:endParaRPr lang="es-A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 Tous les signes de la langue entrent dans des classes de substitution et des paradigmes »</a:t>
            </a:r>
          </a:p>
          <a:p>
            <a:pPr algn="r"/>
            <a:r>
              <a:rPr lang="fr-FR" sz="2400" dirty="0" smtClean="0"/>
              <a:t>(Frei 1974 : 125)</a:t>
            </a:r>
            <a:endParaRPr lang="es-A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 Tous les signes de la langue entrent dans des classes de substitution et des paradigmes »</a:t>
            </a:r>
          </a:p>
          <a:p>
            <a:pPr algn="r"/>
            <a:r>
              <a:rPr lang="fr-FR" sz="2400" dirty="0" smtClean="0"/>
              <a:t>(Frei 1974 : 125)</a:t>
            </a:r>
          </a:p>
          <a:p>
            <a:endParaRPr lang="fr-FR" sz="2400" dirty="0" smtClean="0"/>
          </a:p>
          <a:p>
            <a:r>
              <a:rPr lang="fr-FR" sz="2400" dirty="0" smtClean="0"/>
              <a:t>« Cf. série associative dans le fait que </a:t>
            </a:r>
            <a:r>
              <a:rPr lang="fr-FR" sz="2400" i="1" dirty="0" smtClean="0"/>
              <a:t>enseignement </a:t>
            </a:r>
            <a:r>
              <a:rPr lang="fr-FR" sz="2400" dirty="0" smtClean="0"/>
              <a:t>étant un substantif est en rapport avec les autres substantifs. »</a:t>
            </a:r>
          </a:p>
          <a:p>
            <a:pPr algn="r"/>
            <a:r>
              <a:rPr lang="es-AR" sz="2400" dirty="0" smtClean="0"/>
              <a:t>(</a:t>
            </a:r>
            <a:r>
              <a:rPr lang="es-AR" sz="2400" i="1" dirty="0" smtClean="0"/>
              <a:t>CFS</a:t>
            </a:r>
            <a:r>
              <a:rPr lang="es-AR" sz="2400" dirty="0" smtClean="0"/>
              <a:t> 58 : 278 [=</a:t>
            </a:r>
            <a:r>
              <a:rPr lang="es-AR" sz="2400" i="1" dirty="0" smtClean="0"/>
              <a:t>K3 </a:t>
            </a:r>
            <a:r>
              <a:rPr lang="es-AR" sz="2400" dirty="0" smtClean="0"/>
              <a:t>:130])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« Il n’y a pas de signes linguistiques dont l’arbitraire ne soit pas limité »</a:t>
            </a:r>
          </a:p>
          <a:p>
            <a:pPr algn="r"/>
            <a:r>
              <a:rPr lang="fr-FR" sz="2400" dirty="0" smtClean="0"/>
              <a:t>(Frei 1974</a:t>
            </a:r>
            <a:r>
              <a:rPr lang="fr-FR" sz="2400" i="1" dirty="0" smtClean="0"/>
              <a:t> </a:t>
            </a:r>
            <a:r>
              <a:rPr lang="fr-FR" sz="2400" dirty="0" smtClean="0"/>
              <a:t>: 124)</a:t>
            </a:r>
            <a:endParaRPr lang="es-A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>
            <a:normAutofit/>
          </a:bodyPr>
          <a:lstStyle/>
          <a:p>
            <a:pPr algn="just"/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/>
          </a:bodyPr>
          <a:lstStyle/>
          <a:p>
            <a:endParaRPr lang="es-AR" sz="2400" dirty="0" smtClean="0"/>
          </a:p>
          <a:p>
            <a:pPr algn="r"/>
            <a:r>
              <a:rPr lang="es-AR" sz="2400" b="1" dirty="0" err="1" smtClean="0"/>
              <a:t>Système</a:t>
            </a:r>
            <a:r>
              <a:rPr lang="es-AR" sz="2400" b="1" dirty="0" smtClean="0"/>
              <a:t> </a:t>
            </a:r>
          </a:p>
          <a:p>
            <a:pPr algn="r"/>
            <a:endParaRPr lang="es-AR" sz="2400" b="1" dirty="0" smtClean="0"/>
          </a:p>
          <a:p>
            <a:endParaRPr lang="es-AR" sz="2400" b="1" dirty="0" smtClean="0"/>
          </a:p>
          <a:p>
            <a:endParaRPr lang="es-AR" sz="2400" dirty="0" smtClean="0"/>
          </a:p>
          <a:p>
            <a:r>
              <a:rPr lang="es-AR" sz="2400" dirty="0" err="1" smtClean="0"/>
              <a:t>Ensemble</a:t>
            </a:r>
            <a:r>
              <a:rPr lang="es-AR" sz="2400" dirty="0" smtClean="0"/>
              <a:t> de </a:t>
            </a:r>
            <a:r>
              <a:rPr lang="es-AR" sz="2400" dirty="0" err="1" smtClean="0"/>
              <a:t>valeurs</a:t>
            </a:r>
            <a:r>
              <a:rPr lang="es-AR" sz="2400" dirty="0" smtClean="0"/>
              <a:t> </a:t>
            </a:r>
            <a:r>
              <a:rPr lang="es-AR" sz="2400" dirty="0" err="1" smtClean="0"/>
              <a:t>purement</a:t>
            </a:r>
            <a:r>
              <a:rPr lang="es-AR" sz="2400" dirty="0" smtClean="0"/>
              <a:t> </a:t>
            </a:r>
            <a:r>
              <a:rPr lang="es-AR" sz="2400" dirty="0" err="1" smtClean="0"/>
              <a:t>différencielles</a:t>
            </a:r>
            <a:endParaRPr lang="es-AR" sz="2400" dirty="0" smtClean="0"/>
          </a:p>
          <a:p>
            <a:endParaRPr lang="es-AR" sz="2400" dirty="0" smtClean="0"/>
          </a:p>
          <a:p>
            <a:pPr>
              <a:buNone/>
            </a:pPr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</p:txBody>
      </p:sp>
      <p:cxnSp>
        <p:nvCxnSpPr>
          <p:cNvPr id="9" name="Straight Arrow Connector 8"/>
          <p:cNvCxnSpPr/>
          <p:nvPr/>
        </p:nvCxnSpPr>
        <p:spPr>
          <a:xfrm rot="10800000" flipV="1">
            <a:off x="2362200" y="2362200"/>
            <a:ext cx="10668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>
            <a:normAutofit/>
          </a:bodyPr>
          <a:lstStyle/>
          <a:p>
            <a:pPr algn="just"/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/>
          </a:bodyPr>
          <a:lstStyle/>
          <a:p>
            <a:endParaRPr lang="es-AR" sz="2400" dirty="0" smtClean="0"/>
          </a:p>
          <a:p>
            <a:pPr algn="r"/>
            <a:r>
              <a:rPr lang="es-AR" sz="2400" b="1" dirty="0" err="1" smtClean="0"/>
              <a:t>Système</a:t>
            </a:r>
            <a:r>
              <a:rPr lang="es-AR" sz="2400" b="1" dirty="0" smtClean="0"/>
              <a:t> </a:t>
            </a:r>
          </a:p>
          <a:p>
            <a:pPr algn="r"/>
            <a:endParaRPr lang="es-AR" sz="2400" b="1" dirty="0" smtClean="0"/>
          </a:p>
          <a:p>
            <a:endParaRPr lang="es-AR" sz="2400" b="1" dirty="0" smtClean="0"/>
          </a:p>
          <a:p>
            <a:endParaRPr lang="es-AR" sz="2400" dirty="0" smtClean="0"/>
          </a:p>
          <a:p>
            <a:r>
              <a:rPr lang="es-AR" sz="2400" dirty="0" err="1" smtClean="0"/>
              <a:t>Ensemble</a:t>
            </a:r>
            <a:r>
              <a:rPr lang="es-AR" sz="2400" dirty="0" smtClean="0"/>
              <a:t> de </a:t>
            </a:r>
            <a:r>
              <a:rPr lang="es-AR" sz="2400" dirty="0" err="1" smtClean="0"/>
              <a:t>valeurs</a:t>
            </a:r>
            <a:r>
              <a:rPr lang="es-AR" sz="2400" dirty="0" smtClean="0"/>
              <a:t> </a:t>
            </a:r>
            <a:r>
              <a:rPr lang="es-AR" sz="2400" dirty="0" err="1" smtClean="0"/>
              <a:t>purement</a:t>
            </a:r>
            <a:r>
              <a:rPr lang="es-AR" sz="2400" dirty="0" smtClean="0"/>
              <a:t> </a:t>
            </a:r>
            <a:r>
              <a:rPr lang="es-AR" sz="2400" dirty="0" err="1" smtClean="0"/>
              <a:t>différencielles</a:t>
            </a:r>
            <a:r>
              <a:rPr lang="es-AR" sz="2400" dirty="0" smtClean="0"/>
              <a:t> et </a:t>
            </a:r>
            <a:r>
              <a:rPr lang="es-AR" sz="2400" dirty="0" err="1" smtClean="0"/>
              <a:t>négatives</a:t>
            </a:r>
            <a:r>
              <a:rPr lang="es-AR" sz="2400" dirty="0" smtClean="0"/>
              <a:t>.</a:t>
            </a:r>
          </a:p>
          <a:p>
            <a:endParaRPr lang="es-AR" sz="2400" dirty="0" smtClean="0"/>
          </a:p>
          <a:p>
            <a:r>
              <a:rPr lang="es-AR" sz="2400" b="1" dirty="0" smtClean="0"/>
              <a:t>( - )</a:t>
            </a:r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</p:txBody>
      </p:sp>
      <p:cxnSp>
        <p:nvCxnSpPr>
          <p:cNvPr id="9" name="Straight Arrow Connector 8"/>
          <p:cNvCxnSpPr/>
          <p:nvPr/>
        </p:nvCxnSpPr>
        <p:spPr>
          <a:xfrm rot="10800000" flipV="1">
            <a:off x="2362200" y="2362200"/>
            <a:ext cx="10668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>
            <a:normAutofit/>
          </a:bodyPr>
          <a:lstStyle/>
          <a:p>
            <a:pPr algn="just"/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/>
          </a:bodyPr>
          <a:lstStyle/>
          <a:p>
            <a:endParaRPr lang="es-AR" sz="2400" dirty="0" smtClean="0"/>
          </a:p>
          <a:p>
            <a:pPr algn="r"/>
            <a:r>
              <a:rPr lang="es-AR" sz="2400" b="1" dirty="0" err="1" smtClean="0"/>
              <a:t>Système</a:t>
            </a:r>
            <a:r>
              <a:rPr lang="es-AR" sz="2400" b="1" dirty="0" smtClean="0"/>
              <a:t> </a:t>
            </a:r>
          </a:p>
          <a:p>
            <a:pPr algn="r"/>
            <a:endParaRPr lang="es-AR" sz="2400" b="1" dirty="0" smtClean="0"/>
          </a:p>
          <a:p>
            <a:endParaRPr lang="es-AR" sz="2400" b="1" dirty="0" smtClean="0"/>
          </a:p>
          <a:p>
            <a:endParaRPr lang="es-AR" sz="2400" dirty="0" smtClean="0"/>
          </a:p>
          <a:p>
            <a:r>
              <a:rPr lang="es-AR" sz="2400" dirty="0" err="1" smtClean="0"/>
              <a:t>Ensemble</a:t>
            </a:r>
            <a:r>
              <a:rPr lang="es-AR" sz="2400" dirty="0" smtClean="0"/>
              <a:t> de </a:t>
            </a:r>
            <a:r>
              <a:rPr lang="es-AR" sz="2400" dirty="0" err="1" smtClean="0"/>
              <a:t>valeurs</a:t>
            </a:r>
            <a:r>
              <a:rPr lang="es-AR" sz="2400" dirty="0" smtClean="0"/>
              <a:t> </a:t>
            </a:r>
            <a:r>
              <a:rPr lang="es-AR" sz="2400" dirty="0" err="1" smtClean="0"/>
              <a:t>purement</a:t>
            </a:r>
            <a:r>
              <a:rPr lang="es-AR" sz="2400" dirty="0" smtClean="0"/>
              <a:t> </a:t>
            </a:r>
            <a:r>
              <a:rPr lang="es-AR" sz="2400" dirty="0" err="1" smtClean="0"/>
              <a:t>différencielles</a:t>
            </a:r>
            <a:r>
              <a:rPr lang="es-AR" sz="2400" dirty="0" smtClean="0"/>
              <a:t> et </a:t>
            </a:r>
            <a:r>
              <a:rPr lang="es-AR" sz="2400" dirty="0" err="1" smtClean="0"/>
              <a:t>négatives</a:t>
            </a:r>
            <a:r>
              <a:rPr lang="es-AR" sz="2400" dirty="0" smtClean="0"/>
              <a:t>.</a:t>
            </a:r>
          </a:p>
          <a:p>
            <a:endParaRPr lang="es-AR" sz="2400" dirty="0" smtClean="0"/>
          </a:p>
          <a:p>
            <a:r>
              <a:rPr lang="es-AR" sz="2400" b="1" dirty="0" smtClean="0"/>
              <a:t>( - )</a:t>
            </a:r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r>
              <a:rPr lang="es-AR" sz="2400" dirty="0" err="1" smtClean="0"/>
              <a:t>Réseau</a:t>
            </a:r>
            <a:r>
              <a:rPr lang="es-AR" sz="2400" dirty="0" smtClean="0"/>
              <a:t> de </a:t>
            </a:r>
            <a:r>
              <a:rPr lang="es-AR" sz="2400" dirty="0" err="1" smtClean="0"/>
              <a:t>rapports</a:t>
            </a:r>
            <a:r>
              <a:rPr lang="es-AR" sz="2400" dirty="0" smtClean="0"/>
              <a:t> syntagmatico-</a:t>
            </a:r>
            <a:r>
              <a:rPr lang="es-AR" sz="2400" dirty="0" err="1" smtClean="0"/>
              <a:t>associatifs</a:t>
            </a:r>
            <a:r>
              <a:rPr lang="es-AR" sz="2400" dirty="0" smtClean="0"/>
              <a:t> </a:t>
            </a:r>
            <a:r>
              <a:rPr lang="es-AR" sz="2400" dirty="0" err="1" smtClean="0"/>
              <a:t>qui</a:t>
            </a:r>
            <a:r>
              <a:rPr lang="es-AR" sz="2400" dirty="0" smtClean="0"/>
              <a:t> </a:t>
            </a:r>
            <a:r>
              <a:rPr lang="es-AR" sz="2400" dirty="0" err="1" smtClean="0"/>
              <a:t>organisent</a:t>
            </a:r>
            <a:r>
              <a:rPr lang="es-AR" sz="2400" dirty="0" smtClean="0"/>
              <a:t> les </a:t>
            </a:r>
            <a:r>
              <a:rPr lang="es-AR" sz="2400" dirty="0" err="1" smtClean="0"/>
              <a:t>entités</a:t>
            </a:r>
            <a:r>
              <a:rPr lang="es-AR" sz="2400" dirty="0" smtClean="0"/>
              <a:t> en </a:t>
            </a:r>
            <a:r>
              <a:rPr lang="es-AR" sz="2400" dirty="0" err="1" smtClean="0"/>
              <a:t>classes</a:t>
            </a:r>
            <a:r>
              <a:rPr lang="es-AR" sz="2400" dirty="0" smtClean="0"/>
              <a:t> et </a:t>
            </a:r>
            <a:r>
              <a:rPr lang="es-AR" sz="2400" dirty="0" err="1" smtClean="0"/>
              <a:t>paradigmes</a:t>
            </a:r>
            <a:endParaRPr lang="es-AR" sz="2400" dirty="0" smtClean="0"/>
          </a:p>
          <a:p>
            <a:pPr algn="ctr">
              <a:buNone/>
            </a:pPr>
            <a:endParaRPr lang="es-AR" sz="2400" b="1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800600" y="24384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 flipV="1">
            <a:off x="2362200" y="2362200"/>
            <a:ext cx="10668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>
            <a:normAutofit/>
          </a:bodyPr>
          <a:lstStyle/>
          <a:p>
            <a:pPr algn="just"/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/>
          </a:bodyPr>
          <a:lstStyle/>
          <a:p>
            <a:endParaRPr lang="es-AR" sz="2400" dirty="0" smtClean="0"/>
          </a:p>
          <a:p>
            <a:pPr algn="r"/>
            <a:r>
              <a:rPr lang="es-AR" sz="2400" b="1" dirty="0" err="1" smtClean="0"/>
              <a:t>Système</a:t>
            </a:r>
            <a:r>
              <a:rPr lang="es-AR" sz="2400" b="1" dirty="0" smtClean="0"/>
              <a:t> </a:t>
            </a:r>
          </a:p>
          <a:p>
            <a:pPr algn="r"/>
            <a:endParaRPr lang="es-AR" sz="2400" b="1" dirty="0" smtClean="0"/>
          </a:p>
          <a:p>
            <a:endParaRPr lang="es-AR" sz="2400" b="1" dirty="0" smtClean="0"/>
          </a:p>
          <a:p>
            <a:endParaRPr lang="es-AR" sz="2400" dirty="0" smtClean="0"/>
          </a:p>
          <a:p>
            <a:r>
              <a:rPr lang="es-AR" sz="2400" dirty="0" err="1" smtClean="0"/>
              <a:t>Ensemble</a:t>
            </a:r>
            <a:r>
              <a:rPr lang="es-AR" sz="2400" dirty="0" smtClean="0"/>
              <a:t> de </a:t>
            </a:r>
            <a:r>
              <a:rPr lang="es-AR" sz="2400" dirty="0" err="1" smtClean="0"/>
              <a:t>valeurs</a:t>
            </a:r>
            <a:r>
              <a:rPr lang="es-AR" sz="2400" dirty="0" smtClean="0"/>
              <a:t> </a:t>
            </a:r>
            <a:r>
              <a:rPr lang="es-AR" sz="2400" dirty="0" err="1" smtClean="0"/>
              <a:t>purement</a:t>
            </a:r>
            <a:r>
              <a:rPr lang="es-AR" sz="2400" dirty="0" smtClean="0"/>
              <a:t> </a:t>
            </a:r>
            <a:r>
              <a:rPr lang="es-AR" sz="2400" dirty="0" err="1" smtClean="0"/>
              <a:t>différencielles</a:t>
            </a:r>
            <a:r>
              <a:rPr lang="es-AR" sz="2400" dirty="0" smtClean="0"/>
              <a:t> et </a:t>
            </a:r>
            <a:r>
              <a:rPr lang="es-AR" sz="2400" dirty="0" err="1" smtClean="0"/>
              <a:t>négatives</a:t>
            </a:r>
            <a:r>
              <a:rPr lang="es-AR" sz="2400" dirty="0" smtClean="0"/>
              <a:t>.</a:t>
            </a:r>
          </a:p>
          <a:p>
            <a:endParaRPr lang="es-AR" sz="2400" dirty="0" smtClean="0"/>
          </a:p>
          <a:p>
            <a:r>
              <a:rPr lang="es-AR" sz="2400" b="1" dirty="0" smtClean="0"/>
              <a:t>( - )</a:t>
            </a:r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r>
              <a:rPr lang="es-AR" sz="2400" dirty="0" err="1" smtClean="0"/>
              <a:t>Réseau</a:t>
            </a:r>
            <a:r>
              <a:rPr lang="es-AR" sz="2400" dirty="0" smtClean="0"/>
              <a:t> de </a:t>
            </a:r>
            <a:r>
              <a:rPr lang="es-AR" sz="2400" dirty="0" err="1" smtClean="0"/>
              <a:t>rapports</a:t>
            </a:r>
            <a:r>
              <a:rPr lang="es-AR" sz="2400" dirty="0" smtClean="0"/>
              <a:t> syntagmatico-</a:t>
            </a:r>
            <a:r>
              <a:rPr lang="es-AR" sz="2400" dirty="0" err="1" smtClean="0"/>
              <a:t>associatifs</a:t>
            </a:r>
            <a:r>
              <a:rPr lang="es-AR" sz="2400" dirty="0" smtClean="0"/>
              <a:t> </a:t>
            </a:r>
            <a:r>
              <a:rPr lang="es-AR" sz="2400" dirty="0" err="1" smtClean="0"/>
              <a:t>qui</a:t>
            </a:r>
            <a:r>
              <a:rPr lang="es-AR" sz="2400" dirty="0" smtClean="0"/>
              <a:t> </a:t>
            </a:r>
            <a:r>
              <a:rPr lang="es-AR" sz="2400" dirty="0" err="1" smtClean="0"/>
              <a:t>organisent</a:t>
            </a:r>
            <a:r>
              <a:rPr lang="es-AR" sz="2400" dirty="0" smtClean="0"/>
              <a:t> les </a:t>
            </a:r>
            <a:r>
              <a:rPr lang="es-AR" sz="2400" dirty="0" err="1" smtClean="0"/>
              <a:t>entités</a:t>
            </a:r>
            <a:r>
              <a:rPr lang="es-AR" sz="2400" dirty="0" smtClean="0"/>
              <a:t> en </a:t>
            </a:r>
            <a:r>
              <a:rPr lang="es-AR" sz="2400" dirty="0" err="1" smtClean="0"/>
              <a:t>classes</a:t>
            </a:r>
            <a:r>
              <a:rPr lang="es-AR" sz="2400" dirty="0" smtClean="0"/>
              <a:t> et </a:t>
            </a:r>
            <a:r>
              <a:rPr lang="es-AR" sz="2400" dirty="0" err="1" smtClean="0"/>
              <a:t>paradigmes</a:t>
            </a:r>
            <a:endParaRPr lang="es-AR" sz="2400" dirty="0" smtClean="0"/>
          </a:p>
          <a:p>
            <a:r>
              <a:rPr lang="es-AR" sz="2400" b="1" dirty="0" smtClean="0"/>
              <a:t>( + 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800600" y="24384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 flipV="1">
            <a:off x="2362200" y="2362200"/>
            <a:ext cx="10668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smtClean="0">
                <a:latin typeface="+mn-lt"/>
              </a:rPr>
              <a:t>1. </a:t>
            </a:r>
            <a:r>
              <a:rPr lang="en-US" sz="2900" dirty="0" err="1" smtClean="0">
                <a:latin typeface="+mn-lt"/>
              </a:rPr>
              <a:t>Dans</a:t>
            </a:r>
            <a:r>
              <a:rPr lang="en-US" sz="2900" dirty="0" smtClean="0">
                <a:latin typeface="+mn-lt"/>
              </a:rPr>
              <a:t> la langue </a:t>
            </a:r>
            <a:r>
              <a:rPr lang="en-US" sz="2900" dirty="0" err="1" smtClean="0">
                <a:latin typeface="+mn-lt"/>
              </a:rPr>
              <a:t>il</a:t>
            </a:r>
            <a:r>
              <a:rPr lang="en-US" sz="2900" dirty="0" smtClean="0">
                <a:latin typeface="+mn-lt"/>
              </a:rPr>
              <a:t> </a:t>
            </a:r>
            <a:r>
              <a:rPr lang="en-US" sz="2900" dirty="0" err="1" smtClean="0">
                <a:latin typeface="+mn-lt"/>
              </a:rPr>
              <a:t>n’y</a:t>
            </a:r>
            <a:r>
              <a:rPr lang="en-US" sz="2900" dirty="0" smtClean="0">
                <a:latin typeface="+mn-lt"/>
              </a:rPr>
              <a:t> a </a:t>
            </a:r>
            <a:r>
              <a:rPr lang="en-US" sz="2900" dirty="0" err="1" smtClean="0">
                <a:latin typeface="+mn-lt"/>
              </a:rPr>
              <a:t>que</a:t>
            </a:r>
            <a:r>
              <a:rPr lang="en-US" sz="2900" dirty="0" smtClean="0">
                <a:latin typeface="+mn-lt"/>
              </a:rPr>
              <a:t> des </a:t>
            </a:r>
            <a:r>
              <a:rPr lang="en-US" sz="2900" dirty="0" err="1" smtClean="0">
                <a:latin typeface="+mn-lt"/>
              </a:rPr>
              <a:t>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800" b="1" dirty="0" smtClean="0"/>
          </a:p>
          <a:p>
            <a:r>
              <a:rPr lang="fr-FR" sz="2800" b="1" dirty="0" smtClean="0"/>
              <a:t>S : {A, B, C, D}</a:t>
            </a:r>
          </a:p>
          <a:p>
            <a:endParaRPr lang="fr-FR" sz="2800" dirty="0" smtClean="0"/>
          </a:p>
          <a:p>
            <a:r>
              <a:rPr lang="fr-FR" sz="2800" dirty="0" smtClean="0"/>
              <a:t>Qu’est-ce que le terme </a:t>
            </a:r>
            <a:r>
              <a:rPr lang="fr-FR" sz="2800" b="1" i="1" dirty="0" smtClean="0"/>
              <a:t>A</a:t>
            </a:r>
            <a:r>
              <a:rPr lang="fr-FR" sz="2800" dirty="0" smtClean="0"/>
              <a:t> ?</a:t>
            </a:r>
          </a:p>
          <a:p>
            <a:pPr>
              <a:buNone/>
            </a:pPr>
            <a:endParaRPr lang="fr-FR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900" dirty="0" smtClean="0">
                <a:latin typeface="+mn-lt"/>
              </a:rPr>
              <a:t>4. La langue est un système de signes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AR" sz="2400" dirty="0" smtClean="0"/>
          </a:p>
          <a:p>
            <a:r>
              <a:rPr lang="fr-FR" sz="2400" dirty="0" smtClean="0"/>
              <a:t>« […] l’association qui se fait dans la mémoire entre mots [ou n’importe quel autre genre de signe, ES] offrant </a:t>
            </a:r>
            <a:r>
              <a:rPr lang="fr-FR" sz="2400" i="1" dirty="0" smtClean="0"/>
              <a:t>quelque chose de commun</a:t>
            </a:r>
            <a:r>
              <a:rPr lang="fr-FR" sz="2400" dirty="0" smtClean="0"/>
              <a:t> crée différents groupes, séries, familles au sein desquelles règnent rapports très divers &lt;mais entrant dans une seule catégorie&gt; : ce sont les rapports associatifs.</a:t>
            </a:r>
          </a:p>
          <a:p>
            <a:pPr algn="r"/>
            <a:r>
              <a:rPr lang="fr-FR" sz="2400" dirty="0" smtClean="0"/>
              <a:t>(</a:t>
            </a:r>
            <a:r>
              <a:rPr lang="fr-FR" sz="2400" i="1" dirty="0" smtClean="0"/>
              <a:t>CFS</a:t>
            </a:r>
            <a:r>
              <a:rPr lang="fr-FR" sz="2400" dirty="0" smtClean="0"/>
              <a:t> 58 : 280 [=</a:t>
            </a:r>
            <a:r>
              <a:rPr lang="fr-FR" sz="2400" i="1" dirty="0" smtClean="0"/>
              <a:t>K3</a:t>
            </a:r>
            <a:r>
              <a:rPr lang="fr-FR" sz="2400" dirty="0" smtClean="0"/>
              <a:t> : 132]) [Je souligne, ES]</a:t>
            </a:r>
            <a:endParaRPr lang="es-A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>
            <a:normAutofit/>
          </a:bodyPr>
          <a:lstStyle/>
          <a:p>
            <a:pPr algn="just"/>
            <a:r>
              <a:rPr lang="fr-FR" sz="2900" dirty="0" smtClean="0">
                <a:latin typeface="+mn-lt"/>
              </a:rPr>
              <a:t>5. Deux schémas conceptuels opposés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/>
          </a:bodyPr>
          <a:lstStyle/>
          <a:p>
            <a:endParaRPr lang="es-AR" sz="2400" dirty="0" smtClean="0"/>
          </a:p>
          <a:p>
            <a:pPr algn="r"/>
            <a:r>
              <a:rPr lang="es-AR" sz="2400" b="1" dirty="0" err="1" smtClean="0"/>
              <a:t>Système</a:t>
            </a:r>
            <a:r>
              <a:rPr lang="es-AR" sz="2400" b="1" dirty="0" smtClean="0"/>
              <a:t> </a:t>
            </a:r>
          </a:p>
          <a:p>
            <a:pPr algn="r"/>
            <a:endParaRPr lang="es-AR" sz="2400" b="1" dirty="0" smtClean="0"/>
          </a:p>
          <a:p>
            <a:endParaRPr lang="es-AR" sz="2400" b="1" dirty="0" smtClean="0"/>
          </a:p>
          <a:p>
            <a:endParaRPr lang="es-AR" sz="2400" dirty="0" smtClean="0"/>
          </a:p>
          <a:p>
            <a:r>
              <a:rPr lang="es-AR" sz="2400" dirty="0" err="1" smtClean="0"/>
              <a:t>Unités</a:t>
            </a:r>
            <a:r>
              <a:rPr lang="es-AR" sz="2400" dirty="0" smtClean="0"/>
              <a:t> </a:t>
            </a:r>
            <a:r>
              <a:rPr lang="es-AR" sz="2400" b="1" dirty="0" err="1" smtClean="0"/>
              <a:t>purement</a:t>
            </a:r>
            <a:r>
              <a:rPr lang="es-AR" sz="2400" dirty="0" smtClean="0"/>
              <a:t> </a:t>
            </a:r>
            <a:r>
              <a:rPr lang="es-AR" sz="2400" b="1" dirty="0" err="1" smtClean="0"/>
              <a:t>négatives</a:t>
            </a:r>
            <a:endParaRPr lang="es-AR" sz="2400" b="1" dirty="0" smtClean="0"/>
          </a:p>
          <a:p>
            <a:r>
              <a:rPr lang="es-AR" sz="2400" b="1" dirty="0" smtClean="0"/>
              <a:t>Simples</a:t>
            </a:r>
          </a:p>
          <a:p>
            <a:endParaRPr lang="es-AR" sz="2400" b="1" dirty="0" smtClean="0"/>
          </a:p>
          <a:p>
            <a:pPr>
              <a:buNone/>
            </a:pPr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dirty="0" smtClean="0"/>
          </a:p>
          <a:p>
            <a:endParaRPr lang="es-AR" sz="2400" dirty="0" smtClean="0"/>
          </a:p>
          <a:p>
            <a:r>
              <a:rPr lang="es-AR" sz="2400" dirty="0" err="1" smtClean="0"/>
              <a:t>Unités</a:t>
            </a:r>
            <a:r>
              <a:rPr lang="es-AR" sz="2400" dirty="0" smtClean="0"/>
              <a:t> </a:t>
            </a:r>
            <a:r>
              <a:rPr lang="es-AR" sz="2400" b="1" dirty="0" smtClean="0"/>
              <a:t>non </a:t>
            </a:r>
            <a:r>
              <a:rPr lang="es-AR" sz="2400" b="1" dirty="0" err="1" smtClean="0"/>
              <a:t>purement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négatives</a:t>
            </a:r>
            <a:r>
              <a:rPr lang="es-AR" sz="2400" b="1" dirty="0" smtClean="0"/>
              <a:t> </a:t>
            </a:r>
            <a:endParaRPr lang="es-AR" sz="2400" b="1" dirty="0" smtClean="0"/>
          </a:p>
          <a:p>
            <a:r>
              <a:rPr lang="es-AR" sz="2400" b="1" dirty="0" err="1" smtClean="0"/>
              <a:t>Complexes</a:t>
            </a:r>
            <a:r>
              <a:rPr lang="es-AR" sz="2400" b="1" dirty="0" smtClean="0"/>
              <a:t> </a:t>
            </a:r>
            <a:r>
              <a:rPr lang="es-AR" sz="2400" dirty="0" smtClean="0"/>
              <a:t>(</a:t>
            </a:r>
            <a:r>
              <a:rPr lang="es-AR" sz="2400" dirty="0" err="1" smtClean="0"/>
              <a:t>doubles</a:t>
            </a:r>
            <a:r>
              <a:rPr lang="es-AR" sz="2400" dirty="0" smtClean="0"/>
              <a:t>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800600" y="24384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 flipV="1">
            <a:off x="2362200" y="2362200"/>
            <a:ext cx="10668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>
            <a:normAutofit/>
          </a:bodyPr>
          <a:lstStyle/>
          <a:p>
            <a:pPr algn="just"/>
            <a:r>
              <a:rPr lang="fr-FR" sz="2900" dirty="0" smtClean="0">
                <a:latin typeface="+mn-lt"/>
              </a:rPr>
              <a:t>5. Deux schémas conceptuels opposés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/>
          </a:bodyPr>
          <a:lstStyle/>
          <a:p>
            <a:endParaRPr lang="es-AR" sz="2400" dirty="0" smtClean="0"/>
          </a:p>
          <a:p>
            <a:pPr algn="r"/>
            <a:r>
              <a:rPr lang="es-AR" sz="2400" b="1" dirty="0" err="1" smtClean="0"/>
              <a:t>Système</a:t>
            </a:r>
            <a:r>
              <a:rPr lang="es-AR" sz="2400" b="1" dirty="0" smtClean="0"/>
              <a:t> </a:t>
            </a:r>
          </a:p>
          <a:p>
            <a:pPr algn="r"/>
            <a:endParaRPr lang="es-AR" sz="2400" b="1" dirty="0" smtClean="0"/>
          </a:p>
          <a:p>
            <a:endParaRPr lang="es-AR" sz="2400" b="1" dirty="0" smtClean="0"/>
          </a:p>
          <a:p>
            <a:endParaRPr lang="es-AR" sz="2400" dirty="0" smtClean="0"/>
          </a:p>
          <a:p>
            <a:r>
              <a:rPr lang="es-AR" sz="2400" dirty="0" err="1" smtClean="0"/>
              <a:t>Unités</a:t>
            </a:r>
            <a:r>
              <a:rPr lang="es-AR" sz="2400" dirty="0" smtClean="0"/>
              <a:t> </a:t>
            </a:r>
            <a:r>
              <a:rPr lang="es-AR" sz="2400" b="1" dirty="0" err="1" smtClean="0"/>
              <a:t>purement</a:t>
            </a:r>
            <a:r>
              <a:rPr lang="es-AR" sz="2400" dirty="0" smtClean="0"/>
              <a:t> </a:t>
            </a:r>
            <a:r>
              <a:rPr lang="es-AR" sz="2400" b="1" dirty="0" err="1" smtClean="0"/>
              <a:t>négatives</a:t>
            </a:r>
            <a:endParaRPr lang="es-AR" sz="2400" b="1" dirty="0" smtClean="0"/>
          </a:p>
          <a:p>
            <a:r>
              <a:rPr lang="es-AR" sz="2400" b="1" dirty="0" smtClean="0"/>
              <a:t>Simples</a:t>
            </a:r>
          </a:p>
          <a:p>
            <a:r>
              <a:rPr lang="es-AR" sz="2400" b="1" dirty="0" err="1" smtClean="0"/>
              <a:t>Modèle</a:t>
            </a:r>
            <a:r>
              <a:rPr lang="es-AR" sz="2400" b="1" dirty="0" smtClean="0"/>
              <a:t>: </a:t>
            </a:r>
            <a:r>
              <a:rPr lang="es-AR" sz="2400" b="1" i="1" dirty="0" err="1" smtClean="0"/>
              <a:t>phonème</a:t>
            </a:r>
            <a:r>
              <a:rPr lang="es-AR" sz="2400" b="1" i="1" dirty="0" smtClean="0"/>
              <a:t> </a:t>
            </a:r>
            <a:r>
              <a:rPr lang="es-AR" sz="2400" b="1" dirty="0" smtClean="0"/>
              <a:t>[</a:t>
            </a:r>
            <a:r>
              <a:rPr lang="es-AR" sz="2400" b="1" dirty="0" err="1" smtClean="0"/>
              <a:t>Prague</a:t>
            </a:r>
            <a:r>
              <a:rPr lang="es-AR" sz="2400" b="1" dirty="0" smtClean="0"/>
              <a:t>]</a:t>
            </a:r>
            <a:endParaRPr lang="es-AR" sz="2400" b="1" dirty="0" smtClean="0"/>
          </a:p>
          <a:p>
            <a:endParaRPr lang="es-AR" sz="2400" b="1" dirty="0" smtClean="0"/>
          </a:p>
          <a:p>
            <a:pPr>
              <a:buNone/>
            </a:pPr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dirty="0" smtClean="0"/>
          </a:p>
          <a:p>
            <a:r>
              <a:rPr lang="es-AR" sz="2400" dirty="0" err="1" smtClean="0"/>
              <a:t>Unités</a:t>
            </a:r>
            <a:r>
              <a:rPr lang="es-AR" sz="2400" dirty="0" smtClean="0"/>
              <a:t> </a:t>
            </a:r>
            <a:r>
              <a:rPr lang="es-AR" sz="2400" b="1" dirty="0" smtClean="0"/>
              <a:t>non </a:t>
            </a:r>
            <a:r>
              <a:rPr lang="es-AR" sz="2400" b="1" dirty="0" err="1" smtClean="0"/>
              <a:t>purement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négatives</a:t>
            </a:r>
            <a:r>
              <a:rPr lang="es-AR" sz="2400" b="1" dirty="0" smtClean="0"/>
              <a:t> </a:t>
            </a:r>
          </a:p>
          <a:p>
            <a:r>
              <a:rPr lang="es-AR" sz="2400" b="1" dirty="0" err="1" smtClean="0"/>
              <a:t>Complexes</a:t>
            </a:r>
            <a:r>
              <a:rPr lang="es-AR" sz="2400" b="1" dirty="0" smtClean="0"/>
              <a:t> </a:t>
            </a:r>
            <a:r>
              <a:rPr lang="es-AR" sz="2400" dirty="0" smtClean="0"/>
              <a:t>(</a:t>
            </a:r>
            <a:r>
              <a:rPr lang="es-AR" sz="2400" dirty="0" err="1" smtClean="0"/>
              <a:t>doubles</a:t>
            </a:r>
            <a:r>
              <a:rPr lang="es-AR" sz="2400" dirty="0" smtClean="0"/>
              <a:t>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800600" y="24384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 flipV="1">
            <a:off x="2362200" y="2362200"/>
            <a:ext cx="10668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>
            <a:normAutofit/>
          </a:bodyPr>
          <a:lstStyle/>
          <a:p>
            <a:pPr algn="just"/>
            <a:r>
              <a:rPr lang="fr-FR" sz="2900" dirty="0" smtClean="0">
                <a:latin typeface="+mn-lt"/>
              </a:rPr>
              <a:t>5. Deux schémas conceptuels opposés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/>
          </a:bodyPr>
          <a:lstStyle/>
          <a:p>
            <a:endParaRPr lang="es-AR" sz="2400" dirty="0" smtClean="0"/>
          </a:p>
          <a:p>
            <a:pPr algn="r"/>
            <a:r>
              <a:rPr lang="es-AR" sz="2400" b="1" dirty="0" err="1" smtClean="0"/>
              <a:t>Système</a:t>
            </a:r>
            <a:r>
              <a:rPr lang="es-AR" sz="2400" b="1" dirty="0" smtClean="0"/>
              <a:t> </a:t>
            </a:r>
          </a:p>
          <a:p>
            <a:pPr algn="r"/>
            <a:endParaRPr lang="es-AR" sz="2400" b="1" dirty="0" smtClean="0"/>
          </a:p>
          <a:p>
            <a:endParaRPr lang="es-AR" sz="2400" b="1" dirty="0" smtClean="0"/>
          </a:p>
          <a:p>
            <a:endParaRPr lang="es-AR" sz="2400" dirty="0" smtClean="0"/>
          </a:p>
          <a:p>
            <a:r>
              <a:rPr lang="es-AR" sz="2400" dirty="0" err="1" smtClean="0"/>
              <a:t>Unités</a:t>
            </a:r>
            <a:r>
              <a:rPr lang="es-AR" sz="2400" dirty="0" smtClean="0"/>
              <a:t> </a:t>
            </a:r>
            <a:r>
              <a:rPr lang="es-AR" sz="2400" b="1" dirty="0" err="1" smtClean="0"/>
              <a:t>purement</a:t>
            </a:r>
            <a:r>
              <a:rPr lang="es-AR" sz="2400" dirty="0" smtClean="0"/>
              <a:t> </a:t>
            </a:r>
            <a:r>
              <a:rPr lang="es-AR" sz="2400" b="1" dirty="0" err="1" smtClean="0"/>
              <a:t>négatives</a:t>
            </a:r>
            <a:endParaRPr lang="es-AR" sz="2400" b="1" dirty="0" smtClean="0"/>
          </a:p>
          <a:p>
            <a:r>
              <a:rPr lang="es-AR" sz="2400" b="1" dirty="0" smtClean="0"/>
              <a:t>Simples</a:t>
            </a:r>
          </a:p>
          <a:p>
            <a:r>
              <a:rPr lang="es-AR" sz="2400" b="1" dirty="0" err="1" smtClean="0"/>
              <a:t>Modèle</a:t>
            </a:r>
            <a:r>
              <a:rPr lang="es-AR" sz="2400" b="1" dirty="0" smtClean="0"/>
              <a:t>: </a:t>
            </a:r>
            <a:r>
              <a:rPr lang="es-AR" sz="2400" b="1" i="1" dirty="0" err="1" smtClean="0"/>
              <a:t>phonème</a:t>
            </a:r>
            <a:r>
              <a:rPr lang="es-AR" sz="2400" b="1" i="1" dirty="0" smtClean="0"/>
              <a:t> </a:t>
            </a:r>
            <a:r>
              <a:rPr lang="es-AR" sz="2400" b="1" dirty="0" smtClean="0"/>
              <a:t>[</a:t>
            </a:r>
            <a:r>
              <a:rPr lang="es-AR" sz="2400" b="1" dirty="0" err="1" smtClean="0"/>
              <a:t>Prague</a:t>
            </a:r>
            <a:r>
              <a:rPr lang="es-AR" sz="2400" b="1" dirty="0" smtClean="0"/>
              <a:t>]</a:t>
            </a:r>
          </a:p>
          <a:p>
            <a:endParaRPr lang="es-AR" sz="2400" b="1" dirty="0" smtClean="0"/>
          </a:p>
          <a:p>
            <a:pPr>
              <a:buNone/>
            </a:pPr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b="1" dirty="0" smtClean="0"/>
          </a:p>
          <a:p>
            <a:endParaRPr lang="es-AR" sz="2400" dirty="0" smtClean="0"/>
          </a:p>
          <a:p>
            <a:r>
              <a:rPr lang="es-AR" sz="2400" dirty="0" err="1" smtClean="0"/>
              <a:t>Unités</a:t>
            </a:r>
            <a:r>
              <a:rPr lang="es-AR" sz="2400" dirty="0" smtClean="0"/>
              <a:t> </a:t>
            </a:r>
            <a:r>
              <a:rPr lang="es-AR" sz="2400" b="1" dirty="0" smtClean="0"/>
              <a:t>non </a:t>
            </a:r>
            <a:r>
              <a:rPr lang="es-AR" sz="2400" b="1" dirty="0" err="1" smtClean="0"/>
              <a:t>purement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négatives</a:t>
            </a:r>
            <a:r>
              <a:rPr lang="es-AR" sz="2400" b="1" dirty="0" smtClean="0"/>
              <a:t> </a:t>
            </a:r>
          </a:p>
          <a:p>
            <a:r>
              <a:rPr lang="es-AR" sz="2400" b="1" dirty="0" err="1" smtClean="0"/>
              <a:t>Complexes</a:t>
            </a:r>
            <a:r>
              <a:rPr lang="es-AR" sz="2400" b="1" dirty="0" smtClean="0"/>
              <a:t> </a:t>
            </a:r>
            <a:r>
              <a:rPr lang="es-AR" sz="2400" dirty="0" smtClean="0"/>
              <a:t>(</a:t>
            </a:r>
            <a:r>
              <a:rPr lang="es-AR" sz="2400" dirty="0" err="1" smtClean="0"/>
              <a:t>doubles</a:t>
            </a:r>
            <a:r>
              <a:rPr lang="es-AR" sz="2400" dirty="0" smtClean="0"/>
              <a:t>)</a:t>
            </a:r>
          </a:p>
          <a:p>
            <a:r>
              <a:rPr lang="es-AR" sz="2400" b="1" dirty="0" err="1" smtClean="0"/>
              <a:t>Modèle</a:t>
            </a:r>
            <a:r>
              <a:rPr lang="es-AR" sz="2400" b="1" dirty="0" smtClean="0"/>
              <a:t>: </a:t>
            </a:r>
            <a:r>
              <a:rPr lang="es-AR" sz="2400" b="1" i="1" dirty="0" smtClean="0"/>
              <a:t>signe </a:t>
            </a:r>
            <a:r>
              <a:rPr lang="es-AR" sz="2400" b="1" dirty="0" smtClean="0"/>
              <a:t>(</a:t>
            </a:r>
            <a:r>
              <a:rPr lang="es-AR" sz="2400" b="1" dirty="0" err="1" smtClean="0"/>
              <a:t>entité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double</a:t>
            </a:r>
            <a:r>
              <a:rPr lang="es-AR" sz="2400" b="1" dirty="0" smtClean="0"/>
              <a:t>) [Saussure]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800600" y="24384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 flipV="1">
            <a:off x="2362200" y="2362200"/>
            <a:ext cx="10668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smtClean="0">
                <a:latin typeface="+mn-lt"/>
              </a:rPr>
              <a:t>1. </a:t>
            </a:r>
            <a:r>
              <a:rPr lang="en-US" sz="2900" dirty="0" err="1" smtClean="0">
                <a:latin typeface="+mn-lt"/>
              </a:rPr>
              <a:t>Dans</a:t>
            </a:r>
            <a:r>
              <a:rPr lang="en-US" sz="2900" dirty="0" smtClean="0">
                <a:latin typeface="+mn-lt"/>
              </a:rPr>
              <a:t> la langue </a:t>
            </a:r>
            <a:r>
              <a:rPr lang="en-US" sz="2900" dirty="0" err="1" smtClean="0">
                <a:latin typeface="+mn-lt"/>
              </a:rPr>
              <a:t>il</a:t>
            </a:r>
            <a:r>
              <a:rPr lang="en-US" sz="2900" dirty="0" smtClean="0">
                <a:latin typeface="+mn-lt"/>
              </a:rPr>
              <a:t> </a:t>
            </a:r>
            <a:r>
              <a:rPr lang="en-US" sz="2900" dirty="0" err="1" smtClean="0">
                <a:latin typeface="+mn-lt"/>
              </a:rPr>
              <a:t>n’y</a:t>
            </a:r>
            <a:r>
              <a:rPr lang="en-US" sz="2900" dirty="0" smtClean="0">
                <a:latin typeface="+mn-lt"/>
              </a:rPr>
              <a:t> a </a:t>
            </a:r>
            <a:r>
              <a:rPr lang="en-US" sz="2900" dirty="0" err="1" smtClean="0">
                <a:latin typeface="+mn-lt"/>
              </a:rPr>
              <a:t>que</a:t>
            </a:r>
            <a:r>
              <a:rPr lang="en-US" sz="2900" dirty="0" smtClean="0">
                <a:latin typeface="+mn-lt"/>
              </a:rPr>
              <a:t> des </a:t>
            </a:r>
            <a:r>
              <a:rPr lang="en-US" sz="2900" dirty="0" err="1" smtClean="0">
                <a:latin typeface="+mn-lt"/>
              </a:rPr>
              <a:t>différences</a:t>
            </a:r>
            <a:endParaRPr lang="en-US" sz="29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800" b="1" dirty="0" smtClean="0"/>
          </a:p>
          <a:p>
            <a:r>
              <a:rPr lang="fr-FR" sz="2800" b="1" dirty="0" smtClean="0"/>
              <a:t>S : {A, B, C, D}</a:t>
            </a:r>
          </a:p>
          <a:p>
            <a:endParaRPr lang="fr-FR" sz="2800" dirty="0" smtClean="0"/>
          </a:p>
          <a:p>
            <a:r>
              <a:rPr lang="fr-FR" sz="2800" dirty="0" smtClean="0"/>
              <a:t>Qu’est-ce que le terme </a:t>
            </a:r>
            <a:r>
              <a:rPr lang="fr-FR" sz="2800" b="1" i="1" dirty="0" smtClean="0"/>
              <a:t>A</a:t>
            </a:r>
            <a:r>
              <a:rPr lang="fr-FR" sz="2800" dirty="0" smtClean="0"/>
              <a:t> ?</a:t>
            </a:r>
          </a:p>
          <a:p>
            <a:r>
              <a:rPr lang="fr-FR" sz="2800" dirty="0" smtClean="0"/>
              <a:t>Quelles sont les propriétés du terme </a:t>
            </a:r>
            <a:r>
              <a:rPr lang="fr-FR" sz="2800" b="1" i="1" dirty="0" smtClean="0"/>
              <a:t>A</a:t>
            </a:r>
            <a:r>
              <a:rPr lang="fr-FR" sz="2800" dirty="0" smtClean="0"/>
              <a:t> ?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>
                <a:latin typeface="+mn-lt"/>
              </a:rPr>
              <a:t>1. </a:t>
            </a:r>
            <a:r>
              <a:rPr lang="es-AR" dirty="0" err="1" smtClean="0">
                <a:latin typeface="+mn-lt"/>
              </a:rPr>
              <a:t>Dans</a:t>
            </a:r>
            <a:r>
              <a:rPr lang="es-AR" dirty="0" smtClean="0">
                <a:latin typeface="+mn-lt"/>
              </a:rPr>
              <a:t> la </a:t>
            </a:r>
            <a:r>
              <a:rPr lang="es-AR" dirty="0" err="1" smtClean="0">
                <a:latin typeface="+mn-lt"/>
              </a:rPr>
              <a:t>langue</a:t>
            </a:r>
            <a:r>
              <a:rPr lang="es-AR" dirty="0" smtClean="0">
                <a:latin typeface="+mn-lt"/>
              </a:rPr>
              <a:t> </a:t>
            </a:r>
            <a:r>
              <a:rPr lang="es-AR" dirty="0" err="1" smtClean="0">
                <a:latin typeface="+mn-lt"/>
              </a:rPr>
              <a:t>il</a:t>
            </a:r>
            <a:r>
              <a:rPr lang="es-AR" dirty="0" smtClean="0">
                <a:latin typeface="+mn-lt"/>
              </a:rPr>
              <a:t> </a:t>
            </a:r>
            <a:r>
              <a:rPr lang="es-AR" dirty="0" err="1" smtClean="0">
                <a:latin typeface="+mn-lt"/>
              </a:rPr>
              <a:t>n’y</a:t>
            </a:r>
            <a:r>
              <a:rPr lang="es-AR" dirty="0" smtClean="0">
                <a:latin typeface="+mn-lt"/>
              </a:rPr>
              <a:t> a que des </a:t>
            </a:r>
            <a:r>
              <a:rPr lang="es-AR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800" b="1" dirty="0" smtClean="0"/>
          </a:p>
          <a:p>
            <a:r>
              <a:rPr lang="fr-FR" sz="2800" b="1" dirty="0" smtClean="0"/>
              <a:t>S : {A, B, C, D}</a:t>
            </a:r>
          </a:p>
          <a:p>
            <a:endParaRPr lang="fr-FR" sz="2800" dirty="0" smtClean="0"/>
          </a:p>
          <a:p>
            <a:r>
              <a:rPr lang="fr-FR" sz="2800" dirty="0" smtClean="0"/>
              <a:t>Qu’est-ce que le terme </a:t>
            </a:r>
            <a:r>
              <a:rPr lang="fr-FR" sz="2800" b="1" i="1" dirty="0" smtClean="0"/>
              <a:t>A</a:t>
            </a:r>
            <a:r>
              <a:rPr lang="fr-FR" sz="2800" dirty="0" smtClean="0"/>
              <a:t> ?</a:t>
            </a:r>
          </a:p>
          <a:p>
            <a:r>
              <a:rPr lang="fr-FR" sz="2800" dirty="0" smtClean="0"/>
              <a:t>Quelles sont les propriétés du terme </a:t>
            </a:r>
            <a:r>
              <a:rPr lang="fr-FR" sz="2800" b="1" i="1" dirty="0" smtClean="0"/>
              <a:t>A</a:t>
            </a:r>
            <a:r>
              <a:rPr lang="fr-FR" sz="2800" dirty="0" smtClean="0"/>
              <a:t> ?</a:t>
            </a:r>
            <a:endParaRPr lang="en-US" sz="2800" dirty="0" smtClean="0"/>
          </a:p>
          <a:p>
            <a:r>
              <a:rPr lang="fr-FR" sz="2800" dirty="0" smtClean="0"/>
              <a:t>Où réside l’identité du terme </a:t>
            </a:r>
            <a:r>
              <a:rPr lang="fr-FR" sz="2800" b="1" i="1" dirty="0" smtClean="0"/>
              <a:t>A</a:t>
            </a:r>
            <a:r>
              <a:rPr lang="fr-FR" sz="2800" dirty="0" smtClean="0"/>
              <a:t> ?</a:t>
            </a:r>
          </a:p>
          <a:p>
            <a:r>
              <a:rPr lang="fr-FR" sz="2800" dirty="0" smtClean="0"/>
              <a:t>Etc.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Dans</a:t>
            </a:r>
            <a:r>
              <a:rPr lang="en-US" dirty="0" smtClean="0">
                <a:latin typeface="+mn-lt"/>
              </a:rPr>
              <a:t> la langue </a:t>
            </a:r>
            <a:r>
              <a:rPr lang="en-US" dirty="0" err="1" smtClean="0">
                <a:latin typeface="+mn-lt"/>
              </a:rPr>
              <a:t>il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n’y</a:t>
            </a:r>
            <a:r>
              <a:rPr lang="en-US" dirty="0" smtClean="0">
                <a:latin typeface="+mn-lt"/>
              </a:rPr>
              <a:t> a </a:t>
            </a:r>
            <a:r>
              <a:rPr lang="en-US" dirty="0" err="1" smtClean="0">
                <a:latin typeface="+mn-lt"/>
              </a:rPr>
              <a:t>que</a:t>
            </a:r>
            <a:r>
              <a:rPr lang="en-US" dirty="0" smtClean="0">
                <a:latin typeface="+mn-lt"/>
              </a:rPr>
              <a:t> des </a:t>
            </a:r>
            <a:r>
              <a:rPr lang="en-US" dirty="0" err="1" smtClean="0">
                <a:latin typeface="+mn-lt"/>
              </a:rPr>
              <a:t>différences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r-FR" sz="2800" b="1" dirty="0" smtClean="0"/>
          </a:p>
          <a:p>
            <a:r>
              <a:rPr lang="fr-FR" sz="2800" b="1" dirty="0" smtClean="0"/>
              <a:t>S : {A, B, C, D}</a:t>
            </a:r>
          </a:p>
          <a:p>
            <a:endParaRPr lang="fr-FR" sz="2800" dirty="0" smtClean="0"/>
          </a:p>
          <a:p>
            <a:r>
              <a:rPr lang="fr-FR" sz="2800" dirty="0" smtClean="0"/>
              <a:t>Qu’est-ce que le terme </a:t>
            </a:r>
            <a:r>
              <a:rPr lang="fr-FR" sz="2800" b="1" i="1" dirty="0" smtClean="0"/>
              <a:t>A</a:t>
            </a:r>
            <a:r>
              <a:rPr lang="fr-FR" sz="2800" dirty="0" smtClean="0"/>
              <a:t> ?</a:t>
            </a:r>
          </a:p>
          <a:p>
            <a:r>
              <a:rPr lang="fr-FR" sz="2800" dirty="0" smtClean="0"/>
              <a:t>Quelles sont les propriétés du terme </a:t>
            </a:r>
            <a:r>
              <a:rPr lang="fr-FR" sz="2800" b="1" i="1" dirty="0" smtClean="0"/>
              <a:t>A</a:t>
            </a:r>
            <a:r>
              <a:rPr lang="fr-FR" sz="2800" dirty="0" smtClean="0"/>
              <a:t> ?</a:t>
            </a:r>
            <a:endParaRPr lang="en-US" sz="2800" dirty="0" smtClean="0"/>
          </a:p>
          <a:p>
            <a:r>
              <a:rPr lang="fr-FR" sz="2800" dirty="0" smtClean="0"/>
              <a:t>Où réside l’identité du terme </a:t>
            </a:r>
            <a:r>
              <a:rPr lang="fr-FR" sz="2800" b="1" i="1" dirty="0" smtClean="0"/>
              <a:t>A</a:t>
            </a:r>
            <a:r>
              <a:rPr lang="fr-FR" sz="2800" dirty="0" smtClean="0"/>
              <a:t> ?</a:t>
            </a:r>
          </a:p>
          <a:p>
            <a:r>
              <a:rPr lang="fr-FR" sz="2800" dirty="0" smtClean="0"/>
              <a:t>Etc.</a:t>
            </a:r>
          </a:p>
          <a:p>
            <a:endParaRPr lang="fr-FR" sz="2800" dirty="0" smtClean="0"/>
          </a:p>
          <a:p>
            <a:r>
              <a:rPr lang="fr-FR" sz="2800" dirty="0" smtClean="0"/>
              <a:t>Réponse :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468</TotalTime>
  <Words>1351</Words>
  <Application>Microsoft Office PowerPoint</Application>
  <PresentationFormat>On-screen Show (4:3)</PresentationFormat>
  <Paragraphs>489</Paragraphs>
  <Slides>63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Origin</vt:lpstr>
      <vt:lpstr>A propos des unités de la langue et du concept de l’arbitraire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1. Dans la langue il n’y a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2. Dans la langue il n’y a pas que des différences</vt:lpstr>
      <vt:lpstr>3. Dans la langue il y a des signes</vt:lpstr>
      <vt:lpstr>3. Dans la langue il y a des signes</vt:lpstr>
      <vt:lpstr>3. Dans la langue il y a des signes</vt:lpstr>
      <vt:lpstr>4. La langue est un système de signes</vt:lpstr>
      <vt:lpstr>4. La langue est un système de signes</vt:lpstr>
      <vt:lpstr>4. La langue est un système de signes</vt:lpstr>
      <vt:lpstr>4. La langue est un système de signes</vt:lpstr>
      <vt:lpstr>4. La langue est un système de signes</vt:lpstr>
      <vt:lpstr>4. La langue est un système de signes</vt:lpstr>
      <vt:lpstr>4. La langue est un système de signes</vt:lpstr>
      <vt:lpstr>4. La langue est un système de signes</vt:lpstr>
      <vt:lpstr>4. La langue est un système de signes</vt:lpstr>
      <vt:lpstr>4. La langue est un système de signes</vt:lpstr>
      <vt:lpstr>4. La langue est un système de signes</vt:lpstr>
      <vt:lpstr>4. La langue est un système de signes</vt:lpstr>
      <vt:lpstr>4. La langue est un système de signes</vt:lpstr>
      <vt:lpstr>4. La langue est un système de signes</vt:lpstr>
      <vt:lpstr>5. Deux schémas conceptuels opposés</vt:lpstr>
      <vt:lpstr>5. Deux schémas conceptuels opposés</vt:lpstr>
      <vt:lpstr>5. Deux schémas conceptuels opposés</vt:lpstr>
    </vt:vector>
  </TitlesOfParts>
  <Company>EESS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propos des unités de la langue et du concept de l’arbitraire</dc:title>
  <dc:creator>Estanislao SOFIA</dc:creator>
  <cp:lastModifiedBy>Estanislao SOFIA</cp:lastModifiedBy>
  <cp:revision>45</cp:revision>
  <dcterms:created xsi:type="dcterms:W3CDTF">2007-06-20T16:20:08Z</dcterms:created>
  <dcterms:modified xsi:type="dcterms:W3CDTF">2007-09-12T10:52:42Z</dcterms:modified>
</cp:coreProperties>
</file>