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4"/>
  </p:notesMasterIdLst>
  <p:sldIdLst>
    <p:sldId id="256" r:id="rId2"/>
    <p:sldId id="329" r:id="rId3"/>
    <p:sldId id="330" r:id="rId4"/>
    <p:sldId id="302" r:id="rId5"/>
    <p:sldId id="334" r:id="rId6"/>
    <p:sldId id="335" r:id="rId7"/>
    <p:sldId id="333" r:id="rId8"/>
    <p:sldId id="332" r:id="rId9"/>
    <p:sldId id="331" r:id="rId10"/>
    <p:sldId id="304" r:id="rId11"/>
    <p:sldId id="341" r:id="rId12"/>
    <p:sldId id="338" r:id="rId13"/>
    <p:sldId id="342" r:id="rId14"/>
    <p:sldId id="339" r:id="rId15"/>
    <p:sldId id="343" r:id="rId16"/>
    <p:sldId id="344" r:id="rId17"/>
    <p:sldId id="345" r:id="rId18"/>
    <p:sldId id="346" r:id="rId19"/>
    <p:sldId id="347" r:id="rId20"/>
    <p:sldId id="348" r:id="rId21"/>
    <p:sldId id="349" r:id="rId22"/>
    <p:sldId id="350" r:id="rId23"/>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657">
          <p15:clr>
            <a:srgbClr val="A4A3A4"/>
          </p15:clr>
        </p15:guide>
        <p15:guide id="2" pos="53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FF99"/>
    <a:srgbClr val="FFFFCC"/>
    <a:srgbClr val="B2B2B2"/>
    <a:srgbClr val="FF33CC"/>
    <a:srgbClr val="89C25E"/>
    <a:srgbClr val="CC99FF"/>
    <a:srgbClr val="D2ECB6"/>
    <a:srgbClr val="FF99FF"/>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65" autoAdjust="0"/>
    <p:restoredTop sz="82424" autoAdjust="0"/>
  </p:normalViewPr>
  <p:slideViewPr>
    <p:cSldViewPr>
      <p:cViewPr varScale="1">
        <p:scale>
          <a:sx n="96" d="100"/>
          <a:sy n="96" d="100"/>
        </p:scale>
        <p:origin x="2256" y="78"/>
      </p:cViewPr>
      <p:guideLst>
        <p:guide orient="horz" pos="3657"/>
        <p:guide pos="5375"/>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4CA184-7D70-43AF-8575-351B36A486E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AR"/>
        </a:p>
      </dgm:t>
    </dgm:pt>
    <dgm:pt modelId="{A35ADBB6-3AA9-4ADF-90A5-D04706141791}">
      <dgm:prSet custT="1"/>
      <dgm:spPr>
        <a:solidFill>
          <a:srgbClr val="89C25E"/>
        </a:solidFill>
      </dgm:spPr>
      <dgm:t>
        <a:bodyPr/>
        <a:lstStyle/>
        <a:p>
          <a:pPr algn="ctr" rtl="0"/>
          <a:r>
            <a:rPr lang="es-AR" sz="1600" b="1" dirty="0" err="1" smtClean="0"/>
            <a:t>Cryptosporas</a:t>
          </a:r>
          <a:r>
            <a:rPr lang="es-AR" sz="1600" b="1" dirty="0" smtClean="0"/>
            <a:t>  </a:t>
          </a:r>
          <a:r>
            <a:rPr lang="es-AR" sz="1600" b="1" dirty="0" err="1" smtClean="0"/>
            <a:t>from</a:t>
          </a:r>
          <a:r>
            <a:rPr lang="es-AR" sz="1600" b="1" dirty="0" smtClean="0"/>
            <a:t> </a:t>
          </a:r>
          <a:r>
            <a:rPr lang="es-AR" sz="1600" b="1" dirty="0" err="1" smtClean="0"/>
            <a:t>northwestern</a:t>
          </a:r>
          <a:r>
            <a:rPr lang="es-AR" sz="1600" b="1" dirty="0" smtClean="0"/>
            <a:t> Argentina (Rubinstein </a:t>
          </a:r>
          <a:r>
            <a:rPr lang="es-AR" sz="1600" b="1" i="1" dirty="0" smtClean="0"/>
            <a:t>et al</a:t>
          </a:r>
          <a:r>
            <a:rPr lang="es-AR" sz="1600" b="1" dirty="0" smtClean="0"/>
            <a:t>., 2010)</a:t>
          </a:r>
          <a:endParaRPr lang="es-ES" sz="1600" b="1" dirty="0"/>
        </a:p>
      </dgm:t>
    </dgm:pt>
    <dgm:pt modelId="{D8457DAB-1245-4B80-A1E5-3BA67A68BE72}" type="parTrans" cxnId="{254E5773-B03F-4808-823A-D390C37FED07}">
      <dgm:prSet/>
      <dgm:spPr/>
      <dgm:t>
        <a:bodyPr/>
        <a:lstStyle/>
        <a:p>
          <a:endParaRPr lang="es-AR"/>
        </a:p>
      </dgm:t>
    </dgm:pt>
    <dgm:pt modelId="{B5FC48F9-553F-4A63-B515-4C0D9F98279D}" type="sibTrans" cxnId="{254E5773-B03F-4808-823A-D390C37FED07}">
      <dgm:prSet/>
      <dgm:spPr/>
      <dgm:t>
        <a:bodyPr/>
        <a:lstStyle/>
        <a:p>
          <a:endParaRPr lang="es-AR"/>
        </a:p>
      </dgm:t>
    </dgm:pt>
    <dgm:pt modelId="{12BFD674-F030-48FE-AA0C-56A6B846BA22}" type="pres">
      <dgm:prSet presAssocID="{FE4CA184-7D70-43AF-8575-351B36A486E7}" presName="linear" presStyleCnt="0">
        <dgm:presLayoutVars>
          <dgm:animLvl val="lvl"/>
          <dgm:resizeHandles val="exact"/>
        </dgm:presLayoutVars>
      </dgm:prSet>
      <dgm:spPr/>
      <dgm:t>
        <a:bodyPr/>
        <a:lstStyle/>
        <a:p>
          <a:endParaRPr lang="es-AR"/>
        </a:p>
      </dgm:t>
    </dgm:pt>
    <dgm:pt modelId="{88F28E7A-1C1D-46F7-ABD8-BABC39D5A6E7}" type="pres">
      <dgm:prSet presAssocID="{A35ADBB6-3AA9-4ADF-90A5-D04706141791}" presName="parentText" presStyleLbl="node1" presStyleIdx="0" presStyleCnt="1" custLinFactNeighborY="1956">
        <dgm:presLayoutVars>
          <dgm:chMax val="0"/>
          <dgm:bulletEnabled val="1"/>
        </dgm:presLayoutVars>
      </dgm:prSet>
      <dgm:spPr/>
      <dgm:t>
        <a:bodyPr/>
        <a:lstStyle/>
        <a:p>
          <a:endParaRPr lang="es-AR"/>
        </a:p>
      </dgm:t>
    </dgm:pt>
  </dgm:ptLst>
  <dgm:cxnLst>
    <dgm:cxn modelId="{063A263E-1DF4-423A-9EE2-CE6C94EBBC04}" type="presOf" srcId="{FE4CA184-7D70-43AF-8575-351B36A486E7}" destId="{12BFD674-F030-48FE-AA0C-56A6B846BA22}" srcOrd="0" destOrd="0" presId="urn:microsoft.com/office/officeart/2005/8/layout/vList2"/>
    <dgm:cxn modelId="{49E1CC09-8442-4BB9-B5A0-3590CDBC335E}" type="presOf" srcId="{A35ADBB6-3AA9-4ADF-90A5-D04706141791}" destId="{88F28E7A-1C1D-46F7-ABD8-BABC39D5A6E7}" srcOrd="0" destOrd="0" presId="urn:microsoft.com/office/officeart/2005/8/layout/vList2"/>
    <dgm:cxn modelId="{254E5773-B03F-4808-823A-D390C37FED07}" srcId="{FE4CA184-7D70-43AF-8575-351B36A486E7}" destId="{A35ADBB6-3AA9-4ADF-90A5-D04706141791}" srcOrd="0" destOrd="0" parTransId="{D8457DAB-1245-4B80-A1E5-3BA67A68BE72}" sibTransId="{B5FC48F9-553F-4A63-B515-4C0D9F98279D}"/>
    <dgm:cxn modelId="{B284F17E-362F-4CE4-B0AC-C8E7D3ED4E38}" type="presParOf" srcId="{12BFD674-F030-48FE-AA0C-56A6B846BA22}" destId="{88F28E7A-1C1D-46F7-ABD8-BABC39D5A6E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5E1CFD-A33C-4A85-A657-41B995E68B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AR"/>
        </a:p>
      </dgm:t>
    </dgm:pt>
    <dgm:pt modelId="{35CC8B03-3A45-4395-A4B9-E3D295B01184}">
      <dgm:prSet custT="1"/>
      <dgm:spPr>
        <a:solidFill>
          <a:srgbClr val="89C25E"/>
        </a:solidFill>
      </dgm:spPr>
      <dgm:t>
        <a:bodyPr/>
        <a:lstStyle/>
        <a:p>
          <a:pPr algn="ctr" rtl="0"/>
          <a:r>
            <a:rPr lang="es-AR" sz="1400" b="1" dirty="0" err="1" smtClean="0">
              <a:solidFill>
                <a:schemeClr val="bg1">
                  <a:lumMod val="95000"/>
                </a:schemeClr>
              </a:solidFill>
            </a:rPr>
            <a:t>Morphon</a:t>
          </a:r>
          <a:r>
            <a:rPr lang="es-AR" sz="1400" b="1" dirty="0" smtClean="0">
              <a:solidFill>
                <a:schemeClr val="bg1">
                  <a:lumMod val="95000"/>
                </a:schemeClr>
              </a:solidFill>
            </a:rPr>
            <a:t> </a:t>
          </a:r>
          <a:r>
            <a:rPr lang="es-AR" sz="1400" b="1" i="1" dirty="0" err="1" smtClean="0">
              <a:solidFill>
                <a:schemeClr val="bg1">
                  <a:lumMod val="95000"/>
                </a:schemeClr>
              </a:solidFill>
            </a:rPr>
            <a:t>Ambitisporites</a:t>
          </a:r>
          <a:r>
            <a:rPr lang="es-AR" sz="1400" b="1" i="1" dirty="0" smtClean="0">
              <a:solidFill>
                <a:schemeClr val="bg1">
                  <a:lumMod val="95000"/>
                </a:schemeClr>
              </a:solidFill>
            </a:rPr>
            <a:t> </a:t>
          </a:r>
          <a:r>
            <a:rPr lang="es-AR" sz="1400" b="1" i="1" dirty="0" err="1" smtClean="0">
              <a:solidFill>
                <a:schemeClr val="bg1">
                  <a:lumMod val="95000"/>
                </a:schemeClr>
              </a:solidFill>
            </a:rPr>
            <a:t>avitus-dilutus</a:t>
          </a:r>
          <a:r>
            <a:rPr lang="es-AR" sz="1400" b="1" i="1" dirty="0" smtClean="0">
              <a:solidFill>
                <a:schemeClr val="bg1">
                  <a:lumMod val="95000"/>
                </a:schemeClr>
              </a:solidFill>
            </a:rPr>
            <a:t> </a:t>
          </a:r>
          <a:r>
            <a:rPr lang="es-AR" sz="1400" b="1" dirty="0" err="1" smtClean="0">
              <a:solidFill>
                <a:schemeClr val="bg1">
                  <a:lumMod val="95000"/>
                </a:schemeClr>
              </a:solidFill>
            </a:rPr>
            <a:t>from</a:t>
          </a:r>
          <a:r>
            <a:rPr lang="es-AR" sz="1400" b="1" dirty="0" smtClean="0">
              <a:solidFill>
                <a:schemeClr val="bg1">
                  <a:lumMod val="95000"/>
                </a:schemeClr>
              </a:solidFill>
            </a:rPr>
            <a:t> NW Argentina</a:t>
          </a:r>
        </a:p>
        <a:p>
          <a:pPr algn="ctr" rtl="0"/>
          <a:r>
            <a:rPr lang="es-AR" sz="1400" b="1" dirty="0" err="1" smtClean="0">
              <a:solidFill>
                <a:schemeClr val="bg1">
                  <a:lumMod val="95000"/>
                </a:schemeClr>
              </a:solidFill>
            </a:rPr>
            <a:t>earliest</a:t>
          </a:r>
          <a:r>
            <a:rPr lang="es-AR" sz="1400" b="1" dirty="0" smtClean="0">
              <a:solidFill>
                <a:schemeClr val="bg1">
                  <a:lumMod val="95000"/>
                </a:schemeClr>
              </a:solidFill>
            </a:rPr>
            <a:t>  record of trilete </a:t>
          </a:r>
          <a:r>
            <a:rPr lang="es-AR" sz="1400" b="1" dirty="0" err="1" smtClean="0">
              <a:solidFill>
                <a:schemeClr val="bg1">
                  <a:lumMod val="95000"/>
                </a:schemeClr>
              </a:solidFill>
            </a:rPr>
            <a:t>spores</a:t>
          </a:r>
          <a:r>
            <a:rPr lang="es-AR" sz="1400" b="1" dirty="0" smtClean="0">
              <a:solidFill>
                <a:schemeClr val="bg1">
                  <a:lumMod val="95000"/>
                </a:schemeClr>
              </a:solidFill>
            </a:rPr>
            <a:t> </a:t>
          </a:r>
          <a:r>
            <a:rPr lang="es-AR" sz="1400" b="1" dirty="0" err="1" smtClean="0">
              <a:solidFill>
                <a:schemeClr val="bg1">
                  <a:lumMod val="95000"/>
                </a:schemeClr>
              </a:solidFill>
            </a:rPr>
            <a:t>from</a:t>
          </a:r>
          <a:r>
            <a:rPr lang="es-AR" sz="1400" b="1" dirty="0" smtClean="0">
              <a:solidFill>
                <a:schemeClr val="bg1">
                  <a:lumMod val="95000"/>
                </a:schemeClr>
              </a:solidFill>
            </a:rPr>
            <a:t> South </a:t>
          </a:r>
          <a:r>
            <a:rPr lang="es-AR" sz="1400" b="1" dirty="0" err="1" smtClean="0">
              <a:solidFill>
                <a:schemeClr val="bg1">
                  <a:lumMod val="95000"/>
                </a:schemeClr>
              </a:solidFill>
            </a:rPr>
            <a:t>America</a:t>
          </a:r>
          <a:r>
            <a:rPr lang="es-AR" sz="1400" b="1" dirty="0" smtClean="0">
              <a:solidFill>
                <a:schemeClr val="bg1">
                  <a:lumMod val="95000"/>
                </a:schemeClr>
              </a:solidFill>
            </a:rPr>
            <a:t> </a:t>
          </a:r>
          <a:endParaRPr lang="es-AR" sz="1400" dirty="0">
            <a:solidFill>
              <a:schemeClr val="bg1">
                <a:lumMod val="95000"/>
              </a:schemeClr>
            </a:solidFill>
          </a:endParaRPr>
        </a:p>
      </dgm:t>
    </dgm:pt>
    <dgm:pt modelId="{FAC03187-9DFA-4CAC-82DB-F0A75130AF92}" type="parTrans" cxnId="{BDF19D53-D201-416A-96FA-11ACE64A8A0D}">
      <dgm:prSet/>
      <dgm:spPr/>
      <dgm:t>
        <a:bodyPr/>
        <a:lstStyle/>
        <a:p>
          <a:endParaRPr lang="es-AR"/>
        </a:p>
      </dgm:t>
    </dgm:pt>
    <dgm:pt modelId="{91926FBD-4333-4120-878B-4798B9C777DB}" type="sibTrans" cxnId="{BDF19D53-D201-416A-96FA-11ACE64A8A0D}">
      <dgm:prSet/>
      <dgm:spPr/>
      <dgm:t>
        <a:bodyPr/>
        <a:lstStyle/>
        <a:p>
          <a:endParaRPr lang="es-AR"/>
        </a:p>
      </dgm:t>
    </dgm:pt>
    <dgm:pt modelId="{892B9B1D-BACE-4189-8023-F6688DBA1868}" type="pres">
      <dgm:prSet presAssocID="{275E1CFD-A33C-4A85-A657-41B995E68B76}" presName="linear" presStyleCnt="0">
        <dgm:presLayoutVars>
          <dgm:animLvl val="lvl"/>
          <dgm:resizeHandles val="exact"/>
        </dgm:presLayoutVars>
      </dgm:prSet>
      <dgm:spPr/>
      <dgm:t>
        <a:bodyPr/>
        <a:lstStyle/>
        <a:p>
          <a:endParaRPr lang="es-AR"/>
        </a:p>
      </dgm:t>
    </dgm:pt>
    <dgm:pt modelId="{39BB3EBD-1C28-4A4A-A532-D29A9E8A0889}" type="pres">
      <dgm:prSet presAssocID="{35CC8B03-3A45-4395-A4B9-E3D295B01184}" presName="parentText" presStyleLbl="node1" presStyleIdx="0" presStyleCnt="1" custLinFactNeighborX="-583" custLinFactNeighborY="-2312">
        <dgm:presLayoutVars>
          <dgm:chMax val="0"/>
          <dgm:bulletEnabled val="1"/>
        </dgm:presLayoutVars>
      </dgm:prSet>
      <dgm:spPr/>
      <dgm:t>
        <a:bodyPr/>
        <a:lstStyle/>
        <a:p>
          <a:endParaRPr lang="es-AR"/>
        </a:p>
      </dgm:t>
    </dgm:pt>
  </dgm:ptLst>
  <dgm:cxnLst>
    <dgm:cxn modelId="{008A7A76-9630-47D4-AB74-EBF87F5BB196}" type="presOf" srcId="{275E1CFD-A33C-4A85-A657-41B995E68B76}" destId="{892B9B1D-BACE-4189-8023-F6688DBA1868}" srcOrd="0" destOrd="0" presId="urn:microsoft.com/office/officeart/2005/8/layout/vList2"/>
    <dgm:cxn modelId="{1F244EBD-DCF2-4AF7-9704-2C5E8038B872}" type="presOf" srcId="{35CC8B03-3A45-4395-A4B9-E3D295B01184}" destId="{39BB3EBD-1C28-4A4A-A532-D29A9E8A0889}" srcOrd="0" destOrd="0" presId="urn:microsoft.com/office/officeart/2005/8/layout/vList2"/>
    <dgm:cxn modelId="{BDF19D53-D201-416A-96FA-11ACE64A8A0D}" srcId="{275E1CFD-A33C-4A85-A657-41B995E68B76}" destId="{35CC8B03-3A45-4395-A4B9-E3D295B01184}" srcOrd="0" destOrd="0" parTransId="{FAC03187-9DFA-4CAC-82DB-F0A75130AF92}" sibTransId="{91926FBD-4333-4120-878B-4798B9C777DB}"/>
    <dgm:cxn modelId="{BB745A03-6D3B-463B-A4D6-4447364D337D}" type="presParOf" srcId="{892B9B1D-BACE-4189-8023-F6688DBA1868}" destId="{39BB3EBD-1C28-4A4A-A532-D29A9E8A0889}" srcOrd="0" destOrd="0" presId="urn:microsoft.com/office/officeart/2005/8/layout/vList2"/>
  </dgm:cxnLst>
  <dgm:bg>
    <a:solidFill>
      <a:srgbClr val="CC99FF"/>
    </a:solid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AEE048-5958-418C-94AE-6685A90DD967}" type="doc">
      <dgm:prSet loTypeId="urn:microsoft.com/office/officeart/2005/8/layout/venn1" loCatId="relationship" qsTypeId="urn:microsoft.com/office/officeart/2005/8/quickstyle/simple1" qsCatId="simple" csTypeId="urn:microsoft.com/office/officeart/2005/8/colors/accent1_2" csCatId="accent1" phldr="1"/>
      <dgm:spPr>
        <a:scene3d>
          <a:camera prst="orthographicFront">
            <a:rot lat="0" lon="0" rev="0"/>
          </a:camera>
          <a:lightRig rig="soft" dir="t">
            <a:rot lat="0" lon="0" rev="0"/>
          </a:lightRig>
        </a:scene3d>
      </dgm:spPr>
      <dgm:t>
        <a:bodyPr/>
        <a:lstStyle/>
        <a:p>
          <a:endParaRPr lang="es-AR"/>
        </a:p>
      </dgm:t>
    </dgm:pt>
    <dgm:pt modelId="{7418FDDC-9455-4BAA-962C-29A245A7E4F0}">
      <dgm:prSet/>
      <dgm:spPr>
        <a:solidFill>
          <a:schemeClr val="bg1">
            <a:lumMod val="65000"/>
            <a:alpha val="50000"/>
          </a:schemeClr>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rtl="0"/>
          <a:r>
            <a:rPr lang="es-MX" b="1" dirty="0" smtClean="0">
              <a:solidFill>
                <a:srgbClr val="FF66FF"/>
              </a:solidFill>
            </a:rPr>
            <a:t>?</a:t>
          </a:r>
          <a:endParaRPr lang="es-AR" b="1" dirty="0">
            <a:solidFill>
              <a:srgbClr val="FF66FF"/>
            </a:solidFill>
          </a:endParaRPr>
        </a:p>
      </dgm:t>
    </dgm:pt>
    <dgm:pt modelId="{83C5BFE3-C533-4EEE-AD4A-072BF126981C}" type="parTrans" cxnId="{00535590-830E-4869-B7C9-27BC8AA9B244}">
      <dgm:prSet/>
      <dgm:spPr/>
      <dgm:t>
        <a:bodyPr/>
        <a:lstStyle/>
        <a:p>
          <a:endParaRPr lang="es-AR"/>
        </a:p>
      </dgm:t>
    </dgm:pt>
    <dgm:pt modelId="{FCB2B027-B8C8-458B-94EB-A9C12D3D48CD}" type="sibTrans" cxnId="{00535590-830E-4869-B7C9-27BC8AA9B244}">
      <dgm:prSet/>
      <dgm:spPr/>
      <dgm:t>
        <a:bodyPr/>
        <a:lstStyle/>
        <a:p>
          <a:endParaRPr lang="es-AR"/>
        </a:p>
      </dgm:t>
    </dgm:pt>
    <dgm:pt modelId="{0F3E7395-EE2A-47DD-A4F6-0F33D015883B}" type="pres">
      <dgm:prSet presAssocID="{3BAEE048-5958-418C-94AE-6685A90DD967}" presName="compositeShape" presStyleCnt="0">
        <dgm:presLayoutVars>
          <dgm:chMax val="7"/>
          <dgm:dir/>
          <dgm:resizeHandles val="exact"/>
        </dgm:presLayoutVars>
      </dgm:prSet>
      <dgm:spPr/>
      <dgm:t>
        <a:bodyPr/>
        <a:lstStyle/>
        <a:p>
          <a:endParaRPr lang="es-AR"/>
        </a:p>
      </dgm:t>
    </dgm:pt>
    <dgm:pt modelId="{7DD19840-718D-4D75-A8BC-C9A037DAD711}" type="pres">
      <dgm:prSet presAssocID="{7418FDDC-9455-4BAA-962C-29A245A7E4F0}" presName="circ1TxSh" presStyleLbl="vennNode1" presStyleIdx="0" presStyleCnt="1" custLinFactNeighborX="-9375"/>
      <dgm:spPr/>
      <dgm:t>
        <a:bodyPr/>
        <a:lstStyle/>
        <a:p>
          <a:endParaRPr lang="es-AR"/>
        </a:p>
      </dgm:t>
    </dgm:pt>
  </dgm:ptLst>
  <dgm:cxnLst>
    <dgm:cxn modelId="{A875EE68-9E86-4ABA-8F28-A8808FE6AA83}" type="presOf" srcId="{7418FDDC-9455-4BAA-962C-29A245A7E4F0}" destId="{7DD19840-718D-4D75-A8BC-C9A037DAD711}" srcOrd="0" destOrd="0" presId="urn:microsoft.com/office/officeart/2005/8/layout/venn1"/>
    <dgm:cxn modelId="{9E676F2B-9C5D-4A61-AFA3-43C570E8872E}" type="presOf" srcId="{3BAEE048-5958-418C-94AE-6685A90DD967}" destId="{0F3E7395-EE2A-47DD-A4F6-0F33D015883B}" srcOrd="0" destOrd="0" presId="urn:microsoft.com/office/officeart/2005/8/layout/venn1"/>
    <dgm:cxn modelId="{00535590-830E-4869-B7C9-27BC8AA9B244}" srcId="{3BAEE048-5958-418C-94AE-6685A90DD967}" destId="{7418FDDC-9455-4BAA-962C-29A245A7E4F0}" srcOrd="0" destOrd="0" parTransId="{83C5BFE3-C533-4EEE-AD4A-072BF126981C}" sibTransId="{FCB2B027-B8C8-458B-94EB-A9C12D3D48CD}"/>
    <dgm:cxn modelId="{F29E6952-A034-4D0C-97AD-B762E7420A5E}" type="presParOf" srcId="{0F3E7395-EE2A-47DD-A4F6-0F33D015883B}" destId="{7DD19840-718D-4D75-A8BC-C9A037DAD711}" srcOrd="0" destOrd="0" presId="urn:microsoft.com/office/officeart/2005/8/layout/ven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AEE048-5958-418C-94AE-6685A90DD967}" type="doc">
      <dgm:prSet loTypeId="urn:microsoft.com/office/officeart/2005/8/layout/venn1" loCatId="relationship" qsTypeId="urn:microsoft.com/office/officeart/2005/8/quickstyle/simple1" qsCatId="simple" csTypeId="urn:microsoft.com/office/officeart/2005/8/colors/accent1_2" csCatId="accent1" phldr="1"/>
      <dgm:spPr>
        <a:scene3d>
          <a:camera prst="orthographicFront">
            <a:rot lat="0" lon="0" rev="0"/>
          </a:camera>
          <a:lightRig rig="soft" dir="t">
            <a:rot lat="0" lon="0" rev="0"/>
          </a:lightRig>
        </a:scene3d>
      </dgm:spPr>
      <dgm:t>
        <a:bodyPr/>
        <a:lstStyle/>
        <a:p>
          <a:endParaRPr lang="es-AR"/>
        </a:p>
      </dgm:t>
    </dgm:pt>
    <dgm:pt modelId="{7418FDDC-9455-4BAA-962C-29A245A7E4F0}">
      <dgm:prSet/>
      <dgm:spPr>
        <a:solidFill>
          <a:schemeClr val="bg1">
            <a:lumMod val="65000"/>
            <a:alpha val="50000"/>
          </a:schemeClr>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rtl="0"/>
          <a:r>
            <a:rPr lang="es-MX" b="1" dirty="0" smtClean="0">
              <a:solidFill>
                <a:srgbClr val="FF66FF"/>
              </a:solidFill>
            </a:rPr>
            <a:t>?</a:t>
          </a:r>
          <a:endParaRPr lang="es-AR" b="1" dirty="0">
            <a:solidFill>
              <a:srgbClr val="FF66FF"/>
            </a:solidFill>
          </a:endParaRPr>
        </a:p>
      </dgm:t>
    </dgm:pt>
    <dgm:pt modelId="{83C5BFE3-C533-4EEE-AD4A-072BF126981C}" type="parTrans" cxnId="{00535590-830E-4869-B7C9-27BC8AA9B244}">
      <dgm:prSet/>
      <dgm:spPr/>
      <dgm:t>
        <a:bodyPr/>
        <a:lstStyle/>
        <a:p>
          <a:endParaRPr lang="es-AR"/>
        </a:p>
      </dgm:t>
    </dgm:pt>
    <dgm:pt modelId="{FCB2B027-B8C8-458B-94EB-A9C12D3D48CD}" type="sibTrans" cxnId="{00535590-830E-4869-B7C9-27BC8AA9B244}">
      <dgm:prSet/>
      <dgm:spPr/>
      <dgm:t>
        <a:bodyPr/>
        <a:lstStyle/>
        <a:p>
          <a:endParaRPr lang="es-AR"/>
        </a:p>
      </dgm:t>
    </dgm:pt>
    <dgm:pt modelId="{0F3E7395-EE2A-47DD-A4F6-0F33D015883B}" type="pres">
      <dgm:prSet presAssocID="{3BAEE048-5958-418C-94AE-6685A90DD967}" presName="compositeShape" presStyleCnt="0">
        <dgm:presLayoutVars>
          <dgm:chMax val="7"/>
          <dgm:dir/>
          <dgm:resizeHandles val="exact"/>
        </dgm:presLayoutVars>
      </dgm:prSet>
      <dgm:spPr/>
      <dgm:t>
        <a:bodyPr/>
        <a:lstStyle/>
        <a:p>
          <a:endParaRPr lang="es-AR"/>
        </a:p>
      </dgm:t>
    </dgm:pt>
    <dgm:pt modelId="{7DD19840-718D-4D75-A8BC-C9A037DAD711}" type="pres">
      <dgm:prSet presAssocID="{7418FDDC-9455-4BAA-962C-29A245A7E4F0}" presName="circ1TxSh" presStyleLbl="vennNode1" presStyleIdx="0" presStyleCnt="1" custLinFactNeighborX="-9375"/>
      <dgm:spPr/>
      <dgm:t>
        <a:bodyPr/>
        <a:lstStyle/>
        <a:p>
          <a:endParaRPr lang="es-AR"/>
        </a:p>
      </dgm:t>
    </dgm:pt>
  </dgm:ptLst>
  <dgm:cxnLst>
    <dgm:cxn modelId="{8FB53802-90CD-4B00-AF96-6D90120BDE3E}" type="presOf" srcId="{7418FDDC-9455-4BAA-962C-29A245A7E4F0}" destId="{7DD19840-718D-4D75-A8BC-C9A037DAD711}" srcOrd="0" destOrd="0" presId="urn:microsoft.com/office/officeart/2005/8/layout/venn1"/>
    <dgm:cxn modelId="{81CCAB25-F8DB-4E69-AD42-019AAD05B11E}" type="presOf" srcId="{3BAEE048-5958-418C-94AE-6685A90DD967}" destId="{0F3E7395-EE2A-47DD-A4F6-0F33D015883B}" srcOrd="0" destOrd="0" presId="urn:microsoft.com/office/officeart/2005/8/layout/venn1"/>
    <dgm:cxn modelId="{00535590-830E-4869-B7C9-27BC8AA9B244}" srcId="{3BAEE048-5958-418C-94AE-6685A90DD967}" destId="{7418FDDC-9455-4BAA-962C-29A245A7E4F0}" srcOrd="0" destOrd="0" parTransId="{83C5BFE3-C533-4EEE-AD4A-072BF126981C}" sibTransId="{FCB2B027-B8C8-458B-94EB-A9C12D3D48CD}"/>
    <dgm:cxn modelId="{3CB6B411-4B8C-4720-BDD4-EC69DC0BC3FE}" type="presParOf" srcId="{0F3E7395-EE2A-47DD-A4F6-0F33D015883B}" destId="{7DD19840-718D-4D75-A8BC-C9A037DAD711}" srcOrd="0"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AEE048-5958-418C-94AE-6685A90DD967}" type="doc">
      <dgm:prSet loTypeId="urn:microsoft.com/office/officeart/2005/8/layout/venn1" loCatId="relationship" qsTypeId="urn:microsoft.com/office/officeart/2005/8/quickstyle/simple1" qsCatId="simple" csTypeId="urn:microsoft.com/office/officeart/2005/8/colors/accent1_2" csCatId="accent1" phldr="1"/>
      <dgm:spPr>
        <a:scene3d>
          <a:camera prst="orthographicFront">
            <a:rot lat="0" lon="0" rev="0"/>
          </a:camera>
          <a:lightRig rig="soft" dir="t">
            <a:rot lat="0" lon="0" rev="0"/>
          </a:lightRig>
        </a:scene3d>
      </dgm:spPr>
      <dgm:t>
        <a:bodyPr/>
        <a:lstStyle/>
        <a:p>
          <a:endParaRPr lang="es-AR"/>
        </a:p>
      </dgm:t>
    </dgm:pt>
    <dgm:pt modelId="{7418FDDC-9455-4BAA-962C-29A245A7E4F0}">
      <dgm:prSet/>
      <dgm:spPr>
        <a:solidFill>
          <a:schemeClr val="bg1">
            <a:lumMod val="65000"/>
            <a:alpha val="50000"/>
          </a:schemeClr>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rtl="0"/>
          <a:r>
            <a:rPr lang="es-MX" b="1" dirty="0" smtClean="0">
              <a:solidFill>
                <a:srgbClr val="FF66FF"/>
              </a:solidFill>
            </a:rPr>
            <a:t>?</a:t>
          </a:r>
          <a:endParaRPr lang="es-AR" b="1" dirty="0">
            <a:solidFill>
              <a:srgbClr val="FF66FF"/>
            </a:solidFill>
          </a:endParaRPr>
        </a:p>
      </dgm:t>
    </dgm:pt>
    <dgm:pt modelId="{83C5BFE3-C533-4EEE-AD4A-072BF126981C}" type="parTrans" cxnId="{00535590-830E-4869-B7C9-27BC8AA9B244}">
      <dgm:prSet/>
      <dgm:spPr/>
      <dgm:t>
        <a:bodyPr/>
        <a:lstStyle/>
        <a:p>
          <a:endParaRPr lang="es-AR"/>
        </a:p>
      </dgm:t>
    </dgm:pt>
    <dgm:pt modelId="{FCB2B027-B8C8-458B-94EB-A9C12D3D48CD}" type="sibTrans" cxnId="{00535590-830E-4869-B7C9-27BC8AA9B244}">
      <dgm:prSet/>
      <dgm:spPr/>
      <dgm:t>
        <a:bodyPr/>
        <a:lstStyle/>
        <a:p>
          <a:endParaRPr lang="es-AR"/>
        </a:p>
      </dgm:t>
    </dgm:pt>
    <dgm:pt modelId="{0F3E7395-EE2A-47DD-A4F6-0F33D015883B}" type="pres">
      <dgm:prSet presAssocID="{3BAEE048-5958-418C-94AE-6685A90DD967}" presName="compositeShape" presStyleCnt="0">
        <dgm:presLayoutVars>
          <dgm:chMax val="7"/>
          <dgm:dir/>
          <dgm:resizeHandles val="exact"/>
        </dgm:presLayoutVars>
      </dgm:prSet>
      <dgm:spPr/>
      <dgm:t>
        <a:bodyPr/>
        <a:lstStyle/>
        <a:p>
          <a:endParaRPr lang="es-AR"/>
        </a:p>
      </dgm:t>
    </dgm:pt>
    <dgm:pt modelId="{7DD19840-718D-4D75-A8BC-C9A037DAD711}" type="pres">
      <dgm:prSet presAssocID="{7418FDDC-9455-4BAA-962C-29A245A7E4F0}" presName="circ1TxSh" presStyleLbl="vennNode1" presStyleIdx="0" presStyleCnt="1" custLinFactNeighborX="-9375"/>
      <dgm:spPr/>
      <dgm:t>
        <a:bodyPr/>
        <a:lstStyle/>
        <a:p>
          <a:endParaRPr lang="es-AR"/>
        </a:p>
      </dgm:t>
    </dgm:pt>
  </dgm:ptLst>
  <dgm:cxnLst>
    <dgm:cxn modelId="{4FE6DA84-E2B8-4311-8198-F409678AAE76}" type="presOf" srcId="{7418FDDC-9455-4BAA-962C-29A245A7E4F0}" destId="{7DD19840-718D-4D75-A8BC-C9A037DAD711}" srcOrd="0" destOrd="0" presId="urn:microsoft.com/office/officeart/2005/8/layout/venn1"/>
    <dgm:cxn modelId="{D7B4703B-8FA1-4CE4-B01E-D500A4B43059}" type="presOf" srcId="{3BAEE048-5958-418C-94AE-6685A90DD967}" destId="{0F3E7395-EE2A-47DD-A4F6-0F33D015883B}" srcOrd="0" destOrd="0" presId="urn:microsoft.com/office/officeart/2005/8/layout/venn1"/>
    <dgm:cxn modelId="{00535590-830E-4869-B7C9-27BC8AA9B244}" srcId="{3BAEE048-5958-418C-94AE-6685A90DD967}" destId="{7418FDDC-9455-4BAA-962C-29A245A7E4F0}" srcOrd="0" destOrd="0" parTransId="{83C5BFE3-C533-4EEE-AD4A-072BF126981C}" sibTransId="{FCB2B027-B8C8-458B-94EB-A9C12D3D48CD}"/>
    <dgm:cxn modelId="{4AEA3B67-C276-42F0-BBAE-FD0BFE929021}" type="presParOf" srcId="{0F3E7395-EE2A-47DD-A4F6-0F33D015883B}" destId="{7DD19840-718D-4D75-A8BC-C9A037DAD711}" srcOrd="0" destOrd="0" presId="urn:microsoft.com/office/officeart/2005/8/layout/ven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4CA184-7D70-43AF-8575-351B36A486E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AR"/>
        </a:p>
      </dgm:t>
    </dgm:pt>
    <dgm:pt modelId="{A35ADBB6-3AA9-4ADF-90A5-D04706141791}">
      <dgm:prSet custT="1"/>
      <dgm:spPr>
        <a:solidFill>
          <a:srgbClr val="89C25E"/>
        </a:solidFill>
      </dgm:spPr>
      <dgm:t>
        <a:bodyPr/>
        <a:lstStyle/>
        <a:p>
          <a:pPr algn="ctr" rtl="0"/>
          <a:r>
            <a:rPr lang="es-AR" sz="1600" b="1" dirty="0" err="1" smtClean="0"/>
            <a:t>Cryptosporas</a:t>
          </a:r>
          <a:r>
            <a:rPr lang="es-AR" sz="1600" b="1" dirty="0" smtClean="0"/>
            <a:t>  </a:t>
          </a:r>
          <a:r>
            <a:rPr lang="es-AR" sz="1600" b="1" dirty="0" err="1" smtClean="0"/>
            <a:t>from</a:t>
          </a:r>
          <a:r>
            <a:rPr lang="es-AR" sz="1600" b="1" dirty="0" smtClean="0"/>
            <a:t> </a:t>
          </a:r>
          <a:r>
            <a:rPr lang="es-AR" sz="1600" b="1" dirty="0" err="1" smtClean="0"/>
            <a:t>northwestern</a:t>
          </a:r>
          <a:r>
            <a:rPr lang="es-AR" sz="1600" b="1" dirty="0" smtClean="0"/>
            <a:t> Argentina (Rubinstein </a:t>
          </a:r>
          <a:r>
            <a:rPr lang="es-AR" sz="1600" b="1" i="1" dirty="0" smtClean="0"/>
            <a:t>et al</a:t>
          </a:r>
          <a:r>
            <a:rPr lang="es-AR" sz="1600" b="1" dirty="0" smtClean="0"/>
            <a:t>., 2010)</a:t>
          </a:r>
          <a:endParaRPr lang="es-ES" sz="1600" b="1" dirty="0"/>
        </a:p>
      </dgm:t>
    </dgm:pt>
    <dgm:pt modelId="{D8457DAB-1245-4B80-A1E5-3BA67A68BE72}" type="parTrans" cxnId="{254E5773-B03F-4808-823A-D390C37FED07}">
      <dgm:prSet/>
      <dgm:spPr/>
      <dgm:t>
        <a:bodyPr/>
        <a:lstStyle/>
        <a:p>
          <a:endParaRPr lang="es-AR"/>
        </a:p>
      </dgm:t>
    </dgm:pt>
    <dgm:pt modelId="{B5FC48F9-553F-4A63-B515-4C0D9F98279D}" type="sibTrans" cxnId="{254E5773-B03F-4808-823A-D390C37FED07}">
      <dgm:prSet/>
      <dgm:spPr/>
      <dgm:t>
        <a:bodyPr/>
        <a:lstStyle/>
        <a:p>
          <a:endParaRPr lang="es-AR"/>
        </a:p>
      </dgm:t>
    </dgm:pt>
    <dgm:pt modelId="{12BFD674-F030-48FE-AA0C-56A6B846BA22}" type="pres">
      <dgm:prSet presAssocID="{FE4CA184-7D70-43AF-8575-351B36A486E7}" presName="linear" presStyleCnt="0">
        <dgm:presLayoutVars>
          <dgm:animLvl val="lvl"/>
          <dgm:resizeHandles val="exact"/>
        </dgm:presLayoutVars>
      </dgm:prSet>
      <dgm:spPr/>
      <dgm:t>
        <a:bodyPr/>
        <a:lstStyle/>
        <a:p>
          <a:endParaRPr lang="es-AR"/>
        </a:p>
      </dgm:t>
    </dgm:pt>
    <dgm:pt modelId="{88F28E7A-1C1D-46F7-ABD8-BABC39D5A6E7}" type="pres">
      <dgm:prSet presAssocID="{A35ADBB6-3AA9-4ADF-90A5-D04706141791}" presName="parentText" presStyleLbl="node1" presStyleIdx="0" presStyleCnt="1" custLinFactNeighborX="-393">
        <dgm:presLayoutVars>
          <dgm:chMax val="0"/>
          <dgm:bulletEnabled val="1"/>
        </dgm:presLayoutVars>
      </dgm:prSet>
      <dgm:spPr/>
      <dgm:t>
        <a:bodyPr/>
        <a:lstStyle/>
        <a:p>
          <a:endParaRPr lang="es-AR"/>
        </a:p>
      </dgm:t>
    </dgm:pt>
  </dgm:ptLst>
  <dgm:cxnLst>
    <dgm:cxn modelId="{C65CCC22-F5DB-4719-96D9-1E6EA2D014EF}" type="presOf" srcId="{FE4CA184-7D70-43AF-8575-351B36A486E7}" destId="{12BFD674-F030-48FE-AA0C-56A6B846BA22}" srcOrd="0" destOrd="0" presId="urn:microsoft.com/office/officeart/2005/8/layout/vList2"/>
    <dgm:cxn modelId="{C5E39F4E-A4A5-421A-B542-CEC758178240}" type="presOf" srcId="{A35ADBB6-3AA9-4ADF-90A5-D04706141791}" destId="{88F28E7A-1C1D-46F7-ABD8-BABC39D5A6E7}" srcOrd="0" destOrd="0" presId="urn:microsoft.com/office/officeart/2005/8/layout/vList2"/>
    <dgm:cxn modelId="{254E5773-B03F-4808-823A-D390C37FED07}" srcId="{FE4CA184-7D70-43AF-8575-351B36A486E7}" destId="{A35ADBB6-3AA9-4ADF-90A5-D04706141791}" srcOrd="0" destOrd="0" parTransId="{D8457DAB-1245-4B80-A1E5-3BA67A68BE72}" sibTransId="{B5FC48F9-553F-4A63-B515-4C0D9F98279D}"/>
    <dgm:cxn modelId="{7599710E-0B62-490E-9163-79B350A76879}" type="presParOf" srcId="{12BFD674-F030-48FE-AA0C-56A6B846BA22}" destId="{88F28E7A-1C1D-46F7-ABD8-BABC39D5A6E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5E1CFD-A33C-4A85-A657-41B995E68B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AR"/>
        </a:p>
      </dgm:t>
    </dgm:pt>
    <dgm:pt modelId="{35CC8B03-3A45-4395-A4B9-E3D295B01184}">
      <dgm:prSet/>
      <dgm:spPr>
        <a:solidFill>
          <a:srgbClr val="89C25E"/>
        </a:solidFill>
      </dgm:spPr>
      <dgm:t>
        <a:bodyPr/>
        <a:lstStyle/>
        <a:p>
          <a:pPr algn="ctr" rtl="0"/>
          <a:r>
            <a:rPr lang="es-AR" b="1" dirty="0" err="1" smtClean="0">
              <a:solidFill>
                <a:schemeClr val="bg1">
                  <a:lumMod val="95000"/>
                </a:schemeClr>
              </a:solidFill>
            </a:rPr>
            <a:t>Laevigate</a:t>
          </a:r>
          <a:r>
            <a:rPr lang="es-AR" b="1" dirty="0" smtClean="0">
              <a:solidFill>
                <a:schemeClr val="bg1">
                  <a:lumMod val="95000"/>
                </a:schemeClr>
              </a:solidFill>
            </a:rPr>
            <a:t> trilete </a:t>
          </a:r>
          <a:r>
            <a:rPr lang="es-AR" b="1" dirty="0" err="1" smtClean="0">
              <a:solidFill>
                <a:schemeClr val="bg1">
                  <a:lumMod val="95000"/>
                </a:schemeClr>
              </a:solidFill>
            </a:rPr>
            <a:t>spores</a:t>
          </a:r>
          <a:r>
            <a:rPr lang="es-AR" b="1" dirty="0" smtClean="0">
              <a:solidFill>
                <a:schemeClr val="bg1">
                  <a:lumMod val="95000"/>
                </a:schemeClr>
              </a:solidFill>
            </a:rPr>
            <a:t> </a:t>
          </a:r>
          <a:r>
            <a:rPr lang="es-AR" b="1" dirty="0" err="1" smtClean="0">
              <a:solidFill>
                <a:schemeClr val="bg1">
                  <a:lumMod val="95000"/>
                </a:schemeClr>
              </a:solidFill>
            </a:rPr>
            <a:t>from</a:t>
          </a:r>
          <a:r>
            <a:rPr lang="es-AR" b="1" dirty="0" smtClean="0">
              <a:solidFill>
                <a:schemeClr val="bg1">
                  <a:lumMod val="95000"/>
                </a:schemeClr>
              </a:solidFill>
            </a:rPr>
            <a:t> </a:t>
          </a:r>
          <a:r>
            <a:rPr lang="es-AR" b="1" dirty="0" err="1" smtClean="0">
              <a:solidFill>
                <a:schemeClr val="bg1">
                  <a:lumMod val="95000"/>
                </a:schemeClr>
              </a:solidFill>
            </a:rPr>
            <a:t>northwestern</a:t>
          </a:r>
          <a:r>
            <a:rPr lang="es-AR" b="1" dirty="0" smtClean="0">
              <a:solidFill>
                <a:schemeClr val="bg1">
                  <a:lumMod val="95000"/>
                </a:schemeClr>
              </a:solidFill>
            </a:rPr>
            <a:t> Argentina </a:t>
          </a:r>
          <a:endParaRPr lang="es-AR" dirty="0">
            <a:solidFill>
              <a:schemeClr val="bg1">
                <a:lumMod val="95000"/>
              </a:schemeClr>
            </a:solidFill>
          </a:endParaRPr>
        </a:p>
      </dgm:t>
    </dgm:pt>
    <dgm:pt modelId="{FAC03187-9DFA-4CAC-82DB-F0A75130AF92}" type="parTrans" cxnId="{BDF19D53-D201-416A-96FA-11ACE64A8A0D}">
      <dgm:prSet/>
      <dgm:spPr/>
      <dgm:t>
        <a:bodyPr/>
        <a:lstStyle/>
        <a:p>
          <a:endParaRPr lang="es-AR"/>
        </a:p>
      </dgm:t>
    </dgm:pt>
    <dgm:pt modelId="{91926FBD-4333-4120-878B-4798B9C777DB}" type="sibTrans" cxnId="{BDF19D53-D201-416A-96FA-11ACE64A8A0D}">
      <dgm:prSet/>
      <dgm:spPr/>
      <dgm:t>
        <a:bodyPr/>
        <a:lstStyle/>
        <a:p>
          <a:endParaRPr lang="es-AR"/>
        </a:p>
      </dgm:t>
    </dgm:pt>
    <dgm:pt modelId="{892B9B1D-BACE-4189-8023-F6688DBA1868}" type="pres">
      <dgm:prSet presAssocID="{275E1CFD-A33C-4A85-A657-41B995E68B76}" presName="linear" presStyleCnt="0">
        <dgm:presLayoutVars>
          <dgm:animLvl val="lvl"/>
          <dgm:resizeHandles val="exact"/>
        </dgm:presLayoutVars>
      </dgm:prSet>
      <dgm:spPr/>
      <dgm:t>
        <a:bodyPr/>
        <a:lstStyle/>
        <a:p>
          <a:endParaRPr lang="es-AR"/>
        </a:p>
      </dgm:t>
    </dgm:pt>
    <dgm:pt modelId="{39BB3EBD-1C28-4A4A-A532-D29A9E8A0889}" type="pres">
      <dgm:prSet presAssocID="{35CC8B03-3A45-4395-A4B9-E3D295B01184}" presName="parentText" presStyleLbl="node1" presStyleIdx="0" presStyleCnt="1" custLinFactNeighborX="799">
        <dgm:presLayoutVars>
          <dgm:chMax val="0"/>
          <dgm:bulletEnabled val="1"/>
        </dgm:presLayoutVars>
      </dgm:prSet>
      <dgm:spPr/>
      <dgm:t>
        <a:bodyPr/>
        <a:lstStyle/>
        <a:p>
          <a:endParaRPr lang="es-AR"/>
        </a:p>
      </dgm:t>
    </dgm:pt>
  </dgm:ptLst>
  <dgm:cxnLst>
    <dgm:cxn modelId="{605A627D-C914-4D2F-A8BE-1D6D611D5960}" type="presOf" srcId="{275E1CFD-A33C-4A85-A657-41B995E68B76}" destId="{892B9B1D-BACE-4189-8023-F6688DBA1868}" srcOrd="0" destOrd="0" presId="urn:microsoft.com/office/officeart/2005/8/layout/vList2"/>
    <dgm:cxn modelId="{BDF19D53-D201-416A-96FA-11ACE64A8A0D}" srcId="{275E1CFD-A33C-4A85-A657-41B995E68B76}" destId="{35CC8B03-3A45-4395-A4B9-E3D295B01184}" srcOrd="0" destOrd="0" parTransId="{FAC03187-9DFA-4CAC-82DB-F0A75130AF92}" sibTransId="{91926FBD-4333-4120-878B-4798B9C777DB}"/>
    <dgm:cxn modelId="{A47AA752-6C1E-4842-8274-54AEBEB5A58B}" type="presOf" srcId="{35CC8B03-3A45-4395-A4B9-E3D295B01184}" destId="{39BB3EBD-1C28-4A4A-A532-D29A9E8A0889}" srcOrd="0" destOrd="0" presId="urn:microsoft.com/office/officeart/2005/8/layout/vList2"/>
    <dgm:cxn modelId="{F6643EB4-0977-4C1B-9D58-009048C35B71}" type="presParOf" srcId="{892B9B1D-BACE-4189-8023-F6688DBA1868}" destId="{39BB3EBD-1C28-4A4A-A532-D29A9E8A0889}" srcOrd="0" destOrd="0" presId="urn:microsoft.com/office/officeart/2005/8/layout/vList2"/>
  </dgm:cxnLst>
  <dgm:bg>
    <a:solidFill>
      <a:srgbClr val="CC99FF"/>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AEE048-5958-418C-94AE-6685A90DD967}"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s-AR"/>
        </a:p>
      </dgm:t>
    </dgm:pt>
    <dgm:pt modelId="{7418FDDC-9455-4BAA-962C-29A245A7E4F0}">
      <dgm:prSet/>
      <dgm:spPr>
        <a:solidFill>
          <a:schemeClr val="bg1">
            <a:lumMod val="65000"/>
            <a:alpha val="50000"/>
          </a:schemeClr>
        </a:solidFill>
      </dgm:spPr>
      <dgm:t>
        <a:bodyPr/>
        <a:lstStyle/>
        <a:p>
          <a:pPr rtl="0"/>
          <a:r>
            <a:rPr lang="es-MX" b="1" dirty="0" smtClean="0">
              <a:solidFill>
                <a:srgbClr val="FF66FF"/>
              </a:solidFill>
            </a:rPr>
            <a:t>?</a:t>
          </a:r>
          <a:endParaRPr lang="es-AR" b="1" dirty="0">
            <a:solidFill>
              <a:srgbClr val="FF66FF"/>
            </a:solidFill>
          </a:endParaRPr>
        </a:p>
      </dgm:t>
    </dgm:pt>
    <dgm:pt modelId="{83C5BFE3-C533-4EEE-AD4A-072BF126981C}" type="parTrans" cxnId="{00535590-830E-4869-B7C9-27BC8AA9B244}">
      <dgm:prSet/>
      <dgm:spPr/>
      <dgm:t>
        <a:bodyPr/>
        <a:lstStyle/>
        <a:p>
          <a:endParaRPr lang="es-AR"/>
        </a:p>
      </dgm:t>
    </dgm:pt>
    <dgm:pt modelId="{FCB2B027-B8C8-458B-94EB-A9C12D3D48CD}" type="sibTrans" cxnId="{00535590-830E-4869-B7C9-27BC8AA9B244}">
      <dgm:prSet/>
      <dgm:spPr/>
      <dgm:t>
        <a:bodyPr/>
        <a:lstStyle/>
        <a:p>
          <a:endParaRPr lang="es-AR"/>
        </a:p>
      </dgm:t>
    </dgm:pt>
    <dgm:pt modelId="{0F3E7395-EE2A-47DD-A4F6-0F33D015883B}" type="pres">
      <dgm:prSet presAssocID="{3BAEE048-5958-418C-94AE-6685A90DD967}" presName="compositeShape" presStyleCnt="0">
        <dgm:presLayoutVars>
          <dgm:chMax val="7"/>
          <dgm:dir/>
          <dgm:resizeHandles val="exact"/>
        </dgm:presLayoutVars>
      </dgm:prSet>
      <dgm:spPr/>
      <dgm:t>
        <a:bodyPr/>
        <a:lstStyle/>
        <a:p>
          <a:endParaRPr lang="es-AR"/>
        </a:p>
      </dgm:t>
    </dgm:pt>
    <dgm:pt modelId="{7DD19840-718D-4D75-A8BC-C9A037DAD711}" type="pres">
      <dgm:prSet presAssocID="{7418FDDC-9455-4BAA-962C-29A245A7E4F0}" presName="circ1TxSh" presStyleLbl="vennNode1" presStyleIdx="0" presStyleCnt="1"/>
      <dgm:spPr/>
      <dgm:t>
        <a:bodyPr/>
        <a:lstStyle/>
        <a:p>
          <a:endParaRPr lang="es-AR"/>
        </a:p>
      </dgm:t>
    </dgm:pt>
  </dgm:ptLst>
  <dgm:cxnLst>
    <dgm:cxn modelId="{5BB2F1B0-FE0F-4178-8FA8-6E915680D610}" type="presOf" srcId="{7418FDDC-9455-4BAA-962C-29A245A7E4F0}" destId="{7DD19840-718D-4D75-A8BC-C9A037DAD711}" srcOrd="0" destOrd="0" presId="urn:microsoft.com/office/officeart/2005/8/layout/venn1"/>
    <dgm:cxn modelId="{00535590-830E-4869-B7C9-27BC8AA9B244}" srcId="{3BAEE048-5958-418C-94AE-6685A90DD967}" destId="{7418FDDC-9455-4BAA-962C-29A245A7E4F0}" srcOrd="0" destOrd="0" parTransId="{83C5BFE3-C533-4EEE-AD4A-072BF126981C}" sibTransId="{FCB2B027-B8C8-458B-94EB-A9C12D3D48CD}"/>
    <dgm:cxn modelId="{998944C4-38F7-4D39-95F4-5CA23EB20199}" type="presOf" srcId="{3BAEE048-5958-418C-94AE-6685A90DD967}" destId="{0F3E7395-EE2A-47DD-A4F6-0F33D015883B}" srcOrd="0" destOrd="0" presId="urn:microsoft.com/office/officeart/2005/8/layout/venn1"/>
    <dgm:cxn modelId="{9EA9533D-9CF2-46DA-914F-8473CBEB2F06}" type="presParOf" srcId="{0F3E7395-EE2A-47DD-A4F6-0F33D015883B}" destId="{7DD19840-718D-4D75-A8BC-C9A037DAD711}" srcOrd="0" destOrd="0" presId="urn:microsoft.com/office/officeart/2005/8/layout/ven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19840-718D-4D75-A8BC-C9A037DAD711}">
      <dsp:nvSpPr>
        <dsp:cNvPr id="0" name=""/>
        <dsp:cNvSpPr/>
      </dsp:nvSpPr>
      <dsp:spPr>
        <a:xfrm>
          <a:off x="0" y="0"/>
          <a:ext cx="584208" cy="584208"/>
        </a:xfrm>
        <a:prstGeom prst="ellipse">
          <a:avLst/>
        </a:prstGeom>
        <a:solidFill>
          <a:schemeClr val="bg1">
            <a:lumMod val="65000"/>
            <a:alpha val="50000"/>
          </a:schemeClr>
        </a:solidFill>
        <a:ln w="25400" cap="flat" cmpd="sng" algn="ctr">
          <a:noFill/>
          <a:prstDash val="solid"/>
        </a:ln>
        <a:effectLst>
          <a:glow rad="101600">
            <a:schemeClr val="accent2">
              <a:satMod val="175000"/>
              <a:alpha val="40000"/>
            </a:schemeClr>
          </a:glow>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377950" rtl="0">
            <a:lnSpc>
              <a:spcPct val="90000"/>
            </a:lnSpc>
            <a:spcBef>
              <a:spcPct val="0"/>
            </a:spcBef>
            <a:spcAft>
              <a:spcPct val="35000"/>
            </a:spcAft>
          </a:pPr>
          <a:r>
            <a:rPr lang="es-MX" sz="3100" b="1" kern="1200" dirty="0" smtClean="0">
              <a:solidFill>
                <a:srgbClr val="FF66FF"/>
              </a:solidFill>
            </a:rPr>
            <a:t>?</a:t>
          </a:r>
          <a:endParaRPr lang="es-AR" sz="3100" b="1" kern="1200" dirty="0">
            <a:solidFill>
              <a:srgbClr val="FF66FF"/>
            </a:solidFill>
          </a:endParaRPr>
        </a:p>
      </dsp:txBody>
      <dsp:txXfrm>
        <a:off x="85555" y="85555"/>
        <a:ext cx="413098" cy="4130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19840-718D-4D75-A8BC-C9A037DAD711}">
      <dsp:nvSpPr>
        <dsp:cNvPr id="0" name=""/>
        <dsp:cNvSpPr/>
      </dsp:nvSpPr>
      <dsp:spPr>
        <a:xfrm>
          <a:off x="0" y="0"/>
          <a:ext cx="584208" cy="584208"/>
        </a:xfrm>
        <a:prstGeom prst="ellipse">
          <a:avLst/>
        </a:prstGeom>
        <a:solidFill>
          <a:schemeClr val="bg1">
            <a:lumMod val="65000"/>
            <a:alpha val="50000"/>
          </a:schemeClr>
        </a:solidFill>
        <a:ln w="25400" cap="flat" cmpd="sng" algn="ctr">
          <a:noFill/>
          <a:prstDash val="solid"/>
        </a:ln>
        <a:effectLst>
          <a:glow rad="101600">
            <a:schemeClr val="accent2">
              <a:satMod val="175000"/>
              <a:alpha val="40000"/>
            </a:schemeClr>
          </a:glow>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377950" rtl="0">
            <a:lnSpc>
              <a:spcPct val="90000"/>
            </a:lnSpc>
            <a:spcBef>
              <a:spcPct val="0"/>
            </a:spcBef>
            <a:spcAft>
              <a:spcPct val="35000"/>
            </a:spcAft>
          </a:pPr>
          <a:r>
            <a:rPr lang="es-MX" sz="3100" b="1" kern="1200" dirty="0" smtClean="0">
              <a:solidFill>
                <a:srgbClr val="FF66FF"/>
              </a:solidFill>
            </a:rPr>
            <a:t>?</a:t>
          </a:r>
          <a:endParaRPr lang="es-AR" sz="3100" b="1" kern="1200" dirty="0">
            <a:solidFill>
              <a:srgbClr val="FF66FF"/>
            </a:solidFill>
          </a:endParaRPr>
        </a:p>
      </dsp:txBody>
      <dsp:txXfrm>
        <a:off x="85555" y="85555"/>
        <a:ext cx="413098" cy="4130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28E7A-1C1D-46F7-ABD8-BABC39D5A6E7}">
      <dsp:nvSpPr>
        <dsp:cNvPr id="0" name=""/>
        <dsp:cNvSpPr/>
      </dsp:nvSpPr>
      <dsp:spPr>
        <a:xfrm>
          <a:off x="0" y="3024"/>
          <a:ext cx="2819400" cy="917280"/>
        </a:xfrm>
        <a:prstGeom prst="roundRect">
          <a:avLst/>
        </a:prstGeom>
        <a:solidFill>
          <a:srgbClr val="89C25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AR" sz="1600" b="1" kern="1200" dirty="0" err="1" smtClean="0"/>
            <a:t>Cryptosporas</a:t>
          </a:r>
          <a:r>
            <a:rPr lang="es-AR" sz="1600" b="1" kern="1200" dirty="0" smtClean="0"/>
            <a:t>  </a:t>
          </a:r>
          <a:r>
            <a:rPr lang="es-AR" sz="1600" b="1" kern="1200" dirty="0" err="1" smtClean="0"/>
            <a:t>from</a:t>
          </a:r>
          <a:r>
            <a:rPr lang="es-AR" sz="1600" b="1" kern="1200" dirty="0" smtClean="0"/>
            <a:t> </a:t>
          </a:r>
          <a:r>
            <a:rPr lang="es-AR" sz="1600" b="1" kern="1200" dirty="0" err="1" smtClean="0"/>
            <a:t>northwestern</a:t>
          </a:r>
          <a:r>
            <a:rPr lang="es-AR" sz="1600" b="1" kern="1200" dirty="0" smtClean="0"/>
            <a:t> Argentina (Rubinstein </a:t>
          </a:r>
          <a:r>
            <a:rPr lang="es-AR" sz="1600" b="1" i="1" kern="1200" dirty="0" smtClean="0"/>
            <a:t>et al</a:t>
          </a:r>
          <a:r>
            <a:rPr lang="es-AR" sz="1600" b="1" kern="1200" dirty="0" smtClean="0"/>
            <a:t>., 2010)</a:t>
          </a:r>
          <a:endParaRPr lang="es-ES" sz="1600" b="1" kern="1200" dirty="0"/>
        </a:p>
      </dsp:txBody>
      <dsp:txXfrm>
        <a:off x="44778" y="47802"/>
        <a:ext cx="2729844" cy="8277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B3EBD-1C28-4A4A-A532-D29A9E8A0889}">
      <dsp:nvSpPr>
        <dsp:cNvPr id="0" name=""/>
        <dsp:cNvSpPr/>
      </dsp:nvSpPr>
      <dsp:spPr>
        <a:xfrm>
          <a:off x="0" y="14285"/>
          <a:ext cx="4572000" cy="617760"/>
        </a:xfrm>
        <a:prstGeom prst="roundRect">
          <a:avLst/>
        </a:prstGeom>
        <a:solidFill>
          <a:srgbClr val="89C25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AR" sz="1600" b="1" kern="1200" dirty="0" err="1" smtClean="0">
              <a:solidFill>
                <a:schemeClr val="bg1">
                  <a:lumMod val="95000"/>
                </a:schemeClr>
              </a:solidFill>
            </a:rPr>
            <a:t>Laevigate</a:t>
          </a:r>
          <a:r>
            <a:rPr lang="es-AR" sz="1600" b="1" kern="1200" dirty="0" smtClean="0">
              <a:solidFill>
                <a:schemeClr val="bg1">
                  <a:lumMod val="95000"/>
                </a:schemeClr>
              </a:solidFill>
            </a:rPr>
            <a:t> trilete </a:t>
          </a:r>
          <a:r>
            <a:rPr lang="es-AR" sz="1600" b="1" kern="1200" dirty="0" err="1" smtClean="0">
              <a:solidFill>
                <a:schemeClr val="bg1">
                  <a:lumMod val="95000"/>
                </a:schemeClr>
              </a:solidFill>
            </a:rPr>
            <a:t>spores</a:t>
          </a:r>
          <a:r>
            <a:rPr lang="es-AR" sz="1600" b="1" kern="1200" dirty="0" smtClean="0">
              <a:solidFill>
                <a:schemeClr val="bg1">
                  <a:lumMod val="95000"/>
                </a:schemeClr>
              </a:solidFill>
            </a:rPr>
            <a:t> </a:t>
          </a:r>
          <a:r>
            <a:rPr lang="es-AR" sz="1600" b="1" kern="1200" dirty="0" err="1" smtClean="0">
              <a:solidFill>
                <a:schemeClr val="bg1">
                  <a:lumMod val="95000"/>
                </a:schemeClr>
              </a:solidFill>
            </a:rPr>
            <a:t>from</a:t>
          </a:r>
          <a:r>
            <a:rPr lang="es-AR" sz="1600" b="1" kern="1200" dirty="0" smtClean="0">
              <a:solidFill>
                <a:schemeClr val="bg1">
                  <a:lumMod val="95000"/>
                </a:schemeClr>
              </a:solidFill>
            </a:rPr>
            <a:t> </a:t>
          </a:r>
          <a:r>
            <a:rPr lang="es-AR" sz="1600" b="1" kern="1200" dirty="0" err="1" smtClean="0">
              <a:solidFill>
                <a:schemeClr val="bg1">
                  <a:lumMod val="95000"/>
                </a:schemeClr>
              </a:solidFill>
            </a:rPr>
            <a:t>northwestern</a:t>
          </a:r>
          <a:r>
            <a:rPr lang="es-AR" sz="1600" b="1" kern="1200" dirty="0" smtClean="0">
              <a:solidFill>
                <a:schemeClr val="bg1">
                  <a:lumMod val="95000"/>
                </a:schemeClr>
              </a:solidFill>
            </a:rPr>
            <a:t> Argentina </a:t>
          </a:r>
          <a:endParaRPr lang="es-AR" sz="1600" kern="1200" dirty="0">
            <a:solidFill>
              <a:schemeClr val="bg1">
                <a:lumMod val="95000"/>
              </a:schemeClr>
            </a:solidFill>
          </a:endParaRPr>
        </a:p>
      </dsp:txBody>
      <dsp:txXfrm>
        <a:off x="30157" y="44442"/>
        <a:ext cx="4511686" cy="5574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19840-718D-4D75-A8BC-C9A037DAD711}">
      <dsp:nvSpPr>
        <dsp:cNvPr id="0" name=""/>
        <dsp:cNvSpPr/>
      </dsp:nvSpPr>
      <dsp:spPr>
        <a:xfrm>
          <a:off x="0" y="36512"/>
          <a:ext cx="401644" cy="401644"/>
        </a:xfrm>
        <a:prstGeom prst="ellipse">
          <a:avLst/>
        </a:prstGeom>
        <a:solidFill>
          <a:schemeClr val="bg1">
            <a:lumMod val="6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es-MX" sz="2100" b="1" kern="1200" dirty="0" smtClean="0">
              <a:solidFill>
                <a:srgbClr val="FF66FF"/>
              </a:solidFill>
            </a:rPr>
            <a:t>?</a:t>
          </a:r>
          <a:endParaRPr lang="es-AR" sz="2100" b="1" kern="1200" dirty="0">
            <a:solidFill>
              <a:srgbClr val="FF66FF"/>
            </a:solidFill>
          </a:endParaRPr>
        </a:p>
      </dsp:txBody>
      <dsp:txXfrm>
        <a:off x="58819" y="95331"/>
        <a:ext cx="284006" cy="2840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s-ES"/>
          </a:p>
        </p:txBody>
      </p:sp>
      <p:sp>
        <p:nvSpPr>
          <p:cNvPr id="389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s-ES"/>
          </a:p>
        </p:txBody>
      </p:sp>
      <p:sp>
        <p:nvSpPr>
          <p:cNvPr id="30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s-E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C2F7E4C-DAD7-4938-8DEE-DF63ACDBFFCA}" type="slidenum">
              <a:rPr lang="es-ES"/>
              <a:pPr>
                <a:defRPr/>
              </a:pPr>
              <a:t>‹N°›</a:t>
            </a:fld>
            <a:endParaRPr lang="es-ES"/>
          </a:p>
        </p:txBody>
      </p:sp>
    </p:spTree>
    <p:extLst>
      <p:ext uri="{BB962C8B-B14F-4D97-AF65-F5344CB8AC3E}">
        <p14:creationId xmlns:p14="http://schemas.microsoft.com/office/powerpoint/2010/main" val="1392505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t>Palynological</a:t>
            </a:r>
            <a:r>
              <a:rPr lang="es-AR" dirty="0" smtClean="0"/>
              <a:t> data </a:t>
            </a:r>
            <a:r>
              <a:rPr lang="es-AR" dirty="0" err="1" smtClean="0"/>
              <a:t>considered</a:t>
            </a:r>
            <a:r>
              <a:rPr lang="es-AR" dirty="0" smtClean="0"/>
              <a:t> </a:t>
            </a:r>
            <a:r>
              <a:rPr lang="es-AR" dirty="0" err="1" smtClean="0"/>
              <a:t>herein</a:t>
            </a:r>
            <a:r>
              <a:rPr lang="es-AR" dirty="0" smtClean="0"/>
              <a:t> </a:t>
            </a:r>
            <a:r>
              <a:rPr lang="es-AR" dirty="0" err="1" smtClean="0"/>
              <a:t>came</a:t>
            </a:r>
            <a:r>
              <a:rPr lang="es-AR" dirty="0" smtClean="0"/>
              <a:t> </a:t>
            </a:r>
            <a:r>
              <a:rPr lang="es-AR" dirty="0" err="1" smtClean="0"/>
              <a:t>from</a:t>
            </a:r>
            <a:r>
              <a:rPr lang="es-AR" dirty="0" smtClean="0"/>
              <a:t> </a:t>
            </a:r>
            <a:r>
              <a:rPr lang="es-AR" dirty="0" err="1" smtClean="0"/>
              <a:t>two</a:t>
            </a:r>
            <a:r>
              <a:rPr lang="es-AR" baseline="0" dirty="0" smtClean="0"/>
              <a:t> of </a:t>
            </a:r>
            <a:r>
              <a:rPr lang="es-AR" baseline="0" dirty="0" err="1" smtClean="0"/>
              <a:t>the</a:t>
            </a:r>
            <a:r>
              <a:rPr lang="es-AR" baseline="0" dirty="0" smtClean="0"/>
              <a:t> </a:t>
            </a:r>
            <a:r>
              <a:rPr lang="es-AR" baseline="0" dirty="0" err="1" smtClean="0"/>
              <a:t>main</a:t>
            </a:r>
            <a:r>
              <a:rPr lang="es-AR" baseline="0" dirty="0" smtClean="0"/>
              <a:t> </a:t>
            </a:r>
            <a:r>
              <a:rPr lang="es-AR" baseline="0" dirty="0" err="1" smtClean="0"/>
              <a:t>Lower-Middle</a:t>
            </a:r>
            <a:r>
              <a:rPr lang="es-AR" baseline="0" dirty="0" smtClean="0"/>
              <a:t> </a:t>
            </a:r>
            <a:r>
              <a:rPr lang="es-AR" baseline="0" dirty="0" err="1" smtClean="0"/>
              <a:t>Palaeozoic</a:t>
            </a:r>
            <a:r>
              <a:rPr lang="es-AR" baseline="0" dirty="0" smtClean="0"/>
              <a:t> </a:t>
            </a:r>
            <a:r>
              <a:rPr lang="es-AR" baseline="0" dirty="0" err="1" smtClean="0"/>
              <a:t>Basins</a:t>
            </a:r>
            <a:r>
              <a:rPr lang="es-AR" baseline="0" dirty="0" smtClean="0"/>
              <a:t> of Argentina: </a:t>
            </a:r>
            <a:r>
              <a:rPr lang="es-AR" baseline="0" dirty="0" err="1" smtClean="0"/>
              <a:t>the</a:t>
            </a:r>
            <a:r>
              <a:rPr lang="es-AR" baseline="0" dirty="0" smtClean="0"/>
              <a:t> Central </a:t>
            </a:r>
            <a:r>
              <a:rPr lang="es-AR" baseline="0" dirty="0" err="1" smtClean="0"/>
              <a:t>Andean</a:t>
            </a:r>
            <a:r>
              <a:rPr lang="es-AR" baseline="0" dirty="0" smtClean="0"/>
              <a:t> </a:t>
            </a:r>
            <a:r>
              <a:rPr lang="es-AR" baseline="0" dirty="0" err="1" smtClean="0"/>
              <a:t>Basin</a:t>
            </a:r>
            <a:r>
              <a:rPr lang="es-AR" baseline="0" dirty="0" smtClean="0"/>
              <a:t> and </a:t>
            </a:r>
            <a:r>
              <a:rPr lang="es-AR" baseline="0" dirty="0" err="1" smtClean="0"/>
              <a:t>the</a:t>
            </a:r>
            <a:r>
              <a:rPr lang="es-AR" baseline="0" dirty="0" smtClean="0"/>
              <a:t> </a:t>
            </a:r>
            <a:r>
              <a:rPr lang="es-AR" baseline="0" dirty="0" err="1" smtClean="0"/>
              <a:t>Precordillera</a:t>
            </a:r>
            <a:r>
              <a:rPr lang="es-AR" baseline="0" dirty="0" smtClean="0"/>
              <a:t>, </a:t>
            </a:r>
            <a:r>
              <a:rPr lang="es-AR" baseline="0" dirty="0" err="1" smtClean="0"/>
              <a:t>located</a:t>
            </a:r>
            <a:r>
              <a:rPr lang="es-AR" baseline="0" dirty="0" smtClean="0"/>
              <a:t> at </a:t>
            </a:r>
            <a:r>
              <a:rPr lang="es-AR" baseline="0" dirty="0" err="1" smtClean="0"/>
              <a:t>northwestern</a:t>
            </a:r>
            <a:r>
              <a:rPr lang="es-AR" baseline="0" dirty="0" smtClean="0"/>
              <a:t> and central-</a:t>
            </a:r>
            <a:r>
              <a:rPr lang="es-AR" baseline="0" dirty="0" err="1" smtClean="0"/>
              <a:t>west</a:t>
            </a:r>
            <a:r>
              <a:rPr lang="es-AR" baseline="0" dirty="0" smtClean="0"/>
              <a:t> Argentina </a:t>
            </a:r>
            <a:r>
              <a:rPr lang="es-AR" baseline="0" dirty="0" err="1" smtClean="0"/>
              <a:t>respectively</a:t>
            </a:r>
            <a:r>
              <a:rPr lang="es-AR" baseline="0" dirty="0" smtClean="0"/>
              <a:t>. </a:t>
            </a:r>
            <a:r>
              <a:rPr lang="es-AR" baseline="0" dirty="0" err="1" smtClean="0"/>
              <a:t>Palynological</a:t>
            </a:r>
            <a:r>
              <a:rPr lang="es-AR" baseline="0" dirty="0" smtClean="0"/>
              <a:t> </a:t>
            </a:r>
            <a:r>
              <a:rPr lang="es-AR" baseline="0" dirty="0" err="1" smtClean="0"/>
              <a:t>research</a:t>
            </a:r>
            <a:r>
              <a:rPr lang="es-AR" baseline="0" dirty="0" smtClean="0"/>
              <a:t> </a:t>
            </a:r>
            <a:r>
              <a:rPr lang="es-AR" baseline="0" dirty="0" err="1" smtClean="0"/>
              <a:t>is</a:t>
            </a:r>
            <a:r>
              <a:rPr lang="es-AR" baseline="0" dirty="0" smtClean="0"/>
              <a:t> </a:t>
            </a:r>
            <a:r>
              <a:rPr lang="es-AR" baseline="0" dirty="0" err="1" smtClean="0"/>
              <a:t>complemented</a:t>
            </a:r>
            <a:r>
              <a:rPr lang="es-AR" baseline="0" dirty="0" smtClean="0"/>
              <a:t> </a:t>
            </a:r>
            <a:r>
              <a:rPr lang="es-AR" baseline="0" dirty="0" err="1" smtClean="0"/>
              <a:t>with</a:t>
            </a:r>
            <a:r>
              <a:rPr lang="es-AR" baseline="0" dirty="0" smtClean="0"/>
              <a:t> </a:t>
            </a:r>
            <a:r>
              <a:rPr lang="es-AR" baseline="0" dirty="0" err="1" smtClean="0"/>
              <a:t>sedimentology</a:t>
            </a:r>
            <a:r>
              <a:rPr lang="es-AR" baseline="0" dirty="0" smtClean="0"/>
              <a:t> and facies </a:t>
            </a:r>
            <a:r>
              <a:rPr lang="es-AR" baseline="0" dirty="0" err="1" smtClean="0"/>
              <a:t>analysis</a:t>
            </a:r>
            <a:r>
              <a:rPr lang="es-AR" baseline="0" dirty="0" smtClean="0"/>
              <a:t>, as </a:t>
            </a:r>
            <a:r>
              <a:rPr lang="es-AR" baseline="0" dirty="0" err="1" smtClean="0"/>
              <a:t>well</a:t>
            </a:r>
            <a:r>
              <a:rPr lang="es-AR" baseline="0" dirty="0" smtClean="0"/>
              <a:t> as </a:t>
            </a:r>
            <a:r>
              <a:rPr lang="es-AR" baseline="0" dirty="0" err="1" smtClean="0"/>
              <a:t>palaeontological</a:t>
            </a:r>
            <a:r>
              <a:rPr lang="es-AR" baseline="0" dirty="0" smtClean="0"/>
              <a:t> </a:t>
            </a:r>
            <a:r>
              <a:rPr lang="es-AR" baseline="0" dirty="0" err="1" smtClean="0"/>
              <a:t>studies</a:t>
            </a:r>
            <a:r>
              <a:rPr lang="es-AR" baseline="0" dirty="0" smtClean="0"/>
              <a:t>, </a:t>
            </a:r>
            <a:r>
              <a:rPr lang="es-AR" baseline="0" dirty="0" err="1" smtClean="0"/>
              <a:t>taking</a:t>
            </a:r>
            <a:r>
              <a:rPr lang="es-AR" baseline="0" dirty="0" smtClean="0"/>
              <a:t> </a:t>
            </a:r>
            <a:r>
              <a:rPr lang="es-AR" baseline="0" dirty="0" err="1" smtClean="0"/>
              <a:t>into</a:t>
            </a:r>
            <a:r>
              <a:rPr lang="es-AR" baseline="0" dirty="0" smtClean="0"/>
              <a:t> </a:t>
            </a:r>
            <a:r>
              <a:rPr lang="es-AR" baseline="0" dirty="0" err="1" smtClean="0"/>
              <a:t>account</a:t>
            </a:r>
            <a:r>
              <a:rPr lang="es-AR" baseline="0" dirty="0" smtClean="0"/>
              <a:t> </a:t>
            </a:r>
            <a:r>
              <a:rPr lang="en-US" sz="1200" kern="1200" dirty="0" smtClean="0">
                <a:solidFill>
                  <a:schemeClr val="tx1"/>
                </a:solidFill>
                <a:latin typeface="Arial" charset="0"/>
                <a:ea typeface="+mn-ea"/>
                <a:cs typeface="+mn-cs"/>
              </a:rPr>
              <a:t>the geodynamic of the Argentinean basins, developed in an active margin.</a:t>
            </a:r>
            <a:endParaRPr lang="es-AR" dirty="0"/>
          </a:p>
        </p:txBody>
      </p:sp>
      <p:sp>
        <p:nvSpPr>
          <p:cNvPr id="4" name="3 Marcador de número de diapositiva"/>
          <p:cNvSpPr>
            <a:spLocks noGrp="1"/>
          </p:cNvSpPr>
          <p:nvPr>
            <p:ph type="sldNum" sz="quarter" idx="10"/>
          </p:nvPr>
        </p:nvSpPr>
        <p:spPr/>
        <p:txBody>
          <a:bodyPr/>
          <a:lstStyle/>
          <a:p>
            <a:pPr>
              <a:defRPr/>
            </a:pPr>
            <a:fld id="{EC2F7E4C-DAD7-4938-8DEE-DF63ACDBFFCA}" type="slidenum">
              <a:rPr lang="es-ES" smtClean="0"/>
              <a:pPr>
                <a:defRPr/>
              </a:pPr>
              <a:t>2</a:t>
            </a:fld>
            <a:endParaRPr lang="es-ES"/>
          </a:p>
        </p:txBody>
      </p:sp>
    </p:spTree>
    <p:extLst>
      <p:ext uri="{BB962C8B-B14F-4D97-AF65-F5344CB8AC3E}">
        <p14:creationId xmlns:p14="http://schemas.microsoft.com/office/powerpoint/2010/main" val="2391690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Los </a:t>
            </a:r>
            <a:r>
              <a:rPr lang="en-US" sz="1200" kern="1200" dirty="0" err="1" smtClean="0">
                <a:solidFill>
                  <a:schemeClr val="tx1"/>
                </a:solidFill>
                <a:latin typeface="Arial" charset="0"/>
                <a:ea typeface="+mn-ea"/>
                <a:cs typeface="+mn-cs"/>
              </a:rPr>
              <a:t>Espejos</a:t>
            </a:r>
            <a:r>
              <a:rPr lang="en-US" sz="1200" kern="1200" dirty="0" smtClean="0">
                <a:solidFill>
                  <a:schemeClr val="tx1"/>
                </a:solidFill>
                <a:latin typeface="Arial" charset="0"/>
                <a:ea typeface="+mn-ea"/>
                <a:cs typeface="+mn-cs"/>
              </a:rPr>
              <a:t> Formation, in the </a:t>
            </a:r>
            <a:r>
              <a:rPr lang="en-US" sz="1200" kern="1200" dirty="0" err="1" smtClean="0">
                <a:solidFill>
                  <a:schemeClr val="tx1"/>
                </a:solidFill>
                <a:latin typeface="Arial" charset="0"/>
                <a:ea typeface="+mn-ea"/>
                <a:cs typeface="+mn-cs"/>
              </a:rPr>
              <a:t>Precordillera</a:t>
            </a:r>
            <a:r>
              <a:rPr lang="en-US" sz="1200" kern="1200" dirty="0" smtClean="0">
                <a:solidFill>
                  <a:schemeClr val="tx1"/>
                </a:solidFill>
                <a:latin typeface="Arial" charset="0"/>
                <a:ea typeface="+mn-ea"/>
                <a:cs typeface="+mn-cs"/>
              </a:rPr>
              <a:t> Basin, represent a muddy shelf to inner shelf exposed to storm activity, and storm-dominated </a:t>
            </a:r>
            <a:r>
              <a:rPr lang="en-US" sz="1200" kern="1200" dirty="0" err="1" smtClean="0">
                <a:solidFill>
                  <a:schemeClr val="tx1"/>
                </a:solidFill>
                <a:latin typeface="Arial" charset="0"/>
                <a:ea typeface="+mn-ea"/>
                <a:cs typeface="+mn-cs"/>
              </a:rPr>
              <a:t>shoreface</a:t>
            </a:r>
            <a:r>
              <a:rPr lang="en-US" sz="1200" kern="1200" dirty="0" smtClean="0">
                <a:solidFill>
                  <a:schemeClr val="tx1"/>
                </a:solidFill>
                <a:latin typeface="Arial" charset="0"/>
                <a:ea typeface="+mn-ea"/>
                <a:cs typeface="+mn-cs"/>
              </a:rPr>
              <a:t> towards the top.</a:t>
            </a:r>
            <a:r>
              <a:rPr lang="en-US" sz="1200" kern="1200" baseline="0" dirty="0" smtClean="0">
                <a:solidFill>
                  <a:schemeClr val="tx1"/>
                </a:solidFill>
                <a:latin typeface="Arial" charset="0"/>
                <a:ea typeface="+mn-ea"/>
                <a:cs typeface="+mn-cs"/>
              </a:rPr>
              <a:t> It </a:t>
            </a:r>
            <a:r>
              <a:rPr lang="en-US" dirty="0" smtClean="0"/>
              <a:t>yielded rich and diversified </a:t>
            </a:r>
            <a:r>
              <a:rPr lang="en-US" dirty="0" err="1" smtClean="0"/>
              <a:t>palynomorph</a:t>
            </a:r>
            <a:r>
              <a:rPr lang="en-US" dirty="0" smtClean="0"/>
              <a:t> assemblages, in different sections, throughout the basin. Its age, probably </a:t>
            </a:r>
            <a:r>
              <a:rPr lang="en-US" dirty="0" err="1" smtClean="0"/>
              <a:t>Wenlock</a:t>
            </a:r>
            <a:r>
              <a:rPr lang="en-US" dirty="0" smtClean="0"/>
              <a:t> to </a:t>
            </a:r>
            <a:r>
              <a:rPr lang="en-US" dirty="0" err="1" smtClean="0"/>
              <a:t>Pridolian</a:t>
            </a:r>
            <a:r>
              <a:rPr lang="en-US" dirty="0" smtClean="0"/>
              <a:t> and </a:t>
            </a:r>
            <a:r>
              <a:rPr lang="en-US" dirty="0" err="1" smtClean="0"/>
              <a:t>Lochkovian</a:t>
            </a:r>
            <a:r>
              <a:rPr lang="en-US" dirty="0" smtClean="0"/>
              <a:t> locally,  is mainly based on the distribution of brachiopod faunas. Graptolites and </a:t>
            </a:r>
            <a:r>
              <a:rPr lang="en-US" dirty="0" err="1" smtClean="0"/>
              <a:t>conodonts</a:t>
            </a:r>
            <a:r>
              <a:rPr lang="en-US" dirty="0" smtClean="0"/>
              <a:t> are scarce and they do not help to constrain the overall age of the formation. However, the distribution of phytoplankton and </a:t>
            </a:r>
            <a:r>
              <a:rPr lang="en-US" dirty="0" err="1" smtClean="0"/>
              <a:t>miospores</a:t>
            </a:r>
            <a:r>
              <a:rPr lang="en-US" dirty="0" smtClean="0"/>
              <a:t> is similar from the base to the middle-upper part of the formation, with a clear predominance of the marine fraction. The marine </a:t>
            </a:r>
            <a:r>
              <a:rPr lang="en-US" dirty="0" err="1" smtClean="0"/>
              <a:t>phytoplanton</a:t>
            </a:r>
            <a:r>
              <a:rPr lang="en-US" dirty="0" smtClean="0"/>
              <a:t> indicate an un undifferentiated </a:t>
            </a:r>
            <a:r>
              <a:rPr lang="en-US" dirty="0" err="1" smtClean="0"/>
              <a:t>Ludlovian</a:t>
            </a:r>
            <a:r>
              <a:rPr lang="en-US" dirty="0" smtClean="0"/>
              <a:t> age, from the base to the top of the unit.</a:t>
            </a:r>
            <a:endParaRPr lang="es-AR" dirty="0"/>
          </a:p>
        </p:txBody>
      </p:sp>
      <p:sp>
        <p:nvSpPr>
          <p:cNvPr id="4" name="3 Marcador de número de diapositiva"/>
          <p:cNvSpPr>
            <a:spLocks noGrp="1"/>
          </p:cNvSpPr>
          <p:nvPr>
            <p:ph type="sldNum" sz="quarter" idx="10"/>
          </p:nvPr>
        </p:nvSpPr>
        <p:spPr/>
        <p:txBody>
          <a:bodyPr/>
          <a:lstStyle/>
          <a:p>
            <a:pPr>
              <a:defRPr/>
            </a:pPr>
            <a:fld id="{EC2F7E4C-DAD7-4938-8DEE-DF63ACDBFFCA}" type="slidenum">
              <a:rPr lang="es-ES" smtClean="0"/>
              <a:pPr>
                <a:defRPr/>
              </a:pPr>
              <a:t>11</a:t>
            </a:fld>
            <a:endParaRPr lang="es-ES"/>
          </a:p>
        </p:txBody>
      </p:sp>
    </p:spTree>
    <p:extLst>
      <p:ext uri="{BB962C8B-B14F-4D97-AF65-F5344CB8AC3E}">
        <p14:creationId xmlns:p14="http://schemas.microsoft.com/office/powerpoint/2010/main" val="4292608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The </a:t>
            </a:r>
            <a:r>
              <a:rPr lang="en-US" dirty="0" err="1" smtClean="0"/>
              <a:t>stratigraphic</a:t>
            </a:r>
            <a:r>
              <a:rPr lang="en-US" dirty="0" smtClean="0"/>
              <a:t> range of </a:t>
            </a:r>
            <a:r>
              <a:rPr lang="en-US" dirty="0" err="1" smtClean="0"/>
              <a:t>miospores</a:t>
            </a:r>
            <a:r>
              <a:rPr lang="en-US" dirty="0" smtClean="0"/>
              <a:t> present throughout the Los </a:t>
            </a:r>
            <a:r>
              <a:rPr lang="en-US" dirty="0" err="1" smtClean="0"/>
              <a:t>Espejos</a:t>
            </a:r>
            <a:r>
              <a:rPr lang="en-US" dirty="0" smtClean="0"/>
              <a:t> Formation suggests an age closer to the </a:t>
            </a:r>
            <a:r>
              <a:rPr lang="en-US" dirty="0" err="1" smtClean="0"/>
              <a:t>Ludfordian-Pridoli</a:t>
            </a:r>
            <a:r>
              <a:rPr lang="en-US" dirty="0" smtClean="0"/>
              <a:t> or even younger, showing a  divergence with phytoplankton. This </a:t>
            </a:r>
            <a:r>
              <a:rPr lang="en-US" dirty="0" err="1" smtClean="0"/>
              <a:t>diachronism</a:t>
            </a:r>
            <a:r>
              <a:rPr lang="en-US" dirty="0" smtClean="0"/>
              <a:t> between marine and terrestrial palynomorphs could reflect local miospore assemblage peculiarities. This could be the reason why the assemblage</a:t>
            </a:r>
            <a:r>
              <a:rPr lang="en-US" baseline="0" dirty="0" smtClean="0"/>
              <a:t> is poorly diversified even if the assemblage is rich in specimens.</a:t>
            </a:r>
            <a:r>
              <a:rPr lang="en-US" dirty="0" smtClean="0"/>
              <a:t> The</a:t>
            </a:r>
            <a:r>
              <a:rPr lang="en-US" baseline="0" dirty="0" smtClean="0"/>
              <a:t> </a:t>
            </a:r>
            <a:r>
              <a:rPr lang="en-US" baseline="0" dirty="0" err="1" smtClean="0"/>
              <a:t>Pre</a:t>
            </a:r>
            <a:r>
              <a:rPr lang="en-US" dirty="0" err="1" smtClean="0"/>
              <a:t>rcordillera</a:t>
            </a:r>
            <a:r>
              <a:rPr lang="en-US" baseline="0" dirty="0" smtClean="0"/>
              <a:t> is far away to many other continental area. It was most probably a large island isolated in the ocean. Therefore l</a:t>
            </a:r>
            <a:r>
              <a:rPr lang="en-US" dirty="0" smtClean="0"/>
              <a:t>ocal conditions may have triggered evolutionary innovations of spores.</a:t>
            </a:r>
          </a:p>
          <a:p>
            <a:r>
              <a:rPr lang="en-US" dirty="0" smtClean="0"/>
              <a:t> </a:t>
            </a:r>
            <a:endParaRPr lang="es-AR" dirty="0"/>
          </a:p>
        </p:txBody>
      </p:sp>
      <p:sp>
        <p:nvSpPr>
          <p:cNvPr id="4" name="3 Marcador de número de diapositiva"/>
          <p:cNvSpPr>
            <a:spLocks noGrp="1"/>
          </p:cNvSpPr>
          <p:nvPr>
            <p:ph type="sldNum" sz="quarter" idx="10"/>
          </p:nvPr>
        </p:nvSpPr>
        <p:spPr/>
        <p:txBody>
          <a:bodyPr/>
          <a:lstStyle/>
          <a:p>
            <a:pPr>
              <a:defRPr/>
            </a:pPr>
            <a:fld id="{EC2F7E4C-DAD7-4938-8DEE-DF63ACDBFFCA}" type="slidenum">
              <a:rPr lang="es-ES" smtClean="0"/>
              <a:pPr>
                <a:defRPr/>
              </a:pPr>
              <a:t>12</a:t>
            </a:fld>
            <a:endParaRPr lang="es-ES"/>
          </a:p>
        </p:txBody>
      </p:sp>
    </p:spTree>
    <p:extLst>
      <p:ext uri="{BB962C8B-B14F-4D97-AF65-F5344CB8AC3E}">
        <p14:creationId xmlns:p14="http://schemas.microsoft.com/office/powerpoint/2010/main" val="398712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smtClean="0"/>
              <a:t>Up </a:t>
            </a:r>
            <a:r>
              <a:rPr lang="es-AR" dirty="0" err="1" smtClean="0"/>
              <a:t>to</a:t>
            </a:r>
            <a:r>
              <a:rPr lang="es-AR" dirty="0" smtClean="0"/>
              <a:t> </a:t>
            </a:r>
            <a:r>
              <a:rPr lang="es-AR" dirty="0" err="1" smtClean="0"/>
              <a:t>now</a:t>
            </a:r>
            <a:r>
              <a:rPr lang="es-AR" baseline="0" dirty="0" smtClean="0"/>
              <a:t> Argentina </a:t>
            </a:r>
            <a:r>
              <a:rPr lang="es-AR" baseline="0" dirty="0" err="1" smtClean="0"/>
              <a:t>provide</a:t>
            </a:r>
            <a:r>
              <a:rPr lang="es-AR" baseline="0" dirty="0" smtClean="0"/>
              <a:t> </a:t>
            </a:r>
            <a:r>
              <a:rPr lang="es-AR" baseline="0" dirty="0" err="1" smtClean="0"/>
              <a:t>the</a:t>
            </a:r>
            <a:r>
              <a:rPr lang="es-AR" baseline="0" dirty="0" smtClean="0"/>
              <a:t> </a:t>
            </a:r>
            <a:r>
              <a:rPr lang="es-AR" baseline="0" dirty="0" err="1" smtClean="0"/>
              <a:t>most</a:t>
            </a:r>
            <a:r>
              <a:rPr lang="es-AR" baseline="0" dirty="0" smtClean="0"/>
              <a:t> complete </a:t>
            </a:r>
            <a:r>
              <a:rPr lang="es-AR" baseline="0" dirty="0" err="1" smtClean="0"/>
              <a:t>stratgraphic</a:t>
            </a:r>
            <a:r>
              <a:rPr lang="es-AR" baseline="0" dirty="0" smtClean="0"/>
              <a:t> </a:t>
            </a:r>
            <a:r>
              <a:rPr lang="es-AR" baseline="0" dirty="0" err="1" smtClean="0"/>
              <a:t>scale</a:t>
            </a:r>
            <a:r>
              <a:rPr lang="es-AR" baseline="0" dirty="0" smtClean="0"/>
              <a:t> of South </a:t>
            </a:r>
            <a:r>
              <a:rPr lang="es-AR" baseline="0" dirty="0" err="1" smtClean="0"/>
              <a:t>America</a:t>
            </a:r>
            <a:r>
              <a:rPr lang="es-AR" baseline="0" dirty="0" smtClean="0"/>
              <a:t>. </a:t>
            </a:r>
            <a:r>
              <a:rPr lang="es-AR" baseline="0" dirty="0" err="1" smtClean="0"/>
              <a:t>The</a:t>
            </a:r>
            <a:r>
              <a:rPr lang="es-AR" baseline="0" dirty="0" smtClean="0"/>
              <a:t> </a:t>
            </a:r>
            <a:r>
              <a:rPr lang="es-AR" baseline="0" dirty="0" err="1" smtClean="0"/>
              <a:t>most</a:t>
            </a:r>
            <a:r>
              <a:rPr lang="es-AR" baseline="0" dirty="0" smtClean="0"/>
              <a:t> </a:t>
            </a:r>
            <a:r>
              <a:rPr lang="es-AR" baseline="0" dirty="0" err="1" smtClean="0"/>
              <a:t>two</a:t>
            </a:r>
            <a:r>
              <a:rPr lang="es-AR" baseline="0" dirty="0" smtClean="0"/>
              <a:t> </a:t>
            </a:r>
            <a:r>
              <a:rPr lang="es-AR" baseline="0" dirty="0" err="1" smtClean="0"/>
              <a:t>important</a:t>
            </a:r>
            <a:r>
              <a:rPr lang="es-AR" baseline="0" dirty="0" smtClean="0"/>
              <a:t> </a:t>
            </a:r>
            <a:r>
              <a:rPr lang="es-AR" baseline="0" dirty="0" err="1" smtClean="0"/>
              <a:t>discoveries</a:t>
            </a:r>
            <a:r>
              <a:rPr lang="es-AR" baseline="0" dirty="0" smtClean="0"/>
              <a:t> </a:t>
            </a:r>
            <a:r>
              <a:rPr lang="es-AR" baseline="0" dirty="0" err="1" smtClean="0"/>
              <a:t>is</a:t>
            </a:r>
            <a:r>
              <a:rPr lang="es-AR" baseline="0" dirty="0" smtClean="0"/>
              <a:t> </a:t>
            </a:r>
            <a:r>
              <a:rPr lang="es-AR" baseline="0" dirty="0" err="1" smtClean="0"/>
              <a:t>the</a:t>
            </a:r>
            <a:r>
              <a:rPr lang="es-AR" baseline="0" dirty="0" smtClean="0"/>
              <a:t> </a:t>
            </a:r>
            <a:r>
              <a:rPr lang="es-AR" baseline="0" dirty="0" err="1" smtClean="0"/>
              <a:t>observation</a:t>
            </a:r>
            <a:r>
              <a:rPr lang="es-AR" baseline="0" dirty="0" smtClean="0"/>
              <a:t> of </a:t>
            </a:r>
            <a:r>
              <a:rPr lang="es-AR" baseline="0" dirty="0" err="1" smtClean="0"/>
              <a:t>the</a:t>
            </a:r>
            <a:r>
              <a:rPr lang="es-AR" baseline="0" dirty="0" smtClean="0"/>
              <a:t> </a:t>
            </a:r>
            <a:r>
              <a:rPr lang="es-AR" baseline="0" dirty="0" err="1" smtClean="0"/>
              <a:t>oldest</a:t>
            </a:r>
            <a:r>
              <a:rPr lang="es-AR" baseline="0" dirty="0" smtClean="0"/>
              <a:t> </a:t>
            </a:r>
            <a:r>
              <a:rPr lang="es-AR" baseline="0" dirty="0" err="1" smtClean="0"/>
              <a:t>assemblage</a:t>
            </a:r>
            <a:r>
              <a:rPr lang="es-AR" baseline="0" dirty="0" smtClean="0"/>
              <a:t> of cryptospores and </a:t>
            </a:r>
            <a:r>
              <a:rPr lang="es-AR" baseline="0" dirty="0" err="1" smtClean="0"/>
              <a:t>the</a:t>
            </a:r>
            <a:r>
              <a:rPr lang="es-AR" baseline="0" dirty="0" smtClean="0"/>
              <a:t> </a:t>
            </a:r>
            <a:r>
              <a:rPr lang="es-AR" baseline="0" dirty="0" err="1" smtClean="0"/>
              <a:t>presence</a:t>
            </a:r>
            <a:r>
              <a:rPr lang="es-AR" baseline="0" dirty="0" smtClean="0"/>
              <a:t> of simple </a:t>
            </a:r>
            <a:r>
              <a:rPr lang="es-AR" baseline="0" dirty="0" err="1" smtClean="0"/>
              <a:t>spores</a:t>
            </a:r>
            <a:r>
              <a:rPr lang="es-AR" baseline="0" dirty="0" smtClean="0"/>
              <a:t>. </a:t>
            </a:r>
            <a:r>
              <a:rPr lang="es-AR" baseline="0" dirty="0" err="1" smtClean="0"/>
              <a:t>Both</a:t>
            </a:r>
            <a:r>
              <a:rPr lang="es-AR" baseline="0" dirty="0" smtClean="0"/>
              <a:t> </a:t>
            </a:r>
            <a:r>
              <a:rPr lang="es-AR" baseline="0" dirty="0" err="1" smtClean="0"/>
              <a:t>observations</a:t>
            </a:r>
            <a:r>
              <a:rPr lang="es-AR" baseline="0" dirty="0" smtClean="0"/>
              <a:t> </a:t>
            </a:r>
            <a:r>
              <a:rPr lang="es-AR" baseline="0" dirty="0" err="1" smtClean="0"/>
              <a:t>confirm</a:t>
            </a:r>
            <a:r>
              <a:rPr lang="es-AR" baseline="0" dirty="0" smtClean="0"/>
              <a:t> </a:t>
            </a:r>
            <a:r>
              <a:rPr lang="es-AR" baseline="0" dirty="0" err="1" smtClean="0"/>
              <a:t>that</a:t>
            </a:r>
            <a:r>
              <a:rPr lang="es-AR" baseline="0" dirty="0" smtClean="0"/>
              <a:t> </a:t>
            </a:r>
            <a:r>
              <a:rPr lang="es-AR" baseline="0" dirty="0" err="1" smtClean="0"/>
              <a:t>the</a:t>
            </a:r>
            <a:r>
              <a:rPr lang="es-AR" baseline="0" dirty="0" smtClean="0"/>
              <a:t> </a:t>
            </a:r>
            <a:r>
              <a:rPr lang="es-AR" baseline="0" dirty="0" err="1" smtClean="0"/>
              <a:t>first</a:t>
            </a:r>
            <a:r>
              <a:rPr lang="es-AR" baseline="0" dirty="0" smtClean="0"/>
              <a:t> </a:t>
            </a:r>
            <a:r>
              <a:rPr lang="es-AR" baseline="0" dirty="0" err="1" smtClean="0"/>
              <a:t>emergence</a:t>
            </a:r>
            <a:r>
              <a:rPr lang="es-AR" baseline="0" dirty="0" smtClean="0"/>
              <a:t> of </a:t>
            </a:r>
            <a:r>
              <a:rPr lang="es-AR" baseline="0" dirty="0" err="1" smtClean="0"/>
              <a:t>land-plants</a:t>
            </a:r>
            <a:r>
              <a:rPr lang="es-AR" baseline="0" dirty="0" smtClean="0"/>
              <a:t> </a:t>
            </a:r>
            <a:r>
              <a:rPr lang="es-AR" baseline="0" dirty="0" err="1" smtClean="0"/>
              <a:t>would</a:t>
            </a:r>
            <a:r>
              <a:rPr lang="es-AR" baseline="0" dirty="0" smtClean="0"/>
              <a:t> </a:t>
            </a:r>
            <a:r>
              <a:rPr lang="es-AR" baseline="0" dirty="0" err="1" smtClean="0"/>
              <a:t>appears</a:t>
            </a:r>
            <a:r>
              <a:rPr lang="es-AR" baseline="0" dirty="0" smtClean="0"/>
              <a:t> </a:t>
            </a:r>
            <a:r>
              <a:rPr lang="es-AR" baseline="0" dirty="0" err="1" smtClean="0"/>
              <a:t>on</a:t>
            </a:r>
            <a:r>
              <a:rPr lang="es-AR" baseline="0" dirty="0" smtClean="0"/>
              <a:t> </a:t>
            </a:r>
            <a:r>
              <a:rPr lang="es-AR" baseline="0" dirty="0" err="1" smtClean="0"/>
              <a:t>the</a:t>
            </a:r>
            <a:r>
              <a:rPr lang="es-AR" baseline="0" dirty="0" smtClean="0"/>
              <a:t> </a:t>
            </a:r>
            <a:r>
              <a:rPr lang="es-AR" baseline="0" dirty="0" err="1" smtClean="0"/>
              <a:t>Gonfwana</a:t>
            </a:r>
            <a:r>
              <a:rPr lang="es-AR" baseline="0" dirty="0" smtClean="0"/>
              <a:t> </a:t>
            </a:r>
            <a:r>
              <a:rPr lang="es-AR" baseline="0" dirty="0" err="1" smtClean="0"/>
              <a:t>plate</a:t>
            </a:r>
            <a:r>
              <a:rPr lang="es-AR" baseline="0" dirty="0" smtClean="0"/>
              <a:t>. </a:t>
            </a:r>
            <a:endParaRPr lang="es-AR" dirty="0"/>
          </a:p>
        </p:txBody>
      </p:sp>
      <p:sp>
        <p:nvSpPr>
          <p:cNvPr id="4" name="3 Marcador de número de diapositiva"/>
          <p:cNvSpPr>
            <a:spLocks noGrp="1"/>
          </p:cNvSpPr>
          <p:nvPr>
            <p:ph type="sldNum" sz="quarter" idx="10"/>
          </p:nvPr>
        </p:nvSpPr>
        <p:spPr/>
        <p:txBody>
          <a:bodyPr/>
          <a:lstStyle/>
          <a:p>
            <a:pPr>
              <a:defRPr/>
            </a:pPr>
            <a:fld id="{EC2F7E4C-DAD7-4938-8DEE-DF63ACDBFFCA}" type="slidenum">
              <a:rPr lang="es-ES" smtClean="0"/>
              <a:pPr>
                <a:defRPr/>
              </a:pPr>
              <a:t>14</a:t>
            </a:fld>
            <a:endParaRPr lang="es-ES"/>
          </a:p>
        </p:txBody>
      </p:sp>
    </p:spTree>
    <p:extLst>
      <p:ext uri="{BB962C8B-B14F-4D97-AF65-F5344CB8AC3E}">
        <p14:creationId xmlns:p14="http://schemas.microsoft.com/office/powerpoint/2010/main" val="1868240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smtClean="0"/>
              <a:t> </a:t>
            </a:r>
            <a:r>
              <a:rPr lang="es-AR" dirty="0" err="1" smtClean="0"/>
              <a:t>The</a:t>
            </a:r>
            <a:r>
              <a:rPr lang="es-AR" dirty="0" smtClean="0"/>
              <a:t> </a:t>
            </a:r>
            <a:r>
              <a:rPr lang="es-AR" dirty="0" err="1" smtClean="0"/>
              <a:t>assemblages</a:t>
            </a:r>
            <a:r>
              <a:rPr lang="es-AR" dirty="0" smtClean="0"/>
              <a:t> of </a:t>
            </a:r>
            <a:r>
              <a:rPr lang="es-AR" dirty="0" err="1" smtClean="0"/>
              <a:t>Llandoverian</a:t>
            </a:r>
            <a:r>
              <a:rPr lang="es-AR" dirty="0" smtClean="0"/>
              <a:t> </a:t>
            </a:r>
            <a:r>
              <a:rPr lang="es-AR" dirty="0" err="1" smtClean="0"/>
              <a:t>crypotospores</a:t>
            </a:r>
            <a:r>
              <a:rPr lang="es-AR" dirty="0" smtClean="0"/>
              <a:t> and trilete </a:t>
            </a:r>
            <a:r>
              <a:rPr lang="es-AR" dirty="0" err="1" smtClean="0"/>
              <a:t>spores</a:t>
            </a:r>
            <a:r>
              <a:rPr lang="es-AR" dirty="0" smtClean="0"/>
              <a:t> are </a:t>
            </a:r>
            <a:r>
              <a:rPr lang="es-AR" dirty="0" err="1" smtClean="0"/>
              <a:t>identical</a:t>
            </a:r>
            <a:r>
              <a:rPr lang="es-AR" dirty="0" smtClean="0"/>
              <a:t> </a:t>
            </a:r>
            <a:r>
              <a:rPr lang="es-AR" dirty="0" err="1" smtClean="0"/>
              <a:t>to</a:t>
            </a:r>
            <a:r>
              <a:rPr lang="es-AR" dirty="0" smtClean="0"/>
              <a:t> </a:t>
            </a:r>
            <a:r>
              <a:rPr lang="es-AR" dirty="0" err="1" smtClean="0"/>
              <a:t>those</a:t>
            </a:r>
            <a:r>
              <a:rPr lang="es-AR" dirty="0" smtClean="0"/>
              <a:t> observed</a:t>
            </a:r>
            <a:r>
              <a:rPr lang="es-AR" baseline="0" dirty="0" smtClean="0"/>
              <a:t> in </a:t>
            </a:r>
            <a:r>
              <a:rPr lang="es-AR" baseline="0" dirty="0" err="1" smtClean="0"/>
              <a:t>the</a:t>
            </a:r>
            <a:r>
              <a:rPr lang="es-AR" baseline="0" dirty="0" smtClean="0"/>
              <a:t> </a:t>
            </a:r>
            <a:r>
              <a:rPr lang="es-AR" baseline="0" dirty="0" err="1" smtClean="0"/>
              <a:t>Landovery</a:t>
            </a:r>
            <a:r>
              <a:rPr lang="es-AR" baseline="0" dirty="0" smtClean="0"/>
              <a:t> from Avalonia. </a:t>
            </a:r>
            <a:r>
              <a:rPr lang="es-AR" baseline="0" dirty="0" err="1" smtClean="0"/>
              <a:t>Numerous</a:t>
            </a:r>
            <a:r>
              <a:rPr lang="es-AR" baseline="0" dirty="0" smtClean="0"/>
              <a:t> South American </a:t>
            </a:r>
            <a:r>
              <a:rPr lang="es-AR" baseline="0" dirty="0" err="1" smtClean="0"/>
              <a:t>samples</a:t>
            </a:r>
            <a:r>
              <a:rPr lang="es-AR" baseline="0" dirty="0" smtClean="0"/>
              <a:t> from </a:t>
            </a:r>
            <a:r>
              <a:rPr lang="es-AR" baseline="0" dirty="0" err="1" smtClean="0"/>
              <a:t>the</a:t>
            </a:r>
            <a:r>
              <a:rPr lang="es-AR" baseline="0" dirty="0" smtClean="0"/>
              <a:t> Llandovery </a:t>
            </a:r>
            <a:r>
              <a:rPr lang="es-AR" baseline="0" dirty="0" err="1" smtClean="0"/>
              <a:t>have</a:t>
            </a:r>
            <a:r>
              <a:rPr lang="es-AR" baseline="0" dirty="0" smtClean="0"/>
              <a:t> </a:t>
            </a:r>
            <a:r>
              <a:rPr lang="es-AR" baseline="0" dirty="0" err="1" smtClean="0"/>
              <a:t>been</a:t>
            </a:r>
            <a:r>
              <a:rPr lang="es-AR" baseline="0" dirty="0" smtClean="0"/>
              <a:t> </a:t>
            </a:r>
            <a:r>
              <a:rPr lang="es-AR" baseline="0" dirty="0" err="1" smtClean="0"/>
              <a:t>independantly</a:t>
            </a:r>
            <a:r>
              <a:rPr lang="es-AR" baseline="0" dirty="0" smtClean="0"/>
              <a:t> </a:t>
            </a:r>
            <a:r>
              <a:rPr lang="es-AR" baseline="0" dirty="0" err="1" smtClean="0"/>
              <a:t>dated</a:t>
            </a:r>
            <a:r>
              <a:rPr lang="es-AR" baseline="0" dirty="0" smtClean="0"/>
              <a:t> </a:t>
            </a:r>
            <a:r>
              <a:rPr lang="es-AR" baseline="0" dirty="0" err="1" smtClean="0"/>
              <a:t>by</a:t>
            </a:r>
            <a:r>
              <a:rPr lang="es-AR" baseline="0" dirty="0" smtClean="0"/>
              <a:t> chitinozoans and acritarches </a:t>
            </a:r>
            <a:r>
              <a:rPr lang="es-AR" baseline="0" dirty="0" err="1" smtClean="0"/>
              <a:t>allowing</a:t>
            </a:r>
            <a:r>
              <a:rPr lang="es-AR" baseline="0" dirty="0" smtClean="0"/>
              <a:t> </a:t>
            </a:r>
            <a:r>
              <a:rPr lang="es-AR" baseline="0" dirty="0" err="1" smtClean="0"/>
              <a:t>to</a:t>
            </a:r>
            <a:r>
              <a:rPr lang="es-AR" baseline="0" dirty="0" smtClean="0"/>
              <a:t> date </a:t>
            </a:r>
            <a:r>
              <a:rPr lang="es-AR" baseline="0" dirty="0" err="1" smtClean="0"/>
              <a:t>accurately</a:t>
            </a:r>
            <a:r>
              <a:rPr lang="es-AR" baseline="0" dirty="0" smtClean="0"/>
              <a:t> </a:t>
            </a:r>
            <a:r>
              <a:rPr lang="es-AR" baseline="0" dirty="0" err="1" smtClean="0"/>
              <a:t>the</a:t>
            </a:r>
            <a:r>
              <a:rPr lang="es-AR" baseline="0" dirty="0" smtClean="0"/>
              <a:t> </a:t>
            </a:r>
            <a:r>
              <a:rPr lang="es-AR" baseline="0" dirty="0" err="1" smtClean="0"/>
              <a:t>important</a:t>
            </a:r>
            <a:r>
              <a:rPr lang="es-AR" baseline="0" dirty="0" smtClean="0"/>
              <a:t> </a:t>
            </a:r>
            <a:r>
              <a:rPr lang="es-AR" baseline="0" dirty="0" err="1" smtClean="0"/>
              <a:t>first</a:t>
            </a:r>
            <a:r>
              <a:rPr lang="es-AR" baseline="0" dirty="0" smtClean="0"/>
              <a:t> </a:t>
            </a:r>
            <a:r>
              <a:rPr lang="es-AR" baseline="0" dirty="0" err="1" smtClean="0"/>
              <a:t>apperance</a:t>
            </a:r>
            <a:r>
              <a:rPr lang="es-AR" baseline="0" dirty="0" smtClean="0"/>
              <a:t> of Ambitisporites and </a:t>
            </a:r>
            <a:r>
              <a:rPr lang="es-AR" baseline="0" dirty="0" err="1" smtClean="0"/>
              <a:t>Archaeozonotriletes</a:t>
            </a:r>
            <a:r>
              <a:rPr lang="es-AR" baseline="0" dirty="0" smtClean="0"/>
              <a:t>. </a:t>
            </a:r>
            <a:r>
              <a:rPr lang="es-AR" baseline="0" dirty="0" err="1" smtClean="0"/>
              <a:t>However</a:t>
            </a:r>
            <a:r>
              <a:rPr lang="es-AR" baseline="0" dirty="0" smtClean="0"/>
              <a:t>, </a:t>
            </a:r>
            <a:r>
              <a:rPr lang="es-AR" baseline="0" dirty="0" err="1" smtClean="0"/>
              <a:t>there</a:t>
            </a:r>
            <a:r>
              <a:rPr lang="es-AR" baseline="0" dirty="0" smtClean="0"/>
              <a:t> are no data from </a:t>
            </a:r>
            <a:r>
              <a:rPr lang="es-AR" baseline="0" dirty="0" err="1" smtClean="0"/>
              <a:t>the</a:t>
            </a:r>
            <a:r>
              <a:rPr lang="es-AR" baseline="0" dirty="0" smtClean="0"/>
              <a:t> </a:t>
            </a:r>
            <a:r>
              <a:rPr lang="es-AR" baseline="0" dirty="0" err="1" smtClean="0"/>
              <a:t>Ordovician</a:t>
            </a:r>
            <a:r>
              <a:rPr lang="es-AR" baseline="0" dirty="0" smtClean="0"/>
              <a:t>. Late </a:t>
            </a:r>
            <a:r>
              <a:rPr lang="es-AR" baseline="0" dirty="0" err="1" smtClean="0"/>
              <a:t>Silurian</a:t>
            </a:r>
            <a:r>
              <a:rPr lang="es-AR" baseline="0" dirty="0" smtClean="0"/>
              <a:t> and </a:t>
            </a:r>
            <a:r>
              <a:rPr lang="es-AR" baseline="0" dirty="0" err="1" smtClean="0"/>
              <a:t>earliest</a:t>
            </a:r>
            <a:r>
              <a:rPr lang="es-AR" baseline="0" dirty="0" smtClean="0"/>
              <a:t> </a:t>
            </a:r>
            <a:r>
              <a:rPr lang="es-AR" baseline="0" dirty="0" err="1" smtClean="0"/>
              <a:t>Devonian</a:t>
            </a:r>
            <a:r>
              <a:rPr lang="es-AR" baseline="0" dirty="0" smtClean="0"/>
              <a:t> </a:t>
            </a:r>
            <a:r>
              <a:rPr lang="es-AR" baseline="0" dirty="0" err="1" smtClean="0"/>
              <a:t>assemblages</a:t>
            </a:r>
            <a:r>
              <a:rPr lang="es-AR" baseline="0" dirty="0" smtClean="0"/>
              <a:t> look </a:t>
            </a:r>
            <a:r>
              <a:rPr lang="es-AR" baseline="0" dirty="0" err="1" smtClean="0"/>
              <a:t>like</a:t>
            </a:r>
            <a:r>
              <a:rPr lang="es-AR" baseline="0" dirty="0" smtClean="0"/>
              <a:t> a </a:t>
            </a:r>
            <a:r>
              <a:rPr lang="es-AR" baseline="0" dirty="0" err="1" smtClean="0"/>
              <a:t>mixing</a:t>
            </a:r>
            <a:r>
              <a:rPr lang="es-AR" baseline="0" dirty="0" smtClean="0"/>
              <a:t> of </a:t>
            </a:r>
            <a:r>
              <a:rPr lang="es-AR" baseline="0" dirty="0" err="1" smtClean="0"/>
              <a:t>typical</a:t>
            </a:r>
            <a:r>
              <a:rPr lang="es-AR" baseline="0" dirty="0" smtClean="0"/>
              <a:t> </a:t>
            </a:r>
            <a:r>
              <a:rPr lang="es-AR" baseline="0" dirty="0" err="1" smtClean="0"/>
              <a:t>assemblages</a:t>
            </a:r>
            <a:r>
              <a:rPr lang="es-AR" baseline="0" dirty="0" smtClean="0"/>
              <a:t> from Avalonia/Baltica </a:t>
            </a:r>
            <a:r>
              <a:rPr lang="es-AR" baseline="0" dirty="0" err="1" smtClean="0"/>
              <a:t>with</a:t>
            </a:r>
            <a:r>
              <a:rPr lang="es-AR" baseline="0" dirty="0" smtClean="0"/>
              <a:t> North Gondwana and </a:t>
            </a:r>
            <a:r>
              <a:rPr lang="es-AR" baseline="0" dirty="0" err="1" smtClean="0"/>
              <a:t>their</a:t>
            </a:r>
            <a:r>
              <a:rPr lang="es-AR" baseline="0" dirty="0" smtClean="0"/>
              <a:t> </a:t>
            </a:r>
            <a:r>
              <a:rPr lang="es-AR" baseline="0" dirty="0" err="1" smtClean="0"/>
              <a:t>terranes.The</a:t>
            </a:r>
            <a:r>
              <a:rPr lang="es-AR" baseline="0" dirty="0" smtClean="0"/>
              <a:t> late </a:t>
            </a:r>
            <a:r>
              <a:rPr lang="es-AR" baseline="0" dirty="0" err="1" smtClean="0"/>
              <a:t>Silurian</a:t>
            </a:r>
            <a:r>
              <a:rPr lang="es-AR" baseline="0" dirty="0" smtClean="0"/>
              <a:t> </a:t>
            </a:r>
            <a:r>
              <a:rPr lang="es-AR" baseline="0" dirty="0" err="1" smtClean="0"/>
              <a:t>Assemblage</a:t>
            </a:r>
            <a:r>
              <a:rPr lang="es-AR" baseline="0" dirty="0" smtClean="0"/>
              <a:t> </a:t>
            </a:r>
            <a:r>
              <a:rPr lang="es-AR" baseline="0" dirty="0" err="1" smtClean="0"/>
              <a:t>seems</a:t>
            </a:r>
            <a:r>
              <a:rPr lang="es-AR" baseline="0" dirty="0" smtClean="0"/>
              <a:t> </a:t>
            </a:r>
            <a:r>
              <a:rPr lang="es-AR" baseline="0" dirty="0" err="1" smtClean="0"/>
              <a:t>to</a:t>
            </a:r>
            <a:r>
              <a:rPr lang="es-AR" baseline="0" dirty="0" smtClean="0"/>
              <a:t> be </a:t>
            </a:r>
            <a:r>
              <a:rPr lang="es-AR" baseline="0" dirty="0" err="1" smtClean="0"/>
              <a:t>very</a:t>
            </a:r>
            <a:r>
              <a:rPr lang="es-AR" baseline="0" dirty="0" smtClean="0"/>
              <a:t> </a:t>
            </a:r>
            <a:r>
              <a:rPr lang="es-AR" baseline="0" dirty="0" err="1" smtClean="0"/>
              <a:t>different</a:t>
            </a:r>
            <a:r>
              <a:rPr lang="es-AR" baseline="0" dirty="0" smtClean="0"/>
              <a:t> </a:t>
            </a:r>
            <a:r>
              <a:rPr lang="es-AR" baseline="0" dirty="0" err="1" smtClean="0"/>
              <a:t>to</a:t>
            </a:r>
            <a:r>
              <a:rPr lang="es-AR" baseline="0" dirty="0" smtClean="0"/>
              <a:t> </a:t>
            </a:r>
            <a:r>
              <a:rPr lang="es-AR" baseline="0" dirty="0" err="1" smtClean="0"/>
              <a:t>the</a:t>
            </a:r>
            <a:r>
              <a:rPr lang="es-AR" baseline="0" dirty="0" smtClean="0"/>
              <a:t> </a:t>
            </a:r>
            <a:r>
              <a:rPr lang="es-AR" baseline="0" dirty="0" err="1" smtClean="0"/>
              <a:t>one</a:t>
            </a:r>
            <a:r>
              <a:rPr lang="es-AR" baseline="0" dirty="0" smtClean="0"/>
              <a:t> observed in </a:t>
            </a:r>
            <a:r>
              <a:rPr lang="es-AR" baseline="0" dirty="0" err="1" smtClean="0"/>
              <a:t>the</a:t>
            </a:r>
            <a:r>
              <a:rPr lang="es-AR" baseline="0" dirty="0" smtClean="0"/>
              <a:t> </a:t>
            </a:r>
            <a:r>
              <a:rPr lang="es-AR" baseline="0" dirty="0" err="1" smtClean="0"/>
              <a:t>Precordillera</a:t>
            </a:r>
            <a:r>
              <a:rPr lang="es-AR" baseline="0" smtClean="0"/>
              <a:t>.</a:t>
            </a:r>
            <a:endParaRPr lang="es-AR" dirty="0"/>
          </a:p>
        </p:txBody>
      </p:sp>
      <p:sp>
        <p:nvSpPr>
          <p:cNvPr id="4" name="3 Marcador de número de diapositiva"/>
          <p:cNvSpPr>
            <a:spLocks noGrp="1"/>
          </p:cNvSpPr>
          <p:nvPr>
            <p:ph type="sldNum" sz="quarter" idx="10"/>
          </p:nvPr>
        </p:nvSpPr>
        <p:spPr/>
        <p:txBody>
          <a:bodyPr/>
          <a:lstStyle/>
          <a:p>
            <a:pPr>
              <a:defRPr/>
            </a:pPr>
            <a:fld id="{EC2F7E4C-DAD7-4938-8DEE-DF63ACDBFFCA}" type="slidenum">
              <a:rPr lang="es-ES" smtClean="0"/>
              <a:pPr>
                <a:defRPr/>
              </a:pPr>
              <a:t>15</a:t>
            </a:fld>
            <a:endParaRPr lang="es-ES"/>
          </a:p>
        </p:txBody>
      </p:sp>
    </p:spTree>
    <p:extLst>
      <p:ext uri="{BB962C8B-B14F-4D97-AF65-F5344CB8AC3E}">
        <p14:creationId xmlns:p14="http://schemas.microsoft.com/office/powerpoint/2010/main" val="2122919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Ordovician to Lower</a:t>
            </a:r>
            <a:r>
              <a:rPr lang="en-US" sz="1200" kern="1200" baseline="0" dirty="0" smtClean="0">
                <a:solidFill>
                  <a:schemeClr val="tx1"/>
                </a:solidFill>
                <a:latin typeface="Arial" charset="0"/>
                <a:ea typeface="+mn-ea"/>
                <a:cs typeface="+mn-cs"/>
              </a:rPr>
              <a:t> Silurian</a:t>
            </a:r>
            <a:r>
              <a:rPr lang="en-US" sz="1200" kern="1200" dirty="0" smtClean="0">
                <a:solidFill>
                  <a:schemeClr val="tx1"/>
                </a:solidFill>
                <a:latin typeface="Arial" charset="0"/>
                <a:ea typeface="+mn-ea"/>
                <a:cs typeface="+mn-cs"/>
              </a:rPr>
              <a:t> </a:t>
            </a:r>
            <a:r>
              <a:rPr lang="en-US" sz="1200" kern="1200" dirty="0" err="1" smtClean="0">
                <a:solidFill>
                  <a:schemeClr val="tx1"/>
                </a:solidFill>
                <a:latin typeface="Arial" charset="0"/>
                <a:ea typeface="+mn-ea"/>
                <a:cs typeface="+mn-cs"/>
              </a:rPr>
              <a:t>clastic</a:t>
            </a:r>
            <a:r>
              <a:rPr lang="en-US" sz="1200" kern="1200" dirty="0" smtClean="0">
                <a:solidFill>
                  <a:schemeClr val="tx1"/>
                </a:solidFill>
                <a:latin typeface="Arial" charset="0"/>
                <a:ea typeface="+mn-ea"/>
                <a:cs typeface="+mn-cs"/>
              </a:rPr>
              <a:t> sediments of the Central Andean Basin were deposited in a proto-Andean foreland basin on the margin of </a:t>
            </a:r>
            <a:r>
              <a:rPr lang="en-US" sz="1200" kern="1200" dirty="0" err="1" smtClean="0">
                <a:solidFill>
                  <a:schemeClr val="tx1"/>
                </a:solidFill>
                <a:latin typeface="Arial" charset="0"/>
                <a:ea typeface="+mn-ea"/>
                <a:cs typeface="+mn-cs"/>
              </a:rPr>
              <a:t>Gondwana</a:t>
            </a:r>
            <a:r>
              <a:rPr lang="en-US" sz="1200" kern="1200" dirty="0" smtClean="0">
                <a:solidFill>
                  <a:schemeClr val="tx1"/>
                </a:solidFill>
                <a:latin typeface="Arial" charset="0"/>
                <a:ea typeface="+mn-ea"/>
                <a:cs typeface="+mn-cs"/>
              </a:rPr>
              <a:t>.  Proximal environmental settings are represented in the Sierras </a:t>
            </a:r>
            <a:r>
              <a:rPr lang="en-US" sz="1200" kern="1200" dirty="0" err="1" smtClean="0">
                <a:solidFill>
                  <a:schemeClr val="tx1"/>
                </a:solidFill>
                <a:latin typeface="Arial" charset="0"/>
                <a:ea typeface="+mn-ea"/>
                <a:cs typeface="+mn-cs"/>
              </a:rPr>
              <a:t>Subandinas</a:t>
            </a:r>
            <a:r>
              <a:rPr lang="en-US" sz="1200" kern="1200" dirty="0" smtClean="0">
                <a:solidFill>
                  <a:schemeClr val="tx1"/>
                </a:solidFill>
                <a:latin typeface="Arial" charset="0"/>
                <a:ea typeface="+mn-ea"/>
                <a:cs typeface="+mn-cs"/>
              </a:rPr>
              <a:t> that constitutes the outermost portion of the foreland basin. It</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is characterized by alternating shallow-marine deltaic systems and estuarine environments, with</a:t>
            </a:r>
            <a:r>
              <a:rPr lang="en-US" sz="1200" kern="1200" baseline="0" dirty="0" smtClean="0">
                <a:solidFill>
                  <a:schemeClr val="tx1"/>
                </a:solidFill>
                <a:latin typeface="Arial" charset="0"/>
                <a:ea typeface="+mn-ea"/>
                <a:cs typeface="+mn-cs"/>
              </a:rPr>
              <a:t> frequent </a:t>
            </a:r>
            <a:r>
              <a:rPr lang="en-US" sz="1200" kern="1200" dirty="0" smtClean="0">
                <a:solidFill>
                  <a:schemeClr val="tx1"/>
                </a:solidFill>
                <a:latin typeface="Arial" charset="0"/>
                <a:ea typeface="+mn-ea"/>
                <a:cs typeface="+mn-cs"/>
              </a:rPr>
              <a:t>changes</a:t>
            </a:r>
            <a:r>
              <a:rPr lang="en-US" sz="1200" i="1" kern="120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in</a:t>
            </a:r>
            <a:r>
              <a:rPr lang="en-US" sz="1200" i="1" kern="120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the</a:t>
            </a:r>
            <a:r>
              <a:rPr lang="en-US" sz="1200" i="1" kern="120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coast</a:t>
            </a:r>
            <a:r>
              <a:rPr lang="en-US" sz="1200" i="1" kern="120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line induced by fluctuations in</a:t>
            </a:r>
            <a:r>
              <a:rPr lang="en-US" sz="1200" i="1" kern="120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sea</a:t>
            </a:r>
            <a:r>
              <a:rPr lang="en-US" sz="1200" i="1" kern="1200" dirty="0" smtClean="0">
                <a:solidFill>
                  <a:schemeClr val="tx1"/>
                </a:solidFill>
                <a:latin typeface="Arial" charset="0"/>
                <a:ea typeface="+mn-ea"/>
                <a:cs typeface="+mn-cs"/>
              </a:rPr>
              <a:t>-</a:t>
            </a:r>
            <a:r>
              <a:rPr lang="en-US" sz="1200" kern="1200" dirty="0" smtClean="0">
                <a:solidFill>
                  <a:schemeClr val="tx1"/>
                </a:solidFill>
                <a:latin typeface="Arial" charset="0"/>
                <a:ea typeface="+mn-ea"/>
                <a:cs typeface="+mn-cs"/>
              </a:rPr>
              <a:t>level. </a:t>
            </a:r>
            <a:r>
              <a:rPr lang="en-GB" sz="1200" kern="1200" dirty="0" smtClean="0">
                <a:solidFill>
                  <a:schemeClr val="tx1"/>
                </a:solidFill>
                <a:latin typeface="Arial" charset="0"/>
                <a:ea typeface="+mn-ea"/>
                <a:cs typeface="+mn-cs"/>
              </a:rPr>
              <a:t>This </a:t>
            </a:r>
            <a:r>
              <a:rPr lang="en-GB" sz="1200" kern="1200" dirty="0" err="1" smtClean="0">
                <a:solidFill>
                  <a:schemeClr val="tx1"/>
                </a:solidFill>
                <a:latin typeface="Arial" charset="0"/>
                <a:ea typeface="+mn-ea"/>
                <a:cs typeface="+mn-cs"/>
              </a:rPr>
              <a:t>palynological</a:t>
            </a:r>
            <a:r>
              <a:rPr lang="en-GB" sz="1200" kern="1200" dirty="0" smtClean="0">
                <a:solidFill>
                  <a:schemeClr val="tx1"/>
                </a:solidFill>
                <a:latin typeface="Arial" charset="0"/>
                <a:ea typeface="+mn-ea"/>
                <a:cs typeface="+mn-cs"/>
              </a:rPr>
              <a:t> study is particularly significant because it involves a section with frequent </a:t>
            </a:r>
            <a:r>
              <a:rPr lang="en-GB" sz="1200" kern="1200" dirty="0" err="1" smtClean="0">
                <a:solidFill>
                  <a:schemeClr val="tx1"/>
                </a:solidFill>
                <a:latin typeface="Arial" charset="0"/>
                <a:ea typeface="+mn-ea"/>
                <a:cs typeface="+mn-cs"/>
              </a:rPr>
              <a:t>subaerial</a:t>
            </a:r>
            <a:r>
              <a:rPr lang="en-GB" sz="1200" kern="1200" dirty="0" smtClean="0">
                <a:solidFill>
                  <a:schemeClr val="tx1"/>
                </a:solidFill>
                <a:latin typeface="Arial" charset="0"/>
                <a:ea typeface="+mn-ea"/>
                <a:cs typeface="+mn-cs"/>
              </a:rPr>
              <a:t> exposures and largely marginal marine settings, almost devoid of fossils.</a:t>
            </a:r>
            <a:endParaRPr lang="es-AR" dirty="0"/>
          </a:p>
        </p:txBody>
      </p:sp>
      <p:sp>
        <p:nvSpPr>
          <p:cNvPr id="4" name="3 Marcador de número de diapositiva"/>
          <p:cNvSpPr>
            <a:spLocks noGrp="1"/>
          </p:cNvSpPr>
          <p:nvPr>
            <p:ph type="sldNum" sz="quarter" idx="10"/>
          </p:nvPr>
        </p:nvSpPr>
        <p:spPr/>
        <p:txBody>
          <a:bodyPr/>
          <a:lstStyle/>
          <a:p>
            <a:pPr>
              <a:defRPr/>
            </a:pPr>
            <a:fld id="{EC2F7E4C-DAD7-4938-8DEE-DF63ACDBFFCA}" type="slidenum">
              <a:rPr lang="es-ES" smtClean="0"/>
              <a:pPr>
                <a:defRPr/>
              </a:pPr>
              <a:t>3</a:t>
            </a:fld>
            <a:endParaRPr lang="es-ES"/>
          </a:p>
        </p:txBody>
      </p:sp>
    </p:spTree>
    <p:extLst>
      <p:ext uri="{BB962C8B-B14F-4D97-AF65-F5344CB8AC3E}">
        <p14:creationId xmlns:p14="http://schemas.microsoft.com/office/powerpoint/2010/main" val="3309660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t>The</a:t>
            </a:r>
            <a:r>
              <a:rPr lang="es-AR" dirty="0" smtClean="0"/>
              <a:t> </a:t>
            </a:r>
            <a:r>
              <a:rPr lang="es-AR" dirty="0" err="1" smtClean="0"/>
              <a:t>lowermost</a:t>
            </a:r>
            <a:r>
              <a:rPr lang="es-AR" baseline="0" dirty="0" smtClean="0"/>
              <a:t> </a:t>
            </a:r>
            <a:r>
              <a:rPr lang="es-AR" baseline="0" dirty="0" err="1" smtClean="0"/>
              <a:t>stratigraphic</a:t>
            </a:r>
            <a:r>
              <a:rPr lang="es-AR" baseline="0" dirty="0" smtClean="0"/>
              <a:t> </a:t>
            </a:r>
            <a:r>
              <a:rPr lang="es-AR" baseline="0" dirty="0" err="1" smtClean="0"/>
              <a:t>unit</a:t>
            </a:r>
            <a:r>
              <a:rPr lang="es-AR" baseline="0" dirty="0" smtClean="0"/>
              <a:t>, </a:t>
            </a:r>
            <a:r>
              <a:rPr lang="es-AR" baseline="0" dirty="0" err="1" smtClean="0"/>
              <a:t>the</a:t>
            </a:r>
            <a:r>
              <a:rPr lang="es-AR" baseline="0" dirty="0" smtClean="0"/>
              <a:t> Zanjón </a:t>
            </a:r>
            <a:r>
              <a:rPr lang="es-AR" baseline="0" dirty="0" err="1" smtClean="0"/>
              <a:t>Formation</a:t>
            </a:r>
            <a:r>
              <a:rPr lang="es-AR" baseline="0" dirty="0" smtClean="0"/>
              <a:t>. </a:t>
            </a:r>
            <a:r>
              <a:rPr lang="en-US" sz="1200" kern="1200" dirty="0" smtClean="0">
                <a:solidFill>
                  <a:schemeClr val="tx1"/>
                </a:solidFill>
                <a:latin typeface="Arial" charset="0"/>
                <a:ea typeface="+mn-ea"/>
                <a:cs typeface="+mn-cs"/>
              </a:rPr>
              <a:t>Samples were collected from upper part of the </a:t>
            </a:r>
            <a:r>
              <a:rPr lang="en-US" sz="1200" kern="1200" dirty="0" err="1" smtClean="0">
                <a:solidFill>
                  <a:schemeClr val="tx1"/>
                </a:solidFill>
                <a:latin typeface="Arial" charset="0"/>
                <a:ea typeface="+mn-ea"/>
                <a:cs typeface="+mn-cs"/>
              </a:rPr>
              <a:t>Zanjón</a:t>
            </a:r>
            <a:r>
              <a:rPr lang="en-US" sz="1200" kern="1200" dirty="0" smtClean="0">
                <a:solidFill>
                  <a:schemeClr val="tx1"/>
                </a:solidFill>
                <a:latin typeface="Arial" charset="0"/>
                <a:ea typeface="+mn-ea"/>
                <a:cs typeface="+mn-cs"/>
              </a:rPr>
              <a:t> Formation and its transition to the </a:t>
            </a:r>
            <a:r>
              <a:rPr lang="en-US" sz="1200" kern="1200" dirty="0" err="1" smtClean="0">
                <a:solidFill>
                  <a:schemeClr val="tx1"/>
                </a:solidFill>
                <a:latin typeface="Arial" charset="0"/>
                <a:ea typeface="+mn-ea"/>
                <a:cs typeface="+mn-cs"/>
              </a:rPr>
              <a:t>Laja</a:t>
            </a:r>
            <a:r>
              <a:rPr lang="en-US" sz="1200" kern="1200" dirty="0" smtClean="0">
                <a:solidFill>
                  <a:schemeClr val="tx1"/>
                </a:solidFill>
                <a:latin typeface="Arial" charset="0"/>
                <a:ea typeface="+mn-ea"/>
                <a:cs typeface="+mn-cs"/>
              </a:rPr>
              <a:t> </a:t>
            </a:r>
            <a:r>
              <a:rPr lang="en-US" sz="1200" kern="1200" dirty="0" err="1" smtClean="0">
                <a:solidFill>
                  <a:schemeClr val="tx1"/>
                </a:solidFill>
                <a:latin typeface="Arial" charset="0"/>
                <a:ea typeface="+mn-ea"/>
                <a:cs typeface="+mn-cs"/>
              </a:rPr>
              <a:t>Morada</a:t>
            </a:r>
            <a:r>
              <a:rPr lang="en-US" sz="1200" kern="1200" dirty="0" smtClean="0">
                <a:solidFill>
                  <a:schemeClr val="tx1"/>
                </a:solidFill>
                <a:latin typeface="Arial" charset="0"/>
                <a:ea typeface="+mn-ea"/>
                <a:cs typeface="+mn-cs"/>
              </a:rPr>
              <a:t> Member of the </a:t>
            </a:r>
            <a:r>
              <a:rPr lang="en-US" sz="1200" kern="1200" dirty="0" err="1" smtClean="0">
                <a:solidFill>
                  <a:schemeClr val="tx1"/>
                </a:solidFill>
                <a:latin typeface="Arial" charset="0"/>
                <a:ea typeface="+mn-ea"/>
                <a:cs typeface="+mn-cs"/>
              </a:rPr>
              <a:t>Labrado</a:t>
            </a:r>
            <a:r>
              <a:rPr lang="en-US" sz="1200" kern="1200" dirty="0" smtClean="0">
                <a:solidFill>
                  <a:schemeClr val="tx1"/>
                </a:solidFill>
                <a:latin typeface="Arial" charset="0"/>
                <a:ea typeface="+mn-ea"/>
                <a:cs typeface="+mn-cs"/>
              </a:rPr>
              <a:t> Formation that are assigned to the early to middle </a:t>
            </a:r>
            <a:r>
              <a:rPr lang="en-US" sz="1200" kern="1200" dirty="0" err="1" smtClean="0">
                <a:solidFill>
                  <a:schemeClr val="tx1"/>
                </a:solidFill>
                <a:latin typeface="Arial" charset="0"/>
                <a:ea typeface="+mn-ea"/>
                <a:cs typeface="+mn-cs"/>
              </a:rPr>
              <a:t>Dapingian</a:t>
            </a:r>
            <a:r>
              <a:rPr lang="en-US" sz="1200" kern="1200" dirty="0" smtClean="0">
                <a:solidFill>
                  <a:schemeClr val="tx1"/>
                </a:solidFill>
                <a:latin typeface="Arial" charset="0"/>
                <a:ea typeface="+mn-ea"/>
                <a:cs typeface="+mn-cs"/>
              </a:rPr>
              <a:t> on the basis of the presence of the </a:t>
            </a:r>
            <a:r>
              <a:rPr lang="en-US" sz="1200" kern="1200" dirty="0" err="1" smtClean="0">
                <a:solidFill>
                  <a:schemeClr val="tx1"/>
                </a:solidFill>
                <a:latin typeface="Arial" charset="0"/>
                <a:ea typeface="+mn-ea"/>
                <a:cs typeface="+mn-cs"/>
              </a:rPr>
              <a:t>chitinozoan</a:t>
            </a:r>
            <a:r>
              <a:rPr lang="en-US" sz="1200" kern="1200" dirty="0" smtClean="0">
                <a:solidFill>
                  <a:schemeClr val="tx1"/>
                </a:solidFill>
                <a:latin typeface="Arial" charset="0"/>
                <a:ea typeface="+mn-ea"/>
                <a:cs typeface="+mn-cs"/>
              </a:rPr>
              <a:t> </a:t>
            </a:r>
            <a:r>
              <a:rPr lang="en-US" sz="1200" kern="1200" dirty="0" err="1" smtClean="0">
                <a:solidFill>
                  <a:schemeClr val="tx1"/>
                </a:solidFill>
                <a:latin typeface="Arial" charset="0"/>
                <a:ea typeface="+mn-ea"/>
                <a:cs typeface="+mn-cs"/>
              </a:rPr>
              <a:t>biostratigraphic</a:t>
            </a:r>
            <a:r>
              <a:rPr lang="en-US" sz="1200" kern="1200" dirty="0" smtClean="0">
                <a:solidFill>
                  <a:schemeClr val="tx1"/>
                </a:solidFill>
                <a:latin typeface="Arial" charset="0"/>
                <a:ea typeface="+mn-ea"/>
                <a:cs typeface="+mn-cs"/>
              </a:rPr>
              <a:t> marker </a:t>
            </a:r>
            <a:r>
              <a:rPr lang="en-US" sz="1200" kern="1200" dirty="0" err="1" smtClean="0">
                <a:solidFill>
                  <a:schemeClr val="tx1"/>
                </a:solidFill>
                <a:latin typeface="Arial" charset="0"/>
                <a:ea typeface="+mn-ea"/>
                <a:cs typeface="+mn-cs"/>
              </a:rPr>
              <a:t>Lagenochitina</a:t>
            </a:r>
            <a:r>
              <a:rPr lang="en-US" sz="1200" kern="1200" dirty="0" smtClean="0">
                <a:solidFill>
                  <a:schemeClr val="tx1"/>
                </a:solidFill>
                <a:latin typeface="Arial" charset="0"/>
                <a:ea typeface="+mn-ea"/>
                <a:cs typeface="+mn-cs"/>
              </a:rPr>
              <a:t> </a:t>
            </a:r>
            <a:r>
              <a:rPr lang="en-US" sz="1200" kern="1200" dirty="0" err="1" smtClean="0">
                <a:solidFill>
                  <a:schemeClr val="tx1"/>
                </a:solidFill>
                <a:latin typeface="Arial" charset="0"/>
                <a:ea typeface="+mn-ea"/>
                <a:cs typeface="+mn-cs"/>
              </a:rPr>
              <a:t>combazi</a:t>
            </a:r>
            <a:r>
              <a:rPr lang="en-US" sz="1200" kern="1200" dirty="0" smtClean="0">
                <a:solidFill>
                  <a:schemeClr val="tx1"/>
                </a:solidFill>
                <a:latin typeface="Arial" charset="0"/>
                <a:ea typeface="+mn-ea"/>
                <a:cs typeface="+mn-cs"/>
              </a:rPr>
              <a:t>. This age is consistent with the presence of the </a:t>
            </a:r>
            <a:r>
              <a:rPr lang="en-US" sz="1200" kern="1200" dirty="0" err="1" smtClean="0">
                <a:solidFill>
                  <a:schemeClr val="tx1"/>
                </a:solidFill>
                <a:latin typeface="Arial" charset="0"/>
                <a:ea typeface="+mn-ea"/>
                <a:cs typeface="+mn-cs"/>
              </a:rPr>
              <a:t>acritarch</a:t>
            </a:r>
            <a:r>
              <a:rPr lang="en-US" sz="1200" kern="1200" dirty="0" smtClean="0">
                <a:solidFill>
                  <a:schemeClr val="tx1"/>
                </a:solidFill>
                <a:latin typeface="Arial" charset="0"/>
                <a:ea typeface="+mn-ea"/>
                <a:cs typeface="+mn-cs"/>
              </a:rPr>
              <a:t> genus </a:t>
            </a:r>
            <a:r>
              <a:rPr lang="en-US" sz="1200" kern="1200" dirty="0" err="1" smtClean="0">
                <a:solidFill>
                  <a:schemeClr val="tx1"/>
                </a:solidFill>
                <a:latin typeface="Arial" charset="0"/>
                <a:ea typeface="+mn-ea"/>
                <a:cs typeface="+mn-cs"/>
              </a:rPr>
              <a:t>Aremoricanium</a:t>
            </a:r>
            <a:r>
              <a:rPr lang="en-US" sz="1200" kern="1200" dirty="0" smtClean="0">
                <a:solidFill>
                  <a:schemeClr val="tx1"/>
                </a:solidFill>
                <a:latin typeface="Arial" charset="0"/>
                <a:ea typeface="+mn-ea"/>
                <a:cs typeface="+mn-cs"/>
              </a:rPr>
              <a:t>, which has a FAD in the </a:t>
            </a:r>
            <a:r>
              <a:rPr lang="es-AR" sz="1200" kern="1200" dirty="0" err="1" smtClean="0">
                <a:solidFill>
                  <a:schemeClr val="tx1"/>
                </a:solidFill>
                <a:latin typeface="Arial" charset="0"/>
                <a:ea typeface="+mn-ea"/>
                <a:cs typeface="+mn-cs"/>
              </a:rPr>
              <a:t>Dapingian</a:t>
            </a:r>
            <a:r>
              <a:rPr lang="es-AR" sz="1200" kern="1200" dirty="0" smtClean="0">
                <a:solidFill>
                  <a:schemeClr val="tx1"/>
                </a:solidFill>
                <a:latin typeface="Arial" charset="0"/>
                <a:ea typeface="+mn-ea"/>
                <a:cs typeface="+mn-cs"/>
              </a:rPr>
              <a:t> (</a:t>
            </a:r>
            <a:r>
              <a:rPr lang="es-AR" sz="1200" kern="1200" dirty="0" err="1" smtClean="0">
                <a:solidFill>
                  <a:schemeClr val="tx1"/>
                </a:solidFill>
                <a:latin typeface="Arial" charset="0"/>
                <a:ea typeface="+mn-ea"/>
                <a:cs typeface="+mn-cs"/>
              </a:rPr>
              <a:t>Brocke</a:t>
            </a:r>
            <a:r>
              <a:rPr lang="es-AR" sz="1200" kern="1200" dirty="0" smtClean="0">
                <a:solidFill>
                  <a:schemeClr val="tx1"/>
                </a:solidFill>
                <a:latin typeface="Arial" charset="0"/>
                <a:ea typeface="+mn-ea"/>
                <a:cs typeface="+mn-cs"/>
              </a:rPr>
              <a:t> et al., 2000). </a:t>
            </a:r>
          </a:p>
          <a:p>
            <a:r>
              <a:rPr lang="en-US" sz="1200" kern="1200" dirty="0" smtClean="0">
                <a:solidFill>
                  <a:schemeClr val="tx1"/>
                </a:solidFill>
                <a:latin typeface="Arial" charset="0"/>
                <a:ea typeface="+mn-ea"/>
                <a:cs typeface="+mn-cs"/>
              </a:rPr>
              <a:t>The moderately diverse </a:t>
            </a:r>
            <a:r>
              <a:rPr lang="en-US" sz="1200" kern="1200" dirty="0" err="1" smtClean="0">
                <a:solidFill>
                  <a:schemeClr val="tx1"/>
                </a:solidFill>
                <a:latin typeface="Arial" charset="0"/>
                <a:ea typeface="+mn-ea"/>
                <a:cs typeface="+mn-cs"/>
              </a:rPr>
              <a:t>cryptospore</a:t>
            </a:r>
            <a:r>
              <a:rPr lang="en-US" sz="1200" kern="1200" dirty="0" smtClean="0">
                <a:solidFill>
                  <a:schemeClr val="tx1"/>
                </a:solidFill>
                <a:latin typeface="Arial" charset="0"/>
                <a:ea typeface="+mn-ea"/>
                <a:cs typeface="+mn-cs"/>
              </a:rPr>
              <a:t> assemblage </a:t>
            </a:r>
            <a:r>
              <a:rPr lang="en-US" sz="1200" kern="1200" dirty="0" err="1" smtClean="0">
                <a:solidFill>
                  <a:schemeClr val="tx1"/>
                </a:solidFill>
                <a:latin typeface="Arial" charset="0"/>
                <a:ea typeface="+mn-ea"/>
                <a:cs typeface="+mn-cs"/>
              </a:rPr>
              <a:t>assemblage</a:t>
            </a:r>
            <a:r>
              <a:rPr lang="en-US" sz="1200" kern="1200" dirty="0" smtClean="0">
                <a:solidFill>
                  <a:schemeClr val="tx1"/>
                </a:solidFill>
                <a:latin typeface="Arial" charset="0"/>
                <a:ea typeface="+mn-ea"/>
                <a:cs typeface="+mn-cs"/>
              </a:rPr>
              <a:t> includes the 5 </a:t>
            </a:r>
            <a:r>
              <a:rPr lang="en-US" sz="1200" kern="1200" dirty="0" err="1" smtClean="0">
                <a:solidFill>
                  <a:schemeClr val="tx1"/>
                </a:solidFill>
                <a:latin typeface="Arial" charset="0"/>
                <a:ea typeface="+mn-ea"/>
                <a:cs typeface="+mn-cs"/>
              </a:rPr>
              <a:t>taxa</a:t>
            </a:r>
            <a:r>
              <a:rPr lang="en-US" sz="1200" kern="1200" dirty="0" smtClean="0">
                <a:solidFill>
                  <a:schemeClr val="tx1"/>
                </a:solidFill>
                <a:latin typeface="Arial" charset="0"/>
                <a:ea typeface="+mn-ea"/>
                <a:cs typeface="+mn-cs"/>
              </a:rPr>
              <a:t>. Among them, </a:t>
            </a:r>
            <a:r>
              <a:rPr lang="en-US" sz="1200" kern="1200" dirty="0" err="1" smtClean="0">
                <a:solidFill>
                  <a:schemeClr val="tx1"/>
                </a:solidFill>
                <a:latin typeface="Arial" charset="0"/>
                <a:ea typeface="+mn-ea"/>
                <a:cs typeface="+mn-cs"/>
              </a:rPr>
              <a:t>Chomotriletes</a:t>
            </a:r>
            <a:r>
              <a:rPr lang="en-US" sz="1200" kern="1200" dirty="0" smtClean="0">
                <a:solidFill>
                  <a:schemeClr val="tx1"/>
                </a:solidFill>
                <a:latin typeface="Arial" charset="0"/>
                <a:ea typeface="+mn-ea"/>
                <a:cs typeface="+mn-cs"/>
              </a:rPr>
              <a:t>? sp. is an ornamented </a:t>
            </a:r>
            <a:r>
              <a:rPr lang="en-US" sz="1200" kern="1200" dirty="0" err="1" smtClean="0">
                <a:solidFill>
                  <a:schemeClr val="tx1"/>
                </a:solidFill>
                <a:latin typeface="Arial" charset="0"/>
                <a:ea typeface="+mn-ea"/>
                <a:cs typeface="+mn-cs"/>
              </a:rPr>
              <a:t>hilate</a:t>
            </a:r>
            <a:r>
              <a:rPr lang="en-US" sz="1200" kern="1200" dirty="0" smtClean="0">
                <a:solidFill>
                  <a:schemeClr val="tx1"/>
                </a:solidFill>
                <a:latin typeface="Arial" charset="0"/>
                <a:ea typeface="+mn-ea"/>
                <a:cs typeface="+mn-cs"/>
              </a:rPr>
              <a:t> monad, distally sculptured by convolute </a:t>
            </a:r>
            <a:r>
              <a:rPr lang="en-US" sz="1200" kern="1200" dirty="0" err="1" smtClean="0">
                <a:solidFill>
                  <a:schemeClr val="tx1"/>
                </a:solidFill>
                <a:latin typeface="Arial" charset="0"/>
                <a:ea typeface="+mn-ea"/>
                <a:cs typeface="+mn-cs"/>
              </a:rPr>
              <a:t>muri</a:t>
            </a:r>
            <a:r>
              <a:rPr lang="en-US" sz="1200" kern="1200" dirty="0" smtClean="0">
                <a:solidFill>
                  <a:schemeClr val="tx1"/>
                </a:solidFill>
                <a:latin typeface="Arial" charset="0"/>
                <a:ea typeface="+mn-ea"/>
                <a:cs typeface="+mn-cs"/>
              </a:rPr>
              <a:t>. The specimens are close to </a:t>
            </a:r>
            <a:r>
              <a:rPr lang="en-US" sz="1200" kern="1200" dirty="0" err="1" smtClean="0">
                <a:solidFill>
                  <a:schemeClr val="tx1"/>
                </a:solidFill>
                <a:latin typeface="Arial" charset="0"/>
                <a:ea typeface="+mn-ea"/>
                <a:cs typeface="+mn-cs"/>
              </a:rPr>
              <a:t>Chomotriletes</a:t>
            </a:r>
            <a:r>
              <a:rPr lang="en-US" sz="1200" kern="1200" dirty="0" smtClean="0">
                <a:solidFill>
                  <a:schemeClr val="tx1"/>
                </a:solidFill>
                <a:latin typeface="Arial" charset="0"/>
                <a:ea typeface="+mn-ea"/>
                <a:cs typeface="+mn-cs"/>
              </a:rPr>
              <a:t>? sp. A from the Late Silurian of the </a:t>
            </a:r>
            <a:r>
              <a:rPr lang="en-US" sz="1200" kern="1200" dirty="0" err="1" smtClean="0">
                <a:solidFill>
                  <a:schemeClr val="tx1"/>
                </a:solidFill>
                <a:latin typeface="Arial" charset="0"/>
                <a:ea typeface="+mn-ea"/>
                <a:cs typeface="+mn-cs"/>
              </a:rPr>
              <a:t>Urubu</a:t>
            </a:r>
            <a:r>
              <a:rPr lang="en-US" sz="1200" kern="1200" dirty="0" smtClean="0">
                <a:solidFill>
                  <a:schemeClr val="tx1"/>
                </a:solidFill>
                <a:latin typeface="Arial" charset="0"/>
                <a:ea typeface="+mn-ea"/>
                <a:cs typeface="+mn-cs"/>
              </a:rPr>
              <a:t> area, Brazil.</a:t>
            </a:r>
            <a:endParaRPr lang="es-AR" sz="1200" kern="120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The Argentinean </a:t>
            </a:r>
            <a:r>
              <a:rPr lang="en-US" sz="1200" kern="1200" dirty="0" err="1" smtClean="0">
                <a:solidFill>
                  <a:schemeClr val="tx1"/>
                </a:solidFill>
                <a:latin typeface="Arial" charset="0"/>
                <a:ea typeface="+mn-ea"/>
                <a:cs typeface="+mn-cs"/>
              </a:rPr>
              <a:t>cryptospores</a:t>
            </a:r>
            <a:r>
              <a:rPr lang="en-US" sz="1200" kern="1200" dirty="0" smtClean="0">
                <a:solidFill>
                  <a:schemeClr val="tx1"/>
                </a:solidFill>
                <a:latin typeface="Arial" charset="0"/>
                <a:ea typeface="+mn-ea"/>
                <a:cs typeface="+mn-cs"/>
              </a:rPr>
              <a:t> predate other </a:t>
            </a:r>
            <a:r>
              <a:rPr lang="en-US" sz="1200" kern="1200" dirty="0" err="1" smtClean="0">
                <a:solidFill>
                  <a:schemeClr val="tx1"/>
                </a:solidFill>
                <a:latin typeface="Arial" charset="0"/>
                <a:ea typeface="+mn-ea"/>
                <a:cs typeface="+mn-cs"/>
              </a:rPr>
              <a:t>cryptospore</a:t>
            </a:r>
            <a:r>
              <a:rPr lang="en-US" sz="1200" kern="1200" dirty="0" smtClean="0">
                <a:solidFill>
                  <a:schemeClr val="tx1"/>
                </a:solidFill>
                <a:latin typeface="Arial" charset="0"/>
                <a:ea typeface="+mn-ea"/>
                <a:cs typeface="+mn-cs"/>
              </a:rPr>
              <a:t> occurrences by c. 8–12 million yr, and are currently the earliest evidence</a:t>
            </a:r>
            <a:endParaRPr lang="es-AR" sz="1200" kern="1200" dirty="0" smtClean="0">
              <a:solidFill>
                <a:schemeClr val="tx1"/>
              </a:solidFill>
              <a:latin typeface="Arial" charset="0"/>
              <a:ea typeface="+mn-ea"/>
              <a:cs typeface="+mn-cs"/>
            </a:endParaRPr>
          </a:p>
          <a:p>
            <a:r>
              <a:rPr lang="es-AR" sz="1200" kern="1200" dirty="0" smtClean="0">
                <a:solidFill>
                  <a:schemeClr val="tx1"/>
                </a:solidFill>
                <a:latin typeface="Arial" charset="0"/>
                <a:ea typeface="+mn-ea"/>
                <a:cs typeface="+mn-cs"/>
              </a:rPr>
              <a:t>of </a:t>
            </a:r>
            <a:r>
              <a:rPr lang="es-AR" sz="1200" kern="1200" dirty="0" err="1" smtClean="0">
                <a:solidFill>
                  <a:schemeClr val="tx1"/>
                </a:solidFill>
                <a:latin typeface="Arial" charset="0"/>
                <a:ea typeface="+mn-ea"/>
                <a:cs typeface="+mn-cs"/>
              </a:rPr>
              <a:t>plants</a:t>
            </a:r>
            <a:r>
              <a:rPr lang="es-AR" sz="1200" kern="1200" dirty="0" smtClean="0">
                <a:solidFill>
                  <a:schemeClr val="tx1"/>
                </a:solidFill>
                <a:latin typeface="Arial" charset="0"/>
                <a:ea typeface="+mn-ea"/>
                <a:cs typeface="+mn-cs"/>
              </a:rPr>
              <a:t> </a:t>
            </a:r>
            <a:r>
              <a:rPr lang="es-AR" sz="1200" kern="1200" dirty="0" err="1" smtClean="0">
                <a:solidFill>
                  <a:schemeClr val="tx1"/>
                </a:solidFill>
                <a:latin typeface="Arial" charset="0"/>
                <a:ea typeface="+mn-ea"/>
                <a:cs typeface="+mn-cs"/>
              </a:rPr>
              <a:t>on</a:t>
            </a:r>
            <a:r>
              <a:rPr lang="es-AR" sz="1200" kern="1200" dirty="0" smtClean="0">
                <a:solidFill>
                  <a:schemeClr val="tx1"/>
                </a:solidFill>
                <a:latin typeface="Arial" charset="0"/>
                <a:ea typeface="+mn-ea"/>
                <a:cs typeface="+mn-cs"/>
              </a:rPr>
              <a:t> </a:t>
            </a:r>
            <a:r>
              <a:rPr lang="es-AR" sz="1200" kern="1200" dirty="0" err="1" smtClean="0">
                <a:solidFill>
                  <a:schemeClr val="tx1"/>
                </a:solidFill>
                <a:latin typeface="Arial" charset="0"/>
                <a:ea typeface="+mn-ea"/>
                <a:cs typeface="+mn-cs"/>
              </a:rPr>
              <a:t>land</a:t>
            </a:r>
            <a:r>
              <a:rPr lang="es-AR" sz="1200" kern="1200" dirty="0" smtClean="0">
                <a:solidFill>
                  <a:schemeClr val="tx1"/>
                </a:solidFill>
                <a:latin typeface="Arial" charset="0"/>
                <a:ea typeface="+mn-ea"/>
                <a:cs typeface="+mn-cs"/>
              </a:rPr>
              <a:t>.</a:t>
            </a:r>
          </a:p>
          <a:p>
            <a:endParaRPr lang="es-AR" sz="1200" kern="1200" dirty="0">
              <a:solidFill>
                <a:schemeClr val="tx1"/>
              </a:solidFill>
              <a:latin typeface="Arial" charset="0"/>
              <a:ea typeface="+mn-ea"/>
              <a:cs typeface="+mn-cs"/>
            </a:endParaRPr>
          </a:p>
        </p:txBody>
      </p:sp>
      <p:sp>
        <p:nvSpPr>
          <p:cNvPr id="4" name="3 Marcador de número de diapositiva"/>
          <p:cNvSpPr>
            <a:spLocks noGrp="1"/>
          </p:cNvSpPr>
          <p:nvPr>
            <p:ph type="sldNum" sz="quarter" idx="10"/>
          </p:nvPr>
        </p:nvSpPr>
        <p:spPr/>
        <p:txBody>
          <a:bodyPr/>
          <a:lstStyle/>
          <a:p>
            <a:pPr>
              <a:defRPr/>
            </a:pPr>
            <a:fld id="{EC2F7E4C-DAD7-4938-8DEE-DF63ACDBFFCA}" type="slidenum">
              <a:rPr lang="es-ES" smtClean="0"/>
              <a:pPr>
                <a:defRPr/>
              </a:pPr>
              <a:t>4</a:t>
            </a:fld>
            <a:endParaRPr lang="es-ES"/>
          </a:p>
        </p:txBody>
      </p:sp>
    </p:spTree>
    <p:extLst>
      <p:ext uri="{BB962C8B-B14F-4D97-AF65-F5344CB8AC3E}">
        <p14:creationId xmlns:p14="http://schemas.microsoft.com/office/powerpoint/2010/main" val="3087132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GB" sz="1200" kern="1200" dirty="0" smtClean="0">
                <a:solidFill>
                  <a:schemeClr val="tx1"/>
                </a:solidFill>
                <a:latin typeface="Arial" charset="0"/>
                <a:ea typeface="+mn-ea"/>
                <a:cs typeface="+mn-cs"/>
              </a:rPr>
              <a:t>The </a:t>
            </a:r>
            <a:r>
              <a:rPr lang="en-GB" sz="1200" kern="1200" dirty="0" err="1" smtClean="0">
                <a:solidFill>
                  <a:schemeClr val="tx1"/>
                </a:solidFill>
                <a:latin typeface="Arial" charset="0"/>
                <a:ea typeface="+mn-ea"/>
                <a:cs typeface="+mn-cs"/>
              </a:rPr>
              <a:t>Labrado</a:t>
            </a:r>
            <a:r>
              <a:rPr lang="en-GB" sz="1200" kern="1200" dirty="0" smtClean="0">
                <a:solidFill>
                  <a:schemeClr val="tx1"/>
                </a:solidFill>
                <a:latin typeface="Arial" charset="0"/>
                <a:ea typeface="+mn-ea"/>
                <a:cs typeface="+mn-cs"/>
              </a:rPr>
              <a:t> Formation, </a:t>
            </a:r>
            <a:r>
              <a:rPr lang="en-GB" sz="1200" kern="1200" dirty="0" err="1" smtClean="0">
                <a:solidFill>
                  <a:schemeClr val="tx1"/>
                </a:solidFill>
                <a:latin typeface="Arial" charset="0"/>
                <a:ea typeface="+mn-ea"/>
                <a:cs typeface="+mn-cs"/>
              </a:rPr>
              <a:t>particulary</a:t>
            </a:r>
            <a:r>
              <a:rPr lang="en-GB" sz="1200" kern="1200" dirty="0" smtClean="0">
                <a:solidFill>
                  <a:schemeClr val="tx1"/>
                </a:solidFill>
                <a:latin typeface="Arial" charset="0"/>
                <a:ea typeface="+mn-ea"/>
                <a:cs typeface="+mn-cs"/>
              </a:rPr>
              <a:t> its upper </a:t>
            </a:r>
            <a:r>
              <a:rPr lang="en-GB" sz="1200" kern="1200" dirty="0" err="1" smtClean="0">
                <a:solidFill>
                  <a:schemeClr val="tx1"/>
                </a:solidFill>
                <a:latin typeface="Arial" charset="0"/>
                <a:ea typeface="+mn-ea"/>
                <a:cs typeface="+mn-cs"/>
              </a:rPr>
              <a:t>Lagunillas</a:t>
            </a:r>
            <a:r>
              <a:rPr lang="en-GB" sz="1200" kern="1200" dirty="0" smtClean="0">
                <a:solidFill>
                  <a:schemeClr val="tx1"/>
                </a:solidFill>
                <a:latin typeface="Arial" charset="0"/>
                <a:ea typeface="+mn-ea"/>
                <a:cs typeface="+mn-cs"/>
              </a:rPr>
              <a:t> Member could be interpreted as </a:t>
            </a:r>
            <a:r>
              <a:rPr lang="en-GB" sz="1200" kern="1200" dirty="0" err="1" smtClean="0">
                <a:solidFill>
                  <a:schemeClr val="tx1"/>
                </a:solidFill>
                <a:latin typeface="Arial" charset="0"/>
                <a:ea typeface="+mn-ea"/>
                <a:cs typeface="+mn-cs"/>
              </a:rPr>
              <a:t>Dapingian</a:t>
            </a:r>
            <a:r>
              <a:rPr lang="en-GB" sz="1200" kern="1200" dirty="0" smtClean="0">
                <a:solidFill>
                  <a:schemeClr val="tx1"/>
                </a:solidFill>
                <a:latin typeface="Arial" charset="0"/>
                <a:ea typeface="+mn-ea"/>
                <a:cs typeface="+mn-cs"/>
              </a:rPr>
              <a:t>, based on the occurrence of the genus </a:t>
            </a:r>
            <a:r>
              <a:rPr lang="en-GB" sz="1200" i="1" kern="1200" dirty="0" err="1" smtClean="0">
                <a:solidFill>
                  <a:schemeClr val="tx1"/>
                </a:solidFill>
                <a:latin typeface="Arial" charset="0"/>
                <a:ea typeface="+mn-ea"/>
                <a:cs typeface="+mn-cs"/>
              </a:rPr>
              <a:t>Aremoricanium</a:t>
            </a:r>
            <a:r>
              <a:rPr lang="en-GB" sz="1200" i="1" kern="1200" dirty="0" smtClean="0">
                <a:solidFill>
                  <a:schemeClr val="tx1"/>
                </a:solidFill>
                <a:latin typeface="Arial" charset="0"/>
                <a:ea typeface="+mn-ea"/>
                <a:cs typeface="+mn-cs"/>
              </a:rPr>
              <a:t>. </a:t>
            </a:r>
            <a:r>
              <a:rPr lang="en-GB" sz="1200" kern="1200" dirty="0" smtClean="0">
                <a:solidFill>
                  <a:schemeClr val="tx1"/>
                </a:solidFill>
                <a:latin typeface="Arial" charset="0"/>
                <a:ea typeface="+mn-ea"/>
                <a:cs typeface="+mn-cs"/>
              </a:rPr>
              <a:t>The </a:t>
            </a:r>
            <a:r>
              <a:rPr lang="en-GB" sz="1200" kern="1200" dirty="0" err="1" smtClean="0">
                <a:solidFill>
                  <a:schemeClr val="tx1"/>
                </a:solidFill>
                <a:latin typeface="Arial" charset="0"/>
                <a:ea typeface="+mn-ea"/>
                <a:cs typeface="+mn-cs"/>
              </a:rPr>
              <a:t>Capillas</a:t>
            </a:r>
            <a:r>
              <a:rPr lang="en-GB" sz="1200" kern="1200" dirty="0" smtClean="0">
                <a:solidFill>
                  <a:schemeClr val="tx1"/>
                </a:solidFill>
                <a:latin typeface="Arial" charset="0"/>
                <a:ea typeface="+mn-ea"/>
                <a:cs typeface="+mn-cs"/>
              </a:rPr>
              <a:t> Formation begins with a maximum flooding surface and represents the only open marine deposits of the study section. </a:t>
            </a:r>
            <a:r>
              <a:rPr lang="en-US" sz="1200" kern="1200" dirty="0" smtClean="0">
                <a:solidFill>
                  <a:schemeClr val="tx1"/>
                </a:solidFill>
                <a:latin typeface="Arial" charset="0"/>
                <a:ea typeface="+mn-ea"/>
                <a:cs typeface="+mn-cs"/>
              </a:rPr>
              <a:t>The most relevant </a:t>
            </a:r>
            <a:r>
              <a:rPr lang="en-US" sz="1200" kern="1200" dirty="0" err="1" smtClean="0">
                <a:solidFill>
                  <a:schemeClr val="tx1"/>
                </a:solidFill>
                <a:latin typeface="Arial" charset="0"/>
                <a:ea typeface="+mn-ea"/>
                <a:cs typeface="+mn-cs"/>
              </a:rPr>
              <a:t>acritarch</a:t>
            </a:r>
            <a:r>
              <a:rPr lang="en-US" sz="1200" kern="1200" dirty="0" smtClean="0">
                <a:solidFill>
                  <a:schemeClr val="tx1"/>
                </a:solidFill>
                <a:latin typeface="Arial" charset="0"/>
                <a:ea typeface="+mn-ea"/>
                <a:cs typeface="+mn-cs"/>
              </a:rPr>
              <a:t> to constrain the age of the basal part of the </a:t>
            </a:r>
            <a:r>
              <a:rPr lang="en-US" sz="1200" kern="1200" dirty="0" err="1" smtClean="0">
                <a:solidFill>
                  <a:schemeClr val="tx1"/>
                </a:solidFill>
                <a:latin typeface="Arial" charset="0"/>
                <a:ea typeface="+mn-ea"/>
                <a:cs typeface="+mn-cs"/>
              </a:rPr>
              <a:t>Capillas</a:t>
            </a:r>
            <a:r>
              <a:rPr lang="en-US" sz="1200" kern="1200" dirty="0" smtClean="0">
                <a:solidFill>
                  <a:schemeClr val="tx1"/>
                </a:solidFill>
                <a:latin typeface="Arial" charset="0"/>
                <a:ea typeface="+mn-ea"/>
                <a:cs typeface="+mn-cs"/>
              </a:rPr>
              <a:t> Formation is the genus </a:t>
            </a:r>
            <a:r>
              <a:rPr lang="en-US" sz="1200" i="1" kern="1200" dirty="0" err="1" smtClean="0">
                <a:solidFill>
                  <a:schemeClr val="tx1"/>
                </a:solidFill>
                <a:latin typeface="Arial" charset="0"/>
                <a:ea typeface="+mn-ea"/>
                <a:cs typeface="+mn-cs"/>
              </a:rPr>
              <a:t>Arkonia</a:t>
            </a:r>
            <a:r>
              <a:rPr lang="en-US" sz="1200" i="1" kern="1200" dirty="0" smtClean="0">
                <a:solidFill>
                  <a:schemeClr val="tx1"/>
                </a:solidFill>
                <a:latin typeface="Arial" charset="0"/>
                <a:ea typeface="+mn-ea"/>
                <a:cs typeface="+mn-cs"/>
              </a:rPr>
              <a:t>.</a:t>
            </a:r>
          </a:p>
          <a:p>
            <a:r>
              <a:rPr lang="en-GB" sz="1200" kern="1200" dirty="0" smtClean="0">
                <a:solidFill>
                  <a:schemeClr val="tx1"/>
                </a:solidFill>
                <a:latin typeface="Arial" charset="0"/>
                <a:ea typeface="+mn-ea"/>
                <a:cs typeface="+mn-cs"/>
              </a:rPr>
              <a:t>The spore-like </a:t>
            </a:r>
            <a:r>
              <a:rPr lang="en-GB" sz="1200" kern="1200" dirty="0" err="1" smtClean="0">
                <a:solidFill>
                  <a:schemeClr val="tx1"/>
                </a:solidFill>
                <a:latin typeface="Arial" charset="0"/>
                <a:ea typeface="+mn-ea"/>
                <a:cs typeface="+mn-cs"/>
              </a:rPr>
              <a:t>palynomorphs</a:t>
            </a:r>
            <a:r>
              <a:rPr lang="en-GB" sz="1200" kern="1200" dirty="0" smtClean="0">
                <a:solidFill>
                  <a:schemeClr val="tx1"/>
                </a:solidFill>
                <a:latin typeface="Arial" charset="0"/>
                <a:ea typeface="+mn-ea"/>
                <a:cs typeface="+mn-cs"/>
              </a:rPr>
              <a:t> recovered from the </a:t>
            </a:r>
            <a:r>
              <a:rPr lang="en-GB" sz="1200" kern="1200" dirty="0" err="1" smtClean="0">
                <a:solidFill>
                  <a:schemeClr val="tx1"/>
                </a:solidFill>
                <a:latin typeface="Arial" charset="0"/>
                <a:ea typeface="+mn-ea"/>
                <a:cs typeface="+mn-cs"/>
              </a:rPr>
              <a:t>Labrado</a:t>
            </a:r>
            <a:r>
              <a:rPr lang="en-GB" sz="1200" kern="1200" dirty="0" smtClean="0">
                <a:solidFill>
                  <a:schemeClr val="tx1"/>
                </a:solidFill>
                <a:latin typeface="Arial" charset="0"/>
                <a:ea typeface="+mn-ea"/>
                <a:cs typeface="+mn-cs"/>
              </a:rPr>
              <a:t> and </a:t>
            </a:r>
            <a:r>
              <a:rPr lang="en-GB" sz="1200" kern="1200" dirty="0" err="1" smtClean="0">
                <a:solidFill>
                  <a:schemeClr val="tx1"/>
                </a:solidFill>
                <a:latin typeface="Arial" charset="0"/>
                <a:ea typeface="+mn-ea"/>
                <a:cs typeface="+mn-cs"/>
              </a:rPr>
              <a:t>Capillas</a:t>
            </a:r>
            <a:r>
              <a:rPr lang="en-GB" sz="1200" kern="1200" dirty="0" smtClean="0">
                <a:solidFill>
                  <a:schemeClr val="tx1"/>
                </a:solidFill>
                <a:latin typeface="Arial" charset="0"/>
                <a:ea typeface="+mn-ea"/>
                <a:cs typeface="+mn-cs"/>
              </a:rPr>
              <a:t> formations , occur as single individuals or as clusters, in planar tetrads, probably dyads and most of them enclosed within envelopes or with marginal thickening and thus approach to the morphological definition of </a:t>
            </a:r>
            <a:r>
              <a:rPr lang="en-GB" sz="1200" kern="1200" dirty="0" err="1" smtClean="0">
                <a:solidFill>
                  <a:schemeClr val="tx1"/>
                </a:solidFill>
                <a:latin typeface="Arial" charset="0"/>
                <a:ea typeface="+mn-ea"/>
                <a:cs typeface="+mn-cs"/>
              </a:rPr>
              <a:t>cryptospores</a:t>
            </a:r>
            <a:r>
              <a:rPr lang="en-GB" sz="1200" kern="1200" dirty="0" smtClean="0">
                <a:solidFill>
                  <a:schemeClr val="tx1"/>
                </a:solidFill>
                <a:latin typeface="Arial" charset="0"/>
                <a:ea typeface="+mn-ea"/>
                <a:cs typeface="+mn-cs"/>
              </a:rPr>
              <a:t>, but at this time, because of their preservation we didn’t considered</a:t>
            </a:r>
            <a:r>
              <a:rPr lang="en-GB" sz="1200" kern="1200" baseline="0" dirty="0" smtClean="0">
                <a:solidFill>
                  <a:schemeClr val="tx1"/>
                </a:solidFill>
                <a:latin typeface="Arial" charset="0"/>
                <a:ea typeface="+mn-ea"/>
                <a:cs typeface="+mn-cs"/>
              </a:rPr>
              <a:t> them as</a:t>
            </a:r>
            <a:r>
              <a:rPr lang="en-GB" sz="1200" kern="1200" dirty="0" smtClean="0">
                <a:solidFill>
                  <a:schemeClr val="tx1"/>
                </a:solidFill>
                <a:latin typeface="Arial" charset="0"/>
                <a:ea typeface="+mn-ea"/>
                <a:cs typeface="+mn-cs"/>
              </a:rPr>
              <a:t> </a:t>
            </a:r>
            <a:r>
              <a:rPr lang="en-GB" sz="1200" kern="1200" dirty="0" err="1" smtClean="0">
                <a:solidFill>
                  <a:schemeClr val="tx1"/>
                </a:solidFill>
                <a:latin typeface="Arial" charset="0"/>
                <a:ea typeface="+mn-ea"/>
                <a:cs typeface="+mn-cs"/>
              </a:rPr>
              <a:t>cryptospores</a:t>
            </a:r>
            <a:r>
              <a:rPr lang="en-GB" sz="1200" kern="1200" dirty="0" smtClean="0">
                <a:solidFill>
                  <a:schemeClr val="tx1"/>
                </a:solidFill>
                <a:latin typeface="Arial" charset="0"/>
                <a:ea typeface="+mn-ea"/>
                <a:cs typeface="+mn-cs"/>
              </a:rPr>
              <a:t> (</a:t>
            </a:r>
            <a:r>
              <a:rPr lang="en-GB" sz="1200" kern="1200" dirty="0" err="1" smtClean="0">
                <a:solidFill>
                  <a:schemeClr val="tx1"/>
                </a:solidFill>
                <a:latin typeface="Arial" charset="0"/>
                <a:ea typeface="+mn-ea"/>
                <a:cs typeface="+mn-cs"/>
              </a:rPr>
              <a:t>sensu</a:t>
            </a:r>
            <a:r>
              <a:rPr lang="en-GB" sz="1200" kern="1200" dirty="0" smtClean="0">
                <a:solidFill>
                  <a:schemeClr val="tx1"/>
                </a:solidFill>
                <a:latin typeface="Arial" charset="0"/>
                <a:ea typeface="+mn-ea"/>
                <a:cs typeface="+mn-cs"/>
              </a:rPr>
              <a:t> </a:t>
            </a:r>
            <a:r>
              <a:rPr lang="en-GB" sz="1200" kern="1200" dirty="0" err="1" smtClean="0">
                <a:solidFill>
                  <a:schemeClr val="tx1"/>
                </a:solidFill>
                <a:latin typeface="Arial" charset="0"/>
                <a:ea typeface="+mn-ea"/>
                <a:cs typeface="+mn-cs"/>
              </a:rPr>
              <a:t>Steemnas</a:t>
            </a:r>
            <a:r>
              <a:rPr lang="en-GB" sz="1200" kern="1200" dirty="0" smtClean="0">
                <a:solidFill>
                  <a:schemeClr val="tx1"/>
                </a:solidFill>
                <a:latin typeface="Arial" charset="0"/>
                <a:ea typeface="+mn-ea"/>
                <a:cs typeface="+mn-cs"/>
              </a:rPr>
              <a:t> 2000).</a:t>
            </a:r>
          </a:p>
          <a:p>
            <a:r>
              <a:rPr lang="en-GB" sz="1200" kern="1200" dirty="0" smtClean="0">
                <a:solidFill>
                  <a:schemeClr val="tx1"/>
                </a:solidFill>
                <a:latin typeface="Arial" charset="0"/>
                <a:ea typeface="+mn-ea"/>
                <a:cs typeface="+mn-cs"/>
              </a:rPr>
              <a:t>After the </a:t>
            </a:r>
            <a:r>
              <a:rPr lang="en-GB" sz="1200" kern="1200" dirty="0" err="1" smtClean="0">
                <a:solidFill>
                  <a:schemeClr val="tx1"/>
                </a:solidFill>
                <a:latin typeface="Arial" charset="0"/>
                <a:ea typeface="+mn-ea"/>
                <a:cs typeface="+mn-cs"/>
              </a:rPr>
              <a:t>cryptospore</a:t>
            </a:r>
            <a:r>
              <a:rPr lang="en-GB" sz="1200" kern="1200" dirty="0" smtClean="0">
                <a:solidFill>
                  <a:schemeClr val="tx1"/>
                </a:solidFill>
                <a:latin typeface="Arial" charset="0"/>
                <a:ea typeface="+mn-ea"/>
                <a:cs typeface="+mn-cs"/>
              </a:rPr>
              <a:t> finding in the</a:t>
            </a:r>
            <a:r>
              <a:rPr lang="en-GB" sz="1200" kern="1200" baseline="0" dirty="0" smtClean="0">
                <a:solidFill>
                  <a:schemeClr val="tx1"/>
                </a:solidFill>
                <a:latin typeface="Arial" charset="0"/>
                <a:ea typeface="+mn-ea"/>
                <a:cs typeface="+mn-cs"/>
              </a:rPr>
              <a:t> </a:t>
            </a:r>
            <a:r>
              <a:rPr lang="en-GB" sz="1200" kern="1200" baseline="0" dirty="0" err="1" smtClean="0">
                <a:solidFill>
                  <a:schemeClr val="tx1"/>
                </a:solidFill>
                <a:latin typeface="Arial" charset="0"/>
                <a:ea typeface="+mn-ea"/>
                <a:cs typeface="+mn-cs"/>
              </a:rPr>
              <a:t>Zanjón</a:t>
            </a:r>
            <a:r>
              <a:rPr lang="en-GB" sz="1200" kern="1200" baseline="0" dirty="0" smtClean="0">
                <a:solidFill>
                  <a:schemeClr val="tx1"/>
                </a:solidFill>
                <a:latin typeface="Arial" charset="0"/>
                <a:ea typeface="+mn-ea"/>
                <a:cs typeface="+mn-cs"/>
              </a:rPr>
              <a:t> Formation, we think  that most of this specimens can be positive assigned to land-plants.</a:t>
            </a:r>
            <a:endParaRPr lang="es-AR" dirty="0"/>
          </a:p>
        </p:txBody>
      </p:sp>
      <p:sp>
        <p:nvSpPr>
          <p:cNvPr id="4" name="3 Marcador de número de diapositiva"/>
          <p:cNvSpPr>
            <a:spLocks noGrp="1"/>
          </p:cNvSpPr>
          <p:nvPr>
            <p:ph type="sldNum" sz="quarter" idx="10"/>
          </p:nvPr>
        </p:nvSpPr>
        <p:spPr/>
        <p:txBody>
          <a:bodyPr/>
          <a:lstStyle/>
          <a:p>
            <a:pPr>
              <a:defRPr/>
            </a:pPr>
            <a:fld id="{EC2F7E4C-DAD7-4938-8DEE-DF63ACDBFFCA}" type="slidenum">
              <a:rPr lang="es-ES" smtClean="0"/>
              <a:pPr>
                <a:defRPr/>
              </a:pPr>
              <a:t>5</a:t>
            </a:fld>
            <a:endParaRPr lang="es-ES"/>
          </a:p>
        </p:txBody>
      </p:sp>
    </p:spTree>
    <p:extLst>
      <p:ext uri="{BB962C8B-B14F-4D97-AF65-F5344CB8AC3E}">
        <p14:creationId xmlns:p14="http://schemas.microsoft.com/office/powerpoint/2010/main" val="54122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GB" sz="1200" kern="1200" dirty="0" smtClean="0">
                <a:solidFill>
                  <a:schemeClr val="tx1"/>
                </a:solidFill>
                <a:latin typeface="Arial" charset="0"/>
                <a:ea typeface="+mn-ea"/>
                <a:cs typeface="+mn-cs"/>
              </a:rPr>
              <a:t>The </a:t>
            </a:r>
            <a:r>
              <a:rPr lang="en-GB" sz="1200" kern="1200" dirty="0" err="1" smtClean="0">
                <a:solidFill>
                  <a:schemeClr val="tx1"/>
                </a:solidFill>
                <a:latin typeface="Arial" charset="0"/>
                <a:ea typeface="+mn-ea"/>
                <a:cs typeface="+mn-cs"/>
              </a:rPr>
              <a:t>palynomorph</a:t>
            </a:r>
            <a:r>
              <a:rPr lang="en-GB" sz="1200" kern="1200" dirty="0" smtClean="0">
                <a:solidFill>
                  <a:schemeClr val="tx1"/>
                </a:solidFill>
                <a:latin typeface="Arial" charset="0"/>
                <a:ea typeface="+mn-ea"/>
                <a:cs typeface="+mn-cs"/>
              </a:rPr>
              <a:t> assemblages of the </a:t>
            </a:r>
            <a:r>
              <a:rPr lang="en-GB" sz="1200" kern="1200" dirty="0" err="1" smtClean="0">
                <a:solidFill>
                  <a:schemeClr val="tx1"/>
                </a:solidFill>
                <a:latin typeface="Arial" charset="0"/>
                <a:ea typeface="+mn-ea"/>
                <a:cs typeface="+mn-cs"/>
              </a:rPr>
              <a:t>Zapla</a:t>
            </a:r>
            <a:r>
              <a:rPr lang="en-GB" sz="1200" kern="1200" dirty="0" smtClean="0">
                <a:solidFill>
                  <a:schemeClr val="tx1"/>
                </a:solidFill>
                <a:latin typeface="Arial" charset="0"/>
                <a:ea typeface="+mn-ea"/>
                <a:cs typeface="+mn-cs"/>
              </a:rPr>
              <a:t> glacial horizon are dominated by marine elements such as </a:t>
            </a:r>
            <a:r>
              <a:rPr lang="en-GB" sz="1200" i="1" kern="1200" dirty="0" err="1" smtClean="0">
                <a:solidFill>
                  <a:schemeClr val="tx1"/>
                </a:solidFill>
                <a:latin typeface="Arial" charset="0"/>
                <a:ea typeface="+mn-ea"/>
                <a:cs typeface="+mn-cs"/>
              </a:rPr>
              <a:t>Villosacapsula</a:t>
            </a:r>
            <a:r>
              <a:rPr lang="en-GB" sz="1200" kern="1200" dirty="0" smtClean="0">
                <a:solidFill>
                  <a:schemeClr val="tx1"/>
                </a:solidFill>
                <a:latin typeface="Arial" charset="0"/>
                <a:ea typeface="+mn-ea"/>
                <a:cs typeface="+mn-cs"/>
              </a:rPr>
              <a:t> sp., </a:t>
            </a:r>
            <a:r>
              <a:rPr lang="en-GB" sz="1200" i="1" kern="1200" dirty="0" err="1" smtClean="0">
                <a:solidFill>
                  <a:schemeClr val="tx1"/>
                </a:solidFill>
                <a:latin typeface="Arial" charset="0"/>
                <a:ea typeface="+mn-ea"/>
                <a:cs typeface="+mn-cs"/>
              </a:rPr>
              <a:t>Neoveryhachium</a:t>
            </a:r>
            <a:r>
              <a:rPr lang="en-GB" sz="1200" kern="1200" dirty="0" smtClean="0">
                <a:solidFill>
                  <a:schemeClr val="tx1"/>
                </a:solidFill>
                <a:latin typeface="Arial" charset="0"/>
                <a:ea typeface="+mn-ea"/>
                <a:cs typeface="+mn-cs"/>
              </a:rPr>
              <a:t> and subordinate </a:t>
            </a:r>
            <a:r>
              <a:rPr lang="en-GB" sz="1200" kern="1200" dirty="0" err="1" smtClean="0">
                <a:solidFill>
                  <a:schemeClr val="tx1"/>
                </a:solidFill>
                <a:latin typeface="Arial" charset="0"/>
                <a:ea typeface="+mn-ea"/>
                <a:cs typeface="+mn-cs"/>
              </a:rPr>
              <a:t>acanthomorphitic</a:t>
            </a:r>
            <a:r>
              <a:rPr lang="en-GB" sz="1200" kern="1200" dirty="0" smtClean="0">
                <a:solidFill>
                  <a:schemeClr val="tx1"/>
                </a:solidFill>
                <a:latin typeface="Arial" charset="0"/>
                <a:ea typeface="+mn-ea"/>
                <a:cs typeface="+mn-cs"/>
              </a:rPr>
              <a:t> </a:t>
            </a:r>
            <a:r>
              <a:rPr lang="en-GB" sz="1200" kern="1200" dirty="0" err="1" smtClean="0">
                <a:solidFill>
                  <a:schemeClr val="tx1"/>
                </a:solidFill>
                <a:latin typeface="Arial" charset="0"/>
                <a:ea typeface="+mn-ea"/>
                <a:cs typeface="+mn-cs"/>
              </a:rPr>
              <a:t>acritarchs</a:t>
            </a:r>
            <a:r>
              <a:rPr lang="en-GB" sz="1200" kern="1200" dirty="0" smtClean="0">
                <a:solidFill>
                  <a:schemeClr val="tx1"/>
                </a:solidFill>
                <a:latin typeface="Arial" charset="0"/>
                <a:ea typeface="+mn-ea"/>
                <a:cs typeface="+mn-cs"/>
              </a:rPr>
              <a:t> (</a:t>
            </a:r>
            <a:r>
              <a:rPr lang="en-GB" sz="1200" i="1" kern="1200" dirty="0" err="1" smtClean="0">
                <a:solidFill>
                  <a:schemeClr val="tx1"/>
                </a:solidFill>
                <a:latin typeface="Arial" charset="0"/>
                <a:ea typeface="+mn-ea"/>
                <a:cs typeface="+mn-cs"/>
              </a:rPr>
              <a:t>Polygonium</a:t>
            </a:r>
            <a:r>
              <a:rPr lang="en-GB" sz="1200" kern="1200" dirty="0" smtClean="0">
                <a:solidFill>
                  <a:schemeClr val="tx1"/>
                </a:solidFill>
                <a:latin typeface="Arial" charset="0"/>
                <a:ea typeface="+mn-ea"/>
                <a:cs typeface="+mn-cs"/>
              </a:rPr>
              <a:t>, </a:t>
            </a:r>
            <a:r>
              <a:rPr lang="en-GB" sz="1200" i="1" kern="1200" dirty="0" err="1" smtClean="0">
                <a:solidFill>
                  <a:schemeClr val="tx1"/>
                </a:solidFill>
                <a:latin typeface="Arial" charset="0"/>
                <a:ea typeface="+mn-ea"/>
                <a:cs typeface="+mn-cs"/>
              </a:rPr>
              <a:t>Micrhystridium</a:t>
            </a:r>
            <a:r>
              <a:rPr lang="en-GB" sz="1200" kern="1200" dirty="0" smtClean="0">
                <a:solidFill>
                  <a:schemeClr val="tx1"/>
                </a:solidFill>
                <a:latin typeface="Arial" charset="0"/>
                <a:ea typeface="+mn-ea"/>
                <a:cs typeface="+mn-cs"/>
              </a:rPr>
              <a:t>, </a:t>
            </a:r>
            <a:r>
              <a:rPr lang="en-GB" sz="1200" i="1" kern="1200" dirty="0" err="1" smtClean="0">
                <a:solidFill>
                  <a:schemeClr val="tx1"/>
                </a:solidFill>
                <a:latin typeface="Arial" charset="0"/>
                <a:ea typeface="+mn-ea"/>
                <a:cs typeface="+mn-cs"/>
              </a:rPr>
              <a:t>Multiplicisphaeridium</a:t>
            </a:r>
            <a:r>
              <a:rPr lang="en-GB" sz="1200" kern="1200" dirty="0" smtClean="0">
                <a:solidFill>
                  <a:schemeClr val="tx1"/>
                </a:solidFill>
                <a:latin typeface="Arial" charset="0"/>
                <a:ea typeface="+mn-ea"/>
                <a:cs typeface="+mn-cs"/>
              </a:rPr>
              <a:t>) and </a:t>
            </a:r>
            <a:r>
              <a:rPr lang="en-GB" sz="1200" kern="1200" dirty="0" err="1" smtClean="0">
                <a:solidFill>
                  <a:schemeClr val="tx1"/>
                </a:solidFill>
                <a:latin typeface="Arial" charset="0"/>
                <a:ea typeface="+mn-ea"/>
                <a:cs typeface="+mn-cs"/>
              </a:rPr>
              <a:t>leiospheres</a:t>
            </a:r>
            <a:r>
              <a:rPr lang="en-GB" sz="1200" kern="1200" dirty="0" smtClean="0">
                <a:solidFill>
                  <a:schemeClr val="tx1"/>
                </a:solidFill>
                <a:latin typeface="Arial" charset="0"/>
                <a:ea typeface="+mn-ea"/>
                <a:cs typeface="+mn-cs"/>
              </a:rPr>
              <a:t>, but also contain terrestrial </a:t>
            </a:r>
            <a:r>
              <a:rPr lang="en-GB" sz="1200" kern="1200" dirty="0" err="1" smtClean="0">
                <a:solidFill>
                  <a:schemeClr val="tx1"/>
                </a:solidFill>
                <a:latin typeface="Arial" charset="0"/>
                <a:ea typeface="+mn-ea"/>
                <a:cs typeface="+mn-cs"/>
              </a:rPr>
              <a:t>cryptospores</a:t>
            </a:r>
            <a:r>
              <a:rPr lang="en-GB" sz="1200" kern="1200" dirty="0" smtClean="0">
                <a:solidFill>
                  <a:schemeClr val="tx1"/>
                </a:solidFill>
                <a:latin typeface="Arial" charset="0"/>
                <a:ea typeface="+mn-ea"/>
                <a:cs typeface="+mn-cs"/>
              </a:rPr>
              <a:t> (mainly tetrads). </a:t>
            </a:r>
            <a:r>
              <a:rPr lang="en-GB" sz="1200" kern="1200" dirty="0" err="1" smtClean="0">
                <a:solidFill>
                  <a:schemeClr val="tx1"/>
                </a:solidFill>
                <a:latin typeface="Arial" charset="0"/>
                <a:ea typeface="+mn-ea"/>
                <a:cs typeface="+mn-cs"/>
              </a:rPr>
              <a:t>Chitinozoan</a:t>
            </a:r>
            <a:r>
              <a:rPr lang="en-GB" sz="1200" kern="1200" baseline="0" dirty="0" smtClean="0">
                <a:solidFill>
                  <a:schemeClr val="tx1"/>
                </a:solidFill>
                <a:latin typeface="Arial" charset="0"/>
                <a:ea typeface="+mn-ea"/>
                <a:cs typeface="+mn-cs"/>
              </a:rPr>
              <a:t> such as </a:t>
            </a:r>
            <a:r>
              <a:rPr lang="en-GB" sz="1200" kern="1200" baseline="0" dirty="0" err="1" smtClean="0">
                <a:solidFill>
                  <a:schemeClr val="tx1"/>
                </a:solidFill>
                <a:latin typeface="Arial" charset="0"/>
                <a:ea typeface="+mn-ea"/>
                <a:cs typeface="+mn-cs"/>
              </a:rPr>
              <a:t>Spinachitina</a:t>
            </a:r>
            <a:r>
              <a:rPr lang="en-GB" sz="1200" kern="1200" baseline="0" dirty="0" smtClean="0">
                <a:solidFill>
                  <a:schemeClr val="tx1"/>
                </a:solidFill>
                <a:latin typeface="Arial" charset="0"/>
                <a:ea typeface="+mn-ea"/>
                <a:cs typeface="+mn-cs"/>
              </a:rPr>
              <a:t> cf. </a:t>
            </a:r>
            <a:r>
              <a:rPr lang="en-GB" sz="1200" kern="1200" baseline="0" dirty="0" err="1" smtClean="0">
                <a:solidFill>
                  <a:schemeClr val="tx1"/>
                </a:solidFill>
                <a:latin typeface="Arial" charset="0"/>
                <a:ea typeface="+mn-ea"/>
                <a:cs typeface="+mn-cs"/>
              </a:rPr>
              <a:t>oulebsiri</a:t>
            </a:r>
            <a:r>
              <a:rPr lang="en-GB" sz="1200" kern="1200" baseline="0" dirty="0" smtClean="0">
                <a:solidFill>
                  <a:schemeClr val="tx1"/>
                </a:solidFill>
                <a:latin typeface="Arial" charset="0"/>
                <a:ea typeface="+mn-ea"/>
                <a:cs typeface="+mn-cs"/>
              </a:rPr>
              <a:t> support an </a:t>
            </a:r>
            <a:r>
              <a:rPr lang="en-GB" sz="1200" kern="1200" baseline="0" dirty="0" err="1" smtClean="0">
                <a:solidFill>
                  <a:schemeClr val="tx1"/>
                </a:solidFill>
                <a:latin typeface="Arial" charset="0"/>
                <a:ea typeface="+mn-ea"/>
                <a:cs typeface="+mn-cs"/>
              </a:rPr>
              <a:t>Hirnantian</a:t>
            </a:r>
            <a:r>
              <a:rPr lang="en-GB" sz="1200" kern="1200" baseline="0" dirty="0" smtClean="0">
                <a:solidFill>
                  <a:schemeClr val="tx1"/>
                </a:solidFill>
                <a:latin typeface="Arial" charset="0"/>
                <a:ea typeface="+mn-ea"/>
                <a:cs typeface="+mn-cs"/>
              </a:rPr>
              <a:t> age. </a:t>
            </a:r>
            <a:r>
              <a:rPr lang="en-US" sz="1200" kern="1200" dirty="0" smtClean="0">
                <a:solidFill>
                  <a:schemeClr val="tx1"/>
                </a:solidFill>
                <a:latin typeface="Arial" charset="0"/>
                <a:ea typeface="+mn-ea"/>
                <a:cs typeface="+mn-cs"/>
              </a:rPr>
              <a:t>Lower Silurian </a:t>
            </a:r>
            <a:r>
              <a:rPr lang="en-US" sz="1200" kern="1200" dirty="0" err="1" smtClean="0">
                <a:solidFill>
                  <a:schemeClr val="tx1"/>
                </a:solidFill>
                <a:latin typeface="Arial" charset="0"/>
                <a:ea typeface="+mn-ea"/>
                <a:cs typeface="+mn-cs"/>
              </a:rPr>
              <a:t>cryptospores</a:t>
            </a:r>
            <a:r>
              <a:rPr lang="en-US" sz="1200" kern="1200" dirty="0" smtClean="0">
                <a:solidFill>
                  <a:schemeClr val="tx1"/>
                </a:solidFill>
                <a:latin typeface="Arial" charset="0"/>
                <a:ea typeface="+mn-ea"/>
                <a:cs typeface="+mn-cs"/>
              </a:rPr>
              <a:t> are known from the Central Andean Basin and the </a:t>
            </a:r>
            <a:r>
              <a:rPr lang="en-US" sz="1200" kern="1200" dirty="0" err="1" smtClean="0">
                <a:solidFill>
                  <a:schemeClr val="tx1"/>
                </a:solidFill>
                <a:latin typeface="Arial" charset="0"/>
                <a:ea typeface="+mn-ea"/>
                <a:cs typeface="+mn-cs"/>
              </a:rPr>
              <a:t>Precordillera</a:t>
            </a:r>
            <a:r>
              <a:rPr lang="en-US" sz="1200" kern="1200" dirty="0" smtClean="0">
                <a:solidFill>
                  <a:schemeClr val="tx1"/>
                </a:solidFill>
                <a:latin typeface="Arial" charset="0"/>
                <a:ea typeface="+mn-ea"/>
                <a:cs typeface="+mn-cs"/>
              </a:rPr>
              <a:t> Basin, where they are preserved in marine sediments. The </a:t>
            </a:r>
            <a:r>
              <a:rPr lang="en-US" sz="1200" kern="1200" dirty="0" err="1" smtClean="0">
                <a:solidFill>
                  <a:schemeClr val="tx1"/>
                </a:solidFill>
                <a:latin typeface="Arial" charset="0"/>
                <a:ea typeface="+mn-ea"/>
                <a:cs typeface="+mn-cs"/>
              </a:rPr>
              <a:t>cryptospores</a:t>
            </a:r>
            <a:r>
              <a:rPr lang="en-US" sz="1200" kern="1200" dirty="0" smtClean="0">
                <a:solidFill>
                  <a:schemeClr val="tx1"/>
                </a:solidFill>
                <a:latin typeface="Arial" charset="0"/>
                <a:ea typeface="+mn-ea"/>
                <a:cs typeface="+mn-cs"/>
              </a:rPr>
              <a:t> are rare and no </a:t>
            </a:r>
            <a:r>
              <a:rPr lang="en-US" sz="1200" kern="1200" dirty="0" err="1" smtClean="0">
                <a:solidFill>
                  <a:schemeClr val="tx1"/>
                </a:solidFill>
                <a:latin typeface="Arial" charset="0"/>
                <a:ea typeface="+mn-ea"/>
                <a:cs typeface="+mn-cs"/>
              </a:rPr>
              <a:t>trilete</a:t>
            </a:r>
            <a:r>
              <a:rPr lang="en-US" sz="1200" kern="1200" dirty="0" smtClean="0">
                <a:solidFill>
                  <a:schemeClr val="tx1"/>
                </a:solidFill>
                <a:latin typeface="Arial" charset="0"/>
                <a:ea typeface="+mn-ea"/>
                <a:cs typeface="+mn-cs"/>
              </a:rPr>
              <a:t> spores have been observed. The low diversity of </a:t>
            </a:r>
            <a:r>
              <a:rPr lang="en-US" sz="1200" kern="1200" dirty="0" err="1" smtClean="0">
                <a:solidFill>
                  <a:schemeClr val="tx1"/>
                </a:solidFill>
                <a:latin typeface="Arial" charset="0"/>
                <a:ea typeface="+mn-ea"/>
                <a:cs typeface="+mn-cs"/>
              </a:rPr>
              <a:t>miospores</a:t>
            </a:r>
            <a:r>
              <a:rPr lang="en-US" sz="1200" kern="1200" dirty="0" smtClean="0">
                <a:solidFill>
                  <a:schemeClr val="tx1"/>
                </a:solidFill>
                <a:latin typeface="Arial" charset="0"/>
                <a:ea typeface="+mn-ea"/>
                <a:cs typeface="+mn-cs"/>
              </a:rPr>
              <a:t> is most probably due to the marine nature of the environment of deposition. </a:t>
            </a:r>
            <a:r>
              <a:rPr lang="es-AR" sz="1200" kern="1200" dirty="0" err="1" smtClean="0">
                <a:solidFill>
                  <a:schemeClr val="tx1"/>
                </a:solidFill>
                <a:latin typeface="Arial" charset="0"/>
                <a:ea typeface="+mn-ea"/>
                <a:cs typeface="+mn-cs"/>
              </a:rPr>
              <a:t>Miospores</a:t>
            </a:r>
            <a:r>
              <a:rPr lang="es-AR" sz="1200" kern="1200" dirty="0" smtClean="0">
                <a:solidFill>
                  <a:schemeClr val="tx1"/>
                </a:solidFill>
                <a:latin typeface="Arial" charset="0"/>
                <a:ea typeface="+mn-ea"/>
                <a:cs typeface="+mn-cs"/>
              </a:rPr>
              <a:t> </a:t>
            </a:r>
            <a:r>
              <a:rPr lang="es-AR" sz="1200" kern="1200" dirty="0" err="1" smtClean="0">
                <a:solidFill>
                  <a:schemeClr val="tx1"/>
                </a:solidFill>
                <a:latin typeface="Arial" charset="0"/>
                <a:ea typeface="+mn-ea"/>
                <a:cs typeface="+mn-cs"/>
              </a:rPr>
              <a:t>diversity</a:t>
            </a:r>
            <a:r>
              <a:rPr lang="es-AR" sz="1200" kern="1200" dirty="0" smtClean="0">
                <a:solidFill>
                  <a:schemeClr val="tx1"/>
                </a:solidFill>
                <a:latin typeface="Arial" charset="0"/>
                <a:ea typeface="+mn-ea"/>
                <a:cs typeface="+mn-cs"/>
              </a:rPr>
              <a:t> of </a:t>
            </a:r>
            <a:r>
              <a:rPr lang="es-AR" sz="1200" kern="1200" dirty="0" err="1" smtClean="0">
                <a:solidFill>
                  <a:schemeClr val="tx1"/>
                </a:solidFill>
                <a:latin typeface="Arial" charset="0"/>
                <a:ea typeface="+mn-ea"/>
                <a:cs typeface="+mn-cs"/>
              </a:rPr>
              <a:t>the</a:t>
            </a:r>
            <a:r>
              <a:rPr lang="es-AR" sz="1200" kern="1200" dirty="0" smtClean="0">
                <a:solidFill>
                  <a:schemeClr val="tx1"/>
                </a:solidFill>
                <a:latin typeface="Arial" charset="0"/>
                <a:ea typeface="+mn-ea"/>
                <a:cs typeface="+mn-cs"/>
              </a:rPr>
              <a:t> </a:t>
            </a:r>
            <a:r>
              <a:rPr lang="es-AR" sz="1200" kern="1200" dirty="0" err="1" smtClean="0">
                <a:solidFill>
                  <a:schemeClr val="tx1"/>
                </a:solidFill>
                <a:latin typeface="Arial" charset="0"/>
                <a:ea typeface="+mn-ea"/>
                <a:cs typeface="+mn-cs"/>
              </a:rPr>
              <a:t>Lipeón</a:t>
            </a:r>
            <a:r>
              <a:rPr lang="es-AR" sz="1200" kern="1200" dirty="0" smtClean="0">
                <a:solidFill>
                  <a:schemeClr val="tx1"/>
                </a:solidFill>
                <a:latin typeface="Arial" charset="0"/>
                <a:ea typeface="+mn-ea"/>
                <a:cs typeface="+mn-cs"/>
              </a:rPr>
              <a:t> </a:t>
            </a:r>
            <a:r>
              <a:rPr lang="es-AR" sz="1200" kern="1200" dirty="0" err="1" smtClean="0">
                <a:solidFill>
                  <a:schemeClr val="tx1"/>
                </a:solidFill>
                <a:latin typeface="Arial" charset="0"/>
                <a:ea typeface="+mn-ea"/>
                <a:cs typeface="+mn-cs"/>
              </a:rPr>
              <a:t>Formation</a:t>
            </a:r>
            <a:r>
              <a:rPr lang="es-AR" sz="1200" kern="1200" dirty="0" smtClean="0">
                <a:solidFill>
                  <a:schemeClr val="tx1"/>
                </a:solidFill>
                <a:latin typeface="Arial" charset="0"/>
                <a:ea typeface="+mn-ea"/>
                <a:cs typeface="+mn-cs"/>
              </a:rPr>
              <a:t> </a:t>
            </a:r>
            <a:r>
              <a:rPr lang="es-AR" sz="1200" kern="1200" dirty="0" err="1" smtClean="0">
                <a:solidFill>
                  <a:schemeClr val="tx1"/>
                </a:solidFill>
                <a:latin typeface="Arial" charset="0"/>
                <a:ea typeface="+mn-ea"/>
                <a:cs typeface="+mn-cs"/>
              </a:rPr>
              <a:t>reaches</a:t>
            </a:r>
            <a:r>
              <a:rPr lang="es-AR" sz="1200" kern="1200" dirty="0" smtClean="0">
                <a:solidFill>
                  <a:schemeClr val="tx1"/>
                </a:solidFill>
                <a:latin typeface="Arial" charset="0"/>
                <a:ea typeface="+mn-ea"/>
                <a:cs typeface="+mn-cs"/>
              </a:rPr>
              <a:t> 13% of </a:t>
            </a:r>
            <a:r>
              <a:rPr lang="es-AR" sz="1200" kern="1200" dirty="0" err="1" smtClean="0">
                <a:solidFill>
                  <a:schemeClr val="tx1"/>
                </a:solidFill>
                <a:latin typeface="Arial" charset="0"/>
                <a:ea typeface="+mn-ea"/>
                <a:cs typeface="+mn-cs"/>
              </a:rPr>
              <a:t>the</a:t>
            </a:r>
            <a:r>
              <a:rPr lang="es-AR" sz="1200" kern="1200" dirty="0" smtClean="0">
                <a:solidFill>
                  <a:schemeClr val="tx1"/>
                </a:solidFill>
                <a:latin typeface="Arial" charset="0"/>
                <a:ea typeface="+mn-ea"/>
                <a:cs typeface="+mn-cs"/>
              </a:rPr>
              <a:t> </a:t>
            </a:r>
            <a:r>
              <a:rPr lang="es-AR" sz="1200" kern="1200" dirty="0" err="1" smtClean="0">
                <a:solidFill>
                  <a:schemeClr val="tx1"/>
                </a:solidFill>
                <a:latin typeface="Arial" charset="0"/>
                <a:ea typeface="+mn-ea"/>
                <a:cs typeface="+mn-cs"/>
              </a:rPr>
              <a:t>palynological</a:t>
            </a:r>
            <a:r>
              <a:rPr lang="es-AR" sz="1200" kern="1200" dirty="0" smtClean="0">
                <a:solidFill>
                  <a:schemeClr val="tx1"/>
                </a:solidFill>
                <a:latin typeface="Arial" charset="0"/>
                <a:ea typeface="+mn-ea"/>
                <a:cs typeface="+mn-cs"/>
              </a:rPr>
              <a:t> </a:t>
            </a:r>
            <a:r>
              <a:rPr lang="es-AR" sz="1200" kern="1200" dirty="0" err="1" smtClean="0">
                <a:solidFill>
                  <a:schemeClr val="tx1"/>
                </a:solidFill>
                <a:latin typeface="Arial" charset="0"/>
                <a:ea typeface="+mn-ea"/>
                <a:cs typeface="+mn-cs"/>
              </a:rPr>
              <a:t>assemblage</a:t>
            </a:r>
            <a:r>
              <a:rPr lang="es-AR" sz="1200" kern="1200" dirty="0" smtClean="0">
                <a:solidFill>
                  <a:schemeClr val="tx1"/>
                </a:solidFill>
                <a:latin typeface="Arial" charset="0"/>
                <a:ea typeface="+mn-ea"/>
                <a:cs typeface="+mn-cs"/>
              </a:rPr>
              <a:t>, </a:t>
            </a:r>
            <a:r>
              <a:rPr lang="es-AR" sz="1200" kern="1200" dirty="0" err="1" smtClean="0">
                <a:solidFill>
                  <a:schemeClr val="tx1"/>
                </a:solidFill>
                <a:latin typeface="Arial" charset="0"/>
                <a:ea typeface="+mn-ea"/>
                <a:cs typeface="+mn-cs"/>
              </a:rPr>
              <a:t>indicating</a:t>
            </a:r>
            <a:r>
              <a:rPr lang="es-AR" sz="1200" kern="1200" dirty="0" smtClean="0">
                <a:solidFill>
                  <a:schemeClr val="tx1"/>
                </a:solidFill>
                <a:latin typeface="Arial" charset="0"/>
                <a:ea typeface="+mn-ea"/>
                <a:cs typeface="+mn-cs"/>
              </a:rPr>
              <a:t> a </a:t>
            </a:r>
            <a:r>
              <a:rPr lang="es-AR" sz="1200" kern="1200" dirty="0" err="1" smtClean="0">
                <a:solidFill>
                  <a:schemeClr val="tx1"/>
                </a:solidFill>
                <a:latin typeface="Arial" charset="0"/>
                <a:ea typeface="+mn-ea"/>
                <a:cs typeface="+mn-cs"/>
              </a:rPr>
              <a:t>low</a:t>
            </a:r>
            <a:r>
              <a:rPr lang="es-AR" sz="1200" kern="1200" dirty="0" smtClean="0">
                <a:solidFill>
                  <a:schemeClr val="tx1"/>
                </a:solidFill>
                <a:latin typeface="Arial" charset="0"/>
                <a:ea typeface="+mn-ea"/>
                <a:cs typeface="+mn-cs"/>
              </a:rPr>
              <a:t> </a:t>
            </a:r>
            <a:r>
              <a:rPr lang="es-AR" sz="1200" kern="1200" dirty="0" err="1" smtClean="0">
                <a:solidFill>
                  <a:schemeClr val="tx1"/>
                </a:solidFill>
                <a:latin typeface="Arial" charset="0"/>
                <a:ea typeface="+mn-ea"/>
                <a:cs typeface="+mn-cs"/>
              </a:rPr>
              <a:t>terrestrial</a:t>
            </a:r>
            <a:r>
              <a:rPr lang="es-AR" sz="1200" kern="1200" dirty="0" smtClean="0">
                <a:solidFill>
                  <a:schemeClr val="tx1"/>
                </a:solidFill>
                <a:latin typeface="Arial" charset="0"/>
                <a:ea typeface="+mn-ea"/>
                <a:cs typeface="+mn-cs"/>
              </a:rPr>
              <a:t> input.</a:t>
            </a:r>
            <a:endParaRPr lang="es-AR" dirty="0"/>
          </a:p>
        </p:txBody>
      </p:sp>
      <p:sp>
        <p:nvSpPr>
          <p:cNvPr id="4" name="3 Marcador de número de diapositiva"/>
          <p:cNvSpPr>
            <a:spLocks noGrp="1"/>
          </p:cNvSpPr>
          <p:nvPr>
            <p:ph type="sldNum" sz="quarter" idx="10"/>
          </p:nvPr>
        </p:nvSpPr>
        <p:spPr/>
        <p:txBody>
          <a:bodyPr/>
          <a:lstStyle/>
          <a:p>
            <a:pPr>
              <a:defRPr/>
            </a:pPr>
            <a:fld id="{EC2F7E4C-DAD7-4938-8DEE-DF63ACDBFFCA}" type="slidenum">
              <a:rPr lang="es-ES" smtClean="0"/>
              <a:pPr>
                <a:defRPr/>
              </a:pPr>
              <a:t>6</a:t>
            </a:fld>
            <a:endParaRPr lang="es-ES"/>
          </a:p>
        </p:txBody>
      </p:sp>
    </p:spTree>
    <p:extLst>
      <p:ext uri="{BB962C8B-B14F-4D97-AF65-F5344CB8AC3E}">
        <p14:creationId xmlns:p14="http://schemas.microsoft.com/office/powerpoint/2010/main" val="2300171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t>The</a:t>
            </a:r>
            <a:r>
              <a:rPr lang="es-AR" dirty="0" smtClean="0"/>
              <a:t> 5 </a:t>
            </a:r>
            <a:r>
              <a:rPr lang="es-AR" dirty="0" err="1" smtClean="0"/>
              <a:t>productive</a:t>
            </a:r>
            <a:r>
              <a:rPr lang="es-AR" dirty="0" smtClean="0"/>
              <a:t> </a:t>
            </a:r>
            <a:r>
              <a:rPr lang="es-AR" dirty="0" err="1" smtClean="0"/>
              <a:t>samples</a:t>
            </a:r>
            <a:r>
              <a:rPr lang="es-AR" dirty="0" smtClean="0"/>
              <a:t> </a:t>
            </a:r>
            <a:r>
              <a:rPr lang="es-AR" dirty="0" err="1" smtClean="0"/>
              <a:t>from</a:t>
            </a:r>
            <a:r>
              <a:rPr lang="es-AR" dirty="0" smtClean="0"/>
              <a:t> </a:t>
            </a:r>
            <a:r>
              <a:rPr lang="es-AR" dirty="0" err="1" smtClean="0"/>
              <a:t>the</a:t>
            </a:r>
            <a:r>
              <a:rPr lang="es-AR" dirty="0" smtClean="0"/>
              <a:t> base of </a:t>
            </a:r>
            <a:r>
              <a:rPr lang="es-AR" dirty="0" err="1" smtClean="0"/>
              <a:t>the</a:t>
            </a:r>
            <a:r>
              <a:rPr lang="es-AR" dirty="0" smtClean="0"/>
              <a:t> glacial </a:t>
            </a:r>
            <a:r>
              <a:rPr lang="es-AR" dirty="0" err="1" smtClean="0"/>
              <a:t>horizon</a:t>
            </a:r>
            <a:r>
              <a:rPr lang="es-AR" dirty="0" smtClean="0"/>
              <a:t> </a:t>
            </a:r>
            <a:r>
              <a:rPr lang="es-AR" dirty="0" err="1" smtClean="0"/>
              <a:t>yielded</a:t>
            </a:r>
            <a:r>
              <a:rPr lang="es-AR" baseline="0" dirty="0" smtClean="0"/>
              <a:t> </a:t>
            </a:r>
            <a:r>
              <a:rPr lang="es-AR" baseline="0" dirty="0" err="1" smtClean="0"/>
              <a:t>reworked</a:t>
            </a:r>
            <a:r>
              <a:rPr lang="es-AR" baseline="0" dirty="0" smtClean="0"/>
              <a:t> </a:t>
            </a:r>
            <a:r>
              <a:rPr lang="es-AR" baseline="0" dirty="0" err="1" smtClean="0"/>
              <a:t>acritarchs</a:t>
            </a:r>
            <a:r>
              <a:rPr lang="es-AR" baseline="0" dirty="0" smtClean="0"/>
              <a:t> and </a:t>
            </a:r>
            <a:r>
              <a:rPr lang="es-AR" baseline="0" dirty="0" err="1" smtClean="0"/>
              <a:t>chitinozoans</a:t>
            </a:r>
            <a:r>
              <a:rPr lang="es-AR" baseline="0" dirty="0" smtClean="0"/>
              <a:t>, </a:t>
            </a:r>
            <a:r>
              <a:rPr lang="es-AR" baseline="0" dirty="0" err="1" smtClean="0"/>
              <a:t>mainly</a:t>
            </a:r>
            <a:r>
              <a:rPr lang="es-AR" baseline="0" dirty="0" smtClean="0"/>
              <a:t> of late </a:t>
            </a:r>
            <a:r>
              <a:rPr lang="es-AR" baseline="0" dirty="0" err="1" smtClean="0"/>
              <a:t>Ordovician</a:t>
            </a:r>
            <a:r>
              <a:rPr lang="es-AR" baseline="0" dirty="0" smtClean="0"/>
              <a:t> </a:t>
            </a:r>
            <a:r>
              <a:rPr lang="es-AR" baseline="0" dirty="0" err="1" smtClean="0"/>
              <a:t>age</a:t>
            </a:r>
            <a:r>
              <a:rPr lang="es-AR" baseline="0" dirty="0" smtClean="0"/>
              <a:t>, in </a:t>
            </a:r>
            <a:r>
              <a:rPr lang="es-AR" baseline="0" dirty="0" err="1" smtClean="0"/>
              <a:t>coincidence</a:t>
            </a:r>
            <a:r>
              <a:rPr lang="es-AR" baseline="0" dirty="0" smtClean="0"/>
              <a:t> </a:t>
            </a:r>
            <a:r>
              <a:rPr lang="es-AR" baseline="0" dirty="0" err="1" smtClean="0"/>
              <a:t>with</a:t>
            </a:r>
            <a:r>
              <a:rPr lang="es-AR" baseline="0" dirty="0" smtClean="0"/>
              <a:t> </a:t>
            </a:r>
            <a:r>
              <a:rPr lang="en-US" sz="1200" kern="1200" baseline="0" dirty="0" smtClean="0">
                <a:solidFill>
                  <a:schemeClr val="tx1"/>
                </a:solidFill>
                <a:latin typeface="Arial" charset="0"/>
                <a:ea typeface="+mn-ea"/>
                <a:cs typeface="+mn-cs"/>
              </a:rPr>
              <a:t>an i</a:t>
            </a:r>
            <a:r>
              <a:rPr lang="en-US" sz="1200" kern="1200" dirty="0" smtClean="0">
                <a:solidFill>
                  <a:schemeClr val="tx1"/>
                </a:solidFill>
                <a:latin typeface="Arial" charset="0"/>
                <a:ea typeface="+mn-ea"/>
                <a:cs typeface="+mn-cs"/>
              </a:rPr>
              <a:t>mportant soft-sediment deformation that indicate strong reworking of previous sedimentary record. Dyads and tetrads from these levels are naked or enclosed within a smooth or ornamented envelope. Surprisingly, we found in this section the earliest record of </a:t>
            </a:r>
            <a:r>
              <a:rPr lang="en-US" sz="1200" kern="1200" dirty="0" err="1" smtClean="0">
                <a:solidFill>
                  <a:schemeClr val="tx1"/>
                </a:solidFill>
                <a:latin typeface="Arial" charset="0"/>
                <a:ea typeface="+mn-ea"/>
                <a:cs typeface="+mn-cs"/>
              </a:rPr>
              <a:t>trilete</a:t>
            </a:r>
            <a:r>
              <a:rPr lang="en-US" sz="1200" kern="1200" dirty="0" smtClean="0">
                <a:solidFill>
                  <a:schemeClr val="tx1"/>
                </a:solidFill>
                <a:latin typeface="Arial" charset="0"/>
                <a:ea typeface="+mn-ea"/>
                <a:cs typeface="+mn-cs"/>
              </a:rPr>
              <a:t> spores from Argentina as well as South America. The Lower Silurian (probably </a:t>
            </a:r>
            <a:r>
              <a:rPr lang="en-US" sz="1200" kern="1200" dirty="0" err="1" smtClean="0">
                <a:solidFill>
                  <a:schemeClr val="tx1"/>
                </a:solidFill>
                <a:latin typeface="Arial" charset="0"/>
                <a:ea typeface="+mn-ea"/>
                <a:cs typeface="+mn-cs"/>
              </a:rPr>
              <a:t>Telychian</a:t>
            </a:r>
            <a:r>
              <a:rPr lang="en-US" sz="1200" kern="1200" dirty="0" smtClean="0">
                <a:solidFill>
                  <a:schemeClr val="tx1"/>
                </a:solidFill>
                <a:latin typeface="Arial" charset="0"/>
                <a:ea typeface="+mn-ea"/>
                <a:cs typeface="+mn-cs"/>
              </a:rPr>
              <a:t>) yielded</a:t>
            </a:r>
            <a:r>
              <a:rPr lang="en-US" sz="1200" kern="1200" baseline="0" dirty="0" smtClean="0">
                <a:solidFill>
                  <a:schemeClr val="tx1"/>
                </a:solidFill>
                <a:latin typeface="Arial" charset="0"/>
                <a:ea typeface="+mn-ea"/>
                <a:cs typeface="+mn-cs"/>
              </a:rPr>
              <a:t> o</a:t>
            </a:r>
            <a:r>
              <a:rPr lang="en-US" sz="1200" kern="1200" dirty="0" smtClean="0">
                <a:solidFill>
                  <a:schemeClr val="tx1"/>
                </a:solidFill>
                <a:latin typeface="Arial" charset="0"/>
                <a:ea typeface="+mn-ea"/>
                <a:cs typeface="+mn-cs"/>
              </a:rPr>
              <a:t>nly a few</a:t>
            </a:r>
            <a:r>
              <a:rPr lang="en-US" sz="1200" kern="1200" baseline="0" dirty="0" smtClean="0">
                <a:solidFill>
                  <a:schemeClr val="tx1"/>
                </a:solidFill>
                <a:latin typeface="Arial" charset="0"/>
                <a:ea typeface="+mn-ea"/>
                <a:cs typeface="+mn-cs"/>
              </a:rPr>
              <a:t> </a:t>
            </a:r>
            <a:r>
              <a:rPr lang="en-US" sz="1200" kern="1200" baseline="0" dirty="0" err="1" smtClean="0">
                <a:solidFill>
                  <a:schemeClr val="tx1"/>
                </a:solidFill>
                <a:latin typeface="Arial" charset="0"/>
                <a:ea typeface="+mn-ea"/>
                <a:cs typeface="+mn-cs"/>
              </a:rPr>
              <a:t>cryptospores</a:t>
            </a:r>
            <a:r>
              <a:rPr lang="en-US" sz="1200" kern="1200" baseline="0" dirty="0" smtClean="0">
                <a:solidFill>
                  <a:schemeClr val="tx1"/>
                </a:solidFill>
                <a:latin typeface="Arial" charset="0"/>
                <a:ea typeface="+mn-ea"/>
                <a:cs typeface="+mn-cs"/>
              </a:rPr>
              <a:t>, such as simple and ornamented tetrads.</a:t>
            </a:r>
            <a:endParaRPr lang="es-AR" dirty="0"/>
          </a:p>
        </p:txBody>
      </p:sp>
      <p:sp>
        <p:nvSpPr>
          <p:cNvPr id="4" name="3 Marcador de número de diapositiva"/>
          <p:cNvSpPr>
            <a:spLocks noGrp="1"/>
          </p:cNvSpPr>
          <p:nvPr>
            <p:ph type="sldNum" sz="quarter" idx="10"/>
          </p:nvPr>
        </p:nvSpPr>
        <p:spPr/>
        <p:txBody>
          <a:bodyPr/>
          <a:lstStyle/>
          <a:p>
            <a:pPr>
              <a:defRPr/>
            </a:pPr>
            <a:fld id="{EC2F7E4C-DAD7-4938-8DEE-DF63ACDBFFCA}" type="slidenum">
              <a:rPr lang="es-ES" smtClean="0"/>
              <a:pPr>
                <a:defRPr/>
              </a:pPr>
              <a:t>7</a:t>
            </a:fld>
            <a:endParaRPr lang="es-ES"/>
          </a:p>
        </p:txBody>
      </p:sp>
    </p:spTree>
    <p:extLst>
      <p:ext uri="{BB962C8B-B14F-4D97-AF65-F5344CB8AC3E}">
        <p14:creationId xmlns:p14="http://schemas.microsoft.com/office/powerpoint/2010/main" val="421933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Rich, diverse and well-preserved </a:t>
            </a:r>
            <a:r>
              <a:rPr lang="en-US" sz="1200" kern="1200" dirty="0" err="1" smtClean="0">
                <a:solidFill>
                  <a:schemeClr val="tx1"/>
                </a:solidFill>
                <a:latin typeface="Arial" charset="0"/>
                <a:ea typeface="+mn-ea"/>
                <a:cs typeface="+mn-cs"/>
              </a:rPr>
              <a:t>cryptospore</a:t>
            </a:r>
            <a:r>
              <a:rPr lang="en-US" sz="1200" kern="1200" dirty="0" smtClean="0">
                <a:solidFill>
                  <a:schemeClr val="tx1"/>
                </a:solidFill>
                <a:latin typeface="Arial" charset="0"/>
                <a:ea typeface="+mn-ea"/>
                <a:cs typeface="+mn-cs"/>
              </a:rPr>
              <a:t> assemblages were recorded from probably </a:t>
            </a:r>
            <a:r>
              <a:rPr lang="en-US" sz="1200" kern="1200" dirty="0" err="1" smtClean="0">
                <a:solidFill>
                  <a:schemeClr val="tx1"/>
                </a:solidFill>
                <a:latin typeface="Arial" charset="0"/>
                <a:ea typeface="+mn-ea"/>
                <a:cs typeface="+mn-cs"/>
              </a:rPr>
              <a:t>Hirnantian</a:t>
            </a:r>
            <a:r>
              <a:rPr lang="en-US" sz="1200" kern="1200" dirty="0" smtClean="0">
                <a:solidFill>
                  <a:schemeClr val="tx1"/>
                </a:solidFill>
                <a:latin typeface="Arial" charset="0"/>
                <a:ea typeface="+mn-ea"/>
                <a:cs typeface="+mn-cs"/>
              </a:rPr>
              <a:t> post-</a:t>
            </a:r>
            <a:r>
              <a:rPr lang="en-US" sz="1200" kern="1200" dirty="0" err="1" smtClean="0">
                <a:solidFill>
                  <a:schemeClr val="tx1"/>
                </a:solidFill>
                <a:latin typeface="Arial" charset="0"/>
                <a:ea typeface="+mn-ea"/>
                <a:cs typeface="+mn-cs"/>
              </a:rPr>
              <a:t>glaciation</a:t>
            </a:r>
            <a:r>
              <a:rPr lang="en-US" sz="1200" kern="1200" dirty="0" smtClean="0">
                <a:solidFill>
                  <a:schemeClr val="tx1"/>
                </a:solidFill>
                <a:latin typeface="Arial" charset="0"/>
                <a:ea typeface="+mn-ea"/>
                <a:cs typeface="+mn-cs"/>
              </a:rPr>
              <a:t> levels. The studied samples correspond to a level</a:t>
            </a:r>
            <a:r>
              <a:rPr lang="en-US" sz="1200" kern="1200" baseline="0" dirty="0" smtClean="0">
                <a:solidFill>
                  <a:schemeClr val="tx1"/>
                </a:solidFill>
                <a:latin typeface="Arial" charset="0"/>
                <a:ea typeface="+mn-ea"/>
                <a:cs typeface="+mn-cs"/>
              </a:rPr>
              <a:t> 10 m above the base of the upper Member of the </a:t>
            </a:r>
            <a:r>
              <a:rPr lang="en-US" sz="1200" kern="1200" baseline="0" dirty="0" err="1" smtClean="0">
                <a:solidFill>
                  <a:schemeClr val="tx1"/>
                </a:solidFill>
                <a:latin typeface="Arial" charset="0"/>
                <a:ea typeface="+mn-ea"/>
                <a:cs typeface="+mn-cs"/>
              </a:rPr>
              <a:t>Salar</a:t>
            </a:r>
            <a:r>
              <a:rPr lang="en-US" sz="1200" kern="1200" baseline="0" dirty="0" smtClean="0">
                <a:solidFill>
                  <a:schemeClr val="tx1"/>
                </a:solidFill>
                <a:latin typeface="Arial" charset="0"/>
                <a:ea typeface="+mn-ea"/>
                <a:cs typeface="+mn-cs"/>
              </a:rPr>
              <a:t> del </a:t>
            </a:r>
            <a:r>
              <a:rPr lang="en-US" sz="1200" kern="1200" baseline="0" dirty="0" err="1" smtClean="0">
                <a:solidFill>
                  <a:schemeClr val="tx1"/>
                </a:solidFill>
                <a:latin typeface="Arial" charset="0"/>
                <a:ea typeface="+mn-ea"/>
                <a:cs typeface="+mn-cs"/>
              </a:rPr>
              <a:t>Ricón</a:t>
            </a:r>
            <a:r>
              <a:rPr lang="en-US" sz="1200" kern="1200" baseline="0" dirty="0" smtClean="0">
                <a:solidFill>
                  <a:schemeClr val="tx1"/>
                </a:solidFill>
                <a:latin typeface="Arial" charset="0"/>
                <a:ea typeface="+mn-ea"/>
                <a:cs typeface="+mn-cs"/>
              </a:rPr>
              <a:t> Formation, and a level close to the top of the unit</a:t>
            </a:r>
            <a:r>
              <a:rPr lang="en-US" sz="1200" kern="1200" dirty="0" smtClean="0">
                <a:solidFill>
                  <a:schemeClr val="tx1"/>
                </a:solidFill>
                <a:latin typeface="Arial" charset="0"/>
                <a:ea typeface="+mn-ea"/>
                <a:cs typeface="+mn-cs"/>
              </a:rPr>
              <a:t>. This member has been deposited in a </a:t>
            </a:r>
            <a:r>
              <a:rPr lang="en-US" sz="1200" kern="1200" dirty="0" err="1" smtClean="0">
                <a:solidFill>
                  <a:schemeClr val="tx1"/>
                </a:solidFill>
                <a:latin typeface="Arial" charset="0"/>
                <a:ea typeface="+mn-ea"/>
                <a:cs typeface="+mn-cs"/>
              </a:rPr>
              <a:t>litoral</a:t>
            </a:r>
            <a:r>
              <a:rPr lang="en-US" sz="1200" kern="1200" dirty="0" smtClean="0">
                <a:solidFill>
                  <a:schemeClr val="tx1"/>
                </a:solidFill>
                <a:latin typeface="Arial" charset="0"/>
                <a:ea typeface="+mn-ea"/>
                <a:cs typeface="+mn-cs"/>
              </a:rPr>
              <a:t> marine environment. </a:t>
            </a:r>
            <a:r>
              <a:rPr lang="en-US" sz="1200" kern="1200" dirty="0" err="1" smtClean="0">
                <a:solidFill>
                  <a:schemeClr val="tx1"/>
                </a:solidFill>
                <a:latin typeface="Arial" charset="0"/>
                <a:ea typeface="+mn-ea"/>
                <a:cs typeface="+mn-cs"/>
              </a:rPr>
              <a:t>Cryptospores</a:t>
            </a:r>
            <a:r>
              <a:rPr lang="en-US" sz="1200" kern="1200" dirty="0" smtClean="0">
                <a:solidFill>
                  <a:schemeClr val="tx1"/>
                </a:solidFill>
                <a:latin typeface="Arial" charset="0"/>
                <a:ea typeface="+mn-ea"/>
                <a:cs typeface="+mn-cs"/>
              </a:rPr>
              <a:t> dominate the lower </a:t>
            </a:r>
            <a:r>
              <a:rPr lang="en-US" sz="1200" kern="1200" dirty="0" err="1" smtClean="0">
                <a:solidFill>
                  <a:schemeClr val="tx1"/>
                </a:solidFill>
                <a:latin typeface="Arial" charset="0"/>
                <a:ea typeface="+mn-ea"/>
                <a:cs typeface="+mn-cs"/>
              </a:rPr>
              <a:t>stratigraphic</a:t>
            </a:r>
            <a:r>
              <a:rPr lang="en-US" sz="1200" kern="1200" dirty="0" smtClean="0">
                <a:solidFill>
                  <a:schemeClr val="tx1"/>
                </a:solidFill>
                <a:latin typeface="Arial" charset="0"/>
                <a:ea typeface="+mn-ea"/>
                <a:cs typeface="+mn-cs"/>
              </a:rPr>
              <a:t>  level and their abundance decrease toward the top.</a:t>
            </a:r>
            <a:endParaRPr lang="es-AR" dirty="0"/>
          </a:p>
        </p:txBody>
      </p:sp>
      <p:sp>
        <p:nvSpPr>
          <p:cNvPr id="4" name="3 Marcador de número de diapositiva"/>
          <p:cNvSpPr>
            <a:spLocks noGrp="1"/>
          </p:cNvSpPr>
          <p:nvPr>
            <p:ph type="sldNum" sz="quarter" idx="10"/>
          </p:nvPr>
        </p:nvSpPr>
        <p:spPr/>
        <p:txBody>
          <a:bodyPr/>
          <a:lstStyle/>
          <a:p>
            <a:pPr>
              <a:defRPr/>
            </a:pPr>
            <a:fld id="{EC2F7E4C-DAD7-4938-8DEE-DF63ACDBFFCA}" type="slidenum">
              <a:rPr lang="es-ES" smtClean="0"/>
              <a:pPr>
                <a:defRPr/>
              </a:pPr>
              <a:t>8</a:t>
            </a:fld>
            <a:endParaRPr lang="es-ES"/>
          </a:p>
        </p:txBody>
      </p:sp>
    </p:spTree>
    <p:extLst>
      <p:ext uri="{BB962C8B-B14F-4D97-AF65-F5344CB8AC3E}">
        <p14:creationId xmlns:p14="http://schemas.microsoft.com/office/powerpoint/2010/main" val="4010910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New and more detailed investigations, in the same section, allow us to recognize 19 productive levels, situated between both of the first study. All of them containing </a:t>
            </a:r>
            <a:r>
              <a:rPr lang="en-US" dirty="0" err="1" smtClean="0"/>
              <a:t>cryptospores</a:t>
            </a:r>
            <a:r>
              <a:rPr lang="en-US" dirty="0" smtClean="0"/>
              <a:t> and </a:t>
            </a:r>
            <a:r>
              <a:rPr lang="en-US" dirty="0" err="1" smtClean="0"/>
              <a:t>acritarchs</a:t>
            </a:r>
            <a:r>
              <a:rPr lang="en-US" dirty="0" smtClean="0"/>
              <a:t> and most of them also with </a:t>
            </a:r>
            <a:r>
              <a:rPr lang="en-US" dirty="0" err="1" smtClean="0"/>
              <a:t>chitinozoans</a:t>
            </a:r>
            <a:r>
              <a:rPr lang="en-US" dirty="0" smtClean="0"/>
              <a:t>. </a:t>
            </a:r>
            <a:r>
              <a:rPr lang="en-US" dirty="0" err="1" smtClean="0"/>
              <a:t>Cryptospores</a:t>
            </a:r>
            <a:r>
              <a:rPr lang="en-US" dirty="0" smtClean="0"/>
              <a:t> are diverse and fairly well-preserved. There are monads, dyads and tetrads, naked or enclosed within an envelope smooth or ornamented. </a:t>
            </a:r>
            <a:r>
              <a:rPr lang="en-US" dirty="0" err="1" smtClean="0"/>
              <a:t>Palynomorphs</a:t>
            </a:r>
            <a:r>
              <a:rPr lang="en-US" dirty="0" smtClean="0"/>
              <a:t>, as well as graptolites recovered from the upper part of the upper member, indicate an age close to de O/S boundary, although the precise location of this boundary is still unknown.</a:t>
            </a:r>
          </a:p>
          <a:p>
            <a:endParaRPr lang="es-AR" dirty="0"/>
          </a:p>
        </p:txBody>
      </p:sp>
      <p:sp>
        <p:nvSpPr>
          <p:cNvPr id="4" name="3 Marcador de número de diapositiva"/>
          <p:cNvSpPr>
            <a:spLocks noGrp="1"/>
          </p:cNvSpPr>
          <p:nvPr>
            <p:ph type="sldNum" sz="quarter" idx="10"/>
          </p:nvPr>
        </p:nvSpPr>
        <p:spPr/>
        <p:txBody>
          <a:bodyPr/>
          <a:lstStyle/>
          <a:p>
            <a:pPr>
              <a:defRPr/>
            </a:pPr>
            <a:fld id="{EC2F7E4C-DAD7-4938-8DEE-DF63ACDBFFCA}" type="slidenum">
              <a:rPr lang="es-ES" smtClean="0"/>
              <a:pPr>
                <a:defRPr/>
              </a:pPr>
              <a:t>9</a:t>
            </a:fld>
            <a:endParaRPr lang="es-ES"/>
          </a:p>
        </p:txBody>
      </p:sp>
    </p:spTree>
    <p:extLst>
      <p:ext uri="{BB962C8B-B14F-4D97-AF65-F5344CB8AC3E}">
        <p14:creationId xmlns:p14="http://schemas.microsoft.com/office/powerpoint/2010/main" val="3295231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bg1"/>
                </a:solidFill>
              </a:rPr>
              <a:t>Comparing global data of the evolution of </a:t>
            </a:r>
            <a:r>
              <a:rPr lang="en-US" sz="1200" dirty="0" err="1" smtClean="0">
                <a:solidFill>
                  <a:schemeClr val="bg1"/>
                </a:solidFill>
              </a:rPr>
              <a:t>miospore</a:t>
            </a:r>
            <a:r>
              <a:rPr lang="en-US" sz="1200" dirty="0" smtClean="0">
                <a:solidFill>
                  <a:schemeClr val="bg1"/>
                </a:solidFill>
              </a:rPr>
              <a:t> diversity during the Ordovician and lower Silurian, with Argentinean data, we realize that although </a:t>
            </a:r>
            <a:r>
              <a:rPr lang="en-US" sz="1200" dirty="0" err="1" smtClean="0">
                <a:solidFill>
                  <a:schemeClr val="bg1"/>
                </a:solidFill>
              </a:rPr>
              <a:t>miospores</a:t>
            </a:r>
            <a:r>
              <a:rPr lang="en-US" sz="1200" dirty="0" smtClean="0">
                <a:solidFill>
                  <a:schemeClr val="bg1"/>
                </a:solidFill>
              </a:rPr>
              <a:t> assemblages from the lower </a:t>
            </a:r>
            <a:r>
              <a:rPr lang="en-US" sz="1200" dirty="0" err="1" smtClean="0">
                <a:solidFill>
                  <a:schemeClr val="bg1"/>
                </a:solidFill>
              </a:rPr>
              <a:t>Palaeozoic</a:t>
            </a:r>
            <a:r>
              <a:rPr lang="en-US" sz="1200" dirty="0" smtClean="0">
                <a:solidFill>
                  <a:schemeClr val="bg1"/>
                </a:solidFill>
              </a:rPr>
              <a:t> Argentinean basins are still </a:t>
            </a:r>
            <a:r>
              <a:rPr lang="en-US" sz="1200" dirty="0" err="1" smtClean="0">
                <a:solidFill>
                  <a:schemeClr val="bg1"/>
                </a:solidFill>
              </a:rPr>
              <a:t>scarse</a:t>
            </a:r>
            <a:r>
              <a:rPr lang="en-US" sz="1200" dirty="0" smtClean="0">
                <a:solidFill>
                  <a:schemeClr val="bg1"/>
                </a:solidFill>
              </a:rPr>
              <a:t>, we find some coincidences as in the diversity peak during the </a:t>
            </a:r>
            <a:r>
              <a:rPr lang="en-US" sz="1200" dirty="0" err="1" smtClean="0">
                <a:solidFill>
                  <a:schemeClr val="bg1"/>
                </a:solidFill>
              </a:rPr>
              <a:t>Hirnantian</a:t>
            </a:r>
            <a:r>
              <a:rPr lang="en-US" sz="1200" dirty="0" smtClean="0">
                <a:solidFill>
                  <a:schemeClr val="bg1"/>
                </a:solidFill>
              </a:rPr>
              <a:t> and the subsequent dramatic decrease during the early Silurian.</a:t>
            </a:r>
            <a:endParaRPr lang="es-ES" sz="1200" dirty="0" smtClean="0">
              <a:solidFill>
                <a:schemeClr val="bg1"/>
              </a:solidFill>
            </a:endParaRPr>
          </a:p>
          <a:p>
            <a:endParaRPr lang="es-AR" dirty="0"/>
          </a:p>
        </p:txBody>
      </p:sp>
      <p:sp>
        <p:nvSpPr>
          <p:cNvPr id="4" name="3 Marcador de número de diapositiva"/>
          <p:cNvSpPr>
            <a:spLocks noGrp="1"/>
          </p:cNvSpPr>
          <p:nvPr>
            <p:ph type="sldNum" sz="quarter" idx="10"/>
          </p:nvPr>
        </p:nvSpPr>
        <p:spPr/>
        <p:txBody>
          <a:bodyPr/>
          <a:lstStyle/>
          <a:p>
            <a:pPr>
              <a:defRPr/>
            </a:pPr>
            <a:fld id="{EC2F7E4C-DAD7-4938-8DEE-DF63ACDBFFCA}" type="slidenum">
              <a:rPr lang="es-ES" smtClean="0"/>
              <a:pPr>
                <a:defRPr/>
              </a:pPr>
              <a:t>10</a:t>
            </a:fld>
            <a:endParaRPr lang="es-ES"/>
          </a:p>
        </p:txBody>
      </p:sp>
    </p:spTree>
    <p:extLst>
      <p:ext uri="{BB962C8B-B14F-4D97-AF65-F5344CB8AC3E}">
        <p14:creationId xmlns:p14="http://schemas.microsoft.com/office/powerpoint/2010/main" val="1630864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8EA2B62-2CDD-4C2F-A27F-4CC0DFBDA6B8}" type="slidenum">
              <a:rPr lang="es-ES"/>
              <a:pPr>
                <a:defRPr/>
              </a:pPr>
              <a:t>‹N°›</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60A1E6B-B740-4CDA-BEF9-09F871324B40}" type="slidenum">
              <a:rPr lang="es-ES"/>
              <a:pPr>
                <a:defRPr/>
              </a:pPr>
              <a:t>‹N°›</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605AB57-DBB7-41E2-A937-6700881BA2B7}" type="slidenum">
              <a:rPr lang="es-ES"/>
              <a:pPr>
                <a:defRPr/>
              </a:pPr>
              <a:t>‹N°›</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F845332-DF0F-4931-8DEB-11F70BECCB46}" type="slidenum">
              <a:rPr lang="es-ES"/>
              <a:pPr>
                <a:defRPr/>
              </a:pPr>
              <a:t>‹N°›</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CBCBB73-E4C1-442F-B4BE-8A3094F46353}" type="slidenum">
              <a:rPr lang="es-ES"/>
              <a:pPr>
                <a:defRPr/>
              </a:pPr>
              <a:t>‹N°›</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6C62074-6D63-4E7B-9C68-0558BD86EC44}" type="slidenum">
              <a:rPr lang="es-ES"/>
              <a:pPr>
                <a:defRPr/>
              </a:pPr>
              <a:t>‹N°›</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A0DD29B6-0E47-425F-924D-A7C6C3A817EE}" type="slidenum">
              <a:rPr lang="es-ES"/>
              <a:pPr>
                <a:defRPr/>
              </a:pPr>
              <a:t>‹N°›</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766C820F-F992-4253-8EDB-40399C8091C0}" type="slidenum">
              <a:rPr lang="es-ES"/>
              <a:pPr>
                <a:defRPr/>
              </a:pPr>
              <a:t>‹N°›</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E919F633-2E3E-4820-A0AB-5A62F6CADEEA}" type="slidenum">
              <a:rPr lang="es-ES"/>
              <a:pPr>
                <a:defRPr/>
              </a:pPr>
              <a:t>‹N°›</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2853A1C-68FE-435A-AE4C-70B8EA582F8B}" type="slidenum">
              <a:rPr lang="es-ES"/>
              <a:pPr>
                <a:defRPr/>
              </a:pPr>
              <a:t>‹N°›</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3601A2A-91A7-44D2-BBD3-FB3BEB3F2264}" type="slidenum">
              <a:rPr lang="es-ES"/>
              <a:pPr>
                <a:defRPr/>
              </a:pPr>
              <a:t>‹N°›</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s-ES"/>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s-ES"/>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C7678567-A5C9-4EB3-B9A6-0EB4FE7CEAC4}" type="slidenum">
              <a:rPr lang="es-ES"/>
              <a:pPr>
                <a:defRPr/>
              </a:pPr>
              <a:t>‹N°›</a:t>
            </a:fld>
            <a:endParaRPr lang="es-E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7.emf"/><Relationship Id="rId4" Type="http://schemas.openxmlformats.org/officeDocument/2006/relationships/image" Target="../media/image86.emf"/></Relationships>
</file>

<file path=ppt/slides/_rels/slide11.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9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1.jpeg"/><Relationship Id="rId11" Type="http://schemas.openxmlformats.org/officeDocument/2006/relationships/image" Target="../media/image96.jpe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tiff"/><Relationship Id="rId9" Type="http://schemas.openxmlformats.org/officeDocument/2006/relationships/image" Target="../media/image94.jpeg"/></Relationships>
</file>

<file path=ppt/slides/_rels/slide12.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18" Type="http://schemas.openxmlformats.org/officeDocument/2006/relationships/image" Target="../media/image114.jpeg"/><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image" Target="../media/image108.jpeg"/><Relationship Id="rId17" Type="http://schemas.openxmlformats.org/officeDocument/2006/relationships/image" Target="../media/image113.jpeg"/><Relationship Id="rId2" Type="http://schemas.openxmlformats.org/officeDocument/2006/relationships/notesSlide" Target="../notesSlides/notesSlide11.xml"/><Relationship Id="rId16"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5" Type="http://schemas.openxmlformats.org/officeDocument/2006/relationships/image" Target="../media/image111.jpeg"/><Relationship Id="rId10" Type="http://schemas.openxmlformats.org/officeDocument/2006/relationships/image" Target="../media/image106.jpeg"/><Relationship Id="rId19" Type="http://schemas.openxmlformats.org/officeDocument/2006/relationships/image" Target="../media/image115.jpeg"/><Relationship Id="rId4" Type="http://schemas.openxmlformats.org/officeDocument/2006/relationships/image" Target="../media/image100.jpeg"/><Relationship Id="rId9" Type="http://schemas.openxmlformats.org/officeDocument/2006/relationships/image" Target="../media/image105.jpeg"/><Relationship Id="rId14" Type="http://schemas.openxmlformats.org/officeDocument/2006/relationships/image" Target="../media/image1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tiff"/><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119.wmf"/><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12.xml"/><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119.wmf"/><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3" Type="http://schemas.openxmlformats.org/officeDocument/2006/relationships/image" Target="../media/image70.png"/><Relationship Id="rId7" Type="http://schemas.openxmlformats.org/officeDocument/2006/relationships/image" Target="../media/image74.jpeg"/><Relationship Id="rId12" Type="http://schemas.openxmlformats.org/officeDocument/2006/relationships/image" Target="../media/image79.jpeg"/><Relationship Id="rId17" Type="http://schemas.openxmlformats.org/officeDocument/2006/relationships/image" Target="../media/image84.jpeg"/><Relationship Id="rId2" Type="http://schemas.openxmlformats.org/officeDocument/2006/relationships/image" Target="../media/image69.jpeg"/><Relationship Id="rId16"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5" Type="http://schemas.openxmlformats.org/officeDocument/2006/relationships/image" Target="../media/image82.jpeg"/><Relationship Id="rId10" Type="http://schemas.openxmlformats.org/officeDocument/2006/relationships/image" Target="../media/image77.jpeg"/><Relationship Id="rId4" Type="http://schemas.openxmlformats.org/officeDocument/2006/relationships/image" Target="../media/image71.png"/><Relationship Id="rId9" Type="http://schemas.openxmlformats.org/officeDocument/2006/relationships/image" Target="../media/image76.jpeg"/><Relationship Id="rId14" Type="http://schemas.openxmlformats.org/officeDocument/2006/relationships/image" Target="../media/image81.jpeg"/></Relationships>
</file>

<file path=ppt/slides/_rels/slide1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tiff"/><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19.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18" Type="http://schemas.openxmlformats.org/officeDocument/2006/relationships/image" Target="../media/image115.jpe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114.jpeg"/><Relationship Id="rId2" Type="http://schemas.openxmlformats.org/officeDocument/2006/relationships/image" Target="../media/image99.jpeg"/><Relationship Id="rId16"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5" Type="http://schemas.openxmlformats.org/officeDocument/2006/relationships/image" Target="../media/image11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tiff"/><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2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emf"/></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image" Target="../media/image119.wmf"/><Relationship Id="rId16" Type="http://schemas.openxmlformats.org/officeDocument/2006/relationships/diagramColors" Target="../diagrams/colors8.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2.jpeg"/><Relationship Id="rId2" Type="http://schemas.openxmlformats.org/officeDocument/2006/relationships/notesSlide" Target="../notesSlides/notesSlide5.xml"/><Relationship Id="rId16" Type="http://schemas.openxmlformats.org/officeDocument/2006/relationships/image" Target="../media/image41.jpeg"/><Relationship Id="rId20"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eg"/><Relationship Id="rId19" Type="http://schemas.openxmlformats.org/officeDocument/2006/relationships/image" Target="../media/image44.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7.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18" Type="http://schemas.openxmlformats.org/officeDocument/2006/relationships/image" Target="../media/image61.jpe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60.jpeg"/><Relationship Id="rId2" Type="http://schemas.openxmlformats.org/officeDocument/2006/relationships/notesSlide" Target="../notesSlides/notesSlide6.xml"/><Relationship Id="rId16" Type="http://schemas.openxmlformats.org/officeDocument/2006/relationships/image" Target="../media/image59.jpeg"/><Relationship Id="rId20"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jpeg"/><Relationship Id="rId10" Type="http://schemas.openxmlformats.org/officeDocument/2006/relationships/image" Target="../media/image53.png"/><Relationship Id="rId19" Type="http://schemas.openxmlformats.org/officeDocument/2006/relationships/image" Target="../media/image62.jpe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jpeg"/></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w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7.wmf"/><Relationship Id="rId5" Type="http://schemas.openxmlformats.org/officeDocument/2006/relationships/image" Target="../media/image66.jpeg"/><Relationship Id="rId4" Type="http://schemas.openxmlformats.org/officeDocument/2006/relationships/image" Target="../media/image65.jpeg"/></Relationships>
</file>

<file path=ppt/slides/_rels/slide9.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18" Type="http://schemas.openxmlformats.org/officeDocument/2006/relationships/image" Target="../media/image84.jpeg"/><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8.jpeg"/><Relationship Id="rId17" Type="http://schemas.openxmlformats.org/officeDocument/2006/relationships/image" Target="../media/image83.jpeg"/><Relationship Id="rId2" Type="http://schemas.openxmlformats.org/officeDocument/2006/relationships/notesSlide" Target="../notesSlides/notesSlide8.xml"/><Relationship Id="rId16"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png"/><Relationship Id="rId15" Type="http://schemas.openxmlformats.org/officeDocument/2006/relationships/image" Target="../media/image81.jpe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jpeg"/><Relationship Id="rId14" Type="http://schemas.openxmlformats.org/officeDocument/2006/relationships/image" Target="../media/image80.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43"/>
          <p:cNvSpPr>
            <a:spLocks noChangeArrowheads="1"/>
          </p:cNvSpPr>
          <p:nvPr/>
        </p:nvSpPr>
        <p:spPr bwMode="auto">
          <a:xfrm>
            <a:off x="0" y="-3222"/>
            <a:ext cx="9144000" cy="6884988"/>
          </a:xfrm>
          <a:prstGeom prst="rect">
            <a:avLst/>
          </a:prstGeom>
          <a:gradFill rotWithShape="1">
            <a:gsLst>
              <a:gs pos="0">
                <a:srgbClr val="4E565A"/>
              </a:gs>
              <a:gs pos="50000">
                <a:srgbClr val="A9BAC3"/>
              </a:gs>
              <a:gs pos="100000">
                <a:srgbClr val="4E565A"/>
              </a:gs>
            </a:gsLst>
            <a:lin ang="5400000" scaled="1"/>
          </a:gradFill>
          <a:ln w="9525">
            <a:noFill/>
            <a:miter lim="800000"/>
            <a:headEnd/>
            <a:tailEnd/>
          </a:ln>
        </p:spPr>
        <p:txBody>
          <a:bodyPr wrap="none" anchor="ctr"/>
          <a:lstStyle/>
          <a:p>
            <a:pPr algn="ctr" eaLnBrk="1" hangingPunct="1">
              <a:spcBef>
                <a:spcPct val="50000"/>
              </a:spcBef>
              <a:defRPr/>
            </a:pPr>
            <a:endParaRPr lang="es-ES" dirty="0">
              <a:solidFill>
                <a:srgbClr val="FFFF66"/>
              </a:solidFill>
              <a:effectLst>
                <a:outerShdw blurRad="38100" dist="38100" dir="2700000" algn="tl">
                  <a:srgbClr val="000000"/>
                </a:outerShdw>
              </a:effectLst>
              <a:latin typeface="Harlow Solid Italic" pitchFamily="82" charset="0"/>
            </a:endParaRPr>
          </a:p>
        </p:txBody>
      </p:sp>
      <p:sp>
        <p:nvSpPr>
          <p:cNvPr id="13315" name="Rectangle 3"/>
          <p:cNvSpPr>
            <a:spLocks noGrp="1" noChangeArrowheads="1"/>
          </p:cNvSpPr>
          <p:nvPr>
            <p:ph type="subTitle" idx="4294967295"/>
          </p:nvPr>
        </p:nvSpPr>
        <p:spPr>
          <a:xfrm>
            <a:off x="1431882" y="3538539"/>
            <a:ext cx="6400800" cy="1460520"/>
          </a:xfrm>
        </p:spPr>
        <p:txBody>
          <a:bodyPr/>
          <a:lstStyle/>
          <a:p>
            <a:pPr marL="0" indent="0" algn="ctr" eaLnBrk="1" hangingPunct="1">
              <a:buFontTx/>
              <a:buNone/>
            </a:pPr>
            <a:r>
              <a:rPr lang="es-AR" sz="1200" b="1" dirty="0" smtClean="0">
                <a:solidFill>
                  <a:srgbClr val="333333"/>
                </a:solidFill>
                <a:latin typeface="+mj-lt"/>
              </a:rPr>
              <a:t>Unidad de </a:t>
            </a:r>
            <a:r>
              <a:rPr lang="es-AR" sz="1200" b="1" dirty="0" err="1" smtClean="0">
                <a:solidFill>
                  <a:srgbClr val="333333"/>
                </a:solidFill>
                <a:latin typeface="+mj-lt"/>
              </a:rPr>
              <a:t>Paleopalinología</a:t>
            </a:r>
            <a:endParaRPr lang="es-AR" sz="1200" b="1" dirty="0" smtClean="0">
              <a:solidFill>
                <a:srgbClr val="333333"/>
              </a:solidFill>
              <a:latin typeface="+mj-lt"/>
            </a:endParaRPr>
          </a:p>
          <a:p>
            <a:pPr marL="0" indent="0" algn="ctr" eaLnBrk="1" hangingPunct="1">
              <a:buFontTx/>
              <a:buNone/>
            </a:pPr>
            <a:r>
              <a:rPr lang="es-AR" sz="1200" b="1" dirty="0" smtClean="0">
                <a:solidFill>
                  <a:srgbClr val="333333"/>
                </a:solidFill>
                <a:latin typeface="+mj-lt"/>
              </a:rPr>
              <a:t>Departamento de Paleontología</a:t>
            </a:r>
          </a:p>
          <a:p>
            <a:pPr marL="0" indent="0" algn="ctr" eaLnBrk="1" hangingPunct="1">
              <a:buFontTx/>
              <a:buNone/>
            </a:pPr>
            <a:r>
              <a:rPr lang="es-AR" sz="1200" b="1" dirty="0" smtClean="0">
                <a:solidFill>
                  <a:srgbClr val="333333"/>
                </a:solidFill>
                <a:latin typeface="+mj-lt"/>
              </a:rPr>
              <a:t>Instituto Argentino de </a:t>
            </a:r>
            <a:r>
              <a:rPr lang="es-AR" sz="1200" b="1" dirty="0" err="1" smtClean="0">
                <a:solidFill>
                  <a:srgbClr val="333333"/>
                </a:solidFill>
                <a:latin typeface="+mj-lt"/>
              </a:rPr>
              <a:t>Nivología</a:t>
            </a:r>
            <a:r>
              <a:rPr lang="es-AR" sz="1200" b="1" dirty="0" smtClean="0">
                <a:solidFill>
                  <a:srgbClr val="333333"/>
                </a:solidFill>
                <a:latin typeface="+mj-lt"/>
              </a:rPr>
              <a:t>, Glaciología y Ciencias Ambientales</a:t>
            </a:r>
          </a:p>
          <a:p>
            <a:pPr marL="0" indent="0" algn="ctr" eaLnBrk="1" hangingPunct="1">
              <a:buFontTx/>
              <a:buNone/>
            </a:pPr>
            <a:r>
              <a:rPr lang="es-AR" sz="1200" b="1" dirty="0" smtClean="0">
                <a:solidFill>
                  <a:srgbClr val="333333"/>
                </a:solidFill>
                <a:latin typeface="+mj-lt"/>
              </a:rPr>
              <a:t>CCT CONICET Mendoza</a:t>
            </a:r>
          </a:p>
          <a:p>
            <a:pPr marL="0" indent="0" algn="ctr" eaLnBrk="1" hangingPunct="1">
              <a:buFontTx/>
              <a:buNone/>
            </a:pPr>
            <a:r>
              <a:rPr lang="es-MX" sz="1200" b="1" dirty="0" smtClean="0">
                <a:solidFill>
                  <a:srgbClr val="333333"/>
                </a:solidFill>
                <a:latin typeface="+mj-lt"/>
              </a:rPr>
              <a:t>Argentina</a:t>
            </a:r>
            <a:endParaRPr lang="es-ES" sz="1200" b="1" dirty="0" smtClean="0">
              <a:solidFill>
                <a:srgbClr val="333333"/>
              </a:solidFill>
              <a:latin typeface="+mj-lt"/>
            </a:endParaRPr>
          </a:p>
        </p:txBody>
      </p:sp>
      <p:sp>
        <p:nvSpPr>
          <p:cNvPr id="2061" name="Text Box 13"/>
          <p:cNvSpPr txBox="1">
            <a:spLocks noChangeArrowheads="1"/>
          </p:cNvSpPr>
          <p:nvPr/>
        </p:nvSpPr>
        <p:spPr bwMode="auto">
          <a:xfrm>
            <a:off x="2563785" y="2376824"/>
            <a:ext cx="4125969" cy="969496"/>
          </a:xfrm>
          <a:prstGeom prst="rect">
            <a:avLst/>
          </a:prstGeom>
          <a:noFill/>
          <a:ln w="9525">
            <a:noFill/>
            <a:miter lim="800000"/>
            <a:headEnd/>
            <a:tailEnd/>
          </a:ln>
          <a:effectLst>
            <a:outerShdw dist="40161" dir="4293903" algn="ctr" rotWithShape="0">
              <a:schemeClr val="tx1"/>
            </a:outerShdw>
          </a:effectLst>
        </p:spPr>
        <p:txBody>
          <a:bodyPr wrap="square">
            <a:spAutoFit/>
          </a:bodyPr>
          <a:lstStyle/>
          <a:p>
            <a:pPr algn="ctr" eaLnBrk="1" hangingPunct="1">
              <a:spcBef>
                <a:spcPct val="50000"/>
              </a:spcBef>
              <a:defRPr/>
            </a:pPr>
            <a:r>
              <a:rPr lang="es-MX" sz="2200" i="1" dirty="0" smtClean="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Claudia V. Rubinstein</a:t>
            </a:r>
          </a:p>
          <a:p>
            <a:pPr algn="ctr" eaLnBrk="1" hangingPunct="1">
              <a:spcBef>
                <a:spcPct val="50000"/>
              </a:spcBef>
              <a:defRPr/>
            </a:pPr>
            <a:r>
              <a:rPr lang="es-ES" sz="2200" i="1"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Victoria J. García </a:t>
            </a:r>
            <a:r>
              <a:rPr lang="es-ES" sz="2200" i="1" dirty="0" smtClean="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Muro</a:t>
            </a:r>
          </a:p>
        </p:txBody>
      </p:sp>
      <p:sp>
        <p:nvSpPr>
          <p:cNvPr id="2057" name="Rectangle 9"/>
          <p:cNvSpPr>
            <a:spLocks noChangeArrowheads="1"/>
          </p:cNvSpPr>
          <p:nvPr/>
        </p:nvSpPr>
        <p:spPr bwMode="auto">
          <a:xfrm>
            <a:off x="117414" y="1135382"/>
            <a:ext cx="8580555" cy="1107996"/>
          </a:xfrm>
          <a:prstGeom prst="rect">
            <a:avLst/>
          </a:prstGeom>
          <a:noFill/>
          <a:ln w="9525">
            <a:noFill/>
            <a:miter lim="800000"/>
            <a:headEnd/>
            <a:tailEnd/>
          </a:ln>
          <a:effectLst>
            <a:outerShdw dist="40161" dir="4293903" algn="ctr" rotWithShape="0">
              <a:schemeClr val="tx1"/>
            </a:outerShdw>
          </a:effectLst>
        </p:spPr>
        <p:txBody>
          <a:bodyPr wrap="square" anchor="ctr">
            <a:spAutoFit/>
          </a:bodyPr>
          <a:lstStyle/>
          <a:p>
            <a:pPr algn="ctr" eaLnBrk="1" hangingPunct="1">
              <a:lnSpc>
                <a:spcPct val="150000"/>
              </a:lnSpc>
              <a:defRPr/>
            </a:pPr>
            <a:r>
              <a:rPr lang="en-US" sz="2200" b="1" dirty="0" err="1">
                <a:solidFill>
                  <a:srgbClr val="FFFF00"/>
                </a:solidFill>
                <a:effectLst>
                  <a:outerShdw blurRad="38100" dist="38100" dir="2700000" algn="tl">
                    <a:srgbClr val="000000">
                      <a:alpha val="43137"/>
                    </a:srgbClr>
                  </a:outerShdw>
                </a:effectLst>
              </a:rPr>
              <a:t>Miospores</a:t>
            </a:r>
            <a:r>
              <a:rPr lang="en-US" sz="2200" b="1" dirty="0">
                <a:solidFill>
                  <a:srgbClr val="FFFF00"/>
                </a:solidFill>
                <a:effectLst>
                  <a:outerShdw blurRad="38100" dist="38100" dir="2700000" algn="tl">
                    <a:srgbClr val="000000">
                      <a:alpha val="43137"/>
                    </a:srgbClr>
                  </a:outerShdw>
                </a:effectLst>
              </a:rPr>
              <a:t> from Ordovician-Silurian Argentinean basins: evolution and relationships with other South American </a:t>
            </a:r>
            <a:r>
              <a:rPr lang="en-US" sz="2200" b="1" dirty="0" smtClean="0">
                <a:solidFill>
                  <a:srgbClr val="FFFF00"/>
                </a:solidFill>
                <a:effectLst>
                  <a:outerShdw blurRad="38100" dist="38100" dir="2700000" algn="tl">
                    <a:srgbClr val="000000">
                      <a:alpha val="43137"/>
                    </a:srgbClr>
                  </a:outerShdw>
                </a:effectLst>
              </a:rPr>
              <a:t>basins</a:t>
            </a:r>
            <a:endParaRPr lang="es-AR" sz="2200" dirty="0">
              <a:solidFill>
                <a:srgbClr val="FFFF00"/>
              </a:solidFill>
              <a:effectLst>
                <a:outerShdw blurRad="38100" dist="38100" dir="2700000" algn="tl">
                  <a:srgbClr val="000000">
                    <a:alpha val="43137"/>
                  </a:srgbClr>
                </a:outerShdw>
              </a:effectLst>
            </a:endParaRPr>
          </a:p>
        </p:txBody>
      </p:sp>
      <p:pic>
        <p:nvPicPr>
          <p:cNvPr id="13318" name="Picture 25" descr="IANIGLA nuevo logo-1"/>
          <p:cNvPicPr>
            <a:picLocks noChangeAspect="1" noChangeArrowheads="1"/>
          </p:cNvPicPr>
          <p:nvPr/>
        </p:nvPicPr>
        <p:blipFill>
          <a:blip r:embed="rId3"/>
          <a:srcRect/>
          <a:stretch>
            <a:fillRect/>
          </a:stretch>
        </p:blipFill>
        <p:spPr bwMode="auto">
          <a:xfrm>
            <a:off x="0" y="-1"/>
            <a:ext cx="834359" cy="617499"/>
          </a:xfrm>
          <a:prstGeom prst="rect">
            <a:avLst/>
          </a:prstGeom>
          <a:noFill/>
          <a:ln w="9525">
            <a:noFill/>
            <a:miter lim="800000"/>
            <a:headEnd/>
            <a:tailEnd/>
          </a:ln>
        </p:spPr>
      </p:pic>
      <p:sp>
        <p:nvSpPr>
          <p:cNvPr id="13319" name="Text Box 36"/>
          <p:cNvSpPr txBox="1">
            <a:spLocks noChangeArrowheads="1"/>
          </p:cNvSpPr>
          <p:nvPr/>
        </p:nvSpPr>
        <p:spPr bwMode="auto">
          <a:xfrm>
            <a:off x="6848475" y="6343650"/>
            <a:ext cx="1914525" cy="244475"/>
          </a:xfrm>
          <a:prstGeom prst="rect">
            <a:avLst/>
          </a:prstGeom>
          <a:noFill/>
          <a:ln w="9525">
            <a:noFill/>
            <a:miter lim="800000"/>
            <a:headEnd/>
            <a:tailEnd/>
          </a:ln>
        </p:spPr>
        <p:txBody>
          <a:bodyPr>
            <a:spAutoFit/>
          </a:bodyPr>
          <a:lstStyle/>
          <a:p>
            <a:pPr algn="ctr" eaLnBrk="1" hangingPunct="1">
              <a:spcBef>
                <a:spcPct val="50000"/>
              </a:spcBef>
            </a:pPr>
            <a:endParaRPr lang="es-AR" sz="1000" b="1" i="1"/>
          </a:p>
        </p:txBody>
      </p:sp>
      <p:pic>
        <p:nvPicPr>
          <p:cNvPr id="13326" name="Picture 14"/>
          <p:cNvPicPr>
            <a:picLocks noChangeAspect="1" noChangeArrowheads="1"/>
          </p:cNvPicPr>
          <p:nvPr/>
        </p:nvPicPr>
        <p:blipFill>
          <a:blip r:embed="rId4"/>
          <a:srcRect/>
          <a:stretch>
            <a:fillRect/>
          </a:stretch>
        </p:blipFill>
        <p:spPr bwMode="auto">
          <a:xfrm>
            <a:off x="2235168" y="0"/>
            <a:ext cx="4235508" cy="650901"/>
          </a:xfrm>
          <a:prstGeom prst="rect">
            <a:avLst/>
          </a:prstGeom>
          <a:noFill/>
          <a:ln w="9525">
            <a:noFill/>
            <a:miter lim="800000"/>
            <a:headEnd/>
            <a:tailEnd/>
          </a:ln>
          <a:effectLst/>
        </p:spPr>
      </p:pic>
      <p:sp>
        <p:nvSpPr>
          <p:cNvPr id="9" name="Rectangle 3"/>
          <p:cNvSpPr txBox="1">
            <a:spLocks noChangeArrowheads="1"/>
          </p:cNvSpPr>
          <p:nvPr/>
        </p:nvSpPr>
        <p:spPr bwMode="auto">
          <a:xfrm>
            <a:off x="1395369" y="5400702"/>
            <a:ext cx="6400800" cy="2052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1" hangingPunct="1">
              <a:spcBef>
                <a:spcPct val="20000"/>
              </a:spcBef>
            </a:pPr>
            <a:r>
              <a:rPr lang="es-AR" sz="1200" b="1" dirty="0" err="1" smtClean="0">
                <a:solidFill>
                  <a:schemeClr val="bg1"/>
                </a:solidFill>
              </a:rPr>
              <a:t>Paléobotanique</a:t>
            </a:r>
            <a:r>
              <a:rPr lang="es-AR" sz="1200" b="1" dirty="0" smtClean="0">
                <a:solidFill>
                  <a:schemeClr val="bg1"/>
                </a:solidFill>
              </a:rPr>
              <a:t>, </a:t>
            </a:r>
            <a:r>
              <a:rPr lang="es-AR" sz="1200" b="1" dirty="0" err="1" smtClean="0">
                <a:solidFill>
                  <a:schemeClr val="bg1"/>
                </a:solidFill>
              </a:rPr>
              <a:t>Paléopalynologie</a:t>
            </a:r>
            <a:r>
              <a:rPr lang="es-AR" sz="1200" b="1" dirty="0" smtClean="0">
                <a:solidFill>
                  <a:schemeClr val="bg1"/>
                </a:solidFill>
              </a:rPr>
              <a:t>, </a:t>
            </a:r>
            <a:r>
              <a:rPr lang="es-AR" sz="1200" b="1" dirty="0" err="1" smtClean="0">
                <a:solidFill>
                  <a:schemeClr val="bg1"/>
                </a:solidFill>
              </a:rPr>
              <a:t>Micropaléontologie</a:t>
            </a:r>
            <a:r>
              <a:rPr lang="es-AR" sz="1200" b="1" dirty="0" smtClean="0">
                <a:solidFill>
                  <a:schemeClr val="bg1"/>
                </a:solidFill>
              </a:rPr>
              <a:t> (PPM)</a:t>
            </a:r>
          </a:p>
          <a:p>
            <a:pPr algn="ctr" eaLnBrk="1" hangingPunct="1">
              <a:spcBef>
                <a:spcPct val="20000"/>
              </a:spcBef>
            </a:pPr>
            <a:r>
              <a:rPr lang="es-AR" sz="1200" b="1" dirty="0" smtClean="0">
                <a:solidFill>
                  <a:schemeClr val="bg1"/>
                </a:solidFill>
              </a:rPr>
              <a:t> </a:t>
            </a:r>
            <a:r>
              <a:rPr lang="es-AR" sz="1200" b="1" dirty="0" err="1" smtClean="0">
                <a:solidFill>
                  <a:schemeClr val="bg1"/>
                </a:solidFill>
              </a:rPr>
              <a:t>Department</a:t>
            </a:r>
            <a:r>
              <a:rPr lang="es-AR" sz="1200" b="1" dirty="0" smtClean="0">
                <a:solidFill>
                  <a:schemeClr val="bg1"/>
                </a:solidFill>
              </a:rPr>
              <a:t> of </a:t>
            </a:r>
            <a:r>
              <a:rPr lang="es-AR" sz="1200" b="1" dirty="0" err="1" smtClean="0">
                <a:solidFill>
                  <a:schemeClr val="bg1"/>
                </a:solidFill>
              </a:rPr>
              <a:t>Geology</a:t>
            </a:r>
            <a:endParaRPr lang="es-AR" sz="1200" b="1" dirty="0" smtClean="0">
              <a:solidFill>
                <a:schemeClr val="bg1"/>
              </a:solidFill>
            </a:endParaRPr>
          </a:p>
          <a:p>
            <a:pPr algn="ctr" eaLnBrk="1" hangingPunct="1">
              <a:spcBef>
                <a:spcPct val="20000"/>
              </a:spcBef>
            </a:pPr>
            <a:r>
              <a:rPr lang="es-AR" sz="1200" b="1" dirty="0" smtClean="0">
                <a:solidFill>
                  <a:schemeClr val="bg1"/>
                </a:solidFill>
              </a:rPr>
              <a:t> </a:t>
            </a:r>
            <a:r>
              <a:rPr lang="es-AR" sz="1200" b="1" dirty="0" err="1" smtClean="0">
                <a:solidFill>
                  <a:schemeClr val="bg1"/>
                </a:solidFill>
              </a:rPr>
              <a:t>University</a:t>
            </a:r>
            <a:r>
              <a:rPr lang="es-AR" sz="1200" b="1" dirty="0" smtClean="0">
                <a:solidFill>
                  <a:schemeClr val="bg1"/>
                </a:solidFill>
              </a:rPr>
              <a:t> of </a:t>
            </a:r>
            <a:r>
              <a:rPr lang="es-AR" sz="1200" b="1" dirty="0" err="1" smtClean="0">
                <a:solidFill>
                  <a:schemeClr val="bg1"/>
                </a:solidFill>
              </a:rPr>
              <a:t>Liège</a:t>
            </a:r>
            <a:endParaRPr lang="es-AR" sz="1200" b="1" dirty="0" smtClean="0">
              <a:solidFill>
                <a:schemeClr val="bg1"/>
              </a:solidFill>
            </a:endParaRPr>
          </a:p>
          <a:p>
            <a:pPr algn="ctr" eaLnBrk="1" hangingPunct="1">
              <a:spcBef>
                <a:spcPct val="20000"/>
              </a:spcBef>
            </a:pPr>
            <a:r>
              <a:rPr lang="es-AR" sz="1200" b="1" dirty="0" smtClean="0">
                <a:solidFill>
                  <a:schemeClr val="bg1"/>
                </a:solidFill>
              </a:rPr>
              <a:t> </a:t>
            </a:r>
            <a:r>
              <a:rPr lang="es-AR" sz="1200" b="1" dirty="0" err="1" smtClean="0">
                <a:solidFill>
                  <a:schemeClr val="bg1"/>
                </a:solidFill>
              </a:rPr>
              <a:t>Belgium</a:t>
            </a:r>
            <a:endParaRPr lang="es-AR" sz="1200" b="1" dirty="0" smtClean="0">
              <a:solidFill>
                <a:schemeClr val="bg1"/>
              </a:solidFill>
            </a:endParaRPr>
          </a:p>
        </p:txBody>
      </p:sp>
      <p:sp>
        <p:nvSpPr>
          <p:cNvPr id="11" name="Text Box 13"/>
          <p:cNvSpPr txBox="1">
            <a:spLocks noChangeArrowheads="1"/>
          </p:cNvSpPr>
          <p:nvPr/>
        </p:nvSpPr>
        <p:spPr bwMode="auto">
          <a:xfrm>
            <a:off x="2527272" y="4743468"/>
            <a:ext cx="4125969" cy="430887"/>
          </a:xfrm>
          <a:prstGeom prst="rect">
            <a:avLst/>
          </a:prstGeom>
          <a:noFill/>
          <a:ln w="9525">
            <a:noFill/>
            <a:miter lim="800000"/>
            <a:headEnd/>
            <a:tailEnd/>
          </a:ln>
          <a:effectLst>
            <a:outerShdw dist="40161" dir="4293903" algn="ctr" rotWithShape="0">
              <a:schemeClr val="tx1"/>
            </a:outerShdw>
          </a:effectLst>
        </p:spPr>
        <p:txBody>
          <a:bodyPr wrap="square">
            <a:spAutoFit/>
          </a:bodyPr>
          <a:lstStyle/>
          <a:p>
            <a:pPr algn="ctr" eaLnBrk="1" hangingPunct="1">
              <a:spcBef>
                <a:spcPct val="50000"/>
              </a:spcBef>
              <a:defRPr/>
            </a:pPr>
            <a:r>
              <a:rPr lang="es-MX" sz="2200" i="1" dirty="0" err="1" smtClean="0">
                <a:solidFill>
                  <a:srgbClr val="FFFF66"/>
                </a:solidFill>
                <a:latin typeface="Times New Roman" pitchFamily="18" charset="0"/>
                <a:cs typeface="Times New Roman" pitchFamily="18" charset="0"/>
              </a:rPr>
              <a:t>Philippe</a:t>
            </a:r>
            <a:r>
              <a:rPr lang="es-MX" sz="2200" i="1" dirty="0" smtClean="0">
                <a:solidFill>
                  <a:srgbClr val="FFFF66"/>
                </a:solidFill>
                <a:latin typeface="Times New Roman" pitchFamily="18" charset="0"/>
                <a:cs typeface="Times New Roman" pitchFamily="18" charset="0"/>
              </a:rPr>
              <a:t> </a:t>
            </a:r>
            <a:r>
              <a:rPr lang="es-MX" sz="2200" i="1" dirty="0" err="1" smtClean="0">
                <a:solidFill>
                  <a:srgbClr val="FFFF66"/>
                </a:solidFill>
                <a:latin typeface="Times New Roman" pitchFamily="18" charset="0"/>
                <a:cs typeface="Times New Roman" pitchFamily="18" charset="0"/>
              </a:rPr>
              <a:t>Steemans</a:t>
            </a:r>
            <a:endParaRPr lang="es-ES" sz="2200" i="1" dirty="0" smtClean="0">
              <a:solidFill>
                <a:srgbClr val="FFFF66"/>
              </a:solidFill>
              <a:latin typeface="Times New Roman" pitchFamily="18" charset="0"/>
              <a:cs typeface="Times New Roman" pitchFamily="18" charset="0"/>
            </a:endParaRPr>
          </a:p>
        </p:txBody>
      </p:sp>
      <p:graphicFrame>
        <p:nvGraphicFramePr>
          <p:cNvPr id="12" name="Object 11"/>
          <p:cNvGraphicFramePr>
            <a:graphicFrameLocks noChangeAspect="1"/>
          </p:cNvGraphicFramePr>
          <p:nvPr/>
        </p:nvGraphicFramePr>
        <p:xfrm>
          <a:off x="8369352" y="-3222"/>
          <a:ext cx="766774" cy="597046"/>
        </p:xfrm>
        <a:graphic>
          <a:graphicData uri="http://schemas.openxmlformats.org/presentationml/2006/ole">
            <mc:AlternateContent xmlns:mc="http://schemas.openxmlformats.org/markup-compatibility/2006">
              <mc:Choice xmlns:v="urn:schemas-microsoft-com:vml" Requires="v">
                <p:oleObj spid="_x0000_s2056" name="CorelDRAW" r:id="rId5" imgW="1501920" imgH="1168560" progId="CorelDRAW.Graphic.12">
                  <p:embed/>
                </p:oleObj>
              </mc:Choice>
              <mc:Fallback>
                <p:oleObj name="CorelDRAW" r:id="rId5" imgW="1501920" imgH="1168560" progId="CorelDRAW.Graphic.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9352" y="-3222"/>
                        <a:ext cx="766774" cy="5970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diversidad esporas-1"/>
          <p:cNvPicPr>
            <a:picLocks noChangeAspect="1" noChangeArrowheads="1"/>
          </p:cNvPicPr>
          <p:nvPr/>
        </p:nvPicPr>
        <p:blipFill>
          <a:blip r:embed="rId3"/>
          <a:srcRect/>
          <a:stretch>
            <a:fillRect/>
          </a:stretch>
        </p:blipFill>
        <p:spPr bwMode="auto">
          <a:xfrm>
            <a:off x="34925" y="1376363"/>
            <a:ext cx="3295650" cy="3421062"/>
          </a:xfrm>
          <a:prstGeom prst="rect">
            <a:avLst/>
          </a:prstGeom>
          <a:ln>
            <a:noFill/>
          </a:ln>
          <a:effectLst>
            <a:outerShdw blurRad="190500" algn="tl" rotWithShape="0">
              <a:srgbClr val="000000">
                <a:alpha val="70000"/>
              </a:srgbClr>
            </a:outerShdw>
          </a:effectLst>
        </p:spPr>
      </p:pic>
      <p:sp>
        <p:nvSpPr>
          <p:cNvPr id="119815" name="Text Box 7"/>
          <p:cNvSpPr txBox="1">
            <a:spLocks noChangeArrowheads="1"/>
          </p:cNvSpPr>
          <p:nvPr/>
        </p:nvSpPr>
        <p:spPr bwMode="auto">
          <a:xfrm>
            <a:off x="1873250" y="5691188"/>
            <a:ext cx="1366838" cy="369332"/>
          </a:xfrm>
          <a:prstGeom prst="rect">
            <a:avLst/>
          </a:prstGeom>
          <a:noFill/>
          <a:ln w="9525">
            <a:noFill/>
            <a:miter lim="800000"/>
            <a:headEnd/>
            <a:tailEnd/>
          </a:ln>
        </p:spPr>
        <p:txBody>
          <a:bodyPr>
            <a:spAutoFit/>
          </a:bodyPr>
          <a:lstStyle/>
          <a:p>
            <a:pPr eaLnBrk="1" hangingPunct="1">
              <a:spcBef>
                <a:spcPct val="50000"/>
              </a:spcBef>
            </a:pPr>
            <a:r>
              <a:rPr lang="es-AR" dirty="0" err="1" smtClean="0">
                <a:solidFill>
                  <a:srgbClr val="FFFF99"/>
                </a:solidFill>
              </a:rPr>
              <a:t>Ordovician</a:t>
            </a:r>
            <a:endParaRPr lang="es-AR" dirty="0">
              <a:solidFill>
                <a:srgbClr val="FFFF99"/>
              </a:solidFill>
            </a:endParaRPr>
          </a:p>
        </p:txBody>
      </p:sp>
      <p:sp>
        <p:nvSpPr>
          <p:cNvPr id="119816" name="Text Box 8"/>
          <p:cNvSpPr txBox="1">
            <a:spLocks noChangeArrowheads="1"/>
          </p:cNvSpPr>
          <p:nvPr/>
        </p:nvSpPr>
        <p:spPr bwMode="auto">
          <a:xfrm>
            <a:off x="2484438" y="728663"/>
            <a:ext cx="955659" cy="369332"/>
          </a:xfrm>
          <a:prstGeom prst="rect">
            <a:avLst/>
          </a:prstGeom>
          <a:noFill/>
          <a:ln w="9525">
            <a:noFill/>
            <a:miter lim="800000"/>
            <a:headEnd/>
            <a:tailEnd/>
          </a:ln>
        </p:spPr>
        <p:txBody>
          <a:bodyPr wrap="square">
            <a:spAutoFit/>
          </a:bodyPr>
          <a:lstStyle/>
          <a:p>
            <a:pPr eaLnBrk="1" hangingPunct="1">
              <a:spcBef>
                <a:spcPct val="50000"/>
              </a:spcBef>
            </a:pPr>
            <a:r>
              <a:rPr lang="es-AR" dirty="0" err="1" smtClean="0">
                <a:solidFill>
                  <a:srgbClr val="FFFF99"/>
                </a:solidFill>
              </a:rPr>
              <a:t>Silurian</a:t>
            </a:r>
            <a:endParaRPr lang="es-AR" dirty="0">
              <a:solidFill>
                <a:srgbClr val="FFFF99"/>
              </a:solidFill>
            </a:endParaRPr>
          </a:p>
        </p:txBody>
      </p:sp>
      <p:grpSp>
        <p:nvGrpSpPr>
          <p:cNvPr id="2" name="Group 14"/>
          <p:cNvGrpSpPr>
            <a:grpSpLocks/>
          </p:cNvGrpSpPr>
          <p:nvPr/>
        </p:nvGrpSpPr>
        <p:grpSpPr bwMode="auto">
          <a:xfrm>
            <a:off x="3384550" y="80963"/>
            <a:ext cx="5581650" cy="1951037"/>
            <a:chOff x="2132" y="51"/>
            <a:chExt cx="3516" cy="1229"/>
          </a:xfrm>
        </p:grpSpPr>
        <p:pic>
          <p:nvPicPr>
            <p:cNvPr id="27671" name="Picture 4"/>
            <p:cNvPicPr>
              <a:picLocks noChangeAspect="1" noChangeArrowheads="1"/>
            </p:cNvPicPr>
            <p:nvPr/>
          </p:nvPicPr>
          <p:blipFill>
            <a:blip r:embed="rId4"/>
            <a:srcRect/>
            <a:stretch>
              <a:fillRect/>
            </a:stretch>
          </p:blipFill>
          <p:spPr bwMode="auto">
            <a:xfrm>
              <a:off x="2132" y="51"/>
              <a:ext cx="3516" cy="1229"/>
            </a:xfrm>
            <a:prstGeom prst="rect">
              <a:avLst/>
            </a:prstGeom>
            <a:ln>
              <a:noFill/>
            </a:ln>
            <a:effectLst>
              <a:outerShdw blurRad="190500" algn="tl" rotWithShape="0">
                <a:srgbClr val="000000">
                  <a:alpha val="70000"/>
                </a:srgbClr>
              </a:outerShdw>
            </a:effectLst>
          </p:spPr>
        </p:pic>
        <p:sp>
          <p:nvSpPr>
            <p:cNvPr id="27672" name="Text Box 9"/>
            <p:cNvSpPr txBox="1">
              <a:spLocks noChangeArrowheads="1"/>
            </p:cNvSpPr>
            <p:nvPr/>
          </p:nvSpPr>
          <p:spPr bwMode="auto">
            <a:xfrm>
              <a:off x="2358" y="777"/>
              <a:ext cx="416" cy="154"/>
            </a:xfrm>
            <a:prstGeom prst="rect">
              <a:avLst/>
            </a:prstGeom>
            <a:noFill/>
            <a:ln w="9525">
              <a:noFill/>
              <a:miter lim="800000"/>
              <a:headEnd/>
              <a:tailEnd/>
            </a:ln>
          </p:spPr>
          <p:txBody>
            <a:bodyPr wrap="none">
              <a:spAutoFit/>
            </a:bodyPr>
            <a:lstStyle/>
            <a:p>
              <a:pPr eaLnBrk="1" hangingPunct="1"/>
              <a:r>
                <a:rPr lang="es-AR" sz="1000"/>
                <a:t>Llandov.</a:t>
              </a:r>
            </a:p>
          </p:txBody>
        </p:sp>
        <p:sp>
          <p:nvSpPr>
            <p:cNvPr id="27673" name="Text Box 10"/>
            <p:cNvSpPr txBox="1">
              <a:spLocks noChangeArrowheads="1"/>
            </p:cNvSpPr>
            <p:nvPr/>
          </p:nvSpPr>
          <p:spPr bwMode="auto">
            <a:xfrm>
              <a:off x="3266" y="917"/>
              <a:ext cx="444" cy="154"/>
            </a:xfrm>
            <a:prstGeom prst="rect">
              <a:avLst/>
            </a:prstGeom>
            <a:noFill/>
            <a:ln w="9525">
              <a:noFill/>
              <a:miter lim="800000"/>
              <a:headEnd/>
              <a:tailEnd/>
            </a:ln>
          </p:spPr>
          <p:txBody>
            <a:bodyPr wrap="none">
              <a:spAutoFit/>
            </a:bodyPr>
            <a:lstStyle/>
            <a:p>
              <a:pPr eaLnBrk="1" hangingPunct="1"/>
              <a:r>
                <a:rPr lang="es-AR" sz="1000"/>
                <a:t>Wenlock.</a:t>
              </a:r>
            </a:p>
          </p:txBody>
        </p:sp>
        <p:sp>
          <p:nvSpPr>
            <p:cNvPr id="27674" name="Text Box 11"/>
            <p:cNvSpPr txBox="1">
              <a:spLocks noChangeArrowheads="1"/>
            </p:cNvSpPr>
            <p:nvPr/>
          </p:nvSpPr>
          <p:spPr bwMode="auto">
            <a:xfrm>
              <a:off x="3891" y="73"/>
              <a:ext cx="372" cy="154"/>
            </a:xfrm>
            <a:prstGeom prst="rect">
              <a:avLst/>
            </a:prstGeom>
            <a:noFill/>
            <a:ln w="9525">
              <a:noFill/>
              <a:miter lim="800000"/>
              <a:headEnd/>
              <a:tailEnd/>
            </a:ln>
          </p:spPr>
          <p:txBody>
            <a:bodyPr wrap="none">
              <a:spAutoFit/>
            </a:bodyPr>
            <a:lstStyle/>
            <a:p>
              <a:pPr eaLnBrk="1" hangingPunct="1"/>
              <a:r>
                <a:rPr lang="es-AR" sz="1000"/>
                <a:t>Ludlov.</a:t>
              </a:r>
            </a:p>
          </p:txBody>
        </p:sp>
        <p:sp>
          <p:nvSpPr>
            <p:cNvPr id="27675" name="Text Box 12"/>
            <p:cNvSpPr txBox="1">
              <a:spLocks noChangeArrowheads="1"/>
            </p:cNvSpPr>
            <p:nvPr/>
          </p:nvSpPr>
          <p:spPr bwMode="auto">
            <a:xfrm>
              <a:off x="4286" y="895"/>
              <a:ext cx="364" cy="154"/>
            </a:xfrm>
            <a:prstGeom prst="rect">
              <a:avLst/>
            </a:prstGeom>
            <a:noFill/>
            <a:ln w="9525">
              <a:noFill/>
              <a:miter lim="800000"/>
              <a:headEnd/>
              <a:tailEnd/>
            </a:ln>
          </p:spPr>
          <p:txBody>
            <a:bodyPr wrap="none">
              <a:spAutoFit/>
            </a:bodyPr>
            <a:lstStyle/>
            <a:p>
              <a:pPr eaLnBrk="1" hangingPunct="1"/>
              <a:r>
                <a:rPr lang="es-AR" sz="1000"/>
                <a:t>Pridol..</a:t>
              </a:r>
            </a:p>
          </p:txBody>
        </p:sp>
        <p:sp>
          <p:nvSpPr>
            <p:cNvPr id="27676" name="Text Box 13"/>
            <p:cNvSpPr txBox="1">
              <a:spLocks noChangeArrowheads="1"/>
            </p:cNvSpPr>
            <p:nvPr/>
          </p:nvSpPr>
          <p:spPr bwMode="auto">
            <a:xfrm>
              <a:off x="5193" y="368"/>
              <a:ext cx="434" cy="154"/>
            </a:xfrm>
            <a:prstGeom prst="rect">
              <a:avLst/>
            </a:prstGeom>
            <a:noFill/>
            <a:ln w="9525">
              <a:noFill/>
              <a:miter lim="800000"/>
              <a:headEnd/>
              <a:tailEnd/>
            </a:ln>
          </p:spPr>
          <p:txBody>
            <a:bodyPr wrap="none">
              <a:spAutoFit/>
            </a:bodyPr>
            <a:lstStyle/>
            <a:p>
              <a:pPr eaLnBrk="1" hangingPunct="1"/>
              <a:r>
                <a:rPr lang="es-AR" sz="1000"/>
                <a:t>Dev. Inf..</a:t>
              </a:r>
            </a:p>
          </p:txBody>
        </p:sp>
      </p:grpSp>
      <p:grpSp>
        <p:nvGrpSpPr>
          <p:cNvPr id="3" name="Group 30"/>
          <p:cNvGrpSpPr>
            <a:grpSpLocks/>
          </p:cNvGrpSpPr>
          <p:nvPr/>
        </p:nvGrpSpPr>
        <p:grpSpPr bwMode="auto">
          <a:xfrm>
            <a:off x="3132138" y="4868863"/>
            <a:ext cx="6048375" cy="1954212"/>
            <a:chOff x="2018" y="3089"/>
            <a:chExt cx="3810" cy="1231"/>
          </a:xfrm>
        </p:grpSpPr>
        <p:pic>
          <p:nvPicPr>
            <p:cNvPr id="27662" name="Picture 2"/>
            <p:cNvPicPr>
              <a:picLocks noChangeAspect="1" noChangeArrowheads="1"/>
            </p:cNvPicPr>
            <p:nvPr/>
          </p:nvPicPr>
          <p:blipFill>
            <a:blip r:embed="rId5"/>
            <a:srcRect/>
            <a:stretch>
              <a:fillRect/>
            </a:stretch>
          </p:blipFill>
          <p:spPr bwMode="auto">
            <a:xfrm>
              <a:off x="2018" y="3089"/>
              <a:ext cx="3742" cy="1231"/>
            </a:xfrm>
            <a:prstGeom prst="rect">
              <a:avLst/>
            </a:prstGeom>
            <a:ln>
              <a:noFill/>
            </a:ln>
            <a:effectLst>
              <a:outerShdw blurRad="190500" algn="tl" rotWithShape="0">
                <a:srgbClr val="000000">
                  <a:alpha val="70000"/>
                </a:srgbClr>
              </a:outerShdw>
            </a:effectLst>
          </p:spPr>
        </p:pic>
        <p:sp>
          <p:nvSpPr>
            <p:cNvPr id="27663" name="Text Box 22"/>
            <p:cNvSpPr txBox="1">
              <a:spLocks noChangeArrowheads="1"/>
            </p:cNvSpPr>
            <p:nvPr/>
          </p:nvSpPr>
          <p:spPr bwMode="auto">
            <a:xfrm>
              <a:off x="2222" y="3929"/>
              <a:ext cx="522" cy="154"/>
            </a:xfrm>
            <a:prstGeom prst="rect">
              <a:avLst/>
            </a:prstGeom>
            <a:noFill/>
            <a:ln w="9525">
              <a:noFill/>
              <a:miter lim="800000"/>
              <a:headEnd/>
              <a:tailEnd/>
            </a:ln>
          </p:spPr>
          <p:txBody>
            <a:bodyPr>
              <a:spAutoFit/>
            </a:bodyPr>
            <a:lstStyle/>
            <a:p>
              <a:pPr eaLnBrk="1" hangingPunct="1">
                <a:spcBef>
                  <a:spcPct val="50000"/>
                </a:spcBef>
              </a:pPr>
              <a:r>
                <a:rPr lang="es-AR" sz="1000"/>
                <a:t>CÁMBR.</a:t>
              </a:r>
            </a:p>
          </p:txBody>
        </p:sp>
        <p:sp>
          <p:nvSpPr>
            <p:cNvPr id="27664" name="Text Box 23"/>
            <p:cNvSpPr txBox="1">
              <a:spLocks noChangeArrowheads="1"/>
            </p:cNvSpPr>
            <p:nvPr/>
          </p:nvSpPr>
          <p:spPr bwMode="auto">
            <a:xfrm>
              <a:off x="3265" y="3934"/>
              <a:ext cx="522" cy="154"/>
            </a:xfrm>
            <a:prstGeom prst="rect">
              <a:avLst/>
            </a:prstGeom>
            <a:noFill/>
            <a:ln w="9525">
              <a:noFill/>
              <a:miter lim="800000"/>
              <a:headEnd/>
              <a:tailEnd/>
            </a:ln>
          </p:spPr>
          <p:txBody>
            <a:bodyPr>
              <a:spAutoFit/>
            </a:bodyPr>
            <a:lstStyle/>
            <a:p>
              <a:pPr eaLnBrk="1" hangingPunct="1">
                <a:spcBef>
                  <a:spcPct val="50000"/>
                </a:spcBef>
              </a:pPr>
              <a:r>
                <a:rPr lang="es-AR" sz="1000"/>
                <a:t>Floian.</a:t>
              </a:r>
            </a:p>
          </p:txBody>
        </p:sp>
        <p:sp>
          <p:nvSpPr>
            <p:cNvPr id="27665" name="Text Box 24"/>
            <p:cNvSpPr txBox="1">
              <a:spLocks noChangeArrowheads="1"/>
            </p:cNvSpPr>
            <p:nvPr/>
          </p:nvSpPr>
          <p:spPr bwMode="auto">
            <a:xfrm>
              <a:off x="3833" y="3707"/>
              <a:ext cx="522" cy="154"/>
            </a:xfrm>
            <a:prstGeom prst="rect">
              <a:avLst/>
            </a:prstGeom>
            <a:noFill/>
            <a:ln w="9525">
              <a:noFill/>
              <a:miter lim="800000"/>
              <a:headEnd/>
              <a:tailEnd/>
            </a:ln>
          </p:spPr>
          <p:txBody>
            <a:bodyPr>
              <a:spAutoFit/>
            </a:bodyPr>
            <a:lstStyle/>
            <a:p>
              <a:pPr eaLnBrk="1" hangingPunct="1">
                <a:spcBef>
                  <a:spcPct val="50000"/>
                </a:spcBef>
              </a:pPr>
              <a:r>
                <a:rPr lang="es-AR" sz="1000"/>
                <a:t>Daping.</a:t>
              </a:r>
            </a:p>
          </p:txBody>
        </p:sp>
        <p:sp>
          <p:nvSpPr>
            <p:cNvPr id="27666" name="Text Box 25"/>
            <p:cNvSpPr txBox="1">
              <a:spLocks noChangeArrowheads="1"/>
            </p:cNvSpPr>
            <p:nvPr/>
          </p:nvSpPr>
          <p:spPr bwMode="auto">
            <a:xfrm>
              <a:off x="2699" y="3929"/>
              <a:ext cx="522" cy="154"/>
            </a:xfrm>
            <a:prstGeom prst="rect">
              <a:avLst/>
            </a:prstGeom>
            <a:noFill/>
            <a:ln w="9525">
              <a:noFill/>
              <a:miter lim="800000"/>
              <a:headEnd/>
              <a:tailEnd/>
            </a:ln>
          </p:spPr>
          <p:txBody>
            <a:bodyPr>
              <a:spAutoFit/>
            </a:bodyPr>
            <a:lstStyle/>
            <a:p>
              <a:pPr eaLnBrk="1" hangingPunct="1">
                <a:spcBef>
                  <a:spcPct val="50000"/>
                </a:spcBef>
              </a:pPr>
              <a:r>
                <a:rPr lang="es-AR" sz="1000"/>
                <a:t>Tremad.</a:t>
              </a:r>
            </a:p>
          </p:txBody>
        </p:sp>
        <p:sp>
          <p:nvSpPr>
            <p:cNvPr id="27667" name="Text Box 26"/>
            <p:cNvSpPr txBox="1">
              <a:spLocks noChangeArrowheads="1"/>
            </p:cNvSpPr>
            <p:nvPr/>
          </p:nvSpPr>
          <p:spPr bwMode="auto">
            <a:xfrm>
              <a:off x="4173" y="3820"/>
              <a:ext cx="522" cy="154"/>
            </a:xfrm>
            <a:prstGeom prst="rect">
              <a:avLst/>
            </a:prstGeom>
            <a:noFill/>
            <a:ln w="9525">
              <a:noFill/>
              <a:miter lim="800000"/>
              <a:headEnd/>
              <a:tailEnd/>
            </a:ln>
          </p:spPr>
          <p:txBody>
            <a:bodyPr>
              <a:spAutoFit/>
            </a:bodyPr>
            <a:lstStyle/>
            <a:p>
              <a:pPr eaLnBrk="1" hangingPunct="1">
                <a:spcBef>
                  <a:spcPct val="50000"/>
                </a:spcBef>
              </a:pPr>
              <a:r>
                <a:rPr lang="es-AR" sz="1000"/>
                <a:t>Darriwil.</a:t>
              </a:r>
            </a:p>
          </p:txBody>
        </p:sp>
        <p:sp>
          <p:nvSpPr>
            <p:cNvPr id="27668" name="Text Box 27"/>
            <p:cNvSpPr txBox="1">
              <a:spLocks noChangeArrowheads="1"/>
            </p:cNvSpPr>
            <p:nvPr/>
          </p:nvSpPr>
          <p:spPr bwMode="auto">
            <a:xfrm>
              <a:off x="4558" y="3934"/>
              <a:ext cx="363" cy="154"/>
            </a:xfrm>
            <a:prstGeom prst="rect">
              <a:avLst/>
            </a:prstGeom>
            <a:noFill/>
            <a:ln w="9525">
              <a:noFill/>
              <a:miter lim="800000"/>
              <a:headEnd/>
              <a:tailEnd/>
            </a:ln>
          </p:spPr>
          <p:txBody>
            <a:bodyPr>
              <a:spAutoFit/>
            </a:bodyPr>
            <a:lstStyle/>
            <a:p>
              <a:pPr eaLnBrk="1" hangingPunct="1">
                <a:spcBef>
                  <a:spcPct val="50000"/>
                </a:spcBef>
              </a:pPr>
              <a:r>
                <a:rPr lang="es-AR" sz="1000"/>
                <a:t>Sand.</a:t>
              </a:r>
            </a:p>
          </p:txBody>
        </p:sp>
        <p:sp>
          <p:nvSpPr>
            <p:cNvPr id="27669" name="Text Box 28"/>
            <p:cNvSpPr txBox="1">
              <a:spLocks noChangeArrowheads="1"/>
            </p:cNvSpPr>
            <p:nvPr/>
          </p:nvSpPr>
          <p:spPr bwMode="auto">
            <a:xfrm>
              <a:off x="5306" y="3113"/>
              <a:ext cx="522" cy="154"/>
            </a:xfrm>
            <a:prstGeom prst="rect">
              <a:avLst/>
            </a:prstGeom>
            <a:noFill/>
            <a:ln w="9525">
              <a:noFill/>
              <a:miter lim="800000"/>
              <a:headEnd/>
              <a:tailEnd/>
            </a:ln>
          </p:spPr>
          <p:txBody>
            <a:bodyPr>
              <a:spAutoFit/>
            </a:bodyPr>
            <a:lstStyle/>
            <a:p>
              <a:pPr eaLnBrk="1" hangingPunct="1">
                <a:spcBef>
                  <a:spcPct val="50000"/>
                </a:spcBef>
              </a:pPr>
              <a:r>
                <a:rPr lang="es-AR" sz="1000"/>
                <a:t>Hirnant.</a:t>
              </a:r>
            </a:p>
          </p:txBody>
        </p:sp>
        <p:sp>
          <p:nvSpPr>
            <p:cNvPr id="27670" name="Text Box 29"/>
            <p:cNvSpPr txBox="1">
              <a:spLocks noChangeArrowheads="1"/>
            </p:cNvSpPr>
            <p:nvPr/>
          </p:nvSpPr>
          <p:spPr bwMode="auto">
            <a:xfrm>
              <a:off x="4921" y="3979"/>
              <a:ext cx="363" cy="154"/>
            </a:xfrm>
            <a:prstGeom prst="rect">
              <a:avLst/>
            </a:prstGeom>
            <a:noFill/>
            <a:ln w="9525">
              <a:noFill/>
              <a:miter lim="800000"/>
              <a:headEnd/>
              <a:tailEnd/>
            </a:ln>
          </p:spPr>
          <p:txBody>
            <a:bodyPr>
              <a:spAutoFit/>
            </a:bodyPr>
            <a:lstStyle/>
            <a:p>
              <a:pPr eaLnBrk="1" hangingPunct="1">
                <a:spcBef>
                  <a:spcPct val="50000"/>
                </a:spcBef>
              </a:pPr>
              <a:r>
                <a:rPr lang="es-AR" sz="1000"/>
                <a:t>Kat.</a:t>
              </a:r>
            </a:p>
          </p:txBody>
        </p:sp>
      </p:grpSp>
      <p:sp>
        <p:nvSpPr>
          <p:cNvPr id="119839" name="Oval 31"/>
          <p:cNvSpPr>
            <a:spLocks noChangeArrowheads="1"/>
          </p:cNvSpPr>
          <p:nvPr/>
        </p:nvSpPr>
        <p:spPr bwMode="auto">
          <a:xfrm>
            <a:off x="6300788" y="6057900"/>
            <a:ext cx="215900" cy="179388"/>
          </a:xfrm>
          <a:prstGeom prst="ellipse">
            <a:avLst/>
          </a:prstGeom>
          <a:noFill/>
          <a:ln w="19050">
            <a:solidFill>
              <a:srgbClr val="FF0000"/>
            </a:solidFill>
            <a:round/>
            <a:headEnd/>
            <a:tailEnd/>
          </a:ln>
        </p:spPr>
        <p:txBody>
          <a:bodyPr wrap="none" anchor="ctr"/>
          <a:lstStyle/>
          <a:p>
            <a:endParaRPr lang="es-AR"/>
          </a:p>
        </p:txBody>
      </p:sp>
      <p:sp>
        <p:nvSpPr>
          <p:cNvPr id="119840" name="Text Box 32"/>
          <p:cNvSpPr txBox="1">
            <a:spLocks noChangeArrowheads="1"/>
          </p:cNvSpPr>
          <p:nvPr/>
        </p:nvSpPr>
        <p:spPr bwMode="auto">
          <a:xfrm>
            <a:off x="5616575" y="4843463"/>
            <a:ext cx="1403350" cy="461665"/>
          </a:xfrm>
          <a:prstGeom prst="rect">
            <a:avLst/>
          </a:prstGeom>
          <a:noFill/>
          <a:ln w="9525">
            <a:noFill/>
            <a:miter lim="800000"/>
            <a:headEnd/>
            <a:tailEnd/>
          </a:ln>
          <a:effectLst/>
        </p:spPr>
        <p:txBody>
          <a:bodyPr>
            <a:spAutoFit/>
          </a:bodyPr>
          <a:lstStyle/>
          <a:p>
            <a:pPr algn="ctr" eaLnBrk="1" hangingPunct="1">
              <a:spcBef>
                <a:spcPct val="50000"/>
              </a:spcBef>
              <a:defRPr/>
            </a:pPr>
            <a:r>
              <a:rPr lang="es-AR" sz="1200" b="1" dirty="0" err="1" smtClean="0">
                <a:solidFill>
                  <a:srgbClr val="4D4D4D"/>
                </a:solidFill>
              </a:rPr>
              <a:t>Cryptospores</a:t>
            </a:r>
            <a:r>
              <a:rPr lang="es-AR" sz="1200" b="1" dirty="0" smtClean="0">
                <a:solidFill>
                  <a:srgbClr val="4D4D4D"/>
                </a:solidFill>
              </a:rPr>
              <a:t> of </a:t>
            </a:r>
            <a:r>
              <a:rPr lang="es-AR" sz="1200" b="1" dirty="0" err="1" smtClean="0">
                <a:solidFill>
                  <a:srgbClr val="4D4D4D"/>
                </a:solidFill>
              </a:rPr>
              <a:t>the</a:t>
            </a:r>
            <a:r>
              <a:rPr lang="es-AR" sz="1200" b="1" dirty="0" smtClean="0">
                <a:solidFill>
                  <a:srgbClr val="4D4D4D"/>
                </a:solidFill>
              </a:rPr>
              <a:t> Zanjón Fm</a:t>
            </a:r>
            <a:endParaRPr lang="es-AR" sz="1200" b="1" dirty="0">
              <a:solidFill>
                <a:srgbClr val="4D4D4D"/>
              </a:solidFill>
            </a:endParaRPr>
          </a:p>
        </p:txBody>
      </p:sp>
      <p:sp>
        <p:nvSpPr>
          <p:cNvPr id="119841" name="Line 33"/>
          <p:cNvSpPr>
            <a:spLocks noChangeShapeType="1"/>
          </p:cNvSpPr>
          <p:nvPr/>
        </p:nvSpPr>
        <p:spPr bwMode="auto">
          <a:xfrm>
            <a:off x="6300788" y="5337175"/>
            <a:ext cx="34925" cy="468313"/>
          </a:xfrm>
          <a:prstGeom prst="line">
            <a:avLst/>
          </a:prstGeom>
          <a:noFill/>
          <a:ln w="57150">
            <a:solidFill>
              <a:srgbClr val="FF0000"/>
            </a:solidFill>
            <a:round/>
            <a:headEnd/>
            <a:tailEnd type="triangle" w="med" len="med"/>
          </a:ln>
        </p:spPr>
        <p:txBody>
          <a:bodyPr/>
          <a:lstStyle/>
          <a:p>
            <a:endParaRPr lang="es-AR"/>
          </a:p>
        </p:txBody>
      </p:sp>
      <p:sp>
        <p:nvSpPr>
          <p:cNvPr id="119842" name="Rectangle 34"/>
          <p:cNvSpPr>
            <a:spLocks noChangeArrowheads="1"/>
          </p:cNvSpPr>
          <p:nvPr/>
        </p:nvSpPr>
        <p:spPr bwMode="auto">
          <a:xfrm>
            <a:off x="3852863" y="3143250"/>
            <a:ext cx="4572000" cy="769441"/>
          </a:xfrm>
          <a:prstGeom prst="rect">
            <a:avLst/>
          </a:prstGeom>
          <a:noFill/>
          <a:ln w="9525">
            <a:noFill/>
            <a:miter lim="800000"/>
            <a:headEnd/>
            <a:tailEnd/>
          </a:ln>
        </p:spPr>
        <p:txBody>
          <a:bodyPr>
            <a:spAutoFit/>
          </a:bodyPr>
          <a:lstStyle/>
          <a:p>
            <a:pPr algn="just" eaLnBrk="1" hangingPunct="1">
              <a:buFont typeface="Wingdings" pitchFamily="2" charset="2"/>
              <a:buChar char="ü"/>
            </a:pPr>
            <a:r>
              <a:rPr lang="en-US" sz="1100" dirty="0" smtClean="0">
                <a:solidFill>
                  <a:schemeClr val="bg1"/>
                </a:solidFill>
              </a:rPr>
              <a:t>Although miospores assemblages from the </a:t>
            </a:r>
            <a:r>
              <a:rPr lang="en-US" sz="1100" dirty="0" err="1" smtClean="0">
                <a:solidFill>
                  <a:schemeClr val="bg1"/>
                </a:solidFill>
              </a:rPr>
              <a:t>Palaeozoic</a:t>
            </a:r>
            <a:r>
              <a:rPr lang="en-US" sz="1100" dirty="0" smtClean="0">
                <a:solidFill>
                  <a:schemeClr val="bg1"/>
                </a:solidFill>
              </a:rPr>
              <a:t> Argentinean basins are still scarce, diversity trends have been drawn. The peak of diversity during the </a:t>
            </a:r>
            <a:r>
              <a:rPr lang="en-US" sz="1100" dirty="0" err="1" smtClean="0">
                <a:solidFill>
                  <a:schemeClr val="bg1"/>
                </a:solidFill>
              </a:rPr>
              <a:t>Hirnantian</a:t>
            </a:r>
            <a:r>
              <a:rPr lang="en-US" sz="1100" dirty="0" smtClean="0">
                <a:solidFill>
                  <a:schemeClr val="bg1"/>
                </a:solidFill>
              </a:rPr>
              <a:t>, as well as the dramatic decrease during the early Silurian seem to mach with the global tendency.</a:t>
            </a:r>
            <a:endParaRPr lang="es-ES" sz="1100" dirty="0">
              <a:solidFill>
                <a:schemeClr val="bg1"/>
              </a:solidFill>
            </a:endParaRPr>
          </a:p>
        </p:txBody>
      </p:sp>
      <p:sp>
        <p:nvSpPr>
          <p:cNvPr id="27" name="Rectangle 34"/>
          <p:cNvSpPr>
            <a:spLocks noChangeArrowheads="1"/>
          </p:cNvSpPr>
          <p:nvPr/>
        </p:nvSpPr>
        <p:spPr bwMode="auto">
          <a:xfrm>
            <a:off x="7875" y="4807523"/>
            <a:ext cx="3176631" cy="861774"/>
          </a:xfrm>
          <a:prstGeom prst="rect">
            <a:avLst/>
          </a:prstGeom>
          <a:noFill/>
          <a:ln w="9525">
            <a:noFill/>
            <a:miter lim="800000"/>
            <a:headEnd/>
            <a:tailEnd/>
          </a:ln>
        </p:spPr>
        <p:txBody>
          <a:bodyPr wrap="square">
            <a:spAutoFit/>
          </a:bodyPr>
          <a:lstStyle/>
          <a:p>
            <a:pPr algn="just" eaLnBrk="1" hangingPunct="1"/>
            <a:r>
              <a:rPr lang="en-US" sz="1000" b="1" dirty="0" smtClean="0">
                <a:solidFill>
                  <a:schemeClr val="bg1"/>
                </a:solidFill>
              </a:rPr>
              <a:t>Evolution of </a:t>
            </a:r>
            <a:r>
              <a:rPr lang="en-US" sz="1000" b="1" dirty="0" err="1" smtClean="0">
                <a:solidFill>
                  <a:schemeClr val="bg1"/>
                </a:solidFill>
              </a:rPr>
              <a:t>miospore</a:t>
            </a:r>
            <a:r>
              <a:rPr lang="en-US" sz="1000" b="1" dirty="0" smtClean="0">
                <a:solidFill>
                  <a:schemeClr val="bg1"/>
                </a:solidFill>
              </a:rPr>
              <a:t> biodiversity </a:t>
            </a:r>
            <a:r>
              <a:rPr lang="en-US" sz="1000" dirty="0" smtClean="0">
                <a:solidFill>
                  <a:schemeClr val="bg1"/>
                </a:solidFill>
              </a:rPr>
              <a:t>(number of species per </a:t>
            </a:r>
            <a:r>
              <a:rPr lang="en-US" sz="1000" dirty="0" err="1" smtClean="0">
                <a:solidFill>
                  <a:schemeClr val="bg1"/>
                </a:solidFill>
              </a:rPr>
              <a:t>stratigraphic</a:t>
            </a:r>
            <a:r>
              <a:rPr lang="en-US" sz="1000" dirty="0" smtClean="0">
                <a:solidFill>
                  <a:schemeClr val="bg1"/>
                </a:solidFill>
              </a:rPr>
              <a:t> level) through the Ordovician and </a:t>
            </a:r>
            <a:r>
              <a:rPr lang="en-US" sz="1000" dirty="0" err="1" smtClean="0">
                <a:solidFill>
                  <a:schemeClr val="bg1"/>
                </a:solidFill>
              </a:rPr>
              <a:t>Llandovery</a:t>
            </a:r>
            <a:r>
              <a:rPr lang="en-US" sz="1000" dirty="0" smtClean="0">
                <a:solidFill>
                  <a:schemeClr val="bg1"/>
                </a:solidFill>
              </a:rPr>
              <a:t>, and  </a:t>
            </a:r>
            <a:r>
              <a:rPr lang="en-US" sz="1000" dirty="0" err="1" smtClean="0">
                <a:solidFill>
                  <a:schemeClr val="bg1"/>
                </a:solidFill>
              </a:rPr>
              <a:t>stratigraphic</a:t>
            </a:r>
            <a:r>
              <a:rPr lang="en-US" sz="1000" dirty="0" smtClean="0">
                <a:solidFill>
                  <a:schemeClr val="bg1"/>
                </a:solidFill>
              </a:rPr>
              <a:t> distribution of the most common  </a:t>
            </a:r>
            <a:r>
              <a:rPr lang="en-US" sz="1000" dirty="0" err="1" smtClean="0">
                <a:solidFill>
                  <a:schemeClr val="bg1"/>
                </a:solidFill>
              </a:rPr>
              <a:t>miospore</a:t>
            </a:r>
            <a:r>
              <a:rPr lang="en-US" sz="1000" dirty="0" smtClean="0">
                <a:solidFill>
                  <a:schemeClr val="bg1"/>
                </a:solidFill>
              </a:rPr>
              <a:t> morphologies  </a:t>
            </a:r>
            <a:r>
              <a:rPr lang="en-US" sz="1000" b="1" dirty="0" smtClean="0">
                <a:solidFill>
                  <a:schemeClr val="bg1"/>
                </a:solidFill>
              </a:rPr>
              <a:t>(</a:t>
            </a:r>
            <a:r>
              <a:rPr lang="en-US" sz="1000" b="1" dirty="0" err="1" smtClean="0">
                <a:solidFill>
                  <a:schemeClr val="bg1"/>
                </a:solidFill>
              </a:rPr>
              <a:t>Steemans</a:t>
            </a:r>
            <a:r>
              <a:rPr lang="en-US" sz="1000" b="1" dirty="0" smtClean="0">
                <a:solidFill>
                  <a:schemeClr val="bg1"/>
                </a:solidFill>
              </a:rPr>
              <a:t> &amp; Wellman, 2004)</a:t>
            </a:r>
            <a:endParaRPr lang="es-ES" sz="1000" b="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pa Las Chacritas-Ameghiniana-corregido color.jpg"/>
          <p:cNvPicPr>
            <a:picLocks noChangeAspect="1"/>
          </p:cNvPicPr>
          <p:nvPr/>
        </p:nvPicPr>
        <p:blipFill>
          <a:blip r:embed="rId3" cstate="print"/>
          <a:stretch>
            <a:fillRect/>
          </a:stretch>
        </p:blipFill>
        <p:spPr>
          <a:xfrm>
            <a:off x="2336832" y="106317"/>
            <a:ext cx="2527272" cy="2820085"/>
          </a:xfrm>
          <a:prstGeom prst="rect">
            <a:avLst/>
          </a:prstGeom>
          <a:ln>
            <a:noFill/>
          </a:ln>
          <a:effectLst>
            <a:outerShdw blurRad="190500" algn="tl" rotWithShape="0">
              <a:srgbClr val="000000">
                <a:alpha val="70000"/>
              </a:srgbClr>
            </a:outerShdw>
          </a:effectLst>
        </p:spPr>
      </p:pic>
      <p:pic>
        <p:nvPicPr>
          <p:cNvPr id="3" name="2 Imagen" descr="Figure 5.tif"/>
          <p:cNvPicPr>
            <a:picLocks noChangeAspect="1"/>
          </p:cNvPicPr>
          <p:nvPr/>
        </p:nvPicPr>
        <p:blipFill>
          <a:blip r:embed="rId4"/>
          <a:stretch>
            <a:fillRect/>
          </a:stretch>
        </p:blipFill>
        <p:spPr>
          <a:xfrm>
            <a:off x="36513" y="91063"/>
            <a:ext cx="2300319" cy="6690449"/>
          </a:xfrm>
          <a:prstGeom prst="rect">
            <a:avLst/>
          </a:prstGeom>
          <a:ln>
            <a:noFill/>
          </a:ln>
          <a:effectLst>
            <a:outerShdw blurRad="190500" algn="tl" rotWithShape="0">
              <a:srgbClr val="000000">
                <a:alpha val="70000"/>
              </a:srgbClr>
            </a:outerShdw>
          </a:effectLst>
        </p:spPr>
      </p:pic>
      <p:pic>
        <p:nvPicPr>
          <p:cNvPr id="4" name="Picture 74" descr="cf"/>
          <p:cNvPicPr>
            <a:picLocks noChangeAspect="1" noChangeArrowheads="1"/>
          </p:cNvPicPr>
          <p:nvPr/>
        </p:nvPicPr>
        <p:blipFill>
          <a:blip r:embed="rId5"/>
          <a:srcRect/>
          <a:stretch>
            <a:fillRect/>
          </a:stretch>
        </p:blipFill>
        <p:spPr bwMode="auto">
          <a:xfrm>
            <a:off x="4371975" y="5421357"/>
            <a:ext cx="1136650" cy="1031875"/>
          </a:xfrm>
          <a:prstGeom prst="rect">
            <a:avLst/>
          </a:prstGeom>
          <a:ln>
            <a:noFill/>
          </a:ln>
          <a:effectLst>
            <a:outerShdw blurRad="190500" algn="tl" rotWithShape="0">
              <a:srgbClr val="000000">
                <a:alpha val="70000"/>
              </a:srgbClr>
            </a:outerShdw>
          </a:effectLst>
        </p:spPr>
      </p:pic>
      <p:pic>
        <p:nvPicPr>
          <p:cNvPr id="5" name="Picture 75" descr="Chelinospora poecilomorpha_4725D-X35-4"/>
          <p:cNvPicPr>
            <a:picLocks noChangeAspect="1" noChangeArrowheads="1"/>
          </p:cNvPicPr>
          <p:nvPr/>
        </p:nvPicPr>
        <p:blipFill>
          <a:blip r:embed="rId6"/>
          <a:srcRect/>
          <a:stretch>
            <a:fillRect/>
          </a:stretch>
        </p:blipFill>
        <p:spPr bwMode="auto">
          <a:xfrm>
            <a:off x="2914650" y="5446757"/>
            <a:ext cx="1044575" cy="1017588"/>
          </a:xfrm>
          <a:prstGeom prst="rect">
            <a:avLst/>
          </a:prstGeom>
          <a:ln>
            <a:noFill/>
          </a:ln>
          <a:effectLst>
            <a:outerShdw blurRad="190500" algn="tl" rotWithShape="0">
              <a:srgbClr val="000000">
                <a:alpha val="70000"/>
              </a:srgbClr>
            </a:outerShdw>
          </a:effectLst>
        </p:spPr>
      </p:pic>
      <p:pic>
        <p:nvPicPr>
          <p:cNvPr id="6" name="Picture 76" descr="Amicosporites streelii_4725B-D42-1 (1)"/>
          <p:cNvPicPr>
            <a:picLocks noChangeAspect="1" noChangeArrowheads="1"/>
          </p:cNvPicPr>
          <p:nvPr/>
        </p:nvPicPr>
        <p:blipFill>
          <a:blip r:embed="rId7" cstate="print"/>
          <a:srcRect/>
          <a:stretch>
            <a:fillRect/>
          </a:stretch>
        </p:blipFill>
        <p:spPr bwMode="auto">
          <a:xfrm>
            <a:off x="5940425" y="5422945"/>
            <a:ext cx="1042988" cy="1020762"/>
          </a:xfrm>
          <a:prstGeom prst="rect">
            <a:avLst/>
          </a:prstGeom>
          <a:ln>
            <a:noFill/>
          </a:ln>
          <a:effectLst>
            <a:outerShdw blurRad="190500" algn="tl" rotWithShape="0">
              <a:srgbClr val="000000">
                <a:alpha val="70000"/>
              </a:srgbClr>
            </a:outerShdw>
          </a:effectLst>
        </p:spPr>
      </p:pic>
      <p:pic>
        <p:nvPicPr>
          <p:cNvPr id="7" name="Picture 77" descr="cf Zonotriletes sp 3 Jard &amp; Yapaudj-4726B-O42-1-espora"/>
          <p:cNvPicPr>
            <a:picLocks noChangeAspect="1" noChangeArrowheads="1"/>
          </p:cNvPicPr>
          <p:nvPr/>
        </p:nvPicPr>
        <p:blipFill>
          <a:blip r:embed="rId8"/>
          <a:srcRect/>
          <a:stretch>
            <a:fillRect/>
          </a:stretch>
        </p:blipFill>
        <p:spPr bwMode="auto">
          <a:xfrm>
            <a:off x="7416800" y="5419770"/>
            <a:ext cx="1260475" cy="1016000"/>
          </a:xfrm>
          <a:prstGeom prst="rect">
            <a:avLst/>
          </a:prstGeom>
          <a:ln>
            <a:noFill/>
          </a:ln>
          <a:effectLst>
            <a:outerShdw blurRad="190500" algn="tl" rotWithShape="0">
              <a:srgbClr val="000000">
                <a:alpha val="70000"/>
              </a:srgbClr>
            </a:outerShdw>
          </a:effectLst>
        </p:spPr>
      </p:pic>
      <p:sp>
        <p:nvSpPr>
          <p:cNvPr id="8" name="Text Box 79"/>
          <p:cNvSpPr txBox="1">
            <a:spLocks noChangeArrowheads="1"/>
          </p:cNvSpPr>
          <p:nvPr/>
        </p:nvSpPr>
        <p:spPr bwMode="auto">
          <a:xfrm>
            <a:off x="2628900" y="6464345"/>
            <a:ext cx="1871663" cy="215444"/>
          </a:xfrm>
          <a:prstGeom prst="rect">
            <a:avLst/>
          </a:prstGeom>
          <a:noFill/>
          <a:ln w="9525">
            <a:noFill/>
            <a:miter lim="800000"/>
            <a:headEnd/>
            <a:tailEnd/>
          </a:ln>
        </p:spPr>
        <p:txBody>
          <a:bodyPr>
            <a:spAutoFit/>
          </a:bodyPr>
          <a:lstStyle/>
          <a:p>
            <a:pPr eaLnBrk="1" hangingPunct="1">
              <a:spcBef>
                <a:spcPct val="50000"/>
              </a:spcBef>
            </a:pPr>
            <a:r>
              <a:rPr lang="es-AR" sz="800" i="1" dirty="0" err="1">
                <a:solidFill>
                  <a:schemeClr val="bg1"/>
                </a:solidFill>
              </a:rPr>
              <a:t>Chelinospora</a:t>
            </a:r>
            <a:r>
              <a:rPr lang="es-AR" sz="800" i="1" dirty="0">
                <a:solidFill>
                  <a:schemeClr val="bg1"/>
                </a:solidFill>
              </a:rPr>
              <a:t> </a:t>
            </a:r>
            <a:r>
              <a:rPr lang="es-AR" sz="800" i="1" dirty="0" err="1">
                <a:solidFill>
                  <a:schemeClr val="bg1"/>
                </a:solidFill>
              </a:rPr>
              <a:t>poecilomorpha</a:t>
            </a:r>
            <a:endParaRPr lang="es-AR" sz="800" i="1" dirty="0">
              <a:solidFill>
                <a:schemeClr val="bg1"/>
              </a:solidFill>
            </a:endParaRPr>
          </a:p>
        </p:txBody>
      </p:sp>
      <p:sp>
        <p:nvSpPr>
          <p:cNvPr id="9" name="Text Box 80"/>
          <p:cNvSpPr txBox="1">
            <a:spLocks noChangeArrowheads="1"/>
          </p:cNvSpPr>
          <p:nvPr/>
        </p:nvSpPr>
        <p:spPr bwMode="auto">
          <a:xfrm>
            <a:off x="4321175" y="6470695"/>
            <a:ext cx="1366838" cy="215444"/>
          </a:xfrm>
          <a:prstGeom prst="rect">
            <a:avLst/>
          </a:prstGeom>
          <a:noFill/>
          <a:ln w="9525">
            <a:noFill/>
            <a:miter lim="800000"/>
            <a:headEnd/>
            <a:tailEnd/>
          </a:ln>
        </p:spPr>
        <p:txBody>
          <a:bodyPr>
            <a:spAutoFit/>
          </a:bodyPr>
          <a:lstStyle/>
          <a:p>
            <a:pPr eaLnBrk="1" hangingPunct="1">
              <a:spcBef>
                <a:spcPct val="50000"/>
              </a:spcBef>
            </a:pPr>
            <a:r>
              <a:rPr lang="es-AR" sz="800" i="1" dirty="0" err="1">
                <a:solidFill>
                  <a:schemeClr val="bg1"/>
                </a:solidFill>
              </a:rPr>
              <a:t>Artemopyra</a:t>
            </a:r>
            <a:r>
              <a:rPr lang="es-AR" sz="800" i="1" dirty="0">
                <a:solidFill>
                  <a:schemeClr val="bg1"/>
                </a:solidFill>
              </a:rPr>
              <a:t> robusta</a:t>
            </a:r>
          </a:p>
        </p:txBody>
      </p:sp>
      <p:sp>
        <p:nvSpPr>
          <p:cNvPr id="10" name="Text Box 81"/>
          <p:cNvSpPr txBox="1">
            <a:spLocks noChangeArrowheads="1"/>
          </p:cNvSpPr>
          <p:nvPr/>
        </p:nvSpPr>
        <p:spPr bwMode="auto">
          <a:xfrm>
            <a:off x="5689600" y="6470695"/>
            <a:ext cx="1511300" cy="215444"/>
          </a:xfrm>
          <a:prstGeom prst="rect">
            <a:avLst/>
          </a:prstGeom>
          <a:noFill/>
          <a:ln w="9525">
            <a:noFill/>
            <a:miter lim="800000"/>
            <a:headEnd/>
            <a:tailEnd/>
          </a:ln>
        </p:spPr>
        <p:txBody>
          <a:bodyPr>
            <a:spAutoFit/>
          </a:bodyPr>
          <a:lstStyle/>
          <a:p>
            <a:pPr eaLnBrk="1" hangingPunct="1">
              <a:spcBef>
                <a:spcPct val="50000"/>
              </a:spcBef>
            </a:pPr>
            <a:r>
              <a:rPr lang="es-AR" sz="800" i="1" dirty="0" err="1">
                <a:solidFill>
                  <a:schemeClr val="bg1"/>
                </a:solidFill>
              </a:rPr>
              <a:t>Amicosporites</a:t>
            </a:r>
            <a:r>
              <a:rPr lang="es-AR" sz="800" i="1" dirty="0">
                <a:solidFill>
                  <a:schemeClr val="bg1"/>
                </a:solidFill>
              </a:rPr>
              <a:t> </a:t>
            </a:r>
            <a:r>
              <a:rPr lang="es-AR" sz="800" dirty="0">
                <a:solidFill>
                  <a:schemeClr val="bg1"/>
                </a:solidFill>
              </a:rPr>
              <a:t>cf.</a:t>
            </a:r>
            <a:r>
              <a:rPr lang="es-AR" sz="800" i="1" dirty="0">
                <a:solidFill>
                  <a:schemeClr val="bg1"/>
                </a:solidFill>
              </a:rPr>
              <a:t> </a:t>
            </a:r>
            <a:r>
              <a:rPr lang="es-AR" sz="800" i="1" dirty="0" err="1">
                <a:solidFill>
                  <a:schemeClr val="bg1"/>
                </a:solidFill>
              </a:rPr>
              <a:t>strelii</a:t>
            </a:r>
            <a:endParaRPr lang="es-AR" sz="800" i="1" dirty="0">
              <a:solidFill>
                <a:schemeClr val="bg1"/>
              </a:solidFill>
            </a:endParaRPr>
          </a:p>
        </p:txBody>
      </p:sp>
      <p:sp>
        <p:nvSpPr>
          <p:cNvPr id="11" name="Text Box 82"/>
          <p:cNvSpPr txBox="1">
            <a:spLocks noChangeArrowheads="1"/>
          </p:cNvSpPr>
          <p:nvPr/>
        </p:nvSpPr>
        <p:spPr bwMode="auto">
          <a:xfrm>
            <a:off x="7237449" y="6423066"/>
            <a:ext cx="1723986" cy="338554"/>
          </a:xfrm>
          <a:prstGeom prst="rect">
            <a:avLst/>
          </a:prstGeom>
          <a:noFill/>
          <a:ln w="9525">
            <a:noFill/>
            <a:miter lim="800000"/>
            <a:headEnd/>
            <a:tailEnd/>
          </a:ln>
        </p:spPr>
        <p:txBody>
          <a:bodyPr wrap="square">
            <a:spAutoFit/>
          </a:bodyPr>
          <a:lstStyle/>
          <a:p>
            <a:pPr algn="ctr" eaLnBrk="1" hangingPunct="1">
              <a:spcBef>
                <a:spcPts val="600"/>
              </a:spcBef>
            </a:pPr>
            <a:r>
              <a:rPr lang="es-AR" sz="800" i="1" dirty="0" err="1">
                <a:solidFill>
                  <a:schemeClr val="bg1"/>
                </a:solidFill>
              </a:rPr>
              <a:t>Zonotriletes</a:t>
            </a:r>
            <a:r>
              <a:rPr lang="es-AR" sz="800" i="1" dirty="0">
                <a:solidFill>
                  <a:schemeClr val="bg1"/>
                </a:solidFill>
              </a:rPr>
              <a:t> </a:t>
            </a:r>
            <a:r>
              <a:rPr lang="es-AR" sz="800" i="1" dirty="0" smtClean="0">
                <a:solidFill>
                  <a:schemeClr val="bg1"/>
                </a:solidFill>
              </a:rPr>
              <a:t> </a:t>
            </a:r>
            <a:r>
              <a:rPr lang="es-AR" sz="800" dirty="0" smtClean="0">
                <a:solidFill>
                  <a:schemeClr val="bg1"/>
                </a:solidFill>
              </a:rPr>
              <a:t>cf. </a:t>
            </a:r>
            <a:r>
              <a:rPr lang="es-AR" sz="800" dirty="0" err="1" smtClean="0">
                <a:solidFill>
                  <a:schemeClr val="bg1"/>
                </a:solidFill>
              </a:rPr>
              <a:t>sp.</a:t>
            </a:r>
            <a:r>
              <a:rPr lang="es-AR" sz="800" dirty="0" smtClean="0">
                <a:solidFill>
                  <a:schemeClr val="bg1"/>
                </a:solidFill>
              </a:rPr>
              <a:t> 3 in </a:t>
            </a:r>
            <a:r>
              <a:rPr lang="es-AR" sz="800" dirty="0" err="1" smtClean="0">
                <a:solidFill>
                  <a:schemeClr val="bg1"/>
                </a:solidFill>
              </a:rPr>
              <a:t>Jardiné</a:t>
            </a:r>
            <a:r>
              <a:rPr lang="es-AR" sz="800" dirty="0" smtClean="0">
                <a:solidFill>
                  <a:schemeClr val="bg1"/>
                </a:solidFill>
              </a:rPr>
              <a:t> &amp; </a:t>
            </a:r>
            <a:r>
              <a:rPr lang="es-AR" sz="800" dirty="0" err="1" smtClean="0">
                <a:solidFill>
                  <a:schemeClr val="bg1"/>
                </a:solidFill>
              </a:rPr>
              <a:t>Yapaudjian</a:t>
            </a:r>
            <a:r>
              <a:rPr lang="es-AR" sz="800" dirty="0" smtClean="0">
                <a:solidFill>
                  <a:schemeClr val="bg1"/>
                </a:solidFill>
              </a:rPr>
              <a:t> , 1968 </a:t>
            </a:r>
            <a:endParaRPr lang="es-AR" sz="800" i="1" dirty="0">
              <a:solidFill>
                <a:schemeClr val="bg1"/>
              </a:solidFill>
            </a:endParaRPr>
          </a:p>
        </p:txBody>
      </p:sp>
      <p:pic>
        <p:nvPicPr>
          <p:cNvPr id="14" name="13 Imagen" descr="Chelinospora cf. hemispherica in Richard et al 2001 sp._4733B-K35-1.jpg"/>
          <p:cNvPicPr>
            <a:picLocks noChangeAspect="1"/>
          </p:cNvPicPr>
          <p:nvPr/>
        </p:nvPicPr>
        <p:blipFill>
          <a:blip r:embed="rId9" cstate="print"/>
          <a:stretch>
            <a:fillRect/>
          </a:stretch>
        </p:blipFill>
        <p:spPr>
          <a:xfrm>
            <a:off x="2819376" y="3135928"/>
            <a:ext cx="1168416" cy="1089171"/>
          </a:xfrm>
          <a:prstGeom prst="rect">
            <a:avLst/>
          </a:prstGeom>
          <a:ln>
            <a:noFill/>
          </a:ln>
          <a:effectLst>
            <a:outerShdw blurRad="190500" algn="tl" rotWithShape="0">
              <a:srgbClr val="000000">
                <a:alpha val="70000"/>
              </a:srgbClr>
            </a:outerShdw>
          </a:effectLst>
        </p:spPr>
      </p:pic>
      <p:sp>
        <p:nvSpPr>
          <p:cNvPr id="15" name="14 Rectángulo"/>
          <p:cNvSpPr/>
          <p:nvPr/>
        </p:nvSpPr>
        <p:spPr>
          <a:xfrm>
            <a:off x="2395539" y="4268799"/>
            <a:ext cx="1993896" cy="338554"/>
          </a:xfrm>
          <a:prstGeom prst="rect">
            <a:avLst/>
          </a:prstGeom>
        </p:spPr>
        <p:txBody>
          <a:bodyPr wrap="square">
            <a:spAutoFit/>
          </a:bodyPr>
          <a:lstStyle/>
          <a:p>
            <a:pPr algn="ctr"/>
            <a:r>
              <a:rPr lang="es-ES" sz="800" i="1" dirty="0" err="1" smtClean="0">
                <a:solidFill>
                  <a:schemeClr val="bg1"/>
                </a:solidFill>
              </a:rPr>
              <a:t>Chelinospora</a:t>
            </a:r>
            <a:r>
              <a:rPr lang="es-ES" sz="800" i="1" dirty="0" smtClean="0">
                <a:solidFill>
                  <a:schemeClr val="bg1"/>
                </a:solidFill>
              </a:rPr>
              <a:t> </a:t>
            </a:r>
            <a:r>
              <a:rPr lang="es-ES" sz="800" dirty="0" smtClean="0">
                <a:solidFill>
                  <a:schemeClr val="bg1"/>
                </a:solidFill>
              </a:rPr>
              <a:t>cf. </a:t>
            </a:r>
            <a:r>
              <a:rPr lang="es-ES" sz="800" i="1" dirty="0" err="1" smtClean="0">
                <a:solidFill>
                  <a:schemeClr val="bg1"/>
                </a:solidFill>
              </a:rPr>
              <a:t>hemiesferica</a:t>
            </a:r>
            <a:r>
              <a:rPr lang="es-ES" sz="800" dirty="0" smtClean="0">
                <a:solidFill>
                  <a:schemeClr val="bg1"/>
                </a:solidFill>
              </a:rPr>
              <a:t> </a:t>
            </a:r>
          </a:p>
          <a:p>
            <a:pPr algn="ctr"/>
            <a:r>
              <a:rPr lang="es-ES" sz="800" dirty="0" smtClean="0">
                <a:solidFill>
                  <a:schemeClr val="bg1"/>
                </a:solidFill>
              </a:rPr>
              <a:t>in Richardson et al 2001</a:t>
            </a:r>
            <a:endParaRPr lang="es-AR" sz="800" dirty="0">
              <a:solidFill>
                <a:schemeClr val="bg1"/>
              </a:solidFill>
            </a:endParaRPr>
          </a:p>
        </p:txBody>
      </p:sp>
      <p:pic>
        <p:nvPicPr>
          <p:cNvPr id="16" name="15 Imagen" descr="Amicosporites cf miserabilis -4727B-Y42-1-ppt.jpg"/>
          <p:cNvPicPr>
            <a:picLocks noChangeAspect="1"/>
          </p:cNvPicPr>
          <p:nvPr/>
        </p:nvPicPr>
        <p:blipFill>
          <a:blip r:embed="rId10" cstate="print"/>
          <a:stretch>
            <a:fillRect/>
          </a:stretch>
        </p:blipFill>
        <p:spPr>
          <a:xfrm>
            <a:off x="5886468" y="3119351"/>
            <a:ext cx="1060934" cy="1114788"/>
          </a:xfrm>
          <a:prstGeom prst="rect">
            <a:avLst/>
          </a:prstGeom>
          <a:ln>
            <a:noFill/>
          </a:ln>
          <a:effectLst>
            <a:outerShdw blurRad="190500" algn="tl" rotWithShape="0">
              <a:srgbClr val="000000">
                <a:alpha val="70000"/>
              </a:srgbClr>
            </a:outerShdw>
          </a:effectLst>
        </p:spPr>
      </p:pic>
      <p:pic>
        <p:nvPicPr>
          <p:cNvPr id="17" name="16 Imagen" descr="Synorisporites verrucatus_4733B-D23-2-ppt.jpg"/>
          <p:cNvPicPr>
            <a:picLocks noChangeAspect="1"/>
          </p:cNvPicPr>
          <p:nvPr/>
        </p:nvPicPr>
        <p:blipFill>
          <a:blip r:embed="rId11" cstate="print"/>
          <a:stretch>
            <a:fillRect/>
          </a:stretch>
        </p:blipFill>
        <p:spPr>
          <a:xfrm>
            <a:off x="4425948" y="3145025"/>
            <a:ext cx="1153628" cy="1087261"/>
          </a:xfrm>
          <a:prstGeom prst="rect">
            <a:avLst/>
          </a:prstGeom>
          <a:ln>
            <a:noFill/>
          </a:ln>
          <a:effectLst>
            <a:outerShdw blurRad="190500" algn="tl" rotWithShape="0">
              <a:srgbClr val="000000">
                <a:alpha val="70000"/>
              </a:srgbClr>
            </a:outerShdw>
          </a:effectLst>
        </p:spPr>
      </p:pic>
      <p:sp>
        <p:nvSpPr>
          <p:cNvPr id="18" name="Text Box 81"/>
          <p:cNvSpPr txBox="1">
            <a:spLocks noChangeArrowheads="1"/>
          </p:cNvSpPr>
          <p:nvPr/>
        </p:nvSpPr>
        <p:spPr bwMode="auto">
          <a:xfrm>
            <a:off x="5703903" y="4272433"/>
            <a:ext cx="1511300" cy="215444"/>
          </a:xfrm>
          <a:prstGeom prst="rect">
            <a:avLst/>
          </a:prstGeom>
          <a:noFill/>
          <a:ln w="9525">
            <a:noFill/>
            <a:miter lim="800000"/>
            <a:headEnd/>
            <a:tailEnd/>
          </a:ln>
        </p:spPr>
        <p:txBody>
          <a:bodyPr>
            <a:spAutoFit/>
          </a:bodyPr>
          <a:lstStyle/>
          <a:p>
            <a:pPr eaLnBrk="1" hangingPunct="1">
              <a:spcBef>
                <a:spcPct val="50000"/>
              </a:spcBef>
            </a:pPr>
            <a:r>
              <a:rPr lang="es-AR" sz="800" i="1" dirty="0" err="1">
                <a:solidFill>
                  <a:schemeClr val="bg1"/>
                </a:solidFill>
              </a:rPr>
              <a:t>Amicosporites</a:t>
            </a:r>
            <a:r>
              <a:rPr lang="es-AR" sz="800" i="1" dirty="0">
                <a:solidFill>
                  <a:schemeClr val="bg1"/>
                </a:solidFill>
              </a:rPr>
              <a:t> </a:t>
            </a:r>
            <a:r>
              <a:rPr lang="es-AR" sz="800" dirty="0">
                <a:solidFill>
                  <a:schemeClr val="bg1"/>
                </a:solidFill>
              </a:rPr>
              <a:t>cf.</a:t>
            </a:r>
            <a:r>
              <a:rPr lang="es-AR" sz="800" i="1" dirty="0">
                <a:solidFill>
                  <a:schemeClr val="bg1"/>
                </a:solidFill>
              </a:rPr>
              <a:t> </a:t>
            </a:r>
            <a:r>
              <a:rPr lang="es-AR" sz="800" i="1" dirty="0" err="1" smtClean="0">
                <a:solidFill>
                  <a:schemeClr val="bg1"/>
                </a:solidFill>
              </a:rPr>
              <a:t>miserabilis</a:t>
            </a:r>
            <a:endParaRPr lang="es-AR" sz="800" i="1" dirty="0">
              <a:solidFill>
                <a:schemeClr val="bg1"/>
              </a:solidFill>
            </a:endParaRPr>
          </a:p>
        </p:txBody>
      </p:sp>
      <p:sp>
        <p:nvSpPr>
          <p:cNvPr id="19" name="Text Box 79"/>
          <p:cNvSpPr txBox="1">
            <a:spLocks noChangeArrowheads="1"/>
          </p:cNvSpPr>
          <p:nvPr/>
        </p:nvSpPr>
        <p:spPr bwMode="auto">
          <a:xfrm>
            <a:off x="4316409" y="4268799"/>
            <a:ext cx="1871663" cy="215444"/>
          </a:xfrm>
          <a:prstGeom prst="rect">
            <a:avLst/>
          </a:prstGeom>
          <a:noFill/>
          <a:ln w="9525">
            <a:noFill/>
            <a:miter lim="800000"/>
            <a:headEnd/>
            <a:tailEnd/>
          </a:ln>
        </p:spPr>
        <p:txBody>
          <a:bodyPr>
            <a:spAutoFit/>
          </a:bodyPr>
          <a:lstStyle/>
          <a:p>
            <a:pPr eaLnBrk="1" hangingPunct="1">
              <a:spcBef>
                <a:spcPct val="50000"/>
              </a:spcBef>
            </a:pPr>
            <a:r>
              <a:rPr lang="es-AR" sz="800" i="1" dirty="0" err="1" smtClean="0">
                <a:solidFill>
                  <a:schemeClr val="bg1"/>
                </a:solidFill>
              </a:rPr>
              <a:t>Synorisporites</a:t>
            </a:r>
            <a:r>
              <a:rPr lang="es-AR" sz="800" i="1" dirty="0" smtClean="0">
                <a:solidFill>
                  <a:schemeClr val="bg1"/>
                </a:solidFill>
              </a:rPr>
              <a:t> </a:t>
            </a:r>
            <a:r>
              <a:rPr lang="es-AR" sz="800" i="1" dirty="0" err="1" smtClean="0">
                <a:solidFill>
                  <a:schemeClr val="bg1"/>
                </a:solidFill>
              </a:rPr>
              <a:t>verrucatus</a:t>
            </a:r>
            <a:endParaRPr lang="es-AR" sz="800" i="1" dirty="0">
              <a:solidFill>
                <a:schemeClr val="bg1"/>
              </a:solidFill>
            </a:endParaRPr>
          </a:p>
        </p:txBody>
      </p:sp>
      <p:pic>
        <p:nvPicPr>
          <p:cNvPr id="20" name="19 Imagen" descr="Cymbohilates cf.hystricosus-4729B-ppt.jpg"/>
          <p:cNvPicPr>
            <a:picLocks noChangeAspect="1"/>
          </p:cNvPicPr>
          <p:nvPr/>
        </p:nvPicPr>
        <p:blipFill>
          <a:blip r:embed="rId12" cstate="print"/>
          <a:stretch>
            <a:fillRect/>
          </a:stretch>
        </p:blipFill>
        <p:spPr>
          <a:xfrm>
            <a:off x="7310475" y="3149037"/>
            <a:ext cx="1365517" cy="1083249"/>
          </a:xfrm>
          <a:prstGeom prst="rect">
            <a:avLst/>
          </a:prstGeom>
          <a:ln>
            <a:noFill/>
          </a:ln>
          <a:effectLst>
            <a:outerShdw blurRad="190500" algn="tl" rotWithShape="0">
              <a:srgbClr val="000000">
                <a:alpha val="70000"/>
              </a:srgbClr>
            </a:outerShdw>
          </a:effectLst>
        </p:spPr>
      </p:pic>
      <p:sp>
        <p:nvSpPr>
          <p:cNvPr id="21" name="Text Box 81"/>
          <p:cNvSpPr txBox="1">
            <a:spLocks noChangeArrowheads="1"/>
          </p:cNvSpPr>
          <p:nvPr/>
        </p:nvSpPr>
        <p:spPr bwMode="auto">
          <a:xfrm>
            <a:off x="7259695" y="4268799"/>
            <a:ext cx="1511300" cy="215444"/>
          </a:xfrm>
          <a:prstGeom prst="rect">
            <a:avLst/>
          </a:prstGeom>
          <a:noFill/>
          <a:ln w="9525">
            <a:noFill/>
            <a:miter lim="800000"/>
            <a:headEnd/>
            <a:tailEnd/>
          </a:ln>
        </p:spPr>
        <p:txBody>
          <a:bodyPr>
            <a:spAutoFit/>
          </a:bodyPr>
          <a:lstStyle/>
          <a:p>
            <a:pPr eaLnBrk="1" hangingPunct="1">
              <a:spcBef>
                <a:spcPct val="50000"/>
              </a:spcBef>
            </a:pPr>
            <a:r>
              <a:rPr lang="es-ES" sz="800" i="1" dirty="0" err="1" smtClean="0">
                <a:solidFill>
                  <a:schemeClr val="bg1"/>
                </a:solidFill>
              </a:rPr>
              <a:t>Cymbohilates</a:t>
            </a:r>
            <a:r>
              <a:rPr lang="es-ES" sz="800" dirty="0" smtClean="0">
                <a:solidFill>
                  <a:schemeClr val="bg1"/>
                </a:solidFill>
              </a:rPr>
              <a:t> cf. </a:t>
            </a:r>
            <a:r>
              <a:rPr lang="es-ES" sz="800" i="1" dirty="0" err="1" smtClean="0">
                <a:solidFill>
                  <a:schemeClr val="bg1"/>
                </a:solidFill>
              </a:rPr>
              <a:t>hystricosus</a:t>
            </a:r>
            <a:endParaRPr lang="es-AR" sz="800" i="1" dirty="0">
              <a:solidFill>
                <a:schemeClr val="bg1"/>
              </a:solidFill>
            </a:endParaRPr>
          </a:p>
        </p:txBody>
      </p:sp>
      <p:sp>
        <p:nvSpPr>
          <p:cNvPr id="24" name="23 CuadroTexto"/>
          <p:cNvSpPr txBox="1"/>
          <p:nvPr/>
        </p:nvSpPr>
        <p:spPr>
          <a:xfrm>
            <a:off x="2860381" y="4525923"/>
            <a:ext cx="981359" cy="400110"/>
          </a:xfrm>
          <a:prstGeom prst="rect">
            <a:avLst/>
          </a:prstGeom>
          <a:noFill/>
        </p:spPr>
        <p:txBody>
          <a:bodyPr wrap="none" rtlCol="0">
            <a:spAutoFit/>
          </a:bodyPr>
          <a:lstStyle/>
          <a:p>
            <a:r>
              <a:rPr lang="es-MX" sz="2000" b="1" dirty="0" err="1" smtClean="0">
                <a:solidFill>
                  <a:srgbClr val="FFFF00"/>
                </a:solidFill>
              </a:rPr>
              <a:t>Pridoli</a:t>
            </a:r>
            <a:endParaRPr lang="es-AR" sz="2000" b="1" dirty="0">
              <a:solidFill>
                <a:srgbClr val="FFFF00"/>
              </a:solidFill>
            </a:endParaRPr>
          </a:p>
        </p:txBody>
      </p:sp>
      <p:sp>
        <p:nvSpPr>
          <p:cNvPr id="25" name="24 CuadroTexto"/>
          <p:cNvSpPr txBox="1"/>
          <p:nvPr/>
        </p:nvSpPr>
        <p:spPr>
          <a:xfrm>
            <a:off x="3987792" y="4416384"/>
            <a:ext cx="1907895" cy="400110"/>
          </a:xfrm>
          <a:prstGeom prst="rect">
            <a:avLst/>
          </a:prstGeom>
          <a:noFill/>
        </p:spPr>
        <p:txBody>
          <a:bodyPr wrap="none" rtlCol="0">
            <a:spAutoFit/>
          </a:bodyPr>
          <a:lstStyle/>
          <a:p>
            <a:r>
              <a:rPr lang="es-MX" sz="2000" b="1" dirty="0" smtClean="0">
                <a:solidFill>
                  <a:srgbClr val="FFFF00"/>
                </a:solidFill>
              </a:rPr>
              <a:t>late </a:t>
            </a:r>
            <a:r>
              <a:rPr lang="es-MX" sz="2000" b="1" dirty="0" err="1" smtClean="0">
                <a:solidFill>
                  <a:srgbClr val="FFFF00"/>
                </a:solidFill>
              </a:rPr>
              <a:t>Ludlovian</a:t>
            </a:r>
            <a:endParaRPr lang="es-AR" sz="2000" b="1" dirty="0">
              <a:solidFill>
                <a:srgbClr val="FFFF00"/>
              </a:solidFill>
            </a:endParaRPr>
          </a:p>
        </p:txBody>
      </p:sp>
      <p:sp>
        <p:nvSpPr>
          <p:cNvPr id="26" name="25 CuadroTexto"/>
          <p:cNvSpPr txBox="1"/>
          <p:nvPr/>
        </p:nvSpPr>
        <p:spPr>
          <a:xfrm>
            <a:off x="6324624" y="5035572"/>
            <a:ext cx="2008883" cy="400110"/>
          </a:xfrm>
          <a:prstGeom prst="rect">
            <a:avLst/>
          </a:prstGeom>
          <a:noFill/>
        </p:spPr>
        <p:txBody>
          <a:bodyPr wrap="none" rtlCol="0">
            <a:spAutoFit/>
          </a:bodyPr>
          <a:lstStyle/>
          <a:p>
            <a:r>
              <a:rPr lang="es-MX" sz="2000" b="1" dirty="0" err="1" smtClean="0">
                <a:solidFill>
                  <a:srgbClr val="FFFF00"/>
                </a:solidFill>
              </a:rPr>
              <a:t>early</a:t>
            </a:r>
            <a:r>
              <a:rPr lang="es-MX" sz="2000" b="1" dirty="0" smtClean="0">
                <a:solidFill>
                  <a:srgbClr val="FFFF00"/>
                </a:solidFill>
              </a:rPr>
              <a:t> </a:t>
            </a:r>
            <a:r>
              <a:rPr lang="es-MX" sz="2000" b="1" dirty="0" err="1" smtClean="0">
                <a:solidFill>
                  <a:srgbClr val="FFFF00"/>
                </a:solidFill>
              </a:rPr>
              <a:t>Devonian</a:t>
            </a:r>
            <a:endParaRPr lang="es-AR" sz="2000" b="1" dirty="0">
              <a:solidFill>
                <a:srgbClr val="FFFF00"/>
              </a:solidFill>
            </a:endParaRPr>
          </a:p>
        </p:txBody>
      </p:sp>
      <p:sp>
        <p:nvSpPr>
          <p:cNvPr id="27" name="26 CuadroTexto"/>
          <p:cNvSpPr txBox="1"/>
          <p:nvPr/>
        </p:nvSpPr>
        <p:spPr>
          <a:xfrm>
            <a:off x="7017703" y="4378338"/>
            <a:ext cx="2008883" cy="707886"/>
          </a:xfrm>
          <a:prstGeom prst="rect">
            <a:avLst/>
          </a:prstGeom>
          <a:noFill/>
        </p:spPr>
        <p:txBody>
          <a:bodyPr wrap="none" rtlCol="0">
            <a:spAutoFit/>
          </a:bodyPr>
          <a:lstStyle/>
          <a:p>
            <a:pPr algn="ctr"/>
            <a:r>
              <a:rPr lang="es-MX" sz="2000" b="1" dirty="0" err="1" smtClean="0">
                <a:solidFill>
                  <a:srgbClr val="FFFF00"/>
                </a:solidFill>
              </a:rPr>
              <a:t>Pridoli</a:t>
            </a:r>
            <a:r>
              <a:rPr lang="es-MX" sz="2000" b="1" dirty="0" smtClean="0">
                <a:solidFill>
                  <a:srgbClr val="FFFF00"/>
                </a:solidFill>
              </a:rPr>
              <a:t>?</a:t>
            </a:r>
          </a:p>
          <a:p>
            <a:pPr algn="ctr"/>
            <a:r>
              <a:rPr lang="es-MX" sz="2000" b="1" dirty="0" err="1" smtClean="0">
                <a:solidFill>
                  <a:srgbClr val="FFFF00"/>
                </a:solidFill>
              </a:rPr>
              <a:t>early</a:t>
            </a:r>
            <a:r>
              <a:rPr lang="es-MX" sz="2000" b="1" dirty="0" smtClean="0">
                <a:solidFill>
                  <a:srgbClr val="FFFF00"/>
                </a:solidFill>
              </a:rPr>
              <a:t> </a:t>
            </a:r>
            <a:r>
              <a:rPr lang="es-MX" sz="2000" b="1" dirty="0" err="1" smtClean="0">
                <a:solidFill>
                  <a:srgbClr val="FFFF00"/>
                </a:solidFill>
              </a:rPr>
              <a:t>Devonian</a:t>
            </a:r>
            <a:endParaRPr lang="es-AR" sz="2000" b="1" dirty="0">
              <a:solidFill>
                <a:srgbClr val="FFFF00"/>
              </a:solidFill>
            </a:endParaRPr>
          </a:p>
        </p:txBody>
      </p:sp>
      <p:pic>
        <p:nvPicPr>
          <p:cNvPr id="1026" name="Picture 2" descr="D:\DELL NUEVA\Documentos de Claudia\LOS ARCHIVOS\CLAUDIA\CLAUDIA NOTEBOOK\Simp Paleobot palinol 2009\Foto Lim S-D Jáchal.jpg"/>
          <p:cNvPicPr>
            <a:picLocks noChangeAspect="1" noChangeArrowheads="1"/>
          </p:cNvPicPr>
          <p:nvPr/>
        </p:nvPicPr>
        <p:blipFill>
          <a:blip r:embed="rId13" cstate="print"/>
          <a:srcRect/>
          <a:stretch>
            <a:fillRect/>
          </a:stretch>
        </p:blipFill>
        <p:spPr bwMode="auto">
          <a:xfrm>
            <a:off x="5594364" y="325218"/>
            <a:ext cx="2884527" cy="2159900"/>
          </a:xfrm>
          <a:prstGeom prst="rect">
            <a:avLst/>
          </a:prstGeom>
          <a:ln>
            <a:noFill/>
          </a:ln>
          <a:effectLst>
            <a:outerShdw blurRad="190500" algn="tl" rotWithShape="0">
              <a:srgbClr val="000000">
                <a:alpha val="70000"/>
              </a:srgbClr>
            </a:outerShdw>
          </a:effectLst>
        </p:spPr>
      </p:pic>
      <p:sp>
        <p:nvSpPr>
          <p:cNvPr id="28" name="Text Box 93"/>
          <p:cNvSpPr txBox="1">
            <a:spLocks noChangeArrowheads="1"/>
          </p:cNvSpPr>
          <p:nvPr/>
        </p:nvSpPr>
        <p:spPr bwMode="auto">
          <a:xfrm>
            <a:off x="4976547" y="-3222"/>
            <a:ext cx="4269117" cy="369332"/>
          </a:xfrm>
          <a:prstGeom prst="rect">
            <a:avLst/>
          </a:prstGeom>
          <a:noFill/>
          <a:ln w="9525">
            <a:noFill/>
            <a:miter lim="800000"/>
            <a:headEnd/>
            <a:tailEnd/>
          </a:ln>
        </p:spPr>
        <p:txBody>
          <a:bodyPr wrap="none">
            <a:spAutoFit/>
          </a:bodyPr>
          <a:lstStyle/>
          <a:p>
            <a:pPr eaLnBrk="1" hangingPunct="1"/>
            <a:r>
              <a:rPr lang="es-AR" dirty="0" err="1" smtClean="0">
                <a:solidFill>
                  <a:schemeClr val="bg1"/>
                </a:solidFill>
              </a:rPr>
              <a:t>Precordillera</a:t>
            </a:r>
            <a:r>
              <a:rPr lang="es-AR" dirty="0" smtClean="0">
                <a:solidFill>
                  <a:schemeClr val="bg1"/>
                </a:solidFill>
              </a:rPr>
              <a:t> </a:t>
            </a:r>
            <a:r>
              <a:rPr lang="es-AR" sz="1600" dirty="0" smtClean="0">
                <a:solidFill>
                  <a:schemeClr val="bg1"/>
                </a:solidFill>
              </a:rPr>
              <a:t>(Río de las </a:t>
            </a:r>
            <a:r>
              <a:rPr lang="es-AR" sz="1600" dirty="0" err="1" smtClean="0">
                <a:solidFill>
                  <a:schemeClr val="bg1"/>
                </a:solidFill>
              </a:rPr>
              <a:t>Chacritas</a:t>
            </a:r>
            <a:r>
              <a:rPr lang="es-AR" sz="1600" dirty="0" smtClean="0">
                <a:solidFill>
                  <a:schemeClr val="bg1"/>
                </a:solidFill>
              </a:rPr>
              <a:t> </a:t>
            </a:r>
            <a:r>
              <a:rPr lang="es-AR" sz="1600" dirty="0" err="1" smtClean="0">
                <a:solidFill>
                  <a:schemeClr val="bg1"/>
                </a:solidFill>
              </a:rPr>
              <a:t>Section</a:t>
            </a:r>
            <a:r>
              <a:rPr lang="es-AR" sz="1600" dirty="0" smtClean="0">
                <a:solidFill>
                  <a:schemeClr val="bg1"/>
                </a:solidFill>
              </a:rPr>
              <a:t>)</a:t>
            </a:r>
            <a:endParaRPr lang="es-AR" sz="16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0" descr="C:\Documents and Settings\Claudia\Mis documentos\LOS ARCHIVOS\CLAUDIA\CLAUDIA NOTEBOOK\PRECO San Juan\Palino Qda Ancha Los Espejos[1] póster.jpg"/>
          <p:cNvPicPr>
            <a:picLocks noChangeAspect="1" noChangeArrowheads="1"/>
          </p:cNvPicPr>
          <p:nvPr/>
        </p:nvPicPr>
        <p:blipFill>
          <a:blip r:embed="rId3" cstate="print"/>
          <a:srcRect/>
          <a:stretch>
            <a:fillRect/>
          </a:stretch>
        </p:blipFill>
        <p:spPr bwMode="auto">
          <a:xfrm>
            <a:off x="33338" y="76200"/>
            <a:ext cx="2481262" cy="6705600"/>
          </a:xfrm>
          <a:prstGeom prst="rect">
            <a:avLst/>
          </a:prstGeom>
          <a:ln>
            <a:noFill/>
          </a:ln>
          <a:effectLst>
            <a:outerShdw blurRad="190500" algn="tl" rotWithShape="0">
              <a:srgbClr val="000000">
                <a:alpha val="70000"/>
              </a:srgbClr>
            </a:outerShdw>
          </a:effectLst>
        </p:spPr>
      </p:pic>
      <p:pic>
        <p:nvPicPr>
          <p:cNvPr id="3" name="2 Imagen" descr="114-Chelinospora sanpetrensis-60664-45-2 (1).jpg"/>
          <p:cNvPicPr>
            <a:picLocks noChangeAspect="1"/>
          </p:cNvPicPr>
          <p:nvPr/>
        </p:nvPicPr>
        <p:blipFill>
          <a:blip r:embed="rId4" cstate="print"/>
          <a:stretch>
            <a:fillRect/>
          </a:stretch>
        </p:blipFill>
        <p:spPr>
          <a:xfrm>
            <a:off x="2855889" y="5473728"/>
            <a:ext cx="1314467" cy="1092053"/>
          </a:xfrm>
          <a:prstGeom prst="rect">
            <a:avLst/>
          </a:prstGeom>
          <a:ln>
            <a:noFill/>
          </a:ln>
          <a:effectLst>
            <a:outerShdw blurRad="190500" algn="tl" rotWithShape="0">
              <a:srgbClr val="000000">
                <a:alpha val="70000"/>
              </a:srgbClr>
            </a:outerShdw>
          </a:effectLst>
        </p:spPr>
      </p:pic>
      <p:pic>
        <p:nvPicPr>
          <p:cNvPr id="4" name="3 Imagen" descr="140- Leonispora argovejae-60664-E26-4 (3).jpg"/>
          <p:cNvPicPr>
            <a:picLocks noChangeAspect="1"/>
          </p:cNvPicPr>
          <p:nvPr/>
        </p:nvPicPr>
        <p:blipFill>
          <a:blip r:embed="rId5" cstate="print"/>
          <a:stretch>
            <a:fillRect/>
          </a:stretch>
        </p:blipFill>
        <p:spPr>
          <a:xfrm>
            <a:off x="2855890" y="3903670"/>
            <a:ext cx="1168416" cy="1142716"/>
          </a:xfrm>
          <a:prstGeom prst="rect">
            <a:avLst/>
          </a:prstGeom>
          <a:ln>
            <a:noFill/>
          </a:ln>
          <a:effectLst>
            <a:outerShdw blurRad="190500" algn="tl" rotWithShape="0">
              <a:srgbClr val="000000">
                <a:alpha val="70000"/>
              </a:srgbClr>
            </a:outerShdw>
          </a:effectLst>
        </p:spPr>
      </p:pic>
      <p:pic>
        <p:nvPicPr>
          <p:cNvPr id="5" name="4 Imagen" descr="110=Chelinospora cf. hemisferica=60677=K33=3 (3).jpg"/>
          <p:cNvPicPr>
            <a:picLocks noChangeAspect="1"/>
          </p:cNvPicPr>
          <p:nvPr/>
        </p:nvPicPr>
        <p:blipFill>
          <a:blip r:embed="rId6" cstate="print"/>
          <a:stretch>
            <a:fillRect/>
          </a:stretch>
        </p:blipFill>
        <p:spPr>
          <a:xfrm>
            <a:off x="4372902" y="3903669"/>
            <a:ext cx="1221462" cy="1095390"/>
          </a:xfrm>
          <a:prstGeom prst="rect">
            <a:avLst/>
          </a:prstGeom>
          <a:ln>
            <a:noFill/>
          </a:ln>
          <a:effectLst>
            <a:outerShdw blurRad="190500" algn="tl" rotWithShape="0">
              <a:srgbClr val="000000">
                <a:alpha val="70000"/>
              </a:srgbClr>
            </a:outerShdw>
          </a:effectLst>
        </p:spPr>
      </p:pic>
      <p:pic>
        <p:nvPicPr>
          <p:cNvPr id="7" name="6 Imagen" descr="11-Amicosporites n.sp.-60986-N42-4 (5).jpg"/>
          <p:cNvPicPr>
            <a:picLocks noChangeAspect="1"/>
          </p:cNvPicPr>
          <p:nvPr/>
        </p:nvPicPr>
        <p:blipFill>
          <a:blip r:embed="rId7" cstate="print"/>
          <a:stretch>
            <a:fillRect/>
          </a:stretch>
        </p:blipFill>
        <p:spPr>
          <a:xfrm>
            <a:off x="2793812" y="434934"/>
            <a:ext cx="1120954" cy="1234756"/>
          </a:xfrm>
          <a:prstGeom prst="rect">
            <a:avLst/>
          </a:prstGeom>
          <a:ln>
            <a:noFill/>
          </a:ln>
          <a:effectLst>
            <a:outerShdw blurRad="190500" algn="tl" rotWithShape="0">
              <a:srgbClr val="000000">
                <a:alpha val="70000"/>
              </a:srgbClr>
            </a:outerShdw>
          </a:effectLst>
        </p:spPr>
      </p:pic>
      <p:pic>
        <p:nvPicPr>
          <p:cNvPr id="8" name="7 Imagen" descr="20-Amicosporites n. sp.- 60984- (2).jpg"/>
          <p:cNvPicPr>
            <a:picLocks noChangeAspect="1"/>
          </p:cNvPicPr>
          <p:nvPr/>
        </p:nvPicPr>
        <p:blipFill>
          <a:blip r:embed="rId8" cstate="print"/>
          <a:stretch>
            <a:fillRect/>
          </a:stretch>
        </p:blipFill>
        <p:spPr>
          <a:xfrm>
            <a:off x="3951279" y="460943"/>
            <a:ext cx="1204929" cy="1215123"/>
          </a:xfrm>
          <a:prstGeom prst="rect">
            <a:avLst/>
          </a:prstGeom>
          <a:ln>
            <a:noFill/>
          </a:ln>
          <a:effectLst>
            <a:outerShdw blurRad="190500" algn="tl" rotWithShape="0">
              <a:srgbClr val="000000">
                <a:alpha val="70000"/>
              </a:srgbClr>
            </a:outerShdw>
          </a:effectLst>
        </p:spPr>
      </p:pic>
      <p:pic>
        <p:nvPicPr>
          <p:cNvPr id="9" name="8 Imagen" descr="21- Amicosporites n. sp.- 60984-K45-2 (4).jpg"/>
          <p:cNvPicPr>
            <a:picLocks noChangeAspect="1"/>
          </p:cNvPicPr>
          <p:nvPr/>
        </p:nvPicPr>
        <p:blipFill>
          <a:blip r:embed="rId9" cstate="print"/>
          <a:stretch>
            <a:fillRect/>
          </a:stretch>
        </p:blipFill>
        <p:spPr>
          <a:xfrm>
            <a:off x="5229234" y="471447"/>
            <a:ext cx="1278479" cy="1204929"/>
          </a:xfrm>
          <a:prstGeom prst="rect">
            <a:avLst/>
          </a:prstGeom>
          <a:ln>
            <a:noFill/>
          </a:ln>
          <a:effectLst>
            <a:outerShdw blurRad="190500" algn="tl" rotWithShape="0">
              <a:srgbClr val="000000">
                <a:alpha val="70000"/>
              </a:srgbClr>
            </a:outerShdw>
          </a:effectLst>
        </p:spPr>
      </p:pic>
      <p:pic>
        <p:nvPicPr>
          <p:cNvPr id="10" name="9 Imagen" descr="46-Emphanisp. sp. D-60736-H33-0 (1).jpg"/>
          <p:cNvPicPr>
            <a:picLocks noChangeAspect="1"/>
          </p:cNvPicPr>
          <p:nvPr/>
        </p:nvPicPr>
        <p:blipFill>
          <a:blip r:embed="rId10" cstate="print"/>
          <a:stretch>
            <a:fillRect/>
          </a:stretch>
        </p:blipFill>
        <p:spPr>
          <a:xfrm>
            <a:off x="7567147" y="507157"/>
            <a:ext cx="1203848" cy="1169219"/>
          </a:xfrm>
          <a:prstGeom prst="rect">
            <a:avLst/>
          </a:prstGeom>
          <a:ln>
            <a:noFill/>
          </a:ln>
          <a:effectLst>
            <a:outerShdw blurRad="190500" algn="tl" rotWithShape="0">
              <a:srgbClr val="000000">
                <a:alpha val="70000"/>
              </a:srgbClr>
            </a:outerShdw>
          </a:effectLst>
        </p:spPr>
      </p:pic>
      <p:pic>
        <p:nvPicPr>
          <p:cNvPr id="11" name="10 Imagen" descr="103-Coronaspora cromatica Rodr in Rich 2001-62521-L40-0 (1).jpg"/>
          <p:cNvPicPr>
            <a:picLocks noChangeAspect="1"/>
          </p:cNvPicPr>
          <p:nvPr/>
        </p:nvPicPr>
        <p:blipFill>
          <a:blip r:embed="rId11" cstate="print"/>
          <a:stretch>
            <a:fillRect/>
          </a:stretch>
        </p:blipFill>
        <p:spPr>
          <a:xfrm>
            <a:off x="4498974" y="5456605"/>
            <a:ext cx="1241442" cy="1077597"/>
          </a:xfrm>
          <a:prstGeom prst="rect">
            <a:avLst/>
          </a:prstGeom>
          <a:ln>
            <a:noFill/>
          </a:ln>
          <a:effectLst>
            <a:outerShdw blurRad="190500" algn="tl" rotWithShape="0">
              <a:srgbClr val="000000">
                <a:alpha val="70000"/>
              </a:srgbClr>
            </a:outerShdw>
          </a:effectLst>
        </p:spPr>
      </p:pic>
      <p:sp>
        <p:nvSpPr>
          <p:cNvPr id="12" name="Text Box 79"/>
          <p:cNvSpPr txBox="1">
            <a:spLocks noChangeArrowheads="1"/>
          </p:cNvSpPr>
          <p:nvPr/>
        </p:nvSpPr>
        <p:spPr bwMode="auto">
          <a:xfrm>
            <a:off x="4489474" y="6532605"/>
            <a:ext cx="1871663" cy="215444"/>
          </a:xfrm>
          <a:prstGeom prst="rect">
            <a:avLst/>
          </a:prstGeom>
          <a:noFill/>
          <a:ln w="9525">
            <a:noFill/>
            <a:miter lim="800000"/>
            <a:headEnd/>
            <a:tailEnd/>
          </a:ln>
        </p:spPr>
        <p:txBody>
          <a:bodyPr>
            <a:spAutoFit/>
          </a:bodyPr>
          <a:lstStyle/>
          <a:p>
            <a:pPr eaLnBrk="1" hangingPunct="1">
              <a:spcBef>
                <a:spcPct val="50000"/>
              </a:spcBef>
            </a:pPr>
            <a:r>
              <a:rPr lang="es-AR" sz="800" i="1" dirty="0" err="1" smtClean="0">
                <a:solidFill>
                  <a:schemeClr val="bg1"/>
                </a:solidFill>
              </a:rPr>
              <a:t>Coronaspora</a:t>
            </a:r>
            <a:r>
              <a:rPr lang="es-AR" sz="800" i="1" dirty="0" smtClean="0">
                <a:solidFill>
                  <a:schemeClr val="bg1"/>
                </a:solidFill>
              </a:rPr>
              <a:t> </a:t>
            </a:r>
            <a:r>
              <a:rPr lang="es-AR" sz="800" i="1" dirty="0" err="1" smtClean="0">
                <a:solidFill>
                  <a:schemeClr val="bg1"/>
                </a:solidFill>
              </a:rPr>
              <a:t>cromatica</a:t>
            </a:r>
            <a:endParaRPr lang="es-AR" sz="800" i="1" dirty="0">
              <a:solidFill>
                <a:schemeClr val="bg1"/>
              </a:solidFill>
            </a:endParaRPr>
          </a:p>
        </p:txBody>
      </p:sp>
      <p:sp>
        <p:nvSpPr>
          <p:cNvPr id="13" name="Text Box 79"/>
          <p:cNvSpPr txBox="1">
            <a:spLocks noChangeArrowheads="1"/>
          </p:cNvSpPr>
          <p:nvPr/>
        </p:nvSpPr>
        <p:spPr bwMode="auto">
          <a:xfrm>
            <a:off x="2809876" y="6569118"/>
            <a:ext cx="1871663" cy="215444"/>
          </a:xfrm>
          <a:prstGeom prst="rect">
            <a:avLst/>
          </a:prstGeom>
          <a:noFill/>
          <a:ln w="9525">
            <a:noFill/>
            <a:miter lim="800000"/>
            <a:headEnd/>
            <a:tailEnd/>
          </a:ln>
        </p:spPr>
        <p:txBody>
          <a:bodyPr>
            <a:spAutoFit/>
          </a:bodyPr>
          <a:lstStyle/>
          <a:p>
            <a:pPr eaLnBrk="1" hangingPunct="1">
              <a:spcBef>
                <a:spcPct val="50000"/>
              </a:spcBef>
            </a:pPr>
            <a:r>
              <a:rPr lang="es-AR" sz="800" i="1" dirty="0" err="1" smtClean="0">
                <a:solidFill>
                  <a:schemeClr val="bg1"/>
                </a:solidFill>
              </a:rPr>
              <a:t>Chelinospora</a:t>
            </a:r>
            <a:r>
              <a:rPr lang="es-AR" sz="800" i="1" dirty="0" smtClean="0">
                <a:solidFill>
                  <a:schemeClr val="bg1"/>
                </a:solidFill>
              </a:rPr>
              <a:t> </a:t>
            </a:r>
            <a:r>
              <a:rPr lang="es-AR" sz="800" i="1" dirty="0" err="1" smtClean="0">
                <a:solidFill>
                  <a:schemeClr val="bg1"/>
                </a:solidFill>
              </a:rPr>
              <a:t>sanpetrensis</a:t>
            </a:r>
            <a:endParaRPr lang="es-AR" sz="800" i="1" dirty="0">
              <a:solidFill>
                <a:schemeClr val="bg1"/>
              </a:solidFill>
            </a:endParaRPr>
          </a:p>
        </p:txBody>
      </p:sp>
      <p:sp>
        <p:nvSpPr>
          <p:cNvPr id="14" name="13 Rectángulo"/>
          <p:cNvSpPr/>
          <p:nvPr/>
        </p:nvSpPr>
        <p:spPr>
          <a:xfrm>
            <a:off x="3951279" y="4999059"/>
            <a:ext cx="1993896" cy="338554"/>
          </a:xfrm>
          <a:prstGeom prst="rect">
            <a:avLst/>
          </a:prstGeom>
        </p:spPr>
        <p:txBody>
          <a:bodyPr wrap="square">
            <a:spAutoFit/>
          </a:bodyPr>
          <a:lstStyle/>
          <a:p>
            <a:pPr algn="ctr"/>
            <a:r>
              <a:rPr lang="es-ES" sz="800" i="1" dirty="0" err="1" smtClean="0">
                <a:solidFill>
                  <a:schemeClr val="bg1"/>
                </a:solidFill>
              </a:rPr>
              <a:t>Chelinospora</a:t>
            </a:r>
            <a:r>
              <a:rPr lang="es-ES" sz="800" i="1" dirty="0" smtClean="0">
                <a:solidFill>
                  <a:schemeClr val="bg1"/>
                </a:solidFill>
              </a:rPr>
              <a:t> </a:t>
            </a:r>
            <a:r>
              <a:rPr lang="es-ES" sz="800" dirty="0" smtClean="0">
                <a:solidFill>
                  <a:schemeClr val="bg1"/>
                </a:solidFill>
              </a:rPr>
              <a:t>cf. </a:t>
            </a:r>
            <a:r>
              <a:rPr lang="es-ES" sz="800" i="1" dirty="0" err="1" smtClean="0">
                <a:solidFill>
                  <a:schemeClr val="bg1"/>
                </a:solidFill>
              </a:rPr>
              <a:t>hemiesferica</a:t>
            </a:r>
            <a:r>
              <a:rPr lang="es-ES" sz="800" dirty="0" smtClean="0">
                <a:solidFill>
                  <a:schemeClr val="bg1"/>
                </a:solidFill>
              </a:rPr>
              <a:t> </a:t>
            </a:r>
          </a:p>
          <a:p>
            <a:pPr algn="ctr"/>
            <a:r>
              <a:rPr lang="es-ES" sz="800" dirty="0" smtClean="0">
                <a:solidFill>
                  <a:schemeClr val="bg1"/>
                </a:solidFill>
              </a:rPr>
              <a:t>in Richardson et al 2001</a:t>
            </a:r>
            <a:endParaRPr lang="es-AR" sz="800" dirty="0">
              <a:solidFill>
                <a:schemeClr val="bg1"/>
              </a:solidFill>
            </a:endParaRPr>
          </a:p>
        </p:txBody>
      </p:sp>
      <p:pic>
        <p:nvPicPr>
          <p:cNvPr id="15" name="14 Imagen" descr="101-Chelinospora cantabrica Rich et al 2001-62521-O30-3 (2).jpg"/>
          <p:cNvPicPr>
            <a:picLocks noChangeAspect="1"/>
          </p:cNvPicPr>
          <p:nvPr/>
        </p:nvPicPr>
        <p:blipFill>
          <a:blip r:embed="rId12" cstate="print"/>
          <a:stretch>
            <a:fillRect/>
          </a:stretch>
        </p:blipFill>
        <p:spPr>
          <a:xfrm>
            <a:off x="5996007" y="5437215"/>
            <a:ext cx="1317924" cy="1094925"/>
          </a:xfrm>
          <a:prstGeom prst="rect">
            <a:avLst/>
          </a:prstGeom>
          <a:ln>
            <a:noFill/>
          </a:ln>
          <a:effectLst>
            <a:outerShdw blurRad="190500" algn="tl" rotWithShape="0">
              <a:srgbClr val="000000">
                <a:alpha val="70000"/>
              </a:srgbClr>
            </a:outerShdw>
          </a:effectLst>
        </p:spPr>
      </p:pic>
      <p:sp>
        <p:nvSpPr>
          <p:cNvPr id="16" name="Text Box 79"/>
          <p:cNvSpPr txBox="1">
            <a:spLocks noChangeArrowheads="1"/>
          </p:cNvSpPr>
          <p:nvPr/>
        </p:nvSpPr>
        <p:spPr bwMode="auto">
          <a:xfrm>
            <a:off x="6023020" y="6532605"/>
            <a:ext cx="1871663" cy="215444"/>
          </a:xfrm>
          <a:prstGeom prst="rect">
            <a:avLst/>
          </a:prstGeom>
          <a:noFill/>
          <a:ln w="9525">
            <a:noFill/>
            <a:miter lim="800000"/>
            <a:headEnd/>
            <a:tailEnd/>
          </a:ln>
        </p:spPr>
        <p:txBody>
          <a:bodyPr>
            <a:spAutoFit/>
          </a:bodyPr>
          <a:lstStyle/>
          <a:p>
            <a:pPr eaLnBrk="1" hangingPunct="1">
              <a:spcBef>
                <a:spcPct val="50000"/>
              </a:spcBef>
            </a:pPr>
            <a:r>
              <a:rPr lang="es-AR" sz="800" i="1" dirty="0" err="1" smtClean="0">
                <a:solidFill>
                  <a:schemeClr val="bg1"/>
                </a:solidFill>
              </a:rPr>
              <a:t>Chelinospora</a:t>
            </a:r>
            <a:r>
              <a:rPr lang="es-AR" sz="800" i="1" dirty="0" smtClean="0">
                <a:solidFill>
                  <a:schemeClr val="bg1"/>
                </a:solidFill>
              </a:rPr>
              <a:t> </a:t>
            </a:r>
            <a:r>
              <a:rPr lang="es-AR" sz="800" i="1" dirty="0" err="1" smtClean="0">
                <a:solidFill>
                  <a:schemeClr val="bg1"/>
                </a:solidFill>
              </a:rPr>
              <a:t>cantabrica</a:t>
            </a:r>
            <a:endParaRPr lang="es-AR" sz="800" i="1" dirty="0">
              <a:solidFill>
                <a:schemeClr val="bg1"/>
              </a:solidFill>
            </a:endParaRPr>
          </a:p>
        </p:txBody>
      </p:sp>
      <p:pic>
        <p:nvPicPr>
          <p:cNvPr id="17" name="16 Imagen" descr="83=Artemopyra urubuense=60704=K35=3 (3).jpg"/>
          <p:cNvPicPr>
            <a:picLocks noChangeAspect="1"/>
          </p:cNvPicPr>
          <p:nvPr/>
        </p:nvPicPr>
        <p:blipFill>
          <a:blip r:embed="rId13" cstate="print"/>
          <a:stretch>
            <a:fillRect/>
          </a:stretch>
        </p:blipFill>
        <p:spPr>
          <a:xfrm>
            <a:off x="5914350" y="3903669"/>
            <a:ext cx="1177047" cy="1095390"/>
          </a:xfrm>
          <a:prstGeom prst="rect">
            <a:avLst/>
          </a:prstGeom>
          <a:ln>
            <a:noFill/>
          </a:ln>
          <a:effectLst>
            <a:outerShdw blurRad="190500" algn="tl" rotWithShape="0">
              <a:srgbClr val="000000">
                <a:alpha val="70000"/>
              </a:srgbClr>
            </a:outerShdw>
          </a:effectLst>
        </p:spPr>
      </p:pic>
      <p:pic>
        <p:nvPicPr>
          <p:cNvPr id="19" name="18 Imagen" descr="109=Amicosporites cf. miserabilis=60677=H38=0 (1).jpg"/>
          <p:cNvPicPr>
            <a:picLocks noChangeAspect="1"/>
          </p:cNvPicPr>
          <p:nvPr/>
        </p:nvPicPr>
        <p:blipFill>
          <a:blip r:embed="rId14" cstate="print"/>
          <a:stretch>
            <a:fillRect/>
          </a:stretch>
        </p:blipFill>
        <p:spPr>
          <a:xfrm>
            <a:off x="7566066" y="5437214"/>
            <a:ext cx="1117924" cy="1048449"/>
          </a:xfrm>
          <a:prstGeom prst="rect">
            <a:avLst/>
          </a:prstGeom>
          <a:ln>
            <a:noFill/>
          </a:ln>
          <a:effectLst>
            <a:outerShdw blurRad="190500" algn="tl" rotWithShape="0">
              <a:srgbClr val="000000">
                <a:alpha val="70000"/>
              </a:srgbClr>
            </a:outerShdw>
          </a:effectLst>
        </p:spPr>
      </p:pic>
      <p:sp>
        <p:nvSpPr>
          <p:cNvPr id="20" name="Text Box 80"/>
          <p:cNvSpPr txBox="1">
            <a:spLocks noChangeArrowheads="1"/>
          </p:cNvSpPr>
          <p:nvPr/>
        </p:nvSpPr>
        <p:spPr bwMode="auto">
          <a:xfrm>
            <a:off x="5870611" y="5035572"/>
            <a:ext cx="1366838" cy="215444"/>
          </a:xfrm>
          <a:prstGeom prst="rect">
            <a:avLst/>
          </a:prstGeom>
          <a:noFill/>
          <a:ln w="9525">
            <a:noFill/>
            <a:miter lim="800000"/>
            <a:headEnd/>
            <a:tailEnd/>
          </a:ln>
        </p:spPr>
        <p:txBody>
          <a:bodyPr>
            <a:spAutoFit/>
          </a:bodyPr>
          <a:lstStyle/>
          <a:p>
            <a:pPr eaLnBrk="1" hangingPunct="1">
              <a:spcBef>
                <a:spcPct val="50000"/>
              </a:spcBef>
            </a:pPr>
            <a:r>
              <a:rPr lang="es-AR" sz="800" i="1" dirty="0" err="1">
                <a:solidFill>
                  <a:schemeClr val="bg1"/>
                </a:solidFill>
              </a:rPr>
              <a:t>Artemopyra</a:t>
            </a:r>
            <a:r>
              <a:rPr lang="es-AR" sz="800" i="1" dirty="0">
                <a:solidFill>
                  <a:schemeClr val="bg1"/>
                </a:solidFill>
              </a:rPr>
              <a:t> </a:t>
            </a:r>
            <a:r>
              <a:rPr lang="es-AR" sz="800" i="1" dirty="0" smtClean="0">
                <a:solidFill>
                  <a:schemeClr val="bg1"/>
                </a:solidFill>
              </a:rPr>
              <a:t> </a:t>
            </a:r>
            <a:r>
              <a:rPr lang="es-AR" sz="800" i="1" dirty="0" err="1" smtClean="0">
                <a:solidFill>
                  <a:schemeClr val="bg1"/>
                </a:solidFill>
              </a:rPr>
              <a:t>urubuense</a:t>
            </a:r>
            <a:endParaRPr lang="es-AR" sz="800" i="1" dirty="0">
              <a:solidFill>
                <a:schemeClr val="bg1"/>
              </a:solidFill>
            </a:endParaRPr>
          </a:p>
        </p:txBody>
      </p:sp>
      <p:pic>
        <p:nvPicPr>
          <p:cNvPr id="21" name="20 Imagen" descr="130-Brochotriletes sp-60664-H27-1 (2).jpg"/>
          <p:cNvPicPr>
            <a:picLocks noChangeAspect="1"/>
          </p:cNvPicPr>
          <p:nvPr/>
        </p:nvPicPr>
        <p:blipFill>
          <a:blip r:embed="rId15" cstate="print"/>
          <a:stretch>
            <a:fillRect/>
          </a:stretch>
        </p:blipFill>
        <p:spPr>
          <a:xfrm>
            <a:off x="7383501" y="3925663"/>
            <a:ext cx="1241442" cy="1073396"/>
          </a:xfrm>
          <a:prstGeom prst="rect">
            <a:avLst/>
          </a:prstGeom>
          <a:ln>
            <a:noFill/>
          </a:ln>
          <a:effectLst>
            <a:outerShdw blurRad="190500" algn="tl" rotWithShape="0">
              <a:srgbClr val="000000">
                <a:alpha val="70000"/>
              </a:srgbClr>
            </a:outerShdw>
          </a:effectLst>
        </p:spPr>
      </p:pic>
      <p:sp>
        <p:nvSpPr>
          <p:cNvPr id="22" name="21 Rectángulo"/>
          <p:cNvSpPr/>
          <p:nvPr/>
        </p:nvSpPr>
        <p:spPr>
          <a:xfrm>
            <a:off x="2855889" y="5072085"/>
            <a:ext cx="1178528" cy="215444"/>
          </a:xfrm>
          <a:prstGeom prst="rect">
            <a:avLst/>
          </a:prstGeom>
        </p:spPr>
        <p:txBody>
          <a:bodyPr wrap="none">
            <a:spAutoFit/>
          </a:bodyPr>
          <a:lstStyle/>
          <a:p>
            <a:r>
              <a:rPr lang="es-AR" sz="800" i="1" dirty="0" err="1" smtClean="0">
                <a:solidFill>
                  <a:schemeClr val="bg1"/>
                </a:solidFill>
              </a:rPr>
              <a:t>Leonispora</a:t>
            </a:r>
            <a:r>
              <a:rPr lang="es-AR" sz="800" i="1" dirty="0" smtClean="0">
                <a:solidFill>
                  <a:schemeClr val="bg1"/>
                </a:solidFill>
              </a:rPr>
              <a:t> </a:t>
            </a:r>
            <a:r>
              <a:rPr lang="es-AR" sz="800" i="1" dirty="0" err="1" smtClean="0">
                <a:solidFill>
                  <a:schemeClr val="bg1"/>
                </a:solidFill>
              </a:rPr>
              <a:t>argovejae</a:t>
            </a:r>
            <a:endParaRPr lang="es-AR" sz="800" i="1" dirty="0">
              <a:solidFill>
                <a:schemeClr val="bg1"/>
              </a:solidFill>
            </a:endParaRPr>
          </a:p>
        </p:txBody>
      </p:sp>
      <p:pic>
        <p:nvPicPr>
          <p:cNvPr id="23" name="22 Imagen" descr="6- Synorisporites verrucatus-60986-U30-3 (4).jpg"/>
          <p:cNvPicPr>
            <a:picLocks noChangeAspect="1"/>
          </p:cNvPicPr>
          <p:nvPr/>
        </p:nvPicPr>
        <p:blipFill>
          <a:blip r:embed="rId16" cstate="print"/>
          <a:stretch>
            <a:fillRect/>
          </a:stretch>
        </p:blipFill>
        <p:spPr>
          <a:xfrm>
            <a:off x="2855889" y="2113605"/>
            <a:ext cx="1131903" cy="1097429"/>
          </a:xfrm>
          <a:prstGeom prst="rect">
            <a:avLst/>
          </a:prstGeom>
          <a:ln>
            <a:noFill/>
          </a:ln>
          <a:effectLst>
            <a:outerShdw blurRad="190500" algn="tl" rotWithShape="0">
              <a:srgbClr val="000000">
                <a:alpha val="70000"/>
              </a:srgbClr>
            </a:outerShdw>
          </a:effectLst>
        </p:spPr>
      </p:pic>
      <p:pic>
        <p:nvPicPr>
          <p:cNvPr id="25" name="24 Imagen" descr="90-Clivosispora verrucata var verrucata-60659-U44-0 (1).jpg"/>
          <p:cNvPicPr>
            <a:picLocks noChangeAspect="1"/>
          </p:cNvPicPr>
          <p:nvPr/>
        </p:nvPicPr>
        <p:blipFill>
          <a:blip r:embed="rId17" cstate="print"/>
          <a:stretch>
            <a:fillRect/>
          </a:stretch>
        </p:blipFill>
        <p:spPr>
          <a:xfrm>
            <a:off x="4425949" y="2114532"/>
            <a:ext cx="1241442" cy="1073396"/>
          </a:xfrm>
          <a:prstGeom prst="rect">
            <a:avLst/>
          </a:prstGeom>
          <a:ln>
            <a:noFill/>
          </a:ln>
          <a:effectLst>
            <a:outerShdw blurRad="190500" algn="tl" rotWithShape="0">
              <a:srgbClr val="000000">
                <a:alpha val="70000"/>
              </a:srgbClr>
            </a:outerShdw>
          </a:effectLst>
        </p:spPr>
      </p:pic>
      <p:pic>
        <p:nvPicPr>
          <p:cNvPr id="26" name="25 Imagen" descr="134- Retusotriletes amazonensis-60664-O40-1 (5).jpg"/>
          <p:cNvPicPr>
            <a:picLocks noChangeAspect="1"/>
          </p:cNvPicPr>
          <p:nvPr/>
        </p:nvPicPr>
        <p:blipFill>
          <a:blip r:embed="rId18" cstate="print"/>
          <a:stretch>
            <a:fillRect/>
          </a:stretch>
        </p:blipFill>
        <p:spPr>
          <a:xfrm>
            <a:off x="6069033" y="2150479"/>
            <a:ext cx="949338" cy="1022930"/>
          </a:xfrm>
          <a:prstGeom prst="rect">
            <a:avLst/>
          </a:prstGeom>
          <a:ln>
            <a:noFill/>
          </a:ln>
          <a:effectLst>
            <a:outerShdw blurRad="190500" algn="tl" rotWithShape="0">
              <a:srgbClr val="000000">
                <a:alpha val="70000"/>
              </a:srgbClr>
            </a:outerShdw>
          </a:effectLst>
        </p:spPr>
      </p:pic>
      <p:pic>
        <p:nvPicPr>
          <p:cNvPr id="27" name="26 Imagen" descr="10 -Arcaheozonotriletes chulus-60986-S39-1 (2).jpg"/>
          <p:cNvPicPr>
            <a:picLocks noChangeAspect="1"/>
          </p:cNvPicPr>
          <p:nvPr/>
        </p:nvPicPr>
        <p:blipFill>
          <a:blip r:embed="rId19" cstate="print"/>
          <a:stretch>
            <a:fillRect/>
          </a:stretch>
        </p:blipFill>
        <p:spPr>
          <a:xfrm rot="5400000">
            <a:off x="7542024" y="2102061"/>
            <a:ext cx="1033934" cy="1131904"/>
          </a:xfrm>
          <a:prstGeom prst="rect">
            <a:avLst/>
          </a:prstGeom>
          <a:ln>
            <a:noFill/>
          </a:ln>
          <a:effectLst>
            <a:outerShdw blurRad="190500" algn="tl" rotWithShape="0">
              <a:srgbClr val="000000">
                <a:alpha val="70000"/>
              </a:srgbClr>
            </a:outerShdw>
          </a:effectLst>
        </p:spPr>
      </p:pic>
      <p:sp>
        <p:nvSpPr>
          <p:cNvPr id="28" name="Text Box 80"/>
          <p:cNvSpPr txBox="1">
            <a:spLocks noChangeArrowheads="1"/>
          </p:cNvSpPr>
          <p:nvPr/>
        </p:nvSpPr>
        <p:spPr bwMode="auto">
          <a:xfrm>
            <a:off x="7331131" y="5035572"/>
            <a:ext cx="1366838" cy="215444"/>
          </a:xfrm>
          <a:prstGeom prst="rect">
            <a:avLst/>
          </a:prstGeom>
          <a:noFill/>
          <a:ln w="9525">
            <a:noFill/>
            <a:miter lim="800000"/>
            <a:headEnd/>
            <a:tailEnd/>
          </a:ln>
        </p:spPr>
        <p:txBody>
          <a:bodyPr>
            <a:spAutoFit/>
          </a:bodyPr>
          <a:lstStyle/>
          <a:p>
            <a:pPr eaLnBrk="1" hangingPunct="1">
              <a:spcBef>
                <a:spcPct val="50000"/>
              </a:spcBef>
            </a:pPr>
            <a:r>
              <a:rPr lang="es-AR" sz="800" i="1" dirty="0" err="1" smtClean="0">
                <a:solidFill>
                  <a:schemeClr val="bg1"/>
                </a:solidFill>
              </a:rPr>
              <a:t>Brochotriletes</a:t>
            </a:r>
            <a:r>
              <a:rPr lang="es-AR" sz="800" i="1" dirty="0" smtClean="0">
                <a:solidFill>
                  <a:schemeClr val="bg1"/>
                </a:solidFill>
              </a:rPr>
              <a:t> </a:t>
            </a:r>
            <a:r>
              <a:rPr lang="es-AR" sz="800" i="1" dirty="0" err="1" smtClean="0">
                <a:solidFill>
                  <a:schemeClr val="bg1"/>
                </a:solidFill>
              </a:rPr>
              <a:t>foveolatus</a:t>
            </a:r>
            <a:endParaRPr lang="es-AR" sz="800" i="1" dirty="0">
              <a:solidFill>
                <a:schemeClr val="bg1"/>
              </a:solidFill>
            </a:endParaRPr>
          </a:p>
        </p:txBody>
      </p:sp>
      <p:sp>
        <p:nvSpPr>
          <p:cNvPr id="29" name="Text Box 81"/>
          <p:cNvSpPr txBox="1">
            <a:spLocks noChangeArrowheads="1"/>
          </p:cNvSpPr>
          <p:nvPr/>
        </p:nvSpPr>
        <p:spPr bwMode="auto">
          <a:xfrm>
            <a:off x="7405747" y="6496092"/>
            <a:ext cx="1511300" cy="215444"/>
          </a:xfrm>
          <a:prstGeom prst="rect">
            <a:avLst/>
          </a:prstGeom>
          <a:noFill/>
          <a:ln w="9525">
            <a:noFill/>
            <a:miter lim="800000"/>
            <a:headEnd/>
            <a:tailEnd/>
          </a:ln>
        </p:spPr>
        <p:txBody>
          <a:bodyPr>
            <a:spAutoFit/>
          </a:bodyPr>
          <a:lstStyle/>
          <a:p>
            <a:pPr eaLnBrk="1" hangingPunct="1">
              <a:spcBef>
                <a:spcPct val="50000"/>
              </a:spcBef>
            </a:pPr>
            <a:r>
              <a:rPr lang="es-AR" sz="800" i="1" dirty="0" err="1">
                <a:solidFill>
                  <a:schemeClr val="bg1"/>
                </a:solidFill>
              </a:rPr>
              <a:t>Amicosporites</a:t>
            </a:r>
            <a:r>
              <a:rPr lang="es-AR" sz="800" i="1" dirty="0">
                <a:solidFill>
                  <a:schemeClr val="bg1"/>
                </a:solidFill>
              </a:rPr>
              <a:t> </a:t>
            </a:r>
            <a:r>
              <a:rPr lang="es-AR" sz="800" dirty="0">
                <a:solidFill>
                  <a:schemeClr val="bg1"/>
                </a:solidFill>
              </a:rPr>
              <a:t>cf.</a:t>
            </a:r>
            <a:r>
              <a:rPr lang="es-AR" sz="800" i="1" dirty="0">
                <a:solidFill>
                  <a:schemeClr val="bg1"/>
                </a:solidFill>
              </a:rPr>
              <a:t> </a:t>
            </a:r>
            <a:r>
              <a:rPr lang="es-AR" sz="800" i="1" dirty="0" err="1" smtClean="0">
                <a:solidFill>
                  <a:schemeClr val="bg1"/>
                </a:solidFill>
              </a:rPr>
              <a:t>miserabilis</a:t>
            </a:r>
            <a:endParaRPr lang="es-AR" sz="800" i="1" dirty="0">
              <a:solidFill>
                <a:schemeClr val="bg1"/>
              </a:solidFill>
            </a:endParaRPr>
          </a:p>
        </p:txBody>
      </p:sp>
      <p:sp>
        <p:nvSpPr>
          <p:cNvPr id="30" name="Text Box 80"/>
          <p:cNvSpPr txBox="1">
            <a:spLocks noChangeArrowheads="1"/>
          </p:cNvSpPr>
          <p:nvPr/>
        </p:nvSpPr>
        <p:spPr bwMode="auto">
          <a:xfrm>
            <a:off x="7346988" y="3177043"/>
            <a:ext cx="1543055" cy="215444"/>
          </a:xfrm>
          <a:prstGeom prst="rect">
            <a:avLst/>
          </a:prstGeom>
          <a:noFill/>
          <a:ln w="9525">
            <a:noFill/>
            <a:miter lim="800000"/>
            <a:headEnd/>
            <a:tailEnd/>
          </a:ln>
        </p:spPr>
        <p:txBody>
          <a:bodyPr wrap="square">
            <a:spAutoFit/>
          </a:bodyPr>
          <a:lstStyle/>
          <a:p>
            <a:pPr eaLnBrk="1" hangingPunct="1">
              <a:spcBef>
                <a:spcPct val="50000"/>
              </a:spcBef>
            </a:pPr>
            <a:r>
              <a:rPr lang="es-AR" sz="800" i="1" dirty="0" err="1" smtClean="0">
                <a:solidFill>
                  <a:schemeClr val="bg1"/>
                </a:solidFill>
              </a:rPr>
              <a:t>Archaeozonotriletes</a:t>
            </a:r>
            <a:r>
              <a:rPr lang="es-AR" sz="800" i="1" dirty="0" smtClean="0">
                <a:solidFill>
                  <a:schemeClr val="bg1"/>
                </a:solidFill>
              </a:rPr>
              <a:t> </a:t>
            </a:r>
            <a:r>
              <a:rPr lang="es-AR" sz="800" i="1" dirty="0" err="1" smtClean="0">
                <a:solidFill>
                  <a:schemeClr val="bg1"/>
                </a:solidFill>
              </a:rPr>
              <a:t>chulus</a:t>
            </a:r>
            <a:endParaRPr lang="es-AR" sz="800" i="1" dirty="0">
              <a:solidFill>
                <a:schemeClr val="bg1"/>
              </a:solidFill>
            </a:endParaRPr>
          </a:p>
        </p:txBody>
      </p:sp>
      <p:sp>
        <p:nvSpPr>
          <p:cNvPr id="31" name="Text Box 80"/>
          <p:cNvSpPr txBox="1">
            <a:spLocks noChangeArrowheads="1"/>
          </p:cNvSpPr>
          <p:nvPr/>
        </p:nvSpPr>
        <p:spPr bwMode="auto">
          <a:xfrm>
            <a:off x="5813443" y="3209922"/>
            <a:ext cx="1643084" cy="215444"/>
          </a:xfrm>
          <a:prstGeom prst="rect">
            <a:avLst/>
          </a:prstGeom>
          <a:noFill/>
          <a:ln w="9525">
            <a:noFill/>
            <a:miter lim="800000"/>
            <a:headEnd/>
            <a:tailEnd/>
          </a:ln>
        </p:spPr>
        <p:txBody>
          <a:bodyPr wrap="square">
            <a:spAutoFit/>
          </a:bodyPr>
          <a:lstStyle/>
          <a:p>
            <a:pPr eaLnBrk="1" hangingPunct="1">
              <a:spcBef>
                <a:spcPct val="50000"/>
              </a:spcBef>
            </a:pPr>
            <a:r>
              <a:rPr lang="es-AR" sz="800" i="1" dirty="0" err="1" smtClean="0">
                <a:solidFill>
                  <a:schemeClr val="bg1"/>
                </a:solidFill>
              </a:rPr>
              <a:t>Retusotriletes</a:t>
            </a:r>
            <a:r>
              <a:rPr lang="es-AR" sz="800" i="1" dirty="0" smtClean="0">
                <a:solidFill>
                  <a:schemeClr val="bg1"/>
                </a:solidFill>
              </a:rPr>
              <a:t> </a:t>
            </a:r>
            <a:r>
              <a:rPr lang="es-AR" sz="800" dirty="0" smtClean="0">
                <a:solidFill>
                  <a:schemeClr val="bg1"/>
                </a:solidFill>
              </a:rPr>
              <a:t>cf.</a:t>
            </a:r>
            <a:r>
              <a:rPr lang="es-AR" sz="800" i="1" dirty="0" smtClean="0">
                <a:solidFill>
                  <a:schemeClr val="bg1"/>
                </a:solidFill>
              </a:rPr>
              <a:t> </a:t>
            </a:r>
            <a:r>
              <a:rPr lang="es-AR" sz="800" i="1" dirty="0" err="1" smtClean="0">
                <a:solidFill>
                  <a:schemeClr val="bg1"/>
                </a:solidFill>
              </a:rPr>
              <a:t>amazonensis</a:t>
            </a:r>
            <a:endParaRPr lang="es-AR" sz="800" i="1" dirty="0">
              <a:solidFill>
                <a:schemeClr val="bg1"/>
              </a:solidFill>
            </a:endParaRPr>
          </a:p>
        </p:txBody>
      </p:sp>
      <p:sp>
        <p:nvSpPr>
          <p:cNvPr id="32" name="Text Box 80"/>
          <p:cNvSpPr txBox="1">
            <a:spLocks noChangeArrowheads="1"/>
          </p:cNvSpPr>
          <p:nvPr/>
        </p:nvSpPr>
        <p:spPr bwMode="auto">
          <a:xfrm>
            <a:off x="4316409" y="3209922"/>
            <a:ext cx="1476377" cy="338554"/>
          </a:xfrm>
          <a:prstGeom prst="rect">
            <a:avLst/>
          </a:prstGeom>
          <a:noFill/>
          <a:ln w="9525">
            <a:noFill/>
            <a:miter lim="800000"/>
            <a:headEnd/>
            <a:tailEnd/>
          </a:ln>
        </p:spPr>
        <p:txBody>
          <a:bodyPr wrap="square">
            <a:spAutoFit/>
          </a:bodyPr>
          <a:lstStyle/>
          <a:p>
            <a:pPr algn="ctr" eaLnBrk="1" hangingPunct="1">
              <a:spcBef>
                <a:spcPct val="50000"/>
              </a:spcBef>
            </a:pPr>
            <a:r>
              <a:rPr lang="es-AR" sz="800" i="1" dirty="0" err="1" smtClean="0">
                <a:solidFill>
                  <a:schemeClr val="bg1"/>
                </a:solidFill>
              </a:rPr>
              <a:t>Clivosispora</a:t>
            </a:r>
            <a:r>
              <a:rPr lang="es-AR" sz="800" i="1" dirty="0" smtClean="0">
                <a:solidFill>
                  <a:schemeClr val="bg1"/>
                </a:solidFill>
              </a:rPr>
              <a:t> </a:t>
            </a:r>
            <a:r>
              <a:rPr lang="es-AR" sz="800" i="1" dirty="0" err="1" smtClean="0">
                <a:solidFill>
                  <a:schemeClr val="bg1"/>
                </a:solidFill>
              </a:rPr>
              <a:t>verrucata</a:t>
            </a:r>
            <a:r>
              <a:rPr lang="es-AR" sz="800" i="1" dirty="0" smtClean="0">
                <a:solidFill>
                  <a:schemeClr val="bg1"/>
                </a:solidFill>
              </a:rPr>
              <a:t> </a:t>
            </a:r>
            <a:r>
              <a:rPr lang="es-AR" sz="800" dirty="0" err="1" smtClean="0">
                <a:solidFill>
                  <a:schemeClr val="bg1"/>
                </a:solidFill>
              </a:rPr>
              <a:t>var</a:t>
            </a:r>
            <a:r>
              <a:rPr lang="es-AR" sz="800" dirty="0" smtClean="0">
                <a:solidFill>
                  <a:schemeClr val="bg1"/>
                </a:solidFill>
              </a:rPr>
              <a:t>.</a:t>
            </a:r>
            <a:r>
              <a:rPr lang="es-AR" sz="800" i="1" dirty="0" smtClean="0">
                <a:solidFill>
                  <a:schemeClr val="bg1"/>
                </a:solidFill>
              </a:rPr>
              <a:t> </a:t>
            </a:r>
            <a:r>
              <a:rPr lang="es-AR" sz="800" i="1" dirty="0" err="1" smtClean="0">
                <a:solidFill>
                  <a:schemeClr val="bg1"/>
                </a:solidFill>
              </a:rPr>
              <a:t>verrucata</a:t>
            </a:r>
            <a:endParaRPr lang="es-AR" sz="800" i="1" dirty="0">
              <a:solidFill>
                <a:schemeClr val="bg1"/>
              </a:solidFill>
            </a:endParaRPr>
          </a:p>
        </p:txBody>
      </p:sp>
      <p:sp>
        <p:nvSpPr>
          <p:cNvPr id="33" name="Text Box 81"/>
          <p:cNvSpPr txBox="1">
            <a:spLocks noChangeArrowheads="1"/>
          </p:cNvSpPr>
          <p:nvPr/>
        </p:nvSpPr>
        <p:spPr bwMode="auto">
          <a:xfrm>
            <a:off x="4060818" y="1749402"/>
            <a:ext cx="1511300" cy="215444"/>
          </a:xfrm>
          <a:prstGeom prst="rect">
            <a:avLst/>
          </a:prstGeom>
          <a:noFill/>
          <a:ln w="9525">
            <a:noFill/>
            <a:miter lim="800000"/>
            <a:headEnd/>
            <a:tailEnd/>
          </a:ln>
        </p:spPr>
        <p:txBody>
          <a:bodyPr>
            <a:spAutoFit/>
          </a:bodyPr>
          <a:lstStyle/>
          <a:p>
            <a:pPr eaLnBrk="1" hangingPunct="1">
              <a:spcBef>
                <a:spcPct val="50000"/>
              </a:spcBef>
            </a:pPr>
            <a:r>
              <a:rPr lang="es-AR" sz="800" i="1" dirty="0" err="1">
                <a:solidFill>
                  <a:schemeClr val="bg1"/>
                </a:solidFill>
              </a:rPr>
              <a:t>Amicosporites</a:t>
            </a:r>
            <a:r>
              <a:rPr lang="es-AR" sz="800" i="1" dirty="0">
                <a:solidFill>
                  <a:schemeClr val="bg1"/>
                </a:solidFill>
              </a:rPr>
              <a:t> </a:t>
            </a:r>
            <a:r>
              <a:rPr lang="es-AR" sz="800" i="1" dirty="0" smtClean="0">
                <a:solidFill>
                  <a:schemeClr val="bg1"/>
                </a:solidFill>
              </a:rPr>
              <a:t> </a:t>
            </a:r>
            <a:r>
              <a:rPr lang="es-AR" sz="800" dirty="0" err="1" smtClean="0">
                <a:solidFill>
                  <a:schemeClr val="bg1"/>
                </a:solidFill>
              </a:rPr>
              <a:t>sp.</a:t>
            </a:r>
            <a:r>
              <a:rPr lang="es-AR" sz="800" dirty="0" smtClean="0">
                <a:solidFill>
                  <a:schemeClr val="bg1"/>
                </a:solidFill>
              </a:rPr>
              <a:t> 1</a:t>
            </a:r>
            <a:endParaRPr lang="es-AR" sz="800" dirty="0">
              <a:solidFill>
                <a:schemeClr val="bg1"/>
              </a:solidFill>
            </a:endParaRPr>
          </a:p>
        </p:txBody>
      </p:sp>
      <p:sp>
        <p:nvSpPr>
          <p:cNvPr id="34" name="Text Box 79"/>
          <p:cNvSpPr txBox="1">
            <a:spLocks noChangeArrowheads="1"/>
          </p:cNvSpPr>
          <p:nvPr/>
        </p:nvSpPr>
        <p:spPr bwMode="auto">
          <a:xfrm>
            <a:off x="2736850" y="3209922"/>
            <a:ext cx="1871663" cy="215444"/>
          </a:xfrm>
          <a:prstGeom prst="rect">
            <a:avLst/>
          </a:prstGeom>
          <a:noFill/>
          <a:ln w="9525">
            <a:noFill/>
            <a:miter lim="800000"/>
            <a:headEnd/>
            <a:tailEnd/>
          </a:ln>
        </p:spPr>
        <p:txBody>
          <a:bodyPr>
            <a:spAutoFit/>
          </a:bodyPr>
          <a:lstStyle/>
          <a:p>
            <a:pPr eaLnBrk="1" hangingPunct="1">
              <a:spcBef>
                <a:spcPct val="50000"/>
              </a:spcBef>
            </a:pPr>
            <a:r>
              <a:rPr lang="es-AR" sz="800" i="1" dirty="0" err="1" smtClean="0">
                <a:solidFill>
                  <a:schemeClr val="bg1"/>
                </a:solidFill>
              </a:rPr>
              <a:t>Synorisporites</a:t>
            </a:r>
            <a:r>
              <a:rPr lang="es-AR" sz="800" i="1" dirty="0" smtClean="0">
                <a:solidFill>
                  <a:schemeClr val="bg1"/>
                </a:solidFill>
              </a:rPr>
              <a:t> </a:t>
            </a:r>
            <a:r>
              <a:rPr lang="es-AR" sz="800" i="1" dirty="0" err="1" smtClean="0">
                <a:solidFill>
                  <a:schemeClr val="bg1"/>
                </a:solidFill>
              </a:rPr>
              <a:t>verrucatus</a:t>
            </a:r>
            <a:endParaRPr lang="es-AR" sz="800" i="1" dirty="0">
              <a:solidFill>
                <a:schemeClr val="bg1"/>
              </a:solidFill>
            </a:endParaRPr>
          </a:p>
        </p:txBody>
      </p:sp>
      <p:sp>
        <p:nvSpPr>
          <p:cNvPr id="35" name="Text Box 80"/>
          <p:cNvSpPr txBox="1">
            <a:spLocks noChangeArrowheads="1"/>
          </p:cNvSpPr>
          <p:nvPr/>
        </p:nvSpPr>
        <p:spPr bwMode="auto">
          <a:xfrm>
            <a:off x="7493040" y="1676376"/>
            <a:ext cx="1387493" cy="400110"/>
          </a:xfrm>
          <a:prstGeom prst="rect">
            <a:avLst/>
          </a:prstGeom>
          <a:noFill/>
          <a:ln w="9525">
            <a:noFill/>
            <a:miter lim="800000"/>
            <a:headEnd/>
            <a:tailEnd/>
          </a:ln>
        </p:spPr>
        <p:txBody>
          <a:bodyPr wrap="square">
            <a:spAutoFit/>
          </a:bodyPr>
          <a:lstStyle/>
          <a:p>
            <a:pPr algn="ctr" eaLnBrk="1" hangingPunct="1">
              <a:spcBef>
                <a:spcPct val="50000"/>
              </a:spcBef>
            </a:pPr>
            <a:r>
              <a:rPr lang="es-AR" sz="800" i="1" dirty="0" err="1" smtClean="0">
                <a:solidFill>
                  <a:schemeClr val="bg1"/>
                </a:solidFill>
              </a:rPr>
              <a:t>Emphanisporites</a:t>
            </a:r>
            <a:r>
              <a:rPr lang="es-AR" sz="800" i="1" dirty="0" smtClean="0">
                <a:solidFill>
                  <a:schemeClr val="bg1"/>
                </a:solidFill>
              </a:rPr>
              <a:t> </a:t>
            </a:r>
            <a:r>
              <a:rPr lang="es-AR" sz="800" dirty="0" smtClean="0">
                <a:solidFill>
                  <a:schemeClr val="bg1"/>
                </a:solidFill>
              </a:rPr>
              <a:t> </a:t>
            </a:r>
            <a:r>
              <a:rPr lang="es-AR" sz="800" dirty="0" err="1" smtClean="0">
                <a:solidFill>
                  <a:schemeClr val="bg1"/>
                </a:solidFill>
              </a:rPr>
              <a:t>sp.</a:t>
            </a:r>
            <a:r>
              <a:rPr lang="es-AR" sz="800" dirty="0" smtClean="0">
                <a:solidFill>
                  <a:schemeClr val="bg1"/>
                </a:solidFill>
              </a:rPr>
              <a:t> D</a:t>
            </a:r>
          </a:p>
          <a:p>
            <a:pPr algn="ctr" eaLnBrk="1" hangingPunct="1">
              <a:spcBef>
                <a:spcPct val="50000"/>
              </a:spcBef>
            </a:pPr>
            <a:r>
              <a:rPr lang="es-AR" sz="800" dirty="0" smtClean="0">
                <a:solidFill>
                  <a:schemeClr val="bg1"/>
                </a:solidFill>
              </a:rPr>
              <a:t> in Richardson </a:t>
            </a:r>
            <a:r>
              <a:rPr lang="es-AR" sz="800" i="1" dirty="0" smtClean="0">
                <a:solidFill>
                  <a:schemeClr val="bg1"/>
                </a:solidFill>
              </a:rPr>
              <a:t>et al</a:t>
            </a:r>
            <a:r>
              <a:rPr lang="es-AR" sz="800" dirty="0" smtClean="0">
                <a:solidFill>
                  <a:schemeClr val="bg1"/>
                </a:solidFill>
              </a:rPr>
              <a:t>., 1981</a:t>
            </a:r>
            <a:endParaRPr lang="es-AR" sz="800" i="1" dirty="0">
              <a:solidFill>
                <a:schemeClr val="bg1"/>
              </a:solidFill>
            </a:endParaRPr>
          </a:p>
        </p:txBody>
      </p:sp>
      <p:sp>
        <p:nvSpPr>
          <p:cNvPr id="36" name="35 CuadroTexto"/>
          <p:cNvSpPr txBox="1"/>
          <p:nvPr/>
        </p:nvSpPr>
        <p:spPr>
          <a:xfrm>
            <a:off x="2490091" y="3575052"/>
            <a:ext cx="2008883" cy="400110"/>
          </a:xfrm>
          <a:prstGeom prst="rect">
            <a:avLst/>
          </a:prstGeom>
          <a:noFill/>
        </p:spPr>
        <p:txBody>
          <a:bodyPr wrap="none" rtlCol="0">
            <a:spAutoFit/>
          </a:bodyPr>
          <a:lstStyle/>
          <a:p>
            <a:r>
              <a:rPr lang="es-MX" sz="2000" b="1" dirty="0" err="1" smtClean="0">
                <a:solidFill>
                  <a:srgbClr val="FFFF00"/>
                </a:solidFill>
              </a:rPr>
              <a:t>early</a:t>
            </a:r>
            <a:r>
              <a:rPr lang="es-MX" sz="2000" b="1" dirty="0" smtClean="0">
                <a:solidFill>
                  <a:srgbClr val="FFFF00"/>
                </a:solidFill>
              </a:rPr>
              <a:t> </a:t>
            </a:r>
            <a:r>
              <a:rPr lang="es-MX" sz="2000" b="1" dirty="0" err="1" smtClean="0">
                <a:solidFill>
                  <a:srgbClr val="FFFF00"/>
                </a:solidFill>
              </a:rPr>
              <a:t>Devonian</a:t>
            </a:r>
            <a:endParaRPr lang="es-AR" sz="2000" b="1" dirty="0">
              <a:solidFill>
                <a:srgbClr val="FFFF00"/>
              </a:solidFill>
            </a:endParaRPr>
          </a:p>
        </p:txBody>
      </p:sp>
      <p:sp>
        <p:nvSpPr>
          <p:cNvPr id="37" name="36 CuadroTexto"/>
          <p:cNvSpPr txBox="1"/>
          <p:nvPr/>
        </p:nvSpPr>
        <p:spPr>
          <a:xfrm>
            <a:off x="4466953" y="3576585"/>
            <a:ext cx="981359" cy="400110"/>
          </a:xfrm>
          <a:prstGeom prst="rect">
            <a:avLst/>
          </a:prstGeom>
          <a:noFill/>
        </p:spPr>
        <p:txBody>
          <a:bodyPr wrap="none" rtlCol="0">
            <a:spAutoFit/>
          </a:bodyPr>
          <a:lstStyle/>
          <a:p>
            <a:r>
              <a:rPr lang="es-MX" sz="2000" b="1" dirty="0" err="1" smtClean="0">
                <a:solidFill>
                  <a:srgbClr val="FFFF00"/>
                </a:solidFill>
              </a:rPr>
              <a:t>Pridoli</a:t>
            </a:r>
            <a:endParaRPr lang="es-AR" sz="2000" b="1" dirty="0">
              <a:solidFill>
                <a:srgbClr val="FFFF00"/>
              </a:solidFill>
            </a:endParaRPr>
          </a:p>
        </p:txBody>
      </p:sp>
      <p:sp>
        <p:nvSpPr>
          <p:cNvPr id="38" name="37 CuadroTexto"/>
          <p:cNvSpPr txBox="1"/>
          <p:nvPr/>
        </p:nvSpPr>
        <p:spPr>
          <a:xfrm>
            <a:off x="7534045" y="3611565"/>
            <a:ext cx="981359" cy="400110"/>
          </a:xfrm>
          <a:prstGeom prst="rect">
            <a:avLst/>
          </a:prstGeom>
          <a:noFill/>
        </p:spPr>
        <p:txBody>
          <a:bodyPr wrap="none" rtlCol="0">
            <a:spAutoFit/>
          </a:bodyPr>
          <a:lstStyle/>
          <a:p>
            <a:r>
              <a:rPr lang="es-MX" sz="2000" b="1" dirty="0" err="1" smtClean="0">
                <a:solidFill>
                  <a:srgbClr val="FFFF00"/>
                </a:solidFill>
              </a:rPr>
              <a:t>Pridoli</a:t>
            </a:r>
            <a:endParaRPr lang="es-AR" sz="1200" b="1" dirty="0">
              <a:solidFill>
                <a:srgbClr val="FFFF00"/>
              </a:solidFill>
            </a:endParaRPr>
          </a:p>
        </p:txBody>
      </p:sp>
      <p:sp>
        <p:nvSpPr>
          <p:cNvPr id="39" name="38 CuadroTexto"/>
          <p:cNvSpPr txBox="1"/>
          <p:nvPr/>
        </p:nvSpPr>
        <p:spPr>
          <a:xfrm>
            <a:off x="6032520" y="1822428"/>
            <a:ext cx="981359" cy="400110"/>
          </a:xfrm>
          <a:prstGeom prst="rect">
            <a:avLst/>
          </a:prstGeom>
          <a:noFill/>
        </p:spPr>
        <p:txBody>
          <a:bodyPr wrap="none" rtlCol="0">
            <a:spAutoFit/>
          </a:bodyPr>
          <a:lstStyle/>
          <a:p>
            <a:r>
              <a:rPr lang="es-MX" sz="2000" b="1" dirty="0" err="1" smtClean="0">
                <a:solidFill>
                  <a:srgbClr val="FFFF00"/>
                </a:solidFill>
              </a:rPr>
              <a:t>Pridoli</a:t>
            </a:r>
            <a:endParaRPr lang="es-AR" sz="1200" b="1" dirty="0">
              <a:solidFill>
                <a:srgbClr val="FFFF00"/>
              </a:solidFill>
            </a:endParaRPr>
          </a:p>
        </p:txBody>
      </p:sp>
      <p:sp>
        <p:nvSpPr>
          <p:cNvPr id="40" name="39 CuadroTexto"/>
          <p:cNvSpPr txBox="1"/>
          <p:nvPr/>
        </p:nvSpPr>
        <p:spPr>
          <a:xfrm>
            <a:off x="4124625" y="5183157"/>
            <a:ext cx="1907895" cy="400110"/>
          </a:xfrm>
          <a:prstGeom prst="rect">
            <a:avLst/>
          </a:prstGeom>
          <a:noFill/>
        </p:spPr>
        <p:txBody>
          <a:bodyPr wrap="none" rtlCol="0">
            <a:spAutoFit/>
          </a:bodyPr>
          <a:lstStyle/>
          <a:p>
            <a:r>
              <a:rPr lang="es-MX" sz="2000" b="1" dirty="0" smtClean="0">
                <a:solidFill>
                  <a:srgbClr val="FFFF00"/>
                </a:solidFill>
              </a:rPr>
              <a:t>late </a:t>
            </a:r>
            <a:r>
              <a:rPr lang="es-MX" sz="2000" b="1" dirty="0" err="1" smtClean="0">
                <a:solidFill>
                  <a:srgbClr val="FFFF00"/>
                </a:solidFill>
              </a:rPr>
              <a:t>Ludlovian</a:t>
            </a:r>
            <a:endParaRPr lang="es-AR" sz="2000" b="1" dirty="0">
              <a:solidFill>
                <a:srgbClr val="FFFF00"/>
              </a:solidFill>
            </a:endParaRPr>
          </a:p>
        </p:txBody>
      </p:sp>
      <p:sp>
        <p:nvSpPr>
          <p:cNvPr id="41" name="Text Box 93"/>
          <p:cNvSpPr txBox="1">
            <a:spLocks noChangeArrowheads="1"/>
          </p:cNvSpPr>
          <p:nvPr/>
        </p:nvSpPr>
        <p:spPr bwMode="auto">
          <a:xfrm>
            <a:off x="4097331" y="33291"/>
            <a:ext cx="3961213" cy="369332"/>
          </a:xfrm>
          <a:prstGeom prst="rect">
            <a:avLst/>
          </a:prstGeom>
          <a:noFill/>
          <a:ln w="9525">
            <a:noFill/>
            <a:miter lim="800000"/>
            <a:headEnd/>
            <a:tailEnd/>
          </a:ln>
        </p:spPr>
        <p:txBody>
          <a:bodyPr wrap="none">
            <a:spAutoFit/>
          </a:bodyPr>
          <a:lstStyle/>
          <a:p>
            <a:pPr eaLnBrk="1" hangingPunct="1"/>
            <a:r>
              <a:rPr lang="es-AR" dirty="0" err="1" smtClean="0">
                <a:solidFill>
                  <a:schemeClr val="bg1"/>
                </a:solidFill>
              </a:rPr>
              <a:t>Precordillera</a:t>
            </a:r>
            <a:r>
              <a:rPr lang="es-AR" dirty="0" smtClean="0">
                <a:solidFill>
                  <a:schemeClr val="bg1"/>
                </a:solidFill>
              </a:rPr>
              <a:t> </a:t>
            </a:r>
            <a:r>
              <a:rPr lang="es-AR" sz="1600" dirty="0" smtClean="0">
                <a:solidFill>
                  <a:schemeClr val="bg1"/>
                </a:solidFill>
              </a:rPr>
              <a:t>(Quebrada Ancha </a:t>
            </a:r>
            <a:r>
              <a:rPr lang="es-AR" sz="1600" dirty="0" err="1" smtClean="0">
                <a:solidFill>
                  <a:schemeClr val="bg1"/>
                </a:solidFill>
              </a:rPr>
              <a:t>Section</a:t>
            </a:r>
            <a:r>
              <a:rPr lang="es-AR" sz="1600" dirty="0" smtClean="0">
                <a:solidFill>
                  <a:schemeClr val="bg1"/>
                </a:solidFill>
              </a:rPr>
              <a:t>)</a:t>
            </a:r>
            <a:endParaRPr lang="es-AR" sz="16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igure 3.tif"/>
          <p:cNvPicPr>
            <a:picLocks noChangeAspect="1"/>
          </p:cNvPicPr>
          <p:nvPr/>
        </p:nvPicPr>
        <p:blipFill>
          <a:blip r:embed="rId2" cstate="print"/>
          <a:stretch>
            <a:fillRect/>
          </a:stretch>
        </p:blipFill>
        <p:spPr>
          <a:xfrm>
            <a:off x="7305169" y="1749402"/>
            <a:ext cx="1721417" cy="4740245"/>
          </a:xfrm>
          <a:prstGeom prst="rect">
            <a:avLst/>
          </a:prstGeom>
          <a:ln>
            <a:noFill/>
          </a:ln>
          <a:effectLst>
            <a:outerShdw blurRad="190500" algn="tl" rotWithShape="0">
              <a:srgbClr val="000000">
                <a:alpha val="70000"/>
              </a:srgbClr>
            </a:outerShdw>
          </a:effectLst>
        </p:spPr>
      </p:pic>
      <p:sp>
        <p:nvSpPr>
          <p:cNvPr id="4097" name="Rectangle 1"/>
          <p:cNvSpPr>
            <a:spLocks noChangeArrowheads="1"/>
          </p:cNvSpPr>
          <p:nvPr/>
        </p:nvSpPr>
        <p:spPr bwMode="auto">
          <a:xfrm>
            <a:off x="4746691" y="4547730"/>
            <a:ext cx="234470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1" hangingPunct="1"/>
            <a:r>
              <a:rPr lang="en-US" sz="800" b="1" dirty="0" smtClean="0">
                <a:solidFill>
                  <a:srgbClr val="FFFF99"/>
                </a:solidFill>
                <a:latin typeface="Arial" pitchFamily="34" charset="0"/>
                <a:ea typeface="Times New Roman" pitchFamily="18" charset="0"/>
              </a:rPr>
              <a:t>A</a:t>
            </a:r>
            <a:r>
              <a:rPr lang="en-US" sz="800" dirty="0" smtClean="0">
                <a:solidFill>
                  <a:srgbClr val="FFFF99"/>
                </a:solidFill>
                <a:latin typeface="Arial" pitchFamily="34" charset="0"/>
                <a:ea typeface="Times New Roman" pitchFamily="18" charset="0"/>
              </a:rPr>
              <a:t>: Silurian basins of northwestern Argentina showing studied localities. Modified from </a:t>
            </a:r>
            <a:r>
              <a:rPr lang="en-US" sz="800" dirty="0" err="1" smtClean="0">
                <a:solidFill>
                  <a:srgbClr val="FFFF99"/>
                </a:solidFill>
                <a:latin typeface="Arial" pitchFamily="34" charset="0"/>
                <a:ea typeface="Times New Roman" pitchFamily="18" charset="0"/>
              </a:rPr>
              <a:t>Benedetto</a:t>
            </a:r>
            <a:r>
              <a:rPr lang="en-US" sz="800" dirty="0" smtClean="0">
                <a:solidFill>
                  <a:srgbClr val="FFFF99"/>
                </a:solidFill>
                <a:latin typeface="Arial" pitchFamily="34" charset="0"/>
                <a:ea typeface="Times New Roman" pitchFamily="18" charset="0"/>
              </a:rPr>
              <a:t> (2010). </a:t>
            </a:r>
            <a:endParaRPr lang="es-AR" sz="800" dirty="0" smtClean="0">
              <a:solidFill>
                <a:srgbClr val="FFFF99"/>
              </a:solidFill>
              <a:latin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FFFF99"/>
                </a:solidFill>
                <a:effectLst/>
                <a:latin typeface="Arial" pitchFamily="34" charset="0"/>
                <a:ea typeface="Times New Roman" pitchFamily="18" charset="0"/>
              </a:rPr>
              <a:t>B:</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Location map of the </a:t>
            </a:r>
            <a:r>
              <a:rPr kumimoji="0" lang="en-US" sz="800" b="0" i="0" u="none" strike="noStrike" cap="none" normalizeH="0" baseline="0" dirty="0" err="1" smtClean="0">
                <a:ln>
                  <a:noFill/>
                </a:ln>
                <a:solidFill>
                  <a:srgbClr val="FFFF99"/>
                </a:solidFill>
                <a:effectLst/>
                <a:latin typeface="Arial" pitchFamily="34" charset="0"/>
                <a:ea typeface="Times New Roman" pitchFamily="18" charset="0"/>
              </a:rPr>
              <a:t>Precordillera</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Basin showing </a:t>
            </a:r>
            <a:r>
              <a:rPr lang="en-US" sz="800" dirty="0" smtClean="0">
                <a:solidFill>
                  <a:srgbClr val="FFFF99"/>
                </a:solidFill>
                <a:latin typeface="Arial" pitchFamily="34" charset="0"/>
                <a:ea typeface="Times New Roman" pitchFamily="18" charset="0"/>
              </a:rPr>
              <a:t>Silurian and Devonian studied  </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localities. Modified from Keller (1999) and Edwards </a:t>
            </a:r>
            <a:r>
              <a:rPr kumimoji="0" lang="en-US" sz="800" b="0" i="1" u="none" strike="noStrike" cap="none" normalizeH="0" baseline="0" dirty="0" smtClean="0">
                <a:ln>
                  <a:noFill/>
                </a:ln>
                <a:solidFill>
                  <a:srgbClr val="FFFF99"/>
                </a:solidFill>
                <a:effectLst/>
                <a:latin typeface="Arial" pitchFamily="34" charset="0"/>
                <a:ea typeface="Times New Roman" pitchFamily="18" charset="0"/>
              </a:rPr>
              <a:t>et al</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(2009). </a:t>
            </a:r>
            <a:endParaRPr kumimoji="0" lang="es-AR" sz="800" b="0" i="0" u="none" strike="noStrike" cap="none" normalizeH="0" baseline="0" dirty="0" smtClean="0">
              <a:ln>
                <a:noFill/>
              </a:ln>
              <a:solidFill>
                <a:srgbClr val="FFFF99"/>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FFFF99"/>
                </a:solidFill>
                <a:effectLst/>
                <a:latin typeface="Arial" pitchFamily="34" charset="0"/>
                <a:ea typeface="Times New Roman" pitchFamily="18" charset="0"/>
              </a:rPr>
              <a:t>C</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a:t>
            </a:r>
            <a:r>
              <a:rPr kumimoji="0" lang="en-US" sz="800" b="0" i="0" u="none" strike="noStrike" cap="none" normalizeH="0" baseline="0" dirty="0" err="1" smtClean="0">
                <a:ln>
                  <a:noFill/>
                </a:ln>
                <a:solidFill>
                  <a:srgbClr val="FFFF99"/>
                </a:solidFill>
                <a:effectLst/>
                <a:latin typeface="Arial" pitchFamily="34" charset="0"/>
                <a:ea typeface="Times New Roman" pitchFamily="18" charset="0"/>
              </a:rPr>
              <a:t>Palaeogeographic</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maps of the Late Silurian and Early Devonian (upper map) and of the Early Middle-Devonian (lower map), showing the location of studied basins. Continental land areas are indicated in grey. Modified from Cocks and </a:t>
            </a:r>
            <a:r>
              <a:rPr kumimoji="0" lang="en-US" sz="800" b="0" i="0" u="none" strike="noStrike" cap="none" normalizeH="0" baseline="0" dirty="0" err="1" smtClean="0">
                <a:ln>
                  <a:noFill/>
                </a:ln>
                <a:solidFill>
                  <a:srgbClr val="FFFF99"/>
                </a:solidFill>
                <a:effectLst/>
                <a:latin typeface="Arial" pitchFamily="34" charset="0"/>
                <a:ea typeface="Times New Roman" pitchFamily="18" charset="0"/>
              </a:rPr>
              <a:t>Torsvik</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(2002) and </a:t>
            </a:r>
            <a:r>
              <a:rPr kumimoji="0" lang="en-US" sz="800" b="0" i="0" u="none" strike="noStrike" cap="none" normalizeH="0" baseline="0" dirty="0" err="1" smtClean="0">
                <a:ln>
                  <a:noFill/>
                </a:ln>
                <a:solidFill>
                  <a:srgbClr val="FFFF99"/>
                </a:solidFill>
                <a:effectLst/>
                <a:latin typeface="Arial" pitchFamily="34" charset="0"/>
                <a:ea typeface="Times New Roman" pitchFamily="18" charset="0"/>
              </a:rPr>
              <a:t>Benedetto</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(2010).</a:t>
            </a:r>
            <a:endParaRPr kumimoji="0" lang="en-US" sz="800" b="0" i="0" u="none" strike="noStrike" cap="none" normalizeH="0" baseline="0" dirty="0" smtClean="0">
              <a:ln>
                <a:noFill/>
              </a:ln>
              <a:solidFill>
                <a:srgbClr val="FFFF99"/>
              </a:solidFill>
              <a:effectLst/>
              <a:latin typeface="Arial" pitchFamily="34" charset="0"/>
            </a:endParaRPr>
          </a:p>
        </p:txBody>
      </p:sp>
      <p:sp>
        <p:nvSpPr>
          <p:cNvPr id="4098" name="Rectangle 2"/>
          <p:cNvSpPr>
            <a:spLocks noChangeArrowheads="1"/>
          </p:cNvSpPr>
          <p:nvPr/>
        </p:nvSpPr>
        <p:spPr bwMode="auto">
          <a:xfrm>
            <a:off x="4754565" y="1639863"/>
            <a:ext cx="248288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FFFF99"/>
                </a:solidFill>
                <a:effectLst/>
                <a:latin typeface="Arial" pitchFamily="34" charset="0"/>
                <a:ea typeface="Times New Roman" pitchFamily="18" charset="0"/>
              </a:rPr>
              <a:t>Evolution of the </a:t>
            </a:r>
            <a:r>
              <a:rPr kumimoji="0" lang="en-US" sz="800" b="0" i="0" u="none" strike="noStrike" cap="none" normalizeH="0" baseline="0" dirty="0" err="1" smtClean="0">
                <a:ln>
                  <a:noFill/>
                </a:ln>
                <a:solidFill>
                  <a:srgbClr val="FFFF99"/>
                </a:solidFill>
                <a:effectLst/>
                <a:latin typeface="Arial" pitchFamily="34" charset="0"/>
                <a:ea typeface="Times New Roman" pitchFamily="18" charset="0"/>
              </a:rPr>
              <a:t>Precordillera</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Basin during the Silurian and the Devonian.</a:t>
            </a:r>
            <a:r>
              <a:rPr kumimoji="0" lang="es-AR" sz="800" b="0" i="0" u="none" strike="noStrike" cap="none" normalizeH="0" baseline="0" dirty="0" smtClean="0">
                <a:ln>
                  <a:noFill/>
                </a:ln>
                <a:solidFill>
                  <a:srgbClr val="FFFF99"/>
                </a:solidFill>
                <a:effectLst/>
                <a:latin typeface="Arial" pitchFamily="34" charset="0"/>
              </a:rPr>
              <a:t> </a:t>
            </a:r>
          </a:p>
        </p:txBody>
      </p:sp>
      <p:sp>
        <p:nvSpPr>
          <p:cNvPr id="7" name="6 Rectángulo"/>
          <p:cNvSpPr/>
          <p:nvPr/>
        </p:nvSpPr>
        <p:spPr>
          <a:xfrm>
            <a:off x="5411799" y="6496092"/>
            <a:ext cx="4206870" cy="338554"/>
          </a:xfrm>
          <a:prstGeom prst="rect">
            <a:avLst/>
          </a:prstGeom>
        </p:spPr>
        <p:txBody>
          <a:bodyPr wrap="square">
            <a:spAutoFit/>
          </a:bodyPr>
          <a:lstStyle/>
          <a:p>
            <a:r>
              <a:rPr lang="es-AR" sz="800" dirty="0" err="1" smtClean="0">
                <a:solidFill>
                  <a:srgbClr val="FFFF99"/>
                </a:solidFill>
              </a:rPr>
              <a:t>Diversity</a:t>
            </a:r>
            <a:r>
              <a:rPr lang="es-AR" sz="800" dirty="0" smtClean="0">
                <a:solidFill>
                  <a:srgbClr val="FFFF99"/>
                </a:solidFill>
              </a:rPr>
              <a:t> </a:t>
            </a:r>
            <a:r>
              <a:rPr lang="es-AR" sz="800" dirty="0" err="1" smtClean="0">
                <a:solidFill>
                  <a:srgbClr val="FFFF99"/>
                </a:solidFill>
              </a:rPr>
              <a:t>trends</a:t>
            </a:r>
            <a:r>
              <a:rPr lang="es-AR" sz="800" dirty="0" smtClean="0">
                <a:solidFill>
                  <a:srgbClr val="FFFF99"/>
                </a:solidFill>
              </a:rPr>
              <a:t> of </a:t>
            </a:r>
            <a:r>
              <a:rPr lang="es-AR" sz="800" dirty="0" err="1" smtClean="0">
                <a:solidFill>
                  <a:srgbClr val="FFFF99"/>
                </a:solidFill>
              </a:rPr>
              <a:t>acritarchs</a:t>
            </a:r>
            <a:r>
              <a:rPr lang="es-AR" sz="800" dirty="0" smtClean="0">
                <a:solidFill>
                  <a:srgbClr val="FFFF99"/>
                </a:solidFill>
              </a:rPr>
              <a:t>, </a:t>
            </a:r>
            <a:r>
              <a:rPr lang="es-AR" sz="800" dirty="0" err="1" smtClean="0">
                <a:solidFill>
                  <a:srgbClr val="FFFF99"/>
                </a:solidFill>
              </a:rPr>
              <a:t>chlorophytes</a:t>
            </a:r>
            <a:r>
              <a:rPr lang="es-AR" sz="800" dirty="0" smtClean="0">
                <a:solidFill>
                  <a:srgbClr val="FFFF99"/>
                </a:solidFill>
              </a:rPr>
              <a:t>, total </a:t>
            </a:r>
            <a:r>
              <a:rPr lang="es-AR" sz="800" dirty="0" err="1" smtClean="0">
                <a:solidFill>
                  <a:srgbClr val="FFFF99"/>
                </a:solidFill>
              </a:rPr>
              <a:t>phytoplankton</a:t>
            </a:r>
            <a:r>
              <a:rPr lang="es-AR" sz="800" dirty="0" smtClean="0">
                <a:solidFill>
                  <a:srgbClr val="FFFF99"/>
                </a:solidFill>
              </a:rPr>
              <a:t>, and </a:t>
            </a:r>
            <a:r>
              <a:rPr lang="es-AR" sz="800" dirty="0" err="1" smtClean="0">
                <a:solidFill>
                  <a:srgbClr val="FFFF99"/>
                </a:solidFill>
              </a:rPr>
              <a:t>miospores</a:t>
            </a:r>
            <a:r>
              <a:rPr lang="es-AR" sz="800" dirty="0" smtClean="0">
                <a:solidFill>
                  <a:srgbClr val="FFFF99"/>
                </a:solidFill>
              </a:rPr>
              <a:t>. </a:t>
            </a:r>
            <a:r>
              <a:rPr lang="es-AR" sz="800" dirty="0" err="1" smtClean="0">
                <a:solidFill>
                  <a:srgbClr val="FFFF99"/>
                </a:solidFill>
              </a:rPr>
              <a:t>Composite</a:t>
            </a:r>
            <a:r>
              <a:rPr lang="es-AR" sz="800" dirty="0" smtClean="0">
                <a:solidFill>
                  <a:srgbClr val="FFFF99"/>
                </a:solidFill>
              </a:rPr>
              <a:t> </a:t>
            </a:r>
            <a:r>
              <a:rPr lang="es-AR" sz="800" dirty="0" err="1" smtClean="0">
                <a:solidFill>
                  <a:srgbClr val="FFFF99"/>
                </a:solidFill>
              </a:rPr>
              <a:t>species</a:t>
            </a:r>
            <a:r>
              <a:rPr lang="es-AR" sz="800" dirty="0" smtClean="0">
                <a:solidFill>
                  <a:srgbClr val="FFFF99"/>
                </a:solidFill>
              </a:rPr>
              <a:t> </a:t>
            </a:r>
            <a:r>
              <a:rPr lang="es-AR" sz="800" dirty="0" err="1" smtClean="0">
                <a:solidFill>
                  <a:srgbClr val="FFFF99"/>
                </a:solidFill>
              </a:rPr>
              <a:t>diversity</a:t>
            </a:r>
            <a:r>
              <a:rPr lang="es-AR" sz="800" dirty="0" smtClean="0">
                <a:solidFill>
                  <a:srgbClr val="FFFF99"/>
                </a:solidFill>
              </a:rPr>
              <a:t> </a:t>
            </a:r>
            <a:r>
              <a:rPr lang="es-AR" sz="800" dirty="0" err="1" smtClean="0">
                <a:solidFill>
                  <a:srgbClr val="FFFF99"/>
                </a:solidFill>
              </a:rPr>
              <a:t>values</a:t>
            </a:r>
            <a:r>
              <a:rPr lang="es-AR" sz="800" dirty="0" smtClean="0">
                <a:solidFill>
                  <a:srgbClr val="FFFF99"/>
                </a:solidFill>
              </a:rPr>
              <a:t> are </a:t>
            </a:r>
            <a:r>
              <a:rPr lang="es-AR" sz="800" dirty="0" err="1" smtClean="0">
                <a:solidFill>
                  <a:srgbClr val="FFFF99"/>
                </a:solidFill>
              </a:rPr>
              <a:t>plotted</a:t>
            </a:r>
            <a:r>
              <a:rPr lang="es-AR" sz="800" dirty="0" smtClean="0">
                <a:solidFill>
                  <a:srgbClr val="FFFF99"/>
                </a:solidFill>
              </a:rPr>
              <a:t> </a:t>
            </a:r>
            <a:r>
              <a:rPr lang="es-AR" sz="800" dirty="0" err="1" smtClean="0">
                <a:solidFill>
                  <a:srgbClr val="FFFF99"/>
                </a:solidFill>
              </a:rPr>
              <a:t>by</a:t>
            </a:r>
            <a:r>
              <a:rPr lang="es-AR" sz="800" dirty="0" smtClean="0">
                <a:solidFill>
                  <a:srgbClr val="FFFF99"/>
                </a:solidFill>
              </a:rPr>
              <a:t> series.</a:t>
            </a:r>
            <a:endParaRPr lang="es-AR" sz="800" dirty="0">
              <a:solidFill>
                <a:srgbClr val="FFFF99"/>
              </a:solidFill>
            </a:endParaRPr>
          </a:p>
        </p:txBody>
      </p:sp>
      <p:sp>
        <p:nvSpPr>
          <p:cNvPr id="8" name="7 CuadroTexto"/>
          <p:cNvSpPr txBox="1"/>
          <p:nvPr/>
        </p:nvSpPr>
        <p:spPr>
          <a:xfrm>
            <a:off x="1870038" y="6432436"/>
            <a:ext cx="2170787" cy="246221"/>
          </a:xfrm>
          <a:prstGeom prst="rect">
            <a:avLst/>
          </a:prstGeom>
          <a:noFill/>
        </p:spPr>
        <p:txBody>
          <a:bodyPr wrap="none" rtlCol="0">
            <a:spAutoFit/>
          </a:bodyPr>
          <a:lstStyle/>
          <a:p>
            <a:r>
              <a:rPr lang="es-MX" sz="1000" dirty="0" smtClean="0">
                <a:solidFill>
                  <a:srgbClr val="FFFFCC"/>
                </a:solidFill>
              </a:rPr>
              <a:t>Rubinstein &amp; García Muro, in </a:t>
            </a:r>
            <a:r>
              <a:rPr lang="es-MX" sz="1000" dirty="0" err="1" smtClean="0">
                <a:solidFill>
                  <a:srgbClr val="FFFFCC"/>
                </a:solidFill>
              </a:rPr>
              <a:t>press</a:t>
            </a:r>
            <a:endParaRPr lang="es-AR" sz="1000" dirty="0">
              <a:solidFill>
                <a:srgbClr val="FFFFCC"/>
              </a:solidFill>
            </a:endParaRPr>
          </a:p>
        </p:txBody>
      </p:sp>
      <p:pic>
        <p:nvPicPr>
          <p:cNvPr id="9" name="8 Imagen" descr="Nueva imagen.JPG"/>
          <p:cNvPicPr>
            <a:picLocks noChangeAspect="1"/>
          </p:cNvPicPr>
          <p:nvPr/>
        </p:nvPicPr>
        <p:blipFill>
          <a:blip r:embed="rId3" cstate="print"/>
          <a:stretch>
            <a:fillRect/>
          </a:stretch>
        </p:blipFill>
        <p:spPr>
          <a:xfrm>
            <a:off x="28590" y="252369"/>
            <a:ext cx="4725975" cy="6045976"/>
          </a:xfrm>
          <a:prstGeom prst="rect">
            <a:avLst/>
          </a:prstGeom>
          <a:ln>
            <a:noFill/>
          </a:ln>
          <a:effectLst>
            <a:outerShdw blurRad="190500" algn="tl" rotWithShape="0">
              <a:srgbClr val="000000">
                <a:alpha val="70000"/>
              </a:srgbClr>
            </a:outerShdw>
          </a:effectLst>
        </p:spPr>
      </p:pic>
      <p:pic>
        <p:nvPicPr>
          <p:cNvPr id="10" name="9 Imagen" descr="Preco corte.JPG"/>
          <p:cNvPicPr>
            <a:picLocks noChangeAspect="1"/>
          </p:cNvPicPr>
          <p:nvPr/>
        </p:nvPicPr>
        <p:blipFill>
          <a:blip r:embed="rId4" cstate="print"/>
          <a:stretch>
            <a:fillRect/>
          </a:stretch>
        </p:blipFill>
        <p:spPr>
          <a:xfrm>
            <a:off x="4754565" y="252369"/>
            <a:ext cx="4347027" cy="1387494"/>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Text Box 4"/>
          <p:cNvSpPr txBox="1">
            <a:spLocks noChangeArrowheads="1"/>
          </p:cNvSpPr>
          <p:nvPr/>
        </p:nvSpPr>
        <p:spPr bwMode="auto">
          <a:xfrm>
            <a:off x="4170357" y="5181624"/>
            <a:ext cx="5288044" cy="307777"/>
          </a:xfrm>
          <a:prstGeom prst="rect">
            <a:avLst/>
          </a:prstGeom>
          <a:noFill/>
          <a:ln w="9525">
            <a:noFill/>
            <a:miter lim="800000"/>
            <a:headEnd/>
            <a:tailEnd/>
          </a:ln>
          <a:effectLst/>
        </p:spPr>
        <p:txBody>
          <a:bodyPr wrap="square">
            <a:spAutoFit/>
          </a:bodyPr>
          <a:lstStyle/>
          <a:p>
            <a:pPr eaLnBrk="1" hangingPunct="1">
              <a:spcBef>
                <a:spcPct val="50000"/>
              </a:spcBef>
              <a:defRPr/>
            </a:pPr>
            <a:r>
              <a:rPr lang="es-AR" sz="1400" b="1" dirty="0" err="1" smtClean="0">
                <a:solidFill>
                  <a:schemeClr val="bg1"/>
                </a:solidFill>
                <a:effectLst>
                  <a:outerShdw blurRad="38100" dist="38100" dir="2700000" algn="tl">
                    <a:srgbClr val="000000">
                      <a:alpha val="43137"/>
                    </a:srgbClr>
                  </a:outerShdw>
                </a:effectLst>
              </a:rPr>
              <a:t>oldest</a:t>
            </a:r>
            <a:r>
              <a:rPr lang="es-AR" sz="1400" b="1" dirty="0" smtClean="0">
                <a:solidFill>
                  <a:schemeClr val="bg1"/>
                </a:solidFill>
                <a:effectLst>
                  <a:outerShdw blurRad="38100" dist="38100" dir="2700000" algn="tl">
                    <a:srgbClr val="000000">
                      <a:alpha val="43137"/>
                    </a:srgbClr>
                  </a:outerShdw>
                </a:effectLst>
              </a:rPr>
              <a:t> </a:t>
            </a:r>
            <a:r>
              <a:rPr lang="es-AR" sz="1400" b="1" dirty="0" err="1" smtClean="0">
                <a:solidFill>
                  <a:schemeClr val="bg1"/>
                </a:solidFill>
                <a:effectLst>
                  <a:outerShdw blurRad="38100" dist="38100" dir="2700000" algn="tl">
                    <a:srgbClr val="000000">
                      <a:alpha val="43137"/>
                    </a:srgbClr>
                  </a:outerShdw>
                </a:effectLst>
              </a:rPr>
              <a:t>cryptospores</a:t>
            </a:r>
            <a:r>
              <a:rPr lang="es-AR" sz="1400" b="1" dirty="0" smtClean="0">
                <a:solidFill>
                  <a:schemeClr val="bg1"/>
                </a:solidFill>
                <a:effectLst>
                  <a:outerShdw blurRad="38100" dist="38100" dir="2700000" algn="tl">
                    <a:srgbClr val="000000">
                      <a:alpha val="43137"/>
                    </a:srgbClr>
                  </a:outerShdw>
                </a:effectLst>
              </a:rPr>
              <a:t> </a:t>
            </a:r>
            <a:r>
              <a:rPr lang="en-US" sz="1400" b="1" dirty="0" smtClean="0">
                <a:solidFill>
                  <a:schemeClr val="bg1"/>
                </a:solidFill>
                <a:effectLst>
                  <a:outerShdw blurRad="38100" dist="38100" dir="2700000" algn="tl">
                    <a:srgbClr val="000000">
                      <a:alpha val="43137"/>
                    </a:srgbClr>
                  </a:outerShdw>
                </a:effectLst>
              </a:rPr>
              <a:t>(</a:t>
            </a:r>
            <a:r>
              <a:rPr lang="en-US" sz="1400" b="1" dirty="0" err="1" smtClean="0">
                <a:solidFill>
                  <a:schemeClr val="bg1"/>
                </a:solidFill>
                <a:effectLst>
                  <a:outerShdw blurRad="38100" dist="38100" dir="2700000" algn="tl">
                    <a:srgbClr val="000000">
                      <a:alpha val="43137"/>
                    </a:srgbClr>
                  </a:outerShdw>
                </a:effectLst>
              </a:rPr>
              <a:t>Strother</a:t>
            </a:r>
            <a:r>
              <a:rPr lang="en-US" sz="1400" b="1" dirty="0" smtClean="0">
                <a:solidFill>
                  <a:schemeClr val="bg1"/>
                </a:solidFill>
                <a:effectLst>
                  <a:outerShdw blurRad="38100" dist="38100" dir="2700000" algn="tl">
                    <a:srgbClr val="000000">
                      <a:alpha val="43137"/>
                    </a:srgbClr>
                  </a:outerShdw>
                </a:effectLst>
              </a:rPr>
              <a:t> </a:t>
            </a:r>
            <a:r>
              <a:rPr lang="en-US" sz="1400" b="1" i="1" dirty="0" smtClean="0">
                <a:solidFill>
                  <a:schemeClr val="bg1"/>
                </a:solidFill>
                <a:effectLst>
                  <a:outerShdw blurRad="38100" dist="38100" dir="2700000" algn="tl">
                    <a:srgbClr val="000000">
                      <a:alpha val="43137"/>
                    </a:srgbClr>
                  </a:outerShdw>
                </a:effectLst>
              </a:rPr>
              <a:t>et al</a:t>
            </a:r>
            <a:r>
              <a:rPr lang="en-US" sz="1400" b="1" dirty="0" smtClean="0">
                <a:solidFill>
                  <a:schemeClr val="bg1"/>
                </a:solidFill>
                <a:effectLst>
                  <a:outerShdw blurRad="38100" dist="38100" dir="2700000" algn="tl">
                    <a:srgbClr val="000000">
                      <a:alpha val="43137"/>
                    </a:srgbClr>
                  </a:outerShdw>
                </a:effectLst>
              </a:rPr>
              <a:t>., 1996, </a:t>
            </a:r>
            <a:r>
              <a:rPr lang="en-US" sz="1400" b="1" dirty="0" err="1" smtClean="0">
                <a:solidFill>
                  <a:schemeClr val="bg1"/>
                </a:solidFill>
                <a:effectLst>
                  <a:outerShdw blurRad="38100" dist="38100" dir="2700000" algn="tl">
                    <a:srgbClr val="000000">
                      <a:alpha val="43137"/>
                    </a:srgbClr>
                  </a:outerShdw>
                </a:effectLst>
              </a:rPr>
              <a:t>Vavrdová</a:t>
            </a:r>
            <a:r>
              <a:rPr lang="en-US" sz="1400" b="1" dirty="0" smtClean="0">
                <a:solidFill>
                  <a:schemeClr val="bg1"/>
                </a:solidFill>
                <a:effectLst>
                  <a:outerShdw blurRad="38100" dist="38100" dir="2700000" algn="tl">
                    <a:srgbClr val="000000">
                      <a:alpha val="43137"/>
                    </a:srgbClr>
                  </a:outerShdw>
                </a:effectLst>
              </a:rPr>
              <a:t>, 1990)</a:t>
            </a:r>
            <a:endParaRPr lang="es-ES" sz="1300" b="1" dirty="0">
              <a:solidFill>
                <a:schemeClr val="bg1"/>
              </a:solidFill>
              <a:effectLst>
                <a:outerShdw blurRad="38100" dist="38100" dir="2700000" algn="tl">
                  <a:srgbClr val="000000"/>
                </a:outerShdw>
              </a:effectLst>
            </a:endParaRPr>
          </a:p>
        </p:txBody>
      </p:sp>
      <p:sp>
        <p:nvSpPr>
          <p:cNvPr id="131078" name="Text Box 6"/>
          <p:cNvSpPr txBox="1">
            <a:spLocks noChangeArrowheads="1"/>
          </p:cNvSpPr>
          <p:nvPr/>
        </p:nvSpPr>
        <p:spPr bwMode="auto">
          <a:xfrm>
            <a:off x="3914766" y="4283904"/>
            <a:ext cx="5367411" cy="276999"/>
          </a:xfrm>
          <a:prstGeom prst="rect">
            <a:avLst/>
          </a:prstGeom>
          <a:noFill/>
          <a:ln w="9525">
            <a:noFill/>
            <a:miter lim="800000"/>
            <a:headEnd/>
            <a:tailEnd/>
          </a:ln>
        </p:spPr>
        <p:txBody>
          <a:bodyPr wrap="square">
            <a:spAutoFit/>
          </a:bodyPr>
          <a:lstStyle/>
          <a:p>
            <a:r>
              <a:rPr lang="es-AR" sz="1200" dirty="0" smtClean="0">
                <a:solidFill>
                  <a:schemeClr val="bg1"/>
                </a:solidFill>
              </a:rPr>
              <a:t>       </a:t>
            </a:r>
            <a:r>
              <a:rPr lang="es-AR" sz="1200" dirty="0" err="1" smtClean="0">
                <a:solidFill>
                  <a:schemeClr val="bg1"/>
                </a:solidFill>
              </a:rPr>
              <a:t>oldest</a:t>
            </a:r>
            <a:r>
              <a:rPr lang="es-AR" sz="1200" dirty="0" smtClean="0">
                <a:solidFill>
                  <a:schemeClr val="bg1"/>
                </a:solidFill>
              </a:rPr>
              <a:t> </a:t>
            </a:r>
            <a:r>
              <a:rPr lang="es-AR" sz="1200" dirty="0" err="1" smtClean="0">
                <a:solidFill>
                  <a:schemeClr val="bg1"/>
                </a:solidFill>
              </a:rPr>
              <a:t>laevigate</a:t>
            </a:r>
            <a:r>
              <a:rPr lang="es-AR" sz="1200" dirty="0" smtClean="0">
                <a:solidFill>
                  <a:schemeClr val="bg1"/>
                </a:solidFill>
              </a:rPr>
              <a:t> trilete </a:t>
            </a:r>
            <a:r>
              <a:rPr lang="es-AR" sz="1200" dirty="0" err="1" smtClean="0">
                <a:solidFill>
                  <a:schemeClr val="bg1"/>
                </a:solidFill>
              </a:rPr>
              <a:t>spores</a:t>
            </a:r>
            <a:r>
              <a:rPr lang="es-AR" sz="1200" dirty="0" smtClean="0">
                <a:solidFill>
                  <a:schemeClr val="bg1"/>
                </a:solidFill>
              </a:rPr>
              <a:t> </a:t>
            </a:r>
            <a:r>
              <a:rPr lang="es-AR" sz="1200" dirty="0" err="1" smtClean="0">
                <a:solidFill>
                  <a:schemeClr val="bg1"/>
                </a:solidFill>
              </a:rPr>
              <a:t>from</a:t>
            </a:r>
            <a:r>
              <a:rPr lang="es-AR" sz="1200" dirty="0" smtClean="0">
                <a:solidFill>
                  <a:schemeClr val="bg1"/>
                </a:solidFill>
              </a:rPr>
              <a:t> </a:t>
            </a:r>
            <a:r>
              <a:rPr lang="es-AR" sz="1200" dirty="0" err="1" smtClean="0">
                <a:solidFill>
                  <a:schemeClr val="bg1"/>
                </a:solidFill>
              </a:rPr>
              <a:t>Turkey</a:t>
            </a:r>
            <a:r>
              <a:rPr lang="es-AR" sz="1200" dirty="0" smtClean="0">
                <a:solidFill>
                  <a:schemeClr val="bg1"/>
                </a:solidFill>
              </a:rPr>
              <a:t> (</a:t>
            </a:r>
            <a:r>
              <a:rPr lang="es-AR" sz="1200" dirty="0" err="1" smtClean="0">
                <a:solidFill>
                  <a:schemeClr val="bg1"/>
                </a:solidFill>
              </a:rPr>
              <a:t>Steemans</a:t>
            </a:r>
            <a:r>
              <a:rPr lang="es-AR" sz="1200" dirty="0" smtClean="0">
                <a:solidFill>
                  <a:schemeClr val="bg1"/>
                </a:solidFill>
              </a:rPr>
              <a:t> </a:t>
            </a:r>
            <a:r>
              <a:rPr lang="es-AR" sz="1200" i="1" dirty="0" smtClean="0">
                <a:solidFill>
                  <a:schemeClr val="bg1"/>
                </a:solidFill>
              </a:rPr>
              <a:t>et al</a:t>
            </a:r>
            <a:r>
              <a:rPr lang="es-AR" sz="1200" dirty="0" smtClean="0">
                <a:solidFill>
                  <a:schemeClr val="bg1"/>
                </a:solidFill>
              </a:rPr>
              <a:t>.,1996)</a:t>
            </a:r>
            <a:endParaRPr lang="es-AR" sz="1200" b="1" dirty="0">
              <a:solidFill>
                <a:schemeClr val="bg1"/>
              </a:solidFill>
            </a:endParaRPr>
          </a:p>
        </p:txBody>
      </p:sp>
      <p:sp>
        <p:nvSpPr>
          <p:cNvPr id="131079" name="Line 7"/>
          <p:cNvSpPr>
            <a:spLocks noChangeShapeType="1"/>
          </p:cNvSpPr>
          <p:nvPr/>
        </p:nvSpPr>
        <p:spPr bwMode="auto">
          <a:xfrm flipH="1">
            <a:off x="3695688" y="5327676"/>
            <a:ext cx="533400" cy="0"/>
          </a:xfrm>
          <a:prstGeom prst="line">
            <a:avLst/>
          </a:prstGeom>
          <a:noFill/>
          <a:ln w="57150">
            <a:solidFill>
              <a:srgbClr val="6600FF"/>
            </a:solidFill>
            <a:round/>
            <a:headEnd/>
            <a:tailEnd type="triangle" w="med" len="med"/>
          </a:ln>
        </p:spPr>
        <p:txBody>
          <a:bodyPr/>
          <a:lstStyle/>
          <a:p>
            <a:endParaRPr lang="es-AR"/>
          </a:p>
        </p:txBody>
      </p:sp>
      <p:sp>
        <p:nvSpPr>
          <p:cNvPr id="131081" name="Line 9"/>
          <p:cNvSpPr>
            <a:spLocks noChangeShapeType="1"/>
          </p:cNvSpPr>
          <p:nvPr/>
        </p:nvSpPr>
        <p:spPr bwMode="auto">
          <a:xfrm flipH="1" flipV="1">
            <a:off x="3695688" y="4414851"/>
            <a:ext cx="495300" cy="0"/>
          </a:xfrm>
          <a:prstGeom prst="line">
            <a:avLst/>
          </a:prstGeom>
          <a:noFill/>
          <a:ln w="57150">
            <a:solidFill>
              <a:srgbClr val="6600FF"/>
            </a:solidFill>
            <a:round/>
            <a:headEnd/>
            <a:tailEnd type="triangle" w="med" len="med"/>
          </a:ln>
        </p:spPr>
        <p:txBody>
          <a:bodyPr/>
          <a:lstStyle/>
          <a:p>
            <a:endParaRPr lang="es-AR"/>
          </a:p>
        </p:txBody>
      </p:sp>
      <p:sp>
        <p:nvSpPr>
          <p:cNvPr id="131082" name="Text Box 10"/>
          <p:cNvSpPr txBox="1">
            <a:spLocks noChangeArrowheads="1"/>
          </p:cNvSpPr>
          <p:nvPr/>
        </p:nvSpPr>
        <p:spPr bwMode="auto">
          <a:xfrm>
            <a:off x="4389435" y="2443149"/>
            <a:ext cx="3249657" cy="276999"/>
          </a:xfrm>
          <a:prstGeom prst="rect">
            <a:avLst/>
          </a:prstGeom>
          <a:noFill/>
          <a:ln w="9525">
            <a:noFill/>
            <a:miter lim="800000"/>
            <a:headEnd/>
            <a:tailEnd/>
          </a:ln>
        </p:spPr>
        <p:txBody>
          <a:bodyPr wrap="square">
            <a:spAutoFit/>
          </a:bodyPr>
          <a:lstStyle/>
          <a:p>
            <a:pPr eaLnBrk="1" hangingPunct="1">
              <a:spcBef>
                <a:spcPct val="50000"/>
              </a:spcBef>
            </a:pPr>
            <a:r>
              <a:rPr lang="en-US" sz="1200" dirty="0" smtClean="0">
                <a:solidFill>
                  <a:schemeClr val="bg1"/>
                </a:solidFill>
              </a:rPr>
              <a:t>previous oldest ornamented trilete spores</a:t>
            </a:r>
            <a:endParaRPr lang="es-AR" sz="1200" b="1" dirty="0">
              <a:solidFill>
                <a:schemeClr val="bg1"/>
              </a:solidFill>
            </a:endParaRPr>
          </a:p>
        </p:txBody>
      </p:sp>
      <p:sp>
        <p:nvSpPr>
          <p:cNvPr id="131083" name="Line 11"/>
          <p:cNvSpPr>
            <a:spLocks noChangeShapeType="1"/>
          </p:cNvSpPr>
          <p:nvPr/>
        </p:nvSpPr>
        <p:spPr bwMode="auto">
          <a:xfrm flipH="1" flipV="1">
            <a:off x="3768714" y="2592000"/>
            <a:ext cx="576000" cy="0"/>
          </a:xfrm>
          <a:prstGeom prst="line">
            <a:avLst/>
          </a:prstGeom>
          <a:noFill/>
          <a:ln w="57150">
            <a:solidFill>
              <a:srgbClr val="6600FF"/>
            </a:solidFill>
            <a:round/>
            <a:headEnd/>
            <a:tailEnd type="triangle" w="med" len="med"/>
          </a:ln>
        </p:spPr>
        <p:txBody>
          <a:bodyPr/>
          <a:lstStyle/>
          <a:p>
            <a:endParaRPr lang="es-AR"/>
          </a:p>
        </p:txBody>
      </p:sp>
      <p:sp>
        <p:nvSpPr>
          <p:cNvPr id="18446" name="Text Box 14"/>
          <p:cNvSpPr txBox="1">
            <a:spLocks noChangeArrowheads="1"/>
          </p:cNvSpPr>
          <p:nvPr/>
        </p:nvSpPr>
        <p:spPr bwMode="auto">
          <a:xfrm>
            <a:off x="752475" y="4972050"/>
            <a:ext cx="3381375" cy="274638"/>
          </a:xfrm>
          <a:prstGeom prst="rect">
            <a:avLst/>
          </a:prstGeom>
          <a:noFill/>
          <a:ln w="9525">
            <a:noFill/>
            <a:miter lim="800000"/>
            <a:headEnd/>
            <a:tailEnd/>
          </a:ln>
        </p:spPr>
        <p:txBody>
          <a:bodyPr>
            <a:spAutoFit/>
          </a:bodyPr>
          <a:lstStyle/>
          <a:p>
            <a:pPr eaLnBrk="1" hangingPunct="1">
              <a:spcBef>
                <a:spcPct val="50000"/>
              </a:spcBef>
            </a:pPr>
            <a:r>
              <a:rPr lang="es-AR" sz="1200" b="1">
                <a:solidFill>
                  <a:schemeClr val="bg1"/>
                </a:solidFill>
              </a:rPr>
              <a:t>Steemans et al., 2009</a:t>
            </a:r>
            <a:endParaRPr lang="es-ES" sz="1200" b="1">
              <a:solidFill>
                <a:schemeClr val="bg1"/>
              </a:solidFill>
            </a:endParaRPr>
          </a:p>
        </p:txBody>
      </p:sp>
      <p:sp>
        <p:nvSpPr>
          <p:cNvPr id="18447" name="Rectangle 16"/>
          <p:cNvSpPr>
            <a:spLocks noChangeArrowheads="1"/>
          </p:cNvSpPr>
          <p:nvPr/>
        </p:nvSpPr>
        <p:spPr bwMode="auto">
          <a:xfrm>
            <a:off x="2819376" y="325395"/>
            <a:ext cx="4215641" cy="369332"/>
          </a:xfrm>
          <a:prstGeom prst="rect">
            <a:avLst/>
          </a:prstGeom>
          <a:noFill/>
          <a:ln w="9525">
            <a:noFill/>
            <a:miter lim="800000"/>
            <a:headEnd/>
            <a:tailEnd/>
          </a:ln>
        </p:spPr>
        <p:txBody>
          <a:bodyPr wrap="none">
            <a:spAutoFit/>
          </a:bodyPr>
          <a:lstStyle/>
          <a:p>
            <a:pPr eaLnBrk="1" hangingPunct="1">
              <a:spcBef>
                <a:spcPct val="50000"/>
              </a:spcBef>
              <a:tabLst>
                <a:tab pos="808038" algn="l"/>
              </a:tabLst>
            </a:pPr>
            <a:r>
              <a:rPr lang="es-ES" b="1" dirty="0" err="1" smtClean="0">
                <a:solidFill>
                  <a:schemeClr val="bg1"/>
                </a:solidFill>
              </a:rPr>
              <a:t>Evolution</a:t>
            </a:r>
            <a:r>
              <a:rPr lang="es-ES" b="1" dirty="0" smtClean="0">
                <a:solidFill>
                  <a:schemeClr val="bg1"/>
                </a:solidFill>
              </a:rPr>
              <a:t> of  miospores in Argentina</a:t>
            </a:r>
            <a:endParaRPr lang="es-ES" b="1" dirty="0">
              <a:solidFill>
                <a:schemeClr val="bg1"/>
              </a:solidFill>
            </a:endParaRPr>
          </a:p>
        </p:txBody>
      </p:sp>
      <p:pic>
        <p:nvPicPr>
          <p:cNvPr id="18448" name="Picture 19"/>
          <p:cNvPicPr>
            <a:picLocks noChangeAspect="1" noChangeArrowheads="1"/>
          </p:cNvPicPr>
          <p:nvPr/>
        </p:nvPicPr>
        <p:blipFill>
          <a:blip r:embed="rId3"/>
          <a:srcRect/>
          <a:stretch>
            <a:fillRect/>
          </a:stretch>
        </p:blipFill>
        <p:spPr bwMode="auto">
          <a:xfrm>
            <a:off x="23813" y="1092168"/>
            <a:ext cx="3684587" cy="4753010"/>
          </a:xfrm>
          <a:prstGeom prst="rect">
            <a:avLst/>
          </a:prstGeom>
          <a:ln>
            <a:solidFill>
              <a:schemeClr val="bg1">
                <a:lumMod val="65000"/>
              </a:schemeClr>
            </a:solidFill>
          </a:ln>
          <a:effectLst>
            <a:outerShdw blurRad="190500" algn="tl" rotWithShape="0">
              <a:srgbClr val="000000">
                <a:alpha val="70000"/>
              </a:srgbClr>
            </a:outerShdw>
          </a:effectLst>
        </p:spPr>
      </p:pic>
      <p:sp>
        <p:nvSpPr>
          <p:cNvPr id="131092" name="Oval 20"/>
          <p:cNvSpPr>
            <a:spLocks noChangeArrowheads="1"/>
          </p:cNvSpPr>
          <p:nvPr/>
        </p:nvSpPr>
        <p:spPr bwMode="auto">
          <a:xfrm>
            <a:off x="1954188" y="5473728"/>
            <a:ext cx="865188" cy="288925"/>
          </a:xfrm>
          <a:prstGeom prst="ellipse">
            <a:avLst/>
          </a:prstGeom>
          <a:noFill/>
          <a:ln w="57150">
            <a:solidFill>
              <a:srgbClr val="FF66FF"/>
            </a:solidFill>
            <a:round/>
            <a:headEnd/>
            <a:tailEnd/>
          </a:ln>
        </p:spPr>
        <p:txBody>
          <a:bodyPr wrap="none" anchor="ctr"/>
          <a:lstStyle/>
          <a:p>
            <a:endParaRPr lang="es-AR">
              <a:ln w="57150">
                <a:solidFill>
                  <a:schemeClr val="tx1"/>
                </a:solidFill>
              </a:ln>
            </a:endParaRPr>
          </a:p>
        </p:txBody>
      </p:sp>
      <p:sp>
        <p:nvSpPr>
          <p:cNvPr id="131093" name="Line 21"/>
          <p:cNvSpPr>
            <a:spLocks noChangeShapeType="1"/>
          </p:cNvSpPr>
          <p:nvPr/>
        </p:nvSpPr>
        <p:spPr bwMode="auto">
          <a:xfrm flipH="1">
            <a:off x="3659175" y="5692806"/>
            <a:ext cx="2339975" cy="0"/>
          </a:xfrm>
          <a:prstGeom prst="line">
            <a:avLst/>
          </a:prstGeom>
          <a:noFill/>
          <a:ln w="57150">
            <a:solidFill>
              <a:srgbClr val="FF66FF"/>
            </a:solidFill>
            <a:round/>
            <a:headEnd/>
            <a:tailEnd type="triangle" w="med" len="med"/>
          </a:ln>
        </p:spPr>
        <p:txBody>
          <a:bodyPr/>
          <a:lstStyle/>
          <a:p>
            <a:endParaRPr lang="es-AR"/>
          </a:p>
        </p:txBody>
      </p:sp>
      <p:graphicFrame>
        <p:nvGraphicFramePr>
          <p:cNvPr id="34" name="33 Diagrama"/>
          <p:cNvGraphicFramePr/>
          <p:nvPr/>
        </p:nvGraphicFramePr>
        <p:xfrm>
          <a:off x="6061134" y="5536249"/>
          <a:ext cx="2819400" cy="9233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Line 9"/>
          <p:cNvSpPr>
            <a:spLocks noChangeShapeType="1"/>
          </p:cNvSpPr>
          <p:nvPr/>
        </p:nvSpPr>
        <p:spPr bwMode="auto">
          <a:xfrm flipH="1" flipV="1">
            <a:off x="3695688" y="4686115"/>
            <a:ext cx="495300" cy="0"/>
          </a:xfrm>
          <a:prstGeom prst="line">
            <a:avLst/>
          </a:prstGeom>
          <a:noFill/>
          <a:ln w="57150">
            <a:solidFill>
              <a:srgbClr val="6600FF"/>
            </a:solidFill>
            <a:round/>
            <a:headEnd/>
            <a:tailEnd type="triangle" w="med" len="med"/>
          </a:ln>
        </p:spPr>
        <p:txBody>
          <a:bodyPr/>
          <a:lstStyle/>
          <a:p>
            <a:endParaRPr lang="es-AR"/>
          </a:p>
        </p:txBody>
      </p:sp>
      <p:sp>
        <p:nvSpPr>
          <p:cNvPr id="24" name="23 Rectángulo"/>
          <p:cNvSpPr/>
          <p:nvPr/>
        </p:nvSpPr>
        <p:spPr>
          <a:xfrm>
            <a:off x="4206870" y="4524390"/>
            <a:ext cx="4350871" cy="307777"/>
          </a:xfrm>
          <a:prstGeom prst="rect">
            <a:avLst/>
          </a:prstGeom>
        </p:spPr>
        <p:txBody>
          <a:bodyPr wrap="none">
            <a:spAutoFit/>
          </a:bodyPr>
          <a:lstStyle/>
          <a:p>
            <a:r>
              <a:rPr lang="en-US" sz="1400" b="1" dirty="0" smtClean="0">
                <a:solidFill>
                  <a:schemeClr val="bg1"/>
                </a:solidFill>
                <a:effectLst>
                  <a:outerShdw blurRad="38100" dist="38100" dir="2700000" algn="tl">
                    <a:srgbClr val="000000">
                      <a:alpha val="43137"/>
                    </a:srgbClr>
                  </a:outerShdw>
                </a:effectLst>
              </a:rPr>
              <a:t>ornamented trilete spores (</a:t>
            </a:r>
            <a:r>
              <a:rPr lang="en-US" sz="1400" b="1" dirty="0" err="1" smtClean="0">
                <a:solidFill>
                  <a:schemeClr val="bg1"/>
                </a:solidFill>
                <a:effectLst>
                  <a:outerShdw blurRad="38100" dist="38100" dir="2700000" algn="tl">
                    <a:srgbClr val="000000">
                      <a:alpha val="43137"/>
                    </a:srgbClr>
                  </a:outerShdw>
                </a:effectLst>
              </a:rPr>
              <a:t>Steemans</a:t>
            </a:r>
            <a:r>
              <a:rPr lang="en-US" sz="1400" b="1" dirty="0" smtClean="0">
                <a:solidFill>
                  <a:schemeClr val="bg1"/>
                </a:solidFill>
                <a:effectLst>
                  <a:outerShdw blurRad="38100" dist="38100" dir="2700000" algn="tl">
                    <a:srgbClr val="000000">
                      <a:alpha val="43137"/>
                    </a:srgbClr>
                  </a:outerShdw>
                </a:effectLst>
              </a:rPr>
              <a:t> </a:t>
            </a:r>
            <a:r>
              <a:rPr lang="en-US" sz="1400" b="1" i="1" dirty="0" smtClean="0">
                <a:solidFill>
                  <a:schemeClr val="bg1"/>
                </a:solidFill>
                <a:effectLst>
                  <a:outerShdw blurRad="38100" dist="38100" dir="2700000" algn="tl">
                    <a:srgbClr val="000000">
                      <a:alpha val="43137"/>
                    </a:srgbClr>
                  </a:outerShdw>
                </a:effectLst>
              </a:rPr>
              <a:t>et al</a:t>
            </a:r>
            <a:r>
              <a:rPr lang="en-US" sz="1400" b="1" dirty="0" smtClean="0">
                <a:solidFill>
                  <a:schemeClr val="bg1"/>
                </a:solidFill>
                <a:effectLst>
                  <a:outerShdw blurRad="38100" dist="38100" dir="2700000" algn="tl">
                    <a:srgbClr val="000000">
                      <a:alpha val="43137"/>
                    </a:srgbClr>
                  </a:outerShdw>
                </a:effectLst>
              </a:rPr>
              <a:t>., 2010)</a:t>
            </a:r>
            <a:endParaRPr lang="es-AR" sz="1400" b="1" dirty="0">
              <a:effectLst>
                <a:outerShdw blurRad="38100" dist="38100" dir="2700000" algn="tl">
                  <a:srgbClr val="000000">
                    <a:alpha val="43137"/>
                  </a:srgbClr>
                </a:outerShdw>
              </a:effectLst>
            </a:endParaRPr>
          </a:p>
        </p:txBody>
      </p:sp>
      <p:graphicFrame>
        <p:nvGraphicFramePr>
          <p:cNvPr id="35" name="34 Diagrama"/>
          <p:cNvGraphicFramePr/>
          <p:nvPr/>
        </p:nvGraphicFramePr>
        <p:xfrm>
          <a:off x="4024306" y="3502026"/>
          <a:ext cx="5119694" cy="6463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6" name="Line 11"/>
          <p:cNvSpPr>
            <a:spLocks noChangeShapeType="1"/>
          </p:cNvSpPr>
          <p:nvPr/>
        </p:nvSpPr>
        <p:spPr bwMode="auto">
          <a:xfrm flipH="1">
            <a:off x="3695687" y="4086234"/>
            <a:ext cx="328617" cy="146052"/>
          </a:xfrm>
          <a:prstGeom prst="line">
            <a:avLst/>
          </a:prstGeom>
          <a:noFill/>
          <a:ln w="57150">
            <a:solidFill>
              <a:srgbClr val="FF66FF"/>
            </a:solidFill>
            <a:round/>
            <a:headEnd/>
            <a:tailEnd type="triangle" w="med" len="med"/>
          </a:ln>
        </p:spPr>
        <p:txBody>
          <a:bodyPr/>
          <a:lstStyle/>
          <a:p>
            <a:endParaRPr lang="es-AR"/>
          </a:p>
        </p:txBody>
      </p:sp>
      <p:sp>
        <p:nvSpPr>
          <p:cNvPr id="27" name="Line 11"/>
          <p:cNvSpPr>
            <a:spLocks noChangeShapeType="1"/>
          </p:cNvSpPr>
          <p:nvPr/>
        </p:nvSpPr>
        <p:spPr bwMode="auto">
          <a:xfrm rot="-60000" flipH="1" flipV="1">
            <a:off x="3805227" y="2110209"/>
            <a:ext cx="495300" cy="0"/>
          </a:xfrm>
          <a:prstGeom prst="line">
            <a:avLst/>
          </a:prstGeom>
          <a:noFill/>
          <a:ln w="57150">
            <a:solidFill>
              <a:srgbClr val="FF66FF"/>
            </a:solidFill>
            <a:round/>
            <a:headEnd/>
            <a:tailEnd type="triangle" w="med" len="med"/>
          </a:ln>
        </p:spPr>
        <p:txBody>
          <a:bodyPr/>
          <a:lstStyle/>
          <a:p>
            <a:endParaRPr lang="es-AR"/>
          </a:p>
        </p:txBody>
      </p:sp>
      <p:sp>
        <p:nvSpPr>
          <p:cNvPr id="28" name="27 Rectángulo"/>
          <p:cNvSpPr/>
          <p:nvPr/>
        </p:nvSpPr>
        <p:spPr>
          <a:xfrm>
            <a:off x="4316409" y="1381036"/>
            <a:ext cx="4725927" cy="1354217"/>
          </a:xfrm>
          <a:prstGeom prst="rect">
            <a:avLst/>
          </a:prstGeom>
        </p:spPr>
        <p:txBody>
          <a:bodyPr wrap="square">
            <a:spAutoFit/>
          </a:bodyPr>
          <a:lstStyle/>
          <a:p>
            <a:pPr algn="just"/>
            <a:r>
              <a:rPr lang="es-AR" b="1" dirty="0" smtClean="0">
                <a:solidFill>
                  <a:srgbClr val="FFFF99"/>
                </a:solidFill>
                <a:effectLst>
                  <a:outerShdw blurRad="38100" dist="38100" dir="2700000" algn="tl">
                    <a:srgbClr val="000000"/>
                  </a:outerShdw>
                </a:effectLst>
              </a:rPr>
              <a:t> </a:t>
            </a:r>
            <a:r>
              <a:rPr lang="es-AR" sz="1600" b="1" dirty="0" err="1" smtClean="0">
                <a:solidFill>
                  <a:srgbClr val="FFFF99"/>
                </a:solidFill>
                <a:effectLst>
                  <a:outerShdw blurRad="38100" dist="38100" dir="2700000" algn="tl">
                    <a:srgbClr val="000000"/>
                  </a:outerShdw>
                </a:effectLst>
              </a:rPr>
              <a:t>diverse</a:t>
            </a:r>
            <a:r>
              <a:rPr lang="es-AR" sz="1600" b="1" dirty="0" smtClean="0">
                <a:solidFill>
                  <a:srgbClr val="FFFF99"/>
                </a:solidFill>
                <a:effectLst>
                  <a:outerShdw blurRad="38100" dist="38100" dir="2700000" algn="tl">
                    <a:srgbClr val="000000"/>
                  </a:outerShdw>
                </a:effectLst>
              </a:rPr>
              <a:t> trilete </a:t>
            </a:r>
            <a:r>
              <a:rPr lang="es-AR" sz="1600" b="1" dirty="0" err="1" smtClean="0">
                <a:solidFill>
                  <a:srgbClr val="FFFF99"/>
                </a:solidFill>
                <a:effectLst>
                  <a:outerShdw blurRad="38100" dist="38100" dir="2700000" algn="tl">
                    <a:srgbClr val="000000"/>
                  </a:outerShdw>
                </a:effectLst>
              </a:rPr>
              <a:t>spore</a:t>
            </a:r>
            <a:r>
              <a:rPr lang="es-AR" sz="1600" b="1" dirty="0" smtClean="0">
                <a:solidFill>
                  <a:srgbClr val="FFFF99"/>
                </a:solidFill>
                <a:effectLst>
                  <a:outerShdw blurRad="38100" dist="38100" dir="2700000" algn="tl">
                    <a:srgbClr val="000000"/>
                  </a:outerShdw>
                </a:effectLst>
              </a:rPr>
              <a:t> </a:t>
            </a:r>
            <a:r>
              <a:rPr lang="es-AR" sz="1600" b="1" dirty="0" err="1" smtClean="0">
                <a:solidFill>
                  <a:srgbClr val="FFFF99"/>
                </a:solidFill>
                <a:effectLst>
                  <a:outerShdw blurRad="38100" dist="38100" dir="2700000" algn="tl">
                    <a:srgbClr val="000000"/>
                  </a:outerShdw>
                </a:effectLst>
              </a:rPr>
              <a:t>assemblages</a:t>
            </a:r>
            <a:r>
              <a:rPr lang="es-AR" sz="1600" b="1" dirty="0" smtClean="0">
                <a:solidFill>
                  <a:srgbClr val="FFFF99"/>
                </a:solidFill>
                <a:effectLst>
                  <a:outerShdw blurRad="38100" dist="38100" dir="2700000" algn="tl">
                    <a:srgbClr val="000000"/>
                  </a:outerShdw>
                </a:effectLst>
              </a:rPr>
              <a:t>  (Argentina)</a:t>
            </a:r>
            <a:r>
              <a:rPr lang="en-US" sz="1600" dirty="0" smtClean="0"/>
              <a:t> </a:t>
            </a:r>
            <a:r>
              <a:rPr lang="en-US" sz="1200" dirty="0" smtClean="0">
                <a:solidFill>
                  <a:srgbClr val="FFFFCC"/>
                </a:solidFill>
              </a:rPr>
              <a:t>spores which their FAD is </a:t>
            </a:r>
            <a:r>
              <a:rPr lang="en-US" sz="1200" dirty="0" err="1" smtClean="0">
                <a:solidFill>
                  <a:srgbClr val="FFFFCC"/>
                </a:solidFill>
              </a:rPr>
              <a:t>Pridolian</a:t>
            </a:r>
            <a:r>
              <a:rPr lang="en-US" sz="1200" dirty="0" smtClean="0">
                <a:solidFill>
                  <a:srgbClr val="FFFFCC"/>
                </a:solidFill>
              </a:rPr>
              <a:t> or early Devonian suggest  that evolutionary innovations could be appeared firstly in the Precordillera Basin than in other regions, possibly triggered by local </a:t>
            </a:r>
            <a:r>
              <a:rPr lang="en-US" sz="1200" dirty="0" err="1" smtClean="0">
                <a:solidFill>
                  <a:srgbClr val="FFFFCC"/>
                </a:solidFill>
              </a:rPr>
              <a:t>palaeoenvironmental</a:t>
            </a:r>
            <a:r>
              <a:rPr lang="en-US" sz="1200" dirty="0" smtClean="0">
                <a:solidFill>
                  <a:srgbClr val="FFFFCC"/>
                </a:solidFill>
              </a:rPr>
              <a:t> conditions.</a:t>
            </a:r>
            <a:endParaRPr lang="es-AR" sz="1200" b="1" dirty="0" smtClean="0">
              <a:solidFill>
                <a:srgbClr val="FFFFCC"/>
              </a:solidFill>
              <a:effectLst>
                <a:outerShdw blurRad="38100" dist="38100" dir="2700000" algn="tl">
                  <a:srgbClr val="000000"/>
                </a:outerShdw>
              </a:effectLst>
            </a:endParaRPr>
          </a:p>
          <a:p>
            <a:pPr algn="ctr"/>
            <a:r>
              <a:rPr lang="es-AR" sz="1600" b="1" dirty="0" smtClean="0">
                <a:solidFill>
                  <a:srgbClr val="FFFF99"/>
                </a:solidFill>
                <a:effectLst>
                  <a:outerShdw blurRad="38100" dist="38100" dir="2700000" algn="tl">
                    <a:srgbClr val="000000"/>
                  </a:outerShdw>
                </a:effectLst>
              </a:rPr>
              <a:t> </a:t>
            </a:r>
            <a:endParaRPr lang="es-AR" sz="1600" dirty="0"/>
          </a:p>
        </p:txBody>
      </p:sp>
      <p:sp>
        <p:nvSpPr>
          <p:cNvPr id="30" name="29 Cerrar llave"/>
          <p:cNvSpPr/>
          <p:nvPr/>
        </p:nvSpPr>
        <p:spPr bwMode="auto">
          <a:xfrm>
            <a:off x="3805227" y="3209921"/>
            <a:ext cx="45719" cy="803287"/>
          </a:xfrm>
          <a:prstGeom prst="rightBrace">
            <a:avLst/>
          </a:prstGeom>
          <a:ln w="38100">
            <a:solidFill>
              <a:srgbClr val="FF66FF"/>
            </a:solidFill>
            <a:headEnd type="none" w="med" len="med"/>
            <a:tailEnd type="none" w="med" len="med"/>
          </a:ln>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charset="0"/>
            </a:endParaRPr>
          </a:p>
        </p:txBody>
      </p:sp>
      <p:sp>
        <p:nvSpPr>
          <p:cNvPr id="31" name="30 Rectángulo"/>
          <p:cNvSpPr/>
          <p:nvPr/>
        </p:nvSpPr>
        <p:spPr>
          <a:xfrm>
            <a:off x="3870378" y="3096181"/>
            <a:ext cx="4572000" cy="338554"/>
          </a:xfrm>
          <a:prstGeom prst="rect">
            <a:avLst/>
          </a:prstGeom>
          <a:ln>
            <a:noFill/>
          </a:ln>
        </p:spPr>
        <p:txBody>
          <a:bodyPr>
            <a:spAutoFit/>
          </a:bodyPr>
          <a:lstStyle/>
          <a:p>
            <a:pPr algn="ctr"/>
            <a:r>
              <a:rPr lang="es-AR" sz="1600" b="1" dirty="0" err="1" smtClean="0">
                <a:solidFill>
                  <a:srgbClr val="FFFF99"/>
                </a:solidFill>
                <a:effectLst>
                  <a:outerShdw blurRad="38100" dist="38100" dir="2700000" algn="tl">
                    <a:srgbClr val="000000"/>
                  </a:outerShdw>
                </a:effectLst>
              </a:rPr>
              <a:t>exclusively</a:t>
            </a:r>
            <a:r>
              <a:rPr lang="es-AR" sz="1600" b="1" dirty="0" smtClean="0">
                <a:solidFill>
                  <a:srgbClr val="FFFF99"/>
                </a:solidFill>
                <a:effectLst>
                  <a:outerShdw blurRad="38100" dist="38100" dir="2700000" algn="tl">
                    <a:srgbClr val="000000"/>
                  </a:outerShdw>
                </a:effectLst>
              </a:rPr>
              <a:t> </a:t>
            </a:r>
            <a:r>
              <a:rPr lang="es-AR" sz="1600" b="1" dirty="0" err="1" smtClean="0">
                <a:solidFill>
                  <a:srgbClr val="FFFF99"/>
                </a:solidFill>
                <a:effectLst>
                  <a:outerShdw blurRad="38100" dist="38100" dir="2700000" algn="tl">
                    <a:srgbClr val="000000"/>
                  </a:outerShdw>
                </a:effectLst>
              </a:rPr>
              <a:t>cryptospores</a:t>
            </a:r>
            <a:r>
              <a:rPr lang="es-AR" sz="1600" b="1" dirty="0" smtClean="0">
                <a:solidFill>
                  <a:srgbClr val="FFFF99"/>
                </a:solidFill>
                <a:effectLst>
                  <a:outerShdw blurRad="38100" dist="38100" dir="2700000" algn="tl">
                    <a:srgbClr val="000000"/>
                  </a:outerShdw>
                </a:effectLst>
              </a:rPr>
              <a:t> (Argentina) </a:t>
            </a:r>
            <a:endParaRPr lang="es-AR" sz="1600" dirty="0"/>
          </a:p>
        </p:txBody>
      </p:sp>
      <p:graphicFrame>
        <p:nvGraphicFramePr>
          <p:cNvPr id="33" name="32 Diagrama"/>
          <p:cNvGraphicFramePr/>
          <p:nvPr/>
        </p:nvGraphicFramePr>
        <p:xfrm>
          <a:off x="3768714" y="2479662"/>
          <a:ext cx="620721" cy="58420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5" name="Line 11"/>
          <p:cNvSpPr>
            <a:spLocks noChangeShapeType="1"/>
          </p:cNvSpPr>
          <p:nvPr/>
        </p:nvSpPr>
        <p:spPr bwMode="auto">
          <a:xfrm rot="420000" flipH="1">
            <a:off x="3851751" y="3309102"/>
            <a:ext cx="432000" cy="45719"/>
          </a:xfrm>
          <a:prstGeom prst="line">
            <a:avLst/>
          </a:prstGeom>
          <a:noFill/>
          <a:ln w="57150">
            <a:solidFill>
              <a:srgbClr val="FF66FF"/>
            </a:solidFill>
            <a:round/>
            <a:headEnd/>
            <a:tailEnd type="triangle" w="med" len="med"/>
          </a:ln>
        </p:spPr>
        <p:txBody>
          <a:bodyPr/>
          <a:lstStyle/>
          <a:p>
            <a:endParaRPr lang="es-AR"/>
          </a:p>
        </p:txBody>
      </p:sp>
      <p:sp>
        <p:nvSpPr>
          <p:cNvPr id="37" name="36 Rectángulo"/>
          <p:cNvSpPr/>
          <p:nvPr/>
        </p:nvSpPr>
        <p:spPr>
          <a:xfrm>
            <a:off x="4227633" y="2621512"/>
            <a:ext cx="4945005" cy="369332"/>
          </a:xfrm>
          <a:prstGeom prst="rect">
            <a:avLst/>
          </a:prstGeom>
        </p:spPr>
        <p:txBody>
          <a:bodyPr wrap="square">
            <a:spAutoFit/>
          </a:bodyPr>
          <a:lstStyle/>
          <a:p>
            <a:pPr algn="ctr"/>
            <a:r>
              <a:rPr lang="es-AR" b="1" dirty="0" smtClean="0">
                <a:solidFill>
                  <a:srgbClr val="FFFF99"/>
                </a:solidFill>
                <a:effectLst>
                  <a:outerShdw blurRad="38100" dist="38100" dir="2700000" algn="tl">
                    <a:srgbClr val="000000"/>
                  </a:outerShdw>
                </a:effectLst>
              </a:rPr>
              <a:t> </a:t>
            </a:r>
            <a:r>
              <a:rPr lang="es-AR" sz="1400" b="1" dirty="0" smtClean="0">
                <a:solidFill>
                  <a:srgbClr val="FFFF99"/>
                </a:solidFill>
                <a:effectLst>
                  <a:outerShdw blurRad="38100" dist="38100" dir="2700000" algn="tl">
                    <a:srgbClr val="000000"/>
                  </a:outerShdw>
                </a:effectLst>
              </a:rPr>
              <a:t>no records of </a:t>
            </a:r>
            <a:r>
              <a:rPr lang="es-AR" sz="1400" b="1" dirty="0" err="1" smtClean="0">
                <a:solidFill>
                  <a:srgbClr val="FFFF99"/>
                </a:solidFill>
                <a:effectLst>
                  <a:outerShdw blurRad="38100" dist="38100" dir="2700000" algn="tl">
                    <a:srgbClr val="000000"/>
                  </a:outerShdw>
                </a:effectLst>
              </a:rPr>
              <a:t>land-derived</a:t>
            </a:r>
            <a:r>
              <a:rPr lang="es-AR" sz="1400" b="1" dirty="0" smtClean="0">
                <a:solidFill>
                  <a:srgbClr val="FFFF99"/>
                </a:solidFill>
                <a:effectLst>
                  <a:outerShdw blurRad="38100" dist="38100" dir="2700000" algn="tl">
                    <a:srgbClr val="000000"/>
                  </a:outerShdw>
                </a:effectLst>
              </a:rPr>
              <a:t> palynomorphs (Argentina) </a:t>
            </a:r>
            <a:endParaRPr lang="es-AR" sz="1400" dirty="0"/>
          </a:p>
        </p:txBody>
      </p:sp>
      <p:sp>
        <p:nvSpPr>
          <p:cNvPr id="39" name="38 Rectángulo"/>
          <p:cNvSpPr/>
          <p:nvPr/>
        </p:nvSpPr>
        <p:spPr>
          <a:xfrm>
            <a:off x="3586149" y="4049721"/>
            <a:ext cx="5842080" cy="369332"/>
          </a:xfrm>
          <a:prstGeom prst="rect">
            <a:avLst/>
          </a:prstGeom>
        </p:spPr>
        <p:txBody>
          <a:bodyPr wrap="square">
            <a:spAutoFit/>
          </a:bodyPr>
          <a:lstStyle/>
          <a:p>
            <a:pPr algn="ctr"/>
            <a:r>
              <a:rPr lang="es-AR" b="1" dirty="0" smtClean="0">
                <a:solidFill>
                  <a:srgbClr val="FFFF99"/>
                </a:solidFill>
                <a:effectLst>
                  <a:outerShdw blurRad="38100" dist="38100" dir="2700000" algn="tl">
                    <a:srgbClr val="000000"/>
                  </a:outerShdw>
                </a:effectLst>
              </a:rPr>
              <a:t> </a:t>
            </a:r>
            <a:r>
              <a:rPr lang="es-AR" sz="1400" b="1" dirty="0" err="1" smtClean="0">
                <a:solidFill>
                  <a:srgbClr val="FFFF99"/>
                </a:solidFill>
                <a:effectLst>
                  <a:outerShdw blurRad="38100" dist="38100" dir="2700000" algn="tl">
                    <a:srgbClr val="000000"/>
                  </a:outerShdw>
                </a:effectLst>
              </a:rPr>
              <a:t>diverse</a:t>
            </a:r>
            <a:r>
              <a:rPr lang="es-AR" sz="1400" b="1" dirty="0" smtClean="0">
                <a:solidFill>
                  <a:srgbClr val="FFFF99"/>
                </a:solidFill>
                <a:effectLst>
                  <a:outerShdw blurRad="38100" dist="38100" dir="2700000" algn="tl">
                    <a:srgbClr val="000000"/>
                  </a:outerShdw>
                </a:effectLst>
              </a:rPr>
              <a:t> and </a:t>
            </a:r>
            <a:r>
              <a:rPr lang="es-AR" sz="1400" b="1" dirty="0" err="1" smtClean="0">
                <a:solidFill>
                  <a:srgbClr val="FFFF99"/>
                </a:solidFill>
                <a:effectLst>
                  <a:outerShdw blurRad="38100" dist="38100" dir="2700000" algn="tl">
                    <a:srgbClr val="000000"/>
                  </a:outerShdw>
                </a:effectLst>
              </a:rPr>
              <a:t>well-preserved</a:t>
            </a:r>
            <a:r>
              <a:rPr lang="es-AR" sz="1400" b="1" dirty="0" smtClean="0">
                <a:solidFill>
                  <a:srgbClr val="FFFF99"/>
                </a:solidFill>
                <a:effectLst>
                  <a:outerShdw blurRad="38100" dist="38100" dir="2700000" algn="tl">
                    <a:srgbClr val="000000"/>
                  </a:outerShdw>
                </a:effectLst>
              </a:rPr>
              <a:t> </a:t>
            </a:r>
            <a:r>
              <a:rPr lang="es-AR" sz="1400" b="1" dirty="0" err="1" smtClean="0">
                <a:solidFill>
                  <a:srgbClr val="FFFF99"/>
                </a:solidFill>
                <a:effectLst>
                  <a:outerShdw blurRad="38100" dist="38100" dir="2700000" algn="tl">
                    <a:srgbClr val="000000"/>
                  </a:outerShdw>
                </a:effectLst>
              </a:rPr>
              <a:t>cryptospores</a:t>
            </a:r>
            <a:r>
              <a:rPr lang="es-AR" sz="1400" b="1" dirty="0" smtClean="0">
                <a:solidFill>
                  <a:srgbClr val="FFFF99"/>
                </a:solidFill>
                <a:effectLst>
                  <a:outerShdw blurRad="38100" dist="38100" dir="2700000" algn="tl">
                    <a:srgbClr val="000000"/>
                  </a:outerShdw>
                </a:effectLst>
              </a:rPr>
              <a:t> (Argentina)</a:t>
            </a:r>
            <a:endParaRPr lang="es-AR" sz="1400" dirty="0"/>
          </a:p>
        </p:txBody>
      </p:sp>
      <p:sp>
        <p:nvSpPr>
          <p:cNvPr id="40" name="Line 9"/>
          <p:cNvSpPr>
            <a:spLocks noChangeShapeType="1"/>
          </p:cNvSpPr>
          <p:nvPr/>
        </p:nvSpPr>
        <p:spPr bwMode="auto">
          <a:xfrm flipH="1" flipV="1">
            <a:off x="3695688" y="4268799"/>
            <a:ext cx="495300" cy="0"/>
          </a:xfrm>
          <a:prstGeom prst="line">
            <a:avLst/>
          </a:prstGeom>
          <a:noFill/>
          <a:ln w="57150">
            <a:solidFill>
              <a:srgbClr val="FF66FF"/>
            </a:solidFill>
            <a:round/>
            <a:headEnd/>
            <a:tailEnd type="triangle" w="med" len="med"/>
          </a:ln>
        </p:spPr>
        <p:txBody>
          <a:bodyPr/>
          <a:lstStyle/>
          <a:p>
            <a:endParaRPr lang="es-AR"/>
          </a:p>
        </p:txBody>
      </p:sp>
      <p:sp>
        <p:nvSpPr>
          <p:cNvPr id="41" name="40 Rectángulo"/>
          <p:cNvSpPr/>
          <p:nvPr/>
        </p:nvSpPr>
        <p:spPr>
          <a:xfrm>
            <a:off x="2417733" y="4983386"/>
            <a:ext cx="5842080" cy="307777"/>
          </a:xfrm>
          <a:prstGeom prst="rect">
            <a:avLst/>
          </a:prstGeom>
        </p:spPr>
        <p:txBody>
          <a:bodyPr wrap="square">
            <a:spAutoFit/>
          </a:bodyPr>
          <a:lstStyle/>
          <a:p>
            <a:pPr algn="ctr"/>
            <a:r>
              <a:rPr lang="es-AR" sz="1400" b="1" dirty="0" err="1" smtClean="0">
                <a:solidFill>
                  <a:srgbClr val="FFFF99"/>
                </a:solidFill>
                <a:effectLst>
                  <a:outerShdw blurRad="38100" dist="38100" dir="2700000" algn="tl">
                    <a:srgbClr val="000000"/>
                  </a:outerShdw>
                </a:effectLst>
              </a:rPr>
              <a:t>cryptospores</a:t>
            </a:r>
            <a:r>
              <a:rPr lang="es-AR" sz="1400" b="1" dirty="0" smtClean="0">
                <a:solidFill>
                  <a:srgbClr val="FFFF99"/>
                </a:solidFill>
                <a:effectLst>
                  <a:outerShdw blurRad="38100" dist="38100" dir="2700000" algn="tl">
                    <a:srgbClr val="000000"/>
                  </a:outerShdw>
                </a:effectLst>
              </a:rPr>
              <a:t> (Argentina)</a:t>
            </a:r>
            <a:endParaRPr lang="es-AR" sz="1400" dirty="0"/>
          </a:p>
        </p:txBody>
      </p:sp>
      <p:sp>
        <p:nvSpPr>
          <p:cNvPr id="42" name="Line 9"/>
          <p:cNvSpPr>
            <a:spLocks noChangeShapeType="1"/>
          </p:cNvSpPr>
          <p:nvPr/>
        </p:nvSpPr>
        <p:spPr bwMode="auto">
          <a:xfrm flipH="1" flipV="1">
            <a:off x="3695688" y="5218137"/>
            <a:ext cx="495300" cy="0"/>
          </a:xfrm>
          <a:prstGeom prst="line">
            <a:avLst/>
          </a:prstGeom>
          <a:noFill/>
          <a:ln w="57150">
            <a:solidFill>
              <a:srgbClr val="FF66FF"/>
            </a:solidFill>
            <a:round/>
            <a:headEnd/>
            <a:tailEnd type="triangle" w="med" len="med"/>
          </a:ln>
        </p:spPr>
        <p:txBody>
          <a:bodyPr/>
          <a:lstStyle/>
          <a:p>
            <a:endParaRPr lang="es-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0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10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92" grpId="0" animBg="1"/>
      <p:bldP spid="131093" grpId="0" animBg="1"/>
      <p:bldGraphic spid="34" grpId="0">
        <p:bldAsOne/>
      </p:bldGraphic>
      <p:bldGraphic spid="35" grpId="0">
        <p:bldAsOne/>
      </p:bldGraphic>
      <p:bldP spid="26" grpId="0" animBg="1"/>
      <p:bldP spid="27" grpId="0" animBg="1"/>
      <p:bldP spid="28" grpId="0"/>
      <p:bldP spid="30" grpId="0" animBg="1"/>
      <p:bldP spid="31" grpId="0"/>
      <p:bldGraphic spid="33" grpId="0">
        <p:bldAsOne/>
      </p:bldGraphic>
      <p:bldP spid="25" grpId="0" animBg="1"/>
      <p:bldP spid="37" grpId="0"/>
      <p:bldP spid="39" grpId="0"/>
      <p:bldP spid="40" grpId="0" animBg="1"/>
      <p:bldP spid="41" grpId="0"/>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6" name="Text Box 14"/>
          <p:cNvSpPr txBox="1">
            <a:spLocks noChangeArrowheads="1"/>
          </p:cNvSpPr>
          <p:nvPr/>
        </p:nvSpPr>
        <p:spPr bwMode="auto">
          <a:xfrm>
            <a:off x="752475" y="4972050"/>
            <a:ext cx="3381375" cy="274638"/>
          </a:xfrm>
          <a:prstGeom prst="rect">
            <a:avLst/>
          </a:prstGeom>
          <a:noFill/>
          <a:ln w="9525">
            <a:noFill/>
            <a:miter lim="800000"/>
            <a:headEnd/>
            <a:tailEnd/>
          </a:ln>
        </p:spPr>
        <p:txBody>
          <a:bodyPr>
            <a:spAutoFit/>
          </a:bodyPr>
          <a:lstStyle/>
          <a:p>
            <a:pPr eaLnBrk="1" hangingPunct="1">
              <a:spcBef>
                <a:spcPct val="50000"/>
              </a:spcBef>
            </a:pPr>
            <a:r>
              <a:rPr lang="es-AR" sz="1200" b="1">
                <a:solidFill>
                  <a:schemeClr val="bg1"/>
                </a:solidFill>
              </a:rPr>
              <a:t>Steemans et al., 2009</a:t>
            </a:r>
            <a:endParaRPr lang="es-ES" sz="1200" b="1">
              <a:solidFill>
                <a:schemeClr val="bg1"/>
              </a:solidFill>
            </a:endParaRPr>
          </a:p>
        </p:txBody>
      </p:sp>
      <p:sp>
        <p:nvSpPr>
          <p:cNvPr id="18447" name="Rectangle 16"/>
          <p:cNvSpPr>
            <a:spLocks noChangeArrowheads="1"/>
          </p:cNvSpPr>
          <p:nvPr/>
        </p:nvSpPr>
        <p:spPr bwMode="auto">
          <a:xfrm>
            <a:off x="2411760" y="325395"/>
            <a:ext cx="5472396" cy="369332"/>
          </a:xfrm>
          <a:prstGeom prst="rect">
            <a:avLst/>
          </a:prstGeom>
          <a:noFill/>
          <a:ln w="9525">
            <a:noFill/>
            <a:miter lim="800000"/>
            <a:headEnd/>
            <a:tailEnd/>
          </a:ln>
        </p:spPr>
        <p:txBody>
          <a:bodyPr wrap="none">
            <a:spAutoFit/>
          </a:bodyPr>
          <a:lstStyle/>
          <a:p>
            <a:pPr eaLnBrk="1" hangingPunct="1">
              <a:spcBef>
                <a:spcPct val="50000"/>
              </a:spcBef>
              <a:tabLst>
                <a:tab pos="808038" algn="l"/>
              </a:tabLst>
            </a:pPr>
            <a:r>
              <a:rPr lang="es-ES" b="1" dirty="0" err="1" smtClean="0">
                <a:solidFill>
                  <a:schemeClr val="bg1"/>
                </a:solidFill>
              </a:rPr>
              <a:t>Comparisons</a:t>
            </a:r>
            <a:r>
              <a:rPr lang="es-ES" b="1" dirty="0" smtClean="0">
                <a:solidFill>
                  <a:schemeClr val="bg1"/>
                </a:solidFill>
              </a:rPr>
              <a:t> </a:t>
            </a:r>
            <a:r>
              <a:rPr lang="es-ES" b="1" dirty="0" err="1" smtClean="0">
                <a:solidFill>
                  <a:schemeClr val="bg1"/>
                </a:solidFill>
              </a:rPr>
              <a:t>with</a:t>
            </a:r>
            <a:r>
              <a:rPr lang="es-ES" b="1" dirty="0" smtClean="0">
                <a:solidFill>
                  <a:schemeClr val="bg1"/>
                </a:solidFill>
              </a:rPr>
              <a:t> </a:t>
            </a:r>
            <a:r>
              <a:rPr lang="es-ES" b="1" dirty="0" err="1" smtClean="0">
                <a:solidFill>
                  <a:schemeClr val="bg1"/>
                </a:solidFill>
              </a:rPr>
              <a:t>other</a:t>
            </a:r>
            <a:r>
              <a:rPr lang="es-ES" b="1" dirty="0" smtClean="0">
                <a:solidFill>
                  <a:schemeClr val="bg1"/>
                </a:solidFill>
              </a:rPr>
              <a:t> South American </a:t>
            </a:r>
            <a:r>
              <a:rPr lang="es-ES" b="1" dirty="0" err="1" smtClean="0">
                <a:solidFill>
                  <a:schemeClr val="bg1"/>
                </a:solidFill>
              </a:rPr>
              <a:t>Basins</a:t>
            </a:r>
            <a:endParaRPr lang="es-ES" b="1" dirty="0">
              <a:solidFill>
                <a:schemeClr val="bg1"/>
              </a:solidFill>
            </a:endParaRPr>
          </a:p>
        </p:txBody>
      </p:sp>
      <p:pic>
        <p:nvPicPr>
          <p:cNvPr id="18448" name="Picture 19"/>
          <p:cNvPicPr>
            <a:picLocks noChangeAspect="1" noChangeArrowheads="1"/>
          </p:cNvPicPr>
          <p:nvPr/>
        </p:nvPicPr>
        <p:blipFill>
          <a:blip r:embed="rId3"/>
          <a:srcRect/>
          <a:stretch>
            <a:fillRect/>
          </a:stretch>
        </p:blipFill>
        <p:spPr bwMode="auto">
          <a:xfrm>
            <a:off x="23813" y="1092168"/>
            <a:ext cx="3684587" cy="4753010"/>
          </a:xfrm>
          <a:prstGeom prst="rect">
            <a:avLst/>
          </a:prstGeom>
          <a:ln>
            <a:solidFill>
              <a:schemeClr val="bg1">
                <a:lumMod val="65000"/>
              </a:schemeClr>
            </a:solidFill>
          </a:ln>
          <a:effectLst>
            <a:outerShdw blurRad="190500" algn="tl" rotWithShape="0">
              <a:srgbClr val="000000">
                <a:alpha val="70000"/>
              </a:srgbClr>
            </a:outerShdw>
          </a:effectLst>
        </p:spPr>
      </p:pic>
      <p:sp>
        <p:nvSpPr>
          <p:cNvPr id="29" name="29 Cerrar llave"/>
          <p:cNvSpPr/>
          <p:nvPr/>
        </p:nvSpPr>
        <p:spPr bwMode="auto">
          <a:xfrm>
            <a:off x="3782367" y="4013208"/>
            <a:ext cx="104266" cy="1831970"/>
          </a:xfrm>
          <a:prstGeom prst="rightBrace">
            <a:avLst/>
          </a:prstGeom>
          <a:ln w="38100">
            <a:solidFill>
              <a:srgbClr val="00B050"/>
            </a:solidFill>
            <a:headEnd type="none" w="med" len="med"/>
            <a:tailEnd type="none" w="med" len="med"/>
          </a:ln>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charset="0"/>
            </a:endParaRPr>
          </a:p>
        </p:txBody>
      </p:sp>
      <p:graphicFrame>
        <p:nvGraphicFramePr>
          <p:cNvPr id="32" name="32 Diagrama"/>
          <p:cNvGraphicFramePr/>
          <p:nvPr>
            <p:extLst>
              <p:ext uri="{D42A27DB-BD31-4B8C-83A1-F6EECF244321}">
                <p14:modId xmlns:p14="http://schemas.microsoft.com/office/powerpoint/2010/main" val="1637651599"/>
              </p:ext>
            </p:extLst>
          </p:nvPr>
        </p:nvGraphicFramePr>
        <p:xfrm>
          <a:off x="3995936" y="4653136"/>
          <a:ext cx="620721" cy="5842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 name="36 Rectángulo"/>
          <p:cNvSpPr/>
          <p:nvPr/>
        </p:nvSpPr>
        <p:spPr>
          <a:xfrm>
            <a:off x="4391979" y="4740037"/>
            <a:ext cx="3384377" cy="276999"/>
          </a:xfrm>
          <a:prstGeom prst="rect">
            <a:avLst/>
          </a:prstGeom>
        </p:spPr>
        <p:txBody>
          <a:bodyPr wrap="square">
            <a:spAutoFit/>
          </a:bodyPr>
          <a:lstStyle/>
          <a:p>
            <a:pPr algn="ctr"/>
            <a:r>
              <a:rPr lang="es-AR" sz="1200" dirty="0" smtClean="0">
                <a:solidFill>
                  <a:schemeClr val="bg1"/>
                </a:solidFill>
              </a:rPr>
              <a:t>no records of </a:t>
            </a:r>
            <a:r>
              <a:rPr lang="es-AR" sz="1200" dirty="0" err="1" smtClean="0">
                <a:solidFill>
                  <a:schemeClr val="bg1"/>
                </a:solidFill>
              </a:rPr>
              <a:t>land-derived</a:t>
            </a:r>
            <a:r>
              <a:rPr lang="es-AR" sz="1200" dirty="0" smtClean="0">
                <a:solidFill>
                  <a:schemeClr val="bg1"/>
                </a:solidFill>
              </a:rPr>
              <a:t> palynomorphs </a:t>
            </a:r>
            <a:endParaRPr lang="es-AR" sz="1200" dirty="0">
              <a:solidFill>
                <a:schemeClr val="bg1"/>
              </a:solidFill>
            </a:endParaRPr>
          </a:p>
        </p:txBody>
      </p:sp>
      <p:sp>
        <p:nvSpPr>
          <p:cNvPr id="38" name="Text Box 6"/>
          <p:cNvSpPr txBox="1">
            <a:spLocks noChangeArrowheads="1"/>
          </p:cNvSpPr>
          <p:nvPr/>
        </p:nvSpPr>
        <p:spPr bwMode="auto">
          <a:xfrm>
            <a:off x="4375586" y="3579403"/>
            <a:ext cx="4834583" cy="461665"/>
          </a:xfrm>
          <a:prstGeom prst="rect">
            <a:avLst/>
          </a:prstGeom>
          <a:noFill/>
          <a:ln w="9525">
            <a:noFill/>
            <a:miter lim="800000"/>
            <a:headEnd/>
            <a:tailEnd/>
          </a:ln>
        </p:spPr>
        <p:txBody>
          <a:bodyPr wrap="square">
            <a:spAutoFit/>
          </a:bodyPr>
          <a:lstStyle/>
          <a:p>
            <a:pPr algn="just"/>
            <a:r>
              <a:rPr lang="es-AR" sz="1200" dirty="0" smtClean="0">
                <a:solidFill>
                  <a:schemeClr val="bg1"/>
                </a:solidFill>
              </a:rPr>
              <a:t> </a:t>
            </a:r>
            <a:r>
              <a:rPr lang="es-AR" sz="1200" dirty="0" err="1" smtClean="0">
                <a:solidFill>
                  <a:schemeClr val="bg1"/>
                </a:solidFill>
              </a:rPr>
              <a:t>oldest</a:t>
            </a:r>
            <a:r>
              <a:rPr lang="es-AR" sz="1200" dirty="0" smtClean="0">
                <a:solidFill>
                  <a:schemeClr val="bg1"/>
                </a:solidFill>
              </a:rPr>
              <a:t> laevigate trilete </a:t>
            </a:r>
            <a:r>
              <a:rPr lang="es-AR" sz="1200" dirty="0" err="1" smtClean="0">
                <a:solidFill>
                  <a:schemeClr val="bg1"/>
                </a:solidFill>
              </a:rPr>
              <a:t>spores</a:t>
            </a:r>
            <a:r>
              <a:rPr lang="es-AR" sz="1200" dirty="0" smtClean="0">
                <a:solidFill>
                  <a:schemeClr val="bg1"/>
                </a:solidFill>
              </a:rPr>
              <a:t>, </a:t>
            </a:r>
            <a:r>
              <a:rPr lang="es-AR" sz="1200" i="1" dirty="0" smtClean="0">
                <a:solidFill>
                  <a:schemeClr val="bg1"/>
                </a:solidFill>
              </a:rPr>
              <a:t>Ambitisporites </a:t>
            </a:r>
            <a:r>
              <a:rPr lang="es-AR" sz="1200" i="1" dirty="0" err="1" smtClean="0">
                <a:solidFill>
                  <a:schemeClr val="bg1"/>
                </a:solidFill>
              </a:rPr>
              <a:t>avitus-dilutus</a:t>
            </a:r>
            <a:r>
              <a:rPr lang="es-AR" sz="1200" i="1" dirty="0" smtClean="0">
                <a:solidFill>
                  <a:schemeClr val="bg1"/>
                </a:solidFill>
              </a:rPr>
              <a:t> </a:t>
            </a:r>
            <a:r>
              <a:rPr lang="es-AR" sz="1200" dirty="0" smtClean="0">
                <a:solidFill>
                  <a:schemeClr val="bg1"/>
                </a:solidFill>
              </a:rPr>
              <a:t>morphon</a:t>
            </a:r>
          </a:p>
          <a:p>
            <a:pPr algn="just"/>
            <a:r>
              <a:rPr lang="es-AR" sz="1200" dirty="0" smtClean="0">
                <a:solidFill>
                  <a:schemeClr val="bg1"/>
                </a:solidFill>
              </a:rPr>
              <a:t>Paraguay (Steemans </a:t>
            </a:r>
            <a:r>
              <a:rPr lang="es-AR" sz="1200" i="1" dirty="0" smtClean="0">
                <a:solidFill>
                  <a:schemeClr val="bg1"/>
                </a:solidFill>
              </a:rPr>
              <a:t>&amp; Pereira, 2002</a:t>
            </a:r>
            <a:r>
              <a:rPr lang="es-AR" sz="1200" dirty="0" smtClean="0">
                <a:solidFill>
                  <a:schemeClr val="bg1"/>
                </a:solidFill>
              </a:rPr>
              <a:t>)</a:t>
            </a:r>
            <a:endParaRPr lang="es-AR" sz="1200" b="1" dirty="0">
              <a:solidFill>
                <a:schemeClr val="bg1"/>
              </a:solidFill>
            </a:endParaRPr>
          </a:p>
        </p:txBody>
      </p:sp>
      <p:sp>
        <p:nvSpPr>
          <p:cNvPr id="43" name="Line 9"/>
          <p:cNvSpPr>
            <a:spLocks noChangeShapeType="1"/>
          </p:cNvSpPr>
          <p:nvPr/>
        </p:nvSpPr>
        <p:spPr bwMode="auto">
          <a:xfrm flipH="1" flipV="1">
            <a:off x="3932684" y="3703963"/>
            <a:ext cx="495300" cy="0"/>
          </a:xfrm>
          <a:prstGeom prst="line">
            <a:avLst/>
          </a:prstGeom>
          <a:noFill/>
          <a:ln w="57150">
            <a:solidFill>
              <a:srgbClr val="6600FF"/>
            </a:solidFill>
            <a:round/>
            <a:headEnd/>
            <a:tailEnd type="triangle" w="med" len="med"/>
          </a:ln>
        </p:spPr>
        <p:txBody>
          <a:bodyPr/>
          <a:lstStyle/>
          <a:p>
            <a:endParaRPr lang="es-AR"/>
          </a:p>
        </p:txBody>
      </p:sp>
      <p:sp>
        <p:nvSpPr>
          <p:cNvPr id="44" name="Text Box 6"/>
          <p:cNvSpPr txBox="1">
            <a:spLocks noChangeArrowheads="1"/>
          </p:cNvSpPr>
          <p:nvPr/>
        </p:nvSpPr>
        <p:spPr bwMode="auto">
          <a:xfrm>
            <a:off x="4269343" y="2564904"/>
            <a:ext cx="4839161" cy="830997"/>
          </a:xfrm>
          <a:prstGeom prst="rect">
            <a:avLst/>
          </a:prstGeom>
          <a:noFill/>
          <a:ln w="9525">
            <a:noFill/>
            <a:miter lim="800000"/>
            <a:headEnd/>
            <a:tailEnd/>
          </a:ln>
        </p:spPr>
        <p:txBody>
          <a:bodyPr wrap="square">
            <a:spAutoFit/>
          </a:bodyPr>
          <a:lstStyle/>
          <a:p>
            <a:pPr algn="just"/>
            <a:r>
              <a:rPr lang="es-AR" sz="1200" dirty="0" err="1" smtClean="0">
                <a:solidFill>
                  <a:schemeClr val="bg1"/>
                </a:solidFill>
              </a:rPr>
              <a:t>oldest</a:t>
            </a:r>
            <a:r>
              <a:rPr lang="es-AR" sz="1200" dirty="0" smtClean="0">
                <a:solidFill>
                  <a:schemeClr val="bg1"/>
                </a:solidFill>
              </a:rPr>
              <a:t> </a:t>
            </a:r>
            <a:r>
              <a:rPr lang="es-AR" sz="1200" i="1" dirty="0" err="1" smtClean="0">
                <a:solidFill>
                  <a:schemeClr val="bg1"/>
                </a:solidFill>
              </a:rPr>
              <a:t>Archaezonotriletes</a:t>
            </a:r>
            <a:r>
              <a:rPr lang="es-AR" sz="1200" i="1" dirty="0" smtClean="0">
                <a:solidFill>
                  <a:schemeClr val="bg1"/>
                </a:solidFill>
              </a:rPr>
              <a:t> </a:t>
            </a:r>
            <a:r>
              <a:rPr lang="es-AR" sz="1200" i="1" dirty="0" err="1" smtClean="0">
                <a:solidFill>
                  <a:schemeClr val="bg1"/>
                </a:solidFill>
              </a:rPr>
              <a:t>chulus-nanus</a:t>
            </a:r>
            <a:r>
              <a:rPr lang="es-AR" sz="1200" i="1" dirty="0" smtClean="0">
                <a:solidFill>
                  <a:schemeClr val="bg1"/>
                </a:solidFill>
              </a:rPr>
              <a:t> </a:t>
            </a:r>
            <a:r>
              <a:rPr lang="es-AR" sz="1200" dirty="0" smtClean="0">
                <a:solidFill>
                  <a:schemeClr val="bg1"/>
                </a:solidFill>
              </a:rPr>
              <a:t>morphon, Paraguay and </a:t>
            </a:r>
            <a:r>
              <a:rPr lang="es-AR" sz="1200" dirty="0" err="1" smtClean="0">
                <a:solidFill>
                  <a:schemeClr val="bg1"/>
                </a:solidFill>
              </a:rPr>
              <a:t>Nortern</a:t>
            </a:r>
            <a:r>
              <a:rPr lang="es-AR" sz="1200" dirty="0" smtClean="0">
                <a:solidFill>
                  <a:schemeClr val="bg1"/>
                </a:solidFill>
              </a:rPr>
              <a:t> </a:t>
            </a:r>
            <a:r>
              <a:rPr lang="es-AR" sz="1200" dirty="0" err="1" smtClean="0">
                <a:solidFill>
                  <a:schemeClr val="bg1"/>
                </a:solidFill>
              </a:rPr>
              <a:t>Brazil</a:t>
            </a:r>
            <a:r>
              <a:rPr lang="es-AR" sz="1200" dirty="0" smtClean="0">
                <a:solidFill>
                  <a:schemeClr val="bg1"/>
                </a:solidFill>
              </a:rPr>
              <a:t> (Le Hérissé et al. 2001; Steemans </a:t>
            </a:r>
            <a:r>
              <a:rPr lang="es-AR" sz="1200" i="1" dirty="0" smtClean="0">
                <a:solidFill>
                  <a:schemeClr val="bg1"/>
                </a:solidFill>
              </a:rPr>
              <a:t>&amp; Pereira, 2002, </a:t>
            </a:r>
            <a:r>
              <a:rPr lang="es-AR" sz="1200" dirty="0" smtClean="0">
                <a:solidFill>
                  <a:schemeClr val="bg1"/>
                </a:solidFill>
              </a:rPr>
              <a:t>). </a:t>
            </a:r>
            <a:r>
              <a:rPr lang="es-AR" sz="1200" dirty="0" err="1" smtClean="0">
                <a:solidFill>
                  <a:schemeClr val="bg1"/>
                </a:solidFill>
              </a:rPr>
              <a:t>This</a:t>
            </a:r>
            <a:r>
              <a:rPr lang="es-AR" sz="1200" dirty="0" smtClean="0">
                <a:solidFill>
                  <a:schemeClr val="bg1"/>
                </a:solidFill>
              </a:rPr>
              <a:t> </a:t>
            </a:r>
            <a:r>
              <a:rPr lang="es-AR" sz="1200" dirty="0" err="1" smtClean="0">
                <a:solidFill>
                  <a:schemeClr val="bg1"/>
                </a:solidFill>
              </a:rPr>
              <a:t>important</a:t>
            </a:r>
            <a:r>
              <a:rPr lang="es-AR" sz="1200" dirty="0" smtClean="0">
                <a:solidFill>
                  <a:schemeClr val="bg1"/>
                </a:solidFill>
              </a:rPr>
              <a:t> </a:t>
            </a:r>
            <a:r>
              <a:rPr lang="es-AR" sz="1200" dirty="0" err="1" smtClean="0">
                <a:solidFill>
                  <a:schemeClr val="bg1"/>
                </a:solidFill>
              </a:rPr>
              <a:t>species</a:t>
            </a:r>
            <a:r>
              <a:rPr lang="es-AR" sz="1200" dirty="0" smtClean="0">
                <a:solidFill>
                  <a:schemeClr val="bg1"/>
                </a:solidFill>
              </a:rPr>
              <a:t> </a:t>
            </a:r>
            <a:r>
              <a:rPr lang="es-AR" sz="1200" dirty="0" err="1" smtClean="0">
                <a:solidFill>
                  <a:schemeClr val="bg1"/>
                </a:solidFill>
              </a:rPr>
              <a:t>for</a:t>
            </a:r>
            <a:r>
              <a:rPr lang="es-AR" sz="1200" dirty="0" smtClean="0">
                <a:solidFill>
                  <a:schemeClr val="bg1"/>
                </a:solidFill>
              </a:rPr>
              <a:t> </a:t>
            </a:r>
            <a:r>
              <a:rPr lang="es-AR" sz="1200" dirty="0" err="1" smtClean="0">
                <a:solidFill>
                  <a:schemeClr val="bg1"/>
                </a:solidFill>
              </a:rPr>
              <a:t>the</a:t>
            </a:r>
            <a:r>
              <a:rPr lang="es-AR" sz="1200" dirty="0" smtClean="0">
                <a:solidFill>
                  <a:schemeClr val="bg1"/>
                </a:solidFill>
              </a:rPr>
              <a:t> </a:t>
            </a:r>
            <a:r>
              <a:rPr lang="es-AR" sz="1200" dirty="0" err="1" smtClean="0">
                <a:solidFill>
                  <a:schemeClr val="bg1"/>
                </a:solidFill>
              </a:rPr>
              <a:t>biostratigraphy</a:t>
            </a:r>
            <a:r>
              <a:rPr lang="es-AR" sz="1200" dirty="0" smtClean="0">
                <a:solidFill>
                  <a:schemeClr val="bg1"/>
                </a:solidFill>
              </a:rPr>
              <a:t> as </a:t>
            </a:r>
            <a:r>
              <a:rPr lang="es-AR" sz="1200" dirty="0" err="1" smtClean="0">
                <a:solidFill>
                  <a:schemeClr val="bg1"/>
                </a:solidFill>
              </a:rPr>
              <a:t>not</a:t>
            </a:r>
            <a:r>
              <a:rPr lang="es-AR" sz="1200" dirty="0" smtClean="0">
                <a:solidFill>
                  <a:schemeClr val="bg1"/>
                </a:solidFill>
              </a:rPr>
              <a:t> </a:t>
            </a:r>
            <a:r>
              <a:rPr lang="es-AR" sz="1200" dirty="0" err="1" smtClean="0">
                <a:solidFill>
                  <a:schemeClr val="bg1"/>
                </a:solidFill>
              </a:rPr>
              <a:t>been</a:t>
            </a:r>
            <a:r>
              <a:rPr lang="es-AR" sz="1200" dirty="0" smtClean="0">
                <a:solidFill>
                  <a:schemeClr val="bg1"/>
                </a:solidFill>
              </a:rPr>
              <a:t> observed in Argentina.</a:t>
            </a:r>
            <a:endParaRPr lang="es-AR" sz="1200" b="1" dirty="0">
              <a:solidFill>
                <a:schemeClr val="bg1"/>
              </a:solidFill>
            </a:endParaRPr>
          </a:p>
        </p:txBody>
      </p:sp>
      <p:sp>
        <p:nvSpPr>
          <p:cNvPr id="45" name="Line 9"/>
          <p:cNvSpPr>
            <a:spLocks noChangeShapeType="1"/>
          </p:cNvSpPr>
          <p:nvPr/>
        </p:nvSpPr>
        <p:spPr bwMode="auto">
          <a:xfrm flipH="1">
            <a:off x="3886631" y="2980402"/>
            <a:ext cx="488953" cy="415499"/>
          </a:xfrm>
          <a:prstGeom prst="line">
            <a:avLst/>
          </a:prstGeom>
          <a:noFill/>
          <a:ln w="57150">
            <a:solidFill>
              <a:srgbClr val="6600FF"/>
            </a:solidFill>
            <a:round/>
            <a:headEnd/>
            <a:tailEnd type="triangle" w="med" len="med"/>
          </a:ln>
        </p:spPr>
        <p:txBody>
          <a:bodyPr/>
          <a:lstStyle/>
          <a:p>
            <a:endParaRPr lang="es-AR"/>
          </a:p>
        </p:txBody>
      </p:sp>
      <p:sp>
        <p:nvSpPr>
          <p:cNvPr id="46" name="29 Cerrar llave"/>
          <p:cNvSpPr/>
          <p:nvPr/>
        </p:nvSpPr>
        <p:spPr bwMode="auto">
          <a:xfrm>
            <a:off x="3799789" y="2045213"/>
            <a:ext cx="52131" cy="1105140"/>
          </a:xfrm>
          <a:prstGeom prst="rightBrace">
            <a:avLst/>
          </a:prstGeom>
          <a:ln w="38100">
            <a:solidFill>
              <a:srgbClr val="00B050"/>
            </a:solidFill>
            <a:headEnd type="none" w="med" len="med"/>
            <a:tailEnd type="none" w="med" len="med"/>
          </a:ln>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charset="0"/>
            </a:endParaRPr>
          </a:p>
        </p:txBody>
      </p:sp>
      <p:graphicFrame>
        <p:nvGraphicFramePr>
          <p:cNvPr id="47" name="32 Diagrama"/>
          <p:cNvGraphicFramePr/>
          <p:nvPr>
            <p:extLst>
              <p:ext uri="{D42A27DB-BD31-4B8C-83A1-F6EECF244321}">
                <p14:modId xmlns:p14="http://schemas.microsoft.com/office/powerpoint/2010/main" val="1498191083"/>
              </p:ext>
            </p:extLst>
          </p:nvPr>
        </p:nvGraphicFramePr>
        <p:xfrm>
          <a:off x="3995935" y="1958312"/>
          <a:ext cx="620721" cy="58420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8" name="36 Rectángulo"/>
          <p:cNvSpPr/>
          <p:nvPr/>
        </p:nvSpPr>
        <p:spPr>
          <a:xfrm>
            <a:off x="4391978" y="2045213"/>
            <a:ext cx="3384377" cy="276999"/>
          </a:xfrm>
          <a:prstGeom prst="rect">
            <a:avLst/>
          </a:prstGeom>
        </p:spPr>
        <p:txBody>
          <a:bodyPr wrap="square">
            <a:spAutoFit/>
          </a:bodyPr>
          <a:lstStyle/>
          <a:p>
            <a:pPr algn="ctr"/>
            <a:r>
              <a:rPr lang="es-AR" sz="1200" dirty="0" smtClean="0">
                <a:solidFill>
                  <a:schemeClr val="bg1"/>
                </a:solidFill>
              </a:rPr>
              <a:t>no records of </a:t>
            </a:r>
            <a:r>
              <a:rPr lang="es-AR" sz="1200" dirty="0" err="1" smtClean="0">
                <a:solidFill>
                  <a:schemeClr val="bg1"/>
                </a:solidFill>
              </a:rPr>
              <a:t>land-derived</a:t>
            </a:r>
            <a:r>
              <a:rPr lang="es-AR" sz="1200" dirty="0" smtClean="0">
                <a:solidFill>
                  <a:schemeClr val="bg1"/>
                </a:solidFill>
              </a:rPr>
              <a:t> palynomorphs </a:t>
            </a:r>
            <a:endParaRPr lang="es-AR" sz="1200" dirty="0">
              <a:solidFill>
                <a:schemeClr val="bg1"/>
              </a:solidFill>
            </a:endParaRPr>
          </a:p>
        </p:txBody>
      </p:sp>
      <p:sp>
        <p:nvSpPr>
          <p:cNvPr id="50" name="29 Cerrar llave"/>
          <p:cNvSpPr/>
          <p:nvPr/>
        </p:nvSpPr>
        <p:spPr bwMode="auto">
          <a:xfrm>
            <a:off x="3783341" y="1345414"/>
            <a:ext cx="45719" cy="580711"/>
          </a:xfrm>
          <a:prstGeom prst="rightBrace">
            <a:avLst/>
          </a:prstGeom>
          <a:ln w="38100">
            <a:solidFill>
              <a:srgbClr val="FF66FF"/>
            </a:solidFill>
            <a:headEnd type="none" w="med" len="med"/>
            <a:tailEnd type="none" w="med" len="med"/>
          </a:ln>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charset="0"/>
            </a:endParaRPr>
          </a:p>
        </p:txBody>
      </p:sp>
      <p:sp>
        <p:nvSpPr>
          <p:cNvPr id="2" name="ZoneTexte 1"/>
          <p:cNvSpPr txBox="1"/>
          <p:nvPr/>
        </p:nvSpPr>
        <p:spPr>
          <a:xfrm>
            <a:off x="3997007" y="1311151"/>
            <a:ext cx="5039489" cy="461665"/>
          </a:xfrm>
          <a:prstGeom prst="rect">
            <a:avLst/>
          </a:prstGeom>
          <a:noFill/>
        </p:spPr>
        <p:txBody>
          <a:bodyPr wrap="square" rtlCol="0">
            <a:spAutoFit/>
          </a:bodyPr>
          <a:lstStyle/>
          <a:p>
            <a:r>
              <a:rPr lang="fr-BE" sz="1200" dirty="0" smtClean="0">
                <a:solidFill>
                  <a:schemeClr val="bg1"/>
                </a:solidFill>
              </a:rPr>
              <a:t>Riche diverse assemblage of trilete spores and cryptospores, Amazon Basin, </a:t>
            </a:r>
            <a:r>
              <a:rPr lang="fr-BE" sz="1200" dirty="0" err="1" smtClean="0">
                <a:solidFill>
                  <a:schemeClr val="bg1"/>
                </a:solidFill>
              </a:rPr>
              <a:t>Brazil</a:t>
            </a:r>
            <a:r>
              <a:rPr lang="fr-BE" sz="1200" dirty="0" smtClean="0">
                <a:solidFill>
                  <a:schemeClr val="bg1"/>
                </a:solidFill>
              </a:rPr>
              <a:t>, (Steemans et al. 2008).</a:t>
            </a:r>
            <a:endParaRPr lang="fr-BE" sz="1200" dirty="0">
              <a:solidFill>
                <a:schemeClr val="bg1"/>
              </a:solidFill>
            </a:endParaRPr>
          </a:p>
        </p:txBody>
      </p:sp>
      <p:sp>
        <p:nvSpPr>
          <p:cNvPr id="51" name="29 Cerrar llave"/>
          <p:cNvSpPr/>
          <p:nvPr/>
        </p:nvSpPr>
        <p:spPr bwMode="auto">
          <a:xfrm>
            <a:off x="3806201" y="3248980"/>
            <a:ext cx="45719" cy="718628"/>
          </a:xfrm>
          <a:prstGeom prst="rightBrace">
            <a:avLst/>
          </a:prstGeom>
          <a:ln w="38100">
            <a:solidFill>
              <a:srgbClr val="FF66FF"/>
            </a:solidFill>
            <a:headEnd type="none" w="med" len="med"/>
            <a:tailEnd type="none" w="med" len="med"/>
          </a:ln>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43769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Graphic spid="32" grpId="0">
        <p:bldAsOne/>
      </p:bldGraphic>
      <p:bldP spid="36" grpId="0"/>
      <p:bldP spid="46" grpId="0" animBg="1"/>
      <p:bldGraphic spid="47" grpId="0">
        <p:bldAsOne/>
      </p:bldGraphic>
      <p:bldP spid="48" grpId="0"/>
      <p:bldP spid="50" grpId="0" animBg="1"/>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26953" y="760406"/>
            <a:ext cx="2739652" cy="1755769"/>
          </a:xfrm>
          <a:prstGeom prst="rect">
            <a:avLst/>
          </a:prstGeom>
          <a:ln>
            <a:noFill/>
          </a:ln>
          <a:effectLst>
            <a:outerShdw blurRad="190500" algn="tl" rotWithShape="0">
              <a:srgbClr val="000000">
                <a:alpha val="70000"/>
              </a:srgbClr>
            </a:outerShdw>
          </a:effectLst>
        </p:spPr>
      </p:pic>
      <p:pic>
        <p:nvPicPr>
          <p:cNvPr id="3" name="2 Imagen" descr="Maprincolor1.JPG"/>
          <p:cNvPicPr>
            <a:picLocks noChangeAspect="1"/>
          </p:cNvPicPr>
          <p:nvPr/>
        </p:nvPicPr>
        <p:blipFill>
          <a:blip r:embed="rId3" cstate="print"/>
          <a:stretch>
            <a:fillRect/>
          </a:stretch>
        </p:blipFill>
        <p:spPr>
          <a:xfrm>
            <a:off x="42257" y="2769352"/>
            <a:ext cx="3616918" cy="3575180"/>
          </a:xfrm>
          <a:prstGeom prst="rect">
            <a:avLst/>
          </a:prstGeom>
          <a:ln>
            <a:noFill/>
          </a:ln>
          <a:effectLst>
            <a:outerShdw blurRad="190500" algn="tl" rotWithShape="0">
              <a:srgbClr val="000000">
                <a:alpha val="70000"/>
              </a:srgbClr>
            </a:outerShdw>
          </a:effectLst>
        </p:spPr>
      </p:pic>
      <p:pic>
        <p:nvPicPr>
          <p:cNvPr id="4" name="3 Imagen" descr="Rincolor2-1.JPG"/>
          <p:cNvPicPr>
            <a:picLocks noChangeAspect="1"/>
          </p:cNvPicPr>
          <p:nvPr/>
        </p:nvPicPr>
        <p:blipFill>
          <a:blip r:embed="rId4" cstate="print"/>
          <a:stretch>
            <a:fillRect/>
          </a:stretch>
        </p:blipFill>
        <p:spPr>
          <a:xfrm>
            <a:off x="3659175" y="3355974"/>
            <a:ext cx="3580729" cy="2990151"/>
          </a:xfrm>
          <a:prstGeom prst="rect">
            <a:avLst/>
          </a:prstGeom>
        </p:spPr>
      </p:pic>
      <p:pic>
        <p:nvPicPr>
          <p:cNvPr id="5" name="Picture 95"/>
          <p:cNvPicPr>
            <a:picLocks noChangeAspect="1" noChangeArrowheads="1"/>
          </p:cNvPicPr>
          <p:nvPr/>
        </p:nvPicPr>
        <p:blipFill>
          <a:blip r:embed="rId5"/>
          <a:srcRect/>
          <a:stretch>
            <a:fillRect/>
          </a:stretch>
        </p:blipFill>
        <p:spPr bwMode="auto">
          <a:xfrm>
            <a:off x="5655187" y="763551"/>
            <a:ext cx="3407912" cy="2427781"/>
          </a:xfrm>
          <a:prstGeom prst="rect">
            <a:avLst/>
          </a:prstGeom>
          <a:ln>
            <a:noFill/>
          </a:ln>
          <a:effectLst>
            <a:outerShdw blurRad="190500" algn="tl" rotWithShape="0">
              <a:srgbClr val="000000">
                <a:alpha val="70000"/>
              </a:srgbClr>
            </a:outerShdw>
          </a:effectLst>
        </p:spPr>
      </p:pic>
      <p:sp>
        <p:nvSpPr>
          <p:cNvPr id="6" name="Text Box 93"/>
          <p:cNvSpPr txBox="1">
            <a:spLocks noChangeArrowheads="1"/>
          </p:cNvSpPr>
          <p:nvPr/>
        </p:nvSpPr>
        <p:spPr bwMode="auto">
          <a:xfrm>
            <a:off x="117414" y="361908"/>
            <a:ext cx="3031599" cy="369332"/>
          </a:xfrm>
          <a:prstGeom prst="rect">
            <a:avLst/>
          </a:prstGeom>
          <a:noFill/>
          <a:ln w="9525">
            <a:noFill/>
            <a:miter lim="800000"/>
            <a:headEnd/>
            <a:tailEnd/>
          </a:ln>
        </p:spPr>
        <p:txBody>
          <a:bodyPr wrap="none">
            <a:spAutoFit/>
          </a:bodyPr>
          <a:lstStyle/>
          <a:p>
            <a:pPr eaLnBrk="1" hangingPunct="1"/>
            <a:r>
              <a:rPr lang="es-AR" dirty="0">
                <a:solidFill>
                  <a:schemeClr val="bg1"/>
                </a:solidFill>
              </a:rPr>
              <a:t>Puna </a:t>
            </a:r>
            <a:r>
              <a:rPr lang="es-AR" dirty="0" smtClean="0">
                <a:solidFill>
                  <a:schemeClr val="bg1"/>
                </a:solidFill>
              </a:rPr>
              <a:t>(Salar </a:t>
            </a:r>
            <a:r>
              <a:rPr lang="es-AR" dirty="0">
                <a:solidFill>
                  <a:schemeClr val="bg1"/>
                </a:solidFill>
              </a:rPr>
              <a:t>del </a:t>
            </a:r>
            <a:r>
              <a:rPr lang="es-AR" dirty="0" smtClean="0">
                <a:solidFill>
                  <a:schemeClr val="bg1"/>
                </a:solidFill>
              </a:rPr>
              <a:t>Rincón Fm)</a:t>
            </a:r>
            <a:endParaRPr lang="es-AR" dirty="0">
              <a:solidFill>
                <a:schemeClr val="bg1"/>
              </a:solidFill>
            </a:endParaRPr>
          </a:p>
        </p:txBody>
      </p:sp>
      <p:cxnSp>
        <p:nvCxnSpPr>
          <p:cNvPr id="9" name="8 Conector recto de flecha"/>
          <p:cNvCxnSpPr/>
          <p:nvPr/>
        </p:nvCxnSpPr>
        <p:spPr bwMode="auto">
          <a:xfrm>
            <a:off x="5010156" y="3825140"/>
            <a:ext cx="2556000" cy="36000"/>
          </a:xfrm>
          <a:prstGeom prst="straightConnector1">
            <a:avLst/>
          </a:prstGeom>
          <a:ln w="57150">
            <a:solidFill>
              <a:srgbClr val="7030A0"/>
            </a:solidFill>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1" name="10 Conector recto de flecha"/>
          <p:cNvCxnSpPr/>
          <p:nvPr/>
        </p:nvCxnSpPr>
        <p:spPr bwMode="auto">
          <a:xfrm>
            <a:off x="5010156" y="4924445"/>
            <a:ext cx="2555910" cy="1588"/>
          </a:xfrm>
          <a:prstGeom prst="straightConnector1">
            <a:avLst/>
          </a:prstGeom>
          <a:ln w="57150">
            <a:solidFill>
              <a:srgbClr val="7030A0"/>
            </a:solidFill>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12" name="11 CuadroTexto"/>
          <p:cNvSpPr txBox="1"/>
          <p:nvPr/>
        </p:nvSpPr>
        <p:spPr>
          <a:xfrm>
            <a:off x="7346988" y="6432436"/>
            <a:ext cx="1721946" cy="246221"/>
          </a:xfrm>
          <a:prstGeom prst="rect">
            <a:avLst/>
          </a:prstGeom>
          <a:noFill/>
        </p:spPr>
        <p:txBody>
          <a:bodyPr wrap="none" rtlCol="0">
            <a:spAutoFit/>
          </a:bodyPr>
          <a:lstStyle/>
          <a:p>
            <a:r>
              <a:rPr lang="es-MX" sz="1000" dirty="0" smtClean="0">
                <a:solidFill>
                  <a:schemeClr val="bg1"/>
                </a:solidFill>
              </a:rPr>
              <a:t>Rubinstein &amp; </a:t>
            </a:r>
            <a:r>
              <a:rPr lang="es-MX" sz="1000" dirty="0" err="1" smtClean="0">
                <a:solidFill>
                  <a:schemeClr val="bg1"/>
                </a:solidFill>
              </a:rPr>
              <a:t>Vaccari</a:t>
            </a:r>
            <a:r>
              <a:rPr lang="es-MX" sz="1000" dirty="0" smtClean="0">
                <a:solidFill>
                  <a:schemeClr val="bg1"/>
                </a:solidFill>
              </a:rPr>
              <a:t>, 2004</a:t>
            </a:r>
            <a:endParaRPr lang="es-AR" sz="1000" dirty="0">
              <a:solidFill>
                <a:schemeClr val="bg1"/>
              </a:solidFill>
            </a:endParaRPr>
          </a:p>
        </p:txBody>
      </p:sp>
      <p:pic>
        <p:nvPicPr>
          <p:cNvPr id="13" name="Picture 94"/>
          <p:cNvPicPr>
            <a:picLocks noChangeAspect="1" noChangeArrowheads="1"/>
          </p:cNvPicPr>
          <p:nvPr/>
        </p:nvPicPr>
        <p:blipFill>
          <a:blip r:embed="rId6">
            <a:lum bright="6000" contrast="12000"/>
          </a:blip>
          <a:srcRect/>
          <a:stretch>
            <a:fillRect/>
          </a:stretch>
        </p:blipFill>
        <p:spPr bwMode="auto">
          <a:xfrm rot="10800000">
            <a:off x="3111480" y="179343"/>
            <a:ext cx="2520950" cy="23018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67560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perfil Salar del Rincón-ppt.JPG"/>
          <p:cNvPicPr>
            <a:picLocks noChangeAspect="1"/>
          </p:cNvPicPr>
          <p:nvPr/>
        </p:nvPicPr>
        <p:blipFill>
          <a:blip r:embed="rId2" cstate="print"/>
          <a:stretch>
            <a:fillRect/>
          </a:stretch>
        </p:blipFill>
        <p:spPr>
          <a:xfrm>
            <a:off x="0" y="179343"/>
            <a:ext cx="5452979" cy="6496092"/>
          </a:xfrm>
          <a:prstGeom prst="rect">
            <a:avLst/>
          </a:prstGeom>
          <a:ln>
            <a:noFill/>
          </a:ln>
          <a:effectLst>
            <a:outerShdw blurRad="190500" algn="tl" rotWithShape="0">
              <a:srgbClr val="000000">
                <a:alpha val="70000"/>
              </a:srgbClr>
            </a:outerShdw>
          </a:effectLst>
        </p:spPr>
      </p:pic>
      <p:pic>
        <p:nvPicPr>
          <p:cNvPr id="30723" name="Picture 3"/>
          <p:cNvPicPr>
            <a:picLocks noChangeAspect="1" noChangeArrowheads="1"/>
          </p:cNvPicPr>
          <p:nvPr/>
        </p:nvPicPr>
        <p:blipFill>
          <a:blip r:embed="rId3" cstate="print">
            <a:lum bright="5000"/>
          </a:blip>
          <a:srcRect b="14706"/>
          <a:stretch>
            <a:fillRect/>
          </a:stretch>
        </p:blipFill>
        <p:spPr bwMode="auto">
          <a:xfrm>
            <a:off x="6653241" y="1822428"/>
            <a:ext cx="1113468" cy="1058877"/>
          </a:xfrm>
          <a:prstGeom prst="rect">
            <a:avLst/>
          </a:prstGeom>
          <a:ln>
            <a:noFill/>
          </a:ln>
          <a:effectLst>
            <a:outerShdw blurRad="190500" algn="tl" rotWithShape="0">
              <a:srgbClr val="000000">
                <a:alpha val="70000"/>
              </a:srgbClr>
            </a:outerShdw>
          </a:effectLst>
        </p:spPr>
      </p:pic>
      <p:pic>
        <p:nvPicPr>
          <p:cNvPr id="30724" name="Picture 4"/>
          <p:cNvPicPr>
            <a:picLocks noChangeAspect="1" noChangeArrowheads="1"/>
          </p:cNvPicPr>
          <p:nvPr/>
        </p:nvPicPr>
        <p:blipFill>
          <a:blip r:embed="rId4" cstate="print"/>
          <a:srcRect b="7692"/>
          <a:stretch>
            <a:fillRect/>
          </a:stretch>
        </p:blipFill>
        <p:spPr bwMode="auto">
          <a:xfrm>
            <a:off x="7967709" y="398421"/>
            <a:ext cx="949338" cy="879213"/>
          </a:xfrm>
          <a:prstGeom prst="rect">
            <a:avLst/>
          </a:prstGeom>
          <a:ln>
            <a:noFill/>
          </a:ln>
          <a:effectLst>
            <a:outerShdw blurRad="190500" algn="tl" rotWithShape="0">
              <a:srgbClr val="000000">
                <a:alpha val="70000"/>
              </a:srgbClr>
            </a:outerShdw>
          </a:effectLst>
        </p:spPr>
      </p:pic>
      <p:pic>
        <p:nvPicPr>
          <p:cNvPr id="5" name="4 Imagen" descr="1-Cheilotetras sp-9417A-o26-0 (3)ppt.jpg"/>
          <p:cNvPicPr>
            <a:picLocks noChangeAspect="1"/>
          </p:cNvPicPr>
          <p:nvPr/>
        </p:nvPicPr>
        <p:blipFill>
          <a:blip r:embed="rId5" cstate="print"/>
          <a:stretch>
            <a:fillRect/>
          </a:stretch>
        </p:blipFill>
        <p:spPr>
          <a:xfrm>
            <a:off x="5630878" y="1822428"/>
            <a:ext cx="804594" cy="1070730"/>
          </a:xfrm>
          <a:prstGeom prst="rect">
            <a:avLst/>
          </a:prstGeom>
          <a:ln>
            <a:noFill/>
          </a:ln>
          <a:effectLst>
            <a:outerShdw blurRad="190500" algn="tl" rotWithShape="0">
              <a:srgbClr val="000000">
                <a:alpha val="70000"/>
              </a:srgbClr>
            </a:outerShdw>
          </a:effectLst>
        </p:spPr>
      </p:pic>
      <p:pic>
        <p:nvPicPr>
          <p:cNvPr id="6" name="5 Imagen" descr="1-crowned monad in Steemans eta al. 2000 1_9416C_X25-2 (2)ppt.jpg"/>
          <p:cNvPicPr>
            <a:picLocks noChangeAspect="1"/>
          </p:cNvPicPr>
          <p:nvPr/>
        </p:nvPicPr>
        <p:blipFill>
          <a:blip r:embed="rId6" cstate="print"/>
          <a:stretch>
            <a:fillRect/>
          </a:stretch>
        </p:blipFill>
        <p:spPr>
          <a:xfrm>
            <a:off x="6835806" y="3355974"/>
            <a:ext cx="1022364" cy="902635"/>
          </a:xfrm>
          <a:prstGeom prst="rect">
            <a:avLst/>
          </a:prstGeom>
          <a:ln>
            <a:noFill/>
          </a:ln>
          <a:effectLst>
            <a:outerShdw blurRad="190500" algn="tl" rotWithShape="0">
              <a:srgbClr val="000000">
                <a:alpha val="70000"/>
              </a:srgbClr>
            </a:outerShdw>
          </a:effectLst>
        </p:spPr>
      </p:pic>
      <p:pic>
        <p:nvPicPr>
          <p:cNvPr id="7" name="6 Imagen" descr="1-Gneudnaspora divellomedia  _9425A_U36-0-2ppt-.jpg"/>
          <p:cNvPicPr>
            <a:picLocks noChangeAspect="1"/>
          </p:cNvPicPr>
          <p:nvPr/>
        </p:nvPicPr>
        <p:blipFill>
          <a:blip r:embed="rId7" cstate="print"/>
          <a:stretch>
            <a:fillRect/>
          </a:stretch>
        </p:blipFill>
        <p:spPr>
          <a:xfrm>
            <a:off x="5630876" y="398421"/>
            <a:ext cx="766773" cy="896621"/>
          </a:xfrm>
          <a:prstGeom prst="rect">
            <a:avLst/>
          </a:prstGeom>
          <a:ln>
            <a:noFill/>
          </a:ln>
          <a:effectLst>
            <a:outerShdw blurRad="190500" algn="tl" rotWithShape="0">
              <a:srgbClr val="000000">
                <a:alpha val="70000"/>
              </a:srgbClr>
            </a:outerShdw>
          </a:effectLst>
        </p:spPr>
      </p:pic>
      <p:pic>
        <p:nvPicPr>
          <p:cNvPr id="8" name="7 Imagen" descr="1-Imperfectotriletes patinatus 1_9412C_S40-2 (1)ppt-.jpg"/>
          <p:cNvPicPr>
            <a:picLocks noChangeAspect="1"/>
          </p:cNvPicPr>
          <p:nvPr/>
        </p:nvPicPr>
        <p:blipFill>
          <a:blip r:embed="rId8" cstate="print"/>
          <a:stretch>
            <a:fillRect/>
          </a:stretch>
        </p:blipFill>
        <p:spPr>
          <a:xfrm>
            <a:off x="8040735" y="4568148"/>
            <a:ext cx="966678" cy="832554"/>
          </a:xfrm>
          <a:prstGeom prst="rect">
            <a:avLst/>
          </a:prstGeom>
          <a:ln>
            <a:noFill/>
          </a:ln>
          <a:effectLst>
            <a:outerShdw blurRad="190500" algn="tl" rotWithShape="0">
              <a:srgbClr val="000000">
                <a:alpha val="70000"/>
              </a:srgbClr>
            </a:outerShdw>
          </a:effectLst>
        </p:spPr>
      </p:pic>
      <p:pic>
        <p:nvPicPr>
          <p:cNvPr id="10" name="9 Imagen" descr="1-Envelope-enclosed alete cryptospore in Vecoli et al-ppt-.jpg"/>
          <p:cNvPicPr>
            <a:picLocks noChangeAspect="1"/>
          </p:cNvPicPr>
          <p:nvPr/>
        </p:nvPicPr>
        <p:blipFill>
          <a:blip r:embed="rId9" cstate="print"/>
          <a:stretch>
            <a:fillRect/>
          </a:stretch>
        </p:blipFill>
        <p:spPr>
          <a:xfrm rot="5400000">
            <a:off x="7871552" y="1918356"/>
            <a:ext cx="1084618" cy="860319"/>
          </a:xfrm>
          <a:prstGeom prst="rect">
            <a:avLst/>
          </a:prstGeom>
          <a:ln>
            <a:noFill/>
          </a:ln>
          <a:effectLst>
            <a:outerShdw blurRad="190500" algn="tl" rotWithShape="0">
              <a:srgbClr val="000000">
                <a:alpha val="70000"/>
              </a:srgbClr>
            </a:outerShdw>
          </a:effectLst>
        </p:spPr>
      </p:pic>
      <p:pic>
        <p:nvPicPr>
          <p:cNvPr id="11" name="10 Imagen" descr="1-Morphon Dyadospora murusattenuata_9413A_J30-0ppt-.jpg"/>
          <p:cNvPicPr>
            <a:picLocks noChangeAspect="1"/>
          </p:cNvPicPr>
          <p:nvPr/>
        </p:nvPicPr>
        <p:blipFill>
          <a:blip r:embed="rId10" cstate="print"/>
          <a:stretch>
            <a:fillRect/>
          </a:stretch>
        </p:blipFill>
        <p:spPr>
          <a:xfrm>
            <a:off x="6835806" y="4597417"/>
            <a:ext cx="949339" cy="764612"/>
          </a:xfrm>
          <a:prstGeom prst="rect">
            <a:avLst/>
          </a:prstGeom>
          <a:ln>
            <a:noFill/>
          </a:ln>
          <a:effectLst>
            <a:outerShdw blurRad="190500" algn="tl" rotWithShape="0">
              <a:srgbClr val="000000">
                <a:alpha val="70000"/>
              </a:srgbClr>
            </a:outerShdw>
          </a:effectLst>
        </p:spPr>
      </p:pic>
      <p:pic>
        <p:nvPicPr>
          <p:cNvPr id="12" name="11 Imagen" descr="1-Murornate tetrad 1-9410D-G19-0-4 (1)ppt.jpg"/>
          <p:cNvPicPr>
            <a:picLocks noChangeAspect="1"/>
          </p:cNvPicPr>
          <p:nvPr/>
        </p:nvPicPr>
        <p:blipFill>
          <a:blip r:embed="rId11" cstate="print"/>
          <a:stretch>
            <a:fillRect/>
          </a:stretch>
        </p:blipFill>
        <p:spPr>
          <a:xfrm>
            <a:off x="5594364" y="5729319"/>
            <a:ext cx="1072531" cy="730260"/>
          </a:xfrm>
          <a:prstGeom prst="rect">
            <a:avLst/>
          </a:prstGeom>
          <a:ln>
            <a:noFill/>
          </a:ln>
          <a:effectLst>
            <a:outerShdw blurRad="190500" algn="tl" rotWithShape="0">
              <a:srgbClr val="000000">
                <a:alpha val="70000"/>
              </a:srgbClr>
            </a:outerShdw>
          </a:effectLst>
        </p:spPr>
      </p:pic>
      <p:pic>
        <p:nvPicPr>
          <p:cNvPr id="14" name="13 Imagen" descr="1-Rimosotetras problematica -9410D-E34-4ppt.jpg"/>
          <p:cNvPicPr>
            <a:picLocks noChangeAspect="1"/>
          </p:cNvPicPr>
          <p:nvPr/>
        </p:nvPicPr>
        <p:blipFill>
          <a:blip r:embed="rId12" cstate="print"/>
          <a:stretch>
            <a:fillRect/>
          </a:stretch>
        </p:blipFill>
        <p:spPr>
          <a:xfrm>
            <a:off x="7018371" y="5729319"/>
            <a:ext cx="766773" cy="784937"/>
          </a:xfrm>
          <a:prstGeom prst="rect">
            <a:avLst/>
          </a:prstGeom>
          <a:ln>
            <a:noFill/>
          </a:ln>
          <a:effectLst>
            <a:outerShdw blurRad="190500" algn="tl" rotWithShape="0">
              <a:srgbClr val="000000">
                <a:alpha val="70000"/>
              </a:srgbClr>
            </a:outerShdw>
          </a:effectLst>
        </p:spPr>
      </p:pic>
      <p:pic>
        <p:nvPicPr>
          <p:cNvPr id="15" name="14 Imagen" descr="1-Sphaerasaccus sp._9410D_S33-4ppt.jpg"/>
          <p:cNvPicPr>
            <a:picLocks noChangeAspect="1"/>
          </p:cNvPicPr>
          <p:nvPr/>
        </p:nvPicPr>
        <p:blipFill>
          <a:blip r:embed="rId13" cstate="print"/>
          <a:stretch>
            <a:fillRect/>
          </a:stretch>
        </p:blipFill>
        <p:spPr>
          <a:xfrm>
            <a:off x="8150274" y="5729320"/>
            <a:ext cx="766773" cy="784937"/>
          </a:xfrm>
          <a:prstGeom prst="rect">
            <a:avLst/>
          </a:prstGeom>
          <a:ln>
            <a:noFill/>
          </a:ln>
          <a:effectLst>
            <a:outerShdw blurRad="190500" algn="tl" rotWithShape="0">
              <a:srgbClr val="000000">
                <a:alpha val="70000"/>
              </a:srgbClr>
            </a:outerShdw>
          </a:effectLst>
        </p:spPr>
      </p:pic>
      <p:pic>
        <p:nvPicPr>
          <p:cNvPr id="16" name="15 Imagen" descr="1-Tetrada  1-9426A_L37-4-PPT.jpg"/>
          <p:cNvPicPr>
            <a:picLocks noChangeAspect="1"/>
          </p:cNvPicPr>
          <p:nvPr/>
        </p:nvPicPr>
        <p:blipFill>
          <a:blip r:embed="rId14" cstate="print"/>
          <a:stretch>
            <a:fillRect/>
          </a:stretch>
        </p:blipFill>
        <p:spPr>
          <a:xfrm>
            <a:off x="6689754" y="398421"/>
            <a:ext cx="1057209" cy="876312"/>
          </a:xfrm>
          <a:prstGeom prst="rect">
            <a:avLst/>
          </a:prstGeom>
          <a:ln>
            <a:noFill/>
          </a:ln>
          <a:effectLst>
            <a:outerShdw blurRad="190500" algn="tl" rotWithShape="0">
              <a:srgbClr val="000000">
                <a:alpha val="70000"/>
              </a:srgbClr>
            </a:outerShdw>
          </a:effectLst>
        </p:spPr>
      </p:pic>
      <p:pic>
        <p:nvPicPr>
          <p:cNvPr id="19" name="18 Imagen" descr="1-Tetrahedraletes_9413A_G37-0-4ppt.jpg"/>
          <p:cNvPicPr>
            <a:picLocks noChangeAspect="1"/>
          </p:cNvPicPr>
          <p:nvPr/>
        </p:nvPicPr>
        <p:blipFill>
          <a:blip r:embed="rId15" cstate="print"/>
          <a:stretch>
            <a:fillRect/>
          </a:stretch>
        </p:blipFill>
        <p:spPr>
          <a:xfrm>
            <a:off x="5594364" y="4597416"/>
            <a:ext cx="993820" cy="766773"/>
          </a:xfrm>
          <a:prstGeom prst="rect">
            <a:avLst/>
          </a:prstGeom>
          <a:ln>
            <a:noFill/>
          </a:ln>
          <a:effectLst>
            <a:outerShdw blurRad="190500" algn="tl" rotWithShape="0">
              <a:srgbClr val="000000">
                <a:alpha val="70000"/>
              </a:srgbClr>
            </a:outerShdw>
          </a:effectLst>
        </p:spPr>
      </p:pic>
      <p:pic>
        <p:nvPicPr>
          <p:cNvPr id="20" name="19 Imagen" descr="1-Velatitetras laevigata 1-9415C-T37-0 (2)PPT.jpg"/>
          <p:cNvPicPr>
            <a:picLocks noChangeAspect="1"/>
          </p:cNvPicPr>
          <p:nvPr/>
        </p:nvPicPr>
        <p:blipFill>
          <a:blip r:embed="rId16" cstate="print"/>
          <a:stretch>
            <a:fillRect/>
          </a:stretch>
        </p:blipFill>
        <p:spPr>
          <a:xfrm>
            <a:off x="8115782" y="3355975"/>
            <a:ext cx="924823" cy="876312"/>
          </a:xfrm>
          <a:prstGeom prst="rect">
            <a:avLst/>
          </a:prstGeom>
          <a:ln>
            <a:noFill/>
          </a:ln>
          <a:effectLst>
            <a:outerShdw blurRad="190500" algn="tl" rotWithShape="0">
              <a:srgbClr val="000000">
                <a:alpha val="70000"/>
              </a:srgbClr>
            </a:outerShdw>
          </a:effectLst>
        </p:spPr>
      </p:pic>
      <p:sp>
        <p:nvSpPr>
          <p:cNvPr id="24" name="23 CuadroTexto"/>
          <p:cNvSpPr txBox="1"/>
          <p:nvPr/>
        </p:nvSpPr>
        <p:spPr>
          <a:xfrm>
            <a:off x="5156208" y="2877103"/>
            <a:ext cx="1789137" cy="338554"/>
          </a:xfrm>
          <a:prstGeom prst="rect">
            <a:avLst/>
          </a:prstGeom>
          <a:noFill/>
        </p:spPr>
        <p:txBody>
          <a:bodyPr wrap="square" rtlCol="0">
            <a:spAutoFit/>
          </a:bodyPr>
          <a:lstStyle/>
          <a:p>
            <a:pPr algn="ctr"/>
            <a:r>
              <a:rPr lang="es-AR" sz="800" i="1" dirty="0" err="1" smtClean="0">
                <a:solidFill>
                  <a:schemeClr val="bg1"/>
                </a:solidFill>
              </a:rPr>
              <a:t>Cheilotetras</a:t>
            </a:r>
            <a:r>
              <a:rPr lang="es-AR" sz="800" i="1" dirty="0" smtClean="0">
                <a:solidFill>
                  <a:schemeClr val="bg1"/>
                </a:solidFill>
              </a:rPr>
              <a:t> </a:t>
            </a:r>
            <a:r>
              <a:rPr lang="es-AR" sz="800" dirty="0" err="1" smtClean="0">
                <a:solidFill>
                  <a:schemeClr val="bg1"/>
                </a:solidFill>
              </a:rPr>
              <a:t>sp.</a:t>
            </a:r>
            <a:r>
              <a:rPr lang="es-AR" sz="800" dirty="0" smtClean="0">
                <a:solidFill>
                  <a:schemeClr val="bg1"/>
                </a:solidFill>
              </a:rPr>
              <a:t> </a:t>
            </a:r>
          </a:p>
          <a:p>
            <a:pPr algn="ctr"/>
            <a:r>
              <a:rPr lang="es-AR" sz="800" dirty="0" smtClean="0">
                <a:solidFill>
                  <a:schemeClr val="bg1"/>
                </a:solidFill>
              </a:rPr>
              <a:t>(9417)</a:t>
            </a:r>
            <a:endParaRPr lang="es-AR" sz="800" dirty="0">
              <a:solidFill>
                <a:schemeClr val="bg1"/>
              </a:solidFill>
            </a:endParaRPr>
          </a:p>
        </p:txBody>
      </p:sp>
      <p:sp>
        <p:nvSpPr>
          <p:cNvPr id="25" name="24 Rectángulo"/>
          <p:cNvSpPr/>
          <p:nvPr/>
        </p:nvSpPr>
        <p:spPr>
          <a:xfrm>
            <a:off x="6448483" y="2881305"/>
            <a:ext cx="1555739" cy="338554"/>
          </a:xfrm>
          <a:prstGeom prst="rect">
            <a:avLst/>
          </a:prstGeom>
        </p:spPr>
        <p:txBody>
          <a:bodyPr wrap="square">
            <a:spAutoFit/>
          </a:bodyPr>
          <a:lstStyle/>
          <a:p>
            <a:pPr algn="ctr"/>
            <a:r>
              <a:rPr lang="es-AR" sz="800" i="1" dirty="0" err="1" smtClean="0">
                <a:solidFill>
                  <a:schemeClr val="bg1"/>
                </a:solidFill>
              </a:rPr>
              <a:t>Segestrespora</a:t>
            </a:r>
            <a:r>
              <a:rPr lang="es-AR" sz="800" i="1" dirty="0" smtClean="0">
                <a:solidFill>
                  <a:schemeClr val="bg1"/>
                </a:solidFill>
              </a:rPr>
              <a:t> </a:t>
            </a:r>
            <a:r>
              <a:rPr lang="es-AR" sz="800" i="1" dirty="0" err="1" smtClean="0">
                <a:solidFill>
                  <a:schemeClr val="bg1"/>
                </a:solidFill>
              </a:rPr>
              <a:t>laevigata</a:t>
            </a:r>
            <a:r>
              <a:rPr lang="es-AR" sz="800" dirty="0" smtClean="0">
                <a:solidFill>
                  <a:schemeClr val="bg1"/>
                </a:solidFill>
              </a:rPr>
              <a:t> </a:t>
            </a:r>
          </a:p>
          <a:p>
            <a:pPr algn="ctr"/>
            <a:r>
              <a:rPr lang="es-AR" sz="800" dirty="0" smtClean="0">
                <a:solidFill>
                  <a:schemeClr val="bg1"/>
                </a:solidFill>
              </a:rPr>
              <a:t>(9420)</a:t>
            </a:r>
            <a:endParaRPr lang="es-AR" sz="800" dirty="0">
              <a:solidFill>
                <a:schemeClr val="bg1"/>
              </a:solidFill>
            </a:endParaRPr>
          </a:p>
        </p:txBody>
      </p:sp>
      <p:sp>
        <p:nvSpPr>
          <p:cNvPr id="26" name="25 Rectángulo"/>
          <p:cNvSpPr/>
          <p:nvPr/>
        </p:nvSpPr>
        <p:spPr>
          <a:xfrm>
            <a:off x="7580386" y="5390765"/>
            <a:ext cx="1847843" cy="338554"/>
          </a:xfrm>
          <a:prstGeom prst="rect">
            <a:avLst/>
          </a:prstGeom>
        </p:spPr>
        <p:txBody>
          <a:bodyPr wrap="square">
            <a:spAutoFit/>
          </a:bodyPr>
          <a:lstStyle/>
          <a:p>
            <a:pPr algn="ctr"/>
            <a:r>
              <a:rPr lang="es-AR" sz="800" i="1" dirty="0" err="1" smtClean="0">
                <a:solidFill>
                  <a:schemeClr val="bg1"/>
                </a:solidFill>
              </a:rPr>
              <a:t>Imperfectotriletes</a:t>
            </a:r>
            <a:r>
              <a:rPr lang="es-AR" sz="800" i="1" dirty="0" smtClean="0">
                <a:solidFill>
                  <a:schemeClr val="bg1"/>
                </a:solidFill>
              </a:rPr>
              <a:t> </a:t>
            </a:r>
            <a:r>
              <a:rPr lang="es-AR" sz="800" i="1" dirty="0" err="1" smtClean="0">
                <a:solidFill>
                  <a:schemeClr val="bg1"/>
                </a:solidFill>
              </a:rPr>
              <a:t>patinatus</a:t>
            </a:r>
            <a:r>
              <a:rPr lang="es-AR" sz="800" dirty="0" smtClean="0">
                <a:solidFill>
                  <a:schemeClr val="bg1"/>
                </a:solidFill>
              </a:rPr>
              <a:t> </a:t>
            </a:r>
          </a:p>
          <a:p>
            <a:pPr algn="ctr"/>
            <a:r>
              <a:rPr lang="es-AR" sz="800" dirty="0" smtClean="0">
                <a:solidFill>
                  <a:schemeClr val="bg1"/>
                </a:solidFill>
              </a:rPr>
              <a:t>(9412)</a:t>
            </a:r>
            <a:endParaRPr lang="es-AR" sz="800" dirty="0">
              <a:solidFill>
                <a:schemeClr val="bg1"/>
              </a:solidFill>
            </a:endParaRPr>
          </a:p>
        </p:txBody>
      </p:sp>
      <p:sp>
        <p:nvSpPr>
          <p:cNvPr id="27" name="26 Rectángulo"/>
          <p:cNvSpPr/>
          <p:nvPr/>
        </p:nvSpPr>
        <p:spPr>
          <a:xfrm>
            <a:off x="7835976" y="4222349"/>
            <a:ext cx="1446201" cy="338554"/>
          </a:xfrm>
          <a:prstGeom prst="rect">
            <a:avLst/>
          </a:prstGeom>
        </p:spPr>
        <p:txBody>
          <a:bodyPr wrap="square">
            <a:spAutoFit/>
          </a:bodyPr>
          <a:lstStyle/>
          <a:p>
            <a:pPr algn="ctr"/>
            <a:r>
              <a:rPr lang="es-AR" sz="800" i="1" dirty="0" err="1" smtClean="0">
                <a:solidFill>
                  <a:schemeClr val="bg1"/>
                </a:solidFill>
              </a:rPr>
              <a:t>Velatitetras</a:t>
            </a:r>
            <a:r>
              <a:rPr lang="es-AR" sz="800" i="1" dirty="0" smtClean="0">
                <a:solidFill>
                  <a:schemeClr val="bg1"/>
                </a:solidFill>
              </a:rPr>
              <a:t> </a:t>
            </a:r>
            <a:r>
              <a:rPr lang="es-AR" sz="800" i="1" dirty="0" err="1" smtClean="0">
                <a:solidFill>
                  <a:schemeClr val="bg1"/>
                </a:solidFill>
              </a:rPr>
              <a:t>laevigata</a:t>
            </a:r>
            <a:endParaRPr lang="es-AR" sz="800" i="1" dirty="0" smtClean="0">
              <a:solidFill>
                <a:schemeClr val="bg1"/>
              </a:solidFill>
            </a:endParaRPr>
          </a:p>
          <a:p>
            <a:pPr algn="ctr"/>
            <a:r>
              <a:rPr lang="es-AR" sz="800" dirty="0" smtClean="0">
                <a:solidFill>
                  <a:schemeClr val="bg1"/>
                </a:solidFill>
              </a:rPr>
              <a:t>(9415)</a:t>
            </a:r>
            <a:endParaRPr lang="es-AR" sz="800" dirty="0">
              <a:solidFill>
                <a:schemeClr val="bg1"/>
              </a:solidFill>
            </a:endParaRPr>
          </a:p>
        </p:txBody>
      </p:sp>
      <p:pic>
        <p:nvPicPr>
          <p:cNvPr id="21" name="20 Imagen" descr="1-Velatitetras rugulata-9416C-M20-0PPT-.jpg"/>
          <p:cNvPicPr>
            <a:picLocks noChangeAspect="1"/>
          </p:cNvPicPr>
          <p:nvPr/>
        </p:nvPicPr>
        <p:blipFill>
          <a:blip r:embed="rId17" cstate="print"/>
          <a:stretch>
            <a:fillRect/>
          </a:stretch>
        </p:blipFill>
        <p:spPr>
          <a:xfrm rot="5400000">
            <a:off x="5742516" y="3317361"/>
            <a:ext cx="912825" cy="990051"/>
          </a:xfrm>
          <a:prstGeom prst="rect">
            <a:avLst/>
          </a:prstGeom>
          <a:ln>
            <a:noFill/>
          </a:ln>
          <a:effectLst>
            <a:outerShdw blurRad="190500" algn="tl" rotWithShape="0">
              <a:srgbClr val="000000">
                <a:alpha val="70000"/>
              </a:srgbClr>
            </a:outerShdw>
          </a:effectLst>
        </p:spPr>
      </p:pic>
      <p:sp>
        <p:nvSpPr>
          <p:cNvPr id="28" name="27 Rectángulo"/>
          <p:cNvSpPr/>
          <p:nvPr/>
        </p:nvSpPr>
        <p:spPr>
          <a:xfrm>
            <a:off x="5521338" y="4258862"/>
            <a:ext cx="1336662" cy="338554"/>
          </a:xfrm>
          <a:prstGeom prst="rect">
            <a:avLst/>
          </a:prstGeom>
        </p:spPr>
        <p:txBody>
          <a:bodyPr wrap="square">
            <a:spAutoFit/>
          </a:bodyPr>
          <a:lstStyle/>
          <a:p>
            <a:pPr algn="ctr"/>
            <a:r>
              <a:rPr lang="es-AR" sz="800" i="1" dirty="0" err="1" smtClean="0">
                <a:solidFill>
                  <a:schemeClr val="bg1"/>
                </a:solidFill>
              </a:rPr>
              <a:t>Velatitetras</a:t>
            </a:r>
            <a:r>
              <a:rPr lang="es-AR" sz="800" i="1" dirty="0" smtClean="0">
                <a:solidFill>
                  <a:schemeClr val="bg1"/>
                </a:solidFill>
              </a:rPr>
              <a:t> </a:t>
            </a:r>
            <a:r>
              <a:rPr lang="es-AR" sz="800" i="1" dirty="0" err="1" smtClean="0">
                <a:solidFill>
                  <a:schemeClr val="bg1"/>
                </a:solidFill>
              </a:rPr>
              <a:t>rugulata</a:t>
            </a:r>
            <a:r>
              <a:rPr lang="es-AR" sz="800" dirty="0" smtClean="0">
                <a:solidFill>
                  <a:schemeClr val="bg1"/>
                </a:solidFill>
              </a:rPr>
              <a:t> </a:t>
            </a:r>
          </a:p>
          <a:p>
            <a:pPr algn="ctr"/>
            <a:r>
              <a:rPr lang="es-AR" sz="800" dirty="0" smtClean="0">
                <a:solidFill>
                  <a:schemeClr val="bg1"/>
                </a:solidFill>
              </a:rPr>
              <a:t>(9416)</a:t>
            </a:r>
            <a:endParaRPr lang="es-AR" sz="800" dirty="0">
              <a:solidFill>
                <a:schemeClr val="bg1"/>
              </a:solidFill>
            </a:endParaRPr>
          </a:p>
        </p:txBody>
      </p:sp>
      <p:sp>
        <p:nvSpPr>
          <p:cNvPr id="29" name="28 Rectángulo"/>
          <p:cNvSpPr/>
          <p:nvPr/>
        </p:nvSpPr>
        <p:spPr>
          <a:xfrm>
            <a:off x="7653409" y="1274733"/>
            <a:ext cx="1665281" cy="461665"/>
          </a:xfrm>
          <a:prstGeom prst="rect">
            <a:avLst/>
          </a:prstGeom>
        </p:spPr>
        <p:txBody>
          <a:bodyPr wrap="square">
            <a:spAutoFit/>
          </a:bodyPr>
          <a:lstStyle/>
          <a:p>
            <a:pPr algn="ctr"/>
            <a:r>
              <a:rPr lang="es-AR" sz="800" i="1" dirty="0" err="1" smtClean="0">
                <a:solidFill>
                  <a:schemeClr val="bg1"/>
                </a:solidFill>
              </a:rPr>
              <a:t>Velatitetras</a:t>
            </a:r>
            <a:endParaRPr lang="es-AR" sz="800" i="1" dirty="0" smtClean="0">
              <a:solidFill>
                <a:schemeClr val="bg1"/>
              </a:solidFill>
            </a:endParaRPr>
          </a:p>
          <a:p>
            <a:pPr algn="ctr"/>
            <a:r>
              <a:rPr lang="es-AR" sz="800" i="1" dirty="0" smtClean="0">
                <a:solidFill>
                  <a:schemeClr val="bg1"/>
                </a:solidFill>
              </a:rPr>
              <a:t> </a:t>
            </a:r>
            <a:r>
              <a:rPr lang="es-AR" sz="800" i="1" dirty="0" err="1" smtClean="0">
                <a:solidFill>
                  <a:schemeClr val="bg1"/>
                </a:solidFill>
              </a:rPr>
              <a:t>retimembrana</a:t>
            </a:r>
            <a:r>
              <a:rPr lang="es-AR" sz="800" dirty="0" smtClean="0">
                <a:solidFill>
                  <a:schemeClr val="bg1"/>
                </a:solidFill>
              </a:rPr>
              <a:t> </a:t>
            </a:r>
          </a:p>
          <a:p>
            <a:pPr algn="ctr"/>
            <a:r>
              <a:rPr lang="es-AR" sz="800" dirty="0" smtClean="0">
                <a:solidFill>
                  <a:schemeClr val="bg1"/>
                </a:solidFill>
              </a:rPr>
              <a:t>(9420)</a:t>
            </a:r>
            <a:endParaRPr lang="es-AR" sz="800" dirty="0">
              <a:solidFill>
                <a:schemeClr val="bg1"/>
              </a:solidFill>
            </a:endParaRPr>
          </a:p>
        </p:txBody>
      </p:sp>
      <p:sp>
        <p:nvSpPr>
          <p:cNvPr id="30" name="29 Rectángulo"/>
          <p:cNvSpPr/>
          <p:nvPr/>
        </p:nvSpPr>
        <p:spPr>
          <a:xfrm>
            <a:off x="6397650" y="1274733"/>
            <a:ext cx="1665281" cy="461665"/>
          </a:xfrm>
          <a:prstGeom prst="rect">
            <a:avLst/>
          </a:prstGeom>
        </p:spPr>
        <p:txBody>
          <a:bodyPr wrap="square">
            <a:spAutoFit/>
          </a:bodyPr>
          <a:lstStyle/>
          <a:p>
            <a:pPr algn="ctr"/>
            <a:r>
              <a:rPr lang="es-AR" sz="800" i="1" dirty="0" err="1" smtClean="0">
                <a:solidFill>
                  <a:schemeClr val="bg1"/>
                </a:solidFill>
              </a:rPr>
              <a:t>Tetrahedraletes</a:t>
            </a:r>
            <a:r>
              <a:rPr lang="es-AR" sz="800" i="1" dirty="0" smtClean="0">
                <a:solidFill>
                  <a:schemeClr val="bg1"/>
                </a:solidFill>
              </a:rPr>
              <a:t> </a:t>
            </a:r>
          </a:p>
          <a:p>
            <a:pPr algn="ctr"/>
            <a:r>
              <a:rPr lang="es-AR" sz="800" i="1" dirty="0" err="1" smtClean="0">
                <a:solidFill>
                  <a:schemeClr val="bg1"/>
                </a:solidFill>
              </a:rPr>
              <a:t>medinensis</a:t>
            </a:r>
            <a:endParaRPr lang="es-AR" sz="800" dirty="0" smtClean="0">
              <a:solidFill>
                <a:schemeClr val="bg1"/>
              </a:solidFill>
            </a:endParaRPr>
          </a:p>
          <a:p>
            <a:pPr algn="ctr"/>
            <a:r>
              <a:rPr lang="es-AR" sz="800" dirty="0" smtClean="0">
                <a:solidFill>
                  <a:schemeClr val="bg1"/>
                </a:solidFill>
              </a:rPr>
              <a:t>(9426)</a:t>
            </a:r>
            <a:endParaRPr lang="es-AR" sz="800" dirty="0">
              <a:solidFill>
                <a:schemeClr val="bg1"/>
              </a:solidFill>
            </a:endParaRPr>
          </a:p>
        </p:txBody>
      </p:sp>
      <p:sp>
        <p:nvSpPr>
          <p:cNvPr id="31" name="30 Rectángulo"/>
          <p:cNvSpPr/>
          <p:nvPr/>
        </p:nvSpPr>
        <p:spPr>
          <a:xfrm>
            <a:off x="5192721" y="1274733"/>
            <a:ext cx="1665281" cy="461665"/>
          </a:xfrm>
          <a:prstGeom prst="rect">
            <a:avLst/>
          </a:prstGeom>
        </p:spPr>
        <p:txBody>
          <a:bodyPr wrap="square">
            <a:spAutoFit/>
          </a:bodyPr>
          <a:lstStyle/>
          <a:p>
            <a:pPr algn="ctr"/>
            <a:r>
              <a:rPr lang="es-AR" sz="800" i="1" dirty="0" err="1" smtClean="0">
                <a:solidFill>
                  <a:schemeClr val="bg1"/>
                </a:solidFill>
              </a:rPr>
              <a:t>Gneudnaspora</a:t>
            </a:r>
            <a:r>
              <a:rPr lang="es-AR" sz="800" i="1" dirty="0" smtClean="0">
                <a:solidFill>
                  <a:schemeClr val="bg1"/>
                </a:solidFill>
              </a:rPr>
              <a:t> </a:t>
            </a:r>
          </a:p>
          <a:p>
            <a:pPr algn="ctr"/>
            <a:r>
              <a:rPr lang="es-AR" sz="800" i="1" dirty="0" err="1" smtClean="0">
                <a:solidFill>
                  <a:schemeClr val="bg1"/>
                </a:solidFill>
              </a:rPr>
              <a:t>divellomedia</a:t>
            </a:r>
            <a:endParaRPr lang="es-AR" sz="800" dirty="0" smtClean="0">
              <a:solidFill>
                <a:schemeClr val="bg1"/>
              </a:solidFill>
            </a:endParaRPr>
          </a:p>
          <a:p>
            <a:pPr algn="ctr"/>
            <a:r>
              <a:rPr lang="es-AR" sz="800" dirty="0" smtClean="0">
                <a:solidFill>
                  <a:schemeClr val="bg1"/>
                </a:solidFill>
              </a:rPr>
              <a:t>(9425)</a:t>
            </a:r>
            <a:endParaRPr lang="es-AR" sz="800" dirty="0">
              <a:solidFill>
                <a:schemeClr val="bg1"/>
              </a:solidFill>
            </a:endParaRPr>
          </a:p>
        </p:txBody>
      </p:sp>
      <p:sp>
        <p:nvSpPr>
          <p:cNvPr id="32" name="31 Rectángulo"/>
          <p:cNvSpPr/>
          <p:nvPr/>
        </p:nvSpPr>
        <p:spPr>
          <a:xfrm>
            <a:off x="6411970" y="4232286"/>
            <a:ext cx="1993895" cy="338554"/>
          </a:xfrm>
          <a:prstGeom prst="rect">
            <a:avLst/>
          </a:prstGeom>
        </p:spPr>
        <p:txBody>
          <a:bodyPr wrap="square">
            <a:spAutoFit/>
          </a:bodyPr>
          <a:lstStyle/>
          <a:p>
            <a:pPr algn="ctr"/>
            <a:r>
              <a:rPr lang="es-AR" sz="800" dirty="0" err="1" smtClean="0">
                <a:solidFill>
                  <a:schemeClr val="bg1"/>
                </a:solidFill>
              </a:rPr>
              <a:t>Crowned</a:t>
            </a:r>
            <a:r>
              <a:rPr lang="es-AR" sz="800" dirty="0" smtClean="0">
                <a:solidFill>
                  <a:schemeClr val="bg1"/>
                </a:solidFill>
              </a:rPr>
              <a:t> </a:t>
            </a:r>
            <a:r>
              <a:rPr lang="es-AR" sz="800" dirty="0" err="1" smtClean="0">
                <a:solidFill>
                  <a:schemeClr val="bg1"/>
                </a:solidFill>
              </a:rPr>
              <a:t>monad</a:t>
            </a:r>
            <a:r>
              <a:rPr lang="es-AR" sz="800" dirty="0" smtClean="0">
                <a:solidFill>
                  <a:schemeClr val="bg1"/>
                </a:solidFill>
              </a:rPr>
              <a:t> </a:t>
            </a:r>
          </a:p>
          <a:p>
            <a:pPr algn="ctr"/>
            <a:r>
              <a:rPr lang="es-AR" sz="700" dirty="0" smtClean="0">
                <a:solidFill>
                  <a:schemeClr val="bg1"/>
                </a:solidFill>
              </a:rPr>
              <a:t>in </a:t>
            </a:r>
            <a:r>
              <a:rPr lang="es-AR" sz="700" dirty="0" err="1" smtClean="0">
                <a:solidFill>
                  <a:schemeClr val="bg1"/>
                </a:solidFill>
              </a:rPr>
              <a:t>Steemans</a:t>
            </a:r>
            <a:r>
              <a:rPr lang="es-AR" sz="700" i="1" dirty="0" smtClean="0">
                <a:solidFill>
                  <a:schemeClr val="bg1"/>
                </a:solidFill>
              </a:rPr>
              <a:t> et al. </a:t>
            </a:r>
            <a:r>
              <a:rPr lang="es-AR" sz="700" dirty="0" smtClean="0">
                <a:solidFill>
                  <a:schemeClr val="bg1"/>
                </a:solidFill>
              </a:rPr>
              <a:t>2000</a:t>
            </a:r>
            <a:r>
              <a:rPr lang="es-AR" sz="800" i="1" dirty="0" smtClean="0">
                <a:solidFill>
                  <a:schemeClr val="bg1"/>
                </a:solidFill>
              </a:rPr>
              <a:t> </a:t>
            </a:r>
            <a:r>
              <a:rPr lang="es-AR" sz="800" dirty="0" smtClean="0">
                <a:solidFill>
                  <a:schemeClr val="bg1"/>
                </a:solidFill>
              </a:rPr>
              <a:t>(9416)</a:t>
            </a:r>
            <a:endParaRPr lang="es-AR" sz="800" dirty="0">
              <a:solidFill>
                <a:schemeClr val="bg1"/>
              </a:solidFill>
            </a:endParaRPr>
          </a:p>
        </p:txBody>
      </p:sp>
      <p:sp>
        <p:nvSpPr>
          <p:cNvPr id="33" name="32 Rectángulo"/>
          <p:cNvSpPr/>
          <p:nvPr/>
        </p:nvSpPr>
        <p:spPr>
          <a:xfrm>
            <a:off x="7470847" y="2871368"/>
            <a:ext cx="1993895" cy="338554"/>
          </a:xfrm>
          <a:prstGeom prst="rect">
            <a:avLst/>
          </a:prstGeom>
        </p:spPr>
        <p:txBody>
          <a:bodyPr wrap="square">
            <a:spAutoFit/>
          </a:bodyPr>
          <a:lstStyle/>
          <a:p>
            <a:pPr algn="ctr"/>
            <a:r>
              <a:rPr lang="es-AR" sz="800" dirty="0" err="1" smtClean="0">
                <a:solidFill>
                  <a:schemeClr val="bg1"/>
                </a:solidFill>
              </a:rPr>
              <a:t>Envelope-enclosed</a:t>
            </a:r>
            <a:r>
              <a:rPr lang="es-AR" sz="800" dirty="0" smtClean="0">
                <a:solidFill>
                  <a:schemeClr val="bg1"/>
                </a:solidFill>
              </a:rPr>
              <a:t> </a:t>
            </a:r>
            <a:r>
              <a:rPr lang="es-AR" sz="800" dirty="0" err="1" smtClean="0">
                <a:solidFill>
                  <a:schemeClr val="bg1"/>
                </a:solidFill>
              </a:rPr>
              <a:t>alete</a:t>
            </a:r>
            <a:endParaRPr lang="es-AR" sz="800" dirty="0" smtClean="0">
              <a:solidFill>
                <a:schemeClr val="bg1"/>
              </a:solidFill>
            </a:endParaRPr>
          </a:p>
          <a:p>
            <a:pPr algn="ctr"/>
            <a:r>
              <a:rPr lang="es-AR" sz="800" dirty="0" smtClean="0">
                <a:solidFill>
                  <a:schemeClr val="bg1"/>
                </a:solidFill>
              </a:rPr>
              <a:t> </a:t>
            </a:r>
            <a:r>
              <a:rPr lang="es-AR" sz="700" dirty="0" smtClean="0">
                <a:solidFill>
                  <a:schemeClr val="bg1"/>
                </a:solidFill>
              </a:rPr>
              <a:t>in </a:t>
            </a:r>
            <a:r>
              <a:rPr lang="es-AR" sz="700" dirty="0" err="1" smtClean="0">
                <a:solidFill>
                  <a:schemeClr val="bg1"/>
                </a:solidFill>
              </a:rPr>
              <a:t>Vecoli</a:t>
            </a:r>
            <a:r>
              <a:rPr lang="es-AR" sz="700" i="1" dirty="0" smtClean="0">
                <a:solidFill>
                  <a:schemeClr val="bg1"/>
                </a:solidFill>
              </a:rPr>
              <a:t> et al. </a:t>
            </a:r>
            <a:r>
              <a:rPr lang="es-AR" sz="700" dirty="0" smtClean="0">
                <a:solidFill>
                  <a:schemeClr val="bg1"/>
                </a:solidFill>
              </a:rPr>
              <a:t>2011</a:t>
            </a:r>
            <a:r>
              <a:rPr lang="es-AR" sz="800" i="1" dirty="0" smtClean="0">
                <a:solidFill>
                  <a:schemeClr val="bg1"/>
                </a:solidFill>
              </a:rPr>
              <a:t> </a:t>
            </a:r>
            <a:r>
              <a:rPr lang="es-AR" sz="800" dirty="0" smtClean="0">
                <a:solidFill>
                  <a:schemeClr val="bg1"/>
                </a:solidFill>
              </a:rPr>
              <a:t>(9418)</a:t>
            </a:r>
            <a:endParaRPr lang="es-AR" sz="800" dirty="0">
              <a:solidFill>
                <a:schemeClr val="bg1"/>
              </a:solidFill>
            </a:endParaRPr>
          </a:p>
        </p:txBody>
      </p:sp>
      <p:sp>
        <p:nvSpPr>
          <p:cNvPr id="34" name="33 Rectángulo"/>
          <p:cNvSpPr/>
          <p:nvPr/>
        </p:nvSpPr>
        <p:spPr>
          <a:xfrm>
            <a:off x="7639092" y="6496092"/>
            <a:ext cx="1789138" cy="338554"/>
          </a:xfrm>
          <a:prstGeom prst="rect">
            <a:avLst/>
          </a:prstGeom>
        </p:spPr>
        <p:txBody>
          <a:bodyPr wrap="square">
            <a:spAutoFit/>
          </a:bodyPr>
          <a:lstStyle/>
          <a:p>
            <a:pPr algn="ctr"/>
            <a:r>
              <a:rPr lang="es-AR" sz="800" i="1" dirty="0" err="1" smtClean="0">
                <a:solidFill>
                  <a:schemeClr val="bg1"/>
                </a:solidFill>
              </a:rPr>
              <a:t>Sphaerasaccus</a:t>
            </a:r>
            <a:r>
              <a:rPr lang="es-AR" sz="800" dirty="0" smtClean="0">
                <a:solidFill>
                  <a:schemeClr val="bg1"/>
                </a:solidFill>
              </a:rPr>
              <a:t>? </a:t>
            </a:r>
            <a:r>
              <a:rPr lang="es-AR" sz="800" i="1" dirty="0" err="1" smtClean="0">
                <a:solidFill>
                  <a:schemeClr val="bg1"/>
                </a:solidFill>
              </a:rPr>
              <a:t>sp</a:t>
            </a:r>
            <a:r>
              <a:rPr lang="es-AR" sz="800" dirty="0" smtClean="0">
                <a:solidFill>
                  <a:schemeClr val="bg1"/>
                </a:solidFill>
              </a:rPr>
              <a:t> </a:t>
            </a:r>
          </a:p>
          <a:p>
            <a:pPr algn="ctr"/>
            <a:r>
              <a:rPr lang="es-AR" sz="800" dirty="0" smtClean="0">
                <a:solidFill>
                  <a:schemeClr val="bg1"/>
                </a:solidFill>
              </a:rPr>
              <a:t>(9410)</a:t>
            </a:r>
            <a:endParaRPr lang="es-AR" sz="800" dirty="0">
              <a:solidFill>
                <a:schemeClr val="bg1"/>
              </a:solidFill>
            </a:endParaRPr>
          </a:p>
        </p:txBody>
      </p:sp>
      <p:sp>
        <p:nvSpPr>
          <p:cNvPr id="35" name="34 Rectángulo"/>
          <p:cNvSpPr/>
          <p:nvPr/>
        </p:nvSpPr>
        <p:spPr>
          <a:xfrm>
            <a:off x="6653241" y="5364189"/>
            <a:ext cx="1336662" cy="338554"/>
          </a:xfrm>
          <a:prstGeom prst="rect">
            <a:avLst/>
          </a:prstGeom>
        </p:spPr>
        <p:txBody>
          <a:bodyPr wrap="square">
            <a:spAutoFit/>
          </a:bodyPr>
          <a:lstStyle/>
          <a:p>
            <a:pPr algn="ctr"/>
            <a:r>
              <a:rPr lang="es-AR" sz="800" dirty="0" err="1" smtClean="0">
                <a:solidFill>
                  <a:schemeClr val="bg1"/>
                </a:solidFill>
              </a:rPr>
              <a:t>Morphon</a:t>
            </a:r>
            <a:r>
              <a:rPr lang="es-AR" sz="800" i="1" dirty="0" smtClean="0">
                <a:solidFill>
                  <a:schemeClr val="bg1"/>
                </a:solidFill>
              </a:rPr>
              <a:t> </a:t>
            </a:r>
            <a:r>
              <a:rPr lang="es-AR" sz="800" i="1" dirty="0" err="1" smtClean="0">
                <a:solidFill>
                  <a:schemeClr val="bg1"/>
                </a:solidFill>
              </a:rPr>
              <a:t>Dyadospora</a:t>
            </a:r>
            <a:r>
              <a:rPr lang="es-AR" sz="800" i="1" dirty="0" smtClean="0">
                <a:solidFill>
                  <a:schemeClr val="bg1"/>
                </a:solidFill>
              </a:rPr>
              <a:t> </a:t>
            </a:r>
            <a:r>
              <a:rPr lang="es-AR" sz="800" i="1" dirty="0" err="1" smtClean="0">
                <a:solidFill>
                  <a:schemeClr val="bg1"/>
                </a:solidFill>
              </a:rPr>
              <a:t>murusattenuata</a:t>
            </a:r>
            <a:r>
              <a:rPr lang="es-AR" sz="800" i="1" dirty="0" smtClean="0">
                <a:solidFill>
                  <a:schemeClr val="bg1"/>
                </a:solidFill>
              </a:rPr>
              <a:t> </a:t>
            </a:r>
            <a:r>
              <a:rPr lang="es-AR" sz="800" dirty="0" smtClean="0">
                <a:solidFill>
                  <a:schemeClr val="bg1"/>
                </a:solidFill>
              </a:rPr>
              <a:t>(9413)</a:t>
            </a:r>
            <a:endParaRPr lang="es-AR" sz="800" dirty="0">
              <a:solidFill>
                <a:schemeClr val="bg1"/>
              </a:solidFill>
            </a:endParaRPr>
          </a:p>
        </p:txBody>
      </p:sp>
      <p:sp>
        <p:nvSpPr>
          <p:cNvPr id="36" name="35 Rectángulo"/>
          <p:cNvSpPr/>
          <p:nvPr/>
        </p:nvSpPr>
        <p:spPr>
          <a:xfrm>
            <a:off x="5229234" y="6486155"/>
            <a:ext cx="1847843" cy="338554"/>
          </a:xfrm>
          <a:prstGeom prst="rect">
            <a:avLst/>
          </a:prstGeom>
        </p:spPr>
        <p:txBody>
          <a:bodyPr wrap="square">
            <a:spAutoFit/>
          </a:bodyPr>
          <a:lstStyle/>
          <a:p>
            <a:pPr algn="ctr"/>
            <a:r>
              <a:rPr lang="es-AR" sz="800" dirty="0" err="1" smtClean="0">
                <a:solidFill>
                  <a:schemeClr val="bg1"/>
                </a:solidFill>
              </a:rPr>
              <a:t>Murornate</a:t>
            </a:r>
            <a:r>
              <a:rPr lang="es-AR" sz="800" dirty="0" smtClean="0">
                <a:solidFill>
                  <a:schemeClr val="bg1"/>
                </a:solidFill>
              </a:rPr>
              <a:t> </a:t>
            </a:r>
            <a:r>
              <a:rPr lang="es-AR" sz="800" dirty="0" err="1" smtClean="0">
                <a:solidFill>
                  <a:schemeClr val="bg1"/>
                </a:solidFill>
              </a:rPr>
              <a:t>tetrad</a:t>
            </a:r>
            <a:r>
              <a:rPr lang="es-AR" sz="800" dirty="0" smtClean="0">
                <a:solidFill>
                  <a:schemeClr val="bg1"/>
                </a:solidFill>
              </a:rPr>
              <a:t> </a:t>
            </a:r>
          </a:p>
          <a:p>
            <a:pPr algn="ctr"/>
            <a:r>
              <a:rPr lang="es-AR" sz="800" dirty="0" smtClean="0">
                <a:solidFill>
                  <a:schemeClr val="bg1"/>
                </a:solidFill>
              </a:rPr>
              <a:t>(9410)</a:t>
            </a:r>
            <a:endParaRPr lang="es-AR" sz="800" dirty="0">
              <a:solidFill>
                <a:schemeClr val="bg1"/>
              </a:solidFill>
            </a:endParaRPr>
          </a:p>
        </p:txBody>
      </p:sp>
      <p:sp>
        <p:nvSpPr>
          <p:cNvPr id="37" name="36 Rectángulo"/>
          <p:cNvSpPr/>
          <p:nvPr/>
        </p:nvSpPr>
        <p:spPr>
          <a:xfrm>
            <a:off x="5192721" y="5377193"/>
            <a:ext cx="1789137" cy="338554"/>
          </a:xfrm>
          <a:prstGeom prst="rect">
            <a:avLst/>
          </a:prstGeom>
        </p:spPr>
        <p:txBody>
          <a:bodyPr wrap="square">
            <a:spAutoFit/>
          </a:bodyPr>
          <a:lstStyle/>
          <a:p>
            <a:pPr algn="ctr"/>
            <a:r>
              <a:rPr lang="es-AR" sz="800" i="1" dirty="0" err="1" smtClean="0">
                <a:solidFill>
                  <a:schemeClr val="bg1"/>
                </a:solidFill>
              </a:rPr>
              <a:t>Tetrahedraletes</a:t>
            </a:r>
            <a:r>
              <a:rPr lang="es-AR" sz="800" i="1" dirty="0" smtClean="0">
                <a:solidFill>
                  <a:schemeClr val="bg1"/>
                </a:solidFill>
              </a:rPr>
              <a:t> </a:t>
            </a:r>
            <a:r>
              <a:rPr lang="es-AR" sz="800" i="1" dirty="0" err="1" smtClean="0">
                <a:solidFill>
                  <a:schemeClr val="bg1"/>
                </a:solidFill>
              </a:rPr>
              <a:t>medinensis</a:t>
            </a:r>
            <a:endParaRPr lang="es-AR" sz="800" dirty="0" smtClean="0">
              <a:solidFill>
                <a:schemeClr val="bg1"/>
              </a:solidFill>
            </a:endParaRPr>
          </a:p>
          <a:p>
            <a:pPr algn="ctr"/>
            <a:r>
              <a:rPr lang="es-AR" sz="800" dirty="0" smtClean="0">
                <a:solidFill>
                  <a:schemeClr val="bg1"/>
                </a:solidFill>
              </a:rPr>
              <a:t>(9413)</a:t>
            </a:r>
            <a:endParaRPr lang="es-AR" sz="800" dirty="0">
              <a:solidFill>
                <a:schemeClr val="bg1"/>
              </a:solidFill>
            </a:endParaRPr>
          </a:p>
        </p:txBody>
      </p:sp>
      <p:sp>
        <p:nvSpPr>
          <p:cNvPr id="39" name="38 Rectángulo"/>
          <p:cNvSpPr/>
          <p:nvPr/>
        </p:nvSpPr>
        <p:spPr>
          <a:xfrm>
            <a:off x="6470676" y="6496092"/>
            <a:ext cx="1789137" cy="338554"/>
          </a:xfrm>
          <a:prstGeom prst="rect">
            <a:avLst/>
          </a:prstGeom>
        </p:spPr>
        <p:txBody>
          <a:bodyPr wrap="square">
            <a:spAutoFit/>
          </a:bodyPr>
          <a:lstStyle/>
          <a:p>
            <a:pPr algn="ctr"/>
            <a:r>
              <a:rPr lang="es-AR" sz="800" i="1" dirty="0" err="1" smtClean="0">
                <a:solidFill>
                  <a:schemeClr val="bg1"/>
                </a:solidFill>
              </a:rPr>
              <a:t>Rimosotetras</a:t>
            </a:r>
            <a:r>
              <a:rPr lang="es-AR" sz="800" i="1" dirty="0" smtClean="0">
                <a:solidFill>
                  <a:schemeClr val="bg1"/>
                </a:solidFill>
              </a:rPr>
              <a:t> </a:t>
            </a:r>
            <a:r>
              <a:rPr lang="es-AR" sz="800" i="1" dirty="0" err="1" smtClean="0">
                <a:solidFill>
                  <a:schemeClr val="bg1"/>
                </a:solidFill>
              </a:rPr>
              <a:t>problematica</a:t>
            </a:r>
            <a:endParaRPr lang="es-AR" sz="800" dirty="0" smtClean="0">
              <a:solidFill>
                <a:schemeClr val="bg1"/>
              </a:solidFill>
            </a:endParaRPr>
          </a:p>
          <a:p>
            <a:pPr algn="ctr"/>
            <a:r>
              <a:rPr lang="es-AR" sz="800" dirty="0" smtClean="0">
                <a:solidFill>
                  <a:schemeClr val="bg1"/>
                </a:solidFill>
              </a:rPr>
              <a:t>(9413)</a:t>
            </a:r>
            <a:endParaRPr lang="es-AR" sz="800" dirty="0">
              <a:solidFill>
                <a:schemeClr val="bg1"/>
              </a:solidFill>
            </a:endParaRPr>
          </a:p>
        </p:txBody>
      </p:sp>
      <p:sp>
        <p:nvSpPr>
          <p:cNvPr id="40" name="39 Rectángulo"/>
          <p:cNvSpPr/>
          <p:nvPr/>
        </p:nvSpPr>
        <p:spPr>
          <a:xfrm>
            <a:off x="5411303" y="3136896"/>
            <a:ext cx="748923" cy="184666"/>
          </a:xfrm>
          <a:prstGeom prst="rect">
            <a:avLst/>
          </a:prstGeom>
          <a:ln>
            <a:noFill/>
          </a:ln>
        </p:spPr>
        <p:txBody>
          <a:bodyPr wrap="none">
            <a:spAutoFit/>
          </a:bodyPr>
          <a:lstStyle/>
          <a:p>
            <a:r>
              <a:rPr lang="es-AR" sz="600" dirty="0" err="1" smtClean="0">
                <a:solidFill>
                  <a:srgbClr val="00FF00"/>
                </a:solidFill>
              </a:rPr>
              <a:t>Scale</a:t>
            </a:r>
            <a:r>
              <a:rPr lang="es-AR" sz="600" dirty="0" smtClean="0">
                <a:solidFill>
                  <a:srgbClr val="00FF00"/>
                </a:solidFill>
              </a:rPr>
              <a:t> bar 20 </a:t>
            </a:r>
            <a:r>
              <a:rPr lang="es-AR" sz="600" i="1" dirty="0" smtClean="0">
                <a:solidFill>
                  <a:srgbClr val="00FF00"/>
                </a:solidFill>
              </a:rPr>
              <a:t>µm</a:t>
            </a:r>
            <a:endParaRPr lang="es-AR" sz="600" i="1" dirty="0">
              <a:solidFill>
                <a:srgbClr val="00FF00"/>
              </a:solidFill>
            </a:endParaRPr>
          </a:p>
        </p:txBody>
      </p:sp>
      <p:grpSp>
        <p:nvGrpSpPr>
          <p:cNvPr id="45" name="44 Grupo"/>
          <p:cNvGrpSpPr/>
          <p:nvPr/>
        </p:nvGrpSpPr>
        <p:grpSpPr>
          <a:xfrm>
            <a:off x="3164956" y="5090257"/>
            <a:ext cx="2867564" cy="1551887"/>
            <a:chOff x="3164956" y="5090257"/>
            <a:chExt cx="2867564" cy="1551887"/>
          </a:xfrm>
        </p:grpSpPr>
        <p:sp>
          <p:nvSpPr>
            <p:cNvPr id="42" name="41 Rectángulo"/>
            <p:cNvSpPr/>
            <p:nvPr/>
          </p:nvSpPr>
          <p:spPr>
            <a:xfrm>
              <a:off x="3805227" y="5090257"/>
              <a:ext cx="2227293" cy="1077218"/>
            </a:xfrm>
            <a:prstGeom prst="rect">
              <a:avLst/>
            </a:prstGeom>
          </p:spPr>
          <p:txBody>
            <a:bodyPr wrap="square">
              <a:spAutoFit/>
            </a:bodyPr>
            <a:lstStyle/>
            <a:p>
              <a:pPr>
                <a:lnSpc>
                  <a:spcPct val="150000"/>
                </a:lnSpc>
              </a:pPr>
              <a:r>
                <a:rPr lang="fi-FI" sz="800" i="1" dirty="0" smtClean="0"/>
                <a:t>Cyathochitina kuckersiana </a:t>
              </a:r>
              <a:r>
                <a:rPr lang="fi-FI" sz="800" dirty="0" smtClean="0"/>
                <a:t>(9411)</a:t>
              </a:r>
            </a:p>
            <a:p>
              <a:r>
                <a:rPr lang="fi-FI" sz="800" i="1" dirty="0" smtClean="0"/>
                <a:t>Cyathochitina latipatagium </a:t>
              </a:r>
              <a:r>
                <a:rPr lang="fi-FI" sz="800" dirty="0" smtClean="0"/>
                <a:t>(9412)</a:t>
              </a:r>
            </a:p>
            <a:p>
              <a:pPr>
                <a:lnSpc>
                  <a:spcPct val="150000"/>
                </a:lnSpc>
              </a:pPr>
              <a:r>
                <a:rPr lang="es-AR" sz="800" i="1" dirty="0" err="1" smtClean="0"/>
                <a:t>Spinachitina</a:t>
              </a:r>
              <a:r>
                <a:rPr lang="es-AR" sz="800" i="1" dirty="0" smtClean="0"/>
                <a:t> </a:t>
              </a:r>
              <a:r>
                <a:rPr lang="es-AR" sz="800" i="1" dirty="0" err="1" smtClean="0"/>
                <a:t>verniersi</a:t>
              </a:r>
              <a:r>
                <a:rPr lang="es-AR" sz="800" i="1" dirty="0" smtClean="0"/>
                <a:t> </a:t>
              </a:r>
              <a:r>
                <a:rPr lang="es-AR" sz="800" dirty="0" smtClean="0"/>
                <a:t>(9407)</a:t>
              </a:r>
            </a:p>
            <a:p>
              <a:pPr>
                <a:lnSpc>
                  <a:spcPct val="150000"/>
                </a:lnSpc>
              </a:pPr>
              <a:r>
                <a:rPr lang="es-AR" sz="800" i="1" dirty="0" err="1" smtClean="0"/>
                <a:t>Spinachitina</a:t>
              </a:r>
              <a:r>
                <a:rPr lang="es-AR" sz="800" i="1" dirty="0" smtClean="0"/>
                <a:t> </a:t>
              </a:r>
              <a:r>
                <a:rPr lang="es-AR" sz="800" dirty="0" err="1" smtClean="0"/>
                <a:t>sp.</a:t>
              </a:r>
              <a:r>
                <a:rPr lang="es-AR" sz="800" dirty="0" smtClean="0"/>
                <a:t> </a:t>
              </a:r>
              <a:r>
                <a:rPr lang="es-AR" sz="800" dirty="0" err="1" smtClean="0"/>
                <a:t>aff</a:t>
              </a:r>
              <a:r>
                <a:rPr lang="es-AR" sz="800" dirty="0" smtClean="0"/>
                <a:t>. </a:t>
              </a:r>
              <a:r>
                <a:rPr lang="es-AR" sz="800" i="1" dirty="0" err="1" smtClean="0"/>
                <a:t>oulebsiri</a:t>
              </a:r>
              <a:r>
                <a:rPr lang="es-AR" sz="800" dirty="0" smtClean="0"/>
                <a:t> </a:t>
              </a:r>
            </a:p>
            <a:p>
              <a:pPr>
                <a:lnSpc>
                  <a:spcPct val="150000"/>
                </a:lnSpc>
              </a:pPr>
              <a:r>
                <a:rPr lang="es-AR" sz="700" dirty="0" smtClean="0"/>
                <a:t>in Paris y </a:t>
              </a:r>
              <a:r>
                <a:rPr lang="es-AR" sz="700" dirty="0" err="1" smtClean="0"/>
                <a:t>Bourahrouh</a:t>
              </a:r>
              <a:r>
                <a:rPr lang="es-AR" sz="700" dirty="0" smtClean="0"/>
                <a:t>, 2000 </a:t>
              </a:r>
              <a:r>
                <a:rPr lang="es-AR" sz="800" dirty="0" smtClean="0"/>
                <a:t>(9407)</a:t>
              </a:r>
            </a:p>
            <a:p>
              <a:endParaRPr lang="es-AR" sz="800" dirty="0"/>
            </a:p>
          </p:txBody>
        </p:sp>
        <p:sp>
          <p:nvSpPr>
            <p:cNvPr id="44" name="43 Rectángulo"/>
            <p:cNvSpPr/>
            <p:nvPr/>
          </p:nvSpPr>
          <p:spPr>
            <a:xfrm>
              <a:off x="3164956" y="6426700"/>
              <a:ext cx="1814920" cy="215444"/>
            </a:xfrm>
            <a:prstGeom prst="rect">
              <a:avLst/>
            </a:prstGeom>
          </p:spPr>
          <p:txBody>
            <a:bodyPr wrap="none">
              <a:spAutoFit/>
            </a:bodyPr>
            <a:lstStyle/>
            <a:p>
              <a:r>
                <a:rPr lang="es-MX" sz="800" dirty="0" smtClean="0"/>
                <a:t> </a:t>
              </a:r>
              <a:r>
                <a:rPr lang="es-MX" sz="800" dirty="0" smtClean="0">
                  <a:solidFill>
                    <a:schemeClr val="bg1"/>
                  </a:solidFill>
                </a:rPr>
                <a:t>de la Puente  </a:t>
              </a:r>
              <a:r>
                <a:rPr lang="es-MX" sz="800" i="1" dirty="0" smtClean="0"/>
                <a:t>et al</a:t>
              </a:r>
              <a:r>
                <a:rPr lang="es-MX" sz="800" dirty="0" smtClean="0"/>
                <a:t>., 2010 &amp; </a:t>
              </a:r>
              <a:r>
                <a:rPr lang="es-MX" sz="800" dirty="0" err="1" smtClean="0"/>
                <a:t>unpub</a:t>
              </a:r>
              <a:r>
                <a:rPr lang="es-MX" sz="800" dirty="0" smtClean="0"/>
                <a:t>.</a:t>
              </a:r>
              <a:endParaRPr lang="es-AR" sz="800" dirty="0" smtClean="0"/>
            </a:p>
          </p:txBody>
        </p:sp>
      </p:grpSp>
      <p:sp>
        <p:nvSpPr>
          <p:cNvPr id="38" name="Text Box 93"/>
          <p:cNvSpPr txBox="1">
            <a:spLocks noChangeArrowheads="1"/>
          </p:cNvSpPr>
          <p:nvPr/>
        </p:nvSpPr>
        <p:spPr bwMode="auto">
          <a:xfrm>
            <a:off x="5954376" y="33291"/>
            <a:ext cx="3031599" cy="369332"/>
          </a:xfrm>
          <a:prstGeom prst="rect">
            <a:avLst/>
          </a:prstGeom>
          <a:noFill/>
          <a:ln w="9525">
            <a:noFill/>
            <a:miter lim="800000"/>
            <a:headEnd/>
            <a:tailEnd/>
          </a:ln>
        </p:spPr>
        <p:txBody>
          <a:bodyPr wrap="none">
            <a:spAutoFit/>
          </a:bodyPr>
          <a:lstStyle/>
          <a:p>
            <a:pPr eaLnBrk="1" hangingPunct="1"/>
            <a:r>
              <a:rPr lang="es-AR" dirty="0">
                <a:solidFill>
                  <a:schemeClr val="bg1"/>
                </a:solidFill>
              </a:rPr>
              <a:t>Puna </a:t>
            </a:r>
            <a:r>
              <a:rPr lang="es-AR" dirty="0" smtClean="0">
                <a:solidFill>
                  <a:schemeClr val="bg1"/>
                </a:solidFill>
              </a:rPr>
              <a:t>(Salar </a:t>
            </a:r>
            <a:r>
              <a:rPr lang="es-AR" dirty="0">
                <a:solidFill>
                  <a:schemeClr val="bg1"/>
                </a:solidFill>
              </a:rPr>
              <a:t>del </a:t>
            </a:r>
            <a:r>
              <a:rPr lang="es-AR" dirty="0" smtClean="0">
                <a:solidFill>
                  <a:schemeClr val="bg1"/>
                </a:solidFill>
              </a:rPr>
              <a:t>Rincón Fm)</a:t>
            </a:r>
            <a:endParaRPr lang="es-AR" dirty="0">
              <a:solidFill>
                <a:schemeClr val="bg1"/>
              </a:solidFill>
            </a:endParaRPr>
          </a:p>
        </p:txBody>
      </p:sp>
    </p:spTree>
    <p:extLst>
      <p:ext uri="{BB962C8B-B14F-4D97-AF65-F5344CB8AC3E}">
        <p14:creationId xmlns:p14="http://schemas.microsoft.com/office/powerpoint/2010/main" val="8642258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apa Las Chacritas-Ameghiniana-corregido color.jpg"/>
          <p:cNvPicPr>
            <a:picLocks noChangeAspect="1"/>
          </p:cNvPicPr>
          <p:nvPr/>
        </p:nvPicPr>
        <p:blipFill>
          <a:blip r:embed="rId2" cstate="print"/>
          <a:stretch>
            <a:fillRect/>
          </a:stretch>
        </p:blipFill>
        <p:spPr>
          <a:xfrm>
            <a:off x="2336832" y="106317"/>
            <a:ext cx="2527272" cy="2820085"/>
          </a:xfrm>
          <a:prstGeom prst="rect">
            <a:avLst/>
          </a:prstGeom>
          <a:ln>
            <a:noFill/>
          </a:ln>
          <a:effectLst>
            <a:outerShdw blurRad="190500" algn="tl" rotWithShape="0">
              <a:srgbClr val="000000">
                <a:alpha val="70000"/>
              </a:srgbClr>
            </a:outerShdw>
          </a:effectLst>
        </p:spPr>
      </p:pic>
      <p:pic>
        <p:nvPicPr>
          <p:cNvPr id="3" name="2 Imagen" descr="Figure 5.tif"/>
          <p:cNvPicPr>
            <a:picLocks noChangeAspect="1"/>
          </p:cNvPicPr>
          <p:nvPr/>
        </p:nvPicPr>
        <p:blipFill>
          <a:blip r:embed="rId3"/>
          <a:stretch>
            <a:fillRect/>
          </a:stretch>
        </p:blipFill>
        <p:spPr>
          <a:xfrm>
            <a:off x="36513" y="91063"/>
            <a:ext cx="2300319" cy="6690449"/>
          </a:xfrm>
          <a:prstGeom prst="rect">
            <a:avLst/>
          </a:prstGeom>
          <a:ln>
            <a:noFill/>
          </a:ln>
          <a:effectLst>
            <a:outerShdw blurRad="190500" algn="tl" rotWithShape="0">
              <a:srgbClr val="000000">
                <a:alpha val="70000"/>
              </a:srgbClr>
            </a:outerShdw>
          </a:effectLst>
        </p:spPr>
      </p:pic>
      <p:pic>
        <p:nvPicPr>
          <p:cNvPr id="4" name="Picture 74" descr="cf"/>
          <p:cNvPicPr>
            <a:picLocks noChangeAspect="1" noChangeArrowheads="1"/>
          </p:cNvPicPr>
          <p:nvPr/>
        </p:nvPicPr>
        <p:blipFill>
          <a:blip r:embed="rId4"/>
          <a:srcRect/>
          <a:stretch>
            <a:fillRect/>
          </a:stretch>
        </p:blipFill>
        <p:spPr bwMode="auto">
          <a:xfrm>
            <a:off x="4371975" y="5421357"/>
            <a:ext cx="1136650" cy="1031875"/>
          </a:xfrm>
          <a:prstGeom prst="rect">
            <a:avLst/>
          </a:prstGeom>
          <a:ln>
            <a:noFill/>
          </a:ln>
          <a:effectLst>
            <a:outerShdw blurRad="190500" algn="tl" rotWithShape="0">
              <a:srgbClr val="000000">
                <a:alpha val="70000"/>
              </a:srgbClr>
            </a:outerShdw>
          </a:effectLst>
        </p:spPr>
      </p:pic>
      <p:pic>
        <p:nvPicPr>
          <p:cNvPr id="5" name="Picture 75" descr="Chelinospora poecilomorpha_4725D-X35-4"/>
          <p:cNvPicPr>
            <a:picLocks noChangeAspect="1" noChangeArrowheads="1"/>
          </p:cNvPicPr>
          <p:nvPr/>
        </p:nvPicPr>
        <p:blipFill>
          <a:blip r:embed="rId5"/>
          <a:srcRect/>
          <a:stretch>
            <a:fillRect/>
          </a:stretch>
        </p:blipFill>
        <p:spPr bwMode="auto">
          <a:xfrm>
            <a:off x="2914650" y="5446757"/>
            <a:ext cx="1044575" cy="1017588"/>
          </a:xfrm>
          <a:prstGeom prst="rect">
            <a:avLst/>
          </a:prstGeom>
          <a:ln>
            <a:noFill/>
          </a:ln>
          <a:effectLst>
            <a:outerShdw blurRad="190500" algn="tl" rotWithShape="0">
              <a:srgbClr val="000000">
                <a:alpha val="70000"/>
              </a:srgbClr>
            </a:outerShdw>
          </a:effectLst>
        </p:spPr>
      </p:pic>
      <p:pic>
        <p:nvPicPr>
          <p:cNvPr id="6" name="Picture 76" descr="Amicosporites streelii_4725B-D42-1 (1)"/>
          <p:cNvPicPr>
            <a:picLocks noChangeAspect="1" noChangeArrowheads="1"/>
          </p:cNvPicPr>
          <p:nvPr/>
        </p:nvPicPr>
        <p:blipFill>
          <a:blip r:embed="rId6" cstate="print"/>
          <a:srcRect/>
          <a:stretch>
            <a:fillRect/>
          </a:stretch>
        </p:blipFill>
        <p:spPr bwMode="auto">
          <a:xfrm>
            <a:off x="5940425" y="5422945"/>
            <a:ext cx="1042988" cy="1020762"/>
          </a:xfrm>
          <a:prstGeom prst="rect">
            <a:avLst/>
          </a:prstGeom>
          <a:ln>
            <a:noFill/>
          </a:ln>
          <a:effectLst>
            <a:outerShdw blurRad="190500" algn="tl" rotWithShape="0">
              <a:srgbClr val="000000">
                <a:alpha val="70000"/>
              </a:srgbClr>
            </a:outerShdw>
          </a:effectLst>
        </p:spPr>
      </p:pic>
      <p:pic>
        <p:nvPicPr>
          <p:cNvPr id="7" name="Picture 77" descr="cf Zonotriletes sp 3 Jard &amp; Yapaudj-4726B-O42-1-espora"/>
          <p:cNvPicPr>
            <a:picLocks noChangeAspect="1" noChangeArrowheads="1"/>
          </p:cNvPicPr>
          <p:nvPr/>
        </p:nvPicPr>
        <p:blipFill>
          <a:blip r:embed="rId7"/>
          <a:srcRect/>
          <a:stretch>
            <a:fillRect/>
          </a:stretch>
        </p:blipFill>
        <p:spPr bwMode="auto">
          <a:xfrm>
            <a:off x="7416800" y="5419770"/>
            <a:ext cx="1260475" cy="1016000"/>
          </a:xfrm>
          <a:prstGeom prst="rect">
            <a:avLst/>
          </a:prstGeom>
          <a:ln>
            <a:noFill/>
          </a:ln>
          <a:effectLst>
            <a:outerShdw blurRad="190500" algn="tl" rotWithShape="0">
              <a:srgbClr val="000000">
                <a:alpha val="70000"/>
              </a:srgbClr>
            </a:outerShdw>
          </a:effectLst>
        </p:spPr>
      </p:pic>
      <p:sp>
        <p:nvSpPr>
          <p:cNvPr id="8" name="Text Box 79"/>
          <p:cNvSpPr txBox="1">
            <a:spLocks noChangeArrowheads="1"/>
          </p:cNvSpPr>
          <p:nvPr/>
        </p:nvSpPr>
        <p:spPr bwMode="auto">
          <a:xfrm>
            <a:off x="2628900" y="6464345"/>
            <a:ext cx="1871663" cy="215444"/>
          </a:xfrm>
          <a:prstGeom prst="rect">
            <a:avLst/>
          </a:prstGeom>
          <a:noFill/>
          <a:ln w="9525">
            <a:noFill/>
            <a:miter lim="800000"/>
            <a:headEnd/>
            <a:tailEnd/>
          </a:ln>
        </p:spPr>
        <p:txBody>
          <a:bodyPr>
            <a:spAutoFit/>
          </a:bodyPr>
          <a:lstStyle/>
          <a:p>
            <a:pPr eaLnBrk="1" hangingPunct="1">
              <a:spcBef>
                <a:spcPct val="50000"/>
              </a:spcBef>
            </a:pPr>
            <a:r>
              <a:rPr lang="es-AR" sz="800" i="1" dirty="0" err="1">
                <a:solidFill>
                  <a:schemeClr val="bg1"/>
                </a:solidFill>
              </a:rPr>
              <a:t>Chelinospora</a:t>
            </a:r>
            <a:r>
              <a:rPr lang="es-AR" sz="800" i="1" dirty="0">
                <a:solidFill>
                  <a:schemeClr val="bg1"/>
                </a:solidFill>
              </a:rPr>
              <a:t> </a:t>
            </a:r>
            <a:r>
              <a:rPr lang="es-AR" sz="800" i="1" dirty="0" err="1">
                <a:solidFill>
                  <a:schemeClr val="bg1"/>
                </a:solidFill>
              </a:rPr>
              <a:t>poecilomorpha</a:t>
            </a:r>
            <a:endParaRPr lang="es-AR" sz="800" i="1" dirty="0">
              <a:solidFill>
                <a:schemeClr val="bg1"/>
              </a:solidFill>
            </a:endParaRPr>
          </a:p>
        </p:txBody>
      </p:sp>
      <p:sp>
        <p:nvSpPr>
          <p:cNvPr id="9" name="Text Box 80"/>
          <p:cNvSpPr txBox="1">
            <a:spLocks noChangeArrowheads="1"/>
          </p:cNvSpPr>
          <p:nvPr/>
        </p:nvSpPr>
        <p:spPr bwMode="auto">
          <a:xfrm>
            <a:off x="4321175" y="6470695"/>
            <a:ext cx="1366838" cy="215444"/>
          </a:xfrm>
          <a:prstGeom prst="rect">
            <a:avLst/>
          </a:prstGeom>
          <a:noFill/>
          <a:ln w="9525">
            <a:noFill/>
            <a:miter lim="800000"/>
            <a:headEnd/>
            <a:tailEnd/>
          </a:ln>
        </p:spPr>
        <p:txBody>
          <a:bodyPr>
            <a:spAutoFit/>
          </a:bodyPr>
          <a:lstStyle/>
          <a:p>
            <a:pPr eaLnBrk="1" hangingPunct="1">
              <a:spcBef>
                <a:spcPct val="50000"/>
              </a:spcBef>
            </a:pPr>
            <a:r>
              <a:rPr lang="es-AR" sz="800" i="1" dirty="0" err="1">
                <a:solidFill>
                  <a:schemeClr val="bg1"/>
                </a:solidFill>
              </a:rPr>
              <a:t>Artemopyra</a:t>
            </a:r>
            <a:r>
              <a:rPr lang="es-AR" sz="800" i="1" dirty="0">
                <a:solidFill>
                  <a:schemeClr val="bg1"/>
                </a:solidFill>
              </a:rPr>
              <a:t> robusta</a:t>
            </a:r>
          </a:p>
        </p:txBody>
      </p:sp>
      <p:sp>
        <p:nvSpPr>
          <p:cNvPr id="10" name="Text Box 81"/>
          <p:cNvSpPr txBox="1">
            <a:spLocks noChangeArrowheads="1"/>
          </p:cNvSpPr>
          <p:nvPr/>
        </p:nvSpPr>
        <p:spPr bwMode="auto">
          <a:xfrm>
            <a:off x="5689600" y="6470695"/>
            <a:ext cx="1511300" cy="215444"/>
          </a:xfrm>
          <a:prstGeom prst="rect">
            <a:avLst/>
          </a:prstGeom>
          <a:noFill/>
          <a:ln w="9525">
            <a:noFill/>
            <a:miter lim="800000"/>
            <a:headEnd/>
            <a:tailEnd/>
          </a:ln>
        </p:spPr>
        <p:txBody>
          <a:bodyPr>
            <a:spAutoFit/>
          </a:bodyPr>
          <a:lstStyle/>
          <a:p>
            <a:pPr eaLnBrk="1" hangingPunct="1">
              <a:spcBef>
                <a:spcPct val="50000"/>
              </a:spcBef>
            </a:pPr>
            <a:r>
              <a:rPr lang="es-AR" sz="800" i="1" dirty="0" err="1">
                <a:solidFill>
                  <a:schemeClr val="bg1"/>
                </a:solidFill>
              </a:rPr>
              <a:t>Amicosporites</a:t>
            </a:r>
            <a:r>
              <a:rPr lang="es-AR" sz="800" i="1" dirty="0">
                <a:solidFill>
                  <a:schemeClr val="bg1"/>
                </a:solidFill>
              </a:rPr>
              <a:t> </a:t>
            </a:r>
            <a:r>
              <a:rPr lang="es-AR" sz="800" dirty="0">
                <a:solidFill>
                  <a:schemeClr val="bg1"/>
                </a:solidFill>
              </a:rPr>
              <a:t>cf.</a:t>
            </a:r>
            <a:r>
              <a:rPr lang="es-AR" sz="800" i="1" dirty="0">
                <a:solidFill>
                  <a:schemeClr val="bg1"/>
                </a:solidFill>
              </a:rPr>
              <a:t> </a:t>
            </a:r>
            <a:r>
              <a:rPr lang="es-AR" sz="800" i="1" dirty="0" err="1">
                <a:solidFill>
                  <a:schemeClr val="bg1"/>
                </a:solidFill>
              </a:rPr>
              <a:t>strelii</a:t>
            </a:r>
            <a:endParaRPr lang="es-AR" sz="800" i="1" dirty="0">
              <a:solidFill>
                <a:schemeClr val="bg1"/>
              </a:solidFill>
            </a:endParaRPr>
          </a:p>
        </p:txBody>
      </p:sp>
      <p:sp>
        <p:nvSpPr>
          <p:cNvPr id="11" name="Text Box 82"/>
          <p:cNvSpPr txBox="1">
            <a:spLocks noChangeArrowheads="1"/>
          </p:cNvSpPr>
          <p:nvPr/>
        </p:nvSpPr>
        <p:spPr bwMode="auto">
          <a:xfrm>
            <a:off x="7237449" y="6423066"/>
            <a:ext cx="1723986" cy="338554"/>
          </a:xfrm>
          <a:prstGeom prst="rect">
            <a:avLst/>
          </a:prstGeom>
          <a:noFill/>
          <a:ln w="9525">
            <a:noFill/>
            <a:miter lim="800000"/>
            <a:headEnd/>
            <a:tailEnd/>
          </a:ln>
        </p:spPr>
        <p:txBody>
          <a:bodyPr wrap="square">
            <a:spAutoFit/>
          </a:bodyPr>
          <a:lstStyle/>
          <a:p>
            <a:pPr algn="ctr" eaLnBrk="1" hangingPunct="1">
              <a:spcBef>
                <a:spcPts val="600"/>
              </a:spcBef>
            </a:pPr>
            <a:r>
              <a:rPr lang="es-AR" sz="800" i="1" dirty="0" err="1">
                <a:solidFill>
                  <a:schemeClr val="bg1"/>
                </a:solidFill>
              </a:rPr>
              <a:t>Zonotriletes</a:t>
            </a:r>
            <a:r>
              <a:rPr lang="es-AR" sz="800" i="1" dirty="0">
                <a:solidFill>
                  <a:schemeClr val="bg1"/>
                </a:solidFill>
              </a:rPr>
              <a:t> </a:t>
            </a:r>
            <a:r>
              <a:rPr lang="es-AR" sz="800" i="1" dirty="0" smtClean="0">
                <a:solidFill>
                  <a:schemeClr val="bg1"/>
                </a:solidFill>
              </a:rPr>
              <a:t> </a:t>
            </a:r>
            <a:r>
              <a:rPr lang="es-AR" sz="800" dirty="0" smtClean="0">
                <a:solidFill>
                  <a:schemeClr val="bg1"/>
                </a:solidFill>
              </a:rPr>
              <a:t>cf. </a:t>
            </a:r>
            <a:r>
              <a:rPr lang="es-AR" sz="800" dirty="0" err="1" smtClean="0">
                <a:solidFill>
                  <a:schemeClr val="bg1"/>
                </a:solidFill>
              </a:rPr>
              <a:t>sp.</a:t>
            </a:r>
            <a:r>
              <a:rPr lang="es-AR" sz="800" dirty="0" smtClean="0">
                <a:solidFill>
                  <a:schemeClr val="bg1"/>
                </a:solidFill>
              </a:rPr>
              <a:t> 3 in </a:t>
            </a:r>
            <a:r>
              <a:rPr lang="es-AR" sz="800" dirty="0" err="1" smtClean="0">
                <a:solidFill>
                  <a:schemeClr val="bg1"/>
                </a:solidFill>
              </a:rPr>
              <a:t>Jardiné</a:t>
            </a:r>
            <a:r>
              <a:rPr lang="es-AR" sz="800" dirty="0" smtClean="0">
                <a:solidFill>
                  <a:schemeClr val="bg1"/>
                </a:solidFill>
              </a:rPr>
              <a:t> &amp; </a:t>
            </a:r>
            <a:r>
              <a:rPr lang="es-AR" sz="800" dirty="0" err="1" smtClean="0">
                <a:solidFill>
                  <a:schemeClr val="bg1"/>
                </a:solidFill>
              </a:rPr>
              <a:t>Yapaudjian</a:t>
            </a:r>
            <a:r>
              <a:rPr lang="es-AR" sz="800" dirty="0" smtClean="0">
                <a:solidFill>
                  <a:schemeClr val="bg1"/>
                </a:solidFill>
              </a:rPr>
              <a:t> , 1968 </a:t>
            </a:r>
            <a:endParaRPr lang="es-AR" sz="800" i="1" dirty="0">
              <a:solidFill>
                <a:schemeClr val="bg1"/>
              </a:solidFill>
            </a:endParaRPr>
          </a:p>
        </p:txBody>
      </p:sp>
      <p:pic>
        <p:nvPicPr>
          <p:cNvPr id="14" name="13 Imagen" descr="Chelinospora cf. hemispherica in Richard et al 2001 sp._4733B-K35-1.jpg"/>
          <p:cNvPicPr>
            <a:picLocks noChangeAspect="1"/>
          </p:cNvPicPr>
          <p:nvPr/>
        </p:nvPicPr>
        <p:blipFill>
          <a:blip r:embed="rId8" cstate="print"/>
          <a:stretch>
            <a:fillRect/>
          </a:stretch>
        </p:blipFill>
        <p:spPr>
          <a:xfrm>
            <a:off x="2819376" y="3135928"/>
            <a:ext cx="1168416" cy="1089171"/>
          </a:xfrm>
          <a:prstGeom prst="rect">
            <a:avLst/>
          </a:prstGeom>
          <a:ln>
            <a:noFill/>
          </a:ln>
          <a:effectLst>
            <a:outerShdw blurRad="190500" algn="tl" rotWithShape="0">
              <a:srgbClr val="000000">
                <a:alpha val="70000"/>
              </a:srgbClr>
            </a:outerShdw>
          </a:effectLst>
        </p:spPr>
      </p:pic>
      <p:sp>
        <p:nvSpPr>
          <p:cNvPr id="15" name="14 Rectángulo"/>
          <p:cNvSpPr/>
          <p:nvPr/>
        </p:nvSpPr>
        <p:spPr>
          <a:xfrm>
            <a:off x="2395539" y="4268799"/>
            <a:ext cx="1993896" cy="338554"/>
          </a:xfrm>
          <a:prstGeom prst="rect">
            <a:avLst/>
          </a:prstGeom>
        </p:spPr>
        <p:txBody>
          <a:bodyPr wrap="square">
            <a:spAutoFit/>
          </a:bodyPr>
          <a:lstStyle/>
          <a:p>
            <a:pPr algn="ctr"/>
            <a:r>
              <a:rPr lang="es-ES" sz="800" i="1" dirty="0" err="1" smtClean="0">
                <a:solidFill>
                  <a:schemeClr val="bg1"/>
                </a:solidFill>
              </a:rPr>
              <a:t>Chelinospora</a:t>
            </a:r>
            <a:r>
              <a:rPr lang="es-ES" sz="800" i="1" dirty="0" smtClean="0">
                <a:solidFill>
                  <a:schemeClr val="bg1"/>
                </a:solidFill>
              </a:rPr>
              <a:t> </a:t>
            </a:r>
            <a:r>
              <a:rPr lang="es-ES" sz="800" dirty="0" smtClean="0">
                <a:solidFill>
                  <a:schemeClr val="bg1"/>
                </a:solidFill>
              </a:rPr>
              <a:t>cf. </a:t>
            </a:r>
            <a:r>
              <a:rPr lang="es-ES" sz="800" i="1" dirty="0" err="1" smtClean="0">
                <a:solidFill>
                  <a:schemeClr val="bg1"/>
                </a:solidFill>
              </a:rPr>
              <a:t>hemiesferica</a:t>
            </a:r>
            <a:r>
              <a:rPr lang="es-ES" sz="800" dirty="0" smtClean="0">
                <a:solidFill>
                  <a:schemeClr val="bg1"/>
                </a:solidFill>
              </a:rPr>
              <a:t> </a:t>
            </a:r>
          </a:p>
          <a:p>
            <a:pPr algn="ctr"/>
            <a:r>
              <a:rPr lang="es-ES" sz="800" dirty="0" smtClean="0">
                <a:solidFill>
                  <a:schemeClr val="bg1"/>
                </a:solidFill>
              </a:rPr>
              <a:t>in Richardson et al 2001</a:t>
            </a:r>
            <a:endParaRPr lang="es-AR" sz="800" dirty="0">
              <a:solidFill>
                <a:schemeClr val="bg1"/>
              </a:solidFill>
            </a:endParaRPr>
          </a:p>
        </p:txBody>
      </p:sp>
      <p:pic>
        <p:nvPicPr>
          <p:cNvPr id="16" name="15 Imagen" descr="Amicosporites cf miserabilis -4727B-Y42-1-ppt.jpg"/>
          <p:cNvPicPr>
            <a:picLocks noChangeAspect="1"/>
          </p:cNvPicPr>
          <p:nvPr/>
        </p:nvPicPr>
        <p:blipFill>
          <a:blip r:embed="rId9" cstate="print"/>
          <a:stretch>
            <a:fillRect/>
          </a:stretch>
        </p:blipFill>
        <p:spPr>
          <a:xfrm>
            <a:off x="5886468" y="3119351"/>
            <a:ext cx="1060934" cy="1114788"/>
          </a:xfrm>
          <a:prstGeom prst="rect">
            <a:avLst/>
          </a:prstGeom>
          <a:ln>
            <a:noFill/>
          </a:ln>
          <a:effectLst>
            <a:outerShdw blurRad="190500" algn="tl" rotWithShape="0">
              <a:srgbClr val="000000">
                <a:alpha val="70000"/>
              </a:srgbClr>
            </a:outerShdw>
          </a:effectLst>
        </p:spPr>
      </p:pic>
      <p:pic>
        <p:nvPicPr>
          <p:cNvPr id="17" name="16 Imagen" descr="Synorisporites verrucatus_4733B-D23-2-ppt.jpg"/>
          <p:cNvPicPr>
            <a:picLocks noChangeAspect="1"/>
          </p:cNvPicPr>
          <p:nvPr/>
        </p:nvPicPr>
        <p:blipFill>
          <a:blip r:embed="rId10" cstate="print"/>
          <a:stretch>
            <a:fillRect/>
          </a:stretch>
        </p:blipFill>
        <p:spPr>
          <a:xfrm>
            <a:off x="4425948" y="3145025"/>
            <a:ext cx="1153628" cy="1087261"/>
          </a:xfrm>
          <a:prstGeom prst="rect">
            <a:avLst/>
          </a:prstGeom>
          <a:ln>
            <a:noFill/>
          </a:ln>
          <a:effectLst>
            <a:outerShdw blurRad="190500" algn="tl" rotWithShape="0">
              <a:srgbClr val="000000">
                <a:alpha val="70000"/>
              </a:srgbClr>
            </a:outerShdw>
          </a:effectLst>
        </p:spPr>
      </p:pic>
      <p:sp>
        <p:nvSpPr>
          <p:cNvPr id="18" name="Text Box 81"/>
          <p:cNvSpPr txBox="1">
            <a:spLocks noChangeArrowheads="1"/>
          </p:cNvSpPr>
          <p:nvPr/>
        </p:nvSpPr>
        <p:spPr bwMode="auto">
          <a:xfrm>
            <a:off x="5703903" y="4272433"/>
            <a:ext cx="1511300" cy="215444"/>
          </a:xfrm>
          <a:prstGeom prst="rect">
            <a:avLst/>
          </a:prstGeom>
          <a:noFill/>
          <a:ln w="9525">
            <a:noFill/>
            <a:miter lim="800000"/>
            <a:headEnd/>
            <a:tailEnd/>
          </a:ln>
        </p:spPr>
        <p:txBody>
          <a:bodyPr>
            <a:spAutoFit/>
          </a:bodyPr>
          <a:lstStyle/>
          <a:p>
            <a:pPr eaLnBrk="1" hangingPunct="1">
              <a:spcBef>
                <a:spcPct val="50000"/>
              </a:spcBef>
            </a:pPr>
            <a:r>
              <a:rPr lang="es-AR" sz="800" i="1" dirty="0" err="1">
                <a:solidFill>
                  <a:schemeClr val="bg1"/>
                </a:solidFill>
              </a:rPr>
              <a:t>Amicosporites</a:t>
            </a:r>
            <a:r>
              <a:rPr lang="es-AR" sz="800" i="1" dirty="0">
                <a:solidFill>
                  <a:schemeClr val="bg1"/>
                </a:solidFill>
              </a:rPr>
              <a:t> </a:t>
            </a:r>
            <a:r>
              <a:rPr lang="es-AR" sz="800" dirty="0">
                <a:solidFill>
                  <a:schemeClr val="bg1"/>
                </a:solidFill>
              </a:rPr>
              <a:t>cf.</a:t>
            </a:r>
            <a:r>
              <a:rPr lang="es-AR" sz="800" i="1" dirty="0">
                <a:solidFill>
                  <a:schemeClr val="bg1"/>
                </a:solidFill>
              </a:rPr>
              <a:t> </a:t>
            </a:r>
            <a:r>
              <a:rPr lang="es-AR" sz="800" i="1" dirty="0" err="1" smtClean="0">
                <a:solidFill>
                  <a:schemeClr val="bg1"/>
                </a:solidFill>
              </a:rPr>
              <a:t>miserabilis</a:t>
            </a:r>
            <a:endParaRPr lang="es-AR" sz="800" i="1" dirty="0">
              <a:solidFill>
                <a:schemeClr val="bg1"/>
              </a:solidFill>
            </a:endParaRPr>
          </a:p>
        </p:txBody>
      </p:sp>
      <p:sp>
        <p:nvSpPr>
          <p:cNvPr id="19" name="Text Box 79"/>
          <p:cNvSpPr txBox="1">
            <a:spLocks noChangeArrowheads="1"/>
          </p:cNvSpPr>
          <p:nvPr/>
        </p:nvSpPr>
        <p:spPr bwMode="auto">
          <a:xfrm>
            <a:off x="4316409" y="4268799"/>
            <a:ext cx="1871663" cy="215444"/>
          </a:xfrm>
          <a:prstGeom prst="rect">
            <a:avLst/>
          </a:prstGeom>
          <a:noFill/>
          <a:ln w="9525">
            <a:noFill/>
            <a:miter lim="800000"/>
            <a:headEnd/>
            <a:tailEnd/>
          </a:ln>
        </p:spPr>
        <p:txBody>
          <a:bodyPr>
            <a:spAutoFit/>
          </a:bodyPr>
          <a:lstStyle/>
          <a:p>
            <a:pPr eaLnBrk="1" hangingPunct="1">
              <a:spcBef>
                <a:spcPct val="50000"/>
              </a:spcBef>
            </a:pPr>
            <a:r>
              <a:rPr lang="es-AR" sz="800" i="1" dirty="0" err="1" smtClean="0">
                <a:solidFill>
                  <a:schemeClr val="bg1"/>
                </a:solidFill>
              </a:rPr>
              <a:t>Synorisporites</a:t>
            </a:r>
            <a:r>
              <a:rPr lang="es-AR" sz="800" i="1" dirty="0" smtClean="0">
                <a:solidFill>
                  <a:schemeClr val="bg1"/>
                </a:solidFill>
              </a:rPr>
              <a:t> </a:t>
            </a:r>
            <a:r>
              <a:rPr lang="es-AR" sz="800" i="1" dirty="0" err="1" smtClean="0">
                <a:solidFill>
                  <a:schemeClr val="bg1"/>
                </a:solidFill>
              </a:rPr>
              <a:t>verrucatus</a:t>
            </a:r>
            <a:endParaRPr lang="es-AR" sz="800" i="1" dirty="0">
              <a:solidFill>
                <a:schemeClr val="bg1"/>
              </a:solidFill>
            </a:endParaRPr>
          </a:p>
        </p:txBody>
      </p:sp>
      <p:pic>
        <p:nvPicPr>
          <p:cNvPr id="20" name="19 Imagen" descr="Cymbohilates cf.hystricosus-4729B-ppt.jpg"/>
          <p:cNvPicPr>
            <a:picLocks noChangeAspect="1"/>
          </p:cNvPicPr>
          <p:nvPr/>
        </p:nvPicPr>
        <p:blipFill>
          <a:blip r:embed="rId11" cstate="print"/>
          <a:stretch>
            <a:fillRect/>
          </a:stretch>
        </p:blipFill>
        <p:spPr>
          <a:xfrm>
            <a:off x="7310475" y="3149037"/>
            <a:ext cx="1365517" cy="1083249"/>
          </a:xfrm>
          <a:prstGeom prst="rect">
            <a:avLst/>
          </a:prstGeom>
          <a:ln>
            <a:noFill/>
          </a:ln>
          <a:effectLst>
            <a:outerShdw blurRad="190500" algn="tl" rotWithShape="0">
              <a:srgbClr val="000000">
                <a:alpha val="70000"/>
              </a:srgbClr>
            </a:outerShdw>
          </a:effectLst>
        </p:spPr>
      </p:pic>
      <p:sp>
        <p:nvSpPr>
          <p:cNvPr id="21" name="Text Box 81"/>
          <p:cNvSpPr txBox="1">
            <a:spLocks noChangeArrowheads="1"/>
          </p:cNvSpPr>
          <p:nvPr/>
        </p:nvSpPr>
        <p:spPr bwMode="auto">
          <a:xfrm>
            <a:off x="7259695" y="4268799"/>
            <a:ext cx="1511300" cy="215444"/>
          </a:xfrm>
          <a:prstGeom prst="rect">
            <a:avLst/>
          </a:prstGeom>
          <a:noFill/>
          <a:ln w="9525">
            <a:noFill/>
            <a:miter lim="800000"/>
            <a:headEnd/>
            <a:tailEnd/>
          </a:ln>
        </p:spPr>
        <p:txBody>
          <a:bodyPr>
            <a:spAutoFit/>
          </a:bodyPr>
          <a:lstStyle/>
          <a:p>
            <a:pPr eaLnBrk="1" hangingPunct="1">
              <a:spcBef>
                <a:spcPct val="50000"/>
              </a:spcBef>
            </a:pPr>
            <a:r>
              <a:rPr lang="es-ES" sz="800" i="1" dirty="0" err="1" smtClean="0">
                <a:solidFill>
                  <a:schemeClr val="bg1"/>
                </a:solidFill>
              </a:rPr>
              <a:t>Cymbohilates</a:t>
            </a:r>
            <a:r>
              <a:rPr lang="es-ES" sz="800" dirty="0" smtClean="0">
                <a:solidFill>
                  <a:schemeClr val="bg1"/>
                </a:solidFill>
              </a:rPr>
              <a:t> cf. </a:t>
            </a:r>
            <a:r>
              <a:rPr lang="es-ES" sz="800" i="1" dirty="0" err="1" smtClean="0">
                <a:solidFill>
                  <a:schemeClr val="bg1"/>
                </a:solidFill>
              </a:rPr>
              <a:t>hystricosus</a:t>
            </a:r>
            <a:endParaRPr lang="es-AR" sz="800" i="1" dirty="0">
              <a:solidFill>
                <a:schemeClr val="bg1"/>
              </a:solidFill>
            </a:endParaRPr>
          </a:p>
        </p:txBody>
      </p:sp>
      <p:sp>
        <p:nvSpPr>
          <p:cNvPr id="24" name="23 CuadroTexto"/>
          <p:cNvSpPr txBox="1"/>
          <p:nvPr/>
        </p:nvSpPr>
        <p:spPr>
          <a:xfrm>
            <a:off x="2860381" y="4525923"/>
            <a:ext cx="981359" cy="400110"/>
          </a:xfrm>
          <a:prstGeom prst="rect">
            <a:avLst/>
          </a:prstGeom>
          <a:noFill/>
        </p:spPr>
        <p:txBody>
          <a:bodyPr wrap="none" rtlCol="0">
            <a:spAutoFit/>
          </a:bodyPr>
          <a:lstStyle/>
          <a:p>
            <a:r>
              <a:rPr lang="es-MX" sz="2000" b="1" dirty="0" err="1" smtClean="0">
                <a:solidFill>
                  <a:srgbClr val="FFFF00"/>
                </a:solidFill>
              </a:rPr>
              <a:t>Pridoli</a:t>
            </a:r>
            <a:endParaRPr lang="es-AR" sz="2000" b="1" dirty="0">
              <a:solidFill>
                <a:srgbClr val="FFFF00"/>
              </a:solidFill>
            </a:endParaRPr>
          </a:p>
        </p:txBody>
      </p:sp>
      <p:sp>
        <p:nvSpPr>
          <p:cNvPr id="25" name="24 CuadroTexto"/>
          <p:cNvSpPr txBox="1"/>
          <p:nvPr/>
        </p:nvSpPr>
        <p:spPr>
          <a:xfrm>
            <a:off x="3987792" y="4416384"/>
            <a:ext cx="1907895" cy="400110"/>
          </a:xfrm>
          <a:prstGeom prst="rect">
            <a:avLst/>
          </a:prstGeom>
          <a:noFill/>
        </p:spPr>
        <p:txBody>
          <a:bodyPr wrap="none" rtlCol="0">
            <a:spAutoFit/>
          </a:bodyPr>
          <a:lstStyle/>
          <a:p>
            <a:r>
              <a:rPr lang="es-MX" sz="2000" b="1" dirty="0" smtClean="0">
                <a:solidFill>
                  <a:srgbClr val="FFFF00"/>
                </a:solidFill>
              </a:rPr>
              <a:t>late </a:t>
            </a:r>
            <a:r>
              <a:rPr lang="es-MX" sz="2000" b="1" dirty="0" err="1" smtClean="0">
                <a:solidFill>
                  <a:srgbClr val="FFFF00"/>
                </a:solidFill>
              </a:rPr>
              <a:t>Ludlovian</a:t>
            </a:r>
            <a:endParaRPr lang="es-AR" sz="2000" b="1" dirty="0">
              <a:solidFill>
                <a:srgbClr val="FFFF00"/>
              </a:solidFill>
            </a:endParaRPr>
          </a:p>
        </p:txBody>
      </p:sp>
      <p:sp>
        <p:nvSpPr>
          <p:cNvPr id="26" name="25 CuadroTexto"/>
          <p:cNvSpPr txBox="1"/>
          <p:nvPr/>
        </p:nvSpPr>
        <p:spPr>
          <a:xfrm>
            <a:off x="6324624" y="5035572"/>
            <a:ext cx="2008883" cy="400110"/>
          </a:xfrm>
          <a:prstGeom prst="rect">
            <a:avLst/>
          </a:prstGeom>
          <a:noFill/>
        </p:spPr>
        <p:txBody>
          <a:bodyPr wrap="none" rtlCol="0">
            <a:spAutoFit/>
          </a:bodyPr>
          <a:lstStyle/>
          <a:p>
            <a:r>
              <a:rPr lang="es-MX" sz="2000" b="1" dirty="0" err="1" smtClean="0">
                <a:solidFill>
                  <a:srgbClr val="FFFF00"/>
                </a:solidFill>
              </a:rPr>
              <a:t>early</a:t>
            </a:r>
            <a:r>
              <a:rPr lang="es-MX" sz="2000" b="1" dirty="0" smtClean="0">
                <a:solidFill>
                  <a:srgbClr val="FFFF00"/>
                </a:solidFill>
              </a:rPr>
              <a:t> </a:t>
            </a:r>
            <a:r>
              <a:rPr lang="es-MX" sz="2000" b="1" dirty="0" err="1" smtClean="0">
                <a:solidFill>
                  <a:srgbClr val="FFFF00"/>
                </a:solidFill>
              </a:rPr>
              <a:t>Devonian</a:t>
            </a:r>
            <a:endParaRPr lang="es-AR" sz="2000" b="1" dirty="0">
              <a:solidFill>
                <a:srgbClr val="FFFF00"/>
              </a:solidFill>
            </a:endParaRPr>
          </a:p>
        </p:txBody>
      </p:sp>
      <p:sp>
        <p:nvSpPr>
          <p:cNvPr id="27" name="26 CuadroTexto"/>
          <p:cNvSpPr txBox="1"/>
          <p:nvPr/>
        </p:nvSpPr>
        <p:spPr>
          <a:xfrm>
            <a:off x="7017703" y="4378338"/>
            <a:ext cx="2008883" cy="707886"/>
          </a:xfrm>
          <a:prstGeom prst="rect">
            <a:avLst/>
          </a:prstGeom>
          <a:noFill/>
        </p:spPr>
        <p:txBody>
          <a:bodyPr wrap="none" rtlCol="0">
            <a:spAutoFit/>
          </a:bodyPr>
          <a:lstStyle/>
          <a:p>
            <a:pPr algn="ctr"/>
            <a:r>
              <a:rPr lang="es-MX" sz="2000" b="1" dirty="0" err="1" smtClean="0">
                <a:solidFill>
                  <a:srgbClr val="FFFF00"/>
                </a:solidFill>
              </a:rPr>
              <a:t>Pridoli</a:t>
            </a:r>
            <a:r>
              <a:rPr lang="es-MX" sz="2000" b="1" dirty="0" smtClean="0">
                <a:solidFill>
                  <a:srgbClr val="FFFF00"/>
                </a:solidFill>
              </a:rPr>
              <a:t>?</a:t>
            </a:r>
          </a:p>
          <a:p>
            <a:pPr algn="ctr"/>
            <a:r>
              <a:rPr lang="es-MX" sz="2000" b="1" dirty="0" err="1" smtClean="0">
                <a:solidFill>
                  <a:srgbClr val="FFFF00"/>
                </a:solidFill>
              </a:rPr>
              <a:t>early</a:t>
            </a:r>
            <a:r>
              <a:rPr lang="es-MX" sz="2000" b="1" dirty="0" smtClean="0">
                <a:solidFill>
                  <a:srgbClr val="FFFF00"/>
                </a:solidFill>
              </a:rPr>
              <a:t> </a:t>
            </a:r>
            <a:r>
              <a:rPr lang="es-MX" sz="2000" b="1" dirty="0" err="1" smtClean="0">
                <a:solidFill>
                  <a:srgbClr val="FFFF00"/>
                </a:solidFill>
              </a:rPr>
              <a:t>Devonian</a:t>
            </a:r>
            <a:endParaRPr lang="es-AR" sz="2000" b="1" dirty="0">
              <a:solidFill>
                <a:srgbClr val="FFFF00"/>
              </a:solidFill>
            </a:endParaRPr>
          </a:p>
        </p:txBody>
      </p:sp>
      <p:pic>
        <p:nvPicPr>
          <p:cNvPr id="1026" name="Picture 2" descr="D:\DELL NUEVA\Documentos de Claudia\LOS ARCHIVOS\CLAUDIA\CLAUDIA NOTEBOOK\Simp Paleobot palinol 2009\Foto Lim S-D Jáchal.jpg"/>
          <p:cNvPicPr>
            <a:picLocks noChangeAspect="1" noChangeArrowheads="1"/>
          </p:cNvPicPr>
          <p:nvPr/>
        </p:nvPicPr>
        <p:blipFill>
          <a:blip r:embed="rId12" cstate="print"/>
          <a:srcRect/>
          <a:stretch>
            <a:fillRect/>
          </a:stretch>
        </p:blipFill>
        <p:spPr bwMode="auto">
          <a:xfrm>
            <a:off x="5594364" y="325218"/>
            <a:ext cx="2884527" cy="2159900"/>
          </a:xfrm>
          <a:prstGeom prst="rect">
            <a:avLst/>
          </a:prstGeom>
          <a:ln>
            <a:noFill/>
          </a:ln>
          <a:effectLst>
            <a:outerShdw blurRad="190500" algn="tl" rotWithShape="0">
              <a:srgbClr val="000000">
                <a:alpha val="70000"/>
              </a:srgbClr>
            </a:outerShdw>
          </a:effectLst>
        </p:spPr>
      </p:pic>
      <p:sp>
        <p:nvSpPr>
          <p:cNvPr id="28" name="Text Box 93"/>
          <p:cNvSpPr txBox="1">
            <a:spLocks noChangeArrowheads="1"/>
          </p:cNvSpPr>
          <p:nvPr/>
        </p:nvSpPr>
        <p:spPr bwMode="auto">
          <a:xfrm>
            <a:off x="4976547" y="-3222"/>
            <a:ext cx="4269117" cy="369332"/>
          </a:xfrm>
          <a:prstGeom prst="rect">
            <a:avLst/>
          </a:prstGeom>
          <a:noFill/>
          <a:ln w="9525">
            <a:noFill/>
            <a:miter lim="800000"/>
            <a:headEnd/>
            <a:tailEnd/>
          </a:ln>
        </p:spPr>
        <p:txBody>
          <a:bodyPr wrap="none">
            <a:spAutoFit/>
          </a:bodyPr>
          <a:lstStyle/>
          <a:p>
            <a:pPr eaLnBrk="1" hangingPunct="1"/>
            <a:r>
              <a:rPr lang="es-AR" dirty="0" err="1" smtClean="0">
                <a:solidFill>
                  <a:schemeClr val="bg1"/>
                </a:solidFill>
              </a:rPr>
              <a:t>Precordillera</a:t>
            </a:r>
            <a:r>
              <a:rPr lang="es-AR" dirty="0" smtClean="0">
                <a:solidFill>
                  <a:schemeClr val="bg1"/>
                </a:solidFill>
              </a:rPr>
              <a:t> </a:t>
            </a:r>
            <a:r>
              <a:rPr lang="es-AR" sz="1600" dirty="0" smtClean="0">
                <a:solidFill>
                  <a:schemeClr val="bg1"/>
                </a:solidFill>
              </a:rPr>
              <a:t>(Río de las </a:t>
            </a:r>
            <a:r>
              <a:rPr lang="es-AR" sz="1600" dirty="0" err="1" smtClean="0">
                <a:solidFill>
                  <a:schemeClr val="bg1"/>
                </a:solidFill>
              </a:rPr>
              <a:t>Chacritas</a:t>
            </a:r>
            <a:r>
              <a:rPr lang="es-AR" sz="1600" dirty="0" smtClean="0">
                <a:solidFill>
                  <a:schemeClr val="bg1"/>
                </a:solidFill>
              </a:rPr>
              <a:t> </a:t>
            </a:r>
            <a:r>
              <a:rPr lang="es-AR" sz="1600" dirty="0" err="1" smtClean="0">
                <a:solidFill>
                  <a:schemeClr val="bg1"/>
                </a:solidFill>
              </a:rPr>
              <a:t>Section</a:t>
            </a:r>
            <a:r>
              <a:rPr lang="es-AR" sz="1600" dirty="0" smtClean="0">
                <a:solidFill>
                  <a:schemeClr val="bg1"/>
                </a:solidFill>
              </a:rPr>
              <a:t>)</a:t>
            </a:r>
            <a:endParaRPr lang="es-AR" sz="1600" dirty="0">
              <a:solidFill>
                <a:schemeClr val="bg1"/>
              </a:solidFill>
            </a:endParaRPr>
          </a:p>
        </p:txBody>
      </p:sp>
    </p:spTree>
    <p:extLst>
      <p:ext uri="{BB962C8B-B14F-4D97-AF65-F5344CB8AC3E}">
        <p14:creationId xmlns:p14="http://schemas.microsoft.com/office/powerpoint/2010/main" val="3488005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0" descr="C:\Documents and Settings\Claudia\Mis documentos\LOS ARCHIVOS\CLAUDIA\CLAUDIA NOTEBOOK\PRECO San Juan\Palino Qda Ancha Los Espejos[1] póster.jpg"/>
          <p:cNvPicPr>
            <a:picLocks noChangeAspect="1" noChangeArrowheads="1"/>
          </p:cNvPicPr>
          <p:nvPr/>
        </p:nvPicPr>
        <p:blipFill>
          <a:blip r:embed="rId2" cstate="print"/>
          <a:srcRect/>
          <a:stretch>
            <a:fillRect/>
          </a:stretch>
        </p:blipFill>
        <p:spPr bwMode="auto">
          <a:xfrm>
            <a:off x="33338" y="76200"/>
            <a:ext cx="2481262" cy="6705600"/>
          </a:xfrm>
          <a:prstGeom prst="rect">
            <a:avLst/>
          </a:prstGeom>
          <a:ln>
            <a:noFill/>
          </a:ln>
          <a:effectLst>
            <a:outerShdw blurRad="190500" algn="tl" rotWithShape="0">
              <a:srgbClr val="000000">
                <a:alpha val="70000"/>
              </a:srgbClr>
            </a:outerShdw>
          </a:effectLst>
        </p:spPr>
      </p:pic>
      <p:pic>
        <p:nvPicPr>
          <p:cNvPr id="3" name="2 Imagen" descr="114-Chelinospora sanpetrensis-60664-45-2 (1).jpg"/>
          <p:cNvPicPr>
            <a:picLocks noChangeAspect="1"/>
          </p:cNvPicPr>
          <p:nvPr/>
        </p:nvPicPr>
        <p:blipFill>
          <a:blip r:embed="rId3" cstate="print"/>
          <a:stretch>
            <a:fillRect/>
          </a:stretch>
        </p:blipFill>
        <p:spPr>
          <a:xfrm>
            <a:off x="2855889" y="5473728"/>
            <a:ext cx="1314467" cy="1092053"/>
          </a:xfrm>
          <a:prstGeom prst="rect">
            <a:avLst/>
          </a:prstGeom>
          <a:ln>
            <a:noFill/>
          </a:ln>
          <a:effectLst>
            <a:outerShdw blurRad="190500" algn="tl" rotWithShape="0">
              <a:srgbClr val="000000">
                <a:alpha val="70000"/>
              </a:srgbClr>
            </a:outerShdw>
          </a:effectLst>
        </p:spPr>
      </p:pic>
      <p:pic>
        <p:nvPicPr>
          <p:cNvPr id="4" name="3 Imagen" descr="140- Leonispora argovejae-60664-E26-4 (3).jpg"/>
          <p:cNvPicPr>
            <a:picLocks noChangeAspect="1"/>
          </p:cNvPicPr>
          <p:nvPr/>
        </p:nvPicPr>
        <p:blipFill>
          <a:blip r:embed="rId4" cstate="print"/>
          <a:stretch>
            <a:fillRect/>
          </a:stretch>
        </p:blipFill>
        <p:spPr>
          <a:xfrm>
            <a:off x="2855890" y="3903670"/>
            <a:ext cx="1168416" cy="1142716"/>
          </a:xfrm>
          <a:prstGeom prst="rect">
            <a:avLst/>
          </a:prstGeom>
          <a:ln>
            <a:noFill/>
          </a:ln>
          <a:effectLst>
            <a:outerShdw blurRad="190500" algn="tl" rotWithShape="0">
              <a:srgbClr val="000000">
                <a:alpha val="70000"/>
              </a:srgbClr>
            </a:outerShdw>
          </a:effectLst>
        </p:spPr>
      </p:pic>
      <p:pic>
        <p:nvPicPr>
          <p:cNvPr id="5" name="4 Imagen" descr="110=Chelinospora cf. hemisferica=60677=K33=3 (3).jpg"/>
          <p:cNvPicPr>
            <a:picLocks noChangeAspect="1"/>
          </p:cNvPicPr>
          <p:nvPr/>
        </p:nvPicPr>
        <p:blipFill>
          <a:blip r:embed="rId5" cstate="print"/>
          <a:stretch>
            <a:fillRect/>
          </a:stretch>
        </p:blipFill>
        <p:spPr>
          <a:xfrm>
            <a:off x="4372902" y="3903669"/>
            <a:ext cx="1221462" cy="1095390"/>
          </a:xfrm>
          <a:prstGeom prst="rect">
            <a:avLst/>
          </a:prstGeom>
          <a:ln>
            <a:noFill/>
          </a:ln>
          <a:effectLst>
            <a:outerShdw blurRad="190500" algn="tl" rotWithShape="0">
              <a:srgbClr val="000000">
                <a:alpha val="70000"/>
              </a:srgbClr>
            </a:outerShdw>
          </a:effectLst>
        </p:spPr>
      </p:pic>
      <p:pic>
        <p:nvPicPr>
          <p:cNvPr id="7" name="6 Imagen" descr="11-Amicosporites n.sp.-60986-N42-4 (5).jpg"/>
          <p:cNvPicPr>
            <a:picLocks noChangeAspect="1"/>
          </p:cNvPicPr>
          <p:nvPr/>
        </p:nvPicPr>
        <p:blipFill>
          <a:blip r:embed="rId6" cstate="print"/>
          <a:stretch>
            <a:fillRect/>
          </a:stretch>
        </p:blipFill>
        <p:spPr>
          <a:xfrm>
            <a:off x="2793812" y="434934"/>
            <a:ext cx="1120954" cy="1234756"/>
          </a:xfrm>
          <a:prstGeom prst="rect">
            <a:avLst/>
          </a:prstGeom>
          <a:ln>
            <a:noFill/>
          </a:ln>
          <a:effectLst>
            <a:outerShdw blurRad="190500" algn="tl" rotWithShape="0">
              <a:srgbClr val="000000">
                <a:alpha val="70000"/>
              </a:srgbClr>
            </a:outerShdw>
          </a:effectLst>
        </p:spPr>
      </p:pic>
      <p:pic>
        <p:nvPicPr>
          <p:cNvPr id="8" name="7 Imagen" descr="20-Amicosporites n. sp.- 60984- (2).jpg"/>
          <p:cNvPicPr>
            <a:picLocks noChangeAspect="1"/>
          </p:cNvPicPr>
          <p:nvPr/>
        </p:nvPicPr>
        <p:blipFill>
          <a:blip r:embed="rId7" cstate="print"/>
          <a:stretch>
            <a:fillRect/>
          </a:stretch>
        </p:blipFill>
        <p:spPr>
          <a:xfrm>
            <a:off x="3951279" y="460943"/>
            <a:ext cx="1204929" cy="1215123"/>
          </a:xfrm>
          <a:prstGeom prst="rect">
            <a:avLst/>
          </a:prstGeom>
          <a:ln>
            <a:noFill/>
          </a:ln>
          <a:effectLst>
            <a:outerShdw blurRad="190500" algn="tl" rotWithShape="0">
              <a:srgbClr val="000000">
                <a:alpha val="70000"/>
              </a:srgbClr>
            </a:outerShdw>
          </a:effectLst>
        </p:spPr>
      </p:pic>
      <p:pic>
        <p:nvPicPr>
          <p:cNvPr id="9" name="8 Imagen" descr="21- Amicosporites n. sp.- 60984-K45-2 (4).jpg"/>
          <p:cNvPicPr>
            <a:picLocks noChangeAspect="1"/>
          </p:cNvPicPr>
          <p:nvPr/>
        </p:nvPicPr>
        <p:blipFill>
          <a:blip r:embed="rId8" cstate="print"/>
          <a:stretch>
            <a:fillRect/>
          </a:stretch>
        </p:blipFill>
        <p:spPr>
          <a:xfrm>
            <a:off x="5229234" y="471447"/>
            <a:ext cx="1278479" cy="1204929"/>
          </a:xfrm>
          <a:prstGeom prst="rect">
            <a:avLst/>
          </a:prstGeom>
          <a:ln>
            <a:noFill/>
          </a:ln>
          <a:effectLst>
            <a:outerShdw blurRad="190500" algn="tl" rotWithShape="0">
              <a:srgbClr val="000000">
                <a:alpha val="70000"/>
              </a:srgbClr>
            </a:outerShdw>
          </a:effectLst>
        </p:spPr>
      </p:pic>
      <p:pic>
        <p:nvPicPr>
          <p:cNvPr id="10" name="9 Imagen" descr="46-Emphanisp. sp. D-60736-H33-0 (1).jpg"/>
          <p:cNvPicPr>
            <a:picLocks noChangeAspect="1"/>
          </p:cNvPicPr>
          <p:nvPr/>
        </p:nvPicPr>
        <p:blipFill>
          <a:blip r:embed="rId9" cstate="print"/>
          <a:stretch>
            <a:fillRect/>
          </a:stretch>
        </p:blipFill>
        <p:spPr>
          <a:xfrm>
            <a:off x="7567147" y="507157"/>
            <a:ext cx="1203848" cy="1169219"/>
          </a:xfrm>
          <a:prstGeom prst="rect">
            <a:avLst/>
          </a:prstGeom>
          <a:ln>
            <a:noFill/>
          </a:ln>
          <a:effectLst>
            <a:outerShdw blurRad="190500" algn="tl" rotWithShape="0">
              <a:srgbClr val="000000">
                <a:alpha val="70000"/>
              </a:srgbClr>
            </a:outerShdw>
          </a:effectLst>
        </p:spPr>
      </p:pic>
      <p:pic>
        <p:nvPicPr>
          <p:cNvPr id="11" name="10 Imagen" descr="103-Coronaspora cromatica Rodr in Rich 2001-62521-L40-0 (1).jpg"/>
          <p:cNvPicPr>
            <a:picLocks noChangeAspect="1"/>
          </p:cNvPicPr>
          <p:nvPr/>
        </p:nvPicPr>
        <p:blipFill>
          <a:blip r:embed="rId10" cstate="print"/>
          <a:stretch>
            <a:fillRect/>
          </a:stretch>
        </p:blipFill>
        <p:spPr>
          <a:xfrm>
            <a:off x="4498974" y="5456605"/>
            <a:ext cx="1241442" cy="1077597"/>
          </a:xfrm>
          <a:prstGeom prst="rect">
            <a:avLst/>
          </a:prstGeom>
          <a:ln>
            <a:noFill/>
          </a:ln>
          <a:effectLst>
            <a:outerShdw blurRad="190500" algn="tl" rotWithShape="0">
              <a:srgbClr val="000000">
                <a:alpha val="70000"/>
              </a:srgbClr>
            </a:outerShdw>
          </a:effectLst>
        </p:spPr>
      </p:pic>
      <p:sp>
        <p:nvSpPr>
          <p:cNvPr id="12" name="Text Box 79"/>
          <p:cNvSpPr txBox="1">
            <a:spLocks noChangeArrowheads="1"/>
          </p:cNvSpPr>
          <p:nvPr/>
        </p:nvSpPr>
        <p:spPr bwMode="auto">
          <a:xfrm>
            <a:off x="4489474" y="6532605"/>
            <a:ext cx="1871663" cy="215444"/>
          </a:xfrm>
          <a:prstGeom prst="rect">
            <a:avLst/>
          </a:prstGeom>
          <a:noFill/>
          <a:ln w="9525">
            <a:noFill/>
            <a:miter lim="800000"/>
            <a:headEnd/>
            <a:tailEnd/>
          </a:ln>
        </p:spPr>
        <p:txBody>
          <a:bodyPr>
            <a:spAutoFit/>
          </a:bodyPr>
          <a:lstStyle/>
          <a:p>
            <a:pPr eaLnBrk="1" hangingPunct="1">
              <a:spcBef>
                <a:spcPct val="50000"/>
              </a:spcBef>
            </a:pPr>
            <a:r>
              <a:rPr lang="es-AR" sz="800" i="1" dirty="0" err="1" smtClean="0">
                <a:solidFill>
                  <a:schemeClr val="bg1"/>
                </a:solidFill>
              </a:rPr>
              <a:t>Coronaspora</a:t>
            </a:r>
            <a:r>
              <a:rPr lang="es-AR" sz="800" i="1" dirty="0" smtClean="0">
                <a:solidFill>
                  <a:schemeClr val="bg1"/>
                </a:solidFill>
              </a:rPr>
              <a:t> </a:t>
            </a:r>
            <a:r>
              <a:rPr lang="es-AR" sz="800" i="1" dirty="0" err="1" smtClean="0">
                <a:solidFill>
                  <a:schemeClr val="bg1"/>
                </a:solidFill>
              </a:rPr>
              <a:t>cromatica</a:t>
            </a:r>
            <a:endParaRPr lang="es-AR" sz="800" i="1" dirty="0">
              <a:solidFill>
                <a:schemeClr val="bg1"/>
              </a:solidFill>
            </a:endParaRPr>
          </a:p>
        </p:txBody>
      </p:sp>
      <p:sp>
        <p:nvSpPr>
          <p:cNvPr id="13" name="Text Box 79"/>
          <p:cNvSpPr txBox="1">
            <a:spLocks noChangeArrowheads="1"/>
          </p:cNvSpPr>
          <p:nvPr/>
        </p:nvSpPr>
        <p:spPr bwMode="auto">
          <a:xfrm>
            <a:off x="2809876" y="6569118"/>
            <a:ext cx="1871663" cy="215444"/>
          </a:xfrm>
          <a:prstGeom prst="rect">
            <a:avLst/>
          </a:prstGeom>
          <a:noFill/>
          <a:ln w="9525">
            <a:noFill/>
            <a:miter lim="800000"/>
            <a:headEnd/>
            <a:tailEnd/>
          </a:ln>
        </p:spPr>
        <p:txBody>
          <a:bodyPr>
            <a:spAutoFit/>
          </a:bodyPr>
          <a:lstStyle/>
          <a:p>
            <a:pPr eaLnBrk="1" hangingPunct="1">
              <a:spcBef>
                <a:spcPct val="50000"/>
              </a:spcBef>
            </a:pPr>
            <a:r>
              <a:rPr lang="es-AR" sz="800" i="1" dirty="0" err="1" smtClean="0">
                <a:solidFill>
                  <a:schemeClr val="bg1"/>
                </a:solidFill>
              </a:rPr>
              <a:t>Chelinospora</a:t>
            </a:r>
            <a:r>
              <a:rPr lang="es-AR" sz="800" i="1" dirty="0" smtClean="0">
                <a:solidFill>
                  <a:schemeClr val="bg1"/>
                </a:solidFill>
              </a:rPr>
              <a:t> </a:t>
            </a:r>
            <a:r>
              <a:rPr lang="es-AR" sz="800" i="1" dirty="0" err="1" smtClean="0">
                <a:solidFill>
                  <a:schemeClr val="bg1"/>
                </a:solidFill>
              </a:rPr>
              <a:t>sanpetrensis</a:t>
            </a:r>
            <a:endParaRPr lang="es-AR" sz="800" i="1" dirty="0">
              <a:solidFill>
                <a:schemeClr val="bg1"/>
              </a:solidFill>
            </a:endParaRPr>
          </a:p>
        </p:txBody>
      </p:sp>
      <p:sp>
        <p:nvSpPr>
          <p:cNvPr id="14" name="13 Rectángulo"/>
          <p:cNvSpPr/>
          <p:nvPr/>
        </p:nvSpPr>
        <p:spPr>
          <a:xfrm>
            <a:off x="3951279" y="4999059"/>
            <a:ext cx="1993896" cy="338554"/>
          </a:xfrm>
          <a:prstGeom prst="rect">
            <a:avLst/>
          </a:prstGeom>
        </p:spPr>
        <p:txBody>
          <a:bodyPr wrap="square">
            <a:spAutoFit/>
          </a:bodyPr>
          <a:lstStyle/>
          <a:p>
            <a:pPr algn="ctr"/>
            <a:r>
              <a:rPr lang="es-ES" sz="800" i="1" dirty="0" err="1" smtClean="0">
                <a:solidFill>
                  <a:schemeClr val="bg1"/>
                </a:solidFill>
              </a:rPr>
              <a:t>Chelinospora</a:t>
            </a:r>
            <a:r>
              <a:rPr lang="es-ES" sz="800" i="1" dirty="0" smtClean="0">
                <a:solidFill>
                  <a:schemeClr val="bg1"/>
                </a:solidFill>
              </a:rPr>
              <a:t> </a:t>
            </a:r>
            <a:r>
              <a:rPr lang="es-ES" sz="800" dirty="0" smtClean="0">
                <a:solidFill>
                  <a:schemeClr val="bg1"/>
                </a:solidFill>
              </a:rPr>
              <a:t>cf. </a:t>
            </a:r>
            <a:r>
              <a:rPr lang="es-ES" sz="800" i="1" dirty="0" err="1" smtClean="0">
                <a:solidFill>
                  <a:schemeClr val="bg1"/>
                </a:solidFill>
              </a:rPr>
              <a:t>hemiesferica</a:t>
            </a:r>
            <a:r>
              <a:rPr lang="es-ES" sz="800" dirty="0" smtClean="0">
                <a:solidFill>
                  <a:schemeClr val="bg1"/>
                </a:solidFill>
              </a:rPr>
              <a:t> </a:t>
            </a:r>
          </a:p>
          <a:p>
            <a:pPr algn="ctr"/>
            <a:r>
              <a:rPr lang="es-ES" sz="800" dirty="0" smtClean="0">
                <a:solidFill>
                  <a:schemeClr val="bg1"/>
                </a:solidFill>
              </a:rPr>
              <a:t>in Richardson et al 2001</a:t>
            </a:r>
            <a:endParaRPr lang="es-AR" sz="800" dirty="0">
              <a:solidFill>
                <a:schemeClr val="bg1"/>
              </a:solidFill>
            </a:endParaRPr>
          </a:p>
        </p:txBody>
      </p:sp>
      <p:pic>
        <p:nvPicPr>
          <p:cNvPr id="15" name="14 Imagen" descr="101-Chelinospora cantabrica Rich et al 2001-62521-O30-3 (2).jpg"/>
          <p:cNvPicPr>
            <a:picLocks noChangeAspect="1"/>
          </p:cNvPicPr>
          <p:nvPr/>
        </p:nvPicPr>
        <p:blipFill>
          <a:blip r:embed="rId11" cstate="print"/>
          <a:stretch>
            <a:fillRect/>
          </a:stretch>
        </p:blipFill>
        <p:spPr>
          <a:xfrm>
            <a:off x="5996007" y="5437215"/>
            <a:ext cx="1317924" cy="1094925"/>
          </a:xfrm>
          <a:prstGeom prst="rect">
            <a:avLst/>
          </a:prstGeom>
          <a:ln>
            <a:noFill/>
          </a:ln>
          <a:effectLst>
            <a:outerShdw blurRad="190500" algn="tl" rotWithShape="0">
              <a:srgbClr val="000000">
                <a:alpha val="70000"/>
              </a:srgbClr>
            </a:outerShdw>
          </a:effectLst>
        </p:spPr>
      </p:pic>
      <p:sp>
        <p:nvSpPr>
          <p:cNvPr id="16" name="Text Box 79"/>
          <p:cNvSpPr txBox="1">
            <a:spLocks noChangeArrowheads="1"/>
          </p:cNvSpPr>
          <p:nvPr/>
        </p:nvSpPr>
        <p:spPr bwMode="auto">
          <a:xfrm>
            <a:off x="6023020" y="6532605"/>
            <a:ext cx="1871663" cy="215444"/>
          </a:xfrm>
          <a:prstGeom prst="rect">
            <a:avLst/>
          </a:prstGeom>
          <a:noFill/>
          <a:ln w="9525">
            <a:noFill/>
            <a:miter lim="800000"/>
            <a:headEnd/>
            <a:tailEnd/>
          </a:ln>
        </p:spPr>
        <p:txBody>
          <a:bodyPr>
            <a:spAutoFit/>
          </a:bodyPr>
          <a:lstStyle/>
          <a:p>
            <a:pPr eaLnBrk="1" hangingPunct="1">
              <a:spcBef>
                <a:spcPct val="50000"/>
              </a:spcBef>
            </a:pPr>
            <a:r>
              <a:rPr lang="es-AR" sz="800" i="1" dirty="0" err="1" smtClean="0">
                <a:solidFill>
                  <a:schemeClr val="bg1"/>
                </a:solidFill>
              </a:rPr>
              <a:t>Chelinospora</a:t>
            </a:r>
            <a:r>
              <a:rPr lang="es-AR" sz="800" i="1" dirty="0" smtClean="0">
                <a:solidFill>
                  <a:schemeClr val="bg1"/>
                </a:solidFill>
              </a:rPr>
              <a:t> </a:t>
            </a:r>
            <a:r>
              <a:rPr lang="es-AR" sz="800" i="1" dirty="0" err="1" smtClean="0">
                <a:solidFill>
                  <a:schemeClr val="bg1"/>
                </a:solidFill>
              </a:rPr>
              <a:t>cantabrica</a:t>
            </a:r>
            <a:endParaRPr lang="es-AR" sz="800" i="1" dirty="0">
              <a:solidFill>
                <a:schemeClr val="bg1"/>
              </a:solidFill>
            </a:endParaRPr>
          </a:p>
        </p:txBody>
      </p:sp>
      <p:pic>
        <p:nvPicPr>
          <p:cNvPr id="17" name="16 Imagen" descr="83=Artemopyra urubuense=60704=K35=3 (3).jpg"/>
          <p:cNvPicPr>
            <a:picLocks noChangeAspect="1"/>
          </p:cNvPicPr>
          <p:nvPr/>
        </p:nvPicPr>
        <p:blipFill>
          <a:blip r:embed="rId12" cstate="print"/>
          <a:stretch>
            <a:fillRect/>
          </a:stretch>
        </p:blipFill>
        <p:spPr>
          <a:xfrm>
            <a:off x="5914350" y="3903669"/>
            <a:ext cx="1177047" cy="1095390"/>
          </a:xfrm>
          <a:prstGeom prst="rect">
            <a:avLst/>
          </a:prstGeom>
          <a:ln>
            <a:noFill/>
          </a:ln>
          <a:effectLst>
            <a:outerShdw blurRad="190500" algn="tl" rotWithShape="0">
              <a:srgbClr val="000000">
                <a:alpha val="70000"/>
              </a:srgbClr>
            </a:outerShdw>
          </a:effectLst>
        </p:spPr>
      </p:pic>
      <p:pic>
        <p:nvPicPr>
          <p:cNvPr id="19" name="18 Imagen" descr="109=Amicosporites cf. miserabilis=60677=H38=0 (1).jpg"/>
          <p:cNvPicPr>
            <a:picLocks noChangeAspect="1"/>
          </p:cNvPicPr>
          <p:nvPr/>
        </p:nvPicPr>
        <p:blipFill>
          <a:blip r:embed="rId13" cstate="print"/>
          <a:stretch>
            <a:fillRect/>
          </a:stretch>
        </p:blipFill>
        <p:spPr>
          <a:xfrm>
            <a:off x="7566066" y="5437214"/>
            <a:ext cx="1117924" cy="1048449"/>
          </a:xfrm>
          <a:prstGeom prst="rect">
            <a:avLst/>
          </a:prstGeom>
          <a:ln>
            <a:noFill/>
          </a:ln>
          <a:effectLst>
            <a:outerShdw blurRad="190500" algn="tl" rotWithShape="0">
              <a:srgbClr val="000000">
                <a:alpha val="70000"/>
              </a:srgbClr>
            </a:outerShdw>
          </a:effectLst>
        </p:spPr>
      </p:pic>
      <p:sp>
        <p:nvSpPr>
          <p:cNvPr id="20" name="Text Box 80"/>
          <p:cNvSpPr txBox="1">
            <a:spLocks noChangeArrowheads="1"/>
          </p:cNvSpPr>
          <p:nvPr/>
        </p:nvSpPr>
        <p:spPr bwMode="auto">
          <a:xfrm>
            <a:off x="5870611" y="5035572"/>
            <a:ext cx="1366838" cy="215444"/>
          </a:xfrm>
          <a:prstGeom prst="rect">
            <a:avLst/>
          </a:prstGeom>
          <a:noFill/>
          <a:ln w="9525">
            <a:noFill/>
            <a:miter lim="800000"/>
            <a:headEnd/>
            <a:tailEnd/>
          </a:ln>
        </p:spPr>
        <p:txBody>
          <a:bodyPr>
            <a:spAutoFit/>
          </a:bodyPr>
          <a:lstStyle/>
          <a:p>
            <a:pPr eaLnBrk="1" hangingPunct="1">
              <a:spcBef>
                <a:spcPct val="50000"/>
              </a:spcBef>
            </a:pPr>
            <a:r>
              <a:rPr lang="es-AR" sz="800" i="1" dirty="0" err="1">
                <a:solidFill>
                  <a:schemeClr val="bg1"/>
                </a:solidFill>
              </a:rPr>
              <a:t>Artemopyra</a:t>
            </a:r>
            <a:r>
              <a:rPr lang="es-AR" sz="800" i="1" dirty="0">
                <a:solidFill>
                  <a:schemeClr val="bg1"/>
                </a:solidFill>
              </a:rPr>
              <a:t> </a:t>
            </a:r>
            <a:r>
              <a:rPr lang="es-AR" sz="800" i="1" dirty="0" smtClean="0">
                <a:solidFill>
                  <a:schemeClr val="bg1"/>
                </a:solidFill>
              </a:rPr>
              <a:t> </a:t>
            </a:r>
            <a:r>
              <a:rPr lang="es-AR" sz="800" i="1" dirty="0" err="1" smtClean="0">
                <a:solidFill>
                  <a:schemeClr val="bg1"/>
                </a:solidFill>
              </a:rPr>
              <a:t>urubuense</a:t>
            </a:r>
            <a:endParaRPr lang="es-AR" sz="800" i="1" dirty="0">
              <a:solidFill>
                <a:schemeClr val="bg1"/>
              </a:solidFill>
            </a:endParaRPr>
          </a:p>
        </p:txBody>
      </p:sp>
      <p:pic>
        <p:nvPicPr>
          <p:cNvPr id="21" name="20 Imagen" descr="130-Brochotriletes sp-60664-H27-1 (2).jpg"/>
          <p:cNvPicPr>
            <a:picLocks noChangeAspect="1"/>
          </p:cNvPicPr>
          <p:nvPr/>
        </p:nvPicPr>
        <p:blipFill>
          <a:blip r:embed="rId14" cstate="print"/>
          <a:stretch>
            <a:fillRect/>
          </a:stretch>
        </p:blipFill>
        <p:spPr>
          <a:xfrm>
            <a:off x="7383501" y="3925663"/>
            <a:ext cx="1241442" cy="1073396"/>
          </a:xfrm>
          <a:prstGeom prst="rect">
            <a:avLst/>
          </a:prstGeom>
          <a:ln>
            <a:noFill/>
          </a:ln>
          <a:effectLst>
            <a:outerShdw blurRad="190500" algn="tl" rotWithShape="0">
              <a:srgbClr val="000000">
                <a:alpha val="70000"/>
              </a:srgbClr>
            </a:outerShdw>
          </a:effectLst>
        </p:spPr>
      </p:pic>
      <p:sp>
        <p:nvSpPr>
          <p:cNvPr id="22" name="21 Rectángulo"/>
          <p:cNvSpPr/>
          <p:nvPr/>
        </p:nvSpPr>
        <p:spPr>
          <a:xfrm>
            <a:off x="2855889" y="5072085"/>
            <a:ext cx="1178528" cy="215444"/>
          </a:xfrm>
          <a:prstGeom prst="rect">
            <a:avLst/>
          </a:prstGeom>
        </p:spPr>
        <p:txBody>
          <a:bodyPr wrap="none">
            <a:spAutoFit/>
          </a:bodyPr>
          <a:lstStyle/>
          <a:p>
            <a:r>
              <a:rPr lang="es-AR" sz="800" i="1" dirty="0" err="1" smtClean="0">
                <a:solidFill>
                  <a:schemeClr val="bg1"/>
                </a:solidFill>
              </a:rPr>
              <a:t>Leonispora</a:t>
            </a:r>
            <a:r>
              <a:rPr lang="es-AR" sz="800" i="1" dirty="0" smtClean="0">
                <a:solidFill>
                  <a:schemeClr val="bg1"/>
                </a:solidFill>
              </a:rPr>
              <a:t> </a:t>
            </a:r>
            <a:r>
              <a:rPr lang="es-AR" sz="800" i="1" dirty="0" err="1" smtClean="0">
                <a:solidFill>
                  <a:schemeClr val="bg1"/>
                </a:solidFill>
              </a:rPr>
              <a:t>argovejae</a:t>
            </a:r>
            <a:endParaRPr lang="es-AR" sz="800" i="1" dirty="0">
              <a:solidFill>
                <a:schemeClr val="bg1"/>
              </a:solidFill>
            </a:endParaRPr>
          </a:p>
        </p:txBody>
      </p:sp>
      <p:pic>
        <p:nvPicPr>
          <p:cNvPr id="23" name="22 Imagen" descr="6- Synorisporites verrucatus-60986-U30-3 (4).jpg"/>
          <p:cNvPicPr>
            <a:picLocks noChangeAspect="1"/>
          </p:cNvPicPr>
          <p:nvPr/>
        </p:nvPicPr>
        <p:blipFill>
          <a:blip r:embed="rId15" cstate="print"/>
          <a:stretch>
            <a:fillRect/>
          </a:stretch>
        </p:blipFill>
        <p:spPr>
          <a:xfrm>
            <a:off x="2855889" y="2113605"/>
            <a:ext cx="1131903" cy="1097429"/>
          </a:xfrm>
          <a:prstGeom prst="rect">
            <a:avLst/>
          </a:prstGeom>
          <a:ln>
            <a:noFill/>
          </a:ln>
          <a:effectLst>
            <a:outerShdw blurRad="190500" algn="tl" rotWithShape="0">
              <a:srgbClr val="000000">
                <a:alpha val="70000"/>
              </a:srgbClr>
            </a:outerShdw>
          </a:effectLst>
        </p:spPr>
      </p:pic>
      <p:pic>
        <p:nvPicPr>
          <p:cNvPr id="25" name="24 Imagen" descr="90-Clivosispora verrucata var verrucata-60659-U44-0 (1).jpg"/>
          <p:cNvPicPr>
            <a:picLocks noChangeAspect="1"/>
          </p:cNvPicPr>
          <p:nvPr/>
        </p:nvPicPr>
        <p:blipFill>
          <a:blip r:embed="rId16" cstate="print"/>
          <a:stretch>
            <a:fillRect/>
          </a:stretch>
        </p:blipFill>
        <p:spPr>
          <a:xfrm>
            <a:off x="4425949" y="2114532"/>
            <a:ext cx="1241442" cy="1073396"/>
          </a:xfrm>
          <a:prstGeom prst="rect">
            <a:avLst/>
          </a:prstGeom>
          <a:ln>
            <a:noFill/>
          </a:ln>
          <a:effectLst>
            <a:outerShdw blurRad="190500" algn="tl" rotWithShape="0">
              <a:srgbClr val="000000">
                <a:alpha val="70000"/>
              </a:srgbClr>
            </a:outerShdw>
          </a:effectLst>
        </p:spPr>
      </p:pic>
      <p:pic>
        <p:nvPicPr>
          <p:cNvPr id="26" name="25 Imagen" descr="134- Retusotriletes amazonensis-60664-O40-1 (5).jpg"/>
          <p:cNvPicPr>
            <a:picLocks noChangeAspect="1"/>
          </p:cNvPicPr>
          <p:nvPr/>
        </p:nvPicPr>
        <p:blipFill>
          <a:blip r:embed="rId17" cstate="print"/>
          <a:stretch>
            <a:fillRect/>
          </a:stretch>
        </p:blipFill>
        <p:spPr>
          <a:xfrm>
            <a:off x="6069033" y="2150479"/>
            <a:ext cx="949338" cy="1022930"/>
          </a:xfrm>
          <a:prstGeom prst="rect">
            <a:avLst/>
          </a:prstGeom>
          <a:ln>
            <a:noFill/>
          </a:ln>
          <a:effectLst>
            <a:outerShdw blurRad="190500" algn="tl" rotWithShape="0">
              <a:srgbClr val="000000">
                <a:alpha val="70000"/>
              </a:srgbClr>
            </a:outerShdw>
          </a:effectLst>
        </p:spPr>
      </p:pic>
      <p:pic>
        <p:nvPicPr>
          <p:cNvPr id="27" name="26 Imagen" descr="10 -Arcaheozonotriletes chulus-60986-S39-1 (2).jpg"/>
          <p:cNvPicPr>
            <a:picLocks noChangeAspect="1"/>
          </p:cNvPicPr>
          <p:nvPr/>
        </p:nvPicPr>
        <p:blipFill>
          <a:blip r:embed="rId18" cstate="print"/>
          <a:stretch>
            <a:fillRect/>
          </a:stretch>
        </p:blipFill>
        <p:spPr>
          <a:xfrm rot="5400000">
            <a:off x="7542024" y="2102061"/>
            <a:ext cx="1033934" cy="1131904"/>
          </a:xfrm>
          <a:prstGeom prst="rect">
            <a:avLst/>
          </a:prstGeom>
          <a:ln>
            <a:noFill/>
          </a:ln>
          <a:effectLst>
            <a:outerShdw blurRad="190500" algn="tl" rotWithShape="0">
              <a:srgbClr val="000000">
                <a:alpha val="70000"/>
              </a:srgbClr>
            </a:outerShdw>
          </a:effectLst>
        </p:spPr>
      </p:pic>
      <p:sp>
        <p:nvSpPr>
          <p:cNvPr id="28" name="Text Box 80"/>
          <p:cNvSpPr txBox="1">
            <a:spLocks noChangeArrowheads="1"/>
          </p:cNvSpPr>
          <p:nvPr/>
        </p:nvSpPr>
        <p:spPr bwMode="auto">
          <a:xfrm>
            <a:off x="7331131" y="5035572"/>
            <a:ext cx="1366838" cy="215444"/>
          </a:xfrm>
          <a:prstGeom prst="rect">
            <a:avLst/>
          </a:prstGeom>
          <a:noFill/>
          <a:ln w="9525">
            <a:noFill/>
            <a:miter lim="800000"/>
            <a:headEnd/>
            <a:tailEnd/>
          </a:ln>
        </p:spPr>
        <p:txBody>
          <a:bodyPr>
            <a:spAutoFit/>
          </a:bodyPr>
          <a:lstStyle/>
          <a:p>
            <a:pPr eaLnBrk="1" hangingPunct="1">
              <a:spcBef>
                <a:spcPct val="50000"/>
              </a:spcBef>
            </a:pPr>
            <a:r>
              <a:rPr lang="es-AR" sz="800" i="1" dirty="0" err="1" smtClean="0">
                <a:solidFill>
                  <a:schemeClr val="bg1"/>
                </a:solidFill>
              </a:rPr>
              <a:t>Brochotriletes</a:t>
            </a:r>
            <a:r>
              <a:rPr lang="es-AR" sz="800" i="1" dirty="0" smtClean="0">
                <a:solidFill>
                  <a:schemeClr val="bg1"/>
                </a:solidFill>
              </a:rPr>
              <a:t> </a:t>
            </a:r>
            <a:r>
              <a:rPr lang="es-AR" sz="800" i="1" dirty="0" err="1" smtClean="0">
                <a:solidFill>
                  <a:schemeClr val="bg1"/>
                </a:solidFill>
              </a:rPr>
              <a:t>foveolatus</a:t>
            </a:r>
            <a:endParaRPr lang="es-AR" sz="800" i="1" dirty="0">
              <a:solidFill>
                <a:schemeClr val="bg1"/>
              </a:solidFill>
            </a:endParaRPr>
          </a:p>
        </p:txBody>
      </p:sp>
      <p:sp>
        <p:nvSpPr>
          <p:cNvPr id="29" name="Text Box 81"/>
          <p:cNvSpPr txBox="1">
            <a:spLocks noChangeArrowheads="1"/>
          </p:cNvSpPr>
          <p:nvPr/>
        </p:nvSpPr>
        <p:spPr bwMode="auto">
          <a:xfrm>
            <a:off x="7405747" y="6496092"/>
            <a:ext cx="1511300" cy="215444"/>
          </a:xfrm>
          <a:prstGeom prst="rect">
            <a:avLst/>
          </a:prstGeom>
          <a:noFill/>
          <a:ln w="9525">
            <a:noFill/>
            <a:miter lim="800000"/>
            <a:headEnd/>
            <a:tailEnd/>
          </a:ln>
        </p:spPr>
        <p:txBody>
          <a:bodyPr>
            <a:spAutoFit/>
          </a:bodyPr>
          <a:lstStyle/>
          <a:p>
            <a:pPr eaLnBrk="1" hangingPunct="1">
              <a:spcBef>
                <a:spcPct val="50000"/>
              </a:spcBef>
            </a:pPr>
            <a:r>
              <a:rPr lang="es-AR" sz="800" i="1" dirty="0" err="1">
                <a:solidFill>
                  <a:schemeClr val="bg1"/>
                </a:solidFill>
              </a:rPr>
              <a:t>Amicosporites</a:t>
            </a:r>
            <a:r>
              <a:rPr lang="es-AR" sz="800" i="1" dirty="0">
                <a:solidFill>
                  <a:schemeClr val="bg1"/>
                </a:solidFill>
              </a:rPr>
              <a:t> </a:t>
            </a:r>
            <a:r>
              <a:rPr lang="es-AR" sz="800" dirty="0">
                <a:solidFill>
                  <a:schemeClr val="bg1"/>
                </a:solidFill>
              </a:rPr>
              <a:t>cf.</a:t>
            </a:r>
            <a:r>
              <a:rPr lang="es-AR" sz="800" i="1" dirty="0">
                <a:solidFill>
                  <a:schemeClr val="bg1"/>
                </a:solidFill>
              </a:rPr>
              <a:t> </a:t>
            </a:r>
            <a:r>
              <a:rPr lang="es-AR" sz="800" i="1" dirty="0" err="1" smtClean="0">
                <a:solidFill>
                  <a:schemeClr val="bg1"/>
                </a:solidFill>
              </a:rPr>
              <a:t>miserabilis</a:t>
            </a:r>
            <a:endParaRPr lang="es-AR" sz="800" i="1" dirty="0">
              <a:solidFill>
                <a:schemeClr val="bg1"/>
              </a:solidFill>
            </a:endParaRPr>
          </a:p>
        </p:txBody>
      </p:sp>
      <p:sp>
        <p:nvSpPr>
          <p:cNvPr id="30" name="Text Box 80"/>
          <p:cNvSpPr txBox="1">
            <a:spLocks noChangeArrowheads="1"/>
          </p:cNvSpPr>
          <p:nvPr/>
        </p:nvSpPr>
        <p:spPr bwMode="auto">
          <a:xfrm>
            <a:off x="7346988" y="3177043"/>
            <a:ext cx="1543055" cy="215444"/>
          </a:xfrm>
          <a:prstGeom prst="rect">
            <a:avLst/>
          </a:prstGeom>
          <a:noFill/>
          <a:ln w="9525">
            <a:noFill/>
            <a:miter lim="800000"/>
            <a:headEnd/>
            <a:tailEnd/>
          </a:ln>
        </p:spPr>
        <p:txBody>
          <a:bodyPr wrap="square">
            <a:spAutoFit/>
          </a:bodyPr>
          <a:lstStyle/>
          <a:p>
            <a:pPr eaLnBrk="1" hangingPunct="1">
              <a:spcBef>
                <a:spcPct val="50000"/>
              </a:spcBef>
            </a:pPr>
            <a:r>
              <a:rPr lang="es-AR" sz="800" i="1" dirty="0" err="1" smtClean="0">
                <a:solidFill>
                  <a:schemeClr val="bg1"/>
                </a:solidFill>
              </a:rPr>
              <a:t>Archaeozonotriletes</a:t>
            </a:r>
            <a:r>
              <a:rPr lang="es-AR" sz="800" i="1" dirty="0" smtClean="0">
                <a:solidFill>
                  <a:schemeClr val="bg1"/>
                </a:solidFill>
              </a:rPr>
              <a:t> </a:t>
            </a:r>
            <a:r>
              <a:rPr lang="es-AR" sz="800" i="1" dirty="0" err="1" smtClean="0">
                <a:solidFill>
                  <a:schemeClr val="bg1"/>
                </a:solidFill>
              </a:rPr>
              <a:t>chulus</a:t>
            </a:r>
            <a:endParaRPr lang="es-AR" sz="800" i="1" dirty="0">
              <a:solidFill>
                <a:schemeClr val="bg1"/>
              </a:solidFill>
            </a:endParaRPr>
          </a:p>
        </p:txBody>
      </p:sp>
      <p:sp>
        <p:nvSpPr>
          <p:cNvPr id="31" name="Text Box 80"/>
          <p:cNvSpPr txBox="1">
            <a:spLocks noChangeArrowheads="1"/>
          </p:cNvSpPr>
          <p:nvPr/>
        </p:nvSpPr>
        <p:spPr bwMode="auto">
          <a:xfrm>
            <a:off x="5813443" y="3209922"/>
            <a:ext cx="1643084" cy="215444"/>
          </a:xfrm>
          <a:prstGeom prst="rect">
            <a:avLst/>
          </a:prstGeom>
          <a:noFill/>
          <a:ln w="9525">
            <a:noFill/>
            <a:miter lim="800000"/>
            <a:headEnd/>
            <a:tailEnd/>
          </a:ln>
        </p:spPr>
        <p:txBody>
          <a:bodyPr wrap="square">
            <a:spAutoFit/>
          </a:bodyPr>
          <a:lstStyle/>
          <a:p>
            <a:pPr eaLnBrk="1" hangingPunct="1">
              <a:spcBef>
                <a:spcPct val="50000"/>
              </a:spcBef>
            </a:pPr>
            <a:r>
              <a:rPr lang="es-AR" sz="800" i="1" dirty="0" err="1" smtClean="0">
                <a:solidFill>
                  <a:schemeClr val="bg1"/>
                </a:solidFill>
              </a:rPr>
              <a:t>Retusotriletes</a:t>
            </a:r>
            <a:r>
              <a:rPr lang="es-AR" sz="800" i="1" dirty="0" smtClean="0">
                <a:solidFill>
                  <a:schemeClr val="bg1"/>
                </a:solidFill>
              </a:rPr>
              <a:t> </a:t>
            </a:r>
            <a:r>
              <a:rPr lang="es-AR" sz="800" dirty="0" smtClean="0">
                <a:solidFill>
                  <a:schemeClr val="bg1"/>
                </a:solidFill>
              </a:rPr>
              <a:t>cf.</a:t>
            </a:r>
            <a:r>
              <a:rPr lang="es-AR" sz="800" i="1" dirty="0" smtClean="0">
                <a:solidFill>
                  <a:schemeClr val="bg1"/>
                </a:solidFill>
              </a:rPr>
              <a:t> </a:t>
            </a:r>
            <a:r>
              <a:rPr lang="es-AR" sz="800" i="1" dirty="0" err="1" smtClean="0">
                <a:solidFill>
                  <a:schemeClr val="bg1"/>
                </a:solidFill>
              </a:rPr>
              <a:t>amazonensis</a:t>
            </a:r>
            <a:endParaRPr lang="es-AR" sz="800" i="1" dirty="0">
              <a:solidFill>
                <a:schemeClr val="bg1"/>
              </a:solidFill>
            </a:endParaRPr>
          </a:p>
        </p:txBody>
      </p:sp>
      <p:sp>
        <p:nvSpPr>
          <p:cNvPr id="32" name="Text Box 80"/>
          <p:cNvSpPr txBox="1">
            <a:spLocks noChangeArrowheads="1"/>
          </p:cNvSpPr>
          <p:nvPr/>
        </p:nvSpPr>
        <p:spPr bwMode="auto">
          <a:xfrm>
            <a:off x="4316409" y="3209922"/>
            <a:ext cx="1476377" cy="338554"/>
          </a:xfrm>
          <a:prstGeom prst="rect">
            <a:avLst/>
          </a:prstGeom>
          <a:noFill/>
          <a:ln w="9525">
            <a:noFill/>
            <a:miter lim="800000"/>
            <a:headEnd/>
            <a:tailEnd/>
          </a:ln>
        </p:spPr>
        <p:txBody>
          <a:bodyPr wrap="square">
            <a:spAutoFit/>
          </a:bodyPr>
          <a:lstStyle/>
          <a:p>
            <a:pPr algn="ctr" eaLnBrk="1" hangingPunct="1">
              <a:spcBef>
                <a:spcPct val="50000"/>
              </a:spcBef>
            </a:pPr>
            <a:r>
              <a:rPr lang="es-AR" sz="800" i="1" dirty="0" err="1" smtClean="0">
                <a:solidFill>
                  <a:schemeClr val="bg1"/>
                </a:solidFill>
              </a:rPr>
              <a:t>Clivosispora</a:t>
            </a:r>
            <a:r>
              <a:rPr lang="es-AR" sz="800" i="1" dirty="0" smtClean="0">
                <a:solidFill>
                  <a:schemeClr val="bg1"/>
                </a:solidFill>
              </a:rPr>
              <a:t> </a:t>
            </a:r>
            <a:r>
              <a:rPr lang="es-AR" sz="800" i="1" dirty="0" err="1" smtClean="0">
                <a:solidFill>
                  <a:schemeClr val="bg1"/>
                </a:solidFill>
              </a:rPr>
              <a:t>verrucata</a:t>
            </a:r>
            <a:r>
              <a:rPr lang="es-AR" sz="800" i="1" dirty="0" smtClean="0">
                <a:solidFill>
                  <a:schemeClr val="bg1"/>
                </a:solidFill>
              </a:rPr>
              <a:t> </a:t>
            </a:r>
            <a:r>
              <a:rPr lang="es-AR" sz="800" dirty="0" err="1" smtClean="0">
                <a:solidFill>
                  <a:schemeClr val="bg1"/>
                </a:solidFill>
              </a:rPr>
              <a:t>var</a:t>
            </a:r>
            <a:r>
              <a:rPr lang="es-AR" sz="800" dirty="0" smtClean="0">
                <a:solidFill>
                  <a:schemeClr val="bg1"/>
                </a:solidFill>
              </a:rPr>
              <a:t>.</a:t>
            </a:r>
            <a:r>
              <a:rPr lang="es-AR" sz="800" i="1" dirty="0" smtClean="0">
                <a:solidFill>
                  <a:schemeClr val="bg1"/>
                </a:solidFill>
              </a:rPr>
              <a:t> </a:t>
            </a:r>
            <a:r>
              <a:rPr lang="es-AR" sz="800" i="1" dirty="0" err="1" smtClean="0">
                <a:solidFill>
                  <a:schemeClr val="bg1"/>
                </a:solidFill>
              </a:rPr>
              <a:t>verrucata</a:t>
            </a:r>
            <a:endParaRPr lang="es-AR" sz="800" i="1" dirty="0">
              <a:solidFill>
                <a:schemeClr val="bg1"/>
              </a:solidFill>
            </a:endParaRPr>
          </a:p>
        </p:txBody>
      </p:sp>
      <p:sp>
        <p:nvSpPr>
          <p:cNvPr id="33" name="Text Box 81"/>
          <p:cNvSpPr txBox="1">
            <a:spLocks noChangeArrowheads="1"/>
          </p:cNvSpPr>
          <p:nvPr/>
        </p:nvSpPr>
        <p:spPr bwMode="auto">
          <a:xfrm>
            <a:off x="4060818" y="1749402"/>
            <a:ext cx="1511300" cy="215444"/>
          </a:xfrm>
          <a:prstGeom prst="rect">
            <a:avLst/>
          </a:prstGeom>
          <a:noFill/>
          <a:ln w="9525">
            <a:noFill/>
            <a:miter lim="800000"/>
            <a:headEnd/>
            <a:tailEnd/>
          </a:ln>
        </p:spPr>
        <p:txBody>
          <a:bodyPr>
            <a:spAutoFit/>
          </a:bodyPr>
          <a:lstStyle/>
          <a:p>
            <a:pPr eaLnBrk="1" hangingPunct="1">
              <a:spcBef>
                <a:spcPct val="50000"/>
              </a:spcBef>
            </a:pPr>
            <a:r>
              <a:rPr lang="es-AR" sz="800" i="1" dirty="0" err="1">
                <a:solidFill>
                  <a:schemeClr val="bg1"/>
                </a:solidFill>
              </a:rPr>
              <a:t>Amicosporites</a:t>
            </a:r>
            <a:r>
              <a:rPr lang="es-AR" sz="800" i="1" dirty="0">
                <a:solidFill>
                  <a:schemeClr val="bg1"/>
                </a:solidFill>
              </a:rPr>
              <a:t> </a:t>
            </a:r>
            <a:r>
              <a:rPr lang="es-AR" sz="800" i="1" dirty="0" smtClean="0">
                <a:solidFill>
                  <a:schemeClr val="bg1"/>
                </a:solidFill>
              </a:rPr>
              <a:t> </a:t>
            </a:r>
            <a:r>
              <a:rPr lang="es-AR" sz="800" dirty="0" err="1" smtClean="0">
                <a:solidFill>
                  <a:schemeClr val="bg1"/>
                </a:solidFill>
              </a:rPr>
              <a:t>sp.</a:t>
            </a:r>
            <a:r>
              <a:rPr lang="es-AR" sz="800" dirty="0" smtClean="0">
                <a:solidFill>
                  <a:schemeClr val="bg1"/>
                </a:solidFill>
              </a:rPr>
              <a:t> 1</a:t>
            </a:r>
            <a:endParaRPr lang="es-AR" sz="800" dirty="0">
              <a:solidFill>
                <a:schemeClr val="bg1"/>
              </a:solidFill>
            </a:endParaRPr>
          </a:p>
        </p:txBody>
      </p:sp>
      <p:sp>
        <p:nvSpPr>
          <p:cNvPr id="34" name="Text Box 79"/>
          <p:cNvSpPr txBox="1">
            <a:spLocks noChangeArrowheads="1"/>
          </p:cNvSpPr>
          <p:nvPr/>
        </p:nvSpPr>
        <p:spPr bwMode="auto">
          <a:xfrm>
            <a:off x="2736850" y="3209922"/>
            <a:ext cx="1871663" cy="215444"/>
          </a:xfrm>
          <a:prstGeom prst="rect">
            <a:avLst/>
          </a:prstGeom>
          <a:noFill/>
          <a:ln w="9525">
            <a:noFill/>
            <a:miter lim="800000"/>
            <a:headEnd/>
            <a:tailEnd/>
          </a:ln>
        </p:spPr>
        <p:txBody>
          <a:bodyPr>
            <a:spAutoFit/>
          </a:bodyPr>
          <a:lstStyle/>
          <a:p>
            <a:pPr eaLnBrk="1" hangingPunct="1">
              <a:spcBef>
                <a:spcPct val="50000"/>
              </a:spcBef>
            </a:pPr>
            <a:r>
              <a:rPr lang="es-AR" sz="800" i="1" dirty="0" err="1" smtClean="0">
                <a:solidFill>
                  <a:schemeClr val="bg1"/>
                </a:solidFill>
              </a:rPr>
              <a:t>Synorisporites</a:t>
            </a:r>
            <a:r>
              <a:rPr lang="es-AR" sz="800" i="1" dirty="0" smtClean="0">
                <a:solidFill>
                  <a:schemeClr val="bg1"/>
                </a:solidFill>
              </a:rPr>
              <a:t> </a:t>
            </a:r>
            <a:r>
              <a:rPr lang="es-AR" sz="800" i="1" dirty="0" err="1" smtClean="0">
                <a:solidFill>
                  <a:schemeClr val="bg1"/>
                </a:solidFill>
              </a:rPr>
              <a:t>verrucatus</a:t>
            </a:r>
            <a:endParaRPr lang="es-AR" sz="800" i="1" dirty="0">
              <a:solidFill>
                <a:schemeClr val="bg1"/>
              </a:solidFill>
            </a:endParaRPr>
          </a:p>
        </p:txBody>
      </p:sp>
      <p:sp>
        <p:nvSpPr>
          <p:cNvPr id="35" name="Text Box 80"/>
          <p:cNvSpPr txBox="1">
            <a:spLocks noChangeArrowheads="1"/>
          </p:cNvSpPr>
          <p:nvPr/>
        </p:nvSpPr>
        <p:spPr bwMode="auto">
          <a:xfrm>
            <a:off x="7493040" y="1676376"/>
            <a:ext cx="1387493" cy="400110"/>
          </a:xfrm>
          <a:prstGeom prst="rect">
            <a:avLst/>
          </a:prstGeom>
          <a:noFill/>
          <a:ln w="9525">
            <a:noFill/>
            <a:miter lim="800000"/>
            <a:headEnd/>
            <a:tailEnd/>
          </a:ln>
        </p:spPr>
        <p:txBody>
          <a:bodyPr wrap="square">
            <a:spAutoFit/>
          </a:bodyPr>
          <a:lstStyle/>
          <a:p>
            <a:pPr algn="ctr" eaLnBrk="1" hangingPunct="1">
              <a:spcBef>
                <a:spcPct val="50000"/>
              </a:spcBef>
            </a:pPr>
            <a:r>
              <a:rPr lang="es-AR" sz="800" i="1" dirty="0" err="1" smtClean="0">
                <a:solidFill>
                  <a:schemeClr val="bg1"/>
                </a:solidFill>
              </a:rPr>
              <a:t>Emphanisporites</a:t>
            </a:r>
            <a:r>
              <a:rPr lang="es-AR" sz="800" i="1" dirty="0" smtClean="0">
                <a:solidFill>
                  <a:schemeClr val="bg1"/>
                </a:solidFill>
              </a:rPr>
              <a:t> </a:t>
            </a:r>
            <a:r>
              <a:rPr lang="es-AR" sz="800" dirty="0" smtClean="0">
                <a:solidFill>
                  <a:schemeClr val="bg1"/>
                </a:solidFill>
              </a:rPr>
              <a:t> </a:t>
            </a:r>
            <a:r>
              <a:rPr lang="es-AR" sz="800" dirty="0" err="1" smtClean="0">
                <a:solidFill>
                  <a:schemeClr val="bg1"/>
                </a:solidFill>
              </a:rPr>
              <a:t>sp.</a:t>
            </a:r>
            <a:r>
              <a:rPr lang="es-AR" sz="800" dirty="0" smtClean="0">
                <a:solidFill>
                  <a:schemeClr val="bg1"/>
                </a:solidFill>
              </a:rPr>
              <a:t> D</a:t>
            </a:r>
          </a:p>
          <a:p>
            <a:pPr algn="ctr" eaLnBrk="1" hangingPunct="1">
              <a:spcBef>
                <a:spcPct val="50000"/>
              </a:spcBef>
            </a:pPr>
            <a:r>
              <a:rPr lang="es-AR" sz="800" dirty="0" smtClean="0">
                <a:solidFill>
                  <a:schemeClr val="bg1"/>
                </a:solidFill>
              </a:rPr>
              <a:t> in Richardson </a:t>
            </a:r>
            <a:r>
              <a:rPr lang="es-AR" sz="800" i="1" dirty="0" smtClean="0">
                <a:solidFill>
                  <a:schemeClr val="bg1"/>
                </a:solidFill>
              </a:rPr>
              <a:t>et al</a:t>
            </a:r>
            <a:r>
              <a:rPr lang="es-AR" sz="800" dirty="0" smtClean="0">
                <a:solidFill>
                  <a:schemeClr val="bg1"/>
                </a:solidFill>
              </a:rPr>
              <a:t>., 1981</a:t>
            </a:r>
            <a:endParaRPr lang="es-AR" sz="800" i="1" dirty="0">
              <a:solidFill>
                <a:schemeClr val="bg1"/>
              </a:solidFill>
            </a:endParaRPr>
          </a:p>
        </p:txBody>
      </p:sp>
      <p:sp>
        <p:nvSpPr>
          <p:cNvPr id="36" name="35 CuadroTexto"/>
          <p:cNvSpPr txBox="1"/>
          <p:nvPr/>
        </p:nvSpPr>
        <p:spPr>
          <a:xfrm>
            <a:off x="2490091" y="3575052"/>
            <a:ext cx="2008883" cy="400110"/>
          </a:xfrm>
          <a:prstGeom prst="rect">
            <a:avLst/>
          </a:prstGeom>
          <a:noFill/>
        </p:spPr>
        <p:txBody>
          <a:bodyPr wrap="none" rtlCol="0">
            <a:spAutoFit/>
          </a:bodyPr>
          <a:lstStyle/>
          <a:p>
            <a:r>
              <a:rPr lang="es-MX" sz="2000" b="1" dirty="0" err="1" smtClean="0">
                <a:solidFill>
                  <a:srgbClr val="FFFF00"/>
                </a:solidFill>
              </a:rPr>
              <a:t>early</a:t>
            </a:r>
            <a:r>
              <a:rPr lang="es-MX" sz="2000" b="1" dirty="0" smtClean="0">
                <a:solidFill>
                  <a:srgbClr val="FFFF00"/>
                </a:solidFill>
              </a:rPr>
              <a:t> </a:t>
            </a:r>
            <a:r>
              <a:rPr lang="es-MX" sz="2000" b="1" dirty="0" err="1" smtClean="0">
                <a:solidFill>
                  <a:srgbClr val="FFFF00"/>
                </a:solidFill>
              </a:rPr>
              <a:t>Devonian</a:t>
            </a:r>
            <a:endParaRPr lang="es-AR" sz="2000" b="1" dirty="0">
              <a:solidFill>
                <a:srgbClr val="FFFF00"/>
              </a:solidFill>
            </a:endParaRPr>
          </a:p>
        </p:txBody>
      </p:sp>
      <p:sp>
        <p:nvSpPr>
          <p:cNvPr id="37" name="36 CuadroTexto"/>
          <p:cNvSpPr txBox="1"/>
          <p:nvPr/>
        </p:nvSpPr>
        <p:spPr>
          <a:xfrm>
            <a:off x="4466953" y="3576585"/>
            <a:ext cx="981359" cy="400110"/>
          </a:xfrm>
          <a:prstGeom prst="rect">
            <a:avLst/>
          </a:prstGeom>
          <a:noFill/>
        </p:spPr>
        <p:txBody>
          <a:bodyPr wrap="none" rtlCol="0">
            <a:spAutoFit/>
          </a:bodyPr>
          <a:lstStyle/>
          <a:p>
            <a:r>
              <a:rPr lang="es-MX" sz="2000" b="1" dirty="0" err="1" smtClean="0">
                <a:solidFill>
                  <a:srgbClr val="FFFF00"/>
                </a:solidFill>
              </a:rPr>
              <a:t>Pridoli</a:t>
            </a:r>
            <a:endParaRPr lang="es-AR" sz="2000" b="1" dirty="0">
              <a:solidFill>
                <a:srgbClr val="FFFF00"/>
              </a:solidFill>
            </a:endParaRPr>
          </a:p>
        </p:txBody>
      </p:sp>
      <p:sp>
        <p:nvSpPr>
          <p:cNvPr id="38" name="37 CuadroTexto"/>
          <p:cNvSpPr txBox="1"/>
          <p:nvPr/>
        </p:nvSpPr>
        <p:spPr>
          <a:xfrm>
            <a:off x="7534045" y="3611565"/>
            <a:ext cx="981359" cy="400110"/>
          </a:xfrm>
          <a:prstGeom prst="rect">
            <a:avLst/>
          </a:prstGeom>
          <a:noFill/>
        </p:spPr>
        <p:txBody>
          <a:bodyPr wrap="none" rtlCol="0">
            <a:spAutoFit/>
          </a:bodyPr>
          <a:lstStyle/>
          <a:p>
            <a:r>
              <a:rPr lang="es-MX" sz="2000" b="1" dirty="0" err="1" smtClean="0">
                <a:solidFill>
                  <a:srgbClr val="FFFF00"/>
                </a:solidFill>
              </a:rPr>
              <a:t>Pridoli</a:t>
            </a:r>
            <a:endParaRPr lang="es-AR" sz="1200" b="1" dirty="0">
              <a:solidFill>
                <a:srgbClr val="FFFF00"/>
              </a:solidFill>
            </a:endParaRPr>
          </a:p>
        </p:txBody>
      </p:sp>
      <p:sp>
        <p:nvSpPr>
          <p:cNvPr id="39" name="38 CuadroTexto"/>
          <p:cNvSpPr txBox="1"/>
          <p:nvPr/>
        </p:nvSpPr>
        <p:spPr>
          <a:xfrm>
            <a:off x="6032520" y="1822428"/>
            <a:ext cx="981359" cy="400110"/>
          </a:xfrm>
          <a:prstGeom prst="rect">
            <a:avLst/>
          </a:prstGeom>
          <a:noFill/>
        </p:spPr>
        <p:txBody>
          <a:bodyPr wrap="none" rtlCol="0">
            <a:spAutoFit/>
          </a:bodyPr>
          <a:lstStyle/>
          <a:p>
            <a:r>
              <a:rPr lang="es-MX" sz="2000" b="1" dirty="0" err="1" smtClean="0">
                <a:solidFill>
                  <a:srgbClr val="FFFF00"/>
                </a:solidFill>
              </a:rPr>
              <a:t>Pridoli</a:t>
            </a:r>
            <a:endParaRPr lang="es-AR" sz="1200" b="1" dirty="0">
              <a:solidFill>
                <a:srgbClr val="FFFF00"/>
              </a:solidFill>
            </a:endParaRPr>
          </a:p>
        </p:txBody>
      </p:sp>
      <p:sp>
        <p:nvSpPr>
          <p:cNvPr id="40" name="39 CuadroTexto"/>
          <p:cNvSpPr txBox="1"/>
          <p:nvPr/>
        </p:nvSpPr>
        <p:spPr>
          <a:xfrm>
            <a:off x="4124625" y="5183157"/>
            <a:ext cx="1907895" cy="400110"/>
          </a:xfrm>
          <a:prstGeom prst="rect">
            <a:avLst/>
          </a:prstGeom>
          <a:noFill/>
        </p:spPr>
        <p:txBody>
          <a:bodyPr wrap="none" rtlCol="0">
            <a:spAutoFit/>
          </a:bodyPr>
          <a:lstStyle/>
          <a:p>
            <a:r>
              <a:rPr lang="es-MX" sz="2000" b="1" dirty="0" smtClean="0">
                <a:solidFill>
                  <a:srgbClr val="FFFF00"/>
                </a:solidFill>
              </a:rPr>
              <a:t>late </a:t>
            </a:r>
            <a:r>
              <a:rPr lang="es-MX" sz="2000" b="1" dirty="0" err="1" smtClean="0">
                <a:solidFill>
                  <a:srgbClr val="FFFF00"/>
                </a:solidFill>
              </a:rPr>
              <a:t>Ludlovian</a:t>
            </a:r>
            <a:endParaRPr lang="es-AR" sz="2000" b="1" dirty="0">
              <a:solidFill>
                <a:srgbClr val="FFFF00"/>
              </a:solidFill>
            </a:endParaRPr>
          </a:p>
        </p:txBody>
      </p:sp>
      <p:sp>
        <p:nvSpPr>
          <p:cNvPr id="41" name="Text Box 93"/>
          <p:cNvSpPr txBox="1">
            <a:spLocks noChangeArrowheads="1"/>
          </p:cNvSpPr>
          <p:nvPr/>
        </p:nvSpPr>
        <p:spPr bwMode="auto">
          <a:xfrm>
            <a:off x="4097331" y="33291"/>
            <a:ext cx="3961213" cy="369332"/>
          </a:xfrm>
          <a:prstGeom prst="rect">
            <a:avLst/>
          </a:prstGeom>
          <a:noFill/>
          <a:ln w="9525">
            <a:noFill/>
            <a:miter lim="800000"/>
            <a:headEnd/>
            <a:tailEnd/>
          </a:ln>
        </p:spPr>
        <p:txBody>
          <a:bodyPr wrap="none">
            <a:spAutoFit/>
          </a:bodyPr>
          <a:lstStyle/>
          <a:p>
            <a:pPr eaLnBrk="1" hangingPunct="1"/>
            <a:r>
              <a:rPr lang="es-AR" dirty="0" err="1" smtClean="0">
                <a:solidFill>
                  <a:schemeClr val="bg1"/>
                </a:solidFill>
              </a:rPr>
              <a:t>Precordillera</a:t>
            </a:r>
            <a:r>
              <a:rPr lang="es-AR" dirty="0" smtClean="0">
                <a:solidFill>
                  <a:schemeClr val="bg1"/>
                </a:solidFill>
              </a:rPr>
              <a:t> </a:t>
            </a:r>
            <a:r>
              <a:rPr lang="es-AR" sz="1600" dirty="0" smtClean="0">
                <a:solidFill>
                  <a:schemeClr val="bg1"/>
                </a:solidFill>
              </a:rPr>
              <a:t>(Quebrada Ancha </a:t>
            </a:r>
            <a:r>
              <a:rPr lang="es-AR" sz="1600" dirty="0" err="1" smtClean="0">
                <a:solidFill>
                  <a:schemeClr val="bg1"/>
                </a:solidFill>
              </a:rPr>
              <a:t>Section</a:t>
            </a:r>
            <a:r>
              <a:rPr lang="es-AR" sz="1600" dirty="0" smtClean="0">
                <a:solidFill>
                  <a:schemeClr val="bg1"/>
                </a:solidFill>
              </a:rPr>
              <a:t>)</a:t>
            </a:r>
            <a:endParaRPr lang="es-AR" sz="1600" dirty="0">
              <a:solidFill>
                <a:schemeClr val="bg1"/>
              </a:solidFill>
            </a:endParaRPr>
          </a:p>
        </p:txBody>
      </p:sp>
    </p:spTree>
    <p:extLst>
      <p:ext uri="{BB962C8B-B14F-4D97-AF65-F5344CB8AC3E}">
        <p14:creationId xmlns:p14="http://schemas.microsoft.com/office/powerpoint/2010/main" val="3663451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72" name="Picture 16" descr="mapa PP"/>
          <p:cNvPicPr>
            <a:picLocks noChangeAspect="1" noChangeArrowheads="1"/>
          </p:cNvPicPr>
          <p:nvPr/>
        </p:nvPicPr>
        <p:blipFill>
          <a:blip r:embed="rId3"/>
          <a:srcRect/>
          <a:stretch>
            <a:fillRect/>
          </a:stretch>
        </p:blipFill>
        <p:spPr bwMode="auto">
          <a:xfrm>
            <a:off x="2709837" y="580986"/>
            <a:ext cx="6318019" cy="5243514"/>
          </a:xfrm>
          <a:prstGeom prst="rect">
            <a:avLst/>
          </a:prstGeom>
          <a:ln>
            <a:noFill/>
          </a:ln>
          <a:effectLst>
            <a:outerShdw blurRad="190500" algn="tl" rotWithShape="0">
              <a:srgbClr val="000000">
                <a:alpha val="70000"/>
              </a:srgbClr>
            </a:outerShdw>
          </a:effectLst>
        </p:spPr>
      </p:pic>
      <p:sp>
        <p:nvSpPr>
          <p:cNvPr id="45073" name="Oval 17"/>
          <p:cNvSpPr>
            <a:spLocks noChangeArrowheads="1"/>
          </p:cNvSpPr>
          <p:nvPr/>
        </p:nvSpPr>
        <p:spPr bwMode="auto">
          <a:xfrm>
            <a:off x="5959494" y="1128681"/>
            <a:ext cx="1168416" cy="1580623"/>
          </a:xfrm>
          <a:prstGeom prst="ellipse">
            <a:avLst/>
          </a:prstGeom>
          <a:noFill/>
          <a:ln w="28575">
            <a:solidFill>
              <a:schemeClr val="bg2">
                <a:lumMod val="75000"/>
              </a:schemeClr>
            </a:solidFill>
            <a:round/>
            <a:headEnd/>
            <a:tailEnd/>
          </a:ln>
          <a:effectLst>
            <a:glow rad="101600">
              <a:schemeClr val="accent2">
                <a:satMod val="175000"/>
                <a:alpha val="40000"/>
              </a:schemeClr>
            </a:glow>
          </a:effectLst>
        </p:spPr>
        <p:txBody>
          <a:bodyPr wrap="none" anchor="ctr"/>
          <a:lstStyle/>
          <a:p>
            <a:endParaRPr lang="es-AR"/>
          </a:p>
        </p:txBody>
      </p:sp>
      <p:sp>
        <p:nvSpPr>
          <p:cNvPr id="45075" name="Text Box 19"/>
          <p:cNvSpPr txBox="1">
            <a:spLocks noChangeArrowheads="1"/>
          </p:cNvSpPr>
          <p:nvPr/>
        </p:nvSpPr>
        <p:spPr bwMode="auto">
          <a:xfrm>
            <a:off x="5813442" y="854362"/>
            <a:ext cx="1855660" cy="230832"/>
          </a:xfrm>
          <a:prstGeom prst="rect">
            <a:avLst/>
          </a:prstGeom>
          <a:solidFill>
            <a:srgbClr val="FFFFCC"/>
          </a:solidFill>
          <a:ln w="9525">
            <a:noFill/>
            <a:miter lim="800000"/>
            <a:headEnd/>
            <a:tailEnd/>
          </a:ln>
          <a:effectLst/>
        </p:spPr>
        <p:txBody>
          <a:bodyPr wrap="square">
            <a:spAutoFit/>
          </a:bodyPr>
          <a:lstStyle/>
          <a:p>
            <a:pPr algn="ctr" eaLnBrk="1" hangingPunct="1">
              <a:spcBef>
                <a:spcPct val="50000"/>
              </a:spcBef>
            </a:pPr>
            <a:r>
              <a:rPr lang="es-AR" sz="900" b="1" dirty="0">
                <a:latin typeface="Arial Black" pitchFamily="34" charset="0"/>
                <a:cs typeface="Times New Roman" pitchFamily="18" charset="0"/>
              </a:rPr>
              <a:t>Central </a:t>
            </a:r>
            <a:r>
              <a:rPr lang="es-AR" sz="900" b="1" dirty="0" err="1">
                <a:latin typeface="Arial Black" pitchFamily="34" charset="0"/>
                <a:cs typeface="Times New Roman" pitchFamily="18" charset="0"/>
              </a:rPr>
              <a:t>Andean</a:t>
            </a:r>
            <a:r>
              <a:rPr lang="es-AR" sz="900" b="1" dirty="0">
                <a:latin typeface="Arial Black" pitchFamily="34" charset="0"/>
                <a:cs typeface="Times New Roman" pitchFamily="18" charset="0"/>
              </a:rPr>
              <a:t> </a:t>
            </a:r>
            <a:r>
              <a:rPr lang="es-AR" sz="900" b="1" dirty="0" err="1">
                <a:latin typeface="Arial Black" pitchFamily="34" charset="0"/>
                <a:cs typeface="Times New Roman" pitchFamily="18" charset="0"/>
              </a:rPr>
              <a:t>Basin</a:t>
            </a:r>
            <a:endParaRPr lang="es-ES" sz="900" b="1" dirty="0">
              <a:latin typeface="Arial Black" pitchFamily="34" charset="0"/>
              <a:cs typeface="Times New Roman" pitchFamily="18" charset="0"/>
            </a:endParaRPr>
          </a:p>
        </p:txBody>
      </p:sp>
      <p:sp>
        <p:nvSpPr>
          <p:cNvPr id="45076" name="Text Box 20"/>
          <p:cNvSpPr txBox="1">
            <a:spLocks noChangeArrowheads="1"/>
          </p:cNvSpPr>
          <p:nvPr/>
        </p:nvSpPr>
        <p:spPr bwMode="auto">
          <a:xfrm>
            <a:off x="114300" y="1055655"/>
            <a:ext cx="2200275" cy="1200329"/>
          </a:xfrm>
          <a:prstGeom prst="rect">
            <a:avLst/>
          </a:prstGeom>
          <a:noFill/>
          <a:ln w="9525">
            <a:noFill/>
            <a:miter lim="800000"/>
            <a:headEnd/>
            <a:tailEnd/>
          </a:ln>
          <a:effectLst/>
        </p:spPr>
        <p:txBody>
          <a:bodyPr>
            <a:spAutoFit/>
          </a:bodyPr>
          <a:lstStyle/>
          <a:p>
            <a:pPr eaLnBrk="1" hangingPunct="1">
              <a:spcBef>
                <a:spcPct val="50000"/>
              </a:spcBef>
              <a:buFont typeface="Wingdings" pitchFamily="2" charset="2"/>
              <a:buChar char="ü"/>
            </a:pPr>
            <a:r>
              <a:rPr lang="es-AR" dirty="0">
                <a:effectLst>
                  <a:outerShdw blurRad="38100" dist="38100" dir="2700000" algn="tl">
                    <a:srgbClr val="FFFFFF"/>
                  </a:outerShdw>
                </a:effectLst>
              </a:rPr>
              <a:t> </a:t>
            </a:r>
            <a:r>
              <a:rPr lang="es-AR" dirty="0" err="1">
                <a:solidFill>
                  <a:schemeClr val="bg1"/>
                </a:solidFill>
                <a:effectLst>
                  <a:outerShdw blurRad="38100" dist="38100" dir="2700000" algn="tl">
                    <a:srgbClr val="FFFFFF"/>
                  </a:outerShdw>
                </a:effectLst>
              </a:rPr>
              <a:t>Palynology</a:t>
            </a:r>
            <a:endParaRPr lang="es-AR" dirty="0">
              <a:solidFill>
                <a:schemeClr val="bg1"/>
              </a:solidFill>
              <a:effectLst>
                <a:outerShdw blurRad="38100" dist="38100" dir="2700000" algn="tl">
                  <a:srgbClr val="FFFFFF"/>
                </a:outerShdw>
              </a:effectLst>
            </a:endParaRPr>
          </a:p>
          <a:p>
            <a:pPr eaLnBrk="1" hangingPunct="1">
              <a:spcBef>
                <a:spcPct val="50000"/>
              </a:spcBef>
              <a:buFont typeface="Wingdings" pitchFamily="2" charset="2"/>
              <a:buChar char="ü"/>
            </a:pPr>
            <a:r>
              <a:rPr lang="es-AR" dirty="0">
                <a:solidFill>
                  <a:schemeClr val="bg1"/>
                </a:solidFill>
                <a:effectLst>
                  <a:outerShdw blurRad="38100" dist="38100" dir="2700000" algn="tl">
                    <a:srgbClr val="FFFFFF"/>
                  </a:outerShdw>
                </a:effectLst>
              </a:rPr>
              <a:t> </a:t>
            </a:r>
            <a:r>
              <a:rPr lang="es-AR" dirty="0" err="1">
                <a:solidFill>
                  <a:schemeClr val="bg1"/>
                </a:solidFill>
                <a:effectLst>
                  <a:outerShdw blurRad="38100" dist="38100" dir="2700000" algn="tl">
                    <a:srgbClr val="FFFFFF"/>
                  </a:outerShdw>
                </a:effectLst>
              </a:rPr>
              <a:t>Sedimentology</a:t>
            </a:r>
            <a:endParaRPr lang="es-AR" dirty="0">
              <a:solidFill>
                <a:schemeClr val="bg1"/>
              </a:solidFill>
              <a:effectLst>
                <a:outerShdw blurRad="38100" dist="38100" dir="2700000" algn="tl">
                  <a:srgbClr val="FFFFFF"/>
                </a:outerShdw>
              </a:effectLst>
            </a:endParaRPr>
          </a:p>
          <a:p>
            <a:pPr eaLnBrk="1" hangingPunct="1">
              <a:spcBef>
                <a:spcPct val="50000"/>
              </a:spcBef>
              <a:buFont typeface="Wingdings" pitchFamily="2" charset="2"/>
              <a:buChar char="ü"/>
            </a:pPr>
            <a:r>
              <a:rPr lang="es-AR" dirty="0">
                <a:solidFill>
                  <a:schemeClr val="bg1"/>
                </a:solidFill>
                <a:effectLst>
                  <a:outerShdw blurRad="38100" dist="38100" dir="2700000" algn="tl">
                    <a:srgbClr val="FFFFFF"/>
                  </a:outerShdw>
                </a:effectLst>
              </a:rPr>
              <a:t> Facies </a:t>
            </a:r>
            <a:r>
              <a:rPr lang="es-AR" dirty="0" err="1" smtClean="0">
                <a:solidFill>
                  <a:schemeClr val="bg1"/>
                </a:solidFill>
                <a:effectLst>
                  <a:outerShdw blurRad="38100" dist="38100" dir="2700000" algn="tl">
                    <a:srgbClr val="FFFFFF"/>
                  </a:outerShdw>
                </a:effectLst>
              </a:rPr>
              <a:t>analysis</a:t>
            </a:r>
            <a:endParaRPr lang="es-AR" dirty="0">
              <a:solidFill>
                <a:schemeClr val="bg1"/>
              </a:solidFill>
              <a:effectLst>
                <a:outerShdw blurRad="38100" dist="38100" dir="2700000" algn="tl">
                  <a:srgbClr val="FFFFFF"/>
                </a:outerShdw>
              </a:effectLst>
            </a:endParaRPr>
          </a:p>
        </p:txBody>
      </p:sp>
      <p:sp>
        <p:nvSpPr>
          <p:cNvPr id="45077" name="Text Box 21"/>
          <p:cNvSpPr txBox="1">
            <a:spLocks noChangeArrowheads="1"/>
          </p:cNvSpPr>
          <p:nvPr/>
        </p:nvSpPr>
        <p:spPr bwMode="auto">
          <a:xfrm>
            <a:off x="-101664" y="4189380"/>
            <a:ext cx="3038475" cy="641350"/>
          </a:xfrm>
          <a:prstGeom prst="rect">
            <a:avLst/>
          </a:prstGeom>
          <a:noFill/>
          <a:ln w="9525">
            <a:noFill/>
            <a:miter lim="800000"/>
            <a:headEnd/>
            <a:tailEnd/>
          </a:ln>
          <a:effectLst/>
        </p:spPr>
        <p:txBody>
          <a:bodyPr>
            <a:spAutoFit/>
          </a:bodyPr>
          <a:lstStyle/>
          <a:p>
            <a:pPr algn="ctr" eaLnBrk="1" hangingPunct="1">
              <a:spcBef>
                <a:spcPct val="50000"/>
              </a:spcBef>
            </a:pPr>
            <a:r>
              <a:rPr lang="es-AR" dirty="0" err="1">
                <a:solidFill>
                  <a:schemeClr val="bg1"/>
                </a:solidFill>
                <a:effectLst>
                  <a:outerShdw blurRad="38100" dist="38100" dir="2700000" algn="tl">
                    <a:srgbClr val="FFFFFF"/>
                  </a:outerShdw>
                </a:effectLst>
              </a:rPr>
              <a:t>Evolution</a:t>
            </a:r>
            <a:r>
              <a:rPr lang="es-AR" dirty="0">
                <a:solidFill>
                  <a:schemeClr val="bg1"/>
                </a:solidFill>
                <a:effectLst>
                  <a:outerShdw blurRad="38100" dist="38100" dir="2700000" algn="tl">
                    <a:srgbClr val="FFFFFF"/>
                  </a:outerShdw>
                </a:effectLst>
              </a:rPr>
              <a:t> of </a:t>
            </a:r>
            <a:r>
              <a:rPr lang="es-AR" dirty="0" err="1">
                <a:solidFill>
                  <a:schemeClr val="bg1"/>
                </a:solidFill>
                <a:effectLst>
                  <a:outerShdw blurRad="38100" dist="38100" dir="2700000" algn="tl">
                    <a:srgbClr val="FFFFFF"/>
                  </a:outerShdw>
                </a:effectLst>
              </a:rPr>
              <a:t>different</a:t>
            </a:r>
            <a:r>
              <a:rPr lang="es-AR" dirty="0">
                <a:solidFill>
                  <a:schemeClr val="bg1"/>
                </a:solidFill>
                <a:effectLst>
                  <a:outerShdw blurRad="38100" dist="38100" dir="2700000" algn="tl">
                    <a:srgbClr val="FFFFFF"/>
                  </a:outerShdw>
                </a:effectLst>
              </a:rPr>
              <a:t> </a:t>
            </a:r>
            <a:r>
              <a:rPr lang="es-AR" dirty="0" err="1">
                <a:solidFill>
                  <a:schemeClr val="bg1"/>
                </a:solidFill>
                <a:effectLst>
                  <a:outerShdw blurRad="38100" dist="38100" dir="2700000" algn="tl">
                    <a:srgbClr val="FFFFFF"/>
                  </a:outerShdw>
                </a:effectLst>
              </a:rPr>
              <a:t>geodynamic</a:t>
            </a:r>
            <a:r>
              <a:rPr lang="es-AR" dirty="0">
                <a:solidFill>
                  <a:schemeClr val="bg1"/>
                </a:solidFill>
                <a:effectLst>
                  <a:outerShdw blurRad="38100" dist="38100" dir="2700000" algn="tl">
                    <a:srgbClr val="FFFFFF"/>
                  </a:outerShdw>
                </a:effectLst>
              </a:rPr>
              <a:t> </a:t>
            </a:r>
            <a:r>
              <a:rPr lang="es-AR" dirty="0" err="1">
                <a:solidFill>
                  <a:schemeClr val="bg1"/>
                </a:solidFill>
                <a:effectLst>
                  <a:outerShdw blurRad="38100" dist="38100" dir="2700000" algn="tl">
                    <a:srgbClr val="FFFFFF"/>
                  </a:outerShdw>
                </a:effectLst>
              </a:rPr>
              <a:t>environment</a:t>
            </a:r>
            <a:endParaRPr lang="es-ES" dirty="0">
              <a:solidFill>
                <a:schemeClr val="bg1"/>
              </a:solidFill>
              <a:effectLst>
                <a:outerShdw blurRad="38100" dist="38100" dir="2700000" algn="tl">
                  <a:srgbClr val="FFFFFF"/>
                </a:outerShdw>
              </a:effectLst>
            </a:endParaRPr>
          </a:p>
        </p:txBody>
      </p:sp>
      <p:sp>
        <p:nvSpPr>
          <p:cNvPr id="45078" name="Line 22"/>
          <p:cNvSpPr>
            <a:spLocks noChangeShapeType="1"/>
          </p:cNvSpPr>
          <p:nvPr/>
        </p:nvSpPr>
        <p:spPr bwMode="auto">
          <a:xfrm>
            <a:off x="1152525" y="2646330"/>
            <a:ext cx="0" cy="1485900"/>
          </a:xfrm>
          <a:prstGeom prst="line">
            <a:avLst/>
          </a:prstGeom>
          <a:noFill/>
          <a:ln w="57150">
            <a:solidFill>
              <a:srgbClr val="FF0000"/>
            </a:solidFill>
            <a:round/>
            <a:headEnd/>
            <a:tailEnd type="triangle" w="med" len="med"/>
          </a:ln>
          <a:effectLst/>
        </p:spPr>
        <p:txBody>
          <a:bodyPr/>
          <a:lstStyle/>
          <a:p>
            <a:endParaRPr lang="es-AR"/>
          </a:p>
        </p:txBody>
      </p:sp>
      <p:sp>
        <p:nvSpPr>
          <p:cNvPr id="9" name="Oval 17"/>
          <p:cNvSpPr>
            <a:spLocks noChangeArrowheads="1"/>
          </p:cNvSpPr>
          <p:nvPr/>
        </p:nvSpPr>
        <p:spPr bwMode="auto">
          <a:xfrm>
            <a:off x="6105546" y="2917818"/>
            <a:ext cx="428229" cy="1201894"/>
          </a:xfrm>
          <a:prstGeom prst="ellipse">
            <a:avLst/>
          </a:prstGeom>
          <a:noFill/>
          <a:ln w="28575">
            <a:solidFill>
              <a:schemeClr val="bg2">
                <a:lumMod val="75000"/>
              </a:schemeClr>
            </a:solidFill>
            <a:round/>
            <a:headEnd/>
            <a:tailEnd/>
          </a:ln>
          <a:effectLst>
            <a:glow rad="101600">
              <a:schemeClr val="accent2">
                <a:satMod val="175000"/>
                <a:alpha val="40000"/>
              </a:schemeClr>
            </a:glow>
          </a:effectLst>
        </p:spPr>
        <p:txBody>
          <a:bodyPr wrap="none" anchor="ctr"/>
          <a:lstStyle/>
          <a:p>
            <a:endParaRPr lang="es-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igure 3.tif"/>
          <p:cNvPicPr>
            <a:picLocks noChangeAspect="1"/>
          </p:cNvPicPr>
          <p:nvPr/>
        </p:nvPicPr>
        <p:blipFill>
          <a:blip r:embed="rId2" cstate="print"/>
          <a:stretch>
            <a:fillRect/>
          </a:stretch>
        </p:blipFill>
        <p:spPr>
          <a:xfrm>
            <a:off x="7305169" y="1749402"/>
            <a:ext cx="1721417" cy="4740245"/>
          </a:xfrm>
          <a:prstGeom prst="rect">
            <a:avLst/>
          </a:prstGeom>
          <a:ln>
            <a:noFill/>
          </a:ln>
          <a:effectLst>
            <a:outerShdw blurRad="190500" algn="tl" rotWithShape="0">
              <a:srgbClr val="000000">
                <a:alpha val="70000"/>
              </a:srgbClr>
            </a:outerShdw>
          </a:effectLst>
        </p:spPr>
      </p:pic>
      <p:sp>
        <p:nvSpPr>
          <p:cNvPr id="4097" name="Rectangle 1"/>
          <p:cNvSpPr>
            <a:spLocks noChangeArrowheads="1"/>
          </p:cNvSpPr>
          <p:nvPr/>
        </p:nvSpPr>
        <p:spPr bwMode="auto">
          <a:xfrm>
            <a:off x="4746691" y="4547730"/>
            <a:ext cx="2344706"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FFFF99"/>
                </a:solidFill>
                <a:effectLst/>
                <a:latin typeface="Arial" pitchFamily="34" charset="0"/>
                <a:ea typeface="Times New Roman" pitchFamily="18" charset="0"/>
              </a:rPr>
              <a:t>A:</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Location map of the </a:t>
            </a:r>
            <a:r>
              <a:rPr kumimoji="0" lang="en-US" sz="800" b="0" i="0" u="none" strike="noStrike" cap="none" normalizeH="0" baseline="0" dirty="0" err="1" smtClean="0">
                <a:ln>
                  <a:noFill/>
                </a:ln>
                <a:solidFill>
                  <a:srgbClr val="FFFF99"/>
                </a:solidFill>
                <a:effectLst/>
                <a:latin typeface="Arial" pitchFamily="34" charset="0"/>
                <a:ea typeface="Times New Roman" pitchFamily="18" charset="0"/>
              </a:rPr>
              <a:t>Precordillera</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Basin showing the localities studied herein. Modified from Keller (1999) and Edwards </a:t>
            </a:r>
            <a:r>
              <a:rPr kumimoji="0" lang="en-US" sz="800" b="0" i="1" u="none" strike="noStrike" cap="none" normalizeH="0" baseline="0" dirty="0" smtClean="0">
                <a:ln>
                  <a:noFill/>
                </a:ln>
                <a:solidFill>
                  <a:srgbClr val="FFFF99"/>
                </a:solidFill>
                <a:effectLst/>
                <a:latin typeface="Arial" pitchFamily="34" charset="0"/>
                <a:ea typeface="Times New Roman" pitchFamily="18" charset="0"/>
              </a:rPr>
              <a:t>et al</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(2009). </a:t>
            </a:r>
            <a:endParaRPr kumimoji="0" lang="es-AR" sz="800" b="0" i="0" u="none" strike="noStrike" cap="none" normalizeH="0" baseline="0" dirty="0" smtClean="0">
              <a:ln>
                <a:noFill/>
              </a:ln>
              <a:solidFill>
                <a:srgbClr val="FFFF99"/>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FFFF99"/>
                </a:solidFill>
                <a:effectLst/>
                <a:latin typeface="Arial" pitchFamily="34" charset="0"/>
                <a:ea typeface="Times New Roman" pitchFamily="18" charset="0"/>
              </a:rPr>
              <a:t>B</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Silurian basins of northwestern Argentina showing the localities studied herein. Modified from </a:t>
            </a:r>
            <a:r>
              <a:rPr kumimoji="0" lang="en-US" sz="800" b="0" i="0" u="none" strike="noStrike" cap="none" normalizeH="0" baseline="0" dirty="0" err="1" smtClean="0">
                <a:ln>
                  <a:noFill/>
                </a:ln>
                <a:solidFill>
                  <a:srgbClr val="FFFF99"/>
                </a:solidFill>
                <a:effectLst/>
                <a:latin typeface="Arial" pitchFamily="34" charset="0"/>
                <a:ea typeface="Times New Roman" pitchFamily="18" charset="0"/>
              </a:rPr>
              <a:t>Benedetto</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(2010). </a:t>
            </a:r>
            <a:endParaRPr kumimoji="0" lang="es-AR" sz="800" b="0" i="0" u="none" strike="noStrike" cap="none" normalizeH="0" baseline="0" dirty="0" smtClean="0">
              <a:ln>
                <a:noFill/>
              </a:ln>
              <a:solidFill>
                <a:srgbClr val="FFFF99"/>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FFFF99"/>
                </a:solidFill>
                <a:effectLst/>
                <a:latin typeface="Arial" pitchFamily="34" charset="0"/>
                <a:ea typeface="Times New Roman" pitchFamily="18" charset="0"/>
              </a:rPr>
              <a:t>C</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a:t>
            </a:r>
            <a:r>
              <a:rPr kumimoji="0" lang="en-US" sz="800" b="0" i="0" u="none" strike="noStrike" cap="none" normalizeH="0" baseline="0" dirty="0" err="1" smtClean="0">
                <a:ln>
                  <a:noFill/>
                </a:ln>
                <a:solidFill>
                  <a:srgbClr val="FFFF99"/>
                </a:solidFill>
                <a:effectLst/>
                <a:latin typeface="Arial" pitchFamily="34" charset="0"/>
                <a:ea typeface="Times New Roman" pitchFamily="18" charset="0"/>
              </a:rPr>
              <a:t>Palaeogeographic</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maps of the Late Silurian and Early Devonian (upper map) and of the Early Middle-Devonian (lower map), showing the location of studied basins. Continental land areas are indicated in grey. Modified from Cocks and </a:t>
            </a:r>
            <a:r>
              <a:rPr kumimoji="0" lang="en-US" sz="800" b="0" i="0" u="none" strike="noStrike" cap="none" normalizeH="0" baseline="0" dirty="0" err="1" smtClean="0">
                <a:ln>
                  <a:noFill/>
                </a:ln>
                <a:solidFill>
                  <a:srgbClr val="FFFF99"/>
                </a:solidFill>
                <a:effectLst/>
                <a:latin typeface="Arial" pitchFamily="34" charset="0"/>
                <a:ea typeface="Times New Roman" pitchFamily="18" charset="0"/>
              </a:rPr>
              <a:t>Torsvik</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(2002) and </a:t>
            </a:r>
            <a:r>
              <a:rPr kumimoji="0" lang="en-US" sz="800" b="0" i="0" u="none" strike="noStrike" cap="none" normalizeH="0" baseline="0" dirty="0" err="1" smtClean="0">
                <a:ln>
                  <a:noFill/>
                </a:ln>
                <a:solidFill>
                  <a:srgbClr val="FFFF99"/>
                </a:solidFill>
                <a:effectLst/>
                <a:latin typeface="Arial" pitchFamily="34" charset="0"/>
                <a:ea typeface="Times New Roman" pitchFamily="18" charset="0"/>
              </a:rPr>
              <a:t>Benedetto</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(2010).</a:t>
            </a:r>
            <a:endParaRPr kumimoji="0" lang="en-US" sz="800" b="0" i="0" u="none" strike="noStrike" cap="none" normalizeH="0" baseline="0" dirty="0" smtClean="0">
              <a:ln>
                <a:noFill/>
              </a:ln>
              <a:solidFill>
                <a:srgbClr val="FFFF99"/>
              </a:solidFill>
              <a:effectLst/>
              <a:latin typeface="Arial" pitchFamily="34" charset="0"/>
            </a:endParaRPr>
          </a:p>
        </p:txBody>
      </p:sp>
      <p:sp>
        <p:nvSpPr>
          <p:cNvPr id="4098" name="Rectangle 2"/>
          <p:cNvSpPr>
            <a:spLocks noChangeArrowheads="1"/>
          </p:cNvSpPr>
          <p:nvPr/>
        </p:nvSpPr>
        <p:spPr bwMode="auto">
          <a:xfrm>
            <a:off x="4754565" y="1639863"/>
            <a:ext cx="248288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FFFF99"/>
                </a:solidFill>
                <a:effectLst/>
                <a:latin typeface="Arial" pitchFamily="34" charset="0"/>
                <a:ea typeface="Times New Roman" pitchFamily="18" charset="0"/>
              </a:rPr>
              <a:t>Evolution of the </a:t>
            </a:r>
            <a:r>
              <a:rPr kumimoji="0" lang="en-US" sz="800" b="0" i="0" u="none" strike="noStrike" cap="none" normalizeH="0" baseline="0" dirty="0" err="1" smtClean="0">
                <a:ln>
                  <a:noFill/>
                </a:ln>
                <a:solidFill>
                  <a:srgbClr val="FFFF99"/>
                </a:solidFill>
                <a:effectLst/>
                <a:latin typeface="Arial" pitchFamily="34" charset="0"/>
                <a:ea typeface="Times New Roman" pitchFamily="18" charset="0"/>
              </a:rPr>
              <a:t>Precordillera</a:t>
            </a:r>
            <a:r>
              <a:rPr kumimoji="0" lang="en-US" sz="800" b="0" i="0" u="none" strike="noStrike" cap="none" normalizeH="0" baseline="0" dirty="0" smtClean="0">
                <a:ln>
                  <a:noFill/>
                </a:ln>
                <a:solidFill>
                  <a:srgbClr val="FFFF99"/>
                </a:solidFill>
                <a:effectLst/>
                <a:latin typeface="Arial" pitchFamily="34" charset="0"/>
                <a:ea typeface="Times New Roman" pitchFamily="18" charset="0"/>
              </a:rPr>
              <a:t> Basin during the Silurian and the Devonian.</a:t>
            </a:r>
            <a:r>
              <a:rPr kumimoji="0" lang="es-AR" sz="800" b="0" i="0" u="none" strike="noStrike" cap="none" normalizeH="0" baseline="0" dirty="0" smtClean="0">
                <a:ln>
                  <a:noFill/>
                </a:ln>
                <a:solidFill>
                  <a:srgbClr val="FFFF99"/>
                </a:solidFill>
                <a:effectLst/>
                <a:latin typeface="Arial" pitchFamily="34" charset="0"/>
              </a:rPr>
              <a:t> </a:t>
            </a:r>
          </a:p>
        </p:txBody>
      </p:sp>
      <p:sp>
        <p:nvSpPr>
          <p:cNvPr id="7" name="6 Rectángulo"/>
          <p:cNvSpPr/>
          <p:nvPr/>
        </p:nvSpPr>
        <p:spPr>
          <a:xfrm>
            <a:off x="5411799" y="6496092"/>
            <a:ext cx="4206870" cy="338554"/>
          </a:xfrm>
          <a:prstGeom prst="rect">
            <a:avLst/>
          </a:prstGeom>
        </p:spPr>
        <p:txBody>
          <a:bodyPr wrap="square">
            <a:spAutoFit/>
          </a:bodyPr>
          <a:lstStyle/>
          <a:p>
            <a:r>
              <a:rPr lang="es-AR" sz="800" dirty="0" err="1" smtClean="0">
                <a:solidFill>
                  <a:srgbClr val="FFFF99"/>
                </a:solidFill>
              </a:rPr>
              <a:t>Diversity</a:t>
            </a:r>
            <a:r>
              <a:rPr lang="es-AR" sz="800" dirty="0" smtClean="0">
                <a:solidFill>
                  <a:srgbClr val="FFFF99"/>
                </a:solidFill>
              </a:rPr>
              <a:t> </a:t>
            </a:r>
            <a:r>
              <a:rPr lang="es-AR" sz="800" dirty="0" err="1" smtClean="0">
                <a:solidFill>
                  <a:srgbClr val="FFFF99"/>
                </a:solidFill>
              </a:rPr>
              <a:t>trends</a:t>
            </a:r>
            <a:r>
              <a:rPr lang="es-AR" sz="800" dirty="0" smtClean="0">
                <a:solidFill>
                  <a:srgbClr val="FFFF99"/>
                </a:solidFill>
              </a:rPr>
              <a:t> of </a:t>
            </a:r>
            <a:r>
              <a:rPr lang="es-AR" sz="800" dirty="0" err="1" smtClean="0">
                <a:solidFill>
                  <a:srgbClr val="FFFF99"/>
                </a:solidFill>
              </a:rPr>
              <a:t>acritarchs</a:t>
            </a:r>
            <a:r>
              <a:rPr lang="es-AR" sz="800" dirty="0" smtClean="0">
                <a:solidFill>
                  <a:srgbClr val="FFFF99"/>
                </a:solidFill>
              </a:rPr>
              <a:t>, </a:t>
            </a:r>
            <a:r>
              <a:rPr lang="es-AR" sz="800" dirty="0" err="1" smtClean="0">
                <a:solidFill>
                  <a:srgbClr val="FFFF99"/>
                </a:solidFill>
              </a:rPr>
              <a:t>chlorophytes</a:t>
            </a:r>
            <a:r>
              <a:rPr lang="es-AR" sz="800" dirty="0" smtClean="0">
                <a:solidFill>
                  <a:srgbClr val="FFFF99"/>
                </a:solidFill>
              </a:rPr>
              <a:t>, total </a:t>
            </a:r>
            <a:r>
              <a:rPr lang="es-AR" sz="800" dirty="0" err="1" smtClean="0">
                <a:solidFill>
                  <a:srgbClr val="FFFF99"/>
                </a:solidFill>
              </a:rPr>
              <a:t>phytoplankton</a:t>
            </a:r>
            <a:r>
              <a:rPr lang="es-AR" sz="800" dirty="0" smtClean="0">
                <a:solidFill>
                  <a:srgbClr val="FFFF99"/>
                </a:solidFill>
              </a:rPr>
              <a:t>, and </a:t>
            </a:r>
            <a:r>
              <a:rPr lang="es-AR" sz="800" dirty="0" err="1" smtClean="0">
                <a:solidFill>
                  <a:srgbClr val="FFFF99"/>
                </a:solidFill>
              </a:rPr>
              <a:t>miospores</a:t>
            </a:r>
            <a:r>
              <a:rPr lang="es-AR" sz="800" dirty="0" smtClean="0">
                <a:solidFill>
                  <a:srgbClr val="FFFF99"/>
                </a:solidFill>
              </a:rPr>
              <a:t>. </a:t>
            </a:r>
            <a:r>
              <a:rPr lang="es-AR" sz="800" dirty="0" err="1" smtClean="0">
                <a:solidFill>
                  <a:srgbClr val="FFFF99"/>
                </a:solidFill>
              </a:rPr>
              <a:t>Composite</a:t>
            </a:r>
            <a:r>
              <a:rPr lang="es-AR" sz="800" dirty="0" smtClean="0">
                <a:solidFill>
                  <a:srgbClr val="FFFF99"/>
                </a:solidFill>
              </a:rPr>
              <a:t> </a:t>
            </a:r>
            <a:r>
              <a:rPr lang="es-AR" sz="800" dirty="0" err="1" smtClean="0">
                <a:solidFill>
                  <a:srgbClr val="FFFF99"/>
                </a:solidFill>
              </a:rPr>
              <a:t>species</a:t>
            </a:r>
            <a:r>
              <a:rPr lang="es-AR" sz="800" dirty="0" smtClean="0">
                <a:solidFill>
                  <a:srgbClr val="FFFF99"/>
                </a:solidFill>
              </a:rPr>
              <a:t> </a:t>
            </a:r>
            <a:r>
              <a:rPr lang="es-AR" sz="800" dirty="0" err="1" smtClean="0">
                <a:solidFill>
                  <a:srgbClr val="FFFF99"/>
                </a:solidFill>
              </a:rPr>
              <a:t>diversity</a:t>
            </a:r>
            <a:r>
              <a:rPr lang="es-AR" sz="800" dirty="0" smtClean="0">
                <a:solidFill>
                  <a:srgbClr val="FFFF99"/>
                </a:solidFill>
              </a:rPr>
              <a:t> </a:t>
            </a:r>
            <a:r>
              <a:rPr lang="es-AR" sz="800" dirty="0" err="1" smtClean="0">
                <a:solidFill>
                  <a:srgbClr val="FFFF99"/>
                </a:solidFill>
              </a:rPr>
              <a:t>values</a:t>
            </a:r>
            <a:r>
              <a:rPr lang="es-AR" sz="800" dirty="0" smtClean="0">
                <a:solidFill>
                  <a:srgbClr val="FFFF99"/>
                </a:solidFill>
              </a:rPr>
              <a:t> are </a:t>
            </a:r>
            <a:r>
              <a:rPr lang="es-AR" sz="800" dirty="0" err="1" smtClean="0">
                <a:solidFill>
                  <a:srgbClr val="FFFF99"/>
                </a:solidFill>
              </a:rPr>
              <a:t>plotted</a:t>
            </a:r>
            <a:r>
              <a:rPr lang="es-AR" sz="800" dirty="0" smtClean="0">
                <a:solidFill>
                  <a:srgbClr val="FFFF99"/>
                </a:solidFill>
              </a:rPr>
              <a:t> </a:t>
            </a:r>
            <a:r>
              <a:rPr lang="es-AR" sz="800" dirty="0" err="1" smtClean="0">
                <a:solidFill>
                  <a:srgbClr val="FFFF99"/>
                </a:solidFill>
              </a:rPr>
              <a:t>by</a:t>
            </a:r>
            <a:r>
              <a:rPr lang="es-AR" sz="800" dirty="0" smtClean="0">
                <a:solidFill>
                  <a:srgbClr val="FFFF99"/>
                </a:solidFill>
              </a:rPr>
              <a:t> series.</a:t>
            </a:r>
            <a:endParaRPr lang="es-AR" sz="800" dirty="0">
              <a:solidFill>
                <a:srgbClr val="FFFF99"/>
              </a:solidFill>
            </a:endParaRPr>
          </a:p>
        </p:txBody>
      </p:sp>
      <p:sp>
        <p:nvSpPr>
          <p:cNvPr id="8" name="7 CuadroTexto"/>
          <p:cNvSpPr txBox="1"/>
          <p:nvPr/>
        </p:nvSpPr>
        <p:spPr>
          <a:xfrm>
            <a:off x="1870038" y="6432436"/>
            <a:ext cx="2170787" cy="246221"/>
          </a:xfrm>
          <a:prstGeom prst="rect">
            <a:avLst/>
          </a:prstGeom>
          <a:noFill/>
        </p:spPr>
        <p:txBody>
          <a:bodyPr wrap="none" rtlCol="0">
            <a:spAutoFit/>
          </a:bodyPr>
          <a:lstStyle/>
          <a:p>
            <a:r>
              <a:rPr lang="es-MX" sz="1000" dirty="0" smtClean="0">
                <a:solidFill>
                  <a:srgbClr val="FFFFCC"/>
                </a:solidFill>
              </a:rPr>
              <a:t>Rubinstein &amp; García Muro, in </a:t>
            </a:r>
            <a:r>
              <a:rPr lang="es-MX" sz="1000" dirty="0" err="1" smtClean="0">
                <a:solidFill>
                  <a:srgbClr val="FFFFCC"/>
                </a:solidFill>
              </a:rPr>
              <a:t>press</a:t>
            </a:r>
            <a:endParaRPr lang="es-AR" sz="1000" dirty="0">
              <a:solidFill>
                <a:srgbClr val="FFFFCC"/>
              </a:solidFill>
            </a:endParaRPr>
          </a:p>
        </p:txBody>
      </p:sp>
      <p:pic>
        <p:nvPicPr>
          <p:cNvPr id="9" name="8 Imagen" descr="Nueva imagen.JPG"/>
          <p:cNvPicPr>
            <a:picLocks noChangeAspect="1"/>
          </p:cNvPicPr>
          <p:nvPr/>
        </p:nvPicPr>
        <p:blipFill>
          <a:blip r:embed="rId3" cstate="print"/>
          <a:stretch>
            <a:fillRect/>
          </a:stretch>
        </p:blipFill>
        <p:spPr>
          <a:xfrm>
            <a:off x="28590" y="252369"/>
            <a:ext cx="4725975" cy="6045976"/>
          </a:xfrm>
          <a:prstGeom prst="rect">
            <a:avLst/>
          </a:prstGeom>
          <a:ln>
            <a:noFill/>
          </a:ln>
          <a:effectLst>
            <a:outerShdw blurRad="190500" algn="tl" rotWithShape="0">
              <a:srgbClr val="000000">
                <a:alpha val="70000"/>
              </a:srgbClr>
            </a:outerShdw>
          </a:effectLst>
        </p:spPr>
      </p:pic>
      <p:pic>
        <p:nvPicPr>
          <p:cNvPr id="10" name="9 Imagen" descr="Preco corte.JPG"/>
          <p:cNvPicPr>
            <a:picLocks noChangeAspect="1"/>
          </p:cNvPicPr>
          <p:nvPr/>
        </p:nvPicPr>
        <p:blipFill>
          <a:blip r:embed="rId4" cstate="print"/>
          <a:stretch>
            <a:fillRect/>
          </a:stretch>
        </p:blipFill>
        <p:spPr>
          <a:xfrm>
            <a:off x="4754565" y="252369"/>
            <a:ext cx="4347027" cy="13874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13860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diversidad esporas-1"/>
          <p:cNvPicPr>
            <a:picLocks noChangeAspect="1" noChangeArrowheads="1"/>
          </p:cNvPicPr>
          <p:nvPr/>
        </p:nvPicPr>
        <p:blipFill>
          <a:blip r:embed="rId2"/>
          <a:srcRect/>
          <a:stretch>
            <a:fillRect/>
          </a:stretch>
        </p:blipFill>
        <p:spPr bwMode="auto">
          <a:xfrm>
            <a:off x="34925" y="1376363"/>
            <a:ext cx="3295650" cy="3421062"/>
          </a:xfrm>
          <a:prstGeom prst="rect">
            <a:avLst/>
          </a:prstGeom>
          <a:ln>
            <a:noFill/>
          </a:ln>
          <a:effectLst>
            <a:outerShdw blurRad="190500" algn="tl" rotWithShape="0">
              <a:srgbClr val="000000">
                <a:alpha val="70000"/>
              </a:srgbClr>
            </a:outerShdw>
          </a:effectLst>
        </p:spPr>
      </p:pic>
      <p:sp>
        <p:nvSpPr>
          <p:cNvPr id="27651" name="Text Box 5"/>
          <p:cNvSpPr txBox="1">
            <a:spLocks noChangeArrowheads="1"/>
          </p:cNvSpPr>
          <p:nvPr/>
        </p:nvSpPr>
        <p:spPr bwMode="auto">
          <a:xfrm>
            <a:off x="323850" y="4833938"/>
            <a:ext cx="2268538" cy="304800"/>
          </a:xfrm>
          <a:prstGeom prst="rect">
            <a:avLst/>
          </a:prstGeom>
          <a:noFill/>
          <a:ln w="9525">
            <a:noFill/>
            <a:miter lim="800000"/>
            <a:headEnd/>
            <a:tailEnd/>
          </a:ln>
        </p:spPr>
        <p:txBody>
          <a:bodyPr>
            <a:spAutoFit/>
          </a:bodyPr>
          <a:lstStyle/>
          <a:p>
            <a:pPr eaLnBrk="1" hangingPunct="1">
              <a:spcBef>
                <a:spcPct val="50000"/>
              </a:spcBef>
            </a:pPr>
            <a:r>
              <a:rPr lang="es-MX" sz="1400">
                <a:solidFill>
                  <a:schemeClr val="bg1"/>
                </a:solidFill>
              </a:rPr>
              <a:t>Steemans et al., 2004</a:t>
            </a:r>
            <a:endParaRPr lang="es-ES" sz="1400">
              <a:solidFill>
                <a:schemeClr val="bg1"/>
              </a:solidFill>
            </a:endParaRPr>
          </a:p>
        </p:txBody>
      </p:sp>
      <p:sp>
        <p:nvSpPr>
          <p:cNvPr id="119815" name="Text Box 7"/>
          <p:cNvSpPr txBox="1">
            <a:spLocks noChangeArrowheads="1"/>
          </p:cNvSpPr>
          <p:nvPr/>
        </p:nvSpPr>
        <p:spPr bwMode="auto">
          <a:xfrm>
            <a:off x="1873250" y="5691188"/>
            <a:ext cx="1366838" cy="369332"/>
          </a:xfrm>
          <a:prstGeom prst="rect">
            <a:avLst/>
          </a:prstGeom>
          <a:noFill/>
          <a:ln w="9525">
            <a:noFill/>
            <a:miter lim="800000"/>
            <a:headEnd/>
            <a:tailEnd/>
          </a:ln>
        </p:spPr>
        <p:txBody>
          <a:bodyPr>
            <a:spAutoFit/>
          </a:bodyPr>
          <a:lstStyle/>
          <a:p>
            <a:pPr eaLnBrk="1" hangingPunct="1">
              <a:spcBef>
                <a:spcPct val="50000"/>
              </a:spcBef>
            </a:pPr>
            <a:r>
              <a:rPr lang="es-AR" dirty="0" err="1" smtClean="0">
                <a:solidFill>
                  <a:srgbClr val="FFFF99"/>
                </a:solidFill>
              </a:rPr>
              <a:t>Ordovician</a:t>
            </a:r>
            <a:endParaRPr lang="es-AR" dirty="0">
              <a:solidFill>
                <a:srgbClr val="FFFF99"/>
              </a:solidFill>
            </a:endParaRPr>
          </a:p>
        </p:txBody>
      </p:sp>
      <p:sp>
        <p:nvSpPr>
          <p:cNvPr id="119816" name="Text Box 8"/>
          <p:cNvSpPr txBox="1">
            <a:spLocks noChangeArrowheads="1"/>
          </p:cNvSpPr>
          <p:nvPr/>
        </p:nvSpPr>
        <p:spPr bwMode="auto">
          <a:xfrm>
            <a:off x="2484438" y="728663"/>
            <a:ext cx="955659" cy="369332"/>
          </a:xfrm>
          <a:prstGeom prst="rect">
            <a:avLst/>
          </a:prstGeom>
          <a:noFill/>
          <a:ln w="9525">
            <a:noFill/>
            <a:miter lim="800000"/>
            <a:headEnd/>
            <a:tailEnd/>
          </a:ln>
        </p:spPr>
        <p:txBody>
          <a:bodyPr wrap="square">
            <a:spAutoFit/>
          </a:bodyPr>
          <a:lstStyle/>
          <a:p>
            <a:pPr eaLnBrk="1" hangingPunct="1">
              <a:spcBef>
                <a:spcPct val="50000"/>
              </a:spcBef>
            </a:pPr>
            <a:r>
              <a:rPr lang="es-AR" dirty="0" err="1" smtClean="0">
                <a:solidFill>
                  <a:srgbClr val="FFFF99"/>
                </a:solidFill>
              </a:rPr>
              <a:t>Silurian</a:t>
            </a:r>
            <a:endParaRPr lang="es-AR" dirty="0">
              <a:solidFill>
                <a:srgbClr val="FFFF99"/>
              </a:solidFill>
            </a:endParaRPr>
          </a:p>
        </p:txBody>
      </p:sp>
      <p:grpSp>
        <p:nvGrpSpPr>
          <p:cNvPr id="2" name="Group 14"/>
          <p:cNvGrpSpPr>
            <a:grpSpLocks/>
          </p:cNvGrpSpPr>
          <p:nvPr/>
        </p:nvGrpSpPr>
        <p:grpSpPr bwMode="auto">
          <a:xfrm>
            <a:off x="3384550" y="80963"/>
            <a:ext cx="5581650" cy="1951037"/>
            <a:chOff x="2132" y="51"/>
            <a:chExt cx="3516" cy="1229"/>
          </a:xfrm>
        </p:grpSpPr>
        <p:pic>
          <p:nvPicPr>
            <p:cNvPr id="27671" name="Picture 4"/>
            <p:cNvPicPr>
              <a:picLocks noChangeAspect="1" noChangeArrowheads="1"/>
            </p:cNvPicPr>
            <p:nvPr/>
          </p:nvPicPr>
          <p:blipFill>
            <a:blip r:embed="rId3"/>
            <a:srcRect/>
            <a:stretch>
              <a:fillRect/>
            </a:stretch>
          </p:blipFill>
          <p:spPr bwMode="auto">
            <a:xfrm>
              <a:off x="2132" y="51"/>
              <a:ext cx="3516" cy="1229"/>
            </a:xfrm>
            <a:prstGeom prst="rect">
              <a:avLst/>
            </a:prstGeom>
            <a:ln>
              <a:noFill/>
            </a:ln>
            <a:effectLst>
              <a:outerShdw blurRad="190500" algn="tl" rotWithShape="0">
                <a:srgbClr val="000000">
                  <a:alpha val="70000"/>
                </a:srgbClr>
              </a:outerShdw>
            </a:effectLst>
          </p:spPr>
        </p:pic>
        <p:sp>
          <p:nvSpPr>
            <p:cNvPr id="27672" name="Text Box 9"/>
            <p:cNvSpPr txBox="1">
              <a:spLocks noChangeArrowheads="1"/>
            </p:cNvSpPr>
            <p:nvPr/>
          </p:nvSpPr>
          <p:spPr bwMode="auto">
            <a:xfrm>
              <a:off x="2358" y="777"/>
              <a:ext cx="416" cy="154"/>
            </a:xfrm>
            <a:prstGeom prst="rect">
              <a:avLst/>
            </a:prstGeom>
            <a:noFill/>
            <a:ln w="9525">
              <a:noFill/>
              <a:miter lim="800000"/>
              <a:headEnd/>
              <a:tailEnd/>
            </a:ln>
          </p:spPr>
          <p:txBody>
            <a:bodyPr wrap="none">
              <a:spAutoFit/>
            </a:bodyPr>
            <a:lstStyle/>
            <a:p>
              <a:pPr eaLnBrk="1" hangingPunct="1"/>
              <a:r>
                <a:rPr lang="es-AR" sz="1000"/>
                <a:t>Llandov.</a:t>
              </a:r>
            </a:p>
          </p:txBody>
        </p:sp>
        <p:sp>
          <p:nvSpPr>
            <p:cNvPr id="27673" name="Text Box 10"/>
            <p:cNvSpPr txBox="1">
              <a:spLocks noChangeArrowheads="1"/>
            </p:cNvSpPr>
            <p:nvPr/>
          </p:nvSpPr>
          <p:spPr bwMode="auto">
            <a:xfrm>
              <a:off x="3266" y="917"/>
              <a:ext cx="444" cy="154"/>
            </a:xfrm>
            <a:prstGeom prst="rect">
              <a:avLst/>
            </a:prstGeom>
            <a:noFill/>
            <a:ln w="9525">
              <a:noFill/>
              <a:miter lim="800000"/>
              <a:headEnd/>
              <a:tailEnd/>
            </a:ln>
          </p:spPr>
          <p:txBody>
            <a:bodyPr wrap="none">
              <a:spAutoFit/>
            </a:bodyPr>
            <a:lstStyle/>
            <a:p>
              <a:pPr eaLnBrk="1" hangingPunct="1"/>
              <a:r>
                <a:rPr lang="es-AR" sz="1000"/>
                <a:t>Wenlock.</a:t>
              </a:r>
            </a:p>
          </p:txBody>
        </p:sp>
        <p:sp>
          <p:nvSpPr>
            <p:cNvPr id="27674" name="Text Box 11"/>
            <p:cNvSpPr txBox="1">
              <a:spLocks noChangeArrowheads="1"/>
            </p:cNvSpPr>
            <p:nvPr/>
          </p:nvSpPr>
          <p:spPr bwMode="auto">
            <a:xfrm>
              <a:off x="3891" y="73"/>
              <a:ext cx="372" cy="154"/>
            </a:xfrm>
            <a:prstGeom prst="rect">
              <a:avLst/>
            </a:prstGeom>
            <a:noFill/>
            <a:ln w="9525">
              <a:noFill/>
              <a:miter lim="800000"/>
              <a:headEnd/>
              <a:tailEnd/>
            </a:ln>
          </p:spPr>
          <p:txBody>
            <a:bodyPr wrap="none">
              <a:spAutoFit/>
            </a:bodyPr>
            <a:lstStyle/>
            <a:p>
              <a:pPr eaLnBrk="1" hangingPunct="1"/>
              <a:r>
                <a:rPr lang="es-AR" sz="1000"/>
                <a:t>Ludlov.</a:t>
              </a:r>
            </a:p>
          </p:txBody>
        </p:sp>
        <p:sp>
          <p:nvSpPr>
            <p:cNvPr id="27675" name="Text Box 12"/>
            <p:cNvSpPr txBox="1">
              <a:spLocks noChangeArrowheads="1"/>
            </p:cNvSpPr>
            <p:nvPr/>
          </p:nvSpPr>
          <p:spPr bwMode="auto">
            <a:xfrm>
              <a:off x="4286" y="895"/>
              <a:ext cx="364" cy="154"/>
            </a:xfrm>
            <a:prstGeom prst="rect">
              <a:avLst/>
            </a:prstGeom>
            <a:noFill/>
            <a:ln w="9525">
              <a:noFill/>
              <a:miter lim="800000"/>
              <a:headEnd/>
              <a:tailEnd/>
            </a:ln>
          </p:spPr>
          <p:txBody>
            <a:bodyPr wrap="none">
              <a:spAutoFit/>
            </a:bodyPr>
            <a:lstStyle/>
            <a:p>
              <a:pPr eaLnBrk="1" hangingPunct="1"/>
              <a:r>
                <a:rPr lang="es-AR" sz="1000"/>
                <a:t>Pridol..</a:t>
              </a:r>
            </a:p>
          </p:txBody>
        </p:sp>
        <p:sp>
          <p:nvSpPr>
            <p:cNvPr id="27676" name="Text Box 13"/>
            <p:cNvSpPr txBox="1">
              <a:spLocks noChangeArrowheads="1"/>
            </p:cNvSpPr>
            <p:nvPr/>
          </p:nvSpPr>
          <p:spPr bwMode="auto">
            <a:xfrm>
              <a:off x="5193" y="368"/>
              <a:ext cx="434" cy="154"/>
            </a:xfrm>
            <a:prstGeom prst="rect">
              <a:avLst/>
            </a:prstGeom>
            <a:noFill/>
            <a:ln w="9525">
              <a:noFill/>
              <a:miter lim="800000"/>
              <a:headEnd/>
              <a:tailEnd/>
            </a:ln>
          </p:spPr>
          <p:txBody>
            <a:bodyPr wrap="none">
              <a:spAutoFit/>
            </a:bodyPr>
            <a:lstStyle/>
            <a:p>
              <a:pPr eaLnBrk="1" hangingPunct="1"/>
              <a:r>
                <a:rPr lang="es-AR" sz="1000"/>
                <a:t>Dev. Inf..</a:t>
              </a:r>
            </a:p>
          </p:txBody>
        </p:sp>
      </p:grpSp>
      <p:grpSp>
        <p:nvGrpSpPr>
          <p:cNvPr id="3" name="Group 30"/>
          <p:cNvGrpSpPr>
            <a:grpSpLocks/>
          </p:cNvGrpSpPr>
          <p:nvPr/>
        </p:nvGrpSpPr>
        <p:grpSpPr bwMode="auto">
          <a:xfrm>
            <a:off x="3132138" y="4868863"/>
            <a:ext cx="6048375" cy="1954212"/>
            <a:chOff x="2018" y="3089"/>
            <a:chExt cx="3810" cy="1231"/>
          </a:xfrm>
        </p:grpSpPr>
        <p:pic>
          <p:nvPicPr>
            <p:cNvPr id="27662" name="Picture 2"/>
            <p:cNvPicPr>
              <a:picLocks noChangeAspect="1" noChangeArrowheads="1"/>
            </p:cNvPicPr>
            <p:nvPr/>
          </p:nvPicPr>
          <p:blipFill>
            <a:blip r:embed="rId4"/>
            <a:srcRect/>
            <a:stretch>
              <a:fillRect/>
            </a:stretch>
          </p:blipFill>
          <p:spPr bwMode="auto">
            <a:xfrm>
              <a:off x="2018" y="3089"/>
              <a:ext cx="3742" cy="1231"/>
            </a:xfrm>
            <a:prstGeom prst="rect">
              <a:avLst/>
            </a:prstGeom>
            <a:ln>
              <a:noFill/>
            </a:ln>
            <a:effectLst>
              <a:outerShdw blurRad="190500" algn="tl" rotWithShape="0">
                <a:srgbClr val="000000">
                  <a:alpha val="70000"/>
                </a:srgbClr>
              </a:outerShdw>
            </a:effectLst>
          </p:spPr>
        </p:pic>
        <p:sp>
          <p:nvSpPr>
            <p:cNvPr id="27663" name="Text Box 22"/>
            <p:cNvSpPr txBox="1">
              <a:spLocks noChangeArrowheads="1"/>
            </p:cNvSpPr>
            <p:nvPr/>
          </p:nvSpPr>
          <p:spPr bwMode="auto">
            <a:xfrm>
              <a:off x="2222" y="3929"/>
              <a:ext cx="522" cy="154"/>
            </a:xfrm>
            <a:prstGeom prst="rect">
              <a:avLst/>
            </a:prstGeom>
            <a:noFill/>
            <a:ln w="9525">
              <a:noFill/>
              <a:miter lim="800000"/>
              <a:headEnd/>
              <a:tailEnd/>
            </a:ln>
          </p:spPr>
          <p:txBody>
            <a:bodyPr>
              <a:spAutoFit/>
            </a:bodyPr>
            <a:lstStyle/>
            <a:p>
              <a:pPr eaLnBrk="1" hangingPunct="1">
                <a:spcBef>
                  <a:spcPct val="50000"/>
                </a:spcBef>
              </a:pPr>
              <a:r>
                <a:rPr lang="es-AR" sz="1000"/>
                <a:t>CÁMBR.</a:t>
              </a:r>
            </a:p>
          </p:txBody>
        </p:sp>
        <p:sp>
          <p:nvSpPr>
            <p:cNvPr id="27664" name="Text Box 23"/>
            <p:cNvSpPr txBox="1">
              <a:spLocks noChangeArrowheads="1"/>
            </p:cNvSpPr>
            <p:nvPr/>
          </p:nvSpPr>
          <p:spPr bwMode="auto">
            <a:xfrm>
              <a:off x="3265" y="3934"/>
              <a:ext cx="522" cy="154"/>
            </a:xfrm>
            <a:prstGeom prst="rect">
              <a:avLst/>
            </a:prstGeom>
            <a:noFill/>
            <a:ln w="9525">
              <a:noFill/>
              <a:miter lim="800000"/>
              <a:headEnd/>
              <a:tailEnd/>
            </a:ln>
          </p:spPr>
          <p:txBody>
            <a:bodyPr>
              <a:spAutoFit/>
            </a:bodyPr>
            <a:lstStyle/>
            <a:p>
              <a:pPr eaLnBrk="1" hangingPunct="1">
                <a:spcBef>
                  <a:spcPct val="50000"/>
                </a:spcBef>
              </a:pPr>
              <a:r>
                <a:rPr lang="es-AR" sz="1000"/>
                <a:t>Floian.</a:t>
              </a:r>
            </a:p>
          </p:txBody>
        </p:sp>
        <p:sp>
          <p:nvSpPr>
            <p:cNvPr id="27665" name="Text Box 24"/>
            <p:cNvSpPr txBox="1">
              <a:spLocks noChangeArrowheads="1"/>
            </p:cNvSpPr>
            <p:nvPr/>
          </p:nvSpPr>
          <p:spPr bwMode="auto">
            <a:xfrm>
              <a:off x="3833" y="3707"/>
              <a:ext cx="522" cy="154"/>
            </a:xfrm>
            <a:prstGeom prst="rect">
              <a:avLst/>
            </a:prstGeom>
            <a:noFill/>
            <a:ln w="9525">
              <a:noFill/>
              <a:miter lim="800000"/>
              <a:headEnd/>
              <a:tailEnd/>
            </a:ln>
          </p:spPr>
          <p:txBody>
            <a:bodyPr>
              <a:spAutoFit/>
            </a:bodyPr>
            <a:lstStyle/>
            <a:p>
              <a:pPr eaLnBrk="1" hangingPunct="1">
                <a:spcBef>
                  <a:spcPct val="50000"/>
                </a:spcBef>
              </a:pPr>
              <a:r>
                <a:rPr lang="es-AR" sz="1000"/>
                <a:t>Daping.</a:t>
              </a:r>
            </a:p>
          </p:txBody>
        </p:sp>
        <p:sp>
          <p:nvSpPr>
            <p:cNvPr id="27666" name="Text Box 25"/>
            <p:cNvSpPr txBox="1">
              <a:spLocks noChangeArrowheads="1"/>
            </p:cNvSpPr>
            <p:nvPr/>
          </p:nvSpPr>
          <p:spPr bwMode="auto">
            <a:xfrm>
              <a:off x="2699" y="3929"/>
              <a:ext cx="522" cy="154"/>
            </a:xfrm>
            <a:prstGeom prst="rect">
              <a:avLst/>
            </a:prstGeom>
            <a:noFill/>
            <a:ln w="9525">
              <a:noFill/>
              <a:miter lim="800000"/>
              <a:headEnd/>
              <a:tailEnd/>
            </a:ln>
          </p:spPr>
          <p:txBody>
            <a:bodyPr>
              <a:spAutoFit/>
            </a:bodyPr>
            <a:lstStyle/>
            <a:p>
              <a:pPr eaLnBrk="1" hangingPunct="1">
                <a:spcBef>
                  <a:spcPct val="50000"/>
                </a:spcBef>
              </a:pPr>
              <a:r>
                <a:rPr lang="es-AR" sz="1000"/>
                <a:t>Tremad.</a:t>
              </a:r>
            </a:p>
          </p:txBody>
        </p:sp>
        <p:sp>
          <p:nvSpPr>
            <p:cNvPr id="27667" name="Text Box 26"/>
            <p:cNvSpPr txBox="1">
              <a:spLocks noChangeArrowheads="1"/>
            </p:cNvSpPr>
            <p:nvPr/>
          </p:nvSpPr>
          <p:spPr bwMode="auto">
            <a:xfrm>
              <a:off x="4173" y="3820"/>
              <a:ext cx="522" cy="154"/>
            </a:xfrm>
            <a:prstGeom prst="rect">
              <a:avLst/>
            </a:prstGeom>
            <a:noFill/>
            <a:ln w="9525">
              <a:noFill/>
              <a:miter lim="800000"/>
              <a:headEnd/>
              <a:tailEnd/>
            </a:ln>
          </p:spPr>
          <p:txBody>
            <a:bodyPr>
              <a:spAutoFit/>
            </a:bodyPr>
            <a:lstStyle/>
            <a:p>
              <a:pPr eaLnBrk="1" hangingPunct="1">
                <a:spcBef>
                  <a:spcPct val="50000"/>
                </a:spcBef>
              </a:pPr>
              <a:r>
                <a:rPr lang="es-AR" sz="1000"/>
                <a:t>Darriwil.</a:t>
              </a:r>
            </a:p>
          </p:txBody>
        </p:sp>
        <p:sp>
          <p:nvSpPr>
            <p:cNvPr id="27668" name="Text Box 27"/>
            <p:cNvSpPr txBox="1">
              <a:spLocks noChangeArrowheads="1"/>
            </p:cNvSpPr>
            <p:nvPr/>
          </p:nvSpPr>
          <p:spPr bwMode="auto">
            <a:xfrm>
              <a:off x="4558" y="3934"/>
              <a:ext cx="363" cy="154"/>
            </a:xfrm>
            <a:prstGeom prst="rect">
              <a:avLst/>
            </a:prstGeom>
            <a:noFill/>
            <a:ln w="9525">
              <a:noFill/>
              <a:miter lim="800000"/>
              <a:headEnd/>
              <a:tailEnd/>
            </a:ln>
          </p:spPr>
          <p:txBody>
            <a:bodyPr>
              <a:spAutoFit/>
            </a:bodyPr>
            <a:lstStyle/>
            <a:p>
              <a:pPr eaLnBrk="1" hangingPunct="1">
                <a:spcBef>
                  <a:spcPct val="50000"/>
                </a:spcBef>
              </a:pPr>
              <a:r>
                <a:rPr lang="es-AR" sz="1000"/>
                <a:t>Sand.</a:t>
              </a:r>
            </a:p>
          </p:txBody>
        </p:sp>
        <p:sp>
          <p:nvSpPr>
            <p:cNvPr id="27669" name="Text Box 28"/>
            <p:cNvSpPr txBox="1">
              <a:spLocks noChangeArrowheads="1"/>
            </p:cNvSpPr>
            <p:nvPr/>
          </p:nvSpPr>
          <p:spPr bwMode="auto">
            <a:xfrm>
              <a:off x="5306" y="3113"/>
              <a:ext cx="522" cy="154"/>
            </a:xfrm>
            <a:prstGeom prst="rect">
              <a:avLst/>
            </a:prstGeom>
            <a:noFill/>
            <a:ln w="9525">
              <a:noFill/>
              <a:miter lim="800000"/>
              <a:headEnd/>
              <a:tailEnd/>
            </a:ln>
          </p:spPr>
          <p:txBody>
            <a:bodyPr>
              <a:spAutoFit/>
            </a:bodyPr>
            <a:lstStyle/>
            <a:p>
              <a:pPr eaLnBrk="1" hangingPunct="1">
                <a:spcBef>
                  <a:spcPct val="50000"/>
                </a:spcBef>
              </a:pPr>
              <a:r>
                <a:rPr lang="es-AR" sz="1000"/>
                <a:t>Hirnant.</a:t>
              </a:r>
            </a:p>
          </p:txBody>
        </p:sp>
        <p:sp>
          <p:nvSpPr>
            <p:cNvPr id="27670" name="Text Box 29"/>
            <p:cNvSpPr txBox="1">
              <a:spLocks noChangeArrowheads="1"/>
            </p:cNvSpPr>
            <p:nvPr/>
          </p:nvSpPr>
          <p:spPr bwMode="auto">
            <a:xfrm>
              <a:off x="4921" y="3979"/>
              <a:ext cx="363" cy="154"/>
            </a:xfrm>
            <a:prstGeom prst="rect">
              <a:avLst/>
            </a:prstGeom>
            <a:noFill/>
            <a:ln w="9525">
              <a:noFill/>
              <a:miter lim="800000"/>
              <a:headEnd/>
              <a:tailEnd/>
            </a:ln>
          </p:spPr>
          <p:txBody>
            <a:bodyPr>
              <a:spAutoFit/>
            </a:bodyPr>
            <a:lstStyle/>
            <a:p>
              <a:pPr eaLnBrk="1" hangingPunct="1">
                <a:spcBef>
                  <a:spcPct val="50000"/>
                </a:spcBef>
              </a:pPr>
              <a:r>
                <a:rPr lang="es-AR" sz="1000"/>
                <a:t>Kat.</a:t>
              </a:r>
            </a:p>
          </p:txBody>
        </p:sp>
      </p:grpSp>
      <p:sp>
        <p:nvSpPr>
          <p:cNvPr id="119839" name="Oval 31"/>
          <p:cNvSpPr>
            <a:spLocks noChangeArrowheads="1"/>
          </p:cNvSpPr>
          <p:nvPr/>
        </p:nvSpPr>
        <p:spPr bwMode="auto">
          <a:xfrm>
            <a:off x="6300788" y="6057900"/>
            <a:ext cx="215900" cy="179388"/>
          </a:xfrm>
          <a:prstGeom prst="ellipse">
            <a:avLst/>
          </a:prstGeom>
          <a:noFill/>
          <a:ln w="19050">
            <a:solidFill>
              <a:srgbClr val="FF0000"/>
            </a:solidFill>
            <a:round/>
            <a:headEnd/>
            <a:tailEnd/>
          </a:ln>
        </p:spPr>
        <p:txBody>
          <a:bodyPr wrap="none" anchor="ctr"/>
          <a:lstStyle/>
          <a:p>
            <a:endParaRPr lang="es-AR"/>
          </a:p>
        </p:txBody>
      </p:sp>
      <p:sp>
        <p:nvSpPr>
          <p:cNvPr id="119840" name="Text Box 32"/>
          <p:cNvSpPr txBox="1">
            <a:spLocks noChangeArrowheads="1"/>
          </p:cNvSpPr>
          <p:nvPr/>
        </p:nvSpPr>
        <p:spPr bwMode="auto">
          <a:xfrm>
            <a:off x="5616575" y="4843463"/>
            <a:ext cx="1403350" cy="461665"/>
          </a:xfrm>
          <a:prstGeom prst="rect">
            <a:avLst/>
          </a:prstGeom>
          <a:noFill/>
          <a:ln w="9525">
            <a:noFill/>
            <a:miter lim="800000"/>
            <a:headEnd/>
            <a:tailEnd/>
          </a:ln>
          <a:effectLst/>
        </p:spPr>
        <p:txBody>
          <a:bodyPr>
            <a:spAutoFit/>
          </a:bodyPr>
          <a:lstStyle/>
          <a:p>
            <a:pPr algn="ctr" eaLnBrk="1" hangingPunct="1">
              <a:spcBef>
                <a:spcPct val="50000"/>
              </a:spcBef>
              <a:defRPr/>
            </a:pPr>
            <a:r>
              <a:rPr lang="es-AR" sz="1200" b="1" dirty="0" err="1" smtClean="0">
                <a:solidFill>
                  <a:srgbClr val="4D4D4D"/>
                </a:solidFill>
              </a:rPr>
              <a:t>Cryptospores</a:t>
            </a:r>
            <a:r>
              <a:rPr lang="es-AR" sz="1200" b="1" dirty="0" smtClean="0">
                <a:solidFill>
                  <a:srgbClr val="4D4D4D"/>
                </a:solidFill>
              </a:rPr>
              <a:t> of </a:t>
            </a:r>
            <a:r>
              <a:rPr lang="es-AR" sz="1200" b="1" dirty="0" err="1" smtClean="0">
                <a:solidFill>
                  <a:srgbClr val="4D4D4D"/>
                </a:solidFill>
              </a:rPr>
              <a:t>the</a:t>
            </a:r>
            <a:r>
              <a:rPr lang="es-AR" sz="1200" b="1" dirty="0" smtClean="0">
                <a:solidFill>
                  <a:srgbClr val="4D4D4D"/>
                </a:solidFill>
              </a:rPr>
              <a:t> Zanjón Fm</a:t>
            </a:r>
            <a:endParaRPr lang="es-AR" sz="1200" b="1" dirty="0">
              <a:solidFill>
                <a:srgbClr val="4D4D4D"/>
              </a:solidFill>
            </a:endParaRPr>
          </a:p>
        </p:txBody>
      </p:sp>
      <p:sp>
        <p:nvSpPr>
          <p:cNvPr id="119841" name="Line 33"/>
          <p:cNvSpPr>
            <a:spLocks noChangeShapeType="1"/>
          </p:cNvSpPr>
          <p:nvPr/>
        </p:nvSpPr>
        <p:spPr bwMode="auto">
          <a:xfrm>
            <a:off x="6300788" y="5337175"/>
            <a:ext cx="34925" cy="468313"/>
          </a:xfrm>
          <a:prstGeom prst="line">
            <a:avLst/>
          </a:prstGeom>
          <a:noFill/>
          <a:ln w="57150">
            <a:solidFill>
              <a:srgbClr val="FF0000"/>
            </a:solidFill>
            <a:round/>
            <a:headEnd/>
            <a:tailEnd type="triangle" w="med" len="med"/>
          </a:ln>
        </p:spPr>
        <p:txBody>
          <a:bodyPr/>
          <a:lstStyle/>
          <a:p>
            <a:endParaRPr lang="es-AR"/>
          </a:p>
        </p:txBody>
      </p:sp>
      <p:sp>
        <p:nvSpPr>
          <p:cNvPr id="119842" name="Rectangle 34"/>
          <p:cNvSpPr>
            <a:spLocks noChangeArrowheads="1"/>
          </p:cNvSpPr>
          <p:nvPr/>
        </p:nvSpPr>
        <p:spPr bwMode="auto">
          <a:xfrm>
            <a:off x="3852863" y="3143250"/>
            <a:ext cx="4572000" cy="707886"/>
          </a:xfrm>
          <a:prstGeom prst="rect">
            <a:avLst/>
          </a:prstGeom>
          <a:noFill/>
          <a:ln w="9525">
            <a:noFill/>
            <a:miter lim="800000"/>
            <a:headEnd/>
            <a:tailEnd/>
          </a:ln>
        </p:spPr>
        <p:txBody>
          <a:bodyPr>
            <a:spAutoFit/>
          </a:bodyPr>
          <a:lstStyle/>
          <a:p>
            <a:pPr eaLnBrk="1" hangingPunct="1">
              <a:buFont typeface="Wingdings" pitchFamily="2" charset="2"/>
              <a:buChar char="ü"/>
            </a:pPr>
            <a:r>
              <a:rPr lang="en-US" sz="1000" dirty="0" smtClean="0">
                <a:solidFill>
                  <a:schemeClr val="bg1"/>
                </a:solidFill>
              </a:rPr>
              <a:t>Although miospores assemblages from the </a:t>
            </a:r>
            <a:r>
              <a:rPr lang="en-US" sz="1000" dirty="0" err="1" smtClean="0">
                <a:solidFill>
                  <a:schemeClr val="bg1"/>
                </a:solidFill>
              </a:rPr>
              <a:t>Palaeozoic</a:t>
            </a:r>
            <a:r>
              <a:rPr lang="en-US" sz="1000" dirty="0" smtClean="0">
                <a:solidFill>
                  <a:schemeClr val="bg1"/>
                </a:solidFill>
              </a:rPr>
              <a:t> Argentinean basins are still scarce, diversity trends have been drawn. The peak of diversity during the </a:t>
            </a:r>
            <a:r>
              <a:rPr lang="en-US" sz="1000" dirty="0" err="1" smtClean="0">
                <a:solidFill>
                  <a:schemeClr val="bg1"/>
                </a:solidFill>
              </a:rPr>
              <a:t>Hirnantian</a:t>
            </a:r>
            <a:r>
              <a:rPr lang="en-US" sz="1000" dirty="0" smtClean="0">
                <a:solidFill>
                  <a:schemeClr val="bg1"/>
                </a:solidFill>
              </a:rPr>
              <a:t>, as well as the dramatic decrease during the early Silurian seem to mach with the global tendency.</a:t>
            </a:r>
            <a:endParaRPr lang="es-ES" sz="1000" dirty="0">
              <a:solidFill>
                <a:schemeClr val="bg1"/>
              </a:solidFill>
            </a:endParaRPr>
          </a:p>
        </p:txBody>
      </p:sp>
    </p:spTree>
    <p:extLst>
      <p:ext uri="{BB962C8B-B14F-4D97-AF65-F5344CB8AC3E}">
        <p14:creationId xmlns:p14="http://schemas.microsoft.com/office/powerpoint/2010/main" val="4276878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Text Box 4"/>
          <p:cNvSpPr txBox="1">
            <a:spLocks noChangeArrowheads="1"/>
          </p:cNvSpPr>
          <p:nvPr/>
        </p:nvSpPr>
        <p:spPr bwMode="auto">
          <a:xfrm>
            <a:off x="4322751" y="4597416"/>
            <a:ext cx="4083113" cy="307777"/>
          </a:xfrm>
          <a:prstGeom prst="rect">
            <a:avLst/>
          </a:prstGeom>
          <a:noFill/>
          <a:ln w="9525">
            <a:noFill/>
            <a:miter lim="800000"/>
            <a:headEnd/>
            <a:tailEnd/>
          </a:ln>
          <a:effectLst/>
        </p:spPr>
        <p:txBody>
          <a:bodyPr wrap="square">
            <a:spAutoFit/>
          </a:bodyPr>
          <a:lstStyle/>
          <a:p>
            <a:pPr eaLnBrk="1" hangingPunct="1">
              <a:spcBef>
                <a:spcPct val="50000"/>
              </a:spcBef>
              <a:defRPr/>
            </a:pPr>
            <a:r>
              <a:rPr lang="es-AR" sz="1400" b="1" dirty="0" err="1" smtClean="0">
                <a:solidFill>
                  <a:schemeClr val="bg1"/>
                </a:solidFill>
                <a:effectLst>
                  <a:outerShdw blurRad="38100" dist="38100" dir="2700000" algn="tl">
                    <a:srgbClr val="000000">
                      <a:alpha val="43137"/>
                    </a:srgbClr>
                  </a:outerShdw>
                </a:effectLst>
              </a:rPr>
              <a:t>oldest</a:t>
            </a:r>
            <a:r>
              <a:rPr lang="es-AR" sz="1400" b="1" dirty="0" smtClean="0">
                <a:solidFill>
                  <a:schemeClr val="bg1"/>
                </a:solidFill>
                <a:effectLst>
                  <a:outerShdw blurRad="38100" dist="38100" dir="2700000" algn="tl">
                    <a:srgbClr val="000000">
                      <a:alpha val="43137"/>
                    </a:srgbClr>
                  </a:outerShdw>
                </a:effectLst>
              </a:rPr>
              <a:t> </a:t>
            </a:r>
            <a:r>
              <a:rPr lang="es-AR" sz="1400" b="1" dirty="0" err="1" smtClean="0">
                <a:solidFill>
                  <a:schemeClr val="bg1"/>
                </a:solidFill>
                <a:effectLst>
                  <a:outerShdw blurRad="38100" dist="38100" dir="2700000" algn="tl">
                    <a:srgbClr val="000000">
                      <a:alpha val="43137"/>
                    </a:srgbClr>
                  </a:outerShdw>
                </a:effectLst>
              </a:rPr>
              <a:t>cryptospores</a:t>
            </a:r>
            <a:r>
              <a:rPr lang="es-AR" sz="1400" b="1" dirty="0" smtClean="0">
                <a:solidFill>
                  <a:schemeClr val="bg1"/>
                </a:solidFill>
                <a:effectLst>
                  <a:outerShdw blurRad="38100" dist="38100" dir="2700000" algn="tl">
                    <a:srgbClr val="000000">
                      <a:alpha val="43137"/>
                    </a:srgbClr>
                  </a:outerShdw>
                </a:effectLst>
              </a:rPr>
              <a:t> </a:t>
            </a:r>
            <a:r>
              <a:rPr lang="en-US" sz="1400" b="1" dirty="0" smtClean="0">
                <a:solidFill>
                  <a:schemeClr val="bg1"/>
                </a:solidFill>
                <a:effectLst>
                  <a:outerShdw blurRad="38100" dist="38100" dir="2700000" algn="tl">
                    <a:srgbClr val="000000">
                      <a:alpha val="43137"/>
                    </a:srgbClr>
                  </a:outerShdw>
                </a:effectLst>
              </a:rPr>
              <a:t>(</a:t>
            </a:r>
            <a:r>
              <a:rPr lang="en-US" sz="1400" b="1" dirty="0" err="1" smtClean="0">
                <a:solidFill>
                  <a:schemeClr val="bg1"/>
                </a:solidFill>
                <a:effectLst>
                  <a:outerShdw blurRad="38100" dist="38100" dir="2700000" algn="tl">
                    <a:srgbClr val="000000">
                      <a:alpha val="43137"/>
                    </a:srgbClr>
                  </a:outerShdw>
                </a:effectLst>
              </a:rPr>
              <a:t>Strother</a:t>
            </a:r>
            <a:r>
              <a:rPr lang="en-US" sz="1400" b="1" dirty="0" smtClean="0">
                <a:solidFill>
                  <a:schemeClr val="bg1"/>
                </a:solidFill>
                <a:effectLst>
                  <a:outerShdw blurRad="38100" dist="38100" dir="2700000" algn="tl">
                    <a:srgbClr val="000000">
                      <a:alpha val="43137"/>
                    </a:srgbClr>
                  </a:outerShdw>
                </a:effectLst>
              </a:rPr>
              <a:t> </a:t>
            </a:r>
            <a:r>
              <a:rPr lang="en-US" sz="1400" b="1" i="1" dirty="0" smtClean="0">
                <a:solidFill>
                  <a:schemeClr val="bg1"/>
                </a:solidFill>
                <a:effectLst>
                  <a:outerShdw blurRad="38100" dist="38100" dir="2700000" algn="tl">
                    <a:srgbClr val="000000">
                      <a:alpha val="43137"/>
                    </a:srgbClr>
                  </a:outerShdw>
                </a:effectLst>
              </a:rPr>
              <a:t>et al</a:t>
            </a:r>
            <a:r>
              <a:rPr lang="en-US" sz="1400" b="1" dirty="0" smtClean="0">
                <a:solidFill>
                  <a:schemeClr val="bg1"/>
                </a:solidFill>
                <a:effectLst>
                  <a:outerShdw blurRad="38100" dist="38100" dir="2700000" algn="tl">
                    <a:srgbClr val="000000">
                      <a:alpha val="43137"/>
                    </a:srgbClr>
                  </a:outerShdw>
                </a:effectLst>
              </a:rPr>
              <a:t>., 1996).</a:t>
            </a:r>
            <a:endParaRPr lang="es-ES" sz="1300" b="1" dirty="0">
              <a:solidFill>
                <a:schemeClr val="bg1"/>
              </a:solidFill>
              <a:effectLst>
                <a:outerShdw blurRad="38100" dist="38100" dir="2700000" algn="tl">
                  <a:srgbClr val="000000"/>
                </a:outerShdw>
              </a:effectLst>
            </a:endParaRPr>
          </a:p>
        </p:txBody>
      </p:sp>
      <p:sp>
        <p:nvSpPr>
          <p:cNvPr id="131078" name="Text Box 6"/>
          <p:cNvSpPr txBox="1">
            <a:spLocks noChangeArrowheads="1"/>
          </p:cNvSpPr>
          <p:nvPr/>
        </p:nvSpPr>
        <p:spPr bwMode="auto">
          <a:xfrm>
            <a:off x="3987792" y="3845748"/>
            <a:ext cx="5367411" cy="276999"/>
          </a:xfrm>
          <a:prstGeom prst="rect">
            <a:avLst/>
          </a:prstGeom>
          <a:noFill/>
          <a:ln w="9525">
            <a:noFill/>
            <a:miter lim="800000"/>
            <a:headEnd/>
            <a:tailEnd/>
          </a:ln>
        </p:spPr>
        <p:txBody>
          <a:bodyPr wrap="square">
            <a:spAutoFit/>
          </a:bodyPr>
          <a:lstStyle/>
          <a:p>
            <a:r>
              <a:rPr lang="es-AR" sz="1200" dirty="0" smtClean="0">
                <a:solidFill>
                  <a:schemeClr val="bg1"/>
                </a:solidFill>
              </a:rPr>
              <a:t>       </a:t>
            </a:r>
            <a:r>
              <a:rPr lang="es-AR" sz="1200" dirty="0" err="1" smtClean="0">
                <a:solidFill>
                  <a:schemeClr val="bg1"/>
                </a:solidFill>
              </a:rPr>
              <a:t>oldest</a:t>
            </a:r>
            <a:r>
              <a:rPr lang="es-AR" sz="1200" dirty="0" smtClean="0">
                <a:solidFill>
                  <a:schemeClr val="bg1"/>
                </a:solidFill>
              </a:rPr>
              <a:t> </a:t>
            </a:r>
            <a:r>
              <a:rPr lang="es-AR" sz="1200" dirty="0" err="1" smtClean="0">
                <a:solidFill>
                  <a:schemeClr val="bg1"/>
                </a:solidFill>
              </a:rPr>
              <a:t>laevigate</a:t>
            </a:r>
            <a:r>
              <a:rPr lang="es-AR" sz="1200" dirty="0" smtClean="0">
                <a:solidFill>
                  <a:schemeClr val="bg1"/>
                </a:solidFill>
              </a:rPr>
              <a:t> trilete </a:t>
            </a:r>
            <a:r>
              <a:rPr lang="es-AR" sz="1200" dirty="0" err="1" smtClean="0">
                <a:solidFill>
                  <a:schemeClr val="bg1"/>
                </a:solidFill>
              </a:rPr>
              <a:t>spores</a:t>
            </a:r>
            <a:r>
              <a:rPr lang="es-AR" sz="1200" dirty="0" smtClean="0">
                <a:solidFill>
                  <a:schemeClr val="bg1"/>
                </a:solidFill>
              </a:rPr>
              <a:t> </a:t>
            </a:r>
            <a:r>
              <a:rPr lang="es-AR" sz="1200" dirty="0" err="1" smtClean="0">
                <a:solidFill>
                  <a:schemeClr val="bg1"/>
                </a:solidFill>
              </a:rPr>
              <a:t>from</a:t>
            </a:r>
            <a:r>
              <a:rPr lang="es-AR" sz="1200" dirty="0" smtClean="0">
                <a:solidFill>
                  <a:schemeClr val="bg1"/>
                </a:solidFill>
              </a:rPr>
              <a:t> </a:t>
            </a:r>
            <a:r>
              <a:rPr lang="es-AR" sz="1200" dirty="0" err="1" smtClean="0">
                <a:solidFill>
                  <a:schemeClr val="bg1"/>
                </a:solidFill>
              </a:rPr>
              <a:t>Turkey</a:t>
            </a:r>
            <a:r>
              <a:rPr lang="es-AR" sz="1200" dirty="0" smtClean="0">
                <a:solidFill>
                  <a:schemeClr val="bg1"/>
                </a:solidFill>
              </a:rPr>
              <a:t> (</a:t>
            </a:r>
            <a:r>
              <a:rPr lang="es-AR" sz="1200" dirty="0" err="1" smtClean="0">
                <a:solidFill>
                  <a:schemeClr val="bg1"/>
                </a:solidFill>
              </a:rPr>
              <a:t>Steemans</a:t>
            </a:r>
            <a:r>
              <a:rPr lang="es-AR" sz="1200" dirty="0" smtClean="0">
                <a:solidFill>
                  <a:schemeClr val="bg1"/>
                </a:solidFill>
              </a:rPr>
              <a:t> </a:t>
            </a:r>
            <a:r>
              <a:rPr lang="es-AR" sz="1200" i="1" dirty="0" smtClean="0">
                <a:solidFill>
                  <a:schemeClr val="bg1"/>
                </a:solidFill>
              </a:rPr>
              <a:t>et al</a:t>
            </a:r>
            <a:r>
              <a:rPr lang="es-AR" sz="1200" dirty="0" smtClean="0">
                <a:solidFill>
                  <a:schemeClr val="bg1"/>
                </a:solidFill>
              </a:rPr>
              <a:t>.,1996)</a:t>
            </a:r>
            <a:endParaRPr lang="es-AR" sz="1200" b="1" dirty="0">
              <a:solidFill>
                <a:schemeClr val="bg1"/>
              </a:solidFill>
            </a:endParaRPr>
          </a:p>
        </p:txBody>
      </p:sp>
      <p:sp>
        <p:nvSpPr>
          <p:cNvPr id="131079" name="Line 7"/>
          <p:cNvSpPr>
            <a:spLocks noChangeShapeType="1"/>
          </p:cNvSpPr>
          <p:nvPr/>
        </p:nvSpPr>
        <p:spPr bwMode="auto">
          <a:xfrm flipH="1">
            <a:off x="3805227" y="4783356"/>
            <a:ext cx="533400" cy="0"/>
          </a:xfrm>
          <a:prstGeom prst="line">
            <a:avLst/>
          </a:prstGeom>
          <a:noFill/>
          <a:ln w="57150">
            <a:solidFill>
              <a:srgbClr val="6600FF"/>
            </a:solidFill>
            <a:round/>
            <a:headEnd/>
            <a:tailEnd type="triangle" w="med" len="med"/>
          </a:ln>
        </p:spPr>
        <p:txBody>
          <a:bodyPr/>
          <a:lstStyle/>
          <a:p>
            <a:endParaRPr lang="es-AR"/>
          </a:p>
        </p:txBody>
      </p:sp>
      <p:sp>
        <p:nvSpPr>
          <p:cNvPr id="131081" name="Line 9"/>
          <p:cNvSpPr>
            <a:spLocks noChangeShapeType="1"/>
          </p:cNvSpPr>
          <p:nvPr/>
        </p:nvSpPr>
        <p:spPr bwMode="auto">
          <a:xfrm flipH="1" flipV="1">
            <a:off x="3695688" y="4013208"/>
            <a:ext cx="495300" cy="0"/>
          </a:xfrm>
          <a:prstGeom prst="line">
            <a:avLst/>
          </a:prstGeom>
          <a:noFill/>
          <a:ln w="57150">
            <a:solidFill>
              <a:srgbClr val="6600FF"/>
            </a:solidFill>
            <a:round/>
            <a:headEnd/>
            <a:tailEnd type="triangle" w="med" len="med"/>
          </a:ln>
        </p:spPr>
        <p:txBody>
          <a:bodyPr/>
          <a:lstStyle/>
          <a:p>
            <a:endParaRPr lang="es-AR"/>
          </a:p>
        </p:txBody>
      </p:sp>
      <p:sp>
        <p:nvSpPr>
          <p:cNvPr id="131082" name="Text Box 10"/>
          <p:cNvSpPr txBox="1">
            <a:spLocks noChangeArrowheads="1"/>
          </p:cNvSpPr>
          <p:nvPr/>
        </p:nvSpPr>
        <p:spPr bwMode="auto">
          <a:xfrm>
            <a:off x="4900616" y="2443149"/>
            <a:ext cx="3249657" cy="276999"/>
          </a:xfrm>
          <a:prstGeom prst="rect">
            <a:avLst/>
          </a:prstGeom>
          <a:noFill/>
          <a:ln w="9525">
            <a:noFill/>
            <a:miter lim="800000"/>
            <a:headEnd/>
            <a:tailEnd/>
          </a:ln>
        </p:spPr>
        <p:txBody>
          <a:bodyPr wrap="square">
            <a:spAutoFit/>
          </a:bodyPr>
          <a:lstStyle/>
          <a:p>
            <a:pPr eaLnBrk="1" hangingPunct="1">
              <a:spcBef>
                <a:spcPct val="50000"/>
              </a:spcBef>
            </a:pPr>
            <a:r>
              <a:rPr lang="en-US" sz="1200" dirty="0" smtClean="0">
                <a:solidFill>
                  <a:schemeClr val="bg1"/>
                </a:solidFill>
              </a:rPr>
              <a:t>previous oldest ornamented trilete spores</a:t>
            </a:r>
            <a:endParaRPr lang="es-AR" sz="1200" b="1" dirty="0">
              <a:solidFill>
                <a:schemeClr val="bg1"/>
              </a:solidFill>
            </a:endParaRPr>
          </a:p>
        </p:txBody>
      </p:sp>
      <p:sp>
        <p:nvSpPr>
          <p:cNvPr id="131083" name="Line 11"/>
          <p:cNvSpPr>
            <a:spLocks noChangeShapeType="1"/>
          </p:cNvSpPr>
          <p:nvPr/>
        </p:nvSpPr>
        <p:spPr bwMode="auto">
          <a:xfrm flipH="1" flipV="1">
            <a:off x="4365670" y="2589201"/>
            <a:ext cx="495300" cy="0"/>
          </a:xfrm>
          <a:prstGeom prst="line">
            <a:avLst/>
          </a:prstGeom>
          <a:noFill/>
          <a:ln w="57150">
            <a:solidFill>
              <a:srgbClr val="6600FF"/>
            </a:solidFill>
            <a:round/>
            <a:headEnd/>
            <a:tailEnd type="triangle" w="med" len="med"/>
          </a:ln>
        </p:spPr>
        <p:txBody>
          <a:bodyPr/>
          <a:lstStyle/>
          <a:p>
            <a:endParaRPr lang="es-AR"/>
          </a:p>
        </p:txBody>
      </p:sp>
      <p:sp>
        <p:nvSpPr>
          <p:cNvPr id="18446" name="Text Box 14"/>
          <p:cNvSpPr txBox="1">
            <a:spLocks noChangeArrowheads="1"/>
          </p:cNvSpPr>
          <p:nvPr/>
        </p:nvSpPr>
        <p:spPr bwMode="auto">
          <a:xfrm>
            <a:off x="752475" y="4972050"/>
            <a:ext cx="3381375" cy="274638"/>
          </a:xfrm>
          <a:prstGeom prst="rect">
            <a:avLst/>
          </a:prstGeom>
          <a:noFill/>
          <a:ln w="9525">
            <a:noFill/>
            <a:miter lim="800000"/>
            <a:headEnd/>
            <a:tailEnd/>
          </a:ln>
        </p:spPr>
        <p:txBody>
          <a:bodyPr>
            <a:spAutoFit/>
          </a:bodyPr>
          <a:lstStyle/>
          <a:p>
            <a:pPr eaLnBrk="1" hangingPunct="1">
              <a:spcBef>
                <a:spcPct val="50000"/>
              </a:spcBef>
            </a:pPr>
            <a:r>
              <a:rPr lang="es-AR" sz="1200" b="1">
                <a:solidFill>
                  <a:schemeClr val="bg1"/>
                </a:solidFill>
              </a:rPr>
              <a:t>Steemans et al., 2009</a:t>
            </a:r>
            <a:endParaRPr lang="es-ES" sz="1200" b="1">
              <a:solidFill>
                <a:schemeClr val="bg1"/>
              </a:solidFill>
            </a:endParaRPr>
          </a:p>
        </p:txBody>
      </p:sp>
      <p:sp>
        <p:nvSpPr>
          <p:cNvPr id="18447" name="Rectangle 16"/>
          <p:cNvSpPr>
            <a:spLocks noChangeArrowheads="1"/>
          </p:cNvSpPr>
          <p:nvPr/>
        </p:nvSpPr>
        <p:spPr bwMode="auto">
          <a:xfrm>
            <a:off x="3095625" y="476250"/>
            <a:ext cx="4215641" cy="369332"/>
          </a:xfrm>
          <a:prstGeom prst="rect">
            <a:avLst/>
          </a:prstGeom>
          <a:noFill/>
          <a:ln w="9525">
            <a:noFill/>
            <a:miter lim="800000"/>
            <a:headEnd/>
            <a:tailEnd/>
          </a:ln>
        </p:spPr>
        <p:txBody>
          <a:bodyPr wrap="none">
            <a:spAutoFit/>
          </a:bodyPr>
          <a:lstStyle/>
          <a:p>
            <a:pPr eaLnBrk="1" hangingPunct="1">
              <a:spcBef>
                <a:spcPct val="50000"/>
              </a:spcBef>
              <a:tabLst>
                <a:tab pos="808038" algn="l"/>
              </a:tabLst>
            </a:pPr>
            <a:r>
              <a:rPr lang="es-ES" b="1" dirty="0" err="1" smtClean="0">
                <a:solidFill>
                  <a:schemeClr val="bg1"/>
                </a:solidFill>
              </a:rPr>
              <a:t>Evolution</a:t>
            </a:r>
            <a:r>
              <a:rPr lang="es-ES" b="1" dirty="0" smtClean="0">
                <a:solidFill>
                  <a:schemeClr val="bg1"/>
                </a:solidFill>
              </a:rPr>
              <a:t> of  miospores in Argentina</a:t>
            </a:r>
            <a:endParaRPr lang="es-ES" b="1" dirty="0">
              <a:solidFill>
                <a:schemeClr val="bg1"/>
              </a:solidFill>
            </a:endParaRPr>
          </a:p>
        </p:txBody>
      </p:sp>
      <p:pic>
        <p:nvPicPr>
          <p:cNvPr id="18448" name="Picture 19"/>
          <p:cNvPicPr>
            <a:picLocks noChangeAspect="1" noChangeArrowheads="1"/>
          </p:cNvPicPr>
          <p:nvPr/>
        </p:nvPicPr>
        <p:blipFill>
          <a:blip r:embed="rId2"/>
          <a:srcRect/>
          <a:stretch>
            <a:fillRect/>
          </a:stretch>
        </p:blipFill>
        <p:spPr bwMode="auto">
          <a:xfrm>
            <a:off x="23813" y="1268413"/>
            <a:ext cx="3684587" cy="3997325"/>
          </a:xfrm>
          <a:prstGeom prst="rect">
            <a:avLst/>
          </a:prstGeom>
          <a:ln>
            <a:solidFill>
              <a:schemeClr val="bg1">
                <a:lumMod val="65000"/>
              </a:schemeClr>
            </a:solidFill>
          </a:ln>
          <a:effectLst>
            <a:outerShdw blurRad="190500" algn="tl" rotWithShape="0">
              <a:srgbClr val="000000">
                <a:alpha val="70000"/>
              </a:srgbClr>
            </a:outerShdw>
          </a:effectLst>
        </p:spPr>
      </p:pic>
      <p:sp>
        <p:nvSpPr>
          <p:cNvPr id="131092" name="Oval 20"/>
          <p:cNvSpPr>
            <a:spLocks noChangeArrowheads="1"/>
          </p:cNvSpPr>
          <p:nvPr/>
        </p:nvSpPr>
        <p:spPr bwMode="auto">
          <a:xfrm>
            <a:off x="1954188" y="4965725"/>
            <a:ext cx="865188" cy="288925"/>
          </a:xfrm>
          <a:prstGeom prst="ellipse">
            <a:avLst/>
          </a:prstGeom>
          <a:noFill/>
          <a:ln w="28575">
            <a:solidFill>
              <a:srgbClr val="FF66FF"/>
            </a:solidFill>
            <a:round/>
            <a:headEnd/>
            <a:tailEnd/>
          </a:ln>
        </p:spPr>
        <p:txBody>
          <a:bodyPr wrap="none" anchor="ctr"/>
          <a:lstStyle/>
          <a:p>
            <a:endParaRPr lang="es-AR">
              <a:ln w="57150">
                <a:solidFill>
                  <a:schemeClr val="tx1"/>
                </a:solidFill>
              </a:ln>
            </a:endParaRPr>
          </a:p>
        </p:txBody>
      </p:sp>
      <p:sp>
        <p:nvSpPr>
          <p:cNvPr id="131093" name="Line 21"/>
          <p:cNvSpPr>
            <a:spLocks noChangeShapeType="1"/>
          </p:cNvSpPr>
          <p:nvPr/>
        </p:nvSpPr>
        <p:spPr bwMode="auto">
          <a:xfrm flipH="1">
            <a:off x="3887788" y="5192713"/>
            <a:ext cx="2339975" cy="0"/>
          </a:xfrm>
          <a:prstGeom prst="line">
            <a:avLst/>
          </a:prstGeom>
          <a:noFill/>
          <a:ln w="57150">
            <a:solidFill>
              <a:srgbClr val="FF66FF"/>
            </a:solidFill>
            <a:round/>
            <a:headEnd/>
            <a:tailEnd type="triangle" w="med" len="med"/>
          </a:ln>
        </p:spPr>
        <p:txBody>
          <a:bodyPr/>
          <a:lstStyle/>
          <a:p>
            <a:endParaRPr lang="es-AR"/>
          </a:p>
        </p:txBody>
      </p:sp>
      <p:graphicFrame>
        <p:nvGraphicFramePr>
          <p:cNvPr id="34" name="33 Diagrama"/>
          <p:cNvGraphicFramePr/>
          <p:nvPr/>
        </p:nvGraphicFramePr>
        <p:xfrm>
          <a:off x="6251598" y="5010150"/>
          <a:ext cx="2819400" cy="923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Line 9"/>
          <p:cNvSpPr>
            <a:spLocks noChangeShapeType="1"/>
          </p:cNvSpPr>
          <p:nvPr/>
        </p:nvSpPr>
        <p:spPr bwMode="auto">
          <a:xfrm flipH="1" flipV="1">
            <a:off x="3695688" y="4268799"/>
            <a:ext cx="495300" cy="0"/>
          </a:xfrm>
          <a:prstGeom prst="line">
            <a:avLst/>
          </a:prstGeom>
          <a:noFill/>
          <a:ln w="57150">
            <a:solidFill>
              <a:srgbClr val="6600FF"/>
            </a:solidFill>
            <a:round/>
            <a:headEnd/>
            <a:tailEnd type="triangle" w="med" len="med"/>
          </a:ln>
        </p:spPr>
        <p:txBody>
          <a:bodyPr/>
          <a:lstStyle/>
          <a:p>
            <a:endParaRPr lang="es-AR"/>
          </a:p>
        </p:txBody>
      </p:sp>
      <p:sp>
        <p:nvSpPr>
          <p:cNvPr id="24" name="23 Rectángulo"/>
          <p:cNvSpPr/>
          <p:nvPr/>
        </p:nvSpPr>
        <p:spPr>
          <a:xfrm>
            <a:off x="4206870" y="4107074"/>
            <a:ext cx="4350871" cy="307777"/>
          </a:xfrm>
          <a:prstGeom prst="rect">
            <a:avLst/>
          </a:prstGeom>
        </p:spPr>
        <p:txBody>
          <a:bodyPr wrap="none">
            <a:spAutoFit/>
          </a:bodyPr>
          <a:lstStyle/>
          <a:p>
            <a:r>
              <a:rPr lang="en-US" sz="1400" b="1" dirty="0" smtClean="0">
                <a:solidFill>
                  <a:schemeClr val="bg1"/>
                </a:solidFill>
                <a:effectLst>
                  <a:outerShdw blurRad="38100" dist="38100" dir="2700000" algn="tl">
                    <a:srgbClr val="000000">
                      <a:alpha val="43137"/>
                    </a:srgbClr>
                  </a:outerShdw>
                </a:effectLst>
              </a:rPr>
              <a:t>ornamented trilete spores (</a:t>
            </a:r>
            <a:r>
              <a:rPr lang="en-US" sz="1400" b="1" dirty="0" err="1" smtClean="0">
                <a:solidFill>
                  <a:schemeClr val="bg1"/>
                </a:solidFill>
                <a:effectLst>
                  <a:outerShdw blurRad="38100" dist="38100" dir="2700000" algn="tl">
                    <a:srgbClr val="000000">
                      <a:alpha val="43137"/>
                    </a:srgbClr>
                  </a:outerShdw>
                </a:effectLst>
              </a:rPr>
              <a:t>Steemans</a:t>
            </a:r>
            <a:r>
              <a:rPr lang="en-US" sz="1400" b="1" dirty="0" smtClean="0">
                <a:solidFill>
                  <a:schemeClr val="bg1"/>
                </a:solidFill>
                <a:effectLst>
                  <a:outerShdw blurRad="38100" dist="38100" dir="2700000" algn="tl">
                    <a:srgbClr val="000000">
                      <a:alpha val="43137"/>
                    </a:srgbClr>
                  </a:outerShdw>
                </a:effectLst>
              </a:rPr>
              <a:t> </a:t>
            </a:r>
            <a:r>
              <a:rPr lang="en-US" sz="1400" b="1" i="1" dirty="0" smtClean="0">
                <a:solidFill>
                  <a:schemeClr val="bg1"/>
                </a:solidFill>
                <a:effectLst>
                  <a:outerShdw blurRad="38100" dist="38100" dir="2700000" algn="tl">
                    <a:srgbClr val="000000">
                      <a:alpha val="43137"/>
                    </a:srgbClr>
                  </a:outerShdw>
                </a:effectLst>
              </a:rPr>
              <a:t>et al</a:t>
            </a:r>
            <a:r>
              <a:rPr lang="en-US" sz="1400" b="1" dirty="0" smtClean="0">
                <a:solidFill>
                  <a:schemeClr val="bg1"/>
                </a:solidFill>
                <a:effectLst>
                  <a:outerShdw blurRad="38100" dist="38100" dir="2700000" algn="tl">
                    <a:srgbClr val="000000">
                      <a:alpha val="43137"/>
                    </a:srgbClr>
                  </a:outerShdw>
                </a:effectLst>
              </a:rPr>
              <a:t>., 2010)</a:t>
            </a:r>
            <a:endParaRPr lang="es-AR" sz="1400" b="1" dirty="0">
              <a:effectLst>
                <a:outerShdw blurRad="38100" dist="38100" dir="2700000" algn="tl">
                  <a:srgbClr val="000000">
                    <a:alpha val="43137"/>
                  </a:srgbClr>
                </a:outerShdw>
              </a:effectLst>
            </a:endParaRPr>
          </a:p>
        </p:txBody>
      </p:sp>
      <p:graphicFrame>
        <p:nvGraphicFramePr>
          <p:cNvPr id="35" name="34 Diagrama"/>
          <p:cNvGraphicFramePr/>
          <p:nvPr/>
        </p:nvGraphicFramePr>
        <p:xfrm>
          <a:off x="4235508" y="3246435"/>
          <a:ext cx="4572000" cy="6463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6" name="Line 11"/>
          <p:cNvSpPr>
            <a:spLocks noChangeShapeType="1"/>
          </p:cNvSpPr>
          <p:nvPr/>
        </p:nvSpPr>
        <p:spPr bwMode="auto">
          <a:xfrm flipH="1">
            <a:off x="3732201" y="3684591"/>
            <a:ext cx="501648" cy="219078"/>
          </a:xfrm>
          <a:prstGeom prst="line">
            <a:avLst/>
          </a:prstGeom>
          <a:noFill/>
          <a:ln w="57150">
            <a:solidFill>
              <a:srgbClr val="FF66FF"/>
            </a:solidFill>
            <a:round/>
            <a:headEnd/>
            <a:tailEnd type="triangle" w="med" len="med"/>
          </a:ln>
        </p:spPr>
        <p:txBody>
          <a:bodyPr/>
          <a:lstStyle/>
          <a:p>
            <a:endParaRPr lang="es-AR"/>
          </a:p>
        </p:txBody>
      </p:sp>
      <p:sp>
        <p:nvSpPr>
          <p:cNvPr id="27" name="Line 11"/>
          <p:cNvSpPr>
            <a:spLocks noChangeShapeType="1"/>
          </p:cNvSpPr>
          <p:nvPr/>
        </p:nvSpPr>
        <p:spPr bwMode="auto">
          <a:xfrm flipH="1" flipV="1">
            <a:off x="3805227" y="2224071"/>
            <a:ext cx="495300" cy="0"/>
          </a:xfrm>
          <a:prstGeom prst="line">
            <a:avLst/>
          </a:prstGeom>
          <a:noFill/>
          <a:ln w="57150">
            <a:solidFill>
              <a:srgbClr val="FF66FF"/>
            </a:solidFill>
            <a:round/>
            <a:headEnd/>
            <a:tailEnd type="triangle" w="med" len="med"/>
          </a:ln>
        </p:spPr>
        <p:txBody>
          <a:bodyPr/>
          <a:lstStyle/>
          <a:p>
            <a:endParaRPr lang="es-AR"/>
          </a:p>
        </p:txBody>
      </p:sp>
      <p:sp>
        <p:nvSpPr>
          <p:cNvPr id="28" name="27 Rectángulo"/>
          <p:cNvSpPr/>
          <p:nvPr/>
        </p:nvSpPr>
        <p:spPr>
          <a:xfrm>
            <a:off x="4133844" y="2000791"/>
            <a:ext cx="4945005" cy="369332"/>
          </a:xfrm>
          <a:prstGeom prst="rect">
            <a:avLst/>
          </a:prstGeom>
        </p:spPr>
        <p:txBody>
          <a:bodyPr wrap="square">
            <a:spAutoFit/>
          </a:bodyPr>
          <a:lstStyle/>
          <a:p>
            <a:pPr algn="ctr"/>
            <a:r>
              <a:rPr lang="es-AR" b="1" dirty="0" smtClean="0">
                <a:solidFill>
                  <a:srgbClr val="FFFF99"/>
                </a:solidFill>
                <a:effectLst>
                  <a:outerShdw blurRad="38100" dist="38100" dir="2700000" algn="tl">
                    <a:srgbClr val="000000"/>
                  </a:outerShdw>
                </a:effectLst>
              </a:rPr>
              <a:t> </a:t>
            </a:r>
            <a:r>
              <a:rPr lang="es-AR" sz="1600" b="1" dirty="0" err="1" smtClean="0">
                <a:solidFill>
                  <a:srgbClr val="FFFF99"/>
                </a:solidFill>
                <a:effectLst>
                  <a:outerShdw blurRad="38100" dist="38100" dir="2700000" algn="tl">
                    <a:srgbClr val="000000"/>
                  </a:outerShdw>
                </a:effectLst>
              </a:rPr>
              <a:t>diverse</a:t>
            </a:r>
            <a:r>
              <a:rPr lang="es-AR" sz="1600" b="1" dirty="0" smtClean="0">
                <a:solidFill>
                  <a:srgbClr val="FFFF99"/>
                </a:solidFill>
                <a:effectLst>
                  <a:outerShdw blurRad="38100" dist="38100" dir="2700000" algn="tl">
                    <a:srgbClr val="000000"/>
                  </a:outerShdw>
                </a:effectLst>
              </a:rPr>
              <a:t> trilete </a:t>
            </a:r>
            <a:r>
              <a:rPr lang="es-AR" sz="1600" b="1" dirty="0" err="1" smtClean="0">
                <a:solidFill>
                  <a:srgbClr val="FFFF99"/>
                </a:solidFill>
                <a:effectLst>
                  <a:outerShdw blurRad="38100" dist="38100" dir="2700000" algn="tl">
                    <a:srgbClr val="000000"/>
                  </a:outerShdw>
                </a:effectLst>
              </a:rPr>
              <a:t>spore</a:t>
            </a:r>
            <a:r>
              <a:rPr lang="es-AR" sz="1600" b="1" dirty="0" smtClean="0">
                <a:solidFill>
                  <a:srgbClr val="FFFF99"/>
                </a:solidFill>
                <a:effectLst>
                  <a:outerShdw blurRad="38100" dist="38100" dir="2700000" algn="tl">
                    <a:srgbClr val="000000"/>
                  </a:outerShdw>
                </a:effectLst>
              </a:rPr>
              <a:t> </a:t>
            </a:r>
            <a:r>
              <a:rPr lang="es-AR" sz="1600" b="1" dirty="0" err="1" smtClean="0">
                <a:solidFill>
                  <a:srgbClr val="FFFF99"/>
                </a:solidFill>
                <a:effectLst>
                  <a:outerShdw blurRad="38100" dist="38100" dir="2700000" algn="tl">
                    <a:srgbClr val="000000"/>
                  </a:outerShdw>
                </a:effectLst>
              </a:rPr>
              <a:t>assemblages</a:t>
            </a:r>
            <a:r>
              <a:rPr lang="es-AR" sz="1600" b="1" dirty="0" smtClean="0">
                <a:solidFill>
                  <a:srgbClr val="FFFF99"/>
                </a:solidFill>
                <a:effectLst>
                  <a:outerShdw blurRad="38100" dist="38100" dir="2700000" algn="tl">
                    <a:srgbClr val="000000"/>
                  </a:outerShdw>
                </a:effectLst>
              </a:rPr>
              <a:t>  (Argentina) </a:t>
            </a:r>
            <a:endParaRPr lang="es-AR" sz="1600" dirty="0"/>
          </a:p>
        </p:txBody>
      </p:sp>
      <p:sp>
        <p:nvSpPr>
          <p:cNvPr id="30" name="29 Cerrar llave"/>
          <p:cNvSpPr/>
          <p:nvPr/>
        </p:nvSpPr>
        <p:spPr bwMode="auto">
          <a:xfrm>
            <a:off x="3805227" y="3100383"/>
            <a:ext cx="45719" cy="620721"/>
          </a:xfrm>
          <a:prstGeom prst="rightBrace">
            <a:avLst/>
          </a:prstGeom>
          <a:ln w="38100">
            <a:solidFill>
              <a:srgbClr val="FF66FF"/>
            </a:solidFill>
            <a:headEnd type="none" w="med" len="med"/>
            <a:tailEnd type="none" w="med" len="med"/>
          </a:ln>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charset="0"/>
            </a:endParaRPr>
          </a:p>
        </p:txBody>
      </p:sp>
      <p:sp>
        <p:nvSpPr>
          <p:cNvPr id="31" name="30 Rectángulo"/>
          <p:cNvSpPr/>
          <p:nvPr/>
        </p:nvSpPr>
        <p:spPr>
          <a:xfrm>
            <a:off x="3395709" y="2917818"/>
            <a:ext cx="4572000" cy="369332"/>
          </a:xfrm>
          <a:prstGeom prst="rect">
            <a:avLst/>
          </a:prstGeom>
          <a:ln>
            <a:noFill/>
          </a:ln>
        </p:spPr>
        <p:txBody>
          <a:bodyPr>
            <a:spAutoFit/>
          </a:bodyPr>
          <a:lstStyle/>
          <a:p>
            <a:pPr algn="ctr"/>
            <a:r>
              <a:rPr lang="es-AR" sz="1600" b="1" dirty="0" err="1" smtClean="0">
                <a:solidFill>
                  <a:srgbClr val="FFFF99"/>
                </a:solidFill>
                <a:effectLst>
                  <a:outerShdw blurRad="38100" dist="38100" dir="2700000" algn="tl">
                    <a:srgbClr val="000000"/>
                  </a:outerShdw>
                </a:effectLst>
              </a:rPr>
              <a:t>exclusively</a:t>
            </a:r>
            <a:r>
              <a:rPr lang="es-AR" b="1" dirty="0" smtClean="0">
                <a:solidFill>
                  <a:srgbClr val="FFFF99"/>
                </a:solidFill>
                <a:effectLst>
                  <a:outerShdw blurRad="38100" dist="38100" dir="2700000" algn="tl">
                    <a:srgbClr val="000000"/>
                  </a:outerShdw>
                </a:effectLst>
              </a:rPr>
              <a:t> </a:t>
            </a:r>
            <a:r>
              <a:rPr lang="es-AR" sz="1600" b="1" dirty="0" err="1" smtClean="0">
                <a:solidFill>
                  <a:srgbClr val="FFFF99"/>
                </a:solidFill>
                <a:effectLst>
                  <a:outerShdw blurRad="38100" dist="38100" dir="2700000" algn="tl">
                    <a:srgbClr val="000000"/>
                  </a:outerShdw>
                </a:effectLst>
              </a:rPr>
              <a:t>cryptospores</a:t>
            </a:r>
            <a:r>
              <a:rPr lang="es-AR" sz="1600" b="1" dirty="0" smtClean="0">
                <a:solidFill>
                  <a:srgbClr val="FFFF99"/>
                </a:solidFill>
                <a:effectLst>
                  <a:outerShdw blurRad="38100" dist="38100" dir="2700000" algn="tl">
                    <a:srgbClr val="000000"/>
                  </a:outerShdw>
                </a:effectLst>
              </a:rPr>
              <a:t> (Argentina) </a:t>
            </a:r>
            <a:endParaRPr lang="es-AR" sz="1600" dirty="0"/>
          </a:p>
        </p:txBody>
      </p:sp>
      <p:graphicFrame>
        <p:nvGraphicFramePr>
          <p:cNvPr id="33" name="32 Diagrama"/>
          <p:cNvGraphicFramePr/>
          <p:nvPr/>
        </p:nvGraphicFramePr>
        <p:xfrm>
          <a:off x="3768714" y="2479662"/>
          <a:ext cx="401644" cy="47466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5" name="Line 11"/>
          <p:cNvSpPr>
            <a:spLocks noChangeShapeType="1"/>
          </p:cNvSpPr>
          <p:nvPr/>
        </p:nvSpPr>
        <p:spPr bwMode="auto">
          <a:xfrm flipH="1">
            <a:off x="3884601" y="3246434"/>
            <a:ext cx="322269" cy="182565"/>
          </a:xfrm>
          <a:prstGeom prst="line">
            <a:avLst/>
          </a:prstGeom>
          <a:noFill/>
          <a:ln w="57150">
            <a:solidFill>
              <a:srgbClr val="FF66FF"/>
            </a:solidFill>
            <a:round/>
            <a:headEnd/>
            <a:tailEnd type="triangle" w="med" len="med"/>
          </a:ln>
        </p:spPr>
        <p:txBody>
          <a:bodyPr/>
          <a:lstStyle/>
          <a:p>
            <a:endParaRPr lang="es-AR"/>
          </a:p>
        </p:txBody>
      </p:sp>
      <p:sp>
        <p:nvSpPr>
          <p:cNvPr id="36" name="Line 11"/>
          <p:cNvSpPr>
            <a:spLocks noChangeShapeType="1"/>
          </p:cNvSpPr>
          <p:nvPr/>
        </p:nvSpPr>
        <p:spPr bwMode="auto">
          <a:xfrm flipH="1">
            <a:off x="3884601" y="3836991"/>
            <a:ext cx="501648" cy="219078"/>
          </a:xfrm>
          <a:prstGeom prst="line">
            <a:avLst/>
          </a:prstGeom>
          <a:noFill/>
          <a:ln w="57150">
            <a:solidFill>
              <a:srgbClr val="FF33CC"/>
            </a:solidFill>
            <a:round/>
            <a:headEnd/>
            <a:tailEnd type="triangle" w="med" len="med"/>
          </a:ln>
        </p:spPr>
        <p:txBody>
          <a:bodyPr/>
          <a:lstStyle/>
          <a:p>
            <a:endParaRPr lang="es-AR"/>
          </a:p>
        </p:txBody>
      </p:sp>
      <p:sp>
        <p:nvSpPr>
          <p:cNvPr id="37" name="36 Rectángulo"/>
          <p:cNvSpPr/>
          <p:nvPr/>
        </p:nvSpPr>
        <p:spPr>
          <a:xfrm>
            <a:off x="2709837" y="2589201"/>
            <a:ext cx="4945005" cy="369332"/>
          </a:xfrm>
          <a:prstGeom prst="rect">
            <a:avLst/>
          </a:prstGeom>
        </p:spPr>
        <p:txBody>
          <a:bodyPr wrap="square">
            <a:spAutoFit/>
          </a:bodyPr>
          <a:lstStyle/>
          <a:p>
            <a:pPr algn="ctr"/>
            <a:r>
              <a:rPr lang="es-AR" b="1" dirty="0" smtClean="0">
                <a:solidFill>
                  <a:srgbClr val="FFFF99"/>
                </a:solidFill>
                <a:effectLst>
                  <a:outerShdw blurRad="38100" dist="38100" dir="2700000" algn="tl">
                    <a:srgbClr val="000000"/>
                  </a:outerShdw>
                </a:effectLst>
              </a:rPr>
              <a:t> </a:t>
            </a:r>
            <a:r>
              <a:rPr lang="es-AR" sz="1400" b="1" dirty="0" smtClean="0">
                <a:solidFill>
                  <a:srgbClr val="FFFF99"/>
                </a:solidFill>
                <a:effectLst>
                  <a:outerShdw blurRad="38100" dist="38100" dir="2700000" algn="tl">
                    <a:srgbClr val="000000"/>
                  </a:outerShdw>
                </a:effectLst>
              </a:rPr>
              <a:t>no records (Argentina)</a:t>
            </a:r>
            <a:r>
              <a:rPr lang="es-AR" sz="1600" b="1" dirty="0" smtClean="0">
                <a:solidFill>
                  <a:srgbClr val="FFFF99"/>
                </a:solidFill>
                <a:effectLst>
                  <a:outerShdw blurRad="38100" dist="38100" dir="2700000" algn="tl">
                    <a:srgbClr val="000000"/>
                  </a:outerShdw>
                </a:effectLst>
              </a:rPr>
              <a:t> </a:t>
            </a:r>
            <a:endParaRPr lang="es-AR" sz="1600" dirty="0"/>
          </a:p>
        </p:txBody>
      </p:sp>
    </p:spTree>
    <p:extLst>
      <p:ext uri="{BB962C8B-B14F-4D97-AF65-F5344CB8AC3E}">
        <p14:creationId xmlns:p14="http://schemas.microsoft.com/office/powerpoint/2010/main" val="1226817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4"/>
          <p:cNvGrpSpPr>
            <a:grpSpLocks/>
          </p:cNvGrpSpPr>
          <p:nvPr/>
        </p:nvGrpSpPr>
        <p:grpSpPr bwMode="auto">
          <a:xfrm>
            <a:off x="3951297" y="5035578"/>
            <a:ext cx="1611315" cy="644529"/>
            <a:chOff x="4069" y="3156"/>
            <a:chExt cx="1015" cy="406"/>
          </a:xfrm>
        </p:grpSpPr>
        <p:sp>
          <p:nvSpPr>
            <p:cNvPr id="60433" name="AutoShape 17"/>
            <p:cNvSpPr>
              <a:spLocks/>
            </p:cNvSpPr>
            <p:nvPr/>
          </p:nvSpPr>
          <p:spPr bwMode="auto">
            <a:xfrm>
              <a:off x="4069" y="3363"/>
              <a:ext cx="29" cy="171"/>
            </a:xfrm>
            <a:prstGeom prst="rightBracket">
              <a:avLst>
                <a:gd name="adj" fmla="val 42857"/>
              </a:avLst>
            </a:prstGeom>
            <a:noFill/>
            <a:ln w="9525">
              <a:solidFill>
                <a:schemeClr val="tx1"/>
              </a:solidFill>
              <a:round/>
              <a:headEnd/>
              <a:tailEnd/>
            </a:ln>
            <a:effectLst/>
          </p:spPr>
          <p:txBody>
            <a:bodyPr wrap="none" anchor="ctr"/>
            <a:lstStyle/>
            <a:p>
              <a:endParaRPr lang="es-AR">
                <a:solidFill>
                  <a:schemeClr val="bg1"/>
                </a:solidFill>
              </a:endParaRPr>
            </a:p>
          </p:txBody>
        </p:sp>
        <p:sp>
          <p:nvSpPr>
            <p:cNvPr id="60438" name="Text Box 22"/>
            <p:cNvSpPr txBox="1">
              <a:spLocks noChangeArrowheads="1"/>
            </p:cNvSpPr>
            <p:nvPr/>
          </p:nvSpPr>
          <p:spPr bwMode="auto">
            <a:xfrm>
              <a:off x="4488" y="3156"/>
              <a:ext cx="432" cy="192"/>
            </a:xfrm>
            <a:prstGeom prst="rect">
              <a:avLst/>
            </a:prstGeom>
            <a:noFill/>
            <a:ln w="9525">
              <a:noFill/>
              <a:miter lim="800000"/>
              <a:headEnd/>
              <a:tailEnd/>
            </a:ln>
            <a:effectLst/>
          </p:spPr>
          <p:txBody>
            <a:bodyPr>
              <a:spAutoFit/>
            </a:bodyPr>
            <a:lstStyle/>
            <a:p>
              <a:pPr eaLnBrk="1" hangingPunct="1">
                <a:spcBef>
                  <a:spcPct val="50000"/>
                </a:spcBef>
              </a:pPr>
              <a:endParaRPr lang="es-ES" sz="1400" dirty="0">
                <a:solidFill>
                  <a:schemeClr val="bg1"/>
                </a:solidFill>
              </a:endParaRPr>
            </a:p>
          </p:txBody>
        </p:sp>
        <p:sp>
          <p:nvSpPr>
            <p:cNvPr id="60443" name="Text Box 27"/>
            <p:cNvSpPr txBox="1">
              <a:spLocks noChangeArrowheads="1"/>
            </p:cNvSpPr>
            <p:nvPr/>
          </p:nvSpPr>
          <p:spPr bwMode="auto">
            <a:xfrm>
              <a:off x="4184" y="3378"/>
              <a:ext cx="900" cy="184"/>
            </a:xfrm>
            <a:prstGeom prst="rect">
              <a:avLst/>
            </a:prstGeom>
            <a:noFill/>
            <a:ln w="9525">
              <a:noFill/>
              <a:miter lim="800000"/>
              <a:headEnd/>
              <a:tailEnd/>
            </a:ln>
            <a:effectLst/>
          </p:spPr>
          <p:txBody>
            <a:bodyPr>
              <a:spAutoFit/>
            </a:bodyPr>
            <a:lstStyle/>
            <a:p>
              <a:pPr eaLnBrk="1" hangingPunct="1">
                <a:spcBef>
                  <a:spcPct val="50000"/>
                </a:spcBef>
              </a:pPr>
              <a:r>
                <a:rPr lang="es-AR" sz="1300" dirty="0" err="1">
                  <a:solidFill>
                    <a:schemeClr val="bg1"/>
                  </a:solidFill>
                </a:rPr>
                <a:t>t</a:t>
              </a:r>
              <a:r>
                <a:rPr lang="es-AR" sz="1300" dirty="0" err="1" smtClean="0">
                  <a:solidFill>
                    <a:schemeClr val="bg1"/>
                  </a:solidFill>
                </a:rPr>
                <a:t>idal</a:t>
              </a:r>
              <a:r>
                <a:rPr lang="es-AR" sz="1300" dirty="0" smtClean="0">
                  <a:solidFill>
                    <a:schemeClr val="bg1"/>
                  </a:solidFill>
                </a:rPr>
                <a:t> </a:t>
              </a:r>
              <a:r>
                <a:rPr lang="es-AR" sz="1300" dirty="0">
                  <a:solidFill>
                    <a:schemeClr val="bg1"/>
                  </a:solidFill>
                </a:rPr>
                <a:t>facies</a:t>
              </a:r>
              <a:endParaRPr lang="es-ES" sz="1300" dirty="0">
                <a:solidFill>
                  <a:schemeClr val="bg1"/>
                </a:solidFill>
              </a:endParaRPr>
            </a:p>
          </p:txBody>
        </p:sp>
      </p:grpSp>
      <p:sp>
        <p:nvSpPr>
          <p:cNvPr id="60442" name="Text Box 26"/>
          <p:cNvSpPr txBox="1">
            <a:spLocks noChangeArrowheads="1"/>
          </p:cNvSpPr>
          <p:nvPr/>
        </p:nvSpPr>
        <p:spPr bwMode="auto">
          <a:xfrm>
            <a:off x="3841740" y="4743468"/>
            <a:ext cx="1752624" cy="492443"/>
          </a:xfrm>
          <a:prstGeom prst="rect">
            <a:avLst/>
          </a:prstGeom>
          <a:noFill/>
          <a:ln w="9525">
            <a:noFill/>
            <a:miter lim="800000"/>
            <a:headEnd/>
            <a:tailEnd/>
          </a:ln>
          <a:effectLst/>
        </p:spPr>
        <p:txBody>
          <a:bodyPr wrap="square">
            <a:spAutoFit/>
          </a:bodyPr>
          <a:lstStyle/>
          <a:p>
            <a:pPr algn="ctr" eaLnBrk="1" hangingPunct="1">
              <a:spcBef>
                <a:spcPct val="50000"/>
              </a:spcBef>
            </a:pPr>
            <a:r>
              <a:rPr lang="es-AR" sz="1300" dirty="0" smtClean="0">
                <a:solidFill>
                  <a:schemeClr val="bg1"/>
                </a:solidFill>
              </a:rPr>
              <a:t>fluvial-</a:t>
            </a:r>
            <a:r>
              <a:rPr lang="es-AR" sz="1300" dirty="0" err="1" smtClean="0">
                <a:solidFill>
                  <a:schemeClr val="bg1"/>
                </a:solidFill>
              </a:rPr>
              <a:t>estuarine</a:t>
            </a:r>
            <a:r>
              <a:rPr lang="es-AR" sz="1300" dirty="0" smtClean="0">
                <a:solidFill>
                  <a:schemeClr val="bg1"/>
                </a:solidFill>
              </a:rPr>
              <a:t> </a:t>
            </a:r>
            <a:r>
              <a:rPr lang="es-AR" sz="1300" dirty="0">
                <a:solidFill>
                  <a:schemeClr val="bg1"/>
                </a:solidFill>
              </a:rPr>
              <a:t>facies</a:t>
            </a:r>
            <a:endParaRPr lang="es-ES" sz="1300" dirty="0">
              <a:solidFill>
                <a:schemeClr val="bg1"/>
              </a:solidFill>
            </a:endParaRPr>
          </a:p>
        </p:txBody>
      </p:sp>
      <p:sp>
        <p:nvSpPr>
          <p:cNvPr id="60434" name="AutoShape 18"/>
          <p:cNvSpPr>
            <a:spLocks/>
          </p:cNvSpPr>
          <p:nvPr/>
        </p:nvSpPr>
        <p:spPr bwMode="auto">
          <a:xfrm>
            <a:off x="3951279" y="4451363"/>
            <a:ext cx="45719" cy="839799"/>
          </a:xfrm>
          <a:prstGeom prst="rightBracket">
            <a:avLst>
              <a:gd name="adj" fmla="val 259259"/>
            </a:avLst>
          </a:prstGeom>
          <a:noFill/>
          <a:ln w="9525">
            <a:solidFill>
              <a:schemeClr val="tx1"/>
            </a:solidFill>
            <a:round/>
            <a:headEnd/>
            <a:tailEnd/>
          </a:ln>
          <a:effectLst/>
        </p:spPr>
        <p:txBody>
          <a:bodyPr wrap="none" anchor="ctr"/>
          <a:lstStyle/>
          <a:p>
            <a:endParaRPr lang="es-AR"/>
          </a:p>
        </p:txBody>
      </p:sp>
      <p:sp>
        <p:nvSpPr>
          <p:cNvPr id="60435" name="AutoShape 19"/>
          <p:cNvSpPr>
            <a:spLocks/>
          </p:cNvSpPr>
          <p:nvPr/>
        </p:nvSpPr>
        <p:spPr bwMode="auto">
          <a:xfrm>
            <a:off x="3951279" y="2151045"/>
            <a:ext cx="45719" cy="292104"/>
          </a:xfrm>
          <a:prstGeom prst="rightBracket">
            <a:avLst>
              <a:gd name="adj" fmla="val 34821"/>
            </a:avLst>
          </a:prstGeom>
          <a:noFill/>
          <a:ln w="9525">
            <a:solidFill>
              <a:schemeClr val="tx1"/>
            </a:solidFill>
            <a:round/>
            <a:headEnd/>
            <a:tailEnd/>
          </a:ln>
          <a:effectLst/>
        </p:spPr>
        <p:txBody>
          <a:bodyPr wrap="none" anchor="ctr"/>
          <a:lstStyle/>
          <a:p>
            <a:endParaRPr lang="es-AR"/>
          </a:p>
        </p:txBody>
      </p:sp>
      <p:sp>
        <p:nvSpPr>
          <p:cNvPr id="60446" name="Text Box 30"/>
          <p:cNvSpPr txBox="1">
            <a:spLocks noChangeArrowheads="1"/>
          </p:cNvSpPr>
          <p:nvPr/>
        </p:nvSpPr>
        <p:spPr bwMode="auto">
          <a:xfrm>
            <a:off x="4024305" y="2735253"/>
            <a:ext cx="1123950" cy="304800"/>
          </a:xfrm>
          <a:prstGeom prst="rect">
            <a:avLst/>
          </a:prstGeom>
          <a:noFill/>
          <a:ln w="9525">
            <a:noFill/>
            <a:miter lim="800000"/>
            <a:headEnd/>
            <a:tailEnd/>
          </a:ln>
          <a:effectLst/>
        </p:spPr>
        <p:txBody>
          <a:bodyPr>
            <a:spAutoFit/>
          </a:bodyPr>
          <a:lstStyle/>
          <a:p>
            <a:pPr eaLnBrk="1" hangingPunct="1">
              <a:spcBef>
                <a:spcPct val="50000"/>
              </a:spcBef>
            </a:pPr>
            <a:r>
              <a:rPr lang="es-AR" sz="1300" dirty="0" err="1">
                <a:solidFill>
                  <a:schemeClr val="bg1"/>
                </a:solidFill>
              </a:rPr>
              <a:t>deltaic</a:t>
            </a:r>
            <a:r>
              <a:rPr lang="es-AR" sz="1300" dirty="0">
                <a:solidFill>
                  <a:schemeClr val="bg1"/>
                </a:solidFill>
              </a:rPr>
              <a:t>    </a:t>
            </a:r>
            <a:r>
              <a:rPr lang="es-AR" sz="1400" dirty="0">
                <a:solidFill>
                  <a:schemeClr val="bg1"/>
                </a:solidFill>
              </a:rPr>
              <a:t> </a:t>
            </a:r>
            <a:endParaRPr lang="es-ES" sz="1400" dirty="0">
              <a:solidFill>
                <a:schemeClr val="bg1"/>
              </a:solidFill>
            </a:endParaRPr>
          </a:p>
        </p:txBody>
      </p:sp>
      <p:pic>
        <p:nvPicPr>
          <p:cNvPr id="24" name="23 Imagen" descr="Subandinas.JPG"/>
          <p:cNvPicPr>
            <a:picLocks noChangeAspect="1"/>
          </p:cNvPicPr>
          <p:nvPr/>
        </p:nvPicPr>
        <p:blipFill>
          <a:blip r:embed="rId3" cstate="print"/>
          <a:stretch>
            <a:fillRect/>
          </a:stretch>
        </p:blipFill>
        <p:spPr>
          <a:xfrm>
            <a:off x="80901" y="1384271"/>
            <a:ext cx="3825578" cy="4345047"/>
          </a:xfrm>
          <a:prstGeom prst="rect">
            <a:avLst/>
          </a:prstGeom>
          <a:ln>
            <a:noFill/>
          </a:ln>
          <a:effectLst>
            <a:outerShdw blurRad="190500" algn="tl" rotWithShape="0">
              <a:srgbClr val="000000">
                <a:alpha val="70000"/>
              </a:srgbClr>
            </a:outerShdw>
          </a:effectLst>
        </p:spPr>
      </p:pic>
      <p:pic>
        <p:nvPicPr>
          <p:cNvPr id="28" name="27 Imagen" descr="Subandinas-LEYENDA.jpg"/>
          <p:cNvPicPr>
            <a:picLocks noChangeAspect="1"/>
          </p:cNvPicPr>
          <p:nvPr/>
        </p:nvPicPr>
        <p:blipFill>
          <a:blip r:embed="rId4" cstate="print"/>
          <a:stretch>
            <a:fillRect/>
          </a:stretch>
        </p:blipFill>
        <p:spPr>
          <a:xfrm>
            <a:off x="80901" y="5729319"/>
            <a:ext cx="3833865" cy="993185"/>
          </a:xfrm>
          <a:prstGeom prst="rect">
            <a:avLst/>
          </a:prstGeom>
          <a:ln>
            <a:noFill/>
          </a:ln>
          <a:effectLst>
            <a:outerShdw blurRad="190500" algn="tl" rotWithShape="0">
              <a:srgbClr val="000000">
                <a:alpha val="70000"/>
              </a:srgbClr>
            </a:outerShdw>
          </a:effectLst>
        </p:spPr>
      </p:pic>
      <p:sp>
        <p:nvSpPr>
          <p:cNvPr id="29" name="AutoShape 18"/>
          <p:cNvSpPr>
            <a:spLocks/>
          </p:cNvSpPr>
          <p:nvPr/>
        </p:nvSpPr>
        <p:spPr bwMode="auto">
          <a:xfrm>
            <a:off x="3951279" y="3246434"/>
            <a:ext cx="45719" cy="1131903"/>
          </a:xfrm>
          <a:prstGeom prst="rightBracket">
            <a:avLst>
              <a:gd name="adj" fmla="val 259259"/>
            </a:avLst>
          </a:prstGeom>
          <a:noFill/>
          <a:ln w="9525">
            <a:solidFill>
              <a:schemeClr val="tx1"/>
            </a:solidFill>
            <a:round/>
            <a:headEnd/>
            <a:tailEnd/>
          </a:ln>
          <a:effectLst/>
        </p:spPr>
        <p:txBody>
          <a:bodyPr wrap="none" anchor="ctr"/>
          <a:lstStyle/>
          <a:p>
            <a:endParaRPr lang="es-AR"/>
          </a:p>
        </p:txBody>
      </p:sp>
      <p:sp>
        <p:nvSpPr>
          <p:cNvPr id="30" name="29 Rectángulo"/>
          <p:cNvSpPr/>
          <p:nvPr/>
        </p:nvSpPr>
        <p:spPr>
          <a:xfrm>
            <a:off x="3987792" y="3648078"/>
            <a:ext cx="1875835" cy="292388"/>
          </a:xfrm>
          <a:prstGeom prst="rect">
            <a:avLst/>
          </a:prstGeom>
        </p:spPr>
        <p:txBody>
          <a:bodyPr wrap="none">
            <a:spAutoFit/>
          </a:bodyPr>
          <a:lstStyle/>
          <a:p>
            <a:pPr eaLnBrk="1" hangingPunct="1">
              <a:spcBef>
                <a:spcPct val="50000"/>
              </a:spcBef>
            </a:pPr>
            <a:r>
              <a:rPr lang="es-AR" sz="1300" dirty="0" err="1" smtClean="0">
                <a:solidFill>
                  <a:schemeClr val="bg1"/>
                </a:solidFill>
              </a:rPr>
              <a:t>transgressive</a:t>
            </a:r>
            <a:r>
              <a:rPr lang="es-AR" sz="1300" dirty="0" smtClean="0">
                <a:solidFill>
                  <a:schemeClr val="bg1"/>
                </a:solidFill>
              </a:rPr>
              <a:t> </a:t>
            </a:r>
            <a:r>
              <a:rPr lang="es-AR" sz="1300" dirty="0" err="1" smtClean="0">
                <a:solidFill>
                  <a:schemeClr val="bg1"/>
                </a:solidFill>
              </a:rPr>
              <a:t>platform</a:t>
            </a:r>
            <a:r>
              <a:rPr lang="es-AR" sz="1300" dirty="0" smtClean="0">
                <a:solidFill>
                  <a:schemeClr val="bg1"/>
                </a:solidFill>
              </a:rPr>
              <a:t> </a:t>
            </a:r>
            <a:endParaRPr lang="es-ES" sz="1300" dirty="0">
              <a:solidFill>
                <a:schemeClr val="bg1"/>
              </a:solidFill>
            </a:endParaRPr>
          </a:p>
        </p:txBody>
      </p:sp>
      <p:pic>
        <p:nvPicPr>
          <p:cNvPr id="33" name="32 Imagen" descr="mapa subandinas.JPG"/>
          <p:cNvPicPr>
            <a:picLocks noChangeAspect="1"/>
          </p:cNvPicPr>
          <p:nvPr/>
        </p:nvPicPr>
        <p:blipFill>
          <a:blip r:embed="rId5" cstate="print"/>
          <a:stretch>
            <a:fillRect/>
          </a:stretch>
        </p:blipFill>
        <p:spPr>
          <a:xfrm>
            <a:off x="5046669" y="69804"/>
            <a:ext cx="4097331" cy="2819755"/>
          </a:xfrm>
          <a:prstGeom prst="rect">
            <a:avLst/>
          </a:prstGeom>
          <a:ln>
            <a:noFill/>
          </a:ln>
          <a:effectLst>
            <a:outerShdw blurRad="190500" algn="tl" rotWithShape="0">
              <a:srgbClr val="000000">
                <a:alpha val="70000"/>
              </a:srgbClr>
            </a:outerShdw>
          </a:effectLst>
        </p:spPr>
      </p:pic>
      <p:sp>
        <p:nvSpPr>
          <p:cNvPr id="34" name="AutoShape 19"/>
          <p:cNvSpPr>
            <a:spLocks/>
          </p:cNvSpPr>
          <p:nvPr/>
        </p:nvSpPr>
        <p:spPr bwMode="auto">
          <a:xfrm>
            <a:off x="3951279" y="2625714"/>
            <a:ext cx="45719" cy="474669"/>
          </a:xfrm>
          <a:prstGeom prst="rightBracket">
            <a:avLst>
              <a:gd name="adj" fmla="val 34821"/>
            </a:avLst>
          </a:prstGeom>
          <a:noFill/>
          <a:ln w="9525">
            <a:solidFill>
              <a:schemeClr val="tx1"/>
            </a:solidFill>
            <a:round/>
            <a:headEnd/>
            <a:tailEnd/>
          </a:ln>
          <a:effectLst/>
        </p:spPr>
        <p:txBody>
          <a:bodyPr wrap="none" anchor="ctr"/>
          <a:lstStyle/>
          <a:p>
            <a:endParaRPr lang="es-AR"/>
          </a:p>
        </p:txBody>
      </p:sp>
      <p:sp>
        <p:nvSpPr>
          <p:cNvPr id="35" name="34 Rectángulo"/>
          <p:cNvSpPr/>
          <p:nvPr/>
        </p:nvSpPr>
        <p:spPr>
          <a:xfrm>
            <a:off x="4024305" y="2133271"/>
            <a:ext cx="1022364" cy="492443"/>
          </a:xfrm>
          <a:prstGeom prst="rect">
            <a:avLst/>
          </a:prstGeom>
        </p:spPr>
        <p:txBody>
          <a:bodyPr wrap="square">
            <a:spAutoFit/>
          </a:bodyPr>
          <a:lstStyle/>
          <a:p>
            <a:pPr eaLnBrk="1" hangingPunct="1">
              <a:spcBef>
                <a:spcPct val="50000"/>
              </a:spcBef>
            </a:pPr>
            <a:r>
              <a:rPr lang="es-AR" sz="1300" dirty="0" smtClean="0">
                <a:solidFill>
                  <a:schemeClr val="bg1"/>
                </a:solidFill>
              </a:rPr>
              <a:t>glacial marine</a:t>
            </a:r>
            <a:endParaRPr lang="es-ES" sz="1300" dirty="0">
              <a:solidFill>
                <a:schemeClr val="bg1"/>
              </a:solidFill>
            </a:endParaRPr>
          </a:p>
        </p:txBody>
      </p:sp>
      <p:pic>
        <p:nvPicPr>
          <p:cNvPr id="36" name="Picture 4" descr="paisaje"/>
          <p:cNvPicPr>
            <a:picLocks noChangeAspect="1" noChangeArrowheads="1"/>
          </p:cNvPicPr>
          <p:nvPr/>
        </p:nvPicPr>
        <p:blipFill>
          <a:blip r:embed="rId6" cstate="print"/>
          <a:srcRect/>
          <a:stretch>
            <a:fillRect/>
          </a:stretch>
        </p:blipFill>
        <p:spPr bwMode="auto">
          <a:xfrm>
            <a:off x="5783104" y="4371496"/>
            <a:ext cx="3316508" cy="2486504"/>
          </a:xfrm>
          <a:prstGeom prst="rect">
            <a:avLst/>
          </a:prstGeom>
          <a:ln>
            <a:noFill/>
          </a:ln>
          <a:effectLst>
            <a:outerShdw blurRad="190500" algn="tl" rotWithShape="0">
              <a:srgbClr val="000000">
                <a:alpha val="70000"/>
              </a:srgbClr>
            </a:outerShdw>
          </a:effectLst>
        </p:spPr>
      </p:pic>
      <p:sp>
        <p:nvSpPr>
          <p:cNvPr id="19" name="Rectangle 17"/>
          <p:cNvSpPr>
            <a:spLocks noChangeArrowheads="1"/>
          </p:cNvSpPr>
          <p:nvPr/>
        </p:nvSpPr>
        <p:spPr bwMode="auto">
          <a:xfrm>
            <a:off x="1614447" y="106317"/>
            <a:ext cx="2198038" cy="615553"/>
          </a:xfrm>
          <a:prstGeom prst="rect">
            <a:avLst/>
          </a:prstGeom>
          <a:noFill/>
          <a:ln w="9525">
            <a:noFill/>
            <a:miter lim="800000"/>
            <a:headEnd/>
            <a:tailEnd/>
          </a:ln>
        </p:spPr>
        <p:txBody>
          <a:bodyPr wrap="none">
            <a:spAutoFit/>
          </a:bodyPr>
          <a:lstStyle/>
          <a:p>
            <a:pPr algn="ctr" eaLnBrk="1" hangingPunct="1"/>
            <a:r>
              <a:rPr lang="es-MX" dirty="0">
                <a:solidFill>
                  <a:schemeClr val="bg1"/>
                </a:solidFill>
              </a:rPr>
              <a:t>Sierras </a:t>
            </a:r>
            <a:r>
              <a:rPr lang="es-MX" dirty="0" err="1" smtClean="0">
                <a:solidFill>
                  <a:schemeClr val="bg1"/>
                </a:solidFill>
              </a:rPr>
              <a:t>Subandinas</a:t>
            </a:r>
            <a:endParaRPr lang="es-MX" dirty="0" smtClean="0">
              <a:solidFill>
                <a:schemeClr val="bg1"/>
              </a:solidFill>
            </a:endParaRPr>
          </a:p>
          <a:p>
            <a:pPr algn="ctr" eaLnBrk="1" hangingPunct="1"/>
            <a:r>
              <a:rPr lang="es-MX" sz="1600" dirty="0" smtClean="0">
                <a:solidFill>
                  <a:schemeClr val="bg1"/>
                </a:solidFill>
              </a:rPr>
              <a:t>Río Capillas </a:t>
            </a:r>
            <a:r>
              <a:rPr lang="es-MX" sz="1600" dirty="0" err="1" smtClean="0">
                <a:solidFill>
                  <a:schemeClr val="bg1"/>
                </a:solidFill>
              </a:rPr>
              <a:t>Section</a:t>
            </a:r>
            <a:endParaRPr lang="es-MX" sz="1600" dirty="0">
              <a:solidFill>
                <a:schemeClr val="bg1"/>
              </a:solidFill>
            </a:endParaRPr>
          </a:p>
        </p:txBody>
      </p:sp>
      <p:sp>
        <p:nvSpPr>
          <p:cNvPr id="21" name="20 Rectángulo"/>
          <p:cNvSpPr/>
          <p:nvPr/>
        </p:nvSpPr>
        <p:spPr>
          <a:xfrm>
            <a:off x="3732201" y="1458548"/>
            <a:ext cx="1527197" cy="692497"/>
          </a:xfrm>
          <a:prstGeom prst="rect">
            <a:avLst/>
          </a:prstGeom>
        </p:spPr>
        <p:txBody>
          <a:bodyPr wrap="square">
            <a:spAutoFit/>
          </a:bodyPr>
          <a:lstStyle/>
          <a:p>
            <a:pPr algn="ctr" eaLnBrk="1" hangingPunct="1">
              <a:spcBef>
                <a:spcPct val="50000"/>
              </a:spcBef>
            </a:pPr>
            <a:r>
              <a:rPr lang="en-US" sz="1300" dirty="0" smtClean="0">
                <a:solidFill>
                  <a:schemeClr val="bg1"/>
                </a:solidFill>
              </a:rPr>
              <a:t>transgression after the </a:t>
            </a:r>
            <a:r>
              <a:rPr lang="en-US" sz="1300" dirty="0" err="1" smtClean="0">
                <a:solidFill>
                  <a:schemeClr val="bg1"/>
                </a:solidFill>
              </a:rPr>
              <a:t>glaciation</a:t>
            </a:r>
            <a:r>
              <a:rPr lang="es-AR" sz="1300" dirty="0" smtClean="0">
                <a:solidFill>
                  <a:schemeClr val="bg1"/>
                </a:solidFill>
              </a:rPr>
              <a:t> </a:t>
            </a:r>
            <a:endParaRPr lang="es-ES" sz="1300" dirty="0">
              <a:solidFill>
                <a:schemeClr val="bg1"/>
              </a:solidFill>
            </a:endParaRPr>
          </a:p>
        </p:txBody>
      </p:sp>
      <p:sp>
        <p:nvSpPr>
          <p:cNvPr id="22" name="AutoShape 19"/>
          <p:cNvSpPr>
            <a:spLocks/>
          </p:cNvSpPr>
          <p:nvPr/>
        </p:nvSpPr>
        <p:spPr bwMode="auto">
          <a:xfrm>
            <a:off x="3951279" y="1785915"/>
            <a:ext cx="52387" cy="255591"/>
          </a:xfrm>
          <a:prstGeom prst="rightBracket">
            <a:avLst>
              <a:gd name="adj" fmla="val 34821"/>
            </a:avLst>
          </a:prstGeom>
          <a:noFill/>
          <a:ln w="9525">
            <a:solidFill>
              <a:schemeClr val="tx1"/>
            </a:solidFill>
            <a:round/>
            <a:headEnd/>
            <a:tailEnd/>
          </a:ln>
          <a:effectLst/>
        </p:spPr>
        <p:txBody>
          <a:bodyPr wrap="none" anchor="ctr"/>
          <a:lstStyle/>
          <a:p>
            <a:endParaRPr lang="es-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7"/>
          <p:cNvSpPr>
            <a:spLocks noChangeArrowheads="1"/>
          </p:cNvSpPr>
          <p:nvPr/>
        </p:nvSpPr>
        <p:spPr bwMode="auto">
          <a:xfrm>
            <a:off x="6716713" y="2425700"/>
            <a:ext cx="858837" cy="1000125"/>
          </a:xfrm>
          <a:prstGeom prst="rect">
            <a:avLst/>
          </a:prstGeom>
          <a:noFill/>
          <a:ln w="9525">
            <a:noFill/>
            <a:miter lim="800000"/>
            <a:headEnd/>
            <a:tailEnd/>
          </a:ln>
        </p:spPr>
        <p:txBody>
          <a:bodyPr wrap="none" anchor="ctr"/>
          <a:lstStyle/>
          <a:p>
            <a:endParaRPr lang="es-AR"/>
          </a:p>
        </p:txBody>
      </p:sp>
      <p:sp>
        <p:nvSpPr>
          <p:cNvPr id="116753" name="Rectangle 17"/>
          <p:cNvSpPr>
            <a:spLocks noChangeArrowheads="1"/>
          </p:cNvSpPr>
          <p:nvPr/>
        </p:nvSpPr>
        <p:spPr bwMode="auto">
          <a:xfrm>
            <a:off x="4827591" y="106317"/>
            <a:ext cx="2198038" cy="369332"/>
          </a:xfrm>
          <a:prstGeom prst="rect">
            <a:avLst/>
          </a:prstGeom>
          <a:noFill/>
          <a:ln w="9525">
            <a:noFill/>
            <a:miter lim="800000"/>
            <a:headEnd/>
            <a:tailEnd/>
          </a:ln>
        </p:spPr>
        <p:txBody>
          <a:bodyPr wrap="none">
            <a:spAutoFit/>
          </a:bodyPr>
          <a:lstStyle/>
          <a:p>
            <a:pPr algn="ctr" eaLnBrk="1" hangingPunct="1"/>
            <a:r>
              <a:rPr lang="es-MX" dirty="0">
                <a:solidFill>
                  <a:schemeClr val="bg1"/>
                </a:solidFill>
              </a:rPr>
              <a:t>Sierras </a:t>
            </a:r>
            <a:r>
              <a:rPr lang="es-MX" dirty="0" err="1" smtClean="0">
                <a:solidFill>
                  <a:schemeClr val="bg1"/>
                </a:solidFill>
              </a:rPr>
              <a:t>Subandinas</a:t>
            </a:r>
            <a:endParaRPr lang="es-MX" dirty="0">
              <a:solidFill>
                <a:schemeClr val="bg1"/>
              </a:solidFill>
            </a:endParaRPr>
          </a:p>
        </p:txBody>
      </p:sp>
      <p:pic>
        <p:nvPicPr>
          <p:cNvPr id="116763" name="Picture 27" descr="Aremoricanium cf"/>
          <p:cNvPicPr>
            <a:picLocks noChangeAspect="1" noChangeArrowheads="1"/>
          </p:cNvPicPr>
          <p:nvPr/>
        </p:nvPicPr>
        <p:blipFill>
          <a:blip r:embed="rId3" cstate="print"/>
          <a:srcRect/>
          <a:stretch>
            <a:fillRect/>
          </a:stretch>
        </p:blipFill>
        <p:spPr bwMode="auto">
          <a:xfrm>
            <a:off x="7643818" y="870446"/>
            <a:ext cx="1057328" cy="978952"/>
          </a:xfrm>
          <a:prstGeom prst="rect">
            <a:avLst/>
          </a:prstGeom>
          <a:ln>
            <a:noFill/>
          </a:ln>
          <a:effectLst>
            <a:outerShdw blurRad="190500" algn="tl" rotWithShape="0">
              <a:srgbClr val="000000">
                <a:alpha val="70000"/>
              </a:srgbClr>
            </a:outerShdw>
          </a:effectLst>
        </p:spPr>
      </p:pic>
      <p:pic>
        <p:nvPicPr>
          <p:cNvPr id="116765" name="Picture 29" descr="E"/>
          <p:cNvPicPr>
            <a:picLocks noChangeAspect="1" noChangeArrowheads="1"/>
          </p:cNvPicPr>
          <p:nvPr/>
        </p:nvPicPr>
        <p:blipFill>
          <a:blip r:embed="rId4" cstate="print"/>
          <a:srcRect/>
          <a:stretch>
            <a:fillRect/>
          </a:stretch>
        </p:blipFill>
        <p:spPr bwMode="auto">
          <a:xfrm>
            <a:off x="4937130" y="868423"/>
            <a:ext cx="1076552" cy="973037"/>
          </a:xfrm>
          <a:prstGeom prst="rect">
            <a:avLst/>
          </a:prstGeom>
          <a:ln>
            <a:noFill/>
          </a:ln>
          <a:effectLst>
            <a:outerShdw blurRad="190500" algn="tl" rotWithShape="0">
              <a:srgbClr val="000000">
                <a:alpha val="70000"/>
              </a:srgbClr>
            </a:outerShdw>
          </a:effectLst>
        </p:spPr>
      </p:pic>
      <p:sp>
        <p:nvSpPr>
          <p:cNvPr id="116767" name="Rectangle 31"/>
          <p:cNvSpPr>
            <a:spLocks noChangeArrowheads="1"/>
          </p:cNvSpPr>
          <p:nvPr/>
        </p:nvSpPr>
        <p:spPr bwMode="auto">
          <a:xfrm>
            <a:off x="4808560" y="592102"/>
            <a:ext cx="1406525" cy="244475"/>
          </a:xfrm>
          <a:prstGeom prst="rect">
            <a:avLst/>
          </a:prstGeom>
          <a:noFill/>
          <a:ln w="9525">
            <a:noFill/>
            <a:miter lim="800000"/>
            <a:headEnd/>
            <a:tailEnd/>
          </a:ln>
        </p:spPr>
        <p:txBody>
          <a:bodyPr anchor="ctr">
            <a:spAutoFit/>
          </a:bodyPr>
          <a:lstStyle/>
          <a:p>
            <a:pPr eaLnBrk="1" hangingPunct="1"/>
            <a:r>
              <a:rPr lang="en-GB" sz="1000" i="1" dirty="0" err="1">
                <a:solidFill>
                  <a:schemeClr val="bg1"/>
                </a:solidFill>
              </a:rPr>
              <a:t>Ericanthea</a:t>
            </a:r>
            <a:r>
              <a:rPr lang="en-GB" sz="1000" i="1" dirty="0">
                <a:solidFill>
                  <a:schemeClr val="bg1"/>
                </a:solidFill>
              </a:rPr>
              <a:t> </a:t>
            </a:r>
            <a:r>
              <a:rPr lang="en-GB" sz="1000" i="1" dirty="0" err="1">
                <a:solidFill>
                  <a:schemeClr val="bg1"/>
                </a:solidFill>
              </a:rPr>
              <a:t>pollicipes</a:t>
            </a:r>
            <a:endParaRPr lang="en-GB" dirty="0"/>
          </a:p>
        </p:txBody>
      </p:sp>
      <p:graphicFrame>
        <p:nvGraphicFramePr>
          <p:cNvPr id="116768" name="Group 32"/>
          <p:cNvGraphicFramePr>
            <a:graphicFrameLocks noGrp="1"/>
          </p:cNvGraphicFramePr>
          <p:nvPr/>
        </p:nvGraphicFramePr>
        <p:xfrm>
          <a:off x="7602579" y="629250"/>
          <a:ext cx="2063750" cy="243840"/>
        </p:xfrm>
        <a:graphic>
          <a:graphicData uri="http://schemas.openxmlformats.org/drawingml/2006/table">
            <a:tbl>
              <a:tblPr/>
              <a:tblGrid>
                <a:gridCol w="2063750"/>
              </a:tblGrid>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1000" b="0" i="1" u="none" strike="noStrike" cap="none" normalizeH="0" baseline="0" dirty="0" smtClean="0">
                          <a:ln>
                            <a:noFill/>
                          </a:ln>
                          <a:solidFill>
                            <a:schemeClr val="bg1"/>
                          </a:solidFill>
                          <a:effectLst/>
                          <a:latin typeface="Arial" charset="0"/>
                          <a:cs typeface="Arial" charset="0"/>
                        </a:rPr>
                        <a:t>A. </a:t>
                      </a:r>
                      <a:r>
                        <a:rPr kumimoji="0" lang="es-ES" sz="1000" b="0" i="0" u="none" strike="noStrike" cap="none" normalizeH="0" baseline="0" dirty="0" smtClean="0">
                          <a:ln>
                            <a:noFill/>
                          </a:ln>
                          <a:solidFill>
                            <a:schemeClr val="bg1"/>
                          </a:solidFill>
                          <a:effectLst/>
                          <a:latin typeface="Arial" charset="0"/>
                          <a:cs typeface="Arial" charset="0"/>
                        </a:rPr>
                        <a:t>cf. </a:t>
                      </a:r>
                      <a:r>
                        <a:rPr kumimoji="0" lang="es-ES" sz="1000" b="0" i="1" u="none" strike="noStrike" cap="none" normalizeH="0" baseline="0" dirty="0" err="1" smtClean="0">
                          <a:ln>
                            <a:noFill/>
                          </a:ln>
                          <a:solidFill>
                            <a:schemeClr val="bg1"/>
                          </a:solidFill>
                          <a:effectLst/>
                          <a:latin typeface="Arial" charset="0"/>
                          <a:cs typeface="Arial" charset="0"/>
                        </a:rPr>
                        <a:t>tosotrichion</a:t>
                      </a:r>
                      <a:endParaRPr kumimoji="0" lang="es-ES" sz="1000" b="0" i="1" u="none" strike="noStrike" cap="none" normalizeH="0" baseline="0" dirty="0" smtClean="0">
                        <a:ln>
                          <a:noFill/>
                        </a:ln>
                        <a:solidFill>
                          <a:schemeClr val="bg1"/>
                        </a:solidFill>
                        <a:effectLst/>
                        <a:latin typeface="Arial" charset="0"/>
                      </a:endParaRPr>
                    </a:p>
                  </a:txBody>
                  <a:tcPr anchor="b" horzOverflow="overflow">
                    <a:lnL cap="flat">
                      <a:noFill/>
                    </a:lnL>
                    <a:lnR cap="flat">
                      <a:noFill/>
                    </a:lnR>
                    <a:lnT cap="flat">
                      <a:noFill/>
                    </a:lnT>
                    <a:lnB cap="flat">
                      <a:noFill/>
                    </a:lnB>
                    <a:lnTlToBr>
                      <a:noFill/>
                    </a:lnTlToBr>
                    <a:lnBlToTr>
                      <a:noFill/>
                    </a:lnBlToTr>
                    <a:noFill/>
                  </a:tcPr>
                </a:tc>
              </a:tr>
            </a:tbl>
          </a:graphicData>
        </a:graphic>
      </p:graphicFrame>
      <p:pic>
        <p:nvPicPr>
          <p:cNvPr id="116794" name="Picture 58" descr="cf"/>
          <p:cNvPicPr>
            <a:picLocks noChangeAspect="1" noChangeArrowheads="1"/>
          </p:cNvPicPr>
          <p:nvPr/>
        </p:nvPicPr>
        <p:blipFill>
          <a:blip r:embed="rId5" cstate="print"/>
          <a:srcRect/>
          <a:stretch>
            <a:fillRect/>
          </a:stretch>
        </p:blipFill>
        <p:spPr bwMode="auto">
          <a:xfrm>
            <a:off x="6167442" y="868966"/>
            <a:ext cx="1308721" cy="980432"/>
          </a:xfrm>
          <a:prstGeom prst="rect">
            <a:avLst/>
          </a:prstGeom>
          <a:ln>
            <a:noFill/>
          </a:ln>
          <a:effectLst>
            <a:outerShdw blurRad="190500" algn="tl" rotWithShape="0">
              <a:srgbClr val="000000">
                <a:alpha val="70000"/>
              </a:srgbClr>
            </a:outerShdw>
          </a:effectLst>
        </p:spPr>
      </p:pic>
      <p:sp>
        <p:nvSpPr>
          <p:cNvPr id="116795" name="Rectangle 59"/>
          <p:cNvSpPr>
            <a:spLocks noChangeArrowheads="1"/>
          </p:cNvSpPr>
          <p:nvPr/>
        </p:nvSpPr>
        <p:spPr bwMode="auto">
          <a:xfrm>
            <a:off x="6232567" y="628615"/>
            <a:ext cx="1406525" cy="244475"/>
          </a:xfrm>
          <a:prstGeom prst="rect">
            <a:avLst/>
          </a:prstGeom>
          <a:noFill/>
          <a:ln w="9525">
            <a:noFill/>
            <a:miter lim="800000"/>
            <a:headEnd/>
            <a:tailEnd/>
          </a:ln>
        </p:spPr>
        <p:txBody>
          <a:bodyPr anchor="ctr">
            <a:spAutoFit/>
          </a:bodyPr>
          <a:lstStyle/>
          <a:p>
            <a:pPr eaLnBrk="1" hangingPunct="1"/>
            <a:r>
              <a:rPr lang="en-GB" sz="1000" i="1" dirty="0" err="1">
                <a:solidFill>
                  <a:schemeClr val="bg1"/>
                </a:solidFill>
              </a:rPr>
              <a:t>Aremoricanium</a:t>
            </a:r>
            <a:r>
              <a:rPr lang="en-GB" sz="1000" dirty="0">
                <a:solidFill>
                  <a:schemeClr val="bg1"/>
                </a:solidFill>
              </a:rPr>
              <a:t> sp.</a:t>
            </a:r>
            <a:endParaRPr lang="en-GB" dirty="0"/>
          </a:p>
        </p:txBody>
      </p:sp>
      <p:pic>
        <p:nvPicPr>
          <p:cNvPr id="34" name="Picture 10" descr="Fig S3 Rubinstein et al"/>
          <p:cNvPicPr>
            <a:picLocks noChangeAspect="1" noChangeArrowheads="1"/>
          </p:cNvPicPr>
          <p:nvPr/>
        </p:nvPicPr>
        <p:blipFill>
          <a:blip r:embed="rId6"/>
          <a:srcRect/>
          <a:stretch>
            <a:fillRect/>
          </a:stretch>
        </p:blipFill>
        <p:spPr bwMode="auto">
          <a:xfrm>
            <a:off x="4273612" y="4227556"/>
            <a:ext cx="4789487" cy="2378075"/>
          </a:xfrm>
          <a:prstGeom prst="rect">
            <a:avLst/>
          </a:prstGeom>
          <a:ln>
            <a:noFill/>
          </a:ln>
          <a:effectLst>
            <a:glow rad="228600">
              <a:schemeClr val="accent4">
                <a:satMod val="175000"/>
                <a:alpha val="40000"/>
              </a:schemeClr>
            </a:glow>
            <a:outerShdw blurRad="190500" algn="tl" rotWithShape="0">
              <a:srgbClr val="000000">
                <a:alpha val="70000"/>
              </a:srgbClr>
            </a:outerShdw>
          </a:effectLst>
        </p:spPr>
      </p:pic>
      <p:sp>
        <p:nvSpPr>
          <p:cNvPr id="35" name="Rectangle 11"/>
          <p:cNvSpPr>
            <a:spLocks noChangeArrowheads="1"/>
          </p:cNvSpPr>
          <p:nvPr/>
        </p:nvSpPr>
        <p:spPr bwMode="auto">
          <a:xfrm>
            <a:off x="2271681" y="4557100"/>
            <a:ext cx="2087562" cy="1938992"/>
          </a:xfrm>
          <a:prstGeom prst="rect">
            <a:avLst/>
          </a:prstGeom>
          <a:noFill/>
          <a:ln w="9525">
            <a:noFill/>
            <a:miter lim="800000"/>
            <a:headEnd/>
            <a:tailEnd/>
          </a:ln>
        </p:spPr>
        <p:txBody>
          <a:bodyPr anchor="ctr">
            <a:spAutoFit/>
          </a:bodyPr>
          <a:lstStyle/>
          <a:p>
            <a:pPr eaLnBrk="1" hangingPunct="1"/>
            <a:r>
              <a:rPr lang="en-US" sz="1000" b="1" i="1" dirty="0" err="1">
                <a:solidFill>
                  <a:schemeClr val="bg1"/>
                </a:solidFill>
              </a:rPr>
              <a:t>Chomotriletes</a:t>
            </a:r>
            <a:r>
              <a:rPr lang="en-US" sz="1000" b="1" dirty="0">
                <a:solidFill>
                  <a:schemeClr val="bg1"/>
                </a:solidFill>
              </a:rPr>
              <a:t>? sp. </a:t>
            </a:r>
            <a:r>
              <a:rPr lang="en-US" sz="1000" b="1" dirty="0" smtClean="0">
                <a:solidFill>
                  <a:schemeClr val="bg1"/>
                </a:solidFill>
              </a:rPr>
              <a:t>(a, b)</a:t>
            </a:r>
            <a:r>
              <a:rPr lang="es-ES" sz="1000" b="1" dirty="0" smtClean="0">
                <a:solidFill>
                  <a:schemeClr val="bg1"/>
                </a:solidFill>
              </a:rPr>
              <a:t> </a:t>
            </a:r>
            <a:endParaRPr lang="es-ES" sz="1000" b="1" dirty="0">
              <a:solidFill>
                <a:schemeClr val="bg1"/>
              </a:solidFill>
            </a:endParaRPr>
          </a:p>
          <a:p>
            <a:pPr eaLnBrk="1" hangingPunct="1"/>
            <a:endParaRPr lang="es-ES" sz="1000" b="1" dirty="0">
              <a:solidFill>
                <a:schemeClr val="bg1"/>
              </a:solidFill>
            </a:endParaRPr>
          </a:p>
          <a:p>
            <a:pPr eaLnBrk="1" hangingPunct="1"/>
            <a:r>
              <a:rPr lang="es-ES" sz="1000" b="1" i="1" dirty="0" err="1">
                <a:solidFill>
                  <a:schemeClr val="bg1"/>
                </a:solidFill>
              </a:rPr>
              <a:t>Gneudnaspora</a:t>
            </a:r>
            <a:r>
              <a:rPr lang="es-ES" sz="1000" b="1" i="1" dirty="0">
                <a:solidFill>
                  <a:schemeClr val="bg1"/>
                </a:solidFill>
              </a:rPr>
              <a:t> </a:t>
            </a:r>
            <a:r>
              <a:rPr lang="es-ES" sz="1000" b="1" dirty="0">
                <a:solidFill>
                  <a:schemeClr val="bg1"/>
                </a:solidFill>
              </a:rPr>
              <a:t>(</a:t>
            </a:r>
            <a:r>
              <a:rPr lang="es-ES" sz="1000" b="1" i="1" dirty="0" err="1">
                <a:solidFill>
                  <a:schemeClr val="bg1"/>
                </a:solidFill>
              </a:rPr>
              <a:t>Laevolancis</a:t>
            </a:r>
            <a:r>
              <a:rPr lang="es-ES" sz="1000" b="1" dirty="0">
                <a:solidFill>
                  <a:schemeClr val="bg1"/>
                </a:solidFill>
              </a:rPr>
              <a:t>)</a:t>
            </a:r>
            <a:r>
              <a:rPr lang="es-ES" sz="1000" b="1" i="1" dirty="0">
                <a:solidFill>
                  <a:schemeClr val="bg1"/>
                </a:solidFill>
              </a:rPr>
              <a:t> </a:t>
            </a:r>
            <a:r>
              <a:rPr lang="es-ES" sz="1000" b="1" i="1" dirty="0" err="1">
                <a:solidFill>
                  <a:schemeClr val="bg1"/>
                </a:solidFill>
              </a:rPr>
              <a:t>divellomedia</a:t>
            </a:r>
            <a:r>
              <a:rPr lang="es-ES" sz="1000" b="1" dirty="0">
                <a:solidFill>
                  <a:schemeClr val="bg1"/>
                </a:solidFill>
              </a:rPr>
              <a:t> </a:t>
            </a:r>
            <a:r>
              <a:rPr lang="es-ES" sz="1000" b="1" dirty="0" err="1">
                <a:solidFill>
                  <a:schemeClr val="bg1"/>
                </a:solidFill>
              </a:rPr>
              <a:t>or</a:t>
            </a:r>
            <a:r>
              <a:rPr lang="es-ES" sz="1000" b="1" dirty="0">
                <a:solidFill>
                  <a:schemeClr val="bg1"/>
                </a:solidFill>
              </a:rPr>
              <a:t> </a:t>
            </a:r>
            <a:r>
              <a:rPr lang="es-ES" sz="1000" b="1" dirty="0" smtClean="0">
                <a:solidFill>
                  <a:schemeClr val="bg1"/>
                </a:solidFill>
              </a:rPr>
              <a:t> G</a:t>
            </a:r>
            <a:r>
              <a:rPr lang="es-ES" sz="1000" b="1" dirty="0">
                <a:solidFill>
                  <a:schemeClr val="bg1"/>
                </a:solidFill>
              </a:rPr>
              <a:t>. (</a:t>
            </a:r>
            <a:r>
              <a:rPr lang="es-ES" sz="1000" b="1" i="1" dirty="0" err="1">
                <a:solidFill>
                  <a:schemeClr val="bg1"/>
                </a:solidFill>
              </a:rPr>
              <a:t>Laevolancis</a:t>
            </a:r>
            <a:r>
              <a:rPr lang="es-ES" sz="1000" b="1" i="1" dirty="0">
                <a:solidFill>
                  <a:schemeClr val="bg1"/>
                </a:solidFill>
              </a:rPr>
              <a:t>) </a:t>
            </a:r>
            <a:r>
              <a:rPr lang="es-ES" sz="1000" b="1" i="1" dirty="0" err="1">
                <a:solidFill>
                  <a:schemeClr val="bg1"/>
                </a:solidFill>
              </a:rPr>
              <a:t>chibrikova</a:t>
            </a:r>
            <a:r>
              <a:rPr lang="es-ES" sz="1000" b="1" dirty="0">
                <a:solidFill>
                  <a:schemeClr val="bg1"/>
                </a:solidFill>
              </a:rPr>
              <a:t> </a:t>
            </a:r>
            <a:r>
              <a:rPr lang="es-ES" sz="1000" b="1" dirty="0" smtClean="0">
                <a:solidFill>
                  <a:schemeClr val="bg1"/>
                </a:solidFill>
              </a:rPr>
              <a:t> (c)  </a:t>
            </a:r>
            <a:endParaRPr lang="es-ES" sz="1000" b="1" dirty="0">
              <a:solidFill>
                <a:schemeClr val="bg1"/>
              </a:solidFill>
            </a:endParaRPr>
          </a:p>
          <a:p>
            <a:pPr eaLnBrk="1" hangingPunct="1"/>
            <a:endParaRPr lang="es-ES" sz="1000" b="1" i="1" dirty="0">
              <a:solidFill>
                <a:schemeClr val="bg1"/>
              </a:solidFill>
            </a:endParaRPr>
          </a:p>
          <a:p>
            <a:pPr eaLnBrk="1" hangingPunct="1"/>
            <a:r>
              <a:rPr lang="es-ES" sz="1000" b="1" i="1" dirty="0" err="1">
                <a:solidFill>
                  <a:schemeClr val="bg1"/>
                </a:solidFill>
              </a:rPr>
              <a:t>Sphaerassacus</a:t>
            </a:r>
            <a:r>
              <a:rPr lang="es-ES" sz="1000" b="1" dirty="0">
                <a:solidFill>
                  <a:schemeClr val="bg1"/>
                </a:solidFill>
              </a:rPr>
              <a:t> </a:t>
            </a:r>
            <a:r>
              <a:rPr lang="es-ES" sz="1000" b="1" i="1" dirty="0" err="1" smtClean="0">
                <a:solidFill>
                  <a:schemeClr val="bg1"/>
                </a:solidFill>
              </a:rPr>
              <a:t>glabellus</a:t>
            </a:r>
            <a:r>
              <a:rPr lang="es-ES" sz="1000" b="1" i="1" dirty="0">
                <a:solidFill>
                  <a:schemeClr val="bg1"/>
                </a:solidFill>
              </a:rPr>
              <a:t> </a:t>
            </a:r>
            <a:r>
              <a:rPr lang="es-ES" sz="1000" b="1" dirty="0" smtClean="0">
                <a:solidFill>
                  <a:schemeClr val="bg1"/>
                </a:solidFill>
              </a:rPr>
              <a:t>(d-f)</a:t>
            </a:r>
            <a:endParaRPr lang="es-ES" sz="1000" b="1" dirty="0">
              <a:solidFill>
                <a:schemeClr val="bg1"/>
              </a:solidFill>
            </a:endParaRPr>
          </a:p>
          <a:p>
            <a:pPr eaLnBrk="1" hangingPunct="1"/>
            <a:endParaRPr lang="es-ES" sz="1000" b="1" i="1" dirty="0">
              <a:solidFill>
                <a:schemeClr val="bg1"/>
              </a:solidFill>
            </a:endParaRPr>
          </a:p>
          <a:p>
            <a:pPr eaLnBrk="1" hangingPunct="1"/>
            <a:r>
              <a:rPr lang="es-ES" sz="1000" b="1" i="1" dirty="0" err="1">
                <a:solidFill>
                  <a:schemeClr val="bg1"/>
                </a:solidFill>
              </a:rPr>
              <a:t>Tetrahedraletes</a:t>
            </a:r>
            <a:r>
              <a:rPr lang="es-ES" sz="1000" b="1" i="1" dirty="0">
                <a:solidFill>
                  <a:schemeClr val="bg1"/>
                </a:solidFill>
              </a:rPr>
              <a:t> </a:t>
            </a:r>
            <a:r>
              <a:rPr lang="es-ES" sz="1000" b="1" dirty="0">
                <a:solidFill>
                  <a:schemeClr val="bg1"/>
                </a:solidFill>
              </a:rPr>
              <a:t>cf</a:t>
            </a:r>
            <a:r>
              <a:rPr lang="es-ES" sz="1000" b="1" i="1" dirty="0">
                <a:solidFill>
                  <a:schemeClr val="bg1"/>
                </a:solidFill>
              </a:rPr>
              <a:t>. </a:t>
            </a:r>
            <a:r>
              <a:rPr lang="es-ES" sz="1000" b="1" i="1" dirty="0" err="1" smtClean="0">
                <a:solidFill>
                  <a:schemeClr val="bg1"/>
                </a:solidFill>
              </a:rPr>
              <a:t>medinensis</a:t>
            </a:r>
            <a:r>
              <a:rPr lang="es-ES" sz="1000" b="1" i="1" dirty="0" smtClean="0">
                <a:solidFill>
                  <a:schemeClr val="bg1"/>
                </a:solidFill>
              </a:rPr>
              <a:t> (g)</a:t>
            </a:r>
            <a:endParaRPr lang="es-ES" sz="1000" b="1" dirty="0">
              <a:solidFill>
                <a:schemeClr val="bg1"/>
              </a:solidFill>
            </a:endParaRPr>
          </a:p>
          <a:p>
            <a:pPr eaLnBrk="1" hangingPunct="1"/>
            <a:endParaRPr lang="es-ES" sz="1000" b="1" dirty="0">
              <a:solidFill>
                <a:schemeClr val="bg1"/>
              </a:solidFill>
            </a:endParaRPr>
          </a:p>
          <a:p>
            <a:pPr eaLnBrk="1" hangingPunct="1"/>
            <a:r>
              <a:rPr lang="es-ES" sz="1000" b="1" dirty="0" smtClean="0">
                <a:solidFill>
                  <a:schemeClr val="bg1"/>
                </a:solidFill>
              </a:rPr>
              <a:t>new </a:t>
            </a:r>
            <a:r>
              <a:rPr lang="es-ES" sz="1000" b="1" dirty="0" err="1" smtClean="0">
                <a:solidFill>
                  <a:schemeClr val="bg1"/>
                </a:solidFill>
              </a:rPr>
              <a:t>genus</a:t>
            </a:r>
            <a:r>
              <a:rPr lang="es-ES" sz="1000" b="1" dirty="0" smtClean="0">
                <a:solidFill>
                  <a:schemeClr val="bg1"/>
                </a:solidFill>
              </a:rPr>
              <a:t> (h)</a:t>
            </a:r>
            <a:endParaRPr lang="es-ES" sz="1000" b="1" dirty="0">
              <a:solidFill>
                <a:schemeClr val="bg1"/>
              </a:solidFill>
            </a:endParaRPr>
          </a:p>
        </p:txBody>
      </p:sp>
      <p:pic>
        <p:nvPicPr>
          <p:cNvPr id="36" name="35 Imagen" descr="100_0771b (FmZj).jpg"/>
          <p:cNvPicPr>
            <a:picLocks noChangeAspect="1"/>
          </p:cNvPicPr>
          <p:nvPr/>
        </p:nvPicPr>
        <p:blipFill>
          <a:blip r:embed="rId7" cstate="print"/>
          <a:stretch>
            <a:fillRect/>
          </a:stretch>
        </p:blipFill>
        <p:spPr>
          <a:xfrm>
            <a:off x="117414" y="103797"/>
            <a:ext cx="2437560" cy="1828170"/>
          </a:xfrm>
          <a:prstGeom prst="rect">
            <a:avLst/>
          </a:prstGeom>
          <a:ln>
            <a:noFill/>
          </a:ln>
          <a:effectLst>
            <a:outerShdw blurRad="190500" algn="tl" rotWithShape="0">
              <a:srgbClr val="000000">
                <a:alpha val="70000"/>
              </a:srgbClr>
            </a:outerShdw>
          </a:effectLst>
        </p:spPr>
      </p:pic>
      <p:pic>
        <p:nvPicPr>
          <p:cNvPr id="39" name="38 Imagen" descr="columna Zanjón.JPG"/>
          <p:cNvPicPr>
            <a:picLocks noChangeAspect="1"/>
          </p:cNvPicPr>
          <p:nvPr/>
        </p:nvPicPr>
        <p:blipFill>
          <a:blip r:embed="rId8" cstate="print"/>
          <a:stretch>
            <a:fillRect/>
          </a:stretch>
        </p:blipFill>
        <p:spPr>
          <a:xfrm>
            <a:off x="44388" y="1996181"/>
            <a:ext cx="2263806" cy="4792015"/>
          </a:xfrm>
          <a:prstGeom prst="rect">
            <a:avLst/>
          </a:prstGeom>
          <a:ln>
            <a:noFill/>
          </a:ln>
          <a:effectLst>
            <a:outerShdw blurRad="190500" algn="tl" rotWithShape="0">
              <a:srgbClr val="000000">
                <a:alpha val="70000"/>
              </a:srgbClr>
            </a:outerShdw>
          </a:effectLst>
        </p:spPr>
      </p:pic>
      <p:pic>
        <p:nvPicPr>
          <p:cNvPr id="18" name="Picture 11" descr="Carte Scotese"/>
          <p:cNvPicPr>
            <a:picLocks noChangeAspect="1" noChangeArrowheads="1"/>
          </p:cNvPicPr>
          <p:nvPr/>
        </p:nvPicPr>
        <p:blipFill>
          <a:blip r:embed="rId9"/>
          <a:srcRect/>
          <a:stretch>
            <a:fillRect/>
          </a:stretch>
        </p:blipFill>
        <p:spPr bwMode="auto">
          <a:xfrm>
            <a:off x="4900617" y="1968480"/>
            <a:ext cx="3852862" cy="2079625"/>
          </a:xfrm>
          <a:prstGeom prst="rect">
            <a:avLst/>
          </a:prstGeom>
          <a:ln>
            <a:noFill/>
          </a:ln>
          <a:effectLst>
            <a:outerShdw blurRad="190500" algn="tl" rotWithShape="0">
              <a:srgbClr val="000000">
                <a:alpha val="70000"/>
              </a:srgbClr>
            </a:outerShdw>
          </a:effectLst>
        </p:spPr>
      </p:pic>
      <p:sp>
        <p:nvSpPr>
          <p:cNvPr id="19" name="18 Rectángulo"/>
          <p:cNvSpPr/>
          <p:nvPr/>
        </p:nvSpPr>
        <p:spPr>
          <a:xfrm>
            <a:off x="2271681" y="6615001"/>
            <a:ext cx="3738524" cy="246221"/>
          </a:xfrm>
          <a:prstGeom prst="rect">
            <a:avLst/>
          </a:prstGeom>
        </p:spPr>
        <p:txBody>
          <a:bodyPr wrap="none">
            <a:spAutoFit/>
          </a:bodyPr>
          <a:lstStyle/>
          <a:p>
            <a:r>
              <a:rPr lang="es-MX" sz="1000" dirty="0" smtClean="0">
                <a:solidFill>
                  <a:schemeClr val="bg1"/>
                </a:solidFill>
              </a:rPr>
              <a:t>Rubinstein, </a:t>
            </a:r>
            <a:r>
              <a:rPr lang="es-MX" sz="1000" dirty="0" err="1" smtClean="0">
                <a:solidFill>
                  <a:schemeClr val="bg1"/>
                </a:solidFill>
              </a:rPr>
              <a:t>Gerrienne</a:t>
            </a:r>
            <a:r>
              <a:rPr lang="es-MX" sz="1000" dirty="0" smtClean="0">
                <a:solidFill>
                  <a:schemeClr val="bg1"/>
                </a:solidFill>
              </a:rPr>
              <a:t>, de la Puente, </a:t>
            </a:r>
            <a:r>
              <a:rPr lang="es-MX" sz="1000" dirty="0" err="1" smtClean="0">
                <a:solidFill>
                  <a:schemeClr val="bg1"/>
                </a:solidFill>
              </a:rPr>
              <a:t>Astini</a:t>
            </a:r>
            <a:r>
              <a:rPr lang="es-MX" sz="1000" dirty="0" smtClean="0">
                <a:solidFill>
                  <a:schemeClr val="bg1"/>
                </a:solidFill>
              </a:rPr>
              <a:t> i &amp; </a:t>
            </a:r>
            <a:r>
              <a:rPr lang="es-MX" sz="1000" dirty="0" err="1" smtClean="0">
                <a:solidFill>
                  <a:schemeClr val="bg1"/>
                </a:solidFill>
              </a:rPr>
              <a:t>Steemans</a:t>
            </a:r>
            <a:r>
              <a:rPr lang="es-MX" sz="1000" dirty="0" smtClean="0">
                <a:solidFill>
                  <a:schemeClr val="bg1"/>
                </a:solidFill>
              </a:rPr>
              <a:t>, 2010</a:t>
            </a:r>
            <a:endParaRPr lang="es-AR" sz="1000" dirty="0">
              <a:solidFill>
                <a:schemeClr val="bg1"/>
              </a:solidFill>
            </a:endParaRPr>
          </a:p>
        </p:txBody>
      </p:sp>
      <p:grpSp>
        <p:nvGrpSpPr>
          <p:cNvPr id="21" name="20 Grupo"/>
          <p:cNvGrpSpPr/>
          <p:nvPr/>
        </p:nvGrpSpPr>
        <p:grpSpPr>
          <a:xfrm>
            <a:off x="3170239" y="617499"/>
            <a:ext cx="1547813" cy="2300319"/>
            <a:chOff x="3170239" y="617499"/>
            <a:chExt cx="1547813" cy="2300319"/>
          </a:xfrm>
        </p:grpSpPr>
        <p:pic>
          <p:nvPicPr>
            <p:cNvPr id="116781" name="Picture 45" descr="cf Lagenochitina combazi"/>
            <p:cNvPicPr>
              <a:picLocks noChangeAspect="1" noChangeArrowheads="1"/>
            </p:cNvPicPr>
            <p:nvPr/>
          </p:nvPicPr>
          <p:blipFill>
            <a:blip r:embed="rId10"/>
            <a:srcRect/>
            <a:stretch>
              <a:fillRect/>
            </a:stretch>
          </p:blipFill>
          <p:spPr bwMode="auto">
            <a:xfrm>
              <a:off x="3498856" y="727038"/>
              <a:ext cx="815149" cy="1248472"/>
            </a:xfrm>
            <a:prstGeom prst="rect">
              <a:avLst/>
            </a:prstGeom>
            <a:ln>
              <a:noFill/>
            </a:ln>
            <a:effectLst>
              <a:outerShdw blurRad="190500" algn="tl" rotWithShape="0">
                <a:srgbClr val="000000">
                  <a:alpha val="70000"/>
                </a:srgbClr>
              </a:outerShdw>
            </a:effectLst>
          </p:spPr>
        </p:pic>
        <p:sp>
          <p:nvSpPr>
            <p:cNvPr id="116782" name="Rectangle 46"/>
            <p:cNvSpPr>
              <a:spLocks noChangeArrowheads="1"/>
            </p:cNvSpPr>
            <p:nvPr/>
          </p:nvSpPr>
          <p:spPr bwMode="auto">
            <a:xfrm>
              <a:off x="3170239" y="1958048"/>
              <a:ext cx="1511300" cy="461665"/>
            </a:xfrm>
            <a:prstGeom prst="rect">
              <a:avLst/>
            </a:prstGeom>
            <a:noFill/>
            <a:ln w="9525">
              <a:noFill/>
              <a:miter lim="800000"/>
              <a:headEnd/>
              <a:tailEnd/>
            </a:ln>
          </p:spPr>
          <p:txBody>
            <a:bodyPr anchor="ctr">
              <a:spAutoFit/>
            </a:bodyPr>
            <a:lstStyle/>
            <a:p>
              <a:pPr algn="ctr" eaLnBrk="1" hangingPunct="1"/>
              <a:r>
                <a:rPr lang="es-ES" sz="800" b="1" i="1" dirty="0" err="1">
                  <a:solidFill>
                    <a:schemeClr val="bg1"/>
                  </a:solidFill>
                </a:rPr>
                <a:t>Lagenochitina</a:t>
              </a:r>
              <a:r>
                <a:rPr lang="es-ES" sz="800" b="1" i="1" dirty="0">
                  <a:solidFill>
                    <a:schemeClr val="bg1"/>
                  </a:solidFill>
                </a:rPr>
                <a:t> </a:t>
              </a:r>
              <a:r>
                <a:rPr lang="es-ES" sz="800" b="1" i="1" dirty="0" err="1">
                  <a:solidFill>
                    <a:schemeClr val="bg1"/>
                  </a:solidFill>
                </a:rPr>
                <a:t>combazi</a:t>
              </a:r>
              <a:r>
                <a:rPr lang="es-ES" sz="800" b="1" dirty="0">
                  <a:solidFill>
                    <a:schemeClr val="bg1"/>
                  </a:solidFill>
                </a:rPr>
                <a:t> </a:t>
              </a:r>
              <a:r>
                <a:rPr lang="es-ES" sz="800" b="1" dirty="0" err="1">
                  <a:solidFill>
                    <a:schemeClr val="bg1"/>
                  </a:solidFill>
                </a:rPr>
                <a:t>emend</a:t>
              </a:r>
              <a:r>
                <a:rPr lang="es-ES" sz="800" b="1" dirty="0">
                  <a:solidFill>
                    <a:schemeClr val="bg1"/>
                  </a:solidFill>
                </a:rPr>
                <a:t>. </a:t>
              </a:r>
              <a:r>
                <a:rPr lang="es-ES" sz="800" b="1" dirty="0" smtClean="0">
                  <a:solidFill>
                    <a:schemeClr val="bg1"/>
                  </a:solidFill>
                </a:rPr>
                <a:t>(</a:t>
              </a:r>
              <a:r>
                <a:rPr lang="es-ES" sz="800" b="1" dirty="0">
                  <a:solidFill>
                    <a:schemeClr val="bg1"/>
                  </a:solidFill>
                </a:rPr>
                <a:t>de la Puente, 2010).</a:t>
              </a:r>
              <a:endParaRPr lang="es-ES" sz="800" b="1" dirty="0"/>
            </a:p>
          </p:txBody>
        </p:sp>
        <p:sp>
          <p:nvSpPr>
            <p:cNvPr id="116783" name="Text Box 47"/>
            <p:cNvSpPr txBox="1">
              <a:spLocks noChangeArrowheads="1"/>
            </p:cNvSpPr>
            <p:nvPr/>
          </p:nvSpPr>
          <p:spPr bwMode="auto">
            <a:xfrm>
              <a:off x="3170239" y="2394598"/>
              <a:ext cx="1457325" cy="523220"/>
            </a:xfrm>
            <a:prstGeom prst="rect">
              <a:avLst/>
            </a:prstGeom>
            <a:noFill/>
            <a:ln w="9525">
              <a:noFill/>
              <a:miter lim="800000"/>
              <a:headEnd/>
              <a:tailEnd/>
            </a:ln>
          </p:spPr>
          <p:txBody>
            <a:bodyPr>
              <a:spAutoFit/>
            </a:bodyPr>
            <a:lstStyle/>
            <a:p>
              <a:pPr algn="ctr" eaLnBrk="1" hangingPunct="1"/>
              <a:r>
                <a:rPr lang="es-ES" sz="800" dirty="0" err="1" smtClean="0">
                  <a:solidFill>
                    <a:schemeClr val="bg1"/>
                  </a:solidFill>
                </a:rPr>
                <a:t>Dapingian</a:t>
              </a:r>
              <a:r>
                <a:rPr lang="es-ES" sz="800" dirty="0" smtClean="0">
                  <a:solidFill>
                    <a:schemeClr val="bg1"/>
                  </a:solidFill>
                </a:rPr>
                <a:t> of </a:t>
              </a:r>
              <a:r>
                <a:rPr lang="es-ES" sz="800" dirty="0">
                  <a:solidFill>
                    <a:schemeClr val="bg1"/>
                  </a:solidFill>
                </a:rPr>
                <a:t>China (</a:t>
              </a:r>
              <a:r>
                <a:rPr lang="es-ES" sz="800" dirty="0" err="1">
                  <a:solidFill>
                    <a:schemeClr val="bg1"/>
                  </a:solidFill>
                </a:rPr>
                <a:t>Chen</a:t>
              </a:r>
              <a:r>
                <a:rPr lang="es-ES" sz="800" dirty="0">
                  <a:solidFill>
                    <a:schemeClr val="bg1"/>
                  </a:solidFill>
                </a:rPr>
                <a:t> </a:t>
              </a:r>
              <a:r>
                <a:rPr lang="es-ES" sz="800" i="1" dirty="0">
                  <a:solidFill>
                    <a:schemeClr val="bg1"/>
                  </a:solidFill>
                </a:rPr>
                <a:t>et al</a:t>
              </a:r>
              <a:r>
                <a:rPr lang="es-ES" sz="800" dirty="0">
                  <a:solidFill>
                    <a:schemeClr val="bg1"/>
                  </a:solidFill>
                </a:rPr>
                <a:t>., 2009)</a:t>
              </a:r>
              <a:r>
                <a:rPr lang="es-ES" sz="800" dirty="0"/>
                <a:t> </a:t>
              </a:r>
            </a:p>
            <a:p>
              <a:pPr algn="ctr" eaLnBrk="1" hangingPunct="1">
                <a:spcBef>
                  <a:spcPct val="50000"/>
                </a:spcBef>
              </a:pPr>
              <a:endParaRPr lang="es-ES" sz="800" dirty="0"/>
            </a:p>
          </p:txBody>
        </p:sp>
        <p:sp>
          <p:nvSpPr>
            <p:cNvPr id="20" name="19 Rectángulo"/>
            <p:cNvSpPr/>
            <p:nvPr/>
          </p:nvSpPr>
          <p:spPr bwMode="auto">
            <a:xfrm>
              <a:off x="3184506" y="617499"/>
              <a:ext cx="1533546" cy="2300319"/>
            </a:xfrm>
            <a:prstGeom prst="rect">
              <a:avLst/>
            </a:prstGeom>
            <a:no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0"/>
          <p:cNvSpPr>
            <a:spLocks noChangeArrowheads="1"/>
          </p:cNvSpPr>
          <p:nvPr/>
        </p:nvSpPr>
        <p:spPr bwMode="auto">
          <a:xfrm>
            <a:off x="3444829" y="5540735"/>
            <a:ext cx="1784405" cy="246221"/>
          </a:xfrm>
          <a:prstGeom prst="rect">
            <a:avLst/>
          </a:prstGeom>
          <a:noFill/>
          <a:ln w="9525">
            <a:noFill/>
            <a:miter lim="800000"/>
            <a:headEnd/>
            <a:tailEnd/>
          </a:ln>
        </p:spPr>
        <p:txBody>
          <a:bodyPr wrap="square">
            <a:spAutoFit/>
          </a:bodyPr>
          <a:lstStyle/>
          <a:p>
            <a:pPr eaLnBrk="1" hangingPunct="1"/>
            <a:r>
              <a:rPr lang="es-MX" sz="1000" dirty="0" smtClean="0">
                <a:solidFill>
                  <a:schemeClr val="bg1"/>
                </a:solidFill>
              </a:rPr>
              <a:t>Laja Morada </a:t>
            </a:r>
            <a:r>
              <a:rPr lang="es-MX" sz="1000" dirty="0" err="1" smtClean="0">
                <a:solidFill>
                  <a:schemeClr val="bg1"/>
                </a:solidFill>
              </a:rPr>
              <a:t>Member</a:t>
            </a:r>
            <a:endParaRPr lang="es-ES" sz="1000" dirty="0">
              <a:solidFill>
                <a:schemeClr val="bg1"/>
              </a:solidFill>
            </a:endParaRPr>
          </a:p>
        </p:txBody>
      </p:sp>
      <p:pic>
        <p:nvPicPr>
          <p:cNvPr id="3" name="Picture 62" descr="Aremoricanium M26-1a 7595_1"/>
          <p:cNvPicPr>
            <a:picLocks noChangeAspect="1" noChangeArrowheads="1"/>
          </p:cNvPicPr>
          <p:nvPr/>
        </p:nvPicPr>
        <p:blipFill>
          <a:blip r:embed="rId3" cstate="print"/>
          <a:srcRect/>
          <a:stretch>
            <a:fillRect/>
          </a:stretch>
        </p:blipFill>
        <p:spPr bwMode="auto">
          <a:xfrm>
            <a:off x="7777394" y="4349796"/>
            <a:ext cx="1103140" cy="868341"/>
          </a:xfrm>
          <a:prstGeom prst="rect">
            <a:avLst/>
          </a:prstGeom>
          <a:ln>
            <a:noFill/>
          </a:ln>
          <a:effectLst>
            <a:outerShdw blurRad="190500" algn="tl" rotWithShape="0">
              <a:srgbClr val="000000">
                <a:alpha val="70000"/>
              </a:srgbClr>
            </a:outerShdw>
          </a:effectLst>
        </p:spPr>
      </p:pic>
      <p:pic>
        <p:nvPicPr>
          <p:cNvPr id="4" name="Picture 63" descr="cf"/>
          <p:cNvPicPr>
            <a:picLocks noChangeAspect="1" noChangeArrowheads="1"/>
          </p:cNvPicPr>
          <p:nvPr/>
        </p:nvPicPr>
        <p:blipFill>
          <a:blip r:embed="rId4" cstate="print"/>
          <a:srcRect/>
          <a:stretch>
            <a:fillRect/>
          </a:stretch>
        </p:blipFill>
        <p:spPr bwMode="auto">
          <a:xfrm>
            <a:off x="6121400" y="4268799"/>
            <a:ext cx="1152562" cy="1020356"/>
          </a:xfrm>
          <a:prstGeom prst="roundRect">
            <a:avLst>
              <a:gd name="adj" fmla="val 4167"/>
            </a:avLst>
          </a:prstGeom>
          <a:solidFill>
            <a:srgbClr val="FFFFFF"/>
          </a:solidFill>
          <a:ln w="76200" cap="sq">
            <a:solidFill>
              <a:srgbClr val="FF66F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64"/>
          <p:cNvSpPr>
            <a:spLocks noChangeArrowheads="1"/>
          </p:cNvSpPr>
          <p:nvPr/>
        </p:nvSpPr>
        <p:spPr bwMode="auto">
          <a:xfrm>
            <a:off x="7858170" y="5254650"/>
            <a:ext cx="1406525" cy="215444"/>
          </a:xfrm>
          <a:prstGeom prst="rect">
            <a:avLst/>
          </a:prstGeom>
          <a:noFill/>
          <a:ln w="9525">
            <a:noFill/>
            <a:miter lim="800000"/>
            <a:headEnd/>
            <a:tailEnd/>
          </a:ln>
        </p:spPr>
        <p:txBody>
          <a:bodyPr anchor="ctr">
            <a:spAutoFit/>
          </a:bodyPr>
          <a:lstStyle/>
          <a:p>
            <a:pPr eaLnBrk="1" hangingPunct="1"/>
            <a:r>
              <a:rPr lang="en-GB" sz="800" i="1" dirty="0" err="1">
                <a:solidFill>
                  <a:schemeClr val="bg1"/>
                </a:solidFill>
              </a:rPr>
              <a:t>Aremoricanium</a:t>
            </a:r>
            <a:r>
              <a:rPr lang="en-GB" sz="800" dirty="0">
                <a:solidFill>
                  <a:schemeClr val="bg1"/>
                </a:solidFill>
              </a:rPr>
              <a:t> sp.</a:t>
            </a:r>
            <a:endParaRPr lang="en-GB" sz="800" dirty="0"/>
          </a:p>
        </p:txBody>
      </p:sp>
      <p:sp>
        <p:nvSpPr>
          <p:cNvPr id="6" name="Rectangle 65"/>
          <p:cNvSpPr>
            <a:spLocks noChangeArrowheads="1"/>
          </p:cNvSpPr>
          <p:nvPr/>
        </p:nvSpPr>
        <p:spPr bwMode="auto">
          <a:xfrm>
            <a:off x="6269080" y="5327676"/>
            <a:ext cx="1406525" cy="215444"/>
          </a:xfrm>
          <a:prstGeom prst="rect">
            <a:avLst/>
          </a:prstGeom>
          <a:noFill/>
          <a:ln w="9525">
            <a:noFill/>
            <a:miter lim="800000"/>
            <a:headEnd/>
            <a:tailEnd/>
          </a:ln>
        </p:spPr>
        <p:txBody>
          <a:bodyPr anchor="ctr">
            <a:spAutoFit/>
          </a:bodyPr>
          <a:lstStyle/>
          <a:p>
            <a:pPr eaLnBrk="1" hangingPunct="1"/>
            <a:r>
              <a:rPr lang="en-GB" sz="800" b="1" dirty="0">
                <a:solidFill>
                  <a:schemeClr val="bg1"/>
                </a:solidFill>
              </a:rPr>
              <a:t>  </a:t>
            </a:r>
            <a:r>
              <a:rPr lang="en-GB" sz="800" b="1" dirty="0" err="1" smtClean="0">
                <a:solidFill>
                  <a:schemeClr val="bg1"/>
                </a:solidFill>
              </a:rPr>
              <a:t>Cryptospore</a:t>
            </a:r>
            <a:r>
              <a:rPr lang="en-GB" sz="800" b="1" dirty="0" smtClean="0">
                <a:solidFill>
                  <a:schemeClr val="bg1"/>
                </a:solidFill>
              </a:rPr>
              <a:t>?</a:t>
            </a:r>
            <a:endParaRPr lang="en-GB" sz="800" b="1" dirty="0"/>
          </a:p>
        </p:txBody>
      </p:sp>
      <p:pic>
        <p:nvPicPr>
          <p:cNvPr id="8" name="Picture 10" descr="V40-2h 7589_1"/>
          <p:cNvPicPr>
            <a:picLocks noChangeAspect="1" noChangeArrowheads="1"/>
          </p:cNvPicPr>
          <p:nvPr/>
        </p:nvPicPr>
        <p:blipFill>
          <a:blip r:embed="rId5" cstate="print">
            <a:lum contrast="12000"/>
          </a:blip>
          <a:srcRect/>
          <a:stretch>
            <a:fillRect/>
          </a:stretch>
        </p:blipFill>
        <p:spPr bwMode="auto">
          <a:xfrm>
            <a:off x="7900320" y="471447"/>
            <a:ext cx="1053240" cy="1028716"/>
          </a:xfrm>
          <a:prstGeom prst="rect">
            <a:avLst/>
          </a:prstGeom>
          <a:ln>
            <a:noFill/>
          </a:ln>
          <a:effectLst>
            <a:outerShdw blurRad="190500" algn="tl" rotWithShape="0">
              <a:srgbClr val="000000">
                <a:alpha val="70000"/>
              </a:srgbClr>
            </a:outerShdw>
          </a:effectLst>
        </p:spPr>
      </p:pic>
      <p:pic>
        <p:nvPicPr>
          <p:cNvPr id="9" name="Picture 11" descr="W45-4c 7589_1"/>
          <p:cNvPicPr>
            <a:picLocks noChangeAspect="1" noChangeArrowheads="1"/>
          </p:cNvPicPr>
          <p:nvPr/>
        </p:nvPicPr>
        <p:blipFill>
          <a:blip r:embed="rId6" cstate="print">
            <a:lum contrast="12000"/>
          </a:blip>
          <a:srcRect/>
          <a:stretch>
            <a:fillRect/>
          </a:stretch>
        </p:blipFill>
        <p:spPr bwMode="auto">
          <a:xfrm>
            <a:off x="7931196" y="1931967"/>
            <a:ext cx="1065857" cy="1023935"/>
          </a:xfrm>
          <a:prstGeom prst="rect">
            <a:avLst/>
          </a:prstGeom>
          <a:ln>
            <a:noFill/>
          </a:ln>
          <a:effectLst>
            <a:outerShdw blurRad="190500" algn="tl" rotWithShape="0">
              <a:srgbClr val="000000">
                <a:alpha val="70000"/>
              </a:srgbClr>
            </a:outerShdw>
          </a:effectLst>
        </p:spPr>
      </p:pic>
      <p:pic>
        <p:nvPicPr>
          <p:cNvPr id="10" name="Picture 12" descr="N38-0g 7589_1"/>
          <p:cNvPicPr>
            <a:picLocks noChangeAspect="1" noChangeArrowheads="1"/>
          </p:cNvPicPr>
          <p:nvPr/>
        </p:nvPicPr>
        <p:blipFill>
          <a:blip r:embed="rId7" cstate="print">
            <a:lum bright="-10000" contrast="30000"/>
          </a:blip>
          <a:srcRect/>
          <a:stretch>
            <a:fillRect/>
          </a:stretch>
        </p:blipFill>
        <p:spPr bwMode="auto">
          <a:xfrm>
            <a:off x="6715671" y="472041"/>
            <a:ext cx="996447" cy="1031297"/>
          </a:xfrm>
          <a:prstGeom prst="rect">
            <a:avLst/>
          </a:prstGeom>
          <a:ln>
            <a:noFill/>
          </a:ln>
          <a:effectLst>
            <a:outerShdw blurRad="190500" algn="tl" rotWithShape="0">
              <a:srgbClr val="000000">
                <a:alpha val="70000"/>
              </a:srgbClr>
            </a:outerShdw>
          </a:effectLst>
        </p:spPr>
      </p:pic>
      <p:pic>
        <p:nvPicPr>
          <p:cNvPr id="11" name="Picture 13" descr="N42-0h 7589_1"/>
          <p:cNvPicPr>
            <a:picLocks noChangeAspect="1" noChangeArrowheads="1"/>
          </p:cNvPicPr>
          <p:nvPr/>
        </p:nvPicPr>
        <p:blipFill>
          <a:blip r:embed="rId8" cstate="print">
            <a:lum contrast="10000"/>
          </a:blip>
          <a:srcRect/>
          <a:stretch>
            <a:fillRect/>
          </a:stretch>
        </p:blipFill>
        <p:spPr bwMode="auto">
          <a:xfrm>
            <a:off x="6799293" y="1940463"/>
            <a:ext cx="949338" cy="1013868"/>
          </a:xfrm>
          <a:prstGeom prst="rect">
            <a:avLst/>
          </a:prstGeom>
          <a:ln>
            <a:noFill/>
          </a:ln>
          <a:effectLst>
            <a:outerShdw blurRad="190500" algn="tl" rotWithShape="0">
              <a:srgbClr val="000000">
                <a:alpha val="70000"/>
              </a:srgbClr>
            </a:outerShdw>
          </a:effectLst>
        </p:spPr>
      </p:pic>
      <p:sp>
        <p:nvSpPr>
          <p:cNvPr id="12" name="Rectangle 18"/>
          <p:cNvSpPr>
            <a:spLocks noChangeArrowheads="1"/>
          </p:cNvSpPr>
          <p:nvPr/>
        </p:nvSpPr>
        <p:spPr bwMode="auto">
          <a:xfrm>
            <a:off x="6726267" y="1566837"/>
            <a:ext cx="2287806" cy="215444"/>
          </a:xfrm>
          <a:prstGeom prst="rect">
            <a:avLst/>
          </a:prstGeom>
          <a:noFill/>
          <a:ln w="9525">
            <a:noFill/>
            <a:miter lim="800000"/>
            <a:headEnd/>
            <a:tailEnd/>
          </a:ln>
        </p:spPr>
        <p:txBody>
          <a:bodyPr wrap="none">
            <a:spAutoFit/>
          </a:bodyPr>
          <a:lstStyle/>
          <a:p>
            <a:pPr eaLnBrk="1" hangingPunct="1">
              <a:spcBef>
                <a:spcPct val="50000"/>
              </a:spcBef>
            </a:pPr>
            <a:r>
              <a:rPr lang="es-MX" sz="800" i="1" dirty="0" err="1">
                <a:solidFill>
                  <a:schemeClr val="bg1"/>
                </a:solidFill>
              </a:rPr>
              <a:t>Arkonia</a:t>
            </a:r>
            <a:r>
              <a:rPr lang="es-MX" sz="800" i="1" dirty="0">
                <a:solidFill>
                  <a:schemeClr val="bg1"/>
                </a:solidFill>
              </a:rPr>
              <a:t> </a:t>
            </a:r>
            <a:r>
              <a:rPr lang="es-MX" sz="800" i="1" dirty="0" err="1">
                <a:solidFill>
                  <a:schemeClr val="bg1"/>
                </a:solidFill>
              </a:rPr>
              <a:t>tenuata</a:t>
            </a:r>
            <a:r>
              <a:rPr lang="es-MX" sz="800" i="1" dirty="0">
                <a:solidFill>
                  <a:schemeClr val="bg1"/>
                </a:solidFill>
              </a:rPr>
              <a:t>          </a:t>
            </a:r>
            <a:r>
              <a:rPr lang="es-MX" sz="800" i="1" dirty="0" smtClean="0">
                <a:solidFill>
                  <a:schemeClr val="bg1"/>
                </a:solidFill>
              </a:rPr>
              <a:t>     </a:t>
            </a:r>
            <a:r>
              <a:rPr lang="es-MX" sz="800" i="1" dirty="0" err="1">
                <a:solidFill>
                  <a:schemeClr val="bg1"/>
                </a:solidFill>
              </a:rPr>
              <a:t>Ericanthea</a:t>
            </a:r>
            <a:r>
              <a:rPr lang="es-MX" sz="800" i="1" dirty="0">
                <a:solidFill>
                  <a:schemeClr val="bg1"/>
                </a:solidFill>
              </a:rPr>
              <a:t> </a:t>
            </a:r>
            <a:r>
              <a:rPr lang="es-MX" sz="800" i="1" dirty="0" err="1">
                <a:solidFill>
                  <a:schemeClr val="bg1"/>
                </a:solidFill>
              </a:rPr>
              <a:t>pollicipes</a:t>
            </a:r>
            <a:endParaRPr lang="es-MX" sz="800" i="1" dirty="0">
              <a:solidFill>
                <a:schemeClr val="bg1"/>
              </a:solidFill>
            </a:endParaRPr>
          </a:p>
        </p:txBody>
      </p:sp>
      <p:sp>
        <p:nvSpPr>
          <p:cNvPr id="13" name="Rectangle 19"/>
          <p:cNvSpPr>
            <a:spLocks noChangeArrowheads="1"/>
          </p:cNvSpPr>
          <p:nvPr/>
        </p:nvSpPr>
        <p:spPr bwMode="auto">
          <a:xfrm>
            <a:off x="6570644" y="3027357"/>
            <a:ext cx="2601994" cy="215444"/>
          </a:xfrm>
          <a:prstGeom prst="rect">
            <a:avLst/>
          </a:prstGeom>
          <a:noFill/>
          <a:ln w="9525">
            <a:noFill/>
            <a:miter lim="800000"/>
            <a:headEnd/>
            <a:tailEnd/>
          </a:ln>
        </p:spPr>
        <p:txBody>
          <a:bodyPr wrap="none">
            <a:spAutoFit/>
          </a:bodyPr>
          <a:lstStyle/>
          <a:p>
            <a:pPr eaLnBrk="1" hangingPunct="1">
              <a:spcBef>
                <a:spcPct val="50000"/>
              </a:spcBef>
            </a:pPr>
            <a:r>
              <a:rPr lang="es-MX" sz="800" i="1" dirty="0" err="1">
                <a:solidFill>
                  <a:schemeClr val="bg1"/>
                </a:solidFill>
              </a:rPr>
              <a:t>Barakella</a:t>
            </a:r>
            <a:r>
              <a:rPr lang="es-MX" sz="800" dirty="0">
                <a:solidFill>
                  <a:schemeClr val="bg1"/>
                </a:solidFill>
              </a:rPr>
              <a:t> cf. </a:t>
            </a:r>
            <a:r>
              <a:rPr lang="es-MX" sz="800" i="1" dirty="0">
                <a:solidFill>
                  <a:schemeClr val="bg1"/>
                </a:solidFill>
              </a:rPr>
              <a:t>B. rara    </a:t>
            </a:r>
            <a:r>
              <a:rPr lang="es-MX" sz="800" i="1" dirty="0" smtClean="0">
                <a:solidFill>
                  <a:schemeClr val="bg1"/>
                </a:solidFill>
              </a:rPr>
              <a:t> </a:t>
            </a:r>
            <a:r>
              <a:rPr lang="es-MX" sz="800" i="1" dirty="0" err="1">
                <a:solidFill>
                  <a:schemeClr val="bg1"/>
                </a:solidFill>
              </a:rPr>
              <a:t>Liliosphaeridium</a:t>
            </a:r>
            <a:r>
              <a:rPr lang="es-MX" sz="800" i="1" dirty="0">
                <a:solidFill>
                  <a:schemeClr val="bg1"/>
                </a:solidFill>
              </a:rPr>
              <a:t> </a:t>
            </a:r>
            <a:r>
              <a:rPr lang="es-MX" sz="800" i="1" dirty="0" smtClean="0">
                <a:solidFill>
                  <a:schemeClr val="bg1"/>
                </a:solidFill>
              </a:rPr>
              <a:t> </a:t>
            </a:r>
            <a:r>
              <a:rPr lang="es-MX" sz="800" i="1" dirty="0" err="1" smtClean="0">
                <a:solidFill>
                  <a:schemeClr val="bg1"/>
                </a:solidFill>
              </a:rPr>
              <a:t>intermedium</a:t>
            </a:r>
            <a:endParaRPr lang="es-MX" sz="800" i="1" dirty="0">
              <a:solidFill>
                <a:schemeClr val="bg1"/>
              </a:solidFill>
            </a:endParaRPr>
          </a:p>
        </p:txBody>
      </p:sp>
      <p:pic>
        <p:nvPicPr>
          <p:cNvPr id="15" name="14 Imagen" descr="columna Labrado Capillas.JPG"/>
          <p:cNvPicPr>
            <a:picLocks noChangeAspect="1"/>
          </p:cNvPicPr>
          <p:nvPr/>
        </p:nvPicPr>
        <p:blipFill>
          <a:blip r:embed="rId9" cstate="print"/>
          <a:stretch>
            <a:fillRect/>
          </a:stretch>
        </p:blipFill>
        <p:spPr>
          <a:xfrm>
            <a:off x="117414" y="361908"/>
            <a:ext cx="2694621" cy="6409224"/>
          </a:xfrm>
          <a:prstGeom prst="rect">
            <a:avLst/>
          </a:prstGeom>
          <a:ln>
            <a:noFill/>
          </a:ln>
          <a:effectLst>
            <a:outerShdw blurRad="190500" algn="tl" rotWithShape="0">
              <a:srgbClr val="000000">
                <a:alpha val="70000"/>
              </a:srgbClr>
            </a:outerShdw>
          </a:effectLst>
        </p:spPr>
      </p:pic>
      <p:pic>
        <p:nvPicPr>
          <p:cNvPr id="16" name="15 Imagen" descr="100_0917b (MbLM,MbL).JPG"/>
          <p:cNvPicPr>
            <a:picLocks noChangeAspect="1"/>
          </p:cNvPicPr>
          <p:nvPr/>
        </p:nvPicPr>
        <p:blipFill>
          <a:blip r:embed="rId10" cstate="print"/>
          <a:stretch>
            <a:fillRect/>
          </a:stretch>
        </p:blipFill>
        <p:spPr>
          <a:xfrm>
            <a:off x="2892402" y="3772189"/>
            <a:ext cx="2555910" cy="1701539"/>
          </a:xfrm>
          <a:prstGeom prst="rect">
            <a:avLst/>
          </a:prstGeom>
          <a:ln>
            <a:solidFill>
              <a:schemeClr val="tx1">
                <a:lumMod val="50000"/>
                <a:lumOff val="50000"/>
              </a:schemeClr>
            </a:solidFill>
          </a:ln>
          <a:effectLst>
            <a:outerShdw blurRad="190500" algn="tl" rotWithShape="0">
              <a:srgbClr val="000000">
                <a:alpha val="70000"/>
              </a:srgbClr>
            </a:outerShdw>
          </a:effectLst>
        </p:spPr>
      </p:pic>
      <p:sp>
        <p:nvSpPr>
          <p:cNvPr id="17" name="16 Rectángulo"/>
          <p:cNvSpPr/>
          <p:nvPr/>
        </p:nvSpPr>
        <p:spPr>
          <a:xfrm>
            <a:off x="3038454" y="65602"/>
            <a:ext cx="2198038" cy="369332"/>
          </a:xfrm>
          <a:prstGeom prst="rect">
            <a:avLst/>
          </a:prstGeom>
        </p:spPr>
        <p:txBody>
          <a:bodyPr wrap="none">
            <a:spAutoFit/>
          </a:bodyPr>
          <a:lstStyle/>
          <a:p>
            <a:pPr eaLnBrk="1" hangingPunct="1"/>
            <a:r>
              <a:rPr lang="es-MX" dirty="0" smtClean="0">
                <a:solidFill>
                  <a:schemeClr val="bg1"/>
                </a:solidFill>
              </a:rPr>
              <a:t>Sierras </a:t>
            </a:r>
            <a:r>
              <a:rPr lang="es-MX" dirty="0" err="1" smtClean="0">
                <a:solidFill>
                  <a:schemeClr val="bg1"/>
                </a:solidFill>
              </a:rPr>
              <a:t>Subandinas</a:t>
            </a:r>
            <a:endParaRPr lang="es-MX" dirty="0">
              <a:solidFill>
                <a:schemeClr val="bg1"/>
              </a:solidFill>
            </a:endParaRPr>
          </a:p>
        </p:txBody>
      </p:sp>
      <p:sp>
        <p:nvSpPr>
          <p:cNvPr id="18" name="Rectangle 60"/>
          <p:cNvSpPr>
            <a:spLocks noChangeArrowheads="1"/>
          </p:cNvSpPr>
          <p:nvPr/>
        </p:nvSpPr>
        <p:spPr bwMode="auto">
          <a:xfrm>
            <a:off x="5568931" y="3830643"/>
            <a:ext cx="1558979" cy="246221"/>
          </a:xfrm>
          <a:prstGeom prst="rect">
            <a:avLst/>
          </a:prstGeom>
          <a:noFill/>
          <a:ln w="9525">
            <a:noFill/>
            <a:miter lim="800000"/>
            <a:headEnd/>
            <a:tailEnd/>
          </a:ln>
        </p:spPr>
        <p:txBody>
          <a:bodyPr wrap="square">
            <a:spAutoFit/>
          </a:bodyPr>
          <a:lstStyle/>
          <a:p>
            <a:pPr eaLnBrk="1" hangingPunct="1"/>
            <a:r>
              <a:rPr lang="es-MX" sz="1000" dirty="0" smtClean="0">
                <a:solidFill>
                  <a:schemeClr val="bg1"/>
                </a:solidFill>
              </a:rPr>
              <a:t>Lagunilla </a:t>
            </a:r>
            <a:r>
              <a:rPr lang="es-MX" sz="1000" dirty="0" err="1" smtClean="0">
                <a:solidFill>
                  <a:schemeClr val="bg1"/>
                </a:solidFill>
              </a:rPr>
              <a:t>Member</a:t>
            </a:r>
            <a:endParaRPr lang="es-ES" sz="1000" dirty="0">
              <a:solidFill>
                <a:schemeClr val="bg1"/>
              </a:solidFill>
            </a:endParaRPr>
          </a:p>
        </p:txBody>
      </p:sp>
      <p:cxnSp>
        <p:nvCxnSpPr>
          <p:cNvPr id="20" name="19 Conector recto de flecha"/>
          <p:cNvCxnSpPr/>
          <p:nvPr/>
        </p:nvCxnSpPr>
        <p:spPr bwMode="auto">
          <a:xfrm rot="10800000" flipV="1">
            <a:off x="3878256" y="3976694"/>
            <a:ext cx="1716109" cy="693747"/>
          </a:xfrm>
          <a:prstGeom prst="straightConnector1">
            <a:avLst/>
          </a:prstGeom>
          <a:ln>
            <a:headEnd type="none" w="med" len="med"/>
            <a:tailEnd type="arrow"/>
          </a:ln>
        </p:spPr>
        <p:style>
          <a:lnRef idx="2">
            <a:schemeClr val="accent5"/>
          </a:lnRef>
          <a:fillRef idx="0">
            <a:schemeClr val="accent5"/>
          </a:fillRef>
          <a:effectRef idx="1">
            <a:schemeClr val="accent5"/>
          </a:effectRef>
          <a:fontRef idx="minor">
            <a:schemeClr val="tx1"/>
          </a:fontRef>
        </p:style>
      </p:cxnSp>
      <p:cxnSp>
        <p:nvCxnSpPr>
          <p:cNvPr id="22" name="21 Conector recto de flecha"/>
          <p:cNvCxnSpPr/>
          <p:nvPr/>
        </p:nvCxnSpPr>
        <p:spPr bwMode="auto">
          <a:xfrm rot="5400000" flipH="1" flipV="1">
            <a:off x="4718052" y="5218137"/>
            <a:ext cx="511182" cy="438156"/>
          </a:xfrm>
          <a:prstGeom prst="straightConnector1">
            <a:avLst/>
          </a:prstGeom>
          <a:ln>
            <a:headEnd type="none" w="med" len="med"/>
            <a:tailEnd type="arrow"/>
          </a:ln>
        </p:spPr>
        <p:style>
          <a:lnRef idx="2">
            <a:schemeClr val="accent5"/>
          </a:lnRef>
          <a:fillRef idx="0">
            <a:schemeClr val="accent5"/>
          </a:fillRef>
          <a:effectRef idx="1">
            <a:schemeClr val="accent5"/>
          </a:effectRef>
          <a:fontRef idx="minor">
            <a:schemeClr val="tx1"/>
          </a:fontRef>
        </p:style>
      </p:cxnSp>
      <p:pic>
        <p:nvPicPr>
          <p:cNvPr id="23" name="Picture 14" descr="F23-0h 7589_1"/>
          <p:cNvPicPr>
            <a:picLocks noChangeAspect="1" noChangeArrowheads="1"/>
          </p:cNvPicPr>
          <p:nvPr/>
        </p:nvPicPr>
        <p:blipFill>
          <a:blip r:embed="rId11" cstate="print">
            <a:lum contrast="6000"/>
          </a:blip>
          <a:srcRect/>
          <a:stretch>
            <a:fillRect/>
          </a:stretch>
        </p:blipFill>
        <p:spPr bwMode="auto">
          <a:xfrm rot="5400000">
            <a:off x="5336765" y="1844258"/>
            <a:ext cx="1331158" cy="962013"/>
          </a:xfrm>
          <a:prstGeom prst="roundRect">
            <a:avLst>
              <a:gd name="adj" fmla="val 4167"/>
            </a:avLst>
          </a:prstGeom>
          <a:solidFill>
            <a:srgbClr val="FFFFFF"/>
          </a:solidFill>
          <a:ln w="76200" cap="sq">
            <a:solidFill>
              <a:srgbClr val="92D05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4" name="Picture 15" descr="P36-1h 7589"/>
          <p:cNvPicPr>
            <a:picLocks noChangeAspect="1" noChangeArrowheads="1"/>
          </p:cNvPicPr>
          <p:nvPr/>
        </p:nvPicPr>
        <p:blipFill>
          <a:blip r:embed="rId12" cstate="print">
            <a:lum bright="-6000" contrast="30000"/>
          </a:blip>
          <a:srcRect/>
          <a:stretch>
            <a:fillRect/>
          </a:stretch>
        </p:blipFill>
        <p:spPr bwMode="auto">
          <a:xfrm>
            <a:off x="5375286" y="471447"/>
            <a:ext cx="1147645" cy="909635"/>
          </a:xfrm>
          <a:prstGeom prst="roundRect">
            <a:avLst>
              <a:gd name="adj" fmla="val 4167"/>
            </a:avLst>
          </a:prstGeom>
          <a:solidFill>
            <a:srgbClr val="FFFFFF"/>
          </a:solidFill>
          <a:ln w="76200" cap="sq">
            <a:solidFill>
              <a:srgbClr val="92D05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5" name="Rectangle 16"/>
          <p:cNvSpPr>
            <a:spLocks noChangeArrowheads="1"/>
          </p:cNvSpPr>
          <p:nvPr/>
        </p:nvSpPr>
        <p:spPr bwMode="auto">
          <a:xfrm>
            <a:off x="5229234" y="3028890"/>
            <a:ext cx="1497033" cy="400110"/>
          </a:xfrm>
          <a:prstGeom prst="rect">
            <a:avLst/>
          </a:prstGeom>
          <a:noFill/>
          <a:ln w="9525">
            <a:noFill/>
            <a:miter lim="800000"/>
            <a:headEnd/>
            <a:tailEnd/>
          </a:ln>
        </p:spPr>
        <p:txBody>
          <a:bodyPr wrap="square">
            <a:spAutoFit/>
          </a:bodyPr>
          <a:lstStyle/>
          <a:p>
            <a:pPr algn="ctr" eaLnBrk="1" hangingPunct="1">
              <a:spcBef>
                <a:spcPct val="50000"/>
              </a:spcBef>
            </a:pPr>
            <a:r>
              <a:rPr lang="pt-BR" sz="800" b="1" dirty="0">
                <a:solidFill>
                  <a:schemeClr val="bg1"/>
                </a:solidFill>
              </a:rPr>
              <a:t>?</a:t>
            </a:r>
            <a:r>
              <a:rPr lang="pt-BR" sz="800" b="1" dirty="0" err="1">
                <a:solidFill>
                  <a:schemeClr val="bg1"/>
                </a:solidFill>
              </a:rPr>
              <a:t>Morphon</a:t>
            </a:r>
            <a:r>
              <a:rPr lang="pt-BR" sz="800" b="1" dirty="0">
                <a:solidFill>
                  <a:schemeClr val="bg1"/>
                </a:solidFill>
              </a:rPr>
              <a:t> </a:t>
            </a:r>
            <a:r>
              <a:rPr lang="pt-BR" sz="800" b="1" i="1" dirty="0" err="1" smtClean="0">
                <a:solidFill>
                  <a:schemeClr val="bg1"/>
                </a:solidFill>
              </a:rPr>
              <a:t>Dyadospora</a:t>
            </a:r>
            <a:endParaRPr lang="pt-BR" sz="800" b="1" i="1" dirty="0" smtClean="0">
              <a:solidFill>
                <a:schemeClr val="bg1"/>
              </a:solidFill>
            </a:endParaRPr>
          </a:p>
          <a:p>
            <a:pPr algn="ctr" eaLnBrk="1" hangingPunct="1">
              <a:spcBef>
                <a:spcPct val="50000"/>
              </a:spcBef>
            </a:pPr>
            <a:r>
              <a:rPr lang="pt-BR" sz="800" b="1" i="1" dirty="0" smtClean="0">
                <a:solidFill>
                  <a:schemeClr val="bg1"/>
                </a:solidFill>
              </a:rPr>
              <a:t> </a:t>
            </a:r>
            <a:r>
              <a:rPr lang="pt-BR" sz="800" b="1" i="1" dirty="0" err="1" smtClean="0">
                <a:solidFill>
                  <a:schemeClr val="bg1"/>
                </a:solidFill>
              </a:rPr>
              <a:t>murusattenuata</a:t>
            </a:r>
            <a:r>
              <a:rPr lang="pt-BR" sz="800" b="1" dirty="0" smtClean="0"/>
              <a:t> </a:t>
            </a:r>
            <a:endParaRPr lang="pt-BR" sz="800" b="1" dirty="0"/>
          </a:p>
        </p:txBody>
      </p:sp>
      <p:sp>
        <p:nvSpPr>
          <p:cNvPr id="26" name="Rectangle 17"/>
          <p:cNvSpPr>
            <a:spLocks noChangeArrowheads="1"/>
          </p:cNvSpPr>
          <p:nvPr/>
        </p:nvSpPr>
        <p:spPr bwMode="auto">
          <a:xfrm>
            <a:off x="5536517" y="1384272"/>
            <a:ext cx="857927" cy="215444"/>
          </a:xfrm>
          <a:prstGeom prst="rect">
            <a:avLst/>
          </a:prstGeom>
          <a:noFill/>
          <a:ln w="9525">
            <a:noFill/>
            <a:miter lim="800000"/>
            <a:headEnd/>
            <a:tailEnd/>
          </a:ln>
        </p:spPr>
        <p:txBody>
          <a:bodyPr wrap="none">
            <a:spAutoFit/>
          </a:bodyPr>
          <a:lstStyle/>
          <a:p>
            <a:pPr eaLnBrk="1" hangingPunct="1">
              <a:spcBef>
                <a:spcPct val="50000"/>
              </a:spcBef>
            </a:pPr>
            <a:r>
              <a:rPr lang="es-MX" sz="800" b="1" dirty="0" err="1" smtClean="0">
                <a:solidFill>
                  <a:schemeClr val="bg1"/>
                </a:solidFill>
              </a:rPr>
              <a:t>Cryptospore</a:t>
            </a:r>
            <a:r>
              <a:rPr lang="es-MX" sz="800" b="1" dirty="0" smtClean="0">
                <a:solidFill>
                  <a:schemeClr val="bg1"/>
                </a:solidFill>
              </a:rPr>
              <a:t>?</a:t>
            </a:r>
            <a:endParaRPr lang="es-MX" sz="800" b="1" dirty="0">
              <a:solidFill>
                <a:schemeClr val="bg1"/>
              </a:solidFill>
            </a:endParaRPr>
          </a:p>
        </p:txBody>
      </p:sp>
      <p:pic>
        <p:nvPicPr>
          <p:cNvPr id="27" name="26 Imagen" descr="100_0802b (FmCapj).jpg"/>
          <p:cNvPicPr>
            <a:picLocks noChangeAspect="1"/>
          </p:cNvPicPr>
          <p:nvPr/>
        </p:nvPicPr>
        <p:blipFill>
          <a:blip r:embed="rId13" cstate="print"/>
          <a:stretch>
            <a:fillRect/>
          </a:stretch>
        </p:blipFill>
        <p:spPr>
          <a:xfrm>
            <a:off x="2892402" y="471447"/>
            <a:ext cx="2409858" cy="1807394"/>
          </a:xfrm>
          <a:prstGeom prst="rect">
            <a:avLst/>
          </a:prstGeom>
          <a:ln>
            <a:noFill/>
          </a:ln>
          <a:effectLst>
            <a:outerShdw blurRad="190500" algn="tl" rotWithShape="0">
              <a:srgbClr val="000000">
                <a:alpha val="70000"/>
              </a:srgbClr>
            </a:outerShdw>
          </a:effectLst>
        </p:spPr>
      </p:pic>
      <p:sp>
        <p:nvSpPr>
          <p:cNvPr id="30" name="29 Rectángulo"/>
          <p:cNvSpPr/>
          <p:nvPr/>
        </p:nvSpPr>
        <p:spPr>
          <a:xfrm>
            <a:off x="2892402" y="6505462"/>
            <a:ext cx="2026517" cy="246221"/>
          </a:xfrm>
          <a:prstGeom prst="rect">
            <a:avLst/>
          </a:prstGeom>
        </p:spPr>
        <p:txBody>
          <a:bodyPr wrap="none">
            <a:spAutoFit/>
          </a:bodyPr>
          <a:lstStyle/>
          <a:p>
            <a:r>
              <a:rPr lang="es-MX" sz="1000" dirty="0" smtClean="0">
                <a:solidFill>
                  <a:schemeClr val="bg1"/>
                </a:solidFill>
              </a:rPr>
              <a:t>Rubinstein, </a:t>
            </a:r>
            <a:r>
              <a:rPr lang="es-MX" sz="1000" dirty="0" err="1" smtClean="0">
                <a:solidFill>
                  <a:schemeClr val="bg1"/>
                </a:solidFill>
              </a:rPr>
              <a:t>Vecoli</a:t>
            </a:r>
            <a:r>
              <a:rPr lang="es-MX" sz="1000" dirty="0" smtClean="0">
                <a:solidFill>
                  <a:schemeClr val="bg1"/>
                </a:solidFill>
              </a:rPr>
              <a:t> &amp; </a:t>
            </a:r>
            <a:r>
              <a:rPr lang="es-MX" sz="1000" dirty="0" err="1" smtClean="0">
                <a:solidFill>
                  <a:schemeClr val="bg1"/>
                </a:solidFill>
              </a:rPr>
              <a:t>Astini</a:t>
            </a:r>
            <a:r>
              <a:rPr lang="es-MX" sz="1000" dirty="0" smtClean="0">
                <a:solidFill>
                  <a:schemeClr val="bg1"/>
                </a:solidFill>
              </a:rPr>
              <a:t>, 2010</a:t>
            </a:r>
            <a:endParaRPr lang="es-AR" sz="10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51 Rectángulo"/>
          <p:cNvSpPr/>
          <p:nvPr/>
        </p:nvSpPr>
        <p:spPr bwMode="auto">
          <a:xfrm>
            <a:off x="6835806" y="0"/>
            <a:ext cx="2308194" cy="3100383"/>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AR" sz="1800" b="0" i="0" u="none" strike="noStrike" cap="none" normalizeH="0" baseline="0" smtClean="0">
              <a:solidFill>
                <a:schemeClr val="tx1"/>
              </a:solidFill>
              <a:effectLst/>
              <a:latin typeface="Arial" charset="0"/>
            </a:endParaRPr>
          </a:p>
        </p:txBody>
      </p:sp>
      <p:graphicFrame>
        <p:nvGraphicFramePr>
          <p:cNvPr id="136306" name="Group 114"/>
          <p:cNvGraphicFramePr>
            <a:graphicFrameLocks noGrp="1"/>
          </p:cNvGraphicFramePr>
          <p:nvPr/>
        </p:nvGraphicFramePr>
        <p:xfrm>
          <a:off x="3924300" y="4230688"/>
          <a:ext cx="2628900" cy="243840"/>
        </p:xfrm>
        <a:graphic>
          <a:graphicData uri="http://schemas.openxmlformats.org/drawingml/2006/table">
            <a:tbl>
              <a:tblPr/>
              <a:tblGrid>
                <a:gridCol w="2628900"/>
              </a:tblGrid>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1000" b="0" i="0" u="none" strike="noStrike" cap="none" normalizeH="0" baseline="0" dirty="0" smtClean="0">
                        <a:ln>
                          <a:noFill/>
                        </a:ln>
                        <a:solidFill>
                          <a:schemeClr val="bg1"/>
                        </a:solidFill>
                        <a:effectLst/>
                        <a:latin typeface="Arial" charset="0"/>
                      </a:endParaRPr>
                    </a:p>
                  </a:txBody>
                  <a:tcPr anchor="b" horzOverflow="overflow">
                    <a:lnL cap="flat">
                      <a:noFill/>
                    </a:lnL>
                    <a:lnR cap="flat">
                      <a:noFill/>
                    </a:lnR>
                    <a:lnT cap="flat">
                      <a:noFill/>
                    </a:lnT>
                    <a:lnB cap="flat">
                      <a:noFill/>
                    </a:lnB>
                    <a:lnTlToBr>
                      <a:noFill/>
                    </a:lnTlToBr>
                    <a:lnBlToTr>
                      <a:noFill/>
                    </a:lnBlToTr>
                    <a:noFill/>
                  </a:tcPr>
                </a:tc>
              </a:tr>
            </a:tbl>
          </a:graphicData>
        </a:graphic>
      </p:graphicFrame>
      <p:pic>
        <p:nvPicPr>
          <p:cNvPr id="136254" name="Picture 62" descr="B23-0e 7590_1"/>
          <p:cNvPicPr>
            <a:picLocks noChangeAspect="1" noChangeArrowheads="1"/>
          </p:cNvPicPr>
          <p:nvPr/>
        </p:nvPicPr>
        <p:blipFill>
          <a:blip r:embed="rId3" cstate="print">
            <a:lum contrast="12000"/>
          </a:blip>
          <a:srcRect/>
          <a:stretch>
            <a:fillRect/>
          </a:stretch>
        </p:blipFill>
        <p:spPr bwMode="auto">
          <a:xfrm>
            <a:off x="6507189" y="4597416"/>
            <a:ext cx="792266" cy="822040"/>
          </a:xfrm>
          <a:prstGeom prst="rect">
            <a:avLst/>
          </a:prstGeom>
          <a:ln>
            <a:noFill/>
          </a:ln>
          <a:effectLst>
            <a:outerShdw blurRad="190500" algn="tl" rotWithShape="0">
              <a:srgbClr val="000000">
                <a:alpha val="70000"/>
              </a:srgbClr>
            </a:outerShdw>
          </a:effectLst>
        </p:spPr>
      </p:pic>
      <p:pic>
        <p:nvPicPr>
          <p:cNvPr id="136255" name="Picture 63" descr="S28-0d 7583_1"/>
          <p:cNvPicPr>
            <a:picLocks noChangeAspect="1" noChangeArrowheads="1"/>
          </p:cNvPicPr>
          <p:nvPr/>
        </p:nvPicPr>
        <p:blipFill>
          <a:blip r:embed="rId4"/>
          <a:srcRect/>
          <a:stretch>
            <a:fillRect/>
          </a:stretch>
        </p:blipFill>
        <p:spPr bwMode="auto">
          <a:xfrm>
            <a:off x="5334040" y="3318204"/>
            <a:ext cx="1042988" cy="981075"/>
          </a:xfrm>
          <a:prstGeom prst="roundRect">
            <a:avLst>
              <a:gd name="adj" fmla="val 4167"/>
            </a:avLst>
          </a:prstGeom>
          <a:solidFill>
            <a:srgbClr val="FFFFFF"/>
          </a:solidFill>
          <a:ln w="76200" cap="sq">
            <a:solidFill>
              <a:srgbClr val="FFFF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6257" name="Picture 65" descr="W35-3d 7590_1"/>
          <p:cNvPicPr>
            <a:picLocks noChangeAspect="1" noChangeArrowheads="1"/>
          </p:cNvPicPr>
          <p:nvPr/>
        </p:nvPicPr>
        <p:blipFill>
          <a:blip r:embed="rId5" cstate="print">
            <a:lum contrast="12000"/>
          </a:blip>
          <a:srcRect/>
          <a:stretch>
            <a:fillRect/>
          </a:stretch>
        </p:blipFill>
        <p:spPr bwMode="auto">
          <a:xfrm>
            <a:off x="6413540" y="3318204"/>
            <a:ext cx="1079500" cy="979487"/>
          </a:xfrm>
          <a:prstGeom prst="roundRect">
            <a:avLst>
              <a:gd name="adj" fmla="val 4167"/>
            </a:avLst>
          </a:prstGeom>
          <a:solidFill>
            <a:srgbClr val="FFFFFF"/>
          </a:solidFill>
          <a:ln w="76200" cap="sq">
            <a:solidFill>
              <a:srgbClr val="FFFF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6258" name="Picture 66" descr="Zapla 23 poster"/>
          <p:cNvPicPr>
            <a:picLocks noChangeAspect="1" noChangeArrowheads="1"/>
          </p:cNvPicPr>
          <p:nvPr/>
        </p:nvPicPr>
        <p:blipFill>
          <a:blip r:embed="rId6" cstate="print"/>
          <a:srcRect/>
          <a:stretch>
            <a:fillRect/>
          </a:stretch>
        </p:blipFill>
        <p:spPr bwMode="auto">
          <a:xfrm>
            <a:off x="5392813" y="4609997"/>
            <a:ext cx="968324" cy="827218"/>
          </a:xfrm>
          <a:prstGeom prst="rect">
            <a:avLst/>
          </a:prstGeom>
          <a:ln>
            <a:noFill/>
          </a:ln>
          <a:effectLst>
            <a:outerShdw blurRad="190500" algn="tl" rotWithShape="0">
              <a:srgbClr val="000000">
                <a:alpha val="70000"/>
              </a:srgbClr>
            </a:outerShdw>
          </a:effectLst>
        </p:spPr>
      </p:pic>
      <p:sp>
        <p:nvSpPr>
          <p:cNvPr id="136259" name="Text Box 67"/>
          <p:cNvSpPr txBox="1">
            <a:spLocks noChangeArrowheads="1"/>
          </p:cNvSpPr>
          <p:nvPr/>
        </p:nvSpPr>
        <p:spPr bwMode="auto">
          <a:xfrm>
            <a:off x="3147993" y="33291"/>
            <a:ext cx="1972015" cy="338554"/>
          </a:xfrm>
          <a:prstGeom prst="rect">
            <a:avLst/>
          </a:prstGeom>
          <a:noFill/>
          <a:ln w="9525">
            <a:noFill/>
            <a:miter lim="800000"/>
            <a:headEnd/>
            <a:tailEnd/>
          </a:ln>
        </p:spPr>
        <p:txBody>
          <a:bodyPr wrap="none">
            <a:spAutoFit/>
          </a:bodyPr>
          <a:lstStyle/>
          <a:p>
            <a:pPr eaLnBrk="1" hangingPunct="1"/>
            <a:r>
              <a:rPr lang="es-AR" sz="1600" dirty="0">
                <a:solidFill>
                  <a:schemeClr val="bg1"/>
                </a:solidFill>
              </a:rPr>
              <a:t>Sierras </a:t>
            </a:r>
            <a:r>
              <a:rPr lang="es-AR" sz="1600" dirty="0" err="1" smtClean="0">
                <a:solidFill>
                  <a:schemeClr val="bg1"/>
                </a:solidFill>
              </a:rPr>
              <a:t>Subandinas</a:t>
            </a:r>
            <a:endParaRPr lang="es-AR" sz="1600" dirty="0">
              <a:solidFill>
                <a:schemeClr val="bg1"/>
              </a:solidFill>
            </a:endParaRPr>
          </a:p>
        </p:txBody>
      </p:sp>
      <p:graphicFrame>
        <p:nvGraphicFramePr>
          <p:cNvPr id="136307" name="Group 115"/>
          <p:cNvGraphicFramePr>
            <a:graphicFrameLocks noGrp="1"/>
          </p:cNvGraphicFramePr>
          <p:nvPr/>
        </p:nvGraphicFramePr>
        <p:xfrm>
          <a:off x="5192721" y="5510241"/>
          <a:ext cx="1314468" cy="365760"/>
        </p:xfrm>
        <a:graphic>
          <a:graphicData uri="http://schemas.openxmlformats.org/drawingml/2006/table">
            <a:tbl>
              <a:tblPr/>
              <a:tblGrid>
                <a:gridCol w="1314468"/>
              </a:tblGrid>
              <a:tr h="1619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charset="0"/>
                          <a:cs typeface="Arial" charset="0"/>
                        </a:rPr>
                        <a:t> </a:t>
                      </a:r>
                      <a:r>
                        <a:rPr kumimoji="0" lang="es-ES" sz="800" b="0" i="1" u="none" strike="noStrike" cap="none" normalizeH="0" baseline="0" dirty="0" err="1" smtClean="0">
                          <a:ln>
                            <a:noFill/>
                          </a:ln>
                          <a:solidFill>
                            <a:schemeClr val="bg1"/>
                          </a:solidFill>
                          <a:effectLst/>
                          <a:latin typeface="Arial" charset="0"/>
                          <a:cs typeface="Arial" charset="0"/>
                        </a:rPr>
                        <a:t>Neoveryhachium</a:t>
                      </a:r>
                      <a:r>
                        <a:rPr kumimoji="0" lang="es-ES" sz="800" b="0" i="0" u="none" strike="noStrike" cap="none" normalizeH="0" baseline="0" dirty="0" smtClean="0">
                          <a:ln>
                            <a:noFill/>
                          </a:ln>
                          <a:solidFill>
                            <a:schemeClr val="bg1"/>
                          </a:solidFill>
                          <a:effectLst/>
                          <a:latin typeface="Arial" charset="0"/>
                          <a:cs typeface="Arial" charset="0"/>
                        </a:rPr>
                        <a:t> </a:t>
                      </a:r>
                      <a:r>
                        <a:rPr kumimoji="0" lang="es-ES" sz="800" b="0" i="0" u="none" strike="noStrike" cap="none" normalizeH="0" baseline="0" dirty="0" err="1" smtClean="0">
                          <a:ln>
                            <a:noFill/>
                          </a:ln>
                          <a:solidFill>
                            <a:schemeClr val="bg1"/>
                          </a:solidFill>
                          <a:effectLst/>
                          <a:latin typeface="Arial" charset="0"/>
                          <a:cs typeface="Arial" charset="0"/>
                        </a:rPr>
                        <a:t>sp.</a:t>
                      </a:r>
                      <a:r>
                        <a:rPr kumimoji="0" lang="es-ES" sz="800" b="0" i="0" u="none" strike="noStrike" cap="none" normalizeH="0" baseline="0" dirty="0" smtClean="0">
                          <a:ln>
                            <a:noFill/>
                          </a:ln>
                          <a:solidFill>
                            <a:schemeClr val="bg1"/>
                          </a:solidFill>
                          <a:effectLst/>
                          <a:latin typeface="Arial" charset="0"/>
                          <a:cs typeface="Arial" charset="0"/>
                        </a:rPr>
                        <a:t> A </a:t>
                      </a:r>
                    </a:p>
                    <a:p>
                      <a:pPr marL="0" marR="0" lvl="0" indent="0" algn="ctr" defTabSz="914400" rtl="0" eaLnBrk="1" fontAlgn="b" latinLnBrk="0" hangingPunct="1">
                        <a:lnSpc>
                          <a:spcPct val="100000"/>
                        </a:lnSpc>
                        <a:spcBef>
                          <a:spcPct val="0"/>
                        </a:spcBef>
                        <a:spcAft>
                          <a:spcPct val="0"/>
                        </a:spcAft>
                        <a:buClrTx/>
                        <a:buSzTx/>
                        <a:buFontTx/>
                        <a:buNone/>
                        <a:tabLst/>
                      </a:pPr>
                      <a:r>
                        <a:rPr kumimoji="0" lang="es-ES" sz="800" b="0" i="0" u="none" strike="noStrike" cap="none" normalizeH="0" baseline="0" dirty="0" smtClean="0">
                          <a:ln>
                            <a:noFill/>
                          </a:ln>
                          <a:solidFill>
                            <a:schemeClr val="bg1"/>
                          </a:solidFill>
                          <a:effectLst/>
                          <a:latin typeface="Arial" charset="0"/>
                          <a:cs typeface="Arial" charset="0"/>
                        </a:rPr>
                        <a:t>In </a:t>
                      </a:r>
                      <a:r>
                        <a:rPr kumimoji="0" lang="es-ES" sz="800" b="0" i="0" u="none" strike="noStrike" cap="none" normalizeH="0" baseline="0" dirty="0" err="1" smtClean="0">
                          <a:ln>
                            <a:noFill/>
                          </a:ln>
                          <a:solidFill>
                            <a:schemeClr val="bg1"/>
                          </a:solidFill>
                          <a:effectLst/>
                          <a:latin typeface="Arial" charset="0"/>
                          <a:cs typeface="Arial" charset="0"/>
                        </a:rPr>
                        <a:t>Molyneux</a:t>
                      </a:r>
                      <a:r>
                        <a:rPr kumimoji="0" lang="es-ES" sz="800" b="0" i="0" u="none" strike="noStrike" cap="none" normalizeH="0" baseline="0" dirty="0" smtClean="0">
                          <a:ln>
                            <a:noFill/>
                          </a:ln>
                          <a:solidFill>
                            <a:schemeClr val="bg1"/>
                          </a:solidFill>
                          <a:effectLst/>
                          <a:latin typeface="Arial" charset="0"/>
                          <a:cs typeface="Arial" charset="0"/>
                        </a:rPr>
                        <a:t>, 1988</a:t>
                      </a:r>
                      <a:endParaRPr kumimoji="0" lang="es-ES" sz="800" b="0" i="0" u="none" strike="noStrike" cap="none" normalizeH="0" baseline="0" dirty="0" smtClean="0">
                        <a:ln>
                          <a:noFill/>
                        </a:ln>
                        <a:solidFill>
                          <a:schemeClr val="bg1"/>
                        </a:solidFill>
                        <a:effectLst/>
                        <a:latin typeface="Arial" charset="0"/>
                      </a:endParaRPr>
                    </a:p>
                  </a:txBody>
                  <a:tcPr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136272" name="Group 80"/>
          <p:cNvGraphicFramePr>
            <a:graphicFrameLocks noGrp="1"/>
          </p:cNvGraphicFramePr>
          <p:nvPr/>
        </p:nvGraphicFramePr>
        <p:xfrm>
          <a:off x="6397650" y="5546754"/>
          <a:ext cx="1512888" cy="213360"/>
        </p:xfrm>
        <a:graphic>
          <a:graphicData uri="http://schemas.openxmlformats.org/drawingml/2006/table">
            <a:tbl>
              <a:tblPr/>
              <a:tblGrid>
                <a:gridCol w="1512888"/>
              </a:tblGrid>
              <a:tr h="1619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800" b="0" i="1" u="none" strike="noStrike" cap="none" normalizeH="0" baseline="0" dirty="0" err="1" smtClean="0">
                          <a:ln>
                            <a:noFill/>
                          </a:ln>
                          <a:solidFill>
                            <a:schemeClr val="bg1"/>
                          </a:solidFill>
                          <a:effectLst/>
                          <a:latin typeface="Arial" charset="0"/>
                          <a:cs typeface="Arial" charset="0"/>
                        </a:rPr>
                        <a:t>Villosacapsula</a:t>
                      </a:r>
                      <a:r>
                        <a:rPr kumimoji="0" lang="es-ES" sz="800" b="0" i="0" u="none" strike="noStrike" cap="none" normalizeH="0" baseline="0" dirty="0" smtClean="0">
                          <a:ln>
                            <a:noFill/>
                          </a:ln>
                          <a:solidFill>
                            <a:schemeClr val="bg1"/>
                          </a:solidFill>
                          <a:effectLst/>
                          <a:latin typeface="Arial" charset="0"/>
                          <a:cs typeface="Arial" charset="0"/>
                        </a:rPr>
                        <a:t> </a:t>
                      </a:r>
                      <a:r>
                        <a:rPr kumimoji="0" lang="es-ES" sz="800" b="0" i="0" u="none" strike="noStrike" cap="none" normalizeH="0" baseline="0" dirty="0" err="1" smtClean="0">
                          <a:ln>
                            <a:noFill/>
                          </a:ln>
                          <a:solidFill>
                            <a:schemeClr val="bg1"/>
                          </a:solidFill>
                          <a:effectLst/>
                          <a:latin typeface="Arial" charset="0"/>
                          <a:cs typeface="Arial" charset="0"/>
                        </a:rPr>
                        <a:t>sp</a:t>
                      </a:r>
                      <a:r>
                        <a:rPr kumimoji="0" lang="es-ES" sz="800" b="0" i="0" u="none" strike="noStrike" cap="none" normalizeH="0" baseline="0" dirty="0" smtClean="0">
                          <a:ln>
                            <a:noFill/>
                          </a:ln>
                          <a:solidFill>
                            <a:schemeClr val="bg1"/>
                          </a:solidFill>
                          <a:effectLst/>
                          <a:latin typeface="Arial" charset="0"/>
                          <a:cs typeface="Arial" charset="0"/>
                        </a:rPr>
                        <a:t> </a:t>
                      </a:r>
                      <a:endParaRPr kumimoji="0" lang="es-ES" sz="800" b="0" i="0" u="none" strike="noStrike" cap="none" normalizeH="0" baseline="0" dirty="0" smtClean="0">
                        <a:ln>
                          <a:noFill/>
                        </a:ln>
                        <a:solidFill>
                          <a:schemeClr val="bg1"/>
                        </a:solidFill>
                        <a:effectLst/>
                        <a:latin typeface="Arial" charset="0"/>
                      </a:endParaRPr>
                    </a:p>
                  </a:txBody>
                  <a:tcPr anchor="b"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136308" name="Group 116"/>
          <p:cNvGraphicFramePr>
            <a:graphicFrameLocks noGrp="1"/>
          </p:cNvGraphicFramePr>
          <p:nvPr/>
        </p:nvGraphicFramePr>
        <p:xfrm>
          <a:off x="6027787" y="4311030"/>
          <a:ext cx="684213" cy="213360"/>
        </p:xfrm>
        <a:graphic>
          <a:graphicData uri="http://schemas.openxmlformats.org/drawingml/2006/table">
            <a:tbl>
              <a:tblPr/>
              <a:tblGrid>
                <a:gridCol w="684213"/>
              </a:tblGrid>
              <a:tr h="1809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800" b="0" i="0" u="none" strike="noStrike" cap="none" normalizeH="0" baseline="0" dirty="0" err="1" smtClean="0">
                          <a:ln>
                            <a:noFill/>
                          </a:ln>
                          <a:solidFill>
                            <a:schemeClr val="bg1"/>
                          </a:solidFill>
                          <a:effectLst/>
                          <a:latin typeface="Arial" charset="0"/>
                          <a:cs typeface="Arial" charset="0"/>
                        </a:rPr>
                        <a:t>Tetrades</a:t>
                      </a:r>
                      <a:r>
                        <a:rPr kumimoji="0" lang="es-ES" sz="800" b="0" i="0" u="none" strike="noStrike" cap="none" normalizeH="0" baseline="0" dirty="0" smtClean="0">
                          <a:ln>
                            <a:noFill/>
                          </a:ln>
                          <a:solidFill>
                            <a:schemeClr val="bg1"/>
                          </a:solidFill>
                          <a:effectLst/>
                          <a:latin typeface="Arial" charset="0"/>
                          <a:cs typeface="Arial" charset="0"/>
                        </a:rPr>
                        <a:t> </a:t>
                      </a:r>
                      <a:endParaRPr kumimoji="0" lang="es-ES" sz="800" b="0" i="0" u="none" strike="noStrike" cap="none" normalizeH="0" baseline="0" dirty="0" smtClean="0">
                        <a:ln>
                          <a:noFill/>
                        </a:ln>
                        <a:solidFill>
                          <a:schemeClr val="bg1"/>
                        </a:solidFill>
                        <a:effectLst/>
                        <a:latin typeface="Arial" charset="0"/>
                      </a:endParaRPr>
                    </a:p>
                  </a:txBody>
                  <a:tcPr anchor="b" horzOverflow="overflow">
                    <a:lnL cap="flat">
                      <a:noFill/>
                    </a:lnL>
                    <a:lnR cap="flat">
                      <a:noFill/>
                    </a:lnR>
                    <a:lnT cap="flat">
                      <a:noFill/>
                    </a:lnT>
                    <a:lnB cap="flat">
                      <a:noFill/>
                    </a:lnB>
                    <a:lnTlToBr>
                      <a:noFill/>
                    </a:lnTlToBr>
                    <a:lnBlToTr>
                      <a:noFill/>
                    </a:lnBlToTr>
                    <a:noFill/>
                  </a:tcPr>
                </a:tc>
              </a:tr>
            </a:tbl>
          </a:graphicData>
        </a:graphic>
      </p:graphicFrame>
      <p:pic>
        <p:nvPicPr>
          <p:cNvPr id="27" name="26 Imagen" descr="Subandinas Zapla Lipeón.JPG"/>
          <p:cNvPicPr>
            <a:picLocks noChangeAspect="1"/>
          </p:cNvPicPr>
          <p:nvPr/>
        </p:nvPicPr>
        <p:blipFill>
          <a:blip r:embed="rId7"/>
          <a:stretch>
            <a:fillRect/>
          </a:stretch>
        </p:blipFill>
        <p:spPr>
          <a:xfrm>
            <a:off x="0" y="2041506"/>
            <a:ext cx="4034586" cy="2921040"/>
          </a:xfrm>
          <a:prstGeom prst="rect">
            <a:avLst/>
          </a:prstGeom>
          <a:ln>
            <a:noFill/>
          </a:ln>
          <a:effectLst>
            <a:outerShdw blurRad="190500" algn="tl" rotWithShape="0">
              <a:srgbClr val="000000">
                <a:alpha val="70000"/>
              </a:srgbClr>
            </a:outerShdw>
          </a:effectLst>
        </p:spPr>
      </p:pic>
      <p:sp>
        <p:nvSpPr>
          <p:cNvPr id="28" name="Text Box 28"/>
          <p:cNvSpPr txBox="1">
            <a:spLocks noChangeArrowheads="1"/>
          </p:cNvSpPr>
          <p:nvPr/>
        </p:nvSpPr>
        <p:spPr bwMode="auto">
          <a:xfrm>
            <a:off x="5530837" y="1479509"/>
            <a:ext cx="1547813" cy="215444"/>
          </a:xfrm>
          <a:prstGeom prst="rect">
            <a:avLst/>
          </a:prstGeom>
          <a:noFill/>
          <a:ln w="9525">
            <a:noFill/>
            <a:miter lim="800000"/>
            <a:headEnd/>
            <a:tailEnd/>
          </a:ln>
        </p:spPr>
        <p:txBody>
          <a:bodyPr>
            <a:spAutoFit/>
          </a:bodyPr>
          <a:lstStyle/>
          <a:p>
            <a:pPr eaLnBrk="1" hangingPunct="1">
              <a:spcBef>
                <a:spcPct val="50000"/>
              </a:spcBef>
            </a:pPr>
            <a:r>
              <a:rPr lang="es-ES" sz="800" i="1">
                <a:solidFill>
                  <a:schemeClr val="bg1"/>
                </a:solidFill>
              </a:rPr>
              <a:t>Gneudnaspora chibrikovae</a:t>
            </a:r>
            <a:endParaRPr lang="es-ES" sz="800">
              <a:solidFill>
                <a:schemeClr val="bg1"/>
              </a:solidFill>
            </a:endParaRPr>
          </a:p>
        </p:txBody>
      </p:sp>
      <p:pic>
        <p:nvPicPr>
          <p:cNvPr id="29" name="Picture 16" descr="F25-2e 7582_1"/>
          <p:cNvPicPr>
            <a:picLocks noChangeAspect="1" noChangeArrowheads="1"/>
          </p:cNvPicPr>
          <p:nvPr/>
        </p:nvPicPr>
        <p:blipFill>
          <a:blip r:embed="rId8" cstate="print">
            <a:lum contrast="6000"/>
          </a:blip>
          <a:srcRect/>
          <a:stretch>
            <a:fillRect/>
          </a:stretch>
        </p:blipFill>
        <p:spPr bwMode="auto">
          <a:xfrm>
            <a:off x="3340057" y="524803"/>
            <a:ext cx="1057415" cy="999155"/>
          </a:xfrm>
          <a:prstGeom prst="roundRect">
            <a:avLst>
              <a:gd name="adj" fmla="val 4167"/>
            </a:avLst>
          </a:prstGeom>
          <a:solidFill>
            <a:srgbClr val="FFFFFF"/>
          </a:solidFill>
          <a:ln w="76200" cap="sq">
            <a:solidFill>
              <a:srgbClr val="89C25E"/>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0" name="Picture 17" descr="Y44-2f1 7592_1"/>
          <p:cNvPicPr>
            <a:picLocks noChangeAspect="1" noChangeArrowheads="1"/>
          </p:cNvPicPr>
          <p:nvPr/>
        </p:nvPicPr>
        <p:blipFill>
          <a:blip r:embed="rId9" cstate="print"/>
          <a:srcRect/>
          <a:stretch>
            <a:fillRect/>
          </a:stretch>
        </p:blipFill>
        <p:spPr bwMode="auto">
          <a:xfrm>
            <a:off x="5772162" y="507960"/>
            <a:ext cx="891734" cy="993774"/>
          </a:xfrm>
          <a:prstGeom prst="roundRect">
            <a:avLst>
              <a:gd name="adj" fmla="val 4167"/>
            </a:avLst>
          </a:prstGeom>
          <a:solidFill>
            <a:srgbClr val="FFFFFF"/>
          </a:solidFill>
          <a:ln w="76200" cap="sq">
            <a:solidFill>
              <a:srgbClr val="89C25E"/>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1" name="Picture 18" descr="D39-2e 7582(2)_1"/>
          <p:cNvPicPr>
            <a:picLocks noChangeAspect="1" noChangeArrowheads="1"/>
          </p:cNvPicPr>
          <p:nvPr/>
        </p:nvPicPr>
        <p:blipFill>
          <a:blip r:embed="rId10" cstate="print">
            <a:lum contrast="6000"/>
          </a:blip>
          <a:srcRect/>
          <a:stretch>
            <a:fillRect/>
          </a:stretch>
        </p:blipFill>
        <p:spPr bwMode="auto">
          <a:xfrm>
            <a:off x="4548200" y="508286"/>
            <a:ext cx="1039618" cy="998211"/>
          </a:xfrm>
          <a:prstGeom prst="roundRect">
            <a:avLst>
              <a:gd name="adj" fmla="val 4167"/>
            </a:avLst>
          </a:prstGeom>
          <a:solidFill>
            <a:srgbClr val="FFFFFF"/>
          </a:solidFill>
          <a:ln w="76200" cap="sq">
            <a:solidFill>
              <a:srgbClr val="89C25E"/>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2" name="Rectangle 26"/>
          <p:cNvSpPr>
            <a:spLocks noChangeArrowheads="1"/>
          </p:cNvSpPr>
          <p:nvPr/>
        </p:nvSpPr>
        <p:spPr bwMode="auto">
          <a:xfrm>
            <a:off x="3147993" y="1516022"/>
            <a:ext cx="1908175" cy="215444"/>
          </a:xfrm>
          <a:prstGeom prst="rect">
            <a:avLst/>
          </a:prstGeom>
          <a:noFill/>
          <a:ln w="9525">
            <a:noFill/>
            <a:miter lim="800000"/>
            <a:headEnd/>
            <a:tailEnd/>
          </a:ln>
        </p:spPr>
        <p:txBody>
          <a:bodyPr anchor="ctr">
            <a:spAutoFit/>
          </a:bodyPr>
          <a:lstStyle/>
          <a:p>
            <a:pPr eaLnBrk="1" hangingPunct="1"/>
            <a:r>
              <a:rPr lang="en-GB" sz="800" i="1" dirty="0" err="1">
                <a:solidFill>
                  <a:schemeClr val="bg1"/>
                </a:solidFill>
              </a:rPr>
              <a:t>Imperfectotriletes</a:t>
            </a:r>
            <a:r>
              <a:rPr lang="en-GB" sz="800" dirty="0">
                <a:solidFill>
                  <a:schemeClr val="bg1"/>
                </a:solidFill>
              </a:rPr>
              <a:t> </a:t>
            </a:r>
            <a:r>
              <a:rPr lang="en-GB" sz="800" i="1" dirty="0" err="1">
                <a:solidFill>
                  <a:schemeClr val="bg1"/>
                </a:solidFill>
              </a:rPr>
              <a:t>vavrdovae</a:t>
            </a:r>
            <a:endParaRPr lang="en-GB" sz="800" dirty="0">
              <a:solidFill>
                <a:schemeClr val="bg1"/>
              </a:solidFill>
            </a:endParaRPr>
          </a:p>
        </p:txBody>
      </p:sp>
      <p:sp>
        <p:nvSpPr>
          <p:cNvPr id="33" name="Text Box 29"/>
          <p:cNvSpPr txBox="1">
            <a:spLocks noChangeArrowheads="1"/>
          </p:cNvSpPr>
          <p:nvPr/>
        </p:nvSpPr>
        <p:spPr bwMode="auto">
          <a:xfrm>
            <a:off x="4883138" y="1501734"/>
            <a:ext cx="720725" cy="215444"/>
          </a:xfrm>
          <a:prstGeom prst="rect">
            <a:avLst/>
          </a:prstGeom>
          <a:noFill/>
          <a:ln w="9525">
            <a:noFill/>
            <a:miter lim="800000"/>
            <a:headEnd/>
            <a:tailEnd/>
          </a:ln>
        </p:spPr>
        <p:txBody>
          <a:bodyPr>
            <a:spAutoFit/>
          </a:bodyPr>
          <a:lstStyle/>
          <a:p>
            <a:pPr eaLnBrk="1" hangingPunct="1">
              <a:spcBef>
                <a:spcPct val="50000"/>
              </a:spcBef>
            </a:pPr>
            <a:r>
              <a:rPr lang="es-AR" sz="800" dirty="0" err="1">
                <a:solidFill>
                  <a:schemeClr val="bg1"/>
                </a:solidFill>
              </a:rPr>
              <a:t>Tetrada</a:t>
            </a:r>
            <a:endParaRPr lang="es-ES" sz="800" dirty="0">
              <a:solidFill>
                <a:schemeClr val="bg1"/>
              </a:solidFill>
            </a:endParaRPr>
          </a:p>
        </p:txBody>
      </p:sp>
      <p:pic>
        <p:nvPicPr>
          <p:cNvPr id="34" name="33 Imagen" descr="100_1027b (FmZp).jpg"/>
          <p:cNvPicPr>
            <a:picLocks noChangeAspect="1"/>
          </p:cNvPicPr>
          <p:nvPr/>
        </p:nvPicPr>
        <p:blipFill>
          <a:blip r:embed="rId11" cstate="print"/>
          <a:stretch>
            <a:fillRect/>
          </a:stretch>
        </p:blipFill>
        <p:spPr>
          <a:xfrm>
            <a:off x="766773" y="5044893"/>
            <a:ext cx="2563785" cy="1706790"/>
          </a:xfrm>
          <a:prstGeom prst="rect">
            <a:avLst/>
          </a:prstGeom>
          <a:ln>
            <a:noFill/>
          </a:ln>
          <a:effectLst>
            <a:outerShdw blurRad="190500" algn="tl" rotWithShape="0">
              <a:srgbClr val="000000">
                <a:alpha val="70000"/>
              </a:srgbClr>
            </a:outerShdw>
          </a:effectLst>
        </p:spPr>
      </p:pic>
      <p:pic>
        <p:nvPicPr>
          <p:cNvPr id="35" name="34 Imagen" descr="100_1029b (FmLip).jpg"/>
          <p:cNvPicPr>
            <a:picLocks noChangeAspect="1"/>
          </p:cNvPicPr>
          <p:nvPr/>
        </p:nvPicPr>
        <p:blipFill>
          <a:blip r:embed="rId12" cstate="print"/>
          <a:stretch>
            <a:fillRect/>
          </a:stretch>
        </p:blipFill>
        <p:spPr>
          <a:xfrm>
            <a:off x="592083" y="235566"/>
            <a:ext cx="2603027" cy="1732914"/>
          </a:xfrm>
          <a:prstGeom prst="rect">
            <a:avLst/>
          </a:prstGeom>
          <a:ln>
            <a:noFill/>
          </a:ln>
          <a:effectLst>
            <a:outerShdw blurRad="190500" algn="tl" rotWithShape="0">
              <a:srgbClr val="000000">
                <a:alpha val="70000"/>
              </a:srgbClr>
            </a:outerShdw>
          </a:effectLst>
        </p:spPr>
      </p:pic>
      <p:sp>
        <p:nvSpPr>
          <p:cNvPr id="38" name="37 Menos"/>
          <p:cNvSpPr/>
          <p:nvPr/>
        </p:nvSpPr>
        <p:spPr bwMode="auto">
          <a:xfrm flipV="1">
            <a:off x="3622662" y="3063869"/>
            <a:ext cx="5805567" cy="45719"/>
          </a:xfrm>
          <a:prstGeom prst="mathMinus">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charset="0"/>
            </a:endParaRPr>
          </a:p>
        </p:txBody>
      </p:sp>
      <p:pic>
        <p:nvPicPr>
          <p:cNvPr id="22" name="Picture 12" descr="M27-0e 7582_1"/>
          <p:cNvPicPr>
            <a:picLocks noChangeAspect="1" noChangeArrowheads="1"/>
          </p:cNvPicPr>
          <p:nvPr/>
        </p:nvPicPr>
        <p:blipFill>
          <a:blip r:embed="rId13" cstate="print">
            <a:lum contrast="24000"/>
          </a:blip>
          <a:srcRect/>
          <a:stretch>
            <a:fillRect/>
          </a:stretch>
        </p:blipFill>
        <p:spPr bwMode="auto">
          <a:xfrm rot="5400000">
            <a:off x="5396562" y="1843707"/>
            <a:ext cx="833757" cy="1095390"/>
          </a:xfrm>
          <a:prstGeom prst="rect">
            <a:avLst/>
          </a:prstGeom>
          <a:ln>
            <a:noFill/>
          </a:ln>
          <a:effectLst>
            <a:outerShdw blurRad="190500" algn="tl" rotWithShape="0">
              <a:srgbClr val="000000">
                <a:alpha val="70000"/>
              </a:srgbClr>
            </a:outerShdw>
          </a:effectLst>
        </p:spPr>
      </p:pic>
      <p:grpSp>
        <p:nvGrpSpPr>
          <p:cNvPr id="23" name="Group 21"/>
          <p:cNvGrpSpPr>
            <a:grpSpLocks/>
          </p:cNvGrpSpPr>
          <p:nvPr/>
        </p:nvGrpSpPr>
        <p:grpSpPr bwMode="auto">
          <a:xfrm>
            <a:off x="4133844" y="1972115"/>
            <a:ext cx="1022364" cy="876312"/>
            <a:chOff x="2336" y="558"/>
            <a:chExt cx="952" cy="695"/>
          </a:xfrm>
        </p:grpSpPr>
        <p:pic>
          <p:nvPicPr>
            <p:cNvPr id="24" name="Picture 13" descr="T23-0e1 7582_1"/>
            <p:cNvPicPr>
              <a:picLocks noChangeAspect="1" noChangeArrowheads="1"/>
            </p:cNvPicPr>
            <p:nvPr/>
          </p:nvPicPr>
          <p:blipFill>
            <a:blip r:embed="rId14" cstate="print">
              <a:lum contrast="6000"/>
            </a:blip>
            <a:srcRect/>
            <a:stretch>
              <a:fillRect/>
            </a:stretch>
          </p:blipFill>
          <p:spPr bwMode="auto">
            <a:xfrm>
              <a:off x="2336" y="558"/>
              <a:ext cx="433" cy="695"/>
            </a:xfrm>
            <a:prstGeom prst="rect">
              <a:avLst/>
            </a:prstGeom>
            <a:ln>
              <a:noFill/>
            </a:ln>
            <a:effectLst>
              <a:outerShdw blurRad="190500" algn="tl" rotWithShape="0">
                <a:srgbClr val="000000">
                  <a:alpha val="70000"/>
                </a:srgbClr>
              </a:outerShdw>
            </a:effectLst>
          </p:spPr>
        </p:pic>
        <p:pic>
          <p:nvPicPr>
            <p:cNvPr id="25" name="Picture 15" descr="P35-1e2 7582_1"/>
            <p:cNvPicPr>
              <a:picLocks noChangeAspect="1" noChangeArrowheads="1"/>
            </p:cNvPicPr>
            <p:nvPr/>
          </p:nvPicPr>
          <p:blipFill>
            <a:blip r:embed="rId15" cstate="print">
              <a:lum contrast="12000"/>
            </a:blip>
            <a:srcRect/>
            <a:stretch>
              <a:fillRect/>
            </a:stretch>
          </p:blipFill>
          <p:spPr bwMode="auto">
            <a:xfrm>
              <a:off x="2720" y="558"/>
              <a:ext cx="568" cy="695"/>
            </a:xfrm>
            <a:prstGeom prst="rect">
              <a:avLst/>
            </a:prstGeom>
            <a:ln>
              <a:noFill/>
            </a:ln>
            <a:effectLst>
              <a:outerShdw blurRad="190500" algn="tl" rotWithShape="0">
                <a:srgbClr val="000000">
                  <a:alpha val="70000"/>
                </a:srgbClr>
              </a:outerShdw>
            </a:effectLst>
          </p:spPr>
        </p:pic>
      </p:grpSp>
      <p:sp>
        <p:nvSpPr>
          <p:cNvPr id="26" name="Rectangle 25"/>
          <p:cNvSpPr>
            <a:spLocks noChangeArrowheads="1"/>
          </p:cNvSpPr>
          <p:nvPr/>
        </p:nvSpPr>
        <p:spPr bwMode="auto">
          <a:xfrm>
            <a:off x="5267355" y="2811913"/>
            <a:ext cx="1458912" cy="215444"/>
          </a:xfrm>
          <a:prstGeom prst="rect">
            <a:avLst/>
          </a:prstGeom>
          <a:noFill/>
          <a:ln w="9525">
            <a:noFill/>
            <a:miter lim="800000"/>
            <a:headEnd/>
            <a:tailEnd/>
          </a:ln>
        </p:spPr>
        <p:txBody>
          <a:bodyPr anchor="ctr">
            <a:spAutoFit/>
          </a:bodyPr>
          <a:lstStyle/>
          <a:p>
            <a:pPr eaLnBrk="1" hangingPunct="1"/>
            <a:r>
              <a:rPr lang="en-GB" sz="800" i="1" dirty="0" err="1">
                <a:solidFill>
                  <a:schemeClr val="bg1"/>
                </a:solidFill>
              </a:rPr>
              <a:t>Beromia</a:t>
            </a:r>
            <a:r>
              <a:rPr lang="en-GB" sz="800" dirty="0">
                <a:solidFill>
                  <a:schemeClr val="bg1"/>
                </a:solidFill>
              </a:rPr>
              <a:t> </a:t>
            </a:r>
            <a:r>
              <a:rPr lang="en-GB" sz="800" i="1" dirty="0" err="1">
                <a:solidFill>
                  <a:schemeClr val="bg1"/>
                </a:solidFill>
              </a:rPr>
              <a:t>rexroadii</a:t>
            </a:r>
            <a:r>
              <a:rPr lang="en-GB" sz="800" dirty="0">
                <a:solidFill>
                  <a:schemeClr val="bg1"/>
                </a:solidFill>
              </a:rPr>
              <a:t> </a:t>
            </a:r>
            <a:r>
              <a:rPr lang="es-ES" sz="800" dirty="0">
                <a:solidFill>
                  <a:schemeClr val="bg1"/>
                </a:solidFill>
              </a:rPr>
              <a:t> </a:t>
            </a:r>
          </a:p>
        </p:txBody>
      </p:sp>
      <p:sp>
        <p:nvSpPr>
          <p:cNvPr id="36" name="Rectangle 27"/>
          <p:cNvSpPr>
            <a:spLocks noChangeArrowheads="1"/>
          </p:cNvSpPr>
          <p:nvPr/>
        </p:nvSpPr>
        <p:spPr bwMode="auto">
          <a:xfrm>
            <a:off x="3975114" y="2848426"/>
            <a:ext cx="1619250" cy="175689"/>
          </a:xfrm>
          <a:prstGeom prst="rect">
            <a:avLst/>
          </a:prstGeom>
          <a:noFill/>
          <a:ln w="9525">
            <a:noFill/>
            <a:miter lim="800000"/>
            <a:headEnd/>
            <a:tailEnd/>
          </a:ln>
        </p:spPr>
        <p:txBody>
          <a:bodyPr wrap="square" anchor="ctr">
            <a:spAutoFit/>
          </a:bodyPr>
          <a:lstStyle/>
          <a:p>
            <a:pPr eaLnBrk="1" hangingPunct="1">
              <a:lnSpc>
                <a:spcPct val="65000"/>
              </a:lnSpc>
            </a:pPr>
            <a:r>
              <a:rPr lang="en-GB" sz="800" i="1" dirty="0" err="1">
                <a:solidFill>
                  <a:schemeClr val="bg1"/>
                </a:solidFill>
              </a:rPr>
              <a:t>Dactylofusa</a:t>
            </a:r>
            <a:r>
              <a:rPr lang="en-GB" sz="800" dirty="0">
                <a:solidFill>
                  <a:schemeClr val="bg1"/>
                </a:solidFill>
              </a:rPr>
              <a:t> </a:t>
            </a:r>
            <a:r>
              <a:rPr lang="en-GB" sz="800" i="1" dirty="0" err="1">
                <a:solidFill>
                  <a:schemeClr val="bg1"/>
                </a:solidFill>
              </a:rPr>
              <a:t>maranhensis</a:t>
            </a:r>
            <a:endParaRPr lang="es-ES" sz="800" dirty="0"/>
          </a:p>
        </p:txBody>
      </p:sp>
      <p:sp>
        <p:nvSpPr>
          <p:cNvPr id="39" name="Rectangle 39"/>
          <p:cNvSpPr>
            <a:spLocks noChangeArrowheads="1"/>
          </p:cNvSpPr>
          <p:nvPr/>
        </p:nvSpPr>
        <p:spPr bwMode="auto">
          <a:xfrm>
            <a:off x="7739131" y="727038"/>
            <a:ext cx="1871663" cy="215444"/>
          </a:xfrm>
          <a:prstGeom prst="rect">
            <a:avLst/>
          </a:prstGeom>
          <a:noFill/>
          <a:ln w="9525">
            <a:noFill/>
            <a:miter lim="800000"/>
            <a:headEnd/>
            <a:tailEnd/>
          </a:ln>
        </p:spPr>
        <p:txBody>
          <a:bodyPr anchor="ctr">
            <a:spAutoFit/>
          </a:bodyPr>
          <a:lstStyle/>
          <a:p>
            <a:pPr eaLnBrk="1" hangingPunct="1"/>
            <a:r>
              <a:rPr lang="en-GB" sz="800" i="1" dirty="0" err="1">
                <a:solidFill>
                  <a:schemeClr val="bg1"/>
                </a:solidFill>
              </a:rPr>
              <a:t>Crassiangulina</a:t>
            </a:r>
            <a:r>
              <a:rPr lang="en-GB" sz="800" i="1" dirty="0">
                <a:solidFill>
                  <a:schemeClr val="bg1"/>
                </a:solidFill>
              </a:rPr>
              <a:t> </a:t>
            </a:r>
            <a:r>
              <a:rPr lang="en-GB" sz="800" i="1" dirty="0" err="1">
                <a:solidFill>
                  <a:schemeClr val="bg1"/>
                </a:solidFill>
              </a:rPr>
              <a:t>variacornuta</a:t>
            </a:r>
            <a:endParaRPr lang="es-ES" sz="800" dirty="0">
              <a:solidFill>
                <a:schemeClr val="bg1"/>
              </a:solidFill>
            </a:endParaRPr>
          </a:p>
        </p:txBody>
      </p:sp>
      <p:grpSp>
        <p:nvGrpSpPr>
          <p:cNvPr id="44" name="43 Grupo"/>
          <p:cNvGrpSpPr/>
          <p:nvPr/>
        </p:nvGrpSpPr>
        <p:grpSpPr>
          <a:xfrm>
            <a:off x="8113761" y="179343"/>
            <a:ext cx="919216" cy="547694"/>
            <a:chOff x="7523162" y="1895454"/>
            <a:chExt cx="1620838" cy="1023937"/>
          </a:xfrm>
        </p:grpSpPr>
        <p:pic>
          <p:nvPicPr>
            <p:cNvPr id="37" name="Picture 34" descr="Crassiangulina C1 PP nuevo"/>
            <p:cNvPicPr>
              <a:picLocks noChangeAspect="1" noChangeArrowheads="1"/>
            </p:cNvPicPr>
            <p:nvPr/>
          </p:nvPicPr>
          <p:blipFill>
            <a:blip r:embed="rId16" cstate="print"/>
            <a:srcRect/>
            <a:stretch>
              <a:fillRect/>
            </a:stretch>
          </p:blipFill>
          <p:spPr bwMode="auto">
            <a:xfrm>
              <a:off x="7523162" y="1895454"/>
              <a:ext cx="1620838" cy="1023937"/>
            </a:xfrm>
            <a:prstGeom prst="rect">
              <a:avLst/>
            </a:prstGeom>
            <a:ln>
              <a:noFill/>
            </a:ln>
            <a:effectLst>
              <a:outerShdw blurRad="190500" algn="tl" rotWithShape="0">
                <a:srgbClr val="000000">
                  <a:alpha val="70000"/>
                </a:srgbClr>
              </a:outerShdw>
            </a:effectLst>
          </p:spPr>
        </p:pic>
        <p:cxnSp>
          <p:nvCxnSpPr>
            <p:cNvPr id="42" name="41 Conector recto"/>
            <p:cNvCxnSpPr/>
            <p:nvPr/>
          </p:nvCxnSpPr>
          <p:spPr bwMode="auto">
            <a:xfrm>
              <a:off x="8434503" y="2843204"/>
              <a:ext cx="628596" cy="1588"/>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pic>
        <p:nvPicPr>
          <p:cNvPr id="45" name="44 Imagen" descr="Lipeón-Cord. Oriental.jpg"/>
          <p:cNvPicPr>
            <a:picLocks noChangeAspect="1"/>
          </p:cNvPicPr>
          <p:nvPr/>
        </p:nvPicPr>
        <p:blipFill>
          <a:blip r:embed="rId17" cstate="print"/>
          <a:stretch>
            <a:fillRect/>
          </a:stretch>
        </p:blipFill>
        <p:spPr>
          <a:xfrm>
            <a:off x="8517717" y="1140072"/>
            <a:ext cx="106277" cy="103188"/>
          </a:xfrm>
          <a:prstGeom prst="rect">
            <a:avLst/>
          </a:prstGeom>
        </p:spPr>
      </p:pic>
      <p:pic>
        <p:nvPicPr>
          <p:cNvPr id="46" name="45 Imagen" descr="Lipeón-Cord. Oriental-1.jpg"/>
          <p:cNvPicPr>
            <a:picLocks noChangeAspect="1"/>
          </p:cNvPicPr>
          <p:nvPr/>
        </p:nvPicPr>
        <p:blipFill>
          <a:blip r:embed="rId18">
            <a:lum contrast="20000"/>
          </a:blip>
          <a:stretch>
            <a:fillRect/>
          </a:stretch>
        </p:blipFill>
        <p:spPr>
          <a:xfrm>
            <a:off x="8040735" y="2040467"/>
            <a:ext cx="985851" cy="775599"/>
          </a:xfrm>
          <a:prstGeom prst="rect">
            <a:avLst/>
          </a:prstGeom>
          <a:ln>
            <a:noFill/>
          </a:ln>
          <a:effectLst>
            <a:outerShdw blurRad="190500" algn="tl" rotWithShape="0">
              <a:srgbClr val="000000">
                <a:alpha val="70000"/>
              </a:srgbClr>
            </a:outerShdw>
          </a:effectLst>
        </p:spPr>
      </p:pic>
      <p:pic>
        <p:nvPicPr>
          <p:cNvPr id="47" name="46 Imagen" descr="Lipeón-Cord. Oriental-2.jpg"/>
          <p:cNvPicPr>
            <a:picLocks noChangeAspect="1"/>
          </p:cNvPicPr>
          <p:nvPr/>
        </p:nvPicPr>
        <p:blipFill>
          <a:blip r:embed="rId19"/>
          <a:stretch>
            <a:fillRect/>
          </a:stretch>
        </p:blipFill>
        <p:spPr>
          <a:xfrm>
            <a:off x="8004223" y="929185"/>
            <a:ext cx="993726" cy="820217"/>
          </a:xfrm>
          <a:prstGeom prst="rect">
            <a:avLst/>
          </a:prstGeom>
          <a:ln>
            <a:noFill/>
          </a:ln>
          <a:effectLst>
            <a:outerShdw blurRad="190500" algn="tl" rotWithShape="0">
              <a:srgbClr val="000000">
                <a:alpha val="70000"/>
              </a:srgbClr>
            </a:outerShdw>
          </a:effectLst>
        </p:spPr>
      </p:pic>
      <p:pic>
        <p:nvPicPr>
          <p:cNvPr id="48" name="47 Imagen" descr="Lipeón-Cord. Oriental.jpg"/>
          <p:cNvPicPr>
            <a:picLocks noChangeAspect="1"/>
          </p:cNvPicPr>
          <p:nvPr/>
        </p:nvPicPr>
        <p:blipFill>
          <a:blip r:embed="rId20"/>
          <a:stretch>
            <a:fillRect/>
          </a:stretch>
        </p:blipFill>
        <p:spPr>
          <a:xfrm>
            <a:off x="7016185" y="1555083"/>
            <a:ext cx="951524" cy="923864"/>
          </a:xfrm>
          <a:prstGeom prst="rect">
            <a:avLst/>
          </a:prstGeom>
          <a:ln>
            <a:noFill/>
          </a:ln>
          <a:effectLst>
            <a:outerShdw blurRad="190500" algn="tl" rotWithShape="0">
              <a:srgbClr val="000000">
                <a:alpha val="70000"/>
              </a:srgbClr>
            </a:outerShdw>
          </a:effectLst>
        </p:spPr>
      </p:pic>
      <p:sp>
        <p:nvSpPr>
          <p:cNvPr id="49" name="48 Rectángulo"/>
          <p:cNvSpPr/>
          <p:nvPr/>
        </p:nvSpPr>
        <p:spPr>
          <a:xfrm>
            <a:off x="6876634" y="2435029"/>
            <a:ext cx="1204176" cy="446276"/>
          </a:xfrm>
          <a:prstGeom prst="rect">
            <a:avLst/>
          </a:prstGeom>
        </p:spPr>
        <p:txBody>
          <a:bodyPr wrap="none">
            <a:spAutoFit/>
          </a:bodyPr>
          <a:lstStyle/>
          <a:p>
            <a:pPr algn="ctr"/>
            <a:r>
              <a:rPr lang="en-GB" sz="800" dirty="0" smtClean="0">
                <a:solidFill>
                  <a:schemeClr val="bg1"/>
                </a:solidFill>
              </a:rPr>
              <a:t>Ornamented tetrad</a:t>
            </a:r>
          </a:p>
          <a:p>
            <a:pPr algn="ctr"/>
            <a:r>
              <a:rPr lang="en-GB" sz="800" dirty="0" smtClean="0">
                <a:solidFill>
                  <a:schemeClr val="bg1"/>
                </a:solidFill>
              </a:rPr>
              <a:t> with coarse </a:t>
            </a:r>
            <a:r>
              <a:rPr lang="en-GB" sz="800" dirty="0" err="1" smtClean="0">
                <a:solidFill>
                  <a:schemeClr val="bg1"/>
                </a:solidFill>
              </a:rPr>
              <a:t>verrucae</a:t>
            </a:r>
            <a:endParaRPr lang="en-GB" sz="800" dirty="0" smtClean="0">
              <a:solidFill>
                <a:schemeClr val="bg1"/>
              </a:solidFill>
            </a:endParaRPr>
          </a:p>
          <a:p>
            <a:pPr algn="ctr"/>
            <a:r>
              <a:rPr lang="en-GB" sz="700" dirty="0" smtClean="0">
                <a:solidFill>
                  <a:schemeClr val="bg1"/>
                </a:solidFill>
              </a:rPr>
              <a:t> in Le </a:t>
            </a:r>
            <a:r>
              <a:rPr lang="en-GB" sz="700" dirty="0" err="1" smtClean="0">
                <a:solidFill>
                  <a:schemeClr val="bg1"/>
                </a:solidFill>
              </a:rPr>
              <a:t>Hérissé</a:t>
            </a:r>
            <a:r>
              <a:rPr lang="en-GB" sz="700" dirty="0" smtClean="0">
                <a:solidFill>
                  <a:schemeClr val="bg1"/>
                </a:solidFill>
              </a:rPr>
              <a:t> et al., 2001</a:t>
            </a:r>
            <a:endParaRPr lang="es-AR" sz="700" dirty="0">
              <a:solidFill>
                <a:schemeClr val="bg1"/>
              </a:solidFill>
            </a:endParaRPr>
          </a:p>
        </p:txBody>
      </p:sp>
      <p:sp>
        <p:nvSpPr>
          <p:cNvPr id="50" name="49 Rectángulo"/>
          <p:cNvSpPr/>
          <p:nvPr/>
        </p:nvSpPr>
        <p:spPr>
          <a:xfrm>
            <a:off x="7835976" y="1712889"/>
            <a:ext cx="1336662" cy="338554"/>
          </a:xfrm>
          <a:prstGeom prst="rect">
            <a:avLst/>
          </a:prstGeom>
        </p:spPr>
        <p:txBody>
          <a:bodyPr wrap="square">
            <a:spAutoFit/>
          </a:bodyPr>
          <a:lstStyle/>
          <a:p>
            <a:pPr algn="ctr"/>
            <a:r>
              <a:rPr lang="es-AR" sz="800" dirty="0" err="1" smtClean="0">
                <a:solidFill>
                  <a:schemeClr val="bg1"/>
                </a:solidFill>
              </a:rPr>
              <a:t>Morphon</a:t>
            </a:r>
            <a:r>
              <a:rPr lang="es-AR" sz="800" i="1" dirty="0" smtClean="0">
                <a:solidFill>
                  <a:schemeClr val="bg1"/>
                </a:solidFill>
              </a:rPr>
              <a:t> </a:t>
            </a:r>
            <a:r>
              <a:rPr lang="es-AR" sz="800" i="1" dirty="0" err="1" smtClean="0">
                <a:solidFill>
                  <a:schemeClr val="bg1"/>
                </a:solidFill>
              </a:rPr>
              <a:t>Dyadospora</a:t>
            </a:r>
            <a:r>
              <a:rPr lang="es-AR" sz="800" i="1" dirty="0" smtClean="0">
                <a:solidFill>
                  <a:schemeClr val="bg1"/>
                </a:solidFill>
              </a:rPr>
              <a:t> </a:t>
            </a:r>
            <a:r>
              <a:rPr lang="es-AR" sz="800" i="1" dirty="0" err="1" smtClean="0">
                <a:solidFill>
                  <a:schemeClr val="bg1"/>
                </a:solidFill>
              </a:rPr>
              <a:t>murusattenuata</a:t>
            </a:r>
            <a:endParaRPr lang="es-AR" sz="800" dirty="0">
              <a:solidFill>
                <a:schemeClr val="bg1"/>
              </a:solidFill>
            </a:endParaRPr>
          </a:p>
        </p:txBody>
      </p:sp>
      <p:sp>
        <p:nvSpPr>
          <p:cNvPr id="51" name="50 Rectángulo"/>
          <p:cNvSpPr/>
          <p:nvPr/>
        </p:nvSpPr>
        <p:spPr>
          <a:xfrm>
            <a:off x="7872487" y="2771766"/>
            <a:ext cx="1665281" cy="338554"/>
          </a:xfrm>
          <a:prstGeom prst="rect">
            <a:avLst/>
          </a:prstGeom>
        </p:spPr>
        <p:txBody>
          <a:bodyPr wrap="square">
            <a:spAutoFit/>
          </a:bodyPr>
          <a:lstStyle/>
          <a:p>
            <a:pPr algn="ctr"/>
            <a:r>
              <a:rPr lang="es-AR" sz="800" i="1" dirty="0" err="1" smtClean="0">
                <a:solidFill>
                  <a:schemeClr val="bg1"/>
                </a:solidFill>
              </a:rPr>
              <a:t>Gneudnaspora</a:t>
            </a:r>
            <a:r>
              <a:rPr lang="es-AR" sz="800" i="1" dirty="0" smtClean="0"/>
              <a:t> </a:t>
            </a:r>
          </a:p>
          <a:p>
            <a:pPr algn="ctr"/>
            <a:r>
              <a:rPr lang="es-AR" sz="800" i="1" dirty="0" err="1" smtClean="0">
                <a:solidFill>
                  <a:schemeClr val="bg1"/>
                </a:solidFill>
              </a:rPr>
              <a:t>divellomedia</a:t>
            </a:r>
            <a:endParaRPr lang="es-AR" sz="800" dirty="0" smtClean="0">
              <a:solidFill>
                <a:schemeClr val="bg1"/>
              </a:solidFill>
            </a:endParaRPr>
          </a:p>
        </p:txBody>
      </p:sp>
      <p:sp>
        <p:nvSpPr>
          <p:cNvPr id="53" name="Text Box 67"/>
          <p:cNvSpPr txBox="1">
            <a:spLocks noChangeArrowheads="1"/>
          </p:cNvSpPr>
          <p:nvPr/>
        </p:nvSpPr>
        <p:spPr bwMode="auto">
          <a:xfrm>
            <a:off x="6834777" y="836010"/>
            <a:ext cx="1059906" cy="584775"/>
          </a:xfrm>
          <a:prstGeom prst="rect">
            <a:avLst/>
          </a:prstGeom>
          <a:noFill/>
          <a:ln w="9525">
            <a:noFill/>
            <a:miter lim="800000"/>
            <a:headEnd/>
            <a:tailEnd/>
          </a:ln>
        </p:spPr>
        <p:txBody>
          <a:bodyPr wrap="none">
            <a:spAutoFit/>
          </a:bodyPr>
          <a:lstStyle/>
          <a:p>
            <a:pPr algn="ctr" eaLnBrk="1" hangingPunct="1"/>
            <a:r>
              <a:rPr lang="es-AR" sz="1600" dirty="0" smtClean="0">
                <a:solidFill>
                  <a:srgbClr val="FFFF99"/>
                </a:solidFill>
              </a:rPr>
              <a:t>Cordillera</a:t>
            </a:r>
          </a:p>
          <a:p>
            <a:pPr algn="ctr" eaLnBrk="1" hangingPunct="1"/>
            <a:r>
              <a:rPr lang="es-AR" sz="1600" dirty="0" smtClean="0">
                <a:solidFill>
                  <a:srgbClr val="FFFF99"/>
                </a:solidFill>
              </a:rPr>
              <a:t> Oriental</a:t>
            </a:r>
            <a:endParaRPr lang="es-AR" sz="1600" dirty="0">
              <a:solidFill>
                <a:srgbClr val="FFFF99"/>
              </a:solidFill>
            </a:endParaRPr>
          </a:p>
        </p:txBody>
      </p:sp>
      <p:sp>
        <p:nvSpPr>
          <p:cNvPr id="54" name="Text Box 67"/>
          <p:cNvSpPr txBox="1">
            <a:spLocks noChangeArrowheads="1"/>
          </p:cNvSpPr>
          <p:nvPr/>
        </p:nvSpPr>
        <p:spPr bwMode="auto">
          <a:xfrm>
            <a:off x="6987177" y="361908"/>
            <a:ext cx="1029449" cy="307777"/>
          </a:xfrm>
          <a:prstGeom prst="rect">
            <a:avLst/>
          </a:prstGeom>
          <a:noFill/>
          <a:ln w="9525">
            <a:noFill/>
            <a:miter lim="800000"/>
            <a:headEnd/>
            <a:tailEnd/>
          </a:ln>
        </p:spPr>
        <p:txBody>
          <a:bodyPr wrap="none">
            <a:spAutoFit/>
          </a:bodyPr>
          <a:lstStyle/>
          <a:p>
            <a:pPr eaLnBrk="1" hangingPunct="1"/>
            <a:r>
              <a:rPr lang="es-AR" sz="1400" dirty="0" err="1" smtClean="0">
                <a:solidFill>
                  <a:srgbClr val="FFFF99"/>
                </a:solidFill>
              </a:rPr>
              <a:t>Lipeón</a:t>
            </a:r>
            <a:r>
              <a:rPr lang="es-AR" sz="1400" dirty="0" smtClean="0">
                <a:solidFill>
                  <a:srgbClr val="FFFF99"/>
                </a:solidFill>
              </a:rPr>
              <a:t> Fm</a:t>
            </a:r>
          </a:p>
        </p:txBody>
      </p:sp>
      <p:sp>
        <p:nvSpPr>
          <p:cNvPr id="55" name="54 Rectángulo"/>
          <p:cNvSpPr/>
          <p:nvPr/>
        </p:nvSpPr>
        <p:spPr>
          <a:xfrm>
            <a:off x="6808956" y="-76248"/>
            <a:ext cx="2254143" cy="276999"/>
          </a:xfrm>
          <a:prstGeom prst="rect">
            <a:avLst/>
          </a:prstGeom>
        </p:spPr>
        <p:txBody>
          <a:bodyPr wrap="none">
            <a:spAutoFit/>
          </a:bodyPr>
          <a:lstStyle/>
          <a:p>
            <a:pPr eaLnBrk="1" hangingPunct="1"/>
            <a:r>
              <a:rPr lang="es-MX" sz="1200" dirty="0" smtClean="0">
                <a:solidFill>
                  <a:srgbClr val="FFFF99"/>
                </a:solidFill>
              </a:rPr>
              <a:t>Los Colorados-Chamarra </a:t>
            </a:r>
            <a:r>
              <a:rPr lang="es-MX" sz="1200" dirty="0" err="1" smtClean="0">
                <a:solidFill>
                  <a:srgbClr val="FFFF99"/>
                </a:solidFill>
              </a:rPr>
              <a:t>area</a:t>
            </a:r>
            <a:endParaRPr lang="es-AR" sz="1200" dirty="0">
              <a:solidFill>
                <a:srgbClr val="FFFF99"/>
              </a:solidFill>
            </a:endParaRPr>
          </a:p>
        </p:txBody>
      </p:sp>
      <p:sp>
        <p:nvSpPr>
          <p:cNvPr id="56" name="55 CuadroTexto"/>
          <p:cNvSpPr txBox="1"/>
          <p:nvPr/>
        </p:nvSpPr>
        <p:spPr>
          <a:xfrm>
            <a:off x="4097331" y="1639863"/>
            <a:ext cx="2323393" cy="338554"/>
          </a:xfrm>
          <a:prstGeom prst="rect">
            <a:avLst/>
          </a:prstGeom>
          <a:noFill/>
        </p:spPr>
        <p:txBody>
          <a:bodyPr wrap="none" rtlCol="0">
            <a:spAutoFit/>
          </a:bodyPr>
          <a:lstStyle/>
          <a:p>
            <a:r>
              <a:rPr lang="es-MX" sz="1600" dirty="0" err="1" smtClean="0">
                <a:solidFill>
                  <a:srgbClr val="D2ECB6"/>
                </a:solidFill>
                <a:latin typeface="Arial Black" pitchFamily="34" charset="0"/>
              </a:rPr>
              <a:t>Aeronian</a:t>
            </a:r>
            <a:r>
              <a:rPr lang="es-MX" sz="1600" dirty="0" smtClean="0">
                <a:solidFill>
                  <a:srgbClr val="D2ECB6"/>
                </a:solidFill>
                <a:latin typeface="Arial Black" pitchFamily="34" charset="0"/>
              </a:rPr>
              <a:t>/</a:t>
            </a:r>
            <a:r>
              <a:rPr lang="es-MX" sz="1600" dirty="0" err="1" smtClean="0">
                <a:solidFill>
                  <a:srgbClr val="D2ECB6"/>
                </a:solidFill>
                <a:latin typeface="Arial Black" pitchFamily="34" charset="0"/>
              </a:rPr>
              <a:t>Telychian</a:t>
            </a:r>
            <a:endParaRPr lang="es-AR" sz="1600" dirty="0">
              <a:solidFill>
                <a:srgbClr val="D2ECB6"/>
              </a:solidFill>
              <a:latin typeface="Arial Black" pitchFamily="34" charset="0"/>
            </a:endParaRPr>
          </a:p>
        </p:txBody>
      </p:sp>
      <p:sp>
        <p:nvSpPr>
          <p:cNvPr id="57" name="56 CuadroTexto"/>
          <p:cNvSpPr txBox="1"/>
          <p:nvPr/>
        </p:nvSpPr>
        <p:spPr>
          <a:xfrm>
            <a:off x="6762780" y="2798342"/>
            <a:ext cx="1688091" cy="338554"/>
          </a:xfrm>
          <a:prstGeom prst="rect">
            <a:avLst/>
          </a:prstGeom>
          <a:noFill/>
        </p:spPr>
        <p:txBody>
          <a:bodyPr wrap="none" rtlCol="0">
            <a:spAutoFit/>
          </a:bodyPr>
          <a:lstStyle/>
          <a:p>
            <a:r>
              <a:rPr lang="es-MX" sz="1600" dirty="0" smtClean="0">
                <a:solidFill>
                  <a:srgbClr val="FFFF99"/>
                </a:solidFill>
                <a:latin typeface="Arial Black" pitchFamily="34" charset="0"/>
              </a:rPr>
              <a:t>late </a:t>
            </a:r>
            <a:r>
              <a:rPr lang="es-MX" sz="1600" dirty="0" err="1" smtClean="0">
                <a:solidFill>
                  <a:srgbClr val="FFFF99"/>
                </a:solidFill>
                <a:latin typeface="Arial Black" pitchFamily="34" charset="0"/>
              </a:rPr>
              <a:t>Aeronian</a:t>
            </a:r>
            <a:endParaRPr lang="es-AR" sz="1600" dirty="0">
              <a:solidFill>
                <a:srgbClr val="FFFF99"/>
              </a:solidFill>
              <a:latin typeface="Arial Black"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3" cstate="print"/>
          <a:srcRect/>
          <a:stretch>
            <a:fillRect/>
          </a:stretch>
        </p:blipFill>
        <p:spPr bwMode="auto">
          <a:xfrm>
            <a:off x="665109" y="2480031"/>
            <a:ext cx="1277955" cy="956882"/>
          </a:xfrm>
          <a:prstGeom prst="rect">
            <a:avLst/>
          </a:prstGeom>
          <a:noFill/>
          <a:ln w="9525">
            <a:noFill/>
            <a:miter lim="800000"/>
            <a:headEnd/>
            <a:tailEnd/>
          </a:ln>
          <a:effectLst/>
        </p:spPr>
      </p:pic>
      <p:pic>
        <p:nvPicPr>
          <p:cNvPr id="32772" name="Picture 4"/>
          <p:cNvPicPr>
            <a:picLocks noChangeAspect="1" noChangeArrowheads="1"/>
          </p:cNvPicPr>
          <p:nvPr/>
        </p:nvPicPr>
        <p:blipFill>
          <a:blip r:embed="rId4" cstate="print"/>
          <a:srcRect/>
          <a:stretch>
            <a:fillRect/>
          </a:stretch>
        </p:blipFill>
        <p:spPr bwMode="auto">
          <a:xfrm>
            <a:off x="2052604" y="3027356"/>
            <a:ext cx="1278448" cy="957251"/>
          </a:xfrm>
          <a:prstGeom prst="rect">
            <a:avLst/>
          </a:prstGeom>
          <a:noFill/>
          <a:ln w="9525">
            <a:noFill/>
            <a:miter lim="800000"/>
            <a:headEnd/>
            <a:tailEnd/>
          </a:ln>
          <a:effectLst/>
        </p:spPr>
      </p:pic>
      <p:pic>
        <p:nvPicPr>
          <p:cNvPr id="32773" name="Picture 5"/>
          <p:cNvPicPr>
            <a:picLocks noChangeAspect="1" noChangeArrowheads="1"/>
          </p:cNvPicPr>
          <p:nvPr/>
        </p:nvPicPr>
        <p:blipFill>
          <a:blip r:embed="rId5" cstate="print"/>
          <a:srcRect/>
          <a:stretch>
            <a:fillRect/>
          </a:stretch>
        </p:blipFill>
        <p:spPr bwMode="auto">
          <a:xfrm>
            <a:off x="993726" y="836577"/>
            <a:ext cx="1971702" cy="1478777"/>
          </a:xfrm>
          <a:prstGeom prst="rect">
            <a:avLst/>
          </a:prstGeom>
          <a:noFill/>
          <a:ln w="9525">
            <a:noFill/>
            <a:miter lim="800000"/>
            <a:headEnd/>
            <a:tailEnd/>
          </a:ln>
          <a:effectLst/>
        </p:spPr>
      </p:pic>
      <p:pic>
        <p:nvPicPr>
          <p:cNvPr id="8" name="7 Imagen" descr="Caspalá mapa.jpg"/>
          <p:cNvPicPr>
            <a:picLocks noChangeAspect="1"/>
          </p:cNvPicPr>
          <p:nvPr/>
        </p:nvPicPr>
        <p:blipFill>
          <a:blip r:embed="rId6" cstate="print"/>
          <a:stretch>
            <a:fillRect/>
          </a:stretch>
        </p:blipFill>
        <p:spPr>
          <a:xfrm>
            <a:off x="6435004" y="9663"/>
            <a:ext cx="2708996" cy="2835129"/>
          </a:xfrm>
          <a:prstGeom prst="rect">
            <a:avLst/>
          </a:prstGeom>
          <a:ln>
            <a:noFill/>
          </a:ln>
          <a:effectLst>
            <a:outerShdw blurRad="190500" algn="tl" rotWithShape="0">
              <a:srgbClr val="000000">
                <a:alpha val="70000"/>
              </a:srgbClr>
            </a:outerShdw>
          </a:effectLst>
        </p:spPr>
      </p:pic>
      <p:grpSp>
        <p:nvGrpSpPr>
          <p:cNvPr id="10" name="9 Grupo"/>
          <p:cNvGrpSpPr/>
          <p:nvPr/>
        </p:nvGrpSpPr>
        <p:grpSpPr>
          <a:xfrm>
            <a:off x="44388" y="507960"/>
            <a:ext cx="6353262" cy="6024645"/>
            <a:chOff x="44388" y="654012"/>
            <a:chExt cx="6162422" cy="5878593"/>
          </a:xfrm>
        </p:grpSpPr>
        <p:pic>
          <p:nvPicPr>
            <p:cNvPr id="2" name="1 Imagen" descr="Caspalá perfil.JPG"/>
            <p:cNvPicPr>
              <a:picLocks noChangeAspect="1"/>
            </p:cNvPicPr>
            <p:nvPr/>
          </p:nvPicPr>
          <p:blipFill>
            <a:blip r:embed="rId7" cstate="print"/>
            <a:stretch>
              <a:fillRect/>
            </a:stretch>
          </p:blipFill>
          <p:spPr>
            <a:xfrm>
              <a:off x="44388" y="654012"/>
              <a:ext cx="6162422" cy="5878593"/>
            </a:xfrm>
            <a:prstGeom prst="rect">
              <a:avLst/>
            </a:prstGeom>
            <a:ln>
              <a:noFill/>
            </a:ln>
            <a:effectLst>
              <a:outerShdw blurRad="190500" algn="tl" rotWithShape="0">
                <a:srgbClr val="000000">
                  <a:alpha val="70000"/>
                </a:srgbClr>
              </a:outerShdw>
            </a:effectLst>
          </p:spPr>
        </p:pic>
        <p:sp>
          <p:nvSpPr>
            <p:cNvPr id="9" name="8 Rectángulo"/>
            <p:cNvSpPr/>
            <p:nvPr/>
          </p:nvSpPr>
          <p:spPr bwMode="auto">
            <a:xfrm>
              <a:off x="5959494" y="1055656"/>
              <a:ext cx="182565" cy="146052"/>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charset="0"/>
              </a:endParaRPr>
            </a:p>
          </p:txBody>
        </p:sp>
      </p:grpSp>
      <p:pic>
        <p:nvPicPr>
          <p:cNvPr id="29698" name="Picture 2"/>
          <p:cNvPicPr>
            <a:picLocks noChangeAspect="1" noChangeArrowheads="1"/>
          </p:cNvPicPr>
          <p:nvPr/>
        </p:nvPicPr>
        <p:blipFill>
          <a:blip r:embed="rId8" cstate="print"/>
          <a:srcRect/>
          <a:stretch>
            <a:fillRect/>
          </a:stretch>
        </p:blipFill>
        <p:spPr bwMode="auto">
          <a:xfrm>
            <a:off x="6543702" y="3162321"/>
            <a:ext cx="2448984" cy="1836738"/>
          </a:xfrm>
          <a:prstGeom prst="rect">
            <a:avLst/>
          </a:prstGeom>
          <a:ln>
            <a:noFill/>
          </a:ln>
          <a:effectLst>
            <a:outerShdw blurRad="190500" algn="tl" rotWithShape="0">
              <a:srgbClr val="000000">
                <a:alpha val="70000"/>
              </a:srgbClr>
            </a:outerShdw>
          </a:effectLst>
        </p:spPr>
      </p:pic>
      <p:pic>
        <p:nvPicPr>
          <p:cNvPr id="29699" name="Picture 3"/>
          <p:cNvPicPr>
            <a:picLocks noChangeAspect="1" noChangeArrowheads="1"/>
          </p:cNvPicPr>
          <p:nvPr/>
        </p:nvPicPr>
        <p:blipFill>
          <a:blip r:embed="rId9" cstate="print"/>
          <a:srcRect/>
          <a:stretch>
            <a:fillRect/>
          </a:stretch>
        </p:blipFill>
        <p:spPr bwMode="auto">
          <a:xfrm>
            <a:off x="6468258" y="5364189"/>
            <a:ext cx="1462938" cy="1095390"/>
          </a:xfrm>
          <a:prstGeom prst="rect">
            <a:avLst/>
          </a:prstGeom>
          <a:ln>
            <a:noFill/>
          </a:ln>
          <a:effectLst>
            <a:outerShdw blurRad="190500" algn="tl" rotWithShape="0">
              <a:srgbClr val="000000">
                <a:alpha val="70000"/>
              </a:srgbClr>
            </a:outerShdw>
          </a:effectLst>
        </p:spPr>
      </p:pic>
      <p:pic>
        <p:nvPicPr>
          <p:cNvPr id="29701" name="Picture 5"/>
          <p:cNvPicPr>
            <a:picLocks noChangeAspect="1" noChangeArrowheads="1"/>
          </p:cNvPicPr>
          <p:nvPr/>
        </p:nvPicPr>
        <p:blipFill>
          <a:blip r:embed="rId10"/>
          <a:srcRect/>
          <a:stretch>
            <a:fillRect/>
          </a:stretch>
        </p:blipFill>
        <p:spPr bwMode="auto">
          <a:xfrm>
            <a:off x="8031735" y="5206116"/>
            <a:ext cx="1031364" cy="1370915"/>
          </a:xfrm>
          <a:prstGeom prst="rect">
            <a:avLst/>
          </a:prstGeom>
          <a:ln>
            <a:noFill/>
          </a:ln>
          <a:effectLst>
            <a:outerShdw blurRad="190500" algn="tl" rotWithShape="0">
              <a:srgbClr val="000000">
                <a:alpha val="70000"/>
              </a:srgbClr>
            </a:outerShdw>
          </a:effectLst>
        </p:spPr>
      </p:pic>
      <p:sp>
        <p:nvSpPr>
          <p:cNvPr id="14" name="13 Rectángulo"/>
          <p:cNvSpPr/>
          <p:nvPr/>
        </p:nvSpPr>
        <p:spPr>
          <a:xfrm>
            <a:off x="6397650" y="6313527"/>
            <a:ext cx="814647" cy="200055"/>
          </a:xfrm>
          <a:prstGeom prst="rect">
            <a:avLst/>
          </a:prstGeom>
        </p:spPr>
        <p:txBody>
          <a:bodyPr wrap="none">
            <a:spAutoFit/>
          </a:bodyPr>
          <a:lstStyle/>
          <a:p>
            <a:r>
              <a:rPr lang="es-AR" sz="700" b="1" dirty="0" smtClean="0">
                <a:solidFill>
                  <a:schemeClr val="bg1"/>
                </a:solidFill>
              </a:rPr>
              <a:t>glacial </a:t>
            </a:r>
            <a:r>
              <a:rPr lang="es-AR" sz="700" b="1" dirty="0" err="1" smtClean="0">
                <a:solidFill>
                  <a:schemeClr val="bg1"/>
                </a:solidFill>
              </a:rPr>
              <a:t>horizon</a:t>
            </a:r>
            <a:endParaRPr lang="es-AR" sz="700" b="1" dirty="0">
              <a:solidFill>
                <a:schemeClr val="bg1"/>
              </a:solidFill>
            </a:endParaRPr>
          </a:p>
        </p:txBody>
      </p:sp>
      <p:pic>
        <p:nvPicPr>
          <p:cNvPr id="15" name="14 Imagen" descr="cf. Ambitisporites-8818a-K36-2-ppt.jpg"/>
          <p:cNvPicPr>
            <a:picLocks noChangeAspect="1"/>
          </p:cNvPicPr>
          <p:nvPr/>
        </p:nvPicPr>
        <p:blipFill>
          <a:blip r:embed="rId11" cstate="print"/>
          <a:stretch>
            <a:fillRect/>
          </a:stretch>
        </p:blipFill>
        <p:spPr>
          <a:xfrm>
            <a:off x="3549635" y="3209922"/>
            <a:ext cx="912825" cy="866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15 Imagen" descr="cf. tetrada ornamentada-8822b-O24-3-ppt.jpg"/>
          <p:cNvPicPr>
            <a:picLocks noChangeAspect="1"/>
          </p:cNvPicPr>
          <p:nvPr/>
        </p:nvPicPr>
        <p:blipFill>
          <a:blip r:embed="rId12" cstate="print"/>
          <a:stretch>
            <a:fillRect/>
          </a:stretch>
        </p:blipFill>
        <p:spPr>
          <a:xfrm rot="5400000">
            <a:off x="929006" y="1131676"/>
            <a:ext cx="900840" cy="1054250"/>
          </a:xfrm>
          <a:prstGeom prst="rect">
            <a:avLst/>
          </a:prstGeom>
        </p:spPr>
      </p:pic>
      <p:pic>
        <p:nvPicPr>
          <p:cNvPr id="17" name="16 Imagen" descr="Chelinohilates-8818c-H36-2-ppt.jpg"/>
          <p:cNvPicPr>
            <a:picLocks noChangeAspect="1"/>
          </p:cNvPicPr>
          <p:nvPr/>
        </p:nvPicPr>
        <p:blipFill>
          <a:blip r:embed="rId13" cstate="print"/>
          <a:stretch>
            <a:fillRect/>
          </a:stretch>
        </p:blipFill>
        <p:spPr>
          <a:xfrm rot="10800000">
            <a:off x="4535487" y="3136896"/>
            <a:ext cx="876312" cy="858519"/>
          </a:xfrm>
          <a:prstGeom prst="rect">
            <a:avLst/>
          </a:prstGeom>
        </p:spPr>
      </p:pic>
      <p:pic>
        <p:nvPicPr>
          <p:cNvPr id="19" name="18 Imagen" descr="Rimosotetras- 8816b-H35-0-ppt.jpg"/>
          <p:cNvPicPr>
            <a:picLocks noChangeAspect="1"/>
          </p:cNvPicPr>
          <p:nvPr/>
        </p:nvPicPr>
        <p:blipFill>
          <a:blip r:embed="rId14" cstate="print"/>
          <a:stretch>
            <a:fillRect/>
          </a:stretch>
        </p:blipFill>
        <p:spPr>
          <a:xfrm>
            <a:off x="3659176" y="5384672"/>
            <a:ext cx="967272" cy="746290"/>
          </a:xfrm>
          <a:prstGeom prst="rect">
            <a:avLst/>
          </a:prstGeom>
        </p:spPr>
      </p:pic>
      <p:pic>
        <p:nvPicPr>
          <p:cNvPr id="20" name="19 Imagen" descr="Scolecodont-0170 (8819-CAS58)ppt.jpg"/>
          <p:cNvPicPr>
            <a:picLocks noChangeAspect="1"/>
          </p:cNvPicPr>
          <p:nvPr/>
        </p:nvPicPr>
        <p:blipFill>
          <a:blip r:embed="rId15" cstate="print"/>
          <a:stretch>
            <a:fillRect/>
          </a:stretch>
        </p:blipFill>
        <p:spPr>
          <a:xfrm>
            <a:off x="774648" y="3209922"/>
            <a:ext cx="1022364" cy="411665"/>
          </a:xfrm>
          <a:prstGeom prst="rect">
            <a:avLst/>
          </a:prstGeom>
        </p:spPr>
      </p:pic>
      <p:pic>
        <p:nvPicPr>
          <p:cNvPr id="22" name="21 Imagen" descr="Tetrahedraletes 1- 8822c-T42-1-ppt.jpg"/>
          <p:cNvPicPr>
            <a:picLocks noChangeAspect="1"/>
          </p:cNvPicPr>
          <p:nvPr/>
        </p:nvPicPr>
        <p:blipFill>
          <a:blip r:embed="rId16" cstate="print"/>
          <a:stretch>
            <a:fillRect/>
          </a:stretch>
        </p:blipFill>
        <p:spPr>
          <a:xfrm>
            <a:off x="2125629" y="1201707"/>
            <a:ext cx="949338" cy="913999"/>
          </a:xfrm>
          <a:prstGeom prst="rect">
            <a:avLst/>
          </a:prstGeom>
        </p:spPr>
      </p:pic>
      <p:pic>
        <p:nvPicPr>
          <p:cNvPr id="23" name="22 Imagen" descr="Tetrahedraletes medinensis 1- 8816b-P27-3-ppt.jpg"/>
          <p:cNvPicPr>
            <a:picLocks noChangeAspect="1"/>
          </p:cNvPicPr>
          <p:nvPr/>
        </p:nvPicPr>
        <p:blipFill>
          <a:blip r:embed="rId17" cstate="print"/>
          <a:stretch>
            <a:fillRect/>
          </a:stretch>
        </p:blipFill>
        <p:spPr>
          <a:xfrm>
            <a:off x="4571999" y="5287641"/>
            <a:ext cx="912825" cy="843321"/>
          </a:xfrm>
          <a:prstGeom prst="rect">
            <a:avLst/>
          </a:prstGeom>
        </p:spPr>
      </p:pic>
      <p:pic>
        <p:nvPicPr>
          <p:cNvPr id="24" name="23 Imagen" descr="Velatitetras retimembrana 1-8818a-S42-2 (3).jpg"/>
          <p:cNvPicPr>
            <a:picLocks noChangeAspect="1"/>
          </p:cNvPicPr>
          <p:nvPr/>
        </p:nvPicPr>
        <p:blipFill>
          <a:blip r:embed="rId18" cstate="print"/>
          <a:stretch>
            <a:fillRect/>
          </a:stretch>
        </p:blipFill>
        <p:spPr>
          <a:xfrm>
            <a:off x="5375286" y="3100383"/>
            <a:ext cx="839799" cy="866798"/>
          </a:xfrm>
          <a:prstGeom prst="rect">
            <a:avLst/>
          </a:prstGeom>
        </p:spPr>
      </p:pic>
      <p:sp>
        <p:nvSpPr>
          <p:cNvPr id="25" name="24 Rectángulo"/>
          <p:cNvSpPr/>
          <p:nvPr/>
        </p:nvSpPr>
        <p:spPr>
          <a:xfrm>
            <a:off x="4206870" y="6034427"/>
            <a:ext cx="1789137" cy="461665"/>
          </a:xfrm>
          <a:prstGeom prst="rect">
            <a:avLst/>
          </a:prstGeom>
        </p:spPr>
        <p:txBody>
          <a:bodyPr wrap="square">
            <a:spAutoFit/>
          </a:bodyPr>
          <a:lstStyle/>
          <a:p>
            <a:pPr algn="ctr"/>
            <a:r>
              <a:rPr lang="es-AR" sz="800" i="1" dirty="0" err="1" smtClean="0"/>
              <a:t>Tetrahedraletes</a:t>
            </a:r>
            <a:r>
              <a:rPr lang="es-AR" sz="800" i="1" dirty="0" smtClean="0"/>
              <a:t> </a:t>
            </a:r>
          </a:p>
          <a:p>
            <a:pPr algn="ctr"/>
            <a:r>
              <a:rPr lang="es-AR" sz="800" i="1" dirty="0" err="1" smtClean="0"/>
              <a:t>medinensis</a:t>
            </a:r>
            <a:endParaRPr lang="es-AR" sz="800" dirty="0" smtClean="0"/>
          </a:p>
          <a:p>
            <a:pPr algn="ctr"/>
            <a:r>
              <a:rPr lang="es-AR" sz="800" dirty="0" smtClean="0"/>
              <a:t>(CAS 55)</a:t>
            </a:r>
            <a:endParaRPr lang="es-AR" sz="800" dirty="0"/>
          </a:p>
        </p:txBody>
      </p:sp>
      <p:sp>
        <p:nvSpPr>
          <p:cNvPr id="26" name="25 Rectángulo"/>
          <p:cNvSpPr/>
          <p:nvPr/>
        </p:nvSpPr>
        <p:spPr>
          <a:xfrm>
            <a:off x="1723986" y="2078019"/>
            <a:ext cx="1789137" cy="338554"/>
          </a:xfrm>
          <a:prstGeom prst="rect">
            <a:avLst/>
          </a:prstGeom>
        </p:spPr>
        <p:txBody>
          <a:bodyPr wrap="square">
            <a:spAutoFit/>
          </a:bodyPr>
          <a:lstStyle/>
          <a:p>
            <a:pPr algn="ctr"/>
            <a:r>
              <a:rPr lang="es-AR" sz="800" i="1" dirty="0" err="1" smtClean="0"/>
              <a:t>Tetrahedraletes</a:t>
            </a:r>
            <a:r>
              <a:rPr lang="es-AR" sz="800" i="1" dirty="0" smtClean="0"/>
              <a:t> </a:t>
            </a:r>
            <a:r>
              <a:rPr lang="es-AR" sz="800" i="1" dirty="0" err="1" smtClean="0"/>
              <a:t>medinensis</a:t>
            </a:r>
            <a:endParaRPr lang="es-AR" sz="800" dirty="0" smtClean="0"/>
          </a:p>
          <a:p>
            <a:pPr algn="ctr"/>
            <a:r>
              <a:rPr lang="es-AR" sz="800" dirty="0" smtClean="0"/>
              <a:t>(CAS 61)</a:t>
            </a:r>
            <a:endParaRPr lang="es-AR" sz="800" dirty="0"/>
          </a:p>
        </p:txBody>
      </p:sp>
      <p:sp>
        <p:nvSpPr>
          <p:cNvPr id="28" name="27 Rectángulo"/>
          <p:cNvSpPr/>
          <p:nvPr/>
        </p:nvSpPr>
        <p:spPr>
          <a:xfrm>
            <a:off x="5024473" y="3867156"/>
            <a:ext cx="1665281" cy="461665"/>
          </a:xfrm>
          <a:prstGeom prst="rect">
            <a:avLst/>
          </a:prstGeom>
        </p:spPr>
        <p:txBody>
          <a:bodyPr wrap="square">
            <a:spAutoFit/>
          </a:bodyPr>
          <a:lstStyle/>
          <a:p>
            <a:pPr algn="ctr"/>
            <a:r>
              <a:rPr lang="es-AR" sz="800" i="1" dirty="0" err="1" smtClean="0"/>
              <a:t>Velatitetras</a:t>
            </a:r>
            <a:endParaRPr lang="es-AR" sz="800" i="1" dirty="0" smtClean="0"/>
          </a:p>
          <a:p>
            <a:pPr algn="ctr"/>
            <a:r>
              <a:rPr lang="es-AR" sz="800" i="1" dirty="0" smtClean="0"/>
              <a:t> </a:t>
            </a:r>
            <a:r>
              <a:rPr lang="es-AR" sz="800" i="1" dirty="0" err="1" smtClean="0"/>
              <a:t>retimembrana</a:t>
            </a:r>
            <a:r>
              <a:rPr lang="es-AR" sz="800" dirty="0" smtClean="0"/>
              <a:t> </a:t>
            </a:r>
          </a:p>
          <a:p>
            <a:pPr algn="ctr"/>
            <a:r>
              <a:rPr lang="es-AR" sz="800" dirty="0" smtClean="0"/>
              <a:t>(CAS 57)</a:t>
            </a:r>
            <a:endParaRPr lang="es-AR" sz="800" dirty="0"/>
          </a:p>
        </p:txBody>
      </p:sp>
      <p:grpSp>
        <p:nvGrpSpPr>
          <p:cNvPr id="38" name="37 Grupo"/>
          <p:cNvGrpSpPr/>
          <p:nvPr/>
        </p:nvGrpSpPr>
        <p:grpSpPr>
          <a:xfrm>
            <a:off x="4440268" y="4159260"/>
            <a:ext cx="1373174" cy="1105327"/>
            <a:chOff x="4440268" y="4159260"/>
            <a:chExt cx="1373174" cy="1105327"/>
          </a:xfrm>
        </p:grpSpPr>
        <p:pic>
          <p:nvPicPr>
            <p:cNvPr id="21" name="20 Imagen" descr="Segestrespora laevigata 1-8817b-k29-3-ppt (1).jpg"/>
            <p:cNvPicPr>
              <a:picLocks noChangeAspect="1"/>
            </p:cNvPicPr>
            <p:nvPr/>
          </p:nvPicPr>
          <p:blipFill>
            <a:blip r:embed="rId19" cstate="print"/>
            <a:stretch>
              <a:fillRect/>
            </a:stretch>
          </p:blipFill>
          <p:spPr>
            <a:xfrm rot="10800000">
              <a:off x="4645027" y="4159260"/>
              <a:ext cx="880760" cy="876312"/>
            </a:xfrm>
            <a:prstGeom prst="rect">
              <a:avLst/>
            </a:prstGeom>
          </p:spPr>
        </p:pic>
        <p:sp>
          <p:nvSpPr>
            <p:cNvPr id="29" name="28 Rectángulo"/>
            <p:cNvSpPr/>
            <p:nvPr/>
          </p:nvSpPr>
          <p:spPr>
            <a:xfrm>
              <a:off x="4440268" y="4926033"/>
              <a:ext cx="1373174" cy="338554"/>
            </a:xfrm>
            <a:prstGeom prst="rect">
              <a:avLst/>
            </a:prstGeom>
          </p:spPr>
          <p:txBody>
            <a:bodyPr wrap="square">
              <a:spAutoFit/>
            </a:bodyPr>
            <a:lstStyle/>
            <a:p>
              <a:pPr algn="ctr"/>
              <a:r>
                <a:rPr lang="es-AR" sz="800" i="1" dirty="0" err="1" smtClean="0"/>
                <a:t>Segestrespora</a:t>
              </a:r>
              <a:endParaRPr lang="es-AR" sz="800" i="1" dirty="0" smtClean="0"/>
            </a:p>
            <a:p>
              <a:pPr algn="ctr"/>
              <a:r>
                <a:rPr lang="es-AR" sz="800" i="1" dirty="0" smtClean="0"/>
                <a:t> </a:t>
              </a:r>
              <a:r>
                <a:rPr lang="es-AR" sz="800" i="1" dirty="0" err="1" smtClean="0"/>
                <a:t>laevigata</a:t>
              </a:r>
              <a:r>
                <a:rPr lang="es-AR" sz="800" i="1" dirty="0" smtClean="0"/>
                <a:t> </a:t>
              </a:r>
              <a:r>
                <a:rPr lang="es-AR" sz="800" dirty="0" smtClean="0"/>
                <a:t>(CAS 56)</a:t>
              </a:r>
              <a:endParaRPr lang="es-AR" sz="800" dirty="0"/>
            </a:p>
          </p:txBody>
        </p:sp>
      </p:grpSp>
      <p:grpSp>
        <p:nvGrpSpPr>
          <p:cNvPr id="37" name="36 Grupo"/>
          <p:cNvGrpSpPr/>
          <p:nvPr/>
        </p:nvGrpSpPr>
        <p:grpSpPr>
          <a:xfrm>
            <a:off x="3710007" y="4122747"/>
            <a:ext cx="1409688" cy="1301464"/>
            <a:chOff x="3746520" y="4122747"/>
            <a:chExt cx="1409688" cy="1301464"/>
          </a:xfrm>
        </p:grpSpPr>
        <p:pic>
          <p:nvPicPr>
            <p:cNvPr id="18" name="17 Imagen" descr="Morphon Dyadospora murusattenuata-8817b-40-1 (2).jpg"/>
            <p:cNvPicPr>
              <a:picLocks noChangeAspect="1"/>
            </p:cNvPicPr>
            <p:nvPr/>
          </p:nvPicPr>
          <p:blipFill>
            <a:blip r:embed="rId20" cstate="print"/>
            <a:stretch>
              <a:fillRect/>
            </a:stretch>
          </p:blipFill>
          <p:spPr>
            <a:xfrm>
              <a:off x="3768714" y="4122747"/>
              <a:ext cx="820126" cy="947793"/>
            </a:xfrm>
            <a:prstGeom prst="rect">
              <a:avLst/>
            </a:prstGeom>
          </p:spPr>
        </p:pic>
        <p:sp>
          <p:nvSpPr>
            <p:cNvPr id="30" name="29 Rectángulo"/>
            <p:cNvSpPr/>
            <p:nvPr/>
          </p:nvSpPr>
          <p:spPr>
            <a:xfrm>
              <a:off x="3746520" y="4962546"/>
              <a:ext cx="1409688" cy="461665"/>
            </a:xfrm>
            <a:prstGeom prst="rect">
              <a:avLst/>
            </a:prstGeom>
          </p:spPr>
          <p:txBody>
            <a:bodyPr wrap="square">
              <a:spAutoFit/>
            </a:bodyPr>
            <a:lstStyle/>
            <a:p>
              <a:r>
                <a:rPr lang="es-AR" sz="800" dirty="0" err="1" smtClean="0"/>
                <a:t>Morphon</a:t>
              </a:r>
              <a:endParaRPr lang="es-AR" sz="800" dirty="0" smtClean="0"/>
            </a:p>
            <a:p>
              <a:r>
                <a:rPr lang="es-AR" sz="800" i="1" dirty="0" smtClean="0"/>
                <a:t> </a:t>
              </a:r>
              <a:r>
                <a:rPr lang="es-AR" sz="800" i="1" dirty="0" err="1" smtClean="0"/>
                <a:t>Dyadospora</a:t>
              </a:r>
              <a:r>
                <a:rPr lang="es-AR" sz="800" i="1" dirty="0" smtClean="0"/>
                <a:t> </a:t>
              </a:r>
              <a:r>
                <a:rPr lang="es-AR" sz="800" i="1" dirty="0" err="1" smtClean="0"/>
                <a:t>murusattenuata</a:t>
              </a:r>
              <a:r>
                <a:rPr lang="es-AR" sz="800" i="1" dirty="0" smtClean="0"/>
                <a:t> </a:t>
              </a:r>
              <a:r>
                <a:rPr lang="es-AR" sz="800" dirty="0" smtClean="0"/>
                <a:t>(CAS 56)</a:t>
              </a:r>
              <a:endParaRPr lang="es-AR" sz="800" dirty="0"/>
            </a:p>
          </p:txBody>
        </p:sp>
      </p:grpSp>
      <p:sp>
        <p:nvSpPr>
          <p:cNvPr id="31" name="30 Rectángulo"/>
          <p:cNvSpPr/>
          <p:nvPr/>
        </p:nvSpPr>
        <p:spPr>
          <a:xfrm>
            <a:off x="3147993" y="6021423"/>
            <a:ext cx="1789137" cy="461665"/>
          </a:xfrm>
          <a:prstGeom prst="rect">
            <a:avLst/>
          </a:prstGeom>
        </p:spPr>
        <p:txBody>
          <a:bodyPr wrap="square">
            <a:spAutoFit/>
          </a:bodyPr>
          <a:lstStyle/>
          <a:p>
            <a:pPr algn="ctr"/>
            <a:r>
              <a:rPr lang="es-AR" sz="800" i="1" dirty="0" err="1" smtClean="0"/>
              <a:t>Rimosotetras</a:t>
            </a:r>
            <a:r>
              <a:rPr lang="es-AR" sz="800" i="1" dirty="0" smtClean="0"/>
              <a:t> </a:t>
            </a:r>
          </a:p>
          <a:p>
            <a:pPr algn="ctr"/>
            <a:r>
              <a:rPr lang="es-AR" sz="800" i="1" dirty="0" err="1" smtClean="0"/>
              <a:t>problematica</a:t>
            </a:r>
            <a:endParaRPr lang="es-AR" sz="800" dirty="0" smtClean="0"/>
          </a:p>
          <a:p>
            <a:pPr algn="ctr"/>
            <a:r>
              <a:rPr lang="es-AR" sz="800" dirty="0" smtClean="0"/>
              <a:t>(CAS 55)</a:t>
            </a:r>
            <a:endParaRPr lang="es-AR" sz="800" dirty="0"/>
          </a:p>
        </p:txBody>
      </p:sp>
      <p:sp>
        <p:nvSpPr>
          <p:cNvPr id="32" name="31 Rectángulo"/>
          <p:cNvSpPr/>
          <p:nvPr/>
        </p:nvSpPr>
        <p:spPr>
          <a:xfrm>
            <a:off x="446031" y="2078019"/>
            <a:ext cx="1789137" cy="338554"/>
          </a:xfrm>
          <a:prstGeom prst="rect">
            <a:avLst/>
          </a:prstGeom>
        </p:spPr>
        <p:txBody>
          <a:bodyPr wrap="square">
            <a:spAutoFit/>
          </a:bodyPr>
          <a:lstStyle/>
          <a:p>
            <a:pPr algn="ctr"/>
            <a:r>
              <a:rPr lang="es-AR" sz="800" dirty="0" err="1" smtClean="0"/>
              <a:t>Ornamented</a:t>
            </a:r>
            <a:r>
              <a:rPr lang="es-AR" sz="800" dirty="0" smtClean="0"/>
              <a:t> </a:t>
            </a:r>
            <a:r>
              <a:rPr lang="es-AR" sz="800" dirty="0" err="1" smtClean="0"/>
              <a:t>tetrad</a:t>
            </a:r>
            <a:endParaRPr lang="es-AR" sz="800" dirty="0" smtClean="0"/>
          </a:p>
          <a:p>
            <a:pPr algn="ctr"/>
            <a:r>
              <a:rPr lang="es-AR" sz="800" dirty="0" smtClean="0"/>
              <a:t>(CAS 61)</a:t>
            </a:r>
            <a:endParaRPr lang="es-AR" sz="800" dirty="0"/>
          </a:p>
        </p:txBody>
      </p:sp>
      <p:sp>
        <p:nvSpPr>
          <p:cNvPr id="33" name="32 Rectángulo"/>
          <p:cNvSpPr/>
          <p:nvPr/>
        </p:nvSpPr>
        <p:spPr>
          <a:xfrm>
            <a:off x="4243383" y="3903669"/>
            <a:ext cx="1665281" cy="338554"/>
          </a:xfrm>
          <a:prstGeom prst="rect">
            <a:avLst/>
          </a:prstGeom>
        </p:spPr>
        <p:txBody>
          <a:bodyPr wrap="square">
            <a:spAutoFit/>
          </a:bodyPr>
          <a:lstStyle/>
          <a:p>
            <a:pPr algn="ctr"/>
            <a:r>
              <a:rPr lang="es-AR" sz="800" i="1" dirty="0" err="1" smtClean="0"/>
              <a:t>Chelinohilates</a:t>
            </a:r>
            <a:r>
              <a:rPr lang="es-AR" sz="800" dirty="0" smtClean="0"/>
              <a:t>? </a:t>
            </a:r>
          </a:p>
          <a:p>
            <a:pPr algn="ctr"/>
            <a:r>
              <a:rPr lang="es-AR" sz="800" dirty="0" smtClean="0"/>
              <a:t>(CAS 57)</a:t>
            </a:r>
            <a:endParaRPr lang="es-AR" sz="800" dirty="0"/>
          </a:p>
        </p:txBody>
      </p:sp>
      <p:sp>
        <p:nvSpPr>
          <p:cNvPr id="34" name="33 Rectángulo"/>
          <p:cNvSpPr/>
          <p:nvPr/>
        </p:nvSpPr>
        <p:spPr>
          <a:xfrm>
            <a:off x="446031" y="3575052"/>
            <a:ext cx="1665281" cy="215444"/>
          </a:xfrm>
          <a:prstGeom prst="rect">
            <a:avLst/>
          </a:prstGeom>
        </p:spPr>
        <p:txBody>
          <a:bodyPr wrap="square">
            <a:spAutoFit/>
          </a:bodyPr>
          <a:lstStyle/>
          <a:p>
            <a:pPr algn="ctr"/>
            <a:r>
              <a:rPr lang="es-AR" sz="800" dirty="0" err="1" smtClean="0"/>
              <a:t>Scolecodont</a:t>
            </a:r>
            <a:r>
              <a:rPr lang="es-AR" sz="800" dirty="0" smtClean="0"/>
              <a:t> (CAS 58)</a:t>
            </a:r>
            <a:endParaRPr lang="es-AR" sz="800" dirty="0"/>
          </a:p>
        </p:txBody>
      </p:sp>
      <p:sp>
        <p:nvSpPr>
          <p:cNvPr id="35" name="34 Rectángulo"/>
          <p:cNvSpPr/>
          <p:nvPr/>
        </p:nvSpPr>
        <p:spPr>
          <a:xfrm>
            <a:off x="1870038" y="3392487"/>
            <a:ext cx="1665281" cy="461665"/>
          </a:xfrm>
          <a:prstGeom prst="rect">
            <a:avLst/>
          </a:prstGeom>
        </p:spPr>
        <p:txBody>
          <a:bodyPr wrap="square">
            <a:spAutoFit/>
          </a:bodyPr>
          <a:lstStyle/>
          <a:p>
            <a:pPr algn="ctr"/>
            <a:r>
              <a:rPr lang="es-AR" sz="800" b="1" dirty="0" err="1" smtClean="0"/>
              <a:t>Morphon</a:t>
            </a:r>
            <a:r>
              <a:rPr lang="es-AR" sz="800" b="1" dirty="0" smtClean="0"/>
              <a:t> </a:t>
            </a:r>
          </a:p>
          <a:p>
            <a:pPr algn="ctr"/>
            <a:r>
              <a:rPr lang="es-AR" sz="800" b="1" i="1" dirty="0" err="1" smtClean="0"/>
              <a:t>Ambitisporites</a:t>
            </a:r>
            <a:r>
              <a:rPr lang="es-AR" sz="800" b="1" i="1" dirty="0" smtClean="0"/>
              <a:t> </a:t>
            </a:r>
            <a:r>
              <a:rPr lang="es-AR" sz="800" b="1" i="1" dirty="0" err="1" smtClean="0"/>
              <a:t>avitus</a:t>
            </a:r>
            <a:r>
              <a:rPr lang="es-AR" sz="800" b="1" i="1" dirty="0" smtClean="0"/>
              <a:t> </a:t>
            </a:r>
            <a:r>
              <a:rPr lang="es-AR" sz="800" b="1" i="1" dirty="0" err="1" smtClean="0"/>
              <a:t>dilutus</a:t>
            </a:r>
            <a:r>
              <a:rPr lang="es-AR" sz="800" b="1" dirty="0" smtClean="0"/>
              <a:t> </a:t>
            </a:r>
          </a:p>
          <a:p>
            <a:pPr algn="ctr"/>
            <a:r>
              <a:rPr lang="es-AR" sz="800" b="1" dirty="0" smtClean="0"/>
              <a:t>(CAS 57)</a:t>
            </a:r>
            <a:endParaRPr lang="es-AR" sz="800" b="1" dirty="0"/>
          </a:p>
        </p:txBody>
      </p:sp>
      <p:cxnSp>
        <p:nvCxnSpPr>
          <p:cNvPr id="41" name="40 Conector recto de flecha"/>
          <p:cNvCxnSpPr/>
          <p:nvPr/>
        </p:nvCxnSpPr>
        <p:spPr bwMode="auto">
          <a:xfrm flipV="1">
            <a:off x="811161" y="4159260"/>
            <a:ext cx="2665449" cy="1533546"/>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43" name="Text Box 93"/>
          <p:cNvSpPr txBox="1">
            <a:spLocks noChangeArrowheads="1"/>
          </p:cNvSpPr>
          <p:nvPr/>
        </p:nvSpPr>
        <p:spPr bwMode="auto">
          <a:xfrm>
            <a:off x="336492" y="69804"/>
            <a:ext cx="3108543" cy="369332"/>
          </a:xfrm>
          <a:prstGeom prst="rect">
            <a:avLst/>
          </a:prstGeom>
          <a:noFill/>
          <a:ln w="9525">
            <a:noFill/>
            <a:miter lim="800000"/>
            <a:headEnd/>
            <a:tailEnd/>
          </a:ln>
        </p:spPr>
        <p:txBody>
          <a:bodyPr wrap="none">
            <a:spAutoFit/>
          </a:bodyPr>
          <a:lstStyle/>
          <a:p>
            <a:pPr eaLnBrk="1" hangingPunct="1"/>
            <a:r>
              <a:rPr lang="es-AR" dirty="0" smtClean="0">
                <a:solidFill>
                  <a:schemeClr val="bg1"/>
                </a:solidFill>
              </a:rPr>
              <a:t>Cordillera Oriental (</a:t>
            </a:r>
            <a:r>
              <a:rPr lang="es-AR" dirty="0" err="1" smtClean="0">
                <a:solidFill>
                  <a:schemeClr val="bg1"/>
                </a:solidFill>
              </a:rPr>
              <a:t>Caspalá</a:t>
            </a:r>
            <a:r>
              <a:rPr lang="es-AR" dirty="0" smtClean="0">
                <a:solidFill>
                  <a:schemeClr val="bg1"/>
                </a:solidFill>
              </a:rPr>
              <a:t>)</a:t>
            </a:r>
            <a:endParaRPr lang="es-AR" dirty="0">
              <a:solidFill>
                <a:schemeClr val="bg1"/>
              </a:solidFill>
            </a:endParaRPr>
          </a:p>
        </p:txBody>
      </p:sp>
      <p:sp>
        <p:nvSpPr>
          <p:cNvPr id="45" name="44 Rectángulo"/>
          <p:cNvSpPr/>
          <p:nvPr/>
        </p:nvSpPr>
        <p:spPr>
          <a:xfrm>
            <a:off x="80901" y="6536239"/>
            <a:ext cx="3294492" cy="215444"/>
          </a:xfrm>
          <a:prstGeom prst="rect">
            <a:avLst/>
          </a:prstGeom>
        </p:spPr>
        <p:txBody>
          <a:bodyPr wrap="none">
            <a:spAutoFit/>
          </a:bodyPr>
          <a:lstStyle/>
          <a:p>
            <a:r>
              <a:rPr lang="es-MX" sz="800" dirty="0" smtClean="0">
                <a:solidFill>
                  <a:schemeClr val="bg1"/>
                </a:solidFill>
              </a:rPr>
              <a:t>Rubinstein,  de la Puente, </a:t>
            </a:r>
            <a:r>
              <a:rPr lang="es-MX" sz="800" dirty="0" err="1" smtClean="0">
                <a:solidFill>
                  <a:schemeClr val="bg1"/>
                </a:solidFill>
              </a:rPr>
              <a:t>Delabroye</a:t>
            </a:r>
            <a:r>
              <a:rPr lang="es-MX" sz="800" dirty="0" smtClean="0">
                <a:solidFill>
                  <a:schemeClr val="bg1"/>
                </a:solidFill>
              </a:rPr>
              <a:t>, </a:t>
            </a:r>
            <a:r>
              <a:rPr lang="es-MX" sz="800" dirty="0" err="1" smtClean="0">
                <a:solidFill>
                  <a:schemeClr val="bg1"/>
                </a:solidFill>
              </a:rPr>
              <a:t>Astini</a:t>
            </a:r>
            <a:r>
              <a:rPr lang="es-MX" sz="800" dirty="0" smtClean="0">
                <a:solidFill>
                  <a:schemeClr val="bg1"/>
                </a:solidFill>
              </a:rPr>
              <a:t>, 2008 &amp; </a:t>
            </a:r>
            <a:r>
              <a:rPr lang="es-MX" sz="800" dirty="0" err="1" smtClean="0">
                <a:solidFill>
                  <a:schemeClr val="bg1"/>
                </a:solidFill>
              </a:rPr>
              <a:t>unpubublished</a:t>
            </a:r>
            <a:endParaRPr lang="es-AR" sz="800" dirty="0" smtClean="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226953" y="760406"/>
            <a:ext cx="2739652" cy="1755769"/>
          </a:xfrm>
          <a:prstGeom prst="rect">
            <a:avLst/>
          </a:prstGeom>
          <a:ln>
            <a:noFill/>
          </a:ln>
          <a:effectLst>
            <a:outerShdw blurRad="190500" algn="tl" rotWithShape="0">
              <a:srgbClr val="000000">
                <a:alpha val="70000"/>
              </a:srgbClr>
            </a:outerShdw>
          </a:effectLst>
        </p:spPr>
      </p:pic>
      <p:pic>
        <p:nvPicPr>
          <p:cNvPr id="3" name="2 Imagen" descr="Maprincolor1.JPG"/>
          <p:cNvPicPr>
            <a:picLocks noChangeAspect="1"/>
          </p:cNvPicPr>
          <p:nvPr/>
        </p:nvPicPr>
        <p:blipFill>
          <a:blip r:embed="rId4" cstate="print"/>
          <a:stretch>
            <a:fillRect/>
          </a:stretch>
        </p:blipFill>
        <p:spPr>
          <a:xfrm>
            <a:off x="42257" y="2769352"/>
            <a:ext cx="3616918" cy="3575180"/>
          </a:xfrm>
          <a:prstGeom prst="rect">
            <a:avLst/>
          </a:prstGeom>
          <a:ln>
            <a:noFill/>
          </a:ln>
          <a:effectLst>
            <a:outerShdw blurRad="190500" algn="tl" rotWithShape="0">
              <a:srgbClr val="000000">
                <a:alpha val="70000"/>
              </a:srgbClr>
            </a:outerShdw>
          </a:effectLst>
        </p:spPr>
      </p:pic>
      <p:pic>
        <p:nvPicPr>
          <p:cNvPr id="4" name="3 Imagen" descr="Rincolor2-1.JPG"/>
          <p:cNvPicPr>
            <a:picLocks noChangeAspect="1"/>
          </p:cNvPicPr>
          <p:nvPr/>
        </p:nvPicPr>
        <p:blipFill>
          <a:blip r:embed="rId5" cstate="print"/>
          <a:stretch>
            <a:fillRect/>
          </a:stretch>
        </p:blipFill>
        <p:spPr>
          <a:xfrm>
            <a:off x="3659175" y="3355974"/>
            <a:ext cx="3580729" cy="2990151"/>
          </a:xfrm>
          <a:prstGeom prst="rect">
            <a:avLst/>
          </a:prstGeom>
        </p:spPr>
      </p:pic>
      <p:pic>
        <p:nvPicPr>
          <p:cNvPr id="5" name="Picture 95"/>
          <p:cNvPicPr>
            <a:picLocks noChangeAspect="1" noChangeArrowheads="1"/>
          </p:cNvPicPr>
          <p:nvPr/>
        </p:nvPicPr>
        <p:blipFill>
          <a:blip r:embed="rId6"/>
          <a:srcRect/>
          <a:stretch>
            <a:fillRect/>
          </a:stretch>
        </p:blipFill>
        <p:spPr bwMode="auto">
          <a:xfrm>
            <a:off x="5655187" y="763551"/>
            <a:ext cx="3407912" cy="2427781"/>
          </a:xfrm>
          <a:prstGeom prst="rect">
            <a:avLst/>
          </a:prstGeom>
          <a:ln>
            <a:noFill/>
          </a:ln>
          <a:effectLst>
            <a:outerShdw blurRad="190500" algn="tl" rotWithShape="0">
              <a:srgbClr val="000000">
                <a:alpha val="70000"/>
              </a:srgbClr>
            </a:outerShdw>
          </a:effectLst>
        </p:spPr>
      </p:pic>
      <p:sp>
        <p:nvSpPr>
          <p:cNvPr id="6" name="Text Box 93"/>
          <p:cNvSpPr txBox="1">
            <a:spLocks noChangeArrowheads="1"/>
          </p:cNvSpPr>
          <p:nvPr/>
        </p:nvSpPr>
        <p:spPr bwMode="auto">
          <a:xfrm>
            <a:off x="117414" y="361908"/>
            <a:ext cx="3031599" cy="369332"/>
          </a:xfrm>
          <a:prstGeom prst="rect">
            <a:avLst/>
          </a:prstGeom>
          <a:noFill/>
          <a:ln w="9525">
            <a:noFill/>
            <a:miter lim="800000"/>
            <a:headEnd/>
            <a:tailEnd/>
          </a:ln>
        </p:spPr>
        <p:txBody>
          <a:bodyPr wrap="none">
            <a:spAutoFit/>
          </a:bodyPr>
          <a:lstStyle/>
          <a:p>
            <a:pPr eaLnBrk="1" hangingPunct="1"/>
            <a:r>
              <a:rPr lang="es-AR" dirty="0">
                <a:solidFill>
                  <a:schemeClr val="bg1"/>
                </a:solidFill>
              </a:rPr>
              <a:t>Puna </a:t>
            </a:r>
            <a:r>
              <a:rPr lang="es-AR" dirty="0" smtClean="0">
                <a:solidFill>
                  <a:schemeClr val="bg1"/>
                </a:solidFill>
              </a:rPr>
              <a:t>(Salar </a:t>
            </a:r>
            <a:r>
              <a:rPr lang="es-AR" dirty="0">
                <a:solidFill>
                  <a:schemeClr val="bg1"/>
                </a:solidFill>
              </a:rPr>
              <a:t>del </a:t>
            </a:r>
            <a:r>
              <a:rPr lang="es-AR" dirty="0" smtClean="0">
                <a:solidFill>
                  <a:schemeClr val="bg1"/>
                </a:solidFill>
              </a:rPr>
              <a:t>Rincón Fm)</a:t>
            </a:r>
            <a:endParaRPr lang="es-AR" dirty="0">
              <a:solidFill>
                <a:schemeClr val="bg1"/>
              </a:solidFill>
            </a:endParaRPr>
          </a:p>
        </p:txBody>
      </p:sp>
      <p:cxnSp>
        <p:nvCxnSpPr>
          <p:cNvPr id="9" name="8 Conector recto de flecha"/>
          <p:cNvCxnSpPr/>
          <p:nvPr/>
        </p:nvCxnSpPr>
        <p:spPr bwMode="auto">
          <a:xfrm>
            <a:off x="5010156" y="3825140"/>
            <a:ext cx="2556000" cy="36000"/>
          </a:xfrm>
          <a:prstGeom prst="straightConnector1">
            <a:avLst/>
          </a:prstGeom>
          <a:ln w="57150">
            <a:solidFill>
              <a:srgbClr val="7030A0"/>
            </a:solidFill>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1" name="10 Conector recto de flecha"/>
          <p:cNvCxnSpPr/>
          <p:nvPr/>
        </p:nvCxnSpPr>
        <p:spPr bwMode="auto">
          <a:xfrm>
            <a:off x="5010156" y="4924445"/>
            <a:ext cx="2555910" cy="1588"/>
          </a:xfrm>
          <a:prstGeom prst="straightConnector1">
            <a:avLst/>
          </a:prstGeom>
          <a:ln w="57150">
            <a:solidFill>
              <a:srgbClr val="7030A0"/>
            </a:solidFill>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12" name="11 CuadroTexto"/>
          <p:cNvSpPr txBox="1"/>
          <p:nvPr/>
        </p:nvSpPr>
        <p:spPr>
          <a:xfrm>
            <a:off x="7346988" y="6432436"/>
            <a:ext cx="1721946" cy="246221"/>
          </a:xfrm>
          <a:prstGeom prst="rect">
            <a:avLst/>
          </a:prstGeom>
          <a:noFill/>
        </p:spPr>
        <p:txBody>
          <a:bodyPr wrap="none" rtlCol="0">
            <a:spAutoFit/>
          </a:bodyPr>
          <a:lstStyle/>
          <a:p>
            <a:r>
              <a:rPr lang="es-MX" sz="1000" dirty="0" smtClean="0">
                <a:solidFill>
                  <a:schemeClr val="bg1"/>
                </a:solidFill>
              </a:rPr>
              <a:t>Rubinstein &amp; </a:t>
            </a:r>
            <a:r>
              <a:rPr lang="es-MX" sz="1000" dirty="0" err="1" smtClean="0">
                <a:solidFill>
                  <a:schemeClr val="bg1"/>
                </a:solidFill>
              </a:rPr>
              <a:t>Vaccari</a:t>
            </a:r>
            <a:r>
              <a:rPr lang="es-MX" sz="1000" dirty="0" smtClean="0">
                <a:solidFill>
                  <a:schemeClr val="bg1"/>
                </a:solidFill>
              </a:rPr>
              <a:t>, 2004</a:t>
            </a:r>
            <a:endParaRPr lang="es-AR" sz="1000" dirty="0">
              <a:solidFill>
                <a:schemeClr val="bg1"/>
              </a:solidFill>
            </a:endParaRPr>
          </a:p>
        </p:txBody>
      </p:sp>
      <p:pic>
        <p:nvPicPr>
          <p:cNvPr id="13" name="Picture 94"/>
          <p:cNvPicPr>
            <a:picLocks noChangeAspect="1" noChangeArrowheads="1"/>
          </p:cNvPicPr>
          <p:nvPr/>
        </p:nvPicPr>
        <p:blipFill>
          <a:blip r:embed="rId7">
            <a:lum bright="6000" contrast="12000"/>
          </a:blip>
          <a:srcRect/>
          <a:stretch>
            <a:fillRect/>
          </a:stretch>
        </p:blipFill>
        <p:spPr bwMode="auto">
          <a:xfrm rot="10800000">
            <a:off x="3111480" y="179343"/>
            <a:ext cx="2520950" cy="230187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perfil Salar del Rincón-ppt.JPG"/>
          <p:cNvPicPr>
            <a:picLocks noChangeAspect="1"/>
          </p:cNvPicPr>
          <p:nvPr/>
        </p:nvPicPr>
        <p:blipFill>
          <a:blip r:embed="rId3" cstate="print"/>
          <a:stretch>
            <a:fillRect/>
          </a:stretch>
        </p:blipFill>
        <p:spPr>
          <a:xfrm>
            <a:off x="0" y="179343"/>
            <a:ext cx="5452979" cy="6496092"/>
          </a:xfrm>
          <a:prstGeom prst="rect">
            <a:avLst/>
          </a:prstGeom>
          <a:ln>
            <a:noFill/>
          </a:ln>
          <a:effectLst>
            <a:outerShdw blurRad="190500" algn="tl" rotWithShape="0">
              <a:srgbClr val="000000">
                <a:alpha val="70000"/>
              </a:srgbClr>
            </a:outerShdw>
          </a:effectLst>
        </p:spPr>
      </p:pic>
      <p:pic>
        <p:nvPicPr>
          <p:cNvPr id="30723" name="Picture 3"/>
          <p:cNvPicPr>
            <a:picLocks noChangeAspect="1" noChangeArrowheads="1"/>
          </p:cNvPicPr>
          <p:nvPr/>
        </p:nvPicPr>
        <p:blipFill>
          <a:blip r:embed="rId4" cstate="print">
            <a:lum bright="5000"/>
          </a:blip>
          <a:srcRect b="14706"/>
          <a:stretch>
            <a:fillRect/>
          </a:stretch>
        </p:blipFill>
        <p:spPr bwMode="auto">
          <a:xfrm>
            <a:off x="6653241" y="1822428"/>
            <a:ext cx="1113468" cy="1058877"/>
          </a:xfrm>
          <a:prstGeom prst="rect">
            <a:avLst/>
          </a:prstGeom>
          <a:ln>
            <a:noFill/>
          </a:ln>
          <a:effectLst>
            <a:outerShdw blurRad="190500" algn="tl" rotWithShape="0">
              <a:srgbClr val="000000">
                <a:alpha val="70000"/>
              </a:srgbClr>
            </a:outerShdw>
          </a:effectLst>
        </p:spPr>
      </p:pic>
      <p:pic>
        <p:nvPicPr>
          <p:cNvPr id="30724" name="Picture 4"/>
          <p:cNvPicPr>
            <a:picLocks noChangeAspect="1" noChangeArrowheads="1"/>
          </p:cNvPicPr>
          <p:nvPr/>
        </p:nvPicPr>
        <p:blipFill>
          <a:blip r:embed="rId5" cstate="print"/>
          <a:srcRect b="7692"/>
          <a:stretch>
            <a:fillRect/>
          </a:stretch>
        </p:blipFill>
        <p:spPr bwMode="auto">
          <a:xfrm>
            <a:off x="7967709" y="398421"/>
            <a:ext cx="949338" cy="879213"/>
          </a:xfrm>
          <a:prstGeom prst="rect">
            <a:avLst/>
          </a:prstGeom>
          <a:ln>
            <a:noFill/>
          </a:ln>
          <a:effectLst>
            <a:outerShdw blurRad="190500" algn="tl" rotWithShape="0">
              <a:srgbClr val="000000">
                <a:alpha val="70000"/>
              </a:srgbClr>
            </a:outerShdw>
          </a:effectLst>
        </p:spPr>
      </p:pic>
      <p:pic>
        <p:nvPicPr>
          <p:cNvPr id="5" name="4 Imagen" descr="1-Cheilotetras sp-9417A-o26-0 (3)ppt.jpg"/>
          <p:cNvPicPr>
            <a:picLocks noChangeAspect="1"/>
          </p:cNvPicPr>
          <p:nvPr/>
        </p:nvPicPr>
        <p:blipFill>
          <a:blip r:embed="rId6" cstate="print"/>
          <a:stretch>
            <a:fillRect/>
          </a:stretch>
        </p:blipFill>
        <p:spPr>
          <a:xfrm>
            <a:off x="5630878" y="1822428"/>
            <a:ext cx="804594" cy="1070730"/>
          </a:xfrm>
          <a:prstGeom prst="rect">
            <a:avLst/>
          </a:prstGeom>
          <a:ln>
            <a:noFill/>
          </a:ln>
          <a:effectLst>
            <a:outerShdw blurRad="190500" algn="tl" rotWithShape="0">
              <a:srgbClr val="000000">
                <a:alpha val="70000"/>
              </a:srgbClr>
            </a:outerShdw>
          </a:effectLst>
        </p:spPr>
      </p:pic>
      <p:pic>
        <p:nvPicPr>
          <p:cNvPr id="6" name="5 Imagen" descr="1-crowned monad in Steemans eta al. 2000 1_9416C_X25-2 (2)ppt.jpg"/>
          <p:cNvPicPr>
            <a:picLocks noChangeAspect="1"/>
          </p:cNvPicPr>
          <p:nvPr/>
        </p:nvPicPr>
        <p:blipFill>
          <a:blip r:embed="rId7" cstate="print"/>
          <a:stretch>
            <a:fillRect/>
          </a:stretch>
        </p:blipFill>
        <p:spPr>
          <a:xfrm>
            <a:off x="6835806" y="3355974"/>
            <a:ext cx="1022364" cy="902635"/>
          </a:xfrm>
          <a:prstGeom prst="rect">
            <a:avLst/>
          </a:prstGeom>
          <a:ln>
            <a:noFill/>
          </a:ln>
          <a:effectLst>
            <a:outerShdw blurRad="190500" algn="tl" rotWithShape="0">
              <a:srgbClr val="000000">
                <a:alpha val="70000"/>
              </a:srgbClr>
            </a:outerShdw>
          </a:effectLst>
        </p:spPr>
      </p:pic>
      <p:pic>
        <p:nvPicPr>
          <p:cNvPr id="7" name="6 Imagen" descr="1-Gneudnaspora divellomedia  _9425A_U36-0-2ppt-.jpg"/>
          <p:cNvPicPr>
            <a:picLocks noChangeAspect="1"/>
          </p:cNvPicPr>
          <p:nvPr/>
        </p:nvPicPr>
        <p:blipFill>
          <a:blip r:embed="rId8" cstate="print"/>
          <a:stretch>
            <a:fillRect/>
          </a:stretch>
        </p:blipFill>
        <p:spPr>
          <a:xfrm>
            <a:off x="5630876" y="398421"/>
            <a:ext cx="766773" cy="896621"/>
          </a:xfrm>
          <a:prstGeom prst="rect">
            <a:avLst/>
          </a:prstGeom>
          <a:ln>
            <a:noFill/>
          </a:ln>
          <a:effectLst>
            <a:outerShdw blurRad="190500" algn="tl" rotWithShape="0">
              <a:srgbClr val="000000">
                <a:alpha val="70000"/>
              </a:srgbClr>
            </a:outerShdw>
          </a:effectLst>
        </p:spPr>
      </p:pic>
      <p:pic>
        <p:nvPicPr>
          <p:cNvPr id="8" name="7 Imagen" descr="1-Imperfectotriletes patinatus 1_9412C_S40-2 (1)ppt-.jpg"/>
          <p:cNvPicPr>
            <a:picLocks noChangeAspect="1"/>
          </p:cNvPicPr>
          <p:nvPr/>
        </p:nvPicPr>
        <p:blipFill>
          <a:blip r:embed="rId9" cstate="print"/>
          <a:stretch>
            <a:fillRect/>
          </a:stretch>
        </p:blipFill>
        <p:spPr>
          <a:xfrm>
            <a:off x="8040735" y="4568148"/>
            <a:ext cx="966678" cy="832554"/>
          </a:xfrm>
          <a:prstGeom prst="rect">
            <a:avLst/>
          </a:prstGeom>
          <a:ln>
            <a:noFill/>
          </a:ln>
          <a:effectLst>
            <a:outerShdw blurRad="190500" algn="tl" rotWithShape="0">
              <a:srgbClr val="000000">
                <a:alpha val="70000"/>
              </a:srgbClr>
            </a:outerShdw>
          </a:effectLst>
        </p:spPr>
      </p:pic>
      <p:pic>
        <p:nvPicPr>
          <p:cNvPr id="10" name="9 Imagen" descr="1-Envelope-enclosed alete cryptospore in Vecoli et al-ppt-.jpg"/>
          <p:cNvPicPr>
            <a:picLocks noChangeAspect="1"/>
          </p:cNvPicPr>
          <p:nvPr/>
        </p:nvPicPr>
        <p:blipFill>
          <a:blip r:embed="rId10" cstate="print"/>
          <a:stretch>
            <a:fillRect/>
          </a:stretch>
        </p:blipFill>
        <p:spPr>
          <a:xfrm rot="5400000">
            <a:off x="7871552" y="1918356"/>
            <a:ext cx="1084618" cy="860319"/>
          </a:xfrm>
          <a:prstGeom prst="rect">
            <a:avLst/>
          </a:prstGeom>
          <a:ln>
            <a:noFill/>
          </a:ln>
          <a:effectLst>
            <a:outerShdw blurRad="190500" algn="tl" rotWithShape="0">
              <a:srgbClr val="000000">
                <a:alpha val="70000"/>
              </a:srgbClr>
            </a:outerShdw>
          </a:effectLst>
        </p:spPr>
      </p:pic>
      <p:pic>
        <p:nvPicPr>
          <p:cNvPr id="11" name="10 Imagen" descr="1-Morphon Dyadospora murusattenuata_9413A_J30-0ppt-.jpg"/>
          <p:cNvPicPr>
            <a:picLocks noChangeAspect="1"/>
          </p:cNvPicPr>
          <p:nvPr/>
        </p:nvPicPr>
        <p:blipFill>
          <a:blip r:embed="rId11" cstate="print"/>
          <a:stretch>
            <a:fillRect/>
          </a:stretch>
        </p:blipFill>
        <p:spPr>
          <a:xfrm>
            <a:off x="6835806" y="4597417"/>
            <a:ext cx="949339" cy="764612"/>
          </a:xfrm>
          <a:prstGeom prst="rect">
            <a:avLst/>
          </a:prstGeom>
          <a:ln>
            <a:noFill/>
          </a:ln>
          <a:effectLst>
            <a:outerShdw blurRad="190500" algn="tl" rotWithShape="0">
              <a:srgbClr val="000000">
                <a:alpha val="70000"/>
              </a:srgbClr>
            </a:outerShdw>
          </a:effectLst>
        </p:spPr>
      </p:pic>
      <p:pic>
        <p:nvPicPr>
          <p:cNvPr id="12" name="11 Imagen" descr="1-Murornate tetrad 1-9410D-G19-0-4 (1)ppt.jpg"/>
          <p:cNvPicPr>
            <a:picLocks noChangeAspect="1"/>
          </p:cNvPicPr>
          <p:nvPr/>
        </p:nvPicPr>
        <p:blipFill>
          <a:blip r:embed="rId12" cstate="print"/>
          <a:stretch>
            <a:fillRect/>
          </a:stretch>
        </p:blipFill>
        <p:spPr>
          <a:xfrm>
            <a:off x="5594364" y="5729319"/>
            <a:ext cx="1072531" cy="730260"/>
          </a:xfrm>
          <a:prstGeom prst="rect">
            <a:avLst/>
          </a:prstGeom>
          <a:ln>
            <a:noFill/>
          </a:ln>
          <a:effectLst>
            <a:outerShdw blurRad="190500" algn="tl" rotWithShape="0">
              <a:srgbClr val="000000">
                <a:alpha val="70000"/>
              </a:srgbClr>
            </a:outerShdw>
          </a:effectLst>
        </p:spPr>
      </p:pic>
      <p:pic>
        <p:nvPicPr>
          <p:cNvPr id="14" name="13 Imagen" descr="1-Rimosotetras problematica -9410D-E34-4ppt.jpg"/>
          <p:cNvPicPr>
            <a:picLocks noChangeAspect="1"/>
          </p:cNvPicPr>
          <p:nvPr/>
        </p:nvPicPr>
        <p:blipFill>
          <a:blip r:embed="rId13" cstate="print"/>
          <a:stretch>
            <a:fillRect/>
          </a:stretch>
        </p:blipFill>
        <p:spPr>
          <a:xfrm>
            <a:off x="7018371" y="5729319"/>
            <a:ext cx="766773" cy="784937"/>
          </a:xfrm>
          <a:prstGeom prst="rect">
            <a:avLst/>
          </a:prstGeom>
          <a:ln>
            <a:noFill/>
          </a:ln>
          <a:effectLst>
            <a:outerShdw blurRad="190500" algn="tl" rotWithShape="0">
              <a:srgbClr val="000000">
                <a:alpha val="70000"/>
              </a:srgbClr>
            </a:outerShdw>
          </a:effectLst>
        </p:spPr>
      </p:pic>
      <p:pic>
        <p:nvPicPr>
          <p:cNvPr id="15" name="14 Imagen" descr="1-Sphaerasaccus sp._9410D_S33-4ppt.jpg"/>
          <p:cNvPicPr>
            <a:picLocks noChangeAspect="1"/>
          </p:cNvPicPr>
          <p:nvPr/>
        </p:nvPicPr>
        <p:blipFill>
          <a:blip r:embed="rId14" cstate="print"/>
          <a:stretch>
            <a:fillRect/>
          </a:stretch>
        </p:blipFill>
        <p:spPr>
          <a:xfrm>
            <a:off x="8150274" y="5729320"/>
            <a:ext cx="766773" cy="784937"/>
          </a:xfrm>
          <a:prstGeom prst="rect">
            <a:avLst/>
          </a:prstGeom>
          <a:ln>
            <a:noFill/>
          </a:ln>
          <a:effectLst>
            <a:outerShdw blurRad="190500" algn="tl" rotWithShape="0">
              <a:srgbClr val="000000">
                <a:alpha val="70000"/>
              </a:srgbClr>
            </a:outerShdw>
          </a:effectLst>
        </p:spPr>
      </p:pic>
      <p:pic>
        <p:nvPicPr>
          <p:cNvPr id="16" name="15 Imagen" descr="1-Tetrada  1-9426A_L37-4-PPT.jpg"/>
          <p:cNvPicPr>
            <a:picLocks noChangeAspect="1"/>
          </p:cNvPicPr>
          <p:nvPr/>
        </p:nvPicPr>
        <p:blipFill>
          <a:blip r:embed="rId15" cstate="print"/>
          <a:stretch>
            <a:fillRect/>
          </a:stretch>
        </p:blipFill>
        <p:spPr>
          <a:xfrm>
            <a:off x="6689754" y="398421"/>
            <a:ext cx="1057209" cy="876312"/>
          </a:xfrm>
          <a:prstGeom prst="rect">
            <a:avLst/>
          </a:prstGeom>
          <a:ln>
            <a:noFill/>
          </a:ln>
          <a:effectLst>
            <a:outerShdw blurRad="190500" algn="tl" rotWithShape="0">
              <a:srgbClr val="000000">
                <a:alpha val="70000"/>
              </a:srgbClr>
            </a:outerShdw>
          </a:effectLst>
        </p:spPr>
      </p:pic>
      <p:pic>
        <p:nvPicPr>
          <p:cNvPr id="19" name="18 Imagen" descr="1-Tetrahedraletes_9413A_G37-0-4ppt.jpg"/>
          <p:cNvPicPr>
            <a:picLocks noChangeAspect="1"/>
          </p:cNvPicPr>
          <p:nvPr/>
        </p:nvPicPr>
        <p:blipFill>
          <a:blip r:embed="rId16" cstate="print"/>
          <a:stretch>
            <a:fillRect/>
          </a:stretch>
        </p:blipFill>
        <p:spPr>
          <a:xfrm>
            <a:off x="5594364" y="4597416"/>
            <a:ext cx="993820" cy="766773"/>
          </a:xfrm>
          <a:prstGeom prst="rect">
            <a:avLst/>
          </a:prstGeom>
          <a:ln>
            <a:noFill/>
          </a:ln>
          <a:effectLst>
            <a:outerShdw blurRad="190500" algn="tl" rotWithShape="0">
              <a:srgbClr val="000000">
                <a:alpha val="70000"/>
              </a:srgbClr>
            </a:outerShdw>
          </a:effectLst>
        </p:spPr>
      </p:pic>
      <p:pic>
        <p:nvPicPr>
          <p:cNvPr id="20" name="19 Imagen" descr="1-Velatitetras laevigata 1-9415C-T37-0 (2)PPT.jpg"/>
          <p:cNvPicPr>
            <a:picLocks noChangeAspect="1"/>
          </p:cNvPicPr>
          <p:nvPr/>
        </p:nvPicPr>
        <p:blipFill>
          <a:blip r:embed="rId17" cstate="print"/>
          <a:stretch>
            <a:fillRect/>
          </a:stretch>
        </p:blipFill>
        <p:spPr>
          <a:xfrm>
            <a:off x="8115782" y="3355975"/>
            <a:ext cx="924823" cy="876312"/>
          </a:xfrm>
          <a:prstGeom prst="rect">
            <a:avLst/>
          </a:prstGeom>
          <a:ln>
            <a:noFill/>
          </a:ln>
          <a:effectLst>
            <a:outerShdw blurRad="190500" algn="tl" rotWithShape="0">
              <a:srgbClr val="000000">
                <a:alpha val="70000"/>
              </a:srgbClr>
            </a:outerShdw>
          </a:effectLst>
        </p:spPr>
      </p:pic>
      <p:sp>
        <p:nvSpPr>
          <p:cNvPr id="24" name="23 CuadroTexto"/>
          <p:cNvSpPr txBox="1"/>
          <p:nvPr/>
        </p:nvSpPr>
        <p:spPr>
          <a:xfrm>
            <a:off x="5156208" y="2877103"/>
            <a:ext cx="1789137" cy="338554"/>
          </a:xfrm>
          <a:prstGeom prst="rect">
            <a:avLst/>
          </a:prstGeom>
          <a:noFill/>
        </p:spPr>
        <p:txBody>
          <a:bodyPr wrap="square" rtlCol="0">
            <a:spAutoFit/>
          </a:bodyPr>
          <a:lstStyle/>
          <a:p>
            <a:pPr algn="ctr"/>
            <a:r>
              <a:rPr lang="es-AR" sz="800" i="1" dirty="0" err="1" smtClean="0">
                <a:solidFill>
                  <a:schemeClr val="bg1"/>
                </a:solidFill>
              </a:rPr>
              <a:t>Cheilotetras</a:t>
            </a:r>
            <a:r>
              <a:rPr lang="es-AR" sz="800" i="1" dirty="0" smtClean="0">
                <a:solidFill>
                  <a:schemeClr val="bg1"/>
                </a:solidFill>
              </a:rPr>
              <a:t> </a:t>
            </a:r>
            <a:r>
              <a:rPr lang="es-AR" sz="800" dirty="0" err="1" smtClean="0">
                <a:solidFill>
                  <a:schemeClr val="bg1"/>
                </a:solidFill>
              </a:rPr>
              <a:t>sp.</a:t>
            </a:r>
            <a:r>
              <a:rPr lang="es-AR" sz="800" dirty="0" smtClean="0">
                <a:solidFill>
                  <a:schemeClr val="bg1"/>
                </a:solidFill>
              </a:rPr>
              <a:t> </a:t>
            </a:r>
          </a:p>
          <a:p>
            <a:pPr algn="ctr"/>
            <a:r>
              <a:rPr lang="es-AR" sz="800" dirty="0" smtClean="0">
                <a:solidFill>
                  <a:schemeClr val="bg1"/>
                </a:solidFill>
              </a:rPr>
              <a:t>(9417)</a:t>
            </a:r>
            <a:endParaRPr lang="es-AR" sz="800" dirty="0">
              <a:solidFill>
                <a:schemeClr val="bg1"/>
              </a:solidFill>
            </a:endParaRPr>
          </a:p>
        </p:txBody>
      </p:sp>
      <p:sp>
        <p:nvSpPr>
          <p:cNvPr id="25" name="24 Rectángulo"/>
          <p:cNvSpPr/>
          <p:nvPr/>
        </p:nvSpPr>
        <p:spPr>
          <a:xfrm>
            <a:off x="6448483" y="2881305"/>
            <a:ext cx="1555739" cy="338554"/>
          </a:xfrm>
          <a:prstGeom prst="rect">
            <a:avLst/>
          </a:prstGeom>
        </p:spPr>
        <p:txBody>
          <a:bodyPr wrap="square">
            <a:spAutoFit/>
          </a:bodyPr>
          <a:lstStyle/>
          <a:p>
            <a:pPr algn="ctr"/>
            <a:r>
              <a:rPr lang="es-AR" sz="800" i="1" dirty="0" err="1" smtClean="0">
                <a:solidFill>
                  <a:schemeClr val="bg1"/>
                </a:solidFill>
              </a:rPr>
              <a:t>Segestrespora</a:t>
            </a:r>
            <a:r>
              <a:rPr lang="es-AR" sz="800" i="1" dirty="0" smtClean="0">
                <a:solidFill>
                  <a:schemeClr val="bg1"/>
                </a:solidFill>
              </a:rPr>
              <a:t> </a:t>
            </a:r>
            <a:r>
              <a:rPr lang="es-AR" sz="800" i="1" dirty="0" err="1" smtClean="0">
                <a:solidFill>
                  <a:schemeClr val="bg1"/>
                </a:solidFill>
              </a:rPr>
              <a:t>laevigata</a:t>
            </a:r>
            <a:r>
              <a:rPr lang="es-AR" sz="800" dirty="0" smtClean="0">
                <a:solidFill>
                  <a:schemeClr val="bg1"/>
                </a:solidFill>
              </a:rPr>
              <a:t> </a:t>
            </a:r>
          </a:p>
          <a:p>
            <a:pPr algn="ctr"/>
            <a:r>
              <a:rPr lang="es-AR" sz="800" dirty="0" smtClean="0">
                <a:solidFill>
                  <a:schemeClr val="bg1"/>
                </a:solidFill>
              </a:rPr>
              <a:t>(9420)</a:t>
            </a:r>
            <a:endParaRPr lang="es-AR" sz="800" dirty="0">
              <a:solidFill>
                <a:schemeClr val="bg1"/>
              </a:solidFill>
            </a:endParaRPr>
          </a:p>
        </p:txBody>
      </p:sp>
      <p:sp>
        <p:nvSpPr>
          <p:cNvPr id="26" name="25 Rectángulo"/>
          <p:cNvSpPr/>
          <p:nvPr/>
        </p:nvSpPr>
        <p:spPr>
          <a:xfrm>
            <a:off x="7580386" y="5390765"/>
            <a:ext cx="1847843" cy="338554"/>
          </a:xfrm>
          <a:prstGeom prst="rect">
            <a:avLst/>
          </a:prstGeom>
        </p:spPr>
        <p:txBody>
          <a:bodyPr wrap="square">
            <a:spAutoFit/>
          </a:bodyPr>
          <a:lstStyle/>
          <a:p>
            <a:pPr algn="ctr"/>
            <a:r>
              <a:rPr lang="es-AR" sz="800" i="1" dirty="0" err="1" smtClean="0">
                <a:solidFill>
                  <a:schemeClr val="bg1"/>
                </a:solidFill>
              </a:rPr>
              <a:t>Imperfectotriletes</a:t>
            </a:r>
            <a:r>
              <a:rPr lang="es-AR" sz="800" i="1" dirty="0" smtClean="0">
                <a:solidFill>
                  <a:schemeClr val="bg1"/>
                </a:solidFill>
              </a:rPr>
              <a:t> </a:t>
            </a:r>
            <a:r>
              <a:rPr lang="es-AR" sz="800" i="1" dirty="0" err="1" smtClean="0">
                <a:solidFill>
                  <a:schemeClr val="bg1"/>
                </a:solidFill>
              </a:rPr>
              <a:t>patinatus</a:t>
            </a:r>
            <a:r>
              <a:rPr lang="es-AR" sz="800" dirty="0" smtClean="0">
                <a:solidFill>
                  <a:schemeClr val="bg1"/>
                </a:solidFill>
              </a:rPr>
              <a:t> </a:t>
            </a:r>
          </a:p>
          <a:p>
            <a:pPr algn="ctr"/>
            <a:r>
              <a:rPr lang="es-AR" sz="800" dirty="0" smtClean="0">
                <a:solidFill>
                  <a:schemeClr val="bg1"/>
                </a:solidFill>
              </a:rPr>
              <a:t>(9412)</a:t>
            </a:r>
            <a:endParaRPr lang="es-AR" sz="800" dirty="0">
              <a:solidFill>
                <a:schemeClr val="bg1"/>
              </a:solidFill>
            </a:endParaRPr>
          </a:p>
        </p:txBody>
      </p:sp>
      <p:sp>
        <p:nvSpPr>
          <p:cNvPr id="27" name="26 Rectángulo"/>
          <p:cNvSpPr/>
          <p:nvPr/>
        </p:nvSpPr>
        <p:spPr>
          <a:xfrm>
            <a:off x="7835976" y="4222349"/>
            <a:ext cx="1446201" cy="338554"/>
          </a:xfrm>
          <a:prstGeom prst="rect">
            <a:avLst/>
          </a:prstGeom>
        </p:spPr>
        <p:txBody>
          <a:bodyPr wrap="square">
            <a:spAutoFit/>
          </a:bodyPr>
          <a:lstStyle/>
          <a:p>
            <a:pPr algn="ctr"/>
            <a:r>
              <a:rPr lang="es-AR" sz="800" i="1" dirty="0" err="1" smtClean="0">
                <a:solidFill>
                  <a:schemeClr val="bg1"/>
                </a:solidFill>
              </a:rPr>
              <a:t>Velatitetras</a:t>
            </a:r>
            <a:r>
              <a:rPr lang="es-AR" sz="800" i="1" dirty="0" smtClean="0">
                <a:solidFill>
                  <a:schemeClr val="bg1"/>
                </a:solidFill>
              </a:rPr>
              <a:t> </a:t>
            </a:r>
            <a:r>
              <a:rPr lang="es-AR" sz="800" i="1" dirty="0" err="1" smtClean="0">
                <a:solidFill>
                  <a:schemeClr val="bg1"/>
                </a:solidFill>
              </a:rPr>
              <a:t>laevigata</a:t>
            </a:r>
            <a:endParaRPr lang="es-AR" sz="800" i="1" dirty="0" smtClean="0">
              <a:solidFill>
                <a:schemeClr val="bg1"/>
              </a:solidFill>
            </a:endParaRPr>
          </a:p>
          <a:p>
            <a:pPr algn="ctr"/>
            <a:r>
              <a:rPr lang="es-AR" sz="800" dirty="0" smtClean="0">
                <a:solidFill>
                  <a:schemeClr val="bg1"/>
                </a:solidFill>
              </a:rPr>
              <a:t>(9415)</a:t>
            </a:r>
            <a:endParaRPr lang="es-AR" sz="800" dirty="0">
              <a:solidFill>
                <a:schemeClr val="bg1"/>
              </a:solidFill>
            </a:endParaRPr>
          </a:p>
        </p:txBody>
      </p:sp>
      <p:pic>
        <p:nvPicPr>
          <p:cNvPr id="21" name="20 Imagen" descr="1-Velatitetras rugulata-9416C-M20-0PPT-.jpg"/>
          <p:cNvPicPr>
            <a:picLocks noChangeAspect="1"/>
          </p:cNvPicPr>
          <p:nvPr/>
        </p:nvPicPr>
        <p:blipFill>
          <a:blip r:embed="rId18" cstate="print"/>
          <a:stretch>
            <a:fillRect/>
          </a:stretch>
        </p:blipFill>
        <p:spPr>
          <a:xfrm rot="5400000">
            <a:off x="5742516" y="3317361"/>
            <a:ext cx="912825" cy="990051"/>
          </a:xfrm>
          <a:prstGeom prst="rect">
            <a:avLst/>
          </a:prstGeom>
          <a:ln>
            <a:noFill/>
          </a:ln>
          <a:effectLst>
            <a:outerShdw blurRad="190500" algn="tl" rotWithShape="0">
              <a:srgbClr val="000000">
                <a:alpha val="70000"/>
              </a:srgbClr>
            </a:outerShdw>
          </a:effectLst>
        </p:spPr>
      </p:pic>
      <p:sp>
        <p:nvSpPr>
          <p:cNvPr id="28" name="27 Rectángulo"/>
          <p:cNvSpPr/>
          <p:nvPr/>
        </p:nvSpPr>
        <p:spPr>
          <a:xfrm>
            <a:off x="5521338" y="4258862"/>
            <a:ext cx="1336662" cy="338554"/>
          </a:xfrm>
          <a:prstGeom prst="rect">
            <a:avLst/>
          </a:prstGeom>
        </p:spPr>
        <p:txBody>
          <a:bodyPr wrap="square">
            <a:spAutoFit/>
          </a:bodyPr>
          <a:lstStyle/>
          <a:p>
            <a:pPr algn="ctr"/>
            <a:r>
              <a:rPr lang="es-AR" sz="800" i="1" dirty="0" err="1" smtClean="0">
                <a:solidFill>
                  <a:schemeClr val="bg1"/>
                </a:solidFill>
              </a:rPr>
              <a:t>Velatitetras</a:t>
            </a:r>
            <a:r>
              <a:rPr lang="es-AR" sz="800" i="1" dirty="0" smtClean="0">
                <a:solidFill>
                  <a:schemeClr val="bg1"/>
                </a:solidFill>
              </a:rPr>
              <a:t> </a:t>
            </a:r>
            <a:r>
              <a:rPr lang="es-AR" sz="800" i="1" dirty="0" err="1" smtClean="0">
                <a:solidFill>
                  <a:schemeClr val="bg1"/>
                </a:solidFill>
              </a:rPr>
              <a:t>rugulata</a:t>
            </a:r>
            <a:r>
              <a:rPr lang="es-AR" sz="800" dirty="0" smtClean="0">
                <a:solidFill>
                  <a:schemeClr val="bg1"/>
                </a:solidFill>
              </a:rPr>
              <a:t> </a:t>
            </a:r>
          </a:p>
          <a:p>
            <a:pPr algn="ctr"/>
            <a:r>
              <a:rPr lang="es-AR" sz="800" dirty="0" smtClean="0">
                <a:solidFill>
                  <a:schemeClr val="bg1"/>
                </a:solidFill>
              </a:rPr>
              <a:t>(9416)</a:t>
            </a:r>
            <a:endParaRPr lang="es-AR" sz="800" dirty="0">
              <a:solidFill>
                <a:schemeClr val="bg1"/>
              </a:solidFill>
            </a:endParaRPr>
          </a:p>
        </p:txBody>
      </p:sp>
      <p:sp>
        <p:nvSpPr>
          <p:cNvPr id="29" name="28 Rectángulo"/>
          <p:cNvSpPr/>
          <p:nvPr/>
        </p:nvSpPr>
        <p:spPr>
          <a:xfrm>
            <a:off x="7653409" y="1274733"/>
            <a:ext cx="1665281" cy="461665"/>
          </a:xfrm>
          <a:prstGeom prst="rect">
            <a:avLst/>
          </a:prstGeom>
        </p:spPr>
        <p:txBody>
          <a:bodyPr wrap="square">
            <a:spAutoFit/>
          </a:bodyPr>
          <a:lstStyle/>
          <a:p>
            <a:pPr algn="ctr"/>
            <a:r>
              <a:rPr lang="es-AR" sz="800" i="1" dirty="0" err="1" smtClean="0">
                <a:solidFill>
                  <a:schemeClr val="bg1"/>
                </a:solidFill>
              </a:rPr>
              <a:t>Velatitetras</a:t>
            </a:r>
            <a:endParaRPr lang="es-AR" sz="800" i="1" dirty="0" smtClean="0">
              <a:solidFill>
                <a:schemeClr val="bg1"/>
              </a:solidFill>
            </a:endParaRPr>
          </a:p>
          <a:p>
            <a:pPr algn="ctr"/>
            <a:r>
              <a:rPr lang="es-AR" sz="800" i="1" dirty="0" smtClean="0">
                <a:solidFill>
                  <a:schemeClr val="bg1"/>
                </a:solidFill>
              </a:rPr>
              <a:t> </a:t>
            </a:r>
            <a:r>
              <a:rPr lang="es-AR" sz="800" i="1" dirty="0" err="1" smtClean="0">
                <a:solidFill>
                  <a:schemeClr val="bg1"/>
                </a:solidFill>
              </a:rPr>
              <a:t>retimembrana</a:t>
            </a:r>
            <a:r>
              <a:rPr lang="es-AR" sz="800" dirty="0" smtClean="0">
                <a:solidFill>
                  <a:schemeClr val="bg1"/>
                </a:solidFill>
              </a:rPr>
              <a:t> </a:t>
            </a:r>
          </a:p>
          <a:p>
            <a:pPr algn="ctr"/>
            <a:r>
              <a:rPr lang="es-AR" sz="800" dirty="0" smtClean="0">
                <a:solidFill>
                  <a:schemeClr val="bg1"/>
                </a:solidFill>
              </a:rPr>
              <a:t>(9420)</a:t>
            </a:r>
            <a:endParaRPr lang="es-AR" sz="800" dirty="0">
              <a:solidFill>
                <a:schemeClr val="bg1"/>
              </a:solidFill>
            </a:endParaRPr>
          </a:p>
        </p:txBody>
      </p:sp>
      <p:sp>
        <p:nvSpPr>
          <p:cNvPr id="30" name="29 Rectángulo"/>
          <p:cNvSpPr/>
          <p:nvPr/>
        </p:nvSpPr>
        <p:spPr>
          <a:xfrm>
            <a:off x="6397650" y="1274733"/>
            <a:ext cx="1665281" cy="461665"/>
          </a:xfrm>
          <a:prstGeom prst="rect">
            <a:avLst/>
          </a:prstGeom>
        </p:spPr>
        <p:txBody>
          <a:bodyPr wrap="square">
            <a:spAutoFit/>
          </a:bodyPr>
          <a:lstStyle/>
          <a:p>
            <a:pPr algn="ctr"/>
            <a:r>
              <a:rPr lang="es-AR" sz="800" i="1" dirty="0" err="1" smtClean="0">
                <a:solidFill>
                  <a:schemeClr val="bg1"/>
                </a:solidFill>
              </a:rPr>
              <a:t>Tetrahedraletes</a:t>
            </a:r>
            <a:r>
              <a:rPr lang="es-AR" sz="800" i="1" dirty="0" smtClean="0">
                <a:solidFill>
                  <a:schemeClr val="bg1"/>
                </a:solidFill>
              </a:rPr>
              <a:t> </a:t>
            </a:r>
          </a:p>
          <a:p>
            <a:pPr algn="ctr"/>
            <a:r>
              <a:rPr lang="es-AR" sz="800" i="1" dirty="0" err="1" smtClean="0">
                <a:solidFill>
                  <a:schemeClr val="bg1"/>
                </a:solidFill>
              </a:rPr>
              <a:t>medinensis</a:t>
            </a:r>
            <a:endParaRPr lang="es-AR" sz="800" dirty="0" smtClean="0">
              <a:solidFill>
                <a:schemeClr val="bg1"/>
              </a:solidFill>
            </a:endParaRPr>
          </a:p>
          <a:p>
            <a:pPr algn="ctr"/>
            <a:r>
              <a:rPr lang="es-AR" sz="800" dirty="0" smtClean="0">
                <a:solidFill>
                  <a:schemeClr val="bg1"/>
                </a:solidFill>
              </a:rPr>
              <a:t>(9426)</a:t>
            </a:r>
            <a:endParaRPr lang="es-AR" sz="800" dirty="0">
              <a:solidFill>
                <a:schemeClr val="bg1"/>
              </a:solidFill>
            </a:endParaRPr>
          </a:p>
        </p:txBody>
      </p:sp>
      <p:sp>
        <p:nvSpPr>
          <p:cNvPr id="31" name="30 Rectángulo"/>
          <p:cNvSpPr/>
          <p:nvPr/>
        </p:nvSpPr>
        <p:spPr>
          <a:xfrm>
            <a:off x="5192721" y="1274733"/>
            <a:ext cx="1665281" cy="461665"/>
          </a:xfrm>
          <a:prstGeom prst="rect">
            <a:avLst/>
          </a:prstGeom>
        </p:spPr>
        <p:txBody>
          <a:bodyPr wrap="square">
            <a:spAutoFit/>
          </a:bodyPr>
          <a:lstStyle/>
          <a:p>
            <a:pPr algn="ctr"/>
            <a:r>
              <a:rPr lang="es-AR" sz="800" i="1" dirty="0" err="1" smtClean="0">
                <a:solidFill>
                  <a:schemeClr val="bg1"/>
                </a:solidFill>
              </a:rPr>
              <a:t>Gneudnaspora</a:t>
            </a:r>
            <a:r>
              <a:rPr lang="es-AR" sz="800" i="1" dirty="0" smtClean="0">
                <a:solidFill>
                  <a:schemeClr val="bg1"/>
                </a:solidFill>
              </a:rPr>
              <a:t> </a:t>
            </a:r>
          </a:p>
          <a:p>
            <a:pPr algn="ctr"/>
            <a:r>
              <a:rPr lang="es-AR" sz="800" i="1" dirty="0" err="1" smtClean="0">
                <a:solidFill>
                  <a:schemeClr val="bg1"/>
                </a:solidFill>
              </a:rPr>
              <a:t>divellomedia</a:t>
            </a:r>
            <a:endParaRPr lang="es-AR" sz="800" dirty="0" smtClean="0">
              <a:solidFill>
                <a:schemeClr val="bg1"/>
              </a:solidFill>
            </a:endParaRPr>
          </a:p>
          <a:p>
            <a:pPr algn="ctr"/>
            <a:r>
              <a:rPr lang="es-AR" sz="800" dirty="0" smtClean="0">
                <a:solidFill>
                  <a:schemeClr val="bg1"/>
                </a:solidFill>
              </a:rPr>
              <a:t>(9425)</a:t>
            </a:r>
            <a:endParaRPr lang="es-AR" sz="800" dirty="0">
              <a:solidFill>
                <a:schemeClr val="bg1"/>
              </a:solidFill>
            </a:endParaRPr>
          </a:p>
        </p:txBody>
      </p:sp>
      <p:sp>
        <p:nvSpPr>
          <p:cNvPr id="32" name="31 Rectángulo"/>
          <p:cNvSpPr/>
          <p:nvPr/>
        </p:nvSpPr>
        <p:spPr>
          <a:xfrm>
            <a:off x="6411970" y="4232286"/>
            <a:ext cx="1993895" cy="338554"/>
          </a:xfrm>
          <a:prstGeom prst="rect">
            <a:avLst/>
          </a:prstGeom>
        </p:spPr>
        <p:txBody>
          <a:bodyPr wrap="square">
            <a:spAutoFit/>
          </a:bodyPr>
          <a:lstStyle/>
          <a:p>
            <a:pPr algn="ctr"/>
            <a:r>
              <a:rPr lang="es-AR" sz="800" dirty="0" err="1" smtClean="0">
                <a:solidFill>
                  <a:schemeClr val="bg1"/>
                </a:solidFill>
              </a:rPr>
              <a:t>Crowned</a:t>
            </a:r>
            <a:r>
              <a:rPr lang="es-AR" sz="800" dirty="0" smtClean="0">
                <a:solidFill>
                  <a:schemeClr val="bg1"/>
                </a:solidFill>
              </a:rPr>
              <a:t> </a:t>
            </a:r>
            <a:r>
              <a:rPr lang="es-AR" sz="800" dirty="0" err="1" smtClean="0">
                <a:solidFill>
                  <a:schemeClr val="bg1"/>
                </a:solidFill>
              </a:rPr>
              <a:t>monad</a:t>
            </a:r>
            <a:r>
              <a:rPr lang="es-AR" sz="800" dirty="0" smtClean="0">
                <a:solidFill>
                  <a:schemeClr val="bg1"/>
                </a:solidFill>
              </a:rPr>
              <a:t> </a:t>
            </a:r>
          </a:p>
          <a:p>
            <a:pPr algn="ctr"/>
            <a:r>
              <a:rPr lang="es-AR" sz="700" dirty="0" smtClean="0">
                <a:solidFill>
                  <a:schemeClr val="bg1"/>
                </a:solidFill>
              </a:rPr>
              <a:t>in </a:t>
            </a:r>
            <a:r>
              <a:rPr lang="es-AR" sz="700" dirty="0" err="1" smtClean="0">
                <a:solidFill>
                  <a:schemeClr val="bg1"/>
                </a:solidFill>
              </a:rPr>
              <a:t>Steemans</a:t>
            </a:r>
            <a:r>
              <a:rPr lang="es-AR" sz="700" i="1" dirty="0" smtClean="0">
                <a:solidFill>
                  <a:schemeClr val="bg1"/>
                </a:solidFill>
              </a:rPr>
              <a:t> et al. </a:t>
            </a:r>
            <a:r>
              <a:rPr lang="es-AR" sz="700" dirty="0" smtClean="0">
                <a:solidFill>
                  <a:schemeClr val="bg1"/>
                </a:solidFill>
              </a:rPr>
              <a:t>2000</a:t>
            </a:r>
            <a:r>
              <a:rPr lang="es-AR" sz="800" i="1" dirty="0" smtClean="0">
                <a:solidFill>
                  <a:schemeClr val="bg1"/>
                </a:solidFill>
              </a:rPr>
              <a:t> </a:t>
            </a:r>
            <a:r>
              <a:rPr lang="es-AR" sz="800" dirty="0" smtClean="0">
                <a:solidFill>
                  <a:schemeClr val="bg1"/>
                </a:solidFill>
              </a:rPr>
              <a:t>(9416)</a:t>
            </a:r>
            <a:endParaRPr lang="es-AR" sz="800" dirty="0">
              <a:solidFill>
                <a:schemeClr val="bg1"/>
              </a:solidFill>
            </a:endParaRPr>
          </a:p>
        </p:txBody>
      </p:sp>
      <p:sp>
        <p:nvSpPr>
          <p:cNvPr id="33" name="32 Rectángulo"/>
          <p:cNvSpPr/>
          <p:nvPr/>
        </p:nvSpPr>
        <p:spPr>
          <a:xfrm>
            <a:off x="7470847" y="2871368"/>
            <a:ext cx="1993895" cy="338554"/>
          </a:xfrm>
          <a:prstGeom prst="rect">
            <a:avLst/>
          </a:prstGeom>
        </p:spPr>
        <p:txBody>
          <a:bodyPr wrap="square">
            <a:spAutoFit/>
          </a:bodyPr>
          <a:lstStyle/>
          <a:p>
            <a:pPr algn="ctr"/>
            <a:r>
              <a:rPr lang="es-AR" sz="800" dirty="0" err="1" smtClean="0">
                <a:solidFill>
                  <a:schemeClr val="bg1"/>
                </a:solidFill>
              </a:rPr>
              <a:t>Envelope-enclosed</a:t>
            </a:r>
            <a:r>
              <a:rPr lang="es-AR" sz="800" dirty="0" smtClean="0">
                <a:solidFill>
                  <a:schemeClr val="bg1"/>
                </a:solidFill>
              </a:rPr>
              <a:t> </a:t>
            </a:r>
            <a:r>
              <a:rPr lang="es-AR" sz="800" dirty="0" err="1" smtClean="0">
                <a:solidFill>
                  <a:schemeClr val="bg1"/>
                </a:solidFill>
              </a:rPr>
              <a:t>alete</a:t>
            </a:r>
            <a:endParaRPr lang="es-AR" sz="800" dirty="0" smtClean="0">
              <a:solidFill>
                <a:schemeClr val="bg1"/>
              </a:solidFill>
            </a:endParaRPr>
          </a:p>
          <a:p>
            <a:pPr algn="ctr"/>
            <a:r>
              <a:rPr lang="es-AR" sz="800" dirty="0" smtClean="0">
                <a:solidFill>
                  <a:schemeClr val="bg1"/>
                </a:solidFill>
              </a:rPr>
              <a:t> </a:t>
            </a:r>
            <a:r>
              <a:rPr lang="es-AR" sz="700" dirty="0" smtClean="0">
                <a:solidFill>
                  <a:schemeClr val="bg1"/>
                </a:solidFill>
              </a:rPr>
              <a:t>in </a:t>
            </a:r>
            <a:r>
              <a:rPr lang="es-AR" sz="700" dirty="0" err="1" smtClean="0">
                <a:solidFill>
                  <a:schemeClr val="bg1"/>
                </a:solidFill>
              </a:rPr>
              <a:t>Vecoli</a:t>
            </a:r>
            <a:r>
              <a:rPr lang="es-AR" sz="700" i="1" dirty="0" smtClean="0">
                <a:solidFill>
                  <a:schemeClr val="bg1"/>
                </a:solidFill>
              </a:rPr>
              <a:t> et al. </a:t>
            </a:r>
            <a:r>
              <a:rPr lang="es-AR" sz="700" dirty="0" smtClean="0">
                <a:solidFill>
                  <a:schemeClr val="bg1"/>
                </a:solidFill>
              </a:rPr>
              <a:t>2011</a:t>
            </a:r>
            <a:r>
              <a:rPr lang="es-AR" sz="800" i="1" dirty="0" smtClean="0">
                <a:solidFill>
                  <a:schemeClr val="bg1"/>
                </a:solidFill>
              </a:rPr>
              <a:t> </a:t>
            </a:r>
            <a:r>
              <a:rPr lang="es-AR" sz="800" dirty="0" smtClean="0">
                <a:solidFill>
                  <a:schemeClr val="bg1"/>
                </a:solidFill>
              </a:rPr>
              <a:t>(9418)</a:t>
            </a:r>
            <a:endParaRPr lang="es-AR" sz="800" dirty="0">
              <a:solidFill>
                <a:schemeClr val="bg1"/>
              </a:solidFill>
            </a:endParaRPr>
          </a:p>
        </p:txBody>
      </p:sp>
      <p:sp>
        <p:nvSpPr>
          <p:cNvPr id="34" name="33 Rectángulo"/>
          <p:cNvSpPr/>
          <p:nvPr/>
        </p:nvSpPr>
        <p:spPr>
          <a:xfrm>
            <a:off x="7639092" y="6496092"/>
            <a:ext cx="1789138" cy="338554"/>
          </a:xfrm>
          <a:prstGeom prst="rect">
            <a:avLst/>
          </a:prstGeom>
        </p:spPr>
        <p:txBody>
          <a:bodyPr wrap="square">
            <a:spAutoFit/>
          </a:bodyPr>
          <a:lstStyle/>
          <a:p>
            <a:pPr algn="ctr"/>
            <a:r>
              <a:rPr lang="es-AR" sz="800" i="1" dirty="0" err="1" smtClean="0">
                <a:solidFill>
                  <a:schemeClr val="bg1"/>
                </a:solidFill>
              </a:rPr>
              <a:t>Sphaerasaccus</a:t>
            </a:r>
            <a:r>
              <a:rPr lang="es-AR" sz="800" dirty="0" smtClean="0">
                <a:solidFill>
                  <a:schemeClr val="bg1"/>
                </a:solidFill>
              </a:rPr>
              <a:t>? </a:t>
            </a:r>
            <a:r>
              <a:rPr lang="es-AR" sz="800" i="1" dirty="0" err="1" smtClean="0">
                <a:solidFill>
                  <a:schemeClr val="bg1"/>
                </a:solidFill>
              </a:rPr>
              <a:t>sp</a:t>
            </a:r>
            <a:r>
              <a:rPr lang="es-AR" sz="800" dirty="0" smtClean="0">
                <a:solidFill>
                  <a:schemeClr val="bg1"/>
                </a:solidFill>
              </a:rPr>
              <a:t> </a:t>
            </a:r>
          </a:p>
          <a:p>
            <a:pPr algn="ctr"/>
            <a:r>
              <a:rPr lang="es-AR" sz="800" dirty="0" smtClean="0">
                <a:solidFill>
                  <a:schemeClr val="bg1"/>
                </a:solidFill>
              </a:rPr>
              <a:t>(9410)</a:t>
            </a:r>
            <a:endParaRPr lang="es-AR" sz="800" dirty="0">
              <a:solidFill>
                <a:schemeClr val="bg1"/>
              </a:solidFill>
            </a:endParaRPr>
          </a:p>
        </p:txBody>
      </p:sp>
      <p:sp>
        <p:nvSpPr>
          <p:cNvPr id="35" name="34 Rectángulo"/>
          <p:cNvSpPr/>
          <p:nvPr/>
        </p:nvSpPr>
        <p:spPr>
          <a:xfrm>
            <a:off x="6653241" y="5364189"/>
            <a:ext cx="1336662" cy="338554"/>
          </a:xfrm>
          <a:prstGeom prst="rect">
            <a:avLst/>
          </a:prstGeom>
        </p:spPr>
        <p:txBody>
          <a:bodyPr wrap="square">
            <a:spAutoFit/>
          </a:bodyPr>
          <a:lstStyle/>
          <a:p>
            <a:pPr algn="ctr"/>
            <a:r>
              <a:rPr lang="es-AR" sz="800" dirty="0" err="1" smtClean="0">
                <a:solidFill>
                  <a:schemeClr val="bg1"/>
                </a:solidFill>
              </a:rPr>
              <a:t>Morphon</a:t>
            </a:r>
            <a:r>
              <a:rPr lang="es-AR" sz="800" i="1" dirty="0" smtClean="0">
                <a:solidFill>
                  <a:schemeClr val="bg1"/>
                </a:solidFill>
              </a:rPr>
              <a:t> </a:t>
            </a:r>
            <a:r>
              <a:rPr lang="es-AR" sz="800" i="1" dirty="0" err="1" smtClean="0">
                <a:solidFill>
                  <a:schemeClr val="bg1"/>
                </a:solidFill>
              </a:rPr>
              <a:t>Dyadospora</a:t>
            </a:r>
            <a:r>
              <a:rPr lang="es-AR" sz="800" i="1" dirty="0" smtClean="0">
                <a:solidFill>
                  <a:schemeClr val="bg1"/>
                </a:solidFill>
              </a:rPr>
              <a:t> </a:t>
            </a:r>
            <a:r>
              <a:rPr lang="es-AR" sz="800" i="1" dirty="0" err="1" smtClean="0">
                <a:solidFill>
                  <a:schemeClr val="bg1"/>
                </a:solidFill>
              </a:rPr>
              <a:t>murusattenuata</a:t>
            </a:r>
            <a:r>
              <a:rPr lang="es-AR" sz="800" i="1" dirty="0" smtClean="0">
                <a:solidFill>
                  <a:schemeClr val="bg1"/>
                </a:solidFill>
              </a:rPr>
              <a:t> </a:t>
            </a:r>
            <a:r>
              <a:rPr lang="es-AR" sz="800" dirty="0" smtClean="0">
                <a:solidFill>
                  <a:schemeClr val="bg1"/>
                </a:solidFill>
              </a:rPr>
              <a:t>(9413)</a:t>
            </a:r>
            <a:endParaRPr lang="es-AR" sz="800" dirty="0">
              <a:solidFill>
                <a:schemeClr val="bg1"/>
              </a:solidFill>
            </a:endParaRPr>
          </a:p>
        </p:txBody>
      </p:sp>
      <p:sp>
        <p:nvSpPr>
          <p:cNvPr id="36" name="35 Rectángulo"/>
          <p:cNvSpPr/>
          <p:nvPr/>
        </p:nvSpPr>
        <p:spPr>
          <a:xfrm>
            <a:off x="5229234" y="6486155"/>
            <a:ext cx="1847843" cy="338554"/>
          </a:xfrm>
          <a:prstGeom prst="rect">
            <a:avLst/>
          </a:prstGeom>
        </p:spPr>
        <p:txBody>
          <a:bodyPr wrap="square">
            <a:spAutoFit/>
          </a:bodyPr>
          <a:lstStyle/>
          <a:p>
            <a:pPr algn="ctr"/>
            <a:r>
              <a:rPr lang="es-AR" sz="800" dirty="0" err="1" smtClean="0">
                <a:solidFill>
                  <a:schemeClr val="bg1"/>
                </a:solidFill>
              </a:rPr>
              <a:t>Murornate</a:t>
            </a:r>
            <a:r>
              <a:rPr lang="es-AR" sz="800" dirty="0" smtClean="0">
                <a:solidFill>
                  <a:schemeClr val="bg1"/>
                </a:solidFill>
              </a:rPr>
              <a:t> </a:t>
            </a:r>
            <a:r>
              <a:rPr lang="es-AR" sz="800" dirty="0" err="1" smtClean="0">
                <a:solidFill>
                  <a:schemeClr val="bg1"/>
                </a:solidFill>
              </a:rPr>
              <a:t>tetrad</a:t>
            </a:r>
            <a:r>
              <a:rPr lang="es-AR" sz="800" dirty="0" smtClean="0">
                <a:solidFill>
                  <a:schemeClr val="bg1"/>
                </a:solidFill>
              </a:rPr>
              <a:t> </a:t>
            </a:r>
          </a:p>
          <a:p>
            <a:pPr algn="ctr"/>
            <a:r>
              <a:rPr lang="es-AR" sz="800" dirty="0" smtClean="0">
                <a:solidFill>
                  <a:schemeClr val="bg1"/>
                </a:solidFill>
              </a:rPr>
              <a:t>(9410)</a:t>
            </a:r>
            <a:endParaRPr lang="es-AR" sz="800" dirty="0">
              <a:solidFill>
                <a:schemeClr val="bg1"/>
              </a:solidFill>
            </a:endParaRPr>
          </a:p>
        </p:txBody>
      </p:sp>
      <p:sp>
        <p:nvSpPr>
          <p:cNvPr id="37" name="36 Rectángulo"/>
          <p:cNvSpPr/>
          <p:nvPr/>
        </p:nvSpPr>
        <p:spPr>
          <a:xfrm>
            <a:off x="5192721" y="5377193"/>
            <a:ext cx="1789137" cy="338554"/>
          </a:xfrm>
          <a:prstGeom prst="rect">
            <a:avLst/>
          </a:prstGeom>
        </p:spPr>
        <p:txBody>
          <a:bodyPr wrap="square">
            <a:spAutoFit/>
          </a:bodyPr>
          <a:lstStyle/>
          <a:p>
            <a:pPr algn="ctr"/>
            <a:r>
              <a:rPr lang="es-AR" sz="800" i="1" dirty="0" err="1" smtClean="0">
                <a:solidFill>
                  <a:schemeClr val="bg1"/>
                </a:solidFill>
              </a:rPr>
              <a:t>Tetrahedraletes</a:t>
            </a:r>
            <a:r>
              <a:rPr lang="es-AR" sz="800" i="1" dirty="0" smtClean="0">
                <a:solidFill>
                  <a:schemeClr val="bg1"/>
                </a:solidFill>
              </a:rPr>
              <a:t> </a:t>
            </a:r>
            <a:r>
              <a:rPr lang="es-AR" sz="800" i="1" dirty="0" err="1" smtClean="0">
                <a:solidFill>
                  <a:schemeClr val="bg1"/>
                </a:solidFill>
              </a:rPr>
              <a:t>medinensis</a:t>
            </a:r>
            <a:endParaRPr lang="es-AR" sz="800" dirty="0" smtClean="0">
              <a:solidFill>
                <a:schemeClr val="bg1"/>
              </a:solidFill>
            </a:endParaRPr>
          </a:p>
          <a:p>
            <a:pPr algn="ctr"/>
            <a:r>
              <a:rPr lang="es-AR" sz="800" dirty="0" smtClean="0">
                <a:solidFill>
                  <a:schemeClr val="bg1"/>
                </a:solidFill>
              </a:rPr>
              <a:t>(9413)</a:t>
            </a:r>
            <a:endParaRPr lang="es-AR" sz="800" dirty="0">
              <a:solidFill>
                <a:schemeClr val="bg1"/>
              </a:solidFill>
            </a:endParaRPr>
          </a:p>
        </p:txBody>
      </p:sp>
      <p:sp>
        <p:nvSpPr>
          <p:cNvPr id="39" name="38 Rectángulo"/>
          <p:cNvSpPr/>
          <p:nvPr/>
        </p:nvSpPr>
        <p:spPr>
          <a:xfrm>
            <a:off x="6470676" y="6496092"/>
            <a:ext cx="1789137" cy="338554"/>
          </a:xfrm>
          <a:prstGeom prst="rect">
            <a:avLst/>
          </a:prstGeom>
        </p:spPr>
        <p:txBody>
          <a:bodyPr wrap="square">
            <a:spAutoFit/>
          </a:bodyPr>
          <a:lstStyle/>
          <a:p>
            <a:pPr algn="ctr"/>
            <a:r>
              <a:rPr lang="es-AR" sz="800" i="1" dirty="0" err="1" smtClean="0">
                <a:solidFill>
                  <a:schemeClr val="bg1"/>
                </a:solidFill>
              </a:rPr>
              <a:t>Rimosotetras</a:t>
            </a:r>
            <a:r>
              <a:rPr lang="es-AR" sz="800" i="1" dirty="0" smtClean="0">
                <a:solidFill>
                  <a:schemeClr val="bg1"/>
                </a:solidFill>
              </a:rPr>
              <a:t> </a:t>
            </a:r>
            <a:r>
              <a:rPr lang="es-AR" sz="800" i="1" dirty="0" err="1" smtClean="0">
                <a:solidFill>
                  <a:schemeClr val="bg1"/>
                </a:solidFill>
              </a:rPr>
              <a:t>problematica</a:t>
            </a:r>
            <a:endParaRPr lang="es-AR" sz="800" dirty="0" smtClean="0">
              <a:solidFill>
                <a:schemeClr val="bg1"/>
              </a:solidFill>
            </a:endParaRPr>
          </a:p>
          <a:p>
            <a:pPr algn="ctr"/>
            <a:r>
              <a:rPr lang="es-AR" sz="800" dirty="0" smtClean="0">
                <a:solidFill>
                  <a:schemeClr val="bg1"/>
                </a:solidFill>
              </a:rPr>
              <a:t>(9413)</a:t>
            </a:r>
            <a:endParaRPr lang="es-AR" sz="800" dirty="0">
              <a:solidFill>
                <a:schemeClr val="bg1"/>
              </a:solidFill>
            </a:endParaRPr>
          </a:p>
        </p:txBody>
      </p:sp>
      <p:sp>
        <p:nvSpPr>
          <p:cNvPr id="40" name="39 Rectángulo"/>
          <p:cNvSpPr/>
          <p:nvPr/>
        </p:nvSpPr>
        <p:spPr>
          <a:xfrm>
            <a:off x="5411303" y="3136896"/>
            <a:ext cx="748923" cy="184666"/>
          </a:xfrm>
          <a:prstGeom prst="rect">
            <a:avLst/>
          </a:prstGeom>
          <a:ln>
            <a:noFill/>
          </a:ln>
        </p:spPr>
        <p:txBody>
          <a:bodyPr wrap="none">
            <a:spAutoFit/>
          </a:bodyPr>
          <a:lstStyle/>
          <a:p>
            <a:r>
              <a:rPr lang="es-AR" sz="600" dirty="0" err="1" smtClean="0">
                <a:solidFill>
                  <a:srgbClr val="00FF00"/>
                </a:solidFill>
              </a:rPr>
              <a:t>Scale</a:t>
            </a:r>
            <a:r>
              <a:rPr lang="es-AR" sz="600" dirty="0" smtClean="0">
                <a:solidFill>
                  <a:srgbClr val="00FF00"/>
                </a:solidFill>
              </a:rPr>
              <a:t> bar 20 </a:t>
            </a:r>
            <a:r>
              <a:rPr lang="es-AR" sz="600" i="1" dirty="0" smtClean="0">
                <a:solidFill>
                  <a:srgbClr val="00FF00"/>
                </a:solidFill>
              </a:rPr>
              <a:t>µm</a:t>
            </a:r>
            <a:endParaRPr lang="es-AR" sz="600" i="1" dirty="0">
              <a:solidFill>
                <a:srgbClr val="00FF00"/>
              </a:solidFill>
            </a:endParaRPr>
          </a:p>
        </p:txBody>
      </p:sp>
      <p:grpSp>
        <p:nvGrpSpPr>
          <p:cNvPr id="45" name="44 Grupo"/>
          <p:cNvGrpSpPr/>
          <p:nvPr/>
        </p:nvGrpSpPr>
        <p:grpSpPr>
          <a:xfrm>
            <a:off x="3164956" y="5090257"/>
            <a:ext cx="2867564" cy="1551887"/>
            <a:chOff x="3164956" y="5090257"/>
            <a:chExt cx="2867564" cy="1551887"/>
          </a:xfrm>
        </p:grpSpPr>
        <p:sp>
          <p:nvSpPr>
            <p:cNvPr id="42" name="41 Rectángulo"/>
            <p:cNvSpPr/>
            <p:nvPr/>
          </p:nvSpPr>
          <p:spPr>
            <a:xfrm>
              <a:off x="3805227" y="5090257"/>
              <a:ext cx="2227293" cy="1077218"/>
            </a:xfrm>
            <a:prstGeom prst="rect">
              <a:avLst/>
            </a:prstGeom>
          </p:spPr>
          <p:txBody>
            <a:bodyPr wrap="square">
              <a:spAutoFit/>
            </a:bodyPr>
            <a:lstStyle/>
            <a:p>
              <a:pPr>
                <a:lnSpc>
                  <a:spcPct val="150000"/>
                </a:lnSpc>
              </a:pPr>
              <a:r>
                <a:rPr lang="fi-FI" sz="800" i="1" dirty="0" smtClean="0"/>
                <a:t>Cyathochitina kuckersiana </a:t>
              </a:r>
              <a:r>
                <a:rPr lang="fi-FI" sz="800" dirty="0" smtClean="0"/>
                <a:t>(9411)</a:t>
              </a:r>
            </a:p>
            <a:p>
              <a:r>
                <a:rPr lang="fi-FI" sz="800" i="1" dirty="0" smtClean="0"/>
                <a:t>Cyathochitina latipatagium </a:t>
              </a:r>
              <a:r>
                <a:rPr lang="fi-FI" sz="800" dirty="0" smtClean="0"/>
                <a:t>(9412)</a:t>
              </a:r>
            </a:p>
            <a:p>
              <a:pPr>
                <a:lnSpc>
                  <a:spcPct val="150000"/>
                </a:lnSpc>
              </a:pPr>
              <a:r>
                <a:rPr lang="es-AR" sz="800" i="1" dirty="0" err="1" smtClean="0"/>
                <a:t>Spinachitina</a:t>
              </a:r>
              <a:r>
                <a:rPr lang="es-AR" sz="800" i="1" dirty="0" smtClean="0"/>
                <a:t> </a:t>
              </a:r>
              <a:r>
                <a:rPr lang="es-AR" sz="800" i="1" dirty="0" err="1" smtClean="0"/>
                <a:t>verniersi</a:t>
              </a:r>
              <a:r>
                <a:rPr lang="es-AR" sz="800" i="1" dirty="0" smtClean="0"/>
                <a:t> </a:t>
              </a:r>
              <a:r>
                <a:rPr lang="es-AR" sz="800" dirty="0" smtClean="0"/>
                <a:t>(9407)</a:t>
              </a:r>
            </a:p>
            <a:p>
              <a:pPr>
                <a:lnSpc>
                  <a:spcPct val="150000"/>
                </a:lnSpc>
              </a:pPr>
              <a:r>
                <a:rPr lang="es-AR" sz="800" i="1" dirty="0" err="1" smtClean="0"/>
                <a:t>Spinachitina</a:t>
              </a:r>
              <a:r>
                <a:rPr lang="es-AR" sz="800" i="1" dirty="0" smtClean="0"/>
                <a:t> </a:t>
              </a:r>
              <a:r>
                <a:rPr lang="es-AR" sz="800" dirty="0" err="1" smtClean="0"/>
                <a:t>sp.</a:t>
              </a:r>
              <a:r>
                <a:rPr lang="es-AR" sz="800" dirty="0" smtClean="0"/>
                <a:t> </a:t>
              </a:r>
              <a:r>
                <a:rPr lang="es-AR" sz="800" dirty="0" err="1" smtClean="0"/>
                <a:t>aff</a:t>
              </a:r>
              <a:r>
                <a:rPr lang="es-AR" sz="800" dirty="0" smtClean="0"/>
                <a:t>. </a:t>
              </a:r>
              <a:r>
                <a:rPr lang="es-AR" sz="800" i="1" dirty="0" err="1" smtClean="0"/>
                <a:t>oulebsiri</a:t>
              </a:r>
              <a:r>
                <a:rPr lang="es-AR" sz="800" dirty="0" smtClean="0"/>
                <a:t> </a:t>
              </a:r>
            </a:p>
            <a:p>
              <a:pPr>
                <a:lnSpc>
                  <a:spcPct val="150000"/>
                </a:lnSpc>
              </a:pPr>
              <a:r>
                <a:rPr lang="es-AR" sz="700" dirty="0" smtClean="0"/>
                <a:t>in Paris y </a:t>
              </a:r>
              <a:r>
                <a:rPr lang="es-AR" sz="700" dirty="0" err="1" smtClean="0"/>
                <a:t>Bourahrouh</a:t>
              </a:r>
              <a:r>
                <a:rPr lang="es-AR" sz="700" dirty="0" smtClean="0"/>
                <a:t>, 2000 </a:t>
              </a:r>
              <a:r>
                <a:rPr lang="es-AR" sz="800" dirty="0" smtClean="0"/>
                <a:t>(9407)</a:t>
              </a:r>
            </a:p>
            <a:p>
              <a:endParaRPr lang="es-AR" sz="800" dirty="0"/>
            </a:p>
          </p:txBody>
        </p:sp>
        <p:sp>
          <p:nvSpPr>
            <p:cNvPr id="44" name="43 Rectángulo"/>
            <p:cNvSpPr/>
            <p:nvPr/>
          </p:nvSpPr>
          <p:spPr>
            <a:xfrm>
              <a:off x="3164956" y="6426700"/>
              <a:ext cx="1814920" cy="215444"/>
            </a:xfrm>
            <a:prstGeom prst="rect">
              <a:avLst/>
            </a:prstGeom>
          </p:spPr>
          <p:txBody>
            <a:bodyPr wrap="none">
              <a:spAutoFit/>
            </a:bodyPr>
            <a:lstStyle/>
            <a:p>
              <a:r>
                <a:rPr lang="es-MX" sz="800" dirty="0" smtClean="0"/>
                <a:t> </a:t>
              </a:r>
              <a:r>
                <a:rPr lang="es-MX" sz="800" dirty="0" smtClean="0">
                  <a:solidFill>
                    <a:schemeClr val="bg1"/>
                  </a:solidFill>
                </a:rPr>
                <a:t>de la Puente  </a:t>
              </a:r>
              <a:r>
                <a:rPr lang="es-MX" sz="800" i="1" dirty="0" smtClean="0"/>
                <a:t>et al</a:t>
              </a:r>
              <a:r>
                <a:rPr lang="es-MX" sz="800" dirty="0" smtClean="0"/>
                <a:t>., 2010 &amp; </a:t>
              </a:r>
              <a:r>
                <a:rPr lang="es-MX" sz="800" dirty="0" err="1" smtClean="0"/>
                <a:t>unpub</a:t>
              </a:r>
              <a:r>
                <a:rPr lang="es-MX" sz="800" dirty="0" smtClean="0"/>
                <a:t>.</a:t>
              </a:r>
              <a:endParaRPr lang="es-AR" sz="800" dirty="0" smtClean="0"/>
            </a:p>
          </p:txBody>
        </p:sp>
      </p:grpSp>
      <p:sp>
        <p:nvSpPr>
          <p:cNvPr id="38" name="Text Box 93"/>
          <p:cNvSpPr txBox="1">
            <a:spLocks noChangeArrowheads="1"/>
          </p:cNvSpPr>
          <p:nvPr/>
        </p:nvSpPr>
        <p:spPr bwMode="auto">
          <a:xfrm>
            <a:off x="5954376" y="33291"/>
            <a:ext cx="3031599" cy="369332"/>
          </a:xfrm>
          <a:prstGeom prst="rect">
            <a:avLst/>
          </a:prstGeom>
          <a:noFill/>
          <a:ln w="9525">
            <a:noFill/>
            <a:miter lim="800000"/>
            <a:headEnd/>
            <a:tailEnd/>
          </a:ln>
        </p:spPr>
        <p:txBody>
          <a:bodyPr wrap="none">
            <a:spAutoFit/>
          </a:bodyPr>
          <a:lstStyle/>
          <a:p>
            <a:pPr eaLnBrk="1" hangingPunct="1"/>
            <a:r>
              <a:rPr lang="es-AR" dirty="0">
                <a:solidFill>
                  <a:schemeClr val="bg1"/>
                </a:solidFill>
              </a:rPr>
              <a:t>Puna </a:t>
            </a:r>
            <a:r>
              <a:rPr lang="es-AR" dirty="0" smtClean="0">
                <a:solidFill>
                  <a:schemeClr val="bg1"/>
                </a:solidFill>
              </a:rPr>
              <a:t>(Salar </a:t>
            </a:r>
            <a:r>
              <a:rPr lang="es-AR" dirty="0">
                <a:solidFill>
                  <a:schemeClr val="bg1"/>
                </a:solidFill>
              </a:rPr>
              <a:t>del </a:t>
            </a:r>
            <a:r>
              <a:rPr lang="es-AR" dirty="0" smtClean="0">
                <a:solidFill>
                  <a:schemeClr val="bg1"/>
                </a:solidFill>
              </a:rPr>
              <a:t>Rincón Fm)</a:t>
            </a:r>
            <a:endParaRPr lang="es-AR"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14500</TotalTime>
  <Words>3043</Words>
  <Application>Microsoft Office PowerPoint</Application>
  <PresentationFormat>Affichage à l'écran (4:3)</PresentationFormat>
  <Paragraphs>378</Paragraphs>
  <Slides>22</Slides>
  <Notes>13</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22</vt:i4>
      </vt:variant>
    </vt:vector>
  </HeadingPairs>
  <TitlesOfParts>
    <vt:vector size="29" baseType="lpstr">
      <vt:lpstr>Arial</vt:lpstr>
      <vt:lpstr>Arial Black</vt:lpstr>
      <vt:lpstr>Harlow Solid Italic</vt:lpstr>
      <vt:lpstr>Times New Roman</vt:lpstr>
      <vt:lpstr>Wingdings</vt:lpstr>
      <vt:lpstr>Diseño predeterminado</vt:lpstr>
      <vt:lpstr>CorelDRAW</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IANIGLA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Claudia</dc:creator>
  <cp:lastModifiedBy>Philippe Steemans</cp:lastModifiedBy>
  <cp:revision>823</cp:revision>
  <dcterms:created xsi:type="dcterms:W3CDTF">2009-11-10T17:59:01Z</dcterms:created>
  <dcterms:modified xsi:type="dcterms:W3CDTF">2015-12-16T13:44:27Z</dcterms:modified>
</cp:coreProperties>
</file>