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sldIdLst>
    <p:sldId id="256" r:id="rId2"/>
    <p:sldId id="265" r:id="rId3"/>
    <p:sldId id="290" r:id="rId4"/>
    <p:sldId id="288" r:id="rId5"/>
    <p:sldId id="276" r:id="rId6"/>
    <p:sldId id="341" r:id="rId7"/>
    <p:sldId id="291" r:id="rId8"/>
    <p:sldId id="289" r:id="rId9"/>
    <p:sldId id="283" r:id="rId10"/>
    <p:sldId id="310" r:id="rId11"/>
    <p:sldId id="284" r:id="rId12"/>
    <p:sldId id="271" r:id="rId13"/>
    <p:sldId id="302" r:id="rId14"/>
    <p:sldId id="303" r:id="rId15"/>
    <p:sldId id="304" r:id="rId16"/>
    <p:sldId id="305" r:id="rId17"/>
    <p:sldId id="306" r:id="rId18"/>
    <p:sldId id="307" r:id="rId19"/>
    <p:sldId id="312" r:id="rId20"/>
    <p:sldId id="308" r:id="rId21"/>
    <p:sldId id="314" r:id="rId22"/>
    <p:sldId id="309" r:id="rId23"/>
    <p:sldId id="313" r:id="rId24"/>
    <p:sldId id="318" r:id="rId25"/>
    <p:sldId id="355" r:id="rId26"/>
    <p:sldId id="356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17" r:id="rId36"/>
    <p:sldId id="269" r:id="rId37"/>
    <p:sldId id="270" r:id="rId38"/>
    <p:sldId id="316" r:id="rId39"/>
    <p:sldId id="337" r:id="rId40"/>
    <p:sldId id="338" r:id="rId41"/>
    <p:sldId id="339" r:id="rId42"/>
    <p:sldId id="340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15" r:id="rId55"/>
    <p:sldId id="354" r:id="rId56"/>
    <p:sldId id="353" r:id="rId57"/>
    <p:sldId id="319" r:id="rId58"/>
    <p:sldId id="320" r:id="rId59"/>
    <p:sldId id="321" r:id="rId60"/>
    <p:sldId id="322" r:id="rId61"/>
    <p:sldId id="324" r:id="rId62"/>
    <p:sldId id="323" r:id="rId63"/>
    <p:sldId id="325" r:id="rId64"/>
    <p:sldId id="327" r:id="rId65"/>
    <p:sldId id="326" r:id="rId66"/>
    <p:sldId id="331" r:id="rId67"/>
    <p:sldId id="330" r:id="rId68"/>
    <p:sldId id="328" r:id="rId69"/>
    <p:sldId id="329" r:id="rId70"/>
    <p:sldId id="333" r:id="rId71"/>
    <p:sldId id="334" r:id="rId72"/>
    <p:sldId id="336" r:id="rId73"/>
    <p:sldId id="335" r:id="rId74"/>
    <p:sldId id="273" r:id="rId7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0400" autoAdjust="0"/>
  </p:normalViewPr>
  <p:slideViewPr>
    <p:cSldViewPr>
      <p:cViewPr varScale="1">
        <p:scale>
          <a:sx n="84" d="100"/>
          <a:sy n="84" d="100"/>
        </p:scale>
        <p:origin x="-12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FE\Autres_docs_donn&#233;es\Chiffres_population_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style val="1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Feuil1!$A$3</c:f>
              <c:strCache>
                <c:ptCount val="1"/>
                <c:pt idx="0">
                  <c:v>Population totale (milliers d'habitants)</c:v>
                </c:pt>
              </c:strCache>
            </c:strRef>
          </c:tx>
          <c:cat>
            <c:numRef>
              <c:f>Feuil1!$B$1:$F$1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Feuil1!$B$3:$F$3</c:f>
              <c:numCache>
                <c:formatCode>General</c:formatCode>
                <c:ptCount val="5"/>
                <c:pt idx="0">
                  <c:v>437.80500000000001</c:v>
                </c:pt>
                <c:pt idx="1">
                  <c:v>566.07299999999998</c:v>
                </c:pt>
                <c:pt idx="2">
                  <c:v>737.39</c:v>
                </c:pt>
                <c:pt idx="3">
                  <c:v>967.79300000000353</c:v>
                </c:pt>
                <c:pt idx="4">
                  <c:v>1310.587</c:v>
                </c:pt>
              </c:numCache>
            </c:numRef>
          </c:val>
        </c:ser>
        <c:axId val="138812032"/>
        <c:axId val="113156864"/>
      </c:barChart>
      <c:catAx>
        <c:axId val="13881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Année</a:t>
                </a:r>
              </a:p>
            </c:rich>
          </c:tx>
          <c:layout/>
        </c:title>
        <c:numFmt formatCode="General" sourceLinked="1"/>
        <c:tickLblPos val="nextTo"/>
        <c:crossAx val="113156864"/>
        <c:crosses val="autoZero"/>
        <c:auto val="1"/>
        <c:lblAlgn val="ctr"/>
        <c:lblOffset val="100"/>
      </c:catAx>
      <c:valAx>
        <c:axId val="113156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Nombre d'habitants (milliers)</a:t>
                </a:r>
              </a:p>
            </c:rich>
          </c:tx>
          <c:layout/>
        </c:title>
        <c:numFmt formatCode="General" sourceLinked="1"/>
        <c:tickLblPos val="nextTo"/>
        <c:crossAx val="138812032"/>
        <c:crosses val="autoZero"/>
        <c:crossBetween val="between"/>
      </c:valAx>
    </c:plotArea>
    <c:plotVisOnly val="1"/>
  </c:chart>
  <c:spPr>
    <a:solidFill>
      <a:srgbClr val="EEECE1">
        <a:alpha val="21000"/>
      </a:srgbClr>
    </a:solidFill>
  </c:sp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4T17:51:54.148" idx="2">
    <p:pos x="10" y="10"/>
    <p:text>!!! Seulement valable pour plantes. Voir McKinney 2008 pr autres groupes d'sp et explications sur les différences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F887-753E-4866-BF8C-E6CB4D69C1A2}" type="datetimeFigureOut">
              <a:rPr lang="fr-BE" smtClean="0"/>
              <a:pPr/>
              <a:t>1/01/2013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BD560-F9BB-4851-93A4-AA7B426553F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Wildlands</a:t>
            </a:r>
            <a:r>
              <a:rPr lang="fr-BE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 containing no permanent human presence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Expliquer pic espèces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Ecologie urbaine car homme est</a:t>
            </a:r>
            <a:r>
              <a:rPr lang="fr-BE" baseline="0" dirty="0" smtClean="0"/>
              <a:t> aussi un organisme -&gt; son interaction avec l’environnement-ville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Taches: conditions environnementales homogènes</a:t>
            </a:r>
          </a:p>
          <a:p>
            <a:r>
              <a:rPr lang="fr-BE" dirty="0" smtClean="0"/>
              <a:t>Ensemble de taches ayant caractéristiques similaires: classe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56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Il y a des critères mesurables seulement sur le terrain. But = max sans terrain car coût et temps ++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66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Classification = faire des classes = ensembles de taches homogènes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67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Dire que c’est ça concrètement</a:t>
            </a:r>
            <a:r>
              <a:rPr lang="fr-BE" baseline="0" dirty="0" smtClean="0"/>
              <a:t> que je suis en train de faire ici.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68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Rappel que différents types de villes.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73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On rencontre différentes zones lorsqu’on s’éloigne du noyau urbain, comment s’organisent-elles?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Citer</a:t>
            </a:r>
            <a:r>
              <a:rPr lang="fr-BE" baseline="0" dirty="0" smtClean="0"/>
              <a:t> les 5 premières.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Citer celles qui sont entourées.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56E-1398-4F33-BFB7-480653592EBC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3BF-99B3-4FB4-987A-DAAD4F0B8D87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B51-0979-4733-8A34-4BA113216705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6730-FD52-4B48-93FC-BFF051BC679B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47BB-AF68-43EE-B05D-F321DD1B62F9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4812-32FA-46ED-901D-238CBA8C08AE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B2B1-274F-401C-8CED-0FD71D5278CD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87B0-80B8-4502-8AE7-319BD5A81815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F601-BF67-42C1-B750-796F4F16960F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C01-48AF-4301-943E-131B333D94C7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76CC-43C3-4B79-A1AD-048E42AA1D12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8850-0306-43AB-AE5B-CC255DDD2C64}" type="datetime1">
              <a:rPr lang="fr-FR" smtClean="0"/>
              <a:pPr/>
              <a:t>01/01/2013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640960" cy="648072"/>
          </a:xfrm>
        </p:spPr>
        <p:txBody>
          <a:bodyPr>
            <a:normAutofit/>
          </a:bodyPr>
          <a:lstStyle/>
          <a:p>
            <a:r>
              <a:rPr lang="fr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Ir. ANDRE – Séminaire PIC urbain-  12 décembre 2012</a:t>
            </a:r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27584" y="1052736"/>
            <a:ext cx="734481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buNone/>
            </a:pPr>
            <a:r>
              <a:rPr lang="fr-BE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BE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processus d’urbanisation</a:t>
            </a:r>
            <a:r>
              <a:rPr lang="fr-BE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au travers de l’écologie urbaine: </a:t>
            </a:r>
          </a:p>
          <a:p>
            <a:pPr>
              <a:buNone/>
            </a:pPr>
            <a:r>
              <a:rPr lang="fr-BE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définitions et quelles résistances au sein des écosystèmes?</a:t>
            </a:r>
          </a:p>
        </p:txBody>
      </p:sp>
    </p:spTree>
  </p:cSld>
  <p:clrMapOvr>
    <a:masterClrMapping/>
  </p:clrMapOvr>
  <p:transition advTm="110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10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b="1" dirty="0" smtClean="0"/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b="1" dirty="0" smtClean="0"/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2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864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smtClean="0"/>
              <a:t> 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5536" y="980728"/>
            <a:ext cx="8229600" cy="72008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</a:t>
            </a:r>
            <a:r>
              <a:rPr lang="fr-BE" sz="2800" b="1" dirty="0" smtClean="0"/>
              <a:t>Types d’urbanisation</a:t>
            </a:r>
            <a:r>
              <a:rPr lang="fr-BE" sz="2800" dirty="0" smtClean="0"/>
              <a:t>, zones et caractéristiques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51520" y="4860449"/>
            <a:ext cx="2304256" cy="58477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Modèle aréolaire </a:t>
            </a:r>
          </a:p>
          <a:p>
            <a:r>
              <a:rPr lang="fr-BE" sz="1600" dirty="0" smtClean="0"/>
              <a:t>(Continu à faible densité)</a:t>
            </a:r>
            <a:endParaRPr lang="fr-BE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27146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771800" y="4890646"/>
            <a:ext cx="2304256" cy="33855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Modèle sectoriel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164829"/>
            <a:ext cx="3209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796136" y="4890646"/>
            <a:ext cx="2880320" cy="33855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Modèle à noyaux multiples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</a:t>
            </a:r>
            <a:r>
              <a:rPr lang="fr-BE" sz="2800" b="1" dirty="0" smtClean="0"/>
              <a:t>Types d’urbanisation</a:t>
            </a:r>
            <a:r>
              <a:rPr lang="fr-BE" sz="2800" dirty="0" smtClean="0"/>
              <a:t>, zones et caractéristiques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19907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08920"/>
            <a:ext cx="2016224" cy="200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755576" y="5229200"/>
            <a:ext cx="1872208" cy="33855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Modèle en ruban</a:t>
            </a:r>
            <a:endParaRPr lang="fr-BE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275856" y="5229200"/>
            <a:ext cx="2448272" cy="58477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Modèle « saute-mouton »/dispersé</a:t>
            </a:r>
            <a:endParaRPr lang="fr-BE" sz="16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 t="11675"/>
          <a:stretch>
            <a:fillRect/>
          </a:stretch>
        </p:blipFill>
        <p:spPr bwMode="auto">
          <a:xfrm>
            <a:off x="6372200" y="2564904"/>
            <a:ext cx="2362200" cy="21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372200" y="5250686"/>
            <a:ext cx="2592288" cy="33855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Modèle avec villes satellites</a:t>
            </a:r>
            <a:endParaRPr lang="fr-BE" sz="1600" dirty="0"/>
          </a:p>
        </p:txBody>
      </p:sp>
      <p:sp>
        <p:nvSpPr>
          <p:cNvPr id="1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Types d’urbanisation, </a:t>
            </a:r>
            <a:r>
              <a:rPr lang="fr-BE" sz="2800" b="1" dirty="0" smtClean="0"/>
              <a:t>zones et caractéristiques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12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347864" y="2276872"/>
            <a:ext cx="2088232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Sondage…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Types d’urbanisation, </a:t>
            </a:r>
            <a:r>
              <a:rPr lang="fr-BE" sz="2800" b="1" dirty="0" smtClean="0"/>
              <a:t>zones et caractéristiques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7" name="Rectangle 6"/>
          <p:cNvSpPr/>
          <p:nvPr/>
        </p:nvSpPr>
        <p:spPr>
          <a:xfrm>
            <a:off x="323528" y="2204865"/>
            <a:ext cx="8640960" cy="3185487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200" b="1" dirty="0" smtClean="0"/>
              <a:t> Etude bibliographique</a:t>
            </a:r>
          </a:p>
          <a:p>
            <a:pPr>
              <a:lnSpc>
                <a:spcPct val="150000"/>
              </a:lnSpc>
              <a:buNone/>
            </a:pPr>
            <a:r>
              <a:rPr lang="fr-FR" sz="2200" b="1" dirty="0" smtClean="0"/>
              <a:t> Indice de citation </a:t>
            </a:r>
            <a:r>
              <a:rPr lang="fr-FR" sz="2200" b="1" i="1" dirty="0" smtClean="0"/>
              <a:t>If </a:t>
            </a:r>
            <a:r>
              <a:rPr lang="fr-FR" sz="2200" b="1" dirty="0" smtClean="0"/>
              <a:t>(%)</a:t>
            </a:r>
            <a:r>
              <a:rPr lang="fr-FR" sz="2200" dirty="0" smtClean="0"/>
              <a:t> pour chaque zone </a:t>
            </a:r>
          </a:p>
          <a:p>
            <a:pPr>
              <a:lnSpc>
                <a:spcPct val="150000"/>
              </a:lnSpc>
              <a:buNone/>
            </a:pPr>
            <a:endParaRPr lang="fr-FR" dirty="0" smtClean="0"/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Avec	</a:t>
            </a:r>
            <a:r>
              <a:rPr lang="fr-FR" i="1" dirty="0" smtClean="0"/>
              <a:t>i </a:t>
            </a:r>
            <a:r>
              <a:rPr lang="fr-FR" dirty="0" smtClean="0"/>
              <a:t>= caractéristique pour laquelle l’indice est calculé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	</a:t>
            </a:r>
            <a:r>
              <a:rPr lang="fr-BE" i="1" dirty="0" smtClean="0"/>
              <a:t>f</a:t>
            </a:r>
            <a:r>
              <a:rPr lang="fr-BE" i="1" baseline="-25000" dirty="0" smtClean="0"/>
              <a:t>i</a:t>
            </a:r>
            <a:r>
              <a:rPr lang="fr-FR" dirty="0" smtClean="0"/>
              <a:t> = fréquence de citation de la caractéristique </a:t>
            </a:r>
            <a:r>
              <a:rPr lang="fr-FR" i="1" dirty="0" smtClean="0"/>
              <a:t>i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	</a:t>
            </a:r>
            <a:r>
              <a:rPr lang="fr-BE" i="1" dirty="0" err="1" smtClean="0"/>
              <a:t>n</a:t>
            </a:r>
            <a:r>
              <a:rPr lang="fr-BE" i="1" baseline="-25000" dirty="0" err="1" smtClean="0"/>
              <a:t>c</a:t>
            </a:r>
            <a:r>
              <a:rPr lang="fr-FR" dirty="0" smtClean="0"/>
              <a:t> = nombre total de caractéristiques utilisées pour décrire la zone</a:t>
            </a:r>
          </a:p>
          <a:p>
            <a:pPr>
              <a:lnSpc>
                <a:spcPct val="150000"/>
              </a:lnSpc>
              <a:buNone/>
            </a:pPr>
            <a:endParaRPr lang="fr-FR" dirty="0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780928"/>
            <a:ext cx="1343464" cy="720080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5364088" y="2636912"/>
            <a:ext cx="1656184" cy="7920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Types d’urbanisation, </a:t>
            </a:r>
            <a:r>
              <a:rPr lang="fr-BE" sz="2800" b="1" dirty="0" smtClean="0"/>
              <a:t>zones et caractéristiques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7" name="Rectangle 6"/>
          <p:cNvSpPr/>
          <p:nvPr/>
        </p:nvSpPr>
        <p:spPr>
          <a:xfrm>
            <a:off x="323528" y="2204864"/>
            <a:ext cx="8640960" cy="4539704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/>
              <a:t>Indice de fréquence relatif </a:t>
            </a:r>
            <a:r>
              <a:rPr lang="fr-FR" sz="2200" b="1" i="1" dirty="0" err="1" smtClean="0"/>
              <a:t>Ifr</a:t>
            </a:r>
            <a:r>
              <a:rPr lang="fr-FR" sz="2200" b="1" i="1" dirty="0" smtClean="0"/>
              <a:t> </a:t>
            </a:r>
            <a:r>
              <a:rPr lang="fr-FR" sz="2200" b="1" dirty="0" smtClean="0"/>
              <a:t>(%) </a:t>
            </a:r>
            <a:r>
              <a:rPr lang="fr-FR" sz="2200" dirty="0" smtClean="0"/>
              <a:t>pour l’ensemble du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2200" dirty="0" smtClean="0"/>
              <a:t>gradient d’urbanisation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2200" dirty="0" smtClean="0"/>
              <a:t>Où  </a:t>
            </a:r>
            <a:r>
              <a:rPr lang="fr-BE" sz="2200" b="1" i="1" dirty="0" smtClean="0"/>
              <a:t>Ifg </a:t>
            </a:r>
            <a:r>
              <a:rPr lang="fr-BE" sz="2200" b="1" dirty="0" smtClean="0"/>
              <a:t>(%)</a:t>
            </a:r>
            <a:r>
              <a:rPr lang="fr-BE" sz="2200" b="1" i="1" dirty="0" smtClean="0"/>
              <a:t> </a:t>
            </a:r>
            <a:r>
              <a:rPr lang="fr-BE" sz="2200" b="1" dirty="0" smtClean="0"/>
              <a:t>est l’indice de fréquence global </a:t>
            </a:r>
            <a:r>
              <a:rPr lang="fr-BE" sz="2200" dirty="0" smtClean="0"/>
              <a:t>pour l’ensemble du gradient d’urbanisation, par caractéristique 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Avec	</a:t>
            </a:r>
            <a:r>
              <a:rPr lang="fr-FR" i="1" dirty="0" smtClean="0"/>
              <a:t>i </a:t>
            </a:r>
            <a:r>
              <a:rPr lang="fr-FR" dirty="0" smtClean="0"/>
              <a:t>= caractéristique pour laquelle l’indice est calculé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	</a:t>
            </a:r>
            <a:r>
              <a:rPr lang="fr-FR" i="1" dirty="0" smtClean="0"/>
              <a:t>I</a:t>
            </a:r>
            <a:r>
              <a:rPr lang="fr-BE" i="1" dirty="0" smtClean="0"/>
              <a:t>f</a:t>
            </a:r>
            <a:r>
              <a:rPr lang="fr-BE" i="1" baseline="-25000" dirty="0" smtClean="0"/>
              <a:t>i</a:t>
            </a:r>
            <a:r>
              <a:rPr lang="fr-FR" dirty="0" smtClean="0"/>
              <a:t> = indice de citation de la caractéristique </a:t>
            </a:r>
            <a:r>
              <a:rPr lang="fr-FR" i="1" dirty="0" smtClean="0"/>
              <a:t>i</a:t>
            </a:r>
          </a:p>
          <a:p>
            <a:pPr>
              <a:lnSpc>
                <a:spcPct val="150000"/>
              </a:lnSpc>
              <a:buNone/>
            </a:pPr>
            <a:r>
              <a:rPr lang="fr-FR" i="1" dirty="0" smtClean="0"/>
              <a:t>	</a:t>
            </a:r>
            <a:r>
              <a:rPr lang="fr-BE" i="1" dirty="0" smtClean="0"/>
              <a:t>z = </a:t>
            </a:r>
            <a:r>
              <a:rPr lang="fr-BE" dirty="0" smtClean="0"/>
              <a:t>le type de zone</a:t>
            </a:r>
          </a:p>
          <a:p>
            <a:pPr>
              <a:lnSpc>
                <a:spcPct val="150000"/>
              </a:lnSpc>
            </a:pPr>
            <a:r>
              <a:rPr lang="fr-BE" sz="2200" dirty="0" smtClean="0"/>
              <a:t>Et où </a:t>
            </a:r>
            <a:r>
              <a:rPr lang="fr-BE" sz="2200" b="1" i="1" dirty="0" smtClean="0"/>
              <a:t>Ifg</a:t>
            </a:r>
            <a:r>
              <a:rPr lang="fr-BE" sz="2200" b="1" i="1" baseline="-25000" dirty="0" smtClean="0"/>
              <a:t>max</a:t>
            </a:r>
            <a:r>
              <a:rPr lang="fr-BE" sz="2200" b="1" dirty="0" smtClean="0"/>
              <a:t> (%) est la valeur maximale de </a:t>
            </a:r>
            <a:r>
              <a:rPr lang="fr-BE" sz="2200" b="1" i="1" dirty="0" smtClean="0"/>
              <a:t>Ifg</a:t>
            </a:r>
            <a:r>
              <a:rPr lang="fr-BE" sz="2200" b="1" dirty="0" smtClean="0"/>
              <a:t> obtenue </a:t>
            </a:r>
            <a:r>
              <a:rPr lang="fr-BE" sz="2200" dirty="0" smtClean="0"/>
              <a:t>pour les différentes caractéristiques</a:t>
            </a:r>
            <a:endParaRPr lang="fr-FR" dirty="0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420888"/>
            <a:ext cx="1440160" cy="795108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717032"/>
            <a:ext cx="1296144" cy="867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660232" y="2276872"/>
            <a:ext cx="1800200" cy="86409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4499992" y="3789040"/>
            <a:ext cx="1584176" cy="64807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696744" cy="62646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pSp>
        <p:nvGrpSpPr>
          <p:cNvPr id="10" name="Groupe 9"/>
          <p:cNvGrpSpPr/>
          <p:nvPr/>
        </p:nvGrpSpPr>
        <p:grpSpPr>
          <a:xfrm>
            <a:off x="1187624" y="332656"/>
            <a:ext cx="6696744" cy="6264696"/>
            <a:chOff x="1187624" y="332656"/>
            <a:chExt cx="6696744" cy="6264696"/>
          </a:xfrm>
        </p:grpSpPr>
        <p:pic>
          <p:nvPicPr>
            <p:cNvPr id="16" name="Image 1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32656"/>
              <a:ext cx="6696744" cy="62646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8"/>
            <p:cNvCxnSpPr/>
            <p:nvPr/>
          </p:nvCxnSpPr>
          <p:spPr>
            <a:xfrm>
              <a:off x="1187624" y="1988840"/>
              <a:ext cx="669674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pSp>
        <p:nvGrpSpPr>
          <p:cNvPr id="22" name="Groupe 21"/>
          <p:cNvGrpSpPr/>
          <p:nvPr/>
        </p:nvGrpSpPr>
        <p:grpSpPr>
          <a:xfrm>
            <a:off x="1187624" y="332656"/>
            <a:ext cx="6696744" cy="6264696"/>
            <a:chOff x="1187624" y="332656"/>
            <a:chExt cx="6696744" cy="6264696"/>
          </a:xfrm>
        </p:grpSpPr>
        <p:pic>
          <p:nvPicPr>
            <p:cNvPr id="16" name="Image 1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332656"/>
              <a:ext cx="6696744" cy="62646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8"/>
            <p:cNvCxnSpPr/>
            <p:nvPr/>
          </p:nvCxnSpPr>
          <p:spPr>
            <a:xfrm>
              <a:off x="1187624" y="1988840"/>
              <a:ext cx="669674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2843808" y="692696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843808" y="908720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843808" y="1412776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843808" y="1700808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843808" y="2204864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843808" y="2708920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843808" y="2996952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843808" y="4005064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843808" y="5301208"/>
              <a:ext cx="100811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19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b="1" dirty="0" smtClean="0"/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b="1" dirty="0" smtClean="0"/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2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4320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8363272" cy="5904656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BE" sz="2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2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95536" y="1196752"/>
            <a:ext cx="8229600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Choix des caractéristiques les plus pertinentes</a:t>
            </a:r>
          </a:p>
        </p:txBody>
      </p:sp>
      <p:sp>
        <p:nvSpPr>
          <p:cNvPr id="79875" name="AutoShape 3"/>
          <p:cNvSpPr>
            <a:spLocks noChangeAspect="1" noChangeArrowheads="1"/>
          </p:cNvSpPr>
          <p:nvPr/>
        </p:nvSpPr>
        <p:spPr bwMode="auto">
          <a:xfrm>
            <a:off x="468313" y="1989138"/>
            <a:ext cx="8208962" cy="43926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9" name="ZoneTexte 28"/>
          <p:cNvSpPr txBox="1"/>
          <p:nvPr/>
        </p:nvSpPr>
        <p:spPr>
          <a:xfrm>
            <a:off x="251520" y="2276872"/>
            <a:ext cx="8424936" cy="409342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En fonction :</a:t>
            </a:r>
          </a:p>
          <a:p>
            <a:endParaRPr lang="fr-BE" sz="32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BE" sz="2800" dirty="0" smtClean="0"/>
              <a:t> Du domaine d’étude de l’auteur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BE" sz="2800" dirty="0" smtClean="0"/>
              <a:t> De la technique d’étude utilisée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BE" sz="2800" dirty="0" smtClean="0"/>
              <a:t> Du contexte de la zone d’étude</a:t>
            </a:r>
          </a:p>
          <a:p>
            <a:endParaRPr lang="fr-B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1441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3. Gradient d’urbanisation</a:t>
            </a:r>
            <a:endParaRPr lang="fr-BE" sz="3600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95536" y="1196752"/>
            <a:ext cx="8229600" cy="86409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Choix des caractéristiques les plus pertinentes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pSp>
        <p:nvGrpSpPr>
          <p:cNvPr id="14" name="Groupe 13"/>
          <p:cNvGrpSpPr/>
          <p:nvPr/>
        </p:nvGrpSpPr>
        <p:grpSpPr>
          <a:xfrm>
            <a:off x="1403648" y="332656"/>
            <a:ext cx="6480720" cy="6264696"/>
            <a:chOff x="1403648" y="332656"/>
            <a:chExt cx="6480720" cy="6264696"/>
          </a:xfrm>
        </p:grpSpPr>
        <p:pic>
          <p:nvPicPr>
            <p:cNvPr id="21" name="Image 2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32656"/>
              <a:ext cx="6120680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e 7"/>
            <p:cNvSpPr/>
            <p:nvPr/>
          </p:nvSpPr>
          <p:spPr>
            <a:xfrm>
              <a:off x="1547664" y="908720"/>
              <a:ext cx="180020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1619672" y="1268760"/>
              <a:ext cx="1656184" cy="3684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403648" y="1916832"/>
              <a:ext cx="244827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547664" y="2996952"/>
              <a:ext cx="208823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403648" y="3429000"/>
              <a:ext cx="2088232" cy="36004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23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b="1" dirty="0" smtClean="0"/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b="1" dirty="0" smtClean="0"/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2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1297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683568" y="6093296"/>
            <a:ext cx="2998423" cy="369332"/>
            <a:chOff x="683568" y="6093296"/>
            <a:chExt cx="2998423" cy="369332"/>
          </a:xfrm>
          <a:solidFill>
            <a:schemeClr val="bg2">
              <a:alpha val="70000"/>
            </a:schemeClr>
          </a:solidFill>
        </p:grpSpPr>
        <p:cxnSp>
          <p:nvCxnSpPr>
            <p:cNvPr id="10" name="Connecteur droit avec flèche 9"/>
            <p:cNvCxnSpPr/>
            <p:nvPr/>
          </p:nvCxnSpPr>
          <p:spPr>
            <a:xfrm>
              <a:off x="683568" y="6309320"/>
              <a:ext cx="576064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483768" y="6309320"/>
              <a:ext cx="576064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331640" y="6093296"/>
              <a:ext cx="48122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oui</a:t>
              </a:r>
              <a:endParaRPr lang="fr-BE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131840" y="6093296"/>
              <a:ext cx="55015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non</a:t>
              </a:r>
              <a:endParaRPr lang="fr-B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DSC0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DSC0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5148064" cy="386104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51520" y="6309320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SCF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4932040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2915816" y="6021288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DSCF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4932040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8640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363272" cy="5400600"/>
          </a:xfrm>
          <a:solidFill>
            <a:schemeClr val="bg2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b="1" dirty="0" smtClean="0"/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BE" sz="2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endParaRPr lang="fr-BE" sz="6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  <p:sp>
        <p:nvSpPr>
          <p:cNvPr id="9" name="Espace réservé du contenu 9"/>
          <p:cNvSpPr txBox="1">
            <a:spLocks/>
          </p:cNvSpPr>
          <p:nvPr/>
        </p:nvSpPr>
        <p:spPr>
          <a:xfrm>
            <a:off x="395536" y="260649"/>
            <a:ext cx="8136904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 de l’exposé</a:t>
            </a:r>
            <a:endParaRPr kumimoji="0" lang="fr-BE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8640"/>
            <a:ext cx="5148064" cy="386104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635896" y="6093296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SCF2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8640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1403648" y="4725144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DSCF2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8640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DSC0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5148064" cy="38610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23928" y="332656"/>
            <a:ext cx="152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Colorado, USA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93704"/>
            <a:ext cx="4824536" cy="32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DSC0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88640"/>
            <a:ext cx="5148064" cy="38610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23928" y="332656"/>
            <a:ext cx="152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Colorado, USA</a:t>
            </a:r>
            <a:endParaRPr lang="fr-BE" dirty="0"/>
          </a:p>
        </p:txBody>
      </p:sp>
      <p:sp>
        <p:nvSpPr>
          <p:cNvPr id="10" name="Ellipse 9"/>
          <p:cNvSpPr/>
          <p:nvPr/>
        </p:nvSpPr>
        <p:spPr>
          <a:xfrm>
            <a:off x="107504" y="5445224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35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b="1" dirty="0" smtClean="0"/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b="1" dirty="0" smtClean="0"/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2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23528" y="3861048"/>
            <a:ext cx="4104456" cy="133882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Agglomération (suisse et belge)</a:t>
            </a:r>
          </a:p>
          <a:p>
            <a:pPr algn="ctr"/>
            <a:endParaRPr lang="fr-B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BE" sz="1200" dirty="0" smtClean="0"/>
          </a:p>
          <a:p>
            <a:endParaRPr lang="fr-BE" sz="1200" dirty="0" smtClean="0"/>
          </a:p>
          <a:p>
            <a:endParaRPr lang="fr-BE" sz="700" dirty="0"/>
          </a:p>
        </p:txBody>
      </p:sp>
      <p:pic>
        <p:nvPicPr>
          <p:cNvPr id="42" name="Image 41"/>
          <p:cNvPicPr/>
          <p:nvPr/>
        </p:nvPicPr>
        <p:blipFill>
          <a:blip r:embed="rId3" cstate="print"/>
          <a:srcRect b="30160"/>
          <a:stretch>
            <a:fillRect/>
          </a:stretch>
        </p:blipFill>
        <p:spPr bwMode="auto">
          <a:xfrm>
            <a:off x="408394" y="5229200"/>
            <a:ext cx="85560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95536" y="5445224"/>
            <a:ext cx="4176464" cy="10801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1" name="Image 40"/>
          <p:cNvPicPr/>
          <p:nvPr/>
        </p:nvPicPr>
        <p:blipFill>
          <a:blip r:embed="rId4" cstate="print"/>
          <a:srcRect t="16366" b="24325"/>
          <a:stretch>
            <a:fillRect/>
          </a:stretch>
        </p:blipFill>
        <p:spPr bwMode="auto">
          <a:xfrm>
            <a:off x="395536" y="5229200"/>
            <a:ext cx="64807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24744"/>
            <a:ext cx="8229600" cy="792088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4) Autres termes</a:t>
            </a:r>
          </a:p>
        </p:txBody>
      </p:sp>
      <p:sp>
        <p:nvSpPr>
          <p:cNvPr id="21" name="Arc plein 20"/>
          <p:cNvSpPr/>
          <p:nvPr/>
        </p:nvSpPr>
        <p:spPr>
          <a:xfrm rot="5400000">
            <a:off x="-180528" y="2132856"/>
            <a:ext cx="1152128" cy="7776864"/>
          </a:xfrm>
          <a:prstGeom prst="blockArc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Accolade ouvrante 13"/>
          <p:cNvSpPr/>
          <p:nvPr/>
        </p:nvSpPr>
        <p:spPr>
          <a:xfrm rot="5400000">
            <a:off x="2087724" y="2888940"/>
            <a:ext cx="504056" cy="3888432"/>
          </a:xfrm>
          <a:prstGeom prst="leftBrac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2420888"/>
            <a:ext cx="6480720" cy="136815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Aire urbaine (France); Région urbaine (Belgique)</a:t>
            </a:r>
          </a:p>
          <a:p>
            <a:pPr algn="ctr"/>
            <a:endParaRPr lang="fr-B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BE" sz="1200" dirty="0" smtClean="0"/>
          </a:p>
          <a:p>
            <a:endParaRPr lang="fr-BE" sz="1200" dirty="0" smtClean="0"/>
          </a:p>
          <a:p>
            <a:endParaRPr lang="fr-BE" sz="700" dirty="0"/>
          </a:p>
        </p:txBody>
      </p:sp>
      <p:sp>
        <p:nvSpPr>
          <p:cNvPr id="19" name="Accolade ouvrante 18"/>
          <p:cNvSpPr/>
          <p:nvPr/>
        </p:nvSpPr>
        <p:spPr>
          <a:xfrm rot="5400000">
            <a:off x="3311860" y="224643"/>
            <a:ext cx="504056" cy="6336704"/>
          </a:xfrm>
          <a:prstGeom prst="leftBrac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6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67544" y="587727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urbain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7544" y="623731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banlieue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9992" y="5733256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périurbain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92280" y="5733256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rural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4" cstate="print"/>
          <a:srcRect b="30160"/>
          <a:stretch>
            <a:fillRect/>
          </a:stretch>
        </p:blipFill>
        <p:spPr bwMode="auto">
          <a:xfrm>
            <a:off x="408394" y="3573016"/>
            <a:ext cx="85560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4) Autres termes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52320" y="3573016"/>
            <a:ext cx="1584176" cy="302433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7398034" y="2708920"/>
            <a:ext cx="1566454" cy="5232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wildlands</a:t>
            </a:r>
            <a:endParaRPr lang="fr-B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3573016"/>
            <a:ext cx="5400600" cy="2664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395536" y="3573016"/>
            <a:ext cx="4680520" cy="23762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/>
          <p:cNvSpPr/>
          <p:nvPr/>
        </p:nvSpPr>
        <p:spPr>
          <a:xfrm>
            <a:off x="539552" y="4509120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/>
          <p:cNvSpPr/>
          <p:nvPr/>
        </p:nvSpPr>
        <p:spPr>
          <a:xfrm>
            <a:off x="1979712" y="3861048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/>
          <p:cNvSpPr/>
          <p:nvPr/>
        </p:nvSpPr>
        <p:spPr>
          <a:xfrm>
            <a:off x="3851920" y="4941168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23528" y="2564904"/>
            <a:ext cx="4752528" cy="95410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Polycentric</a:t>
            </a:r>
            <a:r>
              <a:rPr lang="fr-BE" sz="2800" dirty="0" smtClean="0">
                <a:solidFill>
                  <a:schemeClr val="tx2">
                    <a:lumMod val="75000"/>
                  </a:schemeClr>
                </a:solidFill>
              </a:rPr>
              <a:t> city/</a:t>
            </a:r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metropolitan</a:t>
            </a:r>
            <a:r>
              <a:rPr lang="fr-BE" sz="2800" dirty="0" smtClean="0">
                <a:solidFill>
                  <a:schemeClr val="tx2">
                    <a:lumMod val="75000"/>
                  </a:schemeClr>
                </a:solidFill>
              </a:rPr>
              <a:t> areas/</a:t>
            </a:r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megapolices</a:t>
            </a:r>
            <a:endParaRPr lang="fr-B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7" name="Parallélogramme 16"/>
          <p:cNvSpPr/>
          <p:nvPr/>
        </p:nvSpPr>
        <p:spPr>
          <a:xfrm rot="20324057">
            <a:off x="1036175" y="4331426"/>
            <a:ext cx="1440160" cy="533214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Parallélogramme 17"/>
          <p:cNvSpPr/>
          <p:nvPr/>
        </p:nvSpPr>
        <p:spPr>
          <a:xfrm rot="1685421">
            <a:off x="2479895" y="4575679"/>
            <a:ext cx="1733571" cy="490284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2. Gradient d’urbanisation</a:t>
            </a:r>
            <a:endParaRPr lang="fr-BE" sz="3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42210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urbain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7544" y="364502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banlieue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67544" y="5939988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périurbain</a:t>
            </a:r>
            <a:endParaRPr lang="fr-B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00192" y="3645024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rural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38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5328592"/>
          </a:xfrm>
          <a:solidFill>
            <a:schemeClr val="bg2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b="1" dirty="0" smtClean="0"/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périurbanisation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19256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Climat local modifié </a:t>
            </a:r>
            <a:r>
              <a:rPr lang="fr-BE" sz="2000" dirty="0" smtClean="0"/>
              <a:t>(d’après </a:t>
            </a:r>
            <a:r>
              <a:rPr lang="fr-BE" sz="2000" dirty="0" err="1" smtClean="0"/>
              <a:t>Landsberg</a:t>
            </a:r>
            <a:r>
              <a:rPr lang="fr-BE" sz="2000" dirty="0" smtClean="0"/>
              <a:t> 1981 et </a:t>
            </a:r>
            <a:r>
              <a:rPr lang="fr-BE" sz="2000" dirty="0" err="1" smtClean="0"/>
              <a:t>Horbert</a:t>
            </a:r>
            <a:r>
              <a:rPr lang="fr-BE" sz="2000" dirty="0" smtClean="0"/>
              <a:t> 1978)</a:t>
            </a:r>
          </a:p>
          <a:p>
            <a:pPr>
              <a:buNone/>
            </a:pPr>
            <a:r>
              <a:rPr lang="fr-BE" dirty="0" smtClean="0"/>
              <a:t> </a:t>
            </a:r>
          </a:p>
          <a:p>
            <a:pPr>
              <a:buNone/>
            </a:pPr>
            <a:endParaRPr lang="fr-BE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99592" y="2924944"/>
          <a:ext cx="7056784" cy="296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513382"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Plus élevé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Moins élevé</a:t>
                      </a:r>
                      <a:endParaRPr lang="fr-BE" sz="2400" dirty="0"/>
                    </a:p>
                  </a:txBody>
                  <a:tcPr/>
                </a:tc>
              </a:tr>
              <a:tr h="886111"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Concentration en polluants dans l’air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Radiation solaire</a:t>
                      </a:r>
                      <a:endParaRPr lang="fr-BE" sz="2400" dirty="0"/>
                    </a:p>
                  </a:txBody>
                  <a:tcPr/>
                </a:tc>
              </a:tr>
              <a:tr h="513382"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Couverture nuageuse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Humidité relative</a:t>
                      </a:r>
                      <a:endParaRPr lang="fr-BE" sz="2400" dirty="0"/>
                    </a:p>
                  </a:txBody>
                  <a:tcPr/>
                </a:tc>
              </a:tr>
              <a:tr h="535397"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Précipitations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 smtClean="0"/>
                        <a:t>Vitesse du vent</a:t>
                      </a:r>
                    </a:p>
                  </a:txBody>
                  <a:tcPr/>
                </a:tc>
              </a:tr>
              <a:tr h="513382">
                <a:tc>
                  <a:txBody>
                    <a:bodyPr/>
                    <a:lstStyle/>
                    <a:p>
                      <a:r>
                        <a:rPr lang="fr-BE" sz="2400" dirty="0" smtClean="0"/>
                        <a:t>T° moyennes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1. Ecologie urbaine: quelques rappels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7488832" cy="3124943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Origine: sédentarisation et agriculture puis augmentation continue des rendements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XXIe siècle: évolution vers une dominance de la population urbaine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périurbanisation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536504"/>
          </a:xfrm>
          <a:solidFill>
            <a:schemeClr val="bg2">
              <a:alpha val="7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BE" dirty="0" smtClean="0"/>
              <a:t>Productivité agricole: utilisation des (meilleurs) sols par le bâti</a:t>
            </a:r>
          </a:p>
          <a:p>
            <a:pPr>
              <a:buFontTx/>
              <a:buChar char="-"/>
            </a:pPr>
            <a:r>
              <a:rPr lang="fr-BE" dirty="0" smtClean="0"/>
              <a:t>Ecologie </a:t>
            </a:r>
            <a:r>
              <a:rPr lang="fr-BE" sz="2000" dirty="0" smtClean="0"/>
              <a:t>(Alberti 2005)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Espèces généralistes favorisées</a:t>
            </a:r>
          </a:p>
          <a:p>
            <a:pPr lvl="1"/>
            <a:r>
              <a:rPr lang="fr-BE" dirty="0" smtClean="0"/>
              <a:t>Végétation maintenue à un état de succession peu avancé</a:t>
            </a:r>
          </a:p>
          <a:p>
            <a:pPr lvl="1"/>
            <a:r>
              <a:rPr lang="fr-BE" dirty="0" smtClean="0"/>
              <a:t>Difficultés de franchissement des obstacles -&gt; impact direct et indirect (génétique)</a:t>
            </a:r>
          </a:p>
          <a:p>
            <a:pPr lvl="1"/>
            <a:r>
              <a:rPr lang="fr-BE" dirty="0" smtClean="0"/>
              <a:t>Espèces introduites plus nombreuses, espèces natives moins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188640"/>
            <a:ext cx="8136904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périurbanisation</a:t>
            </a:r>
            <a:endParaRPr lang="fr-B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192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smtClean="0"/>
              <a:t> </a:t>
            </a:r>
          </a:p>
          <a:p>
            <a:pPr>
              <a:buNone/>
            </a:pPr>
            <a:endParaRPr lang="fr-B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3367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5017021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363272" cy="1944215"/>
          </a:xfrm>
        </p:spPr>
        <p:txBody>
          <a:bodyPr>
            <a:normAutofit fontScale="92500"/>
          </a:bodyPr>
          <a:lstStyle/>
          <a:p>
            <a:pPr fontAlgn="t">
              <a:lnSpc>
                <a:spcPct val="160000"/>
              </a:lnSpc>
            </a:pPr>
            <a:r>
              <a:rPr lang="fr-BE" dirty="0" smtClean="0"/>
              <a:t>Hydrologie: infiltration et  évapotranspiration moindres, écoulement plus élevé </a:t>
            </a:r>
            <a:r>
              <a:rPr lang="fr-BE" sz="2000" dirty="0" smtClean="0"/>
              <a:t>(FISRWG 1998)</a:t>
            </a:r>
            <a:r>
              <a:rPr lang="fr-BE" dirty="0" smtClean="0"/>
              <a:t> -&gt; érosion</a:t>
            </a:r>
            <a:endParaRPr lang="fr-BE" sz="2000" dirty="0" smtClean="0"/>
          </a:p>
          <a:p>
            <a:pPr>
              <a:buNone/>
            </a:pPr>
            <a:r>
              <a:rPr lang="fr-BE" dirty="0" smtClean="0"/>
              <a:t> 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23528" y="260649"/>
            <a:ext cx="8496944" cy="7200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32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périurbanisation</a:t>
            </a:r>
            <a:endParaRPr lang="fr-B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1871" r="2717"/>
          <a:stretch>
            <a:fillRect/>
          </a:stretch>
        </p:blipFill>
        <p:spPr bwMode="auto">
          <a:xfrm>
            <a:off x="395536" y="3046584"/>
            <a:ext cx="3600400" cy="332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704373" cy="33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432048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/>
              <a:t>Renforcement des inégalités sociales (ghettos sociaux);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936104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/>
              <a:t>Conflits humains (multiplicité d’acteurs);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4680520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/>
              <a:t>Invasion par des espèces exotiques;</a:t>
            </a:r>
          </a:p>
        </p:txBody>
      </p:sp>
      <p:pic>
        <p:nvPicPr>
          <p:cNvPr id="7" name="Image 6" descr="P1050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744416" cy="2808312"/>
          </a:xfrm>
          <a:prstGeom prst="rect">
            <a:avLst/>
          </a:prstGeom>
        </p:spPr>
      </p:pic>
      <p:pic>
        <p:nvPicPr>
          <p:cNvPr id="8" name="Image 7" descr="DSCF1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1728192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/>
              <a:t>Perte, fragmentation de paysages ouverts et lieux récréatifs;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2160240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Perte, fragmentation de paysages ouverts et lieux récréatifs;</a:t>
            </a:r>
          </a:p>
          <a:p>
            <a:pPr>
              <a:buFontTx/>
              <a:buChar char="-"/>
            </a:pPr>
            <a:r>
              <a:rPr lang="fr-BE" sz="2200" dirty="0" smtClean="0"/>
              <a:t>Feux de forêt;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2520280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Perte, fragmentation de paysages ouverts et lieux récréatifs;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Feux de forêt;</a:t>
            </a:r>
          </a:p>
          <a:p>
            <a:pPr>
              <a:buFontTx/>
              <a:buChar char="-"/>
            </a:pPr>
            <a:r>
              <a:rPr lang="fr-BE" sz="2200" dirty="0" smtClean="0"/>
              <a:t>Augmentation consommations d’énergie;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2952328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Perte, fragmentation de paysages ouverts et lieux récréatifs;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Feux de forêt;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Augmentation consommations d’énergie;</a:t>
            </a:r>
          </a:p>
          <a:p>
            <a:pPr>
              <a:buFontTx/>
              <a:buChar char="-"/>
            </a:pPr>
            <a:r>
              <a:rPr lang="fr-BE" sz="2200" dirty="0" smtClean="0"/>
              <a:t>Financement des équipements par la collectivité;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pic>
        <p:nvPicPr>
          <p:cNvPr id="1039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95535" y="1700808"/>
            <a:ext cx="445054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1. Ecologie urbaine: quelques rappels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686342" cy="52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5076056" y="1484784"/>
            <a:ext cx="3744416" cy="9361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3312368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Perte, fragmentation de paysages ouverts et lieux récréatifs;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Feux de forêt;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Augmentation consommations d’énergie;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Financement des équipements par la collectivité;</a:t>
            </a:r>
          </a:p>
          <a:p>
            <a:pPr>
              <a:buFontTx/>
              <a:buChar char="-"/>
            </a:pPr>
            <a:r>
              <a:rPr lang="fr-BE" sz="2200" dirty="0" smtClean="0"/>
              <a:t>Situation économique difficile;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4104456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Perte, fragmentation de paysages ouverts et lieux récréatifs;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Feux de forêt;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Augmentation consommations d’énergie;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Financement des équipements par la collectivité;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Situation économique difficile;</a:t>
            </a:r>
          </a:p>
          <a:p>
            <a:pPr>
              <a:buFontTx/>
              <a:buChar char="-"/>
            </a:pPr>
            <a:r>
              <a:rPr lang="fr-BE" sz="2200" dirty="0" smtClean="0"/>
              <a:t>Afrique: collecte bois de chauffe, produits forestiers non ligneux, agriculture de subsistance,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424936" cy="576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BE" sz="2400" dirty="0" smtClean="0">
                <a:solidFill>
                  <a:schemeClr val="bg1">
                    <a:lumMod val="50000"/>
                  </a:schemeClr>
                </a:solidFill>
              </a:rPr>
              <a:t>3. Conséquences de l’urbanisation et de la </a:t>
            </a:r>
            <a:r>
              <a:rPr lang="fr-BE" sz="2400" b="1" dirty="0" smtClean="0"/>
              <a:t>périurbanisation</a:t>
            </a:r>
            <a:endParaRPr lang="fr-BE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19256" cy="5328592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Renforcement des inégalités sociales (ghettos sociaux);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Conflits humains (multiplicité d’acteurs);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Invasion par des espèces exotiques;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Perte, fragmentation de paysages ouverts et lieux récréatifs;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Feux de forêt;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Augmentation consommations d’énergie;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Financement des équipements par la collectivité;</a:t>
            </a:r>
          </a:p>
          <a:p>
            <a:pPr>
              <a:buFontTx/>
              <a:buChar char="-"/>
            </a:pPr>
            <a:r>
              <a:rPr lang="fr-BE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Situation économique difficile;</a:t>
            </a:r>
          </a:p>
          <a:p>
            <a:pPr>
              <a:buFontTx/>
              <a:buChar char="-"/>
            </a:pPr>
            <a:r>
              <a:rPr lang="fr-BE" sz="2200" dirty="0" smtClean="0"/>
              <a:t>Afrique: collecte bois de chauffe, produits forestiers non ligneux, agriculture de subsistance, </a:t>
            </a:r>
          </a:p>
          <a:p>
            <a:pPr lvl="1">
              <a:buFontTx/>
              <a:buChar char="-"/>
            </a:pPr>
            <a:r>
              <a:rPr lang="fr-BE" sz="2200" dirty="0" smtClean="0"/>
              <a:t>Pas de titres de propriété -&gt; gestion non durable, </a:t>
            </a:r>
          </a:p>
          <a:p>
            <a:pPr lvl="1">
              <a:buFontTx/>
              <a:buChar char="-"/>
            </a:pPr>
            <a:r>
              <a:rPr lang="fr-BE" sz="2200" dirty="0" smtClean="0"/>
              <a:t>Autorité coutumière &gt;&lt; agents de l’Etat, </a:t>
            </a:r>
          </a:p>
          <a:p>
            <a:pPr lvl="1">
              <a:buFontTx/>
              <a:buChar char="-"/>
            </a:pPr>
            <a:r>
              <a:rPr lang="fr-BE" sz="2200" dirty="0" smtClean="0"/>
              <a:t>Peu (pas) d’infrastructures.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53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5328592"/>
          </a:xfrm>
          <a:solidFill>
            <a:schemeClr val="bg2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</a:t>
            </a:r>
            <a:r>
              <a:rPr lang="fr-FR" sz="2100" b="1" dirty="0" smtClean="0"/>
              <a:t>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480720" cy="47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68834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32856"/>
            <a:ext cx="2933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4572000" y="5805264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Bogaert</a:t>
            </a: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&amp; Mahamane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2005,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Annales des Sciences agronomiques du Bénin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572000" y="1988840"/>
            <a:ext cx="32403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Catégories d’éléments du paysage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4506" t="9051" r="9935"/>
          <a:stretch>
            <a:fillRect/>
          </a:stretch>
        </p:blipFill>
        <p:spPr bwMode="auto">
          <a:xfrm>
            <a:off x="1547664" y="2060848"/>
            <a:ext cx="5762783" cy="44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1547664" y="2060848"/>
            <a:ext cx="5762783" cy="4497032"/>
            <a:chOff x="1547664" y="2060848"/>
            <a:chExt cx="5762783" cy="449703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4506" t="9051" r="9935"/>
            <a:stretch>
              <a:fillRect/>
            </a:stretch>
          </p:blipFill>
          <p:spPr bwMode="auto">
            <a:xfrm>
              <a:off x="1547664" y="2060848"/>
              <a:ext cx="5762783" cy="44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lipse 6"/>
            <p:cNvSpPr/>
            <p:nvPr/>
          </p:nvSpPr>
          <p:spPr>
            <a:xfrm>
              <a:off x="2771800" y="3212976"/>
              <a:ext cx="1872208" cy="1872208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Ellipse 7"/>
            <p:cNvSpPr/>
            <p:nvPr/>
          </p:nvSpPr>
          <p:spPr>
            <a:xfrm rot="2824516">
              <a:off x="4356359" y="2201560"/>
              <a:ext cx="792088" cy="936104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grpSp>
        <p:nvGrpSpPr>
          <p:cNvPr id="3" name="Groupe 30"/>
          <p:cNvGrpSpPr/>
          <p:nvPr/>
        </p:nvGrpSpPr>
        <p:grpSpPr>
          <a:xfrm>
            <a:off x="1547664" y="2060848"/>
            <a:ext cx="5762783" cy="4497032"/>
            <a:chOff x="1547664" y="2060848"/>
            <a:chExt cx="5762783" cy="4497032"/>
          </a:xfrm>
        </p:grpSpPr>
        <p:grpSp>
          <p:nvGrpSpPr>
            <p:cNvPr id="4" name="Groupe 9"/>
            <p:cNvGrpSpPr/>
            <p:nvPr/>
          </p:nvGrpSpPr>
          <p:grpSpPr>
            <a:xfrm>
              <a:off x="1547664" y="2060848"/>
              <a:ext cx="5762783" cy="4497032"/>
              <a:chOff x="1547664" y="2060848"/>
              <a:chExt cx="5762783" cy="449703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506" t="9051" r="9935"/>
              <a:stretch>
                <a:fillRect/>
              </a:stretch>
            </p:blipFill>
            <p:spPr bwMode="auto">
              <a:xfrm>
                <a:off x="1547664" y="2060848"/>
                <a:ext cx="5762783" cy="4497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Ellipse 6"/>
              <p:cNvSpPr/>
              <p:nvPr/>
            </p:nvSpPr>
            <p:spPr>
              <a:xfrm>
                <a:off x="2771800" y="3212976"/>
                <a:ext cx="1872208" cy="1872208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" name="Ellipse 7"/>
              <p:cNvSpPr/>
              <p:nvPr/>
            </p:nvSpPr>
            <p:spPr>
              <a:xfrm rot="2824516">
                <a:off x="4356359" y="2201560"/>
                <a:ext cx="792088" cy="936104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cxnSp>
          <p:nvCxnSpPr>
            <p:cNvPr id="12" name="Connecteur droit 11"/>
            <p:cNvCxnSpPr/>
            <p:nvPr/>
          </p:nvCxnSpPr>
          <p:spPr>
            <a:xfrm flipV="1">
              <a:off x="4067944" y="2924944"/>
              <a:ext cx="288032" cy="36004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3275856" y="2060848"/>
              <a:ext cx="504056" cy="115212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499992" y="4653136"/>
              <a:ext cx="1944216" cy="187220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1. Ecologie urbaine: quelques rappels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075240" cy="5184576"/>
          </a:xfrm>
        </p:spPr>
        <p:txBody>
          <a:bodyPr>
            <a:normAutofit/>
          </a:bodyPr>
          <a:lstStyle/>
          <a:p>
            <a:r>
              <a:rPr lang="fr-BE" sz="2600" b="1" dirty="0" smtClean="0">
                <a:solidFill>
                  <a:schemeClr val="tx2"/>
                </a:solidFill>
              </a:rPr>
              <a:t>Ecologie</a:t>
            </a:r>
            <a:r>
              <a:rPr lang="fr-BE" sz="2600" b="1" dirty="0" smtClean="0"/>
              <a:t> </a:t>
            </a:r>
            <a:r>
              <a:rPr lang="fr-BE" sz="2600" b="1" dirty="0" smtClean="0">
                <a:solidFill>
                  <a:schemeClr val="accent2"/>
                </a:solidFill>
              </a:rPr>
              <a:t>urbaine</a:t>
            </a:r>
            <a:r>
              <a:rPr lang="fr-BE" sz="2600" dirty="0" smtClean="0"/>
              <a:t>: </a:t>
            </a:r>
            <a:r>
              <a:rPr lang="fr-BE" sz="2600" dirty="0" smtClean="0">
                <a:solidFill>
                  <a:schemeClr val="tx2"/>
                </a:solidFill>
              </a:rPr>
              <a:t>étude scientifique des interactions entre les organismes et entre les organismes et leur environnement </a:t>
            </a:r>
            <a:r>
              <a:rPr lang="fr-BE" sz="2600" dirty="0" smtClean="0">
                <a:solidFill>
                  <a:schemeClr val="accent2"/>
                </a:solidFill>
              </a:rPr>
              <a:t>au sein de la ville</a:t>
            </a:r>
          </a:p>
          <a:p>
            <a:endParaRPr lang="fr-BE" sz="2600" dirty="0" smtClean="0">
              <a:solidFill>
                <a:schemeClr val="accent2"/>
              </a:solidFill>
            </a:endParaRP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fr-BE" sz="2600" b="1" dirty="0" smtClean="0"/>
              <a:t>Urbanisation</a:t>
            </a:r>
            <a:r>
              <a:rPr lang="fr-BE" sz="2600" dirty="0" smtClean="0"/>
              <a:t>: transformation du paysage caractérisée par l'augmentation de ceux qui habitent en ville par rapport à l'ensemble de la population. L’urbanisation cause l’élargissement des zones urbaines, au détriment d’autres types d’occupation du sol.</a:t>
            </a:r>
          </a:p>
          <a:p>
            <a:endParaRPr lang="fr-BE" sz="2600" dirty="0" smtClean="0"/>
          </a:p>
          <a:p>
            <a:r>
              <a:rPr lang="fr-BE" sz="2600" b="1" dirty="0" smtClean="0"/>
              <a:t>Périurbanisation</a:t>
            </a:r>
            <a:r>
              <a:rPr lang="fr-BE" sz="2600" dirty="0" smtClean="0"/>
              <a:t>: urbanisation diffuse dans un espace qui garde partiellement son caractère rural</a:t>
            </a:r>
            <a:endParaRPr lang="fr-B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Localisation: traduction sous forme d’indices paysagers</a:t>
            </a:r>
            <a:endParaRPr lang="fr-BE" sz="36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9552" y="2060848"/>
          <a:ext cx="806489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880320"/>
                <a:gridCol w="2496277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Caractéristiques morphologiques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Eléments paysagers quantifiables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Indices paysagers correspondant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Taux de</a:t>
                      </a:r>
                      <a:r>
                        <a:rPr lang="fr-BE" baseline="0" dirty="0" smtClean="0"/>
                        <a:t> d</a:t>
                      </a:r>
                      <a:r>
                        <a:rPr lang="fr-BE" dirty="0" smtClean="0"/>
                        <a:t>ominance des surfaces bâties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Taches de surface bâtie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 dominance (D)</a:t>
                      </a:r>
                    </a:p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</a:t>
                      </a:r>
                      <a:r>
                        <a:rPr lang="fr-B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proportion de surface bâtie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Continuité du bâti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Taches de surface bâtie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Densité de taches (</a:t>
                      </a:r>
                      <a:r>
                        <a:rPr lang="fr-BE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Distance bord à bord au plus proche voisin (</a:t>
                      </a:r>
                      <a:r>
                        <a:rPr lang="fr-BE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d'agrégation (</a:t>
                      </a:r>
                      <a:r>
                        <a:rPr lang="fr-BE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 proximité (</a:t>
                      </a:r>
                      <a:r>
                        <a:rPr lang="fr-BE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PX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B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Types d’occupation et d’utilisation du sol dominants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Matrice paysagère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 classe dominante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Indice de dominance (D)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61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b="1" dirty="0" smtClean="0"/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Contexte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  <a:endParaRPr lang="fr-BE" sz="36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01474" y="1988840"/>
            <a:ext cx="7654902" cy="4477082"/>
            <a:chOff x="301474" y="1201853"/>
            <a:chExt cx="8354646" cy="5264069"/>
          </a:xfrm>
        </p:grpSpPr>
        <p:pic>
          <p:nvPicPr>
            <p:cNvPr id="8" name="Picture 2" descr="C:\TFE\REDACTION\Illustrations_Rédaction\CarteRDC_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145" y="1201853"/>
              <a:ext cx="2385655" cy="2520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301474" y="3835400"/>
              <a:ext cx="2492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800" dirty="0" smtClean="0">
                  <a:latin typeface="Trebuchet MS" pitchFamily="34" charset="0"/>
                </a:rPr>
                <a:t>Division Géographique de la Direction des Archives du Ministère des Affaires Etrangères, 2004</a:t>
              </a:r>
              <a:endParaRPr lang="fr-BE" sz="800" dirty="0">
                <a:latin typeface="Trebuchet MS" pitchFamily="34" charset="0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009800" y="1973320"/>
              <a:ext cx="6646320" cy="8770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009800" y="1977802"/>
              <a:ext cx="1198021" cy="4488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 descr="Gogle Earth Kisangani 201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821" y="2850387"/>
              <a:ext cx="5448299" cy="35974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1) Contexte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  <a:endParaRPr lang="fr-BE" sz="3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259632" y="1988840"/>
            <a:ext cx="6880942" cy="4131452"/>
            <a:chOff x="1238591" y="1354666"/>
            <a:chExt cx="6880942" cy="4131452"/>
          </a:xfrm>
        </p:grpSpPr>
        <p:graphicFrame>
          <p:nvGraphicFramePr>
            <p:cNvPr id="15" name="Graphique 14"/>
            <p:cNvGraphicFramePr>
              <a:graphicFrameLocks noChangeAspect="1"/>
            </p:cNvGraphicFramePr>
            <p:nvPr/>
          </p:nvGraphicFramePr>
          <p:xfrm>
            <a:off x="1238591" y="1354666"/>
            <a:ext cx="6042742" cy="3382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ZoneTexte 15"/>
            <p:cNvSpPr txBox="1"/>
            <p:nvPr/>
          </p:nvSpPr>
          <p:spPr>
            <a:xfrm>
              <a:off x="1238591" y="4885954"/>
              <a:ext cx="6880942" cy="600164"/>
            </a:xfrm>
            <a:prstGeom prst="rect">
              <a:avLst/>
            </a:prstGeom>
            <a:solidFill>
              <a:schemeClr val="bg2">
                <a:alpha val="2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BE" sz="1200" b="1" dirty="0" smtClean="0">
                  <a:latin typeface="Trebuchet MS" pitchFamily="34" charset="0"/>
                </a:rPr>
                <a:t>Evolution de la population de la ville de Kisangani entre 1990 et 2011, exprimée en milliers.</a:t>
              </a:r>
            </a:p>
            <a:p>
              <a:endParaRPr lang="fr-BE" sz="1050" b="1" dirty="0" smtClean="0">
                <a:latin typeface="Trebuchet MS" pitchFamily="34" charset="0"/>
              </a:endParaRPr>
            </a:p>
            <a:p>
              <a:r>
                <a:rPr lang="fr-BE" sz="1050" dirty="0" err="1" smtClean="0">
                  <a:latin typeface="Trebuchet MS" pitchFamily="34" charset="0"/>
                </a:rPr>
                <a:t>INS</a:t>
              </a:r>
              <a:r>
                <a:rPr lang="fr-BE" sz="1050" dirty="0" smtClean="0">
                  <a:latin typeface="Trebuchet MS" pitchFamily="34" charset="0"/>
                </a:rPr>
                <a:t> (Institut National des Statistiques) de la République Démocratique du Congo, 2011</a:t>
              </a:r>
              <a:endParaRPr lang="fr-BE" sz="1050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2) Objectifs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  <a:endParaRPr lang="fr-BE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1988840"/>
            <a:ext cx="8208912" cy="224676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400" dirty="0" smtClean="0"/>
              <a:t>Quantification et analyse: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BE" sz="2400" dirty="0" smtClean="0"/>
              <a:t>Caractérisation et localisation des différentes zones</a:t>
            </a:r>
            <a:endParaRPr lang="fr-BE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fr-BE" sz="2400" dirty="0" smtClean="0"/>
              <a:t>Caractérisation et localisation de la </a:t>
            </a:r>
            <a:r>
              <a:rPr lang="fr-BE" sz="2400" b="1" dirty="0" smtClean="0"/>
              <a:t>dynamique d’anthropisation </a:t>
            </a:r>
            <a:r>
              <a:rPr lang="fr-BE" sz="2400" dirty="0" smtClean="0"/>
              <a:t>et de son impact sur les écosystèmes forestiers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Matériel et méthode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  <a:endParaRPr lang="fr-BE" sz="36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85715" y="1916832"/>
            <a:ext cx="8220070" cy="4472510"/>
            <a:chOff x="280462" y="1161618"/>
            <a:chExt cx="8220070" cy="4472510"/>
          </a:xfrm>
        </p:grpSpPr>
        <p:grpSp>
          <p:nvGrpSpPr>
            <p:cNvPr id="13" name="Groupe 13"/>
            <p:cNvGrpSpPr/>
            <p:nvPr/>
          </p:nvGrpSpPr>
          <p:grpSpPr>
            <a:xfrm>
              <a:off x="280462" y="1161618"/>
              <a:ext cx="8220070" cy="4472510"/>
              <a:chOff x="280462" y="1161618"/>
              <a:chExt cx="8220070" cy="4472510"/>
            </a:xfrm>
          </p:grpSpPr>
          <p:pic>
            <p:nvPicPr>
              <p:cNvPr id="20" name="Image 19" descr="Spot_2002_decoup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0462" y="1161618"/>
                <a:ext cx="3937000" cy="4472510"/>
              </a:xfrm>
              <a:prstGeom prst="rect">
                <a:avLst/>
              </a:prstGeom>
            </p:spPr>
          </p:pic>
          <p:pic>
            <p:nvPicPr>
              <p:cNvPr id="21" name="Image 20" descr="Spot_2010_decoup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13807" y="1161618"/>
                <a:ext cx="3986725" cy="4466330"/>
              </a:xfrm>
              <a:prstGeom prst="rect">
                <a:avLst/>
              </a:prstGeom>
            </p:spPr>
          </p:pic>
        </p:grpSp>
        <p:sp>
          <p:nvSpPr>
            <p:cNvPr id="17" name="ZoneTexte 16"/>
            <p:cNvSpPr txBox="1"/>
            <p:nvPr/>
          </p:nvSpPr>
          <p:spPr>
            <a:xfrm>
              <a:off x="290283" y="5194066"/>
              <a:ext cx="1314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000" dirty="0" smtClean="0">
                  <a:latin typeface="Trebuchet MS" pitchFamily="34" charset="0"/>
                </a:rPr>
                <a:t>Zone d’étude, Image SPOT, 2002</a:t>
              </a:r>
              <a:endParaRPr lang="fr-BE" sz="1000" dirty="0">
                <a:latin typeface="Trebuchet MS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38755" y="5194066"/>
              <a:ext cx="1314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000" dirty="0" smtClean="0">
                  <a:latin typeface="Trebuchet MS" pitchFamily="34" charset="0"/>
                </a:rPr>
                <a:t>Zone d’étude, Image SPOT, 2010</a:t>
              </a:r>
              <a:endParaRPr lang="fr-BE" sz="1000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31" y="548680"/>
            <a:ext cx="887857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>
          <a:xfrm>
            <a:off x="5148064" y="69269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5724128" y="188640"/>
            <a:ext cx="3240360" cy="83099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Indice de classe dominante</a:t>
            </a:r>
          </a:p>
          <a:p>
            <a:r>
              <a:rPr lang="fr-BE" sz="1600" dirty="0" smtClean="0"/>
              <a:t>Indice de dominance</a:t>
            </a:r>
          </a:p>
          <a:p>
            <a:r>
              <a:rPr lang="fr-BE" sz="1600" dirty="0" smtClean="0">
                <a:solidFill>
                  <a:schemeClr val="dk1"/>
                </a:solidFill>
              </a:rPr>
              <a:t>Indice de proportion de surface bâtie</a:t>
            </a:r>
            <a:endParaRPr lang="fr-BE" sz="1600" dirty="0"/>
          </a:p>
        </p:txBody>
      </p:sp>
      <p:sp>
        <p:nvSpPr>
          <p:cNvPr id="14" name="Flèche droite 13"/>
          <p:cNvSpPr/>
          <p:nvPr/>
        </p:nvSpPr>
        <p:spPr>
          <a:xfrm>
            <a:off x="6300192" y="126876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6804248" y="980728"/>
            <a:ext cx="2160240" cy="132343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600" dirty="0" smtClean="0">
                <a:solidFill>
                  <a:schemeClr val="dk1"/>
                </a:solidFill>
              </a:rPr>
              <a:t>Densité de taches (</a:t>
            </a:r>
            <a:r>
              <a:rPr lang="fr-BE" sz="1600" i="1" dirty="0" smtClean="0">
                <a:solidFill>
                  <a:schemeClr val="dk1"/>
                </a:solidFill>
              </a:rPr>
              <a:t>ρ</a:t>
            </a:r>
            <a:r>
              <a:rPr lang="fr-BE" sz="1600" dirty="0" smtClean="0">
                <a:solidFill>
                  <a:schemeClr val="dk1"/>
                </a:solidFill>
              </a:rPr>
              <a:t>)</a:t>
            </a:r>
            <a:br>
              <a:rPr lang="fr-BE" sz="1600" dirty="0" smtClean="0">
                <a:solidFill>
                  <a:schemeClr val="dk1"/>
                </a:solidFill>
              </a:rPr>
            </a:br>
            <a:r>
              <a:rPr lang="fr-BE" sz="1600" dirty="0" smtClean="0">
                <a:solidFill>
                  <a:schemeClr val="dk1"/>
                </a:solidFill>
              </a:rPr>
              <a:t>Distance bord à bord au plus proche voisin (</a:t>
            </a:r>
            <a:r>
              <a:rPr lang="fr-BE" sz="1600" i="1" dirty="0" smtClean="0">
                <a:solidFill>
                  <a:schemeClr val="dk1"/>
                </a:solidFill>
              </a:rPr>
              <a:t>z</a:t>
            </a:r>
            <a:r>
              <a:rPr lang="fr-BE" sz="1600" dirty="0" smtClean="0">
                <a:solidFill>
                  <a:schemeClr val="dk1"/>
                </a:solidFill>
              </a:rPr>
              <a:t>)</a:t>
            </a:r>
            <a:br>
              <a:rPr lang="fr-BE" sz="1600" dirty="0" smtClean="0">
                <a:solidFill>
                  <a:schemeClr val="dk1"/>
                </a:solidFill>
              </a:rPr>
            </a:br>
            <a:r>
              <a:rPr lang="fr-BE" sz="1600" dirty="0" smtClean="0">
                <a:solidFill>
                  <a:schemeClr val="dk1"/>
                </a:solidFill>
              </a:rPr>
              <a:t>Indice d'agrégation (</a:t>
            </a:r>
            <a:r>
              <a:rPr lang="fr-BE" sz="1600" i="1" dirty="0" smtClean="0">
                <a:solidFill>
                  <a:schemeClr val="dk1"/>
                </a:solidFill>
              </a:rPr>
              <a:t>R</a:t>
            </a:r>
            <a:r>
              <a:rPr lang="fr-BE" sz="1600" dirty="0" smtClean="0">
                <a:solidFill>
                  <a:schemeClr val="dk1"/>
                </a:solidFill>
              </a:rPr>
              <a:t>)</a:t>
            </a:r>
            <a:br>
              <a:rPr lang="fr-BE" sz="1600" dirty="0" smtClean="0">
                <a:solidFill>
                  <a:schemeClr val="dk1"/>
                </a:solidFill>
              </a:rPr>
            </a:br>
            <a:r>
              <a:rPr lang="fr-BE" sz="1600" dirty="0" smtClean="0">
                <a:solidFill>
                  <a:schemeClr val="dk1"/>
                </a:solidFill>
              </a:rPr>
              <a:t>Indice de proximité (</a:t>
            </a:r>
            <a:r>
              <a:rPr lang="fr-BE" sz="1600" i="1" dirty="0" smtClean="0">
                <a:solidFill>
                  <a:schemeClr val="dk1"/>
                </a:solidFill>
              </a:rPr>
              <a:t>PX</a:t>
            </a:r>
            <a:r>
              <a:rPr lang="fr-BE" sz="1600" dirty="0" smtClean="0">
                <a:solidFill>
                  <a:schemeClr val="dk1"/>
                </a:solidFill>
              </a:rPr>
              <a:t>)</a:t>
            </a:r>
            <a:endParaRPr lang="fr-BE" sz="1600" dirty="0" smtClean="0"/>
          </a:p>
        </p:txBody>
      </p:sp>
      <p:cxnSp>
        <p:nvCxnSpPr>
          <p:cNvPr id="17" name="Connecteur droit 16"/>
          <p:cNvCxnSpPr/>
          <p:nvPr/>
        </p:nvCxnSpPr>
        <p:spPr>
          <a:xfrm>
            <a:off x="6804248" y="908720"/>
            <a:ext cx="216024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804248" y="980728"/>
            <a:ext cx="2088232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5148064" y="364502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5652120" y="3573016"/>
            <a:ext cx="3347864" cy="83099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Indice de classe dominante</a:t>
            </a:r>
          </a:p>
          <a:p>
            <a:r>
              <a:rPr lang="fr-BE" sz="1600" dirty="0" smtClean="0"/>
              <a:t>Indice de dominance</a:t>
            </a:r>
          </a:p>
          <a:p>
            <a:r>
              <a:rPr lang="fr-BE" sz="1600" dirty="0" smtClean="0">
                <a:solidFill>
                  <a:schemeClr val="dk1"/>
                </a:solidFill>
              </a:rPr>
              <a:t>Indice de proportion de surface bâtie</a:t>
            </a:r>
            <a:endParaRPr lang="fr-B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Matériel et méthode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  <a:endParaRPr lang="fr-BE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2132856"/>
            <a:ext cx="8342948" cy="3785652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smtClean="0"/>
              <a:t>Classification de l’occupation du sol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BE" sz="2400" dirty="0" smtClean="0"/>
              <a:t>Maillage et calcul des indices de composition:</a:t>
            </a:r>
          </a:p>
          <a:p>
            <a:pPr marL="457200" indent="-457200">
              <a:lnSpc>
                <a:spcPct val="200000"/>
              </a:lnSpc>
            </a:pPr>
            <a:r>
              <a:rPr lang="fr-BE" sz="2400" dirty="0" smtClean="0"/>
              <a:t>	2) de proportion de surface bâtie </a:t>
            </a:r>
            <a:r>
              <a:rPr lang="fr-BE" sz="2400" i="1" dirty="0" smtClean="0"/>
              <a:t>[0-1]: </a:t>
            </a:r>
          </a:p>
          <a:p>
            <a:pPr marL="457200" indent="-457200">
              <a:lnSpc>
                <a:spcPct val="200000"/>
              </a:lnSpc>
            </a:pPr>
            <a:r>
              <a:rPr lang="fr-BE" sz="2400" i="1" dirty="0" smtClean="0"/>
              <a:t>					</a:t>
            </a:r>
            <a:r>
              <a:rPr lang="fr-BE" sz="2000" dirty="0" smtClean="0"/>
              <a:t>surface bâtie/surface exploitable </a:t>
            </a:r>
            <a:endParaRPr lang="fr-BE" sz="2400" i="1" dirty="0" smtClean="0"/>
          </a:p>
          <a:p>
            <a:pPr marL="457200" indent="-457200">
              <a:lnSpc>
                <a:spcPct val="200000"/>
              </a:lnSpc>
            </a:pPr>
            <a:r>
              <a:rPr lang="fr-BE" sz="2400" dirty="0" smtClean="0"/>
              <a:t>	3) de classe dominante </a:t>
            </a:r>
            <a:r>
              <a:rPr lang="fr-BE" sz="2400" i="1" dirty="0" smtClean="0"/>
              <a:t>[qualitatif]</a:t>
            </a:r>
            <a:endParaRPr lang="fr-B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Résultats et discussion: classification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  <a:endParaRPr lang="fr-BE" sz="36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79512" y="1988840"/>
            <a:ext cx="8754896" cy="4320480"/>
            <a:chOff x="107504" y="1310571"/>
            <a:chExt cx="8865667" cy="4629574"/>
          </a:xfrm>
        </p:grpSpPr>
        <p:grpSp>
          <p:nvGrpSpPr>
            <p:cNvPr id="13" name="Groupe 18"/>
            <p:cNvGrpSpPr/>
            <p:nvPr/>
          </p:nvGrpSpPr>
          <p:grpSpPr>
            <a:xfrm>
              <a:off x="107504" y="1310571"/>
              <a:ext cx="8865667" cy="4629574"/>
              <a:chOff x="107504" y="1988840"/>
              <a:chExt cx="8865667" cy="4629574"/>
            </a:xfrm>
            <a:solidFill>
              <a:schemeClr val="bg2"/>
            </a:solidFill>
          </p:grpSpPr>
          <p:grpSp>
            <p:nvGrpSpPr>
              <p:cNvPr id="16" name="Groupe 16"/>
              <p:cNvGrpSpPr/>
              <p:nvPr/>
            </p:nvGrpSpPr>
            <p:grpSpPr>
              <a:xfrm>
                <a:off x="107504" y="1988840"/>
                <a:ext cx="8865667" cy="4629574"/>
                <a:chOff x="107504" y="1988840"/>
                <a:chExt cx="8865667" cy="4629574"/>
              </a:xfrm>
              <a:grpFill/>
            </p:grpSpPr>
            <p:pic>
              <p:nvPicPr>
                <p:cNvPr id="26" name="Picture 4" descr="C:\TFE\PRESENTATION\Illustrations_présentationPPT\03_Classif2000S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848" t="9482" r="3570" b="16976"/>
                <a:stretch>
                  <a:fillRect/>
                </a:stretch>
              </p:blipFill>
              <p:spPr bwMode="auto">
                <a:xfrm>
                  <a:off x="107504" y="1988840"/>
                  <a:ext cx="3723938" cy="43200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Picture 5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242" t="9165" r="3748" b="16913"/>
                <a:stretch>
                  <a:fillRect/>
                </a:stretch>
              </p:blipFill>
              <p:spPr bwMode="auto">
                <a:xfrm>
                  <a:off x="5292080" y="1988840"/>
                  <a:ext cx="3681091" cy="4320000"/>
                </a:xfrm>
                <a:prstGeom prst="rect">
                  <a:avLst/>
                </a:prstGeom>
                <a:grpFill/>
              </p:spPr>
            </p:pic>
            <p:sp>
              <p:nvSpPr>
                <p:cNvPr id="29" name="ZoneTexte 28"/>
                <p:cNvSpPr txBox="1"/>
                <p:nvPr/>
              </p:nvSpPr>
              <p:spPr>
                <a:xfrm>
                  <a:off x="5508103" y="6309319"/>
                  <a:ext cx="1931803" cy="26383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00" b="1" dirty="0" smtClean="0">
                      <a:latin typeface="Trebuchet MS" pitchFamily="34" charset="0"/>
                    </a:rPr>
                    <a:t>Image SPOT, 2010</a:t>
                  </a:r>
                  <a:endParaRPr lang="fr-BE" sz="1000" b="1" dirty="0">
                    <a:latin typeface="Trebuchet MS" pitchFamily="34" charset="0"/>
                  </a:endParaRPr>
                </a:p>
              </p:txBody>
            </p:sp>
            <p:pic>
              <p:nvPicPr>
                <p:cNvPr id="30" name="Picture 2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3324" t="77485" r="44777" b="9039"/>
                <a:stretch>
                  <a:fillRect/>
                </a:stretch>
              </p:blipFill>
              <p:spPr bwMode="auto">
                <a:xfrm>
                  <a:off x="3676650" y="3598907"/>
                  <a:ext cx="1656184" cy="144016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1" name="Picture 5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3012" t="82927" r="3748" b="8709"/>
                <a:stretch>
                  <a:fillRect/>
                </a:stretch>
              </p:blipFill>
              <p:spPr bwMode="auto">
                <a:xfrm>
                  <a:off x="3923928" y="5941376"/>
                  <a:ext cx="865078" cy="43995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Picture 2" descr="C:\TFE\PRESENTATION\Illustrations_présentationPPT\04_Classif2010S.gi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6991" t="75896" r="70484" b="9039"/>
                <a:stretch>
                  <a:fillRect/>
                </a:stretch>
              </p:blipFill>
              <p:spPr bwMode="auto">
                <a:xfrm>
                  <a:off x="3923928" y="1988840"/>
                  <a:ext cx="1703529" cy="1610067"/>
                </a:xfrm>
                <a:prstGeom prst="rect">
                  <a:avLst/>
                </a:prstGeom>
                <a:grpFill/>
              </p:spPr>
            </p:pic>
            <p:sp>
              <p:nvSpPr>
                <p:cNvPr id="28" name="ZoneTexte 27"/>
                <p:cNvSpPr txBox="1"/>
                <p:nvPr/>
              </p:nvSpPr>
              <p:spPr>
                <a:xfrm>
                  <a:off x="107504" y="6354578"/>
                  <a:ext cx="1920180" cy="26383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00" b="1" dirty="0" smtClean="0">
                      <a:latin typeface="Trebuchet MS" pitchFamily="34" charset="0"/>
                    </a:rPr>
                    <a:t>Image SPOT , 2002</a:t>
                  </a:r>
                  <a:endParaRPr lang="fr-BE" sz="1000" b="1" dirty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23" name="Arrondir un rectangle à un seul coin 22"/>
              <p:cNvSpPr/>
              <p:nvPr/>
            </p:nvSpPr>
            <p:spPr>
              <a:xfrm>
                <a:off x="1115617" y="6001137"/>
                <a:ext cx="914410" cy="36004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92080" y="5877272"/>
                <a:ext cx="648072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5" name="Arrondir un rectangle à un seul coin 24"/>
              <p:cNvSpPr/>
              <p:nvPr/>
            </p:nvSpPr>
            <p:spPr>
              <a:xfrm>
                <a:off x="6228184" y="5949280"/>
                <a:ext cx="720080" cy="360040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7504" y="5877727"/>
                <a:ext cx="792088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5" name="Rectangle à coins arrondis 14"/>
            <p:cNvSpPr/>
            <p:nvPr/>
          </p:nvSpPr>
          <p:spPr>
            <a:xfrm>
              <a:off x="4703137" y="2920638"/>
              <a:ext cx="667797" cy="15954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792088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Résultats et discussion: Indice de proportion de surface bâtie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558498" cy="26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497188" cy="28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152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733256"/>
            <a:ext cx="1781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3347864" y="27809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2002</a:t>
            </a:r>
            <a:endParaRPr lang="fr-BE" dirty="0"/>
          </a:p>
        </p:txBody>
      </p:sp>
      <p:sp>
        <p:nvSpPr>
          <p:cNvPr id="38" name="ZoneTexte 37"/>
          <p:cNvSpPr txBox="1"/>
          <p:nvPr/>
        </p:nvSpPr>
        <p:spPr>
          <a:xfrm>
            <a:off x="7812360" y="26369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2010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b="1" dirty="0" smtClean="0"/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venir</a:t>
            </a:r>
            <a:endParaRPr lang="fr-FR" sz="22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Résultats et discussion: Indice de classe dominante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438943" cy="39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3203848" y="21328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2002</a:t>
            </a:r>
            <a:endParaRPr lang="fr-BE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6893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7884368" y="19168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2010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1196752"/>
            <a:ext cx="8229600" cy="57606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fr-BE" sz="2800" dirty="0" smtClean="0"/>
              <a:t>3) Résultats et discussion: Dynamique d’anthropisation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BE" sz="3600" dirty="0" smtClean="0"/>
              <a:t>4. Cas d’étude: dynamique d’occupation du sol de Kisangani et sa périphérie (2002-2010)</a:t>
            </a:r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2204864"/>
            <a:ext cx="8468525" cy="341632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BE" sz="2400" dirty="0" smtClean="0"/>
              <a:t> </a:t>
            </a:r>
            <a:r>
              <a:rPr lang="fr-BE" sz="2400" b="1" dirty="0" smtClean="0"/>
              <a:t>Surface bâtie: + 16%</a:t>
            </a:r>
            <a:r>
              <a:rPr lang="fr-BE" sz="2400" dirty="0" smtClean="0"/>
              <a:t> (719 ha)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2400" dirty="0" smtClean="0"/>
              <a:t> </a:t>
            </a:r>
            <a:r>
              <a:rPr lang="fr-BE" sz="2400" b="1" dirty="0" smtClean="0"/>
              <a:t>Forêt: -7% </a:t>
            </a:r>
            <a:r>
              <a:rPr lang="fr-BE" sz="2400" dirty="0" smtClean="0"/>
              <a:t> (8 738 ha) et emprise spatiale des </a:t>
            </a:r>
            <a:r>
              <a:rPr lang="fr-BE" sz="2400" b="1" dirty="0" smtClean="0"/>
              <a:t>surfaces </a:t>
            </a:r>
            <a:r>
              <a:rPr lang="fr-BE" sz="2400" b="1" dirty="0" err="1" smtClean="0"/>
              <a:t>anthropisées</a:t>
            </a:r>
            <a:r>
              <a:rPr lang="fr-BE" sz="2400" dirty="0" smtClean="0"/>
              <a:t>: </a:t>
            </a:r>
            <a:r>
              <a:rPr lang="fr-BE" sz="2400" b="1" dirty="0" smtClean="0"/>
              <a:t>+ 9% </a:t>
            </a:r>
            <a:r>
              <a:rPr lang="fr-BE" sz="2400" dirty="0" smtClean="0"/>
              <a:t>(8 738 ha)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BE" sz="2400" dirty="0" smtClean="0"/>
              <a:t> Impact sur le milieu naturel (</a:t>
            </a:r>
            <a:r>
              <a:rPr lang="fr-BE" sz="2400" b="1" dirty="0" smtClean="0"/>
              <a:t>surfaces </a:t>
            </a:r>
            <a:r>
              <a:rPr lang="fr-BE" sz="2400" b="1" dirty="0" err="1" smtClean="0"/>
              <a:t>anthropisées</a:t>
            </a:r>
            <a:r>
              <a:rPr lang="fr-BE" sz="2400" b="1" dirty="0" smtClean="0"/>
              <a:t> hors bâti</a:t>
            </a:r>
            <a:r>
              <a:rPr lang="fr-BE" sz="2400" dirty="0" smtClean="0"/>
              <a:t>): </a:t>
            </a:r>
          </a:p>
          <a:p>
            <a:pPr>
              <a:lnSpc>
                <a:spcPct val="150000"/>
              </a:lnSpc>
            </a:pPr>
            <a:r>
              <a:rPr lang="fr-BE" sz="2400" b="1" dirty="0" smtClean="0"/>
              <a:t>+ 9% </a:t>
            </a:r>
            <a:r>
              <a:rPr lang="fr-BE" sz="2400" dirty="0" smtClean="0"/>
              <a:t>(8 019 ha)</a:t>
            </a:r>
          </a:p>
          <a:p>
            <a:pPr>
              <a:lnSpc>
                <a:spcPct val="150000"/>
              </a:lnSpc>
            </a:pPr>
            <a:r>
              <a:rPr lang="fr-BE" sz="2400" dirty="0" smtClean="0"/>
              <a:t>… par rapport à la surface de 2002</a:t>
            </a:r>
            <a:endParaRPr lang="fr-BE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136904" cy="936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BE" sz="3600" dirty="0" smtClean="0">
                <a:solidFill>
                  <a:schemeClr val="bg1">
                    <a:lumMod val="50000"/>
                  </a:schemeClr>
                </a:solidFill>
              </a:rPr>
              <a:t>Plan de l’exposé</a:t>
            </a:r>
            <a:endParaRPr lang="fr-B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/>
                </a:solidFill>
              </a:rPr>
              <a:pPr/>
              <a:t>72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363272" cy="5184576"/>
          </a:xfrm>
          <a:solidFill>
            <a:schemeClr val="bg2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Ecologie urbaine: quelques rappels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Gradient d’urbanisation: quelles caractéristiques pour quelles appellations? Quelles définitions?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Types d’urbanisation, zones et caractéristiques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Choix des caractéristiques les plus pertinentes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définitions</a:t>
            </a:r>
          </a:p>
          <a:p>
            <a:pPr marL="914400" lvl="1" indent="-514350">
              <a:lnSpc>
                <a:spcPct val="140000"/>
              </a:lnSpc>
              <a:buFont typeface="+mj-lt"/>
              <a:buAutoNum type="arabicPeriod"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termes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 de l’urbanisation et de la périurbanisation</a:t>
            </a:r>
          </a:p>
          <a:p>
            <a:pPr marL="514350" lvl="1" indent="-514350">
              <a:lnSpc>
                <a:spcPct val="140000"/>
              </a:lnSpc>
              <a:buNone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	Localisation: traduction sous forme d’indices paysagers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d’étude: dynamique d’occupation du sol de Kisangani et sa périphérie (2002-2010)</a:t>
            </a:r>
          </a:p>
          <a:p>
            <a:pPr marL="514350" indent="-514350">
              <a:lnSpc>
                <a:spcPct val="140000"/>
              </a:lnSpc>
              <a:buAutoNum type="arabicPeriod" startAt="5"/>
            </a:pPr>
            <a:r>
              <a:rPr lang="fr-BE" sz="2200" b="1" dirty="0" smtClean="0"/>
              <a:t>A venir</a:t>
            </a:r>
            <a:endParaRPr lang="fr-FR" sz="3000" b="1" dirty="0" smtClean="0"/>
          </a:p>
          <a:p>
            <a:pPr marL="914400" lvl="1" indent="-514350">
              <a:buFont typeface="+mj-lt"/>
              <a:buAutoNum type="arabicPeriod"/>
            </a:pP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B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19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95536" y="260649"/>
            <a:ext cx="8136904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BE" sz="3600" dirty="0" smtClean="0"/>
              <a:t>5. A venir</a:t>
            </a:r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 smtClean="0"/>
          </a:p>
          <a:p>
            <a:pPr>
              <a:buNone/>
            </a:pPr>
            <a:endParaRPr lang="fr-BE" sz="3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520" y="1053657"/>
            <a:ext cx="8712968" cy="5687711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Axe 1: Définition des zones présentes dans le gradient urbain-rural</a:t>
            </a:r>
          </a:p>
          <a:p>
            <a:r>
              <a:rPr lang="fr-BE" sz="2400" dirty="0" smtClean="0"/>
              <a:t>1.1 : Mise au point d’une définition des différentes notions, 	d’indicateurs (écologie du paysage)</a:t>
            </a:r>
          </a:p>
          <a:p>
            <a:r>
              <a:rPr lang="fr-BE" sz="2400" dirty="0" smtClean="0"/>
              <a:t>1.2 : Mise au point d’une méthodologie permettant de détecter 	les zones </a:t>
            </a:r>
            <a:r>
              <a:rPr lang="fr-BE" sz="2400" dirty="0" err="1" smtClean="0"/>
              <a:t>péri-urbaines</a:t>
            </a:r>
            <a:r>
              <a:rPr lang="fr-BE" sz="2400" dirty="0" smtClean="0"/>
              <a:t> (quantitatif, mesurable)</a:t>
            </a:r>
          </a:p>
          <a:p>
            <a:pPr algn="just"/>
            <a:r>
              <a:rPr lang="fr-BE" sz="2400" dirty="0" smtClean="0"/>
              <a:t>1.3 : Validation ou nuance de la méthodologie pour différents 	types de villes</a:t>
            </a:r>
          </a:p>
          <a:p>
            <a:pPr algn="just"/>
            <a:r>
              <a:rPr lang="fr-BE" sz="2400" b="1" dirty="0" smtClean="0"/>
              <a:t>Axe 2: Etude des différentes caractéristiques influençant la résistance des habitats/du réseau écologique à l’extension du noyau urbain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BE" sz="2400" dirty="0" smtClean="0"/>
              <a:t>2.1 : Etude de différentes caractéristiques, de leur évolution au 	cours du temps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BE" sz="2400" dirty="0" smtClean="0"/>
              <a:t>2.2 : Validation ou nuance des caractéristiques significatives 	pour différents types de villes</a:t>
            </a:r>
          </a:p>
          <a:p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251520" y="2924944"/>
            <a:ext cx="8712968" cy="367240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52928" cy="3816423"/>
          </a:xfrm>
        </p:spPr>
        <p:txBody>
          <a:bodyPr>
            <a:normAutofit/>
          </a:bodyPr>
          <a:lstStyle/>
          <a:p>
            <a:r>
              <a:rPr lang="fr-BE" sz="6000" dirty="0" smtClean="0"/>
              <a:t>Merci de votre attention!</a:t>
            </a:r>
            <a:endParaRPr lang="fr-FR" sz="6000" dirty="0"/>
          </a:p>
        </p:txBody>
      </p:sp>
      <p:sp>
        <p:nvSpPr>
          <p:cNvPr id="3" name="Rectangle 2"/>
          <p:cNvSpPr/>
          <p:nvPr/>
        </p:nvSpPr>
        <p:spPr>
          <a:xfrm>
            <a:off x="1763688" y="436510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Images Spot © CNES (2012), distribution Spot Image S.A.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95536" y="332657"/>
            <a:ext cx="8496944" cy="1440159"/>
          </a:xfrm>
          <a:solidFill>
            <a:schemeClr val="bg2">
              <a:alpha val="68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140000"/>
              </a:lnSpc>
              <a:buNone/>
            </a:pPr>
            <a:r>
              <a:rPr lang="fr-BE" sz="3600" dirty="0" smtClean="0"/>
              <a:t>2.	Gradient d’urbanisation: quelles caractéristiques pour quelles appellations? Quelles définitions?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1187624" y="2420888"/>
            <a:ext cx="7499176" cy="37052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BE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concepts sous-entendus… mais pourtant très variables!</a:t>
            </a:r>
            <a:endParaRPr lang="fr-B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2016224" cy="720080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 smtClean="0"/>
              <a:t> </a:t>
            </a:r>
            <a:r>
              <a:rPr lang="fr-B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Forstall</a:t>
            </a:r>
            <a:r>
              <a:rPr lang="fr-B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al, 2008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87624" y="188640"/>
            <a:ext cx="4594860" cy="342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88201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2386</Words>
  <Application>Microsoft Office PowerPoint</Application>
  <PresentationFormat>Affichage à l'écran (4:3)</PresentationFormat>
  <Paragraphs>581</Paragraphs>
  <Slides>74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75" baseType="lpstr">
      <vt:lpstr>Thème Office</vt:lpstr>
      <vt:lpstr>Diapositive 1</vt:lpstr>
      <vt:lpstr> </vt:lpstr>
      <vt:lpstr> </vt:lpstr>
      <vt:lpstr> </vt:lpstr>
      <vt:lpstr> </vt:lpstr>
      <vt:lpstr> </vt:lpstr>
      <vt:lpstr> </vt:lpstr>
      <vt:lpstr> </vt:lpstr>
      <vt:lpstr> Forstall et al, 2008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Merci de votre attention!</vt:lpstr>
    </vt:vector>
  </TitlesOfParts>
  <Company>Ulg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</dc:creator>
  <cp:lastModifiedBy>marie</cp:lastModifiedBy>
  <cp:revision>539</cp:revision>
  <dcterms:created xsi:type="dcterms:W3CDTF">2011-02-15T09:45:46Z</dcterms:created>
  <dcterms:modified xsi:type="dcterms:W3CDTF">2013-01-01T18:06:02Z</dcterms:modified>
</cp:coreProperties>
</file>