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9" r:id="rId4"/>
    <p:sldId id="260" r:id="rId5"/>
    <p:sldId id="261" r:id="rId6"/>
    <p:sldId id="262" r:id="rId7"/>
    <p:sldId id="272" r:id="rId8"/>
    <p:sldId id="265" r:id="rId9"/>
    <p:sldId id="258" r:id="rId10"/>
    <p:sldId id="264" r:id="rId11"/>
    <p:sldId id="266" r:id="rId12"/>
    <p:sldId id="273" r:id="rId13"/>
    <p:sldId id="267" r:id="rId14"/>
    <p:sldId id="274" r:id="rId15"/>
    <p:sldId id="268" r:id="rId16"/>
    <p:sldId id="275" r:id="rId17"/>
    <p:sldId id="269" r:id="rId18"/>
    <p:sldId id="271" r:id="rId19"/>
    <p:sldId id="277" r:id="rId20"/>
    <p:sldId id="278" r:id="rId21"/>
    <p:sldId id="279" r:id="rId22"/>
    <p:sldId id="280" r:id="rId23"/>
    <p:sldId id="276" r:id="rId24"/>
  </p:sldIdLst>
  <p:sldSz cx="9144000" cy="6858000" type="screen4x3"/>
  <p:notesSz cx="6669088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88732" autoAdjust="0"/>
  </p:normalViewPr>
  <p:slideViewPr>
    <p:cSldViewPr>
      <p:cViewPr varScale="1">
        <p:scale>
          <a:sx n="96" d="100"/>
          <a:sy n="96" d="100"/>
        </p:scale>
        <p:origin x="-78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3BF59E-E3DA-4B82-B7DD-5404E7464119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0BB3FF13-024C-4A27-86EC-DDE58985AFA4}">
      <dgm:prSet phldrT="[Texte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fr-BE" dirty="0" smtClean="0"/>
            <a:t>Citoyens</a:t>
          </a:r>
          <a:endParaRPr lang="fr-BE" dirty="0"/>
        </a:p>
      </dgm:t>
    </dgm:pt>
    <dgm:pt modelId="{DE5B45C4-E9EB-4753-8B3A-E0264191F55D}" type="parTrans" cxnId="{C1852D0E-4055-404B-95F8-CC66709CBBC5}">
      <dgm:prSet/>
      <dgm:spPr/>
      <dgm:t>
        <a:bodyPr/>
        <a:lstStyle/>
        <a:p>
          <a:endParaRPr lang="fr-BE"/>
        </a:p>
      </dgm:t>
    </dgm:pt>
    <dgm:pt modelId="{460E5EFF-3C3A-41B7-A529-7D5E7570E797}" type="sibTrans" cxnId="{C1852D0E-4055-404B-95F8-CC66709CBBC5}">
      <dgm:prSet/>
      <dgm:spPr/>
      <dgm:t>
        <a:bodyPr/>
        <a:lstStyle/>
        <a:p>
          <a:endParaRPr lang="fr-BE"/>
        </a:p>
      </dgm:t>
    </dgm:pt>
    <dgm:pt modelId="{F3F3D6DA-5D19-49E5-BD03-38578EB0649D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fr-BE" dirty="0" smtClean="0"/>
            <a:t>Promoteur</a:t>
          </a:r>
          <a:endParaRPr lang="fr-BE" dirty="0"/>
        </a:p>
      </dgm:t>
    </dgm:pt>
    <dgm:pt modelId="{451148FB-9D8A-4762-99B3-9108D11A47A6}" type="parTrans" cxnId="{06FF7B8C-1B1A-4CD6-B9A4-DEF9F84CC91D}">
      <dgm:prSet/>
      <dgm:spPr/>
      <dgm:t>
        <a:bodyPr/>
        <a:lstStyle/>
        <a:p>
          <a:endParaRPr lang="fr-BE"/>
        </a:p>
      </dgm:t>
    </dgm:pt>
    <dgm:pt modelId="{1A5E5774-109E-4198-ACBD-6B101BE1E42F}" type="sibTrans" cxnId="{06FF7B8C-1B1A-4CD6-B9A4-DEF9F84CC91D}">
      <dgm:prSet/>
      <dgm:spPr/>
      <dgm:t>
        <a:bodyPr/>
        <a:lstStyle/>
        <a:p>
          <a:endParaRPr lang="fr-BE"/>
        </a:p>
      </dgm:t>
    </dgm:pt>
    <dgm:pt modelId="{EBB49534-90E4-4B0C-AC1C-1088D723A176}" type="pres">
      <dgm:prSet presAssocID="{5B3BF59E-E3DA-4B82-B7DD-5404E746411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BE"/>
        </a:p>
      </dgm:t>
    </dgm:pt>
    <dgm:pt modelId="{FE68262F-0369-4254-9407-7F5626D245E3}" type="pres">
      <dgm:prSet presAssocID="{F3F3D6DA-5D19-49E5-BD03-38578EB0649D}" presName="node" presStyleLbl="node1" presStyleIdx="0" presStyleCnt="2" custScaleX="122114" custScaleY="114042" custRadScaleRad="112511" custRadScaleInc="95978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A6E6AF54-58A8-4BA7-9957-8C8546B2D8A5}" type="pres">
      <dgm:prSet presAssocID="{1A5E5774-109E-4198-ACBD-6B101BE1E42F}" presName="sibTrans" presStyleLbl="sibTrans2D1" presStyleIdx="0" presStyleCnt="2" custAng="10769715" custFlipVert="1" custScaleX="114279" custScaleY="144396" custLinFactNeighborY="21986"/>
      <dgm:spPr/>
      <dgm:t>
        <a:bodyPr/>
        <a:lstStyle/>
        <a:p>
          <a:endParaRPr lang="fr-BE"/>
        </a:p>
      </dgm:t>
    </dgm:pt>
    <dgm:pt modelId="{62EF36E2-6139-49F1-A21B-9B35FDC7E33C}" type="pres">
      <dgm:prSet presAssocID="{1A5E5774-109E-4198-ACBD-6B101BE1E42F}" presName="connectorText" presStyleLbl="sibTrans2D1" presStyleIdx="0" presStyleCnt="2"/>
      <dgm:spPr/>
      <dgm:t>
        <a:bodyPr/>
        <a:lstStyle/>
        <a:p>
          <a:endParaRPr lang="fr-BE"/>
        </a:p>
      </dgm:t>
    </dgm:pt>
    <dgm:pt modelId="{521BE526-47AE-4AF7-92AF-288B18329974}" type="pres">
      <dgm:prSet presAssocID="{0BB3FF13-024C-4A27-86EC-DDE58985AFA4}" presName="node" presStyleLbl="node1" presStyleIdx="1" presStyleCnt="2" custScaleX="122114" custScaleY="114042" custRadScaleRad="81343" custRadScaleInc="105299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F99AF8D3-C50A-40ED-983B-9DE12D19EC30}" type="pres">
      <dgm:prSet presAssocID="{460E5EFF-3C3A-41B7-A529-7D5E7570E797}" presName="sibTrans" presStyleLbl="sibTrans2D1" presStyleIdx="1" presStyleCnt="2" custAng="10899840" custScaleX="121553" custScaleY="143679" custLinFactNeighborX="-9012" custLinFactNeighborY="17588"/>
      <dgm:spPr/>
      <dgm:t>
        <a:bodyPr/>
        <a:lstStyle/>
        <a:p>
          <a:endParaRPr lang="fr-BE"/>
        </a:p>
      </dgm:t>
    </dgm:pt>
    <dgm:pt modelId="{6810369E-7D7E-4515-AC9A-7D030F868D7B}" type="pres">
      <dgm:prSet presAssocID="{460E5EFF-3C3A-41B7-A529-7D5E7570E797}" presName="connectorText" presStyleLbl="sibTrans2D1" presStyleIdx="1" presStyleCnt="2"/>
      <dgm:spPr/>
      <dgm:t>
        <a:bodyPr/>
        <a:lstStyle/>
        <a:p>
          <a:endParaRPr lang="fr-BE"/>
        </a:p>
      </dgm:t>
    </dgm:pt>
  </dgm:ptLst>
  <dgm:cxnLst>
    <dgm:cxn modelId="{4BEFE44F-3BB3-4E1E-87C5-98450338469D}" type="presOf" srcId="{460E5EFF-3C3A-41B7-A529-7D5E7570E797}" destId="{6810369E-7D7E-4515-AC9A-7D030F868D7B}" srcOrd="1" destOrd="0" presId="urn:microsoft.com/office/officeart/2005/8/layout/cycle2"/>
    <dgm:cxn modelId="{0DF04F72-A734-476F-AE07-34CF78497E24}" type="presOf" srcId="{0BB3FF13-024C-4A27-86EC-DDE58985AFA4}" destId="{521BE526-47AE-4AF7-92AF-288B18329974}" srcOrd="0" destOrd="0" presId="urn:microsoft.com/office/officeart/2005/8/layout/cycle2"/>
    <dgm:cxn modelId="{F2F863E3-8E6D-425C-BDD4-F1D38005B423}" type="presOf" srcId="{1A5E5774-109E-4198-ACBD-6B101BE1E42F}" destId="{A6E6AF54-58A8-4BA7-9957-8C8546B2D8A5}" srcOrd="0" destOrd="0" presId="urn:microsoft.com/office/officeart/2005/8/layout/cycle2"/>
    <dgm:cxn modelId="{C1852D0E-4055-404B-95F8-CC66709CBBC5}" srcId="{5B3BF59E-E3DA-4B82-B7DD-5404E7464119}" destId="{0BB3FF13-024C-4A27-86EC-DDE58985AFA4}" srcOrd="1" destOrd="0" parTransId="{DE5B45C4-E9EB-4753-8B3A-E0264191F55D}" sibTransId="{460E5EFF-3C3A-41B7-A529-7D5E7570E797}"/>
    <dgm:cxn modelId="{3A9F3D1D-813F-4641-A4CD-D0D171932EAD}" type="presOf" srcId="{1A5E5774-109E-4198-ACBD-6B101BE1E42F}" destId="{62EF36E2-6139-49F1-A21B-9B35FDC7E33C}" srcOrd="1" destOrd="0" presId="urn:microsoft.com/office/officeart/2005/8/layout/cycle2"/>
    <dgm:cxn modelId="{06FF7B8C-1B1A-4CD6-B9A4-DEF9F84CC91D}" srcId="{5B3BF59E-E3DA-4B82-B7DD-5404E7464119}" destId="{F3F3D6DA-5D19-49E5-BD03-38578EB0649D}" srcOrd="0" destOrd="0" parTransId="{451148FB-9D8A-4762-99B3-9108D11A47A6}" sibTransId="{1A5E5774-109E-4198-ACBD-6B101BE1E42F}"/>
    <dgm:cxn modelId="{C0193F8A-A98A-4DDE-B293-C17B1F84A5DE}" type="presOf" srcId="{5B3BF59E-E3DA-4B82-B7DD-5404E7464119}" destId="{EBB49534-90E4-4B0C-AC1C-1088D723A176}" srcOrd="0" destOrd="0" presId="urn:microsoft.com/office/officeart/2005/8/layout/cycle2"/>
    <dgm:cxn modelId="{E283805C-1B71-4DE2-86D9-7C977989965D}" type="presOf" srcId="{F3F3D6DA-5D19-49E5-BD03-38578EB0649D}" destId="{FE68262F-0369-4254-9407-7F5626D245E3}" srcOrd="0" destOrd="0" presId="urn:microsoft.com/office/officeart/2005/8/layout/cycle2"/>
    <dgm:cxn modelId="{83056B33-A87A-4600-BA7B-F632AE0333FD}" type="presOf" srcId="{460E5EFF-3C3A-41B7-A529-7D5E7570E797}" destId="{F99AF8D3-C50A-40ED-983B-9DE12D19EC30}" srcOrd="0" destOrd="0" presId="urn:microsoft.com/office/officeart/2005/8/layout/cycle2"/>
    <dgm:cxn modelId="{DC7233C9-B5CF-4F07-A4BF-34D705DB7A44}" type="presParOf" srcId="{EBB49534-90E4-4B0C-AC1C-1088D723A176}" destId="{FE68262F-0369-4254-9407-7F5626D245E3}" srcOrd="0" destOrd="0" presId="urn:microsoft.com/office/officeart/2005/8/layout/cycle2"/>
    <dgm:cxn modelId="{F74CBC85-2A1D-48A6-9AFD-2306C4EC5E5B}" type="presParOf" srcId="{EBB49534-90E4-4B0C-AC1C-1088D723A176}" destId="{A6E6AF54-58A8-4BA7-9957-8C8546B2D8A5}" srcOrd="1" destOrd="0" presId="urn:microsoft.com/office/officeart/2005/8/layout/cycle2"/>
    <dgm:cxn modelId="{F55C3BDE-C62F-4BFC-AF99-EE84D9F5FDBA}" type="presParOf" srcId="{A6E6AF54-58A8-4BA7-9957-8C8546B2D8A5}" destId="{62EF36E2-6139-49F1-A21B-9B35FDC7E33C}" srcOrd="0" destOrd="0" presId="urn:microsoft.com/office/officeart/2005/8/layout/cycle2"/>
    <dgm:cxn modelId="{9E690E91-EBAE-45B9-B6B2-6C55D77514DE}" type="presParOf" srcId="{EBB49534-90E4-4B0C-AC1C-1088D723A176}" destId="{521BE526-47AE-4AF7-92AF-288B18329974}" srcOrd="2" destOrd="0" presId="urn:microsoft.com/office/officeart/2005/8/layout/cycle2"/>
    <dgm:cxn modelId="{C781EEC4-CF7A-4CF9-84D2-40C355F105D4}" type="presParOf" srcId="{EBB49534-90E4-4B0C-AC1C-1088D723A176}" destId="{F99AF8D3-C50A-40ED-983B-9DE12D19EC30}" srcOrd="3" destOrd="0" presId="urn:microsoft.com/office/officeart/2005/8/layout/cycle2"/>
    <dgm:cxn modelId="{317BAD4E-D497-4569-8DEF-3BBB716E913B}" type="presParOf" srcId="{F99AF8D3-C50A-40ED-983B-9DE12D19EC30}" destId="{6810369E-7D7E-4515-AC9A-7D030F868D7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BFE204-69AC-9945-86DD-9F11F77099AC}" type="doc">
      <dgm:prSet loTypeId="urn:microsoft.com/office/officeart/2005/8/layout/hChevron3" loCatId="process" qsTypeId="urn:microsoft.com/office/officeart/2005/8/quickstyle/simple4" qsCatId="simple" csTypeId="urn:microsoft.com/office/officeart/2005/8/colors/accent1_2" csCatId="accent1" phldr="1"/>
      <dgm:spPr/>
    </dgm:pt>
    <dgm:pt modelId="{23766052-DDE4-5445-AAE8-1C7FF66923E9}">
      <dgm:prSet phldrT="[Texte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fr-FR" sz="1200" b="1" dirty="0" smtClean="0"/>
            <a:t>Contacts informels</a:t>
          </a:r>
          <a:endParaRPr lang="fr-FR" sz="1200" b="1" dirty="0"/>
        </a:p>
      </dgm:t>
    </dgm:pt>
    <dgm:pt modelId="{D35B3A25-AB09-3C47-9B15-285BB6BBA0E4}" type="parTrans" cxnId="{DACC4034-AD2F-5747-B429-49ACD31E6B76}">
      <dgm:prSet/>
      <dgm:spPr/>
      <dgm:t>
        <a:bodyPr/>
        <a:lstStyle/>
        <a:p>
          <a:endParaRPr lang="fr-FR"/>
        </a:p>
      </dgm:t>
    </dgm:pt>
    <dgm:pt modelId="{8D8F9BB7-0B29-D744-A229-97406FE8957F}" type="sibTrans" cxnId="{DACC4034-AD2F-5747-B429-49ACD31E6B76}">
      <dgm:prSet/>
      <dgm:spPr/>
      <dgm:t>
        <a:bodyPr/>
        <a:lstStyle/>
        <a:p>
          <a:endParaRPr lang="fr-FR"/>
        </a:p>
      </dgm:t>
    </dgm:pt>
    <dgm:pt modelId="{5C7A0EFA-2937-EB46-9F5F-CE3BAA108058}">
      <dgm:prSet phldrT="[Texte]" custT="1"/>
      <dgm:spPr>
        <a:solidFill>
          <a:srgbClr val="00B050"/>
        </a:solidFill>
      </dgm:spPr>
      <dgm:t>
        <a:bodyPr/>
        <a:lstStyle/>
        <a:p>
          <a:r>
            <a:rPr lang="fr-FR" sz="1200" b="1" dirty="0" smtClean="0"/>
            <a:t>EIE</a:t>
          </a:r>
          <a:endParaRPr lang="fr-FR" sz="1200" b="1" dirty="0"/>
        </a:p>
      </dgm:t>
    </dgm:pt>
    <dgm:pt modelId="{E21FF3A3-BDF8-E349-B28A-3A3D8443A32B}" type="parTrans" cxnId="{80BAED0B-5CDE-5843-A3D8-01414A0C904C}">
      <dgm:prSet/>
      <dgm:spPr/>
      <dgm:t>
        <a:bodyPr/>
        <a:lstStyle/>
        <a:p>
          <a:endParaRPr lang="fr-FR"/>
        </a:p>
      </dgm:t>
    </dgm:pt>
    <dgm:pt modelId="{71182BCA-18FA-5442-9171-6B9F84D91B06}" type="sibTrans" cxnId="{80BAED0B-5CDE-5843-A3D8-01414A0C904C}">
      <dgm:prSet/>
      <dgm:spPr/>
      <dgm:t>
        <a:bodyPr/>
        <a:lstStyle/>
        <a:p>
          <a:endParaRPr lang="fr-FR"/>
        </a:p>
      </dgm:t>
    </dgm:pt>
    <dgm:pt modelId="{3CA289E0-DCB2-7147-A2A9-53FD1E56FF37}">
      <dgm:prSet phldrT="[Texte]" custT="1"/>
      <dgm:spPr>
        <a:solidFill>
          <a:srgbClr val="00B050"/>
        </a:solidFill>
      </dgm:spPr>
      <dgm:t>
        <a:bodyPr/>
        <a:lstStyle/>
        <a:p>
          <a:r>
            <a:rPr lang="fr-FR" sz="1200" b="1" dirty="0" smtClean="0"/>
            <a:t>Demande de permis</a:t>
          </a:r>
          <a:endParaRPr lang="fr-FR" sz="1200" b="1" dirty="0"/>
        </a:p>
      </dgm:t>
    </dgm:pt>
    <dgm:pt modelId="{4391104C-D249-DD46-9970-159DAC2BAD1D}" type="parTrans" cxnId="{4AEAA7D6-5361-5349-BBDD-961C94D1D74B}">
      <dgm:prSet/>
      <dgm:spPr/>
      <dgm:t>
        <a:bodyPr/>
        <a:lstStyle/>
        <a:p>
          <a:endParaRPr lang="fr-FR"/>
        </a:p>
      </dgm:t>
    </dgm:pt>
    <dgm:pt modelId="{0D0387B4-4DE2-DC42-B17F-ED6AA4798844}" type="sibTrans" cxnId="{4AEAA7D6-5361-5349-BBDD-961C94D1D74B}">
      <dgm:prSet/>
      <dgm:spPr/>
      <dgm:t>
        <a:bodyPr/>
        <a:lstStyle/>
        <a:p>
          <a:endParaRPr lang="fr-FR"/>
        </a:p>
      </dgm:t>
    </dgm:pt>
    <dgm:pt modelId="{136EC4E4-9672-674A-A4D2-837B91F6E653}">
      <dgm:prSet phldrT="[Texte]" custT="1"/>
      <dgm:spPr>
        <a:solidFill>
          <a:srgbClr val="00B050"/>
        </a:solidFill>
      </dgm:spPr>
      <dgm:t>
        <a:bodyPr/>
        <a:lstStyle/>
        <a:p>
          <a:r>
            <a:rPr lang="fr-FR" sz="1200" b="1" dirty="0" smtClean="0"/>
            <a:t>Enquête publique</a:t>
          </a:r>
          <a:endParaRPr lang="fr-FR" sz="1200" b="1" dirty="0"/>
        </a:p>
      </dgm:t>
    </dgm:pt>
    <dgm:pt modelId="{40E8D810-4E4D-8D41-9960-0936A7AB6DC3}" type="parTrans" cxnId="{F4972BAA-C121-1945-9909-DC1516DB6A9E}">
      <dgm:prSet/>
      <dgm:spPr/>
      <dgm:t>
        <a:bodyPr/>
        <a:lstStyle/>
        <a:p>
          <a:endParaRPr lang="fr-FR"/>
        </a:p>
      </dgm:t>
    </dgm:pt>
    <dgm:pt modelId="{42E9292C-F422-4C4E-9FF7-799C4D2AC995}" type="sibTrans" cxnId="{F4972BAA-C121-1945-9909-DC1516DB6A9E}">
      <dgm:prSet/>
      <dgm:spPr/>
      <dgm:t>
        <a:bodyPr/>
        <a:lstStyle/>
        <a:p>
          <a:endParaRPr lang="fr-FR"/>
        </a:p>
      </dgm:t>
    </dgm:pt>
    <dgm:pt modelId="{3183E28D-6BCC-154D-9A27-BBED0D65E644}">
      <dgm:prSet phldrT="[Texte]" custT="1"/>
      <dgm:spPr>
        <a:solidFill>
          <a:srgbClr val="00B050"/>
        </a:solidFill>
      </dgm:spPr>
      <dgm:t>
        <a:bodyPr/>
        <a:lstStyle/>
        <a:p>
          <a:r>
            <a:rPr lang="fr-FR" sz="1200" b="1" dirty="0" smtClean="0"/>
            <a:t>Avis des instances</a:t>
          </a:r>
          <a:endParaRPr lang="fr-FR" sz="1200" b="1" dirty="0"/>
        </a:p>
      </dgm:t>
    </dgm:pt>
    <dgm:pt modelId="{EF8D89E7-7FEC-3D47-877F-FF9EC0B44778}" type="parTrans" cxnId="{CF1648C2-A671-7F44-9129-5706B5DCAF88}">
      <dgm:prSet/>
      <dgm:spPr/>
      <dgm:t>
        <a:bodyPr/>
        <a:lstStyle/>
        <a:p>
          <a:endParaRPr lang="fr-FR"/>
        </a:p>
      </dgm:t>
    </dgm:pt>
    <dgm:pt modelId="{6AD413AA-E77B-5440-9AB9-855BC37749DC}" type="sibTrans" cxnId="{CF1648C2-A671-7F44-9129-5706B5DCAF88}">
      <dgm:prSet/>
      <dgm:spPr/>
      <dgm:t>
        <a:bodyPr/>
        <a:lstStyle/>
        <a:p>
          <a:endParaRPr lang="fr-FR"/>
        </a:p>
      </dgm:t>
    </dgm:pt>
    <dgm:pt modelId="{81831A6D-A41C-2246-9AEA-6A3308FB68C6}">
      <dgm:prSet phldrT="[Texte]" custT="1"/>
      <dgm:spPr>
        <a:solidFill>
          <a:srgbClr val="00B050"/>
        </a:solidFill>
      </dgm:spPr>
      <dgm:t>
        <a:bodyPr/>
        <a:lstStyle/>
        <a:p>
          <a:r>
            <a:rPr lang="fr-FR" sz="1200" b="1" dirty="0" smtClean="0"/>
            <a:t>Décision</a:t>
          </a:r>
          <a:endParaRPr lang="fr-FR" sz="1200" b="1" dirty="0"/>
        </a:p>
      </dgm:t>
    </dgm:pt>
    <dgm:pt modelId="{E482B827-33C4-244B-AEBD-BB2922EDB175}" type="parTrans" cxnId="{B24FFBAA-72F9-C546-9837-DE54D96C65D0}">
      <dgm:prSet/>
      <dgm:spPr/>
      <dgm:t>
        <a:bodyPr/>
        <a:lstStyle/>
        <a:p>
          <a:endParaRPr lang="fr-FR"/>
        </a:p>
      </dgm:t>
    </dgm:pt>
    <dgm:pt modelId="{B39E1412-5BE2-2548-ADE0-082388C24391}" type="sibTrans" cxnId="{B24FFBAA-72F9-C546-9837-DE54D96C65D0}">
      <dgm:prSet/>
      <dgm:spPr/>
      <dgm:t>
        <a:bodyPr/>
        <a:lstStyle/>
        <a:p>
          <a:endParaRPr lang="fr-FR"/>
        </a:p>
      </dgm:t>
    </dgm:pt>
    <dgm:pt modelId="{4553FD66-FAA1-C344-B7A3-7AA8412882EA}">
      <dgm:prSet phldrT="[Texte]" custT="1"/>
      <dgm:spPr>
        <a:solidFill>
          <a:srgbClr val="00B050"/>
        </a:solidFill>
      </dgm:spPr>
      <dgm:t>
        <a:bodyPr/>
        <a:lstStyle/>
        <a:p>
          <a:r>
            <a:rPr lang="fr-FR" sz="1200" b="1" dirty="0" smtClean="0"/>
            <a:t>RIP</a:t>
          </a:r>
          <a:endParaRPr lang="fr-FR" sz="1200" b="1" dirty="0"/>
        </a:p>
      </dgm:t>
    </dgm:pt>
    <dgm:pt modelId="{E6A53F38-1BE5-9442-A285-E5B66298F1A1}" type="parTrans" cxnId="{BD8D5562-68D6-8546-81B7-CFD0F38D89CF}">
      <dgm:prSet/>
      <dgm:spPr/>
      <dgm:t>
        <a:bodyPr/>
        <a:lstStyle/>
        <a:p>
          <a:endParaRPr lang="fr-FR"/>
        </a:p>
      </dgm:t>
    </dgm:pt>
    <dgm:pt modelId="{F6411A51-31BD-CE4F-A68E-3381925CEB6A}" type="sibTrans" cxnId="{BD8D5562-68D6-8546-81B7-CFD0F38D89CF}">
      <dgm:prSet/>
      <dgm:spPr/>
      <dgm:t>
        <a:bodyPr/>
        <a:lstStyle/>
        <a:p>
          <a:endParaRPr lang="fr-FR"/>
        </a:p>
      </dgm:t>
    </dgm:pt>
    <dgm:pt modelId="{7E45BB31-9929-4C96-A884-6C76457B7AA3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fr-FR" b="1" dirty="0" err="1" smtClean="0"/>
            <a:t>Construct</a:t>
          </a:r>
          <a:r>
            <a:rPr lang="fr-FR" b="1" dirty="0" smtClean="0"/>
            <a:t>° éoliennes</a:t>
          </a:r>
          <a:endParaRPr lang="fr-BE" dirty="0"/>
        </a:p>
      </dgm:t>
    </dgm:pt>
    <dgm:pt modelId="{CEFFBC1E-DA13-47FF-9597-F29364EA1FE3}" type="parTrans" cxnId="{3301578B-D183-4A90-A8DB-75BAE0D38F2F}">
      <dgm:prSet/>
      <dgm:spPr/>
      <dgm:t>
        <a:bodyPr/>
        <a:lstStyle/>
        <a:p>
          <a:endParaRPr lang="fr-BE"/>
        </a:p>
      </dgm:t>
    </dgm:pt>
    <dgm:pt modelId="{FFFA7152-870E-4A60-8491-12198C413A3C}" type="sibTrans" cxnId="{3301578B-D183-4A90-A8DB-75BAE0D38F2F}">
      <dgm:prSet/>
      <dgm:spPr/>
      <dgm:t>
        <a:bodyPr/>
        <a:lstStyle/>
        <a:p>
          <a:endParaRPr lang="fr-BE"/>
        </a:p>
      </dgm:t>
    </dgm:pt>
    <dgm:pt modelId="{284D356B-0241-D946-96B1-4BC55C58E133}" type="pres">
      <dgm:prSet presAssocID="{7BBFE204-69AC-9945-86DD-9F11F77099AC}" presName="Name0" presStyleCnt="0">
        <dgm:presLayoutVars>
          <dgm:dir/>
          <dgm:resizeHandles val="exact"/>
        </dgm:presLayoutVars>
      </dgm:prSet>
      <dgm:spPr/>
    </dgm:pt>
    <dgm:pt modelId="{345DACDA-50D4-E64E-8307-134350EE4198}" type="pres">
      <dgm:prSet presAssocID="{23766052-DDE4-5445-AAE8-1C7FF66923E9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673DEE-356A-0648-8BDF-85D98DB30CE9}" type="pres">
      <dgm:prSet presAssocID="{8D8F9BB7-0B29-D744-A229-97406FE8957F}" presName="parSpace" presStyleCnt="0"/>
      <dgm:spPr/>
    </dgm:pt>
    <dgm:pt modelId="{6F4E4C3E-7F5F-714B-9B43-483F8802F08C}" type="pres">
      <dgm:prSet presAssocID="{4553FD66-FAA1-C344-B7A3-7AA8412882EA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8273C05-C948-C645-86DB-565FC8EE59FA}" type="pres">
      <dgm:prSet presAssocID="{F6411A51-31BD-CE4F-A68E-3381925CEB6A}" presName="parSpace" presStyleCnt="0"/>
      <dgm:spPr/>
    </dgm:pt>
    <dgm:pt modelId="{71FF37F5-A557-7B43-925F-770AF3D16AE1}" type="pres">
      <dgm:prSet presAssocID="{5C7A0EFA-2937-EB46-9F5F-CE3BAA108058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D4FB67A-805A-2C4C-993E-B427EF76B400}" type="pres">
      <dgm:prSet presAssocID="{71182BCA-18FA-5442-9171-6B9F84D91B06}" presName="parSpace" presStyleCnt="0"/>
      <dgm:spPr/>
    </dgm:pt>
    <dgm:pt modelId="{79550F3A-3F95-884E-ACCB-43377582E7C4}" type="pres">
      <dgm:prSet presAssocID="{3CA289E0-DCB2-7147-A2A9-53FD1E56FF37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7A87CDA-B4BA-3740-9234-96D3326C3678}" type="pres">
      <dgm:prSet presAssocID="{0D0387B4-4DE2-DC42-B17F-ED6AA4798844}" presName="parSpace" presStyleCnt="0"/>
      <dgm:spPr/>
    </dgm:pt>
    <dgm:pt modelId="{2820A2B9-2E12-9D48-9C47-57FFACEF0D03}" type="pres">
      <dgm:prSet presAssocID="{136EC4E4-9672-674A-A4D2-837B91F6E653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CD0F5E-97EA-3E4A-9920-CEB4E7894C2F}" type="pres">
      <dgm:prSet presAssocID="{42E9292C-F422-4C4E-9FF7-799C4D2AC995}" presName="parSpace" presStyleCnt="0"/>
      <dgm:spPr/>
    </dgm:pt>
    <dgm:pt modelId="{416EBFBE-5AEF-894E-8672-8A8E2729C05B}" type="pres">
      <dgm:prSet presAssocID="{3183E28D-6BCC-154D-9A27-BBED0D65E644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4CA3B7-42E5-C749-B31F-8490B9AE5B70}" type="pres">
      <dgm:prSet presAssocID="{6AD413AA-E77B-5440-9AB9-855BC37749DC}" presName="parSpace" presStyleCnt="0"/>
      <dgm:spPr/>
    </dgm:pt>
    <dgm:pt modelId="{03CD5BB6-0B94-1048-A6BF-5DB78CF10016}" type="pres">
      <dgm:prSet presAssocID="{81831A6D-A41C-2246-9AEA-6A3308FB68C6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DF54047-3AE9-7844-8C61-4BC2F690F91E}" type="pres">
      <dgm:prSet presAssocID="{B39E1412-5BE2-2548-ADE0-082388C24391}" presName="parSpace" presStyleCnt="0"/>
      <dgm:spPr/>
    </dgm:pt>
    <dgm:pt modelId="{21F47B06-538F-4884-ADAE-31A97ADE5861}" type="pres">
      <dgm:prSet presAssocID="{7E45BB31-9929-4C96-A884-6C76457B7AA3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4AEAA7D6-5361-5349-BBDD-961C94D1D74B}" srcId="{7BBFE204-69AC-9945-86DD-9F11F77099AC}" destId="{3CA289E0-DCB2-7147-A2A9-53FD1E56FF37}" srcOrd="3" destOrd="0" parTransId="{4391104C-D249-DD46-9970-159DAC2BAD1D}" sibTransId="{0D0387B4-4DE2-DC42-B17F-ED6AA4798844}"/>
    <dgm:cxn modelId="{9EF3EDDB-345E-4115-B73D-B00981D05435}" type="presOf" srcId="{5C7A0EFA-2937-EB46-9F5F-CE3BAA108058}" destId="{71FF37F5-A557-7B43-925F-770AF3D16AE1}" srcOrd="0" destOrd="0" presId="urn:microsoft.com/office/officeart/2005/8/layout/hChevron3"/>
    <dgm:cxn modelId="{BD8D5562-68D6-8546-81B7-CFD0F38D89CF}" srcId="{7BBFE204-69AC-9945-86DD-9F11F77099AC}" destId="{4553FD66-FAA1-C344-B7A3-7AA8412882EA}" srcOrd="1" destOrd="0" parTransId="{E6A53F38-1BE5-9442-A285-E5B66298F1A1}" sibTransId="{F6411A51-31BD-CE4F-A68E-3381925CEB6A}"/>
    <dgm:cxn modelId="{3FB0A895-7846-4892-AA36-7484C22E1FB9}" type="presOf" srcId="{81831A6D-A41C-2246-9AEA-6A3308FB68C6}" destId="{03CD5BB6-0B94-1048-A6BF-5DB78CF10016}" srcOrd="0" destOrd="0" presId="urn:microsoft.com/office/officeart/2005/8/layout/hChevron3"/>
    <dgm:cxn modelId="{FCBE946E-E801-4818-A94B-6F38D975BEFA}" type="presOf" srcId="{7E45BB31-9929-4C96-A884-6C76457B7AA3}" destId="{21F47B06-538F-4884-ADAE-31A97ADE5861}" srcOrd="0" destOrd="0" presId="urn:microsoft.com/office/officeart/2005/8/layout/hChevron3"/>
    <dgm:cxn modelId="{B24FFBAA-72F9-C546-9837-DE54D96C65D0}" srcId="{7BBFE204-69AC-9945-86DD-9F11F77099AC}" destId="{81831A6D-A41C-2246-9AEA-6A3308FB68C6}" srcOrd="6" destOrd="0" parTransId="{E482B827-33C4-244B-AEBD-BB2922EDB175}" sibTransId="{B39E1412-5BE2-2548-ADE0-082388C24391}"/>
    <dgm:cxn modelId="{67311FF0-B8C6-4FA0-844D-80D2804A12BC}" type="presOf" srcId="{7BBFE204-69AC-9945-86DD-9F11F77099AC}" destId="{284D356B-0241-D946-96B1-4BC55C58E133}" srcOrd="0" destOrd="0" presId="urn:microsoft.com/office/officeart/2005/8/layout/hChevron3"/>
    <dgm:cxn modelId="{E6043569-58AE-4F3D-AA32-E5012CF2BA99}" type="presOf" srcId="{23766052-DDE4-5445-AAE8-1C7FF66923E9}" destId="{345DACDA-50D4-E64E-8307-134350EE4198}" srcOrd="0" destOrd="0" presId="urn:microsoft.com/office/officeart/2005/8/layout/hChevron3"/>
    <dgm:cxn modelId="{F4972BAA-C121-1945-9909-DC1516DB6A9E}" srcId="{7BBFE204-69AC-9945-86DD-9F11F77099AC}" destId="{136EC4E4-9672-674A-A4D2-837B91F6E653}" srcOrd="4" destOrd="0" parTransId="{40E8D810-4E4D-8D41-9960-0936A7AB6DC3}" sibTransId="{42E9292C-F422-4C4E-9FF7-799C4D2AC995}"/>
    <dgm:cxn modelId="{DACC4034-AD2F-5747-B429-49ACD31E6B76}" srcId="{7BBFE204-69AC-9945-86DD-9F11F77099AC}" destId="{23766052-DDE4-5445-AAE8-1C7FF66923E9}" srcOrd="0" destOrd="0" parTransId="{D35B3A25-AB09-3C47-9B15-285BB6BBA0E4}" sibTransId="{8D8F9BB7-0B29-D744-A229-97406FE8957F}"/>
    <dgm:cxn modelId="{47139251-EF37-4C41-9F41-24169B2578B0}" type="presOf" srcId="{3183E28D-6BCC-154D-9A27-BBED0D65E644}" destId="{416EBFBE-5AEF-894E-8672-8A8E2729C05B}" srcOrd="0" destOrd="0" presId="urn:microsoft.com/office/officeart/2005/8/layout/hChevron3"/>
    <dgm:cxn modelId="{CF1648C2-A671-7F44-9129-5706B5DCAF88}" srcId="{7BBFE204-69AC-9945-86DD-9F11F77099AC}" destId="{3183E28D-6BCC-154D-9A27-BBED0D65E644}" srcOrd="5" destOrd="0" parTransId="{EF8D89E7-7FEC-3D47-877F-FF9EC0B44778}" sibTransId="{6AD413AA-E77B-5440-9AB9-855BC37749DC}"/>
    <dgm:cxn modelId="{80BAED0B-5CDE-5843-A3D8-01414A0C904C}" srcId="{7BBFE204-69AC-9945-86DD-9F11F77099AC}" destId="{5C7A0EFA-2937-EB46-9F5F-CE3BAA108058}" srcOrd="2" destOrd="0" parTransId="{E21FF3A3-BDF8-E349-B28A-3A3D8443A32B}" sibTransId="{71182BCA-18FA-5442-9171-6B9F84D91B06}"/>
    <dgm:cxn modelId="{E3316D14-5D08-4239-B006-1370E1E54F01}" type="presOf" srcId="{3CA289E0-DCB2-7147-A2A9-53FD1E56FF37}" destId="{79550F3A-3F95-884E-ACCB-43377582E7C4}" srcOrd="0" destOrd="0" presId="urn:microsoft.com/office/officeart/2005/8/layout/hChevron3"/>
    <dgm:cxn modelId="{CFA349ED-BEF6-486C-8B86-865DE9C42A24}" type="presOf" srcId="{4553FD66-FAA1-C344-B7A3-7AA8412882EA}" destId="{6F4E4C3E-7F5F-714B-9B43-483F8802F08C}" srcOrd="0" destOrd="0" presId="urn:microsoft.com/office/officeart/2005/8/layout/hChevron3"/>
    <dgm:cxn modelId="{3301578B-D183-4A90-A8DB-75BAE0D38F2F}" srcId="{7BBFE204-69AC-9945-86DD-9F11F77099AC}" destId="{7E45BB31-9929-4C96-A884-6C76457B7AA3}" srcOrd="7" destOrd="0" parTransId="{CEFFBC1E-DA13-47FF-9597-F29364EA1FE3}" sibTransId="{FFFA7152-870E-4A60-8491-12198C413A3C}"/>
    <dgm:cxn modelId="{D77E4465-9DB2-46CF-B715-6E59E9675A38}" type="presOf" srcId="{136EC4E4-9672-674A-A4D2-837B91F6E653}" destId="{2820A2B9-2E12-9D48-9C47-57FFACEF0D03}" srcOrd="0" destOrd="0" presId="urn:microsoft.com/office/officeart/2005/8/layout/hChevron3"/>
    <dgm:cxn modelId="{770EE153-380F-4D0C-8090-57FF8DED7B91}" type="presParOf" srcId="{284D356B-0241-D946-96B1-4BC55C58E133}" destId="{345DACDA-50D4-E64E-8307-134350EE4198}" srcOrd="0" destOrd="0" presId="urn:microsoft.com/office/officeart/2005/8/layout/hChevron3"/>
    <dgm:cxn modelId="{B2C0D290-4A0D-437E-94A6-3B7F9986AAE9}" type="presParOf" srcId="{284D356B-0241-D946-96B1-4BC55C58E133}" destId="{0C673DEE-356A-0648-8BDF-85D98DB30CE9}" srcOrd="1" destOrd="0" presId="urn:microsoft.com/office/officeart/2005/8/layout/hChevron3"/>
    <dgm:cxn modelId="{8367B2DB-FA50-4B95-9622-F797FA3C3A47}" type="presParOf" srcId="{284D356B-0241-D946-96B1-4BC55C58E133}" destId="{6F4E4C3E-7F5F-714B-9B43-483F8802F08C}" srcOrd="2" destOrd="0" presId="urn:microsoft.com/office/officeart/2005/8/layout/hChevron3"/>
    <dgm:cxn modelId="{F88D8CAB-0C85-4BEC-B582-AE17B20B6A76}" type="presParOf" srcId="{284D356B-0241-D946-96B1-4BC55C58E133}" destId="{F8273C05-C948-C645-86DB-565FC8EE59FA}" srcOrd="3" destOrd="0" presId="urn:microsoft.com/office/officeart/2005/8/layout/hChevron3"/>
    <dgm:cxn modelId="{0F4CDB36-6BDA-48E7-9623-4BFAD7DEFC83}" type="presParOf" srcId="{284D356B-0241-D946-96B1-4BC55C58E133}" destId="{71FF37F5-A557-7B43-925F-770AF3D16AE1}" srcOrd="4" destOrd="0" presId="urn:microsoft.com/office/officeart/2005/8/layout/hChevron3"/>
    <dgm:cxn modelId="{CC39EF2A-6E48-4072-A0DE-14FD6C316D0E}" type="presParOf" srcId="{284D356B-0241-D946-96B1-4BC55C58E133}" destId="{3D4FB67A-805A-2C4C-993E-B427EF76B400}" srcOrd="5" destOrd="0" presId="urn:microsoft.com/office/officeart/2005/8/layout/hChevron3"/>
    <dgm:cxn modelId="{89D104A6-71F0-48A0-8846-014F4C7BAFC9}" type="presParOf" srcId="{284D356B-0241-D946-96B1-4BC55C58E133}" destId="{79550F3A-3F95-884E-ACCB-43377582E7C4}" srcOrd="6" destOrd="0" presId="urn:microsoft.com/office/officeart/2005/8/layout/hChevron3"/>
    <dgm:cxn modelId="{2D49B84E-9D98-4621-8113-7AD0AFA665BD}" type="presParOf" srcId="{284D356B-0241-D946-96B1-4BC55C58E133}" destId="{B7A87CDA-B4BA-3740-9234-96D3326C3678}" srcOrd="7" destOrd="0" presId="urn:microsoft.com/office/officeart/2005/8/layout/hChevron3"/>
    <dgm:cxn modelId="{4FA39F1E-1CEE-4756-B8A0-BBC8E1E8B5C9}" type="presParOf" srcId="{284D356B-0241-D946-96B1-4BC55C58E133}" destId="{2820A2B9-2E12-9D48-9C47-57FFACEF0D03}" srcOrd="8" destOrd="0" presId="urn:microsoft.com/office/officeart/2005/8/layout/hChevron3"/>
    <dgm:cxn modelId="{2D0D3B0C-09D6-4AF7-9D2C-E817C98E5D6A}" type="presParOf" srcId="{284D356B-0241-D946-96B1-4BC55C58E133}" destId="{53CD0F5E-97EA-3E4A-9920-CEB4E7894C2F}" srcOrd="9" destOrd="0" presId="urn:microsoft.com/office/officeart/2005/8/layout/hChevron3"/>
    <dgm:cxn modelId="{8C2B0C5A-2E13-405F-8C2B-4C022B0FC89C}" type="presParOf" srcId="{284D356B-0241-D946-96B1-4BC55C58E133}" destId="{416EBFBE-5AEF-894E-8672-8A8E2729C05B}" srcOrd="10" destOrd="0" presId="urn:microsoft.com/office/officeart/2005/8/layout/hChevron3"/>
    <dgm:cxn modelId="{38399F18-E351-4190-AF80-6DCB0956BE1F}" type="presParOf" srcId="{284D356B-0241-D946-96B1-4BC55C58E133}" destId="{904CA3B7-42E5-C749-B31F-8490B9AE5B70}" srcOrd="11" destOrd="0" presId="urn:microsoft.com/office/officeart/2005/8/layout/hChevron3"/>
    <dgm:cxn modelId="{DB9530B5-1913-448D-B9F8-6ED826DC8E94}" type="presParOf" srcId="{284D356B-0241-D946-96B1-4BC55C58E133}" destId="{03CD5BB6-0B94-1048-A6BF-5DB78CF10016}" srcOrd="12" destOrd="0" presId="urn:microsoft.com/office/officeart/2005/8/layout/hChevron3"/>
    <dgm:cxn modelId="{4463000E-A3BE-4317-9CB2-4575E34F667E}" type="presParOf" srcId="{284D356B-0241-D946-96B1-4BC55C58E133}" destId="{0DF54047-3AE9-7844-8C61-4BC2F690F91E}" srcOrd="13" destOrd="0" presId="urn:microsoft.com/office/officeart/2005/8/layout/hChevron3"/>
    <dgm:cxn modelId="{2DF7B68A-EEB0-4BA2-BCCA-92A21AD8A32D}" type="presParOf" srcId="{284D356B-0241-D946-96B1-4BC55C58E133}" destId="{21F47B06-538F-4884-ADAE-31A97ADE5861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B3BF59E-E3DA-4B82-B7DD-5404E7464119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0BB3FF13-024C-4A27-86EC-DDE58985AFA4}">
      <dgm:prSet phldrT="[Texte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fr-BE" dirty="0" smtClean="0"/>
            <a:t>Citoyens</a:t>
          </a:r>
          <a:endParaRPr lang="fr-BE" dirty="0"/>
        </a:p>
      </dgm:t>
    </dgm:pt>
    <dgm:pt modelId="{DE5B45C4-E9EB-4753-8B3A-E0264191F55D}" type="parTrans" cxnId="{C1852D0E-4055-404B-95F8-CC66709CBBC5}">
      <dgm:prSet/>
      <dgm:spPr/>
      <dgm:t>
        <a:bodyPr/>
        <a:lstStyle/>
        <a:p>
          <a:endParaRPr lang="fr-BE"/>
        </a:p>
      </dgm:t>
    </dgm:pt>
    <dgm:pt modelId="{460E5EFF-3C3A-41B7-A529-7D5E7570E797}" type="sibTrans" cxnId="{C1852D0E-4055-404B-95F8-CC66709CBBC5}">
      <dgm:prSet/>
      <dgm:spPr/>
      <dgm:t>
        <a:bodyPr/>
        <a:lstStyle/>
        <a:p>
          <a:endParaRPr lang="fr-BE"/>
        </a:p>
      </dgm:t>
    </dgm:pt>
    <dgm:pt modelId="{F3F3D6DA-5D19-49E5-BD03-38578EB0649D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fr-BE" dirty="0" smtClean="0"/>
            <a:t>Promoteur</a:t>
          </a:r>
          <a:endParaRPr lang="fr-BE" dirty="0"/>
        </a:p>
      </dgm:t>
    </dgm:pt>
    <dgm:pt modelId="{451148FB-9D8A-4762-99B3-9108D11A47A6}" type="parTrans" cxnId="{06FF7B8C-1B1A-4CD6-B9A4-DEF9F84CC91D}">
      <dgm:prSet/>
      <dgm:spPr/>
      <dgm:t>
        <a:bodyPr/>
        <a:lstStyle/>
        <a:p>
          <a:endParaRPr lang="fr-BE"/>
        </a:p>
      </dgm:t>
    </dgm:pt>
    <dgm:pt modelId="{1A5E5774-109E-4198-ACBD-6B101BE1E42F}" type="sibTrans" cxnId="{06FF7B8C-1B1A-4CD6-B9A4-DEF9F84CC91D}">
      <dgm:prSet/>
      <dgm:spPr/>
      <dgm:t>
        <a:bodyPr/>
        <a:lstStyle/>
        <a:p>
          <a:endParaRPr lang="fr-BE"/>
        </a:p>
      </dgm:t>
    </dgm:pt>
    <dgm:pt modelId="{EBB49534-90E4-4B0C-AC1C-1088D723A176}" type="pres">
      <dgm:prSet presAssocID="{5B3BF59E-E3DA-4B82-B7DD-5404E746411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BE"/>
        </a:p>
      </dgm:t>
    </dgm:pt>
    <dgm:pt modelId="{FE68262F-0369-4254-9407-7F5626D245E3}" type="pres">
      <dgm:prSet presAssocID="{F3F3D6DA-5D19-49E5-BD03-38578EB0649D}" presName="node" presStyleLbl="node1" presStyleIdx="0" presStyleCnt="2" custRadScaleRad="100033" custRadScaleInc="23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A6E6AF54-58A8-4BA7-9957-8C8546B2D8A5}" type="pres">
      <dgm:prSet presAssocID="{1A5E5774-109E-4198-ACBD-6B101BE1E42F}" presName="sibTrans" presStyleLbl="sibTrans2D1" presStyleIdx="0" presStyleCnt="2" custFlipVert="1" custScaleX="93584" custScaleY="88369"/>
      <dgm:spPr/>
      <dgm:t>
        <a:bodyPr/>
        <a:lstStyle/>
        <a:p>
          <a:endParaRPr lang="fr-BE"/>
        </a:p>
      </dgm:t>
    </dgm:pt>
    <dgm:pt modelId="{62EF36E2-6139-49F1-A21B-9B35FDC7E33C}" type="pres">
      <dgm:prSet presAssocID="{1A5E5774-109E-4198-ACBD-6B101BE1E42F}" presName="connectorText" presStyleLbl="sibTrans2D1" presStyleIdx="0" presStyleCnt="2"/>
      <dgm:spPr/>
      <dgm:t>
        <a:bodyPr/>
        <a:lstStyle/>
        <a:p>
          <a:endParaRPr lang="fr-BE"/>
        </a:p>
      </dgm:t>
    </dgm:pt>
    <dgm:pt modelId="{521BE526-47AE-4AF7-92AF-288B18329974}" type="pres">
      <dgm:prSet presAssocID="{0BB3FF13-024C-4A27-86EC-DDE58985AFA4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F99AF8D3-C50A-40ED-983B-9DE12D19EC30}" type="pres">
      <dgm:prSet presAssocID="{460E5EFF-3C3A-41B7-A529-7D5E7570E797}" presName="sibTrans" presStyleLbl="sibTrans2D1" presStyleIdx="1" presStyleCnt="2" custScaleX="99540" custScaleY="100007" custLinFactNeighborX="-9012"/>
      <dgm:spPr/>
      <dgm:t>
        <a:bodyPr/>
        <a:lstStyle/>
        <a:p>
          <a:endParaRPr lang="fr-BE"/>
        </a:p>
      </dgm:t>
    </dgm:pt>
    <dgm:pt modelId="{6810369E-7D7E-4515-AC9A-7D030F868D7B}" type="pres">
      <dgm:prSet presAssocID="{460E5EFF-3C3A-41B7-A529-7D5E7570E797}" presName="connectorText" presStyleLbl="sibTrans2D1" presStyleIdx="1" presStyleCnt="2"/>
      <dgm:spPr/>
      <dgm:t>
        <a:bodyPr/>
        <a:lstStyle/>
        <a:p>
          <a:endParaRPr lang="fr-BE"/>
        </a:p>
      </dgm:t>
    </dgm:pt>
  </dgm:ptLst>
  <dgm:cxnLst>
    <dgm:cxn modelId="{6F53E45D-5D82-43F1-B97A-2E8AE7E29404}" type="presOf" srcId="{1A5E5774-109E-4198-ACBD-6B101BE1E42F}" destId="{A6E6AF54-58A8-4BA7-9957-8C8546B2D8A5}" srcOrd="0" destOrd="0" presId="urn:microsoft.com/office/officeart/2005/8/layout/cycle2"/>
    <dgm:cxn modelId="{46E2946E-752C-4204-A657-5CEEB4C370FD}" type="presOf" srcId="{F3F3D6DA-5D19-49E5-BD03-38578EB0649D}" destId="{FE68262F-0369-4254-9407-7F5626D245E3}" srcOrd="0" destOrd="0" presId="urn:microsoft.com/office/officeart/2005/8/layout/cycle2"/>
    <dgm:cxn modelId="{81FC4318-8A46-406C-BC03-A625F947560D}" type="presOf" srcId="{5B3BF59E-E3DA-4B82-B7DD-5404E7464119}" destId="{EBB49534-90E4-4B0C-AC1C-1088D723A176}" srcOrd="0" destOrd="0" presId="urn:microsoft.com/office/officeart/2005/8/layout/cycle2"/>
    <dgm:cxn modelId="{E48C5CBA-8B0B-4809-99CF-6FE4D387ED8D}" type="presOf" srcId="{0BB3FF13-024C-4A27-86EC-DDE58985AFA4}" destId="{521BE526-47AE-4AF7-92AF-288B18329974}" srcOrd="0" destOrd="0" presId="urn:microsoft.com/office/officeart/2005/8/layout/cycle2"/>
    <dgm:cxn modelId="{88399EE2-B7A6-4283-8DD8-68EE780D9EE2}" type="presOf" srcId="{460E5EFF-3C3A-41B7-A529-7D5E7570E797}" destId="{F99AF8D3-C50A-40ED-983B-9DE12D19EC30}" srcOrd="0" destOrd="0" presId="urn:microsoft.com/office/officeart/2005/8/layout/cycle2"/>
    <dgm:cxn modelId="{C1852D0E-4055-404B-95F8-CC66709CBBC5}" srcId="{5B3BF59E-E3DA-4B82-B7DD-5404E7464119}" destId="{0BB3FF13-024C-4A27-86EC-DDE58985AFA4}" srcOrd="1" destOrd="0" parTransId="{DE5B45C4-E9EB-4753-8B3A-E0264191F55D}" sibTransId="{460E5EFF-3C3A-41B7-A529-7D5E7570E797}"/>
    <dgm:cxn modelId="{06FF7B8C-1B1A-4CD6-B9A4-DEF9F84CC91D}" srcId="{5B3BF59E-E3DA-4B82-B7DD-5404E7464119}" destId="{F3F3D6DA-5D19-49E5-BD03-38578EB0649D}" srcOrd="0" destOrd="0" parTransId="{451148FB-9D8A-4762-99B3-9108D11A47A6}" sibTransId="{1A5E5774-109E-4198-ACBD-6B101BE1E42F}"/>
    <dgm:cxn modelId="{C330C673-928A-4228-B7D7-DED885C3DCC3}" type="presOf" srcId="{1A5E5774-109E-4198-ACBD-6B101BE1E42F}" destId="{62EF36E2-6139-49F1-A21B-9B35FDC7E33C}" srcOrd="1" destOrd="0" presId="urn:microsoft.com/office/officeart/2005/8/layout/cycle2"/>
    <dgm:cxn modelId="{B3B08484-F668-4E6F-99EF-4DD20E9D0A3C}" type="presOf" srcId="{460E5EFF-3C3A-41B7-A529-7D5E7570E797}" destId="{6810369E-7D7E-4515-AC9A-7D030F868D7B}" srcOrd="1" destOrd="0" presId="urn:microsoft.com/office/officeart/2005/8/layout/cycle2"/>
    <dgm:cxn modelId="{B4B7BA6F-E492-4A85-84B4-80ECA1D75768}" type="presParOf" srcId="{EBB49534-90E4-4B0C-AC1C-1088D723A176}" destId="{FE68262F-0369-4254-9407-7F5626D245E3}" srcOrd="0" destOrd="0" presId="urn:microsoft.com/office/officeart/2005/8/layout/cycle2"/>
    <dgm:cxn modelId="{C0FBCD57-18D1-472E-9C9C-3BD7DABD791A}" type="presParOf" srcId="{EBB49534-90E4-4B0C-AC1C-1088D723A176}" destId="{A6E6AF54-58A8-4BA7-9957-8C8546B2D8A5}" srcOrd="1" destOrd="0" presId="urn:microsoft.com/office/officeart/2005/8/layout/cycle2"/>
    <dgm:cxn modelId="{34C5BFC0-E235-49FD-94E0-C3FAF9460C27}" type="presParOf" srcId="{A6E6AF54-58A8-4BA7-9957-8C8546B2D8A5}" destId="{62EF36E2-6139-49F1-A21B-9B35FDC7E33C}" srcOrd="0" destOrd="0" presId="urn:microsoft.com/office/officeart/2005/8/layout/cycle2"/>
    <dgm:cxn modelId="{70F4D288-3D9C-431C-A33D-31D3BE45E02E}" type="presParOf" srcId="{EBB49534-90E4-4B0C-AC1C-1088D723A176}" destId="{521BE526-47AE-4AF7-92AF-288B18329974}" srcOrd="2" destOrd="0" presId="urn:microsoft.com/office/officeart/2005/8/layout/cycle2"/>
    <dgm:cxn modelId="{3C9AA3B5-E134-48F0-869C-06EFAB1EB773}" type="presParOf" srcId="{EBB49534-90E4-4B0C-AC1C-1088D723A176}" destId="{F99AF8D3-C50A-40ED-983B-9DE12D19EC30}" srcOrd="3" destOrd="0" presId="urn:microsoft.com/office/officeart/2005/8/layout/cycle2"/>
    <dgm:cxn modelId="{748013D0-15BB-475A-81BF-82C0C0CB708E}" type="presParOf" srcId="{F99AF8D3-C50A-40ED-983B-9DE12D19EC30}" destId="{6810369E-7D7E-4515-AC9A-7D030F868D7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3BF59E-E3DA-4B82-B7DD-5404E7464119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0BB3FF13-024C-4A27-86EC-DDE58985AFA4}">
      <dgm:prSet phldrT="[Texte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fr-BE" dirty="0" smtClean="0"/>
            <a:t>Citoyens</a:t>
          </a:r>
          <a:endParaRPr lang="fr-BE" dirty="0"/>
        </a:p>
      </dgm:t>
    </dgm:pt>
    <dgm:pt modelId="{DE5B45C4-E9EB-4753-8B3A-E0264191F55D}" type="parTrans" cxnId="{C1852D0E-4055-404B-95F8-CC66709CBBC5}">
      <dgm:prSet/>
      <dgm:spPr/>
      <dgm:t>
        <a:bodyPr/>
        <a:lstStyle/>
        <a:p>
          <a:endParaRPr lang="fr-BE"/>
        </a:p>
      </dgm:t>
    </dgm:pt>
    <dgm:pt modelId="{460E5EFF-3C3A-41B7-A529-7D5E7570E797}" type="sibTrans" cxnId="{C1852D0E-4055-404B-95F8-CC66709CBBC5}">
      <dgm:prSet/>
      <dgm:spPr/>
      <dgm:t>
        <a:bodyPr/>
        <a:lstStyle/>
        <a:p>
          <a:endParaRPr lang="fr-BE"/>
        </a:p>
      </dgm:t>
    </dgm:pt>
    <dgm:pt modelId="{F3F3D6DA-5D19-49E5-BD03-38578EB0649D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fr-BE" dirty="0" smtClean="0"/>
            <a:t>Promoteur</a:t>
          </a:r>
          <a:endParaRPr lang="fr-BE" dirty="0"/>
        </a:p>
      </dgm:t>
    </dgm:pt>
    <dgm:pt modelId="{451148FB-9D8A-4762-99B3-9108D11A47A6}" type="parTrans" cxnId="{06FF7B8C-1B1A-4CD6-B9A4-DEF9F84CC91D}">
      <dgm:prSet/>
      <dgm:spPr/>
      <dgm:t>
        <a:bodyPr/>
        <a:lstStyle/>
        <a:p>
          <a:endParaRPr lang="fr-BE"/>
        </a:p>
      </dgm:t>
    </dgm:pt>
    <dgm:pt modelId="{1A5E5774-109E-4198-ACBD-6B101BE1E42F}" type="sibTrans" cxnId="{06FF7B8C-1B1A-4CD6-B9A4-DEF9F84CC91D}">
      <dgm:prSet/>
      <dgm:spPr/>
      <dgm:t>
        <a:bodyPr/>
        <a:lstStyle/>
        <a:p>
          <a:endParaRPr lang="fr-BE"/>
        </a:p>
      </dgm:t>
    </dgm:pt>
    <dgm:pt modelId="{EBB49534-90E4-4B0C-AC1C-1088D723A176}" type="pres">
      <dgm:prSet presAssocID="{5B3BF59E-E3DA-4B82-B7DD-5404E746411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BE"/>
        </a:p>
      </dgm:t>
    </dgm:pt>
    <dgm:pt modelId="{FE68262F-0369-4254-9407-7F5626D245E3}" type="pres">
      <dgm:prSet presAssocID="{F3F3D6DA-5D19-49E5-BD03-38578EB0649D}" presName="node" presStyleLbl="node1" presStyleIdx="0" presStyleCnt="2" custRadScaleRad="112511" custRadScaleInc="95978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A6E6AF54-58A8-4BA7-9957-8C8546B2D8A5}" type="pres">
      <dgm:prSet presAssocID="{1A5E5774-109E-4198-ACBD-6B101BE1E42F}" presName="sibTrans" presStyleLbl="sibTrans2D1" presStyleIdx="0" presStyleCnt="2" custAng="10769715" custFlipVert="1" custScaleX="93584" custScaleY="126617" custLinFactNeighborY="21986"/>
      <dgm:spPr/>
      <dgm:t>
        <a:bodyPr/>
        <a:lstStyle/>
        <a:p>
          <a:endParaRPr lang="fr-BE"/>
        </a:p>
      </dgm:t>
    </dgm:pt>
    <dgm:pt modelId="{62EF36E2-6139-49F1-A21B-9B35FDC7E33C}" type="pres">
      <dgm:prSet presAssocID="{1A5E5774-109E-4198-ACBD-6B101BE1E42F}" presName="connectorText" presStyleLbl="sibTrans2D1" presStyleIdx="0" presStyleCnt="2"/>
      <dgm:spPr/>
      <dgm:t>
        <a:bodyPr/>
        <a:lstStyle/>
        <a:p>
          <a:endParaRPr lang="fr-BE"/>
        </a:p>
      </dgm:t>
    </dgm:pt>
    <dgm:pt modelId="{521BE526-47AE-4AF7-92AF-288B18329974}" type="pres">
      <dgm:prSet presAssocID="{0BB3FF13-024C-4A27-86EC-DDE58985AFA4}" presName="node" presStyleLbl="node1" presStyleIdx="1" presStyleCnt="2" custRadScaleRad="81343" custRadScaleInc="105299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F99AF8D3-C50A-40ED-983B-9DE12D19EC30}" type="pres">
      <dgm:prSet presAssocID="{460E5EFF-3C3A-41B7-A529-7D5E7570E797}" presName="sibTrans" presStyleLbl="sibTrans2D1" presStyleIdx="1" presStyleCnt="2" custAng="10899840" custScaleX="99540" custScaleY="125988" custLinFactNeighborX="-9012" custLinFactNeighborY="17588"/>
      <dgm:spPr/>
      <dgm:t>
        <a:bodyPr/>
        <a:lstStyle/>
        <a:p>
          <a:endParaRPr lang="fr-BE"/>
        </a:p>
      </dgm:t>
    </dgm:pt>
    <dgm:pt modelId="{6810369E-7D7E-4515-AC9A-7D030F868D7B}" type="pres">
      <dgm:prSet presAssocID="{460E5EFF-3C3A-41B7-A529-7D5E7570E797}" presName="connectorText" presStyleLbl="sibTrans2D1" presStyleIdx="1" presStyleCnt="2"/>
      <dgm:spPr/>
      <dgm:t>
        <a:bodyPr/>
        <a:lstStyle/>
        <a:p>
          <a:endParaRPr lang="fr-BE"/>
        </a:p>
      </dgm:t>
    </dgm:pt>
  </dgm:ptLst>
  <dgm:cxnLst>
    <dgm:cxn modelId="{3031D6BD-46E8-438E-B41A-0ACEE56B6CA8}" type="presOf" srcId="{460E5EFF-3C3A-41B7-A529-7D5E7570E797}" destId="{6810369E-7D7E-4515-AC9A-7D030F868D7B}" srcOrd="1" destOrd="0" presId="urn:microsoft.com/office/officeart/2005/8/layout/cycle2"/>
    <dgm:cxn modelId="{2B69B2C6-94AF-4D4E-BD76-F84D6072584F}" type="presOf" srcId="{0BB3FF13-024C-4A27-86EC-DDE58985AFA4}" destId="{521BE526-47AE-4AF7-92AF-288B18329974}" srcOrd="0" destOrd="0" presId="urn:microsoft.com/office/officeart/2005/8/layout/cycle2"/>
    <dgm:cxn modelId="{634F107F-46C9-4DF4-B877-2AEF85C47D1A}" type="presOf" srcId="{F3F3D6DA-5D19-49E5-BD03-38578EB0649D}" destId="{FE68262F-0369-4254-9407-7F5626D245E3}" srcOrd="0" destOrd="0" presId="urn:microsoft.com/office/officeart/2005/8/layout/cycle2"/>
    <dgm:cxn modelId="{06FF7B8C-1B1A-4CD6-B9A4-DEF9F84CC91D}" srcId="{5B3BF59E-E3DA-4B82-B7DD-5404E7464119}" destId="{F3F3D6DA-5D19-49E5-BD03-38578EB0649D}" srcOrd="0" destOrd="0" parTransId="{451148FB-9D8A-4762-99B3-9108D11A47A6}" sibTransId="{1A5E5774-109E-4198-ACBD-6B101BE1E42F}"/>
    <dgm:cxn modelId="{2C9E9A2D-B6AB-416E-9D03-C04407264BFE}" type="presOf" srcId="{1A5E5774-109E-4198-ACBD-6B101BE1E42F}" destId="{62EF36E2-6139-49F1-A21B-9B35FDC7E33C}" srcOrd="1" destOrd="0" presId="urn:microsoft.com/office/officeart/2005/8/layout/cycle2"/>
    <dgm:cxn modelId="{44D55F73-1933-4B41-857A-8B1188468D5B}" type="presOf" srcId="{460E5EFF-3C3A-41B7-A529-7D5E7570E797}" destId="{F99AF8D3-C50A-40ED-983B-9DE12D19EC30}" srcOrd="0" destOrd="0" presId="urn:microsoft.com/office/officeart/2005/8/layout/cycle2"/>
    <dgm:cxn modelId="{19BB83A6-4ACC-4254-BBC8-6FFCE0805C63}" type="presOf" srcId="{1A5E5774-109E-4198-ACBD-6B101BE1E42F}" destId="{A6E6AF54-58A8-4BA7-9957-8C8546B2D8A5}" srcOrd="0" destOrd="0" presId="urn:microsoft.com/office/officeart/2005/8/layout/cycle2"/>
    <dgm:cxn modelId="{C1852D0E-4055-404B-95F8-CC66709CBBC5}" srcId="{5B3BF59E-E3DA-4B82-B7DD-5404E7464119}" destId="{0BB3FF13-024C-4A27-86EC-DDE58985AFA4}" srcOrd="1" destOrd="0" parTransId="{DE5B45C4-E9EB-4753-8B3A-E0264191F55D}" sibTransId="{460E5EFF-3C3A-41B7-A529-7D5E7570E797}"/>
    <dgm:cxn modelId="{462C8FBF-9367-4752-B37F-530086B0F2D2}" type="presOf" srcId="{5B3BF59E-E3DA-4B82-B7DD-5404E7464119}" destId="{EBB49534-90E4-4B0C-AC1C-1088D723A176}" srcOrd="0" destOrd="0" presId="urn:microsoft.com/office/officeart/2005/8/layout/cycle2"/>
    <dgm:cxn modelId="{27E47715-9C24-42D5-91A1-FCF897153AF6}" type="presParOf" srcId="{EBB49534-90E4-4B0C-AC1C-1088D723A176}" destId="{FE68262F-0369-4254-9407-7F5626D245E3}" srcOrd="0" destOrd="0" presId="urn:microsoft.com/office/officeart/2005/8/layout/cycle2"/>
    <dgm:cxn modelId="{35DA05BF-07A0-458C-9894-F53FB20BDA68}" type="presParOf" srcId="{EBB49534-90E4-4B0C-AC1C-1088D723A176}" destId="{A6E6AF54-58A8-4BA7-9957-8C8546B2D8A5}" srcOrd="1" destOrd="0" presId="urn:microsoft.com/office/officeart/2005/8/layout/cycle2"/>
    <dgm:cxn modelId="{B1B47F7F-CF38-4A58-9D19-17FC5E06500D}" type="presParOf" srcId="{A6E6AF54-58A8-4BA7-9957-8C8546B2D8A5}" destId="{62EF36E2-6139-49F1-A21B-9B35FDC7E33C}" srcOrd="0" destOrd="0" presId="urn:microsoft.com/office/officeart/2005/8/layout/cycle2"/>
    <dgm:cxn modelId="{DC548320-951B-45D7-9DF7-A46F40A3B23D}" type="presParOf" srcId="{EBB49534-90E4-4B0C-AC1C-1088D723A176}" destId="{521BE526-47AE-4AF7-92AF-288B18329974}" srcOrd="2" destOrd="0" presId="urn:microsoft.com/office/officeart/2005/8/layout/cycle2"/>
    <dgm:cxn modelId="{3E6D511C-2F31-4BDF-A0C0-C0512D95A658}" type="presParOf" srcId="{EBB49534-90E4-4B0C-AC1C-1088D723A176}" destId="{F99AF8D3-C50A-40ED-983B-9DE12D19EC30}" srcOrd="3" destOrd="0" presId="urn:microsoft.com/office/officeart/2005/8/layout/cycle2"/>
    <dgm:cxn modelId="{812ADC59-2884-45A5-AD89-D9C681D8FA5F}" type="presParOf" srcId="{F99AF8D3-C50A-40ED-983B-9DE12D19EC30}" destId="{6810369E-7D7E-4515-AC9A-7D030F868D7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BBFE204-69AC-9945-86DD-9F11F77099AC}" type="doc">
      <dgm:prSet loTypeId="urn:microsoft.com/office/officeart/2005/8/layout/hChevron3" loCatId="process" qsTypeId="urn:microsoft.com/office/officeart/2005/8/quickstyle/simple4" qsCatId="simple" csTypeId="urn:microsoft.com/office/officeart/2005/8/colors/accent1_2" csCatId="accent1" phldr="1"/>
      <dgm:spPr/>
    </dgm:pt>
    <dgm:pt modelId="{23766052-DDE4-5445-AAE8-1C7FF66923E9}">
      <dgm:prSet phldrT="[Texte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fr-FR" sz="1200" b="1" dirty="0" smtClean="0"/>
            <a:t>Contacts informels</a:t>
          </a:r>
          <a:endParaRPr lang="fr-FR" sz="1200" b="1" dirty="0"/>
        </a:p>
      </dgm:t>
    </dgm:pt>
    <dgm:pt modelId="{D35B3A25-AB09-3C47-9B15-285BB6BBA0E4}" type="parTrans" cxnId="{DACC4034-AD2F-5747-B429-49ACD31E6B76}">
      <dgm:prSet/>
      <dgm:spPr/>
      <dgm:t>
        <a:bodyPr/>
        <a:lstStyle/>
        <a:p>
          <a:endParaRPr lang="fr-FR"/>
        </a:p>
      </dgm:t>
    </dgm:pt>
    <dgm:pt modelId="{8D8F9BB7-0B29-D744-A229-97406FE8957F}" type="sibTrans" cxnId="{DACC4034-AD2F-5747-B429-49ACD31E6B76}">
      <dgm:prSet/>
      <dgm:spPr/>
      <dgm:t>
        <a:bodyPr/>
        <a:lstStyle/>
        <a:p>
          <a:endParaRPr lang="fr-FR"/>
        </a:p>
      </dgm:t>
    </dgm:pt>
    <dgm:pt modelId="{5C7A0EFA-2937-EB46-9F5F-CE3BAA108058}">
      <dgm:prSet phldrT="[Texte]" custT="1"/>
      <dgm:spPr>
        <a:solidFill>
          <a:srgbClr val="00B050"/>
        </a:solidFill>
      </dgm:spPr>
      <dgm:t>
        <a:bodyPr/>
        <a:lstStyle/>
        <a:p>
          <a:r>
            <a:rPr lang="fr-FR" sz="1200" b="1" dirty="0" smtClean="0"/>
            <a:t>EIE</a:t>
          </a:r>
          <a:endParaRPr lang="fr-FR" sz="1200" b="1" dirty="0"/>
        </a:p>
      </dgm:t>
    </dgm:pt>
    <dgm:pt modelId="{E21FF3A3-BDF8-E349-B28A-3A3D8443A32B}" type="parTrans" cxnId="{80BAED0B-5CDE-5843-A3D8-01414A0C904C}">
      <dgm:prSet/>
      <dgm:spPr/>
      <dgm:t>
        <a:bodyPr/>
        <a:lstStyle/>
        <a:p>
          <a:endParaRPr lang="fr-FR"/>
        </a:p>
      </dgm:t>
    </dgm:pt>
    <dgm:pt modelId="{71182BCA-18FA-5442-9171-6B9F84D91B06}" type="sibTrans" cxnId="{80BAED0B-5CDE-5843-A3D8-01414A0C904C}">
      <dgm:prSet/>
      <dgm:spPr/>
      <dgm:t>
        <a:bodyPr/>
        <a:lstStyle/>
        <a:p>
          <a:endParaRPr lang="fr-FR"/>
        </a:p>
      </dgm:t>
    </dgm:pt>
    <dgm:pt modelId="{3CA289E0-DCB2-7147-A2A9-53FD1E56FF37}">
      <dgm:prSet phldrT="[Texte]" custT="1"/>
      <dgm:spPr>
        <a:solidFill>
          <a:srgbClr val="00B050"/>
        </a:solidFill>
      </dgm:spPr>
      <dgm:t>
        <a:bodyPr/>
        <a:lstStyle/>
        <a:p>
          <a:r>
            <a:rPr lang="fr-FR" sz="1200" b="1" dirty="0" smtClean="0"/>
            <a:t>Demande de permis</a:t>
          </a:r>
          <a:endParaRPr lang="fr-FR" sz="1200" b="1" dirty="0"/>
        </a:p>
      </dgm:t>
    </dgm:pt>
    <dgm:pt modelId="{4391104C-D249-DD46-9970-159DAC2BAD1D}" type="parTrans" cxnId="{4AEAA7D6-5361-5349-BBDD-961C94D1D74B}">
      <dgm:prSet/>
      <dgm:spPr/>
      <dgm:t>
        <a:bodyPr/>
        <a:lstStyle/>
        <a:p>
          <a:endParaRPr lang="fr-FR"/>
        </a:p>
      </dgm:t>
    </dgm:pt>
    <dgm:pt modelId="{0D0387B4-4DE2-DC42-B17F-ED6AA4798844}" type="sibTrans" cxnId="{4AEAA7D6-5361-5349-BBDD-961C94D1D74B}">
      <dgm:prSet/>
      <dgm:spPr/>
      <dgm:t>
        <a:bodyPr/>
        <a:lstStyle/>
        <a:p>
          <a:endParaRPr lang="fr-FR"/>
        </a:p>
      </dgm:t>
    </dgm:pt>
    <dgm:pt modelId="{136EC4E4-9672-674A-A4D2-837B91F6E653}">
      <dgm:prSet phldrT="[Texte]" custT="1"/>
      <dgm:spPr>
        <a:solidFill>
          <a:srgbClr val="00B050"/>
        </a:solidFill>
      </dgm:spPr>
      <dgm:t>
        <a:bodyPr/>
        <a:lstStyle/>
        <a:p>
          <a:r>
            <a:rPr lang="fr-FR" sz="1200" b="1" dirty="0" smtClean="0"/>
            <a:t>Enquête publique</a:t>
          </a:r>
          <a:endParaRPr lang="fr-FR" sz="1200" b="1" dirty="0"/>
        </a:p>
      </dgm:t>
    </dgm:pt>
    <dgm:pt modelId="{40E8D810-4E4D-8D41-9960-0936A7AB6DC3}" type="parTrans" cxnId="{F4972BAA-C121-1945-9909-DC1516DB6A9E}">
      <dgm:prSet/>
      <dgm:spPr/>
      <dgm:t>
        <a:bodyPr/>
        <a:lstStyle/>
        <a:p>
          <a:endParaRPr lang="fr-FR"/>
        </a:p>
      </dgm:t>
    </dgm:pt>
    <dgm:pt modelId="{42E9292C-F422-4C4E-9FF7-799C4D2AC995}" type="sibTrans" cxnId="{F4972BAA-C121-1945-9909-DC1516DB6A9E}">
      <dgm:prSet/>
      <dgm:spPr/>
      <dgm:t>
        <a:bodyPr/>
        <a:lstStyle/>
        <a:p>
          <a:endParaRPr lang="fr-FR"/>
        </a:p>
      </dgm:t>
    </dgm:pt>
    <dgm:pt modelId="{3183E28D-6BCC-154D-9A27-BBED0D65E644}">
      <dgm:prSet phldrT="[Texte]" custT="1"/>
      <dgm:spPr>
        <a:solidFill>
          <a:srgbClr val="00B050"/>
        </a:solidFill>
      </dgm:spPr>
      <dgm:t>
        <a:bodyPr/>
        <a:lstStyle/>
        <a:p>
          <a:r>
            <a:rPr lang="fr-FR" sz="1200" b="1" dirty="0" smtClean="0"/>
            <a:t>Avis des instances</a:t>
          </a:r>
          <a:endParaRPr lang="fr-FR" sz="1200" b="1" dirty="0"/>
        </a:p>
      </dgm:t>
    </dgm:pt>
    <dgm:pt modelId="{EF8D89E7-7FEC-3D47-877F-FF9EC0B44778}" type="parTrans" cxnId="{CF1648C2-A671-7F44-9129-5706B5DCAF88}">
      <dgm:prSet/>
      <dgm:spPr/>
      <dgm:t>
        <a:bodyPr/>
        <a:lstStyle/>
        <a:p>
          <a:endParaRPr lang="fr-FR"/>
        </a:p>
      </dgm:t>
    </dgm:pt>
    <dgm:pt modelId="{6AD413AA-E77B-5440-9AB9-855BC37749DC}" type="sibTrans" cxnId="{CF1648C2-A671-7F44-9129-5706B5DCAF88}">
      <dgm:prSet/>
      <dgm:spPr/>
      <dgm:t>
        <a:bodyPr/>
        <a:lstStyle/>
        <a:p>
          <a:endParaRPr lang="fr-FR"/>
        </a:p>
      </dgm:t>
    </dgm:pt>
    <dgm:pt modelId="{81831A6D-A41C-2246-9AEA-6A3308FB68C6}">
      <dgm:prSet phldrT="[Texte]" custT="1"/>
      <dgm:spPr>
        <a:solidFill>
          <a:srgbClr val="00B050"/>
        </a:solidFill>
      </dgm:spPr>
      <dgm:t>
        <a:bodyPr/>
        <a:lstStyle/>
        <a:p>
          <a:r>
            <a:rPr lang="fr-FR" sz="1200" b="1" dirty="0" smtClean="0"/>
            <a:t>Décision</a:t>
          </a:r>
          <a:endParaRPr lang="fr-FR" sz="1200" b="1" dirty="0"/>
        </a:p>
      </dgm:t>
    </dgm:pt>
    <dgm:pt modelId="{E482B827-33C4-244B-AEBD-BB2922EDB175}" type="parTrans" cxnId="{B24FFBAA-72F9-C546-9837-DE54D96C65D0}">
      <dgm:prSet/>
      <dgm:spPr/>
      <dgm:t>
        <a:bodyPr/>
        <a:lstStyle/>
        <a:p>
          <a:endParaRPr lang="fr-FR"/>
        </a:p>
      </dgm:t>
    </dgm:pt>
    <dgm:pt modelId="{B39E1412-5BE2-2548-ADE0-082388C24391}" type="sibTrans" cxnId="{B24FFBAA-72F9-C546-9837-DE54D96C65D0}">
      <dgm:prSet/>
      <dgm:spPr/>
      <dgm:t>
        <a:bodyPr/>
        <a:lstStyle/>
        <a:p>
          <a:endParaRPr lang="fr-FR"/>
        </a:p>
      </dgm:t>
    </dgm:pt>
    <dgm:pt modelId="{4553FD66-FAA1-C344-B7A3-7AA8412882EA}">
      <dgm:prSet phldrT="[Texte]" custT="1"/>
      <dgm:spPr>
        <a:solidFill>
          <a:srgbClr val="00B050"/>
        </a:solidFill>
      </dgm:spPr>
      <dgm:t>
        <a:bodyPr/>
        <a:lstStyle/>
        <a:p>
          <a:r>
            <a:rPr lang="fr-FR" sz="1200" b="1" dirty="0" smtClean="0"/>
            <a:t>RIP</a:t>
          </a:r>
          <a:endParaRPr lang="fr-FR" sz="1200" b="1" dirty="0"/>
        </a:p>
      </dgm:t>
    </dgm:pt>
    <dgm:pt modelId="{E6A53F38-1BE5-9442-A285-E5B66298F1A1}" type="parTrans" cxnId="{BD8D5562-68D6-8546-81B7-CFD0F38D89CF}">
      <dgm:prSet/>
      <dgm:spPr/>
      <dgm:t>
        <a:bodyPr/>
        <a:lstStyle/>
        <a:p>
          <a:endParaRPr lang="fr-FR"/>
        </a:p>
      </dgm:t>
    </dgm:pt>
    <dgm:pt modelId="{F6411A51-31BD-CE4F-A68E-3381925CEB6A}" type="sibTrans" cxnId="{BD8D5562-68D6-8546-81B7-CFD0F38D89CF}">
      <dgm:prSet/>
      <dgm:spPr/>
      <dgm:t>
        <a:bodyPr/>
        <a:lstStyle/>
        <a:p>
          <a:endParaRPr lang="fr-FR"/>
        </a:p>
      </dgm:t>
    </dgm:pt>
    <dgm:pt modelId="{7E45BB31-9929-4C96-A884-6C76457B7AA3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fr-FR" b="1" dirty="0" err="1" smtClean="0"/>
            <a:t>Construct</a:t>
          </a:r>
          <a:r>
            <a:rPr lang="fr-FR" b="1" dirty="0" smtClean="0"/>
            <a:t>° éoliennes</a:t>
          </a:r>
          <a:endParaRPr lang="fr-BE" dirty="0"/>
        </a:p>
      </dgm:t>
    </dgm:pt>
    <dgm:pt modelId="{CEFFBC1E-DA13-47FF-9597-F29364EA1FE3}" type="parTrans" cxnId="{3301578B-D183-4A90-A8DB-75BAE0D38F2F}">
      <dgm:prSet/>
      <dgm:spPr/>
      <dgm:t>
        <a:bodyPr/>
        <a:lstStyle/>
        <a:p>
          <a:endParaRPr lang="fr-BE"/>
        </a:p>
      </dgm:t>
    </dgm:pt>
    <dgm:pt modelId="{FFFA7152-870E-4A60-8491-12198C413A3C}" type="sibTrans" cxnId="{3301578B-D183-4A90-A8DB-75BAE0D38F2F}">
      <dgm:prSet/>
      <dgm:spPr/>
      <dgm:t>
        <a:bodyPr/>
        <a:lstStyle/>
        <a:p>
          <a:endParaRPr lang="fr-BE"/>
        </a:p>
      </dgm:t>
    </dgm:pt>
    <dgm:pt modelId="{284D356B-0241-D946-96B1-4BC55C58E133}" type="pres">
      <dgm:prSet presAssocID="{7BBFE204-69AC-9945-86DD-9F11F77099AC}" presName="Name0" presStyleCnt="0">
        <dgm:presLayoutVars>
          <dgm:dir/>
          <dgm:resizeHandles val="exact"/>
        </dgm:presLayoutVars>
      </dgm:prSet>
      <dgm:spPr/>
    </dgm:pt>
    <dgm:pt modelId="{345DACDA-50D4-E64E-8307-134350EE4198}" type="pres">
      <dgm:prSet presAssocID="{23766052-DDE4-5445-AAE8-1C7FF66923E9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673DEE-356A-0648-8BDF-85D98DB30CE9}" type="pres">
      <dgm:prSet presAssocID="{8D8F9BB7-0B29-D744-A229-97406FE8957F}" presName="parSpace" presStyleCnt="0"/>
      <dgm:spPr/>
    </dgm:pt>
    <dgm:pt modelId="{6F4E4C3E-7F5F-714B-9B43-483F8802F08C}" type="pres">
      <dgm:prSet presAssocID="{4553FD66-FAA1-C344-B7A3-7AA8412882EA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8273C05-C948-C645-86DB-565FC8EE59FA}" type="pres">
      <dgm:prSet presAssocID="{F6411A51-31BD-CE4F-A68E-3381925CEB6A}" presName="parSpace" presStyleCnt="0"/>
      <dgm:spPr/>
    </dgm:pt>
    <dgm:pt modelId="{71FF37F5-A557-7B43-925F-770AF3D16AE1}" type="pres">
      <dgm:prSet presAssocID="{5C7A0EFA-2937-EB46-9F5F-CE3BAA108058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D4FB67A-805A-2C4C-993E-B427EF76B400}" type="pres">
      <dgm:prSet presAssocID="{71182BCA-18FA-5442-9171-6B9F84D91B06}" presName="parSpace" presStyleCnt="0"/>
      <dgm:spPr/>
    </dgm:pt>
    <dgm:pt modelId="{79550F3A-3F95-884E-ACCB-43377582E7C4}" type="pres">
      <dgm:prSet presAssocID="{3CA289E0-DCB2-7147-A2A9-53FD1E56FF37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7A87CDA-B4BA-3740-9234-96D3326C3678}" type="pres">
      <dgm:prSet presAssocID="{0D0387B4-4DE2-DC42-B17F-ED6AA4798844}" presName="parSpace" presStyleCnt="0"/>
      <dgm:spPr/>
    </dgm:pt>
    <dgm:pt modelId="{2820A2B9-2E12-9D48-9C47-57FFACEF0D03}" type="pres">
      <dgm:prSet presAssocID="{136EC4E4-9672-674A-A4D2-837B91F6E653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CD0F5E-97EA-3E4A-9920-CEB4E7894C2F}" type="pres">
      <dgm:prSet presAssocID="{42E9292C-F422-4C4E-9FF7-799C4D2AC995}" presName="parSpace" presStyleCnt="0"/>
      <dgm:spPr/>
    </dgm:pt>
    <dgm:pt modelId="{416EBFBE-5AEF-894E-8672-8A8E2729C05B}" type="pres">
      <dgm:prSet presAssocID="{3183E28D-6BCC-154D-9A27-BBED0D65E644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4CA3B7-42E5-C749-B31F-8490B9AE5B70}" type="pres">
      <dgm:prSet presAssocID="{6AD413AA-E77B-5440-9AB9-855BC37749DC}" presName="parSpace" presStyleCnt="0"/>
      <dgm:spPr/>
    </dgm:pt>
    <dgm:pt modelId="{03CD5BB6-0B94-1048-A6BF-5DB78CF10016}" type="pres">
      <dgm:prSet presAssocID="{81831A6D-A41C-2246-9AEA-6A3308FB68C6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DF54047-3AE9-7844-8C61-4BC2F690F91E}" type="pres">
      <dgm:prSet presAssocID="{B39E1412-5BE2-2548-ADE0-082388C24391}" presName="parSpace" presStyleCnt="0"/>
      <dgm:spPr/>
    </dgm:pt>
    <dgm:pt modelId="{21F47B06-538F-4884-ADAE-31A97ADE5861}" type="pres">
      <dgm:prSet presAssocID="{7E45BB31-9929-4C96-A884-6C76457B7AA3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D0E3332D-FE52-4948-9253-001EB05E2003}" type="presOf" srcId="{81831A6D-A41C-2246-9AEA-6A3308FB68C6}" destId="{03CD5BB6-0B94-1048-A6BF-5DB78CF10016}" srcOrd="0" destOrd="0" presId="urn:microsoft.com/office/officeart/2005/8/layout/hChevron3"/>
    <dgm:cxn modelId="{4AEAA7D6-5361-5349-BBDD-961C94D1D74B}" srcId="{7BBFE204-69AC-9945-86DD-9F11F77099AC}" destId="{3CA289E0-DCB2-7147-A2A9-53FD1E56FF37}" srcOrd="3" destOrd="0" parTransId="{4391104C-D249-DD46-9970-159DAC2BAD1D}" sibTransId="{0D0387B4-4DE2-DC42-B17F-ED6AA4798844}"/>
    <dgm:cxn modelId="{53E1E96E-0C59-43D2-8192-0DB8FB1A197E}" type="presOf" srcId="{5C7A0EFA-2937-EB46-9F5F-CE3BAA108058}" destId="{71FF37F5-A557-7B43-925F-770AF3D16AE1}" srcOrd="0" destOrd="0" presId="urn:microsoft.com/office/officeart/2005/8/layout/hChevron3"/>
    <dgm:cxn modelId="{BD8D5562-68D6-8546-81B7-CFD0F38D89CF}" srcId="{7BBFE204-69AC-9945-86DD-9F11F77099AC}" destId="{4553FD66-FAA1-C344-B7A3-7AA8412882EA}" srcOrd="1" destOrd="0" parTransId="{E6A53F38-1BE5-9442-A285-E5B66298F1A1}" sibTransId="{F6411A51-31BD-CE4F-A68E-3381925CEB6A}"/>
    <dgm:cxn modelId="{872AA005-5F28-4F50-9ED2-DD310B8A37E4}" type="presOf" srcId="{7BBFE204-69AC-9945-86DD-9F11F77099AC}" destId="{284D356B-0241-D946-96B1-4BC55C58E133}" srcOrd="0" destOrd="0" presId="urn:microsoft.com/office/officeart/2005/8/layout/hChevron3"/>
    <dgm:cxn modelId="{B24FFBAA-72F9-C546-9837-DE54D96C65D0}" srcId="{7BBFE204-69AC-9945-86DD-9F11F77099AC}" destId="{81831A6D-A41C-2246-9AEA-6A3308FB68C6}" srcOrd="6" destOrd="0" parTransId="{E482B827-33C4-244B-AEBD-BB2922EDB175}" sibTransId="{B39E1412-5BE2-2548-ADE0-082388C24391}"/>
    <dgm:cxn modelId="{8E7D423D-DDC8-4809-BC9D-06D9925C70F4}" type="presOf" srcId="{3183E28D-6BCC-154D-9A27-BBED0D65E644}" destId="{416EBFBE-5AEF-894E-8672-8A8E2729C05B}" srcOrd="0" destOrd="0" presId="urn:microsoft.com/office/officeart/2005/8/layout/hChevron3"/>
    <dgm:cxn modelId="{28778052-30D5-4046-8774-DA9630D4D519}" type="presOf" srcId="{4553FD66-FAA1-C344-B7A3-7AA8412882EA}" destId="{6F4E4C3E-7F5F-714B-9B43-483F8802F08C}" srcOrd="0" destOrd="0" presId="urn:microsoft.com/office/officeart/2005/8/layout/hChevron3"/>
    <dgm:cxn modelId="{F4972BAA-C121-1945-9909-DC1516DB6A9E}" srcId="{7BBFE204-69AC-9945-86DD-9F11F77099AC}" destId="{136EC4E4-9672-674A-A4D2-837B91F6E653}" srcOrd="4" destOrd="0" parTransId="{40E8D810-4E4D-8D41-9960-0936A7AB6DC3}" sibTransId="{42E9292C-F422-4C4E-9FF7-799C4D2AC995}"/>
    <dgm:cxn modelId="{DACC4034-AD2F-5747-B429-49ACD31E6B76}" srcId="{7BBFE204-69AC-9945-86DD-9F11F77099AC}" destId="{23766052-DDE4-5445-AAE8-1C7FF66923E9}" srcOrd="0" destOrd="0" parTransId="{D35B3A25-AB09-3C47-9B15-285BB6BBA0E4}" sibTransId="{8D8F9BB7-0B29-D744-A229-97406FE8957F}"/>
    <dgm:cxn modelId="{CF1648C2-A671-7F44-9129-5706B5DCAF88}" srcId="{7BBFE204-69AC-9945-86DD-9F11F77099AC}" destId="{3183E28D-6BCC-154D-9A27-BBED0D65E644}" srcOrd="5" destOrd="0" parTransId="{EF8D89E7-7FEC-3D47-877F-FF9EC0B44778}" sibTransId="{6AD413AA-E77B-5440-9AB9-855BC37749DC}"/>
    <dgm:cxn modelId="{8216F387-264A-481F-9290-194BE94F6A7F}" type="presOf" srcId="{136EC4E4-9672-674A-A4D2-837B91F6E653}" destId="{2820A2B9-2E12-9D48-9C47-57FFACEF0D03}" srcOrd="0" destOrd="0" presId="urn:microsoft.com/office/officeart/2005/8/layout/hChevron3"/>
    <dgm:cxn modelId="{80BAED0B-5CDE-5843-A3D8-01414A0C904C}" srcId="{7BBFE204-69AC-9945-86DD-9F11F77099AC}" destId="{5C7A0EFA-2937-EB46-9F5F-CE3BAA108058}" srcOrd="2" destOrd="0" parTransId="{E21FF3A3-BDF8-E349-B28A-3A3D8443A32B}" sibTransId="{71182BCA-18FA-5442-9171-6B9F84D91B06}"/>
    <dgm:cxn modelId="{8743FAB8-C53A-4CA5-AE86-87C7E7656528}" type="presOf" srcId="{23766052-DDE4-5445-AAE8-1C7FF66923E9}" destId="{345DACDA-50D4-E64E-8307-134350EE4198}" srcOrd="0" destOrd="0" presId="urn:microsoft.com/office/officeart/2005/8/layout/hChevron3"/>
    <dgm:cxn modelId="{243FF226-7A58-4E32-B13D-8DD9AF4851AE}" type="presOf" srcId="{3CA289E0-DCB2-7147-A2A9-53FD1E56FF37}" destId="{79550F3A-3F95-884E-ACCB-43377582E7C4}" srcOrd="0" destOrd="0" presId="urn:microsoft.com/office/officeart/2005/8/layout/hChevron3"/>
    <dgm:cxn modelId="{3301578B-D183-4A90-A8DB-75BAE0D38F2F}" srcId="{7BBFE204-69AC-9945-86DD-9F11F77099AC}" destId="{7E45BB31-9929-4C96-A884-6C76457B7AA3}" srcOrd="7" destOrd="0" parTransId="{CEFFBC1E-DA13-47FF-9597-F29364EA1FE3}" sibTransId="{FFFA7152-870E-4A60-8491-12198C413A3C}"/>
    <dgm:cxn modelId="{E6C495EB-2B38-4440-975D-570AFCBDFA1B}" type="presOf" srcId="{7E45BB31-9929-4C96-A884-6C76457B7AA3}" destId="{21F47B06-538F-4884-ADAE-31A97ADE5861}" srcOrd="0" destOrd="0" presId="urn:microsoft.com/office/officeart/2005/8/layout/hChevron3"/>
    <dgm:cxn modelId="{4C49184C-BACA-4246-A570-FD7D5CB66C42}" type="presParOf" srcId="{284D356B-0241-D946-96B1-4BC55C58E133}" destId="{345DACDA-50D4-E64E-8307-134350EE4198}" srcOrd="0" destOrd="0" presId="urn:microsoft.com/office/officeart/2005/8/layout/hChevron3"/>
    <dgm:cxn modelId="{B0847A61-2ACB-445E-A253-D07CFBF72A3A}" type="presParOf" srcId="{284D356B-0241-D946-96B1-4BC55C58E133}" destId="{0C673DEE-356A-0648-8BDF-85D98DB30CE9}" srcOrd="1" destOrd="0" presId="urn:microsoft.com/office/officeart/2005/8/layout/hChevron3"/>
    <dgm:cxn modelId="{632ACA6A-E71B-4EF0-9076-8B082AB79B34}" type="presParOf" srcId="{284D356B-0241-D946-96B1-4BC55C58E133}" destId="{6F4E4C3E-7F5F-714B-9B43-483F8802F08C}" srcOrd="2" destOrd="0" presId="urn:microsoft.com/office/officeart/2005/8/layout/hChevron3"/>
    <dgm:cxn modelId="{337BBE53-1CB3-4AEA-BD42-75D4BE7C8438}" type="presParOf" srcId="{284D356B-0241-D946-96B1-4BC55C58E133}" destId="{F8273C05-C948-C645-86DB-565FC8EE59FA}" srcOrd="3" destOrd="0" presId="urn:microsoft.com/office/officeart/2005/8/layout/hChevron3"/>
    <dgm:cxn modelId="{C775E86C-4328-48F8-B31A-9B3C29D3B944}" type="presParOf" srcId="{284D356B-0241-D946-96B1-4BC55C58E133}" destId="{71FF37F5-A557-7B43-925F-770AF3D16AE1}" srcOrd="4" destOrd="0" presId="urn:microsoft.com/office/officeart/2005/8/layout/hChevron3"/>
    <dgm:cxn modelId="{1C3A8931-936A-46EA-A5EB-FE4C13E27F92}" type="presParOf" srcId="{284D356B-0241-D946-96B1-4BC55C58E133}" destId="{3D4FB67A-805A-2C4C-993E-B427EF76B400}" srcOrd="5" destOrd="0" presId="urn:microsoft.com/office/officeart/2005/8/layout/hChevron3"/>
    <dgm:cxn modelId="{BC395979-277C-4BE0-8546-6A733564B10D}" type="presParOf" srcId="{284D356B-0241-D946-96B1-4BC55C58E133}" destId="{79550F3A-3F95-884E-ACCB-43377582E7C4}" srcOrd="6" destOrd="0" presId="urn:microsoft.com/office/officeart/2005/8/layout/hChevron3"/>
    <dgm:cxn modelId="{31729CF5-8D0C-4E8D-8B05-DBEB0FFA1D1F}" type="presParOf" srcId="{284D356B-0241-D946-96B1-4BC55C58E133}" destId="{B7A87CDA-B4BA-3740-9234-96D3326C3678}" srcOrd="7" destOrd="0" presId="urn:microsoft.com/office/officeart/2005/8/layout/hChevron3"/>
    <dgm:cxn modelId="{D29596BB-AE40-4C26-9A35-E845832C11A4}" type="presParOf" srcId="{284D356B-0241-D946-96B1-4BC55C58E133}" destId="{2820A2B9-2E12-9D48-9C47-57FFACEF0D03}" srcOrd="8" destOrd="0" presId="urn:microsoft.com/office/officeart/2005/8/layout/hChevron3"/>
    <dgm:cxn modelId="{527FF342-0B7F-41ED-9CEA-26367E0ACF23}" type="presParOf" srcId="{284D356B-0241-D946-96B1-4BC55C58E133}" destId="{53CD0F5E-97EA-3E4A-9920-CEB4E7894C2F}" srcOrd="9" destOrd="0" presId="urn:microsoft.com/office/officeart/2005/8/layout/hChevron3"/>
    <dgm:cxn modelId="{1A503C39-4F50-46A1-9DFE-42307CCBC41E}" type="presParOf" srcId="{284D356B-0241-D946-96B1-4BC55C58E133}" destId="{416EBFBE-5AEF-894E-8672-8A8E2729C05B}" srcOrd="10" destOrd="0" presId="urn:microsoft.com/office/officeart/2005/8/layout/hChevron3"/>
    <dgm:cxn modelId="{9E539A51-CA9E-478E-B595-C08D20CA9C28}" type="presParOf" srcId="{284D356B-0241-D946-96B1-4BC55C58E133}" destId="{904CA3B7-42E5-C749-B31F-8490B9AE5B70}" srcOrd="11" destOrd="0" presId="urn:microsoft.com/office/officeart/2005/8/layout/hChevron3"/>
    <dgm:cxn modelId="{A0986620-DAF8-4270-A491-647E55A7BF3A}" type="presParOf" srcId="{284D356B-0241-D946-96B1-4BC55C58E133}" destId="{03CD5BB6-0B94-1048-A6BF-5DB78CF10016}" srcOrd="12" destOrd="0" presId="urn:microsoft.com/office/officeart/2005/8/layout/hChevron3"/>
    <dgm:cxn modelId="{0D798F7C-499A-4926-AEA1-78EB7A2B9BAC}" type="presParOf" srcId="{284D356B-0241-D946-96B1-4BC55C58E133}" destId="{0DF54047-3AE9-7844-8C61-4BC2F690F91E}" srcOrd="13" destOrd="0" presId="urn:microsoft.com/office/officeart/2005/8/layout/hChevron3"/>
    <dgm:cxn modelId="{ECAA8F2E-05E1-468A-8715-810C8F8D1971}" type="presParOf" srcId="{284D356B-0241-D946-96B1-4BC55C58E133}" destId="{21F47B06-538F-4884-ADAE-31A97ADE5861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68262F-0369-4254-9407-7F5626D245E3}">
      <dsp:nvSpPr>
        <dsp:cNvPr id="0" name=""/>
        <dsp:cNvSpPr/>
      </dsp:nvSpPr>
      <dsp:spPr>
        <a:xfrm>
          <a:off x="574284" y="131280"/>
          <a:ext cx="1192845" cy="1113995"/>
        </a:xfrm>
        <a:prstGeom prst="ellipse">
          <a:avLst/>
        </a:prstGeom>
        <a:solidFill>
          <a:schemeClr val="accent1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500" kern="1200" dirty="0" smtClean="0"/>
            <a:t>Promoteur</a:t>
          </a:r>
          <a:endParaRPr lang="fr-BE" sz="1500" kern="1200" dirty="0"/>
        </a:p>
      </dsp:txBody>
      <dsp:txXfrm>
        <a:off x="748972" y="294421"/>
        <a:ext cx="843469" cy="787713"/>
      </dsp:txXfrm>
    </dsp:sp>
    <dsp:sp modelId="{A6E6AF54-58A8-4BA7-9957-8C8546B2D8A5}">
      <dsp:nvSpPr>
        <dsp:cNvPr id="0" name=""/>
        <dsp:cNvSpPr/>
      </dsp:nvSpPr>
      <dsp:spPr>
        <a:xfrm rot="5354254" flipV="1">
          <a:off x="1426476" y="1183992"/>
          <a:ext cx="607208" cy="4760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BE" sz="1200" kern="1200"/>
        </a:p>
      </dsp:txBody>
      <dsp:txXfrm rot="10800000">
        <a:off x="1496932" y="1207801"/>
        <a:ext cx="464395" cy="285626"/>
      </dsp:txXfrm>
    </dsp:sp>
    <dsp:sp modelId="{521BE526-47AE-4AF7-92AF-288B18329974}">
      <dsp:nvSpPr>
        <dsp:cNvPr id="0" name=""/>
        <dsp:cNvSpPr/>
      </dsp:nvSpPr>
      <dsp:spPr>
        <a:xfrm>
          <a:off x="576783" y="1549948"/>
          <a:ext cx="1192845" cy="1113995"/>
        </a:xfrm>
        <a:prstGeom prst="ellipse">
          <a:avLst/>
        </a:prstGeom>
        <a:solidFill>
          <a:schemeClr val="accent1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500" kern="1200" dirty="0" smtClean="0"/>
            <a:t>Citoyens</a:t>
          </a:r>
          <a:endParaRPr lang="fr-BE" sz="1500" kern="1200" dirty="0"/>
        </a:p>
      </dsp:txBody>
      <dsp:txXfrm>
        <a:off x="751471" y="1713089"/>
        <a:ext cx="843469" cy="787713"/>
      </dsp:txXfrm>
    </dsp:sp>
    <dsp:sp modelId="{F99AF8D3-C50A-40ED-983B-9DE12D19EC30}">
      <dsp:nvSpPr>
        <dsp:cNvPr id="0" name=""/>
        <dsp:cNvSpPr/>
      </dsp:nvSpPr>
      <dsp:spPr>
        <a:xfrm rot="5304449">
          <a:off x="338980" y="1190081"/>
          <a:ext cx="545114" cy="4736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BE" sz="1200" kern="1200"/>
        </a:p>
      </dsp:txBody>
      <dsp:txXfrm rot="10800000">
        <a:off x="408057" y="1213792"/>
        <a:ext cx="403010" cy="2842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5DACDA-50D4-E64E-8307-134350EE4198}">
      <dsp:nvSpPr>
        <dsp:cNvPr id="0" name=""/>
        <dsp:cNvSpPr/>
      </dsp:nvSpPr>
      <dsp:spPr>
        <a:xfrm>
          <a:off x="4464" y="623279"/>
          <a:ext cx="1384101" cy="553640"/>
        </a:xfrm>
        <a:prstGeom prst="homePlate">
          <a:avLst/>
        </a:prstGeom>
        <a:solidFill>
          <a:schemeClr val="accent1">
            <a:lumMod val="5000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32004" rIns="16002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Contacts informels</a:t>
          </a:r>
          <a:endParaRPr lang="fr-FR" sz="1200" b="1" kern="1200" dirty="0"/>
        </a:p>
      </dsp:txBody>
      <dsp:txXfrm>
        <a:off x="4464" y="623279"/>
        <a:ext cx="1245691" cy="553640"/>
      </dsp:txXfrm>
    </dsp:sp>
    <dsp:sp modelId="{6F4E4C3E-7F5F-714B-9B43-483F8802F08C}">
      <dsp:nvSpPr>
        <dsp:cNvPr id="0" name=""/>
        <dsp:cNvSpPr/>
      </dsp:nvSpPr>
      <dsp:spPr>
        <a:xfrm>
          <a:off x="1111746" y="623279"/>
          <a:ext cx="1384101" cy="553640"/>
        </a:xfrm>
        <a:prstGeom prst="chevron">
          <a:avLst/>
        </a:prstGeom>
        <a:solidFill>
          <a:srgbClr val="00B050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RIP</a:t>
          </a:r>
          <a:endParaRPr lang="fr-FR" sz="1200" b="1" kern="1200" dirty="0"/>
        </a:p>
      </dsp:txBody>
      <dsp:txXfrm>
        <a:off x="1388566" y="623279"/>
        <a:ext cx="830461" cy="553640"/>
      </dsp:txXfrm>
    </dsp:sp>
    <dsp:sp modelId="{71FF37F5-A557-7B43-925F-770AF3D16AE1}">
      <dsp:nvSpPr>
        <dsp:cNvPr id="0" name=""/>
        <dsp:cNvSpPr/>
      </dsp:nvSpPr>
      <dsp:spPr>
        <a:xfrm>
          <a:off x="2219027" y="623279"/>
          <a:ext cx="1384101" cy="553640"/>
        </a:xfrm>
        <a:prstGeom prst="chevron">
          <a:avLst/>
        </a:prstGeom>
        <a:solidFill>
          <a:srgbClr val="00B050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EIE</a:t>
          </a:r>
          <a:endParaRPr lang="fr-FR" sz="1200" b="1" kern="1200" dirty="0"/>
        </a:p>
      </dsp:txBody>
      <dsp:txXfrm>
        <a:off x="2495847" y="623279"/>
        <a:ext cx="830461" cy="553640"/>
      </dsp:txXfrm>
    </dsp:sp>
    <dsp:sp modelId="{79550F3A-3F95-884E-ACCB-43377582E7C4}">
      <dsp:nvSpPr>
        <dsp:cNvPr id="0" name=""/>
        <dsp:cNvSpPr/>
      </dsp:nvSpPr>
      <dsp:spPr>
        <a:xfrm>
          <a:off x="3326308" y="623279"/>
          <a:ext cx="1384101" cy="553640"/>
        </a:xfrm>
        <a:prstGeom prst="chevron">
          <a:avLst/>
        </a:prstGeom>
        <a:solidFill>
          <a:srgbClr val="00B050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Demande de permis</a:t>
          </a:r>
          <a:endParaRPr lang="fr-FR" sz="1200" b="1" kern="1200" dirty="0"/>
        </a:p>
      </dsp:txBody>
      <dsp:txXfrm>
        <a:off x="3603128" y="623279"/>
        <a:ext cx="830461" cy="553640"/>
      </dsp:txXfrm>
    </dsp:sp>
    <dsp:sp modelId="{2820A2B9-2E12-9D48-9C47-57FFACEF0D03}">
      <dsp:nvSpPr>
        <dsp:cNvPr id="0" name=""/>
        <dsp:cNvSpPr/>
      </dsp:nvSpPr>
      <dsp:spPr>
        <a:xfrm>
          <a:off x="4433589" y="623279"/>
          <a:ext cx="1384101" cy="553640"/>
        </a:xfrm>
        <a:prstGeom prst="chevron">
          <a:avLst/>
        </a:prstGeom>
        <a:solidFill>
          <a:srgbClr val="00B050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Enquête publique</a:t>
          </a:r>
          <a:endParaRPr lang="fr-FR" sz="1200" b="1" kern="1200" dirty="0"/>
        </a:p>
      </dsp:txBody>
      <dsp:txXfrm>
        <a:off x="4710409" y="623279"/>
        <a:ext cx="830461" cy="553640"/>
      </dsp:txXfrm>
    </dsp:sp>
    <dsp:sp modelId="{416EBFBE-5AEF-894E-8672-8A8E2729C05B}">
      <dsp:nvSpPr>
        <dsp:cNvPr id="0" name=""/>
        <dsp:cNvSpPr/>
      </dsp:nvSpPr>
      <dsp:spPr>
        <a:xfrm>
          <a:off x="5540871" y="623279"/>
          <a:ext cx="1384101" cy="553640"/>
        </a:xfrm>
        <a:prstGeom prst="chevron">
          <a:avLst/>
        </a:prstGeom>
        <a:solidFill>
          <a:srgbClr val="00B050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Avis des instances</a:t>
          </a:r>
          <a:endParaRPr lang="fr-FR" sz="1200" b="1" kern="1200" dirty="0"/>
        </a:p>
      </dsp:txBody>
      <dsp:txXfrm>
        <a:off x="5817691" y="623279"/>
        <a:ext cx="830461" cy="553640"/>
      </dsp:txXfrm>
    </dsp:sp>
    <dsp:sp modelId="{03CD5BB6-0B94-1048-A6BF-5DB78CF10016}">
      <dsp:nvSpPr>
        <dsp:cNvPr id="0" name=""/>
        <dsp:cNvSpPr/>
      </dsp:nvSpPr>
      <dsp:spPr>
        <a:xfrm>
          <a:off x="6648152" y="623279"/>
          <a:ext cx="1384101" cy="553640"/>
        </a:xfrm>
        <a:prstGeom prst="chevron">
          <a:avLst/>
        </a:prstGeom>
        <a:solidFill>
          <a:srgbClr val="00B050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Décision</a:t>
          </a:r>
          <a:endParaRPr lang="fr-FR" sz="1200" b="1" kern="1200" dirty="0"/>
        </a:p>
      </dsp:txBody>
      <dsp:txXfrm>
        <a:off x="6924972" y="623279"/>
        <a:ext cx="830461" cy="553640"/>
      </dsp:txXfrm>
    </dsp:sp>
    <dsp:sp modelId="{21F47B06-538F-4884-ADAE-31A97ADE5861}">
      <dsp:nvSpPr>
        <dsp:cNvPr id="0" name=""/>
        <dsp:cNvSpPr/>
      </dsp:nvSpPr>
      <dsp:spPr>
        <a:xfrm>
          <a:off x="7755433" y="623279"/>
          <a:ext cx="1384101" cy="553640"/>
        </a:xfrm>
        <a:prstGeom prst="chevron">
          <a:avLst/>
        </a:prstGeom>
        <a:solidFill>
          <a:schemeClr val="accent1">
            <a:lumMod val="5000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err="1" smtClean="0"/>
            <a:t>Construct</a:t>
          </a:r>
          <a:r>
            <a:rPr lang="fr-FR" sz="1400" b="1" kern="1200" dirty="0" smtClean="0"/>
            <a:t>° éoliennes</a:t>
          </a:r>
          <a:endParaRPr lang="fr-BE" sz="1400" kern="1200" dirty="0"/>
        </a:p>
      </dsp:txBody>
      <dsp:txXfrm>
        <a:off x="8032253" y="623279"/>
        <a:ext cx="830461" cy="5536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68262F-0369-4254-9407-7F5626D245E3}">
      <dsp:nvSpPr>
        <dsp:cNvPr id="0" name=""/>
        <dsp:cNvSpPr/>
      </dsp:nvSpPr>
      <dsp:spPr>
        <a:xfrm>
          <a:off x="50" y="400319"/>
          <a:ext cx="976829" cy="976829"/>
        </a:xfrm>
        <a:prstGeom prst="ellipse">
          <a:avLst/>
        </a:prstGeom>
        <a:solidFill>
          <a:schemeClr val="accent1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200" kern="1200" dirty="0" smtClean="0"/>
            <a:t>Promoteur</a:t>
          </a:r>
          <a:endParaRPr lang="fr-BE" sz="1200" kern="1200" dirty="0"/>
        </a:p>
      </dsp:txBody>
      <dsp:txXfrm>
        <a:off x="143103" y="543372"/>
        <a:ext cx="690723" cy="690723"/>
      </dsp:txXfrm>
    </dsp:sp>
    <dsp:sp modelId="{A6E6AF54-58A8-4BA7-9957-8C8546B2D8A5}">
      <dsp:nvSpPr>
        <dsp:cNvPr id="0" name=""/>
        <dsp:cNvSpPr/>
      </dsp:nvSpPr>
      <dsp:spPr>
        <a:xfrm rot="21599327" flipV="1">
          <a:off x="920480" y="281577"/>
          <a:ext cx="570087" cy="2913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BE" sz="900" kern="1200"/>
        </a:p>
      </dsp:txBody>
      <dsp:txXfrm rot="-10800000">
        <a:off x="920480" y="339853"/>
        <a:ext cx="482687" cy="174800"/>
      </dsp:txXfrm>
    </dsp:sp>
    <dsp:sp modelId="{521BE526-47AE-4AF7-92AF-288B18329974}">
      <dsp:nvSpPr>
        <dsp:cNvPr id="0" name=""/>
        <dsp:cNvSpPr/>
      </dsp:nvSpPr>
      <dsp:spPr>
        <a:xfrm>
          <a:off x="1468533" y="400585"/>
          <a:ext cx="976829" cy="976829"/>
        </a:xfrm>
        <a:prstGeom prst="ellipse">
          <a:avLst/>
        </a:prstGeom>
        <a:solidFill>
          <a:schemeClr val="accent1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200" kern="1200" dirty="0" smtClean="0"/>
            <a:t>Citoyens</a:t>
          </a:r>
          <a:endParaRPr lang="fr-BE" sz="1200" kern="1200" dirty="0"/>
        </a:p>
      </dsp:txBody>
      <dsp:txXfrm>
        <a:off x="1611586" y="543638"/>
        <a:ext cx="690723" cy="690723"/>
      </dsp:txXfrm>
    </dsp:sp>
    <dsp:sp modelId="{F99AF8D3-C50A-40ED-983B-9DE12D19EC30}">
      <dsp:nvSpPr>
        <dsp:cNvPr id="0" name=""/>
        <dsp:cNvSpPr/>
      </dsp:nvSpPr>
      <dsp:spPr>
        <a:xfrm rot="10800569">
          <a:off x="881656" y="1185695"/>
          <a:ext cx="606545" cy="3297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BE" sz="900" kern="1200"/>
        </a:p>
      </dsp:txBody>
      <dsp:txXfrm rot="10800000">
        <a:off x="980567" y="1251643"/>
        <a:ext cx="507634" cy="19782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68262F-0369-4254-9407-7F5626D245E3}">
      <dsp:nvSpPr>
        <dsp:cNvPr id="0" name=""/>
        <dsp:cNvSpPr/>
      </dsp:nvSpPr>
      <dsp:spPr>
        <a:xfrm>
          <a:off x="681708" y="55274"/>
          <a:ext cx="978023" cy="978023"/>
        </a:xfrm>
        <a:prstGeom prst="ellipse">
          <a:avLst/>
        </a:prstGeom>
        <a:solidFill>
          <a:schemeClr val="accent1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200" kern="1200" dirty="0" smtClean="0"/>
            <a:t>Promoteur</a:t>
          </a:r>
          <a:endParaRPr lang="fr-BE" sz="1200" kern="1200" dirty="0"/>
        </a:p>
      </dsp:txBody>
      <dsp:txXfrm>
        <a:off x="824936" y="198502"/>
        <a:ext cx="691567" cy="691567"/>
      </dsp:txXfrm>
    </dsp:sp>
    <dsp:sp modelId="{A6E6AF54-58A8-4BA7-9957-8C8546B2D8A5}">
      <dsp:nvSpPr>
        <dsp:cNvPr id="0" name=""/>
        <dsp:cNvSpPr/>
      </dsp:nvSpPr>
      <dsp:spPr>
        <a:xfrm rot="5400000" flipV="1">
          <a:off x="1356762" y="1077864"/>
          <a:ext cx="569679" cy="4179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BE" sz="900" kern="1200"/>
        </a:p>
      </dsp:txBody>
      <dsp:txXfrm rot="10800000">
        <a:off x="1419453" y="1098761"/>
        <a:ext cx="444297" cy="250765"/>
      </dsp:txXfrm>
    </dsp:sp>
    <dsp:sp modelId="{521BE526-47AE-4AF7-92AF-288B18329974}">
      <dsp:nvSpPr>
        <dsp:cNvPr id="0" name=""/>
        <dsp:cNvSpPr/>
      </dsp:nvSpPr>
      <dsp:spPr>
        <a:xfrm>
          <a:off x="684206" y="1473590"/>
          <a:ext cx="978023" cy="978023"/>
        </a:xfrm>
        <a:prstGeom prst="ellipse">
          <a:avLst/>
        </a:prstGeom>
        <a:solidFill>
          <a:schemeClr val="accent1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200" kern="1200" dirty="0" smtClean="0"/>
            <a:t>Citoyens</a:t>
          </a:r>
          <a:endParaRPr lang="fr-BE" sz="1200" kern="1200" dirty="0"/>
        </a:p>
      </dsp:txBody>
      <dsp:txXfrm>
        <a:off x="827434" y="1616818"/>
        <a:ext cx="691567" cy="691567"/>
      </dsp:txXfrm>
    </dsp:sp>
    <dsp:sp modelId="{F99AF8D3-C50A-40ED-983B-9DE12D19EC30}">
      <dsp:nvSpPr>
        <dsp:cNvPr id="0" name=""/>
        <dsp:cNvSpPr/>
      </dsp:nvSpPr>
      <dsp:spPr>
        <a:xfrm rot="5400000">
          <a:off x="411828" y="1089074"/>
          <a:ext cx="535635" cy="4158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BE" sz="900" kern="1200"/>
        </a:p>
      </dsp:txBody>
      <dsp:txXfrm rot="10800000">
        <a:off x="474208" y="1109868"/>
        <a:ext cx="410876" cy="2495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5DACDA-50D4-E64E-8307-134350EE4198}">
      <dsp:nvSpPr>
        <dsp:cNvPr id="0" name=""/>
        <dsp:cNvSpPr/>
      </dsp:nvSpPr>
      <dsp:spPr>
        <a:xfrm>
          <a:off x="4464" y="623279"/>
          <a:ext cx="1384101" cy="553640"/>
        </a:xfrm>
        <a:prstGeom prst="homePlate">
          <a:avLst/>
        </a:prstGeom>
        <a:solidFill>
          <a:schemeClr val="accent1">
            <a:lumMod val="5000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32004" rIns="16002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Contacts informels</a:t>
          </a:r>
          <a:endParaRPr lang="fr-FR" sz="1200" b="1" kern="1200" dirty="0"/>
        </a:p>
      </dsp:txBody>
      <dsp:txXfrm>
        <a:off x="4464" y="623279"/>
        <a:ext cx="1245691" cy="553640"/>
      </dsp:txXfrm>
    </dsp:sp>
    <dsp:sp modelId="{6F4E4C3E-7F5F-714B-9B43-483F8802F08C}">
      <dsp:nvSpPr>
        <dsp:cNvPr id="0" name=""/>
        <dsp:cNvSpPr/>
      </dsp:nvSpPr>
      <dsp:spPr>
        <a:xfrm>
          <a:off x="1111746" y="623279"/>
          <a:ext cx="1384101" cy="553640"/>
        </a:xfrm>
        <a:prstGeom prst="chevron">
          <a:avLst/>
        </a:prstGeom>
        <a:solidFill>
          <a:srgbClr val="00B050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RIP</a:t>
          </a:r>
          <a:endParaRPr lang="fr-FR" sz="1200" b="1" kern="1200" dirty="0"/>
        </a:p>
      </dsp:txBody>
      <dsp:txXfrm>
        <a:off x="1388566" y="623279"/>
        <a:ext cx="830461" cy="553640"/>
      </dsp:txXfrm>
    </dsp:sp>
    <dsp:sp modelId="{71FF37F5-A557-7B43-925F-770AF3D16AE1}">
      <dsp:nvSpPr>
        <dsp:cNvPr id="0" name=""/>
        <dsp:cNvSpPr/>
      </dsp:nvSpPr>
      <dsp:spPr>
        <a:xfrm>
          <a:off x="2219027" y="623279"/>
          <a:ext cx="1384101" cy="553640"/>
        </a:xfrm>
        <a:prstGeom prst="chevron">
          <a:avLst/>
        </a:prstGeom>
        <a:solidFill>
          <a:srgbClr val="00B050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EIE</a:t>
          </a:r>
          <a:endParaRPr lang="fr-FR" sz="1200" b="1" kern="1200" dirty="0"/>
        </a:p>
      </dsp:txBody>
      <dsp:txXfrm>
        <a:off x="2495847" y="623279"/>
        <a:ext cx="830461" cy="553640"/>
      </dsp:txXfrm>
    </dsp:sp>
    <dsp:sp modelId="{79550F3A-3F95-884E-ACCB-43377582E7C4}">
      <dsp:nvSpPr>
        <dsp:cNvPr id="0" name=""/>
        <dsp:cNvSpPr/>
      </dsp:nvSpPr>
      <dsp:spPr>
        <a:xfrm>
          <a:off x="3326308" y="623279"/>
          <a:ext cx="1384101" cy="553640"/>
        </a:xfrm>
        <a:prstGeom prst="chevron">
          <a:avLst/>
        </a:prstGeom>
        <a:solidFill>
          <a:srgbClr val="00B050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Demande de permis</a:t>
          </a:r>
          <a:endParaRPr lang="fr-FR" sz="1200" b="1" kern="1200" dirty="0"/>
        </a:p>
      </dsp:txBody>
      <dsp:txXfrm>
        <a:off x="3603128" y="623279"/>
        <a:ext cx="830461" cy="553640"/>
      </dsp:txXfrm>
    </dsp:sp>
    <dsp:sp modelId="{2820A2B9-2E12-9D48-9C47-57FFACEF0D03}">
      <dsp:nvSpPr>
        <dsp:cNvPr id="0" name=""/>
        <dsp:cNvSpPr/>
      </dsp:nvSpPr>
      <dsp:spPr>
        <a:xfrm>
          <a:off x="4433589" y="623279"/>
          <a:ext cx="1384101" cy="553640"/>
        </a:xfrm>
        <a:prstGeom prst="chevron">
          <a:avLst/>
        </a:prstGeom>
        <a:solidFill>
          <a:srgbClr val="00B050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Enquête publique</a:t>
          </a:r>
          <a:endParaRPr lang="fr-FR" sz="1200" b="1" kern="1200" dirty="0"/>
        </a:p>
      </dsp:txBody>
      <dsp:txXfrm>
        <a:off x="4710409" y="623279"/>
        <a:ext cx="830461" cy="553640"/>
      </dsp:txXfrm>
    </dsp:sp>
    <dsp:sp modelId="{416EBFBE-5AEF-894E-8672-8A8E2729C05B}">
      <dsp:nvSpPr>
        <dsp:cNvPr id="0" name=""/>
        <dsp:cNvSpPr/>
      </dsp:nvSpPr>
      <dsp:spPr>
        <a:xfrm>
          <a:off x="5540871" y="623279"/>
          <a:ext cx="1384101" cy="553640"/>
        </a:xfrm>
        <a:prstGeom prst="chevron">
          <a:avLst/>
        </a:prstGeom>
        <a:solidFill>
          <a:srgbClr val="00B050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Avis des instances</a:t>
          </a:r>
          <a:endParaRPr lang="fr-FR" sz="1200" b="1" kern="1200" dirty="0"/>
        </a:p>
      </dsp:txBody>
      <dsp:txXfrm>
        <a:off x="5817691" y="623279"/>
        <a:ext cx="830461" cy="553640"/>
      </dsp:txXfrm>
    </dsp:sp>
    <dsp:sp modelId="{03CD5BB6-0B94-1048-A6BF-5DB78CF10016}">
      <dsp:nvSpPr>
        <dsp:cNvPr id="0" name=""/>
        <dsp:cNvSpPr/>
      </dsp:nvSpPr>
      <dsp:spPr>
        <a:xfrm>
          <a:off x="6648152" y="623279"/>
          <a:ext cx="1384101" cy="553640"/>
        </a:xfrm>
        <a:prstGeom prst="chevron">
          <a:avLst/>
        </a:prstGeom>
        <a:solidFill>
          <a:srgbClr val="00B050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Décision</a:t>
          </a:r>
          <a:endParaRPr lang="fr-FR" sz="1200" b="1" kern="1200" dirty="0"/>
        </a:p>
      </dsp:txBody>
      <dsp:txXfrm>
        <a:off x="6924972" y="623279"/>
        <a:ext cx="830461" cy="553640"/>
      </dsp:txXfrm>
    </dsp:sp>
    <dsp:sp modelId="{21F47B06-538F-4884-ADAE-31A97ADE5861}">
      <dsp:nvSpPr>
        <dsp:cNvPr id="0" name=""/>
        <dsp:cNvSpPr/>
      </dsp:nvSpPr>
      <dsp:spPr>
        <a:xfrm>
          <a:off x="7755433" y="623279"/>
          <a:ext cx="1384101" cy="553640"/>
        </a:xfrm>
        <a:prstGeom prst="chevron">
          <a:avLst/>
        </a:prstGeom>
        <a:solidFill>
          <a:schemeClr val="accent1">
            <a:lumMod val="5000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err="1" smtClean="0"/>
            <a:t>Construct</a:t>
          </a:r>
          <a:r>
            <a:rPr lang="fr-FR" sz="1400" b="1" kern="1200" dirty="0" smtClean="0"/>
            <a:t>° éoliennes</a:t>
          </a:r>
          <a:endParaRPr lang="fr-BE" sz="1400" kern="1200" dirty="0"/>
        </a:p>
      </dsp:txBody>
      <dsp:txXfrm>
        <a:off x="8032253" y="623279"/>
        <a:ext cx="830461" cy="5536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ABE1AD-7A2A-449F-9A82-A80D3B030B32}" type="datetimeFigureOut">
              <a:rPr lang="fr-BE" smtClean="0"/>
              <a:t>25/01/2013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30086C-ED2B-4AC3-9706-157F76D2AAF1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64577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5595CC-D69A-4E34-BF62-9E4C8AFCAEA5}" type="datetimeFigureOut">
              <a:rPr lang="fr-BE" smtClean="0"/>
              <a:pPr/>
              <a:t>25/01/2013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EC137-435D-41BD-A472-38CB20C109D5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8906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C137-435D-41BD-A472-38CB20C109D5}" type="slidenum">
              <a:rPr lang="fr-BE" smtClean="0"/>
              <a:pPr/>
              <a:t>1</a:t>
            </a:fld>
            <a:endParaRPr lang="fr-B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C137-435D-41BD-A472-38CB20C109D5}" type="slidenum">
              <a:rPr lang="fr-BE" smtClean="0"/>
              <a:pPr/>
              <a:t>11</a:t>
            </a:fld>
            <a:endParaRPr lang="fr-B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C137-435D-41BD-A472-38CB20C109D5}" type="slidenum">
              <a:rPr lang="fr-BE" smtClean="0"/>
              <a:pPr/>
              <a:t>12</a:t>
            </a:fld>
            <a:endParaRPr lang="fr-B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C137-435D-41BD-A472-38CB20C109D5}" type="slidenum">
              <a:rPr lang="fr-BE" smtClean="0"/>
              <a:pPr/>
              <a:t>13</a:t>
            </a:fld>
            <a:endParaRPr lang="fr-B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C137-435D-41BD-A472-38CB20C109D5}" type="slidenum">
              <a:rPr lang="fr-BE" smtClean="0"/>
              <a:pPr/>
              <a:t>14</a:t>
            </a:fld>
            <a:endParaRPr lang="fr-B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C137-435D-41BD-A472-38CB20C109D5}" type="slidenum">
              <a:rPr lang="fr-BE" smtClean="0"/>
              <a:pPr/>
              <a:t>15</a:t>
            </a:fld>
            <a:endParaRPr lang="fr-B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C137-435D-41BD-A472-38CB20C109D5}" type="slidenum">
              <a:rPr lang="fr-BE" smtClean="0"/>
              <a:pPr/>
              <a:t>16</a:t>
            </a:fld>
            <a:endParaRPr lang="fr-B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C137-435D-41BD-A472-38CB20C109D5}" type="slidenum">
              <a:rPr lang="fr-BE" smtClean="0"/>
              <a:pPr/>
              <a:t>17</a:t>
            </a:fld>
            <a:endParaRPr lang="fr-B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C137-435D-41BD-A472-38CB20C109D5}" type="slidenum">
              <a:rPr lang="fr-BE" smtClean="0"/>
              <a:pPr/>
              <a:t>18</a:t>
            </a:fld>
            <a:endParaRPr lang="fr-B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C137-435D-41BD-A472-38CB20C109D5}" type="slidenum">
              <a:rPr lang="fr-BE" smtClean="0"/>
              <a:pPr/>
              <a:t>19</a:t>
            </a:fld>
            <a:endParaRPr lang="fr-B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C137-435D-41BD-A472-38CB20C109D5}" type="slidenum">
              <a:rPr lang="fr-BE" smtClean="0"/>
              <a:pPr/>
              <a:t>20</a:t>
            </a:fld>
            <a:endParaRPr lang="fr-B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C137-435D-41BD-A472-38CB20C109D5}" type="slidenum">
              <a:rPr lang="fr-BE" smtClean="0"/>
              <a:pPr/>
              <a:t>3</a:t>
            </a:fld>
            <a:endParaRPr lang="fr-B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C137-435D-41BD-A472-38CB20C109D5}" type="slidenum">
              <a:rPr lang="fr-BE" smtClean="0"/>
              <a:pPr/>
              <a:t>21</a:t>
            </a:fld>
            <a:endParaRPr lang="fr-B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C137-435D-41BD-A472-38CB20C109D5}" type="slidenum">
              <a:rPr lang="fr-BE" smtClean="0"/>
              <a:pPr/>
              <a:t>22</a:t>
            </a:fld>
            <a:endParaRPr lang="fr-B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C137-435D-41BD-A472-38CB20C109D5}" type="slidenum">
              <a:rPr lang="fr-BE" smtClean="0"/>
              <a:pPr/>
              <a:t>23</a:t>
            </a:fld>
            <a:endParaRPr lang="fr-B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C137-435D-41BD-A472-38CB20C109D5}" type="slidenum">
              <a:rPr lang="fr-BE" smtClean="0"/>
              <a:pPr/>
              <a:t>4</a:t>
            </a:fld>
            <a:endParaRPr lang="fr-B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C137-435D-41BD-A472-38CB20C109D5}" type="slidenum">
              <a:rPr lang="fr-BE" smtClean="0"/>
              <a:pPr/>
              <a:t>5</a:t>
            </a:fld>
            <a:endParaRPr lang="fr-B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C137-435D-41BD-A472-38CB20C109D5}" type="slidenum">
              <a:rPr lang="fr-BE" smtClean="0"/>
              <a:pPr/>
              <a:t>6</a:t>
            </a:fld>
            <a:endParaRPr lang="fr-B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C137-435D-41BD-A472-38CB20C109D5}" type="slidenum">
              <a:rPr lang="fr-BE" smtClean="0"/>
              <a:pPr/>
              <a:t>7</a:t>
            </a:fld>
            <a:endParaRPr lang="fr-B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C137-435D-41BD-A472-38CB20C109D5}" type="slidenum">
              <a:rPr lang="fr-BE" smtClean="0"/>
              <a:pPr/>
              <a:t>8</a:t>
            </a:fld>
            <a:endParaRPr lang="fr-B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C137-435D-41BD-A472-38CB20C109D5}" type="slidenum">
              <a:rPr lang="fr-BE" smtClean="0"/>
              <a:pPr/>
              <a:t>9</a:t>
            </a:fld>
            <a:endParaRPr lang="fr-B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EC137-435D-41BD-A472-38CB20C109D5}" type="slidenum">
              <a:rPr lang="fr-BE" smtClean="0"/>
              <a:pPr/>
              <a:t>10</a:t>
            </a:fld>
            <a:endParaRPr lang="fr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284F802-2943-4DA8-A7C9-E5659EC82E84}" type="datetime1">
              <a:rPr lang="fr-BE" smtClean="0"/>
              <a:pPr/>
              <a:t>25/01/2013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A54C0D-BA91-4D36-81E5-6C5723F87620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6F267-8EDF-4BF0-90B2-61FE41D807C9}" type="datetime1">
              <a:rPr lang="fr-BE" smtClean="0"/>
              <a:pPr/>
              <a:t>25/01/2013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54C0D-BA91-4D36-81E5-6C5723F87620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B24D5CD-636F-4E5B-8212-D56498236A85}" type="datetime1">
              <a:rPr lang="fr-BE" smtClean="0"/>
              <a:pPr/>
              <a:t>25/01/2013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BE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DA54C0D-BA91-4D36-81E5-6C5723F87620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B9DE9-1809-4AB8-B2F0-6FF930EEAFCC}" type="datetime1">
              <a:rPr lang="fr-BE" smtClean="0"/>
              <a:pPr/>
              <a:t>25/01/2013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DA54C0D-BA91-4D36-81E5-6C5723F87620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B6D4-BCFF-409B-AC4B-A74311ACFCA8}" type="datetime1">
              <a:rPr lang="fr-BE" smtClean="0"/>
              <a:pPr/>
              <a:t>25/01/2013</a:t>
            </a:fld>
            <a:endParaRPr lang="fr-BE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DA54C0D-BA91-4D36-81E5-6C5723F87620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20CEC8F-1D67-4D83-B05C-EE1A985142D8}" type="datetime1">
              <a:rPr lang="fr-BE" smtClean="0"/>
              <a:pPr/>
              <a:t>25/01/2013</a:t>
            </a:fld>
            <a:endParaRPr lang="fr-BE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DA54C0D-BA91-4D36-81E5-6C5723F87620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D3E4C78-1595-4871-BE93-BD3868CB44BF}" type="datetime1">
              <a:rPr lang="fr-BE" smtClean="0"/>
              <a:pPr/>
              <a:t>25/01/2013</a:t>
            </a:fld>
            <a:endParaRPr lang="fr-BE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DA54C0D-BA91-4D36-81E5-6C5723F87620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BE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1CD04-973C-4029-B504-6DFBE202F1EF}" type="datetime1">
              <a:rPr lang="fr-BE" smtClean="0"/>
              <a:pPr/>
              <a:t>25/01/2013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DA54C0D-BA91-4D36-81E5-6C5723F87620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B4AA-1F6D-436C-8FD3-E6705EDAF6D3}" type="datetime1">
              <a:rPr lang="fr-BE" smtClean="0"/>
              <a:pPr/>
              <a:t>25/01/2013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A54C0D-BA91-4D36-81E5-6C5723F87620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63747-D2F6-4B25-8818-BF862C6B885E}" type="datetime1">
              <a:rPr lang="fr-BE" smtClean="0"/>
              <a:pPr/>
              <a:t>25/01/2013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DA54C0D-BA91-4D36-81E5-6C5723F87620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A263852-5C35-49E7-9DBE-E2CFD6ABF422}" type="datetime1">
              <a:rPr lang="fr-BE" smtClean="0"/>
              <a:pPr/>
              <a:t>25/01/2013</a:t>
            </a:fld>
            <a:endParaRPr lang="fr-BE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DA54C0D-BA91-4D36-81E5-6C5723F87620}" type="slidenum">
              <a:rPr lang="fr-BE" smtClean="0"/>
              <a:pPr/>
              <a:t>‹#›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BFA313F-4AF0-4195-B525-8B36E4308E94}" type="datetime1">
              <a:rPr lang="fr-BE" smtClean="0"/>
              <a:pPr/>
              <a:t>25/01/2013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DA54C0D-BA91-4D36-81E5-6C5723F87620}" type="slidenum">
              <a:rPr lang="fr-BE" smtClean="0"/>
              <a:pPr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nrossign\Desktop\SPIRAL\Projet%20Eoliennes\Atelier%20Sc&#233;nario%20video\20110908.Atelier%20sc&#233;nario%20video.wmv" TargetMode="Externa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gif"/><Relationship Id="rId9" Type="http://schemas.microsoft.com/office/2007/relationships/diagramDrawing" Target="../diagrams/drawing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3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4.gif"/><Relationship Id="rId9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4.gif"/><Relationship Id="rId9" Type="http://schemas.microsoft.com/office/2007/relationships/diagramDrawing" Target="../diagrams/drawing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13" Type="http://schemas.openxmlformats.org/officeDocument/2006/relationships/diagramColors" Target="../diagrams/colors4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3.xml"/><Relationship Id="rId12" Type="http://schemas.openxmlformats.org/officeDocument/2006/relationships/diagramQuickStyle" Target="../diagrams/quickStyle4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11" Type="http://schemas.openxmlformats.org/officeDocument/2006/relationships/diagramLayout" Target="../diagrams/layout4.xml"/><Relationship Id="rId5" Type="http://schemas.openxmlformats.org/officeDocument/2006/relationships/diagramData" Target="../diagrams/data3.xml"/><Relationship Id="rId10" Type="http://schemas.openxmlformats.org/officeDocument/2006/relationships/diagramData" Target="../diagrams/data4.xml"/><Relationship Id="rId4" Type="http://schemas.openxmlformats.org/officeDocument/2006/relationships/image" Target="../media/image4.gif"/><Relationship Id="rId9" Type="http://schemas.microsoft.com/office/2007/relationships/diagramDrawing" Target="../diagrams/drawing3.xml"/><Relationship Id="rId14" Type="http://schemas.microsoft.com/office/2007/relationships/diagramDrawing" Target="../diagrams/drawing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3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4.gif"/><Relationship Id="rId9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4.gif"/><Relationship Id="rId9" Type="http://schemas.microsoft.com/office/2007/relationships/diagramDrawing" Target="../diagrams/drawing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43418" y="2132856"/>
            <a:ext cx="8064896" cy="2115667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000" b="1" cap="small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Projets éoliens en région wallonne : </a:t>
            </a:r>
            <a:br>
              <a:rPr lang="fr-FR" sz="3000" b="1" cap="small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3000" b="1" cap="small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Quand le processus décisionnel met à mal l’acceptabilité locale</a:t>
            </a:r>
            <a:r>
              <a:rPr lang="fr-FR" sz="2500" b="1" cap="small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500" b="1" cap="small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r-FR" sz="2500" b="1" cap="small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2500" b="1" cap="small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fr-FR" sz="2500" cap="small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54C0D-BA91-4D36-81E5-6C5723F87620}" type="slidenum">
              <a:rPr lang="fr-BE" smtClean="0"/>
              <a:pPr/>
              <a:t>1</a:t>
            </a:fld>
            <a:endParaRPr lang="fr-BE"/>
          </a:p>
        </p:txBody>
      </p:sp>
      <p:pic>
        <p:nvPicPr>
          <p:cNvPr id="11266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692696"/>
            <a:ext cx="1584176" cy="640071"/>
          </a:xfrm>
          <a:prstGeom prst="rect">
            <a:avLst/>
          </a:prstGeom>
          <a:noFill/>
        </p:spPr>
      </p:pic>
      <p:pic>
        <p:nvPicPr>
          <p:cNvPr id="11270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476672"/>
            <a:ext cx="1447800" cy="105727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359606" y="4453376"/>
            <a:ext cx="67407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chemeClr val="bg1"/>
                </a:solidFill>
              </a:rPr>
              <a:t>Rossignol Nicolas	PhD Student </a:t>
            </a:r>
            <a:r>
              <a:rPr lang="nl-BE" dirty="0" err="1" smtClean="0">
                <a:solidFill>
                  <a:schemeClr val="bg1"/>
                </a:solidFill>
              </a:rPr>
              <a:t>ULg</a:t>
            </a:r>
            <a:r>
              <a:rPr lang="nl-BE" dirty="0" smtClean="0">
                <a:solidFill>
                  <a:schemeClr val="bg1"/>
                </a:solidFill>
              </a:rPr>
              <a:t> et </a:t>
            </a:r>
            <a:r>
              <a:rPr lang="fr-BE" dirty="0" err="1">
                <a:solidFill>
                  <a:schemeClr val="bg1"/>
                </a:solidFill>
              </a:rPr>
              <a:t>SCK•CEN</a:t>
            </a:r>
            <a:endParaRPr lang="nl-BE" dirty="0" smtClean="0">
              <a:solidFill>
                <a:schemeClr val="bg1"/>
              </a:solidFill>
            </a:endParaRPr>
          </a:p>
          <a:p>
            <a:r>
              <a:rPr lang="nl-BE" dirty="0" smtClean="0">
                <a:solidFill>
                  <a:schemeClr val="bg1"/>
                </a:solidFill>
              </a:rPr>
              <a:t>Parotte Céline	PhD Student </a:t>
            </a:r>
            <a:r>
              <a:rPr lang="nl-BE" dirty="0" err="1" smtClean="0">
                <a:solidFill>
                  <a:schemeClr val="bg1"/>
                </a:solidFill>
              </a:rPr>
              <a:t>ULg</a:t>
            </a:r>
            <a:endParaRPr lang="nl-BE" dirty="0" smtClean="0">
              <a:solidFill>
                <a:schemeClr val="bg1"/>
              </a:solidFill>
            </a:endParaRPr>
          </a:p>
          <a:p>
            <a:r>
              <a:rPr lang="nl-BE" dirty="0" smtClean="0">
                <a:solidFill>
                  <a:schemeClr val="bg1"/>
                </a:solidFill>
              </a:rPr>
              <a:t>Fallon Catherine	Directrice du Centre de recherches </a:t>
            </a:r>
            <a:r>
              <a:rPr lang="nl-BE" dirty="0" err="1" smtClean="0">
                <a:solidFill>
                  <a:schemeClr val="bg1"/>
                </a:solidFill>
              </a:rPr>
              <a:t>Spiral</a:t>
            </a:r>
            <a:r>
              <a:rPr lang="nl-BE" dirty="0" smtClean="0">
                <a:solidFill>
                  <a:schemeClr val="bg1"/>
                </a:solidFill>
              </a:rPr>
              <a:t>, </a:t>
            </a:r>
            <a:r>
              <a:rPr lang="nl-BE" dirty="0" err="1" smtClean="0">
                <a:solidFill>
                  <a:schemeClr val="bg1"/>
                </a:solidFill>
              </a:rPr>
              <a:t>Ulg</a:t>
            </a:r>
            <a:endParaRPr lang="nl-BE" dirty="0" smtClean="0">
              <a:solidFill>
                <a:schemeClr val="bg1"/>
              </a:solidFill>
            </a:endParaRPr>
          </a:p>
          <a:p>
            <a:endParaRPr lang="nl-BE" dirty="0">
              <a:solidFill>
                <a:schemeClr val="bg1"/>
              </a:solidFill>
            </a:endParaRPr>
          </a:p>
          <a:p>
            <a:r>
              <a:rPr lang="nl-BE" dirty="0" err="1" smtClean="0">
                <a:solidFill>
                  <a:schemeClr val="bg1"/>
                </a:solidFill>
              </a:rPr>
              <a:t>Département</a:t>
            </a:r>
            <a:r>
              <a:rPr lang="nl-BE" dirty="0" smtClean="0">
                <a:solidFill>
                  <a:schemeClr val="bg1"/>
                </a:solidFill>
              </a:rPr>
              <a:t> de </a:t>
            </a:r>
            <a:r>
              <a:rPr lang="nl-BE" dirty="0" err="1" smtClean="0">
                <a:solidFill>
                  <a:schemeClr val="bg1"/>
                </a:solidFill>
              </a:rPr>
              <a:t>Science</a:t>
            </a:r>
            <a:r>
              <a:rPr lang="nl-BE" dirty="0" smtClean="0">
                <a:solidFill>
                  <a:schemeClr val="bg1"/>
                </a:solidFill>
              </a:rPr>
              <a:t> </a:t>
            </a:r>
            <a:r>
              <a:rPr lang="nl-BE" dirty="0" err="1" smtClean="0">
                <a:solidFill>
                  <a:schemeClr val="bg1"/>
                </a:solidFill>
              </a:rPr>
              <a:t>Politique</a:t>
            </a:r>
            <a:r>
              <a:rPr lang="nl-BE" dirty="0" smtClean="0">
                <a:solidFill>
                  <a:schemeClr val="bg1"/>
                </a:solidFill>
              </a:rPr>
              <a:t>, </a:t>
            </a:r>
            <a:r>
              <a:rPr lang="nl-BE" dirty="0" err="1" smtClean="0">
                <a:solidFill>
                  <a:schemeClr val="bg1"/>
                </a:solidFill>
              </a:rPr>
              <a:t>Université</a:t>
            </a:r>
            <a:r>
              <a:rPr lang="nl-BE" dirty="0" smtClean="0">
                <a:solidFill>
                  <a:schemeClr val="bg1"/>
                </a:solidFill>
              </a:rPr>
              <a:t> de Liège</a:t>
            </a:r>
            <a:endParaRPr lang="fr-BE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2. Méthodologie</a:t>
            </a:r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DA54C0D-BA91-4D36-81E5-6C5723F87620}" type="slidenum">
              <a:rPr lang="fr-BE" smtClean="0"/>
              <a:pPr/>
              <a:t>10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251520" y="1412776"/>
            <a:ext cx="8892480" cy="1728192"/>
          </a:xfrm>
        </p:spPr>
        <p:txBody>
          <a:bodyPr numCol="1">
            <a:normAutofit/>
          </a:bodyPr>
          <a:lstStyle/>
          <a:p>
            <a:r>
              <a:rPr lang="fr-BE" sz="2400" b="1" dirty="0" smtClean="0"/>
              <a:t>Étude transversale</a:t>
            </a:r>
          </a:p>
          <a:p>
            <a:r>
              <a:rPr lang="fr-BE" sz="2400" i="1" dirty="0" smtClean="0"/>
              <a:t>Open </a:t>
            </a:r>
            <a:r>
              <a:rPr lang="fr-BE" sz="2400" i="1" dirty="0" err="1" smtClean="0"/>
              <a:t>Process</a:t>
            </a:r>
            <a:r>
              <a:rPr lang="fr-BE" sz="2400" i="1" dirty="0" smtClean="0"/>
              <a:t> Workshop </a:t>
            </a:r>
            <a:r>
              <a:rPr lang="fr-BE" sz="2400" dirty="0" smtClean="0"/>
              <a:t>(Joris et </a:t>
            </a:r>
            <a:r>
              <a:rPr lang="fr-BE" sz="2400" dirty="0" err="1" smtClean="0"/>
              <a:t>Claisse</a:t>
            </a:r>
            <a:r>
              <a:rPr lang="fr-BE" sz="2400" dirty="0" smtClean="0"/>
              <a:t>, 2011)</a:t>
            </a:r>
          </a:p>
          <a:p>
            <a:pPr lvl="1"/>
            <a:r>
              <a:rPr lang="fr-BE" sz="2400" dirty="0" smtClean="0"/>
              <a:t>Participants : </a:t>
            </a:r>
          </a:p>
          <a:p>
            <a:endParaRPr lang="fr-BE" dirty="0" smtClean="0"/>
          </a:p>
          <a:p>
            <a:pPr lvl="2"/>
            <a:endParaRPr lang="fr-BE" dirty="0" smtClean="0"/>
          </a:p>
        </p:txBody>
      </p:sp>
      <p:pic>
        <p:nvPicPr>
          <p:cNvPr id="6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21041"/>
            <a:ext cx="1296144" cy="523694"/>
          </a:xfrm>
          <a:prstGeom prst="rect">
            <a:avLst/>
          </a:prstGeom>
          <a:noFill/>
        </p:spPr>
      </p:pic>
      <p:pic>
        <p:nvPicPr>
          <p:cNvPr id="7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32656"/>
            <a:ext cx="954773" cy="697236"/>
          </a:xfrm>
          <a:prstGeom prst="rect">
            <a:avLst/>
          </a:prstGeom>
          <a:noFill/>
        </p:spPr>
      </p:pic>
      <p:sp>
        <p:nvSpPr>
          <p:cNvPr id="11" name="ZoneTexte 10"/>
          <p:cNvSpPr txBox="1"/>
          <p:nvPr/>
        </p:nvSpPr>
        <p:spPr>
          <a:xfrm>
            <a:off x="395536" y="2853511"/>
            <a:ext cx="8568952" cy="4031873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fr-FR" sz="1500" b="1" dirty="0" smtClean="0"/>
              <a:t>Régis Colombier</a:t>
            </a:r>
            <a:r>
              <a:rPr lang="fr-FR" sz="1500" dirty="0" smtClean="0"/>
              <a:t>, Initiateur de l’éolien à Leuze-Hainaut, </a:t>
            </a:r>
            <a:endParaRPr lang="fr-BE" sz="15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fr-FR" sz="1500" b="1" dirty="0" smtClean="0"/>
              <a:t>Geoffroy Delvaux</a:t>
            </a:r>
            <a:r>
              <a:rPr lang="fr-FR" sz="1500" dirty="0" smtClean="0"/>
              <a:t>, développeur Electrabel, </a:t>
            </a:r>
            <a:endParaRPr lang="fr-BE" sz="15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fr-FR" sz="1500" b="1" dirty="0" smtClean="0"/>
              <a:t>Pascale Delvaux</a:t>
            </a:r>
            <a:r>
              <a:rPr lang="fr-FR" sz="1500" dirty="0" smtClean="0"/>
              <a:t>, Conseillère du cabinet du Ministre Henry, </a:t>
            </a:r>
            <a:endParaRPr lang="fr-BE" sz="15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fr-FR" sz="1500" b="1" dirty="0" smtClean="0"/>
              <a:t>Xavier </a:t>
            </a:r>
            <a:r>
              <a:rPr lang="fr-FR" sz="1500" b="1" dirty="0" err="1" smtClean="0"/>
              <a:t>Desgain</a:t>
            </a:r>
            <a:r>
              <a:rPr lang="fr-FR" sz="1500" dirty="0" smtClean="0"/>
              <a:t>, Député wallon et Député du Parlement de la Communauté française, </a:t>
            </a:r>
            <a:endParaRPr lang="fr-BE" sz="15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fr-FR" sz="1500" b="1" dirty="0" smtClean="0"/>
              <a:t>Johanna d’</a:t>
            </a:r>
            <a:r>
              <a:rPr lang="fr-FR" sz="1500" b="1" dirty="0" err="1" smtClean="0"/>
              <a:t>Hernoncourt</a:t>
            </a:r>
            <a:r>
              <a:rPr lang="fr-FR" sz="1500" dirty="0" smtClean="0"/>
              <a:t>, facilitateur éolien, </a:t>
            </a:r>
            <a:endParaRPr lang="fr-BE" sz="15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fr-FR" sz="1500" b="1" dirty="0" smtClean="0"/>
              <a:t>Baudouin </a:t>
            </a:r>
            <a:r>
              <a:rPr lang="fr-FR" sz="1500" b="1" dirty="0" err="1" smtClean="0"/>
              <a:t>Germeau</a:t>
            </a:r>
            <a:r>
              <a:rPr lang="fr-FR" sz="1500" dirty="0" smtClean="0"/>
              <a:t>, secrétaire général d’Espace Environnement, </a:t>
            </a:r>
            <a:endParaRPr lang="fr-BE" sz="15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fr-FR" sz="1500" b="1" dirty="0" smtClean="0"/>
              <a:t>Corine </a:t>
            </a:r>
            <a:r>
              <a:rPr lang="fr-FR" sz="1500" b="1" dirty="0" err="1" smtClean="0"/>
              <a:t>Goffinet</a:t>
            </a:r>
            <a:r>
              <a:rPr lang="fr-FR" sz="1500" dirty="0" smtClean="0"/>
              <a:t>, citoyenne, Vent du Sud, </a:t>
            </a:r>
            <a:endParaRPr lang="fr-BE" sz="15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fr-FR" sz="1500" b="1" dirty="0" smtClean="0"/>
              <a:t>Marc Installé</a:t>
            </a:r>
            <a:r>
              <a:rPr lang="fr-FR" sz="1500" dirty="0" smtClean="0"/>
              <a:t>, administrateur d’Emission Zéro, </a:t>
            </a:r>
            <a:endParaRPr lang="fr-BE" sz="15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fr-FR" sz="1500" b="1" dirty="0" smtClean="0"/>
              <a:t>Eric </a:t>
            </a:r>
            <a:r>
              <a:rPr lang="fr-FR" sz="1500" b="1" dirty="0" err="1" smtClean="0"/>
              <a:t>Kluycskovics</a:t>
            </a:r>
            <a:r>
              <a:rPr lang="fr-FR" sz="1500" dirty="0" smtClean="0"/>
              <a:t>, Conseiller en communication au Cabinet du Ministre </a:t>
            </a:r>
            <a:r>
              <a:rPr lang="fr-FR" sz="1500" dirty="0" smtClean="0"/>
              <a:t>Henry</a:t>
            </a:r>
            <a:endParaRPr lang="fr-FR" sz="1500" dirty="0"/>
          </a:p>
          <a:p>
            <a:pPr marL="342900" lvl="0" indent="-342900">
              <a:buFont typeface="+mj-lt"/>
              <a:buAutoNum type="arabicPeriod"/>
            </a:pPr>
            <a:endParaRPr lang="fr-FR" sz="1500" dirty="0" smtClean="0"/>
          </a:p>
          <a:p>
            <a:pPr marL="342900" lvl="0" indent="-342900">
              <a:buFont typeface="+mj-lt"/>
              <a:buAutoNum type="arabicPeriod"/>
            </a:pPr>
            <a:endParaRPr lang="fr-FR" sz="1500" dirty="0"/>
          </a:p>
          <a:p>
            <a:pPr marL="342900" lvl="0" indent="-342900">
              <a:buFont typeface="+mj-lt"/>
              <a:buAutoNum type="arabicPeriod"/>
            </a:pPr>
            <a:endParaRPr lang="fr-FR" sz="15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fr-FR" sz="1500" b="1" dirty="0" smtClean="0"/>
              <a:t>Benoît Mat</a:t>
            </a:r>
            <a:r>
              <a:rPr lang="fr-FR" sz="1500" dirty="0" smtClean="0"/>
              <a:t>, gérant de la société Ventis, </a:t>
            </a:r>
            <a:endParaRPr lang="fr-BE" sz="15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fr-FR" sz="1500" b="1" dirty="0" smtClean="0"/>
              <a:t>Jean-François </a:t>
            </a:r>
            <a:r>
              <a:rPr lang="fr-FR" sz="1500" b="1" dirty="0" err="1" smtClean="0"/>
              <a:t>Mistch</a:t>
            </a:r>
            <a:r>
              <a:rPr lang="fr-FR" sz="1500" dirty="0" smtClean="0"/>
              <a:t>, coopérative des consommateurs </a:t>
            </a:r>
            <a:r>
              <a:rPr lang="fr-FR" sz="1500" dirty="0" err="1" smtClean="0"/>
              <a:t>Enercoop</a:t>
            </a:r>
            <a:r>
              <a:rPr lang="fr-FR" sz="1500" dirty="0" smtClean="0"/>
              <a:t>, </a:t>
            </a:r>
            <a:endParaRPr lang="fr-BE" sz="15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fr-FR" sz="1500" b="1" dirty="0" smtClean="0"/>
              <a:t>Isabelle Poncelet</a:t>
            </a:r>
            <a:r>
              <a:rPr lang="fr-FR" sz="1500" dirty="0" smtClean="0"/>
              <a:t>, Députée provinciale en charge des énergies renouvelables, </a:t>
            </a:r>
            <a:endParaRPr lang="fr-BE" sz="15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fr-FR" sz="1500" b="1" dirty="0" smtClean="0"/>
              <a:t>Florence </a:t>
            </a:r>
            <a:r>
              <a:rPr lang="fr-FR" sz="1500" b="1" dirty="0" err="1" smtClean="0"/>
              <a:t>Posschelle</a:t>
            </a:r>
            <a:r>
              <a:rPr lang="fr-FR" sz="1500" dirty="0" smtClean="0"/>
              <a:t>,, Air </a:t>
            </a:r>
            <a:r>
              <a:rPr lang="fr-FR" sz="1500" dirty="0" err="1" smtClean="0"/>
              <a:t>Energy</a:t>
            </a:r>
            <a:r>
              <a:rPr lang="fr-FR" sz="1500" dirty="0" smtClean="0"/>
              <a:t>, </a:t>
            </a:r>
            <a:endParaRPr lang="fr-BE" sz="15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fr-FR" sz="1500" b="1" dirty="0" err="1" smtClean="0"/>
              <a:t>Gery</a:t>
            </a:r>
            <a:r>
              <a:rPr lang="fr-FR" sz="1500" b="1" dirty="0" smtClean="0"/>
              <a:t> </a:t>
            </a:r>
            <a:r>
              <a:rPr lang="fr-FR" sz="1500" b="1" dirty="0" err="1" smtClean="0"/>
              <a:t>Primosig</a:t>
            </a:r>
            <a:r>
              <a:rPr lang="fr-FR" sz="1500" dirty="0" smtClean="0"/>
              <a:t>, SPW-DGO4</a:t>
            </a:r>
            <a:endParaRPr lang="fr-BE" sz="15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fr-FR" sz="1500" b="1" dirty="0" smtClean="0"/>
              <a:t>Jean-François </a:t>
            </a:r>
            <a:r>
              <a:rPr lang="fr-FR" sz="1500" b="1" dirty="0" err="1" smtClean="0"/>
              <a:t>Ravone</a:t>
            </a:r>
            <a:r>
              <a:rPr lang="fr-FR" sz="1500" dirty="0" smtClean="0"/>
              <a:t>, Echevin de l’environnement de la commune de </a:t>
            </a:r>
            <a:r>
              <a:rPr lang="fr-FR" sz="1500" dirty="0" err="1" smtClean="0"/>
              <a:t>Villers-Le-Bouillet</a:t>
            </a:r>
            <a:r>
              <a:rPr lang="fr-FR" sz="1500" dirty="0" smtClean="0"/>
              <a:t>. </a:t>
            </a:r>
            <a:endParaRPr lang="fr-BE" sz="15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fr-FR" sz="1500" b="1" dirty="0" smtClean="0"/>
              <a:t>Claude </a:t>
            </a:r>
            <a:r>
              <a:rPr lang="fr-FR" sz="1500" b="1" dirty="0" err="1" smtClean="0"/>
              <a:t>Feltz</a:t>
            </a:r>
            <a:r>
              <a:rPr lang="fr-FR" sz="1500" dirty="0" smtClean="0"/>
              <a:t>, Professeur à l’Université de Liège, Faculté des sciences agronomiques de Gembloux, Président de la CCAT d’Aubange</a:t>
            </a:r>
            <a:endParaRPr lang="fr-BE" sz="1500" dirty="0" smtClean="0"/>
          </a:p>
          <a:p>
            <a:pPr marL="342900" indent="-342900">
              <a:buFont typeface="+mj-lt"/>
              <a:buAutoNum type="arabicPeriod"/>
            </a:pPr>
            <a:endParaRPr lang="fr-BE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20110908.Atelier scénario video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2339752" y="2474894"/>
            <a:ext cx="4536504" cy="340237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2. Méthodologie</a:t>
            </a:r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DA54C0D-BA91-4D36-81E5-6C5723F87620}" type="slidenum">
              <a:rPr lang="fr-BE" smtClean="0"/>
              <a:pPr/>
              <a:t>11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892480" cy="4968552"/>
          </a:xfrm>
        </p:spPr>
        <p:txBody>
          <a:bodyPr>
            <a:normAutofit/>
          </a:bodyPr>
          <a:lstStyle/>
          <a:p>
            <a:r>
              <a:rPr lang="fr-BE" i="1" dirty="0" smtClean="0"/>
              <a:t>Open </a:t>
            </a:r>
            <a:r>
              <a:rPr lang="fr-BE" i="1" dirty="0" err="1" smtClean="0"/>
              <a:t>Process</a:t>
            </a:r>
            <a:r>
              <a:rPr lang="fr-BE" i="1" dirty="0" smtClean="0"/>
              <a:t> Workshop </a:t>
            </a:r>
            <a:r>
              <a:rPr lang="fr-BE" dirty="0" smtClean="0"/>
              <a:t>(Joris et </a:t>
            </a:r>
            <a:r>
              <a:rPr lang="fr-BE" dirty="0" err="1" smtClean="0"/>
              <a:t>Claisse</a:t>
            </a:r>
            <a:r>
              <a:rPr lang="fr-BE" dirty="0" smtClean="0"/>
              <a:t>, 2011)</a:t>
            </a:r>
          </a:p>
          <a:p>
            <a:pPr lvl="1"/>
            <a:r>
              <a:rPr lang="fr-BE" dirty="0" smtClean="0"/>
              <a:t>1</a:t>
            </a:r>
            <a:r>
              <a:rPr lang="fr-BE" baseline="30000" dirty="0" smtClean="0"/>
              <a:t>ère</a:t>
            </a:r>
            <a:r>
              <a:rPr lang="fr-BE" dirty="0" smtClean="0"/>
              <a:t> Phase : Discussion de la procédure</a:t>
            </a:r>
          </a:p>
          <a:p>
            <a:pPr lvl="1"/>
            <a:endParaRPr lang="fr-BE" i="1" dirty="0" smtClean="0"/>
          </a:p>
          <a:p>
            <a:pPr lvl="1"/>
            <a:endParaRPr lang="fr-BE" i="1" dirty="0" smtClean="0"/>
          </a:p>
          <a:p>
            <a:pPr lvl="1"/>
            <a:endParaRPr lang="fr-BE" i="1" dirty="0" smtClean="0"/>
          </a:p>
          <a:p>
            <a:pPr lvl="1"/>
            <a:endParaRPr lang="fr-BE" i="1" dirty="0" smtClean="0"/>
          </a:p>
          <a:p>
            <a:pPr lvl="1"/>
            <a:endParaRPr lang="fr-BE" i="1" dirty="0" smtClean="0"/>
          </a:p>
          <a:p>
            <a:pPr lvl="1"/>
            <a:endParaRPr lang="fr-BE" i="1" dirty="0" smtClean="0"/>
          </a:p>
          <a:p>
            <a:pPr lvl="1"/>
            <a:endParaRPr lang="fr-BE" i="1" dirty="0" smtClean="0"/>
          </a:p>
          <a:p>
            <a:pPr lvl="1">
              <a:buNone/>
            </a:pPr>
            <a:endParaRPr lang="fr-BE" i="1" dirty="0" smtClean="0"/>
          </a:p>
        </p:txBody>
      </p:sp>
      <p:pic>
        <p:nvPicPr>
          <p:cNvPr id="6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1720" y="521041"/>
            <a:ext cx="1296144" cy="523694"/>
          </a:xfrm>
          <a:prstGeom prst="rect">
            <a:avLst/>
          </a:prstGeom>
          <a:noFill/>
        </p:spPr>
      </p:pic>
      <p:pic>
        <p:nvPicPr>
          <p:cNvPr id="7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5576" y="332656"/>
            <a:ext cx="954773" cy="6972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3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cmd type="call" cmd="stop">
                                      <p:cBhvr>
                                        <p:cTn id="20" dur="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vide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r-BE" sz="4200" dirty="0" smtClean="0"/>
              <a:t>3.1. Problèmes identifiés</a:t>
            </a:r>
            <a:endParaRPr lang="fr-BE" sz="42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DA54C0D-BA91-4D36-81E5-6C5723F87620}" type="slidenum">
              <a:rPr lang="fr-BE" smtClean="0"/>
              <a:pPr/>
              <a:t>12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892480" cy="4968552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fr-BE" b="1" dirty="0" smtClean="0"/>
              <a:t>1. Système d’information problématique</a:t>
            </a:r>
          </a:p>
          <a:p>
            <a:pPr marL="514350" indent="-514350"/>
            <a:r>
              <a:rPr lang="fr-BE" dirty="0" smtClean="0"/>
              <a:t>Communication unilatérale durant la procédure</a:t>
            </a:r>
          </a:p>
          <a:p>
            <a:pPr marL="834390" lvl="1" indent="-514350">
              <a:buNone/>
            </a:pPr>
            <a:endParaRPr lang="fr-BE" dirty="0" smtClean="0"/>
          </a:p>
        </p:txBody>
      </p:sp>
      <p:pic>
        <p:nvPicPr>
          <p:cNvPr id="6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21041"/>
            <a:ext cx="1296144" cy="523694"/>
          </a:xfrm>
          <a:prstGeom prst="rect">
            <a:avLst/>
          </a:prstGeom>
          <a:noFill/>
        </p:spPr>
      </p:pic>
      <p:pic>
        <p:nvPicPr>
          <p:cNvPr id="7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32656"/>
            <a:ext cx="954773" cy="697236"/>
          </a:xfrm>
          <a:prstGeom prst="rect">
            <a:avLst/>
          </a:prstGeom>
          <a:noFill/>
        </p:spPr>
      </p:pic>
      <p:graphicFrame>
        <p:nvGraphicFramePr>
          <p:cNvPr id="14" name="Diagramme 13"/>
          <p:cNvGraphicFramePr/>
          <p:nvPr/>
        </p:nvGraphicFramePr>
        <p:xfrm>
          <a:off x="2915816" y="2924944"/>
          <a:ext cx="2445656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Rectangle 8"/>
          <p:cNvSpPr/>
          <p:nvPr/>
        </p:nvSpPr>
        <p:spPr>
          <a:xfrm>
            <a:off x="5148064" y="3341310"/>
            <a:ext cx="3816424" cy="160043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dirty="0" smtClean="0">
                <a:solidFill>
                  <a:schemeClr val="bg1"/>
                </a:solidFill>
              </a:rPr>
              <a:t>« Ce sont des </a:t>
            </a:r>
            <a:r>
              <a:rPr lang="fr-FR" sz="1400" b="1" i="1" u="sng" dirty="0" smtClean="0">
                <a:solidFill>
                  <a:schemeClr val="bg1"/>
                </a:solidFill>
              </a:rPr>
              <a:t>fonctionnaires</a:t>
            </a:r>
            <a:r>
              <a:rPr lang="fr-FR" sz="1400" b="1" i="1" dirty="0" smtClean="0">
                <a:solidFill>
                  <a:schemeClr val="bg1"/>
                </a:solidFill>
              </a:rPr>
              <a:t> hein Electrabel, avec le mauvais côté des fonctionnaires» ( FG Dour)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BE" sz="1400" b="1" i="1" dirty="0" smtClean="0">
              <a:solidFill>
                <a:schemeClr val="bg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dirty="0" smtClean="0">
                <a:solidFill>
                  <a:schemeClr val="bg1"/>
                </a:solidFill>
              </a:rPr>
              <a:t>« Avec les frères Matt on a toujours une réponse. Electrabel, vous payez cher la communication » (FG Dour)</a:t>
            </a:r>
            <a:endParaRPr lang="fr-BE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DA54C0D-BA91-4D36-81E5-6C5723F87620}" type="slidenum">
              <a:rPr lang="fr-BE" smtClean="0"/>
              <a:pPr/>
              <a:t>13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892480" cy="4968552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fr-BE" b="1" dirty="0" smtClean="0"/>
              <a:t>1. Système d’information problématique</a:t>
            </a:r>
          </a:p>
          <a:p>
            <a:pPr marL="834390" lvl="1" indent="-514350"/>
            <a:r>
              <a:rPr lang="fr-BE" dirty="0" smtClean="0"/>
              <a:t>RIP : </a:t>
            </a:r>
          </a:p>
          <a:p>
            <a:pPr marL="1108710" lvl="2" indent="-514350"/>
            <a:r>
              <a:rPr lang="fr-BE" dirty="0" smtClean="0"/>
              <a:t>Séance de marketing, </a:t>
            </a:r>
          </a:p>
          <a:p>
            <a:pPr marL="1108710" lvl="2" indent="-514350"/>
            <a:r>
              <a:rPr lang="fr-BE" dirty="0" smtClean="0"/>
              <a:t>Peu d’échanges</a:t>
            </a:r>
          </a:p>
          <a:p>
            <a:pPr marL="1108710" lvl="2" indent="-514350"/>
            <a:r>
              <a:rPr lang="fr-BE" dirty="0" smtClean="0"/>
              <a:t>Renforce le clivage pour/contre</a:t>
            </a:r>
          </a:p>
          <a:p>
            <a:pPr marL="834390" lvl="1" indent="-514350"/>
            <a:r>
              <a:rPr lang="fr-BE" dirty="0" smtClean="0"/>
              <a:t>Enquête publique</a:t>
            </a:r>
          </a:p>
          <a:p>
            <a:pPr marL="1108710" lvl="2" indent="-514350"/>
            <a:r>
              <a:rPr lang="fr-BE" dirty="0" smtClean="0"/>
              <a:t>Idéaltype d’un système de communication unilatéral</a:t>
            </a:r>
          </a:p>
          <a:p>
            <a:pPr marL="1108710" lvl="2" indent="-514350"/>
            <a:r>
              <a:rPr lang="fr-BE" dirty="0" smtClean="0"/>
              <a:t>Basée sur des informations que les citoyens doivent récolter auprès de la commune</a:t>
            </a:r>
          </a:p>
        </p:txBody>
      </p:sp>
      <p:pic>
        <p:nvPicPr>
          <p:cNvPr id="6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21041"/>
            <a:ext cx="1296144" cy="523694"/>
          </a:xfrm>
          <a:prstGeom prst="rect">
            <a:avLst/>
          </a:prstGeom>
          <a:noFill/>
        </p:spPr>
      </p:pic>
      <p:pic>
        <p:nvPicPr>
          <p:cNvPr id="7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32656"/>
            <a:ext cx="954773" cy="697236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4283968" y="2132856"/>
            <a:ext cx="4572000" cy="73866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fr-BE" sz="1400" b="1" i="1" dirty="0" smtClean="0">
                <a:solidFill>
                  <a:schemeClr val="bg1"/>
                </a:solidFill>
              </a:rPr>
              <a:t>« On a eu </a:t>
            </a:r>
            <a:r>
              <a:rPr lang="fr-BE" sz="1400" b="1" i="1" u="sng" dirty="0" smtClean="0">
                <a:solidFill>
                  <a:schemeClr val="bg1"/>
                </a:solidFill>
              </a:rPr>
              <a:t>l’impression de ne pas être entendu quoi</a:t>
            </a:r>
            <a:r>
              <a:rPr lang="fr-BE" sz="1400" b="1" i="1" dirty="0" smtClean="0">
                <a:solidFill>
                  <a:schemeClr val="bg1"/>
                </a:solidFill>
              </a:rPr>
              <a:t>. Le bourgmestre était là, sans tenir compte de l’avis des gens quoi</a:t>
            </a:r>
            <a:r>
              <a:rPr lang="fr-BE" sz="1400" b="1" i="1" smtClean="0">
                <a:solidFill>
                  <a:schemeClr val="bg1"/>
                </a:solidFill>
              </a:rPr>
              <a:t>. </a:t>
            </a:r>
            <a:r>
              <a:rPr lang="fr-BE" sz="1400" b="1" i="1" dirty="0" smtClean="0">
                <a:solidFill>
                  <a:schemeClr val="bg1"/>
                </a:solidFill>
              </a:rPr>
              <a:t> » (Focus Group)</a:t>
            </a:r>
            <a:endParaRPr lang="fr-BE" sz="1400" b="1" i="1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9512" y="5428381"/>
            <a:ext cx="4572000" cy="13849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fr-BE" sz="1400" b="1" i="1" dirty="0" smtClean="0">
                <a:solidFill>
                  <a:schemeClr val="bg1"/>
                </a:solidFill>
              </a:rPr>
              <a:t>« Au niveau de l’enquête publique… On consulte le dossier à la commune. Donc on s’assied à un bureau, [mais] on ne peut pas faire de photocopie, et on consulte tout sur place… </a:t>
            </a:r>
            <a:r>
              <a:rPr lang="fr-BE" sz="1400" b="1" i="1" u="sng" dirty="0" smtClean="0">
                <a:solidFill>
                  <a:schemeClr val="bg1"/>
                </a:solidFill>
              </a:rPr>
              <a:t>Notre but est aussi de participer, mais pas à n’importe quel prix</a:t>
            </a:r>
            <a:r>
              <a:rPr lang="fr-BE" sz="1400" b="1" i="1" dirty="0" smtClean="0">
                <a:solidFill>
                  <a:schemeClr val="bg1"/>
                </a:solidFill>
              </a:rPr>
              <a:t>». (OPW).</a:t>
            </a:r>
            <a:endParaRPr lang="fr-BE" sz="1400" b="1" i="1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88024" y="5643245"/>
            <a:ext cx="4283968" cy="95410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BE" sz="1400" b="1" i="1" dirty="0" smtClean="0">
                <a:solidFill>
                  <a:schemeClr val="bg1"/>
                </a:solidFill>
              </a:rPr>
              <a:t>« Le gros souci, […] c’est en fait l’EIE sont en générales très généralistes, et les aspects locaux sont oubliés, ou traités d’une manière très légère » (Focus Group).</a:t>
            </a:r>
            <a:endParaRPr lang="fr-BE" sz="1400" b="1" i="1" dirty="0">
              <a:solidFill>
                <a:schemeClr val="bg1"/>
              </a:solidFill>
            </a:endParaRPr>
          </a:p>
        </p:txBody>
      </p:sp>
      <p:sp>
        <p:nvSpPr>
          <p:cNvPr id="14" name="Titre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BE" sz="4200" smtClean="0"/>
              <a:t>3.1. Problèmes identifiés</a:t>
            </a:r>
            <a:endParaRPr lang="fr-BE" sz="4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DA54C0D-BA91-4D36-81E5-6C5723F87620}" type="slidenum">
              <a:rPr lang="fr-BE" smtClean="0"/>
              <a:pPr/>
              <a:t>14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251520" y="1412776"/>
            <a:ext cx="8892480" cy="4968552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fr-BE" b="1" dirty="0" smtClean="0"/>
              <a:t>1. Système d’information problématique</a:t>
            </a:r>
            <a:endParaRPr lang="fr-BE" dirty="0" smtClean="0"/>
          </a:p>
          <a:p>
            <a:pPr marL="514350" indent="-514350"/>
            <a:r>
              <a:rPr lang="fr-BE" dirty="0" smtClean="0"/>
              <a:t>Les différents cadrages ne sont pas pris en compte</a:t>
            </a:r>
          </a:p>
          <a:p>
            <a:pPr marL="834390" lvl="1" indent="-514350"/>
            <a:r>
              <a:rPr lang="fr-BE" dirty="0" smtClean="0"/>
              <a:t>Prégnance des données techniques certifiées</a:t>
            </a:r>
          </a:p>
          <a:p>
            <a:pPr marL="834390" lvl="1" indent="-514350">
              <a:buNone/>
            </a:pPr>
            <a:endParaRPr lang="fr-BE" dirty="0" smtClean="0"/>
          </a:p>
          <a:p>
            <a:pPr marL="834390" lvl="1" indent="-514350">
              <a:buNone/>
            </a:pPr>
            <a:endParaRPr lang="fr-BE" dirty="0" smtClean="0"/>
          </a:p>
          <a:p>
            <a:pPr marL="834390" lvl="1" indent="-514350">
              <a:buNone/>
            </a:pPr>
            <a:endParaRPr lang="fr-BE" dirty="0" smtClean="0"/>
          </a:p>
        </p:txBody>
      </p:sp>
      <p:pic>
        <p:nvPicPr>
          <p:cNvPr id="6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21041"/>
            <a:ext cx="1296144" cy="523694"/>
          </a:xfrm>
          <a:prstGeom prst="rect">
            <a:avLst/>
          </a:prstGeom>
          <a:noFill/>
        </p:spPr>
      </p:pic>
      <p:pic>
        <p:nvPicPr>
          <p:cNvPr id="7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32656"/>
            <a:ext cx="954773" cy="697236"/>
          </a:xfrm>
          <a:prstGeom prst="rect">
            <a:avLst/>
          </a:prstGeom>
          <a:noFill/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568" y="3501008"/>
            <a:ext cx="3718822" cy="3106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à coins arrondis 18"/>
          <p:cNvSpPr/>
          <p:nvPr/>
        </p:nvSpPr>
        <p:spPr>
          <a:xfrm>
            <a:off x="2818214" y="3701025"/>
            <a:ext cx="784846" cy="745962"/>
          </a:xfrm>
          <a:prstGeom prst="wedgeRoundRectCallout">
            <a:avLst>
              <a:gd name="adj1" fmla="val 54949"/>
              <a:gd name="adj2" fmla="val 94010"/>
              <a:gd name="adj3" fmla="val 16667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62230" y="3845041"/>
            <a:ext cx="512867" cy="512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Pensées 20"/>
          <p:cNvSpPr/>
          <p:nvPr/>
        </p:nvSpPr>
        <p:spPr>
          <a:xfrm>
            <a:off x="1378054" y="3917049"/>
            <a:ext cx="959256" cy="745962"/>
          </a:xfrm>
          <a:prstGeom prst="cloudCallout">
            <a:avLst>
              <a:gd name="adj1" fmla="val -2400"/>
              <a:gd name="adj2" fmla="val 753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86916" y="4061064"/>
            <a:ext cx="587154" cy="461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Pensées 22"/>
          <p:cNvSpPr/>
          <p:nvPr/>
        </p:nvSpPr>
        <p:spPr>
          <a:xfrm>
            <a:off x="1954118" y="4277089"/>
            <a:ext cx="959256" cy="745962"/>
          </a:xfrm>
          <a:prstGeom prst="cloudCallout">
            <a:avLst>
              <a:gd name="adj1" fmla="val -2400"/>
              <a:gd name="adj2" fmla="val 753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4" name="Pensées 23"/>
          <p:cNvSpPr/>
          <p:nvPr/>
        </p:nvSpPr>
        <p:spPr>
          <a:xfrm>
            <a:off x="2530182" y="4709137"/>
            <a:ext cx="959256" cy="745962"/>
          </a:xfrm>
          <a:prstGeom prst="cloudCallout">
            <a:avLst>
              <a:gd name="adj1" fmla="val -2400"/>
              <a:gd name="adj2" fmla="val 753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25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60370" y="4349097"/>
            <a:ext cx="441503" cy="575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757136" y="4849750"/>
            <a:ext cx="483337" cy="440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16"/>
          <p:cNvSpPr/>
          <p:nvPr/>
        </p:nvSpPr>
        <p:spPr>
          <a:xfrm>
            <a:off x="4355976" y="4365104"/>
            <a:ext cx="4572000" cy="116955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fr-BE" sz="1400" b="1" i="1" dirty="0" smtClean="0">
                <a:solidFill>
                  <a:schemeClr val="bg1"/>
                </a:solidFill>
              </a:rPr>
              <a:t>« Il me semble qu’à côté de l’apport scientifique, </a:t>
            </a:r>
            <a:r>
              <a:rPr lang="fr-BE" sz="1400" b="1" i="1" u="sng" dirty="0" smtClean="0">
                <a:solidFill>
                  <a:schemeClr val="bg1"/>
                </a:solidFill>
              </a:rPr>
              <a:t>il manque cette enquête sociale</a:t>
            </a:r>
            <a:r>
              <a:rPr lang="fr-BE" sz="1400" b="1" i="1" dirty="0" smtClean="0">
                <a:solidFill>
                  <a:schemeClr val="bg1"/>
                </a:solidFill>
              </a:rPr>
              <a:t> si on peut dire : quel est le niveau d’acceptation ? Quels sont les problèmes ? Comment sont-ils perçus ? Comment peuvent-ils intervenir ? Comment peuvent-ils être intéressés par le projet ? (</a:t>
            </a:r>
            <a:r>
              <a:rPr lang="fr-BE" sz="1400" b="1" i="1" dirty="0" err="1" smtClean="0">
                <a:solidFill>
                  <a:schemeClr val="bg1"/>
                </a:solidFill>
              </a:rPr>
              <a:t>OPW</a:t>
            </a:r>
            <a:r>
              <a:rPr lang="fr-BE" sz="1400" b="1" i="1" dirty="0" smtClean="0">
                <a:solidFill>
                  <a:schemeClr val="bg1"/>
                </a:solidFill>
              </a:rPr>
              <a:t>)</a:t>
            </a:r>
            <a:endParaRPr lang="fr-BE" sz="1400" b="1" i="1" dirty="0">
              <a:solidFill>
                <a:schemeClr val="bg1"/>
              </a:solidFill>
            </a:endParaRPr>
          </a:p>
        </p:txBody>
      </p:sp>
      <p:sp>
        <p:nvSpPr>
          <p:cNvPr id="27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pPr algn="r"/>
            <a:r>
              <a:rPr lang="fr-BE" sz="4200" dirty="0" smtClean="0"/>
              <a:t>3.1. Problèmes identifiés</a:t>
            </a:r>
            <a:endParaRPr lang="fr-BE" sz="4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DA54C0D-BA91-4D36-81E5-6C5723F87620}" type="slidenum">
              <a:rPr lang="fr-BE" smtClean="0"/>
              <a:pPr/>
              <a:t>15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892480" cy="4968552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fr-BE" b="1" dirty="0" smtClean="0"/>
              <a:t>1. Système d’information problématique</a:t>
            </a:r>
          </a:p>
          <a:p>
            <a:pPr marL="514350" indent="-514350"/>
            <a:r>
              <a:rPr lang="fr-BE" dirty="0" smtClean="0"/>
              <a:t>Communication ponctuelle, saccadée</a:t>
            </a:r>
          </a:p>
          <a:p>
            <a:pPr marL="514350" indent="-514350"/>
            <a:endParaRPr lang="fr-BE" dirty="0" smtClean="0"/>
          </a:p>
          <a:p>
            <a:pPr marL="514350" indent="-514350">
              <a:buNone/>
            </a:pPr>
            <a:endParaRPr lang="fr-BE" dirty="0" smtClean="0"/>
          </a:p>
          <a:p>
            <a:pPr marL="514350" indent="-514350">
              <a:buNone/>
            </a:pPr>
            <a:endParaRPr lang="fr-BE" dirty="0" smtClean="0"/>
          </a:p>
          <a:p>
            <a:pPr>
              <a:buFont typeface="Wingdings"/>
              <a:buChar char="à"/>
            </a:pPr>
            <a:r>
              <a:rPr lang="fr-BE" dirty="0" smtClean="0">
                <a:sym typeface="Wingdings" pitchFamily="2" charset="2"/>
              </a:rPr>
              <a:t>Propice </a:t>
            </a:r>
            <a:r>
              <a:rPr lang="fr-BE" dirty="0" smtClean="0">
                <a:sym typeface="Wingdings" pitchFamily="2" charset="2"/>
              </a:rPr>
              <a:t>aux rumeurs, à la </a:t>
            </a:r>
            <a:r>
              <a:rPr lang="fr-BE" dirty="0" smtClean="0">
                <a:sym typeface="Wingdings" pitchFamily="2" charset="2"/>
              </a:rPr>
              <a:t>désinformation</a:t>
            </a:r>
            <a:endParaRPr lang="fr-BE" dirty="0" smtClean="0">
              <a:sym typeface="Wingdings" pitchFamily="2" charset="2"/>
            </a:endParaRPr>
          </a:p>
          <a:p>
            <a:pPr>
              <a:buFont typeface="Wingdings"/>
              <a:buChar char="à"/>
            </a:pPr>
            <a:r>
              <a:rPr lang="fr-BE" dirty="0" smtClean="0">
                <a:sym typeface="Wingdings" pitchFamily="2" charset="2"/>
              </a:rPr>
              <a:t>Peu </a:t>
            </a:r>
            <a:r>
              <a:rPr lang="fr-BE" dirty="0" smtClean="0">
                <a:sym typeface="Wingdings" pitchFamily="2" charset="2"/>
              </a:rPr>
              <a:t>propice à la construction de relations basées sur la </a:t>
            </a:r>
            <a:r>
              <a:rPr lang="fr-BE" dirty="0" smtClean="0">
                <a:sym typeface="Wingdings" pitchFamily="2" charset="2"/>
              </a:rPr>
              <a:t>confiance</a:t>
            </a:r>
          </a:p>
          <a:p>
            <a:pPr>
              <a:buFont typeface="Wingdings"/>
              <a:buChar char="à"/>
            </a:pPr>
            <a:r>
              <a:rPr lang="nl-BE" dirty="0" err="1" smtClean="0">
                <a:sym typeface="Wingdings" pitchFamily="2" charset="2"/>
              </a:rPr>
              <a:t>Importance</a:t>
            </a:r>
            <a:r>
              <a:rPr lang="nl-BE" dirty="0" smtClean="0">
                <a:sym typeface="Wingdings" pitchFamily="2" charset="2"/>
              </a:rPr>
              <a:t> du timing</a:t>
            </a:r>
            <a:endParaRPr lang="fr-BE" dirty="0"/>
          </a:p>
        </p:txBody>
      </p:sp>
      <p:pic>
        <p:nvPicPr>
          <p:cNvPr id="6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21041"/>
            <a:ext cx="1296144" cy="523694"/>
          </a:xfrm>
          <a:prstGeom prst="rect">
            <a:avLst/>
          </a:prstGeom>
          <a:noFill/>
        </p:spPr>
      </p:pic>
      <p:pic>
        <p:nvPicPr>
          <p:cNvPr id="7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32656"/>
            <a:ext cx="954773" cy="697236"/>
          </a:xfrm>
          <a:prstGeom prst="rect">
            <a:avLst/>
          </a:prstGeom>
          <a:noFill/>
        </p:spPr>
      </p:pic>
      <p:graphicFrame>
        <p:nvGraphicFramePr>
          <p:cNvPr id="10" name="Espace réservé du contenu 3"/>
          <p:cNvGraphicFramePr>
            <a:graphicFrameLocks/>
          </p:cNvGraphicFramePr>
          <p:nvPr/>
        </p:nvGraphicFramePr>
        <p:xfrm>
          <a:off x="0" y="2708920"/>
          <a:ext cx="9144000" cy="18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cxnSp>
        <p:nvCxnSpPr>
          <p:cNvPr id="13" name="Connecteur droit avec flèche 12"/>
          <p:cNvCxnSpPr/>
          <p:nvPr/>
        </p:nvCxnSpPr>
        <p:spPr>
          <a:xfrm>
            <a:off x="5076056" y="2996952"/>
            <a:ext cx="0" cy="28803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1835696" y="2924944"/>
            <a:ext cx="0" cy="36004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flipV="1">
            <a:off x="7236296" y="2996952"/>
            <a:ext cx="0" cy="28803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pPr algn="r"/>
            <a:r>
              <a:rPr lang="fr-BE" sz="4200" dirty="0" smtClean="0"/>
              <a:t>3.1. Problèmes identifiés</a:t>
            </a:r>
            <a:endParaRPr lang="fr-BE" sz="4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DA54C0D-BA91-4D36-81E5-6C5723F87620}" type="slidenum">
              <a:rPr lang="fr-BE" smtClean="0"/>
              <a:pPr/>
              <a:t>16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892480" cy="4968552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fr-BE" b="1" dirty="0" smtClean="0"/>
              <a:t>2. Injustice distributive</a:t>
            </a:r>
          </a:p>
          <a:p>
            <a:pPr marL="514350" indent="-514350"/>
            <a:r>
              <a:rPr lang="fr-BE" dirty="0" smtClean="0"/>
              <a:t>La question du partage des bénéfices et des inconvénients est importante!</a:t>
            </a:r>
          </a:p>
          <a:p>
            <a:pPr marL="514350" indent="-514350">
              <a:buNone/>
            </a:pPr>
            <a:endParaRPr lang="fr-BE" dirty="0"/>
          </a:p>
        </p:txBody>
      </p:sp>
      <p:pic>
        <p:nvPicPr>
          <p:cNvPr id="6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21041"/>
            <a:ext cx="1296144" cy="523694"/>
          </a:xfrm>
          <a:prstGeom prst="rect">
            <a:avLst/>
          </a:prstGeom>
          <a:noFill/>
        </p:spPr>
      </p:pic>
      <p:pic>
        <p:nvPicPr>
          <p:cNvPr id="7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32656"/>
            <a:ext cx="954773" cy="697236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2483768" y="3501008"/>
            <a:ext cx="4572000" cy="95410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dirty="0" smtClean="0">
                <a:solidFill>
                  <a:schemeClr val="bg1"/>
                </a:solidFill>
              </a:rPr>
              <a:t>« On se trouve ici dans un cadre purement et simplement commercial où on a vraiment le sentiment que c’était pour faire de l’argent au détriment du citoyen » ( FG Ath Silly)</a:t>
            </a:r>
            <a:endParaRPr lang="fr-BE" sz="1400" b="1" i="1" dirty="0">
              <a:solidFill>
                <a:schemeClr val="bg1"/>
              </a:solidFill>
            </a:endParaRPr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pPr algn="r"/>
            <a:r>
              <a:rPr lang="fr-BE" sz="4200" dirty="0" smtClean="0"/>
              <a:t>3.1. Problèmes identifiés</a:t>
            </a:r>
            <a:endParaRPr lang="fr-BE" sz="4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DA54C0D-BA91-4D36-81E5-6C5723F87620}" type="slidenum">
              <a:rPr lang="fr-BE" smtClean="0"/>
              <a:pPr/>
              <a:t>17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892480" cy="4968552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fr-BE" b="1" dirty="0" smtClean="0"/>
              <a:t>3. Une procédure source d’incertitudes</a:t>
            </a:r>
          </a:p>
          <a:p>
            <a:pPr marL="514350" indent="-514350"/>
            <a:r>
              <a:rPr lang="fr-BE" dirty="0" smtClean="0"/>
              <a:t>Pour le promoteur</a:t>
            </a:r>
          </a:p>
          <a:p>
            <a:pPr marL="834390" lvl="1" indent="-514350"/>
            <a:r>
              <a:rPr lang="fr-BE" dirty="0" smtClean="0"/>
              <a:t>Tend à éviter les « interférences » avec les citoyens, ralentissant cette procédure cumulative</a:t>
            </a:r>
          </a:p>
          <a:p>
            <a:pPr marL="834390" lvl="1" indent="-514350"/>
            <a:r>
              <a:rPr lang="fr-BE" dirty="0" smtClean="0"/>
              <a:t>Position de la commune?</a:t>
            </a:r>
          </a:p>
          <a:p>
            <a:pPr marL="514350" indent="-514350"/>
            <a:r>
              <a:rPr lang="fr-BE" dirty="0" smtClean="0"/>
              <a:t>Pour les citoyens</a:t>
            </a:r>
          </a:p>
          <a:p>
            <a:pPr marL="834390" lvl="1" indent="-514350"/>
            <a:r>
              <a:rPr lang="fr-BE" dirty="0" smtClean="0"/>
              <a:t>Objectivité des informations techniques (EIE)</a:t>
            </a:r>
          </a:p>
          <a:p>
            <a:pPr marL="834390" lvl="1" indent="-514350">
              <a:buNone/>
            </a:pPr>
            <a:endParaRPr lang="fr-BE" dirty="0" smtClean="0"/>
          </a:p>
        </p:txBody>
      </p:sp>
      <p:pic>
        <p:nvPicPr>
          <p:cNvPr id="6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21041"/>
            <a:ext cx="1296144" cy="523694"/>
          </a:xfrm>
          <a:prstGeom prst="rect">
            <a:avLst/>
          </a:prstGeom>
          <a:noFill/>
        </p:spPr>
      </p:pic>
      <p:pic>
        <p:nvPicPr>
          <p:cNvPr id="7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32656"/>
            <a:ext cx="954773" cy="697236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395536" y="5229200"/>
            <a:ext cx="3851920" cy="13849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BE" sz="1400" b="1" i="1" dirty="0" smtClean="0">
                <a:solidFill>
                  <a:schemeClr val="bg1"/>
                </a:solidFill>
              </a:rPr>
              <a:t>« Un des problèmes par rapport à la RIP, c’est la confusion qui peut exister […] entre l’auteur de l’EIE et l’auteur de projet. J’ai pu remarquer un peu trop souvent que l’auteur de projet se substitue à l’auteur de l’EIE pour présenter son projet ». (OPW)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27984" y="5068922"/>
            <a:ext cx="4572000" cy="160043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fr-BE" sz="1400" b="1" i="1" dirty="0" smtClean="0">
                <a:solidFill>
                  <a:schemeClr val="bg1"/>
                </a:solidFill>
              </a:rPr>
              <a:t>Finalement, l’auteur de l’étude de projet est à la solde de l’exploitant puisque c’est finalement lui qui va le payer et également présenter le projet. Ça, je trouve que c’est une habitude un peu mauvaise et qui va à l’encontre de la bonne compréhension et de la bonne localisation de chacun des protagonistes dans l’ensemble du projet » (OPW)</a:t>
            </a:r>
            <a:endParaRPr lang="fr-BE" sz="1400" b="1" i="1" dirty="0">
              <a:solidFill>
                <a:schemeClr val="bg1"/>
              </a:solidFill>
            </a:endParaRPr>
          </a:p>
        </p:txBody>
      </p:sp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pPr algn="r"/>
            <a:r>
              <a:rPr lang="fr-BE" sz="4200" dirty="0" smtClean="0"/>
              <a:t>3.1. Problèmes identifiés</a:t>
            </a:r>
            <a:endParaRPr lang="fr-BE" sz="4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nl-BE" sz="3400" dirty="0" smtClean="0"/>
              <a:t>3.2. Pistes de </a:t>
            </a:r>
            <a:r>
              <a:rPr lang="nl-BE" sz="3400" dirty="0" err="1" smtClean="0"/>
              <a:t>réflexion</a:t>
            </a:r>
            <a:endParaRPr lang="fr-BE" sz="34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DA54C0D-BA91-4D36-81E5-6C5723F87620}" type="slidenum">
              <a:rPr lang="fr-BE" smtClean="0"/>
              <a:pPr/>
              <a:t>18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892480" cy="4968552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endParaRPr lang="fr-BE" sz="4000" dirty="0" smtClean="0"/>
          </a:p>
          <a:p>
            <a:pPr marL="514350" indent="-514350"/>
            <a:r>
              <a:rPr lang="fr-BE" sz="4000" dirty="0" smtClean="0"/>
              <a:t>Relations basées sur le dialogue</a:t>
            </a:r>
          </a:p>
          <a:p>
            <a:pPr marL="514350" indent="-514350"/>
            <a:r>
              <a:rPr lang="fr-BE" sz="4000" dirty="0" smtClean="0"/>
              <a:t>Dialogue continu</a:t>
            </a:r>
          </a:p>
          <a:p>
            <a:pPr marL="514350" indent="-514350" algn="just"/>
            <a:r>
              <a:rPr lang="fr-BE" sz="4000" dirty="0" smtClean="0"/>
              <a:t>Dialogue précoce</a:t>
            </a:r>
          </a:p>
          <a:p>
            <a:pPr marL="514350" indent="-514350" algn="just"/>
            <a:r>
              <a:rPr lang="fr-BE" sz="4000" dirty="0" smtClean="0"/>
              <a:t>Veiller à  la justice distributive</a:t>
            </a:r>
          </a:p>
          <a:p>
            <a:pPr marL="0" indent="0" algn="just">
              <a:buNone/>
            </a:pPr>
            <a:endParaRPr lang="fr-BE" sz="4000" dirty="0" smtClean="0"/>
          </a:p>
        </p:txBody>
      </p:sp>
      <p:pic>
        <p:nvPicPr>
          <p:cNvPr id="6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21041"/>
            <a:ext cx="1296144" cy="523694"/>
          </a:xfrm>
          <a:prstGeom prst="rect">
            <a:avLst/>
          </a:prstGeom>
          <a:noFill/>
        </p:spPr>
      </p:pic>
      <p:pic>
        <p:nvPicPr>
          <p:cNvPr id="7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32656"/>
            <a:ext cx="954773" cy="6972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DA54C0D-BA91-4D36-81E5-6C5723F87620}" type="slidenum">
              <a:rPr lang="fr-BE" smtClean="0"/>
              <a:pPr/>
              <a:t>19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892480" cy="4968552"/>
          </a:xfrm>
        </p:spPr>
        <p:txBody>
          <a:bodyPr>
            <a:normAutofit/>
          </a:bodyPr>
          <a:lstStyle/>
          <a:p>
            <a:pPr marL="514350" indent="-514350"/>
            <a:r>
              <a:rPr lang="fr-BE" sz="2500" dirty="0" smtClean="0"/>
              <a:t>Système d’information basé sur le dialogue</a:t>
            </a:r>
          </a:p>
        </p:txBody>
      </p:sp>
      <p:pic>
        <p:nvPicPr>
          <p:cNvPr id="6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21041"/>
            <a:ext cx="1296144" cy="523694"/>
          </a:xfrm>
          <a:prstGeom prst="rect">
            <a:avLst/>
          </a:prstGeom>
          <a:noFill/>
        </p:spPr>
      </p:pic>
      <p:pic>
        <p:nvPicPr>
          <p:cNvPr id="7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32656"/>
            <a:ext cx="954773" cy="697236"/>
          </a:xfrm>
          <a:prstGeom prst="rect">
            <a:avLst/>
          </a:prstGeom>
          <a:noFill/>
        </p:spPr>
      </p:pic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1619672" y="2492897"/>
          <a:ext cx="6096000" cy="4176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657891">
                <a:tc>
                  <a:txBody>
                    <a:bodyPr/>
                    <a:lstStyle/>
                    <a:p>
                      <a:pPr algn="ctr"/>
                      <a:r>
                        <a:rPr lang="fr-BE" i="1" dirty="0" err="1" smtClean="0">
                          <a:latin typeface="Arial" pitchFamily="34" charset="0"/>
                          <a:cs typeface="Arial" pitchFamily="34" charset="0"/>
                        </a:rPr>
                        <a:t>Deficit</a:t>
                      </a:r>
                      <a:r>
                        <a:rPr lang="fr-BE" i="1" dirty="0" smtClean="0">
                          <a:latin typeface="Arial" pitchFamily="34" charset="0"/>
                          <a:cs typeface="Arial" pitchFamily="34" charset="0"/>
                        </a:rPr>
                        <a:t> model </a:t>
                      </a:r>
                      <a:endParaRPr lang="fr-B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i="1" dirty="0" smtClean="0">
                          <a:latin typeface="Arial" pitchFamily="34" charset="0"/>
                          <a:cs typeface="Arial" pitchFamily="34" charset="0"/>
                        </a:rPr>
                        <a:t>Participative innovation</a:t>
                      </a:r>
                      <a:endParaRPr lang="fr-B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518573">
                <a:tc>
                  <a:txBody>
                    <a:bodyPr/>
                    <a:lstStyle/>
                    <a:p>
                      <a:r>
                        <a:rPr lang="fr-BE" sz="1500" dirty="0" smtClean="0">
                          <a:latin typeface="Arial" pitchFamily="34" charset="0"/>
                          <a:cs typeface="Arial" pitchFamily="34" charset="0"/>
                        </a:rPr>
                        <a:t>Information donnée pour réduire la résistance des citoyens.</a:t>
                      </a:r>
                    </a:p>
                    <a:p>
                      <a:endParaRPr lang="fr-B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BE" sz="1500" dirty="0" smtClean="0">
                          <a:latin typeface="Arial" pitchFamily="34" charset="0"/>
                          <a:cs typeface="Arial" pitchFamily="34" charset="0"/>
                        </a:rPr>
                        <a:t>Co-construction du projet pour que les citoyens se</a:t>
                      </a:r>
                      <a:r>
                        <a:rPr lang="fr-BE" sz="1500" baseline="0" dirty="0" smtClean="0">
                          <a:latin typeface="Arial" pitchFamily="34" charset="0"/>
                          <a:cs typeface="Arial" pitchFamily="34" charset="0"/>
                        </a:rPr>
                        <a:t> l’approprient.</a:t>
                      </a:r>
                      <a:endParaRPr lang="fr-BE" sz="15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Diagramme 9"/>
          <p:cNvGraphicFramePr/>
          <p:nvPr/>
        </p:nvGraphicFramePr>
        <p:xfrm>
          <a:off x="4932040" y="3933056"/>
          <a:ext cx="2445656" cy="177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11" name="Diagramme 10"/>
          <p:cNvGraphicFramePr/>
          <p:nvPr/>
        </p:nvGraphicFramePr>
        <p:xfrm>
          <a:off x="1907704" y="3933056"/>
          <a:ext cx="2445656" cy="27359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12" name="Rectangle à coins arrondis 11"/>
          <p:cNvSpPr/>
          <p:nvPr/>
        </p:nvSpPr>
        <p:spPr>
          <a:xfrm>
            <a:off x="4644008" y="2420888"/>
            <a:ext cx="3096344" cy="41764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6" name="Titre 1"/>
          <p:cNvSpPr txBox="1">
            <a:spLocks/>
          </p:cNvSpPr>
          <p:nvPr/>
        </p:nvSpPr>
        <p:spPr>
          <a:xfrm>
            <a:off x="765048" y="3810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nl-BE" sz="3400" smtClean="0"/>
              <a:t>3.2. Pistes de réflexion</a:t>
            </a:r>
            <a:endParaRPr lang="fr-BE" sz="3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Plan</a:t>
            </a:r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DA54C0D-BA91-4D36-81E5-6C5723F87620}" type="slidenum">
              <a:rPr lang="fr-BE" smtClean="0"/>
              <a:pPr/>
              <a:t>2</a:t>
            </a:fld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fr-BE" dirty="0" smtClean="0"/>
          </a:p>
          <a:p>
            <a:pPr marL="514350" indent="-514350">
              <a:buFont typeface="+mj-lt"/>
              <a:buAutoNum type="arabicPeriod"/>
            </a:pPr>
            <a:r>
              <a:rPr lang="fr-BE" dirty="0" smtClean="0"/>
              <a:t>Introduction</a:t>
            </a:r>
          </a:p>
          <a:p>
            <a:pPr marL="514350" indent="-514350">
              <a:buFont typeface="+mj-lt"/>
              <a:buAutoNum type="arabicPeriod"/>
            </a:pPr>
            <a:r>
              <a:rPr lang="fr-BE" dirty="0" smtClean="0"/>
              <a:t>Méthodologie</a:t>
            </a:r>
          </a:p>
          <a:p>
            <a:pPr marL="514350" indent="-514350">
              <a:buFont typeface="+mj-lt"/>
              <a:buAutoNum type="arabicPeriod"/>
            </a:pPr>
            <a:r>
              <a:rPr lang="fr-BE" dirty="0" smtClean="0"/>
              <a:t>Résultats</a:t>
            </a:r>
          </a:p>
          <a:p>
            <a:pPr marL="320040" lvl="1" indent="0">
              <a:buNone/>
            </a:pPr>
            <a:r>
              <a:rPr lang="nl-BE" sz="1400" dirty="0" smtClean="0"/>
              <a:t>3.1.</a:t>
            </a:r>
            <a:r>
              <a:rPr lang="nl-BE" dirty="0" smtClean="0"/>
              <a:t> </a:t>
            </a:r>
            <a:r>
              <a:rPr lang="nl-BE" dirty="0" err="1" smtClean="0"/>
              <a:t>Problèmes</a:t>
            </a:r>
            <a:r>
              <a:rPr lang="nl-BE" dirty="0" smtClean="0"/>
              <a:t> </a:t>
            </a:r>
            <a:r>
              <a:rPr lang="nl-BE" dirty="0" err="1" smtClean="0"/>
              <a:t>identifiés</a:t>
            </a:r>
            <a:endParaRPr lang="nl-BE" dirty="0" smtClean="0"/>
          </a:p>
          <a:p>
            <a:pPr marL="320040" lvl="1" indent="0">
              <a:buNone/>
            </a:pPr>
            <a:r>
              <a:rPr lang="nl-BE" sz="1400" dirty="0" smtClean="0"/>
              <a:t>3.2. </a:t>
            </a:r>
            <a:r>
              <a:rPr lang="nl-BE" dirty="0" err="1" smtClean="0"/>
              <a:t>Attentes</a:t>
            </a:r>
            <a:r>
              <a:rPr lang="nl-BE" dirty="0" smtClean="0"/>
              <a:t> des </a:t>
            </a:r>
            <a:r>
              <a:rPr lang="nl-BE" i="1" dirty="0" smtClean="0"/>
              <a:t>stakeholders</a:t>
            </a:r>
            <a:endParaRPr lang="fr-BE" i="1" dirty="0" smtClean="0"/>
          </a:p>
          <a:p>
            <a:pPr marL="514350" indent="-514350">
              <a:buFont typeface="+mj-lt"/>
              <a:buAutoNum type="arabicPeriod"/>
            </a:pPr>
            <a:r>
              <a:rPr lang="fr-BE" dirty="0" smtClean="0"/>
              <a:t>Conclusion</a:t>
            </a:r>
          </a:p>
          <a:p>
            <a:pPr marL="514350" indent="-514350">
              <a:buFont typeface="+mj-lt"/>
              <a:buAutoNum type="arabicPeriod"/>
            </a:pPr>
            <a:endParaRPr lang="fr-BE" dirty="0"/>
          </a:p>
        </p:txBody>
      </p:sp>
      <p:pic>
        <p:nvPicPr>
          <p:cNvPr id="5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521041"/>
            <a:ext cx="1296144" cy="523694"/>
          </a:xfrm>
          <a:prstGeom prst="rect">
            <a:avLst/>
          </a:prstGeom>
          <a:noFill/>
        </p:spPr>
      </p:pic>
      <p:pic>
        <p:nvPicPr>
          <p:cNvPr id="6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332656"/>
            <a:ext cx="954773" cy="6972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DA54C0D-BA91-4D36-81E5-6C5723F87620}" type="slidenum">
              <a:rPr lang="fr-BE" smtClean="0"/>
              <a:pPr/>
              <a:t>20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892480" cy="5112568"/>
          </a:xfrm>
        </p:spPr>
        <p:txBody>
          <a:bodyPr>
            <a:normAutofit/>
          </a:bodyPr>
          <a:lstStyle/>
          <a:p>
            <a:pPr marL="514350" indent="-514350"/>
            <a:r>
              <a:rPr lang="fr-FR" sz="2500" dirty="0" smtClean="0"/>
              <a:t>Système d’information basé sur le dialogue</a:t>
            </a:r>
          </a:p>
          <a:p>
            <a:pPr marL="834390" lvl="1" indent="-514350"/>
            <a:r>
              <a:rPr lang="fr-FR" sz="2200" dirty="0" smtClean="0"/>
              <a:t>Prise en compte des différents cadrages</a:t>
            </a:r>
          </a:p>
          <a:p>
            <a:pPr marL="834390" lvl="1" indent="-514350"/>
            <a:endParaRPr lang="fr-FR" sz="2200" dirty="0" smtClean="0"/>
          </a:p>
          <a:p>
            <a:pPr marL="834390" lvl="1" indent="-514350"/>
            <a:endParaRPr lang="fr-FR" sz="2200" dirty="0" smtClean="0"/>
          </a:p>
          <a:p>
            <a:pPr marL="834390" lvl="1" indent="-514350"/>
            <a:endParaRPr lang="fr-FR" sz="2200" dirty="0" smtClean="0"/>
          </a:p>
          <a:p>
            <a:pPr marL="834390" lvl="1" indent="-514350"/>
            <a:endParaRPr lang="fr-FR" sz="2200" dirty="0" smtClean="0"/>
          </a:p>
          <a:p>
            <a:pPr marL="834390" lvl="1" indent="-514350"/>
            <a:endParaRPr lang="fr-FR" sz="2200" dirty="0" smtClean="0"/>
          </a:p>
          <a:p>
            <a:pPr lvl="1"/>
            <a:endParaRPr lang="fr-FR" dirty="0" smtClean="0">
              <a:latin typeface="Garamond" pitchFamily="18" charset="0"/>
            </a:endParaRPr>
          </a:p>
          <a:p>
            <a:pPr lvl="1"/>
            <a:endParaRPr lang="fr-FR" sz="2200" dirty="0" smtClean="0">
              <a:latin typeface="Garamond" pitchFamily="18" charset="0"/>
            </a:endParaRPr>
          </a:p>
          <a:p>
            <a:pPr lvl="2"/>
            <a:r>
              <a:rPr lang="fr-FR" sz="1900" dirty="0" smtClean="0">
                <a:latin typeface="Arial" pitchFamily="34" charset="0"/>
                <a:cs typeface="Arial" pitchFamily="34" charset="0"/>
              </a:rPr>
              <a:t>Chaque acteur peut avoir différents rôles</a:t>
            </a:r>
          </a:p>
          <a:p>
            <a:pPr lvl="2"/>
            <a:r>
              <a:rPr lang="fr-FR" sz="1900" dirty="0" smtClean="0">
                <a:latin typeface="Arial" pitchFamily="34" charset="0"/>
                <a:cs typeface="Arial" pitchFamily="34" charset="0"/>
              </a:rPr>
              <a:t>Chaque </a:t>
            </a:r>
            <a:r>
              <a:rPr lang="fr-FR" sz="1900" dirty="0" smtClean="0">
                <a:latin typeface="Arial" pitchFamily="34" charset="0"/>
                <a:cs typeface="Arial" pitchFamily="34" charset="0"/>
              </a:rPr>
              <a:t>acteur voir </a:t>
            </a:r>
            <a:r>
              <a:rPr lang="fr-FR" sz="1900" dirty="0" smtClean="0">
                <a:latin typeface="Arial" pitchFamily="34" charset="0"/>
                <a:cs typeface="Arial" pitchFamily="34" charset="0"/>
              </a:rPr>
              <a:t>le projet différemment </a:t>
            </a:r>
          </a:p>
          <a:p>
            <a:pPr lvl="2"/>
            <a:r>
              <a:rPr lang="fr-FR" sz="1900" dirty="0" smtClean="0">
                <a:latin typeface="Arial" pitchFamily="34" charset="0"/>
                <a:cs typeface="Arial" pitchFamily="34" charset="0"/>
              </a:rPr>
              <a:t>Chaque acteur </a:t>
            </a:r>
            <a:r>
              <a:rPr lang="fr-FR" sz="1900" dirty="0" smtClean="0">
                <a:latin typeface="Arial" pitchFamily="34" charset="0"/>
                <a:cs typeface="Arial" pitchFamily="34" charset="0"/>
              </a:rPr>
              <a:t>comprend </a:t>
            </a:r>
            <a:r>
              <a:rPr lang="fr-FR" sz="1900" dirty="0" smtClean="0">
                <a:latin typeface="Arial" pitchFamily="34" charset="0"/>
                <a:cs typeface="Arial" pitchFamily="34" charset="0"/>
              </a:rPr>
              <a:t>l’information différemment</a:t>
            </a:r>
          </a:p>
          <a:p>
            <a:pPr marL="834390" lvl="1" indent="-514350"/>
            <a:endParaRPr lang="fr-FR" sz="2200" dirty="0" smtClean="0"/>
          </a:p>
        </p:txBody>
      </p:sp>
      <p:pic>
        <p:nvPicPr>
          <p:cNvPr id="6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21041"/>
            <a:ext cx="1296144" cy="523694"/>
          </a:xfrm>
          <a:prstGeom prst="rect">
            <a:avLst/>
          </a:prstGeom>
          <a:noFill/>
        </p:spPr>
      </p:pic>
      <p:pic>
        <p:nvPicPr>
          <p:cNvPr id="7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32656"/>
            <a:ext cx="954773" cy="697236"/>
          </a:xfrm>
          <a:prstGeom prst="rect">
            <a:avLst/>
          </a:prstGeom>
          <a:noFill/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2708920"/>
            <a:ext cx="3070750" cy="2564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à coins arrondis 10"/>
          <p:cNvSpPr/>
          <p:nvPr/>
        </p:nvSpPr>
        <p:spPr>
          <a:xfrm>
            <a:off x="2339752" y="2924944"/>
            <a:ext cx="648072" cy="648072"/>
          </a:xfrm>
          <a:prstGeom prst="wedgeRoundRectCallout">
            <a:avLst>
              <a:gd name="adj1" fmla="val 54949"/>
              <a:gd name="adj2" fmla="val 94010"/>
              <a:gd name="adj3" fmla="val 16667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11760" y="2996952"/>
            <a:ext cx="423491" cy="423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Pensées 12"/>
          <p:cNvSpPr/>
          <p:nvPr/>
        </p:nvSpPr>
        <p:spPr>
          <a:xfrm>
            <a:off x="827584" y="2996952"/>
            <a:ext cx="792088" cy="648072"/>
          </a:xfrm>
          <a:prstGeom prst="cloudCallout">
            <a:avLst>
              <a:gd name="adj1" fmla="val -2400"/>
              <a:gd name="adj2" fmla="val 753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71600" y="3140968"/>
            <a:ext cx="484832" cy="3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Pensées 14"/>
          <p:cNvSpPr/>
          <p:nvPr/>
        </p:nvSpPr>
        <p:spPr>
          <a:xfrm>
            <a:off x="1403648" y="3356992"/>
            <a:ext cx="792088" cy="648072"/>
          </a:xfrm>
          <a:prstGeom prst="cloudCallout">
            <a:avLst>
              <a:gd name="adj1" fmla="val -2400"/>
              <a:gd name="adj2" fmla="val 753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6" name="Pensées 15"/>
          <p:cNvSpPr/>
          <p:nvPr/>
        </p:nvSpPr>
        <p:spPr>
          <a:xfrm>
            <a:off x="1979712" y="3789040"/>
            <a:ext cx="792088" cy="648072"/>
          </a:xfrm>
          <a:prstGeom prst="cloudCallout">
            <a:avLst>
              <a:gd name="adj1" fmla="val -2400"/>
              <a:gd name="adj2" fmla="val 753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7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619672" y="3429000"/>
            <a:ext cx="364563" cy="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23728" y="3929654"/>
            <a:ext cx="399107" cy="363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Ellipse 18"/>
          <p:cNvSpPr/>
          <p:nvPr/>
        </p:nvSpPr>
        <p:spPr>
          <a:xfrm>
            <a:off x="6012160" y="3068960"/>
            <a:ext cx="1440160" cy="13681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15360" y="4343794"/>
            <a:ext cx="484832" cy="3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16216" y="3140968"/>
            <a:ext cx="364563" cy="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36296" y="4365104"/>
            <a:ext cx="399107" cy="363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96781" y="4013621"/>
            <a:ext cx="351483" cy="351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4" name="Connecteur droit avec flèche 23"/>
          <p:cNvCxnSpPr/>
          <p:nvPr/>
        </p:nvCxnSpPr>
        <p:spPr>
          <a:xfrm>
            <a:off x="3779912" y="4005064"/>
            <a:ext cx="108012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lipse 24"/>
          <p:cNvSpPr/>
          <p:nvPr/>
        </p:nvSpPr>
        <p:spPr>
          <a:xfrm>
            <a:off x="6012160" y="3068960"/>
            <a:ext cx="1440160" cy="13681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6" name="Ellipse 25"/>
          <p:cNvSpPr/>
          <p:nvPr/>
        </p:nvSpPr>
        <p:spPr>
          <a:xfrm>
            <a:off x="5652120" y="3645024"/>
            <a:ext cx="1440160" cy="13681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7" name="Ellipse 26"/>
          <p:cNvSpPr/>
          <p:nvPr/>
        </p:nvSpPr>
        <p:spPr>
          <a:xfrm>
            <a:off x="6372200" y="3645024"/>
            <a:ext cx="1440160" cy="13681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9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pPr algn="r"/>
            <a:r>
              <a:rPr lang="nl-BE" sz="3400" dirty="0" smtClean="0"/>
              <a:t>3.2. Pistes de </a:t>
            </a:r>
            <a:r>
              <a:rPr lang="nl-BE" sz="3400" dirty="0" err="1" smtClean="0"/>
              <a:t>réflexion</a:t>
            </a:r>
            <a:endParaRPr lang="fr-BE" sz="3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5" grpId="0" animBg="1"/>
      <p:bldP spid="26" grpId="0" animBg="1"/>
      <p:bldP spid="2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DA54C0D-BA91-4D36-81E5-6C5723F87620}" type="slidenum">
              <a:rPr lang="fr-BE" smtClean="0"/>
              <a:pPr/>
              <a:t>21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892480" cy="5112568"/>
          </a:xfrm>
        </p:spPr>
        <p:txBody>
          <a:bodyPr>
            <a:normAutofit/>
          </a:bodyPr>
          <a:lstStyle/>
          <a:p>
            <a:pPr marL="514350" indent="-514350"/>
            <a:r>
              <a:rPr lang="fr-FR" sz="2500" dirty="0" smtClean="0"/>
              <a:t>Dialogue continu et précoce, sans moments de silence</a:t>
            </a:r>
          </a:p>
          <a:p>
            <a:pPr marL="514350" indent="-514350"/>
            <a:endParaRPr lang="fr-FR" sz="2500" dirty="0" smtClean="0"/>
          </a:p>
          <a:p>
            <a:pPr marL="514350" indent="-514350"/>
            <a:endParaRPr lang="fr-FR" sz="2500" dirty="0" smtClean="0"/>
          </a:p>
          <a:p>
            <a:pPr marL="514350" indent="-514350"/>
            <a:endParaRPr lang="fr-FR" sz="2500" dirty="0" smtClean="0"/>
          </a:p>
          <a:p>
            <a:pPr marL="514350" indent="-514350"/>
            <a:endParaRPr lang="fr-FR" sz="2500" dirty="0" smtClean="0"/>
          </a:p>
          <a:p>
            <a:pPr marL="834390" lvl="1" indent="-514350"/>
            <a:r>
              <a:rPr lang="fr-FR" sz="2200" dirty="0" smtClean="0"/>
              <a:t>Garder des traces des échanges, les partager</a:t>
            </a:r>
          </a:p>
          <a:p>
            <a:pPr marL="834390" lvl="1" indent="-514350"/>
            <a:r>
              <a:rPr lang="fr-FR" sz="2200" dirty="0" smtClean="0"/>
              <a:t>Envisager un réunion après l’EIE, pour tenir informer les riverains de ses conclusions</a:t>
            </a:r>
          </a:p>
          <a:p>
            <a:pPr marL="834390" lvl="1" indent="-514350"/>
            <a:r>
              <a:rPr lang="fr-FR" sz="2200" dirty="0" smtClean="0"/>
              <a:t>Envisager une réunion après l’enquête publique</a:t>
            </a:r>
          </a:p>
          <a:p>
            <a:pPr marL="834390" lvl="1" indent="-514350"/>
            <a:r>
              <a:rPr lang="fr-FR" sz="2200" dirty="0" smtClean="0"/>
              <a:t>Transparence, facilité d’accès à l’information</a:t>
            </a:r>
          </a:p>
        </p:txBody>
      </p:sp>
      <p:pic>
        <p:nvPicPr>
          <p:cNvPr id="6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21041"/>
            <a:ext cx="1296144" cy="523694"/>
          </a:xfrm>
          <a:prstGeom prst="rect">
            <a:avLst/>
          </a:prstGeom>
          <a:noFill/>
        </p:spPr>
      </p:pic>
      <p:pic>
        <p:nvPicPr>
          <p:cNvPr id="7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32656"/>
            <a:ext cx="954773" cy="697236"/>
          </a:xfrm>
          <a:prstGeom prst="rect">
            <a:avLst/>
          </a:prstGeom>
          <a:noFill/>
        </p:spPr>
      </p:pic>
      <p:graphicFrame>
        <p:nvGraphicFramePr>
          <p:cNvPr id="28" name="Espace réservé du contenu 3"/>
          <p:cNvGraphicFramePr>
            <a:graphicFrameLocks/>
          </p:cNvGraphicFramePr>
          <p:nvPr/>
        </p:nvGraphicFramePr>
        <p:xfrm>
          <a:off x="0" y="2204864"/>
          <a:ext cx="9144000" cy="18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cxnSp>
        <p:nvCxnSpPr>
          <p:cNvPr id="31" name="Connecteur droit avec flèche 30"/>
          <p:cNvCxnSpPr/>
          <p:nvPr/>
        </p:nvCxnSpPr>
        <p:spPr>
          <a:xfrm>
            <a:off x="1835696" y="2420888"/>
            <a:ext cx="0" cy="36004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>
            <a:off x="2915816" y="2420888"/>
            <a:ext cx="0" cy="36004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>
            <a:off x="539552" y="2420888"/>
            <a:ext cx="0" cy="36004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>
            <a:off x="4067944" y="2420888"/>
            <a:ext cx="0" cy="36004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>
            <a:off x="5148064" y="2420888"/>
            <a:ext cx="0" cy="36004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>
            <a:off x="6228184" y="2420888"/>
            <a:ext cx="0" cy="36004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7308304" y="2420888"/>
            <a:ext cx="0" cy="36004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/>
          <p:nvPr/>
        </p:nvCxnSpPr>
        <p:spPr>
          <a:xfrm>
            <a:off x="8388424" y="2420888"/>
            <a:ext cx="0" cy="36004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pPr algn="r"/>
            <a:r>
              <a:rPr lang="nl-BE" sz="3400" dirty="0" smtClean="0"/>
              <a:t>3.2. Pistes de </a:t>
            </a:r>
            <a:r>
              <a:rPr lang="nl-BE" sz="3400" dirty="0" err="1" smtClean="0"/>
              <a:t>réflexion</a:t>
            </a:r>
            <a:endParaRPr lang="fr-BE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DA54C0D-BA91-4D36-81E5-6C5723F87620}" type="slidenum">
              <a:rPr lang="fr-BE" smtClean="0"/>
              <a:pPr/>
              <a:t>22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892480" cy="5112568"/>
          </a:xfrm>
        </p:spPr>
        <p:txBody>
          <a:bodyPr>
            <a:normAutofit/>
          </a:bodyPr>
          <a:lstStyle/>
          <a:p>
            <a:pPr marL="514350" indent="-514350"/>
            <a:r>
              <a:rPr lang="fr-FR" sz="3000" dirty="0" smtClean="0"/>
              <a:t>Veiller à la justice distributive</a:t>
            </a:r>
          </a:p>
          <a:p>
            <a:pPr marL="834390" lvl="1" indent="-514350"/>
            <a:r>
              <a:rPr lang="fr-FR" sz="2500" dirty="0" smtClean="0"/>
              <a:t>Envisager les différentes possibilités dès le début de la procédure</a:t>
            </a:r>
          </a:p>
          <a:p>
            <a:pPr marL="834390" lvl="1" indent="-514350"/>
            <a:r>
              <a:rPr lang="fr-FR" sz="2500" dirty="0" smtClean="0"/>
              <a:t>De manière transparente avec toutes les parties-prenantes</a:t>
            </a:r>
          </a:p>
          <a:p>
            <a:pPr marL="834390" lvl="1" indent="-514350"/>
            <a:r>
              <a:rPr lang="fr-FR" sz="2500" dirty="0" smtClean="0"/>
              <a:t>Créer un sentiment positif général envers le projet, pas uniquement via des compensations financières</a:t>
            </a:r>
          </a:p>
        </p:txBody>
      </p:sp>
      <p:pic>
        <p:nvPicPr>
          <p:cNvPr id="6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21041"/>
            <a:ext cx="1296144" cy="523694"/>
          </a:xfrm>
          <a:prstGeom prst="rect">
            <a:avLst/>
          </a:prstGeom>
          <a:noFill/>
        </p:spPr>
      </p:pic>
      <p:pic>
        <p:nvPicPr>
          <p:cNvPr id="7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32656"/>
            <a:ext cx="954773" cy="697236"/>
          </a:xfrm>
          <a:prstGeom prst="rect">
            <a:avLst/>
          </a:prstGeom>
          <a:noFill/>
        </p:spPr>
      </p:pic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pPr algn="r"/>
            <a:r>
              <a:rPr lang="nl-BE" sz="3400" dirty="0" smtClean="0"/>
              <a:t>3.2. Pistes de </a:t>
            </a:r>
            <a:r>
              <a:rPr lang="nl-BE" sz="3400" dirty="0" err="1" smtClean="0"/>
              <a:t>réflexion</a:t>
            </a:r>
            <a:endParaRPr lang="fr-BE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4. </a:t>
            </a:r>
            <a:r>
              <a:rPr lang="fr-BE" dirty="0" smtClean="0"/>
              <a:t>Conclusion</a:t>
            </a:r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DA54C0D-BA91-4D36-81E5-6C5723F87620}" type="slidenum">
              <a:rPr lang="fr-BE" smtClean="0"/>
              <a:pPr/>
              <a:t>23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892480" cy="4968552"/>
          </a:xfrm>
        </p:spPr>
        <p:txBody>
          <a:bodyPr>
            <a:normAutofit/>
          </a:bodyPr>
          <a:lstStyle/>
          <a:p>
            <a:pPr marL="514350" indent="-514350"/>
            <a:r>
              <a:rPr lang="fr-BE" dirty="0" smtClean="0"/>
              <a:t>Pour travailler sur l’acceptabilité locale des </a:t>
            </a:r>
            <a:r>
              <a:rPr lang="fr-BE" dirty="0" smtClean="0"/>
              <a:t>projets éoliens</a:t>
            </a:r>
            <a:r>
              <a:rPr lang="fr-BE" dirty="0" smtClean="0"/>
              <a:t>, </a:t>
            </a:r>
            <a:r>
              <a:rPr lang="fr-BE" dirty="0" smtClean="0"/>
              <a:t>il est fondamental de s’intéresser à la </a:t>
            </a:r>
            <a:r>
              <a:rPr lang="fr-BE" b="1" dirty="0" smtClean="0"/>
              <a:t>procédure</a:t>
            </a:r>
          </a:p>
          <a:p>
            <a:pPr marL="514350" indent="-514350">
              <a:buNone/>
            </a:pPr>
            <a:endParaRPr lang="fr-BE" b="1" dirty="0" smtClean="0"/>
          </a:p>
          <a:p>
            <a:pPr marL="834390" lvl="1" indent="-514350"/>
            <a:r>
              <a:rPr lang="fr-BE" i="1" dirty="0" smtClean="0"/>
              <a:t>Qu’est-ce qui est problématique?</a:t>
            </a:r>
          </a:p>
          <a:p>
            <a:pPr marL="834390" lvl="1" indent="-514350"/>
            <a:r>
              <a:rPr lang="fr-BE" i="1" dirty="0" smtClean="0"/>
              <a:t>Qu’est-ce qu’on peut améliorer?</a:t>
            </a:r>
          </a:p>
          <a:p>
            <a:pPr marL="834390" lvl="1" indent="-514350">
              <a:buNone/>
            </a:pPr>
            <a:endParaRPr lang="fr-BE" dirty="0" smtClean="0"/>
          </a:p>
          <a:p>
            <a:pPr marL="834390" lvl="1" indent="-514350">
              <a:buNone/>
            </a:pPr>
            <a:endParaRPr lang="fr-BE" dirty="0" smtClean="0"/>
          </a:p>
          <a:p>
            <a:pPr marL="834390" lvl="1" indent="-514350">
              <a:buNone/>
            </a:pPr>
            <a:r>
              <a:rPr lang="fr-BE" b="1" dirty="0" smtClean="0">
                <a:sym typeface="Wingdings" pitchFamily="2" charset="2"/>
              </a:rPr>
              <a:t> C’est la que se cristallisent les relations entre promoteurs, communes, RW, instances d’avis et citoyens! </a:t>
            </a:r>
            <a:endParaRPr lang="fr-BE" b="1" dirty="0" smtClean="0"/>
          </a:p>
        </p:txBody>
      </p:sp>
      <p:pic>
        <p:nvPicPr>
          <p:cNvPr id="6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21041"/>
            <a:ext cx="1296144" cy="523694"/>
          </a:xfrm>
          <a:prstGeom prst="rect">
            <a:avLst/>
          </a:prstGeom>
          <a:noFill/>
        </p:spPr>
      </p:pic>
      <p:pic>
        <p:nvPicPr>
          <p:cNvPr id="7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32656"/>
            <a:ext cx="954773" cy="6972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1. Introduction</a:t>
            </a:r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DA54C0D-BA91-4D36-81E5-6C5723F87620}" type="slidenum">
              <a:rPr lang="fr-BE" smtClean="0"/>
              <a:pPr/>
              <a:t>3</a:t>
            </a:fld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Soutien des citoyens envers production d’énergie éolienne :</a:t>
            </a:r>
          </a:p>
          <a:p>
            <a:pPr lvl="1"/>
            <a:r>
              <a:rPr lang="fr-BE" dirty="0" smtClean="0"/>
              <a:t>Europe (</a:t>
            </a:r>
            <a:r>
              <a:rPr lang="fr-BE" dirty="0" err="1" smtClean="0"/>
              <a:t>Wolsink</a:t>
            </a:r>
            <a:r>
              <a:rPr lang="fr-BE" dirty="0" smtClean="0"/>
              <a:t>, 2007)</a:t>
            </a:r>
          </a:p>
          <a:p>
            <a:pPr lvl="1"/>
            <a:r>
              <a:rPr lang="fr-BE" dirty="0" smtClean="0"/>
              <a:t>Région Wallonne, 86% (IPSOS, 2010)</a:t>
            </a:r>
          </a:p>
          <a:p>
            <a:r>
              <a:rPr lang="fr-BE" dirty="0" smtClean="0"/>
              <a:t>Mais, faible acceptation autour des projets (</a:t>
            </a:r>
            <a:r>
              <a:rPr lang="fr-BE" dirty="0" err="1" smtClean="0"/>
              <a:t>Breukers</a:t>
            </a:r>
            <a:r>
              <a:rPr lang="fr-BE" dirty="0" smtClean="0"/>
              <a:t> et </a:t>
            </a:r>
            <a:r>
              <a:rPr lang="fr-BE" dirty="0" err="1" smtClean="0"/>
              <a:t>Wolsink</a:t>
            </a:r>
            <a:r>
              <a:rPr lang="fr-BE" dirty="0" smtClean="0"/>
              <a:t>, 2007)</a:t>
            </a:r>
          </a:p>
          <a:p>
            <a:endParaRPr lang="fr-BE" dirty="0" smtClean="0"/>
          </a:p>
          <a:p>
            <a:pPr>
              <a:buNone/>
            </a:pPr>
            <a:endParaRPr lang="fr-BE" dirty="0" smtClean="0"/>
          </a:p>
          <a:p>
            <a:pPr>
              <a:buNone/>
            </a:pPr>
            <a:r>
              <a:rPr lang="fr-BE" dirty="0" smtClean="0">
                <a:sym typeface="Wingdings" pitchFamily="2" charset="2"/>
              </a:rPr>
              <a:t>		</a:t>
            </a:r>
            <a:endParaRPr lang="fr-BE" dirty="0"/>
          </a:p>
        </p:txBody>
      </p:sp>
      <p:pic>
        <p:nvPicPr>
          <p:cNvPr id="5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21041"/>
            <a:ext cx="1296144" cy="523694"/>
          </a:xfrm>
          <a:prstGeom prst="rect">
            <a:avLst/>
          </a:prstGeom>
          <a:noFill/>
        </p:spPr>
      </p:pic>
      <p:pic>
        <p:nvPicPr>
          <p:cNvPr id="6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32656"/>
            <a:ext cx="954773" cy="697236"/>
          </a:xfrm>
          <a:prstGeom prst="rect">
            <a:avLst/>
          </a:prstGeom>
          <a:noFill/>
        </p:spPr>
      </p:pic>
      <p:pic>
        <p:nvPicPr>
          <p:cNvPr id="2050" name="Picture 2" descr="http://urbanqueer.files.wordpress.com/2012/04/nimby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11760" y="4483197"/>
            <a:ext cx="3168352" cy="2186163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5474197" y="4653136"/>
            <a:ext cx="89800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0000" dirty="0" smtClean="0"/>
              <a:t>?</a:t>
            </a:r>
            <a:endParaRPr lang="fr-BE" sz="10000" dirty="0"/>
          </a:p>
        </p:txBody>
      </p:sp>
      <p:sp>
        <p:nvSpPr>
          <p:cNvPr id="11" name="Rectangle 10"/>
          <p:cNvSpPr/>
          <p:nvPr/>
        </p:nvSpPr>
        <p:spPr>
          <a:xfrm>
            <a:off x="2195736" y="4437112"/>
            <a:ext cx="4104456" cy="22322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1. Introduction</a:t>
            </a:r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DA54C0D-BA91-4D36-81E5-6C5723F87620}" type="slidenum">
              <a:rPr lang="fr-BE" smtClean="0"/>
              <a:pPr/>
              <a:t>4</a:t>
            </a:fld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>
          <a:xfrm>
            <a:off x="539552" y="1957536"/>
            <a:ext cx="8153400" cy="4495800"/>
          </a:xfrm>
        </p:spPr>
        <p:txBody>
          <a:bodyPr/>
          <a:lstStyle/>
          <a:p>
            <a:r>
              <a:rPr lang="fr-BE" dirty="0" smtClean="0"/>
              <a:t>Dépasser l’explication fondée sur la notion  « NIMBY »</a:t>
            </a:r>
          </a:p>
          <a:p>
            <a:pPr lvl="1"/>
            <a:r>
              <a:rPr lang="fr-BE" dirty="0" smtClean="0"/>
              <a:t>Stigmatise les riverains</a:t>
            </a:r>
          </a:p>
          <a:p>
            <a:pPr lvl="1"/>
            <a:r>
              <a:rPr lang="fr-BE" dirty="0" smtClean="0"/>
              <a:t>Pertinence scientifique discutable</a:t>
            </a:r>
          </a:p>
          <a:p>
            <a:pPr lvl="2"/>
            <a:r>
              <a:rPr lang="fr-BE" dirty="0" smtClean="0"/>
              <a:t>Rareté des comportement purement « free rider »</a:t>
            </a:r>
          </a:p>
          <a:p>
            <a:pPr lvl="2"/>
            <a:r>
              <a:rPr lang="fr-BE" dirty="0" smtClean="0"/>
              <a:t>Réduction du caractère dynamique des attitudes (</a:t>
            </a:r>
            <a:r>
              <a:rPr lang="fr-BE" dirty="0" err="1" smtClean="0"/>
              <a:t>Wolsink</a:t>
            </a:r>
            <a:r>
              <a:rPr lang="fr-BE" dirty="0" smtClean="0"/>
              <a:t>, 2000)</a:t>
            </a:r>
          </a:p>
        </p:txBody>
      </p:sp>
      <p:pic>
        <p:nvPicPr>
          <p:cNvPr id="8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21041"/>
            <a:ext cx="1296144" cy="523694"/>
          </a:xfrm>
          <a:prstGeom prst="rect">
            <a:avLst/>
          </a:prstGeom>
          <a:noFill/>
        </p:spPr>
      </p:pic>
      <p:pic>
        <p:nvPicPr>
          <p:cNvPr id="9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32656"/>
            <a:ext cx="954773" cy="6972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1. Introduction</a:t>
            </a:r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DA54C0D-BA91-4D36-81E5-6C5723F87620}" type="slidenum">
              <a:rPr lang="fr-BE" smtClean="0"/>
              <a:pPr/>
              <a:t>5</a:t>
            </a:fld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53136"/>
          </a:xfrm>
        </p:spPr>
        <p:txBody>
          <a:bodyPr>
            <a:normAutofit fontScale="92500" lnSpcReduction="20000"/>
          </a:bodyPr>
          <a:lstStyle/>
          <a:p>
            <a:r>
              <a:rPr lang="fr-BE" dirty="0" smtClean="0"/>
              <a:t>Quels facteurs influencent l’acceptabilité selon la littérature scientifique?</a:t>
            </a:r>
          </a:p>
          <a:p>
            <a:pPr lvl="1"/>
            <a:r>
              <a:rPr lang="fr-BE" dirty="0" smtClean="0"/>
              <a:t>Impact visuel et sonore</a:t>
            </a:r>
          </a:p>
          <a:p>
            <a:pPr lvl="1"/>
            <a:r>
              <a:rPr lang="fr-BE" dirty="0" smtClean="0"/>
              <a:t>Attachement au lieu</a:t>
            </a:r>
          </a:p>
          <a:p>
            <a:pPr lvl="1"/>
            <a:r>
              <a:rPr lang="fr-BE" dirty="0" smtClean="0"/>
              <a:t>Image renvoyée par le promoteur</a:t>
            </a:r>
          </a:p>
          <a:p>
            <a:pPr lvl="1"/>
            <a:r>
              <a:rPr lang="fr-BE" dirty="0" smtClean="0"/>
              <a:t>Distribution des bénéfices</a:t>
            </a:r>
          </a:p>
          <a:p>
            <a:pPr lvl="1"/>
            <a:r>
              <a:rPr lang="fr-BE" dirty="0" smtClean="0"/>
              <a:t>Qualité de la communication entre les acteurs</a:t>
            </a:r>
          </a:p>
          <a:p>
            <a:pPr lvl="1"/>
            <a:r>
              <a:rPr lang="fr-BE" dirty="0" smtClean="0"/>
              <a:t>…</a:t>
            </a:r>
          </a:p>
          <a:p>
            <a:pPr>
              <a:buNone/>
            </a:pPr>
            <a:endParaRPr lang="fr-BE" dirty="0" smtClean="0"/>
          </a:p>
          <a:p>
            <a:pPr algn="ctr">
              <a:buNone/>
            </a:pPr>
            <a:endParaRPr lang="fr-BE" dirty="0" smtClean="0"/>
          </a:p>
          <a:p>
            <a:pPr algn="ctr">
              <a:buNone/>
            </a:pPr>
            <a:r>
              <a:rPr lang="fr-BE" dirty="0" smtClean="0"/>
              <a:t>LA </a:t>
            </a:r>
            <a:r>
              <a:rPr lang="fr-BE" b="1" u="sng" dirty="0" smtClean="0"/>
              <a:t>PROCÉDURE</a:t>
            </a:r>
            <a:r>
              <a:rPr lang="fr-BE" dirty="0" smtClean="0"/>
              <a:t> MENANT </a:t>
            </a:r>
          </a:p>
          <a:p>
            <a:pPr algn="ctr">
              <a:buNone/>
            </a:pPr>
            <a:r>
              <a:rPr lang="fr-BE" dirty="0" smtClean="0"/>
              <a:t>À L’IMPLANTATION DU PARC</a:t>
            </a:r>
          </a:p>
        </p:txBody>
      </p:sp>
      <p:pic>
        <p:nvPicPr>
          <p:cNvPr id="8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21041"/>
            <a:ext cx="1296144" cy="523694"/>
          </a:xfrm>
          <a:prstGeom prst="rect">
            <a:avLst/>
          </a:prstGeom>
          <a:noFill/>
        </p:spPr>
      </p:pic>
      <p:pic>
        <p:nvPicPr>
          <p:cNvPr id="9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32656"/>
            <a:ext cx="954773" cy="697236"/>
          </a:xfrm>
          <a:prstGeom prst="rect">
            <a:avLst/>
          </a:prstGeom>
          <a:noFill/>
        </p:spPr>
      </p:pic>
      <p:sp>
        <p:nvSpPr>
          <p:cNvPr id="7" name="Accolade fermante 6"/>
          <p:cNvSpPr/>
          <p:nvPr/>
        </p:nvSpPr>
        <p:spPr>
          <a:xfrm rot="5400000">
            <a:off x="4373978" y="1034734"/>
            <a:ext cx="576064" cy="7812868"/>
          </a:xfrm>
          <a:prstGeom prst="rightBrac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1. Introduction</a:t>
            </a:r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DA54C0D-BA91-4D36-81E5-6C5723F87620}" type="slidenum">
              <a:rPr lang="fr-BE" smtClean="0"/>
              <a:pPr/>
              <a:t>6</a:t>
            </a:fld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>
          <a:xfrm>
            <a:off x="-36512" y="1600200"/>
            <a:ext cx="8892480" cy="4853136"/>
          </a:xfrm>
        </p:spPr>
        <p:txBody>
          <a:bodyPr>
            <a:normAutofit/>
          </a:bodyPr>
          <a:lstStyle/>
          <a:p>
            <a:r>
              <a:rPr lang="fr-BE" dirty="0" smtClean="0"/>
              <a:t>La procédure = un instrument de l’action publique, qui est : </a:t>
            </a:r>
          </a:p>
          <a:p>
            <a:pPr algn="just">
              <a:buNone/>
            </a:pPr>
            <a:r>
              <a:rPr lang="fr-BE" dirty="0" smtClean="0"/>
              <a:t>	</a:t>
            </a:r>
            <a:r>
              <a:rPr lang="fr-BE" sz="2400" i="1" dirty="0" smtClean="0"/>
              <a:t>« porteur de valeurs, nourris d’une interprétation du social et de conceptions précises du mode de régulation envisagé » </a:t>
            </a:r>
            <a:r>
              <a:rPr lang="fr-BE" sz="2400" dirty="0" smtClean="0"/>
              <a:t>(</a:t>
            </a:r>
            <a:r>
              <a:rPr lang="fr-BE" sz="2400" dirty="0" err="1" smtClean="0"/>
              <a:t>Lascoumes</a:t>
            </a:r>
            <a:r>
              <a:rPr lang="fr-BE" sz="2400" dirty="0" smtClean="0"/>
              <a:t> et Le </a:t>
            </a:r>
            <a:r>
              <a:rPr lang="fr-BE" sz="2400" dirty="0" err="1" smtClean="0"/>
              <a:t>Galès</a:t>
            </a:r>
            <a:r>
              <a:rPr lang="fr-BE" sz="2400" dirty="0" smtClean="0"/>
              <a:t>, 2005, p. 13)</a:t>
            </a:r>
          </a:p>
          <a:p>
            <a:pPr algn="just">
              <a:buNone/>
            </a:pPr>
            <a:endParaRPr lang="fr-BE" sz="2400" dirty="0" smtClean="0"/>
          </a:p>
          <a:p>
            <a:pPr algn="just"/>
            <a:r>
              <a:rPr lang="fr-BE" dirty="0" smtClean="0"/>
              <a:t>Étude systémique, tenant compte de tous les facteurs, ouvert aux spécificités locales, sans stigmatiser les opposants</a:t>
            </a:r>
          </a:p>
        </p:txBody>
      </p:sp>
      <p:pic>
        <p:nvPicPr>
          <p:cNvPr id="8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21041"/>
            <a:ext cx="1296144" cy="523694"/>
          </a:xfrm>
          <a:prstGeom prst="rect">
            <a:avLst/>
          </a:prstGeom>
          <a:noFill/>
        </p:spPr>
      </p:pic>
      <p:pic>
        <p:nvPicPr>
          <p:cNvPr id="9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32656"/>
            <a:ext cx="954773" cy="6972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2. Méthodologie</a:t>
            </a:r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DA54C0D-BA91-4D36-81E5-6C5723F87620}" type="slidenum">
              <a:rPr lang="fr-BE" smtClean="0"/>
              <a:pPr/>
              <a:t>7</a:t>
            </a:fld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640960" cy="4997152"/>
          </a:xfrm>
        </p:spPr>
        <p:txBody>
          <a:bodyPr>
            <a:noAutofit/>
          </a:bodyPr>
          <a:lstStyle/>
          <a:p>
            <a:pPr algn="just"/>
            <a:r>
              <a:rPr lang="fr-BE" sz="2600" dirty="0" smtClean="0"/>
              <a:t>4 cas d’étude en Région Wallonne</a:t>
            </a:r>
          </a:p>
          <a:p>
            <a:pPr algn="just"/>
            <a:endParaRPr lang="fr-BE" sz="2600" dirty="0" smtClean="0"/>
          </a:p>
          <a:p>
            <a:pPr algn="just"/>
            <a:endParaRPr lang="fr-BE" sz="2600" dirty="0" smtClean="0"/>
          </a:p>
          <a:p>
            <a:pPr algn="just"/>
            <a:endParaRPr lang="fr-BE" sz="2600" dirty="0" smtClean="0"/>
          </a:p>
          <a:p>
            <a:pPr algn="just"/>
            <a:endParaRPr lang="fr-BE" sz="2600" dirty="0" smtClean="0"/>
          </a:p>
          <a:p>
            <a:pPr algn="just"/>
            <a:endParaRPr lang="fr-BE" sz="2600" dirty="0" smtClean="0"/>
          </a:p>
          <a:p>
            <a:pPr algn="just"/>
            <a:endParaRPr lang="fr-BE" sz="2600" dirty="0" smtClean="0"/>
          </a:p>
          <a:p>
            <a:pPr algn="just">
              <a:buNone/>
            </a:pPr>
            <a:endParaRPr lang="fr-BE" sz="2600" dirty="0" smtClean="0"/>
          </a:p>
          <a:p>
            <a:pPr algn="just"/>
            <a:r>
              <a:rPr lang="fr-BE" sz="2600" dirty="0" smtClean="0"/>
              <a:t>1 étude transversale via un </a:t>
            </a:r>
            <a:r>
              <a:rPr lang="fr-BE" sz="2600" i="1" dirty="0" smtClean="0"/>
              <a:t>Open </a:t>
            </a:r>
            <a:r>
              <a:rPr lang="fr-BE" sz="2600" i="1" dirty="0" err="1" smtClean="0"/>
              <a:t>Process</a:t>
            </a:r>
            <a:r>
              <a:rPr lang="fr-BE" sz="2600" i="1" dirty="0" smtClean="0"/>
              <a:t> Workshop </a:t>
            </a:r>
            <a:r>
              <a:rPr lang="fr-BE" sz="2600" dirty="0" smtClean="0"/>
              <a:t>(Joris et </a:t>
            </a:r>
            <a:r>
              <a:rPr lang="fr-BE" sz="2600" dirty="0" err="1" smtClean="0"/>
              <a:t>Claisse</a:t>
            </a:r>
            <a:r>
              <a:rPr lang="fr-BE" sz="2600" dirty="0" smtClean="0"/>
              <a:t>, 2011)</a:t>
            </a:r>
          </a:p>
          <a:p>
            <a:pPr algn="just"/>
            <a:endParaRPr lang="fr-BE" sz="2600" dirty="0" smtClean="0"/>
          </a:p>
          <a:p>
            <a:pPr algn="just"/>
            <a:endParaRPr lang="fr-BE" sz="2600" dirty="0" smtClean="0"/>
          </a:p>
        </p:txBody>
      </p:sp>
      <p:pic>
        <p:nvPicPr>
          <p:cNvPr id="8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21041"/>
            <a:ext cx="1296144" cy="523694"/>
          </a:xfrm>
          <a:prstGeom prst="rect">
            <a:avLst/>
          </a:prstGeom>
          <a:noFill/>
        </p:spPr>
      </p:pic>
      <p:pic>
        <p:nvPicPr>
          <p:cNvPr id="9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32656"/>
            <a:ext cx="954773" cy="697236"/>
          </a:xfrm>
          <a:prstGeom prst="rect">
            <a:avLst/>
          </a:prstGeom>
          <a:noFill/>
        </p:spPr>
      </p:pic>
      <p:pic>
        <p:nvPicPr>
          <p:cNvPr id="2054" name="Picture 6" descr="http://1.bp.blogspot.com/_-YP3okuWz9w/R0VqkhZTqFI/AAAAAAAAAmo/5ZRCX8WQ9pc/s400/wallonie_carte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63688" y="2060848"/>
            <a:ext cx="5123284" cy="3476514"/>
          </a:xfrm>
          <a:prstGeom prst="rect">
            <a:avLst/>
          </a:prstGeom>
          <a:noFill/>
        </p:spPr>
      </p:pic>
      <p:sp>
        <p:nvSpPr>
          <p:cNvPr id="11" name="Ellipse 10"/>
          <p:cNvSpPr/>
          <p:nvPr/>
        </p:nvSpPr>
        <p:spPr>
          <a:xfrm>
            <a:off x="5580112" y="4941168"/>
            <a:ext cx="288032" cy="288032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" name="Ellipse 11"/>
          <p:cNvSpPr/>
          <p:nvPr/>
        </p:nvSpPr>
        <p:spPr>
          <a:xfrm>
            <a:off x="2555776" y="2924944"/>
            <a:ext cx="288032" cy="288032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3" name="Ellipse 12"/>
          <p:cNvSpPr/>
          <p:nvPr/>
        </p:nvSpPr>
        <p:spPr>
          <a:xfrm>
            <a:off x="2627784" y="2348880"/>
            <a:ext cx="288032" cy="288032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4" name="Ellipse 13"/>
          <p:cNvSpPr/>
          <p:nvPr/>
        </p:nvSpPr>
        <p:spPr>
          <a:xfrm>
            <a:off x="5220072" y="2780928"/>
            <a:ext cx="288032" cy="288032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5" name="Double flèche horizontale 14"/>
          <p:cNvSpPr/>
          <p:nvPr/>
        </p:nvSpPr>
        <p:spPr>
          <a:xfrm>
            <a:off x="1547664" y="3573016"/>
            <a:ext cx="5760640" cy="360040"/>
          </a:xfrm>
          <a:prstGeom prst="leftRight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2. Méthodologie</a:t>
            </a:r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DA54C0D-BA91-4D36-81E5-6C5723F87620}" type="slidenum">
              <a:rPr lang="fr-BE" smtClean="0"/>
              <a:pPr/>
              <a:t>8</a:t>
            </a:fld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208912" cy="4853136"/>
          </a:xfrm>
        </p:spPr>
        <p:txBody>
          <a:bodyPr>
            <a:normAutofit/>
          </a:bodyPr>
          <a:lstStyle/>
          <a:p>
            <a:pPr algn="just"/>
            <a:r>
              <a:rPr lang="fr-BE" dirty="0" smtClean="0"/>
              <a:t>4 cas d’étude en Région Wallonne </a:t>
            </a:r>
          </a:p>
          <a:p>
            <a:pPr algn="just"/>
            <a:endParaRPr lang="fr-BE" dirty="0" smtClean="0"/>
          </a:p>
        </p:txBody>
      </p:sp>
      <p:pic>
        <p:nvPicPr>
          <p:cNvPr id="8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21041"/>
            <a:ext cx="1296144" cy="523694"/>
          </a:xfrm>
          <a:prstGeom prst="rect">
            <a:avLst/>
          </a:prstGeom>
          <a:noFill/>
        </p:spPr>
      </p:pic>
      <p:pic>
        <p:nvPicPr>
          <p:cNvPr id="9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32656"/>
            <a:ext cx="954773" cy="697236"/>
          </a:xfrm>
          <a:prstGeom prst="rect">
            <a:avLst/>
          </a:prstGeom>
          <a:noFill/>
        </p:spPr>
      </p:pic>
      <p:graphicFrame>
        <p:nvGraphicFramePr>
          <p:cNvPr id="12" name="Espace réservé du contenu 3"/>
          <p:cNvGraphicFramePr>
            <a:graphicFrameLocks/>
          </p:cNvGraphicFramePr>
          <p:nvPr/>
        </p:nvGraphicFramePr>
        <p:xfrm>
          <a:off x="611560" y="2420888"/>
          <a:ext cx="7992888" cy="412311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998222"/>
                <a:gridCol w="1998222"/>
                <a:gridCol w="1998222"/>
                <a:gridCol w="1998222"/>
              </a:tblGrid>
              <a:tr h="662888"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>
                          <a:latin typeface="Arial" pitchFamily="34" charset="0"/>
                          <a:cs typeface="Arial" pitchFamily="34" charset="0"/>
                        </a:rPr>
                        <a:t>Ath-Silly</a:t>
                      </a:r>
                      <a:endParaRPr lang="fr-B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>
                          <a:latin typeface="Arial" pitchFamily="34" charset="0"/>
                          <a:cs typeface="Arial" pitchFamily="34" charset="0"/>
                        </a:rPr>
                        <a:t>Aubange-Messancy</a:t>
                      </a:r>
                      <a:endParaRPr lang="fr-B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>
                          <a:latin typeface="Arial" pitchFamily="34" charset="0"/>
                          <a:cs typeface="Arial" pitchFamily="34" charset="0"/>
                        </a:rPr>
                        <a:t>Dour-Quiévrain</a:t>
                      </a:r>
                      <a:endParaRPr lang="fr-B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err="1" smtClean="0">
                          <a:latin typeface="Arial" pitchFamily="34" charset="0"/>
                          <a:cs typeface="Arial" pitchFamily="34" charset="0"/>
                        </a:rPr>
                        <a:t>Modave</a:t>
                      </a:r>
                      <a:endParaRPr lang="fr-B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926227"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latin typeface="Arial" pitchFamily="34" charset="0"/>
                          <a:cs typeface="Arial" pitchFamily="34" charset="0"/>
                        </a:rPr>
                        <a:t>Projet accepté par le Ministre mais refusé par le Conseil d’Etat</a:t>
                      </a:r>
                    </a:p>
                    <a:p>
                      <a:r>
                        <a:rPr lang="fr-BE" sz="1400" dirty="0" smtClean="0">
                          <a:latin typeface="Arial" pitchFamily="34" charset="0"/>
                          <a:cs typeface="Arial" pitchFamily="34" charset="0"/>
                        </a:rPr>
                        <a:t>(à suivre…)</a:t>
                      </a:r>
                      <a:endParaRPr lang="fr-B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latin typeface="Arial" pitchFamily="34" charset="0"/>
                          <a:cs typeface="Arial" pitchFamily="34" charset="0"/>
                        </a:rPr>
                        <a:t>Projet refusé par le Ministre</a:t>
                      </a:r>
                      <a:endParaRPr lang="fr-B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BE" sz="1400" b="1" dirty="0" smtClean="0">
                          <a:latin typeface="Arial" pitchFamily="34" charset="0"/>
                          <a:cs typeface="Arial" pitchFamily="34" charset="0"/>
                        </a:rPr>
                        <a:t>Projet accepté par le Ministre</a:t>
                      </a:r>
                      <a:endParaRPr lang="fr-BE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latin typeface="Arial" pitchFamily="34" charset="0"/>
                          <a:cs typeface="Arial" pitchFamily="34" charset="0"/>
                        </a:rPr>
                        <a:t>Projet refusé par le Ministre</a:t>
                      </a:r>
                      <a:endParaRPr lang="fr-B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62888"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latin typeface="Arial" pitchFamily="34" charset="0"/>
                          <a:cs typeface="Arial" pitchFamily="34" charset="0"/>
                        </a:rPr>
                        <a:t>2007-2011</a:t>
                      </a:r>
                      <a:endParaRPr lang="fr-B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latin typeface="Arial" pitchFamily="34" charset="0"/>
                          <a:cs typeface="Arial" pitchFamily="34" charset="0"/>
                        </a:rPr>
                        <a:t>2008-2010</a:t>
                      </a:r>
                      <a:endParaRPr lang="fr-B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BE" sz="1400" dirty="0" smtClean="0">
                          <a:latin typeface="Arial" pitchFamily="34" charset="0"/>
                          <a:cs typeface="Arial" pitchFamily="34" charset="0"/>
                        </a:rPr>
                        <a:t>2003-2011</a:t>
                      </a:r>
                      <a:endParaRPr lang="fr-BE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latin typeface="Arial" pitchFamily="34" charset="0"/>
                          <a:cs typeface="Arial" pitchFamily="34" charset="0"/>
                        </a:rPr>
                        <a:t>2009-2010</a:t>
                      </a:r>
                      <a:endParaRPr lang="fr-B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926227"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r>
                        <a:rPr lang="fr-BE" sz="1400" baseline="0" dirty="0" smtClean="0">
                          <a:latin typeface="Arial" pitchFamily="34" charset="0"/>
                          <a:cs typeface="Arial" pitchFamily="34" charset="0"/>
                        </a:rPr>
                        <a:t> puis 7 éoliennes</a:t>
                      </a:r>
                      <a:endParaRPr lang="fr-B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latin typeface="Arial" pitchFamily="34" charset="0"/>
                          <a:cs typeface="Arial" pitchFamily="34" charset="0"/>
                        </a:rPr>
                        <a:t>7, 8 puis 6 éoliennes</a:t>
                      </a:r>
                      <a:endParaRPr lang="fr-B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dirty="0" smtClean="0"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r>
                        <a:rPr lang="fr-BE" sz="1400" baseline="0" dirty="0" smtClean="0">
                          <a:latin typeface="Arial" pitchFamily="34" charset="0"/>
                          <a:cs typeface="Arial" pitchFamily="34" charset="0"/>
                        </a:rPr>
                        <a:t> éoliennes implantées en </a:t>
                      </a:r>
                      <a:r>
                        <a:rPr lang="fr-BE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3 phases</a:t>
                      </a:r>
                      <a:endParaRPr lang="fr-BE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latin typeface="Arial" pitchFamily="34" charset="0"/>
                          <a:cs typeface="Arial" pitchFamily="34" charset="0"/>
                        </a:rPr>
                        <a:t>4 éoliennes (dont une communale)</a:t>
                      </a:r>
                      <a:endParaRPr lang="fr-B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926227">
                <a:tc>
                  <a:txBody>
                    <a:bodyPr/>
                    <a:lstStyle/>
                    <a:p>
                      <a:r>
                        <a:rPr lang="fr-BE" sz="1400" dirty="0" err="1" smtClean="0">
                          <a:latin typeface="Arial" pitchFamily="34" charset="0"/>
                          <a:cs typeface="Arial" pitchFamily="34" charset="0"/>
                        </a:rPr>
                        <a:t>Ideta</a:t>
                      </a:r>
                      <a:r>
                        <a:rPr lang="fr-BE" sz="1400" dirty="0" smtClean="0">
                          <a:latin typeface="Arial" pitchFamily="34" charset="0"/>
                          <a:cs typeface="Arial" pitchFamily="34" charset="0"/>
                        </a:rPr>
                        <a:t> (intercommunale)</a:t>
                      </a:r>
                      <a:r>
                        <a:rPr lang="fr-BE" sz="1400" baseline="0" dirty="0" smtClean="0">
                          <a:latin typeface="Arial" pitchFamily="34" charset="0"/>
                          <a:cs typeface="Arial" pitchFamily="34" charset="0"/>
                        </a:rPr>
                        <a:t> et WE Power (Colruyt)</a:t>
                      </a:r>
                      <a:endParaRPr lang="fr-B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latin typeface="Arial" pitchFamily="34" charset="0"/>
                          <a:cs typeface="Arial" pitchFamily="34" charset="0"/>
                        </a:rPr>
                        <a:t>Air </a:t>
                      </a:r>
                      <a:r>
                        <a:rPr lang="fr-BE" sz="1400" dirty="0" err="1" smtClean="0">
                          <a:latin typeface="Arial" pitchFamily="34" charset="0"/>
                          <a:cs typeface="Arial" pitchFamily="34" charset="0"/>
                        </a:rPr>
                        <a:t>Energy</a:t>
                      </a:r>
                      <a:endParaRPr lang="fr-B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latin typeface="Arial" pitchFamily="34" charset="0"/>
                          <a:cs typeface="Arial" pitchFamily="34" charset="0"/>
                        </a:rPr>
                        <a:t>Electrabel et Ventis</a:t>
                      </a:r>
                      <a:endParaRPr lang="fr-B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400" dirty="0" smtClean="0">
                          <a:latin typeface="Arial" pitchFamily="34" charset="0"/>
                          <a:cs typeface="Arial" pitchFamily="34" charset="0"/>
                        </a:rPr>
                        <a:t>Electrabel</a:t>
                      </a:r>
                      <a:endParaRPr lang="fr-BE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BE" dirty="0" smtClean="0"/>
              <a:t>2. Méthodologie</a:t>
            </a:r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DA54C0D-BA91-4D36-81E5-6C5723F87620}" type="slidenum">
              <a:rPr lang="fr-BE" smtClean="0"/>
              <a:pPr/>
              <a:t>9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25144"/>
          </a:xfrm>
        </p:spPr>
        <p:txBody>
          <a:bodyPr>
            <a:normAutofit fontScale="92500" lnSpcReduction="10000"/>
          </a:bodyPr>
          <a:lstStyle/>
          <a:p>
            <a:r>
              <a:rPr lang="fr-BE" b="1" dirty="0" smtClean="0"/>
              <a:t>Cas d’étude : </a:t>
            </a:r>
          </a:p>
          <a:p>
            <a:pPr lvl="1"/>
            <a:r>
              <a:rPr lang="fr-BE" dirty="0" smtClean="0"/>
              <a:t>38 entretiens semi-directifs (15 par téléphone et 23 en face à face)</a:t>
            </a:r>
          </a:p>
          <a:p>
            <a:pPr lvl="1"/>
            <a:r>
              <a:rPr lang="fr-BE" dirty="0" smtClean="0"/>
              <a:t>Analyse des dossiers éoliens issus des archives communales</a:t>
            </a:r>
          </a:p>
          <a:p>
            <a:pPr lvl="1"/>
            <a:r>
              <a:rPr lang="fr-BE" dirty="0" smtClean="0"/>
              <a:t>Analyse de la presse</a:t>
            </a:r>
          </a:p>
          <a:p>
            <a:pPr lvl="1">
              <a:buNone/>
            </a:pPr>
            <a:endParaRPr lang="fr-BE" dirty="0" smtClean="0"/>
          </a:p>
          <a:p>
            <a:pPr lvl="1"/>
            <a:r>
              <a:rPr lang="fr-BE" dirty="0" smtClean="0"/>
              <a:t>4 Focus Group (1 par cas d’étude)</a:t>
            </a:r>
          </a:p>
          <a:p>
            <a:pPr lvl="2"/>
            <a:r>
              <a:rPr lang="fr-BE" dirty="0" smtClean="0"/>
              <a:t>Ath-Silly : 13 participants (opposants, politiques, riverains proches)</a:t>
            </a:r>
          </a:p>
          <a:p>
            <a:pPr lvl="2"/>
            <a:r>
              <a:rPr lang="fr-BE" dirty="0" smtClean="0"/>
              <a:t>Aubange-Messancy : 7 p. (opposants, 1 citoyen intéressé)</a:t>
            </a:r>
          </a:p>
          <a:p>
            <a:pPr lvl="2"/>
            <a:r>
              <a:rPr lang="fr-BE" dirty="0" smtClean="0"/>
              <a:t>Dour-Quiévrain : 12 p. (citoyens intéressés, retraités, coopérateurs)</a:t>
            </a:r>
          </a:p>
          <a:p>
            <a:pPr lvl="2"/>
            <a:r>
              <a:rPr lang="fr-BE" dirty="0" err="1" smtClean="0"/>
              <a:t>Modave</a:t>
            </a:r>
            <a:r>
              <a:rPr lang="fr-BE" dirty="0" smtClean="0"/>
              <a:t> : 8 p. (1 opposant, retraités intéressés, 1 politique)</a:t>
            </a:r>
          </a:p>
          <a:p>
            <a:endParaRPr lang="fr-BE" dirty="0"/>
          </a:p>
        </p:txBody>
      </p:sp>
      <p:pic>
        <p:nvPicPr>
          <p:cNvPr id="6" name="Picture 2" descr="http://www.mesydel.com/theme/logo_spir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521041"/>
            <a:ext cx="1296144" cy="523694"/>
          </a:xfrm>
          <a:prstGeom prst="rect">
            <a:avLst/>
          </a:prstGeom>
          <a:noFill/>
        </p:spPr>
      </p:pic>
      <p:pic>
        <p:nvPicPr>
          <p:cNvPr id="7" name="Picture 6" descr="http://www.ulg.ac.be/upload/docs/image/gif/2007-11/logo_coul_texte_blason_cadre_7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32656"/>
            <a:ext cx="954773" cy="6972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1936</TotalTime>
  <Words>1050</Words>
  <Application>Microsoft Office PowerPoint</Application>
  <PresentationFormat>On-screen Show (4:3)</PresentationFormat>
  <Paragraphs>283</Paragraphs>
  <Slides>23</Slides>
  <Notes>22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Médian</vt:lpstr>
      <vt:lpstr>Projets éoliens en région wallonne :  Quand le processus décisionnel met à mal l’acceptabilité locale  </vt:lpstr>
      <vt:lpstr>Plan</vt:lpstr>
      <vt:lpstr>1. Introduction</vt:lpstr>
      <vt:lpstr>1. Introduction</vt:lpstr>
      <vt:lpstr>1. Introduction</vt:lpstr>
      <vt:lpstr>1. Introduction</vt:lpstr>
      <vt:lpstr>2. Méthodologie</vt:lpstr>
      <vt:lpstr>2. Méthodologie</vt:lpstr>
      <vt:lpstr>2. Méthodologie</vt:lpstr>
      <vt:lpstr>2. Méthodologie</vt:lpstr>
      <vt:lpstr>2. Méthodologie</vt:lpstr>
      <vt:lpstr>3.1. Problèmes identifiés</vt:lpstr>
      <vt:lpstr>PowerPoint Presentation</vt:lpstr>
      <vt:lpstr>3.1. Problèmes identifiés</vt:lpstr>
      <vt:lpstr>3.1. Problèmes identifiés</vt:lpstr>
      <vt:lpstr>3.1. Problèmes identifiés</vt:lpstr>
      <vt:lpstr>3.1. Problèmes identifiés</vt:lpstr>
      <vt:lpstr>3.2. Pistes de réflexion</vt:lpstr>
      <vt:lpstr>PowerPoint Presentation</vt:lpstr>
      <vt:lpstr>3.2. Pistes de réflexion</vt:lpstr>
      <vt:lpstr>3.2. Pistes de réflexion</vt:lpstr>
      <vt:lpstr>3.2. Pistes de réflexion</vt:lpstr>
      <vt:lpstr>4. 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eParticipation: A case of eVoting system in Belgium</dc:title>
  <dc:creator>Nicolas</dc:creator>
  <cp:lastModifiedBy>nrossign</cp:lastModifiedBy>
  <cp:revision>143</cp:revision>
  <dcterms:created xsi:type="dcterms:W3CDTF">2012-07-03T07:29:13Z</dcterms:created>
  <dcterms:modified xsi:type="dcterms:W3CDTF">2013-01-25T14:08:29Z</dcterms:modified>
</cp:coreProperties>
</file>