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notesSlides/notesSlide24.xml" ContentType="application/vnd.openxmlformats-officedocument.presentationml.notesSlide+xml"/>
  <Override PartName="/ppt/charts/chart4.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8"/>
  </p:notesMasterIdLst>
  <p:sldIdLst>
    <p:sldId id="256" r:id="rId2"/>
    <p:sldId id="266" r:id="rId3"/>
    <p:sldId id="268" r:id="rId4"/>
    <p:sldId id="267" r:id="rId5"/>
    <p:sldId id="271" r:id="rId6"/>
    <p:sldId id="272" r:id="rId7"/>
    <p:sldId id="275" r:id="rId8"/>
    <p:sldId id="273" r:id="rId9"/>
    <p:sldId id="276" r:id="rId10"/>
    <p:sldId id="270" r:id="rId11"/>
    <p:sldId id="269" r:id="rId12"/>
    <p:sldId id="277" r:id="rId13"/>
    <p:sldId id="274" r:id="rId14"/>
    <p:sldId id="278" r:id="rId15"/>
    <p:sldId id="279" r:id="rId16"/>
    <p:sldId id="280" r:id="rId17"/>
    <p:sldId id="281" r:id="rId18"/>
    <p:sldId id="299" r:id="rId19"/>
    <p:sldId id="283" r:id="rId20"/>
    <p:sldId id="265" r:id="rId21"/>
    <p:sldId id="282" r:id="rId22"/>
    <p:sldId id="285" r:id="rId23"/>
    <p:sldId id="284" r:id="rId24"/>
    <p:sldId id="286" r:id="rId25"/>
    <p:sldId id="288" r:id="rId26"/>
    <p:sldId id="289" r:id="rId27"/>
    <p:sldId id="290" r:id="rId28"/>
    <p:sldId id="291" r:id="rId29"/>
    <p:sldId id="292" r:id="rId30"/>
    <p:sldId id="293" r:id="rId31"/>
    <p:sldId id="294" r:id="rId32"/>
    <p:sldId id="295" r:id="rId33"/>
    <p:sldId id="296" r:id="rId34"/>
    <p:sldId id="287" r:id="rId35"/>
    <p:sldId id="297" r:id="rId36"/>
    <p:sldId id="298" r:id="rId37"/>
  </p:sldIdLst>
  <p:sldSz cx="9144000" cy="5143500" type="screen16x9"/>
  <p:notesSz cx="6858000" cy="9144000"/>
  <p:defaultTextStyle>
    <a:lvl1pPr marL="0" algn="l" rtl="0" latinLnBrk="0">
      <a:defRPr lang="fr-FR" sz="1800" kern="1200">
        <a:solidFill>
          <a:schemeClr val="tx1"/>
        </a:solidFill>
        <a:latin typeface="+mn-lt"/>
        <a:ea typeface="+mn-ea"/>
        <a:cs typeface="+mn-cs"/>
      </a:defRPr>
    </a:lvl1pPr>
    <a:lvl2pPr marL="457200" algn="l" rtl="0" latinLnBrk="0">
      <a:defRPr lang="fr-FR" sz="1800" kern="1200">
        <a:solidFill>
          <a:schemeClr val="tx1"/>
        </a:solidFill>
        <a:latin typeface="+mn-lt"/>
        <a:ea typeface="+mn-ea"/>
        <a:cs typeface="+mn-cs"/>
      </a:defRPr>
    </a:lvl2pPr>
    <a:lvl3pPr marL="914400" algn="l" rtl="0" latinLnBrk="0">
      <a:defRPr lang="fr-FR" sz="1800" kern="1200">
        <a:solidFill>
          <a:schemeClr val="tx1"/>
        </a:solidFill>
        <a:latin typeface="+mn-lt"/>
        <a:ea typeface="+mn-ea"/>
        <a:cs typeface="+mn-cs"/>
      </a:defRPr>
    </a:lvl3pPr>
    <a:lvl4pPr marL="1371600" algn="l" rtl="0" latinLnBrk="0">
      <a:defRPr lang="fr-FR" sz="1800" kern="1200">
        <a:solidFill>
          <a:schemeClr val="tx1"/>
        </a:solidFill>
        <a:latin typeface="+mn-lt"/>
        <a:ea typeface="+mn-ea"/>
        <a:cs typeface="+mn-cs"/>
      </a:defRPr>
    </a:lvl4pPr>
    <a:lvl5pPr marL="1828800" algn="l" rtl="0" latinLnBrk="0">
      <a:defRPr lang="fr-FR" sz="1800" kern="1200">
        <a:solidFill>
          <a:schemeClr val="tx1"/>
        </a:solidFill>
        <a:latin typeface="+mn-lt"/>
        <a:ea typeface="+mn-ea"/>
        <a:cs typeface="+mn-cs"/>
      </a:defRPr>
    </a:lvl5pPr>
    <a:lvl6pPr marL="2286000" algn="l" rtl="0" latinLnBrk="0">
      <a:defRPr lang="fr-FR" sz="1800" kern="1200">
        <a:solidFill>
          <a:schemeClr val="tx1"/>
        </a:solidFill>
        <a:latin typeface="+mn-lt"/>
        <a:ea typeface="+mn-ea"/>
        <a:cs typeface="+mn-cs"/>
      </a:defRPr>
    </a:lvl6pPr>
    <a:lvl7pPr marL="2743200" algn="l" rtl="0" latinLnBrk="0">
      <a:defRPr lang="fr-FR" sz="1800" kern="1200">
        <a:solidFill>
          <a:schemeClr val="tx1"/>
        </a:solidFill>
        <a:latin typeface="+mn-lt"/>
        <a:ea typeface="+mn-ea"/>
        <a:cs typeface="+mn-cs"/>
      </a:defRPr>
    </a:lvl7pPr>
    <a:lvl8pPr marL="3200400" algn="l" rtl="0" latinLnBrk="0">
      <a:defRPr lang="fr-FR" sz="1800" kern="1200">
        <a:solidFill>
          <a:schemeClr val="tx1"/>
        </a:solidFill>
        <a:latin typeface="+mn-lt"/>
        <a:ea typeface="+mn-ea"/>
        <a:cs typeface="+mn-cs"/>
      </a:defRPr>
    </a:lvl8pPr>
    <a:lvl9pPr marL="3657600" algn="l" rtl="0" latinLnBrk="0">
      <a:defRPr lang="fr-F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87621" autoAdjust="0"/>
  </p:normalViewPr>
  <p:slideViewPr>
    <p:cSldViewPr>
      <p:cViewPr>
        <p:scale>
          <a:sx n="80" d="100"/>
          <a:sy n="80" d="100"/>
        </p:scale>
        <p:origin x="-1160" y="-24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ulienperrez:Documents:Onderzoek:Confs:2012:IVN-2012:verschillen%20(version%20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ulienperrez:Documents:Onderzoek:Confs:2012:IVN-2012:verschillen%20(version%2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julienperrez:Documents:Onderzoek:Confs:2012:IVN-2012:verschillen%20(version%20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julienperrez:Documents:Onderzoek:Confs:2012:IVN-2012:verschillen%20(version%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4"/>
              </a:solidFill>
            </c:spPr>
          </c:dPt>
          <c:dPt>
            <c:idx val="2"/>
            <c:invertIfNegative val="0"/>
            <c:bubble3D val="0"/>
            <c:spPr>
              <a:solidFill>
                <a:schemeClr val="accent2"/>
              </a:solidFill>
            </c:spPr>
          </c:dPt>
          <c:dPt>
            <c:idx val="3"/>
            <c:invertIfNegative val="0"/>
            <c:bubble3D val="0"/>
            <c:spPr>
              <a:solidFill>
                <a:schemeClr val="accent6"/>
              </a:solidFill>
            </c:spPr>
          </c:dPt>
          <c:dLbls>
            <c:showLegendKey val="0"/>
            <c:showVal val="1"/>
            <c:showCatName val="0"/>
            <c:showSerName val="0"/>
            <c:showPercent val="0"/>
            <c:showBubbleSize val="0"/>
            <c:showLeaderLines val="0"/>
          </c:dLbls>
          <c:cat>
            <c:strRef>
              <c:f>Feuil3!$A$17:$A$20</c:f>
              <c:strCache>
                <c:ptCount val="4"/>
                <c:pt idx="0">
                  <c:v>pragmatisch</c:v>
                </c:pt>
                <c:pt idx="1">
                  <c:v>lexicaal</c:v>
                </c:pt>
                <c:pt idx="2">
                  <c:v>syntactisch</c:v>
                </c:pt>
                <c:pt idx="3">
                  <c:v>morfologisch</c:v>
                </c:pt>
              </c:strCache>
            </c:strRef>
          </c:cat>
          <c:val>
            <c:numRef>
              <c:f>Feuil3!$B$17:$B$20</c:f>
              <c:numCache>
                <c:formatCode>General</c:formatCode>
                <c:ptCount val="4"/>
                <c:pt idx="0">
                  <c:v>181.0</c:v>
                </c:pt>
                <c:pt idx="1">
                  <c:v>131.0</c:v>
                </c:pt>
                <c:pt idx="2">
                  <c:v>50.0</c:v>
                </c:pt>
                <c:pt idx="3">
                  <c:v>16.0</c:v>
                </c:pt>
              </c:numCache>
            </c:numRef>
          </c:val>
        </c:ser>
        <c:dLbls>
          <c:showLegendKey val="0"/>
          <c:showVal val="0"/>
          <c:showCatName val="0"/>
          <c:showSerName val="0"/>
          <c:showPercent val="0"/>
          <c:showBubbleSize val="0"/>
        </c:dLbls>
        <c:gapWidth val="150"/>
        <c:shape val="box"/>
        <c:axId val="-2141486408"/>
        <c:axId val="-2141483432"/>
        <c:axId val="0"/>
      </c:bar3DChart>
      <c:catAx>
        <c:axId val="-2141486408"/>
        <c:scaling>
          <c:orientation val="minMax"/>
        </c:scaling>
        <c:delete val="0"/>
        <c:axPos val="b"/>
        <c:majorTickMark val="out"/>
        <c:minorTickMark val="none"/>
        <c:tickLblPos val="nextTo"/>
        <c:crossAx val="-2141483432"/>
        <c:crosses val="autoZero"/>
        <c:auto val="1"/>
        <c:lblAlgn val="ctr"/>
        <c:lblOffset val="100"/>
        <c:noMultiLvlLbl val="0"/>
      </c:catAx>
      <c:valAx>
        <c:axId val="-2141483432"/>
        <c:scaling>
          <c:orientation val="minMax"/>
        </c:scaling>
        <c:delete val="0"/>
        <c:axPos val="l"/>
        <c:majorGridlines/>
        <c:numFmt formatCode="General" sourceLinked="1"/>
        <c:majorTickMark val="out"/>
        <c:minorTickMark val="none"/>
        <c:tickLblPos val="nextTo"/>
        <c:crossAx val="-214148640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45675853018373"/>
          <c:y val="0.0833333333333333"/>
          <c:w val="0.677336614173228"/>
          <c:h val="0.825447652376786"/>
        </c:manualLayout>
      </c:layout>
      <c:barChart>
        <c:barDir val="col"/>
        <c:grouping val="clustered"/>
        <c:varyColors val="0"/>
        <c:ser>
          <c:idx val="0"/>
          <c:order val="0"/>
          <c:invertIfNegative val="0"/>
          <c:dPt>
            <c:idx val="1"/>
            <c:invertIfNegative val="0"/>
            <c:bubble3D val="0"/>
            <c:spPr>
              <a:solidFill>
                <a:schemeClr val="accent4"/>
              </a:solidFill>
            </c:spPr>
          </c:dPt>
          <c:dPt>
            <c:idx val="2"/>
            <c:invertIfNegative val="0"/>
            <c:bubble3D val="0"/>
            <c:spPr>
              <a:solidFill>
                <a:schemeClr val="accent2">
                  <a:lumMod val="75000"/>
                </a:schemeClr>
              </a:solidFill>
            </c:spPr>
          </c:dPt>
          <c:cat>
            <c:strRef>
              <c:f>Feuil4!$A$17:$A$19</c:f>
              <c:strCache>
                <c:ptCount val="3"/>
                <c:pt idx="0">
                  <c:v>formulering</c:v>
                </c:pt>
                <c:pt idx="1">
                  <c:v>partikel</c:v>
                </c:pt>
                <c:pt idx="2">
                  <c:v>Interjectie</c:v>
                </c:pt>
              </c:strCache>
            </c:strRef>
          </c:cat>
          <c:val>
            <c:numRef>
              <c:f>Feuil4!$B$17:$B$19</c:f>
              <c:numCache>
                <c:formatCode>General</c:formatCode>
                <c:ptCount val="3"/>
                <c:pt idx="0">
                  <c:v>121.0</c:v>
                </c:pt>
                <c:pt idx="1">
                  <c:v>51.0</c:v>
                </c:pt>
                <c:pt idx="2">
                  <c:v>9.0</c:v>
                </c:pt>
              </c:numCache>
            </c:numRef>
          </c:val>
        </c:ser>
        <c:dLbls>
          <c:showLegendKey val="0"/>
          <c:showVal val="0"/>
          <c:showCatName val="0"/>
          <c:showSerName val="0"/>
          <c:showPercent val="0"/>
          <c:showBubbleSize val="0"/>
        </c:dLbls>
        <c:gapWidth val="150"/>
        <c:axId val="2095443512"/>
        <c:axId val="-2141853704"/>
      </c:barChart>
      <c:catAx>
        <c:axId val="2095443512"/>
        <c:scaling>
          <c:orientation val="minMax"/>
        </c:scaling>
        <c:delete val="0"/>
        <c:axPos val="b"/>
        <c:majorTickMark val="out"/>
        <c:minorTickMark val="none"/>
        <c:tickLblPos val="nextTo"/>
        <c:crossAx val="-2141853704"/>
        <c:crosses val="autoZero"/>
        <c:auto val="1"/>
        <c:lblAlgn val="ctr"/>
        <c:lblOffset val="100"/>
        <c:noMultiLvlLbl val="0"/>
      </c:catAx>
      <c:valAx>
        <c:axId val="-2141853704"/>
        <c:scaling>
          <c:orientation val="minMax"/>
        </c:scaling>
        <c:delete val="0"/>
        <c:axPos val="l"/>
        <c:majorGridlines/>
        <c:numFmt formatCode="General" sourceLinked="1"/>
        <c:majorTickMark val="out"/>
        <c:minorTickMark val="none"/>
        <c:tickLblPos val="nextTo"/>
        <c:crossAx val="209544351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dLbls>
            <c:showLegendKey val="0"/>
            <c:showVal val="0"/>
            <c:showCatName val="0"/>
            <c:showSerName val="0"/>
            <c:showPercent val="1"/>
            <c:showBubbleSize val="0"/>
            <c:showLeaderLines val="1"/>
          </c:dLbls>
          <c:cat>
            <c:strRef>
              <c:f>Feuil6!$A$18:$A$19</c:f>
              <c:strCache>
                <c:ptCount val="2"/>
                <c:pt idx="0">
                  <c:v>Noord-Zuid verschillen</c:v>
                </c:pt>
                <c:pt idx="1">
                  <c:v>Andere verschillen</c:v>
                </c:pt>
              </c:strCache>
            </c:strRef>
          </c:cat>
          <c:val>
            <c:numRef>
              <c:f>Feuil6!$B$18:$B$19</c:f>
              <c:numCache>
                <c:formatCode>General</c:formatCode>
                <c:ptCount val="2"/>
                <c:pt idx="0">
                  <c:v>60.0</c:v>
                </c:pt>
                <c:pt idx="1">
                  <c:v>378.0</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dLbls>
            <c:showLegendKey val="0"/>
            <c:showVal val="1"/>
            <c:showCatName val="0"/>
            <c:showSerName val="0"/>
            <c:showPercent val="0"/>
            <c:showBubbleSize val="0"/>
            <c:showLeaderLines val="1"/>
          </c:dLbls>
          <c:cat>
            <c:strRef>
              <c:f>Feuil6!$A$26:$A$28</c:f>
              <c:strCache>
                <c:ptCount val="3"/>
                <c:pt idx="0">
                  <c:v>Informele spreektaal in NL</c:v>
                </c:pt>
                <c:pt idx="1">
                  <c:v>variatie binnen de standaardtaal</c:v>
                </c:pt>
                <c:pt idx="2">
                  <c:v>tussentaal</c:v>
                </c:pt>
              </c:strCache>
            </c:strRef>
          </c:cat>
          <c:val>
            <c:numRef>
              <c:f>Feuil6!$B$26:$B$28</c:f>
              <c:numCache>
                <c:formatCode>General</c:formatCode>
                <c:ptCount val="3"/>
                <c:pt idx="0">
                  <c:v>25.0</c:v>
                </c:pt>
                <c:pt idx="1">
                  <c:v>19.0</c:v>
                </c:pt>
                <c:pt idx="2">
                  <c:v>16.0</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latinLnBrk="0">
              <a:defRPr lang="fr-FR" sz="1200"/>
            </a:lvl1pPr>
            <a:extLst/>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latinLnBrk="0">
              <a:defRPr lang="fr-FR" sz="1200"/>
            </a:lvl1pPr>
            <a:extLst/>
          </a:lstStyle>
          <a:p>
            <a:fld id="{A8ADFD5B-A66C-449C-B6E8-FB716D07777D}" type="datetimeFigureOut">
              <a:rPr lang="nl-BE"/>
              <a:pPr/>
              <a:t>28/08/12</a:t>
            </a:fld>
            <a:endParaRPr lang="fr-F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extLst/>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fr-FR"/>
              <a:t>Modifiez les styles du texte du masque</a:t>
            </a:r>
          </a:p>
          <a:p>
            <a:pPr lvl="1"/>
            <a:r>
              <a:rPr lang="fr-FR"/>
              <a:t>Niveau 2</a:t>
            </a:r>
          </a:p>
          <a:p>
            <a:pPr lvl="2"/>
            <a:r>
              <a:rPr lang="fr-FR"/>
              <a:t>Niveau 3</a:t>
            </a:r>
          </a:p>
          <a:p>
            <a:pPr lvl="3"/>
            <a:r>
              <a:rPr lang="fr-FR"/>
              <a:t>Niveau 4</a:t>
            </a:r>
          </a:p>
          <a:p>
            <a:pPr lvl="4"/>
            <a:r>
              <a:rPr lang="fr-FR"/>
              <a:t>Niveau 5</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latinLnBrk="0">
              <a:defRPr lang="fr-FR" sz="1200"/>
            </a:lvl1pPr>
            <a:extLst/>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fr-FR" sz="1200"/>
            </a:lvl1pPr>
            <a:extLst/>
          </a:lstStyle>
          <a:p>
            <a:fld id="{CA5D3BF3-D352-46FC-8343-31F56E6730EA}" type="slidenum">
              <a:rPr/>
              <a:pPr/>
              <a:t>‹#›</a:t>
            </a:fld>
            <a:endParaRPr lang="fr-FR"/>
          </a:p>
        </p:txBody>
      </p:sp>
    </p:spTree>
    <p:extLst>
      <p:ext uri="{BB962C8B-B14F-4D97-AF65-F5344CB8AC3E}">
        <p14:creationId xmlns:p14="http://schemas.microsoft.com/office/powerpoint/2010/main" val="2342478457"/>
      </p:ext>
    </p:extLst>
  </p:cSld>
  <p:clrMap bg1="lt1" tx1="dk1" bg2="lt2" tx2="dk2" accent1="accent1" accent2="accent2" accent3="accent3" accent4="accent4" accent5="accent5" accent6="accent6" hlink="hlink" folHlink="folHlink"/>
  <p:notesStyle>
    <a:lvl1pPr marL="0" algn="l" rtl="0" latinLnBrk="0">
      <a:defRPr lang="fr-FR" sz="1200" kern="1200">
        <a:solidFill>
          <a:schemeClr val="tx1"/>
        </a:solidFill>
        <a:latin typeface="+mn-lt"/>
        <a:ea typeface="+mn-ea"/>
        <a:cs typeface="+mn-cs"/>
      </a:defRPr>
    </a:lvl1pPr>
    <a:lvl2pPr marL="457200" algn="l" rtl="0" latinLnBrk="0">
      <a:defRPr lang="fr-FR" sz="1200" kern="1200">
        <a:solidFill>
          <a:schemeClr val="tx1"/>
        </a:solidFill>
        <a:latin typeface="+mn-lt"/>
        <a:ea typeface="+mn-ea"/>
        <a:cs typeface="+mn-cs"/>
      </a:defRPr>
    </a:lvl2pPr>
    <a:lvl3pPr marL="914400" algn="l" rtl="0" latinLnBrk="0">
      <a:defRPr lang="fr-FR" sz="1200" kern="1200">
        <a:solidFill>
          <a:schemeClr val="tx1"/>
        </a:solidFill>
        <a:latin typeface="+mn-lt"/>
        <a:ea typeface="+mn-ea"/>
        <a:cs typeface="+mn-cs"/>
      </a:defRPr>
    </a:lvl3pPr>
    <a:lvl4pPr marL="1371600" algn="l" rtl="0" latinLnBrk="0">
      <a:defRPr lang="fr-FR" sz="1200" kern="1200">
        <a:solidFill>
          <a:schemeClr val="tx1"/>
        </a:solidFill>
        <a:latin typeface="+mn-lt"/>
        <a:ea typeface="+mn-ea"/>
        <a:cs typeface="+mn-cs"/>
      </a:defRPr>
    </a:lvl4pPr>
    <a:lvl5pPr marL="1828800" algn="l" rtl="0" latinLnBrk="0">
      <a:defRPr lang="fr-FR" sz="1200" kern="1200">
        <a:solidFill>
          <a:schemeClr val="tx1"/>
        </a:solidFill>
        <a:latin typeface="+mn-lt"/>
        <a:ea typeface="+mn-ea"/>
        <a:cs typeface="+mn-cs"/>
      </a:defRPr>
    </a:lvl5pPr>
    <a:lvl6pPr marL="2286000" algn="l" rtl="0" latinLnBrk="0">
      <a:defRPr lang="fr-FR" sz="1200" kern="1200">
        <a:solidFill>
          <a:schemeClr val="tx1"/>
        </a:solidFill>
        <a:latin typeface="+mn-lt"/>
        <a:ea typeface="+mn-ea"/>
        <a:cs typeface="+mn-cs"/>
      </a:defRPr>
    </a:lvl6pPr>
    <a:lvl7pPr marL="2743200" algn="l" rtl="0" latinLnBrk="0">
      <a:defRPr lang="fr-FR" sz="1200" kern="1200">
        <a:solidFill>
          <a:schemeClr val="tx1"/>
        </a:solidFill>
        <a:latin typeface="+mn-lt"/>
        <a:ea typeface="+mn-ea"/>
        <a:cs typeface="+mn-cs"/>
      </a:defRPr>
    </a:lvl7pPr>
    <a:lvl8pPr marL="3200400" algn="l" rtl="0" latinLnBrk="0">
      <a:defRPr lang="fr-FR" sz="1200" kern="1200">
        <a:solidFill>
          <a:schemeClr val="tx1"/>
        </a:solidFill>
        <a:latin typeface="+mn-lt"/>
        <a:ea typeface="+mn-ea"/>
        <a:cs typeface="+mn-cs"/>
      </a:defRPr>
    </a:lvl8pPr>
    <a:lvl9pPr marL="3657600" algn="l" rtl="0" latinLnBrk="0">
      <a:defRPr lang="fr-F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fr-FR"/>
          </a:p>
        </p:txBody>
      </p:sp>
      <p:sp>
        <p:nvSpPr>
          <p:cNvPr id="4" name="Rectangle 3"/>
          <p:cNvSpPr>
            <a:spLocks noGrp="1"/>
          </p:cNvSpPr>
          <p:nvPr>
            <p:ph type="sldNum" sz="quarter" idx="10"/>
          </p:nvPr>
        </p:nvSpPr>
        <p:spPr/>
        <p:txBody>
          <a:bodyPr/>
          <a:lstStyle>
            <a:extLst/>
          </a:lstStyle>
          <a:p>
            <a:fld id="{CA5D3BF3-D352-46FC-8343-31F56E6730EA}"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Laten</a:t>
            </a:r>
            <a:r>
              <a:rPr lang="fr-FR" dirty="0" smtClean="0"/>
              <a:t> </a:t>
            </a:r>
            <a:r>
              <a:rPr lang="fr-FR" dirty="0" err="1" smtClean="0"/>
              <a:t>we</a:t>
            </a:r>
            <a:r>
              <a:rPr lang="fr-FR" dirty="0" smtClean="0"/>
              <a:t> nu </a:t>
            </a:r>
            <a:r>
              <a:rPr lang="fr-FR" dirty="0" err="1" smtClean="0"/>
              <a:t>kijken</a:t>
            </a:r>
            <a:r>
              <a:rPr lang="fr-FR" dirty="0" smtClean="0"/>
              <a:t> </a:t>
            </a:r>
            <a:r>
              <a:rPr lang="fr-FR" dirty="0" err="1" smtClean="0"/>
              <a:t>hoe</a:t>
            </a:r>
            <a:r>
              <a:rPr lang="fr-FR" dirty="0" smtClean="0"/>
              <a:t> </a:t>
            </a:r>
            <a:r>
              <a:rPr lang="fr-FR" dirty="0" err="1" smtClean="0"/>
              <a:t>het</a:t>
            </a:r>
            <a:r>
              <a:rPr lang="fr-FR" dirty="0" smtClean="0"/>
              <a:t> </a:t>
            </a:r>
            <a:r>
              <a:rPr lang="fr-FR" dirty="0" err="1" smtClean="0"/>
              <a:t>zit</a:t>
            </a:r>
            <a:r>
              <a:rPr lang="fr-FR" dirty="0" smtClean="0"/>
              <a:t>.</a:t>
            </a:r>
          </a:p>
          <a:p>
            <a:r>
              <a:rPr lang="fr-FR" dirty="0" smtClean="0"/>
              <a:t>Dit </a:t>
            </a:r>
            <a:r>
              <a:rPr lang="fr-FR" dirty="0" err="1" smtClean="0"/>
              <a:t>onderzoek</a:t>
            </a:r>
            <a:r>
              <a:rPr lang="fr-FR" dirty="0" smtClean="0"/>
              <a:t> </a:t>
            </a:r>
            <a:r>
              <a:rPr lang="fr-FR" dirty="0" err="1" smtClean="0"/>
              <a:t>is</a:t>
            </a:r>
            <a:r>
              <a:rPr lang="fr-FR" dirty="0" smtClean="0"/>
              <a:t> </a:t>
            </a:r>
            <a:r>
              <a:rPr lang="fr-FR" dirty="0" err="1" smtClean="0"/>
              <a:t>een</a:t>
            </a:r>
            <a:r>
              <a:rPr lang="fr-FR" dirty="0" smtClean="0"/>
              <a:t> </a:t>
            </a:r>
            <a:r>
              <a:rPr lang="fr-FR" dirty="0" err="1" smtClean="0"/>
              <a:t>eerste</a:t>
            </a:r>
            <a:r>
              <a:rPr lang="fr-FR" dirty="0" smtClean="0"/>
              <a:t> </a:t>
            </a:r>
            <a:r>
              <a:rPr lang="fr-FR" dirty="0" err="1" smtClean="0"/>
              <a:t>verkenning</a:t>
            </a:r>
            <a:r>
              <a:rPr lang="fr-FR" dirty="0" smtClean="0"/>
              <a:t>, maar </a:t>
            </a:r>
            <a:r>
              <a:rPr lang="fr-FR" dirty="0" err="1" smtClean="0"/>
              <a:t>dri</a:t>
            </a:r>
            <a:r>
              <a:rPr lang="fr-FR" dirty="0" smtClean="0"/>
              <a:t> films</a:t>
            </a:r>
          </a:p>
          <a:p>
            <a:r>
              <a:rPr lang="fr-FR" dirty="0" err="1" smtClean="0"/>
              <a:t>Drie</a:t>
            </a:r>
            <a:r>
              <a:rPr lang="fr-FR" dirty="0" smtClean="0"/>
              <a:t> </a:t>
            </a:r>
            <a:r>
              <a:rPr lang="fr-FR" dirty="0" err="1" smtClean="0"/>
              <a:t>verschillende</a:t>
            </a:r>
            <a:r>
              <a:rPr lang="fr-FR" dirty="0" smtClean="0"/>
              <a:t> </a:t>
            </a:r>
            <a:r>
              <a:rPr lang="fr-FR" dirty="0" err="1" smtClean="0"/>
              <a:t>filmmaatschappijen</a:t>
            </a:r>
            <a:r>
              <a:rPr lang="fr-FR" dirty="0" smtClean="0"/>
              <a:t>,</a:t>
            </a:r>
            <a:r>
              <a:rPr lang="fr-FR" baseline="0" dirty="0" smtClean="0"/>
              <a:t> Warner </a:t>
            </a:r>
            <a:r>
              <a:rPr lang="fr-FR" baseline="0" dirty="0" err="1" smtClean="0"/>
              <a:t>Bros</a:t>
            </a:r>
            <a:r>
              <a:rPr lang="fr-FR" baseline="0" dirty="0" smtClean="0"/>
              <a:t>, </a:t>
            </a:r>
            <a:r>
              <a:rPr lang="fr-FR" baseline="0" dirty="0" err="1" smtClean="0"/>
              <a:t>Universal</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11</a:t>
            </a:fld>
            <a:endParaRPr lang="fr-FR"/>
          </a:p>
        </p:txBody>
      </p:sp>
    </p:spTree>
    <p:extLst>
      <p:ext uri="{BB962C8B-B14F-4D97-AF65-F5344CB8AC3E}">
        <p14:creationId xmlns:p14="http://schemas.microsoft.com/office/powerpoint/2010/main" val="1571382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Dochtermaatschappijen</a:t>
            </a:r>
            <a:r>
              <a:rPr lang="fr-FR" baseline="0" dirty="0" smtClean="0"/>
              <a:t> in</a:t>
            </a:r>
          </a:p>
          <a:p>
            <a:r>
              <a:rPr lang="fr-FR" baseline="0" dirty="0" err="1" smtClean="0"/>
              <a:t>Vertaling</a:t>
            </a:r>
            <a:r>
              <a:rPr lang="fr-FR" baseline="0" dirty="0" smtClean="0"/>
              <a:t> van de scripts </a:t>
            </a:r>
          </a:p>
          <a:p>
            <a:r>
              <a:rPr lang="fr-FR" baseline="0" dirty="0" err="1" smtClean="0"/>
              <a:t>Voor</a:t>
            </a:r>
            <a:r>
              <a:rPr lang="fr-FR" baseline="0" dirty="0" smtClean="0"/>
              <a:t> de </a:t>
            </a:r>
            <a:r>
              <a:rPr lang="fr-FR" baseline="0" dirty="0" err="1" smtClean="0"/>
              <a:t>vertalingen</a:t>
            </a:r>
            <a:r>
              <a:rPr lang="fr-FR" baseline="0" dirty="0" smtClean="0"/>
              <a:t> </a:t>
            </a:r>
            <a:r>
              <a:rPr lang="fr-FR" baseline="0" dirty="0" err="1" smtClean="0"/>
              <a:t>zijn</a:t>
            </a:r>
            <a:r>
              <a:rPr lang="fr-FR" baseline="0" dirty="0" smtClean="0"/>
              <a:t> </a:t>
            </a:r>
            <a:r>
              <a:rPr lang="fr-FR" baseline="0" dirty="0" err="1" smtClean="0"/>
              <a:t>twee</a:t>
            </a:r>
            <a:r>
              <a:rPr lang="fr-FR" baseline="0" dirty="0" smtClean="0"/>
              <a:t> </a:t>
            </a:r>
            <a:r>
              <a:rPr lang="fr-FR" baseline="0" dirty="0" err="1" smtClean="0"/>
              <a:t>scenario’s</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12</a:t>
            </a:fld>
            <a:endParaRPr lang="fr-FR"/>
          </a:p>
        </p:txBody>
      </p:sp>
    </p:spTree>
    <p:extLst>
      <p:ext uri="{BB962C8B-B14F-4D97-AF65-F5344CB8AC3E}">
        <p14:creationId xmlns:p14="http://schemas.microsoft.com/office/powerpoint/2010/main" val="3556416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Deze</a:t>
            </a:r>
            <a:r>
              <a:rPr lang="fr-FR" baseline="0" dirty="0" smtClean="0"/>
              <a:t> </a:t>
            </a:r>
            <a:r>
              <a:rPr lang="fr-FR" baseline="0" dirty="0" err="1" smtClean="0"/>
              <a:t>flims</a:t>
            </a:r>
            <a:r>
              <a:rPr lang="fr-FR" baseline="0" dirty="0" smtClean="0"/>
              <a:t> </a:t>
            </a:r>
            <a:r>
              <a:rPr lang="fr-FR" baseline="0" dirty="0" err="1" smtClean="0"/>
              <a:t>hebben</a:t>
            </a:r>
            <a:r>
              <a:rPr lang="fr-FR" baseline="0" dirty="0" smtClean="0"/>
              <a:t> </a:t>
            </a:r>
            <a:r>
              <a:rPr lang="fr-FR" baseline="0" dirty="0" err="1" smtClean="0"/>
              <a:t>we</a:t>
            </a:r>
            <a:r>
              <a:rPr lang="fr-FR" baseline="0" dirty="0" smtClean="0"/>
              <a:t> </a:t>
            </a:r>
            <a:r>
              <a:rPr lang="fr-FR" baseline="0" dirty="0" err="1" smtClean="0"/>
              <a:t>getranscribeerd</a:t>
            </a:r>
            <a:r>
              <a:rPr lang="fr-FR" baseline="0" dirty="0" smtClean="0"/>
              <a:t> (</a:t>
            </a:r>
            <a:r>
              <a:rPr lang="fr-FR" baseline="0" dirty="0" err="1" smtClean="0"/>
              <a:t>voor</a:t>
            </a:r>
            <a:r>
              <a:rPr lang="fr-FR" baseline="0" dirty="0" smtClean="0"/>
              <a:t> Harry Potter </a:t>
            </a:r>
            <a:r>
              <a:rPr lang="fr-FR" baseline="0" dirty="0" err="1" smtClean="0"/>
              <a:t>beschikken</a:t>
            </a:r>
            <a:r>
              <a:rPr lang="fr-FR" baseline="0" dirty="0" smtClean="0"/>
              <a:t> </a:t>
            </a:r>
            <a:r>
              <a:rPr lang="fr-FR" baseline="0" dirty="0" err="1" smtClean="0"/>
              <a:t>we</a:t>
            </a:r>
            <a:r>
              <a:rPr lang="fr-FR" baseline="0" dirty="0" smtClean="0"/>
              <a:t> over de </a:t>
            </a:r>
            <a:r>
              <a:rPr lang="fr-FR" baseline="0" dirty="0" err="1" smtClean="0"/>
              <a:t>volledige</a:t>
            </a:r>
            <a:r>
              <a:rPr lang="fr-FR" baseline="0" dirty="0" smtClean="0"/>
              <a:t> </a:t>
            </a:r>
            <a:r>
              <a:rPr lang="fr-FR" baseline="0" dirty="0" err="1" smtClean="0"/>
              <a:t>transcirptie</a:t>
            </a:r>
            <a:r>
              <a:rPr lang="fr-FR" baseline="0" dirty="0" smtClean="0"/>
              <a:t> van de film- maar </a:t>
            </a:r>
            <a:r>
              <a:rPr lang="fr-FR" baseline="0" dirty="0" err="1" smtClean="0"/>
              <a:t>voor</a:t>
            </a:r>
            <a:r>
              <a:rPr lang="fr-FR" baseline="0" dirty="0" smtClean="0"/>
              <a:t> de </a:t>
            </a:r>
            <a:r>
              <a:rPr lang="fr-FR" baseline="0" dirty="0" err="1" smtClean="0"/>
              <a:t>andere</a:t>
            </a:r>
            <a:r>
              <a:rPr lang="fr-FR" baseline="0" dirty="0" smtClean="0"/>
              <a:t> </a:t>
            </a:r>
            <a:r>
              <a:rPr lang="fr-FR" baseline="0" dirty="0" err="1" smtClean="0"/>
              <a:t>twee</a:t>
            </a:r>
            <a:r>
              <a:rPr lang="fr-FR" baseline="0" dirty="0" smtClean="0"/>
              <a:t> </a:t>
            </a:r>
            <a:r>
              <a:rPr lang="fr-FR" baseline="0" dirty="0" err="1" smtClean="0"/>
              <a:t>hebben</a:t>
            </a:r>
            <a:r>
              <a:rPr lang="fr-FR" baseline="0" dirty="0" smtClean="0"/>
              <a:t> </a:t>
            </a:r>
            <a:r>
              <a:rPr lang="fr-FR" baseline="0" dirty="0" err="1" smtClean="0"/>
              <a:t>we</a:t>
            </a:r>
            <a:r>
              <a:rPr lang="fr-FR" baseline="0" dirty="0" smtClean="0"/>
              <a:t> maar </a:t>
            </a:r>
            <a:r>
              <a:rPr lang="fr-FR" baseline="0" dirty="0" err="1" smtClean="0"/>
              <a:t>twee</a:t>
            </a:r>
            <a:r>
              <a:rPr lang="fr-FR" baseline="0" dirty="0" smtClean="0"/>
              <a:t> </a:t>
            </a:r>
            <a:r>
              <a:rPr lang="fr-FR" baseline="0" dirty="0" err="1" smtClean="0"/>
              <a:t>fragmenten</a:t>
            </a:r>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13</a:t>
            </a:fld>
            <a:endParaRPr lang="fr-FR"/>
          </a:p>
        </p:txBody>
      </p:sp>
    </p:spTree>
    <p:extLst>
      <p:ext uri="{BB962C8B-B14F-4D97-AF65-F5344CB8AC3E}">
        <p14:creationId xmlns:p14="http://schemas.microsoft.com/office/powerpoint/2010/main" val="3415001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Op </a:t>
            </a:r>
            <a:r>
              <a:rPr lang="fr-FR" dirty="0" err="1" smtClean="0"/>
              <a:t>bassis</a:t>
            </a:r>
            <a:r>
              <a:rPr lang="fr-FR" dirty="0" smtClean="0"/>
              <a:t> van die </a:t>
            </a:r>
            <a:r>
              <a:rPr lang="fr-FR" dirty="0" err="1" smtClean="0"/>
              <a:t>transcripties</a:t>
            </a:r>
            <a:r>
              <a:rPr lang="fr-FR" baseline="0" dirty="0" smtClean="0"/>
              <a:t> </a:t>
            </a:r>
            <a:r>
              <a:rPr lang="fr-FR" baseline="0" dirty="0" err="1" smtClean="0"/>
              <a:t>hebben</a:t>
            </a:r>
            <a:r>
              <a:rPr lang="fr-FR" baseline="0" dirty="0" smtClean="0"/>
              <a:t> </a:t>
            </a:r>
            <a:r>
              <a:rPr lang="fr-FR" baseline="0" dirty="0" err="1" smtClean="0"/>
              <a:t>we</a:t>
            </a:r>
            <a:r>
              <a:rPr lang="fr-FR" baseline="0" dirty="0" smtClean="0"/>
              <a:t> 2 analyses </a:t>
            </a:r>
            <a:r>
              <a:rPr lang="fr-FR" baseline="0" dirty="0" err="1" smtClean="0"/>
              <a:t>uitegvoerd</a:t>
            </a:r>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14</a:t>
            </a:fld>
            <a:endParaRPr lang="fr-FR"/>
          </a:p>
        </p:txBody>
      </p:sp>
    </p:spTree>
    <p:extLst>
      <p:ext uri="{BB962C8B-B14F-4D97-AF65-F5344CB8AC3E}">
        <p14:creationId xmlns:p14="http://schemas.microsoft.com/office/powerpoint/2010/main" val="3147714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Dat </a:t>
            </a:r>
            <a:r>
              <a:rPr lang="fr-FR" dirty="0" err="1" smtClean="0"/>
              <a:t>betekent</a:t>
            </a:r>
            <a:r>
              <a:rPr lang="fr-FR" dirty="0" smtClean="0"/>
              <a:t> </a:t>
            </a:r>
            <a:r>
              <a:rPr lang="fr-FR" dirty="0" err="1" smtClean="0"/>
              <a:t>concreet</a:t>
            </a:r>
            <a:r>
              <a:rPr lang="fr-FR" dirty="0" smtClean="0"/>
              <a:t> </a:t>
            </a:r>
            <a:r>
              <a:rPr lang="fr-FR" dirty="0" err="1" smtClean="0"/>
              <a:t>dat</a:t>
            </a:r>
            <a:r>
              <a:rPr lang="fr-FR" dirty="0" smtClean="0"/>
              <a:t> </a:t>
            </a:r>
            <a:r>
              <a:rPr lang="fr-FR" dirty="0" err="1" smtClean="0"/>
              <a:t>we</a:t>
            </a:r>
            <a:r>
              <a:rPr lang="fr-FR" dirty="0" smtClean="0"/>
              <a:t> 2</a:t>
            </a:r>
            <a:r>
              <a:rPr lang="fr-FR" baseline="0" dirty="0" smtClean="0"/>
              <a:t> </a:t>
            </a:r>
            <a:r>
              <a:rPr lang="fr-FR" baseline="0" dirty="0" err="1" smtClean="0"/>
              <a:t>verschillende</a:t>
            </a:r>
            <a:r>
              <a:rPr lang="fr-FR" baseline="0" dirty="0" smtClean="0"/>
              <a:t> </a:t>
            </a:r>
            <a:r>
              <a:rPr lang="fr-FR" baseline="0" dirty="0" err="1" smtClean="0"/>
              <a:t>corpora</a:t>
            </a:r>
            <a:r>
              <a:rPr lang="fr-FR" baseline="0" dirty="0" smtClean="0"/>
              <a:t> </a:t>
            </a:r>
            <a:r>
              <a:rPr lang="fr-FR" baseline="0" dirty="0" err="1" smtClean="0"/>
              <a:t>hadden</a:t>
            </a:r>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15</a:t>
            </a:fld>
            <a:endParaRPr lang="fr-FR"/>
          </a:p>
        </p:txBody>
      </p:sp>
    </p:spTree>
    <p:extLst>
      <p:ext uri="{BB962C8B-B14F-4D97-AF65-F5344CB8AC3E}">
        <p14:creationId xmlns:p14="http://schemas.microsoft.com/office/powerpoint/2010/main" val="437017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a:p>
            <a:r>
              <a:rPr lang="fr-FR" dirty="0" smtClean="0"/>
              <a:t>Nu </a:t>
            </a:r>
            <a:r>
              <a:rPr lang="fr-FR" dirty="0" err="1" smtClean="0"/>
              <a:t>compenseert</a:t>
            </a:r>
            <a:r>
              <a:rPr lang="fr-FR" dirty="0" smtClean="0"/>
              <a:t> </a:t>
            </a:r>
            <a:r>
              <a:rPr lang="fr-FR" dirty="0" err="1" smtClean="0"/>
              <a:t>een</a:t>
            </a:r>
            <a:r>
              <a:rPr lang="fr-FR" dirty="0" smtClean="0"/>
              <a:t> </a:t>
            </a:r>
            <a:r>
              <a:rPr lang="fr-FR" dirty="0" err="1" smtClean="0"/>
              <a:t>beetje</a:t>
            </a:r>
            <a:r>
              <a:rPr lang="fr-FR" dirty="0" smtClean="0"/>
              <a:t> </a:t>
            </a:r>
            <a:r>
              <a:rPr lang="fr-FR" dirty="0" err="1" smtClean="0"/>
              <a:t>voor</a:t>
            </a:r>
            <a:r>
              <a:rPr lang="fr-FR" dirty="0" smtClean="0"/>
              <a:t> </a:t>
            </a:r>
            <a:r>
              <a:rPr lang="fr-FR" dirty="0" err="1" smtClean="0"/>
              <a:t>nou</a:t>
            </a:r>
            <a:endParaRPr lang="fr-FR" dirty="0" smtClean="0"/>
          </a:p>
          <a:p>
            <a:r>
              <a:rPr lang="fr-FR" dirty="0" err="1" smtClean="0"/>
              <a:t>Ie</a:t>
            </a:r>
            <a:r>
              <a:rPr lang="fr-FR" dirty="0" smtClean="0"/>
              <a:t> </a:t>
            </a:r>
          </a:p>
          <a:p>
            <a:r>
              <a:rPr lang="fr-FR" dirty="0" err="1" smtClean="0"/>
              <a:t>Kom</a:t>
            </a:r>
            <a:r>
              <a:rPr lang="fr-FR" baseline="0" dirty="0" smtClean="0"/>
              <a:t> op</a:t>
            </a:r>
          </a:p>
          <a:p>
            <a:r>
              <a:rPr lang="fr-FR" baseline="0" dirty="0" err="1" smtClean="0"/>
              <a:t>Hoor</a:t>
            </a:r>
            <a:r>
              <a:rPr lang="fr-FR" baseline="0" dirty="0" smtClean="0"/>
              <a:t> </a:t>
            </a:r>
            <a:r>
              <a:rPr lang="fr-FR" baseline="0" dirty="0" err="1" smtClean="0"/>
              <a:t>frequenter</a:t>
            </a:r>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16</a:t>
            </a:fld>
            <a:endParaRPr lang="fr-FR"/>
          </a:p>
        </p:txBody>
      </p:sp>
    </p:spTree>
    <p:extLst>
      <p:ext uri="{BB962C8B-B14F-4D97-AF65-F5344CB8AC3E}">
        <p14:creationId xmlns:p14="http://schemas.microsoft.com/office/powerpoint/2010/main" val="1673319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Geen</a:t>
            </a:r>
            <a:r>
              <a:rPr lang="fr-FR" dirty="0" smtClean="0"/>
              <a:t> </a:t>
            </a:r>
            <a:r>
              <a:rPr lang="fr-FR" dirty="0" err="1" smtClean="0"/>
              <a:t>grote</a:t>
            </a:r>
            <a:r>
              <a:rPr lang="fr-FR" dirty="0" smtClean="0"/>
              <a:t> </a:t>
            </a:r>
            <a:r>
              <a:rPr lang="fr-FR" dirty="0" err="1" smtClean="0"/>
              <a:t>verschillen</a:t>
            </a:r>
            <a:r>
              <a:rPr lang="fr-FR" dirty="0" smtClean="0"/>
              <a:t> </a:t>
            </a:r>
            <a:r>
              <a:rPr lang="fr-FR" dirty="0" err="1" smtClean="0"/>
              <a:t>zien</a:t>
            </a:r>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17</a:t>
            </a:fld>
            <a:endParaRPr lang="fr-FR"/>
          </a:p>
        </p:txBody>
      </p:sp>
    </p:spTree>
    <p:extLst>
      <p:ext uri="{BB962C8B-B14F-4D97-AF65-F5344CB8AC3E}">
        <p14:creationId xmlns:p14="http://schemas.microsoft.com/office/powerpoint/2010/main" val="1348773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Op </a:t>
            </a:r>
            <a:r>
              <a:rPr lang="fr-FR" dirty="0" err="1" smtClean="0"/>
              <a:t>bassis</a:t>
            </a:r>
            <a:r>
              <a:rPr lang="fr-FR" dirty="0" smtClean="0"/>
              <a:t> van die </a:t>
            </a:r>
            <a:r>
              <a:rPr lang="fr-FR" dirty="0" err="1" smtClean="0"/>
              <a:t>transcripties</a:t>
            </a:r>
            <a:r>
              <a:rPr lang="fr-FR" baseline="0" dirty="0" smtClean="0"/>
              <a:t> </a:t>
            </a:r>
            <a:r>
              <a:rPr lang="fr-FR" baseline="0" dirty="0" err="1" smtClean="0"/>
              <a:t>hebben</a:t>
            </a:r>
            <a:r>
              <a:rPr lang="fr-FR" baseline="0" dirty="0" smtClean="0"/>
              <a:t> </a:t>
            </a:r>
            <a:r>
              <a:rPr lang="fr-FR" baseline="0" dirty="0" err="1" smtClean="0"/>
              <a:t>we</a:t>
            </a:r>
            <a:r>
              <a:rPr lang="fr-FR" baseline="0" dirty="0" smtClean="0"/>
              <a:t> 2 analyses </a:t>
            </a:r>
            <a:r>
              <a:rPr lang="fr-FR" baseline="0" dirty="0" err="1" smtClean="0"/>
              <a:t>uitegvoerd</a:t>
            </a:r>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18</a:t>
            </a:fld>
            <a:endParaRPr lang="fr-FR"/>
          </a:p>
        </p:txBody>
      </p:sp>
    </p:spTree>
    <p:extLst>
      <p:ext uri="{BB962C8B-B14F-4D97-AF65-F5344CB8AC3E}">
        <p14:creationId xmlns:p14="http://schemas.microsoft.com/office/powerpoint/2010/main" val="3147714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21</a:t>
            </a:fld>
            <a:endParaRPr lang="fr-FR"/>
          </a:p>
        </p:txBody>
      </p:sp>
    </p:spTree>
    <p:extLst>
      <p:ext uri="{BB962C8B-B14F-4D97-AF65-F5344CB8AC3E}">
        <p14:creationId xmlns:p14="http://schemas.microsoft.com/office/powerpoint/2010/main" val="3237420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Variatie</a:t>
            </a:r>
            <a:r>
              <a:rPr lang="fr-FR" dirty="0" smtClean="0"/>
              <a:t> </a:t>
            </a:r>
            <a:r>
              <a:rPr lang="fr-FR" dirty="0" err="1" smtClean="0"/>
              <a:t>binnen</a:t>
            </a:r>
            <a:r>
              <a:rPr lang="fr-FR" dirty="0" smtClean="0"/>
              <a:t> de </a:t>
            </a:r>
            <a:r>
              <a:rPr lang="fr-FR" dirty="0" err="1" smtClean="0"/>
              <a:t>standaardtaal</a:t>
            </a:r>
            <a:endParaRPr lang="fr-FR" dirty="0" smtClean="0"/>
          </a:p>
          <a:p>
            <a:pPr lvl="1"/>
            <a:r>
              <a:rPr lang="fr-FR" dirty="0" err="1" smtClean="0"/>
              <a:t>presta</a:t>
            </a:r>
            <a:r>
              <a:rPr lang="fr-FR" u="sng" dirty="0" err="1" smtClean="0"/>
              <a:t>t</a:t>
            </a:r>
            <a:r>
              <a:rPr lang="fr-FR" dirty="0" err="1" smtClean="0"/>
              <a:t>ie</a:t>
            </a:r>
            <a:r>
              <a:rPr lang="fr-FR" dirty="0" smtClean="0"/>
              <a:t>, </a:t>
            </a:r>
            <a:r>
              <a:rPr lang="fr-FR" dirty="0" err="1" smtClean="0"/>
              <a:t>posi</a:t>
            </a:r>
            <a:r>
              <a:rPr lang="fr-FR" u="sng" dirty="0" err="1" smtClean="0"/>
              <a:t>t</a:t>
            </a:r>
            <a:r>
              <a:rPr lang="fr-FR" dirty="0" err="1" smtClean="0"/>
              <a:t>ie</a:t>
            </a:r>
            <a:endParaRPr lang="fr-FR" dirty="0" smtClean="0"/>
          </a:p>
          <a:p>
            <a:pPr lvl="1"/>
            <a:r>
              <a:rPr lang="fr-FR" dirty="0" smtClean="0"/>
              <a:t>harde vs. </a:t>
            </a:r>
            <a:r>
              <a:rPr lang="fr-FR" dirty="0" err="1" smtClean="0"/>
              <a:t>zachte</a:t>
            </a:r>
            <a:r>
              <a:rPr lang="fr-FR" dirty="0" smtClean="0"/>
              <a:t> g</a:t>
            </a:r>
          </a:p>
          <a:p>
            <a:pPr lvl="1"/>
            <a:r>
              <a:rPr lang="fr-FR" dirty="0" smtClean="0"/>
              <a:t>Andy vs. Andy</a:t>
            </a:r>
          </a:p>
          <a:p>
            <a:endParaRPr lang="fr-FR" dirty="0" smtClean="0"/>
          </a:p>
          <a:p>
            <a:r>
              <a:rPr lang="fr-FR" dirty="0" err="1" smtClean="0"/>
              <a:t>Nederlandse</a:t>
            </a:r>
            <a:r>
              <a:rPr lang="fr-FR" dirty="0" smtClean="0"/>
              <a:t> </a:t>
            </a:r>
            <a:r>
              <a:rPr lang="fr-FR" dirty="0" err="1" smtClean="0"/>
              <a:t>informele</a:t>
            </a:r>
            <a:r>
              <a:rPr lang="fr-FR" dirty="0" smtClean="0"/>
              <a:t> </a:t>
            </a:r>
            <a:r>
              <a:rPr lang="fr-FR" dirty="0" err="1" smtClean="0"/>
              <a:t>spreektaal</a:t>
            </a:r>
            <a:endParaRPr lang="fr-FR" dirty="0" smtClean="0"/>
          </a:p>
          <a:p>
            <a:pPr lvl="1"/>
            <a:r>
              <a:rPr lang="fr-FR" dirty="0" err="1" smtClean="0"/>
              <a:t>Gooise</a:t>
            </a:r>
            <a:r>
              <a:rPr lang="fr-FR" dirty="0" smtClean="0"/>
              <a:t> ‘r’</a:t>
            </a:r>
          </a:p>
          <a:p>
            <a:pPr lvl="1"/>
            <a:r>
              <a:rPr lang="fr-FR" dirty="0" err="1" smtClean="0"/>
              <a:t>Verstemlozen</a:t>
            </a:r>
            <a:r>
              <a:rPr lang="fr-FR" dirty="0" smtClean="0"/>
              <a:t> van v en z</a:t>
            </a:r>
          </a:p>
          <a:p>
            <a:pPr lvl="1"/>
            <a:r>
              <a:rPr lang="fr-FR" dirty="0" err="1" smtClean="0"/>
              <a:t>Verlaging</a:t>
            </a:r>
            <a:r>
              <a:rPr lang="fr-FR" dirty="0" smtClean="0"/>
              <a:t> van de </a:t>
            </a:r>
            <a:r>
              <a:rPr lang="fr-FR" dirty="0" err="1" smtClean="0"/>
              <a:t>diftongen</a:t>
            </a:r>
            <a:r>
              <a:rPr lang="fr-FR" dirty="0" smtClean="0"/>
              <a:t> (5 </a:t>
            </a:r>
            <a:r>
              <a:rPr lang="fr-FR" dirty="0" err="1" smtClean="0"/>
              <a:t>treffers</a:t>
            </a:r>
            <a:r>
              <a:rPr lang="fr-FR" dirty="0" smtClean="0"/>
              <a:t>)</a:t>
            </a:r>
          </a:p>
          <a:p>
            <a:r>
              <a:rPr lang="fr-FR" dirty="0" err="1" smtClean="0"/>
              <a:t>Vlaamse</a:t>
            </a:r>
            <a:r>
              <a:rPr lang="fr-FR" dirty="0" smtClean="0"/>
              <a:t> </a:t>
            </a:r>
            <a:r>
              <a:rPr lang="fr-FR" dirty="0" err="1" smtClean="0"/>
              <a:t>informele</a:t>
            </a:r>
            <a:r>
              <a:rPr lang="fr-FR" dirty="0" smtClean="0"/>
              <a:t> </a:t>
            </a:r>
            <a:r>
              <a:rPr lang="fr-FR" dirty="0" err="1" smtClean="0"/>
              <a:t>spreektaal</a:t>
            </a:r>
            <a:r>
              <a:rPr lang="fr-FR" dirty="0" smtClean="0"/>
              <a:t> (</a:t>
            </a:r>
            <a:r>
              <a:rPr lang="fr-FR" dirty="0" err="1" smtClean="0"/>
              <a:t>tussentaal</a:t>
            </a:r>
            <a:r>
              <a:rPr lang="fr-FR" dirty="0" smtClean="0"/>
              <a:t>)</a:t>
            </a:r>
          </a:p>
          <a:p>
            <a:pPr lvl="1"/>
            <a:r>
              <a:rPr lang="fr-FR" dirty="0" err="1" smtClean="0"/>
              <a:t>T-deletie</a:t>
            </a:r>
            <a:r>
              <a:rPr lang="fr-FR" dirty="0" smtClean="0"/>
              <a:t> (16 </a:t>
            </a:r>
            <a:r>
              <a:rPr lang="fr-FR" dirty="0" err="1" smtClean="0"/>
              <a:t>treffers</a:t>
            </a:r>
            <a:r>
              <a:rPr lang="fr-FR" dirty="0" smtClean="0"/>
              <a:t>)</a:t>
            </a:r>
          </a:p>
          <a:p>
            <a:pPr lvl="1"/>
            <a:r>
              <a:rPr lang="fr-FR" dirty="0" smtClean="0"/>
              <a:t>H-</a:t>
            </a:r>
            <a:r>
              <a:rPr lang="fr-FR" dirty="0" err="1" smtClean="0"/>
              <a:t>procope</a:t>
            </a:r>
            <a:r>
              <a:rPr lang="fr-FR" dirty="0" smtClean="0"/>
              <a:t> (6 </a:t>
            </a:r>
            <a:r>
              <a:rPr lang="fr-FR" dirty="0" err="1" smtClean="0"/>
              <a:t>treffers</a:t>
            </a:r>
            <a:r>
              <a:rPr lang="fr-FR" dirty="0" smtClean="0"/>
              <a:t>)</a:t>
            </a:r>
          </a:p>
          <a:p>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23</a:t>
            </a:fld>
            <a:endParaRPr lang="fr-FR"/>
          </a:p>
        </p:txBody>
      </p:sp>
    </p:spTree>
    <p:extLst>
      <p:ext uri="{BB962C8B-B14F-4D97-AF65-F5344CB8AC3E}">
        <p14:creationId xmlns:p14="http://schemas.microsoft.com/office/powerpoint/2010/main" val="1040861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Het</a:t>
            </a:r>
            <a:r>
              <a:rPr lang="fr-FR" dirty="0" smtClean="0"/>
              <a:t> </a:t>
            </a:r>
            <a:r>
              <a:rPr lang="fr-FR" dirty="0" err="1" smtClean="0"/>
              <a:t>idee</a:t>
            </a:r>
            <a:r>
              <a:rPr lang="fr-FR" dirty="0" smtClean="0"/>
              <a:t> </a:t>
            </a:r>
            <a:r>
              <a:rPr lang="fr-FR" dirty="0" err="1" smtClean="0"/>
              <a:t>voor</a:t>
            </a:r>
            <a:r>
              <a:rPr lang="fr-FR" dirty="0" smtClean="0"/>
              <a:t> dit </a:t>
            </a:r>
            <a:r>
              <a:rPr lang="fr-FR" dirty="0" err="1" smtClean="0"/>
              <a:t>onderzoek</a:t>
            </a:r>
            <a:r>
              <a:rPr lang="fr-FR" dirty="0" smtClean="0"/>
              <a:t> </a:t>
            </a:r>
            <a:r>
              <a:rPr lang="fr-FR" dirty="0" err="1" smtClean="0"/>
              <a:t>kwam</a:t>
            </a:r>
            <a:r>
              <a:rPr lang="fr-FR" dirty="0" smtClean="0"/>
              <a:t> </a:t>
            </a:r>
            <a:r>
              <a:rPr lang="fr-FR" dirty="0" err="1" smtClean="0"/>
              <a:t>toen</a:t>
            </a:r>
            <a:r>
              <a:rPr lang="fr-FR" dirty="0" smtClean="0"/>
              <a:t> </a:t>
            </a:r>
            <a:r>
              <a:rPr lang="fr-FR" dirty="0" err="1" smtClean="0"/>
              <a:t>ik</a:t>
            </a:r>
            <a:r>
              <a:rPr lang="fr-FR" dirty="0" smtClean="0"/>
              <a:t> </a:t>
            </a:r>
            <a:r>
              <a:rPr lang="fr-FR" dirty="0" err="1" smtClean="0"/>
              <a:t>een</a:t>
            </a:r>
            <a:r>
              <a:rPr lang="fr-FR" dirty="0" smtClean="0"/>
              <a:t> </a:t>
            </a:r>
            <a:r>
              <a:rPr lang="fr-FR" dirty="0" err="1" smtClean="0"/>
              <a:t>paar</a:t>
            </a:r>
            <a:r>
              <a:rPr lang="fr-FR" dirty="0" smtClean="0"/>
              <a:t> </a:t>
            </a:r>
            <a:r>
              <a:rPr lang="fr-FR" dirty="0" err="1" smtClean="0"/>
              <a:t>jaren</a:t>
            </a:r>
            <a:r>
              <a:rPr lang="fr-FR" dirty="0" smtClean="0"/>
              <a:t> </a:t>
            </a:r>
            <a:r>
              <a:rPr lang="fr-FR" dirty="0" err="1" smtClean="0"/>
              <a:t>geleden</a:t>
            </a:r>
            <a:r>
              <a:rPr lang="fr-FR" dirty="0" smtClean="0"/>
              <a:t> </a:t>
            </a:r>
            <a:r>
              <a:rPr lang="fr-FR" dirty="0" err="1" smtClean="0"/>
              <a:t>geconfronteerd</a:t>
            </a:r>
            <a:r>
              <a:rPr lang="fr-FR" baseline="0" dirty="0" smtClean="0"/>
              <a:t> </a:t>
            </a:r>
            <a:r>
              <a:rPr lang="fr-FR" baseline="0" dirty="0" err="1" smtClean="0"/>
              <a:t>werd</a:t>
            </a:r>
            <a:r>
              <a:rPr lang="fr-FR" baseline="0" dirty="0" smtClean="0"/>
              <a:t> met dit </a:t>
            </a:r>
            <a:r>
              <a:rPr lang="fr-FR" baseline="0" dirty="0" err="1" smtClean="0"/>
              <a:t>taalmenu</a:t>
            </a:r>
            <a:endParaRPr lang="fr-FR" dirty="0" smtClean="0"/>
          </a:p>
          <a:p>
            <a:r>
              <a:rPr lang="fr-FR" dirty="0" err="1" smtClean="0"/>
              <a:t>Nieuwsgierigheid</a:t>
            </a:r>
            <a:r>
              <a:rPr lang="fr-FR" dirty="0" smtClean="0"/>
              <a:t> </a:t>
            </a:r>
            <a:r>
              <a:rPr lang="fr-FR" dirty="0" err="1" smtClean="0"/>
              <a:t>opgewekt</a:t>
            </a:r>
            <a:endParaRPr lang="fr-FR" dirty="0" smtClean="0"/>
          </a:p>
          <a:p>
            <a:r>
              <a:rPr lang="fr-FR" dirty="0" err="1" smtClean="0"/>
              <a:t>Wat</a:t>
            </a:r>
            <a:r>
              <a:rPr lang="fr-FR" dirty="0" smtClean="0"/>
              <a:t> </a:t>
            </a:r>
            <a:r>
              <a:rPr lang="fr-FR" dirty="0" err="1" smtClean="0"/>
              <a:t>moeten</a:t>
            </a:r>
            <a:r>
              <a:rPr lang="fr-FR" dirty="0" smtClean="0"/>
              <a:t> </a:t>
            </a:r>
            <a:r>
              <a:rPr lang="fr-FR" dirty="0" err="1" smtClean="0"/>
              <a:t>we</a:t>
            </a:r>
            <a:r>
              <a:rPr lang="fr-FR" dirty="0" smtClean="0"/>
              <a:t> </a:t>
            </a:r>
            <a:r>
              <a:rPr lang="fr-FR" dirty="0" err="1" smtClean="0"/>
              <a:t>ons</a:t>
            </a:r>
            <a:r>
              <a:rPr lang="fr-FR" dirty="0" smtClean="0"/>
              <a:t> </a:t>
            </a:r>
            <a:r>
              <a:rPr lang="fr-FR" dirty="0" err="1" smtClean="0"/>
              <a:t>daarbij</a:t>
            </a:r>
            <a:r>
              <a:rPr lang="fr-FR" dirty="0" smtClean="0"/>
              <a:t> </a:t>
            </a:r>
            <a:r>
              <a:rPr lang="fr-FR" dirty="0" err="1" smtClean="0"/>
              <a:t>voorstellen</a:t>
            </a:r>
            <a:r>
              <a:rPr lang="fr-FR" dirty="0" smtClean="0"/>
              <a:t>?</a:t>
            </a:r>
          </a:p>
          <a:p>
            <a:r>
              <a:rPr lang="fr-FR" dirty="0" err="1" smtClean="0"/>
              <a:t>Roept</a:t>
            </a:r>
            <a:r>
              <a:rPr lang="fr-FR" dirty="0" smtClean="0"/>
              <a:t> </a:t>
            </a:r>
            <a:r>
              <a:rPr lang="fr-FR" dirty="0" err="1" smtClean="0"/>
              <a:t>talelijk</a:t>
            </a:r>
            <a:r>
              <a:rPr lang="fr-FR" dirty="0" smtClean="0"/>
              <a:t> </a:t>
            </a:r>
            <a:r>
              <a:rPr lang="fr-FR" dirty="0" err="1" smtClean="0"/>
              <a:t>veel</a:t>
            </a:r>
            <a:r>
              <a:rPr lang="fr-FR" dirty="0" smtClean="0"/>
              <a:t> </a:t>
            </a:r>
            <a:r>
              <a:rPr lang="fr-FR" dirty="0" err="1" smtClean="0"/>
              <a:t>vragen</a:t>
            </a:r>
            <a:r>
              <a:rPr lang="fr-FR" dirty="0" smtClean="0"/>
              <a:t> op.</a:t>
            </a:r>
          </a:p>
          <a:p>
            <a:r>
              <a:rPr lang="fr-FR" dirty="0" err="1" smtClean="0"/>
              <a:t>Wat</a:t>
            </a:r>
            <a:r>
              <a:rPr lang="fr-FR" dirty="0" smtClean="0"/>
              <a:t> </a:t>
            </a:r>
            <a:r>
              <a:rPr lang="fr-FR" dirty="0" err="1" smtClean="0"/>
              <a:t>zijn</a:t>
            </a:r>
            <a:r>
              <a:rPr lang="fr-FR" dirty="0" smtClean="0"/>
              <a:t> de </a:t>
            </a:r>
            <a:r>
              <a:rPr lang="fr-FR" dirty="0" err="1" smtClean="0"/>
              <a:t>verschillen</a:t>
            </a:r>
            <a:r>
              <a:rPr lang="fr-FR" dirty="0" smtClean="0"/>
              <a:t>?</a:t>
            </a:r>
          </a:p>
          <a:p>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2</a:t>
            </a:fld>
            <a:endParaRPr lang="fr-FR"/>
          </a:p>
        </p:txBody>
      </p:sp>
    </p:spTree>
    <p:extLst>
      <p:ext uri="{BB962C8B-B14F-4D97-AF65-F5344CB8AC3E}">
        <p14:creationId xmlns:p14="http://schemas.microsoft.com/office/powerpoint/2010/main" val="788517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Variatie</a:t>
            </a:r>
            <a:r>
              <a:rPr lang="fr-FR" dirty="0" smtClean="0"/>
              <a:t> </a:t>
            </a:r>
            <a:r>
              <a:rPr lang="fr-FR" dirty="0" err="1" smtClean="0"/>
              <a:t>binnen</a:t>
            </a:r>
            <a:r>
              <a:rPr lang="fr-FR" dirty="0" smtClean="0"/>
              <a:t> de </a:t>
            </a:r>
            <a:r>
              <a:rPr lang="fr-FR" dirty="0" err="1" smtClean="0"/>
              <a:t>standaardtaal</a:t>
            </a:r>
            <a:endParaRPr lang="fr-FR" dirty="0" smtClean="0"/>
          </a:p>
          <a:p>
            <a:pPr lvl="1"/>
            <a:r>
              <a:rPr lang="fr-FR" dirty="0" err="1" smtClean="0"/>
              <a:t>presta</a:t>
            </a:r>
            <a:r>
              <a:rPr lang="fr-FR" u="sng" dirty="0" err="1" smtClean="0"/>
              <a:t>t</a:t>
            </a:r>
            <a:r>
              <a:rPr lang="fr-FR" dirty="0" err="1" smtClean="0"/>
              <a:t>ie</a:t>
            </a:r>
            <a:r>
              <a:rPr lang="fr-FR" dirty="0" smtClean="0"/>
              <a:t>, </a:t>
            </a:r>
            <a:r>
              <a:rPr lang="fr-FR" dirty="0" err="1" smtClean="0"/>
              <a:t>posi</a:t>
            </a:r>
            <a:r>
              <a:rPr lang="fr-FR" u="sng" dirty="0" err="1" smtClean="0"/>
              <a:t>t</a:t>
            </a:r>
            <a:r>
              <a:rPr lang="fr-FR" dirty="0" err="1" smtClean="0"/>
              <a:t>ie</a:t>
            </a:r>
            <a:endParaRPr lang="fr-FR" dirty="0" smtClean="0"/>
          </a:p>
          <a:p>
            <a:pPr lvl="1"/>
            <a:r>
              <a:rPr lang="fr-FR" dirty="0" smtClean="0"/>
              <a:t>harde vs. </a:t>
            </a:r>
            <a:r>
              <a:rPr lang="fr-FR" dirty="0" err="1" smtClean="0"/>
              <a:t>zachte</a:t>
            </a:r>
            <a:r>
              <a:rPr lang="fr-FR" dirty="0" smtClean="0"/>
              <a:t> g</a:t>
            </a:r>
          </a:p>
          <a:p>
            <a:pPr lvl="1"/>
            <a:r>
              <a:rPr lang="fr-FR" dirty="0" smtClean="0"/>
              <a:t>Andy vs. </a:t>
            </a:r>
            <a:r>
              <a:rPr lang="fr-FR" smtClean="0"/>
              <a:t>Andy</a:t>
            </a:r>
          </a:p>
          <a:p>
            <a:endParaRPr lang="fr-FR" smtClean="0"/>
          </a:p>
          <a:p>
            <a:r>
              <a:rPr lang="fr-FR" dirty="0" err="1" smtClean="0"/>
              <a:t>Nederlandse</a:t>
            </a:r>
            <a:r>
              <a:rPr lang="fr-FR" dirty="0" smtClean="0"/>
              <a:t> </a:t>
            </a:r>
            <a:r>
              <a:rPr lang="fr-FR" dirty="0" err="1" smtClean="0"/>
              <a:t>informele</a:t>
            </a:r>
            <a:r>
              <a:rPr lang="fr-FR" dirty="0" smtClean="0"/>
              <a:t> </a:t>
            </a:r>
            <a:r>
              <a:rPr lang="fr-FR" dirty="0" err="1" smtClean="0"/>
              <a:t>spreektaal</a:t>
            </a:r>
            <a:endParaRPr lang="fr-FR" dirty="0" smtClean="0"/>
          </a:p>
          <a:p>
            <a:pPr lvl="1"/>
            <a:r>
              <a:rPr lang="fr-FR" dirty="0" err="1" smtClean="0"/>
              <a:t>Gooise</a:t>
            </a:r>
            <a:r>
              <a:rPr lang="fr-FR" dirty="0" smtClean="0"/>
              <a:t> ‘r’</a:t>
            </a:r>
          </a:p>
          <a:p>
            <a:pPr lvl="1"/>
            <a:r>
              <a:rPr lang="fr-FR" dirty="0" err="1" smtClean="0"/>
              <a:t>Verstemlozen</a:t>
            </a:r>
            <a:r>
              <a:rPr lang="fr-FR" dirty="0" smtClean="0"/>
              <a:t> van v en z</a:t>
            </a:r>
          </a:p>
          <a:p>
            <a:pPr lvl="1"/>
            <a:r>
              <a:rPr lang="fr-FR" dirty="0" err="1" smtClean="0"/>
              <a:t>Verlaging</a:t>
            </a:r>
            <a:r>
              <a:rPr lang="fr-FR" dirty="0" smtClean="0"/>
              <a:t> van de </a:t>
            </a:r>
            <a:r>
              <a:rPr lang="fr-FR" dirty="0" err="1" smtClean="0"/>
              <a:t>diftongen</a:t>
            </a:r>
            <a:r>
              <a:rPr lang="fr-FR" dirty="0" smtClean="0"/>
              <a:t> (5 </a:t>
            </a:r>
            <a:r>
              <a:rPr lang="fr-FR" dirty="0" err="1" smtClean="0"/>
              <a:t>treffers</a:t>
            </a:r>
            <a:r>
              <a:rPr lang="fr-FR" dirty="0" smtClean="0"/>
              <a:t>)</a:t>
            </a:r>
          </a:p>
          <a:p>
            <a:r>
              <a:rPr lang="fr-FR" dirty="0" err="1" smtClean="0"/>
              <a:t>Vlaamse</a:t>
            </a:r>
            <a:r>
              <a:rPr lang="fr-FR" dirty="0" smtClean="0"/>
              <a:t> </a:t>
            </a:r>
            <a:r>
              <a:rPr lang="fr-FR" dirty="0" err="1" smtClean="0"/>
              <a:t>informele</a:t>
            </a:r>
            <a:r>
              <a:rPr lang="fr-FR" dirty="0" smtClean="0"/>
              <a:t> </a:t>
            </a:r>
            <a:r>
              <a:rPr lang="fr-FR" dirty="0" err="1" smtClean="0"/>
              <a:t>spreektaal</a:t>
            </a:r>
            <a:r>
              <a:rPr lang="fr-FR" dirty="0" smtClean="0"/>
              <a:t> (</a:t>
            </a:r>
            <a:r>
              <a:rPr lang="fr-FR" dirty="0" err="1" smtClean="0"/>
              <a:t>tussentaal</a:t>
            </a:r>
            <a:r>
              <a:rPr lang="fr-FR" dirty="0" smtClean="0"/>
              <a:t>)</a:t>
            </a:r>
          </a:p>
          <a:p>
            <a:pPr lvl="1"/>
            <a:r>
              <a:rPr lang="fr-FR" dirty="0" err="1" smtClean="0"/>
              <a:t>T-deletie</a:t>
            </a:r>
            <a:r>
              <a:rPr lang="fr-FR" dirty="0" smtClean="0"/>
              <a:t> (16 </a:t>
            </a:r>
            <a:r>
              <a:rPr lang="fr-FR" dirty="0" err="1" smtClean="0"/>
              <a:t>treffers</a:t>
            </a:r>
            <a:r>
              <a:rPr lang="fr-FR" dirty="0" smtClean="0"/>
              <a:t>)</a:t>
            </a:r>
          </a:p>
          <a:p>
            <a:pPr lvl="1"/>
            <a:r>
              <a:rPr lang="fr-FR" dirty="0" smtClean="0"/>
              <a:t>H-</a:t>
            </a:r>
            <a:r>
              <a:rPr lang="fr-FR" dirty="0" err="1" smtClean="0"/>
              <a:t>procope</a:t>
            </a:r>
            <a:r>
              <a:rPr lang="fr-FR" dirty="0" smtClean="0"/>
              <a:t> (6 </a:t>
            </a:r>
            <a:r>
              <a:rPr lang="fr-FR" dirty="0" err="1" smtClean="0"/>
              <a:t>treffers</a:t>
            </a:r>
            <a:r>
              <a:rPr lang="fr-FR" dirty="0" smtClean="0"/>
              <a:t>)</a:t>
            </a:r>
          </a:p>
          <a:p>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24</a:t>
            </a:fld>
            <a:endParaRPr lang="fr-FR"/>
          </a:p>
        </p:txBody>
      </p:sp>
    </p:spTree>
    <p:extLst>
      <p:ext uri="{BB962C8B-B14F-4D97-AF65-F5344CB8AC3E}">
        <p14:creationId xmlns:p14="http://schemas.microsoft.com/office/powerpoint/2010/main" val="1040861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dirty="0" smtClean="0">
                <a:solidFill>
                  <a:schemeClr val="tx1"/>
                </a:solidFill>
                <a:effectLst/>
                <a:latin typeface="+mn-lt"/>
                <a:ea typeface="+mn-ea"/>
                <a:cs typeface="+mn-cs"/>
              </a:rPr>
              <a:t>In totaal</a:t>
            </a:r>
            <a:r>
              <a:rPr lang="nl-NL" sz="1200" b="0" i="0" u="none" strike="noStrike" kern="1200" baseline="0" dirty="0" smtClean="0">
                <a:solidFill>
                  <a:schemeClr val="tx1"/>
                </a:solidFill>
                <a:effectLst/>
                <a:latin typeface="+mn-lt"/>
                <a:ea typeface="+mn-ea"/>
                <a:cs typeface="+mn-cs"/>
              </a:rPr>
              <a:t> 378 verschillen</a:t>
            </a:r>
            <a:endParaRPr lang="nl-NL" sz="1200" b="0"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dirty="0" smtClean="0">
                <a:solidFill>
                  <a:schemeClr val="tx1"/>
                </a:solidFill>
                <a:effectLst/>
                <a:latin typeface="+mn-lt"/>
                <a:ea typeface="+mn-ea"/>
                <a:cs typeface="+mn-cs"/>
              </a:rPr>
              <a:t>pragmatisch</a:t>
            </a:r>
            <a:r>
              <a:rPr lang="nl-NL" dirty="0" smtClean="0"/>
              <a:t> </a:t>
            </a:r>
            <a:r>
              <a:rPr lang="nl-NL" sz="1200" b="0" i="0" u="none" strike="noStrike" kern="1200" dirty="0" smtClean="0">
                <a:solidFill>
                  <a:schemeClr val="tx1"/>
                </a:solidFill>
                <a:effectLst/>
                <a:latin typeface="+mn-lt"/>
                <a:ea typeface="+mn-ea"/>
                <a:cs typeface="+mn-cs"/>
              </a:rPr>
              <a:t>181</a:t>
            </a:r>
            <a:r>
              <a:rPr lang="nl-NL" dirty="0" smtClean="0"/>
              <a:t> </a:t>
            </a:r>
            <a:r>
              <a:rPr lang="nl-NL" sz="1200" b="0" i="0" u="none" strike="noStrike" kern="1200" dirty="0" smtClean="0">
                <a:solidFill>
                  <a:schemeClr val="tx1"/>
                </a:solidFill>
                <a:effectLst/>
                <a:latin typeface="+mn-lt"/>
                <a:ea typeface="+mn-ea"/>
                <a:cs typeface="+mn-cs"/>
              </a:rPr>
              <a:t>47,88359788</a:t>
            </a:r>
            <a:r>
              <a:rPr lang="nl-NL" dirty="0" smtClean="0"/>
              <a:t> </a:t>
            </a:r>
            <a:r>
              <a:rPr lang="nl-NL" sz="1200" b="0" i="0" u="none" strike="noStrike" kern="1200" dirty="0" smtClean="0">
                <a:solidFill>
                  <a:schemeClr val="tx1"/>
                </a:solidFill>
                <a:effectLst/>
                <a:latin typeface="+mn-lt"/>
                <a:ea typeface="+mn-ea"/>
                <a:cs typeface="+mn-cs"/>
              </a:rPr>
              <a:t>lexicaal</a:t>
            </a:r>
            <a:r>
              <a:rPr lang="nl-NL" dirty="0" smtClean="0"/>
              <a:t> </a:t>
            </a:r>
            <a:r>
              <a:rPr lang="nl-NL" sz="1200" b="0" i="0" u="none" strike="noStrike" kern="1200" dirty="0" smtClean="0">
                <a:solidFill>
                  <a:schemeClr val="tx1"/>
                </a:solidFill>
                <a:effectLst/>
                <a:latin typeface="+mn-lt"/>
                <a:ea typeface="+mn-ea"/>
                <a:cs typeface="+mn-cs"/>
              </a:rPr>
              <a:t>131</a:t>
            </a:r>
            <a:r>
              <a:rPr lang="nl-NL" dirty="0" smtClean="0"/>
              <a:t> </a:t>
            </a:r>
            <a:r>
              <a:rPr lang="nl-NL" sz="1200" b="0" i="0" u="none" strike="noStrike" kern="1200" dirty="0" smtClean="0">
                <a:solidFill>
                  <a:schemeClr val="tx1"/>
                </a:solidFill>
                <a:effectLst/>
                <a:latin typeface="+mn-lt"/>
                <a:ea typeface="+mn-ea"/>
                <a:cs typeface="+mn-cs"/>
              </a:rPr>
              <a:t>34,65608466</a:t>
            </a:r>
            <a:r>
              <a:rPr lang="nl-NL" dirty="0" smtClean="0"/>
              <a:t> </a:t>
            </a:r>
            <a:r>
              <a:rPr lang="nl-NL" sz="1200" b="0" i="0" u="none" strike="noStrike" kern="1200" dirty="0" smtClean="0">
                <a:solidFill>
                  <a:schemeClr val="tx1"/>
                </a:solidFill>
                <a:effectLst/>
                <a:latin typeface="+mn-lt"/>
                <a:ea typeface="+mn-ea"/>
                <a:cs typeface="+mn-cs"/>
              </a:rPr>
              <a:t>syntactisch</a:t>
            </a:r>
            <a:r>
              <a:rPr lang="nl-NL" dirty="0" smtClean="0"/>
              <a:t> </a:t>
            </a:r>
            <a:r>
              <a:rPr lang="nl-NL" sz="1200" b="0" i="0" u="none" strike="noStrike" kern="1200" dirty="0" smtClean="0">
                <a:solidFill>
                  <a:schemeClr val="tx1"/>
                </a:solidFill>
                <a:effectLst/>
                <a:latin typeface="+mn-lt"/>
                <a:ea typeface="+mn-ea"/>
                <a:cs typeface="+mn-cs"/>
              </a:rPr>
              <a:t>50</a:t>
            </a:r>
            <a:r>
              <a:rPr lang="nl-NL" dirty="0" smtClean="0"/>
              <a:t> </a:t>
            </a:r>
            <a:r>
              <a:rPr lang="nl-NL" sz="1200" b="0" i="0" u="none" strike="noStrike" kern="1200" dirty="0" smtClean="0">
                <a:solidFill>
                  <a:schemeClr val="tx1"/>
                </a:solidFill>
                <a:effectLst/>
                <a:latin typeface="+mn-lt"/>
                <a:ea typeface="+mn-ea"/>
                <a:cs typeface="+mn-cs"/>
              </a:rPr>
              <a:t>13,22751323</a:t>
            </a:r>
            <a:r>
              <a:rPr lang="nl-NL" dirty="0" smtClean="0"/>
              <a:t> </a:t>
            </a:r>
            <a:r>
              <a:rPr lang="nl-NL" sz="1200" b="0" i="0" u="none" strike="noStrike" kern="1200" dirty="0" smtClean="0">
                <a:solidFill>
                  <a:schemeClr val="tx1"/>
                </a:solidFill>
                <a:effectLst/>
                <a:latin typeface="+mn-lt"/>
                <a:ea typeface="+mn-ea"/>
                <a:cs typeface="+mn-cs"/>
              </a:rPr>
              <a:t>morfologisch</a:t>
            </a:r>
            <a:r>
              <a:rPr lang="nl-NL" dirty="0" smtClean="0"/>
              <a:t> </a:t>
            </a:r>
            <a:r>
              <a:rPr lang="nl-NL" sz="1200" b="0" i="0" u="none" strike="noStrike" kern="1200" dirty="0" smtClean="0">
                <a:solidFill>
                  <a:schemeClr val="tx1"/>
                </a:solidFill>
                <a:effectLst/>
                <a:latin typeface="+mn-lt"/>
                <a:ea typeface="+mn-ea"/>
                <a:cs typeface="+mn-cs"/>
              </a:rPr>
              <a:t>16</a:t>
            </a:r>
            <a:r>
              <a:rPr lang="nl-NL" dirty="0" smtClean="0"/>
              <a:t> </a:t>
            </a:r>
            <a:r>
              <a:rPr lang="nl-NL" sz="1200" b="0" i="0" u="none" strike="noStrike" kern="1200" dirty="0" smtClean="0">
                <a:solidFill>
                  <a:schemeClr val="tx1"/>
                </a:solidFill>
                <a:effectLst/>
                <a:latin typeface="+mn-lt"/>
                <a:ea typeface="+mn-ea"/>
                <a:cs typeface="+mn-cs"/>
              </a:rPr>
              <a:t>4,232804233</a:t>
            </a:r>
            <a:r>
              <a:rPr lang="nl-NL" dirty="0" smtClean="0"/>
              <a:t>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25</a:t>
            </a:fld>
            <a:endParaRPr lang="fr-FR"/>
          </a:p>
        </p:txBody>
      </p:sp>
    </p:spTree>
    <p:extLst>
      <p:ext uri="{BB962C8B-B14F-4D97-AF65-F5344CB8AC3E}">
        <p14:creationId xmlns:p14="http://schemas.microsoft.com/office/powerpoint/2010/main" val="3489640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Formuleringsverhscillen</a:t>
            </a:r>
            <a:r>
              <a:rPr lang="fr-FR" dirty="0" smtClean="0"/>
              <a:t>:</a:t>
            </a:r>
            <a:r>
              <a:rPr lang="fr-FR" baseline="0" dirty="0" smtClean="0"/>
              <a:t> op </a:t>
            </a:r>
            <a:r>
              <a:rPr lang="fr-FR" baseline="0" dirty="0" err="1" smtClean="0"/>
              <a:t>het</a:t>
            </a:r>
            <a:r>
              <a:rPr lang="fr-FR" baseline="0" dirty="0" smtClean="0"/>
              <a:t> niveau van de </a:t>
            </a:r>
            <a:r>
              <a:rPr lang="fr-FR" baseline="0" dirty="0" err="1" smtClean="0"/>
              <a:t>hele</a:t>
            </a:r>
            <a:r>
              <a:rPr lang="fr-FR" baseline="0" dirty="0" smtClean="0"/>
              <a:t> </a:t>
            </a:r>
            <a:r>
              <a:rPr lang="fr-FR" baseline="0" dirty="0" err="1" smtClean="0"/>
              <a:t>taaluiting</a:t>
            </a:r>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27</a:t>
            </a:fld>
            <a:endParaRPr lang="fr-FR"/>
          </a:p>
        </p:txBody>
      </p:sp>
    </p:spTree>
    <p:extLst>
      <p:ext uri="{BB962C8B-B14F-4D97-AF65-F5344CB8AC3E}">
        <p14:creationId xmlns:p14="http://schemas.microsoft.com/office/powerpoint/2010/main" val="1896076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29</a:t>
            </a:fld>
            <a:endParaRPr lang="fr-FR"/>
          </a:p>
        </p:txBody>
      </p:sp>
    </p:spTree>
    <p:extLst>
      <p:ext uri="{BB962C8B-B14F-4D97-AF65-F5344CB8AC3E}">
        <p14:creationId xmlns:p14="http://schemas.microsoft.com/office/powerpoint/2010/main" val="1211995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30</a:t>
            </a:fld>
            <a:endParaRPr lang="fr-FR"/>
          </a:p>
        </p:txBody>
      </p:sp>
    </p:spTree>
    <p:extLst>
      <p:ext uri="{BB962C8B-B14F-4D97-AF65-F5344CB8AC3E}">
        <p14:creationId xmlns:p14="http://schemas.microsoft.com/office/powerpoint/2010/main" val="4263005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34</a:t>
            </a:fld>
            <a:endParaRPr lang="fr-FR"/>
          </a:p>
        </p:txBody>
      </p:sp>
    </p:spTree>
    <p:extLst>
      <p:ext uri="{BB962C8B-B14F-4D97-AF65-F5344CB8AC3E}">
        <p14:creationId xmlns:p14="http://schemas.microsoft.com/office/powerpoint/2010/main" val="1040861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Dichter</a:t>
            </a:r>
            <a:r>
              <a:rPr lang="fr-FR" dirty="0" smtClean="0"/>
              <a:t> </a:t>
            </a:r>
            <a:r>
              <a:rPr lang="fr-FR" dirty="0" err="1" smtClean="0"/>
              <a:t>bij</a:t>
            </a:r>
            <a:r>
              <a:rPr lang="fr-FR" dirty="0" smtClean="0"/>
              <a:t> de </a:t>
            </a:r>
            <a:r>
              <a:rPr lang="fr-FR" dirty="0" err="1" smtClean="0"/>
              <a:t>Belgische</a:t>
            </a:r>
            <a:r>
              <a:rPr lang="fr-FR" dirty="0" smtClean="0"/>
              <a:t> </a:t>
            </a:r>
            <a:r>
              <a:rPr lang="fr-FR" dirty="0" err="1" smtClean="0"/>
              <a:t>norm</a:t>
            </a:r>
            <a:r>
              <a:rPr lang="fr-FR" dirty="0" smtClean="0"/>
              <a:t> dan </a:t>
            </a:r>
            <a:r>
              <a:rPr lang="fr-FR" dirty="0" err="1" smtClean="0"/>
              <a:t>gedacht</a:t>
            </a:r>
            <a:endParaRPr lang="fr-FR" dirty="0" smtClean="0"/>
          </a:p>
          <a:p>
            <a:r>
              <a:rPr lang="fr-FR" dirty="0" err="1" smtClean="0"/>
              <a:t>Wat</a:t>
            </a:r>
            <a:r>
              <a:rPr lang="fr-FR" dirty="0" smtClean="0"/>
              <a:t> </a:t>
            </a:r>
            <a:r>
              <a:rPr lang="fr-FR" dirty="0" err="1" smtClean="0"/>
              <a:t>achter</a:t>
            </a:r>
            <a:r>
              <a:rPr lang="fr-FR" baseline="0" dirty="0" smtClean="0"/>
              <a:t> </a:t>
            </a:r>
            <a:r>
              <a:rPr lang="fr-FR" baseline="0" dirty="0" err="1" smtClean="0"/>
              <a:t>het</a:t>
            </a:r>
            <a:r>
              <a:rPr lang="fr-FR" baseline="0" dirty="0" smtClean="0"/>
              <a:t> label Vlaams </a:t>
            </a:r>
            <a:r>
              <a:rPr lang="fr-FR" baseline="0" dirty="0" err="1" smtClean="0"/>
              <a:t>schuilt</a:t>
            </a:r>
            <a:r>
              <a:rPr lang="fr-FR" baseline="0" dirty="0" smtClean="0"/>
              <a:t>, </a:t>
            </a:r>
            <a:r>
              <a:rPr lang="fr-FR" baseline="0" dirty="0" err="1" smtClean="0"/>
              <a:t>is</a:t>
            </a:r>
            <a:r>
              <a:rPr lang="fr-FR" baseline="0" dirty="0" smtClean="0"/>
              <a:t> </a:t>
            </a:r>
            <a:r>
              <a:rPr lang="fr-FR" baseline="0" dirty="0" err="1" smtClean="0"/>
              <a:t>eerder</a:t>
            </a:r>
            <a:r>
              <a:rPr lang="fr-FR" baseline="0" dirty="0" smtClean="0"/>
              <a:t> </a:t>
            </a:r>
            <a:r>
              <a:rPr lang="fr-FR" baseline="0" dirty="0" err="1" smtClean="0"/>
              <a:t>Nederlands</a:t>
            </a:r>
            <a:r>
              <a:rPr lang="fr-FR" baseline="0" dirty="0" smtClean="0"/>
              <a:t> </a:t>
            </a:r>
            <a:r>
              <a:rPr lang="fr-FR" baseline="0" dirty="0" err="1" smtClean="0"/>
              <a:t>eigenlijk</a:t>
            </a:r>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35</a:t>
            </a:fld>
            <a:endParaRPr lang="fr-FR"/>
          </a:p>
        </p:txBody>
      </p:sp>
    </p:spTree>
    <p:extLst>
      <p:ext uri="{BB962C8B-B14F-4D97-AF65-F5344CB8AC3E}">
        <p14:creationId xmlns:p14="http://schemas.microsoft.com/office/powerpoint/2010/main" val="3022069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err="1" smtClean="0">
                <a:solidFill>
                  <a:schemeClr val="tx1"/>
                </a:solidFill>
                <a:latin typeface="+mn-lt"/>
                <a:ea typeface="+mn-ea"/>
                <a:cs typeface="+mn-cs"/>
              </a:rPr>
              <a:t>een</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Vlaamse</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versie</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geeft</a:t>
            </a:r>
            <a:r>
              <a:rPr lang="fr-FR" sz="1200" kern="1200" dirty="0" smtClean="0">
                <a:solidFill>
                  <a:schemeClr val="tx1"/>
                </a:solidFill>
                <a:latin typeface="+mn-lt"/>
                <a:ea typeface="+mn-ea"/>
                <a:cs typeface="+mn-cs"/>
              </a:rPr>
              <a:t> de </a:t>
            </a:r>
            <a:r>
              <a:rPr lang="fr-FR" sz="1200" kern="1200" dirty="0" err="1" smtClean="0">
                <a:solidFill>
                  <a:schemeClr val="tx1"/>
                </a:solidFill>
                <a:latin typeface="+mn-lt"/>
                <a:ea typeface="+mn-ea"/>
                <a:cs typeface="+mn-cs"/>
              </a:rPr>
              <a:t>vrijheid</a:t>
            </a:r>
            <a:r>
              <a:rPr lang="fr-FR" sz="1200" kern="1200" dirty="0" smtClean="0">
                <a:solidFill>
                  <a:schemeClr val="tx1"/>
                </a:solidFill>
                <a:latin typeface="+mn-lt"/>
                <a:ea typeface="+mn-ea"/>
                <a:cs typeface="+mn-cs"/>
              </a:rPr>
              <a:t> om </a:t>
            </a:r>
            <a:r>
              <a:rPr lang="fr-FR" sz="1200" kern="1200" dirty="0" err="1" smtClean="0">
                <a:solidFill>
                  <a:schemeClr val="tx1"/>
                </a:solidFill>
                <a:latin typeface="+mn-lt"/>
                <a:ea typeface="+mn-ea"/>
                <a:cs typeface="+mn-cs"/>
              </a:rPr>
              <a:t>het</a:t>
            </a:r>
            <a:r>
              <a:rPr lang="fr-FR" sz="1200" kern="1200" dirty="0" smtClean="0">
                <a:solidFill>
                  <a:schemeClr val="tx1"/>
                </a:solidFill>
                <a:latin typeface="+mn-lt"/>
                <a:ea typeface="+mn-ea"/>
                <a:cs typeface="+mn-cs"/>
              </a:rPr>
              <a:t> script "</a:t>
            </a:r>
            <a:r>
              <a:rPr lang="fr-FR" sz="1200" kern="1200" dirty="0" err="1" smtClean="0">
                <a:solidFill>
                  <a:schemeClr val="tx1"/>
                </a:solidFill>
                <a:latin typeface="+mn-lt"/>
                <a:ea typeface="+mn-ea"/>
                <a:cs typeface="+mn-cs"/>
              </a:rPr>
              <a:t>Vlaamser</a:t>
            </a:r>
            <a:r>
              <a:rPr lang="fr-FR" sz="1200" kern="1200" dirty="0" smtClean="0">
                <a:solidFill>
                  <a:schemeClr val="tx1"/>
                </a:solidFill>
                <a:latin typeface="+mn-lt"/>
                <a:ea typeface="+mn-ea"/>
                <a:cs typeface="+mn-cs"/>
              </a:rPr>
              <a:t>" te </a:t>
            </a:r>
            <a:r>
              <a:rPr lang="fr-FR" sz="1200" kern="1200" dirty="0" err="1" smtClean="0">
                <a:solidFill>
                  <a:schemeClr val="tx1"/>
                </a:solidFill>
                <a:latin typeface="+mn-lt"/>
                <a:ea typeface="+mn-ea"/>
                <a:cs typeface="+mn-cs"/>
              </a:rPr>
              <a:t>maken</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wat</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het</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ook</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sappiger</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maakt</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Anderzijds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zal</a:t>
            </a:r>
            <a:r>
              <a:rPr lang="fr-FR" sz="1200" kern="1200" dirty="0" smtClean="0">
                <a:solidFill>
                  <a:schemeClr val="tx1"/>
                </a:solidFill>
                <a:latin typeface="+mn-lt"/>
                <a:ea typeface="+mn-ea"/>
                <a:cs typeface="+mn-cs"/>
              </a:rPr>
              <a:t> de </a:t>
            </a:r>
            <a:r>
              <a:rPr lang="fr-FR" sz="1200" kern="1200" dirty="0" err="1" smtClean="0">
                <a:solidFill>
                  <a:schemeClr val="tx1"/>
                </a:solidFill>
                <a:latin typeface="+mn-lt"/>
                <a:ea typeface="+mn-ea"/>
                <a:cs typeface="+mn-cs"/>
              </a:rPr>
              <a:t>Vlaming</a:t>
            </a:r>
            <a:r>
              <a:rPr lang="fr-FR" sz="1200" kern="1200" dirty="0" smtClean="0">
                <a:solidFill>
                  <a:schemeClr val="tx1"/>
                </a:solidFill>
                <a:latin typeface="+mn-lt"/>
                <a:ea typeface="+mn-ea"/>
                <a:cs typeface="+mn-cs"/>
              </a:rPr>
              <a:t> (dus) </a:t>
            </a:r>
            <a:r>
              <a:rPr lang="fr-FR" sz="1200" kern="1200" dirty="0" err="1" smtClean="0">
                <a:solidFill>
                  <a:schemeClr val="tx1"/>
                </a:solidFill>
                <a:latin typeface="+mn-lt"/>
                <a:ea typeface="+mn-ea"/>
                <a:cs typeface="+mn-cs"/>
              </a:rPr>
              <a:t>eerder</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geneigd</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zijn</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naar</a:t>
            </a:r>
            <a:r>
              <a:rPr lang="fr-FR" sz="1200" kern="1200" dirty="0" smtClean="0">
                <a:solidFill>
                  <a:schemeClr val="tx1"/>
                </a:solidFill>
                <a:latin typeface="+mn-lt"/>
                <a:ea typeface="+mn-ea"/>
                <a:cs typeface="+mn-cs"/>
              </a:rPr>
              <a:t> die film te </a:t>
            </a:r>
            <a:r>
              <a:rPr lang="fr-FR" sz="1200" kern="1200" dirty="0" err="1" smtClean="0">
                <a:solidFill>
                  <a:schemeClr val="tx1"/>
                </a:solidFill>
                <a:latin typeface="+mn-lt"/>
                <a:ea typeface="+mn-ea"/>
                <a:cs typeface="+mn-cs"/>
              </a:rPr>
              <a:t>gaan</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kijken</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omdat</a:t>
            </a:r>
            <a:r>
              <a:rPr lang="fr-FR" sz="1200" kern="1200" dirty="0" smtClean="0">
                <a:solidFill>
                  <a:schemeClr val="tx1"/>
                </a:solidFill>
                <a:latin typeface="+mn-lt"/>
                <a:ea typeface="+mn-ea"/>
                <a:cs typeface="+mn-cs"/>
              </a:rPr>
              <a:t> die in </a:t>
            </a:r>
            <a:r>
              <a:rPr lang="fr-FR" sz="1200" kern="1200" dirty="0" err="1" smtClean="0">
                <a:solidFill>
                  <a:schemeClr val="tx1"/>
                </a:solidFill>
                <a:latin typeface="+mn-lt"/>
                <a:ea typeface="+mn-ea"/>
                <a:cs typeface="+mn-cs"/>
              </a:rPr>
              <a:t>het</a:t>
            </a:r>
            <a:r>
              <a:rPr lang="fr-FR" sz="1200" kern="1200" dirty="0" smtClean="0">
                <a:solidFill>
                  <a:schemeClr val="tx1"/>
                </a:solidFill>
                <a:latin typeface="+mn-lt"/>
                <a:ea typeface="+mn-ea"/>
                <a:cs typeface="+mn-cs"/>
              </a:rPr>
              <a:t> "Vlaams" </a:t>
            </a:r>
            <a:r>
              <a:rPr lang="fr-FR" sz="1200" kern="1200" dirty="0" err="1" smtClean="0">
                <a:solidFill>
                  <a:schemeClr val="tx1"/>
                </a:solidFill>
                <a:latin typeface="+mn-lt"/>
                <a:ea typeface="+mn-ea"/>
                <a:cs typeface="+mn-cs"/>
              </a:rPr>
              <a:t>is</a:t>
            </a:r>
            <a:r>
              <a:rPr lang="fr-FR" sz="1200" kern="1200" dirty="0" smtClean="0">
                <a:solidFill>
                  <a:schemeClr val="tx1"/>
                </a:solidFill>
                <a:latin typeface="+mn-lt"/>
                <a:ea typeface="+mn-ea"/>
                <a:cs typeface="+mn-cs"/>
              </a:rPr>
              <a:t> met "</a:t>
            </a:r>
            <a:r>
              <a:rPr lang="fr-FR" sz="1200" kern="1200" dirty="0" err="1" smtClean="0">
                <a:solidFill>
                  <a:schemeClr val="tx1"/>
                </a:solidFill>
                <a:latin typeface="+mn-lt"/>
                <a:ea typeface="+mn-ea"/>
                <a:cs typeface="+mn-cs"/>
              </a:rPr>
              <a:t>zijn</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taal</a:t>
            </a:r>
            <a:r>
              <a:rPr lang="fr-FR" sz="1200" kern="1200" dirty="0" smtClean="0">
                <a:solidFill>
                  <a:schemeClr val="tx1"/>
                </a:solidFill>
                <a:latin typeface="+mn-lt"/>
                <a:ea typeface="+mn-ea"/>
                <a:cs typeface="+mn-cs"/>
              </a:rPr>
              <a:t>.</a:t>
            </a:r>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36</a:t>
            </a:fld>
            <a:endParaRPr lang="fr-FR"/>
          </a:p>
        </p:txBody>
      </p:sp>
    </p:spTree>
    <p:extLst>
      <p:ext uri="{BB962C8B-B14F-4D97-AF65-F5344CB8AC3E}">
        <p14:creationId xmlns:p14="http://schemas.microsoft.com/office/powerpoint/2010/main" val="1040861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i="0" kern="1200" dirty="0" smtClean="0">
                <a:solidFill>
                  <a:schemeClr val="tx1"/>
                </a:solidFill>
                <a:effectLst/>
                <a:latin typeface="+mn-lt"/>
                <a:ea typeface="+mn-ea"/>
                <a:cs typeface="+mn-cs"/>
              </a:rPr>
              <a:t>In deze bijdrage willen we nagaan in hoeverre beide versies van elkaar verschillen en nader ingaan op de linguïstische factoren die het bestaan van deze twee versies motiveren. Aan de hand van deze analyses willen we de communicatieve functie van dit </a:t>
            </a:r>
            <a:r>
              <a:rPr lang="nl-NL" sz="1200" i="0" kern="1200" dirty="0" err="1" smtClean="0">
                <a:solidFill>
                  <a:schemeClr val="tx1"/>
                </a:solidFill>
                <a:effectLst/>
                <a:latin typeface="+mn-lt"/>
                <a:ea typeface="+mn-ea"/>
                <a:cs typeface="+mn-cs"/>
              </a:rPr>
              <a:t>intralinguale</a:t>
            </a:r>
            <a:r>
              <a:rPr lang="nl-NL" sz="1200" i="0" kern="1200" dirty="0" smtClean="0">
                <a:solidFill>
                  <a:schemeClr val="tx1"/>
                </a:solidFill>
                <a:effectLst/>
                <a:latin typeface="+mn-lt"/>
                <a:ea typeface="+mn-ea"/>
                <a:cs typeface="+mn-cs"/>
              </a:rPr>
              <a:t> verschijnsel beter begrijpen en zijn mogelijke gevolgen op het (de)standaardiseringsproces van het Nederlands in kaart brengen.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i="0" kern="1200" dirty="0" smtClean="0">
                <a:solidFill>
                  <a:schemeClr val="tx1"/>
                </a:solidFill>
                <a:effectLst/>
                <a:latin typeface="+mn-lt"/>
                <a:ea typeface="+mn-ea"/>
                <a:cs typeface="+mn-cs"/>
              </a:rPr>
              <a:t>- Welke taalvariëteit </a:t>
            </a:r>
            <a:r>
              <a:rPr lang="nl-NL" sz="1200" i="0" kern="1200" dirty="0" err="1" smtClean="0">
                <a:solidFill>
                  <a:schemeClr val="tx1"/>
                </a:solidFill>
                <a:effectLst/>
                <a:latin typeface="+mn-lt"/>
                <a:ea typeface="+mn-ea"/>
                <a:cs typeface="+mn-cs"/>
              </a:rPr>
              <a:t>shcuikt</a:t>
            </a:r>
            <a:r>
              <a:rPr lang="nl-NL" sz="1200" i="0" kern="1200" dirty="0" smtClean="0">
                <a:solidFill>
                  <a:schemeClr val="tx1"/>
                </a:solidFill>
                <a:effectLst/>
                <a:latin typeface="+mn-lt"/>
                <a:ea typeface="+mn-ea"/>
                <a:cs typeface="+mn-cs"/>
              </a:rPr>
              <a:t> </a:t>
            </a:r>
            <a:r>
              <a:rPr lang="nl-NL" sz="1200" i="0" kern="1200" dirty="0" err="1" smtClean="0">
                <a:solidFill>
                  <a:schemeClr val="tx1"/>
                </a:solidFill>
                <a:effectLst/>
                <a:latin typeface="+mn-lt"/>
                <a:ea typeface="+mn-ea"/>
                <a:cs typeface="+mn-cs"/>
              </a:rPr>
              <a:t>achte</a:t>
            </a:r>
            <a:r>
              <a:rPr lang="nl-NL" sz="1200" i="0" kern="1200" dirty="0" smtClean="0">
                <a:solidFill>
                  <a:schemeClr val="tx1"/>
                </a:solidFill>
                <a:effectLst/>
                <a:latin typeface="+mn-lt"/>
                <a:ea typeface="+mn-ea"/>
                <a:cs typeface="+mn-cs"/>
              </a:rPr>
              <a:t> </a:t>
            </a:r>
            <a:r>
              <a:rPr lang="nl-NL" sz="1200" i="0" kern="1200" dirty="0" err="1" smtClean="0">
                <a:solidFill>
                  <a:schemeClr val="tx1"/>
                </a:solidFill>
                <a:effectLst/>
                <a:latin typeface="+mn-lt"/>
                <a:ea typeface="+mn-ea"/>
                <a:cs typeface="+mn-cs"/>
              </a:rPr>
              <a:t>rhet</a:t>
            </a:r>
            <a:r>
              <a:rPr lang="nl-NL" sz="1200" i="0" kern="1200" dirty="0" smtClean="0">
                <a:solidFill>
                  <a:schemeClr val="tx1"/>
                </a:solidFill>
                <a:effectLst/>
                <a:latin typeface="+mn-lt"/>
                <a:ea typeface="+mn-ea"/>
                <a:cs typeface="+mn-cs"/>
              </a:rPr>
              <a:t> label “Vlaams”</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3</a:t>
            </a:fld>
            <a:endParaRPr lang="fr-FR"/>
          </a:p>
        </p:txBody>
      </p:sp>
    </p:spTree>
    <p:extLst>
      <p:ext uri="{BB962C8B-B14F-4D97-AF65-F5344CB8AC3E}">
        <p14:creationId xmlns:p14="http://schemas.microsoft.com/office/powerpoint/2010/main" val="335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In de </a:t>
            </a:r>
            <a:r>
              <a:rPr lang="fr-FR" dirty="0" err="1" smtClean="0"/>
              <a:t>literattuuris</a:t>
            </a:r>
            <a:r>
              <a:rPr lang="fr-FR" dirty="0" smtClean="0"/>
              <a:t> al </a:t>
            </a:r>
            <a:r>
              <a:rPr lang="fr-FR" dirty="0" err="1" smtClean="0"/>
              <a:t>meermaals</a:t>
            </a:r>
            <a:r>
              <a:rPr lang="fr-FR" dirty="0" smtClean="0"/>
              <a:t> </a:t>
            </a:r>
            <a:r>
              <a:rPr lang="fr-FR" dirty="0" err="1" smtClean="0"/>
              <a:t>gewezen</a:t>
            </a:r>
            <a:r>
              <a:rPr lang="fr-FR" dirty="0" smtClean="0"/>
              <a:t> op de </a:t>
            </a:r>
            <a:r>
              <a:rPr lang="fr-FR" dirty="0" err="1" smtClean="0"/>
              <a:t>geografische</a:t>
            </a:r>
            <a:r>
              <a:rPr lang="fr-FR" baseline="0" dirty="0" smtClean="0"/>
              <a:t> </a:t>
            </a:r>
            <a:r>
              <a:rPr lang="fr-FR" baseline="0" dirty="0" err="1" smtClean="0"/>
              <a:t>taalvariatie</a:t>
            </a:r>
            <a:r>
              <a:rPr lang="fr-FR" baseline="0" dirty="0" smtClean="0"/>
              <a:t> die er over </a:t>
            </a:r>
            <a:r>
              <a:rPr lang="fr-FR" baseline="0" dirty="0" err="1" smtClean="0"/>
              <a:t>het</a:t>
            </a:r>
            <a:r>
              <a:rPr lang="fr-FR" baseline="0" dirty="0" smtClean="0"/>
              <a:t> </a:t>
            </a:r>
            <a:r>
              <a:rPr lang="fr-FR" baseline="0" dirty="0" err="1" smtClean="0"/>
              <a:t>Nederlandse</a:t>
            </a:r>
            <a:r>
              <a:rPr lang="fr-FR" baseline="0" dirty="0" smtClean="0"/>
              <a:t> </a:t>
            </a:r>
            <a:r>
              <a:rPr lang="fr-FR" baseline="0" dirty="0" err="1" smtClean="0"/>
              <a:t>taalgebied</a:t>
            </a:r>
            <a:r>
              <a:rPr lang="fr-FR" baseline="0" dirty="0" smtClean="0"/>
              <a:t> </a:t>
            </a:r>
            <a:r>
              <a:rPr lang="fr-FR" baseline="0" dirty="0" err="1" smtClean="0"/>
              <a:t>heerst</a:t>
            </a:r>
            <a:r>
              <a:rPr lang="fr-FR" baseline="0" dirty="0" smtClean="0"/>
              <a:t>.</a:t>
            </a:r>
          </a:p>
          <a:p>
            <a:r>
              <a:rPr lang="fr-FR" baseline="0" dirty="0" smtClean="0"/>
              <a:t>Dit </a:t>
            </a:r>
            <a:r>
              <a:rPr lang="fr-FR" baseline="0" dirty="0" err="1" smtClean="0"/>
              <a:t>schema</a:t>
            </a:r>
            <a:r>
              <a:rPr lang="fr-FR" baseline="0" dirty="0" smtClean="0"/>
              <a:t> van </a:t>
            </a:r>
            <a:r>
              <a:rPr lang="fr-FR" baseline="0" dirty="0" err="1" smtClean="0"/>
              <a:t>Geeraerts</a:t>
            </a:r>
            <a:r>
              <a:rPr lang="fr-FR" baseline="0" dirty="0" smtClean="0"/>
              <a:t> </a:t>
            </a:r>
            <a:r>
              <a:rPr lang="fr-FR" baseline="0" dirty="0" err="1" smtClean="0"/>
              <a:t>wordt</a:t>
            </a:r>
            <a:r>
              <a:rPr lang="fr-FR" baseline="0" dirty="0" smtClean="0"/>
              <a:t> </a:t>
            </a:r>
            <a:r>
              <a:rPr lang="fr-FR" baseline="0" dirty="0" err="1" smtClean="0"/>
              <a:t>meestal</a:t>
            </a:r>
            <a:r>
              <a:rPr lang="fr-FR" baseline="0" dirty="0" smtClean="0"/>
              <a:t> </a:t>
            </a:r>
            <a:r>
              <a:rPr lang="fr-FR" baseline="0" dirty="0" err="1" smtClean="0"/>
              <a:t>als</a:t>
            </a:r>
            <a:r>
              <a:rPr lang="fr-FR" baseline="0" dirty="0" smtClean="0"/>
              <a:t> </a:t>
            </a:r>
            <a:r>
              <a:rPr lang="fr-FR" baseline="0" dirty="0" err="1" smtClean="0"/>
              <a:t>uitgangspunt</a:t>
            </a:r>
            <a:r>
              <a:rPr lang="fr-FR" baseline="0" dirty="0" smtClean="0"/>
              <a:t> </a:t>
            </a:r>
            <a:r>
              <a:rPr lang="fr-FR" baseline="0" dirty="0" err="1" smtClean="0"/>
              <a:t>gebruikt</a:t>
            </a:r>
            <a:r>
              <a:rPr lang="fr-FR" baseline="0" dirty="0" smtClean="0"/>
              <a:t> om de </a:t>
            </a:r>
            <a:r>
              <a:rPr lang="fr-FR" baseline="0" dirty="0" err="1" smtClean="0"/>
              <a:t>verschillende</a:t>
            </a:r>
            <a:r>
              <a:rPr lang="fr-FR" baseline="0" dirty="0" smtClean="0"/>
              <a:t> </a:t>
            </a:r>
            <a:r>
              <a:rPr lang="fr-FR" baseline="0" dirty="0" err="1" smtClean="0"/>
              <a:t>Nederlandse</a:t>
            </a:r>
            <a:r>
              <a:rPr lang="fr-FR" baseline="0" dirty="0" smtClean="0"/>
              <a:t> </a:t>
            </a:r>
            <a:r>
              <a:rPr lang="fr-FR" baseline="0" dirty="0" err="1" smtClean="0"/>
              <a:t>variëteite</a:t>
            </a:r>
            <a:r>
              <a:rPr lang="fr-FR" baseline="0" dirty="0" smtClean="0"/>
              <a:t> van </a:t>
            </a:r>
            <a:r>
              <a:rPr lang="fr-FR" baseline="0" dirty="0" err="1" smtClean="0"/>
              <a:t>elkaar</a:t>
            </a:r>
            <a:r>
              <a:rPr lang="fr-FR" baseline="0" dirty="0" smtClean="0"/>
              <a:t> te </a:t>
            </a:r>
            <a:r>
              <a:rPr lang="fr-FR" baseline="0" dirty="0" err="1" smtClean="0"/>
              <a:t>onderscheiden</a:t>
            </a:r>
            <a:r>
              <a:rPr lang="fr-FR" baseline="0" dirty="0" smtClean="0"/>
              <a:t>.</a:t>
            </a:r>
          </a:p>
          <a:p>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4</a:t>
            </a:fld>
            <a:endParaRPr lang="fr-FR"/>
          </a:p>
        </p:txBody>
      </p:sp>
    </p:spTree>
    <p:extLst>
      <p:ext uri="{BB962C8B-B14F-4D97-AF65-F5344CB8AC3E}">
        <p14:creationId xmlns:p14="http://schemas.microsoft.com/office/powerpoint/2010/main" val="3022069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Treffen</a:t>
            </a:r>
            <a:r>
              <a:rPr lang="fr-FR" dirty="0" smtClean="0"/>
              <a:t> </a:t>
            </a:r>
            <a:r>
              <a:rPr lang="fr-FR" dirty="0" err="1" smtClean="0"/>
              <a:t>we</a:t>
            </a:r>
            <a:r>
              <a:rPr lang="fr-FR" dirty="0" smtClean="0"/>
              <a:t> in</a:t>
            </a:r>
            <a:r>
              <a:rPr lang="fr-FR" baseline="0" dirty="0" smtClean="0"/>
              <a:t> </a:t>
            </a:r>
            <a:r>
              <a:rPr lang="fr-FR" dirty="0" err="1" smtClean="0"/>
              <a:t>Het</a:t>
            </a:r>
            <a:r>
              <a:rPr lang="fr-FR" dirty="0" smtClean="0"/>
              <a:t> </a:t>
            </a:r>
            <a:r>
              <a:rPr lang="fr-FR" dirty="0" err="1" smtClean="0"/>
              <a:t>Journaal</a:t>
            </a:r>
            <a:r>
              <a:rPr lang="fr-FR" dirty="0" smtClean="0"/>
              <a:t>, </a:t>
            </a:r>
            <a:r>
              <a:rPr lang="fr-FR" dirty="0" err="1" smtClean="0"/>
              <a:t>Knack</a:t>
            </a:r>
            <a:r>
              <a:rPr lang="fr-FR" dirty="0" smtClean="0"/>
              <a:t>, De </a:t>
            </a:r>
            <a:r>
              <a:rPr lang="fr-FR" dirty="0" err="1" smtClean="0"/>
              <a:t>Morgen</a:t>
            </a:r>
            <a:r>
              <a:rPr lang="fr-FR" dirty="0" smtClean="0"/>
              <a:t>, De Standaard</a:t>
            </a:r>
          </a:p>
          <a:p>
            <a:r>
              <a:rPr lang="fr-FR" dirty="0" err="1" smtClean="0"/>
              <a:t>Belgische</a:t>
            </a:r>
            <a:r>
              <a:rPr lang="fr-FR" dirty="0" smtClean="0"/>
              <a:t> </a:t>
            </a:r>
            <a:r>
              <a:rPr lang="fr-FR" dirty="0" err="1" smtClean="0"/>
              <a:t>gekleurde</a:t>
            </a:r>
            <a:r>
              <a:rPr lang="fr-FR" baseline="0" dirty="0" smtClean="0"/>
              <a:t> </a:t>
            </a:r>
            <a:r>
              <a:rPr lang="fr-FR" baseline="0" dirty="0" err="1" smtClean="0"/>
              <a:t>standaardtaal</a:t>
            </a:r>
            <a:r>
              <a:rPr lang="fr-FR" baseline="0" dirty="0" smtClean="0"/>
              <a:t> met </a:t>
            </a:r>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5</a:t>
            </a:fld>
            <a:endParaRPr lang="fr-FR"/>
          </a:p>
        </p:txBody>
      </p:sp>
    </p:spTree>
    <p:extLst>
      <p:ext uri="{BB962C8B-B14F-4D97-AF65-F5344CB8AC3E}">
        <p14:creationId xmlns:p14="http://schemas.microsoft.com/office/powerpoint/2010/main" val="3540042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Komen</a:t>
            </a:r>
            <a:r>
              <a:rPr lang="fr-FR" dirty="0" smtClean="0"/>
              <a:t> </a:t>
            </a:r>
            <a:r>
              <a:rPr lang="fr-FR" dirty="0" err="1" smtClean="0"/>
              <a:t>we</a:t>
            </a:r>
            <a:r>
              <a:rPr lang="fr-FR" dirty="0" smtClean="0"/>
              <a:t> </a:t>
            </a:r>
            <a:r>
              <a:rPr lang="fr-FR" dirty="0" err="1" smtClean="0"/>
              <a:t>tegen</a:t>
            </a:r>
            <a:r>
              <a:rPr lang="fr-FR" dirty="0" smtClean="0"/>
              <a:t> in Series </a:t>
            </a:r>
            <a:r>
              <a:rPr lang="fr-FR" dirty="0" err="1" smtClean="0"/>
              <a:t>zoals</a:t>
            </a:r>
            <a:r>
              <a:rPr lang="fr-FR" dirty="0" smtClean="0"/>
              <a:t> </a:t>
            </a:r>
            <a:r>
              <a:rPr lang="fr-FR" dirty="0" err="1" smtClean="0"/>
              <a:t>Voetbalvrouwen</a:t>
            </a:r>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6</a:t>
            </a:fld>
            <a:endParaRPr lang="fr-FR"/>
          </a:p>
        </p:txBody>
      </p:sp>
    </p:spTree>
    <p:extLst>
      <p:ext uri="{BB962C8B-B14F-4D97-AF65-F5344CB8AC3E}">
        <p14:creationId xmlns:p14="http://schemas.microsoft.com/office/powerpoint/2010/main" val="2972846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Informeel</a:t>
            </a:r>
            <a:r>
              <a:rPr lang="fr-FR" dirty="0" smtClean="0"/>
              <a:t> </a:t>
            </a:r>
            <a:r>
              <a:rPr lang="fr-FR" dirty="0" err="1" smtClean="0"/>
              <a:t>gesproken</a:t>
            </a:r>
            <a:r>
              <a:rPr lang="fr-FR" dirty="0" smtClean="0"/>
              <a:t> </a:t>
            </a:r>
            <a:r>
              <a:rPr lang="fr-FR" dirty="0" err="1" smtClean="0"/>
              <a:t>taal</a:t>
            </a:r>
            <a:endParaRPr lang="fr-FR" dirty="0" smtClean="0"/>
          </a:p>
          <a:p>
            <a:r>
              <a:rPr lang="fr-FR" dirty="0" err="1" smtClean="0"/>
              <a:t>Vertoont</a:t>
            </a:r>
            <a:r>
              <a:rPr lang="fr-FR" dirty="0" smtClean="0"/>
              <a:t> </a:t>
            </a:r>
            <a:r>
              <a:rPr lang="fr-FR" dirty="0" err="1" smtClean="0"/>
              <a:t>allerlei</a:t>
            </a:r>
            <a:r>
              <a:rPr lang="fr-FR" dirty="0" smtClean="0"/>
              <a:t> </a:t>
            </a:r>
            <a:r>
              <a:rPr lang="fr-FR" dirty="0" err="1" smtClean="0"/>
              <a:t>verschillen</a:t>
            </a:r>
            <a:r>
              <a:rPr lang="fr-FR" dirty="0" smtClean="0"/>
              <a:t> </a:t>
            </a:r>
            <a:r>
              <a:rPr lang="fr-FR" dirty="0" err="1" smtClean="0"/>
              <a:t>tov</a:t>
            </a:r>
            <a:r>
              <a:rPr lang="fr-FR" dirty="0" smtClean="0"/>
              <a:t> </a:t>
            </a:r>
            <a:r>
              <a:rPr lang="fr-FR" dirty="0" err="1" smtClean="0"/>
              <a:t>het</a:t>
            </a:r>
            <a:r>
              <a:rPr lang="fr-FR" dirty="0" smtClean="0"/>
              <a:t> </a:t>
            </a:r>
            <a:r>
              <a:rPr lang="fr-FR" dirty="0" err="1" smtClean="0"/>
              <a:t>Standaardnedelrnads</a:t>
            </a:r>
            <a:r>
              <a:rPr lang="fr-FR" dirty="0" smtClean="0"/>
              <a:t> en dit </a:t>
            </a:r>
            <a:r>
              <a:rPr lang="fr-FR" dirty="0" err="1" smtClean="0"/>
              <a:t>zowel</a:t>
            </a:r>
            <a:r>
              <a:rPr lang="fr-FR" dirty="0" smtClean="0"/>
              <a:t> op </a:t>
            </a:r>
            <a:r>
              <a:rPr lang="fr-FR" dirty="0" err="1" smtClean="0"/>
              <a:t>fonologisch</a:t>
            </a:r>
            <a:r>
              <a:rPr lang="fr-FR" dirty="0" smtClean="0"/>
              <a:t>, </a:t>
            </a:r>
            <a:r>
              <a:rPr lang="fr-FR" dirty="0" err="1" smtClean="0"/>
              <a:t>morfologisch</a:t>
            </a:r>
            <a:r>
              <a:rPr lang="fr-FR" dirty="0" smtClean="0"/>
              <a:t>,</a:t>
            </a:r>
            <a:r>
              <a:rPr lang="fr-FR" baseline="0" dirty="0" smtClean="0"/>
              <a:t> </a:t>
            </a:r>
            <a:r>
              <a:rPr lang="fr-FR" baseline="0" dirty="0" err="1" smtClean="0"/>
              <a:t>lexicaal</a:t>
            </a:r>
            <a:r>
              <a:rPr lang="fr-FR" baseline="0" dirty="0" smtClean="0"/>
              <a:t>, </a:t>
            </a:r>
            <a:r>
              <a:rPr lang="fr-FR" baseline="0" dirty="0" err="1" smtClean="0"/>
              <a:t>als</a:t>
            </a:r>
            <a:r>
              <a:rPr lang="fr-FR" baseline="0" dirty="0" smtClean="0"/>
              <a:t> </a:t>
            </a:r>
            <a:r>
              <a:rPr lang="fr-FR" baseline="0" dirty="0" err="1" smtClean="0"/>
              <a:t>syntacyisch</a:t>
            </a:r>
            <a:r>
              <a:rPr lang="fr-FR" baseline="0" dirty="0" smtClean="0"/>
              <a:t> </a:t>
            </a:r>
            <a:r>
              <a:rPr lang="fr-FR" baseline="0" dirty="0" err="1" smtClean="0"/>
              <a:t>vlak</a:t>
            </a:r>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7</a:t>
            </a:fld>
            <a:endParaRPr lang="fr-FR"/>
          </a:p>
        </p:txBody>
      </p:sp>
    </p:spTree>
    <p:extLst>
      <p:ext uri="{BB962C8B-B14F-4D97-AF65-F5344CB8AC3E}">
        <p14:creationId xmlns:p14="http://schemas.microsoft.com/office/powerpoint/2010/main" val="187288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Geertaerts</a:t>
            </a:r>
            <a:r>
              <a:rPr lang="fr-FR" dirty="0" smtClean="0"/>
              <a:t> en </a:t>
            </a:r>
            <a:r>
              <a:rPr lang="fr-FR" dirty="0" err="1" smtClean="0"/>
              <a:t>zijn</a:t>
            </a:r>
            <a:r>
              <a:rPr lang="fr-FR" dirty="0" smtClean="0"/>
              <a:t> </a:t>
            </a:r>
            <a:r>
              <a:rPr lang="fr-FR" dirty="0" err="1" smtClean="0"/>
              <a:t>collega’s</a:t>
            </a:r>
            <a:r>
              <a:rPr lang="fr-FR" dirty="0" smtClean="0"/>
              <a:t> in 1999 </a:t>
            </a:r>
            <a:r>
              <a:rPr lang="fr-FR" dirty="0" err="1" smtClean="0"/>
              <a:t>dat</a:t>
            </a:r>
            <a:r>
              <a:rPr lang="fr-FR" dirty="0" smtClean="0"/>
              <a:t> de</a:t>
            </a:r>
            <a:r>
              <a:rPr lang="fr-FR" baseline="0" dirty="0" smtClean="0"/>
              <a:t> </a:t>
            </a:r>
            <a:r>
              <a:rPr lang="fr-FR" baseline="0" dirty="0" err="1" smtClean="0"/>
              <a:t>Belgische</a:t>
            </a:r>
            <a:r>
              <a:rPr lang="fr-FR" baseline="0" dirty="0" smtClean="0"/>
              <a:t> en </a:t>
            </a:r>
            <a:r>
              <a:rPr lang="fr-FR" baseline="0" dirty="0" err="1" smtClean="0"/>
              <a:t>Nederlandse</a:t>
            </a:r>
            <a:r>
              <a:rPr lang="fr-FR" baseline="0" dirty="0" smtClean="0"/>
              <a:t> </a:t>
            </a:r>
            <a:r>
              <a:rPr lang="fr-FR" baseline="0" dirty="0" err="1" smtClean="0"/>
              <a:t>varianten</a:t>
            </a:r>
            <a:r>
              <a:rPr lang="fr-FR" baseline="0" dirty="0" smtClean="0"/>
              <a:t> van de </a:t>
            </a:r>
            <a:r>
              <a:rPr lang="fr-FR" baseline="0" dirty="0" err="1" smtClean="0"/>
              <a:t>standaardtaal</a:t>
            </a:r>
            <a:r>
              <a:rPr lang="fr-FR" baseline="0" dirty="0" smtClean="0"/>
              <a:t> </a:t>
            </a:r>
            <a:r>
              <a:rPr lang="fr-FR" baseline="0" dirty="0" err="1" smtClean="0"/>
              <a:t>convergeerden</a:t>
            </a:r>
            <a:endParaRPr lang="fr-FR" baseline="0" dirty="0" smtClean="0"/>
          </a:p>
          <a:p>
            <a:r>
              <a:rPr lang="fr-FR" baseline="0" dirty="0" err="1" smtClean="0"/>
              <a:t>Terwijl</a:t>
            </a:r>
            <a:r>
              <a:rPr lang="fr-FR" baseline="0" dirty="0" smtClean="0"/>
              <a:t> de </a:t>
            </a:r>
            <a:r>
              <a:rPr lang="fr-FR" baseline="0" dirty="0" err="1" smtClean="0"/>
              <a:t>aftsan</a:t>
            </a:r>
            <a:r>
              <a:rPr lang="fr-FR" baseline="0" dirty="0" smtClean="0"/>
              <a:t> </a:t>
            </a:r>
            <a:r>
              <a:rPr lang="fr-FR" baseline="0" dirty="0" err="1" smtClean="0"/>
              <a:t>tussen</a:t>
            </a:r>
            <a:r>
              <a:rPr lang="fr-FR" baseline="0" dirty="0" smtClean="0"/>
              <a:t> de </a:t>
            </a:r>
            <a:r>
              <a:rPr lang="fr-FR" baseline="0" dirty="0" err="1" smtClean="0"/>
              <a:t>informele</a:t>
            </a:r>
            <a:r>
              <a:rPr lang="fr-FR" baseline="0" dirty="0" smtClean="0"/>
              <a:t> </a:t>
            </a:r>
            <a:r>
              <a:rPr lang="fr-FR" baseline="0" dirty="0" err="1" smtClean="0"/>
              <a:t>taalvariëteiten</a:t>
            </a:r>
            <a:r>
              <a:rPr lang="fr-FR" baseline="0" dirty="0" smtClean="0"/>
              <a:t> </a:t>
            </a:r>
            <a:r>
              <a:rPr lang="fr-FR" baseline="0" dirty="0" err="1" smtClean="0"/>
              <a:t>steeds</a:t>
            </a:r>
            <a:r>
              <a:rPr lang="fr-FR" baseline="0" dirty="0" smtClean="0"/>
              <a:t> </a:t>
            </a:r>
            <a:r>
              <a:rPr lang="fr-FR" baseline="0" dirty="0" err="1" smtClean="0"/>
              <a:t>groter</a:t>
            </a:r>
            <a:r>
              <a:rPr lang="fr-FR" baseline="0" dirty="0" smtClean="0"/>
              <a:t> </a:t>
            </a:r>
            <a:r>
              <a:rPr lang="fr-FR" baseline="0" dirty="0" err="1" smtClean="0"/>
              <a:t>wordt</a:t>
            </a:r>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9</a:t>
            </a:fld>
            <a:endParaRPr lang="fr-FR"/>
          </a:p>
        </p:txBody>
      </p:sp>
    </p:spTree>
    <p:extLst>
      <p:ext uri="{BB962C8B-B14F-4D97-AF65-F5344CB8AC3E}">
        <p14:creationId xmlns:p14="http://schemas.microsoft.com/office/powerpoint/2010/main" val="3022069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 </a:t>
            </a:r>
            <a:r>
              <a:rPr lang="fr-FR" dirty="0" err="1" smtClean="0"/>
              <a:t>divergentie</a:t>
            </a:r>
            <a:r>
              <a:rPr lang="fr-FR" dirty="0" smtClean="0"/>
              <a:t> </a:t>
            </a:r>
            <a:r>
              <a:rPr lang="fr-FR" dirty="0" err="1" smtClean="0"/>
              <a:t>is</a:t>
            </a:r>
            <a:r>
              <a:rPr lang="fr-FR" dirty="0" smtClean="0"/>
              <a:t> </a:t>
            </a:r>
            <a:r>
              <a:rPr lang="fr-FR" dirty="0" err="1" smtClean="0"/>
              <a:t>zodanig</a:t>
            </a:r>
            <a:r>
              <a:rPr lang="fr-FR" dirty="0" smtClean="0"/>
              <a:t> </a:t>
            </a:r>
            <a:r>
              <a:rPr lang="fr-FR" dirty="0" err="1" smtClean="0"/>
              <a:t>groot</a:t>
            </a:r>
            <a:r>
              <a:rPr lang="fr-FR" dirty="0" smtClean="0"/>
              <a:t> </a:t>
            </a:r>
            <a:r>
              <a:rPr lang="fr-FR" dirty="0" err="1" smtClean="0"/>
              <a:t>dat</a:t>
            </a:r>
            <a:r>
              <a:rPr lang="fr-FR" dirty="0" smtClean="0"/>
              <a:t> … </a:t>
            </a:r>
          </a:p>
          <a:p>
            <a:r>
              <a:rPr lang="fr-FR" dirty="0" smtClean="0"/>
              <a:t>Op basis </a:t>
            </a:r>
            <a:r>
              <a:rPr lang="fr-FR" dirty="0" err="1" smtClean="0"/>
              <a:t>hiervan</a:t>
            </a:r>
            <a:r>
              <a:rPr lang="fr-FR" baseline="0" dirty="0" smtClean="0"/>
              <a:t>: </a:t>
            </a:r>
            <a:r>
              <a:rPr lang="fr-FR" baseline="0" dirty="0" err="1" smtClean="0"/>
              <a:t>is</a:t>
            </a:r>
            <a:r>
              <a:rPr lang="fr-FR" baseline="0" dirty="0" smtClean="0"/>
              <a:t> onze </a:t>
            </a:r>
            <a:r>
              <a:rPr lang="fr-FR" baseline="0" dirty="0" err="1" smtClean="0"/>
              <a:t>verwachting</a:t>
            </a:r>
            <a:r>
              <a:rPr lang="fr-FR" baseline="0" dirty="0" smtClean="0"/>
              <a:t> </a:t>
            </a:r>
            <a:r>
              <a:rPr lang="fr-FR" baseline="0" dirty="0" err="1" smtClean="0"/>
              <a:t>dat</a:t>
            </a:r>
            <a:r>
              <a:rPr lang="fr-FR" baseline="0" dirty="0" smtClean="0"/>
              <a:t> de </a:t>
            </a:r>
            <a:r>
              <a:rPr lang="fr-FR" baseline="0" dirty="0" err="1" smtClean="0"/>
              <a:t>Nederlandse</a:t>
            </a:r>
            <a:r>
              <a:rPr lang="fr-FR" baseline="0" dirty="0" smtClean="0"/>
              <a:t> en </a:t>
            </a:r>
            <a:r>
              <a:rPr lang="fr-FR" baseline="0" dirty="0" err="1" smtClean="0"/>
              <a:t>Vlaamse</a:t>
            </a:r>
            <a:r>
              <a:rPr lang="fr-FR" baseline="0" dirty="0" smtClean="0"/>
              <a:t> </a:t>
            </a:r>
            <a:r>
              <a:rPr lang="fr-FR" baseline="0" dirty="0" err="1" smtClean="0"/>
              <a:t>versies</a:t>
            </a:r>
            <a:r>
              <a:rPr lang="fr-FR" baseline="0" dirty="0" smtClean="0"/>
              <a:t> van de films de </a:t>
            </a:r>
            <a:r>
              <a:rPr lang="fr-FR" baseline="0" dirty="0" err="1" smtClean="0"/>
              <a:t>we</a:t>
            </a:r>
            <a:r>
              <a:rPr lang="fr-FR" baseline="0" dirty="0" smtClean="0"/>
              <a:t> </a:t>
            </a:r>
            <a:r>
              <a:rPr lang="fr-FR" baseline="0" dirty="0" err="1" smtClean="0"/>
              <a:t>analyseerden</a:t>
            </a:r>
            <a:r>
              <a:rPr lang="fr-FR" baseline="0" dirty="0" smtClean="0"/>
              <a:t> in de </a:t>
            </a:r>
            <a:r>
              <a:rPr lang="fr-FR" baseline="0" dirty="0" err="1" smtClean="0"/>
              <a:t>buurt</a:t>
            </a:r>
            <a:r>
              <a:rPr lang="fr-FR" baseline="0" dirty="0" smtClean="0"/>
              <a:t> </a:t>
            </a:r>
            <a:r>
              <a:rPr lang="fr-FR" baseline="0" dirty="0" err="1" smtClean="0"/>
              <a:t>komen</a:t>
            </a:r>
            <a:r>
              <a:rPr lang="fr-FR" baseline="0" dirty="0" smtClean="0"/>
              <a:t> van de </a:t>
            </a:r>
            <a:r>
              <a:rPr lang="fr-FR" baseline="0" dirty="0" err="1" smtClean="0"/>
              <a:t>informele</a:t>
            </a:r>
            <a:r>
              <a:rPr lang="fr-FR" baseline="0" dirty="0" smtClean="0"/>
              <a:t> </a:t>
            </a:r>
            <a:r>
              <a:rPr lang="fr-FR" baseline="0" dirty="0" err="1" smtClean="0"/>
              <a:t>sreektalen</a:t>
            </a:r>
            <a:r>
              <a:rPr lang="fr-FR" baseline="0" dirty="0" smtClean="0"/>
              <a:t> </a:t>
            </a:r>
            <a:r>
              <a:rPr lang="fr-FR" baseline="0" dirty="0" err="1" smtClean="0"/>
              <a:t>uit</a:t>
            </a:r>
            <a:r>
              <a:rPr lang="fr-FR" baseline="0" dirty="0" smtClean="0"/>
              <a:t> </a:t>
            </a:r>
            <a:r>
              <a:rPr lang="fr-FR" baseline="0" dirty="0" err="1" smtClean="0"/>
              <a:t>Nederand</a:t>
            </a:r>
            <a:r>
              <a:rPr lang="fr-FR" baseline="0" dirty="0" smtClean="0"/>
              <a:t> en </a:t>
            </a:r>
            <a:r>
              <a:rPr lang="fr-FR" baseline="0" dirty="0" err="1" smtClean="0"/>
              <a:t>Vlaanderen</a:t>
            </a:r>
            <a:endParaRPr lang="fr-FR" dirty="0"/>
          </a:p>
        </p:txBody>
      </p:sp>
      <p:sp>
        <p:nvSpPr>
          <p:cNvPr id="4" name="Espace réservé du numéro de diapositive 3"/>
          <p:cNvSpPr>
            <a:spLocks noGrp="1"/>
          </p:cNvSpPr>
          <p:nvPr>
            <p:ph type="sldNum" sz="quarter" idx="10"/>
          </p:nvPr>
        </p:nvSpPr>
        <p:spPr/>
        <p:txBody>
          <a:bodyPr/>
          <a:lstStyle/>
          <a:p>
            <a:fld id="{CA5D3BF3-D352-46FC-8343-31F56E6730EA}" type="slidenum">
              <a:rPr lang="fr-FR" smtClean="0"/>
              <a:pPr/>
              <a:t>10</a:t>
            </a:fld>
            <a:endParaRPr lang="fr-FR"/>
          </a:p>
        </p:txBody>
      </p:sp>
    </p:spTree>
    <p:extLst>
      <p:ext uri="{BB962C8B-B14F-4D97-AF65-F5344CB8AC3E}">
        <p14:creationId xmlns:p14="http://schemas.microsoft.com/office/powerpoint/2010/main" val="3022069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e de titre">
    <p:bg>
      <p:bgRef idx="1001">
        <a:schemeClr val="bg2"/>
      </p:bgRef>
    </p:bg>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fr-FR"/>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fr-FR"/>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fr-FR"/>
          </a:p>
        </p:txBody>
      </p:sp>
      <p:sp>
        <p:nvSpPr>
          <p:cNvPr id="9" name="Subtitle 8"/>
          <p:cNvSpPr>
            <a:spLocks noGrp="1"/>
          </p:cNvSpPr>
          <p:nvPr>
            <p:ph type="subTitle" idx="1"/>
          </p:nvPr>
        </p:nvSpPr>
        <p:spPr>
          <a:xfrm>
            <a:off x="2362200" y="4537528"/>
            <a:ext cx="6515100" cy="514350"/>
          </a:xfrm>
        </p:spPr>
        <p:txBody>
          <a:bodyPr anchor="ctr"/>
          <a:lstStyle>
            <a:lvl1pPr marL="0" indent="0" algn="l" eaLnBrk="1" latinLnBrk="0" hangingPunct="1">
              <a:buNone/>
              <a:defRPr kumimoji="0" lang="fr-FR" sz="2800">
                <a:solidFill>
                  <a:srgbClr val="FFFFFF"/>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lang="nl-BE" smtClean="0"/>
              <a:t>Cliquez pour modifier le style des sous-titres du masque</a:t>
            </a:r>
            <a:endParaRPr/>
          </a:p>
        </p:txBody>
      </p:sp>
      <p:sp>
        <p:nvSpPr>
          <p:cNvPr id="28" name="Date Placeholder 27"/>
          <p:cNvSpPr>
            <a:spLocks noGrp="1"/>
          </p:cNvSpPr>
          <p:nvPr>
            <p:ph type="dt" sz="half" idx="10"/>
          </p:nvPr>
        </p:nvSpPr>
        <p:spPr>
          <a:xfrm>
            <a:off x="76200" y="4551524"/>
            <a:ext cx="2057400" cy="514350"/>
          </a:xfrm>
        </p:spPr>
        <p:txBody>
          <a:bodyPr>
            <a:noAutofit/>
          </a:bodyPr>
          <a:lstStyle>
            <a:lvl1pPr algn="ctr" eaLnBrk="1" latinLnBrk="0" hangingPunct="1">
              <a:defRPr kumimoji="0" lang="fr-FR" sz="2000">
                <a:solidFill>
                  <a:srgbClr val="FFFFFF"/>
                </a:solidFill>
              </a:defRPr>
            </a:lvl1pPr>
            <a:extLst/>
          </a:lstStyle>
          <a:p>
            <a:pPr algn="ctr"/>
            <a:fld id="{047E157E-8DCB-4F70-A0AF-5EB586A91DD4}" type="datetime1">
              <a:rPr kumimoji="0" lang="fr-FR">
                <a:solidFill>
                  <a:srgbClr val="FFFFFF"/>
                </a:solidFill>
              </a:rPr>
              <a:pPr algn="ctr"/>
              <a:t>28/08/12</a:t>
            </a:fld>
            <a:endParaRPr kumimoji="0" lang="fr-FR" sz="2000">
              <a:solidFill>
                <a:srgbClr val="FFFFFF"/>
              </a:solidFill>
            </a:endParaRPr>
          </a:p>
        </p:txBody>
      </p:sp>
      <p:sp>
        <p:nvSpPr>
          <p:cNvPr id="17" name="Footer Placeholder 16"/>
          <p:cNvSpPr>
            <a:spLocks noGrp="1"/>
          </p:cNvSpPr>
          <p:nvPr>
            <p:ph type="ftr" sz="quarter" idx="11"/>
          </p:nvPr>
        </p:nvSpPr>
        <p:spPr>
          <a:xfrm>
            <a:off x="2085393" y="177404"/>
            <a:ext cx="5867400" cy="273844"/>
          </a:xfrm>
        </p:spPr>
        <p:txBody>
          <a:bodyPr/>
          <a:lstStyle>
            <a:lvl1pPr algn="r" eaLnBrk="1" latinLnBrk="0" hangingPunct="1">
              <a:defRPr kumimoji="0" lang="fr-FR">
                <a:solidFill>
                  <a:schemeClr val="tx2"/>
                </a:solidFill>
              </a:defRPr>
            </a:lvl1pPr>
            <a:extLst/>
          </a:lstStyle>
          <a:p>
            <a:pPr algn="r"/>
            <a:endParaRPr kumimoji="0" lang="fr-FR">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eaLnBrk="1" latinLnBrk="0" hangingPunct="1">
              <a:defRPr kumimoji="0" lang="fr-FR">
                <a:solidFill>
                  <a:schemeClr val="tx2"/>
                </a:solidFill>
              </a:defRPr>
            </a:lvl1pPr>
            <a:extLst/>
          </a:lstStyle>
          <a:p>
            <a:fld id="{8F82E0A0-C266-4798-8C8F-B9F91E9DA37E}" type="slidenum">
              <a:rPr kumimoji="0" lang="fr-FR">
                <a:solidFill>
                  <a:schemeClr val="tx2"/>
                </a:solidFill>
              </a:rPr>
              <a:pPr/>
              <a:t>‹#›</a:t>
            </a:fld>
            <a:endParaRPr kumimoji="0" lang="fr-FR">
              <a:solidFill>
                <a:schemeClr val="tx2"/>
              </a:solidFill>
            </a:endParaRPr>
          </a:p>
        </p:txBody>
      </p:sp>
      <p:sp>
        <p:nvSpPr>
          <p:cNvPr id="12" name="Rectangle 11"/>
          <p:cNvSpPr>
            <a:spLocks noGrp="1"/>
          </p:cNvSpPr>
          <p:nvPr>
            <p:ph type="title"/>
          </p:nvPr>
        </p:nvSpPr>
        <p:spPr>
          <a:xfrm>
            <a:off x="2362200" y="2343150"/>
            <a:ext cx="6477000" cy="2038350"/>
          </a:xfrm>
        </p:spPr>
        <p:txBody>
          <a:bodyPr rtlCol="0" anchor="b"/>
          <a:lstStyle>
            <a:lvl1pPr eaLnBrk="1" latinLnBrk="0" hangingPunct="1">
              <a:defRPr kumimoji="0" lang="fr-FR" cap="all" baseline="0"/>
            </a:lvl1pPr>
            <a:extLst/>
          </a:lstStyle>
          <a:p>
            <a:pPr eaLnBrk="1" latinLnBrk="0" hangingPunct="1"/>
            <a:r>
              <a:rPr lang="nl-BE" smtClean="0"/>
              <a:t>Cliquez et modifiez le titre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eaLnBrk="1" latinLnBrk="0" hangingPunct="1"/>
            <a:r>
              <a:rPr lang="nl-BE" smtClean="0"/>
              <a:t>Cliquez et modifiez le titre</a:t>
            </a:r>
            <a:endParaRPr/>
          </a:p>
        </p:txBody>
      </p:sp>
      <p:sp>
        <p:nvSpPr>
          <p:cNvPr id="3" name="Rectangle 2"/>
          <p:cNvSpPr>
            <a:spLocks noGrp="1"/>
          </p:cNvSpPr>
          <p:nvPr>
            <p:ph type="dt" sz="half" idx="10"/>
          </p:nvPr>
        </p:nvSpPr>
        <p:spPr/>
        <p:txBody>
          <a:bodyPr/>
          <a:lstStyle>
            <a:extLst/>
          </a:lstStyle>
          <a:p>
            <a:fld id="{E4606EA6-EFEA-4C30-9264-4F9291A5780D}" type="datetime1">
              <a:rPr kumimoji="0" lang="nl-BE"/>
              <a:pPr/>
              <a:t>28/08/12</a:t>
            </a:fld>
            <a:endParaRPr kumimoji="0" lang="fr-FR"/>
          </a:p>
        </p:txBody>
      </p:sp>
      <p:sp>
        <p:nvSpPr>
          <p:cNvPr id="4" name="Rectangle 3"/>
          <p:cNvSpPr>
            <a:spLocks noGrp="1"/>
          </p:cNvSpPr>
          <p:nvPr>
            <p:ph type="ftr" sz="quarter" idx="11"/>
          </p:nvPr>
        </p:nvSpPr>
        <p:spPr/>
        <p:txBody>
          <a:bodyPr/>
          <a:lstStyle>
            <a:extLst/>
          </a:lstStyle>
          <a:p>
            <a:endParaRPr kumimoji="0" lang="fr-FR"/>
          </a:p>
        </p:txBody>
      </p:sp>
      <p:sp>
        <p:nvSpPr>
          <p:cNvPr id="5" name="Rectangle 4"/>
          <p:cNvSpPr>
            <a:spLocks noGrp="1"/>
          </p:cNvSpPr>
          <p:nvPr>
            <p:ph type="sldNum" sz="quarter" idx="12"/>
          </p:nvPr>
        </p:nvSpPr>
        <p:spPr/>
        <p:txBody>
          <a:bodyPr/>
          <a:lstStyle>
            <a:extLst/>
          </a:lstStyle>
          <a:p>
            <a:pPr algn="ctr"/>
            <a:fld id="{8F82E0A0-C266-4798-8C8F-B9F91E9DA37E}" type="slidenum">
              <a:rPr kumimoji="0" lang="fr-FR" sz="1400" b="1">
                <a:solidFill>
                  <a:srgbClr val="FFFFFF"/>
                </a:solidFill>
              </a:rPr>
              <a:pPr algn="ctr"/>
              <a:t>‹#›</a:t>
            </a:fld>
            <a:endParaRPr kumimoji="0" lang="fr-FR"/>
          </a:p>
        </p:txBody>
      </p:sp>
      <p:sp>
        <p:nvSpPr>
          <p:cNvPr id="7" name="Rectangle 6"/>
          <p:cNvSpPr>
            <a:spLocks noGrp="1"/>
          </p:cNvSpPr>
          <p:nvPr>
            <p:ph sz="quarter" idx="13"/>
          </p:nvPr>
        </p:nvSpPr>
        <p:spPr>
          <a:xfrm>
            <a:off x="609600" y="1352550"/>
            <a:ext cx="8153400" cy="3276600"/>
          </a:xfrm>
        </p:spPr>
        <p:txBody>
          <a:bodyPr/>
          <a:lstStyle>
            <a:extLst/>
          </a:lstStyle>
          <a:p>
            <a:pPr lvl="0" eaLnBrk="1" latinLnBrk="0" hangingPunct="1"/>
            <a:r>
              <a:rPr lang="nl-BE" smtClean="0"/>
              <a:t>Cliquez pour modifier les styles du texte du masque</a:t>
            </a:r>
          </a:p>
          <a:p>
            <a:pPr lvl="1" eaLnBrk="1" latinLnBrk="0" hangingPunct="1"/>
            <a:r>
              <a:rPr lang="nl-BE" smtClean="0"/>
              <a:t>Deuxième niveau</a:t>
            </a:r>
          </a:p>
          <a:p>
            <a:pPr lvl="2" eaLnBrk="1" latinLnBrk="0" hangingPunct="1"/>
            <a:r>
              <a:rPr lang="nl-BE" smtClean="0"/>
              <a:t>Troisième niveau</a:t>
            </a:r>
          </a:p>
          <a:p>
            <a:pPr lvl="3" eaLnBrk="1" latinLnBrk="0" hangingPunct="1"/>
            <a:r>
              <a:rPr lang="nl-BE" smtClean="0"/>
              <a:t>Quatrième niveau</a:t>
            </a:r>
          </a:p>
          <a:p>
            <a:pPr lvl="4" eaLnBrk="1" latinLnBrk="0" hangingPunct="1"/>
            <a:r>
              <a:rPr lang="nl-BE" smtClean="0"/>
              <a:t>Cinquième niveau</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p:spPr>
        <p:txBody>
          <a:bodyPr anchor="t"/>
          <a:lstStyle>
            <a:lvl1pPr eaLnBrk="1" latinLnBrk="0" hangingPunct="1">
              <a:buNone/>
              <a:defRPr kumimoji="0" lang="fr-FR" sz="2800">
                <a:solidFill>
                  <a:schemeClr val="tx2"/>
                </a:solidFill>
              </a:defRPr>
            </a:lvl1pPr>
            <a:lvl2pPr eaLnBrk="1" latinLnBrk="0" hangingPunct="1">
              <a:buNone/>
              <a:defRPr kumimoji="0" lang="fr-FR" sz="1800">
                <a:solidFill>
                  <a:schemeClr val="tx1">
                    <a:tint val="75000"/>
                  </a:schemeClr>
                </a:solidFill>
              </a:defRPr>
            </a:lvl2pPr>
            <a:lvl3pPr eaLnBrk="1" latinLnBrk="0" hangingPunct="1">
              <a:buNone/>
              <a:defRPr kumimoji="0" lang="fr-FR" sz="1600">
                <a:solidFill>
                  <a:schemeClr val="tx1">
                    <a:tint val="75000"/>
                  </a:schemeClr>
                </a:solidFill>
              </a:defRPr>
            </a:lvl3pPr>
            <a:lvl4pPr eaLnBrk="1" latinLnBrk="0" hangingPunct="1">
              <a:buNone/>
              <a:defRPr kumimoji="0" lang="fr-FR" sz="1400">
                <a:solidFill>
                  <a:schemeClr val="tx1">
                    <a:tint val="75000"/>
                  </a:schemeClr>
                </a:solidFill>
              </a:defRPr>
            </a:lvl4pPr>
            <a:lvl5pPr eaLnBrk="1" latinLnBrk="0" hangingPunct="1">
              <a:buNone/>
              <a:defRPr kumimoji="0" lang="fr-FR" sz="1400">
                <a:solidFill>
                  <a:schemeClr val="tx1">
                    <a:tint val="75000"/>
                  </a:schemeClr>
                </a:solidFill>
              </a:defRPr>
            </a:lvl5pPr>
            <a:extLst/>
          </a:lstStyle>
          <a:p>
            <a:pPr lvl="0" eaLnBrk="1" latinLnBrk="0" hangingPunct="1"/>
            <a:r>
              <a:rPr lang="nl-BE" smtClean="0"/>
              <a:t>Cliquez pour modifier les styles du texte du masque</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fr-FR"/>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fr-FR"/>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fr-FR"/>
          </a:p>
        </p:txBody>
      </p:sp>
      <p:sp>
        <p:nvSpPr>
          <p:cNvPr id="2" name="Title 1"/>
          <p:cNvSpPr>
            <a:spLocks noGrp="1"/>
          </p:cNvSpPr>
          <p:nvPr>
            <p:ph type="title" hasCustomPrompt="1"/>
          </p:nvPr>
        </p:nvSpPr>
        <p:spPr>
          <a:xfrm>
            <a:off x="1371600" y="1200150"/>
            <a:ext cx="7620000" cy="742950"/>
          </a:xfrm>
        </p:spPr>
        <p:txBody>
          <a:bodyPr/>
          <a:lstStyle>
            <a:lvl1pPr algn="l" eaLnBrk="1" latinLnBrk="0" hangingPunct="1">
              <a:buNone/>
              <a:defRPr kumimoji="0" lang="fr-FR" sz="4400" b="0" cap="none">
                <a:solidFill>
                  <a:srgbClr val="FFFFFF"/>
                </a:solidFill>
              </a:defRPr>
            </a:lvl1pPr>
            <a:extLst/>
          </a:lstStyle>
          <a:p>
            <a:r>
              <a:rPr kumimoji="0" lang="fr-FR"/>
              <a:t>Modifiez le style du titre</a:t>
            </a:r>
          </a:p>
        </p:txBody>
      </p:sp>
      <p:sp>
        <p:nvSpPr>
          <p:cNvPr id="12" name="Date Placeholder 11"/>
          <p:cNvSpPr>
            <a:spLocks noGrp="1"/>
          </p:cNvSpPr>
          <p:nvPr>
            <p:ph type="dt" sz="half" idx="10"/>
          </p:nvPr>
        </p:nvSpPr>
        <p:spPr/>
        <p:txBody>
          <a:bodyPr/>
          <a:lstStyle>
            <a:extLst/>
          </a:lstStyle>
          <a:p>
            <a:fld id="{6FCF9F07-3BC7-4570-B054-79111B0A380C}" type="datetime1">
              <a:rPr kumimoji="0" lang="nl-BE"/>
              <a:pPr/>
              <a:t>28/08/12</a:t>
            </a:fld>
            <a:endParaRPr kumimoji="0" lang="fr-FR"/>
          </a:p>
        </p:txBody>
      </p:sp>
      <p:sp>
        <p:nvSpPr>
          <p:cNvPr id="13" name="Slide Number Placeholder 12"/>
          <p:cNvSpPr>
            <a:spLocks noGrp="1"/>
          </p:cNvSpPr>
          <p:nvPr>
            <p:ph type="sldNum" sz="quarter" idx="11"/>
          </p:nvPr>
        </p:nvSpPr>
        <p:spPr>
          <a:xfrm>
            <a:off x="0" y="1314450"/>
            <a:ext cx="1295400" cy="526257"/>
          </a:xfrm>
        </p:spPr>
        <p:txBody>
          <a:bodyPr>
            <a:noAutofit/>
          </a:bodyPr>
          <a:lstStyle>
            <a:lvl1pPr eaLnBrk="1" latinLnBrk="0" hangingPunct="1">
              <a:defRPr kumimoji="0" lang="fr-FR" sz="2400">
                <a:solidFill>
                  <a:srgbClr val="FFFFFF"/>
                </a:solidFill>
              </a:defRPr>
            </a:lvl1pPr>
            <a:extLst/>
          </a:lstStyle>
          <a:p>
            <a:pPr algn="ctr"/>
            <a:fld id="{8F82E0A0-C266-4798-8C8F-B9F91E9DA37E}" type="slidenum">
              <a:rPr kumimoji="0" lang="fr-FR" sz="2400" b="1">
                <a:solidFill>
                  <a:srgbClr val="FFFFFF"/>
                </a:solidFill>
              </a:rPr>
              <a:pPr algn="ctr"/>
              <a:t>‹#›</a:t>
            </a:fld>
            <a:endParaRPr kumimoji="0" lang="fr-FR" sz="2400">
              <a:solidFill>
                <a:srgbClr val="FFFFFF"/>
              </a:solidFill>
            </a:endParaRPr>
          </a:p>
        </p:txBody>
      </p:sp>
      <p:sp>
        <p:nvSpPr>
          <p:cNvPr id="14" name="Footer Placeholder 13"/>
          <p:cNvSpPr>
            <a:spLocks noGrp="1"/>
          </p:cNvSpPr>
          <p:nvPr>
            <p:ph type="ftr" sz="quarter" idx="12"/>
          </p:nvPr>
        </p:nvSpPr>
        <p:spPr/>
        <p:txBody>
          <a:bodyPr/>
          <a:lstStyle>
            <a:extLst/>
          </a:lstStyle>
          <a:p>
            <a:endParaRPr kumimoji="0"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nl-BE" smtClean="0"/>
              <a:t>Cliquez et modifiez le titre</a:t>
            </a:r>
            <a:endParaRPr/>
          </a:p>
        </p:txBody>
      </p:sp>
      <p:sp>
        <p:nvSpPr>
          <p:cNvPr id="9" name="Content Placeholder 8"/>
          <p:cNvSpPr>
            <a:spLocks noGrp="1"/>
          </p:cNvSpPr>
          <p:nvPr>
            <p:ph sz="quarter" idx="13"/>
          </p:nvPr>
        </p:nvSpPr>
        <p:spPr>
          <a:xfrm>
            <a:off x="609600" y="1352551"/>
            <a:ext cx="3886200" cy="3268624"/>
          </a:xfrm>
        </p:spPr>
        <p:txBody>
          <a:bodyPr/>
          <a:lstStyle>
            <a:extLst/>
          </a:lstStyle>
          <a:p>
            <a:pPr lvl="0" eaLnBrk="1" latinLnBrk="0" hangingPunct="1"/>
            <a:r>
              <a:rPr lang="nl-BE" smtClean="0"/>
              <a:t>Cliquez pour modifier les styles du texte du masque</a:t>
            </a:r>
          </a:p>
          <a:p>
            <a:pPr lvl="1" eaLnBrk="1" latinLnBrk="0" hangingPunct="1"/>
            <a:r>
              <a:rPr lang="nl-BE" smtClean="0"/>
              <a:t>Deuxième niveau</a:t>
            </a:r>
          </a:p>
          <a:p>
            <a:pPr lvl="2" eaLnBrk="1" latinLnBrk="0" hangingPunct="1"/>
            <a:r>
              <a:rPr lang="nl-BE" smtClean="0"/>
              <a:t>Troisième niveau</a:t>
            </a:r>
          </a:p>
          <a:p>
            <a:pPr lvl="3" eaLnBrk="1" latinLnBrk="0" hangingPunct="1"/>
            <a:r>
              <a:rPr lang="nl-BE" smtClean="0"/>
              <a:t>Quatrième niveau</a:t>
            </a:r>
          </a:p>
          <a:p>
            <a:pPr lvl="4" eaLnBrk="1" latinLnBrk="0" hangingPunct="1"/>
            <a:r>
              <a:rPr lang="nl-BE" smtClean="0"/>
              <a:t>Cinquième niveau</a:t>
            </a:r>
            <a:endParaRPr/>
          </a:p>
        </p:txBody>
      </p:sp>
      <p:sp>
        <p:nvSpPr>
          <p:cNvPr id="11" name="Content Placeholder 10"/>
          <p:cNvSpPr>
            <a:spLocks noGrp="1"/>
          </p:cNvSpPr>
          <p:nvPr>
            <p:ph sz="quarter" idx="14"/>
          </p:nvPr>
        </p:nvSpPr>
        <p:spPr>
          <a:xfrm>
            <a:off x="4844901" y="1352549"/>
            <a:ext cx="3886200" cy="3268625"/>
          </a:xfrm>
        </p:spPr>
        <p:txBody>
          <a:bodyPr/>
          <a:lstStyle>
            <a:extLst/>
          </a:lstStyle>
          <a:p>
            <a:pPr lvl="0" eaLnBrk="1" latinLnBrk="0" hangingPunct="1"/>
            <a:r>
              <a:rPr lang="nl-BE" smtClean="0"/>
              <a:t>Cliquez pour modifier les styles du texte du masque</a:t>
            </a:r>
          </a:p>
          <a:p>
            <a:pPr lvl="1" eaLnBrk="1" latinLnBrk="0" hangingPunct="1"/>
            <a:r>
              <a:rPr lang="nl-BE" smtClean="0"/>
              <a:t>Deuxième niveau</a:t>
            </a:r>
          </a:p>
          <a:p>
            <a:pPr lvl="2" eaLnBrk="1" latinLnBrk="0" hangingPunct="1"/>
            <a:r>
              <a:rPr lang="nl-BE" smtClean="0"/>
              <a:t>Troisième niveau</a:t>
            </a:r>
          </a:p>
          <a:p>
            <a:pPr lvl="3" eaLnBrk="1" latinLnBrk="0" hangingPunct="1"/>
            <a:r>
              <a:rPr lang="nl-BE" smtClean="0"/>
              <a:t>Quatrième niveau</a:t>
            </a:r>
          </a:p>
          <a:p>
            <a:pPr lvl="4" eaLnBrk="1" latinLnBrk="0" hangingPunct="1"/>
            <a:r>
              <a:rPr lang="nl-BE" smtClean="0"/>
              <a:t>Cinquième niveau</a:t>
            </a:r>
            <a:endParaRPr/>
          </a:p>
        </p:txBody>
      </p:sp>
      <p:sp>
        <p:nvSpPr>
          <p:cNvPr id="8" name="Date Placeholder 7"/>
          <p:cNvSpPr>
            <a:spLocks noGrp="1"/>
          </p:cNvSpPr>
          <p:nvPr>
            <p:ph type="dt" sz="half" idx="15"/>
          </p:nvPr>
        </p:nvSpPr>
        <p:spPr/>
        <p:txBody>
          <a:bodyPr rtlCol="0"/>
          <a:lstStyle>
            <a:extLst/>
          </a:lstStyle>
          <a:p>
            <a:fld id="{E4606EA6-EFEA-4C30-9264-4F9291A5780D}" type="datetime1">
              <a:rPr kumimoji="0" lang="nl-BE"/>
              <a:pPr/>
              <a:t>28/08/12</a:t>
            </a:fld>
            <a:endParaRPr kumimoji="0" lang="fr-FR"/>
          </a:p>
        </p:txBody>
      </p:sp>
      <p:sp>
        <p:nvSpPr>
          <p:cNvPr id="10" name="Slide Number Placeholder 9"/>
          <p:cNvSpPr>
            <a:spLocks noGrp="1"/>
          </p:cNvSpPr>
          <p:nvPr>
            <p:ph type="sldNum" sz="quarter" idx="16"/>
          </p:nvPr>
        </p:nvSpPr>
        <p:spPr/>
        <p:txBody>
          <a:bodyPr rtlCol="0"/>
          <a:lstStyle>
            <a:extLst/>
          </a:lstStyle>
          <a:p>
            <a:pPr algn="ctr"/>
            <a:fld id="{8F82E0A0-C266-4798-8C8F-B9F91E9DA37E}" type="slidenum">
              <a:rPr kumimoji="0" lang="fr-FR" sz="1400" b="1">
                <a:solidFill>
                  <a:srgbClr val="FFFFFF"/>
                </a:solidFill>
              </a:rPr>
              <a:pPr algn="ctr"/>
              <a:t>‹#›</a:t>
            </a:fld>
            <a:endParaRPr kumimoji="0" lang="fr-FR"/>
          </a:p>
        </p:txBody>
      </p:sp>
      <p:sp>
        <p:nvSpPr>
          <p:cNvPr id="12" name="Footer Placeholder 11"/>
          <p:cNvSpPr>
            <a:spLocks noGrp="1"/>
          </p:cNvSpPr>
          <p:nvPr>
            <p:ph type="ftr" sz="quarter" idx="17"/>
          </p:nvPr>
        </p:nvSpPr>
        <p:spPr/>
        <p:txBody>
          <a:bodyPr rtlCol="0"/>
          <a:lstStyle>
            <a:extLst/>
          </a:lstStyle>
          <a:p>
            <a:endParaRPr kumimoji="0"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eaLnBrk="1" latinLnBrk="0" hangingPunct="1">
              <a:defRPr kumimoji="0" lang="fr-FR"/>
            </a:lvl1pPr>
            <a:extLst/>
          </a:lstStyle>
          <a:p>
            <a:pPr eaLnBrk="1" latinLnBrk="0" hangingPunct="1"/>
            <a:r>
              <a:rPr lang="nl-BE" smtClean="0"/>
              <a:t>Cliquez et modifiez le titre</a:t>
            </a:r>
            <a:endParaRPr/>
          </a:p>
        </p:txBody>
      </p:sp>
      <p:sp>
        <p:nvSpPr>
          <p:cNvPr id="11" name="Content Placeholder 10"/>
          <p:cNvSpPr>
            <a:spLocks noGrp="1"/>
          </p:cNvSpPr>
          <p:nvPr>
            <p:ph sz="quarter" idx="13"/>
          </p:nvPr>
        </p:nvSpPr>
        <p:spPr>
          <a:xfrm>
            <a:off x="609600" y="1919818"/>
            <a:ext cx="3886200" cy="2628900"/>
          </a:xfrm>
        </p:spPr>
        <p:txBody>
          <a:bodyPr/>
          <a:lstStyle>
            <a:extLst/>
          </a:lstStyle>
          <a:p>
            <a:pPr lvl="0" eaLnBrk="1" latinLnBrk="0" hangingPunct="1"/>
            <a:r>
              <a:rPr lang="nl-BE" smtClean="0"/>
              <a:t>Cliquez pour modifier les styles du texte du masque</a:t>
            </a:r>
          </a:p>
          <a:p>
            <a:pPr lvl="1" eaLnBrk="1" latinLnBrk="0" hangingPunct="1"/>
            <a:r>
              <a:rPr lang="nl-BE" smtClean="0"/>
              <a:t>Deuxième niveau</a:t>
            </a:r>
          </a:p>
          <a:p>
            <a:pPr lvl="2" eaLnBrk="1" latinLnBrk="0" hangingPunct="1"/>
            <a:r>
              <a:rPr lang="nl-BE" smtClean="0"/>
              <a:t>Troisième niveau</a:t>
            </a:r>
          </a:p>
          <a:p>
            <a:pPr lvl="3" eaLnBrk="1" latinLnBrk="0" hangingPunct="1"/>
            <a:r>
              <a:rPr lang="nl-BE" smtClean="0"/>
              <a:t>Quatrième niveau</a:t>
            </a:r>
          </a:p>
          <a:p>
            <a:pPr lvl="4" eaLnBrk="1" latinLnBrk="0" hangingPunct="1"/>
            <a:r>
              <a:rPr lang="nl-BE" smtClean="0"/>
              <a:t>Cinquième niveau</a:t>
            </a:r>
            <a:endParaRPr/>
          </a:p>
        </p:txBody>
      </p:sp>
      <p:sp>
        <p:nvSpPr>
          <p:cNvPr id="13" name="Content Placeholder 12"/>
          <p:cNvSpPr>
            <a:spLocks noGrp="1"/>
          </p:cNvSpPr>
          <p:nvPr>
            <p:ph sz="quarter" idx="14"/>
          </p:nvPr>
        </p:nvSpPr>
        <p:spPr>
          <a:xfrm>
            <a:off x="4800600" y="1919818"/>
            <a:ext cx="3886200" cy="2628900"/>
          </a:xfrm>
        </p:spPr>
        <p:txBody>
          <a:bodyPr/>
          <a:lstStyle>
            <a:extLst/>
          </a:lstStyle>
          <a:p>
            <a:pPr lvl="0" eaLnBrk="1" latinLnBrk="0" hangingPunct="1"/>
            <a:r>
              <a:rPr lang="nl-BE" smtClean="0"/>
              <a:t>Cliquez pour modifier les styles du texte du masque</a:t>
            </a:r>
          </a:p>
          <a:p>
            <a:pPr lvl="1" eaLnBrk="1" latinLnBrk="0" hangingPunct="1"/>
            <a:r>
              <a:rPr lang="nl-BE" smtClean="0"/>
              <a:t>Deuxième niveau</a:t>
            </a:r>
          </a:p>
          <a:p>
            <a:pPr lvl="2" eaLnBrk="1" latinLnBrk="0" hangingPunct="1"/>
            <a:r>
              <a:rPr lang="nl-BE" smtClean="0"/>
              <a:t>Troisième niveau</a:t>
            </a:r>
          </a:p>
          <a:p>
            <a:pPr lvl="3" eaLnBrk="1" latinLnBrk="0" hangingPunct="1"/>
            <a:r>
              <a:rPr lang="nl-BE" smtClean="0"/>
              <a:t>Quatrième niveau</a:t>
            </a:r>
          </a:p>
          <a:p>
            <a:pPr lvl="4" eaLnBrk="1" latinLnBrk="0" hangingPunct="1"/>
            <a:r>
              <a:rPr lang="nl-BE" smtClean="0"/>
              <a:t>Cinquième niveau</a:t>
            </a:r>
            <a:endParaRPr/>
          </a:p>
        </p:txBody>
      </p:sp>
      <p:sp>
        <p:nvSpPr>
          <p:cNvPr id="10" name="Date Placeholder 9"/>
          <p:cNvSpPr>
            <a:spLocks noGrp="1"/>
          </p:cNvSpPr>
          <p:nvPr>
            <p:ph type="dt" sz="half" idx="15"/>
          </p:nvPr>
        </p:nvSpPr>
        <p:spPr/>
        <p:txBody>
          <a:bodyPr rtlCol="0"/>
          <a:lstStyle>
            <a:extLst/>
          </a:lstStyle>
          <a:p>
            <a:fld id="{E4606EA6-EFEA-4C30-9264-4F9291A5780D}" type="datetime1">
              <a:rPr kumimoji="0" lang="nl-BE"/>
              <a:pPr/>
              <a:t>28/08/12</a:t>
            </a:fld>
            <a:endParaRPr kumimoji="0" lang="fr-FR"/>
          </a:p>
        </p:txBody>
      </p:sp>
      <p:sp>
        <p:nvSpPr>
          <p:cNvPr id="12" name="Slide Number Placeholder 11"/>
          <p:cNvSpPr>
            <a:spLocks noGrp="1"/>
          </p:cNvSpPr>
          <p:nvPr>
            <p:ph type="sldNum" sz="quarter" idx="16"/>
          </p:nvPr>
        </p:nvSpPr>
        <p:spPr/>
        <p:txBody>
          <a:bodyPr rtlCol="0"/>
          <a:lstStyle>
            <a:extLst/>
          </a:lstStyle>
          <a:p>
            <a:pPr algn="ctr"/>
            <a:fld id="{8F82E0A0-C266-4798-8C8F-B9F91E9DA37E}" type="slidenum">
              <a:rPr kumimoji="0" lang="fr-FR" sz="1400" b="1">
                <a:solidFill>
                  <a:srgbClr val="FFFFFF"/>
                </a:solidFill>
              </a:rPr>
              <a:pPr algn="ctr"/>
              <a:t>‹#›</a:t>
            </a:fld>
            <a:endParaRPr kumimoji="0" lang="fr-FR"/>
          </a:p>
        </p:txBody>
      </p:sp>
      <p:sp>
        <p:nvSpPr>
          <p:cNvPr id="14" name="Footer Placeholder 13"/>
          <p:cNvSpPr>
            <a:spLocks noGrp="1"/>
          </p:cNvSpPr>
          <p:nvPr>
            <p:ph type="ftr" sz="quarter" idx="17"/>
          </p:nvPr>
        </p:nvSpPr>
        <p:spPr/>
        <p:txBody>
          <a:bodyPr rtlCol="0"/>
          <a:lstStyle>
            <a:extLst/>
          </a:lstStyle>
          <a:p>
            <a:endParaRPr kumimoji="0" lang="fr-FR"/>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eaLnBrk="1" latinLnBrk="0" hangingPunct="1">
              <a:buFontTx/>
              <a:buNone/>
              <a:defRPr kumimoji="0" lang="fr-FR" sz="2000" b="1">
                <a:solidFill>
                  <a:srgbClr val="FFFFFF"/>
                </a:solidFill>
              </a:defRPr>
            </a:lvl1pPr>
            <a:extLst/>
          </a:lstStyle>
          <a:p>
            <a:pPr lvl="0" eaLnBrk="1" latinLnBrk="0" hangingPunct="1"/>
            <a:r>
              <a:rPr lang="nl-BE" smtClean="0"/>
              <a:t>Cliquez pour modifier les styles du texte du masque</a:t>
            </a:r>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eaLnBrk="1" latinLnBrk="0" hangingPunct="1">
              <a:buFontTx/>
              <a:buNone/>
              <a:defRPr kumimoji="0" lang="fr-FR" sz="2000" b="1">
                <a:solidFill>
                  <a:srgbClr val="FFFFFF"/>
                </a:solidFill>
              </a:defRPr>
            </a:lvl1pPr>
            <a:extLst/>
          </a:lstStyle>
          <a:p>
            <a:pPr lvl="0" eaLnBrk="1" latinLnBrk="0" hangingPunct="1"/>
            <a:r>
              <a:rPr lang="nl-BE" smtClean="0"/>
              <a:t>Cliquez pour modifier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nl-BE" smtClean="0"/>
              <a:t>Cliquez et modifiez le titre</a:t>
            </a:r>
            <a:endParaRPr/>
          </a:p>
        </p:txBody>
      </p:sp>
      <p:sp>
        <p:nvSpPr>
          <p:cNvPr id="3" name="Date Placeholder 2"/>
          <p:cNvSpPr>
            <a:spLocks noGrp="1"/>
          </p:cNvSpPr>
          <p:nvPr>
            <p:ph type="dt" sz="half" idx="10"/>
          </p:nvPr>
        </p:nvSpPr>
        <p:spPr/>
        <p:txBody>
          <a:bodyPr/>
          <a:lstStyle>
            <a:extLst/>
          </a:lstStyle>
          <a:p>
            <a:fld id="{6DFADB5D-B7A0-47E3-AD2D-B1A6F8614213}" type="datetime1">
              <a:rPr kumimoji="0" lang="nl-BE"/>
              <a:pPr/>
              <a:t>28/08/12</a:t>
            </a:fld>
            <a:endParaRPr kumimoji="0" lang="fr-FR"/>
          </a:p>
        </p:txBody>
      </p:sp>
      <p:sp>
        <p:nvSpPr>
          <p:cNvPr id="4" name="Footer Placeholder 3"/>
          <p:cNvSpPr>
            <a:spLocks noGrp="1"/>
          </p:cNvSpPr>
          <p:nvPr>
            <p:ph type="ftr" sz="quarter" idx="11"/>
          </p:nvPr>
        </p:nvSpPr>
        <p:spPr/>
        <p:txBody>
          <a:bodyPr/>
          <a:lstStyle>
            <a:extLst/>
          </a:lstStyle>
          <a:p>
            <a:endParaRPr kumimoji="0" lang="fr-FR"/>
          </a:p>
        </p:txBody>
      </p:sp>
      <p:sp>
        <p:nvSpPr>
          <p:cNvPr id="5" name="Slide Number Placeholder 4"/>
          <p:cNvSpPr>
            <a:spLocks noGrp="1"/>
          </p:cNvSpPr>
          <p:nvPr>
            <p:ph type="sldNum" sz="quarter" idx="12"/>
          </p:nvPr>
        </p:nvSpPr>
        <p:spPr/>
        <p:txBody>
          <a:bodyPr/>
          <a:lstStyle>
            <a:lvl1pPr eaLnBrk="1" latinLnBrk="0" hangingPunct="1">
              <a:defRPr kumimoji="0" lang="fr-FR">
                <a:solidFill>
                  <a:srgbClr val="FFFFFF"/>
                </a:solidFill>
              </a:defRPr>
            </a:lvl1pPr>
            <a:extLst/>
          </a:lstStyle>
          <a:p>
            <a:fld id="{A3F7CB7D-F184-43C7-B6FD-03D728E1BBFF}" type="slidenum">
              <a:rPr kumimoji="0" lang="fr-FR">
                <a:solidFill>
                  <a:srgbClr val="FFFFFF"/>
                </a:solidFill>
              </a:rPr>
              <a:pPr/>
              <a:t>‹#›</a:t>
            </a:fld>
            <a:endParaRPr kumimoji="0" lang="fr-FR">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2968126-03FC-49C0-B9B8-2B561CCC3D90}" type="datetime1">
              <a:rPr kumimoji="0" lang="nl-BE"/>
              <a:pPr/>
              <a:t>28/08/12</a:t>
            </a:fld>
            <a:endParaRPr kumimoji="0" lang="fr-FR"/>
          </a:p>
        </p:txBody>
      </p:sp>
      <p:sp>
        <p:nvSpPr>
          <p:cNvPr id="3" name="Footer Placeholder 2"/>
          <p:cNvSpPr>
            <a:spLocks noGrp="1"/>
          </p:cNvSpPr>
          <p:nvPr>
            <p:ph type="ftr" sz="quarter" idx="11"/>
          </p:nvPr>
        </p:nvSpPr>
        <p:spPr/>
        <p:txBody>
          <a:bodyPr/>
          <a:lstStyle>
            <a:extLst/>
          </a:lstStyle>
          <a:p>
            <a:endParaRPr kumimoji="0" lang="fr-FR"/>
          </a:p>
        </p:txBody>
      </p:sp>
      <p:sp>
        <p:nvSpPr>
          <p:cNvPr id="4" name="Slide Number Placeholder 3"/>
          <p:cNvSpPr>
            <a:spLocks noGrp="1"/>
          </p:cNvSpPr>
          <p:nvPr>
            <p:ph type="sldNum" sz="quarter" idx="12"/>
          </p:nvPr>
        </p:nvSpPr>
        <p:spPr>
          <a:xfrm>
            <a:off x="0" y="4686300"/>
            <a:ext cx="533400" cy="285750"/>
          </a:xfrm>
        </p:spPr>
        <p:txBody>
          <a:bodyPr/>
          <a:lstStyle>
            <a:lvl1pPr eaLnBrk="1" latinLnBrk="0" hangingPunct="1">
              <a:defRPr kumimoji="0" lang="fr-FR">
                <a:solidFill>
                  <a:schemeClr val="tx2"/>
                </a:solidFill>
              </a:defRPr>
            </a:lvl1pPr>
            <a:extLst/>
          </a:lstStyle>
          <a:p>
            <a:fld id="{A3F7CB7D-F184-43C7-B6FD-03D728E1BBFF}" type="slidenum">
              <a:rPr kumimoji="0" lang="fr-FR">
                <a:solidFill>
                  <a:schemeClr val="tx2"/>
                </a:solidFill>
              </a:rPr>
              <a:pPr/>
              <a:t>‹#›</a:t>
            </a:fld>
            <a:endParaRPr kumimoji="0" lang="fr-FR">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eaLnBrk="1" latinLnBrk="0" hangingPunct="1">
              <a:buNone/>
              <a:defRPr kumimoji="0" lang="fr-FR" sz="4200" b="0"/>
            </a:lvl1pPr>
            <a:extLst/>
          </a:lstStyle>
          <a:p>
            <a:pPr eaLnBrk="1" latinLnBrk="0" hangingPunct="1"/>
            <a:r>
              <a:rPr lang="nl-BE" smtClean="0"/>
              <a:t>Cliquez et modifiez le titre</a:t>
            </a:r>
            <a:endParaRPr/>
          </a:p>
        </p:txBody>
      </p:sp>
      <p:sp>
        <p:nvSpPr>
          <p:cNvPr id="5" name="Date Placeholder 4"/>
          <p:cNvSpPr>
            <a:spLocks noGrp="1"/>
          </p:cNvSpPr>
          <p:nvPr>
            <p:ph type="dt" sz="half" idx="10"/>
          </p:nvPr>
        </p:nvSpPr>
        <p:spPr/>
        <p:txBody>
          <a:bodyPr/>
          <a:lstStyle>
            <a:extLst/>
          </a:lstStyle>
          <a:p>
            <a:fld id="{F49A8198-4617-485E-9585-4840B69DBBA6}" type="datetime1">
              <a:rPr kumimoji="0" lang="nl-BE"/>
              <a:pPr/>
              <a:t>28/08/12</a:t>
            </a:fld>
            <a:endParaRPr kumimoji="0" lang="fr-FR"/>
          </a:p>
        </p:txBody>
      </p:sp>
      <p:sp>
        <p:nvSpPr>
          <p:cNvPr id="6" name="Footer Placeholder 5"/>
          <p:cNvSpPr>
            <a:spLocks noGrp="1"/>
          </p:cNvSpPr>
          <p:nvPr>
            <p:ph type="ftr" sz="quarter" idx="11"/>
          </p:nvPr>
        </p:nvSpPr>
        <p:spPr/>
        <p:txBody>
          <a:bodyPr/>
          <a:lstStyle>
            <a:extLst/>
          </a:lstStyle>
          <a:p>
            <a:endParaRPr kumimoji="0" lang="fr-FR"/>
          </a:p>
        </p:txBody>
      </p:sp>
      <p:sp>
        <p:nvSpPr>
          <p:cNvPr id="7" name="Slide Number Placeholder 6"/>
          <p:cNvSpPr>
            <a:spLocks noGrp="1"/>
          </p:cNvSpPr>
          <p:nvPr>
            <p:ph type="sldNum" sz="quarter" idx="12"/>
          </p:nvPr>
        </p:nvSpPr>
        <p:spPr/>
        <p:txBody>
          <a:bodyPr/>
          <a:lstStyle>
            <a:lvl1pPr eaLnBrk="1" latinLnBrk="0" hangingPunct="1">
              <a:defRPr kumimoji="0" lang="fr-FR">
                <a:solidFill>
                  <a:srgbClr val="FFFFFF"/>
                </a:solidFill>
              </a:defRPr>
            </a:lvl1pPr>
            <a:extLst/>
          </a:lstStyle>
          <a:p>
            <a:fld id="{A3F7CB7D-F184-43C7-B6FD-03D728E1BBFF}" type="slidenum">
              <a:rPr kumimoji="0" lang="fr-FR">
                <a:solidFill>
                  <a:srgbClr val="FFFFFF"/>
                </a:solidFill>
              </a:rPr>
              <a:pPr/>
              <a:t>‹#›</a:t>
            </a:fld>
            <a:endParaRPr kumimoji="0" lang="fr-FR">
              <a:solidFill>
                <a:srgbClr val="FFFFFF"/>
              </a:solidFill>
            </a:endParaRPr>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eaLnBrk="1" latinLnBrk="0" hangingPunct="1">
              <a:spcAft>
                <a:spcPts val="1000"/>
              </a:spcAft>
              <a:buNone/>
              <a:defRPr kumimoji="0" lang="fr-FR" sz="1800"/>
            </a:lvl1pPr>
            <a:lvl2pPr eaLnBrk="1" latinLnBrk="0" hangingPunct="1">
              <a:buNone/>
              <a:defRPr kumimoji="0" lang="fr-FR" sz="1200"/>
            </a:lvl2pPr>
            <a:lvl3pPr eaLnBrk="1" latinLnBrk="0" hangingPunct="1">
              <a:buNone/>
              <a:defRPr kumimoji="0" lang="fr-FR" sz="1000"/>
            </a:lvl3pPr>
            <a:lvl4pPr eaLnBrk="1" latinLnBrk="0" hangingPunct="1">
              <a:buNone/>
              <a:defRPr kumimoji="0" lang="fr-FR" sz="900"/>
            </a:lvl4pPr>
            <a:lvl5pPr eaLnBrk="1" latinLnBrk="0" hangingPunct="1">
              <a:buNone/>
              <a:defRPr kumimoji="0" lang="fr-FR" sz="900"/>
            </a:lvl5pPr>
            <a:extLst/>
          </a:lstStyle>
          <a:p>
            <a:pPr lvl="0" eaLnBrk="1" latinLnBrk="0" hangingPunct="1"/>
            <a:r>
              <a:rPr lang="nl-BE" smtClean="0"/>
              <a:t>Cliquez pour modifier les styles du texte du masque</a:t>
            </a:r>
          </a:p>
        </p:txBody>
      </p:sp>
      <p:sp>
        <p:nvSpPr>
          <p:cNvPr id="9" name="Content Placeholder 8"/>
          <p:cNvSpPr>
            <a:spLocks noGrp="1"/>
          </p:cNvSpPr>
          <p:nvPr>
            <p:ph sz="quarter" idx="13"/>
          </p:nvPr>
        </p:nvSpPr>
        <p:spPr>
          <a:xfrm>
            <a:off x="2362200" y="1428750"/>
            <a:ext cx="6400800" cy="3200400"/>
          </a:xfrm>
        </p:spPr>
        <p:txBody>
          <a:bodyPr/>
          <a:lstStyle>
            <a:extLst/>
          </a:lstStyle>
          <a:p>
            <a:pPr lvl="0" eaLnBrk="1" latinLnBrk="0" hangingPunct="1"/>
            <a:r>
              <a:rPr lang="nl-BE" smtClean="0"/>
              <a:t>Cliquez pour modifier les styles du texte du masque</a:t>
            </a:r>
          </a:p>
          <a:p>
            <a:pPr lvl="1" eaLnBrk="1" latinLnBrk="0" hangingPunct="1"/>
            <a:r>
              <a:rPr lang="nl-BE" smtClean="0"/>
              <a:t>Deuxième niveau</a:t>
            </a:r>
          </a:p>
          <a:p>
            <a:pPr lvl="2" eaLnBrk="1" latinLnBrk="0" hangingPunct="1"/>
            <a:r>
              <a:rPr lang="nl-BE" smtClean="0"/>
              <a:t>Troisième niveau</a:t>
            </a:r>
          </a:p>
          <a:p>
            <a:pPr lvl="3" eaLnBrk="1" latinLnBrk="0" hangingPunct="1"/>
            <a:r>
              <a:rPr lang="nl-BE" smtClean="0"/>
              <a:t>Quatrième niveau</a:t>
            </a:r>
          </a:p>
          <a:p>
            <a:pPr lvl="4" eaLnBrk="1" latinLnBrk="0" hangingPunct="1"/>
            <a:r>
              <a:rPr lang="nl-BE" smtClean="0"/>
              <a:t>Cinquième niveau</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a:lstStyle>
            <a:lvl1pPr eaLnBrk="1" latinLnBrk="0" hangingPunct="1">
              <a:buNone/>
              <a:defRPr kumimoji="0" lang="fr-FR" sz="3200"/>
            </a:lvl1pPr>
            <a:extLst/>
          </a:lstStyle>
          <a:p>
            <a:pPr eaLnBrk="1" latinLnBrk="0" hangingPunct="1"/>
            <a:r>
              <a:rPr lang="nl-BE" smtClean="0"/>
              <a:t>Faire glisser l'image vers l'espace réservé ou cliquer sur l'icône pour l'ajouter</a:t>
            </a:r>
            <a:endParaRPr/>
          </a:p>
        </p:txBody>
      </p:sp>
      <p:sp>
        <p:nvSpPr>
          <p:cNvPr id="4" name="Text Placeholder 3"/>
          <p:cNvSpPr>
            <a:spLocks noGrp="1"/>
          </p:cNvSpPr>
          <p:nvPr>
            <p:ph type="body" sz="half" idx="2"/>
          </p:nvPr>
        </p:nvSpPr>
        <p:spPr>
          <a:xfrm>
            <a:off x="1600200" y="4114800"/>
            <a:ext cx="7315200" cy="514350"/>
          </a:xfrm>
        </p:spPr>
        <p:txBody>
          <a:bodyPr/>
          <a:lstStyle>
            <a:lvl1pPr marL="0" indent="0" eaLnBrk="1" latinLnBrk="0" hangingPunct="1">
              <a:buFontTx/>
              <a:buNone/>
              <a:defRPr kumimoji="0" lang="fr-FR" sz="1700"/>
            </a:lvl1pPr>
            <a:lvl2pPr eaLnBrk="1" latinLnBrk="0" hangingPunct="1">
              <a:buFontTx/>
              <a:buNone/>
              <a:defRPr kumimoji="0" lang="fr-FR" sz="1200"/>
            </a:lvl2pPr>
            <a:lvl3pPr eaLnBrk="1" latinLnBrk="0" hangingPunct="1">
              <a:buFontTx/>
              <a:buNone/>
              <a:defRPr kumimoji="0" lang="fr-FR" sz="1000"/>
            </a:lvl3pPr>
            <a:lvl4pPr eaLnBrk="1" latinLnBrk="0" hangingPunct="1">
              <a:buFontTx/>
              <a:buNone/>
              <a:defRPr kumimoji="0" lang="fr-FR" sz="900"/>
            </a:lvl4pPr>
            <a:lvl5pPr eaLnBrk="1" latinLnBrk="0" hangingPunct="1">
              <a:buFontTx/>
              <a:buNone/>
              <a:defRPr kumimoji="0" lang="fr-FR" sz="900"/>
            </a:lvl5pPr>
            <a:extLst/>
          </a:lstStyle>
          <a:p>
            <a:pPr lvl="0" eaLnBrk="1" latinLnBrk="0" hangingPunct="1"/>
            <a:r>
              <a:rPr lang="nl-BE" smtClean="0"/>
              <a:t>Cliquez pour modifier les styles du texte du masque</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fr-FR"/>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fr-FR"/>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fr-FR"/>
          </a:p>
        </p:txBody>
      </p:sp>
      <p:sp>
        <p:nvSpPr>
          <p:cNvPr id="2" name="Title 1"/>
          <p:cNvSpPr>
            <a:spLocks noGrp="1"/>
          </p:cNvSpPr>
          <p:nvPr>
            <p:ph type="title"/>
          </p:nvPr>
        </p:nvSpPr>
        <p:spPr>
          <a:xfrm>
            <a:off x="1600200" y="3543300"/>
            <a:ext cx="7315200" cy="457200"/>
          </a:xfrm>
        </p:spPr>
        <p:txBody>
          <a:bodyPr anchor="ctr"/>
          <a:lstStyle>
            <a:lvl1pPr algn="l" eaLnBrk="1" latinLnBrk="0" hangingPunct="1">
              <a:buNone/>
              <a:defRPr kumimoji="0" lang="fr-FR" sz="2800" b="0">
                <a:solidFill>
                  <a:srgbClr val="FFFFFF"/>
                </a:solidFill>
              </a:defRPr>
            </a:lvl1pPr>
            <a:extLst/>
          </a:lstStyle>
          <a:p>
            <a:pPr eaLnBrk="1" latinLnBrk="0" hangingPunct="1"/>
            <a:r>
              <a:rPr lang="nl-BE" smtClean="0"/>
              <a:t>Cliquez et modifiez le titre</a:t>
            </a:r>
            <a:endParaRPr/>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fr-FR"/>
          </a:p>
        </p:txBody>
      </p:sp>
      <p:sp>
        <p:nvSpPr>
          <p:cNvPr id="12" name="Date Placeholder 11"/>
          <p:cNvSpPr>
            <a:spLocks noGrp="1"/>
          </p:cNvSpPr>
          <p:nvPr>
            <p:ph type="dt" sz="half" idx="10"/>
          </p:nvPr>
        </p:nvSpPr>
        <p:spPr>
          <a:xfrm>
            <a:off x="6248400" y="4686300"/>
            <a:ext cx="2667000" cy="273844"/>
          </a:xfrm>
        </p:spPr>
        <p:txBody>
          <a:bodyPr rtlCol="0"/>
          <a:lstStyle>
            <a:extLst/>
          </a:lstStyle>
          <a:p>
            <a:fld id="{E4606EA6-EFEA-4C30-9264-4F9291A5780D}" type="datetime1">
              <a:rPr kumimoji="0" lang="nl-BE"/>
              <a:pPr/>
              <a:t>28/08/12</a:t>
            </a:fld>
            <a:endParaRPr kumimoji="0" lang="fr-FR"/>
          </a:p>
        </p:txBody>
      </p:sp>
      <p:sp>
        <p:nvSpPr>
          <p:cNvPr id="13" name="Slide Number Placeholder 12"/>
          <p:cNvSpPr>
            <a:spLocks noGrp="1"/>
          </p:cNvSpPr>
          <p:nvPr>
            <p:ph type="sldNum" sz="quarter" idx="11"/>
          </p:nvPr>
        </p:nvSpPr>
        <p:spPr>
          <a:xfrm>
            <a:off x="0" y="3500437"/>
            <a:ext cx="1447800" cy="497684"/>
          </a:xfrm>
        </p:spPr>
        <p:txBody>
          <a:bodyPr rtlCol="0"/>
          <a:lstStyle>
            <a:lvl1pPr eaLnBrk="1" latinLnBrk="0" hangingPunct="1">
              <a:defRPr kumimoji="0" lang="fr-FR" sz="2800"/>
            </a:lvl1pPr>
            <a:extLst/>
          </a:lstStyle>
          <a:p>
            <a:pPr algn="ctr"/>
            <a:fld id="{8F82E0A0-C266-4798-8C8F-B9F91E9DA37E}" type="slidenum">
              <a:rPr kumimoji="0" lang="fr-FR" sz="2800" b="1">
                <a:solidFill>
                  <a:srgbClr val="FFFFFF"/>
                </a:solidFill>
              </a:rPr>
              <a:pPr algn="ctr"/>
              <a:t>‹#›</a:t>
            </a:fld>
            <a:endParaRPr kumimoji="0" lang="fr-FR" sz="2800"/>
          </a:p>
        </p:txBody>
      </p:sp>
      <p:sp>
        <p:nvSpPr>
          <p:cNvPr id="14" name="Footer Placeholder 13"/>
          <p:cNvSpPr>
            <a:spLocks noGrp="1"/>
          </p:cNvSpPr>
          <p:nvPr>
            <p:ph type="ftr" sz="quarter" idx="12"/>
          </p:nvPr>
        </p:nvSpPr>
        <p:spPr>
          <a:xfrm>
            <a:off x="1600200" y="4686155"/>
            <a:ext cx="4572000" cy="273844"/>
          </a:xfrm>
        </p:spPr>
        <p:txBody>
          <a:bodyPr rtlCol="0"/>
          <a:lstStyle>
            <a:extLst/>
          </a:lstStyle>
          <a:p>
            <a:endParaRPr kumimoji="0" lang="fr-F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352550"/>
            <a:ext cx="8153400" cy="3242310"/>
          </a:xfrm>
          <a:prstGeom prst="rect">
            <a:avLst/>
          </a:prstGeom>
        </p:spPr>
        <p:txBody>
          <a:bodyPr vert="horz">
            <a:normAutofit/>
          </a:bodyPr>
          <a:lstStyle>
            <a:extLst/>
          </a:lstStyle>
          <a:p>
            <a:pPr lvl="0" eaLnBrk="1" latinLnBrk="0" hangingPunct="1"/>
            <a:r>
              <a:rPr kumimoji="0" lang="nl-BE" smtClean="0"/>
              <a:t>Cliquez pour modifier les styles du texte du masque</a:t>
            </a:r>
          </a:p>
          <a:p>
            <a:pPr lvl="1" eaLnBrk="1" latinLnBrk="0" hangingPunct="1"/>
            <a:r>
              <a:rPr kumimoji="0" lang="nl-BE" smtClean="0"/>
              <a:t>Deuxième niveau</a:t>
            </a:r>
          </a:p>
          <a:p>
            <a:pPr lvl="2" eaLnBrk="1" latinLnBrk="0" hangingPunct="1"/>
            <a:r>
              <a:rPr kumimoji="0" lang="nl-BE" smtClean="0"/>
              <a:t>Troisième niveau</a:t>
            </a:r>
          </a:p>
          <a:p>
            <a:pPr lvl="3" eaLnBrk="1" latinLnBrk="0" hangingPunct="1"/>
            <a:r>
              <a:rPr kumimoji="0" lang="nl-BE" smtClean="0"/>
              <a:t>Quatrième niveau</a:t>
            </a:r>
          </a:p>
          <a:p>
            <a:pPr lvl="4" eaLnBrk="1" latinLnBrk="0" hangingPunct="1"/>
            <a:r>
              <a:rPr kumimoji="0" lang="nl-BE" smtClean="0"/>
              <a:t>Cinquième niveau</a:t>
            </a:r>
            <a:endParaRPr kumimoji="0" lang="en-US"/>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latinLnBrk="0" hangingPunct="1">
              <a:defRPr kumimoji="0" lang="fr-FR" sz="1400">
                <a:solidFill>
                  <a:schemeClr val="tx2"/>
                </a:solidFill>
              </a:defRPr>
            </a:lvl1pPr>
            <a:extLst/>
          </a:lstStyle>
          <a:p>
            <a:fld id="{E4606EA6-EFEA-4C30-9264-4F9291A5780D}" type="datetime1">
              <a:rPr kumimoji="0" lang="nl-BE"/>
              <a:pPr/>
              <a:t>28/08/12</a:t>
            </a:fld>
            <a:endParaRPr kumimoji="0" lang="fr-FR" sz="1400">
              <a:solidFill>
                <a:schemeClr val="tx2"/>
              </a:solidFill>
            </a:endParaRPr>
          </a:p>
        </p:txBody>
      </p:sp>
      <p:sp>
        <p:nvSpPr>
          <p:cNvPr id="3" name="Footer Placeholder 2"/>
          <p:cNvSpPr>
            <a:spLocks noGrp="1"/>
          </p:cNvSpPr>
          <p:nvPr>
            <p:ph type="ftr" sz="quarter" idx="3"/>
          </p:nvPr>
        </p:nvSpPr>
        <p:spPr>
          <a:xfrm>
            <a:off x="609601" y="4686155"/>
            <a:ext cx="5421083" cy="273844"/>
          </a:xfrm>
          <a:prstGeom prst="rect">
            <a:avLst/>
          </a:prstGeom>
        </p:spPr>
        <p:txBody>
          <a:bodyPr vert="horz" anchor="ctr"/>
          <a:lstStyle>
            <a:lvl1pPr algn="r" eaLnBrk="1" latinLnBrk="0" hangingPunct="1">
              <a:defRPr kumimoji="0" lang="fr-FR" sz="1400">
                <a:solidFill>
                  <a:schemeClr val="tx2"/>
                </a:solidFill>
              </a:defRPr>
            </a:lvl1pPr>
            <a:extLst/>
          </a:lstStyle>
          <a:p>
            <a:pPr algn="r"/>
            <a:endParaRPr kumimoji="0" lang="fr-FR" sz="1400">
              <a:solidFill>
                <a:schemeClr val="tx2"/>
              </a:solidFill>
            </a:endParaRPr>
          </a:p>
        </p:txBody>
      </p:sp>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fr-FR"/>
          </a:p>
        </p:txBody>
      </p:sp>
      <p:sp>
        <p:nvSpPr>
          <p:cNvPr id="8" name="Rectangle 7"/>
          <p:cNvSpPr/>
          <p:nvPr/>
        </p:nvSpPr>
        <p:spPr>
          <a:xfrm>
            <a:off x="0" y="112946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fr-FR"/>
          </a:p>
        </p:txBody>
      </p:sp>
      <p:sp>
        <p:nvSpPr>
          <p:cNvPr id="9" name="Rectangle 8"/>
          <p:cNvSpPr/>
          <p:nvPr/>
        </p:nvSpPr>
        <p:spPr>
          <a:xfrm>
            <a:off x="590550" y="112946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fr-FR"/>
          </a:p>
        </p:txBody>
      </p:sp>
      <p:sp>
        <p:nvSpPr>
          <p:cNvPr id="23" name="Slide Number Placeholder 22"/>
          <p:cNvSpPr>
            <a:spLocks noGrp="1"/>
          </p:cNvSpPr>
          <p:nvPr>
            <p:ph type="sldNum" sz="quarter" idx="4"/>
          </p:nvPr>
        </p:nvSpPr>
        <p:spPr>
          <a:xfrm>
            <a:off x="0" y="1123507"/>
            <a:ext cx="533400" cy="183357"/>
          </a:xfrm>
          <a:prstGeom prst="rect">
            <a:avLst/>
          </a:prstGeom>
        </p:spPr>
        <p:txBody>
          <a:bodyPr vert="horz" anchor="ctr" anchorCtr="0">
            <a:normAutofit/>
          </a:bodyPr>
          <a:lstStyle>
            <a:lvl1pPr algn="ctr" eaLnBrk="1" latinLnBrk="0" hangingPunct="1">
              <a:defRPr kumimoji="0" lang="fr-FR" sz="1400" b="1">
                <a:solidFill>
                  <a:srgbClr val="FFFFFF"/>
                </a:solidFill>
              </a:defRPr>
            </a:lvl1pPr>
            <a:extLst/>
          </a:lstStyle>
          <a:p>
            <a:pPr algn="ctr"/>
            <a:fld id="{8F82E0A0-C266-4798-8C8F-B9F91E9DA37E}" type="slidenum">
              <a:rPr kumimoji="0" lang="fr-FR" sz="1400" b="1">
                <a:solidFill>
                  <a:srgbClr val="FFFFFF"/>
                </a:solidFill>
              </a:rPr>
              <a:pPr algn="ctr"/>
              <a:t>‹#›</a:t>
            </a:fld>
            <a:endParaRPr kumimoji="0" lang="fr-FR" sz="1400" b="1">
              <a:solidFill>
                <a:srgbClr val="FFFFFF"/>
              </a:solidFill>
            </a:endParaRPr>
          </a:p>
        </p:txBody>
      </p:sp>
      <p:sp>
        <p:nvSpPr>
          <p:cNvPr id="22" name="Title Placeholder 21"/>
          <p:cNvSpPr>
            <a:spLocks noGrp="1"/>
          </p:cNvSpPr>
          <p:nvPr>
            <p:ph type="title"/>
          </p:nvPr>
        </p:nvSpPr>
        <p:spPr>
          <a:xfrm>
            <a:off x="609600" y="118110"/>
            <a:ext cx="8153400" cy="1005840"/>
          </a:xfrm>
          <a:prstGeom prst="rect">
            <a:avLst/>
          </a:prstGeom>
        </p:spPr>
        <p:txBody>
          <a:bodyPr vert="horz" anchor="b">
            <a:normAutofit/>
          </a:bodyPr>
          <a:lstStyle>
            <a:extLst/>
          </a:lstStyle>
          <a:p>
            <a:pPr eaLnBrk="1" latinLnBrk="0" hangingPunct="1"/>
            <a:r>
              <a:rPr kumimoji="0" lang="nl-BE" smtClean="0"/>
              <a:t>Cliquez et modifiez le titre</a:t>
            </a:r>
            <a:endParaRPr kumimoji="0" lang="en-US" smtClean="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1" latinLnBrk="0" hangingPunct="1">
        <a:spcBef>
          <a:spcPct val="0"/>
        </a:spcBef>
        <a:buNone/>
        <a:defRPr kumimoji="0" lang="fr-F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kumimoji="0" lang="fr-F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fr-F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fr-F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fr-F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fr-F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fr-F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fr-F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fr-F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fr-FR" sz="1800" kern="1200" baseline="0">
          <a:solidFill>
            <a:schemeClr val="tx1"/>
          </a:solidFill>
          <a:latin typeface="+mn-lt"/>
          <a:ea typeface="+mn-ea"/>
          <a:cs typeface="+mn-cs"/>
        </a:defRPr>
      </a:lvl9pPr>
      <a:extLst/>
    </p:bodyStyle>
    <p:otherStyle>
      <a:lvl1pPr marL="0" algn="l" rtl="0" eaLnBrk="1" latinLnBrk="0" hangingPunct="1">
        <a:defRPr kumimoji="0" lang="fr-FR" kern="1200">
          <a:solidFill>
            <a:schemeClr val="tx1"/>
          </a:solidFill>
          <a:latin typeface="+mn-lt"/>
          <a:ea typeface="+mn-ea"/>
          <a:cs typeface="+mn-cs"/>
        </a:defRPr>
      </a:lvl1pPr>
      <a:lvl2pPr marL="457200" algn="l" rtl="0" eaLnBrk="1" latinLnBrk="0" hangingPunct="1">
        <a:defRPr kumimoji="0" lang="fr-FR" kern="1200">
          <a:solidFill>
            <a:schemeClr val="tx1"/>
          </a:solidFill>
          <a:latin typeface="+mn-lt"/>
          <a:ea typeface="+mn-ea"/>
          <a:cs typeface="+mn-cs"/>
        </a:defRPr>
      </a:lvl2pPr>
      <a:lvl3pPr marL="914400" algn="l" rtl="0" eaLnBrk="1" latinLnBrk="0" hangingPunct="1">
        <a:defRPr kumimoji="0" lang="fr-FR" kern="1200">
          <a:solidFill>
            <a:schemeClr val="tx1"/>
          </a:solidFill>
          <a:latin typeface="+mn-lt"/>
          <a:ea typeface="+mn-ea"/>
          <a:cs typeface="+mn-cs"/>
        </a:defRPr>
      </a:lvl3pPr>
      <a:lvl4pPr marL="1371600" algn="l" rtl="0" eaLnBrk="1" latinLnBrk="0" hangingPunct="1">
        <a:defRPr kumimoji="0" lang="fr-FR" kern="1200">
          <a:solidFill>
            <a:schemeClr val="tx1"/>
          </a:solidFill>
          <a:latin typeface="+mn-lt"/>
          <a:ea typeface="+mn-ea"/>
          <a:cs typeface="+mn-cs"/>
        </a:defRPr>
      </a:lvl4pPr>
      <a:lvl5pPr marL="1828800" algn="l" rtl="0" eaLnBrk="1" latinLnBrk="0" hangingPunct="1">
        <a:defRPr kumimoji="0" lang="fr-FR" kern="1200">
          <a:solidFill>
            <a:schemeClr val="tx1"/>
          </a:solidFill>
          <a:latin typeface="+mn-lt"/>
          <a:ea typeface="+mn-ea"/>
          <a:cs typeface="+mn-cs"/>
        </a:defRPr>
      </a:lvl5pPr>
      <a:lvl6pPr marL="2286000" algn="l" rtl="0" eaLnBrk="1" latinLnBrk="0" hangingPunct="1">
        <a:defRPr kumimoji="0" lang="fr-FR" kern="1200">
          <a:solidFill>
            <a:schemeClr val="tx1"/>
          </a:solidFill>
          <a:latin typeface="+mn-lt"/>
          <a:ea typeface="+mn-ea"/>
          <a:cs typeface="+mn-cs"/>
        </a:defRPr>
      </a:lvl6pPr>
      <a:lvl7pPr marL="2743200" algn="l" rtl="0" eaLnBrk="1" latinLnBrk="0" hangingPunct="1">
        <a:defRPr kumimoji="0" lang="fr-FR" kern="1200">
          <a:solidFill>
            <a:schemeClr val="tx1"/>
          </a:solidFill>
          <a:latin typeface="+mn-lt"/>
          <a:ea typeface="+mn-ea"/>
          <a:cs typeface="+mn-cs"/>
        </a:defRPr>
      </a:lvl7pPr>
      <a:lvl8pPr marL="3200400" algn="l" rtl="0" eaLnBrk="1" latinLnBrk="0" hangingPunct="1">
        <a:defRPr kumimoji="0" lang="fr-FR" kern="1200">
          <a:solidFill>
            <a:schemeClr val="tx1"/>
          </a:solidFill>
          <a:latin typeface="+mn-lt"/>
          <a:ea typeface="+mn-ea"/>
          <a:cs typeface="+mn-cs"/>
        </a:defRPr>
      </a:lvl8pPr>
      <a:lvl9pPr marL="3657600" algn="l" rtl="0" eaLnBrk="1" latinLnBrk="0" hangingPunct="1">
        <a:defRPr kumimoji="0" lang="fr-F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5.xml"/><Relationship Id="rId6"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hart" Target="../charts/char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hart" Target="../charts/char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hart" Target="../charts/char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323528" y="267494"/>
            <a:ext cx="8443664" cy="1606302"/>
          </a:xfrm>
        </p:spPr>
        <p:txBody>
          <a:bodyPr>
            <a:normAutofit/>
          </a:bodyPr>
          <a:lstStyle>
            <a:extLst/>
          </a:lstStyle>
          <a:p>
            <a:r>
              <a:rPr lang="nl-NL" b="1" cap="small" dirty="0"/>
              <a:t>Naar de film? Ja! Maar in het Nederlands of in het Vlaams </a:t>
            </a:r>
            <a:r>
              <a:rPr lang="nl-NL" b="1" cap="small" dirty="0" smtClean="0"/>
              <a:t>?</a:t>
            </a:r>
            <a:endParaRPr lang="fr-FR" cap="small" dirty="0"/>
          </a:p>
        </p:txBody>
      </p:sp>
      <p:sp>
        <p:nvSpPr>
          <p:cNvPr id="5" name="Rectangle 4"/>
          <p:cNvSpPr>
            <a:spLocks noGrp="1"/>
          </p:cNvSpPr>
          <p:nvPr>
            <p:ph type="subTitle" idx="1"/>
          </p:nvPr>
        </p:nvSpPr>
        <p:spPr/>
        <p:txBody>
          <a:bodyPr>
            <a:normAutofit lnSpcReduction="10000"/>
          </a:bodyPr>
          <a:lstStyle>
            <a:extLst/>
          </a:lstStyle>
          <a:p>
            <a:pPr algn="ctr"/>
            <a:r>
              <a:rPr lang="fr-FR" dirty="0" err="1" smtClean="0"/>
              <a:t>Universiteit</a:t>
            </a:r>
            <a:r>
              <a:rPr lang="fr-FR" dirty="0" smtClean="0"/>
              <a:t> Antwerpen, 28/08/12</a:t>
            </a:r>
            <a:endParaRPr lang="fr-FR" dirty="0"/>
          </a:p>
        </p:txBody>
      </p:sp>
      <p:sp>
        <p:nvSpPr>
          <p:cNvPr id="3" name="ZoneTexte 2"/>
          <p:cNvSpPr txBox="1"/>
          <p:nvPr/>
        </p:nvSpPr>
        <p:spPr>
          <a:xfrm>
            <a:off x="107504" y="4587974"/>
            <a:ext cx="1944216" cy="461665"/>
          </a:xfrm>
          <a:prstGeom prst="rect">
            <a:avLst/>
          </a:prstGeom>
          <a:noFill/>
        </p:spPr>
        <p:txBody>
          <a:bodyPr wrap="square" rtlCol="0">
            <a:spAutoFit/>
          </a:bodyPr>
          <a:lstStyle/>
          <a:p>
            <a:pPr algn="ctr"/>
            <a:r>
              <a:rPr lang="fr-FR" sz="2400" dirty="0" smtClean="0"/>
              <a:t>IVN 2012</a:t>
            </a:r>
            <a:endParaRPr lang="fr-FR" sz="2400" dirty="0"/>
          </a:p>
        </p:txBody>
      </p:sp>
      <p:sp>
        <p:nvSpPr>
          <p:cNvPr id="7" name="Rectangle 3"/>
          <p:cNvSpPr txBox="1">
            <a:spLocks/>
          </p:cNvSpPr>
          <p:nvPr/>
        </p:nvSpPr>
        <p:spPr>
          <a:xfrm>
            <a:off x="395536" y="2211710"/>
            <a:ext cx="8443664" cy="2038350"/>
          </a:xfrm>
          <a:prstGeom prst="rect">
            <a:avLst/>
          </a:prstGeom>
        </p:spPr>
        <p:txBody>
          <a:bodyPr vert="horz" rtlCol="0" anchor="b">
            <a:normAutofit fontScale="62500" lnSpcReduction="20000"/>
          </a:bodyPr>
          <a:lstStyle>
            <a:lvl1pPr algn="l" rtl="0" eaLnBrk="1" latinLnBrk="0" hangingPunct="1">
              <a:spcBef>
                <a:spcPct val="0"/>
              </a:spcBef>
              <a:buNone/>
              <a:defRPr kumimoji="0" lang="fr-FR" sz="4200" kern="1200" cap="all" baseline="0">
                <a:solidFill>
                  <a:schemeClr val="tx2"/>
                </a:solidFill>
                <a:latin typeface="+mj-lt"/>
                <a:ea typeface="+mj-ea"/>
                <a:cs typeface="+mj-cs"/>
              </a:defRPr>
            </a:lvl1pPr>
            <a:extLst/>
          </a:lstStyle>
          <a:p>
            <a:r>
              <a:rPr lang="nl-NL" b="1" cap="none" dirty="0" smtClean="0"/>
              <a:t>Julien Perrez</a:t>
            </a:r>
          </a:p>
          <a:p>
            <a:r>
              <a:rPr lang="nl-NL" i="1" cap="none" dirty="0" err="1" smtClean="0"/>
              <a:t>Université</a:t>
            </a:r>
            <a:r>
              <a:rPr lang="nl-NL" i="1" cap="none" dirty="0" smtClean="0"/>
              <a:t> de Liège (ULg)</a:t>
            </a:r>
          </a:p>
          <a:p>
            <a:r>
              <a:rPr lang="nl-NL" i="1" cap="none" dirty="0" err="1" smtClean="0"/>
              <a:t>Facultés</a:t>
            </a:r>
            <a:r>
              <a:rPr lang="nl-NL" i="1" cap="none" dirty="0" smtClean="0"/>
              <a:t> </a:t>
            </a:r>
            <a:r>
              <a:rPr lang="nl-NL" i="1" cap="none" dirty="0" err="1" smtClean="0"/>
              <a:t>universitaires</a:t>
            </a:r>
            <a:r>
              <a:rPr lang="nl-NL" i="1" cap="none" dirty="0" smtClean="0"/>
              <a:t> Saint-Louis (FUSL)</a:t>
            </a:r>
          </a:p>
          <a:p>
            <a:endParaRPr lang="nl-NL" b="1" cap="none" dirty="0" smtClean="0"/>
          </a:p>
          <a:p>
            <a:r>
              <a:rPr lang="nl-NL" b="1" cap="none" dirty="0" smtClean="0"/>
              <a:t>Anneke Neven</a:t>
            </a:r>
            <a:endParaRPr lang="nl-NL" i="1" cap="none" dirty="0" smtClean="0"/>
          </a:p>
          <a:p>
            <a:r>
              <a:rPr lang="nl-NL" i="1" cap="none" dirty="0" err="1" smtClean="0"/>
              <a:t>Université</a:t>
            </a:r>
            <a:r>
              <a:rPr lang="nl-NL" i="1" cap="none" dirty="0" smtClean="0"/>
              <a:t> </a:t>
            </a:r>
            <a:r>
              <a:rPr lang="nl-NL" i="1" cap="none" dirty="0" err="1" smtClean="0"/>
              <a:t>catholique</a:t>
            </a:r>
            <a:r>
              <a:rPr lang="nl-NL" i="1" cap="none" dirty="0" smtClean="0"/>
              <a:t> de </a:t>
            </a:r>
            <a:r>
              <a:rPr lang="nl-NL" i="1" cap="none" dirty="0" err="1" smtClean="0"/>
              <a:t>Louvain</a:t>
            </a:r>
            <a:r>
              <a:rPr lang="nl-NL" i="1" cap="none" dirty="0" smtClean="0"/>
              <a:t> (UCL)</a:t>
            </a:r>
            <a:endParaRPr lang="nl-NL" i="1" cap="none"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Achtergrond</a:t>
            </a:r>
            <a:endParaRPr lang="fr-FR" dirty="0"/>
          </a:p>
        </p:txBody>
      </p:sp>
      <p:pic>
        <p:nvPicPr>
          <p:cNvPr id="4" name="Espace réservé du contenu 3" descr="Capture d’écran 2012-08-27 à 21.09.08.png"/>
          <p:cNvPicPr>
            <a:picLocks noGrp="1" noChangeAspect="1"/>
          </p:cNvPicPr>
          <p:nvPr>
            <p:ph sz="quarter" idx="13"/>
          </p:nvPr>
        </p:nvPicPr>
        <p:blipFill>
          <a:blip r:embed="rId3">
            <a:extLst>
              <a:ext uri="{28A0092B-C50C-407E-A947-70E740481C1C}">
                <a14:useLocalDpi xmlns:a14="http://schemas.microsoft.com/office/drawing/2010/main" val="0"/>
              </a:ext>
            </a:extLst>
          </a:blip>
          <a:srcRect l="-43565" r="-43565"/>
          <a:stretch>
            <a:fillRect/>
          </a:stretch>
        </p:blipFill>
        <p:spPr>
          <a:xfrm>
            <a:off x="755576" y="1347614"/>
            <a:ext cx="8153400" cy="3276600"/>
          </a:xfrm>
        </p:spPr>
      </p:pic>
      <p:sp>
        <p:nvSpPr>
          <p:cNvPr id="5" name="ZoneTexte 4"/>
          <p:cNvSpPr txBox="1"/>
          <p:nvPr/>
        </p:nvSpPr>
        <p:spPr>
          <a:xfrm>
            <a:off x="6948264" y="4227934"/>
            <a:ext cx="1944216" cy="369332"/>
          </a:xfrm>
          <a:prstGeom prst="rect">
            <a:avLst/>
          </a:prstGeom>
          <a:noFill/>
        </p:spPr>
        <p:txBody>
          <a:bodyPr wrap="square" rtlCol="0">
            <a:spAutoFit/>
          </a:bodyPr>
          <a:lstStyle/>
          <a:p>
            <a:r>
              <a:rPr lang="fr-FR" dirty="0" err="1" smtClean="0"/>
              <a:t>Geeraerts</a:t>
            </a:r>
            <a:r>
              <a:rPr lang="fr-FR" dirty="0" smtClean="0"/>
              <a:t> (2001)</a:t>
            </a:r>
            <a:endParaRPr lang="fr-FR" dirty="0"/>
          </a:p>
        </p:txBody>
      </p:sp>
      <p:sp>
        <p:nvSpPr>
          <p:cNvPr id="6" name="ZoneTexte 5"/>
          <p:cNvSpPr txBox="1"/>
          <p:nvPr/>
        </p:nvSpPr>
        <p:spPr>
          <a:xfrm>
            <a:off x="6372200" y="3363838"/>
            <a:ext cx="2736304" cy="369332"/>
          </a:xfrm>
          <a:prstGeom prst="rect">
            <a:avLst/>
          </a:prstGeom>
          <a:noFill/>
        </p:spPr>
        <p:txBody>
          <a:bodyPr wrap="square" rtlCol="0">
            <a:spAutoFit/>
          </a:bodyPr>
          <a:lstStyle/>
          <a:p>
            <a:r>
              <a:rPr lang="fr-FR" b="1" dirty="0" err="1" smtClean="0">
                <a:solidFill>
                  <a:schemeClr val="accent4">
                    <a:lumMod val="60000"/>
                    <a:lumOff val="40000"/>
                  </a:schemeClr>
                </a:solidFill>
              </a:rPr>
              <a:t>Vlaamse</a:t>
            </a:r>
            <a:r>
              <a:rPr lang="fr-FR" b="1" dirty="0" smtClean="0">
                <a:solidFill>
                  <a:schemeClr val="accent4">
                    <a:lumMod val="60000"/>
                    <a:lumOff val="40000"/>
                  </a:schemeClr>
                </a:solidFill>
              </a:rPr>
              <a:t> </a:t>
            </a:r>
            <a:r>
              <a:rPr lang="fr-FR" b="1" dirty="0" err="1" smtClean="0">
                <a:solidFill>
                  <a:schemeClr val="accent4">
                    <a:lumMod val="60000"/>
                    <a:lumOff val="40000"/>
                  </a:schemeClr>
                </a:solidFill>
              </a:rPr>
              <a:t>versie</a:t>
            </a:r>
            <a:endParaRPr lang="fr-FR" b="1" dirty="0">
              <a:solidFill>
                <a:schemeClr val="accent4">
                  <a:lumMod val="60000"/>
                  <a:lumOff val="40000"/>
                </a:schemeClr>
              </a:solidFill>
            </a:endParaRPr>
          </a:p>
        </p:txBody>
      </p:sp>
      <p:sp>
        <p:nvSpPr>
          <p:cNvPr id="7" name="Double flèche horizontale 6"/>
          <p:cNvSpPr/>
          <p:nvPr/>
        </p:nvSpPr>
        <p:spPr>
          <a:xfrm>
            <a:off x="4283968" y="1707654"/>
            <a:ext cx="864096" cy="144016"/>
          </a:xfrm>
          <a:prstGeom prst="lef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fr-FR"/>
          </a:p>
        </p:txBody>
      </p:sp>
      <p:sp>
        <p:nvSpPr>
          <p:cNvPr id="9" name="ZoneTexte 8"/>
          <p:cNvSpPr txBox="1"/>
          <p:nvPr/>
        </p:nvSpPr>
        <p:spPr>
          <a:xfrm>
            <a:off x="1115616" y="2499742"/>
            <a:ext cx="2736304" cy="369332"/>
          </a:xfrm>
          <a:prstGeom prst="rect">
            <a:avLst/>
          </a:prstGeom>
          <a:noFill/>
        </p:spPr>
        <p:txBody>
          <a:bodyPr wrap="square" rtlCol="0">
            <a:spAutoFit/>
          </a:bodyPr>
          <a:lstStyle/>
          <a:p>
            <a:r>
              <a:rPr lang="fr-FR" b="1" dirty="0" err="1" smtClean="0">
                <a:solidFill>
                  <a:schemeClr val="accent2">
                    <a:lumMod val="75000"/>
                  </a:schemeClr>
                </a:solidFill>
              </a:rPr>
              <a:t>Nederlandse</a:t>
            </a:r>
            <a:r>
              <a:rPr lang="fr-FR" b="1" dirty="0" smtClean="0">
                <a:solidFill>
                  <a:schemeClr val="accent2">
                    <a:lumMod val="75000"/>
                  </a:schemeClr>
                </a:solidFill>
              </a:rPr>
              <a:t> </a:t>
            </a:r>
            <a:r>
              <a:rPr lang="fr-FR" b="1" dirty="0" err="1" smtClean="0">
                <a:solidFill>
                  <a:schemeClr val="accent2">
                    <a:lumMod val="75000"/>
                  </a:schemeClr>
                </a:solidFill>
              </a:rPr>
              <a:t>versie</a:t>
            </a:r>
            <a:endParaRPr lang="fr-FR" b="1" dirty="0">
              <a:solidFill>
                <a:schemeClr val="accent2">
                  <a:lumMod val="75000"/>
                </a:schemeClr>
              </a:solidFill>
            </a:endParaRPr>
          </a:p>
        </p:txBody>
      </p:sp>
    </p:spTree>
    <p:extLst>
      <p:ext uri="{BB962C8B-B14F-4D97-AF65-F5344CB8AC3E}">
        <p14:creationId xmlns:p14="http://schemas.microsoft.com/office/powerpoint/2010/main" val="1940794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53742"/>
            <a:ext cx="8153400" cy="1005840"/>
          </a:xfrm>
        </p:spPr>
        <p:txBody>
          <a:bodyPr/>
          <a:lstStyle/>
          <a:p>
            <a:r>
              <a:rPr lang="fr-FR" dirty="0" err="1" smtClean="0"/>
              <a:t>Methode</a:t>
            </a:r>
            <a:endParaRPr lang="fr-FR" dirty="0"/>
          </a:p>
        </p:txBody>
      </p:sp>
      <p:pic>
        <p:nvPicPr>
          <p:cNvPr id="4" name="Image 3"/>
          <p:cNvPicPr>
            <a:picLocks noChangeAspect="1"/>
          </p:cNvPicPr>
          <p:nvPr/>
        </p:nvPicPr>
        <p:blipFill>
          <a:blip r:embed="rId3"/>
          <a:stretch>
            <a:fillRect/>
          </a:stretch>
        </p:blipFill>
        <p:spPr>
          <a:xfrm>
            <a:off x="179511" y="1347615"/>
            <a:ext cx="2957227" cy="3665984"/>
          </a:xfrm>
          <a:prstGeom prst="rect">
            <a:avLst/>
          </a:prstGeom>
        </p:spPr>
      </p:pic>
      <p:pic>
        <p:nvPicPr>
          <p:cNvPr id="5" name="Image 4"/>
          <p:cNvPicPr>
            <a:picLocks noChangeAspect="1"/>
          </p:cNvPicPr>
          <p:nvPr/>
        </p:nvPicPr>
        <p:blipFill>
          <a:blip r:embed="rId4"/>
          <a:stretch>
            <a:fillRect/>
          </a:stretch>
        </p:blipFill>
        <p:spPr>
          <a:xfrm>
            <a:off x="3465407" y="1347614"/>
            <a:ext cx="2638774" cy="3768080"/>
          </a:xfrm>
          <a:prstGeom prst="rect">
            <a:avLst/>
          </a:prstGeom>
        </p:spPr>
      </p:pic>
      <p:pic>
        <p:nvPicPr>
          <p:cNvPr id="6" name="Image 5"/>
          <p:cNvPicPr>
            <a:picLocks noChangeAspect="1"/>
          </p:cNvPicPr>
          <p:nvPr/>
        </p:nvPicPr>
        <p:blipFill>
          <a:blip r:embed="rId5"/>
          <a:stretch>
            <a:fillRect/>
          </a:stretch>
        </p:blipFill>
        <p:spPr>
          <a:xfrm>
            <a:off x="6417735" y="1347614"/>
            <a:ext cx="2474745" cy="3665860"/>
          </a:xfrm>
          <a:prstGeom prst="rect">
            <a:avLst/>
          </a:prstGeom>
        </p:spPr>
      </p:pic>
    </p:spTree>
    <p:extLst>
      <p:ext uri="{BB962C8B-B14F-4D97-AF65-F5344CB8AC3E}">
        <p14:creationId xmlns:p14="http://schemas.microsoft.com/office/powerpoint/2010/main" val="1807451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Methode</a:t>
            </a:r>
            <a:endParaRPr lang="fr-FR" dirty="0"/>
          </a:p>
        </p:txBody>
      </p:sp>
      <p:sp>
        <p:nvSpPr>
          <p:cNvPr id="3" name="Espace réservé du contenu 2"/>
          <p:cNvSpPr>
            <a:spLocks noGrp="1"/>
          </p:cNvSpPr>
          <p:nvPr>
            <p:ph sz="quarter" idx="13"/>
          </p:nvPr>
        </p:nvSpPr>
        <p:spPr/>
        <p:txBody>
          <a:bodyPr/>
          <a:lstStyle/>
          <a:p>
            <a:r>
              <a:rPr lang="fr-FR" dirty="0" err="1" smtClean="0"/>
              <a:t>Engelstalige</a:t>
            </a:r>
            <a:r>
              <a:rPr lang="fr-FR" dirty="0" smtClean="0"/>
              <a:t> films =&gt; </a:t>
            </a:r>
            <a:r>
              <a:rPr lang="fr-FR" dirty="0" err="1" smtClean="0"/>
              <a:t>nasynchronisatie</a:t>
            </a:r>
            <a:endParaRPr lang="fr-FR" dirty="0" smtClean="0"/>
          </a:p>
          <a:p>
            <a:pPr lvl="1"/>
            <a:r>
              <a:rPr lang="fr-FR" dirty="0" smtClean="0"/>
              <a:t>SDI Media Group</a:t>
            </a:r>
          </a:p>
          <a:p>
            <a:pPr lvl="1"/>
            <a:r>
              <a:rPr lang="fr-FR" dirty="0" err="1" smtClean="0"/>
              <a:t>Gespecialiseerde</a:t>
            </a:r>
            <a:r>
              <a:rPr lang="fr-FR" dirty="0" smtClean="0"/>
              <a:t> </a:t>
            </a:r>
            <a:r>
              <a:rPr lang="fr-FR" dirty="0" err="1" smtClean="0"/>
              <a:t>vertalers</a:t>
            </a:r>
            <a:r>
              <a:rPr lang="fr-FR" dirty="0" smtClean="0"/>
              <a:t> (met </a:t>
            </a:r>
            <a:r>
              <a:rPr lang="fr-FR" dirty="0" err="1" smtClean="0"/>
              <a:t>acteursachtergrond</a:t>
            </a:r>
            <a:r>
              <a:rPr lang="fr-FR" dirty="0" smtClean="0"/>
              <a:t>)</a:t>
            </a:r>
          </a:p>
          <a:p>
            <a:pPr lvl="1"/>
            <a:r>
              <a:rPr lang="fr-FR" dirty="0" smtClean="0"/>
              <a:t>2 </a:t>
            </a:r>
            <a:r>
              <a:rPr lang="fr-FR" dirty="0" err="1" smtClean="0"/>
              <a:t>scenario’s</a:t>
            </a:r>
            <a:endParaRPr lang="fr-FR" dirty="0" smtClean="0"/>
          </a:p>
          <a:p>
            <a:pPr lvl="2"/>
            <a:r>
              <a:rPr lang="fr-FR" dirty="0" smtClean="0"/>
              <a:t>Engels =&gt; </a:t>
            </a:r>
            <a:r>
              <a:rPr lang="fr-FR" dirty="0" err="1" smtClean="0"/>
              <a:t>Nederlands</a:t>
            </a:r>
            <a:r>
              <a:rPr lang="fr-FR" dirty="0" smtClean="0"/>
              <a:t> =&gt; Vlaams</a:t>
            </a:r>
          </a:p>
          <a:p>
            <a:pPr lvl="2"/>
            <a:r>
              <a:rPr lang="fr-FR" dirty="0" smtClean="0"/>
              <a:t>Engels =&gt; </a:t>
            </a:r>
            <a:r>
              <a:rPr lang="fr-FR" dirty="0" err="1" smtClean="0"/>
              <a:t>Nederlands</a:t>
            </a:r>
            <a:r>
              <a:rPr lang="fr-FR" dirty="0" smtClean="0"/>
              <a:t> &amp; Vlaams </a:t>
            </a:r>
            <a:r>
              <a:rPr lang="fr-FR" dirty="0" err="1" smtClean="0"/>
              <a:t>tegelijk</a:t>
            </a:r>
            <a:r>
              <a:rPr lang="fr-FR" dirty="0" smtClean="0"/>
              <a:t> </a:t>
            </a:r>
            <a:endParaRPr lang="fr-FR" dirty="0"/>
          </a:p>
        </p:txBody>
      </p:sp>
    </p:spTree>
    <p:extLst>
      <p:ext uri="{BB962C8B-B14F-4D97-AF65-F5344CB8AC3E}">
        <p14:creationId xmlns:p14="http://schemas.microsoft.com/office/powerpoint/2010/main" val="3972744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Methode</a:t>
            </a:r>
            <a:r>
              <a:rPr lang="fr-FR" dirty="0" smtClean="0"/>
              <a:t> &gt; </a:t>
            </a:r>
            <a:r>
              <a:rPr lang="fr-FR" dirty="0" err="1" smtClean="0"/>
              <a:t>transcriptie</a:t>
            </a:r>
            <a:endParaRPr lang="fr-FR" dirty="0"/>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3306530151"/>
              </p:ext>
            </p:extLst>
          </p:nvPr>
        </p:nvGraphicFramePr>
        <p:xfrm>
          <a:off x="595064" y="1779662"/>
          <a:ext cx="8153400" cy="2666999"/>
        </p:xfrm>
        <a:graphic>
          <a:graphicData uri="http://schemas.openxmlformats.org/drawingml/2006/table">
            <a:tbl>
              <a:tblPr firstRow="1" bandRow="1">
                <a:tableStyleId>{5C22544A-7EE6-4342-B048-85BDC9FD1C3A}</a:tableStyleId>
              </a:tblPr>
              <a:tblGrid>
                <a:gridCol w="2952601"/>
                <a:gridCol w="1079847"/>
                <a:gridCol w="2272244"/>
                <a:gridCol w="1848708"/>
              </a:tblGrid>
              <a:tr h="720080">
                <a:tc>
                  <a:txBody>
                    <a:bodyPr/>
                    <a:lstStyle/>
                    <a:p>
                      <a:r>
                        <a:rPr lang="fr-FR" dirty="0" smtClean="0"/>
                        <a:t>Film</a:t>
                      </a:r>
                      <a:endParaRPr lang="fr-FR" dirty="0"/>
                    </a:p>
                  </a:txBody>
                  <a:tcPr/>
                </a:tc>
                <a:tc>
                  <a:txBody>
                    <a:bodyPr/>
                    <a:lstStyle/>
                    <a:p>
                      <a:pPr algn="ctr"/>
                      <a:r>
                        <a:rPr lang="fr-FR" dirty="0" err="1" smtClean="0"/>
                        <a:t>Duur</a:t>
                      </a:r>
                      <a:endParaRPr lang="fr-FR" dirty="0"/>
                    </a:p>
                  </a:txBody>
                  <a:tcPr/>
                </a:tc>
                <a:tc>
                  <a:txBody>
                    <a:bodyPr/>
                    <a:lstStyle/>
                    <a:p>
                      <a:pPr algn="ctr"/>
                      <a:r>
                        <a:rPr lang="fr-FR" dirty="0" err="1" smtClean="0"/>
                        <a:t>Aantal</a:t>
                      </a:r>
                      <a:r>
                        <a:rPr lang="fr-FR" baseline="0" dirty="0" smtClean="0"/>
                        <a:t> </a:t>
                      </a:r>
                      <a:r>
                        <a:rPr lang="fr-FR" baseline="0" dirty="0" err="1" smtClean="0"/>
                        <a:t>woorden</a:t>
                      </a:r>
                      <a:r>
                        <a:rPr lang="fr-FR" baseline="0" dirty="0" smtClean="0"/>
                        <a:t> </a:t>
                      </a:r>
                    </a:p>
                    <a:p>
                      <a:pPr algn="ctr"/>
                      <a:r>
                        <a:rPr lang="fr-FR" baseline="0" dirty="0" smtClean="0"/>
                        <a:t>(NL </a:t>
                      </a:r>
                      <a:r>
                        <a:rPr lang="fr-FR" baseline="0" dirty="0" err="1" smtClean="0"/>
                        <a:t>versie</a:t>
                      </a:r>
                      <a:r>
                        <a:rPr lang="fr-FR" baseline="0" dirty="0" smtClean="0"/>
                        <a:t>)</a:t>
                      </a:r>
                      <a:endParaRPr lang="fr-FR" dirty="0"/>
                    </a:p>
                  </a:txBody>
                  <a:tcPr/>
                </a:tc>
                <a:tc>
                  <a:txBody>
                    <a:bodyPr/>
                    <a:lstStyle/>
                    <a:p>
                      <a:pPr algn="ctr"/>
                      <a:r>
                        <a:rPr lang="fr-FR" dirty="0" err="1" smtClean="0"/>
                        <a:t>Aantal</a:t>
                      </a:r>
                      <a:r>
                        <a:rPr lang="fr-FR" baseline="0" dirty="0" smtClean="0"/>
                        <a:t> </a:t>
                      </a:r>
                      <a:r>
                        <a:rPr lang="fr-FR" baseline="0" dirty="0" err="1" smtClean="0"/>
                        <a:t>woorden</a:t>
                      </a:r>
                      <a:r>
                        <a:rPr lang="fr-FR" baseline="0" dirty="0" smtClean="0"/>
                        <a:t> </a:t>
                      </a:r>
                    </a:p>
                    <a:p>
                      <a:pPr algn="ctr"/>
                      <a:r>
                        <a:rPr lang="fr-FR" baseline="0" dirty="0" smtClean="0"/>
                        <a:t>(VL </a:t>
                      </a:r>
                      <a:r>
                        <a:rPr lang="fr-FR" baseline="0" dirty="0" err="1" smtClean="0"/>
                        <a:t>versie</a:t>
                      </a:r>
                      <a:r>
                        <a:rPr lang="fr-FR" baseline="0" dirty="0" smtClean="0"/>
                        <a:t>)</a:t>
                      </a:r>
                      <a:endParaRPr lang="fr-FR" dirty="0" smtClean="0"/>
                    </a:p>
                    <a:p>
                      <a:pPr algn="ctr"/>
                      <a:endParaRPr lang="fr-FR" dirty="0"/>
                    </a:p>
                  </a:txBody>
                  <a:tcPr/>
                </a:tc>
              </a:tr>
              <a:tr h="370840">
                <a:tc>
                  <a:txBody>
                    <a:bodyPr/>
                    <a:lstStyle/>
                    <a:p>
                      <a:r>
                        <a:rPr lang="fr-FR" dirty="0" smtClean="0"/>
                        <a:t>Harry Potter en de </a:t>
                      </a:r>
                      <a:r>
                        <a:rPr lang="fr-FR" dirty="0" err="1" smtClean="0"/>
                        <a:t>gevangene</a:t>
                      </a:r>
                      <a:r>
                        <a:rPr lang="fr-FR" dirty="0" smtClean="0"/>
                        <a:t> van </a:t>
                      </a:r>
                      <a:r>
                        <a:rPr lang="fr-FR" dirty="0" err="1" smtClean="0"/>
                        <a:t>Azkaban</a:t>
                      </a:r>
                      <a:endParaRPr lang="fr-FR" dirty="0"/>
                    </a:p>
                  </a:txBody>
                  <a:tcPr/>
                </a:tc>
                <a:tc>
                  <a:txBody>
                    <a:bodyPr/>
                    <a:lstStyle/>
                    <a:p>
                      <a:pPr algn="ctr"/>
                      <a:r>
                        <a:rPr lang="fr-FR" dirty="0" smtClean="0"/>
                        <a:t>02:12:00</a:t>
                      </a:r>
                      <a:endParaRPr lang="fr-FR" dirty="0"/>
                    </a:p>
                  </a:txBody>
                  <a:tcPr/>
                </a:tc>
                <a:tc>
                  <a:txBody>
                    <a:bodyPr/>
                    <a:lstStyle/>
                    <a:p>
                      <a:pPr algn="ctr"/>
                      <a:r>
                        <a:rPr lang="fr-FR" dirty="0" smtClean="0"/>
                        <a:t>10.293</a:t>
                      </a:r>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10.670</a:t>
                      </a:r>
                    </a:p>
                    <a:p>
                      <a:pPr algn="ctr"/>
                      <a:endParaRPr lang="fr-FR" dirty="0"/>
                    </a:p>
                  </a:txBody>
                  <a:tcPr/>
                </a:tc>
              </a:tr>
              <a:tr h="370840">
                <a:tc>
                  <a:txBody>
                    <a:bodyPr/>
                    <a:lstStyle/>
                    <a:p>
                      <a:r>
                        <a:rPr lang="fr-FR" dirty="0" err="1" smtClean="0"/>
                        <a:t>Toy</a:t>
                      </a:r>
                      <a:r>
                        <a:rPr lang="fr-FR" dirty="0" smtClean="0"/>
                        <a:t> Story 3</a:t>
                      </a:r>
                      <a:endParaRPr lang="fr-FR" dirty="0"/>
                    </a:p>
                  </a:txBody>
                  <a:tcPr/>
                </a:tc>
                <a:tc>
                  <a:txBody>
                    <a:bodyPr/>
                    <a:lstStyle/>
                    <a:p>
                      <a:pPr algn="ctr"/>
                      <a:r>
                        <a:rPr lang="fr-FR" dirty="0" smtClean="0"/>
                        <a:t>00:10:38</a:t>
                      </a:r>
                      <a:endParaRPr lang="fr-FR" dirty="0"/>
                    </a:p>
                  </a:txBody>
                  <a:tcPr/>
                </a:tc>
                <a:tc>
                  <a:txBody>
                    <a:bodyPr/>
                    <a:lstStyle/>
                    <a:p>
                      <a:pPr algn="ctr"/>
                      <a:r>
                        <a:rPr lang="fr-FR" dirty="0" smtClean="0"/>
                        <a:t>1.690</a:t>
                      </a:r>
                      <a:endParaRPr lang="fr-FR" dirty="0"/>
                    </a:p>
                  </a:txBody>
                  <a:tcPr/>
                </a:tc>
                <a:tc>
                  <a:txBody>
                    <a:bodyPr/>
                    <a:lstStyle/>
                    <a:p>
                      <a:pPr algn="ctr"/>
                      <a:r>
                        <a:rPr lang="fr-FR" dirty="0" smtClean="0"/>
                        <a:t>1.563</a:t>
                      </a:r>
                      <a:endParaRPr lang="fr-FR" dirty="0"/>
                    </a:p>
                  </a:txBody>
                  <a:tcPr/>
                </a:tc>
              </a:tr>
              <a:tr h="370840">
                <a:tc>
                  <a:txBody>
                    <a:bodyPr/>
                    <a:lstStyle/>
                    <a:p>
                      <a:r>
                        <a:rPr lang="fr-FR" dirty="0" err="1" smtClean="0"/>
                        <a:t>Verschrikkelijke</a:t>
                      </a:r>
                      <a:r>
                        <a:rPr lang="fr-FR" dirty="0" smtClean="0"/>
                        <a:t> </a:t>
                      </a:r>
                      <a:r>
                        <a:rPr lang="fr-FR" dirty="0" err="1" smtClean="0"/>
                        <a:t>Ikke</a:t>
                      </a:r>
                      <a:endParaRPr lang="fr-FR" dirty="0"/>
                    </a:p>
                  </a:txBody>
                  <a:tcPr/>
                </a:tc>
                <a:tc>
                  <a:txBody>
                    <a:bodyPr/>
                    <a:lstStyle/>
                    <a:p>
                      <a:pPr algn="ctr"/>
                      <a:r>
                        <a:rPr lang="fr-FR" dirty="0" smtClean="0"/>
                        <a:t>00:14:56</a:t>
                      </a:r>
                      <a:endParaRPr lang="fr-FR" dirty="0"/>
                    </a:p>
                  </a:txBody>
                  <a:tcPr/>
                </a:tc>
                <a:tc>
                  <a:txBody>
                    <a:bodyPr/>
                    <a:lstStyle/>
                    <a:p>
                      <a:pPr algn="ctr"/>
                      <a:r>
                        <a:rPr lang="fr-FR" dirty="0" smtClean="0"/>
                        <a:t>1.248</a:t>
                      </a:r>
                      <a:endParaRPr lang="fr-FR" dirty="0"/>
                    </a:p>
                  </a:txBody>
                  <a:tcPr/>
                </a:tc>
                <a:tc>
                  <a:txBody>
                    <a:bodyPr/>
                    <a:lstStyle/>
                    <a:p>
                      <a:pPr algn="ctr"/>
                      <a:r>
                        <a:rPr lang="fr-FR" dirty="0" smtClean="0"/>
                        <a:t>1.203</a:t>
                      </a:r>
                      <a:endParaRPr lang="fr-FR" dirty="0"/>
                    </a:p>
                  </a:txBody>
                  <a:tcPr/>
                </a:tc>
              </a:tr>
              <a:tr h="370840">
                <a:tc>
                  <a:txBody>
                    <a:bodyPr/>
                    <a:lstStyle/>
                    <a:p>
                      <a:r>
                        <a:rPr lang="fr-FR" b="1" dirty="0" err="1" smtClean="0">
                          <a:solidFill>
                            <a:schemeClr val="accent2">
                              <a:lumMod val="75000"/>
                            </a:schemeClr>
                          </a:solidFill>
                        </a:rPr>
                        <a:t>Totaal</a:t>
                      </a:r>
                      <a:endParaRPr lang="fr-FR" b="1" dirty="0">
                        <a:solidFill>
                          <a:schemeClr val="accent2">
                            <a:lumMod val="75000"/>
                          </a:schemeClr>
                        </a:solidFill>
                      </a:endParaRPr>
                    </a:p>
                  </a:txBody>
                  <a:tcPr/>
                </a:tc>
                <a:tc>
                  <a:txBody>
                    <a:bodyPr/>
                    <a:lstStyle/>
                    <a:p>
                      <a:pPr algn="ctr"/>
                      <a:r>
                        <a:rPr lang="fr-FR" b="1" dirty="0" smtClean="0">
                          <a:solidFill>
                            <a:schemeClr val="accent2">
                              <a:lumMod val="75000"/>
                            </a:schemeClr>
                          </a:solidFill>
                        </a:rPr>
                        <a:t>02:37:34</a:t>
                      </a:r>
                      <a:endParaRPr lang="fr-FR" b="1" dirty="0">
                        <a:solidFill>
                          <a:schemeClr val="accent2">
                            <a:lumMod val="75000"/>
                          </a:schemeClr>
                        </a:solidFill>
                      </a:endParaRPr>
                    </a:p>
                  </a:txBody>
                  <a:tcPr/>
                </a:tc>
                <a:tc>
                  <a:txBody>
                    <a:bodyPr/>
                    <a:lstStyle/>
                    <a:p>
                      <a:pPr algn="ctr"/>
                      <a:r>
                        <a:rPr lang="fr-FR" b="1" dirty="0" smtClean="0">
                          <a:solidFill>
                            <a:schemeClr val="accent2">
                              <a:lumMod val="75000"/>
                            </a:schemeClr>
                          </a:solidFill>
                        </a:rPr>
                        <a:t>13.861</a:t>
                      </a:r>
                      <a:endParaRPr lang="fr-FR" b="1" dirty="0">
                        <a:solidFill>
                          <a:schemeClr val="accent2">
                            <a:lumMod val="75000"/>
                          </a:schemeClr>
                        </a:solidFill>
                      </a:endParaRPr>
                    </a:p>
                  </a:txBody>
                  <a:tcPr/>
                </a:tc>
                <a:tc>
                  <a:txBody>
                    <a:bodyPr/>
                    <a:lstStyle/>
                    <a:p>
                      <a:pPr algn="ctr"/>
                      <a:r>
                        <a:rPr lang="fr-FR" b="1" dirty="0" smtClean="0">
                          <a:solidFill>
                            <a:schemeClr val="accent2">
                              <a:lumMod val="75000"/>
                            </a:schemeClr>
                          </a:solidFill>
                        </a:rPr>
                        <a:t>13.436</a:t>
                      </a:r>
                      <a:endParaRPr lang="fr-FR" b="1" dirty="0">
                        <a:solidFill>
                          <a:schemeClr val="accent2">
                            <a:lumMod val="75000"/>
                          </a:schemeClr>
                        </a:solidFill>
                      </a:endParaRPr>
                    </a:p>
                  </a:txBody>
                  <a:tcPr/>
                </a:tc>
              </a:tr>
            </a:tbl>
          </a:graphicData>
        </a:graphic>
      </p:graphicFrame>
    </p:spTree>
    <p:extLst>
      <p:ext uri="{BB962C8B-B14F-4D97-AF65-F5344CB8AC3E}">
        <p14:creationId xmlns:p14="http://schemas.microsoft.com/office/powerpoint/2010/main" val="6029718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Methode</a:t>
            </a:r>
            <a:endParaRPr lang="fr-FR" dirty="0"/>
          </a:p>
        </p:txBody>
      </p:sp>
      <p:sp>
        <p:nvSpPr>
          <p:cNvPr id="3" name="Espace réservé du contenu 2"/>
          <p:cNvSpPr>
            <a:spLocks noGrp="1"/>
          </p:cNvSpPr>
          <p:nvPr>
            <p:ph sz="quarter" idx="13"/>
          </p:nvPr>
        </p:nvSpPr>
        <p:spPr/>
        <p:txBody>
          <a:bodyPr/>
          <a:lstStyle/>
          <a:p>
            <a:r>
              <a:rPr lang="fr-FR" dirty="0" smtClean="0"/>
              <a:t>Analyse</a:t>
            </a:r>
          </a:p>
          <a:p>
            <a:pPr lvl="1"/>
            <a:r>
              <a:rPr lang="fr-FR" dirty="0" smtClean="0"/>
              <a:t>Globale lexicale analyse</a:t>
            </a:r>
          </a:p>
          <a:p>
            <a:pPr lvl="1"/>
            <a:r>
              <a:rPr lang="fr-FR" dirty="0" err="1" smtClean="0"/>
              <a:t>Specifieke</a:t>
            </a:r>
            <a:r>
              <a:rPr lang="fr-FR" dirty="0" smtClean="0"/>
              <a:t> analyse van de </a:t>
            </a:r>
            <a:r>
              <a:rPr lang="fr-FR" dirty="0" err="1" smtClean="0"/>
              <a:t>verschillen</a:t>
            </a:r>
            <a:endParaRPr lang="fr-FR" dirty="0" smtClean="0"/>
          </a:p>
          <a:p>
            <a:pPr lvl="1"/>
            <a:endParaRPr lang="fr-FR" dirty="0"/>
          </a:p>
        </p:txBody>
      </p:sp>
    </p:spTree>
    <p:extLst>
      <p:ext uri="{BB962C8B-B14F-4D97-AF65-F5344CB8AC3E}">
        <p14:creationId xmlns:p14="http://schemas.microsoft.com/office/powerpoint/2010/main" val="3128982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Resultaten</a:t>
            </a:r>
            <a:endParaRPr lang="fr-FR" dirty="0"/>
          </a:p>
        </p:txBody>
      </p:sp>
      <p:sp>
        <p:nvSpPr>
          <p:cNvPr id="3" name="Espace réservé du contenu 2"/>
          <p:cNvSpPr>
            <a:spLocks noGrp="1"/>
          </p:cNvSpPr>
          <p:nvPr>
            <p:ph sz="quarter" idx="13"/>
          </p:nvPr>
        </p:nvSpPr>
        <p:spPr/>
        <p:txBody>
          <a:bodyPr/>
          <a:lstStyle/>
          <a:p>
            <a:r>
              <a:rPr lang="fr-FR" dirty="0" smtClean="0"/>
              <a:t>Globale analyse</a:t>
            </a:r>
          </a:p>
          <a:p>
            <a:pPr lvl="1"/>
            <a:r>
              <a:rPr lang="fr-FR" dirty="0" err="1" smtClean="0"/>
              <a:t>Frequentielijsten</a:t>
            </a:r>
            <a:r>
              <a:rPr lang="fr-FR" dirty="0" smtClean="0"/>
              <a:t> </a:t>
            </a:r>
            <a:r>
              <a:rPr lang="fr-FR" dirty="0"/>
              <a:t>(</a:t>
            </a:r>
            <a:r>
              <a:rPr lang="fr-FR" dirty="0" err="1"/>
              <a:t>Wordsmith</a:t>
            </a:r>
            <a:r>
              <a:rPr lang="fr-FR" dirty="0"/>
              <a:t> </a:t>
            </a:r>
            <a:r>
              <a:rPr lang="fr-FR" dirty="0" err="1"/>
              <a:t>tools</a:t>
            </a:r>
            <a:r>
              <a:rPr lang="fr-FR" dirty="0"/>
              <a:t>)</a:t>
            </a:r>
            <a:endParaRPr lang="fr-FR" dirty="0" smtClean="0"/>
          </a:p>
          <a:p>
            <a:pPr lvl="2"/>
            <a:r>
              <a:rPr lang="fr-FR" dirty="0" smtClean="0"/>
              <a:t>Corpus NL &amp; Corpus VL</a:t>
            </a:r>
          </a:p>
          <a:p>
            <a:pPr lvl="1"/>
            <a:r>
              <a:rPr lang="fr-FR" dirty="0" smtClean="0"/>
              <a:t>Keyword </a:t>
            </a:r>
            <a:r>
              <a:rPr lang="fr-FR" dirty="0" err="1" smtClean="0"/>
              <a:t>analysis</a:t>
            </a:r>
            <a:r>
              <a:rPr lang="fr-FR" dirty="0" smtClean="0"/>
              <a:t> (</a:t>
            </a:r>
            <a:r>
              <a:rPr lang="fr-FR" dirty="0" err="1" smtClean="0"/>
              <a:t>Wordsmith</a:t>
            </a:r>
            <a:r>
              <a:rPr lang="fr-FR" dirty="0" smtClean="0"/>
              <a:t> </a:t>
            </a:r>
            <a:r>
              <a:rPr lang="fr-FR" dirty="0" err="1" smtClean="0"/>
              <a:t>tools</a:t>
            </a:r>
            <a:r>
              <a:rPr lang="fr-FR" dirty="0" smtClean="0"/>
              <a:t>)</a:t>
            </a:r>
          </a:p>
          <a:p>
            <a:pPr lvl="2"/>
            <a:r>
              <a:rPr lang="fr-FR" dirty="0" smtClean="0"/>
              <a:t>Corpus NL vs. Corpus VL</a:t>
            </a:r>
            <a:endParaRPr lang="fr-FR" dirty="0"/>
          </a:p>
        </p:txBody>
      </p:sp>
    </p:spTree>
    <p:extLst>
      <p:ext uri="{BB962C8B-B14F-4D97-AF65-F5344CB8AC3E}">
        <p14:creationId xmlns:p14="http://schemas.microsoft.com/office/powerpoint/2010/main" val="2027035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Frequentielijsten</a:t>
            </a:r>
            <a:endParaRPr lang="fr-FR" dirty="0"/>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335928394"/>
              </p:ext>
            </p:extLst>
          </p:nvPr>
        </p:nvGraphicFramePr>
        <p:xfrm>
          <a:off x="609600" y="1352550"/>
          <a:ext cx="6794502" cy="3708400"/>
        </p:xfrm>
        <a:graphic>
          <a:graphicData uri="http://schemas.openxmlformats.org/drawingml/2006/table">
            <a:tbl>
              <a:tblPr firstRow="1" bandRow="1">
                <a:tableStyleId>{5C22544A-7EE6-4342-B048-85BDC9FD1C3A}</a:tableStyleId>
              </a:tblPr>
              <a:tblGrid>
                <a:gridCol w="1132417"/>
                <a:gridCol w="1132417"/>
                <a:gridCol w="1132417"/>
                <a:gridCol w="1132417"/>
                <a:gridCol w="1132417"/>
                <a:gridCol w="1132417"/>
              </a:tblGrid>
              <a:tr h="370840">
                <a:tc>
                  <a:txBody>
                    <a:bodyPr/>
                    <a:lstStyle/>
                    <a:p>
                      <a:endParaRPr lang="fr-FR" dirty="0"/>
                    </a:p>
                  </a:txBody>
                  <a:tcPr/>
                </a:tc>
                <a:tc gridSpan="2">
                  <a:txBody>
                    <a:bodyPr/>
                    <a:lstStyle/>
                    <a:p>
                      <a:r>
                        <a:rPr lang="fr-FR" dirty="0" smtClean="0"/>
                        <a:t>Corpus NL</a:t>
                      </a:r>
                      <a:endParaRPr lang="fr-FR" dirty="0"/>
                    </a:p>
                  </a:txBody>
                  <a:tcPr/>
                </a:tc>
                <a:tc hMerge="1">
                  <a:txBody>
                    <a:bodyPr/>
                    <a:lstStyle/>
                    <a:p>
                      <a:endParaRPr lang="fr-FR" dirty="0"/>
                    </a:p>
                  </a:txBody>
                  <a:tcPr/>
                </a:tc>
                <a:tc gridSpan="2">
                  <a:txBody>
                    <a:bodyPr/>
                    <a:lstStyle/>
                    <a:p>
                      <a:r>
                        <a:rPr lang="fr-FR" dirty="0" smtClean="0"/>
                        <a:t>Corpus VL</a:t>
                      </a:r>
                      <a:endParaRPr lang="fr-FR" dirty="0"/>
                    </a:p>
                  </a:txBody>
                  <a:tcPr/>
                </a:tc>
                <a:tc hMerge="1">
                  <a:txBody>
                    <a:bodyPr/>
                    <a:lstStyle/>
                    <a:p>
                      <a:endParaRPr lang="fr-FR" dirty="0"/>
                    </a:p>
                  </a:txBody>
                  <a:tcPr/>
                </a:tc>
                <a:tc>
                  <a:txBody>
                    <a:bodyPr/>
                    <a:lstStyle/>
                    <a:p>
                      <a:endParaRPr lang="fr-FR" dirty="0"/>
                    </a:p>
                  </a:txBody>
                  <a:tcPr/>
                </a:tc>
              </a:tr>
              <a:tr h="370840">
                <a:tc>
                  <a:txBody>
                    <a:bodyPr/>
                    <a:lstStyle/>
                    <a:p>
                      <a:r>
                        <a:rPr lang="fr-FR" dirty="0" err="1" smtClean="0">
                          <a:solidFill>
                            <a:srgbClr val="A3171E"/>
                          </a:solidFill>
                        </a:rPr>
                        <a:t>Nou</a:t>
                      </a:r>
                      <a:r>
                        <a:rPr lang="fr-FR" dirty="0" smtClean="0">
                          <a:solidFill>
                            <a:srgbClr val="A3171E"/>
                          </a:solidFill>
                        </a:rPr>
                        <a:t>*</a:t>
                      </a:r>
                      <a:endParaRPr lang="fr-FR" dirty="0">
                        <a:solidFill>
                          <a:srgbClr val="A3171E"/>
                        </a:solidFill>
                      </a:endParaRPr>
                    </a:p>
                  </a:txBody>
                  <a:tcPr/>
                </a:tc>
                <a:tc>
                  <a:txBody>
                    <a:bodyPr/>
                    <a:lstStyle/>
                    <a:p>
                      <a:r>
                        <a:rPr lang="fr-FR" dirty="0" smtClean="0">
                          <a:solidFill>
                            <a:srgbClr val="A3171E"/>
                          </a:solidFill>
                        </a:rPr>
                        <a:t>49</a:t>
                      </a:r>
                      <a:endParaRPr lang="fr-FR" dirty="0">
                        <a:solidFill>
                          <a:srgbClr val="A3171E"/>
                        </a:solidFill>
                      </a:endParaRPr>
                    </a:p>
                  </a:txBody>
                  <a:tcPr/>
                </a:tc>
                <a:tc>
                  <a:txBody>
                    <a:bodyPr/>
                    <a:lstStyle/>
                    <a:p>
                      <a:endParaRPr lang="fr-FR" dirty="0">
                        <a:solidFill>
                          <a:srgbClr val="A3171E"/>
                        </a:solidFill>
                      </a:endParaRPr>
                    </a:p>
                  </a:txBody>
                  <a:tcPr/>
                </a:tc>
                <a:tc>
                  <a:txBody>
                    <a:bodyPr/>
                    <a:lstStyle/>
                    <a:p>
                      <a:r>
                        <a:rPr lang="fr-FR" dirty="0" smtClean="0">
                          <a:solidFill>
                            <a:srgbClr val="A3171E"/>
                          </a:solidFill>
                        </a:rPr>
                        <a:t>0</a:t>
                      </a:r>
                      <a:endParaRPr lang="fr-FR" dirty="0">
                        <a:solidFill>
                          <a:srgbClr val="A3171E"/>
                        </a:solidFill>
                      </a:endParaRPr>
                    </a:p>
                  </a:txBody>
                  <a:tcPr/>
                </a:tc>
                <a:tc>
                  <a:txBody>
                    <a:bodyPr/>
                    <a:lstStyle/>
                    <a:p>
                      <a:endParaRPr lang="fr-FR" dirty="0">
                        <a:solidFill>
                          <a:srgbClr val="A3171E"/>
                        </a:solidFill>
                      </a:endParaRPr>
                    </a:p>
                  </a:txBody>
                  <a:tcPr/>
                </a:tc>
                <a:tc>
                  <a:txBody>
                    <a:bodyPr/>
                    <a:lstStyle/>
                    <a:p>
                      <a:r>
                        <a:rPr lang="fr-FR" dirty="0" smtClean="0">
                          <a:solidFill>
                            <a:srgbClr val="A3171E"/>
                          </a:solidFill>
                        </a:rPr>
                        <a:t>P &lt; .0001</a:t>
                      </a:r>
                      <a:endParaRPr lang="fr-FR" dirty="0">
                        <a:solidFill>
                          <a:srgbClr val="A3171E"/>
                        </a:solidFill>
                      </a:endParaRPr>
                    </a:p>
                  </a:txBody>
                  <a:tcPr/>
                </a:tc>
              </a:tr>
              <a:tr h="370840">
                <a:tc>
                  <a:txBody>
                    <a:bodyPr/>
                    <a:lstStyle/>
                    <a:p>
                      <a:r>
                        <a:rPr lang="fr-FR" dirty="0" err="1" smtClean="0">
                          <a:solidFill>
                            <a:srgbClr val="A3171E"/>
                          </a:solidFill>
                        </a:rPr>
                        <a:t>Kom</a:t>
                      </a:r>
                      <a:r>
                        <a:rPr lang="fr-FR" baseline="0" dirty="0" smtClean="0">
                          <a:solidFill>
                            <a:srgbClr val="A3171E"/>
                          </a:solidFill>
                        </a:rPr>
                        <a:t> </a:t>
                      </a:r>
                      <a:r>
                        <a:rPr lang="fr-FR" baseline="0" dirty="0" err="1" smtClean="0">
                          <a:solidFill>
                            <a:srgbClr val="A3171E"/>
                          </a:solidFill>
                        </a:rPr>
                        <a:t>aan</a:t>
                      </a:r>
                      <a:r>
                        <a:rPr lang="fr-FR" baseline="0" dirty="0" smtClean="0">
                          <a:solidFill>
                            <a:srgbClr val="A3171E"/>
                          </a:solidFill>
                        </a:rPr>
                        <a:t>*</a:t>
                      </a:r>
                      <a:endParaRPr lang="fr-FR" dirty="0">
                        <a:solidFill>
                          <a:srgbClr val="A3171E"/>
                        </a:solidFill>
                      </a:endParaRPr>
                    </a:p>
                  </a:txBody>
                  <a:tcPr/>
                </a:tc>
                <a:tc>
                  <a:txBody>
                    <a:bodyPr/>
                    <a:lstStyle/>
                    <a:p>
                      <a:r>
                        <a:rPr lang="fr-FR" dirty="0" smtClean="0">
                          <a:solidFill>
                            <a:srgbClr val="A3171E"/>
                          </a:solidFill>
                        </a:rPr>
                        <a:t>0</a:t>
                      </a:r>
                      <a:endParaRPr lang="fr-FR" dirty="0">
                        <a:solidFill>
                          <a:srgbClr val="A3171E"/>
                        </a:solidFill>
                      </a:endParaRPr>
                    </a:p>
                  </a:txBody>
                  <a:tcPr/>
                </a:tc>
                <a:tc>
                  <a:txBody>
                    <a:bodyPr/>
                    <a:lstStyle/>
                    <a:p>
                      <a:endParaRPr lang="fr-FR" dirty="0">
                        <a:solidFill>
                          <a:srgbClr val="A3171E"/>
                        </a:solidFill>
                      </a:endParaRPr>
                    </a:p>
                  </a:txBody>
                  <a:tcPr/>
                </a:tc>
                <a:tc>
                  <a:txBody>
                    <a:bodyPr/>
                    <a:lstStyle/>
                    <a:p>
                      <a:r>
                        <a:rPr lang="fr-FR" dirty="0" smtClean="0">
                          <a:solidFill>
                            <a:srgbClr val="A3171E"/>
                          </a:solidFill>
                        </a:rPr>
                        <a:t>32</a:t>
                      </a:r>
                      <a:endParaRPr lang="fr-FR" dirty="0">
                        <a:solidFill>
                          <a:srgbClr val="A3171E"/>
                        </a:solidFill>
                      </a:endParaRPr>
                    </a:p>
                  </a:txBody>
                  <a:tcPr/>
                </a:tc>
                <a:tc>
                  <a:txBody>
                    <a:bodyPr/>
                    <a:lstStyle/>
                    <a:p>
                      <a:endParaRPr lang="fr-FR" dirty="0">
                        <a:solidFill>
                          <a:srgbClr val="A3171E"/>
                        </a:solidFill>
                      </a:endParaRPr>
                    </a:p>
                  </a:txBody>
                  <a:tcPr/>
                </a:tc>
                <a:tc>
                  <a:txBody>
                    <a:bodyPr/>
                    <a:lstStyle/>
                    <a:p>
                      <a:r>
                        <a:rPr lang="fr-FR" dirty="0" smtClean="0">
                          <a:solidFill>
                            <a:srgbClr val="A3171E"/>
                          </a:solidFill>
                        </a:rPr>
                        <a:t>P &lt; .05</a:t>
                      </a:r>
                      <a:endParaRPr lang="fr-FR" dirty="0">
                        <a:solidFill>
                          <a:srgbClr val="A3171E"/>
                        </a:solidFill>
                      </a:endParaRPr>
                    </a:p>
                  </a:txBody>
                  <a:tcPr/>
                </a:tc>
              </a:tr>
              <a:tr h="370840">
                <a:tc>
                  <a:txBody>
                    <a:bodyPr/>
                    <a:lstStyle/>
                    <a:p>
                      <a:r>
                        <a:rPr lang="fr-FR" dirty="0" smtClean="0"/>
                        <a:t>U</a:t>
                      </a:r>
                      <a:endParaRPr lang="fr-FR" dirty="0"/>
                    </a:p>
                  </a:txBody>
                  <a:tcPr/>
                </a:tc>
                <a:tc>
                  <a:txBody>
                    <a:bodyPr/>
                    <a:lstStyle/>
                    <a:p>
                      <a:r>
                        <a:rPr lang="fr-FR" dirty="0" smtClean="0"/>
                        <a:t>48</a:t>
                      </a:r>
                      <a:endParaRPr lang="fr-FR" dirty="0"/>
                    </a:p>
                  </a:txBody>
                  <a:tcPr/>
                </a:tc>
                <a:tc>
                  <a:txBody>
                    <a:bodyPr/>
                    <a:lstStyle/>
                    <a:p>
                      <a:endParaRPr lang="fr-FR" dirty="0"/>
                    </a:p>
                  </a:txBody>
                  <a:tcPr/>
                </a:tc>
                <a:tc>
                  <a:txBody>
                    <a:bodyPr/>
                    <a:lstStyle/>
                    <a:p>
                      <a:r>
                        <a:rPr lang="fr-FR" dirty="0" smtClean="0"/>
                        <a:t>49</a:t>
                      </a:r>
                      <a:endParaRPr lang="fr-FR" dirty="0"/>
                    </a:p>
                  </a:txBody>
                  <a:tcPr/>
                </a:tc>
                <a:tc>
                  <a:txBody>
                    <a:bodyPr/>
                    <a:lstStyle/>
                    <a:p>
                      <a:endParaRPr lang="fr-FR"/>
                    </a:p>
                  </a:txBody>
                  <a:tcPr/>
                </a:tc>
                <a:tc>
                  <a:txBody>
                    <a:bodyPr/>
                    <a:lstStyle/>
                    <a:p>
                      <a:r>
                        <a:rPr lang="fr-FR" dirty="0" smtClean="0"/>
                        <a:t>NS</a:t>
                      </a:r>
                      <a:endParaRPr lang="fr-FR" dirty="0"/>
                    </a:p>
                  </a:txBody>
                  <a:tcPr/>
                </a:tc>
              </a:tr>
              <a:tr h="370840">
                <a:tc>
                  <a:txBody>
                    <a:bodyPr/>
                    <a:lstStyle/>
                    <a:p>
                      <a:r>
                        <a:rPr lang="fr-FR" dirty="0" err="1" smtClean="0"/>
                        <a:t>Toch</a:t>
                      </a:r>
                      <a:endParaRPr lang="fr-FR" dirty="0"/>
                    </a:p>
                  </a:txBody>
                  <a:tcPr/>
                </a:tc>
                <a:tc>
                  <a:txBody>
                    <a:bodyPr/>
                    <a:lstStyle/>
                    <a:p>
                      <a:r>
                        <a:rPr lang="fr-FR" dirty="0" smtClean="0"/>
                        <a:t>45</a:t>
                      </a:r>
                      <a:endParaRPr lang="fr-FR" dirty="0"/>
                    </a:p>
                  </a:txBody>
                  <a:tcPr/>
                </a:tc>
                <a:tc>
                  <a:txBody>
                    <a:bodyPr/>
                    <a:lstStyle/>
                    <a:p>
                      <a:endParaRPr lang="fr-FR" dirty="0"/>
                    </a:p>
                  </a:txBody>
                  <a:tcPr/>
                </a:tc>
                <a:tc>
                  <a:txBody>
                    <a:bodyPr/>
                    <a:lstStyle/>
                    <a:p>
                      <a:r>
                        <a:rPr lang="fr-FR" dirty="0" smtClean="0"/>
                        <a:t>42</a:t>
                      </a:r>
                      <a:endParaRPr lang="fr-FR" dirty="0"/>
                    </a:p>
                  </a:txBody>
                  <a:tcPr/>
                </a:tc>
                <a:tc>
                  <a:txBody>
                    <a:bodyPr/>
                    <a:lstStyle/>
                    <a:p>
                      <a:endParaRPr lang="fr-FR"/>
                    </a:p>
                  </a:txBody>
                  <a:tcPr/>
                </a:tc>
                <a:tc>
                  <a:txBody>
                    <a:bodyPr/>
                    <a:lstStyle/>
                    <a:p>
                      <a:r>
                        <a:rPr lang="fr-FR" dirty="0" smtClean="0"/>
                        <a:t>NS</a:t>
                      </a:r>
                      <a:endParaRPr lang="fr-FR" dirty="0"/>
                    </a:p>
                  </a:txBody>
                  <a:tcPr/>
                </a:tc>
              </a:tr>
              <a:tr h="370840">
                <a:tc>
                  <a:txBody>
                    <a:bodyPr/>
                    <a:lstStyle/>
                    <a:p>
                      <a:r>
                        <a:rPr lang="fr-FR" dirty="0" smtClean="0">
                          <a:solidFill>
                            <a:schemeClr val="accent1">
                              <a:lumMod val="75000"/>
                            </a:schemeClr>
                          </a:solidFill>
                        </a:rPr>
                        <a:t>Nu</a:t>
                      </a:r>
                      <a:endParaRPr lang="fr-FR" dirty="0">
                        <a:solidFill>
                          <a:schemeClr val="accent1">
                            <a:lumMod val="75000"/>
                          </a:schemeClr>
                        </a:solidFill>
                      </a:endParaRPr>
                    </a:p>
                  </a:txBody>
                  <a:tcPr/>
                </a:tc>
                <a:tc>
                  <a:txBody>
                    <a:bodyPr/>
                    <a:lstStyle/>
                    <a:p>
                      <a:r>
                        <a:rPr lang="fr-FR" dirty="0" smtClean="0">
                          <a:solidFill>
                            <a:schemeClr val="accent1">
                              <a:lumMod val="75000"/>
                            </a:schemeClr>
                          </a:solidFill>
                        </a:rPr>
                        <a:t>44</a:t>
                      </a:r>
                      <a:endParaRPr lang="fr-FR" dirty="0">
                        <a:solidFill>
                          <a:schemeClr val="accent1">
                            <a:lumMod val="75000"/>
                          </a:schemeClr>
                        </a:solidFill>
                      </a:endParaRPr>
                    </a:p>
                  </a:txBody>
                  <a:tcPr/>
                </a:tc>
                <a:tc>
                  <a:txBody>
                    <a:bodyPr/>
                    <a:lstStyle/>
                    <a:p>
                      <a:endParaRPr lang="fr-FR" dirty="0">
                        <a:solidFill>
                          <a:schemeClr val="accent1">
                            <a:lumMod val="75000"/>
                          </a:schemeClr>
                        </a:solidFill>
                      </a:endParaRPr>
                    </a:p>
                  </a:txBody>
                  <a:tcPr/>
                </a:tc>
                <a:tc>
                  <a:txBody>
                    <a:bodyPr/>
                    <a:lstStyle/>
                    <a:p>
                      <a:r>
                        <a:rPr lang="fr-FR" dirty="0" smtClean="0">
                          <a:solidFill>
                            <a:schemeClr val="accent1">
                              <a:lumMod val="75000"/>
                            </a:schemeClr>
                          </a:solidFill>
                        </a:rPr>
                        <a:t>69</a:t>
                      </a:r>
                      <a:endParaRPr lang="fr-FR" dirty="0">
                        <a:solidFill>
                          <a:schemeClr val="accent1">
                            <a:lumMod val="75000"/>
                          </a:schemeClr>
                        </a:solidFill>
                      </a:endParaRPr>
                    </a:p>
                  </a:txBody>
                  <a:tcPr/>
                </a:tc>
                <a:tc>
                  <a:txBody>
                    <a:bodyPr/>
                    <a:lstStyle/>
                    <a:p>
                      <a:endParaRPr lang="fr-FR" dirty="0"/>
                    </a:p>
                  </a:txBody>
                  <a:tcPr/>
                </a:tc>
                <a:tc>
                  <a:txBody>
                    <a:bodyPr/>
                    <a:lstStyle/>
                    <a:p>
                      <a:r>
                        <a:rPr lang="fr-FR" dirty="0" smtClean="0"/>
                        <a:t>NS</a:t>
                      </a:r>
                      <a:endParaRPr lang="fr-FR" dirty="0"/>
                    </a:p>
                  </a:txBody>
                  <a:tcPr/>
                </a:tc>
              </a:tr>
              <a:tr h="370840">
                <a:tc>
                  <a:txBody>
                    <a:bodyPr/>
                    <a:lstStyle/>
                    <a:p>
                      <a:r>
                        <a:rPr lang="fr-FR" dirty="0" err="1" smtClean="0">
                          <a:solidFill>
                            <a:schemeClr val="accent1">
                              <a:lumMod val="75000"/>
                            </a:schemeClr>
                          </a:solidFill>
                        </a:rPr>
                        <a:t>Ie</a:t>
                      </a:r>
                      <a:r>
                        <a:rPr lang="fr-FR" dirty="0" smtClean="0">
                          <a:solidFill>
                            <a:schemeClr val="accent1">
                              <a:lumMod val="75000"/>
                            </a:schemeClr>
                          </a:solidFill>
                        </a:rPr>
                        <a:t> (</a:t>
                      </a:r>
                      <a:r>
                        <a:rPr lang="fr-FR" dirty="0" err="1" smtClean="0">
                          <a:solidFill>
                            <a:schemeClr val="accent1">
                              <a:lumMod val="75000"/>
                            </a:schemeClr>
                          </a:solidFill>
                        </a:rPr>
                        <a:t>hij</a:t>
                      </a:r>
                      <a:r>
                        <a:rPr lang="fr-FR" dirty="0" smtClean="0">
                          <a:solidFill>
                            <a:schemeClr val="accent1">
                              <a:lumMod val="75000"/>
                            </a:schemeClr>
                          </a:solidFill>
                        </a:rPr>
                        <a:t>)</a:t>
                      </a:r>
                      <a:endParaRPr lang="fr-FR" dirty="0">
                        <a:solidFill>
                          <a:schemeClr val="accent1">
                            <a:lumMod val="75000"/>
                          </a:schemeClr>
                        </a:solidFill>
                      </a:endParaRPr>
                    </a:p>
                  </a:txBody>
                  <a:tcPr/>
                </a:tc>
                <a:tc>
                  <a:txBody>
                    <a:bodyPr/>
                    <a:lstStyle/>
                    <a:p>
                      <a:r>
                        <a:rPr lang="fr-FR" dirty="0" smtClean="0">
                          <a:solidFill>
                            <a:schemeClr val="accent1">
                              <a:lumMod val="75000"/>
                            </a:schemeClr>
                          </a:solidFill>
                        </a:rPr>
                        <a:t>29</a:t>
                      </a:r>
                      <a:endParaRPr lang="fr-FR" dirty="0">
                        <a:solidFill>
                          <a:schemeClr val="accent1">
                            <a:lumMod val="75000"/>
                          </a:schemeClr>
                        </a:solidFill>
                      </a:endParaRPr>
                    </a:p>
                  </a:txBody>
                  <a:tcPr/>
                </a:tc>
                <a:tc>
                  <a:txBody>
                    <a:bodyPr/>
                    <a:lstStyle/>
                    <a:p>
                      <a:endParaRPr lang="fr-FR" dirty="0">
                        <a:solidFill>
                          <a:schemeClr val="accent1">
                            <a:lumMod val="75000"/>
                          </a:schemeClr>
                        </a:solidFill>
                      </a:endParaRPr>
                    </a:p>
                  </a:txBody>
                  <a:tcPr/>
                </a:tc>
                <a:tc>
                  <a:txBody>
                    <a:bodyPr/>
                    <a:lstStyle/>
                    <a:p>
                      <a:r>
                        <a:rPr lang="fr-FR" dirty="0" smtClean="0">
                          <a:solidFill>
                            <a:schemeClr val="accent1">
                              <a:lumMod val="75000"/>
                            </a:schemeClr>
                          </a:solidFill>
                        </a:rPr>
                        <a:t>7</a:t>
                      </a:r>
                      <a:endParaRPr lang="fr-FR" dirty="0">
                        <a:solidFill>
                          <a:schemeClr val="accent1">
                            <a:lumMod val="75000"/>
                          </a:schemeClr>
                        </a:solidFill>
                      </a:endParaRPr>
                    </a:p>
                  </a:txBody>
                  <a:tcPr/>
                </a:tc>
                <a:tc>
                  <a:txBody>
                    <a:bodyPr/>
                    <a:lstStyle/>
                    <a:p>
                      <a:endParaRPr lang="fr-FR" dirty="0"/>
                    </a:p>
                  </a:txBody>
                  <a:tcPr/>
                </a:tc>
                <a:tc>
                  <a:txBody>
                    <a:bodyPr/>
                    <a:lstStyle/>
                    <a:p>
                      <a:r>
                        <a:rPr lang="fr-FR" dirty="0" smtClean="0"/>
                        <a:t>NS</a:t>
                      </a:r>
                      <a:endParaRPr lang="fr-FR" dirty="0"/>
                    </a:p>
                  </a:txBody>
                  <a:tcPr/>
                </a:tc>
              </a:tr>
              <a:tr h="370840">
                <a:tc>
                  <a:txBody>
                    <a:bodyPr/>
                    <a:lstStyle/>
                    <a:p>
                      <a:r>
                        <a:rPr lang="fr-FR" dirty="0" err="1" smtClean="0">
                          <a:solidFill>
                            <a:schemeClr val="accent1">
                              <a:lumMod val="75000"/>
                            </a:schemeClr>
                          </a:solidFill>
                        </a:rPr>
                        <a:t>Kom</a:t>
                      </a:r>
                      <a:r>
                        <a:rPr lang="fr-FR" dirty="0" smtClean="0">
                          <a:solidFill>
                            <a:schemeClr val="accent1">
                              <a:lumMod val="75000"/>
                            </a:schemeClr>
                          </a:solidFill>
                        </a:rPr>
                        <a:t> op</a:t>
                      </a:r>
                      <a:endParaRPr lang="fr-FR" dirty="0">
                        <a:solidFill>
                          <a:schemeClr val="accent1">
                            <a:lumMod val="75000"/>
                          </a:schemeClr>
                        </a:solidFill>
                      </a:endParaRPr>
                    </a:p>
                  </a:txBody>
                  <a:tcPr/>
                </a:tc>
                <a:tc>
                  <a:txBody>
                    <a:bodyPr/>
                    <a:lstStyle/>
                    <a:p>
                      <a:r>
                        <a:rPr lang="fr-FR" dirty="0" smtClean="0">
                          <a:solidFill>
                            <a:schemeClr val="accent1">
                              <a:lumMod val="75000"/>
                            </a:schemeClr>
                          </a:solidFill>
                        </a:rPr>
                        <a:t>21</a:t>
                      </a:r>
                      <a:endParaRPr lang="fr-FR" dirty="0">
                        <a:solidFill>
                          <a:schemeClr val="accent1">
                            <a:lumMod val="75000"/>
                          </a:schemeClr>
                        </a:solidFill>
                      </a:endParaRPr>
                    </a:p>
                  </a:txBody>
                  <a:tcPr/>
                </a:tc>
                <a:tc>
                  <a:txBody>
                    <a:bodyPr/>
                    <a:lstStyle/>
                    <a:p>
                      <a:endParaRPr lang="fr-FR" dirty="0">
                        <a:solidFill>
                          <a:schemeClr val="accent1">
                            <a:lumMod val="75000"/>
                          </a:schemeClr>
                        </a:solidFill>
                      </a:endParaRPr>
                    </a:p>
                  </a:txBody>
                  <a:tcPr/>
                </a:tc>
                <a:tc>
                  <a:txBody>
                    <a:bodyPr/>
                    <a:lstStyle/>
                    <a:p>
                      <a:r>
                        <a:rPr lang="fr-FR" dirty="0" smtClean="0">
                          <a:solidFill>
                            <a:schemeClr val="accent1">
                              <a:lumMod val="75000"/>
                            </a:schemeClr>
                          </a:solidFill>
                        </a:rPr>
                        <a:t>0</a:t>
                      </a:r>
                      <a:endParaRPr lang="fr-FR" dirty="0">
                        <a:solidFill>
                          <a:schemeClr val="accent1">
                            <a:lumMod val="75000"/>
                          </a:schemeClr>
                        </a:solidFill>
                      </a:endParaRPr>
                    </a:p>
                  </a:txBody>
                  <a:tcPr/>
                </a:tc>
                <a:tc>
                  <a:txBody>
                    <a:bodyPr/>
                    <a:lstStyle/>
                    <a:p>
                      <a:endParaRPr lang="fr-FR" dirty="0"/>
                    </a:p>
                  </a:txBody>
                  <a:tcPr/>
                </a:tc>
                <a:tc>
                  <a:txBody>
                    <a:bodyPr/>
                    <a:lstStyle/>
                    <a:p>
                      <a:r>
                        <a:rPr lang="fr-FR" dirty="0" smtClean="0"/>
                        <a:t>NS</a:t>
                      </a:r>
                      <a:endParaRPr lang="fr-FR" dirty="0"/>
                    </a:p>
                  </a:txBody>
                  <a:tcPr/>
                </a:tc>
              </a:tr>
              <a:tr h="370840">
                <a:tc>
                  <a:txBody>
                    <a:bodyPr/>
                    <a:lstStyle/>
                    <a:p>
                      <a:r>
                        <a:rPr lang="fr-FR" dirty="0" err="1" smtClean="0"/>
                        <a:t>Hoor</a:t>
                      </a:r>
                      <a:endParaRPr lang="fr-FR" dirty="0"/>
                    </a:p>
                  </a:txBody>
                  <a:tcPr/>
                </a:tc>
                <a:tc>
                  <a:txBody>
                    <a:bodyPr/>
                    <a:lstStyle/>
                    <a:p>
                      <a:r>
                        <a:rPr lang="fr-FR" dirty="0" smtClean="0"/>
                        <a:t>16</a:t>
                      </a:r>
                      <a:endParaRPr lang="fr-FR" dirty="0"/>
                    </a:p>
                  </a:txBody>
                  <a:tcPr/>
                </a:tc>
                <a:tc>
                  <a:txBody>
                    <a:bodyPr/>
                    <a:lstStyle/>
                    <a:p>
                      <a:endParaRPr lang="fr-FR" dirty="0"/>
                    </a:p>
                  </a:txBody>
                  <a:tcPr/>
                </a:tc>
                <a:tc>
                  <a:txBody>
                    <a:bodyPr/>
                    <a:lstStyle/>
                    <a:p>
                      <a:r>
                        <a:rPr lang="fr-FR" dirty="0" smtClean="0"/>
                        <a:t>8</a:t>
                      </a:r>
                      <a:endParaRPr lang="fr-FR" dirty="0"/>
                    </a:p>
                  </a:txBody>
                  <a:tcPr/>
                </a:tc>
                <a:tc>
                  <a:txBody>
                    <a:bodyPr/>
                    <a:lstStyle/>
                    <a:p>
                      <a:endParaRPr lang="fr-FR" dirty="0"/>
                    </a:p>
                  </a:txBody>
                  <a:tcPr/>
                </a:tc>
                <a:tc>
                  <a:txBody>
                    <a:bodyPr/>
                    <a:lstStyle/>
                    <a:p>
                      <a:r>
                        <a:rPr lang="fr-FR" dirty="0" smtClean="0"/>
                        <a:t>NS</a:t>
                      </a:r>
                      <a:endParaRPr lang="fr-FR" dirty="0"/>
                    </a:p>
                  </a:txBody>
                  <a:tcPr/>
                </a:tc>
              </a:tr>
              <a:tr h="370840">
                <a:tc>
                  <a:txBody>
                    <a:bodyPr/>
                    <a:lstStyle/>
                    <a:p>
                      <a:r>
                        <a:rPr lang="fr-FR" dirty="0" err="1" smtClean="0"/>
                        <a:t>Leuk</a:t>
                      </a:r>
                      <a:endParaRPr lang="fr-FR" dirty="0"/>
                    </a:p>
                  </a:txBody>
                  <a:tcPr/>
                </a:tc>
                <a:tc>
                  <a:txBody>
                    <a:bodyPr/>
                    <a:lstStyle/>
                    <a:p>
                      <a:r>
                        <a:rPr lang="fr-FR" dirty="0" smtClean="0"/>
                        <a:t>8</a:t>
                      </a:r>
                      <a:endParaRPr lang="fr-FR" dirty="0"/>
                    </a:p>
                  </a:txBody>
                  <a:tcPr/>
                </a:tc>
                <a:tc>
                  <a:txBody>
                    <a:bodyPr/>
                    <a:lstStyle/>
                    <a:p>
                      <a:endParaRPr lang="fr-FR" dirty="0"/>
                    </a:p>
                  </a:txBody>
                  <a:tcPr/>
                </a:tc>
                <a:tc>
                  <a:txBody>
                    <a:bodyPr/>
                    <a:lstStyle/>
                    <a:p>
                      <a:r>
                        <a:rPr lang="fr-FR" dirty="0" smtClean="0"/>
                        <a:t>4</a:t>
                      </a:r>
                      <a:endParaRPr lang="fr-FR" dirty="0"/>
                    </a:p>
                  </a:txBody>
                  <a:tcPr/>
                </a:tc>
                <a:tc>
                  <a:txBody>
                    <a:bodyPr/>
                    <a:lstStyle/>
                    <a:p>
                      <a:endParaRPr lang="fr-FR" dirty="0"/>
                    </a:p>
                  </a:txBody>
                  <a:tcPr/>
                </a:tc>
                <a:tc>
                  <a:txBody>
                    <a:bodyPr/>
                    <a:lstStyle/>
                    <a:p>
                      <a:r>
                        <a:rPr lang="fr-FR" dirty="0" smtClean="0"/>
                        <a:t>NS</a:t>
                      </a:r>
                      <a:endParaRPr lang="fr-FR" dirty="0"/>
                    </a:p>
                  </a:txBody>
                  <a:tcPr/>
                </a:tc>
              </a:tr>
            </a:tbl>
          </a:graphicData>
        </a:graphic>
      </p:graphicFrame>
    </p:spTree>
    <p:extLst>
      <p:ext uri="{BB962C8B-B14F-4D97-AF65-F5344CB8AC3E}">
        <p14:creationId xmlns:p14="http://schemas.microsoft.com/office/powerpoint/2010/main" val="3009070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Frequentielijsten</a:t>
            </a:r>
            <a:endParaRPr lang="fr-FR" dirty="0"/>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1578036329"/>
              </p:ext>
            </p:extLst>
          </p:nvPr>
        </p:nvGraphicFramePr>
        <p:xfrm>
          <a:off x="609600" y="1352550"/>
          <a:ext cx="6794502" cy="3337560"/>
        </p:xfrm>
        <a:graphic>
          <a:graphicData uri="http://schemas.openxmlformats.org/drawingml/2006/table">
            <a:tbl>
              <a:tblPr firstRow="1" bandRow="1">
                <a:tableStyleId>{5C22544A-7EE6-4342-B048-85BDC9FD1C3A}</a:tableStyleId>
              </a:tblPr>
              <a:tblGrid>
                <a:gridCol w="1298104"/>
                <a:gridCol w="966730"/>
                <a:gridCol w="1132417"/>
                <a:gridCol w="1132417"/>
                <a:gridCol w="1132417"/>
                <a:gridCol w="1132417"/>
              </a:tblGrid>
              <a:tr h="370840">
                <a:tc>
                  <a:txBody>
                    <a:bodyPr/>
                    <a:lstStyle/>
                    <a:p>
                      <a:endParaRPr lang="fr-FR" dirty="0"/>
                    </a:p>
                  </a:txBody>
                  <a:tcPr/>
                </a:tc>
                <a:tc gridSpan="2">
                  <a:txBody>
                    <a:bodyPr/>
                    <a:lstStyle/>
                    <a:p>
                      <a:r>
                        <a:rPr lang="fr-FR" dirty="0" smtClean="0"/>
                        <a:t>Corpus NL</a:t>
                      </a:r>
                      <a:endParaRPr lang="fr-FR" dirty="0"/>
                    </a:p>
                  </a:txBody>
                  <a:tcPr/>
                </a:tc>
                <a:tc hMerge="1">
                  <a:txBody>
                    <a:bodyPr/>
                    <a:lstStyle/>
                    <a:p>
                      <a:endParaRPr lang="fr-FR" dirty="0"/>
                    </a:p>
                  </a:txBody>
                  <a:tcPr/>
                </a:tc>
                <a:tc gridSpan="2">
                  <a:txBody>
                    <a:bodyPr/>
                    <a:lstStyle/>
                    <a:p>
                      <a:r>
                        <a:rPr lang="fr-FR" dirty="0" smtClean="0"/>
                        <a:t>Corpus VL</a:t>
                      </a:r>
                      <a:endParaRPr lang="fr-FR" dirty="0"/>
                    </a:p>
                  </a:txBody>
                  <a:tcPr/>
                </a:tc>
                <a:tc hMerge="1">
                  <a:txBody>
                    <a:bodyPr/>
                    <a:lstStyle/>
                    <a:p>
                      <a:endParaRPr lang="fr-FR" dirty="0"/>
                    </a:p>
                  </a:txBody>
                  <a:tcPr/>
                </a:tc>
                <a:tc>
                  <a:txBody>
                    <a:bodyPr/>
                    <a:lstStyle/>
                    <a:p>
                      <a:endParaRPr lang="fr-FR" dirty="0"/>
                    </a:p>
                  </a:txBody>
                  <a:tcPr/>
                </a:tc>
              </a:tr>
              <a:tr h="370840">
                <a:tc>
                  <a:txBody>
                    <a:bodyPr/>
                    <a:lstStyle/>
                    <a:p>
                      <a:r>
                        <a:rPr lang="fr-FR" dirty="0" err="1" smtClean="0"/>
                        <a:t>Ach</a:t>
                      </a:r>
                      <a:endParaRPr lang="fr-FR" dirty="0"/>
                    </a:p>
                  </a:txBody>
                  <a:tcPr/>
                </a:tc>
                <a:tc>
                  <a:txBody>
                    <a:bodyPr/>
                    <a:lstStyle/>
                    <a:p>
                      <a:r>
                        <a:rPr lang="fr-FR" dirty="0" smtClean="0"/>
                        <a:t>5</a:t>
                      </a:r>
                      <a:endParaRPr lang="fr-FR" dirty="0"/>
                    </a:p>
                  </a:txBody>
                  <a:tcPr/>
                </a:tc>
                <a:tc>
                  <a:txBody>
                    <a:bodyPr/>
                    <a:lstStyle/>
                    <a:p>
                      <a:endParaRPr lang="fr-FR" dirty="0"/>
                    </a:p>
                  </a:txBody>
                  <a:tcPr/>
                </a:tc>
                <a:tc>
                  <a:txBody>
                    <a:bodyPr/>
                    <a:lstStyle/>
                    <a:p>
                      <a:r>
                        <a:rPr lang="fr-FR" dirty="0" smtClean="0"/>
                        <a:t>2</a:t>
                      </a:r>
                      <a:endParaRPr lang="fr-FR" dirty="0"/>
                    </a:p>
                  </a:txBody>
                  <a:tcPr/>
                </a:tc>
                <a:tc>
                  <a:txBody>
                    <a:bodyPr/>
                    <a:lstStyle/>
                    <a:p>
                      <a:endParaRPr lang="fr-FR" dirty="0"/>
                    </a:p>
                  </a:txBody>
                  <a:tcPr/>
                </a:tc>
                <a:tc>
                  <a:txBody>
                    <a:bodyPr/>
                    <a:lstStyle/>
                    <a:p>
                      <a:r>
                        <a:rPr lang="fr-FR" dirty="0" smtClean="0"/>
                        <a:t>NS</a:t>
                      </a:r>
                      <a:endParaRPr lang="fr-FR" dirty="0"/>
                    </a:p>
                  </a:txBody>
                  <a:tcPr/>
                </a:tc>
              </a:tr>
              <a:tr h="370840">
                <a:tc>
                  <a:txBody>
                    <a:bodyPr/>
                    <a:lstStyle/>
                    <a:p>
                      <a:r>
                        <a:rPr lang="fr-FR" dirty="0" smtClean="0"/>
                        <a:t>Cool</a:t>
                      </a:r>
                      <a:endParaRPr lang="fr-FR" dirty="0"/>
                    </a:p>
                  </a:txBody>
                  <a:tcPr/>
                </a:tc>
                <a:tc>
                  <a:txBody>
                    <a:bodyPr/>
                    <a:lstStyle/>
                    <a:p>
                      <a:r>
                        <a:rPr lang="fr-FR" dirty="0" smtClean="0"/>
                        <a:t>2</a:t>
                      </a:r>
                      <a:endParaRPr lang="fr-FR" dirty="0"/>
                    </a:p>
                  </a:txBody>
                  <a:tcPr/>
                </a:tc>
                <a:tc>
                  <a:txBody>
                    <a:bodyPr/>
                    <a:lstStyle/>
                    <a:p>
                      <a:endParaRPr lang="fr-FR"/>
                    </a:p>
                  </a:txBody>
                  <a:tcPr/>
                </a:tc>
                <a:tc>
                  <a:txBody>
                    <a:bodyPr/>
                    <a:lstStyle/>
                    <a:p>
                      <a:r>
                        <a:rPr lang="fr-FR" dirty="0" smtClean="0"/>
                        <a:t>2</a:t>
                      </a:r>
                      <a:endParaRPr lang="fr-FR" dirty="0"/>
                    </a:p>
                  </a:txBody>
                  <a:tcPr/>
                </a:tc>
                <a:tc>
                  <a:txBody>
                    <a:bodyPr/>
                    <a:lstStyle/>
                    <a:p>
                      <a:endParaRPr lang="fr-FR" dirty="0"/>
                    </a:p>
                  </a:txBody>
                  <a:tcPr/>
                </a:tc>
                <a:tc>
                  <a:txBody>
                    <a:bodyPr/>
                    <a:lstStyle/>
                    <a:p>
                      <a:r>
                        <a:rPr lang="fr-FR" dirty="0" smtClean="0"/>
                        <a:t>NS</a:t>
                      </a:r>
                      <a:endParaRPr lang="fr-FR" dirty="0"/>
                    </a:p>
                  </a:txBody>
                  <a:tcPr/>
                </a:tc>
              </a:tr>
              <a:tr h="370840">
                <a:tc>
                  <a:txBody>
                    <a:bodyPr/>
                    <a:lstStyle/>
                    <a:p>
                      <a:r>
                        <a:rPr lang="fr-FR" dirty="0" err="1" smtClean="0"/>
                        <a:t>Geinig</a:t>
                      </a:r>
                      <a:endParaRPr lang="fr-FR" dirty="0"/>
                    </a:p>
                  </a:txBody>
                  <a:tcPr/>
                </a:tc>
                <a:tc>
                  <a:txBody>
                    <a:bodyPr/>
                    <a:lstStyle/>
                    <a:p>
                      <a:r>
                        <a:rPr lang="fr-FR" dirty="0" smtClean="0"/>
                        <a:t>2</a:t>
                      </a:r>
                      <a:endParaRPr lang="fr-FR" dirty="0"/>
                    </a:p>
                  </a:txBody>
                  <a:tcPr/>
                </a:tc>
                <a:tc>
                  <a:txBody>
                    <a:bodyPr/>
                    <a:lstStyle/>
                    <a:p>
                      <a:endParaRPr lang="fr-FR" dirty="0"/>
                    </a:p>
                  </a:txBody>
                  <a:tcPr/>
                </a:tc>
                <a:tc>
                  <a:txBody>
                    <a:bodyPr/>
                    <a:lstStyle/>
                    <a:p>
                      <a:r>
                        <a:rPr lang="fr-FR" dirty="0" smtClean="0"/>
                        <a:t>0</a:t>
                      </a:r>
                      <a:endParaRPr lang="fr-FR" dirty="0"/>
                    </a:p>
                  </a:txBody>
                  <a:tcPr/>
                </a:tc>
                <a:tc>
                  <a:txBody>
                    <a:bodyPr/>
                    <a:lstStyle/>
                    <a:p>
                      <a:endParaRPr lang="fr-FR" dirty="0"/>
                    </a:p>
                  </a:txBody>
                  <a:tcPr/>
                </a:tc>
                <a:tc>
                  <a:txBody>
                    <a:bodyPr/>
                    <a:lstStyle/>
                    <a:p>
                      <a:r>
                        <a:rPr lang="fr-FR" dirty="0" smtClean="0"/>
                        <a:t>NS</a:t>
                      </a:r>
                      <a:endParaRPr lang="fr-FR" dirty="0"/>
                    </a:p>
                  </a:txBody>
                  <a:tcPr/>
                </a:tc>
              </a:tr>
              <a:tr h="370840">
                <a:tc>
                  <a:txBody>
                    <a:bodyPr/>
                    <a:lstStyle/>
                    <a:p>
                      <a:r>
                        <a:rPr lang="fr-FR" dirty="0" smtClean="0">
                          <a:solidFill>
                            <a:schemeClr val="accent1">
                              <a:lumMod val="75000"/>
                            </a:schemeClr>
                          </a:solidFill>
                        </a:rPr>
                        <a:t>Ge/</a:t>
                      </a:r>
                      <a:r>
                        <a:rPr lang="fr-FR" dirty="0" err="1" smtClean="0">
                          <a:solidFill>
                            <a:schemeClr val="accent1">
                              <a:lumMod val="75000"/>
                            </a:schemeClr>
                          </a:solidFill>
                        </a:rPr>
                        <a:t>gij</a:t>
                      </a:r>
                      <a:endParaRPr lang="fr-FR" dirty="0">
                        <a:solidFill>
                          <a:schemeClr val="accent1">
                            <a:lumMod val="75000"/>
                          </a:schemeClr>
                        </a:solidFill>
                      </a:endParaRPr>
                    </a:p>
                  </a:txBody>
                  <a:tcPr/>
                </a:tc>
                <a:tc>
                  <a:txBody>
                    <a:bodyPr/>
                    <a:lstStyle/>
                    <a:p>
                      <a:r>
                        <a:rPr lang="fr-FR" dirty="0" smtClean="0">
                          <a:solidFill>
                            <a:schemeClr val="accent1">
                              <a:lumMod val="75000"/>
                            </a:schemeClr>
                          </a:solidFill>
                        </a:rPr>
                        <a:t>0</a:t>
                      </a:r>
                      <a:endParaRPr lang="fr-FR" dirty="0">
                        <a:solidFill>
                          <a:schemeClr val="accent1">
                            <a:lumMod val="75000"/>
                          </a:schemeClr>
                        </a:solidFill>
                      </a:endParaRPr>
                    </a:p>
                  </a:txBody>
                  <a:tcPr/>
                </a:tc>
                <a:tc>
                  <a:txBody>
                    <a:bodyPr/>
                    <a:lstStyle/>
                    <a:p>
                      <a:endParaRPr lang="fr-FR" dirty="0">
                        <a:solidFill>
                          <a:schemeClr val="accent1">
                            <a:lumMod val="75000"/>
                          </a:schemeClr>
                        </a:solidFill>
                      </a:endParaRPr>
                    </a:p>
                  </a:txBody>
                  <a:tcPr/>
                </a:tc>
                <a:tc>
                  <a:txBody>
                    <a:bodyPr/>
                    <a:lstStyle/>
                    <a:p>
                      <a:r>
                        <a:rPr lang="fr-FR" dirty="0" smtClean="0">
                          <a:solidFill>
                            <a:schemeClr val="accent1">
                              <a:lumMod val="75000"/>
                            </a:schemeClr>
                          </a:solidFill>
                        </a:rPr>
                        <a:t>6</a:t>
                      </a:r>
                      <a:endParaRPr lang="fr-FR" dirty="0">
                        <a:solidFill>
                          <a:schemeClr val="accent1">
                            <a:lumMod val="75000"/>
                          </a:schemeClr>
                        </a:solidFill>
                      </a:endParaRPr>
                    </a:p>
                  </a:txBody>
                  <a:tcPr/>
                </a:tc>
                <a:tc>
                  <a:txBody>
                    <a:bodyPr/>
                    <a:lstStyle/>
                    <a:p>
                      <a:endParaRPr lang="fr-FR" dirty="0"/>
                    </a:p>
                  </a:txBody>
                  <a:tcPr/>
                </a:tc>
                <a:tc>
                  <a:txBody>
                    <a:bodyPr/>
                    <a:lstStyle/>
                    <a:p>
                      <a:r>
                        <a:rPr lang="fr-FR" dirty="0" smtClean="0"/>
                        <a:t>NS</a:t>
                      </a:r>
                      <a:endParaRPr lang="fr-FR" dirty="0"/>
                    </a:p>
                  </a:txBody>
                  <a:tcPr/>
                </a:tc>
              </a:tr>
              <a:tr h="370840">
                <a:tc>
                  <a:txBody>
                    <a:bodyPr/>
                    <a:lstStyle/>
                    <a:p>
                      <a:r>
                        <a:rPr lang="fr-FR" dirty="0" smtClean="0"/>
                        <a:t>Brol</a:t>
                      </a:r>
                      <a:endParaRPr lang="fr-FR" dirty="0"/>
                    </a:p>
                  </a:txBody>
                  <a:tcPr/>
                </a:tc>
                <a:tc>
                  <a:txBody>
                    <a:bodyPr/>
                    <a:lstStyle/>
                    <a:p>
                      <a:r>
                        <a:rPr lang="fr-FR" dirty="0" smtClean="0"/>
                        <a:t>0</a:t>
                      </a:r>
                      <a:endParaRPr lang="fr-FR" dirty="0"/>
                    </a:p>
                  </a:txBody>
                  <a:tcPr/>
                </a:tc>
                <a:tc>
                  <a:txBody>
                    <a:bodyPr/>
                    <a:lstStyle/>
                    <a:p>
                      <a:endParaRPr lang="fr-FR" dirty="0"/>
                    </a:p>
                  </a:txBody>
                  <a:tcPr/>
                </a:tc>
                <a:tc>
                  <a:txBody>
                    <a:bodyPr/>
                    <a:lstStyle/>
                    <a:p>
                      <a:r>
                        <a:rPr lang="fr-FR" dirty="0" smtClean="0"/>
                        <a:t>2</a:t>
                      </a:r>
                      <a:endParaRPr lang="fr-FR" dirty="0"/>
                    </a:p>
                  </a:txBody>
                  <a:tcPr/>
                </a:tc>
                <a:tc>
                  <a:txBody>
                    <a:bodyPr/>
                    <a:lstStyle/>
                    <a:p>
                      <a:endParaRPr lang="fr-FR" dirty="0"/>
                    </a:p>
                  </a:txBody>
                  <a:tcPr/>
                </a:tc>
                <a:tc>
                  <a:txBody>
                    <a:bodyPr/>
                    <a:lstStyle/>
                    <a:p>
                      <a:r>
                        <a:rPr lang="fr-FR" dirty="0" smtClean="0"/>
                        <a:t>NS</a:t>
                      </a:r>
                      <a:endParaRPr lang="fr-FR" dirty="0"/>
                    </a:p>
                  </a:txBody>
                  <a:tcPr/>
                </a:tc>
              </a:tr>
              <a:tr h="370840">
                <a:tc>
                  <a:txBody>
                    <a:bodyPr/>
                    <a:lstStyle/>
                    <a:p>
                      <a:r>
                        <a:rPr lang="fr-FR" dirty="0" err="1" smtClean="0"/>
                        <a:t>plezant</a:t>
                      </a:r>
                      <a:endParaRPr lang="fr-FR" dirty="0"/>
                    </a:p>
                  </a:txBody>
                  <a:tcPr/>
                </a:tc>
                <a:tc>
                  <a:txBody>
                    <a:bodyPr/>
                    <a:lstStyle/>
                    <a:p>
                      <a:r>
                        <a:rPr lang="fr-FR" dirty="0" smtClean="0"/>
                        <a:t>0</a:t>
                      </a:r>
                      <a:endParaRPr lang="fr-FR" dirty="0"/>
                    </a:p>
                  </a:txBody>
                  <a:tcPr/>
                </a:tc>
                <a:tc>
                  <a:txBody>
                    <a:bodyPr/>
                    <a:lstStyle/>
                    <a:p>
                      <a:endParaRPr lang="fr-FR" dirty="0"/>
                    </a:p>
                  </a:txBody>
                  <a:tcPr/>
                </a:tc>
                <a:tc>
                  <a:txBody>
                    <a:bodyPr/>
                    <a:lstStyle/>
                    <a:p>
                      <a:r>
                        <a:rPr lang="fr-FR" dirty="0" smtClean="0"/>
                        <a:t>1</a:t>
                      </a:r>
                      <a:endParaRPr lang="fr-FR" dirty="0"/>
                    </a:p>
                  </a:txBody>
                  <a:tcPr/>
                </a:tc>
                <a:tc>
                  <a:txBody>
                    <a:bodyPr/>
                    <a:lstStyle/>
                    <a:p>
                      <a:endParaRPr lang="fr-FR" dirty="0"/>
                    </a:p>
                  </a:txBody>
                  <a:tcPr/>
                </a:tc>
                <a:tc>
                  <a:txBody>
                    <a:bodyPr/>
                    <a:lstStyle/>
                    <a:p>
                      <a:r>
                        <a:rPr lang="fr-FR" dirty="0" smtClean="0"/>
                        <a:t>NS</a:t>
                      </a:r>
                      <a:endParaRPr lang="fr-FR" dirty="0"/>
                    </a:p>
                  </a:txBody>
                  <a:tcPr/>
                </a:tc>
              </a:tr>
              <a:tr h="370840">
                <a:tc>
                  <a:txBody>
                    <a:bodyPr/>
                    <a:lstStyle/>
                    <a:p>
                      <a:r>
                        <a:rPr lang="fr-FR" dirty="0" err="1" smtClean="0"/>
                        <a:t>dedju</a:t>
                      </a:r>
                      <a:endParaRPr lang="fr-FR" dirty="0"/>
                    </a:p>
                  </a:txBody>
                  <a:tcPr/>
                </a:tc>
                <a:tc>
                  <a:txBody>
                    <a:bodyPr/>
                    <a:lstStyle/>
                    <a:p>
                      <a:r>
                        <a:rPr lang="fr-FR" dirty="0" smtClean="0"/>
                        <a:t>0</a:t>
                      </a:r>
                      <a:endParaRPr lang="fr-FR" dirty="0"/>
                    </a:p>
                  </a:txBody>
                  <a:tcPr/>
                </a:tc>
                <a:tc>
                  <a:txBody>
                    <a:bodyPr/>
                    <a:lstStyle/>
                    <a:p>
                      <a:endParaRPr lang="fr-FR" dirty="0"/>
                    </a:p>
                  </a:txBody>
                  <a:tcPr/>
                </a:tc>
                <a:tc>
                  <a:txBody>
                    <a:bodyPr/>
                    <a:lstStyle/>
                    <a:p>
                      <a:r>
                        <a:rPr lang="fr-FR" dirty="0" smtClean="0"/>
                        <a:t>1</a:t>
                      </a:r>
                      <a:endParaRPr lang="fr-FR" dirty="0"/>
                    </a:p>
                  </a:txBody>
                  <a:tcPr/>
                </a:tc>
                <a:tc>
                  <a:txBody>
                    <a:bodyPr/>
                    <a:lstStyle/>
                    <a:p>
                      <a:endParaRPr lang="fr-FR" dirty="0"/>
                    </a:p>
                  </a:txBody>
                  <a:tcPr/>
                </a:tc>
                <a:tc>
                  <a:txBody>
                    <a:bodyPr/>
                    <a:lstStyle/>
                    <a:p>
                      <a:r>
                        <a:rPr lang="fr-FR" dirty="0" smtClean="0"/>
                        <a:t>NS</a:t>
                      </a:r>
                      <a:endParaRPr lang="fr-FR" dirty="0"/>
                    </a:p>
                  </a:txBody>
                  <a:tcPr/>
                </a:tc>
              </a:tr>
              <a:tr h="370840">
                <a:tc>
                  <a:txBody>
                    <a:bodyPr/>
                    <a:lstStyle/>
                    <a:p>
                      <a:r>
                        <a:rPr lang="fr-FR" dirty="0" err="1" smtClean="0"/>
                        <a:t>nonkel</a:t>
                      </a:r>
                      <a:endParaRPr lang="fr-FR" dirty="0"/>
                    </a:p>
                  </a:txBody>
                  <a:tcPr/>
                </a:tc>
                <a:tc>
                  <a:txBody>
                    <a:bodyPr/>
                    <a:lstStyle/>
                    <a:p>
                      <a:r>
                        <a:rPr lang="fr-FR" dirty="0" smtClean="0"/>
                        <a:t>0</a:t>
                      </a:r>
                      <a:endParaRPr lang="fr-FR" dirty="0"/>
                    </a:p>
                  </a:txBody>
                  <a:tcPr/>
                </a:tc>
                <a:tc>
                  <a:txBody>
                    <a:bodyPr/>
                    <a:lstStyle/>
                    <a:p>
                      <a:endParaRPr lang="fr-FR" dirty="0"/>
                    </a:p>
                  </a:txBody>
                  <a:tcPr/>
                </a:tc>
                <a:tc>
                  <a:txBody>
                    <a:bodyPr/>
                    <a:lstStyle/>
                    <a:p>
                      <a:r>
                        <a:rPr lang="fr-FR" dirty="0" smtClean="0"/>
                        <a:t>1</a:t>
                      </a:r>
                      <a:endParaRPr lang="fr-FR" dirty="0"/>
                    </a:p>
                  </a:txBody>
                  <a:tcPr/>
                </a:tc>
                <a:tc>
                  <a:txBody>
                    <a:bodyPr/>
                    <a:lstStyle/>
                    <a:p>
                      <a:endParaRPr lang="fr-FR" dirty="0"/>
                    </a:p>
                  </a:txBody>
                  <a:tcPr/>
                </a:tc>
                <a:tc>
                  <a:txBody>
                    <a:bodyPr/>
                    <a:lstStyle/>
                    <a:p>
                      <a:r>
                        <a:rPr lang="fr-FR" dirty="0" smtClean="0"/>
                        <a:t>NS</a:t>
                      </a:r>
                      <a:endParaRPr lang="fr-FR" dirty="0"/>
                    </a:p>
                  </a:txBody>
                  <a:tcPr/>
                </a:tc>
              </a:tr>
            </a:tbl>
          </a:graphicData>
        </a:graphic>
      </p:graphicFrame>
    </p:spTree>
    <p:extLst>
      <p:ext uri="{BB962C8B-B14F-4D97-AF65-F5344CB8AC3E}">
        <p14:creationId xmlns:p14="http://schemas.microsoft.com/office/powerpoint/2010/main" val="3366534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Methode</a:t>
            </a:r>
            <a:endParaRPr lang="fr-FR" dirty="0"/>
          </a:p>
        </p:txBody>
      </p:sp>
      <p:sp>
        <p:nvSpPr>
          <p:cNvPr id="3" name="Espace réservé du contenu 2"/>
          <p:cNvSpPr>
            <a:spLocks noGrp="1"/>
          </p:cNvSpPr>
          <p:nvPr>
            <p:ph sz="quarter" idx="13"/>
          </p:nvPr>
        </p:nvSpPr>
        <p:spPr/>
        <p:txBody>
          <a:bodyPr/>
          <a:lstStyle/>
          <a:p>
            <a:r>
              <a:rPr lang="fr-FR" dirty="0" smtClean="0"/>
              <a:t>Analyse</a:t>
            </a:r>
          </a:p>
          <a:p>
            <a:pPr lvl="1"/>
            <a:r>
              <a:rPr lang="fr-FR" dirty="0" smtClean="0"/>
              <a:t>Globale lexicale analyse</a:t>
            </a:r>
          </a:p>
          <a:p>
            <a:pPr lvl="1"/>
            <a:r>
              <a:rPr lang="fr-FR" dirty="0" err="1" smtClean="0"/>
              <a:t>Specifieke</a:t>
            </a:r>
            <a:r>
              <a:rPr lang="fr-FR" dirty="0" smtClean="0"/>
              <a:t> analyse van de </a:t>
            </a:r>
            <a:r>
              <a:rPr lang="fr-FR" dirty="0" err="1" smtClean="0"/>
              <a:t>verschillen</a:t>
            </a:r>
            <a:endParaRPr lang="fr-FR" dirty="0" smtClean="0"/>
          </a:p>
          <a:p>
            <a:pPr lvl="1"/>
            <a:endParaRPr lang="fr-FR" dirty="0"/>
          </a:p>
        </p:txBody>
      </p:sp>
    </p:spTree>
    <p:extLst>
      <p:ext uri="{BB962C8B-B14F-4D97-AF65-F5344CB8AC3E}">
        <p14:creationId xmlns:p14="http://schemas.microsoft.com/office/powerpoint/2010/main" val="3952638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Methode</a:t>
            </a:r>
            <a:r>
              <a:rPr lang="fr-FR" dirty="0" smtClean="0"/>
              <a:t> &gt; </a:t>
            </a:r>
            <a:r>
              <a:rPr lang="fr-FR" dirty="0" err="1" smtClean="0"/>
              <a:t>transcriptie</a:t>
            </a:r>
            <a:endParaRPr lang="fr-FR" dirty="0"/>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1898678669"/>
              </p:ext>
            </p:extLst>
          </p:nvPr>
        </p:nvGraphicFramePr>
        <p:xfrm>
          <a:off x="595064" y="1779662"/>
          <a:ext cx="8153400" cy="2666999"/>
        </p:xfrm>
        <a:graphic>
          <a:graphicData uri="http://schemas.openxmlformats.org/drawingml/2006/table">
            <a:tbl>
              <a:tblPr firstRow="1" bandRow="1">
                <a:tableStyleId>{5C22544A-7EE6-4342-B048-85BDC9FD1C3A}</a:tableStyleId>
              </a:tblPr>
              <a:tblGrid>
                <a:gridCol w="2952601"/>
                <a:gridCol w="1079847"/>
                <a:gridCol w="2272244"/>
                <a:gridCol w="1848708"/>
              </a:tblGrid>
              <a:tr h="720080">
                <a:tc>
                  <a:txBody>
                    <a:bodyPr/>
                    <a:lstStyle/>
                    <a:p>
                      <a:r>
                        <a:rPr lang="fr-FR" dirty="0" smtClean="0"/>
                        <a:t>Film</a:t>
                      </a:r>
                      <a:endParaRPr lang="fr-FR" dirty="0"/>
                    </a:p>
                  </a:txBody>
                  <a:tcPr/>
                </a:tc>
                <a:tc>
                  <a:txBody>
                    <a:bodyPr/>
                    <a:lstStyle/>
                    <a:p>
                      <a:pPr algn="ctr"/>
                      <a:r>
                        <a:rPr lang="fr-FR" dirty="0" err="1" smtClean="0"/>
                        <a:t>Duur</a:t>
                      </a:r>
                      <a:endParaRPr lang="fr-FR" dirty="0"/>
                    </a:p>
                  </a:txBody>
                  <a:tcPr/>
                </a:tc>
                <a:tc>
                  <a:txBody>
                    <a:bodyPr/>
                    <a:lstStyle/>
                    <a:p>
                      <a:pPr algn="ctr"/>
                      <a:r>
                        <a:rPr lang="fr-FR" dirty="0" err="1" smtClean="0"/>
                        <a:t>Aantal</a:t>
                      </a:r>
                      <a:r>
                        <a:rPr lang="fr-FR" baseline="0" dirty="0" smtClean="0"/>
                        <a:t> </a:t>
                      </a:r>
                      <a:r>
                        <a:rPr lang="fr-FR" baseline="0" dirty="0" err="1" smtClean="0"/>
                        <a:t>woorden</a:t>
                      </a:r>
                      <a:r>
                        <a:rPr lang="fr-FR" baseline="0" dirty="0" smtClean="0"/>
                        <a:t> </a:t>
                      </a:r>
                    </a:p>
                    <a:p>
                      <a:pPr algn="ctr"/>
                      <a:r>
                        <a:rPr lang="fr-FR" baseline="0" dirty="0" smtClean="0"/>
                        <a:t>(NL </a:t>
                      </a:r>
                      <a:r>
                        <a:rPr lang="fr-FR" baseline="0" dirty="0" err="1" smtClean="0"/>
                        <a:t>versie</a:t>
                      </a:r>
                      <a:r>
                        <a:rPr lang="fr-FR" baseline="0" dirty="0" smtClean="0"/>
                        <a:t>)</a:t>
                      </a:r>
                      <a:endParaRPr lang="fr-FR" dirty="0"/>
                    </a:p>
                  </a:txBody>
                  <a:tcPr/>
                </a:tc>
                <a:tc>
                  <a:txBody>
                    <a:bodyPr/>
                    <a:lstStyle/>
                    <a:p>
                      <a:pPr algn="ctr"/>
                      <a:r>
                        <a:rPr lang="fr-FR" dirty="0" err="1" smtClean="0"/>
                        <a:t>Aantal</a:t>
                      </a:r>
                      <a:r>
                        <a:rPr lang="fr-FR" baseline="0" dirty="0" smtClean="0"/>
                        <a:t> </a:t>
                      </a:r>
                      <a:r>
                        <a:rPr lang="fr-FR" baseline="0" dirty="0" err="1" smtClean="0"/>
                        <a:t>woorden</a:t>
                      </a:r>
                      <a:r>
                        <a:rPr lang="fr-FR" baseline="0" dirty="0" smtClean="0"/>
                        <a:t> </a:t>
                      </a:r>
                    </a:p>
                    <a:p>
                      <a:pPr algn="ctr"/>
                      <a:r>
                        <a:rPr lang="fr-FR" baseline="0" dirty="0" smtClean="0"/>
                        <a:t>(VL </a:t>
                      </a:r>
                      <a:r>
                        <a:rPr lang="fr-FR" baseline="0" dirty="0" err="1" smtClean="0"/>
                        <a:t>versie</a:t>
                      </a:r>
                      <a:r>
                        <a:rPr lang="fr-FR" baseline="0" dirty="0" smtClean="0"/>
                        <a:t>)</a:t>
                      </a:r>
                      <a:endParaRPr lang="fr-FR" dirty="0" smtClean="0"/>
                    </a:p>
                    <a:p>
                      <a:pPr algn="ctr"/>
                      <a:endParaRPr lang="fr-FR" dirty="0"/>
                    </a:p>
                  </a:txBody>
                  <a:tcPr/>
                </a:tc>
              </a:tr>
              <a:tr h="370840">
                <a:tc>
                  <a:txBody>
                    <a:bodyPr/>
                    <a:lstStyle/>
                    <a:p>
                      <a:r>
                        <a:rPr lang="fr-FR" dirty="0" smtClean="0"/>
                        <a:t>Harry Potter en de </a:t>
                      </a:r>
                      <a:r>
                        <a:rPr lang="fr-FR" dirty="0" err="1" smtClean="0"/>
                        <a:t>gevangene</a:t>
                      </a:r>
                      <a:r>
                        <a:rPr lang="fr-FR" dirty="0" smtClean="0"/>
                        <a:t> van </a:t>
                      </a:r>
                      <a:r>
                        <a:rPr lang="fr-FR" dirty="0" err="1" smtClean="0"/>
                        <a:t>Azkaban</a:t>
                      </a:r>
                      <a:endParaRPr lang="fr-FR" dirty="0"/>
                    </a:p>
                  </a:txBody>
                  <a:tcPr/>
                </a:tc>
                <a:tc>
                  <a:txBody>
                    <a:bodyPr/>
                    <a:lstStyle/>
                    <a:p>
                      <a:pPr algn="ctr"/>
                      <a:r>
                        <a:rPr lang="fr-FR" dirty="0" smtClean="0">
                          <a:solidFill>
                            <a:srgbClr val="227A8F"/>
                          </a:solidFill>
                        </a:rPr>
                        <a:t>00:45:14</a:t>
                      </a:r>
                      <a:endParaRPr lang="fr-FR" dirty="0">
                        <a:solidFill>
                          <a:srgbClr val="227A8F"/>
                        </a:solidFill>
                      </a:endParaRPr>
                    </a:p>
                  </a:txBody>
                  <a:tcPr/>
                </a:tc>
                <a:tc>
                  <a:txBody>
                    <a:bodyPr/>
                    <a:lstStyle/>
                    <a:p>
                      <a:pPr algn="ctr"/>
                      <a:r>
                        <a:rPr lang="fr-FR" dirty="0" smtClean="0">
                          <a:solidFill>
                            <a:srgbClr val="227A8F"/>
                          </a:solidFill>
                        </a:rPr>
                        <a:t>4.020</a:t>
                      </a:r>
                      <a:endParaRPr lang="fr-FR" dirty="0">
                        <a:solidFill>
                          <a:srgbClr val="227A8F"/>
                        </a:solidFill>
                      </a:endParaRPr>
                    </a:p>
                  </a:txBody>
                  <a:tcPr/>
                </a:tc>
                <a:tc>
                  <a:txBody>
                    <a:bodyPr/>
                    <a:lstStyle/>
                    <a:p>
                      <a:pPr algn="ctr"/>
                      <a:r>
                        <a:rPr lang="fr-FR" dirty="0" smtClean="0">
                          <a:solidFill>
                            <a:srgbClr val="227A8F"/>
                          </a:solidFill>
                        </a:rPr>
                        <a:t>4.161</a:t>
                      </a:r>
                    </a:p>
                    <a:p>
                      <a:pPr algn="ctr"/>
                      <a:endParaRPr lang="fr-FR" dirty="0">
                        <a:solidFill>
                          <a:srgbClr val="227A8F"/>
                        </a:solidFill>
                      </a:endParaRPr>
                    </a:p>
                  </a:txBody>
                  <a:tcPr/>
                </a:tc>
              </a:tr>
              <a:tr h="370840">
                <a:tc>
                  <a:txBody>
                    <a:bodyPr/>
                    <a:lstStyle/>
                    <a:p>
                      <a:r>
                        <a:rPr lang="fr-FR" dirty="0" err="1" smtClean="0"/>
                        <a:t>Toy</a:t>
                      </a:r>
                      <a:r>
                        <a:rPr lang="fr-FR" dirty="0" smtClean="0"/>
                        <a:t> Story 3</a:t>
                      </a:r>
                      <a:endParaRPr lang="fr-FR" dirty="0"/>
                    </a:p>
                  </a:txBody>
                  <a:tcPr/>
                </a:tc>
                <a:tc>
                  <a:txBody>
                    <a:bodyPr/>
                    <a:lstStyle/>
                    <a:p>
                      <a:pPr algn="ctr"/>
                      <a:r>
                        <a:rPr lang="fr-FR" dirty="0" smtClean="0"/>
                        <a:t>00:10:38</a:t>
                      </a:r>
                      <a:endParaRPr lang="fr-FR" dirty="0"/>
                    </a:p>
                  </a:txBody>
                  <a:tcPr/>
                </a:tc>
                <a:tc>
                  <a:txBody>
                    <a:bodyPr/>
                    <a:lstStyle/>
                    <a:p>
                      <a:pPr algn="ctr"/>
                      <a:r>
                        <a:rPr lang="fr-FR" dirty="0" smtClean="0"/>
                        <a:t>1.690</a:t>
                      </a:r>
                      <a:endParaRPr lang="fr-FR" dirty="0"/>
                    </a:p>
                  </a:txBody>
                  <a:tcPr/>
                </a:tc>
                <a:tc>
                  <a:txBody>
                    <a:bodyPr/>
                    <a:lstStyle/>
                    <a:p>
                      <a:pPr algn="ctr"/>
                      <a:r>
                        <a:rPr lang="fr-FR" dirty="0" smtClean="0"/>
                        <a:t>1.563</a:t>
                      </a:r>
                      <a:endParaRPr lang="fr-FR" dirty="0"/>
                    </a:p>
                  </a:txBody>
                  <a:tcPr/>
                </a:tc>
              </a:tr>
              <a:tr h="370840">
                <a:tc>
                  <a:txBody>
                    <a:bodyPr/>
                    <a:lstStyle/>
                    <a:p>
                      <a:r>
                        <a:rPr lang="fr-FR" dirty="0" err="1" smtClean="0"/>
                        <a:t>Verschrikkelijke</a:t>
                      </a:r>
                      <a:r>
                        <a:rPr lang="fr-FR" dirty="0" smtClean="0"/>
                        <a:t> </a:t>
                      </a:r>
                      <a:r>
                        <a:rPr lang="fr-FR" dirty="0" err="1" smtClean="0"/>
                        <a:t>Ikke</a:t>
                      </a:r>
                      <a:endParaRPr lang="fr-FR" dirty="0"/>
                    </a:p>
                  </a:txBody>
                  <a:tcPr/>
                </a:tc>
                <a:tc>
                  <a:txBody>
                    <a:bodyPr/>
                    <a:lstStyle/>
                    <a:p>
                      <a:pPr algn="ctr"/>
                      <a:r>
                        <a:rPr lang="fr-FR" dirty="0" smtClean="0"/>
                        <a:t>00:14:56</a:t>
                      </a:r>
                      <a:endParaRPr lang="fr-FR" dirty="0"/>
                    </a:p>
                  </a:txBody>
                  <a:tcPr/>
                </a:tc>
                <a:tc>
                  <a:txBody>
                    <a:bodyPr/>
                    <a:lstStyle/>
                    <a:p>
                      <a:pPr algn="ctr"/>
                      <a:r>
                        <a:rPr lang="fr-FR" dirty="0" smtClean="0"/>
                        <a:t>1.248</a:t>
                      </a:r>
                      <a:endParaRPr lang="fr-FR" dirty="0"/>
                    </a:p>
                  </a:txBody>
                  <a:tcPr/>
                </a:tc>
                <a:tc>
                  <a:txBody>
                    <a:bodyPr/>
                    <a:lstStyle/>
                    <a:p>
                      <a:pPr algn="ctr"/>
                      <a:r>
                        <a:rPr lang="fr-FR" dirty="0" smtClean="0"/>
                        <a:t>1.203</a:t>
                      </a:r>
                      <a:endParaRPr lang="fr-FR" dirty="0"/>
                    </a:p>
                  </a:txBody>
                  <a:tcPr/>
                </a:tc>
              </a:tr>
              <a:tr h="370840">
                <a:tc>
                  <a:txBody>
                    <a:bodyPr/>
                    <a:lstStyle/>
                    <a:p>
                      <a:r>
                        <a:rPr lang="fr-FR" b="1" dirty="0" err="1" smtClean="0">
                          <a:solidFill>
                            <a:schemeClr val="accent2">
                              <a:lumMod val="75000"/>
                            </a:schemeClr>
                          </a:solidFill>
                        </a:rPr>
                        <a:t>Totaal</a:t>
                      </a:r>
                      <a:endParaRPr lang="fr-FR" b="1" dirty="0">
                        <a:solidFill>
                          <a:schemeClr val="accent2">
                            <a:lumMod val="75000"/>
                          </a:schemeClr>
                        </a:solidFill>
                      </a:endParaRPr>
                    </a:p>
                  </a:txBody>
                  <a:tcPr/>
                </a:tc>
                <a:tc>
                  <a:txBody>
                    <a:bodyPr/>
                    <a:lstStyle/>
                    <a:p>
                      <a:pPr algn="ctr"/>
                      <a:r>
                        <a:rPr lang="fr-FR" b="1" dirty="0" smtClean="0">
                          <a:solidFill>
                            <a:schemeClr val="accent2">
                              <a:lumMod val="75000"/>
                            </a:schemeClr>
                          </a:solidFill>
                        </a:rPr>
                        <a:t>01:10:48</a:t>
                      </a:r>
                      <a:endParaRPr lang="fr-FR" b="1" dirty="0">
                        <a:solidFill>
                          <a:schemeClr val="accent2">
                            <a:lumMod val="75000"/>
                          </a:schemeClr>
                        </a:solidFill>
                      </a:endParaRPr>
                    </a:p>
                  </a:txBody>
                  <a:tcPr/>
                </a:tc>
                <a:tc>
                  <a:txBody>
                    <a:bodyPr/>
                    <a:lstStyle/>
                    <a:p>
                      <a:pPr algn="ctr"/>
                      <a:r>
                        <a:rPr lang="fr-FR" b="1" dirty="0" smtClean="0">
                          <a:solidFill>
                            <a:schemeClr val="accent2">
                              <a:lumMod val="75000"/>
                            </a:schemeClr>
                          </a:solidFill>
                        </a:rPr>
                        <a:t>6.958</a:t>
                      </a:r>
                      <a:endParaRPr lang="fr-FR" b="1" dirty="0">
                        <a:solidFill>
                          <a:schemeClr val="accent2">
                            <a:lumMod val="75000"/>
                          </a:schemeClr>
                        </a:solidFill>
                      </a:endParaRPr>
                    </a:p>
                  </a:txBody>
                  <a:tcPr/>
                </a:tc>
                <a:tc>
                  <a:txBody>
                    <a:bodyPr/>
                    <a:lstStyle/>
                    <a:p>
                      <a:pPr algn="ctr"/>
                      <a:r>
                        <a:rPr lang="fr-FR" b="1" dirty="0" smtClean="0">
                          <a:solidFill>
                            <a:schemeClr val="accent2">
                              <a:lumMod val="75000"/>
                            </a:schemeClr>
                          </a:solidFill>
                        </a:rPr>
                        <a:t>6.927</a:t>
                      </a:r>
                      <a:endParaRPr lang="fr-FR" b="1" dirty="0">
                        <a:solidFill>
                          <a:schemeClr val="accent2">
                            <a:lumMod val="75000"/>
                          </a:schemeClr>
                        </a:solidFill>
                      </a:endParaRPr>
                    </a:p>
                  </a:txBody>
                  <a:tcPr/>
                </a:tc>
              </a:tr>
            </a:tbl>
          </a:graphicData>
        </a:graphic>
      </p:graphicFrame>
    </p:spTree>
    <p:extLst>
      <p:ext uri="{BB962C8B-B14F-4D97-AF65-F5344CB8AC3E}">
        <p14:creationId xmlns:p14="http://schemas.microsoft.com/office/powerpoint/2010/main" val="41769641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sz="quarter" idx="13"/>
          </p:nvPr>
        </p:nvPicPr>
        <p:blipFill>
          <a:blip r:embed="rId3"/>
          <a:srcRect t="14474" b="14474"/>
          <a:stretch>
            <a:fillRect/>
          </a:stretch>
        </p:blipFill>
        <p:spPr/>
      </p:pic>
    </p:spTree>
    <p:extLst>
      <p:ext uri="{BB962C8B-B14F-4D97-AF65-F5344CB8AC3E}">
        <p14:creationId xmlns:p14="http://schemas.microsoft.com/office/powerpoint/2010/main" val="3061125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Analyse van de </a:t>
            </a:r>
            <a:r>
              <a:rPr lang="fr-FR" dirty="0" err="1" smtClean="0"/>
              <a:t>verschillen</a:t>
            </a:r>
            <a:endParaRPr lang="fr-FR" dirty="0"/>
          </a:p>
        </p:txBody>
      </p:sp>
      <p:sp>
        <p:nvSpPr>
          <p:cNvPr id="3" name="Espace réservé du contenu 2"/>
          <p:cNvSpPr>
            <a:spLocks noGrp="1"/>
          </p:cNvSpPr>
          <p:nvPr>
            <p:ph sz="quarter" idx="13"/>
          </p:nvPr>
        </p:nvSpPr>
        <p:spPr/>
        <p:txBody>
          <a:bodyPr>
            <a:normAutofit fontScale="92500" lnSpcReduction="10000"/>
          </a:bodyPr>
          <a:lstStyle/>
          <a:p>
            <a:r>
              <a:rPr lang="fr-FR" dirty="0" err="1" smtClean="0"/>
              <a:t>Fonologische</a:t>
            </a:r>
            <a:r>
              <a:rPr lang="fr-FR" dirty="0" smtClean="0"/>
              <a:t> </a:t>
            </a:r>
            <a:r>
              <a:rPr lang="fr-FR" dirty="0" err="1" smtClean="0"/>
              <a:t>verschillen</a:t>
            </a:r>
            <a:endParaRPr lang="fr-FR" dirty="0" smtClean="0"/>
          </a:p>
          <a:p>
            <a:r>
              <a:rPr lang="fr-FR" dirty="0" err="1" smtClean="0"/>
              <a:t>Morfologische</a:t>
            </a:r>
            <a:r>
              <a:rPr lang="fr-FR" dirty="0" smtClean="0"/>
              <a:t> </a:t>
            </a:r>
            <a:r>
              <a:rPr lang="fr-FR" dirty="0" err="1" smtClean="0"/>
              <a:t>verschillen</a:t>
            </a:r>
            <a:endParaRPr lang="fr-FR" dirty="0" smtClean="0"/>
          </a:p>
          <a:p>
            <a:r>
              <a:rPr lang="fr-FR" dirty="0" err="1" smtClean="0"/>
              <a:t>Syntaxische</a:t>
            </a:r>
            <a:r>
              <a:rPr lang="fr-FR" dirty="0" smtClean="0"/>
              <a:t> </a:t>
            </a:r>
            <a:r>
              <a:rPr lang="fr-FR" dirty="0" err="1" smtClean="0"/>
              <a:t>verschillen</a:t>
            </a:r>
            <a:endParaRPr lang="fr-FR" dirty="0" smtClean="0"/>
          </a:p>
          <a:p>
            <a:r>
              <a:rPr lang="fr-FR" dirty="0"/>
              <a:t>Lexicale </a:t>
            </a:r>
            <a:r>
              <a:rPr lang="fr-FR" dirty="0" err="1"/>
              <a:t>verschillen</a:t>
            </a:r>
            <a:endParaRPr lang="fr-FR" dirty="0"/>
          </a:p>
          <a:p>
            <a:r>
              <a:rPr lang="fr-FR" dirty="0" err="1" smtClean="0"/>
              <a:t>Pragmatische</a:t>
            </a:r>
            <a:r>
              <a:rPr lang="fr-FR" dirty="0" smtClean="0"/>
              <a:t> </a:t>
            </a:r>
            <a:r>
              <a:rPr lang="fr-FR" dirty="0" err="1" smtClean="0"/>
              <a:t>verschillen</a:t>
            </a:r>
            <a:endParaRPr lang="fr-FR" dirty="0" smtClean="0"/>
          </a:p>
          <a:p>
            <a:pPr lvl="1"/>
            <a:r>
              <a:rPr lang="fr-FR" dirty="0" err="1" smtClean="0"/>
              <a:t>Partikelgebruik</a:t>
            </a:r>
            <a:endParaRPr lang="fr-FR" dirty="0" smtClean="0"/>
          </a:p>
          <a:p>
            <a:pPr lvl="1"/>
            <a:r>
              <a:rPr lang="fr-FR" dirty="0" err="1" smtClean="0"/>
              <a:t>Taalhandeling</a:t>
            </a:r>
            <a:r>
              <a:rPr lang="fr-FR" dirty="0" smtClean="0"/>
              <a:t> </a:t>
            </a:r>
            <a:r>
              <a:rPr lang="fr-FR" dirty="0" err="1" smtClean="0"/>
              <a:t>formuleringsverschillen</a:t>
            </a:r>
            <a:endParaRPr lang="fr-FR" dirty="0" smtClean="0"/>
          </a:p>
          <a:p>
            <a:pPr lvl="1"/>
            <a:endParaRPr lang="fr-FR" dirty="0"/>
          </a:p>
        </p:txBody>
      </p:sp>
    </p:spTree>
    <p:extLst>
      <p:ext uri="{BB962C8B-B14F-4D97-AF65-F5344CB8AC3E}">
        <p14:creationId xmlns:p14="http://schemas.microsoft.com/office/powerpoint/2010/main" val="20646122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Analyse van de </a:t>
            </a:r>
            <a:r>
              <a:rPr lang="fr-FR" dirty="0" err="1" smtClean="0"/>
              <a:t>verschillen</a:t>
            </a:r>
            <a:endParaRPr lang="fr-FR" dirty="0"/>
          </a:p>
        </p:txBody>
      </p:sp>
      <p:sp>
        <p:nvSpPr>
          <p:cNvPr id="3" name="Espace réservé du contenu 2"/>
          <p:cNvSpPr>
            <a:spLocks noGrp="1"/>
          </p:cNvSpPr>
          <p:nvPr>
            <p:ph sz="quarter" idx="13"/>
          </p:nvPr>
        </p:nvSpPr>
        <p:spPr/>
        <p:txBody>
          <a:bodyPr>
            <a:normAutofit/>
          </a:bodyPr>
          <a:lstStyle/>
          <a:p>
            <a:r>
              <a:rPr lang="fr-FR" dirty="0" err="1" smtClean="0"/>
              <a:t>Fonologische</a:t>
            </a:r>
            <a:r>
              <a:rPr lang="fr-FR" dirty="0" smtClean="0"/>
              <a:t> </a:t>
            </a:r>
            <a:r>
              <a:rPr lang="fr-FR" dirty="0" err="1" smtClean="0"/>
              <a:t>verschillen</a:t>
            </a:r>
            <a:endParaRPr lang="fr-FR" dirty="0" smtClean="0"/>
          </a:p>
          <a:p>
            <a:r>
              <a:rPr lang="fr-FR" dirty="0" err="1" smtClean="0"/>
              <a:t>Morfologische</a:t>
            </a:r>
            <a:r>
              <a:rPr lang="fr-FR" dirty="0" smtClean="0"/>
              <a:t> </a:t>
            </a:r>
            <a:r>
              <a:rPr lang="fr-FR" dirty="0" err="1" smtClean="0"/>
              <a:t>verschillen</a:t>
            </a:r>
            <a:endParaRPr lang="fr-FR" dirty="0" smtClean="0"/>
          </a:p>
          <a:p>
            <a:r>
              <a:rPr lang="fr-FR" dirty="0" err="1" smtClean="0"/>
              <a:t>Syntactische</a:t>
            </a:r>
            <a:r>
              <a:rPr lang="fr-FR" dirty="0" smtClean="0"/>
              <a:t> </a:t>
            </a:r>
            <a:r>
              <a:rPr lang="fr-FR" dirty="0" err="1" smtClean="0"/>
              <a:t>verschillen</a:t>
            </a:r>
            <a:endParaRPr lang="fr-FR" dirty="0" smtClean="0"/>
          </a:p>
          <a:p>
            <a:r>
              <a:rPr lang="fr-FR" dirty="0"/>
              <a:t>Lexicale </a:t>
            </a:r>
            <a:r>
              <a:rPr lang="fr-FR" dirty="0" err="1"/>
              <a:t>verschillen</a:t>
            </a:r>
            <a:endParaRPr lang="fr-FR" dirty="0"/>
          </a:p>
          <a:p>
            <a:r>
              <a:rPr lang="fr-FR" dirty="0" err="1" smtClean="0"/>
              <a:t>Pragmatische</a:t>
            </a:r>
            <a:r>
              <a:rPr lang="fr-FR" dirty="0" smtClean="0"/>
              <a:t> </a:t>
            </a:r>
            <a:r>
              <a:rPr lang="fr-FR" dirty="0" err="1" smtClean="0"/>
              <a:t>verschillen</a:t>
            </a:r>
            <a:endParaRPr lang="fr-FR" dirty="0" smtClean="0"/>
          </a:p>
        </p:txBody>
      </p:sp>
    </p:spTree>
    <p:extLst>
      <p:ext uri="{BB962C8B-B14F-4D97-AF65-F5344CB8AC3E}">
        <p14:creationId xmlns:p14="http://schemas.microsoft.com/office/powerpoint/2010/main" val="42521032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Fonologische</a:t>
            </a:r>
            <a:r>
              <a:rPr lang="fr-FR" dirty="0" smtClean="0"/>
              <a:t> </a:t>
            </a:r>
            <a:r>
              <a:rPr lang="fr-FR" dirty="0" err="1" smtClean="0"/>
              <a:t>verschillen</a:t>
            </a:r>
            <a:endParaRPr lang="fr-FR" dirty="0"/>
          </a:p>
        </p:txBody>
      </p:sp>
      <p:pic>
        <p:nvPicPr>
          <p:cNvPr id="8" name="TOY_STORY_3-Frag1-VL.mp4">
            <a:hlinkClick r:id="" action="ppaction://media"/>
          </p:cNvPr>
          <p:cNvPicPr>
            <a:picLocks noGrp="1" noChangeAspect="1"/>
          </p:cNvPicPr>
          <p:nvPr>
            <p:ph sz="quarter" idx="14"/>
            <a:videoFile r:link="rId2"/>
            <p:extLst>
              <p:ext uri="{DAA4B4D4-6D71-4841-9C94-3DE7FCFB9230}">
                <p14:media xmlns:p14="http://schemas.microsoft.com/office/powerpoint/2010/main" r:embed="rId1"/>
              </p:ext>
            </p:extLst>
          </p:nvPr>
        </p:nvPicPr>
        <p:blipFill>
          <a:blip r:embed="rId6"/>
          <a:stretch>
            <a:fillRect/>
          </a:stretch>
        </p:blipFill>
        <p:spPr>
          <a:xfrm>
            <a:off x="4991100" y="1919288"/>
            <a:ext cx="3505200" cy="2628900"/>
          </a:xfrm>
        </p:spPr>
      </p:pic>
      <p:sp>
        <p:nvSpPr>
          <p:cNvPr id="5" name="Espace réservé du texte 4"/>
          <p:cNvSpPr>
            <a:spLocks noGrp="1"/>
          </p:cNvSpPr>
          <p:nvPr>
            <p:ph type="body" sz="quarter" idx="18"/>
          </p:nvPr>
        </p:nvSpPr>
        <p:spPr/>
        <p:txBody>
          <a:bodyPr/>
          <a:lstStyle/>
          <a:p>
            <a:r>
              <a:rPr lang="fr-FR" dirty="0" err="1" smtClean="0"/>
              <a:t>Toy</a:t>
            </a:r>
            <a:r>
              <a:rPr lang="fr-FR" dirty="0" smtClean="0"/>
              <a:t> Story 3 (NL)</a:t>
            </a:r>
            <a:endParaRPr lang="fr-FR" dirty="0"/>
          </a:p>
        </p:txBody>
      </p:sp>
      <p:sp>
        <p:nvSpPr>
          <p:cNvPr id="6" name="Espace réservé du texte 5"/>
          <p:cNvSpPr>
            <a:spLocks noGrp="1"/>
          </p:cNvSpPr>
          <p:nvPr>
            <p:ph type="body" sz="quarter" idx="19"/>
          </p:nvPr>
        </p:nvSpPr>
        <p:spPr/>
        <p:txBody>
          <a:bodyPr/>
          <a:lstStyle/>
          <a:p>
            <a:r>
              <a:rPr lang="fr-FR" dirty="0" err="1" smtClean="0"/>
              <a:t>Toy</a:t>
            </a:r>
            <a:r>
              <a:rPr lang="fr-FR" dirty="0" smtClean="0"/>
              <a:t> Story 3 (VL)</a:t>
            </a:r>
            <a:endParaRPr lang="fr-FR" dirty="0"/>
          </a:p>
        </p:txBody>
      </p:sp>
      <p:pic>
        <p:nvPicPr>
          <p:cNvPr id="7" name="TOY_STORY_3-Frag1-NL.mp4">
            <a:hlinkClick r:id="" action="ppaction://media"/>
          </p:cNvPr>
          <p:cNvPicPr>
            <a:picLocks noGrp="1" noChangeAspect="1"/>
          </p:cNvPicPr>
          <p:nvPr>
            <p:ph sz="quarter" idx="13"/>
            <a:videoFile r:link="rId4"/>
            <p:extLst>
              <p:ext uri="{DAA4B4D4-6D71-4841-9C94-3DE7FCFB9230}">
                <p14:media xmlns:p14="http://schemas.microsoft.com/office/powerpoint/2010/main" r:embed="rId3"/>
              </p:ext>
            </p:extLst>
          </p:nvPr>
        </p:nvPicPr>
        <p:blipFill>
          <a:blip r:embed="rId6"/>
          <a:stretch>
            <a:fillRect/>
          </a:stretch>
        </p:blipFill>
        <p:spPr>
          <a:xfrm>
            <a:off x="800100" y="1919288"/>
            <a:ext cx="3505200" cy="2628900"/>
          </a:xfrm>
        </p:spPr>
      </p:pic>
    </p:spTree>
    <p:extLst>
      <p:ext uri="{BB962C8B-B14F-4D97-AF65-F5344CB8AC3E}">
        <p14:creationId xmlns:p14="http://schemas.microsoft.com/office/powerpoint/2010/main" val="265447478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Fonologische</a:t>
            </a:r>
            <a:r>
              <a:rPr lang="fr-FR" dirty="0" smtClean="0"/>
              <a:t> </a:t>
            </a:r>
            <a:r>
              <a:rPr lang="fr-FR" dirty="0" err="1" smtClean="0"/>
              <a:t>verschillen</a:t>
            </a:r>
            <a:endParaRPr lang="fr-FR" dirty="0"/>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590205484"/>
              </p:ext>
            </p:extLst>
          </p:nvPr>
        </p:nvGraphicFramePr>
        <p:xfrm>
          <a:off x="609600" y="1621254"/>
          <a:ext cx="8153400" cy="3337560"/>
        </p:xfrm>
        <a:graphic>
          <a:graphicData uri="http://schemas.openxmlformats.org/drawingml/2006/table">
            <a:tbl>
              <a:tblPr firstRow="1" bandRow="1">
                <a:tableStyleId>{5C22544A-7EE6-4342-B048-85BDC9FD1C3A}</a:tableStyleId>
              </a:tblPr>
              <a:tblGrid>
                <a:gridCol w="5295528"/>
                <a:gridCol w="2857872"/>
              </a:tblGrid>
              <a:tr h="370840">
                <a:tc gridSpan="2">
                  <a:txBody>
                    <a:bodyPr/>
                    <a:lstStyle/>
                    <a:p>
                      <a:r>
                        <a:rPr lang="fr-FR" dirty="0" err="1" smtClean="0"/>
                        <a:t>Variatie</a:t>
                      </a:r>
                      <a:r>
                        <a:rPr lang="fr-FR" dirty="0" smtClean="0"/>
                        <a:t> </a:t>
                      </a:r>
                      <a:r>
                        <a:rPr lang="fr-FR" dirty="0" err="1" smtClean="0"/>
                        <a:t>binnen</a:t>
                      </a:r>
                      <a:r>
                        <a:rPr lang="fr-FR" dirty="0" smtClean="0"/>
                        <a:t> de </a:t>
                      </a:r>
                      <a:r>
                        <a:rPr lang="fr-FR" dirty="0" err="1" smtClean="0"/>
                        <a:t>standaardtaal</a:t>
                      </a:r>
                      <a:endParaRPr lang="fr-FR" dirty="0"/>
                    </a:p>
                  </a:txBody>
                  <a:tcPr>
                    <a:solidFill>
                      <a:schemeClr val="accent1">
                        <a:lumMod val="75000"/>
                      </a:schemeClr>
                    </a:solidFill>
                  </a:tcPr>
                </a:tc>
                <a:tc hMerge="1">
                  <a:txBody>
                    <a:bodyPr/>
                    <a:lstStyle/>
                    <a:p>
                      <a:endParaRPr lang="fr-FR"/>
                    </a:p>
                  </a:txBody>
                  <a:tcPr/>
                </a:tc>
              </a:tr>
              <a:tr h="370840">
                <a:tc>
                  <a:txBody>
                    <a:bodyPr/>
                    <a:lstStyle/>
                    <a:p>
                      <a:r>
                        <a:rPr lang="fr-FR" dirty="0" err="1" smtClean="0"/>
                        <a:t>Presta</a:t>
                      </a:r>
                      <a:r>
                        <a:rPr lang="fr-FR" dirty="0" err="1" smtClean="0">
                          <a:solidFill>
                            <a:srgbClr val="FF0000"/>
                          </a:solidFill>
                        </a:rPr>
                        <a:t>ti</a:t>
                      </a:r>
                      <a:r>
                        <a:rPr lang="fr-FR" dirty="0" err="1" smtClean="0"/>
                        <a:t>e</a:t>
                      </a:r>
                      <a:r>
                        <a:rPr lang="fr-FR" dirty="0" smtClean="0"/>
                        <a:t>, </a:t>
                      </a:r>
                      <a:r>
                        <a:rPr lang="fr-FR" dirty="0" err="1" smtClean="0"/>
                        <a:t>posi</a:t>
                      </a:r>
                      <a:r>
                        <a:rPr lang="fr-FR" dirty="0" err="1" smtClean="0">
                          <a:solidFill>
                            <a:srgbClr val="FF0000"/>
                          </a:solidFill>
                        </a:rPr>
                        <a:t>ti</a:t>
                      </a:r>
                      <a:r>
                        <a:rPr lang="fr-FR" dirty="0" err="1" smtClean="0"/>
                        <a:t>e</a:t>
                      </a:r>
                      <a:endParaRPr lang="fr-FR" dirty="0"/>
                    </a:p>
                  </a:txBody>
                  <a:tcPr/>
                </a:tc>
                <a:tc>
                  <a:txBody>
                    <a:bodyPr/>
                    <a:lstStyle/>
                    <a:p>
                      <a:endParaRPr lang="fr-FR" dirty="0"/>
                    </a:p>
                  </a:txBody>
                  <a:tcPr/>
                </a:tc>
              </a:tr>
              <a:tr h="370840">
                <a:tc>
                  <a:txBody>
                    <a:bodyPr/>
                    <a:lstStyle/>
                    <a:p>
                      <a:r>
                        <a:rPr lang="fr-FR" dirty="0" smtClean="0"/>
                        <a:t>Harde</a:t>
                      </a:r>
                      <a:r>
                        <a:rPr lang="fr-FR" baseline="0" dirty="0" smtClean="0"/>
                        <a:t> vs. </a:t>
                      </a:r>
                      <a:r>
                        <a:rPr lang="fr-FR" baseline="0" dirty="0" err="1" smtClean="0"/>
                        <a:t>zachte</a:t>
                      </a:r>
                      <a:r>
                        <a:rPr lang="fr-FR" baseline="0" dirty="0" smtClean="0"/>
                        <a:t> g</a:t>
                      </a:r>
                      <a:endParaRPr lang="fr-FR" dirty="0"/>
                    </a:p>
                  </a:txBody>
                  <a:tcPr/>
                </a:tc>
                <a:tc>
                  <a:txBody>
                    <a:bodyPr/>
                    <a:lstStyle/>
                    <a:p>
                      <a:endParaRPr lang="fr-FR"/>
                    </a:p>
                  </a:txBody>
                  <a:tcPr/>
                </a:tc>
              </a:tr>
              <a:tr h="370840">
                <a:tc>
                  <a:txBody>
                    <a:bodyPr/>
                    <a:lstStyle/>
                    <a:p>
                      <a:r>
                        <a:rPr lang="fr-FR" dirty="0" smtClean="0"/>
                        <a:t>Andy vs. Andy </a:t>
                      </a:r>
                      <a:endParaRPr lang="fr-FR" dirty="0"/>
                    </a:p>
                  </a:txBody>
                  <a:tcPr/>
                </a:tc>
                <a:tc>
                  <a:txBody>
                    <a:bodyPr/>
                    <a:lstStyle/>
                    <a:p>
                      <a:endParaRPr lang="fr-FR"/>
                    </a:p>
                  </a:txBody>
                  <a:tcPr/>
                </a:tc>
              </a:tr>
              <a:tr h="370840">
                <a:tc gridSpan="2">
                  <a:txBody>
                    <a:bodyPr/>
                    <a:lstStyle/>
                    <a:p>
                      <a:r>
                        <a:rPr lang="fr-FR" b="1" dirty="0" err="1" smtClean="0">
                          <a:solidFill>
                            <a:schemeClr val="bg1"/>
                          </a:solidFill>
                        </a:rPr>
                        <a:t>Nederlandse</a:t>
                      </a:r>
                      <a:r>
                        <a:rPr lang="fr-FR" b="1" dirty="0" smtClean="0">
                          <a:solidFill>
                            <a:schemeClr val="bg1"/>
                          </a:solidFill>
                        </a:rPr>
                        <a:t> </a:t>
                      </a:r>
                      <a:r>
                        <a:rPr lang="fr-FR" b="1" dirty="0" err="1" smtClean="0">
                          <a:solidFill>
                            <a:schemeClr val="bg1"/>
                          </a:solidFill>
                        </a:rPr>
                        <a:t>informele</a:t>
                      </a:r>
                      <a:r>
                        <a:rPr lang="fr-FR" b="1" dirty="0" smtClean="0">
                          <a:solidFill>
                            <a:schemeClr val="bg1"/>
                          </a:solidFill>
                        </a:rPr>
                        <a:t> </a:t>
                      </a:r>
                      <a:r>
                        <a:rPr lang="fr-FR" b="1" dirty="0" err="1" smtClean="0">
                          <a:solidFill>
                            <a:schemeClr val="bg1"/>
                          </a:solidFill>
                        </a:rPr>
                        <a:t>spreektaal</a:t>
                      </a:r>
                      <a:endParaRPr lang="fr-FR" b="1" dirty="0">
                        <a:solidFill>
                          <a:schemeClr val="bg1"/>
                        </a:solidFill>
                      </a:endParaRPr>
                    </a:p>
                  </a:txBody>
                  <a:tcPr>
                    <a:solidFill>
                      <a:srgbClr val="227A8F"/>
                    </a:solidFill>
                  </a:tcPr>
                </a:tc>
                <a:tc hMerge="1">
                  <a:txBody>
                    <a:bodyPr/>
                    <a:lstStyle/>
                    <a:p>
                      <a:endParaRPr lang="fr-FR"/>
                    </a:p>
                  </a:txBody>
                  <a:tcPr/>
                </a:tc>
              </a:tr>
              <a:tr h="370840">
                <a:tc>
                  <a:txBody>
                    <a:bodyPr/>
                    <a:lstStyle/>
                    <a:p>
                      <a:r>
                        <a:rPr lang="fr-FR" dirty="0" err="1" smtClean="0"/>
                        <a:t>Retroflex</a:t>
                      </a:r>
                      <a:r>
                        <a:rPr lang="fr-FR" baseline="0" dirty="0" smtClean="0"/>
                        <a:t> r</a:t>
                      </a:r>
                      <a:endParaRPr lang="fr-FR" dirty="0"/>
                    </a:p>
                  </a:txBody>
                  <a:tcPr/>
                </a:tc>
                <a:tc>
                  <a:txBody>
                    <a:bodyPr/>
                    <a:lstStyle/>
                    <a:p>
                      <a:endParaRPr lang="fr-FR" dirty="0"/>
                    </a:p>
                  </a:txBody>
                  <a:tcPr/>
                </a:tc>
              </a:tr>
              <a:tr h="370840">
                <a:tc>
                  <a:txBody>
                    <a:bodyPr/>
                    <a:lstStyle/>
                    <a:p>
                      <a:r>
                        <a:rPr lang="fr-FR" dirty="0" err="1" smtClean="0"/>
                        <a:t>Verstemlozen</a:t>
                      </a:r>
                      <a:r>
                        <a:rPr lang="fr-FR" dirty="0" smtClean="0"/>
                        <a:t> van v en z</a:t>
                      </a:r>
                      <a:endParaRPr lang="fr-FR" dirty="0"/>
                    </a:p>
                  </a:txBody>
                  <a:tcPr/>
                </a:tc>
                <a:tc>
                  <a:txBody>
                    <a:bodyPr/>
                    <a:lstStyle/>
                    <a:p>
                      <a:endParaRPr lang="fr-FR"/>
                    </a:p>
                  </a:txBody>
                  <a:tcPr/>
                </a:tc>
              </a:tr>
              <a:tr h="370840">
                <a:tc>
                  <a:txBody>
                    <a:bodyPr/>
                    <a:lstStyle/>
                    <a:p>
                      <a:r>
                        <a:rPr lang="fr-FR" dirty="0" err="1" smtClean="0"/>
                        <a:t>Verlaging</a:t>
                      </a:r>
                      <a:r>
                        <a:rPr lang="fr-FR" baseline="0" dirty="0" smtClean="0"/>
                        <a:t> van de </a:t>
                      </a:r>
                      <a:r>
                        <a:rPr lang="fr-FR" baseline="0" dirty="0" err="1" smtClean="0"/>
                        <a:t>diftongen</a:t>
                      </a:r>
                      <a:endParaRPr lang="fr-FR" dirty="0"/>
                    </a:p>
                  </a:txBody>
                  <a:tcPr/>
                </a:tc>
                <a:tc>
                  <a:txBody>
                    <a:bodyPr/>
                    <a:lstStyle/>
                    <a:p>
                      <a:pPr algn="ctr"/>
                      <a:r>
                        <a:rPr lang="fr-FR" dirty="0" smtClean="0"/>
                        <a:t>5</a:t>
                      </a:r>
                      <a:endParaRPr lang="fr-FR" dirty="0"/>
                    </a:p>
                  </a:txBody>
                  <a:tcPr/>
                </a:tc>
              </a:tr>
              <a:tr h="370840">
                <a:tc>
                  <a:txBody>
                    <a:bodyPr/>
                    <a:lstStyle/>
                    <a:p>
                      <a:r>
                        <a:rPr lang="fr-FR" dirty="0" err="1" smtClean="0"/>
                        <a:t>Diftongering</a:t>
                      </a:r>
                      <a:r>
                        <a:rPr lang="fr-FR" dirty="0" smtClean="0"/>
                        <a:t> van lange </a:t>
                      </a:r>
                      <a:r>
                        <a:rPr lang="fr-FR" dirty="0" err="1" smtClean="0"/>
                        <a:t>klanken</a:t>
                      </a:r>
                      <a:endParaRPr lang="fr-FR" dirty="0"/>
                    </a:p>
                  </a:txBody>
                  <a:tcPr/>
                </a:tc>
                <a:tc>
                  <a:txBody>
                    <a:bodyPr/>
                    <a:lstStyle/>
                    <a:p>
                      <a:pPr algn="ctr"/>
                      <a:r>
                        <a:rPr lang="fr-FR" dirty="0" smtClean="0"/>
                        <a:t>8</a:t>
                      </a:r>
                      <a:endParaRPr lang="fr-FR" dirty="0"/>
                    </a:p>
                  </a:txBody>
                  <a:tcPr/>
                </a:tc>
              </a:tr>
            </a:tbl>
          </a:graphicData>
        </a:graphic>
      </p:graphicFrame>
    </p:spTree>
    <p:extLst>
      <p:ext uri="{BB962C8B-B14F-4D97-AF65-F5344CB8AC3E}">
        <p14:creationId xmlns:p14="http://schemas.microsoft.com/office/powerpoint/2010/main" val="8433725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Fonologische</a:t>
            </a:r>
            <a:r>
              <a:rPr lang="fr-FR" dirty="0" smtClean="0"/>
              <a:t> </a:t>
            </a:r>
            <a:r>
              <a:rPr lang="fr-FR" dirty="0" err="1" smtClean="0"/>
              <a:t>verschillen</a:t>
            </a:r>
            <a:endParaRPr lang="fr-FR" dirty="0"/>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3432632217"/>
              </p:ext>
            </p:extLst>
          </p:nvPr>
        </p:nvGraphicFramePr>
        <p:xfrm>
          <a:off x="609600" y="1621254"/>
          <a:ext cx="8153400" cy="1483360"/>
        </p:xfrm>
        <a:graphic>
          <a:graphicData uri="http://schemas.openxmlformats.org/drawingml/2006/table">
            <a:tbl>
              <a:tblPr firstRow="1" bandRow="1">
                <a:tableStyleId>{5C22544A-7EE6-4342-B048-85BDC9FD1C3A}</a:tableStyleId>
              </a:tblPr>
              <a:tblGrid>
                <a:gridCol w="5295528"/>
                <a:gridCol w="2857872"/>
              </a:tblGrid>
              <a:tr h="370840">
                <a:tc gridSpan="2">
                  <a:txBody>
                    <a:bodyPr/>
                    <a:lstStyle/>
                    <a:p>
                      <a:r>
                        <a:rPr lang="fr-FR" dirty="0" err="1" smtClean="0"/>
                        <a:t>Vlaamse</a:t>
                      </a:r>
                      <a:r>
                        <a:rPr lang="fr-FR" baseline="0" dirty="0" smtClean="0"/>
                        <a:t> </a:t>
                      </a:r>
                      <a:r>
                        <a:rPr lang="fr-FR" baseline="0" dirty="0" err="1" smtClean="0"/>
                        <a:t>informele</a:t>
                      </a:r>
                      <a:r>
                        <a:rPr lang="fr-FR" baseline="0" dirty="0" smtClean="0"/>
                        <a:t> </a:t>
                      </a:r>
                      <a:r>
                        <a:rPr lang="fr-FR" baseline="0" dirty="0" err="1" smtClean="0"/>
                        <a:t>spreektaal</a:t>
                      </a:r>
                      <a:r>
                        <a:rPr lang="fr-FR" baseline="0" dirty="0" smtClean="0"/>
                        <a:t> (</a:t>
                      </a:r>
                      <a:r>
                        <a:rPr lang="fr-FR" baseline="0" dirty="0" err="1" smtClean="0"/>
                        <a:t>tussentaal</a:t>
                      </a:r>
                      <a:r>
                        <a:rPr lang="fr-FR" baseline="0" dirty="0" smtClean="0"/>
                        <a:t>)</a:t>
                      </a:r>
                      <a:endParaRPr lang="fr-FR" dirty="0"/>
                    </a:p>
                  </a:txBody>
                  <a:tcPr>
                    <a:solidFill>
                      <a:schemeClr val="accent1">
                        <a:lumMod val="75000"/>
                      </a:schemeClr>
                    </a:solidFill>
                  </a:tcPr>
                </a:tc>
                <a:tc hMerge="1">
                  <a:txBody>
                    <a:bodyPr/>
                    <a:lstStyle/>
                    <a:p>
                      <a:endParaRPr lang="fr-FR"/>
                    </a:p>
                  </a:txBody>
                  <a:tcPr/>
                </a:tc>
              </a:tr>
              <a:tr h="370840">
                <a:tc>
                  <a:txBody>
                    <a:bodyPr/>
                    <a:lstStyle/>
                    <a:p>
                      <a:r>
                        <a:rPr lang="fr-FR" dirty="0" err="1" smtClean="0"/>
                        <a:t>T-deletie</a:t>
                      </a:r>
                      <a:endParaRPr lang="fr-FR" dirty="0"/>
                    </a:p>
                  </a:txBody>
                  <a:tcPr/>
                </a:tc>
                <a:tc>
                  <a:txBody>
                    <a:bodyPr/>
                    <a:lstStyle/>
                    <a:p>
                      <a:r>
                        <a:rPr lang="fr-FR" dirty="0" smtClean="0"/>
                        <a:t>18</a:t>
                      </a:r>
                      <a:endParaRPr lang="fr-FR" dirty="0"/>
                    </a:p>
                  </a:txBody>
                  <a:tcPr/>
                </a:tc>
              </a:tr>
              <a:tr h="370840">
                <a:tc>
                  <a:txBody>
                    <a:bodyPr/>
                    <a:lstStyle/>
                    <a:p>
                      <a:r>
                        <a:rPr lang="fr-FR" dirty="0" smtClean="0"/>
                        <a:t>Niet </a:t>
                      </a:r>
                      <a:r>
                        <a:rPr lang="fr-FR" dirty="0" err="1" smtClean="0"/>
                        <a:t>uitspreken</a:t>
                      </a:r>
                      <a:r>
                        <a:rPr lang="fr-FR" dirty="0" smtClean="0"/>
                        <a:t> van de h</a:t>
                      </a:r>
                      <a:endParaRPr lang="fr-FR" dirty="0"/>
                    </a:p>
                  </a:txBody>
                  <a:tcPr/>
                </a:tc>
                <a:tc>
                  <a:txBody>
                    <a:bodyPr/>
                    <a:lstStyle/>
                    <a:p>
                      <a:r>
                        <a:rPr lang="fr-FR" dirty="0" smtClean="0"/>
                        <a:t>3</a:t>
                      </a:r>
                      <a:endParaRPr lang="fr-FR" dirty="0"/>
                    </a:p>
                  </a:txBody>
                  <a:tcPr/>
                </a:tc>
              </a:tr>
              <a:tr h="370840">
                <a:tc>
                  <a:txBody>
                    <a:bodyPr/>
                    <a:lstStyle/>
                    <a:p>
                      <a:r>
                        <a:rPr lang="fr-FR" dirty="0" smtClean="0"/>
                        <a:t>O </a:t>
                      </a:r>
                      <a:r>
                        <a:rPr lang="fr-FR" dirty="0" err="1" smtClean="0"/>
                        <a:t>Ipv</a:t>
                      </a:r>
                      <a:r>
                        <a:rPr lang="fr-FR" dirty="0" smtClean="0"/>
                        <a:t> a (</a:t>
                      </a:r>
                      <a:r>
                        <a:rPr lang="fr-FR" dirty="0" err="1" smtClean="0"/>
                        <a:t>woapen</a:t>
                      </a:r>
                      <a:r>
                        <a:rPr lang="fr-FR" dirty="0" smtClean="0"/>
                        <a:t>)</a:t>
                      </a:r>
                      <a:endParaRPr lang="fr-FR" dirty="0"/>
                    </a:p>
                  </a:txBody>
                  <a:tcPr/>
                </a:tc>
                <a:tc>
                  <a:txBody>
                    <a:bodyPr/>
                    <a:lstStyle/>
                    <a:p>
                      <a:r>
                        <a:rPr lang="fr-FR" dirty="0" smtClean="0"/>
                        <a:t>7</a:t>
                      </a:r>
                      <a:endParaRPr lang="fr-FR" dirty="0"/>
                    </a:p>
                  </a:txBody>
                  <a:tcPr/>
                </a:tc>
              </a:tr>
            </a:tbl>
          </a:graphicData>
        </a:graphic>
      </p:graphicFrame>
    </p:spTree>
    <p:extLst>
      <p:ext uri="{BB962C8B-B14F-4D97-AF65-F5344CB8AC3E}">
        <p14:creationId xmlns:p14="http://schemas.microsoft.com/office/powerpoint/2010/main" val="26228472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Verschillen</a:t>
            </a:r>
            <a:r>
              <a:rPr lang="fr-FR" dirty="0" smtClean="0"/>
              <a:t> </a:t>
            </a:r>
            <a:r>
              <a:rPr lang="fr-FR" dirty="0" err="1" smtClean="0"/>
              <a:t>tussen</a:t>
            </a:r>
            <a:r>
              <a:rPr lang="fr-FR" dirty="0" smtClean="0"/>
              <a:t> de NL en VL </a:t>
            </a:r>
            <a:r>
              <a:rPr lang="fr-FR" dirty="0" err="1" smtClean="0"/>
              <a:t>versies</a:t>
            </a:r>
            <a:endParaRPr lang="fr-FR" dirty="0"/>
          </a:p>
        </p:txBody>
      </p:sp>
      <p:graphicFrame>
        <p:nvGraphicFramePr>
          <p:cNvPr id="4" name="Graphique 3"/>
          <p:cNvGraphicFramePr>
            <a:graphicFrameLocks/>
          </p:cNvGraphicFramePr>
          <p:nvPr>
            <p:extLst>
              <p:ext uri="{D42A27DB-BD31-4B8C-83A1-F6EECF244321}">
                <p14:modId xmlns:p14="http://schemas.microsoft.com/office/powerpoint/2010/main" val="270712272"/>
              </p:ext>
            </p:extLst>
          </p:nvPr>
        </p:nvGraphicFramePr>
        <p:xfrm>
          <a:off x="683568" y="1275606"/>
          <a:ext cx="7056784" cy="36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902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Pragmatische</a:t>
            </a:r>
            <a:r>
              <a:rPr lang="fr-FR" dirty="0" smtClean="0"/>
              <a:t> </a:t>
            </a:r>
            <a:r>
              <a:rPr lang="fr-FR" dirty="0" err="1" smtClean="0"/>
              <a:t>verschillen</a:t>
            </a:r>
            <a:endParaRPr lang="fr-FR" dirty="0"/>
          </a:p>
        </p:txBody>
      </p:sp>
      <p:graphicFrame>
        <p:nvGraphicFramePr>
          <p:cNvPr id="4" name="Graphique 3"/>
          <p:cNvGraphicFramePr>
            <a:graphicFrameLocks/>
          </p:cNvGraphicFramePr>
          <p:nvPr>
            <p:extLst>
              <p:ext uri="{D42A27DB-BD31-4B8C-83A1-F6EECF244321}">
                <p14:modId xmlns:p14="http://schemas.microsoft.com/office/powerpoint/2010/main" val="3059716769"/>
              </p:ext>
            </p:extLst>
          </p:nvPr>
        </p:nvGraphicFramePr>
        <p:xfrm>
          <a:off x="1619672" y="1707654"/>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7647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Pragmatische</a:t>
            </a:r>
            <a:r>
              <a:rPr lang="fr-FR" dirty="0" smtClean="0"/>
              <a:t> </a:t>
            </a:r>
            <a:r>
              <a:rPr lang="fr-FR" dirty="0" err="1" smtClean="0"/>
              <a:t>verschillen</a:t>
            </a:r>
            <a:endParaRPr lang="fr-FR" dirty="0"/>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1982948081"/>
              </p:ext>
            </p:extLst>
          </p:nvPr>
        </p:nvGraphicFramePr>
        <p:xfrm>
          <a:off x="667072" y="1347614"/>
          <a:ext cx="8153400" cy="3716020"/>
        </p:xfrm>
        <a:graphic>
          <a:graphicData uri="http://schemas.openxmlformats.org/drawingml/2006/table">
            <a:tbl>
              <a:tblPr firstRow="1" bandRow="1">
                <a:tableStyleId>{5C22544A-7EE6-4342-B048-85BDC9FD1C3A}</a:tableStyleId>
              </a:tblPr>
              <a:tblGrid>
                <a:gridCol w="4076700"/>
                <a:gridCol w="4076700"/>
              </a:tblGrid>
              <a:tr h="370840">
                <a:tc gridSpan="2">
                  <a:txBody>
                    <a:bodyPr/>
                    <a:lstStyle/>
                    <a:p>
                      <a:r>
                        <a:rPr lang="fr-FR" dirty="0" smtClean="0"/>
                        <a:t>FORMULERINGSVERSCHILLEN</a:t>
                      </a:r>
                      <a:endParaRPr lang="fr-FR" dirty="0"/>
                    </a:p>
                  </a:txBody>
                  <a:tcPr>
                    <a:solidFill>
                      <a:srgbClr val="39639D"/>
                    </a:solidFill>
                  </a:tcPr>
                </a:tc>
                <a:tc hMerge="1">
                  <a:txBody>
                    <a:bodyPr/>
                    <a:lstStyle/>
                    <a:p>
                      <a:endParaRPr lang="fr-FR" dirty="0"/>
                    </a:p>
                  </a:txBody>
                  <a:tcPr/>
                </a:tc>
              </a:tr>
              <a:tr h="37084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dirty="0" err="1">
                          <a:solidFill>
                            <a:srgbClr val="000000"/>
                          </a:solidFill>
                          <a:effectLst/>
                          <a:latin typeface="Cambria"/>
                        </a:rPr>
                        <a:t>Hoe</a:t>
                      </a:r>
                      <a:r>
                        <a:rPr lang="fr-FR" sz="1200" b="0" i="0" u="none" strike="noStrike" dirty="0">
                          <a:solidFill>
                            <a:srgbClr val="000000"/>
                          </a:solidFill>
                          <a:effectLst/>
                          <a:latin typeface="Cambria"/>
                        </a:rPr>
                        <a:t> </a:t>
                      </a:r>
                      <a:r>
                        <a:rPr lang="fr-FR" sz="1200" b="0" i="0" u="none" strike="noStrike" dirty="0" err="1">
                          <a:solidFill>
                            <a:srgbClr val="000000"/>
                          </a:solidFill>
                          <a:effectLst/>
                          <a:latin typeface="Cambria"/>
                        </a:rPr>
                        <a:t>zit</a:t>
                      </a:r>
                      <a:r>
                        <a:rPr lang="fr-FR" sz="1200" b="0" i="0" u="none" strike="noStrike" dirty="0">
                          <a:solidFill>
                            <a:srgbClr val="000000"/>
                          </a:solidFill>
                          <a:effectLst/>
                          <a:latin typeface="Cambria"/>
                        </a:rPr>
                        <a:t> </a:t>
                      </a:r>
                      <a:r>
                        <a:rPr lang="fr-FR" sz="1200" b="0" i="0" u="none" strike="noStrike" dirty="0" err="1">
                          <a:solidFill>
                            <a:srgbClr val="000000"/>
                          </a:solidFill>
                          <a:effectLst/>
                          <a:latin typeface="Cambria"/>
                        </a:rPr>
                        <a:t>het</a:t>
                      </a:r>
                      <a:r>
                        <a:rPr lang="fr-FR" sz="1200" b="0" i="0" u="none" strike="noStrike" dirty="0">
                          <a:solidFill>
                            <a:srgbClr val="000000"/>
                          </a:solidFill>
                          <a:effectLst/>
                          <a:latin typeface="Cambria"/>
                        </a:rPr>
                        <a:t> met de </a:t>
                      </a:r>
                      <a:r>
                        <a:rPr lang="fr-FR" sz="1200" b="0" i="0" u="none" strike="noStrike" dirty="0" err="1" smtClean="0">
                          <a:solidFill>
                            <a:srgbClr val="000000"/>
                          </a:solidFill>
                          <a:effectLst/>
                          <a:latin typeface="Cambria"/>
                        </a:rPr>
                        <a:t>vloer</a:t>
                      </a:r>
                      <a:r>
                        <a:rPr lang="fr-FR" sz="1200" b="0" i="0" u="none" strike="noStrike" dirty="0" smtClean="0">
                          <a:solidFill>
                            <a:srgbClr val="000000"/>
                          </a:solidFill>
                          <a:effectLst/>
                          <a:latin typeface="Cambria"/>
                        </a:rPr>
                        <a:t>? </a:t>
                      </a:r>
                      <a:r>
                        <a:rPr lang="fr-FR" sz="1200" b="0" i="0" u="none" strike="noStrike" dirty="0" err="1" smtClean="0">
                          <a:solidFill>
                            <a:srgbClr val="000000"/>
                          </a:solidFill>
                          <a:effectLst/>
                          <a:latin typeface="Cambria"/>
                        </a:rPr>
                        <a:t>Ja</a:t>
                      </a:r>
                      <a:r>
                        <a:rPr lang="fr-FR" sz="1200" b="0" i="0" u="none" strike="noStrike" dirty="0" smtClean="0">
                          <a:solidFill>
                            <a:srgbClr val="000000"/>
                          </a:solidFill>
                          <a:effectLst/>
                          <a:latin typeface="Cambria"/>
                        </a:rPr>
                        <a:t> de </a:t>
                      </a:r>
                      <a:r>
                        <a:rPr lang="fr-FR" sz="1200" b="0" i="0" u="none" strike="noStrike" dirty="0" err="1" smtClean="0">
                          <a:solidFill>
                            <a:srgbClr val="000000"/>
                          </a:solidFill>
                          <a:effectLst/>
                          <a:latin typeface="Cambria"/>
                        </a:rPr>
                        <a:t>vloer</a:t>
                      </a:r>
                      <a:r>
                        <a:rPr lang="fr-FR" sz="1200" b="0" i="0" u="none" strike="noStrike" dirty="0" smtClean="0">
                          <a:solidFill>
                            <a:srgbClr val="000000"/>
                          </a:solidFill>
                          <a:effectLst/>
                          <a:latin typeface="Cambria"/>
                        </a:rPr>
                        <a:t> </a:t>
                      </a:r>
                      <a:r>
                        <a:rPr lang="fr-FR" sz="1200" b="0" i="0" u="none" strike="noStrike" dirty="0" err="1" smtClean="0">
                          <a:solidFill>
                            <a:srgbClr val="000000"/>
                          </a:solidFill>
                          <a:effectLst/>
                          <a:latin typeface="Cambria"/>
                        </a:rPr>
                        <a:t>mag</a:t>
                      </a:r>
                      <a:r>
                        <a:rPr lang="fr-FR" sz="1200" b="0" i="0" u="none" strike="noStrike" dirty="0" smtClean="0">
                          <a:solidFill>
                            <a:srgbClr val="000000"/>
                          </a:solidFill>
                          <a:effectLst/>
                          <a:latin typeface="Cambria"/>
                        </a:rPr>
                        <a:t> je </a:t>
                      </a:r>
                      <a:r>
                        <a:rPr lang="fr-FR" sz="1200" b="0" i="0" u="none" strike="noStrike" dirty="0" err="1" smtClean="0">
                          <a:solidFill>
                            <a:srgbClr val="000000"/>
                          </a:solidFill>
                          <a:effectLst/>
                          <a:latin typeface="Cambria"/>
                        </a:rPr>
                        <a:t>aanraken</a:t>
                      </a:r>
                      <a:r>
                        <a:rPr lang="fr-FR" sz="1200" b="0" i="0" u="none" strike="noStrike" dirty="0" smtClean="0">
                          <a:solidFill>
                            <a:srgbClr val="000000"/>
                          </a:solidFill>
                          <a:effectLst/>
                          <a:latin typeface="Cambria"/>
                        </a:rPr>
                        <a:t> (NL)</a:t>
                      </a:r>
                    </a:p>
                  </a:txBody>
                  <a:tcPr marL="12700" marR="12700" marT="1270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dirty="0">
                          <a:solidFill>
                            <a:srgbClr val="000000"/>
                          </a:solidFill>
                          <a:effectLst/>
                          <a:latin typeface="Cambria"/>
                        </a:rPr>
                        <a:t>en de </a:t>
                      </a:r>
                      <a:r>
                        <a:rPr lang="fr-FR" sz="1200" b="0" i="0" u="none" strike="noStrike" dirty="0" err="1">
                          <a:solidFill>
                            <a:srgbClr val="000000"/>
                          </a:solidFill>
                          <a:effectLst/>
                          <a:latin typeface="Cambria"/>
                        </a:rPr>
                        <a:t>vloer</a:t>
                      </a:r>
                      <a:r>
                        <a:rPr lang="fr-FR" sz="1200" b="0" i="0" u="none" strike="noStrike" dirty="0">
                          <a:solidFill>
                            <a:srgbClr val="000000"/>
                          </a:solidFill>
                          <a:effectLst/>
                          <a:latin typeface="Cambria"/>
                        </a:rPr>
                        <a:t> dan</a:t>
                      </a:r>
                      <a:r>
                        <a:rPr lang="fr-FR" sz="1200" b="0" i="0" u="none" strike="noStrike" dirty="0" smtClean="0">
                          <a:solidFill>
                            <a:srgbClr val="000000"/>
                          </a:solidFill>
                          <a:effectLst/>
                          <a:latin typeface="Cambria"/>
                        </a:rPr>
                        <a:t>? kan </a:t>
                      </a:r>
                      <a:r>
                        <a:rPr lang="fr-FR" sz="1200" b="0" i="0" u="none" strike="noStrike" dirty="0" err="1" smtClean="0">
                          <a:solidFill>
                            <a:srgbClr val="000000"/>
                          </a:solidFill>
                          <a:effectLst/>
                          <a:latin typeface="Cambria"/>
                        </a:rPr>
                        <a:t>geen</a:t>
                      </a:r>
                      <a:r>
                        <a:rPr lang="fr-FR" sz="1200" b="0" i="0" u="none" strike="noStrike" dirty="0" smtClean="0">
                          <a:solidFill>
                            <a:srgbClr val="000000"/>
                          </a:solidFill>
                          <a:effectLst/>
                          <a:latin typeface="Cambria"/>
                        </a:rPr>
                        <a:t> </a:t>
                      </a:r>
                      <a:r>
                        <a:rPr lang="fr-FR" sz="1200" b="0" i="0" u="none" strike="noStrike" dirty="0" err="1" smtClean="0">
                          <a:solidFill>
                            <a:srgbClr val="000000"/>
                          </a:solidFill>
                          <a:effectLst/>
                          <a:latin typeface="Cambria"/>
                        </a:rPr>
                        <a:t>kwaad</a:t>
                      </a:r>
                      <a:r>
                        <a:rPr lang="fr-FR" sz="1200" b="0" i="0" u="none" strike="noStrike" dirty="0" smtClean="0">
                          <a:solidFill>
                            <a:srgbClr val="000000"/>
                          </a:solidFill>
                          <a:effectLst/>
                          <a:latin typeface="Cambria"/>
                        </a:rPr>
                        <a:t> (VL)</a:t>
                      </a:r>
                    </a:p>
                  </a:txBody>
                  <a:tcPr marL="12700" marR="12700" marT="12700" marB="0" anchor="ctr"/>
                </a:tc>
              </a:tr>
              <a:tr h="370840">
                <a:tc>
                  <a:txBody>
                    <a:bodyPr/>
                    <a:lstStyle/>
                    <a:p>
                      <a:pPr algn="l" fontAlgn="b"/>
                      <a:r>
                        <a:rPr lang="fr-FR" sz="1200" b="0" i="0" u="none" strike="noStrike" dirty="0">
                          <a:solidFill>
                            <a:srgbClr val="000000"/>
                          </a:solidFill>
                          <a:effectLst/>
                          <a:latin typeface="Calibri"/>
                        </a:rPr>
                        <a:t> </a:t>
                      </a:r>
                      <a:r>
                        <a:rPr lang="fr-FR" sz="1200" b="0" i="0" u="none" strike="noStrike" dirty="0" err="1" smtClean="0">
                          <a:solidFill>
                            <a:srgbClr val="000000"/>
                          </a:solidFill>
                          <a:effectLst/>
                          <a:latin typeface="Calibri"/>
                        </a:rPr>
                        <a:t>Wacht</a:t>
                      </a:r>
                      <a:r>
                        <a:rPr lang="fr-FR" sz="1200" b="0" i="0" u="none" strike="noStrike" dirty="0" smtClean="0">
                          <a:solidFill>
                            <a:srgbClr val="000000"/>
                          </a:solidFill>
                          <a:effectLst/>
                          <a:latin typeface="Calibri"/>
                        </a:rPr>
                        <a:t> </a:t>
                      </a:r>
                      <a:r>
                        <a:rPr lang="fr-FR" sz="1200" b="0" i="0" u="none" strike="noStrike" dirty="0">
                          <a:solidFill>
                            <a:srgbClr val="000000"/>
                          </a:solidFill>
                          <a:effectLst/>
                          <a:latin typeface="Calibri"/>
                        </a:rPr>
                        <a:t>maar </a:t>
                      </a:r>
                      <a:r>
                        <a:rPr lang="fr-FR" sz="1200" b="0" i="0" u="none" strike="noStrike" dirty="0" err="1">
                          <a:solidFill>
                            <a:srgbClr val="000000"/>
                          </a:solidFill>
                          <a:effectLst/>
                          <a:latin typeface="Calibri"/>
                        </a:rPr>
                        <a:t>tot</a:t>
                      </a:r>
                      <a:r>
                        <a:rPr lang="fr-FR" sz="1200" b="0" i="0" u="none" strike="noStrike" dirty="0">
                          <a:solidFill>
                            <a:srgbClr val="000000"/>
                          </a:solidFill>
                          <a:effectLst/>
                          <a:latin typeface="Calibri"/>
                        </a:rPr>
                        <a:t> je </a:t>
                      </a:r>
                      <a:r>
                        <a:rPr lang="fr-FR" sz="1200" b="0" i="0" u="none" strike="noStrike" dirty="0" err="1">
                          <a:solidFill>
                            <a:srgbClr val="000000"/>
                          </a:solidFill>
                          <a:effectLst/>
                          <a:latin typeface="Calibri"/>
                        </a:rPr>
                        <a:t>ziet</a:t>
                      </a:r>
                      <a:r>
                        <a:rPr lang="fr-FR" sz="1200" b="0" i="0" u="none" strike="noStrike" dirty="0">
                          <a:solidFill>
                            <a:srgbClr val="000000"/>
                          </a:solidFill>
                          <a:effectLst/>
                          <a:latin typeface="Calibri"/>
                        </a:rPr>
                        <a:t/>
                      </a:r>
                      <a:br>
                        <a:rPr lang="fr-FR" sz="1200" b="0" i="0" u="none" strike="noStrike" dirty="0">
                          <a:solidFill>
                            <a:srgbClr val="000000"/>
                          </a:solidFill>
                          <a:effectLst/>
                          <a:latin typeface="Calibri"/>
                        </a:rPr>
                      </a:br>
                      <a:r>
                        <a:rPr lang="fr-FR" sz="1200" b="0" i="0" u="none" strike="noStrike" dirty="0" err="1">
                          <a:solidFill>
                            <a:srgbClr val="000000"/>
                          </a:solidFill>
                          <a:effectLst/>
                          <a:latin typeface="Calibri"/>
                        </a:rPr>
                        <a:t>wat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een</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dagverblijf</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is</a:t>
                      </a:r>
                      <a:r>
                        <a:rPr lang="fr-FR" sz="1200" b="0" i="0" u="none" strike="noStrike" dirty="0" smtClean="0">
                          <a:solidFill>
                            <a:srgbClr val="000000"/>
                          </a:solidFill>
                          <a:effectLst/>
                          <a:latin typeface="Calibri"/>
                        </a:rPr>
                        <a:t>! (NL)</a:t>
                      </a:r>
                      <a:endParaRPr lang="fr-FR" sz="1200" b="0" i="0" u="none" strike="noStrike" dirty="0">
                        <a:solidFill>
                          <a:srgbClr val="000000"/>
                        </a:solidFill>
                        <a:effectLst/>
                        <a:latin typeface="Calibri"/>
                      </a:endParaRPr>
                    </a:p>
                  </a:txBody>
                  <a:tcPr marL="12700" marR="12700" marT="12700" marB="0" anchor="b"/>
                </a:tc>
                <a:tc>
                  <a:txBody>
                    <a:bodyPr/>
                    <a:lstStyle/>
                    <a:p>
                      <a:pPr algn="l" fontAlgn="b"/>
                      <a:r>
                        <a:rPr lang="fr-FR" sz="1200" b="0" i="0" u="none" strike="noStrike" dirty="0" err="1" smtClean="0">
                          <a:solidFill>
                            <a:srgbClr val="000000"/>
                          </a:solidFill>
                          <a:effectLst/>
                          <a:latin typeface="Calibri"/>
                        </a:rPr>
                        <a:t>Wacht</a:t>
                      </a:r>
                      <a:r>
                        <a:rPr lang="fr-FR" sz="1200" b="0" i="0" u="none" strike="noStrike" dirty="0" smtClean="0">
                          <a:solidFill>
                            <a:srgbClr val="000000"/>
                          </a:solidFill>
                          <a:effectLst/>
                          <a:latin typeface="Calibri"/>
                        </a:rPr>
                        <a:t> </a:t>
                      </a:r>
                      <a:r>
                        <a:rPr lang="fr-FR" sz="1200" b="0" i="0" u="none" strike="noStrike" dirty="0">
                          <a:solidFill>
                            <a:srgbClr val="000000"/>
                          </a:solidFill>
                          <a:effectLst/>
                          <a:latin typeface="Calibri"/>
                        </a:rPr>
                        <a:t>maar </a:t>
                      </a:r>
                      <a:r>
                        <a:rPr lang="fr-FR" sz="1200" b="0" i="0" u="none" strike="noStrike" dirty="0" err="1">
                          <a:solidFill>
                            <a:srgbClr val="000000"/>
                          </a:solidFill>
                          <a:effectLst/>
                          <a:latin typeface="Calibri"/>
                        </a:rPr>
                        <a:t>tot</a:t>
                      </a:r>
                      <a:r>
                        <a:rPr lang="fr-FR" sz="1200" b="0" i="0" u="none" strike="noStrike" dirty="0">
                          <a:solidFill>
                            <a:srgbClr val="000000"/>
                          </a:solidFill>
                          <a:effectLst/>
                          <a:latin typeface="Calibri"/>
                        </a:rPr>
                        <a:t> je in </a:t>
                      </a:r>
                      <a:r>
                        <a:rPr lang="fr-FR" sz="1200" b="0" i="0" u="none" strike="noStrike" dirty="0" err="1">
                          <a:solidFill>
                            <a:srgbClr val="000000"/>
                          </a:solidFill>
                          <a:effectLst/>
                          <a:latin typeface="Calibri"/>
                        </a:rPr>
                        <a:t>een</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dagverblijf</a:t>
                      </a:r>
                      <a:r>
                        <a:rPr lang="fr-FR" sz="1200" b="0" i="0" u="none" strike="noStrike" dirty="0">
                          <a:solidFill>
                            <a:srgbClr val="000000"/>
                          </a:solidFill>
                          <a:effectLst/>
                          <a:latin typeface="Calibri"/>
                        </a:rPr>
                        <a:t> </a:t>
                      </a:r>
                      <a:r>
                        <a:rPr lang="fr-FR" sz="1200" b="0" i="0" u="none" strike="noStrike" dirty="0" err="1" smtClean="0">
                          <a:solidFill>
                            <a:srgbClr val="000000"/>
                          </a:solidFill>
                          <a:effectLst/>
                          <a:latin typeface="Calibri"/>
                        </a:rPr>
                        <a:t>zit</a:t>
                      </a:r>
                      <a:r>
                        <a:rPr lang="fr-FR" sz="1200" b="0" i="0" u="none" strike="noStrike" baseline="0" dirty="0" smtClean="0">
                          <a:solidFill>
                            <a:srgbClr val="000000"/>
                          </a:solidFill>
                          <a:effectLst/>
                          <a:latin typeface="Calibri"/>
                        </a:rPr>
                        <a:t> (VL)</a:t>
                      </a:r>
                      <a:endParaRPr lang="fr-FR" sz="1200" b="0" i="0" u="none" strike="noStrike" dirty="0">
                        <a:solidFill>
                          <a:srgbClr val="000000"/>
                        </a:solidFill>
                        <a:effectLst/>
                        <a:latin typeface="Calibri"/>
                      </a:endParaRPr>
                    </a:p>
                  </a:txBody>
                  <a:tcPr marL="12700" marR="12700" marT="12700" marB="0" anchor="b"/>
                </a:tc>
              </a:tr>
              <a:tr h="370840">
                <a:tc>
                  <a:txBody>
                    <a:bodyPr/>
                    <a:lstStyle/>
                    <a:p>
                      <a:pPr algn="l" fontAlgn="b"/>
                      <a:r>
                        <a:rPr lang="fr-FR" sz="1200" b="0" i="0" u="none" strike="noStrike" dirty="0" err="1">
                          <a:solidFill>
                            <a:srgbClr val="000000"/>
                          </a:solidFill>
                          <a:effectLst/>
                          <a:latin typeface="Calibri"/>
                        </a:rPr>
                        <a:t>Ik</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dacht</a:t>
                      </a:r>
                      <a:r>
                        <a:rPr lang="fr-FR" sz="1200" b="0" i="0" u="none" strike="noStrike" dirty="0">
                          <a:solidFill>
                            <a:srgbClr val="000000"/>
                          </a:solidFill>
                          <a:effectLst/>
                          <a:latin typeface="Calibri"/>
                        </a:rPr>
                        <a:t> al : </a:t>
                      </a:r>
                      <a:r>
                        <a:rPr lang="fr-FR" sz="1200" b="0" i="0" u="none" strike="noStrike" dirty="0" err="1">
                          <a:solidFill>
                            <a:srgbClr val="000000"/>
                          </a:solidFill>
                          <a:effectLst/>
                          <a:latin typeface="Calibri"/>
                        </a:rPr>
                        <a:t>nieuwe</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stemmen</a:t>
                      </a:r>
                      <a:r>
                        <a:rPr lang="fr-FR" sz="1200" b="0" i="0" u="none" strike="noStrike" dirty="0" smtClean="0">
                          <a:solidFill>
                            <a:srgbClr val="000000"/>
                          </a:solidFill>
                          <a:effectLst/>
                          <a:latin typeface="Calibri"/>
                        </a:rPr>
                        <a:t>! (NL)</a:t>
                      </a:r>
                      <a:endParaRPr lang="fr-FR" sz="1200" b="0" i="0" u="none" strike="noStrike" dirty="0">
                        <a:solidFill>
                          <a:srgbClr val="000000"/>
                        </a:solidFill>
                        <a:effectLst/>
                        <a:latin typeface="Calibri"/>
                      </a:endParaRPr>
                    </a:p>
                  </a:txBody>
                  <a:tcPr marL="12700" marR="12700" marT="12700" marB="0" anchor="b"/>
                </a:tc>
                <a:tc>
                  <a:txBody>
                    <a:bodyPr/>
                    <a:lstStyle/>
                    <a:p>
                      <a:pPr algn="l" fontAlgn="b"/>
                      <a:r>
                        <a:rPr lang="fr-FR" sz="1200" b="0" i="0" u="none" strike="noStrike" dirty="0" err="1">
                          <a:solidFill>
                            <a:srgbClr val="000000"/>
                          </a:solidFill>
                          <a:effectLst/>
                          <a:latin typeface="Calibri"/>
                        </a:rPr>
                        <a:t>Ik</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wist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dat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ik</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nieuwe</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stemmen</a:t>
                      </a:r>
                      <a:r>
                        <a:rPr lang="fr-FR" sz="1200" b="0" i="0" u="none" strike="noStrike" dirty="0">
                          <a:solidFill>
                            <a:srgbClr val="000000"/>
                          </a:solidFill>
                          <a:effectLst/>
                          <a:latin typeface="Calibri"/>
                        </a:rPr>
                        <a:t> </a:t>
                      </a:r>
                      <a:r>
                        <a:rPr lang="fr-FR" sz="1200" b="0" i="0" u="none" strike="noStrike" dirty="0" err="1" smtClean="0">
                          <a:solidFill>
                            <a:srgbClr val="000000"/>
                          </a:solidFill>
                          <a:effectLst/>
                          <a:latin typeface="Calibri"/>
                        </a:rPr>
                        <a:t>hoorde</a:t>
                      </a:r>
                      <a:r>
                        <a:rPr lang="fr-FR" sz="1200" b="0" i="0" u="none" strike="noStrike" dirty="0" smtClean="0">
                          <a:solidFill>
                            <a:srgbClr val="000000"/>
                          </a:solidFill>
                          <a:effectLst/>
                          <a:latin typeface="Calibri"/>
                        </a:rPr>
                        <a:t> (VL)</a:t>
                      </a:r>
                      <a:endParaRPr lang="fr-FR" sz="1200" b="0" i="0" u="none" strike="noStrike" dirty="0">
                        <a:solidFill>
                          <a:srgbClr val="000000"/>
                        </a:solidFill>
                        <a:effectLst/>
                        <a:latin typeface="Calibri"/>
                      </a:endParaRPr>
                    </a:p>
                  </a:txBody>
                  <a:tcPr marL="12700" marR="12700" marT="12700" marB="0" anchor="b"/>
                </a:tc>
              </a:tr>
              <a:tr h="370840">
                <a:tc gridSpan="2">
                  <a:txBody>
                    <a:bodyPr/>
                    <a:lstStyle/>
                    <a:p>
                      <a:r>
                        <a:rPr lang="fr-FR" b="1" dirty="0" smtClean="0">
                          <a:solidFill>
                            <a:srgbClr val="FFFFFF"/>
                          </a:solidFill>
                        </a:rPr>
                        <a:t>PARTIKELS</a:t>
                      </a:r>
                      <a:endParaRPr lang="fr-FR" b="1" dirty="0">
                        <a:solidFill>
                          <a:srgbClr val="FFFFFF"/>
                        </a:solidFill>
                      </a:endParaRPr>
                    </a:p>
                  </a:txBody>
                  <a:tcPr>
                    <a:solidFill>
                      <a:schemeClr val="accent4"/>
                    </a:solidFill>
                  </a:tcPr>
                </a:tc>
                <a:tc hMerge="1">
                  <a:txBody>
                    <a:bodyPr/>
                    <a:lstStyle/>
                    <a:p>
                      <a:endParaRPr lang="fr-FR" dirty="0"/>
                    </a:p>
                  </a:txBody>
                  <a:tcPr/>
                </a:tc>
              </a:tr>
              <a:tr h="370840">
                <a:tc>
                  <a:txBody>
                    <a:bodyPr/>
                    <a:lstStyle/>
                    <a:p>
                      <a:pPr algn="l" fontAlgn="b"/>
                      <a:r>
                        <a:rPr lang="fr-FR" sz="1200" b="0" i="0" u="none" strike="noStrike" dirty="0">
                          <a:solidFill>
                            <a:srgbClr val="000000"/>
                          </a:solidFill>
                          <a:effectLst/>
                          <a:latin typeface="Calibri"/>
                        </a:rPr>
                        <a:t>. ben je </a:t>
                      </a:r>
                      <a:r>
                        <a:rPr lang="fr-FR" sz="1200" b="0" i="0" u="none" strike="noStrike" dirty="0" err="1">
                          <a:solidFill>
                            <a:srgbClr val="000000"/>
                          </a:solidFill>
                          <a:effectLst/>
                          <a:latin typeface="Calibri"/>
                        </a:rPr>
                        <a:t>zover</a:t>
                      </a:r>
                      <a:r>
                        <a:rPr lang="fr-FR" sz="1200" b="0" i="0" u="none" strike="noStrike" dirty="0">
                          <a:solidFill>
                            <a:srgbClr val="000000"/>
                          </a:solidFill>
                          <a:effectLst/>
                          <a:latin typeface="Calibri"/>
                        </a:rPr>
                        <a:t>? </a:t>
                      </a:r>
                    </a:p>
                  </a:txBody>
                  <a:tcPr marL="12700" marR="12700" marT="12700" marB="0" anchor="b"/>
                </a:tc>
                <a:tc>
                  <a:txBody>
                    <a:bodyPr/>
                    <a:lstStyle/>
                    <a:p>
                      <a:pPr algn="l" fontAlgn="b"/>
                      <a:r>
                        <a:rPr lang="fr-FR" sz="1200" b="1" i="0" u="none" strike="noStrike" dirty="0" err="1">
                          <a:solidFill>
                            <a:schemeClr val="accent2">
                              <a:lumMod val="75000"/>
                            </a:schemeClr>
                          </a:solidFill>
                          <a:effectLst/>
                          <a:latin typeface="Calibri"/>
                        </a:rPr>
                        <a:t>goed</a:t>
                      </a:r>
                      <a:r>
                        <a:rPr lang="fr-FR" sz="1200" b="0" i="0" u="none" strike="noStrike" dirty="0">
                          <a:solidFill>
                            <a:srgbClr val="000000"/>
                          </a:solidFill>
                          <a:effectLst/>
                          <a:latin typeface="Calibri"/>
                        </a:rPr>
                        <a:t>, ben je </a:t>
                      </a:r>
                      <a:r>
                        <a:rPr lang="fr-FR" sz="1200" b="0" i="0" u="none" strike="noStrike" dirty="0" err="1">
                          <a:solidFill>
                            <a:srgbClr val="000000"/>
                          </a:solidFill>
                          <a:effectLst/>
                          <a:latin typeface="Calibri"/>
                        </a:rPr>
                        <a:t>zover</a:t>
                      </a:r>
                      <a:endParaRPr lang="fr-FR" sz="1200" b="0" i="0" u="none" strike="noStrike" dirty="0">
                        <a:solidFill>
                          <a:srgbClr val="000000"/>
                        </a:solidFill>
                        <a:effectLst/>
                        <a:latin typeface="Calibri"/>
                      </a:endParaRPr>
                    </a:p>
                  </a:txBody>
                  <a:tcPr marL="12700" marR="12700" marT="12700" marB="0" anchor="b"/>
                </a:tc>
              </a:tr>
              <a:tr h="370840">
                <a:tc>
                  <a:txBody>
                    <a:bodyPr/>
                    <a:lstStyle/>
                    <a:p>
                      <a:pPr algn="l" fontAlgn="b"/>
                      <a:r>
                        <a:rPr lang="fr-FR" sz="1200" b="0" i="0" u="none" strike="noStrike" dirty="0" err="1">
                          <a:solidFill>
                            <a:srgbClr val="000000"/>
                          </a:solidFill>
                          <a:effectLst/>
                          <a:latin typeface="Calibri"/>
                        </a:rPr>
                        <a:t>Misschien</a:t>
                      </a:r>
                      <a:r>
                        <a:rPr lang="fr-FR" sz="1200" b="0" i="0" u="none" strike="noStrike" dirty="0">
                          <a:solidFill>
                            <a:srgbClr val="000000"/>
                          </a:solidFill>
                          <a:effectLst/>
                          <a:latin typeface="Calibri"/>
                        </a:rPr>
                        <a:t>, maar nu </a:t>
                      </a:r>
                      <a:r>
                        <a:rPr lang="fr-FR" sz="1200" b="0" i="0" u="none" strike="noStrike" dirty="0" err="1">
                          <a:solidFill>
                            <a:srgbClr val="000000"/>
                          </a:solidFill>
                          <a:effectLst/>
                          <a:latin typeface="Calibri"/>
                        </a:rPr>
                        <a:t>nog</a:t>
                      </a:r>
                      <a:r>
                        <a:rPr lang="fr-FR" sz="1200" b="0" i="0" u="none" strike="noStrike" dirty="0">
                          <a:solidFill>
                            <a:srgbClr val="000000"/>
                          </a:solidFill>
                          <a:effectLst/>
                          <a:latin typeface="Calibri"/>
                        </a:rPr>
                        <a:t> </a:t>
                      </a:r>
                      <a:r>
                        <a:rPr lang="fr-FR" sz="1200" b="1" i="0" u="none" strike="noStrike" dirty="0" err="1">
                          <a:solidFill>
                            <a:srgbClr val="A3171E"/>
                          </a:solidFill>
                          <a:effectLst/>
                          <a:latin typeface="Calibri"/>
                        </a:rPr>
                        <a:t>even</a:t>
                      </a:r>
                      <a:r>
                        <a:rPr lang="fr-FR" sz="1200" b="0" i="0" u="none" strike="noStrike" dirty="0">
                          <a:solidFill>
                            <a:srgbClr val="000000"/>
                          </a:solidFill>
                          <a:effectLst/>
                          <a:latin typeface="Calibri"/>
                        </a:rPr>
                        <a:t> niet!</a:t>
                      </a:r>
                    </a:p>
                  </a:txBody>
                  <a:tcPr marL="12700" marR="12700" marT="12700" marB="0" anchor="b"/>
                </a:tc>
                <a:tc>
                  <a:txBody>
                    <a:bodyPr/>
                    <a:lstStyle/>
                    <a:p>
                      <a:pPr algn="l" fontAlgn="b"/>
                      <a:r>
                        <a:rPr lang="fr-FR" sz="1200" b="0" i="0" u="none" strike="noStrike" dirty="0" err="1">
                          <a:solidFill>
                            <a:srgbClr val="000000"/>
                          </a:solidFill>
                          <a:effectLst/>
                          <a:latin typeface="Calibri"/>
                        </a:rPr>
                        <a:t>Misschien</a:t>
                      </a:r>
                      <a:r>
                        <a:rPr lang="fr-FR" sz="1200" b="0" i="0" u="none" strike="noStrike" dirty="0">
                          <a:solidFill>
                            <a:srgbClr val="000000"/>
                          </a:solidFill>
                          <a:effectLst/>
                          <a:latin typeface="Calibri"/>
                        </a:rPr>
                        <a:t>, maar nu </a:t>
                      </a:r>
                      <a:r>
                        <a:rPr lang="fr-FR" sz="1200" b="0" i="0" u="none" strike="noStrike" dirty="0" err="1">
                          <a:solidFill>
                            <a:srgbClr val="000000"/>
                          </a:solidFill>
                          <a:effectLst/>
                          <a:latin typeface="Calibri"/>
                        </a:rPr>
                        <a:t>nog</a:t>
                      </a:r>
                      <a:r>
                        <a:rPr lang="fr-FR" sz="1200" b="0" i="0" u="none" strike="noStrike" dirty="0">
                          <a:solidFill>
                            <a:srgbClr val="000000"/>
                          </a:solidFill>
                          <a:effectLst/>
                          <a:latin typeface="Calibri"/>
                        </a:rPr>
                        <a:t> niet!</a:t>
                      </a:r>
                    </a:p>
                  </a:txBody>
                  <a:tcPr marL="12700" marR="12700" marT="12700" marB="0" anchor="b"/>
                </a:tc>
              </a:tr>
              <a:tr h="370840">
                <a:tc>
                  <a:txBody>
                    <a:bodyPr/>
                    <a:lstStyle/>
                    <a:p>
                      <a:pPr algn="l" fontAlgn="b"/>
                      <a:r>
                        <a:rPr lang="fr-FR" sz="1200" b="0" i="0" u="none" strike="noStrike" dirty="0">
                          <a:solidFill>
                            <a:srgbClr val="000000"/>
                          </a:solidFill>
                          <a:effectLst/>
                          <a:latin typeface="Calibri"/>
                        </a:rPr>
                        <a:t>maar </a:t>
                      </a:r>
                      <a:r>
                        <a:rPr lang="fr-FR" sz="1200" b="0" i="0" u="none" strike="noStrike" dirty="0" err="1">
                          <a:solidFill>
                            <a:srgbClr val="000000"/>
                          </a:solidFill>
                          <a:effectLst/>
                          <a:latin typeface="Calibri"/>
                        </a:rPr>
                        <a:t>dat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is</a:t>
                      </a:r>
                      <a:r>
                        <a:rPr lang="fr-FR" sz="1200" b="0" i="0" u="none" strike="noStrike" dirty="0">
                          <a:solidFill>
                            <a:srgbClr val="000000"/>
                          </a:solidFill>
                          <a:effectLst/>
                          <a:latin typeface="Calibri"/>
                        </a:rPr>
                        <a:t> </a:t>
                      </a:r>
                      <a:r>
                        <a:rPr lang="fr-FR" sz="1200" b="1" i="0" u="none" strike="noStrike" dirty="0" err="1">
                          <a:solidFill>
                            <a:srgbClr val="A3171E"/>
                          </a:solidFill>
                          <a:effectLst/>
                          <a:latin typeface="Calibri"/>
                        </a:rPr>
                        <a:t>nog</a:t>
                      </a:r>
                      <a:r>
                        <a:rPr lang="fr-FR" sz="1200" b="0" i="0" u="none" strike="noStrike" dirty="0">
                          <a:solidFill>
                            <a:srgbClr val="000000"/>
                          </a:solidFill>
                          <a:effectLst/>
                          <a:latin typeface="Calibri"/>
                        </a:rPr>
                        <a:t> niet </a:t>
                      </a:r>
                      <a:r>
                        <a:rPr lang="fr-FR" sz="1200" b="0" i="0" u="none" strike="noStrike" dirty="0" err="1">
                          <a:solidFill>
                            <a:srgbClr val="000000"/>
                          </a:solidFill>
                          <a:effectLst/>
                          <a:latin typeface="Calibri"/>
                        </a:rPr>
                        <a:t>het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ergste</a:t>
                      </a:r>
                      <a:endParaRPr lang="fr-FR" sz="1200" b="0" i="0" u="none" strike="noStrike" dirty="0">
                        <a:solidFill>
                          <a:srgbClr val="000000"/>
                        </a:solidFill>
                        <a:effectLst/>
                        <a:latin typeface="Calibri"/>
                      </a:endParaRPr>
                    </a:p>
                  </a:txBody>
                  <a:tcPr marL="12700" marR="12700" marT="12700" marB="0" anchor="b"/>
                </a:tc>
                <a:tc>
                  <a:txBody>
                    <a:bodyPr/>
                    <a:lstStyle/>
                    <a:p>
                      <a:pPr algn="l" fontAlgn="b"/>
                      <a:r>
                        <a:rPr lang="fr-FR" sz="1200" b="0" i="0" u="none" strike="noStrike" dirty="0" smtClean="0">
                          <a:solidFill>
                            <a:srgbClr val="000000"/>
                          </a:solidFill>
                          <a:effectLst/>
                          <a:latin typeface="Calibri"/>
                        </a:rPr>
                        <a:t>maar </a:t>
                      </a:r>
                      <a:r>
                        <a:rPr lang="fr-FR" sz="1200" b="0" i="0" u="none" strike="noStrike" dirty="0" err="1">
                          <a:solidFill>
                            <a:srgbClr val="000000"/>
                          </a:solidFill>
                          <a:effectLst/>
                          <a:latin typeface="Calibri"/>
                        </a:rPr>
                        <a:t>dat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is</a:t>
                      </a:r>
                      <a:r>
                        <a:rPr lang="fr-FR" sz="1200" b="0" i="0" u="none" strike="noStrike" dirty="0">
                          <a:solidFill>
                            <a:srgbClr val="000000"/>
                          </a:solidFill>
                          <a:effectLst/>
                          <a:latin typeface="Calibri"/>
                        </a:rPr>
                        <a:t> </a:t>
                      </a:r>
                      <a:r>
                        <a:rPr lang="fr-FR" sz="1200" b="1" i="0" u="none" strike="noStrike" dirty="0" err="1">
                          <a:solidFill>
                            <a:srgbClr val="A3171E"/>
                          </a:solidFill>
                          <a:effectLst/>
                          <a:latin typeface="Calibri"/>
                        </a:rPr>
                        <a:t>toch</a:t>
                      </a:r>
                      <a:r>
                        <a:rPr lang="fr-FR" sz="1200" b="0" i="0" u="none" strike="noStrike" dirty="0">
                          <a:solidFill>
                            <a:srgbClr val="000000"/>
                          </a:solidFill>
                          <a:effectLst/>
                          <a:latin typeface="Calibri"/>
                        </a:rPr>
                        <a:t> niet </a:t>
                      </a:r>
                      <a:r>
                        <a:rPr lang="fr-FR" sz="1200" b="0" i="0" u="none" strike="noStrike" dirty="0" err="1">
                          <a:solidFill>
                            <a:srgbClr val="000000"/>
                          </a:solidFill>
                          <a:effectLst/>
                          <a:latin typeface="Calibri"/>
                        </a:rPr>
                        <a:t>het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ergste</a:t>
                      </a:r>
                      <a:endParaRPr lang="fr-FR" sz="1200" b="0" i="0" u="none" strike="noStrike" dirty="0">
                        <a:solidFill>
                          <a:srgbClr val="000000"/>
                        </a:solidFill>
                        <a:effectLst/>
                        <a:latin typeface="Calibri"/>
                      </a:endParaRPr>
                    </a:p>
                  </a:txBody>
                  <a:tcPr marL="12700" marR="12700" marT="12700" marB="0" anchor="b"/>
                </a:tc>
              </a:tr>
              <a:tr h="370840">
                <a:tc gridSpan="2">
                  <a:txBody>
                    <a:bodyPr/>
                    <a:lstStyle/>
                    <a:p>
                      <a:r>
                        <a:rPr lang="fr-FR" sz="1800" b="1" dirty="0" smtClean="0">
                          <a:solidFill>
                            <a:srgbClr val="FFFFFF"/>
                          </a:solidFill>
                        </a:rPr>
                        <a:t>INTERJECTIES</a:t>
                      </a:r>
                      <a:endParaRPr lang="fr-FR" sz="1800" b="1" dirty="0">
                        <a:solidFill>
                          <a:srgbClr val="FFFFFF"/>
                        </a:solidFill>
                      </a:endParaRPr>
                    </a:p>
                  </a:txBody>
                  <a:tcPr marL="12700" marR="12700" marT="12700" marB="0" anchor="b">
                    <a:solidFill>
                      <a:srgbClr val="39639D"/>
                    </a:solidFill>
                  </a:tcPr>
                </a:tc>
                <a:tc hMerge="1">
                  <a:txBody>
                    <a:bodyPr/>
                    <a:lstStyle/>
                    <a:p>
                      <a:pPr algn="l" fontAlgn="b"/>
                      <a:endParaRPr lang="fr-FR" sz="1200" b="0" i="0" u="none" strike="noStrike" dirty="0">
                        <a:solidFill>
                          <a:srgbClr val="000000"/>
                        </a:solidFill>
                        <a:effectLst/>
                        <a:latin typeface="Calibri"/>
                      </a:endParaRPr>
                    </a:p>
                  </a:txBody>
                  <a:tcPr marL="12700" marR="12700" marT="12700" marB="0" anchor="b"/>
                </a:tc>
              </a:tr>
              <a:tr h="370840">
                <a:tc>
                  <a:txBody>
                    <a:bodyPr/>
                    <a:lstStyle/>
                    <a:p>
                      <a:pPr algn="l" fontAlgn="b"/>
                      <a:r>
                        <a:rPr lang="fr-FR" sz="1200" b="1" i="0" u="none" strike="noStrike" dirty="0" err="1">
                          <a:solidFill>
                            <a:srgbClr val="A3171E"/>
                          </a:solidFill>
                          <a:effectLst/>
                          <a:latin typeface="Calibri"/>
                        </a:rPr>
                        <a:t>deksels</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het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is</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laat</a:t>
                      </a:r>
                      <a:r>
                        <a:rPr lang="fr-FR" sz="1200" b="0" i="0" u="none" strike="noStrike" dirty="0">
                          <a:solidFill>
                            <a:srgbClr val="000000"/>
                          </a:solidFill>
                          <a:effectLst/>
                          <a:latin typeface="Calibri"/>
                        </a:rPr>
                        <a:t>.</a:t>
                      </a:r>
                    </a:p>
                  </a:txBody>
                  <a:tcPr marL="12700" marR="12700" marT="12700" marB="0" anchor="b"/>
                </a:tc>
                <a:tc>
                  <a:txBody>
                    <a:bodyPr/>
                    <a:lstStyle/>
                    <a:p>
                      <a:pPr algn="l" fontAlgn="b"/>
                      <a:r>
                        <a:rPr lang="fr-FR" sz="1200" b="1" i="0" u="none" strike="noStrike" dirty="0" err="1">
                          <a:solidFill>
                            <a:srgbClr val="A3171E"/>
                          </a:solidFill>
                          <a:effectLst/>
                          <a:latin typeface="Calibri"/>
                        </a:rPr>
                        <a:t>dedju</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het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is</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laat</a:t>
                      </a:r>
                      <a:r>
                        <a:rPr lang="fr-FR" sz="1200" b="0" i="0" u="none" strike="noStrike" dirty="0">
                          <a:solidFill>
                            <a:srgbClr val="000000"/>
                          </a:solidFill>
                          <a:effectLst/>
                          <a:latin typeface="Calibri"/>
                        </a:rPr>
                        <a:t>. </a:t>
                      </a:r>
                    </a:p>
                  </a:txBody>
                  <a:tcPr marL="12700" marR="12700" marT="12700" marB="0" anchor="b"/>
                </a:tc>
              </a:tr>
            </a:tbl>
          </a:graphicData>
        </a:graphic>
      </p:graphicFrame>
    </p:spTree>
    <p:extLst>
      <p:ext uri="{BB962C8B-B14F-4D97-AF65-F5344CB8AC3E}">
        <p14:creationId xmlns:p14="http://schemas.microsoft.com/office/powerpoint/2010/main" val="301138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Analyse van de </a:t>
            </a:r>
            <a:r>
              <a:rPr lang="fr-FR" dirty="0" err="1" smtClean="0"/>
              <a:t>verschillen</a:t>
            </a:r>
            <a:endParaRPr lang="fr-FR" dirty="0"/>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4118923523"/>
              </p:ext>
            </p:extLst>
          </p:nvPr>
        </p:nvGraphicFramePr>
        <p:xfrm>
          <a:off x="683568" y="267494"/>
          <a:ext cx="7289304" cy="4659962"/>
        </p:xfrm>
        <a:graphic>
          <a:graphicData uri="http://schemas.openxmlformats.org/drawingml/2006/table">
            <a:tbl>
              <a:tblPr firstRow="1" bandRow="1">
                <a:tableStyleId>{5C22544A-7EE6-4342-B048-85BDC9FD1C3A}</a:tableStyleId>
              </a:tblPr>
              <a:tblGrid>
                <a:gridCol w="3644652"/>
                <a:gridCol w="3644652"/>
              </a:tblGrid>
              <a:tr h="293767">
                <a:tc gridSpan="2">
                  <a:txBody>
                    <a:bodyPr/>
                    <a:lstStyle/>
                    <a:p>
                      <a:r>
                        <a:rPr lang="fr-FR" dirty="0" smtClean="0"/>
                        <a:t>LEXICALE</a:t>
                      </a:r>
                      <a:r>
                        <a:rPr lang="fr-FR" baseline="0" dirty="0" smtClean="0"/>
                        <a:t> VERSCHILLEN</a:t>
                      </a:r>
                      <a:endParaRPr lang="fr-FR" dirty="0"/>
                    </a:p>
                  </a:txBody>
                  <a:tcPr>
                    <a:solidFill>
                      <a:srgbClr val="39639D"/>
                    </a:solidFill>
                  </a:tcPr>
                </a:tc>
                <a:tc hMerge="1">
                  <a:txBody>
                    <a:bodyPr/>
                    <a:lstStyle/>
                    <a:p>
                      <a:endParaRPr lang="fr-FR" dirty="0"/>
                    </a:p>
                  </a:txBody>
                  <a:tcPr/>
                </a:tc>
              </a:tr>
              <a:tr h="39038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dirty="0" smtClean="0">
                          <a:solidFill>
                            <a:srgbClr val="000000"/>
                          </a:solidFill>
                          <a:effectLst/>
                          <a:latin typeface="Cambria"/>
                        </a:rPr>
                        <a:t>Trommel </a:t>
                      </a:r>
                      <a:r>
                        <a:rPr lang="fr-FR" sz="1200" b="0" i="0" u="none" strike="noStrike" dirty="0" err="1" smtClean="0">
                          <a:solidFill>
                            <a:srgbClr val="000000"/>
                          </a:solidFill>
                          <a:effectLst/>
                          <a:latin typeface="Cambria"/>
                        </a:rPr>
                        <a:t>iedereen</a:t>
                      </a:r>
                      <a:r>
                        <a:rPr lang="fr-FR" sz="1200" b="0" i="0" u="none" strike="noStrike" dirty="0" smtClean="0">
                          <a:solidFill>
                            <a:srgbClr val="000000"/>
                          </a:solidFill>
                          <a:effectLst/>
                          <a:latin typeface="Cambria"/>
                        </a:rPr>
                        <a:t> op (NL)</a:t>
                      </a:r>
                    </a:p>
                  </a:txBody>
                  <a:tcPr marL="12700" marR="12700" marT="1270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dirty="0" err="1" smtClean="0">
                          <a:solidFill>
                            <a:srgbClr val="000000"/>
                          </a:solidFill>
                          <a:effectLst/>
                          <a:latin typeface="Cambria"/>
                        </a:rPr>
                        <a:t>Verzamel</a:t>
                      </a:r>
                      <a:r>
                        <a:rPr lang="fr-FR" sz="1200" b="0" i="0" u="none" strike="noStrike" dirty="0" smtClean="0">
                          <a:solidFill>
                            <a:srgbClr val="000000"/>
                          </a:solidFill>
                          <a:effectLst/>
                          <a:latin typeface="Cambria"/>
                        </a:rPr>
                        <a:t> </a:t>
                      </a:r>
                      <a:r>
                        <a:rPr lang="fr-FR" sz="1200" b="0" i="0" u="none" strike="noStrike" dirty="0" err="1" smtClean="0">
                          <a:solidFill>
                            <a:srgbClr val="000000"/>
                          </a:solidFill>
                          <a:effectLst/>
                          <a:latin typeface="Cambria"/>
                        </a:rPr>
                        <a:t>iedereen</a:t>
                      </a:r>
                      <a:r>
                        <a:rPr lang="fr-FR" sz="1200" b="0" i="0" u="none" strike="noStrike" dirty="0" smtClean="0">
                          <a:solidFill>
                            <a:srgbClr val="000000"/>
                          </a:solidFill>
                          <a:effectLst/>
                          <a:latin typeface="Cambria"/>
                        </a:rPr>
                        <a:t>(VL)</a:t>
                      </a:r>
                    </a:p>
                  </a:txBody>
                  <a:tcPr marL="12700" marR="12700" marT="12700" marB="0" anchor="ctr"/>
                </a:tc>
              </a:tr>
              <a:tr h="390382">
                <a:tc>
                  <a:txBody>
                    <a:bodyPr/>
                    <a:lstStyle/>
                    <a:p>
                      <a:pPr algn="l" fontAlgn="b"/>
                      <a:r>
                        <a:rPr lang="fr-FR" sz="1200" b="0" i="0" u="none" strike="noStrike" dirty="0" err="1" smtClean="0">
                          <a:solidFill>
                            <a:srgbClr val="000000"/>
                          </a:solidFill>
                          <a:effectLst/>
                          <a:latin typeface="Calibri"/>
                        </a:rPr>
                        <a:t>Sterven</a:t>
                      </a:r>
                      <a:r>
                        <a:rPr lang="fr-FR" sz="1200" b="0" i="0" u="none" strike="noStrike" dirty="0" smtClean="0">
                          <a:solidFill>
                            <a:srgbClr val="000000"/>
                          </a:solidFill>
                          <a:effectLst/>
                          <a:latin typeface="Calibri"/>
                        </a:rPr>
                        <a:t> (NL)</a:t>
                      </a:r>
                      <a:endParaRPr lang="fr-FR" sz="1200" b="0" i="0" u="none" strike="noStrike" dirty="0">
                        <a:solidFill>
                          <a:srgbClr val="000000"/>
                        </a:solidFill>
                        <a:effectLst/>
                        <a:latin typeface="Calibri"/>
                      </a:endParaRPr>
                    </a:p>
                  </a:txBody>
                  <a:tcPr marL="12700" marR="12700" marT="12700" marB="0" anchor="b"/>
                </a:tc>
                <a:tc>
                  <a:txBody>
                    <a:bodyPr/>
                    <a:lstStyle/>
                    <a:p>
                      <a:pPr algn="l" fontAlgn="b"/>
                      <a:r>
                        <a:rPr lang="fr-FR" sz="1200" b="0" i="0" u="none" strike="noStrike" dirty="0" err="1" smtClean="0">
                          <a:solidFill>
                            <a:srgbClr val="000000"/>
                          </a:solidFill>
                          <a:effectLst/>
                          <a:latin typeface="Calibri"/>
                        </a:rPr>
                        <a:t>Heengaan</a:t>
                      </a:r>
                      <a:r>
                        <a:rPr lang="fr-FR" sz="1200" b="0" i="0" u="none" strike="noStrike" dirty="0" smtClean="0">
                          <a:solidFill>
                            <a:srgbClr val="000000"/>
                          </a:solidFill>
                          <a:effectLst/>
                          <a:latin typeface="Calibri"/>
                        </a:rPr>
                        <a:t> (VL)</a:t>
                      </a:r>
                      <a:endParaRPr lang="fr-FR" sz="1200" b="0" i="0" u="none" strike="noStrike" dirty="0">
                        <a:solidFill>
                          <a:srgbClr val="000000"/>
                        </a:solidFill>
                        <a:effectLst/>
                        <a:latin typeface="Calibri"/>
                      </a:endParaRPr>
                    </a:p>
                  </a:txBody>
                  <a:tcPr marL="12700" marR="12700" marT="12700" marB="0" anchor="b"/>
                </a:tc>
              </a:tr>
              <a:tr h="390382">
                <a:tc>
                  <a:txBody>
                    <a:bodyPr/>
                    <a:lstStyle/>
                    <a:p>
                      <a:pPr algn="l" fontAlgn="b"/>
                      <a:r>
                        <a:rPr lang="fr-FR" sz="1200" b="0" i="0" u="none" strike="noStrike" dirty="0" err="1" smtClean="0">
                          <a:solidFill>
                            <a:srgbClr val="000000"/>
                          </a:solidFill>
                          <a:effectLst/>
                          <a:latin typeface="Calibri"/>
                        </a:rPr>
                        <a:t>Schiet</a:t>
                      </a:r>
                      <a:r>
                        <a:rPr lang="fr-FR" sz="1200" b="0" i="0" u="none" strike="noStrike" dirty="0" smtClean="0">
                          <a:solidFill>
                            <a:srgbClr val="000000"/>
                          </a:solidFill>
                          <a:effectLst/>
                          <a:latin typeface="Calibri"/>
                        </a:rPr>
                        <a:t> op! (NL)</a:t>
                      </a:r>
                      <a:endParaRPr lang="fr-FR" sz="1200" b="0" i="0" u="none" strike="noStrike" dirty="0">
                        <a:solidFill>
                          <a:srgbClr val="000000"/>
                        </a:solidFill>
                        <a:effectLst/>
                        <a:latin typeface="Calibri"/>
                      </a:endParaRPr>
                    </a:p>
                  </a:txBody>
                  <a:tcPr marL="12700" marR="12700" marT="12700" marB="0" anchor="b"/>
                </a:tc>
                <a:tc>
                  <a:txBody>
                    <a:bodyPr/>
                    <a:lstStyle/>
                    <a:p>
                      <a:pPr algn="l" fontAlgn="b"/>
                      <a:r>
                        <a:rPr lang="fr-FR" sz="1200" b="0" i="0" u="none" strike="noStrike" dirty="0" err="1" smtClean="0">
                          <a:solidFill>
                            <a:srgbClr val="000000"/>
                          </a:solidFill>
                          <a:effectLst/>
                          <a:latin typeface="Calibri"/>
                        </a:rPr>
                        <a:t>Haast</a:t>
                      </a:r>
                      <a:r>
                        <a:rPr lang="fr-FR" sz="1200" b="0" i="0" u="none" strike="noStrike" dirty="0" smtClean="0">
                          <a:solidFill>
                            <a:srgbClr val="000000"/>
                          </a:solidFill>
                          <a:effectLst/>
                          <a:latin typeface="Calibri"/>
                        </a:rPr>
                        <a:t> je (VL)</a:t>
                      </a:r>
                      <a:endParaRPr lang="fr-FR" sz="1200" b="0" i="0" u="none" strike="noStrike" dirty="0">
                        <a:solidFill>
                          <a:srgbClr val="000000"/>
                        </a:solidFill>
                        <a:effectLst/>
                        <a:latin typeface="Calibri"/>
                      </a:endParaRPr>
                    </a:p>
                  </a:txBody>
                  <a:tcPr marL="12700" marR="12700" marT="12700" marB="0" anchor="b"/>
                </a:tc>
              </a:tr>
              <a:tr h="390382">
                <a:tc gridSpan="2">
                  <a:txBody>
                    <a:bodyPr/>
                    <a:lstStyle/>
                    <a:p>
                      <a:r>
                        <a:rPr lang="fr-FR" b="1" dirty="0" smtClean="0">
                          <a:solidFill>
                            <a:srgbClr val="FFFFFF"/>
                          </a:solidFill>
                        </a:rPr>
                        <a:t>SYNTACTISCHE VERSCHILLEN</a:t>
                      </a:r>
                      <a:endParaRPr lang="fr-FR" b="1" dirty="0">
                        <a:solidFill>
                          <a:srgbClr val="FFFFFF"/>
                        </a:solidFill>
                      </a:endParaRPr>
                    </a:p>
                  </a:txBody>
                  <a:tcPr>
                    <a:solidFill>
                      <a:schemeClr val="accent4"/>
                    </a:solidFill>
                  </a:tcPr>
                </a:tc>
                <a:tc hMerge="1">
                  <a:txBody>
                    <a:bodyPr/>
                    <a:lstStyle/>
                    <a:p>
                      <a:endParaRPr lang="fr-FR" dirty="0"/>
                    </a:p>
                  </a:txBody>
                  <a:tcPr/>
                </a:tc>
              </a:tr>
              <a:tr h="390382">
                <a:tc>
                  <a:txBody>
                    <a:bodyPr/>
                    <a:lstStyle/>
                    <a:p>
                      <a:pPr algn="l" fontAlgn="b"/>
                      <a:r>
                        <a:rPr lang="fr-FR" sz="1200" b="0" i="0" u="none" strike="noStrike">
                          <a:solidFill>
                            <a:srgbClr val="000000"/>
                          </a:solidFill>
                          <a:effectLst/>
                          <a:latin typeface="Calibri"/>
                        </a:rPr>
                        <a:t>ik moet de machinist even spreken</a:t>
                      </a:r>
                    </a:p>
                  </a:txBody>
                  <a:tcPr marL="12700" marR="12700" marT="12700" marB="0" anchor="b"/>
                </a:tc>
                <a:tc>
                  <a:txBody>
                    <a:bodyPr/>
                    <a:lstStyle/>
                    <a:p>
                      <a:pPr algn="l" fontAlgn="b"/>
                      <a:r>
                        <a:rPr lang="fr-FR" sz="1200" b="0" i="0" u="none" strike="noStrike" dirty="0" err="1">
                          <a:solidFill>
                            <a:srgbClr val="000000"/>
                          </a:solidFill>
                          <a:effectLst/>
                          <a:latin typeface="Calibri"/>
                        </a:rPr>
                        <a:t>ik</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moet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even</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spreken</a:t>
                      </a:r>
                      <a:r>
                        <a:rPr lang="fr-FR" sz="1200" b="0" i="0" u="none" strike="noStrike" dirty="0">
                          <a:solidFill>
                            <a:srgbClr val="000000"/>
                          </a:solidFill>
                          <a:effectLst/>
                          <a:latin typeface="Calibri"/>
                        </a:rPr>
                        <a:t> met de </a:t>
                      </a:r>
                      <a:r>
                        <a:rPr lang="fr-FR" sz="1200" b="0" i="0" u="none" strike="noStrike" dirty="0" err="1">
                          <a:solidFill>
                            <a:srgbClr val="000000"/>
                          </a:solidFill>
                          <a:effectLst/>
                          <a:latin typeface="Calibri"/>
                        </a:rPr>
                        <a:t>machinist</a:t>
                      </a:r>
                      <a:endParaRPr lang="fr-FR" sz="1200" b="0" i="0" u="none" strike="noStrike" dirty="0">
                        <a:solidFill>
                          <a:srgbClr val="000000"/>
                        </a:solidFill>
                        <a:effectLst/>
                        <a:latin typeface="Calibri"/>
                      </a:endParaRPr>
                    </a:p>
                  </a:txBody>
                  <a:tcPr marL="12700" marR="12700" marT="12700" marB="0" anchor="b"/>
                </a:tc>
              </a:tr>
              <a:tr h="390382">
                <a:tc>
                  <a:txBody>
                    <a:bodyPr/>
                    <a:lstStyle/>
                    <a:p>
                      <a:pPr algn="l" fontAlgn="b"/>
                      <a:r>
                        <a:rPr lang="fr-FR" sz="1200" b="0" i="0" u="none" strike="noStrike">
                          <a:solidFill>
                            <a:srgbClr val="000000"/>
                          </a:solidFill>
                          <a:effectLst/>
                          <a:latin typeface="Calibri"/>
                        </a:rPr>
                        <a:t>sirius zwarts heeft niet de potters persoonlijk gepakt</a:t>
                      </a:r>
                    </a:p>
                  </a:txBody>
                  <a:tcPr marL="12700" marR="12700" marT="12700" marB="0" anchor="b"/>
                </a:tc>
                <a:tc>
                  <a:txBody>
                    <a:bodyPr/>
                    <a:lstStyle/>
                    <a:p>
                      <a:pPr algn="l" fontAlgn="b"/>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sirius</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zwarts</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heeft</a:t>
                      </a:r>
                      <a:r>
                        <a:rPr lang="fr-FR" sz="1200" b="0" i="0" u="none" strike="noStrike" dirty="0">
                          <a:solidFill>
                            <a:srgbClr val="000000"/>
                          </a:solidFill>
                          <a:effectLst/>
                          <a:latin typeface="Calibri"/>
                        </a:rPr>
                        <a:t> de </a:t>
                      </a:r>
                      <a:r>
                        <a:rPr lang="fr-FR" sz="1200" b="0" i="0" u="none" strike="noStrike" dirty="0" err="1">
                          <a:solidFill>
                            <a:srgbClr val="000000"/>
                          </a:solidFill>
                          <a:effectLst/>
                          <a:latin typeface="Calibri"/>
                        </a:rPr>
                        <a:t>potters</a:t>
                      </a:r>
                      <a:r>
                        <a:rPr lang="fr-FR" sz="1200" b="0" i="0" u="none" strike="noStrike" dirty="0">
                          <a:solidFill>
                            <a:srgbClr val="000000"/>
                          </a:solidFill>
                          <a:effectLst/>
                          <a:latin typeface="Calibri"/>
                        </a:rPr>
                        <a:t> niet </a:t>
                      </a:r>
                      <a:r>
                        <a:rPr lang="fr-FR" sz="1200" b="0" i="0" u="none" strike="noStrike" dirty="0" err="1">
                          <a:solidFill>
                            <a:srgbClr val="000000"/>
                          </a:solidFill>
                          <a:effectLst/>
                          <a:latin typeface="Calibri"/>
                        </a:rPr>
                        <a:t>persoonlijk</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gepakt</a:t>
                      </a:r>
                      <a:endParaRPr lang="fr-FR" sz="1200" b="0" i="0" u="none" strike="noStrike" dirty="0">
                        <a:solidFill>
                          <a:srgbClr val="000000"/>
                        </a:solidFill>
                        <a:effectLst/>
                        <a:latin typeface="Calibri"/>
                      </a:endParaRPr>
                    </a:p>
                  </a:txBody>
                  <a:tcPr marL="12700" marR="12700" marT="12700" marB="0" anchor="b"/>
                </a:tc>
              </a:tr>
              <a:tr h="390382">
                <a:tc>
                  <a:txBody>
                    <a:bodyPr/>
                    <a:lstStyle/>
                    <a:p>
                      <a:pPr algn="l" fontAlgn="ctr"/>
                      <a:r>
                        <a:rPr lang="fr-FR" sz="1200" b="0" i="0" u="none" strike="noStrike" dirty="0" err="1" smtClean="0">
                          <a:solidFill>
                            <a:srgbClr val="000000"/>
                          </a:solidFill>
                          <a:effectLst/>
                          <a:latin typeface="Cambria"/>
                        </a:rPr>
                        <a:t>Ik</a:t>
                      </a:r>
                      <a:r>
                        <a:rPr lang="fr-FR" sz="1200" b="0" i="0" u="none" strike="noStrike" dirty="0" smtClean="0">
                          <a:solidFill>
                            <a:srgbClr val="000000"/>
                          </a:solidFill>
                          <a:effectLst/>
                          <a:latin typeface="Cambria"/>
                        </a:rPr>
                        <a:t> kan niet </a:t>
                      </a:r>
                      <a:r>
                        <a:rPr lang="fr-FR" sz="1200" b="0" i="0" u="none" strike="noStrike" dirty="0" err="1" smtClean="0">
                          <a:solidFill>
                            <a:srgbClr val="000000"/>
                          </a:solidFill>
                          <a:effectLst/>
                          <a:latin typeface="Cambria"/>
                        </a:rPr>
                        <a:t>slapen</a:t>
                      </a:r>
                      <a:r>
                        <a:rPr lang="fr-FR" sz="1200" b="0" i="0" u="none" strike="noStrike" dirty="0" smtClean="0">
                          <a:solidFill>
                            <a:srgbClr val="000000"/>
                          </a:solidFill>
                          <a:effectLst/>
                          <a:latin typeface="Cambria"/>
                        </a:rPr>
                        <a:t> </a:t>
                      </a:r>
                      <a:r>
                        <a:rPr lang="fr-FR" sz="1200" b="0" i="0" u="none" strike="noStrike" dirty="0" err="1" smtClean="0">
                          <a:solidFill>
                            <a:srgbClr val="000000"/>
                          </a:solidFill>
                          <a:effectLst/>
                          <a:latin typeface="Cambria"/>
                        </a:rPr>
                        <a:t>als</a:t>
                      </a:r>
                      <a:r>
                        <a:rPr lang="fr-FR" sz="1200" b="0" i="0" u="none" strike="noStrike" dirty="0" smtClean="0">
                          <a:solidFill>
                            <a:srgbClr val="000000"/>
                          </a:solidFill>
                          <a:effectLst/>
                          <a:latin typeface="Cambria"/>
                        </a:rPr>
                        <a:t> </a:t>
                      </a:r>
                      <a:r>
                        <a:rPr lang="fr-FR" sz="1200" b="0" i="0" u="none" strike="noStrike" dirty="0">
                          <a:solidFill>
                            <a:srgbClr val="000000"/>
                          </a:solidFill>
                          <a:effectLst/>
                          <a:latin typeface="Cambria"/>
                        </a:rPr>
                        <a:t>je </a:t>
                      </a:r>
                      <a:r>
                        <a:rPr lang="fr-FR" sz="1200" b="0" i="0" u="none" strike="noStrike" dirty="0" err="1">
                          <a:solidFill>
                            <a:srgbClr val="000000"/>
                          </a:solidFill>
                          <a:effectLst/>
                          <a:latin typeface="Cambria"/>
                        </a:rPr>
                        <a:t>geen</a:t>
                      </a:r>
                      <a:r>
                        <a:rPr lang="fr-FR" sz="1200" b="0" i="0" u="none" strike="noStrike" dirty="0">
                          <a:solidFill>
                            <a:srgbClr val="000000"/>
                          </a:solidFill>
                          <a:effectLst/>
                          <a:latin typeface="Cambria"/>
                        </a:rPr>
                        <a:t> </a:t>
                      </a:r>
                      <a:r>
                        <a:rPr lang="fr-FR" sz="1200" b="0" i="0" u="none" strike="noStrike" dirty="0" err="1">
                          <a:solidFill>
                            <a:srgbClr val="000000"/>
                          </a:solidFill>
                          <a:effectLst/>
                          <a:latin typeface="Cambria"/>
                        </a:rPr>
                        <a:t>verhaaltje</a:t>
                      </a:r>
                      <a:r>
                        <a:rPr lang="fr-FR" sz="1200" b="0" i="0" u="none" strike="noStrike" dirty="0">
                          <a:solidFill>
                            <a:srgbClr val="000000"/>
                          </a:solidFill>
                          <a:effectLst/>
                          <a:latin typeface="Cambria"/>
                        </a:rPr>
                        <a:t> </a:t>
                      </a:r>
                      <a:r>
                        <a:rPr lang="fr-FR" sz="1200" b="0" i="0" u="none" strike="noStrike" dirty="0" err="1">
                          <a:solidFill>
                            <a:srgbClr val="000000"/>
                          </a:solidFill>
                          <a:effectLst/>
                          <a:latin typeface="Cambria"/>
                        </a:rPr>
                        <a:t>voorleest</a:t>
                      </a:r>
                      <a:r>
                        <a:rPr lang="fr-FR" sz="1200" b="0" i="0" u="none" strike="noStrike" dirty="0">
                          <a:solidFill>
                            <a:srgbClr val="000000"/>
                          </a:solidFill>
                          <a:effectLst/>
                          <a:latin typeface="Cambria"/>
                        </a:rPr>
                        <a:t>.</a:t>
                      </a:r>
                    </a:p>
                  </a:txBody>
                  <a:tcPr marL="12700" marR="12700" marT="12700" marB="0" anchor="ctr"/>
                </a:tc>
                <a:tc>
                  <a:txBody>
                    <a:bodyPr/>
                    <a:lstStyle/>
                    <a:p>
                      <a:pPr algn="l" fontAlgn="ctr"/>
                      <a:r>
                        <a:rPr lang="fr-FR" sz="1200" b="0" i="0" u="none" strike="noStrike" dirty="0" err="1" smtClean="0">
                          <a:solidFill>
                            <a:srgbClr val="000000"/>
                          </a:solidFill>
                          <a:effectLst/>
                          <a:latin typeface="Cambria"/>
                        </a:rPr>
                        <a:t>Ik</a:t>
                      </a:r>
                      <a:r>
                        <a:rPr lang="fr-FR" sz="1200" b="0" i="0" u="none" strike="noStrike" dirty="0" smtClean="0">
                          <a:solidFill>
                            <a:srgbClr val="000000"/>
                          </a:solidFill>
                          <a:effectLst/>
                          <a:latin typeface="Cambria"/>
                        </a:rPr>
                        <a:t> kan niet </a:t>
                      </a:r>
                      <a:r>
                        <a:rPr lang="fr-FR" sz="1200" b="0" i="0" u="none" strike="noStrike" dirty="0" err="1" smtClean="0">
                          <a:solidFill>
                            <a:srgbClr val="000000"/>
                          </a:solidFill>
                          <a:effectLst/>
                          <a:latin typeface="Cambria"/>
                        </a:rPr>
                        <a:t>slapen</a:t>
                      </a:r>
                      <a:r>
                        <a:rPr lang="fr-FR" sz="1200" b="0" i="0" u="none" strike="noStrike" dirty="0" smtClean="0">
                          <a:solidFill>
                            <a:srgbClr val="000000"/>
                          </a:solidFill>
                          <a:effectLst/>
                          <a:latin typeface="Cambria"/>
                        </a:rPr>
                        <a:t> </a:t>
                      </a:r>
                      <a:r>
                        <a:rPr lang="fr-FR" sz="1200" b="0" i="0" u="none" strike="noStrike" dirty="0" err="1" smtClean="0">
                          <a:solidFill>
                            <a:srgbClr val="000000"/>
                          </a:solidFill>
                          <a:effectLst/>
                          <a:latin typeface="Cambria"/>
                        </a:rPr>
                        <a:t>zonder</a:t>
                      </a:r>
                      <a:r>
                        <a:rPr lang="fr-FR" sz="1200" b="0" i="0" u="none" strike="noStrike" dirty="0" smtClean="0">
                          <a:solidFill>
                            <a:srgbClr val="000000"/>
                          </a:solidFill>
                          <a:effectLst/>
                          <a:latin typeface="Cambria"/>
                        </a:rPr>
                        <a:t> </a:t>
                      </a:r>
                      <a:r>
                        <a:rPr lang="fr-FR" sz="1200" b="0" i="0" u="none" strike="noStrike" dirty="0" err="1">
                          <a:solidFill>
                            <a:srgbClr val="000000"/>
                          </a:solidFill>
                          <a:effectLst/>
                          <a:latin typeface="Cambria"/>
                        </a:rPr>
                        <a:t>een</a:t>
                      </a:r>
                      <a:r>
                        <a:rPr lang="fr-FR" sz="1200" b="0" i="0" u="none" strike="noStrike" dirty="0">
                          <a:solidFill>
                            <a:srgbClr val="000000"/>
                          </a:solidFill>
                          <a:effectLst/>
                          <a:latin typeface="Cambria"/>
                        </a:rPr>
                        <a:t> </a:t>
                      </a:r>
                      <a:r>
                        <a:rPr lang="fr-FR" sz="1200" b="0" i="0" u="none" strike="noStrike" dirty="0" err="1">
                          <a:solidFill>
                            <a:srgbClr val="000000"/>
                          </a:solidFill>
                          <a:effectLst/>
                          <a:latin typeface="Cambria"/>
                        </a:rPr>
                        <a:t>verhaaltje</a:t>
                      </a:r>
                      <a:endParaRPr lang="fr-FR" sz="1200" b="0" i="0" u="none" strike="noStrike" dirty="0">
                        <a:solidFill>
                          <a:srgbClr val="000000"/>
                        </a:solidFill>
                        <a:effectLst/>
                        <a:latin typeface="Cambria"/>
                      </a:endParaRPr>
                    </a:p>
                  </a:txBody>
                  <a:tcPr marL="12700" marR="12700" marT="12700" marB="0" anchor="ctr"/>
                </a:tc>
              </a:tr>
              <a:tr h="390382">
                <a:tc gridSpan="2">
                  <a:txBody>
                    <a:bodyPr/>
                    <a:lstStyle/>
                    <a:p>
                      <a:r>
                        <a:rPr lang="fr-FR" sz="1800" b="1" dirty="0" smtClean="0">
                          <a:solidFill>
                            <a:srgbClr val="FFFFFF"/>
                          </a:solidFill>
                        </a:rPr>
                        <a:t>MORFOLOGISCHE VERSCHILLEN</a:t>
                      </a:r>
                      <a:endParaRPr lang="fr-FR" sz="1800" b="1" dirty="0">
                        <a:solidFill>
                          <a:srgbClr val="FFFFFF"/>
                        </a:solidFill>
                      </a:endParaRPr>
                    </a:p>
                  </a:txBody>
                  <a:tcPr marL="12700" marR="12700" marT="12700" marB="0" anchor="b">
                    <a:solidFill>
                      <a:srgbClr val="39639D"/>
                    </a:solidFill>
                  </a:tcPr>
                </a:tc>
                <a:tc hMerge="1">
                  <a:txBody>
                    <a:bodyPr/>
                    <a:lstStyle/>
                    <a:p>
                      <a:pPr algn="l" fontAlgn="b"/>
                      <a:endParaRPr lang="fr-FR" sz="1200" b="0" i="0" u="none" strike="noStrike" dirty="0">
                        <a:solidFill>
                          <a:srgbClr val="000000"/>
                        </a:solidFill>
                        <a:effectLst/>
                        <a:latin typeface="Calibri"/>
                      </a:endParaRPr>
                    </a:p>
                  </a:txBody>
                  <a:tcPr marL="12700" marR="12700" marT="12700" marB="0" anchor="b"/>
                </a:tc>
              </a:tr>
              <a:tr h="390382">
                <a:tc>
                  <a:txBody>
                    <a:bodyPr/>
                    <a:lstStyle/>
                    <a:p>
                      <a:pPr algn="l" fontAlgn="b"/>
                      <a:r>
                        <a:rPr lang="fr-FR" sz="1200" b="0" i="0" u="none" strike="noStrike" dirty="0" err="1" smtClean="0">
                          <a:solidFill>
                            <a:srgbClr val="000000"/>
                          </a:solidFill>
                          <a:effectLst/>
                          <a:latin typeface="Calibri"/>
                        </a:rPr>
                        <a:t>Neefjes</a:t>
                      </a:r>
                      <a:endParaRPr lang="fr-FR" sz="1200" b="0" i="0" u="none" strike="noStrike" dirty="0">
                        <a:solidFill>
                          <a:srgbClr val="000000"/>
                        </a:solidFill>
                        <a:effectLst/>
                        <a:latin typeface="Calibri"/>
                      </a:endParaRPr>
                    </a:p>
                  </a:txBody>
                  <a:tcPr marL="12700" marR="12700" marT="12700" marB="0" anchor="b"/>
                </a:tc>
                <a:tc>
                  <a:txBody>
                    <a:bodyPr/>
                    <a:lstStyle/>
                    <a:p>
                      <a:pPr algn="l" fontAlgn="b"/>
                      <a:r>
                        <a:rPr lang="fr-FR" sz="1200" b="0" i="0" u="none" strike="noStrike" dirty="0" err="1" smtClean="0">
                          <a:solidFill>
                            <a:srgbClr val="000000"/>
                          </a:solidFill>
                          <a:effectLst/>
                          <a:latin typeface="Calibri"/>
                        </a:rPr>
                        <a:t>neven</a:t>
                      </a:r>
                      <a:endParaRPr lang="fr-FR" sz="1200" b="0" i="0" u="none" strike="noStrike" dirty="0">
                        <a:solidFill>
                          <a:srgbClr val="000000"/>
                        </a:solidFill>
                        <a:effectLst/>
                        <a:latin typeface="Calibri"/>
                      </a:endParaRPr>
                    </a:p>
                  </a:txBody>
                  <a:tcPr marL="12700" marR="12700" marT="12700" marB="0" anchor="b"/>
                </a:tc>
              </a:tr>
              <a:tr h="390382">
                <a:tc>
                  <a:txBody>
                    <a:bodyPr/>
                    <a:lstStyle/>
                    <a:p>
                      <a:pPr algn="l" fontAlgn="b"/>
                      <a:r>
                        <a:rPr lang="fr-FR" sz="1200" b="0" i="0" u="none" strike="noStrike">
                          <a:solidFill>
                            <a:srgbClr val="000000"/>
                          </a:solidFill>
                          <a:effectLst/>
                          <a:latin typeface="Calibri"/>
                        </a:rPr>
                        <a:t>kijk hem nou. dol op de geuren van bomen die ruisen in de wind.</a:t>
                      </a:r>
                    </a:p>
                  </a:txBody>
                  <a:tcPr marL="12700" marR="12700" marT="12700" marB="0" anchor="b"/>
                </a:tc>
                <a:tc>
                  <a:txBody>
                    <a:bodyPr/>
                    <a:lstStyle/>
                    <a:p>
                      <a:pPr algn="l" fontAlgn="b"/>
                      <a:r>
                        <a:rPr lang="fr-FR" sz="1200" b="0" i="0" u="none" strike="noStrike" dirty="0" err="1">
                          <a:solidFill>
                            <a:srgbClr val="000000"/>
                          </a:solidFill>
                          <a:effectLst/>
                          <a:latin typeface="Calibri"/>
                        </a:rPr>
                        <a:t>moet</a:t>
                      </a:r>
                      <a:r>
                        <a:rPr lang="fr-FR" sz="1200" b="0" i="0" u="none" strike="noStrike" dirty="0">
                          <a:solidFill>
                            <a:srgbClr val="000000"/>
                          </a:solidFill>
                          <a:effectLst/>
                          <a:latin typeface="Calibri"/>
                        </a:rPr>
                        <a:t> je hem </a:t>
                      </a:r>
                      <a:r>
                        <a:rPr lang="fr-FR" sz="1200" b="0" i="0" u="none" strike="noStrike" dirty="0" err="1">
                          <a:solidFill>
                            <a:srgbClr val="000000"/>
                          </a:solidFill>
                          <a:effectLst/>
                          <a:latin typeface="Calibri"/>
                        </a:rPr>
                        <a:t>zien</a:t>
                      </a:r>
                      <a:r>
                        <a:rPr lang="fr-FR" sz="1200" b="0" i="0" u="none" strike="noStrike" dirty="0">
                          <a:solidFill>
                            <a:srgbClr val="000000"/>
                          </a:solidFill>
                          <a:effectLst/>
                          <a:latin typeface="Calibri"/>
                        </a:rPr>
                        <a:t>. dol op de </a:t>
                      </a:r>
                      <a:r>
                        <a:rPr lang="fr-FR" sz="1200" b="0" i="0" u="none" strike="noStrike" dirty="0" err="1">
                          <a:solidFill>
                            <a:srgbClr val="000000"/>
                          </a:solidFill>
                          <a:effectLst/>
                          <a:latin typeface="Calibri"/>
                        </a:rPr>
                        <a:t>geur</a:t>
                      </a:r>
                      <a:r>
                        <a:rPr lang="fr-FR" sz="1200" b="0" i="0" u="none" strike="noStrike" dirty="0">
                          <a:solidFill>
                            <a:srgbClr val="000000"/>
                          </a:solidFill>
                          <a:effectLst/>
                          <a:latin typeface="Calibri"/>
                        </a:rPr>
                        <a:t> van boom die </a:t>
                      </a:r>
                      <a:r>
                        <a:rPr lang="fr-FR" sz="1200" b="0" i="0" u="none" strike="noStrike" dirty="0" err="1">
                          <a:solidFill>
                            <a:srgbClr val="000000"/>
                          </a:solidFill>
                          <a:effectLst/>
                          <a:latin typeface="Calibri"/>
                        </a:rPr>
                        <a:t>ruist</a:t>
                      </a:r>
                      <a:r>
                        <a:rPr lang="fr-FR" sz="1200" b="0" i="0" u="none" strike="noStrike" dirty="0">
                          <a:solidFill>
                            <a:srgbClr val="000000"/>
                          </a:solidFill>
                          <a:effectLst/>
                          <a:latin typeface="Calibri"/>
                        </a:rPr>
                        <a:t> in de </a:t>
                      </a:r>
                      <a:r>
                        <a:rPr lang="fr-FR" sz="1200" b="0" i="0" u="none" strike="noStrike" dirty="0" err="1">
                          <a:solidFill>
                            <a:srgbClr val="000000"/>
                          </a:solidFill>
                          <a:effectLst/>
                          <a:latin typeface="Calibri"/>
                        </a:rPr>
                        <a:t>wind</a:t>
                      </a:r>
                      <a:r>
                        <a:rPr lang="fr-FR" sz="1200" b="0" i="0" u="none" strike="noStrike" dirty="0">
                          <a:solidFill>
                            <a:srgbClr val="000000"/>
                          </a:solidFill>
                          <a:effectLst/>
                          <a:latin typeface="Calibri"/>
                        </a:rPr>
                        <a:t>.</a:t>
                      </a:r>
                    </a:p>
                  </a:txBody>
                  <a:tcPr marL="12700" marR="12700" marT="12700" marB="0" anchor="b"/>
                </a:tc>
              </a:tr>
              <a:tr h="390382">
                <a:tc>
                  <a:txBody>
                    <a:bodyPr/>
                    <a:lstStyle/>
                    <a:p>
                      <a:pPr algn="l" fontAlgn="ctr"/>
                      <a:r>
                        <a:rPr lang="fr-FR" sz="1200" b="0" i="0" u="none" strike="noStrike">
                          <a:solidFill>
                            <a:srgbClr val="000000"/>
                          </a:solidFill>
                          <a:effectLst/>
                          <a:latin typeface="Cambria"/>
                        </a:rPr>
                        <a:t>Wil je soms ontploffen</a:t>
                      </a:r>
                    </a:p>
                  </a:txBody>
                  <a:tcPr marL="12700" marR="12700" marT="12700" marB="0" anchor="ctr"/>
                </a:tc>
                <a:tc>
                  <a:txBody>
                    <a:bodyPr/>
                    <a:lstStyle/>
                    <a:p>
                      <a:pPr algn="l" fontAlgn="ctr"/>
                      <a:r>
                        <a:rPr lang="fr-FR" sz="1200" b="0" i="0" u="none" strike="noStrike" dirty="0">
                          <a:solidFill>
                            <a:srgbClr val="000000"/>
                          </a:solidFill>
                          <a:effectLst/>
                          <a:latin typeface="Cambria"/>
                        </a:rPr>
                        <a:t>Wilde </a:t>
                      </a:r>
                      <a:r>
                        <a:rPr lang="fr-FR" sz="1200" b="0" i="0" u="none" strike="noStrike" dirty="0" err="1">
                          <a:solidFill>
                            <a:srgbClr val="000000"/>
                          </a:solidFill>
                          <a:effectLst/>
                          <a:latin typeface="Cambria"/>
                        </a:rPr>
                        <a:t>gij</a:t>
                      </a:r>
                      <a:r>
                        <a:rPr lang="fr-FR" sz="1200" b="0" i="0" u="none" strike="noStrike" dirty="0">
                          <a:solidFill>
                            <a:srgbClr val="000000"/>
                          </a:solidFill>
                          <a:effectLst/>
                          <a:latin typeface="Cambria"/>
                        </a:rPr>
                        <a:t> </a:t>
                      </a:r>
                      <a:r>
                        <a:rPr lang="fr-FR" sz="1200" b="0" i="0" u="none" strike="noStrike" dirty="0" err="1">
                          <a:solidFill>
                            <a:srgbClr val="000000"/>
                          </a:solidFill>
                          <a:effectLst/>
                          <a:latin typeface="Cambria"/>
                        </a:rPr>
                        <a:t>soms</a:t>
                      </a:r>
                      <a:r>
                        <a:rPr lang="fr-FR" sz="1200" b="0" i="0" u="none" strike="noStrike" dirty="0">
                          <a:solidFill>
                            <a:srgbClr val="000000"/>
                          </a:solidFill>
                          <a:effectLst/>
                          <a:latin typeface="Cambria"/>
                        </a:rPr>
                        <a:t> </a:t>
                      </a:r>
                      <a:r>
                        <a:rPr lang="fr-FR" sz="1200" b="0" i="0" u="none" strike="noStrike" dirty="0" err="1">
                          <a:solidFill>
                            <a:srgbClr val="000000"/>
                          </a:solidFill>
                          <a:effectLst/>
                          <a:latin typeface="Cambria"/>
                        </a:rPr>
                        <a:t>ontploffen</a:t>
                      </a:r>
                      <a:endParaRPr lang="fr-FR" sz="1200" b="0" i="0" u="none" strike="noStrike" dirty="0">
                        <a:solidFill>
                          <a:srgbClr val="000000"/>
                        </a:solidFill>
                        <a:effectLst/>
                        <a:latin typeface="Cambria"/>
                      </a:endParaRPr>
                    </a:p>
                  </a:txBody>
                  <a:tcPr marL="12700" marR="12700" marT="12700" marB="0" anchor="ctr"/>
                </a:tc>
              </a:tr>
            </a:tbl>
          </a:graphicData>
        </a:graphic>
      </p:graphicFrame>
    </p:spTree>
    <p:extLst>
      <p:ext uri="{BB962C8B-B14F-4D97-AF65-F5344CB8AC3E}">
        <p14:creationId xmlns:p14="http://schemas.microsoft.com/office/powerpoint/2010/main" val="494012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Noord-</a:t>
            </a:r>
            <a:r>
              <a:rPr lang="fr-FR" dirty="0" err="1" smtClean="0"/>
              <a:t>Zuid</a:t>
            </a:r>
            <a:r>
              <a:rPr lang="fr-FR" dirty="0" smtClean="0"/>
              <a:t> </a:t>
            </a:r>
            <a:r>
              <a:rPr lang="fr-FR" dirty="0" err="1" smtClean="0"/>
              <a:t>verschillen</a:t>
            </a:r>
            <a:r>
              <a:rPr lang="fr-FR" dirty="0" smtClean="0"/>
              <a:t>?</a:t>
            </a:r>
            <a:endParaRPr lang="fr-FR" dirty="0"/>
          </a:p>
        </p:txBody>
      </p:sp>
      <p:graphicFrame>
        <p:nvGraphicFramePr>
          <p:cNvPr id="5" name="Graphique 4"/>
          <p:cNvGraphicFramePr>
            <a:graphicFrameLocks/>
          </p:cNvGraphicFramePr>
          <p:nvPr>
            <p:extLst>
              <p:ext uri="{D42A27DB-BD31-4B8C-83A1-F6EECF244321}">
                <p14:modId xmlns:p14="http://schemas.microsoft.com/office/powerpoint/2010/main" val="3281310148"/>
              </p:ext>
            </p:extLst>
          </p:nvPr>
        </p:nvGraphicFramePr>
        <p:xfrm>
          <a:off x="1547664" y="1419622"/>
          <a:ext cx="5544616" cy="36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7385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Inleiding</a:t>
            </a:r>
            <a:endParaRPr lang="fr-FR" dirty="0"/>
          </a:p>
        </p:txBody>
      </p:sp>
      <p:sp>
        <p:nvSpPr>
          <p:cNvPr id="3" name="Espace réservé du contenu 2"/>
          <p:cNvSpPr>
            <a:spLocks noGrp="1"/>
          </p:cNvSpPr>
          <p:nvPr>
            <p:ph sz="quarter" idx="13"/>
          </p:nvPr>
        </p:nvSpPr>
        <p:spPr/>
        <p:txBody>
          <a:bodyPr/>
          <a:lstStyle/>
          <a:p>
            <a:r>
              <a:rPr lang="fr-FR" dirty="0" err="1" smtClean="0"/>
              <a:t>Nederlands</a:t>
            </a:r>
            <a:r>
              <a:rPr lang="fr-FR" dirty="0" smtClean="0"/>
              <a:t> &gt;&lt; Vlaams?</a:t>
            </a:r>
          </a:p>
          <a:p>
            <a:pPr lvl="1"/>
            <a:r>
              <a:rPr lang="fr-FR" dirty="0" err="1" smtClean="0"/>
              <a:t>Verschillen</a:t>
            </a:r>
            <a:r>
              <a:rPr lang="fr-FR" dirty="0" smtClean="0"/>
              <a:t>?</a:t>
            </a:r>
          </a:p>
          <a:p>
            <a:r>
              <a:rPr lang="fr-FR" dirty="0" smtClean="0"/>
              <a:t>Vlaams?</a:t>
            </a:r>
          </a:p>
          <a:p>
            <a:pPr lvl="1"/>
            <a:r>
              <a:rPr lang="fr-FR" dirty="0" err="1" smtClean="0"/>
              <a:t>Welke</a:t>
            </a:r>
            <a:r>
              <a:rPr lang="fr-FR" dirty="0" smtClean="0"/>
              <a:t> </a:t>
            </a:r>
            <a:r>
              <a:rPr lang="fr-FR" dirty="0" err="1" smtClean="0"/>
              <a:t>taalvariëteit</a:t>
            </a:r>
            <a:r>
              <a:rPr lang="fr-FR" dirty="0" smtClean="0"/>
              <a:t>?</a:t>
            </a:r>
            <a:endParaRPr lang="fr-FR" dirty="0"/>
          </a:p>
        </p:txBody>
      </p:sp>
    </p:spTree>
    <p:extLst>
      <p:ext uri="{BB962C8B-B14F-4D97-AF65-F5344CB8AC3E}">
        <p14:creationId xmlns:p14="http://schemas.microsoft.com/office/powerpoint/2010/main" val="2169581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Noord-</a:t>
            </a:r>
            <a:r>
              <a:rPr lang="fr-FR" dirty="0" err="1"/>
              <a:t>Zuid</a:t>
            </a:r>
            <a:r>
              <a:rPr lang="fr-FR" dirty="0"/>
              <a:t> </a:t>
            </a:r>
            <a:r>
              <a:rPr lang="fr-FR" dirty="0" err="1"/>
              <a:t>verschillen</a:t>
            </a:r>
            <a:r>
              <a:rPr lang="fr-FR" dirty="0"/>
              <a:t>?</a:t>
            </a:r>
          </a:p>
        </p:txBody>
      </p:sp>
      <p:graphicFrame>
        <p:nvGraphicFramePr>
          <p:cNvPr id="7" name="Espace réservé du contenu 6"/>
          <p:cNvGraphicFramePr>
            <a:graphicFrameLocks noGrp="1"/>
          </p:cNvGraphicFramePr>
          <p:nvPr>
            <p:ph sz="quarter" idx="13"/>
          </p:nvPr>
        </p:nvGraphicFramePr>
        <p:xfrm>
          <a:off x="609600" y="1352550"/>
          <a:ext cx="8153400" cy="3276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75820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Analyse van de </a:t>
            </a:r>
            <a:r>
              <a:rPr lang="fr-FR" dirty="0" err="1" smtClean="0"/>
              <a:t>verschillen</a:t>
            </a:r>
            <a:endParaRPr lang="fr-FR" dirty="0"/>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3894699707"/>
              </p:ext>
            </p:extLst>
          </p:nvPr>
        </p:nvGraphicFramePr>
        <p:xfrm>
          <a:off x="683568" y="1563638"/>
          <a:ext cx="7289304" cy="1927288"/>
        </p:xfrm>
        <a:graphic>
          <a:graphicData uri="http://schemas.openxmlformats.org/drawingml/2006/table">
            <a:tbl>
              <a:tblPr firstRow="1" bandRow="1">
                <a:tableStyleId>{5C22544A-7EE6-4342-B048-85BDC9FD1C3A}</a:tableStyleId>
              </a:tblPr>
              <a:tblGrid>
                <a:gridCol w="3644652"/>
                <a:gridCol w="3644652"/>
              </a:tblGrid>
              <a:tr h="293767">
                <a:tc gridSpan="2">
                  <a:txBody>
                    <a:bodyPr/>
                    <a:lstStyle/>
                    <a:p>
                      <a:r>
                        <a:rPr lang="fr-FR" baseline="0" dirty="0" smtClean="0"/>
                        <a:t>VERSCHILLEN BINNEN DE STANDAARDTAAL</a:t>
                      </a:r>
                      <a:endParaRPr lang="fr-FR" dirty="0"/>
                    </a:p>
                  </a:txBody>
                  <a:tcPr>
                    <a:solidFill>
                      <a:srgbClr val="39639D"/>
                    </a:solidFill>
                  </a:tcPr>
                </a:tc>
                <a:tc hMerge="1">
                  <a:txBody>
                    <a:bodyPr/>
                    <a:lstStyle/>
                    <a:p>
                      <a:endParaRPr lang="fr-FR" dirty="0"/>
                    </a:p>
                  </a:txBody>
                  <a:tcPr/>
                </a:tc>
              </a:tr>
              <a:tr h="39038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dirty="0" err="1" smtClean="0">
                          <a:solidFill>
                            <a:srgbClr val="000000"/>
                          </a:solidFill>
                          <a:effectLst/>
                          <a:latin typeface="Cambria"/>
                        </a:rPr>
                        <a:t>Zoals</a:t>
                      </a:r>
                      <a:r>
                        <a:rPr lang="fr-FR" sz="1200" b="0" i="0" u="none" strike="noStrike" dirty="0" smtClean="0">
                          <a:solidFill>
                            <a:srgbClr val="000000"/>
                          </a:solidFill>
                          <a:effectLst/>
                          <a:latin typeface="Cambria"/>
                        </a:rPr>
                        <a:t> </a:t>
                      </a:r>
                      <a:r>
                        <a:rPr lang="fr-FR" sz="1200" b="0" i="0" u="none" strike="noStrike" dirty="0" err="1" smtClean="0">
                          <a:solidFill>
                            <a:srgbClr val="000000"/>
                          </a:solidFill>
                          <a:effectLst/>
                          <a:latin typeface="Cambria"/>
                        </a:rPr>
                        <a:t>we</a:t>
                      </a:r>
                      <a:r>
                        <a:rPr lang="fr-FR" sz="1200" b="0" i="0" u="none" strike="noStrike" dirty="0" smtClean="0">
                          <a:solidFill>
                            <a:srgbClr val="000000"/>
                          </a:solidFill>
                          <a:effectLst/>
                          <a:latin typeface="Cambria"/>
                        </a:rPr>
                        <a:t> </a:t>
                      </a:r>
                      <a:r>
                        <a:rPr lang="fr-FR" sz="1200" b="0" i="0" u="none" strike="noStrike" dirty="0" err="1" smtClean="0">
                          <a:solidFill>
                            <a:srgbClr val="000000"/>
                          </a:solidFill>
                          <a:effectLst/>
                          <a:latin typeface="Cambria"/>
                        </a:rPr>
                        <a:t>het</a:t>
                      </a:r>
                      <a:r>
                        <a:rPr lang="fr-FR" sz="1200" b="0" i="0" u="none" strike="noStrike" dirty="0" smtClean="0">
                          <a:solidFill>
                            <a:srgbClr val="000000"/>
                          </a:solidFill>
                          <a:effectLst/>
                          <a:latin typeface="Cambria"/>
                        </a:rPr>
                        <a:t> </a:t>
                      </a:r>
                      <a:r>
                        <a:rPr lang="fr-FR" sz="1200" b="1" i="0" u="none" strike="noStrike" dirty="0" err="1" smtClean="0">
                          <a:solidFill>
                            <a:schemeClr val="accent2">
                              <a:lumMod val="75000"/>
                            </a:schemeClr>
                          </a:solidFill>
                          <a:effectLst/>
                          <a:latin typeface="Cambria"/>
                        </a:rPr>
                        <a:t>gerepeteerd</a:t>
                      </a:r>
                      <a:r>
                        <a:rPr lang="fr-FR" sz="1200" b="1" i="0" u="none" strike="noStrike" dirty="0" smtClean="0">
                          <a:solidFill>
                            <a:schemeClr val="accent2">
                              <a:lumMod val="75000"/>
                            </a:schemeClr>
                          </a:solidFill>
                          <a:effectLst/>
                          <a:latin typeface="Cambria"/>
                        </a:rPr>
                        <a:t> </a:t>
                      </a:r>
                      <a:r>
                        <a:rPr lang="fr-FR" sz="1200" b="1" i="0" u="none" strike="noStrike" dirty="0" err="1" smtClean="0">
                          <a:solidFill>
                            <a:schemeClr val="accent2">
                              <a:lumMod val="75000"/>
                            </a:schemeClr>
                          </a:solidFill>
                          <a:effectLst/>
                          <a:latin typeface="Cambria"/>
                        </a:rPr>
                        <a:t>hebben</a:t>
                      </a:r>
                      <a:r>
                        <a:rPr lang="fr-FR" sz="1200" b="1" i="0" u="none" strike="noStrike" dirty="0" smtClean="0">
                          <a:solidFill>
                            <a:schemeClr val="accent2">
                              <a:lumMod val="75000"/>
                            </a:schemeClr>
                          </a:solidFill>
                          <a:effectLst/>
                          <a:latin typeface="Cambria"/>
                        </a:rPr>
                        <a:t> </a:t>
                      </a:r>
                      <a:r>
                        <a:rPr lang="fr-FR" sz="1200" b="0" i="0" u="none" strike="noStrike" dirty="0" smtClean="0">
                          <a:solidFill>
                            <a:srgbClr val="000000"/>
                          </a:solidFill>
                          <a:effectLst/>
                          <a:latin typeface="Cambria"/>
                        </a:rPr>
                        <a:t>(NL)</a:t>
                      </a:r>
                    </a:p>
                  </a:txBody>
                  <a:tcPr marL="12700" marR="12700" marT="1270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dirty="0" err="1" smtClean="0">
                          <a:solidFill>
                            <a:srgbClr val="000000"/>
                          </a:solidFill>
                          <a:effectLst/>
                          <a:latin typeface="Cambria"/>
                        </a:rPr>
                        <a:t>Zoals</a:t>
                      </a:r>
                      <a:r>
                        <a:rPr lang="fr-FR" sz="1200" b="0" i="0" u="none" strike="noStrike" dirty="0" smtClean="0">
                          <a:solidFill>
                            <a:srgbClr val="000000"/>
                          </a:solidFill>
                          <a:effectLst/>
                          <a:latin typeface="Cambria"/>
                        </a:rPr>
                        <a:t> </a:t>
                      </a:r>
                      <a:r>
                        <a:rPr lang="fr-FR" sz="1200" b="0" i="0" u="none" strike="noStrike" dirty="0" err="1" smtClean="0">
                          <a:solidFill>
                            <a:srgbClr val="000000"/>
                          </a:solidFill>
                          <a:effectLst/>
                          <a:latin typeface="Cambria"/>
                        </a:rPr>
                        <a:t>we</a:t>
                      </a:r>
                      <a:r>
                        <a:rPr lang="fr-FR" sz="1200" b="0" i="0" u="none" strike="noStrike" dirty="0" smtClean="0">
                          <a:solidFill>
                            <a:srgbClr val="000000"/>
                          </a:solidFill>
                          <a:effectLst/>
                          <a:latin typeface="Cambria"/>
                        </a:rPr>
                        <a:t> </a:t>
                      </a:r>
                      <a:r>
                        <a:rPr lang="fr-FR" sz="1200" b="0" i="0" u="none" strike="noStrike" dirty="0" err="1" smtClean="0">
                          <a:solidFill>
                            <a:srgbClr val="000000"/>
                          </a:solidFill>
                          <a:effectLst/>
                          <a:latin typeface="Cambria"/>
                        </a:rPr>
                        <a:t>het</a:t>
                      </a:r>
                      <a:r>
                        <a:rPr lang="fr-FR" sz="1200" b="0" i="0" u="none" strike="noStrike" dirty="0" smtClean="0">
                          <a:solidFill>
                            <a:srgbClr val="000000"/>
                          </a:solidFill>
                          <a:effectLst/>
                          <a:latin typeface="Cambria"/>
                        </a:rPr>
                        <a:t> </a:t>
                      </a:r>
                      <a:r>
                        <a:rPr lang="fr-FR" sz="1200" b="1" i="0" u="none" strike="noStrike" dirty="0" err="1" smtClean="0">
                          <a:solidFill>
                            <a:srgbClr val="A3171E"/>
                          </a:solidFill>
                          <a:effectLst/>
                          <a:latin typeface="Cambria"/>
                        </a:rPr>
                        <a:t>ingeoefend</a:t>
                      </a:r>
                      <a:r>
                        <a:rPr lang="fr-FR" sz="1200" b="1" i="0" u="none" strike="noStrike" dirty="0" smtClean="0">
                          <a:solidFill>
                            <a:srgbClr val="A3171E"/>
                          </a:solidFill>
                          <a:effectLst/>
                          <a:latin typeface="Cambria"/>
                        </a:rPr>
                        <a:t> </a:t>
                      </a:r>
                      <a:r>
                        <a:rPr lang="fr-FR" sz="1200" b="1" i="0" u="none" strike="noStrike" dirty="0" err="1" smtClean="0">
                          <a:solidFill>
                            <a:srgbClr val="A3171E"/>
                          </a:solidFill>
                          <a:effectLst/>
                          <a:latin typeface="Cambria"/>
                        </a:rPr>
                        <a:t>hebben</a:t>
                      </a:r>
                      <a:r>
                        <a:rPr lang="fr-FR" sz="1200" b="1" i="0" u="none" strike="noStrike" dirty="0" smtClean="0">
                          <a:solidFill>
                            <a:srgbClr val="A3171E"/>
                          </a:solidFill>
                          <a:effectLst/>
                          <a:latin typeface="Cambria"/>
                        </a:rPr>
                        <a:t> </a:t>
                      </a:r>
                      <a:r>
                        <a:rPr lang="fr-FR" sz="1200" b="0" i="0" u="none" strike="noStrike" dirty="0" smtClean="0">
                          <a:solidFill>
                            <a:srgbClr val="000000"/>
                          </a:solidFill>
                          <a:effectLst/>
                          <a:latin typeface="Cambria"/>
                        </a:rPr>
                        <a:t>(VL)</a:t>
                      </a:r>
                    </a:p>
                  </a:txBody>
                  <a:tcPr marL="12700" marR="12700" marT="12700" marB="0" anchor="ctr"/>
                </a:tc>
              </a:tr>
              <a:tr h="390382">
                <a:tc>
                  <a:txBody>
                    <a:bodyPr/>
                    <a:lstStyle/>
                    <a:p>
                      <a:pPr algn="l" fontAlgn="b"/>
                      <a:r>
                        <a:rPr lang="fr-FR" sz="1200" b="0" i="0" u="none" strike="noStrike" dirty="0" err="1" smtClean="0">
                          <a:solidFill>
                            <a:srgbClr val="000000"/>
                          </a:solidFill>
                          <a:effectLst/>
                          <a:latin typeface="Calibri"/>
                        </a:rPr>
                        <a:t>Toen</a:t>
                      </a:r>
                      <a:r>
                        <a:rPr lang="fr-FR" sz="1200" b="0" i="0" u="none" strike="noStrike" dirty="0" smtClean="0">
                          <a:solidFill>
                            <a:srgbClr val="000000"/>
                          </a:solidFill>
                          <a:effectLst/>
                          <a:latin typeface="Calibri"/>
                        </a:rPr>
                        <a:t> </a:t>
                      </a:r>
                      <a:r>
                        <a:rPr lang="fr-FR" sz="1200" b="1" i="0" u="none" strike="noStrike" dirty="0" err="1" smtClean="0">
                          <a:solidFill>
                            <a:srgbClr val="A3171E"/>
                          </a:solidFill>
                          <a:effectLst/>
                          <a:latin typeface="Calibri"/>
                        </a:rPr>
                        <a:t>stond</a:t>
                      </a:r>
                      <a:r>
                        <a:rPr lang="fr-FR" sz="1200" b="0" i="0" u="none" strike="noStrike" dirty="0" smtClean="0">
                          <a:solidFill>
                            <a:srgbClr val="000000"/>
                          </a:solidFill>
                          <a:effectLst/>
                          <a:latin typeface="Calibri"/>
                        </a:rPr>
                        <a:t> </a:t>
                      </a:r>
                      <a:r>
                        <a:rPr lang="fr-FR" sz="1200" b="0" i="0" u="none" strike="noStrike" dirty="0" err="1" smtClean="0">
                          <a:solidFill>
                            <a:srgbClr val="000000"/>
                          </a:solidFill>
                          <a:effectLst/>
                          <a:latin typeface="Calibri"/>
                        </a:rPr>
                        <a:t>ik</a:t>
                      </a:r>
                      <a:r>
                        <a:rPr lang="fr-FR" sz="1200" b="0" i="0" u="none" strike="noStrike" dirty="0" smtClean="0">
                          <a:solidFill>
                            <a:srgbClr val="000000"/>
                          </a:solidFill>
                          <a:effectLst/>
                          <a:latin typeface="Calibri"/>
                        </a:rPr>
                        <a:t> </a:t>
                      </a:r>
                      <a:r>
                        <a:rPr lang="fr-FR" sz="1200" b="1" i="0" u="none" strike="noStrike" dirty="0" smtClean="0">
                          <a:solidFill>
                            <a:srgbClr val="A3171E"/>
                          </a:solidFill>
                          <a:effectLst/>
                          <a:latin typeface="Calibri"/>
                        </a:rPr>
                        <a:t>op</a:t>
                      </a:r>
                      <a:r>
                        <a:rPr lang="fr-FR" sz="1200" b="0" i="0" u="none" strike="noStrike" dirty="0" smtClean="0">
                          <a:solidFill>
                            <a:srgbClr val="000000"/>
                          </a:solidFill>
                          <a:effectLst/>
                          <a:latin typeface="Calibri"/>
                        </a:rPr>
                        <a:t> (NL)</a:t>
                      </a:r>
                      <a:endParaRPr lang="fr-FR" sz="1200" b="0" i="0" u="none" strike="noStrike" dirty="0">
                        <a:solidFill>
                          <a:srgbClr val="000000"/>
                        </a:solidFill>
                        <a:effectLst/>
                        <a:latin typeface="Calibri"/>
                      </a:endParaRPr>
                    </a:p>
                  </a:txBody>
                  <a:tcPr marL="12700" marR="12700" marT="12700" marB="0" anchor="b"/>
                </a:tc>
                <a:tc>
                  <a:txBody>
                    <a:bodyPr/>
                    <a:lstStyle/>
                    <a:p>
                      <a:pPr algn="l" fontAlgn="b"/>
                      <a:r>
                        <a:rPr lang="fr-FR" sz="1200" b="0" i="0" u="none" strike="noStrike" dirty="0" err="1" smtClean="0">
                          <a:solidFill>
                            <a:srgbClr val="000000"/>
                          </a:solidFill>
                          <a:effectLst/>
                          <a:latin typeface="Calibri"/>
                        </a:rPr>
                        <a:t>Toen</a:t>
                      </a:r>
                      <a:r>
                        <a:rPr lang="fr-FR" sz="1200" b="0" i="0" u="none" strike="noStrike" dirty="0" smtClean="0">
                          <a:solidFill>
                            <a:srgbClr val="000000"/>
                          </a:solidFill>
                          <a:effectLst/>
                          <a:latin typeface="Calibri"/>
                        </a:rPr>
                        <a:t> </a:t>
                      </a:r>
                      <a:r>
                        <a:rPr lang="fr-FR" sz="1200" b="1" i="0" u="none" strike="noStrike" dirty="0" err="1" smtClean="0">
                          <a:solidFill>
                            <a:srgbClr val="A3171E"/>
                          </a:solidFill>
                          <a:effectLst/>
                          <a:latin typeface="Calibri"/>
                        </a:rPr>
                        <a:t>stond</a:t>
                      </a:r>
                      <a:r>
                        <a:rPr lang="fr-FR" sz="1200" b="0" i="0" u="none" strike="noStrike" dirty="0" smtClean="0">
                          <a:solidFill>
                            <a:srgbClr val="000000"/>
                          </a:solidFill>
                          <a:effectLst/>
                          <a:latin typeface="Calibri"/>
                        </a:rPr>
                        <a:t> </a:t>
                      </a:r>
                      <a:r>
                        <a:rPr lang="fr-FR" sz="1200" b="0" i="0" u="none" strike="noStrike" dirty="0" err="1" smtClean="0">
                          <a:solidFill>
                            <a:srgbClr val="000000"/>
                          </a:solidFill>
                          <a:effectLst/>
                          <a:latin typeface="Calibri"/>
                        </a:rPr>
                        <a:t>ik</a:t>
                      </a:r>
                      <a:r>
                        <a:rPr lang="fr-FR" sz="1200" b="0" i="0" u="none" strike="noStrike" dirty="0" smtClean="0">
                          <a:solidFill>
                            <a:srgbClr val="000000"/>
                          </a:solidFill>
                          <a:effectLst/>
                          <a:latin typeface="Calibri"/>
                        </a:rPr>
                        <a:t> </a:t>
                      </a:r>
                      <a:r>
                        <a:rPr lang="fr-FR" sz="1200" b="1" i="0" u="none" strike="noStrike" dirty="0" err="1" smtClean="0">
                          <a:solidFill>
                            <a:srgbClr val="A3171E"/>
                          </a:solidFill>
                          <a:effectLst/>
                          <a:latin typeface="Calibri"/>
                        </a:rPr>
                        <a:t>recht</a:t>
                      </a:r>
                      <a:r>
                        <a:rPr lang="fr-FR" sz="1200" b="0" i="0" u="none" strike="noStrike" dirty="0" smtClean="0">
                          <a:solidFill>
                            <a:srgbClr val="000000"/>
                          </a:solidFill>
                          <a:effectLst/>
                          <a:latin typeface="Calibri"/>
                        </a:rPr>
                        <a:t> (VL)</a:t>
                      </a:r>
                      <a:endParaRPr lang="fr-FR" sz="1200" b="0" i="0" u="none" strike="noStrike" dirty="0">
                        <a:solidFill>
                          <a:srgbClr val="000000"/>
                        </a:solidFill>
                        <a:effectLst/>
                        <a:latin typeface="Calibri"/>
                      </a:endParaRPr>
                    </a:p>
                  </a:txBody>
                  <a:tcPr marL="12700" marR="12700" marT="12700" marB="0" anchor="b"/>
                </a:tc>
              </a:tr>
              <a:tr h="390382">
                <a:tc>
                  <a:txBody>
                    <a:bodyPr/>
                    <a:lstStyle/>
                    <a:p>
                      <a:pPr algn="l" fontAlgn="b"/>
                      <a:r>
                        <a:rPr lang="fr-FR" sz="1200" b="0" i="0" u="none" strike="noStrike" dirty="0" err="1" smtClean="0">
                          <a:solidFill>
                            <a:srgbClr val="000000"/>
                          </a:solidFill>
                          <a:effectLst/>
                          <a:latin typeface="Calibri"/>
                        </a:rPr>
                        <a:t>Rennen</a:t>
                      </a:r>
                      <a:r>
                        <a:rPr lang="fr-FR" sz="1200" b="0" i="0" u="none" strike="noStrike" dirty="0" smtClean="0">
                          <a:solidFill>
                            <a:srgbClr val="000000"/>
                          </a:solidFill>
                          <a:effectLst/>
                          <a:latin typeface="Calibri"/>
                        </a:rPr>
                        <a:t> (NL)</a:t>
                      </a:r>
                      <a:endParaRPr lang="fr-FR" sz="1200" b="0" i="0" u="none" strike="noStrike" dirty="0">
                        <a:solidFill>
                          <a:srgbClr val="000000"/>
                        </a:solidFill>
                        <a:effectLst/>
                        <a:latin typeface="Calibri"/>
                      </a:endParaRPr>
                    </a:p>
                  </a:txBody>
                  <a:tcPr marL="12700" marR="12700" marT="12700" marB="0" anchor="b"/>
                </a:tc>
                <a:tc>
                  <a:txBody>
                    <a:bodyPr/>
                    <a:lstStyle/>
                    <a:p>
                      <a:pPr algn="l" fontAlgn="b"/>
                      <a:r>
                        <a:rPr lang="fr-FR" sz="1200" b="0" i="0" u="none" strike="noStrike" dirty="0" err="1" smtClean="0">
                          <a:solidFill>
                            <a:srgbClr val="000000"/>
                          </a:solidFill>
                          <a:effectLst/>
                          <a:latin typeface="Calibri"/>
                        </a:rPr>
                        <a:t>Lopen</a:t>
                      </a:r>
                      <a:r>
                        <a:rPr lang="fr-FR" sz="1200" b="0" i="0" u="none" strike="noStrike" dirty="0" smtClean="0">
                          <a:solidFill>
                            <a:srgbClr val="000000"/>
                          </a:solidFill>
                          <a:effectLst/>
                          <a:latin typeface="Calibri"/>
                        </a:rPr>
                        <a:t> (VL)</a:t>
                      </a:r>
                      <a:endParaRPr lang="fr-FR" sz="1200" b="0" i="0" u="none" strike="noStrike" dirty="0">
                        <a:solidFill>
                          <a:srgbClr val="000000"/>
                        </a:solidFill>
                        <a:effectLst/>
                        <a:latin typeface="Calibri"/>
                      </a:endParaRPr>
                    </a:p>
                  </a:txBody>
                  <a:tcPr marL="12700" marR="12700" marT="12700" marB="0" anchor="b"/>
                </a:tc>
              </a:tr>
              <a:tr h="390382">
                <a:tc>
                  <a:txBody>
                    <a:bodyPr/>
                    <a:lstStyle/>
                    <a:p>
                      <a:pPr algn="l" fontAlgn="b"/>
                      <a:r>
                        <a:rPr lang="fr-FR" sz="1200" b="0" i="0" u="none" strike="noStrike" dirty="0" err="1">
                          <a:solidFill>
                            <a:srgbClr val="000000"/>
                          </a:solidFill>
                          <a:effectLst/>
                          <a:latin typeface="Calibri"/>
                        </a:rPr>
                        <a:t>Zeg</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eens</a:t>
                      </a:r>
                      <a:r>
                        <a:rPr lang="fr-FR" sz="1200" b="0" i="0" u="none" strike="noStrike" dirty="0">
                          <a:solidFill>
                            <a:srgbClr val="000000"/>
                          </a:solidFill>
                          <a:effectLst/>
                          <a:latin typeface="Calibri"/>
                        </a:rPr>
                        <a:t> dag </a:t>
                      </a:r>
                      <a:r>
                        <a:rPr lang="fr-FR" sz="1200" b="1" i="0" u="none" strike="noStrike" dirty="0" err="1">
                          <a:solidFill>
                            <a:srgbClr val="A3171E"/>
                          </a:solidFill>
                          <a:effectLst/>
                          <a:latin typeface="Calibri"/>
                        </a:rPr>
                        <a:t>lieverd</a:t>
                      </a:r>
                      <a:r>
                        <a:rPr lang="fr-FR" sz="1200" b="0" i="0" u="none" strike="noStrike" dirty="0" smtClean="0">
                          <a:solidFill>
                            <a:srgbClr val="000000"/>
                          </a:solidFill>
                          <a:effectLst/>
                          <a:latin typeface="Calibri"/>
                        </a:rPr>
                        <a:t>. (NL)</a:t>
                      </a:r>
                      <a:endParaRPr lang="fr-FR" sz="1200" b="0" i="0" u="none" strike="noStrike" dirty="0">
                        <a:solidFill>
                          <a:srgbClr val="000000"/>
                        </a:solidFill>
                        <a:effectLst/>
                        <a:latin typeface="Calibri"/>
                      </a:endParaRPr>
                    </a:p>
                  </a:txBody>
                  <a:tcPr marL="12700" marR="12700" marT="12700" marB="0" anchor="b"/>
                </a:tc>
                <a:tc>
                  <a:txBody>
                    <a:bodyPr/>
                    <a:lstStyle/>
                    <a:p>
                      <a:pPr algn="l" fontAlgn="b"/>
                      <a:r>
                        <a:rPr lang="fr-FR" sz="1200" b="0" i="0" u="none" strike="noStrike" dirty="0" err="1">
                          <a:solidFill>
                            <a:srgbClr val="000000"/>
                          </a:solidFill>
                          <a:effectLst/>
                          <a:latin typeface="Calibri"/>
                        </a:rPr>
                        <a:t>Zeg</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eens</a:t>
                      </a:r>
                      <a:r>
                        <a:rPr lang="fr-FR" sz="1200" b="0" i="0" u="none" strike="noStrike" dirty="0">
                          <a:solidFill>
                            <a:srgbClr val="000000"/>
                          </a:solidFill>
                          <a:effectLst/>
                          <a:latin typeface="Calibri"/>
                        </a:rPr>
                        <a:t> dag </a:t>
                      </a:r>
                      <a:r>
                        <a:rPr lang="fr-FR" sz="1200" b="1" i="0" u="none" strike="noStrike" dirty="0" err="1" smtClean="0">
                          <a:solidFill>
                            <a:srgbClr val="A3171E"/>
                          </a:solidFill>
                          <a:effectLst/>
                          <a:latin typeface="Calibri"/>
                        </a:rPr>
                        <a:t>schatje</a:t>
                      </a:r>
                      <a:r>
                        <a:rPr lang="fr-FR" sz="1200" b="0" i="0" u="none" strike="noStrike" dirty="0" smtClean="0">
                          <a:solidFill>
                            <a:srgbClr val="000000"/>
                          </a:solidFill>
                          <a:effectLst/>
                          <a:latin typeface="Calibri"/>
                        </a:rPr>
                        <a:t> (VL)</a:t>
                      </a:r>
                      <a:endParaRPr lang="fr-FR" sz="1200" b="0" i="0" u="none" strike="noStrike" dirty="0">
                        <a:solidFill>
                          <a:srgbClr val="000000"/>
                        </a:solidFill>
                        <a:effectLst/>
                        <a:latin typeface="Calibri"/>
                      </a:endParaRPr>
                    </a:p>
                  </a:txBody>
                  <a:tcPr marL="12700" marR="12700" marT="12700" marB="0" anchor="b"/>
                </a:tc>
              </a:tr>
            </a:tbl>
          </a:graphicData>
        </a:graphic>
      </p:graphicFrame>
    </p:spTree>
    <p:extLst>
      <p:ext uri="{BB962C8B-B14F-4D97-AF65-F5344CB8AC3E}">
        <p14:creationId xmlns:p14="http://schemas.microsoft.com/office/powerpoint/2010/main" val="4147252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Analyse van de </a:t>
            </a:r>
            <a:r>
              <a:rPr lang="fr-FR" dirty="0" err="1" smtClean="0"/>
              <a:t>verschillen</a:t>
            </a:r>
            <a:endParaRPr lang="fr-FR" dirty="0"/>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302503039"/>
              </p:ext>
            </p:extLst>
          </p:nvPr>
        </p:nvGraphicFramePr>
        <p:xfrm>
          <a:off x="683568" y="1347614"/>
          <a:ext cx="7488832" cy="3579864"/>
        </p:xfrm>
        <a:graphic>
          <a:graphicData uri="http://schemas.openxmlformats.org/drawingml/2006/table">
            <a:tbl>
              <a:tblPr firstRow="1" bandRow="1">
                <a:tableStyleId>{5C22544A-7EE6-4342-B048-85BDC9FD1C3A}</a:tableStyleId>
              </a:tblPr>
              <a:tblGrid>
                <a:gridCol w="3744416"/>
                <a:gridCol w="3744416"/>
              </a:tblGrid>
              <a:tr h="422591">
                <a:tc gridSpan="2">
                  <a:txBody>
                    <a:bodyPr/>
                    <a:lstStyle/>
                    <a:p>
                      <a:r>
                        <a:rPr lang="fr-FR" baseline="0" dirty="0" smtClean="0"/>
                        <a:t>TUSSENTAAL</a:t>
                      </a:r>
                      <a:endParaRPr lang="fr-FR" dirty="0"/>
                    </a:p>
                  </a:txBody>
                  <a:tcPr>
                    <a:solidFill>
                      <a:srgbClr val="39639D"/>
                    </a:solidFill>
                  </a:tcPr>
                </a:tc>
                <a:tc hMerge="1">
                  <a:txBody>
                    <a:bodyPr/>
                    <a:lstStyle/>
                    <a:p>
                      <a:endParaRPr lang="fr-FR" dirty="0"/>
                    </a:p>
                  </a:txBody>
                  <a:tcPr/>
                </a:tc>
              </a:tr>
              <a:tr h="451039">
                <a:tc>
                  <a:txBody>
                    <a:bodyPr/>
                    <a:lstStyle/>
                    <a:p>
                      <a:pPr algn="l" fontAlgn="b"/>
                      <a:r>
                        <a:rPr lang="fr-FR" sz="1200" b="0" i="0" u="none" strike="noStrike">
                          <a:solidFill>
                            <a:srgbClr val="000000"/>
                          </a:solidFill>
                          <a:effectLst/>
                          <a:latin typeface="Calibri"/>
                        </a:rPr>
                        <a:t>nou schiet op dan</a:t>
                      </a:r>
                    </a:p>
                  </a:txBody>
                  <a:tcPr marL="12700" marR="12700" marT="12700" marB="0" anchor="b"/>
                </a:tc>
                <a:tc>
                  <a:txBody>
                    <a:bodyPr/>
                    <a:lstStyle/>
                    <a:p>
                      <a:pPr algn="l" fontAlgn="b"/>
                      <a:r>
                        <a:rPr lang="fr-FR" sz="1200" b="1" i="0" u="none" strike="noStrike" dirty="0" err="1" smtClean="0">
                          <a:solidFill>
                            <a:srgbClr val="A3171E"/>
                          </a:solidFill>
                          <a:effectLst/>
                          <a:latin typeface="Calibri"/>
                        </a:rPr>
                        <a:t>allee</a:t>
                      </a:r>
                      <a:r>
                        <a:rPr lang="fr-FR" sz="1200" b="0" i="0" u="none" strike="noStrike" dirty="0" smtClean="0">
                          <a:solidFill>
                            <a:srgbClr val="000000"/>
                          </a:solidFill>
                          <a:effectLst/>
                          <a:latin typeface="Calibri"/>
                        </a:rPr>
                        <a:t> </a:t>
                      </a:r>
                      <a:r>
                        <a:rPr lang="fr-FR" sz="1200" b="0" i="0" u="none" strike="noStrike" dirty="0">
                          <a:solidFill>
                            <a:srgbClr val="000000"/>
                          </a:solidFill>
                          <a:effectLst/>
                          <a:latin typeface="Calibri"/>
                        </a:rPr>
                        <a:t>ok dan.</a:t>
                      </a:r>
                    </a:p>
                  </a:txBody>
                  <a:tcPr marL="12700" marR="12700" marT="12700" marB="0" anchor="b"/>
                </a:tc>
              </a:tr>
              <a:tr h="451039">
                <a:tc>
                  <a:txBody>
                    <a:bodyPr/>
                    <a:lstStyle/>
                    <a:p>
                      <a:pPr algn="l" fontAlgn="b"/>
                      <a:r>
                        <a:rPr lang="fr-FR" sz="1200" b="0" i="0" u="none" strike="noStrike">
                          <a:solidFill>
                            <a:srgbClr val="000000"/>
                          </a:solidFill>
                          <a:effectLst/>
                          <a:latin typeface="Calibri"/>
                        </a:rPr>
                        <a:t>ga mij nou niet vertellen dat je </a:t>
                      </a:r>
                    </a:p>
                  </a:txBody>
                  <a:tcPr marL="12700" marR="12700" marT="12700" marB="0" anchor="b"/>
                </a:tc>
                <a:tc>
                  <a:txBody>
                    <a:bodyPr/>
                    <a:lstStyle/>
                    <a:p>
                      <a:pPr algn="l" fontAlgn="b"/>
                      <a:r>
                        <a:rPr lang="fr-FR" sz="1200" b="1" i="0" u="none" strike="noStrike" dirty="0" err="1">
                          <a:solidFill>
                            <a:srgbClr val="A3171E"/>
                          </a:solidFill>
                          <a:effectLst/>
                          <a:latin typeface="Calibri"/>
                        </a:rPr>
                        <a:t>ge</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gaat</a:t>
                      </a:r>
                      <a:r>
                        <a:rPr lang="fr-FR" sz="1200" b="0" i="0" u="none" strike="noStrike" dirty="0">
                          <a:solidFill>
                            <a:srgbClr val="000000"/>
                          </a:solidFill>
                          <a:effectLst/>
                          <a:latin typeface="Calibri"/>
                        </a:rPr>
                        <a:t> me nu </a:t>
                      </a:r>
                      <a:r>
                        <a:rPr lang="fr-FR" sz="1200" b="0" i="0" u="none" strike="noStrike" dirty="0" err="1">
                          <a:solidFill>
                            <a:srgbClr val="000000"/>
                          </a:solidFill>
                          <a:effectLst/>
                          <a:latin typeface="Calibri"/>
                        </a:rPr>
                        <a:t>toch</a:t>
                      </a:r>
                      <a:r>
                        <a:rPr lang="fr-FR" sz="1200" b="0" i="0" u="none" strike="noStrike" dirty="0">
                          <a:solidFill>
                            <a:srgbClr val="000000"/>
                          </a:solidFill>
                          <a:effectLst/>
                          <a:latin typeface="Calibri"/>
                        </a:rPr>
                        <a:t> niet </a:t>
                      </a:r>
                      <a:r>
                        <a:rPr lang="fr-FR" sz="1200" b="0" i="0" u="none" strike="noStrike" dirty="0" err="1">
                          <a:solidFill>
                            <a:srgbClr val="000000"/>
                          </a:solidFill>
                          <a:effectLst/>
                          <a:latin typeface="Calibri"/>
                        </a:rPr>
                        <a:t>vertellen</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dat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ge</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nog</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nooit</a:t>
                      </a:r>
                      <a:r>
                        <a:rPr lang="fr-FR" sz="1200" b="0" i="0" u="none" strike="noStrike" dirty="0">
                          <a:solidFill>
                            <a:srgbClr val="000000"/>
                          </a:solidFill>
                          <a:effectLst/>
                          <a:latin typeface="Calibri"/>
                        </a:rPr>
                        <a:t> van </a:t>
                      </a:r>
                      <a:r>
                        <a:rPr lang="fr-FR" sz="1200" b="0" i="0" u="none" strike="noStrike" dirty="0" err="1">
                          <a:solidFill>
                            <a:srgbClr val="000000"/>
                          </a:solidFill>
                          <a:effectLst/>
                          <a:latin typeface="Calibri"/>
                        </a:rPr>
                        <a:t>sirius</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zwarts</a:t>
                      </a:r>
                      <a:r>
                        <a:rPr lang="fr-FR" sz="1200" b="0" i="0" u="none" strike="noStrike" dirty="0">
                          <a:solidFill>
                            <a:srgbClr val="000000"/>
                          </a:solidFill>
                          <a:effectLst/>
                          <a:latin typeface="Calibri"/>
                        </a:rPr>
                        <a:t> h</a:t>
                      </a:r>
                    </a:p>
                  </a:txBody>
                  <a:tcPr marL="12700" marR="12700" marT="12700" marB="0" anchor="b"/>
                </a:tc>
              </a:tr>
              <a:tr h="451039">
                <a:tc>
                  <a:txBody>
                    <a:bodyPr/>
                    <a:lstStyle/>
                    <a:p>
                      <a:pPr algn="l" fontAlgn="b"/>
                      <a:r>
                        <a:rPr lang="fr-FR" sz="1200" b="0" i="0" u="none" strike="noStrike">
                          <a:solidFill>
                            <a:srgbClr val="000000"/>
                          </a:solidFill>
                          <a:effectLst/>
                          <a:latin typeface="Calibri"/>
                        </a:rPr>
                        <a:t>hij is net 5 minuten voor u gearriveerd</a:t>
                      </a:r>
                    </a:p>
                  </a:txBody>
                  <a:tcPr marL="12700" marR="12700" marT="12700" marB="0" anchor="b"/>
                </a:tc>
                <a:tc>
                  <a:txBody>
                    <a:bodyPr/>
                    <a:lstStyle/>
                    <a:p>
                      <a:pPr algn="l" fontAlgn="b"/>
                      <a:r>
                        <a:rPr lang="fr-FR" sz="1200" b="0" i="0" u="none" strike="noStrike" dirty="0" err="1">
                          <a:solidFill>
                            <a:srgbClr val="000000"/>
                          </a:solidFill>
                          <a:effectLst/>
                          <a:latin typeface="Calibri"/>
                        </a:rPr>
                        <a:t>hij</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is</a:t>
                      </a:r>
                      <a:r>
                        <a:rPr lang="fr-FR" sz="1200" b="0" i="0" u="none" strike="noStrike" dirty="0">
                          <a:solidFill>
                            <a:srgbClr val="000000"/>
                          </a:solidFill>
                          <a:effectLst/>
                          <a:latin typeface="Calibri"/>
                        </a:rPr>
                        <a:t> </a:t>
                      </a:r>
                      <a:r>
                        <a:rPr lang="fr-FR" sz="1200" b="1" i="0" u="none" strike="noStrike" dirty="0" err="1">
                          <a:solidFill>
                            <a:srgbClr val="A3171E"/>
                          </a:solidFill>
                          <a:effectLst/>
                          <a:latin typeface="Calibri"/>
                        </a:rPr>
                        <a:t>just</a:t>
                      </a:r>
                      <a:r>
                        <a:rPr lang="fr-FR" sz="1200" b="0" i="0" u="none" strike="noStrike" dirty="0">
                          <a:solidFill>
                            <a:srgbClr val="000000"/>
                          </a:solidFill>
                          <a:effectLst/>
                          <a:latin typeface="Calibri"/>
                        </a:rPr>
                        <a:t> 5 </a:t>
                      </a:r>
                      <a:r>
                        <a:rPr lang="fr-FR" sz="1200" b="0" i="0" u="none" strike="noStrike" dirty="0" err="1">
                          <a:solidFill>
                            <a:srgbClr val="000000"/>
                          </a:solidFill>
                          <a:effectLst/>
                          <a:latin typeface="Calibri"/>
                        </a:rPr>
                        <a:t>minuten</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voor</a:t>
                      </a:r>
                      <a:r>
                        <a:rPr lang="fr-FR" sz="1200" b="0" i="0" u="none" strike="noStrike" dirty="0">
                          <a:solidFill>
                            <a:srgbClr val="000000"/>
                          </a:solidFill>
                          <a:effectLst/>
                          <a:latin typeface="Calibri"/>
                        </a:rPr>
                        <a:t> u </a:t>
                      </a:r>
                      <a:r>
                        <a:rPr lang="fr-FR" sz="1200" b="0" i="0" u="none" strike="noStrike" dirty="0" err="1">
                          <a:solidFill>
                            <a:srgbClr val="000000"/>
                          </a:solidFill>
                          <a:effectLst/>
                          <a:latin typeface="Calibri"/>
                        </a:rPr>
                        <a:t>gearriveerd</a:t>
                      </a:r>
                      <a:endParaRPr lang="fr-FR" sz="1200" b="0" i="0" u="none" strike="noStrike" dirty="0">
                        <a:solidFill>
                          <a:srgbClr val="000000"/>
                        </a:solidFill>
                        <a:effectLst/>
                        <a:latin typeface="Calibri"/>
                      </a:endParaRPr>
                    </a:p>
                  </a:txBody>
                  <a:tcPr marL="12700" marR="12700" marT="12700" marB="0" anchor="b"/>
                </a:tc>
              </a:tr>
              <a:tr h="451039">
                <a:tc>
                  <a:txBody>
                    <a:bodyPr/>
                    <a:lstStyle/>
                    <a:p>
                      <a:pPr algn="l" fontAlgn="b"/>
                      <a:r>
                        <a:rPr lang="fr-FR" sz="1200" b="0" i="0" u="none" strike="noStrike" dirty="0" err="1">
                          <a:solidFill>
                            <a:srgbClr val="000000"/>
                          </a:solidFill>
                          <a:effectLst/>
                          <a:latin typeface="Calibri"/>
                        </a:rPr>
                        <a:t>vond</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het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leuk</a:t>
                      </a:r>
                      <a:endParaRPr lang="fr-FR" sz="1200" b="0" i="0" u="none" strike="noStrike" dirty="0">
                        <a:solidFill>
                          <a:srgbClr val="000000"/>
                        </a:solidFill>
                        <a:effectLst/>
                        <a:latin typeface="Calibri"/>
                      </a:endParaRPr>
                    </a:p>
                  </a:txBody>
                  <a:tcPr marL="12700" marR="12700" marT="12700" marB="0" anchor="b"/>
                </a:tc>
                <a:tc>
                  <a:txBody>
                    <a:bodyPr/>
                    <a:lstStyle/>
                    <a:p>
                      <a:pPr algn="l" fontAlgn="b"/>
                      <a:r>
                        <a:rPr lang="fr-FR" sz="1200" b="0" i="0" u="none" strike="noStrike" dirty="0" err="1">
                          <a:solidFill>
                            <a:srgbClr val="000000"/>
                          </a:solidFill>
                          <a:effectLst/>
                          <a:latin typeface="Calibri"/>
                        </a:rPr>
                        <a:t>vond</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het</a:t>
                      </a:r>
                      <a:r>
                        <a:rPr lang="fr-FR" sz="1200" b="0" i="0" u="none" strike="noStrike" dirty="0">
                          <a:solidFill>
                            <a:srgbClr val="000000"/>
                          </a:solidFill>
                          <a:effectLst/>
                          <a:latin typeface="Calibri"/>
                        </a:rPr>
                        <a:t> </a:t>
                      </a:r>
                      <a:r>
                        <a:rPr lang="fr-FR" sz="1200" b="1" i="0" u="none" strike="noStrike" dirty="0" err="1">
                          <a:solidFill>
                            <a:srgbClr val="A3171E"/>
                          </a:solidFill>
                          <a:effectLst/>
                          <a:latin typeface="Calibri"/>
                        </a:rPr>
                        <a:t>plezant</a:t>
                      </a:r>
                      <a:endParaRPr lang="fr-FR" sz="1200" b="1" i="0" u="none" strike="noStrike" dirty="0">
                        <a:solidFill>
                          <a:srgbClr val="A3171E"/>
                        </a:solidFill>
                        <a:effectLst/>
                        <a:latin typeface="Calibri"/>
                      </a:endParaRPr>
                    </a:p>
                  </a:txBody>
                  <a:tcPr marL="12700" marR="12700" marT="12700" marB="0" anchor="b"/>
                </a:tc>
              </a:tr>
              <a:tr h="451039">
                <a:tc>
                  <a:txBody>
                    <a:bodyPr/>
                    <a:lstStyle/>
                    <a:p>
                      <a:pPr algn="l" fontAlgn="b"/>
                      <a:r>
                        <a:rPr lang="fr-FR" sz="1200" b="0" i="0" u="none" strike="noStrike" dirty="0" err="1">
                          <a:solidFill>
                            <a:srgbClr val="000000"/>
                          </a:solidFill>
                          <a:effectLst/>
                          <a:latin typeface="Calibri"/>
                        </a:rPr>
                        <a:t>nee</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ik</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word</a:t>
                      </a:r>
                      <a:r>
                        <a:rPr lang="fr-FR" sz="1200" b="0" i="0" u="none" strike="noStrike" dirty="0">
                          <a:solidFill>
                            <a:srgbClr val="000000"/>
                          </a:solidFill>
                          <a:effectLst/>
                          <a:latin typeface="Calibri"/>
                        </a:rPr>
                        <a:t> de </a:t>
                      </a:r>
                      <a:r>
                        <a:rPr lang="fr-FR" sz="1200" b="0" i="0" u="none" strike="noStrike" dirty="0" err="1">
                          <a:solidFill>
                            <a:srgbClr val="000000"/>
                          </a:solidFill>
                          <a:effectLst/>
                          <a:latin typeface="Calibri"/>
                        </a:rPr>
                        <a:t>laan</a:t>
                      </a:r>
                      <a:r>
                        <a:rPr lang="fr-FR" sz="1200" b="0" i="0" u="none" strike="noStrike" dirty="0">
                          <a:solidFill>
                            <a:srgbClr val="000000"/>
                          </a:solidFill>
                          <a:effectLst/>
                          <a:latin typeface="Calibri"/>
                        </a:rPr>
                        <a:t> niet </a:t>
                      </a:r>
                      <a:r>
                        <a:rPr lang="fr-FR" sz="1200" b="0" i="0" u="none" strike="noStrike" dirty="0" err="1">
                          <a:solidFill>
                            <a:srgbClr val="000000"/>
                          </a:solidFill>
                          <a:effectLst/>
                          <a:latin typeface="Calibri"/>
                        </a:rPr>
                        <a:t>uitgestuurd</a:t>
                      </a:r>
                      <a:r>
                        <a:rPr lang="fr-FR" sz="1200" b="0" i="0" u="none" strike="noStrike" dirty="0">
                          <a:solidFill>
                            <a:srgbClr val="000000"/>
                          </a:solidFill>
                          <a:effectLst/>
                          <a:latin typeface="Calibri"/>
                        </a:rPr>
                        <a:t>.</a:t>
                      </a:r>
                    </a:p>
                  </a:txBody>
                  <a:tcPr marL="12700" marR="12700" marT="12700" marB="0" anchor="b"/>
                </a:tc>
                <a:tc>
                  <a:txBody>
                    <a:bodyPr/>
                    <a:lstStyle/>
                    <a:p>
                      <a:pPr algn="l" fontAlgn="b"/>
                      <a:r>
                        <a:rPr lang="fr-FR" sz="1200" b="0" i="0" u="none" strike="noStrike" dirty="0" err="1">
                          <a:solidFill>
                            <a:srgbClr val="000000"/>
                          </a:solidFill>
                          <a:effectLst/>
                          <a:latin typeface="Calibri"/>
                        </a:rPr>
                        <a:t>nee</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ze</a:t>
                      </a:r>
                      <a:r>
                        <a:rPr lang="fr-FR" sz="1200" b="0" i="0" u="none" strike="noStrike" dirty="0">
                          <a:solidFill>
                            <a:srgbClr val="000000"/>
                          </a:solidFill>
                          <a:effectLst/>
                          <a:latin typeface="Calibri"/>
                        </a:rPr>
                        <a:t> </a:t>
                      </a:r>
                      <a:r>
                        <a:rPr lang="fr-FR" sz="1200" b="1" i="0" u="none" strike="noStrike" dirty="0" err="1">
                          <a:solidFill>
                            <a:srgbClr val="A3171E"/>
                          </a:solidFill>
                          <a:effectLst/>
                          <a:latin typeface="Calibri"/>
                        </a:rPr>
                        <a:t>smijten</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mij</a:t>
                      </a:r>
                      <a:r>
                        <a:rPr lang="fr-FR" sz="1200" b="0" i="0" u="none" strike="noStrike" dirty="0">
                          <a:solidFill>
                            <a:srgbClr val="000000"/>
                          </a:solidFill>
                          <a:effectLst/>
                          <a:latin typeface="Calibri"/>
                        </a:rPr>
                        <a:t> niet </a:t>
                      </a:r>
                      <a:r>
                        <a:rPr lang="fr-FR" sz="1200" b="1" i="0" u="none" strike="noStrike" dirty="0" err="1">
                          <a:solidFill>
                            <a:srgbClr val="A3171E"/>
                          </a:solidFill>
                          <a:effectLst/>
                          <a:latin typeface="Calibri"/>
                        </a:rPr>
                        <a:t>buiten</a:t>
                      </a:r>
                      <a:r>
                        <a:rPr lang="fr-FR" sz="1200" b="0" i="0" u="none" strike="noStrike" dirty="0">
                          <a:solidFill>
                            <a:srgbClr val="000000"/>
                          </a:solidFill>
                          <a:effectLst/>
                          <a:latin typeface="Calibri"/>
                        </a:rPr>
                        <a:t>. </a:t>
                      </a:r>
                    </a:p>
                  </a:txBody>
                  <a:tcPr marL="12700" marR="12700" marT="12700" marB="0" anchor="b"/>
                </a:tc>
              </a:tr>
              <a:tr h="451039">
                <a:tc>
                  <a:txBody>
                    <a:bodyPr/>
                    <a:lstStyle/>
                    <a:p>
                      <a:pPr algn="l" fontAlgn="b"/>
                      <a:r>
                        <a:rPr lang="fr-FR" sz="1200" b="0" i="0" u="none" strike="noStrike">
                          <a:solidFill>
                            <a:srgbClr val="000000"/>
                          </a:solidFill>
                          <a:effectLst/>
                          <a:latin typeface="Calibri"/>
                        </a:rPr>
                        <a:t>deksels. het is laat.</a:t>
                      </a:r>
                    </a:p>
                  </a:txBody>
                  <a:tcPr marL="12700" marR="12700" marT="12700" marB="0" anchor="b"/>
                </a:tc>
                <a:tc>
                  <a:txBody>
                    <a:bodyPr/>
                    <a:lstStyle/>
                    <a:p>
                      <a:pPr algn="l" fontAlgn="b"/>
                      <a:r>
                        <a:rPr lang="fr-FR" sz="1200" b="1" i="0" u="none" strike="noStrike" dirty="0" err="1">
                          <a:solidFill>
                            <a:srgbClr val="A3171E"/>
                          </a:solidFill>
                          <a:effectLst/>
                          <a:latin typeface="Calibri"/>
                        </a:rPr>
                        <a:t>dedju</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het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is</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laat</a:t>
                      </a:r>
                      <a:r>
                        <a:rPr lang="fr-FR" sz="1200" b="0" i="0" u="none" strike="noStrike" dirty="0">
                          <a:solidFill>
                            <a:srgbClr val="000000"/>
                          </a:solidFill>
                          <a:effectLst/>
                          <a:latin typeface="Calibri"/>
                        </a:rPr>
                        <a:t>. </a:t>
                      </a:r>
                    </a:p>
                  </a:txBody>
                  <a:tcPr marL="12700" marR="12700" marT="12700" marB="0" anchor="b"/>
                </a:tc>
              </a:tr>
              <a:tr h="451039">
                <a:tc>
                  <a:txBody>
                    <a:bodyPr/>
                    <a:lstStyle/>
                    <a:p>
                      <a:pPr algn="l" fontAlgn="b"/>
                      <a:r>
                        <a:rPr lang="fr-FR" sz="1200" b="0" i="0" u="none" strike="noStrike">
                          <a:solidFill>
                            <a:srgbClr val="000000"/>
                          </a:solidFill>
                          <a:effectLst/>
                          <a:latin typeface="Calibri"/>
                        </a:rPr>
                        <a:t>Zit dat bij jullie een een schroefje los?</a:t>
                      </a:r>
                    </a:p>
                  </a:txBody>
                  <a:tcPr marL="12700" marR="12700" marT="12700" marB="0" anchor="b"/>
                </a:tc>
                <a:tc>
                  <a:txBody>
                    <a:bodyPr/>
                    <a:lstStyle/>
                    <a:p>
                      <a:pPr algn="l" fontAlgn="b"/>
                      <a:r>
                        <a:rPr lang="fr-FR" sz="1200" b="0" i="0" u="none" strike="noStrike" dirty="0" err="1">
                          <a:solidFill>
                            <a:srgbClr val="000000"/>
                          </a:solidFill>
                          <a:effectLst/>
                          <a:latin typeface="Calibri"/>
                        </a:rPr>
                        <a:t>Zijn</a:t>
                      </a:r>
                      <a:r>
                        <a:rPr lang="fr-FR" sz="1200" b="0" i="0" u="none" strike="noStrike" dirty="0">
                          <a:solidFill>
                            <a:srgbClr val="000000"/>
                          </a:solidFill>
                          <a:effectLst/>
                          <a:latin typeface="Calibri"/>
                        </a:rPr>
                        <a:t> </a:t>
                      </a:r>
                      <a:r>
                        <a:rPr lang="fr-FR" sz="1200" b="1" i="0" u="none" strike="noStrike" dirty="0" err="1">
                          <a:solidFill>
                            <a:srgbClr val="A3171E"/>
                          </a:solidFill>
                          <a:effectLst/>
                          <a:latin typeface="Calibri"/>
                        </a:rPr>
                        <a:t>jullie</a:t>
                      </a:r>
                      <a:r>
                        <a:rPr lang="fr-FR" sz="1200" b="1" i="0" u="none" strike="noStrike" dirty="0">
                          <a:solidFill>
                            <a:srgbClr val="A3171E"/>
                          </a:solidFill>
                          <a:effectLst/>
                          <a:latin typeface="Calibri"/>
                        </a:rPr>
                        <a:t> </a:t>
                      </a:r>
                      <a:r>
                        <a:rPr lang="fr-FR" sz="1200" b="1" i="0" u="none" strike="noStrike" dirty="0" err="1">
                          <a:solidFill>
                            <a:srgbClr val="A3171E"/>
                          </a:solidFill>
                          <a:effectLst/>
                          <a:latin typeface="Calibri"/>
                        </a:rPr>
                        <a:t>misschien</a:t>
                      </a:r>
                      <a:r>
                        <a:rPr lang="fr-FR" sz="1200" b="1" i="0" u="none" strike="noStrike" dirty="0">
                          <a:solidFill>
                            <a:srgbClr val="A3171E"/>
                          </a:solidFill>
                          <a:effectLst/>
                          <a:latin typeface="Calibri"/>
                        </a:rPr>
                        <a:t> </a:t>
                      </a:r>
                      <a:r>
                        <a:rPr lang="fr-FR" sz="1200" b="1" i="0" u="none" strike="noStrike" dirty="0" err="1">
                          <a:solidFill>
                            <a:srgbClr val="A3171E"/>
                          </a:solidFill>
                          <a:effectLst/>
                          <a:latin typeface="Calibri"/>
                        </a:rPr>
                        <a:t>allemaal</a:t>
                      </a:r>
                      <a:r>
                        <a:rPr lang="fr-FR" sz="1200" b="1" i="0" u="none" strike="noStrike" dirty="0">
                          <a:solidFill>
                            <a:srgbClr val="A3171E"/>
                          </a:solidFill>
                          <a:effectLst/>
                          <a:latin typeface="Calibri"/>
                        </a:rPr>
                        <a:t> </a:t>
                      </a:r>
                      <a:r>
                        <a:rPr lang="fr-FR" sz="1200" b="1" i="0" u="none" strike="noStrike" dirty="0" err="1">
                          <a:solidFill>
                            <a:srgbClr val="A3171E"/>
                          </a:solidFill>
                          <a:effectLst/>
                          <a:latin typeface="Calibri"/>
                        </a:rPr>
                        <a:t>een</a:t>
                      </a:r>
                      <a:r>
                        <a:rPr lang="fr-FR" sz="1200" b="1" i="0" u="none" strike="noStrike" dirty="0">
                          <a:solidFill>
                            <a:srgbClr val="A3171E"/>
                          </a:solidFill>
                          <a:effectLst/>
                          <a:latin typeface="Calibri"/>
                        </a:rPr>
                        <a:t> </a:t>
                      </a:r>
                      <a:r>
                        <a:rPr lang="fr-FR" sz="1200" b="1" i="0" u="none" strike="noStrike" dirty="0" err="1">
                          <a:solidFill>
                            <a:srgbClr val="A3171E"/>
                          </a:solidFill>
                          <a:effectLst/>
                          <a:latin typeface="Calibri"/>
                        </a:rPr>
                        <a:t>vijs</a:t>
                      </a:r>
                      <a:r>
                        <a:rPr lang="fr-FR" sz="1200" b="1" i="0" u="none" strike="noStrike" dirty="0">
                          <a:solidFill>
                            <a:srgbClr val="A3171E"/>
                          </a:solidFill>
                          <a:effectLst/>
                          <a:latin typeface="Calibri"/>
                        </a:rPr>
                        <a:t> </a:t>
                      </a:r>
                      <a:r>
                        <a:rPr lang="fr-FR" sz="1200" b="1" i="0" u="none" strike="noStrike" dirty="0" err="1">
                          <a:solidFill>
                            <a:srgbClr val="A3171E"/>
                          </a:solidFill>
                          <a:effectLst/>
                          <a:latin typeface="Calibri"/>
                        </a:rPr>
                        <a:t>kwijt</a:t>
                      </a:r>
                      <a:r>
                        <a:rPr lang="fr-FR" sz="1200" b="1" i="0" u="none" strike="noStrike" dirty="0">
                          <a:solidFill>
                            <a:srgbClr val="A3171E"/>
                          </a:solidFill>
                          <a:effectLst/>
                          <a:latin typeface="Calibri"/>
                        </a:rPr>
                        <a:t>?</a:t>
                      </a:r>
                    </a:p>
                  </a:txBody>
                  <a:tcPr marL="12700" marR="12700" marT="12700" marB="0" anchor="b"/>
                </a:tc>
              </a:tr>
            </a:tbl>
          </a:graphicData>
        </a:graphic>
      </p:graphicFrame>
    </p:spTree>
    <p:extLst>
      <p:ext uri="{BB962C8B-B14F-4D97-AF65-F5344CB8AC3E}">
        <p14:creationId xmlns:p14="http://schemas.microsoft.com/office/powerpoint/2010/main" val="2175390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Analyse van de </a:t>
            </a:r>
            <a:r>
              <a:rPr lang="fr-FR" dirty="0" err="1" smtClean="0"/>
              <a:t>verschillen</a:t>
            </a:r>
            <a:endParaRPr lang="fr-FR" dirty="0"/>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2655179250"/>
              </p:ext>
            </p:extLst>
          </p:nvPr>
        </p:nvGraphicFramePr>
        <p:xfrm>
          <a:off x="683568" y="1347614"/>
          <a:ext cx="7488832" cy="2226747"/>
        </p:xfrm>
        <a:graphic>
          <a:graphicData uri="http://schemas.openxmlformats.org/drawingml/2006/table">
            <a:tbl>
              <a:tblPr firstRow="1" bandRow="1">
                <a:tableStyleId>{5C22544A-7EE6-4342-B048-85BDC9FD1C3A}</a:tableStyleId>
              </a:tblPr>
              <a:tblGrid>
                <a:gridCol w="3744416"/>
                <a:gridCol w="3744416"/>
              </a:tblGrid>
              <a:tr h="422591">
                <a:tc gridSpan="2">
                  <a:txBody>
                    <a:bodyPr/>
                    <a:lstStyle/>
                    <a:p>
                      <a:r>
                        <a:rPr lang="fr-FR" baseline="0" dirty="0" smtClean="0"/>
                        <a:t>NEDERLANDSE INFORMELE SPREEKTAAL</a:t>
                      </a:r>
                      <a:endParaRPr lang="fr-FR" dirty="0"/>
                    </a:p>
                  </a:txBody>
                  <a:tcPr>
                    <a:solidFill>
                      <a:srgbClr val="39639D"/>
                    </a:solidFill>
                  </a:tcPr>
                </a:tc>
                <a:tc hMerge="1">
                  <a:txBody>
                    <a:bodyPr/>
                    <a:lstStyle/>
                    <a:p>
                      <a:endParaRPr lang="fr-FR" dirty="0"/>
                    </a:p>
                  </a:txBody>
                  <a:tcPr/>
                </a:tc>
              </a:tr>
              <a:tr h="451039">
                <a:tc>
                  <a:txBody>
                    <a:bodyPr/>
                    <a:lstStyle/>
                    <a:p>
                      <a:pPr algn="l" fontAlgn="b"/>
                      <a:r>
                        <a:rPr lang="fr-FR" sz="1200" b="0" i="0" u="none" strike="noStrike" dirty="0" err="1">
                          <a:solidFill>
                            <a:srgbClr val="000000"/>
                          </a:solidFill>
                          <a:effectLst/>
                          <a:latin typeface="Calibri"/>
                        </a:rPr>
                        <a:t>Steek</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het</a:t>
                      </a:r>
                      <a:r>
                        <a:rPr lang="fr-FR" sz="1200" b="0" i="0" u="none" strike="noStrike" dirty="0">
                          <a:solidFill>
                            <a:srgbClr val="000000"/>
                          </a:solidFill>
                          <a:effectLst/>
                          <a:latin typeface="Calibri"/>
                        </a:rPr>
                        <a:t> in je </a:t>
                      </a:r>
                      <a:r>
                        <a:rPr lang="fr-FR" sz="1200" b="1" i="0" u="none" strike="noStrike" dirty="0" err="1">
                          <a:solidFill>
                            <a:srgbClr val="A3171E"/>
                          </a:solidFill>
                          <a:effectLst/>
                          <a:latin typeface="Calibri"/>
                        </a:rPr>
                        <a:t>koppie</a:t>
                      </a:r>
                      <a:r>
                        <a:rPr lang="fr-FR" sz="1200" b="1" i="0" u="none" strike="noStrike" dirty="0">
                          <a:solidFill>
                            <a:srgbClr val="A3171E"/>
                          </a:solidFill>
                          <a:effectLst/>
                          <a:latin typeface="Calibri"/>
                        </a:rPr>
                        <a:t>.</a:t>
                      </a:r>
                    </a:p>
                  </a:txBody>
                  <a:tcPr marL="12700" marR="12700" marT="12700" marB="0" anchor="b"/>
                </a:tc>
                <a:tc>
                  <a:txBody>
                    <a:bodyPr/>
                    <a:lstStyle/>
                    <a:p>
                      <a:pPr algn="l" fontAlgn="b"/>
                      <a:r>
                        <a:rPr lang="fr-FR" sz="1200" b="0" i="0" u="none" strike="noStrike" dirty="0" err="1">
                          <a:solidFill>
                            <a:srgbClr val="000000"/>
                          </a:solidFill>
                          <a:effectLst/>
                          <a:latin typeface="Calibri"/>
                        </a:rPr>
                        <a:t>Steek</a:t>
                      </a:r>
                      <a:r>
                        <a:rPr lang="fr-FR" sz="1200" b="0" i="0" u="none" strike="noStrike" dirty="0">
                          <a:solidFill>
                            <a:srgbClr val="000000"/>
                          </a:solidFill>
                          <a:effectLst/>
                          <a:latin typeface="Calibri"/>
                        </a:rPr>
                        <a:t> dit in je </a:t>
                      </a:r>
                      <a:r>
                        <a:rPr lang="fr-FR" sz="1200" b="0" i="0" u="none" strike="noStrike" dirty="0" err="1">
                          <a:solidFill>
                            <a:srgbClr val="000000"/>
                          </a:solidFill>
                          <a:effectLst/>
                          <a:latin typeface="Calibri"/>
                        </a:rPr>
                        <a:t>kopje</a:t>
                      </a:r>
                      <a:endParaRPr lang="fr-FR" sz="1200" b="0" i="0" u="none" strike="noStrike" dirty="0">
                        <a:solidFill>
                          <a:srgbClr val="000000"/>
                        </a:solidFill>
                        <a:effectLst/>
                        <a:latin typeface="Calibri"/>
                      </a:endParaRPr>
                    </a:p>
                  </a:txBody>
                  <a:tcPr marL="12700" marR="12700" marT="12700" marB="0" anchor="b"/>
                </a:tc>
              </a:tr>
              <a:tr h="451039">
                <a:tc>
                  <a:txBody>
                    <a:bodyPr/>
                    <a:lstStyle/>
                    <a:p>
                      <a:pPr algn="l" fontAlgn="b"/>
                      <a:r>
                        <a:rPr lang="fr-FR" sz="1200" b="0" i="0" u="none" strike="noStrike" dirty="0" err="1">
                          <a:solidFill>
                            <a:srgbClr val="000000"/>
                          </a:solidFill>
                          <a:effectLst/>
                          <a:latin typeface="Calibri"/>
                        </a:rPr>
                        <a:t>dat</a:t>
                      </a:r>
                      <a:r>
                        <a:rPr lang="fr-FR" sz="1200" b="0" i="0" u="none" strike="noStrike" dirty="0">
                          <a:solidFill>
                            <a:srgbClr val="000000"/>
                          </a:solidFill>
                          <a:effectLst/>
                          <a:latin typeface="Calibri"/>
                        </a:rPr>
                        <a:t> </a:t>
                      </a:r>
                      <a:r>
                        <a:rPr lang="fr-FR" sz="1200" b="1" i="0" u="none" strike="noStrike" dirty="0" err="1">
                          <a:solidFill>
                            <a:srgbClr val="A3171E"/>
                          </a:solidFill>
                          <a:effectLst/>
                          <a:latin typeface="Calibri"/>
                        </a:rPr>
                        <a:t>ie</a:t>
                      </a:r>
                      <a:r>
                        <a:rPr lang="fr-FR" sz="1200" b="1" i="0" u="none" strike="noStrike" dirty="0">
                          <a:solidFill>
                            <a:srgbClr val="A3171E"/>
                          </a:solidFill>
                          <a:effectLst/>
                          <a:latin typeface="Calibri"/>
                        </a:rPr>
                        <a:t> </a:t>
                      </a:r>
                      <a:r>
                        <a:rPr lang="fr-FR" sz="1200" b="0" i="0" u="none" strike="noStrike" dirty="0" err="1">
                          <a:solidFill>
                            <a:srgbClr val="000000"/>
                          </a:solidFill>
                          <a:effectLst/>
                          <a:latin typeface="Calibri"/>
                        </a:rPr>
                        <a:t>ontsnapt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is</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uit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azkaban</a:t>
                      </a:r>
                      <a:endParaRPr lang="fr-FR" sz="1200" b="0" i="0" u="none" strike="noStrike" dirty="0">
                        <a:solidFill>
                          <a:srgbClr val="000000"/>
                        </a:solidFill>
                        <a:effectLst/>
                        <a:latin typeface="Calibri"/>
                      </a:endParaRPr>
                    </a:p>
                  </a:txBody>
                  <a:tcPr marL="12700" marR="12700" marT="12700" marB="0" anchor="b"/>
                </a:tc>
                <a:tc>
                  <a:txBody>
                    <a:bodyPr/>
                    <a:lstStyle/>
                    <a:p>
                      <a:pPr algn="l" fontAlgn="b"/>
                      <a:r>
                        <a:rPr lang="fr-FR" sz="1200" b="0" i="0" u="none" strike="noStrike" dirty="0" err="1">
                          <a:solidFill>
                            <a:srgbClr val="000000"/>
                          </a:solidFill>
                          <a:effectLst/>
                          <a:latin typeface="Calibri"/>
                        </a:rPr>
                        <a:t>dat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hij</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ontsnapt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is</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uit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azkaban</a:t>
                      </a:r>
                      <a:endParaRPr lang="fr-FR" sz="1200" b="0" i="0" u="none" strike="noStrike" dirty="0">
                        <a:solidFill>
                          <a:srgbClr val="000000"/>
                        </a:solidFill>
                        <a:effectLst/>
                        <a:latin typeface="Calibri"/>
                      </a:endParaRPr>
                    </a:p>
                  </a:txBody>
                  <a:tcPr marL="12700" marR="12700" marT="12700" marB="0" anchor="b"/>
                </a:tc>
              </a:tr>
              <a:tr h="451039">
                <a:tc>
                  <a:txBody>
                    <a:bodyPr/>
                    <a:lstStyle/>
                    <a:p>
                      <a:pPr algn="l" fontAlgn="b"/>
                      <a:r>
                        <a:rPr lang="fr-FR" sz="1200" b="0" i="0" u="none" strike="noStrike" dirty="0">
                          <a:solidFill>
                            <a:srgbClr val="000000"/>
                          </a:solidFill>
                          <a:effectLst/>
                          <a:latin typeface="Calibri"/>
                        </a:rPr>
                        <a:t>Welkom </a:t>
                      </a:r>
                      <a:r>
                        <a:rPr lang="fr-FR" sz="1200" b="0" i="0" u="none" strike="noStrike" dirty="0" err="1">
                          <a:solidFill>
                            <a:srgbClr val="000000"/>
                          </a:solidFill>
                          <a:effectLst/>
                          <a:latin typeface="Calibri"/>
                        </a:rPr>
                        <a:t>bij</a:t>
                      </a:r>
                      <a:r>
                        <a:rPr lang="fr-FR" sz="1200" b="0" i="0" u="none" strike="noStrike" dirty="0">
                          <a:solidFill>
                            <a:srgbClr val="000000"/>
                          </a:solidFill>
                          <a:effectLst/>
                          <a:latin typeface="Calibri"/>
                        </a:rPr>
                        <a:t> de club, </a:t>
                      </a:r>
                      <a:r>
                        <a:rPr lang="fr-FR" sz="1200" b="1" i="0" u="none" strike="noStrike" dirty="0" err="1">
                          <a:solidFill>
                            <a:srgbClr val="A3171E"/>
                          </a:solidFill>
                          <a:effectLst/>
                          <a:latin typeface="Calibri"/>
                        </a:rPr>
                        <a:t>moppie</a:t>
                      </a:r>
                      <a:endParaRPr lang="fr-FR" sz="1200" b="1" i="0" u="none" strike="noStrike" dirty="0">
                        <a:solidFill>
                          <a:srgbClr val="A3171E"/>
                        </a:solidFill>
                        <a:effectLst/>
                        <a:latin typeface="Calibri"/>
                      </a:endParaRPr>
                    </a:p>
                  </a:txBody>
                  <a:tcPr marL="12700" marR="12700" marT="12700" marB="0" anchor="b"/>
                </a:tc>
                <a:tc>
                  <a:txBody>
                    <a:bodyPr/>
                    <a:lstStyle/>
                    <a:p>
                      <a:pPr algn="l" fontAlgn="b"/>
                      <a:r>
                        <a:rPr lang="fr-FR" sz="1200" b="0" i="0" u="none" strike="noStrike" dirty="0">
                          <a:solidFill>
                            <a:srgbClr val="000000"/>
                          </a:solidFill>
                          <a:effectLst/>
                          <a:latin typeface="Calibri"/>
                        </a:rPr>
                        <a:t>Welkom </a:t>
                      </a:r>
                      <a:r>
                        <a:rPr lang="fr-FR" sz="1200" b="0" i="0" u="none" strike="noStrike" dirty="0" err="1">
                          <a:solidFill>
                            <a:srgbClr val="000000"/>
                          </a:solidFill>
                          <a:effectLst/>
                          <a:latin typeface="Calibri"/>
                        </a:rPr>
                        <a:t>bij</a:t>
                      </a:r>
                      <a:r>
                        <a:rPr lang="fr-FR" sz="1200" b="0" i="0" u="none" strike="noStrike" dirty="0">
                          <a:solidFill>
                            <a:srgbClr val="000000"/>
                          </a:solidFill>
                          <a:effectLst/>
                          <a:latin typeface="Calibri"/>
                        </a:rPr>
                        <a:t> de club </a:t>
                      </a:r>
                      <a:r>
                        <a:rPr lang="fr-FR" sz="1200" b="0" i="0" u="none" strike="noStrike" dirty="0" err="1">
                          <a:solidFill>
                            <a:srgbClr val="000000"/>
                          </a:solidFill>
                          <a:effectLst/>
                          <a:latin typeface="Calibri"/>
                        </a:rPr>
                        <a:t>snoes</a:t>
                      </a:r>
                      <a:endParaRPr lang="fr-FR" sz="1200" b="0" i="0" u="none" strike="noStrike" dirty="0">
                        <a:solidFill>
                          <a:srgbClr val="000000"/>
                        </a:solidFill>
                        <a:effectLst/>
                        <a:latin typeface="Calibri"/>
                      </a:endParaRPr>
                    </a:p>
                  </a:txBody>
                  <a:tcPr marL="12700" marR="12700" marT="12700" marB="0" anchor="b"/>
                </a:tc>
              </a:tr>
              <a:tr h="451039">
                <a:tc>
                  <a:txBody>
                    <a:bodyPr/>
                    <a:lstStyle/>
                    <a:p>
                      <a:pPr algn="l" fontAlgn="b"/>
                      <a:r>
                        <a:rPr lang="fr-FR" sz="1200" b="0" i="0" u="none" strike="noStrike" dirty="0" err="1">
                          <a:solidFill>
                            <a:srgbClr val="000000"/>
                          </a:solidFill>
                          <a:effectLst/>
                          <a:latin typeface="Calibri"/>
                        </a:rPr>
                        <a:t>Hoe</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is</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het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daar</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nou</a:t>
                      </a:r>
                      <a:r>
                        <a:rPr lang="fr-FR" sz="1200" b="0" i="0" u="none" strike="noStrike" dirty="0">
                          <a:solidFill>
                            <a:srgbClr val="000000"/>
                          </a:solidFill>
                          <a:effectLst/>
                          <a:latin typeface="Calibri"/>
                        </a:rPr>
                        <a:t>?</a:t>
                      </a:r>
                    </a:p>
                  </a:txBody>
                  <a:tcPr marL="12700" marR="12700" marT="12700" marB="0" anchor="b"/>
                </a:tc>
                <a:tc>
                  <a:txBody>
                    <a:bodyPr/>
                    <a:lstStyle/>
                    <a:p>
                      <a:pPr algn="l" fontAlgn="b"/>
                      <a:r>
                        <a:rPr lang="fr-FR" sz="1200" b="0" i="0" u="none" strike="noStrike" dirty="0" err="1">
                          <a:solidFill>
                            <a:srgbClr val="000000"/>
                          </a:solidFill>
                          <a:effectLst/>
                          <a:latin typeface="Calibri"/>
                        </a:rPr>
                        <a:t>Hoe</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zit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het</a:t>
                      </a:r>
                      <a:r>
                        <a:rPr lang="fr-FR" sz="1200" b="0" i="0" u="none" strike="noStrike" dirty="0">
                          <a:solidFill>
                            <a:srgbClr val="000000"/>
                          </a:solidFill>
                          <a:effectLst/>
                          <a:latin typeface="Calibri"/>
                        </a:rPr>
                        <a:t> </a:t>
                      </a:r>
                      <a:r>
                        <a:rPr lang="fr-FR" sz="1200" b="0" i="0" u="none" strike="noStrike" dirty="0" err="1">
                          <a:solidFill>
                            <a:srgbClr val="000000"/>
                          </a:solidFill>
                          <a:effectLst/>
                          <a:latin typeface="Calibri"/>
                        </a:rPr>
                        <a:t>daar</a:t>
                      </a:r>
                      <a:r>
                        <a:rPr lang="fr-FR" sz="1200" b="0" i="0" u="none" strike="noStrike" dirty="0">
                          <a:solidFill>
                            <a:srgbClr val="000000"/>
                          </a:solidFill>
                          <a:effectLst/>
                          <a:latin typeface="Calibri"/>
                        </a:rPr>
                        <a:t>?</a:t>
                      </a:r>
                    </a:p>
                  </a:txBody>
                  <a:tcPr marL="12700" marR="12700" marT="12700" marB="0" anchor="b"/>
                </a:tc>
              </a:tr>
            </a:tbl>
          </a:graphicData>
        </a:graphic>
      </p:graphicFrame>
    </p:spTree>
    <p:extLst>
      <p:ext uri="{BB962C8B-B14F-4D97-AF65-F5344CB8AC3E}">
        <p14:creationId xmlns:p14="http://schemas.microsoft.com/office/powerpoint/2010/main" val="996329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Discussie</a:t>
            </a:r>
            <a:endParaRPr lang="fr-FR" dirty="0"/>
          </a:p>
        </p:txBody>
      </p:sp>
      <p:sp>
        <p:nvSpPr>
          <p:cNvPr id="3" name="Espace réservé du contenu 2"/>
          <p:cNvSpPr>
            <a:spLocks noGrp="1"/>
          </p:cNvSpPr>
          <p:nvPr>
            <p:ph sz="quarter" idx="13"/>
          </p:nvPr>
        </p:nvSpPr>
        <p:spPr/>
        <p:txBody>
          <a:bodyPr>
            <a:normAutofit fontScale="92500" lnSpcReduction="10000"/>
          </a:bodyPr>
          <a:lstStyle/>
          <a:p>
            <a:r>
              <a:rPr lang="fr-FR" dirty="0" err="1" smtClean="0"/>
              <a:t>Waarom</a:t>
            </a:r>
            <a:r>
              <a:rPr lang="fr-FR" dirty="0" smtClean="0"/>
              <a:t> 2 </a:t>
            </a:r>
            <a:r>
              <a:rPr lang="fr-FR" dirty="0" err="1" smtClean="0"/>
              <a:t>versies</a:t>
            </a:r>
            <a:r>
              <a:rPr lang="fr-FR" dirty="0" smtClean="0"/>
              <a:t>?</a:t>
            </a:r>
          </a:p>
          <a:p>
            <a:pPr lvl="1"/>
            <a:r>
              <a:rPr lang="fr-FR" dirty="0" err="1" smtClean="0"/>
              <a:t>Fonologische</a:t>
            </a:r>
            <a:r>
              <a:rPr lang="fr-FR" dirty="0" smtClean="0"/>
              <a:t> </a:t>
            </a:r>
            <a:r>
              <a:rPr lang="fr-FR" dirty="0" err="1" smtClean="0"/>
              <a:t>verschillen</a:t>
            </a:r>
            <a:endParaRPr lang="fr-FR" dirty="0" smtClean="0"/>
          </a:p>
          <a:p>
            <a:pPr lvl="2"/>
            <a:r>
              <a:rPr lang="fr-FR" dirty="0" smtClean="0"/>
              <a:t>Accent </a:t>
            </a:r>
          </a:p>
          <a:p>
            <a:pPr lvl="2"/>
            <a:r>
              <a:rPr lang="fr-FR" dirty="0" err="1" smtClean="0"/>
              <a:t>Informele</a:t>
            </a:r>
            <a:r>
              <a:rPr lang="fr-FR" dirty="0" smtClean="0"/>
              <a:t> </a:t>
            </a:r>
            <a:r>
              <a:rPr lang="fr-FR" dirty="0" err="1" smtClean="0"/>
              <a:t>spreektaal</a:t>
            </a:r>
            <a:endParaRPr lang="fr-FR" dirty="0" smtClean="0"/>
          </a:p>
          <a:p>
            <a:pPr lvl="1"/>
            <a:r>
              <a:rPr lang="fr-FR" dirty="0" smtClean="0"/>
              <a:t>14% </a:t>
            </a:r>
            <a:r>
              <a:rPr lang="fr-FR" dirty="0" err="1" smtClean="0"/>
              <a:t>andere</a:t>
            </a:r>
            <a:r>
              <a:rPr lang="fr-FR" dirty="0" smtClean="0"/>
              <a:t> </a:t>
            </a:r>
            <a:r>
              <a:rPr lang="fr-FR" dirty="0" err="1" smtClean="0"/>
              <a:t>verschillen</a:t>
            </a:r>
            <a:endParaRPr lang="fr-FR" dirty="0" smtClean="0"/>
          </a:p>
          <a:p>
            <a:pPr lvl="2"/>
            <a:r>
              <a:rPr lang="fr-FR" dirty="0" smtClean="0"/>
              <a:t>3,5% </a:t>
            </a:r>
            <a:r>
              <a:rPr lang="fr-FR" dirty="0" err="1" smtClean="0"/>
              <a:t>tussentalige</a:t>
            </a:r>
            <a:r>
              <a:rPr lang="fr-FR" dirty="0" smtClean="0"/>
              <a:t> </a:t>
            </a:r>
            <a:r>
              <a:rPr lang="fr-FR" dirty="0" err="1" smtClean="0"/>
              <a:t>kenmerken</a:t>
            </a:r>
            <a:endParaRPr lang="fr-FR" dirty="0" smtClean="0"/>
          </a:p>
          <a:p>
            <a:pPr lvl="2"/>
            <a:r>
              <a:rPr lang="fr-FR" dirty="0" smtClean="0"/>
              <a:t>5,6% </a:t>
            </a:r>
            <a:r>
              <a:rPr lang="fr-FR" dirty="0" err="1" smtClean="0"/>
              <a:t>Nederlandse</a:t>
            </a:r>
            <a:r>
              <a:rPr lang="fr-FR" dirty="0" smtClean="0"/>
              <a:t> </a:t>
            </a:r>
            <a:r>
              <a:rPr lang="fr-FR" dirty="0" err="1" smtClean="0"/>
              <a:t>informele</a:t>
            </a:r>
            <a:r>
              <a:rPr lang="fr-FR" dirty="0" smtClean="0"/>
              <a:t> </a:t>
            </a:r>
            <a:r>
              <a:rPr lang="fr-FR" dirty="0" err="1" smtClean="0"/>
              <a:t>spreektaal</a:t>
            </a:r>
            <a:endParaRPr lang="fr-FR" dirty="0" smtClean="0"/>
          </a:p>
          <a:p>
            <a:pPr lvl="1"/>
            <a:r>
              <a:rPr lang="fr-FR" dirty="0" err="1" smtClean="0"/>
              <a:t>Afstand</a:t>
            </a:r>
            <a:r>
              <a:rPr lang="fr-FR" dirty="0" smtClean="0"/>
              <a:t> </a:t>
            </a:r>
            <a:r>
              <a:rPr lang="fr-FR" dirty="0" err="1" smtClean="0"/>
              <a:t>tussen</a:t>
            </a:r>
            <a:r>
              <a:rPr lang="fr-FR" dirty="0" smtClean="0"/>
              <a:t> </a:t>
            </a:r>
            <a:r>
              <a:rPr lang="fr-FR" dirty="0" err="1" smtClean="0"/>
              <a:t>beide</a:t>
            </a:r>
            <a:r>
              <a:rPr lang="fr-FR" dirty="0" smtClean="0"/>
              <a:t> </a:t>
            </a:r>
            <a:r>
              <a:rPr lang="fr-FR" dirty="0" err="1" smtClean="0"/>
              <a:t>versies</a:t>
            </a:r>
            <a:r>
              <a:rPr lang="fr-FR" dirty="0" smtClean="0"/>
              <a:t> </a:t>
            </a:r>
            <a:r>
              <a:rPr lang="fr-FR" dirty="0" err="1" smtClean="0"/>
              <a:t>tamelijk</a:t>
            </a:r>
            <a:r>
              <a:rPr lang="fr-FR" dirty="0" smtClean="0"/>
              <a:t> </a:t>
            </a:r>
            <a:r>
              <a:rPr lang="fr-FR" dirty="0" err="1" smtClean="0"/>
              <a:t>klein</a:t>
            </a:r>
            <a:endParaRPr lang="fr-FR" dirty="0" smtClean="0"/>
          </a:p>
        </p:txBody>
      </p:sp>
    </p:spTree>
    <p:extLst>
      <p:ext uri="{BB962C8B-B14F-4D97-AF65-F5344CB8AC3E}">
        <p14:creationId xmlns:p14="http://schemas.microsoft.com/office/powerpoint/2010/main" val="1865870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Achtergrond</a:t>
            </a:r>
            <a:endParaRPr lang="fr-FR" dirty="0"/>
          </a:p>
        </p:txBody>
      </p:sp>
      <p:pic>
        <p:nvPicPr>
          <p:cNvPr id="4" name="Espace réservé du contenu 3" descr="Capture d’écran 2012-08-27 à 21.09.08.png"/>
          <p:cNvPicPr>
            <a:picLocks noGrp="1" noChangeAspect="1"/>
          </p:cNvPicPr>
          <p:nvPr>
            <p:ph sz="quarter" idx="13"/>
          </p:nvPr>
        </p:nvPicPr>
        <p:blipFill>
          <a:blip r:embed="rId3">
            <a:extLst>
              <a:ext uri="{28A0092B-C50C-407E-A947-70E740481C1C}">
                <a14:useLocalDpi xmlns:a14="http://schemas.microsoft.com/office/drawing/2010/main" val="0"/>
              </a:ext>
            </a:extLst>
          </a:blip>
          <a:srcRect l="-43565" r="-43565"/>
          <a:stretch>
            <a:fillRect/>
          </a:stretch>
        </p:blipFill>
        <p:spPr>
          <a:xfrm>
            <a:off x="755576" y="1347614"/>
            <a:ext cx="8153400" cy="3276600"/>
          </a:xfrm>
        </p:spPr>
      </p:pic>
      <p:sp>
        <p:nvSpPr>
          <p:cNvPr id="5" name="ZoneTexte 4"/>
          <p:cNvSpPr txBox="1"/>
          <p:nvPr/>
        </p:nvSpPr>
        <p:spPr>
          <a:xfrm>
            <a:off x="6948264" y="4227934"/>
            <a:ext cx="1944216" cy="369332"/>
          </a:xfrm>
          <a:prstGeom prst="rect">
            <a:avLst/>
          </a:prstGeom>
          <a:noFill/>
        </p:spPr>
        <p:txBody>
          <a:bodyPr wrap="square" rtlCol="0">
            <a:spAutoFit/>
          </a:bodyPr>
          <a:lstStyle/>
          <a:p>
            <a:r>
              <a:rPr lang="fr-FR" dirty="0" err="1" smtClean="0"/>
              <a:t>Geeraerts</a:t>
            </a:r>
            <a:r>
              <a:rPr lang="fr-FR" dirty="0" smtClean="0"/>
              <a:t> (2001)</a:t>
            </a:r>
            <a:endParaRPr lang="fr-FR" dirty="0"/>
          </a:p>
        </p:txBody>
      </p:sp>
      <p:sp>
        <p:nvSpPr>
          <p:cNvPr id="6" name="ZoneTexte 5"/>
          <p:cNvSpPr txBox="1"/>
          <p:nvPr/>
        </p:nvSpPr>
        <p:spPr>
          <a:xfrm>
            <a:off x="5796136" y="2346434"/>
            <a:ext cx="2736304" cy="369332"/>
          </a:xfrm>
          <a:prstGeom prst="rect">
            <a:avLst/>
          </a:prstGeom>
          <a:noFill/>
        </p:spPr>
        <p:txBody>
          <a:bodyPr wrap="square" rtlCol="0">
            <a:spAutoFit/>
          </a:bodyPr>
          <a:lstStyle/>
          <a:p>
            <a:r>
              <a:rPr lang="fr-FR" b="1" dirty="0" err="1" smtClean="0">
                <a:solidFill>
                  <a:schemeClr val="accent4">
                    <a:lumMod val="60000"/>
                    <a:lumOff val="40000"/>
                  </a:schemeClr>
                </a:solidFill>
              </a:rPr>
              <a:t>Vlaamse</a:t>
            </a:r>
            <a:r>
              <a:rPr lang="fr-FR" b="1" dirty="0" smtClean="0">
                <a:solidFill>
                  <a:schemeClr val="accent4">
                    <a:lumMod val="60000"/>
                    <a:lumOff val="40000"/>
                  </a:schemeClr>
                </a:solidFill>
              </a:rPr>
              <a:t> </a:t>
            </a:r>
            <a:r>
              <a:rPr lang="fr-FR" b="1" dirty="0" err="1" smtClean="0">
                <a:solidFill>
                  <a:schemeClr val="accent4">
                    <a:lumMod val="60000"/>
                    <a:lumOff val="40000"/>
                  </a:schemeClr>
                </a:solidFill>
              </a:rPr>
              <a:t>versie</a:t>
            </a:r>
            <a:endParaRPr lang="fr-FR" b="1" dirty="0">
              <a:solidFill>
                <a:schemeClr val="accent4">
                  <a:lumMod val="60000"/>
                  <a:lumOff val="40000"/>
                </a:schemeClr>
              </a:solidFill>
            </a:endParaRPr>
          </a:p>
        </p:txBody>
      </p:sp>
      <p:sp>
        <p:nvSpPr>
          <p:cNvPr id="7" name="Double flèche horizontale 6"/>
          <p:cNvSpPr/>
          <p:nvPr/>
        </p:nvSpPr>
        <p:spPr>
          <a:xfrm>
            <a:off x="4283968" y="1707654"/>
            <a:ext cx="864096" cy="144016"/>
          </a:xfrm>
          <a:prstGeom prst="lef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fr-FR"/>
          </a:p>
        </p:txBody>
      </p:sp>
      <p:sp>
        <p:nvSpPr>
          <p:cNvPr id="9" name="ZoneTexte 8"/>
          <p:cNvSpPr txBox="1"/>
          <p:nvPr/>
        </p:nvSpPr>
        <p:spPr>
          <a:xfrm>
            <a:off x="1115616" y="2139702"/>
            <a:ext cx="2736304" cy="369332"/>
          </a:xfrm>
          <a:prstGeom prst="rect">
            <a:avLst/>
          </a:prstGeom>
          <a:noFill/>
        </p:spPr>
        <p:txBody>
          <a:bodyPr wrap="square" rtlCol="0">
            <a:spAutoFit/>
          </a:bodyPr>
          <a:lstStyle/>
          <a:p>
            <a:r>
              <a:rPr lang="fr-FR" b="1" dirty="0" err="1" smtClean="0">
                <a:solidFill>
                  <a:schemeClr val="accent2">
                    <a:lumMod val="75000"/>
                  </a:schemeClr>
                </a:solidFill>
              </a:rPr>
              <a:t>Nederlandse</a:t>
            </a:r>
            <a:r>
              <a:rPr lang="fr-FR" b="1" dirty="0" smtClean="0">
                <a:solidFill>
                  <a:schemeClr val="accent2">
                    <a:lumMod val="75000"/>
                  </a:schemeClr>
                </a:solidFill>
              </a:rPr>
              <a:t> </a:t>
            </a:r>
            <a:r>
              <a:rPr lang="fr-FR" b="1" dirty="0" err="1" smtClean="0">
                <a:solidFill>
                  <a:schemeClr val="accent2">
                    <a:lumMod val="75000"/>
                  </a:schemeClr>
                </a:solidFill>
              </a:rPr>
              <a:t>versie</a:t>
            </a:r>
            <a:endParaRPr lang="fr-FR" b="1" dirty="0">
              <a:solidFill>
                <a:schemeClr val="accent2">
                  <a:lumMod val="75000"/>
                </a:schemeClr>
              </a:solidFill>
            </a:endParaRPr>
          </a:p>
        </p:txBody>
      </p:sp>
    </p:spTree>
    <p:extLst>
      <p:ext uri="{BB962C8B-B14F-4D97-AF65-F5344CB8AC3E}">
        <p14:creationId xmlns:p14="http://schemas.microsoft.com/office/powerpoint/2010/main" val="3575181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Discussie</a:t>
            </a:r>
            <a:endParaRPr lang="fr-FR" dirty="0"/>
          </a:p>
        </p:txBody>
      </p:sp>
      <p:sp>
        <p:nvSpPr>
          <p:cNvPr id="3" name="Espace réservé du contenu 2"/>
          <p:cNvSpPr>
            <a:spLocks noGrp="1"/>
          </p:cNvSpPr>
          <p:nvPr>
            <p:ph sz="quarter" idx="13"/>
          </p:nvPr>
        </p:nvSpPr>
        <p:spPr/>
        <p:txBody>
          <a:bodyPr>
            <a:normAutofit fontScale="92500" lnSpcReduction="10000"/>
          </a:bodyPr>
          <a:lstStyle/>
          <a:p>
            <a:r>
              <a:rPr lang="fr-FR" dirty="0" err="1" smtClean="0"/>
              <a:t>Waarom</a:t>
            </a:r>
            <a:r>
              <a:rPr lang="fr-FR" dirty="0" smtClean="0"/>
              <a:t> 2 </a:t>
            </a:r>
            <a:r>
              <a:rPr lang="fr-FR" dirty="0" err="1" smtClean="0"/>
              <a:t>versies</a:t>
            </a:r>
            <a:r>
              <a:rPr lang="fr-FR" dirty="0" smtClean="0"/>
              <a:t>?</a:t>
            </a:r>
          </a:p>
          <a:p>
            <a:pPr lvl="1"/>
            <a:r>
              <a:rPr lang="fr-FR" dirty="0" err="1" smtClean="0"/>
              <a:t>Commercieel</a:t>
            </a:r>
            <a:r>
              <a:rPr lang="fr-FR" dirty="0" smtClean="0"/>
              <a:t> </a:t>
            </a:r>
            <a:r>
              <a:rPr lang="fr-FR" dirty="0" err="1" smtClean="0"/>
              <a:t>voordeel</a:t>
            </a:r>
            <a:r>
              <a:rPr lang="fr-FR" dirty="0"/>
              <a:t> </a:t>
            </a:r>
            <a:r>
              <a:rPr lang="fr-FR" dirty="0" smtClean="0"/>
              <a:t>van de </a:t>
            </a:r>
            <a:r>
              <a:rPr lang="fr-FR" dirty="0" err="1" smtClean="0"/>
              <a:t>Vlaamse</a:t>
            </a:r>
            <a:r>
              <a:rPr lang="fr-FR" dirty="0" smtClean="0"/>
              <a:t> </a:t>
            </a:r>
            <a:r>
              <a:rPr lang="fr-FR" dirty="0" err="1" smtClean="0"/>
              <a:t>versie</a:t>
            </a:r>
            <a:endParaRPr lang="fr-FR" dirty="0" smtClean="0"/>
          </a:p>
          <a:p>
            <a:pPr lvl="2"/>
            <a:r>
              <a:rPr lang="fr-FR" dirty="0" err="1" smtClean="0"/>
              <a:t>Kijkers</a:t>
            </a:r>
            <a:r>
              <a:rPr lang="fr-FR" dirty="0" smtClean="0"/>
              <a:t> </a:t>
            </a:r>
            <a:r>
              <a:rPr lang="fr-FR" dirty="0" err="1" smtClean="0"/>
              <a:t>kunnen</a:t>
            </a:r>
            <a:r>
              <a:rPr lang="fr-FR" dirty="0" smtClean="0"/>
              <a:t> </a:t>
            </a:r>
            <a:r>
              <a:rPr lang="fr-FR" dirty="0" err="1" smtClean="0"/>
              <a:t>zich</a:t>
            </a:r>
            <a:r>
              <a:rPr lang="fr-FR" dirty="0" smtClean="0"/>
              <a:t> </a:t>
            </a:r>
            <a:r>
              <a:rPr lang="fr-FR" dirty="0" err="1"/>
              <a:t>m</a:t>
            </a:r>
            <a:r>
              <a:rPr lang="fr-FR" dirty="0" err="1" smtClean="0"/>
              <a:t>akkelijker</a:t>
            </a:r>
            <a:r>
              <a:rPr lang="fr-FR" dirty="0" smtClean="0"/>
              <a:t> </a:t>
            </a:r>
            <a:r>
              <a:rPr lang="fr-FR" dirty="0" err="1" smtClean="0"/>
              <a:t>identificeren</a:t>
            </a:r>
            <a:r>
              <a:rPr lang="fr-FR" dirty="0" smtClean="0"/>
              <a:t> met de </a:t>
            </a:r>
            <a:r>
              <a:rPr lang="fr-FR" dirty="0" err="1" smtClean="0"/>
              <a:t>personages</a:t>
            </a:r>
            <a:endParaRPr lang="fr-FR" dirty="0" smtClean="0"/>
          </a:p>
          <a:p>
            <a:pPr lvl="1"/>
            <a:r>
              <a:rPr lang="fr-FR" dirty="0" err="1" smtClean="0"/>
              <a:t>Taalbeleid</a:t>
            </a:r>
            <a:r>
              <a:rPr lang="fr-FR" dirty="0" smtClean="0"/>
              <a:t>?</a:t>
            </a:r>
          </a:p>
          <a:p>
            <a:pPr lvl="2"/>
            <a:r>
              <a:rPr lang="fr-FR" dirty="0" err="1" smtClean="0"/>
              <a:t>Bevestigt</a:t>
            </a:r>
            <a:r>
              <a:rPr lang="fr-FR" dirty="0" smtClean="0"/>
              <a:t> </a:t>
            </a:r>
            <a:r>
              <a:rPr lang="fr-FR" dirty="0" err="1" smtClean="0"/>
              <a:t>het</a:t>
            </a:r>
            <a:r>
              <a:rPr lang="fr-FR" dirty="0" smtClean="0"/>
              <a:t> </a:t>
            </a:r>
            <a:r>
              <a:rPr lang="fr-FR" dirty="0" err="1" smtClean="0"/>
              <a:t>idee</a:t>
            </a:r>
            <a:r>
              <a:rPr lang="fr-FR" dirty="0" smtClean="0"/>
              <a:t> </a:t>
            </a:r>
            <a:r>
              <a:rPr lang="fr-FR" dirty="0" err="1" smtClean="0"/>
              <a:t>dat</a:t>
            </a:r>
            <a:r>
              <a:rPr lang="fr-FR" dirty="0" smtClean="0"/>
              <a:t> </a:t>
            </a:r>
            <a:r>
              <a:rPr lang="fr-FR" dirty="0" err="1" smtClean="0"/>
              <a:t>het</a:t>
            </a:r>
            <a:r>
              <a:rPr lang="fr-FR" dirty="0" smtClean="0"/>
              <a:t> </a:t>
            </a:r>
            <a:r>
              <a:rPr lang="fr-FR" dirty="0" err="1" smtClean="0"/>
              <a:t>Nederlands</a:t>
            </a:r>
            <a:r>
              <a:rPr lang="fr-FR" dirty="0" smtClean="0"/>
              <a:t> </a:t>
            </a:r>
            <a:r>
              <a:rPr lang="fr-FR" dirty="0" err="1" smtClean="0"/>
              <a:t>uit</a:t>
            </a:r>
            <a:r>
              <a:rPr lang="fr-FR" dirty="0" smtClean="0"/>
              <a:t> </a:t>
            </a:r>
            <a:r>
              <a:rPr lang="fr-FR" dirty="0" err="1" smtClean="0"/>
              <a:t>Vlaanderen</a:t>
            </a:r>
            <a:r>
              <a:rPr lang="fr-FR" dirty="0" smtClean="0"/>
              <a:t> en Nederland </a:t>
            </a:r>
            <a:r>
              <a:rPr lang="fr-FR" dirty="0" err="1" smtClean="0"/>
              <a:t>uit</a:t>
            </a:r>
            <a:r>
              <a:rPr lang="fr-FR" dirty="0" smtClean="0"/>
              <a:t> </a:t>
            </a:r>
            <a:r>
              <a:rPr lang="fr-FR" dirty="0" err="1" smtClean="0"/>
              <a:t>elkaar</a:t>
            </a:r>
            <a:r>
              <a:rPr lang="fr-FR" dirty="0" smtClean="0"/>
              <a:t> </a:t>
            </a:r>
            <a:r>
              <a:rPr lang="fr-FR" dirty="0" err="1" smtClean="0"/>
              <a:t>groeien</a:t>
            </a:r>
            <a:endParaRPr lang="fr-FR" dirty="0" smtClean="0"/>
          </a:p>
          <a:p>
            <a:pPr lvl="2"/>
            <a:r>
              <a:rPr lang="fr-FR" dirty="0" err="1" smtClean="0"/>
              <a:t>Geeft</a:t>
            </a:r>
            <a:r>
              <a:rPr lang="fr-FR" dirty="0" smtClean="0"/>
              <a:t> de </a:t>
            </a:r>
            <a:r>
              <a:rPr lang="fr-FR" dirty="0" err="1" smtClean="0"/>
              <a:t>indruk</a:t>
            </a:r>
            <a:r>
              <a:rPr lang="fr-FR" dirty="0" smtClean="0"/>
              <a:t> </a:t>
            </a:r>
            <a:r>
              <a:rPr lang="fr-FR" dirty="0" err="1" smtClean="0"/>
              <a:t>dat</a:t>
            </a:r>
            <a:r>
              <a:rPr lang="fr-FR" dirty="0" smtClean="0"/>
              <a:t> er </a:t>
            </a:r>
            <a:r>
              <a:rPr lang="fr-FR" dirty="0" err="1" smtClean="0"/>
              <a:t>een</a:t>
            </a:r>
            <a:r>
              <a:rPr lang="fr-FR" dirty="0" smtClean="0"/>
              <a:t> </a:t>
            </a:r>
            <a:r>
              <a:rPr lang="fr-FR" dirty="0" err="1" smtClean="0"/>
              <a:t>onafhankelijke</a:t>
            </a:r>
            <a:r>
              <a:rPr lang="fr-FR" dirty="0" smtClean="0"/>
              <a:t> </a:t>
            </a:r>
            <a:r>
              <a:rPr lang="fr-FR" dirty="0" err="1" smtClean="0"/>
              <a:t>Vlaamse</a:t>
            </a:r>
            <a:r>
              <a:rPr lang="fr-FR" dirty="0" smtClean="0"/>
              <a:t> </a:t>
            </a:r>
            <a:r>
              <a:rPr lang="fr-FR" dirty="0" err="1" smtClean="0"/>
              <a:t>taal</a:t>
            </a:r>
            <a:r>
              <a:rPr lang="fr-FR" dirty="0" smtClean="0"/>
              <a:t> </a:t>
            </a:r>
            <a:r>
              <a:rPr lang="fr-FR" dirty="0" err="1" smtClean="0"/>
              <a:t>bestaat</a:t>
            </a:r>
            <a:r>
              <a:rPr lang="fr-FR" dirty="0" smtClean="0"/>
              <a:t> </a:t>
            </a:r>
            <a:r>
              <a:rPr lang="fr-FR" dirty="0" err="1" smtClean="0"/>
              <a:t>naast</a:t>
            </a:r>
            <a:r>
              <a:rPr lang="fr-FR" dirty="0" smtClean="0"/>
              <a:t> </a:t>
            </a:r>
            <a:r>
              <a:rPr lang="fr-FR" dirty="0" err="1" smtClean="0"/>
              <a:t>het</a:t>
            </a:r>
            <a:r>
              <a:rPr lang="fr-FR" dirty="0" smtClean="0"/>
              <a:t> </a:t>
            </a:r>
            <a:r>
              <a:rPr lang="fr-FR" dirty="0" err="1" smtClean="0"/>
              <a:t>Nederlands</a:t>
            </a:r>
            <a:r>
              <a:rPr lang="fr-FR" dirty="0" smtClean="0"/>
              <a:t> </a:t>
            </a:r>
            <a:r>
              <a:rPr lang="fr-FR" dirty="0" err="1" smtClean="0"/>
              <a:t>terwijl</a:t>
            </a:r>
            <a:r>
              <a:rPr lang="fr-FR" dirty="0" smtClean="0"/>
              <a:t> de </a:t>
            </a:r>
            <a:r>
              <a:rPr lang="fr-FR" dirty="0" err="1" smtClean="0"/>
              <a:t>Vlaamse</a:t>
            </a:r>
            <a:r>
              <a:rPr lang="fr-FR" dirty="0" smtClean="0"/>
              <a:t> </a:t>
            </a:r>
            <a:r>
              <a:rPr lang="fr-FR" dirty="0" err="1" smtClean="0"/>
              <a:t>versie</a:t>
            </a:r>
            <a:r>
              <a:rPr lang="fr-FR" dirty="0" smtClean="0"/>
              <a:t> </a:t>
            </a:r>
            <a:r>
              <a:rPr lang="fr-FR" dirty="0" err="1" smtClean="0"/>
              <a:t>dicht</a:t>
            </a:r>
            <a:r>
              <a:rPr lang="fr-FR" dirty="0" smtClean="0"/>
              <a:t> </a:t>
            </a:r>
            <a:r>
              <a:rPr lang="fr-FR" dirty="0" err="1" smtClean="0"/>
              <a:t>bij</a:t>
            </a:r>
            <a:r>
              <a:rPr lang="fr-FR" dirty="0" smtClean="0"/>
              <a:t> de </a:t>
            </a:r>
            <a:r>
              <a:rPr lang="fr-FR" dirty="0" err="1" smtClean="0"/>
              <a:t>standaardtaal</a:t>
            </a:r>
            <a:r>
              <a:rPr lang="fr-FR" dirty="0" smtClean="0"/>
              <a:t> </a:t>
            </a:r>
            <a:r>
              <a:rPr lang="fr-FR" smtClean="0"/>
              <a:t>aansluit </a:t>
            </a:r>
            <a:endParaRPr lang="fr-FR" dirty="0" smtClean="0"/>
          </a:p>
        </p:txBody>
      </p:sp>
    </p:spTree>
    <p:extLst>
      <p:ext uri="{BB962C8B-B14F-4D97-AF65-F5344CB8AC3E}">
        <p14:creationId xmlns:p14="http://schemas.microsoft.com/office/powerpoint/2010/main" val="6154758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Achtergrond</a:t>
            </a:r>
            <a:endParaRPr lang="fr-FR" dirty="0"/>
          </a:p>
        </p:txBody>
      </p:sp>
      <p:pic>
        <p:nvPicPr>
          <p:cNvPr id="4" name="Espace réservé du contenu 3" descr="Capture d’écran 2012-08-27 à 21.09.08.png"/>
          <p:cNvPicPr>
            <a:picLocks noGrp="1" noChangeAspect="1"/>
          </p:cNvPicPr>
          <p:nvPr>
            <p:ph sz="quarter" idx="13"/>
          </p:nvPr>
        </p:nvPicPr>
        <p:blipFill>
          <a:blip r:embed="rId3">
            <a:extLst>
              <a:ext uri="{28A0092B-C50C-407E-A947-70E740481C1C}">
                <a14:useLocalDpi xmlns:a14="http://schemas.microsoft.com/office/drawing/2010/main" val="0"/>
              </a:ext>
            </a:extLst>
          </a:blip>
          <a:srcRect l="-43565" r="-43565"/>
          <a:stretch>
            <a:fillRect/>
          </a:stretch>
        </p:blipFill>
        <p:spPr/>
      </p:pic>
      <p:sp>
        <p:nvSpPr>
          <p:cNvPr id="5" name="ZoneTexte 4"/>
          <p:cNvSpPr txBox="1"/>
          <p:nvPr/>
        </p:nvSpPr>
        <p:spPr>
          <a:xfrm>
            <a:off x="6948264" y="4227934"/>
            <a:ext cx="1944216" cy="369332"/>
          </a:xfrm>
          <a:prstGeom prst="rect">
            <a:avLst/>
          </a:prstGeom>
          <a:noFill/>
        </p:spPr>
        <p:txBody>
          <a:bodyPr wrap="square" rtlCol="0">
            <a:spAutoFit/>
          </a:bodyPr>
          <a:lstStyle/>
          <a:p>
            <a:r>
              <a:rPr lang="fr-FR" dirty="0" err="1" smtClean="0"/>
              <a:t>Geeraerts</a:t>
            </a:r>
            <a:r>
              <a:rPr lang="fr-FR" dirty="0" smtClean="0"/>
              <a:t> (2001)</a:t>
            </a:r>
            <a:endParaRPr lang="fr-FR" dirty="0"/>
          </a:p>
        </p:txBody>
      </p:sp>
    </p:spTree>
    <p:extLst>
      <p:ext uri="{BB962C8B-B14F-4D97-AF65-F5344CB8AC3E}">
        <p14:creationId xmlns:p14="http://schemas.microsoft.com/office/powerpoint/2010/main" val="1980251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Achtergrond</a:t>
            </a:r>
            <a:endParaRPr lang="fr-FR" dirty="0"/>
          </a:p>
        </p:txBody>
      </p:sp>
      <p:sp>
        <p:nvSpPr>
          <p:cNvPr id="4" name="Espace réservé du contenu 3"/>
          <p:cNvSpPr>
            <a:spLocks noGrp="1"/>
          </p:cNvSpPr>
          <p:nvPr>
            <p:ph sz="quarter" idx="13"/>
          </p:nvPr>
        </p:nvSpPr>
        <p:spPr/>
        <p:txBody>
          <a:bodyPr>
            <a:normAutofit fontScale="92500" lnSpcReduction="10000"/>
          </a:bodyPr>
          <a:lstStyle/>
          <a:p>
            <a:r>
              <a:rPr lang="fr-FR" dirty="0" err="1" smtClean="0"/>
              <a:t>Nederlands</a:t>
            </a:r>
            <a:r>
              <a:rPr lang="fr-FR" dirty="0" smtClean="0"/>
              <a:t> </a:t>
            </a:r>
            <a:r>
              <a:rPr lang="fr-FR" dirty="0" err="1" smtClean="0"/>
              <a:t>standaardnederlands</a:t>
            </a:r>
            <a:endParaRPr lang="fr-FR" dirty="0" smtClean="0"/>
          </a:p>
          <a:p>
            <a:r>
              <a:rPr lang="fr-FR" dirty="0" err="1" smtClean="0"/>
              <a:t>Belgisch</a:t>
            </a:r>
            <a:r>
              <a:rPr lang="fr-FR" dirty="0" smtClean="0"/>
              <a:t> </a:t>
            </a:r>
            <a:r>
              <a:rPr lang="fr-FR" dirty="0" err="1" smtClean="0"/>
              <a:t>standaardnederlands</a:t>
            </a:r>
            <a:endParaRPr lang="fr-FR" dirty="0" smtClean="0"/>
          </a:p>
          <a:p>
            <a:pPr lvl="1"/>
            <a:r>
              <a:rPr lang="fr-FR" dirty="0" smtClean="0"/>
              <a:t>VRT-</a:t>
            </a:r>
            <a:r>
              <a:rPr lang="fr-FR" dirty="0" err="1" smtClean="0"/>
              <a:t>Journaal</a:t>
            </a:r>
            <a:endParaRPr lang="fr-FR" dirty="0" smtClean="0"/>
          </a:p>
          <a:p>
            <a:pPr lvl="1"/>
            <a:r>
              <a:rPr lang="fr-FR" dirty="0" err="1" smtClean="0"/>
              <a:t>Fonologische</a:t>
            </a:r>
            <a:r>
              <a:rPr lang="fr-FR" dirty="0" smtClean="0"/>
              <a:t> </a:t>
            </a:r>
            <a:r>
              <a:rPr lang="fr-FR" dirty="0" err="1" smtClean="0"/>
              <a:t>verschillen</a:t>
            </a:r>
            <a:endParaRPr lang="fr-FR" dirty="0" smtClean="0"/>
          </a:p>
          <a:p>
            <a:pPr lvl="2"/>
            <a:r>
              <a:rPr lang="fr-FR" i="1" dirty="0" err="1" smtClean="0"/>
              <a:t>Zachte</a:t>
            </a:r>
            <a:r>
              <a:rPr lang="fr-FR" i="1" dirty="0" smtClean="0"/>
              <a:t> g, </a:t>
            </a:r>
            <a:r>
              <a:rPr lang="fr-FR" i="1" dirty="0" err="1" smtClean="0"/>
              <a:t>politie</a:t>
            </a:r>
            <a:r>
              <a:rPr lang="fr-FR" i="1" dirty="0" smtClean="0"/>
              <a:t>, dossier, tram, </a:t>
            </a:r>
            <a:r>
              <a:rPr lang="fr-FR" i="1" dirty="0" err="1" smtClean="0"/>
              <a:t>caravan</a:t>
            </a:r>
            <a:r>
              <a:rPr lang="fr-FR" i="1" dirty="0" smtClean="0"/>
              <a:t>, </a:t>
            </a:r>
            <a:r>
              <a:rPr lang="fr-FR" i="1" dirty="0" err="1" smtClean="0"/>
              <a:t>energie</a:t>
            </a:r>
            <a:r>
              <a:rPr lang="fr-FR" i="1" dirty="0" smtClean="0"/>
              <a:t>,…</a:t>
            </a:r>
          </a:p>
          <a:p>
            <a:pPr lvl="1"/>
            <a:r>
              <a:rPr lang="fr-FR" dirty="0" smtClean="0"/>
              <a:t>Lexicale </a:t>
            </a:r>
            <a:r>
              <a:rPr lang="fr-FR" dirty="0" err="1" smtClean="0"/>
              <a:t>verschillen</a:t>
            </a:r>
            <a:endParaRPr lang="fr-FR" dirty="0" smtClean="0"/>
          </a:p>
          <a:p>
            <a:pPr lvl="2"/>
            <a:r>
              <a:rPr lang="fr-FR" i="1" dirty="0" smtClean="0"/>
              <a:t>Croque-monsieur, </a:t>
            </a:r>
            <a:r>
              <a:rPr lang="fr-FR" i="1" dirty="0" err="1" smtClean="0"/>
              <a:t>confituur</a:t>
            </a:r>
            <a:r>
              <a:rPr lang="fr-FR" i="1" dirty="0" smtClean="0"/>
              <a:t>, </a:t>
            </a:r>
            <a:r>
              <a:rPr lang="fr-FR" i="1" dirty="0" err="1" smtClean="0"/>
              <a:t>bancontact</a:t>
            </a:r>
            <a:r>
              <a:rPr lang="fr-FR" i="1" dirty="0" smtClean="0"/>
              <a:t>, </a:t>
            </a:r>
            <a:r>
              <a:rPr lang="fr-FR" i="1" dirty="0" err="1" smtClean="0"/>
              <a:t>geld</a:t>
            </a:r>
            <a:r>
              <a:rPr lang="fr-FR" i="1" dirty="0" smtClean="0"/>
              <a:t> </a:t>
            </a:r>
            <a:r>
              <a:rPr lang="fr-FR" i="1" dirty="0" err="1" smtClean="0"/>
              <a:t>afhalen</a:t>
            </a:r>
            <a:r>
              <a:rPr lang="fr-FR" i="1" dirty="0" smtClean="0"/>
              <a:t>, </a:t>
            </a:r>
            <a:r>
              <a:rPr lang="fr-FR" i="1" dirty="0" err="1" smtClean="0"/>
              <a:t>schoonbroer</a:t>
            </a:r>
            <a:r>
              <a:rPr lang="fr-FR" i="1" dirty="0" smtClean="0"/>
              <a:t>, kot,…  </a:t>
            </a:r>
          </a:p>
        </p:txBody>
      </p:sp>
    </p:spTree>
    <p:extLst>
      <p:ext uri="{BB962C8B-B14F-4D97-AF65-F5344CB8AC3E}">
        <p14:creationId xmlns:p14="http://schemas.microsoft.com/office/powerpoint/2010/main" val="100237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Achtergrond</a:t>
            </a:r>
            <a:endParaRPr lang="fr-FR" dirty="0"/>
          </a:p>
        </p:txBody>
      </p:sp>
      <p:sp>
        <p:nvSpPr>
          <p:cNvPr id="3" name="Espace réservé du contenu 2"/>
          <p:cNvSpPr>
            <a:spLocks noGrp="1"/>
          </p:cNvSpPr>
          <p:nvPr>
            <p:ph sz="quarter" idx="13"/>
          </p:nvPr>
        </p:nvSpPr>
        <p:spPr/>
        <p:txBody>
          <a:bodyPr/>
          <a:lstStyle/>
          <a:p>
            <a:r>
              <a:rPr lang="fr-FR" dirty="0" err="1" smtClean="0"/>
              <a:t>Nederlandse</a:t>
            </a:r>
            <a:r>
              <a:rPr lang="fr-FR" dirty="0" smtClean="0"/>
              <a:t> </a:t>
            </a:r>
            <a:r>
              <a:rPr lang="fr-FR" dirty="0" err="1" smtClean="0"/>
              <a:t>informele</a:t>
            </a:r>
            <a:r>
              <a:rPr lang="fr-FR" dirty="0" smtClean="0"/>
              <a:t> </a:t>
            </a:r>
            <a:r>
              <a:rPr lang="fr-FR" dirty="0" err="1" smtClean="0"/>
              <a:t>spreektaal</a:t>
            </a:r>
            <a:endParaRPr lang="fr-FR" dirty="0" smtClean="0"/>
          </a:p>
          <a:p>
            <a:pPr lvl="1"/>
            <a:r>
              <a:rPr lang="fr-FR" dirty="0" err="1" smtClean="0"/>
              <a:t>Verstemlozing</a:t>
            </a:r>
            <a:r>
              <a:rPr lang="fr-FR" dirty="0" smtClean="0"/>
              <a:t> van </a:t>
            </a:r>
            <a:r>
              <a:rPr lang="fr-FR" dirty="0" err="1" smtClean="0"/>
              <a:t>stemhebbende</a:t>
            </a:r>
            <a:r>
              <a:rPr lang="fr-FR" dirty="0" smtClean="0"/>
              <a:t> </a:t>
            </a:r>
            <a:r>
              <a:rPr lang="fr-FR" dirty="0" err="1" smtClean="0"/>
              <a:t>medeklinkers</a:t>
            </a:r>
            <a:endParaRPr lang="fr-FR" dirty="0" smtClean="0"/>
          </a:p>
          <a:p>
            <a:pPr lvl="1"/>
            <a:r>
              <a:rPr lang="fr-FR" dirty="0" err="1" smtClean="0"/>
              <a:t>Gooise</a:t>
            </a:r>
            <a:r>
              <a:rPr lang="fr-FR" dirty="0" smtClean="0"/>
              <a:t> r</a:t>
            </a:r>
          </a:p>
          <a:p>
            <a:pPr lvl="1"/>
            <a:r>
              <a:rPr lang="fr-FR" dirty="0" err="1" smtClean="0"/>
              <a:t>Verlaging</a:t>
            </a:r>
            <a:r>
              <a:rPr lang="fr-FR" dirty="0" smtClean="0"/>
              <a:t> van de </a:t>
            </a:r>
            <a:r>
              <a:rPr lang="fr-FR" dirty="0" err="1" smtClean="0"/>
              <a:t>tweeklanken</a:t>
            </a:r>
            <a:r>
              <a:rPr lang="fr-FR" dirty="0" smtClean="0"/>
              <a:t> en de lange </a:t>
            </a:r>
            <a:r>
              <a:rPr lang="fr-FR" dirty="0" err="1" smtClean="0"/>
              <a:t>klinkers</a:t>
            </a:r>
            <a:r>
              <a:rPr lang="fr-FR" dirty="0" smtClean="0"/>
              <a:t> (</a:t>
            </a:r>
            <a:r>
              <a:rPr lang="fr-FR" dirty="0" err="1" smtClean="0"/>
              <a:t>Poldernederlands</a:t>
            </a:r>
            <a:r>
              <a:rPr lang="fr-FR" dirty="0" smtClean="0"/>
              <a:t>)</a:t>
            </a:r>
          </a:p>
          <a:p>
            <a:pPr lvl="1"/>
            <a:r>
              <a:rPr lang="fr-FR" dirty="0" smtClean="0"/>
              <a:t>Hun </a:t>
            </a:r>
            <a:r>
              <a:rPr lang="fr-FR" dirty="0" err="1" smtClean="0"/>
              <a:t>als</a:t>
            </a:r>
            <a:r>
              <a:rPr lang="fr-FR" dirty="0" smtClean="0"/>
              <a:t> </a:t>
            </a:r>
            <a:r>
              <a:rPr lang="fr-FR" dirty="0" err="1" smtClean="0"/>
              <a:t>onderwerp</a:t>
            </a:r>
            <a:endParaRPr lang="fr-FR" dirty="0"/>
          </a:p>
        </p:txBody>
      </p:sp>
    </p:spTree>
    <p:extLst>
      <p:ext uri="{BB962C8B-B14F-4D97-AF65-F5344CB8AC3E}">
        <p14:creationId xmlns:p14="http://schemas.microsoft.com/office/powerpoint/2010/main" val="1668656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Achtergrond</a:t>
            </a:r>
            <a:endParaRPr lang="fr-FR" dirty="0"/>
          </a:p>
        </p:txBody>
      </p:sp>
      <p:sp>
        <p:nvSpPr>
          <p:cNvPr id="3" name="Espace réservé du contenu 2"/>
          <p:cNvSpPr>
            <a:spLocks noGrp="1"/>
          </p:cNvSpPr>
          <p:nvPr>
            <p:ph sz="quarter" idx="13"/>
          </p:nvPr>
        </p:nvSpPr>
        <p:spPr/>
        <p:txBody>
          <a:bodyPr>
            <a:normAutofit fontScale="55000" lnSpcReduction="20000"/>
          </a:bodyPr>
          <a:lstStyle/>
          <a:p>
            <a:r>
              <a:rPr lang="fr-FR" dirty="0" err="1" smtClean="0"/>
              <a:t>Vlaamse</a:t>
            </a:r>
            <a:r>
              <a:rPr lang="fr-FR" dirty="0" smtClean="0"/>
              <a:t> </a:t>
            </a:r>
            <a:r>
              <a:rPr lang="fr-FR" dirty="0" err="1" smtClean="0"/>
              <a:t>tussentaal</a:t>
            </a:r>
            <a:r>
              <a:rPr lang="fr-FR" dirty="0" smtClean="0"/>
              <a:t> (</a:t>
            </a:r>
            <a:r>
              <a:rPr lang="fr-FR" dirty="0" err="1" smtClean="0"/>
              <a:t>Kintaert</a:t>
            </a:r>
            <a:r>
              <a:rPr lang="fr-FR" dirty="0" smtClean="0"/>
              <a:t> 2011, </a:t>
            </a:r>
            <a:r>
              <a:rPr lang="fr-FR" dirty="0" err="1" smtClean="0"/>
              <a:t>Claerhout</a:t>
            </a:r>
            <a:r>
              <a:rPr lang="fr-FR" dirty="0" smtClean="0"/>
              <a:t> 2011, Jaspers 2001, De </a:t>
            </a:r>
            <a:r>
              <a:rPr lang="fr-FR" dirty="0" err="1" smtClean="0"/>
              <a:t>Caluwe</a:t>
            </a:r>
            <a:r>
              <a:rPr lang="fr-FR" dirty="0" smtClean="0"/>
              <a:t> 2006, </a:t>
            </a:r>
            <a:r>
              <a:rPr lang="fr-FR" dirty="0" err="1" smtClean="0"/>
              <a:t>Taeldeman</a:t>
            </a:r>
            <a:r>
              <a:rPr lang="fr-FR" dirty="0" smtClean="0"/>
              <a:t> 2008, </a:t>
            </a:r>
            <a:r>
              <a:rPr lang="fr-FR" dirty="0"/>
              <a:t>Van </a:t>
            </a:r>
            <a:r>
              <a:rPr lang="fr-FR" dirty="0" err="1"/>
              <a:t>Gijsel</a:t>
            </a:r>
            <a:r>
              <a:rPr lang="fr-FR" dirty="0"/>
              <a:t>, </a:t>
            </a:r>
            <a:r>
              <a:rPr lang="fr-FR" dirty="0" err="1"/>
              <a:t>Speelman</a:t>
            </a:r>
            <a:r>
              <a:rPr lang="fr-FR" dirty="0"/>
              <a:t> en </a:t>
            </a:r>
            <a:r>
              <a:rPr lang="fr-FR" dirty="0" err="1"/>
              <a:t>Geeraerts</a:t>
            </a:r>
            <a:r>
              <a:rPr lang="fr-FR" dirty="0"/>
              <a:t> </a:t>
            </a:r>
            <a:r>
              <a:rPr lang="fr-FR" dirty="0" smtClean="0"/>
              <a:t>2008)</a:t>
            </a:r>
          </a:p>
          <a:p>
            <a:pPr lvl="1"/>
            <a:r>
              <a:rPr lang="fr-FR" dirty="0" err="1" smtClean="0"/>
              <a:t>Fonologische</a:t>
            </a:r>
            <a:r>
              <a:rPr lang="fr-FR" dirty="0" smtClean="0"/>
              <a:t> </a:t>
            </a:r>
            <a:r>
              <a:rPr lang="fr-FR" dirty="0" err="1" smtClean="0"/>
              <a:t>kenmerken</a:t>
            </a:r>
            <a:endParaRPr lang="fr-FR" dirty="0" smtClean="0"/>
          </a:p>
          <a:p>
            <a:pPr lvl="2"/>
            <a:r>
              <a:rPr lang="fr-FR" dirty="0" smtClean="0"/>
              <a:t>Niet </a:t>
            </a:r>
            <a:r>
              <a:rPr lang="fr-FR" dirty="0" err="1" smtClean="0"/>
              <a:t>uitspreken</a:t>
            </a:r>
            <a:r>
              <a:rPr lang="fr-FR" dirty="0" smtClean="0"/>
              <a:t> van de h</a:t>
            </a:r>
          </a:p>
          <a:p>
            <a:pPr lvl="3"/>
            <a:r>
              <a:rPr lang="fr-FR" i="1" dirty="0" err="1"/>
              <a:t>Ik</a:t>
            </a:r>
            <a:r>
              <a:rPr lang="fr-FR" i="1" dirty="0"/>
              <a:t> '</a:t>
            </a:r>
            <a:r>
              <a:rPr lang="fr-FR" i="1" dirty="0" err="1"/>
              <a:t>eb</a:t>
            </a:r>
            <a:r>
              <a:rPr lang="fr-FR" i="1" dirty="0"/>
              <a:t> </a:t>
            </a:r>
            <a:r>
              <a:rPr lang="fr-FR" i="1" dirty="0" err="1"/>
              <a:t>mijn</a:t>
            </a:r>
            <a:r>
              <a:rPr lang="fr-FR" i="1" dirty="0"/>
              <a:t> '</a:t>
            </a:r>
            <a:r>
              <a:rPr lang="fr-FR" i="1" dirty="0" err="1"/>
              <a:t>uis</a:t>
            </a:r>
            <a:r>
              <a:rPr lang="fr-FR" i="1" dirty="0"/>
              <a:t> '</a:t>
            </a:r>
            <a:r>
              <a:rPr lang="fr-FR" i="1" dirty="0" err="1"/>
              <a:t>elemaal</a:t>
            </a:r>
            <a:r>
              <a:rPr lang="fr-FR" i="1" dirty="0"/>
              <a:t> '</a:t>
            </a:r>
            <a:r>
              <a:rPr lang="fr-FR" i="1" dirty="0" err="1"/>
              <a:t>eringericht</a:t>
            </a:r>
            <a:r>
              <a:rPr lang="fr-FR" i="1" dirty="0" smtClean="0"/>
              <a:t>. </a:t>
            </a:r>
            <a:r>
              <a:rPr lang="fr-FR" dirty="0" smtClean="0"/>
              <a:t>(</a:t>
            </a:r>
            <a:r>
              <a:rPr lang="fr-FR" dirty="0" err="1" smtClean="0"/>
              <a:t>www.taaltelefoon.be</a:t>
            </a:r>
            <a:r>
              <a:rPr lang="fr-FR" dirty="0" smtClean="0"/>
              <a:t>)</a:t>
            </a:r>
          </a:p>
          <a:p>
            <a:pPr lvl="2"/>
            <a:r>
              <a:rPr lang="fr-FR" dirty="0" err="1" smtClean="0"/>
              <a:t>Apocopee</a:t>
            </a:r>
            <a:r>
              <a:rPr lang="fr-FR" dirty="0" smtClean="0"/>
              <a:t> en syncope </a:t>
            </a:r>
            <a:r>
              <a:rPr lang="fr-FR" dirty="0" err="1" smtClean="0"/>
              <a:t>bij</a:t>
            </a:r>
            <a:r>
              <a:rPr lang="fr-FR" dirty="0" smtClean="0"/>
              <a:t> </a:t>
            </a:r>
            <a:r>
              <a:rPr lang="fr-FR" dirty="0" err="1" smtClean="0"/>
              <a:t>functie</a:t>
            </a:r>
            <a:r>
              <a:rPr lang="fr-FR" dirty="0" smtClean="0"/>
              <a:t> en </a:t>
            </a:r>
            <a:r>
              <a:rPr lang="fr-FR" dirty="0" err="1" smtClean="0"/>
              <a:t>inhoudswoorden</a:t>
            </a:r>
            <a:endParaRPr lang="fr-FR" dirty="0" smtClean="0"/>
          </a:p>
          <a:p>
            <a:pPr lvl="3"/>
            <a:r>
              <a:rPr lang="fr-FR" dirty="0"/>
              <a:t>da', </a:t>
            </a:r>
            <a:r>
              <a:rPr lang="fr-FR" dirty="0" err="1" smtClean="0"/>
              <a:t>goe</a:t>
            </a:r>
            <a:r>
              <a:rPr lang="fr-FR" dirty="0" smtClean="0"/>
              <a:t>’, </a:t>
            </a:r>
            <a:r>
              <a:rPr lang="fr-FR" dirty="0" err="1"/>
              <a:t>mè</a:t>
            </a:r>
            <a:r>
              <a:rPr lang="fr-FR" dirty="0"/>
              <a:t>', </a:t>
            </a:r>
            <a:r>
              <a:rPr lang="fr-FR" dirty="0" err="1"/>
              <a:t>wa</a:t>
            </a:r>
            <a:r>
              <a:rPr lang="fr-FR" dirty="0"/>
              <a:t>'</a:t>
            </a:r>
            <a:endParaRPr lang="fr-FR" dirty="0" smtClean="0"/>
          </a:p>
          <a:p>
            <a:pPr lvl="1"/>
            <a:r>
              <a:rPr lang="fr-FR" dirty="0" err="1" smtClean="0"/>
              <a:t>Morfologische</a:t>
            </a:r>
            <a:r>
              <a:rPr lang="fr-FR" dirty="0" smtClean="0"/>
              <a:t> </a:t>
            </a:r>
            <a:r>
              <a:rPr lang="fr-FR" dirty="0" err="1" smtClean="0"/>
              <a:t>kenmerken</a:t>
            </a:r>
            <a:endParaRPr lang="fr-FR" dirty="0" smtClean="0"/>
          </a:p>
          <a:p>
            <a:pPr lvl="2"/>
            <a:r>
              <a:rPr lang="fr-FR" dirty="0" err="1" smtClean="0"/>
              <a:t>Gebruik</a:t>
            </a:r>
            <a:r>
              <a:rPr lang="fr-FR" dirty="0" smtClean="0"/>
              <a:t> van </a:t>
            </a:r>
            <a:r>
              <a:rPr lang="fr-FR" dirty="0" err="1" smtClean="0"/>
              <a:t>het</a:t>
            </a:r>
            <a:r>
              <a:rPr lang="fr-FR" dirty="0" smtClean="0"/>
              <a:t> </a:t>
            </a:r>
            <a:r>
              <a:rPr lang="fr-FR" dirty="0" err="1" smtClean="0"/>
              <a:t>ge</a:t>
            </a:r>
            <a:r>
              <a:rPr lang="fr-FR" dirty="0" smtClean="0"/>
              <a:t>/</a:t>
            </a:r>
            <a:r>
              <a:rPr lang="fr-FR" dirty="0" err="1" smtClean="0"/>
              <a:t>gij</a:t>
            </a:r>
            <a:r>
              <a:rPr lang="fr-FR" dirty="0" smtClean="0"/>
              <a:t>/u-</a:t>
            </a:r>
            <a:r>
              <a:rPr lang="fr-FR" dirty="0" err="1" smtClean="0"/>
              <a:t>systeem</a:t>
            </a:r>
            <a:endParaRPr lang="fr-FR" dirty="0" smtClean="0"/>
          </a:p>
          <a:p>
            <a:pPr lvl="2"/>
            <a:r>
              <a:rPr lang="fr-FR" dirty="0" smtClean="0"/>
              <a:t>(e)</a:t>
            </a:r>
            <a:r>
              <a:rPr lang="fr-FR" dirty="0" err="1" smtClean="0"/>
              <a:t>kik</a:t>
            </a:r>
            <a:r>
              <a:rPr lang="fr-FR" dirty="0" smtClean="0"/>
              <a:t> </a:t>
            </a:r>
            <a:r>
              <a:rPr lang="fr-FR" dirty="0" err="1" smtClean="0"/>
              <a:t>als</a:t>
            </a:r>
            <a:r>
              <a:rPr lang="fr-FR" dirty="0" smtClean="0"/>
              <a:t> </a:t>
            </a:r>
            <a:r>
              <a:rPr lang="fr-FR" dirty="0" err="1" smtClean="0"/>
              <a:t>persoonlijk</a:t>
            </a:r>
            <a:r>
              <a:rPr lang="fr-FR" dirty="0" smtClean="0"/>
              <a:t> </a:t>
            </a:r>
            <a:r>
              <a:rPr lang="fr-FR" dirty="0" err="1" smtClean="0"/>
              <a:t>voornaamwoord</a:t>
            </a:r>
            <a:r>
              <a:rPr lang="fr-FR" dirty="0" smtClean="0"/>
              <a:t> van de </a:t>
            </a:r>
            <a:r>
              <a:rPr lang="fr-FR" dirty="0" err="1" smtClean="0"/>
              <a:t>eerste</a:t>
            </a:r>
            <a:r>
              <a:rPr lang="fr-FR" dirty="0" smtClean="0"/>
              <a:t> </a:t>
            </a:r>
            <a:r>
              <a:rPr lang="fr-FR" dirty="0" err="1" smtClean="0"/>
              <a:t>persoon</a:t>
            </a:r>
            <a:endParaRPr lang="fr-FR" dirty="0" smtClean="0"/>
          </a:p>
          <a:p>
            <a:pPr lvl="3"/>
            <a:r>
              <a:rPr lang="fr-FR" dirty="0" err="1"/>
              <a:t>Gast</a:t>
            </a:r>
            <a:r>
              <a:rPr lang="fr-FR" dirty="0"/>
              <a:t>, </a:t>
            </a:r>
            <a:r>
              <a:rPr lang="fr-FR" dirty="0" err="1"/>
              <a:t>kijk</a:t>
            </a:r>
            <a:r>
              <a:rPr lang="fr-FR" dirty="0"/>
              <a:t> </a:t>
            </a:r>
            <a:r>
              <a:rPr lang="fr-FR" dirty="0" err="1"/>
              <a:t>waar</a:t>
            </a:r>
            <a:r>
              <a:rPr lang="fr-FR" dirty="0"/>
              <a:t> da </a:t>
            </a:r>
            <a:r>
              <a:rPr lang="fr-FR" b="1" dirty="0" err="1"/>
              <a:t>kik</a:t>
            </a:r>
            <a:r>
              <a:rPr lang="fr-FR" b="1" dirty="0"/>
              <a:t> </a:t>
            </a:r>
            <a:r>
              <a:rPr lang="fr-FR" dirty="0" err="1"/>
              <a:t>sta</a:t>
            </a:r>
            <a:r>
              <a:rPr lang="fr-FR" dirty="0" smtClean="0"/>
              <a:t>!</a:t>
            </a:r>
          </a:p>
          <a:p>
            <a:pPr lvl="2"/>
            <a:r>
              <a:rPr lang="fr-FR" dirty="0" err="1" smtClean="0"/>
              <a:t>Verbuiging</a:t>
            </a:r>
            <a:r>
              <a:rPr lang="fr-FR" dirty="0" smtClean="0"/>
              <a:t> van de </a:t>
            </a:r>
            <a:r>
              <a:rPr lang="fr-FR" dirty="0" err="1" smtClean="0"/>
              <a:t>lidwoorden</a:t>
            </a:r>
            <a:r>
              <a:rPr lang="fr-FR" dirty="0" smtClean="0"/>
              <a:t> en </a:t>
            </a:r>
            <a:r>
              <a:rPr lang="fr-FR" dirty="0" err="1" smtClean="0"/>
              <a:t>bezittelijke</a:t>
            </a:r>
            <a:r>
              <a:rPr lang="fr-FR" dirty="0" smtClean="0"/>
              <a:t> </a:t>
            </a:r>
            <a:r>
              <a:rPr lang="fr-FR" dirty="0" err="1" smtClean="0"/>
              <a:t>vooornaamwoorden</a:t>
            </a:r>
            <a:endParaRPr lang="fr-FR" dirty="0" smtClean="0"/>
          </a:p>
          <a:p>
            <a:pPr lvl="3"/>
            <a:r>
              <a:rPr lang="fr-FR" dirty="0"/>
              <a:t>ne </a:t>
            </a:r>
            <a:r>
              <a:rPr lang="fr-FR" dirty="0" err="1"/>
              <a:t>jongen</a:t>
            </a:r>
            <a:r>
              <a:rPr lang="fr-FR" dirty="0"/>
              <a:t>, e </a:t>
            </a:r>
            <a:r>
              <a:rPr lang="fr-FR" dirty="0" err="1"/>
              <a:t>kind</a:t>
            </a:r>
            <a:r>
              <a:rPr lang="fr-FR" dirty="0"/>
              <a:t>, </a:t>
            </a:r>
            <a:r>
              <a:rPr lang="fr-FR" dirty="0" err="1"/>
              <a:t>zijnen</a:t>
            </a:r>
            <a:r>
              <a:rPr lang="fr-FR" dirty="0"/>
              <a:t> auto, </a:t>
            </a:r>
            <a:r>
              <a:rPr lang="fr-FR" dirty="0" err="1"/>
              <a:t>nen</a:t>
            </a:r>
            <a:r>
              <a:rPr lang="fr-FR" dirty="0"/>
              <a:t> </a:t>
            </a:r>
            <a:r>
              <a:rPr lang="fr-FR" dirty="0" err="1"/>
              <a:t>boek</a:t>
            </a:r>
            <a:endParaRPr lang="fr-FR" dirty="0" smtClean="0"/>
          </a:p>
          <a:p>
            <a:pPr lvl="2"/>
            <a:r>
              <a:rPr lang="fr-FR" dirty="0" err="1" smtClean="0"/>
              <a:t>Verkleinwoord</a:t>
            </a:r>
            <a:r>
              <a:rPr lang="fr-FR" dirty="0" smtClean="0"/>
              <a:t> op –(</a:t>
            </a:r>
            <a:r>
              <a:rPr lang="fr-FR" dirty="0" err="1" smtClean="0"/>
              <a:t>ke</a:t>
            </a:r>
            <a:r>
              <a:rPr lang="fr-FR" dirty="0" smtClean="0"/>
              <a:t>)</a:t>
            </a:r>
          </a:p>
          <a:p>
            <a:pPr lvl="2"/>
            <a:r>
              <a:rPr lang="fr-FR" dirty="0" err="1" smtClean="0"/>
              <a:t>Imperatief</a:t>
            </a:r>
            <a:r>
              <a:rPr lang="fr-FR" dirty="0" smtClean="0"/>
              <a:t> op –</a:t>
            </a:r>
            <a:r>
              <a:rPr lang="fr-FR" dirty="0" err="1" smtClean="0"/>
              <a:t>t</a:t>
            </a:r>
            <a:r>
              <a:rPr lang="fr-FR" dirty="0" smtClean="0"/>
              <a:t> (</a:t>
            </a:r>
            <a:r>
              <a:rPr lang="fr-FR" dirty="0" err="1" smtClean="0"/>
              <a:t>stopt</a:t>
            </a:r>
            <a:r>
              <a:rPr lang="fr-FR" dirty="0" smtClean="0"/>
              <a:t> </a:t>
            </a:r>
            <a:r>
              <a:rPr lang="fr-FR" dirty="0" err="1" smtClean="0"/>
              <a:t>ermee</a:t>
            </a:r>
            <a:r>
              <a:rPr lang="fr-FR" dirty="0" smtClean="0"/>
              <a:t>)</a:t>
            </a:r>
          </a:p>
        </p:txBody>
      </p:sp>
    </p:spTree>
    <p:extLst>
      <p:ext uri="{BB962C8B-B14F-4D97-AF65-F5344CB8AC3E}">
        <p14:creationId xmlns:p14="http://schemas.microsoft.com/office/powerpoint/2010/main" val="3007101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Achtergrond</a:t>
            </a:r>
            <a:endParaRPr lang="fr-FR" dirty="0"/>
          </a:p>
        </p:txBody>
      </p:sp>
      <p:sp>
        <p:nvSpPr>
          <p:cNvPr id="3" name="Espace réservé du contenu 2"/>
          <p:cNvSpPr>
            <a:spLocks noGrp="1"/>
          </p:cNvSpPr>
          <p:nvPr>
            <p:ph sz="quarter" idx="13"/>
          </p:nvPr>
        </p:nvSpPr>
        <p:spPr/>
        <p:txBody>
          <a:bodyPr>
            <a:normAutofit fontScale="70000" lnSpcReduction="20000"/>
          </a:bodyPr>
          <a:lstStyle/>
          <a:p>
            <a:r>
              <a:rPr lang="fr-FR" dirty="0" err="1" smtClean="0"/>
              <a:t>Vlaamse</a:t>
            </a:r>
            <a:r>
              <a:rPr lang="fr-FR" dirty="0" smtClean="0"/>
              <a:t> </a:t>
            </a:r>
            <a:r>
              <a:rPr lang="fr-FR" dirty="0" err="1" smtClean="0"/>
              <a:t>tussentaal</a:t>
            </a:r>
            <a:endParaRPr lang="fr-FR" dirty="0" smtClean="0"/>
          </a:p>
          <a:p>
            <a:pPr lvl="1"/>
            <a:r>
              <a:rPr lang="fr-FR" dirty="0" smtClean="0"/>
              <a:t>Lexicale </a:t>
            </a:r>
            <a:r>
              <a:rPr lang="fr-FR" dirty="0" err="1" smtClean="0"/>
              <a:t>kenmerken</a:t>
            </a:r>
            <a:endParaRPr lang="fr-FR" dirty="0" smtClean="0"/>
          </a:p>
          <a:p>
            <a:pPr lvl="2"/>
            <a:r>
              <a:rPr lang="fr-FR" dirty="0" err="1" smtClean="0"/>
              <a:t>Gallicismen</a:t>
            </a:r>
            <a:r>
              <a:rPr lang="fr-FR" dirty="0" smtClean="0"/>
              <a:t> (</a:t>
            </a:r>
            <a:r>
              <a:rPr lang="fr-FR" dirty="0" err="1" smtClean="0"/>
              <a:t>een</a:t>
            </a:r>
            <a:r>
              <a:rPr lang="fr-FR" dirty="0" smtClean="0"/>
              <a:t> tas </a:t>
            </a:r>
            <a:r>
              <a:rPr lang="fr-FR" dirty="0" err="1" smtClean="0"/>
              <a:t>koffie</a:t>
            </a:r>
            <a:r>
              <a:rPr lang="fr-FR" dirty="0" smtClean="0"/>
              <a:t>, frigo, camionnette, brol, </a:t>
            </a:r>
            <a:r>
              <a:rPr lang="fr-FR" dirty="0" err="1" smtClean="0"/>
              <a:t>vijs</a:t>
            </a:r>
            <a:r>
              <a:rPr lang="fr-FR" dirty="0" smtClean="0"/>
              <a:t>,…)</a:t>
            </a:r>
          </a:p>
          <a:p>
            <a:pPr lvl="2"/>
            <a:r>
              <a:rPr lang="fr-FR" dirty="0" err="1" smtClean="0"/>
              <a:t>Stopwoorden</a:t>
            </a:r>
            <a:r>
              <a:rPr lang="fr-FR" dirty="0"/>
              <a:t> </a:t>
            </a:r>
            <a:r>
              <a:rPr lang="fr-FR" dirty="0" smtClean="0"/>
              <a:t>(</a:t>
            </a:r>
            <a:r>
              <a:rPr lang="fr-FR" dirty="0" err="1" smtClean="0"/>
              <a:t>Allee</a:t>
            </a:r>
            <a:r>
              <a:rPr lang="fr-FR" dirty="0" smtClean="0"/>
              <a:t>, </a:t>
            </a:r>
            <a:r>
              <a:rPr lang="fr-FR" dirty="0" err="1" smtClean="0"/>
              <a:t>amaï</a:t>
            </a:r>
            <a:r>
              <a:rPr lang="fr-FR" dirty="0" smtClean="0"/>
              <a:t>, ça va, </a:t>
            </a:r>
            <a:r>
              <a:rPr lang="fr-FR" dirty="0" err="1" smtClean="0"/>
              <a:t>mercikes</a:t>
            </a:r>
            <a:r>
              <a:rPr lang="fr-FR" dirty="0" smtClean="0"/>
              <a:t>, </a:t>
            </a:r>
            <a:r>
              <a:rPr lang="fr-FR" dirty="0" err="1" smtClean="0"/>
              <a:t>salutkes</a:t>
            </a:r>
            <a:r>
              <a:rPr lang="fr-FR" dirty="0" smtClean="0"/>
              <a:t>)</a:t>
            </a:r>
          </a:p>
          <a:p>
            <a:pPr lvl="1"/>
            <a:r>
              <a:rPr lang="fr-FR" dirty="0" err="1" smtClean="0"/>
              <a:t>Syntactische</a:t>
            </a:r>
            <a:r>
              <a:rPr lang="fr-FR" dirty="0" smtClean="0"/>
              <a:t> </a:t>
            </a:r>
            <a:r>
              <a:rPr lang="fr-FR" dirty="0" err="1" smtClean="0"/>
              <a:t>kenmerken</a:t>
            </a:r>
            <a:endParaRPr lang="fr-FR" dirty="0" smtClean="0"/>
          </a:p>
          <a:p>
            <a:pPr lvl="2"/>
            <a:r>
              <a:rPr lang="fr-FR" dirty="0" err="1" smtClean="0"/>
              <a:t>Redundant</a:t>
            </a:r>
            <a:r>
              <a:rPr lang="fr-FR" dirty="0" smtClean="0"/>
              <a:t> </a:t>
            </a:r>
            <a:r>
              <a:rPr lang="fr-FR" dirty="0" err="1" smtClean="0"/>
              <a:t>gebruik</a:t>
            </a:r>
            <a:r>
              <a:rPr lang="fr-FR" dirty="0" smtClean="0"/>
              <a:t> van </a:t>
            </a:r>
            <a:r>
              <a:rPr lang="fr-FR" dirty="0" err="1" smtClean="0"/>
              <a:t>dat</a:t>
            </a:r>
            <a:r>
              <a:rPr lang="fr-FR" dirty="0" smtClean="0"/>
              <a:t> </a:t>
            </a:r>
            <a:r>
              <a:rPr lang="fr-FR" dirty="0" err="1" smtClean="0"/>
              <a:t>bij</a:t>
            </a:r>
            <a:r>
              <a:rPr lang="fr-FR" dirty="0" smtClean="0"/>
              <a:t> </a:t>
            </a:r>
            <a:r>
              <a:rPr lang="fr-FR" dirty="0" err="1" smtClean="0"/>
              <a:t>een</a:t>
            </a:r>
            <a:r>
              <a:rPr lang="fr-FR" dirty="0" smtClean="0"/>
              <a:t> </a:t>
            </a:r>
            <a:r>
              <a:rPr lang="fr-FR" dirty="0" err="1" smtClean="0"/>
              <a:t>voegwoord</a:t>
            </a:r>
            <a:endParaRPr lang="fr-FR" dirty="0" smtClean="0"/>
          </a:p>
          <a:p>
            <a:pPr lvl="3"/>
            <a:r>
              <a:rPr lang="fr-FR" i="1" dirty="0"/>
              <a:t>'k </a:t>
            </a:r>
            <a:r>
              <a:rPr lang="fr-FR" i="1" dirty="0" err="1"/>
              <a:t>Vraag</a:t>
            </a:r>
            <a:r>
              <a:rPr lang="fr-FR" i="1" dirty="0"/>
              <a:t> </a:t>
            </a:r>
            <a:r>
              <a:rPr lang="fr-FR" i="1" dirty="0" err="1"/>
              <a:t>mij</a:t>
            </a:r>
            <a:r>
              <a:rPr lang="fr-FR" i="1" dirty="0"/>
              <a:t> </a:t>
            </a:r>
            <a:r>
              <a:rPr lang="fr-FR" i="1" dirty="0" err="1"/>
              <a:t>af</a:t>
            </a:r>
            <a:r>
              <a:rPr lang="fr-FR" i="1" dirty="0"/>
              <a:t> '</a:t>
            </a:r>
            <a:r>
              <a:rPr lang="fr-FR" i="1" dirty="0" err="1"/>
              <a:t>oe</a:t>
            </a:r>
            <a:r>
              <a:rPr lang="fr-FR" i="1" dirty="0"/>
              <a:t> da' </a:t>
            </a:r>
            <a:r>
              <a:rPr lang="fr-FR" i="1" dirty="0" err="1"/>
              <a:t>ze</a:t>
            </a:r>
            <a:r>
              <a:rPr lang="fr-FR" i="1" dirty="0"/>
              <a:t> da' </a:t>
            </a:r>
            <a:r>
              <a:rPr lang="fr-FR" i="1" dirty="0" err="1"/>
              <a:t>weet</a:t>
            </a:r>
            <a:r>
              <a:rPr lang="fr-FR" i="1" dirty="0"/>
              <a:t>. </a:t>
            </a:r>
            <a:endParaRPr lang="fr-FR" i="1" dirty="0" smtClean="0"/>
          </a:p>
          <a:p>
            <a:pPr lvl="3"/>
            <a:r>
              <a:rPr lang="fr-FR" i="1" dirty="0" smtClean="0"/>
              <a:t>'</a:t>
            </a:r>
            <a:r>
              <a:rPr lang="fr-FR" i="1" dirty="0"/>
              <a:t>k </a:t>
            </a:r>
            <a:r>
              <a:rPr lang="fr-FR" i="1" dirty="0" err="1"/>
              <a:t>Zoek</a:t>
            </a:r>
            <a:r>
              <a:rPr lang="fr-FR" i="1" dirty="0"/>
              <a:t> </a:t>
            </a:r>
            <a:r>
              <a:rPr lang="fr-FR" i="1" dirty="0" err="1"/>
              <a:t>wel</a:t>
            </a:r>
            <a:r>
              <a:rPr lang="fr-FR" i="1" dirty="0"/>
              <a:t> </a:t>
            </a:r>
            <a:r>
              <a:rPr lang="fr-FR" i="1" dirty="0" err="1"/>
              <a:t>uit</a:t>
            </a:r>
            <a:r>
              <a:rPr lang="fr-FR" i="1" dirty="0"/>
              <a:t> </a:t>
            </a:r>
            <a:r>
              <a:rPr lang="fr-FR" i="1" dirty="0" err="1"/>
              <a:t>waar</a:t>
            </a:r>
            <a:r>
              <a:rPr lang="fr-FR" i="1" dirty="0"/>
              <a:t> da' </a:t>
            </a:r>
            <a:r>
              <a:rPr lang="fr-FR" i="1" dirty="0" err="1"/>
              <a:t>ze</a:t>
            </a:r>
            <a:r>
              <a:rPr lang="fr-FR" i="1" dirty="0"/>
              <a:t> te </a:t>
            </a:r>
            <a:r>
              <a:rPr lang="fr-FR" i="1" dirty="0" err="1"/>
              <a:t>vinden</a:t>
            </a:r>
            <a:r>
              <a:rPr lang="fr-FR" i="1" dirty="0"/>
              <a:t> </a:t>
            </a:r>
            <a:r>
              <a:rPr lang="fr-FR" i="1" dirty="0" err="1"/>
              <a:t>zijn</a:t>
            </a:r>
            <a:r>
              <a:rPr lang="fr-FR" i="1" dirty="0"/>
              <a:t>.</a:t>
            </a:r>
            <a:endParaRPr lang="fr-FR" i="1" dirty="0" smtClean="0"/>
          </a:p>
          <a:p>
            <a:pPr lvl="2"/>
            <a:r>
              <a:rPr lang="fr-FR" dirty="0" err="1" smtClean="0"/>
              <a:t>Redundant</a:t>
            </a:r>
            <a:r>
              <a:rPr lang="fr-FR" dirty="0" smtClean="0"/>
              <a:t> </a:t>
            </a:r>
            <a:r>
              <a:rPr lang="fr-FR" dirty="0" err="1" smtClean="0"/>
              <a:t>gebruik</a:t>
            </a:r>
            <a:r>
              <a:rPr lang="fr-FR" dirty="0" smtClean="0"/>
              <a:t> van </a:t>
            </a:r>
            <a:r>
              <a:rPr lang="fr-FR" dirty="0" err="1" smtClean="0"/>
              <a:t>geweest</a:t>
            </a:r>
            <a:r>
              <a:rPr lang="fr-FR" dirty="0" smtClean="0"/>
              <a:t> in </a:t>
            </a:r>
            <a:r>
              <a:rPr lang="fr-FR" dirty="0" err="1" smtClean="0"/>
              <a:t>passieve</a:t>
            </a:r>
            <a:r>
              <a:rPr lang="fr-FR" dirty="0" smtClean="0"/>
              <a:t> </a:t>
            </a:r>
            <a:r>
              <a:rPr lang="fr-FR" dirty="0" err="1" smtClean="0"/>
              <a:t>zinnen</a:t>
            </a:r>
            <a:endParaRPr lang="fr-FR" dirty="0" smtClean="0"/>
          </a:p>
          <a:p>
            <a:pPr lvl="3"/>
            <a:r>
              <a:rPr lang="fr-FR" dirty="0" smtClean="0"/>
              <a:t>« Oh </a:t>
            </a:r>
            <a:r>
              <a:rPr lang="fr-FR" dirty="0" err="1" smtClean="0"/>
              <a:t>ja</a:t>
            </a:r>
            <a:r>
              <a:rPr lang="fr-FR" dirty="0" smtClean="0"/>
              <a:t>, </a:t>
            </a:r>
            <a:r>
              <a:rPr lang="fr-FR" dirty="0" err="1" smtClean="0"/>
              <a:t>ik</a:t>
            </a:r>
            <a:r>
              <a:rPr lang="fr-FR" dirty="0" smtClean="0"/>
              <a:t> ben </a:t>
            </a:r>
            <a:r>
              <a:rPr lang="fr-FR" dirty="0" err="1" smtClean="0"/>
              <a:t>dikwijls</a:t>
            </a:r>
            <a:r>
              <a:rPr lang="fr-FR" dirty="0" smtClean="0"/>
              <a:t> </a:t>
            </a:r>
            <a:r>
              <a:rPr lang="fr-FR" dirty="0" err="1" smtClean="0"/>
              <a:t>afgeranseld</a:t>
            </a:r>
            <a:r>
              <a:rPr lang="fr-FR" dirty="0" smtClean="0"/>
              <a:t> </a:t>
            </a:r>
            <a:r>
              <a:rPr lang="fr-FR" dirty="0" err="1" smtClean="0"/>
              <a:t>geweest</a:t>
            </a:r>
            <a:r>
              <a:rPr lang="fr-FR" dirty="0" smtClean="0"/>
              <a:t> » (HP3)</a:t>
            </a:r>
          </a:p>
          <a:p>
            <a:pPr lvl="2"/>
            <a:r>
              <a:rPr lang="fr-FR" dirty="0" smtClean="0"/>
              <a:t>« Van te » + </a:t>
            </a:r>
            <a:r>
              <a:rPr lang="fr-FR" dirty="0" err="1" smtClean="0"/>
              <a:t>infinitief</a:t>
            </a:r>
            <a:r>
              <a:rPr lang="fr-FR" dirty="0"/>
              <a:t> (</a:t>
            </a:r>
            <a:r>
              <a:rPr lang="fr-FR" i="1" dirty="0" err="1"/>
              <a:t>Ik</a:t>
            </a:r>
            <a:r>
              <a:rPr lang="fr-FR" i="1" dirty="0"/>
              <a:t> </a:t>
            </a:r>
            <a:r>
              <a:rPr lang="fr-FR" i="1" dirty="0" err="1"/>
              <a:t>zal</a:t>
            </a:r>
            <a:r>
              <a:rPr lang="fr-FR" i="1" dirty="0"/>
              <a:t> </a:t>
            </a:r>
            <a:r>
              <a:rPr lang="fr-FR" i="1" dirty="0" err="1"/>
              <a:t>proberen</a:t>
            </a:r>
            <a:r>
              <a:rPr lang="fr-FR" i="1" dirty="0"/>
              <a:t> van nie' te </a:t>
            </a:r>
            <a:r>
              <a:rPr lang="fr-FR" i="1" dirty="0" err="1"/>
              <a:t>snoepen</a:t>
            </a:r>
            <a:r>
              <a:rPr lang="fr-FR" i="1" dirty="0" smtClean="0"/>
              <a:t>.)</a:t>
            </a:r>
          </a:p>
          <a:p>
            <a:pPr lvl="2"/>
            <a:r>
              <a:rPr lang="fr-FR" dirty="0" smtClean="0"/>
              <a:t>« </a:t>
            </a:r>
            <a:r>
              <a:rPr lang="fr-FR" dirty="0" err="1" smtClean="0"/>
              <a:t>Voor</a:t>
            </a:r>
            <a:r>
              <a:rPr lang="fr-FR" dirty="0" smtClean="0"/>
              <a:t> te » + </a:t>
            </a:r>
            <a:r>
              <a:rPr lang="fr-FR" dirty="0" err="1" smtClean="0"/>
              <a:t>infinitief</a:t>
            </a:r>
            <a:r>
              <a:rPr lang="fr-FR" dirty="0" smtClean="0"/>
              <a:t> </a:t>
            </a:r>
            <a:r>
              <a:rPr lang="fr-FR" i="1" dirty="0" smtClean="0"/>
              <a:t>(</a:t>
            </a:r>
            <a:r>
              <a:rPr lang="fr-FR" i="1" dirty="0" err="1" smtClean="0"/>
              <a:t>Voor</a:t>
            </a:r>
            <a:r>
              <a:rPr lang="fr-FR" i="1" dirty="0" smtClean="0"/>
              <a:t> </a:t>
            </a:r>
            <a:r>
              <a:rPr lang="fr-FR" i="1" dirty="0" err="1" smtClean="0"/>
              <a:t>mee</a:t>
            </a:r>
            <a:r>
              <a:rPr lang="fr-FR" i="1" dirty="0" smtClean="0"/>
              <a:t> te </a:t>
            </a:r>
            <a:r>
              <a:rPr lang="fr-FR" i="1" dirty="0" err="1" smtClean="0"/>
              <a:t>nemen</a:t>
            </a:r>
            <a:r>
              <a:rPr lang="fr-FR" i="1" dirty="0" smtClean="0"/>
              <a:t>?)  </a:t>
            </a:r>
          </a:p>
          <a:p>
            <a:pPr lvl="2"/>
            <a:endParaRPr lang="fr-FR" dirty="0"/>
          </a:p>
        </p:txBody>
      </p:sp>
    </p:spTree>
    <p:extLst>
      <p:ext uri="{BB962C8B-B14F-4D97-AF65-F5344CB8AC3E}">
        <p14:creationId xmlns:p14="http://schemas.microsoft.com/office/powerpoint/2010/main" val="501394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Achtergrond</a:t>
            </a:r>
            <a:endParaRPr lang="fr-FR" dirty="0"/>
          </a:p>
        </p:txBody>
      </p:sp>
      <p:pic>
        <p:nvPicPr>
          <p:cNvPr id="4" name="Espace réservé du contenu 3" descr="Capture d’écran 2012-08-27 à 21.09.08.png"/>
          <p:cNvPicPr>
            <a:picLocks noGrp="1" noChangeAspect="1"/>
          </p:cNvPicPr>
          <p:nvPr>
            <p:ph sz="quarter" idx="13"/>
          </p:nvPr>
        </p:nvPicPr>
        <p:blipFill>
          <a:blip r:embed="rId3">
            <a:extLst>
              <a:ext uri="{28A0092B-C50C-407E-A947-70E740481C1C}">
                <a14:useLocalDpi xmlns:a14="http://schemas.microsoft.com/office/drawing/2010/main" val="0"/>
              </a:ext>
            </a:extLst>
          </a:blip>
          <a:srcRect l="-43565" r="-43565"/>
          <a:stretch>
            <a:fillRect/>
          </a:stretch>
        </p:blipFill>
        <p:spPr/>
      </p:pic>
      <p:sp>
        <p:nvSpPr>
          <p:cNvPr id="5" name="ZoneTexte 4"/>
          <p:cNvSpPr txBox="1"/>
          <p:nvPr/>
        </p:nvSpPr>
        <p:spPr>
          <a:xfrm>
            <a:off x="6948264" y="4227934"/>
            <a:ext cx="1944216" cy="369332"/>
          </a:xfrm>
          <a:prstGeom prst="rect">
            <a:avLst/>
          </a:prstGeom>
          <a:noFill/>
        </p:spPr>
        <p:txBody>
          <a:bodyPr wrap="square" rtlCol="0">
            <a:spAutoFit/>
          </a:bodyPr>
          <a:lstStyle/>
          <a:p>
            <a:r>
              <a:rPr lang="fr-FR" dirty="0" err="1" smtClean="0"/>
              <a:t>Geeraerts</a:t>
            </a:r>
            <a:r>
              <a:rPr lang="fr-FR" dirty="0" smtClean="0"/>
              <a:t> (2001)</a:t>
            </a:r>
            <a:endParaRPr lang="fr-FR" dirty="0"/>
          </a:p>
        </p:txBody>
      </p:sp>
      <p:sp>
        <p:nvSpPr>
          <p:cNvPr id="6" name="ZoneTexte 5"/>
          <p:cNvSpPr txBox="1"/>
          <p:nvPr/>
        </p:nvSpPr>
        <p:spPr>
          <a:xfrm>
            <a:off x="6228184" y="1635646"/>
            <a:ext cx="2736304" cy="369332"/>
          </a:xfrm>
          <a:prstGeom prst="rect">
            <a:avLst/>
          </a:prstGeom>
          <a:noFill/>
        </p:spPr>
        <p:txBody>
          <a:bodyPr wrap="square" rtlCol="0">
            <a:spAutoFit/>
          </a:bodyPr>
          <a:lstStyle/>
          <a:p>
            <a:r>
              <a:rPr lang="fr-FR" b="1" dirty="0" smtClean="0">
                <a:solidFill>
                  <a:schemeClr val="accent4">
                    <a:lumMod val="60000"/>
                    <a:lumOff val="40000"/>
                  </a:schemeClr>
                </a:solidFill>
              </a:rPr>
              <a:t>CONVERGENTIE</a:t>
            </a:r>
            <a:endParaRPr lang="fr-FR" b="1" dirty="0">
              <a:solidFill>
                <a:schemeClr val="accent4">
                  <a:lumMod val="60000"/>
                  <a:lumOff val="40000"/>
                </a:schemeClr>
              </a:solidFill>
            </a:endParaRPr>
          </a:p>
        </p:txBody>
      </p:sp>
      <p:sp>
        <p:nvSpPr>
          <p:cNvPr id="7" name="Double flèche horizontale 6"/>
          <p:cNvSpPr/>
          <p:nvPr/>
        </p:nvSpPr>
        <p:spPr>
          <a:xfrm>
            <a:off x="4283968" y="1707654"/>
            <a:ext cx="864096" cy="144016"/>
          </a:xfrm>
          <a:prstGeom prst="lef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fr-FR"/>
          </a:p>
        </p:txBody>
      </p:sp>
      <p:sp>
        <p:nvSpPr>
          <p:cNvPr id="8" name="Double flèche horizontale 7"/>
          <p:cNvSpPr/>
          <p:nvPr/>
        </p:nvSpPr>
        <p:spPr>
          <a:xfrm rot="1749458">
            <a:off x="4101414" y="3151973"/>
            <a:ext cx="1608499" cy="260150"/>
          </a:xfrm>
          <a:prstGeom prst="lef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9" name="ZoneTexte 8"/>
          <p:cNvSpPr txBox="1"/>
          <p:nvPr/>
        </p:nvSpPr>
        <p:spPr>
          <a:xfrm>
            <a:off x="6407696" y="3435846"/>
            <a:ext cx="2736304" cy="369332"/>
          </a:xfrm>
          <a:prstGeom prst="rect">
            <a:avLst/>
          </a:prstGeom>
          <a:noFill/>
        </p:spPr>
        <p:txBody>
          <a:bodyPr wrap="square" rtlCol="0">
            <a:spAutoFit/>
          </a:bodyPr>
          <a:lstStyle/>
          <a:p>
            <a:r>
              <a:rPr lang="fr-FR" b="1" dirty="0" smtClean="0">
                <a:solidFill>
                  <a:schemeClr val="accent2">
                    <a:lumMod val="75000"/>
                  </a:schemeClr>
                </a:solidFill>
              </a:rPr>
              <a:t>DIVERGENTIE</a:t>
            </a:r>
            <a:endParaRPr lang="fr-FR" b="1" dirty="0">
              <a:solidFill>
                <a:schemeClr val="accent2">
                  <a:lumMod val="75000"/>
                </a:schemeClr>
              </a:solidFill>
            </a:endParaRPr>
          </a:p>
        </p:txBody>
      </p:sp>
    </p:spTree>
    <p:extLst>
      <p:ext uri="{BB962C8B-B14F-4D97-AF65-F5344CB8AC3E}">
        <p14:creationId xmlns:p14="http://schemas.microsoft.com/office/powerpoint/2010/main" val="40374463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ésentation pour écran larg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Présentation pour écran large.potx</Template>
  <TotalTime>0</TotalTime>
  <Words>1924</Words>
  <Application>Microsoft Macintosh PowerPoint</Application>
  <PresentationFormat>Présentation à l'écran (16:9)</PresentationFormat>
  <Paragraphs>437</Paragraphs>
  <Slides>36</Slides>
  <Notes>27</Notes>
  <HiddenSlides>0</HiddenSlides>
  <MMClips>2</MMClips>
  <ScaleCrop>false</ScaleCrop>
  <HeadingPairs>
    <vt:vector size="4" baseType="variant">
      <vt:variant>
        <vt:lpstr>Thème</vt:lpstr>
      </vt:variant>
      <vt:variant>
        <vt:i4>1</vt:i4>
      </vt:variant>
      <vt:variant>
        <vt:lpstr>Titres des diapositives</vt:lpstr>
      </vt:variant>
      <vt:variant>
        <vt:i4>36</vt:i4>
      </vt:variant>
    </vt:vector>
  </HeadingPairs>
  <TitlesOfParts>
    <vt:vector size="37" baseType="lpstr">
      <vt:lpstr>Présentation pour écran large</vt:lpstr>
      <vt:lpstr>Naar de film? Ja! Maar in het Nederlands of in het Vlaams ?</vt:lpstr>
      <vt:lpstr>Présentation PowerPoint</vt:lpstr>
      <vt:lpstr>Inleiding</vt:lpstr>
      <vt:lpstr>Achtergrond</vt:lpstr>
      <vt:lpstr>Achtergrond</vt:lpstr>
      <vt:lpstr>Achtergrond</vt:lpstr>
      <vt:lpstr>Achtergrond</vt:lpstr>
      <vt:lpstr>Achtergrond</vt:lpstr>
      <vt:lpstr>Achtergrond</vt:lpstr>
      <vt:lpstr>Achtergrond</vt:lpstr>
      <vt:lpstr>Methode</vt:lpstr>
      <vt:lpstr>Methode</vt:lpstr>
      <vt:lpstr>Methode &gt; transcriptie</vt:lpstr>
      <vt:lpstr>Methode</vt:lpstr>
      <vt:lpstr>Resultaten</vt:lpstr>
      <vt:lpstr>Frequentielijsten</vt:lpstr>
      <vt:lpstr>Frequentielijsten</vt:lpstr>
      <vt:lpstr>Methode</vt:lpstr>
      <vt:lpstr>Methode &gt; transcriptie</vt:lpstr>
      <vt:lpstr>Analyse van de verschillen</vt:lpstr>
      <vt:lpstr>Analyse van de verschillen</vt:lpstr>
      <vt:lpstr>Fonologische verschillen</vt:lpstr>
      <vt:lpstr>Fonologische verschillen</vt:lpstr>
      <vt:lpstr>Fonologische verschillen</vt:lpstr>
      <vt:lpstr>Verschillen tussen de NL en VL versies</vt:lpstr>
      <vt:lpstr>Pragmatische verschillen</vt:lpstr>
      <vt:lpstr>Pragmatische verschillen</vt:lpstr>
      <vt:lpstr>Analyse van de verschillen</vt:lpstr>
      <vt:lpstr>Noord-Zuid verschillen?</vt:lpstr>
      <vt:lpstr>Noord-Zuid verschillen?</vt:lpstr>
      <vt:lpstr>Analyse van de verschillen</vt:lpstr>
      <vt:lpstr>Analyse van de verschillen</vt:lpstr>
      <vt:lpstr>Analyse van de verschillen</vt:lpstr>
      <vt:lpstr>Discussie</vt:lpstr>
      <vt:lpstr>Achtergrond</vt:lpstr>
      <vt:lpstr>Discussie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2012-09-04T09:17:49Z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1036</vt:i4>
  </property>
  <property fmtid="{D5CDD505-2E9C-101B-9397-08002B2CF9AE}" pid="3" name="_Version">
    <vt:lpwstr>12.0.4518</vt:lpwstr>
  </property>
</Properties>
</file>