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797675" cy="99282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575"/>
    <a:srgbClr val="FFCC00"/>
    <a:srgbClr val="FFFF8F"/>
    <a:srgbClr val="FFFF66"/>
    <a:srgbClr val="009E00"/>
    <a:srgbClr val="996600"/>
    <a:srgbClr val="008000"/>
    <a:srgbClr val="006600"/>
    <a:srgbClr val="FFFFCC"/>
    <a:srgbClr val="00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30" d="100"/>
          <a:sy n="130" d="100"/>
        </p:scale>
        <p:origin x="-78" y="-78"/>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DF5024D-1431-4159-AAB1-0F48573A8ED8}" type="datetimeFigureOut">
              <a:rPr lang="en-US"/>
              <a:pPr>
                <a:defRPr/>
              </a:pPr>
              <a:t>11/13/2012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F870607-162A-4E41-AFDD-83449972D0F5}"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BDF75A6-724F-4A76-A55A-C7570245482F}" type="datetimeFigureOut">
              <a:rPr lang="en-US"/>
              <a:pPr>
                <a:defRPr/>
              </a:pPr>
              <a:t>11/13/2012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9BE76A-9937-4556-A96A-14E635765823}"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F5468E0-2477-4490-9B64-A1E749CCB05B}" type="datetimeFigureOut">
              <a:rPr lang="en-US"/>
              <a:pPr>
                <a:defRPr/>
              </a:pPr>
              <a:t>11/13/2012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4EE35B1-ADE0-4BD2-905E-FB80CC102581}"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F055036-9BF2-4AAB-A853-7D28F5C546DB}" type="datetimeFigureOut">
              <a:rPr lang="en-US"/>
              <a:pPr>
                <a:defRPr/>
              </a:pPr>
              <a:t>11/13/2012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F5BAE2-43E0-4355-9559-73FF64DD6C53}"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D7AE8C9-268D-4D3A-B061-349829759ADB}" type="datetimeFigureOut">
              <a:rPr lang="en-US"/>
              <a:pPr>
                <a:defRPr/>
              </a:pPr>
              <a:t>11/13/2012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2C68BC-F7D5-48D4-BFCF-78CA256F8199}"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2131CC1-9E58-4CB8-A2C3-A4E08CD6288F}" type="datetimeFigureOut">
              <a:rPr lang="en-US"/>
              <a:pPr>
                <a:defRPr/>
              </a:pPr>
              <a:t>11/13/2012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8EC651-F7DD-4269-9814-471665A57777}"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63B0F52-FB37-4669-B43B-F50E5CA54880}" type="datetimeFigureOut">
              <a:rPr lang="en-US"/>
              <a:pPr>
                <a:defRPr/>
              </a:pPr>
              <a:t>11/13/2012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D1F90E3-F2CD-4C81-BDE2-1657B26867FE}"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1664928-80D5-45E7-978C-5E6560209E1F}" type="datetimeFigureOut">
              <a:rPr lang="en-US"/>
              <a:pPr>
                <a:defRPr/>
              </a:pPr>
              <a:t>11/13/2012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11EF0C6-E194-48B5-9E92-B9ECDF24F9F6}"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6B18066-457E-48EB-A705-C0F4B8A4FA7F}" type="datetimeFigureOut">
              <a:rPr lang="en-US"/>
              <a:pPr>
                <a:defRPr/>
              </a:pPr>
              <a:t>11/13/2012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DA9D4FA-53B6-4731-9E93-FA3C55360F91}"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53233D6-04BD-4345-9B08-D3C8A9896584}" type="datetimeFigureOut">
              <a:rPr lang="en-US"/>
              <a:pPr>
                <a:defRPr/>
              </a:pPr>
              <a:t>11/13/2012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B71F79-75B4-4DE3-935F-2D19268EDC67}"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CDC9B84-2055-49A1-B4D3-C7CA14AE957F}" type="datetimeFigureOut">
              <a:rPr lang="en-US"/>
              <a:pPr>
                <a:defRPr/>
              </a:pPr>
              <a:t>11/13/2012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896BE8-B76E-4478-9BB2-2403C95D8B91}"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184"/>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42900" y="2133601"/>
            <a:ext cx="6172200" cy="603461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34BF7E6-DB77-4C86-B1EC-365A115A5573}" type="datetimeFigureOut">
              <a:rPr lang="en-US"/>
              <a:pPr>
                <a:defRPr/>
              </a:pPr>
              <a:t>11/13/2012</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9BE9FCA8-83E0-46F2-9F78-3A36EAE8C812}" type="slidenum">
              <a:rPr lang="en-US"/>
              <a:pPr>
                <a:defRPr/>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gif"/><Relationship Id="rId3" Type="http://schemas.openxmlformats.org/officeDocument/2006/relationships/image" Target="../media/image3.png"/><Relationship Id="rId7" Type="http://schemas.openxmlformats.org/officeDocument/2006/relationships/image" Target="../media/image7.gif"/><Relationship Id="rId12" Type="http://schemas.openxmlformats.org/officeDocument/2006/relationships/image" Target="../media/image12.jpeg"/><Relationship Id="rId17" Type="http://schemas.openxmlformats.org/officeDocument/2006/relationships/image" Target="../media/image17.png"/><Relationship Id="rId2" Type="http://schemas.openxmlformats.org/officeDocument/2006/relationships/image" Target="../media/image2.pn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cstate="print"/>
          <a:srcRect/>
          <a:stretch>
            <a:fillRect/>
          </a:stretch>
        </p:blipFill>
        <p:spPr bwMode="auto">
          <a:xfrm>
            <a:off x="4357694" y="7249807"/>
            <a:ext cx="2500306" cy="1894193"/>
          </a:xfrm>
          <a:prstGeom prst="rect">
            <a:avLst/>
          </a:prstGeom>
          <a:noFill/>
          <a:ln w="9525">
            <a:noFill/>
            <a:miter lim="800000"/>
            <a:headEnd/>
            <a:tailEnd/>
          </a:ln>
          <a:effectLst/>
        </p:spPr>
      </p:pic>
      <p:pic>
        <p:nvPicPr>
          <p:cNvPr id="2057" name="Picture 9"/>
          <p:cNvPicPr>
            <a:picLocks noChangeAspect="1" noChangeArrowheads="1"/>
          </p:cNvPicPr>
          <p:nvPr/>
        </p:nvPicPr>
        <p:blipFill>
          <a:blip r:embed="rId3" cstate="print">
            <a:lum bright="-1000"/>
          </a:blip>
          <a:srcRect/>
          <a:stretch>
            <a:fillRect/>
          </a:stretch>
        </p:blipFill>
        <p:spPr bwMode="auto">
          <a:xfrm>
            <a:off x="0" y="0"/>
            <a:ext cx="6858000" cy="4921247"/>
          </a:xfrm>
          <a:prstGeom prst="rect">
            <a:avLst/>
          </a:prstGeom>
          <a:noFill/>
          <a:ln w="9525">
            <a:noFill/>
            <a:miter lim="800000"/>
            <a:headEnd/>
            <a:tailEnd/>
          </a:ln>
          <a:effectLst/>
        </p:spPr>
      </p:pic>
      <p:pic>
        <p:nvPicPr>
          <p:cNvPr id="2056" name="Picture 8"/>
          <p:cNvPicPr>
            <a:picLocks noChangeAspect="1" noChangeArrowheads="1"/>
          </p:cNvPicPr>
          <p:nvPr/>
        </p:nvPicPr>
        <p:blipFill>
          <a:blip r:embed="rId4" cstate="print"/>
          <a:srcRect/>
          <a:stretch>
            <a:fillRect/>
          </a:stretch>
        </p:blipFill>
        <p:spPr bwMode="auto">
          <a:xfrm>
            <a:off x="0" y="4887913"/>
            <a:ext cx="6858000" cy="4256087"/>
          </a:xfrm>
          <a:prstGeom prst="rect">
            <a:avLst/>
          </a:prstGeom>
          <a:noFill/>
          <a:ln w="9525">
            <a:noFill/>
            <a:miter lim="800000"/>
            <a:headEnd/>
            <a:tailEnd/>
          </a:ln>
          <a:effectLst/>
        </p:spPr>
      </p:pic>
      <p:pic>
        <p:nvPicPr>
          <p:cNvPr id="21" name="Picture 3"/>
          <p:cNvPicPr>
            <a:picLocks noChangeAspect="1" noChangeArrowheads="1"/>
          </p:cNvPicPr>
          <p:nvPr/>
        </p:nvPicPr>
        <p:blipFill>
          <a:blip r:embed="rId5" cstate="print">
            <a:lum/>
          </a:blip>
          <a:srcRect/>
          <a:stretch>
            <a:fillRect/>
          </a:stretch>
        </p:blipFill>
        <p:spPr bwMode="auto">
          <a:xfrm>
            <a:off x="142853" y="142844"/>
            <a:ext cx="1714512" cy="567057"/>
          </a:xfrm>
          <a:prstGeom prst="rect">
            <a:avLst/>
          </a:prstGeom>
          <a:noFill/>
          <a:ln w="9525">
            <a:noFill/>
            <a:miter lim="800000"/>
            <a:headEnd/>
            <a:tailEnd/>
          </a:ln>
        </p:spPr>
      </p:pic>
      <p:pic>
        <p:nvPicPr>
          <p:cNvPr id="22" name="Picture 31"/>
          <p:cNvPicPr>
            <a:picLocks noChangeAspect="1" noChangeArrowheads="1"/>
          </p:cNvPicPr>
          <p:nvPr/>
        </p:nvPicPr>
        <p:blipFill>
          <a:blip r:embed="rId6" cstate="print">
            <a:lum/>
          </a:blip>
          <a:srcRect/>
          <a:stretch>
            <a:fillRect/>
          </a:stretch>
        </p:blipFill>
        <p:spPr bwMode="auto">
          <a:xfrm>
            <a:off x="5929330" y="142844"/>
            <a:ext cx="785818" cy="573854"/>
          </a:xfrm>
          <a:prstGeom prst="rect">
            <a:avLst/>
          </a:prstGeom>
          <a:noFill/>
          <a:ln w="9525">
            <a:noFill/>
            <a:miter lim="800000"/>
            <a:headEnd/>
            <a:tailEnd/>
          </a:ln>
          <a:effectLst/>
        </p:spPr>
      </p:pic>
      <p:sp>
        <p:nvSpPr>
          <p:cNvPr id="8" name="Rectangle 7"/>
          <p:cNvSpPr/>
          <p:nvPr/>
        </p:nvSpPr>
        <p:spPr>
          <a:xfrm>
            <a:off x="142852" y="785786"/>
            <a:ext cx="6572296" cy="1000132"/>
          </a:xfrm>
          <a:prstGeom prst="rect">
            <a:avLst/>
          </a:prstGeom>
          <a:gradFill flip="none" rotWithShape="1">
            <a:gsLst>
              <a:gs pos="0">
                <a:srgbClr val="009E00">
                  <a:shade val="30000"/>
                  <a:satMod val="115000"/>
                </a:srgbClr>
              </a:gs>
              <a:gs pos="50000">
                <a:srgbClr val="009E00">
                  <a:shade val="67500"/>
                  <a:satMod val="115000"/>
                </a:srgbClr>
              </a:gs>
              <a:gs pos="100000">
                <a:srgbClr val="009E00">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b="1" i="1" dirty="0" smtClean="0">
                <a:ln>
                  <a:solidFill>
                    <a:schemeClr val="accent5">
                      <a:lumMod val="50000"/>
                      <a:alpha val="19000"/>
                    </a:schemeClr>
                  </a:solidFill>
                </a:ln>
                <a:solidFill>
                  <a:schemeClr val="bg1"/>
                </a:solidFill>
                <a:latin typeface="+mj-lt"/>
                <a:cs typeface="Times New Roman" pitchFamily="18" charset="0"/>
              </a:rPr>
              <a:t>Utilisation des termites comme source de microorganismes dans la filière de production du bioéthanol de seconde génération </a:t>
            </a:r>
          </a:p>
          <a:p>
            <a:pPr algn="ctr"/>
            <a:endParaRPr lang="fr-BE" sz="1000" i="1" dirty="0" smtClean="0">
              <a:solidFill>
                <a:schemeClr val="bg1"/>
              </a:solidFill>
              <a:latin typeface="+mj-lt"/>
              <a:cs typeface="Times New Roman" pitchFamily="18" charset="0"/>
            </a:endParaRPr>
          </a:p>
          <a:p>
            <a:pPr algn="ctr"/>
            <a:r>
              <a:rPr lang="fr-BE" sz="800" b="1" i="1" dirty="0" err="1" smtClean="0">
                <a:solidFill>
                  <a:schemeClr val="bg1"/>
                </a:solidFill>
                <a:latin typeface="+mj-lt"/>
                <a:cs typeface="Times New Roman" pitchFamily="18" charset="0"/>
              </a:rPr>
              <a:t>Tarayre</a:t>
            </a:r>
            <a:r>
              <a:rPr lang="fr-BE" sz="800" b="1" i="1" dirty="0" smtClean="0">
                <a:solidFill>
                  <a:schemeClr val="bg1"/>
                </a:solidFill>
                <a:latin typeface="+mj-lt"/>
                <a:cs typeface="Times New Roman" pitchFamily="18" charset="0"/>
              </a:rPr>
              <a:t> Cédric, Bauwens Julien, Brasseur Catherine, </a:t>
            </a:r>
            <a:r>
              <a:rPr lang="fr-BE" sz="800" b="1" i="1" dirty="0" err="1" smtClean="0">
                <a:solidFill>
                  <a:schemeClr val="bg1"/>
                </a:solidFill>
                <a:latin typeface="+mj-lt"/>
                <a:cs typeface="Times New Roman" pitchFamily="18" charset="0"/>
              </a:rPr>
              <a:t>Mattéotti</a:t>
            </a:r>
            <a:r>
              <a:rPr lang="fr-BE" sz="800" b="1" i="1" dirty="0" smtClean="0">
                <a:solidFill>
                  <a:schemeClr val="bg1"/>
                </a:solidFill>
                <a:latin typeface="+mj-lt"/>
                <a:cs typeface="Times New Roman" pitchFamily="18" charset="0"/>
              </a:rPr>
              <a:t> Christel, Millet Catherine, </a:t>
            </a:r>
            <a:r>
              <a:rPr lang="fr-BE" sz="800" b="1" i="1" dirty="0" err="1" smtClean="0">
                <a:solidFill>
                  <a:schemeClr val="bg1"/>
                </a:solidFill>
                <a:latin typeface="+mj-lt"/>
                <a:cs typeface="Times New Roman" pitchFamily="18" charset="0"/>
              </a:rPr>
              <a:t>Destain</a:t>
            </a:r>
            <a:r>
              <a:rPr lang="fr-BE" sz="800" b="1" i="1" dirty="0" smtClean="0">
                <a:solidFill>
                  <a:schemeClr val="bg1"/>
                </a:solidFill>
                <a:latin typeface="+mj-lt"/>
                <a:cs typeface="Times New Roman" pitchFamily="18" charset="0"/>
              </a:rPr>
              <a:t> Jacqueline, </a:t>
            </a:r>
            <a:r>
              <a:rPr lang="fr-BE" sz="800" b="1" i="1" dirty="0" err="1" smtClean="0">
                <a:solidFill>
                  <a:schemeClr val="bg1"/>
                </a:solidFill>
                <a:latin typeface="+mj-lt"/>
                <a:cs typeface="Times New Roman" pitchFamily="18" charset="0"/>
              </a:rPr>
              <a:t>Vandenbol</a:t>
            </a:r>
            <a:r>
              <a:rPr lang="fr-BE" sz="800" b="1" i="1" dirty="0" smtClean="0">
                <a:solidFill>
                  <a:schemeClr val="bg1"/>
                </a:solidFill>
                <a:latin typeface="+mj-lt"/>
                <a:cs typeface="Times New Roman" pitchFamily="18" charset="0"/>
              </a:rPr>
              <a:t> Micheline, </a:t>
            </a:r>
            <a:r>
              <a:rPr lang="fr-BE" sz="800" b="1" i="1" dirty="0" err="1" smtClean="0">
                <a:solidFill>
                  <a:schemeClr val="bg1"/>
                </a:solidFill>
                <a:latin typeface="+mj-lt"/>
                <a:cs typeface="Times New Roman" pitchFamily="18" charset="0"/>
              </a:rPr>
              <a:t>Portetelle</a:t>
            </a:r>
            <a:r>
              <a:rPr lang="fr-BE" sz="800" b="1" i="1" dirty="0" smtClean="0">
                <a:solidFill>
                  <a:schemeClr val="bg1"/>
                </a:solidFill>
                <a:latin typeface="+mj-lt"/>
                <a:cs typeface="Times New Roman" pitchFamily="18" charset="0"/>
              </a:rPr>
              <a:t> Daniel, De </a:t>
            </a:r>
            <a:r>
              <a:rPr lang="fr-BE" sz="800" b="1" i="1" dirty="0" err="1" smtClean="0">
                <a:solidFill>
                  <a:schemeClr val="bg1"/>
                </a:solidFill>
                <a:latin typeface="+mj-lt"/>
                <a:cs typeface="Times New Roman" pitchFamily="18" charset="0"/>
              </a:rPr>
              <a:t>Pauw</a:t>
            </a:r>
            <a:r>
              <a:rPr lang="fr-BE" sz="800" b="1" i="1" dirty="0" smtClean="0">
                <a:solidFill>
                  <a:schemeClr val="bg1"/>
                </a:solidFill>
                <a:latin typeface="+mj-lt"/>
                <a:cs typeface="Times New Roman" pitchFamily="18" charset="0"/>
              </a:rPr>
              <a:t> Edwin, </a:t>
            </a:r>
            <a:r>
              <a:rPr lang="fr-BE" sz="800" b="1" i="1" dirty="0" err="1" smtClean="0">
                <a:solidFill>
                  <a:schemeClr val="bg1"/>
                </a:solidFill>
                <a:latin typeface="+mj-lt"/>
                <a:cs typeface="Times New Roman" pitchFamily="18" charset="0"/>
              </a:rPr>
              <a:t>Haubruge</a:t>
            </a:r>
            <a:r>
              <a:rPr lang="fr-BE" sz="800" b="1" i="1" dirty="0" smtClean="0">
                <a:solidFill>
                  <a:schemeClr val="bg1"/>
                </a:solidFill>
                <a:latin typeface="+mj-lt"/>
                <a:cs typeface="Times New Roman" pitchFamily="18" charset="0"/>
              </a:rPr>
              <a:t> Eric, Francis Frédéric, </a:t>
            </a:r>
            <a:r>
              <a:rPr lang="fr-BE" sz="800" b="1" i="1" dirty="0" err="1" smtClean="0">
                <a:solidFill>
                  <a:schemeClr val="bg1"/>
                </a:solidFill>
                <a:latin typeface="+mj-lt"/>
                <a:cs typeface="Times New Roman" pitchFamily="18" charset="0"/>
              </a:rPr>
              <a:t>Delvigne</a:t>
            </a:r>
            <a:r>
              <a:rPr lang="fr-BE" sz="800" b="1" i="1" dirty="0" smtClean="0">
                <a:solidFill>
                  <a:schemeClr val="bg1"/>
                </a:solidFill>
                <a:latin typeface="+mj-lt"/>
                <a:cs typeface="Times New Roman" pitchFamily="18" charset="0"/>
              </a:rPr>
              <a:t> Frank et </a:t>
            </a:r>
            <a:r>
              <a:rPr lang="fr-BE" sz="800" b="1" i="1" dirty="0" err="1" smtClean="0">
                <a:solidFill>
                  <a:schemeClr val="bg1"/>
                </a:solidFill>
                <a:latin typeface="+mj-lt"/>
                <a:cs typeface="Times New Roman" pitchFamily="18" charset="0"/>
              </a:rPr>
              <a:t>Thonart</a:t>
            </a:r>
            <a:r>
              <a:rPr lang="fr-BE" sz="800" b="1" i="1" dirty="0" smtClean="0">
                <a:solidFill>
                  <a:schemeClr val="bg1"/>
                </a:solidFill>
                <a:latin typeface="+mj-lt"/>
                <a:cs typeface="Times New Roman" pitchFamily="18" charset="0"/>
              </a:rPr>
              <a:t> Philippe</a:t>
            </a:r>
            <a:endParaRPr lang="fr-FR" sz="800" b="1" i="1" dirty="0">
              <a:solidFill>
                <a:schemeClr val="bg1"/>
              </a:solidFill>
              <a:latin typeface="+mj-lt"/>
              <a:cs typeface="Times New Roman" pitchFamily="18" charset="0"/>
            </a:endParaRPr>
          </a:p>
        </p:txBody>
      </p:sp>
      <p:sp>
        <p:nvSpPr>
          <p:cNvPr id="9" name="Rectangle 8"/>
          <p:cNvSpPr/>
          <p:nvPr/>
        </p:nvSpPr>
        <p:spPr>
          <a:xfrm>
            <a:off x="142852" y="2571736"/>
            <a:ext cx="3214710" cy="278608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FR" b="1" i="1" dirty="0">
              <a:latin typeface="Times New Roman" pitchFamily="18" charset="0"/>
              <a:cs typeface="Times New Roman" pitchFamily="18" charset="0"/>
            </a:endParaRPr>
          </a:p>
        </p:txBody>
      </p:sp>
      <p:sp>
        <p:nvSpPr>
          <p:cNvPr id="10" name="Rectangle 9"/>
          <p:cNvSpPr/>
          <p:nvPr/>
        </p:nvSpPr>
        <p:spPr>
          <a:xfrm>
            <a:off x="285728" y="2643174"/>
            <a:ext cx="2928958" cy="714380"/>
          </a:xfrm>
          <a:prstGeom prst="rect">
            <a:avLst/>
          </a:prstGeom>
          <a:gradFill flip="none" rotWithShape="1">
            <a:gsLst>
              <a:gs pos="0">
                <a:srgbClr val="996600">
                  <a:shade val="30000"/>
                  <a:satMod val="115000"/>
                </a:srgbClr>
              </a:gs>
              <a:gs pos="50000">
                <a:srgbClr val="996600">
                  <a:shade val="67500"/>
                  <a:satMod val="115000"/>
                </a:srgbClr>
              </a:gs>
              <a:gs pos="100000">
                <a:srgbClr val="996600">
                  <a:shade val="100000"/>
                  <a:satMod val="115000"/>
                </a:srgbClr>
              </a:gs>
            </a:gsLst>
            <a:lin ang="16200000" scaled="1"/>
            <a:tileRect/>
          </a:gra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BE" sz="1000" b="1" i="1" dirty="0" smtClean="0">
                <a:solidFill>
                  <a:schemeClr val="bg1"/>
                </a:solidFill>
                <a:latin typeface="+mj-lt"/>
                <a:cs typeface="Times New Roman" pitchFamily="18" charset="0"/>
              </a:rPr>
              <a:t>Le termite est un insecte abritant de nombreux microorganismes symbiotiques au sein de son tube digestif. Ces microorganismes aident le termite à digérer les constituants du bois.</a:t>
            </a:r>
          </a:p>
        </p:txBody>
      </p:sp>
      <p:pic>
        <p:nvPicPr>
          <p:cNvPr id="1026" name="Picture 2" descr="Most termites"/>
          <p:cNvPicPr>
            <a:picLocks noChangeAspect="1" noChangeArrowheads="1"/>
          </p:cNvPicPr>
          <p:nvPr/>
        </p:nvPicPr>
        <p:blipFill>
          <a:blip r:embed="rId7" cstate="print"/>
          <a:srcRect/>
          <a:stretch>
            <a:fillRect/>
          </a:stretch>
        </p:blipFill>
        <p:spPr bwMode="auto">
          <a:xfrm>
            <a:off x="548680" y="3491880"/>
            <a:ext cx="936104" cy="553639"/>
          </a:xfrm>
          <a:prstGeom prst="rect">
            <a:avLst/>
          </a:prstGeom>
          <a:noFill/>
        </p:spPr>
      </p:pic>
      <p:sp>
        <p:nvSpPr>
          <p:cNvPr id="13" name="Rectangle 12"/>
          <p:cNvSpPr/>
          <p:nvPr/>
        </p:nvSpPr>
        <p:spPr>
          <a:xfrm>
            <a:off x="836712" y="4139952"/>
            <a:ext cx="357190" cy="285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1000" i="1" dirty="0" smtClean="0">
              <a:latin typeface="Times New Roman" pitchFamily="18" charset="0"/>
              <a:cs typeface="Times New Roman" pitchFamily="18" charset="0"/>
            </a:endParaRPr>
          </a:p>
          <a:p>
            <a:pPr algn="ctr"/>
            <a:r>
              <a:rPr lang="fr-BE" sz="2800" b="1" i="1" dirty="0" smtClean="0">
                <a:solidFill>
                  <a:schemeClr val="tx1"/>
                </a:solidFill>
                <a:latin typeface="Times New Roman" pitchFamily="18" charset="0"/>
                <a:cs typeface="Times New Roman" pitchFamily="18" charset="0"/>
              </a:rPr>
              <a:t>+</a:t>
            </a:r>
          </a:p>
          <a:p>
            <a:pPr algn="ctr"/>
            <a:endParaRPr lang="fr-FR" sz="1000" i="1" dirty="0">
              <a:latin typeface="Times New Roman" pitchFamily="18" charset="0"/>
              <a:cs typeface="Times New Roman" pitchFamily="18" charset="0"/>
            </a:endParaRPr>
          </a:p>
        </p:txBody>
      </p:sp>
      <p:sp>
        <p:nvSpPr>
          <p:cNvPr id="14" name="Rectangle 13"/>
          <p:cNvSpPr/>
          <p:nvPr/>
        </p:nvSpPr>
        <p:spPr>
          <a:xfrm>
            <a:off x="332656" y="4427984"/>
            <a:ext cx="1357322" cy="285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1000" i="1" dirty="0" smtClean="0">
              <a:latin typeface="Times New Roman" pitchFamily="18" charset="0"/>
              <a:cs typeface="Times New Roman" pitchFamily="18" charset="0"/>
            </a:endParaRPr>
          </a:p>
          <a:p>
            <a:pPr algn="ctr"/>
            <a:r>
              <a:rPr lang="fr-BE" b="1" i="1" dirty="0" smtClean="0">
                <a:solidFill>
                  <a:schemeClr val="tx1"/>
                </a:solidFill>
                <a:latin typeface="+mj-lt"/>
                <a:cs typeface="Times New Roman" pitchFamily="18" charset="0"/>
              </a:rPr>
              <a:t>Symbiontes</a:t>
            </a:r>
          </a:p>
          <a:p>
            <a:pPr algn="ctr"/>
            <a:endParaRPr lang="fr-FR" sz="1000" i="1" dirty="0">
              <a:latin typeface="Times New Roman" pitchFamily="18" charset="0"/>
              <a:cs typeface="Times New Roman" pitchFamily="18" charset="0"/>
            </a:endParaRPr>
          </a:p>
        </p:txBody>
      </p:sp>
      <p:pic>
        <p:nvPicPr>
          <p:cNvPr id="1028" name="Picture 4" descr="http://www.altermonde-sans-frontiere.com/local/cache-vignettes/L300xH283/bacteries-2-4da1c.jpg"/>
          <p:cNvPicPr>
            <a:picLocks noChangeAspect="1" noChangeArrowheads="1"/>
          </p:cNvPicPr>
          <p:nvPr/>
        </p:nvPicPr>
        <p:blipFill>
          <a:blip r:embed="rId8" cstate="print"/>
          <a:srcRect/>
          <a:stretch>
            <a:fillRect/>
          </a:stretch>
        </p:blipFill>
        <p:spPr bwMode="auto">
          <a:xfrm>
            <a:off x="260648" y="4788024"/>
            <a:ext cx="454376" cy="428628"/>
          </a:xfrm>
          <a:prstGeom prst="rect">
            <a:avLst/>
          </a:prstGeom>
          <a:noFill/>
        </p:spPr>
      </p:pic>
      <p:pic>
        <p:nvPicPr>
          <p:cNvPr id="2" name="Picture 2" descr="https://encrypted-tbn3.gstatic.com/images?q=tbn:ANd9GcSOLhv9hKkEwW52CuPCgNfolmo3W1S8Z7Htlu5vmUtsS5j3b8y0"/>
          <p:cNvPicPr>
            <a:picLocks noChangeAspect="1" noChangeArrowheads="1"/>
          </p:cNvPicPr>
          <p:nvPr/>
        </p:nvPicPr>
        <p:blipFill>
          <a:blip r:embed="rId9" cstate="print"/>
          <a:srcRect/>
          <a:stretch>
            <a:fillRect/>
          </a:stretch>
        </p:blipFill>
        <p:spPr bwMode="auto">
          <a:xfrm>
            <a:off x="836712" y="4788024"/>
            <a:ext cx="444144" cy="428628"/>
          </a:xfrm>
          <a:prstGeom prst="rect">
            <a:avLst/>
          </a:prstGeom>
          <a:noFill/>
        </p:spPr>
      </p:pic>
      <p:pic>
        <p:nvPicPr>
          <p:cNvPr id="3" name="Picture 4" descr="JPEG - 62.4 ko"/>
          <p:cNvPicPr>
            <a:picLocks noChangeAspect="1" noChangeArrowheads="1"/>
          </p:cNvPicPr>
          <p:nvPr/>
        </p:nvPicPr>
        <p:blipFill>
          <a:blip r:embed="rId10" cstate="print"/>
          <a:srcRect/>
          <a:stretch>
            <a:fillRect/>
          </a:stretch>
        </p:blipFill>
        <p:spPr bwMode="auto">
          <a:xfrm>
            <a:off x="1412776" y="4788024"/>
            <a:ext cx="428628" cy="428628"/>
          </a:xfrm>
          <a:prstGeom prst="rect">
            <a:avLst/>
          </a:prstGeom>
          <a:noFill/>
        </p:spPr>
      </p:pic>
      <p:sp>
        <p:nvSpPr>
          <p:cNvPr id="17" name="Rectangle 16"/>
          <p:cNvSpPr/>
          <p:nvPr/>
        </p:nvSpPr>
        <p:spPr>
          <a:xfrm>
            <a:off x="1484784" y="4139952"/>
            <a:ext cx="792088" cy="2857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sz="1000" i="1" dirty="0" smtClean="0">
              <a:latin typeface="Times New Roman" pitchFamily="18" charset="0"/>
              <a:cs typeface="Times New Roman" pitchFamily="18" charset="0"/>
            </a:endParaRPr>
          </a:p>
          <a:p>
            <a:pPr algn="ctr"/>
            <a:r>
              <a:rPr lang="fr-BE" sz="2000" b="1" dirty="0" smtClean="0">
                <a:solidFill>
                  <a:schemeClr val="tx1"/>
                </a:solidFill>
                <a:latin typeface="Times New Roman" pitchFamily="18" charset="0"/>
                <a:cs typeface="Times New Roman" pitchFamily="18" charset="0"/>
                <a:sym typeface="Wingdings" pitchFamily="2" charset="2"/>
              </a:rPr>
              <a:t></a:t>
            </a:r>
            <a:endParaRPr lang="fr-BE" sz="2000" b="1" dirty="0" smtClean="0">
              <a:solidFill>
                <a:schemeClr val="tx1"/>
              </a:solidFill>
              <a:latin typeface="Times New Roman" pitchFamily="18" charset="0"/>
              <a:cs typeface="Times New Roman" pitchFamily="18" charset="0"/>
            </a:endParaRPr>
          </a:p>
          <a:p>
            <a:pPr algn="ctr"/>
            <a:endParaRPr lang="fr-FR" sz="1000" i="1" dirty="0">
              <a:latin typeface="Times New Roman" pitchFamily="18" charset="0"/>
              <a:cs typeface="Times New Roman" pitchFamily="18" charset="0"/>
            </a:endParaRPr>
          </a:p>
        </p:txBody>
      </p:sp>
      <p:pic>
        <p:nvPicPr>
          <p:cNvPr id="1030" name="Picture 6" descr="http://www.primetermite.com/images/termite%20victory.jpg"/>
          <p:cNvPicPr>
            <a:picLocks noChangeAspect="1" noChangeArrowheads="1"/>
          </p:cNvPicPr>
          <p:nvPr/>
        </p:nvPicPr>
        <p:blipFill>
          <a:blip r:embed="rId11" cstate="print"/>
          <a:srcRect/>
          <a:stretch>
            <a:fillRect/>
          </a:stretch>
        </p:blipFill>
        <p:spPr bwMode="auto">
          <a:xfrm>
            <a:off x="2285992" y="3571868"/>
            <a:ext cx="857256" cy="1592044"/>
          </a:xfrm>
          <a:prstGeom prst="rect">
            <a:avLst/>
          </a:prstGeom>
          <a:noFill/>
        </p:spPr>
      </p:pic>
      <p:sp>
        <p:nvSpPr>
          <p:cNvPr id="20" name="Rectangle 19"/>
          <p:cNvSpPr/>
          <p:nvPr/>
        </p:nvSpPr>
        <p:spPr>
          <a:xfrm>
            <a:off x="142852" y="5429256"/>
            <a:ext cx="3214710" cy="3571900"/>
          </a:xfrm>
          <a:prstGeom prst="rect">
            <a:avLst/>
          </a:prstGeom>
          <a:blipFill>
            <a:blip r:embed="rId1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FR" b="1" i="1" dirty="0">
              <a:latin typeface="Times New Roman" pitchFamily="18" charset="0"/>
              <a:cs typeface="Times New Roman" pitchFamily="18" charset="0"/>
            </a:endParaRPr>
          </a:p>
        </p:txBody>
      </p:sp>
      <p:sp>
        <p:nvSpPr>
          <p:cNvPr id="23" name="Rectangle 22"/>
          <p:cNvSpPr/>
          <p:nvPr/>
        </p:nvSpPr>
        <p:spPr>
          <a:xfrm>
            <a:off x="285728" y="5500694"/>
            <a:ext cx="2928958" cy="1143008"/>
          </a:xfrm>
          <a:prstGeom prst="rect">
            <a:avLst/>
          </a:prstGeom>
          <a:gradFill flip="none" rotWithShape="1">
            <a:gsLst>
              <a:gs pos="0">
                <a:srgbClr val="996600">
                  <a:shade val="30000"/>
                  <a:satMod val="115000"/>
                </a:srgbClr>
              </a:gs>
              <a:gs pos="50000">
                <a:srgbClr val="996600">
                  <a:shade val="67500"/>
                  <a:satMod val="115000"/>
                </a:srgbClr>
              </a:gs>
              <a:gs pos="100000">
                <a:srgbClr val="996600">
                  <a:shade val="100000"/>
                  <a:satMod val="115000"/>
                </a:srgbClr>
              </a:gs>
            </a:gsLst>
            <a:lin ang="16200000" scaled="1"/>
            <a:tileRect/>
          </a:gra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BE" sz="1000" b="1" i="1" dirty="0" smtClean="0">
                <a:solidFill>
                  <a:schemeClr val="bg1"/>
                </a:solidFill>
                <a:latin typeface="+mj-lt"/>
                <a:cs typeface="Times New Roman" pitchFamily="18" charset="0"/>
              </a:rPr>
              <a:t>L’Action de Recherche Concertée TERMITOFUEL a pour but d’exploiter cette microflore et d’isoler les microorganismes capables d’hydrolyser les principaux constituants du bois : cellulose, hémicelluloses  et lignine. L’extraction de l’intestin postérieur des termites permet de récupérer les souches potentiellement utiles.</a:t>
            </a:r>
          </a:p>
        </p:txBody>
      </p:sp>
      <p:sp>
        <p:nvSpPr>
          <p:cNvPr id="24" name="Rectangle 23"/>
          <p:cNvSpPr/>
          <p:nvPr/>
        </p:nvSpPr>
        <p:spPr>
          <a:xfrm>
            <a:off x="3500438" y="5436096"/>
            <a:ext cx="3214710" cy="299355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FR" b="1" i="1" dirty="0" smtClean="0">
              <a:latin typeface="Times New Roman" pitchFamily="18" charset="0"/>
              <a:cs typeface="Times New Roman" pitchFamily="18" charset="0"/>
            </a:endParaRPr>
          </a:p>
        </p:txBody>
      </p:sp>
      <p:sp>
        <p:nvSpPr>
          <p:cNvPr id="25" name="Rectangle 24"/>
          <p:cNvSpPr/>
          <p:nvPr/>
        </p:nvSpPr>
        <p:spPr>
          <a:xfrm>
            <a:off x="3500438" y="2571736"/>
            <a:ext cx="3214710" cy="2792352"/>
          </a:xfrm>
          <a:prstGeom prst="rect">
            <a:avLst/>
          </a:prstGeom>
          <a:blipFill>
            <a:blip r:embed="rId1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BE" b="1" i="1" dirty="0" smtClean="0">
              <a:latin typeface="Times New Roman" pitchFamily="18" charset="0"/>
              <a:cs typeface="Times New Roman" pitchFamily="18" charset="0"/>
            </a:endParaRPr>
          </a:p>
          <a:p>
            <a:pPr algn="ctr"/>
            <a:endParaRPr lang="fr-FR" b="1" i="1" dirty="0" smtClean="0">
              <a:latin typeface="Times New Roman" pitchFamily="18" charset="0"/>
              <a:cs typeface="Times New Roman" pitchFamily="18" charset="0"/>
            </a:endParaRPr>
          </a:p>
        </p:txBody>
      </p:sp>
      <p:sp>
        <p:nvSpPr>
          <p:cNvPr id="26" name="Rectangle 25"/>
          <p:cNvSpPr/>
          <p:nvPr/>
        </p:nvSpPr>
        <p:spPr>
          <a:xfrm>
            <a:off x="285728" y="6715140"/>
            <a:ext cx="2928958" cy="2143140"/>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00" b="1" i="1" dirty="0" smtClean="0">
                <a:latin typeface="Times New Roman" pitchFamily="18" charset="0"/>
                <a:cs typeface="Times New Roman" pitchFamily="18" charset="0"/>
              </a:rPr>
              <a:t>d’intérêt.</a:t>
            </a:r>
          </a:p>
        </p:txBody>
      </p:sp>
      <p:pic>
        <p:nvPicPr>
          <p:cNvPr id="5" name="Picture 4" descr="http://i.istockimg.com/file_thumbview_approve/3895847/2/stock-photo-3895847-terminte.jpg"/>
          <p:cNvPicPr>
            <a:picLocks noChangeAspect="1" noChangeArrowheads="1"/>
          </p:cNvPicPr>
          <p:nvPr/>
        </p:nvPicPr>
        <p:blipFill>
          <a:blip r:embed="rId13" cstate="print"/>
          <a:srcRect l="41096" t="55905" r="5614" b="9884"/>
          <a:stretch>
            <a:fillRect/>
          </a:stretch>
        </p:blipFill>
        <p:spPr bwMode="auto">
          <a:xfrm>
            <a:off x="1000108" y="7143768"/>
            <a:ext cx="1214446" cy="584733"/>
          </a:xfrm>
          <a:prstGeom prst="rect">
            <a:avLst/>
          </a:prstGeom>
          <a:noFill/>
        </p:spPr>
      </p:pic>
      <p:pic>
        <p:nvPicPr>
          <p:cNvPr id="4" name="Picture 2" descr="http://upload.wikimedia.org/wikipedia/commons/a/aa/Scalpel_small.png"/>
          <p:cNvPicPr>
            <a:picLocks noChangeAspect="1" noChangeArrowheads="1"/>
          </p:cNvPicPr>
          <p:nvPr/>
        </p:nvPicPr>
        <p:blipFill>
          <a:blip r:embed="rId14" cstate="print"/>
          <a:srcRect/>
          <a:stretch>
            <a:fillRect/>
          </a:stretch>
        </p:blipFill>
        <p:spPr bwMode="auto">
          <a:xfrm rot="21448808">
            <a:off x="1654276" y="6801474"/>
            <a:ext cx="689213" cy="525793"/>
          </a:xfrm>
          <a:prstGeom prst="rect">
            <a:avLst/>
          </a:prstGeom>
          <a:noFill/>
        </p:spPr>
      </p:pic>
      <p:pic>
        <p:nvPicPr>
          <p:cNvPr id="30" name="Picture 4" descr="http://www.altermonde-sans-frontiere.com/local/cache-vignettes/L300xH283/bacteries-2-4da1c.jpg"/>
          <p:cNvPicPr>
            <a:picLocks noChangeAspect="1" noChangeArrowheads="1"/>
          </p:cNvPicPr>
          <p:nvPr/>
        </p:nvPicPr>
        <p:blipFill>
          <a:blip r:embed="rId8" cstate="print"/>
          <a:srcRect/>
          <a:stretch>
            <a:fillRect/>
          </a:stretch>
        </p:blipFill>
        <p:spPr bwMode="auto">
          <a:xfrm>
            <a:off x="500042" y="7929586"/>
            <a:ext cx="597252" cy="563408"/>
          </a:xfrm>
          <a:prstGeom prst="rect">
            <a:avLst/>
          </a:prstGeom>
          <a:noFill/>
        </p:spPr>
      </p:pic>
      <p:pic>
        <p:nvPicPr>
          <p:cNvPr id="31" name="Picture 2" descr="https://encrypted-tbn3.gstatic.com/images?q=tbn:ANd9GcSOLhv9hKkEwW52CuPCgNfolmo3W1S8Z7Htlu5vmUtsS5j3b8y0"/>
          <p:cNvPicPr>
            <a:picLocks noChangeAspect="1" noChangeArrowheads="1"/>
          </p:cNvPicPr>
          <p:nvPr/>
        </p:nvPicPr>
        <p:blipFill>
          <a:blip r:embed="rId9" cstate="print"/>
          <a:srcRect/>
          <a:stretch>
            <a:fillRect/>
          </a:stretch>
        </p:blipFill>
        <p:spPr bwMode="auto">
          <a:xfrm>
            <a:off x="1428736" y="7929586"/>
            <a:ext cx="642942" cy="571504"/>
          </a:xfrm>
          <a:prstGeom prst="rect">
            <a:avLst/>
          </a:prstGeom>
          <a:noFill/>
        </p:spPr>
      </p:pic>
      <p:pic>
        <p:nvPicPr>
          <p:cNvPr id="32" name="Picture 4" descr="JPEG - 62.4 ko"/>
          <p:cNvPicPr>
            <a:picLocks noChangeAspect="1" noChangeArrowheads="1"/>
          </p:cNvPicPr>
          <p:nvPr/>
        </p:nvPicPr>
        <p:blipFill>
          <a:blip r:embed="rId10" cstate="print"/>
          <a:srcRect/>
          <a:stretch>
            <a:fillRect/>
          </a:stretch>
        </p:blipFill>
        <p:spPr bwMode="auto">
          <a:xfrm>
            <a:off x="2428868" y="7929586"/>
            <a:ext cx="571504" cy="571504"/>
          </a:xfrm>
          <a:prstGeom prst="rect">
            <a:avLst/>
          </a:prstGeom>
          <a:noFill/>
        </p:spPr>
      </p:pic>
      <p:cxnSp>
        <p:nvCxnSpPr>
          <p:cNvPr id="34" name="Connecteur droit avec flèche 33"/>
          <p:cNvCxnSpPr/>
          <p:nvPr/>
        </p:nvCxnSpPr>
        <p:spPr>
          <a:xfrm rot="5400000">
            <a:off x="1000108" y="7715272"/>
            <a:ext cx="142876" cy="14287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p:nvPr/>
        </p:nvCxnSpPr>
        <p:spPr>
          <a:xfrm rot="16200000" flipH="1">
            <a:off x="1678769" y="7750991"/>
            <a:ext cx="142876" cy="7143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p:nvPr/>
        </p:nvCxnSpPr>
        <p:spPr>
          <a:xfrm rot="16200000" flipH="1">
            <a:off x="2357430" y="7715272"/>
            <a:ext cx="142876" cy="14287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428604" y="8572528"/>
            <a:ext cx="2643206" cy="214314"/>
          </a:xfrm>
          <a:prstGeom prst="rect">
            <a:avLst/>
          </a:prstGeom>
          <a:solidFill>
            <a:srgbClr val="FFE575"/>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900" b="1" i="1" dirty="0" smtClean="0">
                <a:solidFill>
                  <a:srgbClr val="453559"/>
                </a:solidFill>
                <a:latin typeface="+mj-lt"/>
                <a:cs typeface="Times New Roman" pitchFamily="18" charset="0"/>
              </a:rPr>
              <a:t>MICROORGANISMES ISOLES</a:t>
            </a:r>
            <a:endParaRPr lang="fr-FR" sz="900" b="1" i="1" dirty="0" smtClean="0">
              <a:solidFill>
                <a:srgbClr val="453559"/>
              </a:solidFill>
              <a:latin typeface="+mj-lt"/>
              <a:cs typeface="Times New Roman" pitchFamily="18" charset="0"/>
            </a:endParaRPr>
          </a:p>
        </p:txBody>
      </p:sp>
      <p:sp>
        <p:nvSpPr>
          <p:cNvPr id="42" name="Rectangle 41"/>
          <p:cNvSpPr/>
          <p:nvPr/>
        </p:nvSpPr>
        <p:spPr>
          <a:xfrm>
            <a:off x="3643314" y="2643174"/>
            <a:ext cx="2928958" cy="1000132"/>
          </a:xfrm>
          <a:prstGeom prst="rect">
            <a:avLst/>
          </a:prstGeom>
          <a:gradFill flip="none" rotWithShape="1">
            <a:gsLst>
              <a:gs pos="0">
                <a:srgbClr val="996600">
                  <a:shade val="30000"/>
                  <a:satMod val="115000"/>
                </a:srgbClr>
              </a:gs>
              <a:gs pos="50000">
                <a:srgbClr val="996600">
                  <a:shade val="67500"/>
                  <a:satMod val="115000"/>
                </a:srgbClr>
              </a:gs>
              <a:gs pos="100000">
                <a:srgbClr val="996600">
                  <a:shade val="100000"/>
                  <a:satMod val="115000"/>
                </a:srgbClr>
              </a:gs>
            </a:gsLst>
            <a:lin ang="16200000" scaled="1"/>
            <a:tileRect/>
          </a:gra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BE" sz="1000" b="1" i="1" dirty="0" smtClean="0">
                <a:solidFill>
                  <a:schemeClr val="bg1"/>
                </a:solidFill>
                <a:latin typeface="+mj-lt"/>
                <a:cs typeface="Times New Roman" pitchFamily="18" charset="0"/>
              </a:rPr>
              <a:t>Les souches isolées sont ensuite cultivées dans des milieux de culture spécifiques choisis de manière à développer les activités enzymatiques ciblées,  principalement la cellulase et les </a:t>
            </a:r>
            <a:r>
              <a:rPr lang="fr-BE" sz="1000" b="1" i="1" dirty="0" err="1" smtClean="0">
                <a:solidFill>
                  <a:schemeClr val="bg1"/>
                </a:solidFill>
                <a:latin typeface="+mj-lt"/>
                <a:cs typeface="Times New Roman" pitchFamily="18" charset="0"/>
              </a:rPr>
              <a:t>hémicellulases</a:t>
            </a:r>
            <a:r>
              <a:rPr lang="fr-BE" sz="1000" b="1" i="1" dirty="0" smtClean="0">
                <a:solidFill>
                  <a:schemeClr val="bg1"/>
                </a:solidFill>
                <a:latin typeface="+mj-lt"/>
                <a:cs typeface="Times New Roman" pitchFamily="18" charset="0"/>
              </a:rPr>
              <a:t>. Ces activités peuvent être détectées à l’aide de substrats bien spécifiques.</a:t>
            </a:r>
          </a:p>
        </p:txBody>
      </p:sp>
      <p:sp>
        <p:nvSpPr>
          <p:cNvPr id="43" name="Rectangle 42"/>
          <p:cNvSpPr/>
          <p:nvPr/>
        </p:nvSpPr>
        <p:spPr>
          <a:xfrm>
            <a:off x="3643314" y="3714744"/>
            <a:ext cx="2930400" cy="1577336"/>
          </a:xfrm>
          <a:prstGeom prst="rect">
            <a:avLst/>
          </a:prstGeom>
          <a:solidFill>
            <a:schemeClr val="bg1"/>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00" b="1" i="1" dirty="0" smtClean="0">
                <a:latin typeface="Times New Roman" pitchFamily="18" charset="0"/>
                <a:cs typeface="Times New Roman" pitchFamily="18" charset="0"/>
              </a:rPr>
              <a:t>d’intérêt.</a:t>
            </a:r>
          </a:p>
        </p:txBody>
      </p:sp>
      <p:sp>
        <p:nvSpPr>
          <p:cNvPr id="44" name="Rectangle 43"/>
          <p:cNvSpPr/>
          <p:nvPr/>
        </p:nvSpPr>
        <p:spPr>
          <a:xfrm>
            <a:off x="4071942" y="4000496"/>
            <a:ext cx="714380" cy="2143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50" b="1" i="1" dirty="0" smtClean="0">
                <a:solidFill>
                  <a:schemeClr val="tx1"/>
                </a:solidFill>
                <a:latin typeface="+mj-lt"/>
                <a:cs typeface="Times New Roman" pitchFamily="18" charset="0"/>
              </a:rPr>
              <a:t>Souche 1</a:t>
            </a:r>
            <a:endParaRPr lang="fr-FR" sz="1050" b="1" i="1" dirty="0">
              <a:solidFill>
                <a:schemeClr val="tx1"/>
              </a:solidFill>
              <a:latin typeface="+mj-lt"/>
              <a:cs typeface="Times New Roman" pitchFamily="18" charset="0"/>
            </a:endParaRPr>
          </a:p>
        </p:txBody>
      </p:sp>
      <p:sp>
        <p:nvSpPr>
          <p:cNvPr id="45" name="Rectangle 44"/>
          <p:cNvSpPr/>
          <p:nvPr/>
        </p:nvSpPr>
        <p:spPr>
          <a:xfrm>
            <a:off x="5429264" y="4000496"/>
            <a:ext cx="714380" cy="2143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50" b="1" i="1" dirty="0" smtClean="0">
                <a:solidFill>
                  <a:schemeClr val="tx1"/>
                </a:solidFill>
                <a:latin typeface="+mj-lt"/>
                <a:cs typeface="Times New Roman" pitchFamily="18" charset="0"/>
              </a:rPr>
              <a:t>Souche 2</a:t>
            </a:r>
            <a:endParaRPr lang="fr-FR" sz="1050" b="1" i="1" dirty="0">
              <a:solidFill>
                <a:schemeClr val="tx1"/>
              </a:solidFill>
              <a:latin typeface="+mj-lt"/>
              <a:cs typeface="Times New Roman" pitchFamily="18" charset="0"/>
            </a:endParaRPr>
          </a:p>
        </p:txBody>
      </p:sp>
      <p:sp>
        <p:nvSpPr>
          <p:cNvPr id="46" name="Rectangle 45"/>
          <p:cNvSpPr/>
          <p:nvPr/>
        </p:nvSpPr>
        <p:spPr>
          <a:xfrm>
            <a:off x="3786190" y="3786182"/>
            <a:ext cx="2643206" cy="214314"/>
          </a:xfrm>
          <a:prstGeom prst="rect">
            <a:avLst/>
          </a:prstGeom>
          <a:solidFill>
            <a:srgbClr val="FFE575"/>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900" b="1" i="1" dirty="0" smtClean="0">
                <a:solidFill>
                  <a:srgbClr val="453559"/>
                </a:solidFill>
                <a:latin typeface="+mj-lt"/>
                <a:cs typeface="Times New Roman" pitchFamily="18" charset="0"/>
              </a:rPr>
              <a:t>Exemple : test cellulase</a:t>
            </a:r>
            <a:endParaRPr lang="fr-FR" sz="900" b="1" i="1" dirty="0" smtClean="0">
              <a:solidFill>
                <a:srgbClr val="453559"/>
              </a:solidFill>
              <a:latin typeface="+mj-lt"/>
              <a:cs typeface="Times New Roman" pitchFamily="18" charset="0"/>
            </a:endParaRPr>
          </a:p>
        </p:txBody>
      </p:sp>
      <p:cxnSp>
        <p:nvCxnSpPr>
          <p:cNvPr id="47" name="Connecteur droit avec flèche 46"/>
          <p:cNvCxnSpPr/>
          <p:nvPr/>
        </p:nvCxnSpPr>
        <p:spPr>
          <a:xfrm rot="5400000">
            <a:off x="4358488" y="4285454"/>
            <a:ext cx="14287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Connecteur droit avec flèche 48"/>
          <p:cNvCxnSpPr/>
          <p:nvPr/>
        </p:nvCxnSpPr>
        <p:spPr>
          <a:xfrm rot="5400000">
            <a:off x="5715810" y="4285454"/>
            <a:ext cx="14287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2" name="Ellipse 51"/>
          <p:cNvSpPr/>
          <p:nvPr/>
        </p:nvSpPr>
        <p:spPr>
          <a:xfrm>
            <a:off x="4214818" y="4429124"/>
            <a:ext cx="428628" cy="4286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Ellipse 49"/>
          <p:cNvSpPr/>
          <p:nvPr/>
        </p:nvSpPr>
        <p:spPr>
          <a:xfrm>
            <a:off x="4357694" y="457200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Ellipse 52"/>
          <p:cNvSpPr/>
          <p:nvPr/>
        </p:nvSpPr>
        <p:spPr>
          <a:xfrm>
            <a:off x="5572140" y="4429124"/>
            <a:ext cx="428628" cy="428628"/>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Rectangle 56"/>
          <p:cNvSpPr/>
          <p:nvPr/>
        </p:nvSpPr>
        <p:spPr>
          <a:xfrm>
            <a:off x="3789040" y="5004048"/>
            <a:ext cx="1214446" cy="2143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50" b="1" i="1" u="sng" dirty="0" smtClean="0">
                <a:solidFill>
                  <a:srgbClr val="559D5C"/>
                </a:solidFill>
                <a:latin typeface="+mj-lt"/>
                <a:cs typeface="Times New Roman" pitchFamily="18" charset="0"/>
              </a:rPr>
              <a:t>Souche</a:t>
            </a:r>
            <a:r>
              <a:rPr lang="fr-BE" sz="1050" b="1" u="sng" dirty="0" smtClean="0">
                <a:solidFill>
                  <a:srgbClr val="559D5C"/>
                </a:solidFill>
                <a:latin typeface="+mj-lt"/>
                <a:cs typeface="Times New Roman" pitchFamily="18" charset="0"/>
              </a:rPr>
              <a:t> </a:t>
            </a:r>
            <a:r>
              <a:rPr lang="fr-BE" sz="1050" b="1" i="1" u="sng" dirty="0" smtClean="0">
                <a:solidFill>
                  <a:srgbClr val="559D5C"/>
                </a:solidFill>
                <a:latin typeface="+mj-lt"/>
                <a:cs typeface="Times New Roman" pitchFamily="18" charset="0"/>
              </a:rPr>
              <a:t>conservée</a:t>
            </a:r>
            <a:endParaRPr lang="fr-FR" sz="1050" b="1" i="1" u="sng" dirty="0" smtClean="0">
              <a:solidFill>
                <a:srgbClr val="559D5C"/>
              </a:solidFill>
              <a:latin typeface="+mj-lt"/>
              <a:cs typeface="Times New Roman" pitchFamily="18" charset="0"/>
            </a:endParaRPr>
          </a:p>
        </p:txBody>
      </p:sp>
      <p:sp>
        <p:nvSpPr>
          <p:cNvPr id="58" name="Rectangle 57"/>
          <p:cNvSpPr/>
          <p:nvPr/>
        </p:nvSpPr>
        <p:spPr>
          <a:xfrm>
            <a:off x="4500570" y="4786314"/>
            <a:ext cx="785818" cy="214314"/>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50" b="1" i="1" dirty="0" smtClean="0">
                <a:solidFill>
                  <a:srgbClr val="559D5C"/>
                </a:solidFill>
                <a:latin typeface="+mj-lt"/>
                <a:cs typeface="Times New Roman" pitchFamily="18" charset="0"/>
              </a:rPr>
              <a:t>Test</a:t>
            </a:r>
            <a:r>
              <a:rPr lang="fr-BE" sz="1050" b="1" dirty="0" smtClean="0">
                <a:solidFill>
                  <a:srgbClr val="559D5C"/>
                </a:solidFill>
                <a:latin typeface="+mj-lt"/>
                <a:cs typeface="Times New Roman" pitchFamily="18" charset="0"/>
              </a:rPr>
              <a:t> </a:t>
            </a:r>
            <a:r>
              <a:rPr lang="fr-BE" sz="1050" b="1" i="1" dirty="0" smtClean="0">
                <a:solidFill>
                  <a:srgbClr val="559D5C"/>
                </a:solidFill>
                <a:latin typeface="+mj-lt"/>
                <a:cs typeface="Times New Roman" pitchFamily="18" charset="0"/>
              </a:rPr>
              <a:t>+</a:t>
            </a:r>
            <a:endParaRPr lang="fr-FR" sz="1050" b="1" i="1" dirty="0">
              <a:solidFill>
                <a:srgbClr val="559D5C"/>
              </a:solidFill>
              <a:latin typeface="+mj-lt"/>
              <a:cs typeface="Times New Roman" pitchFamily="18" charset="0"/>
            </a:endParaRPr>
          </a:p>
        </p:txBody>
      </p:sp>
      <p:cxnSp>
        <p:nvCxnSpPr>
          <p:cNvPr id="55" name="Connecteur droit avec flèche 54"/>
          <p:cNvCxnSpPr/>
          <p:nvPr/>
        </p:nvCxnSpPr>
        <p:spPr>
          <a:xfrm rot="16200000" flipH="1">
            <a:off x="4411273" y="4661298"/>
            <a:ext cx="250033" cy="21431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Rectangle 59"/>
          <p:cNvSpPr/>
          <p:nvPr/>
        </p:nvSpPr>
        <p:spPr>
          <a:xfrm>
            <a:off x="5857892" y="4786314"/>
            <a:ext cx="785818" cy="214314"/>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50" b="1" i="1" dirty="0" smtClean="0">
                <a:solidFill>
                  <a:srgbClr val="C00000"/>
                </a:solidFill>
                <a:latin typeface="+mj-lt"/>
                <a:cs typeface="Times New Roman" pitchFamily="18" charset="0"/>
              </a:rPr>
              <a:t>Test</a:t>
            </a:r>
            <a:r>
              <a:rPr lang="fr-BE" sz="1050" b="1" dirty="0" smtClean="0">
                <a:solidFill>
                  <a:srgbClr val="C00000"/>
                </a:solidFill>
                <a:latin typeface="+mj-lt"/>
                <a:cs typeface="Times New Roman" pitchFamily="18" charset="0"/>
              </a:rPr>
              <a:t> </a:t>
            </a:r>
            <a:r>
              <a:rPr lang="fr-BE" sz="1050" b="1" i="1" dirty="0" smtClean="0">
                <a:solidFill>
                  <a:srgbClr val="C00000"/>
                </a:solidFill>
                <a:latin typeface="+mj-lt"/>
                <a:cs typeface="Times New Roman" pitchFamily="18" charset="0"/>
              </a:rPr>
              <a:t>-</a:t>
            </a:r>
            <a:endParaRPr lang="fr-FR" sz="1050" b="1" i="1" dirty="0">
              <a:solidFill>
                <a:srgbClr val="C00000"/>
              </a:solidFill>
              <a:latin typeface="+mj-lt"/>
              <a:cs typeface="Times New Roman" pitchFamily="18" charset="0"/>
            </a:endParaRPr>
          </a:p>
        </p:txBody>
      </p:sp>
      <p:cxnSp>
        <p:nvCxnSpPr>
          <p:cNvPr id="61" name="Connecteur droit avec flèche 60"/>
          <p:cNvCxnSpPr/>
          <p:nvPr/>
        </p:nvCxnSpPr>
        <p:spPr>
          <a:xfrm rot="16200000" flipH="1">
            <a:off x="5768595" y="4661298"/>
            <a:ext cx="250033" cy="21431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Rectangle 61"/>
          <p:cNvSpPr/>
          <p:nvPr/>
        </p:nvSpPr>
        <p:spPr>
          <a:xfrm>
            <a:off x="5229200" y="5004048"/>
            <a:ext cx="1214446" cy="214314"/>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50" b="1" i="1" dirty="0" smtClean="0">
                <a:solidFill>
                  <a:srgbClr val="C00000"/>
                </a:solidFill>
                <a:latin typeface="+mj-lt"/>
                <a:cs typeface="Times New Roman" pitchFamily="18" charset="0"/>
              </a:rPr>
              <a:t>Souche éliminée</a:t>
            </a:r>
            <a:endParaRPr lang="fr-FR" sz="1050" b="1" i="1" dirty="0">
              <a:solidFill>
                <a:srgbClr val="C00000"/>
              </a:solidFill>
              <a:latin typeface="+mj-lt"/>
              <a:cs typeface="Times New Roman" pitchFamily="18" charset="0"/>
            </a:endParaRPr>
          </a:p>
        </p:txBody>
      </p:sp>
      <p:sp>
        <p:nvSpPr>
          <p:cNvPr id="63" name="Rectangle 62"/>
          <p:cNvSpPr/>
          <p:nvPr/>
        </p:nvSpPr>
        <p:spPr>
          <a:xfrm>
            <a:off x="3645024" y="5508104"/>
            <a:ext cx="2928958" cy="857256"/>
          </a:xfrm>
          <a:prstGeom prst="rect">
            <a:avLst/>
          </a:prstGeom>
          <a:gradFill flip="none" rotWithShape="1">
            <a:gsLst>
              <a:gs pos="0">
                <a:srgbClr val="996600">
                  <a:shade val="30000"/>
                  <a:satMod val="115000"/>
                </a:srgbClr>
              </a:gs>
              <a:gs pos="50000">
                <a:srgbClr val="996600">
                  <a:shade val="67500"/>
                  <a:satMod val="115000"/>
                </a:srgbClr>
              </a:gs>
              <a:gs pos="100000">
                <a:srgbClr val="996600">
                  <a:shade val="100000"/>
                  <a:satMod val="115000"/>
                </a:srgbClr>
              </a:gs>
            </a:gsLst>
            <a:lin ang="16200000" scaled="1"/>
            <a:tileRect/>
          </a:gra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BE" sz="1000" b="1" i="1" dirty="0" smtClean="0">
                <a:solidFill>
                  <a:schemeClr val="bg1"/>
                </a:solidFill>
                <a:latin typeface="+mj-lt"/>
                <a:cs typeface="Times New Roman" pitchFamily="18" charset="0"/>
              </a:rPr>
              <a:t>Les souches d’intérêt produisent des enzymes capables d’hydrolyser les constituants du bois et de déchets agricoles, ce qui débouche sur des sucres fermentescibles exploitables dans le cadre de la fabrication du bioéthanol de seconde génération.</a:t>
            </a:r>
          </a:p>
        </p:txBody>
      </p:sp>
      <p:sp>
        <p:nvSpPr>
          <p:cNvPr id="64" name="Rectangle 63"/>
          <p:cNvSpPr/>
          <p:nvPr/>
        </p:nvSpPr>
        <p:spPr>
          <a:xfrm>
            <a:off x="142852" y="1857356"/>
            <a:ext cx="6572296" cy="642942"/>
          </a:xfrm>
          <a:prstGeom prst="rect">
            <a:avLst/>
          </a:prstGeom>
          <a:gradFill flip="none" rotWithShape="1">
            <a:gsLst>
              <a:gs pos="0">
                <a:srgbClr val="009E00">
                  <a:shade val="30000"/>
                  <a:satMod val="115000"/>
                </a:srgbClr>
              </a:gs>
              <a:gs pos="50000">
                <a:srgbClr val="009E00">
                  <a:shade val="67500"/>
                  <a:satMod val="115000"/>
                </a:srgbClr>
              </a:gs>
              <a:gs pos="100000">
                <a:srgbClr val="009E00">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sz="1000" b="1" i="1" u="sng" dirty="0" smtClean="0">
                <a:solidFill>
                  <a:schemeClr val="bg1"/>
                </a:solidFill>
                <a:latin typeface="+mj-lt"/>
                <a:cs typeface="Times New Roman" pitchFamily="18" charset="0"/>
              </a:rPr>
              <a:t>INTRODUCTION</a:t>
            </a:r>
          </a:p>
          <a:p>
            <a:pPr algn="just"/>
            <a:r>
              <a:rPr lang="fr-BE" sz="1000" b="1" i="1" dirty="0" smtClean="0">
                <a:solidFill>
                  <a:schemeClr val="bg1"/>
                </a:solidFill>
                <a:latin typeface="+mj-lt"/>
                <a:cs typeface="Times New Roman" pitchFamily="18" charset="0"/>
              </a:rPr>
              <a:t>Les termites abritent une microflore symbiotique qui intervient dans la dégradation des fibres constitutives du bois, synthétisant des enzymes capables d’hydrolyser ses composants. Les sucres fermentescibles libérés suite à cette hydrolyse sont utilisables dans le cadre de la production du bioéthanol de seconde génération.</a:t>
            </a:r>
          </a:p>
        </p:txBody>
      </p:sp>
      <p:sp>
        <p:nvSpPr>
          <p:cNvPr id="65" name="Rectangle 64"/>
          <p:cNvSpPr/>
          <p:nvPr/>
        </p:nvSpPr>
        <p:spPr>
          <a:xfrm>
            <a:off x="3643314" y="6444208"/>
            <a:ext cx="2928958" cy="19140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00" b="1" i="1" dirty="0" smtClean="0">
                <a:latin typeface="Times New Roman" pitchFamily="18" charset="0"/>
                <a:cs typeface="Times New Roman" pitchFamily="18" charset="0"/>
              </a:rPr>
              <a:t>d’intérêt.</a:t>
            </a:r>
          </a:p>
        </p:txBody>
      </p:sp>
      <p:sp>
        <p:nvSpPr>
          <p:cNvPr id="66" name="Rectangle 65"/>
          <p:cNvSpPr/>
          <p:nvPr/>
        </p:nvSpPr>
        <p:spPr>
          <a:xfrm>
            <a:off x="3500438" y="8501058"/>
            <a:ext cx="3214710" cy="500098"/>
          </a:xfrm>
          <a:prstGeom prst="rect">
            <a:avLst/>
          </a:prstGeom>
          <a:gradFill flip="none" rotWithShape="1">
            <a:gsLst>
              <a:gs pos="0">
                <a:srgbClr val="009E00">
                  <a:shade val="30000"/>
                  <a:satMod val="115000"/>
                </a:srgbClr>
              </a:gs>
              <a:gs pos="50000">
                <a:srgbClr val="009E00">
                  <a:shade val="67500"/>
                  <a:satMod val="115000"/>
                </a:srgbClr>
              </a:gs>
              <a:gs pos="100000">
                <a:srgbClr val="009E00">
                  <a:shade val="100000"/>
                  <a:satMod val="115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BE" sz="1000" b="1" i="1" u="sng" dirty="0" smtClean="0">
                <a:solidFill>
                  <a:schemeClr val="bg1"/>
                </a:solidFill>
                <a:latin typeface="+mj-lt"/>
                <a:cs typeface="Times New Roman" pitchFamily="18" charset="0"/>
              </a:rPr>
              <a:t>REMERCIEMENTS</a:t>
            </a:r>
          </a:p>
          <a:p>
            <a:pPr algn="just"/>
            <a:r>
              <a:rPr lang="fr-BE" sz="1000" b="1" i="1" dirty="0" smtClean="0">
                <a:solidFill>
                  <a:schemeClr val="bg1"/>
                </a:solidFill>
                <a:latin typeface="+mj-lt"/>
                <a:cs typeface="Times New Roman" pitchFamily="18" charset="0"/>
              </a:rPr>
              <a:t>Ce travail est soutenu par un contrat d’Action de Recherche Concertée (accord </a:t>
            </a:r>
            <a:r>
              <a:rPr lang="fr-BE" sz="1000" b="1" i="1" dirty="0" err="1" smtClean="0">
                <a:solidFill>
                  <a:schemeClr val="bg1"/>
                </a:solidFill>
                <a:latin typeface="+mj-lt"/>
                <a:cs typeface="Times New Roman" pitchFamily="18" charset="0"/>
              </a:rPr>
              <a:t>FUSAGx</a:t>
            </a:r>
            <a:r>
              <a:rPr lang="fr-BE" sz="1000" b="1" i="1" dirty="0" smtClean="0">
                <a:solidFill>
                  <a:schemeClr val="bg1"/>
                </a:solidFill>
                <a:latin typeface="+mj-lt"/>
                <a:cs typeface="Times New Roman" pitchFamily="18" charset="0"/>
              </a:rPr>
              <a:t> n</a:t>
            </a:r>
            <a:r>
              <a:rPr lang="fr-BE" sz="1000" b="1" i="1" baseline="30000" dirty="0" smtClean="0">
                <a:solidFill>
                  <a:schemeClr val="bg1"/>
                </a:solidFill>
                <a:latin typeface="+mj-lt"/>
                <a:cs typeface="Times New Roman" pitchFamily="18" charset="0"/>
              </a:rPr>
              <a:t>o</a:t>
            </a:r>
            <a:r>
              <a:rPr lang="fr-BE" sz="1000" b="1" i="1" dirty="0" smtClean="0">
                <a:solidFill>
                  <a:schemeClr val="bg1"/>
                </a:solidFill>
                <a:latin typeface="+mj-lt"/>
                <a:cs typeface="Times New Roman" pitchFamily="18" charset="0"/>
              </a:rPr>
              <a:t> ARC 08-13/02)</a:t>
            </a:r>
          </a:p>
        </p:txBody>
      </p:sp>
      <p:pic>
        <p:nvPicPr>
          <p:cNvPr id="6" name="Picture 2"/>
          <p:cNvPicPr>
            <a:picLocks noChangeAspect="1" noChangeArrowheads="1"/>
          </p:cNvPicPr>
          <p:nvPr/>
        </p:nvPicPr>
        <p:blipFill>
          <a:blip r:embed="rId15" cstate="print"/>
          <a:srcRect/>
          <a:stretch>
            <a:fillRect/>
          </a:stretch>
        </p:blipFill>
        <p:spPr bwMode="auto">
          <a:xfrm>
            <a:off x="4149080" y="6804248"/>
            <a:ext cx="558552" cy="569293"/>
          </a:xfrm>
          <a:prstGeom prst="rect">
            <a:avLst/>
          </a:prstGeom>
          <a:noFill/>
          <a:ln w="9525">
            <a:noFill/>
            <a:miter lim="800000"/>
            <a:headEnd/>
            <a:tailEnd/>
          </a:ln>
        </p:spPr>
      </p:pic>
      <p:sp>
        <p:nvSpPr>
          <p:cNvPr id="56" name="Rectangle 55"/>
          <p:cNvSpPr/>
          <p:nvPr/>
        </p:nvSpPr>
        <p:spPr>
          <a:xfrm>
            <a:off x="3789040" y="6516216"/>
            <a:ext cx="1296144" cy="214314"/>
          </a:xfrm>
          <a:prstGeom prst="rect">
            <a:avLst/>
          </a:prstGeom>
          <a:solidFill>
            <a:srgbClr val="FFE575"/>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900" b="1" i="1" dirty="0" smtClean="0">
                <a:solidFill>
                  <a:srgbClr val="453559"/>
                </a:solidFill>
                <a:latin typeface="+mj-lt"/>
                <a:cs typeface="Times New Roman" pitchFamily="18" charset="0"/>
              </a:rPr>
              <a:t>Production d’enzyme</a:t>
            </a:r>
            <a:endParaRPr lang="fr-FR" sz="900" b="1" i="1" dirty="0" smtClean="0">
              <a:solidFill>
                <a:srgbClr val="453559"/>
              </a:solidFill>
              <a:latin typeface="+mj-lt"/>
              <a:cs typeface="Times New Roman" pitchFamily="18" charset="0"/>
            </a:endParaRPr>
          </a:p>
        </p:txBody>
      </p:sp>
      <p:cxnSp>
        <p:nvCxnSpPr>
          <p:cNvPr id="59" name="Connecteur droit avec flèche 58"/>
          <p:cNvCxnSpPr/>
          <p:nvPr/>
        </p:nvCxnSpPr>
        <p:spPr>
          <a:xfrm>
            <a:off x="5013176" y="7164288"/>
            <a:ext cx="21602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7" name="Picture 4" descr="http://t0.gstatic.com/images?q=tbn:ANd9GcS8eDZyRVsovOev4zxDPmMgXzaKJKUTebWA1AnAwe72mwBxj1eoRA"/>
          <p:cNvPicPr>
            <a:picLocks noChangeAspect="1" noChangeArrowheads="1"/>
          </p:cNvPicPr>
          <p:nvPr/>
        </p:nvPicPr>
        <p:blipFill>
          <a:blip r:embed="rId16" cstate="print"/>
          <a:srcRect/>
          <a:stretch>
            <a:fillRect/>
          </a:stretch>
        </p:blipFill>
        <p:spPr bwMode="auto">
          <a:xfrm>
            <a:off x="5589240" y="7020272"/>
            <a:ext cx="540060" cy="360040"/>
          </a:xfrm>
          <a:prstGeom prst="rect">
            <a:avLst/>
          </a:prstGeom>
          <a:noFill/>
        </p:spPr>
      </p:pic>
      <p:sp>
        <p:nvSpPr>
          <p:cNvPr id="68" name="Rectangle 67"/>
          <p:cNvSpPr/>
          <p:nvPr/>
        </p:nvSpPr>
        <p:spPr>
          <a:xfrm>
            <a:off x="5229200" y="6516216"/>
            <a:ext cx="1224136" cy="504056"/>
          </a:xfrm>
          <a:prstGeom prst="rect">
            <a:avLst/>
          </a:prstGeom>
          <a:solidFill>
            <a:srgbClr val="FFE575"/>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900" b="1" i="1" dirty="0" smtClean="0">
                <a:solidFill>
                  <a:srgbClr val="453559"/>
                </a:solidFill>
                <a:latin typeface="+mj-lt"/>
                <a:cs typeface="Times New Roman" pitchFamily="18" charset="0"/>
              </a:rPr>
              <a:t>Action sur sciure de bois, son de blé, drêche de blé, etc.</a:t>
            </a:r>
            <a:endParaRPr lang="fr-FR" sz="900" b="1" i="1" dirty="0" smtClean="0">
              <a:solidFill>
                <a:srgbClr val="453559"/>
              </a:solidFill>
              <a:latin typeface="+mj-lt"/>
              <a:cs typeface="Times New Roman" pitchFamily="18" charset="0"/>
            </a:endParaRPr>
          </a:p>
        </p:txBody>
      </p:sp>
      <p:cxnSp>
        <p:nvCxnSpPr>
          <p:cNvPr id="69" name="Connecteur droit avec flèche 68"/>
          <p:cNvCxnSpPr/>
          <p:nvPr/>
        </p:nvCxnSpPr>
        <p:spPr>
          <a:xfrm flipH="1">
            <a:off x="4941168" y="7380312"/>
            <a:ext cx="360040" cy="2880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3789040" y="8100392"/>
            <a:ext cx="1296144" cy="214314"/>
          </a:xfrm>
          <a:prstGeom prst="rect">
            <a:avLst/>
          </a:prstGeom>
          <a:solidFill>
            <a:srgbClr val="FFE575"/>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900" b="1" i="1" dirty="0" smtClean="0">
                <a:solidFill>
                  <a:srgbClr val="453559"/>
                </a:solidFill>
                <a:latin typeface="+mj-lt"/>
                <a:cs typeface="Times New Roman" pitchFamily="18" charset="0"/>
              </a:rPr>
              <a:t>Sucres fermentescibles</a:t>
            </a:r>
            <a:endParaRPr lang="fr-FR" sz="900" b="1" i="1" dirty="0" smtClean="0">
              <a:solidFill>
                <a:srgbClr val="453559"/>
              </a:solidFill>
              <a:latin typeface="+mj-lt"/>
              <a:cs typeface="Times New Roman" pitchFamily="18" charset="0"/>
            </a:endParaRPr>
          </a:p>
        </p:txBody>
      </p:sp>
      <p:pic>
        <p:nvPicPr>
          <p:cNvPr id="1033" name="Picture 9"/>
          <p:cNvPicPr>
            <a:picLocks noChangeAspect="1" noChangeArrowheads="1"/>
          </p:cNvPicPr>
          <p:nvPr/>
        </p:nvPicPr>
        <p:blipFill>
          <a:blip r:embed="rId17" cstate="print"/>
          <a:srcRect/>
          <a:stretch>
            <a:fillRect/>
          </a:stretch>
        </p:blipFill>
        <p:spPr bwMode="auto">
          <a:xfrm>
            <a:off x="4077072" y="7380312"/>
            <a:ext cx="648072" cy="579855"/>
          </a:xfrm>
          <a:prstGeom prst="rect">
            <a:avLst/>
          </a:prstGeom>
          <a:noFill/>
          <a:ln w="9525">
            <a:noFill/>
            <a:miter lim="800000"/>
            <a:headEnd/>
            <a:tailEnd/>
          </a:ln>
        </p:spPr>
      </p:pic>
      <p:cxnSp>
        <p:nvCxnSpPr>
          <p:cNvPr id="74" name="Connecteur droit avec flèche 73"/>
          <p:cNvCxnSpPr/>
          <p:nvPr/>
        </p:nvCxnSpPr>
        <p:spPr>
          <a:xfrm>
            <a:off x="5013176" y="7884368"/>
            <a:ext cx="216024"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5" name="Rectangle 74"/>
          <p:cNvSpPr/>
          <p:nvPr/>
        </p:nvSpPr>
        <p:spPr>
          <a:xfrm>
            <a:off x="5373216" y="8100392"/>
            <a:ext cx="936104" cy="216024"/>
          </a:xfrm>
          <a:prstGeom prst="rect">
            <a:avLst/>
          </a:prstGeom>
          <a:solidFill>
            <a:srgbClr val="FFE575"/>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900" b="1" i="1" u="sng" dirty="0" smtClean="0">
                <a:solidFill>
                  <a:srgbClr val="453559"/>
                </a:solidFill>
                <a:latin typeface="+mj-lt"/>
                <a:cs typeface="Times New Roman" pitchFamily="18" charset="0"/>
              </a:rPr>
              <a:t>BIOETHANOL</a:t>
            </a:r>
            <a:endParaRPr lang="fr-FR" sz="900" b="1" i="1" u="sng" dirty="0" smtClean="0">
              <a:solidFill>
                <a:srgbClr val="453559"/>
              </a:solidFill>
              <a:latin typeface="+mj-lt"/>
              <a:cs typeface="Times New Roman" pitchFamily="18" charset="0"/>
            </a:endParaRPr>
          </a:p>
        </p:txBody>
      </p:sp>
      <p:pic>
        <p:nvPicPr>
          <p:cNvPr id="1043" name="Picture 19" descr="http://1.bp.blogspot.com/-AdLhMIXB9mg/Tjm0AvhGBHI/AAAAAAAAAK0/dTnHpqqKz5c/s1600/ethanol.gif"/>
          <p:cNvPicPr>
            <a:picLocks noChangeAspect="1" noChangeArrowheads="1"/>
          </p:cNvPicPr>
          <p:nvPr/>
        </p:nvPicPr>
        <p:blipFill>
          <a:blip r:embed="rId18" cstate="print"/>
          <a:srcRect/>
          <a:stretch>
            <a:fillRect/>
          </a:stretch>
        </p:blipFill>
        <p:spPr bwMode="auto">
          <a:xfrm>
            <a:off x="5445224" y="7452320"/>
            <a:ext cx="864096" cy="59902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985</TotalTime>
  <Words>321</Words>
  <Application>Microsoft Office PowerPoint</Application>
  <PresentationFormat>Affichage à l'écran (4:3)</PresentationFormat>
  <Paragraphs>68</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Office Theme</vt:lpstr>
      <vt:lpstr>Diapositive 1</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Titres</dc:title>
  <dc:creator> </dc:creator>
  <cp:lastModifiedBy>s088778</cp:lastModifiedBy>
  <cp:revision>84</cp:revision>
  <dcterms:created xsi:type="dcterms:W3CDTF">2009-10-15T05:29:38Z</dcterms:created>
  <dcterms:modified xsi:type="dcterms:W3CDTF">2012-11-13T09:00:09Z</dcterms:modified>
</cp:coreProperties>
</file>