
<file path=[Content_Types].xml><?xml version="1.0" encoding="utf-8"?>
<Types xmlns="http://schemas.openxmlformats.org/package/2006/content-types">
  <Default Extension="jpg" ContentType="image/jpeg"/>
  <Default Extension="emf" ContentType="image/x-emf"/>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wmf" ContentType="image/x-wmf"/>
  <Default Extension="docx" ContentType="application/vnd.openxmlformats-officedocument.wordprocessingml.document"/>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9601200" cy="12801600" type="A3"/>
  <p:notesSz cx="6858000" cy="9144000"/>
  <p:defaultTextStyle>
    <a:defPPr>
      <a:defRPr lang="fr-FR"/>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66"/>
    <a:srgbClr val="66FFCC"/>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576" autoAdjust="0"/>
  </p:normalViewPr>
  <p:slideViewPr>
    <p:cSldViewPr>
      <p:cViewPr>
        <p:scale>
          <a:sx n="100" d="100"/>
          <a:sy n="100" d="100"/>
        </p:scale>
        <p:origin x="-880" y="4008"/>
      </p:cViewPr>
      <p:guideLst>
        <p:guide orient="horz" pos="4032"/>
        <p:guide pos="302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64417-5CF6-4FAC-BFAB-5D8BECA4BD6B}" type="datetimeFigureOut">
              <a:rPr lang="fr-BE" smtClean="0"/>
              <a:t>29/11/12</a:t>
            </a:fld>
            <a:endParaRPr lang="fr-BE"/>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9F886-54B6-48A7-B47A-0274BAC943BD}" type="slidenum">
              <a:rPr lang="fr-BE" smtClean="0"/>
              <a:t>‹#›</a:t>
            </a:fld>
            <a:endParaRPr lang="fr-BE"/>
          </a:p>
        </p:txBody>
      </p:sp>
    </p:spTree>
    <p:extLst>
      <p:ext uri="{BB962C8B-B14F-4D97-AF65-F5344CB8AC3E}">
        <p14:creationId xmlns:p14="http://schemas.microsoft.com/office/powerpoint/2010/main" val="2979975160"/>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68A1AF-C56D-6C44-A4A2-F21D6A6EEF24}"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76924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601200" cy="12801600"/>
          </a:xfrm>
          <a:prstGeom prst="rect">
            <a:avLst/>
          </a:prstGeom>
        </p:spPr>
      </p:pic>
      <p:sp>
        <p:nvSpPr>
          <p:cNvPr id="2" name="Title 1"/>
          <p:cNvSpPr>
            <a:spLocks noGrp="1"/>
          </p:cNvSpPr>
          <p:nvPr>
            <p:ph type="ctrTitle"/>
          </p:nvPr>
        </p:nvSpPr>
        <p:spPr>
          <a:xfrm>
            <a:off x="818436" y="2981116"/>
            <a:ext cx="7962662" cy="3135206"/>
          </a:xfrm>
        </p:spPr>
        <p:txBody>
          <a:bodyPr anchor="b" anchorCtr="0"/>
          <a:lstStyle>
            <a:lvl1pPr>
              <a:defRPr sz="7600"/>
            </a:lvl1pPr>
          </a:lstStyle>
          <a:p>
            <a:r>
              <a:rPr lang="fr-FR" smtClean="0"/>
              <a:t>Cliquez et modifiez le titre</a:t>
            </a:r>
            <a:endParaRPr lang="en-US" dirty="0"/>
          </a:p>
        </p:txBody>
      </p:sp>
      <p:sp>
        <p:nvSpPr>
          <p:cNvPr id="3" name="Subtitle 2"/>
          <p:cNvSpPr>
            <a:spLocks noGrp="1"/>
          </p:cNvSpPr>
          <p:nvPr>
            <p:ph type="subTitle" idx="1"/>
          </p:nvPr>
        </p:nvSpPr>
        <p:spPr>
          <a:xfrm>
            <a:off x="818438" y="6116320"/>
            <a:ext cx="7962661" cy="3271520"/>
          </a:xfrm>
        </p:spPr>
        <p:txBody>
          <a:bodyPr/>
          <a:lstStyle>
            <a:lvl1pPr marL="0" indent="0" algn="ctr">
              <a:lnSpc>
                <a:spcPct val="110000"/>
              </a:lnSpc>
              <a:spcBef>
                <a:spcPts val="840"/>
              </a:spcBef>
              <a:buNone/>
              <a:defRPr>
                <a:solidFill>
                  <a:schemeClr val="bg1"/>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601200" cy="12801600"/>
          </a:xfrm>
          <a:prstGeom prst="rect">
            <a:avLst/>
          </a:prstGeom>
        </p:spPr>
      </p:pic>
      <p:sp>
        <p:nvSpPr>
          <p:cNvPr id="2" name="Title 1"/>
          <p:cNvSpPr>
            <a:spLocks noGrp="1"/>
          </p:cNvSpPr>
          <p:nvPr>
            <p:ph type="title"/>
          </p:nvPr>
        </p:nvSpPr>
        <p:spPr>
          <a:xfrm>
            <a:off x="1015126" y="1564640"/>
            <a:ext cx="3648456" cy="3022600"/>
          </a:xfrm>
        </p:spPr>
        <p:txBody>
          <a:bodyPr vert="horz" lIns="128016" tIns="64008" rIns="128016" bIns="64008" rtlCol="0" anchor="b">
            <a:noAutofit/>
          </a:bodyPr>
          <a:lstStyle>
            <a:lvl1pPr algn="ctr" defTabSz="1280160" rtl="0" eaLnBrk="1" latinLnBrk="0" hangingPunct="1">
              <a:lnSpc>
                <a:spcPct val="95000"/>
              </a:lnSpc>
              <a:spcBef>
                <a:spcPct val="0"/>
              </a:spcBef>
              <a:buNone/>
              <a:defRPr lang="en-US" sz="42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Picture Placeholder 2"/>
          <p:cNvSpPr>
            <a:spLocks noGrp="1"/>
          </p:cNvSpPr>
          <p:nvPr>
            <p:ph type="pic" idx="1"/>
          </p:nvPr>
        </p:nvSpPr>
        <p:spPr>
          <a:xfrm>
            <a:off x="4964287" y="1564640"/>
            <a:ext cx="3648456" cy="85344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800" b="1"/>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015126" y="4618615"/>
            <a:ext cx="3648456" cy="5120640"/>
          </a:xfrm>
        </p:spPr>
        <p:txBody>
          <a:bodyPr vert="horz" lIns="128016" tIns="64008" rIns="128016" bIns="64008" rtlCol="0">
            <a:normAutofit/>
          </a:bodyPr>
          <a:lstStyle>
            <a:lvl1pPr marL="0" indent="0" algn="ctr">
              <a:lnSpc>
                <a:spcPct val="110000"/>
              </a:lnSpc>
              <a:spcBef>
                <a:spcPts val="840"/>
              </a:spcBef>
              <a:buNone/>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marL="0" lvl="0" indent="0" algn="ctr" defTabSz="1280160" rtl="0" eaLnBrk="1" latinLnBrk="0" hangingPunct="1">
              <a:spcBef>
                <a:spcPts val="2800"/>
              </a:spcBef>
              <a:spcAft>
                <a:spcPts val="0"/>
              </a:spcAft>
              <a:buSzPct val="90000"/>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vec légende, alt.">
    <p:spTree>
      <p:nvGrpSpPr>
        <p:cNvPr id="1" name=""/>
        <p:cNvGrpSpPr/>
        <p:nvPr/>
      </p:nvGrpSpPr>
      <p:grpSpPr>
        <a:xfrm>
          <a:off x="0" y="0"/>
          <a:ext cx="0" cy="0"/>
          <a:chOff x="0" y="0"/>
          <a:chExt cx="0" cy="0"/>
        </a:xfrm>
      </p:grpSpPr>
      <p:sp>
        <p:nvSpPr>
          <p:cNvPr id="2" name="Title 1"/>
          <p:cNvSpPr>
            <a:spLocks noGrp="1"/>
          </p:cNvSpPr>
          <p:nvPr>
            <p:ph type="title"/>
          </p:nvPr>
        </p:nvSpPr>
        <p:spPr>
          <a:xfrm>
            <a:off x="818436" y="167341"/>
            <a:ext cx="7962662" cy="2133600"/>
          </a:xfrm>
        </p:spPr>
        <p:txBody>
          <a:bodyPr/>
          <a:lstStyle/>
          <a:p>
            <a:r>
              <a:rPr lang="fr-FR" smtClean="0"/>
              <a:t>Cliquez et modifiez le titre</a:t>
            </a:r>
            <a:endParaRPr lang="en-US" dirty="0"/>
          </a:p>
        </p:txBody>
      </p:sp>
      <p:sp>
        <p:nvSpPr>
          <p:cNvPr id="4" name="Date Placeholder 3"/>
          <p:cNvSpPr>
            <a:spLocks noGrp="1"/>
          </p:cNvSpPr>
          <p:nvPr>
            <p:ph type="dt" sz="half" idx="10"/>
          </p:nvPr>
        </p:nvSpPr>
        <p:spPr/>
        <p:txBody>
          <a:bodyPr/>
          <a:lstStyle/>
          <a:p>
            <a:pPr defTabSz="640080"/>
            <a:fld id="{E89D1117-2F5B-1446-8F78-D617B009EF87}" type="datetimeFigureOut">
              <a:rPr lang="fr-FR" smtClean="0">
                <a:solidFill>
                  <a:prstClr val="white">
                    <a:tint val="75000"/>
                  </a:prstClr>
                </a:solidFill>
              </a:rPr>
              <a:pPr defTabSz="640080"/>
              <a:t>29/11/12</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pPr defTabSz="640080"/>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pPr defTabSz="640080"/>
            <a:fld id="{C0705199-9922-B348-A2A9-74EA941C60AF}" type="slidenum">
              <a:rPr lang="fr-FR" smtClean="0">
                <a:solidFill>
                  <a:prstClr val="white">
                    <a:tint val="75000"/>
                  </a:prstClr>
                </a:solidFill>
              </a:rPr>
              <a:pPr defTabSz="640080"/>
              <a:t>‹#›</a:t>
            </a:fld>
            <a:endParaRPr lang="fr-FR">
              <a:solidFill>
                <a:prstClr val="white">
                  <a:tint val="75000"/>
                </a:prstClr>
              </a:solidFill>
            </a:endParaRPr>
          </a:p>
        </p:txBody>
      </p:sp>
      <p:sp>
        <p:nvSpPr>
          <p:cNvPr id="8" name="Text Placeholder 3"/>
          <p:cNvSpPr>
            <a:spLocks noGrp="1"/>
          </p:cNvSpPr>
          <p:nvPr>
            <p:ph type="body" sz="half" idx="2"/>
          </p:nvPr>
        </p:nvSpPr>
        <p:spPr>
          <a:xfrm>
            <a:off x="818436" y="2560320"/>
            <a:ext cx="7962662" cy="2560320"/>
          </a:xfrm>
        </p:spPr>
        <p:txBody>
          <a:bodyPr vert="horz" lIns="128016" tIns="64008" rIns="128016" bIns="64008" rtlCol="0">
            <a:normAutofit/>
          </a:bodyPr>
          <a:lstStyle>
            <a:lvl1pPr marL="0" indent="0" algn="ctr">
              <a:lnSpc>
                <a:spcPct val="110000"/>
              </a:lnSpc>
              <a:spcBef>
                <a:spcPts val="840"/>
              </a:spcBef>
              <a:buNone/>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marL="0" lvl="0" indent="0" algn="ctr" defTabSz="1280160" rtl="0" eaLnBrk="1" latinLnBrk="0" hangingPunct="1">
              <a:spcBef>
                <a:spcPts val="2800"/>
              </a:spcBef>
              <a:spcAft>
                <a:spcPts val="0"/>
              </a:spcAft>
              <a:buSzPct val="90000"/>
              <a:buFont typeface="Wingdings" pitchFamily="2" charset="2"/>
              <a:buNone/>
            </a:pPr>
            <a:r>
              <a:rPr lang="fr-FR" smtClean="0"/>
              <a:t>Cliquez pour modifier les styles du texte du masque</a:t>
            </a:r>
          </a:p>
        </p:txBody>
      </p:sp>
      <p:sp>
        <p:nvSpPr>
          <p:cNvPr id="9" name="Picture Placeholder 2"/>
          <p:cNvSpPr>
            <a:spLocks noGrp="1"/>
          </p:cNvSpPr>
          <p:nvPr>
            <p:ph type="pic" idx="1"/>
          </p:nvPr>
        </p:nvSpPr>
        <p:spPr>
          <a:xfrm>
            <a:off x="2640330" y="5120640"/>
            <a:ext cx="4320540" cy="526288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800" b="1"/>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fr-FR" smtClean="0"/>
              <a:t>Faire glisser l'image vers l'espace réservé ou cliquer sur l'icône pour l'ajouter</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lvl1pPr marL="512064" indent="-512064">
              <a:defRPr/>
            </a:lvl1pPr>
            <a:lvl2pPr marL="1024128" indent="-512064">
              <a:defRPr/>
            </a:lvl2pPr>
            <a:lvl3pPr marL="1536192" indent="-512064">
              <a:defRPr/>
            </a:lvl3pPr>
            <a:lvl4pPr marL="2048256" indent="-512064">
              <a:defRPr/>
            </a:lvl4pPr>
            <a:lvl5pPr marL="2560320" indent="-512064">
              <a:defRPr/>
            </a:lvl5pPr>
            <a:lvl6pPr marL="3072384" indent="-512064">
              <a:defRPr/>
            </a:lvl6pPr>
            <a:lvl7pPr marL="3584448" indent="-512064">
              <a:defRPr/>
            </a:lvl7pPr>
            <a:lvl8pPr marL="4096512" indent="-512064">
              <a:defRPr/>
            </a:lvl8pPr>
            <a:lvl9pPr marL="4608576" indent="-512064">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601200" cy="12801600"/>
          </a:xfrm>
          <a:prstGeom prst="rect">
            <a:avLst/>
          </a:prstGeom>
        </p:spPr>
      </p:pic>
      <p:sp>
        <p:nvSpPr>
          <p:cNvPr id="2" name="Vertical Title 1"/>
          <p:cNvSpPr>
            <a:spLocks noGrp="1"/>
          </p:cNvSpPr>
          <p:nvPr>
            <p:ph type="title" orient="vert"/>
          </p:nvPr>
        </p:nvSpPr>
        <p:spPr>
          <a:xfrm>
            <a:off x="7600950" y="1564642"/>
            <a:ext cx="1760220" cy="9432291"/>
          </a:xfrm>
        </p:spPr>
        <p:txBody>
          <a:bodyPr vert="eaVert"/>
          <a:lstStyle>
            <a:lvl1pPr>
              <a:defRPr sz="5000"/>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818436" y="1564642"/>
            <a:ext cx="6320790" cy="943229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Diapositive de titre avec imag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601200" cy="12801600"/>
          </a:xfrm>
          <a:prstGeom prst="rect">
            <a:avLst/>
          </a:prstGeom>
        </p:spPr>
      </p:pic>
      <p:sp>
        <p:nvSpPr>
          <p:cNvPr id="2" name="Title 1"/>
          <p:cNvSpPr>
            <a:spLocks noGrp="1"/>
          </p:cNvSpPr>
          <p:nvPr>
            <p:ph type="title"/>
          </p:nvPr>
        </p:nvSpPr>
        <p:spPr>
          <a:xfrm>
            <a:off x="820903" y="6074486"/>
            <a:ext cx="7959395" cy="3146014"/>
          </a:xfrm>
        </p:spPr>
        <p:txBody>
          <a:bodyPr vert="horz" lIns="128016" tIns="64008" rIns="128016" bIns="64008" rtlCol="0" anchor="b" anchorCtr="0">
            <a:noAutofit/>
          </a:bodyPr>
          <a:lstStyle>
            <a:lvl1pPr algn="ctr" defTabSz="1280160" rtl="0" eaLnBrk="1" latinLnBrk="0" hangingPunct="1">
              <a:lnSpc>
                <a:spcPct val="95000"/>
              </a:lnSpc>
              <a:spcBef>
                <a:spcPct val="0"/>
              </a:spcBef>
              <a:buNone/>
              <a:defRPr lang="en-US" sz="76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Picture Placeholder 2"/>
          <p:cNvSpPr>
            <a:spLocks noGrp="1"/>
          </p:cNvSpPr>
          <p:nvPr>
            <p:ph type="pic" idx="1"/>
          </p:nvPr>
        </p:nvSpPr>
        <p:spPr>
          <a:xfrm>
            <a:off x="2640330" y="853440"/>
            <a:ext cx="4320540" cy="512064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800" b="1"/>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820903" y="9245600"/>
            <a:ext cx="7959395" cy="1706880"/>
          </a:xfrm>
        </p:spPr>
        <p:txBody>
          <a:bodyPr>
            <a:normAutofit/>
          </a:bodyPr>
          <a:lstStyle>
            <a:lvl1pPr marL="0" indent="0" algn="ctr">
              <a:spcBef>
                <a:spcPts val="420"/>
              </a:spcBef>
              <a:buNone/>
              <a:defRPr sz="34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pPr defTabSz="640080"/>
            <a:fld id="{E89D1117-2F5B-1446-8F78-D617B009EF87}" type="datetimeFigureOut">
              <a:rPr lang="fr-FR" smtClean="0">
                <a:solidFill>
                  <a:prstClr val="white">
                    <a:tint val="75000"/>
                  </a:prstClr>
                </a:solidFill>
              </a:rPr>
              <a:pPr defTabSz="640080"/>
              <a:t>29/11/12</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pPr defTabSz="640080"/>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pPr defTabSz="640080"/>
            <a:fld id="{C0705199-9922-B348-A2A9-74EA941C60AF}" type="slidenum">
              <a:rPr lang="fr-FR" smtClean="0">
                <a:solidFill>
                  <a:prstClr val="white">
                    <a:tint val="75000"/>
                  </a:prstClr>
                </a:solidFill>
              </a:rPr>
              <a:pPr defTabSz="640080"/>
              <a:t>‹#›</a:t>
            </a:fld>
            <a:endParaRPr lang="fr-FR">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601200" cy="12801600"/>
          </a:xfrm>
          <a:prstGeom prst="rect">
            <a:avLst/>
          </a:prstGeom>
        </p:spPr>
      </p:pic>
      <p:sp>
        <p:nvSpPr>
          <p:cNvPr id="2" name="Title 1"/>
          <p:cNvSpPr>
            <a:spLocks noGrp="1"/>
          </p:cNvSpPr>
          <p:nvPr>
            <p:ph type="title"/>
          </p:nvPr>
        </p:nvSpPr>
        <p:spPr>
          <a:xfrm>
            <a:off x="846773" y="3037418"/>
            <a:ext cx="7959395" cy="3140659"/>
          </a:xfrm>
        </p:spPr>
        <p:txBody>
          <a:bodyPr vert="horz" lIns="128016" tIns="64008" rIns="128016" bIns="64008" rtlCol="0" anchor="b" anchorCtr="0">
            <a:noAutofit/>
          </a:bodyPr>
          <a:lstStyle>
            <a:lvl1pPr algn="ctr" defTabSz="1280160" rtl="0" eaLnBrk="1" latinLnBrk="0" hangingPunct="1">
              <a:lnSpc>
                <a:spcPct val="95000"/>
              </a:lnSpc>
              <a:spcBef>
                <a:spcPct val="0"/>
              </a:spcBef>
              <a:buNone/>
              <a:defRPr lang="en-US" sz="62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Text Placeholder 2"/>
          <p:cNvSpPr>
            <a:spLocks noGrp="1"/>
          </p:cNvSpPr>
          <p:nvPr>
            <p:ph type="body" idx="1"/>
          </p:nvPr>
        </p:nvSpPr>
        <p:spPr>
          <a:xfrm>
            <a:off x="846773" y="6177567"/>
            <a:ext cx="7959395" cy="3277210"/>
          </a:xfrm>
        </p:spPr>
        <p:txBody>
          <a:bodyPr vert="horz" lIns="128016" tIns="64008" rIns="128016" bIns="64008" rtlCol="0">
            <a:normAutofit/>
          </a:bodyPr>
          <a:lstStyle>
            <a:lvl1pPr marL="0" indent="0" algn="ctr" defTabSz="1280160" rtl="0" eaLnBrk="1" latinLnBrk="0" hangingPunct="1">
              <a:lnSpc>
                <a:spcPct val="110000"/>
              </a:lnSpc>
              <a:spcBef>
                <a:spcPts val="840"/>
              </a:spcBef>
              <a:spcAft>
                <a:spcPts val="0"/>
              </a:spcAft>
              <a:buSzPct val="90000"/>
              <a:buFont typeface="Wingdings" pitchFamily="2" charset="2"/>
              <a:buNone/>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1015128" y="2987040"/>
            <a:ext cx="3706063" cy="8005267"/>
          </a:xfrm>
        </p:spPr>
        <p:txBody>
          <a:bodyPr>
            <a:normAutofit/>
          </a:bodyPr>
          <a:lstStyle>
            <a:lvl1pPr marL="324485" indent="-324485">
              <a:defRPr sz="2500"/>
            </a:lvl1pPr>
            <a:lvl2pPr marL="640080" indent="-324485">
              <a:defRPr sz="2500"/>
            </a:lvl2pPr>
            <a:lvl3pPr marL="964565" indent="-324485">
              <a:defRPr sz="2500"/>
            </a:lvl3pPr>
            <a:lvl4pPr marL="1280160" indent="-324485">
              <a:defRPr sz="2500"/>
            </a:lvl4pPr>
            <a:lvl5pPr marL="1604645" indent="-324485">
              <a:defRPr sz="2500"/>
            </a:lvl5pPr>
            <a:lvl6pPr marL="1920240" indent="-324485">
              <a:defRPr sz="2500"/>
            </a:lvl6pPr>
            <a:lvl7pPr marL="2244725" indent="-324485">
              <a:defRPr sz="2500"/>
            </a:lvl7pPr>
            <a:lvl8pPr marL="2560320" indent="-324485">
              <a:defRPr sz="2500"/>
            </a:lvl8pPr>
            <a:lvl9pPr marL="2884805" indent="-324485">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Content Placeholder 3"/>
          <p:cNvSpPr>
            <a:spLocks noGrp="1"/>
          </p:cNvSpPr>
          <p:nvPr>
            <p:ph sz="half" idx="2"/>
          </p:nvPr>
        </p:nvSpPr>
        <p:spPr>
          <a:xfrm>
            <a:off x="4880610" y="2987040"/>
            <a:ext cx="3706063" cy="8005267"/>
          </a:xfrm>
        </p:spPr>
        <p:txBody>
          <a:bodyPr>
            <a:normAutofit/>
          </a:bodyPr>
          <a:lstStyle>
            <a:lvl1pPr marL="324485" indent="-324485">
              <a:defRPr sz="2500"/>
            </a:lvl1pPr>
            <a:lvl2pPr marL="640080" indent="-324485">
              <a:defRPr sz="2500"/>
            </a:lvl2pPr>
            <a:lvl3pPr marL="964565" indent="-324485">
              <a:defRPr sz="2500"/>
            </a:lvl3pPr>
            <a:lvl4pPr marL="1280160" indent="-324485">
              <a:defRPr sz="2500"/>
            </a:lvl4pPr>
            <a:lvl5pPr marL="1604645" indent="-324485">
              <a:defRPr sz="2500"/>
            </a:lvl5pPr>
            <a:lvl6pPr marL="1920240" indent="-324485">
              <a:defRPr sz="2500"/>
            </a:lvl6pPr>
            <a:lvl7pPr marL="2244725" indent="-324485">
              <a:defRPr sz="2500"/>
            </a:lvl7pPr>
            <a:lvl8pPr marL="2560320" indent="-324485">
              <a:defRPr sz="2500"/>
            </a:lvl8pPr>
            <a:lvl9pPr marL="2884805" indent="-324485">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014527" y="2376246"/>
            <a:ext cx="3706063" cy="1641686"/>
          </a:xfrm>
        </p:spPr>
        <p:txBody>
          <a:bodyPr anchor="b" anchorCtr="0">
            <a:noAutofit/>
          </a:bodyPr>
          <a:lstStyle>
            <a:lvl1pPr marL="0" indent="0" algn="ctr">
              <a:spcBef>
                <a:spcPts val="0"/>
              </a:spcBef>
              <a:buNone/>
              <a:defRPr sz="36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fr-FR" smtClean="0"/>
              <a:t>Cliquez pour modifier les styles du texte du masque</a:t>
            </a:r>
          </a:p>
        </p:txBody>
      </p:sp>
      <p:sp>
        <p:nvSpPr>
          <p:cNvPr id="4" name="Content Placeholder 3"/>
          <p:cNvSpPr>
            <a:spLocks noGrp="1"/>
          </p:cNvSpPr>
          <p:nvPr>
            <p:ph sz="half" idx="2"/>
          </p:nvPr>
        </p:nvSpPr>
        <p:spPr>
          <a:xfrm>
            <a:off x="1014527" y="4059768"/>
            <a:ext cx="3706063" cy="6937164"/>
          </a:xfrm>
        </p:spPr>
        <p:txBody>
          <a:bodyPr>
            <a:normAutofit/>
          </a:bodyPr>
          <a:lstStyle>
            <a:lvl1pPr marL="324485" indent="-324485">
              <a:defRPr sz="2500"/>
            </a:lvl1pPr>
            <a:lvl2pPr marL="640080" indent="-324485">
              <a:defRPr sz="2500"/>
            </a:lvl2pPr>
            <a:lvl3pPr marL="964565" indent="-324485">
              <a:defRPr sz="2500"/>
            </a:lvl3pPr>
            <a:lvl4pPr marL="1280160" indent="-324485">
              <a:defRPr sz="2500"/>
            </a:lvl4pPr>
            <a:lvl5pPr marL="1604645" indent="-324485">
              <a:defRPr sz="2500"/>
            </a:lvl5pPr>
            <a:lvl6pPr marL="1920240" indent="-324485">
              <a:tabLst/>
              <a:defRPr sz="2500"/>
            </a:lvl6pPr>
            <a:lvl7pPr marL="2244725" indent="-324485">
              <a:tabLst/>
              <a:defRPr sz="2500"/>
            </a:lvl7pPr>
            <a:lvl8pPr marL="2560320" indent="-324485">
              <a:tabLst/>
              <a:defRPr sz="2500"/>
            </a:lvl8pPr>
            <a:lvl9pPr marL="2884805" indent="-324485">
              <a:tabLst/>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77277" y="2376246"/>
            <a:ext cx="3706063" cy="1641686"/>
          </a:xfrm>
        </p:spPr>
        <p:txBody>
          <a:bodyPr anchor="b" anchorCtr="0">
            <a:noAutofit/>
          </a:bodyPr>
          <a:lstStyle>
            <a:lvl1pPr marL="0" indent="0" algn="ctr">
              <a:spcBef>
                <a:spcPts val="0"/>
              </a:spcBef>
              <a:buNone/>
              <a:defRPr sz="36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77277" y="4059768"/>
            <a:ext cx="3706063" cy="6937164"/>
          </a:xfrm>
        </p:spPr>
        <p:txBody>
          <a:bodyPr>
            <a:noAutofit/>
          </a:bodyPr>
          <a:lstStyle>
            <a:lvl1pPr marL="324485"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640080"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964565"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1280160"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604645"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920240"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2244725"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2560320" indent="-324485" algn="l" defTabSz="1280160" rtl="0" eaLnBrk="1" latinLnBrk="0" hangingPunct="1">
              <a:buSzPct val="90000"/>
              <a:buFont typeface="Wingdings" pitchFamily="2" charset="2"/>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884805" indent="-324485" algn="l" defTabSz="1280160" rtl="0" eaLnBrk="1" latinLnBrk="0" hangingPunct="1">
              <a:buSzPct val="90000"/>
              <a:buFont typeface="Wingdings" pitchFamily="2" charset="2"/>
              <a:defRPr lang="en-US" sz="25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8" name="Footer Placeholder 7"/>
          <p:cNvSpPr>
            <a:spLocks noGrp="1"/>
          </p:cNvSpPr>
          <p:nvPr>
            <p:ph type="ftr" sz="quarter" idx="11"/>
          </p:nvPr>
        </p:nvSpPr>
        <p:spPr/>
        <p:txBody>
          <a:bodyPr/>
          <a:lstStyle/>
          <a:p>
            <a:endParaRPr lang="fr-FR">
              <a:solidFill>
                <a:prstClr val="white">
                  <a:tint val="75000"/>
                </a:prstClr>
              </a:solidFill>
            </a:endParaRPr>
          </a:p>
        </p:txBody>
      </p:sp>
      <p:sp>
        <p:nvSpPr>
          <p:cNvPr id="9" name="Slide Number Placeholder 8"/>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4" name="Footer Placeholder 3"/>
          <p:cNvSpPr>
            <a:spLocks noGrp="1"/>
          </p:cNvSpPr>
          <p:nvPr>
            <p:ph type="ftr" sz="quarter" idx="11"/>
          </p:nvPr>
        </p:nvSpPr>
        <p:spPr/>
        <p:txBody>
          <a:bodyPr/>
          <a:lstStyle/>
          <a:p>
            <a:endParaRPr lang="fr-FR">
              <a:solidFill>
                <a:prstClr val="white">
                  <a:tint val="75000"/>
                </a:prstClr>
              </a:solidFill>
            </a:endParaRPr>
          </a:p>
        </p:txBody>
      </p:sp>
      <p:sp>
        <p:nvSpPr>
          <p:cNvPr id="5" name="Slide Number Placeholder 4"/>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601200" cy="12801600"/>
          </a:xfrm>
          <a:prstGeom prst="rect">
            <a:avLst/>
          </a:prstGeom>
        </p:spPr>
      </p:pic>
      <p:sp>
        <p:nvSpPr>
          <p:cNvPr id="2" name="Date Placeholder 1"/>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3" name="Footer Placeholder 2"/>
          <p:cNvSpPr>
            <a:spLocks noGrp="1"/>
          </p:cNvSpPr>
          <p:nvPr>
            <p:ph type="ftr" sz="quarter" idx="11"/>
          </p:nvPr>
        </p:nvSpPr>
        <p:spPr/>
        <p:txBody>
          <a:bodyPr/>
          <a:lstStyle/>
          <a:p>
            <a:endParaRPr lang="fr-FR">
              <a:solidFill>
                <a:prstClr val="white">
                  <a:tint val="75000"/>
                </a:prstClr>
              </a:solidFill>
            </a:endParaRPr>
          </a:p>
        </p:txBody>
      </p:sp>
      <p:sp>
        <p:nvSpPr>
          <p:cNvPr id="4" name="Slide Number Placeholder 3"/>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601200" cy="12801600"/>
          </a:xfrm>
          <a:prstGeom prst="rect">
            <a:avLst/>
          </a:prstGeom>
        </p:spPr>
      </p:pic>
      <p:sp>
        <p:nvSpPr>
          <p:cNvPr id="2" name="Title 1"/>
          <p:cNvSpPr>
            <a:spLocks noGrp="1"/>
          </p:cNvSpPr>
          <p:nvPr>
            <p:ph type="title"/>
          </p:nvPr>
        </p:nvSpPr>
        <p:spPr>
          <a:xfrm>
            <a:off x="1015126" y="1564640"/>
            <a:ext cx="3648456" cy="3022600"/>
          </a:xfrm>
        </p:spPr>
        <p:txBody>
          <a:bodyPr vert="horz" lIns="128016" tIns="64008" rIns="128016" bIns="64008" rtlCol="0" anchor="b">
            <a:noAutofit/>
          </a:bodyPr>
          <a:lstStyle>
            <a:lvl1pPr algn="ctr" defTabSz="1280160" rtl="0" eaLnBrk="1" latinLnBrk="0" hangingPunct="1">
              <a:lnSpc>
                <a:spcPct val="95000"/>
              </a:lnSpc>
              <a:spcBef>
                <a:spcPct val="0"/>
              </a:spcBef>
              <a:buNone/>
              <a:defRPr lang="en-US" sz="42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Content Placeholder 2"/>
          <p:cNvSpPr>
            <a:spLocks noGrp="1"/>
          </p:cNvSpPr>
          <p:nvPr>
            <p:ph idx="1"/>
          </p:nvPr>
        </p:nvSpPr>
        <p:spPr>
          <a:xfrm>
            <a:off x="4964287" y="1564640"/>
            <a:ext cx="3648456" cy="8534400"/>
          </a:xfrm>
        </p:spPr>
        <p:txBody>
          <a:bodyPr>
            <a:normAutofit/>
          </a:bodyPr>
          <a:lstStyle>
            <a:lvl1pPr marL="395605" indent="-395605">
              <a:defRPr sz="3400"/>
            </a:lvl1pPr>
            <a:lvl2pPr marL="802323" indent="-395605">
              <a:defRPr sz="3100"/>
            </a:lvl2pPr>
            <a:lvl3pPr marL="1197928" indent="-395605">
              <a:defRPr sz="2800"/>
            </a:lvl3pPr>
            <a:lvl4pPr marL="1604645" indent="-395605">
              <a:defRPr sz="2500"/>
            </a:lvl4pPr>
            <a:lvl5pPr marL="2002473" indent="-395605">
              <a:defRPr sz="2500"/>
            </a:lvl5pPr>
            <a:lvl6pPr marL="2398078" indent="-395605">
              <a:defRPr sz="2500"/>
            </a:lvl6pPr>
            <a:lvl7pPr marL="2804795" indent="-395605">
              <a:defRPr sz="2500"/>
            </a:lvl7pPr>
            <a:lvl8pPr marL="3200400" indent="-395605">
              <a:defRPr sz="2500"/>
            </a:lvl8pPr>
            <a:lvl9pPr marL="3596005" indent="-395605">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15126" y="4618615"/>
            <a:ext cx="3648456" cy="5120640"/>
          </a:xfrm>
        </p:spPr>
        <p:txBody>
          <a:bodyPr vert="horz" lIns="128016" tIns="64008" rIns="128016" bIns="64008" rtlCol="0">
            <a:normAutofit/>
          </a:bodyPr>
          <a:lstStyle>
            <a:lvl1pPr marL="0" indent="0" algn="ctr">
              <a:lnSpc>
                <a:spcPct val="110000"/>
              </a:lnSpc>
              <a:spcBef>
                <a:spcPts val="840"/>
              </a:spcBef>
              <a:buNone/>
              <a:defRPr lang="en-US" sz="25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marL="0" lvl="0" indent="0" algn="ctr" defTabSz="1280160" rtl="0" eaLnBrk="1" latinLnBrk="0" hangingPunct="1">
              <a:spcBef>
                <a:spcPts val="2800"/>
              </a:spcBef>
              <a:spcAft>
                <a:spcPts val="0"/>
              </a:spcAft>
              <a:buSzPct val="90000"/>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E89D1117-2F5B-1446-8F78-D617B009EF87}" type="datetimeFigureOut">
              <a:rPr lang="fr-FR" smtClean="0">
                <a:solidFill>
                  <a:prstClr val="white">
                    <a:tint val="75000"/>
                  </a:prstClr>
                </a:solidFill>
              </a:rPr>
              <a:pPr/>
              <a:t>29/11/12</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705199-9922-B348-A2A9-74EA941C60AF}" type="slidenum">
              <a:rPr lang="fr-FR" smtClean="0">
                <a:solidFill>
                  <a:prstClr val="white">
                    <a:tint val="75000"/>
                  </a:prstClr>
                </a:solidFill>
              </a:rPr>
              <a:pPr/>
              <a:t>‹#›</a:t>
            </a:fld>
            <a:endParaRPr lang="fr-FR">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601200" cy="12801600"/>
          </a:xfrm>
          <a:prstGeom prst="rect">
            <a:avLst/>
          </a:prstGeom>
        </p:spPr>
      </p:pic>
      <p:sp>
        <p:nvSpPr>
          <p:cNvPr id="2" name="Title Placeholder 1"/>
          <p:cNvSpPr>
            <a:spLocks noGrp="1"/>
          </p:cNvSpPr>
          <p:nvPr>
            <p:ph type="title"/>
          </p:nvPr>
        </p:nvSpPr>
        <p:spPr>
          <a:xfrm>
            <a:off x="818436" y="167341"/>
            <a:ext cx="7962662" cy="2133600"/>
          </a:xfrm>
          <a:prstGeom prst="rect">
            <a:avLst/>
          </a:prstGeom>
        </p:spPr>
        <p:txBody>
          <a:bodyPr vert="horz" lIns="128016" tIns="64008" rIns="128016" bIns="64008"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1003459" y="2987042"/>
            <a:ext cx="7594283" cy="8009891"/>
          </a:xfrm>
          <a:prstGeom prst="rect">
            <a:avLst/>
          </a:prstGeom>
        </p:spPr>
        <p:txBody>
          <a:bodyPr vert="horz" lIns="128016" tIns="64008" rIns="128016" bIns="6400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760720" y="11521442"/>
            <a:ext cx="3360420" cy="681566"/>
          </a:xfrm>
          <a:prstGeom prst="rect">
            <a:avLst/>
          </a:prstGeom>
        </p:spPr>
        <p:txBody>
          <a:bodyPr vert="horz" lIns="128016" tIns="64008" rIns="128016" bIns="64008" rtlCol="0" anchor="ctr"/>
          <a:lstStyle>
            <a:lvl1pPr algn="r">
              <a:defRPr sz="1400" b="1">
                <a:solidFill>
                  <a:schemeClr val="bg1"/>
                </a:solidFill>
              </a:defRPr>
            </a:lvl1pPr>
          </a:lstStyle>
          <a:p>
            <a:pPr defTabSz="640080"/>
            <a:fld id="{E89D1117-2F5B-1446-8F78-D617B009EF87}" type="datetimeFigureOut">
              <a:rPr lang="fr-FR" smtClean="0">
                <a:solidFill>
                  <a:prstClr val="white">
                    <a:tint val="75000"/>
                  </a:prstClr>
                </a:solidFill>
              </a:rPr>
              <a:pPr defTabSz="640080"/>
              <a:t>29/11/12</a:t>
            </a:fld>
            <a:endParaRPr lang="fr-FR">
              <a:solidFill>
                <a:prstClr val="white">
                  <a:tint val="75000"/>
                </a:prstClr>
              </a:solidFill>
            </a:endParaRPr>
          </a:p>
        </p:txBody>
      </p:sp>
      <p:sp>
        <p:nvSpPr>
          <p:cNvPr id="5" name="Footer Placeholder 4"/>
          <p:cNvSpPr>
            <a:spLocks noGrp="1"/>
          </p:cNvSpPr>
          <p:nvPr>
            <p:ph type="ftr" sz="quarter" idx="3"/>
          </p:nvPr>
        </p:nvSpPr>
        <p:spPr>
          <a:xfrm>
            <a:off x="480060" y="11521442"/>
            <a:ext cx="3360420" cy="681566"/>
          </a:xfrm>
          <a:prstGeom prst="rect">
            <a:avLst/>
          </a:prstGeom>
        </p:spPr>
        <p:txBody>
          <a:bodyPr vert="horz" lIns="128016" tIns="64008" rIns="128016" bIns="64008" rtlCol="0" anchor="ctr"/>
          <a:lstStyle>
            <a:lvl1pPr algn="l">
              <a:defRPr sz="1400" b="1">
                <a:solidFill>
                  <a:schemeClr val="bg1"/>
                </a:solidFill>
              </a:defRPr>
            </a:lvl1pPr>
          </a:lstStyle>
          <a:p>
            <a:pPr defTabSz="640080"/>
            <a:endParaRPr lang="fr-FR">
              <a:solidFill>
                <a:prstClr val="white">
                  <a:tint val="75000"/>
                </a:prstClr>
              </a:solidFill>
            </a:endParaRPr>
          </a:p>
        </p:txBody>
      </p:sp>
      <p:sp>
        <p:nvSpPr>
          <p:cNvPr id="6" name="Slide Number Placeholder 5"/>
          <p:cNvSpPr>
            <a:spLocks noGrp="1"/>
          </p:cNvSpPr>
          <p:nvPr>
            <p:ph type="sldNum" sz="quarter" idx="4"/>
          </p:nvPr>
        </p:nvSpPr>
        <p:spPr>
          <a:xfrm>
            <a:off x="4520565" y="11521442"/>
            <a:ext cx="560070" cy="681566"/>
          </a:xfrm>
          <a:prstGeom prst="rect">
            <a:avLst/>
          </a:prstGeom>
        </p:spPr>
        <p:txBody>
          <a:bodyPr vert="horz" lIns="128016" tIns="64008" rIns="128016" bIns="64008" rtlCol="0" anchor="ctr"/>
          <a:lstStyle>
            <a:lvl1pPr algn="ctr">
              <a:defRPr sz="1400" b="1">
                <a:solidFill>
                  <a:schemeClr val="bg1"/>
                </a:solidFill>
              </a:defRPr>
            </a:lvl1pPr>
          </a:lstStyle>
          <a:p>
            <a:pPr defTabSz="640080"/>
            <a:fld id="{C0705199-9922-B348-A2A9-74EA941C60AF}" type="slidenum">
              <a:rPr lang="fr-FR" smtClean="0">
                <a:solidFill>
                  <a:prstClr val="white">
                    <a:tint val="75000"/>
                  </a:prstClr>
                </a:solidFill>
              </a:rPr>
              <a:pPr defTabSz="640080"/>
              <a:t>‹#›</a:t>
            </a:fld>
            <a:endParaRPr lang="fr-FR">
              <a:solidFill>
                <a:prstClr val="white">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1280160" rtl="0" eaLnBrk="1" latinLnBrk="0" hangingPunct="1">
        <a:lnSpc>
          <a:spcPct val="95000"/>
        </a:lnSpc>
        <a:spcBef>
          <a:spcPct val="0"/>
        </a:spcBef>
        <a:buNone/>
        <a:defRPr sz="67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640080" indent="-640080" algn="l" defTabSz="1280160" rtl="0" eaLnBrk="1" latinLnBrk="0" hangingPunct="1">
        <a:spcBef>
          <a:spcPts val="2800"/>
        </a:spcBef>
        <a:spcAft>
          <a:spcPts val="0"/>
        </a:spcAft>
        <a:buSzPct val="90000"/>
        <a:buFont typeface="Wingdings" pitchFamily="2" charset="2"/>
        <a:buChar char=""/>
        <a:defRPr sz="3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1280160" indent="-640080" algn="l" defTabSz="1280160" rtl="0" eaLnBrk="1" latinLnBrk="0" hangingPunct="1">
        <a:spcBef>
          <a:spcPts val="1400"/>
        </a:spcBef>
        <a:spcAft>
          <a:spcPts val="0"/>
        </a:spcAft>
        <a:buSzPct val="90000"/>
        <a:buFont typeface="Wingdings" pitchFamily="2" charset="2"/>
        <a:buChar char=""/>
        <a:defRPr sz="31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920240" indent="-640080" algn="l" defTabSz="1280160" rtl="0" eaLnBrk="1" latinLnBrk="0" hangingPunct="1">
        <a:spcBef>
          <a:spcPts val="1400"/>
        </a:spcBef>
        <a:spcAft>
          <a:spcPts val="0"/>
        </a:spcAft>
        <a:buSzPct val="90000"/>
        <a:buFont typeface="Wingdings" pitchFamily="2" charset="2"/>
        <a:buChar char=""/>
        <a:defRPr sz="2800" kern="1200">
          <a:solidFill>
            <a:schemeClr val="bg1"/>
          </a:solidFill>
          <a:effectLst>
            <a:outerShdw blurRad="101600" dist="12700" dir="3600000" algn="tl" rotWithShape="0">
              <a:prstClr val="black">
                <a:alpha val="30000"/>
              </a:prstClr>
            </a:outerShdw>
          </a:effectLst>
          <a:latin typeface="+mn-lt"/>
          <a:ea typeface="+mn-ea"/>
          <a:cs typeface="+mn-cs"/>
        </a:defRPr>
      </a:lvl3pPr>
      <a:lvl4pPr marL="2560320" indent="-640080" algn="l" defTabSz="1280160" rtl="0" eaLnBrk="1" latinLnBrk="0" hangingPunct="1">
        <a:spcBef>
          <a:spcPts val="1400"/>
        </a:spcBef>
        <a:spcAft>
          <a:spcPts val="0"/>
        </a:spcAft>
        <a:buSzPct val="90000"/>
        <a:buFont typeface="Wingdings" pitchFamily="2" charset="2"/>
        <a:buChar char=""/>
        <a:defRPr sz="2500" kern="1200">
          <a:solidFill>
            <a:schemeClr val="bg1"/>
          </a:solidFill>
          <a:effectLst>
            <a:outerShdw blurRad="101600" dist="12700" dir="3600000" algn="tl" rotWithShape="0">
              <a:prstClr val="black">
                <a:alpha val="30000"/>
              </a:prstClr>
            </a:outerShdw>
          </a:effectLst>
          <a:latin typeface="+mn-lt"/>
          <a:ea typeface="+mn-ea"/>
          <a:cs typeface="+mn-cs"/>
        </a:defRPr>
      </a:lvl4pPr>
      <a:lvl5pPr marL="3200400" indent="-640080" algn="l" defTabSz="1280160" rtl="0" eaLnBrk="1" latinLnBrk="0" hangingPunct="1">
        <a:spcBef>
          <a:spcPts val="1400"/>
        </a:spcBef>
        <a:spcAft>
          <a:spcPts val="0"/>
        </a:spcAft>
        <a:buSzPct val="90000"/>
        <a:buFont typeface="Wingdings" pitchFamily="2" charset="2"/>
        <a:buChar char=""/>
        <a:defRPr sz="2500" kern="1200">
          <a:solidFill>
            <a:schemeClr val="bg1"/>
          </a:solidFill>
          <a:effectLst>
            <a:outerShdw blurRad="101600" dist="12700" dir="3600000" algn="tl" rotWithShape="0">
              <a:prstClr val="black">
                <a:alpha val="30000"/>
              </a:prstClr>
            </a:outerShdw>
          </a:effectLst>
          <a:latin typeface="+mn-lt"/>
          <a:ea typeface="+mn-ea"/>
          <a:cs typeface="+mn-cs"/>
        </a:defRPr>
      </a:lvl5pPr>
      <a:lvl6pPr marL="3840480" indent="-640080" algn="l" defTabSz="1280160" rtl="0" eaLnBrk="1" latinLnBrk="0" hangingPunct="1">
        <a:spcBef>
          <a:spcPts val="1400"/>
        </a:spcBef>
        <a:buSzPct val="90000"/>
        <a:buFont typeface="Wingdings" pitchFamily="2" charset="2"/>
        <a:buChar char="{"/>
        <a:defRPr lang="en-US" sz="25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4480560" indent="-640080" algn="l" defTabSz="1280160" rtl="0" eaLnBrk="1" latinLnBrk="0" hangingPunct="1">
        <a:spcBef>
          <a:spcPts val="1400"/>
        </a:spcBef>
        <a:buSzPct val="90000"/>
        <a:buFont typeface="Wingdings" pitchFamily="2" charset="2"/>
        <a:buChar char="|"/>
        <a:defRPr lang="en-US" sz="25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5120640" indent="-640080" algn="l" defTabSz="1280160" rtl="0" eaLnBrk="1" latinLnBrk="0" hangingPunct="1">
        <a:spcBef>
          <a:spcPts val="1400"/>
        </a:spcBef>
        <a:buSzPct val="90000"/>
        <a:buFont typeface="Wingdings" pitchFamily="2" charset="2"/>
        <a:buChar char="{"/>
        <a:defRPr lang="en-US" sz="25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5760720" indent="-640080" algn="l" defTabSz="1280160" rtl="0" eaLnBrk="1" latinLnBrk="0" hangingPunct="1">
        <a:spcBef>
          <a:spcPts val="1400"/>
        </a:spcBef>
        <a:buSzPct val="90000"/>
        <a:buFont typeface="Wingdings" pitchFamily="2" charset="2"/>
        <a:buChar char="|"/>
        <a:defRPr lang="en-US" sz="25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hdphoto1.wdp"/><Relationship Id="rId20" Type="http://schemas.openxmlformats.org/officeDocument/2006/relationships/image" Target="../media/image19.jpg"/><Relationship Id="rId10" Type="http://schemas.openxmlformats.org/officeDocument/2006/relationships/image" Target="../media/image11.emf"/><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package" Target="../embeddings/Document_Microsoft_Word1.docx"/><Relationship Id="rId14" Type="http://schemas.openxmlformats.org/officeDocument/2006/relationships/image" Target="../media/image5.emf"/><Relationship Id="rId15" Type="http://schemas.openxmlformats.org/officeDocument/2006/relationships/image" Target="../media/image14.gif"/><Relationship Id="rId16" Type="http://schemas.openxmlformats.org/officeDocument/2006/relationships/image" Target="../media/image15.gif"/><Relationship Id="rId17" Type="http://schemas.openxmlformats.org/officeDocument/2006/relationships/image" Target="../media/image16.wmf"/><Relationship Id="rId18" Type="http://schemas.openxmlformats.org/officeDocument/2006/relationships/image" Target="../media/image17.wmf"/><Relationship Id="rId19" Type="http://schemas.openxmlformats.org/officeDocument/2006/relationships/image" Target="../media/image18.gif"/><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6.jpeg"/><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jpe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gs>
            <a:gs pos="100000">
              <a:schemeClr val="tx2"/>
            </a:gs>
          </a:gsLst>
          <a:lin ang="5400000" scaled="0"/>
        </a:gradFill>
        <a:effectLst/>
      </p:bgPr>
    </p:bg>
    <p:spTree>
      <p:nvGrpSpPr>
        <p:cNvPr id="1" name=""/>
        <p:cNvGrpSpPr/>
        <p:nvPr/>
      </p:nvGrpSpPr>
      <p:grpSpPr>
        <a:xfrm>
          <a:off x="0" y="0"/>
          <a:ext cx="0" cy="0"/>
          <a:chOff x="0" y="0"/>
          <a:chExt cx="0" cy="0"/>
        </a:xfrm>
      </p:grpSpPr>
      <p:sp>
        <p:nvSpPr>
          <p:cNvPr id="11" name="Rectangle à coins arrondis 10"/>
          <p:cNvSpPr/>
          <p:nvPr/>
        </p:nvSpPr>
        <p:spPr>
          <a:xfrm>
            <a:off x="336104" y="11009312"/>
            <a:ext cx="9145016" cy="1656184"/>
          </a:xfrm>
          <a:prstGeom prst="roundRect">
            <a:avLst/>
          </a:prstGeom>
          <a:solidFill>
            <a:srgbClr val="FF80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408112" y="2728392"/>
            <a:ext cx="5112568" cy="1728192"/>
          </a:xfrm>
          <a:prstGeom prst="roundRect">
            <a:avLst/>
          </a:prstGeom>
          <a:solidFill>
            <a:srgbClr val="FF80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useBgFill="1">
        <p:nvSpPr>
          <p:cNvPr id="34" name="ZoneTexte 33"/>
          <p:cNvSpPr txBox="1"/>
          <p:nvPr/>
        </p:nvSpPr>
        <p:spPr>
          <a:xfrm>
            <a:off x="336104" y="10469484"/>
            <a:ext cx="1800200" cy="467820"/>
          </a:xfrm>
          <a:prstGeom prst="rect">
            <a:avLst/>
          </a:prstGeom>
          <a:ln>
            <a:noFill/>
          </a:ln>
        </p:spPr>
        <p:txBody>
          <a:bodyPr wrap="square" lIns="128016" tIns="64008" rIns="128016" bIns="64008" rtlCol="0">
            <a:spAutoFit/>
          </a:bodyPr>
          <a:lstStyle/>
          <a:p>
            <a:pPr defTabSz="640080"/>
            <a:r>
              <a:rPr lang="en-GB" sz="2200" dirty="0" smtClean="0">
                <a:solidFill>
                  <a:prstClr val="white"/>
                </a:solidFill>
                <a:cs typeface="Arial"/>
              </a:rPr>
              <a:t>Conclusion</a:t>
            </a:r>
            <a:endParaRPr lang="en-GB" sz="2200" dirty="0">
              <a:solidFill>
                <a:prstClr val="white"/>
              </a:solidFill>
              <a:cs typeface="Arial"/>
            </a:endParaRPr>
          </a:p>
        </p:txBody>
      </p:sp>
      <p:sp>
        <p:nvSpPr>
          <p:cNvPr id="5" name="ZoneTexte 4"/>
          <p:cNvSpPr txBox="1"/>
          <p:nvPr/>
        </p:nvSpPr>
        <p:spPr>
          <a:xfrm>
            <a:off x="336104" y="4636836"/>
            <a:ext cx="3528392" cy="467820"/>
          </a:xfrm>
          <a:prstGeom prst="rect">
            <a:avLst/>
          </a:prstGeom>
          <a:noFill/>
          <a:ln>
            <a:noFill/>
          </a:ln>
        </p:spPr>
        <p:txBody>
          <a:bodyPr wrap="square" lIns="128016" tIns="64008" rIns="128016" bIns="64008" rtlCol="0">
            <a:spAutoFit/>
          </a:bodyPr>
          <a:lstStyle/>
          <a:p>
            <a:pPr defTabSz="640080"/>
            <a:r>
              <a:rPr lang="en-GB" sz="2200" dirty="0" smtClean="0">
                <a:solidFill>
                  <a:prstClr val="white"/>
                </a:solidFill>
                <a:cs typeface="Arial"/>
              </a:rPr>
              <a:t>Materials and methods</a:t>
            </a:r>
            <a:endParaRPr lang="en-GB" sz="2200" dirty="0">
              <a:solidFill>
                <a:prstClr val="white"/>
              </a:solidFill>
              <a:cs typeface="Arial"/>
            </a:endParaRPr>
          </a:p>
        </p:txBody>
      </p:sp>
      <p:sp>
        <p:nvSpPr>
          <p:cNvPr id="6" name="ZoneTexte 5"/>
          <p:cNvSpPr txBox="1"/>
          <p:nvPr/>
        </p:nvSpPr>
        <p:spPr>
          <a:xfrm>
            <a:off x="6100313" y="1778085"/>
            <a:ext cx="258532" cy="517065"/>
          </a:xfrm>
          <a:prstGeom prst="rect">
            <a:avLst/>
          </a:prstGeom>
          <a:noFill/>
        </p:spPr>
        <p:txBody>
          <a:bodyPr wrap="none" lIns="128016" tIns="64008" rIns="128016" bIns="64008" rtlCol="0">
            <a:spAutoFit/>
          </a:bodyPr>
          <a:lstStyle/>
          <a:p>
            <a:pPr defTabSz="640080"/>
            <a:endParaRPr lang="en-GB" dirty="0">
              <a:solidFill>
                <a:prstClr val="white"/>
              </a:solidFill>
            </a:endParaRPr>
          </a:p>
        </p:txBody>
      </p:sp>
      <p:sp>
        <p:nvSpPr>
          <p:cNvPr id="4" name="ZoneTexte 3"/>
          <p:cNvSpPr txBox="1"/>
          <p:nvPr/>
        </p:nvSpPr>
        <p:spPr>
          <a:xfrm>
            <a:off x="1776264" y="352128"/>
            <a:ext cx="6120680" cy="683264"/>
          </a:xfrm>
          <a:prstGeom prst="rect">
            <a:avLst/>
          </a:prstGeom>
          <a:noFill/>
          <a:ln>
            <a:noFill/>
          </a:ln>
        </p:spPr>
        <p:txBody>
          <a:bodyPr wrap="square" lIns="128016" tIns="64008" rIns="128016" bIns="64008" rtlCol="0">
            <a:spAutoFit/>
          </a:bodyPr>
          <a:lstStyle/>
          <a:p>
            <a:pPr algn="ctr" defTabSz="640080"/>
            <a:r>
              <a:rPr lang="en-US" sz="1800" dirty="0"/>
              <a:t>The tomato </a:t>
            </a:r>
            <a:r>
              <a:rPr lang="en-US" sz="1800" dirty="0" smtClean="0"/>
              <a:t>leafminer</a:t>
            </a:r>
            <a:r>
              <a:rPr lang="en-US" sz="1800" dirty="0"/>
              <a:t> </a:t>
            </a:r>
            <a:r>
              <a:rPr lang="en-US" sz="1800" dirty="0" smtClean="0"/>
              <a:t>reproduces </a:t>
            </a:r>
            <a:r>
              <a:rPr lang="en-US" sz="1800" dirty="0"/>
              <a:t>without a </a:t>
            </a:r>
            <a:r>
              <a:rPr lang="en-US" sz="1800" dirty="0" smtClean="0"/>
              <a:t>mate </a:t>
            </a:r>
          </a:p>
          <a:p>
            <a:pPr algn="ctr" defTabSz="640080"/>
            <a:r>
              <a:rPr lang="en-US" sz="1800" dirty="0" smtClean="0"/>
              <a:t>New </a:t>
            </a:r>
            <a:r>
              <a:rPr lang="en-US" sz="1800" dirty="0"/>
              <a:t>case of parthenogenesis in Lepidoptera</a:t>
            </a:r>
            <a:endParaRPr lang="en-US" sz="1800" dirty="0">
              <a:solidFill>
                <a:prstClr val="white"/>
              </a:solidFill>
              <a:cs typeface="Arial"/>
            </a:endParaRPr>
          </a:p>
        </p:txBody>
      </p:sp>
      <p:sp>
        <p:nvSpPr>
          <p:cNvPr id="37" name="ZoneTexte 36"/>
          <p:cNvSpPr txBox="1"/>
          <p:nvPr/>
        </p:nvSpPr>
        <p:spPr>
          <a:xfrm>
            <a:off x="1632248" y="1360240"/>
            <a:ext cx="6746499" cy="683264"/>
          </a:xfrm>
          <a:prstGeom prst="rect">
            <a:avLst/>
          </a:prstGeom>
          <a:noFill/>
        </p:spPr>
        <p:txBody>
          <a:bodyPr wrap="square" lIns="128016" tIns="64008" rIns="128016" bIns="64008" rtlCol="0">
            <a:spAutoFit/>
          </a:bodyPr>
          <a:lstStyle/>
          <a:p>
            <a:pPr algn="ctr" defTabSz="640080"/>
            <a:r>
              <a:rPr lang="en-GB" sz="900" dirty="0">
                <a:solidFill>
                  <a:srgbClr val="000000"/>
                </a:solidFill>
              </a:rPr>
              <a:t>R. Caparros ; E. Haubruge</a:t>
            </a:r>
            <a:r>
              <a:rPr lang="en-GB" sz="900" baseline="30000" dirty="0">
                <a:solidFill>
                  <a:srgbClr val="000000"/>
                </a:solidFill>
              </a:rPr>
              <a:t> </a:t>
            </a:r>
            <a:r>
              <a:rPr lang="en-GB" sz="900" dirty="0">
                <a:solidFill>
                  <a:srgbClr val="000000"/>
                </a:solidFill>
              </a:rPr>
              <a:t>and F. J. Verheggen</a:t>
            </a:r>
            <a:endParaRPr lang="en-GB" sz="900" baseline="30000" dirty="0">
              <a:solidFill>
                <a:srgbClr val="000000"/>
              </a:solidFill>
            </a:endParaRPr>
          </a:p>
          <a:p>
            <a:pPr algn="ctr" defTabSz="640080"/>
            <a:r>
              <a:rPr lang="en-GB" sz="900" dirty="0">
                <a:solidFill>
                  <a:srgbClr val="000000"/>
                </a:solidFill>
              </a:rPr>
              <a:t>Department of Functional and Evolutionary Entomology. University of Liege – Gembloux Agro Biotech – Passage des déportés 2, B-5030, Gembloux (Belgium). </a:t>
            </a:r>
          </a:p>
          <a:p>
            <a:pPr algn="ctr" defTabSz="640080"/>
            <a:r>
              <a:rPr lang="en-GB" sz="900" dirty="0">
                <a:solidFill>
                  <a:srgbClr val="000000"/>
                </a:solidFill>
              </a:rPr>
              <a:t>Contact : entomologie.gembloux@ulg.ac.be</a:t>
            </a:r>
          </a:p>
        </p:txBody>
      </p:sp>
      <p:sp>
        <p:nvSpPr>
          <p:cNvPr id="38" name="ZoneTexte 37"/>
          <p:cNvSpPr txBox="1"/>
          <p:nvPr/>
        </p:nvSpPr>
        <p:spPr>
          <a:xfrm>
            <a:off x="336104" y="2224336"/>
            <a:ext cx="2021998" cy="467820"/>
          </a:xfrm>
          <a:prstGeom prst="rect">
            <a:avLst/>
          </a:prstGeom>
          <a:noFill/>
        </p:spPr>
        <p:txBody>
          <a:bodyPr wrap="square" lIns="128016" tIns="64008" rIns="128016" bIns="64008" rtlCol="0">
            <a:spAutoFit/>
          </a:bodyPr>
          <a:lstStyle/>
          <a:p>
            <a:pPr defTabSz="640080"/>
            <a:r>
              <a:rPr lang="en-GB" sz="2200" dirty="0">
                <a:solidFill>
                  <a:prstClr val="white"/>
                </a:solidFill>
                <a:cs typeface="Arial"/>
              </a:rPr>
              <a:t>Introduction </a:t>
            </a:r>
            <a:endParaRPr lang="fr-FR" sz="2200" dirty="0">
              <a:solidFill>
                <a:prstClr val="white"/>
              </a:solidFill>
            </a:endParaRPr>
          </a:p>
        </p:txBody>
      </p:sp>
      <p:sp>
        <p:nvSpPr>
          <p:cNvPr id="14" name="ZoneTexte 13"/>
          <p:cNvSpPr txBox="1"/>
          <p:nvPr/>
        </p:nvSpPr>
        <p:spPr>
          <a:xfrm>
            <a:off x="403461" y="2728392"/>
            <a:ext cx="5117219" cy="1745093"/>
          </a:xfrm>
          <a:prstGeom prst="rect">
            <a:avLst/>
          </a:prstGeom>
          <a:noFill/>
          <a:effectLst/>
        </p:spPr>
        <p:txBody>
          <a:bodyPr wrap="square" lIns="128016" tIns="64008" rIns="128016" bIns="64008" rtlCol="0">
            <a:spAutoFit/>
          </a:bodyPr>
          <a:lstStyle/>
          <a:p>
            <a:pPr defTabSz="640080"/>
            <a:r>
              <a:rPr lang="en-US" sz="1050" dirty="0"/>
              <a:t>The tomato leafminer, </a:t>
            </a:r>
            <a:r>
              <a:rPr lang="en-US" sz="1050" i="1" dirty="0"/>
              <a:t>Tuta absoluta </a:t>
            </a:r>
            <a:r>
              <a:rPr lang="en-US" sz="1050" dirty="0"/>
              <a:t>Meyrick (Lepidoptera: Gelechiidae), is considered to be a key pest of the tomato (</a:t>
            </a:r>
            <a:r>
              <a:rPr lang="en-US" sz="1050" i="1" dirty="0" err="1"/>
              <a:t>Solanum</a:t>
            </a:r>
            <a:r>
              <a:rPr lang="en-US" sz="1050" i="1" dirty="0"/>
              <a:t> </a:t>
            </a:r>
            <a:r>
              <a:rPr lang="en-US" sz="1050" i="1" dirty="0" err="1"/>
              <a:t>lycopersicum</a:t>
            </a:r>
            <a:r>
              <a:rPr lang="en-US" sz="1050" i="1" dirty="0"/>
              <a:t> </a:t>
            </a:r>
            <a:r>
              <a:rPr lang="en-US" sz="1050" dirty="0"/>
              <a:t>L.</a:t>
            </a:r>
            <a:r>
              <a:rPr lang="en-US" sz="1050" dirty="0" smtClean="0"/>
              <a:t>) (Fig 1.), </a:t>
            </a:r>
            <a:r>
              <a:rPr lang="en-US" sz="1050" dirty="0"/>
              <a:t>under both field and greenhouse cultivation, in South America, Europe and Mediterranean countries</a:t>
            </a:r>
            <a:r>
              <a:rPr lang="en-US" sz="1050" dirty="0">
                <a:solidFill>
                  <a:srgbClr val="000000"/>
                </a:solidFill>
              </a:rPr>
              <a:t>. </a:t>
            </a:r>
            <a:r>
              <a:rPr lang="en-US" sz="1050" dirty="0"/>
              <a:t>The preventing pest mating control methods </a:t>
            </a:r>
            <a:r>
              <a:rPr lang="en-US" sz="1050" dirty="0" smtClean="0"/>
              <a:t>such as s</a:t>
            </a:r>
            <a:r>
              <a:rPr lang="en-US" sz="1050" dirty="0" smtClean="0">
                <a:solidFill>
                  <a:srgbClr val="000000"/>
                </a:solidFill>
              </a:rPr>
              <a:t>ex </a:t>
            </a:r>
            <a:r>
              <a:rPr lang="en-US" sz="1050" dirty="0">
                <a:solidFill>
                  <a:srgbClr val="000000"/>
                </a:solidFill>
              </a:rPr>
              <a:t>pheromone management and sterile insect techniques are </a:t>
            </a:r>
            <a:r>
              <a:rPr lang="en-US" sz="1050" dirty="0" smtClean="0">
                <a:solidFill>
                  <a:srgbClr val="000000"/>
                </a:solidFill>
              </a:rPr>
              <a:t>widely use against </a:t>
            </a:r>
            <a:r>
              <a:rPr lang="en-US" sz="1050" i="1" dirty="0" smtClean="0">
                <a:solidFill>
                  <a:srgbClr val="000000"/>
                </a:solidFill>
              </a:rPr>
              <a:t>T. absoluta</a:t>
            </a:r>
            <a:r>
              <a:rPr lang="en-US" sz="1050" dirty="0" smtClean="0">
                <a:solidFill>
                  <a:srgbClr val="000000"/>
                </a:solidFill>
              </a:rPr>
              <a:t>. These methods are based </a:t>
            </a:r>
            <a:r>
              <a:rPr lang="en-US" sz="1050" dirty="0">
                <a:solidFill>
                  <a:srgbClr val="000000"/>
                </a:solidFill>
              </a:rPr>
              <a:t>on an important biological trait: the insect must breed through sexual reproduction. Here, we report for the first </a:t>
            </a:r>
            <a:r>
              <a:rPr lang="en-US" sz="1050" dirty="0" smtClean="0">
                <a:solidFill>
                  <a:srgbClr val="000000"/>
                </a:solidFill>
              </a:rPr>
              <a:t>time, </a:t>
            </a:r>
            <a:r>
              <a:rPr lang="en-US" sz="1050" dirty="0">
                <a:solidFill>
                  <a:srgbClr val="000000"/>
                </a:solidFill>
              </a:rPr>
              <a:t>laboratory evidence of deuterotokous parthenogenesis, an asexual reproduction where both males and females are produced from unfertilized eggs.</a:t>
            </a:r>
          </a:p>
        </p:txBody>
      </p:sp>
      <p:pic>
        <p:nvPicPr>
          <p:cNvPr id="15" name="Image 14" descr="328668_2402348530845_52401229_o_2.jpg"/>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rot="5400000">
            <a:off x="6033895" y="3223472"/>
            <a:ext cx="1206000" cy="1656000"/>
          </a:xfrm>
          <a:prstGeom prst="rect">
            <a:avLst/>
          </a:prstGeom>
          <a:ln w="12700">
            <a:solidFill>
              <a:schemeClr val="bg1"/>
            </a:solidFill>
          </a:ln>
        </p:spPr>
      </p:pic>
      <p:cxnSp>
        <p:nvCxnSpPr>
          <p:cNvPr id="24" name="Connecteur droit 23"/>
          <p:cNvCxnSpPr/>
          <p:nvPr/>
        </p:nvCxnSpPr>
        <p:spPr>
          <a:xfrm>
            <a:off x="2424336" y="2152328"/>
            <a:ext cx="482453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 name="Image 1"/>
          <p:cNvPicPr preferRelativeResize="0">
            <a:picLocks/>
          </p:cNvPicPr>
          <p:nvPr/>
        </p:nvPicPr>
        <p:blipFill>
          <a:blip r:embed="rId5"/>
          <a:stretch>
            <a:fillRect/>
          </a:stretch>
        </p:blipFill>
        <p:spPr>
          <a:xfrm>
            <a:off x="7464895" y="3610472"/>
            <a:ext cx="1950136" cy="1044000"/>
          </a:xfrm>
          <a:prstGeom prst="rect">
            <a:avLst/>
          </a:prstGeom>
          <a:ln>
            <a:solidFill>
              <a:schemeClr val="bg1"/>
            </a:solidFill>
          </a:ln>
        </p:spPr>
      </p:pic>
      <p:pic>
        <p:nvPicPr>
          <p:cNvPr id="3" name="Image 2"/>
          <p:cNvPicPr>
            <a:picLocks noChangeAspect="1"/>
          </p:cNvPicPr>
          <p:nvPr/>
        </p:nvPicPr>
        <p:blipFill>
          <a:blip r:embed="rId6"/>
          <a:stretch>
            <a:fillRect/>
          </a:stretch>
        </p:blipFill>
        <p:spPr>
          <a:xfrm>
            <a:off x="7464895" y="2368352"/>
            <a:ext cx="1950136" cy="1417216"/>
          </a:xfrm>
          <a:prstGeom prst="rect">
            <a:avLst/>
          </a:prstGeom>
          <a:ln>
            <a:solidFill>
              <a:schemeClr val="bg1"/>
            </a:solidFill>
          </a:ln>
        </p:spPr>
      </p:pic>
      <p:pic>
        <p:nvPicPr>
          <p:cNvPr id="13" name="Image 12" descr="4418081_orig.jpg"/>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808712" y="2368352"/>
            <a:ext cx="1656000" cy="1096877"/>
          </a:xfrm>
          <a:prstGeom prst="rect">
            <a:avLst/>
          </a:prstGeom>
          <a:ln w="12700">
            <a:solidFill>
              <a:schemeClr val="bg1"/>
            </a:solidFill>
          </a:ln>
        </p:spPr>
      </p:pic>
      <p:pic>
        <p:nvPicPr>
          <p:cNvPr id="8" name="Image 7" descr="petri-ouvert.png"/>
          <p:cNvPicPr>
            <a:picLocks noChangeAspect="1"/>
          </p:cNvPicPr>
          <p:nvPr/>
        </p:nvPicPr>
        <p:blipFill>
          <a:blip r:embed="rId8">
            <a:alphaModFix/>
            <a:extLst>
              <a:ext uri="{BEBA8EAE-BF5A-486C-A8C5-ECC9F3942E4B}">
                <a14:imgProps xmlns:a14="http://schemas.microsoft.com/office/drawing/2010/main">
                  <a14:imgLayer r:embed="rId9">
                    <a14:imgEffect>
                      <a14:backgroundRemoval t="0" b="100000" l="2174" r="97205">
                        <a14:foregroundMark x1="26708" y1="19313" x2="45963" y2="15021"/>
                        <a14:foregroundMark x1="36957" y1="43348" x2="83540" y2="47210"/>
                        <a14:foregroundMark x1="58385" y1="11159" x2="83540" y2="25751"/>
                        <a14:foregroundMark x1="13665" y1="75536" x2="80435" y2="79399"/>
                      </a14:backgroundRemoval>
                    </a14:imgEffect>
                  </a14:imgLayer>
                </a14:imgProps>
              </a:ext>
              <a:ext uri="{28A0092B-C50C-407E-A947-70E740481C1C}">
                <a14:useLocalDpi xmlns:a14="http://schemas.microsoft.com/office/drawing/2010/main" val="0"/>
              </a:ext>
            </a:extLst>
          </a:blip>
          <a:stretch>
            <a:fillRect/>
          </a:stretch>
        </p:blipFill>
        <p:spPr>
          <a:xfrm>
            <a:off x="0" y="5248672"/>
            <a:ext cx="2238799" cy="1620000"/>
          </a:xfrm>
          <a:prstGeom prst="rect">
            <a:avLst/>
          </a:prstGeom>
        </p:spPr>
      </p:pic>
      <p:pic>
        <p:nvPicPr>
          <p:cNvPr id="20" name="Image 19"/>
          <p:cNvPicPr>
            <a:picLocks noChangeAspect="1"/>
          </p:cNvPicPr>
          <p:nvPr/>
        </p:nvPicPr>
        <p:blipFill>
          <a:blip r:embed="rId10"/>
          <a:stretch>
            <a:fillRect/>
          </a:stretch>
        </p:blipFill>
        <p:spPr>
          <a:xfrm>
            <a:off x="559589" y="5948398"/>
            <a:ext cx="928643" cy="524410"/>
          </a:xfrm>
          <a:prstGeom prst="rect">
            <a:avLst/>
          </a:prstGeom>
        </p:spPr>
      </p:pic>
      <p:pic>
        <p:nvPicPr>
          <p:cNvPr id="21" name="Image 20" descr="150px-FemaleBlack.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89043" y="5824736"/>
            <a:ext cx="259229" cy="432047"/>
          </a:xfrm>
          <a:prstGeom prst="rect">
            <a:avLst/>
          </a:prstGeom>
        </p:spPr>
      </p:pic>
      <p:cxnSp>
        <p:nvCxnSpPr>
          <p:cNvPr id="23" name="Connecteur droit avec flèche 22"/>
          <p:cNvCxnSpPr/>
          <p:nvPr/>
        </p:nvCxnSpPr>
        <p:spPr>
          <a:xfrm>
            <a:off x="2352328" y="6184776"/>
            <a:ext cx="720080" cy="7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5" name="Image 34" descr="petri-ouvert.png"/>
          <p:cNvPicPr>
            <a:picLocks noChangeAspect="1"/>
          </p:cNvPicPr>
          <p:nvPr/>
        </p:nvPicPr>
        <p:blipFill>
          <a:blip r:embed="rId8">
            <a:alphaModFix/>
            <a:extLst>
              <a:ext uri="{BEBA8EAE-BF5A-486C-A8C5-ECC9F3942E4B}">
                <a14:imgProps xmlns:a14="http://schemas.microsoft.com/office/drawing/2010/main">
                  <a14:imgLayer r:embed="rId9">
                    <a14:imgEffect>
                      <a14:backgroundRemoval t="0" b="100000" l="2174" r="97205">
                        <a14:foregroundMark x1="26708" y1="19313" x2="45963" y2="15021"/>
                        <a14:foregroundMark x1="36957" y1="43348" x2="83540" y2="47210"/>
                        <a14:foregroundMark x1="58385" y1="11159" x2="83540" y2="25751"/>
                        <a14:foregroundMark x1="13665" y1="75536" x2="80435" y2="79399"/>
                      </a14:backgroundRemoval>
                    </a14:imgEffect>
                  </a14:imgLayer>
                </a14:imgProps>
              </a:ext>
              <a:ext uri="{28A0092B-C50C-407E-A947-70E740481C1C}">
                <a14:useLocalDpi xmlns:a14="http://schemas.microsoft.com/office/drawing/2010/main" val="0"/>
              </a:ext>
            </a:extLst>
          </a:blip>
          <a:stretch>
            <a:fillRect/>
          </a:stretch>
        </p:blipFill>
        <p:spPr>
          <a:xfrm>
            <a:off x="3216424" y="5248672"/>
            <a:ext cx="2238798" cy="1620000"/>
          </a:xfrm>
          <a:prstGeom prst="rect">
            <a:avLst/>
          </a:prstGeom>
        </p:spPr>
      </p:pic>
      <p:pic>
        <p:nvPicPr>
          <p:cNvPr id="26" name="Image 25" descr="Capture d’écran 2012-10-30 à 16.31.23.png"/>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3720480" y="5824736"/>
            <a:ext cx="1321384" cy="427747"/>
          </a:xfrm>
          <a:prstGeom prst="rect">
            <a:avLst/>
          </a:prstGeom>
        </p:spPr>
      </p:pic>
      <p:pic>
        <p:nvPicPr>
          <p:cNvPr id="50" name="Image 49" descr="petri-ouvert.png"/>
          <p:cNvPicPr>
            <a:picLocks noChangeAspect="1"/>
          </p:cNvPicPr>
          <p:nvPr/>
        </p:nvPicPr>
        <p:blipFill>
          <a:blip r:embed="rId8">
            <a:alphaModFix/>
            <a:extLst>
              <a:ext uri="{BEBA8EAE-BF5A-486C-A8C5-ECC9F3942E4B}">
                <a14:imgProps xmlns:a14="http://schemas.microsoft.com/office/drawing/2010/main">
                  <a14:imgLayer r:embed="rId9">
                    <a14:imgEffect>
                      <a14:backgroundRemoval t="0" b="100000" l="2174" r="97205">
                        <a14:foregroundMark x1="26708" y1="19313" x2="45963" y2="15021"/>
                        <a14:foregroundMark x1="36957" y1="43348" x2="83540" y2="47210"/>
                        <a14:foregroundMark x1="58385" y1="11159" x2="83540" y2="25751"/>
                        <a14:foregroundMark x1="13665" y1="75536" x2="80435" y2="79399"/>
                      </a14:backgroundRemoval>
                    </a14:imgEffect>
                  </a14:imgLayer>
                </a14:imgProps>
              </a:ext>
              <a:ext uri="{28A0092B-C50C-407E-A947-70E740481C1C}">
                <a14:useLocalDpi xmlns:a14="http://schemas.microsoft.com/office/drawing/2010/main" val="0"/>
              </a:ext>
            </a:extLst>
          </a:blip>
          <a:stretch>
            <a:fillRect/>
          </a:stretch>
        </p:blipFill>
        <p:spPr>
          <a:xfrm>
            <a:off x="6456784" y="5248672"/>
            <a:ext cx="2238799" cy="1620000"/>
          </a:xfrm>
          <a:prstGeom prst="rect">
            <a:avLst/>
          </a:prstGeom>
        </p:spPr>
      </p:pic>
      <p:sp>
        <p:nvSpPr>
          <p:cNvPr id="68" name="ZoneTexte 67"/>
          <p:cNvSpPr txBox="1"/>
          <p:nvPr/>
        </p:nvSpPr>
        <p:spPr>
          <a:xfrm>
            <a:off x="8833048" y="5824736"/>
            <a:ext cx="505267" cy="477054"/>
          </a:xfrm>
          <a:prstGeom prst="rect">
            <a:avLst/>
          </a:prstGeom>
          <a:noFill/>
        </p:spPr>
        <p:txBody>
          <a:bodyPr wrap="none" rtlCol="0">
            <a:spAutoFit/>
          </a:bodyPr>
          <a:lstStyle/>
          <a:p>
            <a:r>
              <a:rPr lang="fr-FR" dirty="0" smtClean="0"/>
              <a:t>…</a:t>
            </a:r>
            <a:endParaRPr lang="fr-FR" dirty="0"/>
          </a:p>
        </p:txBody>
      </p:sp>
      <p:sp>
        <p:nvSpPr>
          <p:cNvPr id="79" name="ZoneTexte 78"/>
          <p:cNvSpPr txBox="1"/>
          <p:nvPr/>
        </p:nvSpPr>
        <p:spPr>
          <a:xfrm>
            <a:off x="1151467" y="10744200"/>
            <a:ext cx="184666" cy="477054"/>
          </a:xfrm>
          <a:prstGeom prst="rect">
            <a:avLst/>
          </a:prstGeom>
          <a:noFill/>
        </p:spPr>
        <p:txBody>
          <a:bodyPr wrap="none" rtlCol="0">
            <a:spAutoFit/>
          </a:bodyPr>
          <a:lstStyle/>
          <a:p>
            <a:endParaRPr lang="fr-FR" dirty="0"/>
          </a:p>
        </p:txBody>
      </p:sp>
      <p:sp>
        <p:nvSpPr>
          <p:cNvPr id="81" name="ZoneTexte 80"/>
          <p:cNvSpPr txBox="1"/>
          <p:nvPr/>
        </p:nvSpPr>
        <p:spPr>
          <a:xfrm>
            <a:off x="408112" y="11009312"/>
            <a:ext cx="8856984" cy="1638141"/>
          </a:xfrm>
          <a:prstGeom prst="rect">
            <a:avLst/>
          </a:prstGeom>
          <a:noFill/>
          <a:ln cap="rnd">
            <a:noFill/>
            <a:round/>
          </a:ln>
          <a:effectLst/>
        </p:spPr>
        <p:txBody>
          <a:bodyPr wrap="square" numCol="1" rtlCol="0">
            <a:spAutoFit/>
          </a:bodyPr>
          <a:lstStyle/>
          <a:p>
            <a:pPr>
              <a:lnSpc>
                <a:spcPct val="120000"/>
              </a:lnSpc>
            </a:pPr>
            <a:r>
              <a:rPr lang="en-US" sz="1050" dirty="0" smtClean="0"/>
              <a:t>The development of both male and female adults from unfertilized eggs demonstrated deuterotokous parthenogenetic reproduction of </a:t>
            </a:r>
            <a:r>
              <a:rPr lang="en-US" sz="1050" i="1" dirty="0" smtClean="0"/>
              <a:t>T. absoluta</a:t>
            </a:r>
            <a:r>
              <a:rPr lang="en-US" sz="1050" dirty="0" smtClean="0"/>
              <a:t> under laboratory conditions. </a:t>
            </a:r>
            <a:r>
              <a:rPr lang="en-US" sz="1050" dirty="0"/>
              <a:t>To respond to environmental requirements, several programs based on mating management (such as mass trapping, mating disruption, and male sterility </a:t>
            </a:r>
            <a:r>
              <a:rPr lang="en-US" sz="1050" dirty="0" smtClean="0"/>
              <a:t>programs</a:t>
            </a:r>
            <a:r>
              <a:rPr lang="en-US" sz="1050" dirty="0"/>
              <a:t>) are under </a:t>
            </a:r>
            <a:r>
              <a:rPr lang="en-US" sz="1050" dirty="0" smtClean="0"/>
              <a:t>development but </a:t>
            </a:r>
            <a:r>
              <a:rPr lang="en-US" sz="1050" dirty="0"/>
              <a:t>asexual reproduction in natural populations of </a:t>
            </a:r>
            <a:r>
              <a:rPr lang="en-US" sz="1050" i="1" dirty="0"/>
              <a:t>T. absoluta </a:t>
            </a:r>
            <a:r>
              <a:rPr lang="en-US" sz="1050" dirty="0"/>
              <a:t>could have strong implications for the efficiency of these </a:t>
            </a:r>
            <a:r>
              <a:rPr lang="en-US" sz="1050" dirty="0" smtClean="0"/>
              <a:t>management </a:t>
            </a:r>
            <a:r>
              <a:rPr lang="en-US" sz="1050" dirty="0"/>
              <a:t>strategies. However, although </a:t>
            </a:r>
            <a:r>
              <a:rPr lang="en-US" sz="1050" i="1" dirty="0"/>
              <a:t>T. absoluta </a:t>
            </a:r>
            <a:r>
              <a:rPr lang="en-US" sz="1050" dirty="0"/>
              <a:t>is able to reproduce parthenogenetically, sexual reproduction seems to lead to a better overall fitness, as mated females lay more eggs than unmated ones, as suggested by our laboratory observations. Unfertilized egg mortality was also found to be higher than that of fertilized eggs. Further studies on the fitness of </a:t>
            </a:r>
            <a:r>
              <a:rPr lang="en-US" sz="1050" i="1" dirty="0"/>
              <a:t>T. absoluta </a:t>
            </a:r>
            <a:r>
              <a:rPr lang="en-US" sz="1050" dirty="0"/>
              <a:t>parthenogenetic </a:t>
            </a:r>
            <a:r>
              <a:rPr lang="en-US" sz="1050" dirty="0" smtClean="0"/>
              <a:t>lineages </a:t>
            </a:r>
            <a:r>
              <a:rPr lang="en-US" sz="1050" dirty="0"/>
              <a:t>are clearly needed to confirm the adaptive character of this type of reproduction. </a:t>
            </a:r>
          </a:p>
        </p:txBody>
      </p:sp>
      <p:sp>
        <p:nvSpPr>
          <p:cNvPr id="61" name="ZoneTexte 60"/>
          <p:cNvSpPr txBox="1"/>
          <p:nvPr/>
        </p:nvSpPr>
        <p:spPr>
          <a:xfrm>
            <a:off x="5664696" y="4672608"/>
            <a:ext cx="3672408" cy="467820"/>
          </a:xfrm>
          <a:prstGeom prst="rect">
            <a:avLst/>
          </a:prstGeom>
          <a:noFill/>
          <a:ln>
            <a:noFill/>
          </a:ln>
        </p:spPr>
        <p:txBody>
          <a:bodyPr wrap="square" lIns="128016" tIns="64008" rIns="128016" bIns="64008" rtlCol="0">
            <a:spAutoFit/>
          </a:bodyPr>
          <a:lstStyle/>
          <a:p>
            <a:pPr defTabSz="640080"/>
            <a:r>
              <a:rPr lang="en-US" sz="800" dirty="0" smtClean="0"/>
              <a:t>Fig. 1: </a:t>
            </a:r>
            <a:r>
              <a:rPr lang="en-US" sz="800" i="1" dirty="0" smtClean="0"/>
              <a:t>Tuta</a:t>
            </a:r>
            <a:r>
              <a:rPr lang="en-US" sz="800" dirty="0" smtClean="0"/>
              <a:t> </a:t>
            </a:r>
            <a:r>
              <a:rPr lang="en-US" sz="800" i="1" dirty="0" smtClean="0"/>
              <a:t>absoluta. </a:t>
            </a:r>
            <a:r>
              <a:rPr lang="en-US" sz="800" dirty="0" smtClean="0">
                <a:cs typeface="Arial"/>
              </a:rPr>
              <a:t>A: Adult, B. Larva, C. Tomato fruit damages and </a:t>
            </a:r>
          </a:p>
          <a:p>
            <a:pPr defTabSz="640080"/>
            <a:r>
              <a:rPr lang="en-US" sz="800" dirty="0" smtClean="0">
                <a:cs typeface="Arial"/>
              </a:rPr>
              <a:t>D. Tomato Leaf damages </a:t>
            </a:r>
          </a:p>
          <a:p>
            <a:pPr defTabSz="640080"/>
            <a:r>
              <a:rPr lang="en-US" sz="600" dirty="0" smtClean="0">
                <a:cs typeface="Arial"/>
              </a:rPr>
              <a:t>Source: </a:t>
            </a:r>
            <a:r>
              <a:rPr lang="en-US" sz="600" dirty="0" err="1" smtClean="0">
                <a:cs typeface="Arial"/>
              </a:rPr>
              <a:t>www.la</a:t>
            </a:r>
            <a:r>
              <a:rPr lang="en-US" sz="600" dirty="0" err="1">
                <a:cs typeface="Arial"/>
              </a:rPr>
              <a:t>-</a:t>
            </a:r>
            <a:r>
              <a:rPr lang="en-US" sz="600" dirty="0" err="1" smtClean="0">
                <a:cs typeface="Arial"/>
              </a:rPr>
              <a:t>clau.net</a:t>
            </a:r>
            <a:r>
              <a:rPr lang="en-US" sz="600" dirty="0" smtClean="0">
                <a:cs typeface="Arial"/>
              </a:rPr>
              <a:t>; </a:t>
            </a:r>
            <a:r>
              <a:rPr lang="en-US" sz="600" dirty="0" err="1" smtClean="0">
                <a:cs typeface="Arial"/>
              </a:rPr>
              <a:t>www.tutaabsoluta.com</a:t>
            </a:r>
            <a:endParaRPr lang="en-US" sz="600" dirty="0">
              <a:cs typeface="Arial"/>
            </a:endParaRPr>
          </a:p>
        </p:txBody>
      </p:sp>
      <p:graphicFrame>
        <p:nvGraphicFramePr>
          <p:cNvPr id="12" name="Objet 11"/>
          <p:cNvGraphicFramePr>
            <a:graphicFrameLocks noChangeAspect="1"/>
          </p:cNvGraphicFramePr>
          <p:nvPr>
            <p:extLst>
              <p:ext uri="{D42A27DB-BD31-4B8C-83A1-F6EECF244321}">
                <p14:modId xmlns:p14="http://schemas.microsoft.com/office/powerpoint/2010/main" val="2391231375"/>
              </p:ext>
            </p:extLst>
          </p:nvPr>
        </p:nvGraphicFramePr>
        <p:xfrm>
          <a:off x="291995" y="9209112"/>
          <a:ext cx="7100893" cy="1243583"/>
        </p:xfrm>
        <a:graphic>
          <a:graphicData uri="http://schemas.openxmlformats.org/presentationml/2006/ole">
            <mc:AlternateContent xmlns:mc="http://schemas.openxmlformats.org/markup-compatibility/2006">
              <mc:Choice xmlns:v="urn:schemas-microsoft-com:vml" Requires="v">
                <p:oleObj spid="_x0000_s1085" name="Document" r:id="rId13" imgW="9055100" imgH="1587500" progId="Word.Document.12">
                  <p:embed/>
                </p:oleObj>
              </mc:Choice>
              <mc:Fallback>
                <p:oleObj name="Document" r:id="rId13" imgW="9055100" imgH="1587500" progId="Word.Document.12">
                  <p:embed/>
                  <p:pic>
                    <p:nvPicPr>
                      <p:cNvPr id="0" name=""/>
                      <p:cNvPicPr/>
                      <p:nvPr/>
                    </p:nvPicPr>
                    <p:blipFill>
                      <a:blip r:embed="rId14"/>
                      <a:stretch>
                        <a:fillRect/>
                      </a:stretch>
                    </p:blipFill>
                    <p:spPr>
                      <a:xfrm>
                        <a:off x="291995" y="9209112"/>
                        <a:ext cx="7100893" cy="1243583"/>
                      </a:xfrm>
                      <a:prstGeom prst="rect">
                        <a:avLst/>
                      </a:prstGeom>
                      <a:noFill/>
                    </p:spPr>
                  </p:pic>
                </p:oleObj>
              </mc:Fallback>
            </mc:AlternateContent>
          </a:graphicData>
        </a:graphic>
      </p:graphicFrame>
      <p:sp>
        <p:nvSpPr>
          <p:cNvPr id="16" name="ZoneTexte 15"/>
          <p:cNvSpPr txBox="1"/>
          <p:nvPr/>
        </p:nvSpPr>
        <p:spPr>
          <a:xfrm>
            <a:off x="5808712" y="2368352"/>
            <a:ext cx="261610" cy="215444"/>
          </a:xfrm>
          <a:prstGeom prst="rect">
            <a:avLst/>
          </a:prstGeom>
          <a:noFill/>
        </p:spPr>
        <p:txBody>
          <a:bodyPr wrap="none" rtlCol="0">
            <a:spAutoFit/>
          </a:bodyPr>
          <a:lstStyle/>
          <a:p>
            <a:r>
              <a:rPr lang="fr-FR" sz="800" dirty="0" smtClean="0"/>
              <a:t>A</a:t>
            </a:r>
            <a:endParaRPr lang="fr-FR" sz="800" dirty="0"/>
          </a:p>
        </p:txBody>
      </p:sp>
      <p:sp>
        <p:nvSpPr>
          <p:cNvPr id="74" name="ZoneTexte 73"/>
          <p:cNvSpPr txBox="1"/>
          <p:nvPr/>
        </p:nvSpPr>
        <p:spPr>
          <a:xfrm>
            <a:off x="5808712" y="4456584"/>
            <a:ext cx="248786" cy="215444"/>
          </a:xfrm>
          <a:prstGeom prst="rect">
            <a:avLst/>
          </a:prstGeom>
          <a:noFill/>
        </p:spPr>
        <p:txBody>
          <a:bodyPr wrap="none" rtlCol="0">
            <a:spAutoFit/>
          </a:bodyPr>
          <a:lstStyle/>
          <a:p>
            <a:r>
              <a:rPr lang="fr-FR" sz="800" dirty="0" smtClean="0">
                <a:solidFill>
                  <a:schemeClr val="bg1"/>
                </a:solidFill>
              </a:rPr>
              <a:t>B</a:t>
            </a:r>
            <a:endParaRPr lang="fr-FR" sz="800" dirty="0">
              <a:solidFill>
                <a:schemeClr val="bg1"/>
              </a:solidFill>
            </a:endParaRPr>
          </a:p>
        </p:txBody>
      </p:sp>
      <p:sp>
        <p:nvSpPr>
          <p:cNvPr id="82" name="ZoneTexte 81"/>
          <p:cNvSpPr txBox="1"/>
          <p:nvPr/>
        </p:nvSpPr>
        <p:spPr>
          <a:xfrm>
            <a:off x="9193088" y="2368352"/>
            <a:ext cx="268072" cy="215444"/>
          </a:xfrm>
          <a:prstGeom prst="rect">
            <a:avLst/>
          </a:prstGeom>
          <a:noFill/>
        </p:spPr>
        <p:txBody>
          <a:bodyPr wrap="none" rtlCol="0">
            <a:spAutoFit/>
          </a:bodyPr>
          <a:lstStyle/>
          <a:p>
            <a:r>
              <a:rPr lang="fr-FR" sz="800" dirty="0" smtClean="0"/>
              <a:t>C</a:t>
            </a:r>
            <a:endParaRPr lang="fr-FR" sz="800" dirty="0"/>
          </a:p>
        </p:txBody>
      </p:sp>
      <p:sp>
        <p:nvSpPr>
          <p:cNvPr id="83" name="ZoneTexte 82"/>
          <p:cNvSpPr txBox="1"/>
          <p:nvPr/>
        </p:nvSpPr>
        <p:spPr>
          <a:xfrm>
            <a:off x="9193088" y="4456584"/>
            <a:ext cx="261610" cy="215444"/>
          </a:xfrm>
          <a:prstGeom prst="rect">
            <a:avLst/>
          </a:prstGeom>
          <a:noFill/>
        </p:spPr>
        <p:txBody>
          <a:bodyPr wrap="none" rtlCol="0">
            <a:spAutoFit/>
          </a:bodyPr>
          <a:lstStyle/>
          <a:p>
            <a:r>
              <a:rPr lang="fr-FR" sz="800" dirty="0" smtClean="0">
                <a:solidFill>
                  <a:schemeClr val="bg1"/>
                </a:solidFill>
              </a:rPr>
              <a:t>D</a:t>
            </a:r>
            <a:endParaRPr lang="fr-FR" sz="800" dirty="0">
              <a:solidFill>
                <a:schemeClr val="bg1"/>
              </a:solidFill>
            </a:endParaRPr>
          </a:p>
        </p:txBody>
      </p:sp>
      <p:pic>
        <p:nvPicPr>
          <p:cNvPr id="87" name="Picture 4" descr="D:\Logo\transparent\logogxabt.gif"/>
          <p:cNvPicPr>
            <a:picLocks noChangeAspect="1" noChangeArrowheads="1"/>
          </p:cNvPicPr>
          <p:nvPr/>
        </p:nvPicPr>
        <p:blipFill>
          <a:blip r:embed="rId15" cstate="print"/>
          <a:srcRect/>
          <a:stretch>
            <a:fillRect/>
          </a:stretch>
        </p:blipFill>
        <p:spPr bwMode="auto">
          <a:xfrm>
            <a:off x="7752928" y="136104"/>
            <a:ext cx="1632248" cy="653659"/>
          </a:xfrm>
          <a:prstGeom prst="rect">
            <a:avLst/>
          </a:prstGeom>
          <a:noFill/>
        </p:spPr>
      </p:pic>
      <p:pic>
        <p:nvPicPr>
          <p:cNvPr id="88" name="Picture 5" descr="D:\Logo\transparent\entomo.gif"/>
          <p:cNvPicPr>
            <a:picLocks noChangeAspect="1" noChangeArrowheads="1"/>
          </p:cNvPicPr>
          <p:nvPr/>
        </p:nvPicPr>
        <p:blipFill>
          <a:blip r:embed="rId16" cstate="print"/>
          <a:srcRect/>
          <a:stretch>
            <a:fillRect/>
          </a:stretch>
        </p:blipFill>
        <p:spPr bwMode="auto">
          <a:xfrm>
            <a:off x="8207835" y="640160"/>
            <a:ext cx="1417301" cy="1296144"/>
          </a:xfrm>
          <a:prstGeom prst="rect">
            <a:avLst/>
          </a:prstGeom>
          <a:noFill/>
        </p:spPr>
      </p:pic>
      <p:pic>
        <p:nvPicPr>
          <p:cNvPr id="85" name="Picture 2" descr="D:\Logo\SPW\logos_pc\CMJN\spw.eps"/>
          <p:cNvPicPr>
            <a:picLocks noChangeAspect="1" noChangeArrowheads="1"/>
          </p:cNvPicPr>
          <p:nvPr/>
        </p:nvPicPr>
        <p:blipFill>
          <a:blip r:embed="rId17" cstate="print"/>
          <a:srcRect/>
          <a:stretch>
            <a:fillRect/>
          </a:stretch>
        </p:blipFill>
        <p:spPr bwMode="auto">
          <a:xfrm>
            <a:off x="120080" y="1216224"/>
            <a:ext cx="560322" cy="620664"/>
          </a:xfrm>
          <a:prstGeom prst="rect">
            <a:avLst/>
          </a:prstGeom>
          <a:noFill/>
        </p:spPr>
      </p:pic>
      <p:pic>
        <p:nvPicPr>
          <p:cNvPr id="86" name="Picture 3" descr="D:\Logo\SPW\logos_pc\CMJN\dgo3.eps"/>
          <p:cNvPicPr>
            <a:picLocks noChangeAspect="1" noChangeArrowheads="1"/>
          </p:cNvPicPr>
          <p:nvPr/>
        </p:nvPicPr>
        <p:blipFill>
          <a:blip r:embed="rId18" cstate="print"/>
          <a:srcRect/>
          <a:stretch>
            <a:fillRect/>
          </a:stretch>
        </p:blipFill>
        <p:spPr bwMode="auto">
          <a:xfrm>
            <a:off x="917238" y="1216224"/>
            <a:ext cx="732477" cy="684288"/>
          </a:xfrm>
          <a:prstGeom prst="rect">
            <a:avLst/>
          </a:prstGeom>
          <a:noFill/>
        </p:spPr>
      </p:pic>
      <p:pic>
        <p:nvPicPr>
          <p:cNvPr id="80" name="Picture 2" descr="D:\Logo\transparent\ULG.gif"/>
          <p:cNvPicPr>
            <a:picLocks noChangeAspect="1" noChangeArrowheads="1"/>
          </p:cNvPicPr>
          <p:nvPr/>
        </p:nvPicPr>
        <p:blipFill>
          <a:blip r:embed="rId19" cstate="print"/>
          <a:srcRect/>
          <a:stretch>
            <a:fillRect/>
          </a:stretch>
        </p:blipFill>
        <p:spPr bwMode="auto">
          <a:xfrm>
            <a:off x="336104" y="0"/>
            <a:ext cx="1458294" cy="1043486"/>
          </a:xfrm>
          <a:prstGeom prst="rect">
            <a:avLst/>
          </a:prstGeom>
          <a:noFill/>
        </p:spPr>
      </p:pic>
      <p:sp>
        <p:nvSpPr>
          <p:cNvPr id="54" name="ZoneTexte 53"/>
          <p:cNvSpPr txBox="1"/>
          <p:nvPr/>
        </p:nvSpPr>
        <p:spPr>
          <a:xfrm>
            <a:off x="408112" y="8525268"/>
            <a:ext cx="1224136" cy="467820"/>
          </a:xfrm>
          <a:prstGeom prst="rect">
            <a:avLst/>
          </a:prstGeom>
          <a:noFill/>
          <a:ln>
            <a:noFill/>
          </a:ln>
        </p:spPr>
        <p:txBody>
          <a:bodyPr wrap="square" lIns="128016" tIns="64008" rIns="128016" bIns="64008" rtlCol="0">
            <a:spAutoFit/>
          </a:bodyPr>
          <a:lstStyle/>
          <a:p>
            <a:pPr defTabSz="640080"/>
            <a:r>
              <a:rPr lang="en-GB" sz="2200" dirty="0" smtClean="0">
                <a:solidFill>
                  <a:prstClr val="white"/>
                </a:solidFill>
                <a:cs typeface="Arial"/>
              </a:rPr>
              <a:t>Results</a:t>
            </a:r>
            <a:endParaRPr lang="en-GB" sz="2200" dirty="0">
              <a:solidFill>
                <a:prstClr val="white"/>
              </a:solidFill>
              <a:cs typeface="Arial"/>
            </a:endParaRPr>
          </a:p>
        </p:txBody>
      </p:sp>
      <p:cxnSp>
        <p:nvCxnSpPr>
          <p:cNvPr id="59" name="Connecteur droit avec flèche 58"/>
          <p:cNvCxnSpPr/>
          <p:nvPr/>
        </p:nvCxnSpPr>
        <p:spPr>
          <a:xfrm>
            <a:off x="5592688" y="6184776"/>
            <a:ext cx="720080" cy="7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Image 59"/>
          <p:cNvPicPr>
            <a:picLocks noChangeAspect="1"/>
          </p:cNvPicPr>
          <p:nvPr/>
        </p:nvPicPr>
        <p:blipFill>
          <a:blip r:embed="rId10"/>
          <a:stretch>
            <a:fillRect/>
          </a:stretch>
        </p:blipFill>
        <p:spPr>
          <a:xfrm>
            <a:off x="6960840" y="5804382"/>
            <a:ext cx="928643" cy="524410"/>
          </a:xfrm>
          <a:prstGeom prst="rect">
            <a:avLst/>
          </a:prstGeom>
        </p:spPr>
      </p:pic>
      <p:pic>
        <p:nvPicPr>
          <p:cNvPr id="62" name="Image 61" descr="150px-FemaleBlack.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40960" y="5824736"/>
            <a:ext cx="259229" cy="432047"/>
          </a:xfrm>
          <a:prstGeom prst="rect">
            <a:avLst/>
          </a:prstGeom>
        </p:spPr>
      </p:pic>
      <p:sp>
        <p:nvSpPr>
          <p:cNvPr id="64" name="ZoneTexte 63"/>
          <p:cNvSpPr txBox="1"/>
          <p:nvPr/>
        </p:nvSpPr>
        <p:spPr>
          <a:xfrm>
            <a:off x="552128" y="6832848"/>
            <a:ext cx="1224136" cy="1477328"/>
          </a:xfrm>
          <a:prstGeom prst="rect">
            <a:avLst/>
          </a:prstGeom>
          <a:noFill/>
        </p:spPr>
        <p:txBody>
          <a:bodyPr wrap="square" rtlCol="0">
            <a:spAutoFit/>
          </a:bodyPr>
          <a:lstStyle/>
          <a:p>
            <a:r>
              <a:rPr lang="en-US" sz="1000" dirty="0" smtClean="0"/>
              <a:t>Virgin females were isolated. 19 laid unfertilized eggs with an abundance ranging from 1 to 95 eggs; </a:t>
            </a:r>
          </a:p>
          <a:p>
            <a:r>
              <a:rPr lang="en-US" sz="1000" dirty="0" smtClean="0"/>
              <a:t>(Fig. 2 / Table </a:t>
            </a:r>
            <a:r>
              <a:rPr lang="en-US" sz="1000" dirty="0"/>
              <a:t>1</a:t>
            </a:r>
            <a:r>
              <a:rPr lang="en-US" sz="1000" dirty="0" smtClean="0"/>
              <a:t>)</a:t>
            </a:r>
          </a:p>
          <a:p>
            <a:endParaRPr lang="en-US" sz="1000" dirty="0"/>
          </a:p>
        </p:txBody>
      </p:sp>
      <p:sp>
        <p:nvSpPr>
          <p:cNvPr id="77" name="ZoneTexte 76"/>
          <p:cNvSpPr txBox="1"/>
          <p:nvPr/>
        </p:nvSpPr>
        <p:spPr>
          <a:xfrm>
            <a:off x="2208312" y="6832848"/>
            <a:ext cx="1224136" cy="1785104"/>
          </a:xfrm>
          <a:prstGeom prst="rect">
            <a:avLst/>
          </a:prstGeom>
          <a:noFill/>
        </p:spPr>
        <p:txBody>
          <a:bodyPr wrap="square" rtlCol="0">
            <a:spAutoFit/>
          </a:bodyPr>
          <a:lstStyle/>
          <a:p>
            <a:r>
              <a:rPr lang="en-US" sz="1000" dirty="0" smtClean="0"/>
              <a:t>At </a:t>
            </a:r>
            <a:r>
              <a:rPr lang="en-US" sz="1000" dirty="0"/>
              <a:t>the egg </a:t>
            </a:r>
            <a:r>
              <a:rPr lang="en-US" sz="1000" dirty="0" smtClean="0"/>
              <a:t>stage, a survival rate of 39.9 % was observed.</a:t>
            </a:r>
          </a:p>
          <a:p>
            <a:r>
              <a:rPr lang="en-US" sz="1000" dirty="0"/>
              <a:t>In comparison, at the egg stage, a survival rate of 74,9 % was observed for fertilized </a:t>
            </a:r>
            <a:r>
              <a:rPr lang="en-US" sz="1000" dirty="0" smtClean="0"/>
              <a:t>eggs</a:t>
            </a:r>
          </a:p>
          <a:p>
            <a:r>
              <a:rPr lang="en-US" sz="1000" dirty="0" smtClean="0"/>
              <a:t>(Table 1)</a:t>
            </a:r>
            <a:endParaRPr lang="en-US" sz="1000" dirty="0"/>
          </a:p>
        </p:txBody>
      </p:sp>
      <p:sp>
        <p:nvSpPr>
          <p:cNvPr id="89" name="ZoneTexte 88"/>
          <p:cNvSpPr txBox="1"/>
          <p:nvPr/>
        </p:nvSpPr>
        <p:spPr>
          <a:xfrm>
            <a:off x="5232648" y="6832848"/>
            <a:ext cx="1584176" cy="2400657"/>
          </a:xfrm>
          <a:prstGeom prst="rect">
            <a:avLst/>
          </a:prstGeom>
          <a:noFill/>
        </p:spPr>
        <p:txBody>
          <a:bodyPr wrap="square" rtlCol="0">
            <a:spAutoFit/>
          </a:bodyPr>
          <a:lstStyle/>
          <a:p>
            <a:r>
              <a:rPr lang="en-US" sz="1000" dirty="0" smtClean="0"/>
              <a:t>From larvae to adults, a survival rate of </a:t>
            </a:r>
          </a:p>
          <a:p>
            <a:r>
              <a:rPr lang="en-US" sz="1000" dirty="0" smtClean="0"/>
              <a:t>70.4 % was observed with a sex ratio of 1/1.5 (male/female). </a:t>
            </a:r>
          </a:p>
          <a:p>
            <a:endParaRPr lang="en-US" sz="1000" dirty="0" smtClean="0"/>
          </a:p>
          <a:p>
            <a:r>
              <a:rPr lang="en-US" sz="1000" dirty="0" smtClean="0"/>
              <a:t>On the other hand, </a:t>
            </a:r>
            <a:r>
              <a:rPr lang="en-US" sz="1000" dirty="0"/>
              <a:t>a survival rate of 62,7 % was observed with a sex ratio of 1/2 (male/female) for individuals from fertilized eggs</a:t>
            </a:r>
          </a:p>
          <a:p>
            <a:r>
              <a:rPr lang="en-US" sz="1000" dirty="0"/>
              <a:t>(Table 1)</a:t>
            </a:r>
          </a:p>
          <a:p>
            <a:endParaRPr lang="en-US" sz="1000" dirty="0"/>
          </a:p>
          <a:p>
            <a:endParaRPr lang="en-US" sz="1000" dirty="0"/>
          </a:p>
        </p:txBody>
      </p:sp>
      <p:sp>
        <p:nvSpPr>
          <p:cNvPr id="91" name="ZoneTexte 90"/>
          <p:cNvSpPr txBox="1"/>
          <p:nvPr/>
        </p:nvSpPr>
        <p:spPr>
          <a:xfrm>
            <a:off x="7032848" y="6832848"/>
            <a:ext cx="1585003" cy="2092881"/>
          </a:xfrm>
          <a:prstGeom prst="rect">
            <a:avLst/>
          </a:prstGeom>
          <a:noFill/>
        </p:spPr>
        <p:txBody>
          <a:bodyPr wrap="square" rtlCol="0">
            <a:spAutoFit/>
          </a:bodyPr>
          <a:lstStyle/>
          <a:p>
            <a:r>
              <a:rPr lang="en-US" sz="1000" dirty="0" smtClean="0"/>
              <a:t>The mean number of eggs laid between the parthenogenetic generation was found to be statistically similar</a:t>
            </a:r>
          </a:p>
          <a:p>
            <a:endParaRPr lang="en-US" sz="1000" dirty="0" smtClean="0"/>
          </a:p>
          <a:p>
            <a:r>
              <a:rPr lang="en-US" sz="1000" dirty="0"/>
              <a:t>3 generations were performed in laboratory condition with only individuals coming from unfertilized </a:t>
            </a:r>
            <a:r>
              <a:rPr lang="en-US" sz="1000" dirty="0" smtClean="0"/>
              <a:t>egg</a:t>
            </a:r>
            <a:endParaRPr lang="en-US" sz="1000" dirty="0"/>
          </a:p>
        </p:txBody>
      </p:sp>
      <p:sp>
        <p:nvSpPr>
          <p:cNvPr id="25" name="ZoneTexte 24"/>
          <p:cNvSpPr txBox="1"/>
          <p:nvPr/>
        </p:nvSpPr>
        <p:spPr>
          <a:xfrm>
            <a:off x="768152" y="5660975"/>
            <a:ext cx="720080" cy="307777"/>
          </a:xfrm>
          <a:prstGeom prst="rect">
            <a:avLst/>
          </a:prstGeom>
          <a:noFill/>
        </p:spPr>
        <p:txBody>
          <a:bodyPr wrap="square" rtlCol="0">
            <a:spAutoFit/>
          </a:bodyPr>
          <a:lstStyle/>
          <a:p>
            <a:r>
              <a:rPr lang="fr-FR" sz="1400" dirty="0" smtClean="0"/>
              <a:t>X 20</a:t>
            </a:r>
            <a:endParaRPr lang="fr-FR" sz="1400" dirty="0"/>
          </a:p>
        </p:txBody>
      </p:sp>
      <p:sp>
        <p:nvSpPr>
          <p:cNvPr id="93" name="ZoneTexte 92"/>
          <p:cNvSpPr txBox="1"/>
          <p:nvPr/>
        </p:nvSpPr>
        <p:spPr>
          <a:xfrm>
            <a:off x="3648472" y="6832848"/>
            <a:ext cx="1512168" cy="1323439"/>
          </a:xfrm>
          <a:prstGeom prst="rect">
            <a:avLst/>
          </a:prstGeom>
          <a:noFill/>
        </p:spPr>
        <p:txBody>
          <a:bodyPr wrap="square" rtlCol="0">
            <a:spAutoFit/>
          </a:bodyPr>
          <a:lstStyle/>
          <a:p>
            <a:r>
              <a:rPr lang="en-US" sz="1000" dirty="0" smtClean="0"/>
              <a:t>Monitoring of the </a:t>
            </a:r>
            <a:r>
              <a:rPr lang="en-US" sz="1000" dirty="0"/>
              <a:t>l</a:t>
            </a:r>
            <a:r>
              <a:rPr lang="en-US" sz="1000" dirty="0" smtClean="0"/>
              <a:t>arval development from eggs to pupation</a:t>
            </a:r>
          </a:p>
          <a:p>
            <a:endParaRPr lang="en-US" sz="1000" dirty="0"/>
          </a:p>
          <a:p>
            <a:r>
              <a:rPr lang="en-US" sz="1000" dirty="0"/>
              <a:t>Chrysalis were sexed and females are </a:t>
            </a:r>
            <a:r>
              <a:rPr lang="en-US" sz="1000" dirty="0" smtClean="0"/>
              <a:t>isolated</a:t>
            </a:r>
            <a:endParaRPr lang="en-US" sz="1000" dirty="0"/>
          </a:p>
        </p:txBody>
      </p:sp>
      <p:pic>
        <p:nvPicPr>
          <p:cNvPr id="94" name="Image 93" descr="Tuta adult and eggs 3 jpg.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08912" y="8921080"/>
            <a:ext cx="1900353" cy="1389755"/>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95" name="ZoneTexte 94"/>
          <p:cNvSpPr txBox="1"/>
          <p:nvPr/>
        </p:nvSpPr>
        <p:spPr>
          <a:xfrm>
            <a:off x="7680921" y="10361240"/>
            <a:ext cx="1818182" cy="437043"/>
          </a:xfrm>
          <a:prstGeom prst="rect">
            <a:avLst/>
          </a:prstGeom>
          <a:noFill/>
          <a:ln>
            <a:noFill/>
          </a:ln>
        </p:spPr>
        <p:txBody>
          <a:bodyPr wrap="square" lIns="128016" tIns="64008" rIns="128016" bIns="64008" rtlCol="0">
            <a:spAutoFit/>
          </a:bodyPr>
          <a:lstStyle/>
          <a:p>
            <a:pPr defTabSz="640080"/>
            <a:r>
              <a:rPr lang="en-US" sz="700" dirty="0" smtClean="0"/>
              <a:t>Fig. 2: </a:t>
            </a:r>
            <a:r>
              <a:rPr lang="en-US" sz="700" i="1" dirty="0" smtClean="0"/>
              <a:t>Tuta</a:t>
            </a:r>
            <a:r>
              <a:rPr lang="en-US" sz="700" dirty="0" smtClean="0"/>
              <a:t> </a:t>
            </a:r>
            <a:r>
              <a:rPr lang="en-US" sz="700" i="1" dirty="0" smtClean="0"/>
              <a:t>absoluta. </a:t>
            </a:r>
            <a:r>
              <a:rPr lang="en-US" sz="700" dirty="0">
                <a:cs typeface="Arial"/>
              </a:rPr>
              <a:t>E</a:t>
            </a:r>
            <a:r>
              <a:rPr lang="en-US" sz="700" dirty="0" smtClean="0">
                <a:cs typeface="Arial"/>
              </a:rPr>
              <a:t>: Adult and eggs</a:t>
            </a:r>
          </a:p>
          <a:p>
            <a:pPr defTabSz="640080"/>
            <a:r>
              <a:rPr lang="en-US" sz="500" dirty="0" smtClean="0">
                <a:cs typeface="Arial"/>
              </a:rPr>
              <a:t>Source: </a:t>
            </a:r>
            <a:r>
              <a:rPr lang="en-US" sz="500" dirty="0" err="1" smtClean="0">
                <a:cs typeface="Arial"/>
              </a:rPr>
              <a:t>www.bcpcertis.com</a:t>
            </a:r>
            <a:endParaRPr lang="en-US" sz="500" dirty="0">
              <a:cs typeface="Arial"/>
            </a:endParaRPr>
          </a:p>
        </p:txBody>
      </p:sp>
      <p:sp>
        <p:nvSpPr>
          <p:cNvPr id="96" name="ZoneTexte 95"/>
          <p:cNvSpPr txBox="1"/>
          <p:nvPr/>
        </p:nvSpPr>
        <p:spPr>
          <a:xfrm>
            <a:off x="7608913" y="9497724"/>
            <a:ext cx="170873" cy="215444"/>
          </a:xfrm>
          <a:prstGeom prst="rect">
            <a:avLst/>
          </a:prstGeom>
          <a:noFill/>
        </p:spPr>
        <p:txBody>
          <a:bodyPr wrap="square" rtlCol="0">
            <a:spAutoFit/>
          </a:bodyPr>
          <a:lstStyle/>
          <a:p>
            <a:r>
              <a:rPr lang="fr-FR" sz="800" dirty="0">
                <a:solidFill>
                  <a:schemeClr val="bg1"/>
                </a:solidFill>
              </a:rPr>
              <a:t>E</a:t>
            </a:r>
          </a:p>
        </p:txBody>
      </p:sp>
    </p:spTree>
    <p:extLst>
      <p:ext uri="{BB962C8B-B14F-4D97-AF65-F5344CB8AC3E}">
        <p14:creationId xmlns:p14="http://schemas.microsoft.com/office/powerpoint/2010/main" val="3395787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Été">
  <a:themeElements>
    <a:clrScheme name="Été">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Été">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Été">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Orbite.thmx</Template>
  <TotalTime>713</TotalTime>
  <Words>514</Words>
  <Application>Microsoft Macintosh PowerPoint</Application>
  <PresentationFormat>Format A3 (297x420 mm)</PresentationFormat>
  <Paragraphs>40</Paragraphs>
  <Slides>1</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Été</vt:lpstr>
      <vt:lpstr>Document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Morgane</dc:creator>
  <cp:lastModifiedBy>rudy caparros</cp:lastModifiedBy>
  <cp:revision>88</cp:revision>
  <dcterms:created xsi:type="dcterms:W3CDTF">2012-02-07T09:14:48Z</dcterms:created>
  <dcterms:modified xsi:type="dcterms:W3CDTF">2012-11-29T10:25:45Z</dcterms:modified>
</cp:coreProperties>
</file>