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8" r:id="rId3"/>
    <p:sldId id="258" r:id="rId4"/>
    <p:sldId id="259" r:id="rId5"/>
    <p:sldId id="260" r:id="rId6"/>
    <p:sldId id="289" r:id="rId7"/>
    <p:sldId id="288" r:id="rId8"/>
    <p:sldId id="281" r:id="rId9"/>
    <p:sldId id="262" r:id="rId10"/>
    <p:sldId id="273" r:id="rId11"/>
    <p:sldId id="267" r:id="rId12"/>
    <p:sldId id="263" r:id="rId13"/>
    <p:sldId id="280" r:id="rId14"/>
    <p:sldId id="271" r:id="rId15"/>
    <p:sldId id="270" r:id="rId16"/>
  </p:sldIdLst>
  <p:sldSz cx="9144000" cy="6858000" type="screen4x3"/>
  <p:notesSz cx="6858000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C29"/>
    <a:srgbClr val="6C7A29"/>
    <a:srgbClr val="99FF33"/>
    <a:srgbClr val="C0C0C0"/>
    <a:srgbClr val="FFFF00"/>
    <a:srgbClr val="FF3399"/>
    <a:srgbClr val="5EB0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>
      <p:cViewPr>
        <p:scale>
          <a:sx n="70" d="100"/>
          <a:sy n="70" d="100"/>
        </p:scale>
        <p:origin x="-60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Jerome\AppData\Local\Temp\prix_cereale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fr-BE"/>
              <a:t>Maïs fourrager</a:t>
            </a:r>
          </a:p>
        </c:rich>
      </c:tx>
      <c:layout>
        <c:manualLayout>
          <c:xMode val="edge"/>
          <c:yMode val="edge"/>
          <c:x val="0.43541666666666973"/>
          <c:y val="2.020202020202021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625000000000816E-2"/>
          <c:y val="0.114478114478115"/>
          <c:w val="0.79186730264486171"/>
          <c:h val="0.7087542087542088"/>
        </c:manualLayout>
      </c:layout>
      <c:lineChart>
        <c:grouping val="standard"/>
        <c:ser>
          <c:idx val="1"/>
          <c:order val="0"/>
          <c:tx>
            <c:strRef>
              <c:f>'Maïs grain'!$B$1</c:f>
              <c:strCache>
                <c:ptCount val="1"/>
                <c:pt idx="0">
                  <c:v>Bruxelles (B)</c:v>
                </c:pt>
              </c:strCache>
            </c:strRef>
          </c:tx>
          <c:spPr>
            <a:ln w="25400">
              <a:solidFill>
                <a:srgbClr val="99CC00"/>
              </a:solidFill>
              <a:prstDash val="solid"/>
            </a:ln>
          </c:spPr>
          <c:marker>
            <c:symbol val="none"/>
          </c:marker>
          <c:cat>
            <c:numRef>
              <c:f>'Maïs grain'!$A$2:$A$256</c:f>
              <c:numCache>
                <c:formatCode>dd/mm/yy</c:formatCode>
                <c:ptCount val="255"/>
                <c:pt idx="0">
                  <c:v>38540</c:v>
                </c:pt>
                <c:pt idx="1">
                  <c:v>38547</c:v>
                </c:pt>
                <c:pt idx="2">
                  <c:v>38554</c:v>
                </c:pt>
                <c:pt idx="3">
                  <c:v>38561</c:v>
                </c:pt>
                <c:pt idx="4">
                  <c:v>38568</c:v>
                </c:pt>
                <c:pt idx="5">
                  <c:v>38575</c:v>
                </c:pt>
                <c:pt idx="6">
                  <c:v>38582</c:v>
                </c:pt>
                <c:pt idx="7">
                  <c:v>38589</c:v>
                </c:pt>
                <c:pt idx="8">
                  <c:v>38596</c:v>
                </c:pt>
                <c:pt idx="9">
                  <c:v>38603</c:v>
                </c:pt>
                <c:pt idx="10">
                  <c:v>38610</c:v>
                </c:pt>
                <c:pt idx="11">
                  <c:v>38617</c:v>
                </c:pt>
                <c:pt idx="12">
                  <c:v>38624</c:v>
                </c:pt>
                <c:pt idx="13">
                  <c:v>38631</c:v>
                </c:pt>
                <c:pt idx="14">
                  <c:v>38638</c:v>
                </c:pt>
                <c:pt idx="15">
                  <c:v>38645</c:v>
                </c:pt>
                <c:pt idx="16">
                  <c:v>38652</c:v>
                </c:pt>
                <c:pt idx="17">
                  <c:v>38659</c:v>
                </c:pt>
                <c:pt idx="18">
                  <c:v>38666</c:v>
                </c:pt>
                <c:pt idx="19">
                  <c:v>38673</c:v>
                </c:pt>
                <c:pt idx="20">
                  <c:v>38680</c:v>
                </c:pt>
                <c:pt idx="21">
                  <c:v>38687</c:v>
                </c:pt>
                <c:pt idx="22">
                  <c:v>38694</c:v>
                </c:pt>
                <c:pt idx="23">
                  <c:v>38701</c:v>
                </c:pt>
                <c:pt idx="24">
                  <c:v>38708</c:v>
                </c:pt>
                <c:pt idx="25">
                  <c:v>38715</c:v>
                </c:pt>
                <c:pt idx="26">
                  <c:v>38722</c:v>
                </c:pt>
                <c:pt idx="27">
                  <c:v>38729</c:v>
                </c:pt>
                <c:pt idx="28">
                  <c:v>38736</c:v>
                </c:pt>
                <c:pt idx="29">
                  <c:v>38743</c:v>
                </c:pt>
                <c:pt idx="30">
                  <c:v>38750</c:v>
                </c:pt>
                <c:pt idx="31">
                  <c:v>38757</c:v>
                </c:pt>
                <c:pt idx="32">
                  <c:v>38764</c:v>
                </c:pt>
                <c:pt idx="33">
                  <c:v>38771</c:v>
                </c:pt>
                <c:pt idx="34">
                  <c:v>38778</c:v>
                </c:pt>
                <c:pt idx="35">
                  <c:v>38785</c:v>
                </c:pt>
                <c:pt idx="36">
                  <c:v>38792</c:v>
                </c:pt>
                <c:pt idx="37">
                  <c:v>38799</c:v>
                </c:pt>
                <c:pt idx="38">
                  <c:v>38806</c:v>
                </c:pt>
                <c:pt idx="39">
                  <c:v>38813</c:v>
                </c:pt>
                <c:pt idx="40">
                  <c:v>38820</c:v>
                </c:pt>
                <c:pt idx="41">
                  <c:v>38827</c:v>
                </c:pt>
                <c:pt idx="42">
                  <c:v>38834</c:v>
                </c:pt>
                <c:pt idx="43">
                  <c:v>38841</c:v>
                </c:pt>
                <c:pt idx="44">
                  <c:v>38848</c:v>
                </c:pt>
                <c:pt idx="45">
                  <c:v>38855</c:v>
                </c:pt>
                <c:pt idx="46">
                  <c:v>38862</c:v>
                </c:pt>
                <c:pt idx="47">
                  <c:v>38869</c:v>
                </c:pt>
                <c:pt idx="48">
                  <c:v>38876</c:v>
                </c:pt>
                <c:pt idx="49">
                  <c:v>38883</c:v>
                </c:pt>
                <c:pt idx="50">
                  <c:v>38890</c:v>
                </c:pt>
                <c:pt idx="51">
                  <c:v>38897</c:v>
                </c:pt>
                <c:pt idx="52">
                  <c:v>38904</c:v>
                </c:pt>
                <c:pt idx="53">
                  <c:v>38911</c:v>
                </c:pt>
                <c:pt idx="54">
                  <c:v>38918</c:v>
                </c:pt>
                <c:pt idx="55">
                  <c:v>38925</c:v>
                </c:pt>
                <c:pt idx="56">
                  <c:v>38932</c:v>
                </c:pt>
                <c:pt idx="57">
                  <c:v>38939</c:v>
                </c:pt>
                <c:pt idx="58">
                  <c:v>38946</c:v>
                </c:pt>
                <c:pt idx="59">
                  <c:v>38953</c:v>
                </c:pt>
                <c:pt idx="60">
                  <c:v>38960</c:v>
                </c:pt>
                <c:pt idx="61">
                  <c:v>38967</c:v>
                </c:pt>
                <c:pt idx="62">
                  <c:v>38974</c:v>
                </c:pt>
                <c:pt idx="63">
                  <c:v>38981</c:v>
                </c:pt>
                <c:pt idx="64">
                  <c:v>38988</c:v>
                </c:pt>
                <c:pt idx="65">
                  <c:v>38995</c:v>
                </c:pt>
                <c:pt idx="66">
                  <c:v>39002</c:v>
                </c:pt>
                <c:pt idx="67">
                  <c:v>39009</c:v>
                </c:pt>
                <c:pt idx="68">
                  <c:v>39016</c:v>
                </c:pt>
                <c:pt idx="69">
                  <c:v>39023</c:v>
                </c:pt>
                <c:pt idx="70">
                  <c:v>39060</c:v>
                </c:pt>
                <c:pt idx="71">
                  <c:v>39037</c:v>
                </c:pt>
                <c:pt idx="72">
                  <c:v>39044</c:v>
                </c:pt>
                <c:pt idx="73">
                  <c:v>39051</c:v>
                </c:pt>
                <c:pt idx="74">
                  <c:v>39058</c:v>
                </c:pt>
                <c:pt idx="75">
                  <c:v>39065</c:v>
                </c:pt>
                <c:pt idx="76">
                  <c:v>39072</c:v>
                </c:pt>
                <c:pt idx="77">
                  <c:v>39079</c:v>
                </c:pt>
                <c:pt idx="78">
                  <c:v>39086</c:v>
                </c:pt>
                <c:pt idx="79">
                  <c:v>39093</c:v>
                </c:pt>
                <c:pt idx="80">
                  <c:v>39100</c:v>
                </c:pt>
                <c:pt idx="81">
                  <c:v>39107</c:v>
                </c:pt>
                <c:pt idx="82">
                  <c:v>39114</c:v>
                </c:pt>
                <c:pt idx="83">
                  <c:v>39121</c:v>
                </c:pt>
                <c:pt idx="84">
                  <c:v>39128</c:v>
                </c:pt>
                <c:pt idx="85">
                  <c:v>39135</c:v>
                </c:pt>
                <c:pt idx="86">
                  <c:v>39142</c:v>
                </c:pt>
                <c:pt idx="87">
                  <c:v>39149</c:v>
                </c:pt>
                <c:pt idx="88">
                  <c:v>39156</c:v>
                </c:pt>
                <c:pt idx="89">
                  <c:v>39163</c:v>
                </c:pt>
                <c:pt idx="90">
                  <c:v>39170</c:v>
                </c:pt>
                <c:pt idx="91">
                  <c:v>39177</c:v>
                </c:pt>
                <c:pt idx="92">
                  <c:v>39184</c:v>
                </c:pt>
                <c:pt idx="93">
                  <c:v>39191</c:v>
                </c:pt>
                <c:pt idx="94">
                  <c:v>39198</c:v>
                </c:pt>
                <c:pt idx="98">
                  <c:v>39268</c:v>
                </c:pt>
                <c:pt idx="99">
                  <c:v>39275</c:v>
                </c:pt>
                <c:pt idx="100">
                  <c:v>39282</c:v>
                </c:pt>
                <c:pt idx="101">
                  <c:v>39289</c:v>
                </c:pt>
                <c:pt idx="102">
                  <c:v>39296</c:v>
                </c:pt>
                <c:pt idx="103">
                  <c:v>39303</c:v>
                </c:pt>
                <c:pt idx="104">
                  <c:v>39310</c:v>
                </c:pt>
                <c:pt idx="105">
                  <c:v>39317</c:v>
                </c:pt>
                <c:pt idx="106">
                  <c:v>39324</c:v>
                </c:pt>
                <c:pt idx="107">
                  <c:v>39331</c:v>
                </c:pt>
                <c:pt idx="108">
                  <c:v>39338</c:v>
                </c:pt>
                <c:pt idx="109">
                  <c:v>39345</c:v>
                </c:pt>
                <c:pt idx="110">
                  <c:v>39352</c:v>
                </c:pt>
                <c:pt idx="111">
                  <c:v>39359</c:v>
                </c:pt>
                <c:pt idx="112">
                  <c:v>39366</c:v>
                </c:pt>
                <c:pt idx="113">
                  <c:v>39373</c:v>
                </c:pt>
                <c:pt idx="114">
                  <c:v>39380</c:v>
                </c:pt>
                <c:pt idx="115">
                  <c:v>39387</c:v>
                </c:pt>
                <c:pt idx="116">
                  <c:v>39394</c:v>
                </c:pt>
                <c:pt idx="117">
                  <c:v>39401</c:v>
                </c:pt>
                <c:pt idx="118">
                  <c:v>39408</c:v>
                </c:pt>
                <c:pt idx="119">
                  <c:v>39415</c:v>
                </c:pt>
                <c:pt idx="120">
                  <c:v>39422</c:v>
                </c:pt>
                <c:pt idx="121">
                  <c:v>39429</c:v>
                </c:pt>
                <c:pt idx="122">
                  <c:v>39436</c:v>
                </c:pt>
                <c:pt idx="123">
                  <c:v>39443</c:v>
                </c:pt>
                <c:pt idx="124">
                  <c:v>39450</c:v>
                </c:pt>
                <c:pt idx="125">
                  <c:v>39457</c:v>
                </c:pt>
                <c:pt idx="126">
                  <c:v>39464</c:v>
                </c:pt>
                <c:pt idx="127">
                  <c:v>39471</c:v>
                </c:pt>
                <c:pt idx="128">
                  <c:v>39478</c:v>
                </c:pt>
                <c:pt idx="129">
                  <c:v>39485</c:v>
                </c:pt>
                <c:pt idx="130">
                  <c:v>39492</c:v>
                </c:pt>
                <c:pt idx="131">
                  <c:v>39499</c:v>
                </c:pt>
                <c:pt idx="132">
                  <c:v>39506</c:v>
                </c:pt>
                <c:pt idx="133">
                  <c:v>39513</c:v>
                </c:pt>
                <c:pt idx="134">
                  <c:v>39520</c:v>
                </c:pt>
                <c:pt idx="135">
                  <c:v>39527</c:v>
                </c:pt>
                <c:pt idx="136">
                  <c:v>39534</c:v>
                </c:pt>
                <c:pt idx="137">
                  <c:v>39541</c:v>
                </c:pt>
                <c:pt idx="138">
                  <c:v>39548</c:v>
                </c:pt>
                <c:pt idx="139">
                  <c:v>39555</c:v>
                </c:pt>
                <c:pt idx="140">
                  <c:v>39562</c:v>
                </c:pt>
                <c:pt idx="141">
                  <c:v>39569</c:v>
                </c:pt>
                <c:pt idx="142">
                  <c:v>39576</c:v>
                </c:pt>
                <c:pt idx="143">
                  <c:v>39583</c:v>
                </c:pt>
                <c:pt idx="144">
                  <c:v>39590</c:v>
                </c:pt>
                <c:pt idx="145">
                  <c:v>39597</c:v>
                </c:pt>
                <c:pt idx="146">
                  <c:v>39604</c:v>
                </c:pt>
                <c:pt idx="147">
                  <c:v>39611</c:v>
                </c:pt>
                <c:pt idx="148">
                  <c:v>39618</c:v>
                </c:pt>
                <c:pt idx="149">
                  <c:v>39625</c:v>
                </c:pt>
                <c:pt idx="150">
                  <c:v>39632</c:v>
                </c:pt>
                <c:pt idx="151">
                  <c:v>39639</c:v>
                </c:pt>
                <c:pt idx="152">
                  <c:v>39646</c:v>
                </c:pt>
                <c:pt idx="153">
                  <c:v>39653</c:v>
                </c:pt>
                <c:pt idx="154">
                  <c:v>39660</c:v>
                </c:pt>
                <c:pt idx="155">
                  <c:v>39667</c:v>
                </c:pt>
                <c:pt idx="156">
                  <c:v>39674</c:v>
                </c:pt>
                <c:pt idx="157">
                  <c:v>39681</c:v>
                </c:pt>
                <c:pt idx="158">
                  <c:v>39688</c:v>
                </c:pt>
                <c:pt idx="159">
                  <c:v>39695</c:v>
                </c:pt>
                <c:pt idx="160">
                  <c:v>39702</c:v>
                </c:pt>
                <c:pt idx="161">
                  <c:v>39709</c:v>
                </c:pt>
                <c:pt idx="162">
                  <c:v>39716</c:v>
                </c:pt>
                <c:pt idx="163">
                  <c:v>39723</c:v>
                </c:pt>
                <c:pt idx="164">
                  <c:v>39730</c:v>
                </c:pt>
                <c:pt idx="165">
                  <c:v>39737</c:v>
                </c:pt>
                <c:pt idx="166">
                  <c:v>39744</c:v>
                </c:pt>
                <c:pt idx="167">
                  <c:v>39751</c:v>
                </c:pt>
                <c:pt idx="168">
                  <c:v>39758</c:v>
                </c:pt>
                <c:pt idx="169">
                  <c:v>39765</c:v>
                </c:pt>
                <c:pt idx="170">
                  <c:v>39772</c:v>
                </c:pt>
                <c:pt idx="171">
                  <c:v>39779</c:v>
                </c:pt>
                <c:pt idx="172">
                  <c:v>39786</c:v>
                </c:pt>
                <c:pt idx="173">
                  <c:v>39793</c:v>
                </c:pt>
                <c:pt idx="174">
                  <c:v>39800</c:v>
                </c:pt>
                <c:pt idx="175">
                  <c:v>39807</c:v>
                </c:pt>
                <c:pt idx="176">
                  <c:v>39814</c:v>
                </c:pt>
                <c:pt idx="177">
                  <c:v>39821</c:v>
                </c:pt>
                <c:pt idx="178">
                  <c:v>39828</c:v>
                </c:pt>
                <c:pt idx="179">
                  <c:v>39835</c:v>
                </c:pt>
                <c:pt idx="180">
                  <c:v>39842</c:v>
                </c:pt>
                <c:pt idx="181">
                  <c:v>39849</c:v>
                </c:pt>
                <c:pt idx="182">
                  <c:v>39856</c:v>
                </c:pt>
                <c:pt idx="183">
                  <c:v>39863</c:v>
                </c:pt>
                <c:pt idx="184">
                  <c:v>39870</c:v>
                </c:pt>
                <c:pt idx="185">
                  <c:v>39877</c:v>
                </c:pt>
                <c:pt idx="186">
                  <c:v>39884</c:v>
                </c:pt>
                <c:pt idx="187">
                  <c:v>39891</c:v>
                </c:pt>
                <c:pt idx="188">
                  <c:v>39898</c:v>
                </c:pt>
                <c:pt idx="189">
                  <c:v>39905</c:v>
                </c:pt>
                <c:pt idx="190">
                  <c:v>39912</c:v>
                </c:pt>
                <c:pt idx="191">
                  <c:v>39919</c:v>
                </c:pt>
                <c:pt idx="194">
                  <c:v>39975</c:v>
                </c:pt>
                <c:pt idx="195">
                  <c:v>39982</c:v>
                </c:pt>
                <c:pt idx="196">
                  <c:v>39989</c:v>
                </c:pt>
                <c:pt idx="197">
                  <c:v>39996</c:v>
                </c:pt>
                <c:pt idx="200">
                  <c:v>40045</c:v>
                </c:pt>
                <c:pt idx="201">
                  <c:v>40052</c:v>
                </c:pt>
                <c:pt idx="202">
                  <c:v>40059</c:v>
                </c:pt>
                <c:pt idx="203">
                  <c:v>40066</c:v>
                </c:pt>
                <c:pt idx="204">
                  <c:v>40073</c:v>
                </c:pt>
                <c:pt idx="205">
                  <c:v>40080</c:v>
                </c:pt>
                <c:pt idx="206">
                  <c:v>40087</c:v>
                </c:pt>
                <c:pt idx="207">
                  <c:v>40094</c:v>
                </c:pt>
                <c:pt idx="208">
                  <c:v>40101</c:v>
                </c:pt>
                <c:pt idx="209">
                  <c:v>40108</c:v>
                </c:pt>
                <c:pt idx="210">
                  <c:v>40115</c:v>
                </c:pt>
                <c:pt idx="211">
                  <c:v>40122</c:v>
                </c:pt>
                <c:pt idx="212">
                  <c:v>40129</c:v>
                </c:pt>
                <c:pt idx="213">
                  <c:v>40135</c:v>
                </c:pt>
                <c:pt idx="214">
                  <c:v>40142</c:v>
                </c:pt>
                <c:pt idx="215">
                  <c:v>40149</c:v>
                </c:pt>
                <c:pt idx="216">
                  <c:v>40171</c:v>
                </c:pt>
                <c:pt idx="217">
                  <c:v>40178</c:v>
                </c:pt>
                <c:pt idx="218">
                  <c:v>40185</c:v>
                </c:pt>
                <c:pt idx="219">
                  <c:v>40192</c:v>
                </c:pt>
                <c:pt idx="220">
                  <c:v>40199</c:v>
                </c:pt>
                <c:pt idx="221">
                  <c:v>40206</c:v>
                </c:pt>
                <c:pt idx="222">
                  <c:v>40213</c:v>
                </c:pt>
                <c:pt idx="223">
                  <c:v>40220</c:v>
                </c:pt>
                <c:pt idx="224">
                  <c:v>40227</c:v>
                </c:pt>
                <c:pt idx="225">
                  <c:v>40234</c:v>
                </c:pt>
                <c:pt idx="226">
                  <c:v>40241</c:v>
                </c:pt>
                <c:pt idx="227">
                  <c:v>40248</c:v>
                </c:pt>
                <c:pt idx="228">
                  <c:v>40255</c:v>
                </c:pt>
                <c:pt idx="229">
                  <c:v>40262</c:v>
                </c:pt>
                <c:pt idx="230">
                  <c:v>40269</c:v>
                </c:pt>
                <c:pt idx="231">
                  <c:v>40276</c:v>
                </c:pt>
                <c:pt idx="232">
                  <c:v>40283</c:v>
                </c:pt>
                <c:pt idx="233">
                  <c:v>40290</c:v>
                </c:pt>
                <c:pt idx="234">
                  <c:v>40297</c:v>
                </c:pt>
                <c:pt idx="235">
                  <c:v>40304</c:v>
                </c:pt>
                <c:pt idx="236">
                  <c:v>40311</c:v>
                </c:pt>
                <c:pt idx="237">
                  <c:v>40318</c:v>
                </c:pt>
                <c:pt idx="238">
                  <c:v>40325</c:v>
                </c:pt>
                <c:pt idx="239">
                  <c:v>40332</c:v>
                </c:pt>
                <c:pt idx="240">
                  <c:v>40339</c:v>
                </c:pt>
                <c:pt idx="242">
                  <c:v>40353</c:v>
                </c:pt>
                <c:pt idx="243">
                  <c:v>40360</c:v>
                </c:pt>
                <c:pt idx="244">
                  <c:v>40367</c:v>
                </c:pt>
                <c:pt idx="245">
                  <c:v>40374</c:v>
                </c:pt>
                <c:pt idx="246">
                  <c:v>40381</c:v>
                </c:pt>
                <c:pt idx="247">
                  <c:v>40388</c:v>
                </c:pt>
                <c:pt idx="248">
                  <c:v>40395</c:v>
                </c:pt>
                <c:pt idx="249">
                  <c:v>40402</c:v>
                </c:pt>
                <c:pt idx="250">
                  <c:v>40409</c:v>
                </c:pt>
                <c:pt idx="251">
                  <c:v>40416</c:v>
                </c:pt>
                <c:pt idx="252">
                  <c:v>40423</c:v>
                </c:pt>
                <c:pt idx="253">
                  <c:v>40430</c:v>
                </c:pt>
                <c:pt idx="254">
                  <c:v>40437</c:v>
                </c:pt>
              </c:numCache>
            </c:numRef>
          </c:cat>
          <c:val>
            <c:numRef>
              <c:f>'Maïs grain'!$B$2:$B$256</c:f>
              <c:numCache>
                <c:formatCode>0.00</c:formatCode>
                <c:ptCount val="255"/>
                <c:pt idx="0">
                  <c:v>132</c:v>
                </c:pt>
                <c:pt idx="1">
                  <c:v>133</c:v>
                </c:pt>
                <c:pt idx="2">
                  <c:v>131</c:v>
                </c:pt>
                <c:pt idx="4">
                  <c:v>135</c:v>
                </c:pt>
                <c:pt idx="5">
                  <c:v>137</c:v>
                </c:pt>
                <c:pt idx="6">
                  <c:v>137</c:v>
                </c:pt>
                <c:pt idx="7">
                  <c:v>137</c:v>
                </c:pt>
                <c:pt idx="8">
                  <c:v>137</c:v>
                </c:pt>
                <c:pt idx="9">
                  <c:v>138</c:v>
                </c:pt>
                <c:pt idx="10">
                  <c:v>137</c:v>
                </c:pt>
                <c:pt idx="11">
                  <c:v>133</c:v>
                </c:pt>
                <c:pt idx="15">
                  <c:v>125</c:v>
                </c:pt>
                <c:pt idx="16">
                  <c:v>124</c:v>
                </c:pt>
                <c:pt idx="17">
                  <c:v>122</c:v>
                </c:pt>
                <c:pt idx="18">
                  <c:v>122</c:v>
                </c:pt>
                <c:pt idx="19">
                  <c:v>122</c:v>
                </c:pt>
                <c:pt idx="20">
                  <c:v>123.5</c:v>
                </c:pt>
                <c:pt idx="21">
                  <c:v>125</c:v>
                </c:pt>
                <c:pt idx="22">
                  <c:v>125</c:v>
                </c:pt>
                <c:pt idx="23">
                  <c:v>125</c:v>
                </c:pt>
                <c:pt idx="24">
                  <c:v>126</c:v>
                </c:pt>
                <c:pt idx="25">
                  <c:v>126</c:v>
                </c:pt>
                <c:pt idx="27">
                  <c:v>125</c:v>
                </c:pt>
                <c:pt idx="28">
                  <c:v>125.5</c:v>
                </c:pt>
                <c:pt idx="29">
                  <c:v>124</c:v>
                </c:pt>
                <c:pt idx="30">
                  <c:v>123</c:v>
                </c:pt>
                <c:pt idx="31">
                  <c:v>124</c:v>
                </c:pt>
                <c:pt idx="33">
                  <c:v>124</c:v>
                </c:pt>
                <c:pt idx="34">
                  <c:v>123</c:v>
                </c:pt>
                <c:pt idx="35">
                  <c:v>123</c:v>
                </c:pt>
                <c:pt idx="36">
                  <c:v>122</c:v>
                </c:pt>
                <c:pt idx="37">
                  <c:v>123</c:v>
                </c:pt>
                <c:pt idx="38">
                  <c:v>123</c:v>
                </c:pt>
                <c:pt idx="39">
                  <c:v>125</c:v>
                </c:pt>
                <c:pt idx="40">
                  <c:v>126</c:v>
                </c:pt>
                <c:pt idx="41">
                  <c:v>128</c:v>
                </c:pt>
                <c:pt idx="42">
                  <c:v>131</c:v>
                </c:pt>
                <c:pt idx="43">
                  <c:v>135</c:v>
                </c:pt>
                <c:pt idx="44">
                  <c:v>134.5</c:v>
                </c:pt>
                <c:pt idx="45">
                  <c:v>135</c:v>
                </c:pt>
                <c:pt idx="46">
                  <c:v>137</c:v>
                </c:pt>
                <c:pt idx="47">
                  <c:v>138</c:v>
                </c:pt>
                <c:pt idx="48">
                  <c:v>138</c:v>
                </c:pt>
                <c:pt idx="49">
                  <c:v>138</c:v>
                </c:pt>
                <c:pt idx="50">
                  <c:v>138</c:v>
                </c:pt>
                <c:pt idx="51">
                  <c:v>139</c:v>
                </c:pt>
                <c:pt idx="52">
                  <c:v>141</c:v>
                </c:pt>
                <c:pt idx="53">
                  <c:v>142</c:v>
                </c:pt>
                <c:pt idx="56">
                  <c:v>145</c:v>
                </c:pt>
                <c:pt idx="57">
                  <c:v>147</c:v>
                </c:pt>
                <c:pt idx="58">
                  <c:v>150</c:v>
                </c:pt>
                <c:pt idx="59">
                  <c:v>150</c:v>
                </c:pt>
                <c:pt idx="60">
                  <c:v>151</c:v>
                </c:pt>
                <c:pt idx="61">
                  <c:v>158</c:v>
                </c:pt>
                <c:pt idx="62">
                  <c:v>166</c:v>
                </c:pt>
                <c:pt idx="68">
                  <c:v>167</c:v>
                </c:pt>
                <c:pt idx="69">
                  <c:v>166</c:v>
                </c:pt>
                <c:pt idx="71">
                  <c:v>165</c:v>
                </c:pt>
                <c:pt idx="72">
                  <c:v>165</c:v>
                </c:pt>
                <c:pt idx="73">
                  <c:v>167</c:v>
                </c:pt>
                <c:pt idx="74">
                  <c:v>167</c:v>
                </c:pt>
                <c:pt idx="75">
                  <c:v>167</c:v>
                </c:pt>
                <c:pt idx="76">
                  <c:v>167</c:v>
                </c:pt>
                <c:pt idx="77">
                  <c:v>168</c:v>
                </c:pt>
                <c:pt idx="79">
                  <c:v>168</c:v>
                </c:pt>
                <c:pt idx="80">
                  <c:v>167</c:v>
                </c:pt>
                <c:pt idx="81">
                  <c:v>168</c:v>
                </c:pt>
                <c:pt idx="82">
                  <c:v>168</c:v>
                </c:pt>
                <c:pt idx="83">
                  <c:v>167</c:v>
                </c:pt>
                <c:pt idx="84">
                  <c:v>166</c:v>
                </c:pt>
                <c:pt idx="85">
                  <c:v>165</c:v>
                </c:pt>
                <c:pt idx="86">
                  <c:v>165</c:v>
                </c:pt>
                <c:pt idx="87">
                  <c:v>163</c:v>
                </c:pt>
                <c:pt idx="88">
                  <c:v>163</c:v>
                </c:pt>
                <c:pt idx="89">
                  <c:v>163</c:v>
                </c:pt>
                <c:pt idx="90">
                  <c:v>165</c:v>
                </c:pt>
                <c:pt idx="91">
                  <c:v>166</c:v>
                </c:pt>
                <c:pt idx="92">
                  <c:v>163</c:v>
                </c:pt>
                <c:pt idx="93">
                  <c:v>164</c:v>
                </c:pt>
                <c:pt idx="94">
                  <c:v>167</c:v>
                </c:pt>
                <c:pt idx="98">
                  <c:v>185</c:v>
                </c:pt>
                <c:pt idx="99">
                  <c:v>190</c:v>
                </c:pt>
                <c:pt idx="100">
                  <c:v>193</c:v>
                </c:pt>
                <c:pt idx="101">
                  <c:v>199</c:v>
                </c:pt>
                <c:pt idx="102">
                  <c:v>218</c:v>
                </c:pt>
                <c:pt idx="103">
                  <c:v>230</c:v>
                </c:pt>
                <c:pt idx="104">
                  <c:v>250</c:v>
                </c:pt>
                <c:pt idx="105">
                  <c:v>258</c:v>
                </c:pt>
                <c:pt idx="106">
                  <c:v>258</c:v>
                </c:pt>
                <c:pt idx="107">
                  <c:v>255</c:v>
                </c:pt>
                <c:pt idx="115">
                  <c:v>224</c:v>
                </c:pt>
                <c:pt idx="116">
                  <c:v>220</c:v>
                </c:pt>
                <c:pt idx="117">
                  <c:v>220</c:v>
                </c:pt>
                <c:pt idx="118">
                  <c:v>213</c:v>
                </c:pt>
                <c:pt idx="119">
                  <c:v>210</c:v>
                </c:pt>
                <c:pt idx="120">
                  <c:v>214</c:v>
                </c:pt>
                <c:pt idx="121">
                  <c:v>220</c:v>
                </c:pt>
                <c:pt idx="122">
                  <c:v>226</c:v>
                </c:pt>
                <c:pt idx="126">
                  <c:v>236</c:v>
                </c:pt>
                <c:pt idx="127">
                  <c:v>235</c:v>
                </c:pt>
                <c:pt idx="128">
                  <c:v>230</c:v>
                </c:pt>
                <c:pt idx="129">
                  <c:v>222</c:v>
                </c:pt>
                <c:pt idx="130">
                  <c:v>219</c:v>
                </c:pt>
                <c:pt idx="131">
                  <c:v>221</c:v>
                </c:pt>
                <c:pt idx="132">
                  <c:v>217</c:v>
                </c:pt>
                <c:pt idx="133">
                  <c:v>218</c:v>
                </c:pt>
                <c:pt idx="134">
                  <c:v>223</c:v>
                </c:pt>
                <c:pt idx="135">
                  <c:v>223</c:v>
                </c:pt>
                <c:pt idx="136">
                  <c:v>223</c:v>
                </c:pt>
                <c:pt idx="137">
                  <c:v>220</c:v>
                </c:pt>
                <c:pt idx="138">
                  <c:v>213</c:v>
                </c:pt>
                <c:pt idx="140">
                  <c:v>213</c:v>
                </c:pt>
                <c:pt idx="141">
                  <c:v>209</c:v>
                </c:pt>
                <c:pt idx="142">
                  <c:v>209</c:v>
                </c:pt>
                <c:pt idx="143">
                  <c:v>209</c:v>
                </c:pt>
                <c:pt idx="144">
                  <c:v>210</c:v>
                </c:pt>
                <c:pt idx="145">
                  <c:v>210</c:v>
                </c:pt>
                <c:pt idx="146">
                  <c:v>207</c:v>
                </c:pt>
                <c:pt idx="147">
                  <c:v>205</c:v>
                </c:pt>
                <c:pt idx="148">
                  <c:v>207</c:v>
                </c:pt>
                <c:pt idx="149">
                  <c:v>216</c:v>
                </c:pt>
                <c:pt idx="150">
                  <c:v>218</c:v>
                </c:pt>
                <c:pt idx="151">
                  <c:v>226</c:v>
                </c:pt>
                <c:pt idx="152">
                  <c:v>226</c:v>
                </c:pt>
                <c:pt idx="153">
                  <c:v>222</c:v>
                </c:pt>
                <c:pt idx="154">
                  <c:v>216</c:v>
                </c:pt>
                <c:pt idx="155">
                  <c:v>217</c:v>
                </c:pt>
                <c:pt idx="156">
                  <c:v>215</c:v>
                </c:pt>
                <c:pt idx="157">
                  <c:v>214</c:v>
                </c:pt>
                <c:pt idx="158">
                  <c:v>212</c:v>
                </c:pt>
                <c:pt idx="159">
                  <c:v>208</c:v>
                </c:pt>
                <c:pt idx="160">
                  <c:v>198</c:v>
                </c:pt>
                <c:pt idx="161">
                  <c:v>185</c:v>
                </c:pt>
                <c:pt idx="162">
                  <c:v>180</c:v>
                </c:pt>
                <c:pt idx="168">
                  <c:v>138</c:v>
                </c:pt>
                <c:pt idx="169">
                  <c:v>139</c:v>
                </c:pt>
                <c:pt idx="170">
                  <c:v>139</c:v>
                </c:pt>
                <c:pt idx="171">
                  <c:v>138</c:v>
                </c:pt>
                <c:pt idx="172">
                  <c:v>132</c:v>
                </c:pt>
                <c:pt idx="173">
                  <c:v>129</c:v>
                </c:pt>
                <c:pt idx="174">
                  <c:v>124</c:v>
                </c:pt>
                <c:pt idx="175">
                  <c:v>126</c:v>
                </c:pt>
                <c:pt idx="176">
                  <c:v>129</c:v>
                </c:pt>
                <c:pt idx="178">
                  <c:v>137</c:v>
                </c:pt>
                <c:pt idx="179">
                  <c:v>138</c:v>
                </c:pt>
                <c:pt idx="180">
                  <c:v>142</c:v>
                </c:pt>
                <c:pt idx="181">
                  <c:v>145</c:v>
                </c:pt>
                <c:pt idx="182">
                  <c:v>143</c:v>
                </c:pt>
                <c:pt idx="183">
                  <c:v>145</c:v>
                </c:pt>
                <c:pt idx="184">
                  <c:v>141</c:v>
                </c:pt>
                <c:pt idx="185">
                  <c:v>135</c:v>
                </c:pt>
                <c:pt idx="186">
                  <c:v>133</c:v>
                </c:pt>
                <c:pt idx="187">
                  <c:v>135</c:v>
                </c:pt>
                <c:pt idx="188">
                  <c:v>135</c:v>
                </c:pt>
                <c:pt idx="189">
                  <c:v>135</c:v>
                </c:pt>
                <c:pt idx="190">
                  <c:v>135</c:v>
                </c:pt>
                <c:pt idx="191">
                  <c:v>135</c:v>
                </c:pt>
                <c:pt idx="194">
                  <c:v>174</c:v>
                </c:pt>
                <c:pt idx="195">
                  <c:v>167</c:v>
                </c:pt>
                <c:pt idx="196">
                  <c:v>160</c:v>
                </c:pt>
                <c:pt idx="197">
                  <c:v>153</c:v>
                </c:pt>
                <c:pt idx="200">
                  <c:v>142</c:v>
                </c:pt>
                <c:pt idx="201">
                  <c:v>139</c:v>
                </c:pt>
                <c:pt idx="202">
                  <c:v>139</c:v>
                </c:pt>
                <c:pt idx="203">
                  <c:v>136</c:v>
                </c:pt>
                <c:pt idx="204">
                  <c:v>136</c:v>
                </c:pt>
                <c:pt idx="205">
                  <c:v>132</c:v>
                </c:pt>
                <c:pt idx="207">
                  <c:v>123</c:v>
                </c:pt>
                <c:pt idx="208">
                  <c:v>127</c:v>
                </c:pt>
                <c:pt idx="209">
                  <c:v>130</c:v>
                </c:pt>
                <c:pt idx="210">
                  <c:v>134</c:v>
                </c:pt>
                <c:pt idx="211">
                  <c:v>134</c:v>
                </c:pt>
                <c:pt idx="212">
                  <c:v>134</c:v>
                </c:pt>
                <c:pt idx="213">
                  <c:v>134</c:v>
                </c:pt>
                <c:pt idx="214">
                  <c:v>138</c:v>
                </c:pt>
                <c:pt idx="215">
                  <c:v>140</c:v>
                </c:pt>
                <c:pt idx="216">
                  <c:v>138</c:v>
                </c:pt>
                <c:pt idx="217">
                  <c:v>138</c:v>
                </c:pt>
                <c:pt idx="219">
                  <c:v>141</c:v>
                </c:pt>
                <c:pt idx="220">
                  <c:v>140</c:v>
                </c:pt>
                <c:pt idx="221">
                  <c:v>138</c:v>
                </c:pt>
                <c:pt idx="222">
                  <c:v>137</c:v>
                </c:pt>
                <c:pt idx="223">
                  <c:v>136</c:v>
                </c:pt>
                <c:pt idx="224">
                  <c:v>136</c:v>
                </c:pt>
                <c:pt idx="225">
                  <c:v>135</c:v>
                </c:pt>
                <c:pt idx="226">
                  <c:v>135</c:v>
                </c:pt>
                <c:pt idx="227">
                  <c:v>134</c:v>
                </c:pt>
                <c:pt idx="228">
                  <c:v>132</c:v>
                </c:pt>
                <c:pt idx="229">
                  <c:v>133</c:v>
                </c:pt>
                <c:pt idx="230">
                  <c:v>138</c:v>
                </c:pt>
                <c:pt idx="231">
                  <c:v>140</c:v>
                </c:pt>
                <c:pt idx="232">
                  <c:v>140</c:v>
                </c:pt>
                <c:pt idx="233">
                  <c:v>145</c:v>
                </c:pt>
                <c:pt idx="234">
                  <c:v>149</c:v>
                </c:pt>
                <c:pt idx="235">
                  <c:v>153</c:v>
                </c:pt>
                <c:pt idx="236">
                  <c:v>157</c:v>
                </c:pt>
                <c:pt idx="237">
                  <c:v>155</c:v>
                </c:pt>
                <c:pt idx="238">
                  <c:v>157</c:v>
                </c:pt>
                <c:pt idx="239">
                  <c:v>157</c:v>
                </c:pt>
                <c:pt idx="240">
                  <c:v>157</c:v>
                </c:pt>
                <c:pt idx="242">
                  <c:v>158</c:v>
                </c:pt>
                <c:pt idx="244">
                  <c:v>160</c:v>
                </c:pt>
                <c:pt idx="245">
                  <c:v>170</c:v>
                </c:pt>
                <c:pt idx="246">
                  <c:v>175</c:v>
                </c:pt>
                <c:pt idx="247">
                  <c:v>177</c:v>
                </c:pt>
                <c:pt idx="248">
                  <c:v>188</c:v>
                </c:pt>
                <c:pt idx="249">
                  <c:v>210</c:v>
                </c:pt>
                <c:pt idx="250">
                  <c:v>217</c:v>
                </c:pt>
                <c:pt idx="252">
                  <c:v>225</c:v>
                </c:pt>
                <c:pt idx="253">
                  <c:v>233</c:v>
                </c:pt>
                <c:pt idx="254">
                  <c:v>233</c:v>
                </c:pt>
              </c:numCache>
            </c:numRef>
          </c:val>
        </c:ser>
        <c:ser>
          <c:idx val="2"/>
          <c:order val="1"/>
          <c:tx>
            <c:strRef>
              <c:f>'Maïs grain'!$C$1</c:f>
              <c:strCache>
                <c:ptCount val="1"/>
                <c:pt idx="0">
                  <c:v>Hambourg (D)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'Maïs grain'!$A$2:$A$256</c:f>
              <c:numCache>
                <c:formatCode>dd/mm/yy</c:formatCode>
                <c:ptCount val="255"/>
                <c:pt idx="0">
                  <c:v>38540</c:v>
                </c:pt>
                <c:pt idx="1">
                  <c:v>38547</c:v>
                </c:pt>
                <c:pt idx="2">
                  <c:v>38554</c:v>
                </c:pt>
                <c:pt idx="3">
                  <c:v>38561</c:v>
                </c:pt>
                <c:pt idx="4">
                  <c:v>38568</c:v>
                </c:pt>
                <c:pt idx="5">
                  <c:v>38575</c:v>
                </c:pt>
                <c:pt idx="6">
                  <c:v>38582</c:v>
                </c:pt>
                <c:pt idx="7">
                  <c:v>38589</c:v>
                </c:pt>
                <c:pt idx="8">
                  <c:v>38596</c:v>
                </c:pt>
                <c:pt idx="9">
                  <c:v>38603</c:v>
                </c:pt>
                <c:pt idx="10">
                  <c:v>38610</c:v>
                </c:pt>
                <c:pt idx="11">
                  <c:v>38617</c:v>
                </c:pt>
                <c:pt idx="12">
                  <c:v>38624</c:v>
                </c:pt>
                <c:pt idx="13">
                  <c:v>38631</c:v>
                </c:pt>
                <c:pt idx="14">
                  <c:v>38638</c:v>
                </c:pt>
                <c:pt idx="15">
                  <c:v>38645</c:v>
                </c:pt>
                <c:pt idx="16">
                  <c:v>38652</c:v>
                </c:pt>
                <c:pt idx="17">
                  <c:v>38659</c:v>
                </c:pt>
                <c:pt idx="18">
                  <c:v>38666</c:v>
                </c:pt>
                <c:pt idx="19">
                  <c:v>38673</c:v>
                </c:pt>
                <c:pt idx="20">
                  <c:v>38680</c:v>
                </c:pt>
                <c:pt idx="21">
                  <c:v>38687</c:v>
                </c:pt>
                <c:pt idx="22">
                  <c:v>38694</c:v>
                </c:pt>
                <c:pt idx="23">
                  <c:v>38701</c:v>
                </c:pt>
                <c:pt idx="24">
                  <c:v>38708</c:v>
                </c:pt>
                <c:pt idx="25">
                  <c:v>38715</c:v>
                </c:pt>
                <c:pt idx="26">
                  <c:v>38722</c:v>
                </c:pt>
                <c:pt idx="27">
                  <c:v>38729</c:v>
                </c:pt>
                <c:pt idx="28">
                  <c:v>38736</c:v>
                </c:pt>
                <c:pt idx="29">
                  <c:v>38743</c:v>
                </c:pt>
                <c:pt idx="30">
                  <c:v>38750</c:v>
                </c:pt>
                <c:pt idx="31">
                  <c:v>38757</c:v>
                </c:pt>
                <c:pt idx="32">
                  <c:v>38764</c:v>
                </c:pt>
                <c:pt idx="33">
                  <c:v>38771</c:v>
                </c:pt>
                <c:pt idx="34">
                  <c:v>38778</c:v>
                </c:pt>
                <c:pt idx="35">
                  <c:v>38785</c:v>
                </c:pt>
                <c:pt idx="36">
                  <c:v>38792</c:v>
                </c:pt>
                <c:pt idx="37">
                  <c:v>38799</c:v>
                </c:pt>
                <c:pt idx="38">
                  <c:v>38806</c:v>
                </c:pt>
                <c:pt idx="39">
                  <c:v>38813</c:v>
                </c:pt>
                <c:pt idx="40">
                  <c:v>38820</c:v>
                </c:pt>
                <c:pt idx="41">
                  <c:v>38827</c:v>
                </c:pt>
                <c:pt idx="42">
                  <c:v>38834</c:v>
                </c:pt>
                <c:pt idx="43">
                  <c:v>38841</c:v>
                </c:pt>
                <c:pt idx="44">
                  <c:v>38848</c:v>
                </c:pt>
                <c:pt idx="45">
                  <c:v>38855</c:v>
                </c:pt>
                <c:pt idx="46">
                  <c:v>38862</c:v>
                </c:pt>
                <c:pt idx="47">
                  <c:v>38869</c:v>
                </c:pt>
                <c:pt idx="48">
                  <c:v>38876</c:v>
                </c:pt>
                <c:pt idx="49">
                  <c:v>38883</c:v>
                </c:pt>
                <c:pt idx="50">
                  <c:v>38890</c:v>
                </c:pt>
                <c:pt idx="51">
                  <c:v>38897</c:v>
                </c:pt>
                <c:pt idx="52">
                  <c:v>38904</c:v>
                </c:pt>
                <c:pt idx="53">
                  <c:v>38911</c:v>
                </c:pt>
                <c:pt idx="54">
                  <c:v>38918</c:v>
                </c:pt>
                <c:pt idx="55">
                  <c:v>38925</c:v>
                </c:pt>
                <c:pt idx="56">
                  <c:v>38932</c:v>
                </c:pt>
                <c:pt idx="57">
                  <c:v>38939</c:v>
                </c:pt>
                <c:pt idx="58">
                  <c:v>38946</c:v>
                </c:pt>
                <c:pt idx="59">
                  <c:v>38953</c:v>
                </c:pt>
                <c:pt idx="60">
                  <c:v>38960</c:v>
                </c:pt>
                <c:pt idx="61">
                  <c:v>38967</c:v>
                </c:pt>
                <c:pt idx="62">
                  <c:v>38974</c:v>
                </c:pt>
                <c:pt idx="63">
                  <c:v>38981</c:v>
                </c:pt>
                <c:pt idx="64">
                  <c:v>38988</c:v>
                </c:pt>
                <c:pt idx="65">
                  <c:v>38995</c:v>
                </c:pt>
                <c:pt idx="66">
                  <c:v>39002</c:v>
                </c:pt>
                <c:pt idx="67">
                  <c:v>39009</c:v>
                </c:pt>
                <c:pt idx="68">
                  <c:v>39016</c:v>
                </c:pt>
                <c:pt idx="69">
                  <c:v>39023</c:v>
                </c:pt>
                <c:pt idx="70">
                  <c:v>39060</c:v>
                </c:pt>
                <c:pt idx="71">
                  <c:v>39037</c:v>
                </c:pt>
                <c:pt idx="72">
                  <c:v>39044</c:v>
                </c:pt>
                <c:pt idx="73">
                  <c:v>39051</c:v>
                </c:pt>
                <c:pt idx="74">
                  <c:v>39058</c:v>
                </c:pt>
                <c:pt idx="75">
                  <c:v>39065</c:v>
                </c:pt>
                <c:pt idx="76">
                  <c:v>39072</c:v>
                </c:pt>
                <c:pt idx="77">
                  <c:v>39079</c:v>
                </c:pt>
                <c:pt idx="78">
                  <c:v>39086</c:v>
                </c:pt>
                <c:pt idx="79">
                  <c:v>39093</c:v>
                </c:pt>
                <c:pt idx="80">
                  <c:v>39100</c:v>
                </c:pt>
                <c:pt idx="81">
                  <c:v>39107</c:v>
                </c:pt>
                <c:pt idx="82">
                  <c:v>39114</c:v>
                </c:pt>
                <c:pt idx="83">
                  <c:v>39121</c:v>
                </c:pt>
                <c:pt idx="84">
                  <c:v>39128</c:v>
                </c:pt>
                <c:pt idx="85">
                  <c:v>39135</c:v>
                </c:pt>
                <c:pt idx="86">
                  <c:v>39142</c:v>
                </c:pt>
                <c:pt idx="87">
                  <c:v>39149</c:v>
                </c:pt>
                <c:pt idx="88">
                  <c:v>39156</c:v>
                </c:pt>
                <c:pt idx="89">
                  <c:v>39163</c:v>
                </c:pt>
                <c:pt idx="90">
                  <c:v>39170</c:v>
                </c:pt>
                <c:pt idx="91">
                  <c:v>39177</c:v>
                </c:pt>
                <c:pt idx="92">
                  <c:v>39184</c:v>
                </c:pt>
                <c:pt idx="93">
                  <c:v>39191</c:v>
                </c:pt>
                <c:pt idx="94">
                  <c:v>39198</c:v>
                </c:pt>
                <c:pt idx="98">
                  <c:v>39268</c:v>
                </c:pt>
                <c:pt idx="99">
                  <c:v>39275</c:v>
                </c:pt>
                <c:pt idx="100">
                  <c:v>39282</c:v>
                </c:pt>
                <c:pt idx="101">
                  <c:v>39289</c:v>
                </c:pt>
                <c:pt idx="102">
                  <c:v>39296</c:v>
                </c:pt>
                <c:pt idx="103">
                  <c:v>39303</c:v>
                </c:pt>
                <c:pt idx="104">
                  <c:v>39310</c:v>
                </c:pt>
                <c:pt idx="105">
                  <c:v>39317</c:v>
                </c:pt>
                <c:pt idx="106">
                  <c:v>39324</c:v>
                </c:pt>
                <c:pt idx="107">
                  <c:v>39331</c:v>
                </c:pt>
                <c:pt idx="108">
                  <c:v>39338</c:v>
                </c:pt>
                <c:pt idx="109">
                  <c:v>39345</c:v>
                </c:pt>
                <c:pt idx="110">
                  <c:v>39352</c:v>
                </c:pt>
                <c:pt idx="111">
                  <c:v>39359</c:v>
                </c:pt>
                <c:pt idx="112">
                  <c:v>39366</c:v>
                </c:pt>
                <c:pt idx="113">
                  <c:v>39373</c:v>
                </c:pt>
                <c:pt idx="114">
                  <c:v>39380</c:v>
                </c:pt>
                <c:pt idx="115">
                  <c:v>39387</c:v>
                </c:pt>
                <c:pt idx="116">
                  <c:v>39394</c:v>
                </c:pt>
                <c:pt idx="117">
                  <c:v>39401</c:v>
                </c:pt>
                <c:pt idx="118">
                  <c:v>39408</c:v>
                </c:pt>
                <c:pt idx="119">
                  <c:v>39415</c:v>
                </c:pt>
                <c:pt idx="120">
                  <c:v>39422</c:v>
                </c:pt>
                <c:pt idx="121">
                  <c:v>39429</c:v>
                </c:pt>
                <c:pt idx="122">
                  <c:v>39436</c:v>
                </c:pt>
                <c:pt idx="123">
                  <c:v>39443</c:v>
                </c:pt>
                <c:pt idx="124">
                  <c:v>39450</c:v>
                </c:pt>
                <c:pt idx="125">
                  <c:v>39457</c:v>
                </c:pt>
                <c:pt idx="126">
                  <c:v>39464</c:v>
                </c:pt>
                <c:pt idx="127">
                  <c:v>39471</c:v>
                </c:pt>
                <c:pt idx="128">
                  <c:v>39478</c:v>
                </c:pt>
                <c:pt idx="129">
                  <c:v>39485</c:v>
                </c:pt>
                <c:pt idx="130">
                  <c:v>39492</c:v>
                </c:pt>
                <c:pt idx="131">
                  <c:v>39499</c:v>
                </c:pt>
                <c:pt idx="132">
                  <c:v>39506</c:v>
                </c:pt>
                <c:pt idx="133">
                  <c:v>39513</c:v>
                </c:pt>
                <c:pt idx="134">
                  <c:v>39520</c:v>
                </c:pt>
                <c:pt idx="135">
                  <c:v>39527</c:v>
                </c:pt>
                <c:pt idx="136">
                  <c:v>39534</c:v>
                </c:pt>
                <c:pt idx="137">
                  <c:v>39541</c:v>
                </c:pt>
                <c:pt idx="138">
                  <c:v>39548</c:v>
                </c:pt>
                <c:pt idx="139">
                  <c:v>39555</c:v>
                </c:pt>
                <c:pt idx="140">
                  <c:v>39562</c:v>
                </c:pt>
                <c:pt idx="141">
                  <c:v>39569</c:v>
                </c:pt>
                <c:pt idx="142">
                  <c:v>39576</c:v>
                </c:pt>
                <c:pt idx="143">
                  <c:v>39583</c:v>
                </c:pt>
                <c:pt idx="144">
                  <c:v>39590</c:v>
                </c:pt>
                <c:pt idx="145">
                  <c:v>39597</c:v>
                </c:pt>
                <c:pt idx="146">
                  <c:v>39604</c:v>
                </c:pt>
                <c:pt idx="147">
                  <c:v>39611</c:v>
                </c:pt>
                <c:pt idx="148">
                  <c:v>39618</c:v>
                </c:pt>
                <c:pt idx="149">
                  <c:v>39625</c:v>
                </c:pt>
                <c:pt idx="150">
                  <c:v>39632</c:v>
                </c:pt>
                <c:pt idx="151">
                  <c:v>39639</c:v>
                </c:pt>
                <c:pt idx="152">
                  <c:v>39646</c:v>
                </c:pt>
                <c:pt idx="153">
                  <c:v>39653</c:v>
                </c:pt>
                <c:pt idx="154">
                  <c:v>39660</c:v>
                </c:pt>
                <c:pt idx="155">
                  <c:v>39667</c:v>
                </c:pt>
                <c:pt idx="156">
                  <c:v>39674</c:v>
                </c:pt>
                <c:pt idx="157">
                  <c:v>39681</c:v>
                </c:pt>
                <c:pt idx="158">
                  <c:v>39688</c:v>
                </c:pt>
                <c:pt idx="159">
                  <c:v>39695</c:v>
                </c:pt>
                <c:pt idx="160">
                  <c:v>39702</c:v>
                </c:pt>
                <c:pt idx="161">
                  <c:v>39709</c:v>
                </c:pt>
                <c:pt idx="162">
                  <c:v>39716</c:v>
                </c:pt>
                <c:pt idx="163">
                  <c:v>39723</c:v>
                </c:pt>
                <c:pt idx="164">
                  <c:v>39730</c:v>
                </c:pt>
                <c:pt idx="165">
                  <c:v>39737</c:v>
                </c:pt>
                <c:pt idx="166">
                  <c:v>39744</c:v>
                </c:pt>
                <c:pt idx="167">
                  <c:v>39751</c:v>
                </c:pt>
                <c:pt idx="168">
                  <c:v>39758</c:v>
                </c:pt>
                <c:pt idx="169">
                  <c:v>39765</c:v>
                </c:pt>
                <c:pt idx="170">
                  <c:v>39772</c:v>
                </c:pt>
                <c:pt idx="171">
                  <c:v>39779</c:v>
                </c:pt>
                <c:pt idx="172">
                  <c:v>39786</c:v>
                </c:pt>
                <c:pt idx="173">
                  <c:v>39793</c:v>
                </c:pt>
                <c:pt idx="174">
                  <c:v>39800</c:v>
                </c:pt>
                <c:pt idx="175">
                  <c:v>39807</c:v>
                </c:pt>
                <c:pt idx="176">
                  <c:v>39814</c:v>
                </c:pt>
                <c:pt idx="177">
                  <c:v>39821</c:v>
                </c:pt>
                <c:pt idx="178">
                  <c:v>39828</c:v>
                </c:pt>
                <c:pt idx="179">
                  <c:v>39835</c:v>
                </c:pt>
                <c:pt idx="180">
                  <c:v>39842</c:v>
                </c:pt>
                <c:pt idx="181">
                  <c:v>39849</c:v>
                </c:pt>
                <c:pt idx="182">
                  <c:v>39856</c:v>
                </c:pt>
                <c:pt idx="183">
                  <c:v>39863</c:v>
                </c:pt>
                <c:pt idx="184">
                  <c:v>39870</c:v>
                </c:pt>
                <c:pt idx="185">
                  <c:v>39877</c:v>
                </c:pt>
                <c:pt idx="186">
                  <c:v>39884</c:v>
                </c:pt>
                <c:pt idx="187">
                  <c:v>39891</c:v>
                </c:pt>
                <c:pt idx="188">
                  <c:v>39898</c:v>
                </c:pt>
                <c:pt idx="189">
                  <c:v>39905</c:v>
                </c:pt>
                <c:pt idx="190">
                  <c:v>39912</c:v>
                </c:pt>
                <c:pt idx="191">
                  <c:v>39919</c:v>
                </c:pt>
                <c:pt idx="194">
                  <c:v>39975</c:v>
                </c:pt>
                <c:pt idx="195">
                  <c:v>39982</c:v>
                </c:pt>
                <c:pt idx="196">
                  <c:v>39989</c:v>
                </c:pt>
                <c:pt idx="197">
                  <c:v>39996</c:v>
                </c:pt>
                <c:pt idx="200">
                  <c:v>40045</c:v>
                </c:pt>
                <c:pt idx="201">
                  <c:v>40052</c:v>
                </c:pt>
                <c:pt idx="202">
                  <c:v>40059</c:v>
                </c:pt>
                <c:pt idx="203">
                  <c:v>40066</c:v>
                </c:pt>
                <c:pt idx="204">
                  <c:v>40073</c:v>
                </c:pt>
                <c:pt idx="205">
                  <c:v>40080</c:v>
                </c:pt>
                <c:pt idx="206">
                  <c:v>40087</c:v>
                </c:pt>
                <c:pt idx="207">
                  <c:v>40094</c:v>
                </c:pt>
                <c:pt idx="208">
                  <c:v>40101</c:v>
                </c:pt>
                <c:pt idx="209">
                  <c:v>40108</c:v>
                </c:pt>
                <c:pt idx="210">
                  <c:v>40115</c:v>
                </c:pt>
                <c:pt idx="211">
                  <c:v>40122</c:v>
                </c:pt>
                <c:pt idx="212">
                  <c:v>40129</c:v>
                </c:pt>
                <c:pt idx="213">
                  <c:v>40135</c:v>
                </c:pt>
                <c:pt idx="214">
                  <c:v>40142</c:v>
                </c:pt>
                <c:pt idx="215">
                  <c:v>40149</c:v>
                </c:pt>
                <c:pt idx="216">
                  <c:v>40171</c:v>
                </c:pt>
                <c:pt idx="217">
                  <c:v>40178</c:v>
                </c:pt>
                <c:pt idx="218">
                  <c:v>40185</c:v>
                </c:pt>
                <c:pt idx="219">
                  <c:v>40192</c:v>
                </c:pt>
                <c:pt idx="220">
                  <c:v>40199</c:v>
                </c:pt>
                <c:pt idx="221">
                  <c:v>40206</c:v>
                </c:pt>
                <c:pt idx="222">
                  <c:v>40213</c:v>
                </c:pt>
                <c:pt idx="223">
                  <c:v>40220</c:v>
                </c:pt>
                <c:pt idx="224">
                  <c:v>40227</c:v>
                </c:pt>
                <c:pt idx="225">
                  <c:v>40234</c:v>
                </c:pt>
                <c:pt idx="226">
                  <c:v>40241</c:v>
                </c:pt>
                <c:pt idx="227">
                  <c:v>40248</c:v>
                </c:pt>
                <c:pt idx="228">
                  <c:v>40255</c:v>
                </c:pt>
                <c:pt idx="229">
                  <c:v>40262</c:v>
                </c:pt>
                <c:pt idx="230">
                  <c:v>40269</c:v>
                </c:pt>
                <c:pt idx="231">
                  <c:v>40276</c:v>
                </c:pt>
                <c:pt idx="232">
                  <c:v>40283</c:v>
                </c:pt>
                <c:pt idx="233">
                  <c:v>40290</c:v>
                </c:pt>
                <c:pt idx="234">
                  <c:v>40297</c:v>
                </c:pt>
                <c:pt idx="235">
                  <c:v>40304</c:v>
                </c:pt>
                <c:pt idx="236">
                  <c:v>40311</c:v>
                </c:pt>
                <c:pt idx="237">
                  <c:v>40318</c:v>
                </c:pt>
                <c:pt idx="238">
                  <c:v>40325</c:v>
                </c:pt>
                <c:pt idx="239">
                  <c:v>40332</c:v>
                </c:pt>
                <c:pt idx="240">
                  <c:v>40339</c:v>
                </c:pt>
                <c:pt idx="242">
                  <c:v>40353</c:v>
                </c:pt>
                <c:pt idx="243">
                  <c:v>40360</c:v>
                </c:pt>
                <c:pt idx="244">
                  <c:v>40367</c:v>
                </c:pt>
                <c:pt idx="245">
                  <c:v>40374</c:v>
                </c:pt>
                <c:pt idx="246">
                  <c:v>40381</c:v>
                </c:pt>
                <c:pt idx="247">
                  <c:v>40388</c:v>
                </c:pt>
                <c:pt idx="248">
                  <c:v>40395</c:v>
                </c:pt>
                <c:pt idx="249">
                  <c:v>40402</c:v>
                </c:pt>
                <c:pt idx="250">
                  <c:v>40409</c:v>
                </c:pt>
                <c:pt idx="251">
                  <c:v>40416</c:v>
                </c:pt>
                <c:pt idx="252">
                  <c:v>40423</c:v>
                </c:pt>
                <c:pt idx="253">
                  <c:v>40430</c:v>
                </c:pt>
                <c:pt idx="254">
                  <c:v>40437</c:v>
                </c:pt>
              </c:numCache>
            </c:numRef>
          </c:cat>
          <c:val>
            <c:numRef>
              <c:f>'Maïs grain'!$C$2:$C$256</c:f>
              <c:numCache>
                <c:formatCode>0.00</c:formatCode>
                <c:ptCount val="255"/>
                <c:pt idx="0">
                  <c:v>131</c:v>
                </c:pt>
                <c:pt idx="1">
                  <c:v>131</c:v>
                </c:pt>
                <c:pt idx="2">
                  <c:v>136</c:v>
                </c:pt>
                <c:pt idx="3">
                  <c:v>138</c:v>
                </c:pt>
                <c:pt idx="4">
                  <c:v>135</c:v>
                </c:pt>
                <c:pt idx="5">
                  <c:v>137</c:v>
                </c:pt>
                <c:pt idx="6">
                  <c:v>140</c:v>
                </c:pt>
                <c:pt idx="7">
                  <c:v>141</c:v>
                </c:pt>
                <c:pt idx="8">
                  <c:v>143</c:v>
                </c:pt>
                <c:pt idx="9">
                  <c:v>149</c:v>
                </c:pt>
                <c:pt idx="10">
                  <c:v>155</c:v>
                </c:pt>
                <c:pt idx="11">
                  <c:v>157</c:v>
                </c:pt>
                <c:pt idx="12">
                  <c:v>155</c:v>
                </c:pt>
                <c:pt idx="13">
                  <c:v>152</c:v>
                </c:pt>
                <c:pt idx="14">
                  <c:v>140</c:v>
                </c:pt>
                <c:pt idx="15">
                  <c:v>125</c:v>
                </c:pt>
                <c:pt idx="16">
                  <c:v>120</c:v>
                </c:pt>
                <c:pt idx="17">
                  <c:v>121</c:v>
                </c:pt>
                <c:pt idx="18">
                  <c:v>118</c:v>
                </c:pt>
                <c:pt idx="19">
                  <c:v>116</c:v>
                </c:pt>
                <c:pt idx="20">
                  <c:v>122</c:v>
                </c:pt>
                <c:pt idx="21">
                  <c:v>121</c:v>
                </c:pt>
                <c:pt idx="22">
                  <c:v>122</c:v>
                </c:pt>
                <c:pt idx="23">
                  <c:v>122</c:v>
                </c:pt>
                <c:pt idx="24">
                  <c:v>122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122</c:v>
                </c:pt>
                <c:pt idx="29">
                  <c:v>122</c:v>
                </c:pt>
                <c:pt idx="30">
                  <c:v>122</c:v>
                </c:pt>
                <c:pt idx="31">
                  <c:v>124</c:v>
                </c:pt>
                <c:pt idx="32">
                  <c:v>124</c:v>
                </c:pt>
                <c:pt idx="33">
                  <c:v>125</c:v>
                </c:pt>
                <c:pt idx="34">
                  <c:v>128</c:v>
                </c:pt>
                <c:pt idx="35">
                  <c:v>128</c:v>
                </c:pt>
                <c:pt idx="36">
                  <c:v>128</c:v>
                </c:pt>
                <c:pt idx="37">
                  <c:v>130</c:v>
                </c:pt>
                <c:pt idx="38">
                  <c:v>130</c:v>
                </c:pt>
                <c:pt idx="39">
                  <c:v>130</c:v>
                </c:pt>
                <c:pt idx="40">
                  <c:v>128</c:v>
                </c:pt>
                <c:pt idx="41">
                  <c:v>132</c:v>
                </c:pt>
                <c:pt idx="42">
                  <c:v>132</c:v>
                </c:pt>
                <c:pt idx="43">
                  <c:v>132</c:v>
                </c:pt>
                <c:pt idx="44">
                  <c:v>132</c:v>
                </c:pt>
                <c:pt idx="45">
                  <c:v>135</c:v>
                </c:pt>
                <c:pt idx="46">
                  <c:v>137</c:v>
                </c:pt>
                <c:pt idx="47">
                  <c:v>138</c:v>
                </c:pt>
                <c:pt idx="48">
                  <c:v>139</c:v>
                </c:pt>
                <c:pt idx="49">
                  <c:v>139</c:v>
                </c:pt>
                <c:pt idx="50">
                  <c:v>138</c:v>
                </c:pt>
                <c:pt idx="51">
                  <c:v>138</c:v>
                </c:pt>
                <c:pt idx="52">
                  <c:v>137</c:v>
                </c:pt>
                <c:pt idx="53">
                  <c:v>139</c:v>
                </c:pt>
                <c:pt idx="54">
                  <c:v>137</c:v>
                </c:pt>
                <c:pt idx="55">
                  <c:v>138</c:v>
                </c:pt>
                <c:pt idx="56">
                  <c:v>140</c:v>
                </c:pt>
                <c:pt idx="57">
                  <c:v>146</c:v>
                </c:pt>
                <c:pt idx="58">
                  <c:v>148</c:v>
                </c:pt>
                <c:pt idx="59">
                  <c:v>148</c:v>
                </c:pt>
                <c:pt idx="60">
                  <c:v>150</c:v>
                </c:pt>
                <c:pt idx="61">
                  <c:v>156</c:v>
                </c:pt>
                <c:pt idx="62">
                  <c:v>154</c:v>
                </c:pt>
                <c:pt idx="63">
                  <c:v>165</c:v>
                </c:pt>
                <c:pt idx="64">
                  <c:v>164</c:v>
                </c:pt>
                <c:pt idx="65">
                  <c:v>167</c:v>
                </c:pt>
                <c:pt idx="68">
                  <c:v>172</c:v>
                </c:pt>
                <c:pt idx="69">
                  <c:v>175</c:v>
                </c:pt>
                <c:pt idx="70">
                  <c:v>176</c:v>
                </c:pt>
                <c:pt idx="71">
                  <c:v>176</c:v>
                </c:pt>
                <c:pt idx="72">
                  <c:v>175</c:v>
                </c:pt>
                <c:pt idx="73">
                  <c:v>179</c:v>
                </c:pt>
                <c:pt idx="74">
                  <c:v>177</c:v>
                </c:pt>
                <c:pt idx="75">
                  <c:v>180</c:v>
                </c:pt>
                <c:pt idx="76">
                  <c:v>180</c:v>
                </c:pt>
                <c:pt idx="78">
                  <c:v>180</c:v>
                </c:pt>
                <c:pt idx="79">
                  <c:v>180</c:v>
                </c:pt>
                <c:pt idx="80">
                  <c:v>163</c:v>
                </c:pt>
                <c:pt idx="81">
                  <c:v>172</c:v>
                </c:pt>
                <c:pt idx="82">
                  <c:v>172</c:v>
                </c:pt>
                <c:pt idx="90">
                  <c:v>157.5</c:v>
                </c:pt>
                <c:pt idx="93">
                  <c:v>172</c:v>
                </c:pt>
                <c:pt idx="94">
                  <c:v>172</c:v>
                </c:pt>
                <c:pt idx="98">
                  <c:v>179</c:v>
                </c:pt>
                <c:pt idx="99">
                  <c:v>179</c:v>
                </c:pt>
                <c:pt idx="100">
                  <c:v>182</c:v>
                </c:pt>
                <c:pt idx="101">
                  <c:v>189</c:v>
                </c:pt>
                <c:pt idx="102">
                  <c:v>196</c:v>
                </c:pt>
                <c:pt idx="103">
                  <c:v>209</c:v>
                </c:pt>
                <c:pt idx="104">
                  <c:v>230</c:v>
                </c:pt>
                <c:pt idx="105">
                  <c:v>230</c:v>
                </c:pt>
                <c:pt idx="106">
                  <c:v>235</c:v>
                </c:pt>
                <c:pt idx="107">
                  <c:v>236</c:v>
                </c:pt>
                <c:pt idx="108">
                  <c:v>240</c:v>
                </c:pt>
                <c:pt idx="109">
                  <c:v>250</c:v>
                </c:pt>
                <c:pt idx="110">
                  <c:v>268</c:v>
                </c:pt>
                <c:pt idx="111">
                  <c:v>260</c:v>
                </c:pt>
                <c:pt idx="112">
                  <c:v>245</c:v>
                </c:pt>
                <c:pt idx="113">
                  <c:v>240</c:v>
                </c:pt>
                <c:pt idx="114">
                  <c:v>240</c:v>
                </c:pt>
                <c:pt idx="115">
                  <c:v>240</c:v>
                </c:pt>
                <c:pt idx="116">
                  <c:v>230</c:v>
                </c:pt>
                <c:pt idx="117">
                  <c:v>230</c:v>
                </c:pt>
                <c:pt idx="118">
                  <c:v>215</c:v>
                </c:pt>
                <c:pt idx="119">
                  <c:v>215</c:v>
                </c:pt>
                <c:pt idx="120">
                  <c:v>215</c:v>
                </c:pt>
                <c:pt idx="121">
                  <c:v>215</c:v>
                </c:pt>
                <c:pt idx="122">
                  <c:v>232</c:v>
                </c:pt>
                <c:pt idx="125">
                  <c:v>240</c:v>
                </c:pt>
                <c:pt idx="126">
                  <c:v>242</c:v>
                </c:pt>
                <c:pt idx="127">
                  <c:v>245</c:v>
                </c:pt>
                <c:pt idx="128">
                  <c:v>245</c:v>
                </c:pt>
                <c:pt idx="133">
                  <c:v>235</c:v>
                </c:pt>
                <c:pt idx="134">
                  <c:v>230</c:v>
                </c:pt>
                <c:pt idx="135">
                  <c:v>235</c:v>
                </c:pt>
                <c:pt idx="142">
                  <c:v>225</c:v>
                </c:pt>
                <c:pt idx="143">
                  <c:v>223</c:v>
                </c:pt>
                <c:pt idx="144">
                  <c:v>226</c:v>
                </c:pt>
                <c:pt idx="145">
                  <c:v>220</c:v>
                </c:pt>
                <c:pt idx="146">
                  <c:v>220</c:v>
                </c:pt>
                <c:pt idx="147">
                  <c:v>220</c:v>
                </c:pt>
                <c:pt idx="148">
                  <c:v>220</c:v>
                </c:pt>
                <c:pt idx="149">
                  <c:v>223</c:v>
                </c:pt>
                <c:pt idx="150">
                  <c:v>226</c:v>
                </c:pt>
                <c:pt idx="151">
                  <c:v>228</c:v>
                </c:pt>
                <c:pt idx="152">
                  <c:v>228</c:v>
                </c:pt>
                <c:pt idx="153">
                  <c:v>228</c:v>
                </c:pt>
                <c:pt idx="154">
                  <c:v>226</c:v>
                </c:pt>
                <c:pt idx="155">
                  <c:v>225</c:v>
                </c:pt>
                <c:pt idx="156">
                  <c:v>220</c:v>
                </c:pt>
                <c:pt idx="157">
                  <c:v>210</c:v>
                </c:pt>
                <c:pt idx="158">
                  <c:v>195</c:v>
                </c:pt>
                <c:pt idx="168">
                  <c:v>139</c:v>
                </c:pt>
                <c:pt idx="169">
                  <c:v>138</c:v>
                </c:pt>
                <c:pt idx="170">
                  <c:v>135</c:v>
                </c:pt>
                <c:pt idx="171">
                  <c:v>135</c:v>
                </c:pt>
                <c:pt idx="172">
                  <c:v>132</c:v>
                </c:pt>
                <c:pt idx="174">
                  <c:v>125</c:v>
                </c:pt>
                <c:pt idx="177">
                  <c:v>125</c:v>
                </c:pt>
                <c:pt idx="178">
                  <c:v>132</c:v>
                </c:pt>
                <c:pt idx="179">
                  <c:v>138</c:v>
                </c:pt>
                <c:pt idx="180">
                  <c:v>135</c:v>
                </c:pt>
                <c:pt idx="181">
                  <c:v>136</c:v>
                </c:pt>
                <c:pt idx="182">
                  <c:v>142</c:v>
                </c:pt>
                <c:pt idx="183">
                  <c:v>144</c:v>
                </c:pt>
                <c:pt idx="184">
                  <c:v>142</c:v>
                </c:pt>
                <c:pt idx="185">
                  <c:v>141</c:v>
                </c:pt>
                <c:pt idx="186">
                  <c:v>140</c:v>
                </c:pt>
                <c:pt idx="187">
                  <c:v>140</c:v>
                </c:pt>
                <c:pt idx="188">
                  <c:v>140</c:v>
                </c:pt>
                <c:pt idx="189">
                  <c:v>139</c:v>
                </c:pt>
                <c:pt idx="190">
                  <c:v>140</c:v>
                </c:pt>
                <c:pt idx="191">
                  <c:v>140</c:v>
                </c:pt>
                <c:pt idx="194">
                  <c:v>173</c:v>
                </c:pt>
                <c:pt idx="195">
                  <c:v>169</c:v>
                </c:pt>
                <c:pt idx="196">
                  <c:v>160</c:v>
                </c:pt>
                <c:pt idx="197">
                  <c:v>158</c:v>
                </c:pt>
                <c:pt idx="200">
                  <c:v>145</c:v>
                </c:pt>
                <c:pt idx="201">
                  <c:v>150</c:v>
                </c:pt>
                <c:pt idx="202">
                  <c:v>148</c:v>
                </c:pt>
                <c:pt idx="203">
                  <c:v>145</c:v>
                </c:pt>
                <c:pt idx="205">
                  <c:v>123</c:v>
                </c:pt>
                <c:pt idx="206">
                  <c:v>125</c:v>
                </c:pt>
                <c:pt idx="207">
                  <c:v>129</c:v>
                </c:pt>
                <c:pt idx="208">
                  <c:v>133</c:v>
                </c:pt>
                <c:pt idx="209">
                  <c:v>132</c:v>
                </c:pt>
                <c:pt idx="210">
                  <c:v>140</c:v>
                </c:pt>
                <c:pt idx="211">
                  <c:v>136</c:v>
                </c:pt>
                <c:pt idx="212">
                  <c:v>135</c:v>
                </c:pt>
                <c:pt idx="213">
                  <c:v>142</c:v>
                </c:pt>
                <c:pt idx="214">
                  <c:v>140</c:v>
                </c:pt>
                <c:pt idx="215">
                  <c:v>140</c:v>
                </c:pt>
                <c:pt idx="216">
                  <c:v>147</c:v>
                </c:pt>
                <c:pt idx="218">
                  <c:v>147</c:v>
                </c:pt>
                <c:pt idx="219">
                  <c:v>152</c:v>
                </c:pt>
                <c:pt idx="220">
                  <c:v>151</c:v>
                </c:pt>
                <c:pt idx="221">
                  <c:v>151</c:v>
                </c:pt>
                <c:pt idx="222">
                  <c:v>151</c:v>
                </c:pt>
                <c:pt idx="223">
                  <c:v>149</c:v>
                </c:pt>
                <c:pt idx="224">
                  <c:v>148</c:v>
                </c:pt>
                <c:pt idx="225">
                  <c:v>150</c:v>
                </c:pt>
                <c:pt idx="226">
                  <c:v>150</c:v>
                </c:pt>
                <c:pt idx="227">
                  <c:v>150</c:v>
                </c:pt>
                <c:pt idx="228">
                  <c:v>146</c:v>
                </c:pt>
                <c:pt idx="229">
                  <c:v>149</c:v>
                </c:pt>
                <c:pt idx="230">
                  <c:v>149</c:v>
                </c:pt>
                <c:pt idx="231">
                  <c:v>149</c:v>
                </c:pt>
                <c:pt idx="232">
                  <c:v>153</c:v>
                </c:pt>
                <c:pt idx="233">
                  <c:v>157</c:v>
                </c:pt>
                <c:pt idx="235">
                  <c:v>166</c:v>
                </c:pt>
                <c:pt idx="236">
                  <c:v>169</c:v>
                </c:pt>
                <c:pt idx="237">
                  <c:v>170</c:v>
                </c:pt>
                <c:pt idx="238">
                  <c:v>171</c:v>
                </c:pt>
                <c:pt idx="239">
                  <c:v>171</c:v>
                </c:pt>
                <c:pt idx="240">
                  <c:v>175</c:v>
                </c:pt>
                <c:pt idx="242">
                  <c:v>175</c:v>
                </c:pt>
                <c:pt idx="243">
                  <c:v>175</c:v>
                </c:pt>
                <c:pt idx="244">
                  <c:v>178</c:v>
                </c:pt>
                <c:pt idx="245">
                  <c:v>185</c:v>
                </c:pt>
                <c:pt idx="246">
                  <c:v>198</c:v>
                </c:pt>
                <c:pt idx="247">
                  <c:v>200</c:v>
                </c:pt>
                <c:pt idx="248">
                  <c:v>200</c:v>
                </c:pt>
                <c:pt idx="250">
                  <c:v>225</c:v>
                </c:pt>
                <c:pt idx="251">
                  <c:v>240</c:v>
                </c:pt>
                <c:pt idx="252">
                  <c:v>240</c:v>
                </c:pt>
                <c:pt idx="253">
                  <c:v>240</c:v>
                </c:pt>
                <c:pt idx="254">
                  <c:v>240</c:v>
                </c:pt>
              </c:numCache>
            </c:numRef>
          </c:val>
        </c:ser>
        <c:ser>
          <c:idx val="3"/>
          <c:order val="2"/>
          <c:tx>
            <c:strRef>
              <c:f>'Maïs grain'!$D$1</c:f>
              <c:strCache>
                <c:ptCount val="1"/>
                <c:pt idx="0">
                  <c:v>Cologne (D)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'Maïs grain'!$A$2:$A$256</c:f>
              <c:numCache>
                <c:formatCode>dd/mm/yy</c:formatCode>
                <c:ptCount val="255"/>
                <c:pt idx="0">
                  <c:v>38540</c:v>
                </c:pt>
                <c:pt idx="1">
                  <c:v>38547</c:v>
                </c:pt>
                <c:pt idx="2">
                  <c:v>38554</c:v>
                </c:pt>
                <c:pt idx="3">
                  <c:v>38561</c:v>
                </c:pt>
                <c:pt idx="4">
                  <c:v>38568</c:v>
                </c:pt>
                <c:pt idx="5">
                  <c:v>38575</c:v>
                </c:pt>
                <c:pt idx="6">
                  <c:v>38582</c:v>
                </c:pt>
                <c:pt idx="7">
                  <c:v>38589</c:v>
                </c:pt>
                <c:pt idx="8">
                  <c:v>38596</c:v>
                </c:pt>
                <c:pt idx="9">
                  <c:v>38603</c:v>
                </c:pt>
                <c:pt idx="10">
                  <c:v>38610</c:v>
                </c:pt>
                <c:pt idx="11">
                  <c:v>38617</c:v>
                </c:pt>
                <c:pt idx="12">
                  <c:v>38624</c:v>
                </c:pt>
                <c:pt idx="13">
                  <c:v>38631</c:v>
                </c:pt>
                <c:pt idx="14">
                  <c:v>38638</c:v>
                </c:pt>
                <c:pt idx="15">
                  <c:v>38645</c:v>
                </c:pt>
                <c:pt idx="16">
                  <c:v>38652</c:v>
                </c:pt>
                <c:pt idx="17">
                  <c:v>38659</c:v>
                </c:pt>
                <c:pt idx="18">
                  <c:v>38666</c:v>
                </c:pt>
                <c:pt idx="19">
                  <c:v>38673</c:v>
                </c:pt>
                <c:pt idx="20">
                  <c:v>38680</c:v>
                </c:pt>
                <c:pt idx="21">
                  <c:v>38687</c:v>
                </c:pt>
                <c:pt idx="22">
                  <c:v>38694</c:v>
                </c:pt>
                <c:pt idx="23">
                  <c:v>38701</c:v>
                </c:pt>
                <c:pt idx="24">
                  <c:v>38708</c:v>
                </c:pt>
                <c:pt idx="25">
                  <c:v>38715</c:v>
                </c:pt>
                <c:pt idx="26">
                  <c:v>38722</c:v>
                </c:pt>
                <c:pt idx="27">
                  <c:v>38729</c:v>
                </c:pt>
                <c:pt idx="28">
                  <c:v>38736</c:v>
                </c:pt>
                <c:pt idx="29">
                  <c:v>38743</c:v>
                </c:pt>
                <c:pt idx="30">
                  <c:v>38750</c:v>
                </c:pt>
                <c:pt idx="31">
                  <c:v>38757</c:v>
                </c:pt>
                <c:pt idx="32">
                  <c:v>38764</c:v>
                </c:pt>
                <c:pt idx="33">
                  <c:v>38771</c:v>
                </c:pt>
                <c:pt idx="34">
                  <c:v>38778</c:v>
                </c:pt>
                <c:pt idx="35">
                  <c:v>38785</c:v>
                </c:pt>
                <c:pt idx="36">
                  <c:v>38792</c:v>
                </c:pt>
                <c:pt idx="37">
                  <c:v>38799</c:v>
                </c:pt>
                <c:pt idx="38">
                  <c:v>38806</c:v>
                </c:pt>
                <c:pt idx="39">
                  <c:v>38813</c:v>
                </c:pt>
                <c:pt idx="40">
                  <c:v>38820</c:v>
                </c:pt>
                <c:pt idx="41">
                  <c:v>38827</c:v>
                </c:pt>
                <c:pt idx="42">
                  <c:v>38834</c:v>
                </c:pt>
                <c:pt idx="43">
                  <c:v>38841</c:v>
                </c:pt>
                <c:pt idx="44">
                  <c:v>38848</c:v>
                </c:pt>
                <c:pt idx="45">
                  <c:v>38855</c:v>
                </c:pt>
                <c:pt idx="46">
                  <c:v>38862</c:v>
                </c:pt>
                <c:pt idx="47">
                  <c:v>38869</c:v>
                </c:pt>
                <c:pt idx="48">
                  <c:v>38876</c:v>
                </c:pt>
                <c:pt idx="49">
                  <c:v>38883</c:v>
                </c:pt>
                <c:pt idx="50">
                  <c:v>38890</c:v>
                </c:pt>
                <c:pt idx="51">
                  <c:v>38897</c:v>
                </c:pt>
                <c:pt idx="52">
                  <c:v>38904</c:v>
                </c:pt>
                <c:pt idx="53">
                  <c:v>38911</c:v>
                </c:pt>
                <c:pt idx="54">
                  <c:v>38918</c:v>
                </c:pt>
                <c:pt idx="55">
                  <c:v>38925</c:v>
                </c:pt>
                <c:pt idx="56">
                  <c:v>38932</c:v>
                </c:pt>
                <c:pt idx="57">
                  <c:v>38939</c:v>
                </c:pt>
                <c:pt idx="58">
                  <c:v>38946</c:v>
                </c:pt>
                <c:pt idx="59">
                  <c:v>38953</c:v>
                </c:pt>
                <c:pt idx="60">
                  <c:v>38960</c:v>
                </c:pt>
                <c:pt idx="61">
                  <c:v>38967</c:v>
                </c:pt>
                <c:pt idx="62">
                  <c:v>38974</c:v>
                </c:pt>
                <c:pt idx="63">
                  <c:v>38981</c:v>
                </c:pt>
                <c:pt idx="64">
                  <c:v>38988</c:v>
                </c:pt>
                <c:pt idx="65">
                  <c:v>38995</c:v>
                </c:pt>
                <c:pt idx="66">
                  <c:v>39002</c:v>
                </c:pt>
                <c:pt idx="67">
                  <c:v>39009</c:v>
                </c:pt>
                <c:pt idx="68">
                  <c:v>39016</c:v>
                </c:pt>
                <c:pt idx="69">
                  <c:v>39023</c:v>
                </c:pt>
                <c:pt idx="70">
                  <c:v>39060</c:v>
                </c:pt>
                <c:pt idx="71">
                  <c:v>39037</c:v>
                </c:pt>
                <c:pt idx="72">
                  <c:v>39044</c:v>
                </c:pt>
                <c:pt idx="73">
                  <c:v>39051</c:v>
                </c:pt>
                <c:pt idx="74">
                  <c:v>39058</c:v>
                </c:pt>
                <c:pt idx="75">
                  <c:v>39065</c:v>
                </c:pt>
                <c:pt idx="76">
                  <c:v>39072</c:v>
                </c:pt>
                <c:pt idx="77">
                  <c:v>39079</c:v>
                </c:pt>
                <c:pt idx="78">
                  <c:v>39086</c:v>
                </c:pt>
                <c:pt idx="79">
                  <c:v>39093</c:v>
                </c:pt>
                <c:pt idx="80">
                  <c:v>39100</c:v>
                </c:pt>
                <c:pt idx="81">
                  <c:v>39107</c:v>
                </c:pt>
                <c:pt idx="82">
                  <c:v>39114</c:v>
                </c:pt>
                <c:pt idx="83">
                  <c:v>39121</c:v>
                </c:pt>
                <c:pt idx="84">
                  <c:v>39128</c:v>
                </c:pt>
                <c:pt idx="85">
                  <c:v>39135</c:v>
                </c:pt>
                <c:pt idx="86">
                  <c:v>39142</c:v>
                </c:pt>
                <c:pt idx="87">
                  <c:v>39149</c:v>
                </c:pt>
                <c:pt idx="88">
                  <c:v>39156</c:v>
                </c:pt>
                <c:pt idx="89">
                  <c:v>39163</c:v>
                </c:pt>
                <c:pt idx="90">
                  <c:v>39170</c:v>
                </c:pt>
                <c:pt idx="91">
                  <c:v>39177</c:v>
                </c:pt>
                <c:pt idx="92">
                  <c:v>39184</c:v>
                </c:pt>
                <c:pt idx="93">
                  <c:v>39191</c:v>
                </c:pt>
                <c:pt idx="94">
                  <c:v>39198</c:v>
                </c:pt>
                <c:pt idx="98">
                  <c:v>39268</c:v>
                </c:pt>
                <c:pt idx="99">
                  <c:v>39275</c:v>
                </c:pt>
                <c:pt idx="100">
                  <c:v>39282</c:v>
                </c:pt>
                <c:pt idx="101">
                  <c:v>39289</c:v>
                </c:pt>
                <c:pt idx="102">
                  <c:v>39296</c:v>
                </c:pt>
                <c:pt idx="103">
                  <c:v>39303</c:v>
                </c:pt>
                <c:pt idx="104">
                  <c:v>39310</c:v>
                </c:pt>
                <c:pt idx="105">
                  <c:v>39317</c:v>
                </c:pt>
                <c:pt idx="106">
                  <c:v>39324</c:v>
                </c:pt>
                <c:pt idx="107">
                  <c:v>39331</c:v>
                </c:pt>
                <c:pt idx="108">
                  <c:v>39338</c:v>
                </c:pt>
                <c:pt idx="109">
                  <c:v>39345</c:v>
                </c:pt>
                <c:pt idx="110">
                  <c:v>39352</c:v>
                </c:pt>
                <c:pt idx="111">
                  <c:v>39359</c:v>
                </c:pt>
                <c:pt idx="112">
                  <c:v>39366</c:v>
                </c:pt>
                <c:pt idx="113">
                  <c:v>39373</c:v>
                </c:pt>
                <c:pt idx="114">
                  <c:v>39380</c:v>
                </c:pt>
                <c:pt idx="115">
                  <c:v>39387</c:v>
                </c:pt>
                <c:pt idx="116">
                  <c:v>39394</c:v>
                </c:pt>
                <c:pt idx="117">
                  <c:v>39401</c:v>
                </c:pt>
                <c:pt idx="118">
                  <c:v>39408</c:v>
                </c:pt>
                <c:pt idx="119">
                  <c:v>39415</c:v>
                </c:pt>
                <c:pt idx="120">
                  <c:v>39422</c:v>
                </c:pt>
                <c:pt idx="121">
                  <c:v>39429</c:v>
                </c:pt>
                <c:pt idx="122">
                  <c:v>39436</c:v>
                </c:pt>
                <c:pt idx="123">
                  <c:v>39443</c:v>
                </c:pt>
                <c:pt idx="124">
                  <c:v>39450</c:v>
                </c:pt>
                <c:pt idx="125">
                  <c:v>39457</c:v>
                </c:pt>
                <c:pt idx="126">
                  <c:v>39464</c:v>
                </c:pt>
                <c:pt idx="127">
                  <c:v>39471</c:v>
                </c:pt>
                <c:pt idx="128">
                  <c:v>39478</c:v>
                </c:pt>
                <c:pt idx="129">
                  <c:v>39485</c:v>
                </c:pt>
                <c:pt idx="130">
                  <c:v>39492</c:v>
                </c:pt>
                <c:pt idx="131">
                  <c:v>39499</c:v>
                </c:pt>
                <c:pt idx="132">
                  <c:v>39506</c:v>
                </c:pt>
                <c:pt idx="133">
                  <c:v>39513</c:v>
                </c:pt>
                <c:pt idx="134">
                  <c:v>39520</c:v>
                </c:pt>
                <c:pt idx="135">
                  <c:v>39527</c:v>
                </c:pt>
                <c:pt idx="136">
                  <c:v>39534</c:v>
                </c:pt>
                <c:pt idx="137">
                  <c:v>39541</c:v>
                </c:pt>
                <c:pt idx="138">
                  <c:v>39548</c:v>
                </c:pt>
                <c:pt idx="139">
                  <c:v>39555</c:v>
                </c:pt>
                <c:pt idx="140">
                  <c:v>39562</c:v>
                </c:pt>
                <c:pt idx="141">
                  <c:v>39569</c:v>
                </c:pt>
                <c:pt idx="142">
                  <c:v>39576</c:v>
                </c:pt>
                <c:pt idx="143">
                  <c:v>39583</c:v>
                </c:pt>
                <c:pt idx="144">
                  <c:v>39590</c:v>
                </c:pt>
                <c:pt idx="145">
                  <c:v>39597</c:v>
                </c:pt>
                <c:pt idx="146">
                  <c:v>39604</c:v>
                </c:pt>
                <c:pt idx="147">
                  <c:v>39611</c:v>
                </c:pt>
                <c:pt idx="148">
                  <c:v>39618</c:v>
                </c:pt>
                <c:pt idx="149">
                  <c:v>39625</c:v>
                </c:pt>
                <c:pt idx="150">
                  <c:v>39632</c:v>
                </c:pt>
                <c:pt idx="151">
                  <c:v>39639</c:v>
                </c:pt>
                <c:pt idx="152">
                  <c:v>39646</c:v>
                </c:pt>
                <c:pt idx="153">
                  <c:v>39653</c:v>
                </c:pt>
                <c:pt idx="154">
                  <c:v>39660</c:v>
                </c:pt>
                <c:pt idx="155">
                  <c:v>39667</c:v>
                </c:pt>
                <c:pt idx="156">
                  <c:v>39674</c:v>
                </c:pt>
                <c:pt idx="157">
                  <c:v>39681</c:v>
                </c:pt>
                <c:pt idx="158">
                  <c:v>39688</c:v>
                </c:pt>
                <c:pt idx="159">
                  <c:v>39695</c:v>
                </c:pt>
                <c:pt idx="160">
                  <c:v>39702</c:v>
                </c:pt>
                <c:pt idx="161">
                  <c:v>39709</c:v>
                </c:pt>
                <c:pt idx="162">
                  <c:v>39716</c:v>
                </c:pt>
                <c:pt idx="163">
                  <c:v>39723</c:v>
                </c:pt>
                <c:pt idx="164">
                  <c:v>39730</c:v>
                </c:pt>
                <c:pt idx="165">
                  <c:v>39737</c:v>
                </c:pt>
                <c:pt idx="166">
                  <c:v>39744</c:v>
                </c:pt>
                <c:pt idx="167">
                  <c:v>39751</c:v>
                </c:pt>
                <c:pt idx="168">
                  <c:v>39758</c:v>
                </c:pt>
                <c:pt idx="169">
                  <c:v>39765</c:v>
                </c:pt>
                <c:pt idx="170">
                  <c:v>39772</c:v>
                </c:pt>
                <c:pt idx="171">
                  <c:v>39779</c:v>
                </c:pt>
                <c:pt idx="172">
                  <c:v>39786</c:v>
                </c:pt>
                <c:pt idx="173">
                  <c:v>39793</c:v>
                </c:pt>
                <c:pt idx="174">
                  <c:v>39800</c:v>
                </c:pt>
                <c:pt idx="175">
                  <c:v>39807</c:v>
                </c:pt>
                <c:pt idx="176">
                  <c:v>39814</c:v>
                </c:pt>
                <c:pt idx="177">
                  <c:v>39821</c:v>
                </c:pt>
                <c:pt idx="178">
                  <c:v>39828</c:v>
                </c:pt>
                <c:pt idx="179">
                  <c:v>39835</c:v>
                </c:pt>
                <c:pt idx="180">
                  <c:v>39842</c:v>
                </c:pt>
                <c:pt idx="181">
                  <c:v>39849</c:v>
                </c:pt>
                <c:pt idx="182">
                  <c:v>39856</c:v>
                </c:pt>
                <c:pt idx="183">
                  <c:v>39863</c:v>
                </c:pt>
                <c:pt idx="184">
                  <c:v>39870</c:v>
                </c:pt>
                <c:pt idx="185">
                  <c:v>39877</c:v>
                </c:pt>
                <c:pt idx="186">
                  <c:v>39884</c:v>
                </c:pt>
                <c:pt idx="187">
                  <c:v>39891</c:v>
                </c:pt>
                <c:pt idx="188">
                  <c:v>39898</c:v>
                </c:pt>
                <c:pt idx="189">
                  <c:v>39905</c:v>
                </c:pt>
                <c:pt idx="190">
                  <c:v>39912</c:v>
                </c:pt>
                <c:pt idx="191">
                  <c:v>39919</c:v>
                </c:pt>
                <c:pt idx="194">
                  <c:v>39975</c:v>
                </c:pt>
                <c:pt idx="195">
                  <c:v>39982</c:v>
                </c:pt>
                <c:pt idx="196">
                  <c:v>39989</c:v>
                </c:pt>
                <c:pt idx="197">
                  <c:v>39996</c:v>
                </c:pt>
                <c:pt idx="200">
                  <c:v>40045</c:v>
                </c:pt>
                <c:pt idx="201">
                  <c:v>40052</c:v>
                </c:pt>
                <c:pt idx="202">
                  <c:v>40059</c:v>
                </c:pt>
                <c:pt idx="203">
                  <c:v>40066</c:v>
                </c:pt>
                <c:pt idx="204">
                  <c:v>40073</c:v>
                </c:pt>
                <c:pt idx="205">
                  <c:v>40080</c:v>
                </c:pt>
                <c:pt idx="206">
                  <c:v>40087</c:v>
                </c:pt>
                <c:pt idx="207">
                  <c:v>40094</c:v>
                </c:pt>
                <c:pt idx="208">
                  <c:v>40101</c:v>
                </c:pt>
                <c:pt idx="209">
                  <c:v>40108</c:v>
                </c:pt>
                <c:pt idx="210">
                  <c:v>40115</c:v>
                </c:pt>
                <c:pt idx="211">
                  <c:v>40122</c:v>
                </c:pt>
                <c:pt idx="212">
                  <c:v>40129</c:v>
                </c:pt>
                <c:pt idx="213">
                  <c:v>40135</c:v>
                </c:pt>
                <c:pt idx="214">
                  <c:v>40142</c:v>
                </c:pt>
                <c:pt idx="215">
                  <c:v>40149</c:v>
                </c:pt>
                <c:pt idx="216">
                  <c:v>40171</c:v>
                </c:pt>
                <c:pt idx="217">
                  <c:v>40178</c:v>
                </c:pt>
                <c:pt idx="218">
                  <c:v>40185</c:v>
                </c:pt>
                <c:pt idx="219">
                  <c:v>40192</c:v>
                </c:pt>
                <c:pt idx="220">
                  <c:v>40199</c:v>
                </c:pt>
                <c:pt idx="221">
                  <c:v>40206</c:v>
                </c:pt>
                <c:pt idx="222">
                  <c:v>40213</c:v>
                </c:pt>
                <c:pt idx="223">
                  <c:v>40220</c:v>
                </c:pt>
                <c:pt idx="224">
                  <c:v>40227</c:v>
                </c:pt>
                <c:pt idx="225">
                  <c:v>40234</c:v>
                </c:pt>
                <c:pt idx="226">
                  <c:v>40241</c:v>
                </c:pt>
                <c:pt idx="227">
                  <c:v>40248</c:v>
                </c:pt>
                <c:pt idx="228">
                  <c:v>40255</c:v>
                </c:pt>
                <c:pt idx="229">
                  <c:v>40262</c:v>
                </c:pt>
                <c:pt idx="230">
                  <c:v>40269</c:v>
                </c:pt>
                <c:pt idx="231">
                  <c:v>40276</c:v>
                </c:pt>
                <c:pt idx="232">
                  <c:v>40283</c:v>
                </c:pt>
                <c:pt idx="233">
                  <c:v>40290</c:v>
                </c:pt>
                <c:pt idx="234">
                  <c:v>40297</c:v>
                </c:pt>
                <c:pt idx="235">
                  <c:v>40304</c:v>
                </c:pt>
                <c:pt idx="236">
                  <c:v>40311</c:v>
                </c:pt>
                <c:pt idx="237">
                  <c:v>40318</c:v>
                </c:pt>
                <c:pt idx="238">
                  <c:v>40325</c:v>
                </c:pt>
                <c:pt idx="239">
                  <c:v>40332</c:v>
                </c:pt>
                <c:pt idx="240">
                  <c:v>40339</c:v>
                </c:pt>
                <c:pt idx="242">
                  <c:v>40353</c:v>
                </c:pt>
                <c:pt idx="243">
                  <c:v>40360</c:v>
                </c:pt>
                <c:pt idx="244">
                  <c:v>40367</c:v>
                </c:pt>
                <c:pt idx="245">
                  <c:v>40374</c:v>
                </c:pt>
                <c:pt idx="246">
                  <c:v>40381</c:v>
                </c:pt>
                <c:pt idx="247">
                  <c:v>40388</c:v>
                </c:pt>
                <c:pt idx="248">
                  <c:v>40395</c:v>
                </c:pt>
                <c:pt idx="249">
                  <c:v>40402</c:v>
                </c:pt>
                <c:pt idx="250">
                  <c:v>40409</c:v>
                </c:pt>
                <c:pt idx="251">
                  <c:v>40416</c:v>
                </c:pt>
                <c:pt idx="252">
                  <c:v>40423</c:v>
                </c:pt>
                <c:pt idx="253">
                  <c:v>40430</c:v>
                </c:pt>
                <c:pt idx="254">
                  <c:v>40437</c:v>
                </c:pt>
              </c:numCache>
            </c:numRef>
          </c:cat>
          <c:val>
            <c:numRef>
              <c:f>'Maïs grain'!$D$2:$D$256</c:f>
              <c:numCache>
                <c:formatCode>0.00</c:formatCode>
                <c:ptCount val="255"/>
                <c:pt idx="0">
                  <c:v>131</c:v>
                </c:pt>
                <c:pt idx="1">
                  <c:v>131</c:v>
                </c:pt>
                <c:pt idx="6">
                  <c:v>137</c:v>
                </c:pt>
                <c:pt idx="8">
                  <c:v>134</c:v>
                </c:pt>
                <c:pt idx="12">
                  <c:v>140</c:v>
                </c:pt>
                <c:pt idx="13">
                  <c:v>130</c:v>
                </c:pt>
                <c:pt idx="14">
                  <c:v>130</c:v>
                </c:pt>
                <c:pt idx="15">
                  <c:v>123</c:v>
                </c:pt>
                <c:pt idx="16">
                  <c:v>124</c:v>
                </c:pt>
                <c:pt idx="17">
                  <c:v>120</c:v>
                </c:pt>
                <c:pt idx="18">
                  <c:v>118</c:v>
                </c:pt>
                <c:pt idx="19">
                  <c:v>128</c:v>
                </c:pt>
                <c:pt idx="21">
                  <c:v>123</c:v>
                </c:pt>
                <c:pt idx="22">
                  <c:v>120</c:v>
                </c:pt>
                <c:pt idx="23">
                  <c:v>125</c:v>
                </c:pt>
                <c:pt idx="24">
                  <c:v>122.5</c:v>
                </c:pt>
                <c:pt idx="28">
                  <c:v>127</c:v>
                </c:pt>
                <c:pt idx="29">
                  <c:v>126.5</c:v>
                </c:pt>
                <c:pt idx="30">
                  <c:v>126</c:v>
                </c:pt>
                <c:pt idx="31">
                  <c:v>126</c:v>
                </c:pt>
                <c:pt idx="32">
                  <c:v>126</c:v>
                </c:pt>
                <c:pt idx="33">
                  <c:v>126</c:v>
                </c:pt>
                <c:pt idx="35">
                  <c:v>125</c:v>
                </c:pt>
                <c:pt idx="36">
                  <c:v>126</c:v>
                </c:pt>
                <c:pt idx="37">
                  <c:v>127</c:v>
                </c:pt>
                <c:pt idx="38">
                  <c:v>127</c:v>
                </c:pt>
                <c:pt idx="39">
                  <c:v>127</c:v>
                </c:pt>
                <c:pt idx="40">
                  <c:v>128</c:v>
                </c:pt>
                <c:pt idx="42">
                  <c:v>130</c:v>
                </c:pt>
                <c:pt idx="43">
                  <c:v>132</c:v>
                </c:pt>
                <c:pt idx="44">
                  <c:v>133</c:v>
                </c:pt>
                <c:pt idx="48">
                  <c:v>135</c:v>
                </c:pt>
                <c:pt idx="49">
                  <c:v>134</c:v>
                </c:pt>
                <c:pt idx="51">
                  <c:v>134</c:v>
                </c:pt>
                <c:pt idx="52">
                  <c:v>134</c:v>
                </c:pt>
                <c:pt idx="58">
                  <c:v>147</c:v>
                </c:pt>
                <c:pt idx="59">
                  <c:v>147</c:v>
                </c:pt>
                <c:pt idx="62">
                  <c:v>163</c:v>
                </c:pt>
                <c:pt idx="63">
                  <c:v>160</c:v>
                </c:pt>
                <c:pt idx="64">
                  <c:v>155</c:v>
                </c:pt>
                <c:pt idx="65">
                  <c:v>155</c:v>
                </c:pt>
                <c:pt idx="66">
                  <c:v>155</c:v>
                </c:pt>
                <c:pt idx="68">
                  <c:v>160</c:v>
                </c:pt>
                <c:pt idx="69">
                  <c:v>165</c:v>
                </c:pt>
                <c:pt idx="70">
                  <c:v>165</c:v>
                </c:pt>
                <c:pt idx="71">
                  <c:v>168</c:v>
                </c:pt>
                <c:pt idx="72">
                  <c:v>169</c:v>
                </c:pt>
                <c:pt idx="73">
                  <c:v>169</c:v>
                </c:pt>
                <c:pt idx="74">
                  <c:v>169</c:v>
                </c:pt>
                <c:pt idx="75">
                  <c:v>169</c:v>
                </c:pt>
                <c:pt idx="76">
                  <c:v>172</c:v>
                </c:pt>
                <c:pt idx="79">
                  <c:v>166</c:v>
                </c:pt>
                <c:pt idx="80">
                  <c:v>153.5</c:v>
                </c:pt>
                <c:pt idx="81">
                  <c:v>153.5</c:v>
                </c:pt>
                <c:pt idx="82">
                  <c:v>153.5</c:v>
                </c:pt>
                <c:pt idx="83">
                  <c:v>153</c:v>
                </c:pt>
                <c:pt idx="84">
                  <c:v>152</c:v>
                </c:pt>
                <c:pt idx="85">
                  <c:v>150</c:v>
                </c:pt>
                <c:pt idx="86">
                  <c:v>150</c:v>
                </c:pt>
                <c:pt idx="87">
                  <c:v>150</c:v>
                </c:pt>
                <c:pt idx="88">
                  <c:v>150</c:v>
                </c:pt>
                <c:pt idx="89">
                  <c:v>147.5</c:v>
                </c:pt>
                <c:pt idx="90">
                  <c:v>147.5</c:v>
                </c:pt>
                <c:pt idx="91">
                  <c:v>146</c:v>
                </c:pt>
                <c:pt idx="98">
                  <c:v>176</c:v>
                </c:pt>
                <c:pt idx="99">
                  <c:v>174</c:v>
                </c:pt>
                <c:pt idx="100">
                  <c:v>177</c:v>
                </c:pt>
                <c:pt idx="101">
                  <c:v>180</c:v>
                </c:pt>
                <c:pt idx="103">
                  <c:v>210</c:v>
                </c:pt>
                <c:pt idx="104">
                  <c:v>225</c:v>
                </c:pt>
                <c:pt idx="106">
                  <c:v>234</c:v>
                </c:pt>
                <c:pt idx="107">
                  <c:v>235</c:v>
                </c:pt>
                <c:pt idx="109">
                  <c:v>266</c:v>
                </c:pt>
                <c:pt idx="113">
                  <c:v>235</c:v>
                </c:pt>
                <c:pt idx="114">
                  <c:v>220</c:v>
                </c:pt>
                <c:pt idx="115">
                  <c:v>220</c:v>
                </c:pt>
                <c:pt idx="117">
                  <c:v>220</c:v>
                </c:pt>
                <c:pt idx="118">
                  <c:v>220</c:v>
                </c:pt>
                <c:pt idx="122">
                  <c:v>228</c:v>
                </c:pt>
                <c:pt idx="125">
                  <c:v>230</c:v>
                </c:pt>
                <c:pt idx="133">
                  <c:v>223.5</c:v>
                </c:pt>
                <c:pt idx="137">
                  <c:v>223</c:v>
                </c:pt>
                <c:pt idx="139">
                  <c:v>225</c:v>
                </c:pt>
                <c:pt idx="140">
                  <c:v>220</c:v>
                </c:pt>
                <c:pt idx="141">
                  <c:v>214</c:v>
                </c:pt>
                <c:pt idx="143">
                  <c:v>220</c:v>
                </c:pt>
                <c:pt idx="144">
                  <c:v>222</c:v>
                </c:pt>
                <c:pt idx="146">
                  <c:v>214</c:v>
                </c:pt>
                <c:pt idx="147">
                  <c:v>210</c:v>
                </c:pt>
                <c:pt idx="149">
                  <c:v>215</c:v>
                </c:pt>
                <c:pt idx="150">
                  <c:v>223</c:v>
                </c:pt>
                <c:pt idx="152">
                  <c:v>223</c:v>
                </c:pt>
                <c:pt idx="153">
                  <c:v>219</c:v>
                </c:pt>
                <c:pt idx="154">
                  <c:v>215</c:v>
                </c:pt>
                <c:pt idx="155">
                  <c:v>210</c:v>
                </c:pt>
                <c:pt idx="156">
                  <c:v>205</c:v>
                </c:pt>
                <c:pt idx="157">
                  <c:v>195</c:v>
                </c:pt>
                <c:pt idx="158">
                  <c:v>190</c:v>
                </c:pt>
                <c:pt idx="169">
                  <c:v>139</c:v>
                </c:pt>
                <c:pt idx="170">
                  <c:v>137</c:v>
                </c:pt>
                <c:pt idx="174">
                  <c:v>127</c:v>
                </c:pt>
                <c:pt idx="181">
                  <c:v>146</c:v>
                </c:pt>
                <c:pt idx="186">
                  <c:v>134</c:v>
                </c:pt>
                <c:pt idx="188">
                  <c:v>139</c:v>
                </c:pt>
                <c:pt idx="201">
                  <c:v>140</c:v>
                </c:pt>
                <c:pt idx="202">
                  <c:v>140</c:v>
                </c:pt>
                <c:pt idx="203">
                  <c:v>140</c:v>
                </c:pt>
                <c:pt idx="205">
                  <c:v>135</c:v>
                </c:pt>
                <c:pt idx="206">
                  <c:v>132</c:v>
                </c:pt>
                <c:pt idx="207">
                  <c:v>125</c:v>
                </c:pt>
                <c:pt idx="210">
                  <c:v>138</c:v>
                </c:pt>
                <c:pt idx="211">
                  <c:v>138</c:v>
                </c:pt>
                <c:pt idx="212">
                  <c:v>138</c:v>
                </c:pt>
                <c:pt idx="213">
                  <c:v>140</c:v>
                </c:pt>
                <c:pt idx="214">
                  <c:v>138</c:v>
                </c:pt>
                <c:pt idx="216">
                  <c:v>145</c:v>
                </c:pt>
                <c:pt idx="220">
                  <c:v>145</c:v>
                </c:pt>
                <c:pt idx="221">
                  <c:v>145</c:v>
                </c:pt>
                <c:pt idx="222">
                  <c:v>145</c:v>
                </c:pt>
                <c:pt idx="223">
                  <c:v>145</c:v>
                </c:pt>
                <c:pt idx="226">
                  <c:v>146</c:v>
                </c:pt>
                <c:pt idx="227">
                  <c:v>145</c:v>
                </c:pt>
                <c:pt idx="230">
                  <c:v>142</c:v>
                </c:pt>
                <c:pt idx="233">
                  <c:v>149</c:v>
                </c:pt>
                <c:pt idx="234">
                  <c:v>155</c:v>
                </c:pt>
                <c:pt idx="235">
                  <c:v>160</c:v>
                </c:pt>
                <c:pt idx="236">
                  <c:v>160</c:v>
                </c:pt>
                <c:pt idx="237">
                  <c:v>160</c:v>
                </c:pt>
                <c:pt idx="238">
                  <c:v>162</c:v>
                </c:pt>
                <c:pt idx="239">
                  <c:v>162</c:v>
                </c:pt>
                <c:pt idx="242">
                  <c:v>162</c:v>
                </c:pt>
                <c:pt idx="243">
                  <c:v>162</c:v>
                </c:pt>
                <c:pt idx="244">
                  <c:v>167</c:v>
                </c:pt>
                <c:pt idx="245">
                  <c:v>181</c:v>
                </c:pt>
                <c:pt idx="246">
                  <c:v>184</c:v>
                </c:pt>
                <c:pt idx="247">
                  <c:v>184</c:v>
                </c:pt>
                <c:pt idx="248">
                  <c:v>197</c:v>
                </c:pt>
                <c:pt idx="250">
                  <c:v>203</c:v>
                </c:pt>
                <c:pt idx="253">
                  <c:v>225</c:v>
                </c:pt>
              </c:numCache>
            </c:numRef>
          </c:val>
        </c:ser>
        <c:ser>
          <c:idx val="4"/>
          <c:order val="3"/>
          <c:tx>
            <c:strRef>
              <c:f>'Maïs grain'!$E$1</c:f>
              <c:strCache>
                <c:ptCount val="1"/>
                <c:pt idx="0">
                  <c:v>Bayonne(F)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'Maïs grain'!$A$2:$A$256</c:f>
              <c:numCache>
                <c:formatCode>dd/mm/yy</c:formatCode>
                <c:ptCount val="255"/>
                <c:pt idx="0">
                  <c:v>38540</c:v>
                </c:pt>
                <c:pt idx="1">
                  <c:v>38547</c:v>
                </c:pt>
                <c:pt idx="2">
                  <c:v>38554</c:v>
                </c:pt>
                <c:pt idx="3">
                  <c:v>38561</c:v>
                </c:pt>
                <c:pt idx="4">
                  <c:v>38568</c:v>
                </c:pt>
                <c:pt idx="5">
                  <c:v>38575</c:v>
                </c:pt>
                <c:pt idx="6">
                  <c:v>38582</c:v>
                </c:pt>
                <c:pt idx="7">
                  <c:v>38589</c:v>
                </c:pt>
                <c:pt idx="8">
                  <c:v>38596</c:v>
                </c:pt>
                <c:pt idx="9">
                  <c:v>38603</c:v>
                </c:pt>
                <c:pt idx="10">
                  <c:v>38610</c:v>
                </c:pt>
                <c:pt idx="11">
                  <c:v>38617</c:v>
                </c:pt>
                <c:pt idx="12">
                  <c:v>38624</c:v>
                </c:pt>
                <c:pt idx="13">
                  <c:v>38631</c:v>
                </c:pt>
                <c:pt idx="14">
                  <c:v>38638</c:v>
                </c:pt>
                <c:pt idx="15">
                  <c:v>38645</c:v>
                </c:pt>
                <c:pt idx="16">
                  <c:v>38652</c:v>
                </c:pt>
                <c:pt idx="17">
                  <c:v>38659</c:v>
                </c:pt>
                <c:pt idx="18">
                  <c:v>38666</c:v>
                </c:pt>
                <c:pt idx="19">
                  <c:v>38673</c:v>
                </c:pt>
                <c:pt idx="20">
                  <c:v>38680</c:v>
                </c:pt>
                <c:pt idx="21">
                  <c:v>38687</c:v>
                </c:pt>
                <c:pt idx="22">
                  <c:v>38694</c:v>
                </c:pt>
                <c:pt idx="23">
                  <c:v>38701</c:v>
                </c:pt>
                <c:pt idx="24">
                  <c:v>38708</c:v>
                </c:pt>
                <c:pt idx="25">
                  <c:v>38715</c:v>
                </c:pt>
                <c:pt idx="26">
                  <c:v>38722</c:v>
                </c:pt>
                <c:pt idx="27">
                  <c:v>38729</c:v>
                </c:pt>
                <c:pt idx="28">
                  <c:v>38736</c:v>
                </c:pt>
                <c:pt idx="29">
                  <c:v>38743</c:v>
                </c:pt>
                <c:pt idx="30">
                  <c:v>38750</c:v>
                </c:pt>
                <c:pt idx="31">
                  <c:v>38757</c:v>
                </c:pt>
                <c:pt idx="32">
                  <c:v>38764</c:v>
                </c:pt>
                <c:pt idx="33">
                  <c:v>38771</c:v>
                </c:pt>
                <c:pt idx="34">
                  <c:v>38778</c:v>
                </c:pt>
                <c:pt idx="35">
                  <c:v>38785</c:v>
                </c:pt>
                <c:pt idx="36">
                  <c:v>38792</c:v>
                </c:pt>
                <c:pt idx="37">
                  <c:v>38799</c:v>
                </c:pt>
                <c:pt idx="38">
                  <c:v>38806</c:v>
                </c:pt>
                <c:pt idx="39">
                  <c:v>38813</c:v>
                </c:pt>
                <c:pt idx="40">
                  <c:v>38820</c:v>
                </c:pt>
                <c:pt idx="41">
                  <c:v>38827</c:v>
                </c:pt>
                <c:pt idx="42">
                  <c:v>38834</c:v>
                </c:pt>
                <c:pt idx="43">
                  <c:v>38841</c:v>
                </c:pt>
                <c:pt idx="44">
                  <c:v>38848</c:v>
                </c:pt>
                <c:pt idx="45">
                  <c:v>38855</c:v>
                </c:pt>
                <c:pt idx="46">
                  <c:v>38862</c:v>
                </c:pt>
                <c:pt idx="47">
                  <c:v>38869</c:v>
                </c:pt>
                <c:pt idx="48">
                  <c:v>38876</c:v>
                </c:pt>
                <c:pt idx="49">
                  <c:v>38883</c:v>
                </c:pt>
                <c:pt idx="50">
                  <c:v>38890</c:v>
                </c:pt>
                <c:pt idx="51">
                  <c:v>38897</c:v>
                </c:pt>
                <c:pt idx="52">
                  <c:v>38904</c:v>
                </c:pt>
                <c:pt idx="53">
                  <c:v>38911</c:v>
                </c:pt>
                <c:pt idx="54">
                  <c:v>38918</c:v>
                </c:pt>
                <c:pt idx="55">
                  <c:v>38925</c:v>
                </c:pt>
                <c:pt idx="56">
                  <c:v>38932</c:v>
                </c:pt>
                <c:pt idx="57">
                  <c:v>38939</c:v>
                </c:pt>
                <c:pt idx="58">
                  <c:v>38946</c:v>
                </c:pt>
                <c:pt idx="59">
                  <c:v>38953</c:v>
                </c:pt>
                <c:pt idx="60">
                  <c:v>38960</c:v>
                </c:pt>
                <c:pt idx="61">
                  <c:v>38967</c:v>
                </c:pt>
                <c:pt idx="62">
                  <c:v>38974</c:v>
                </c:pt>
                <c:pt idx="63">
                  <c:v>38981</c:v>
                </c:pt>
                <c:pt idx="64">
                  <c:v>38988</c:v>
                </c:pt>
                <c:pt idx="65">
                  <c:v>38995</c:v>
                </c:pt>
                <c:pt idx="66">
                  <c:v>39002</c:v>
                </c:pt>
                <c:pt idx="67">
                  <c:v>39009</c:v>
                </c:pt>
                <c:pt idx="68">
                  <c:v>39016</c:v>
                </c:pt>
                <c:pt idx="69">
                  <c:v>39023</c:v>
                </c:pt>
                <c:pt idx="70">
                  <c:v>39060</c:v>
                </c:pt>
                <c:pt idx="71">
                  <c:v>39037</c:v>
                </c:pt>
                <c:pt idx="72">
                  <c:v>39044</c:v>
                </c:pt>
                <c:pt idx="73">
                  <c:v>39051</c:v>
                </c:pt>
                <c:pt idx="74">
                  <c:v>39058</c:v>
                </c:pt>
                <c:pt idx="75">
                  <c:v>39065</c:v>
                </c:pt>
                <c:pt idx="76">
                  <c:v>39072</c:v>
                </c:pt>
                <c:pt idx="77">
                  <c:v>39079</c:v>
                </c:pt>
                <c:pt idx="78">
                  <c:v>39086</c:v>
                </c:pt>
                <c:pt idx="79">
                  <c:v>39093</c:v>
                </c:pt>
                <c:pt idx="80">
                  <c:v>39100</c:v>
                </c:pt>
                <c:pt idx="81">
                  <c:v>39107</c:v>
                </c:pt>
                <c:pt idx="82">
                  <c:v>39114</c:v>
                </c:pt>
                <c:pt idx="83">
                  <c:v>39121</c:v>
                </c:pt>
                <c:pt idx="84">
                  <c:v>39128</c:v>
                </c:pt>
                <c:pt idx="85">
                  <c:v>39135</c:v>
                </c:pt>
                <c:pt idx="86">
                  <c:v>39142</c:v>
                </c:pt>
                <c:pt idx="87">
                  <c:v>39149</c:v>
                </c:pt>
                <c:pt idx="88">
                  <c:v>39156</c:v>
                </c:pt>
                <c:pt idx="89">
                  <c:v>39163</c:v>
                </c:pt>
                <c:pt idx="90">
                  <c:v>39170</c:v>
                </c:pt>
                <c:pt idx="91">
                  <c:v>39177</c:v>
                </c:pt>
                <c:pt idx="92">
                  <c:v>39184</c:v>
                </c:pt>
                <c:pt idx="93">
                  <c:v>39191</c:v>
                </c:pt>
                <c:pt idx="94">
                  <c:v>39198</c:v>
                </c:pt>
                <c:pt idx="98">
                  <c:v>39268</c:v>
                </c:pt>
                <c:pt idx="99">
                  <c:v>39275</c:v>
                </c:pt>
                <c:pt idx="100">
                  <c:v>39282</c:v>
                </c:pt>
                <c:pt idx="101">
                  <c:v>39289</c:v>
                </c:pt>
                <c:pt idx="102">
                  <c:v>39296</c:v>
                </c:pt>
                <c:pt idx="103">
                  <c:v>39303</c:v>
                </c:pt>
                <c:pt idx="104">
                  <c:v>39310</c:v>
                </c:pt>
                <c:pt idx="105">
                  <c:v>39317</c:v>
                </c:pt>
                <c:pt idx="106">
                  <c:v>39324</c:v>
                </c:pt>
                <c:pt idx="107">
                  <c:v>39331</c:v>
                </c:pt>
                <c:pt idx="108">
                  <c:v>39338</c:v>
                </c:pt>
                <c:pt idx="109">
                  <c:v>39345</c:v>
                </c:pt>
                <c:pt idx="110">
                  <c:v>39352</c:v>
                </c:pt>
                <c:pt idx="111">
                  <c:v>39359</c:v>
                </c:pt>
                <c:pt idx="112">
                  <c:v>39366</c:v>
                </c:pt>
                <c:pt idx="113">
                  <c:v>39373</c:v>
                </c:pt>
                <c:pt idx="114">
                  <c:v>39380</c:v>
                </c:pt>
                <c:pt idx="115">
                  <c:v>39387</c:v>
                </c:pt>
                <c:pt idx="116">
                  <c:v>39394</c:v>
                </c:pt>
                <c:pt idx="117">
                  <c:v>39401</c:v>
                </c:pt>
                <c:pt idx="118">
                  <c:v>39408</c:v>
                </c:pt>
                <c:pt idx="119">
                  <c:v>39415</c:v>
                </c:pt>
                <c:pt idx="120">
                  <c:v>39422</c:v>
                </c:pt>
                <c:pt idx="121">
                  <c:v>39429</c:v>
                </c:pt>
                <c:pt idx="122">
                  <c:v>39436</c:v>
                </c:pt>
                <c:pt idx="123">
                  <c:v>39443</c:v>
                </c:pt>
                <c:pt idx="124">
                  <c:v>39450</c:v>
                </c:pt>
                <c:pt idx="125">
                  <c:v>39457</c:v>
                </c:pt>
                <c:pt idx="126">
                  <c:v>39464</c:v>
                </c:pt>
                <c:pt idx="127">
                  <c:v>39471</c:v>
                </c:pt>
                <c:pt idx="128">
                  <c:v>39478</c:v>
                </c:pt>
                <c:pt idx="129">
                  <c:v>39485</c:v>
                </c:pt>
                <c:pt idx="130">
                  <c:v>39492</c:v>
                </c:pt>
                <c:pt idx="131">
                  <c:v>39499</c:v>
                </c:pt>
                <c:pt idx="132">
                  <c:v>39506</c:v>
                </c:pt>
                <c:pt idx="133">
                  <c:v>39513</c:v>
                </c:pt>
                <c:pt idx="134">
                  <c:v>39520</c:v>
                </c:pt>
                <c:pt idx="135">
                  <c:v>39527</c:v>
                </c:pt>
                <c:pt idx="136">
                  <c:v>39534</c:v>
                </c:pt>
                <c:pt idx="137">
                  <c:v>39541</c:v>
                </c:pt>
                <c:pt idx="138">
                  <c:v>39548</c:v>
                </c:pt>
                <c:pt idx="139">
                  <c:v>39555</c:v>
                </c:pt>
                <c:pt idx="140">
                  <c:v>39562</c:v>
                </c:pt>
                <c:pt idx="141">
                  <c:v>39569</c:v>
                </c:pt>
                <c:pt idx="142">
                  <c:v>39576</c:v>
                </c:pt>
                <c:pt idx="143">
                  <c:v>39583</c:v>
                </c:pt>
                <c:pt idx="144">
                  <c:v>39590</c:v>
                </c:pt>
                <c:pt idx="145">
                  <c:v>39597</c:v>
                </c:pt>
                <c:pt idx="146">
                  <c:v>39604</c:v>
                </c:pt>
                <c:pt idx="147">
                  <c:v>39611</c:v>
                </c:pt>
                <c:pt idx="148">
                  <c:v>39618</c:v>
                </c:pt>
                <c:pt idx="149">
                  <c:v>39625</c:v>
                </c:pt>
                <c:pt idx="150">
                  <c:v>39632</c:v>
                </c:pt>
                <c:pt idx="151">
                  <c:v>39639</c:v>
                </c:pt>
                <c:pt idx="152">
                  <c:v>39646</c:v>
                </c:pt>
                <c:pt idx="153">
                  <c:v>39653</c:v>
                </c:pt>
                <c:pt idx="154">
                  <c:v>39660</c:v>
                </c:pt>
                <c:pt idx="155">
                  <c:v>39667</c:v>
                </c:pt>
                <c:pt idx="156">
                  <c:v>39674</c:v>
                </c:pt>
                <c:pt idx="157">
                  <c:v>39681</c:v>
                </c:pt>
                <c:pt idx="158">
                  <c:v>39688</c:v>
                </c:pt>
                <c:pt idx="159">
                  <c:v>39695</c:v>
                </c:pt>
                <c:pt idx="160">
                  <c:v>39702</c:v>
                </c:pt>
                <c:pt idx="161">
                  <c:v>39709</c:v>
                </c:pt>
                <c:pt idx="162">
                  <c:v>39716</c:v>
                </c:pt>
                <c:pt idx="163">
                  <c:v>39723</c:v>
                </c:pt>
                <c:pt idx="164">
                  <c:v>39730</c:v>
                </c:pt>
                <c:pt idx="165">
                  <c:v>39737</c:v>
                </c:pt>
                <c:pt idx="166">
                  <c:v>39744</c:v>
                </c:pt>
                <c:pt idx="167">
                  <c:v>39751</c:v>
                </c:pt>
                <c:pt idx="168">
                  <c:v>39758</c:v>
                </c:pt>
                <c:pt idx="169">
                  <c:v>39765</c:v>
                </c:pt>
                <c:pt idx="170">
                  <c:v>39772</c:v>
                </c:pt>
                <c:pt idx="171">
                  <c:v>39779</c:v>
                </c:pt>
                <c:pt idx="172">
                  <c:v>39786</c:v>
                </c:pt>
                <c:pt idx="173">
                  <c:v>39793</c:v>
                </c:pt>
                <c:pt idx="174">
                  <c:v>39800</c:v>
                </c:pt>
                <c:pt idx="175">
                  <c:v>39807</c:v>
                </c:pt>
                <c:pt idx="176">
                  <c:v>39814</c:v>
                </c:pt>
                <c:pt idx="177">
                  <c:v>39821</c:v>
                </c:pt>
                <c:pt idx="178">
                  <c:v>39828</c:v>
                </c:pt>
                <c:pt idx="179">
                  <c:v>39835</c:v>
                </c:pt>
                <c:pt idx="180">
                  <c:v>39842</c:v>
                </c:pt>
                <c:pt idx="181">
                  <c:v>39849</c:v>
                </c:pt>
                <c:pt idx="182">
                  <c:v>39856</c:v>
                </c:pt>
                <c:pt idx="183">
                  <c:v>39863</c:v>
                </c:pt>
                <c:pt idx="184">
                  <c:v>39870</c:v>
                </c:pt>
                <c:pt idx="185">
                  <c:v>39877</c:v>
                </c:pt>
                <c:pt idx="186">
                  <c:v>39884</c:v>
                </c:pt>
                <c:pt idx="187">
                  <c:v>39891</c:v>
                </c:pt>
                <c:pt idx="188">
                  <c:v>39898</c:v>
                </c:pt>
                <c:pt idx="189">
                  <c:v>39905</c:v>
                </c:pt>
                <c:pt idx="190">
                  <c:v>39912</c:v>
                </c:pt>
                <c:pt idx="191">
                  <c:v>39919</c:v>
                </c:pt>
                <c:pt idx="194">
                  <c:v>39975</c:v>
                </c:pt>
                <c:pt idx="195">
                  <c:v>39982</c:v>
                </c:pt>
                <c:pt idx="196">
                  <c:v>39989</c:v>
                </c:pt>
                <c:pt idx="197">
                  <c:v>39996</c:v>
                </c:pt>
                <c:pt idx="200">
                  <c:v>40045</c:v>
                </c:pt>
                <c:pt idx="201">
                  <c:v>40052</c:v>
                </c:pt>
                <c:pt idx="202">
                  <c:v>40059</c:v>
                </c:pt>
                <c:pt idx="203">
                  <c:v>40066</c:v>
                </c:pt>
                <c:pt idx="204">
                  <c:v>40073</c:v>
                </c:pt>
                <c:pt idx="205">
                  <c:v>40080</c:v>
                </c:pt>
                <c:pt idx="206">
                  <c:v>40087</c:v>
                </c:pt>
                <c:pt idx="207">
                  <c:v>40094</c:v>
                </c:pt>
                <c:pt idx="208">
                  <c:v>40101</c:v>
                </c:pt>
                <c:pt idx="209">
                  <c:v>40108</c:v>
                </c:pt>
                <c:pt idx="210">
                  <c:v>40115</c:v>
                </c:pt>
                <c:pt idx="211">
                  <c:v>40122</c:v>
                </c:pt>
                <c:pt idx="212">
                  <c:v>40129</c:v>
                </c:pt>
                <c:pt idx="213">
                  <c:v>40135</c:v>
                </c:pt>
                <c:pt idx="214">
                  <c:v>40142</c:v>
                </c:pt>
                <c:pt idx="215">
                  <c:v>40149</c:v>
                </c:pt>
                <c:pt idx="216">
                  <c:v>40171</c:v>
                </c:pt>
                <c:pt idx="217">
                  <c:v>40178</c:v>
                </c:pt>
                <c:pt idx="218">
                  <c:v>40185</c:v>
                </c:pt>
                <c:pt idx="219">
                  <c:v>40192</c:v>
                </c:pt>
                <c:pt idx="220">
                  <c:v>40199</c:v>
                </c:pt>
                <c:pt idx="221">
                  <c:v>40206</c:v>
                </c:pt>
                <c:pt idx="222">
                  <c:v>40213</c:v>
                </c:pt>
                <c:pt idx="223">
                  <c:v>40220</c:v>
                </c:pt>
                <c:pt idx="224">
                  <c:v>40227</c:v>
                </c:pt>
                <c:pt idx="225">
                  <c:v>40234</c:v>
                </c:pt>
                <c:pt idx="226">
                  <c:v>40241</c:v>
                </c:pt>
                <c:pt idx="227">
                  <c:v>40248</c:v>
                </c:pt>
                <c:pt idx="228">
                  <c:v>40255</c:v>
                </c:pt>
                <c:pt idx="229">
                  <c:v>40262</c:v>
                </c:pt>
                <c:pt idx="230">
                  <c:v>40269</c:v>
                </c:pt>
                <c:pt idx="231">
                  <c:v>40276</c:v>
                </c:pt>
                <c:pt idx="232">
                  <c:v>40283</c:v>
                </c:pt>
                <c:pt idx="233">
                  <c:v>40290</c:v>
                </c:pt>
                <c:pt idx="234">
                  <c:v>40297</c:v>
                </c:pt>
                <c:pt idx="235">
                  <c:v>40304</c:v>
                </c:pt>
                <c:pt idx="236">
                  <c:v>40311</c:v>
                </c:pt>
                <c:pt idx="237">
                  <c:v>40318</c:v>
                </c:pt>
                <c:pt idx="238">
                  <c:v>40325</c:v>
                </c:pt>
                <c:pt idx="239">
                  <c:v>40332</c:v>
                </c:pt>
                <c:pt idx="240">
                  <c:v>40339</c:v>
                </c:pt>
                <c:pt idx="242">
                  <c:v>40353</c:v>
                </c:pt>
                <c:pt idx="243">
                  <c:v>40360</c:v>
                </c:pt>
                <c:pt idx="244">
                  <c:v>40367</c:v>
                </c:pt>
                <c:pt idx="245">
                  <c:v>40374</c:v>
                </c:pt>
                <c:pt idx="246">
                  <c:v>40381</c:v>
                </c:pt>
                <c:pt idx="247">
                  <c:v>40388</c:v>
                </c:pt>
                <c:pt idx="248">
                  <c:v>40395</c:v>
                </c:pt>
                <c:pt idx="249">
                  <c:v>40402</c:v>
                </c:pt>
                <c:pt idx="250">
                  <c:v>40409</c:v>
                </c:pt>
                <c:pt idx="251">
                  <c:v>40416</c:v>
                </c:pt>
                <c:pt idx="252">
                  <c:v>40423</c:v>
                </c:pt>
                <c:pt idx="253">
                  <c:v>40430</c:v>
                </c:pt>
                <c:pt idx="254">
                  <c:v>40437</c:v>
                </c:pt>
              </c:numCache>
            </c:numRef>
          </c:cat>
          <c:val>
            <c:numRef>
              <c:f>'Maïs grain'!$E$2:$E$256</c:f>
              <c:numCache>
                <c:formatCode>0.00</c:formatCode>
                <c:ptCount val="255"/>
                <c:pt idx="0">
                  <c:v>128.66</c:v>
                </c:pt>
                <c:pt idx="1">
                  <c:v>125.16</c:v>
                </c:pt>
                <c:pt idx="2">
                  <c:v>128.16</c:v>
                </c:pt>
                <c:pt idx="3">
                  <c:v>128.66</c:v>
                </c:pt>
                <c:pt idx="4">
                  <c:v>129.09</c:v>
                </c:pt>
                <c:pt idx="5">
                  <c:v>125.59</c:v>
                </c:pt>
                <c:pt idx="6">
                  <c:v>123.59</c:v>
                </c:pt>
                <c:pt idx="7">
                  <c:v>117.09</c:v>
                </c:pt>
                <c:pt idx="8">
                  <c:v>120.09</c:v>
                </c:pt>
                <c:pt idx="9">
                  <c:v>121.02</c:v>
                </c:pt>
                <c:pt idx="10">
                  <c:v>131.02000000000001</c:v>
                </c:pt>
                <c:pt idx="11">
                  <c:v>130.02000000000001</c:v>
                </c:pt>
                <c:pt idx="12">
                  <c:v>118.86</c:v>
                </c:pt>
                <c:pt idx="13">
                  <c:v>120.04</c:v>
                </c:pt>
                <c:pt idx="14">
                  <c:v>120.46000000000002</c:v>
                </c:pt>
                <c:pt idx="15">
                  <c:v>121.66999999999999</c:v>
                </c:pt>
                <c:pt idx="17">
                  <c:v>120.72</c:v>
                </c:pt>
                <c:pt idx="18">
                  <c:v>121.22</c:v>
                </c:pt>
                <c:pt idx="19">
                  <c:v>121.39</c:v>
                </c:pt>
                <c:pt idx="20">
                  <c:v>122.22</c:v>
                </c:pt>
                <c:pt idx="21">
                  <c:v>121.72</c:v>
                </c:pt>
                <c:pt idx="22">
                  <c:v>120.64999999999999</c:v>
                </c:pt>
                <c:pt idx="23">
                  <c:v>121.4</c:v>
                </c:pt>
                <c:pt idx="24">
                  <c:v>121.23</c:v>
                </c:pt>
                <c:pt idx="26">
                  <c:v>122.41000000000012</c:v>
                </c:pt>
                <c:pt idx="27">
                  <c:v>123.08</c:v>
                </c:pt>
                <c:pt idx="28">
                  <c:v>121.25</c:v>
                </c:pt>
                <c:pt idx="29">
                  <c:v>121.08</c:v>
                </c:pt>
                <c:pt idx="30">
                  <c:v>121.83</c:v>
                </c:pt>
                <c:pt idx="31">
                  <c:v>122.51</c:v>
                </c:pt>
                <c:pt idx="32">
                  <c:v>123.51</c:v>
                </c:pt>
                <c:pt idx="33">
                  <c:v>121.76</c:v>
                </c:pt>
                <c:pt idx="34">
                  <c:v>119.76</c:v>
                </c:pt>
                <c:pt idx="35">
                  <c:v>120.07</c:v>
                </c:pt>
                <c:pt idx="36">
                  <c:v>120.34</c:v>
                </c:pt>
                <c:pt idx="37">
                  <c:v>120.82</c:v>
                </c:pt>
                <c:pt idx="38">
                  <c:v>121.19</c:v>
                </c:pt>
                <c:pt idx="40">
                  <c:v>121.27</c:v>
                </c:pt>
                <c:pt idx="41">
                  <c:v>122.2</c:v>
                </c:pt>
                <c:pt idx="42">
                  <c:v>125.86999999999999</c:v>
                </c:pt>
                <c:pt idx="43">
                  <c:v>123.47</c:v>
                </c:pt>
                <c:pt idx="44">
                  <c:v>123.63</c:v>
                </c:pt>
                <c:pt idx="45">
                  <c:v>125.8</c:v>
                </c:pt>
                <c:pt idx="46">
                  <c:v>130.30000000000001</c:v>
                </c:pt>
                <c:pt idx="47">
                  <c:v>131.80000000000001</c:v>
                </c:pt>
                <c:pt idx="48">
                  <c:v>131.22999999999999</c:v>
                </c:pt>
                <c:pt idx="49">
                  <c:v>133.22999999999999</c:v>
                </c:pt>
                <c:pt idx="50">
                  <c:v>130.56</c:v>
                </c:pt>
                <c:pt idx="51">
                  <c:v>128.06</c:v>
                </c:pt>
                <c:pt idx="52">
                  <c:v>127.66</c:v>
                </c:pt>
                <c:pt idx="53">
                  <c:v>125.33</c:v>
                </c:pt>
                <c:pt idx="56">
                  <c:v>134.09</c:v>
                </c:pt>
                <c:pt idx="57">
                  <c:v>132.76</c:v>
                </c:pt>
                <c:pt idx="58">
                  <c:v>132.76</c:v>
                </c:pt>
                <c:pt idx="59">
                  <c:v>132.76</c:v>
                </c:pt>
                <c:pt idx="60">
                  <c:v>132.76</c:v>
                </c:pt>
                <c:pt idx="61">
                  <c:v>132.76</c:v>
                </c:pt>
                <c:pt idx="65">
                  <c:v>143.79</c:v>
                </c:pt>
                <c:pt idx="66">
                  <c:v>152.79</c:v>
                </c:pt>
                <c:pt idx="67">
                  <c:v>155.79</c:v>
                </c:pt>
                <c:pt idx="68">
                  <c:v>152.79</c:v>
                </c:pt>
                <c:pt idx="69">
                  <c:v>152.46</c:v>
                </c:pt>
                <c:pt idx="70">
                  <c:v>153.39000000000001</c:v>
                </c:pt>
                <c:pt idx="75">
                  <c:v>154.65</c:v>
                </c:pt>
                <c:pt idx="76">
                  <c:v>153.65</c:v>
                </c:pt>
                <c:pt idx="77">
                  <c:v>154.65</c:v>
                </c:pt>
                <c:pt idx="78">
                  <c:v>155.58000000000001</c:v>
                </c:pt>
                <c:pt idx="90">
                  <c:v>158.94</c:v>
                </c:pt>
                <c:pt idx="91">
                  <c:v>153.87</c:v>
                </c:pt>
                <c:pt idx="92">
                  <c:v>156.87</c:v>
                </c:pt>
                <c:pt idx="93">
                  <c:v>159.37</c:v>
                </c:pt>
                <c:pt idx="94">
                  <c:v>159.37</c:v>
                </c:pt>
                <c:pt idx="98">
                  <c:v>183.16</c:v>
                </c:pt>
                <c:pt idx="99">
                  <c:v>186.16</c:v>
                </c:pt>
                <c:pt idx="100">
                  <c:v>192.66</c:v>
                </c:pt>
                <c:pt idx="101">
                  <c:v>211.16</c:v>
                </c:pt>
                <c:pt idx="102">
                  <c:v>222.09</c:v>
                </c:pt>
                <c:pt idx="103">
                  <c:v>221.09</c:v>
                </c:pt>
                <c:pt idx="113">
                  <c:v>212</c:v>
                </c:pt>
                <c:pt idx="114">
                  <c:v>205</c:v>
                </c:pt>
                <c:pt idx="115">
                  <c:v>197</c:v>
                </c:pt>
                <c:pt idx="116">
                  <c:v>196</c:v>
                </c:pt>
                <c:pt idx="117">
                  <c:v>198</c:v>
                </c:pt>
                <c:pt idx="118">
                  <c:v>195</c:v>
                </c:pt>
                <c:pt idx="119">
                  <c:v>199.72</c:v>
                </c:pt>
                <c:pt idx="120">
                  <c:v>209.65</c:v>
                </c:pt>
                <c:pt idx="122">
                  <c:v>219.65</c:v>
                </c:pt>
                <c:pt idx="127">
                  <c:v>212.58</c:v>
                </c:pt>
                <c:pt idx="128">
                  <c:v>206.58</c:v>
                </c:pt>
                <c:pt idx="129">
                  <c:v>197.51</c:v>
                </c:pt>
                <c:pt idx="130">
                  <c:v>198.51</c:v>
                </c:pt>
                <c:pt idx="131">
                  <c:v>198.51</c:v>
                </c:pt>
                <c:pt idx="132">
                  <c:v>200.51</c:v>
                </c:pt>
                <c:pt idx="133">
                  <c:v>202.44</c:v>
                </c:pt>
                <c:pt idx="134">
                  <c:v>207.44</c:v>
                </c:pt>
                <c:pt idx="135">
                  <c:v>201.44</c:v>
                </c:pt>
                <c:pt idx="136">
                  <c:v>195.44</c:v>
                </c:pt>
                <c:pt idx="137">
                  <c:v>190.37</c:v>
                </c:pt>
                <c:pt idx="138">
                  <c:v>195.37</c:v>
                </c:pt>
                <c:pt idx="139">
                  <c:v>197.37</c:v>
                </c:pt>
                <c:pt idx="140">
                  <c:v>191.37</c:v>
                </c:pt>
                <c:pt idx="141">
                  <c:v>191.3</c:v>
                </c:pt>
                <c:pt idx="142">
                  <c:v>191.3</c:v>
                </c:pt>
                <c:pt idx="143">
                  <c:v>194.3</c:v>
                </c:pt>
                <c:pt idx="144">
                  <c:v>196.3</c:v>
                </c:pt>
                <c:pt idx="145">
                  <c:v>191.3</c:v>
                </c:pt>
                <c:pt idx="146">
                  <c:v>184.23</c:v>
                </c:pt>
                <c:pt idx="147">
                  <c:v>192.23</c:v>
                </c:pt>
                <c:pt idx="148">
                  <c:v>211.23</c:v>
                </c:pt>
                <c:pt idx="149">
                  <c:v>212.23</c:v>
                </c:pt>
                <c:pt idx="150">
                  <c:v>211.16</c:v>
                </c:pt>
                <c:pt idx="151">
                  <c:v>213.16</c:v>
                </c:pt>
                <c:pt idx="152">
                  <c:v>203.16</c:v>
                </c:pt>
                <c:pt idx="168">
                  <c:v>129.72</c:v>
                </c:pt>
                <c:pt idx="169">
                  <c:v>126.72</c:v>
                </c:pt>
                <c:pt idx="170">
                  <c:v>121.72</c:v>
                </c:pt>
                <c:pt idx="171">
                  <c:v>114.72</c:v>
                </c:pt>
                <c:pt idx="172">
                  <c:v>116.64999999999999</c:v>
                </c:pt>
                <c:pt idx="173">
                  <c:v>110.64999999999999</c:v>
                </c:pt>
                <c:pt idx="174">
                  <c:v>110.64999999999999</c:v>
                </c:pt>
                <c:pt idx="177">
                  <c:v>125.58</c:v>
                </c:pt>
                <c:pt idx="179">
                  <c:v>137</c:v>
                </c:pt>
                <c:pt idx="180">
                  <c:v>137</c:v>
                </c:pt>
                <c:pt idx="181">
                  <c:v>136.51</c:v>
                </c:pt>
                <c:pt idx="182">
                  <c:v>138.51</c:v>
                </c:pt>
                <c:pt idx="183">
                  <c:v>135.51</c:v>
                </c:pt>
                <c:pt idx="184">
                  <c:v>127.51</c:v>
                </c:pt>
                <c:pt idx="185">
                  <c:v>124.44000000000032</c:v>
                </c:pt>
                <c:pt idx="186">
                  <c:v>127.94000000000032</c:v>
                </c:pt>
                <c:pt idx="187">
                  <c:v>131.44</c:v>
                </c:pt>
                <c:pt idx="188">
                  <c:v>130.44</c:v>
                </c:pt>
                <c:pt idx="189">
                  <c:v>128.44</c:v>
                </c:pt>
                <c:pt idx="190">
                  <c:v>132.37</c:v>
                </c:pt>
                <c:pt idx="191">
                  <c:v>133.37</c:v>
                </c:pt>
                <c:pt idx="194">
                  <c:v>151.22999999999999</c:v>
                </c:pt>
                <c:pt idx="195">
                  <c:v>144.72999999999999</c:v>
                </c:pt>
                <c:pt idx="196">
                  <c:v>135.22999999999999</c:v>
                </c:pt>
                <c:pt idx="197">
                  <c:v>138.16</c:v>
                </c:pt>
                <c:pt idx="200">
                  <c:v>120.09</c:v>
                </c:pt>
                <c:pt idx="201">
                  <c:v>123.09</c:v>
                </c:pt>
                <c:pt idx="202">
                  <c:v>124.02</c:v>
                </c:pt>
                <c:pt idx="203">
                  <c:v>119.02</c:v>
                </c:pt>
                <c:pt idx="218">
                  <c:v>136.08000000000001</c:v>
                </c:pt>
                <c:pt idx="219">
                  <c:v>137.58000000000001</c:v>
                </c:pt>
                <c:pt idx="222">
                  <c:v>130.51</c:v>
                </c:pt>
                <c:pt idx="223">
                  <c:v>130.76</c:v>
                </c:pt>
                <c:pt idx="224">
                  <c:v>129.01</c:v>
                </c:pt>
                <c:pt idx="233">
                  <c:v>139.37</c:v>
                </c:pt>
                <c:pt idx="234">
                  <c:v>143.37</c:v>
                </c:pt>
                <c:pt idx="242">
                  <c:v>150.22999999999999</c:v>
                </c:pt>
                <c:pt idx="243">
                  <c:v>158.16</c:v>
                </c:pt>
                <c:pt idx="244">
                  <c:v>172.16</c:v>
                </c:pt>
              </c:numCache>
            </c:numRef>
          </c:val>
        </c:ser>
        <c:ser>
          <c:idx val="0"/>
          <c:order val="4"/>
          <c:tx>
            <c:strRef>
              <c:f>'Maïs grain'!$F$1</c:f>
              <c:strCache>
                <c:ptCount val="1"/>
                <c:pt idx="0">
                  <c:v>Alessandria (I)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'Maïs grain'!$A$2:$A$256</c:f>
              <c:numCache>
                <c:formatCode>dd/mm/yy</c:formatCode>
                <c:ptCount val="255"/>
                <c:pt idx="0">
                  <c:v>38540</c:v>
                </c:pt>
                <c:pt idx="1">
                  <c:v>38547</c:v>
                </c:pt>
                <c:pt idx="2">
                  <c:v>38554</c:v>
                </c:pt>
                <c:pt idx="3">
                  <c:v>38561</c:v>
                </c:pt>
                <c:pt idx="4">
                  <c:v>38568</c:v>
                </c:pt>
                <c:pt idx="5">
                  <c:v>38575</c:v>
                </c:pt>
                <c:pt idx="6">
                  <c:v>38582</c:v>
                </c:pt>
                <c:pt idx="7">
                  <c:v>38589</c:v>
                </c:pt>
                <c:pt idx="8">
                  <c:v>38596</c:v>
                </c:pt>
                <c:pt idx="9">
                  <c:v>38603</c:v>
                </c:pt>
                <c:pt idx="10">
                  <c:v>38610</c:v>
                </c:pt>
                <c:pt idx="11">
                  <c:v>38617</c:v>
                </c:pt>
                <c:pt idx="12">
                  <c:v>38624</c:v>
                </c:pt>
                <c:pt idx="13">
                  <c:v>38631</c:v>
                </c:pt>
                <c:pt idx="14">
                  <c:v>38638</c:v>
                </c:pt>
                <c:pt idx="15">
                  <c:v>38645</c:v>
                </c:pt>
                <c:pt idx="16">
                  <c:v>38652</c:v>
                </c:pt>
                <c:pt idx="17">
                  <c:v>38659</c:v>
                </c:pt>
                <c:pt idx="18">
                  <c:v>38666</c:v>
                </c:pt>
                <c:pt idx="19">
                  <c:v>38673</c:v>
                </c:pt>
                <c:pt idx="20">
                  <c:v>38680</c:v>
                </c:pt>
                <c:pt idx="21">
                  <c:v>38687</c:v>
                </c:pt>
                <c:pt idx="22">
                  <c:v>38694</c:v>
                </c:pt>
                <c:pt idx="23">
                  <c:v>38701</c:v>
                </c:pt>
                <c:pt idx="24">
                  <c:v>38708</c:v>
                </c:pt>
                <c:pt idx="25">
                  <c:v>38715</c:v>
                </c:pt>
                <c:pt idx="26">
                  <c:v>38722</c:v>
                </c:pt>
                <c:pt idx="27">
                  <c:v>38729</c:v>
                </c:pt>
                <c:pt idx="28">
                  <c:v>38736</c:v>
                </c:pt>
                <c:pt idx="29">
                  <c:v>38743</c:v>
                </c:pt>
                <c:pt idx="30">
                  <c:v>38750</c:v>
                </c:pt>
                <c:pt idx="31">
                  <c:v>38757</c:v>
                </c:pt>
                <c:pt idx="32">
                  <c:v>38764</c:v>
                </c:pt>
                <c:pt idx="33">
                  <c:v>38771</c:v>
                </c:pt>
                <c:pt idx="34">
                  <c:v>38778</c:v>
                </c:pt>
                <c:pt idx="35">
                  <c:v>38785</c:v>
                </c:pt>
                <c:pt idx="36">
                  <c:v>38792</c:v>
                </c:pt>
                <c:pt idx="37">
                  <c:v>38799</c:v>
                </c:pt>
                <c:pt idx="38">
                  <c:v>38806</c:v>
                </c:pt>
                <c:pt idx="39">
                  <c:v>38813</c:v>
                </c:pt>
                <c:pt idx="40">
                  <c:v>38820</c:v>
                </c:pt>
                <c:pt idx="41">
                  <c:v>38827</c:v>
                </c:pt>
                <c:pt idx="42">
                  <c:v>38834</c:v>
                </c:pt>
                <c:pt idx="43">
                  <c:v>38841</c:v>
                </c:pt>
                <c:pt idx="44">
                  <c:v>38848</c:v>
                </c:pt>
                <c:pt idx="45">
                  <c:v>38855</c:v>
                </c:pt>
                <c:pt idx="46">
                  <c:v>38862</c:v>
                </c:pt>
                <c:pt idx="47">
                  <c:v>38869</c:v>
                </c:pt>
                <c:pt idx="48">
                  <c:v>38876</c:v>
                </c:pt>
                <c:pt idx="49">
                  <c:v>38883</c:v>
                </c:pt>
                <c:pt idx="50">
                  <c:v>38890</c:v>
                </c:pt>
                <c:pt idx="51">
                  <c:v>38897</c:v>
                </c:pt>
                <c:pt idx="52">
                  <c:v>38904</c:v>
                </c:pt>
                <c:pt idx="53">
                  <c:v>38911</c:v>
                </c:pt>
                <c:pt idx="54">
                  <c:v>38918</c:v>
                </c:pt>
                <c:pt idx="55">
                  <c:v>38925</c:v>
                </c:pt>
                <c:pt idx="56">
                  <c:v>38932</c:v>
                </c:pt>
                <c:pt idx="57">
                  <c:v>38939</c:v>
                </c:pt>
                <c:pt idx="58">
                  <c:v>38946</c:v>
                </c:pt>
                <c:pt idx="59">
                  <c:v>38953</c:v>
                </c:pt>
                <c:pt idx="60">
                  <c:v>38960</c:v>
                </c:pt>
                <c:pt idx="61">
                  <c:v>38967</c:v>
                </c:pt>
                <c:pt idx="62">
                  <c:v>38974</c:v>
                </c:pt>
                <c:pt idx="63">
                  <c:v>38981</c:v>
                </c:pt>
                <c:pt idx="64">
                  <c:v>38988</c:v>
                </c:pt>
                <c:pt idx="65">
                  <c:v>38995</c:v>
                </c:pt>
                <c:pt idx="66">
                  <c:v>39002</c:v>
                </c:pt>
                <c:pt idx="67">
                  <c:v>39009</c:v>
                </c:pt>
                <c:pt idx="68">
                  <c:v>39016</c:v>
                </c:pt>
                <c:pt idx="69">
                  <c:v>39023</c:v>
                </c:pt>
                <c:pt idx="70">
                  <c:v>39060</c:v>
                </c:pt>
                <c:pt idx="71">
                  <c:v>39037</c:v>
                </c:pt>
                <c:pt idx="72">
                  <c:v>39044</c:v>
                </c:pt>
                <c:pt idx="73">
                  <c:v>39051</c:v>
                </c:pt>
                <c:pt idx="74">
                  <c:v>39058</c:v>
                </c:pt>
                <c:pt idx="75">
                  <c:v>39065</c:v>
                </c:pt>
                <c:pt idx="76">
                  <c:v>39072</c:v>
                </c:pt>
                <c:pt idx="77">
                  <c:v>39079</c:v>
                </c:pt>
                <c:pt idx="78">
                  <c:v>39086</c:v>
                </c:pt>
                <c:pt idx="79">
                  <c:v>39093</c:v>
                </c:pt>
                <c:pt idx="80">
                  <c:v>39100</c:v>
                </c:pt>
                <c:pt idx="81">
                  <c:v>39107</c:v>
                </c:pt>
                <c:pt idx="82">
                  <c:v>39114</c:v>
                </c:pt>
                <c:pt idx="83">
                  <c:v>39121</c:v>
                </c:pt>
                <c:pt idx="84">
                  <c:v>39128</c:v>
                </c:pt>
                <c:pt idx="85">
                  <c:v>39135</c:v>
                </c:pt>
                <c:pt idx="86">
                  <c:v>39142</c:v>
                </c:pt>
                <c:pt idx="87">
                  <c:v>39149</c:v>
                </c:pt>
                <c:pt idx="88">
                  <c:v>39156</c:v>
                </c:pt>
                <c:pt idx="89">
                  <c:v>39163</c:v>
                </c:pt>
                <c:pt idx="90">
                  <c:v>39170</c:v>
                </c:pt>
                <c:pt idx="91">
                  <c:v>39177</c:v>
                </c:pt>
                <c:pt idx="92">
                  <c:v>39184</c:v>
                </c:pt>
                <c:pt idx="93">
                  <c:v>39191</c:v>
                </c:pt>
                <c:pt idx="94">
                  <c:v>39198</c:v>
                </c:pt>
                <c:pt idx="98">
                  <c:v>39268</c:v>
                </c:pt>
                <c:pt idx="99">
                  <c:v>39275</c:v>
                </c:pt>
                <c:pt idx="100">
                  <c:v>39282</c:v>
                </c:pt>
                <c:pt idx="101">
                  <c:v>39289</c:v>
                </c:pt>
                <c:pt idx="102">
                  <c:v>39296</c:v>
                </c:pt>
                <c:pt idx="103">
                  <c:v>39303</c:v>
                </c:pt>
                <c:pt idx="104">
                  <c:v>39310</c:v>
                </c:pt>
                <c:pt idx="105">
                  <c:v>39317</c:v>
                </c:pt>
                <c:pt idx="106">
                  <c:v>39324</c:v>
                </c:pt>
                <c:pt idx="107">
                  <c:v>39331</c:v>
                </c:pt>
                <c:pt idx="108">
                  <c:v>39338</c:v>
                </c:pt>
                <c:pt idx="109">
                  <c:v>39345</c:v>
                </c:pt>
                <c:pt idx="110">
                  <c:v>39352</c:v>
                </c:pt>
                <c:pt idx="111">
                  <c:v>39359</c:v>
                </c:pt>
                <c:pt idx="112">
                  <c:v>39366</c:v>
                </c:pt>
                <c:pt idx="113">
                  <c:v>39373</c:v>
                </c:pt>
                <c:pt idx="114">
                  <c:v>39380</c:v>
                </c:pt>
                <c:pt idx="115">
                  <c:v>39387</c:v>
                </c:pt>
                <c:pt idx="116">
                  <c:v>39394</c:v>
                </c:pt>
                <c:pt idx="117">
                  <c:v>39401</c:v>
                </c:pt>
                <c:pt idx="118">
                  <c:v>39408</c:v>
                </c:pt>
                <c:pt idx="119">
                  <c:v>39415</c:v>
                </c:pt>
                <c:pt idx="120">
                  <c:v>39422</c:v>
                </c:pt>
                <c:pt idx="121">
                  <c:v>39429</c:v>
                </c:pt>
                <c:pt idx="122">
                  <c:v>39436</c:v>
                </c:pt>
                <c:pt idx="123">
                  <c:v>39443</c:v>
                </c:pt>
                <c:pt idx="124">
                  <c:v>39450</c:v>
                </c:pt>
                <c:pt idx="125">
                  <c:v>39457</c:v>
                </c:pt>
                <c:pt idx="126">
                  <c:v>39464</c:v>
                </c:pt>
                <c:pt idx="127">
                  <c:v>39471</c:v>
                </c:pt>
                <c:pt idx="128">
                  <c:v>39478</c:v>
                </c:pt>
                <c:pt idx="129">
                  <c:v>39485</c:v>
                </c:pt>
                <c:pt idx="130">
                  <c:v>39492</c:v>
                </c:pt>
                <c:pt idx="131">
                  <c:v>39499</c:v>
                </c:pt>
                <c:pt idx="132">
                  <c:v>39506</c:v>
                </c:pt>
                <c:pt idx="133">
                  <c:v>39513</c:v>
                </c:pt>
                <c:pt idx="134">
                  <c:v>39520</c:v>
                </c:pt>
                <c:pt idx="135">
                  <c:v>39527</c:v>
                </c:pt>
                <c:pt idx="136">
                  <c:v>39534</c:v>
                </c:pt>
                <c:pt idx="137">
                  <c:v>39541</c:v>
                </c:pt>
                <c:pt idx="138">
                  <c:v>39548</c:v>
                </c:pt>
                <c:pt idx="139">
                  <c:v>39555</c:v>
                </c:pt>
                <c:pt idx="140">
                  <c:v>39562</c:v>
                </c:pt>
                <c:pt idx="141">
                  <c:v>39569</c:v>
                </c:pt>
                <c:pt idx="142">
                  <c:v>39576</c:v>
                </c:pt>
                <c:pt idx="143">
                  <c:v>39583</c:v>
                </c:pt>
                <c:pt idx="144">
                  <c:v>39590</c:v>
                </c:pt>
                <c:pt idx="145">
                  <c:v>39597</c:v>
                </c:pt>
                <c:pt idx="146">
                  <c:v>39604</c:v>
                </c:pt>
                <c:pt idx="147">
                  <c:v>39611</c:v>
                </c:pt>
                <c:pt idx="148">
                  <c:v>39618</c:v>
                </c:pt>
                <c:pt idx="149">
                  <c:v>39625</c:v>
                </c:pt>
                <c:pt idx="150">
                  <c:v>39632</c:v>
                </c:pt>
                <c:pt idx="151">
                  <c:v>39639</c:v>
                </c:pt>
                <c:pt idx="152">
                  <c:v>39646</c:v>
                </c:pt>
                <c:pt idx="153">
                  <c:v>39653</c:v>
                </c:pt>
                <c:pt idx="154">
                  <c:v>39660</c:v>
                </c:pt>
                <c:pt idx="155">
                  <c:v>39667</c:v>
                </c:pt>
                <c:pt idx="156">
                  <c:v>39674</c:v>
                </c:pt>
                <c:pt idx="157">
                  <c:v>39681</c:v>
                </c:pt>
                <c:pt idx="158">
                  <c:v>39688</c:v>
                </c:pt>
                <c:pt idx="159">
                  <c:v>39695</c:v>
                </c:pt>
                <c:pt idx="160">
                  <c:v>39702</c:v>
                </c:pt>
                <c:pt idx="161">
                  <c:v>39709</c:v>
                </c:pt>
                <c:pt idx="162">
                  <c:v>39716</c:v>
                </c:pt>
                <c:pt idx="163">
                  <c:v>39723</c:v>
                </c:pt>
                <c:pt idx="164">
                  <c:v>39730</c:v>
                </c:pt>
                <c:pt idx="165">
                  <c:v>39737</c:v>
                </c:pt>
                <c:pt idx="166">
                  <c:v>39744</c:v>
                </c:pt>
                <c:pt idx="167">
                  <c:v>39751</c:v>
                </c:pt>
                <c:pt idx="168">
                  <c:v>39758</c:v>
                </c:pt>
                <c:pt idx="169">
                  <c:v>39765</c:v>
                </c:pt>
                <c:pt idx="170">
                  <c:v>39772</c:v>
                </c:pt>
                <c:pt idx="171">
                  <c:v>39779</c:v>
                </c:pt>
                <c:pt idx="172">
                  <c:v>39786</c:v>
                </c:pt>
                <c:pt idx="173">
                  <c:v>39793</c:v>
                </c:pt>
                <c:pt idx="174">
                  <c:v>39800</c:v>
                </c:pt>
                <c:pt idx="175">
                  <c:v>39807</c:v>
                </c:pt>
                <c:pt idx="176">
                  <c:v>39814</c:v>
                </c:pt>
                <c:pt idx="177">
                  <c:v>39821</c:v>
                </c:pt>
                <c:pt idx="178">
                  <c:v>39828</c:v>
                </c:pt>
                <c:pt idx="179">
                  <c:v>39835</c:v>
                </c:pt>
                <c:pt idx="180">
                  <c:v>39842</c:v>
                </c:pt>
                <c:pt idx="181">
                  <c:v>39849</c:v>
                </c:pt>
                <c:pt idx="182">
                  <c:v>39856</c:v>
                </c:pt>
                <c:pt idx="183">
                  <c:v>39863</c:v>
                </c:pt>
                <c:pt idx="184">
                  <c:v>39870</c:v>
                </c:pt>
                <c:pt idx="185">
                  <c:v>39877</c:v>
                </c:pt>
                <c:pt idx="186">
                  <c:v>39884</c:v>
                </c:pt>
                <c:pt idx="187">
                  <c:v>39891</c:v>
                </c:pt>
                <c:pt idx="188">
                  <c:v>39898</c:v>
                </c:pt>
                <c:pt idx="189">
                  <c:v>39905</c:v>
                </c:pt>
                <c:pt idx="190">
                  <c:v>39912</c:v>
                </c:pt>
                <c:pt idx="191">
                  <c:v>39919</c:v>
                </c:pt>
                <c:pt idx="194">
                  <c:v>39975</c:v>
                </c:pt>
                <c:pt idx="195">
                  <c:v>39982</c:v>
                </c:pt>
                <c:pt idx="196">
                  <c:v>39989</c:v>
                </c:pt>
                <c:pt idx="197">
                  <c:v>39996</c:v>
                </c:pt>
                <c:pt idx="200">
                  <c:v>40045</c:v>
                </c:pt>
                <c:pt idx="201">
                  <c:v>40052</c:v>
                </c:pt>
                <c:pt idx="202">
                  <c:v>40059</c:v>
                </c:pt>
                <c:pt idx="203">
                  <c:v>40066</c:v>
                </c:pt>
                <c:pt idx="204">
                  <c:v>40073</c:v>
                </c:pt>
                <c:pt idx="205">
                  <c:v>40080</c:v>
                </c:pt>
                <c:pt idx="206">
                  <c:v>40087</c:v>
                </c:pt>
                <c:pt idx="207">
                  <c:v>40094</c:v>
                </c:pt>
                <c:pt idx="208">
                  <c:v>40101</c:v>
                </c:pt>
                <c:pt idx="209">
                  <c:v>40108</c:v>
                </c:pt>
                <c:pt idx="210">
                  <c:v>40115</c:v>
                </c:pt>
                <c:pt idx="211">
                  <c:v>40122</c:v>
                </c:pt>
                <c:pt idx="212">
                  <c:v>40129</c:v>
                </c:pt>
                <c:pt idx="213">
                  <c:v>40135</c:v>
                </c:pt>
                <c:pt idx="214">
                  <c:v>40142</c:v>
                </c:pt>
                <c:pt idx="215">
                  <c:v>40149</c:v>
                </c:pt>
                <c:pt idx="216">
                  <c:v>40171</c:v>
                </c:pt>
                <c:pt idx="217">
                  <c:v>40178</c:v>
                </c:pt>
                <c:pt idx="218">
                  <c:v>40185</c:v>
                </c:pt>
                <c:pt idx="219">
                  <c:v>40192</c:v>
                </c:pt>
                <c:pt idx="220">
                  <c:v>40199</c:v>
                </c:pt>
                <c:pt idx="221">
                  <c:v>40206</c:v>
                </c:pt>
                <c:pt idx="222">
                  <c:v>40213</c:v>
                </c:pt>
                <c:pt idx="223">
                  <c:v>40220</c:v>
                </c:pt>
                <c:pt idx="224">
                  <c:v>40227</c:v>
                </c:pt>
                <c:pt idx="225">
                  <c:v>40234</c:v>
                </c:pt>
                <c:pt idx="226">
                  <c:v>40241</c:v>
                </c:pt>
                <c:pt idx="227">
                  <c:v>40248</c:v>
                </c:pt>
                <c:pt idx="228">
                  <c:v>40255</c:v>
                </c:pt>
                <c:pt idx="229">
                  <c:v>40262</c:v>
                </c:pt>
                <c:pt idx="230">
                  <c:v>40269</c:v>
                </c:pt>
                <c:pt idx="231">
                  <c:v>40276</c:v>
                </c:pt>
                <c:pt idx="232">
                  <c:v>40283</c:v>
                </c:pt>
                <c:pt idx="233">
                  <c:v>40290</c:v>
                </c:pt>
                <c:pt idx="234">
                  <c:v>40297</c:v>
                </c:pt>
                <c:pt idx="235">
                  <c:v>40304</c:v>
                </c:pt>
                <c:pt idx="236">
                  <c:v>40311</c:v>
                </c:pt>
                <c:pt idx="237">
                  <c:v>40318</c:v>
                </c:pt>
                <c:pt idx="238">
                  <c:v>40325</c:v>
                </c:pt>
                <c:pt idx="239">
                  <c:v>40332</c:v>
                </c:pt>
                <c:pt idx="240">
                  <c:v>40339</c:v>
                </c:pt>
                <c:pt idx="242">
                  <c:v>40353</c:v>
                </c:pt>
                <c:pt idx="243">
                  <c:v>40360</c:v>
                </c:pt>
                <c:pt idx="244">
                  <c:v>40367</c:v>
                </c:pt>
                <c:pt idx="245">
                  <c:v>40374</c:v>
                </c:pt>
                <c:pt idx="246">
                  <c:v>40381</c:v>
                </c:pt>
                <c:pt idx="247">
                  <c:v>40388</c:v>
                </c:pt>
                <c:pt idx="248">
                  <c:v>40395</c:v>
                </c:pt>
                <c:pt idx="249">
                  <c:v>40402</c:v>
                </c:pt>
                <c:pt idx="250">
                  <c:v>40409</c:v>
                </c:pt>
                <c:pt idx="251">
                  <c:v>40416</c:v>
                </c:pt>
                <c:pt idx="252">
                  <c:v>40423</c:v>
                </c:pt>
                <c:pt idx="253">
                  <c:v>40430</c:v>
                </c:pt>
                <c:pt idx="254">
                  <c:v>40437</c:v>
                </c:pt>
              </c:numCache>
            </c:numRef>
          </c:cat>
          <c:val>
            <c:numRef>
              <c:f>'Maïs grain'!$F$2:$F$256</c:f>
              <c:numCache>
                <c:formatCode>0.00</c:formatCode>
                <c:ptCount val="255"/>
                <c:pt idx="0">
                  <c:v>120.5</c:v>
                </c:pt>
                <c:pt idx="1">
                  <c:v>129.5</c:v>
                </c:pt>
                <c:pt idx="2">
                  <c:v>119.5</c:v>
                </c:pt>
                <c:pt idx="3">
                  <c:v>119.5</c:v>
                </c:pt>
                <c:pt idx="4">
                  <c:v>121.5</c:v>
                </c:pt>
                <c:pt idx="5">
                  <c:v>126.5</c:v>
                </c:pt>
                <c:pt idx="8">
                  <c:v>123.5</c:v>
                </c:pt>
                <c:pt idx="9">
                  <c:v>123.5</c:v>
                </c:pt>
                <c:pt idx="12">
                  <c:v>122.5</c:v>
                </c:pt>
                <c:pt idx="13">
                  <c:v>122.5</c:v>
                </c:pt>
                <c:pt idx="14">
                  <c:v>122.5</c:v>
                </c:pt>
                <c:pt idx="15">
                  <c:v>122.5</c:v>
                </c:pt>
                <c:pt idx="16">
                  <c:v>123.5</c:v>
                </c:pt>
                <c:pt idx="17">
                  <c:v>122.5</c:v>
                </c:pt>
                <c:pt idx="18">
                  <c:v>122.5</c:v>
                </c:pt>
                <c:pt idx="19">
                  <c:v>120.5</c:v>
                </c:pt>
                <c:pt idx="20">
                  <c:v>118.5</c:v>
                </c:pt>
                <c:pt idx="21">
                  <c:v>118.5</c:v>
                </c:pt>
                <c:pt idx="22">
                  <c:v>118.5</c:v>
                </c:pt>
                <c:pt idx="23">
                  <c:v>119.5</c:v>
                </c:pt>
                <c:pt idx="24">
                  <c:v>119.5</c:v>
                </c:pt>
                <c:pt idx="25">
                  <c:v>121.5</c:v>
                </c:pt>
                <c:pt idx="27">
                  <c:v>122.5</c:v>
                </c:pt>
                <c:pt idx="28">
                  <c:v>124.5</c:v>
                </c:pt>
                <c:pt idx="29">
                  <c:v>124.5</c:v>
                </c:pt>
                <c:pt idx="30">
                  <c:v>123.5</c:v>
                </c:pt>
                <c:pt idx="31">
                  <c:v>122.5</c:v>
                </c:pt>
                <c:pt idx="32">
                  <c:v>122.5</c:v>
                </c:pt>
                <c:pt idx="33">
                  <c:v>122.5</c:v>
                </c:pt>
                <c:pt idx="34">
                  <c:v>121.5</c:v>
                </c:pt>
                <c:pt idx="35">
                  <c:v>120.5</c:v>
                </c:pt>
                <c:pt idx="36">
                  <c:v>119.5</c:v>
                </c:pt>
                <c:pt idx="37">
                  <c:v>120.5</c:v>
                </c:pt>
                <c:pt idx="38">
                  <c:v>119.5</c:v>
                </c:pt>
                <c:pt idx="39">
                  <c:v>120.5</c:v>
                </c:pt>
                <c:pt idx="41">
                  <c:v>120.5</c:v>
                </c:pt>
                <c:pt idx="45">
                  <c:v>122.5</c:v>
                </c:pt>
                <c:pt idx="46">
                  <c:v>125.5</c:v>
                </c:pt>
                <c:pt idx="47">
                  <c:v>128.5</c:v>
                </c:pt>
                <c:pt idx="48">
                  <c:v>130.5</c:v>
                </c:pt>
                <c:pt idx="49">
                  <c:v>129.5</c:v>
                </c:pt>
                <c:pt idx="50">
                  <c:v>129.5</c:v>
                </c:pt>
                <c:pt idx="51">
                  <c:v>129.5</c:v>
                </c:pt>
                <c:pt idx="52">
                  <c:v>130.5</c:v>
                </c:pt>
                <c:pt idx="53">
                  <c:v>132.5</c:v>
                </c:pt>
                <c:pt idx="54">
                  <c:v>133.5</c:v>
                </c:pt>
                <c:pt idx="55">
                  <c:v>132.5</c:v>
                </c:pt>
                <c:pt idx="56">
                  <c:v>132.5</c:v>
                </c:pt>
                <c:pt idx="57">
                  <c:v>135.5</c:v>
                </c:pt>
                <c:pt idx="58">
                  <c:v>138.5</c:v>
                </c:pt>
                <c:pt idx="63">
                  <c:v>136.5</c:v>
                </c:pt>
                <c:pt idx="64">
                  <c:v>144</c:v>
                </c:pt>
                <c:pt idx="65">
                  <c:v>145</c:v>
                </c:pt>
                <c:pt idx="66">
                  <c:v>144</c:v>
                </c:pt>
                <c:pt idx="67">
                  <c:v>144</c:v>
                </c:pt>
                <c:pt idx="68">
                  <c:v>149</c:v>
                </c:pt>
                <c:pt idx="69">
                  <c:v>158</c:v>
                </c:pt>
                <c:pt idx="70">
                  <c:v>159</c:v>
                </c:pt>
                <c:pt idx="72">
                  <c:v>156.5</c:v>
                </c:pt>
                <c:pt idx="73">
                  <c:v>156.5</c:v>
                </c:pt>
                <c:pt idx="74">
                  <c:v>156.5</c:v>
                </c:pt>
                <c:pt idx="75">
                  <c:v>156.5</c:v>
                </c:pt>
                <c:pt idx="76">
                  <c:v>155</c:v>
                </c:pt>
                <c:pt idx="77">
                  <c:v>154.5</c:v>
                </c:pt>
                <c:pt idx="80">
                  <c:v>157</c:v>
                </c:pt>
                <c:pt idx="81">
                  <c:v>160.5</c:v>
                </c:pt>
                <c:pt idx="82">
                  <c:v>162.5</c:v>
                </c:pt>
                <c:pt idx="83">
                  <c:v>163</c:v>
                </c:pt>
                <c:pt idx="84">
                  <c:v>162</c:v>
                </c:pt>
                <c:pt idx="85">
                  <c:v>160</c:v>
                </c:pt>
                <c:pt idx="86">
                  <c:v>157.5</c:v>
                </c:pt>
                <c:pt idx="87">
                  <c:v>157.5</c:v>
                </c:pt>
                <c:pt idx="88">
                  <c:v>157.5</c:v>
                </c:pt>
                <c:pt idx="89">
                  <c:v>157.5</c:v>
                </c:pt>
                <c:pt idx="90">
                  <c:v>157</c:v>
                </c:pt>
                <c:pt idx="91">
                  <c:v>156</c:v>
                </c:pt>
                <c:pt idx="92">
                  <c:v>155</c:v>
                </c:pt>
                <c:pt idx="94">
                  <c:v>154</c:v>
                </c:pt>
                <c:pt idx="98">
                  <c:v>161</c:v>
                </c:pt>
                <c:pt idx="99">
                  <c:v>164</c:v>
                </c:pt>
                <c:pt idx="100">
                  <c:v>169.5</c:v>
                </c:pt>
                <c:pt idx="101">
                  <c:v>170.5</c:v>
                </c:pt>
                <c:pt idx="102">
                  <c:v>171.5</c:v>
                </c:pt>
                <c:pt idx="103">
                  <c:v>186.5</c:v>
                </c:pt>
                <c:pt idx="109">
                  <c:v>219.5</c:v>
                </c:pt>
                <c:pt idx="110">
                  <c:v>229.5</c:v>
                </c:pt>
                <c:pt idx="111">
                  <c:v>224</c:v>
                </c:pt>
                <c:pt idx="112">
                  <c:v>217</c:v>
                </c:pt>
                <c:pt idx="113">
                  <c:v>217</c:v>
                </c:pt>
                <c:pt idx="114">
                  <c:v>215</c:v>
                </c:pt>
                <c:pt idx="115">
                  <c:v>212</c:v>
                </c:pt>
                <c:pt idx="116">
                  <c:v>209</c:v>
                </c:pt>
                <c:pt idx="117">
                  <c:v>205</c:v>
                </c:pt>
                <c:pt idx="118">
                  <c:v>202</c:v>
                </c:pt>
                <c:pt idx="119">
                  <c:v>200.5</c:v>
                </c:pt>
                <c:pt idx="120">
                  <c:v>201.5</c:v>
                </c:pt>
                <c:pt idx="121">
                  <c:v>209.5</c:v>
                </c:pt>
                <c:pt idx="122">
                  <c:v>214.5</c:v>
                </c:pt>
                <c:pt idx="123">
                  <c:v>217.5</c:v>
                </c:pt>
                <c:pt idx="125">
                  <c:v>214.5</c:v>
                </c:pt>
                <c:pt idx="126">
                  <c:v>229.5</c:v>
                </c:pt>
                <c:pt idx="127">
                  <c:v>232.5</c:v>
                </c:pt>
                <c:pt idx="128">
                  <c:v>231.5</c:v>
                </c:pt>
                <c:pt idx="129">
                  <c:v>228.5</c:v>
                </c:pt>
                <c:pt idx="130">
                  <c:v>219.5</c:v>
                </c:pt>
                <c:pt idx="131">
                  <c:v>216.5</c:v>
                </c:pt>
                <c:pt idx="132">
                  <c:v>218.5</c:v>
                </c:pt>
                <c:pt idx="133">
                  <c:v>218.5</c:v>
                </c:pt>
                <c:pt idx="134">
                  <c:v>218.5</c:v>
                </c:pt>
                <c:pt idx="135">
                  <c:v>220.5</c:v>
                </c:pt>
                <c:pt idx="136">
                  <c:v>220.5</c:v>
                </c:pt>
                <c:pt idx="138">
                  <c:v>220.5</c:v>
                </c:pt>
                <c:pt idx="139">
                  <c:v>218.5</c:v>
                </c:pt>
                <c:pt idx="140">
                  <c:v>216.5</c:v>
                </c:pt>
                <c:pt idx="141">
                  <c:v>215.5</c:v>
                </c:pt>
                <c:pt idx="142">
                  <c:v>214.5</c:v>
                </c:pt>
                <c:pt idx="144">
                  <c:v>211.5</c:v>
                </c:pt>
                <c:pt idx="145">
                  <c:v>214</c:v>
                </c:pt>
                <c:pt idx="146">
                  <c:v>217</c:v>
                </c:pt>
                <c:pt idx="147">
                  <c:v>215</c:v>
                </c:pt>
                <c:pt idx="148">
                  <c:v>215</c:v>
                </c:pt>
                <c:pt idx="149">
                  <c:v>215</c:v>
                </c:pt>
                <c:pt idx="151">
                  <c:v>220.5</c:v>
                </c:pt>
                <c:pt idx="152">
                  <c:v>227.5</c:v>
                </c:pt>
                <c:pt idx="153">
                  <c:v>209.5</c:v>
                </c:pt>
                <c:pt idx="155">
                  <c:v>206.5</c:v>
                </c:pt>
                <c:pt idx="156">
                  <c:v>206.5</c:v>
                </c:pt>
                <c:pt idx="159">
                  <c:v>179.5</c:v>
                </c:pt>
                <c:pt idx="160">
                  <c:v>164.5</c:v>
                </c:pt>
                <c:pt idx="168">
                  <c:v>122.5</c:v>
                </c:pt>
                <c:pt idx="169">
                  <c:v>124.5</c:v>
                </c:pt>
                <c:pt idx="171">
                  <c:v>120.5</c:v>
                </c:pt>
                <c:pt idx="172">
                  <c:v>117.5</c:v>
                </c:pt>
                <c:pt idx="173">
                  <c:v>115.5</c:v>
                </c:pt>
                <c:pt idx="175">
                  <c:v>110.5</c:v>
                </c:pt>
                <c:pt idx="179">
                  <c:v>115.5</c:v>
                </c:pt>
                <c:pt idx="180">
                  <c:v>120.5</c:v>
                </c:pt>
                <c:pt idx="181">
                  <c:v>120.5</c:v>
                </c:pt>
                <c:pt idx="182">
                  <c:v>124.5</c:v>
                </c:pt>
                <c:pt idx="183">
                  <c:v>123.5</c:v>
                </c:pt>
                <c:pt idx="184">
                  <c:v>123.5</c:v>
                </c:pt>
                <c:pt idx="185">
                  <c:v>120.5</c:v>
                </c:pt>
                <c:pt idx="186">
                  <c:v>118.5</c:v>
                </c:pt>
                <c:pt idx="187">
                  <c:v>116.5</c:v>
                </c:pt>
                <c:pt idx="188">
                  <c:v>115.5</c:v>
                </c:pt>
                <c:pt idx="189">
                  <c:v>116.5</c:v>
                </c:pt>
                <c:pt idx="190">
                  <c:v>118.5</c:v>
                </c:pt>
                <c:pt idx="191">
                  <c:v>118.5</c:v>
                </c:pt>
                <c:pt idx="194">
                  <c:v>151.5</c:v>
                </c:pt>
                <c:pt idx="195">
                  <c:v>145.5</c:v>
                </c:pt>
                <c:pt idx="196">
                  <c:v>135.5</c:v>
                </c:pt>
                <c:pt idx="197">
                  <c:v>135.5</c:v>
                </c:pt>
                <c:pt idx="202">
                  <c:v>115.5</c:v>
                </c:pt>
                <c:pt idx="203">
                  <c:v>114.5</c:v>
                </c:pt>
                <c:pt idx="204">
                  <c:v>112.5</c:v>
                </c:pt>
                <c:pt idx="205">
                  <c:v>112.5</c:v>
                </c:pt>
                <c:pt idx="206">
                  <c:v>115.5</c:v>
                </c:pt>
                <c:pt idx="207">
                  <c:v>116.5</c:v>
                </c:pt>
                <c:pt idx="208">
                  <c:v>116.5</c:v>
                </c:pt>
                <c:pt idx="209">
                  <c:v>118.5</c:v>
                </c:pt>
                <c:pt idx="210">
                  <c:v>122.5</c:v>
                </c:pt>
                <c:pt idx="211">
                  <c:v>126.5</c:v>
                </c:pt>
                <c:pt idx="212">
                  <c:v>127.5</c:v>
                </c:pt>
                <c:pt idx="213">
                  <c:v>126.5</c:v>
                </c:pt>
                <c:pt idx="214">
                  <c:v>126.5</c:v>
                </c:pt>
                <c:pt idx="215">
                  <c:v>129.5</c:v>
                </c:pt>
                <c:pt idx="216">
                  <c:v>129.5</c:v>
                </c:pt>
                <c:pt idx="224">
                  <c:v>131.5</c:v>
                </c:pt>
                <c:pt idx="225">
                  <c:v>131.5</c:v>
                </c:pt>
                <c:pt idx="227">
                  <c:v>134.5</c:v>
                </c:pt>
                <c:pt idx="228">
                  <c:v>134.5</c:v>
                </c:pt>
                <c:pt idx="229">
                  <c:v>133.5</c:v>
                </c:pt>
                <c:pt idx="230">
                  <c:v>133.5</c:v>
                </c:pt>
                <c:pt idx="231">
                  <c:v>135.5</c:v>
                </c:pt>
                <c:pt idx="233">
                  <c:v>140.5</c:v>
                </c:pt>
                <c:pt idx="234">
                  <c:v>141.5</c:v>
                </c:pt>
                <c:pt idx="235">
                  <c:v>145.5</c:v>
                </c:pt>
                <c:pt idx="236">
                  <c:v>145.5</c:v>
                </c:pt>
                <c:pt idx="237">
                  <c:v>143.5</c:v>
                </c:pt>
                <c:pt idx="238">
                  <c:v>143.5</c:v>
                </c:pt>
                <c:pt idx="239">
                  <c:v>144.5</c:v>
                </c:pt>
                <c:pt idx="240">
                  <c:v>147.5</c:v>
                </c:pt>
                <c:pt idx="242">
                  <c:v>149.5</c:v>
                </c:pt>
                <c:pt idx="243">
                  <c:v>147.5</c:v>
                </c:pt>
                <c:pt idx="244">
                  <c:v>147.5</c:v>
                </c:pt>
                <c:pt idx="245">
                  <c:v>147.5</c:v>
                </c:pt>
                <c:pt idx="246">
                  <c:v>150.5</c:v>
                </c:pt>
                <c:pt idx="248">
                  <c:v>162.5</c:v>
                </c:pt>
              </c:numCache>
            </c:numRef>
          </c:val>
        </c:ser>
        <c:marker val="1"/>
        <c:axId val="34427264"/>
        <c:axId val="34428800"/>
      </c:lineChart>
      <c:dateAx>
        <c:axId val="34427264"/>
        <c:scaling>
          <c:orientation val="minMax"/>
        </c:scaling>
        <c:axPos val="b"/>
        <c:numFmt formatCode="d/mm/yyyy" sourceLinked="0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r-FR"/>
          </a:p>
        </c:txPr>
        <c:crossAx val="34428800"/>
        <c:crosses val="autoZero"/>
        <c:auto val="1"/>
        <c:lblOffset val="100"/>
        <c:baseTimeUnit val="days"/>
      </c:dateAx>
      <c:valAx>
        <c:axId val="34428800"/>
        <c:scaling>
          <c:orientation val="minMax"/>
          <c:min val="100"/>
        </c:scaling>
        <c:axPos val="l"/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fr-BE"/>
                  <a:t>€ / t</a:t>
                </a:r>
              </a:p>
            </c:rich>
          </c:tx>
          <c:layout>
            <c:manualLayout>
              <c:xMode val="edge"/>
              <c:yMode val="edge"/>
              <c:x val="2.2115384615384651E-2"/>
              <c:y val="0.30432532471902696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r-FR"/>
          </a:p>
        </c:txPr>
        <c:crossAx val="3442726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fr-FR"/>
    </a:p>
  </c:txPr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9.71445E-17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2872" y="-79631"/>
          <a:ext cx="3418044" cy="226762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37B4C0-96F6-49C1-9CF4-CE9C150E57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1682F2-C6F3-41FA-8FB6-DDA5F658D4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D3142-D29C-4CE6-80DD-F2F297CD3015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5B278-6A46-4F16-911F-957FC9701C83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F32FC-43FD-4FAF-80FC-BECFE476A5F1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419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0F615-0AC4-4600-8C27-A833AF1EE5D3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50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5BC3D-4177-4D79-8397-6214B325841F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0B0EE7-3276-40F2-B374-0A6D47442D9D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70B32-72BB-43A7-A5BB-1BBE6C16D7B8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696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201C6-7D93-4FAB-BFDA-E70F127100AB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651DB-9083-461C-BBE6-CB5D4AD44A00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E7EBA-CAC3-41AE-8E76-B78DF0EC13F8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2913D-F25F-4531-B30C-6BA21090E74F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F4212-9194-42D8-8755-6418CDB7BB08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456041-5AE8-4DB3-8A36-32DACC5AA988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2E842-3684-4CAF-9839-85BA9886219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99B7F-5524-495A-B0FA-6D5EB5E1A46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8817F-08C9-4183-AA8D-16D0E27530E9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395A8-4210-4056-B40E-77FD947453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6B06-EBD5-4504-A6A8-71CED3D358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9157D-0220-43B0-802F-A3A81E5BA0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20F7A-910B-4C4C-984E-9260185511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411B-A11D-42EB-9694-2EB1E7F49C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2EC8-4124-4556-B9FE-7892BDF765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5CBD-7EB9-42E0-A536-B43DA8AD8D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C457-EB81-4A2D-BDD5-45C49C9153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470C-73ED-4326-8EF9-1F2E8C5ED0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5506-66A5-4163-A23F-9542A1C4CA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3F1E-4E42-4640-BB1A-D76ED442DC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DABA2-7D65-402B-9DAB-2EA5B9644C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5D1181-256E-477E-ADEE-8A10EB344F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7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10" Type="http://schemas.openxmlformats.org/officeDocument/2006/relationships/image" Target="../media/image7.png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://upload.wikimedia.org/wikipedia/commons/3/33/Pluie_rdc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6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3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4.emf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850" y="1149350"/>
            <a:ext cx="85693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7F7F7F"/>
                </a:solidFill>
              </a:rPr>
              <a:t>Nutritive value of four tropical forage legume hays fed to pigs in the Democratic Republic of Congo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27100" y="4059238"/>
            <a:ext cx="7559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BE" sz="2800"/>
              <a:t>Kambashi B., Boudry C., Picron P., Kiatoko H., Théwis A., Bindelle J.</a:t>
            </a:r>
          </a:p>
          <a:p>
            <a:pPr algn="ctr">
              <a:spcBef>
                <a:spcPct val="20000"/>
              </a:spcBef>
            </a:pPr>
            <a:r>
              <a:rPr lang="fr-BE" sz="2000"/>
              <a:t>University of Liege, Gembloux Agro-Bio Tech</a:t>
            </a:r>
          </a:p>
          <a:p>
            <a:pPr algn="ctr">
              <a:spcBef>
                <a:spcPct val="20000"/>
              </a:spcBef>
            </a:pPr>
            <a:r>
              <a:rPr lang="fr-BE" sz="2000"/>
              <a:t>University of Kinshasa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3775" y="323850"/>
            <a:ext cx="14970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Jerome\AppData\Local\Temp\logo_coul_texte_cadre_300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" y="142875"/>
            <a:ext cx="11064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457200" y="3175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200">
                <a:solidFill>
                  <a:schemeClr val="bg1"/>
                </a:solidFill>
              </a:rPr>
              <a:t>Chemical composition</a:t>
            </a:r>
          </a:p>
        </p:txBody>
      </p:sp>
      <p:sp>
        <p:nvSpPr>
          <p:cNvPr id="38915" name="Slide Number Placeholder 15"/>
          <p:cNvSpPr txBox="1">
            <a:spLocks/>
          </p:cNvSpPr>
          <p:nvPr/>
        </p:nvSpPr>
        <p:spPr bwMode="auto">
          <a:xfrm>
            <a:off x="8321675" y="61436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FA81575-D053-4240-84DC-ADFBEAF54E10}" type="slidenum">
              <a:rPr lang="en-US" sz="1200">
                <a:solidFill>
                  <a:srgbClr val="66BC29"/>
                </a:solidFill>
              </a:rPr>
              <a:pPr algn="r"/>
              <a:t>10</a:t>
            </a:fld>
            <a:endParaRPr lang="en-US" sz="1200">
              <a:solidFill>
                <a:srgbClr val="66BC29"/>
              </a:solidFill>
            </a:endParaRPr>
          </a:p>
        </p:txBody>
      </p:sp>
      <p:sp>
        <p:nvSpPr>
          <p:cNvPr id="38916" name="Rectangle 17"/>
          <p:cNvSpPr>
            <a:spLocks noChangeArrowheads="1"/>
          </p:cNvSpPr>
          <p:nvPr/>
        </p:nvSpPr>
        <p:spPr bwMode="auto">
          <a:xfrm>
            <a:off x="6507163" y="5891213"/>
            <a:ext cx="1755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0000"/>
                </a:solidFill>
                <a:cs typeface="Times New Roman" pitchFamily="18" charset="0"/>
              </a:rPr>
              <a:t>(Kambashi et al., 2010)</a:t>
            </a:r>
            <a:endParaRPr lang="fr-BE" sz="1200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5021263" y="6143625"/>
            <a:ext cx="3625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  <a:p>
            <a:pPr algn="r"/>
            <a:endParaRPr lang="fr-BE" sz="1400">
              <a:solidFill>
                <a:srgbClr val="7F7F7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3" y="1557338"/>
            <a:ext cx="7772400" cy="228600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4" name="Rectangle 13"/>
          <p:cNvSpPr/>
          <p:nvPr/>
        </p:nvSpPr>
        <p:spPr>
          <a:xfrm>
            <a:off x="468313" y="3322638"/>
            <a:ext cx="7772400" cy="584200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5" name="Rectangle 14"/>
          <p:cNvSpPr/>
          <p:nvPr/>
        </p:nvSpPr>
        <p:spPr>
          <a:xfrm>
            <a:off x="476250" y="4568825"/>
            <a:ext cx="7772400" cy="373063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6" name="Rectangle 15"/>
          <p:cNvSpPr/>
          <p:nvPr/>
        </p:nvSpPr>
        <p:spPr>
          <a:xfrm>
            <a:off x="468313" y="2852738"/>
            <a:ext cx="7772400" cy="228600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2" name="Rectangle 13"/>
          <p:cNvSpPr/>
          <p:nvPr/>
        </p:nvSpPr>
        <p:spPr>
          <a:xfrm>
            <a:off x="468313" y="2205038"/>
            <a:ext cx="7772400" cy="441325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3" name="Rectangle 15"/>
          <p:cNvSpPr/>
          <p:nvPr/>
        </p:nvSpPr>
        <p:spPr>
          <a:xfrm>
            <a:off x="468313" y="5648325"/>
            <a:ext cx="7772400" cy="228600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4" name="Rectangle 15"/>
          <p:cNvSpPr/>
          <p:nvPr/>
        </p:nvSpPr>
        <p:spPr>
          <a:xfrm>
            <a:off x="468313" y="5203825"/>
            <a:ext cx="7772400" cy="228600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grpSp>
        <p:nvGrpSpPr>
          <p:cNvPr id="38925" name="Group 20"/>
          <p:cNvGrpSpPr>
            <a:grpSpLocks noChangeAspect="1"/>
          </p:cNvGrpSpPr>
          <p:nvPr/>
        </p:nvGrpSpPr>
        <p:grpSpPr bwMode="auto">
          <a:xfrm>
            <a:off x="-309563" y="836613"/>
            <a:ext cx="8482013" cy="6335712"/>
            <a:chOff x="0" y="527"/>
            <a:chExt cx="5343" cy="3991"/>
          </a:xfrm>
        </p:grpSpPr>
        <p:sp>
          <p:nvSpPr>
            <p:cNvPr id="389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527"/>
              <a:ext cx="5343" cy="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927" name="Group 221"/>
            <p:cNvGrpSpPr>
              <a:grpSpLocks/>
            </p:cNvGrpSpPr>
            <p:nvPr/>
          </p:nvGrpSpPr>
          <p:grpSpPr bwMode="auto">
            <a:xfrm>
              <a:off x="489" y="527"/>
              <a:ext cx="4364" cy="1543"/>
              <a:chOff x="489" y="527"/>
              <a:chExt cx="4364" cy="1543"/>
            </a:xfrm>
          </p:grpSpPr>
          <p:sp>
            <p:nvSpPr>
              <p:cNvPr id="39150" name="Rectangle 21"/>
              <p:cNvSpPr>
                <a:spLocks noChangeArrowheads="1"/>
              </p:cNvSpPr>
              <p:nvPr/>
            </p:nvSpPr>
            <p:spPr bwMode="auto">
              <a:xfrm>
                <a:off x="521" y="613"/>
                <a:ext cx="4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Samples</a:t>
                </a:r>
                <a:endParaRPr lang="fr-FR"/>
              </a:p>
            </p:txBody>
          </p:sp>
          <p:sp>
            <p:nvSpPr>
              <p:cNvPr id="39151" name="Rectangle 22"/>
              <p:cNvSpPr>
                <a:spLocks noChangeArrowheads="1"/>
              </p:cNvSpPr>
              <p:nvPr/>
            </p:nvSpPr>
            <p:spPr bwMode="auto">
              <a:xfrm>
                <a:off x="1028" y="61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52" name="Rectangle 23"/>
              <p:cNvSpPr>
                <a:spLocks noChangeArrowheads="1"/>
              </p:cNvSpPr>
              <p:nvPr/>
            </p:nvSpPr>
            <p:spPr bwMode="auto">
              <a:xfrm>
                <a:off x="2453" y="613"/>
                <a:ext cx="2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Part</a:t>
                </a:r>
                <a:endParaRPr lang="fr-FR"/>
              </a:p>
            </p:txBody>
          </p:sp>
          <p:sp>
            <p:nvSpPr>
              <p:cNvPr id="39153" name="Rectangle 24"/>
              <p:cNvSpPr>
                <a:spLocks noChangeArrowheads="1"/>
              </p:cNvSpPr>
              <p:nvPr/>
            </p:nvSpPr>
            <p:spPr bwMode="auto">
              <a:xfrm>
                <a:off x="2693" y="61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54" name="Rectangle 25"/>
              <p:cNvSpPr>
                <a:spLocks noChangeArrowheads="1"/>
              </p:cNvSpPr>
              <p:nvPr/>
            </p:nvSpPr>
            <p:spPr bwMode="auto">
              <a:xfrm>
                <a:off x="2931" y="544"/>
                <a:ext cx="18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Dry</a:t>
                </a:r>
                <a:endParaRPr lang="fr-FR"/>
              </a:p>
            </p:txBody>
          </p:sp>
          <p:sp>
            <p:nvSpPr>
              <p:cNvPr id="39155" name="Rectangle 26"/>
              <p:cNvSpPr>
                <a:spLocks noChangeArrowheads="1"/>
              </p:cNvSpPr>
              <p:nvPr/>
            </p:nvSpPr>
            <p:spPr bwMode="auto">
              <a:xfrm>
                <a:off x="3132" y="54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56" name="Rectangle 27"/>
              <p:cNvSpPr>
                <a:spLocks noChangeArrowheads="1"/>
              </p:cNvSpPr>
              <p:nvPr/>
            </p:nvSpPr>
            <p:spPr bwMode="auto">
              <a:xfrm>
                <a:off x="2847" y="682"/>
                <a:ext cx="3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Matter</a:t>
                </a:r>
                <a:endParaRPr lang="fr-FR"/>
              </a:p>
            </p:txBody>
          </p:sp>
          <p:sp>
            <p:nvSpPr>
              <p:cNvPr id="39157" name="Rectangle 28"/>
              <p:cNvSpPr>
                <a:spLocks noChangeArrowheads="1"/>
              </p:cNvSpPr>
              <p:nvPr/>
            </p:nvSpPr>
            <p:spPr bwMode="auto">
              <a:xfrm>
                <a:off x="3216" y="68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58" name="Rectangle 29"/>
              <p:cNvSpPr>
                <a:spLocks noChangeArrowheads="1"/>
              </p:cNvSpPr>
              <p:nvPr/>
            </p:nvSpPr>
            <p:spPr bwMode="auto">
              <a:xfrm>
                <a:off x="3310" y="544"/>
                <a:ext cx="32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Crude</a:t>
                </a:r>
                <a:endParaRPr lang="fr-FR"/>
              </a:p>
            </p:txBody>
          </p:sp>
          <p:sp>
            <p:nvSpPr>
              <p:cNvPr id="39159" name="Rectangle 30"/>
              <p:cNvSpPr>
                <a:spLocks noChangeArrowheads="1"/>
              </p:cNvSpPr>
              <p:nvPr/>
            </p:nvSpPr>
            <p:spPr bwMode="auto">
              <a:xfrm>
                <a:off x="3664" y="54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60" name="Rectangle 31"/>
              <p:cNvSpPr>
                <a:spLocks noChangeArrowheads="1"/>
              </p:cNvSpPr>
              <p:nvPr/>
            </p:nvSpPr>
            <p:spPr bwMode="auto">
              <a:xfrm>
                <a:off x="3281" y="682"/>
                <a:ext cx="38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Protein</a:t>
                </a:r>
                <a:endParaRPr lang="fr-FR"/>
              </a:p>
            </p:txBody>
          </p:sp>
          <p:sp>
            <p:nvSpPr>
              <p:cNvPr id="39161" name="Rectangle 32"/>
              <p:cNvSpPr>
                <a:spLocks noChangeArrowheads="1"/>
              </p:cNvSpPr>
              <p:nvPr/>
            </p:nvSpPr>
            <p:spPr bwMode="auto">
              <a:xfrm>
                <a:off x="3693" y="68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62" name="Rectangle 33"/>
              <p:cNvSpPr>
                <a:spLocks noChangeArrowheads="1"/>
              </p:cNvSpPr>
              <p:nvPr/>
            </p:nvSpPr>
            <p:spPr bwMode="auto">
              <a:xfrm>
                <a:off x="3759" y="681"/>
                <a:ext cx="2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NDF</a:t>
                </a:r>
                <a:endParaRPr lang="fr-FR"/>
              </a:p>
            </p:txBody>
          </p:sp>
          <p:sp>
            <p:nvSpPr>
              <p:cNvPr id="39163" name="Rectangle 34"/>
              <p:cNvSpPr>
                <a:spLocks noChangeArrowheads="1"/>
              </p:cNvSpPr>
              <p:nvPr/>
            </p:nvSpPr>
            <p:spPr bwMode="auto">
              <a:xfrm>
                <a:off x="4025" y="68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64" name="Rectangle 35"/>
              <p:cNvSpPr>
                <a:spLocks noChangeArrowheads="1"/>
              </p:cNvSpPr>
              <p:nvPr/>
            </p:nvSpPr>
            <p:spPr bwMode="auto">
              <a:xfrm>
                <a:off x="4173" y="544"/>
                <a:ext cx="15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Ca</a:t>
                </a:r>
                <a:endParaRPr lang="fr-FR"/>
              </a:p>
            </p:txBody>
          </p:sp>
          <p:sp>
            <p:nvSpPr>
              <p:cNvPr id="39165" name="Rectangle 36"/>
              <p:cNvSpPr>
                <a:spLocks noChangeArrowheads="1"/>
              </p:cNvSpPr>
              <p:nvPr/>
            </p:nvSpPr>
            <p:spPr bwMode="auto">
              <a:xfrm>
                <a:off x="4339" y="54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66" name="Rectangle 37"/>
              <p:cNvSpPr>
                <a:spLocks noChangeArrowheads="1"/>
              </p:cNvSpPr>
              <p:nvPr/>
            </p:nvSpPr>
            <p:spPr bwMode="auto">
              <a:xfrm>
                <a:off x="4091" y="682"/>
                <a:ext cx="30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(g/kg)</a:t>
                </a:r>
                <a:endParaRPr lang="fr-FR"/>
              </a:p>
            </p:txBody>
          </p:sp>
          <p:sp>
            <p:nvSpPr>
              <p:cNvPr id="39167" name="Rectangle 38"/>
              <p:cNvSpPr>
                <a:spLocks noChangeArrowheads="1"/>
              </p:cNvSpPr>
              <p:nvPr/>
            </p:nvSpPr>
            <p:spPr bwMode="auto">
              <a:xfrm>
                <a:off x="4423" y="68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68" name="Rectangle 39"/>
              <p:cNvSpPr>
                <a:spLocks noChangeArrowheads="1"/>
              </p:cNvSpPr>
              <p:nvPr/>
            </p:nvSpPr>
            <p:spPr bwMode="auto">
              <a:xfrm>
                <a:off x="4611" y="544"/>
                <a:ext cx="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</a:t>
                </a:r>
                <a:endParaRPr lang="fr-FR"/>
              </a:p>
            </p:txBody>
          </p:sp>
          <p:sp>
            <p:nvSpPr>
              <p:cNvPr id="39169" name="Rectangle 40"/>
              <p:cNvSpPr>
                <a:spLocks noChangeArrowheads="1"/>
              </p:cNvSpPr>
              <p:nvPr/>
            </p:nvSpPr>
            <p:spPr bwMode="auto">
              <a:xfrm>
                <a:off x="4698" y="54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70" name="Rectangle 41"/>
              <p:cNvSpPr>
                <a:spLocks noChangeArrowheads="1"/>
              </p:cNvSpPr>
              <p:nvPr/>
            </p:nvSpPr>
            <p:spPr bwMode="auto">
              <a:xfrm>
                <a:off x="4488" y="682"/>
                <a:ext cx="30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(g/kg)</a:t>
                </a:r>
                <a:endParaRPr lang="fr-FR"/>
              </a:p>
            </p:txBody>
          </p:sp>
          <p:sp>
            <p:nvSpPr>
              <p:cNvPr id="39171" name="Rectangle 42"/>
              <p:cNvSpPr>
                <a:spLocks noChangeArrowheads="1"/>
              </p:cNvSpPr>
              <p:nvPr/>
            </p:nvSpPr>
            <p:spPr bwMode="auto">
              <a:xfrm>
                <a:off x="4820" y="68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72" name="Rectangle 43"/>
              <p:cNvSpPr>
                <a:spLocks noChangeArrowheads="1"/>
              </p:cNvSpPr>
              <p:nvPr/>
            </p:nvSpPr>
            <p:spPr bwMode="auto">
              <a:xfrm>
                <a:off x="489" y="527"/>
                <a:ext cx="1839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73" name="Line 44"/>
              <p:cNvSpPr>
                <a:spLocks noChangeShapeType="1"/>
              </p:cNvSpPr>
              <p:nvPr/>
            </p:nvSpPr>
            <p:spPr bwMode="auto">
              <a:xfrm>
                <a:off x="489" y="527"/>
                <a:ext cx="183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74" name="Rectangle 45"/>
              <p:cNvSpPr>
                <a:spLocks noChangeArrowheads="1"/>
              </p:cNvSpPr>
              <p:nvPr/>
            </p:nvSpPr>
            <p:spPr bwMode="auto">
              <a:xfrm>
                <a:off x="2328" y="527"/>
                <a:ext cx="14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75" name="Line 46"/>
              <p:cNvSpPr>
                <a:spLocks noChangeShapeType="1"/>
              </p:cNvSpPr>
              <p:nvPr/>
            </p:nvSpPr>
            <p:spPr bwMode="auto">
              <a:xfrm>
                <a:off x="2328" y="52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76" name="Line 47"/>
              <p:cNvSpPr>
                <a:spLocks noChangeShapeType="1"/>
              </p:cNvSpPr>
              <p:nvPr/>
            </p:nvSpPr>
            <p:spPr bwMode="auto">
              <a:xfrm>
                <a:off x="2328" y="527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77" name="Rectangle 48"/>
              <p:cNvSpPr>
                <a:spLocks noChangeArrowheads="1"/>
              </p:cNvSpPr>
              <p:nvPr/>
            </p:nvSpPr>
            <p:spPr bwMode="auto">
              <a:xfrm>
                <a:off x="2342" y="527"/>
                <a:ext cx="47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78" name="Line 49"/>
              <p:cNvSpPr>
                <a:spLocks noChangeShapeType="1"/>
              </p:cNvSpPr>
              <p:nvPr/>
            </p:nvSpPr>
            <p:spPr bwMode="auto">
              <a:xfrm>
                <a:off x="2342" y="527"/>
                <a:ext cx="4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79" name="Rectangle 50"/>
              <p:cNvSpPr>
                <a:spLocks noChangeArrowheads="1"/>
              </p:cNvSpPr>
              <p:nvPr/>
            </p:nvSpPr>
            <p:spPr bwMode="auto">
              <a:xfrm>
                <a:off x="2812" y="527"/>
                <a:ext cx="1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80" name="Line 51"/>
              <p:cNvSpPr>
                <a:spLocks noChangeShapeType="1"/>
              </p:cNvSpPr>
              <p:nvPr/>
            </p:nvSpPr>
            <p:spPr bwMode="auto">
              <a:xfrm>
                <a:off x="2812" y="527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81" name="Line 52"/>
              <p:cNvSpPr>
                <a:spLocks noChangeShapeType="1"/>
              </p:cNvSpPr>
              <p:nvPr/>
            </p:nvSpPr>
            <p:spPr bwMode="auto">
              <a:xfrm>
                <a:off x="2812" y="527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82" name="Rectangle 53"/>
              <p:cNvSpPr>
                <a:spLocks noChangeArrowheads="1"/>
              </p:cNvSpPr>
              <p:nvPr/>
            </p:nvSpPr>
            <p:spPr bwMode="auto">
              <a:xfrm>
                <a:off x="2825" y="527"/>
                <a:ext cx="42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83" name="Line 54"/>
              <p:cNvSpPr>
                <a:spLocks noChangeShapeType="1"/>
              </p:cNvSpPr>
              <p:nvPr/>
            </p:nvSpPr>
            <p:spPr bwMode="auto">
              <a:xfrm>
                <a:off x="2825" y="527"/>
                <a:ext cx="4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84" name="Rectangle 55"/>
              <p:cNvSpPr>
                <a:spLocks noChangeArrowheads="1"/>
              </p:cNvSpPr>
              <p:nvPr/>
            </p:nvSpPr>
            <p:spPr bwMode="auto">
              <a:xfrm>
                <a:off x="3245" y="527"/>
                <a:ext cx="14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85" name="Line 56"/>
              <p:cNvSpPr>
                <a:spLocks noChangeShapeType="1"/>
              </p:cNvSpPr>
              <p:nvPr/>
            </p:nvSpPr>
            <p:spPr bwMode="auto">
              <a:xfrm>
                <a:off x="3245" y="52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86" name="Line 57"/>
              <p:cNvSpPr>
                <a:spLocks noChangeShapeType="1"/>
              </p:cNvSpPr>
              <p:nvPr/>
            </p:nvSpPr>
            <p:spPr bwMode="auto">
              <a:xfrm>
                <a:off x="3245" y="527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87" name="Rectangle 58"/>
              <p:cNvSpPr>
                <a:spLocks noChangeArrowheads="1"/>
              </p:cNvSpPr>
              <p:nvPr/>
            </p:nvSpPr>
            <p:spPr bwMode="auto">
              <a:xfrm>
                <a:off x="3259" y="527"/>
                <a:ext cx="464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88" name="Line 59"/>
              <p:cNvSpPr>
                <a:spLocks noChangeShapeType="1"/>
              </p:cNvSpPr>
              <p:nvPr/>
            </p:nvSpPr>
            <p:spPr bwMode="auto">
              <a:xfrm>
                <a:off x="3259" y="527"/>
                <a:ext cx="46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89" name="Rectangle 60"/>
              <p:cNvSpPr>
                <a:spLocks noChangeArrowheads="1"/>
              </p:cNvSpPr>
              <p:nvPr/>
            </p:nvSpPr>
            <p:spPr bwMode="auto">
              <a:xfrm>
                <a:off x="3723" y="527"/>
                <a:ext cx="1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90" name="Line 61"/>
              <p:cNvSpPr>
                <a:spLocks noChangeShapeType="1"/>
              </p:cNvSpPr>
              <p:nvPr/>
            </p:nvSpPr>
            <p:spPr bwMode="auto">
              <a:xfrm>
                <a:off x="3723" y="527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91" name="Line 62"/>
              <p:cNvSpPr>
                <a:spLocks noChangeShapeType="1"/>
              </p:cNvSpPr>
              <p:nvPr/>
            </p:nvSpPr>
            <p:spPr bwMode="auto">
              <a:xfrm>
                <a:off x="3723" y="527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92" name="Rectangle 63"/>
              <p:cNvSpPr>
                <a:spLocks noChangeArrowheads="1"/>
              </p:cNvSpPr>
              <p:nvPr/>
            </p:nvSpPr>
            <p:spPr bwMode="auto">
              <a:xfrm>
                <a:off x="3736" y="527"/>
                <a:ext cx="319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93" name="Line 64"/>
              <p:cNvSpPr>
                <a:spLocks noChangeShapeType="1"/>
              </p:cNvSpPr>
              <p:nvPr/>
            </p:nvSpPr>
            <p:spPr bwMode="auto">
              <a:xfrm>
                <a:off x="3736" y="527"/>
                <a:ext cx="3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94" name="Rectangle 65"/>
              <p:cNvSpPr>
                <a:spLocks noChangeArrowheads="1"/>
              </p:cNvSpPr>
              <p:nvPr/>
            </p:nvSpPr>
            <p:spPr bwMode="auto">
              <a:xfrm>
                <a:off x="4055" y="527"/>
                <a:ext cx="1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95" name="Line 66"/>
              <p:cNvSpPr>
                <a:spLocks noChangeShapeType="1"/>
              </p:cNvSpPr>
              <p:nvPr/>
            </p:nvSpPr>
            <p:spPr bwMode="auto">
              <a:xfrm>
                <a:off x="4055" y="527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96" name="Line 67"/>
              <p:cNvSpPr>
                <a:spLocks noChangeShapeType="1"/>
              </p:cNvSpPr>
              <p:nvPr/>
            </p:nvSpPr>
            <p:spPr bwMode="auto">
              <a:xfrm>
                <a:off x="4055" y="527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97" name="Rectangle 68"/>
              <p:cNvSpPr>
                <a:spLocks noChangeArrowheads="1"/>
              </p:cNvSpPr>
              <p:nvPr/>
            </p:nvSpPr>
            <p:spPr bwMode="auto">
              <a:xfrm>
                <a:off x="4068" y="527"/>
                <a:ext cx="385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98" name="Line 69"/>
              <p:cNvSpPr>
                <a:spLocks noChangeShapeType="1"/>
              </p:cNvSpPr>
              <p:nvPr/>
            </p:nvSpPr>
            <p:spPr bwMode="auto">
              <a:xfrm>
                <a:off x="4068" y="527"/>
                <a:ext cx="3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99" name="Rectangle 70"/>
              <p:cNvSpPr>
                <a:spLocks noChangeArrowheads="1"/>
              </p:cNvSpPr>
              <p:nvPr/>
            </p:nvSpPr>
            <p:spPr bwMode="auto">
              <a:xfrm>
                <a:off x="4453" y="527"/>
                <a:ext cx="1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00" name="Line 71"/>
              <p:cNvSpPr>
                <a:spLocks noChangeShapeType="1"/>
              </p:cNvSpPr>
              <p:nvPr/>
            </p:nvSpPr>
            <p:spPr bwMode="auto">
              <a:xfrm>
                <a:off x="4453" y="527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01" name="Line 72"/>
              <p:cNvSpPr>
                <a:spLocks noChangeShapeType="1"/>
              </p:cNvSpPr>
              <p:nvPr/>
            </p:nvSpPr>
            <p:spPr bwMode="auto">
              <a:xfrm>
                <a:off x="4453" y="527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02" name="Rectangle 73"/>
              <p:cNvSpPr>
                <a:spLocks noChangeArrowheads="1"/>
              </p:cNvSpPr>
              <p:nvPr/>
            </p:nvSpPr>
            <p:spPr bwMode="auto">
              <a:xfrm>
                <a:off x="4466" y="527"/>
                <a:ext cx="38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03" name="Line 74"/>
              <p:cNvSpPr>
                <a:spLocks noChangeShapeType="1"/>
              </p:cNvSpPr>
              <p:nvPr/>
            </p:nvSpPr>
            <p:spPr bwMode="auto">
              <a:xfrm>
                <a:off x="4466" y="527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04" name="Rectangle 75"/>
              <p:cNvSpPr>
                <a:spLocks noChangeArrowheads="1"/>
              </p:cNvSpPr>
              <p:nvPr/>
            </p:nvSpPr>
            <p:spPr bwMode="auto">
              <a:xfrm>
                <a:off x="521" y="831"/>
                <a:ext cx="88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Acacia mangium</a:t>
                </a:r>
                <a:endParaRPr lang="fr-FR"/>
              </a:p>
            </p:txBody>
          </p:sp>
          <p:sp>
            <p:nvSpPr>
              <p:cNvPr id="39205" name="Rectangle 76"/>
              <p:cNvSpPr>
                <a:spLocks noChangeArrowheads="1"/>
              </p:cNvSpPr>
              <p:nvPr/>
            </p:nvSpPr>
            <p:spPr bwMode="auto">
              <a:xfrm>
                <a:off x="1483" y="83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06" name="Rectangle 77"/>
              <p:cNvSpPr>
                <a:spLocks noChangeArrowheads="1"/>
              </p:cNvSpPr>
              <p:nvPr/>
            </p:nvSpPr>
            <p:spPr bwMode="auto">
              <a:xfrm>
                <a:off x="2364" y="831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Leaves</a:t>
                </a:r>
                <a:endParaRPr lang="fr-FR"/>
              </a:p>
            </p:txBody>
          </p:sp>
          <p:sp>
            <p:nvSpPr>
              <p:cNvPr id="39207" name="Rectangle 78"/>
              <p:cNvSpPr>
                <a:spLocks noChangeArrowheads="1"/>
              </p:cNvSpPr>
              <p:nvPr/>
            </p:nvSpPr>
            <p:spPr bwMode="auto">
              <a:xfrm>
                <a:off x="2783" y="83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08" name="Rectangle 79"/>
              <p:cNvSpPr>
                <a:spLocks noChangeArrowheads="1"/>
              </p:cNvSpPr>
              <p:nvPr/>
            </p:nvSpPr>
            <p:spPr bwMode="auto">
              <a:xfrm>
                <a:off x="2959" y="83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34</a:t>
                </a:r>
                <a:endParaRPr lang="fr-FR"/>
              </a:p>
            </p:txBody>
          </p:sp>
          <p:sp>
            <p:nvSpPr>
              <p:cNvPr id="39209" name="Rectangle 80"/>
              <p:cNvSpPr>
                <a:spLocks noChangeArrowheads="1"/>
              </p:cNvSpPr>
              <p:nvPr/>
            </p:nvSpPr>
            <p:spPr bwMode="auto">
              <a:xfrm>
                <a:off x="3104" y="83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10" name="Rectangle 81"/>
              <p:cNvSpPr>
                <a:spLocks noChangeArrowheads="1"/>
              </p:cNvSpPr>
              <p:nvPr/>
            </p:nvSpPr>
            <p:spPr bwMode="auto">
              <a:xfrm>
                <a:off x="3414" y="83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16</a:t>
                </a:r>
                <a:endParaRPr lang="fr-FR"/>
              </a:p>
            </p:txBody>
          </p:sp>
          <p:sp>
            <p:nvSpPr>
              <p:cNvPr id="39211" name="Rectangle 82"/>
              <p:cNvSpPr>
                <a:spLocks noChangeArrowheads="1"/>
              </p:cNvSpPr>
              <p:nvPr/>
            </p:nvSpPr>
            <p:spPr bwMode="auto">
              <a:xfrm>
                <a:off x="3559" y="83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12" name="Rectangle 83"/>
              <p:cNvSpPr>
                <a:spLocks noChangeArrowheads="1"/>
              </p:cNvSpPr>
              <p:nvPr/>
            </p:nvSpPr>
            <p:spPr bwMode="auto">
              <a:xfrm>
                <a:off x="3820" y="83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47</a:t>
                </a:r>
                <a:endParaRPr lang="fr-FR"/>
              </a:p>
            </p:txBody>
          </p:sp>
          <p:sp>
            <p:nvSpPr>
              <p:cNvPr id="39213" name="Rectangle 84"/>
              <p:cNvSpPr>
                <a:spLocks noChangeArrowheads="1"/>
              </p:cNvSpPr>
              <p:nvPr/>
            </p:nvSpPr>
            <p:spPr bwMode="auto">
              <a:xfrm>
                <a:off x="3965" y="83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14" name="Rectangle 85"/>
              <p:cNvSpPr>
                <a:spLocks noChangeArrowheads="1"/>
              </p:cNvSpPr>
              <p:nvPr/>
            </p:nvSpPr>
            <p:spPr bwMode="auto">
              <a:xfrm>
                <a:off x="4165" y="831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6,8</a:t>
                </a:r>
                <a:endParaRPr lang="fr-FR"/>
              </a:p>
            </p:txBody>
          </p:sp>
          <p:sp>
            <p:nvSpPr>
              <p:cNvPr id="39215" name="Rectangle 86"/>
              <p:cNvSpPr>
                <a:spLocks noChangeArrowheads="1"/>
              </p:cNvSpPr>
              <p:nvPr/>
            </p:nvSpPr>
            <p:spPr bwMode="auto">
              <a:xfrm>
                <a:off x="4347" y="83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16" name="Rectangle 87"/>
              <p:cNvSpPr>
                <a:spLocks noChangeArrowheads="1"/>
              </p:cNvSpPr>
              <p:nvPr/>
            </p:nvSpPr>
            <p:spPr bwMode="auto">
              <a:xfrm>
                <a:off x="4563" y="831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1,2</a:t>
                </a:r>
                <a:endParaRPr lang="fr-FR"/>
              </a:p>
            </p:txBody>
          </p:sp>
          <p:sp>
            <p:nvSpPr>
              <p:cNvPr id="39217" name="Rectangle 88"/>
              <p:cNvSpPr>
                <a:spLocks noChangeArrowheads="1"/>
              </p:cNvSpPr>
              <p:nvPr/>
            </p:nvSpPr>
            <p:spPr bwMode="auto">
              <a:xfrm>
                <a:off x="4745" y="83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18" name="Rectangle 89"/>
              <p:cNvSpPr>
                <a:spLocks noChangeArrowheads="1"/>
              </p:cNvSpPr>
              <p:nvPr/>
            </p:nvSpPr>
            <p:spPr bwMode="auto">
              <a:xfrm>
                <a:off x="489" y="814"/>
                <a:ext cx="1839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19" name="Line 90"/>
              <p:cNvSpPr>
                <a:spLocks noChangeShapeType="1"/>
              </p:cNvSpPr>
              <p:nvPr/>
            </p:nvSpPr>
            <p:spPr bwMode="auto">
              <a:xfrm>
                <a:off x="489" y="814"/>
                <a:ext cx="183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20" name="Rectangle 91"/>
              <p:cNvSpPr>
                <a:spLocks noChangeArrowheads="1"/>
              </p:cNvSpPr>
              <p:nvPr/>
            </p:nvSpPr>
            <p:spPr bwMode="auto">
              <a:xfrm>
                <a:off x="2328" y="814"/>
                <a:ext cx="14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21" name="Line 92"/>
              <p:cNvSpPr>
                <a:spLocks noChangeShapeType="1"/>
              </p:cNvSpPr>
              <p:nvPr/>
            </p:nvSpPr>
            <p:spPr bwMode="auto">
              <a:xfrm>
                <a:off x="2328" y="81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22" name="Line 93"/>
              <p:cNvSpPr>
                <a:spLocks noChangeShapeType="1"/>
              </p:cNvSpPr>
              <p:nvPr/>
            </p:nvSpPr>
            <p:spPr bwMode="auto">
              <a:xfrm>
                <a:off x="2328" y="814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23" name="Rectangle 94"/>
              <p:cNvSpPr>
                <a:spLocks noChangeArrowheads="1"/>
              </p:cNvSpPr>
              <p:nvPr/>
            </p:nvSpPr>
            <p:spPr bwMode="auto">
              <a:xfrm>
                <a:off x="2342" y="814"/>
                <a:ext cx="47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24" name="Line 95"/>
              <p:cNvSpPr>
                <a:spLocks noChangeShapeType="1"/>
              </p:cNvSpPr>
              <p:nvPr/>
            </p:nvSpPr>
            <p:spPr bwMode="auto">
              <a:xfrm>
                <a:off x="2342" y="814"/>
                <a:ext cx="4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25" name="Rectangle 96"/>
              <p:cNvSpPr>
                <a:spLocks noChangeArrowheads="1"/>
              </p:cNvSpPr>
              <p:nvPr/>
            </p:nvSpPr>
            <p:spPr bwMode="auto">
              <a:xfrm>
                <a:off x="2812" y="814"/>
                <a:ext cx="1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26" name="Line 97"/>
              <p:cNvSpPr>
                <a:spLocks noChangeShapeType="1"/>
              </p:cNvSpPr>
              <p:nvPr/>
            </p:nvSpPr>
            <p:spPr bwMode="auto">
              <a:xfrm>
                <a:off x="2812" y="81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27" name="Line 98"/>
              <p:cNvSpPr>
                <a:spLocks noChangeShapeType="1"/>
              </p:cNvSpPr>
              <p:nvPr/>
            </p:nvSpPr>
            <p:spPr bwMode="auto">
              <a:xfrm>
                <a:off x="2812" y="814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28" name="Rectangle 99"/>
              <p:cNvSpPr>
                <a:spLocks noChangeArrowheads="1"/>
              </p:cNvSpPr>
              <p:nvPr/>
            </p:nvSpPr>
            <p:spPr bwMode="auto">
              <a:xfrm>
                <a:off x="2825" y="814"/>
                <a:ext cx="42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29" name="Line 100"/>
              <p:cNvSpPr>
                <a:spLocks noChangeShapeType="1"/>
              </p:cNvSpPr>
              <p:nvPr/>
            </p:nvSpPr>
            <p:spPr bwMode="auto">
              <a:xfrm>
                <a:off x="2825" y="814"/>
                <a:ext cx="4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30" name="Rectangle 101"/>
              <p:cNvSpPr>
                <a:spLocks noChangeArrowheads="1"/>
              </p:cNvSpPr>
              <p:nvPr/>
            </p:nvSpPr>
            <p:spPr bwMode="auto">
              <a:xfrm>
                <a:off x="3245" y="814"/>
                <a:ext cx="14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31" name="Line 102"/>
              <p:cNvSpPr>
                <a:spLocks noChangeShapeType="1"/>
              </p:cNvSpPr>
              <p:nvPr/>
            </p:nvSpPr>
            <p:spPr bwMode="auto">
              <a:xfrm>
                <a:off x="3245" y="81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32" name="Line 103"/>
              <p:cNvSpPr>
                <a:spLocks noChangeShapeType="1"/>
              </p:cNvSpPr>
              <p:nvPr/>
            </p:nvSpPr>
            <p:spPr bwMode="auto">
              <a:xfrm>
                <a:off x="3245" y="814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33" name="Rectangle 104"/>
              <p:cNvSpPr>
                <a:spLocks noChangeArrowheads="1"/>
              </p:cNvSpPr>
              <p:nvPr/>
            </p:nvSpPr>
            <p:spPr bwMode="auto">
              <a:xfrm>
                <a:off x="3259" y="814"/>
                <a:ext cx="464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34" name="Line 105"/>
              <p:cNvSpPr>
                <a:spLocks noChangeShapeType="1"/>
              </p:cNvSpPr>
              <p:nvPr/>
            </p:nvSpPr>
            <p:spPr bwMode="auto">
              <a:xfrm>
                <a:off x="3259" y="814"/>
                <a:ext cx="46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35" name="Rectangle 106"/>
              <p:cNvSpPr>
                <a:spLocks noChangeArrowheads="1"/>
              </p:cNvSpPr>
              <p:nvPr/>
            </p:nvSpPr>
            <p:spPr bwMode="auto">
              <a:xfrm>
                <a:off x="3723" y="814"/>
                <a:ext cx="1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36" name="Line 107"/>
              <p:cNvSpPr>
                <a:spLocks noChangeShapeType="1"/>
              </p:cNvSpPr>
              <p:nvPr/>
            </p:nvSpPr>
            <p:spPr bwMode="auto">
              <a:xfrm>
                <a:off x="3723" y="81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37" name="Line 108"/>
              <p:cNvSpPr>
                <a:spLocks noChangeShapeType="1"/>
              </p:cNvSpPr>
              <p:nvPr/>
            </p:nvSpPr>
            <p:spPr bwMode="auto">
              <a:xfrm>
                <a:off x="3723" y="814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38" name="Rectangle 109"/>
              <p:cNvSpPr>
                <a:spLocks noChangeArrowheads="1"/>
              </p:cNvSpPr>
              <p:nvPr/>
            </p:nvSpPr>
            <p:spPr bwMode="auto">
              <a:xfrm>
                <a:off x="3736" y="814"/>
                <a:ext cx="319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39" name="Line 110"/>
              <p:cNvSpPr>
                <a:spLocks noChangeShapeType="1"/>
              </p:cNvSpPr>
              <p:nvPr/>
            </p:nvSpPr>
            <p:spPr bwMode="auto">
              <a:xfrm>
                <a:off x="3736" y="814"/>
                <a:ext cx="3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40" name="Rectangle 111"/>
              <p:cNvSpPr>
                <a:spLocks noChangeArrowheads="1"/>
              </p:cNvSpPr>
              <p:nvPr/>
            </p:nvSpPr>
            <p:spPr bwMode="auto">
              <a:xfrm>
                <a:off x="4055" y="814"/>
                <a:ext cx="1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41" name="Line 112"/>
              <p:cNvSpPr>
                <a:spLocks noChangeShapeType="1"/>
              </p:cNvSpPr>
              <p:nvPr/>
            </p:nvSpPr>
            <p:spPr bwMode="auto">
              <a:xfrm>
                <a:off x="4055" y="81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42" name="Line 113"/>
              <p:cNvSpPr>
                <a:spLocks noChangeShapeType="1"/>
              </p:cNvSpPr>
              <p:nvPr/>
            </p:nvSpPr>
            <p:spPr bwMode="auto">
              <a:xfrm>
                <a:off x="4055" y="814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43" name="Rectangle 114"/>
              <p:cNvSpPr>
                <a:spLocks noChangeArrowheads="1"/>
              </p:cNvSpPr>
              <p:nvPr/>
            </p:nvSpPr>
            <p:spPr bwMode="auto">
              <a:xfrm>
                <a:off x="4068" y="814"/>
                <a:ext cx="385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44" name="Line 115"/>
              <p:cNvSpPr>
                <a:spLocks noChangeShapeType="1"/>
              </p:cNvSpPr>
              <p:nvPr/>
            </p:nvSpPr>
            <p:spPr bwMode="auto">
              <a:xfrm>
                <a:off x="4068" y="814"/>
                <a:ext cx="3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45" name="Rectangle 116"/>
              <p:cNvSpPr>
                <a:spLocks noChangeArrowheads="1"/>
              </p:cNvSpPr>
              <p:nvPr/>
            </p:nvSpPr>
            <p:spPr bwMode="auto">
              <a:xfrm>
                <a:off x="4453" y="814"/>
                <a:ext cx="1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46" name="Line 117"/>
              <p:cNvSpPr>
                <a:spLocks noChangeShapeType="1"/>
              </p:cNvSpPr>
              <p:nvPr/>
            </p:nvSpPr>
            <p:spPr bwMode="auto">
              <a:xfrm>
                <a:off x="4453" y="81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47" name="Line 118"/>
              <p:cNvSpPr>
                <a:spLocks noChangeShapeType="1"/>
              </p:cNvSpPr>
              <p:nvPr/>
            </p:nvSpPr>
            <p:spPr bwMode="auto">
              <a:xfrm>
                <a:off x="4453" y="814"/>
                <a:ext cx="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48" name="Rectangle 119"/>
              <p:cNvSpPr>
                <a:spLocks noChangeArrowheads="1"/>
              </p:cNvSpPr>
              <p:nvPr/>
            </p:nvSpPr>
            <p:spPr bwMode="auto">
              <a:xfrm>
                <a:off x="4466" y="814"/>
                <a:ext cx="38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249" name="Line 120"/>
              <p:cNvSpPr>
                <a:spLocks noChangeShapeType="1"/>
              </p:cNvSpPr>
              <p:nvPr/>
            </p:nvSpPr>
            <p:spPr bwMode="auto">
              <a:xfrm>
                <a:off x="4466" y="814"/>
                <a:ext cx="3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50" name="Rectangle 121"/>
              <p:cNvSpPr>
                <a:spLocks noChangeArrowheads="1"/>
              </p:cNvSpPr>
              <p:nvPr/>
            </p:nvSpPr>
            <p:spPr bwMode="auto">
              <a:xfrm>
                <a:off x="521" y="968"/>
                <a:ext cx="136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Amaranthus hybridus spp</a:t>
                </a:r>
                <a:endParaRPr lang="fr-FR"/>
              </a:p>
            </p:txBody>
          </p:sp>
          <p:sp>
            <p:nvSpPr>
              <p:cNvPr id="39251" name="Rectangle 122"/>
              <p:cNvSpPr>
                <a:spLocks noChangeArrowheads="1"/>
              </p:cNvSpPr>
              <p:nvPr/>
            </p:nvSpPr>
            <p:spPr bwMode="auto">
              <a:xfrm>
                <a:off x="1996" y="96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52" name="Rectangle 123"/>
              <p:cNvSpPr>
                <a:spLocks noChangeArrowheads="1"/>
              </p:cNvSpPr>
              <p:nvPr/>
            </p:nvSpPr>
            <p:spPr bwMode="auto">
              <a:xfrm>
                <a:off x="2424" y="968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253" name="Rectangle 124"/>
              <p:cNvSpPr>
                <a:spLocks noChangeArrowheads="1"/>
              </p:cNvSpPr>
              <p:nvPr/>
            </p:nvSpPr>
            <p:spPr bwMode="auto">
              <a:xfrm>
                <a:off x="2722" y="96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54" name="Rectangle 125"/>
              <p:cNvSpPr>
                <a:spLocks noChangeArrowheads="1"/>
              </p:cNvSpPr>
              <p:nvPr/>
            </p:nvSpPr>
            <p:spPr bwMode="auto">
              <a:xfrm>
                <a:off x="2996" y="968"/>
                <a:ext cx="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7</a:t>
                </a:r>
                <a:endParaRPr lang="fr-FR"/>
              </a:p>
            </p:txBody>
          </p:sp>
          <p:sp>
            <p:nvSpPr>
              <p:cNvPr id="39255" name="Rectangle 126"/>
              <p:cNvSpPr>
                <a:spLocks noChangeArrowheads="1"/>
              </p:cNvSpPr>
              <p:nvPr/>
            </p:nvSpPr>
            <p:spPr bwMode="auto">
              <a:xfrm>
                <a:off x="3068" y="96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56" name="Rectangle 127"/>
              <p:cNvSpPr>
                <a:spLocks noChangeArrowheads="1"/>
              </p:cNvSpPr>
              <p:nvPr/>
            </p:nvSpPr>
            <p:spPr bwMode="auto">
              <a:xfrm>
                <a:off x="3414" y="96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25</a:t>
                </a:r>
                <a:endParaRPr lang="fr-FR"/>
              </a:p>
            </p:txBody>
          </p:sp>
          <p:sp>
            <p:nvSpPr>
              <p:cNvPr id="39257" name="Rectangle 128"/>
              <p:cNvSpPr>
                <a:spLocks noChangeArrowheads="1"/>
              </p:cNvSpPr>
              <p:nvPr/>
            </p:nvSpPr>
            <p:spPr bwMode="auto">
              <a:xfrm>
                <a:off x="3559" y="96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58" name="Rectangle 129"/>
              <p:cNvSpPr>
                <a:spLocks noChangeArrowheads="1"/>
              </p:cNvSpPr>
              <p:nvPr/>
            </p:nvSpPr>
            <p:spPr bwMode="auto">
              <a:xfrm>
                <a:off x="3820" y="96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28</a:t>
                </a:r>
                <a:endParaRPr lang="fr-FR"/>
              </a:p>
            </p:txBody>
          </p:sp>
          <p:sp>
            <p:nvSpPr>
              <p:cNvPr id="39259" name="Rectangle 130"/>
              <p:cNvSpPr>
                <a:spLocks noChangeArrowheads="1"/>
              </p:cNvSpPr>
              <p:nvPr/>
            </p:nvSpPr>
            <p:spPr bwMode="auto">
              <a:xfrm>
                <a:off x="3965" y="96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60" name="Rectangle 131"/>
              <p:cNvSpPr>
                <a:spLocks noChangeArrowheads="1"/>
              </p:cNvSpPr>
              <p:nvPr/>
            </p:nvSpPr>
            <p:spPr bwMode="auto">
              <a:xfrm>
                <a:off x="4130" y="968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22,9</a:t>
                </a:r>
                <a:endParaRPr lang="fr-FR"/>
              </a:p>
            </p:txBody>
          </p:sp>
          <p:sp>
            <p:nvSpPr>
              <p:cNvPr id="39261" name="Rectangle 132"/>
              <p:cNvSpPr>
                <a:spLocks noChangeArrowheads="1"/>
              </p:cNvSpPr>
              <p:nvPr/>
            </p:nvSpPr>
            <p:spPr bwMode="auto">
              <a:xfrm>
                <a:off x="4384" y="96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62" name="Rectangle 133"/>
              <p:cNvSpPr>
                <a:spLocks noChangeArrowheads="1"/>
              </p:cNvSpPr>
              <p:nvPr/>
            </p:nvSpPr>
            <p:spPr bwMode="auto">
              <a:xfrm>
                <a:off x="4563" y="968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7,8</a:t>
                </a:r>
                <a:endParaRPr lang="fr-FR"/>
              </a:p>
            </p:txBody>
          </p:sp>
          <p:sp>
            <p:nvSpPr>
              <p:cNvPr id="39263" name="Rectangle 134"/>
              <p:cNvSpPr>
                <a:spLocks noChangeArrowheads="1"/>
              </p:cNvSpPr>
              <p:nvPr/>
            </p:nvSpPr>
            <p:spPr bwMode="auto">
              <a:xfrm>
                <a:off x="4745" y="96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64" name="Rectangle 135"/>
              <p:cNvSpPr>
                <a:spLocks noChangeArrowheads="1"/>
              </p:cNvSpPr>
              <p:nvPr/>
            </p:nvSpPr>
            <p:spPr bwMode="auto">
              <a:xfrm>
                <a:off x="521" y="1105"/>
                <a:ext cx="113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Brachiaria ruziziensis</a:t>
                </a:r>
                <a:endParaRPr lang="fr-FR"/>
              </a:p>
            </p:txBody>
          </p:sp>
          <p:sp>
            <p:nvSpPr>
              <p:cNvPr id="39265" name="Rectangle 136"/>
              <p:cNvSpPr>
                <a:spLocks noChangeArrowheads="1"/>
              </p:cNvSpPr>
              <p:nvPr/>
            </p:nvSpPr>
            <p:spPr bwMode="auto">
              <a:xfrm>
                <a:off x="1750" y="110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66" name="Rectangle 137"/>
              <p:cNvSpPr>
                <a:spLocks noChangeArrowheads="1"/>
              </p:cNvSpPr>
              <p:nvPr/>
            </p:nvSpPr>
            <p:spPr bwMode="auto">
              <a:xfrm>
                <a:off x="2424" y="1105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267" name="Rectangle 138"/>
              <p:cNvSpPr>
                <a:spLocks noChangeArrowheads="1"/>
              </p:cNvSpPr>
              <p:nvPr/>
            </p:nvSpPr>
            <p:spPr bwMode="auto">
              <a:xfrm>
                <a:off x="2722" y="110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68" name="Rectangle 139"/>
              <p:cNvSpPr>
                <a:spLocks noChangeArrowheads="1"/>
              </p:cNvSpPr>
              <p:nvPr/>
            </p:nvSpPr>
            <p:spPr bwMode="auto">
              <a:xfrm>
                <a:off x="2959" y="1105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18</a:t>
                </a:r>
                <a:endParaRPr lang="fr-FR"/>
              </a:p>
            </p:txBody>
          </p:sp>
          <p:sp>
            <p:nvSpPr>
              <p:cNvPr id="39269" name="Rectangle 140"/>
              <p:cNvSpPr>
                <a:spLocks noChangeArrowheads="1"/>
              </p:cNvSpPr>
              <p:nvPr/>
            </p:nvSpPr>
            <p:spPr bwMode="auto">
              <a:xfrm>
                <a:off x="3104" y="110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70" name="Rectangle 141"/>
              <p:cNvSpPr>
                <a:spLocks noChangeArrowheads="1"/>
              </p:cNvSpPr>
              <p:nvPr/>
            </p:nvSpPr>
            <p:spPr bwMode="auto">
              <a:xfrm>
                <a:off x="3414" y="1105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12</a:t>
                </a:r>
                <a:endParaRPr lang="fr-FR"/>
              </a:p>
            </p:txBody>
          </p:sp>
          <p:sp>
            <p:nvSpPr>
              <p:cNvPr id="39271" name="Rectangle 142"/>
              <p:cNvSpPr>
                <a:spLocks noChangeArrowheads="1"/>
              </p:cNvSpPr>
              <p:nvPr/>
            </p:nvSpPr>
            <p:spPr bwMode="auto">
              <a:xfrm>
                <a:off x="3559" y="110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72" name="Rectangle 143"/>
              <p:cNvSpPr>
                <a:spLocks noChangeArrowheads="1"/>
              </p:cNvSpPr>
              <p:nvPr/>
            </p:nvSpPr>
            <p:spPr bwMode="auto">
              <a:xfrm>
                <a:off x="3820" y="1105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62</a:t>
                </a:r>
                <a:endParaRPr lang="fr-FR"/>
              </a:p>
            </p:txBody>
          </p:sp>
          <p:sp>
            <p:nvSpPr>
              <p:cNvPr id="39273" name="Rectangle 144"/>
              <p:cNvSpPr>
                <a:spLocks noChangeArrowheads="1"/>
              </p:cNvSpPr>
              <p:nvPr/>
            </p:nvSpPr>
            <p:spPr bwMode="auto">
              <a:xfrm>
                <a:off x="3965" y="110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74" name="Rectangle 145"/>
              <p:cNvSpPr>
                <a:spLocks noChangeArrowheads="1"/>
              </p:cNvSpPr>
              <p:nvPr/>
            </p:nvSpPr>
            <p:spPr bwMode="auto">
              <a:xfrm>
                <a:off x="4165" y="1105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6,2</a:t>
                </a:r>
                <a:endParaRPr lang="fr-FR"/>
              </a:p>
            </p:txBody>
          </p:sp>
          <p:sp>
            <p:nvSpPr>
              <p:cNvPr id="39275" name="Rectangle 146"/>
              <p:cNvSpPr>
                <a:spLocks noChangeArrowheads="1"/>
              </p:cNvSpPr>
              <p:nvPr/>
            </p:nvSpPr>
            <p:spPr bwMode="auto">
              <a:xfrm>
                <a:off x="4347" y="110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76" name="Rectangle 147"/>
              <p:cNvSpPr>
                <a:spLocks noChangeArrowheads="1"/>
              </p:cNvSpPr>
              <p:nvPr/>
            </p:nvSpPr>
            <p:spPr bwMode="auto">
              <a:xfrm>
                <a:off x="4563" y="1105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2,1</a:t>
                </a:r>
                <a:endParaRPr lang="fr-FR"/>
              </a:p>
            </p:txBody>
          </p:sp>
          <p:sp>
            <p:nvSpPr>
              <p:cNvPr id="39277" name="Rectangle 148"/>
              <p:cNvSpPr>
                <a:spLocks noChangeArrowheads="1"/>
              </p:cNvSpPr>
              <p:nvPr/>
            </p:nvSpPr>
            <p:spPr bwMode="auto">
              <a:xfrm>
                <a:off x="4745" y="110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78" name="Rectangle 149"/>
              <p:cNvSpPr>
                <a:spLocks noChangeArrowheads="1"/>
              </p:cNvSpPr>
              <p:nvPr/>
            </p:nvSpPr>
            <p:spPr bwMode="auto">
              <a:xfrm>
                <a:off x="521" y="1241"/>
                <a:ext cx="7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cajanus cajan</a:t>
                </a:r>
                <a:endParaRPr lang="fr-FR"/>
              </a:p>
            </p:txBody>
          </p:sp>
          <p:sp>
            <p:nvSpPr>
              <p:cNvPr id="39279" name="Rectangle 150"/>
              <p:cNvSpPr>
                <a:spLocks noChangeArrowheads="1"/>
              </p:cNvSpPr>
              <p:nvPr/>
            </p:nvSpPr>
            <p:spPr bwMode="auto">
              <a:xfrm>
                <a:off x="1317" y="124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80" name="Rectangle 151"/>
              <p:cNvSpPr>
                <a:spLocks noChangeArrowheads="1"/>
              </p:cNvSpPr>
              <p:nvPr/>
            </p:nvSpPr>
            <p:spPr bwMode="auto">
              <a:xfrm>
                <a:off x="2364" y="1241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Leaves</a:t>
                </a:r>
                <a:endParaRPr lang="fr-FR"/>
              </a:p>
            </p:txBody>
          </p:sp>
          <p:sp>
            <p:nvSpPr>
              <p:cNvPr id="39281" name="Rectangle 152"/>
              <p:cNvSpPr>
                <a:spLocks noChangeArrowheads="1"/>
              </p:cNvSpPr>
              <p:nvPr/>
            </p:nvSpPr>
            <p:spPr bwMode="auto">
              <a:xfrm>
                <a:off x="2783" y="124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82" name="Rectangle 153"/>
              <p:cNvSpPr>
                <a:spLocks noChangeArrowheads="1"/>
              </p:cNvSpPr>
              <p:nvPr/>
            </p:nvSpPr>
            <p:spPr bwMode="auto">
              <a:xfrm>
                <a:off x="2959" y="124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44</a:t>
                </a:r>
                <a:endParaRPr lang="fr-FR"/>
              </a:p>
            </p:txBody>
          </p:sp>
          <p:sp>
            <p:nvSpPr>
              <p:cNvPr id="39283" name="Rectangle 154"/>
              <p:cNvSpPr>
                <a:spLocks noChangeArrowheads="1"/>
              </p:cNvSpPr>
              <p:nvPr/>
            </p:nvSpPr>
            <p:spPr bwMode="auto">
              <a:xfrm>
                <a:off x="3104" y="124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84" name="Rectangle 155"/>
              <p:cNvSpPr>
                <a:spLocks noChangeArrowheads="1"/>
              </p:cNvSpPr>
              <p:nvPr/>
            </p:nvSpPr>
            <p:spPr bwMode="auto">
              <a:xfrm>
                <a:off x="3414" y="124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18</a:t>
                </a:r>
                <a:endParaRPr lang="fr-FR"/>
              </a:p>
            </p:txBody>
          </p:sp>
          <p:sp>
            <p:nvSpPr>
              <p:cNvPr id="39285" name="Rectangle 156"/>
              <p:cNvSpPr>
                <a:spLocks noChangeArrowheads="1"/>
              </p:cNvSpPr>
              <p:nvPr/>
            </p:nvSpPr>
            <p:spPr bwMode="auto">
              <a:xfrm>
                <a:off x="3559" y="124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86" name="Rectangle 157"/>
              <p:cNvSpPr>
                <a:spLocks noChangeArrowheads="1"/>
              </p:cNvSpPr>
              <p:nvPr/>
            </p:nvSpPr>
            <p:spPr bwMode="auto">
              <a:xfrm>
                <a:off x="3820" y="124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41</a:t>
                </a:r>
                <a:endParaRPr lang="fr-FR"/>
              </a:p>
            </p:txBody>
          </p:sp>
          <p:sp>
            <p:nvSpPr>
              <p:cNvPr id="39287" name="Rectangle 158"/>
              <p:cNvSpPr>
                <a:spLocks noChangeArrowheads="1"/>
              </p:cNvSpPr>
              <p:nvPr/>
            </p:nvSpPr>
            <p:spPr bwMode="auto">
              <a:xfrm>
                <a:off x="3965" y="124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88" name="Rectangle 159"/>
              <p:cNvSpPr>
                <a:spLocks noChangeArrowheads="1"/>
              </p:cNvSpPr>
              <p:nvPr/>
            </p:nvSpPr>
            <p:spPr bwMode="auto">
              <a:xfrm>
                <a:off x="4165" y="1241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7,4</a:t>
                </a:r>
                <a:endParaRPr lang="fr-FR"/>
              </a:p>
            </p:txBody>
          </p:sp>
          <p:sp>
            <p:nvSpPr>
              <p:cNvPr id="39289" name="Rectangle 160"/>
              <p:cNvSpPr>
                <a:spLocks noChangeArrowheads="1"/>
              </p:cNvSpPr>
              <p:nvPr/>
            </p:nvSpPr>
            <p:spPr bwMode="auto">
              <a:xfrm>
                <a:off x="4347" y="124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90" name="Rectangle 161"/>
              <p:cNvSpPr>
                <a:spLocks noChangeArrowheads="1"/>
              </p:cNvSpPr>
              <p:nvPr/>
            </p:nvSpPr>
            <p:spPr bwMode="auto">
              <a:xfrm>
                <a:off x="4563" y="1241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1,6</a:t>
                </a:r>
                <a:endParaRPr lang="fr-FR"/>
              </a:p>
            </p:txBody>
          </p:sp>
          <p:sp>
            <p:nvSpPr>
              <p:cNvPr id="39291" name="Rectangle 162"/>
              <p:cNvSpPr>
                <a:spLocks noChangeArrowheads="1"/>
              </p:cNvSpPr>
              <p:nvPr/>
            </p:nvSpPr>
            <p:spPr bwMode="auto">
              <a:xfrm>
                <a:off x="4745" y="124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92" name="Rectangle 163"/>
              <p:cNvSpPr>
                <a:spLocks noChangeArrowheads="1"/>
              </p:cNvSpPr>
              <p:nvPr/>
            </p:nvSpPr>
            <p:spPr bwMode="auto">
              <a:xfrm>
                <a:off x="521" y="1378"/>
                <a:ext cx="126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Calopogonium muconoi</a:t>
                </a:r>
                <a:endParaRPr lang="fr-FR"/>
              </a:p>
            </p:txBody>
          </p:sp>
          <p:sp>
            <p:nvSpPr>
              <p:cNvPr id="39293" name="Rectangle 164"/>
              <p:cNvSpPr>
                <a:spLocks noChangeArrowheads="1"/>
              </p:cNvSpPr>
              <p:nvPr/>
            </p:nvSpPr>
            <p:spPr bwMode="auto">
              <a:xfrm>
                <a:off x="1887" y="1378"/>
                <a:ext cx="19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des</a:t>
                </a:r>
                <a:endParaRPr lang="fr-FR"/>
              </a:p>
            </p:txBody>
          </p:sp>
          <p:sp>
            <p:nvSpPr>
              <p:cNvPr id="39294" name="Rectangle 165"/>
              <p:cNvSpPr>
                <a:spLocks noChangeArrowheads="1"/>
              </p:cNvSpPr>
              <p:nvPr/>
            </p:nvSpPr>
            <p:spPr bwMode="auto">
              <a:xfrm>
                <a:off x="2098" y="137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95" name="Rectangle 166"/>
              <p:cNvSpPr>
                <a:spLocks noChangeArrowheads="1"/>
              </p:cNvSpPr>
              <p:nvPr/>
            </p:nvSpPr>
            <p:spPr bwMode="auto">
              <a:xfrm>
                <a:off x="2424" y="1378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296" name="Rectangle 167"/>
              <p:cNvSpPr>
                <a:spLocks noChangeArrowheads="1"/>
              </p:cNvSpPr>
              <p:nvPr/>
            </p:nvSpPr>
            <p:spPr bwMode="auto">
              <a:xfrm>
                <a:off x="2722" y="137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97" name="Rectangle 168"/>
              <p:cNvSpPr>
                <a:spLocks noChangeArrowheads="1"/>
              </p:cNvSpPr>
              <p:nvPr/>
            </p:nvSpPr>
            <p:spPr bwMode="auto">
              <a:xfrm>
                <a:off x="2959" y="137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20</a:t>
                </a:r>
                <a:endParaRPr lang="fr-FR"/>
              </a:p>
            </p:txBody>
          </p:sp>
          <p:sp>
            <p:nvSpPr>
              <p:cNvPr id="39298" name="Rectangle 169"/>
              <p:cNvSpPr>
                <a:spLocks noChangeArrowheads="1"/>
              </p:cNvSpPr>
              <p:nvPr/>
            </p:nvSpPr>
            <p:spPr bwMode="auto">
              <a:xfrm>
                <a:off x="3104" y="137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299" name="Rectangle 170"/>
              <p:cNvSpPr>
                <a:spLocks noChangeArrowheads="1"/>
              </p:cNvSpPr>
              <p:nvPr/>
            </p:nvSpPr>
            <p:spPr bwMode="auto">
              <a:xfrm>
                <a:off x="3414" y="137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23</a:t>
                </a:r>
                <a:endParaRPr lang="fr-FR"/>
              </a:p>
            </p:txBody>
          </p:sp>
          <p:sp>
            <p:nvSpPr>
              <p:cNvPr id="39300" name="Rectangle 171"/>
              <p:cNvSpPr>
                <a:spLocks noChangeArrowheads="1"/>
              </p:cNvSpPr>
              <p:nvPr/>
            </p:nvSpPr>
            <p:spPr bwMode="auto">
              <a:xfrm>
                <a:off x="3559" y="137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01" name="Rectangle 172"/>
              <p:cNvSpPr>
                <a:spLocks noChangeArrowheads="1"/>
              </p:cNvSpPr>
              <p:nvPr/>
            </p:nvSpPr>
            <p:spPr bwMode="auto">
              <a:xfrm>
                <a:off x="3820" y="137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41</a:t>
                </a:r>
                <a:endParaRPr lang="fr-FR"/>
              </a:p>
            </p:txBody>
          </p:sp>
          <p:sp>
            <p:nvSpPr>
              <p:cNvPr id="39302" name="Rectangle 173"/>
              <p:cNvSpPr>
                <a:spLocks noChangeArrowheads="1"/>
              </p:cNvSpPr>
              <p:nvPr/>
            </p:nvSpPr>
            <p:spPr bwMode="auto">
              <a:xfrm>
                <a:off x="3965" y="137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03" name="Rectangle 174"/>
              <p:cNvSpPr>
                <a:spLocks noChangeArrowheads="1"/>
              </p:cNvSpPr>
              <p:nvPr/>
            </p:nvSpPr>
            <p:spPr bwMode="auto">
              <a:xfrm>
                <a:off x="4130" y="1378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17,4</a:t>
                </a:r>
                <a:endParaRPr lang="fr-FR"/>
              </a:p>
            </p:txBody>
          </p:sp>
          <p:sp>
            <p:nvSpPr>
              <p:cNvPr id="39304" name="Rectangle 175"/>
              <p:cNvSpPr>
                <a:spLocks noChangeArrowheads="1"/>
              </p:cNvSpPr>
              <p:nvPr/>
            </p:nvSpPr>
            <p:spPr bwMode="auto">
              <a:xfrm>
                <a:off x="4384" y="137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05" name="Rectangle 176"/>
              <p:cNvSpPr>
                <a:spLocks noChangeArrowheads="1"/>
              </p:cNvSpPr>
              <p:nvPr/>
            </p:nvSpPr>
            <p:spPr bwMode="auto">
              <a:xfrm>
                <a:off x="4563" y="1378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1,8</a:t>
                </a:r>
                <a:endParaRPr lang="fr-FR"/>
              </a:p>
            </p:txBody>
          </p:sp>
          <p:sp>
            <p:nvSpPr>
              <p:cNvPr id="39306" name="Rectangle 177"/>
              <p:cNvSpPr>
                <a:spLocks noChangeArrowheads="1"/>
              </p:cNvSpPr>
              <p:nvPr/>
            </p:nvSpPr>
            <p:spPr bwMode="auto">
              <a:xfrm>
                <a:off x="4745" y="137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07" name="Rectangle 178"/>
              <p:cNvSpPr>
                <a:spLocks noChangeArrowheads="1"/>
              </p:cNvSpPr>
              <p:nvPr/>
            </p:nvSpPr>
            <p:spPr bwMode="auto">
              <a:xfrm>
                <a:off x="521" y="1516"/>
                <a:ext cx="127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Centrosema pubescens</a:t>
                </a:r>
                <a:endParaRPr lang="fr-FR"/>
              </a:p>
            </p:txBody>
          </p:sp>
          <p:sp>
            <p:nvSpPr>
              <p:cNvPr id="39308" name="Rectangle 179"/>
              <p:cNvSpPr>
                <a:spLocks noChangeArrowheads="1"/>
              </p:cNvSpPr>
              <p:nvPr/>
            </p:nvSpPr>
            <p:spPr bwMode="auto">
              <a:xfrm>
                <a:off x="1895" y="151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09" name="Rectangle 180"/>
              <p:cNvSpPr>
                <a:spLocks noChangeArrowheads="1"/>
              </p:cNvSpPr>
              <p:nvPr/>
            </p:nvSpPr>
            <p:spPr bwMode="auto">
              <a:xfrm>
                <a:off x="2424" y="1516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310" name="Rectangle 181"/>
              <p:cNvSpPr>
                <a:spLocks noChangeArrowheads="1"/>
              </p:cNvSpPr>
              <p:nvPr/>
            </p:nvSpPr>
            <p:spPr bwMode="auto">
              <a:xfrm>
                <a:off x="2722" y="151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11" name="Rectangle 182"/>
              <p:cNvSpPr>
                <a:spLocks noChangeArrowheads="1"/>
              </p:cNvSpPr>
              <p:nvPr/>
            </p:nvSpPr>
            <p:spPr bwMode="auto">
              <a:xfrm>
                <a:off x="2959" y="1516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14</a:t>
                </a:r>
                <a:endParaRPr lang="fr-FR"/>
              </a:p>
            </p:txBody>
          </p:sp>
          <p:sp>
            <p:nvSpPr>
              <p:cNvPr id="39312" name="Rectangle 183"/>
              <p:cNvSpPr>
                <a:spLocks noChangeArrowheads="1"/>
              </p:cNvSpPr>
              <p:nvPr/>
            </p:nvSpPr>
            <p:spPr bwMode="auto">
              <a:xfrm>
                <a:off x="3104" y="151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13" name="Rectangle 184"/>
              <p:cNvSpPr>
                <a:spLocks noChangeArrowheads="1"/>
              </p:cNvSpPr>
              <p:nvPr/>
            </p:nvSpPr>
            <p:spPr bwMode="auto">
              <a:xfrm>
                <a:off x="3414" y="1516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25</a:t>
                </a:r>
                <a:endParaRPr lang="fr-FR"/>
              </a:p>
            </p:txBody>
          </p:sp>
          <p:sp>
            <p:nvSpPr>
              <p:cNvPr id="39314" name="Rectangle 185"/>
              <p:cNvSpPr>
                <a:spLocks noChangeArrowheads="1"/>
              </p:cNvSpPr>
              <p:nvPr/>
            </p:nvSpPr>
            <p:spPr bwMode="auto">
              <a:xfrm>
                <a:off x="3559" y="151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15" name="Rectangle 186"/>
              <p:cNvSpPr>
                <a:spLocks noChangeArrowheads="1"/>
              </p:cNvSpPr>
              <p:nvPr/>
            </p:nvSpPr>
            <p:spPr bwMode="auto">
              <a:xfrm>
                <a:off x="3820" y="1516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40</a:t>
                </a:r>
                <a:endParaRPr lang="fr-FR"/>
              </a:p>
            </p:txBody>
          </p:sp>
          <p:sp>
            <p:nvSpPr>
              <p:cNvPr id="39316" name="Rectangle 187"/>
              <p:cNvSpPr>
                <a:spLocks noChangeArrowheads="1"/>
              </p:cNvSpPr>
              <p:nvPr/>
            </p:nvSpPr>
            <p:spPr bwMode="auto">
              <a:xfrm>
                <a:off x="3965" y="151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17" name="Rectangle 188"/>
              <p:cNvSpPr>
                <a:spLocks noChangeArrowheads="1"/>
              </p:cNvSpPr>
              <p:nvPr/>
            </p:nvSpPr>
            <p:spPr bwMode="auto">
              <a:xfrm>
                <a:off x="4130" y="1516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15,8</a:t>
                </a:r>
                <a:endParaRPr lang="fr-FR"/>
              </a:p>
            </p:txBody>
          </p:sp>
          <p:sp>
            <p:nvSpPr>
              <p:cNvPr id="39318" name="Rectangle 189"/>
              <p:cNvSpPr>
                <a:spLocks noChangeArrowheads="1"/>
              </p:cNvSpPr>
              <p:nvPr/>
            </p:nvSpPr>
            <p:spPr bwMode="auto">
              <a:xfrm>
                <a:off x="4384" y="151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19" name="Rectangle 190"/>
              <p:cNvSpPr>
                <a:spLocks noChangeArrowheads="1"/>
              </p:cNvSpPr>
              <p:nvPr/>
            </p:nvSpPr>
            <p:spPr bwMode="auto">
              <a:xfrm>
                <a:off x="4563" y="1516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2,0</a:t>
                </a:r>
                <a:endParaRPr lang="fr-FR"/>
              </a:p>
            </p:txBody>
          </p:sp>
          <p:sp>
            <p:nvSpPr>
              <p:cNvPr id="39320" name="Rectangle 191"/>
              <p:cNvSpPr>
                <a:spLocks noChangeArrowheads="1"/>
              </p:cNvSpPr>
              <p:nvPr/>
            </p:nvSpPr>
            <p:spPr bwMode="auto">
              <a:xfrm>
                <a:off x="4745" y="151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21" name="Rectangle 192"/>
              <p:cNvSpPr>
                <a:spLocks noChangeArrowheads="1"/>
              </p:cNvSpPr>
              <p:nvPr/>
            </p:nvSpPr>
            <p:spPr bwMode="auto">
              <a:xfrm>
                <a:off x="521" y="1653"/>
                <a:ext cx="104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Eichornia crassipes</a:t>
                </a:r>
                <a:endParaRPr lang="fr-FR"/>
              </a:p>
            </p:txBody>
          </p:sp>
          <p:sp>
            <p:nvSpPr>
              <p:cNvPr id="39322" name="Rectangle 193"/>
              <p:cNvSpPr>
                <a:spLocks noChangeArrowheads="1"/>
              </p:cNvSpPr>
              <p:nvPr/>
            </p:nvSpPr>
            <p:spPr bwMode="auto">
              <a:xfrm>
                <a:off x="1649" y="165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23" name="Rectangle 194"/>
              <p:cNvSpPr>
                <a:spLocks noChangeArrowheads="1"/>
              </p:cNvSpPr>
              <p:nvPr/>
            </p:nvSpPr>
            <p:spPr bwMode="auto">
              <a:xfrm>
                <a:off x="2424" y="1653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324" name="Rectangle 195"/>
              <p:cNvSpPr>
                <a:spLocks noChangeArrowheads="1"/>
              </p:cNvSpPr>
              <p:nvPr/>
            </p:nvSpPr>
            <p:spPr bwMode="auto">
              <a:xfrm>
                <a:off x="2722" y="165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25" name="Rectangle 196"/>
              <p:cNvSpPr>
                <a:spLocks noChangeArrowheads="1"/>
              </p:cNvSpPr>
              <p:nvPr/>
            </p:nvSpPr>
            <p:spPr bwMode="auto">
              <a:xfrm>
                <a:off x="2959" y="1653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10</a:t>
                </a:r>
                <a:endParaRPr lang="fr-FR"/>
              </a:p>
            </p:txBody>
          </p:sp>
          <p:sp>
            <p:nvSpPr>
              <p:cNvPr id="39326" name="Rectangle 197"/>
              <p:cNvSpPr>
                <a:spLocks noChangeArrowheads="1"/>
              </p:cNvSpPr>
              <p:nvPr/>
            </p:nvSpPr>
            <p:spPr bwMode="auto">
              <a:xfrm>
                <a:off x="3104" y="165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27" name="Rectangle 198"/>
              <p:cNvSpPr>
                <a:spLocks noChangeArrowheads="1"/>
              </p:cNvSpPr>
              <p:nvPr/>
            </p:nvSpPr>
            <p:spPr bwMode="auto">
              <a:xfrm>
                <a:off x="3414" y="1653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12</a:t>
                </a:r>
                <a:endParaRPr lang="fr-FR"/>
              </a:p>
            </p:txBody>
          </p:sp>
          <p:sp>
            <p:nvSpPr>
              <p:cNvPr id="39328" name="Rectangle 199"/>
              <p:cNvSpPr>
                <a:spLocks noChangeArrowheads="1"/>
              </p:cNvSpPr>
              <p:nvPr/>
            </p:nvSpPr>
            <p:spPr bwMode="auto">
              <a:xfrm>
                <a:off x="3559" y="165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29" name="Rectangle 200"/>
              <p:cNvSpPr>
                <a:spLocks noChangeArrowheads="1"/>
              </p:cNvSpPr>
              <p:nvPr/>
            </p:nvSpPr>
            <p:spPr bwMode="auto">
              <a:xfrm>
                <a:off x="3820" y="1653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49</a:t>
                </a:r>
                <a:endParaRPr lang="fr-FR"/>
              </a:p>
            </p:txBody>
          </p:sp>
          <p:sp>
            <p:nvSpPr>
              <p:cNvPr id="39330" name="Rectangle 201"/>
              <p:cNvSpPr>
                <a:spLocks noChangeArrowheads="1"/>
              </p:cNvSpPr>
              <p:nvPr/>
            </p:nvSpPr>
            <p:spPr bwMode="auto">
              <a:xfrm>
                <a:off x="3965" y="165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31" name="Rectangle 202"/>
              <p:cNvSpPr>
                <a:spLocks noChangeArrowheads="1"/>
              </p:cNvSpPr>
              <p:nvPr/>
            </p:nvSpPr>
            <p:spPr bwMode="auto">
              <a:xfrm>
                <a:off x="4130" y="1653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10,8</a:t>
                </a:r>
                <a:endParaRPr lang="fr-FR"/>
              </a:p>
            </p:txBody>
          </p:sp>
          <p:sp>
            <p:nvSpPr>
              <p:cNvPr id="39332" name="Rectangle 203"/>
              <p:cNvSpPr>
                <a:spLocks noChangeArrowheads="1"/>
              </p:cNvSpPr>
              <p:nvPr/>
            </p:nvSpPr>
            <p:spPr bwMode="auto">
              <a:xfrm>
                <a:off x="4384" y="165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33" name="Rectangle 204"/>
              <p:cNvSpPr>
                <a:spLocks noChangeArrowheads="1"/>
              </p:cNvSpPr>
              <p:nvPr/>
            </p:nvSpPr>
            <p:spPr bwMode="auto">
              <a:xfrm>
                <a:off x="4563" y="1653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1,4</a:t>
                </a:r>
                <a:endParaRPr lang="fr-FR"/>
              </a:p>
            </p:txBody>
          </p:sp>
          <p:sp>
            <p:nvSpPr>
              <p:cNvPr id="39334" name="Rectangle 205"/>
              <p:cNvSpPr>
                <a:spLocks noChangeArrowheads="1"/>
              </p:cNvSpPr>
              <p:nvPr/>
            </p:nvSpPr>
            <p:spPr bwMode="auto">
              <a:xfrm>
                <a:off x="4745" y="165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35" name="Rectangle 206"/>
              <p:cNvSpPr>
                <a:spLocks noChangeArrowheads="1"/>
              </p:cNvSpPr>
              <p:nvPr/>
            </p:nvSpPr>
            <p:spPr bwMode="auto">
              <a:xfrm>
                <a:off x="521" y="1789"/>
                <a:ext cx="86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Ipomea batatas </a:t>
                </a:r>
                <a:endParaRPr lang="fr-FR"/>
              </a:p>
            </p:txBody>
          </p:sp>
          <p:sp>
            <p:nvSpPr>
              <p:cNvPr id="39336" name="Rectangle 207"/>
              <p:cNvSpPr>
                <a:spLocks noChangeArrowheads="1"/>
              </p:cNvSpPr>
              <p:nvPr/>
            </p:nvSpPr>
            <p:spPr bwMode="auto">
              <a:xfrm>
                <a:off x="1455" y="178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37" name="Rectangle 208"/>
              <p:cNvSpPr>
                <a:spLocks noChangeArrowheads="1"/>
              </p:cNvSpPr>
              <p:nvPr/>
            </p:nvSpPr>
            <p:spPr bwMode="auto">
              <a:xfrm>
                <a:off x="2364" y="1789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Leaves</a:t>
                </a:r>
                <a:endParaRPr lang="fr-FR"/>
              </a:p>
            </p:txBody>
          </p:sp>
          <p:sp>
            <p:nvSpPr>
              <p:cNvPr id="39338" name="Rectangle 209"/>
              <p:cNvSpPr>
                <a:spLocks noChangeArrowheads="1"/>
              </p:cNvSpPr>
              <p:nvPr/>
            </p:nvSpPr>
            <p:spPr bwMode="auto">
              <a:xfrm>
                <a:off x="2783" y="178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39" name="Rectangle 210"/>
              <p:cNvSpPr>
                <a:spLocks noChangeArrowheads="1"/>
              </p:cNvSpPr>
              <p:nvPr/>
            </p:nvSpPr>
            <p:spPr bwMode="auto">
              <a:xfrm>
                <a:off x="2996" y="1789"/>
                <a:ext cx="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9</a:t>
                </a:r>
                <a:endParaRPr lang="fr-FR"/>
              </a:p>
            </p:txBody>
          </p:sp>
          <p:sp>
            <p:nvSpPr>
              <p:cNvPr id="39340" name="Rectangle 211"/>
              <p:cNvSpPr>
                <a:spLocks noChangeArrowheads="1"/>
              </p:cNvSpPr>
              <p:nvPr/>
            </p:nvSpPr>
            <p:spPr bwMode="auto">
              <a:xfrm>
                <a:off x="3068" y="178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41" name="Rectangle 212"/>
              <p:cNvSpPr>
                <a:spLocks noChangeArrowheads="1"/>
              </p:cNvSpPr>
              <p:nvPr/>
            </p:nvSpPr>
            <p:spPr bwMode="auto">
              <a:xfrm>
                <a:off x="3414" y="1789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23</a:t>
                </a:r>
                <a:endParaRPr lang="fr-FR"/>
              </a:p>
            </p:txBody>
          </p:sp>
          <p:sp>
            <p:nvSpPr>
              <p:cNvPr id="39342" name="Rectangle 213"/>
              <p:cNvSpPr>
                <a:spLocks noChangeArrowheads="1"/>
              </p:cNvSpPr>
              <p:nvPr/>
            </p:nvSpPr>
            <p:spPr bwMode="auto">
              <a:xfrm>
                <a:off x="3559" y="178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43" name="Rectangle 214"/>
              <p:cNvSpPr>
                <a:spLocks noChangeArrowheads="1"/>
              </p:cNvSpPr>
              <p:nvPr/>
            </p:nvSpPr>
            <p:spPr bwMode="auto">
              <a:xfrm>
                <a:off x="3820" y="1789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30</a:t>
                </a:r>
                <a:endParaRPr lang="fr-FR"/>
              </a:p>
            </p:txBody>
          </p:sp>
          <p:sp>
            <p:nvSpPr>
              <p:cNvPr id="39344" name="Rectangle 215"/>
              <p:cNvSpPr>
                <a:spLocks noChangeArrowheads="1"/>
              </p:cNvSpPr>
              <p:nvPr/>
            </p:nvSpPr>
            <p:spPr bwMode="auto">
              <a:xfrm>
                <a:off x="3965" y="178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45" name="Rectangle 216"/>
              <p:cNvSpPr>
                <a:spLocks noChangeArrowheads="1"/>
              </p:cNvSpPr>
              <p:nvPr/>
            </p:nvSpPr>
            <p:spPr bwMode="auto">
              <a:xfrm>
                <a:off x="4130" y="1789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15,7</a:t>
                </a:r>
                <a:endParaRPr lang="fr-FR"/>
              </a:p>
            </p:txBody>
          </p:sp>
          <p:sp>
            <p:nvSpPr>
              <p:cNvPr id="39346" name="Rectangle 217"/>
              <p:cNvSpPr>
                <a:spLocks noChangeArrowheads="1"/>
              </p:cNvSpPr>
              <p:nvPr/>
            </p:nvSpPr>
            <p:spPr bwMode="auto">
              <a:xfrm>
                <a:off x="4384" y="178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47" name="Rectangle 218"/>
              <p:cNvSpPr>
                <a:spLocks noChangeArrowheads="1"/>
              </p:cNvSpPr>
              <p:nvPr/>
            </p:nvSpPr>
            <p:spPr bwMode="auto">
              <a:xfrm>
                <a:off x="4563" y="1789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3,6</a:t>
                </a:r>
                <a:endParaRPr lang="fr-FR"/>
              </a:p>
            </p:txBody>
          </p:sp>
          <p:sp>
            <p:nvSpPr>
              <p:cNvPr id="39348" name="Rectangle 219"/>
              <p:cNvSpPr>
                <a:spLocks noChangeArrowheads="1"/>
              </p:cNvSpPr>
              <p:nvPr/>
            </p:nvSpPr>
            <p:spPr bwMode="auto">
              <a:xfrm>
                <a:off x="4745" y="178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349" name="Rectangle 220"/>
              <p:cNvSpPr>
                <a:spLocks noChangeArrowheads="1"/>
              </p:cNvSpPr>
              <p:nvPr/>
            </p:nvSpPr>
            <p:spPr bwMode="auto">
              <a:xfrm>
                <a:off x="521" y="1926"/>
                <a:ext cx="127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Leucaena leucocephala</a:t>
                </a:r>
                <a:endParaRPr lang="fr-FR"/>
              </a:p>
            </p:txBody>
          </p:sp>
        </p:grpSp>
        <p:grpSp>
          <p:nvGrpSpPr>
            <p:cNvPr id="38928" name="Group 422"/>
            <p:cNvGrpSpPr>
              <a:grpSpLocks/>
            </p:cNvGrpSpPr>
            <p:nvPr/>
          </p:nvGrpSpPr>
          <p:grpSpPr bwMode="auto">
            <a:xfrm>
              <a:off x="482" y="1926"/>
              <a:ext cx="4296" cy="1788"/>
              <a:chOff x="482" y="1926"/>
              <a:chExt cx="4296" cy="1788"/>
            </a:xfrm>
          </p:grpSpPr>
          <p:sp>
            <p:nvSpPr>
              <p:cNvPr id="38950" name="Rectangle 222"/>
              <p:cNvSpPr>
                <a:spLocks noChangeArrowheads="1"/>
              </p:cNvSpPr>
              <p:nvPr/>
            </p:nvSpPr>
            <p:spPr bwMode="auto">
              <a:xfrm>
                <a:off x="1895" y="192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51" name="Rectangle 223"/>
              <p:cNvSpPr>
                <a:spLocks noChangeArrowheads="1"/>
              </p:cNvSpPr>
              <p:nvPr/>
            </p:nvSpPr>
            <p:spPr bwMode="auto">
              <a:xfrm>
                <a:off x="2364" y="1926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Leaves</a:t>
                </a:r>
                <a:endParaRPr lang="fr-FR"/>
              </a:p>
            </p:txBody>
          </p:sp>
          <p:sp>
            <p:nvSpPr>
              <p:cNvPr id="38952" name="Rectangle 224"/>
              <p:cNvSpPr>
                <a:spLocks noChangeArrowheads="1"/>
              </p:cNvSpPr>
              <p:nvPr/>
            </p:nvSpPr>
            <p:spPr bwMode="auto">
              <a:xfrm>
                <a:off x="2783" y="192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53" name="Rectangle 225"/>
              <p:cNvSpPr>
                <a:spLocks noChangeArrowheads="1"/>
              </p:cNvSpPr>
              <p:nvPr/>
            </p:nvSpPr>
            <p:spPr bwMode="auto">
              <a:xfrm>
                <a:off x="2959" y="1926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35</a:t>
                </a:r>
                <a:endParaRPr lang="fr-FR"/>
              </a:p>
            </p:txBody>
          </p:sp>
          <p:sp>
            <p:nvSpPr>
              <p:cNvPr id="38954" name="Rectangle 226"/>
              <p:cNvSpPr>
                <a:spLocks noChangeArrowheads="1"/>
              </p:cNvSpPr>
              <p:nvPr/>
            </p:nvSpPr>
            <p:spPr bwMode="auto">
              <a:xfrm>
                <a:off x="3104" y="192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55" name="Rectangle 227"/>
              <p:cNvSpPr>
                <a:spLocks noChangeArrowheads="1"/>
              </p:cNvSpPr>
              <p:nvPr/>
            </p:nvSpPr>
            <p:spPr bwMode="auto">
              <a:xfrm>
                <a:off x="3414" y="1926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20</a:t>
                </a:r>
                <a:endParaRPr lang="fr-FR"/>
              </a:p>
            </p:txBody>
          </p:sp>
          <p:sp>
            <p:nvSpPr>
              <p:cNvPr id="38956" name="Rectangle 228"/>
              <p:cNvSpPr>
                <a:spLocks noChangeArrowheads="1"/>
              </p:cNvSpPr>
              <p:nvPr/>
            </p:nvSpPr>
            <p:spPr bwMode="auto">
              <a:xfrm>
                <a:off x="3559" y="192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57" name="Rectangle 229"/>
              <p:cNvSpPr>
                <a:spLocks noChangeArrowheads="1"/>
              </p:cNvSpPr>
              <p:nvPr/>
            </p:nvSpPr>
            <p:spPr bwMode="auto">
              <a:xfrm>
                <a:off x="3820" y="1926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29</a:t>
                </a:r>
                <a:endParaRPr lang="fr-FR"/>
              </a:p>
            </p:txBody>
          </p:sp>
          <p:sp>
            <p:nvSpPr>
              <p:cNvPr id="38958" name="Rectangle 230"/>
              <p:cNvSpPr>
                <a:spLocks noChangeArrowheads="1"/>
              </p:cNvSpPr>
              <p:nvPr/>
            </p:nvSpPr>
            <p:spPr bwMode="auto">
              <a:xfrm>
                <a:off x="3965" y="192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59" name="Rectangle 231"/>
              <p:cNvSpPr>
                <a:spLocks noChangeArrowheads="1"/>
              </p:cNvSpPr>
              <p:nvPr/>
            </p:nvSpPr>
            <p:spPr bwMode="auto">
              <a:xfrm>
                <a:off x="4130" y="1926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24,2</a:t>
                </a:r>
                <a:endParaRPr lang="fr-FR"/>
              </a:p>
            </p:txBody>
          </p:sp>
          <p:sp>
            <p:nvSpPr>
              <p:cNvPr id="38960" name="Rectangle 232"/>
              <p:cNvSpPr>
                <a:spLocks noChangeArrowheads="1"/>
              </p:cNvSpPr>
              <p:nvPr/>
            </p:nvSpPr>
            <p:spPr bwMode="auto">
              <a:xfrm>
                <a:off x="4384" y="192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61" name="Rectangle 233"/>
              <p:cNvSpPr>
                <a:spLocks noChangeArrowheads="1"/>
              </p:cNvSpPr>
              <p:nvPr/>
            </p:nvSpPr>
            <p:spPr bwMode="auto">
              <a:xfrm>
                <a:off x="4563" y="1926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1,2</a:t>
                </a:r>
                <a:endParaRPr lang="fr-FR"/>
              </a:p>
            </p:txBody>
          </p:sp>
          <p:sp>
            <p:nvSpPr>
              <p:cNvPr id="38962" name="Rectangle 234"/>
              <p:cNvSpPr>
                <a:spLocks noChangeArrowheads="1"/>
              </p:cNvSpPr>
              <p:nvPr/>
            </p:nvSpPr>
            <p:spPr bwMode="auto">
              <a:xfrm>
                <a:off x="4745" y="192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63" name="Rectangle 235"/>
              <p:cNvSpPr>
                <a:spLocks noChangeArrowheads="1"/>
              </p:cNvSpPr>
              <p:nvPr/>
            </p:nvSpPr>
            <p:spPr bwMode="auto">
              <a:xfrm>
                <a:off x="521" y="2063"/>
                <a:ext cx="100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Manihot esculenta </a:t>
                </a:r>
                <a:endParaRPr lang="fr-FR"/>
              </a:p>
            </p:txBody>
          </p:sp>
          <p:sp>
            <p:nvSpPr>
              <p:cNvPr id="38964" name="Rectangle 236"/>
              <p:cNvSpPr>
                <a:spLocks noChangeArrowheads="1"/>
              </p:cNvSpPr>
              <p:nvPr/>
            </p:nvSpPr>
            <p:spPr bwMode="auto">
              <a:xfrm>
                <a:off x="1612" y="206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65" name="Rectangle 237"/>
              <p:cNvSpPr>
                <a:spLocks noChangeArrowheads="1"/>
              </p:cNvSpPr>
              <p:nvPr/>
            </p:nvSpPr>
            <p:spPr bwMode="auto">
              <a:xfrm>
                <a:off x="2364" y="2063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Leaves</a:t>
                </a:r>
                <a:endParaRPr lang="fr-FR"/>
              </a:p>
            </p:txBody>
          </p:sp>
          <p:sp>
            <p:nvSpPr>
              <p:cNvPr id="38966" name="Rectangle 238"/>
              <p:cNvSpPr>
                <a:spLocks noChangeArrowheads="1"/>
              </p:cNvSpPr>
              <p:nvPr/>
            </p:nvSpPr>
            <p:spPr bwMode="auto">
              <a:xfrm>
                <a:off x="2783" y="206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67" name="Rectangle 239"/>
              <p:cNvSpPr>
                <a:spLocks noChangeArrowheads="1"/>
              </p:cNvSpPr>
              <p:nvPr/>
            </p:nvSpPr>
            <p:spPr bwMode="auto">
              <a:xfrm>
                <a:off x="2959" y="2063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17</a:t>
                </a:r>
                <a:endParaRPr lang="fr-FR"/>
              </a:p>
            </p:txBody>
          </p:sp>
          <p:sp>
            <p:nvSpPr>
              <p:cNvPr id="38968" name="Rectangle 240"/>
              <p:cNvSpPr>
                <a:spLocks noChangeArrowheads="1"/>
              </p:cNvSpPr>
              <p:nvPr/>
            </p:nvSpPr>
            <p:spPr bwMode="auto">
              <a:xfrm>
                <a:off x="3104" y="206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69" name="Rectangle 241"/>
              <p:cNvSpPr>
                <a:spLocks noChangeArrowheads="1"/>
              </p:cNvSpPr>
              <p:nvPr/>
            </p:nvSpPr>
            <p:spPr bwMode="auto">
              <a:xfrm>
                <a:off x="3414" y="2063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26</a:t>
                </a:r>
                <a:endParaRPr lang="fr-FR"/>
              </a:p>
            </p:txBody>
          </p:sp>
          <p:sp>
            <p:nvSpPr>
              <p:cNvPr id="38970" name="Rectangle 242"/>
              <p:cNvSpPr>
                <a:spLocks noChangeArrowheads="1"/>
              </p:cNvSpPr>
              <p:nvPr/>
            </p:nvSpPr>
            <p:spPr bwMode="auto">
              <a:xfrm>
                <a:off x="3559" y="206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71" name="Rectangle 243"/>
              <p:cNvSpPr>
                <a:spLocks noChangeArrowheads="1"/>
              </p:cNvSpPr>
              <p:nvPr/>
            </p:nvSpPr>
            <p:spPr bwMode="auto">
              <a:xfrm>
                <a:off x="3820" y="2063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22</a:t>
                </a:r>
                <a:endParaRPr lang="fr-FR"/>
              </a:p>
            </p:txBody>
          </p:sp>
          <p:sp>
            <p:nvSpPr>
              <p:cNvPr id="38972" name="Rectangle 244"/>
              <p:cNvSpPr>
                <a:spLocks noChangeArrowheads="1"/>
              </p:cNvSpPr>
              <p:nvPr/>
            </p:nvSpPr>
            <p:spPr bwMode="auto">
              <a:xfrm>
                <a:off x="3965" y="206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73" name="Rectangle 245"/>
              <p:cNvSpPr>
                <a:spLocks noChangeArrowheads="1"/>
              </p:cNvSpPr>
              <p:nvPr/>
            </p:nvSpPr>
            <p:spPr bwMode="auto">
              <a:xfrm>
                <a:off x="4130" y="2063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20,7</a:t>
                </a:r>
                <a:endParaRPr lang="fr-FR"/>
              </a:p>
            </p:txBody>
          </p:sp>
          <p:sp>
            <p:nvSpPr>
              <p:cNvPr id="38974" name="Rectangle 246"/>
              <p:cNvSpPr>
                <a:spLocks noChangeArrowheads="1"/>
              </p:cNvSpPr>
              <p:nvPr/>
            </p:nvSpPr>
            <p:spPr bwMode="auto">
              <a:xfrm>
                <a:off x="4384" y="206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75" name="Rectangle 247"/>
              <p:cNvSpPr>
                <a:spLocks noChangeArrowheads="1"/>
              </p:cNvSpPr>
              <p:nvPr/>
            </p:nvSpPr>
            <p:spPr bwMode="auto">
              <a:xfrm>
                <a:off x="4563" y="2063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4,1</a:t>
                </a:r>
                <a:endParaRPr lang="fr-FR"/>
              </a:p>
            </p:txBody>
          </p:sp>
          <p:sp>
            <p:nvSpPr>
              <p:cNvPr id="38976" name="Rectangle 248"/>
              <p:cNvSpPr>
                <a:spLocks noChangeArrowheads="1"/>
              </p:cNvSpPr>
              <p:nvPr/>
            </p:nvSpPr>
            <p:spPr bwMode="auto">
              <a:xfrm>
                <a:off x="4745" y="2063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77" name="Rectangle 249"/>
              <p:cNvSpPr>
                <a:spLocks noChangeArrowheads="1"/>
              </p:cNvSpPr>
              <p:nvPr/>
            </p:nvSpPr>
            <p:spPr bwMode="auto">
              <a:xfrm>
                <a:off x="521" y="2200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Mo</a:t>
                </a:r>
                <a:endParaRPr lang="fr-FR"/>
              </a:p>
            </p:txBody>
          </p:sp>
          <p:sp>
            <p:nvSpPr>
              <p:cNvPr id="38978" name="Rectangle 250"/>
              <p:cNvSpPr>
                <a:spLocks noChangeArrowheads="1"/>
              </p:cNvSpPr>
              <p:nvPr/>
            </p:nvSpPr>
            <p:spPr bwMode="auto">
              <a:xfrm>
                <a:off x="701" y="2200"/>
                <a:ext cx="69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ringa oleifera</a:t>
                </a:r>
                <a:endParaRPr lang="fr-FR"/>
              </a:p>
            </p:txBody>
          </p:sp>
          <p:sp>
            <p:nvSpPr>
              <p:cNvPr id="38979" name="Rectangle 251"/>
              <p:cNvSpPr>
                <a:spLocks noChangeArrowheads="1"/>
              </p:cNvSpPr>
              <p:nvPr/>
            </p:nvSpPr>
            <p:spPr bwMode="auto">
              <a:xfrm>
                <a:off x="1455" y="2200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80" name="Rectangle 252"/>
              <p:cNvSpPr>
                <a:spLocks noChangeArrowheads="1"/>
              </p:cNvSpPr>
              <p:nvPr/>
            </p:nvSpPr>
            <p:spPr bwMode="auto">
              <a:xfrm>
                <a:off x="2364" y="2200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Leaves</a:t>
                </a:r>
                <a:endParaRPr lang="fr-FR"/>
              </a:p>
            </p:txBody>
          </p:sp>
          <p:sp>
            <p:nvSpPr>
              <p:cNvPr id="38981" name="Rectangle 253"/>
              <p:cNvSpPr>
                <a:spLocks noChangeArrowheads="1"/>
              </p:cNvSpPr>
              <p:nvPr/>
            </p:nvSpPr>
            <p:spPr bwMode="auto">
              <a:xfrm>
                <a:off x="2783" y="2200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82" name="Rectangle 254"/>
              <p:cNvSpPr>
                <a:spLocks noChangeArrowheads="1"/>
              </p:cNvSpPr>
              <p:nvPr/>
            </p:nvSpPr>
            <p:spPr bwMode="auto">
              <a:xfrm>
                <a:off x="2959" y="2200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23</a:t>
                </a:r>
                <a:endParaRPr lang="fr-FR"/>
              </a:p>
            </p:txBody>
          </p:sp>
          <p:sp>
            <p:nvSpPr>
              <p:cNvPr id="38983" name="Rectangle 255"/>
              <p:cNvSpPr>
                <a:spLocks noChangeArrowheads="1"/>
              </p:cNvSpPr>
              <p:nvPr/>
            </p:nvSpPr>
            <p:spPr bwMode="auto">
              <a:xfrm>
                <a:off x="3104" y="2200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84" name="Rectangle 256"/>
              <p:cNvSpPr>
                <a:spLocks noChangeArrowheads="1"/>
              </p:cNvSpPr>
              <p:nvPr/>
            </p:nvSpPr>
            <p:spPr bwMode="auto">
              <a:xfrm>
                <a:off x="3414" y="2200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26</a:t>
                </a:r>
                <a:endParaRPr lang="fr-FR"/>
              </a:p>
            </p:txBody>
          </p:sp>
          <p:sp>
            <p:nvSpPr>
              <p:cNvPr id="38985" name="Rectangle 257"/>
              <p:cNvSpPr>
                <a:spLocks noChangeArrowheads="1"/>
              </p:cNvSpPr>
              <p:nvPr/>
            </p:nvSpPr>
            <p:spPr bwMode="auto">
              <a:xfrm>
                <a:off x="3559" y="2200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86" name="Rectangle 258"/>
              <p:cNvSpPr>
                <a:spLocks noChangeArrowheads="1"/>
              </p:cNvSpPr>
              <p:nvPr/>
            </p:nvSpPr>
            <p:spPr bwMode="auto">
              <a:xfrm>
                <a:off x="3820" y="2200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20</a:t>
                </a:r>
                <a:endParaRPr lang="fr-FR"/>
              </a:p>
            </p:txBody>
          </p:sp>
          <p:sp>
            <p:nvSpPr>
              <p:cNvPr id="38987" name="Rectangle 259"/>
              <p:cNvSpPr>
                <a:spLocks noChangeArrowheads="1"/>
              </p:cNvSpPr>
              <p:nvPr/>
            </p:nvSpPr>
            <p:spPr bwMode="auto">
              <a:xfrm>
                <a:off x="3965" y="2200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88" name="Rectangle 260"/>
              <p:cNvSpPr>
                <a:spLocks noChangeArrowheads="1"/>
              </p:cNvSpPr>
              <p:nvPr/>
            </p:nvSpPr>
            <p:spPr bwMode="auto">
              <a:xfrm>
                <a:off x="4130" y="2200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28,3</a:t>
                </a:r>
                <a:endParaRPr lang="fr-FR"/>
              </a:p>
            </p:txBody>
          </p:sp>
          <p:sp>
            <p:nvSpPr>
              <p:cNvPr id="38989" name="Rectangle 261"/>
              <p:cNvSpPr>
                <a:spLocks noChangeArrowheads="1"/>
              </p:cNvSpPr>
              <p:nvPr/>
            </p:nvSpPr>
            <p:spPr bwMode="auto">
              <a:xfrm>
                <a:off x="4384" y="2200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90" name="Rectangle 262"/>
              <p:cNvSpPr>
                <a:spLocks noChangeArrowheads="1"/>
              </p:cNvSpPr>
              <p:nvPr/>
            </p:nvSpPr>
            <p:spPr bwMode="auto">
              <a:xfrm>
                <a:off x="4563" y="2200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3,3</a:t>
                </a:r>
                <a:endParaRPr lang="fr-FR"/>
              </a:p>
            </p:txBody>
          </p:sp>
          <p:sp>
            <p:nvSpPr>
              <p:cNvPr id="38991" name="Rectangle 263"/>
              <p:cNvSpPr>
                <a:spLocks noChangeArrowheads="1"/>
              </p:cNvSpPr>
              <p:nvPr/>
            </p:nvSpPr>
            <p:spPr bwMode="auto">
              <a:xfrm>
                <a:off x="4745" y="2200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92" name="Rectangle 264"/>
              <p:cNvSpPr>
                <a:spLocks noChangeArrowheads="1"/>
              </p:cNvSpPr>
              <p:nvPr/>
            </p:nvSpPr>
            <p:spPr bwMode="auto">
              <a:xfrm>
                <a:off x="521" y="2336"/>
                <a:ext cx="89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Mucuna pruriens</a:t>
                </a:r>
                <a:endParaRPr lang="fr-FR"/>
              </a:p>
            </p:txBody>
          </p:sp>
          <p:sp>
            <p:nvSpPr>
              <p:cNvPr id="38993" name="Rectangle 265"/>
              <p:cNvSpPr>
                <a:spLocks noChangeArrowheads="1"/>
              </p:cNvSpPr>
              <p:nvPr/>
            </p:nvSpPr>
            <p:spPr bwMode="auto">
              <a:xfrm>
                <a:off x="1491" y="233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94" name="Rectangle 266"/>
              <p:cNvSpPr>
                <a:spLocks noChangeArrowheads="1"/>
              </p:cNvSpPr>
              <p:nvPr/>
            </p:nvSpPr>
            <p:spPr bwMode="auto">
              <a:xfrm>
                <a:off x="2424" y="2336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8995" name="Rectangle 267"/>
              <p:cNvSpPr>
                <a:spLocks noChangeArrowheads="1"/>
              </p:cNvSpPr>
              <p:nvPr/>
            </p:nvSpPr>
            <p:spPr bwMode="auto">
              <a:xfrm>
                <a:off x="2722" y="233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96" name="Rectangle 268"/>
              <p:cNvSpPr>
                <a:spLocks noChangeArrowheads="1"/>
              </p:cNvSpPr>
              <p:nvPr/>
            </p:nvSpPr>
            <p:spPr bwMode="auto">
              <a:xfrm>
                <a:off x="2959" y="2336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24</a:t>
                </a:r>
                <a:endParaRPr lang="fr-FR"/>
              </a:p>
            </p:txBody>
          </p:sp>
          <p:sp>
            <p:nvSpPr>
              <p:cNvPr id="38997" name="Rectangle 269"/>
              <p:cNvSpPr>
                <a:spLocks noChangeArrowheads="1"/>
              </p:cNvSpPr>
              <p:nvPr/>
            </p:nvSpPr>
            <p:spPr bwMode="auto">
              <a:xfrm>
                <a:off x="3104" y="233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8998" name="Rectangle 270"/>
              <p:cNvSpPr>
                <a:spLocks noChangeArrowheads="1"/>
              </p:cNvSpPr>
              <p:nvPr/>
            </p:nvSpPr>
            <p:spPr bwMode="auto">
              <a:xfrm>
                <a:off x="3414" y="2336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25</a:t>
                </a:r>
                <a:endParaRPr lang="fr-FR"/>
              </a:p>
            </p:txBody>
          </p:sp>
          <p:sp>
            <p:nvSpPr>
              <p:cNvPr id="38999" name="Rectangle 271"/>
              <p:cNvSpPr>
                <a:spLocks noChangeArrowheads="1"/>
              </p:cNvSpPr>
              <p:nvPr/>
            </p:nvSpPr>
            <p:spPr bwMode="auto">
              <a:xfrm>
                <a:off x="3559" y="233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00" name="Rectangle 272"/>
              <p:cNvSpPr>
                <a:spLocks noChangeArrowheads="1"/>
              </p:cNvSpPr>
              <p:nvPr/>
            </p:nvSpPr>
            <p:spPr bwMode="auto">
              <a:xfrm>
                <a:off x="3820" y="2336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27</a:t>
                </a:r>
                <a:endParaRPr lang="fr-FR"/>
              </a:p>
            </p:txBody>
          </p:sp>
          <p:sp>
            <p:nvSpPr>
              <p:cNvPr id="39001" name="Rectangle 273"/>
              <p:cNvSpPr>
                <a:spLocks noChangeArrowheads="1"/>
              </p:cNvSpPr>
              <p:nvPr/>
            </p:nvSpPr>
            <p:spPr bwMode="auto">
              <a:xfrm>
                <a:off x="3965" y="233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02" name="Rectangle 274"/>
              <p:cNvSpPr>
                <a:spLocks noChangeArrowheads="1"/>
              </p:cNvSpPr>
              <p:nvPr/>
            </p:nvSpPr>
            <p:spPr bwMode="auto">
              <a:xfrm>
                <a:off x="4130" y="2336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26,3</a:t>
                </a:r>
                <a:endParaRPr lang="fr-FR"/>
              </a:p>
            </p:txBody>
          </p:sp>
          <p:sp>
            <p:nvSpPr>
              <p:cNvPr id="39003" name="Rectangle 275"/>
              <p:cNvSpPr>
                <a:spLocks noChangeArrowheads="1"/>
              </p:cNvSpPr>
              <p:nvPr/>
            </p:nvSpPr>
            <p:spPr bwMode="auto">
              <a:xfrm>
                <a:off x="4384" y="233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04" name="Rectangle 276"/>
              <p:cNvSpPr>
                <a:spLocks noChangeArrowheads="1"/>
              </p:cNvSpPr>
              <p:nvPr/>
            </p:nvSpPr>
            <p:spPr bwMode="auto">
              <a:xfrm>
                <a:off x="4563" y="2336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2,0</a:t>
                </a:r>
                <a:endParaRPr lang="fr-FR"/>
              </a:p>
            </p:txBody>
          </p:sp>
          <p:sp>
            <p:nvSpPr>
              <p:cNvPr id="39005" name="Rectangle 277"/>
              <p:cNvSpPr>
                <a:spLocks noChangeArrowheads="1"/>
              </p:cNvSpPr>
              <p:nvPr/>
            </p:nvSpPr>
            <p:spPr bwMode="auto">
              <a:xfrm>
                <a:off x="4745" y="2336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06" name="Rectangle 278"/>
              <p:cNvSpPr>
                <a:spLocks noChangeArrowheads="1"/>
              </p:cNvSpPr>
              <p:nvPr/>
            </p:nvSpPr>
            <p:spPr bwMode="auto">
              <a:xfrm>
                <a:off x="521" y="2474"/>
                <a:ext cx="102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Panicum maximun </a:t>
                </a:r>
                <a:endParaRPr lang="fr-FR"/>
              </a:p>
            </p:txBody>
          </p:sp>
          <p:sp>
            <p:nvSpPr>
              <p:cNvPr id="39007" name="Rectangle 279"/>
              <p:cNvSpPr>
                <a:spLocks noChangeArrowheads="1"/>
              </p:cNvSpPr>
              <p:nvPr/>
            </p:nvSpPr>
            <p:spPr bwMode="auto">
              <a:xfrm>
                <a:off x="1626" y="2474"/>
                <a:ext cx="62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wild cultivar</a:t>
                </a:r>
                <a:endParaRPr lang="fr-FR"/>
              </a:p>
            </p:txBody>
          </p:sp>
          <p:sp>
            <p:nvSpPr>
              <p:cNvPr id="39008" name="Rectangle 280"/>
              <p:cNvSpPr>
                <a:spLocks noChangeArrowheads="1"/>
              </p:cNvSpPr>
              <p:nvPr/>
            </p:nvSpPr>
            <p:spPr bwMode="auto">
              <a:xfrm>
                <a:off x="2298" y="247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09" name="Rectangle 281"/>
              <p:cNvSpPr>
                <a:spLocks noChangeArrowheads="1"/>
              </p:cNvSpPr>
              <p:nvPr/>
            </p:nvSpPr>
            <p:spPr bwMode="auto">
              <a:xfrm>
                <a:off x="2424" y="2474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010" name="Rectangle 282"/>
              <p:cNvSpPr>
                <a:spLocks noChangeArrowheads="1"/>
              </p:cNvSpPr>
              <p:nvPr/>
            </p:nvSpPr>
            <p:spPr bwMode="auto">
              <a:xfrm>
                <a:off x="2722" y="247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11" name="Rectangle 283"/>
              <p:cNvSpPr>
                <a:spLocks noChangeArrowheads="1"/>
              </p:cNvSpPr>
              <p:nvPr/>
            </p:nvSpPr>
            <p:spPr bwMode="auto">
              <a:xfrm>
                <a:off x="2959" y="2474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22</a:t>
                </a:r>
                <a:endParaRPr lang="fr-FR"/>
              </a:p>
            </p:txBody>
          </p:sp>
          <p:sp>
            <p:nvSpPr>
              <p:cNvPr id="39012" name="Rectangle 284"/>
              <p:cNvSpPr>
                <a:spLocks noChangeArrowheads="1"/>
              </p:cNvSpPr>
              <p:nvPr/>
            </p:nvSpPr>
            <p:spPr bwMode="auto">
              <a:xfrm>
                <a:off x="3104" y="247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13" name="Rectangle 285"/>
              <p:cNvSpPr>
                <a:spLocks noChangeArrowheads="1"/>
              </p:cNvSpPr>
              <p:nvPr/>
            </p:nvSpPr>
            <p:spPr bwMode="auto">
              <a:xfrm>
                <a:off x="3414" y="2474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16</a:t>
                </a:r>
                <a:endParaRPr lang="fr-FR"/>
              </a:p>
            </p:txBody>
          </p:sp>
          <p:sp>
            <p:nvSpPr>
              <p:cNvPr id="39014" name="Rectangle 286"/>
              <p:cNvSpPr>
                <a:spLocks noChangeArrowheads="1"/>
              </p:cNvSpPr>
              <p:nvPr/>
            </p:nvSpPr>
            <p:spPr bwMode="auto">
              <a:xfrm>
                <a:off x="3559" y="247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15" name="Rectangle 287"/>
              <p:cNvSpPr>
                <a:spLocks noChangeArrowheads="1"/>
              </p:cNvSpPr>
              <p:nvPr/>
            </p:nvSpPr>
            <p:spPr bwMode="auto">
              <a:xfrm>
                <a:off x="3820" y="2474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66</a:t>
                </a:r>
                <a:endParaRPr lang="fr-FR"/>
              </a:p>
            </p:txBody>
          </p:sp>
          <p:sp>
            <p:nvSpPr>
              <p:cNvPr id="39016" name="Rectangle 288"/>
              <p:cNvSpPr>
                <a:spLocks noChangeArrowheads="1"/>
              </p:cNvSpPr>
              <p:nvPr/>
            </p:nvSpPr>
            <p:spPr bwMode="auto">
              <a:xfrm>
                <a:off x="3965" y="247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17" name="Rectangle 289"/>
              <p:cNvSpPr>
                <a:spLocks noChangeArrowheads="1"/>
              </p:cNvSpPr>
              <p:nvPr/>
            </p:nvSpPr>
            <p:spPr bwMode="auto">
              <a:xfrm>
                <a:off x="4165" y="2474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7,4</a:t>
                </a:r>
                <a:endParaRPr lang="fr-FR"/>
              </a:p>
            </p:txBody>
          </p:sp>
          <p:sp>
            <p:nvSpPr>
              <p:cNvPr id="39018" name="Rectangle 290"/>
              <p:cNvSpPr>
                <a:spLocks noChangeArrowheads="1"/>
              </p:cNvSpPr>
              <p:nvPr/>
            </p:nvSpPr>
            <p:spPr bwMode="auto">
              <a:xfrm>
                <a:off x="4347" y="247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19" name="Rectangle 291"/>
              <p:cNvSpPr>
                <a:spLocks noChangeArrowheads="1"/>
              </p:cNvSpPr>
              <p:nvPr/>
            </p:nvSpPr>
            <p:spPr bwMode="auto">
              <a:xfrm>
                <a:off x="4563" y="2474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2,8</a:t>
                </a:r>
                <a:endParaRPr lang="fr-FR"/>
              </a:p>
            </p:txBody>
          </p:sp>
          <p:sp>
            <p:nvSpPr>
              <p:cNvPr id="39020" name="Rectangle 292"/>
              <p:cNvSpPr>
                <a:spLocks noChangeArrowheads="1"/>
              </p:cNvSpPr>
              <p:nvPr/>
            </p:nvSpPr>
            <p:spPr bwMode="auto">
              <a:xfrm>
                <a:off x="4745" y="247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21" name="Rectangle 293"/>
              <p:cNvSpPr>
                <a:spLocks noChangeArrowheads="1"/>
              </p:cNvSpPr>
              <p:nvPr/>
            </p:nvSpPr>
            <p:spPr bwMode="auto">
              <a:xfrm>
                <a:off x="521" y="2611"/>
                <a:ext cx="110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Panicum maximun V</a:t>
                </a:r>
                <a:endParaRPr lang="fr-FR"/>
              </a:p>
            </p:txBody>
          </p:sp>
          <p:sp>
            <p:nvSpPr>
              <p:cNvPr id="39022" name="Rectangle 294"/>
              <p:cNvSpPr>
                <a:spLocks noChangeArrowheads="1"/>
              </p:cNvSpPr>
              <p:nvPr/>
            </p:nvSpPr>
            <p:spPr bwMode="auto">
              <a:xfrm>
                <a:off x="1713" y="2611"/>
                <a:ext cx="10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ar</a:t>
                </a:r>
                <a:endParaRPr lang="fr-FR"/>
              </a:p>
            </p:txBody>
          </p:sp>
          <p:sp>
            <p:nvSpPr>
              <p:cNvPr id="39023" name="Rectangle 295"/>
              <p:cNvSpPr>
                <a:spLocks noChangeArrowheads="1"/>
              </p:cNvSpPr>
              <p:nvPr/>
            </p:nvSpPr>
            <p:spPr bwMode="auto">
              <a:xfrm>
                <a:off x="1829" y="2611"/>
                <a:ext cx="27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. T58</a:t>
                </a:r>
                <a:endParaRPr lang="fr-FR"/>
              </a:p>
            </p:txBody>
          </p:sp>
          <p:sp>
            <p:nvSpPr>
              <p:cNvPr id="39024" name="Rectangle 296"/>
              <p:cNvSpPr>
                <a:spLocks noChangeArrowheads="1"/>
              </p:cNvSpPr>
              <p:nvPr/>
            </p:nvSpPr>
            <p:spPr bwMode="auto">
              <a:xfrm>
                <a:off x="2126" y="261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25" name="Rectangle 297"/>
              <p:cNvSpPr>
                <a:spLocks noChangeArrowheads="1"/>
              </p:cNvSpPr>
              <p:nvPr/>
            </p:nvSpPr>
            <p:spPr bwMode="auto">
              <a:xfrm>
                <a:off x="2424" y="2611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026" name="Rectangle 298"/>
              <p:cNvSpPr>
                <a:spLocks noChangeArrowheads="1"/>
              </p:cNvSpPr>
              <p:nvPr/>
            </p:nvSpPr>
            <p:spPr bwMode="auto">
              <a:xfrm>
                <a:off x="2722" y="261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27" name="Rectangle 299"/>
              <p:cNvSpPr>
                <a:spLocks noChangeArrowheads="1"/>
              </p:cNvSpPr>
              <p:nvPr/>
            </p:nvSpPr>
            <p:spPr bwMode="auto">
              <a:xfrm>
                <a:off x="2959" y="261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21</a:t>
                </a:r>
                <a:endParaRPr lang="fr-FR"/>
              </a:p>
            </p:txBody>
          </p:sp>
          <p:sp>
            <p:nvSpPr>
              <p:cNvPr id="39028" name="Rectangle 300"/>
              <p:cNvSpPr>
                <a:spLocks noChangeArrowheads="1"/>
              </p:cNvSpPr>
              <p:nvPr/>
            </p:nvSpPr>
            <p:spPr bwMode="auto">
              <a:xfrm>
                <a:off x="3104" y="261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29" name="Rectangle 301"/>
              <p:cNvSpPr>
                <a:spLocks noChangeArrowheads="1"/>
              </p:cNvSpPr>
              <p:nvPr/>
            </p:nvSpPr>
            <p:spPr bwMode="auto">
              <a:xfrm>
                <a:off x="3414" y="261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16</a:t>
                </a:r>
                <a:endParaRPr lang="fr-FR"/>
              </a:p>
            </p:txBody>
          </p:sp>
          <p:sp>
            <p:nvSpPr>
              <p:cNvPr id="39030" name="Rectangle 302"/>
              <p:cNvSpPr>
                <a:spLocks noChangeArrowheads="1"/>
              </p:cNvSpPr>
              <p:nvPr/>
            </p:nvSpPr>
            <p:spPr bwMode="auto">
              <a:xfrm>
                <a:off x="3559" y="261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31" name="Rectangle 303"/>
              <p:cNvSpPr>
                <a:spLocks noChangeArrowheads="1"/>
              </p:cNvSpPr>
              <p:nvPr/>
            </p:nvSpPr>
            <p:spPr bwMode="auto">
              <a:xfrm>
                <a:off x="3820" y="261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65</a:t>
                </a:r>
                <a:endParaRPr lang="fr-FR"/>
              </a:p>
            </p:txBody>
          </p:sp>
          <p:sp>
            <p:nvSpPr>
              <p:cNvPr id="39032" name="Rectangle 304"/>
              <p:cNvSpPr>
                <a:spLocks noChangeArrowheads="1"/>
              </p:cNvSpPr>
              <p:nvPr/>
            </p:nvSpPr>
            <p:spPr bwMode="auto">
              <a:xfrm>
                <a:off x="3965" y="261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33" name="Rectangle 305"/>
              <p:cNvSpPr>
                <a:spLocks noChangeArrowheads="1"/>
              </p:cNvSpPr>
              <p:nvPr/>
            </p:nvSpPr>
            <p:spPr bwMode="auto">
              <a:xfrm>
                <a:off x="4165" y="2611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7,4</a:t>
                </a:r>
                <a:endParaRPr lang="fr-FR"/>
              </a:p>
            </p:txBody>
          </p:sp>
          <p:sp>
            <p:nvSpPr>
              <p:cNvPr id="39034" name="Rectangle 306"/>
              <p:cNvSpPr>
                <a:spLocks noChangeArrowheads="1"/>
              </p:cNvSpPr>
              <p:nvPr/>
            </p:nvSpPr>
            <p:spPr bwMode="auto">
              <a:xfrm>
                <a:off x="4347" y="261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35" name="Rectangle 307"/>
              <p:cNvSpPr>
                <a:spLocks noChangeArrowheads="1"/>
              </p:cNvSpPr>
              <p:nvPr/>
            </p:nvSpPr>
            <p:spPr bwMode="auto">
              <a:xfrm>
                <a:off x="4563" y="2611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3,2</a:t>
                </a:r>
                <a:endParaRPr lang="fr-FR"/>
              </a:p>
            </p:txBody>
          </p:sp>
          <p:sp>
            <p:nvSpPr>
              <p:cNvPr id="39036" name="Rectangle 308"/>
              <p:cNvSpPr>
                <a:spLocks noChangeArrowheads="1"/>
              </p:cNvSpPr>
              <p:nvPr/>
            </p:nvSpPr>
            <p:spPr bwMode="auto">
              <a:xfrm>
                <a:off x="4745" y="261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37" name="Rectangle 309"/>
              <p:cNvSpPr>
                <a:spLocks noChangeArrowheads="1"/>
              </p:cNvSpPr>
              <p:nvPr/>
            </p:nvSpPr>
            <p:spPr bwMode="auto">
              <a:xfrm>
                <a:off x="521" y="2748"/>
                <a:ext cx="125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Pennisetum purpureum</a:t>
                </a:r>
                <a:endParaRPr lang="fr-FR"/>
              </a:p>
            </p:txBody>
          </p:sp>
          <p:sp>
            <p:nvSpPr>
              <p:cNvPr id="39038" name="Rectangle 310"/>
              <p:cNvSpPr>
                <a:spLocks noChangeArrowheads="1"/>
              </p:cNvSpPr>
              <p:nvPr/>
            </p:nvSpPr>
            <p:spPr bwMode="auto">
              <a:xfrm>
                <a:off x="1873" y="274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39" name="Rectangle 311"/>
              <p:cNvSpPr>
                <a:spLocks noChangeArrowheads="1"/>
              </p:cNvSpPr>
              <p:nvPr/>
            </p:nvSpPr>
            <p:spPr bwMode="auto">
              <a:xfrm>
                <a:off x="2424" y="2747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040" name="Rectangle 312"/>
              <p:cNvSpPr>
                <a:spLocks noChangeArrowheads="1"/>
              </p:cNvSpPr>
              <p:nvPr/>
            </p:nvSpPr>
            <p:spPr bwMode="auto">
              <a:xfrm>
                <a:off x="2722" y="2747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41" name="Rectangle 313"/>
              <p:cNvSpPr>
                <a:spLocks noChangeArrowheads="1"/>
              </p:cNvSpPr>
              <p:nvPr/>
            </p:nvSpPr>
            <p:spPr bwMode="auto">
              <a:xfrm>
                <a:off x="2959" y="2747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24</a:t>
                </a:r>
                <a:endParaRPr lang="fr-FR"/>
              </a:p>
            </p:txBody>
          </p:sp>
          <p:sp>
            <p:nvSpPr>
              <p:cNvPr id="39042" name="Rectangle 314"/>
              <p:cNvSpPr>
                <a:spLocks noChangeArrowheads="1"/>
              </p:cNvSpPr>
              <p:nvPr/>
            </p:nvSpPr>
            <p:spPr bwMode="auto">
              <a:xfrm>
                <a:off x="3104" y="2747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43" name="Rectangle 315"/>
              <p:cNvSpPr>
                <a:spLocks noChangeArrowheads="1"/>
              </p:cNvSpPr>
              <p:nvPr/>
            </p:nvSpPr>
            <p:spPr bwMode="auto">
              <a:xfrm>
                <a:off x="3414" y="2747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11</a:t>
                </a:r>
                <a:endParaRPr lang="fr-FR"/>
              </a:p>
            </p:txBody>
          </p:sp>
          <p:sp>
            <p:nvSpPr>
              <p:cNvPr id="39044" name="Rectangle 316"/>
              <p:cNvSpPr>
                <a:spLocks noChangeArrowheads="1"/>
              </p:cNvSpPr>
              <p:nvPr/>
            </p:nvSpPr>
            <p:spPr bwMode="auto">
              <a:xfrm>
                <a:off x="3559" y="2747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45" name="Rectangle 317"/>
              <p:cNvSpPr>
                <a:spLocks noChangeArrowheads="1"/>
              </p:cNvSpPr>
              <p:nvPr/>
            </p:nvSpPr>
            <p:spPr bwMode="auto">
              <a:xfrm>
                <a:off x="3820" y="2747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62</a:t>
                </a:r>
                <a:endParaRPr lang="fr-FR"/>
              </a:p>
            </p:txBody>
          </p:sp>
          <p:sp>
            <p:nvSpPr>
              <p:cNvPr id="39046" name="Rectangle 318"/>
              <p:cNvSpPr>
                <a:spLocks noChangeArrowheads="1"/>
              </p:cNvSpPr>
              <p:nvPr/>
            </p:nvSpPr>
            <p:spPr bwMode="auto">
              <a:xfrm>
                <a:off x="3965" y="2747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47" name="Rectangle 319"/>
              <p:cNvSpPr>
                <a:spLocks noChangeArrowheads="1"/>
              </p:cNvSpPr>
              <p:nvPr/>
            </p:nvSpPr>
            <p:spPr bwMode="auto">
              <a:xfrm>
                <a:off x="4165" y="2747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3,6</a:t>
                </a:r>
                <a:endParaRPr lang="fr-FR"/>
              </a:p>
            </p:txBody>
          </p:sp>
          <p:sp>
            <p:nvSpPr>
              <p:cNvPr id="39048" name="Rectangle 320"/>
              <p:cNvSpPr>
                <a:spLocks noChangeArrowheads="1"/>
              </p:cNvSpPr>
              <p:nvPr/>
            </p:nvSpPr>
            <p:spPr bwMode="auto">
              <a:xfrm>
                <a:off x="4347" y="2747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49" name="Rectangle 321"/>
              <p:cNvSpPr>
                <a:spLocks noChangeArrowheads="1"/>
              </p:cNvSpPr>
              <p:nvPr/>
            </p:nvSpPr>
            <p:spPr bwMode="auto">
              <a:xfrm>
                <a:off x="4563" y="2747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1,5</a:t>
                </a:r>
                <a:endParaRPr lang="fr-FR"/>
              </a:p>
            </p:txBody>
          </p:sp>
          <p:sp>
            <p:nvSpPr>
              <p:cNvPr id="39050" name="Rectangle 322"/>
              <p:cNvSpPr>
                <a:spLocks noChangeArrowheads="1"/>
              </p:cNvSpPr>
              <p:nvPr/>
            </p:nvSpPr>
            <p:spPr bwMode="auto">
              <a:xfrm>
                <a:off x="4745" y="2747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51" name="Rectangle 323"/>
              <p:cNvSpPr>
                <a:spLocks noChangeArrowheads="1"/>
              </p:cNvSpPr>
              <p:nvPr/>
            </p:nvSpPr>
            <p:spPr bwMode="auto">
              <a:xfrm>
                <a:off x="521" y="2884"/>
                <a:ext cx="131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Psophocarpus scandens</a:t>
                </a:r>
                <a:endParaRPr lang="fr-FR"/>
              </a:p>
            </p:txBody>
          </p:sp>
          <p:sp>
            <p:nvSpPr>
              <p:cNvPr id="39052" name="Rectangle 324"/>
              <p:cNvSpPr>
                <a:spLocks noChangeArrowheads="1"/>
              </p:cNvSpPr>
              <p:nvPr/>
            </p:nvSpPr>
            <p:spPr bwMode="auto">
              <a:xfrm>
                <a:off x="1946" y="288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53" name="Rectangle 325"/>
              <p:cNvSpPr>
                <a:spLocks noChangeArrowheads="1"/>
              </p:cNvSpPr>
              <p:nvPr/>
            </p:nvSpPr>
            <p:spPr bwMode="auto">
              <a:xfrm>
                <a:off x="2424" y="2884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</a:t>
                </a:r>
                <a:endParaRPr lang="fr-FR"/>
              </a:p>
            </p:txBody>
          </p:sp>
          <p:sp>
            <p:nvSpPr>
              <p:cNvPr id="39054" name="Rectangle 326"/>
              <p:cNvSpPr>
                <a:spLocks noChangeArrowheads="1"/>
              </p:cNvSpPr>
              <p:nvPr/>
            </p:nvSpPr>
            <p:spPr bwMode="auto">
              <a:xfrm>
                <a:off x="2685" y="288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t</a:t>
                </a:r>
                <a:endParaRPr lang="fr-FR"/>
              </a:p>
            </p:txBody>
          </p:sp>
          <p:sp>
            <p:nvSpPr>
              <p:cNvPr id="39055" name="Rectangle 327"/>
              <p:cNvSpPr>
                <a:spLocks noChangeArrowheads="1"/>
              </p:cNvSpPr>
              <p:nvPr/>
            </p:nvSpPr>
            <p:spPr bwMode="auto">
              <a:xfrm>
                <a:off x="2722" y="288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56" name="Rectangle 328"/>
              <p:cNvSpPr>
                <a:spLocks noChangeArrowheads="1"/>
              </p:cNvSpPr>
              <p:nvPr/>
            </p:nvSpPr>
            <p:spPr bwMode="auto">
              <a:xfrm>
                <a:off x="2959" y="2884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15</a:t>
                </a:r>
                <a:endParaRPr lang="fr-FR"/>
              </a:p>
            </p:txBody>
          </p:sp>
          <p:sp>
            <p:nvSpPr>
              <p:cNvPr id="39057" name="Rectangle 329"/>
              <p:cNvSpPr>
                <a:spLocks noChangeArrowheads="1"/>
              </p:cNvSpPr>
              <p:nvPr/>
            </p:nvSpPr>
            <p:spPr bwMode="auto">
              <a:xfrm>
                <a:off x="3104" y="288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58" name="Rectangle 330"/>
              <p:cNvSpPr>
                <a:spLocks noChangeArrowheads="1"/>
              </p:cNvSpPr>
              <p:nvPr/>
            </p:nvSpPr>
            <p:spPr bwMode="auto">
              <a:xfrm>
                <a:off x="3414" y="2884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33</a:t>
                </a:r>
                <a:endParaRPr lang="fr-FR"/>
              </a:p>
            </p:txBody>
          </p:sp>
          <p:sp>
            <p:nvSpPr>
              <p:cNvPr id="39059" name="Rectangle 331"/>
              <p:cNvSpPr>
                <a:spLocks noChangeArrowheads="1"/>
              </p:cNvSpPr>
              <p:nvPr/>
            </p:nvSpPr>
            <p:spPr bwMode="auto">
              <a:xfrm>
                <a:off x="3559" y="288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60" name="Rectangle 332"/>
              <p:cNvSpPr>
                <a:spLocks noChangeArrowheads="1"/>
              </p:cNvSpPr>
              <p:nvPr/>
            </p:nvSpPr>
            <p:spPr bwMode="auto">
              <a:xfrm>
                <a:off x="3820" y="2884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32</a:t>
                </a:r>
                <a:endParaRPr lang="fr-FR"/>
              </a:p>
            </p:txBody>
          </p:sp>
          <p:sp>
            <p:nvSpPr>
              <p:cNvPr id="39061" name="Rectangle 333"/>
              <p:cNvSpPr>
                <a:spLocks noChangeArrowheads="1"/>
              </p:cNvSpPr>
              <p:nvPr/>
            </p:nvSpPr>
            <p:spPr bwMode="auto">
              <a:xfrm>
                <a:off x="3965" y="288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62" name="Rectangle 334"/>
              <p:cNvSpPr>
                <a:spLocks noChangeArrowheads="1"/>
              </p:cNvSpPr>
              <p:nvPr/>
            </p:nvSpPr>
            <p:spPr bwMode="auto">
              <a:xfrm>
                <a:off x="4130" y="2884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14,5</a:t>
                </a:r>
                <a:endParaRPr lang="fr-FR"/>
              </a:p>
            </p:txBody>
          </p:sp>
          <p:sp>
            <p:nvSpPr>
              <p:cNvPr id="39063" name="Rectangle 335"/>
              <p:cNvSpPr>
                <a:spLocks noChangeArrowheads="1"/>
              </p:cNvSpPr>
              <p:nvPr/>
            </p:nvSpPr>
            <p:spPr bwMode="auto">
              <a:xfrm>
                <a:off x="4384" y="288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64" name="Rectangle 336"/>
              <p:cNvSpPr>
                <a:spLocks noChangeArrowheads="1"/>
              </p:cNvSpPr>
              <p:nvPr/>
            </p:nvSpPr>
            <p:spPr bwMode="auto">
              <a:xfrm>
                <a:off x="4563" y="2884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3,4</a:t>
                </a:r>
                <a:endParaRPr lang="fr-FR"/>
              </a:p>
            </p:txBody>
          </p:sp>
          <p:sp>
            <p:nvSpPr>
              <p:cNvPr id="39065" name="Rectangle 337"/>
              <p:cNvSpPr>
                <a:spLocks noChangeArrowheads="1"/>
              </p:cNvSpPr>
              <p:nvPr/>
            </p:nvSpPr>
            <p:spPr bwMode="auto">
              <a:xfrm>
                <a:off x="4745" y="2884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66" name="Rectangle 338"/>
              <p:cNvSpPr>
                <a:spLocks noChangeArrowheads="1"/>
              </p:cNvSpPr>
              <p:nvPr/>
            </p:nvSpPr>
            <p:spPr bwMode="auto">
              <a:xfrm>
                <a:off x="521" y="3021"/>
                <a:ext cx="119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Pueraria phaseoloides</a:t>
                </a:r>
                <a:endParaRPr lang="fr-FR"/>
              </a:p>
            </p:txBody>
          </p:sp>
          <p:sp>
            <p:nvSpPr>
              <p:cNvPr id="39067" name="Rectangle 339"/>
              <p:cNvSpPr>
                <a:spLocks noChangeArrowheads="1"/>
              </p:cNvSpPr>
              <p:nvPr/>
            </p:nvSpPr>
            <p:spPr bwMode="auto">
              <a:xfrm>
                <a:off x="1816" y="302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68" name="Rectangle 340"/>
              <p:cNvSpPr>
                <a:spLocks noChangeArrowheads="1"/>
              </p:cNvSpPr>
              <p:nvPr/>
            </p:nvSpPr>
            <p:spPr bwMode="auto">
              <a:xfrm>
                <a:off x="2424" y="3021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069" name="Rectangle 341"/>
              <p:cNvSpPr>
                <a:spLocks noChangeArrowheads="1"/>
              </p:cNvSpPr>
              <p:nvPr/>
            </p:nvSpPr>
            <p:spPr bwMode="auto">
              <a:xfrm>
                <a:off x="2722" y="302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70" name="Rectangle 342"/>
              <p:cNvSpPr>
                <a:spLocks noChangeArrowheads="1"/>
              </p:cNvSpPr>
              <p:nvPr/>
            </p:nvSpPr>
            <p:spPr bwMode="auto">
              <a:xfrm>
                <a:off x="2959" y="302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23</a:t>
                </a:r>
                <a:endParaRPr lang="fr-FR"/>
              </a:p>
            </p:txBody>
          </p:sp>
          <p:sp>
            <p:nvSpPr>
              <p:cNvPr id="39071" name="Rectangle 343"/>
              <p:cNvSpPr>
                <a:spLocks noChangeArrowheads="1"/>
              </p:cNvSpPr>
              <p:nvPr/>
            </p:nvSpPr>
            <p:spPr bwMode="auto">
              <a:xfrm>
                <a:off x="3104" y="302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72" name="Rectangle 344"/>
              <p:cNvSpPr>
                <a:spLocks noChangeArrowheads="1"/>
              </p:cNvSpPr>
              <p:nvPr/>
            </p:nvSpPr>
            <p:spPr bwMode="auto">
              <a:xfrm>
                <a:off x="3414" y="302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22</a:t>
                </a:r>
                <a:endParaRPr lang="fr-FR"/>
              </a:p>
            </p:txBody>
          </p:sp>
          <p:sp>
            <p:nvSpPr>
              <p:cNvPr id="39073" name="Rectangle 345"/>
              <p:cNvSpPr>
                <a:spLocks noChangeArrowheads="1"/>
              </p:cNvSpPr>
              <p:nvPr/>
            </p:nvSpPr>
            <p:spPr bwMode="auto">
              <a:xfrm>
                <a:off x="3559" y="302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74" name="Rectangle 346"/>
              <p:cNvSpPr>
                <a:spLocks noChangeArrowheads="1"/>
              </p:cNvSpPr>
              <p:nvPr/>
            </p:nvSpPr>
            <p:spPr bwMode="auto">
              <a:xfrm>
                <a:off x="3820" y="3021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49</a:t>
                </a:r>
                <a:endParaRPr lang="fr-FR"/>
              </a:p>
            </p:txBody>
          </p:sp>
          <p:sp>
            <p:nvSpPr>
              <p:cNvPr id="39075" name="Rectangle 347"/>
              <p:cNvSpPr>
                <a:spLocks noChangeArrowheads="1"/>
              </p:cNvSpPr>
              <p:nvPr/>
            </p:nvSpPr>
            <p:spPr bwMode="auto">
              <a:xfrm>
                <a:off x="3965" y="302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76" name="Rectangle 348"/>
              <p:cNvSpPr>
                <a:spLocks noChangeArrowheads="1"/>
              </p:cNvSpPr>
              <p:nvPr/>
            </p:nvSpPr>
            <p:spPr bwMode="auto">
              <a:xfrm>
                <a:off x="4130" y="3021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10,5</a:t>
                </a:r>
                <a:endParaRPr lang="fr-FR"/>
              </a:p>
            </p:txBody>
          </p:sp>
          <p:sp>
            <p:nvSpPr>
              <p:cNvPr id="39077" name="Rectangle 349"/>
              <p:cNvSpPr>
                <a:spLocks noChangeArrowheads="1"/>
              </p:cNvSpPr>
              <p:nvPr/>
            </p:nvSpPr>
            <p:spPr bwMode="auto">
              <a:xfrm>
                <a:off x="4384" y="302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78" name="Rectangle 350"/>
              <p:cNvSpPr>
                <a:spLocks noChangeArrowheads="1"/>
              </p:cNvSpPr>
              <p:nvPr/>
            </p:nvSpPr>
            <p:spPr bwMode="auto">
              <a:xfrm>
                <a:off x="4563" y="3021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2,7</a:t>
                </a:r>
                <a:endParaRPr lang="fr-FR"/>
              </a:p>
            </p:txBody>
          </p:sp>
          <p:sp>
            <p:nvSpPr>
              <p:cNvPr id="39079" name="Rectangle 351"/>
              <p:cNvSpPr>
                <a:spLocks noChangeArrowheads="1"/>
              </p:cNvSpPr>
              <p:nvPr/>
            </p:nvSpPr>
            <p:spPr bwMode="auto">
              <a:xfrm>
                <a:off x="4745" y="3021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80" name="Rectangle 352"/>
              <p:cNvSpPr>
                <a:spLocks noChangeArrowheads="1"/>
              </p:cNvSpPr>
              <p:nvPr/>
            </p:nvSpPr>
            <p:spPr bwMode="auto">
              <a:xfrm>
                <a:off x="521" y="3158"/>
                <a:ext cx="80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Saccharum offi</a:t>
                </a:r>
                <a:endParaRPr lang="fr-FR"/>
              </a:p>
            </p:txBody>
          </p:sp>
          <p:sp>
            <p:nvSpPr>
              <p:cNvPr id="39081" name="Rectangle 353"/>
              <p:cNvSpPr>
                <a:spLocks noChangeArrowheads="1"/>
              </p:cNvSpPr>
              <p:nvPr/>
            </p:nvSpPr>
            <p:spPr bwMode="auto">
              <a:xfrm>
                <a:off x="1388" y="3158"/>
                <a:ext cx="8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ci</a:t>
                </a:r>
                <a:endParaRPr lang="fr-FR"/>
              </a:p>
            </p:txBody>
          </p:sp>
          <p:sp>
            <p:nvSpPr>
              <p:cNvPr id="39082" name="Rectangle 354"/>
              <p:cNvSpPr>
                <a:spLocks noChangeArrowheads="1"/>
              </p:cNvSpPr>
              <p:nvPr/>
            </p:nvSpPr>
            <p:spPr bwMode="auto">
              <a:xfrm>
                <a:off x="1483" y="3158"/>
                <a:ext cx="3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narum</a:t>
                </a:r>
                <a:endParaRPr lang="fr-FR"/>
              </a:p>
            </p:txBody>
          </p:sp>
          <p:sp>
            <p:nvSpPr>
              <p:cNvPr id="39083" name="Rectangle 355"/>
              <p:cNvSpPr>
                <a:spLocks noChangeArrowheads="1"/>
              </p:cNvSpPr>
              <p:nvPr/>
            </p:nvSpPr>
            <p:spPr bwMode="auto">
              <a:xfrm>
                <a:off x="1850" y="315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84" name="Rectangle 356"/>
              <p:cNvSpPr>
                <a:spLocks noChangeArrowheads="1"/>
              </p:cNvSpPr>
              <p:nvPr/>
            </p:nvSpPr>
            <p:spPr bwMode="auto">
              <a:xfrm>
                <a:off x="2364" y="3158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Leaves</a:t>
                </a:r>
                <a:endParaRPr lang="fr-FR"/>
              </a:p>
            </p:txBody>
          </p:sp>
          <p:sp>
            <p:nvSpPr>
              <p:cNvPr id="39085" name="Rectangle 357"/>
              <p:cNvSpPr>
                <a:spLocks noChangeArrowheads="1"/>
              </p:cNvSpPr>
              <p:nvPr/>
            </p:nvSpPr>
            <p:spPr bwMode="auto">
              <a:xfrm>
                <a:off x="2783" y="315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86" name="Rectangle 358"/>
              <p:cNvSpPr>
                <a:spLocks noChangeArrowheads="1"/>
              </p:cNvSpPr>
              <p:nvPr/>
            </p:nvSpPr>
            <p:spPr bwMode="auto">
              <a:xfrm>
                <a:off x="2959" y="315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29</a:t>
                </a:r>
                <a:endParaRPr lang="fr-FR"/>
              </a:p>
            </p:txBody>
          </p:sp>
          <p:sp>
            <p:nvSpPr>
              <p:cNvPr id="39087" name="Rectangle 359"/>
              <p:cNvSpPr>
                <a:spLocks noChangeArrowheads="1"/>
              </p:cNvSpPr>
              <p:nvPr/>
            </p:nvSpPr>
            <p:spPr bwMode="auto">
              <a:xfrm>
                <a:off x="3104" y="315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88" name="Rectangle 360"/>
              <p:cNvSpPr>
                <a:spLocks noChangeArrowheads="1"/>
              </p:cNvSpPr>
              <p:nvPr/>
            </p:nvSpPr>
            <p:spPr bwMode="auto">
              <a:xfrm>
                <a:off x="3450" y="3158"/>
                <a:ext cx="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</a:t>
                </a:r>
                <a:endParaRPr lang="fr-FR"/>
              </a:p>
            </p:txBody>
          </p:sp>
          <p:sp>
            <p:nvSpPr>
              <p:cNvPr id="39089" name="Rectangle 361"/>
              <p:cNvSpPr>
                <a:spLocks noChangeArrowheads="1"/>
              </p:cNvSpPr>
              <p:nvPr/>
            </p:nvSpPr>
            <p:spPr bwMode="auto">
              <a:xfrm>
                <a:off x="3523" y="315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90" name="Rectangle 362"/>
              <p:cNvSpPr>
                <a:spLocks noChangeArrowheads="1"/>
              </p:cNvSpPr>
              <p:nvPr/>
            </p:nvSpPr>
            <p:spPr bwMode="auto">
              <a:xfrm>
                <a:off x="3820" y="3158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58</a:t>
                </a:r>
                <a:endParaRPr lang="fr-FR"/>
              </a:p>
            </p:txBody>
          </p:sp>
          <p:sp>
            <p:nvSpPr>
              <p:cNvPr id="39091" name="Rectangle 363"/>
              <p:cNvSpPr>
                <a:spLocks noChangeArrowheads="1"/>
              </p:cNvSpPr>
              <p:nvPr/>
            </p:nvSpPr>
            <p:spPr bwMode="auto">
              <a:xfrm>
                <a:off x="3965" y="315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92" name="Rectangle 364"/>
              <p:cNvSpPr>
                <a:spLocks noChangeArrowheads="1"/>
              </p:cNvSpPr>
              <p:nvPr/>
            </p:nvSpPr>
            <p:spPr bwMode="auto">
              <a:xfrm>
                <a:off x="4165" y="3158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4,6</a:t>
                </a:r>
                <a:endParaRPr lang="fr-FR"/>
              </a:p>
            </p:txBody>
          </p:sp>
          <p:sp>
            <p:nvSpPr>
              <p:cNvPr id="39093" name="Rectangle 365"/>
              <p:cNvSpPr>
                <a:spLocks noChangeArrowheads="1"/>
              </p:cNvSpPr>
              <p:nvPr/>
            </p:nvSpPr>
            <p:spPr bwMode="auto">
              <a:xfrm>
                <a:off x="4347" y="315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94" name="Rectangle 366"/>
              <p:cNvSpPr>
                <a:spLocks noChangeArrowheads="1"/>
              </p:cNvSpPr>
              <p:nvPr/>
            </p:nvSpPr>
            <p:spPr bwMode="auto">
              <a:xfrm>
                <a:off x="4563" y="3158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0,9</a:t>
                </a:r>
                <a:endParaRPr lang="fr-FR"/>
              </a:p>
            </p:txBody>
          </p:sp>
          <p:sp>
            <p:nvSpPr>
              <p:cNvPr id="39095" name="Rectangle 367"/>
              <p:cNvSpPr>
                <a:spLocks noChangeArrowheads="1"/>
              </p:cNvSpPr>
              <p:nvPr/>
            </p:nvSpPr>
            <p:spPr bwMode="auto">
              <a:xfrm>
                <a:off x="4745" y="315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96" name="Rectangle 368"/>
              <p:cNvSpPr>
                <a:spLocks noChangeArrowheads="1"/>
              </p:cNvSpPr>
              <p:nvPr/>
            </p:nvSpPr>
            <p:spPr bwMode="auto">
              <a:xfrm>
                <a:off x="521" y="3295"/>
                <a:ext cx="129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Stylosanthes guianensis</a:t>
                </a:r>
                <a:endParaRPr lang="fr-FR"/>
              </a:p>
            </p:txBody>
          </p:sp>
          <p:sp>
            <p:nvSpPr>
              <p:cNvPr id="39097" name="Rectangle 369"/>
              <p:cNvSpPr>
                <a:spLocks noChangeArrowheads="1"/>
              </p:cNvSpPr>
              <p:nvPr/>
            </p:nvSpPr>
            <p:spPr bwMode="auto">
              <a:xfrm>
                <a:off x="1924" y="329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098" name="Rectangle 370"/>
              <p:cNvSpPr>
                <a:spLocks noChangeArrowheads="1"/>
              </p:cNvSpPr>
              <p:nvPr/>
            </p:nvSpPr>
            <p:spPr bwMode="auto">
              <a:xfrm>
                <a:off x="2424" y="3295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099" name="Rectangle 371"/>
              <p:cNvSpPr>
                <a:spLocks noChangeArrowheads="1"/>
              </p:cNvSpPr>
              <p:nvPr/>
            </p:nvSpPr>
            <p:spPr bwMode="auto">
              <a:xfrm>
                <a:off x="2722" y="329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00" name="Rectangle 372"/>
              <p:cNvSpPr>
                <a:spLocks noChangeArrowheads="1"/>
              </p:cNvSpPr>
              <p:nvPr/>
            </p:nvSpPr>
            <p:spPr bwMode="auto">
              <a:xfrm>
                <a:off x="2959" y="3295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26</a:t>
                </a:r>
                <a:endParaRPr lang="fr-FR"/>
              </a:p>
            </p:txBody>
          </p:sp>
          <p:sp>
            <p:nvSpPr>
              <p:cNvPr id="39101" name="Rectangle 373"/>
              <p:cNvSpPr>
                <a:spLocks noChangeArrowheads="1"/>
              </p:cNvSpPr>
              <p:nvPr/>
            </p:nvSpPr>
            <p:spPr bwMode="auto">
              <a:xfrm>
                <a:off x="3104" y="329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02" name="Rectangle 374"/>
              <p:cNvSpPr>
                <a:spLocks noChangeArrowheads="1"/>
              </p:cNvSpPr>
              <p:nvPr/>
            </p:nvSpPr>
            <p:spPr bwMode="auto">
              <a:xfrm>
                <a:off x="3414" y="3295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21</a:t>
                </a:r>
                <a:endParaRPr lang="fr-FR"/>
              </a:p>
            </p:txBody>
          </p:sp>
          <p:sp>
            <p:nvSpPr>
              <p:cNvPr id="39103" name="Rectangle 375"/>
              <p:cNvSpPr>
                <a:spLocks noChangeArrowheads="1"/>
              </p:cNvSpPr>
              <p:nvPr/>
            </p:nvSpPr>
            <p:spPr bwMode="auto">
              <a:xfrm>
                <a:off x="3559" y="329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04" name="Rectangle 376"/>
              <p:cNvSpPr>
                <a:spLocks noChangeArrowheads="1"/>
              </p:cNvSpPr>
              <p:nvPr/>
            </p:nvSpPr>
            <p:spPr bwMode="auto">
              <a:xfrm>
                <a:off x="3820" y="3295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38</a:t>
                </a:r>
                <a:endParaRPr lang="fr-FR"/>
              </a:p>
            </p:txBody>
          </p:sp>
          <p:sp>
            <p:nvSpPr>
              <p:cNvPr id="39105" name="Rectangle 377"/>
              <p:cNvSpPr>
                <a:spLocks noChangeArrowheads="1"/>
              </p:cNvSpPr>
              <p:nvPr/>
            </p:nvSpPr>
            <p:spPr bwMode="auto">
              <a:xfrm>
                <a:off x="3965" y="329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06" name="Rectangle 378"/>
              <p:cNvSpPr>
                <a:spLocks noChangeArrowheads="1"/>
              </p:cNvSpPr>
              <p:nvPr/>
            </p:nvSpPr>
            <p:spPr bwMode="auto">
              <a:xfrm>
                <a:off x="4130" y="3295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21,9</a:t>
                </a:r>
                <a:endParaRPr lang="fr-FR"/>
              </a:p>
            </p:txBody>
          </p:sp>
          <p:sp>
            <p:nvSpPr>
              <p:cNvPr id="39107" name="Rectangle 379"/>
              <p:cNvSpPr>
                <a:spLocks noChangeArrowheads="1"/>
              </p:cNvSpPr>
              <p:nvPr/>
            </p:nvSpPr>
            <p:spPr bwMode="auto">
              <a:xfrm>
                <a:off x="4384" y="329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08" name="Rectangle 380"/>
              <p:cNvSpPr>
                <a:spLocks noChangeArrowheads="1"/>
              </p:cNvSpPr>
              <p:nvPr/>
            </p:nvSpPr>
            <p:spPr bwMode="auto">
              <a:xfrm>
                <a:off x="4563" y="3295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4,8</a:t>
                </a:r>
                <a:endParaRPr lang="fr-FR"/>
              </a:p>
            </p:txBody>
          </p:sp>
          <p:sp>
            <p:nvSpPr>
              <p:cNvPr id="39109" name="Rectangle 381"/>
              <p:cNvSpPr>
                <a:spLocks noChangeArrowheads="1"/>
              </p:cNvSpPr>
              <p:nvPr/>
            </p:nvSpPr>
            <p:spPr bwMode="auto">
              <a:xfrm>
                <a:off x="4745" y="3295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10" name="Rectangle 382"/>
              <p:cNvSpPr>
                <a:spLocks noChangeArrowheads="1"/>
              </p:cNvSpPr>
              <p:nvPr/>
            </p:nvSpPr>
            <p:spPr bwMode="auto">
              <a:xfrm>
                <a:off x="521" y="3432"/>
                <a:ext cx="9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Trypsacum laxum</a:t>
                </a:r>
                <a:endParaRPr lang="fr-FR"/>
              </a:p>
            </p:txBody>
          </p:sp>
          <p:sp>
            <p:nvSpPr>
              <p:cNvPr id="39111" name="Rectangle 383"/>
              <p:cNvSpPr>
                <a:spLocks noChangeArrowheads="1"/>
              </p:cNvSpPr>
              <p:nvPr/>
            </p:nvSpPr>
            <p:spPr bwMode="auto">
              <a:xfrm>
                <a:off x="1547" y="343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12" name="Rectangle 384"/>
              <p:cNvSpPr>
                <a:spLocks noChangeArrowheads="1"/>
              </p:cNvSpPr>
              <p:nvPr/>
            </p:nvSpPr>
            <p:spPr bwMode="auto">
              <a:xfrm>
                <a:off x="2424" y="3432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113" name="Rectangle 385"/>
              <p:cNvSpPr>
                <a:spLocks noChangeArrowheads="1"/>
              </p:cNvSpPr>
              <p:nvPr/>
            </p:nvSpPr>
            <p:spPr bwMode="auto">
              <a:xfrm>
                <a:off x="2722" y="343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14" name="Rectangle 386"/>
              <p:cNvSpPr>
                <a:spLocks noChangeArrowheads="1"/>
              </p:cNvSpPr>
              <p:nvPr/>
            </p:nvSpPr>
            <p:spPr bwMode="auto">
              <a:xfrm>
                <a:off x="2959" y="3432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28</a:t>
                </a:r>
                <a:endParaRPr lang="fr-FR"/>
              </a:p>
            </p:txBody>
          </p:sp>
          <p:sp>
            <p:nvSpPr>
              <p:cNvPr id="39115" name="Rectangle 387"/>
              <p:cNvSpPr>
                <a:spLocks noChangeArrowheads="1"/>
              </p:cNvSpPr>
              <p:nvPr/>
            </p:nvSpPr>
            <p:spPr bwMode="auto">
              <a:xfrm>
                <a:off x="3104" y="343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16" name="Rectangle 388"/>
              <p:cNvSpPr>
                <a:spLocks noChangeArrowheads="1"/>
              </p:cNvSpPr>
              <p:nvPr/>
            </p:nvSpPr>
            <p:spPr bwMode="auto">
              <a:xfrm>
                <a:off x="3414" y="3432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12</a:t>
                </a:r>
                <a:endParaRPr lang="fr-FR"/>
              </a:p>
            </p:txBody>
          </p:sp>
          <p:sp>
            <p:nvSpPr>
              <p:cNvPr id="39117" name="Rectangle 389"/>
              <p:cNvSpPr>
                <a:spLocks noChangeArrowheads="1"/>
              </p:cNvSpPr>
              <p:nvPr/>
            </p:nvSpPr>
            <p:spPr bwMode="auto">
              <a:xfrm>
                <a:off x="3559" y="343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18" name="Rectangle 390"/>
              <p:cNvSpPr>
                <a:spLocks noChangeArrowheads="1"/>
              </p:cNvSpPr>
              <p:nvPr/>
            </p:nvSpPr>
            <p:spPr bwMode="auto">
              <a:xfrm>
                <a:off x="3820" y="3432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63</a:t>
                </a:r>
                <a:endParaRPr lang="fr-FR"/>
              </a:p>
            </p:txBody>
          </p:sp>
          <p:sp>
            <p:nvSpPr>
              <p:cNvPr id="39119" name="Rectangle 391"/>
              <p:cNvSpPr>
                <a:spLocks noChangeArrowheads="1"/>
              </p:cNvSpPr>
              <p:nvPr/>
            </p:nvSpPr>
            <p:spPr bwMode="auto">
              <a:xfrm>
                <a:off x="3965" y="343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20" name="Rectangle 392"/>
              <p:cNvSpPr>
                <a:spLocks noChangeArrowheads="1"/>
              </p:cNvSpPr>
              <p:nvPr/>
            </p:nvSpPr>
            <p:spPr bwMode="auto">
              <a:xfrm>
                <a:off x="4165" y="3432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4,0</a:t>
                </a:r>
                <a:endParaRPr lang="fr-FR"/>
              </a:p>
            </p:txBody>
          </p:sp>
          <p:sp>
            <p:nvSpPr>
              <p:cNvPr id="39121" name="Rectangle 393"/>
              <p:cNvSpPr>
                <a:spLocks noChangeArrowheads="1"/>
              </p:cNvSpPr>
              <p:nvPr/>
            </p:nvSpPr>
            <p:spPr bwMode="auto">
              <a:xfrm>
                <a:off x="4347" y="343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22" name="Rectangle 394"/>
              <p:cNvSpPr>
                <a:spLocks noChangeArrowheads="1"/>
              </p:cNvSpPr>
              <p:nvPr/>
            </p:nvSpPr>
            <p:spPr bwMode="auto">
              <a:xfrm>
                <a:off x="4563" y="3432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2,0</a:t>
                </a:r>
                <a:endParaRPr lang="fr-FR"/>
              </a:p>
            </p:txBody>
          </p:sp>
          <p:sp>
            <p:nvSpPr>
              <p:cNvPr id="39123" name="Rectangle 395"/>
              <p:cNvSpPr>
                <a:spLocks noChangeArrowheads="1"/>
              </p:cNvSpPr>
              <p:nvPr/>
            </p:nvSpPr>
            <p:spPr bwMode="auto">
              <a:xfrm>
                <a:off x="4745" y="3432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24" name="Rectangle 396"/>
              <p:cNvSpPr>
                <a:spLocks noChangeArrowheads="1"/>
              </p:cNvSpPr>
              <p:nvPr/>
            </p:nvSpPr>
            <p:spPr bwMode="auto">
              <a:xfrm>
                <a:off x="521" y="3569"/>
                <a:ext cx="95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Vigna unguiculata</a:t>
                </a:r>
                <a:endParaRPr lang="fr-FR"/>
              </a:p>
            </p:txBody>
          </p:sp>
          <p:sp>
            <p:nvSpPr>
              <p:cNvPr id="39125" name="Rectangle 397"/>
              <p:cNvSpPr>
                <a:spLocks noChangeArrowheads="1"/>
              </p:cNvSpPr>
              <p:nvPr/>
            </p:nvSpPr>
            <p:spPr bwMode="auto">
              <a:xfrm>
                <a:off x="1556" y="356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 i="1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26" name="Rectangle 398"/>
              <p:cNvSpPr>
                <a:spLocks noChangeArrowheads="1"/>
              </p:cNvSpPr>
              <p:nvPr/>
            </p:nvSpPr>
            <p:spPr bwMode="auto">
              <a:xfrm>
                <a:off x="2424" y="3569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Plant</a:t>
                </a:r>
                <a:endParaRPr lang="fr-FR"/>
              </a:p>
            </p:txBody>
          </p:sp>
          <p:sp>
            <p:nvSpPr>
              <p:cNvPr id="39127" name="Rectangle 399"/>
              <p:cNvSpPr>
                <a:spLocks noChangeArrowheads="1"/>
              </p:cNvSpPr>
              <p:nvPr/>
            </p:nvSpPr>
            <p:spPr bwMode="auto">
              <a:xfrm>
                <a:off x="2722" y="356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28" name="Rectangle 400"/>
              <p:cNvSpPr>
                <a:spLocks noChangeArrowheads="1"/>
              </p:cNvSpPr>
              <p:nvPr/>
            </p:nvSpPr>
            <p:spPr bwMode="auto">
              <a:xfrm>
                <a:off x="2959" y="3569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12</a:t>
                </a:r>
                <a:endParaRPr lang="fr-FR"/>
              </a:p>
            </p:txBody>
          </p:sp>
          <p:sp>
            <p:nvSpPr>
              <p:cNvPr id="39129" name="Rectangle 401"/>
              <p:cNvSpPr>
                <a:spLocks noChangeArrowheads="1"/>
              </p:cNvSpPr>
              <p:nvPr/>
            </p:nvSpPr>
            <p:spPr bwMode="auto">
              <a:xfrm>
                <a:off x="3104" y="356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30" name="Rectangle 402"/>
              <p:cNvSpPr>
                <a:spLocks noChangeArrowheads="1"/>
              </p:cNvSpPr>
              <p:nvPr/>
            </p:nvSpPr>
            <p:spPr bwMode="auto">
              <a:xfrm>
                <a:off x="3414" y="3569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28</a:t>
                </a:r>
                <a:endParaRPr lang="fr-FR"/>
              </a:p>
            </p:txBody>
          </p:sp>
          <p:sp>
            <p:nvSpPr>
              <p:cNvPr id="39131" name="Rectangle 403"/>
              <p:cNvSpPr>
                <a:spLocks noChangeArrowheads="1"/>
              </p:cNvSpPr>
              <p:nvPr/>
            </p:nvSpPr>
            <p:spPr bwMode="auto">
              <a:xfrm>
                <a:off x="3559" y="356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32" name="Rectangle 404"/>
              <p:cNvSpPr>
                <a:spLocks noChangeArrowheads="1"/>
              </p:cNvSpPr>
              <p:nvPr/>
            </p:nvSpPr>
            <p:spPr bwMode="auto">
              <a:xfrm>
                <a:off x="3820" y="3569"/>
                <a:ext cx="1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21</a:t>
                </a:r>
                <a:endParaRPr lang="fr-FR"/>
              </a:p>
            </p:txBody>
          </p:sp>
          <p:sp>
            <p:nvSpPr>
              <p:cNvPr id="39133" name="Rectangle 405"/>
              <p:cNvSpPr>
                <a:spLocks noChangeArrowheads="1"/>
              </p:cNvSpPr>
              <p:nvPr/>
            </p:nvSpPr>
            <p:spPr bwMode="auto">
              <a:xfrm>
                <a:off x="3965" y="356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34" name="Rectangle 406"/>
              <p:cNvSpPr>
                <a:spLocks noChangeArrowheads="1"/>
              </p:cNvSpPr>
              <p:nvPr/>
            </p:nvSpPr>
            <p:spPr bwMode="auto">
              <a:xfrm>
                <a:off x="4130" y="3569"/>
                <a:ext cx="23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37,0</a:t>
                </a:r>
                <a:endParaRPr lang="fr-FR"/>
              </a:p>
            </p:txBody>
          </p:sp>
          <p:sp>
            <p:nvSpPr>
              <p:cNvPr id="39135" name="Rectangle 407"/>
              <p:cNvSpPr>
                <a:spLocks noChangeArrowheads="1"/>
              </p:cNvSpPr>
              <p:nvPr/>
            </p:nvSpPr>
            <p:spPr bwMode="auto">
              <a:xfrm>
                <a:off x="4384" y="356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36" name="Rectangle 408"/>
              <p:cNvSpPr>
                <a:spLocks noChangeArrowheads="1"/>
              </p:cNvSpPr>
              <p:nvPr/>
            </p:nvSpPr>
            <p:spPr bwMode="auto">
              <a:xfrm>
                <a:off x="4563" y="3569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3,4</a:t>
                </a:r>
                <a:endParaRPr lang="fr-FR"/>
              </a:p>
            </p:txBody>
          </p:sp>
          <p:sp>
            <p:nvSpPr>
              <p:cNvPr id="39137" name="Rectangle 409"/>
              <p:cNvSpPr>
                <a:spLocks noChangeArrowheads="1"/>
              </p:cNvSpPr>
              <p:nvPr/>
            </p:nvSpPr>
            <p:spPr bwMode="auto">
              <a:xfrm>
                <a:off x="4745" y="3569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500">
                    <a:solidFill>
                      <a:srgbClr val="000000"/>
                    </a:solidFill>
                  </a:rPr>
                  <a:t> </a:t>
                </a:r>
                <a:endParaRPr lang="fr-FR"/>
              </a:p>
            </p:txBody>
          </p:sp>
          <p:sp>
            <p:nvSpPr>
              <p:cNvPr id="39138" name="Rectangle 410"/>
              <p:cNvSpPr>
                <a:spLocks noChangeArrowheads="1"/>
              </p:cNvSpPr>
              <p:nvPr/>
            </p:nvSpPr>
            <p:spPr bwMode="auto">
              <a:xfrm>
                <a:off x="482" y="3701"/>
                <a:ext cx="1850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39" name="Line 411"/>
              <p:cNvSpPr>
                <a:spLocks noChangeShapeType="1"/>
              </p:cNvSpPr>
              <p:nvPr/>
            </p:nvSpPr>
            <p:spPr bwMode="auto">
              <a:xfrm>
                <a:off x="482" y="3701"/>
                <a:ext cx="18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40" name="Rectangle 412"/>
              <p:cNvSpPr>
                <a:spLocks noChangeArrowheads="1"/>
              </p:cNvSpPr>
              <p:nvPr/>
            </p:nvSpPr>
            <p:spPr bwMode="auto">
              <a:xfrm>
                <a:off x="2325" y="3701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41" name="Line 413"/>
              <p:cNvSpPr>
                <a:spLocks noChangeShapeType="1"/>
              </p:cNvSpPr>
              <p:nvPr/>
            </p:nvSpPr>
            <p:spPr bwMode="auto">
              <a:xfrm>
                <a:off x="2325" y="3701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42" name="Line 414"/>
              <p:cNvSpPr>
                <a:spLocks noChangeShapeType="1"/>
              </p:cNvSpPr>
              <p:nvPr/>
            </p:nvSpPr>
            <p:spPr bwMode="auto">
              <a:xfrm>
                <a:off x="2325" y="3701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43" name="Rectangle 415"/>
              <p:cNvSpPr>
                <a:spLocks noChangeArrowheads="1"/>
              </p:cNvSpPr>
              <p:nvPr/>
            </p:nvSpPr>
            <p:spPr bwMode="auto">
              <a:xfrm>
                <a:off x="2338" y="3701"/>
                <a:ext cx="477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44" name="Line 416"/>
              <p:cNvSpPr>
                <a:spLocks noChangeShapeType="1"/>
              </p:cNvSpPr>
              <p:nvPr/>
            </p:nvSpPr>
            <p:spPr bwMode="auto">
              <a:xfrm>
                <a:off x="2338" y="3701"/>
                <a:ext cx="4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45" name="Rectangle 417"/>
              <p:cNvSpPr>
                <a:spLocks noChangeArrowheads="1"/>
              </p:cNvSpPr>
              <p:nvPr/>
            </p:nvSpPr>
            <p:spPr bwMode="auto">
              <a:xfrm>
                <a:off x="2808" y="3701"/>
                <a:ext cx="14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46" name="Line 418"/>
              <p:cNvSpPr>
                <a:spLocks noChangeShapeType="1"/>
              </p:cNvSpPr>
              <p:nvPr/>
            </p:nvSpPr>
            <p:spPr bwMode="auto">
              <a:xfrm>
                <a:off x="2808" y="3701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47" name="Line 419"/>
              <p:cNvSpPr>
                <a:spLocks noChangeShapeType="1"/>
              </p:cNvSpPr>
              <p:nvPr/>
            </p:nvSpPr>
            <p:spPr bwMode="auto">
              <a:xfrm>
                <a:off x="2808" y="3701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48" name="Rectangle 420"/>
              <p:cNvSpPr>
                <a:spLocks noChangeArrowheads="1"/>
              </p:cNvSpPr>
              <p:nvPr/>
            </p:nvSpPr>
            <p:spPr bwMode="auto">
              <a:xfrm>
                <a:off x="2822" y="3701"/>
                <a:ext cx="426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149" name="Line 421"/>
              <p:cNvSpPr>
                <a:spLocks noChangeShapeType="1"/>
              </p:cNvSpPr>
              <p:nvPr/>
            </p:nvSpPr>
            <p:spPr bwMode="auto">
              <a:xfrm>
                <a:off x="2822" y="3701"/>
                <a:ext cx="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929" name="Rectangle 423"/>
            <p:cNvSpPr>
              <a:spLocks noChangeArrowheads="1"/>
            </p:cNvSpPr>
            <p:nvPr/>
          </p:nvSpPr>
          <p:spPr bwMode="auto">
            <a:xfrm>
              <a:off x="3242" y="3701"/>
              <a:ext cx="13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8930" name="Line 424"/>
            <p:cNvSpPr>
              <a:spLocks noChangeShapeType="1"/>
            </p:cNvSpPr>
            <p:nvPr/>
          </p:nvSpPr>
          <p:spPr bwMode="auto">
            <a:xfrm>
              <a:off x="3242" y="3701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31" name="Line 425"/>
            <p:cNvSpPr>
              <a:spLocks noChangeShapeType="1"/>
            </p:cNvSpPr>
            <p:nvPr/>
          </p:nvSpPr>
          <p:spPr bwMode="auto">
            <a:xfrm>
              <a:off x="3242" y="370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32" name="Rectangle 426"/>
            <p:cNvSpPr>
              <a:spLocks noChangeArrowheads="1"/>
            </p:cNvSpPr>
            <p:nvPr/>
          </p:nvSpPr>
          <p:spPr bwMode="auto">
            <a:xfrm>
              <a:off x="3255" y="3701"/>
              <a:ext cx="47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8933" name="Line 427"/>
            <p:cNvSpPr>
              <a:spLocks noChangeShapeType="1"/>
            </p:cNvSpPr>
            <p:nvPr/>
          </p:nvSpPr>
          <p:spPr bwMode="auto">
            <a:xfrm>
              <a:off x="3255" y="3701"/>
              <a:ext cx="4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34" name="Rectangle 428"/>
            <p:cNvSpPr>
              <a:spLocks noChangeArrowheads="1"/>
            </p:cNvSpPr>
            <p:nvPr/>
          </p:nvSpPr>
          <p:spPr bwMode="auto">
            <a:xfrm>
              <a:off x="3720" y="3701"/>
              <a:ext cx="13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8935" name="Line 429"/>
            <p:cNvSpPr>
              <a:spLocks noChangeShapeType="1"/>
            </p:cNvSpPr>
            <p:nvPr/>
          </p:nvSpPr>
          <p:spPr bwMode="auto">
            <a:xfrm>
              <a:off x="3720" y="3701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36" name="Line 430"/>
            <p:cNvSpPr>
              <a:spLocks noChangeShapeType="1"/>
            </p:cNvSpPr>
            <p:nvPr/>
          </p:nvSpPr>
          <p:spPr bwMode="auto">
            <a:xfrm>
              <a:off x="3720" y="370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37" name="Rectangle 431"/>
            <p:cNvSpPr>
              <a:spLocks noChangeArrowheads="1"/>
            </p:cNvSpPr>
            <p:nvPr/>
          </p:nvSpPr>
          <p:spPr bwMode="auto">
            <a:xfrm>
              <a:off x="3733" y="3701"/>
              <a:ext cx="325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8938" name="Line 432"/>
            <p:cNvSpPr>
              <a:spLocks noChangeShapeType="1"/>
            </p:cNvSpPr>
            <p:nvPr/>
          </p:nvSpPr>
          <p:spPr bwMode="auto">
            <a:xfrm>
              <a:off x="3733" y="3701"/>
              <a:ext cx="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39" name="Rectangle 433"/>
            <p:cNvSpPr>
              <a:spLocks noChangeArrowheads="1"/>
            </p:cNvSpPr>
            <p:nvPr/>
          </p:nvSpPr>
          <p:spPr bwMode="auto">
            <a:xfrm>
              <a:off x="4052" y="3701"/>
              <a:ext cx="13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8940" name="Line 434"/>
            <p:cNvSpPr>
              <a:spLocks noChangeShapeType="1"/>
            </p:cNvSpPr>
            <p:nvPr/>
          </p:nvSpPr>
          <p:spPr bwMode="auto">
            <a:xfrm>
              <a:off x="4052" y="3701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1" name="Line 435"/>
            <p:cNvSpPr>
              <a:spLocks noChangeShapeType="1"/>
            </p:cNvSpPr>
            <p:nvPr/>
          </p:nvSpPr>
          <p:spPr bwMode="auto">
            <a:xfrm>
              <a:off x="4052" y="370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2" name="Rectangle 436"/>
            <p:cNvSpPr>
              <a:spLocks noChangeArrowheads="1"/>
            </p:cNvSpPr>
            <p:nvPr/>
          </p:nvSpPr>
          <p:spPr bwMode="auto">
            <a:xfrm>
              <a:off x="4065" y="3701"/>
              <a:ext cx="39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8943" name="Line 437"/>
            <p:cNvSpPr>
              <a:spLocks noChangeShapeType="1"/>
            </p:cNvSpPr>
            <p:nvPr/>
          </p:nvSpPr>
          <p:spPr bwMode="auto">
            <a:xfrm>
              <a:off x="4065" y="3701"/>
              <a:ext cx="3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4" name="Rectangle 438"/>
            <p:cNvSpPr>
              <a:spLocks noChangeArrowheads="1"/>
            </p:cNvSpPr>
            <p:nvPr/>
          </p:nvSpPr>
          <p:spPr bwMode="auto">
            <a:xfrm>
              <a:off x="4449" y="3701"/>
              <a:ext cx="14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8945" name="Line 439"/>
            <p:cNvSpPr>
              <a:spLocks noChangeShapeType="1"/>
            </p:cNvSpPr>
            <p:nvPr/>
          </p:nvSpPr>
          <p:spPr bwMode="auto">
            <a:xfrm>
              <a:off x="4449" y="3701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6" name="Line 440"/>
            <p:cNvSpPr>
              <a:spLocks noChangeShapeType="1"/>
            </p:cNvSpPr>
            <p:nvPr/>
          </p:nvSpPr>
          <p:spPr bwMode="auto">
            <a:xfrm>
              <a:off x="4449" y="370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7" name="Rectangle 441"/>
            <p:cNvSpPr>
              <a:spLocks noChangeArrowheads="1"/>
            </p:cNvSpPr>
            <p:nvPr/>
          </p:nvSpPr>
          <p:spPr bwMode="auto">
            <a:xfrm>
              <a:off x="4463" y="3701"/>
              <a:ext cx="390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8948" name="Line 442"/>
            <p:cNvSpPr>
              <a:spLocks noChangeShapeType="1"/>
            </p:cNvSpPr>
            <p:nvPr/>
          </p:nvSpPr>
          <p:spPr bwMode="auto">
            <a:xfrm>
              <a:off x="4463" y="3701"/>
              <a:ext cx="3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9" name="Rectangle 443"/>
            <p:cNvSpPr>
              <a:spLocks noChangeArrowheads="1"/>
            </p:cNvSpPr>
            <p:nvPr/>
          </p:nvSpPr>
          <p:spPr bwMode="auto">
            <a:xfrm>
              <a:off x="39" y="3718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500">
                  <a:solidFill>
                    <a:srgbClr val="000000"/>
                  </a:solidFill>
                </a:rPr>
                <a:t> </a:t>
              </a:r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20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0962" name="Picture 7" descr="Header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3" name="Rectangle 2"/>
            <p:cNvSpPr txBox="1">
              <a:spLocks noChangeArrowheads="1"/>
            </p:cNvSpPr>
            <p:nvPr/>
          </p:nvSpPr>
          <p:spPr bwMode="auto">
            <a:xfrm>
              <a:off x="288" y="0"/>
              <a:ext cx="547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3200">
                  <a:solidFill>
                    <a:schemeClr val="bg1"/>
                  </a:solidFill>
                </a:rPr>
                <a:t>Results</a:t>
              </a:r>
              <a:r>
                <a:rPr lang="fr-FR" sz="3200">
                  <a:solidFill>
                    <a:schemeClr val="bg1"/>
                  </a:solidFill>
                </a:rPr>
                <a:t> of screening </a:t>
              </a:r>
              <a:endParaRPr lang="en-US" sz="3200">
                <a:solidFill>
                  <a:schemeClr val="bg1"/>
                </a:solidFill>
              </a:endParaRPr>
            </a:p>
          </p:txBody>
        </p:sp>
        <p:pic>
          <p:nvPicPr>
            <p:cNvPr id="40964" name="Picture 4" descr="Footer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87"/>
              <a:ext cx="5760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5" name="Slide Number Placeholder 15"/>
            <p:cNvSpPr txBox="1">
              <a:spLocks/>
            </p:cNvSpPr>
            <p:nvPr/>
          </p:nvSpPr>
          <p:spPr bwMode="auto">
            <a:xfrm>
              <a:off x="5242" y="3870"/>
              <a:ext cx="38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fld id="{DE1752EB-332A-4B27-A67A-3D5186540F16}" type="slidenum">
                <a:rPr lang="en-US" sz="1200">
                  <a:solidFill>
                    <a:srgbClr val="66BC29"/>
                  </a:solidFill>
                </a:rPr>
                <a:pPr algn="r"/>
                <a:t>11</a:t>
              </a:fld>
              <a:endParaRPr lang="en-US" sz="1200">
                <a:solidFill>
                  <a:srgbClr val="66BC29"/>
                </a:solidFill>
              </a:endParaRPr>
            </a:p>
          </p:txBody>
        </p:sp>
        <p:sp>
          <p:nvSpPr>
            <p:cNvPr id="40966" name="Rectangle 18"/>
            <p:cNvSpPr>
              <a:spLocks noChangeArrowheads="1"/>
            </p:cNvSpPr>
            <p:nvPr/>
          </p:nvSpPr>
          <p:spPr bwMode="auto">
            <a:xfrm>
              <a:off x="4099" y="3620"/>
              <a:ext cx="11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(Kambashi et al., 2010)</a:t>
              </a:r>
              <a:endParaRPr lang="fr-BE" sz="1200"/>
            </a:p>
          </p:txBody>
        </p:sp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3163" y="3870"/>
              <a:ext cx="2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fr-BE" sz="1400">
                  <a:solidFill>
                    <a:srgbClr val="7F7F7F"/>
                  </a:solidFill>
                </a:rPr>
                <a:t>Kambashi &amp; al.</a:t>
              </a:r>
            </a:p>
          </p:txBody>
        </p:sp>
        <p:sp>
          <p:nvSpPr>
            <p:cNvPr id="40968" name="Rectangle 9"/>
            <p:cNvSpPr>
              <a:spLocks noChangeArrowheads="1"/>
            </p:cNvSpPr>
            <p:nvPr/>
          </p:nvSpPr>
          <p:spPr bwMode="auto">
            <a:xfrm>
              <a:off x="349" y="811"/>
              <a:ext cx="172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Ingredients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69" name="Rectangle 10"/>
            <p:cNvSpPr>
              <a:spLocks noChangeArrowheads="1"/>
            </p:cNvSpPr>
            <p:nvPr/>
          </p:nvSpPr>
          <p:spPr bwMode="auto">
            <a:xfrm>
              <a:off x="2064" y="893"/>
              <a:ext cx="36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Part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70" name="Rectangle 11"/>
            <p:cNvSpPr>
              <a:spLocks noChangeArrowheads="1"/>
            </p:cNvSpPr>
            <p:nvPr/>
          </p:nvSpPr>
          <p:spPr bwMode="auto">
            <a:xfrm>
              <a:off x="2497" y="811"/>
              <a:ext cx="62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IVDMD</a:t>
              </a:r>
              <a:endParaRPr lang="fr-BE" sz="1200">
                <a:cs typeface="Times New Roman" pitchFamily="18" charset="0"/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(-)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71" name="Rectangle 12"/>
            <p:cNvSpPr>
              <a:spLocks noChangeArrowheads="1"/>
            </p:cNvSpPr>
            <p:nvPr/>
          </p:nvSpPr>
          <p:spPr bwMode="auto">
            <a:xfrm>
              <a:off x="3178" y="823"/>
              <a:ext cx="53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DP</a:t>
              </a:r>
              <a:endParaRPr lang="fr-BE" sz="1200">
                <a:cs typeface="Times New Roman" pitchFamily="18" charset="0"/>
              </a:endParaRPr>
            </a:p>
            <a:p>
              <a:pPr algn="ctr"/>
              <a:r>
                <a:rPr lang="en-US" sz="1200">
                  <a:cs typeface="Times New Roman" pitchFamily="18" charset="0"/>
                </a:rPr>
                <a:t>(g/kg)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72" name="Rectangle 15"/>
            <p:cNvSpPr>
              <a:spLocks noChangeArrowheads="1"/>
            </p:cNvSpPr>
            <p:nvPr/>
          </p:nvSpPr>
          <p:spPr bwMode="auto">
            <a:xfrm>
              <a:off x="3923" y="803"/>
              <a:ext cx="42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A</a:t>
              </a:r>
              <a:endParaRPr lang="fr-BE" sz="1200">
                <a:cs typeface="Times New Roman" pitchFamily="18" charset="0"/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(ml/g)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73" name="Rectangle 16"/>
            <p:cNvSpPr>
              <a:spLocks noChangeArrowheads="1"/>
            </p:cNvSpPr>
            <p:nvPr/>
          </p:nvSpPr>
          <p:spPr bwMode="auto">
            <a:xfrm>
              <a:off x="4618" y="811"/>
              <a:ext cx="51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Rmax</a:t>
              </a:r>
              <a:endParaRPr lang="fr-BE" sz="1200">
                <a:cs typeface="Times New Roman" pitchFamily="18" charset="0"/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(ml/g.h)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74" name="Rectangle 17"/>
            <p:cNvSpPr>
              <a:spLocks noChangeArrowheads="1"/>
            </p:cNvSpPr>
            <p:nvPr/>
          </p:nvSpPr>
          <p:spPr bwMode="auto">
            <a:xfrm>
              <a:off x="349" y="1102"/>
              <a:ext cx="17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US" sz="1200" i="1">
                  <a:solidFill>
                    <a:srgbClr val="000000"/>
                  </a:solidFill>
                  <a:cs typeface="Times New Roman" pitchFamily="18" charset="0"/>
                </a:rPr>
                <a:t>Acacia mangium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75" name="Rectangle 18"/>
            <p:cNvSpPr>
              <a:spLocks noChangeArrowheads="1"/>
            </p:cNvSpPr>
            <p:nvPr/>
          </p:nvSpPr>
          <p:spPr bwMode="auto">
            <a:xfrm>
              <a:off x="2070" y="1102"/>
              <a:ext cx="3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leaves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76" name="Rectangle 19"/>
            <p:cNvSpPr>
              <a:spLocks noChangeArrowheads="1"/>
            </p:cNvSpPr>
            <p:nvPr/>
          </p:nvSpPr>
          <p:spPr bwMode="auto">
            <a:xfrm>
              <a:off x="2497" y="1102"/>
              <a:ext cx="62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0.31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77" name="Rectangle 20"/>
            <p:cNvSpPr>
              <a:spLocks noChangeArrowheads="1"/>
            </p:cNvSpPr>
            <p:nvPr/>
          </p:nvSpPr>
          <p:spPr bwMode="auto">
            <a:xfrm>
              <a:off x="3178" y="1102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32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78" name="Rectangle 23"/>
            <p:cNvSpPr>
              <a:spLocks noChangeArrowheads="1"/>
            </p:cNvSpPr>
            <p:nvPr/>
          </p:nvSpPr>
          <p:spPr bwMode="auto">
            <a:xfrm>
              <a:off x="3938" y="1102"/>
              <a:ext cx="42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39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79" name="Rectangle 24"/>
            <p:cNvSpPr>
              <a:spLocks noChangeArrowheads="1"/>
            </p:cNvSpPr>
            <p:nvPr/>
          </p:nvSpPr>
          <p:spPr bwMode="auto">
            <a:xfrm>
              <a:off x="4618" y="1102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80" name="Rectangle 25"/>
            <p:cNvSpPr>
              <a:spLocks noChangeArrowheads="1"/>
            </p:cNvSpPr>
            <p:nvPr/>
          </p:nvSpPr>
          <p:spPr bwMode="auto">
            <a:xfrm>
              <a:off x="349" y="1224"/>
              <a:ext cx="17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US" sz="1200" i="1">
                  <a:solidFill>
                    <a:srgbClr val="000000"/>
                  </a:solidFill>
                  <a:cs typeface="Times New Roman" pitchFamily="18" charset="0"/>
                </a:rPr>
                <a:t>Amaranthus hybridus spp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81" name="Rectangle 26"/>
            <p:cNvSpPr>
              <a:spLocks noChangeArrowheads="1"/>
            </p:cNvSpPr>
            <p:nvPr/>
          </p:nvSpPr>
          <p:spPr bwMode="auto">
            <a:xfrm>
              <a:off x="2070" y="1224"/>
              <a:ext cx="3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82" name="Rectangle 27"/>
            <p:cNvSpPr>
              <a:spLocks noChangeArrowheads="1"/>
            </p:cNvSpPr>
            <p:nvPr/>
          </p:nvSpPr>
          <p:spPr bwMode="auto">
            <a:xfrm>
              <a:off x="2497" y="1224"/>
              <a:ext cx="62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0.56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83" name="Rectangle 28"/>
            <p:cNvSpPr>
              <a:spLocks noChangeArrowheads="1"/>
            </p:cNvSpPr>
            <p:nvPr/>
          </p:nvSpPr>
          <p:spPr bwMode="auto">
            <a:xfrm>
              <a:off x="3178" y="1224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188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84" name="Rectangle 31"/>
            <p:cNvSpPr>
              <a:spLocks noChangeArrowheads="1"/>
            </p:cNvSpPr>
            <p:nvPr/>
          </p:nvSpPr>
          <p:spPr bwMode="auto">
            <a:xfrm>
              <a:off x="3938" y="1224"/>
              <a:ext cx="42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215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85" name="Rectangle 32"/>
            <p:cNvSpPr>
              <a:spLocks noChangeArrowheads="1"/>
            </p:cNvSpPr>
            <p:nvPr/>
          </p:nvSpPr>
          <p:spPr bwMode="auto">
            <a:xfrm>
              <a:off x="4618" y="1224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18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86" name="Rectangle 33"/>
            <p:cNvSpPr>
              <a:spLocks noChangeArrowheads="1"/>
            </p:cNvSpPr>
            <p:nvPr/>
          </p:nvSpPr>
          <p:spPr bwMode="auto">
            <a:xfrm>
              <a:off x="349" y="1346"/>
              <a:ext cx="172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US" sz="1200" i="1">
                  <a:solidFill>
                    <a:srgbClr val="000000"/>
                  </a:solidFill>
                  <a:cs typeface="Times New Roman" pitchFamily="18" charset="0"/>
                </a:rPr>
                <a:t>Brachiaria ruz</a:t>
              </a:r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iziensis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87" name="Rectangle 34"/>
            <p:cNvSpPr>
              <a:spLocks noChangeArrowheads="1"/>
            </p:cNvSpPr>
            <p:nvPr/>
          </p:nvSpPr>
          <p:spPr bwMode="auto">
            <a:xfrm>
              <a:off x="2070" y="1346"/>
              <a:ext cx="3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88" name="Rectangle 35"/>
            <p:cNvSpPr>
              <a:spLocks noChangeArrowheads="1"/>
            </p:cNvSpPr>
            <p:nvPr/>
          </p:nvSpPr>
          <p:spPr bwMode="auto">
            <a:xfrm>
              <a:off x="2497" y="1346"/>
              <a:ext cx="62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0.34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89" name="Rectangle 36"/>
            <p:cNvSpPr>
              <a:spLocks noChangeArrowheads="1"/>
            </p:cNvSpPr>
            <p:nvPr/>
          </p:nvSpPr>
          <p:spPr bwMode="auto">
            <a:xfrm>
              <a:off x="3178" y="1346"/>
              <a:ext cx="53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86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90" name="Rectangle 39"/>
            <p:cNvSpPr>
              <a:spLocks noChangeArrowheads="1"/>
            </p:cNvSpPr>
            <p:nvPr/>
          </p:nvSpPr>
          <p:spPr bwMode="auto">
            <a:xfrm>
              <a:off x="3938" y="1346"/>
              <a:ext cx="4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235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91" name="Rectangle 40"/>
            <p:cNvSpPr>
              <a:spLocks noChangeArrowheads="1"/>
            </p:cNvSpPr>
            <p:nvPr/>
          </p:nvSpPr>
          <p:spPr bwMode="auto">
            <a:xfrm>
              <a:off x="4618" y="1346"/>
              <a:ext cx="51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92" name="Rectangle 41"/>
            <p:cNvSpPr>
              <a:spLocks noChangeArrowheads="1"/>
            </p:cNvSpPr>
            <p:nvPr/>
          </p:nvSpPr>
          <p:spPr bwMode="auto">
            <a:xfrm>
              <a:off x="349" y="1467"/>
              <a:ext cx="17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Cajanus cajan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93" name="Rectangle 42"/>
            <p:cNvSpPr>
              <a:spLocks noChangeArrowheads="1"/>
            </p:cNvSpPr>
            <p:nvPr/>
          </p:nvSpPr>
          <p:spPr bwMode="auto">
            <a:xfrm>
              <a:off x="2070" y="1467"/>
              <a:ext cx="3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leaves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94" name="Rectangle 43"/>
            <p:cNvSpPr>
              <a:spLocks noChangeArrowheads="1"/>
            </p:cNvSpPr>
            <p:nvPr/>
          </p:nvSpPr>
          <p:spPr bwMode="auto">
            <a:xfrm>
              <a:off x="2497" y="1467"/>
              <a:ext cx="62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0.32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95" name="Rectangle 44"/>
            <p:cNvSpPr>
              <a:spLocks noChangeArrowheads="1"/>
            </p:cNvSpPr>
            <p:nvPr/>
          </p:nvSpPr>
          <p:spPr bwMode="auto">
            <a:xfrm>
              <a:off x="3178" y="1467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34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96" name="Rectangle 47"/>
            <p:cNvSpPr>
              <a:spLocks noChangeArrowheads="1"/>
            </p:cNvSpPr>
            <p:nvPr/>
          </p:nvSpPr>
          <p:spPr bwMode="auto">
            <a:xfrm>
              <a:off x="3938" y="1467"/>
              <a:ext cx="42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53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97" name="Rectangle 48"/>
            <p:cNvSpPr>
              <a:spLocks noChangeArrowheads="1"/>
            </p:cNvSpPr>
            <p:nvPr/>
          </p:nvSpPr>
          <p:spPr bwMode="auto">
            <a:xfrm>
              <a:off x="4618" y="1467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98" name="Rectangle 49"/>
            <p:cNvSpPr>
              <a:spLocks noChangeArrowheads="1"/>
            </p:cNvSpPr>
            <p:nvPr/>
          </p:nvSpPr>
          <p:spPr bwMode="auto">
            <a:xfrm>
              <a:off x="349" y="1589"/>
              <a:ext cx="172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Calopogonium muconoides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0999" name="Rectangle 50"/>
            <p:cNvSpPr>
              <a:spLocks noChangeArrowheads="1"/>
            </p:cNvSpPr>
            <p:nvPr/>
          </p:nvSpPr>
          <p:spPr bwMode="auto">
            <a:xfrm>
              <a:off x="2070" y="1589"/>
              <a:ext cx="3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00" name="Rectangle 51"/>
            <p:cNvSpPr>
              <a:spLocks noChangeArrowheads="1"/>
            </p:cNvSpPr>
            <p:nvPr/>
          </p:nvSpPr>
          <p:spPr bwMode="auto">
            <a:xfrm>
              <a:off x="2497" y="1589"/>
              <a:ext cx="62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0.37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01" name="Rectangle 52"/>
            <p:cNvSpPr>
              <a:spLocks noChangeArrowheads="1"/>
            </p:cNvSpPr>
            <p:nvPr/>
          </p:nvSpPr>
          <p:spPr bwMode="auto">
            <a:xfrm>
              <a:off x="3178" y="1589"/>
              <a:ext cx="53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144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02" name="Rectangle 55"/>
            <p:cNvSpPr>
              <a:spLocks noChangeArrowheads="1"/>
            </p:cNvSpPr>
            <p:nvPr/>
          </p:nvSpPr>
          <p:spPr bwMode="auto">
            <a:xfrm>
              <a:off x="3938" y="1589"/>
              <a:ext cx="4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136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03" name="Rectangle 56"/>
            <p:cNvSpPr>
              <a:spLocks noChangeArrowheads="1"/>
            </p:cNvSpPr>
            <p:nvPr/>
          </p:nvSpPr>
          <p:spPr bwMode="auto">
            <a:xfrm>
              <a:off x="4618" y="1589"/>
              <a:ext cx="51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12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04" name="Rectangle 57"/>
            <p:cNvSpPr>
              <a:spLocks noChangeArrowheads="1"/>
            </p:cNvSpPr>
            <p:nvPr/>
          </p:nvSpPr>
          <p:spPr bwMode="auto">
            <a:xfrm>
              <a:off x="349" y="1710"/>
              <a:ext cx="17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Centrosema pubescens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05" name="Rectangle 58"/>
            <p:cNvSpPr>
              <a:spLocks noChangeArrowheads="1"/>
            </p:cNvSpPr>
            <p:nvPr/>
          </p:nvSpPr>
          <p:spPr bwMode="auto">
            <a:xfrm>
              <a:off x="2070" y="1710"/>
              <a:ext cx="3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06" name="Rectangle 59"/>
            <p:cNvSpPr>
              <a:spLocks noChangeArrowheads="1"/>
            </p:cNvSpPr>
            <p:nvPr/>
          </p:nvSpPr>
          <p:spPr bwMode="auto">
            <a:xfrm>
              <a:off x="2497" y="1710"/>
              <a:ext cx="62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0.42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07" name="Rectangle 60"/>
            <p:cNvSpPr>
              <a:spLocks noChangeArrowheads="1"/>
            </p:cNvSpPr>
            <p:nvPr/>
          </p:nvSpPr>
          <p:spPr bwMode="auto">
            <a:xfrm>
              <a:off x="3178" y="1710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173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08" name="Rectangle 63"/>
            <p:cNvSpPr>
              <a:spLocks noChangeArrowheads="1"/>
            </p:cNvSpPr>
            <p:nvPr/>
          </p:nvSpPr>
          <p:spPr bwMode="auto">
            <a:xfrm>
              <a:off x="3938" y="1710"/>
              <a:ext cx="42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119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09" name="Rectangle 64"/>
            <p:cNvSpPr>
              <a:spLocks noChangeArrowheads="1"/>
            </p:cNvSpPr>
            <p:nvPr/>
          </p:nvSpPr>
          <p:spPr bwMode="auto">
            <a:xfrm>
              <a:off x="4618" y="1710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10" name="Rectangle 65"/>
            <p:cNvSpPr>
              <a:spLocks noChangeArrowheads="1"/>
            </p:cNvSpPr>
            <p:nvPr/>
          </p:nvSpPr>
          <p:spPr bwMode="auto">
            <a:xfrm>
              <a:off x="349" y="1832"/>
              <a:ext cx="17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Eichornia crassipes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11" name="Rectangle 66"/>
            <p:cNvSpPr>
              <a:spLocks noChangeArrowheads="1"/>
            </p:cNvSpPr>
            <p:nvPr/>
          </p:nvSpPr>
          <p:spPr bwMode="auto">
            <a:xfrm>
              <a:off x="2070" y="1832"/>
              <a:ext cx="3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12" name="Rectangle 67"/>
            <p:cNvSpPr>
              <a:spLocks noChangeArrowheads="1"/>
            </p:cNvSpPr>
            <p:nvPr/>
          </p:nvSpPr>
          <p:spPr bwMode="auto">
            <a:xfrm>
              <a:off x="2497" y="1832"/>
              <a:ext cx="62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0.31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13" name="Rectangle 68"/>
            <p:cNvSpPr>
              <a:spLocks noChangeArrowheads="1"/>
            </p:cNvSpPr>
            <p:nvPr/>
          </p:nvSpPr>
          <p:spPr bwMode="auto">
            <a:xfrm>
              <a:off x="3178" y="1832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59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14" name="Rectangle 71"/>
            <p:cNvSpPr>
              <a:spLocks noChangeArrowheads="1"/>
            </p:cNvSpPr>
            <p:nvPr/>
          </p:nvSpPr>
          <p:spPr bwMode="auto">
            <a:xfrm>
              <a:off x="3938" y="1832"/>
              <a:ext cx="42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92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15" name="Rectangle 72"/>
            <p:cNvSpPr>
              <a:spLocks noChangeArrowheads="1"/>
            </p:cNvSpPr>
            <p:nvPr/>
          </p:nvSpPr>
          <p:spPr bwMode="auto">
            <a:xfrm>
              <a:off x="4618" y="1832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16" name="Rectangle 73"/>
            <p:cNvSpPr>
              <a:spLocks noChangeArrowheads="1"/>
            </p:cNvSpPr>
            <p:nvPr/>
          </p:nvSpPr>
          <p:spPr bwMode="auto">
            <a:xfrm>
              <a:off x="349" y="1954"/>
              <a:ext cx="172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Ipomea batatas 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17" name="Rectangle 74"/>
            <p:cNvSpPr>
              <a:spLocks noChangeArrowheads="1"/>
            </p:cNvSpPr>
            <p:nvPr/>
          </p:nvSpPr>
          <p:spPr bwMode="auto">
            <a:xfrm>
              <a:off x="2070" y="1954"/>
              <a:ext cx="3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leaves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18" name="Rectangle 75"/>
            <p:cNvSpPr>
              <a:spLocks noChangeArrowheads="1"/>
            </p:cNvSpPr>
            <p:nvPr/>
          </p:nvSpPr>
          <p:spPr bwMode="auto">
            <a:xfrm>
              <a:off x="2497" y="1954"/>
              <a:ext cx="62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0.45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19" name="Rectangle 76"/>
            <p:cNvSpPr>
              <a:spLocks noChangeArrowheads="1"/>
            </p:cNvSpPr>
            <p:nvPr/>
          </p:nvSpPr>
          <p:spPr bwMode="auto">
            <a:xfrm>
              <a:off x="3178" y="1954"/>
              <a:ext cx="53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144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20" name="Rectangle 79"/>
            <p:cNvSpPr>
              <a:spLocks noChangeArrowheads="1"/>
            </p:cNvSpPr>
            <p:nvPr/>
          </p:nvSpPr>
          <p:spPr bwMode="auto">
            <a:xfrm>
              <a:off x="3938" y="1954"/>
              <a:ext cx="4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203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21" name="Rectangle 80"/>
            <p:cNvSpPr>
              <a:spLocks noChangeArrowheads="1"/>
            </p:cNvSpPr>
            <p:nvPr/>
          </p:nvSpPr>
          <p:spPr bwMode="auto">
            <a:xfrm>
              <a:off x="4618" y="1954"/>
              <a:ext cx="51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17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22" name="Rectangle 81"/>
            <p:cNvSpPr>
              <a:spLocks noChangeArrowheads="1"/>
            </p:cNvSpPr>
            <p:nvPr/>
          </p:nvSpPr>
          <p:spPr bwMode="auto">
            <a:xfrm>
              <a:off x="349" y="2075"/>
              <a:ext cx="17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Leucaena leucocephala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23" name="Rectangle 82"/>
            <p:cNvSpPr>
              <a:spLocks noChangeArrowheads="1"/>
            </p:cNvSpPr>
            <p:nvPr/>
          </p:nvSpPr>
          <p:spPr bwMode="auto">
            <a:xfrm>
              <a:off x="2070" y="2075"/>
              <a:ext cx="3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leaves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24" name="Rectangle 83"/>
            <p:cNvSpPr>
              <a:spLocks noChangeArrowheads="1"/>
            </p:cNvSpPr>
            <p:nvPr/>
          </p:nvSpPr>
          <p:spPr bwMode="auto">
            <a:xfrm>
              <a:off x="2497" y="2075"/>
              <a:ext cx="62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0.37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25" name="Rectangle 84"/>
            <p:cNvSpPr>
              <a:spLocks noChangeArrowheads="1"/>
            </p:cNvSpPr>
            <p:nvPr/>
          </p:nvSpPr>
          <p:spPr bwMode="auto">
            <a:xfrm>
              <a:off x="3178" y="2075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103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26" name="Rectangle 87"/>
            <p:cNvSpPr>
              <a:spLocks noChangeArrowheads="1"/>
            </p:cNvSpPr>
            <p:nvPr/>
          </p:nvSpPr>
          <p:spPr bwMode="auto">
            <a:xfrm>
              <a:off x="3938" y="2075"/>
              <a:ext cx="42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85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27" name="Rectangle 88"/>
            <p:cNvSpPr>
              <a:spLocks noChangeArrowheads="1"/>
            </p:cNvSpPr>
            <p:nvPr/>
          </p:nvSpPr>
          <p:spPr bwMode="auto">
            <a:xfrm>
              <a:off x="4618" y="2075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4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28" name="Rectangle 89"/>
            <p:cNvSpPr>
              <a:spLocks noChangeArrowheads="1"/>
            </p:cNvSpPr>
            <p:nvPr/>
          </p:nvSpPr>
          <p:spPr bwMode="auto">
            <a:xfrm>
              <a:off x="349" y="2197"/>
              <a:ext cx="172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Manihot esculenta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29" name="Rectangle 90"/>
            <p:cNvSpPr>
              <a:spLocks noChangeArrowheads="1"/>
            </p:cNvSpPr>
            <p:nvPr/>
          </p:nvSpPr>
          <p:spPr bwMode="auto">
            <a:xfrm>
              <a:off x="2070" y="2197"/>
              <a:ext cx="3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leaves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30" name="Rectangle 91"/>
            <p:cNvSpPr>
              <a:spLocks noChangeArrowheads="1"/>
            </p:cNvSpPr>
            <p:nvPr/>
          </p:nvSpPr>
          <p:spPr bwMode="auto">
            <a:xfrm>
              <a:off x="2497" y="2197"/>
              <a:ext cx="62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0.43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31" name="Rectangle 92"/>
            <p:cNvSpPr>
              <a:spLocks noChangeArrowheads="1"/>
            </p:cNvSpPr>
            <p:nvPr/>
          </p:nvSpPr>
          <p:spPr bwMode="auto">
            <a:xfrm>
              <a:off x="3178" y="2197"/>
              <a:ext cx="53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176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32" name="Rectangle 95"/>
            <p:cNvSpPr>
              <a:spLocks noChangeArrowheads="1"/>
            </p:cNvSpPr>
            <p:nvPr/>
          </p:nvSpPr>
          <p:spPr bwMode="auto">
            <a:xfrm>
              <a:off x="3938" y="2197"/>
              <a:ext cx="4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169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33" name="Rectangle 96"/>
            <p:cNvSpPr>
              <a:spLocks noChangeArrowheads="1"/>
            </p:cNvSpPr>
            <p:nvPr/>
          </p:nvSpPr>
          <p:spPr bwMode="auto">
            <a:xfrm>
              <a:off x="4618" y="2197"/>
              <a:ext cx="51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34" name="Rectangle 97"/>
            <p:cNvSpPr>
              <a:spLocks noChangeArrowheads="1"/>
            </p:cNvSpPr>
            <p:nvPr/>
          </p:nvSpPr>
          <p:spPr bwMode="auto">
            <a:xfrm>
              <a:off x="349" y="2318"/>
              <a:ext cx="1721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Moringa oleifera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35" name="Rectangle 98"/>
            <p:cNvSpPr>
              <a:spLocks noChangeArrowheads="1"/>
            </p:cNvSpPr>
            <p:nvPr/>
          </p:nvSpPr>
          <p:spPr bwMode="auto">
            <a:xfrm>
              <a:off x="2070" y="2318"/>
              <a:ext cx="36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leaves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36" name="Rectangle 99"/>
            <p:cNvSpPr>
              <a:spLocks noChangeArrowheads="1"/>
            </p:cNvSpPr>
            <p:nvPr/>
          </p:nvSpPr>
          <p:spPr bwMode="auto">
            <a:xfrm>
              <a:off x="2497" y="2318"/>
              <a:ext cx="62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0.43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37" name="Rectangle 100"/>
            <p:cNvSpPr>
              <a:spLocks noChangeArrowheads="1"/>
            </p:cNvSpPr>
            <p:nvPr/>
          </p:nvSpPr>
          <p:spPr bwMode="auto">
            <a:xfrm>
              <a:off x="3178" y="2318"/>
              <a:ext cx="53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179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38" name="Rectangle 103"/>
            <p:cNvSpPr>
              <a:spLocks noChangeArrowheads="1"/>
            </p:cNvSpPr>
            <p:nvPr/>
          </p:nvSpPr>
          <p:spPr bwMode="auto">
            <a:xfrm>
              <a:off x="3938" y="2318"/>
              <a:ext cx="42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168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39" name="Rectangle 104"/>
            <p:cNvSpPr>
              <a:spLocks noChangeArrowheads="1"/>
            </p:cNvSpPr>
            <p:nvPr/>
          </p:nvSpPr>
          <p:spPr bwMode="auto">
            <a:xfrm>
              <a:off x="4618" y="2318"/>
              <a:ext cx="51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40" name="Rectangle 105"/>
            <p:cNvSpPr>
              <a:spLocks noChangeArrowheads="1"/>
            </p:cNvSpPr>
            <p:nvPr/>
          </p:nvSpPr>
          <p:spPr bwMode="auto">
            <a:xfrm>
              <a:off x="349" y="2441"/>
              <a:ext cx="172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Mucuna pruriens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41" name="Rectangle 106"/>
            <p:cNvSpPr>
              <a:spLocks noChangeArrowheads="1"/>
            </p:cNvSpPr>
            <p:nvPr/>
          </p:nvSpPr>
          <p:spPr bwMode="auto">
            <a:xfrm>
              <a:off x="2070" y="2441"/>
              <a:ext cx="3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42" name="Rectangle 107"/>
            <p:cNvSpPr>
              <a:spLocks noChangeArrowheads="1"/>
            </p:cNvSpPr>
            <p:nvPr/>
          </p:nvSpPr>
          <p:spPr bwMode="auto">
            <a:xfrm>
              <a:off x="2497" y="2441"/>
              <a:ext cx="62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0.46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43" name="Rectangle 108"/>
            <p:cNvSpPr>
              <a:spLocks noChangeArrowheads="1"/>
            </p:cNvSpPr>
            <p:nvPr/>
          </p:nvSpPr>
          <p:spPr bwMode="auto">
            <a:xfrm>
              <a:off x="3178" y="2441"/>
              <a:ext cx="53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187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44" name="Rectangle 111"/>
            <p:cNvSpPr>
              <a:spLocks noChangeArrowheads="1"/>
            </p:cNvSpPr>
            <p:nvPr/>
          </p:nvSpPr>
          <p:spPr bwMode="auto">
            <a:xfrm>
              <a:off x="3938" y="2441"/>
              <a:ext cx="4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155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45" name="Rectangle 112"/>
            <p:cNvSpPr>
              <a:spLocks noChangeArrowheads="1"/>
            </p:cNvSpPr>
            <p:nvPr/>
          </p:nvSpPr>
          <p:spPr bwMode="auto">
            <a:xfrm>
              <a:off x="4618" y="2441"/>
              <a:ext cx="51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46" name="Rectangle 113"/>
            <p:cNvSpPr>
              <a:spLocks noChangeArrowheads="1"/>
            </p:cNvSpPr>
            <p:nvPr/>
          </p:nvSpPr>
          <p:spPr bwMode="auto">
            <a:xfrm>
              <a:off x="349" y="2562"/>
              <a:ext cx="17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Panicum maximum </a:t>
              </a:r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wild cultivar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47" name="Rectangle 114"/>
            <p:cNvSpPr>
              <a:spLocks noChangeArrowheads="1"/>
            </p:cNvSpPr>
            <p:nvPr/>
          </p:nvSpPr>
          <p:spPr bwMode="auto">
            <a:xfrm>
              <a:off x="2070" y="2562"/>
              <a:ext cx="3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48" name="Rectangle 115"/>
            <p:cNvSpPr>
              <a:spLocks noChangeArrowheads="1"/>
            </p:cNvSpPr>
            <p:nvPr/>
          </p:nvSpPr>
          <p:spPr bwMode="auto">
            <a:xfrm>
              <a:off x="2497" y="2562"/>
              <a:ext cx="62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0.29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49" name="Rectangle 116"/>
            <p:cNvSpPr>
              <a:spLocks noChangeArrowheads="1"/>
            </p:cNvSpPr>
            <p:nvPr/>
          </p:nvSpPr>
          <p:spPr bwMode="auto">
            <a:xfrm>
              <a:off x="3178" y="2562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101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50" name="Rectangle 119"/>
            <p:cNvSpPr>
              <a:spLocks noChangeArrowheads="1"/>
            </p:cNvSpPr>
            <p:nvPr/>
          </p:nvSpPr>
          <p:spPr bwMode="auto">
            <a:xfrm>
              <a:off x="3938" y="2562"/>
              <a:ext cx="42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170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51" name="Rectangle 120"/>
            <p:cNvSpPr>
              <a:spLocks noChangeArrowheads="1"/>
            </p:cNvSpPr>
            <p:nvPr/>
          </p:nvSpPr>
          <p:spPr bwMode="auto">
            <a:xfrm>
              <a:off x="4618" y="2562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52" name="Rectangle 121"/>
            <p:cNvSpPr>
              <a:spLocks noChangeArrowheads="1"/>
            </p:cNvSpPr>
            <p:nvPr/>
          </p:nvSpPr>
          <p:spPr bwMode="auto">
            <a:xfrm>
              <a:off x="349" y="2684"/>
              <a:ext cx="172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Panicum maximum </a:t>
              </a:r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var. T58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53" name="Rectangle 122"/>
            <p:cNvSpPr>
              <a:spLocks noChangeArrowheads="1"/>
            </p:cNvSpPr>
            <p:nvPr/>
          </p:nvSpPr>
          <p:spPr bwMode="auto">
            <a:xfrm>
              <a:off x="2070" y="2684"/>
              <a:ext cx="3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54" name="Rectangle 123"/>
            <p:cNvSpPr>
              <a:spLocks noChangeArrowheads="1"/>
            </p:cNvSpPr>
            <p:nvPr/>
          </p:nvSpPr>
          <p:spPr bwMode="auto">
            <a:xfrm>
              <a:off x="2497" y="2684"/>
              <a:ext cx="62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0.25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55" name="Rectangle 124"/>
            <p:cNvSpPr>
              <a:spLocks noChangeArrowheads="1"/>
            </p:cNvSpPr>
            <p:nvPr/>
          </p:nvSpPr>
          <p:spPr bwMode="auto">
            <a:xfrm>
              <a:off x="3178" y="2684"/>
              <a:ext cx="53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77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56" name="Rectangle 127"/>
            <p:cNvSpPr>
              <a:spLocks noChangeArrowheads="1"/>
            </p:cNvSpPr>
            <p:nvPr/>
          </p:nvSpPr>
          <p:spPr bwMode="auto">
            <a:xfrm>
              <a:off x="3938" y="2684"/>
              <a:ext cx="4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196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57" name="Rectangle 128"/>
            <p:cNvSpPr>
              <a:spLocks noChangeArrowheads="1"/>
            </p:cNvSpPr>
            <p:nvPr/>
          </p:nvSpPr>
          <p:spPr bwMode="auto">
            <a:xfrm>
              <a:off x="4618" y="2684"/>
              <a:ext cx="51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6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58" name="Rectangle 129"/>
            <p:cNvSpPr>
              <a:spLocks noChangeArrowheads="1"/>
            </p:cNvSpPr>
            <p:nvPr/>
          </p:nvSpPr>
          <p:spPr bwMode="auto">
            <a:xfrm>
              <a:off x="349" y="2805"/>
              <a:ext cx="172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Pennisetum purpureum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59" name="Rectangle 130"/>
            <p:cNvSpPr>
              <a:spLocks noChangeArrowheads="1"/>
            </p:cNvSpPr>
            <p:nvPr/>
          </p:nvSpPr>
          <p:spPr bwMode="auto">
            <a:xfrm>
              <a:off x="2070" y="2805"/>
              <a:ext cx="3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60" name="Rectangle 131"/>
            <p:cNvSpPr>
              <a:spLocks noChangeArrowheads="1"/>
            </p:cNvSpPr>
            <p:nvPr/>
          </p:nvSpPr>
          <p:spPr bwMode="auto">
            <a:xfrm>
              <a:off x="2497" y="2805"/>
              <a:ext cx="62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0.30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61" name="Rectangle 132"/>
            <p:cNvSpPr>
              <a:spLocks noChangeArrowheads="1"/>
            </p:cNvSpPr>
            <p:nvPr/>
          </p:nvSpPr>
          <p:spPr bwMode="auto">
            <a:xfrm>
              <a:off x="3178" y="2805"/>
              <a:ext cx="53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68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62" name="Rectangle 135"/>
            <p:cNvSpPr>
              <a:spLocks noChangeArrowheads="1"/>
            </p:cNvSpPr>
            <p:nvPr/>
          </p:nvSpPr>
          <p:spPr bwMode="auto">
            <a:xfrm>
              <a:off x="3938" y="2805"/>
              <a:ext cx="4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207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63" name="Rectangle 136"/>
            <p:cNvSpPr>
              <a:spLocks noChangeArrowheads="1"/>
            </p:cNvSpPr>
            <p:nvPr/>
          </p:nvSpPr>
          <p:spPr bwMode="auto">
            <a:xfrm>
              <a:off x="4618" y="2805"/>
              <a:ext cx="51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7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64" name="Rectangle 137"/>
            <p:cNvSpPr>
              <a:spLocks noChangeArrowheads="1"/>
            </p:cNvSpPr>
            <p:nvPr/>
          </p:nvSpPr>
          <p:spPr bwMode="auto">
            <a:xfrm>
              <a:off x="349" y="2926"/>
              <a:ext cx="1721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Psophocarpus scandens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65" name="Rectangle 138"/>
            <p:cNvSpPr>
              <a:spLocks noChangeArrowheads="1"/>
            </p:cNvSpPr>
            <p:nvPr/>
          </p:nvSpPr>
          <p:spPr bwMode="auto">
            <a:xfrm>
              <a:off x="2070" y="2926"/>
              <a:ext cx="36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66" name="Rectangle 139"/>
            <p:cNvSpPr>
              <a:spLocks noChangeArrowheads="1"/>
            </p:cNvSpPr>
            <p:nvPr/>
          </p:nvSpPr>
          <p:spPr bwMode="auto">
            <a:xfrm>
              <a:off x="2497" y="2926"/>
              <a:ext cx="62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0.49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67" name="Rectangle 140"/>
            <p:cNvSpPr>
              <a:spLocks noChangeArrowheads="1"/>
            </p:cNvSpPr>
            <p:nvPr/>
          </p:nvSpPr>
          <p:spPr bwMode="auto">
            <a:xfrm>
              <a:off x="3178" y="2926"/>
              <a:ext cx="53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247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68" name="Rectangle 143"/>
            <p:cNvSpPr>
              <a:spLocks noChangeArrowheads="1"/>
            </p:cNvSpPr>
            <p:nvPr/>
          </p:nvSpPr>
          <p:spPr bwMode="auto">
            <a:xfrm>
              <a:off x="3938" y="2926"/>
              <a:ext cx="42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155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69" name="Rectangle 144"/>
            <p:cNvSpPr>
              <a:spLocks noChangeArrowheads="1"/>
            </p:cNvSpPr>
            <p:nvPr/>
          </p:nvSpPr>
          <p:spPr bwMode="auto">
            <a:xfrm>
              <a:off x="4618" y="2926"/>
              <a:ext cx="51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70" name="Rectangle 145"/>
            <p:cNvSpPr>
              <a:spLocks noChangeArrowheads="1"/>
            </p:cNvSpPr>
            <p:nvPr/>
          </p:nvSpPr>
          <p:spPr bwMode="auto">
            <a:xfrm>
              <a:off x="349" y="3049"/>
              <a:ext cx="172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Pueraria javanica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71" name="Rectangle 146"/>
            <p:cNvSpPr>
              <a:spLocks noChangeArrowheads="1"/>
            </p:cNvSpPr>
            <p:nvPr/>
          </p:nvSpPr>
          <p:spPr bwMode="auto">
            <a:xfrm>
              <a:off x="2070" y="3049"/>
              <a:ext cx="3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72" name="Rectangle 147"/>
            <p:cNvSpPr>
              <a:spLocks noChangeArrowheads="1"/>
            </p:cNvSpPr>
            <p:nvPr/>
          </p:nvSpPr>
          <p:spPr bwMode="auto">
            <a:xfrm>
              <a:off x="2497" y="3049"/>
              <a:ext cx="62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0.38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73" name="Rectangle 148"/>
            <p:cNvSpPr>
              <a:spLocks noChangeArrowheads="1"/>
            </p:cNvSpPr>
            <p:nvPr/>
          </p:nvSpPr>
          <p:spPr bwMode="auto">
            <a:xfrm>
              <a:off x="3178" y="3049"/>
              <a:ext cx="53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156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74" name="Rectangle 151"/>
            <p:cNvSpPr>
              <a:spLocks noChangeArrowheads="1"/>
            </p:cNvSpPr>
            <p:nvPr/>
          </p:nvSpPr>
          <p:spPr bwMode="auto">
            <a:xfrm>
              <a:off x="3938" y="3049"/>
              <a:ext cx="4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122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75" name="Rectangle 152"/>
            <p:cNvSpPr>
              <a:spLocks noChangeArrowheads="1"/>
            </p:cNvSpPr>
            <p:nvPr/>
          </p:nvSpPr>
          <p:spPr bwMode="auto">
            <a:xfrm>
              <a:off x="4618" y="3049"/>
              <a:ext cx="51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76" name="Rectangle 153"/>
            <p:cNvSpPr>
              <a:spLocks noChangeArrowheads="1"/>
            </p:cNvSpPr>
            <p:nvPr/>
          </p:nvSpPr>
          <p:spPr bwMode="auto">
            <a:xfrm>
              <a:off x="349" y="3170"/>
              <a:ext cx="17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Saccharum officinarum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77" name="Rectangle 154"/>
            <p:cNvSpPr>
              <a:spLocks noChangeArrowheads="1"/>
            </p:cNvSpPr>
            <p:nvPr/>
          </p:nvSpPr>
          <p:spPr bwMode="auto">
            <a:xfrm>
              <a:off x="2070" y="3170"/>
              <a:ext cx="3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leaves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78" name="Rectangle 155"/>
            <p:cNvSpPr>
              <a:spLocks noChangeArrowheads="1"/>
            </p:cNvSpPr>
            <p:nvPr/>
          </p:nvSpPr>
          <p:spPr bwMode="auto">
            <a:xfrm>
              <a:off x="2497" y="3170"/>
              <a:ext cx="62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0.42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79" name="Rectangle 156"/>
            <p:cNvSpPr>
              <a:spLocks noChangeArrowheads="1"/>
            </p:cNvSpPr>
            <p:nvPr/>
          </p:nvSpPr>
          <p:spPr bwMode="auto">
            <a:xfrm>
              <a:off x="3178" y="3170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80" name="Rectangle 159"/>
            <p:cNvSpPr>
              <a:spLocks noChangeArrowheads="1"/>
            </p:cNvSpPr>
            <p:nvPr/>
          </p:nvSpPr>
          <p:spPr bwMode="auto">
            <a:xfrm>
              <a:off x="3938" y="3170"/>
              <a:ext cx="42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88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81" name="Rectangle 160"/>
            <p:cNvSpPr>
              <a:spLocks noChangeArrowheads="1"/>
            </p:cNvSpPr>
            <p:nvPr/>
          </p:nvSpPr>
          <p:spPr bwMode="auto">
            <a:xfrm>
              <a:off x="4618" y="3170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82" name="Rectangle 161"/>
            <p:cNvSpPr>
              <a:spLocks noChangeArrowheads="1"/>
            </p:cNvSpPr>
            <p:nvPr/>
          </p:nvSpPr>
          <p:spPr bwMode="auto">
            <a:xfrm>
              <a:off x="349" y="3292"/>
              <a:ext cx="172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Stylosanthes guianensis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83" name="Rectangle 162"/>
            <p:cNvSpPr>
              <a:spLocks noChangeArrowheads="1"/>
            </p:cNvSpPr>
            <p:nvPr/>
          </p:nvSpPr>
          <p:spPr bwMode="auto">
            <a:xfrm>
              <a:off x="2070" y="3292"/>
              <a:ext cx="3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84" name="Rectangle 163"/>
            <p:cNvSpPr>
              <a:spLocks noChangeArrowheads="1"/>
            </p:cNvSpPr>
            <p:nvPr/>
          </p:nvSpPr>
          <p:spPr bwMode="auto">
            <a:xfrm>
              <a:off x="2497" y="3292"/>
              <a:ext cx="62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0.25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85" name="Rectangle 164"/>
            <p:cNvSpPr>
              <a:spLocks noChangeArrowheads="1"/>
            </p:cNvSpPr>
            <p:nvPr/>
          </p:nvSpPr>
          <p:spPr bwMode="auto">
            <a:xfrm>
              <a:off x="3178" y="3292"/>
              <a:ext cx="53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101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86" name="Rectangle 167"/>
            <p:cNvSpPr>
              <a:spLocks noChangeArrowheads="1"/>
            </p:cNvSpPr>
            <p:nvPr/>
          </p:nvSpPr>
          <p:spPr bwMode="auto">
            <a:xfrm>
              <a:off x="3938" y="3292"/>
              <a:ext cx="4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173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87" name="Rectangle 168"/>
            <p:cNvSpPr>
              <a:spLocks noChangeArrowheads="1"/>
            </p:cNvSpPr>
            <p:nvPr/>
          </p:nvSpPr>
          <p:spPr bwMode="auto">
            <a:xfrm>
              <a:off x="4618" y="3292"/>
              <a:ext cx="51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11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88" name="Rectangle 169"/>
            <p:cNvSpPr>
              <a:spLocks noChangeArrowheads="1"/>
            </p:cNvSpPr>
            <p:nvPr/>
          </p:nvSpPr>
          <p:spPr bwMode="auto">
            <a:xfrm>
              <a:off x="349" y="3413"/>
              <a:ext cx="17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Trypsacum laxum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89" name="Rectangle 170"/>
            <p:cNvSpPr>
              <a:spLocks noChangeArrowheads="1"/>
            </p:cNvSpPr>
            <p:nvPr/>
          </p:nvSpPr>
          <p:spPr bwMode="auto">
            <a:xfrm>
              <a:off x="2070" y="3413"/>
              <a:ext cx="3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90" name="Rectangle 171"/>
            <p:cNvSpPr>
              <a:spLocks noChangeArrowheads="1"/>
            </p:cNvSpPr>
            <p:nvPr/>
          </p:nvSpPr>
          <p:spPr bwMode="auto">
            <a:xfrm>
              <a:off x="2497" y="3413"/>
              <a:ext cx="62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0.27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91" name="Rectangle 172"/>
            <p:cNvSpPr>
              <a:spLocks noChangeArrowheads="1"/>
            </p:cNvSpPr>
            <p:nvPr/>
          </p:nvSpPr>
          <p:spPr bwMode="auto">
            <a:xfrm>
              <a:off x="3178" y="3413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92" name="Rectangle 175"/>
            <p:cNvSpPr>
              <a:spLocks noChangeArrowheads="1"/>
            </p:cNvSpPr>
            <p:nvPr/>
          </p:nvSpPr>
          <p:spPr bwMode="auto">
            <a:xfrm>
              <a:off x="3938" y="3413"/>
              <a:ext cx="42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183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93" name="Rectangle 176"/>
            <p:cNvSpPr>
              <a:spLocks noChangeArrowheads="1"/>
            </p:cNvSpPr>
            <p:nvPr/>
          </p:nvSpPr>
          <p:spPr bwMode="auto">
            <a:xfrm>
              <a:off x="4618" y="3413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94" name="Rectangle 177"/>
            <p:cNvSpPr>
              <a:spLocks noChangeArrowheads="1"/>
            </p:cNvSpPr>
            <p:nvPr/>
          </p:nvSpPr>
          <p:spPr bwMode="auto">
            <a:xfrm>
              <a:off x="349" y="3535"/>
              <a:ext cx="17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r>
                <a:rPr lang="en-GB" sz="1200" i="1">
                  <a:solidFill>
                    <a:srgbClr val="000000"/>
                  </a:solidFill>
                  <a:cs typeface="Times New Roman" pitchFamily="18" charset="0"/>
                </a:rPr>
                <a:t>Vigna unguiculata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95" name="Rectangle 178"/>
            <p:cNvSpPr>
              <a:spLocks noChangeArrowheads="1"/>
            </p:cNvSpPr>
            <p:nvPr/>
          </p:nvSpPr>
          <p:spPr bwMode="auto">
            <a:xfrm>
              <a:off x="2070" y="3535"/>
              <a:ext cx="3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plant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96" name="Rectangle 179"/>
            <p:cNvSpPr>
              <a:spLocks noChangeArrowheads="1"/>
            </p:cNvSpPr>
            <p:nvPr/>
          </p:nvSpPr>
          <p:spPr bwMode="auto">
            <a:xfrm>
              <a:off x="2497" y="3535"/>
              <a:ext cx="62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0.48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97" name="Rectangle 180"/>
            <p:cNvSpPr>
              <a:spLocks noChangeArrowheads="1"/>
            </p:cNvSpPr>
            <p:nvPr/>
          </p:nvSpPr>
          <p:spPr bwMode="auto">
            <a:xfrm>
              <a:off x="3178" y="3535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221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98" name="Rectangle 183"/>
            <p:cNvSpPr>
              <a:spLocks noChangeArrowheads="1"/>
            </p:cNvSpPr>
            <p:nvPr/>
          </p:nvSpPr>
          <p:spPr bwMode="auto">
            <a:xfrm>
              <a:off x="3938" y="3535"/>
              <a:ext cx="42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183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099" name="Rectangle 184"/>
            <p:cNvSpPr>
              <a:spLocks noChangeArrowheads="1"/>
            </p:cNvSpPr>
            <p:nvPr/>
          </p:nvSpPr>
          <p:spPr bwMode="auto">
            <a:xfrm>
              <a:off x="4618" y="3535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450" tIns="0" rIns="44450" bIns="0" anchor="b"/>
            <a:lstStyle/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pitchFamily="18" charset="0"/>
                </a:rPr>
                <a:t>12</a:t>
              </a:r>
              <a:endParaRPr lang="fr-BE" sz="1200">
                <a:cs typeface="Times New Roman" pitchFamily="18" charset="0"/>
              </a:endParaRPr>
            </a:p>
          </p:txBody>
        </p:sp>
        <p:sp>
          <p:nvSpPr>
            <p:cNvPr id="41100" name="Line 185"/>
            <p:cNvSpPr>
              <a:spLocks noChangeShapeType="1"/>
            </p:cNvSpPr>
            <p:nvPr/>
          </p:nvSpPr>
          <p:spPr bwMode="auto">
            <a:xfrm>
              <a:off x="340" y="1117"/>
              <a:ext cx="5040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01" name="Line 186"/>
            <p:cNvSpPr>
              <a:spLocks noChangeShapeType="1"/>
            </p:cNvSpPr>
            <p:nvPr/>
          </p:nvSpPr>
          <p:spPr bwMode="auto">
            <a:xfrm>
              <a:off x="349" y="859"/>
              <a:ext cx="5040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02" name="Line 187"/>
            <p:cNvSpPr>
              <a:spLocks noChangeShapeType="1"/>
            </p:cNvSpPr>
            <p:nvPr/>
          </p:nvSpPr>
          <p:spPr bwMode="auto">
            <a:xfrm>
              <a:off x="349" y="3657"/>
              <a:ext cx="50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0" y="1225"/>
              <a:ext cx="4896" cy="165"/>
            </a:xfrm>
            <a:prstGeom prst="rect">
              <a:avLst/>
            </a:prstGeom>
            <a:solidFill>
              <a:schemeClr val="bg2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0" y="1948"/>
              <a:ext cx="4896" cy="165"/>
            </a:xfrm>
            <a:prstGeom prst="rect">
              <a:avLst/>
            </a:prstGeom>
            <a:solidFill>
              <a:schemeClr val="bg2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0" y="2202"/>
              <a:ext cx="4896" cy="422"/>
            </a:xfrm>
            <a:prstGeom prst="rect">
              <a:avLst/>
            </a:prstGeom>
            <a:solidFill>
              <a:schemeClr val="bg2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0" y="2925"/>
              <a:ext cx="4896" cy="312"/>
            </a:xfrm>
            <a:prstGeom prst="rect">
              <a:avLst/>
            </a:prstGeom>
            <a:solidFill>
              <a:schemeClr val="bg2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0" y="3529"/>
              <a:ext cx="4896" cy="165"/>
            </a:xfrm>
            <a:prstGeom prst="rect">
              <a:avLst/>
            </a:prstGeom>
            <a:solidFill>
              <a:schemeClr val="bg2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dirty="0"/>
            </a:p>
          </p:txBody>
        </p:sp>
        <p:sp>
          <p:nvSpPr>
            <p:cNvPr id="41108" name="Oval 194"/>
            <p:cNvSpPr>
              <a:spLocks noChangeArrowheads="1"/>
            </p:cNvSpPr>
            <p:nvPr/>
          </p:nvSpPr>
          <p:spPr bwMode="auto">
            <a:xfrm>
              <a:off x="2653" y="1219"/>
              <a:ext cx="312" cy="195"/>
            </a:xfrm>
            <a:prstGeom prst="ellipse">
              <a:avLst/>
            </a:prstGeom>
            <a:noFill/>
            <a:ln w="28575">
              <a:solidFill>
                <a:srgbClr val="F8F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09" name="Oval 196"/>
            <p:cNvSpPr>
              <a:spLocks noChangeArrowheads="1"/>
            </p:cNvSpPr>
            <p:nvPr/>
          </p:nvSpPr>
          <p:spPr bwMode="auto">
            <a:xfrm>
              <a:off x="2659" y="1945"/>
              <a:ext cx="312" cy="163"/>
            </a:xfrm>
            <a:prstGeom prst="ellipse">
              <a:avLst/>
            </a:prstGeom>
            <a:noFill/>
            <a:ln w="28575">
              <a:solidFill>
                <a:srgbClr val="F8F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10" name="Oval 197"/>
            <p:cNvSpPr>
              <a:spLocks noChangeArrowheads="1"/>
            </p:cNvSpPr>
            <p:nvPr/>
          </p:nvSpPr>
          <p:spPr bwMode="auto">
            <a:xfrm>
              <a:off x="2635" y="2190"/>
              <a:ext cx="397" cy="447"/>
            </a:xfrm>
            <a:prstGeom prst="ellipse">
              <a:avLst/>
            </a:prstGeom>
            <a:noFill/>
            <a:ln w="28575">
              <a:solidFill>
                <a:srgbClr val="F8F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11" name="Oval 199"/>
            <p:cNvSpPr>
              <a:spLocks noChangeArrowheads="1"/>
            </p:cNvSpPr>
            <p:nvPr/>
          </p:nvSpPr>
          <p:spPr bwMode="auto">
            <a:xfrm>
              <a:off x="3288" y="1219"/>
              <a:ext cx="312" cy="163"/>
            </a:xfrm>
            <a:prstGeom prst="ellipse">
              <a:avLst/>
            </a:prstGeom>
            <a:noFill/>
            <a:ln w="28575">
              <a:solidFill>
                <a:srgbClr val="F8F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12" name="Oval 200"/>
            <p:cNvSpPr>
              <a:spLocks noChangeArrowheads="1"/>
            </p:cNvSpPr>
            <p:nvPr/>
          </p:nvSpPr>
          <p:spPr bwMode="auto">
            <a:xfrm>
              <a:off x="3288" y="1945"/>
              <a:ext cx="312" cy="163"/>
            </a:xfrm>
            <a:prstGeom prst="ellipse">
              <a:avLst/>
            </a:prstGeom>
            <a:noFill/>
            <a:ln w="28575">
              <a:solidFill>
                <a:srgbClr val="F8F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13" name="Oval 201"/>
            <p:cNvSpPr>
              <a:spLocks noChangeArrowheads="1"/>
            </p:cNvSpPr>
            <p:nvPr/>
          </p:nvSpPr>
          <p:spPr bwMode="auto">
            <a:xfrm>
              <a:off x="3288" y="2931"/>
              <a:ext cx="312" cy="312"/>
            </a:xfrm>
            <a:prstGeom prst="ellipse">
              <a:avLst/>
            </a:prstGeom>
            <a:noFill/>
            <a:ln w="28575">
              <a:solidFill>
                <a:srgbClr val="F8F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14" name="Oval 202"/>
            <p:cNvSpPr>
              <a:spLocks noChangeArrowheads="1"/>
            </p:cNvSpPr>
            <p:nvPr/>
          </p:nvSpPr>
          <p:spPr bwMode="auto">
            <a:xfrm>
              <a:off x="3267" y="3517"/>
              <a:ext cx="312" cy="163"/>
            </a:xfrm>
            <a:prstGeom prst="ellipse">
              <a:avLst/>
            </a:prstGeom>
            <a:noFill/>
            <a:ln w="28575">
              <a:solidFill>
                <a:srgbClr val="F8F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15" name="Oval 203"/>
            <p:cNvSpPr>
              <a:spLocks noChangeArrowheads="1"/>
            </p:cNvSpPr>
            <p:nvPr/>
          </p:nvSpPr>
          <p:spPr bwMode="auto">
            <a:xfrm>
              <a:off x="2659" y="3523"/>
              <a:ext cx="312" cy="163"/>
            </a:xfrm>
            <a:prstGeom prst="ellipse">
              <a:avLst/>
            </a:prstGeom>
            <a:noFill/>
            <a:ln w="28575">
              <a:solidFill>
                <a:srgbClr val="F8F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16" name="Oval 201"/>
            <p:cNvSpPr>
              <a:spLocks noChangeArrowheads="1"/>
            </p:cNvSpPr>
            <p:nvPr/>
          </p:nvSpPr>
          <p:spPr bwMode="auto">
            <a:xfrm>
              <a:off x="2653" y="2921"/>
              <a:ext cx="312" cy="163"/>
            </a:xfrm>
            <a:prstGeom prst="ellipse">
              <a:avLst/>
            </a:prstGeom>
            <a:noFill/>
            <a:ln w="28575">
              <a:solidFill>
                <a:srgbClr val="F8F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17" name="Oval 197"/>
            <p:cNvSpPr>
              <a:spLocks noChangeArrowheads="1"/>
            </p:cNvSpPr>
            <p:nvPr/>
          </p:nvSpPr>
          <p:spPr bwMode="auto">
            <a:xfrm>
              <a:off x="3243" y="2190"/>
              <a:ext cx="397" cy="447"/>
            </a:xfrm>
            <a:prstGeom prst="ellipse">
              <a:avLst/>
            </a:prstGeom>
            <a:noFill/>
            <a:ln w="28575">
              <a:solidFill>
                <a:srgbClr val="F8F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45" name="Picture 4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1" y="2554"/>
              <a:ext cx="1045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6" name="Picture 7" descr="Header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7" name="Rectangle 2"/>
            <p:cNvSpPr txBox="1">
              <a:spLocks noChangeArrowheads="1"/>
            </p:cNvSpPr>
            <p:nvPr/>
          </p:nvSpPr>
          <p:spPr bwMode="auto">
            <a:xfrm>
              <a:off x="288" y="37"/>
              <a:ext cx="547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fr-BE" sz="3200">
                  <a:solidFill>
                    <a:schemeClr val="bg1"/>
                  </a:solidFill>
                </a:rPr>
                <a:t>Voluntary </a:t>
              </a:r>
              <a:r>
                <a:rPr lang="ro-RO" sz="3200">
                  <a:solidFill>
                    <a:schemeClr val="bg1"/>
                  </a:solidFill>
                </a:rPr>
                <a:t>feed </a:t>
              </a:r>
              <a:r>
                <a:rPr lang="fr-BE" sz="3200">
                  <a:solidFill>
                    <a:schemeClr val="bg1"/>
                  </a:solidFill>
                </a:rPr>
                <a:t>intake (vfi)</a:t>
              </a:r>
              <a:endParaRPr lang="en-US" sz="3200">
                <a:solidFill>
                  <a:schemeClr val="bg1"/>
                </a:solidFill>
              </a:endParaRPr>
            </a:p>
          </p:txBody>
        </p:sp>
        <p:pic>
          <p:nvPicPr>
            <p:cNvPr id="17448" name="Picture 4" descr="Footer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974"/>
              <a:ext cx="57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9" name="Slide Number Placeholder 15"/>
            <p:cNvSpPr txBox="1">
              <a:spLocks/>
            </p:cNvSpPr>
            <p:nvPr/>
          </p:nvSpPr>
          <p:spPr bwMode="auto">
            <a:xfrm>
              <a:off x="5242" y="3887"/>
              <a:ext cx="3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fld id="{3816D244-09B5-4C71-A115-23C8227A852E}" type="slidenum">
                <a:rPr lang="en-US" sz="1200">
                  <a:solidFill>
                    <a:srgbClr val="66BC29"/>
                  </a:solidFill>
                </a:rPr>
                <a:pPr algn="r"/>
                <a:t>12</a:t>
              </a:fld>
              <a:endParaRPr lang="en-US" sz="1200">
                <a:solidFill>
                  <a:srgbClr val="66BC29"/>
                </a:solidFill>
              </a:endParaRPr>
            </a:p>
          </p:txBody>
        </p:sp>
        <p:sp>
          <p:nvSpPr>
            <p:cNvPr id="17450" name="Text Box 7"/>
            <p:cNvSpPr txBox="1">
              <a:spLocks noChangeArrowheads="1"/>
            </p:cNvSpPr>
            <p:nvPr/>
          </p:nvSpPr>
          <p:spPr bwMode="auto">
            <a:xfrm>
              <a:off x="3163" y="3887"/>
              <a:ext cx="22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fr-BE" sz="1400">
                  <a:solidFill>
                    <a:srgbClr val="7F7F7F"/>
                  </a:solidFill>
                </a:rPr>
                <a:t>Kambashi &amp; al.</a:t>
              </a:r>
            </a:p>
            <a:p>
              <a:pPr algn="r"/>
              <a:endParaRPr lang="fr-BE" sz="1400">
                <a:solidFill>
                  <a:srgbClr val="7F7F7F"/>
                </a:solidFill>
              </a:endParaRPr>
            </a:p>
          </p:txBody>
        </p:sp>
        <p:graphicFrame>
          <p:nvGraphicFramePr>
            <p:cNvPr id="17442" name="Object 34"/>
            <p:cNvGraphicFramePr>
              <a:graphicFrameLocks noChangeAspect="1"/>
            </p:cNvGraphicFramePr>
            <p:nvPr/>
          </p:nvGraphicFramePr>
          <p:xfrm>
            <a:off x="158" y="557"/>
            <a:ext cx="3811" cy="2848"/>
          </p:xfrm>
          <a:graphic>
            <a:graphicData uri="http://schemas.openxmlformats.org/presentationml/2006/ole">
              <p:oleObj spid="_x0000_s17442" name="Worksheet" r:id="rId7" imgW="8010495" imgH="5762542" progId="Excel.Sheet.8">
                <p:embed/>
              </p:oleObj>
            </a:graphicData>
          </a:graphic>
        </p:graphicFrame>
        <p:pic>
          <p:nvPicPr>
            <p:cNvPr id="17451" name="Picture 3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94" y="482"/>
              <a:ext cx="1066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2" name="Text Box 40"/>
            <p:cNvSpPr txBox="1">
              <a:spLocks noChangeArrowheads="1"/>
            </p:cNvSpPr>
            <p:nvPr/>
          </p:nvSpPr>
          <p:spPr bwMode="auto">
            <a:xfrm>
              <a:off x="4558" y="1888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/>
            </a:p>
          </p:txBody>
        </p:sp>
        <p:pic>
          <p:nvPicPr>
            <p:cNvPr id="17453" name="Picture 4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94" y="1525"/>
              <a:ext cx="1066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44" name="ZoneTexte 15"/>
          <p:cNvSpPr txBox="1">
            <a:spLocks noChangeArrowheads="1"/>
          </p:cNvSpPr>
          <p:nvPr/>
        </p:nvSpPr>
        <p:spPr bwMode="auto">
          <a:xfrm>
            <a:off x="1692275" y="981075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P &lt; 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600575"/>
            <a:ext cx="20510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10" descr="Foot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6" name="Slide Number Placeholder 15"/>
          <p:cNvSpPr txBox="1">
            <a:spLocks/>
          </p:cNvSpPr>
          <p:nvPr/>
        </p:nvSpPr>
        <p:spPr bwMode="auto">
          <a:xfrm>
            <a:off x="8353425" y="61436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99DCC53-4237-4554-807D-5E185FBA9FE7}" type="slidenum">
              <a:rPr lang="en-US" sz="1200">
                <a:solidFill>
                  <a:srgbClr val="66BC29"/>
                </a:solidFill>
              </a:rPr>
              <a:pPr algn="r"/>
              <a:t>13</a:t>
            </a:fld>
            <a:endParaRPr lang="en-US" sz="1200">
              <a:solidFill>
                <a:srgbClr val="66BC29"/>
              </a:solidFill>
            </a:endParaRPr>
          </a:p>
        </p:txBody>
      </p:sp>
      <p:pic>
        <p:nvPicPr>
          <p:cNvPr id="66577" name="Picture 13" descr="Heade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8" name="Rectangle 2"/>
          <p:cNvSpPr txBox="1">
            <a:spLocks noChangeArrowheads="1"/>
          </p:cNvSpPr>
          <p:nvPr/>
        </p:nvSpPr>
        <p:spPr bwMode="auto">
          <a:xfrm>
            <a:off x="457200" y="3175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Digestibility</a:t>
            </a:r>
            <a:r>
              <a:rPr lang="fr-FR" sz="3200">
                <a:solidFill>
                  <a:schemeClr val="bg1"/>
                </a:solidFill>
              </a:rPr>
              <a:t> test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021263" y="6143625"/>
            <a:ext cx="362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</p:txBody>
      </p:sp>
      <p:sp>
        <p:nvSpPr>
          <p:cNvPr id="66580" name="AutoShape 2" descr="https://mail.ulg.ac.be/service/home/~/Digest1.jpg?auth=co&amp;loc=en_AU&amp;id=34708&amp;part=2"/>
          <p:cNvSpPr>
            <a:spLocks noChangeAspect="1" noChangeArrowheads="1"/>
          </p:cNvSpPr>
          <p:nvPr/>
        </p:nvSpPr>
        <p:spPr bwMode="auto">
          <a:xfrm>
            <a:off x="155575" y="-3086100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66581" name="AutoShape 4" descr="https://mail.ulg.ac.be/service/home/~/Digest1.jpg?auth=co&amp;loc=en_AU&amp;id=34708&amp;part=2"/>
          <p:cNvSpPr>
            <a:spLocks noChangeAspect="1" noChangeArrowheads="1"/>
          </p:cNvSpPr>
          <p:nvPr/>
        </p:nvSpPr>
        <p:spPr bwMode="auto">
          <a:xfrm>
            <a:off x="155575" y="-3086100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66582" name="AutoShape 6" descr="https://mail.ulg.ac.be/service/home/~/Digest1.jpg?auth=co&amp;loc=en_AU&amp;id=34708&amp;part=2"/>
          <p:cNvSpPr>
            <a:spLocks noChangeAspect="1" noChangeArrowheads="1"/>
          </p:cNvSpPr>
          <p:nvPr/>
        </p:nvSpPr>
        <p:spPr bwMode="auto">
          <a:xfrm>
            <a:off x="155575" y="-3086100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1039813"/>
            <a:ext cx="2051050" cy="162718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2809875"/>
            <a:ext cx="2051050" cy="164941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6573" name="Object 13"/>
          <p:cNvGraphicFramePr>
            <a:graphicFrameLocks noChangeAspect="1"/>
          </p:cNvGraphicFramePr>
          <p:nvPr/>
        </p:nvGraphicFramePr>
        <p:xfrm>
          <a:off x="0" y="1052513"/>
          <a:ext cx="7156450" cy="3275012"/>
        </p:xfrm>
        <a:graphic>
          <a:graphicData uri="http://schemas.openxmlformats.org/presentationml/2006/ole">
            <p:oleObj spid="_x0000_s66573" name="Document" r:id="rId9" imgW="7373425" imgH="3377792" progId="Word.Document.8">
              <p:embed/>
            </p:oleObj>
          </a:graphicData>
        </a:graphic>
      </p:graphicFrame>
      <p:sp>
        <p:nvSpPr>
          <p:cNvPr id="66585" name="Text Box 14"/>
          <p:cNvSpPr txBox="1">
            <a:spLocks noChangeArrowheads="1"/>
          </p:cNvSpPr>
          <p:nvPr/>
        </p:nvSpPr>
        <p:spPr bwMode="auto">
          <a:xfrm>
            <a:off x="250825" y="3957638"/>
            <a:ext cx="67691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Tx/>
              <a:buBlip>
                <a:blip r:embed="rId10"/>
              </a:buBlip>
            </a:pPr>
            <a:r>
              <a:rPr lang="en-US" sz="1600">
                <a:latin typeface="Arial Narrow" pitchFamily="34" charset="0"/>
              </a:rPr>
              <a:t>All 4 forage species decreased the total tract apparent digestibility (TTAD)</a:t>
            </a:r>
          </a:p>
          <a:p>
            <a:pPr marL="180975" indent="-180975">
              <a:lnSpc>
                <a:spcPct val="120000"/>
              </a:lnSpc>
              <a:spcBef>
                <a:spcPct val="50000"/>
              </a:spcBef>
              <a:buFontTx/>
              <a:buBlip>
                <a:blip r:embed="rId10"/>
              </a:buBlip>
            </a:pPr>
            <a:r>
              <a:rPr lang="en-US" sz="1600">
                <a:latin typeface="Arial Narrow" pitchFamily="34" charset="0"/>
              </a:rPr>
              <a:t>but forage species differed in the way they influenced DM (P&lt;0.040) and NDF (P&lt;0.020) digestibilities.  </a:t>
            </a:r>
          </a:p>
          <a:p>
            <a:pPr marL="180975" indent="-180975">
              <a:lnSpc>
                <a:spcPct val="120000"/>
              </a:lnSpc>
              <a:spcBef>
                <a:spcPct val="50000"/>
              </a:spcBef>
              <a:buFontTx/>
              <a:buBlip>
                <a:blip r:embed="rId10"/>
              </a:buBlip>
            </a:pPr>
            <a:r>
              <a:rPr lang="en-US" sz="1600">
                <a:latin typeface="Arial Narrow" pitchFamily="34" charset="0"/>
              </a:rPr>
              <a:t>No differences in CP and gross energy digestibilities of forage-based diets were observed between species. TTAD</a:t>
            </a:r>
            <a:r>
              <a:rPr lang="en-US"/>
              <a:t> </a:t>
            </a:r>
            <a:r>
              <a:rPr lang="en-US" sz="1600">
                <a:latin typeface="Arial Narrow" pitchFamily="34" charset="0"/>
              </a:rPr>
              <a:t>of DM and NDF were, on average, higher for </a:t>
            </a:r>
            <a:r>
              <a:rPr lang="en-US" sz="1600" i="1">
                <a:latin typeface="Arial Narrow" pitchFamily="34" charset="0"/>
              </a:rPr>
              <a:t>Psophocarpus scandens </a:t>
            </a:r>
            <a:r>
              <a:rPr lang="en-US" sz="1600">
                <a:latin typeface="Arial Narrow" pitchFamily="34" charset="0"/>
              </a:rPr>
              <a:t>and</a:t>
            </a:r>
            <a:r>
              <a:rPr lang="en-US" sz="1600" i="1">
                <a:latin typeface="Arial Narrow" pitchFamily="34" charset="0"/>
              </a:rPr>
              <a:t> Vigna</a:t>
            </a:r>
            <a:r>
              <a:rPr lang="en-US" sz="1600">
                <a:latin typeface="Arial Narrow" pitchFamily="34" charset="0"/>
              </a:rPr>
              <a:t> </a:t>
            </a:r>
            <a:r>
              <a:rPr lang="en-US" sz="1600" i="1">
                <a:latin typeface="Arial Narrow" pitchFamily="34" charset="0"/>
              </a:rPr>
              <a:t>unguiculata</a:t>
            </a:r>
            <a:r>
              <a:rPr lang="en-US" sz="1600">
                <a:latin typeface="Arial Narrow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7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7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 txBox="1">
            <a:spLocks noChangeArrowheads="1"/>
          </p:cNvSpPr>
          <p:nvPr/>
        </p:nvSpPr>
        <p:spPr bwMode="auto">
          <a:xfrm>
            <a:off x="457200" y="3175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3200">
                <a:solidFill>
                  <a:schemeClr val="bg1"/>
                </a:solidFill>
              </a:rPr>
              <a:t>Conclusion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68611" name="Picture 4" descr="Foo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Slide Number Placeholder 15"/>
          <p:cNvSpPr txBox="1">
            <a:spLocks/>
          </p:cNvSpPr>
          <p:nvPr/>
        </p:nvSpPr>
        <p:spPr bwMode="auto">
          <a:xfrm>
            <a:off x="8321675" y="61436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E566EDD-D2FC-4E27-9171-D1CDD94C58FB}" type="slidenum">
              <a:rPr lang="en-US" sz="1200">
                <a:solidFill>
                  <a:srgbClr val="66BC29"/>
                </a:solidFill>
              </a:rPr>
              <a:pPr algn="r"/>
              <a:t>14</a:t>
            </a:fld>
            <a:endParaRPr lang="en-US" sz="1200">
              <a:solidFill>
                <a:srgbClr val="66BC29"/>
              </a:solidFill>
            </a:endParaRPr>
          </a:p>
        </p:txBody>
      </p:sp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142875" y="1052513"/>
            <a:ext cx="7308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/>
              <a:t>In case of scarcity or lack of protein source, </a:t>
            </a:r>
            <a:br>
              <a:rPr lang="en-US" sz="2000"/>
            </a:br>
            <a:r>
              <a:rPr lang="en-US" sz="2000" i="1"/>
              <a:t>P. scandens </a:t>
            </a:r>
            <a:r>
              <a:rPr lang="en-US" sz="2000"/>
              <a:t>and</a:t>
            </a:r>
            <a:r>
              <a:rPr lang="en-US" sz="2000" i="1"/>
              <a:t> V. unguiculata are an option.</a:t>
            </a:r>
            <a:r>
              <a:rPr lang="fr-FR" sz="2000" i="1"/>
              <a:t>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/>
              <a:t>Preferably in adult pigs.</a:t>
            </a:r>
            <a:endParaRPr lang="fr-FR" sz="2000"/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/>
              <a:t>Due to their negative effect on the overall digestibility of the diets, the rate of  TFL in the diet should not exceed 25 %.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/>
              <a:t>Further work required </a:t>
            </a:r>
            <a:r>
              <a:rPr lang="fr-BE" sz="2000"/>
              <a:t>: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FontTx/>
              <a:buChar char="–"/>
            </a:pPr>
            <a:r>
              <a:rPr lang="fr-FR"/>
              <a:t>forage on quality of meat and animal performance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FontTx/>
              <a:buChar char="–"/>
            </a:pPr>
            <a:r>
              <a:rPr lang="fr-FR"/>
              <a:t>the impact of storage and antinutrients on the nutritional value</a:t>
            </a:r>
            <a:endParaRPr lang="en-US"/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5021263" y="6108700"/>
            <a:ext cx="362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</p:txBody>
      </p:sp>
      <p:pic>
        <p:nvPicPr>
          <p:cNvPr id="68615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9963" y="836613"/>
            <a:ext cx="16922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9963" y="2543175"/>
            <a:ext cx="1692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4302125"/>
            <a:ext cx="17272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9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5" descr="Foo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Slide Number Placeholder 15"/>
          <p:cNvSpPr txBox="1">
            <a:spLocks/>
          </p:cNvSpPr>
          <p:nvPr/>
        </p:nvSpPr>
        <p:spPr bwMode="auto">
          <a:xfrm>
            <a:off x="8370888" y="61436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FBBC564-7516-463E-8D7E-CD964808E764}" type="slidenum">
              <a:rPr lang="en-US" sz="1200">
                <a:solidFill>
                  <a:srgbClr val="66BC29"/>
                </a:solidFill>
              </a:rPr>
              <a:pPr algn="r"/>
              <a:t>15</a:t>
            </a:fld>
            <a:endParaRPr lang="en-US" sz="1200">
              <a:solidFill>
                <a:srgbClr val="66BC29"/>
              </a:solidFill>
            </a:endParaRPr>
          </a:p>
        </p:txBody>
      </p:sp>
      <p:sp>
        <p:nvSpPr>
          <p:cNvPr id="70660" name="Rectangle 2"/>
          <p:cNvSpPr txBox="1">
            <a:spLocks noChangeArrowheads="1"/>
          </p:cNvSpPr>
          <p:nvPr/>
        </p:nvSpPr>
        <p:spPr bwMode="auto">
          <a:xfrm>
            <a:off x="457200" y="3175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21263" y="6143625"/>
            <a:ext cx="3625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fr-BE" sz="1200" dirty="0">
                <a:solidFill>
                  <a:schemeClr val="bg1">
                    <a:lumMod val="50000"/>
                  </a:schemeClr>
                </a:solidFill>
              </a:rPr>
              <a:t>Jérôme </a:t>
            </a:r>
            <a:r>
              <a:rPr lang="fr-BE" sz="1200" dirty="0" err="1">
                <a:solidFill>
                  <a:schemeClr val="bg1">
                    <a:lumMod val="50000"/>
                  </a:schemeClr>
                </a:solidFill>
              </a:rPr>
              <a:t>Bindelle</a:t>
            </a:r>
            <a:r>
              <a:rPr lang="fr-BE" sz="1200" dirty="0">
                <a:solidFill>
                  <a:schemeClr val="bg1">
                    <a:lumMod val="50000"/>
                  </a:schemeClr>
                </a:solidFill>
              </a:rPr>
              <a:t> &amp; Bienvenu </a:t>
            </a:r>
            <a:r>
              <a:rPr lang="fr-BE" sz="1200" dirty="0" err="1">
                <a:solidFill>
                  <a:schemeClr val="bg1">
                    <a:lumMod val="50000"/>
                  </a:schemeClr>
                </a:solidFill>
              </a:rPr>
              <a:t>Kambashi</a:t>
            </a:r>
            <a:endParaRPr lang="fr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066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1300" y="1493838"/>
            <a:ext cx="62230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Rectangle 12"/>
          <p:cNvSpPr>
            <a:spLocks noChangeArrowheads="1"/>
          </p:cNvSpPr>
          <p:nvPr/>
        </p:nvSpPr>
        <p:spPr bwMode="auto">
          <a:xfrm>
            <a:off x="971550" y="142875"/>
            <a:ext cx="60182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BE" sz="3200">
                <a:solidFill>
                  <a:schemeClr val="bg1"/>
                </a:solidFill>
              </a:rPr>
              <a:t>Thank you for your time!</a:t>
            </a:r>
          </a:p>
        </p:txBody>
      </p:sp>
      <p:sp>
        <p:nvSpPr>
          <p:cNvPr id="70664" name="AutoShape 14"/>
          <p:cNvSpPr>
            <a:spLocks noChangeArrowheads="1"/>
          </p:cNvSpPr>
          <p:nvPr/>
        </p:nvSpPr>
        <p:spPr bwMode="auto">
          <a:xfrm rot="-5400000">
            <a:off x="946150" y="2609850"/>
            <a:ext cx="1435100" cy="1816100"/>
          </a:xfrm>
          <a:prstGeom prst="wedgeRoundRectCallout">
            <a:avLst>
              <a:gd name="adj1" fmla="val -35843"/>
              <a:gd name="adj2" fmla="val 80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endParaRPr lang="fr-FR">
              <a:latin typeface="Verdana" pitchFamily="34" charset="0"/>
            </a:endParaRPr>
          </a:p>
        </p:txBody>
      </p:sp>
      <p:sp>
        <p:nvSpPr>
          <p:cNvPr id="70665" name="Text Box 15"/>
          <p:cNvSpPr txBox="1">
            <a:spLocks noChangeArrowheads="1"/>
          </p:cNvSpPr>
          <p:nvPr/>
        </p:nvSpPr>
        <p:spPr bwMode="auto">
          <a:xfrm>
            <a:off x="771525" y="3067050"/>
            <a:ext cx="1795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Verdana" pitchFamily="34" charset="0"/>
              </a:rPr>
              <a:t>I like eating forages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7" name="Picture 19" descr="http://upload.wikimedia.org/wikipedia/commons/b/bf/AFRICA_Location_Democratic_Republic_of_Con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81075"/>
            <a:ext cx="36734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7" descr="Head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206375" y="188913"/>
            <a:ext cx="8937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Pig breeding</a:t>
            </a:r>
            <a:r>
              <a:rPr lang="fr-BE" sz="3200">
                <a:solidFill>
                  <a:schemeClr val="bg1"/>
                </a:solidFill>
              </a:rPr>
              <a:t> in Kinshasa and Bas-Congo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8436" name="Picture 4" descr="Foot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Slide Number Placeholder 15"/>
          <p:cNvSpPr txBox="1">
            <a:spLocks/>
          </p:cNvSpPr>
          <p:nvPr/>
        </p:nvSpPr>
        <p:spPr bwMode="auto">
          <a:xfrm>
            <a:off x="8316913" y="61658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1E6C871-5B3D-4C46-86C6-DFC273321579}" type="slidenum">
              <a:rPr lang="en-US" sz="1200">
                <a:solidFill>
                  <a:srgbClr val="66BC29"/>
                </a:solidFill>
              </a:rPr>
              <a:pPr algn="r"/>
              <a:t>2</a:t>
            </a:fld>
            <a:endParaRPr lang="en-US" sz="1200">
              <a:solidFill>
                <a:srgbClr val="66BC29"/>
              </a:solidFill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804025" y="6165850"/>
            <a:ext cx="1843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  <a:p>
            <a:pPr algn="r"/>
            <a:endParaRPr lang="fr-BE" sz="1400">
              <a:solidFill>
                <a:srgbClr val="7F7F7F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48263" y="1844675"/>
            <a:ext cx="3744912" cy="3948113"/>
          </a:xfrm>
          <a:prstGeom prst="rect">
            <a:avLst/>
          </a:prstGeom>
          <a:solidFill>
            <a:srgbClr val="66BC2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200">
                <a:solidFill>
                  <a:schemeClr val="bg1"/>
                </a:solidFill>
              </a:rPr>
              <a:t>Total area : 2 345 000 km ²</a:t>
            </a:r>
          </a:p>
          <a:p>
            <a:pPr marL="185738" indent="-185738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200">
                <a:solidFill>
                  <a:schemeClr val="bg1"/>
                </a:solidFill>
              </a:rPr>
              <a:t>Forests: about 145 million hectares</a:t>
            </a:r>
          </a:p>
          <a:p>
            <a:pPr marL="185738" indent="-185738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200">
                <a:solidFill>
                  <a:schemeClr val="bg1"/>
                </a:solidFill>
              </a:rPr>
              <a:t>arable land : 80 million hectares  </a:t>
            </a:r>
          </a:p>
          <a:p>
            <a:pPr marL="185738" indent="-185738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200">
                <a:solidFill>
                  <a:schemeClr val="bg1"/>
                </a:solidFill>
              </a:rPr>
              <a:t>Varied climates</a:t>
            </a:r>
          </a:p>
          <a:p>
            <a:pPr marL="185738" indent="-185738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200">
                <a:solidFill>
                  <a:schemeClr val="bg1"/>
                </a:solidFill>
              </a:rPr>
              <a:t> Dense river  network</a:t>
            </a:r>
          </a:p>
          <a:p>
            <a:pPr marL="185738" indent="-185738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200">
                <a:solidFill>
                  <a:schemeClr val="bg1"/>
                </a:solidFill>
              </a:rPr>
              <a:t>2 / 3 population agriculture (animal husbandry ) </a:t>
            </a:r>
          </a:p>
        </p:txBody>
      </p:sp>
      <p:pic>
        <p:nvPicPr>
          <p:cNvPr id="63505" name="Picture 2" descr="Fichier:Pluie rdc.sv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844675"/>
            <a:ext cx="4886325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206375" y="188913"/>
            <a:ext cx="8937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Pig breeding</a:t>
            </a:r>
            <a:r>
              <a:rPr lang="fr-BE" sz="3200">
                <a:solidFill>
                  <a:schemeClr val="bg1"/>
                </a:solidFill>
              </a:rPr>
              <a:t> in Kinshasa and Bas-Congo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979613" y="1484313"/>
            <a:ext cx="5256212" cy="4105275"/>
          </a:xfrm>
          <a:prstGeom prst="rect">
            <a:avLst/>
          </a:prstGeom>
          <a:solidFill>
            <a:srgbClr val="5EB0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800">
                <a:solidFill>
                  <a:schemeClr val="bg1"/>
                </a:solidFill>
              </a:rPr>
              <a:t>Pig breeding</a:t>
            </a:r>
          </a:p>
          <a:p>
            <a:pPr marL="622300" lvl="1" indent="-177800">
              <a:spcBef>
                <a:spcPct val="50000"/>
              </a:spcBef>
              <a:buFontTx/>
              <a:buChar char="•"/>
            </a:pPr>
            <a:r>
              <a:rPr lang="en-US" sz="2300">
                <a:solidFill>
                  <a:schemeClr val="bg1"/>
                </a:solidFill>
              </a:rPr>
              <a:t>Around of towns</a:t>
            </a:r>
          </a:p>
          <a:p>
            <a:pPr marL="622300" lvl="1" indent="-177800">
              <a:spcBef>
                <a:spcPct val="50000"/>
              </a:spcBef>
              <a:buFontTx/>
              <a:buChar char="•"/>
            </a:pPr>
            <a:r>
              <a:rPr lang="en-US" sz="2300">
                <a:solidFill>
                  <a:schemeClr val="bg1"/>
                </a:solidFill>
              </a:rPr>
              <a:t>Villages</a:t>
            </a:r>
          </a:p>
          <a:p>
            <a:pPr marL="265113" indent="-265113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800">
                <a:solidFill>
                  <a:schemeClr val="bg1"/>
                </a:solidFill>
              </a:rPr>
              <a:t>Role in farming system</a:t>
            </a:r>
          </a:p>
          <a:p>
            <a:pPr marL="622300" lvl="1" indent="-177800">
              <a:spcBef>
                <a:spcPct val="50000"/>
              </a:spcBef>
              <a:buFontTx/>
              <a:buChar char="•"/>
            </a:pPr>
            <a:r>
              <a:rPr lang="fr-FR" sz="2300">
                <a:solidFill>
                  <a:schemeClr val="bg1"/>
                </a:solidFill>
              </a:rPr>
              <a:t>Source of cash</a:t>
            </a:r>
            <a:endParaRPr lang="en-US" sz="2300">
              <a:solidFill>
                <a:schemeClr val="bg1"/>
              </a:solidFill>
            </a:endParaRPr>
          </a:p>
          <a:p>
            <a:pPr marL="622300" lvl="1" indent="-177800">
              <a:spcBef>
                <a:spcPct val="50000"/>
              </a:spcBef>
              <a:buFontTx/>
              <a:buChar char="•"/>
            </a:pPr>
            <a:r>
              <a:rPr lang="fr-FR" sz="2300">
                <a:solidFill>
                  <a:schemeClr val="bg1"/>
                </a:solidFill>
              </a:rPr>
              <a:t>improving livelihood </a:t>
            </a:r>
          </a:p>
          <a:p>
            <a:pPr marL="622300" lvl="1" indent="-177800">
              <a:spcBef>
                <a:spcPct val="50000"/>
              </a:spcBef>
              <a:buFontTx/>
              <a:buChar char="•"/>
            </a:pPr>
            <a:r>
              <a:rPr lang="fr-FR" sz="2300">
                <a:solidFill>
                  <a:schemeClr val="bg1"/>
                </a:solidFill>
              </a:rPr>
              <a:t>nutritional security of poor people</a:t>
            </a:r>
          </a:p>
          <a:p>
            <a:pPr marL="622300" lvl="1" indent="-177800">
              <a:spcBef>
                <a:spcPct val="50000"/>
              </a:spcBef>
            </a:pPr>
            <a:endParaRPr lang="fr-FR" sz="2300">
              <a:solidFill>
                <a:schemeClr val="bg1"/>
              </a:solidFill>
            </a:endParaRPr>
          </a:p>
        </p:txBody>
      </p:sp>
      <p:pic>
        <p:nvPicPr>
          <p:cNvPr id="20484" name="Picture 4" descr="Foot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Slide Number Placeholder 15"/>
          <p:cNvSpPr txBox="1">
            <a:spLocks/>
          </p:cNvSpPr>
          <p:nvPr/>
        </p:nvSpPr>
        <p:spPr bwMode="auto">
          <a:xfrm>
            <a:off x="8316913" y="6176963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CB0E44F-3C7B-4221-93B1-406589D40FA9}" type="slidenum">
              <a:rPr lang="en-US" sz="1200">
                <a:solidFill>
                  <a:srgbClr val="66BC29"/>
                </a:solidFill>
              </a:rPr>
              <a:pPr algn="r"/>
              <a:t>3</a:t>
            </a:fld>
            <a:endParaRPr lang="en-US" sz="1200">
              <a:solidFill>
                <a:srgbClr val="66BC29"/>
              </a:solidFill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804025" y="6165850"/>
            <a:ext cx="1843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  <a:p>
            <a:pPr algn="r"/>
            <a:endParaRPr lang="fr-BE" sz="1400">
              <a:solidFill>
                <a:srgbClr val="7F7F7F"/>
              </a:solidFill>
            </a:endParaRPr>
          </a:p>
        </p:txBody>
      </p:sp>
      <p:pic>
        <p:nvPicPr>
          <p:cNvPr id="718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042988"/>
            <a:ext cx="2009775" cy="15081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8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063" y="2754313"/>
            <a:ext cx="1979612" cy="148431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8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4508500"/>
            <a:ext cx="1979613" cy="148431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37400" y="4365625"/>
            <a:ext cx="2006600" cy="150336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02475" y="2708275"/>
            <a:ext cx="2003425" cy="150177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02475" y="1052513"/>
            <a:ext cx="1981200" cy="148431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493" name="Rectangle 2"/>
          <p:cNvSpPr>
            <a:spLocks noChangeArrowheads="1"/>
          </p:cNvSpPr>
          <p:nvPr/>
        </p:nvSpPr>
        <p:spPr bwMode="auto">
          <a:xfrm>
            <a:off x="2041525" y="882650"/>
            <a:ext cx="4978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7F7F7F"/>
                </a:solidFill>
              </a:rPr>
              <a:t>Survey of 319 households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2900363" y="4471988"/>
            <a:ext cx="914400" cy="1166812"/>
          </a:xfrm>
          <a:prstGeom prst="roundRect">
            <a:avLst>
              <a:gd name="adj" fmla="val 1601"/>
            </a:avLst>
          </a:prstGeom>
          <a:solidFill>
            <a:srgbClr val="66B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916238" y="1700213"/>
            <a:ext cx="914400" cy="1776412"/>
          </a:xfrm>
          <a:prstGeom prst="roundRect">
            <a:avLst>
              <a:gd name="adj" fmla="val 1601"/>
            </a:avLst>
          </a:prstGeom>
          <a:solidFill>
            <a:srgbClr val="66B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11125" y="1604963"/>
            <a:ext cx="2860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BE" sz="2400">
                <a:solidFill>
                  <a:srgbClr val="66BC29"/>
                </a:solidFill>
              </a:rPr>
              <a:t>	75 %</a:t>
            </a:r>
            <a:br>
              <a:rPr lang="fr-BE" sz="2400">
                <a:solidFill>
                  <a:srgbClr val="66BC29"/>
                </a:solidFill>
              </a:rPr>
            </a:br>
            <a:r>
              <a:rPr lang="fr-BE" sz="2400">
                <a:solidFill>
                  <a:srgbClr val="66BC29"/>
                </a:solidFill>
              </a:rPr>
              <a:t>feed meal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BE" sz="3200">
              <a:solidFill>
                <a:srgbClr val="66BC29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fr-BE" sz="3200">
              <a:solidFill>
                <a:srgbClr val="66BC2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BE" sz="3200">
              <a:solidFill>
                <a:srgbClr val="66BC2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BE" sz="3200">
              <a:solidFill>
                <a:srgbClr val="66BC2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BE" sz="3200">
              <a:solidFill>
                <a:srgbClr val="66BC29"/>
              </a:solidFill>
            </a:endParaRPr>
          </a:p>
        </p:txBody>
      </p:sp>
      <p:pic>
        <p:nvPicPr>
          <p:cNvPr id="22532" name="Picture 12" descr="Foo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lide Number Placeholder 15"/>
          <p:cNvSpPr txBox="1">
            <a:spLocks/>
          </p:cNvSpPr>
          <p:nvPr/>
        </p:nvSpPr>
        <p:spPr bwMode="auto">
          <a:xfrm>
            <a:off x="8321675" y="61436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4CD37DB-89AC-4785-8A3F-1CF1C1321314}" type="slidenum">
              <a:rPr lang="en-US" sz="1200">
                <a:solidFill>
                  <a:srgbClr val="66BC29"/>
                </a:solidFill>
              </a:rPr>
              <a:pPr algn="r"/>
              <a:t>4</a:t>
            </a:fld>
            <a:endParaRPr lang="en-US" sz="1200">
              <a:solidFill>
                <a:srgbClr val="66BC29"/>
              </a:solidFill>
            </a:endParaRPr>
          </a:p>
        </p:txBody>
      </p:sp>
      <p:pic>
        <p:nvPicPr>
          <p:cNvPr id="22534" name="Picture 15" descr="Head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6705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Commercial pig feeds</a:t>
            </a:r>
          </a:p>
        </p:txBody>
      </p:sp>
      <p:pic>
        <p:nvPicPr>
          <p:cNvPr id="20" name="Picture 19" descr="S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588" y="5703888"/>
            <a:ext cx="3937000" cy="3143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 descr="Mai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588" y="2368550"/>
            <a:ext cx="3937000" cy="111283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2771775" y="2708275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sz="2400">
                <a:solidFill>
                  <a:schemeClr val="bg1"/>
                </a:solidFill>
              </a:rPr>
              <a:t>Maize</a:t>
            </a:r>
            <a:endParaRPr lang="fr-CA" sz="240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951288" y="2971800"/>
            <a:ext cx="838200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Poi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175" y="3540125"/>
            <a:ext cx="3937000" cy="85566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9" name="Picture 28" descr="Soj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904875"/>
            <a:ext cx="3937000" cy="74771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31" name="Picture 30" descr="Bl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6175" y="4449763"/>
            <a:ext cx="3937000" cy="120015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2543" name="Text Box 11"/>
          <p:cNvSpPr txBox="1">
            <a:spLocks noChangeArrowheads="1"/>
          </p:cNvSpPr>
          <p:nvPr/>
        </p:nvSpPr>
        <p:spPr bwMode="auto">
          <a:xfrm>
            <a:off x="2951163" y="37338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sz="2400">
                <a:solidFill>
                  <a:srgbClr val="7F7F7F"/>
                </a:solidFill>
              </a:rPr>
              <a:t>Pea</a:t>
            </a:r>
            <a:endParaRPr lang="fr-CA" sz="2400">
              <a:solidFill>
                <a:srgbClr val="7F7F7F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51288" y="3962400"/>
            <a:ext cx="838200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 Box 11"/>
          <p:cNvSpPr txBox="1">
            <a:spLocks noChangeArrowheads="1"/>
          </p:cNvSpPr>
          <p:nvPr/>
        </p:nvSpPr>
        <p:spPr bwMode="auto">
          <a:xfrm>
            <a:off x="2676525" y="4824413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sz="2400">
                <a:solidFill>
                  <a:schemeClr val="bg1"/>
                </a:solidFill>
              </a:rPr>
              <a:t>Wheat</a:t>
            </a:r>
            <a:endParaRPr lang="fr-CA" sz="240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951288" y="5081588"/>
            <a:ext cx="838200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 Box 11"/>
          <p:cNvSpPr txBox="1">
            <a:spLocks noChangeArrowheads="1"/>
          </p:cNvSpPr>
          <p:nvPr/>
        </p:nvSpPr>
        <p:spPr bwMode="auto">
          <a:xfrm>
            <a:off x="2220913" y="562768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sz="2400">
                <a:solidFill>
                  <a:srgbClr val="7F7F7F"/>
                </a:solidFill>
              </a:rPr>
              <a:t>Min</a:t>
            </a:r>
            <a:r>
              <a:rPr lang="vi-VN" sz="2400">
                <a:solidFill>
                  <a:srgbClr val="7F7F7F"/>
                </a:solidFill>
              </a:rPr>
              <a:t>e</a:t>
            </a:r>
            <a:r>
              <a:rPr lang="fr-BE" sz="2400">
                <a:solidFill>
                  <a:srgbClr val="7F7F7F"/>
                </a:solidFill>
              </a:rPr>
              <a:t>rals</a:t>
            </a:r>
            <a:endParaRPr lang="fr-CA" sz="2400">
              <a:solidFill>
                <a:srgbClr val="7F7F7F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951288" y="5856288"/>
            <a:ext cx="838200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Text Box 11"/>
          <p:cNvSpPr txBox="1">
            <a:spLocks noChangeArrowheads="1"/>
          </p:cNvSpPr>
          <p:nvPr/>
        </p:nvSpPr>
        <p:spPr bwMode="auto">
          <a:xfrm>
            <a:off x="2700338" y="1844675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sz="2400">
                <a:solidFill>
                  <a:schemeClr val="bg1"/>
                </a:solidFill>
              </a:rPr>
              <a:t>Barley</a:t>
            </a:r>
            <a:endParaRPr lang="fr-CA" sz="240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951288" y="2057400"/>
            <a:ext cx="838200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Text Box 11"/>
          <p:cNvSpPr txBox="1">
            <a:spLocks noChangeArrowheads="1"/>
          </p:cNvSpPr>
          <p:nvPr/>
        </p:nvSpPr>
        <p:spPr bwMode="auto">
          <a:xfrm>
            <a:off x="2090738" y="100171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sz="2400">
                <a:solidFill>
                  <a:srgbClr val="A6A6A6"/>
                </a:solidFill>
              </a:rPr>
              <a:t>Soya</a:t>
            </a:r>
            <a:endParaRPr lang="fr-CA" sz="2400">
              <a:solidFill>
                <a:srgbClr val="A6A6A6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951288" y="1230313"/>
            <a:ext cx="838200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org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8238" y="1711325"/>
            <a:ext cx="3941762" cy="60166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2554" name="Text Box 7"/>
          <p:cNvSpPr txBox="1">
            <a:spLocks noChangeArrowheads="1"/>
          </p:cNvSpPr>
          <p:nvPr/>
        </p:nvSpPr>
        <p:spPr bwMode="auto">
          <a:xfrm>
            <a:off x="5021263" y="6143625"/>
            <a:ext cx="3625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  <a:p>
            <a:pPr algn="r"/>
            <a:endParaRPr lang="fr-BE" sz="14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33400" y="1600200"/>
            <a:ext cx="4151313" cy="533400"/>
          </a:xfrm>
          <a:prstGeom prst="roundRect">
            <a:avLst>
              <a:gd name="adj" fmla="val 4959"/>
            </a:avLst>
          </a:prstGeom>
          <a:solidFill>
            <a:srgbClr val="66B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8" name="Rectangle 9"/>
          <p:cNvSpPr>
            <a:spLocks noChangeArrowheads="1"/>
          </p:cNvSpPr>
          <p:nvPr/>
        </p:nvSpPr>
        <p:spPr bwMode="auto">
          <a:xfrm>
            <a:off x="547688" y="1676400"/>
            <a:ext cx="3429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400">
                <a:solidFill>
                  <a:srgbClr val="FFFFFF"/>
                </a:solidFill>
              </a:rPr>
              <a:t>Price Volatility </a:t>
            </a:r>
            <a:endParaRPr lang="fr-BE" sz="2400">
              <a:solidFill>
                <a:srgbClr val="FFFFFF"/>
              </a:solidFill>
            </a:endParaRPr>
          </a:p>
        </p:txBody>
      </p:sp>
      <p:pic>
        <p:nvPicPr>
          <p:cNvPr id="14346" name="Picture 10" descr="biocarbura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1584325"/>
            <a:ext cx="3422650" cy="341153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80" name="Picture 12" descr="Foo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Slide Number Placeholder 15"/>
          <p:cNvSpPr txBox="1">
            <a:spLocks/>
          </p:cNvSpPr>
          <p:nvPr/>
        </p:nvSpPr>
        <p:spPr bwMode="auto">
          <a:xfrm>
            <a:off x="8321675" y="61436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7019A58-7B82-49AA-A9B8-3BE628436DE6}" type="slidenum">
              <a:rPr lang="en-US" sz="1200">
                <a:solidFill>
                  <a:srgbClr val="66BC29"/>
                </a:solidFill>
              </a:rPr>
              <a:pPr algn="r"/>
              <a:t>5</a:t>
            </a:fld>
            <a:endParaRPr lang="en-US" sz="1200">
              <a:solidFill>
                <a:srgbClr val="66BC29"/>
              </a:solidFill>
            </a:endParaRPr>
          </a:p>
        </p:txBody>
      </p:sp>
      <p:pic>
        <p:nvPicPr>
          <p:cNvPr id="24582" name="Picture 15" descr="Head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2"/>
          <p:cNvSpPr txBox="1">
            <a:spLocks noChangeArrowheads="1"/>
          </p:cNvSpPr>
          <p:nvPr/>
        </p:nvSpPr>
        <p:spPr bwMode="auto">
          <a:xfrm>
            <a:off x="457200" y="31750"/>
            <a:ext cx="670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3200">
                <a:solidFill>
                  <a:schemeClr val="bg1"/>
                </a:solidFill>
              </a:rPr>
              <a:t>Cereals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2174875"/>
            <a:ext cx="4151313" cy="2244725"/>
          </a:xfrm>
          <a:prstGeom prst="roundRect">
            <a:avLst>
              <a:gd name="adj" fmla="val 1601"/>
            </a:avLst>
          </a:prstGeom>
          <a:noFill/>
          <a:ln w="12700">
            <a:solidFill>
              <a:srgbClr val="66B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" name="Graphique 12"/>
          <p:cNvGraphicFramePr>
            <a:graphicFrameLocks noGrp="1"/>
          </p:cNvGraphicFramePr>
          <p:nvPr/>
        </p:nvGraphicFramePr>
        <p:xfrm>
          <a:off x="608728" y="2284495"/>
          <a:ext cx="4035280" cy="208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5021263" y="6143625"/>
            <a:ext cx="362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161925" y="5184775"/>
            <a:ext cx="54181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lnSpc>
                <a:spcPct val="120000"/>
              </a:lnSpc>
              <a:buFontTx/>
              <a:buChar char="•"/>
            </a:pPr>
            <a:r>
              <a:rPr lang="fr-FR" sz="2400"/>
              <a:t>Low and insufficient grain production</a:t>
            </a:r>
          </a:p>
          <a:p>
            <a:pPr marL="177800" indent="-177800">
              <a:lnSpc>
                <a:spcPct val="120000"/>
              </a:lnSpc>
              <a:buFontTx/>
              <a:buChar char="•"/>
            </a:pPr>
            <a:r>
              <a:rPr lang="fr-FR" sz="2400"/>
              <a:t>Net importers of food</a:t>
            </a:r>
            <a:endParaRPr lang="fr-B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7" name="AutoShape 33"/>
          <p:cNvSpPr>
            <a:spLocks noChangeAspect="1" noChangeArrowheads="1" noTextEdit="1"/>
          </p:cNvSpPr>
          <p:nvPr/>
        </p:nvSpPr>
        <p:spPr bwMode="auto">
          <a:xfrm>
            <a:off x="25400" y="379413"/>
            <a:ext cx="360521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179388" y="333375"/>
            <a:ext cx="3190875" cy="300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72739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713" y="1590675"/>
            <a:ext cx="4102101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0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1628775"/>
            <a:ext cx="4102101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45" name="Rectangle 41"/>
          <p:cNvSpPr>
            <a:spLocks noChangeArrowheads="1"/>
          </p:cNvSpPr>
          <p:nvPr/>
        </p:nvSpPr>
        <p:spPr bwMode="auto">
          <a:xfrm>
            <a:off x="34925" y="3892550"/>
            <a:ext cx="3240088" cy="482600"/>
          </a:xfrm>
          <a:prstGeom prst="rect">
            <a:avLst/>
          </a:prstGeom>
          <a:solidFill>
            <a:srgbClr val="66BC29"/>
          </a:solidFill>
          <a:ln w="9525">
            <a:solidFill>
              <a:srgbClr val="5EB026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700" b="1">
                <a:solidFill>
                  <a:schemeClr val="bg1"/>
                </a:solidFill>
              </a:rPr>
              <a:t>Time spent on feed resources</a:t>
            </a:r>
            <a:r>
              <a:rPr lang="fr-FR" sz="3100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fr-FR"/>
          </a:p>
        </p:txBody>
      </p:sp>
      <p:grpSp>
        <p:nvGrpSpPr>
          <p:cNvPr id="72776" name="Group 72"/>
          <p:cNvGrpSpPr>
            <a:grpSpLocks/>
          </p:cNvGrpSpPr>
          <p:nvPr/>
        </p:nvGrpSpPr>
        <p:grpSpPr bwMode="auto">
          <a:xfrm>
            <a:off x="136525" y="1038225"/>
            <a:ext cx="3182938" cy="2192338"/>
            <a:chOff x="86" y="654"/>
            <a:chExt cx="2005" cy="1381"/>
          </a:xfrm>
        </p:grpSpPr>
        <p:sp>
          <p:nvSpPr>
            <p:cNvPr id="72741" name="Rectangle 37"/>
            <p:cNvSpPr>
              <a:spLocks noChangeArrowheads="1"/>
            </p:cNvSpPr>
            <p:nvPr/>
          </p:nvSpPr>
          <p:spPr bwMode="auto">
            <a:xfrm>
              <a:off x="1565" y="1389"/>
              <a:ext cx="23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alibri" pitchFamily="34" charset="0"/>
                </a:rPr>
                <a:t>67%</a:t>
              </a:r>
              <a:endParaRPr lang="fr-FR"/>
            </a:p>
          </p:txBody>
        </p:sp>
        <p:sp>
          <p:nvSpPr>
            <p:cNvPr id="72742" name="Rectangle 38"/>
            <p:cNvSpPr>
              <a:spLocks noChangeArrowheads="1"/>
            </p:cNvSpPr>
            <p:nvPr/>
          </p:nvSpPr>
          <p:spPr bwMode="auto">
            <a:xfrm>
              <a:off x="504" y="1225"/>
              <a:ext cx="23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alibri" pitchFamily="34" charset="0"/>
                </a:rPr>
                <a:t>18%</a:t>
              </a:r>
              <a:endParaRPr lang="fr-FR"/>
            </a:p>
          </p:txBody>
        </p:sp>
        <p:sp>
          <p:nvSpPr>
            <p:cNvPr id="72743" name="Rectangle 39"/>
            <p:cNvSpPr>
              <a:spLocks noChangeArrowheads="1"/>
            </p:cNvSpPr>
            <p:nvPr/>
          </p:nvSpPr>
          <p:spPr bwMode="auto">
            <a:xfrm>
              <a:off x="531" y="982"/>
              <a:ext cx="1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alibri" pitchFamily="34" charset="0"/>
                </a:rPr>
                <a:t>3%</a:t>
              </a:r>
              <a:endParaRPr lang="fr-FR"/>
            </a:p>
          </p:txBody>
        </p:sp>
        <p:sp>
          <p:nvSpPr>
            <p:cNvPr id="72744" name="Rectangle 40"/>
            <p:cNvSpPr>
              <a:spLocks noChangeArrowheads="1"/>
            </p:cNvSpPr>
            <p:nvPr/>
          </p:nvSpPr>
          <p:spPr bwMode="auto">
            <a:xfrm>
              <a:off x="930" y="1071"/>
              <a:ext cx="23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alibri" pitchFamily="34" charset="0"/>
                </a:rPr>
                <a:t>12%</a:t>
              </a:r>
              <a:endParaRPr lang="fr-FR"/>
            </a:p>
          </p:txBody>
        </p:sp>
        <p:sp>
          <p:nvSpPr>
            <p:cNvPr id="72746" name="Rectangle 42"/>
            <p:cNvSpPr>
              <a:spLocks noChangeArrowheads="1"/>
            </p:cNvSpPr>
            <p:nvPr/>
          </p:nvSpPr>
          <p:spPr bwMode="auto">
            <a:xfrm>
              <a:off x="86" y="720"/>
              <a:ext cx="46" cy="46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747" name="Rectangle 43"/>
            <p:cNvSpPr>
              <a:spLocks noChangeArrowheads="1"/>
            </p:cNvSpPr>
            <p:nvPr/>
          </p:nvSpPr>
          <p:spPr bwMode="auto">
            <a:xfrm>
              <a:off x="152" y="667"/>
              <a:ext cx="41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Calibri" pitchFamily="34" charset="0"/>
                </a:rPr>
                <a:t>Rubbish</a:t>
              </a:r>
              <a:endParaRPr lang="fr-FR" sz="1400">
                <a:latin typeface="Calibri" pitchFamily="34" charset="0"/>
              </a:endParaRPr>
            </a:p>
          </p:txBody>
        </p:sp>
        <p:sp>
          <p:nvSpPr>
            <p:cNvPr id="72748" name="Rectangle 44"/>
            <p:cNvSpPr>
              <a:spLocks noChangeArrowheads="1"/>
            </p:cNvSpPr>
            <p:nvPr/>
          </p:nvSpPr>
          <p:spPr bwMode="auto">
            <a:xfrm>
              <a:off x="613" y="726"/>
              <a:ext cx="53" cy="46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749" name="Rectangle 45"/>
            <p:cNvSpPr>
              <a:spLocks noChangeArrowheads="1"/>
            </p:cNvSpPr>
            <p:nvPr/>
          </p:nvSpPr>
          <p:spPr bwMode="auto">
            <a:xfrm>
              <a:off x="676" y="663"/>
              <a:ext cx="28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Calibri" pitchFamily="34" charset="0"/>
                </a:rPr>
                <a:t>Range</a:t>
              </a:r>
              <a:endParaRPr lang="fr-FR" sz="1400"/>
            </a:p>
          </p:txBody>
        </p:sp>
        <p:sp>
          <p:nvSpPr>
            <p:cNvPr id="72750" name="Rectangle 46"/>
            <p:cNvSpPr>
              <a:spLocks noChangeArrowheads="1"/>
            </p:cNvSpPr>
            <p:nvPr/>
          </p:nvSpPr>
          <p:spPr bwMode="auto">
            <a:xfrm>
              <a:off x="1070" y="728"/>
              <a:ext cx="47" cy="46"/>
            </a:xfrm>
            <a:prstGeom prst="rect">
              <a:avLst/>
            </a:prstGeom>
            <a:solidFill>
              <a:srgbClr val="9BBB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751" name="Rectangle 47"/>
            <p:cNvSpPr>
              <a:spLocks noChangeArrowheads="1"/>
            </p:cNvSpPr>
            <p:nvPr/>
          </p:nvSpPr>
          <p:spPr bwMode="auto">
            <a:xfrm>
              <a:off x="1139" y="673"/>
              <a:ext cx="56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Calibri" pitchFamily="34" charset="0"/>
                </a:rPr>
                <a:t>Bare ground</a:t>
              </a:r>
              <a:endParaRPr lang="fr-FR" sz="1400"/>
            </a:p>
          </p:txBody>
        </p:sp>
        <p:sp>
          <p:nvSpPr>
            <p:cNvPr id="72752" name="Rectangle 48"/>
            <p:cNvSpPr>
              <a:spLocks noChangeArrowheads="1"/>
            </p:cNvSpPr>
            <p:nvPr/>
          </p:nvSpPr>
          <p:spPr bwMode="auto">
            <a:xfrm>
              <a:off x="1746" y="728"/>
              <a:ext cx="53" cy="46"/>
            </a:xfrm>
            <a:prstGeom prst="rect">
              <a:avLst/>
            </a:prstGeom>
            <a:solidFill>
              <a:srgbClr val="8064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753" name="Rectangle 49"/>
            <p:cNvSpPr>
              <a:spLocks noChangeArrowheads="1"/>
            </p:cNvSpPr>
            <p:nvPr/>
          </p:nvSpPr>
          <p:spPr bwMode="auto">
            <a:xfrm>
              <a:off x="1829" y="654"/>
              <a:ext cx="26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  <a:latin typeface="Calibri" pitchFamily="34" charset="0"/>
                </a:rPr>
                <a:t>Pens</a:t>
              </a:r>
              <a:endParaRPr lang="fr-FR"/>
            </a:p>
          </p:txBody>
        </p:sp>
        <p:sp>
          <p:nvSpPr>
            <p:cNvPr id="72754" name="Rectangle 13"/>
            <p:cNvSpPr>
              <a:spLocks noChangeArrowheads="1"/>
            </p:cNvSpPr>
            <p:nvPr/>
          </p:nvSpPr>
          <p:spPr bwMode="auto">
            <a:xfrm>
              <a:off x="1020" y="1862"/>
              <a:ext cx="10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200"/>
                <a:t>(Buldgen et al., 1992)</a:t>
              </a:r>
            </a:p>
          </p:txBody>
        </p:sp>
      </p:grpSp>
      <p:pic>
        <p:nvPicPr>
          <p:cNvPr id="72706" name="Picture 11" descr="Head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8" descr="Foote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Slide Number Placeholder 15"/>
          <p:cNvSpPr txBox="1">
            <a:spLocks/>
          </p:cNvSpPr>
          <p:nvPr/>
        </p:nvSpPr>
        <p:spPr bwMode="auto">
          <a:xfrm>
            <a:off x="8321675" y="61436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28D9CCD-12F6-4395-8603-B89BEF64B55F}" type="slidenum">
              <a:rPr lang="en-US" sz="1200">
                <a:solidFill>
                  <a:srgbClr val="66BC29"/>
                </a:solidFill>
              </a:rPr>
              <a:pPr algn="r"/>
              <a:t>6</a:t>
            </a:fld>
            <a:endParaRPr lang="en-US" sz="1200">
              <a:solidFill>
                <a:srgbClr val="66BC29"/>
              </a:solidFill>
            </a:endParaRP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90600"/>
          </a:xfrm>
        </p:spPr>
        <p:txBody>
          <a:bodyPr/>
          <a:lstStyle/>
          <a:p>
            <a:pPr algn="l" eaLnBrk="1" hangingPunct="1"/>
            <a:r>
              <a:rPr lang="fr-BE" sz="3200" smtClean="0">
                <a:solidFill>
                  <a:schemeClr val="bg1"/>
                </a:solidFill>
              </a:rPr>
              <a:t>Free-range pig keeping and its results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46913" y="6143625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</p:txBody>
      </p:sp>
      <p:pic>
        <p:nvPicPr>
          <p:cNvPr id="72713" name="Picture 2" descr="D:\Back up 02.12.2009\archi_bindelle.j\Pictures\Alice_Smeet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2325" y="908050"/>
            <a:ext cx="298767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3398838" y="3892550"/>
            <a:ext cx="2879725" cy="473075"/>
          </a:xfrm>
          <a:prstGeom prst="rect">
            <a:avLst/>
          </a:prstGeom>
          <a:solidFill>
            <a:srgbClr val="66BC2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700" b="1">
                <a:solidFill>
                  <a:schemeClr val="bg1"/>
                </a:solidFill>
              </a:rPr>
              <a:t>Impact on sanitation</a:t>
            </a:r>
            <a:r>
              <a:rPr lang="fr-FR" sz="3100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fr-FR"/>
          </a:p>
        </p:txBody>
      </p:sp>
      <p:sp>
        <p:nvSpPr>
          <p:cNvPr id="72759" name="AutoShape 55"/>
          <p:cNvSpPr>
            <a:spLocks noChangeArrowheads="1"/>
          </p:cNvSpPr>
          <p:nvPr/>
        </p:nvSpPr>
        <p:spPr bwMode="auto">
          <a:xfrm>
            <a:off x="1692275" y="3429000"/>
            <a:ext cx="71438" cy="431800"/>
          </a:xfrm>
          <a:prstGeom prst="upArrow">
            <a:avLst>
              <a:gd name="adj1" fmla="val 50000"/>
              <a:gd name="adj2" fmla="val 151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2804" name="Group 100"/>
          <p:cNvGrpSpPr>
            <a:grpSpLocks/>
          </p:cNvGrpSpPr>
          <p:nvPr/>
        </p:nvGrpSpPr>
        <p:grpSpPr bwMode="auto">
          <a:xfrm>
            <a:off x="3814763" y="4581525"/>
            <a:ext cx="5329237" cy="1355725"/>
            <a:chOff x="2426" y="2894"/>
            <a:chExt cx="3357" cy="854"/>
          </a:xfrm>
        </p:grpSpPr>
        <p:pic>
          <p:nvPicPr>
            <p:cNvPr id="72764" name="Picture 6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26" y="2894"/>
              <a:ext cx="331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68" name="Rectangle 64"/>
            <p:cNvSpPr>
              <a:spLocks noChangeArrowheads="1"/>
            </p:cNvSpPr>
            <p:nvPr/>
          </p:nvSpPr>
          <p:spPr bwMode="auto">
            <a:xfrm>
              <a:off x="2449" y="3113"/>
              <a:ext cx="3334" cy="635"/>
            </a:xfrm>
            <a:prstGeom prst="rect">
              <a:avLst/>
            </a:prstGeom>
            <a:solidFill>
              <a:srgbClr val="66BC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b="1" i="1">
                  <a:solidFill>
                    <a:schemeClr val="bg1"/>
                  </a:solidFill>
                </a:rPr>
                <a:t>Taenia solium</a:t>
              </a:r>
              <a:r>
                <a:rPr lang="fr-FR" b="1">
                  <a:solidFill>
                    <a:schemeClr val="bg1"/>
                  </a:solidFill>
                </a:rPr>
                <a:t> Cysticercosis in the Democratic </a:t>
              </a:r>
              <a:br>
                <a:rPr lang="fr-FR" b="1">
                  <a:solidFill>
                    <a:schemeClr val="bg1"/>
                  </a:solidFill>
                </a:rPr>
              </a:br>
              <a:r>
                <a:rPr lang="fr-FR" b="1">
                  <a:solidFill>
                    <a:schemeClr val="bg1"/>
                  </a:solidFill>
                </a:rPr>
                <a:t>Republic of Congo: How Does Pork Trade </a:t>
              </a:r>
            </a:p>
            <a:p>
              <a:pPr algn="ctr"/>
              <a:r>
                <a:rPr lang="fr-FR" b="1">
                  <a:solidFill>
                    <a:schemeClr val="bg1"/>
                  </a:solidFill>
                </a:rPr>
                <a:t>Affect the Transmission of the Parasite?</a:t>
              </a:r>
              <a:endParaRPr lang="fr-FR" b="1"/>
            </a:p>
          </p:txBody>
        </p:sp>
      </p:grpSp>
      <p:sp>
        <p:nvSpPr>
          <p:cNvPr id="72772" name="AutoShape 68"/>
          <p:cNvSpPr>
            <a:spLocks noChangeArrowheads="1"/>
          </p:cNvSpPr>
          <p:nvPr/>
        </p:nvSpPr>
        <p:spPr bwMode="auto">
          <a:xfrm>
            <a:off x="4895850" y="3460750"/>
            <a:ext cx="71438" cy="431800"/>
          </a:xfrm>
          <a:prstGeom prst="upArrow">
            <a:avLst>
              <a:gd name="adj1" fmla="val 50000"/>
              <a:gd name="adj2" fmla="val 151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 l="29605" t="16729" r="29722" b="11290"/>
          <a:stretch>
            <a:fillRect/>
          </a:stretch>
        </p:blipFill>
        <p:spPr bwMode="auto">
          <a:xfrm>
            <a:off x="6372225" y="908050"/>
            <a:ext cx="2808288" cy="243681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72798" name="AutoShape 94"/>
          <p:cNvSpPr>
            <a:spLocks noChangeArrowheads="1"/>
          </p:cNvSpPr>
          <p:nvPr/>
        </p:nvSpPr>
        <p:spPr bwMode="auto">
          <a:xfrm>
            <a:off x="7667625" y="3429000"/>
            <a:ext cx="73025" cy="1152525"/>
          </a:xfrm>
          <a:prstGeom prst="upArrow">
            <a:avLst>
              <a:gd name="adj1" fmla="val 50000"/>
              <a:gd name="adj2" fmla="val 394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8" grpId="0" animBg="1"/>
      <p:bldP spid="72772" grpId="0" animBg="1"/>
      <p:bldP spid="727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1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8" descr="Foo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15"/>
          <p:cNvSpPr txBox="1">
            <a:spLocks/>
          </p:cNvSpPr>
          <p:nvPr/>
        </p:nvSpPr>
        <p:spPr bwMode="auto">
          <a:xfrm>
            <a:off x="8321675" y="61436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5439F-58E1-45E7-8963-8129C7FE56DD}" type="slidenum">
              <a:rPr lang="en-US" sz="1200">
                <a:solidFill>
                  <a:srgbClr val="66BC29"/>
                </a:solidFill>
              </a:rPr>
              <a:pPr algn="r"/>
              <a:t>7</a:t>
            </a:fld>
            <a:endParaRPr lang="en-US" sz="1200">
              <a:solidFill>
                <a:srgbClr val="66BC29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bg1"/>
                </a:solidFill>
              </a:rPr>
              <a:t>Aim of my research project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179513"/>
            <a:ext cx="8229600" cy="2373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BE" sz="2400" smtClean="0"/>
              <a:t>Develop sustainable feeding practices for stall fed pigs raised by smallholders based on unconventionnal locally produced feed ingredients</a:t>
            </a:r>
          </a:p>
          <a:p>
            <a:pPr eaLnBrk="1" hangingPunct="1">
              <a:lnSpc>
                <a:spcPct val="90000"/>
              </a:lnSpc>
            </a:pPr>
            <a:endParaRPr lang="fr-BE" sz="2400" smtClean="0"/>
          </a:p>
          <a:p>
            <a:pPr eaLnBrk="1" hangingPunct="1">
              <a:lnSpc>
                <a:spcPct val="90000"/>
              </a:lnSpc>
            </a:pPr>
            <a:endParaRPr lang="fr-BE" sz="2400" smtClean="0"/>
          </a:p>
          <a:p>
            <a:pPr eaLnBrk="1" hangingPunct="1">
              <a:lnSpc>
                <a:spcPct val="90000"/>
              </a:lnSpc>
            </a:pPr>
            <a:endParaRPr lang="fr-BE" sz="2400" smtClean="0"/>
          </a:p>
          <a:p>
            <a:pPr eaLnBrk="1" hangingPunct="1">
              <a:lnSpc>
                <a:spcPct val="90000"/>
              </a:lnSpc>
            </a:pPr>
            <a:endParaRPr lang="fr-BE" sz="2400" smtClean="0"/>
          </a:p>
          <a:p>
            <a:pPr eaLnBrk="1" hangingPunct="1">
              <a:lnSpc>
                <a:spcPct val="90000"/>
              </a:lnSpc>
            </a:pPr>
            <a:endParaRPr lang="fr-BE" sz="2400" smtClean="0"/>
          </a:p>
          <a:p>
            <a:pPr eaLnBrk="1" hangingPunct="1">
              <a:lnSpc>
                <a:spcPct val="90000"/>
              </a:lnSpc>
            </a:pPr>
            <a:endParaRPr lang="fr-BE" sz="2800" smtClean="0"/>
          </a:p>
          <a:p>
            <a:pPr lvl="1" eaLnBrk="1" hangingPunct="1">
              <a:lnSpc>
                <a:spcPct val="90000"/>
              </a:lnSpc>
            </a:pPr>
            <a:endParaRPr lang="fr-BE" sz="2000" smtClean="0"/>
          </a:p>
        </p:txBody>
      </p:sp>
      <p:pic>
        <p:nvPicPr>
          <p:cNvPr id="17" name="Picture 16" descr="P2_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38" y="2573338"/>
            <a:ext cx="1951037" cy="195103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 descr="P2_Picture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275" y="2576513"/>
            <a:ext cx="1947863" cy="194786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 descr="P2_Picture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513" y="2581275"/>
            <a:ext cx="1943100" cy="19431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8"/>
          <a:srcRect r="5881"/>
          <a:stretch>
            <a:fillRect/>
          </a:stretch>
        </p:blipFill>
        <p:spPr bwMode="auto">
          <a:xfrm>
            <a:off x="6627813" y="2589213"/>
            <a:ext cx="2130425" cy="193516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77050" y="6143625"/>
            <a:ext cx="1770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  <a:p>
            <a:pPr algn="r"/>
            <a:endParaRPr lang="fr-BE" sz="14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1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8" descr="Foo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Slide Number Placeholder 15"/>
          <p:cNvSpPr txBox="1">
            <a:spLocks/>
          </p:cNvSpPr>
          <p:nvPr/>
        </p:nvSpPr>
        <p:spPr bwMode="auto">
          <a:xfrm>
            <a:off x="8321675" y="61436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D922EA6-8D31-404F-AB4D-5EC64DD2F7FB}" type="slidenum">
              <a:rPr lang="en-US" sz="1200">
                <a:solidFill>
                  <a:srgbClr val="66BC29"/>
                </a:solidFill>
              </a:rPr>
              <a:pPr algn="r"/>
              <a:t>8</a:t>
            </a:fld>
            <a:endParaRPr lang="en-US" sz="1200">
              <a:solidFill>
                <a:srgbClr val="66BC29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052513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BE" sz="2400" smtClean="0"/>
              <a:t>3 Steps</a:t>
            </a:r>
          </a:p>
          <a:p>
            <a:pPr lvl="1" eaLnBrk="1" hangingPunct="1">
              <a:spcAft>
                <a:spcPct val="30000"/>
              </a:spcAft>
            </a:pPr>
            <a:r>
              <a:rPr lang="fr-FR" sz="2000" smtClean="0"/>
              <a:t>What is / could be distributed? What seems interesting, what does not seem interesting?</a:t>
            </a:r>
            <a:endParaRPr lang="fr-BE" sz="2000" smtClean="0"/>
          </a:p>
          <a:p>
            <a:pPr lvl="2"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BE" sz="1600" smtClean="0"/>
              <a:t>Investigations</a:t>
            </a:r>
          </a:p>
          <a:p>
            <a:pPr lvl="2"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FR" sz="1600" smtClean="0"/>
              <a:t>Lab analyzes and in vitro test</a:t>
            </a:r>
            <a:endParaRPr lang="fr-BE" sz="160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FR" sz="2000" smtClean="0"/>
              <a:t>What is the nutritional value of feeds most promising</a:t>
            </a:r>
            <a:r>
              <a:rPr lang="fr-FR" smtClean="0"/>
              <a:t> </a:t>
            </a:r>
            <a:r>
              <a:rPr lang="fr-BE" sz="2000" smtClean="0"/>
              <a:t>?</a:t>
            </a:r>
          </a:p>
          <a:p>
            <a:pPr lvl="2"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BE" sz="1600" smtClean="0"/>
              <a:t>Ingestibility tests</a:t>
            </a:r>
          </a:p>
          <a:p>
            <a:pPr lvl="2"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BE" sz="1600" smtClean="0"/>
              <a:t>Digestibility tests 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FR" sz="2000" smtClean="0"/>
              <a:t>What are the performance achieved by the pigs</a:t>
            </a:r>
            <a:r>
              <a:rPr lang="fr-FR" smtClean="0"/>
              <a:t> </a:t>
            </a:r>
            <a:r>
              <a:rPr lang="fr-BE" sz="2000" smtClean="0"/>
              <a:t>?</a:t>
            </a:r>
          </a:p>
          <a:p>
            <a:pPr lvl="2"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BE" sz="1600" smtClean="0"/>
              <a:t>Growth tests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BE" sz="2000" smtClean="0"/>
              <a:t>Related reseaches </a:t>
            </a:r>
          </a:p>
          <a:p>
            <a:pPr lvl="2"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FR" sz="1600" smtClean="0"/>
              <a:t>Impact on health (protein, lactate, etc.) </a:t>
            </a:r>
            <a:endParaRPr lang="fr-BE" sz="1600" smtClean="0"/>
          </a:p>
          <a:p>
            <a:pPr lvl="2" eaLnBrk="1" hangingPunct="1">
              <a:lnSpc>
                <a:spcPct val="90000"/>
              </a:lnSpc>
              <a:spcAft>
                <a:spcPct val="30000"/>
              </a:spcAft>
            </a:pPr>
            <a:r>
              <a:rPr lang="fr-FR" sz="1600" smtClean="0"/>
              <a:t>Conservation practices and anti-nutritional factors (eg silage)</a:t>
            </a:r>
            <a:endParaRPr lang="fr-BE" sz="160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21263" y="6143625"/>
            <a:ext cx="362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323850" y="1484313"/>
            <a:ext cx="685165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BE" sz="2400"/>
              <a:t>Concentrate feeds	</a:t>
            </a:r>
            <a:r>
              <a:rPr lang="fr-BE" sz="2000"/>
              <a:t>(&gt; 30 ingredients)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fr-BE" sz="16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sz="1600"/>
              <a:t>Wheat bran			80 %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sz="1600"/>
              <a:t>Palm kernel meal		73 %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sz="1600"/>
              <a:t>Brewers grain		50 %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sz="1600"/>
              <a:t>Corn			38 %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sz="1600"/>
              <a:t>…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b="1">
                <a:solidFill>
                  <a:srgbClr val="92D050"/>
                </a:solidFill>
              </a:rPr>
              <a:t>Commercial concentrate diets</a:t>
            </a:r>
            <a:r>
              <a:rPr lang="fr-BE" sz="1600" b="1">
                <a:solidFill>
                  <a:srgbClr val="92D050"/>
                </a:solidFill>
              </a:rPr>
              <a:t>	 4 %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BE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BE" sz="2400"/>
              <a:t>Green plants  		</a:t>
            </a:r>
            <a:r>
              <a:rPr lang="fr-BE" sz="2000"/>
              <a:t>90 % (&gt; 40 plants</a:t>
            </a:r>
            <a:r>
              <a:rPr lang="fr-BE" sz="2400"/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fr-BE" sz="16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sz="1600" i="1"/>
              <a:t>Manihot esculenta</a:t>
            </a:r>
            <a:r>
              <a:rPr lang="fr-BE" sz="1600"/>
              <a:t> leaves	32 %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sz="1600" i="1"/>
              <a:t>Ipomoea batatas</a:t>
            </a:r>
            <a:r>
              <a:rPr lang="fr-BE" sz="1600"/>
              <a:t> leaves	29 %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sz="1600"/>
              <a:t>Leafy vegetables		25 %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sz="1600" i="1"/>
              <a:t>Eichornia crassipes</a:t>
            </a:r>
            <a:r>
              <a:rPr lang="fr-BE" sz="1600"/>
              <a:t>		23 %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BE" sz="1600" i="1"/>
              <a:t>Psophocarpus scandens</a:t>
            </a:r>
            <a:r>
              <a:rPr lang="fr-BE" sz="1600"/>
              <a:t>	22 %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BE" sz="1600"/>
              <a:t>…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88" y="5094288"/>
            <a:ext cx="1530350" cy="121443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32771" name="Picture 7" descr="Head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457200" y="3175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Feedstuffs for pigs</a:t>
            </a:r>
          </a:p>
        </p:txBody>
      </p:sp>
      <p:pic>
        <p:nvPicPr>
          <p:cNvPr id="32773" name="Picture 4" descr="Foot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64313"/>
            <a:ext cx="9144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Slide Number Placeholder 15"/>
          <p:cNvSpPr txBox="1">
            <a:spLocks/>
          </p:cNvSpPr>
          <p:nvPr/>
        </p:nvSpPr>
        <p:spPr bwMode="auto">
          <a:xfrm>
            <a:off x="8316913" y="6481763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FE232D1-5D04-49C2-AD28-4337AF4BD96A}" type="slidenum">
              <a:rPr lang="en-US" sz="1200">
                <a:solidFill>
                  <a:srgbClr val="66BC29"/>
                </a:solidFill>
              </a:rPr>
              <a:pPr algn="r"/>
              <a:t>9</a:t>
            </a:fld>
            <a:endParaRPr lang="en-US" sz="1200">
              <a:solidFill>
                <a:srgbClr val="66BC29"/>
              </a:solidFill>
            </a:endParaRP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457200" y="882650"/>
            <a:ext cx="822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7F7F7F"/>
                </a:solidFill>
              </a:rPr>
              <a:t>Use frequency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5003800" y="6481763"/>
            <a:ext cx="3625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400">
                <a:solidFill>
                  <a:srgbClr val="7F7F7F"/>
                </a:solidFill>
              </a:rPr>
              <a:t>Kambashi &amp; al.</a:t>
            </a:r>
          </a:p>
          <a:p>
            <a:pPr algn="r"/>
            <a:endParaRPr lang="fr-BE" sz="1400">
              <a:solidFill>
                <a:srgbClr val="7F7F7F"/>
              </a:solidFill>
            </a:endParaRP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6788" y="2349500"/>
            <a:ext cx="1530350" cy="12541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7"/>
          <a:srcRect l="10250"/>
          <a:stretch>
            <a:fillRect/>
          </a:stretch>
        </p:blipFill>
        <p:spPr bwMode="auto">
          <a:xfrm>
            <a:off x="7316788" y="998538"/>
            <a:ext cx="1506537" cy="12604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8"/>
          <a:srcRect r="12383"/>
          <a:stretch>
            <a:fillRect/>
          </a:stretch>
        </p:blipFill>
        <p:spPr bwMode="auto">
          <a:xfrm>
            <a:off x="7316788" y="3743325"/>
            <a:ext cx="1530350" cy="127158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869</Words>
  <Application>Microsoft Office PowerPoint</Application>
  <PresentationFormat>On-screen Show (4:3)</PresentationFormat>
  <Paragraphs>612</Paragraphs>
  <Slides>15</Slides>
  <Notes>15</Notes>
  <HiddenSlides>1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Arial Narrow</vt:lpstr>
      <vt:lpstr>Verdana</vt:lpstr>
      <vt:lpstr>Modèle par défaut</vt:lpstr>
      <vt:lpstr>Worksheet</vt:lpstr>
      <vt:lpstr>Document</vt:lpstr>
      <vt:lpstr>Diapositive 1</vt:lpstr>
      <vt:lpstr>Diapositive 2</vt:lpstr>
      <vt:lpstr>Diapositive 3</vt:lpstr>
      <vt:lpstr>Diapositive 4</vt:lpstr>
      <vt:lpstr>Diapositive 5</vt:lpstr>
      <vt:lpstr>Free-range pig keeping and its results</vt:lpstr>
      <vt:lpstr>Aim of my research project</vt:lpstr>
      <vt:lpstr>Methodology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Personnel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BIENVENU KAMBASHI</dc:creator>
  <cp:lastModifiedBy>Bienvenu K</cp:lastModifiedBy>
  <cp:revision>37</cp:revision>
  <dcterms:created xsi:type="dcterms:W3CDTF">2010-11-03T14:08:00Z</dcterms:created>
  <dcterms:modified xsi:type="dcterms:W3CDTF">2012-11-14T15:46:37Z</dcterms:modified>
</cp:coreProperties>
</file>