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62" r:id="rId6"/>
    <p:sldId id="265" r:id="rId7"/>
    <p:sldId id="258" r:id="rId8"/>
    <p:sldId id="278" r:id="rId9"/>
    <p:sldId id="274" r:id="rId10"/>
    <p:sldId id="275" r:id="rId11"/>
    <p:sldId id="260" r:id="rId12"/>
    <p:sldId id="259" r:id="rId13"/>
    <p:sldId id="279" r:id="rId14"/>
    <p:sldId id="292" r:id="rId15"/>
    <p:sldId id="266" r:id="rId16"/>
    <p:sldId id="261" r:id="rId17"/>
    <p:sldId id="280" r:id="rId18"/>
    <p:sldId id="281" r:id="rId19"/>
    <p:sldId id="284" r:id="rId20"/>
    <p:sldId id="282" r:id="rId21"/>
    <p:sldId id="269" r:id="rId22"/>
    <p:sldId id="290" r:id="rId23"/>
    <p:sldId id="283" r:id="rId24"/>
    <p:sldId id="289" r:id="rId25"/>
    <p:sldId id="270" r:id="rId26"/>
    <p:sldId id="268" r:id="rId27"/>
    <p:sldId id="267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9599-B9EE-4BC6-A036-8B270FFEA4DB}" type="datetimeFigureOut">
              <a:rPr lang="fr-BE" smtClean="0"/>
              <a:t>14/11/2012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1F3C-6BA7-48A2-B3FA-C5AA4895818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9370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9599-B9EE-4BC6-A036-8B270FFEA4DB}" type="datetimeFigureOut">
              <a:rPr lang="fr-BE" smtClean="0"/>
              <a:t>14/11/2012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1F3C-6BA7-48A2-B3FA-C5AA4895818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577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9599-B9EE-4BC6-A036-8B270FFEA4DB}" type="datetimeFigureOut">
              <a:rPr lang="fr-BE" smtClean="0"/>
              <a:t>14/11/2012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1F3C-6BA7-48A2-B3FA-C5AA4895818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144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9599-B9EE-4BC6-A036-8B270FFEA4DB}" type="datetimeFigureOut">
              <a:rPr lang="fr-BE" smtClean="0"/>
              <a:t>14/11/2012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1F3C-6BA7-48A2-B3FA-C5AA4895818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693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9599-B9EE-4BC6-A036-8B270FFEA4DB}" type="datetimeFigureOut">
              <a:rPr lang="fr-BE" smtClean="0"/>
              <a:t>14/11/2012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1F3C-6BA7-48A2-B3FA-C5AA4895818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8054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9599-B9EE-4BC6-A036-8B270FFEA4DB}" type="datetimeFigureOut">
              <a:rPr lang="fr-BE" smtClean="0"/>
              <a:t>14/11/2012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1F3C-6BA7-48A2-B3FA-C5AA4895818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4269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9599-B9EE-4BC6-A036-8B270FFEA4DB}" type="datetimeFigureOut">
              <a:rPr lang="fr-BE" smtClean="0"/>
              <a:t>14/11/2012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1F3C-6BA7-48A2-B3FA-C5AA4895818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768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9599-B9EE-4BC6-A036-8B270FFEA4DB}" type="datetimeFigureOut">
              <a:rPr lang="fr-BE" smtClean="0"/>
              <a:t>14/11/2012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1F3C-6BA7-48A2-B3FA-C5AA4895818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59731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9599-B9EE-4BC6-A036-8B270FFEA4DB}" type="datetimeFigureOut">
              <a:rPr lang="fr-BE" smtClean="0"/>
              <a:t>14/11/2012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1F3C-6BA7-48A2-B3FA-C5AA4895818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61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9599-B9EE-4BC6-A036-8B270FFEA4DB}" type="datetimeFigureOut">
              <a:rPr lang="fr-BE" smtClean="0"/>
              <a:t>14/11/2012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1F3C-6BA7-48A2-B3FA-C5AA4895818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4508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9599-B9EE-4BC6-A036-8B270FFEA4DB}" type="datetimeFigureOut">
              <a:rPr lang="fr-BE" smtClean="0"/>
              <a:t>14/11/2012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1F3C-6BA7-48A2-B3FA-C5AA4895818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81512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89599-B9EE-4BC6-A036-8B270FFEA4DB}" type="datetimeFigureOut">
              <a:rPr lang="fr-BE" smtClean="0"/>
              <a:t>14/11/2012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1F3C-6BA7-48A2-B3FA-C5AA4895818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610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tiff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52.tif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tiff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1500" y="2756520"/>
            <a:ext cx="7772400" cy="2043658"/>
          </a:xfrm>
        </p:spPr>
        <p:txBody>
          <a:bodyPr>
            <a:normAutofit/>
          </a:bodyPr>
          <a:lstStyle/>
          <a:p>
            <a:r>
              <a:rPr lang="fr-BE" sz="3600" b="1" i="1" dirty="0" err="1" smtClean="0"/>
              <a:t>Scale</a:t>
            </a:r>
            <a:r>
              <a:rPr lang="fr-BE" sz="3600" b="1" i="1" dirty="0" smtClean="0"/>
              <a:t>-up</a:t>
            </a:r>
            <a:r>
              <a:rPr lang="fr-BE" sz="3600" b="1" dirty="0" smtClean="0"/>
              <a:t> </a:t>
            </a:r>
            <a:r>
              <a:rPr lang="fr-BE" sz="3600" b="1" dirty="0"/>
              <a:t>- </a:t>
            </a:r>
            <a:r>
              <a:rPr lang="fr-BE" sz="3600" b="1" i="1" dirty="0" err="1" smtClean="0"/>
              <a:t>Scale</a:t>
            </a:r>
            <a:r>
              <a:rPr lang="fr-BE" sz="3600" b="1" i="1" dirty="0" smtClean="0"/>
              <a:t>-down</a:t>
            </a:r>
            <a:r>
              <a:rPr lang="fr-BE" sz="3600" b="1" dirty="0" smtClean="0"/>
              <a:t> </a:t>
            </a:r>
            <a:r>
              <a:rPr lang="fr-BE" sz="3600" b="1" dirty="0"/>
              <a:t>: vers une meilleure intégration industrielle des biotechnologies blanches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57313" y="5492824"/>
            <a:ext cx="6400800" cy="816496"/>
          </a:xfrm>
        </p:spPr>
        <p:txBody>
          <a:bodyPr/>
          <a:lstStyle/>
          <a:p>
            <a:r>
              <a:rPr lang="fr-BE" sz="2000" b="1" dirty="0" smtClean="0"/>
              <a:t>Frank </a:t>
            </a:r>
            <a:r>
              <a:rPr lang="fr-BE" sz="2000" b="1" dirty="0" err="1" smtClean="0"/>
              <a:t>Delvigne</a:t>
            </a:r>
            <a:r>
              <a:rPr lang="fr-BE" sz="2000" b="1" dirty="0" smtClean="0"/>
              <a:t> (</a:t>
            </a:r>
            <a:r>
              <a:rPr lang="fr-BE" sz="2000" b="1" dirty="0" err="1" smtClean="0"/>
              <a:t>Ulg-GxABT</a:t>
            </a:r>
            <a:r>
              <a:rPr lang="fr-BE" sz="2000" b="1" dirty="0" smtClean="0"/>
              <a:t>)</a:t>
            </a:r>
          </a:p>
        </p:txBody>
      </p:sp>
      <p:pic>
        <p:nvPicPr>
          <p:cNvPr id="4" name="Image 6" descr="logo_nb_texte_cadre_300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2875"/>
            <a:ext cx="17764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5" descr="Fsagx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0063"/>
            <a:ext cx="25701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357313" y="833438"/>
            <a:ext cx="185737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400" b="1" dirty="0">
                <a:solidFill>
                  <a:schemeClr val="accent5">
                    <a:lumMod val="50000"/>
                  </a:schemeClr>
                </a:solidFill>
                <a:latin typeface="Agency FB" pitchFamily="34" charset="0"/>
                <a:cs typeface="Times New Roman" pitchFamily="18" charset="0"/>
              </a:rPr>
              <a:t>Agro-Bio Tech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400" b="1" dirty="0">
              <a:solidFill>
                <a:schemeClr val="accent5">
                  <a:lumMod val="50000"/>
                </a:schemeClr>
              </a:solidFill>
              <a:latin typeface="Agency FB" pitchFamily="34" charset="0"/>
              <a:cs typeface="Times New Roman" pitchFamily="18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 rot="5400000" flipH="1" flipV="1">
            <a:off x="-71438" y="785813"/>
            <a:ext cx="1000125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428625" y="285750"/>
            <a:ext cx="7572375" cy="1588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5301"/>
            <a:ext cx="2520280" cy="99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4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3923928" y="3561962"/>
            <a:ext cx="2286016" cy="22860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251520" y="908720"/>
            <a:ext cx="557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BE" dirty="0" smtClean="0"/>
              <a:t>  Transfert de masse</a:t>
            </a:r>
          </a:p>
          <a:p>
            <a:pPr>
              <a:buFontTx/>
              <a:buChar char="-"/>
            </a:pPr>
            <a:r>
              <a:rPr lang="fr-BE" dirty="0" smtClean="0"/>
              <a:t>  Transfert de chaleur</a:t>
            </a:r>
          </a:p>
          <a:p>
            <a:pPr>
              <a:buFontTx/>
              <a:buChar char="-"/>
            </a:pPr>
            <a:r>
              <a:rPr lang="fr-BE" dirty="0" smtClean="0"/>
              <a:t>  Transfert de quantité de mouvement</a:t>
            </a:r>
          </a:p>
          <a:p>
            <a:pPr>
              <a:buFontTx/>
              <a:buChar char="-"/>
            </a:pPr>
            <a:endParaRPr lang="fr-BE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4066804" y="2776144"/>
            <a:ext cx="2000264" cy="29289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4066804" y="3347648"/>
            <a:ext cx="2000264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8" name="Connecteur droit 7"/>
          <p:cNvCxnSpPr/>
          <p:nvPr/>
        </p:nvCxnSpPr>
        <p:spPr>
          <a:xfrm rot="5400000">
            <a:off x="3603251" y="3740557"/>
            <a:ext cx="2928958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4709746" y="5062160"/>
            <a:ext cx="71438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566870" y="4990722"/>
            <a:ext cx="285752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5281250" y="4990722"/>
            <a:ext cx="285752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Ellipse 12"/>
          <p:cNvSpPr/>
          <p:nvPr/>
        </p:nvSpPr>
        <p:spPr>
          <a:xfrm>
            <a:off x="4352556" y="463353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Ellipse 13"/>
          <p:cNvSpPr/>
          <p:nvPr/>
        </p:nvSpPr>
        <p:spPr>
          <a:xfrm>
            <a:off x="4495432" y="463353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14"/>
          <p:cNvSpPr/>
          <p:nvPr/>
        </p:nvSpPr>
        <p:spPr>
          <a:xfrm>
            <a:off x="4495432" y="4490656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llipse 15"/>
          <p:cNvSpPr/>
          <p:nvPr/>
        </p:nvSpPr>
        <p:spPr>
          <a:xfrm>
            <a:off x="4352556" y="4776408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llipse 16"/>
          <p:cNvSpPr/>
          <p:nvPr/>
        </p:nvSpPr>
        <p:spPr>
          <a:xfrm>
            <a:off x="5567002" y="4776408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Ellipse 17"/>
          <p:cNvSpPr/>
          <p:nvPr/>
        </p:nvSpPr>
        <p:spPr>
          <a:xfrm>
            <a:off x="5709878" y="4704970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Ellipse 18"/>
          <p:cNvSpPr/>
          <p:nvPr/>
        </p:nvSpPr>
        <p:spPr>
          <a:xfrm>
            <a:off x="5709878" y="4490656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Ellipse 19"/>
          <p:cNvSpPr/>
          <p:nvPr/>
        </p:nvSpPr>
        <p:spPr>
          <a:xfrm>
            <a:off x="4495432" y="4776408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Ellipse 20"/>
          <p:cNvSpPr/>
          <p:nvPr/>
        </p:nvSpPr>
        <p:spPr>
          <a:xfrm>
            <a:off x="5567002" y="463353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Ellipse 21"/>
          <p:cNvSpPr/>
          <p:nvPr/>
        </p:nvSpPr>
        <p:spPr>
          <a:xfrm>
            <a:off x="4781184" y="5419350"/>
            <a:ext cx="642942" cy="14287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4" name="Connecteur droit 23"/>
          <p:cNvCxnSpPr>
            <a:stCxn id="22" idx="6"/>
          </p:cNvCxnSpPr>
          <p:nvPr/>
        </p:nvCxnSpPr>
        <p:spPr>
          <a:xfrm>
            <a:off x="5424126" y="5490788"/>
            <a:ext cx="1071570" cy="1588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4495432" y="4347780"/>
            <a:ext cx="428628" cy="14287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rot="10800000" flipV="1">
            <a:off x="4495432" y="4419218"/>
            <a:ext cx="428628" cy="14287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V="1">
            <a:off x="3995366" y="3919152"/>
            <a:ext cx="428628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rot="10800000" flipV="1">
            <a:off x="3995366" y="3990590"/>
            <a:ext cx="428628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2323222" y="980158"/>
            <a:ext cx="428628" cy="14287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rot="10800000" flipV="1">
            <a:off x="2323222" y="1051596"/>
            <a:ext cx="428628" cy="14287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2537536" y="1194472"/>
            <a:ext cx="428628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rot="10800000" flipV="1">
            <a:off x="2537536" y="1265910"/>
            <a:ext cx="428628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flipV="1">
            <a:off x="4281118" y="5062160"/>
            <a:ext cx="428628" cy="142876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rot="10800000" flipV="1">
            <a:off x="4281118" y="5133598"/>
            <a:ext cx="428628" cy="142876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V="1">
            <a:off x="3966296" y="1480224"/>
            <a:ext cx="428628" cy="142876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rot="10800000" flipV="1">
            <a:off x="3966296" y="1551662"/>
            <a:ext cx="428628" cy="142876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space réservé du numéro de diapositive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E1CD-DDE8-4D30-9281-F8D65F7746B7}" type="slidenum">
              <a:rPr lang="fr-BE" smtClean="0"/>
              <a:pPr/>
              <a:t>10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476672"/>
            <a:ext cx="69847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Paramètres à contrôler :</a:t>
            </a:r>
          </a:p>
          <a:p>
            <a:endParaRPr lang="fr-BE" dirty="0" smtClean="0"/>
          </a:p>
          <a:p>
            <a:pPr marL="285750" indent="-285750">
              <a:buFontTx/>
              <a:buChar char="-"/>
            </a:pPr>
            <a:r>
              <a:rPr lang="fr-BE" dirty="0" smtClean="0"/>
              <a:t>Agitation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Température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pH</a:t>
            </a:r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r>
              <a:rPr lang="fr-BE" dirty="0" smtClean="0"/>
              <a:t>Oxygène dissous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Concentration en substrat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Potentiel </a:t>
            </a:r>
            <a:r>
              <a:rPr lang="fr-BE" dirty="0" err="1" smtClean="0"/>
              <a:t>rédox</a:t>
            </a:r>
            <a:endParaRPr lang="fr-BE" dirty="0" smtClean="0"/>
          </a:p>
          <a:p>
            <a:pPr marL="285750" indent="-285750">
              <a:buFontTx/>
              <a:buChar char="-"/>
            </a:pPr>
            <a:r>
              <a:rPr lang="fr-BE" dirty="0" smtClean="0"/>
              <a:t>Apport de lumière</a:t>
            </a:r>
          </a:p>
          <a:p>
            <a:pPr marL="285750" indent="-285750">
              <a:buFontTx/>
              <a:buChar char="-"/>
            </a:pPr>
            <a:endParaRPr lang="fr-BE" dirty="0"/>
          </a:p>
          <a:p>
            <a:endParaRPr lang="fr-BE" dirty="0" smtClean="0"/>
          </a:p>
          <a:p>
            <a:r>
              <a:rPr lang="fr-BE" dirty="0" smtClean="0"/>
              <a:t>Besoin d’un système senseur-actuateur</a:t>
            </a:r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r>
              <a:rPr lang="fr-BE" dirty="0" smtClean="0"/>
              <a:t>Le développement des bioréacteurs va de pair avec le développement de capteurs adéquats</a:t>
            </a:r>
          </a:p>
          <a:p>
            <a:endParaRPr lang="fr-BE" dirty="0" smtClean="0"/>
          </a:p>
        </p:txBody>
      </p:sp>
      <p:sp>
        <p:nvSpPr>
          <p:cNvPr id="3" name="Rectangle à coins arrondis 2"/>
          <p:cNvSpPr/>
          <p:nvPr/>
        </p:nvSpPr>
        <p:spPr>
          <a:xfrm>
            <a:off x="6988342" y="2239276"/>
            <a:ext cx="1785937" cy="2428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cxnSp>
        <p:nvCxnSpPr>
          <p:cNvPr id="4" name="Connecteur droit 3"/>
          <p:cNvCxnSpPr/>
          <p:nvPr/>
        </p:nvCxnSpPr>
        <p:spPr>
          <a:xfrm>
            <a:off x="7488404" y="3523563"/>
            <a:ext cx="785813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7488404" y="4166501"/>
            <a:ext cx="785813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>
            <a:stCxn id="3" idx="2"/>
          </p:cNvCxnSpPr>
          <p:nvPr/>
        </p:nvCxnSpPr>
        <p:spPr>
          <a:xfrm rot="5400000" flipH="1">
            <a:off x="6542254" y="3328301"/>
            <a:ext cx="2643188" cy="365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702592" y="4239526"/>
            <a:ext cx="500062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Triangle isocèle 7"/>
          <p:cNvSpPr/>
          <p:nvPr/>
        </p:nvSpPr>
        <p:spPr>
          <a:xfrm>
            <a:off x="5773904" y="1739213"/>
            <a:ext cx="428625" cy="42862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4702342" y="1667776"/>
            <a:ext cx="642937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cxnSp>
        <p:nvCxnSpPr>
          <p:cNvPr id="10" name="Connecteur droit 9"/>
          <p:cNvCxnSpPr>
            <a:stCxn id="7" idx="1"/>
          </p:cNvCxnSpPr>
          <p:nvPr/>
        </p:nvCxnSpPr>
        <p:spPr>
          <a:xfrm rot="10800000">
            <a:off x="5059529" y="4239526"/>
            <a:ext cx="1643063" cy="22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>
            <a:endCxn id="9" idx="2"/>
          </p:cNvCxnSpPr>
          <p:nvPr/>
        </p:nvCxnSpPr>
        <p:spPr>
          <a:xfrm rot="16200000" flipV="1">
            <a:off x="4041148" y="3221145"/>
            <a:ext cx="2000250" cy="36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endCxn id="14" idx="2"/>
          </p:cNvCxnSpPr>
          <p:nvPr/>
        </p:nvCxnSpPr>
        <p:spPr>
          <a:xfrm>
            <a:off x="5345279" y="1739213"/>
            <a:ext cx="50006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ngle 12"/>
          <p:cNvCxnSpPr>
            <a:stCxn id="14" idx="7"/>
          </p:cNvCxnSpPr>
          <p:nvPr/>
        </p:nvCxnSpPr>
        <p:spPr>
          <a:xfrm>
            <a:off x="6131092" y="1667776"/>
            <a:ext cx="914400" cy="914400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5845342" y="1596338"/>
            <a:ext cx="285750" cy="28575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4773779" y="1739213"/>
            <a:ext cx="500063" cy="214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6" name="Rectangle 15"/>
          <p:cNvSpPr/>
          <p:nvPr/>
        </p:nvSpPr>
        <p:spPr>
          <a:xfrm>
            <a:off x="4845217" y="2096401"/>
            <a:ext cx="71437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4997617" y="2096401"/>
            <a:ext cx="71437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5202404" y="2096401"/>
            <a:ext cx="71438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9" name="Multiplier 18"/>
          <p:cNvSpPr/>
          <p:nvPr/>
        </p:nvSpPr>
        <p:spPr>
          <a:xfrm>
            <a:off x="5345279" y="4025213"/>
            <a:ext cx="357188" cy="42862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20" name="ZoneTexte 38"/>
          <p:cNvSpPr txBox="1">
            <a:spLocks noChangeArrowheads="1"/>
          </p:cNvSpPr>
          <p:nvPr/>
        </p:nvSpPr>
        <p:spPr bwMode="auto">
          <a:xfrm>
            <a:off x="4702342" y="4453838"/>
            <a:ext cx="24288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1400">
                <a:solidFill>
                  <a:srgbClr val="FF0000"/>
                </a:solidFill>
              </a:rPr>
              <a:t>Si pas de rétro-action par un senseur, boucle de régulation ouverte</a:t>
            </a:r>
          </a:p>
        </p:txBody>
      </p:sp>
    </p:spTree>
    <p:extLst>
      <p:ext uri="{BB962C8B-B14F-4D97-AF65-F5344CB8AC3E}">
        <p14:creationId xmlns:p14="http://schemas.microsoft.com/office/powerpoint/2010/main" val="350154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26064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Développement des bioprocédés : </a:t>
            </a:r>
            <a:r>
              <a:rPr lang="fr-BE" dirty="0" err="1" smtClean="0"/>
              <a:t>scale</a:t>
            </a:r>
            <a:r>
              <a:rPr lang="fr-BE" dirty="0" smtClean="0"/>
              <a:t>-up and </a:t>
            </a:r>
            <a:r>
              <a:rPr lang="fr-BE" dirty="0" err="1" smtClean="0"/>
              <a:t>scale</a:t>
            </a:r>
            <a:r>
              <a:rPr lang="fr-BE" dirty="0" smtClean="0"/>
              <a:t>-down</a:t>
            </a:r>
            <a:endParaRPr lang="fr-BE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251520" y="260648"/>
            <a:ext cx="8568952" cy="7200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395536" y="374809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chemeClr val="bg1"/>
                </a:solidFill>
              </a:rPr>
              <a:t>Développement des bioprocédés : </a:t>
            </a:r>
            <a:r>
              <a:rPr lang="fr-BE" sz="2400" b="1" i="1" dirty="0" err="1" smtClean="0">
                <a:solidFill>
                  <a:schemeClr val="bg1"/>
                </a:solidFill>
              </a:rPr>
              <a:t>scale</a:t>
            </a:r>
            <a:r>
              <a:rPr lang="fr-BE" sz="2400" b="1" i="1" dirty="0" smtClean="0">
                <a:solidFill>
                  <a:schemeClr val="bg1"/>
                </a:solidFill>
              </a:rPr>
              <a:t>-up</a:t>
            </a:r>
            <a:r>
              <a:rPr lang="fr-BE" sz="2400" b="1" dirty="0" smtClean="0">
                <a:solidFill>
                  <a:schemeClr val="bg1"/>
                </a:solidFill>
              </a:rPr>
              <a:t> et </a:t>
            </a:r>
            <a:r>
              <a:rPr lang="fr-BE" sz="2400" b="1" i="1" dirty="0" err="1" smtClean="0">
                <a:solidFill>
                  <a:schemeClr val="bg1"/>
                </a:solidFill>
              </a:rPr>
              <a:t>scale</a:t>
            </a:r>
            <a:r>
              <a:rPr lang="fr-BE" sz="2400" b="1" i="1" dirty="0" smtClean="0">
                <a:solidFill>
                  <a:schemeClr val="bg1"/>
                </a:solidFill>
              </a:rPr>
              <a:t>-down</a:t>
            </a:r>
            <a:endParaRPr lang="fr-BE" sz="2400" b="1" i="1" dirty="0">
              <a:solidFill>
                <a:schemeClr val="bg1"/>
              </a:solidFill>
            </a:endParaRPr>
          </a:p>
        </p:txBody>
      </p:sp>
      <p:sp>
        <p:nvSpPr>
          <p:cNvPr id="5" name="ZoneTexte 9"/>
          <p:cNvSpPr txBox="1">
            <a:spLocks noChangeArrowheads="1"/>
          </p:cNvSpPr>
          <p:nvPr/>
        </p:nvSpPr>
        <p:spPr bwMode="auto">
          <a:xfrm>
            <a:off x="214313" y="2214563"/>
            <a:ext cx="2428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1400" dirty="0" smtClean="0">
                <a:latin typeface="Calibri" pitchFamily="34" charset="0"/>
              </a:rPr>
              <a:t>Echelle du laboratoire – screening primaire </a:t>
            </a:r>
            <a:endParaRPr lang="fr-BE" sz="1400" dirty="0">
              <a:latin typeface="Calibri" pitchFamily="34" charset="0"/>
            </a:endParaRPr>
          </a:p>
        </p:txBody>
      </p:sp>
      <p:sp>
        <p:nvSpPr>
          <p:cNvPr id="6" name="ZoneTexte 11"/>
          <p:cNvSpPr txBox="1">
            <a:spLocks noChangeArrowheads="1"/>
          </p:cNvSpPr>
          <p:nvPr/>
        </p:nvSpPr>
        <p:spPr bwMode="auto">
          <a:xfrm>
            <a:off x="6143625" y="3714750"/>
            <a:ext cx="2214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+mn-cs"/>
              </a:rPr>
              <a:t>Reactor</a:t>
            </a:r>
            <a:r>
              <a:rPr lang="fr-BE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+mn-cs"/>
              </a:rPr>
              <a:t> dimension (D)</a:t>
            </a:r>
          </a:p>
        </p:txBody>
      </p:sp>
      <p:sp>
        <p:nvSpPr>
          <p:cNvPr id="7" name="Accolade fermante 6"/>
          <p:cNvSpPr/>
          <p:nvPr/>
        </p:nvSpPr>
        <p:spPr>
          <a:xfrm>
            <a:off x="1428728" y="3786190"/>
            <a:ext cx="214314" cy="1285884"/>
          </a:xfrm>
          <a:prstGeom prst="rightBrace">
            <a:avLst/>
          </a:prstGeom>
          <a:ln w="28575"/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2928938" y="1557338"/>
            <a:ext cx="2428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1400" dirty="0" smtClean="0">
                <a:latin typeface="Calibri" pitchFamily="34" charset="0"/>
              </a:rPr>
              <a:t>Echelle laboratoire – screening secondaire</a:t>
            </a:r>
            <a:endParaRPr lang="fr-BE" sz="1400" dirty="0">
              <a:latin typeface="Calibri" pitchFamily="34" charset="0"/>
            </a:endParaRPr>
          </a:p>
        </p:txBody>
      </p:sp>
      <p:pic>
        <p:nvPicPr>
          <p:cNvPr id="9" name="Image 15" descr="dessin réacteur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428750"/>
            <a:ext cx="1979612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6" descr="AL7HJ99CA853F7CCAY3EC1ECAKBV6ZLCAWPJPKDCA4SP4J3CA3SNW07CA1JQTFUCA6JT8X0CAB6K74FCA9549PHCAITZB0DCAPPQNAXCA4WFVG3CAU585U0CA3UAN44CADPJG79CAD07AHRCAKDHJ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143250"/>
            <a:ext cx="571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41" descr="imag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986088"/>
            <a:ext cx="28575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avec flèche 11"/>
          <p:cNvCxnSpPr/>
          <p:nvPr/>
        </p:nvCxnSpPr>
        <p:spPr>
          <a:xfrm>
            <a:off x="1000125" y="3641725"/>
            <a:ext cx="6786563" cy="1588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rot="5400000">
            <a:off x="1250950" y="4964113"/>
            <a:ext cx="500063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7"/>
          <p:cNvSpPr txBox="1">
            <a:spLocks noChangeArrowheads="1"/>
          </p:cNvSpPr>
          <p:nvPr/>
        </p:nvSpPr>
        <p:spPr bwMode="auto">
          <a:xfrm>
            <a:off x="5715000" y="1047750"/>
            <a:ext cx="24288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1400" dirty="0" smtClean="0">
                <a:latin typeface="Calibri" pitchFamily="34" charset="0"/>
              </a:rPr>
              <a:t>Echelle pilote et industrielle</a:t>
            </a:r>
            <a:endParaRPr lang="fr-BE" sz="1400" dirty="0">
              <a:latin typeface="Calibri" pitchFamily="34" charset="0"/>
            </a:endParaRPr>
          </a:p>
        </p:txBody>
      </p:sp>
      <p:sp>
        <p:nvSpPr>
          <p:cNvPr id="15" name="Accolade fermante 14"/>
          <p:cNvSpPr/>
          <p:nvPr/>
        </p:nvSpPr>
        <p:spPr>
          <a:xfrm>
            <a:off x="6929454" y="3786190"/>
            <a:ext cx="214314" cy="1285884"/>
          </a:xfrm>
          <a:prstGeom prst="rightBrace">
            <a:avLst/>
          </a:prstGeom>
          <a:ln w="28575"/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cxnSp>
        <p:nvCxnSpPr>
          <p:cNvPr id="16" name="Connecteur droit avec flèche 15"/>
          <p:cNvCxnSpPr/>
          <p:nvPr/>
        </p:nvCxnSpPr>
        <p:spPr>
          <a:xfrm rot="5400000">
            <a:off x="6751637" y="4964113"/>
            <a:ext cx="500063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9"/>
          <p:cNvSpPr txBox="1">
            <a:spLocks noChangeArrowheads="1"/>
          </p:cNvSpPr>
          <p:nvPr/>
        </p:nvSpPr>
        <p:spPr bwMode="auto">
          <a:xfrm>
            <a:off x="214313" y="5286375"/>
            <a:ext cx="36433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400" dirty="0" smtClean="0">
                <a:latin typeface="Calibri" pitchFamily="34" charset="0"/>
                <a:cs typeface="+mn-cs"/>
              </a:rPr>
              <a:t>Capacité de transfert d’oxygène limitée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400" dirty="0" smtClean="0">
                <a:latin typeface="Calibri" pitchFamily="34" charset="0"/>
              </a:rPr>
              <a:t>Pas de capteurs et de régulation </a:t>
            </a:r>
          </a:p>
        </p:txBody>
      </p:sp>
      <p:sp>
        <p:nvSpPr>
          <p:cNvPr id="18" name="ZoneTexte 9"/>
          <p:cNvSpPr txBox="1">
            <a:spLocks noChangeArrowheads="1"/>
          </p:cNvSpPr>
          <p:nvPr/>
        </p:nvSpPr>
        <p:spPr bwMode="auto">
          <a:xfrm>
            <a:off x="5072063" y="5286375"/>
            <a:ext cx="4071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1400" dirty="0" smtClean="0">
                <a:latin typeface="Calibri" pitchFamily="34" charset="0"/>
              </a:rPr>
              <a:t>Diminution des performances de mélange</a:t>
            </a:r>
            <a:endParaRPr lang="fr-BE" sz="1400" dirty="0">
              <a:latin typeface="Calibri" pitchFamily="34" charset="0"/>
            </a:endParaRPr>
          </a:p>
        </p:txBody>
      </p:sp>
      <p:pic>
        <p:nvPicPr>
          <p:cNvPr id="19" name="Image 18" descr="labbioreact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143125"/>
            <a:ext cx="5381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57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260648"/>
            <a:ext cx="8568952" cy="7200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395536" y="374809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i="1" dirty="0" err="1" smtClean="0">
                <a:solidFill>
                  <a:schemeClr val="bg1"/>
                </a:solidFill>
              </a:rPr>
              <a:t>Scale</a:t>
            </a:r>
            <a:r>
              <a:rPr lang="fr-BE" sz="2400" b="1" i="1" dirty="0" smtClean="0">
                <a:solidFill>
                  <a:schemeClr val="bg1"/>
                </a:solidFill>
              </a:rPr>
              <a:t>-up </a:t>
            </a:r>
            <a:r>
              <a:rPr lang="fr-BE" sz="2400" b="1" dirty="0" smtClean="0">
                <a:solidFill>
                  <a:schemeClr val="bg1"/>
                </a:solidFill>
              </a:rPr>
              <a:t>ou extrapolation des bioprocédés</a:t>
            </a:r>
            <a:endParaRPr lang="fr-BE" sz="2400" b="1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91" y="3356992"/>
            <a:ext cx="504825" cy="1066800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2411760" y="378904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790" y="1506877"/>
            <a:ext cx="4726832" cy="42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5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0768"/>
            <a:ext cx="5256584" cy="486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28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C:\Documents and Settings\All Users\Documents\Documents Frank\Publications\Présentation USA 2006\gradientglu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0972" y="1767686"/>
            <a:ext cx="1676400" cy="3200400"/>
          </a:xfrm>
          <a:prstGeom prst="rect">
            <a:avLst/>
          </a:prstGeom>
          <a:noFill/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028030" y="1124744"/>
            <a:ext cx="30003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800" dirty="0" smtClean="0">
                <a:solidFill>
                  <a:srgbClr val="CC0000"/>
                </a:solidFill>
              </a:rPr>
              <a:t>Gradient de substrat dans les procédés </a:t>
            </a:r>
            <a:r>
              <a:rPr lang="fr-BE" sz="1800" i="1" dirty="0" err="1" smtClean="0">
                <a:solidFill>
                  <a:srgbClr val="CC0000"/>
                </a:solidFill>
              </a:rPr>
              <a:t>fed</a:t>
            </a:r>
            <a:r>
              <a:rPr lang="fr-BE" sz="1800" i="1" dirty="0" smtClean="0">
                <a:solidFill>
                  <a:srgbClr val="CC0000"/>
                </a:solidFill>
              </a:rPr>
              <a:t>-batch</a:t>
            </a:r>
            <a:endParaRPr lang="fr-FR" sz="1800" i="1" dirty="0">
              <a:solidFill>
                <a:srgbClr val="CC0000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385220" y="5053834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200" dirty="0" err="1"/>
              <a:t>Enfors</a:t>
            </a:r>
            <a:r>
              <a:rPr lang="fr-BE" sz="1200" dirty="0"/>
              <a:t> </a:t>
            </a:r>
            <a:r>
              <a:rPr lang="fr-BE" sz="1200" i="1" dirty="0"/>
              <a:t>et al</a:t>
            </a:r>
            <a:r>
              <a:rPr lang="fr-BE" sz="1200" dirty="0"/>
              <a:t>. [2001] Journal of </a:t>
            </a:r>
            <a:r>
              <a:rPr lang="fr-BE" sz="1200" dirty="0" err="1"/>
              <a:t>biotechnology</a:t>
            </a:r>
            <a:endParaRPr lang="fr-FR" sz="1200" dirty="0"/>
          </a:p>
        </p:txBody>
      </p:sp>
      <p:pic>
        <p:nvPicPr>
          <p:cNvPr id="6" name="Image 5" descr="FIg gradient O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690" y="1839124"/>
            <a:ext cx="1177698" cy="3362329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099996" y="1124744"/>
            <a:ext cx="30003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800" dirty="0" smtClean="0">
                <a:solidFill>
                  <a:srgbClr val="CC0000"/>
                </a:solidFill>
              </a:rPr>
              <a:t>Gradient en oxygène dissous dans les procédés aérobies</a:t>
            </a:r>
            <a:endParaRPr lang="fr-FR" sz="1800" i="1" dirty="0">
              <a:solidFill>
                <a:srgbClr val="CC0000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457186" y="5268148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200" dirty="0" err="1" smtClean="0"/>
              <a:t>Schütze</a:t>
            </a:r>
            <a:r>
              <a:rPr lang="fr-BE" sz="1200" dirty="0" smtClean="0"/>
              <a:t> </a:t>
            </a:r>
            <a:r>
              <a:rPr lang="fr-BE" sz="1200" i="1" dirty="0"/>
              <a:t>et al</a:t>
            </a:r>
            <a:r>
              <a:rPr lang="fr-BE" sz="1200" dirty="0"/>
              <a:t>. [</a:t>
            </a:r>
            <a:r>
              <a:rPr lang="fr-BE" sz="1200" dirty="0" smtClean="0"/>
              <a:t>2006] 12th </a:t>
            </a:r>
            <a:r>
              <a:rPr lang="fr-BE" sz="1200" dirty="0" err="1"/>
              <a:t>E</a:t>
            </a:r>
            <a:r>
              <a:rPr lang="fr-BE" sz="1200" dirty="0" err="1" smtClean="0"/>
              <a:t>uropean</a:t>
            </a:r>
            <a:r>
              <a:rPr lang="fr-BE" sz="1200" dirty="0" smtClean="0"/>
              <a:t> </a:t>
            </a:r>
            <a:r>
              <a:rPr lang="fr-BE" sz="1200" dirty="0" err="1"/>
              <a:t>C</a:t>
            </a:r>
            <a:r>
              <a:rPr lang="fr-BE" sz="1200" dirty="0" err="1" smtClean="0"/>
              <a:t>onference</a:t>
            </a:r>
            <a:r>
              <a:rPr lang="fr-BE" sz="1200" dirty="0" smtClean="0"/>
              <a:t> on </a:t>
            </a:r>
            <a:r>
              <a:rPr lang="fr-BE" sz="1200" dirty="0" err="1" smtClean="0"/>
              <a:t>Mixing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467544" y="26064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Problèmes associés au </a:t>
            </a:r>
            <a:r>
              <a:rPr lang="fr-BE" i="1" dirty="0" err="1" smtClean="0"/>
              <a:t>scale</a:t>
            </a:r>
            <a:r>
              <a:rPr lang="fr-BE" i="1" dirty="0" smtClean="0"/>
              <a:t>-up</a:t>
            </a:r>
            <a:r>
              <a:rPr lang="fr-BE" dirty="0" smtClean="0"/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7926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26064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Problème associé au </a:t>
            </a:r>
            <a:r>
              <a:rPr lang="fr-BE" i="1" dirty="0" err="1" smtClean="0"/>
              <a:t>scale</a:t>
            </a:r>
            <a:r>
              <a:rPr lang="fr-BE" i="1" dirty="0" smtClean="0"/>
              <a:t>-up</a:t>
            </a:r>
            <a:r>
              <a:rPr lang="fr-BE" dirty="0" smtClean="0"/>
              <a:t> </a:t>
            </a: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672408" cy="27649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07" y="908720"/>
            <a:ext cx="4285657" cy="27649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89851"/>
            <a:ext cx="3960440" cy="26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260648"/>
            <a:ext cx="8568952" cy="7200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395536" y="374809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i="1" dirty="0" err="1" smtClean="0">
                <a:solidFill>
                  <a:schemeClr val="bg1"/>
                </a:solidFill>
              </a:rPr>
              <a:t>Scale</a:t>
            </a:r>
            <a:r>
              <a:rPr lang="fr-BE" sz="2400" b="1" i="1" dirty="0" smtClean="0">
                <a:solidFill>
                  <a:schemeClr val="bg1"/>
                </a:solidFill>
              </a:rPr>
              <a:t>-down </a:t>
            </a:r>
            <a:r>
              <a:rPr lang="fr-BE" sz="2400" b="1" dirty="0" smtClean="0">
                <a:solidFill>
                  <a:schemeClr val="bg1"/>
                </a:solidFill>
              </a:rPr>
              <a:t>: miniaturisation et </a:t>
            </a:r>
            <a:r>
              <a:rPr lang="fr-BE" sz="2400" b="1" dirty="0" err="1" smtClean="0">
                <a:solidFill>
                  <a:schemeClr val="bg1"/>
                </a:solidFill>
              </a:rPr>
              <a:t>parallélisation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73712" y="1268760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Tendance actuelle : trouver des souches microbiennes mieux adaptées aux conditions de procédés (sans avoir recours au génie génétique)</a:t>
            </a:r>
          </a:p>
          <a:p>
            <a:endParaRPr lang="fr-BE" dirty="0" smtClean="0"/>
          </a:p>
          <a:p>
            <a:r>
              <a:rPr lang="fr-BE" dirty="0" smtClean="0"/>
              <a:t>Besoins en développement de bioréacteurs de petite dimension permettant d’effectuer des culture en parallèle</a:t>
            </a:r>
            <a:endParaRPr lang="fr-BE" dirty="0"/>
          </a:p>
          <a:p>
            <a:endParaRPr lang="fr-BE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b="1" i="1" dirty="0" smtClean="0">
                <a:solidFill>
                  <a:schemeClr val="bg1">
                    <a:lumMod val="50000"/>
                  </a:schemeClr>
                </a:solidFill>
              </a:rPr>
              <a:t>→ </a:t>
            </a:r>
            <a:r>
              <a:rPr lang="fr-BE" b="1" i="1" dirty="0" err="1" smtClean="0">
                <a:solidFill>
                  <a:schemeClr val="bg1">
                    <a:lumMod val="50000"/>
                  </a:schemeClr>
                </a:solidFill>
              </a:rPr>
              <a:t>Scale</a:t>
            </a:r>
            <a:r>
              <a:rPr lang="fr-BE" b="1" i="1" dirty="0" smtClean="0">
                <a:solidFill>
                  <a:schemeClr val="bg1">
                    <a:lumMod val="50000"/>
                  </a:schemeClr>
                </a:solidFill>
              </a:rPr>
              <a:t>-down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: principes permettant de reproduire un procédé (microbien) à petite échelle en considérant les contraintes rencontrées à l’échelle industrielle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3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432048" y="3861048"/>
            <a:ext cx="86302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/>
          <p:cNvCxnSpPr/>
          <p:nvPr/>
        </p:nvCxnSpPr>
        <p:spPr>
          <a:xfrm>
            <a:off x="648072" y="3645024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2195736" y="3645024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3887416" y="3645024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237757" y="3645024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6594037" y="3645024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7991872" y="3645024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60040" y="429309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835696" y="42838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 cm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419872" y="429309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1mm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932040" y="430970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100µm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300192" y="430970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668344" y="433374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1µm</a:t>
            </a:r>
            <a:endParaRPr lang="fr-BE" b="1" dirty="0">
              <a:solidFill>
                <a:schemeClr val="accent1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680"/>
            <a:ext cx="1666875" cy="2286000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305780" y="42636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On démarre avec des outils bien 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connus 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(ou que l’on pense connaître)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16" descr="AL7HJ99CA853F7CCAY3EC1ECAKBV6ZLCAWPJPKDCA4SP4J3CA3SNW07CA1JQTFUCA6JT8X0CAB6K74FCA9549PHCAITZB0DCAPPQNAXCA4WFVG3CAU585U0CA3UAN44CADPJG79CAD07AHRCAKDHJ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98" y="2005603"/>
            <a:ext cx="185163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41" descr="imag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49" y="1760680"/>
            <a:ext cx="1041390" cy="161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57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inibio4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96752"/>
            <a:ext cx="6885819" cy="470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51520" y="260648"/>
            <a:ext cx="8568952" cy="7200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/>
          <p:cNvSpPr txBox="1"/>
          <p:nvPr/>
        </p:nvSpPr>
        <p:spPr>
          <a:xfrm>
            <a:off x="395536" y="374809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chemeClr val="bg1"/>
                </a:solidFill>
              </a:rPr>
              <a:t>Exploitation industrielle des micro-organismes  : biotechnologies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269716"/>
            <a:ext cx="8424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Définition formelle des biotechnologies :</a:t>
            </a:r>
          </a:p>
          <a:p>
            <a:endParaRPr lang="fr-BE" dirty="0"/>
          </a:p>
          <a:p>
            <a:r>
              <a:rPr lang="fr-BE" dirty="0" smtClean="0"/>
              <a:t>Les </a:t>
            </a:r>
            <a:r>
              <a:rPr lang="fr-BE" dirty="0"/>
              <a:t>biotechnologies sont l’ensemble des méthodes et des techniques qui utilisent comme outils des organismes vivants (cellules animales et végétales, </a:t>
            </a:r>
            <a:r>
              <a:rPr lang="fr-BE" dirty="0" smtClean="0"/>
              <a:t>micro-organismes</a:t>
            </a:r>
            <a:r>
              <a:rPr lang="fr-BE" dirty="0"/>
              <a:t>…) ou des parties de ceux-ci (gènes, enzymes, </a:t>
            </a:r>
            <a:r>
              <a:rPr lang="fr-BE" dirty="0" smtClean="0"/>
              <a:t>…) pour des applications environnementales, agro-alimentaires ou biomédicale</a:t>
            </a:r>
          </a:p>
          <a:p>
            <a:endParaRPr lang="fr-BE" dirty="0"/>
          </a:p>
          <a:p>
            <a:endParaRPr lang="fr-BE" dirty="0" smtClean="0"/>
          </a:p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Biotechnologies blanches </a:t>
            </a:r>
            <a:r>
              <a:rPr lang="fr-BE" dirty="0" smtClean="0"/>
              <a:t>: emploi de systèmes biologiques pour la production industrielle en remplacement des voies chimiques actuellement empruntées</a:t>
            </a:r>
            <a:br>
              <a:rPr lang="fr-BE" dirty="0" smtClean="0"/>
            </a:b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51766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576798" cy="338437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861048"/>
            <a:ext cx="4432413" cy="26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0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 2" descr="IMG_554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747" y="1785938"/>
            <a:ext cx="1714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IMG_553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872" y="4429125"/>
            <a:ext cx="20002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IMG_553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4983" y="4429132"/>
            <a:ext cx="2106612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 rot="5400000" flipH="1" flipV="1">
            <a:off x="1153985" y="4251325"/>
            <a:ext cx="1357312" cy="1587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rot="5400000">
            <a:off x="1046828" y="4287044"/>
            <a:ext cx="1285875" cy="1587"/>
          </a:xfrm>
          <a:prstGeom prst="straightConnector1">
            <a:avLst/>
          </a:prstGeom>
          <a:ln w="31750">
            <a:solidFill>
              <a:srgbClr val="7BFE2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1904851" y="5143512"/>
            <a:ext cx="1000125" cy="1587"/>
          </a:xfrm>
          <a:prstGeom prst="straightConnector1">
            <a:avLst/>
          </a:prstGeom>
          <a:ln w="222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833281" y="1142984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Enregistrement de la pO2 (système </a:t>
            </a:r>
            <a:r>
              <a:rPr lang="fr-BE" dirty="0" err="1" smtClean="0"/>
              <a:t>Presens</a:t>
            </a:r>
            <a:r>
              <a:rPr lang="fr-BE" dirty="0" smtClean="0"/>
              <a:t>)</a:t>
            </a:r>
            <a:endParaRPr lang="fr-BE" dirty="0"/>
          </a:p>
        </p:txBody>
      </p:sp>
      <p:pic>
        <p:nvPicPr>
          <p:cNvPr id="16" name="Image 15" descr="presens1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832" y="1916832"/>
            <a:ext cx="1676400" cy="1304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7625" y="2578100"/>
            <a:ext cx="4143375" cy="214312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3" name="Image 3" descr="imag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125788"/>
            <a:ext cx="714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4" descr="imag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125788"/>
            <a:ext cx="714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5" descr="imag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125788"/>
            <a:ext cx="714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imag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101975"/>
            <a:ext cx="714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4357688" y="4054475"/>
            <a:ext cx="142875" cy="460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5286375" y="4054475"/>
            <a:ext cx="142875" cy="460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6143625" y="4054475"/>
            <a:ext cx="142875" cy="460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0" name="Ellipse 9"/>
          <p:cNvSpPr/>
          <p:nvPr/>
        </p:nvSpPr>
        <p:spPr>
          <a:xfrm>
            <a:off x="7072313" y="4030663"/>
            <a:ext cx="142875" cy="4603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1" name="laptop"/>
          <p:cNvSpPr>
            <a:spLocks noEditPoints="1" noChangeArrowheads="1"/>
          </p:cNvSpPr>
          <p:nvPr/>
        </p:nvSpPr>
        <p:spPr bwMode="auto">
          <a:xfrm>
            <a:off x="357188" y="3292475"/>
            <a:ext cx="904875" cy="681038"/>
          </a:xfrm>
          <a:custGeom>
            <a:avLst/>
            <a:gdLst>
              <a:gd name="T0" fmla="*/ 140842 w 21600"/>
              <a:gd name="T1" fmla="*/ 0 h 21600"/>
              <a:gd name="T2" fmla="*/ 140842 w 21600"/>
              <a:gd name="T3" fmla="*/ 226161 h 21600"/>
              <a:gd name="T4" fmla="*/ 767761 w 21600"/>
              <a:gd name="T5" fmla="*/ 0 h 21600"/>
              <a:gd name="T6" fmla="*/ 767761 w 21600"/>
              <a:gd name="T7" fmla="*/ 226161 h 21600"/>
              <a:gd name="T8" fmla="*/ 452438 w 21600"/>
              <a:gd name="T9" fmla="*/ 0 h 21600"/>
              <a:gd name="T10" fmla="*/ 452438 w 21600"/>
              <a:gd name="T11" fmla="*/ 681037 h 21600"/>
              <a:gd name="T12" fmla="*/ 0 w 21600"/>
              <a:gd name="T13" fmla="*/ 681037 h 21600"/>
              <a:gd name="T14" fmla="*/ 904875 w 21600"/>
              <a:gd name="T15" fmla="*/ 68103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BE">
              <a:latin typeface="Calibri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785938" y="4364038"/>
            <a:ext cx="1285875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3" name="Rectangle à coins arrondis 12"/>
          <p:cNvSpPr/>
          <p:nvPr/>
        </p:nvSpPr>
        <p:spPr>
          <a:xfrm>
            <a:off x="1785938" y="2292350"/>
            <a:ext cx="1214437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4" name="ZoneTexte 15"/>
          <p:cNvSpPr txBox="1">
            <a:spLocks noChangeArrowheads="1"/>
          </p:cNvSpPr>
          <p:nvPr/>
        </p:nvSpPr>
        <p:spPr bwMode="auto">
          <a:xfrm>
            <a:off x="1857375" y="4506913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BE" sz="1600"/>
              <a:t>OXY-mini</a:t>
            </a:r>
          </a:p>
          <a:p>
            <a:pPr algn="ctr"/>
            <a:r>
              <a:rPr lang="fr-BE" sz="1600"/>
              <a:t>4 channels</a:t>
            </a:r>
          </a:p>
        </p:txBody>
      </p:sp>
      <p:sp>
        <p:nvSpPr>
          <p:cNvPr id="15" name="ZoneTexte 16"/>
          <p:cNvSpPr txBox="1">
            <a:spLocks noChangeArrowheads="1"/>
          </p:cNvSpPr>
          <p:nvPr/>
        </p:nvSpPr>
        <p:spPr bwMode="auto">
          <a:xfrm>
            <a:off x="1857375" y="2363788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BE" sz="1600"/>
              <a:t>IO converter</a:t>
            </a:r>
          </a:p>
        </p:txBody>
      </p:sp>
      <p:cxnSp>
        <p:nvCxnSpPr>
          <p:cNvPr id="16" name="Connecteur droit 15"/>
          <p:cNvCxnSpPr/>
          <p:nvPr/>
        </p:nvCxnSpPr>
        <p:spPr>
          <a:xfrm rot="5400000" flipH="1" flipV="1">
            <a:off x="536575" y="2900363"/>
            <a:ext cx="784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928688" y="2506663"/>
            <a:ext cx="85725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12" idx="1"/>
          </p:cNvCxnSpPr>
          <p:nvPr/>
        </p:nvCxnSpPr>
        <p:spPr>
          <a:xfrm rot="10800000">
            <a:off x="928688" y="4721225"/>
            <a:ext cx="85725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5400000" flipH="1" flipV="1">
            <a:off x="463550" y="4257675"/>
            <a:ext cx="92868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stCxn id="7" idx="4"/>
          </p:cNvCxnSpPr>
          <p:nvPr/>
        </p:nvCxnSpPr>
        <p:spPr>
          <a:xfrm rot="5400000">
            <a:off x="4045744" y="4482307"/>
            <a:ext cx="7651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rot="5400000">
            <a:off x="4965701" y="4470400"/>
            <a:ext cx="785812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rot="5400000">
            <a:off x="5822951" y="4470400"/>
            <a:ext cx="785812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5400000">
            <a:off x="6751638" y="4470400"/>
            <a:ext cx="78581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10800000">
            <a:off x="3071813" y="4864100"/>
            <a:ext cx="407193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37" descr="M16YCAIOOQ46CAZQ2EH3CAMIGTGVCAIRXX40CA8QH4VVCA91YQUVCAI0AI1SCAA0TE7NCATHFDKVCAAYXG4FCAZ0N6JLCA0QAGZWCAE4U4MNCATY5EQMCAVGGP0SCAVIXIV7CAAPF4OACAMI3FH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935038"/>
            <a:ext cx="5238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41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792288"/>
            <a:ext cx="368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Connecteur droit 26"/>
          <p:cNvCxnSpPr/>
          <p:nvPr/>
        </p:nvCxnSpPr>
        <p:spPr>
          <a:xfrm rot="5400000">
            <a:off x="3999706" y="1864519"/>
            <a:ext cx="7143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rot="16200000" flipH="1">
            <a:off x="3799681" y="2353470"/>
            <a:ext cx="1520825" cy="23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49" descr="M16YCAIOOQ46CAZQ2EH3CAMIGTGVCAIRXX40CA8QH4VVCA91YQUVCAI0AI1SCAA0TE7NCATHFDKVCAAYXG4FCAZ0N6JLCA0QAGZWCAE4U4MNCATY5EQMCAVGGP0SCAVIXIV7CAAPF4OACAMI3FH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935038"/>
            <a:ext cx="5238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50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792288"/>
            <a:ext cx="368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Connecteur droit 30"/>
          <p:cNvCxnSpPr/>
          <p:nvPr/>
        </p:nvCxnSpPr>
        <p:spPr>
          <a:xfrm rot="5400000">
            <a:off x="4906169" y="1864519"/>
            <a:ext cx="71437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rot="16200000" flipH="1">
            <a:off x="4704556" y="2353470"/>
            <a:ext cx="1520825" cy="23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53" descr="M16YCAIOOQ46CAZQ2EH3CAMIGTGVCAIRXX40CA8QH4VVCA91YQUVCAI0AI1SCAA0TE7NCATHFDKVCAAYXG4FCAZ0N6JLCA0QAGZWCAE4U4MNCATY5EQMCAVGGP0SCAVIXIV7CAAPF4OACAMI3FH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935038"/>
            <a:ext cx="5238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54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1792288"/>
            <a:ext cx="368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Connecteur droit 34"/>
          <p:cNvCxnSpPr/>
          <p:nvPr/>
        </p:nvCxnSpPr>
        <p:spPr>
          <a:xfrm rot="5400000">
            <a:off x="5834856" y="1864519"/>
            <a:ext cx="7143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16200000" flipH="1">
            <a:off x="5633244" y="2353469"/>
            <a:ext cx="1520825" cy="23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 57" descr="M16YCAIOOQ46CAZQ2EH3CAMIGTGVCAIRXX40CA8QH4VVCA91YQUVCAI0AI1SCAA0TE7NCATHFDKVCAAYXG4FCAZ0N6JLCA0QAGZWCAE4U4MNCATY5EQMCAVGGP0SCAVIXIV7CAAPF4OACAMI3FH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935038"/>
            <a:ext cx="5238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58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1792288"/>
            <a:ext cx="368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Connecteur droit 38"/>
          <p:cNvCxnSpPr/>
          <p:nvPr/>
        </p:nvCxnSpPr>
        <p:spPr>
          <a:xfrm rot="5400000">
            <a:off x="6763544" y="1864519"/>
            <a:ext cx="71437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rot="16200000" flipH="1">
            <a:off x="6561931" y="2353470"/>
            <a:ext cx="1520825" cy="23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61"/>
          <p:cNvSpPr txBox="1">
            <a:spLocks noChangeArrowheads="1"/>
          </p:cNvSpPr>
          <p:nvPr/>
        </p:nvSpPr>
        <p:spPr bwMode="auto">
          <a:xfrm>
            <a:off x="7143750" y="4792663"/>
            <a:ext cx="1785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BE" sz="1600"/>
              <a:t>Orbital incubator</a:t>
            </a:r>
          </a:p>
          <a:p>
            <a:pPr algn="ctr"/>
            <a:r>
              <a:rPr lang="fr-BE" sz="1200"/>
              <a:t>(T° and shaking frequency controls)</a:t>
            </a:r>
          </a:p>
        </p:txBody>
      </p:sp>
      <p:cxnSp>
        <p:nvCxnSpPr>
          <p:cNvPr id="42" name="Connecteur droit 41"/>
          <p:cNvCxnSpPr/>
          <p:nvPr/>
        </p:nvCxnSpPr>
        <p:spPr>
          <a:xfrm rot="5400000" flipH="1" flipV="1">
            <a:off x="1781175" y="1431925"/>
            <a:ext cx="1722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2643188" y="593725"/>
            <a:ext cx="4643437" cy="492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rot="5400000">
            <a:off x="4356894" y="785019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rot="5400000">
            <a:off x="5287169" y="785019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rot="5400000">
            <a:off x="6215857" y="785019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rot="5400000">
            <a:off x="7144544" y="785019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2" y="510029"/>
            <a:ext cx="7389154" cy="547725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018868" y="802779"/>
            <a:ext cx="1503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Fiole « classique »</a:t>
            </a:r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7034807" y="3248655"/>
            <a:ext cx="1503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Fiole « mini-réacteur »</a:t>
            </a:r>
            <a:endParaRPr lang="fr-BE" dirty="0"/>
          </a:p>
        </p:txBody>
      </p:sp>
      <p:sp>
        <p:nvSpPr>
          <p:cNvPr id="17" name="Ellipse 16"/>
          <p:cNvSpPr/>
          <p:nvPr/>
        </p:nvSpPr>
        <p:spPr>
          <a:xfrm>
            <a:off x="8466696" y="5933282"/>
            <a:ext cx="142875" cy="460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8" name="Image 37" descr="M16YCAIOOQ46CAZQ2EH3CAMIGTGVCAIRXX40CA8QH4VVCA91YQUVCAI0AI1SCAA0TE7NCATHFDKVCAAYXG4FCAZ0N6JLCA0QAGZWCAE4U4MNCATY5EQMCAVGGP0SCAVIXIV7CAAPF4OACAMI3FH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416" y="3765550"/>
            <a:ext cx="5238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41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55" y="4459288"/>
            <a:ext cx="368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necteur droit 19"/>
          <p:cNvCxnSpPr/>
          <p:nvPr/>
        </p:nvCxnSpPr>
        <p:spPr>
          <a:xfrm rot="5400000">
            <a:off x="7863206" y="4524964"/>
            <a:ext cx="7143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rot="16200000" flipH="1">
            <a:off x="7706284" y="5183982"/>
            <a:ext cx="1520825" cy="23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3" descr="images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05" y="5053013"/>
            <a:ext cx="714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3" descr="images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602" y="1480149"/>
            <a:ext cx="714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95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7596336" cy="398426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126876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Profil obtenu à partir d’un bioréacteur mécaniquement agité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96" y="1844824"/>
            <a:ext cx="16668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2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iolector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4609496"/>
            <a:ext cx="4214842" cy="2248504"/>
          </a:xfrm>
          <a:prstGeom prst="rect">
            <a:avLst/>
          </a:prstGeom>
        </p:spPr>
      </p:pic>
      <p:pic>
        <p:nvPicPr>
          <p:cNvPr id="4" name="Image 3" descr="biolector3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714356"/>
            <a:ext cx="3392037" cy="3900479"/>
          </a:xfrm>
          <a:prstGeom prst="rect">
            <a:avLst/>
          </a:prstGeom>
        </p:spPr>
      </p:pic>
      <p:pic>
        <p:nvPicPr>
          <p:cNvPr id="5" name="Image 4" descr="biolector4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714356"/>
            <a:ext cx="4648200" cy="2247900"/>
          </a:xfrm>
          <a:prstGeom prst="rect">
            <a:avLst/>
          </a:prstGeom>
        </p:spPr>
      </p:pic>
      <p:pic>
        <p:nvPicPr>
          <p:cNvPr id="6" name="Image 5" descr="biolector2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3000372"/>
            <a:ext cx="3214678" cy="2138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inibio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14356"/>
            <a:ext cx="4281939" cy="3163754"/>
          </a:xfrm>
          <a:prstGeom prst="rect">
            <a:avLst/>
          </a:prstGeom>
        </p:spPr>
      </p:pic>
      <p:pic>
        <p:nvPicPr>
          <p:cNvPr id="4" name="Image 3" descr="minibio3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3429000"/>
            <a:ext cx="4162424" cy="32242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4282" y="285728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Cuve agitée miniature (V</a:t>
            </a:r>
            <a:r>
              <a:rPr lang="fr-BE" baseline="-25000" dirty="0" smtClean="0"/>
              <a:t>L</a:t>
            </a:r>
            <a:r>
              <a:rPr lang="fr-BE" dirty="0" smtClean="0"/>
              <a:t> = 18 ml)</a:t>
            </a:r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4786314" y="300037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Colonne à bulles miniature (V</a:t>
            </a:r>
            <a:r>
              <a:rPr lang="fr-BE" baseline="-25000" dirty="0" smtClean="0"/>
              <a:t>L</a:t>
            </a:r>
            <a:r>
              <a:rPr lang="fr-BE" dirty="0" smtClean="0"/>
              <a:t> = 2 ml)</a:t>
            </a: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285720" y="6357958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Betz</a:t>
            </a:r>
            <a:r>
              <a:rPr lang="fr-BE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BE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Baganz</a:t>
            </a:r>
            <a:r>
              <a:rPr lang="fr-BE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[2006]</a:t>
            </a:r>
            <a:endParaRPr lang="fr-BE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E1CD-DDE8-4D30-9281-F8D65F7746B7}" type="slidenum">
              <a:rPr lang="fr-BE" smtClean="0"/>
              <a:pPr/>
              <a:t>26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3312368" cy="289832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6"/>
            <a:ext cx="4019550" cy="3000375"/>
          </a:xfrm>
          <a:prstGeom prst="rect">
            <a:avLst/>
          </a:prstGeom>
        </p:spPr>
      </p:pic>
      <p:pic>
        <p:nvPicPr>
          <p:cNvPr id="8" name="Image 7" descr="minibio4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835" y="2834205"/>
            <a:ext cx="1620234" cy="1107852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4139952" y="2636912"/>
            <a:ext cx="1008112" cy="88209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 flipV="1">
            <a:off x="3275856" y="3519010"/>
            <a:ext cx="1080120" cy="8460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01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251520" y="5445224"/>
            <a:ext cx="86302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/>
          <p:cNvCxnSpPr/>
          <p:nvPr/>
        </p:nvCxnSpPr>
        <p:spPr>
          <a:xfrm>
            <a:off x="467544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1475656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2483768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3491880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4499992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5508104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6516216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524328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8676456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79512" y="58772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15616" y="58679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 cm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95736" y="58772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1mm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186163" y="589388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100µm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206147" y="589388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220072" y="591792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099773" y="59399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100nm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236296" y="589646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10nm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279904" y="589388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1nm</a:t>
            </a:r>
            <a:endParaRPr lang="fr-BE" b="1" dirty="0">
              <a:solidFill>
                <a:schemeClr val="accent1"/>
              </a:solidFill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360040" y="2132856"/>
            <a:ext cx="86302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576064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1584176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2592288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3600400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4608512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5616624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6624736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7632848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8784976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288032" y="25649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224136" y="25556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 cm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304256" y="25649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1mm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294683" y="258151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100µm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314667" y="258151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5328592" y="260555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208293" y="26276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100nm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344816" y="258409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10nm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8388424" y="258151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1nm</a:t>
            </a:r>
            <a:endParaRPr lang="fr-BE" b="1" dirty="0">
              <a:solidFill>
                <a:schemeClr val="accent1"/>
              </a:solidFill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903" y="620688"/>
            <a:ext cx="6550402" cy="1117492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996952"/>
            <a:ext cx="1666875" cy="2286000"/>
          </a:xfrm>
          <a:prstGeom prst="rect">
            <a:avLst/>
          </a:prstGeom>
        </p:spPr>
      </p:pic>
      <p:pic>
        <p:nvPicPr>
          <p:cNvPr id="44" name="Image 16" descr="AL7HJ99CA853F7CCAY3EC1ECAKBV6ZLCAWPJPKDCA4SP4J3CA3SNW07CA1JQTFUCA6JT8X0CAB6K74FCA9549PHCAITZB0DCAPPQNAXCA4WFVG3CAU585U0CA3UAN44CADPJG79CAD07AHRCAKDHJ4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623" y="4686032"/>
            <a:ext cx="765133" cy="59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41" descr="imag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884" y="4414730"/>
            <a:ext cx="520695" cy="80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289801"/>
            <a:ext cx="971600" cy="85015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29" y="3593869"/>
            <a:ext cx="1463152" cy="109216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491880" y="1738180"/>
            <a:ext cx="5498407" cy="4571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ZoneTexte 48"/>
          <p:cNvSpPr txBox="1"/>
          <p:nvPr/>
        </p:nvSpPr>
        <p:spPr>
          <a:xfrm>
            <a:off x="5070243" y="3422610"/>
            <a:ext cx="259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 smtClean="0">
                <a:solidFill>
                  <a:srgbClr val="FF0000"/>
                </a:solidFill>
              </a:rPr>
              <a:t>Micro-réacteurs</a:t>
            </a:r>
            <a:r>
              <a:rPr lang="fr-BE" sz="2000" b="1" dirty="0" smtClean="0">
                <a:solidFill>
                  <a:srgbClr val="FF0000"/>
                </a:solidFill>
              </a:rPr>
              <a:t>?</a:t>
            </a:r>
            <a:endParaRPr lang="fr-BE" sz="2000" b="1" dirty="0">
              <a:solidFill>
                <a:srgbClr val="FF000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760781" y="2834036"/>
            <a:ext cx="259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Mini-réacteurs</a:t>
            </a:r>
            <a:endParaRPr lang="fr-B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48" grpId="0" animBg="1"/>
      <p:bldP spid="49" grpId="0"/>
      <p:bldP spid="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83671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Système </a:t>
            </a:r>
            <a:r>
              <a:rPr lang="fr-BE" i="1" dirty="0" err="1" smtClean="0"/>
              <a:t>dropsot</a:t>
            </a:r>
            <a:r>
              <a:rPr lang="fr-BE" dirty="0" smtClean="0"/>
              <a:t> :</a:t>
            </a:r>
          </a:p>
          <a:p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31476"/>
            <a:ext cx="3890271" cy="490583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89" y="1520155"/>
            <a:ext cx="421957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7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3867" y="4694732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Micro-organismes : organismes microscopiques dont les espèces unicellulaires peuvent être cultivées à des concentrations de  10</a:t>
            </a:r>
            <a:r>
              <a:rPr lang="fr-BE" baseline="30000" dirty="0" smtClean="0"/>
              <a:t>10</a:t>
            </a:r>
            <a:r>
              <a:rPr lang="fr-BE" dirty="0" smtClean="0"/>
              <a:t> cellules/</a:t>
            </a:r>
            <a:r>
              <a:rPr lang="fr-BE" dirty="0" err="1" smtClean="0"/>
              <a:t>mL</a:t>
            </a:r>
            <a:endParaRPr lang="fr-BE" dirty="0" smtClean="0"/>
          </a:p>
          <a:p>
            <a:r>
              <a:rPr lang="fr-BE" dirty="0" smtClean="0"/>
              <a:t>Concept de la </a:t>
            </a:r>
            <a:r>
              <a:rPr lang="fr-BE" i="1" dirty="0" err="1" smtClean="0"/>
              <a:t>microbial</a:t>
            </a:r>
            <a:r>
              <a:rPr lang="fr-BE" i="1" dirty="0" smtClean="0"/>
              <a:t> </a:t>
            </a:r>
            <a:r>
              <a:rPr lang="fr-BE" i="1" dirty="0" err="1" smtClean="0"/>
              <a:t>cell</a:t>
            </a:r>
            <a:r>
              <a:rPr lang="fr-BE" i="1" dirty="0" smtClean="0"/>
              <a:t> </a:t>
            </a:r>
            <a:r>
              <a:rPr lang="fr-BE" i="1" dirty="0" err="1" smtClean="0"/>
              <a:t>factory</a:t>
            </a:r>
            <a:r>
              <a:rPr lang="fr-BE" i="1" dirty="0" smtClean="0"/>
              <a:t> </a:t>
            </a:r>
            <a:r>
              <a:rPr lang="fr-BE" dirty="0" smtClean="0"/>
              <a:t>– usine microscopiques cellulaire</a:t>
            </a: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57073"/>
            <a:ext cx="2000250" cy="14954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06393"/>
            <a:ext cx="2448272" cy="341469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41049"/>
            <a:ext cx="3521824" cy="2187238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0" name="Connecteur droit 9"/>
          <p:cNvCxnSpPr/>
          <p:nvPr/>
        </p:nvCxnSpPr>
        <p:spPr>
          <a:xfrm flipV="1">
            <a:off x="1619672" y="964985"/>
            <a:ext cx="1080120" cy="16696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1619672" y="2837193"/>
            <a:ext cx="1080120" cy="12241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4355976" y="3252498"/>
            <a:ext cx="1080120" cy="196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72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95525"/>
            <a:ext cx="62484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5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268760"/>
            <a:ext cx="84969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 smtClean="0"/>
              <a:t>La maîtrise des bioprocédés à toujours fait appel à une approche multidisciplinaire mêlant biologie avec les sciences de l’ingénieur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Plus que jamais, cette approche disciplinaire est de mise (sciences des matériaux, des interfaces, microélectronique, mécanique des fluides,….)</a:t>
            </a:r>
          </a:p>
          <a:p>
            <a:endParaRPr lang="fr-BE" dirty="0" smtClean="0"/>
          </a:p>
          <a:p>
            <a:endParaRPr lang="fr-BE" dirty="0" smtClean="0"/>
          </a:p>
          <a:p>
            <a:r>
              <a:rPr lang="fr-BE" dirty="0" smtClean="0"/>
              <a:t>Les tendances actuelles sont à l’ « ultra </a:t>
            </a:r>
            <a:r>
              <a:rPr lang="fr-BE" dirty="0" err="1" smtClean="0"/>
              <a:t>scale</a:t>
            </a:r>
            <a:r>
              <a:rPr lang="fr-BE" dirty="0" smtClean="0"/>
              <a:t>-down », c’est-à-dire à l’élaboration d’outils permettant de manipuler les micro-organismes à l’échelle micro (techniques « single </a:t>
            </a:r>
            <a:r>
              <a:rPr lang="fr-BE" dirty="0" err="1" smtClean="0"/>
              <a:t>cell</a:t>
            </a:r>
            <a:r>
              <a:rPr lang="fr-BE" dirty="0" smtClean="0"/>
              <a:t> ») et nano (détection d’une seule molécule à la surface des membranes cellulaires, …)</a:t>
            </a:r>
          </a:p>
          <a:p>
            <a:endParaRPr lang="fr-BE" dirty="0"/>
          </a:p>
          <a:p>
            <a:r>
              <a:rPr lang="fr-BE" dirty="0" smtClean="0"/>
              <a:t>Ces techniques permettront d’aboutir à des procédés de biotechnologies blanches réellement </a:t>
            </a:r>
            <a:r>
              <a:rPr lang="fr-BE" dirty="0" smtClean="0"/>
              <a:t>efficients </a:t>
            </a:r>
            <a:r>
              <a:rPr lang="fr-BE" dirty="0" smtClean="0"/>
              <a:t>avec une maîtrise quasi parfaite des systèmes biologiques </a:t>
            </a:r>
            <a:endParaRPr lang="fr-BE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251520" y="260648"/>
            <a:ext cx="8568952" cy="7200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395536" y="374809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chemeClr val="bg1"/>
                </a:solidFill>
              </a:rPr>
              <a:t>Conclusion</a:t>
            </a:r>
            <a:endParaRPr lang="fr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2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47664" y="1124744"/>
            <a:ext cx="48965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Fermentation naturelle par des micro-organismes (acétique, alcoolique ou lactique)</a:t>
            </a:r>
          </a:p>
          <a:p>
            <a:endParaRPr lang="fr-BE" dirty="0"/>
          </a:p>
          <a:p>
            <a:r>
              <a:rPr lang="fr-BE" dirty="0" smtClean="0"/>
              <a:t>Production de métabolites primaires (acides, alcools,…)</a:t>
            </a:r>
          </a:p>
          <a:p>
            <a:endParaRPr lang="fr-BE" dirty="0"/>
          </a:p>
          <a:p>
            <a:endParaRPr lang="fr-BE" dirty="0" smtClean="0"/>
          </a:p>
          <a:p>
            <a:r>
              <a:rPr lang="fr-BE" dirty="0" smtClean="0"/>
              <a:t>Production de métabolites secondaires (antibiotiques, polysaccharides, arômes,…)</a:t>
            </a:r>
          </a:p>
          <a:p>
            <a:endParaRPr lang="fr-BE" dirty="0"/>
          </a:p>
          <a:p>
            <a:endParaRPr lang="fr-BE" dirty="0" smtClean="0"/>
          </a:p>
          <a:p>
            <a:r>
              <a:rPr lang="fr-BE" dirty="0" smtClean="0"/>
              <a:t>Production d’enzymes (amylases, cellulases, lipases,…)</a:t>
            </a:r>
          </a:p>
          <a:p>
            <a:endParaRPr lang="fr-BE" dirty="0"/>
          </a:p>
          <a:p>
            <a:endParaRPr lang="fr-BE" dirty="0" smtClean="0"/>
          </a:p>
          <a:p>
            <a:r>
              <a:rPr lang="fr-BE" dirty="0" smtClean="0"/>
              <a:t>Production de protéines recombinantes (fragments d’anticorps, insuline humaine,…)</a:t>
            </a:r>
            <a:endParaRPr lang="fr-BE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1115616" y="1268760"/>
            <a:ext cx="0" cy="46572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395536" y="341470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</a:rPr>
              <a:t>Evolution des technologies de fermentation</a:t>
            </a:r>
            <a:endParaRPr lang="fr-BE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341470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chemeClr val="bg1">
                    <a:lumMod val="50000"/>
                  </a:schemeClr>
                </a:solidFill>
              </a:rPr>
              <a:t>Bactéries à Gram négatif</a:t>
            </a:r>
            <a:endParaRPr lang="fr-B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701988"/>
            <a:ext cx="1244141" cy="10708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739009"/>
            <a:ext cx="1302597" cy="103380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36168" y="332656"/>
            <a:ext cx="2727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chemeClr val="bg1">
                    <a:lumMod val="50000"/>
                  </a:schemeClr>
                </a:solidFill>
              </a:rPr>
              <a:t>Bactéries à Gram positif</a:t>
            </a:r>
            <a:endParaRPr lang="fr-B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82924" y="2060848"/>
            <a:ext cx="1427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chemeClr val="bg1">
                    <a:lumMod val="50000"/>
                  </a:schemeClr>
                </a:solidFill>
              </a:rPr>
              <a:t>Levures</a:t>
            </a:r>
            <a:endParaRPr lang="fr-B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75585"/>
            <a:ext cx="1166192" cy="11661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26" y="2384768"/>
            <a:ext cx="1460302" cy="11570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784683" y="2060848"/>
            <a:ext cx="1427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chemeClr val="bg1">
                    <a:lumMod val="50000"/>
                  </a:schemeClr>
                </a:solidFill>
              </a:rPr>
              <a:t>Moisissures</a:t>
            </a:r>
            <a:endParaRPr lang="fr-B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14" y="4221088"/>
            <a:ext cx="1520412" cy="114471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014152" y="3961504"/>
            <a:ext cx="1427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chemeClr val="bg1">
                    <a:lumMod val="50000"/>
                  </a:schemeClr>
                </a:solidFill>
              </a:rPr>
              <a:t>Micro-algues</a:t>
            </a:r>
            <a:endParaRPr lang="fr-B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433864" y="4878429"/>
            <a:ext cx="188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chemeClr val="bg1">
                    <a:lumMod val="50000"/>
                  </a:schemeClr>
                </a:solidFill>
              </a:rPr>
              <a:t>Cellules animales, végétales, insectes</a:t>
            </a:r>
            <a:endParaRPr lang="fr-B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365800"/>
            <a:ext cx="1708969" cy="13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1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>
            <a:off x="251520" y="5445224"/>
            <a:ext cx="86302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67544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475656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483768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491880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4499992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5508104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6516216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7524328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8676456" y="5229200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79512" y="58772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115616" y="58679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 cm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195736" y="58772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1mm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186163" y="589388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100µm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206147" y="589388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220072" y="591792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099773" y="59399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100nm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236296" y="589646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10nm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8279904" y="589388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1nm</a:t>
            </a:r>
            <a:endParaRPr lang="fr-BE" b="1" dirty="0">
              <a:solidFill>
                <a:schemeClr val="accent1"/>
              </a:solidFill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360040" y="2132856"/>
            <a:ext cx="86302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576064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1584176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2592288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3600400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4608512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5616624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6624736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7632848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8784976" y="1916832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288032" y="25649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224136" y="25556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 cm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2304256" y="25649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1mm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3294683" y="258151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100µm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4314667" y="258151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328592" y="260555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1µm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6208293" y="26276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100nm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7344816" y="258409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10nm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8388424" y="258151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1nm</a:t>
            </a:r>
            <a:endParaRPr lang="fr-BE" b="1" dirty="0">
              <a:solidFill>
                <a:schemeClr val="accent1"/>
              </a:solidFill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903" y="620688"/>
            <a:ext cx="6550402" cy="1117492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996952"/>
            <a:ext cx="1666875" cy="2286000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179512" y="26064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Maîtriser la biologie…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3110677" y="3796510"/>
            <a:ext cx="421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… dans des systèmes de culture industriels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26064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Principe de fonctionnement des bioréacteurs</a:t>
            </a:r>
            <a:endParaRPr lang="fr-BE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251520" y="260648"/>
            <a:ext cx="8568952" cy="7200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395536" y="374809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chemeClr val="bg1"/>
                </a:solidFill>
              </a:rPr>
              <a:t>Principes de fonctionnement d’un bioréacteur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99592" y="1875596"/>
            <a:ext cx="71287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 smtClean="0"/>
              <a:t>Epuration des eaux</a:t>
            </a:r>
          </a:p>
          <a:p>
            <a:pPr marL="285750" indent="-285750">
              <a:buFontTx/>
              <a:buChar char="-"/>
            </a:pPr>
            <a:r>
              <a:rPr lang="fr-BE" dirty="0"/>
              <a:t>B</a:t>
            </a:r>
            <a:r>
              <a:rPr lang="fr-BE" dirty="0" smtClean="0"/>
              <a:t>iogaz</a:t>
            </a:r>
          </a:p>
          <a:p>
            <a:pPr marL="285750" indent="-285750">
              <a:buFontTx/>
              <a:buChar char="-"/>
            </a:pPr>
            <a:r>
              <a:rPr lang="fr-BE" dirty="0"/>
              <a:t>B</a:t>
            </a:r>
            <a:r>
              <a:rPr lang="fr-BE" dirty="0" smtClean="0"/>
              <a:t>iocarburant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Acides organiques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Alcools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Acides aminés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Enzymes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Polymères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Arômes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Antibiotiques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Protéines recombinantes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4932040" y="2019612"/>
            <a:ext cx="36004" cy="28083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716016" y="5014917"/>
            <a:ext cx="140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2"/>
                </a:solidFill>
              </a:rPr>
              <a:t>Prix de revient</a:t>
            </a:r>
            <a:endParaRPr lang="fr-BE" dirty="0">
              <a:solidFill>
                <a:schemeClr val="tx2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6372200" y="2019612"/>
            <a:ext cx="0" cy="28083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228184" y="497194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Volume du réacteur</a:t>
            </a:r>
            <a:endParaRPr lang="fr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3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3383953"/>
            <a:ext cx="3600400" cy="206779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06" y="4833456"/>
            <a:ext cx="2808312" cy="191006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3528" y="171425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Quelques exemples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62150" y="301462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Bioéthanol</a:t>
            </a:r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6052774" y="446412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Production d’enzymes</a:t>
            </a:r>
            <a:endParaRPr lang="fr-B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193133"/>
            <a:ext cx="2609850" cy="1752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7225" y="836712"/>
            <a:ext cx="2133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Epuration des eaux</a:t>
            </a:r>
            <a:endParaRPr lang="fr-BE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01343"/>
            <a:ext cx="2163151" cy="191022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851920" y="764704"/>
            <a:ext cx="2163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Biogaz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7026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bioreactor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90017" cy="6858000"/>
          </a:xfrm>
          <a:prstGeom prst="rect">
            <a:avLst/>
          </a:prstGeom>
        </p:spPr>
      </p:pic>
      <p:pic>
        <p:nvPicPr>
          <p:cNvPr id="6" name="Image 5" descr="bioreactor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0"/>
            <a:ext cx="4577252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85786" y="214290"/>
            <a:ext cx="4572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Bioréacteur de type cuve mécaniquement agitée</a:t>
            </a:r>
            <a:endParaRPr lang="fr-BE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2E1CD-DDE8-4D30-9281-F8D65F7746B7}" type="slidenum">
              <a:rPr lang="fr-BE" smtClean="0"/>
              <a:pPr/>
              <a:t>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9473</TotalTime>
  <Words>654</Words>
  <Application>Microsoft Office PowerPoint</Application>
  <PresentationFormat>Affichage à l'écran (4:3)</PresentationFormat>
  <Paragraphs>169</Paragraphs>
  <Slides>31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Scale-up - Scale-down : vers une meilleure intégration industrielle des biotechnologies blanches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Scale-up - Scale-down : vers une meilleure intégration industrielle des biotechnologies blanches</dc:title>
  <dc:creator>ULG</dc:creator>
  <cp:lastModifiedBy>ULG</cp:lastModifiedBy>
  <cp:revision>47</cp:revision>
  <dcterms:created xsi:type="dcterms:W3CDTF">2012-10-31T15:14:00Z</dcterms:created>
  <dcterms:modified xsi:type="dcterms:W3CDTF">2012-11-14T11:50:38Z</dcterms:modified>
</cp:coreProperties>
</file>